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</p:sldMasterIdLst>
  <p:notesMasterIdLst>
    <p:notesMasterId r:id="rId5"/>
  </p:notesMasterIdLst>
  <p:handoutMasterIdLst>
    <p:handoutMasterId r:id="rId35"/>
  </p:handoutMasterIdLst>
  <p:sldIdLst>
    <p:sldId id="425" r:id="rId4"/>
    <p:sldId id="350" r:id="rId6"/>
    <p:sldId id="351" r:id="rId7"/>
    <p:sldId id="398" r:id="rId8"/>
    <p:sldId id="368" r:id="rId9"/>
    <p:sldId id="372" r:id="rId10"/>
    <p:sldId id="373" r:id="rId11"/>
    <p:sldId id="374" r:id="rId12"/>
    <p:sldId id="375" r:id="rId13"/>
    <p:sldId id="399" r:id="rId14"/>
    <p:sldId id="400" r:id="rId15"/>
    <p:sldId id="376" r:id="rId16"/>
    <p:sldId id="401" r:id="rId17"/>
    <p:sldId id="377" r:id="rId18"/>
    <p:sldId id="402" r:id="rId19"/>
    <p:sldId id="403" r:id="rId20"/>
    <p:sldId id="404" r:id="rId21"/>
    <p:sldId id="405" r:id="rId22"/>
    <p:sldId id="406" r:id="rId23"/>
    <p:sldId id="407" r:id="rId24"/>
    <p:sldId id="408" r:id="rId25"/>
    <p:sldId id="409" r:id="rId26"/>
    <p:sldId id="410" r:id="rId27"/>
    <p:sldId id="411" r:id="rId28"/>
    <p:sldId id="412" r:id="rId29"/>
    <p:sldId id="369" r:id="rId30"/>
    <p:sldId id="413" r:id="rId31"/>
    <p:sldId id="414" r:id="rId32"/>
    <p:sldId id="415" r:id="rId33"/>
    <p:sldId id="349" r:id="rId34"/>
  </p:sldIdLst>
  <p:sldSz cx="9144000" cy="6858000" type="screen4x3"/>
  <p:notesSz cx="6858000" cy="9144000"/>
  <p:custShowLst>
    <p:custShow name="自定义放映 1" id="0">
      <p:sldLst/>
    </p:custShow>
  </p:custShowLst>
  <p:custDataLst>
    <p:tags r:id="rId39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3" userDrawn="1">
          <p15:clr>
            <a:srgbClr val="A4A3A4"/>
          </p15:clr>
        </p15:guide>
        <p15:guide id="2" pos="288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A50F6"/>
    <a:srgbClr val="009ED6"/>
    <a:srgbClr val="FFFF00"/>
    <a:srgbClr val="A3D3FF"/>
    <a:srgbClr val="D5F2FF"/>
    <a:srgbClr val="3BCCFF"/>
    <a:srgbClr val="D5E6FF"/>
    <a:srgbClr val="D5F4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524" autoAdjust="0"/>
    <p:restoredTop sz="99404" autoAdjust="0"/>
  </p:normalViewPr>
  <p:slideViewPr>
    <p:cSldViewPr snapToGrid="0" snapToObjects="1" showGuides="1">
      <p:cViewPr varScale="1">
        <p:scale>
          <a:sx n="51" d="100"/>
          <a:sy n="51" d="100"/>
        </p:scale>
        <p:origin x="581" y="43"/>
      </p:cViewPr>
      <p:guideLst>
        <p:guide orient="horz" pos="2113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97" d="100"/>
          <a:sy n="97" d="100"/>
        </p:scale>
        <p:origin x="-3666" y="-102"/>
      </p:cViewPr>
      <p:guideLst>
        <p:guide orient="horz" pos="2880"/>
        <p:guide pos="2160"/>
      </p:guideLst>
    </p:cSldViewPr>
  </p:notesViewPr>
  <p:gridSpacing cx="71999" cy="719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9" Type="http://schemas.openxmlformats.org/officeDocument/2006/relationships/tags" Target="tags/tag83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EC4E6BB8-1D7F-4992-853B-3BD1D8996DEB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smtClean="0"/>
            </a:lvl1pPr>
          </a:lstStyle>
          <a:p>
            <a:pPr>
              <a:defRPr/>
            </a:pPr>
            <a:fld id="{98E09ABC-A1C2-4363-9F36-C8A3117EB102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D31D77C5-EB40-45BD-88F9-4EF8E85A4055}" type="datetimeFigureOut">
              <a:rPr lang="zh-CN" altLang="en-US"/>
            </a:fld>
            <a:endParaRPr lang="en-US"/>
          </a:p>
        </p:txBody>
      </p:sp>
      <p:sp>
        <p:nvSpPr>
          <p:cNvPr id="15364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smtClean="0"/>
            </a:lvl1pPr>
          </a:lstStyle>
          <a:p>
            <a:pPr>
              <a:defRPr/>
            </a:pPr>
            <a:fld id="{8110F2C3-BCF2-414E-9754-3AD8B49BFA3B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8435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ctr" anchorCtr="0"/>
          <a:p>
            <a:pPr lvl="0"/>
            <a:endParaRPr lang="zh-CN" altLang="en-US" dirty="0"/>
          </a:p>
        </p:txBody>
      </p:sp>
      <p:sp>
        <p:nvSpPr>
          <p:cNvPr id="1843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84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BF619998-8BB2-48D8-BC65-135FAE21ECB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21507" name="备注占位符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0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1FC9A280-9E9A-45E0-A3B9-F5D4949DD8FD}" type="slidenum">
              <a:rPr lang="zh-CN" altLang="en-US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52285"/>
            <a:ext cx="7772400" cy="2157681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单击以编辑母版副标题样式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6C3DBF28-7B00-4CEA-A829-A8C3FBFED2D7}" type="datetimeFigureOut">
              <a:rPr lang="zh-CN" altLang="en-US"/>
            </a:fld>
            <a:endParaRPr lang="zh-CN" alt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E1EE3501-D579-4357-99A0-7AB50DE10B4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1"/>
          <p:cNvSpPr>
            <a:spLocks noChangeArrowheads="1"/>
          </p:cNvSpPr>
          <p:nvPr userDrawn="1"/>
        </p:nvSpPr>
        <p:spPr bwMode="auto">
          <a:xfrm>
            <a:off x="690564" y="220666"/>
            <a:ext cx="785793" cy="646331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✎ </a:t>
            </a:r>
            <a:endParaRPr lang="zh-CN" altLang="en-US" sz="3600" dirty="0">
              <a:solidFill>
                <a:prstClr val="black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2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29152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1657350" y="154550"/>
            <a:ext cx="4716082" cy="776289"/>
          </a:xfrm>
        </p:spPr>
        <p:txBody>
          <a:bodyPr>
            <a:normAutofit/>
          </a:bodyPr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42DF1827-9978-4B2E-A7C0-DA7CCB88C493}" type="datetimeFigureOut">
              <a:rPr lang="zh-CN" altLang="en-US"/>
            </a:fld>
            <a:endParaRPr lang="zh-CN" altLang="en-US"/>
          </a:p>
        </p:txBody>
      </p:sp>
      <p:sp>
        <p:nvSpPr>
          <p:cNvPr id="9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860C586E-7F8A-4078-9E94-85F971D446C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 userDrawn="1"/>
        </p:nvSpPr>
        <p:spPr bwMode="auto">
          <a:xfrm>
            <a:off x="690564" y="220666"/>
            <a:ext cx="785793" cy="646331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✎ </a:t>
            </a:r>
            <a:endParaRPr lang="zh-CN" altLang="en-US" sz="3600" dirty="0">
              <a:solidFill>
                <a:prstClr val="black"/>
              </a:solidFill>
            </a:endParaRP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657350" y="154550"/>
            <a:ext cx="4716082" cy="776289"/>
          </a:xfrm>
        </p:spPr>
        <p:txBody>
          <a:bodyPr>
            <a:normAutofit/>
          </a:bodyPr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D81329BD-F22E-4338-A20B-A735C5B1DAEE}" type="datetimeFigureOut">
              <a:rPr lang="zh-CN" altLang="en-US"/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63F3FCB9-F1B5-4D5C-91AF-B65964B3830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478090" y="1881188"/>
            <a:ext cx="4148137" cy="7302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 userDrawn="1"/>
        </p:nvCxnSpPr>
        <p:spPr>
          <a:xfrm>
            <a:off x="738188" y="1412875"/>
            <a:ext cx="765016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Tm="300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C3DBF28-7B00-4CEA-A829-A8C3FBFED2D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1EE3501-D579-4357-99A0-7AB50DE10B4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3FB7123-F4BD-4B64-94BC-25012CA977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004F3F-AAE6-4940-B96F-19BF1FBA11B6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1"/>
          <p:cNvSpPr>
            <a:spLocks noChangeArrowheads="1"/>
          </p:cNvSpPr>
          <p:nvPr userDrawn="1"/>
        </p:nvSpPr>
        <p:spPr bwMode="auto">
          <a:xfrm>
            <a:off x="690564" y="220666"/>
            <a:ext cx="785793" cy="646331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✎ </a:t>
            </a:r>
            <a:endParaRPr lang="zh-CN" altLang="en-US" sz="3600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67D4FF8-76A1-49F7-8716-5BE8F358AAC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7A664B-652B-40DF-AC80-DA7D15835A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7E1B73B-A4ED-40C0-8188-3371984B6CE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9B91A9-56C3-4108-A7EA-45AA603A3F2E}" type="slidenum">
              <a:rPr lang="zh-CN" altLang="en-US" smtClean="0"/>
            </a:fld>
            <a:endParaRPr lang="zh-CN" altLang="en-US"/>
          </a:p>
        </p:txBody>
      </p:sp>
      <p:sp>
        <p:nvSpPr>
          <p:cNvPr id="8" name="矩形 1"/>
          <p:cNvSpPr>
            <a:spLocks noChangeArrowheads="1"/>
          </p:cNvSpPr>
          <p:nvPr userDrawn="1"/>
        </p:nvSpPr>
        <p:spPr bwMode="auto">
          <a:xfrm>
            <a:off x="690564" y="220666"/>
            <a:ext cx="785793" cy="646331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✎ </a:t>
            </a:r>
            <a:endParaRPr lang="zh-CN" altLang="en-US" sz="3600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DF57D4B-0FE2-47DD-90AE-AA2CE844F15A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387AD8-3041-42D1-BB36-21D1D979DF5C}" type="slidenum">
              <a:rPr lang="zh-CN" altLang="en-US" smtClean="0"/>
            </a:fld>
            <a:endParaRPr lang="zh-CN" altLang="en-US"/>
          </a:p>
        </p:txBody>
      </p:sp>
      <p:sp>
        <p:nvSpPr>
          <p:cNvPr id="10" name="矩形 1"/>
          <p:cNvSpPr>
            <a:spLocks noChangeArrowheads="1"/>
          </p:cNvSpPr>
          <p:nvPr userDrawn="1"/>
        </p:nvSpPr>
        <p:spPr bwMode="auto">
          <a:xfrm>
            <a:off x="690564" y="220666"/>
            <a:ext cx="785793" cy="646331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✎ </a:t>
            </a:r>
            <a:endParaRPr lang="zh-CN" altLang="en-US" sz="3600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882B58B-5A8F-4E9D-90B4-684E88EC84E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411A04-3CC9-4019-9D3D-FDB0F61F3ADA}" type="slidenum">
              <a:rPr lang="zh-CN" altLang="en-US" smtClean="0"/>
            </a:fld>
            <a:endParaRPr lang="zh-CN" altLang="en-US"/>
          </a:p>
        </p:txBody>
      </p:sp>
      <p:sp>
        <p:nvSpPr>
          <p:cNvPr id="6" name="矩形 1"/>
          <p:cNvSpPr>
            <a:spLocks noChangeArrowheads="1"/>
          </p:cNvSpPr>
          <p:nvPr userDrawn="1"/>
        </p:nvSpPr>
        <p:spPr bwMode="auto">
          <a:xfrm>
            <a:off x="690564" y="220666"/>
            <a:ext cx="785793" cy="646331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✎ </a:t>
            </a:r>
            <a:endParaRPr lang="zh-CN" altLang="en-US" sz="3600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 userDrawn="1"/>
        </p:nvSpPr>
        <p:spPr bwMode="auto">
          <a:xfrm>
            <a:off x="690564" y="220666"/>
            <a:ext cx="785793" cy="646331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✎ </a:t>
            </a:r>
            <a:endParaRPr lang="zh-CN" altLang="en-US" sz="3600" dirty="0">
              <a:solidFill>
                <a:prstClr val="black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657350" y="154550"/>
            <a:ext cx="4716082" cy="776289"/>
          </a:xfrm>
        </p:spPr>
        <p:txBody>
          <a:bodyPr>
            <a:normAutofit/>
          </a:bodyPr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03FB7123-F4BD-4B64-94BC-25012CA977DE}" type="datetimeFigureOut">
              <a:rPr lang="zh-CN" altLang="en-US"/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D004F3F-AAE6-4940-B96F-19BF1FBA11B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67D4FF8-76A1-49F7-8716-5BE8F358AAC7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7A664B-652B-40DF-AC80-DA7D15835A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67D4FF8-76A1-49F7-8716-5BE8F358AAC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7A664B-652B-40DF-AC80-DA7D15835A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67D4FF8-76A1-49F7-8716-5BE8F358AAC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7A664B-652B-40DF-AC80-DA7D15835A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F37825B-7771-4542-B56B-29261E1CFD8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2A1E092-A900-4AFD-80B7-9AC5AC8A9F32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1"/>
          <p:cNvSpPr>
            <a:spLocks noChangeArrowheads="1"/>
          </p:cNvSpPr>
          <p:nvPr userDrawn="1"/>
        </p:nvSpPr>
        <p:spPr bwMode="auto">
          <a:xfrm>
            <a:off x="690564" y="220666"/>
            <a:ext cx="785793" cy="646331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✎ </a:t>
            </a:r>
            <a:endParaRPr lang="zh-CN" altLang="en-US" sz="3600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67D4FF8-76A1-49F7-8716-5BE8F358AAC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7A664B-652B-40DF-AC80-DA7D15835A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 userDrawn="1"/>
        </p:nvCxnSpPr>
        <p:spPr>
          <a:xfrm>
            <a:off x="738188" y="1412875"/>
            <a:ext cx="765016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Tm="300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478090" y="1881188"/>
            <a:ext cx="4148137" cy="7302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-20638" y="3325817"/>
            <a:ext cx="9144001" cy="1792287"/>
          </a:xfrm>
          <a:prstGeom prst="rect">
            <a:avLst/>
          </a:prstGeom>
          <a:solidFill>
            <a:srgbClr val="3A50F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TextBox 11"/>
          <p:cNvSpPr txBox="1">
            <a:spLocks noChangeArrowheads="1"/>
          </p:cNvSpPr>
          <p:nvPr userDrawn="1"/>
        </p:nvSpPr>
        <p:spPr bwMode="auto">
          <a:xfrm>
            <a:off x="1968500" y="3340101"/>
            <a:ext cx="6257925" cy="155856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None/>
              <a:defRPr/>
            </a:pPr>
            <a:r>
              <a:rPr lang="en-US" altLang="zh-CN" sz="7200" dirty="0">
                <a:solidFill>
                  <a:schemeClr val="bg1"/>
                </a:solidFill>
                <a:latin typeface="华光琥珀_CNKI" pitchFamily="2" charset="-122"/>
                <a:ea typeface="华光琥珀_CNKI" pitchFamily="2" charset="-122"/>
              </a:rPr>
              <a:t>Thank you!</a:t>
            </a:r>
            <a:endParaRPr lang="zh-CN" altLang="en-US" sz="7200" dirty="0">
              <a:solidFill>
                <a:schemeClr val="bg1"/>
              </a:solidFill>
              <a:latin typeface="华光琥珀_CNKI" pitchFamily="2" charset="-122"/>
              <a:ea typeface="华光琥珀_CNKI" pitchFamily="2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"/>
          <p:cNvSpPr>
            <a:spLocks noChangeArrowheads="1"/>
          </p:cNvSpPr>
          <p:nvPr userDrawn="1"/>
        </p:nvSpPr>
        <p:spPr bwMode="auto">
          <a:xfrm>
            <a:off x="690564" y="220666"/>
            <a:ext cx="785793" cy="646331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✎ </a:t>
            </a:r>
            <a:endParaRPr lang="zh-CN" altLang="en-US" sz="3600" dirty="0">
              <a:solidFill>
                <a:prstClr val="black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657350" y="154550"/>
            <a:ext cx="4716082" cy="776289"/>
          </a:xfrm>
        </p:spPr>
        <p:txBody>
          <a:bodyPr>
            <a:normAutofit/>
          </a:bodyPr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C7E1B73B-A4ED-40C0-8188-3371984B6CE2}" type="datetimeFigureOut">
              <a:rPr lang="zh-CN" altLang="en-US"/>
            </a:fld>
            <a:endParaRPr lang="zh-CN" alt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759B91A9-56C3-4108-A7EA-45AA603A3F2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1"/>
          <p:cNvSpPr>
            <a:spLocks noChangeArrowheads="1"/>
          </p:cNvSpPr>
          <p:nvPr userDrawn="1"/>
        </p:nvSpPr>
        <p:spPr bwMode="auto">
          <a:xfrm>
            <a:off x="690564" y="220666"/>
            <a:ext cx="785793" cy="646331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✎ </a:t>
            </a:r>
            <a:endParaRPr lang="zh-CN" altLang="en-US" sz="3600" dirty="0">
              <a:solidFill>
                <a:prstClr val="black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2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29152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1657350" y="154550"/>
            <a:ext cx="4716082" cy="776289"/>
          </a:xfrm>
        </p:spPr>
        <p:txBody>
          <a:bodyPr>
            <a:normAutofit/>
          </a:bodyPr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7DF57D4B-0FE2-47DD-90AE-AA2CE844F15A}" type="datetimeFigureOut">
              <a:rPr lang="zh-CN" altLang="en-US"/>
            </a:fld>
            <a:endParaRPr lang="zh-CN" altLang="en-US"/>
          </a:p>
        </p:txBody>
      </p:sp>
      <p:sp>
        <p:nvSpPr>
          <p:cNvPr id="9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DB387AD8-3041-42D1-BB36-21D1D979DF5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"/>
          <p:cNvSpPr>
            <a:spLocks noChangeArrowheads="1"/>
          </p:cNvSpPr>
          <p:nvPr userDrawn="1"/>
        </p:nvSpPr>
        <p:spPr bwMode="auto">
          <a:xfrm>
            <a:off x="690564" y="220666"/>
            <a:ext cx="785793" cy="646331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✎ </a:t>
            </a:r>
            <a:endParaRPr lang="zh-CN" altLang="en-US" sz="3600" dirty="0">
              <a:solidFill>
                <a:prstClr val="black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7350" y="154550"/>
            <a:ext cx="4716082" cy="776289"/>
          </a:xfrm>
        </p:spPr>
        <p:txBody>
          <a:bodyPr>
            <a:normAutofit/>
          </a:bodyPr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5882B58B-5A8F-4E9D-90B4-684E88EC84EF}" type="datetimeFigureOut">
              <a:rPr lang="zh-CN" altLang="en-US"/>
            </a:fld>
            <a:endParaRPr lang="zh-CN" alt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ED411A04-3CC9-4019-9D3D-FDB0F61F3AD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 userDrawn="1"/>
        </p:nvSpPr>
        <p:spPr bwMode="auto">
          <a:xfrm>
            <a:off x="690564" y="220666"/>
            <a:ext cx="785793" cy="646331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✎ </a:t>
            </a:r>
            <a:endParaRPr lang="zh-CN" altLang="en-US" sz="3600" dirty="0">
              <a:solidFill>
                <a:prstClr val="black"/>
              </a:solidFill>
            </a:endParaRP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657350" y="154550"/>
            <a:ext cx="4716082" cy="776289"/>
          </a:xfrm>
        </p:spPr>
        <p:txBody>
          <a:bodyPr>
            <a:normAutofit/>
          </a:bodyPr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F37825B-7771-4542-B56B-29261E1CFD85}" type="datetimeFigureOut">
              <a:rPr lang="zh-CN" altLang="en-US"/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F2A1E092-A900-4AFD-80B7-9AC5AC8A9F3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478090" y="1881188"/>
            <a:ext cx="4148137" cy="7302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-20638" y="3325817"/>
            <a:ext cx="9144001" cy="1792287"/>
          </a:xfrm>
          <a:prstGeom prst="rect">
            <a:avLst/>
          </a:prstGeom>
          <a:solidFill>
            <a:srgbClr val="3A50F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TextBox 11"/>
          <p:cNvSpPr txBox="1">
            <a:spLocks noChangeArrowheads="1"/>
          </p:cNvSpPr>
          <p:nvPr userDrawn="1"/>
        </p:nvSpPr>
        <p:spPr bwMode="auto">
          <a:xfrm>
            <a:off x="1968500" y="3340101"/>
            <a:ext cx="6257925" cy="155856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None/>
              <a:defRPr/>
            </a:pPr>
            <a:r>
              <a:rPr lang="en-US" altLang="zh-CN" sz="7200" dirty="0">
                <a:solidFill>
                  <a:schemeClr val="bg1"/>
                </a:solidFill>
                <a:latin typeface="华光琥珀_CNKI" pitchFamily="2" charset="-122"/>
                <a:ea typeface="华光琥珀_CNKI" pitchFamily="2" charset="-122"/>
              </a:rPr>
              <a:t>Thank you!</a:t>
            </a:r>
            <a:endParaRPr lang="zh-CN" altLang="en-US" sz="7200" dirty="0">
              <a:solidFill>
                <a:schemeClr val="bg1"/>
              </a:solidFill>
              <a:latin typeface="华光琥珀_CNKI" pitchFamily="2" charset="-122"/>
              <a:ea typeface="华光琥珀_CNKI" pitchFamily="2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 userDrawn="1"/>
        </p:nvSpPr>
        <p:spPr bwMode="auto">
          <a:xfrm>
            <a:off x="690564" y="220666"/>
            <a:ext cx="785793" cy="646331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✎ </a:t>
            </a:r>
            <a:endParaRPr lang="zh-CN" altLang="en-US" sz="3600" dirty="0">
              <a:solidFill>
                <a:prstClr val="black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657350" y="154550"/>
            <a:ext cx="4716082" cy="776289"/>
          </a:xfrm>
        </p:spPr>
        <p:txBody>
          <a:bodyPr>
            <a:normAutofit/>
          </a:bodyPr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E3765305-5CCC-4053-AE35-51FE4FB442AE}" type="datetimeFigureOut">
              <a:rPr lang="zh-CN" altLang="en-US"/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52AB3500-F9AC-4092-8B4F-E10B21AA423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"/>
          <p:cNvSpPr>
            <a:spLocks noChangeArrowheads="1"/>
          </p:cNvSpPr>
          <p:nvPr userDrawn="1"/>
        </p:nvSpPr>
        <p:spPr bwMode="auto">
          <a:xfrm>
            <a:off x="690564" y="220666"/>
            <a:ext cx="785793" cy="646331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✎ </a:t>
            </a:r>
            <a:endParaRPr lang="zh-CN" altLang="en-US" sz="3600" dirty="0">
              <a:solidFill>
                <a:prstClr val="black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657350" y="154550"/>
            <a:ext cx="4716082" cy="776289"/>
          </a:xfrm>
        </p:spPr>
        <p:txBody>
          <a:bodyPr>
            <a:normAutofit/>
          </a:bodyPr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FF3F180-BF5F-4B06-B038-829D9990A6E3}" type="datetimeFigureOut">
              <a:rPr lang="zh-CN" altLang="en-US"/>
            </a:fld>
            <a:endParaRPr lang="zh-CN" alt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778E45FD-9869-4A5B-B70A-099A0B0C097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0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4" Type="http://schemas.openxmlformats.org/officeDocument/2006/relationships/theme" Target="../theme/theme2.xml"/><Relationship Id="rId13" Type="http://schemas.openxmlformats.org/officeDocument/2006/relationships/slideLayout" Target="../slideLayouts/slideLayout26.xml"/><Relationship Id="rId12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9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4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 panose="020F0502020204030204"/>
              </a:defRPr>
            </a:lvl1pPr>
          </a:lstStyle>
          <a:p>
            <a:pPr>
              <a:defRPr/>
            </a:pPr>
            <a:fld id="{E67D4FF8-76A1-49F7-8716-5BE8F358AAC7}" type="datetimeFigureOut">
              <a:rPr lang="zh-CN" altLang="en-US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4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 panose="020F0502020204030204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4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1200" smtClean="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597A664B-652B-40DF-AC80-DA7D15835A83}" type="slidenum">
              <a:rPr lang="zh-CN" altLang="en-US"/>
            </a:fld>
            <a:endParaRPr lang="zh-CN" altLang="en-US"/>
          </a:p>
        </p:txBody>
      </p:sp>
      <p:sp>
        <p:nvSpPr>
          <p:cNvPr id="8" name="矩形 1"/>
          <p:cNvSpPr>
            <a:spLocks noChangeArrowheads="1"/>
          </p:cNvSpPr>
          <p:nvPr userDrawn="1"/>
        </p:nvSpPr>
        <p:spPr bwMode="auto">
          <a:xfrm>
            <a:off x="690564" y="220666"/>
            <a:ext cx="785793" cy="646331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✎ </a:t>
            </a:r>
            <a:endParaRPr lang="zh-CN" altLang="en-US" sz="3600" dirty="0">
              <a:solidFill>
                <a:prstClr val="black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等线 Light" panose="02010600030101010101" charset="-122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charset="-122"/>
          <a:cs typeface="等线 Light" panose="0201060003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charset="-122"/>
          <a:cs typeface="等线 Light" panose="0201060003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charset="-122"/>
          <a:cs typeface="等线 Light" panose="0201060003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charset="-122"/>
          <a:cs typeface="等线 Light" panose="0201060003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charset="-122"/>
          <a:cs typeface="等线 Light" panose="0201060003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charset="-122"/>
          <a:cs typeface="等线 Light" panose="0201060003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charset="-122"/>
          <a:cs typeface="等线 Light" panose="0201060003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charset="-122"/>
          <a:cs typeface="等线 Light" panose="02010600030101010101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67D4FF8-76A1-49F7-8716-5BE8F358AAC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97A664B-652B-40DF-AC80-DA7D15835A83}" type="slidenum">
              <a:rPr lang="zh-CN" altLang="en-US" smtClean="0"/>
            </a:fld>
            <a:endParaRPr lang="zh-CN" altLang="en-US"/>
          </a:p>
        </p:txBody>
      </p:sp>
      <p:sp>
        <p:nvSpPr>
          <p:cNvPr id="8" name="矩形 1"/>
          <p:cNvSpPr>
            <a:spLocks noChangeArrowheads="1"/>
          </p:cNvSpPr>
          <p:nvPr userDrawn="1"/>
        </p:nvSpPr>
        <p:spPr bwMode="auto">
          <a:xfrm>
            <a:off x="690564" y="220666"/>
            <a:ext cx="785793" cy="646331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✎ </a:t>
            </a:r>
            <a:endParaRPr lang="zh-CN" altLang="en-US" sz="3600" dirty="0">
              <a:solidFill>
                <a:prstClr val="black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4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5.xml"/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" Type="http://schemas.openxmlformats.org/officeDocument/2006/relationships/tags" Target="../tags/tag23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5.xml"/><Relationship Id="rId4" Type="http://schemas.openxmlformats.org/officeDocument/2006/relationships/image" Target="../media/image5.png"/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tags" Target="../tags/tag26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5.xml"/><Relationship Id="rId4" Type="http://schemas.openxmlformats.org/officeDocument/2006/relationships/image" Target="../media/image6.png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tags" Target="../tags/tag29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5.xml"/><Relationship Id="rId4" Type="http://schemas.openxmlformats.org/officeDocument/2006/relationships/image" Target="../media/image7.png"/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tags" Target="../tags/tag32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5.xml"/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5.xml"/><Relationship Id="rId4" Type="http://schemas.openxmlformats.org/officeDocument/2006/relationships/tags" Target="../tags/tag40.xml"/><Relationship Id="rId3" Type="http://schemas.openxmlformats.org/officeDocument/2006/relationships/image" Target="../media/image8.png"/><Relationship Id="rId2" Type="http://schemas.openxmlformats.org/officeDocument/2006/relationships/tags" Target="../tags/tag39.xml"/><Relationship Id="rId1" Type="http://schemas.openxmlformats.org/officeDocument/2006/relationships/tags" Target="../tags/tag38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5.xml"/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5.xml"/><Relationship Id="rId4" Type="http://schemas.openxmlformats.org/officeDocument/2006/relationships/image" Target="../media/image9.png"/><Relationship Id="rId3" Type="http://schemas.openxmlformats.org/officeDocument/2006/relationships/tags" Target="../tags/tag46.xml"/><Relationship Id="rId2" Type="http://schemas.openxmlformats.org/officeDocument/2006/relationships/tags" Target="../tags/tag45.xml"/><Relationship Id="rId1" Type="http://schemas.openxmlformats.org/officeDocument/2006/relationships/tags" Target="../tags/tag44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5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tags" Target="../tags/tag47.xml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5.xml"/><Relationship Id="rId4" Type="http://schemas.openxmlformats.org/officeDocument/2006/relationships/image" Target="../media/image10.png"/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5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5.xml"/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5.xml"/><Relationship Id="rId4" Type="http://schemas.openxmlformats.org/officeDocument/2006/relationships/image" Target="../media/image11.png"/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" Type="http://schemas.openxmlformats.org/officeDocument/2006/relationships/tags" Target="../tags/tag56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5.xml"/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5.xml"/><Relationship Id="rId4" Type="http://schemas.openxmlformats.org/officeDocument/2006/relationships/image" Target="../media/image12.png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tags" Target="../tags/tag62.xml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5.xml"/><Relationship Id="rId4" Type="http://schemas.openxmlformats.org/officeDocument/2006/relationships/image" Target="../media/image13.png"/><Relationship Id="rId3" Type="http://schemas.openxmlformats.org/officeDocument/2006/relationships/tags" Target="../tags/tag67.xml"/><Relationship Id="rId2" Type="http://schemas.openxmlformats.org/officeDocument/2006/relationships/tags" Target="../tags/tag66.xml"/><Relationship Id="rId1" Type="http://schemas.openxmlformats.org/officeDocument/2006/relationships/tags" Target="../tags/tag65.xml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5.xml"/><Relationship Id="rId3" Type="http://schemas.openxmlformats.org/officeDocument/2006/relationships/tags" Target="../tags/tag70.xml"/><Relationship Id="rId2" Type="http://schemas.openxmlformats.org/officeDocument/2006/relationships/tags" Target="../tags/tag69.xml"/><Relationship Id="rId1" Type="http://schemas.openxmlformats.org/officeDocument/2006/relationships/tags" Target="../tags/tag68.xml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5.xml"/><Relationship Id="rId4" Type="http://schemas.openxmlformats.org/officeDocument/2006/relationships/image" Target="../media/image14.png"/><Relationship Id="rId3" Type="http://schemas.openxmlformats.org/officeDocument/2006/relationships/tags" Target="../tags/tag73.xml"/><Relationship Id="rId2" Type="http://schemas.openxmlformats.org/officeDocument/2006/relationships/tags" Target="../tags/tag72.xml"/><Relationship Id="rId1" Type="http://schemas.openxmlformats.org/officeDocument/2006/relationships/tags" Target="../tags/tag71.xml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5.xml"/><Relationship Id="rId4" Type="http://schemas.openxmlformats.org/officeDocument/2006/relationships/image" Target="../media/image15.png"/><Relationship Id="rId3" Type="http://schemas.openxmlformats.org/officeDocument/2006/relationships/tags" Target="../tags/tag76.xml"/><Relationship Id="rId2" Type="http://schemas.openxmlformats.org/officeDocument/2006/relationships/tags" Target="../tags/tag75.xml"/><Relationship Id="rId1" Type="http://schemas.openxmlformats.org/officeDocument/2006/relationships/tags" Target="../tags/tag74.xml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5.xml"/><Relationship Id="rId3" Type="http://schemas.openxmlformats.org/officeDocument/2006/relationships/tags" Target="../tags/tag79.xml"/><Relationship Id="rId2" Type="http://schemas.openxmlformats.org/officeDocument/2006/relationships/tags" Target="../tags/tag78.xml"/><Relationship Id="rId1" Type="http://schemas.openxmlformats.org/officeDocument/2006/relationships/tags" Target="../tags/tag77.xml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5.xml"/><Relationship Id="rId3" Type="http://schemas.openxmlformats.org/officeDocument/2006/relationships/image" Target="../media/image16.jpeg"/><Relationship Id="rId2" Type="http://schemas.openxmlformats.org/officeDocument/2006/relationships/tags" Target="../tags/tag81.xml"/><Relationship Id="rId1" Type="http://schemas.openxmlformats.org/officeDocument/2006/relationships/tags" Target="../tags/tag8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6.xml"/><Relationship Id="rId1" Type="http://schemas.openxmlformats.org/officeDocument/2006/relationships/tags" Target="../tags/tag8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5.xml"/><Relationship Id="rId4" Type="http://schemas.openxmlformats.org/officeDocument/2006/relationships/image" Target="../media/image1.png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5.xml"/><Relationship Id="rId5" Type="http://schemas.openxmlformats.org/officeDocument/2006/relationships/image" Target="../media/image2.png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tags" Target="../tags/tag10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5.xml"/><Relationship Id="rId4" Type="http://schemas.openxmlformats.org/officeDocument/2006/relationships/image" Target="../media/image3.png"/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tags" Target="../tags/tag14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5.xml"/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5.xml"/><Relationship Id="rId4" Type="http://schemas.openxmlformats.org/officeDocument/2006/relationships/image" Target="../media/image4.png"/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tags" Target="../tags/tag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879475" y="1511300"/>
            <a:ext cx="7480935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lvl="0" indent="0" algn="ctr" eaLnBrk="1" hangingPunct="1">
              <a:lnSpc>
                <a:spcPct val="150000"/>
              </a:lnSpc>
              <a:buNone/>
            </a:pPr>
            <a:r>
              <a:rPr lang="zh-CN" altLang="en-US" sz="4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信息技术基础（文科）</a:t>
            </a:r>
            <a:endParaRPr lang="en-US" altLang="zh-CN" sz="4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4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</a:t>
            </a:r>
            <a:r>
              <a:rPr lang="en-US" altLang="zh-CN" sz="4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7</a:t>
            </a:r>
            <a:r>
              <a:rPr lang="zh-CN" altLang="en-US" sz="4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章 </a:t>
            </a:r>
            <a:r>
              <a:rPr lang="en-US" altLang="zh-CN" sz="4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Python</a:t>
            </a:r>
            <a:r>
              <a:rPr lang="zh-CN" altLang="en-US" sz="4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基础和电子表格</a:t>
            </a:r>
            <a:endParaRPr lang="zh-CN" altLang="en-US" sz="48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>
            <p:custDataLst>
              <p:tags r:id="rId1"/>
            </p:custDataLst>
          </p:nvPr>
        </p:nvSpPr>
        <p:spPr>
          <a:xfrm>
            <a:off x="674922" y="783788"/>
            <a:ext cx="7598225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chemeClr val="dk1"/>
                </a:solidFill>
                <a:sym typeface="微软雅黑" panose="020B0503020204020204" pitchFamily="34" charset="-122"/>
              </a:rPr>
              <a:t>任务二：打开</a:t>
            </a:r>
            <a:r>
              <a:rPr lang="en-US" altLang="zh-CN" sz="2800" dirty="0">
                <a:solidFill>
                  <a:schemeClr val="dk1"/>
                </a:solidFill>
                <a:sym typeface="微软雅黑" panose="020B0503020204020204" pitchFamily="34" charset="-122"/>
              </a:rPr>
              <a:t>Excel</a:t>
            </a:r>
            <a:r>
              <a:rPr lang="zh-CN" altLang="en-US" sz="2800" dirty="0">
                <a:solidFill>
                  <a:schemeClr val="dk1"/>
                </a:solidFill>
                <a:sym typeface="微软雅黑" panose="020B0503020204020204" pitchFamily="34" charset="-122"/>
              </a:rPr>
              <a:t>文档</a:t>
            </a:r>
            <a:endParaRPr lang="zh-CN" altLang="en-US" sz="2800" dirty="0">
              <a:solidFill>
                <a:schemeClr val="dk1"/>
              </a:solidFill>
              <a:sym typeface="微软雅黑" panose="020B0503020204020204" pitchFamily="34" charset="-122"/>
            </a:endParaRPr>
          </a:p>
        </p:txBody>
      </p:sp>
      <p:sp>
        <p:nvSpPr>
          <p:cNvPr id="3" name="副标题"/>
          <p:cNvSpPr txBox="1"/>
          <p:nvPr>
            <p:custDataLst>
              <p:tags r:id="rId2"/>
            </p:custDataLst>
          </p:nvPr>
        </p:nvSpPr>
        <p:spPr>
          <a:xfrm>
            <a:off x="674922" y="1453255"/>
            <a:ext cx="6553196" cy="457204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lIns="0" tIns="0" rIns="0" bIns="0">
            <a:noAutofit/>
          </a:bodyPr>
          <a:lstStyle>
            <a:defPPr>
              <a:defRPr lang="zh-CN"/>
            </a:defPPr>
            <a:lvl1pPr fontAlgn="auto">
              <a:lnSpc>
                <a:spcPct val="120000"/>
              </a:lnSpc>
              <a:defRPr sz="2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lang="en-US" sz="2600" dirty="0">
                <a:solidFill>
                  <a:schemeClr val="dk1"/>
                </a:solidFill>
                <a:sym typeface="微软雅黑" panose="020B0503020204020204" pitchFamily="34" charset="-122"/>
              </a:rPr>
              <a:t>2</a:t>
            </a:r>
            <a:r>
              <a:rPr sz="2600" dirty="0">
                <a:solidFill>
                  <a:schemeClr val="dk1"/>
                </a:solidFill>
                <a:sym typeface="微软雅黑" panose="020B0503020204020204" pitchFamily="34" charset="-122"/>
              </a:rPr>
              <a:t>.</a:t>
            </a:r>
            <a:r>
              <a:rPr lang="en-US" sz="2600" dirty="0">
                <a:solidFill>
                  <a:schemeClr val="dk1"/>
                </a:solidFill>
                <a:sym typeface="微软雅黑" panose="020B0503020204020204" pitchFamily="34" charset="-122"/>
              </a:rPr>
              <a:t>2 </a:t>
            </a:r>
            <a:r>
              <a:rPr lang="zh-CN" altLang="en-US" sz="2600" dirty="0">
                <a:solidFill>
                  <a:schemeClr val="dk1"/>
                </a:solidFill>
                <a:sym typeface="微软雅黑" panose="020B0503020204020204" pitchFamily="34" charset="-122"/>
              </a:rPr>
              <a:t>打开</a:t>
            </a:r>
            <a:r>
              <a:rPr lang="en-US" altLang="zh-CN" sz="2600" dirty="0">
                <a:solidFill>
                  <a:schemeClr val="dk1"/>
                </a:solidFill>
                <a:sym typeface="微软雅黑" panose="020B0503020204020204" pitchFamily="34" charset="-122"/>
              </a:rPr>
              <a:t>Excel</a:t>
            </a:r>
            <a:r>
              <a:rPr lang="zh-CN" altLang="en-US" sz="2600" dirty="0">
                <a:solidFill>
                  <a:schemeClr val="dk1"/>
                </a:solidFill>
                <a:sym typeface="微软雅黑" panose="020B0503020204020204" pitchFamily="34" charset="-122"/>
              </a:rPr>
              <a:t>文档并输出所有的工作表名</a:t>
            </a:r>
            <a:endParaRPr sz="2600" dirty="0">
              <a:solidFill>
                <a:schemeClr val="dk1"/>
              </a:solidFill>
              <a:sym typeface="微软雅黑" panose="020B0503020204020204" pitchFamily="34" charset="-122"/>
            </a:endParaRPr>
          </a:p>
        </p:txBody>
      </p:sp>
      <p:sp>
        <p:nvSpPr>
          <p:cNvPr id="5" name="Title 6"/>
          <p:cNvSpPr txBox="1"/>
          <p:nvPr>
            <p:custDataLst>
              <p:tags r:id="rId3"/>
            </p:custDataLst>
          </p:nvPr>
        </p:nvSpPr>
        <p:spPr>
          <a:xfrm>
            <a:off x="576950" y="2144489"/>
            <a:ext cx="8284021" cy="3755568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400" b="1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说明</a:t>
            </a:r>
            <a:r>
              <a:rPr lang="zh-CN" altLang="en-US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endParaRPr lang="en-US" altLang="zh-CN" sz="2400" spc="100" dirty="0">
              <a:ln w="3175">
                <a:noFill/>
                <a:prstDash val="dash"/>
              </a:ln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import </a:t>
            </a:r>
            <a:r>
              <a:rPr lang="en-US" altLang="zh-CN" sz="2400" spc="100" dirty="0" err="1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openpyxl</a:t>
            </a:r>
            <a:r>
              <a:rPr lang="en-US" altLang="zh-CN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as </a:t>
            </a:r>
            <a:r>
              <a:rPr lang="en-US" altLang="zh-CN" sz="2400" spc="100" dirty="0" err="1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pxl</a:t>
            </a:r>
            <a:r>
              <a:rPr lang="en-US" altLang="zh-CN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使用</a:t>
            </a:r>
            <a:r>
              <a:rPr lang="en-US" altLang="zh-CN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import</a:t>
            </a:r>
            <a:r>
              <a:rPr lang="zh-CN" altLang="en-US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语句导入</a:t>
            </a:r>
            <a:r>
              <a:rPr lang="en-US" altLang="zh-CN" sz="2400" spc="100" dirty="0" err="1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openpyxl</a:t>
            </a:r>
            <a:r>
              <a:rPr lang="zh-CN" altLang="en-US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包，同时给包起别名为</a:t>
            </a:r>
            <a:r>
              <a:rPr lang="en-US" altLang="zh-CN" sz="2400" spc="100" dirty="0" err="1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pxl</a:t>
            </a:r>
            <a:r>
              <a:rPr lang="zh-CN" altLang="en-US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；</a:t>
            </a:r>
            <a:endParaRPr lang="en-US" altLang="zh-CN" sz="2400" spc="100" dirty="0">
              <a:ln w="3175">
                <a:noFill/>
                <a:prstDash val="dash"/>
              </a:ln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z="2400" spc="100" dirty="0" err="1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load_workbook</a:t>
            </a:r>
            <a:r>
              <a:rPr lang="en-US" altLang="zh-CN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(filename)</a:t>
            </a:r>
            <a:r>
              <a:rPr lang="zh-CN" altLang="en-US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用于打开</a:t>
            </a:r>
            <a:r>
              <a:rPr lang="en-US" altLang="zh-CN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filename</a:t>
            </a:r>
            <a:r>
              <a:rPr lang="zh-CN" altLang="en-US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所指定的文件；</a:t>
            </a:r>
            <a:endParaRPr lang="en-US" altLang="zh-CN" sz="2400" spc="100" dirty="0">
              <a:ln w="3175">
                <a:noFill/>
                <a:prstDash val="dash"/>
              </a:ln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Excel1.sheetnames</a:t>
            </a:r>
            <a:r>
              <a:rPr lang="zh-CN" altLang="en-US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是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列表</a:t>
            </a:r>
            <a:r>
              <a:rPr lang="zh-CN" altLang="en-US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类型的对象，存储了该工作簿中所有的工作表名。</a:t>
            </a:r>
            <a:endParaRPr lang="zh-CN" altLang="en-US" sz="2400" spc="100" dirty="0">
              <a:ln w="3175">
                <a:noFill/>
                <a:prstDash val="dash"/>
              </a:ln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>
            <p:custDataLst>
              <p:tags r:id="rId1"/>
            </p:custDataLst>
          </p:nvPr>
        </p:nvSpPr>
        <p:spPr>
          <a:xfrm>
            <a:off x="674922" y="783788"/>
            <a:ext cx="7598225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chemeClr val="dk1"/>
                </a:solidFill>
                <a:sym typeface="微软雅黑" panose="020B0503020204020204" pitchFamily="34" charset="-122"/>
              </a:rPr>
              <a:t>任务二：打开</a:t>
            </a:r>
            <a:r>
              <a:rPr lang="en-US" altLang="zh-CN" sz="2800" dirty="0">
                <a:solidFill>
                  <a:schemeClr val="dk1"/>
                </a:solidFill>
                <a:sym typeface="微软雅黑" panose="020B0503020204020204" pitchFamily="34" charset="-122"/>
              </a:rPr>
              <a:t>Excel</a:t>
            </a:r>
            <a:r>
              <a:rPr lang="zh-CN" altLang="en-US" sz="2800" dirty="0">
                <a:solidFill>
                  <a:schemeClr val="dk1"/>
                </a:solidFill>
                <a:sym typeface="微软雅黑" panose="020B0503020204020204" pitchFamily="34" charset="-122"/>
              </a:rPr>
              <a:t>文档</a:t>
            </a:r>
            <a:endParaRPr lang="zh-CN" altLang="en-US" sz="2800" dirty="0">
              <a:solidFill>
                <a:schemeClr val="dk1"/>
              </a:solidFill>
              <a:sym typeface="微软雅黑" panose="020B0503020204020204" pitchFamily="34" charset="-122"/>
            </a:endParaRPr>
          </a:p>
        </p:txBody>
      </p:sp>
      <p:sp>
        <p:nvSpPr>
          <p:cNvPr id="3" name="副标题"/>
          <p:cNvSpPr txBox="1"/>
          <p:nvPr>
            <p:custDataLst>
              <p:tags r:id="rId2"/>
            </p:custDataLst>
          </p:nvPr>
        </p:nvSpPr>
        <p:spPr>
          <a:xfrm>
            <a:off x="674922" y="1453255"/>
            <a:ext cx="6553196" cy="457204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lIns="0" tIns="0" rIns="0" bIns="0">
            <a:noAutofit/>
          </a:bodyPr>
          <a:lstStyle>
            <a:defPPr>
              <a:defRPr lang="zh-CN"/>
            </a:defPPr>
            <a:lvl1pPr fontAlgn="auto">
              <a:lnSpc>
                <a:spcPct val="120000"/>
              </a:lnSpc>
              <a:defRPr sz="2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lang="en-US" sz="2600" dirty="0">
                <a:solidFill>
                  <a:schemeClr val="dk1"/>
                </a:solidFill>
                <a:sym typeface="微软雅黑" panose="020B0503020204020204" pitchFamily="34" charset="-122"/>
              </a:rPr>
              <a:t>2</a:t>
            </a:r>
            <a:r>
              <a:rPr sz="2600" dirty="0">
                <a:solidFill>
                  <a:schemeClr val="dk1"/>
                </a:solidFill>
                <a:sym typeface="微软雅黑" panose="020B0503020204020204" pitchFamily="34" charset="-122"/>
              </a:rPr>
              <a:t>.</a:t>
            </a:r>
            <a:r>
              <a:rPr lang="en-US" sz="2600" dirty="0">
                <a:solidFill>
                  <a:schemeClr val="dk1"/>
                </a:solidFill>
                <a:sym typeface="微软雅黑" panose="020B0503020204020204" pitchFamily="34" charset="-122"/>
              </a:rPr>
              <a:t>2 </a:t>
            </a:r>
            <a:r>
              <a:rPr lang="zh-CN" altLang="en-US" sz="2600" dirty="0">
                <a:solidFill>
                  <a:schemeClr val="dk1"/>
                </a:solidFill>
                <a:sym typeface="微软雅黑" panose="020B0503020204020204" pitchFamily="34" charset="-122"/>
              </a:rPr>
              <a:t>打开</a:t>
            </a:r>
            <a:r>
              <a:rPr lang="en-US" altLang="zh-CN" sz="2600" dirty="0">
                <a:solidFill>
                  <a:schemeClr val="dk1"/>
                </a:solidFill>
                <a:sym typeface="微软雅黑" panose="020B0503020204020204" pitchFamily="34" charset="-122"/>
              </a:rPr>
              <a:t>Excel</a:t>
            </a:r>
            <a:r>
              <a:rPr lang="zh-CN" altLang="en-US" sz="2600" dirty="0">
                <a:solidFill>
                  <a:schemeClr val="dk1"/>
                </a:solidFill>
                <a:sym typeface="微软雅黑" panose="020B0503020204020204" pitchFamily="34" charset="-122"/>
              </a:rPr>
              <a:t>文档并输出所有的工作表名</a:t>
            </a:r>
            <a:endParaRPr sz="2600" dirty="0">
              <a:solidFill>
                <a:schemeClr val="dk1"/>
              </a:solidFill>
              <a:sym typeface="微软雅黑" panose="020B0503020204020204" pitchFamily="34" charset="-122"/>
            </a:endParaRPr>
          </a:p>
        </p:txBody>
      </p:sp>
      <p:sp>
        <p:nvSpPr>
          <p:cNvPr id="5" name="Title 6"/>
          <p:cNvSpPr txBox="1"/>
          <p:nvPr>
            <p:custDataLst>
              <p:tags r:id="rId3"/>
            </p:custDataLst>
          </p:nvPr>
        </p:nvSpPr>
        <p:spPr>
          <a:xfrm>
            <a:off x="674922" y="2062075"/>
            <a:ext cx="8142515" cy="1094782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对于包含多张表的工作簿，也可以通过循环结构输出多个工作表名，代码如下图</a:t>
            </a:r>
            <a:r>
              <a:rPr lang="en-US" altLang="zh-CN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7.5</a:t>
            </a:r>
            <a:r>
              <a:rPr lang="zh-CN" altLang="en-US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所示。</a:t>
            </a:r>
            <a:endParaRPr lang="zh-CN" altLang="en-US" sz="2400" spc="100" dirty="0">
              <a:ln w="3175">
                <a:noFill/>
                <a:prstDash val="dash"/>
              </a:ln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rcRect l="15012" t="26080" r="40298" b="46255"/>
          <a:stretch>
            <a:fillRect/>
          </a:stretch>
        </p:blipFill>
        <p:spPr>
          <a:xfrm>
            <a:off x="754073" y="3429000"/>
            <a:ext cx="7519074" cy="2618227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>
            <p:custDataLst>
              <p:tags r:id="rId1"/>
            </p:custDataLst>
          </p:nvPr>
        </p:nvSpPr>
        <p:spPr>
          <a:xfrm>
            <a:off x="674922" y="783788"/>
            <a:ext cx="7598225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chemeClr val="dk1"/>
                </a:solidFill>
                <a:sym typeface="微软雅黑" panose="020B0503020204020204" pitchFamily="34" charset="-122"/>
              </a:rPr>
              <a:t>任务三：创建及删除</a:t>
            </a:r>
            <a:r>
              <a:rPr lang="en-US" altLang="zh-CN" sz="2800" dirty="0">
                <a:solidFill>
                  <a:schemeClr val="dk1"/>
                </a:solidFill>
                <a:sym typeface="微软雅黑" panose="020B0503020204020204" pitchFamily="34" charset="-122"/>
              </a:rPr>
              <a:t>Excel</a:t>
            </a:r>
            <a:r>
              <a:rPr lang="zh-CN" altLang="en-US" sz="2800" dirty="0">
                <a:solidFill>
                  <a:schemeClr val="dk1"/>
                </a:solidFill>
                <a:sym typeface="微软雅黑" panose="020B0503020204020204" pitchFamily="34" charset="-122"/>
              </a:rPr>
              <a:t>工作表</a:t>
            </a:r>
            <a:endParaRPr lang="zh-CN" altLang="en-US" sz="2800" dirty="0">
              <a:solidFill>
                <a:schemeClr val="dk1"/>
              </a:solidFill>
              <a:sym typeface="微软雅黑" panose="020B0503020204020204" pitchFamily="34" charset="-122"/>
            </a:endParaRPr>
          </a:p>
        </p:txBody>
      </p:sp>
      <p:sp>
        <p:nvSpPr>
          <p:cNvPr id="3" name="副标题"/>
          <p:cNvSpPr txBox="1"/>
          <p:nvPr>
            <p:custDataLst>
              <p:tags r:id="rId2"/>
            </p:custDataLst>
          </p:nvPr>
        </p:nvSpPr>
        <p:spPr>
          <a:xfrm>
            <a:off x="674919" y="1498085"/>
            <a:ext cx="6553196" cy="457204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lIns="0" tIns="0" rIns="0" bIns="0">
            <a:noAutofit/>
          </a:bodyPr>
          <a:lstStyle>
            <a:defPPr>
              <a:defRPr lang="zh-CN"/>
            </a:defPPr>
            <a:lvl1pPr fontAlgn="auto">
              <a:lnSpc>
                <a:spcPct val="120000"/>
              </a:lnSpc>
              <a:defRPr sz="2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lang="en-US" sz="2600" dirty="0">
                <a:solidFill>
                  <a:schemeClr val="dk1"/>
                </a:solidFill>
                <a:sym typeface="微软雅黑" panose="020B0503020204020204" pitchFamily="34" charset="-122"/>
              </a:rPr>
              <a:t>3</a:t>
            </a:r>
            <a:r>
              <a:rPr sz="2600" dirty="0">
                <a:solidFill>
                  <a:schemeClr val="dk1"/>
                </a:solidFill>
                <a:sym typeface="微软雅黑" panose="020B0503020204020204" pitchFamily="34" charset="-122"/>
              </a:rPr>
              <a:t>.1</a:t>
            </a:r>
            <a:r>
              <a:rPr lang="en-US" sz="2600" dirty="0">
                <a:solidFill>
                  <a:schemeClr val="dk1"/>
                </a:solidFill>
                <a:sym typeface="微软雅黑" panose="020B0503020204020204" pitchFamily="34" charset="-122"/>
              </a:rPr>
              <a:t> </a:t>
            </a:r>
            <a:r>
              <a:rPr lang="zh-CN" altLang="en-US" sz="2600" dirty="0">
                <a:solidFill>
                  <a:schemeClr val="dk1"/>
                </a:solidFill>
                <a:sym typeface="微软雅黑" panose="020B0503020204020204" pitchFamily="34" charset="-122"/>
              </a:rPr>
              <a:t>创建新工作表</a:t>
            </a:r>
            <a:endParaRPr sz="2600" dirty="0">
              <a:solidFill>
                <a:schemeClr val="dk1"/>
              </a:solidFill>
              <a:sym typeface="微软雅黑" panose="020B0503020204020204" pitchFamily="34" charset="-122"/>
            </a:endParaRPr>
          </a:p>
        </p:txBody>
      </p:sp>
      <p:sp>
        <p:nvSpPr>
          <p:cNvPr id="5" name="Title 6"/>
          <p:cNvSpPr txBox="1"/>
          <p:nvPr>
            <p:custDataLst>
              <p:tags r:id="rId3"/>
            </p:custDataLst>
          </p:nvPr>
        </p:nvSpPr>
        <p:spPr>
          <a:xfrm>
            <a:off x="283030" y="1744319"/>
            <a:ext cx="8860970" cy="2005233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利用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Workbook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对象的</a:t>
            </a:r>
            <a:r>
              <a:rPr lang="en-US" altLang="zh-CN" sz="2400" spc="100" dirty="0" err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create_sheet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(title=None, [index=None]) 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方法创建新工作表，其中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title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代表表名，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index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代表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sheet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的位置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从左到右索引依次为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2...),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该参数可以省略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实现代码及运行结果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如下图所示：</a:t>
            </a:r>
            <a:endParaRPr lang="zh-CN" altLang="en-US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41589" y="3679355"/>
            <a:ext cx="7860822" cy="2847956"/>
            <a:chOff x="-105542" y="-422275"/>
            <a:chExt cx="7860822" cy="2847956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03" t="25096" r="34592" b="35354"/>
            <a:stretch>
              <a:fillRect/>
            </a:stretch>
          </p:blipFill>
          <p:spPr>
            <a:xfrm>
              <a:off x="-105542" y="-422275"/>
              <a:ext cx="7860822" cy="2847956"/>
            </a:xfrm>
            <a:prstGeom prst="rect">
              <a:avLst/>
            </a:prstGeom>
            <a:ln w="3175">
              <a:solidFill>
                <a:schemeClr val="tx1"/>
              </a:solidFill>
            </a:ln>
          </p:spPr>
        </p:pic>
        <p:sp>
          <p:nvSpPr>
            <p:cNvPr id="8" name="矩形 7"/>
            <p:cNvSpPr/>
            <p:nvPr/>
          </p:nvSpPr>
          <p:spPr>
            <a:xfrm>
              <a:off x="5882472" y="2186179"/>
              <a:ext cx="533192" cy="134816"/>
            </a:xfrm>
            <a:prstGeom prst="rect">
              <a:avLst/>
            </a:prstGeom>
            <a:noFill/>
            <a:ln w="31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indent="266700" algn="ctr">
                <a:lnSpc>
                  <a:spcPct val="125000"/>
                </a:lnSpc>
              </a:pPr>
              <a:endParaRPr lang="en-US" sz="1050" kern="100">
                <a:effectLst/>
                <a:ea typeface="等线" panose="02010600030101010101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9" name="波形 8"/>
          <p:cNvSpPr/>
          <p:nvPr/>
        </p:nvSpPr>
        <p:spPr>
          <a:xfrm>
            <a:off x="793994" y="5684588"/>
            <a:ext cx="5116948" cy="521563"/>
          </a:xfrm>
          <a:prstGeom prst="wav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/>
              <a:t>工作簿对象的</a:t>
            </a:r>
            <a:r>
              <a:rPr lang="en-US" altLang="zh-CN" sz="1600" dirty="0"/>
              <a:t>save(filename)</a:t>
            </a:r>
            <a:r>
              <a:rPr lang="zh-CN" altLang="en-US" sz="1600" dirty="0"/>
              <a:t>方法用于保存工作簿文件</a:t>
            </a:r>
            <a:endParaRPr lang="zh-CN" altLang="en-US" sz="16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>
            <p:custDataLst>
              <p:tags r:id="rId1"/>
            </p:custDataLst>
          </p:nvPr>
        </p:nvSpPr>
        <p:spPr>
          <a:xfrm>
            <a:off x="674922" y="783788"/>
            <a:ext cx="7598225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chemeClr val="dk1"/>
                </a:solidFill>
                <a:sym typeface="微软雅黑" panose="020B0503020204020204" pitchFamily="34" charset="-122"/>
              </a:rPr>
              <a:t>任务三：创建及删除</a:t>
            </a:r>
            <a:r>
              <a:rPr lang="en-US" altLang="zh-CN" sz="2800" dirty="0">
                <a:solidFill>
                  <a:schemeClr val="dk1"/>
                </a:solidFill>
                <a:sym typeface="微软雅黑" panose="020B0503020204020204" pitchFamily="34" charset="-122"/>
              </a:rPr>
              <a:t>Excel</a:t>
            </a:r>
            <a:r>
              <a:rPr lang="zh-CN" altLang="en-US" sz="2800" dirty="0">
                <a:solidFill>
                  <a:schemeClr val="dk1"/>
                </a:solidFill>
                <a:sym typeface="微软雅黑" panose="020B0503020204020204" pitchFamily="34" charset="-122"/>
              </a:rPr>
              <a:t>工作表</a:t>
            </a:r>
            <a:endParaRPr lang="zh-CN" altLang="en-US" sz="2800" dirty="0">
              <a:solidFill>
                <a:schemeClr val="dk1"/>
              </a:solidFill>
              <a:sym typeface="微软雅黑" panose="020B0503020204020204" pitchFamily="34" charset="-122"/>
            </a:endParaRPr>
          </a:p>
        </p:txBody>
      </p:sp>
      <p:sp>
        <p:nvSpPr>
          <p:cNvPr id="3" name="副标题"/>
          <p:cNvSpPr txBox="1"/>
          <p:nvPr>
            <p:custDataLst>
              <p:tags r:id="rId2"/>
            </p:custDataLst>
          </p:nvPr>
        </p:nvSpPr>
        <p:spPr>
          <a:xfrm>
            <a:off x="674919" y="1456426"/>
            <a:ext cx="6553196" cy="457204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lIns="0" tIns="0" rIns="0" bIns="0">
            <a:noAutofit/>
          </a:bodyPr>
          <a:lstStyle>
            <a:defPPr>
              <a:defRPr lang="zh-CN"/>
            </a:defPPr>
            <a:lvl1pPr fontAlgn="auto">
              <a:lnSpc>
                <a:spcPct val="120000"/>
              </a:lnSpc>
              <a:defRPr sz="2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lang="en-US" sz="2600" dirty="0">
                <a:solidFill>
                  <a:schemeClr val="dk1"/>
                </a:solidFill>
                <a:sym typeface="微软雅黑" panose="020B0503020204020204" pitchFamily="34" charset="-122"/>
              </a:rPr>
              <a:t>3</a:t>
            </a:r>
            <a:r>
              <a:rPr sz="2600" dirty="0">
                <a:solidFill>
                  <a:schemeClr val="dk1"/>
                </a:solidFill>
                <a:sym typeface="微软雅黑" panose="020B0503020204020204" pitchFamily="34" charset="-122"/>
              </a:rPr>
              <a:t>.</a:t>
            </a:r>
            <a:r>
              <a:rPr lang="en-US" sz="2600" dirty="0">
                <a:solidFill>
                  <a:schemeClr val="dk1"/>
                </a:solidFill>
                <a:sym typeface="微软雅黑" panose="020B0503020204020204" pitchFamily="34" charset="-122"/>
              </a:rPr>
              <a:t>2 </a:t>
            </a:r>
            <a:r>
              <a:rPr lang="zh-CN" altLang="en-US" sz="2600" dirty="0">
                <a:solidFill>
                  <a:schemeClr val="dk1"/>
                </a:solidFill>
                <a:sym typeface="微软雅黑" panose="020B0503020204020204" pitchFamily="34" charset="-122"/>
              </a:rPr>
              <a:t>删除已有工作表</a:t>
            </a:r>
            <a:endParaRPr sz="2600" dirty="0">
              <a:solidFill>
                <a:schemeClr val="dk1"/>
              </a:solidFill>
              <a:sym typeface="微软雅黑" panose="020B0503020204020204" pitchFamily="34" charset="-122"/>
            </a:endParaRPr>
          </a:p>
        </p:txBody>
      </p:sp>
      <p:sp>
        <p:nvSpPr>
          <p:cNvPr id="5" name="Title 6"/>
          <p:cNvSpPr txBox="1"/>
          <p:nvPr>
            <p:custDataLst>
              <p:tags r:id="rId3"/>
            </p:custDataLst>
          </p:nvPr>
        </p:nvSpPr>
        <p:spPr>
          <a:xfrm>
            <a:off x="283030" y="1913623"/>
            <a:ext cx="8860970" cy="1515377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利用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Workbook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对象的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remove(worksheet)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方法可以删除工作表，其中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worksheet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是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工作表对象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，可以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由工作簿对象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工作表名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]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得到工作表对象，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实现代码及运行结果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如下图所示：</a:t>
            </a:r>
            <a:endParaRPr lang="zh-CN" altLang="en-US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rcRect l="3781" t="25291" r="30842" b="34997"/>
          <a:stretch>
            <a:fillRect/>
          </a:stretch>
        </p:blipFill>
        <p:spPr>
          <a:xfrm>
            <a:off x="289383" y="3714281"/>
            <a:ext cx="8369302" cy="2859621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10" name="波形 9"/>
          <p:cNvSpPr/>
          <p:nvPr/>
        </p:nvSpPr>
        <p:spPr>
          <a:xfrm>
            <a:off x="1943049" y="4709614"/>
            <a:ext cx="2999065" cy="521563"/>
          </a:xfrm>
          <a:prstGeom prst="wav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/>
              <a:t>Excel4[‘Sheet3’]</a:t>
            </a:r>
            <a:r>
              <a:rPr lang="zh-CN" altLang="en-US" sz="1600" dirty="0"/>
              <a:t>是工作表对象</a:t>
            </a:r>
            <a:endParaRPr lang="zh-CN" altLang="en-US" sz="16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>
            <p:custDataLst>
              <p:tags r:id="rId1"/>
            </p:custDataLst>
          </p:nvPr>
        </p:nvSpPr>
        <p:spPr>
          <a:xfrm>
            <a:off x="674922" y="783788"/>
            <a:ext cx="7598225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chemeClr val="dk1"/>
                </a:solidFill>
                <a:sym typeface="微软雅黑" panose="020B0503020204020204" pitchFamily="34" charset="-122"/>
              </a:rPr>
              <a:t>任务四：读写单元格内容</a:t>
            </a:r>
            <a:endParaRPr lang="zh-CN" altLang="en-US" sz="2800" dirty="0">
              <a:solidFill>
                <a:schemeClr val="dk1"/>
              </a:solidFill>
              <a:sym typeface="微软雅黑" panose="020B0503020204020204" pitchFamily="34" charset="-122"/>
            </a:endParaRPr>
          </a:p>
        </p:txBody>
      </p:sp>
      <p:sp>
        <p:nvSpPr>
          <p:cNvPr id="3" name="副标题"/>
          <p:cNvSpPr txBox="1"/>
          <p:nvPr>
            <p:custDataLst>
              <p:tags r:id="rId2"/>
            </p:custDataLst>
          </p:nvPr>
        </p:nvSpPr>
        <p:spPr>
          <a:xfrm>
            <a:off x="674919" y="1600206"/>
            <a:ext cx="6553196" cy="457204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lIns="0" tIns="0" rIns="0" bIns="0">
            <a:noAutofit/>
          </a:bodyPr>
          <a:lstStyle>
            <a:defPPr>
              <a:defRPr lang="zh-CN"/>
            </a:defPPr>
            <a:lvl1pPr fontAlgn="auto">
              <a:lnSpc>
                <a:spcPct val="120000"/>
              </a:lnSpc>
              <a:defRPr sz="2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lang="en-US" sz="2600" dirty="0">
                <a:solidFill>
                  <a:schemeClr val="dk1"/>
                </a:solidFill>
                <a:sym typeface="微软雅黑" panose="020B0503020204020204" pitchFamily="34" charset="-122"/>
              </a:rPr>
              <a:t>4</a:t>
            </a:r>
            <a:r>
              <a:rPr sz="2600" dirty="0">
                <a:solidFill>
                  <a:schemeClr val="dk1"/>
                </a:solidFill>
                <a:sym typeface="微软雅黑" panose="020B0503020204020204" pitchFamily="34" charset="-122"/>
              </a:rPr>
              <a:t>.1</a:t>
            </a:r>
            <a:r>
              <a:rPr lang="en-US" sz="2600" dirty="0">
                <a:solidFill>
                  <a:schemeClr val="dk1"/>
                </a:solidFill>
                <a:sym typeface="微软雅黑" panose="020B0503020204020204" pitchFamily="34" charset="-122"/>
              </a:rPr>
              <a:t> </a:t>
            </a:r>
            <a:r>
              <a:rPr lang="zh-CN" altLang="en-US" sz="2600" dirty="0">
                <a:solidFill>
                  <a:schemeClr val="dk1"/>
                </a:solidFill>
                <a:sym typeface="微软雅黑" panose="020B0503020204020204" pitchFamily="34" charset="-122"/>
              </a:rPr>
              <a:t>读写某一特定单元格内容</a:t>
            </a:r>
            <a:endParaRPr sz="2600" dirty="0">
              <a:solidFill>
                <a:schemeClr val="dk1"/>
              </a:solidFill>
              <a:sym typeface="微软雅黑" panose="020B0503020204020204" pitchFamily="34" charset="-122"/>
            </a:endParaRPr>
          </a:p>
        </p:txBody>
      </p:sp>
      <p:sp>
        <p:nvSpPr>
          <p:cNvPr id="5" name="Title 6"/>
          <p:cNvSpPr txBox="1"/>
          <p:nvPr>
            <p:custDataLst>
              <p:tags r:id="rId3"/>
            </p:custDataLst>
          </p:nvPr>
        </p:nvSpPr>
        <p:spPr>
          <a:xfrm>
            <a:off x="674919" y="2340431"/>
            <a:ext cx="8131624" cy="3995057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通过在工作表对象中指定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单元格地址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（列标加行号如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A2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），可以获得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单元格对象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；</a:t>
            </a:r>
            <a:endParaRPr lang="en-US" altLang="zh-CN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例如，代码 </a:t>
            </a:r>
            <a:r>
              <a:rPr lang="en-US" altLang="zh-CN" sz="2400" spc="100" dirty="0" err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infosheet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[‘A2’]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可以得到单元格对象，其中</a:t>
            </a:r>
            <a:r>
              <a:rPr lang="en-US" altLang="zh-CN" sz="2400" spc="100" dirty="0" err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infosheet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是工作表对象；</a:t>
            </a:r>
            <a:endParaRPr lang="en-US" altLang="zh-CN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下面的代码通过单元格对象的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value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属性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，来读取或修改原来单元格中的值。</a:t>
            </a:r>
            <a:endParaRPr lang="zh-CN" altLang="en-US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>
            <p:custDataLst>
              <p:tags r:id="rId1"/>
            </p:custDataLst>
          </p:nvPr>
        </p:nvSpPr>
        <p:spPr>
          <a:xfrm>
            <a:off x="674922" y="783788"/>
            <a:ext cx="7598225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chemeClr val="dk1"/>
                </a:solidFill>
                <a:sym typeface="微软雅黑" panose="020B0503020204020204" pitchFamily="34" charset="-122"/>
              </a:rPr>
              <a:t>任务四：读写单元格内容</a:t>
            </a:r>
            <a:endParaRPr lang="zh-CN" altLang="en-US" sz="2800" dirty="0">
              <a:solidFill>
                <a:schemeClr val="dk1"/>
              </a:solidFill>
              <a:sym typeface="微软雅黑" panose="020B0503020204020204" pitchFamily="34" charset="-122"/>
            </a:endParaRPr>
          </a:p>
        </p:txBody>
      </p:sp>
      <p:sp>
        <p:nvSpPr>
          <p:cNvPr id="3" name="副标题"/>
          <p:cNvSpPr txBox="1"/>
          <p:nvPr>
            <p:custDataLst>
              <p:tags r:id="rId2"/>
            </p:custDataLst>
          </p:nvPr>
        </p:nvSpPr>
        <p:spPr>
          <a:xfrm>
            <a:off x="674919" y="1600206"/>
            <a:ext cx="6553196" cy="457204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lIns="0" tIns="0" rIns="0" bIns="0">
            <a:noAutofit/>
          </a:bodyPr>
          <a:lstStyle>
            <a:defPPr>
              <a:defRPr lang="zh-CN"/>
            </a:defPPr>
            <a:lvl1pPr fontAlgn="auto">
              <a:lnSpc>
                <a:spcPct val="120000"/>
              </a:lnSpc>
              <a:defRPr sz="2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lang="en-US" sz="2600" dirty="0">
                <a:solidFill>
                  <a:schemeClr val="dk1"/>
                </a:solidFill>
                <a:sym typeface="微软雅黑" panose="020B0503020204020204" pitchFamily="34" charset="-122"/>
              </a:rPr>
              <a:t>4</a:t>
            </a:r>
            <a:r>
              <a:rPr sz="2600" dirty="0">
                <a:solidFill>
                  <a:schemeClr val="dk1"/>
                </a:solidFill>
                <a:sym typeface="微软雅黑" panose="020B0503020204020204" pitchFamily="34" charset="-122"/>
              </a:rPr>
              <a:t>.1</a:t>
            </a:r>
            <a:r>
              <a:rPr lang="en-US" sz="2600" dirty="0">
                <a:solidFill>
                  <a:schemeClr val="dk1"/>
                </a:solidFill>
                <a:sym typeface="微软雅黑" panose="020B0503020204020204" pitchFamily="34" charset="-122"/>
              </a:rPr>
              <a:t> </a:t>
            </a:r>
            <a:r>
              <a:rPr lang="zh-CN" altLang="en-US" sz="2600" dirty="0">
                <a:solidFill>
                  <a:schemeClr val="dk1"/>
                </a:solidFill>
                <a:sym typeface="微软雅黑" panose="020B0503020204020204" pitchFamily="34" charset="-122"/>
              </a:rPr>
              <a:t>读写某一特定单元格内容</a:t>
            </a:r>
            <a:endParaRPr sz="2600" dirty="0">
              <a:solidFill>
                <a:schemeClr val="dk1"/>
              </a:solidFill>
              <a:sym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953" y="3060373"/>
            <a:ext cx="8201025" cy="3480435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7" name="Title 6"/>
          <p:cNvSpPr txBox="1"/>
          <p:nvPr>
            <p:custDataLst>
              <p:tags r:id="rId4"/>
            </p:custDataLst>
          </p:nvPr>
        </p:nvSpPr>
        <p:spPr>
          <a:xfrm>
            <a:off x="950591" y="2291863"/>
            <a:ext cx="5178066" cy="534057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代码及运行结果如下图所示</a:t>
            </a:r>
            <a:endParaRPr lang="zh-CN" altLang="en-US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>
            <p:custDataLst>
              <p:tags r:id="rId1"/>
            </p:custDataLst>
          </p:nvPr>
        </p:nvSpPr>
        <p:spPr>
          <a:xfrm>
            <a:off x="674922" y="783788"/>
            <a:ext cx="7598225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chemeClr val="dk1"/>
                </a:solidFill>
                <a:sym typeface="微软雅黑" panose="020B0503020204020204" pitchFamily="34" charset="-122"/>
              </a:rPr>
              <a:t>任务四：读写单元格内容</a:t>
            </a:r>
            <a:endParaRPr lang="zh-CN" altLang="en-US" sz="2800" dirty="0">
              <a:solidFill>
                <a:schemeClr val="dk1"/>
              </a:solidFill>
              <a:sym typeface="微软雅黑" panose="020B0503020204020204" pitchFamily="34" charset="-122"/>
            </a:endParaRPr>
          </a:p>
        </p:txBody>
      </p:sp>
      <p:sp>
        <p:nvSpPr>
          <p:cNvPr id="3" name="副标题"/>
          <p:cNvSpPr txBox="1"/>
          <p:nvPr>
            <p:custDataLst>
              <p:tags r:id="rId2"/>
            </p:custDataLst>
          </p:nvPr>
        </p:nvSpPr>
        <p:spPr>
          <a:xfrm>
            <a:off x="674919" y="1600206"/>
            <a:ext cx="6553196" cy="457204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lIns="0" tIns="0" rIns="0" bIns="0">
            <a:noAutofit/>
          </a:bodyPr>
          <a:lstStyle>
            <a:defPPr>
              <a:defRPr lang="zh-CN"/>
            </a:defPPr>
            <a:lvl1pPr fontAlgn="auto">
              <a:lnSpc>
                <a:spcPct val="120000"/>
              </a:lnSpc>
              <a:defRPr sz="2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lang="en-US" sz="2600" dirty="0">
                <a:solidFill>
                  <a:schemeClr val="dk1"/>
                </a:solidFill>
                <a:sym typeface="微软雅黑" panose="020B0503020204020204" pitchFamily="34" charset="-122"/>
              </a:rPr>
              <a:t>4</a:t>
            </a:r>
            <a:r>
              <a:rPr sz="2600" dirty="0">
                <a:solidFill>
                  <a:schemeClr val="dk1"/>
                </a:solidFill>
                <a:sym typeface="微软雅黑" panose="020B0503020204020204" pitchFamily="34" charset="-122"/>
              </a:rPr>
              <a:t>.</a:t>
            </a:r>
            <a:r>
              <a:rPr lang="en-US" sz="2600" dirty="0">
                <a:solidFill>
                  <a:schemeClr val="dk1"/>
                </a:solidFill>
                <a:sym typeface="微软雅黑" panose="020B0503020204020204" pitchFamily="34" charset="-122"/>
              </a:rPr>
              <a:t>2 </a:t>
            </a:r>
            <a:r>
              <a:rPr lang="zh-CN" altLang="en-US" sz="2600" dirty="0">
                <a:solidFill>
                  <a:schemeClr val="dk1"/>
                </a:solidFill>
                <a:sym typeface="微软雅黑" panose="020B0503020204020204" pitchFamily="34" charset="-122"/>
              </a:rPr>
              <a:t>读写工作表中的整行或整列数据</a:t>
            </a:r>
            <a:endParaRPr sz="2600" dirty="0">
              <a:solidFill>
                <a:schemeClr val="dk1"/>
              </a:solidFill>
              <a:sym typeface="微软雅黑" panose="020B0503020204020204" pitchFamily="34" charset="-122"/>
            </a:endParaRPr>
          </a:p>
        </p:txBody>
      </p:sp>
      <p:sp>
        <p:nvSpPr>
          <p:cNvPr id="5" name="Title 6"/>
          <p:cNvSpPr txBox="1"/>
          <p:nvPr>
            <p:custDataLst>
              <p:tags r:id="rId3"/>
            </p:custDataLst>
          </p:nvPr>
        </p:nvSpPr>
        <p:spPr>
          <a:xfrm>
            <a:off x="674919" y="2340431"/>
            <a:ext cx="8131624" cy="437605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通过在工作表对象中指定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行号或列标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，可以获得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整行或整列单元格对象</a:t>
            </a:r>
            <a:r>
              <a:rPr lang="zh-CN" altLang="en-US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，该对象是元组类型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；</a:t>
            </a:r>
            <a:endParaRPr lang="en-US" altLang="zh-CN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例如，代码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paysheet[2]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paysheet[‘A’]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分别可以得到该表中的第二行、第一列单元格，其中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paysheet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是工作表对象；</a:t>
            </a:r>
            <a:endParaRPr lang="en-US" altLang="zh-CN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可以通过内置函数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type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object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返回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object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数据类型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tuple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就是元组类型；</a:t>
            </a:r>
            <a:endParaRPr lang="en-US" altLang="zh-CN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下面的代码分别输出了第二行和第一列单元格中的值。</a:t>
            </a:r>
            <a:endParaRPr lang="zh-CN" altLang="en-US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>
            <p:custDataLst>
              <p:tags r:id="rId1"/>
            </p:custDataLst>
          </p:nvPr>
        </p:nvSpPr>
        <p:spPr>
          <a:xfrm>
            <a:off x="674922" y="783788"/>
            <a:ext cx="7598225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chemeClr val="dk1"/>
                </a:solidFill>
                <a:sym typeface="微软雅黑" panose="020B0503020204020204" pitchFamily="34" charset="-122"/>
              </a:rPr>
              <a:t>任务四：读写单元格内容</a:t>
            </a:r>
            <a:endParaRPr lang="zh-CN" altLang="en-US" sz="2800" dirty="0">
              <a:solidFill>
                <a:schemeClr val="dk1"/>
              </a:solidFill>
              <a:sym typeface="微软雅黑" panose="020B0503020204020204" pitchFamily="34" charset="-122"/>
            </a:endParaRPr>
          </a:p>
        </p:txBody>
      </p:sp>
      <p:sp>
        <p:nvSpPr>
          <p:cNvPr id="3" name="副标题"/>
          <p:cNvSpPr txBox="1"/>
          <p:nvPr>
            <p:custDataLst>
              <p:tags r:id="rId2"/>
            </p:custDataLst>
          </p:nvPr>
        </p:nvSpPr>
        <p:spPr>
          <a:xfrm>
            <a:off x="674919" y="1600206"/>
            <a:ext cx="6553196" cy="457204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lIns="0" tIns="0" rIns="0" bIns="0">
            <a:noAutofit/>
          </a:bodyPr>
          <a:lstStyle>
            <a:defPPr>
              <a:defRPr lang="zh-CN"/>
            </a:defPPr>
            <a:lvl1pPr fontAlgn="auto">
              <a:lnSpc>
                <a:spcPct val="120000"/>
              </a:lnSpc>
              <a:defRPr sz="2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lang="en-US" sz="2600" dirty="0">
                <a:solidFill>
                  <a:schemeClr val="dk1"/>
                </a:solidFill>
                <a:sym typeface="微软雅黑" panose="020B0503020204020204" pitchFamily="34" charset="-122"/>
              </a:rPr>
              <a:t>4</a:t>
            </a:r>
            <a:r>
              <a:rPr sz="2600" dirty="0">
                <a:solidFill>
                  <a:schemeClr val="dk1"/>
                </a:solidFill>
                <a:sym typeface="微软雅黑" panose="020B0503020204020204" pitchFamily="34" charset="-122"/>
              </a:rPr>
              <a:t>.</a:t>
            </a:r>
            <a:r>
              <a:rPr lang="en-US" sz="2600" dirty="0">
                <a:solidFill>
                  <a:schemeClr val="dk1"/>
                </a:solidFill>
                <a:sym typeface="微软雅黑" panose="020B0503020204020204" pitchFamily="34" charset="-122"/>
              </a:rPr>
              <a:t>2 </a:t>
            </a:r>
            <a:r>
              <a:rPr lang="zh-CN" altLang="en-US" sz="2600" dirty="0">
                <a:solidFill>
                  <a:schemeClr val="dk1"/>
                </a:solidFill>
                <a:sym typeface="微软雅黑" panose="020B0503020204020204" pitchFamily="34" charset="-122"/>
              </a:rPr>
              <a:t>读写工作表中的整行或整列数据</a:t>
            </a:r>
            <a:endParaRPr sz="2600" dirty="0">
              <a:solidFill>
                <a:schemeClr val="dk1"/>
              </a:solidFill>
              <a:sym typeface="微软雅黑" panose="020B0503020204020204" pitchFamily="34" charset="-122"/>
            </a:endParaRPr>
          </a:p>
        </p:txBody>
      </p:sp>
      <p:sp>
        <p:nvSpPr>
          <p:cNvPr id="7" name="Title 6"/>
          <p:cNvSpPr txBox="1"/>
          <p:nvPr>
            <p:custDataLst>
              <p:tags r:id="rId3"/>
            </p:custDataLst>
          </p:nvPr>
        </p:nvSpPr>
        <p:spPr>
          <a:xfrm>
            <a:off x="764178" y="2057410"/>
            <a:ext cx="5178066" cy="534057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代码及运行结果如下图所示</a:t>
            </a:r>
            <a:endParaRPr lang="zh-CN" altLang="en-US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0746" y="2667001"/>
            <a:ext cx="6921465" cy="3954286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</p:pic>
    </p:spTree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>
            <p:custDataLst>
              <p:tags r:id="rId1"/>
            </p:custDataLst>
          </p:nvPr>
        </p:nvSpPr>
        <p:spPr>
          <a:xfrm>
            <a:off x="674922" y="783788"/>
            <a:ext cx="7598225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chemeClr val="dk1"/>
                </a:solidFill>
                <a:sym typeface="微软雅黑" panose="020B0503020204020204" pitchFamily="34" charset="-122"/>
              </a:rPr>
              <a:t>任务四：读写单元格内容</a:t>
            </a:r>
            <a:endParaRPr lang="zh-CN" altLang="en-US" sz="2800" dirty="0">
              <a:solidFill>
                <a:schemeClr val="dk1"/>
              </a:solidFill>
              <a:sym typeface="微软雅黑" panose="020B0503020204020204" pitchFamily="34" charset="-122"/>
            </a:endParaRPr>
          </a:p>
        </p:txBody>
      </p:sp>
      <p:sp>
        <p:nvSpPr>
          <p:cNvPr id="3" name="副标题"/>
          <p:cNvSpPr txBox="1"/>
          <p:nvPr>
            <p:custDataLst>
              <p:tags r:id="rId2"/>
            </p:custDataLst>
          </p:nvPr>
        </p:nvSpPr>
        <p:spPr>
          <a:xfrm>
            <a:off x="674919" y="1600206"/>
            <a:ext cx="6553196" cy="457204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lIns="0" tIns="0" rIns="0" bIns="0">
            <a:noAutofit/>
          </a:bodyPr>
          <a:lstStyle>
            <a:defPPr>
              <a:defRPr lang="zh-CN"/>
            </a:defPPr>
            <a:lvl1pPr fontAlgn="auto">
              <a:lnSpc>
                <a:spcPct val="120000"/>
              </a:lnSpc>
              <a:defRPr sz="2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lang="en-US" sz="2600" dirty="0">
                <a:solidFill>
                  <a:schemeClr val="dk1"/>
                </a:solidFill>
                <a:sym typeface="微软雅黑" panose="020B0503020204020204" pitchFamily="34" charset="-122"/>
              </a:rPr>
              <a:t>4</a:t>
            </a:r>
            <a:r>
              <a:rPr sz="2600" dirty="0">
                <a:solidFill>
                  <a:schemeClr val="dk1"/>
                </a:solidFill>
                <a:sym typeface="微软雅黑" panose="020B0503020204020204" pitchFamily="34" charset="-122"/>
              </a:rPr>
              <a:t>.</a:t>
            </a:r>
            <a:r>
              <a:rPr lang="en-US" sz="2600" dirty="0">
                <a:solidFill>
                  <a:schemeClr val="dk1"/>
                </a:solidFill>
                <a:sym typeface="微软雅黑" panose="020B0503020204020204" pitchFamily="34" charset="-122"/>
              </a:rPr>
              <a:t>3 </a:t>
            </a:r>
            <a:r>
              <a:rPr lang="zh-CN" altLang="en-US" sz="2600" dirty="0">
                <a:solidFill>
                  <a:schemeClr val="dk1"/>
                </a:solidFill>
                <a:sym typeface="微软雅黑" panose="020B0503020204020204" pitchFamily="34" charset="-122"/>
              </a:rPr>
              <a:t>读写工作表中指定区域的内容</a:t>
            </a:r>
            <a:endParaRPr sz="2600" dirty="0">
              <a:solidFill>
                <a:schemeClr val="dk1"/>
              </a:solidFill>
              <a:sym typeface="微软雅黑" panose="020B0503020204020204" pitchFamily="34" charset="-122"/>
            </a:endParaRPr>
          </a:p>
        </p:txBody>
      </p:sp>
      <p:sp>
        <p:nvSpPr>
          <p:cNvPr id="5" name="Title 6"/>
          <p:cNvSpPr txBox="1"/>
          <p:nvPr>
            <p:custDataLst>
              <p:tags r:id="rId3"/>
            </p:custDataLst>
          </p:nvPr>
        </p:nvSpPr>
        <p:spPr>
          <a:xfrm>
            <a:off x="674919" y="2340431"/>
            <a:ext cx="8131624" cy="4125683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可以通过在工作表对象中指定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行号列标的范围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，获得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指定区域的单元格对象</a:t>
            </a:r>
            <a:r>
              <a:rPr lang="zh-CN" altLang="en-US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，该对象是元组类型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；</a:t>
            </a:r>
            <a:endParaRPr lang="en-US" altLang="zh-CN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例如，代码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paysheet[ ‘A2:C6’]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可以得到该表中的单元格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A2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到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C6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行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列的矩形区域对象；</a:t>
            </a:r>
            <a:endParaRPr lang="en-US" altLang="zh-CN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可以通过两层的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for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循环遍历矩形区域中的单元格对象；</a:t>
            </a:r>
            <a:endParaRPr lang="en-US" altLang="zh-CN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下面的代码按行输出了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A2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到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C6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单元格中的值。</a:t>
            </a:r>
            <a:endParaRPr lang="en-US" altLang="zh-CN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内置函数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range(0,n)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可以得到一个包含元素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0,1,……,n-1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的序列，相当于一个左闭右开的区间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[0,n)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en-US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>
            <p:custDataLst>
              <p:tags r:id="rId1"/>
            </p:custDataLst>
          </p:nvPr>
        </p:nvSpPr>
        <p:spPr>
          <a:xfrm>
            <a:off x="674922" y="783788"/>
            <a:ext cx="7598225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chemeClr val="dk1"/>
                </a:solidFill>
                <a:sym typeface="微软雅黑" panose="020B0503020204020204" pitchFamily="34" charset="-122"/>
              </a:rPr>
              <a:t>任务四：读写单元格内容</a:t>
            </a:r>
            <a:endParaRPr lang="zh-CN" altLang="en-US" sz="2800" dirty="0">
              <a:solidFill>
                <a:schemeClr val="dk1"/>
              </a:solidFill>
              <a:sym typeface="微软雅黑" panose="020B0503020204020204" pitchFamily="34" charset="-122"/>
            </a:endParaRPr>
          </a:p>
        </p:txBody>
      </p:sp>
      <p:sp>
        <p:nvSpPr>
          <p:cNvPr id="3" name="副标题"/>
          <p:cNvSpPr txBox="1"/>
          <p:nvPr>
            <p:custDataLst>
              <p:tags r:id="rId2"/>
            </p:custDataLst>
          </p:nvPr>
        </p:nvSpPr>
        <p:spPr>
          <a:xfrm>
            <a:off x="674919" y="1600206"/>
            <a:ext cx="6553196" cy="457204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lIns="0" tIns="0" rIns="0" bIns="0">
            <a:noAutofit/>
          </a:bodyPr>
          <a:lstStyle>
            <a:defPPr>
              <a:defRPr lang="zh-CN"/>
            </a:defPPr>
            <a:lvl1pPr fontAlgn="auto">
              <a:lnSpc>
                <a:spcPct val="120000"/>
              </a:lnSpc>
              <a:defRPr sz="2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lang="en-US" sz="2600" dirty="0">
                <a:solidFill>
                  <a:schemeClr val="dk1"/>
                </a:solidFill>
                <a:sym typeface="微软雅黑" panose="020B0503020204020204" pitchFamily="34" charset="-122"/>
              </a:rPr>
              <a:t>4</a:t>
            </a:r>
            <a:r>
              <a:rPr sz="2600" dirty="0">
                <a:solidFill>
                  <a:schemeClr val="dk1"/>
                </a:solidFill>
                <a:sym typeface="微软雅黑" panose="020B0503020204020204" pitchFamily="34" charset="-122"/>
              </a:rPr>
              <a:t>.</a:t>
            </a:r>
            <a:r>
              <a:rPr lang="en-US" sz="2600" dirty="0">
                <a:solidFill>
                  <a:schemeClr val="dk1"/>
                </a:solidFill>
                <a:sym typeface="微软雅黑" panose="020B0503020204020204" pitchFamily="34" charset="-122"/>
              </a:rPr>
              <a:t>3 </a:t>
            </a:r>
            <a:r>
              <a:rPr lang="zh-CN" altLang="en-US" sz="2600" dirty="0">
                <a:solidFill>
                  <a:schemeClr val="dk1"/>
                </a:solidFill>
                <a:sym typeface="微软雅黑" panose="020B0503020204020204" pitchFamily="34" charset="-122"/>
              </a:rPr>
              <a:t>读写工作表中指定区域的内容</a:t>
            </a:r>
            <a:endParaRPr sz="2600" dirty="0">
              <a:solidFill>
                <a:schemeClr val="dk1"/>
              </a:solidFill>
              <a:sym typeface="微软雅黑" panose="020B0503020204020204" pitchFamily="34" charset="-122"/>
            </a:endParaRPr>
          </a:p>
        </p:txBody>
      </p:sp>
      <p:sp>
        <p:nvSpPr>
          <p:cNvPr id="7" name="Title 6"/>
          <p:cNvSpPr txBox="1"/>
          <p:nvPr>
            <p:custDataLst>
              <p:tags r:id="rId3"/>
            </p:custDataLst>
          </p:nvPr>
        </p:nvSpPr>
        <p:spPr>
          <a:xfrm>
            <a:off x="764178" y="2057410"/>
            <a:ext cx="5178066" cy="534057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代码及运行结果如下图所示</a:t>
            </a:r>
            <a:endParaRPr lang="zh-CN" altLang="en-US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30814" y="2779255"/>
            <a:ext cx="6641405" cy="380652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</p:pic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4"/>
          <p:cNvSpPr txBox="1"/>
          <p:nvPr/>
        </p:nvSpPr>
        <p:spPr>
          <a:xfrm>
            <a:off x="582839" y="523424"/>
            <a:ext cx="3582988" cy="661987"/>
          </a:xfrm>
          <a:prstGeom prst="rect">
            <a:avLst/>
          </a:prstGeom>
        </p:spPr>
        <p:txBody>
          <a:bodyPr lIns="102399" tIns="51199" rIns="102399" bIns="51199" anchor="ctr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CN" altLang="en-US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学习目标</a:t>
            </a:r>
            <a:r>
              <a:rPr lang="en-US" altLang="zh-CN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/</a:t>
            </a:r>
            <a:r>
              <a:rPr lang="en-US" altLang="zh-CN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Target</a:t>
            </a:r>
            <a:endParaRPr lang="en-GB" altLang="zh-CN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19459" name="组合 79"/>
          <p:cNvGrpSpPr/>
          <p:nvPr/>
        </p:nvGrpSpPr>
        <p:grpSpPr bwMode="auto">
          <a:xfrm>
            <a:off x="712791" y="1593854"/>
            <a:ext cx="8047037" cy="688975"/>
            <a:chOff x="978872" y="1800500"/>
            <a:chExt cx="6427354" cy="516136"/>
          </a:xfrm>
        </p:grpSpPr>
        <p:sp>
          <p:nvSpPr>
            <p:cNvPr id="81" name="Pentagon 3"/>
            <p:cNvSpPr/>
            <p:nvPr/>
          </p:nvSpPr>
          <p:spPr bwMode="auto">
            <a:xfrm>
              <a:off x="978872" y="1800500"/>
              <a:ext cx="6427354" cy="516136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en-US" altLang="zh-CN" sz="2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7.1 </a:t>
              </a:r>
              <a:r>
                <a:rPr lang="zh-CN" altLang="zh-CN" sz="2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任务一：</a:t>
              </a:r>
              <a:r>
                <a:rPr lang="en-US" altLang="zh-CN" sz="2400" dirty="0" err="1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Openpyxl</a:t>
              </a:r>
              <a:r>
                <a:rPr lang="zh-CN" altLang="en-US" sz="2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库的安装、导入及使用</a:t>
              </a:r>
              <a:endParaRPr lang="zh-CN" altLang="zh-CN" sz="2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82" name="MH_Others_1"/>
            <p:cNvSpPr/>
            <p:nvPr/>
          </p:nvSpPr>
          <p:spPr bwMode="auto">
            <a:xfrm>
              <a:off x="985211" y="1800500"/>
              <a:ext cx="82419" cy="516136"/>
            </a:xfrm>
            <a:custGeom>
              <a:avLst/>
              <a:gdLst>
                <a:gd name="connsiteX0" fmla="*/ 0 w 3276600"/>
                <a:gd name="connsiteY0" fmla="*/ 6311900 h 6311900"/>
                <a:gd name="connsiteX1" fmla="*/ 0 w 3276600"/>
                <a:gd name="connsiteY1" fmla="*/ 0 h 6311900"/>
                <a:gd name="connsiteX2" fmla="*/ 3276600 w 3276600"/>
                <a:gd name="connsiteY2" fmla="*/ 0 h 6311900"/>
                <a:gd name="connsiteX0-1" fmla="*/ 0 w 0"/>
                <a:gd name="connsiteY0-2" fmla="*/ 6311900 h 6311900"/>
                <a:gd name="connsiteX1-3" fmla="*/ 0 w 0"/>
                <a:gd name="connsiteY1-4" fmla="*/ 0 h 63119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h="6311900">
                  <a:moveTo>
                    <a:pt x="0" y="6311900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1369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  <a:latin typeface="Source Han Sans K Bold" panose="020B0800000000000000" pitchFamily="34" charset="-128"/>
                <a:ea typeface="Source Han Sans K Bold" panose="020B0800000000000000" pitchFamily="34" charset="-128"/>
                <a:sym typeface="Source Han Sans K Bold" panose="020B0800000000000000" pitchFamily="34" charset="-128"/>
              </a:endParaRPr>
            </a:p>
          </p:txBody>
        </p:sp>
      </p:grpSp>
      <p:grpSp>
        <p:nvGrpSpPr>
          <p:cNvPr id="19460" name="组合 82"/>
          <p:cNvGrpSpPr/>
          <p:nvPr/>
        </p:nvGrpSpPr>
        <p:grpSpPr bwMode="auto">
          <a:xfrm>
            <a:off x="712789" y="2481263"/>
            <a:ext cx="8039100" cy="685800"/>
            <a:chOff x="978872" y="2570437"/>
            <a:chExt cx="5437064" cy="514350"/>
          </a:xfrm>
        </p:grpSpPr>
        <p:sp>
          <p:nvSpPr>
            <p:cNvPr id="84" name="Pentagon 5"/>
            <p:cNvSpPr/>
            <p:nvPr/>
          </p:nvSpPr>
          <p:spPr bwMode="auto">
            <a:xfrm>
              <a:off x="978872" y="2570437"/>
              <a:ext cx="5437064" cy="514350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en-US" altLang="zh-CN" sz="2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7.2 </a:t>
              </a:r>
              <a:r>
                <a:rPr lang="zh-CN" altLang="zh-CN" sz="2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任务二：</a:t>
              </a:r>
              <a:r>
                <a:rPr lang="zh-CN" altLang="en-US" sz="2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打开</a:t>
              </a:r>
              <a:r>
                <a:rPr lang="en-US" altLang="zh-CN" sz="2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Excel</a:t>
              </a:r>
              <a:r>
                <a:rPr lang="zh-CN" altLang="en-US" sz="2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表格文档</a:t>
              </a:r>
              <a:endParaRPr lang="zh-CN" altLang="en-US" sz="2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字魂58号-创中黑" panose="00000500000000000000" pitchFamily="2" charset="-122"/>
              </a:endParaRPr>
            </a:p>
          </p:txBody>
        </p:sp>
        <p:sp>
          <p:nvSpPr>
            <p:cNvPr id="85" name="MH_Others_1"/>
            <p:cNvSpPr/>
            <p:nvPr/>
          </p:nvSpPr>
          <p:spPr bwMode="auto">
            <a:xfrm>
              <a:off x="985314" y="2570437"/>
              <a:ext cx="82672" cy="514350"/>
            </a:xfrm>
            <a:custGeom>
              <a:avLst/>
              <a:gdLst>
                <a:gd name="connsiteX0" fmla="*/ 0 w 3276600"/>
                <a:gd name="connsiteY0" fmla="*/ 6311900 h 6311900"/>
                <a:gd name="connsiteX1" fmla="*/ 0 w 3276600"/>
                <a:gd name="connsiteY1" fmla="*/ 0 h 6311900"/>
                <a:gd name="connsiteX2" fmla="*/ 3276600 w 3276600"/>
                <a:gd name="connsiteY2" fmla="*/ 0 h 6311900"/>
                <a:gd name="connsiteX0-1" fmla="*/ 0 w 0"/>
                <a:gd name="connsiteY0-2" fmla="*/ 6311900 h 6311900"/>
                <a:gd name="connsiteX1-3" fmla="*/ 0 w 0"/>
                <a:gd name="connsiteY1-4" fmla="*/ 0 h 63119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h="6311900">
                  <a:moveTo>
                    <a:pt x="0" y="6311900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1369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  <a:latin typeface="Source Han Sans K Bold" panose="020B0800000000000000" pitchFamily="34" charset="-128"/>
                <a:ea typeface="Source Han Sans K Bold" panose="020B0800000000000000" pitchFamily="34" charset="-128"/>
                <a:sym typeface="Source Han Sans K Bold" panose="020B0800000000000000" pitchFamily="34" charset="-128"/>
              </a:endParaRPr>
            </a:p>
          </p:txBody>
        </p:sp>
      </p:grpSp>
      <p:grpSp>
        <p:nvGrpSpPr>
          <p:cNvPr id="19461" name="组合 8"/>
          <p:cNvGrpSpPr/>
          <p:nvPr/>
        </p:nvGrpSpPr>
        <p:grpSpPr bwMode="auto">
          <a:xfrm>
            <a:off x="712789" y="5130800"/>
            <a:ext cx="8039100" cy="685800"/>
            <a:chOff x="978872" y="2570437"/>
            <a:chExt cx="5437064" cy="514352"/>
          </a:xfrm>
        </p:grpSpPr>
        <p:sp>
          <p:nvSpPr>
            <p:cNvPr id="10" name="Pentagon 5"/>
            <p:cNvSpPr/>
            <p:nvPr/>
          </p:nvSpPr>
          <p:spPr bwMode="auto">
            <a:xfrm>
              <a:off x="978872" y="2570437"/>
              <a:ext cx="5437064" cy="514352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en-US" altLang="zh-CN" sz="2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7.5 </a:t>
              </a:r>
              <a:r>
                <a:rPr lang="zh-CN" altLang="zh-CN" sz="2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任务五：</a:t>
              </a:r>
              <a:r>
                <a:rPr lang="zh-CN" altLang="en-US" sz="2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在</a:t>
              </a:r>
              <a:r>
                <a:rPr lang="en-US" altLang="zh-CN" sz="2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Excel</a:t>
              </a:r>
              <a:r>
                <a:rPr lang="zh-CN" altLang="en-US" sz="2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文档中使用公式</a:t>
              </a:r>
              <a:endParaRPr lang="zh-CN" altLang="zh-CN" sz="2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1" name="MH_Others_1"/>
            <p:cNvSpPr/>
            <p:nvPr/>
          </p:nvSpPr>
          <p:spPr bwMode="auto">
            <a:xfrm>
              <a:off x="985314" y="2570437"/>
              <a:ext cx="82672" cy="514352"/>
            </a:xfrm>
            <a:custGeom>
              <a:avLst/>
              <a:gdLst>
                <a:gd name="connsiteX0" fmla="*/ 0 w 3276600"/>
                <a:gd name="connsiteY0" fmla="*/ 6311900 h 6311900"/>
                <a:gd name="connsiteX1" fmla="*/ 0 w 3276600"/>
                <a:gd name="connsiteY1" fmla="*/ 0 h 6311900"/>
                <a:gd name="connsiteX2" fmla="*/ 3276600 w 3276600"/>
                <a:gd name="connsiteY2" fmla="*/ 0 h 6311900"/>
                <a:gd name="connsiteX0-1" fmla="*/ 0 w 0"/>
                <a:gd name="connsiteY0-2" fmla="*/ 6311900 h 6311900"/>
                <a:gd name="connsiteX1-3" fmla="*/ 0 w 0"/>
                <a:gd name="connsiteY1-4" fmla="*/ 0 h 63119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h="6311900">
                  <a:moveTo>
                    <a:pt x="0" y="6311900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1369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  <a:latin typeface="Source Han Sans K Bold" panose="020B0800000000000000" pitchFamily="34" charset="-128"/>
                <a:ea typeface="Source Han Sans K Bold" panose="020B0800000000000000" pitchFamily="34" charset="-128"/>
                <a:sym typeface="Source Han Sans K Bold" panose="020B0800000000000000" pitchFamily="34" charset="-128"/>
              </a:endParaRPr>
            </a:p>
          </p:txBody>
        </p:sp>
      </p:grpSp>
      <p:grpSp>
        <p:nvGrpSpPr>
          <p:cNvPr id="19462" name="组合 8"/>
          <p:cNvGrpSpPr/>
          <p:nvPr/>
        </p:nvGrpSpPr>
        <p:grpSpPr bwMode="auto">
          <a:xfrm>
            <a:off x="712789" y="4246563"/>
            <a:ext cx="8039100" cy="685800"/>
            <a:chOff x="978872" y="2570437"/>
            <a:chExt cx="5437064" cy="514352"/>
          </a:xfrm>
        </p:grpSpPr>
        <p:sp>
          <p:nvSpPr>
            <p:cNvPr id="17" name="Pentagon 5"/>
            <p:cNvSpPr/>
            <p:nvPr/>
          </p:nvSpPr>
          <p:spPr bwMode="auto">
            <a:xfrm>
              <a:off x="978872" y="2570437"/>
              <a:ext cx="5437064" cy="514352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en-US" altLang="zh-CN" sz="2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7.4 </a:t>
              </a:r>
              <a:r>
                <a:rPr lang="zh-CN" altLang="zh-CN" sz="2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任务四：</a:t>
              </a:r>
              <a:r>
                <a:rPr lang="zh-CN" altLang="en-US" sz="2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读写单元格内容</a:t>
              </a:r>
              <a:endParaRPr lang="zh-CN" altLang="en-US" sz="2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字魂58号-创中黑" panose="00000500000000000000" pitchFamily="2" charset="-122"/>
              </a:endParaRPr>
            </a:p>
          </p:txBody>
        </p:sp>
        <p:sp>
          <p:nvSpPr>
            <p:cNvPr id="18" name="MH_Others_1"/>
            <p:cNvSpPr/>
            <p:nvPr/>
          </p:nvSpPr>
          <p:spPr bwMode="auto">
            <a:xfrm>
              <a:off x="985314" y="2570437"/>
              <a:ext cx="82672" cy="514352"/>
            </a:xfrm>
            <a:custGeom>
              <a:avLst/>
              <a:gdLst>
                <a:gd name="connsiteX0" fmla="*/ 0 w 3276600"/>
                <a:gd name="connsiteY0" fmla="*/ 6311900 h 6311900"/>
                <a:gd name="connsiteX1" fmla="*/ 0 w 3276600"/>
                <a:gd name="connsiteY1" fmla="*/ 0 h 6311900"/>
                <a:gd name="connsiteX2" fmla="*/ 3276600 w 3276600"/>
                <a:gd name="connsiteY2" fmla="*/ 0 h 6311900"/>
                <a:gd name="connsiteX0-1" fmla="*/ 0 w 0"/>
                <a:gd name="connsiteY0-2" fmla="*/ 6311900 h 6311900"/>
                <a:gd name="connsiteX1-3" fmla="*/ 0 w 0"/>
                <a:gd name="connsiteY1-4" fmla="*/ 0 h 63119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h="6311900">
                  <a:moveTo>
                    <a:pt x="0" y="6311900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1369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  <a:latin typeface="Source Han Sans K Bold" panose="020B0800000000000000" pitchFamily="34" charset="-128"/>
                <a:ea typeface="Source Han Sans K Bold" panose="020B0800000000000000" pitchFamily="34" charset="-128"/>
                <a:sym typeface="Source Han Sans K Bold" panose="020B0800000000000000" pitchFamily="34" charset="-128"/>
              </a:endParaRPr>
            </a:p>
          </p:txBody>
        </p:sp>
      </p:grpSp>
      <p:grpSp>
        <p:nvGrpSpPr>
          <p:cNvPr id="19463" name="组合 8"/>
          <p:cNvGrpSpPr/>
          <p:nvPr/>
        </p:nvGrpSpPr>
        <p:grpSpPr bwMode="auto">
          <a:xfrm>
            <a:off x="712789" y="3363913"/>
            <a:ext cx="8039100" cy="685800"/>
            <a:chOff x="978872" y="2570437"/>
            <a:chExt cx="5437064" cy="514352"/>
          </a:xfrm>
        </p:grpSpPr>
        <p:sp>
          <p:nvSpPr>
            <p:cNvPr id="20" name="Pentagon 5"/>
            <p:cNvSpPr/>
            <p:nvPr/>
          </p:nvSpPr>
          <p:spPr bwMode="auto">
            <a:xfrm>
              <a:off x="978872" y="2570437"/>
              <a:ext cx="5437064" cy="514352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en-US" altLang="zh-CN" sz="2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7.3 </a:t>
              </a:r>
              <a:r>
                <a:rPr lang="zh-CN" altLang="zh-CN" sz="2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任务三：</a:t>
              </a:r>
              <a:r>
                <a:rPr lang="zh-CN" altLang="en-US" sz="2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创建及删除</a:t>
              </a:r>
              <a:r>
                <a:rPr lang="en-US" altLang="zh-CN" sz="2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Excel</a:t>
              </a:r>
              <a:r>
                <a:rPr lang="zh-CN" altLang="en-US" sz="2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工作表</a:t>
              </a:r>
              <a:endParaRPr lang="zh-CN" altLang="en-US" sz="2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字魂58号-创中黑" panose="00000500000000000000" pitchFamily="2" charset="-122"/>
              </a:endParaRPr>
            </a:p>
          </p:txBody>
        </p:sp>
        <p:sp>
          <p:nvSpPr>
            <p:cNvPr id="21" name="MH_Others_1"/>
            <p:cNvSpPr/>
            <p:nvPr/>
          </p:nvSpPr>
          <p:spPr bwMode="auto">
            <a:xfrm>
              <a:off x="985314" y="2570437"/>
              <a:ext cx="82672" cy="514352"/>
            </a:xfrm>
            <a:custGeom>
              <a:avLst/>
              <a:gdLst>
                <a:gd name="connsiteX0" fmla="*/ 0 w 3276600"/>
                <a:gd name="connsiteY0" fmla="*/ 6311900 h 6311900"/>
                <a:gd name="connsiteX1" fmla="*/ 0 w 3276600"/>
                <a:gd name="connsiteY1" fmla="*/ 0 h 6311900"/>
                <a:gd name="connsiteX2" fmla="*/ 3276600 w 3276600"/>
                <a:gd name="connsiteY2" fmla="*/ 0 h 6311900"/>
                <a:gd name="connsiteX0-1" fmla="*/ 0 w 0"/>
                <a:gd name="connsiteY0-2" fmla="*/ 6311900 h 6311900"/>
                <a:gd name="connsiteX1-3" fmla="*/ 0 w 0"/>
                <a:gd name="connsiteY1-4" fmla="*/ 0 h 63119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h="6311900">
                  <a:moveTo>
                    <a:pt x="0" y="6311900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1369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  <a:latin typeface="Source Han Sans K Bold" panose="020B0800000000000000" pitchFamily="34" charset="-128"/>
                <a:ea typeface="Source Han Sans K Bold" panose="020B0800000000000000" pitchFamily="34" charset="-128"/>
                <a:sym typeface="Source Han Sans K Bold" panose="020B0800000000000000" pitchFamily="34" charset="-128"/>
              </a:endParaRPr>
            </a:p>
          </p:txBody>
        </p:sp>
      </p:grp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>
            <p:custDataLst>
              <p:tags r:id="rId1"/>
            </p:custDataLst>
          </p:nvPr>
        </p:nvSpPr>
        <p:spPr>
          <a:xfrm>
            <a:off x="674922" y="783788"/>
            <a:ext cx="7598225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chemeClr val="dk1"/>
                </a:solidFill>
                <a:sym typeface="微软雅黑" panose="020B0503020204020204" pitchFamily="34" charset="-122"/>
              </a:rPr>
              <a:t>任务四：读写单元格内容</a:t>
            </a:r>
            <a:endParaRPr lang="zh-CN" altLang="en-US" sz="2800" dirty="0">
              <a:solidFill>
                <a:schemeClr val="dk1"/>
              </a:solidFill>
              <a:sym typeface="微软雅黑" panose="020B0503020204020204" pitchFamily="34" charset="-122"/>
            </a:endParaRPr>
          </a:p>
        </p:txBody>
      </p:sp>
      <p:sp>
        <p:nvSpPr>
          <p:cNvPr id="3" name="副标题"/>
          <p:cNvSpPr txBox="1"/>
          <p:nvPr>
            <p:custDataLst>
              <p:tags r:id="rId2"/>
            </p:custDataLst>
          </p:nvPr>
        </p:nvSpPr>
        <p:spPr>
          <a:xfrm>
            <a:off x="674919" y="1600206"/>
            <a:ext cx="6553196" cy="457204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lIns="0" tIns="0" rIns="0" bIns="0">
            <a:noAutofit/>
          </a:bodyPr>
          <a:lstStyle>
            <a:defPPr>
              <a:defRPr lang="zh-CN"/>
            </a:defPPr>
            <a:lvl1pPr fontAlgn="auto">
              <a:lnSpc>
                <a:spcPct val="120000"/>
              </a:lnSpc>
              <a:defRPr sz="2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lang="en-US" sz="2600" dirty="0">
                <a:solidFill>
                  <a:schemeClr val="dk1"/>
                </a:solidFill>
                <a:sym typeface="微软雅黑" panose="020B0503020204020204" pitchFamily="34" charset="-122"/>
              </a:rPr>
              <a:t>4</a:t>
            </a:r>
            <a:r>
              <a:rPr sz="2600" dirty="0">
                <a:solidFill>
                  <a:schemeClr val="dk1"/>
                </a:solidFill>
                <a:sym typeface="微软雅黑" panose="020B0503020204020204" pitchFamily="34" charset="-122"/>
              </a:rPr>
              <a:t>.</a:t>
            </a:r>
            <a:r>
              <a:rPr lang="en-US" sz="2600" dirty="0">
                <a:solidFill>
                  <a:schemeClr val="dk1"/>
                </a:solidFill>
                <a:sym typeface="微软雅黑" panose="020B0503020204020204" pitchFamily="34" charset="-122"/>
              </a:rPr>
              <a:t>3 </a:t>
            </a:r>
            <a:r>
              <a:rPr lang="zh-CN" altLang="en-US" sz="2600" dirty="0">
                <a:solidFill>
                  <a:schemeClr val="dk1"/>
                </a:solidFill>
                <a:sym typeface="微软雅黑" panose="020B0503020204020204" pitchFamily="34" charset="-122"/>
              </a:rPr>
              <a:t>读写工作表中指定区域的内容</a:t>
            </a:r>
            <a:endParaRPr sz="2600" dirty="0">
              <a:solidFill>
                <a:schemeClr val="dk1"/>
              </a:solidFill>
              <a:sym typeface="微软雅黑" panose="020B0503020204020204" pitchFamily="34" charset="-122"/>
            </a:endParaRPr>
          </a:p>
        </p:txBody>
      </p:sp>
      <p:sp>
        <p:nvSpPr>
          <p:cNvPr id="8" name="Title 6"/>
          <p:cNvSpPr txBox="1"/>
          <p:nvPr>
            <p:custDataLst>
              <p:tags r:id="rId3"/>
            </p:custDataLst>
          </p:nvPr>
        </p:nvSpPr>
        <p:spPr>
          <a:xfrm>
            <a:off x="674919" y="2340431"/>
            <a:ext cx="8131624" cy="4125683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可以通过工作表对象的</a:t>
            </a:r>
            <a:r>
              <a:rPr lang="en-US" altLang="zh-CN" sz="2400" spc="100" dirty="0" err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iter_rows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</a:t>
            </a:r>
            <a:r>
              <a:rPr lang="en-US" altLang="zh-CN" sz="2400" spc="100" dirty="0" err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min_row,max_row,min_col,max_col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方法得到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指定区域单元格对象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；其中</a:t>
            </a:r>
            <a:r>
              <a:rPr lang="en-US" altLang="zh-CN" sz="2400" spc="100" dirty="0" err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min_row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是用于指定区域的第一个行号，</a:t>
            </a:r>
            <a:r>
              <a:rPr lang="en-US" altLang="zh-CN" sz="2400" spc="100" dirty="0" err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max_row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是最后一个行号，</a:t>
            </a:r>
            <a:r>
              <a:rPr lang="en-US" altLang="zh-CN" sz="2400" spc="100" dirty="0" err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min_col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是第一个列号，</a:t>
            </a:r>
            <a:r>
              <a:rPr lang="en-US" altLang="zh-CN" sz="2400" spc="100" dirty="0" err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max_col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是最后一个列号。</a:t>
            </a:r>
            <a:endParaRPr lang="en-US" altLang="zh-CN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注意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：行号、列号都是从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开始算。</a:t>
            </a:r>
            <a:endParaRPr lang="en-US" altLang="zh-CN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下面的代码一样是按行输出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A2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到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C6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单元格中的值。</a:t>
            </a:r>
            <a:endParaRPr lang="zh-CN" altLang="en-US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>
            <p:custDataLst>
              <p:tags r:id="rId1"/>
            </p:custDataLst>
          </p:nvPr>
        </p:nvSpPr>
        <p:spPr>
          <a:xfrm>
            <a:off x="674922" y="783788"/>
            <a:ext cx="7598225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chemeClr val="dk1"/>
                </a:solidFill>
                <a:sym typeface="微软雅黑" panose="020B0503020204020204" pitchFamily="34" charset="-122"/>
              </a:rPr>
              <a:t>任务四：读写单元格内容</a:t>
            </a:r>
            <a:endParaRPr lang="zh-CN" altLang="en-US" sz="2800" dirty="0">
              <a:solidFill>
                <a:schemeClr val="dk1"/>
              </a:solidFill>
              <a:sym typeface="微软雅黑" panose="020B0503020204020204" pitchFamily="34" charset="-122"/>
            </a:endParaRPr>
          </a:p>
        </p:txBody>
      </p:sp>
      <p:sp>
        <p:nvSpPr>
          <p:cNvPr id="3" name="副标题"/>
          <p:cNvSpPr txBox="1"/>
          <p:nvPr>
            <p:custDataLst>
              <p:tags r:id="rId2"/>
            </p:custDataLst>
          </p:nvPr>
        </p:nvSpPr>
        <p:spPr>
          <a:xfrm>
            <a:off x="674919" y="1600206"/>
            <a:ext cx="6553196" cy="457204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lIns="0" tIns="0" rIns="0" bIns="0">
            <a:noAutofit/>
          </a:bodyPr>
          <a:lstStyle>
            <a:defPPr>
              <a:defRPr lang="zh-CN"/>
            </a:defPPr>
            <a:lvl1pPr fontAlgn="auto">
              <a:lnSpc>
                <a:spcPct val="120000"/>
              </a:lnSpc>
              <a:defRPr sz="2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lang="en-US" sz="2600" dirty="0">
                <a:solidFill>
                  <a:schemeClr val="dk1"/>
                </a:solidFill>
                <a:sym typeface="微软雅黑" panose="020B0503020204020204" pitchFamily="34" charset="-122"/>
              </a:rPr>
              <a:t>4</a:t>
            </a:r>
            <a:r>
              <a:rPr sz="2600" dirty="0">
                <a:solidFill>
                  <a:schemeClr val="dk1"/>
                </a:solidFill>
                <a:sym typeface="微软雅黑" panose="020B0503020204020204" pitchFamily="34" charset="-122"/>
              </a:rPr>
              <a:t>.</a:t>
            </a:r>
            <a:r>
              <a:rPr lang="en-US" sz="2600" dirty="0">
                <a:solidFill>
                  <a:schemeClr val="dk1"/>
                </a:solidFill>
                <a:sym typeface="微软雅黑" panose="020B0503020204020204" pitchFamily="34" charset="-122"/>
              </a:rPr>
              <a:t>3 </a:t>
            </a:r>
            <a:r>
              <a:rPr lang="zh-CN" altLang="en-US" sz="2600" dirty="0">
                <a:solidFill>
                  <a:schemeClr val="dk1"/>
                </a:solidFill>
                <a:sym typeface="微软雅黑" panose="020B0503020204020204" pitchFamily="34" charset="-122"/>
              </a:rPr>
              <a:t>读写工作表中指定区域的内容</a:t>
            </a:r>
            <a:endParaRPr sz="2600" dirty="0">
              <a:solidFill>
                <a:schemeClr val="dk1"/>
              </a:solidFill>
              <a:sym typeface="微软雅黑" panose="020B0503020204020204" pitchFamily="34" charset="-122"/>
            </a:endParaRPr>
          </a:p>
        </p:txBody>
      </p:sp>
      <p:sp>
        <p:nvSpPr>
          <p:cNvPr id="7" name="Title 6"/>
          <p:cNvSpPr txBox="1"/>
          <p:nvPr>
            <p:custDataLst>
              <p:tags r:id="rId3"/>
            </p:custDataLst>
          </p:nvPr>
        </p:nvSpPr>
        <p:spPr>
          <a:xfrm>
            <a:off x="764178" y="2057410"/>
            <a:ext cx="5178066" cy="534057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代码及运行结果如下图所示</a:t>
            </a:r>
            <a:endParaRPr lang="zh-CN" altLang="en-US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rcRect l="14124" t="30032" r="22161" b="20560"/>
          <a:stretch>
            <a:fillRect/>
          </a:stretch>
        </p:blipFill>
        <p:spPr>
          <a:xfrm>
            <a:off x="493730" y="2808877"/>
            <a:ext cx="8156539" cy="3557821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>
            <p:custDataLst>
              <p:tags r:id="rId1"/>
            </p:custDataLst>
          </p:nvPr>
        </p:nvSpPr>
        <p:spPr>
          <a:xfrm>
            <a:off x="674922" y="783788"/>
            <a:ext cx="7598225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chemeClr val="dk1"/>
                </a:solidFill>
                <a:sym typeface="微软雅黑" panose="020B0503020204020204" pitchFamily="34" charset="-122"/>
              </a:rPr>
              <a:t>任务四：读写单元格内容</a:t>
            </a:r>
            <a:endParaRPr lang="zh-CN" altLang="en-US" sz="2800" dirty="0">
              <a:solidFill>
                <a:schemeClr val="dk1"/>
              </a:solidFill>
              <a:sym typeface="微软雅黑" panose="020B0503020204020204" pitchFamily="34" charset="-122"/>
            </a:endParaRPr>
          </a:p>
        </p:txBody>
      </p:sp>
      <p:sp>
        <p:nvSpPr>
          <p:cNvPr id="3" name="副标题"/>
          <p:cNvSpPr txBox="1"/>
          <p:nvPr>
            <p:custDataLst>
              <p:tags r:id="rId2"/>
            </p:custDataLst>
          </p:nvPr>
        </p:nvSpPr>
        <p:spPr>
          <a:xfrm>
            <a:off x="674919" y="1600206"/>
            <a:ext cx="6553196" cy="457204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lIns="0" tIns="0" rIns="0" bIns="0">
            <a:noAutofit/>
          </a:bodyPr>
          <a:lstStyle>
            <a:defPPr>
              <a:defRPr lang="zh-CN"/>
            </a:defPPr>
            <a:lvl1pPr fontAlgn="auto">
              <a:lnSpc>
                <a:spcPct val="120000"/>
              </a:lnSpc>
              <a:defRPr sz="2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lang="en-US" sz="2600" dirty="0">
                <a:solidFill>
                  <a:schemeClr val="dk1"/>
                </a:solidFill>
                <a:sym typeface="微软雅黑" panose="020B0503020204020204" pitchFamily="34" charset="-122"/>
              </a:rPr>
              <a:t>4</a:t>
            </a:r>
            <a:r>
              <a:rPr sz="2600" dirty="0">
                <a:solidFill>
                  <a:schemeClr val="dk1"/>
                </a:solidFill>
                <a:sym typeface="微软雅黑" panose="020B0503020204020204" pitchFamily="34" charset="-122"/>
              </a:rPr>
              <a:t>.</a:t>
            </a:r>
            <a:r>
              <a:rPr lang="en-US" sz="2600" dirty="0">
                <a:solidFill>
                  <a:schemeClr val="dk1"/>
                </a:solidFill>
                <a:sym typeface="微软雅黑" panose="020B0503020204020204" pitchFamily="34" charset="-122"/>
              </a:rPr>
              <a:t>4 </a:t>
            </a:r>
            <a:r>
              <a:rPr lang="zh-CN" altLang="en-US" sz="2600" dirty="0">
                <a:solidFill>
                  <a:schemeClr val="dk1"/>
                </a:solidFill>
                <a:sym typeface="微软雅黑" panose="020B0503020204020204" pitchFamily="34" charset="-122"/>
              </a:rPr>
              <a:t>读写整个工作表中所有单元格内容</a:t>
            </a:r>
            <a:endParaRPr sz="2600" dirty="0">
              <a:solidFill>
                <a:schemeClr val="dk1"/>
              </a:solidFill>
              <a:sym typeface="微软雅黑" panose="020B0503020204020204" pitchFamily="34" charset="-122"/>
            </a:endParaRPr>
          </a:p>
        </p:txBody>
      </p:sp>
      <p:sp>
        <p:nvSpPr>
          <p:cNvPr id="5" name="Title 6"/>
          <p:cNvSpPr txBox="1"/>
          <p:nvPr>
            <p:custDataLst>
              <p:tags r:id="rId3"/>
            </p:custDataLst>
          </p:nvPr>
        </p:nvSpPr>
        <p:spPr>
          <a:xfrm>
            <a:off x="674919" y="2166241"/>
            <a:ext cx="8131624" cy="3907971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工作表对象的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rows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属性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记录了表中所有的行，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columns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属性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记录了表中所有的列。</a:t>
            </a:r>
            <a:endParaRPr lang="en-US" altLang="zh-CN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下面的代码分别按行和按列的方式读取了整张表的内容，其中程序行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[14]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按行方式读取整张表的内容；程序行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[15]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按列方式读取整张表的内容。</a:t>
            </a:r>
            <a:endParaRPr lang="en-US" altLang="zh-CN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对于没有存放任何信息的单元格，使用单元格对象的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value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属性时，取得的值为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None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en-US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>
            <p:custDataLst>
              <p:tags r:id="rId1"/>
            </p:custDataLst>
          </p:nvPr>
        </p:nvSpPr>
        <p:spPr>
          <a:xfrm>
            <a:off x="674922" y="783788"/>
            <a:ext cx="7598225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chemeClr val="dk1"/>
                </a:solidFill>
                <a:sym typeface="微软雅黑" panose="020B0503020204020204" pitchFamily="34" charset="-122"/>
              </a:rPr>
              <a:t>任务四：读写单元格内容</a:t>
            </a:r>
            <a:endParaRPr lang="zh-CN" altLang="en-US" sz="2800" dirty="0">
              <a:solidFill>
                <a:schemeClr val="dk1"/>
              </a:solidFill>
              <a:sym typeface="微软雅黑" panose="020B0503020204020204" pitchFamily="34" charset="-122"/>
            </a:endParaRPr>
          </a:p>
        </p:txBody>
      </p:sp>
      <p:sp>
        <p:nvSpPr>
          <p:cNvPr id="3" name="副标题"/>
          <p:cNvSpPr txBox="1"/>
          <p:nvPr>
            <p:custDataLst>
              <p:tags r:id="rId2"/>
            </p:custDataLst>
          </p:nvPr>
        </p:nvSpPr>
        <p:spPr>
          <a:xfrm>
            <a:off x="674919" y="1600206"/>
            <a:ext cx="6553196" cy="457204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lIns="0" tIns="0" rIns="0" bIns="0">
            <a:noAutofit/>
          </a:bodyPr>
          <a:lstStyle>
            <a:defPPr>
              <a:defRPr lang="zh-CN"/>
            </a:defPPr>
            <a:lvl1pPr fontAlgn="auto">
              <a:lnSpc>
                <a:spcPct val="120000"/>
              </a:lnSpc>
              <a:defRPr sz="2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lang="en-US" sz="2600" dirty="0">
                <a:solidFill>
                  <a:schemeClr val="dk1"/>
                </a:solidFill>
                <a:sym typeface="微软雅黑" panose="020B0503020204020204" pitchFamily="34" charset="-122"/>
              </a:rPr>
              <a:t>4</a:t>
            </a:r>
            <a:r>
              <a:rPr sz="2600" dirty="0">
                <a:solidFill>
                  <a:schemeClr val="dk1"/>
                </a:solidFill>
                <a:sym typeface="微软雅黑" panose="020B0503020204020204" pitchFamily="34" charset="-122"/>
              </a:rPr>
              <a:t>.</a:t>
            </a:r>
            <a:r>
              <a:rPr lang="en-US" altLang="zh-CN" sz="2600" dirty="0">
                <a:solidFill>
                  <a:schemeClr val="dk1"/>
                </a:solidFill>
                <a:sym typeface="微软雅黑" panose="020B0503020204020204" pitchFamily="34" charset="-122"/>
              </a:rPr>
              <a:t> 4 </a:t>
            </a:r>
            <a:r>
              <a:rPr lang="zh-CN" altLang="en-US" sz="2600" dirty="0">
                <a:solidFill>
                  <a:schemeClr val="dk1"/>
                </a:solidFill>
                <a:sym typeface="微软雅黑" panose="020B0503020204020204" pitchFamily="34" charset="-122"/>
              </a:rPr>
              <a:t>读写整个工作表中所有单元格内容</a:t>
            </a:r>
            <a:endParaRPr sz="2600" dirty="0">
              <a:solidFill>
                <a:schemeClr val="dk1"/>
              </a:solidFill>
              <a:sym typeface="微软雅黑" panose="020B0503020204020204" pitchFamily="34" charset="-122"/>
            </a:endParaRPr>
          </a:p>
        </p:txBody>
      </p:sp>
      <p:sp>
        <p:nvSpPr>
          <p:cNvPr id="7" name="Title 6"/>
          <p:cNvSpPr txBox="1"/>
          <p:nvPr>
            <p:custDataLst>
              <p:tags r:id="rId3"/>
            </p:custDataLst>
          </p:nvPr>
        </p:nvSpPr>
        <p:spPr>
          <a:xfrm>
            <a:off x="110255" y="2242460"/>
            <a:ext cx="1164772" cy="350519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代码及运行结果如右图所示</a:t>
            </a:r>
            <a:endParaRPr lang="zh-CN" altLang="en-US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14" t="25986" r="28756" b="10626"/>
          <a:stretch>
            <a:fillRect/>
          </a:stretch>
        </p:blipFill>
        <p:spPr>
          <a:xfrm>
            <a:off x="1458686" y="2264221"/>
            <a:ext cx="6992673" cy="4434092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>
            <p:custDataLst>
              <p:tags r:id="rId1"/>
            </p:custDataLst>
          </p:nvPr>
        </p:nvSpPr>
        <p:spPr>
          <a:xfrm>
            <a:off x="674922" y="783788"/>
            <a:ext cx="7598225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chemeClr val="dk1"/>
                </a:solidFill>
                <a:sym typeface="微软雅黑" panose="020B0503020204020204" pitchFamily="34" charset="-122"/>
              </a:rPr>
              <a:t>任务四：读写单元格内容</a:t>
            </a:r>
            <a:endParaRPr lang="zh-CN" altLang="en-US" sz="2800" dirty="0">
              <a:solidFill>
                <a:schemeClr val="dk1"/>
              </a:solidFill>
              <a:sym typeface="微软雅黑" panose="020B0503020204020204" pitchFamily="34" charset="-122"/>
            </a:endParaRPr>
          </a:p>
        </p:txBody>
      </p:sp>
      <p:sp>
        <p:nvSpPr>
          <p:cNvPr id="3" name="副标题"/>
          <p:cNvSpPr txBox="1"/>
          <p:nvPr>
            <p:custDataLst>
              <p:tags r:id="rId2"/>
            </p:custDataLst>
          </p:nvPr>
        </p:nvSpPr>
        <p:spPr>
          <a:xfrm>
            <a:off x="674919" y="1600206"/>
            <a:ext cx="6553196" cy="457204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lIns="0" tIns="0" rIns="0" bIns="0">
            <a:noAutofit/>
          </a:bodyPr>
          <a:lstStyle>
            <a:defPPr>
              <a:defRPr lang="zh-CN"/>
            </a:defPPr>
            <a:lvl1pPr fontAlgn="auto">
              <a:lnSpc>
                <a:spcPct val="120000"/>
              </a:lnSpc>
              <a:defRPr sz="2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lang="en-US" sz="2600" dirty="0">
                <a:solidFill>
                  <a:schemeClr val="dk1"/>
                </a:solidFill>
                <a:sym typeface="微软雅黑" panose="020B0503020204020204" pitchFamily="34" charset="-122"/>
              </a:rPr>
              <a:t>4</a:t>
            </a:r>
            <a:r>
              <a:rPr sz="2600" dirty="0">
                <a:solidFill>
                  <a:schemeClr val="dk1"/>
                </a:solidFill>
                <a:sym typeface="微软雅黑" panose="020B0503020204020204" pitchFamily="34" charset="-122"/>
              </a:rPr>
              <a:t>.</a:t>
            </a:r>
            <a:r>
              <a:rPr lang="en-US" altLang="zh-CN" sz="2600" dirty="0">
                <a:solidFill>
                  <a:schemeClr val="dk1"/>
                </a:solidFill>
                <a:sym typeface="微软雅黑" panose="020B0503020204020204" pitchFamily="34" charset="-122"/>
              </a:rPr>
              <a:t> 4 </a:t>
            </a:r>
            <a:r>
              <a:rPr lang="zh-CN" altLang="en-US" sz="2600" dirty="0">
                <a:solidFill>
                  <a:schemeClr val="dk1"/>
                </a:solidFill>
                <a:sym typeface="微软雅黑" panose="020B0503020204020204" pitchFamily="34" charset="-122"/>
              </a:rPr>
              <a:t>读写整个工作表中所有单元格内容</a:t>
            </a:r>
            <a:endParaRPr sz="2600" dirty="0">
              <a:solidFill>
                <a:schemeClr val="dk1"/>
              </a:solidFill>
              <a:sym typeface="微软雅黑" panose="020B0503020204020204" pitchFamily="34" charset="-122"/>
            </a:endParaRPr>
          </a:p>
        </p:txBody>
      </p:sp>
      <p:sp>
        <p:nvSpPr>
          <p:cNvPr id="7" name="Title 6"/>
          <p:cNvSpPr txBox="1"/>
          <p:nvPr>
            <p:custDataLst>
              <p:tags r:id="rId3"/>
            </p:custDataLst>
          </p:nvPr>
        </p:nvSpPr>
        <p:spPr>
          <a:xfrm>
            <a:off x="764178" y="2057410"/>
            <a:ext cx="5178066" cy="534057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“工资表”原始数据如下图所示</a:t>
            </a:r>
            <a:endParaRPr lang="zh-CN" altLang="en-US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89"/>
          <a:stretch>
            <a:fillRect/>
          </a:stretch>
        </p:blipFill>
        <p:spPr bwMode="auto">
          <a:xfrm>
            <a:off x="945291" y="2591467"/>
            <a:ext cx="4815840" cy="4075277"/>
          </a:xfrm>
          <a:prstGeom prst="rect">
            <a:avLst/>
          </a:prstGeom>
          <a:ln w="3175" cap="flat" cmpd="sng" algn="ctr">
            <a:solidFill>
              <a:sysClr val="windowText" lastClr="000000"/>
            </a:solidFill>
            <a:prstDash val="solid"/>
            <a:round/>
            <a:headEnd type="none" w="med" len="med"/>
            <a:tailEnd type="none" w="med" len="med"/>
          </a:ln>
        </p:spPr>
      </p:pic>
    </p:spTree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>
            <p:custDataLst>
              <p:tags r:id="rId1"/>
            </p:custDataLst>
          </p:nvPr>
        </p:nvSpPr>
        <p:spPr>
          <a:xfrm>
            <a:off x="674922" y="783788"/>
            <a:ext cx="7598225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chemeClr val="dk1"/>
                </a:solidFill>
                <a:sym typeface="微软雅黑" panose="020B0503020204020204" pitchFamily="34" charset="-122"/>
              </a:rPr>
              <a:t>任务五：在</a:t>
            </a:r>
            <a:r>
              <a:rPr lang="en-US" altLang="zh-CN" sz="2800" dirty="0">
                <a:solidFill>
                  <a:schemeClr val="dk1"/>
                </a:solidFill>
                <a:sym typeface="微软雅黑" panose="020B0503020204020204" pitchFamily="34" charset="-122"/>
              </a:rPr>
              <a:t>Excel</a:t>
            </a:r>
            <a:r>
              <a:rPr lang="zh-CN" altLang="en-US" sz="2800" dirty="0">
                <a:solidFill>
                  <a:schemeClr val="dk1"/>
                </a:solidFill>
                <a:sym typeface="微软雅黑" panose="020B0503020204020204" pitchFamily="34" charset="-122"/>
              </a:rPr>
              <a:t>文档中使用公式</a:t>
            </a:r>
            <a:endParaRPr lang="zh-CN" altLang="en-US" sz="2800" dirty="0">
              <a:solidFill>
                <a:schemeClr val="dk1"/>
              </a:solidFill>
              <a:sym typeface="微软雅黑" panose="020B0503020204020204" pitchFamily="34" charset="-122"/>
            </a:endParaRPr>
          </a:p>
        </p:txBody>
      </p:sp>
      <p:sp>
        <p:nvSpPr>
          <p:cNvPr id="3" name="副标题"/>
          <p:cNvSpPr txBox="1"/>
          <p:nvPr>
            <p:custDataLst>
              <p:tags r:id="rId2"/>
            </p:custDataLst>
          </p:nvPr>
        </p:nvSpPr>
        <p:spPr>
          <a:xfrm>
            <a:off x="674919" y="1600206"/>
            <a:ext cx="6553196" cy="457204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lIns="0" tIns="0" rIns="0" bIns="0">
            <a:noAutofit/>
          </a:bodyPr>
          <a:lstStyle>
            <a:defPPr>
              <a:defRPr lang="zh-CN"/>
            </a:defPPr>
            <a:lvl1pPr fontAlgn="auto">
              <a:lnSpc>
                <a:spcPct val="120000"/>
              </a:lnSpc>
              <a:defRPr sz="2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lang="en-US" sz="2600" dirty="0">
                <a:solidFill>
                  <a:schemeClr val="dk1"/>
                </a:solidFill>
                <a:sym typeface="微软雅黑" panose="020B0503020204020204" pitchFamily="34" charset="-122"/>
              </a:rPr>
              <a:t>5.</a:t>
            </a:r>
            <a:r>
              <a:rPr sz="2600" dirty="0">
                <a:solidFill>
                  <a:schemeClr val="dk1"/>
                </a:solidFill>
                <a:sym typeface="微软雅黑" panose="020B0503020204020204" pitchFamily="34" charset="-122"/>
              </a:rPr>
              <a:t>1</a:t>
            </a:r>
            <a:r>
              <a:rPr lang="en-US" sz="2600" dirty="0">
                <a:solidFill>
                  <a:schemeClr val="dk1"/>
                </a:solidFill>
                <a:sym typeface="微软雅黑" panose="020B0503020204020204" pitchFamily="34" charset="-122"/>
              </a:rPr>
              <a:t> </a:t>
            </a:r>
            <a:r>
              <a:rPr lang="zh-CN" altLang="en-US" sz="2600" dirty="0">
                <a:solidFill>
                  <a:schemeClr val="dk1"/>
                </a:solidFill>
                <a:sym typeface="微软雅黑" panose="020B0503020204020204" pitchFamily="34" charset="-122"/>
              </a:rPr>
              <a:t>编写代码实现公式计算</a:t>
            </a:r>
            <a:endParaRPr sz="2600" dirty="0">
              <a:solidFill>
                <a:schemeClr val="dk1"/>
              </a:solidFill>
              <a:sym typeface="微软雅黑" panose="020B0503020204020204" pitchFamily="34" charset="-122"/>
            </a:endParaRPr>
          </a:p>
        </p:txBody>
      </p:sp>
      <p:sp>
        <p:nvSpPr>
          <p:cNvPr id="4" name="Title 6"/>
          <p:cNvSpPr txBox="1"/>
          <p:nvPr>
            <p:custDataLst>
              <p:tags r:id="rId3"/>
            </p:custDataLst>
          </p:nvPr>
        </p:nvSpPr>
        <p:spPr>
          <a:xfrm>
            <a:off x="402775" y="2340431"/>
            <a:ext cx="8610597" cy="4071256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下面通过公式“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实发工资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基本工资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+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奖金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+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津贴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扣款项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”计算出实发工资并写入“工资表”的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G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列。</a:t>
            </a:r>
            <a:endParaRPr lang="en-US" altLang="zh-CN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单元格对象的</a:t>
            </a:r>
            <a:r>
              <a:rPr lang="en-US" altLang="zh-CN" sz="2400" spc="100" dirty="0" err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column_letter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属性记录了单元格的列标。</a:t>
            </a:r>
            <a:endParaRPr lang="en-US" altLang="zh-CN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if…</a:t>
            </a:r>
            <a:r>
              <a:rPr lang="en-US" altLang="zh-CN" sz="2400" spc="100" dirty="0" err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elif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…else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语句结构可以实现多个条件的判断，并由此来决定不同情况下具体应该执行什么代码。</a:t>
            </a:r>
            <a:endParaRPr lang="zh-CN" altLang="en-US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>
            <p:custDataLst>
              <p:tags r:id="rId1"/>
            </p:custDataLst>
          </p:nvPr>
        </p:nvSpPr>
        <p:spPr>
          <a:xfrm>
            <a:off x="674922" y="783788"/>
            <a:ext cx="7598225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chemeClr val="dk1"/>
                </a:solidFill>
                <a:sym typeface="微软雅黑" panose="020B0503020204020204" pitchFamily="34" charset="-122"/>
              </a:rPr>
              <a:t>任务五：在</a:t>
            </a:r>
            <a:r>
              <a:rPr lang="en-US" altLang="zh-CN" sz="2800" dirty="0">
                <a:solidFill>
                  <a:schemeClr val="dk1"/>
                </a:solidFill>
                <a:sym typeface="微软雅黑" panose="020B0503020204020204" pitchFamily="34" charset="-122"/>
              </a:rPr>
              <a:t>Excel</a:t>
            </a:r>
            <a:r>
              <a:rPr lang="zh-CN" altLang="en-US" sz="2800" dirty="0">
                <a:solidFill>
                  <a:schemeClr val="dk1"/>
                </a:solidFill>
                <a:sym typeface="微软雅黑" panose="020B0503020204020204" pitchFamily="34" charset="-122"/>
              </a:rPr>
              <a:t>文档中使用公式</a:t>
            </a:r>
            <a:endParaRPr lang="zh-CN" altLang="en-US" sz="2800" dirty="0">
              <a:solidFill>
                <a:schemeClr val="dk1"/>
              </a:solidFill>
              <a:sym typeface="微软雅黑" panose="020B0503020204020204" pitchFamily="34" charset="-122"/>
            </a:endParaRPr>
          </a:p>
        </p:txBody>
      </p:sp>
      <p:sp>
        <p:nvSpPr>
          <p:cNvPr id="3" name="副标题"/>
          <p:cNvSpPr txBox="1"/>
          <p:nvPr>
            <p:custDataLst>
              <p:tags r:id="rId2"/>
            </p:custDataLst>
          </p:nvPr>
        </p:nvSpPr>
        <p:spPr>
          <a:xfrm>
            <a:off x="674919" y="1600206"/>
            <a:ext cx="6553196" cy="457204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lIns="0" tIns="0" rIns="0" bIns="0">
            <a:noAutofit/>
          </a:bodyPr>
          <a:lstStyle>
            <a:defPPr>
              <a:defRPr lang="zh-CN"/>
            </a:defPPr>
            <a:lvl1pPr fontAlgn="auto">
              <a:lnSpc>
                <a:spcPct val="120000"/>
              </a:lnSpc>
              <a:defRPr sz="2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lang="en-US" sz="2600" dirty="0">
                <a:solidFill>
                  <a:schemeClr val="dk1"/>
                </a:solidFill>
                <a:sym typeface="微软雅黑" panose="020B0503020204020204" pitchFamily="34" charset="-122"/>
              </a:rPr>
              <a:t>5.</a:t>
            </a:r>
            <a:r>
              <a:rPr sz="2600" dirty="0">
                <a:solidFill>
                  <a:schemeClr val="dk1"/>
                </a:solidFill>
                <a:sym typeface="微软雅黑" panose="020B0503020204020204" pitchFamily="34" charset="-122"/>
              </a:rPr>
              <a:t>1</a:t>
            </a:r>
            <a:r>
              <a:rPr lang="en-US" sz="2600" dirty="0">
                <a:solidFill>
                  <a:schemeClr val="dk1"/>
                </a:solidFill>
                <a:sym typeface="微软雅黑" panose="020B0503020204020204" pitchFamily="34" charset="-122"/>
              </a:rPr>
              <a:t> </a:t>
            </a:r>
            <a:r>
              <a:rPr lang="zh-CN" altLang="en-US" sz="2600" dirty="0">
                <a:solidFill>
                  <a:schemeClr val="dk1"/>
                </a:solidFill>
                <a:sym typeface="微软雅黑" panose="020B0503020204020204" pitchFamily="34" charset="-122"/>
              </a:rPr>
              <a:t>编写代码实现公式计算</a:t>
            </a:r>
            <a:endParaRPr sz="2600" dirty="0">
              <a:solidFill>
                <a:schemeClr val="dk1"/>
              </a:solidFill>
              <a:sym typeface="微软雅黑" panose="020B0503020204020204" pitchFamily="34" charset="-122"/>
            </a:endParaRPr>
          </a:p>
        </p:txBody>
      </p:sp>
      <p:sp>
        <p:nvSpPr>
          <p:cNvPr id="5" name="Title 6"/>
          <p:cNvSpPr txBox="1"/>
          <p:nvPr>
            <p:custDataLst>
              <p:tags r:id="rId3"/>
            </p:custDataLst>
          </p:nvPr>
        </p:nvSpPr>
        <p:spPr>
          <a:xfrm>
            <a:off x="971007" y="2231581"/>
            <a:ext cx="5178066" cy="534057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详细代码如图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7.14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所示</a:t>
            </a:r>
            <a:endParaRPr lang="zh-CN" altLang="en-US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19" t="28577" r="44003" b="31101"/>
          <a:stretch>
            <a:fillRect/>
          </a:stretch>
        </p:blipFill>
        <p:spPr bwMode="auto">
          <a:xfrm>
            <a:off x="859811" y="2852723"/>
            <a:ext cx="6183411" cy="3525735"/>
          </a:xfrm>
          <a:prstGeom prst="rect">
            <a:avLst/>
          </a:prstGeom>
          <a:ln w="3175" cap="flat" cmpd="sng" algn="ctr">
            <a:solidFill>
              <a:sysClr val="windowText" lastClr="000000"/>
            </a:solidFill>
            <a:prstDash val="solid"/>
            <a:round/>
            <a:headEnd type="none" w="med" len="med"/>
            <a:tailEnd type="none" w="med" len="med"/>
          </a:ln>
        </p:spPr>
      </p:pic>
    </p:spTree>
  </p:cSld>
  <p:clrMapOvr>
    <a:masterClrMapping/>
  </p:clrMapOvr>
  <p:transition spd="slow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>
            <p:custDataLst>
              <p:tags r:id="rId1"/>
            </p:custDataLst>
          </p:nvPr>
        </p:nvSpPr>
        <p:spPr>
          <a:xfrm>
            <a:off x="674922" y="783788"/>
            <a:ext cx="7598225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chemeClr val="dk1"/>
                </a:solidFill>
                <a:sym typeface="微软雅黑" panose="020B0503020204020204" pitchFamily="34" charset="-122"/>
              </a:rPr>
              <a:t>任务五：在</a:t>
            </a:r>
            <a:r>
              <a:rPr lang="en-US" altLang="zh-CN" sz="2800" dirty="0">
                <a:solidFill>
                  <a:schemeClr val="dk1"/>
                </a:solidFill>
                <a:sym typeface="微软雅黑" panose="020B0503020204020204" pitchFamily="34" charset="-122"/>
              </a:rPr>
              <a:t>Excel</a:t>
            </a:r>
            <a:r>
              <a:rPr lang="zh-CN" altLang="en-US" sz="2800" dirty="0">
                <a:solidFill>
                  <a:schemeClr val="dk1"/>
                </a:solidFill>
                <a:sym typeface="微软雅黑" panose="020B0503020204020204" pitchFamily="34" charset="-122"/>
              </a:rPr>
              <a:t>文档中使用公式</a:t>
            </a:r>
            <a:endParaRPr lang="zh-CN" altLang="en-US" sz="2800" dirty="0">
              <a:solidFill>
                <a:schemeClr val="dk1"/>
              </a:solidFill>
              <a:sym typeface="微软雅黑" panose="020B0503020204020204" pitchFamily="34" charset="-122"/>
            </a:endParaRPr>
          </a:p>
        </p:txBody>
      </p:sp>
      <p:sp>
        <p:nvSpPr>
          <p:cNvPr id="3" name="副标题"/>
          <p:cNvSpPr txBox="1"/>
          <p:nvPr>
            <p:custDataLst>
              <p:tags r:id="rId2"/>
            </p:custDataLst>
          </p:nvPr>
        </p:nvSpPr>
        <p:spPr>
          <a:xfrm>
            <a:off x="674919" y="1600206"/>
            <a:ext cx="6553196" cy="457204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lIns="0" tIns="0" rIns="0" bIns="0">
            <a:noAutofit/>
          </a:bodyPr>
          <a:lstStyle>
            <a:defPPr>
              <a:defRPr lang="zh-CN"/>
            </a:defPPr>
            <a:lvl1pPr fontAlgn="auto">
              <a:lnSpc>
                <a:spcPct val="120000"/>
              </a:lnSpc>
              <a:defRPr sz="2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lang="en-US" sz="2600" dirty="0">
                <a:solidFill>
                  <a:schemeClr val="dk1"/>
                </a:solidFill>
                <a:sym typeface="微软雅黑" panose="020B0503020204020204" pitchFamily="34" charset="-122"/>
              </a:rPr>
              <a:t>5.</a:t>
            </a:r>
            <a:r>
              <a:rPr sz="2600" dirty="0">
                <a:solidFill>
                  <a:schemeClr val="dk1"/>
                </a:solidFill>
                <a:sym typeface="微软雅黑" panose="020B0503020204020204" pitchFamily="34" charset="-122"/>
              </a:rPr>
              <a:t>1</a:t>
            </a:r>
            <a:r>
              <a:rPr lang="en-US" sz="2600" dirty="0">
                <a:solidFill>
                  <a:schemeClr val="dk1"/>
                </a:solidFill>
                <a:sym typeface="微软雅黑" panose="020B0503020204020204" pitchFamily="34" charset="-122"/>
              </a:rPr>
              <a:t> </a:t>
            </a:r>
            <a:r>
              <a:rPr lang="zh-CN" altLang="en-US" sz="2600" dirty="0">
                <a:solidFill>
                  <a:schemeClr val="dk1"/>
                </a:solidFill>
                <a:sym typeface="微软雅黑" panose="020B0503020204020204" pitchFamily="34" charset="-122"/>
              </a:rPr>
              <a:t>编写代码实现公式计算</a:t>
            </a:r>
            <a:endParaRPr sz="2600" dirty="0">
              <a:solidFill>
                <a:schemeClr val="dk1"/>
              </a:solidFill>
              <a:sym typeface="微软雅黑" panose="020B0503020204020204" pitchFamily="34" charset="-122"/>
            </a:endParaRPr>
          </a:p>
        </p:txBody>
      </p:sp>
      <p:sp>
        <p:nvSpPr>
          <p:cNvPr id="5" name="Title 6"/>
          <p:cNvSpPr txBox="1"/>
          <p:nvPr>
            <p:custDataLst>
              <p:tags r:id="rId3"/>
            </p:custDataLst>
          </p:nvPr>
        </p:nvSpPr>
        <p:spPr>
          <a:xfrm>
            <a:off x="971007" y="2144495"/>
            <a:ext cx="5178066" cy="534057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运行结果如下图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7.15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所示</a:t>
            </a:r>
            <a:endParaRPr lang="zh-CN" altLang="en-US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71" t="28927" r="9246" b="30867"/>
          <a:stretch>
            <a:fillRect/>
          </a:stretch>
        </p:blipFill>
        <p:spPr>
          <a:xfrm>
            <a:off x="730456" y="2765638"/>
            <a:ext cx="5659167" cy="3722392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</p:cSld>
  <p:clrMapOvr>
    <a:masterClrMapping/>
  </p:clrMapOvr>
  <p:transition spd="slow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>
            <p:custDataLst>
              <p:tags r:id="rId1"/>
            </p:custDataLst>
          </p:nvPr>
        </p:nvSpPr>
        <p:spPr>
          <a:xfrm>
            <a:off x="674922" y="783788"/>
            <a:ext cx="7598225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chemeClr val="dk1"/>
                </a:solidFill>
                <a:sym typeface="微软雅黑" panose="020B0503020204020204" pitchFamily="34" charset="-122"/>
              </a:rPr>
              <a:t>任务五：在</a:t>
            </a:r>
            <a:r>
              <a:rPr lang="en-US" altLang="zh-CN" sz="2800" dirty="0">
                <a:solidFill>
                  <a:schemeClr val="dk1"/>
                </a:solidFill>
                <a:sym typeface="微软雅黑" panose="020B0503020204020204" pitchFamily="34" charset="-122"/>
              </a:rPr>
              <a:t>Excel</a:t>
            </a:r>
            <a:r>
              <a:rPr lang="zh-CN" altLang="en-US" sz="2800" dirty="0">
                <a:solidFill>
                  <a:schemeClr val="dk1"/>
                </a:solidFill>
                <a:sym typeface="微软雅黑" panose="020B0503020204020204" pitchFamily="34" charset="-122"/>
              </a:rPr>
              <a:t>文档中使用公式</a:t>
            </a:r>
            <a:endParaRPr lang="zh-CN" altLang="en-US" sz="2800" dirty="0">
              <a:solidFill>
                <a:schemeClr val="dk1"/>
              </a:solidFill>
              <a:sym typeface="微软雅黑" panose="020B0503020204020204" pitchFamily="34" charset="-122"/>
            </a:endParaRPr>
          </a:p>
        </p:txBody>
      </p:sp>
      <p:sp>
        <p:nvSpPr>
          <p:cNvPr id="3" name="副标题"/>
          <p:cNvSpPr txBox="1"/>
          <p:nvPr>
            <p:custDataLst>
              <p:tags r:id="rId2"/>
            </p:custDataLst>
          </p:nvPr>
        </p:nvSpPr>
        <p:spPr>
          <a:xfrm>
            <a:off x="674919" y="1600206"/>
            <a:ext cx="6553196" cy="457204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lIns="0" tIns="0" rIns="0" bIns="0">
            <a:noAutofit/>
          </a:bodyPr>
          <a:lstStyle>
            <a:defPPr>
              <a:defRPr lang="zh-CN"/>
            </a:defPPr>
            <a:lvl1pPr fontAlgn="auto">
              <a:lnSpc>
                <a:spcPct val="120000"/>
              </a:lnSpc>
              <a:defRPr sz="2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lang="en-US" sz="2600" dirty="0">
                <a:solidFill>
                  <a:schemeClr val="dk1"/>
                </a:solidFill>
                <a:sym typeface="微软雅黑" panose="020B0503020204020204" pitchFamily="34" charset="-122"/>
              </a:rPr>
              <a:t>5.2 </a:t>
            </a:r>
            <a:r>
              <a:rPr lang="zh-CN" altLang="en-US" sz="2600" dirty="0">
                <a:solidFill>
                  <a:schemeClr val="dk1"/>
                </a:solidFill>
                <a:sym typeface="微软雅黑" panose="020B0503020204020204" pitchFamily="34" charset="-122"/>
              </a:rPr>
              <a:t>带多个条件的</a:t>
            </a:r>
            <a:r>
              <a:rPr lang="en-US" altLang="zh-CN" sz="2600" dirty="0">
                <a:solidFill>
                  <a:schemeClr val="dk1"/>
                </a:solidFill>
                <a:sym typeface="微软雅黑" panose="020B0503020204020204" pitchFamily="34" charset="-122"/>
              </a:rPr>
              <a:t>if…</a:t>
            </a:r>
            <a:r>
              <a:rPr lang="en-US" altLang="zh-CN" sz="2600" dirty="0" err="1">
                <a:solidFill>
                  <a:schemeClr val="dk1"/>
                </a:solidFill>
                <a:sym typeface="微软雅黑" panose="020B0503020204020204" pitchFamily="34" charset="-122"/>
              </a:rPr>
              <a:t>elif</a:t>
            </a:r>
            <a:r>
              <a:rPr lang="en-US" altLang="zh-CN" sz="2600" dirty="0">
                <a:solidFill>
                  <a:schemeClr val="dk1"/>
                </a:solidFill>
                <a:sym typeface="微软雅黑" panose="020B0503020204020204" pitchFamily="34" charset="-122"/>
              </a:rPr>
              <a:t>…else</a:t>
            </a:r>
            <a:r>
              <a:rPr lang="zh-CN" altLang="en-US" sz="2600" dirty="0">
                <a:solidFill>
                  <a:schemeClr val="dk1"/>
                </a:solidFill>
                <a:sym typeface="微软雅黑" panose="020B0503020204020204" pitchFamily="34" charset="-122"/>
              </a:rPr>
              <a:t>语句结构</a:t>
            </a:r>
            <a:endParaRPr sz="2600" dirty="0">
              <a:solidFill>
                <a:schemeClr val="dk1"/>
              </a:solidFill>
              <a:sym typeface="微软雅黑" panose="020B0503020204020204" pitchFamily="34" charset="-122"/>
            </a:endParaRPr>
          </a:p>
        </p:txBody>
      </p:sp>
      <p:sp>
        <p:nvSpPr>
          <p:cNvPr id="5" name="Title 6"/>
          <p:cNvSpPr txBox="1"/>
          <p:nvPr>
            <p:custDataLst>
              <p:tags r:id="rId3"/>
            </p:custDataLst>
          </p:nvPr>
        </p:nvSpPr>
        <p:spPr>
          <a:xfrm>
            <a:off x="674922" y="2231581"/>
            <a:ext cx="8096793" cy="3026213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if…</a:t>
            </a:r>
            <a:r>
              <a:rPr lang="en-US" altLang="zh-CN" sz="2400" spc="100" dirty="0" err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elif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…else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语句结构，先对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if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后面的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condition1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进行判断，若条件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成立，则执行</a:t>
            </a:r>
            <a:r>
              <a:rPr lang="en-US" altLang="zh-CN" sz="2400" spc="100" dirty="0" err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if_code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代码块，否则就继续对</a:t>
            </a:r>
            <a:r>
              <a:rPr lang="en-US" altLang="zh-CN" sz="2400" spc="100" dirty="0" err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elif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后面的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condition2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继续判定，若条件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成立，则执行</a:t>
            </a:r>
            <a:r>
              <a:rPr lang="en-US" altLang="zh-CN" sz="2400" spc="100" dirty="0" err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elif_code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代码块，否则就执行</a:t>
            </a:r>
            <a:r>
              <a:rPr lang="en-US" altLang="zh-CN" sz="2400" spc="100" dirty="0" err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else_code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代码块，该语句的语法格式及流程图如下图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7.16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所示。</a:t>
            </a:r>
            <a:endParaRPr lang="zh-CN" altLang="en-US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>
            <p:custDataLst>
              <p:tags r:id="rId1"/>
            </p:custDataLst>
          </p:nvPr>
        </p:nvSpPr>
        <p:spPr>
          <a:xfrm>
            <a:off x="674922" y="783788"/>
            <a:ext cx="7598225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chemeClr val="dk1"/>
                </a:solidFill>
                <a:sym typeface="微软雅黑" panose="020B0503020204020204" pitchFamily="34" charset="-122"/>
              </a:rPr>
              <a:t>任务五：在</a:t>
            </a:r>
            <a:r>
              <a:rPr lang="en-US" altLang="zh-CN" sz="2800" dirty="0">
                <a:solidFill>
                  <a:schemeClr val="dk1"/>
                </a:solidFill>
                <a:sym typeface="微软雅黑" panose="020B0503020204020204" pitchFamily="34" charset="-122"/>
              </a:rPr>
              <a:t>Excel</a:t>
            </a:r>
            <a:r>
              <a:rPr lang="zh-CN" altLang="en-US" sz="2800" dirty="0">
                <a:solidFill>
                  <a:schemeClr val="dk1"/>
                </a:solidFill>
                <a:sym typeface="微软雅黑" panose="020B0503020204020204" pitchFamily="34" charset="-122"/>
              </a:rPr>
              <a:t>文档中使用公式</a:t>
            </a:r>
            <a:endParaRPr lang="zh-CN" altLang="en-US" sz="2800" dirty="0">
              <a:solidFill>
                <a:schemeClr val="dk1"/>
              </a:solidFill>
              <a:sym typeface="微软雅黑" panose="020B0503020204020204" pitchFamily="34" charset="-122"/>
            </a:endParaRPr>
          </a:p>
        </p:txBody>
      </p:sp>
      <p:sp>
        <p:nvSpPr>
          <p:cNvPr id="3" name="副标题"/>
          <p:cNvSpPr txBox="1"/>
          <p:nvPr>
            <p:custDataLst>
              <p:tags r:id="rId2"/>
            </p:custDataLst>
          </p:nvPr>
        </p:nvSpPr>
        <p:spPr>
          <a:xfrm>
            <a:off x="674919" y="1600206"/>
            <a:ext cx="6553196" cy="457204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lIns="0" tIns="0" rIns="0" bIns="0">
            <a:noAutofit/>
          </a:bodyPr>
          <a:lstStyle>
            <a:defPPr>
              <a:defRPr lang="zh-CN"/>
            </a:defPPr>
            <a:lvl1pPr fontAlgn="auto">
              <a:lnSpc>
                <a:spcPct val="120000"/>
              </a:lnSpc>
              <a:defRPr sz="2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lang="en-US" sz="2600" dirty="0">
                <a:solidFill>
                  <a:schemeClr val="dk1"/>
                </a:solidFill>
                <a:sym typeface="微软雅黑" panose="020B0503020204020204" pitchFamily="34" charset="-122"/>
              </a:rPr>
              <a:t>5.2 </a:t>
            </a:r>
            <a:r>
              <a:rPr lang="zh-CN" altLang="en-US" sz="2600" dirty="0">
                <a:solidFill>
                  <a:schemeClr val="dk1"/>
                </a:solidFill>
                <a:sym typeface="微软雅黑" panose="020B0503020204020204" pitchFamily="34" charset="-122"/>
              </a:rPr>
              <a:t>带多个条件的</a:t>
            </a:r>
            <a:r>
              <a:rPr lang="en-US" altLang="zh-CN" sz="2600" dirty="0">
                <a:solidFill>
                  <a:schemeClr val="dk1"/>
                </a:solidFill>
                <a:sym typeface="微软雅黑" panose="020B0503020204020204" pitchFamily="34" charset="-122"/>
              </a:rPr>
              <a:t>if…</a:t>
            </a:r>
            <a:r>
              <a:rPr lang="en-US" altLang="zh-CN" sz="2600" dirty="0" err="1">
                <a:solidFill>
                  <a:schemeClr val="dk1"/>
                </a:solidFill>
                <a:sym typeface="微软雅黑" panose="020B0503020204020204" pitchFamily="34" charset="-122"/>
              </a:rPr>
              <a:t>elif</a:t>
            </a:r>
            <a:r>
              <a:rPr lang="en-US" altLang="zh-CN" sz="2600" dirty="0">
                <a:solidFill>
                  <a:schemeClr val="dk1"/>
                </a:solidFill>
                <a:sym typeface="微软雅黑" panose="020B0503020204020204" pitchFamily="34" charset="-122"/>
              </a:rPr>
              <a:t>…else</a:t>
            </a:r>
            <a:r>
              <a:rPr lang="zh-CN" altLang="en-US" sz="2600" dirty="0">
                <a:solidFill>
                  <a:schemeClr val="dk1"/>
                </a:solidFill>
                <a:sym typeface="微软雅黑" panose="020B0503020204020204" pitchFamily="34" charset="-122"/>
              </a:rPr>
              <a:t>语句结构</a:t>
            </a:r>
            <a:endParaRPr sz="2600" dirty="0">
              <a:solidFill>
                <a:schemeClr val="dk1"/>
              </a:solidFill>
              <a:sym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96" t="42738" r="17692" b="13082"/>
          <a:stretch>
            <a:fillRect/>
          </a:stretch>
        </p:blipFill>
        <p:spPr>
          <a:xfrm>
            <a:off x="364854" y="2704962"/>
            <a:ext cx="8218359" cy="32722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>
            <p:custDataLst>
              <p:tags r:id="rId1"/>
            </p:custDataLst>
          </p:nvPr>
        </p:nvSpPr>
        <p:spPr>
          <a:xfrm>
            <a:off x="674922" y="783788"/>
            <a:ext cx="7598225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chemeClr val="dk1"/>
                </a:solidFill>
                <a:sym typeface="微软雅黑" panose="020B0503020204020204" pitchFamily="34" charset="-122"/>
              </a:rPr>
              <a:t>任务一： </a:t>
            </a:r>
            <a:r>
              <a:rPr lang="en-US" altLang="zh-CN" sz="2800" dirty="0" err="1">
                <a:solidFill>
                  <a:schemeClr val="dk1"/>
                </a:solidFill>
                <a:sym typeface="微软雅黑" panose="020B0503020204020204" pitchFamily="34" charset="-122"/>
              </a:rPr>
              <a:t>Openpyxl</a:t>
            </a:r>
            <a:r>
              <a:rPr lang="zh-CN" altLang="en-US" sz="2800" dirty="0">
                <a:solidFill>
                  <a:schemeClr val="dk1"/>
                </a:solidFill>
                <a:sym typeface="微软雅黑" panose="020B0503020204020204" pitchFamily="34" charset="-122"/>
              </a:rPr>
              <a:t>库的安装、导入及使用</a:t>
            </a:r>
            <a:endParaRPr lang="zh-CN" altLang="en-US" sz="2800" dirty="0">
              <a:solidFill>
                <a:schemeClr val="dk1"/>
              </a:solidFill>
              <a:sym typeface="微软雅黑" panose="020B0503020204020204" pitchFamily="34" charset="-122"/>
            </a:endParaRPr>
          </a:p>
        </p:txBody>
      </p:sp>
      <p:sp>
        <p:nvSpPr>
          <p:cNvPr id="3" name="Title 6"/>
          <p:cNvSpPr txBox="1"/>
          <p:nvPr>
            <p:custDataLst>
              <p:tags r:id="rId2"/>
            </p:custDataLst>
          </p:nvPr>
        </p:nvSpPr>
        <p:spPr>
          <a:xfrm>
            <a:off x="436929" y="1545184"/>
            <a:ext cx="8456700" cy="4931816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Excel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是电子表格应用软件，是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Windows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环境下数据存储、分析和可视化的流行工具。人们可以通过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Excel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的图表进行简单的数据分析，通过数据透视表完成中级的数据分析，通过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VBA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实现复杂的数据分析。</a:t>
            </a:r>
            <a:endParaRPr lang="en-US" altLang="zh-CN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但如果您要对大量工作簿完成重复性的日常管理工作，或者要从几百份电子表格中挑选出满足特定条件的几份，这种枯燥且相对单一的工作，将花费您大量的时间，并且还有可能会出错。借助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Python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程序设计语言，不仅可以帮助您准确无误地完成上述重复性工作，并且能够非常便捷地实现其它更强大的分析功能，使您可以将时间花在更高效的任务上。</a:t>
            </a:r>
            <a:endParaRPr lang="zh-CN" altLang="en-US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>
            <p:custDataLst>
              <p:tags r:id="rId1"/>
            </p:custDataLst>
          </p:nvPr>
        </p:nvSpPr>
        <p:spPr>
          <a:xfrm>
            <a:off x="674922" y="783788"/>
            <a:ext cx="7598225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chemeClr val="dk1"/>
                </a:solidFill>
                <a:sym typeface="微软雅黑" panose="020B0503020204020204" pitchFamily="34" charset="-122"/>
              </a:rPr>
              <a:t>任务一： </a:t>
            </a:r>
            <a:r>
              <a:rPr lang="en-US" altLang="zh-CN" sz="2800" dirty="0" err="1">
                <a:solidFill>
                  <a:schemeClr val="dk1"/>
                </a:solidFill>
                <a:sym typeface="微软雅黑" panose="020B0503020204020204" pitchFamily="34" charset="-122"/>
              </a:rPr>
              <a:t>Openpyxl</a:t>
            </a:r>
            <a:r>
              <a:rPr lang="zh-CN" altLang="en-US" sz="2800" dirty="0">
                <a:solidFill>
                  <a:schemeClr val="dk1"/>
                </a:solidFill>
                <a:sym typeface="微软雅黑" panose="020B0503020204020204" pitchFamily="34" charset="-122"/>
              </a:rPr>
              <a:t>库的安装、导入及使用</a:t>
            </a:r>
            <a:endParaRPr lang="zh-CN" altLang="en-US" sz="2800" dirty="0">
              <a:solidFill>
                <a:schemeClr val="dk1"/>
              </a:solidFill>
              <a:sym typeface="微软雅黑" panose="020B0503020204020204" pitchFamily="34" charset="-122"/>
            </a:endParaRPr>
          </a:p>
        </p:txBody>
      </p:sp>
      <p:sp>
        <p:nvSpPr>
          <p:cNvPr id="3" name="Title 6"/>
          <p:cNvSpPr txBox="1"/>
          <p:nvPr>
            <p:custDataLst>
              <p:tags r:id="rId2"/>
            </p:custDataLst>
          </p:nvPr>
        </p:nvSpPr>
        <p:spPr>
          <a:xfrm>
            <a:off x="436929" y="1545184"/>
            <a:ext cx="8270147" cy="5084216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Python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是一个具有数据分析功能的语言，有非常强大的开源库，除了自带的库，还有数量非常庞大且仍在不断增加的第三方库，这些库能实现非常丰富的功能。</a:t>
            </a:r>
            <a:endParaRPr lang="en-US" altLang="zh-CN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对于扩展名为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.</a:t>
            </a:r>
            <a:r>
              <a:rPr lang="en-US" altLang="zh-CN" sz="2400" spc="100" dirty="0" err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xls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的旧版本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Excel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文件，可以用</a:t>
            </a:r>
            <a:r>
              <a:rPr lang="en-US" altLang="zh-CN" sz="2400" spc="100" dirty="0" err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xlrd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和</a:t>
            </a:r>
            <a:r>
              <a:rPr lang="en-US" altLang="zh-CN" sz="2400" spc="100" dirty="0" err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xlwt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模块来操作。其中，</a:t>
            </a:r>
            <a:r>
              <a:rPr lang="en-US" altLang="zh-CN" sz="2400" spc="100" dirty="0" err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xlrd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模块用于从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Excel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中读取数据；</a:t>
            </a:r>
            <a:r>
              <a:rPr lang="en-US" altLang="zh-CN" sz="2400" spc="100" dirty="0" err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xlwt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模块用于向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Excel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中写入数据。</a:t>
            </a:r>
            <a:endParaRPr lang="en-US" altLang="zh-CN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对于扩展名为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.xlsx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Office2010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版及以后的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Excel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文件，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Python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通过第三方库</a:t>
            </a:r>
            <a:r>
              <a:rPr lang="en-US" altLang="zh-CN" sz="2400" spc="100" dirty="0" err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Openpyxl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库来进行读写操作，通过使用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pip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命令安装后使用。</a:t>
            </a:r>
            <a:endParaRPr lang="en-US" altLang="zh-CN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本章只介绍</a:t>
            </a:r>
            <a:r>
              <a:rPr lang="en-US" altLang="zh-CN" sz="2400" spc="100" dirty="0" err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Openpyxl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库的用法。</a:t>
            </a:r>
            <a:endParaRPr lang="zh-CN" altLang="en-US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>
            <p:custDataLst>
              <p:tags r:id="rId1"/>
            </p:custDataLst>
          </p:nvPr>
        </p:nvSpPr>
        <p:spPr>
          <a:xfrm>
            <a:off x="674922" y="783788"/>
            <a:ext cx="7598225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chemeClr val="dk1"/>
                </a:solidFill>
                <a:sym typeface="微软雅黑" panose="020B0503020204020204" pitchFamily="34" charset="-122"/>
              </a:rPr>
              <a:t>任务一： </a:t>
            </a:r>
            <a:r>
              <a:rPr lang="en-US" altLang="zh-CN" sz="2800" dirty="0" err="1">
                <a:solidFill>
                  <a:schemeClr val="dk1"/>
                </a:solidFill>
                <a:sym typeface="微软雅黑" panose="020B0503020204020204" pitchFamily="34" charset="-122"/>
              </a:rPr>
              <a:t>Openpyxl</a:t>
            </a:r>
            <a:r>
              <a:rPr lang="zh-CN" altLang="en-US" sz="2800" dirty="0">
                <a:solidFill>
                  <a:schemeClr val="dk1"/>
                </a:solidFill>
                <a:sym typeface="微软雅黑" panose="020B0503020204020204" pitchFamily="34" charset="-122"/>
              </a:rPr>
              <a:t>库的安装、导入及使用</a:t>
            </a:r>
            <a:endParaRPr lang="zh-CN" altLang="en-US" sz="2800" dirty="0">
              <a:solidFill>
                <a:schemeClr val="dk1"/>
              </a:solidFill>
              <a:sym typeface="微软雅黑" panose="020B0503020204020204" pitchFamily="34" charset="-122"/>
            </a:endParaRPr>
          </a:p>
        </p:txBody>
      </p:sp>
      <p:sp>
        <p:nvSpPr>
          <p:cNvPr id="3" name="副标题"/>
          <p:cNvSpPr txBox="1"/>
          <p:nvPr>
            <p:custDataLst>
              <p:tags r:id="rId2"/>
            </p:custDataLst>
          </p:nvPr>
        </p:nvSpPr>
        <p:spPr>
          <a:xfrm>
            <a:off x="674922" y="1600206"/>
            <a:ext cx="4245425" cy="457204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lIns="0" tIns="0" rIns="0" bIns="0">
            <a:noAutofit/>
          </a:bodyPr>
          <a:lstStyle>
            <a:defPPr>
              <a:defRPr lang="zh-CN"/>
            </a:defPPr>
            <a:lvl1pPr fontAlgn="auto">
              <a:lnSpc>
                <a:spcPct val="120000"/>
              </a:lnSpc>
              <a:defRPr sz="2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sz="2600" dirty="0">
                <a:solidFill>
                  <a:schemeClr val="dk1"/>
                </a:solidFill>
                <a:sym typeface="微软雅黑" panose="020B0503020204020204" pitchFamily="34" charset="-122"/>
              </a:rPr>
              <a:t>1.1 </a:t>
            </a:r>
            <a:r>
              <a:rPr sz="2600" dirty="0" err="1">
                <a:solidFill>
                  <a:schemeClr val="dk1"/>
                </a:solidFill>
                <a:sym typeface="微软雅黑" panose="020B0503020204020204" pitchFamily="34" charset="-122"/>
              </a:rPr>
              <a:t>安装</a:t>
            </a:r>
            <a:r>
              <a:rPr lang="en-US" altLang="zh-CN" sz="2400" dirty="0" err="1">
                <a:solidFill>
                  <a:schemeClr val="dk1"/>
                </a:solidFill>
                <a:sym typeface="微软雅黑" panose="020B0503020204020204" pitchFamily="34" charset="-122"/>
              </a:rPr>
              <a:t>Openpyxl</a:t>
            </a:r>
            <a:r>
              <a:rPr sz="2600" dirty="0" err="1">
                <a:solidFill>
                  <a:schemeClr val="dk1"/>
                </a:solidFill>
                <a:sym typeface="微软雅黑" panose="020B0503020204020204" pitchFamily="34" charset="-122"/>
              </a:rPr>
              <a:t>库</a:t>
            </a:r>
            <a:endParaRPr sz="2600" dirty="0">
              <a:solidFill>
                <a:schemeClr val="dk1"/>
              </a:solidFill>
              <a:sym typeface="微软雅黑" panose="020B0503020204020204" pitchFamily="34" charset="-122"/>
            </a:endParaRPr>
          </a:p>
        </p:txBody>
      </p:sp>
      <p:sp>
        <p:nvSpPr>
          <p:cNvPr id="4" name="Title 6"/>
          <p:cNvSpPr txBox="1"/>
          <p:nvPr>
            <p:custDataLst>
              <p:tags r:id="rId3"/>
            </p:custDataLst>
          </p:nvPr>
        </p:nvSpPr>
        <p:spPr>
          <a:xfrm>
            <a:off x="707576" y="2264225"/>
            <a:ext cx="8011883" cy="2059316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在命令行窗口，执行命令 pip install </a:t>
            </a:r>
            <a:r>
              <a:rPr lang="en-US" altLang="zh-CN" sz="2400" spc="100" dirty="0" err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openpyxl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可以安装</a:t>
            </a:r>
            <a:r>
              <a:rPr lang="en-US" altLang="zh-CN" sz="2400" spc="100" dirty="0" err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openpyxl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库，如图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7.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1所示。
</a:t>
            </a:r>
            <a:endParaRPr lang="zh-CN" altLang="en-US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4542" y="3751969"/>
            <a:ext cx="8292941" cy="1341120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>
            <p:custDataLst>
              <p:tags r:id="rId1"/>
            </p:custDataLst>
          </p:nvPr>
        </p:nvSpPr>
        <p:spPr>
          <a:xfrm>
            <a:off x="674922" y="783788"/>
            <a:ext cx="7598225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chemeClr val="dk1"/>
                </a:solidFill>
                <a:sym typeface="微软雅黑" panose="020B0503020204020204" pitchFamily="34" charset="-122"/>
              </a:rPr>
              <a:t>任务一：</a:t>
            </a:r>
            <a:r>
              <a:rPr lang="en-US" altLang="zh-CN" sz="2800" dirty="0">
                <a:solidFill>
                  <a:schemeClr val="dk1"/>
                </a:solidFill>
                <a:sym typeface="微软雅黑" panose="020B0503020204020204" pitchFamily="34" charset="-122"/>
              </a:rPr>
              <a:t> </a:t>
            </a:r>
            <a:r>
              <a:rPr lang="en-US" altLang="zh-CN" sz="2800" dirty="0" err="1">
                <a:solidFill>
                  <a:schemeClr val="dk1"/>
                </a:solidFill>
                <a:sym typeface="微软雅黑" panose="020B0503020204020204" pitchFamily="34" charset="-122"/>
              </a:rPr>
              <a:t>Openpyxl</a:t>
            </a:r>
            <a:r>
              <a:rPr lang="zh-CN" altLang="en-US" sz="2800" dirty="0">
                <a:solidFill>
                  <a:schemeClr val="dk1"/>
                </a:solidFill>
                <a:sym typeface="微软雅黑" panose="020B0503020204020204" pitchFamily="34" charset="-122"/>
              </a:rPr>
              <a:t>库的安装、导入及使用</a:t>
            </a:r>
            <a:endParaRPr lang="zh-CN" altLang="en-US" sz="2800" dirty="0">
              <a:solidFill>
                <a:schemeClr val="dk1"/>
              </a:solidFill>
              <a:sym typeface="微软雅黑" panose="020B0503020204020204" pitchFamily="34" charset="-122"/>
            </a:endParaRPr>
          </a:p>
        </p:txBody>
      </p:sp>
      <p:sp>
        <p:nvSpPr>
          <p:cNvPr id="3" name="副标题"/>
          <p:cNvSpPr txBox="1"/>
          <p:nvPr>
            <p:custDataLst>
              <p:tags r:id="rId2"/>
            </p:custDataLst>
          </p:nvPr>
        </p:nvSpPr>
        <p:spPr>
          <a:xfrm>
            <a:off x="674922" y="1600206"/>
            <a:ext cx="4245425" cy="457204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lIns="0" tIns="0" rIns="0" bIns="0">
            <a:noAutofit/>
          </a:bodyPr>
          <a:lstStyle>
            <a:defPPr>
              <a:defRPr lang="zh-CN"/>
            </a:defPPr>
            <a:lvl1pPr fontAlgn="auto">
              <a:lnSpc>
                <a:spcPct val="120000"/>
              </a:lnSpc>
              <a:defRPr sz="2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sz="2600" dirty="0">
                <a:solidFill>
                  <a:schemeClr val="dk1"/>
                </a:solidFill>
                <a:sym typeface="微软雅黑" panose="020B0503020204020204" pitchFamily="34" charset="-122"/>
              </a:rPr>
              <a:t>1.</a:t>
            </a:r>
            <a:r>
              <a:rPr lang="en-US" sz="2600" dirty="0">
                <a:solidFill>
                  <a:schemeClr val="dk1"/>
                </a:solidFill>
                <a:sym typeface="微软雅黑" panose="020B0503020204020204" pitchFamily="34" charset="-122"/>
              </a:rPr>
              <a:t>2 </a:t>
            </a:r>
            <a:r>
              <a:rPr lang="zh-CN" altLang="en-US" sz="2600" dirty="0">
                <a:solidFill>
                  <a:schemeClr val="dk1"/>
                </a:solidFill>
                <a:sym typeface="微软雅黑" panose="020B0503020204020204" pitchFamily="34" charset="-122"/>
              </a:rPr>
              <a:t>正确导入</a:t>
            </a:r>
            <a:r>
              <a:rPr lang="en-US" altLang="zh-CN" sz="2800" spc="100" dirty="0" err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openpyxl</a:t>
            </a:r>
            <a:r>
              <a:rPr sz="2600" dirty="0" err="1">
                <a:solidFill>
                  <a:schemeClr val="dk1"/>
                </a:solidFill>
                <a:sym typeface="微软雅黑" panose="020B0503020204020204" pitchFamily="34" charset="-122"/>
              </a:rPr>
              <a:t>库</a:t>
            </a:r>
            <a:endParaRPr sz="2600" dirty="0">
              <a:solidFill>
                <a:schemeClr val="dk1"/>
              </a:solidFill>
              <a:sym typeface="微软雅黑" panose="020B0503020204020204" pitchFamily="34" charset="-122"/>
            </a:endParaRPr>
          </a:p>
        </p:txBody>
      </p:sp>
      <p:sp>
        <p:nvSpPr>
          <p:cNvPr id="4" name="Title 6"/>
          <p:cNvSpPr txBox="1"/>
          <p:nvPr>
            <p:custDataLst>
              <p:tags r:id="rId3"/>
            </p:custDataLst>
          </p:nvPr>
        </p:nvSpPr>
        <p:spPr>
          <a:xfrm>
            <a:off x="707576" y="2264225"/>
            <a:ext cx="8011883" cy="2059316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Python Shell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上输入代码 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import </a:t>
            </a:r>
            <a:r>
              <a:rPr lang="en-US" altLang="zh-CN" sz="2400" spc="100" dirty="0" err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openpyxl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，导入该库，如图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7.2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所示。</a:t>
            </a:r>
            <a:endParaRPr lang="zh-CN" altLang="en-US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" name="Title 6"/>
          <p:cNvSpPr txBox="1"/>
          <p:nvPr>
            <p:custDataLst>
              <p:tags r:id="rId4"/>
            </p:custDataLst>
          </p:nvPr>
        </p:nvSpPr>
        <p:spPr>
          <a:xfrm>
            <a:off x="554836" y="4776599"/>
            <a:ext cx="8317365" cy="1591544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400" b="1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注意：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库被正确导入后，才能在后续的代码中使用它。如果该模块安装正确，交互模式下就应该如图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7.2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所示，否则系统会报错。</a:t>
            </a:r>
            <a:endParaRPr lang="zh-CN" altLang="en-US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7575" y="3251406"/>
            <a:ext cx="7458075" cy="1148715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>
            <p:custDataLst>
              <p:tags r:id="rId1"/>
            </p:custDataLst>
          </p:nvPr>
        </p:nvSpPr>
        <p:spPr>
          <a:xfrm>
            <a:off x="674922" y="783788"/>
            <a:ext cx="7598225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chemeClr val="dk1"/>
                </a:solidFill>
                <a:sym typeface="微软雅黑" panose="020B0503020204020204" pitchFamily="34" charset="-122"/>
              </a:rPr>
              <a:t>任务二：打开</a:t>
            </a:r>
            <a:r>
              <a:rPr lang="en-US" altLang="zh-CN" sz="2800" dirty="0">
                <a:solidFill>
                  <a:schemeClr val="dk1"/>
                </a:solidFill>
                <a:sym typeface="微软雅黑" panose="020B0503020204020204" pitchFamily="34" charset="-122"/>
              </a:rPr>
              <a:t>Excel</a:t>
            </a:r>
            <a:r>
              <a:rPr lang="zh-CN" altLang="en-US" sz="2800" dirty="0">
                <a:solidFill>
                  <a:schemeClr val="dk1"/>
                </a:solidFill>
                <a:sym typeface="微软雅黑" panose="020B0503020204020204" pitchFamily="34" charset="-122"/>
              </a:rPr>
              <a:t>文档</a:t>
            </a:r>
            <a:endParaRPr lang="zh-CN" altLang="en-US" sz="2800" dirty="0">
              <a:solidFill>
                <a:schemeClr val="dk1"/>
              </a:solidFill>
              <a:sym typeface="微软雅黑" panose="020B0503020204020204" pitchFamily="34" charset="-122"/>
            </a:endParaRPr>
          </a:p>
        </p:txBody>
      </p:sp>
      <p:sp>
        <p:nvSpPr>
          <p:cNvPr id="3" name="副标题"/>
          <p:cNvSpPr txBox="1"/>
          <p:nvPr>
            <p:custDataLst>
              <p:tags r:id="rId2"/>
            </p:custDataLst>
          </p:nvPr>
        </p:nvSpPr>
        <p:spPr>
          <a:xfrm>
            <a:off x="674919" y="1600206"/>
            <a:ext cx="6553196" cy="457204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lIns="0" tIns="0" rIns="0" bIns="0">
            <a:noAutofit/>
          </a:bodyPr>
          <a:lstStyle>
            <a:defPPr>
              <a:defRPr lang="zh-CN"/>
            </a:defPPr>
            <a:lvl1pPr fontAlgn="auto">
              <a:lnSpc>
                <a:spcPct val="120000"/>
              </a:lnSpc>
              <a:defRPr sz="2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lang="en-US" sz="2600" dirty="0">
                <a:solidFill>
                  <a:schemeClr val="dk1"/>
                </a:solidFill>
                <a:sym typeface="微软雅黑" panose="020B0503020204020204" pitchFamily="34" charset="-122"/>
              </a:rPr>
              <a:t>2</a:t>
            </a:r>
            <a:r>
              <a:rPr sz="2600" dirty="0">
                <a:solidFill>
                  <a:schemeClr val="dk1"/>
                </a:solidFill>
                <a:sym typeface="微软雅黑" panose="020B0503020204020204" pitchFamily="34" charset="-122"/>
              </a:rPr>
              <a:t>.1 </a:t>
            </a:r>
            <a:r>
              <a:rPr lang="en-US" sz="2600" dirty="0" err="1">
                <a:solidFill>
                  <a:schemeClr val="dk1"/>
                </a:solidFill>
                <a:sym typeface="微软雅黑" panose="020B0503020204020204" pitchFamily="34" charset="-122"/>
              </a:rPr>
              <a:t>openpyxl</a:t>
            </a:r>
            <a:r>
              <a:rPr sz="2600" dirty="0" err="1">
                <a:solidFill>
                  <a:schemeClr val="dk1"/>
                </a:solidFill>
                <a:sym typeface="微软雅黑" panose="020B0503020204020204" pitchFamily="34" charset="-122"/>
              </a:rPr>
              <a:t>库</a:t>
            </a:r>
            <a:r>
              <a:rPr lang="zh-CN" altLang="en-US" sz="2600" dirty="0">
                <a:solidFill>
                  <a:schemeClr val="dk1"/>
                </a:solidFill>
                <a:sym typeface="微软雅黑" panose="020B0503020204020204" pitchFamily="34" charset="-122"/>
              </a:rPr>
              <a:t>里的</a:t>
            </a:r>
            <a:r>
              <a:rPr lang="en-US" altLang="zh-CN" sz="2600" dirty="0">
                <a:solidFill>
                  <a:schemeClr val="dk1"/>
                </a:solidFill>
                <a:sym typeface="微软雅黑" panose="020B0503020204020204" pitchFamily="34" charset="-122"/>
              </a:rPr>
              <a:t>Excel</a:t>
            </a:r>
            <a:r>
              <a:rPr lang="zh-CN" altLang="en-US" sz="2600" dirty="0">
                <a:solidFill>
                  <a:schemeClr val="dk1"/>
                </a:solidFill>
                <a:sym typeface="微软雅黑" panose="020B0503020204020204" pitchFamily="34" charset="-122"/>
              </a:rPr>
              <a:t>表格各元素</a:t>
            </a:r>
            <a:endParaRPr sz="2600" dirty="0">
              <a:solidFill>
                <a:schemeClr val="dk1"/>
              </a:solidFill>
              <a:sym typeface="微软雅黑" panose="020B0503020204020204" pitchFamily="34" charset="-122"/>
            </a:endParaRPr>
          </a:p>
        </p:txBody>
      </p:sp>
      <p:sp>
        <p:nvSpPr>
          <p:cNvPr id="7" name="Title 6"/>
          <p:cNvSpPr txBox="1"/>
          <p:nvPr>
            <p:custDataLst>
              <p:tags r:id="rId3"/>
            </p:custDataLst>
          </p:nvPr>
        </p:nvSpPr>
        <p:spPr>
          <a:xfrm>
            <a:off x="2080939" y="6074212"/>
            <a:ext cx="3523443" cy="534057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7.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 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Excel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工作簿元素</a:t>
            </a:r>
            <a:endParaRPr lang="zh-CN" altLang="en-US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rcRect l="31792" t="27578" r="26853" b="31966"/>
          <a:stretch>
            <a:fillRect/>
          </a:stretch>
        </p:blipFill>
        <p:spPr>
          <a:xfrm>
            <a:off x="674922" y="2189467"/>
            <a:ext cx="6806702" cy="3745538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>
            <p:custDataLst>
              <p:tags r:id="rId1"/>
            </p:custDataLst>
          </p:nvPr>
        </p:nvSpPr>
        <p:spPr>
          <a:xfrm>
            <a:off x="674922" y="783788"/>
            <a:ext cx="7598225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chemeClr val="dk1"/>
                </a:solidFill>
                <a:sym typeface="微软雅黑" panose="020B0503020204020204" pitchFamily="34" charset="-122"/>
              </a:rPr>
              <a:t>任务二：打开</a:t>
            </a:r>
            <a:r>
              <a:rPr lang="en-US" altLang="zh-CN" sz="2800" dirty="0">
                <a:solidFill>
                  <a:schemeClr val="dk1"/>
                </a:solidFill>
                <a:sym typeface="微软雅黑" panose="020B0503020204020204" pitchFamily="34" charset="-122"/>
              </a:rPr>
              <a:t>Excel</a:t>
            </a:r>
            <a:r>
              <a:rPr lang="zh-CN" altLang="en-US" sz="2800" dirty="0">
                <a:solidFill>
                  <a:schemeClr val="dk1"/>
                </a:solidFill>
                <a:sym typeface="微软雅黑" panose="020B0503020204020204" pitchFamily="34" charset="-122"/>
              </a:rPr>
              <a:t>文档</a:t>
            </a:r>
            <a:endParaRPr lang="zh-CN" altLang="en-US" sz="2800" dirty="0">
              <a:solidFill>
                <a:schemeClr val="dk1"/>
              </a:solidFill>
              <a:sym typeface="微软雅黑" panose="020B0503020204020204" pitchFamily="34" charset="-122"/>
            </a:endParaRPr>
          </a:p>
        </p:txBody>
      </p:sp>
      <p:sp>
        <p:nvSpPr>
          <p:cNvPr id="5" name="Title 6"/>
          <p:cNvSpPr txBox="1"/>
          <p:nvPr>
            <p:custDataLst>
              <p:tags r:id="rId2"/>
            </p:custDataLst>
          </p:nvPr>
        </p:nvSpPr>
        <p:spPr>
          <a:xfrm>
            <a:off x="576944" y="2122702"/>
            <a:ext cx="7990111" cy="410391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一个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Excel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表格文件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就是一个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工作簿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，对应于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python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中的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Workbook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类。</a:t>
            </a:r>
            <a:endParaRPr lang="zh-CN" altLang="en-US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一个工作簿中可以包含多张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工作表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sheet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，每个工作表都对应于一个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Worksheet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类型的对象，每张工作表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sheet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由多行（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row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）和多列（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column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）组成。</a:t>
            </a:r>
            <a:endParaRPr lang="zh-CN" altLang="en-US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工作表里行与列交叉的位置称为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单元格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cell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），每个单元格对应于一个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Cell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类型的对象。</a:t>
            </a:r>
            <a:endParaRPr lang="zh-CN" altLang="en-US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" name="副标题"/>
          <p:cNvSpPr txBox="1"/>
          <p:nvPr>
            <p:custDataLst>
              <p:tags r:id="rId3"/>
            </p:custDataLst>
          </p:nvPr>
        </p:nvSpPr>
        <p:spPr>
          <a:xfrm>
            <a:off x="674919" y="1600206"/>
            <a:ext cx="6553196" cy="457204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lIns="0" tIns="0" rIns="0" bIns="0">
            <a:noAutofit/>
          </a:bodyPr>
          <a:lstStyle>
            <a:defPPr>
              <a:defRPr lang="zh-CN"/>
            </a:defPPr>
            <a:lvl1pPr fontAlgn="auto">
              <a:lnSpc>
                <a:spcPct val="120000"/>
              </a:lnSpc>
              <a:defRPr sz="2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lang="en-US" sz="2600" dirty="0">
                <a:solidFill>
                  <a:schemeClr val="dk1"/>
                </a:solidFill>
                <a:sym typeface="微软雅黑" panose="020B0503020204020204" pitchFamily="34" charset="-122"/>
              </a:rPr>
              <a:t>2</a:t>
            </a:r>
            <a:r>
              <a:rPr sz="2600" dirty="0">
                <a:solidFill>
                  <a:schemeClr val="dk1"/>
                </a:solidFill>
                <a:sym typeface="微软雅黑" panose="020B0503020204020204" pitchFamily="34" charset="-122"/>
              </a:rPr>
              <a:t>.1 </a:t>
            </a:r>
            <a:r>
              <a:rPr lang="en-US" sz="2600" dirty="0" err="1">
                <a:solidFill>
                  <a:schemeClr val="dk1"/>
                </a:solidFill>
                <a:sym typeface="微软雅黑" panose="020B0503020204020204" pitchFamily="34" charset="-122"/>
              </a:rPr>
              <a:t>openpyxl</a:t>
            </a:r>
            <a:r>
              <a:rPr sz="2600" dirty="0" err="1">
                <a:solidFill>
                  <a:schemeClr val="dk1"/>
                </a:solidFill>
                <a:sym typeface="微软雅黑" panose="020B0503020204020204" pitchFamily="34" charset="-122"/>
              </a:rPr>
              <a:t>库</a:t>
            </a:r>
            <a:r>
              <a:rPr lang="zh-CN" altLang="en-US" sz="2600" dirty="0">
                <a:solidFill>
                  <a:schemeClr val="dk1"/>
                </a:solidFill>
                <a:sym typeface="微软雅黑" panose="020B0503020204020204" pitchFamily="34" charset="-122"/>
              </a:rPr>
              <a:t>里的</a:t>
            </a:r>
            <a:r>
              <a:rPr lang="en-US" altLang="zh-CN" sz="2600" dirty="0">
                <a:solidFill>
                  <a:schemeClr val="dk1"/>
                </a:solidFill>
                <a:sym typeface="微软雅黑" panose="020B0503020204020204" pitchFamily="34" charset="-122"/>
              </a:rPr>
              <a:t>Excel</a:t>
            </a:r>
            <a:r>
              <a:rPr lang="zh-CN" altLang="en-US" sz="2600" dirty="0">
                <a:solidFill>
                  <a:schemeClr val="dk1"/>
                </a:solidFill>
                <a:sym typeface="微软雅黑" panose="020B0503020204020204" pitchFamily="34" charset="-122"/>
              </a:rPr>
              <a:t>表格各元素</a:t>
            </a:r>
            <a:endParaRPr sz="2600" dirty="0">
              <a:solidFill>
                <a:schemeClr val="dk1"/>
              </a:solidFill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>
            <p:custDataLst>
              <p:tags r:id="rId1"/>
            </p:custDataLst>
          </p:nvPr>
        </p:nvSpPr>
        <p:spPr>
          <a:xfrm>
            <a:off x="674922" y="783788"/>
            <a:ext cx="7598225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chemeClr val="dk1"/>
                </a:solidFill>
                <a:sym typeface="微软雅黑" panose="020B0503020204020204" pitchFamily="34" charset="-122"/>
              </a:rPr>
              <a:t>任务二：打开</a:t>
            </a:r>
            <a:r>
              <a:rPr lang="en-US" altLang="zh-CN" sz="2800" dirty="0">
                <a:solidFill>
                  <a:schemeClr val="dk1"/>
                </a:solidFill>
                <a:sym typeface="微软雅黑" panose="020B0503020204020204" pitchFamily="34" charset="-122"/>
              </a:rPr>
              <a:t>Excel</a:t>
            </a:r>
            <a:r>
              <a:rPr lang="zh-CN" altLang="en-US" sz="2800" dirty="0">
                <a:solidFill>
                  <a:schemeClr val="dk1"/>
                </a:solidFill>
                <a:sym typeface="微软雅黑" panose="020B0503020204020204" pitchFamily="34" charset="-122"/>
              </a:rPr>
              <a:t>文档</a:t>
            </a:r>
            <a:endParaRPr lang="zh-CN" altLang="en-US" sz="2800" dirty="0">
              <a:solidFill>
                <a:schemeClr val="dk1"/>
              </a:solidFill>
              <a:sym typeface="微软雅黑" panose="020B0503020204020204" pitchFamily="34" charset="-122"/>
            </a:endParaRPr>
          </a:p>
        </p:txBody>
      </p:sp>
      <p:sp>
        <p:nvSpPr>
          <p:cNvPr id="3" name="副标题"/>
          <p:cNvSpPr txBox="1"/>
          <p:nvPr>
            <p:custDataLst>
              <p:tags r:id="rId2"/>
            </p:custDataLst>
          </p:nvPr>
        </p:nvSpPr>
        <p:spPr>
          <a:xfrm>
            <a:off x="674922" y="1453255"/>
            <a:ext cx="6553196" cy="457204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lIns="0" tIns="0" rIns="0" bIns="0">
            <a:noAutofit/>
          </a:bodyPr>
          <a:lstStyle>
            <a:defPPr>
              <a:defRPr lang="zh-CN"/>
            </a:defPPr>
            <a:lvl1pPr fontAlgn="auto">
              <a:lnSpc>
                <a:spcPct val="120000"/>
              </a:lnSpc>
              <a:defRPr sz="2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lang="en-US" sz="2600" dirty="0">
                <a:solidFill>
                  <a:schemeClr val="dk1"/>
                </a:solidFill>
                <a:sym typeface="微软雅黑" panose="020B0503020204020204" pitchFamily="34" charset="-122"/>
              </a:rPr>
              <a:t>2</a:t>
            </a:r>
            <a:r>
              <a:rPr sz="2600" dirty="0">
                <a:solidFill>
                  <a:schemeClr val="dk1"/>
                </a:solidFill>
                <a:sym typeface="微软雅黑" panose="020B0503020204020204" pitchFamily="34" charset="-122"/>
              </a:rPr>
              <a:t>.</a:t>
            </a:r>
            <a:r>
              <a:rPr lang="en-US" sz="2600" dirty="0">
                <a:solidFill>
                  <a:schemeClr val="dk1"/>
                </a:solidFill>
                <a:sym typeface="微软雅黑" panose="020B0503020204020204" pitchFamily="34" charset="-122"/>
              </a:rPr>
              <a:t>2 </a:t>
            </a:r>
            <a:r>
              <a:rPr lang="zh-CN" altLang="en-US" sz="2600" dirty="0">
                <a:solidFill>
                  <a:schemeClr val="dk1"/>
                </a:solidFill>
                <a:sym typeface="微软雅黑" panose="020B0503020204020204" pitchFamily="34" charset="-122"/>
              </a:rPr>
              <a:t>打开</a:t>
            </a:r>
            <a:r>
              <a:rPr lang="en-US" altLang="zh-CN" sz="2600" dirty="0">
                <a:solidFill>
                  <a:schemeClr val="dk1"/>
                </a:solidFill>
                <a:sym typeface="微软雅黑" panose="020B0503020204020204" pitchFamily="34" charset="-122"/>
              </a:rPr>
              <a:t>Excel</a:t>
            </a:r>
            <a:r>
              <a:rPr lang="zh-CN" altLang="en-US" sz="2600" dirty="0">
                <a:solidFill>
                  <a:schemeClr val="dk1"/>
                </a:solidFill>
                <a:sym typeface="微软雅黑" panose="020B0503020204020204" pitchFamily="34" charset="-122"/>
              </a:rPr>
              <a:t>文档并输出所有的工作表名</a:t>
            </a:r>
            <a:endParaRPr sz="2600" dirty="0">
              <a:solidFill>
                <a:schemeClr val="dk1"/>
              </a:solidFill>
              <a:sym typeface="微软雅黑" panose="020B0503020204020204" pitchFamily="34" charset="-122"/>
            </a:endParaRPr>
          </a:p>
        </p:txBody>
      </p:sp>
      <p:sp>
        <p:nvSpPr>
          <p:cNvPr id="5" name="Title 6"/>
          <p:cNvSpPr txBox="1"/>
          <p:nvPr>
            <p:custDataLst>
              <p:tags r:id="rId3"/>
            </p:custDataLst>
          </p:nvPr>
        </p:nvSpPr>
        <p:spPr>
          <a:xfrm>
            <a:off x="250371" y="1943123"/>
            <a:ext cx="2362200" cy="4327049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</a:t>
            </a:r>
            <a:r>
              <a:rPr lang="en-US" altLang="zh-CN" sz="2400" spc="100" dirty="0" err="1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Jupyter</a:t>
            </a:r>
            <a:r>
              <a:rPr lang="en-US" altLang="zh-CN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Notebook</a:t>
            </a:r>
            <a:r>
              <a:rPr lang="zh-CN" altLang="en-US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中用如右图</a:t>
            </a:r>
            <a:r>
              <a:rPr lang="en-US" altLang="zh-CN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7.4</a:t>
            </a:r>
            <a:r>
              <a:rPr lang="zh-CN" altLang="en-US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所示的代码，打开程序所在目录下的“</a:t>
            </a:r>
            <a:r>
              <a:rPr lang="en-US" altLang="zh-CN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XX</a:t>
            </a:r>
            <a:r>
              <a:rPr lang="zh-CN" altLang="en-US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公司</a:t>
            </a:r>
            <a:r>
              <a:rPr lang="en-US" altLang="zh-CN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.xlsx”</a:t>
            </a:r>
            <a:r>
              <a:rPr lang="zh-CN" altLang="en-US" sz="2400" spc="100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文件，输出工作簿对象及该工作簿中所有的工作表名。</a:t>
            </a:r>
            <a:endParaRPr lang="zh-CN" altLang="en-US" sz="2400" spc="100" dirty="0">
              <a:ln w="3175">
                <a:noFill/>
                <a:prstDash val="dash"/>
              </a:ln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17677" y="2020666"/>
            <a:ext cx="6075952" cy="4722142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</p:pic>
    </p:spTree>
  </p:cSld>
  <p:clrMapOvr>
    <a:masterClrMapping/>
  </p:clrMapOvr>
  <p:transition spd="slow"/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b*2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0"/>
  <p:tag name="KSO_WM_UNIT_TYPE" val="b"/>
  <p:tag name="KSO_WM_UNIT_INDEX" val="2"/>
  <p:tag name="KSO_WM_UNIT_BLOCK" val="0"/>
  <p:tag name="KSO_WM_UNIT_SM_LIMIT_TYPE" val="2"/>
  <p:tag name="KSO_WM_UNIT_DEC_AREA_ID" val="590ceab586f14f20999948c865f9646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PRESET_TEXT_INDEX" val="5"/>
  <p:tag name="KSO_WM_UNIT_PRESET_TEXT_LEN" val="25"/>
  <p:tag name="KSO_WM_UNIT_VALUE" val="49"/>
  <p:tag name="KSO_WM_UNIT_TEXT_FILL_FORE_SCHEMECOLOR_INDEX_BRIGHTNESS" val="0"/>
  <p:tag name="KSO_WM_UNIT_TEXT_FILL_FORE_SCHEMECOLOR_INDEX" val="13"/>
  <p:tag name="KSO_WM_UNIT_TEXT_FILL_TYPE" val="1"/>
  <p:tag name="WM_BEAUTIFY_ZORDER_FLAG_TAG" val="3"/>
</p:tagLst>
</file>

<file path=ppt/tags/tag12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1962_1*f*1"/>
  <p:tag name="KSO_WM_TEMPLATE_CATEGORY" val="diagram"/>
  <p:tag name="KSO_WM_TEMPLATE_INDEX" val="20211962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04"/>
  <p:tag name="KSO_WM_UNIT_SHOW_EDIT_AREA_INDICATION" val="1"/>
  <p:tag name="KSO_WM_CHIP_GROUPID" val="5e6b05596848fb12bee65ac8"/>
  <p:tag name="KSO_WM_CHIP_XID" val="5e6b05596848fb12bee65aca"/>
  <p:tag name="KSO_WM_UNIT_DEC_AREA_ID" val="bddaa79ff66248e1affdcdab873b159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t&quot;,&quot;fill_mode&quot;:&quot;full&quot;,&quot;sacle_strategy&quot;:&quot;smart&quot;}"/>
  <p:tag name="KSO_WM_ASSEMBLE_CHIP_INDEX" val="e539facaed7a4d6789e0a8188a94695b"/>
  <p:tag name="KSO_WM_UNIT_SUPPORT_UNIT_TYPE" val="[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154054ed1e2fb8032d"/>
  <p:tag name="KSO_WM_TEMPLATE_ASSEMBLE_GROUPID" val="60656f154054ed1e2fb8032d"/>
  <p:tag name="WM_BEAUTIFY_ZORDER_FLAG_TAG" val="6"/>
</p:tagLst>
</file>

<file path=ppt/tags/tag13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1962_1*f*1"/>
  <p:tag name="KSO_WM_TEMPLATE_CATEGORY" val="diagram"/>
  <p:tag name="KSO_WM_TEMPLATE_INDEX" val="20211962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04"/>
  <p:tag name="KSO_WM_UNIT_SHOW_EDIT_AREA_INDICATION" val="1"/>
  <p:tag name="KSO_WM_CHIP_GROUPID" val="5e6b05596848fb12bee65ac8"/>
  <p:tag name="KSO_WM_CHIP_XID" val="5e6b05596848fb12bee65aca"/>
  <p:tag name="KSO_WM_UNIT_DEC_AREA_ID" val="bddaa79ff66248e1affdcdab873b159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t&quot;,&quot;fill_mode&quot;:&quot;full&quot;,&quot;sacle_strategy&quot;:&quot;smart&quot;}"/>
  <p:tag name="KSO_WM_ASSEMBLE_CHIP_INDEX" val="e539facaed7a4d6789e0a8188a94695b"/>
  <p:tag name="KSO_WM_UNIT_SUPPORT_UNIT_TYPE" val="[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154054ed1e2fb8032d"/>
  <p:tag name="KSO_WM_TEMPLATE_ASSEMBLE_GROUPID" val="60656f154054ed1e2fb8032d"/>
  <p:tag name="WM_BEAUTIFY_ZORDER_FLAG_TAG" val="6"/>
</p:tagLst>
</file>

<file path=ppt/tags/tag14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b*2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0"/>
  <p:tag name="KSO_WM_UNIT_TYPE" val="b"/>
  <p:tag name="KSO_WM_UNIT_INDEX" val="2"/>
  <p:tag name="KSO_WM_UNIT_BLOCK" val="0"/>
  <p:tag name="KSO_WM_UNIT_SM_LIMIT_TYPE" val="2"/>
  <p:tag name="KSO_WM_UNIT_DEC_AREA_ID" val="590ceab586f14f20999948c865f9646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PRESET_TEXT_INDEX" val="5"/>
  <p:tag name="KSO_WM_UNIT_PRESET_TEXT_LEN" val="25"/>
  <p:tag name="KSO_WM_UNIT_VALUE" val="49"/>
  <p:tag name="KSO_WM_UNIT_TEXT_FILL_FORE_SCHEMECOLOR_INDEX_BRIGHTNESS" val="0"/>
  <p:tag name="KSO_WM_UNIT_TEXT_FILL_FORE_SCHEMECOLOR_INDEX" val="13"/>
  <p:tag name="KSO_WM_UNIT_TEXT_FILL_TYPE" val="1"/>
  <p:tag name="WM_BEAUTIFY_ZORDER_FLAG_TAG" val="3"/>
</p:tagLst>
</file>

<file path=ppt/tags/tag16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4750_1*f*1"/>
  <p:tag name="KSO_WM_TEMPLATE_CATEGORY" val="diagram"/>
  <p:tag name="KSO_WM_TEMPLATE_INDEX" val="20214750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77"/>
  <p:tag name="KSO_WM_UNIT_SHOW_EDIT_AREA_INDICATION" val="1"/>
  <p:tag name="KSO_WM_CHIP_GROUPID" val="5e6b05596848fb12bee65ac8"/>
  <p:tag name="KSO_WM_CHIP_XID" val="5e6b05596848fb12bee65aca"/>
  <p:tag name="KSO_WM_UNIT_DEC_AREA_ID" val="2eec81c716ae44db8af59837c0a6a778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899a14625103406aa5962c17bf872e23"/>
  <p:tag name="KSO_WM_UNIT_TEXT_FILL_FORE_SCHEMECOLOR_INDEX_BRIGHTNESS" val="0.25"/>
  <p:tag name="KSO_WM_UNIT_TEXT_FILL_FORE_SCHEMECOLOR_INDEX" val="13"/>
  <p:tag name="KSO_WM_UNIT_TEXT_FILL_TYPE" val="1"/>
  <p:tag name="KSO_WM_TEMPLATE_ASSEMBLE_XID" val="60656f9b4054ed1e2fb80d5c"/>
  <p:tag name="KSO_WM_TEMPLATE_ASSEMBLE_GROUPID" val="60656f9b4054ed1e2fb80d5c"/>
  <p:tag name="WM_BEAUTIFY_ZORDER_FLAG_TAG" val="6"/>
</p:tagLst>
</file>

<file path=ppt/tags/tag17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18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4750_1*f*1"/>
  <p:tag name="KSO_WM_TEMPLATE_CATEGORY" val="diagram"/>
  <p:tag name="KSO_WM_TEMPLATE_INDEX" val="20214750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77"/>
  <p:tag name="KSO_WM_UNIT_SHOW_EDIT_AREA_INDICATION" val="1"/>
  <p:tag name="KSO_WM_CHIP_GROUPID" val="5e6b05596848fb12bee65ac8"/>
  <p:tag name="KSO_WM_CHIP_XID" val="5e6b05596848fb12bee65aca"/>
  <p:tag name="KSO_WM_UNIT_DEC_AREA_ID" val="2eec81c716ae44db8af59837c0a6a778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899a14625103406aa5962c17bf872e23"/>
  <p:tag name="KSO_WM_UNIT_TEXT_FILL_FORE_SCHEMECOLOR_INDEX_BRIGHTNESS" val="0.25"/>
  <p:tag name="KSO_WM_UNIT_TEXT_FILL_FORE_SCHEMECOLOR_INDEX" val="13"/>
  <p:tag name="KSO_WM_UNIT_TEXT_FILL_TYPE" val="1"/>
  <p:tag name="KSO_WM_TEMPLATE_ASSEMBLE_XID" val="60656f9b4054ed1e2fb80d5c"/>
  <p:tag name="KSO_WM_TEMPLATE_ASSEMBLE_GROUPID" val="60656f9b4054ed1e2fb80d5c"/>
  <p:tag name="WM_BEAUTIFY_ZORDER_FLAG_TAG" val="6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b*2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0"/>
  <p:tag name="KSO_WM_UNIT_TYPE" val="b"/>
  <p:tag name="KSO_WM_UNIT_INDEX" val="2"/>
  <p:tag name="KSO_WM_UNIT_BLOCK" val="0"/>
  <p:tag name="KSO_WM_UNIT_SM_LIMIT_TYPE" val="2"/>
  <p:tag name="KSO_WM_UNIT_DEC_AREA_ID" val="590ceab586f14f20999948c865f9646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PRESET_TEXT_INDEX" val="5"/>
  <p:tag name="KSO_WM_UNIT_PRESET_TEXT_LEN" val="25"/>
  <p:tag name="KSO_WM_UNIT_VALUE" val="49"/>
  <p:tag name="KSO_WM_UNIT_TEXT_FILL_FORE_SCHEMECOLOR_INDEX_BRIGHTNESS" val="0"/>
  <p:tag name="KSO_WM_UNIT_TEXT_FILL_FORE_SCHEMECOLOR_INDEX" val="13"/>
  <p:tag name="KSO_WM_UNIT_TEXT_FILL_TYPE" val="1"/>
  <p:tag name="WM_BEAUTIFY_ZORDER_FLAG_TAG" val="3"/>
</p:tagLst>
</file>

<file path=ppt/tags/tag2.xml><?xml version="1.0" encoding="utf-8"?>
<p:tagLst xmlns:p="http://schemas.openxmlformats.org/presentationml/2006/main">
  <p:tag name="GENSWF_SLIDE_TITLE" val="第1章 Java开发入门"/>
  <p:tag name="GENSWF_ADVANCE_TIME" val="0.00"/>
  <p:tag name="ISPRING_SLIDE_INDENT_LEVEL" val="0"/>
  <p:tag name="ISPRING_CUSTOM_TIMING_USED" val="0"/>
</p:tagLst>
</file>

<file path=ppt/tags/tag20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b*2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0"/>
  <p:tag name="KSO_WM_UNIT_TYPE" val="b"/>
  <p:tag name="KSO_WM_UNIT_INDEX" val="2"/>
  <p:tag name="KSO_WM_UNIT_BLOCK" val="0"/>
  <p:tag name="KSO_WM_UNIT_SM_LIMIT_TYPE" val="2"/>
  <p:tag name="KSO_WM_UNIT_DEC_AREA_ID" val="590ceab586f14f20999948c865f9646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PRESET_TEXT_INDEX" val="5"/>
  <p:tag name="KSO_WM_UNIT_PRESET_TEXT_LEN" val="25"/>
  <p:tag name="KSO_WM_UNIT_VALUE" val="49"/>
  <p:tag name="KSO_WM_UNIT_TEXT_FILL_FORE_SCHEMECOLOR_INDEX_BRIGHTNESS" val="0"/>
  <p:tag name="KSO_WM_UNIT_TEXT_FILL_FORE_SCHEMECOLOR_INDEX" val="13"/>
  <p:tag name="KSO_WM_UNIT_TEXT_FILL_TYPE" val="1"/>
  <p:tag name="WM_BEAUTIFY_ZORDER_FLAG_TAG" val="3"/>
</p:tagLst>
</file>

<file path=ppt/tags/tag22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4750_1*f*1"/>
  <p:tag name="KSO_WM_TEMPLATE_CATEGORY" val="diagram"/>
  <p:tag name="KSO_WM_TEMPLATE_INDEX" val="20214750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77"/>
  <p:tag name="KSO_WM_UNIT_SHOW_EDIT_AREA_INDICATION" val="1"/>
  <p:tag name="KSO_WM_CHIP_GROUPID" val="5e6b05596848fb12bee65ac8"/>
  <p:tag name="KSO_WM_CHIP_XID" val="5e6b05596848fb12bee65aca"/>
  <p:tag name="KSO_WM_UNIT_DEC_AREA_ID" val="2eec81c716ae44db8af59837c0a6a778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899a14625103406aa5962c17bf872e23"/>
  <p:tag name="KSO_WM_UNIT_TEXT_FILL_FORE_SCHEMECOLOR_INDEX_BRIGHTNESS" val="0.25"/>
  <p:tag name="KSO_WM_UNIT_TEXT_FILL_FORE_SCHEMECOLOR_INDEX" val="13"/>
  <p:tag name="KSO_WM_UNIT_TEXT_FILL_TYPE" val="1"/>
  <p:tag name="KSO_WM_TEMPLATE_ASSEMBLE_XID" val="60656f9b4054ed1e2fb80d5c"/>
  <p:tag name="KSO_WM_TEMPLATE_ASSEMBLE_GROUPID" val="60656f9b4054ed1e2fb80d5c"/>
  <p:tag name="WM_BEAUTIFY_ZORDER_FLAG_TAG" val="6"/>
</p:tagLst>
</file>

<file path=ppt/tags/tag23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b*2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0"/>
  <p:tag name="KSO_WM_UNIT_TYPE" val="b"/>
  <p:tag name="KSO_WM_UNIT_INDEX" val="2"/>
  <p:tag name="KSO_WM_UNIT_BLOCK" val="0"/>
  <p:tag name="KSO_WM_UNIT_SM_LIMIT_TYPE" val="2"/>
  <p:tag name="KSO_WM_UNIT_DEC_AREA_ID" val="590ceab586f14f20999948c865f9646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PRESET_TEXT_INDEX" val="5"/>
  <p:tag name="KSO_WM_UNIT_PRESET_TEXT_LEN" val="25"/>
  <p:tag name="KSO_WM_UNIT_VALUE" val="49"/>
  <p:tag name="KSO_WM_UNIT_TEXT_FILL_FORE_SCHEMECOLOR_INDEX_BRIGHTNESS" val="0"/>
  <p:tag name="KSO_WM_UNIT_TEXT_FILL_FORE_SCHEMECOLOR_INDEX" val="13"/>
  <p:tag name="KSO_WM_UNIT_TEXT_FILL_TYPE" val="1"/>
  <p:tag name="WM_BEAUTIFY_ZORDER_FLAG_TAG" val="3"/>
</p:tagLst>
</file>

<file path=ppt/tags/tag25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4750_1*f*1"/>
  <p:tag name="KSO_WM_TEMPLATE_CATEGORY" val="diagram"/>
  <p:tag name="KSO_WM_TEMPLATE_INDEX" val="20214750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77"/>
  <p:tag name="KSO_WM_UNIT_SHOW_EDIT_AREA_INDICATION" val="1"/>
  <p:tag name="KSO_WM_CHIP_GROUPID" val="5e6b05596848fb12bee65ac8"/>
  <p:tag name="KSO_WM_CHIP_XID" val="5e6b05596848fb12bee65aca"/>
  <p:tag name="KSO_WM_UNIT_DEC_AREA_ID" val="2eec81c716ae44db8af59837c0a6a778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899a14625103406aa5962c17bf872e23"/>
  <p:tag name="KSO_WM_UNIT_TEXT_FILL_FORE_SCHEMECOLOR_INDEX_BRIGHTNESS" val="0.25"/>
  <p:tag name="KSO_WM_UNIT_TEXT_FILL_FORE_SCHEMECOLOR_INDEX" val="13"/>
  <p:tag name="KSO_WM_UNIT_TEXT_FILL_TYPE" val="1"/>
  <p:tag name="KSO_WM_TEMPLATE_ASSEMBLE_XID" val="60656f9b4054ed1e2fb80d5c"/>
  <p:tag name="KSO_WM_TEMPLATE_ASSEMBLE_GROUPID" val="60656f9b4054ed1e2fb80d5c"/>
  <p:tag name="WM_BEAUTIFY_ZORDER_FLAG_TAG" val="6"/>
</p:tagLst>
</file>

<file path=ppt/tags/tag26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b*2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0"/>
  <p:tag name="KSO_WM_UNIT_TYPE" val="b"/>
  <p:tag name="KSO_WM_UNIT_INDEX" val="2"/>
  <p:tag name="KSO_WM_UNIT_BLOCK" val="0"/>
  <p:tag name="KSO_WM_UNIT_SM_LIMIT_TYPE" val="2"/>
  <p:tag name="KSO_WM_UNIT_DEC_AREA_ID" val="590ceab586f14f20999948c865f9646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PRESET_TEXT_INDEX" val="5"/>
  <p:tag name="KSO_WM_UNIT_PRESET_TEXT_LEN" val="25"/>
  <p:tag name="KSO_WM_UNIT_VALUE" val="49"/>
  <p:tag name="KSO_WM_UNIT_TEXT_FILL_FORE_SCHEMECOLOR_INDEX_BRIGHTNESS" val="0"/>
  <p:tag name="KSO_WM_UNIT_TEXT_FILL_FORE_SCHEMECOLOR_INDEX" val="13"/>
  <p:tag name="KSO_WM_UNIT_TEXT_FILL_TYPE" val="1"/>
  <p:tag name="WM_BEAUTIFY_ZORDER_FLAG_TAG" val="3"/>
</p:tagLst>
</file>

<file path=ppt/tags/tag28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4750_1*f*1"/>
  <p:tag name="KSO_WM_TEMPLATE_CATEGORY" val="diagram"/>
  <p:tag name="KSO_WM_TEMPLATE_INDEX" val="20214750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77"/>
  <p:tag name="KSO_WM_UNIT_SHOW_EDIT_AREA_INDICATION" val="1"/>
  <p:tag name="KSO_WM_CHIP_GROUPID" val="5e6b05596848fb12bee65ac8"/>
  <p:tag name="KSO_WM_CHIP_XID" val="5e6b05596848fb12bee65aca"/>
  <p:tag name="KSO_WM_UNIT_DEC_AREA_ID" val="2eec81c716ae44db8af59837c0a6a778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899a14625103406aa5962c17bf872e23"/>
  <p:tag name="KSO_WM_UNIT_TEXT_FILL_FORE_SCHEMECOLOR_INDEX_BRIGHTNESS" val="0.25"/>
  <p:tag name="KSO_WM_UNIT_TEXT_FILL_FORE_SCHEMECOLOR_INDEX" val="13"/>
  <p:tag name="KSO_WM_UNIT_TEXT_FILL_TYPE" val="1"/>
  <p:tag name="KSO_WM_TEMPLATE_ASSEMBLE_XID" val="60656f9b4054ed1e2fb80d5c"/>
  <p:tag name="KSO_WM_TEMPLATE_ASSEMBLE_GROUPID" val="60656f9b4054ed1e2fb80d5c"/>
  <p:tag name="WM_BEAUTIFY_ZORDER_FLAG_TAG" val="6"/>
</p:tagLst>
</file>

<file path=ppt/tags/tag29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b*2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0"/>
  <p:tag name="KSO_WM_UNIT_TYPE" val="b"/>
  <p:tag name="KSO_WM_UNIT_INDEX" val="2"/>
  <p:tag name="KSO_WM_UNIT_BLOCK" val="0"/>
  <p:tag name="KSO_WM_UNIT_SM_LIMIT_TYPE" val="2"/>
  <p:tag name="KSO_WM_UNIT_DEC_AREA_ID" val="590ceab586f14f20999948c865f9646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PRESET_TEXT_INDEX" val="5"/>
  <p:tag name="KSO_WM_UNIT_PRESET_TEXT_LEN" val="25"/>
  <p:tag name="KSO_WM_UNIT_VALUE" val="49"/>
  <p:tag name="KSO_WM_UNIT_TEXT_FILL_FORE_SCHEMECOLOR_INDEX_BRIGHTNESS" val="0"/>
  <p:tag name="KSO_WM_UNIT_TEXT_FILL_FORE_SCHEMECOLOR_INDEX" val="13"/>
  <p:tag name="KSO_WM_UNIT_TEXT_FILL_TYPE" val="1"/>
  <p:tag name="WM_BEAUTIFY_ZORDER_FLAG_TAG" val="3"/>
</p:tagLst>
</file>

<file path=ppt/tags/tag31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4750_1*f*1"/>
  <p:tag name="KSO_WM_TEMPLATE_CATEGORY" val="diagram"/>
  <p:tag name="KSO_WM_TEMPLATE_INDEX" val="20214750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77"/>
  <p:tag name="KSO_WM_UNIT_SHOW_EDIT_AREA_INDICATION" val="1"/>
  <p:tag name="KSO_WM_CHIP_GROUPID" val="5e6b05596848fb12bee65ac8"/>
  <p:tag name="KSO_WM_CHIP_XID" val="5e6b05596848fb12bee65aca"/>
  <p:tag name="KSO_WM_UNIT_DEC_AREA_ID" val="2eec81c716ae44db8af59837c0a6a778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899a14625103406aa5962c17bf872e23"/>
  <p:tag name="KSO_WM_UNIT_TEXT_FILL_FORE_SCHEMECOLOR_INDEX_BRIGHTNESS" val="0.25"/>
  <p:tag name="KSO_WM_UNIT_TEXT_FILL_FORE_SCHEMECOLOR_INDEX" val="13"/>
  <p:tag name="KSO_WM_UNIT_TEXT_FILL_TYPE" val="1"/>
  <p:tag name="KSO_WM_TEMPLATE_ASSEMBLE_XID" val="60656f9b4054ed1e2fb80d5c"/>
  <p:tag name="KSO_WM_TEMPLATE_ASSEMBLE_GROUPID" val="60656f9b4054ed1e2fb80d5c"/>
  <p:tag name="WM_BEAUTIFY_ZORDER_FLAG_TAG" val="6"/>
</p:tagLst>
</file>

<file path=ppt/tags/tag32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b*2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0"/>
  <p:tag name="KSO_WM_UNIT_TYPE" val="b"/>
  <p:tag name="KSO_WM_UNIT_INDEX" val="2"/>
  <p:tag name="KSO_WM_UNIT_BLOCK" val="0"/>
  <p:tag name="KSO_WM_UNIT_SM_LIMIT_TYPE" val="2"/>
  <p:tag name="KSO_WM_UNIT_DEC_AREA_ID" val="590ceab586f14f20999948c865f9646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PRESET_TEXT_INDEX" val="5"/>
  <p:tag name="KSO_WM_UNIT_PRESET_TEXT_LEN" val="25"/>
  <p:tag name="KSO_WM_UNIT_VALUE" val="49"/>
  <p:tag name="KSO_WM_UNIT_TEXT_FILL_FORE_SCHEMECOLOR_INDEX_BRIGHTNESS" val="0"/>
  <p:tag name="KSO_WM_UNIT_TEXT_FILL_FORE_SCHEMECOLOR_INDEX" val="13"/>
  <p:tag name="KSO_WM_UNIT_TEXT_FILL_TYPE" val="1"/>
  <p:tag name="WM_BEAUTIFY_ZORDER_FLAG_TAG" val="3"/>
</p:tagLst>
</file>

<file path=ppt/tags/tag34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4750_1*f*1"/>
  <p:tag name="KSO_WM_TEMPLATE_CATEGORY" val="diagram"/>
  <p:tag name="KSO_WM_TEMPLATE_INDEX" val="20214750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77"/>
  <p:tag name="KSO_WM_UNIT_SHOW_EDIT_AREA_INDICATION" val="1"/>
  <p:tag name="KSO_WM_CHIP_GROUPID" val="5e6b05596848fb12bee65ac8"/>
  <p:tag name="KSO_WM_CHIP_XID" val="5e6b05596848fb12bee65aca"/>
  <p:tag name="KSO_WM_UNIT_DEC_AREA_ID" val="2eec81c716ae44db8af59837c0a6a778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899a14625103406aa5962c17bf872e23"/>
  <p:tag name="KSO_WM_UNIT_TEXT_FILL_FORE_SCHEMECOLOR_INDEX_BRIGHTNESS" val="0.25"/>
  <p:tag name="KSO_WM_UNIT_TEXT_FILL_FORE_SCHEMECOLOR_INDEX" val="13"/>
  <p:tag name="KSO_WM_UNIT_TEXT_FILL_TYPE" val="1"/>
  <p:tag name="KSO_WM_TEMPLATE_ASSEMBLE_XID" val="60656f9b4054ed1e2fb80d5c"/>
  <p:tag name="KSO_WM_TEMPLATE_ASSEMBLE_GROUPID" val="60656f9b4054ed1e2fb80d5c"/>
  <p:tag name="WM_BEAUTIFY_ZORDER_FLAG_TAG" val="6"/>
</p:tagLst>
</file>

<file path=ppt/tags/tag35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b*2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0"/>
  <p:tag name="KSO_WM_UNIT_TYPE" val="b"/>
  <p:tag name="KSO_WM_UNIT_INDEX" val="2"/>
  <p:tag name="KSO_WM_UNIT_BLOCK" val="0"/>
  <p:tag name="KSO_WM_UNIT_SM_LIMIT_TYPE" val="2"/>
  <p:tag name="KSO_WM_UNIT_DEC_AREA_ID" val="590ceab586f14f20999948c865f9646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PRESET_TEXT_INDEX" val="5"/>
  <p:tag name="KSO_WM_UNIT_PRESET_TEXT_LEN" val="25"/>
  <p:tag name="KSO_WM_UNIT_VALUE" val="49"/>
  <p:tag name="KSO_WM_UNIT_TEXT_FILL_FORE_SCHEMECOLOR_INDEX_BRIGHTNESS" val="0"/>
  <p:tag name="KSO_WM_UNIT_TEXT_FILL_FORE_SCHEMECOLOR_INDEX" val="13"/>
  <p:tag name="KSO_WM_UNIT_TEXT_FILL_TYPE" val="1"/>
  <p:tag name="WM_BEAUTIFY_ZORDER_FLAG_TAG" val="3"/>
</p:tagLst>
</file>

<file path=ppt/tags/tag37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4750_1*f*1"/>
  <p:tag name="KSO_WM_TEMPLATE_CATEGORY" val="diagram"/>
  <p:tag name="KSO_WM_TEMPLATE_INDEX" val="20214750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77"/>
  <p:tag name="KSO_WM_UNIT_SHOW_EDIT_AREA_INDICATION" val="1"/>
  <p:tag name="KSO_WM_CHIP_GROUPID" val="5e6b05596848fb12bee65ac8"/>
  <p:tag name="KSO_WM_CHIP_XID" val="5e6b05596848fb12bee65aca"/>
  <p:tag name="KSO_WM_UNIT_DEC_AREA_ID" val="2eec81c716ae44db8af59837c0a6a778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899a14625103406aa5962c17bf872e23"/>
  <p:tag name="KSO_WM_UNIT_TEXT_FILL_FORE_SCHEMECOLOR_INDEX_BRIGHTNESS" val="0.25"/>
  <p:tag name="KSO_WM_UNIT_TEXT_FILL_FORE_SCHEMECOLOR_INDEX" val="13"/>
  <p:tag name="KSO_WM_UNIT_TEXT_FILL_TYPE" val="1"/>
  <p:tag name="KSO_WM_TEMPLATE_ASSEMBLE_XID" val="60656f9b4054ed1e2fb80d5c"/>
  <p:tag name="KSO_WM_TEMPLATE_ASSEMBLE_GROUPID" val="60656f9b4054ed1e2fb80d5c"/>
  <p:tag name="WM_BEAUTIFY_ZORDER_FLAG_TAG" val="6"/>
</p:tagLst>
</file>

<file path=ppt/tags/tag38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b*2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0"/>
  <p:tag name="KSO_WM_UNIT_TYPE" val="b"/>
  <p:tag name="KSO_WM_UNIT_INDEX" val="2"/>
  <p:tag name="KSO_WM_UNIT_BLOCK" val="0"/>
  <p:tag name="KSO_WM_UNIT_SM_LIMIT_TYPE" val="2"/>
  <p:tag name="KSO_WM_UNIT_DEC_AREA_ID" val="590ceab586f14f20999948c865f9646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PRESET_TEXT_INDEX" val="5"/>
  <p:tag name="KSO_WM_UNIT_PRESET_TEXT_LEN" val="25"/>
  <p:tag name="KSO_WM_UNIT_VALUE" val="49"/>
  <p:tag name="KSO_WM_UNIT_TEXT_FILL_FORE_SCHEMECOLOR_INDEX_BRIGHTNESS" val="0"/>
  <p:tag name="KSO_WM_UNIT_TEXT_FILL_FORE_SCHEMECOLOR_INDEX" val="13"/>
  <p:tag name="KSO_WM_UNIT_TEXT_FILL_TYPE" val="1"/>
  <p:tag name="WM_BEAUTIFY_ZORDER_FLAG_TAG" val="3"/>
</p:tagLst>
</file>

<file path=ppt/tags/tag4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8604_1*f*1"/>
  <p:tag name="KSO_WM_TEMPLATE_CATEGORY" val="diagram"/>
  <p:tag name="KSO_WM_TEMPLATE_INDEX" val="20208604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88"/>
  <p:tag name="KSO_WM_UNIT_SHOW_EDIT_AREA_INDICATION" val="1"/>
  <p:tag name="KSO_WM_CHIP_GROUPID" val="5e6b05596848fb12bee65ac8"/>
  <p:tag name="KSO_WM_CHIP_XID" val="5e6b05596848fb12bee65aca"/>
  <p:tag name="KSO_WM_UNIT_DEC_AREA_ID" val="5557aaf2e9bc4b2499ccf5d271336ab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ff7d2160ef064691979e787d147d2e4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e7a4054ed1e2fb7f9a0"/>
  <p:tag name="KSO_WM_TEMPLATE_ASSEMBLE_GROUPID" val="60656e7a4054ed1e2fb7f9a0"/>
  <p:tag name="WM_BEAUTIFY_ZORDER_FLAG_TAG" val="8"/>
</p:tagLst>
</file>

<file path=ppt/tags/tag40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4750_1*f*1"/>
  <p:tag name="KSO_WM_TEMPLATE_CATEGORY" val="diagram"/>
  <p:tag name="KSO_WM_TEMPLATE_INDEX" val="20214750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77"/>
  <p:tag name="KSO_WM_UNIT_SHOW_EDIT_AREA_INDICATION" val="1"/>
  <p:tag name="KSO_WM_CHIP_GROUPID" val="5e6b05596848fb12bee65ac8"/>
  <p:tag name="KSO_WM_CHIP_XID" val="5e6b05596848fb12bee65aca"/>
  <p:tag name="KSO_WM_UNIT_DEC_AREA_ID" val="2eec81c716ae44db8af59837c0a6a778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899a14625103406aa5962c17bf872e23"/>
  <p:tag name="KSO_WM_UNIT_TEXT_FILL_FORE_SCHEMECOLOR_INDEX_BRIGHTNESS" val="0.25"/>
  <p:tag name="KSO_WM_UNIT_TEXT_FILL_FORE_SCHEMECOLOR_INDEX" val="13"/>
  <p:tag name="KSO_WM_UNIT_TEXT_FILL_TYPE" val="1"/>
  <p:tag name="KSO_WM_TEMPLATE_ASSEMBLE_XID" val="60656f9b4054ed1e2fb80d5c"/>
  <p:tag name="KSO_WM_TEMPLATE_ASSEMBLE_GROUPID" val="60656f9b4054ed1e2fb80d5c"/>
  <p:tag name="WM_BEAUTIFY_ZORDER_FLAG_TAG" val="6"/>
</p:tagLst>
</file>

<file path=ppt/tags/tag41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b*2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0"/>
  <p:tag name="KSO_WM_UNIT_TYPE" val="b"/>
  <p:tag name="KSO_WM_UNIT_INDEX" val="2"/>
  <p:tag name="KSO_WM_UNIT_BLOCK" val="0"/>
  <p:tag name="KSO_WM_UNIT_SM_LIMIT_TYPE" val="2"/>
  <p:tag name="KSO_WM_UNIT_DEC_AREA_ID" val="590ceab586f14f20999948c865f9646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PRESET_TEXT_INDEX" val="5"/>
  <p:tag name="KSO_WM_UNIT_PRESET_TEXT_LEN" val="25"/>
  <p:tag name="KSO_WM_UNIT_VALUE" val="49"/>
  <p:tag name="KSO_WM_UNIT_TEXT_FILL_FORE_SCHEMECOLOR_INDEX_BRIGHTNESS" val="0"/>
  <p:tag name="KSO_WM_UNIT_TEXT_FILL_FORE_SCHEMECOLOR_INDEX" val="13"/>
  <p:tag name="KSO_WM_UNIT_TEXT_FILL_TYPE" val="1"/>
  <p:tag name="WM_BEAUTIFY_ZORDER_FLAG_TAG" val="3"/>
</p:tagLst>
</file>

<file path=ppt/tags/tag43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4750_1*f*1"/>
  <p:tag name="KSO_WM_TEMPLATE_CATEGORY" val="diagram"/>
  <p:tag name="KSO_WM_TEMPLATE_INDEX" val="20214750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77"/>
  <p:tag name="KSO_WM_UNIT_SHOW_EDIT_AREA_INDICATION" val="1"/>
  <p:tag name="KSO_WM_CHIP_GROUPID" val="5e6b05596848fb12bee65ac8"/>
  <p:tag name="KSO_WM_CHIP_XID" val="5e6b05596848fb12bee65aca"/>
  <p:tag name="KSO_WM_UNIT_DEC_AREA_ID" val="2eec81c716ae44db8af59837c0a6a778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899a14625103406aa5962c17bf872e23"/>
  <p:tag name="KSO_WM_UNIT_TEXT_FILL_FORE_SCHEMECOLOR_INDEX_BRIGHTNESS" val="0.25"/>
  <p:tag name="KSO_WM_UNIT_TEXT_FILL_FORE_SCHEMECOLOR_INDEX" val="13"/>
  <p:tag name="KSO_WM_UNIT_TEXT_FILL_TYPE" val="1"/>
  <p:tag name="KSO_WM_TEMPLATE_ASSEMBLE_XID" val="60656f9b4054ed1e2fb80d5c"/>
  <p:tag name="KSO_WM_TEMPLATE_ASSEMBLE_GROUPID" val="60656f9b4054ed1e2fb80d5c"/>
  <p:tag name="WM_BEAUTIFY_ZORDER_FLAG_TAG" val="6"/>
</p:tagLst>
</file>

<file path=ppt/tags/tag44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b*2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0"/>
  <p:tag name="KSO_WM_UNIT_TYPE" val="b"/>
  <p:tag name="KSO_WM_UNIT_INDEX" val="2"/>
  <p:tag name="KSO_WM_UNIT_BLOCK" val="0"/>
  <p:tag name="KSO_WM_UNIT_SM_LIMIT_TYPE" val="2"/>
  <p:tag name="KSO_WM_UNIT_DEC_AREA_ID" val="590ceab586f14f20999948c865f9646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PRESET_TEXT_INDEX" val="5"/>
  <p:tag name="KSO_WM_UNIT_PRESET_TEXT_LEN" val="25"/>
  <p:tag name="KSO_WM_UNIT_VALUE" val="49"/>
  <p:tag name="KSO_WM_UNIT_TEXT_FILL_FORE_SCHEMECOLOR_INDEX_BRIGHTNESS" val="0"/>
  <p:tag name="KSO_WM_UNIT_TEXT_FILL_FORE_SCHEMECOLOR_INDEX" val="13"/>
  <p:tag name="KSO_WM_UNIT_TEXT_FILL_TYPE" val="1"/>
  <p:tag name="WM_BEAUTIFY_ZORDER_FLAG_TAG" val="3"/>
</p:tagLst>
</file>

<file path=ppt/tags/tag46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4750_1*f*1"/>
  <p:tag name="KSO_WM_TEMPLATE_CATEGORY" val="diagram"/>
  <p:tag name="KSO_WM_TEMPLATE_INDEX" val="20214750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77"/>
  <p:tag name="KSO_WM_UNIT_SHOW_EDIT_AREA_INDICATION" val="1"/>
  <p:tag name="KSO_WM_CHIP_GROUPID" val="5e6b05596848fb12bee65ac8"/>
  <p:tag name="KSO_WM_CHIP_XID" val="5e6b05596848fb12bee65aca"/>
  <p:tag name="KSO_WM_UNIT_DEC_AREA_ID" val="2eec81c716ae44db8af59837c0a6a778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899a14625103406aa5962c17bf872e23"/>
  <p:tag name="KSO_WM_UNIT_TEXT_FILL_FORE_SCHEMECOLOR_INDEX_BRIGHTNESS" val="0.25"/>
  <p:tag name="KSO_WM_UNIT_TEXT_FILL_FORE_SCHEMECOLOR_INDEX" val="13"/>
  <p:tag name="KSO_WM_UNIT_TEXT_FILL_TYPE" val="1"/>
  <p:tag name="KSO_WM_TEMPLATE_ASSEMBLE_XID" val="60656f9b4054ed1e2fb80d5c"/>
  <p:tag name="KSO_WM_TEMPLATE_ASSEMBLE_GROUPID" val="60656f9b4054ed1e2fb80d5c"/>
  <p:tag name="WM_BEAUTIFY_ZORDER_FLAG_TAG" val="6"/>
</p:tagLst>
</file>

<file path=ppt/tags/tag47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b*2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0"/>
  <p:tag name="KSO_WM_UNIT_TYPE" val="b"/>
  <p:tag name="KSO_WM_UNIT_INDEX" val="2"/>
  <p:tag name="KSO_WM_UNIT_BLOCK" val="0"/>
  <p:tag name="KSO_WM_UNIT_SM_LIMIT_TYPE" val="2"/>
  <p:tag name="KSO_WM_UNIT_DEC_AREA_ID" val="590ceab586f14f20999948c865f9646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PRESET_TEXT_INDEX" val="5"/>
  <p:tag name="KSO_WM_UNIT_PRESET_TEXT_LEN" val="25"/>
  <p:tag name="KSO_WM_UNIT_VALUE" val="49"/>
  <p:tag name="KSO_WM_UNIT_TEXT_FILL_FORE_SCHEMECOLOR_INDEX_BRIGHTNESS" val="0"/>
  <p:tag name="KSO_WM_UNIT_TEXT_FILL_FORE_SCHEMECOLOR_INDEX" val="13"/>
  <p:tag name="KSO_WM_UNIT_TEXT_FILL_TYPE" val="1"/>
  <p:tag name="WM_BEAUTIFY_ZORDER_FLAG_TAG" val="3"/>
</p:tagLst>
</file>

<file path=ppt/tags/tag49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4750_1*f*1"/>
  <p:tag name="KSO_WM_TEMPLATE_CATEGORY" val="diagram"/>
  <p:tag name="KSO_WM_TEMPLATE_INDEX" val="20214750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77"/>
  <p:tag name="KSO_WM_UNIT_SHOW_EDIT_AREA_INDICATION" val="1"/>
  <p:tag name="KSO_WM_CHIP_GROUPID" val="5e6b05596848fb12bee65ac8"/>
  <p:tag name="KSO_WM_CHIP_XID" val="5e6b05596848fb12bee65aca"/>
  <p:tag name="KSO_WM_UNIT_DEC_AREA_ID" val="2eec81c716ae44db8af59837c0a6a778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899a14625103406aa5962c17bf872e23"/>
  <p:tag name="KSO_WM_UNIT_TEXT_FILL_FORE_SCHEMECOLOR_INDEX_BRIGHTNESS" val="0.25"/>
  <p:tag name="KSO_WM_UNIT_TEXT_FILL_FORE_SCHEMECOLOR_INDEX" val="13"/>
  <p:tag name="KSO_WM_UNIT_TEXT_FILL_TYPE" val="1"/>
  <p:tag name="KSO_WM_TEMPLATE_ASSEMBLE_XID" val="60656f9b4054ed1e2fb80d5c"/>
  <p:tag name="KSO_WM_TEMPLATE_ASSEMBLE_GROUPID" val="60656f9b4054ed1e2fb80d5c"/>
  <p:tag name="WM_BEAUTIFY_ZORDER_FLAG_TAG" val="6"/>
</p:tagLst>
</file>

<file path=ppt/tags/tag5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50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b*2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0"/>
  <p:tag name="KSO_WM_UNIT_TYPE" val="b"/>
  <p:tag name="KSO_WM_UNIT_INDEX" val="2"/>
  <p:tag name="KSO_WM_UNIT_BLOCK" val="0"/>
  <p:tag name="KSO_WM_UNIT_SM_LIMIT_TYPE" val="2"/>
  <p:tag name="KSO_WM_UNIT_DEC_AREA_ID" val="590ceab586f14f20999948c865f9646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PRESET_TEXT_INDEX" val="5"/>
  <p:tag name="KSO_WM_UNIT_PRESET_TEXT_LEN" val="25"/>
  <p:tag name="KSO_WM_UNIT_VALUE" val="49"/>
  <p:tag name="KSO_WM_UNIT_TEXT_FILL_FORE_SCHEMECOLOR_INDEX_BRIGHTNESS" val="0"/>
  <p:tag name="KSO_WM_UNIT_TEXT_FILL_FORE_SCHEMECOLOR_INDEX" val="13"/>
  <p:tag name="KSO_WM_UNIT_TEXT_FILL_TYPE" val="1"/>
  <p:tag name="WM_BEAUTIFY_ZORDER_FLAG_TAG" val="3"/>
</p:tagLst>
</file>

<file path=ppt/tags/tag52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4750_1*f*1"/>
  <p:tag name="KSO_WM_TEMPLATE_CATEGORY" val="diagram"/>
  <p:tag name="KSO_WM_TEMPLATE_INDEX" val="20214750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77"/>
  <p:tag name="KSO_WM_UNIT_SHOW_EDIT_AREA_INDICATION" val="1"/>
  <p:tag name="KSO_WM_CHIP_GROUPID" val="5e6b05596848fb12bee65ac8"/>
  <p:tag name="KSO_WM_CHIP_XID" val="5e6b05596848fb12bee65aca"/>
  <p:tag name="KSO_WM_UNIT_DEC_AREA_ID" val="2eec81c716ae44db8af59837c0a6a778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899a14625103406aa5962c17bf872e23"/>
  <p:tag name="KSO_WM_UNIT_TEXT_FILL_FORE_SCHEMECOLOR_INDEX_BRIGHTNESS" val="0.25"/>
  <p:tag name="KSO_WM_UNIT_TEXT_FILL_FORE_SCHEMECOLOR_INDEX" val="13"/>
  <p:tag name="KSO_WM_UNIT_TEXT_FILL_TYPE" val="1"/>
  <p:tag name="KSO_WM_TEMPLATE_ASSEMBLE_XID" val="60656f9b4054ed1e2fb80d5c"/>
  <p:tag name="KSO_WM_TEMPLATE_ASSEMBLE_GROUPID" val="60656f9b4054ed1e2fb80d5c"/>
  <p:tag name="WM_BEAUTIFY_ZORDER_FLAG_TAG" val="6"/>
</p:tagLst>
</file>

<file path=ppt/tags/tag53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b*2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0"/>
  <p:tag name="KSO_WM_UNIT_TYPE" val="b"/>
  <p:tag name="KSO_WM_UNIT_INDEX" val="2"/>
  <p:tag name="KSO_WM_UNIT_BLOCK" val="0"/>
  <p:tag name="KSO_WM_UNIT_SM_LIMIT_TYPE" val="2"/>
  <p:tag name="KSO_WM_UNIT_DEC_AREA_ID" val="590ceab586f14f20999948c865f9646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PRESET_TEXT_INDEX" val="5"/>
  <p:tag name="KSO_WM_UNIT_PRESET_TEXT_LEN" val="25"/>
  <p:tag name="KSO_WM_UNIT_VALUE" val="49"/>
  <p:tag name="KSO_WM_UNIT_TEXT_FILL_FORE_SCHEMECOLOR_INDEX_BRIGHTNESS" val="0"/>
  <p:tag name="KSO_WM_UNIT_TEXT_FILL_FORE_SCHEMECOLOR_INDEX" val="13"/>
  <p:tag name="KSO_WM_UNIT_TEXT_FILL_TYPE" val="1"/>
  <p:tag name="WM_BEAUTIFY_ZORDER_FLAG_TAG" val="3"/>
</p:tagLst>
</file>

<file path=ppt/tags/tag55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4750_1*f*1"/>
  <p:tag name="KSO_WM_TEMPLATE_CATEGORY" val="diagram"/>
  <p:tag name="KSO_WM_TEMPLATE_INDEX" val="20214750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77"/>
  <p:tag name="KSO_WM_UNIT_SHOW_EDIT_AREA_INDICATION" val="1"/>
  <p:tag name="KSO_WM_CHIP_GROUPID" val="5e6b05596848fb12bee65ac8"/>
  <p:tag name="KSO_WM_CHIP_XID" val="5e6b05596848fb12bee65aca"/>
  <p:tag name="KSO_WM_UNIT_DEC_AREA_ID" val="2eec81c716ae44db8af59837c0a6a778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899a14625103406aa5962c17bf872e23"/>
  <p:tag name="KSO_WM_UNIT_TEXT_FILL_FORE_SCHEMECOLOR_INDEX_BRIGHTNESS" val="0.25"/>
  <p:tag name="KSO_WM_UNIT_TEXT_FILL_FORE_SCHEMECOLOR_INDEX" val="13"/>
  <p:tag name="KSO_WM_UNIT_TEXT_FILL_TYPE" val="1"/>
  <p:tag name="KSO_WM_TEMPLATE_ASSEMBLE_XID" val="60656f9b4054ed1e2fb80d5c"/>
  <p:tag name="KSO_WM_TEMPLATE_ASSEMBLE_GROUPID" val="60656f9b4054ed1e2fb80d5c"/>
  <p:tag name="WM_BEAUTIFY_ZORDER_FLAG_TAG" val="6"/>
</p:tagLst>
</file>

<file path=ppt/tags/tag56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b*2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0"/>
  <p:tag name="KSO_WM_UNIT_TYPE" val="b"/>
  <p:tag name="KSO_WM_UNIT_INDEX" val="2"/>
  <p:tag name="KSO_WM_UNIT_BLOCK" val="0"/>
  <p:tag name="KSO_WM_UNIT_SM_LIMIT_TYPE" val="2"/>
  <p:tag name="KSO_WM_UNIT_DEC_AREA_ID" val="590ceab586f14f20999948c865f9646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PRESET_TEXT_INDEX" val="5"/>
  <p:tag name="KSO_WM_UNIT_PRESET_TEXT_LEN" val="25"/>
  <p:tag name="KSO_WM_UNIT_VALUE" val="49"/>
  <p:tag name="KSO_WM_UNIT_TEXT_FILL_FORE_SCHEMECOLOR_INDEX_BRIGHTNESS" val="0"/>
  <p:tag name="KSO_WM_UNIT_TEXT_FILL_FORE_SCHEMECOLOR_INDEX" val="13"/>
  <p:tag name="KSO_WM_UNIT_TEXT_FILL_TYPE" val="1"/>
  <p:tag name="WM_BEAUTIFY_ZORDER_FLAG_TAG" val="3"/>
</p:tagLst>
</file>

<file path=ppt/tags/tag58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4750_1*f*1"/>
  <p:tag name="KSO_WM_TEMPLATE_CATEGORY" val="diagram"/>
  <p:tag name="KSO_WM_TEMPLATE_INDEX" val="20214750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77"/>
  <p:tag name="KSO_WM_UNIT_SHOW_EDIT_AREA_INDICATION" val="1"/>
  <p:tag name="KSO_WM_CHIP_GROUPID" val="5e6b05596848fb12bee65ac8"/>
  <p:tag name="KSO_WM_CHIP_XID" val="5e6b05596848fb12bee65aca"/>
  <p:tag name="KSO_WM_UNIT_DEC_AREA_ID" val="2eec81c716ae44db8af59837c0a6a778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899a14625103406aa5962c17bf872e23"/>
  <p:tag name="KSO_WM_UNIT_TEXT_FILL_FORE_SCHEMECOLOR_INDEX_BRIGHTNESS" val="0.25"/>
  <p:tag name="KSO_WM_UNIT_TEXT_FILL_FORE_SCHEMECOLOR_INDEX" val="13"/>
  <p:tag name="KSO_WM_UNIT_TEXT_FILL_TYPE" val="1"/>
  <p:tag name="KSO_WM_TEMPLATE_ASSEMBLE_XID" val="60656f9b4054ed1e2fb80d5c"/>
  <p:tag name="KSO_WM_TEMPLATE_ASSEMBLE_GROUPID" val="60656f9b4054ed1e2fb80d5c"/>
  <p:tag name="WM_BEAUTIFY_ZORDER_FLAG_TAG" val="6"/>
</p:tagLst>
</file>

<file path=ppt/tags/tag59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6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8604_1*f*1"/>
  <p:tag name="KSO_WM_TEMPLATE_CATEGORY" val="diagram"/>
  <p:tag name="KSO_WM_TEMPLATE_INDEX" val="20208604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88"/>
  <p:tag name="KSO_WM_UNIT_SHOW_EDIT_AREA_INDICATION" val="1"/>
  <p:tag name="KSO_WM_CHIP_GROUPID" val="5e6b05596848fb12bee65ac8"/>
  <p:tag name="KSO_WM_CHIP_XID" val="5e6b05596848fb12bee65aca"/>
  <p:tag name="KSO_WM_UNIT_DEC_AREA_ID" val="5557aaf2e9bc4b2499ccf5d271336ab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ff7d2160ef064691979e787d147d2e4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e7a4054ed1e2fb7f9a0"/>
  <p:tag name="KSO_WM_TEMPLATE_ASSEMBLE_GROUPID" val="60656e7a4054ed1e2fb7f9a0"/>
  <p:tag name="WM_BEAUTIFY_ZORDER_FLAG_TAG" val="8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b*2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0"/>
  <p:tag name="KSO_WM_UNIT_TYPE" val="b"/>
  <p:tag name="KSO_WM_UNIT_INDEX" val="2"/>
  <p:tag name="KSO_WM_UNIT_BLOCK" val="0"/>
  <p:tag name="KSO_WM_UNIT_SM_LIMIT_TYPE" val="2"/>
  <p:tag name="KSO_WM_UNIT_DEC_AREA_ID" val="590ceab586f14f20999948c865f9646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PRESET_TEXT_INDEX" val="5"/>
  <p:tag name="KSO_WM_UNIT_PRESET_TEXT_LEN" val="25"/>
  <p:tag name="KSO_WM_UNIT_VALUE" val="49"/>
  <p:tag name="KSO_WM_UNIT_TEXT_FILL_FORE_SCHEMECOLOR_INDEX_BRIGHTNESS" val="0"/>
  <p:tag name="KSO_WM_UNIT_TEXT_FILL_FORE_SCHEMECOLOR_INDEX" val="13"/>
  <p:tag name="KSO_WM_UNIT_TEXT_FILL_TYPE" val="1"/>
  <p:tag name="WM_BEAUTIFY_ZORDER_FLAG_TAG" val="3"/>
</p:tagLst>
</file>

<file path=ppt/tags/tag61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4750_1*f*1"/>
  <p:tag name="KSO_WM_TEMPLATE_CATEGORY" val="diagram"/>
  <p:tag name="KSO_WM_TEMPLATE_INDEX" val="20214750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77"/>
  <p:tag name="KSO_WM_UNIT_SHOW_EDIT_AREA_INDICATION" val="1"/>
  <p:tag name="KSO_WM_CHIP_GROUPID" val="5e6b05596848fb12bee65ac8"/>
  <p:tag name="KSO_WM_CHIP_XID" val="5e6b05596848fb12bee65aca"/>
  <p:tag name="KSO_WM_UNIT_DEC_AREA_ID" val="2eec81c716ae44db8af59837c0a6a778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899a14625103406aa5962c17bf872e23"/>
  <p:tag name="KSO_WM_UNIT_TEXT_FILL_FORE_SCHEMECOLOR_INDEX_BRIGHTNESS" val="0.25"/>
  <p:tag name="KSO_WM_UNIT_TEXT_FILL_FORE_SCHEMECOLOR_INDEX" val="13"/>
  <p:tag name="KSO_WM_UNIT_TEXT_FILL_TYPE" val="1"/>
  <p:tag name="KSO_WM_TEMPLATE_ASSEMBLE_XID" val="60656f9b4054ed1e2fb80d5c"/>
  <p:tag name="KSO_WM_TEMPLATE_ASSEMBLE_GROUPID" val="60656f9b4054ed1e2fb80d5c"/>
  <p:tag name="WM_BEAUTIFY_ZORDER_FLAG_TAG" val="6"/>
</p:tagLst>
</file>

<file path=ppt/tags/tag62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b*2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0"/>
  <p:tag name="KSO_WM_UNIT_TYPE" val="b"/>
  <p:tag name="KSO_WM_UNIT_INDEX" val="2"/>
  <p:tag name="KSO_WM_UNIT_BLOCK" val="0"/>
  <p:tag name="KSO_WM_UNIT_SM_LIMIT_TYPE" val="2"/>
  <p:tag name="KSO_WM_UNIT_DEC_AREA_ID" val="590ceab586f14f20999948c865f9646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PRESET_TEXT_INDEX" val="5"/>
  <p:tag name="KSO_WM_UNIT_PRESET_TEXT_LEN" val="25"/>
  <p:tag name="KSO_WM_UNIT_VALUE" val="49"/>
  <p:tag name="KSO_WM_UNIT_TEXT_FILL_FORE_SCHEMECOLOR_INDEX_BRIGHTNESS" val="0"/>
  <p:tag name="KSO_WM_UNIT_TEXT_FILL_FORE_SCHEMECOLOR_INDEX" val="13"/>
  <p:tag name="KSO_WM_UNIT_TEXT_FILL_TYPE" val="1"/>
  <p:tag name="WM_BEAUTIFY_ZORDER_FLAG_TAG" val="3"/>
</p:tagLst>
</file>

<file path=ppt/tags/tag64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4750_1*f*1"/>
  <p:tag name="KSO_WM_TEMPLATE_CATEGORY" val="diagram"/>
  <p:tag name="KSO_WM_TEMPLATE_INDEX" val="20214750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77"/>
  <p:tag name="KSO_WM_UNIT_SHOW_EDIT_AREA_INDICATION" val="1"/>
  <p:tag name="KSO_WM_CHIP_GROUPID" val="5e6b05596848fb12bee65ac8"/>
  <p:tag name="KSO_WM_CHIP_XID" val="5e6b05596848fb12bee65aca"/>
  <p:tag name="KSO_WM_UNIT_DEC_AREA_ID" val="2eec81c716ae44db8af59837c0a6a778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899a14625103406aa5962c17bf872e23"/>
  <p:tag name="KSO_WM_UNIT_TEXT_FILL_FORE_SCHEMECOLOR_INDEX_BRIGHTNESS" val="0.25"/>
  <p:tag name="KSO_WM_UNIT_TEXT_FILL_FORE_SCHEMECOLOR_INDEX" val="13"/>
  <p:tag name="KSO_WM_UNIT_TEXT_FILL_TYPE" val="1"/>
  <p:tag name="KSO_WM_TEMPLATE_ASSEMBLE_XID" val="60656f9b4054ed1e2fb80d5c"/>
  <p:tag name="KSO_WM_TEMPLATE_ASSEMBLE_GROUPID" val="60656f9b4054ed1e2fb80d5c"/>
  <p:tag name="WM_BEAUTIFY_ZORDER_FLAG_TAG" val="6"/>
</p:tagLst>
</file>

<file path=ppt/tags/tag65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b*2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0"/>
  <p:tag name="KSO_WM_UNIT_TYPE" val="b"/>
  <p:tag name="KSO_WM_UNIT_INDEX" val="2"/>
  <p:tag name="KSO_WM_UNIT_BLOCK" val="0"/>
  <p:tag name="KSO_WM_UNIT_SM_LIMIT_TYPE" val="2"/>
  <p:tag name="KSO_WM_UNIT_DEC_AREA_ID" val="590ceab586f14f20999948c865f9646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PRESET_TEXT_INDEX" val="5"/>
  <p:tag name="KSO_WM_UNIT_PRESET_TEXT_LEN" val="25"/>
  <p:tag name="KSO_WM_UNIT_VALUE" val="49"/>
  <p:tag name="KSO_WM_UNIT_TEXT_FILL_FORE_SCHEMECOLOR_INDEX_BRIGHTNESS" val="0"/>
  <p:tag name="KSO_WM_UNIT_TEXT_FILL_FORE_SCHEMECOLOR_INDEX" val="13"/>
  <p:tag name="KSO_WM_UNIT_TEXT_FILL_TYPE" val="1"/>
  <p:tag name="WM_BEAUTIFY_ZORDER_FLAG_TAG" val="3"/>
</p:tagLst>
</file>

<file path=ppt/tags/tag67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4750_1*f*1"/>
  <p:tag name="KSO_WM_TEMPLATE_CATEGORY" val="diagram"/>
  <p:tag name="KSO_WM_TEMPLATE_INDEX" val="20214750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77"/>
  <p:tag name="KSO_WM_UNIT_SHOW_EDIT_AREA_INDICATION" val="1"/>
  <p:tag name="KSO_WM_CHIP_GROUPID" val="5e6b05596848fb12bee65ac8"/>
  <p:tag name="KSO_WM_CHIP_XID" val="5e6b05596848fb12bee65aca"/>
  <p:tag name="KSO_WM_UNIT_DEC_AREA_ID" val="2eec81c716ae44db8af59837c0a6a778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899a14625103406aa5962c17bf872e23"/>
  <p:tag name="KSO_WM_UNIT_TEXT_FILL_FORE_SCHEMECOLOR_INDEX_BRIGHTNESS" val="0.25"/>
  <p:tag name="KSO_WM_UNIT_TEXT_FILL_FORE_SCHEMECOLOR_INDEX" val="13"/>
  <p:tag name="KSO_WM_UNIT_TEXT_FILL_TYPE" val="1"/>
  <p:tag name="KSO_WM_TEMPLATE_ASSEMBLE_XID" val="60656f9b4054ed1e2fb80d5c"/>
  <p:tag name="KSO_WM_TEMPLATE_ASSEMBLE_GROUPID" val="60656f9b4054ed1e2fb80d5c"/>
  <p:tag name="WM_BEAUTIFY_ZORDER_FLAG_TAG" val="6"/>
</p:tagLst>
</file>

<file path=ppt/tags/tag68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b*2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0"/>
  <p:tag name="KSO_WM_UNIT_TYPE" val="b"/>
  <p:tag name="KSO_WM_UNIT_INDEX" val="2"/>
  <p:tag name="KSO_WM_UNIT_BLOCK" val="0"/>
  <p:tag name="KSO_WM_UNIT_SM_LIMIT_TYPE" val="2"/>
  <p:tag name="KSO_WM_UNIT_DEC_AREA_ID" val="590ceab586f14f20999948c865f9646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PRESET_TEXT_INDEX" val="5"/>
  <p:tag name="KSO_WM_UNIT_PRESET_TEXT_LEN" val="25"/>
  <p:tag name="KSO_WM_UNIT_VALUE" val="49"/>
  <p:tag name="KSO_WM_UNIT_TEXT_FILL_FORE_SCHEMECOLOR_INDEX_BRIGHTNESS" val="0"/>
  <p:tag name="KSO_WM_UNIT_TEXT_FILL_FORE_SCHEMECOLOR_INDEX" val="13"/>
  <p:tag name="KSO_WM_UNIT_TEXT_FILL_TYPE" val="1"/>
  <p:tag name="WM_BEAUTIFY_ZORDER_FLAG_TAG" val="3"/>
</p:tagLst>
</file>

<file path=ppt/tags/tag7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70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4750_1*f*1"/>
  <p:tag name="KSO_WM_TEMPLATE_CATEGORY" val="diagram"/>
  <p:tag name="KSO_WM_TEMPLATE_INDEX" val="20214750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77"/>
  <p:tag name="KSO_WM_UNIT_SHOW_EDIT_AREA_INDICATION" val="1"/>
  <p:tag name="KSO_WM_CHIP_GROUPID" val="5e6b05596848fb12bee65ac8"/>
  <p:tag name="KSO_WM_CHIP_XID" val="5e6b05596848fb12bee65aca"/>
  <p:tag name="KSO_WM_UNIT_DEC_AREA_ID" val="2eec81c716ae44db8af59837c0a6a778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899a14625103406aa5962c17bf872e23"/>
  <p:tag name="KSO_WM_UNIT_TEXT_FILL_FORE_SCHEMECOLOR_INDEX_BRIGHTNESS" val="0.25"/>
  <p:tag name="KSO_WM_UNIT_TEXT_FILL_FORE_SCHEMECOLOR_INDEX" val="13"/>
  <p:tag name="KSO_WM_UNIT_TEXT_FILL_TYPE" val="1"/>
  <p:tag name="KSO_WM_TEMPLATE_ASSEMBLE_XID" val="60656f9b4054ed1e2fb80d5c"/>
  <p:tag name="KSO_WM_TEMPLATE_ASSEMBLE_GROUPID" val="60656f9b4054ed1e2fb80d5c"/>
  <p:tag name="WM_BEAUTIFY_ZORDER_FLAG_TAG" val="6"/>
</p:tagLst>
</file>

<file path=ppt/tags/tag71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b*2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0"/>
  <p:tag name="KSO_WM_UNIT_TYPE" val="b"/>
  <p:tag name="KSO_WM_UNIT_INDEX" val="2"/>
  <p:tag name="KSO_WM_UNIT_BLOCK" val="0"/>
  <p:tag name="KSO_WM_UNIT_SM_LIMIT_TYPE" val="2"/>
  <p:tag name="KSO_WM_UNIT_DEC_AREA_ID" val="590ceab586f14f20999948c865f9646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PRESET_TEXT_INDEX" val="5"/>
  <p:tag name="KSO_WM_UNIT_PRESET_TEXT_LEN" val="25"/>
  <p:tag name="KSO_WM_UNIT_VALUE" val="49"/>
  <p:tag name="KSO_WM_UNIT_TEXT_FILL_FORE_SCHEMECOLOR_INDEX_BRIGHTNESS" val="0"/>
  <p:tag name="KSO_WM_UNIT_TEXT_FILL_FORE_SCHEMECOLOR_INDEX" val="13"/>
  <p:tag name="KSO_WM_UNIT_TEXT_FILL_TYPE" val="1"/>
  <p:tag name="WM_BEAUTIFY_ZORDER_FLAG_TAG" val="3"/>
</p:tagLst>
</file>

<file path=ppt/tags/tag73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4750_1*f*1"/>
  <p:tag name="KSO_WM_TEMPLATE_CATEGORY" val="diagram"/>
  <p:tag name="KSO_WM_TEMPLATE_INDEX" val="20214750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77"/>
  <p:tag name="KSO_WM_UNIT_SHOW_EDIT_AREA_INDICATION" val="1"/>
  <p:tag name="KSO_WM_CHIP_GROUPID" val="5e6b05596848fb12bee65ac8"/>
  <p:tag name="KSO_WM_CHIP_XID" val="5e6b05596848fb12bee65aca"/>
  <p:tag name="KSO_WM_UNIT_DEC_AREA_ID" val="2eec81c716ae44db8af59837c0a6a778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899a14625103406aa5962c17bf872e23"/>
  <p:tag name="KSO_WM_UNIT_TEXT_FILL_FORE_SCHEMECOLOR_INDEX_BRIGHTNESS" val="0.25"/>
  <p:tag name="KSO_WM_UNIT_TEXT_FILL_FORE_SCHEMECOLOR_INDEX" val="13"/>
  <p:tag name="KSO_WM_UNIT_TEXT_FILL_TYPE" val="1"/>
  <p:tag name="KSO_WM_TEMPLATE_ASSEMBLE_XID" val="60656f9b4054ed1e2fb80d5c"/>
  <p:tag name="KSO_WM_TEMPLATE_ASSEMBLE_GROUPID" val="60656f9b4054ed1e2fb80d5c"/>
  <p:tag name="WM_BEAUTIFY_ZORDER_FLAG_TAG" val="6"/>
</p:tagLst>
</file>

<file path=ppt/tags/tag74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b*2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0"/>
  <p:tag name="KSO_WM_UNIT_TYPE" val="b"/>
  <p:tag name="KSO_WM_UNIT_INDEX" val="2"/>
  <p:tag name="KSO_WM_UNIT_BLOCK" val="0"/>
  <p:tag name="KSO_WM_UNIT_SM_LIMIT_TYPE" val="2"/>
  <p:tag name="KSO_WM_UNIT_DEC_AREA_ID" val="590ceab586f14f20999948c865f9646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PRESET_TEXT_INDEX" val="5"/>
  <p:tag name="KSO_WM_UNIT_PRESET_TEXT_LEN" val="25"/>
  <p:tag name="KSO_WM_UNIT_VALUE" val="49"/>
  <p:tag name="KSO_WM_UNIT_TEXT_FILL_FORE_SCHEMECOLOR_INDEX_BRIGHTNESS" val="0"/>
  <p:tag name="KSO_WM_UNIT_TEXT_FILL_FORE_SCHEMECOLOR_INDEX" val="13"/>
  <p:tag name="KSO_WM_UNIT_TEXT_FILL_TYPE" val="1"/>
  <p:tag name="WM_BEAUTIFY_ZORDER_FLAG_TAG" val="3"/>
</p:tagLst>
</file>

<file path=ppt/tags/tag76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4750_1*f*1"/>
  <p:tag name="KSO_WM_TEMPLATE_CATEGORY" val="diagram"/>
  <p:tag name="KSO_WM_TEMPLATE_INDEX" val="20214750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77"/>
  <p:tag name="KSO_WM_UNIT_SHOW_EDIT_AREA_INDICATION" val="1"/>
  <p:tag name="KSO_WM_CHIP_GROUPID" val="5e6b05596848fb12bee65ac8"/>
  <p:tag name="KSO_WM_CHIP_XID" val="5e6b05596848fb12bee65aca"/>
  <p:tag name="KSO_WM_UNIT_DEC_AREA_ID" val="2eec81c716ae44db8af59837c0a6a778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899a14625103406aa5962c17bf872e23"/>
  <p:tag name="KSO_WM_UNIT_TEXT_FILL_FORE_SCHEMECOLOR_INDEX_BRIGHTNESS" val="0.25"/>
  <p:tag name="KSO_WM_UNIT_TEXT_FILL_FORE_SCHEMECOLOR_INDEX" val="13"/>
  <p:tag name="KSO_WM_UNIT_TEXT_FILL_TYPE" val="1"/>
  <p:tag name="KSO_WM_TEMPLATE_ASSEMBLE_XID" val="60656f9b4054ed1e2fb80d5c"/>
  <p:tag name="KSO_WM_TEMPLATE_ASSEMBLE_GROUPID" val="60656f9b4054ed1e2fb80d5c"/>
  <p:tag name="WM_BEAUTIFY_ZORDER_FLAG_TAG" val="6"/>
</p:tagLst>
</file>

<file path=ppt/tags/tag77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b*2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0"/>
  <p:tag name="KSO_WM_UNIT_TYPE" val="b"/>
  <p:tag name="KSO_WM_UNIT_INDEX" val="2"/>
  <p:tag name="KSO_WM_UNIT_BLOCK" val="0"/>
  <p:tag name="KSO_WM_UNIT_SM_LIMIT_TYPE" val="2"/>
  <p:tag name="KSO_WM_UNIT_DEC_AREA_ID" val="590ceab586f14f20999948c865f9646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PRESET_TEXT_INDEX" val="5"/>
  <p:tag name="KSO_WM_UNIT_PRESET_TEXT_LEN" val="25"/>
  <p:tag name="KSO_WM_UNIT_VALUE" val="49"/>
  <p:tag name="KSO_WM_UNIT_TEXT_FILL_FORE_SCHEMECOLOR_INDEX_BRIGHTNESS" val="0"/>
  <p:tag name="KSO_WM_UNIT_TEXT_FILL_FORE_SCHEMECOLOR_INDEX" val="13"/>
  <p:tag name="KSO_WM_UNIT_TEXT_FILL_TYPE" val="1"/>
  <p:tag name="WM_BEAUTIFY_ZORDER_FLAG_TAG" val="3"/>
</p:tagLst>
</file>

<file path=ppt/tags/tag79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4750_1*f*1"/>
  <p:tag name="KSO_WM_TEMPLATE_CATEGORY" val="diagram"/>
  <p:tag name="KSO_WM_TEMPLATE_INDEX" val="20214750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77"/>
  <p:tag name="KSO_WM_UNIT_SHOW_EDIT_AREA_INDICATION" val="1"/>
  <p:tag name="KSO_WM_CHIP_GROUPID" val="5e6b05596848fb12bee65ac8"/>
  <p:tag name="KSO_WM_CHIP_XID" val="5e6b05596848fb12bee65aca"/>
  <p:tag name="KSO_WM_UNIT_DEC_AREA_ID" val="2eec81c716ae44db8af59837c0a6a778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899a14625103406aa5962c17bf872e23"/>
  <p:tag name="KSO_WM_UNIT_TEXT_FILL_FORE_SCHEMECOLOR_INDEX_BRIGHTNESS" val="0.25"/>
  <p:tag name="KSO_WM_UNIT_TEXT_FILL_FORE_SCHEMECOLOR_INDEX" val="13"/>
  <p:tag name="KSO_WM_UNIT_TEXT_FILL_TYPE" val="1"/>
  <p:tag name="KSO_WM_TEMPLATE_ASSEMBLE_XID" val="60656f9b4054ed1e2fb80d5c"/>
  <p:tag name="KSO_WM_TEMPLATE_ASSEMBLE_GROUPID" val="60656f9b4054ed1e2fb80d5c"/>
  <p:tag name="WM_BEAUTIFY_ZORDER_FLAG_TAG" val="6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b*2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0"/>
  <p:tag name="KSO_WM_UNIT_TYPE" val="b"/>
  <p:tag name="KSO_WM_UNIT_INDEX" val="2"/>
  <p:tag name="KSO_WM_UNIT_BLOCK" val="0"/>
  <p:tag name="KSO_WM_UNIT_SM_LIMIT_TYPE" val="2"/>
  <p:tag name="KSO_WM_UNIT_DEC_AREA_ID" val="590ceab586f14f20999948c865f9646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PRESET_TEXT_INDEX" val="5"/>
  <p:tag name="KSO_WM_UNIT_PRESET_TEXT_LEN" val="25"/>
  <p:tag name="KSO_WM_UNIT_VALUE" val="49"/>
  <p:tag name="KSO_WM_UNIT_TEXT_FILL_FORE_SCHEMECOLOR_INDEX_BRIGHTNESS" val="0"/>
  <p:tag name="KSO_WM_UNIT_TEXT_FILL_FORE_SCHEMECOLOR_INDEX" val="13"/>
  <p:tag name="KSO_WM_UNIT_TEXT_FILL_TYPE" val="1"/>
  <p:tag name="WM_BEAUTIFY_ZORDER_FLAG_TAG" val="3"/>
</p:tagLst>
</file>

<file path=ppt/tags/tag80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b*2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0"/>
  <p:tag name="KSO_WM_UNIT_TYPE" val="b"/>
  <p:tag name="KSO_WM_UNIT_INDEX" val="2"/>
  <p:tag name="KSO_WM_UNIT_BLOCK" val="0"/>
  <p:tag name="KSO_WM_UNIT_SM_LIMIT_TYPE" val="2"/>
  <p:tag name="KSO_WM_UNIT_DEC_AREA_ID" val="590ceab586f14f20999948c865f9646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PRESET_TEXT_INDEX" val="5"/>
  <p:tag name="KSO_WM_UNIT_PRESET_TEXT_LEN" val="25"/>
  <p:tag name="KSO_WM_UNIT_VALUE" val="49"/>
  <p:tag name="KSO_WM_UNIT_TEXT_FILL_FORE_SCHEMECOLOR_INDEX_BRIGHTNESS" val="0"/>
  <p:tag name="KSO_WM_UNIT_TEXT_FILL_FORE_SCHEMECOLOR_INDEX" val="13"/>
  <p:tag name="KSO_WM_UNIT_TEXT_FILL_TYPE" val="1"/>
  <p:tag name="WM_BEAUTIFY_ZORDER_FLAG_TAG" val="3"/>
</p:tagLst>
</file>

<file path=ppt/tags/tag82.xml><?xml version="1.0" encoding="utf-8"?>
<p:tagLst xmlns:p="http://schemas.openxmlformats.org/presentationml/2006/main">
  <p:tag name="GENSWF_SLIDE_TITLE" val="第一章 PHP开篇"/>
  <p:tag name="GENSWF_ADVANCE_TIME" val="0.00"/>
  <p:tag name="ISPRING_SLIDE_INDENT_LEVEL" val="0"/>
  <p:tag name="ISPRING_CUSTOM_TIMING_USED" val="0"/>
</p:tagLst>
</file>

<file path=ppt/tags/tag83.xml><?xml version="1.0" encoding="utf-8"?>
<p:tagLst xmlns:p="http://schemas.openxmlformats.org/presentationml/2006/main">
  <p:tag name="ISPRING_RESOURCE_PATHS_HASH_PRESENTER" val="afe2ffc5c06dc38c9811a9bcce576b342a575384"/>
  <p:tag name="KSO_WPP_MARK_KEY" val="4b613d81-c18d-455a-ac9f-ffb929fcd589"/>
  <p:tag name="COMMONDATA" val="eyJoZGlkIjoiZDljOTI3NGM3YjA4OTUzZDIyZTE3NzQzM2JjYWYyMDIifQ=="/>
</p:tagLst>
</file>

<file path=ppt/tags/tag9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1962_1*f*1"/>
  <p:tag name="KSO_WM_TEMPLATE_CATEGORY" val="diagram"/>
  <p:tag name="KSO_WM_TEMPLATE_INDEX" val="20211962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04"/>
  <p:tag name="KSO_WM_UNIT_SHOW_EDIT_AREA_INDICATION" val="1"/>
  <p:tag name="KSO_WM_CHIP_GROUPID" val="5e6b05596848fb12bee65ac8"/>
  <p:tag name="KSO_WM_CHIP_XID" val="5e6b05596848fb12bee65aca"/>
  <p:tag name="KSO_WM_UNIT_DEC_AREA_ID" val="bddaa79ff66248e1affdcdab873b159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t&quot;,&quot;fill_mode&quot;:&quot;full&quot;,&quot;sacle_strategy&quot;:&quot;smart&quot;}"/>
  <p:tag name="KSO_WM_ASSEMBLE_CHIP_INDEX" val="e539facaed7a4d6789e0a8188a94695b"/>
  <p:tag name="KSO_WM_UNIT_SUPPORT_UNIT_TYPE" val="[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154054ed1e2fb8032d"/>
  <p:tag name="KSO_WM_TEMPLATE_ASSEMBLE_GROUPID" val="60656f154054ed1e2fb8032d"/>
  <p:tag name="WM_BEAUTIFY_ZORDER_FLAG_TAG" val="6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marL="285750" indent="-285750">
          <a:lnSpc>
            <a:spcPct val="150000"/>
          </a:lnSpc>
          <a:buFont typeface="Wingdings" panose="05000000000000000000" pitchFamily="2" charset="2"/>
          <a:buChar char="l"/>
          <a:defRPr dirty="0" smtClean="0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3588</Words>
  <Application>WPS 演示</Application>
  <PresentationFormat>全屏显示(4:3)</PresentationFormat>
  <Paragraphs>201</Paragraphs>
  <Slides>30</Slides>
  <Notes>3</Notes>
  <HiddenSlides>0</HiddenSlides>
  <MMClips>0</MMClips>
  <ScaleCrop>false</ScaleCrop>
  <HeadingPairs>
    <vt:vector size="8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30</vt:i4>
      </vt:variant>
      <vt:variant>
        <vt:lpstr>自定义放映</vt:lpstr>
      </vt:variant>
      <vt:variant>
        <vt:i4>1</vt:i4>
      </vt:variant>
    </vt:vector>
  </HeadingPairs>
  <TitlesOfParts>
    <vt:vector size="50" baseType="lpstr">
      <vt:lpstr>Arial</vt:lpstr>
      <vt:lpstr>宋体</vt:lpstr>
      <vt:lpstr>Wingdings</vt:lpstr>
      <vt:lpstr>Calibri</vt:lpstr>
      <vt:lpstr>Calibri</vt:lpstr>
      <vt:lpstr>微软雅黑</vt:lpstr>
      <vt:lpstr>等线 Light</vt:lpstr>
      <vt:lpstr>Calibri Light</vt:lpstr>
      <vt:lpstr>等线</vt:lpstr>
      <vt:lpstr>华光琥珀_CNKI</vt:lpstr>
      <vt:lpstr>Source Han Sans K Bold</vt:lpstr>
      <vt:lpstr>字魂58号-创中黑</vt:lpstr>
      <vt:lpstr>黑体</vt:lpstr>
      <vt:lpstr>Segoe UI</vt:lpstr>
      <vt:lpstr>Arial Unicode MS</vt:lpstr>
      <vt:lpstr>Times New Roman</vt:lpstr>
      <vt:lpstr>Yu Gothic UI Semibold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自定义放映 1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王哲</dc:creator>
  <cp:lastModifiedBy>校园忠哥</cp:lastModifiedBy>
  <cp:revision>832</cp:revision>
  <dcterms:created xsi:type="dcterms:W3CDTF">2013-01-25T01:44:00Z</dcterms:created>
  <dcterms:modified xsi:type="dcterms:W3CDTF">2023-03-03T15:07:46Z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03898E92C6A84C189855E07C95DCD1B8</vt:lpwstr>
  </property>
</Properties>
</file>