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Lst>
  <p:notesMasterIdLst>
    <p:notesMasterId r:id="rId5"/>
  </p:notesMasterIdLst>
  <p:handoutMasterIdLst>
    <p:handoutMasterId r:id="rId73"/>
  </p:handoutMasterIdLst>
  <p:sldIdLst>
    <p:sldId id="475" r:id="rId4"/>
    <p:sldId id="350" r:id="rId6"/>
    <p:sldId id="351" r:id="rId7"/>
    <p:sldId id="368" r:id="rId8"/>
    <p:sldId id="409" r:id="rId9"/>
    <p:sldId id="411" r:id="rId10"/>
    <p:sldId id="413" r:id="rId11"/>
    <p:sldId id="372" r:id="rId12"/>
    <p:sldId id="414" r:id="rId13"/>
    <p:sldId id="415" r:id="rId14"/>
    <p:sldId id="416" r:id="rId15"/>
    <p:sldId id="417" r:id="rId16"/>
    <p:sldId id="418" r:id="rId17"/>
    <p:sldId id="419" r:id="rId18"/>
    <p:sldId id="420" r:id="rId19"/>
    <p:sldId id="421" r:id="rId20"/>
    <p:sldId id="422" r:id="rId21"/>
    <p:sldId id="423" r:id="rId22"/>
    <p:sldId id="404" r:id="rId23"/>
    <p:sldId id="424" r:id="rId24"/>
    <p:sldId id="425" r:id="rId25"/>
    <p:sldId id="426" r:id="rId26"/>
    <p:sldId id="427" r:id="rId27"/>
    <p:sldId id="428" r:id="rId28"/>
    <p:sldId id="430" r:id="rId29"/>
    <p:sldId id="401" r:id="rId30"/>
    <p:sldId id="373" r:id="rId31"/>
    <p:sldId id="434" r:id="rId32"/>
    <p:sldId id="435" r:id="rId33"/>
    <p:sldId id="436" r:id="rId34"/>
    <p:sldId id="437" r:id="rId35"/>
    <p:sldId id="438" r:id="rId36"/>
    <p:sldId id="439" r:id="rId37"/>
    <p:sldId id="374" r:id="rId38"/>
    <p:sldId id="375" r:id="rId39"/>
    <p:sldId id="441" r:id="rId40"/>
    <p:sldId id="440" r:id="rId41"/>
    <p:sldId id="442" r:id="rId42"/>
    <p:sldId id="443" r:id="rId43"/>
    <p:sldId id="444" r:id="rId44"/>
    <p:sldId id="445" r:id="rId45"/>
    <p:sldId id="448" r:id="rId46"/>
    <p:sldId id="446" r:id="rId47"/>
    <p:sldId id="447" r:id="rId48"/>
    <p:sldId id="378" r:id="rId49"/>
    <p:sldId id="449" r:id="rId50"/>
    <p:sldId id="402" r:id="rId51"/>
    <p:sldId id="381" r:id="rId52"/>
    <p:sldId id="406" r:id="rId53"/>
    <p:sldId id="407" r:id="rId54"/>
    <p:sldId id="450" r:id="rId55"/>
    <p:sldId id="451" r:id="rId56"/>
    <p:sldId id="452" r:id="rId57"/>
    <p:sldId id="408" r:id="rId58"/>
    <p:sldId id="453" r:id="rId59"/>
    <p:sldId id="454" r:id="rId60"/>
    <p:sldId id="403" r:id="rId61"/>
    <p:sldId id="377" r:id="rId62"/>
    <p:sldId id="384" r:id="rId63"/>
    <p:sldId id="456" r:id="rId64"/>
    <p:sldId id="457" r:id="rId65"/>
    <p:sldId id="455" r:id="rId66"/>
    <p:sldId id="385" r:id="rId67"/>
    <p:sldId id="458" r:id="rId68"/>
    <p:sldId id="459" r:id="rId69"/>
    <p:sldId id="460" r:id="rId70"/>
    <p:sldId id="461" r:id="rId71"/>
    <p:sldId id="349" r:id="rId72"/>
  </p:sldIdLst>
  <p:sldSz cx="9144000" cy="6858000" type="screen4x3"/>
  <p:notesSz cx="6858000" cy="9144000"/>
  <p:custShowLst>
    <p:custShow name="自定义放映 1" id="0">
      <p:sldLst/>
    </p:custShow>
  </p:custShowLst>
  <p:custDataLst>
    <p:tags r:id="rId77"/>
  </p:custDataLst>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13" userDrawn="1">
          <p15:clr>
            <a:srgbClr val="A4A3A4"/>
          </p15:clr>
        </p15:guide>
        <p15:guide id="2" pos="288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3A50F6"/>
    <a:srgbClr val="009ED6"/>
    <a:srgbClr val="FFFF00"/>
    <a:srgbClr val="A3D3FF"/>
    <a:srgbClr val="D5F2FF"/>
    <a:srgbClr val="3BCCFF"/>
    <a:srgbClr val="D5E6FF"/>
    <a:srgbClr val="D5F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524" autoAdjust="0"/>
    <p:restoredTop sz="99404" autoAdjust="0"/>
  </p:normalViewPr>
  <p:slideViewPr>
    <p:cSldViewPr snapToGrid="0" snapToObjects="1" showGuides="1">
      <p:cViewPr varScale="1">
        <p:scale>
          <a:sx n="66" d="100"/>
          <a:sy n="66" d="100"/>
        </p:scale>
        <p:origin x="845" y="62"/>
      </p:cViewPr>
      <p:guideLst>
        <p:guide orient="horz" pos="2113"/>
        <p:guide pos="2881"/>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97" d="100"/>
          <a:sy n="97" d="100"/>
        </p:scale>
        <p:origin x="-3666" y="-102"/>
      </p:cViewPr>
      <p:guideLst>
        <p:guide orient="horz" pos="2880"/>
        <p:guide pos="2160"/>
      </p:guideLst>
    </p:cSldViewPr>
  </p:notesViewPr>
  <p:gridSpacing cx="71999" cy="71999"/>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7" Type="http://schemas.openxmlformats.org/officeDocument/2006/relationships/tags" Target="tags/tag172.xml"/><Relationship Id="rId76" Type="http://schemas.openxmlformats.org/officeDocument/2006/relationships/tableStyles" Target="tableStyles.xml"/><Relationship Id="rId75" Type="http://schemas.openxmlformats.org/officeDocument/2006/relationships/viewProps" Target="viewProps.xml"/><Relationship Id="rId74" Type="http://schemas.openxmlformats.org/officeDocument/2006/relationships/presProps" Target="presProps.xml"/><Relationship Id="rId73" Type="http://schemas.openxmlformats.org/officeDocument/2006/relationships/handoutMaster" Target="handoutMasters/handoutMaster1.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E5322634-8B77-4472-BC05-2B927309341E}" type="datetimeFigureOut">
              <a:rPr lang="zh-CN" altLang="en-US"/>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pPr>
              <a:defRPr/>
            </a:pPr>
            <a:fld id="{261CA95C-3CCF-48E3-B0B1-5B36BAF13D52}"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eaLnBrk="1" hangingPunct="1">
              <a:buFont typeface="Arial" panose="020B0604020202020204" pitchFamily="34" charset="0"/>
              <a:buNone/>
              <a:defRPr sz="1200">
                <a:latin typeface="Arial" panose="020B0604020202020204" pitchFamily="34" charset="0"/>
                <a:ea typeface="宋体" panose="02010600030101010101" pitchFamily="2" charset="-122"/>
              </a:defRPr>
            </a:lvl1pPr>
          </a:lstStyle>
          <a:p>
            <a:pPr>
              <a:defRPr/>
            </a:pPr>
            <a:endParaRPr lang="zh-CN" altLang="en-US"/>
          </a:p>
        </p:txBody>
      </p:sp>
      <p:sp>
        <p:nvSpPr>
          <p:cNvPr id="2051" name="Rectangle 3"/>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eaLnBrk="1" hangingPunct="1">
              <a:buFont typeface="Arial" panose="020B0604020202020204" pitchFamily="34" charset="0"/>
              <a:buNone/>
              <a:defRPr sz="1200">
                <a:latin typeface="Arial" panose="020B0604020202020204" pitchFamily="34" charset="0"/>
                <a:ea typeface="宋体" panose="02010600030101010101" pitchFamily="2" charset="-122"/>
              </a:defRPr>
            </a:lvl1pPr>
          </a:lstStyle>
          <a:p>
            <a:pPr>
              <a:defRPr/>
            </a:pPr>
            <a:fld id="{3EAFF2C1-8887-45D8-BAD2-FB9F200C1A25}" type="datetimeFigureOut">
              <a:rPr lang="zh-CN" altLang="en-US"/>
            </a:fld>
            <a:endParaRPr lang="en-US"/>
          </a:p>
        </p:txBody>
      </p:sp>
      <p:sp>
        <p:nvSpPr>
          <p:cNvPr id="24580"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2053" name="Rectangle 5"/>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ctr"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2054" name="Rectangle 6"/>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eaLnBrk="1" hangingPunct="1">
              <a:buFont typeface="Arial" panose="020B0604020202020204" pitchFamily="34" charset="0"/>
              <a:buNone/>
              <a:defRPr sz="1200">
                <a:latin typeface="Arial" panose="020B0604020202020204" pitchFamily="34" charset="0"/>
                <a:ea typeface="宋体" panose="02010600030101010101" pitchFamily="2" charset="-122"/>
              </a:defRPr>
            </a:lvl1pPr>
          </a:lstStyle>
          <a:p>
            <a:pPr>
              <a:defRPr/>
            </a:pPr>
            <a:endParaRPr lang="en-US"/>
          </a:p>
        </p:txBody>
      </p:sp>
      <p:sp>
        <p:nvSpPr>
          <p:cNvPr id="2055" name="Rectangle 7"/>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eaLnBrk="1" hangingPunct="1">
              <a:buFont typeface="Arial" panose="020B0604020202020204" pitchFamily="34" charset="0"/>
              <a:buNone/>
              <a:defRPr sz="1200"/>
            </a:lvl1pPr>
          </a:lstStyle>
          <a:p>
            <a:pPr>
              <a:defRPr/>
            </a:pPr>
            <a:fld id="{03887483-C02F-465D-B306-FD901FD3A0CF}"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幻灯片图像占位符 1"/>
          <p:cNvSpPr>
            <a:spLocks noGrp="1" noRot="1" noChangeAspect="1" noTextEdit="1"/>
          </p:cNvSpPr>
          <p:nvPr>
            <p:ph type="sldImg"/>
          </p:nvPr>
        </p:nvSpPr>
        <p:spPr/>
      </p:sp>
      <p:sp>
        <p:nvSpPr>
          <p:cNvPr id="18435" name="备注占位符 2"/>
          <p:cNvSpPr>
            <a:spLocks noGrp="1"/>
          </p:cNvSpPr>
          <p:nvPr>
            <p:ph type="body" idx="1"/>
          </p:nvPr>
        </p:nvSpPr>
        <p:spPr/>
        <p:txBody>
          <a:bodyPr wrap="square" lIns="91440" tIns="45720" rIns="91440" bIns="45720" anchor="ctr" anchorCtr="0"/>
          <a:p>
            <a:pPr lvl="0"/>
            <a:endParaRPr lang="zh-CN" altLang="en-US" dirty="0"/>
          </a:p>
        </p:txBody>
      </p:sp>
      <p:sp>
        <p:nvSpPr>
          <p:cNvPr id="18436"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ChangeArrowheads="1" noTextEdit="1"/>
          </p:cNvSpPr>
          <p:nvPr>
            <p:ph type="sldImg"/>
          </p:nvPr>
        </p:nvSpPr>
        <p:spPr>
          <a:xfrm>
            <a:off x="1143000" y="685800"/>
            <a:ext cx="4572000" cy="3429000"/>
          </a:xfrm>
        </p:spPr>
      </p:sp>
      <p:sp>
        <p:nvSpPr>
          <p:cNvPr id="2969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970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9438D3E-1051-4D3A-AE37-1B70400E128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ChangeArrowheads="1" noTextEdit="1"/>
          </p:cNvSpPr>
          <p:nvPr>
            <p:ph type="sldImg"/>
          </p:nvPr>
        </p:nvSpPr>
        <p:spPr>
          <a:xfrm>
            <a:off x="1143000" y="685800"/>
            <a:ext cx="4572000" cy="3429000"/>
          </a:xfrm>
        </p:spPr>
      </p:sp>
      <p:sp>
        <p:nvSpPr>
          <p:cNvPr id="2969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970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9438D3E-1051-4D3A-AE37-1B70400E128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ChangeArrowheads="1" noTextEdit="1"/>
          </p:cNvSpPr>
          <p:nvPr>
            <p:ph type="sldImg"/>
          </p:nvPr>
        </p:nvSpPr>
        <p:spPr>
          <a:xfrm>
            <a:off x="1143000" y="685800"/>
            <a:ext cx="4572000" cy="3429000"/>
          </a:xfrm>
        </p:spPr>
      </p:sp>
      <p:sp>
        <p:nvSpPr>
          <p:cNvPr id="2969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970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9438D3E-1051-4D3A-AE37-1B70400E128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ChangeArrowheads="1" noTextEdit="1"/>
          </p:cNvSpPr>
          <p:nvPr>
            <p:ph type="sldImg"/>
          </p:nvPr>
        </p:nvSpPr>
        <p:spPr>
          <a:xfrm>
            <a:off x="1143000" y="685800"/>
            <a:ext cx="4572000" cy="3429000"/>
          </a:xfrm>
        </p:spPr>
      </p:sp>
      <p:sp>
        <p:nvSpPr>
          <p:cNvPr id="2969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970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9438D3E-1051-4D3A-AE37-1B70400E128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ChangeArrowheads="1" noTextEdit="1"/>
          </p:cNvSpPr>
          <p:nvPr>
            <p:ph type="sldImg"/>
          </p:nvPr>
        </p:nvSpPr>
        <p:spPr>
          <a:xfrm>
            <a:off x="1143000" y="685800"/>
            <a:ext cx="4572000" cy="3429000"/>
          </a:xfrm>
        </p:spPr>
      </p:sp>
      <p:sp>
        <p:nvSpPr>
          <p:cNvPr id="61443" name="备注占位符 2"/>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444" name="灯片编号占位符 3"/>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52C5BA52-53A5-4FEF-9D7C-FF876D723AEE}"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52287"/>
            <a:ext cx="7772400" cy="2157681"/>
          </a:xfrm>
        </p:spPr>
        <p:txBody>
          <a:bodyPr anchor="b">
            <a:normAutofit/>
          </a:bodyPr>
          <a:lstStyle>
            <a:lvl1pPr algn="ctr">
              <a:defRPr sz="4800">
                <a:solidFill>
                  <a:schemeClr val="bg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en-US" dirty="0"/>
          </a:p>
        </p:txBody>
      </p:sp>
      <p:sp>
        <p:nvSpPr>
          <p:cNvPr id="3" name="Subtitle 2"/>
          <p:cNvSpPr>
            <a:spLocks noGrp="1"/>
          </p:cNvSpPr>
          <p:nvPr>
            <p:ph type="subTitle" idx="1" hasCustomPrompt="1"/>
          </p:nvPr>
        </p:nvSpPr>
        <p:spPr>
          <a:xfrm>
            <a:off x="1143000" y="3602038"/>
            <a:ext cx="6858000" cy="1655762"/>
          </a:xfrm>
        </p:spPr>
        <p:txBody>
          <a:bodyPr>
            <a:normAutofit/>
          </a:bodyPr>
          <a:lstStyle>
            <a:lvl1pPr marL="0" indent="0" algn="ctr">
              <a:buNone/>
              <a:defRPr sz="2800">
                <a:solidFill>
                  <a:schemeClr val="bg1"/>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endParaRPr lang="en-US" dirty="0"/>
          </a:p>
        </p:txBody>
      </p:sp>
      <p:sp>
        <p:nvSpPr>
          <p:cNvPr id="6"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A1FB85D6-0AB5-4BBA-851D-86943EA7B768}" type="datetimeFigureOut">
              <a:rPr lang="zh-CN" altLang="en-US"/>
            </a:fld>
            <a:endParaRPr lang="zh-CN" altLang="en-US"/>
          </a:p>
        </p:txBody>
      </p:sp>
      <p:sp>
        <p:nvSpPr>
          <p:cNvPr id="7"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8" name="Slide Number Placeholder 5"/>
          <p:cNvSpPr>
            <a:spLocks noGrp="1"/>
          </p:cNvSpPr>
          <p:nvPr>
            <p:ph type="sldNum" sz="quarter" idx="12"/>
          </p:nvPr>
        </p:nvSpPr>
        <p:spPr/>
        <p:txBody>
          <a:bodyPr/>
          <a:lstStyle>
            <a:lvl1pPr eaLnBrk="0" hangingPunct="0">
              <a:defRPr>
                <a:latin typeface="Arial" panose="020B0604020202020204" pitchFamily="34" charset="0"/>
              </a:defRPr>
            </a:lvl1pPr>
          </a:lstStyle>
          <a:p>
            <a:pPr>
              <a:defRPr/>
            </a:pPr>
            <a:fld id="{40AD5CBF-C0FB-4BDD-ACF6-623F4D52A5F4}"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比较">
    <p:spTree>
      <p:nvGrpSpPr>
        <p:cNvPr id="1" name=""/>
        <p:cNvGrpSpPr/>
        <p:nvPr/>
      </p:nvGrpSpPr>
      <p:grpSpPr>
        <a:xfrm>
          <a:off x="0" y="0"/>
          <a:ext cx="0" cy="0"/>
          <a:chOff x="0" y="0"/>
          <a:chExt cx="0" cy="0"/>
        </a:xfrm>
      </p:grpSpPr>
      <p:sp>
        <p:nvSpPr>
          <p:cNvPr id="7" name="矩形 1"/>
          <p:cNvSpPr>
            <a:spLocks noChangeArrowheads="1"/>
          </p:cNvSpPr>
          <p:nvPr userDrawn="1"/>
        </p:nvSpPr>
        <p:spPr bwMode="auto">
          <a:xfrm>
            <a:off x="690564" y="220664"/>
            <a:ext cx="785793" cy="646331"/>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3600" b="1" dirty="0">
                <a:solidFill>
                  <a:prstClr val="white"/>
                </a:solidFill>
                <a:latin typeface="微软雅黑" panose="020B0503020204020204" pitchFamily="34" charset="-122"/>
                <a:ea typeface="微软雅黑" panose="020B0503020204020204" pitchFamily="34" charset="-122"/>
                <a:sym typeface="宋体" panose="02010600030101010101" pitchFamily="2" charset="-122"/>
              </a:rPr>
              <a:t>✎ </a:t>
            </a:r>
            <a:endParaRPr lang="zh-CN" altLang="en-US" sz="3600" dirty="0">
              <a:solidFill>
                <a:prstClr val="black"/>
              </a:solidFill>
            </a:endParaRPr>
          </a:p>
        </p:txBody>
      </p:sp>
      <p:sp>
        <p:nvSpPr>
          <p:cNvPr id="3" name="Text Placeholder 2"/>
          <p:cNvSpPr>
            <a:spLocks noGrp="1"/>
          </p:cNvSpPr>
          <p:nvPr>
            <p:ph type="body" idx="1" hasCustomPrompt="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Content Placeholder 3"/>
          <p:cNvSpPr>
            <a:spLocks noGrp="1"/>
          </p:cNvSpPr>
          <p:nvPr>
            <p:ph sz="half" idx="2" hasCustomPrompt="1"/>
          </p:nvPr>
        </p:nvSpPr>
        <p:spPr>
          <a:xfrm>
            <a:off x="629842" y="2505075"/>
            <a:ext cx="3868340"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hasCustomPrompt="1"/>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Content Placeholder 5"/>
          <p:cNvSpPr>
            <a:spLocks noGrp="1"/>
          </p:cNvSpPr>
          <p:nvPr>
            <p:ph sz="quarter" idx="4" hasCustomPrompt="1"/>
          </p:nvPr>
        </p:nvSpPr>
        <p:spPr>
          <a:xfrm>
            <a:off x="4629152" y="2505075"/>
            <a:ext cx="3887391"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10" name="Title 1"/>
          <p:cNvSpPr>
            <a:spLocks noGrp="1"/>
          </p:cNvSpPr>
          <p:nvPr>
            <p:ph type="title"/>
          </p:nvPr>
        </p:nvSpPr>
        <p:spPr>
          <a:xfrm>
            <a:off x="1657350" y="154552"/>
            <a:ext cx="4716082" cy="776289"/>
          </a:xfrm>
        </p:spPr>
        <p:txBody>
          <a:bodyPr>
            <a:normAutofit/>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8" name="Date Placeholder 6"/>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FE2F2444-3256-4C3D-962D-5F5B5DE9465F}" type="datetimeFigureOut">
              <a:rPr lang="zh-CN" altLang="en-US"/>
            </a:fld>
            <a:endParaRPr lang="zh-CN" altLang="en-US"/>
          </a:p>
        </p:txBody>
      </p:sp>
      <p:sp>
        <p:nvSpPr>
          <p:cNvPr id="9" name="Footer Placeholder 7"/>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11" name="Slide Number Placeholder 8"/>
          <p:cNvSpPr>
            <a:spLocks noGrp="1"/>
          </p:cNvSpPr>
          <p:nvPr>
            <p:ph type="sldNum" sz="quarter" idx="12"/>
          </p:nvPr>
        </p:nvSpPr>
        <p:spPr/>
        <p:txBody>
          <a:bodyPr/>
          <a:lstStyle>
            <a:lvl1pPr eaLnBrk="0" hangingPunct="0">
              <a:defRPr>
                <a:latin typeface="Arial" panose="020B0604020202020204" pitchFamily="34" charset="0"/>
              </a:defRPr>
            </a:lvl1pPr>
          </a:lstStyle>
          <a:p>
            <a:pPr>
              <a:defRPr/>
            </a:pPr>
            <a:fld id="{9D28E13D-DDA4-4DA1-A104-D64271EEA258}"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
        <p:nvSpPr>
          <p:cNvPr id="4" name="矩形 1"/>
          <p:cNvSpPr>
            <a:spLocks noChangeArrowheads="1"/>
          </p:cNvSpPr>
          <p:nvPr userDrawn="1"/>
        </p:nvSpPr>
        <p:spPr bwMode="auto">
          <a:xfrm>
            <a:off x="690564" y="220664"/>
            <a:ext cx="785793" cy="646331"/>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3600" b="1" dirty="0">
                <a:solidFill>
                  <a:prstClr val="white"/>
                </a:solidFill>
                <a:latin typeface="微软雅黑" panose="020B0503020204020204" pitchFamily="34" charset="-122"/>
                <a:ea typeface="微软雅黑" panose="020B0503020204020204" pitchFamily="34" charset="-122"/>
                <a:sym typeface="宋体" panose="02010600030101010101" pitchFamily="2" charset="-122"/>
              </a:rPr>
              <a:t>✎ </a:t>
            </a:r>
            <a:endParaRPr lang="zh-CN" altLang="en-US" sz="3600" dirty="0">
              <a:solidFill>
                <a:prstClr val="black"/>
              </a:solidFill>
            </a:endParaRPr>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Title 1"/>
          <p:cNvSpPr>
            <a:spLocks noGrp="1"/>
          </p:cNvSpPr>
          <p:nvPr>
            <p:ph type="title"/>
          </p:nvPr>
        </p:nvSpPr>
        <p:spPr>
          <a:xfrm>
            <a:off x="1657350" y="154552"/>
            <a:ext cx="4716082" cy="776289"/>
          </a:xfrm>
        </p:spPr>
        <p:txBody>
          <a:bodyPr>
            <a:normAutofit/>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5"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7BBC0FA3-7B8B-4114-8859-EADCE671EC2E}" type="datetimeFigureOut">
              <a:rPr lang="zh-CN" altLang="en-US"/>
            </a:fld>
            <a:endParaRPr lang="zh-CN" altLang="en-US"/>
          </a:p>
        </p:txBody>
      </p:sp>
      <p:sp>
        <p:nvSpPr>
          <p:cNvPr id="6"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8" name="Slide Number Placeholder 5"/>
          <p:cNvSpPr>
            <a:spLocks noGrp="1"/>
          </p:cNvSpPr>
          <p:nvPr>
            <p:ph type="sldNum" sz="quarter" idx="12"/>
          </p:nvPr>
        </p:nvSpPr>
        <p:spPr/>
        <p:txBody>
          <a:bodyPr/>
          <a:lstStyle>
            <a:lvl1pPr eaLnBrk="0" hangingPunct="0">
              <a:defRPr>
                <a:latin typeface="Arial" panose="020B0604020202020204" pitchFamily="34" charset="0"/>
              </a:defRPr>
            </a:lvl1pPr>
          </a:lstStyle>
          <a:p>
            <a:pPr>
              <a:defRPr/>
            </a:pPr>
            <a:fld id="{AC567C1E-73C2-4997-A92F-78FAA0801414}" type="slidenum">
              <a:rPr lang="zh-CN" altLang="en-US"/>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
        <p:nvSpPr>
          <p:cNvPr id="2" name="矩形 1"/>
          <p:cNvSpPr/>
          <p:nvPr userDrawn="1"/>
        </p:nvSpPr>
        <p:spPr>
          <a:xfrm>
            <a:off x="2478089" y="1881188"/>
            <a:ext cx="4148137" cy="730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图片与标题">
    <p:spTree>
      <p:nvGrpSpPr>
        <p:cNvPr id="1" name=""/>
        <p:cNvGrpSpPr/>
        <p:nvPr/>
      </p:nvGrpSpPr>
      <p:grpSpPr>
        <a:xfrm>
          <a:off x="0" y="0"/>
          <a:ext cx="0" cy="0"/>
          <a:chOff x="0" y="0"/>
          <a:chExt cx="0" cy="0"/>
        </a:xfrm>
      </p:grpSpPr>
      <p:cxnSp>
        <p:nvCxnSpPr>
          <p:cNvPr id="2" name="直接连接符 1"/>
          <p:cNvCxnSpPr/>
          <p:nvPr userDrawn="1"/>
        </p:nvCxnSpPr>
        <p:spPr>
          <a:xfrm>
            <a:off x="738188" y="1412875"/>
            <a:ext cx="7650162"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3000"/>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pPr>
              <a:defRPr/>
            </a:pPr>
            <a:fld id="{B7A8B37B-479C-40C5-88CA-B02B19601CC6}" type="datetimeFigureOut">
              <a:rPr lang="zh-CN" altLang="en-US" smtClean="0"/>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49A5AF91-8988-4483-A858-4789EA0A0CA9}"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pPr>
              <a:defRPr/>
            </a:pPr>
            <a:fld id="{090FC93D-A646-47DF-AB5B-2EA6DB08AF50}" type="datetimeFigureOut">
              <a:rPr lang="zh-CN" altLang="en-US" smtClean="0"/>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73D2D7D4-0140-44C3-BC6F-93F94FC2FDD6}" type="slidenum">
              <a:rPr lang="zh-CN" altLang="en-US" smtClean="0"/>
            </a:fld>
            <a:endParaRPr lang="zh-CN" altLang="en-US"/>
          </a:p>
        </p:txBody>
      </p:sp>
      <p:sp>
        <p:nvSpPr>
          <p:cNvPr id="7" name="矩形 1"/>
          <p:cNvSpPr>
            <a:spLocks noChangeArrowheads="1"/>
          </p:cNvSpPr>
          <p:nvPr userDrawn="1"/>
        </p:nvSpPr>
        <p:spPr bwMode="auto">
          <a:xfrm>
            <a:off x="690564" y="220664"/>
            <a:ext cx="785793" cy="646331"/>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3600" b="1" dirty="0">
                <a:solidFill>
                  <a:prstClr val="white"/>
                </a:solidFill>
                <a:latin typeface="微软雅黑" panose="020B0503020204020204" pitchFamily="34" charset="-122"/>
                <a:ea typeface="微软雅黑" panose="020B0503020204020204" pitchFamily="34" charset="-122"/>
                <a:sym typeface="宋体" panose="02010600030101010101" pitchFamily="2" charset="-122"/>
              </a:rPr>
              <a:t>✎ </a:t>
            </a:r>
            <a:endParaRPr lang="zh-CN" altLang="en-US" sz="3600" dirty="0">
              <a:solidFill>
                <a:prstClr val="black"/>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pPr>
              <a:defRPr/>
            </a:pPr>
            <a:fld id="{1D07F7B5-B236-4256-8FBB-9E5FACFF806F}" type="datetimeFigureOut">
              <a:rPr lang="zh-CN" altLang="en-US" smtClean="0"/>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25024778-C01C-4BAC-AE70-1FE1577BBB98}"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Date Placeholder 4"/>
          <p:cNvSpPr>
            <a:spLocks noGrp="1"/>
          </p:cNvSpPr>
          <p:nvPr>
            <p:ph type="dt" sz="half" idx="10"/>
          </p:nvPr>
        </p:nvSpPr>
        <p:spPr/>
        <p:txBody>
          <a:bodyPr/>
          <a:lstStyle/>
          <a:p>
            <a:pPr>
              <a:defRPr/>
            </a:pPr>
            <a:fld id="{3B65F793-9792-44ED-91B4-60F70A5F25D6}" type="datetimeFigureOut">
              <a:rPr lang="zh-CN" altLang="en-US" smtClean="0"/>
            </a:fld>
            <a:endParaRPr lang="zh-CN" altLang="en-US"/>
          </a:p>
        </p:txBody>
      </p:sp>
      <p:sp>
        <p:nvSpPr>
          <p:cNvPr id="6" name="Footer Placeholder 5"/>
          <p:cNvSpPr>
            <a:spLocks noGrp="1"/>
          </p:cNvSpPr>
          <p:nvPr>
            <p:ph type="ftr" sz="quarter" idx="11"/>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pPr>
              <a:defRPr/>
            </a:pPr>
            <a:fld id="{7AAED35F-3A6F-450F-BBA4-CC484C2EACC8}" type="slidenum">
              <a:rPr lang="zh-CN" altLang="en-US" smtClean="0"/>
            </a:fld>
            <a:endParaRPr lang="zh-CN" altLang="en-US"/>
          </a:p>
        </p:txBody>
      </p:sp>
      <p:sp>
        <p:nvSpPr>
          <p:cNvPr id="8" name="矩形 1"/>
          <p:cNvSpPr>
            <a:spLocks noChangeArrowheads="1"/>
          </p:cNvSpPr>
          <p:nvPr userDrawn="1"/>
        </p:nvSpPr>
        <p:spPr bwMode="auto">
          <a:xfrm>
            <a:off x="690564" y="220664"/>
            <a:ext cx="785793" cy="646331"/>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3600" b="1" dirty="0">
                <a:solidFill>
                  <a:prstClr val="white"/>
                </a:solidFill>
                <a:latin typeface="微软雅黑" panose="020B0503020204020204" pitchFamily="34" charset="-122"/>
                <a:ea typeface="微软雅黑" panose="020B0503020204020204" pitchFamily="34" charset="-122"/>
                <a:sym typeface="宋体" panose="02010600030101010101" pitchFamily="2" charset="-122"/>
              </a:rPr>
              <a:t>✎ </a:t>
            </a:r>
            <a:endParaRPr lang="zh-CN" altLang="en-US" sz="3600" dirty="0">
              <a:solidFill>
                <a:prstClr val="black"/>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629842" y="2505075"/>
            <a:ext cx="3868340"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7" name="Date Placeholder 6"/>
          <p:cNvSpPr>
            <a:spLocks noGrp="1"/>
          </p:cNvSpPr>
          <p:nvPr>
            <p:ph type="dt" sz="half" idx="10"/>
          </p:nvPr>
        </p:nvSpPr>
        <p:spPr/>
        <p:txBody>
          <a:bodyPr/>
          <a:lstStyle/>
          <a:p>
            <a:pPr>
              <a:defRPr/>
            </a:pPr>
            <a:fld id="{ABE5DE26-B888-4EB4-9327-50BD64C972B9}" type="datetimeFigureOut">
              <a:rPr lang="zh-CN" altLang="en-US" smtClean="0"/>
            </a:fld>
            <a:endParaRPr lang="zh-CN" altLang="en-US"/>
          </a:p>
        </p:txBody>
      </p:sp>
      <p:sp>
        <p:nvSpPr>
          <p:cNvPr id="8" name="Footer Placeholder 7"/>
          <p:cNvSpPr>
            <a:spLocks noGrp="1"/>
          </p:cNvSpPr>
          <p:nvPr>
            <p:ph type="ftr" sz="quarter" idx="11"/>
          </p:nvPr>
        </p:nvSpPr>
        <p:spPr/>
        <p:txBody>
          <a:bodyPr/>
          <a:lstStyle/>
          <a:p>
            <a:pPr>
              <a:defRPr/>
            </a:pPr>
            <a:endParaRPr lang="zh-CN" altLang="en-US"/>
          </a:p>
        </p:txBody>
      </p:sp>
      <p:sp>
        <p:nvSpPr>
          <p:cNvPr id="9" name="Slide Number Placeholder 8"/>
          <p:cNvSpPr>
            <a:spLocks noGrp="1"/>
          </p:cNvSpPr>
          <p:nvPr>
            <p:ph type="sldNum" sz="quarter" idx="12"/>
          </p:nvPr>
        </p:nvSpPr>
        <p:spPr/>
        <p:txBody>
          <a:bodyPr/>
          <a:lstStyle/>
          <a:p>
            <a:pPr>
              <a:defRPr/>
            </a:pPr>
            <a:fld id="{C269B5CA-E7FD-46E2-B399-07E7756FAB82}" type="slidenum">
              <a:rPr lang="zh-CN" altLang="en-US" smtClean="0"/>
            </a:fld>
            <a:endParaRPr lang="zh-CN" altLang="en-US"/>
          </a:p>
        </p:txBody>
      </p:sp>
      <p:sp>
        <p:nvSpPr>
          <p:cNvPr id="10" name="矩形 1"/>
          <p:cNvSpPr>
            <a:spLocks noChangeArrowheads="1"/>
          </p:cNvSpPr>
          <p:nvPr userDrawn="1"/>
        </p:nvSpPr>
        <p:spPr bwMode="auto">
          <a:xfrm>
            <a:off x="690564" y="220664"/>
            <a:ext cx="785793" cy="646331"/>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3600" b="1" dirty="0">
                <a:solidFill>
                  <a:prstClr val="white"/>
                </a:solidFill>
                <a:latin typeface="微软雅黑" panose="020B0503020204020204" pitchFamily="34" charset="-122"/>
                <a:ea typeface="微软雅黑" panose="020B0503020204020204" pitchFamily="34" charset="-122"/>
                <a:sym typeface="宋体" panose="02010600030101010101" pitchFamily="2" charset="-122"/>
              </a:rPr>
              <a:t>✎ </a:t>
            </a:r>
            <a:endParaRPr lang="zh-CN" altLang="en-US" sz="3600" dirty="0">
              <a:solidFill>
                <a:prstClr val="black"/>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pPr>
              <a:defRPr/>
            </a:pPr>
            <a:fld id="{07404B76-824A-40FE-9A68-36EEDDBA6A98}" type="datetimeFigureOut">
              <a:rPr lang="zh-CN" altLang="en-US" smtClean="0"/>
            </a:fld>
            <a:endParaRPr lang="zh-CN" altLang="en-US"/>
          </a:p>
        </p:txBody>
      </p:sp>
      <p:sp>
        <p:nvSpPr>
          <p:cNvPr id="4" name="Footer Placeholder 3"/>
          <p:cNvSpPr>
            <a:spLocks noGrp="1"/>
          </p:cNvSpPr>
          <p:nvPr>
            <p:ph type="ftr" sz="quarter" idx="11"/>
          </p:nvPr>
        </p:nvSpPr>
        <p:spPr/>
        <p:txBody>
          <a:bodyPr/>
          <a:lstStyle/>
          <a:p>
            <a:pPr>
              <a:defRPr/>
            </a:pPr>
            <a:endParaRPr lang="zh-CN" altLang="en-US"/>
          </a:p>
        </p:txBody>
      </p:sp>
      <p:sp>
        <p:nvSpPr>
          <p:cNvPr id="5" name="Slide Number Placeholder 4"/>
          <p:cNvSpPr>
            <a:spLocks noGrp="1"/>
          </p:cNvSpPr>
          <p:nvPr>
            <p:ph type="sldNum" sz="quarter" idx="12"/>
          </p:nvPr>
        </p:nvSpPr>
        <p:spPr/>
        <p:txBody>
          <a:bodyPr/>
          <a:lstStyle/>
          <a:p>
            <a:pPr>
              <a:defRPr/>
            </a:pPr>
            <a:fld id="{E4093FEA-6987-47E8-B2CD-C0D43C2E386C}" type="slidenum">
              <a:rPr lang="zh-CN" altLang="en-US" smtClean="0"/>
            </a:fld>
            <a:endParaRPr lang="zh-CN" altLang="en-US"/>
          </a:p>
        </p:txBody>
      </p:sp>
      <p:sp>
        <p:nvSpPr>
          <p:cNvPr id="6" name="矩形 1"/>
          <p:cNvSpPr>
            <a:spLocks noChangeArrowheads="1"/>
          </p:cNvSpPr>
          <p:nvPr userDrawn="1"/>
        </p:nvSpPr>
        <p:spPr bwMode="auto">
          <a:xfrm>
            <a:off x="690564" y="220664"/>
            <a:ext cx="785793" cy="646331"/>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3600" b="1" dirty="0">
                <a:solidFill>
                  <a:prstClr val="white"/>
                </a:solidFill>
                <a:latin typeface="微软雅黑" panose="020B0503020204020204" pitchFamily="34" charset="-122"/>
                <a:ea typeface="微软雅黑" panose="020B0503020204020204" pitchFamily="34" charset="-122"/>
                <a:sym typeface="宋体" panose="02010600030101010101" pitchFamily="2" charset="-122"/>
              </a:rPr>
              <a:t>✎ </a:t>
            </a:r>
            <a:endParaRPr lang="zh-CN" altLang="en-US" sz="3600" dirty="0">
              <a:solidFill>
                <a:prstClr val="black"/>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矩形 1"/>
          <p:cNvSpPr>
            <a:spLocks noChangeArrowheads="1"/>
          </p:cNvSpPr>
          <p:nvPr userDrawn="1"/>
        </p:nvSpPr>
        <p:spPr bwMode="auto">
          <a:xfrm>
            <a:off x="690564" y="220664"/>
            <a:ext cx="785793" cy="646331"/>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3600" b="1" dirty="0">
                <a:solidFill>
                  <a:prstClr val="white"/>
                </a:solidFill>
                <a:latin typeface="微软雅黑" panose="020B0503020204020204" pitchFamily="34" charset="-122"/>
                <a:ea typeface="微软雅黑" panose="020B0503020204020204" pitchFamily="34" charset="-122"/>
                <a:sym typeface="宋体" panose="02010600030101010101" pitchFamily="2" charset="-122"/>
              </a:rPr>
              <a:t>✎ </a:t>
            </a:r>
            <a:endParaRPr lang="zh-CN" altLang="en-US" sz="3600" dirty="0">
              <a:solidFill>
                <a:prstClr val="black"/>
              </a:solidFill>
            </a:endParaRPr>
          </a:p>
        </p:txBody>
      </p:sp>
      <p:sp>
        <p:nvSpPr>
          <p:cNvPr id="3" name="Content Placeholder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Title 1"/>
          <p:cNvSpPr>
            <a:spLocks noGrp="1"/>
          </p:cNvSpPr>
          <p:nvPr>
            <p:ph type="title"/>
          </p:nvPr>
        </p:nvSpPr>
        <p:spPr>
          <a:xfrm>
            <a:off x="1657350" y="154552"/>
            <a:ext cx="4716082" cy="776289"/>
          </a:xfrm>
        </p:spPr>
        <p:txBody>
          <a:bodyPr>
            <a:normAutofit/>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5"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72F544BC-9F1C-4A84-BF15-188D2337295A}" type="datetimeFigureOut">
              <a:rPr lang="zh-CN" altLang="en-US"/>
            </a:fld>
            <a:endParaRPr lang="zh-CN" altLang="en-US"/>
          </a:p>
        </p:txBody>
      </p:sp>
      <p:sp>
        <p:nvSpPr>
          <p:cNvPr id="6"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8" name="Slide Number Placeholder 5"/>
          <p:cNvSpPr>
            <a:spLocks noGrp="1"/>
          </p:cNvSpPr>
          <p:nvPr>
            <p:ph type="sldNum" sz="quarter" idx="12"/>
          </p:nvPr>
        </p:nvSpPr>
        <p:spPr/>
        <p:txBody>
          <a:bodyPr/>
          <a:lstStyle>
            <a:lvl1pPr eaLnBrk="0" hangingPunct="0">
              <a:defRPr>
                <a:latin typeface="Arial" panose="020B0604020202020204" pitchFamily="34" charset="0"/>
              </a:defRPr>
            </a:lvl1pPr>
          </a:lstStyle>
          <a:p>
            <a:pPr>
              <a:defRPr/>
            </a:pPr>
            <a:fld id="{804AC4E6-9552-4A38-805B-D0575FFAA5B7}" type="slidenum">
              <a:rPr lang="zh-CN" altLang="en-US"/>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54BC60CF-2E18-451E-AFD6-716598B92268}" type="datetimeFigureOut">
              <a:rPr lang="zh-CN" altLang="en-US" smtClean="0"/>
            </a:fld>
            <a:endParaRPr lang="zh-CN" altLang="en-US"/>
          </a:p>
        </p:txBody>
      </p:sp>
      <p:sp>
        <p:nvSpPr>
          <p:cNvPr id="3" name="Footer Placeholder 2"/>
          <p:cNvSpPr>
            <a:spLocks noGrp="1"/>
          </p:cNvSpPr>
          <p:nvPr>
            <p:ph type="ftr" sz="quarter" idx="11"/>
          </p:nvPr>
        </p:nvSpPr>
        <p:spPr/>
        <p:txBody>
          <a:bodyPr/>
          <a:lstStyle/>
          <a:p>
            <a:pPr>
              <a:defRPr/>
            </a:pPr>
            <a:endParaRPr lang="zh-CN" altLang="en-US"/>
          </a:p>
        </p:txBody>
      </p:sp>
      <p:sp>
        <p:nvSpPr>
          <p:cNvPr id="4" name="Slide Number Placeholder 3"/>
          <p:cNvSpPr>
            <a:spLocks noGrp="1"/>
          </p:cNvSpPr>
          <p:nvPr>
            <p:ph type="sldNum" sz="quarter" idx="12"/>
          </p:nvPr>
        </p:nvSpPr>
        <p:spPr/>
        <p:txBody>
          <a:bodyPr/>
          <a:lstStyle/>
          <a:p>
            <a:pPr>
              <a:defRPr/>
            </a:pPr>
            <a:fld id="{B9E0E21F-29F9-4A3F-80C1-701B0762640A}"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pPr>
              <a:defRPr/>
            </a:pPr>
            <a:fld id="{0BACFA69-1AA7-4F8D-AEAF-364FDDFC1413}" type="datetimeFigureOut">
              <a:rPr lang="zh-CN" altLang="en-US" smtClean="0"/>
            </a:fld>
            <a:endParaRPr lang="zh-CN" altLang="en-US"/>
          </a:p>
        </p:txBody>
      </p:sp>
      <p:sp>
        <p:nvSpPr>
          <p:cNvPr id="6" name="Footer Placeholder 5"/>
          <p:cNvSpPr>
            <a:spLocks noGrp="1"/>
          </p:cNvSpPr>
          <p:nvPr>
            <p:ph type="ftr" sz="quarter" idx="11"/>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pPr>
              <a:defRPr/>
            </a:pPr>
            <a:fld id="{773B4C2D-C786-4C73-BAB5-C4F2A6B11191}"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pPr>
              <a:defRPr/>
            </a:pPr>
            <a:fld id="{13004C30-70A9-4D2B-9899-18D7354DCD18}" type="datetimeFigureOut">
              <a:rPr lang="zh-CN" altLang="en-US" smtClean="0"/>
            </a:fld>
            <a:endParaRPr lang="zh-CN" altLang="en-US"/>
          </a:p>
        </p:txBody>
      </p:sp>
      <p:sp>
        <p:nvSpPr>
          <p:cNvPr id="6" name="Footer Placeholder 5"/>
          <p:cNvSpPr>
            <a:spLocks noGrp="1"/>
          </p:cNvSpPr>
          <p:nvPr>
            <p:ph type="ftr" sz="quarter" idx="11"/>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pPr>
              <a:defRPr/>
            </a:pPr>
            <a:fld id="{DE148C8A-529D-45A5-80AB-46598A2081ED}"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pPr>
              <a:defRPr/>
            </a:pPr>
            <a:fld id="{DB8DC258-7337-49AB-BC8F-C3D6EBCDE597}" type="datetimeFigureOut">
              <a:rPr lang="zh-CN" altLang="en-US" smtClean="0"/>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D62C5BEE-DB66-444D-915D-23D3CC6F02D0}" type="slidenum">
              <a:rPr lang="zh-CN" altLang="en-US" smtClean="0"/>
            </a:fld>
            <a:endParaRPr lang="zh-CN" altLang="en-US"/>
          </a:p>
        </p:txBody>
      </p:sp>
      <p:sp>
        <p:nvSpPr>
          <p:cNvPr id="7" name="矩形 1"/>
          <p:cNvSpPr>
            <a:spLocks noChangeArrowheads="1"/>
          </p:cNvSpPr>
          <p:nvPr userDrawn="1"/>
        </p:nvSpPr>
        <p:spPr bwMode="auto">
          <a:xfrm>
            <a:off x="690564" y="220664"/>
            <a:ext cx="785793" cy="646331"/>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3600" b="1" dirty="0">
                <a:solidFill>
                  <a:prstClr val="white"/>
                </a:solidFill>
                <a:latin typeface="微软雅黑" panose="020B0503020204020204" pitchFamily="34" charset="-122"/>
                <a:ea typeface="微软雅黑" panose="020B0503020204020204" pitchFamily="34" charset="-122"/>
                <a:sym typeface="宋体" panose="02010600030101010101" pitchFamily="2" charset="-122"/>
              </a:rPr>
              <a:t>✎ </a:t>
            </a:r>
            <a:endParaRPr lang="zh-CN" altLang="en-US" sz="3600" dirty="0">
              <a:solidFill>
                <a:prstClr val="black"/>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pPr>
              <a:defRPr/>
            </a:pPr>
            <a:fld id="{B8D4E5CF-B3E1-4294-89CB-72C1B1FF05AA}" type="datetimeFigureOut">
              <a:rPr lang="zh-CN" altLang="en-US" smtClean="0"/>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89305C87-0392-4B46-98E5-4C39AC91A5BF}"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图片与标题">
    <p:spTree>
      <p:nvGrpSpPr>
        <p:cNvPr id="1" name=""/>
        <p:cNvGrpSpPr/>
        <p:nvPr/>
      </p:nvGrpSpPr>
      <p:grpSpPr>
        <a:xfrm>
          <a:off x="0" y="0"/>
          <a:ext cx="0" cy="0"/>
          <a:chOff x="0" y="0"/>
          <a:chExt cx="0" cy="0"/>
        </a:xfrm>
      </p:grpSpPr>
      <p:cxnSp>
        <p:nvCxnSpPr>
          <p:cNvPr id="2" name="直接连接符 1"/>
          <p:cNvCxnSpPr/>
          <p:nvPr userDrawn="1"/>
        </p:nvCxnSpPr>
        <p:spPr>
          <a:xfrm>
            <a:off x="738188" y="1412875"/>
            <a:ext cx="7650162"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3000"/>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
        <p:nvSpPr>
          <p:cNvPr id="2" name="矩形 1"/>
          <p:cNvSpPr/>
          <p:nvPr userDrawn="1"/>
        </p:nvSpPr>
        <p:spPr>
          <a:xfrm>
            <a:off x="2478089" y="1881188"/>
            <a:ext cx="4148137" cy="730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矩形 3"/>
          <p:cNvSpPr/>
          <p:nvPr userDrawn="1"/>
        </p:nvSpPr>
        <p:spPr>
          <a:xfrm>
            <a:off x="-20638" y="3325815"/>
            <a:ext cx="9144001" cy="1792287"/>
          </a:xfrm>
          <a:prstGeom prst="rect">
            <a:avLst/>
          </a:prstGeom>
          <a:solidFill>
            <a:srgbClr val="3A50F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TextBox 11"/>
          <p:cNvSpPr txBox="1">
            <a:spLocks noChangeArrowheads="1"/>
          </p:cNvSpPr>
          <p:nvPr userDrawn="1"/>
        </p:nvSpPr>
        <p:spPr bwMode="auto">
          <a:xfrm>
            <a:off x="1968500" y="3340101"/>
            <a:ext cx="6257925" cy="155892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buFont typeface="Wingdings" panose="05000000000000000000" pitchFamily="2" charset="2"/>
              <a:buNone/>
              <a:defRPr/>
            </a:pPr>
            <a:r>
              <a:rPr lang="en-US" altLang="zh-CN" sz="7200" dirty="0">
                <a:solidFill>
                  <a:schemeClr val="bg1"/>
                </a:solidFill>
                <a:latin typeface="华光琥珀_CNKI" pitchFamily="2" charset="-122"/>
                <a:ea typeface="华光琥珀_CNKI" pitchFamily="2" charset="-122"/>
              </a:rPr>
              <a:t>Thank you!</a:t>
            </a:r>
            <a:endParaRPr lang="zh-CN" altLang="en-US" sz="7200" dirty="0">
              <a:solidFill>
                <a:schemeClr val="bg1"/>
              </a:solidFill>
              <a:latin typeface="华光琥珀_CNKI" pitchFamily="2" charset="-122"/>
              <a:ea typeface="华光琥珀_CNKI" pitchFamily="2"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矩形 1"/>
          <p:cNvSpPr>
            <a:spLocks noChangeArrowheads="1"/>
          </p:cNvSpPr>
          <p:nvPr userDrawn="1"/>
        </p:nvSpPr>
        <p:spPr bwMode="auto">
          <a:xfrm>
            <a:off x="690564" y="220664"/>
            <a:ext cx="785793" cy="646331"/>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3600" b="1" dirty="0">
                <a:solidFill>
                  <a:prstClr val="white"/>
                </a:solidFill>
                <a:latin typeface="微软雅黑" panose="020B0503020204020204" pitchFamily="34" charset="-122"/>
                <a:ea typeface="微软雅黑" panose="020B0503020204020204" pitchFamily="34" charset="-122"/>
                <a:sym typeface="宋体" panose="02010600030101010101" pitchFamily="2" charset="-122"/>
              </a:rPr>
              <a:t>✎ </a:t>
            </a:r>
            <a:endParaRPr lang="zh-CN" altLang="en-US" sz="3600" dirty="0">
              <a:solidFill>
                <a:prstClr val="black"/>
              </a:solidFill>
            </a:endParaRPr>
          </a:p>
        </p:txBody>
      </p:sp>
      <p:sp>
        <p:nvSpPr>
          <p:cNvPr id="3" name="Content Placeholder 2"/>
          <p:cNvSpPr>
            <a:spLocks noGrp="1"/>
          </p:cNvSpPr>
          <p:nvPr>
            <p:ph sz="half" idx="1" hasCustomPrompt="1"/>
          </p:nvPr>
        </p:nvSpPr>
        <p:spPr>
          <a:xfrm>
            <a:off x="628650" y="1825625"/>
            <a:ext cx="38862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hasCustomPrompt="1"/>
          </p:nvPr>
        </p:nvSpPr>
        <p:spPr>
          <a:xfrm>
            <a:off x="4629150" y="1825625"/>
            <a:ext cx="38862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8" name="Title 1"/>
          <p:cNvSpPr>
            <a:spLocks noGrp="1"/>
          </p:cNvSpPr>
          <p:nvPr>
            <p:ph type="title"/>
          </p:nvPr>
        </p:nvSpPr>
        <p:spPr>
          <a:xfrm>
            <a:off x="1657350" y="154552"/>
            <a:ext cx="4716082" cy="776289"/>
          </a:xfrm>
        </p:spPr>
        <p:txBody>
          <a:bodyPr>
            <a:normAutofit/>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6" name="Date Placeholder 4"/>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BFA480BB-9FBC-4C9A-AA72-F330DBA6F1E7}" type="datetimeFigureOut">
              <a:rPr lang="zh-CN" altLang="en-US"/>
            </a:fld>
            <a:endParaRPr lang="zh-CN" altLang="en-US"/>
          </a:p>
        </p:txBody>
      </p:sp>
      <p:sp>
        <p:nvSpPr>
          <p:cNvPr id="7" name="Footer Placeholder 5"/>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9" name="Slide Number Placeholder 6"/>
          <p:cNvSpPr>
            <a:spLocks noGrp="1"/>
          </p:cNvSpPr>
          <p:nvPr>
            <p:ph type="sldNum" sz="quarter" idx="12"/>
          </p:nvPr>
        </p:nvSpPr>
        <p:spPr/>
        <p:txBody>
          <a:bodyPr/>
          <a:lstStyle>
            <a:lvl1pPr eaLnBrk="0" hangingPunct="0">
              <a:defRPr>
                <a:latin typeface="Arial" panose="020B0604020202020204" pitchFamily="34" charset="0"/>
              </a:defRPr>
            </a:lvl1pPr>
          </a:lstStyle>
          <a:p>
            <a:pPr>
              <a:defRPr/>
            </a:pPr>
            <a:fld id="{57E1E3D3-3747-4CA3-A63F-22D46B993F4B}"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7" name="矩形 1"/>
          <p:cNvSpPr>
            <a:spLocks noChangeArrowheads="1"/>
          </p:cNvSpPr>
          <p:nvPr userDrawn="1"/>
        </p:nvSpPr>
        <p:spPr bwMode="auto">
          <a:xfrm>
            <a:off x="690564" y="220664"/>
            <a:ext cx="785793" cy="646331"/>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3600" b="1" dirty="0">
                <a:solidFill>
                  <a:prstClr val="white"/>
                </a:solidFill>
                <a:latin typeface="微软雅黑" panose="020B0503020204020204" pitchFamily="34" charset="-122"/>
                <a:ea typeface="微软雅黑" panose="020B0503020204020204" pitchFamily="34" charset="-122"/>
                <a:sym typeface="宋体" panose="02010600030101010101" pitchFamily="2" charset="-122"/>
              </a:rPr>
              <a:t>✎ </a:t>
            </a:r>
            <a:endParaRPr lang="zh-CN" altLang="en-US" sz="3600" dirty="0">
              <a:solidFill>
                <a:prstClr val="black"/>
              </a:solidFill>
            </a:endParaRPr>
          </a:p>
        </p:txBody>
      </p:sp>
      <p:sp>
        <p:nvSpPr>
          <p:cNvPr id="3" name="Text Placeholder 2"/>
          <p:cNvSpPr>
            <a:spLocks noGrp="1"/>
          </p:cNvSpPr>
          <p:nvPr>
            <p:ph type="body" idx="1" hasCustomPrompt="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Content Placeholder 3"/>
          <p:cNvSpPr>
            <a:spLocks noGrp="1"/>
          </p:cNvSpPr>
          <p:nvPr>
            <p:ph sz="half" idx="2" hasCustomPrompt="1"/>
          </p:nvPr>
        </p:nvSpPr>
        <p:spPr>
          <a:xfrm>
            <a:off x="629842" y="2505075"/>
            <a:ext cx="3868340"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hasCustomPrompt="1"/>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Content Placeholder 5"/>
          <p:cNvSpPr>
            <a:spLocks noGrp="1"/>
          </p:cNvSpPr>
          <p:nvPr>
            <p:ph sz="quarter" idx="4" hasCustomPrompt="1"/>
          </p:nvPr>
        </p:nvSpPr>
        <p:spPr>
          <a:xfrm>
            <a:off x="4629152" y="2505075"/>
            <a:ext cx="3887391"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10" name="Title 1"/>
          <p:cNvSpPr>
            <a:spLocks noGrp="1"/>
          </p:cNvSpPr>
          <p:nvPr>
            <p:ph type="title"/>
          </p:nvPr>
        </p:nvSpPr>
        <p:spPr>
          <a:xfrm>
            <a:off x="1657350" y="154552"/>
            <a:ext cx="4716082" cy="776289"/>
          </a:xfrm>
        </p:spPr>
        <p:txBody>
          <a:bodyPr>
            <a:normAutofit/>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8" name="Date Placeholder 6"/>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9B59E259-8712-4CF4-9AF4-7B77EE24DBF9}" type="datetimeFigureOut">
              <a:rPr lang="zh-CN" altLang="en-US"/>
            </a:fld>
            <a:endParaRPr lang="zh-CN" altLang="en-US"/>
          </a:p>
        </p:txBody>
      </p:sp>
      <p:sp>
        <p:nvSpPr>
          <p:cNvPr id="9" name="Footer Placeholder 7"/>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11" name="Slide Number Placeholder 8"/>
          <p:cNvSpPr>
            <a:spLocks noGrp="1"/>
          </p:cNvSpPr>
          <p:nvPr>
            <p:ph type="sldNum" sz="quarter" idx="12"/>
          </p:nvPr>
        </p:nvSpPr>
        <p:spPr/>
        <p:txBody>
          <a:bodyPr/>
          <a:lstStyle>
            <a:lvl1pPr eaLnBrk="0" hangingPunct="0">
              <a:defRPr>
                <a:latin typeface="Arial" panose="020B0604020202020204" pitchFamily="34" charset="0"/>
              </a:defRPr>
            </a:lvl1pPr>
          </a:lstStyle>
          <a:p>
            <a:pPr>
              <a:defRPr/>
            </a:pPr>
            <a:fld id="{890E613A-B4B7-4DAF-832F-0FA5F4F549EC}"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矩形 1"/>
          <p:cNvSpPr>
            <a:spLocks noChangeArrowheads="1"/>
          </p:cNvSpPr>
          <p:nvPr userDrawn="1"/>
        </p:nvSpPr>
        <p:spPr bwMode="auto">
          <a:xfrm>
            <a:off x="690564" y="220664"/>
            <a:ext cx="785793" cy="646331"/>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3600" b="1" dirty="0">
                <a:solidFill>
                  <a:prstClr val="white"/>
                </a:solidFill>
                <a:latin typeface="微软雅黑" panose="020B0503020204020204" pitchFamily="34" charset="-122"/>
                <a:ea typeface="微软雅黑" panose="020B0503020204020204" pitchFamily="34" charset="-122"/>
                <a:sym typeface="宋体" panose="02010600030101010101" pitchFamily="2" charset="-122"/>
              </a:rPr>
              <a:t>✎ </a:t>
            </a:r>
            <a:endParaRPr lang="zh-CN" altLang="en-US" sz="3600" dirty="0">
              <a:solidFill>
                <a:prstClr val="black"/>
              </a:solidFill>
            </a:endParaRPr>
          </a:p>
        </p:txBody>
      </p:sp>
      <p:sp>
        <p:nvSpPr>
          <p:cNvPr id="2" name="Title 1"/>
          <p:cNvSpPr>
            <a:spLocks noGrp="1"/>
          </p:cNvSpPr>
          <p:nvPr>
            <p:ph type="title"/>
          </p:nvPr>
        </p:nvSpPr>
        <p:spPr>
          <a:xfrm>
            <a:off x="1657350" y="154552"/>
            <a:ext cx="4716082" cy="776289"/>
          </a:xfrm>
        </p:spPr>
        <p:txBody>
          <a:bodyPr>
            <a:normAutofit/>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4" name="Date Placeholder 2"/>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AD9452F1-1742-46C5-A8E5-1361D826E53A}" type="datetimeFigureOut">
              <a:rPr lang="zh-CN" altLang="en-US"/>
            </a:fld>
            <a:endParaRPr lang="zh-CN" altLang="en-US"/>
          </a:p>
        </p:txBody>
      </p:sp>
      <p:sp>
        <p:nvSpPr>
          <p:cNvPr id="5" name="Footer Placeholder 3"/>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6" name="Slide Number Placeholder 4"/>
          <p:cNvSpPr>
            <a:spLocks noGrp="1"/>
          </p:cNvSpPr>
          <p:nvPr>
            <p:ph type="sldNum" sz="quarter" idx="12"/>
          </p:nvPr>
        </p:nvSpPr>
        <p:spPr/>
        <p:txBody>
          <a:bodyPr/>
          <a:lstStyle>
            <a:lvl1pPr eaLnBrk="0" hangingPunct="0">
              <a:defRPr>
                <a:latin typeface="Arial" panose="020B0604020202020204" pitchFamily="34" charset="0"/>
              </a:defRPr>
            </a:lvl1pPr>
          </a:lstStyle>
          <a:p>
            <a:pPr>
              <a:defRPr/>
            </a:pPr>
            <a:fld id="{51613B60-C592-43A5-9BC3-EFD2607837D5}"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矩形 1"/>
          <p:cNvSpPr>
            <a:spLocks noChangeArrowheads="1"/>
          </p:cNvSpPr>
          <p:nvPr userDrawn="1"/>
        </p:nvSpPr>
        <p:spPr bwMode="auto">
          <a:xfrm>
            <a:off x="690564" y="220664"/>
            <a:ext cx="785793" cy="646331"/>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3600" b="1" dirty="0">
                <a:solidFill>
                  <a:prstClr val="white"/>
                </a:solidFill>
                <a:latin typeface="微软雅黑" panose="020B0503020204020204" pitchFamily="34" charset="-122"/>
                <a:ea typeface="微软雅黑" panose="020B0503020204020204" pitchFamily="34" charset="-122"/>
                <a:sym typeface="宋体" panose="02010600030101010101" pitchFamily="2" charset="-122"/>
              </a:rPr>
              <a:t>✎ </a:t>
            </a:r>
            <a:endParaRPr lang="zh-CN" altLang="en-US" sz="3600" dirty="0">
              <a:solidFill>
                <a:prstClr val="black"/>
              </a:solidFill>
            </a:endParaRPr>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Title 1"/>
          <p:cNvSpPr>
            <a:spLocks noGrp="1"/>
          </p:cNvSpPr>
          <p:nvPr>
            <p:ph type="title"/>
          </p:nvPr>
        </p:nvSpPr>
        <p:spPr>
          <a:xfrm>
            <a:off x="1657350" y="154552"/>
            <a:ext cx="4716082" cy="776289"/>
          </a:xfrm>
        </p:spPr>
        <p:txBody>
          <a:bodyPr>
            <a:normAutofit/>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5"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EFA48C65-FDC9-4BF9-812D-8E3C8FA2D355}" type="datetimeFigureOut">
              <a:rPr lang="zh-CN" altLang="en-US"/>
            </a:fld>
            <a:endParaRPr lang="zh-CN" altLang="en-US"/>
          </a:p>
        </p:txBody>
      </p:sp>
      <p:sp>
        <p:nvSpPr>
          <p:cNvPr id="6"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8" name="Slide Number Placeholder 5"/>
          <p:cNvSpPr>
            <a:spLocks noGrp="1"/>
          </p:cNvSpPr>
          <p:nvPr>
            <p:ph type="sldNum" sz="quarter" idx="12"/>
          </p:nvPr>
        </p:nvSpPr>
        <p:spPr/>
        <p:txBody>
          <a:bodyPr/>
          <a:lstStyle>
            <a:lvl1pPr eaLnBrk="0" hangingPunct="0">
              <a:defRPr>
                <a:latin typeface="Arial" panose="020B0604020202020204" pitchFamily="34" charset="0"/>
              </a:defRPr>
            </a:lvl1pPr>
          </a:lstStyle>
          <a:p>
            <a:pPr>
              <a:defRPr/>
            </a:pPr>
            <a:fld id="{7DEF1607-4A25-45F6-9D86-BBCB96EDE84A}"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
        <p:nvSpPr>
          <p:cNvPr id="2" name="矩形 1"/>
          <p:cNvSpPr/>
          <p:nvPr userDrawn="1"/>
        </p:nvSpPr>
        <p:spPr>
          <a:xfrm>
            <a:off x="2478089" y="1881188"/>
            <a:ext cx="4148137" cy="730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矩形 3"/>
          <p:cNvSpPr/>
          <p:nvPr userDrawn="1"/>
        </p:nvSpPr>
        <p:spPr>
          <a:xfrm>
            <a:off x="-20638" y="3325815"/>
            <a:ext cx="9144001" cy="1792287"/>
          </a:xfrm>
          <a:prstGeom prst="rect">
            <a:avLst/>
          </a:prstGeom>
          <a:solidFill>
            <a:srgbClr val="3A50F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TextBox 11"/>
          <p:cNvSpPr txBox="1">
            <a:spLocks noChangeArrowheads="1"/>
          </p:cNvSpPr>
          <p:nvPr userDrawn="1"/>
        </p:nvSpPr>
        <p:spPr bwMode="auto">
          <a:xfrm>
            <a:off x="1968500" y="3340101"/>
            <a:ext cx="6257925" cy="155892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buFont typeface="Wingdings" panose="05000000000000000000" pitchFamily="2" charset="2"/>
              <a:buNone/>
              <a:defRPr/>
            </a:pPr>
            <a:r>
              <a:rPr lang="en-US" altLang="zh-CN" sz="7200" dirty="0">
                <a:solidFill>
                  <a:schemeClr val="bg1"/>
                </a:solidFill>
                <a:latin typeface="华光琥珀_CNKI" pitchFamily="2" charset="-122"/>
                <a:ea typeface="华光琥珀_CNKI" pitchFamily="2" charset="-122"/>
              </a:rPr>
              <a:t>Thank you!</a:t>
            </a:r>
            <a:endParaRPr lang="zh-CN" altLang="en-US" sz="7200" dirty="0">
              <a:solidFill>
                <a:schemeClr val="bg1"/>
              </a:solidFill>
              <a:latin typeface="华光琥珀_CNKI" pitchFamily="2" charset="-122"/>
              <a:ea typeface="华光琥珀_CNKI" pitchFamily="2"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4" name="矩形 1"/>
          <p:cNvSpPr>
            <a:spLocks noChangeArrowheads="1"/>
          </p:cNvSpPr>
          <p:nvPr userDrawn="1"/>
        </p:nvSpPr>
        <p:spPr bwMode="auto">
          <a:xfrm>
            <a:off x="690564" y="220664"/>
            <a:ext cx="785793" cy="646331"/>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3600" b="1" dirty="0">
                <a:solidFill>
                  <a:prstClr val="white"/>
                </a:solidFill>
                <a:latin typeface="微软雅黑" panose="020B0503020204020204" pitchFamily="34" charset="-122"/>
                <a:ea typeface="微软雅黑" panose="020B0503020204020204" pitchFamily="34" charset="-122"/>
                <a:sym typeface="宋体" panose="02010600030101010101" pitchFamily="2" charset="-122"/>
              </a:rPr>
              <a:t>✎ </a:t>
            </a:r>
            <a:endParaRPr lang="zh-CN" altLang="en-US" sz="3600" dirty="0">
              <a:solidFill>
                <a:prstClr val="black"/>
              </a:solidFill>
            </a:endParaRPr>
          </a:p>
        </p:txBody>
      </p:sp>
      <p:sp>
        <p:nvSpPr>
          <p:cNvPr id="3" name="Content Placeholder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Title 1"/>
          <p:cNvSpPr>
            <a:spLocks noGrp="1"/>
          </p:cNvSpPr>
          <p:nvPr>
            <p:ph type="title"/>
          </p:nvPr>
        </p:nvSpPr>
        <p:spPr>
          <a:xfrm>
            <a:off x="1657350" y="154552"/>
            <a:ext cx="4716082" cy="776289"/>
          </a:xfrm>
        </p:spPr>
        <p:txBody>
          <a:bodyPr>
            <a:normAutofit/>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5"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E47C3199-7D4D-490C-B92E-B21D7DDFE1A8}" type="datetimeFigureOut">
              <a:rPr lang="zh-CN" altLang="en-US"/>
            </a:fld>
            <a:endParaRPr lang="zh-CN" altLang="en-US"/>
          </a:p>
        </p:txBody>
      </p:sp>
      <p:sp>
        <p:nvSpPr>
          <p:cNvPr id="6"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8" name="Slide Number Placeholder 5"/>
          <p:cNvSpPr>
            <a:spLocks noGrp="1"/>
          </p:cNvSpPr>
          <p:nvPr>
            <p:ph type="sldNum" sz="quarter" idx="12"/>
          </p:nvPr>
        </p:nvSpPr>
        <p:spPr/>
        <p:txBody>
          <a:bodyPr/>
          <a:lstStyle>
            <a:lvl1pPr eaLnBrk="0" hangingPunct="0">
              <a:defRPr>
                <a:latin typeface="Arial" panose="020B0604020202020204" pitchFamily="34" charset="0"/>
              </a:defRPr>
            </a:lvl1pPr>
          </a:lstStyle>
          <a:p>
            <a:pPr>
              <a:defRPr/>
            </a:pPr>
            <a:fld id="{4DF5948E-6DB8-4C68-B88E-3013F8FF9CD0}"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5" name="矩形 1"/>
          <p:cNvSpPr>
            <a:spLocks noChangeArrowheads="1"/>
          </p:cNvSpPr>
          <p:nvPr userDrawn="1"/>
        </p:nvSpPr>
        <p:spPr bwMode="auto">
          <a:xfrm>
            <a:off x="690564" y="220664"/>
            <a:ext cx="785793" cy="646331"/>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3600" b="1" dirty="0">
                <a:solidFill>
                  <a:prstClr val="white"/>
                </a:solidFill>
                <a:latin typeface="微软雅黑" panose="020B0503020204020204" pitchFamily="34" charset="-122"/>
                <a:ea typeface="微软雅黑" panose="020B0503020204020204" pitchFamily="34" charset="-122"/>
                <a:sym typeface="宋体" panose="02010600030101010101" pitchFamily="2" charset="-122"/>
              </a:rPr>
              <a:t>✎ </a:t>
            </a:r>
            <a:endParaRPr lang="zh-CN" altLang="en-US" sz="3600" dirty="0">
              <a:solidFill>
                <a:prstClr val="black"/>
              </a:solidFill>
            </a:endParaRPr>
          </a:p>
        </p:txBody>
      </p:sp>
      <p:sp>
        <p:nvSpPr>
          <p:cNvPr id="3" name="Content Placeholder 2"/>
          <p:cNvSpPr>
            <a:spLocks noGrp="1"/>
          </p:cNvSpPr>
          <p:nvPr>
            <p:ph sz="half" idx="1" hasCustomPrompt="1"/>
          </p:nvPr>
        </p:nvSpPr>
        <p:spPr>
          <a:xfrm>
            <a:off x="628650" y="1825625"/>
            <a:ext cx="38862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hasCustomPrompt="1"/>
          </p:nvPr>
        </p:nvSpPr>
        <p:spPr>
          <a:xfrm>
            <a:off x="4629150" y="1825625"/>
            <a:ext cx="38862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8" name="Title 1"/>
          <p:cNvSpPr>
            <a:spLocks noGrp="1"/>
          </p:cNvSpPr>
          <p:nvPr>
            <p:ph type="title"/>
          </p:nvPr>
        </p:nvSpPr>
        <p:spPr>
          <a:xfrm>
            <a:off x="1657350" y="154552"/>
            <a:ext cx="4716082" cy="776289"/>
          </a:xfrm>
        </p:spPr>
        <p:txBody>
          <a:bodyPr>
            <a:normAutofit/>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6" name="Date Placeholder 4"/>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EE10EF5E-B1F0-4CFB-A5C2-4AE562C0B8D5}" type="datetimeFigureOut">
              <a:rPr lang="zh-CN" altLang="en-US"/>
            </a:fld>
            <a:endParaRPr lang="zh-CN" altLang="en-US"/>
          </a:p>
        </p:txBody>
      </p:sp>
      <p:sp>
        <p:nvSpPr>
          <p:cNvPr id="7" name="Footer Placeholder 5"/>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9" name="Slide Number Placeholder 6"/>
          <p:cNvSpPr>
            <a:spLocks noGrp="1"/>
          </p:cNvSpPr>
          <p:nvPr>
            <p:ph type="sldNum" sz="quarter" idx="12"/>
          </p:nvPr>
        </p:nvSpPr>
        <p:spPr/>
        <p:txBody>
          <a:bodyPr/>
          <a:lstStyle>
            <a:lvl1pPr eaLnBrk="0" hangingPunct="0">
              <a:defRPr>
                <a:latin typeface="Arial" panose="020B0604020202020204" pitchFamily="34" charset="0"/>
              </a:defRPr>
            </a:lvl1pPr>
          </a:lstStyle>
          <a:p>
            <a:pPr>
              <a:defRPr/>
            </a:pPr>
            <a:fld id="{51FE4A04-4969-470F-907D-2E9F1DD29DD3}"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4" Type="http://schemas.openxmlformats.org/officeDocument/2006/relationships/theme" Target="../theme/theme2.xml"/><Relationship Id="rId13" Type="http://schemas.openxmlformats.org/officeDocument/2006/relationships/slideLayout" Target="../slideLayouts/slideLayout26.xml"/><Relationship Id="rId12" Type="http://schemas.openxmlformats.org/officeDocument/2006/relationships/slideLayout" Target="../slideLayouts/slideLayout25.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itle Placeholder 1"/>
          <p:cNvSpPr>
            <a:spLocks noGrp="1"/>
          </p:cNvSpPr>
          <p:nvPr>
            <p:ph type="title"/>
          </p:nvPr>
        </p:nvSpPr>
        <p:spPr bwMode="auto">
          <a:xfrm>
            <a:off x="628650" y="365127"/>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en-US" altLang="zh-CN"/>
          </a:p>
        </p:txBody>
      </p:sp>
      <p:sp>
        <p:nvSpPr>
          <p:cNvPr id="1028" name="Text Placeholder 2"/>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altLang="zh-CN"/>
          </a:p>
        </p:txBody>
      </p:sp>
      <p:sp>
        <p:nvSpPr>
          <p:cNvPr id="4" name="Date Placeholder 3"/>
          <p:cNvSpPr>
            <a:spLocks noGrp="1"/>
          </p:cNvSpPr>
          <p:nvPr>
            <p:ph type="dt" sz="half" idx="2"/>
          </p:nvPr>
        </p:nvSpPr>
        <p:spPr>
          <a:xfrm>
            <a:off x="628650" y="6356352"/>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Calibri" panose="020F0502020204030204"/>
              </a:defRPr>
            </a:lvl1pPr>
          </a:lstStyle>
          <a:p>
            <a:pPr>
              <a:defRPr/>
            </a:pPr>
            <a:fld id="{0E635043-E317-4343-A806-A0E1D6837CE9}" type="datetimeFigureOut">
              <a:rPr lang="zh-CN" altLang="en-US"/>
            </a:fld>
            <a:endParaRPr lang="zh-CN" altLang="en-US"/>
          </a:p>
        </p:txBody>
      </p:sp>
      <p:sp>
        <p:nvSpPr>
          <p:cNvPr id="5" name="Footer Placeholder 4"/>
          <p:cNvSpPr>
            <a:spLocks noGrp="1"/>
          </p:cNvSpPr>
          <p:nvPr>
            <p:ph type="ftr" sz="quarter" idx="3"/>
          </p:nvPr>
        </p:nvSpPr>
        <p:spPr>
          <a:xfrm>
            <a:off x="3028950" y="6356352"/>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Calibri" panose="020F0502020204030204"/>
              </a:defRPr>
            </a:lvl1pPr>
          </a:lstStyle>
          <a:p>
            <a:pPr>
              <a:defRPr/>
            </a:pPr>
            <a:endParaRPr lang="zh-CN" altLang="en-US"/>
          </a:p>
        </p:txBody>
      </p:sp>
      <p:sp>
        <p:nvSpPr>
          <p:cNvPr id="6" name="Slide Number Placeholder 5"/>
          <p:cNvSpPr>
            <a:spLocks noGrp="1"/>
          </p:cNvSpPr>
          <p:nvPr>
            <p:ph type="sldNum" sz="quarter" idx="4"/>
          </p:nvPr>
        </p:nvSpPr>
        <p:spPr>
          <a:xfrm>
            <a:off x="6457950" y="6356352"/>
            <a:ext cx="2057400" cy="365125"/>
          </a:xfrm>
          <a:prstGeom prst="rect">
            <a:avLst/>
          </a:prstGeom>
        </p:spPr>
        <p:txBody>
          <a:bodyPr vert="horz" wrap="square" lIns="91440" tIns="45720" rIns="91440" bIns="45720" numCol="1" anchor="ctr" anchorCtr="0" compatLnSpc="1"/>
          <a:lstStyle>
            <a:lvl1pPr algn="r" eaLnBrk="1" hangingPunct="1">
              <a:defRPr sz="1200">
                <a:solidFill>
                  <a:srgbClr val="898989"/>
                </a:solidFill>
                <a:latin typeface="Calibri" panose="020F0502020204030204" pitchFamily="34" charset="0"/>
              </a:defRPr>
            </a:lvl1pPr>
          </a:lstStyle>
          <a:p>
            <a:pPr>
              <a:defRPr/>
            </a:pPr>
            <a:fld id="{23B861F0-1786-4D74-BE5A-EF2264F49525}" type="slidenum">
              <a:rPr lang="zh-CN" altLang="en-US"/>
            </a:fld>
            <a:endParaRPr lang="zh-CN" altLang="en-US"/>
          </a:p>
        </p:txBody>
      </p:sp>
      <p:sp>
        <p:nvSpPr>
          <p:cNvPr id="8" name="矩形 1"/>
          <p:cNvSpPr>
            <a:spLocks noChangeArrowheads="1"/>
          </p:cNvSpPr>
          <p:nvPr userDrawn="1"/>
        </p:nvSpPr>
        <p:spPr bwMode="auto">
          <a:xfrm>
            <a:off x="690564" y="220664"/>
            <a:ext cx="785793" cy="646331"/>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3600" b="1" dirty="0">
                <a:solidFill>
                  <a:prstClr val="white"/>
                </a:solidFill>
                <a:latin typeface="微软雅黑" panose="020B0503020204020204" pitchFamily="34" charset="-122"/>
                <a:ea typeface="微软雅黑" panose="020B0503020204020204" pitchFamily="34" charset="-122"/>
                <a:sym typeface="宋体" panose="02010600030101010101" pitchFamily="2" charset="-122"/>
              </a:rPr>
              <a:t>✎ </a:t>
            </a:r>
            <a:endParaRPr lang="zh-CN" altLang="en-US" sz="3600" dirty="0">
              <a:solidFill>
                <a:prstClr val="black"/>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等线 Light" panose="02010600030101010101" charset="-122"/>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charset="-122"/>
          <a:cs typeface="等线 Light" panose="02010600030101010101"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charset="-122"/>
          <a:cs typeface="等线 Light" panose="02010600030101010101"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charset="-122"/>
          <a:cs typeface="等线 Light" panose="02010600030101010101"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charset="-122"/>
          <a:cs typeface="等线 Light" panose="02010600030101010101"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charset="-122"/>
          <a:cs typeface="等线 Light" panose="02010600030101010101"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charset="-122"/>
          <a:cs typeface="等线 Light" panose="02010600030101010101"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charset="-122"/>
          <a:cs typeface="等线 Light" panose="02010600030101010101"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charset="-122"/>
          <a:cs typeface="等线 Light" panose="02010600030101010101" charset="-122"/>
        </a:defRPr>
      </a:lvl9pPr>
    </p:titleStyle>
    <p:body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charset="-122"/>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charset="-122"/>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charset="-122"/>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charset="-122"/>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0E635043-E317-4343-A806-A0E1D6837CE9}" type="datetimeFigureOut">
              <a:rPr lang="zh-CN" altLang="en-US" smtClean="0"/>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23B861F0-1786-4D74-BE5A-EF2264F49525}" type="slidenum">
              <a:rPr lang="zh-CN" altLang="en-US" smtClean="0"/>
            </a:fld>
            <a:endParaRPr lang="zh-CN" altLang="en-US"/>
          </a:p>
        </p:txBody>
      </p:sp>
      <p:sp>
        <p:nvSpPr>
          <p:cNvPr id="8" name="矩形 1"/>
          <p:cNvSpPr>
            <a:spLocks noChangeArrowheads="1"/>
          </p:cNvSpPr>
          <p:nvPr userDrawn="1"/>
        </p:nvSpPr>
        <p:spPr bwMode="auto">
          <a:xfrm>
            <a:off x="690564" y="220664"/>
            <a:ext cx="785793" cy="646331"/>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3600" b="1" dirty="0">
                <a:solidFill>
                  <a:prstClr val="white"/>
                </a:solidFill>
                <a:latin typeface="微软雅黑" panose="020B0503020204020204" pitchFamily="34" charset="-122"/>
                <a:ea typeface="微软雅黑" panose="020B0503020204020204" pitchFamily="34" charset="-122"/>
                <a:sym typeface="宋体" panose="02010600030101010101" pitchFamily="2" charset="-122"/>
              </a:rPr>
              <a:t>✎ </a:t>
            </a:r>
            <a:endParaRPr lang="zh-CN" altLang="en-US" sz="3600" dirty="0">
              <a:solidFill>
                <a:prstClr val="black"/>
              </a:solidFill>
            </a:endParaRPr>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4.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25.xml"/><Relationship Id="rId4" Type="http://schemas.openxmlformats.org/officeDocument/2006/relationships/image" Target="../media/image3.png"/><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5.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tags" Target="../tags/tag31.xml"/><Relationship Id="rId1" Type="http://schemas.openxmlformats.org/officeDocument/2006/relationships/tags" Target="../tags/tag30.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tags" Target="../tags/tag36.xml"/><Relationship Id="rId1" Type="http://schemas.openxmlformats.org/officeDocument/2006/relationships/tags" Target="../tags/tag35.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5.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tags" Target="../tags/tag41.xml"/><Relationship Id="rId1" Type="http://schemas.openxmlformats.org/officeDocument/2006/relationships/tags" Target="../tags/tag40.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tags" Target="../tags/tag46.xml"/><Relationship Id="rId1" Type="http://schemas.openxmlformats.org/officeDocument/2006/relationships/tags" Target="../tags/tag45.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25.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2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5.xml"/><Relationship Id="rId3" Type="http://schemas.openxmlformats.org/officeDocument/2006/relationships/image" Target="../media/image4.png"/><Relationship Id="rId2" Type="http://schemas.openxmlformats.org/officeDocument/2006/relationships/tags" Target="../tags/tag56.xml"/><Relationship Id="rId1" Type="http://schemas.openxmlformats.org/officeDocument/2006/relationships/tags" Target="../tags/tag55.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5.xml"/><Relationship Id="rId3" Type="http://schemas.openxmlformats.org/officeDocument/2006/relationships/image" Target="../media/image5.png"/><Relationship Id="rId2" Type="http://schemas.openxmlformats.org/officeDocument/2006/relationships/tags" Target="../tags/tag58.xml"/><Relationship Id="rId1" Type="http://schemas.openxmlformats.org/officeDocument/2006/relationships/tags" Target="../tags/tag57.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25.xml"/><Relationship Id="rId3" Type="http://schemas.openxmlformats.org/officeDocument/2006/relationships/image" Target="../media/image6.png"/><Relationship Id="rId2" Type="http://schemas.openxmlformats.org/officeDocument/2006/relationships/tags" Target="../tags/tag60.xml"/><Relationship Id="rId1" Type="http://schemas.openxmlformats.org/officeDocument/2006/relationships/tags" Target="../tags/tag59.xml"/></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25.xml"/><Relationship Id="rId5" Type="http://schemas.openxmlformats.org/officeDocument/2006/relationships/image" Target="../media/image8.png"/><Relationship Id="rId4" Type="http://schemas.openxmlformats.org/officeDocument/2006/relationships/tags" Target="../tags/tag63.xml"/><Relationship Id="rId3" Type="http://schemas.openxmlformats.org/officeDocument/2006/relationships/image" Target="../media/image7.png"/><Relationship Id="rId2" Type="http://schemas.openxmlformats.org/officeDocument/2006/relationships/tags" Target="../tags/tag62.xml"/><Relationship Id="rId1" Type="http://schemas.openxmlformats.org/officeDocument/2006/relationships/tags" Target="../tags/tag61.xml"/></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25.xml"/><Relationship Id="rId6" Type="http://schemas.openxmlformats.org/officeDocument/2006/relationships/tags" Target="../tags/tag67.xml"/><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25.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25.xml"/><Relationship Id="rId4" Type="http://schemas.openxmlformats.org/officeDocument/2006/relationships/image" Target="../media/image11.jpeg"/><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tags" Target="../tags/tag71.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25.xml"/><Relationship Id="rId4" Type="http://schemas.openxmlformats.org/officeDocument/2006/relationships/image" Target="../media/image12.jpeg"/><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tags" Target="../tags/tag4.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25.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25.xml"/><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25.xml"/><Relationship Id="rId4" Type="http://schemas.openxmlformats.org/officeDocument/2006/relationships/image" Target="../media/image13.png"/><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25.xml"/><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25.xml"/><Relationship Id="rId3" Type="http://schemas.openxmlformats.org/officeDocument/2006/relationships/tags" Target="../tags/tag91.xml"/><Relationship Id="rId2" Type="http://schemas.openxmlformats.org/officeDocument/2006/relationships/tags" Target="../tags/tag90.xml"/><Relationship Id="rId1" Type="http://schemas.openxmlformats.org/officeDocument/2006/relationships/tags" Target="../tags/tag89.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25.xml"/><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25.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tags" Target="../tags/tag95.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tags" Target="../tags/tag99.xml"/><Relationship Id="rId1" Type="http://schemas.openxmlformats.org/officeDocument/2006/relationships/tags" Target="../tags/tag98.xml"/></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25.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tags" Target="../tags/tag104.xml"/><Relationship Id="rId1" Type="http://schemas.openxmlformats.org/officeDocument/2006/relationships/tags" Target="../tags/tag103.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25.xml"/><Relationship Id="rId5" Type="http://schemas.openxmlformats.org/officeDocument/2006/relationships/tags" Target="../tags/tag8.xml"/><Relationship Id="rId4" Type="http://schemas.openxmlformats.org/officeDocument/2006/relationships/image" Target="../media/image1.png"/><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25.xml"/><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tags" Target="../tags/tag105.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tags" Target="../tags/tag109.xml"/><Relationship Id="rId1" Type="http://schemas.openxmlformats.org/officeDocument/2006/relationships/tags" Target="../tags/tag108.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tags" Target="../tags/tag111.xml"/><Relationship Id="rId1" Type="http://schemas.openxmlformats.org/officeDocument/2006/relationships/tags" Target="../tags/tag110.xml"/></Relationships>
</file>

<file path=ppt/slides/_rels/slide43.xml.rels><?xml version="1.0" encoding="UTF-8" standalone="yes"?>
<Relationships xmlns="http://schemas.openxmlformats.org/package/2006/relationships"><Relationship Id="rId5" Type="http://schemas.openxmlformats.org/officeDocument/2006/relationships/slideLayout" Target="../slideLayouts/slideLayout25.xml"/><Relationship Id="rId4" Type="http://schemas.openxmlformats.org/officeDocument/2006/relationships/tags" Target="../tags/tag115.xml"/><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25.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tags" Target="../tags/tag120.xml"/><Relationship Id="rId1" Type="http://schemas.openxmlformats.org/officeDocument/2006/relationships/tags" Target="../tags/tag119.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tags" Target="../tags/tag122.xml"/><Relationship Id="rId1" Type="http://schemas.openxmlformats.org/officeDocument/2006/relationships/tags" Target="../tags/tag12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tags" Target="../tags/tag124.xml"/><Relationship Id="rId1" Type="http://schemas.openxmlformats.org/officeDocument/2006/relationships/tags" Target="../tags/tag123.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tags" Target="../tags/tag126.xml"/><Relationship Id="rId1" Type="http://schemas.openxmlformats.org/officeDocument/2006/relationships/tags" Target="../tags/tag125.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5.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tags" Target="../tags/tag128.xml"/><Relationship Id="rId1" Type="http://schemas.openxmlformats.org/officeDocument/2006/relationships/tags" Target="../tags/tag127.xml"/></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25.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tags" Target="../tags/tag133.xml"/><Relationship Id="rId1" Type="http://schemas.openxmlformats.org/officeDocument/2006/relationships/tags" Target="../tags/tag132.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tags" Target="../tags/tag135.xml"/><Relationship Id="rId1" Type="http://schemas.openxmlformats.org/officeDocument/2006/relationships/tags" Target="../tags/tag134.xml"/></Relationships>
</file>

<file path=ppt/slides/_rels/slide54.xml.rels><?xml version="1.0" encoding="UTF-8" standalone="yes"?>
<Relationships xmlns="http://schemas.openxmlformats.org/package/2006/relationships"><Relationship Id="rId4" Type="http://schemas.openxmlformats.org/officeDocument/2006/relationships/slideLayout" Target="../slideLayouts/slideLayout25.xml"/><Relationship Id="rId3" Type="http://schemas.openxmlformats.org/officeDocument/2006/relationships/tags" Target="../tags/tag138.xml"/><Relationship Id="rId2" Type="http://schemas.openxmlformats.org/officeDocument/2006/relationships/tags" Target="../tags/tag137.xml"/><Relationship Id="rId1" Type="http://schemas.openxmlformats.org/officeDocument/2006/relationships/tags" Target="../tags/tag136.xml"/></Relationships>
</file>

<file path=ppt/slides/_rels/slide55.xml.rels><?xml version="1.0" encoding="UTF-8" standalone="yes"?>
<Relationships xmlns="http://schemas.openxmlformats.org/package/2006/relationships"><Relationship Id="rId4" Type="http://schemas.openxmlformats.org/officeDocument/2006/relationships/slideLayout" Target="../slideLayouts/slideLayout25.xml"/><Relationship Id="rId3" Type="http://schemas.openxmlformats.org/officeDocument/2006/relationships/tags" Target="../tags/tag141.xml"/><Relationship Id="rId2" Type="http://schemas.openxmlformats.org/officeDocument/2006/relationships/tags" Target="../tags/tag140.xml"/><Relationship Id="rId1" Type="http://schemas.openxmlformats.org/officeDocument/2006/relationships/tags" Target="../tags/tag139.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tags" Target="../tags/tag143.xml"/><Relationship Id="rId1" Type="http://schemas.openxmlformats.org/officeDocument/2006/relationships/tags" Target="../tags/tag14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58.xml.rels><?xml version="1.0" encoding="UTF-8" standalone="yes"?>
<Relationships xmlns="http://schemas.openxmlformats.org/package/2006/relationships"><Relationship Id="rId4" Type="http://schemas.openxmlformats.org/officeDocument/2006/relationships/slideLayout" Target="../slideLayouts/slideLayout25.xml"/><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tags" Target="../tags/tag144.xml"/></Relationships>
</file>

<file path=ppt/slides/_rels/slide59.xml.rels><?xml version="1.0" encoding="UTF-8" standalone="yes"?>
<Relationships xmlns="http://schemas.openxmlformats.org/package/2006/relationships"><Relationship Id="rId5" Type="http://schemas.openxmlformats.org/officeDocument/2006/relationships/slideLayout" Target="../slideLayouts/slideLayout25.xml"/><Relationship Id="rId4" Type="http://schemas.openxmlformats.org/officeDocument/2006/relationships/tags" Target="../tags/tag149.xml"/><Relationship Id="rId3" Type="http://schemas.openxmlformats.org/officeDocument/2006/relationships/image" Target="../media/image14.jpeg"/><Relationship Id="rId2" Type="http://schemas.openxmlformats.org/officeDocument/2006/relationships/tags" Target="../tags/tag148.xml"/><Relationship Id="rId1" Type="http://schemas.openxmlformats.org/officeDocument/2006/relationships/tags" Target="../tags/tag147.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s>
</file>

<file path=ppt/slides/_rels/slide60.xml.rels><?xml version="1.0" encoding="UTF-8" standalone="yes"?>
<Relationships xmlns="http://schemas.openxmlformats.org/package/2006/relationships"><Relationship Id="rId5" Type="http://schemas.openxmlformats.org/officeDocument/2006/relationships/slideLayout" Target="../slideLayouts/slideLayout25.xml"/><Relationship Id="rId4" Type="http://schemas.openxmlformats.org/officeDocument/2006/relationships/image" Target="../media/image15.jpeg"/><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tags" Target="../tags/tag150.xml"/></Relationships>
</file>

<file path=ppt/slides/_rels/slide61.xml.rels><?xml version="1.0" encoding="UTF-8" standalone="yes"?>
<Relationships xmlns="http://schemas.openxmlformats.org/package/2006/relationships"><Relationship Id="rId5" Type="http://schemas.openxmlformats.org/officeDocument/2006/relationships/slideLayout" Target="../slideLayouts/slideLayout25.xml"/><Relationship Id="rId4" Type="http://schemas.openxmlformats.org/officeDocument/2006/relationships/image" Target="../media/image16.jpeg"/><Relationship Id="rId3" Type="http://schemas.openxmlformats.org/officeDocument/2006/relationships/tags" Target="../tags/tag155.xml"/><Relationship Id="rId2" Type="http://schemas.openxmlformats.org/officeDocument/2006/relationships/tags" Target="../tags/tag154.xml"/><Relationship Id="rId1" Type="http://schemas.openxmlformats.org/officeDocument/2006/relationships/tags" Target="../tags/tag153.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tags" Target="../tags/tag157.xml"/><Relationship Id="rId1" Type="http://schemas.openxmlformats.org/officeDocument/2006/relationships/tags" Target="../tags/tag156.xml"/></Relationships>
</file>

<file path=ppt/slides/_rels/slide63.xml.rels><?xml version="1.0" encoding="UTF-8" standalone="yes"?>
<Relationships xmlns="http://schemas.openxmlformats.org/package/2006/relationships"><Relationship Id="rId5" Type="http://schemas.openxmlformats.org/officeDocument/2006/relationships/slideLayout" Target="../slideLayouts/slideLayout25.xml"/><Relationship Id="rId4" Type="http://schemas.openxmlformats.org/officeDocument/2006/relationships/image" Target="../media/image17.jpeg"/><Relationship Id="rId3" Type="http://schemas.openxmlformats.org/officeDocument/2006/relationships/tags" Target="../tags/tag160.xml"/><Relationship Id="rId2" Type="http://schemas.openxmlformats.org/officeDocument/2006/relationships/tags" Target="../tags/tag159.xml"/><Relationship Id="rId1" Type="http://schemas.openxmlformats.org/officeDocument/2006/relationships/tags" Target="../tags/tag158.xml"/></Relationships>
</file>

<file path=ppt/slides/_rels/slide64.xml.rels><?xml version="1.0" encoding="UTF-8" standalone="yes"?>
<Relationships xmlns="http://schemas.openxmlformats.org/package/2006/relationships"><Relationship Id="rId4" Type="http://schemas.openxmlformats.org/officeDocument/2006/relationships/slideLayout" Target="../slideLayouts/slideLayout25.xml"/><Relationship Id="rId3" Type="http://schemas.openxmlformats.org/officeDocument/2006/relationships/tags" Target="../tags/tag163.xml"/><Relationship Id="rId2" Type="http://schemas.openxmlformats.org/officeDocument/2006/relationships/tags" Target="../tags/tag162.xml"/><Relationship Id="rId1" Type="http://schemas.openxmlformats.org/officeDocument/2006/relationships/tags" Target="../tags/tag161.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tags" Target="../tags/tag165.xml"/><Relationship Id="rId1" Type="http://schemas.openxmlformats.org/officeDocument/2006/relationships/tags" Target="../tags/tag164.xml"/></Relationships>
</file>

<file path=ppt/slides/_rels/slide66.xml.rels><?xml version="1.0" encoding="UTF-8" standalone="yes"?>
<Relationships xmlns="http://schemas.openxmlformats.org/package/2006/relationships"><Relationship Id="rId5" Type="http://schemas.openxmlformats.org/officeDocument/2006/relationships/slideLayout" Target="../slideLayouts/slideLayout25.xml"/><Relationship Id="rId4" Type="http://schemas.openxmlformats.org/officeDocument/2006/relationships/tags" Target="../tags/tag168.xml"/><Relationship Id="rId3" Type="http://schemas.openxmlformats.org/officeDocument/2006/relationships/image" Target="../media/image18.jpeg"/><Relationship Id="rId2" Type="http://schemas.openxmlformats.org/officeDocument/2006/relationships/tags" Target="../tags/tag167.xml"/><Relationship Id="rId1" Type="http://schemas.openxmlformats.org/officeDocument/2006/relationships/tags" Target="../tags/tag166.xml"/></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tags" Target="../tags/tag170.xml"/><Relationship Id="rId1" Type="http://schemas.openxmlformats.org/officeDocument/2006/relationships/tags" Target="../tags/tag169.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6.xml"/><Relationship Id="rId1" Type="http://schemas.openxmlformats.org/officeDocument/2006/relationships/tags" Target="../tags/tag171.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25.xml"/><Relationship Id="rId4" Type="http://schemas.openxmlformats.org/officeDocument/2006/relationships/image" Target="../media/image2.png"/><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5.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5.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879475" y="1511300"/>
            <a:ext cx="7480935" cy="2306955"/>
          </a:xfrm>
          <a:prstGeom prst="rect">
            <a:avLst/>
          </a:prstGeom>
          <a:noFill/>
        </p:spPr>
        <p:txBody>
          <a:bodyPr wrap="square" rtlCol="0" anchor="t">
            <a:spAutoFit/>
          </a:bodyPr>
          <a:p>
            <a:pPr marL="0" lvl="0" indent="0" algn="ctr" eaLnBrk="1" hangingPunct="1">
              <a:lnSpc>
                <a:spcPct val="150000"/>
              </a:lnSpc>
              <a:buNone/>
            </a:pPr>
            <a:r>
              <a:rPr lang="zh-CN" altLang="en-US" sz="4800" b="1" dirty="0">
                <a:solidFill>
                  <a:schemeClr val="tx1"/>
                </a:solidFill>
                <a:latin typeface="微软雅黑" panose="020B0503020204020204" pitchFamily="34" charset="-122"/>
                <a:ea typeface="微软雅黑" panose="020B0503020204020204" pitchFamily="34" charset="-122"/>
                <a:sym typeface="+mn-ea"/>
              </a:rPr>
              <a:t>信息技术基础（文科）</a:t>
            </a:r>
            <a:endParaRPr lang="en-US" altLang="zh-CN" sz="4800" b="1" dirty="0">
              <a:solidFill>
                <a:schemeClr val="tx1"/>
              </a:solidFill>
              <a:latin typeface="微软雅黑" panose="020B0503020204020204" pitchFamily="34" charset="-122"/>
              <a:ea typeface="微软雅黑" panose="020B0503020204020204" pitchFamily="34" charset="-122"/>
            </a:endParaRPr>
          </a:p>
          <a:p>
            <a:pPr algn="ctr" eaLnBrk="1" hangingPunct="1">
              <a:lnSpc>
                <a:spcPct val="150000"/>
              </a:lnSpc>
              <a:buFont typeface="Arial" panose="020B0604020202020204" pitchFamily="34" charset="0"/>
              <a:buNone/>
            </a:pPr>
            <a:r>
              <a:rPr lang="zh-CN" altLang="en-US" sz="4800" b="1" dirty="0">
                <a:solidFill>
                  <a:schemeClr val="tx1"/>
                </a:solidFill>
                <a:latin typeface="微软雅黑" panose="020B0503020204020204" pitchFamily="34" charset="-122"/>
                <a:ea typeface="微软雅黑" panose="020B0503020204020204" pitchFamily="34" charset="-122"/>
                <a:sym typeface="+mn-ea"/>
              </a:rPr>
              <a:t>第</a:t>
            </a:r>
            <a:r>
              <a:rPr lang="en-US" altLang="zh-CN" sz="4800" b="1" dirty="0">
                <a:solidFill>
                  <a:schemeClr val="tx1"/>
                </a:solidFill>
                <a:latin typeface="微软雅黑" panose="020B0503020204020204" pitchFamily="34" charset="-122"/>
                <a:ea typeface="微软雅黑" panose="020B0503020204020204" pitchFamily="34" charset="-122"/>
                <a:sym typeface="+mn-ea"/>
              </a:rPr>
              <a:t>5</a:t>
            </a:r>
            <a:r>
              <a:rPr lang="zh-CN" altLang="en-US" sz="4800" b="1" dirty="0">
                <a:solidFill>
                  <a:schemeClr val="tx1"/>
                </a:solidFill>
                <a:latin typeface="微软雅黑" panose="020B0503020204020204" pitchFamily="34" charset="-122"/>
                <a:ea typeface="微软雅黑" panose="020B0503020204020204" pitchFamily="34" charset="-122"/>
                <a:sym typeface="+mn-ea"/>
              </a:rPr>
              <a:t>章 </a:t>
            </a:r>
            <a:r>
              <a:rPr lang="en-US" altLang="zh-CN" sz="4800" b="1" dirty="0">
                <a:solidFill>
                  <a:schemeClr val="tx1"/>
                </a:solidFill>
                <a:latin typeface="微软雅黑" panose="020B0503020204020204" pitchFamily="34" charset="-122"/>
                <a:ea typeface="微软雅黑" panose="020B0503020204020204" pitchFamily="34" charset="-122"/>
                <a:sym typeface="+mn-ea"/>
              </a:rPr>
              <a:t>Python</a:t>
            </a:r>
            <a:r>
              <a:rPr lang="zh-CN" altLang="en-US" sz="4800" b="1" dirty="0">
                <a:solidFill>
                  <a:schemeClr val="tx1"/>
                </a:solidFill>
                <a:latin typeface="微软雅黑" panose="020B0503020204020204" pitchFamily="34" charset="-122"/>
                <a:ea typeface="微软雅黑" panose="020B0503020204020204" pitchFamily="34" charset="-122"/>
                <a:sym typeface="+mn-ea"/>
              </a:rPr>
              <a:t>编程基础</a:t>
            </a:r>
            <a:endParaRPr lang="zh-CN" altLang="en-US" sz="4800" b="1" dirty="0" smtClean="0">
              <a:solidFill>
                <a:schemeClr val="tx1"/>
              </a:solidFill>
              <a:latin typeface="微软雅黑" panose="020B0503020204020204" pitchFamily="34" charset="-122"/>
              <a:ea typeface="微软雅黑" panose="020B0503020204020204" pitchFamily="34" charset="-122"/>
              <a:sym typeface="+mn-ea"/>
            </a:endParaRPr>
          </a:p>
        </p:txBody>
      </p:sp>
    </p:spTree>
    <p:custDataLst>
      <p:tags r:id="rId2"/>
    </p:custData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副标题"/>
          <p:cNvSpPr txBox="1">
            <a:spLocks noChangeArrowheads="1"/>
          </p:cNvSpPr>
          <p:nvPr>
            <p:custDataLst>
              <p:tags r:id="rId1"/>
            </p:custDataLst>
          </p:nvPr>
        </p:nvSpPr>
        <p:spPr bwMode="auto">
          <a:xfrm>
            <a:off x="674690" y="1600200"/>
            <a:ext cx="490696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复杂数据类型</a:t>
            </a:r>
            <a:r>
              <a:rPr lang="en-US"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字符串</a:t>
            </a:r>
            <a:r>
              <a:rPr lang="zh-CN" altLang="en-US"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的使用</a:t>
            </a:r>
            <a:endPar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itle 6"/>
          <p:cNvSpPr txBox="1"/>
          <p:nvPr>
            <p:custDataLst>
              <p:tags r:id="rId2"/>
            </p:custDataLst>
          </p:nvPr>
        </p:nvSpPr>
        <p:spPr>
          <a:xfrm>
            <a:off x="381001" y="2263776"/>
            <a:ext cx="1533524" cy="4450293"/>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fontAlgn="auto">
              <a:lnSpc>
                <a:spcPct val="120000"/>
              </a:lnSpc>
              <a:spcAft>
                <a:spcPts val="800"/>
              </a:spcAft>
              <a:defRPr/>
            </a:pPr>
            <a:r>
              <a:rPr lang="zh-CN" altLang="en-US"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说明：</a:t>
            </a:r>
            <a:r>
              <a:rPr lang="zh-CN" altLang="en-US" sz="2400" spc="10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内置函数</a:t>
            </a:r>
            <a:r>
              <a:rPr lang="en-US" altLang="zh-CN" sz="2400" spc="10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print(a) </a:t>
            </a:r>
            <a:r>
              <a:rPr lang="zh-CN" altLang="en-US" sz="2400" spc="10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的作用就是输出对象</a:t>
            </a:r>
            <a:r>
              <a:rPr lang="en-US" altLang="zh-CN" sz="2400" spc="10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2400" spc="10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的值</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a:spLocks noChangeArrowheads="1"/>
          </p:cNvSpPr>
          <p:nvPr>
            <p:custDataLst>
              <p:tags r:id="rId3"/>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任务一： </a:t>
            </a:r>
            <a:r>
              <a:rPr lang="en-US" altLang="zh-CN"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Python</a:t>
            </a:r>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的内置数据类型</a:t>
            </a:r>
            <a:endPar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6" name="图片 5"/>
          <p:cNvPicPr>
            <a:picLocks noChangeAspect="1"/>
          </p:cNvPicPr>
          <p:nvPr/>
        </p:nvPicPr>
        <p:blipFill rotWithShape="1">
          <a:blip r:embed="rId4"/>
          <a:srcRect l="5565" t="29406" r="26059" b="27010"/>
          <a:stretch>
            <a:fillRect/>
          </a:stretch>
        </p:blipFill>
        <p:spPr>
          <a:xfrm>
            <a:off x="2635249" y="2141009"/>
            <a:ext cx="6284914" cy="4450293"/>
          </a:xfrm>
          <a:prstGeom prst="rect">
            <a:avLst/>
          </a:prstGeom>
        </p:spPr>
      </p:pic>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副标题"/>
          <p:cNvSpPr txBox="1">
            <a:spLocks noChangeArrowheads="1"/>
          </p:cNvSpPr>
          <p:nvPr>
            <p:custDataLst>
              <p:tags r:id="rId1"/>
            </p:custDataLst>
          </p:nvPr>
        </p:nvSpPr>
        <p:spPr bwMode="auto">
          <a:xfrm>
            <a:off x="674690" y="1600200"/>
            <a:ext cx="4244975"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 </a:t>
            </a:r>
            <a:r>
              <a:rPr lang="zh-CN" altLang="en-US"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复杂数据类型</a:t>
            </a:r>
            <a:endPar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Title 6"/>
          <p:cNvSpPr txBox="1"/>
          <p:nvPr>
            <p:custDataLst>
              <p:tags r:id="rId2"/>
            </p:custDataLst>
          </p:nvPr>
        </p:nvSpPr>
        <p:spPr>
          <a:xfrm>
            <a:off x="476254" y="2263775"/>
            <a:ext cx="8429622" cy="4418012"/>
          </a:xfrm>
          <a:prstGeom prst="rect">
            <a:avLst/>
          </a:prstGeom>
          <a:noFill/>
          <a:ln w="3175">
            <a:noFill/>
            <a:prstDash val="dash"/>
          </a:ln>
        </p:spPr>
        <p:txBody>
          <a:bodyPr lIns="63500" tIns="25400" rIns="63500" bIns="2540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fontAlgn="auto">
              <a:lnSpc>
                <a:spcPct val="120000"/>
              </a:lnSpc>
              <a:spcAft>
                <a:spcPts val="800"/>
              </a:spcAft>
              <a:defRPr/>
            </a:pPr>
            <a:r>
              <a:rPr lang="zh-CN" altLang="en-US" sz="2400" b="1"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元组：</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是不可变序列，一般以“</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开头，由“</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结束（也可以不要这一对小括号），可用于存储多个元素，元素值的数据类型可以不同，元素之间以“</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间隔，元素值不能更改。</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元组可以通过以下多种方式构建：</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使用一对括号表示空元组，如 </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只包含一个元素的元组使用逗号结尾，如</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，或 </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用逗号间隔元素，如</a:t>
            </a:r>
            <a:r>
              <a:rPr lang="en-US" altLang="zh-CN" sz="2400" spc="100" dirty="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a,b,c</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或 </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spc="100" dirty="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a,b,c</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使用内置函数</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tuple( )</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a:spLocks noChangeArrowheads="1"/>
          </p:cNvSpPr>
          <p:nvPr>
            <p:custDataLst>
              <p:tags r:id="rId3"/>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任务一： </a:t>
            </a:r>
            <a:r>
              <a:rPr lang="en-US" altLang="zh-CN"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Python</a:t>
            </a:r>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的内置数据类型</a:t>
            </a:r>
            <a:endPar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副标题"/>
          <p:cNvSpPr txBox="1">
            <a:spLocks noChangeArrowheads="1"/>
          </p:cNvSpPr>
          <p:nvPr>
            <p:custDataLst>
              <p:tags r:id="rId1"/>
            </p:custDataLst>
          </p:nvPr>
        </p:nvSpPr>
        <p:spPr bwMode="auto">
          <a:xfrm>
            <a:off x="674690" y="1600200"/>
            <a:ext cx="490696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复杂数据类型</a:t>
            </a:r>
            <a:r>
              <a:rPr lang="en-US"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元组</a:t>
            </a:r>
            <a:r>
              <a:rPr lang="zh-CN" altLang="en-US"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的使用</a:t>
            </a:r>
            <a:endPar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6"/>
          <p:cNvSpPr txBox="1">
            <a:spLocks noChangeArrowheads="1"/>
          </p:cNvSpPr>
          <p:nvPr>
            <p:custDataLst>
              <p:tags r:id="rId2"/>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任务一： </a:t>
            </a:r>
            <a:r>
              <a:rPr lang="en-US" altLang="zh-CN"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Python</a:t>
            </a:r>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的内置数据类型</a:t>
            </a:r>
            <a:endPar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5" name="表格 4"/>
          <p:cNvGraphicFramePr>
            <a:graphicFrameLocks noGrp="1"/>
          </p:cNvGraphicFramePr>
          <p:nvPr/>
        </p:nvGraphicFramePr>
        <p:xfrm>
          <a:off x="1047115" y="2127252"/>
          <a:ext cx="5411470" cy="4572000"/>
        </p:xfrm>
        <a:graphic>
          <a:graphicData uri="http://schemas.openxmlformats.org/drawingml/2006/table">
            <a:tbl>
              <a:tblPr firstRow="1" firstCol="1" bandRow="1"/>
              <a:tblGrid>
                <a:gridCol w="5411470"/>
              </a:tblGrid>
              <a:tr h="0">
                <a:tc>
                  <a:txBody>
                    <a:bodyPr/>
                    <a:lstStyle/>
                    <a:p>
                      <a:pPr algn="just"/>
                      <a:r>
                        <a:rPr lang="en-US" sz="2000" kern="100" dirty="0">
                          <a:solidFill>
                            <a:srgbClr val="000000"/>
                          </a:solidFill>
                          <a:effectLst/>
                          <a:latin typeface="Times New Roman" panose="02020603050405020304" pitchFamily="18" charset="0"/>
                          <a:ea typeface="宋体" panose="02010600030101010101" pitchFamily="2" charset="-122"/>
                        </a:rPr>
                        <a:t>&gt;&gt;&gt; t1=()   </a:t>
                      </a:r>
                      <a:r>
                        <a:rPr lang="en-US" sz="2000" kern="100" dirty="0">
                          <a:solidFill>
                            <a:srgbClr val="FF0000"/>
                          </a:solidFill>
                          <a:effectLst/>
                          <a:latin typeface="Times New Roman" panose="02020603050405020304" pitchFamily="18" charset="0"/>
                          <a:ea typeface="宋体" panose="02010600030101010101" pitchFamily="2" charset="-122"/>
                        </a:rPr>
                        <a:t># </a:t>
                      </a:r>
                      <a:r>
                        <a:rPr lang="zh-CN" sz="2000" kern="100" dirty="0">
                          <a:solidFill>
                            <a:srgbClr val="FF0000"/>
                          </a:solidFill>
                          <a:effectLst/>
                          <a:latin typeface="Times New Roman" panose="02020603050405020304" pitchFamily="18" charset="0"/>
                          <a:ea typeface="宋体" panose="02010600030101010101" pitchFamily="2" charset="-122"/>
                        </a:rPr>
                        <a:t>将空元组赋值给</a:t>
                      </a:r>
                      <a:r>
                        <a:rPr lang="en-US" sz="2000" kern="100" dirty="0">
                          <a:solidFill>
                            <a:srgbClr val="FF0000"/>
                          </a:solidFill>
                          <a:effectLst/>
                          <a:latin typeface="Times New Roman" panose="02020603050405020304" pitchFamily="18" charset="0"/>
                          <a:ea typeface="宋体" panose="02010600030101010101" pitchFamily="2" charset="-122"/>
                        </a:rPr>
                        <a:t>t1</a:t>
                      </a:r>
                      <a:endParaRPr lang="zh-CN" sz="2000" kern="100" dirty="0">
                        <a:effectLst/>
                        <a:latin typeface="Times New Roman" panose="02020603050405020304" pitchFamily="18" charset="0"/>
                        <a:ea typeface="宋体" panose="02010600030101010101" pitchFamily="2" charset="-122"/>
                      </a:endParaRPr>
                    </a:p>
                    <a:p>
                      <a:pPr algn="just"/>
                      <a:r>
                        <a:rPr lang="en-US" sz="2000" kern="100" dirty="0">
                          <a:solidFill>
                            <a:srgbClr val="000000"/>
                          </a:solidFill>
                          <a:effectLst/>
                          <a:latin typeface="Times New Roman" panose="02020603050405020304" pitchFamily="18" charset="0"/>
                          <a:ea typeface="宋体" panose="02010600030101010101" pitchFamily="2" charset="-122"/>
                        </a:rPr>
                        <a:t>&gt;&gt;&gt; type(t1)  </a:t>
                      </a:r>
                      <a:r>
                        <a:rPr lang="en-US" sz="2000" kern="100" dirty="0">
                          <a:solidFill>
                            <a:srgbClr val="FF0000"/>
                          </a:solidFill>
                          <a:effectLst/>
                          <a:latin typeface="Times New Roman" panose="02020603050405020304" pitchFamily="18" charset="0"/>
                          <a:ea typeface="宋体" panose="02010600030101010101" pitchFamily="2" charset="-122"/>
                        </a:rPr>
                        <a:t># </a:t>
                      </a:r>
                      <a:r>
                        <a:rPr lang="zh-CN" sz="2000" kern="100" dirty="0">
                          <a:solidFill>
                            <a:srgbClr val="FF0000"/>
                          </a:solidFill>
                          <a:effectLst/>
                          <a:latin typeface="Times New Roman" panose="02020603050405020304" pitchFamily="18" charset="0"/>
                          <a:ea typeface="宋体" panose="02010600030101010101" pitchFamily="2" charset="-122"/>
                        </a:rPr>
                        <a:t>查看对象</a:t>
                      </a:r>
                      <a:r>
                        <a:rPr lang="en-US" sz="2000" kern="100" dirty="0">
                          <a:solidFill>
                            <a:srgbClr val="FF0000"/>
                          </a:solidFill>
                          <a:effectLst/>
                          <a:latin typeface="Times New Roman" panose="02020603050405020304" pitchFamily="18" charset="0"/>
                          <a:ea typeface="宋体" panose="02010600030101010101" pitchFamily="2" charset="-122"/>
                        </a:rPr>
                        <a:t>t1</a:t>
                      </a:r>
                      <a:r>
                        <a:rPr lang="zh-CN" sz="2000" kern="100" dirty="0">
                          <a:solidFill>
                            <a:srgbClr val="FF0000"/>
                          </a:solidFill>
                          <a:effectLst/>
                          <a:latin typeface="Times New Roman" panose="02020603050405020304" pitchFamily="18" charset="0"/>
                          <a:ea typeface="宋体" panose="02010600030101010101" pitchFamily="2" charset="-122"/>
                        </a:rPr>
                        <a:t>的类型</a:t>
                      </a:r>
                      <a:endParaRPr lang="zh-CN" sz="2000" kern="100" dirty="0">
                        <a:effectLst/>
                        <a:latin typeface="Times New Roman" panose="02020603050405020304" pitchFamily="18" charset="0"/>
                        <a:ea typeface="宋体" panose="02010600030101010101" pitchFamily="2" charset="-122"/>
                      </a:endParaRPr>
                    </a:p>
                    <a:p>
                      <a:pPr algn="just"/>
                      <a:r>
                        <a:rPr lang="en-US" sz="2000" kern="100" dirty="0">
                          <a:solidFill>
                            <a:srgbClr val="000000"/>
                          </a:solidFill>
                          <a:effectLst/>
                          <a:latin typeface="Times New Roman" panose="02020603050405020304" pitchFamily="18" charset="0"/>
                          <a:ea typeface="宋体" panose="02010600030101010101" pitchFamily="2" charset="-122"/>
                        </a:rPr>
                        <a:t>&lt;class 'tuple'&gt;</a:t>
                      </a:r>
                      <a:endParaRPr lang="zh-CN" sz="2000" kern="100" dirty="0">
                        <a:effectLst/>
                        <a:latin typeface="Times New Roman" panose="02020603050405020304" pitchFamily="18" charset="0"/>
                        <a:ea typeface="宋体" panose="02010600030101010101" pitchFamily="2" charset="-122"/>
                      </a:endParaRPr>
                    </a:p>
                    <a:p>
                      <a:pPr algn="just"/>
                      <a:r>
                        <a:rPr lang="en-US" sz="2000" kern="100" dirty="0">
                          <a:solidFill>
                            <a:srgbClr val="000000"/>
                          </a:solidFill>
                          <a:effectLst/>
                          <a:latin typeface="Times New Roman" panose="02020603050405020304" pitchFamily="18" charset="0"/>
                          <a:ea typeface="宋体" panose="02010600030101010101" pitchFamily="2" charset="-122"/>
                        </a:rPr>
                        <a:t>&gt;&gt;&gt; t2=1,    </a:t>
                      </a:r>
                      <a:r>
                        <a:rPr lang="en-US" sz="2000" kern="100" dirty="0">
                          <a:solidFill>
                            <a:srgbClr val="FF0000"/>
                          </a:solidFill>
                          <a:effectLst/>
                          <a:latin typeface="Times New Roman" panose="02020603050405020304" pitchFamily="18" charset="0"/>
                          <a:ea typeface="宋体" panose="02010600030101010101" pitchFamily="2" charset="-122"/>
                        </a:rPr>
                        <a:t># </a:t>
                      </a:r>
                      <a:r>
                        <a:rPr lang="zh-CN" sz="2000" kern="100" dirty="0">
                          <a:solidFill>
                            <a:srgbClr val="FF0000"/>
                          </a:solidFill>
                          <a:effectLst/>
                          <a:latin typeface="Times New Roman" panose="02020603050405020304" pitchFamily="18" charset="0"/>
                          <a:ea typeface="宋体" panose="02010600030101010101" pitchFamily="2" charset="-122"/>
                        </a:rPr>
                        <a:t>将单个元素构成的元组赋值给</a:t>
                      </a:r>
                      <a:r>
                        <a:rPr lang="en-US" sz="2000" kern="100" dirty="0">
                          <a:solidFill>
                            <a:srgbClr val="FF0000"/>
                          </a:solidFill>
                          <a:effectLst/>
                          <a:latin typeface="Times New Roman" panose="02020603050405020304" pitchFamily="18" charset="0"/>
                          <a:ea typeface="宋体" panose="02010600030101010101" pitchFamily="2" charset="-122"/>
                        </a:rPr>
                        <a:t>t2</a:t>
                      </a:r>
                      <a:endParaRPr lang="zh-CN" sz="2000" kern="100" dirty="0">
                        <a:effectLst/>
                        <a:latin typeface="Times New Roman" panose="02020603050405020304" pitchFamily="18" charset="0"/>
                        <a:ea typeface="宋体" panose="02010600030101010101" pitchFamily="2" charset="-122"/>
                      </a:endParaRPr>
                    </a:p>
                    <a:p>
                      <a:pPr algn="just"/>
                      <a:r>
                        <a:rPr lang="en-US" sz="2000" kern="100" dirty="0">
                          <a:solidFill>
                            <a:srgbClr val="000000"/>
                          </a:solidFill>
                          <a:effectLst/>
                          <a:latin typeface="Times New Roman" panose="02020603050405020304" pitchFamily="18" charset="0"/>
                          <a:ea typeface="宋体" panose="02010600030101010101" pitchFamily="2" charset="-122"/>
                        </a:rPr>
                        <a:t>&gt;&gt;&gt; print(t2)   </a:t>
                      </a:r>
                      <a:r>
                        <a:rPr lang="en-US" sz="2000" kern="100" dirty="0">
                          <a:solidFill>
                            <a:srgbClr val="FF0000"/>
                          </a:solidFill>
                          <a:effectLst/>
                          <a:latin typeface="Times New Roman" panose="02020603050405020304" pitchFamily="18" charset="0"/>
                          <a:ea typeface="宋体" panose="02010600030101010101" pitchFamily="2" charset="-122"/>
                        </a:rPr>
                        <a:t># </a:t>
                      </a:r>
                      <a:r>
                        <a:rPr lang="zh-CN" sz="2000" kern="100" dirty="0">
                          <a:solidFill>
                            <a:srgbClr val="FF0000"/>
                          </a:solidFill>
                          <a:effectLst/>
                          <a:latin typeface="Times New Roman" panose="02020603050405020304" pitchFamily="18" charset="0"/>
                          <a:ea typeface="宋体" panose="02010600030101010101" pitchFamily="2" charset="-122"/>
                        </a:rPr>
                        <a:t>输出元组</a:t>
                      </a:r>
                      <a:r>
                        <a:rPr lang="en-US" sz="2000" kern="100" dirty="0">
                          <a:solidFill>
                            <a:srgbClr val="FF0000"/>
                          </a:solidFill>
                          <a:effectLst/>
                          <a:latin typeface="Times New Roman" panose="02020603050405020304" pitchFamily="18" charset="0"/>
                          <a:ea typeface="宋体" panose="02010600030101010101" pitchFamily="2" charset="-122"/>
                        </a:rPr>
                        <a:t>t2</a:t>
                      </a:r>
                      <a:r>
                        <a:rPr lang="zh-CN" sz="2000" kern="100" dirty="0">
                          <a:solidFill>
                            <a:srgbClr val="FF0000"/>
                          </a:solidFill>
                          <a:effectLst/>
                          <a:latin typeface="Times New Roman" panose="02020603050405020304" pitchFamily="18" charset="0"/>
                          <a:ea typeface="宋体" panose="02010600030101010101" pitchFamily="2" charset="-122"/>
                        </a:rPr>
                        <a:t>的值</a:t>
                      </a:r>
                      <a:endParaRPr lang="zh-CN" sz="2000" kern="100" dirty="0">
                        <a:effectLst/>
                        <a:latin typeface="Times New Roman" panose="02020603050405020304" pitchFamily="18" charset="0"/>
                        <a:ea typeface="宋体" panose="02010600030101010101" pitchFamily="2" charset="-122"/>
                      </a:endParaRPr>
                    </a:p>
                    <a:p>
                      <a:pPr algn="just"/>
                      <a:r>
                        <a:rPr lang="en-US" sz="2000" kern="100" dirty="0">
                          <a:solidFill>
                            <a:srgbClr val="000000"/>
                          </a:solidFill>
                          <a:effectLst/>
                          <a:latin typeface="Times New Roman" panose="02020603050405020304" pitchFamily="18" charset="0"/>
                          <a:ea typeface="宋体" panose="02010600030101010101" pitchFamily="2" charset="-122"/>
                        </a:rPr>
                        <a:t>(1,)</a:t>
                      </a:r>
                      <a:endParaRPr lang="zh-CN" sz="2000" kern="100" dirty="0">
                        <a:effectLst/>
                        <a:latin typeface="Times New Roman" panose="02020603050405020304" pitchFamily="18" charset="0"/>
                        <a:ea typeface="宋体" panose="02010600030101010101" pitchFamily="2" charset="-122"/>
                      </a:endParaRPr>
                    </a:p>
                    <a:p>
                      <a:pPr algn="just"/>
                      <a:r>
                        <a:rPr lang="en-US" sz="2000" kern="100" dirty="0">
                          <a:solidFill>
                            <a:srgbClr val="000000"/>
                          </a:solidFill>
                          <a:effectLst/>
                          <a:latin typeface="Times New Roman" panose="02020603050405020304" pitchFamily="18" charset="0"/>
                          <a:ea typeface="宋体" panose="02010600030101010101" pitchFamily="2" charset="-122"/>
                        </a:rPr>
                        <a:t>&gt;&gt;&gt; type(t2)   </a:t>
                      </a:r>
                      <a:r>
                        <a:rPr lang="en-US" sz="2000" kern="100" dirty="0">
                          <a:solidFill>
                            <a:srgbClr val="FF0000"/>
                          </a:solidFill>
                          <a:effectLst/>
                          <a:latin typeface="Times New Roman" panose="02020603050405020304" pitchFamily="18" charset="0"/>
                          <a:ea typeface="宋体" panose="02010600030101010101" pitchFamily="2" charset="-122"/>
                        </a:rPr>
                        <a:t># </a:t>
                      </a:r>
                      <a:r>
                        <a:rPr lang="zh-CN" sz="2000" kern="100" dirty="0">
                          <a:solidFill>
                            <a:srgbClr val="FF0000"/>
                          </a:solidFill>
                          <a:effectLst/>
                          <a:latin typeface="Times New Roman" panose="02020603050405020304" pitchFamily="18" charset="0"/>
                          <a:ea typeface="宋体" panose="02010600030101010101" pitchFamily="2" charset="-122"/>
                        </a:rPr>
                        <a:t>查看对象</a:t>
                      </a:r>
                      <a:r>
                        <a:rPr lang="en-US" sz="2000" kern="100" dirty="0">
                          <a:solidFill>
                            <a:srgbClr val="FF0000"/>
                          </a:solidFill>
                          <a:effectLst/>
                          <a:latin typeface="Times New Roman" panose="02020603050405020304" pitchFamily="18" charset="0"/>
                          <a:ea typeface="宋体" panose="02010600030101010101" pitchFamily="2" charset="-122"/>
                        </a:rPr>
                        <a:t>t2</a:t>
                      </a:r>
                      <a:r>
                        <a:rPr lang="zh-CN" sz="2000" kern="100" dirty="0">
                          <a:solidFill>
                            <a:srgbClr val="FF0000"/>
                          </a:solidFill>
                          <a:effectLst/>
                          <a:latin typeface="Times New Roman" panose="02020603050405020304" pitchFamily="18" charset="0"/>
                          <a:ea typeface="宋体" panose="02010600030101010101" pitchFamily="2" charset="-122"/>
                        </a:rPr>
                        <a:t>的类型</a:t>
                      </a:r>
                      <a:endParaRPr lang="zh-CN" sz="2000" kern="100" dirty="0">
                        <a:effectLst/>
                        <a:latin typeface="Times New Roman" panose="02020603050405020304" pitchFamily="18" charset="0"/>
                        <a:ea typeface="宋体" panose="02010600030101010101" pitchFamily="2" charset="-122"/>
                      </a:endParaRPr>
                    </a:p>
                    <a:p>
                      <a:pPr algn="just"/>
                      <a:r>
                        <a:rPr lang="en-US" sz="2000" kern="100" dirty="0">
                          <a:solidFill>
                            <a:srgbClr val="000000"/>
                          </a:solidFill>
                          <a:effectLst/>
                          <a:latin typeface="Times New Roman" panose="02020603050405020304" pitchFamily="18" charset="0"/>
                          <a:ea typeface="宋体" panose="02010600030101010101" pitchFamily="2" charset="-122"/>
                        </a:rPr>
                        <a:t>&lt;class 'tuple'&gt;</a:t>
                      </a:r>
                      <a:endParaRPr lang="zh-CN" sz="2000" kern="100" dirty="0">
                        <a:effectLst/>
                        <a:latin typeface="Times New Roman" panose="02020603050405020304" pitchFamily="18" charset="0"/>
                        <a:ea typeface="宋体" panose="02010600030101010101" pitchFamily="2" charset="-122"/>
                      </a:endParaRPr>
                    </a:p>
                    <a:p>
                      <a:pPr algn="just"/>
                      <a:r>
                        <a:rPr lang="en-US" sz="2000" kern="100" dirty="0">
                          <a:solidFill>
                            <a:srgbClr val="000000"/>
                          </a:solidFill>
                          <a:effectLst/>
                          <a:latin typeface="Times New Roman" panose="02020603050405020304" pitchFamily="18" charset="0"/>
                          <a:ea typeface="宋体" panose="02010600030101010101" pitchFamily="2" charset="-122"/>
                        </a:rPr>
                        <a:t>&gt;&gt;&gt; t3=(1,2.3,True,None)   </a:t>
                      </a:r>
                      <a:r>
                        <a:rPr lang="en-US" sz="2000" kern="100" dirty="0">
                          <a:solidFill>
                            <a:srgbClr val="FF0000"/>
                          </a:solidFill>
                          <a:effectLst/>
                          <a:latin typeface="Times New Roman" panose="02020603050405020304" pitchFamily="18" charset="0"/>
                          <a:ea typeface="宋体" panose="02010600030101010101" pitchFamily="2" charset="-122"/>
                        </a:rPr>
                        <a:t># </a:t>
                      </a:r>
                      <a:r>
                        <a:rPr lang="zh-CN" sz="2000" kern="100" dirty="0">
                          <a:solidFill>
                            <a:srgbClr val="FF0000"/>
                          </a:solidFill>
                          <a:effectLst/>
                          <a:latin typeface="Times New Roman" panose="02020603050405020304" pitchFamily="18" charset="0"/>
                          <a:ea typeface="宋体" panose="02010600030101010101" pitchFamily="2" charset="-122"/>
                        </a:rPr>
                        <a:t>将多个不同数据类型的元素构成的元组赋值给</a:t>
                      </a:r>
                      <a:r>
                        <a:rPr lang="en-US" sz="2000" kern="100" dirty="0">
                          <a:solidFill>
                            <a:srgbClr val="FF0000"/>
                          </a:solidFill>
                          <a:effectLst/>
                          <a:latin typeface="Times New Roman" panose="02020603050405020304" pitchFamily="18" charset="0"/>
                          <a:ea typeface="宋体" panose="02010600030101010101" pitchFamily="2" charset="-122"/>
                        </a:rPr>
                        <a:t>t3</a:t>
                      </a:r>
                      <a:endParaRPr lang="zh-CN" sz="2000" kern="100" dirty="0">
                        <a:effectLst/>
                        <a:latin typeface="Times New Roman" panose="02020603050405020304" pitchFamily="18" charset="0"/>
                        <a:ea typeface="宋体" panose="02010600030101010101" pitchFamily="2" charset="-122"/>
                      </a:endParaRPr>
                    </a:p>
                    <a:p>
                      <a:pPr algn="just"/>
                      <a:r>
                        <a:rPr lang="en-US" sz="2000" kern="100" dirty="0">
                          <a:solidFill>
                            <a:srgbClr val="000000"/>
                          </a:solidFill>
                          <a:effectLst/>
                          <a:latin typeface="Times New Roman" panose="02020603050405020304" pitchFamily="18" charset="0"/>
                          <a:ea typeface="宋体" panose="02010600030101010101" pitchFamily="2" charset="-122"/>
                        </a:rPr>
                        <a:t>&gt;&gt;&gt; type(t3)   </a:t>
                      </a:r>
                      <a:r>
                        <a:rPr lang="en-US" sz="2000" kern="100" dirty="0">
                          <a:solidFill>
                            <a:srgbClr val="FF0000"/>
                          </a:solidFill>
                          <a:effectLst/>
                          <a:latin typeface="Times New Roman" panose="02020603050405020304" pitchFamily="18" charset="0"/>
                          <a:ea typeface="宋体" panose="02010600030101010101" pitchFamily="2" charset="-122"/>
                        </a:rPr>
                        <a:t># </a:t>
                      </a:r>
                      <a:r>
                        <a:rPr lang="zh-CN" sz="2000" kern="100" dirty="0">
                          <a:solidFill>
                            <a:srgbClr val="FF0000"/>
                          </a:solidFill>
                          <a:effectLst/>
                          <a:latin typeface="Times New Roman" panose="02020603050405020304" pitchFamily="18" charset="0"/>
                          <a:ea typeface="宋体" panose="02010600030101010101" pitchFamily="2" charset="-122"/>
                        </a:rPr>
                        <a:t>查看对象</a:t>
                      </a:r>
                      <a:r>
                        <a:rPr lang="en-US" sz="2000" kern="100" dirty="0">
                          <a:solidFill>
                            <a:srgbClr val="FF0000"/>
                          </a:solidFill>
                          <a:effectLst/>
                          <a:latin typeface="Times New Roman" panose="02020603050405020304" pitchFamily="18" charset="0"/>
                          <a:ea typeface="宋体" panose="02010600030101010101" pitchFamily="2" charset="-122"/>
                        </a:rPr>
                        <a:t>t3</a:t>
                      </a:r>
                      <a:r>
                        <a:rPr lang="zh-CN" sz="2000" kern="100" dirty="0">
                          <a:solidFill>
                            <a:srgbClr val="FF0000"/>
                          </a:solidFill>
                          <a:effectLst/>
                          <a:latin typeface="Times New Roman" panose="02020603050405020304" pitchFamily="18" charset="0"/>
                          <a:ea typeface="宋体" panose="02010600030101010101" pitchFamily="2" charset="-122"/>
                        </a:rPr>
                        <a:t>的类型</a:t>
                      </a:r>
                      <a:endParaRPr lang="zh-CN" sz="2000" kern="100" dirty="0">
                        <a:effectLst/>
                        <a:latin typeface="Times New Roman" panose="02020603050405020304" pitchFamily="18" charset="0"/>
                        <a:ea typeface="宋体" panose="02010600030101010101" pitchFamily="2" charset="-122"/>
                      </a:endParaRPr>
                    </a:p>
                    <a:p>
                      <a:pPr algn="just"/>
                      <a:r>
                        <a:rPr lang="en-US" sz="2000" kern="100" dirty="0">
                          <a:solidFill>
                            <a:srgbClr val="000000"/>
                          </a:solidFill>
                          <a:effectLst/>
                          <a:latin typeface="Times New Roman" panose="02020603050405020304" pitchFamily="18" charset="0"/>
                          <a:ea typeface="宋体" panose="02010600030101010101" pitchFamily="2" charset="-122"/>
                        </a:rPr>
                        <a:t>&lt;class 'tuple'&gt;</a:t>
                      </a:r>
                      <a:endParaRPr lang="zh-CN" sz="2000" kern="100" dirty="0">
                        <a:effectLst/>
                        <a:latin typeface="Times New Roman" panose="02020603050405020304" pitchFamily="18" charset="0"/>
                        <a:ea typeface="宋体" panose="02010600030101010101" pitchFamily="2" charset="-122"/>
                      </a:endParaRPr>
                    </a:p>
                    <a:p>
                      <a:pPr algn="just"/>
                      <a:r>
                        <a:rPr lang="en-US" sz="2000" kern="100" dirty="0">
                          <a:solidFill>
                            <a:srgbClr val="000000"/>
                          </a:solidFill>
                          <a:effectLst/>
                          <a:latin typeface="Times New Roman" panose="02020603050405020304" pitchFamily="18" charset="0"/>
                          <a:ea typeface="宋体" panose="02010600030101010101" pitchFamily="2" charset="-122"/>
                        </a:rPr>
                        <a:t>&gt;&gt;&gt; t4=tuple()  </a:t>
                      </a:r>
                      <a:r>
                        <a:rPr lang="en-US" sz="2000" kern="100" dirty="0">
                          <a:solidFill>
                            <a:srgbClr val="FF0000"/>
                          </a:solidFill>
                          <a:effectLst/>
                          <a:latin typeface="Times New Roman" panose="02020603050405020304" pitchFamily="18" charset="0"/>
                          <a:ea typeface="宋体" panose="02010600030101010101" pitchFamily="2" charset="-122"/>
                        </a:rPr>
                        <a:t># </a:t>
                      </a:r>
                      <a:r>
                        <a:rPr lang="zh-CN" sz="2000" kern="100" dirty="0">
                          <a:solidFill>
                            <a:srgbClr val="FF0000"/>
                          </a:solidFill>
                          <a:effectLst/>
                          <a:latin typeface="Times New Roman" panose="02020603050405020304" pitchFamily="18" charset="0"/>
                          <a:ea typeface="宋体" panose="02010600030101010101" pitchFamily="2" charset="-122"/>
                        </a:rPr>
                        <a:t>利用内置方法</a:t>
                      </a:r>
                      <a:r>
                        <a:rPr lang="en-US" sz="2000" kern="100" dirty="0">
                          <a:solidFill>
                            <a:srgbClr val="FF0000"/>
                          </a:solidFill>
                          <a:effectLst/>
                          <a:latin typeface="Times New Roman" panose="02020603050405020304" pitchFamily="18" charset="0"/>
                          <a:ea typeface="宋体" panose="02010600030101010101" pitchFamily="2" charset="-122"/>
                        </a:rPr>
                        <a:t>tuple( )</a:t>
                      </a:r>
                      <a:r>
                        <a:rPr lang="zh-CN" sz="2000" kern="100" dirty="0">
                          <a:solidFill>
                            <a:srgbClr val="FF0000"/>
                          </a:solidFill>
                          <a:effectLst/>
                          <a:latin typeface="Times New Roman" panose="02020603050405020304" pitchFamily="18" charset="0"/>
                          <a:ea typeface="宋体" panose="02010600030101010101" pitchFamily="2" charset="-122"/>
                        </a:rPr>
                        <a:t>构建元组</a:t>
                      </a:r>
                      <a:endParaRPr lang="zh-CN" sz="2000" kern="100" dirty="0">
                        <a:effectLst/>
                        <a:latin typeface="Times New Roman" panose="02020603050405020304" pitchFamily="18" charset="0"/>
                        <a:ea typeface="宋体" panose="02010600030101010101" pitchFamily="2" charset="-122"/>
                      </a:endParaRPr>
                    </a:p>
                    <a:p>
                      <a:pPr algn="just"/>
                      <a:r>
                        <a:rPr lang="en-US" sz="2000" kern="100" dirty="0">
                          <a:solidFill>
                            <a:srgbClr val="000000"/>
                          </a:solidFill>
                          <a:effectLst/>
                          <a:latin typeface="Times New Roman" panose="02020603050405020304" pitchFamily="18" charset="0"/>
                          <a:ea typeface="宋体" panose="02010600030101010101" pitchFamily="2" charset="-122"/>
                        </a:rPr>
                        <a:t>&gt;&gt;&gt; type(t4)   </a:t>
                      </a:r>
                      <a:r>
                        <a:rPr lang="en-US" sz="2000" kern="100" dirty="0">
                          <a:solidFill>
                            <a:srgbClr val="FF0000"/>
                          </a:solidFill>
                          <a:effectLst/>
                          <a:latin typeface="Times New Roman" panose="02020603050405020304" pitchFamily="18" charset="0"/>
                          <a:ea typeface="宋体" panose="02010600030101010101" pitchFamily="2" charset="-122"/>
                        </a:rPr>
                        <a:t># </a:t>
                      </a:r>
                      <a:r>
                        <a:rPr lang="zh-CN" sz="2000" kern="100" dirty="0">
                          <a:solidFill>
                            <a:srgbClr val="FF0000"/>
                          </a:solidFill>
                          <a:effectLst/>
                          <a:latin typeface="Times New Roman" panose="02020603050405020304" pitchFamily="18" charset="0"/>
                          <a:ea typeface="宋体" panose="02010600030101010101" pitchFamily="2" charset="-122"/>
                        </a:rPr>
                        <a:t>查看对象</a:t>
                      </a:r>
                      <a:r>
                        <a:rPr lang="en-US" sz="2000" kern="100" dirty="0">
                          <a:solidFill>
                            <a:srgbClr val="FF0000"/>
                          </a:solidFill>
                          <a:effectLst/>
                          <a:latin typeface="Times New Roman" panose="02020603050405020304" pitchFamily="18" charset="0"/>
                          <a:ea typeface="宋体" panose="02010600030101010101" pitchFamily="2" charset="-122"/>
                        </a:rPr>
                        <a:t>t4</a:t>
                      </a:r>
                      <a:r>
                        <a:rPr lang="zh-CN" sz="2000" kern="100" dirty="0">
                          <a:solidFill>
                            <a:srgbClr val="FF0000"/>
                          </a:solidFill>
                          <a:effectLst/>
                          <a:latin typeface="Times New Roman" panose="02020603050405020304" pitchFamily="18" charset="0"/>
                          <a:ea typeface="宋体" panose="02010600030101010101" pitchFamily="2" charset="-122"/>
                        </a:rPr>
                        <a:t>的类型</a:t>
                      </a:r>
                      <a:endParaRPr lang="zh-CN" sz="2000" kern="100" dirty="0">
                        <a:effectLst/>
                        <a:latin typeface="Times New Roman" panose="02020603050405020304" pitchFamily="18" charset="0"/>
                        <a:ea typeface="宋体" panose="02010600030101010101" pitchFamily="2" charset="-122"/>
                      </a:endParaRPr>
                    </a:p>
                    <a:p>
                      <a:pPr algn="just"/>
                      <a:r>
                        <a:rPr lang="en-US" sz="2000" kern="100" dirty="0">
                          <a:solidFill>
                            <a:srgbClr val="000000"/>
                          </a:solidFill>
                          <a:effectLst/>
                          <a:latin typeface="Times New Roman" panose="02020603050405020304" pitchFamily="18" charset="0"/>
                          <a:ea typeface="宋体" panose="02010600030101010101" pitchFamily="2" charset="-122"/>
                        </a:rPr>
                        <a:t>&lt;class 'tuple'&gt;</a:t>
                      </a:r>
                      <a:endParaRPr lang="zh-CN" sz="2000" kern="100" dirty="0">
                        <a:effectLst/>
                        <a:latin typeface="Times New Roman" panose="02020603050405020304" pitchFamily="18" charset="0"/>
                        <a:ea typeface="宋体" panose="02010600030101010101" pitchFamily="2" charset="-122"/>
                      </a:endParaRPr>
                    </a:p>
                  </a:txBody>
                  <a:tcPr marL="68580" marR="68580" marT="0" marB="0">
                    <a:lnL>
                      <a:noFill/>
                    </a:lnL>
                    <a:lnR>
                      <a:noFill/>
                    </a:lnR>
                    <a:lnT>
                      <a:noFill/>
                    </a:lnT>
                    <a:lnB>
                      <a:noFill/>
                    </a:lnB>
                    <a:solidFill>
                      <a:srgbClr val="D9D9D9"/>
                    </a:solidFill>
                  </a:tcPr>
                </a:tc>
              </a:tr>
            </a:tbl>
          </a:graphicData>
        </a:graphic>
      </p:graphicFrame>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副标题"/>
          <p:cNvSpPr txBox="1">
            <a:spLocks noChangeArrowheads="1"/>
          </p:cNvSpPr>
          <p:nvPr>
            <p:custDataLst>
              <p:tags r:id="rId1"/>
            </p:custDataLst>
          </p:nvPr>
        </p:nvSpPr>
        <p:spPr bwMode="auto">
          <a:xfrm>
            <a:off x="674690" y="1600200"/>
            <a:ext cx="4244975"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 </a:t>
            </a:r>
            <a:r>
              <a:rPr lang="zh-CN" altLang="en-US"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复杂数据类型</a:t>
            </a:r>
            <a:endPar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Title 6"/>
          <p:cNvSpPr txBox="1"/>
          <p:nvPr>
            <p:custDataLst>
              <p:tags r:id="rId2"/>
            </p:custDataLst>
          </p:nvPr>
        </p:nvSpPr>
        <p:spPr>
          <a:xfrm>
            <a:off x="476253" y="2263775"/>
            <a:ext cx="8667749" cy="4418012"/>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fontAlgn="auto">
              <a:lnSpc>
                <a:spcPct val="120000"/>
              </a:lnSpc>
              <a:spcAft>
                <a:spcPts val="800"/>
              </a:spcAft>
              <a:defRPr/>
            </a:pPr>
            <a:r>
              <a:rPr lang="zh-CN" altLang="en-US" sz="2400" b="1"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列表：</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是由多个元素构成的序列，</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[1,2,3]</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表示一个列表，元素之间以“</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间隔，元素值的数据类型也可以不同，列表和元组最大的</a:t>
            </a:r>
            <a:r>
              <a:rPr lang="zh-CN" altLang="en-US"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区别</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就是，列表可以变更，不仅列表中的元素可以改变，列表的长度也可以改变。 </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列表可以通过下面几种方式构建：</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使用一对中括号表示空列表，如</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 </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中元素用逗号间隔，如</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spc="100" dirty="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a,b,c</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使用内置函数</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list( )</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a:spLocks noChangeArrowheads="1"/>
          </p:cNvSpPr>
          <p:nvPr>
            <p:custDataLst>
              <p:tags r:id="rId3"/>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任务一： </a:t>
            </a:r>
            <a:r>
              <a:rPr lang="en-US" altLang="zh-CN"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Python</a:t>
            </a:r>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的内置数据类型</a:t>
            </a:r>
            <a:endPar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副标题"/>
          <p:cNvSpPr txBox="1">
            <a:spLocks noChangeArrowheads="1"/>
          </p:cNvSpPr>
          <p:nvPr>
            <p:custDataLst>
              <p:tags r:id="rId1"/>
            </p:custDataLst>
          </p:nvPr>
        </p:nvSpPr>
        <p:spPr bwMode="auto">
          <a:xfrm>
            <a:off x="674690" y="1600200"/>
            <a:ext cx="490696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复杂数据类型</a:t>
            </a:r>
            <a:r>
              <a:rPr lang="en-US"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列表</a:t>
            </a:r>
            <a:r>
              <a:rPr lang="zh-CN" altLang="en-US"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的使用</a:t>
            </a:r>
            <a:endPar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6"/>
          <p:cNvSpPr txBox="1">
            <a:spLocks noChangeArrowheads="1"/>
          </p:cNvSpPr>
          <p:nvPr>
            <p:custDataLst>
              <p:tags r:id="rId2"/>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任务一： </a:t>
            </a:r>
            <a:r>
              <a:rPr lang="en-US" altLang="zh-CN"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Python</a:t>
            </a:r>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的内置数据类型</a:t>
            </a:r>
            <a:endPar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5" name="表格 4"/>
          <p:cNvGraphicFramePr>
            <a:graphicFrameLocks noGrp="1"/>
          </p:cNvGraphicFramePr>
          <p:nvPr/>
        </p:nvGraphicFramePr>
        <p:xfrm>
          <a:off x="674690" y="2159158"/>
          <a:ext cx="8050210" cy="4203541"/>
        </p:xfrm>
        <a:graphic>
          <a:graphicData uri="http://schemas.openxmlformats.org/drawingml/2006/table">
            <a:tbl>
              <a:tblPr firstRow="1" firstCol="1" bandRow="1"/>
              <a:tblGrid>
                <a:gridCol w="8050210"/>
              </a:tblGrid>
              <a:tr h="4203541">
                <a:tc>
                  <a:txBody>
                    <a:bodyPr/>
                    <a:lstStyle/>
                    <a:p>
                      <a:pPr algn="just"/>
                      <a:r>
                        <a:rPr lang="en-US" sz="2000" kern="100" dirty="0">
                          <a:solidFill>
                            <a:srgbClr val="000000"/>
                          </a:solidFill>
                          <a:effectLst/>
                          <a:latin typeface="Times New Roman" panose="02020603050405020304" pitchFamily="18" charset="0"/>
                          <a:ea typeface="宋体" panose="02010600030101010101" pitchFamily="2" charset="-122"/>
                        </a:rPr>
                        <a:t>&gt;&gt;&gt; list1=[]    </a:t>
                      </a:r>
                      <a:r>
                        <a:rPr lang="en-US" sz="2000" kern="100" dirty="0">
                          <a:solidFill>
                            <a:srgbClr val="FF0000"/>
                          </a:solidFill>
                          <a:effectLst/>
                          <a:latin typeface="Times New Roman" panose="02020603050405020304" pitchFamily="18" charset="0"/>
                          <a:ea typeface="宋体" panose="02010600030101010101" pitchFamily="2" charset="-122"/>
                        </a:rPr>
                        <a:t># </a:t>
                      </a:r>
                      <a:r>
                        <a:rPr lang="zh-CN" sz="2000" kern="100" dirty="0">
                          <a:solidFill>
                            <a:srgbClr val="FF0000"/>
                          </a:solidFill>
                          <a:effectLst/>
                          <a:latin typeface="Times New Roman" panose="02020603050405020304" pitchFamily="18" charset="0"/>
                          <a:ea typeface="宋体" panose="02010600030101010101" pitchFamily="2" charset="-122"/>
                        </a:rPr>
                        <a:t>将空列表赋值给</a:t>
                      </a:r>
                      <a:r>
                        <a:rPr lang="en-US" sz="2000" kern="100" dirty="0">
                          <a:solidFill>
                            <a:srgbClr val="FF0000"/>
                          </a:solidFill>
                          <a:effectLst/>
                          <a:latin typeface="Times New Roman" panose="02020603050405020304" pitchFamily="18" charset="0"/>
                          <a:ea typeface="宋体" panose="02010600030101010101" pitchFamily="2" charset="-122"/>
                        </a:rPr>
                        <a:t>list1</a:t>
                      </a:r>
                      <a:endParaRPr lang="zh-CN" sz="2000" kern="100" dirty="0">
                        <a:effectLst/>
                        <a:latin typeface="Times New Roman" panose="02020603050405020304" pitchFamily="18" charset="0"/>
                        <a:ea typeface="宋体" panose="02010600030101010101" pitchFamily="2" charset="-122"/>
                      </a:endParaRPr>
                    </a:p>
                    <a:p>
                      <a:pPr algn="just"/>
                      <a:r>
                        <a:rPr lang="en-US" sz="2000" kern="100" dirty="0">
                          <a:solidFill>
                            <a:srgbClr val="000000"/>
                          </a:solidFill>
                          <a:effectLst/>
                          <a:latin typeface="Times New Roman" panose="02020603050405020304" pitchFamily="18" charset="0"/>
                          <a:ea typeface="宋体" panose="02010600030101010101" pitchFamily="2" charset="-122"/>
                        </a:rPr>
                        <a:t>&gt;&gt;&gt; type(list1)   </a:t>
                      </a:r>
                      <a:r>
                        <a:rPr lang="en-US" sz="2000" kern="100" dirty="0">
                          <a:solidFill>
                            <a:srgbClr val="FF0000"/>
                          </a:solidFill>
                          <a:effectLst/>
                          <a:latin typeface="Times New Roman" panose="02020603050405020304" pitchFamily="18" charset="0"/>
                          <a:ea typeface="宋体" panose="02010600030101010101" pitchFamily="2" charset="-122"/>
                        </a:rPr>
                        <a:t># </a:t>
                      </a:r>
                      <a:r>
                        <a:rPr lang="zh-CN" sz="2000" kern="100" dirty="0">
                          <a:solidFill>
                            <a:srgbClr val="FF0000"/>
                          </a:solidFill>
                          <a:effectLst/>
                          <a:latin typeface="Times New Roman" panose="02020603050405020304" pitchFamily="18" charset="0"/>
                          <a:ea typeface="宋体" panose="02010600030101010101" pitchFamily="2" charset="-122"/>
                        </a:rPr>
                        <a:t>查看对象</a:t>
                      </a:r>
                      <a:r>
                        <a:rPr lang="en-US" sz="2000" kern="100" dirty="0">
                          <a:solidFill>
                            <a:srgbClr val="FF0000"/>
                          </a:solidFill>
                          <a:effectLst/>
                          <a:latin typeface="Times New Roman" panose="02020603050405020304" pitchFamily="18" charset="0"/>
                          <a:ea typeface="宋体" panose="02010600030101010101" pitchFamily="2" charset="-122"/>
                        </a:rPr>
                        <a:t>list1</a:t>
                      </a:r>
                      <a:r>
                        <a:rPr lang="zh-CN" sz="2000" kern="100" dirty="0">
                          <a:solidFill>
                            <a:srgbClr val="FF0000"/>
                          </a:solidFill>
                          <a:effectLst/>
                          <a:latin typeface="Times New Roman" panose="02020603050405020304" pitchFamily="18" charset="0"/>
                          <a:ea typeface="宋体" panose="02010600030101010101" pitchFamily="2" charset="-122"/>
                        </a:rPr>
                        <a:t>的类型</a:t>
                      </a:r>
                      <a:endParaRPr lang="zh-CN" sz="2000" kern="100" dirty="0">
                        <a:effectLst/>
                        <a:latin typeface="Times New Roman" panose="02020603050405020304" pitchFamily="18" charset="0"/>
                        <a:ea typeface="宋体" panose="02010600030101010101" pitchFamily="2" charset="-122"/>
                      </a:endParaRPr>
                    </a:p>
                    <a:p>
                      <a:pPr algn="just"/>
                      <a:r>
                        <a:rPr lang="en-US" sz="2000" kern="100" dirty="0">
                          <a:solidFill>
                            <a:srgbClr val="000000"/>
                          </a:solidFill>
                          <a:effectLst/>
                          <a:latin typeface="Times New Roman" panose="02020603050405020304" pitchFamily="18" charset="0"/>
                          <a:ea typeface="宋体" panose="02010600030101010101" pitchFamily="2" charset="-122"/>
                        </a:rPr>
                        <a:t>&lt;class 'list'&gt;</a:t>
                      </a:r>
                      <a:endParaRPr lang="zh-CN" sz="2000" kern="100" dirty="0">
                        <a:effectLst/>
                        <a:latin typeface="Times New Roman" panose="02020603050405020304" pitchFamily="18" charset="0"/>
                        <a:ea typeface="宋体" panose="02010600030101010101" pitchFamily="2" charset="-122"/>
                      </a:endParaRPr>
                    </a:p>
                    <a:p>
                      <a:pPr algn="just"/>
                      <a:r>
                        <a:rPr lang="en-US" sz="2000" kern="100" dirty="0">
                          <a:solidFill>
                            <a:srgbClr val="000000"/>
                          </a:solidFill>
                          <a:effectLst/>
                          <a:latin typeface="Times New Roman" panose="02020603050405020304" pitchFamily="18" charset="0"/>
                          <a:ea typeface="宋体" panose="02010600030101010101" pitchFamily="2" charset="-122"/>
                        </a:rPr>
                        <a:t>&gt;&gt;&gt; list2=[1,2,False,3.4]   </a:t>
                      </a:r>
                      <a:r>
                        <a:rPr lang="en-US" sz="2000" kern="100" dirty="0">
                          <a:solidFill>
                            <a:srgbClr val="FF0000"/>
                          </a:solidFill>
                          <a:effectLst/>
                          <a:latin typeface="Times New Roman" panose="02020603050405020304" pitchFamily="18" charset="0"/>
                          <a:ea typeface="宋体" panose="02010600030101010101" pitchFamily="2" charset="-122"/>
                        </a:rPr>
                        <a:t># </a:t>
                      </a:r>
                      <a:r>
                        <a:rPr lang="zh-CN" sz="2000" kern="100" dirty="0">
                          <a:solidFill>
                            <a:srgbClr val="FF0000"/>
                          </a:solidFill>
                          <a:effectLst/>
                          <a:latin typeface="Times New Roman" panose="02020603050405020304" pitchFamily="18" charset="0"/>
                          <a:ea typeface="宋体" panose="02010600030101010101" pitchFamily="2" charset="-122"/>
                        </a:rPr>
                        <a:t>将多个不同类型元素构成的列表赋值给</a:t>
                      </a:r>
                      <a:r>
                        <a:rPr lang="en-US" sz="2000" kern="100" dirty="0">
                          <a:solidFill>
                            <a:srgbClr val="FF0000"/>
                          </a:solidFill>
                          <a:effectLst/>
                          <a:latin typeface="Times New Roman" panose="02020603050405020304" pitchFamily="18" charset="0"/>
                          <a:ea typeface="宋体" panose="02010600030101010101" pitchFamily="2" charset="-122"/>
                        </a:rPr>
                        <a:t>list2</a:t>
                      </a:r>
                      <a:endParaRPr lang="zh-CN" sz="2000" kern="100" dirty="0">
                        <a:effectLst/>
                        <a:latin typeface="Times New Roman" panose="02020603050405020304" pitchFamily="18" charset="0"/>
                        <a:ea typeface="宋体" panose="02010600030101010101" pitchFamily="2" charset="-122"/>
                      </a:endParaRPr>
                    </a:p>
                    <a:p>
                      <a:pPr algn="just"/>
                      <a:r>
                        <a:rPr lang="en-US" sz="2000" kern="100" dirty="0">
                          <a:solidFill>
                            <a:srgbClr val="000000"/>
                          </a:solidFill>
                          <a:effectLst/>
                          <a:latin typeface="Times New Roman" panose="02020603050405020304" pitchFamily="18" charset="0"/>
                          <a:ea typeface="宋体" panose="02010600030101010101" pitchFamily="2" charset="-122"/>
                        </a:rPr>
                        <a:t>&gt;&gt;&gt; print(list2)   </a:t>
                      </a:r>
                      <a:r>
                        <a:rPr lang="en-US" sz="2000" kern="100" dirty="0">
                          <a:solidFill>
                            <a:srgbClr val="FF0000"/>
                          </a:solidFill>
                          <a:effectLst/>
                          <a:latin typeface="Times New Roman" panose="02020603050405020304" pitchFamily="18" charset="0"/>
                          <a:ea typeface="宋体" panose="02010600030101010101" pitchFamily="2" charset="-122"/>
                        </a:rPr>
                        <a:t># </a:t>
                      </a:r>
                      <a:r>
                        <a:rPr lang="zh-CN" sz="2000" kern="100" dirty="0">
                          <a:solidFill>
                            <a:srgbClr val="FF0000"/>
                          </a:solidFill>
                          <a:effectLst/>
                          <a:latin typeface="Times New Roman" panose="02020603050405020304" pitchFamily="18" charset="0"/>
                          <a:ea typeface="宋体" panose="02010600030101010101" pitchFamily="2" charset="-122"/>
                        </a:rPr>
                        <a:t>输出对象</a:t>
                      </a:r>
                      <a:r>
                        <a:rPr lang="en-US" sz="2000" kern="100" dirty="0">
                          <a:solidFill>
                            <a:srgbClr val="FF0000"/>
                          </a:solidFill>
                          <a:effectLst/>
                          <a:latin typeface="Times New Roman" panose="02020603050405020304" pitchFamily="18" charset="0"/>
                          <a:ea typeface="宋体" panose="02010600030101010101" pitchFamily="2" charset="-122"/>
                        </a:rPr>
                        <a:t>list2</a:t>
                      </a:r>
                      <a:r>
                        <a:rPr lang="zh-CN" sz="2000" kern="100" dirty="0">
                          <a:solidFill>
                            <a:srgbClr val="FF0000"/>
                          </a:solidFill>
                          <a:effectLst/>
                          <a:latin typeface="Times New Roman" panose="02020603050405020304" pitchFamily="18" charset="0"/>
                          <a:ea typeface="宋体" panose="02010600030101010101" pitchFamily="2" charset="-122"/>
                        </a:rPr>
                        <a:t>的值</a:t>
                      </a:r>
                      <a:endParaRPr lang="zh-CN" sz="2000" kern="100" dirty="0">
                        <a:effectLst/>
                        <a:latin typeface="Times New Roman" panose="02020603050405020304" pitchFamily="18" charset="0"/>
                        <a:ea typeface="宋体" panose="02010600030101010101" pitchFamily="2" charset="-122"/>
                      </a:endParaRPr>
                    </a:p>
                    <a:p>
                      <a:pPr algn="just"/>
                      <a:r>
                        <a:rPr lang="en-US" sz="2000" kern="100" dirty="0">
                          <a:solidFill>
                            <a:srgbClr val="000000"/>
                          </a:solidFill>
                          <a:effectLst/>
                          <a:latin typeface="Times New Roman" panose="02020603050405020304" pitchFamily="18" charset="0"/>
                          <a:ea typeface="宋体" panose="02010600030101010101" pitchFamily="2" charset="-122"/>
                        </a:rPr>
                        <a:t>[1, 2, False, 3.4]</a:t>
                      </a:r>
                      <a:endParaRPr lang="zh-CN" sz="2000" kern="100" dirty="0">
                        <a:effectLst/>
                        <a:latin typeface="Times New Roman" panose="02020603050405020304" pitchFamily="18" charset="0"/>
                        <a:ea typeface="宋体" panose="02010600030101010101" pitchFamily="2" charset="-122"/>
                      </a:endParaRPr>
                    </a:p>
                    <a:p>
                      <a:pPr algn="just"/>
                      <a:r>
                        <a:rPr lang="en-US" sz="2000" kern="100" dirty="0">
                          <a:solidFill>
                            <a:srgbClr val="000000"/>
                          </a:solidFill>
                          <a:effectLst/>
                          <a:latin typeface="Times New Roman" panose="02020603050405020304" pitchFamily="18" charset="0"/>
                          <a:ea typeface="宋体" panose="02010600030101010101" pitchFamily="2" charset="-122"/>
                        </a:rPr>
                        <a:t>&gt;&gt;&gt; type(list2)   </a:t>
                      </a:r>
                      <a:r>
                        <a:rPr lang="en-US" sz="2000" kern="100" dirty="0">
                          <a:solidFill>
                            <a:srgbClr val="FF0000"/>
                          </a:solidFill>
                          <a:effectLst/>
                          <a:latin typeface="Times New Roman" panose="02020603050405020304" pitchFamily="18" charset="0"/>
                          <a:ea typeface="宋体" panose="02010600030101010101" pitchFamily="2" charset="-122"/>
                        </a:rPr>
                        <a:t># </a:t>
                      </a:r>
                      <a:r>
                        <a:rPr lang="zh-CN" sz="2000" kern="100" dirty="0">
                          <a:solidFill>
                            <a:srgbClr val="FF0000"/>
                          </a:solidFill>
                          <a:effectLst/>
                          <a:latin typeface="Times New Roman" panose="02020603050405020304" pitchFamily="18" charset="0"/>
                          <a:ea typeface="宋体" panose="02010600030101010101" pitchFamily="2" charset="-122"/>
                        </a:rPr>
                        <a:t>查看对象</a:t>
                      </a:r>
                      <a:r>
                        <a:rPr lang="en-US" sz="2000" kern="100" dirty="0">
                          <a:solidFill>
                            <a:srgbClr val="FF0000"/>
                          </a:solidFill>
                          <a:effectLst/>
                          <a:latin typeface="Times New Roman" panose="02020603050405020304" pitchFamily="18" charset="0"/>
                          <a:ea typeface="宋体" panose="02010600030101010101" pitchFamily="2" charset="-122"/>
                        </a:rPr>
                        <a:t>list2</a:t>
                      </a:r>
                      <a:r>
                        <a:rPr lang="zh-CN" sz="2000" kern="100" dirty="0">
                          <a:solidFill>
                            <a:srgbClr val="FF0000"/>
                          </a:solidFill>
                          <a:effectLst/>
                          <a:latin typeface="Times New Roman" panose="02020603050405020304" pitchFamily="18" charset="0"/>
                          <a:ea typeface="宋体" panose="02010600030101010101" pitchFamily="2" charset="-122"/>
                        </a:rPr>
                        <a:t>的类型</a:t>
                      </a:r>
                      <a:endParaRPr lang="zh-CN" sz="2000" kern="100" dirty="0">
                        <a:effectLst/>
                        <a:latin typeface="Times New Roman" panose="02020603050405020304" pitchFamily="18" charset="0"/>
                        <a:ea typeface="宋体" panose="02010600030101010101" pitchFamily="2" charset="-122"/>
                      </a:endParaRPr>
                    </a:p>
                    <a:p>
                      <a:pPr algn="just"/>
                      <a:r>
                        <a:rPr lang="en-US" sz="2000" kern="100" dirty="0">
                          <a:solidFill>
                            <a:srgbClr val="000000"/>
                          </a:solidFill>
                          <a:effectLst/>
                          <a:latin typeface="Times New Roman" panose="02020603050405020304" pitchFamily="18" charset="0"/>
                          <a:ea typeface="宋体" panose="02010600030101010101" pitchFamily="2" charset="-122"/>
                        </a:rPr>
                        <a:t>&lt;class 'list'&gt;</a:t>
                      </a:r>
                      <a:endParaRPr lang="zh-CN" sz="2000" kern="100" dirty="0">
                        <a:effectLst/>
                        <a:latin typeface="Times New Roman" panose="02020603050405020304" pitchFamily="18" charset="0"/>
                        <a:ea typeface="宋体" panose="02010600030101010101" pitchFamily="2" charset="-122"/>
                      </a:endParaRPr>
                    </a:p>
                    <a:p>
                      <a:pPr algn="just"/>
                      <a:r>
                        <a:rPr lang="en-US" sz="2000" kern="100" dirty="0">
                          <a:solidFill>
                            <a:srgbClr val="000000"/>
                          </a:solidFill>
                          <a:effectLst/>
                          <a:latin typeface="Times New Roman" panose="02020603050405020304" pitchFamily="18" charset="0"/>
                          <a:ea typeface="宋体" panose="02010600030101010101" pitchFamily="2" charset="-122"/>
                        </a:rPr>
                        <a:t>&gt;&gt;&gt; list3=list()</a:t>
                      </a:r>
                      <a:endParaRPr lang="zh-CN" sz="2000" kern="100" dirty="0">
                        <a:effectLst/>
                        <a:latin typeface="Times New Roman" panose="02020603050405020304" pitchFamily="18" charset="0"/>
                        <a:ea typeface="宋体" panose="02010600030101010101" pitchFamily="2" charset="-122"/>
                      </a:endParaRPr>
                    </a:p>
                    <a:p>
                      <a:pPr algn="just"/>
                      <a:r>
                        <a:rPr lang="en-US" sz="2000" kern="100" dirty="0">
                          <a:solidFill>
                            <a:srgbClr val="000000"/>
                          </a:solidFill>
                          <a:effectLst/>
                          <a:latin typeface="Times New Roman" panose="02020603050405020304" pitchFamily="18" charset="0"/>
                          <a:ea typeface="宋体" panose="02010600030101010101" pitchFamily="2" charset="-122"/>
                        </a:rPr>
                        <a:t>&gt;&gt;&gt; type(list3)   </a:t>
                      </a:r>
                      <a:r>
                        <a:rPr lang="en-US" sz="2000" kern="100" dirty="0">
                          <a:solidFill>
                            <a:srgbClr val="FF0000"/>
                          </a:solidFill>
                          <a:effectLst/>
                          <a:latin typeface="Times New Roman" panose="02020603050405020304" pitchFamily="18" charset="0"/>
                          <a:ea typeface="宋体" panose="02010600030101010101" pitchFamily="2" charset="-122"/>
                        </a:rPr>
                        <a:t># </a:t>
                      </a:r>
                      <a:r>
                        <a:rPr lang="zh-CN" sz="2000" kern="100" dirty="0">
                          <a:solidFill>
                            <a:srgbClr val="FF0000"/>
                          </a:solidFill>
                          <a:effectLst/>
                          <a:latin typeface="Times New Roman" panose="02020603050405020304" pitchFamily="18" charset="0"/>
                          <a:ea typeface="宋体" panose="02010600030101010101" pitchFamily="2" charset="-122"/>
                        </a:rPr>
                        <a:t>查看对象</a:t>
                      </a:r>
                      <a:r>
                        <a:rPr lang="en-US" sz="2000" kern="100" dirty="0">
                          <a:solidFill>
                            <a:srgbClr val="FF0000"/>
                          </a:solidFill>
                          <a:effectLst/>
                          <a:latin typeface="Times New Roman" panose="02020603050405020304" pitchFamily="18" charset="0"/>
                          <a:ea typeface="宋体" panose="02010600030101010101" pitchFamily="2" charset="-122"/>
                        </a:rPr>
                        <a:t>list3</a:t>
                      </a:r>
                      <a:r>
                        <a:rPr lang="zh-CN" sz="2000" kern="100" dirty="0">
                          <a:solidFill>
                            <a:srgbClr val="FF0000"/>
                          </a:solidFill>
                          <a:effectLst/>
                          <a:latin typeface="Times New Roman" panose="02020603050405020304" pitchFamily="18" charset="0"/>
                          <a:ea typeface="宋体" panose="02010600030101010101" pitchFamily="2" charset="-122"/>
                        </a:rPr>
                        <a:t>的类型</a:t>
                      </a:r>
                      <a:endParaRPr lang="zh-CN" sz="2000" kern="100" dirty="0">
                        <a:effectLst/>
                        <a:latin typeface="Times New Roman" panose="02020603050405020304" pitchFamily="18" charset="0"/>
                        <a:ea typeface="宋体" panose="02010600030101010101" pitchFamily="2" charset="-122"/>
                      </a:endParaRPr>
                    </a:p>
                    <a:p>
                      <a:pPr algn="just"/>
                      <a:r>
                        <a:rPr lang="en-US" sz="2000" kern="100" dirty="0">
                          <a:solidFill>
                            <a:srgbClr val="000000"/>
                          </a:solidFill>
                          <a:effectLst/>
                          <a:latin typeface="Times New Roman" panose="02020603050405020304" pitchFamily="18" charset="0"/>
                          <a:ea typeface="宋体" panose="02010600030101010101" pitchFamily="2" charset="-122"/>
                        </a:rPr>
                        <a:t>&lt;class 'list'&gt;</a:t>
                      </a:r>
                      <a:endParaRPr lang="zh-CN" sz="2000" kern="100" dirty="0">
                        <a:effectLst/>
                        <a:latin typeface="Times New Roman" panose="02020603050405020304" pitchFamily="18" charset="0"/>
                        <a:ea typeface="宋体" panose="02010600030101010101" pitchFamily="2" charset="-122"/>
                      </a:endParaRPr>
                    </a:p>
                  </a:txBody>
                  <a:tcPr marL="68580" marR="68580" marT="0" marB="0">
                    <a:lnL>
                      <a:noFill/>
                    </a:lnL>
                    <a:lnR>
                      <a:noFill/>
                    </a:lnR>
                    <a:lnT>
                      <a:noFill/>
                    </a:lnT>
                    <a:lnB>
                      <a:noFill/>
                    </a:lnB>
                    <a:solidFill>
                      <a:srgbClr val="D9D9D9"/>
                    </a:solidFill>
                  </a:tcPr>
                </a:tc>
              </a:tr>
            </a:tbl>
          </a:graphicData>
        </a:graphic>
      </p:graphicFrame>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副标题"/>
          <p:cNvSpPr txBox="1">
            <a:spLocks noChangeArrowheads="1"/>
          </p:cNvSpPr>
          <p:nvPr>
            <p:custDataLst>
              <p:tags r:id="rId1"/>
            </p:custDataLst>
          </p:nvPr>
        </p:nvSpPr>
        <p:spPr bwMode="auto">
          <a:xfrm>
            <a:off x="674690" y="1600200"/>
            <a:ext cx="4244975"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 </a:t>
            </a:r>
            <a:r>
              <a:rPr lang="zh-CN" altLang="en-US"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复杂数据类型</a:t>
            </a:r>
            <a:endPar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Title 6"/>
          <p:cNvSpPr txBox="1"/>
          <p:nvPr>
            <p:custDataLst>
              <p:tags r:id="rId2"/>
            </p:custDataLst>
          </p:nvPr>
        </p:nvSpPr>
        <p:spPr>
          <a:xfrm>
            <a:off x="476253" y="2263775"/>
            <a:ext cx="8667749" cy="4418012"/>
          </a:xfrm>
          <a:prstGeom prst="rect">
            <a:avLst/>
          </a:prstGeom>
          <a:noFill/>
          <a:ln w="3175">
            <a:noFill/>
            <a:prstDash val="dash"/>
          </a:ln>
        </p:spPr>
        <p:txBody>
          <a:bodyPr lIns="63500" tIns="25400" rIns="63500" bIns="25400">
            <a:normAutofit fontScale="85000" lnSpcReduction="2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fontAlgn="auto">
              <a:lnSpc>
                <a:spcPct val="120000"/>
              </a:lnSpc>
              <a:spcAft>
                <a:spcPts val="800"/>
              </a:spcAft>
              <a:defRPr/>
            </a:pPr>
            <a:r>
              <a:rPr lang="zh-CN" altLang="en-US" sz="2400" b="1"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集合：</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是由多个元素构成的序列，以“</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开头，由“</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结束，元素之间以“</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间隔，元素值的数据类型也可以不同。</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集合具有以下特点：</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类似于数学上的集合概念，集合内的元素不可以重复；</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集合内的元素无先后顺序；</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不能改变集合内原有元素的值，但是可以通过集合对象的</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add( )</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discard( )</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remove( )</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pop( )</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等方法增减元素，并由此改变集合的长度（即集合中元素的个数）；</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集合内的元素不能是列表、集合或字典等可变更对象；</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集合可以用</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spc="100" dirty="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a,b,c</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表示；</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创建空集合时，只能使用</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set( )</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，不能用</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创建空集合。</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a:spLocks noChangeArrowheads="1"/>
          </p:cNvSpPr>
          <p:nvPr>
            <p:custDataLst>
              <p:tags r:id="rId3"/>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任务一： </a:t>
            </a:r>
            <a:r>
              <a:rPr lang="en-US" altLang="zh-CN"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Python</a:t>
            </a:r>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的内置数据类型</a:t>
            </a:r>
            <a:endPar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副标题"/>
          <p:cNvSpPr txBox="1">
            <a:spLocks noChangeArrowheads="1"/>
          </p:cNvSpPr>
          <p:nvPr>
            <p:custDataLst>
              <p:tags r:id="rId1"/>
            </p:custDataLst>
          </p:nvPr>
        </p:nvSpPr>
        <p:spPr bwMode="auto">
          <a:xfrm>
            <a:off x="674690" y="1600200"/>
            <a:ext cx="490696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复杂数据类型</a:t>
            </a:r>
            <a:r>
              <a:rPr lang="en-US"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集合</a:t>
            </a:r>
            <a:r>
              <a:rPr lang="zh-CN" altLang="en-US"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的使用</a:t>
            </a:r>
            <a:endPar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6"/>
          <p:cNvSpPr txBox="1">
            <a:spLocks noChangeArrowheads="1"/>
          </p:cNvSpPr>
          <p:nvPr>
            <p:custDataLst>
              <p:tags r:id="rId2"/>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任务一： </a:t>
            </a:r>
            <a:r>
              <a:rPr lang="en-US" altLang="zh-CN"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Python</a:t>
            </a:r>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的内置数据类型</a:t>
            </a:r>
            <a:endPar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3" name="表格 2"/>
          <p:cNvGraphicFramePr>
            <a:graphicFrameLocks noGrp="1"/>
          </p:cNvGraphicFramePr>
          <p:nvPr/>
        </p:nvGraphicFramePr>
        <p:xfrm>
          <a:off x="581026" y="2057400"/>
          <a:ext cx="7597776" cy="4632960"/>
        </p:xfrm>
        <a:graphic>
          <a:graphicData uri="http://schemas.openxmlformats.org/drawingml/2006/table">
            <a:tbl>
              <a:tblPr firstRow="1" firstCol="1" bandRow="1"/>
              <a:tblGrid>
                <a:gridCol w="7597776"/>
              </a:tblGrid>
              <a:tr h="0">
                <a:tc>
                  <a:txBody>
                    <a:bodyPr/>
                    <a:lstStyle/>
                    <a:p>
                      <a:pPr algn="just"/>
                      <a:r>
                        <a:rPr lang="en-US" sz="1600" kern="100" dirty="0">
                          <a:solidFill>
                            <a:srgbClr val="000000"/>
                          </a:solidFill>
                          <a:effectLst/>
                          <a:latin typeface="Times New Roman" panose="02020603050405020304" pitchFamily="18" charset="0"/>
                          <a:ea typeface="宋体" panose="02010600030101010101" pitchFamily="2" charset="-122"/>
                        </a:rPr>
                        <a:t>&gt;&gt;&gt; set1={1,1,2,2}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将有重复元素的集合赋值给</a:t>
                      </a:r>
                      <a:r>
                        <a:rPr lang="en-US" sz="1600" kern="100" dirty="0">
                          <a:solidFill>
                            <a:srgbClr val="FF0000"/>
                          </a:solidFill>
                          <a:effectLst/>
                          <a:latin typeface="Times New Roman" panose="02020603050405020304" pitchFamily="18" charset="0"/>
                          <a:ea typeface="宋体" panose="02010600030101010101" pitchFamily="2" charset="-122"/>
                        </a:rPr>
                        <a:t>set1</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print(set1)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输出</a:t>
                      </a:r>
                      <a:r>
                        <a:rPr lang="en-US" sz="1600" kern="100" dirty="0">
                          <a:solidFill>
                            <a:srgbClr val="FF0000"/>
                          </a:solidFill>
                          <a:effectLst/>
                          <a:latin typeface="Times New Roman" panose="02020603050405020304" pitchFamily="18" charset="0"/>
                          <a:ea typeface="宋体" panose="02010600030101010101" pitchFamily="2" charset="-122"/>
                        </a:rPr>
                        <a:t>set1</a:t>
                      </a:r>
                      <a:r>
                        <a:rPr lang="zh-CN" sz="1600" kern="100" dirty="0">
                          <a:solidFill>
                            <a:srgbClr val="FF0000"/>
                          </a:solidFill>
                          <a:effectLst/>
                          <a:latin typeface="Times New Roman" panose="02020603050405020304" pitchFamily="18" charset="0"/>
                          <a:ea typeface="宋体" panose="02010600030101010101" pitchFamily="2" charset="-122"/>
                        </a:rPr>
                        <a:t>的值</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{1, 2}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集合内只保留了不重复的元素</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&gt;&gt;&gt;set2={1,2.3,False,True,4,None}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对</a:t>
                      </a:r>
                      <a:r>
                        <a:rPr lang="en-US" sz="1600" kern="100" dirty="0">
                          <a:solidFill>
                            <a:srgbClr val="FF0000"/>
                          </a:solidFill>
                          <a:effectLst/>
                          <a:latin typeface="Times New Roman" panose="02020603050405020304" pitchFamily="18" charset="0"/>
                          <a:ea typeface="宋体" panose="02010600030101010101" pitchFamily="2" charset="-122"/>
                        </a:rPr>
                        <a:t>set2</a:t>
                      </a:r>
                      <a:r>
                        <a:rPr lang="zh-CN" sz="1600" kern="100" dirty="0">
                          <a:solidFill>
                            <a:srgbClr val="FF0000"/>
                          </a:solidFill>
                          <a:effectLst/>
                          <a:latin typeface="Times New Roman" panose="02020603050405020304" pitchFamily="18" charset="0"/>
                          <a:ea typeface="宋体" panose="02010600030101010101" pitchFamily="2" charset="-122"/>
                        </a:rPr>
                        <a:t>赋值</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print(set2)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输出</a:t>
                      </a:r>
                      <a:r>
                        <a:rPr lang="en-US" sz="1600" kern="100" dirty="0">
                          <a:solidFill>
                            <a:srgbClr val="FF0000"/>
                          </a:solidFill>
                          <a:effectLst/>
                          <a:latin typeface="Times New Roman" panose="02020603050405020304" pitchFamily="18" charset="0"/>
                          <a:ea typeface="宋体" panose="02010600030101010101" pitchFamily="2" charset="-122"/>
                        </a:rPr>
                        <a:t>set2</a:t>
                      </a:r>
                      <a:r>
                        <a:rPr lang="zh-CN" sz="1600" kern="100" dirty="0">
                          <a:solidFill>
                            <a:srgbClr val="FF0000"/>
                          </a:solidFill>
                          <a:effectLst/>
                          <a:latin typeface="Times New Roman" panose="02020603050405020304" pitchFamily="18" charset="0"/>
                          <a:ea typeface="宋体" panose="02010600030101010101" pitchFamily="2" charset="-122"/>
                        </a:rPr>
                        <a:t>，观察其元素的无序性</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{False, 1, 2.3, 4, None}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由于</a:t>
                      </a:r>
                      <a:r>
                        <a:rPr lang="en-US" sz="1600" kern="100" dirty="0">
                          <a:solidFill>
                            <a:srgbClr val="FF0000"/>
                          </a:solidFill>
                          <a:effectLst/>
                          <a:latin typeface="Times New Roman" panose="02020603050405020304" pitchFamily="18" charset="0"/>
                          <a:ea typeface="宋体" panose="02010600030101010101" pitchFamily="2" charset="-122"/>
                        </a:rPr>
                        <a:t>True</a:t>
                      </a:r>
                      <a:r>
                        <a:rPr lang="zh-CN" sz="1600" kern="100" dirty="0">
                          <a:solidFill>
                            <a:srgbClr val="FF0000"/>
                          </a:solidFill>
                          <a:effectLst/>
                          <a:latin typeface="Times New Roman" panose="02020603050405020304" pitchFamily="18" charset="0"/>
                          <a:ea typeface="宋体" panose="02010600030101010101" pitchFamily="2" charset="-122"/>
                        </a:rPr>
                        <a:t>和</a:t>
                      </a:r>
                      <a:r>
                        <a:rPr lang="en-US" sz="1600" kern="100" dirty="0">
                          <a:solidFill>
                            <a:srgbClr val="FF0000"/>
                          </a:solidFill>
                          <a:effectLst/>
                          <a:latin typeface="Times New Roman" panose="02020603050405020304" pitchFamily="18" charset="0"/>
                          <a:ea typeface="宋体" panose="02010600030101010101" pitchFamily="2" charset="-122"/>
                        </a:rPr>
                        <a:t>1</a:t>
                      </a:r>
                      <a:r>
                        <a:rPr lang="zh-CN" sz="1600" kern="100" dirty="0">
                          <a:solidFill>
                            <a:srgbClr val="FF0000"/>
                          </a:solidFill>
                          <a:effectLst/>
                          <a:latin typeface="Times New Roman" panose="02020603050405020304" pitchFamily="18" charset="0"/>
                          <a:ea typeface="宋体" panose="02010600030101010101" pitchFamily="2" charset="-122"/>
                        </a:rPr>
                        <a:t>的哈希值都为</a:t>
                      </a:r>
                      <a:r>
                        <a:rPr lang="en-US" sz="1600" kern="100" dirty="0">
                          <a:solidFill>
                            <a:srgbClr val="FF0000"/>
                          </a:solidFill>
                          <a:effectLst/>
                          <a:latin typeface="Times New Roman" panose="02020603050405020304" pitchFamily="18" charset="0"/>
                          <a:ea typeface="宋体" panose="02010600030101010101" pitchFamily="2" charset="-122"/>
                        </a:rPr>
                        <a:t>1</a:t>
                      </a:r>
                      <a:r>
                        <a:rPr lang="zh-CN" sz="1600" kern="100" dirty="0">
                          <a:solidFill>
                            <a:srgbClr val="FF0000"/>
                          </a:solidFill>
                          <a:effectLst/>
                          <a:latin typeface="Times New Roman" panose="02020603050405020304" pitchFamily="18" charset="0"/>
                          <a:ea typeface="宋体" panose="02010600030101010101" pitchFamily="2" charset="-122"/>
                        </a:rPr>
                        <a:t>，故被视为相同元素</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set3={1,[2,3]}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将列表对象作为集合的元素，会导致出错</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FF0000"/>
                          </a:solidFill>
                          <a:effectLst/>
                          <a:latin typeface="Times New Roman" panose="02020603050405020304" pitchFamily="18" charset="0"/>
                          <a:ea typeface="宋体" panose="02010600030101010101" pitchFamily="2" charset="-122"/>
                        </a:rPr>
                        <a:t>Traceback (most recent call last):</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FF0000"/>
                          </a:solidFill>
                          <a:effectLst/>
                          <a:latin typeface="Times New Roman" panose="02020603050405020304" pitchFamily="18" charset="0"/>
                          <a:ea typeface="宋体" panose="02010600030101010101" pitchFamily="2" charset="-122"/>
                        </a:rPr>
                        <a:t>  File "&lt;pyShell#80&gt;", line 1, in &lt;module&gt;</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FF0000"/>
                          </a:solidFill>
                          <a:effectLst/>
                          <a:latin typeface="Times New Roman" panose="02020603050405020304" pitchFamily="18" charset="0"/>
                          <a:ea typeface="宋体" panose="02010600030101010101" pitchFamily="2" charset="-122"/>
                        </a:rPr>
                        <a:t>    set3={1,[2,3]}</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err="1">
                          <a:solidFill>
                            <a:srgbClr val="FF0000"/>
                          </a:solidFill>
                          <a:effectLst/>
                          <a:latin typeface="Times New Roman" panose="02020603050405020304" pitchFamily="18" charset="0"/>
                          <a:ea typeface="宋体" panose="02010600030101010101" pitchFamily="2" charset="-122"/>
                        </a:rPr>
                        <a:t>TypeError</a:t>
                      </a:r>
                      <a:r>
                        <a:rPr lang="en-US" sz="1600" kern="100" dirty="0">
                          <a:solidFill>
                            <a:srgbClr val="FF0000"/>
                          </a:solidFill>
                          <a:effectLst/>
                          <a:latin typeface="Times New Roman" panose="02020603050405020304" pitchFamily="18" charset="0"/>
                          <a:ea typeface="宋体" panose="02010600030101010101" pitchFamily="2" charset="-122"/>
                        </a:rPr>
                        <a:t>: </a:t>
                      </a:r>
                      <a:r>
                        <a:rPr lang="en-US" sz="1600" kern="100" dirty="0" err="1">
                          <a:solidFill>
                            <a:srgbClr val="FF0000"/>
                          </a:solidFill>
                          <a:effectLst/>
                          <a:latin typeface="Times New Roman" panose="02020603050405020304" pitchFamily="18" charset="0"/>
                          <a:ea typeface="宋体" panose="02010600030101010101" pitchFamily="2" charset="-122"/>
                        </a:rPr>
                        <a:t>unhashable</a:t>
                      </a:r>
                      <a:r>
                        <a:rPr lang="en-US" sz="1600" kern="100" dirty="0">
                          <a:solidFill>
                            <a:srgbClr val="FF0000"/>
                          </a:solidFill>
                          <a:effectLst/>
                          <a:latin typeface="Times New Roman" panose="02020603050405020304" pitchFamily="18" charset="0"/>
                          <a:ea typeface="宋体" panose="02010600030101010101" pitchFamily="2" charset="-122"/>
                        </a:rPr>
                        <a:t> type: 'list'</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set4=set()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用</a:t>
                      </a:r>
                      <a:r>
                        <a:rPr lang="en-US" sz="1600" kern="100" dirty="0">
                          <a:solidFill>
                            <a:srgbClr val="FF0000"/>
                          </a:solidFill>
                          <a:effectLst/>
                          <a:latin typeface="Times New Roman" panose="02020603050405020304" pitchFamily="18" charset="0"/>
                          <a:ea typeface="宋体" panose="02010600030101010101" pitchFamily="2" charset="-122"/>
                        </a:rPr>
                        <a:t>set()</a:t>
                      </a:r>
                      <a:r>
                        <a:rPr lang="zh-CN" sz="1600" kern="100" dirty="0">
                          <a:solidFill>
                            <a:srgbClr val="FF0000"/>
                          </a:solidFill>
                          <a:effectLst/>
                          <a:latin typeface="Times New Roman" panose="02020603050405020304" pitchFamily="18" charset="0"/>
                          <a:ea typeface="宋体" panose="02010600030101010101" pitchFamily="2" charset="-122"/>
                        </a:rPr>
                        <a:t>创建空集合</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type(set4)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查看</a:t>
                      </a:r>
                      <a:r>
                        <a:rPr lang="en-US" sz="1600" kern="100" dirty="0">
                          <a:solidFill>
                            <a:srgbClr val="FF0000"/>
                          </a:solidFill>
                          <a:effectLst/>
                          <a:latin typeface="Times New Roman" panose="02020603050405020304" pitchFamily="18" charset="0"/>
                          <a:ea typeface="宋体" panose="02010600030101010101" pitchFamily="2" charset="-122"/>
                        </a:rPr>
                        <a:t>set4</a:t>
                      </a:r>
                      <a:r>
                        <a:rPr lang="zh-CN" sz="1600" kern="100" dirty="0">
                          <a:solidFill>
                            <a:srgbClr val="FF0000"/>
                          </a:solidFill>
                          <a:effectLst/>
                          <a:latin typeface="Times New Roman" panose="02020603050405020304" pitchFamily="18" charset="0"/>
                          <a:ea typeface="宋体" panose="02010600030101010101" pitchFamily="2" charset="-122"/>
                        </a:rPr>
                        <a:t>的类型</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&lt;class 'set'&gt;</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print(set4)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输出</a:t>
                      </a:r>
                      <a:r>
                        <a:rPr lang="en-US" sz="1600" kern="100" dirty="0">
                          <a:solidFill>
                            <a:srgbClr val="FF0000"/>
                          </a:solidFill>
                          <a:effectLst/>
                          <a:latin typeface="Times New Roman" panose="02020603050405020304" pitchFamily="18" charset="0"/>
                          <a:ea typeface="宋体" panose="02010600030101010101" pitchFamily="2" charset="-122"/>
                        </a:rPr>
                        <a:t>set4</a:t>
                      </a:r>
                      <a:r>
                        <a:rPr lang="zh-CN" sz="1600" kern="100" dirty="0">
                          <a:solidFill>
                            <a:srgbClr val="FF0000"/>
                          </a:solidFill>
                          <a:effectLst/>
                          <a:latin typeface="Times New Roman" panose="02020603050405020304" pitchFamily="18" charset="0"/>
                          <a:ea typeface="宋体" panose="02010600030101010101" pitchFamily="2" charset="-122"/>
                        </a:rPr>
                        <a:t>的值，空集合输出为</a:t>
                      </a:r>
                      <a:r>
                        <a:rPr lang="en-US" sz="1600" kern="100" dirty="0">
                          <a:solidFill>
                            <a:srgbClr val="FF0000"/>
                          </a:solidFill>
                          <a:effectLst/>
                          <a:latin typeface="Times New Roman" panose="02020603050405020304" pitchFamily="18" charset="0"/>
                          <a:ea typeface="宋体" panose="02010600030101010101" pitchFamily="2" charset="-122"/>
                        </a:rPr>
                        <a:t>set()</a:t>
                      </a:r>
                      <a:r>
                        <a:rPr lang="zh-CN" sz="1600" kern="100" dirty="0">
                          <a:solidFill>
                            <a:srgbClr val="FF0000"/>
                          </a:solidFill>
                          <a:effectLst/>
                          <a:latin typeface="Times New Roman" panose="02020603050405020304" pitchFamily="18" charset="0"/>
                          <a:ea typeface="宋体" panose="02010600030101010101" pitchFamily="2" charset="-122"/>
                        </a:rPr>
                        <a:t>，与空元组的输出</a:t>
                      </a:r>
                      <a:r>
                        <a:rPr lang="en-US" sz="1600" kern="100" dirty="0">
                          <a:solidFill>
                            <a:srgbClr val="FF0000"/>
                          </a:solidFill>
                          <a:effectLst/>
                          <a:latin typeface="Times New Roman" panose="02020603050405020304" pitchFamily="18" charset="0"/>
                          <a:ea typeface="宋体" panose="02010600030101010101" pitchFamily="2" charset="-122"/>
                        </a:rPr>
                        <a:t>()</a:t>
                      </a:r>
                      <a:r>
                        <a:rPr lang="zh-CN" sz="1600" kern="100" dirty="0">
                          <a:solidFill>
                            <a:srgbClr val="FF0000"/>
                          </a:solidFill>
                          <a:effectLst/>
                          <a:latin typeface="Times New Roman" panose="02020603050405020304" pitchFamily="18" charset="0"/>
                          <a:ea typeface="宋体" panose="02010600030101010101" pitchFamily="2" charset="-122"/>
                        </a:rPr>
                        <a:t>相区别</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set()</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set5={ }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用</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对</a:t>
                      </a:r>
                      <a:r>
                        <a:rPr lang="en-US" sz="1600" kern="100" dirty="0">
                          <a:solidFill>
                            <a:srgbClr val="FF0000"/>
                          </a:solidFill>
                          <a:effectLst/>
                          <a:latin typeface="Times New Roman" panose="02020603050405020304" pitchFamily="18" charset="0"/>
                          <a:ea typeface="宋体" panose="02010600030101010101" pitchFamily="2" charset="-122"/>
                        </a:rPr>
                        <a:t>set5</a:t>
                      </a:r>
                      <a:r>
                        <a:rPr lang="zh-CN" sz="1600" kern="100" dirty="0">
                          <a:solidFill>
                            <a:srgbClr val="FF0000"/>
                          </a:solidFill>
                          <a:effectLst/>
                          <a:latin typeface="Times New Roman" panose="02020603050405020304" pitchFamily="18" charset="0"/>
                          <a:ea typeface="宋体" panose="02010600030101010101" pitchFamily="2" charset="-122"/>
                        </a:rPr>
                        <a:t>赋值</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type(set5)</a:t>
                      </a:r>
                      <a:r>
                        <a:rPr lang="en-US" sz="1600" kern="100" dirty="0">
                          <a:solidFill>
                            <a:srgbClr val="FF0000"/>
                          </a:solidFill>
                          <a:effectLst/>
                          <a:latin typeface="Times New Roman" panose="02020603050405020304" pitchFamily="18" charset="0"/>
                          <a:ea typeface="宋体" panose="02010600030101010101" pitchFamily="2" charset="-122"/>
                        </a:rPr>
                        <a:t>    # </a:t>
                      </a:r>
                      <a:r>
                        <a:rPr lang="zh-CN" sz="1600" kern="100" dirty="0">
                          <a:solidFill>
                            <a:srgbClr val="FF0000"/>
                          </a:solidFill>
                          <a:effectLst/>
                          <a:latin typeface="Times New Roman" panose="02020603050405020304" pitchFamily="18" charset="0"/>
                          <a:ea typeface="宋体" panose="02010600030101010101" pitchFamily="2" charset="-122"/>
                        </a:rPr>
                        <a:t>查看</a:t>
                      </a:r>
                      <a:r>
                        <a:rPr lang="en-US" sz="1600" kern="100" dirty="0">
                          <a:solidFill>
                            <a:srgbClr val="FF0000"/>
                          </a:solidFill>
                          <a:effectLst/>
                          <a:latin typeface="Times New Roman" panose="02020603050405020304" pitchFamily="18" charset="0"/>
                          <a:ea typeface="宋体" panose="02010600030101010101" pitchFamily="2" charset="-122"/>
                        </a:rPr>
                        <a:t>set5</a:t>
                      </a:r>
                      <a:r>
                        <a:rPr lang="zh-CN" sz="1600" kern="100" dirty="0">
                          <a:solidFill>
                            <a:srgbClr val="FF0000"/>
                          </a:solidFill>
                          <a:effectLst/>
                          <a:latin typeface="Times New Roman" panose="02020603050405020304" pitchFamily="18" charset="0"/>
                          <a:ea typeface="宋体" panose="02010600030101010101" pitchFamily="2" charset="-122"/>
                        </a:rPr>
                        <a:t>的类型，是字典类型</a:t>
                      </a:r>
                      <a:r>
                        <a:rPr lang="en-US" sz="1600" kern="100" dirty="0" err="1">
                          <a:solidFill>
                            <a:srgbClr val="FF0000"/>
                          </a:solidFill>
                          <a:effectLst/>
                          <a:latin typeface="Times New Roman" panose="02020603050405020304" pitchFamily="18" charset="0"/>
                          <a:ea typeface="宋体" panose="02010600030101010101" pitchFamily="2" charset="-122"/>
                        </a:rPr>
                        <a:t>dict</a:t>
                      </a:r>
                      <a:r>
                        <a:rPr lang="zh-CN" sz="1600" kern="100" dirty="0">
                          <a:solidFill>
                            <a:srgbClr val="FF0000"/>
                          </a:solidFill>
                          <a:effectLst/>
                          <a:latin typeface="Times New Roman" panose="02020603050405020304" pitchFamily="18" charset="0"/>
                          <a:ea typeface="宋体" panose="02010600030101010101" pitchFamily="2" charset="-122"/>
                        </a:rPr>
                        <a:t>，不是集合类型</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&lt;class '</a:t>
                      </a:r>
                      <a:r>
                        <a:rPr lang="en-US" sz="1600" kern="100" dirty="0" err="1">
                          <a:solidFill>
                            <a:srgbClr val="000000"/>
                          </a:solidFill>
                          <a:effectLst/>
                          <a:latin typeface="Times New Roman" panose="02020603050405020304" pitchFamily="18" charset="0"/>
                          <a:ea typeface="宋体" panose="02010600030101010101" pitchFamily="2" charset="-122"/>
                        </a:rPr>
                        <a:t>dict</a:t>
                      </a:r>
                      <a:r>
                        <a:rPr lang="en-US" sz="1600" kern="100" dirty="0">
                          <a:solidFill>
                            <a:srgbClr val="000000"/>
                          </a:solidFill>
                          <a:effectLst/>
                          <a:latin typeface="Times New Roman" panose="02020603050405020304" pitchFamily="18" charset="0"/>
                          <a:ea typeface="宋体" panose="02010600030101010101" pitchFamily="2" charset="-122"/>
                        </a:rPr>
                        <a:t>'&gt; </a:t>
                      </a:r>
                      <a:endParaRPr lang="zh-CN" sz="1600" kern="100" dirty="0">
                        <a:effectLst/>
                        <a:latin typeface="Times New Roman" panose="02020603050405020304" pitchFamily="18" charset="0"/>
                        <a:ea typeface="宋体" panose="02010600030101010101" pitchFamily="2" charset="-122"/>
                      </a:endParaRPr>
                    </a:p>
                  </a:txBody>
                  <a:tcPr marL="68580" marR="68580" marT="0" marB="0">
                    <a:lnL>
                      <a:noFill/>
                    </a:lnL>
                    <a:lnR>
                      <a:noFill/>
                    </a:lnR>
                    <a:lnT>
                      <a:noFill/>
                    </a:lnT>
                    <a:lnB>
                      <a:noFill/>
                    </a:lnB>
                    <a:solidFill>
                      <a:srgbClr val="D9D9D9"/>
                    </a:solidFill>
                  </a:tcPr>
                </a:tc>
              </a:tr>
            </a:tbl>
          </a:graphicData>
        </a:graphic>
      </p:graphicFrame>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副标题"/>
          <p:cNvSpPr txBox="1">
            <a:spLocks noChangeArrowheads="1"/>
          </p:cNvSpPr>
          <p:nvPr>
            <p:custDataLst>
              <p:tags r:id="rId1"/>
            </p:custDataLst>
          </p:nvPr>
        </p:nvSpPr>
        <p:spPr bwMode="auto">
          <a:xfrm>
            <a:off x="674690" y="1600200"/>
            <a:ext cx="4244975"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 </a:t>
            </a:r>
            <a:r>
              <a:rPr lang="zh-CN" altLang="en-US"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复杂数据类型</a:t>
            </a:r>
            <a:endPar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Title 6"/>
          <p:cNvSpPr txBox="1"/>
          <p:nvPr>
            <p:custDataLst>
              <p:tags r:id="rId2"/>
            </p:custDataLst>
          </p:nvPr>
        </p:nvSpPr>
        <p:spPr>
          <a:xfrm>
            <a:off x="476253" y="2057400"/>
            <a:ext cx="8667749" cy="4624387"/>
          </a:xfrm>
          <a:prstGeom prst="rect">
            <a:avLst/>
          </a:prstGeom>
          <a:noFill/>
          <a:ln w="3175">
            <a:noFill/>
            <a:prstDash val="dash"/>
          </a:ln>
        </p:spPr>
        <p:txBody>
          <a:bodyPr lIns="63500" tIns="25400" rIns="63500" bIns="25400">
            <a:normAutofit fontScale="77500" lnSpcReduction="2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fontAlgn="auto">
              <a:lnSpc>
                <a:spcPct val="120000"/>
              </a:lnSpc>
              <a:spcAft>
                <a:spcPts val="800"/>
              </a:spcAft>
              <a:defRPr/>
            </a:pPr>
            <a:r>
              <a:rPr lang="zh-CN" altLang="en-US" sz="2400" b="1"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字典：</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是一种</a:t>
            </a:r>
            <a:r>
              <a:rPr lang="zh-CN" altLang="en-US"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映射类型</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，字典以“</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开头，由“</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结束，元素之间以“</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间隔，其中每一个元素都是一个“</a:t>
            </a:r>
            <a:r>
              <a:rPr lang="en-US" altLang="zh-CN" sz="2400" spc="100" dirty="0" err="1">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key:value</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形式的“</a:t>
            </a:r>
            <a:r>
              <a:rPr lang="zh-CN" altLang="en-US"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键值对</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”，即每一个元素由两个对象“</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key</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（键）”和“</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value</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（值）”组成，形成“键</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-&gt;</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值”的映射关系，类似于数学中的函数。</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字典具有以下特点：</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字典元素的“键值对”是将“键”对象的哈希值映射到“值”对象，故字典中元素的“键”不能重复；</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rPr>
              <a:t>2)</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字典中元素的“键”不可改变。数字、字符串可以作为元素的“键”，但那些值可以改变的对象，如列表、字典等，不能用作元素的“键”；</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rPr>
              <a:t>3)</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字典中元素的“值”可以是任意类型的对象；</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rPr>
              <a:t>4)</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字典是可以变更的，可以通过元素的“键”，修改元素的“值”，也可以通过字典对象的</a:t>
            </a:r>
            <a:r>
              <a:rPr lang="en-US" altLang="zh-CN" sz="2400" spc="100" dirty="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setdefault</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pop( )</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等方法向字典中添加、删除元素；</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rPr>
              <a:t>5)</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创建字典对象时，可以使用内置函数</a:t>
            </a:r>
            <a:r>
              <a:rPr lang="en-US" altLang="zh-CN" sz="2400" spc="100" dirty="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dict</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，也可以用</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创建空字典。</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a:spLocks noChangeArrowheads="1"/>
          </p:cNvSpPr>
          <p:nvPr>
            <p:custDataLst>
              <p:tags r:id="rId3"/>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任务一： </a:t>
            </a:r>
            <a:r>
              <a:rPr lang="en-US" altLang="zh-CN"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Python</a:t>
            </a:r>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的内置数据类型</a:t>
            </a:r>
            <a:endPar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副标题"/>
          <p:cNvSpPr txBox="1">
            <a:spLocks noChangeArrowheads="1"/>
          </p:cNvSpPr>
          <p:nvPr>
            <p:custDataLst>
              <p:tags r:id="rId1"/>
            </p:custDataLst>
          </p:nvPr>
        </p:nvSpPr>
        <p:spPr bwMode="auto">
          <a:xfrm>
            <a:off x="674690" y="1600200"/>
            <a:ext cx="490696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复杂数据类型</a:t>
            </a:r>
            <a:r>
              <a:rPr lang="en-US"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字典</a:t>
            </a:r>
            <a:r>
              <a:rPr lang="zh-CN" altLang="en-US"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的使用</a:t>
            </a:r>
            <a:endPar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6"/>
          <p:cNvSpPr txBox="1">
            <a:spLocks noChangeArrowheads="1"/>
          </p:cNvSpPr>
          <p:nvPr>
            <p:custDataLst>
              <p:tags r:id="rId2"/>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任务一： </a:t>
            </a:r>
            <a:r>
              <a:rPr lang="en-US" altLang="zh-CN"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Python</a:t>
            </a:r>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的内置数据类型</a:t>
            </a:r>
            <a:endPar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3" name="表格 2"/>
          <p:cNvGraphicFramePr>
            <a:graphicFrameLocks noGrp="1"/>
          </p:cNvGraphicFramePr>
          <p:nvPr/>
        </p:nvGraphicFramePr>
        <p:xfrm>
          <a:off x="466726" y="2189639"/>
          <a:ext cx="8572500" cy="3566160"/>
        </p:xfrm>
        <a:graphic>
          <a:graphicData uri="http://schemas.openxmlformats.org/drawingml/2006/table">
            <a:tbl>
              <a:tblPr firstRow="1" firstCol="1" bandRow="1"/>
              <a:tblGrid>
                <a:gridCol w="8572500"/>
              </a:tblGrid>
              <a:tr h="0">
                <a:tc>
                  <a:txBody>
                    <a:bodyPr/>
                    <a:lstStyle/>
                    <a:p>
                      <a:pPr algn="just"/>
                      <a:r>
                        <a:rPr lang="en-US" sz="1800" kern="100" dirty="0">
                          <a:solidFill>
                            <a:srgbClr val="000000"/>
                          </a:solidFill>
                          <a:effectLst/>
                          <a:latin typeface="Times New Roman" panose="02020603050405020304" pitchFamily="18" charset="0"/>
                          <a:ea typeface="宋体" panose="02010600030101010101" pitchFamily="2" charset="-122"/>
                        </a:rPr>
                        <a:t>&gt;&gt;&gt; dict1={'name':'</a:t>
                      </a:r>
                      <a:r>
                        <a:rPr lang="zh-CN" sz="1800" kern="100" dirty="0">
                          <a:solidFill>
                            <a:srgbClr val="000000"/>
                          </a:solidFill>
                          <a:effectLst/>
                          <a:latin typeface="Times New Roman" panose="02020603050405020304" pitchFamily="18" charset="0"/>
                          <a:ea typeface="宋体" panose="02010600030101010101" pitchFamily="2" charset="-122"/>
                        </a:rPr>
                        <a:t>张飞</a:t>
                      </a:r>
                      <a:r>
                        <a:rPr lang="en-US" sz="1800" kern="100" dirty="0">
                          <a:solidFill>
                            <a:srgbClr val="000000"/>
                          </a:solidFill>
                          <a:effectLst/>
                          <a:latin typeface="Times New Roman" panose="02020603050405020304" pitchFamily="18" charset="0"/>
                          <a:ea typeface="宋体" panose="02010600030101010101" pitchFamily="2" charset="-122"/>
                        </a:rPr>
                        <a:t>','gender':'</a:t>
                      </a:r>
                      <a:r>
                        <a:rPr lang="zh-CN" sz="1800" kern="100" dirty="0">
                          <a:solidFill>
                            <a:srgbClr val="000000"/>
                          </a:solidFill>
                          <a:effectLst/>
                          <a:latin typeface="Times New Roman" panose="02020603050405020304" pitchFamily="18" charset="0"/>
                          <a:ea typeface="宋体" panose="02010600030101010101" pitchFamily="2" charset="-122"/>
                        </a:rPr>
                        <a:t>男</a:t>
                      </a:r>
                      <a:r>
                        <a:rPr lang="en-US" sz="1800" kern="100" dirty="0">
                          <a:solidFill>
                            <a:srgbClr val="000000"/>
                          </a:solidFill>
                          <a:effectLst/>
                          <a:latin typeface="Times New Roman" panose="02020603050405020304" pitchFamily="18" charset="0"/>
                          <a:ea typeface="宋体" panose="02010600030101010101" pitchFamily="2" charset="-122"/>
                        </a:rPr>
                        <a:t>','age':18}    </a:t>
                      </a:r>
                      <a:r>
                        <a:rPr lang="en-US" sz="1800" kern="100" dirty="0">
                          <a:solidFill>
                            <a:srgbClr val="FF0000"/>
                          </a:solidFill>
                          <a:effectLst/>
                          <a:latin typeface="Times New Roman" panose="02020603050405020304" pitchFamily="18" charset="0"/>
                          <a:ea typeface="宋体" panose="02010600030101010101" pitchFamily="2" charset="-122"/>
                        </a:rPr>
                        <a:t># </a:t>
                      </a:r>
                      <a:r>
                        <a:rPr lang="zh-CN" sz="1800" kern="100" dirty="0">
                          <a:solidFill>
                            <a:srgbClr val="FF0000"/>
                          </a:solidFill>
                          <a:effectLst/>
                          <a:latin typeface="Times New Roman" panose="02020603050405020304" pitchFamily="18" charset="0"/>
                          <a:ea typeface="宋体" panose="02010600030101010101" pitchFamily="2" charset="-122"/>
                        </a:rPr>
                        <a:t>将字典对象赋值给</a:t>
                      </a:r>
                      <a:r>
                        <a:rPr lang="en-US" sz="1800" kern="100" dirty="0">
                          <a:solidFill>
                            <a:srgbClr val="FF0000"/>
                          </a:solidFill>
                          <a:effectLst/>
                          <a:latin typeface="Times New Roman" panose="02020603050405020304" pitchFamily="18" charset="0"/>
                          <a:ea typeface="宋体" panose="02010600030101010101" pitchFamily="2" charset="-122"/>
                        </a:rPr>
                        <a:t>dict1</a:t>
                      </a:r>
                      <a:endParaRPr lang="zh-CN" sz="1800" kern="100" dirty="0">
                        <a:effectLst/>
                        <a:latin typeface="Times New Roman" panose="02020603050405020304" pitchFamily="18" charset="0"/>
                        <a:ea typeface="宋体" panose="02010600030101010101" pitchFamily="2" charset="-122"/>
                      </a:endParaRPr>
                    </a:p>
                    <a:p>
                      <a:pPr algn="just"/>
                      <a:r>
                        <a:rPr lang="en-US" sz="1800" kern="100" dirty="0">
                          <a:solidFill>
                            <a:srgbClr val="000000"/>
                          </a:solidFill>
                          <a:effectLst/>
                          <a:latin typeface="Times New Roman" panose="02020603050405020304" pitchFamily="18" charset="0"/>
                          <a:ea typeface="宋体" panose="02010600030101010101" pitchFamily="2" charset="-122"/>
                        </a:rPr>
                        <a:t>&gt;&gt;&gt; type(dict1)   </a:t>
                      </a:r>
                      <a:r>
                        <a:rPr lang="en-US" sz="1800" kern="100" dirty="0">
                          <a:solidFill>
                            <a:srgbClr val="FF0000"/>
                          </a:solidFill>
                          <a:effectLst/>
                          <a:latin typeface="Times New Roman" panose="02020603050405020304" pitchFamily="18" charset="0"/>
                          <a:ea typeface="宋体" panose="02010600030101010101" pitchFamily="2" charset="-122"/>
                        </a:rPr>
                        <a:t># </a:t>
                      </a:r>
                      <a:r>
                        <a:rPr lang="zh-CN" sz="1800" kern="100" dirty="0">
                          <a:solidFill>
                            <a:srgbClr val="FF0000"/>
                          </a:solidFill>
                          <a:effectLst/>
                          <a:latin typeface="Times New Roman" panose="02020603050405020304" pitchFamily="18" charset="0"/>
                          <a:ea typeface="宋体" panose="02010600030101010101" pitchFamily="2" charset="-122"/>
                        </a:rPr>
                        <a:t>输出对象</a:t>
                      </a:r>
                      <a:r>
                        <a:rPr lang="en-US" sz="1800" kern="100" dirty="0">
                          <a:solidFill>
                            <a:srgbClr val="FF0000"/>
                          </a:solidFill>
                          <a:effectLst/>
                          <a:latin typeface="Times New Roman" panose="02020603050405020304" pitchFamily="18" charset="0"/>
                          <a:ea typeface="宋体" panose="02010600030101010101" pitchFamily="2" charset="-122"/>
                        </a:rPr>
                        <a:t>dict1</a:t>
                      </a:r>
                      <a:r>
                        <a:rPr lang="zh-CN" sz="1800" kern="100" dirty="0">
                          <a:solidFill>
                            <a:srgbClr val="FF0000"/>
                          </a:solidFill>
                          <a:effectLst/>
                          <a:latin typeface="Times New Roman" panose="02020603050405020304" pitchFamily="18" charset="0"/>
                          <a:ea typeface="宋体" panose="02010600030101010101" pitchFamily="2" charset="-122"/>
                        </a:rPr>
                        <a:t>的类型</a:t>
                      </a:r>
                      <a:endParaRPr lang="zh-CN" sz="1800" kern="100" dirty="0">
                        <a:effectLst/>
                        <a:latin typeface="Times New Roman" panose="02020603050405020304" pitchFamily="18" charset="0"/>
                        <a:ea typeface="宋体" panose="02010600030101010101" pitchFamily="2" charset="-122"/>
                      </a:endParaRPr>
                    </a:p>
                    <a:p>
                      <a:pPr algn="just"/>
                      <a:r>
                        <a:rPr lang="en-US" sz="1800" kern="100" dirty="0">
                          <a:solidFill>
                            <a:srgbClr val="000000"/>
                          </a:solidFill>
                          <a:effectLst/>
                          <a:latin typeface="Times New Roman" panose="02020603050405020304" pitchFamily="18" charset="0"/>
                          <a:ea typeface="宋体" panose="02010600030101010101" pitchFamily="2" charset="-122"/>
                        </a:rPr>
                        <a:t>&lt;class '</a:t>
                      </a:r>
                      <a:r>
                        <a:rPr lang="en-US" sz="1800" kern="100" dirty="0" err="1">
                          <a:solidFill>
                            <a:srgbClr val="000000"/>
                          </a:solidFill>
                          <a:effectLst/>
                          <a:latin typeface="Times New Roman" panose="02020603050405020304" pitchFamily="18" charset="0"/>
                          <a:ea typeface="宋体" panose="02010600030101010101" pitchFamily="2" charset="-122"/>
                        </a:rPr>
                        <a:t>dict</a:t>
                      </a:r>
                      <a:r>
                        <a:rPr lang="en-US" sz="1800" kern="100" dirty="0">
                          <a:solidFill>
                            <a:srgbClr val="000000"/>
                          </a:solidFill>
                          <a:effectLst/>
                          <a:latin typeface="Times New Roman" panose="02020603050405020304" pitchFamily="18" charset="0"/>
                          <a:ea typeface="宋体" panose="02010600030101010101" pitchFamily="2" charset="-122"/>
                        </a:rPr>
                        <a:t>'&gt;</a:t>
                      </a:r>
                      <a:endParaRPr lang="zh-CN" sz="1800" kern="100" dirty="0">
                        <a:effectLst/>
                        <a:latin typeface="Times New Roman" panose="02020603050405020304" pitchFamily="18" charset="0"/>
                        <a:ea typeface="宋体" panose="02010600030101010101" pitchFamily="2" charset="-122"/>
                      </a:endParaRPr>
                    </a:p>
                    <a:p>
                      <a:pPr algn="just"/>
                      <a:r>
                        <a:rPr lang="en-US" sz="1800" kern="100" dirty="0">
                          <a:solidFill>
                            <a:srgbClr val="000000"/>
                          </a:solidFill>
                          <a:effectLst/>
                          <a:latin typeface="Times New Roman" panose="02020603050405020304" pitchFamily="18" charset="0"/>
                          <a:ea typeface="宋体" panose="02010600030101010101" pitchFamily="2" charset="-122"/>
                        </a:rPr>
                        <a:t>&gt;&gt;&gt; print(dict1)</a:t>
                      </a:r>
                      <a:r>
                        <a:rPr lang="en-US" sz="1800" kern="100" dirty="0">
                          <a:solidFill>
                            <a:srgbClr val="FF0000"/>
                          </a:solidFill>
                          <a:effectLst/>
                          <a:latin typeface="Times New Roman" panose="02020603050405020304" pitchFamily="18" charset="0"/>
                          <a:ea typeface="宋体" panose="02010600030101010101" pitchFamily="2" charset="-122"/>
                        </a:rPr>
                        <a:t>    # </a:t>
                      </a:r>
                      <a:r>
                        <a:rPr lang="zh-CN" sz="1800" kern="100" dirty="0">
                          <a:solidFill>
                            <a:srgbClr val="FF0000"/>
                          </a:solidFill>
                          <a:effectLst/>
                          <a:latin typeface="Times New Roman" panose="02020603050405020304" pitchFamily="18" charset="0"/>
                          <a:ea typeface="宋体" panose="02010600030101010101" pitchFamily="2" charset="-122"/>
                        </a:rPr>
                        <a:t>输出</a:t>
                      </a:r>
                      <a:r>
                        <a:rPr lang="en-US" sz="1800" kern="100" dirty="0">
                          <a:solidFill>
                            <a:srgbClr val="FF0000"/>
                          </a:solidFill>
                          <a:effectLst/>
                          <a:latin typeface="Times New Roman" panose="02020603050405020304" pitchFamily="18" charset="0"/>
                          <a:ea typeface="宋体" panose="02010600030101010101" pitchFamily="2" charset="-122"/>
                        </a:rPr>
                        <a:t>dict1</a:t>
                      </a:r>
                      <a:r>
                        <a:rPr lang="zh-CN" sz="1800" kern="100" dirty="0">
                          <a:solidFill>
                            <a:srgbClr val="FF0000"/>
                          </a:solidFill>
                          <a:effectLst/>
                          <a:latin typeface="Times New Roman" panose="02020603050405020304" pitchFamily="18" charset="0"/>
                          <a:ea typeface="宋体" panose="02010600030101010101" pitchFamily="2" charset="-122"/>
                        </a:rPr>
                        <a:t>的值</a:t>
                      </a:r>
                      <a:endParaRPr lang="zh-CN" sz="1800" kern="100" dirty="0">
                        <a:effectLst/>
                        <a:latin typeface="Times New Roman" panose="02020603050405020304" pitchFamily="18" charset="0"/>
                        <a:ea typeface="宋体" panose="02010600030101010101" pitchFamily="2" charset="-122"/>
                      </a:endParaRPr>
                    </a:p>
                    <a:p>
                      <a:pPr algn="just"/>
                      <a:r>
                        <a:rPr lang="en-US" sz="1800" kern="100" dirty="0">
                          <a:solidFill>
                            <a:srgbClr val="000000"/>
                          </a:solidFill>
                          <a:effectLst/>
                          <a:latin typeface="Times New Roman" panose="02020603050405020304" pitchFamily="18" charset="0"/>
                          <a:ea typeface="宋体" panose="02010600030101010101" pitchFamily="2" charset="-122"/>
                        </a:rPr>
                        <a:t>{'name': '</a:t>
                      </a:r>
                      <a:r>
                        <a:rPr lang="zh-CN" sz="1800" kern="100" dirty="0">
                          <a:solidFill>
                            <a:srgbClr val="000000"/>
                          </a:solidFill>
                          <a:effectLst/>
                          <a:latin typeface="Times New Roman" panose="02020603050405020304" pitchFamily="18" charset="0"/>
                          <a:ea typeface="宋体" panose="02010600030101010101" pitchFamily="2" charset="-122"/>
                        </a:rPr>
                        <a:t>张飞</a:t>
                      </a:r>
                      <a:r>
                        <a:rPr lang="en-US" sz="1800" kern="100" dirty="0">
                          <a:solidFill>
                            <a:srgbClr val="000000"/>
                          </a:solidFill>
                          <a:effectLst/>
                          <a:latin typeface="Times New Roman" panose="02020603050405020304" pitchFamily="18" charset="0"/>
                          <a:ea typeface="宋体" panose="02010600030101010101" pitchFamily="2" charset="-122"/>
                        </a:rPr>
                        <a:t>', 'gender': '</a:t>
                      </a:r>
                      <a:r>
                        <a:rPr lang="zh-CN" sz="1800" kern="100" dirty="0">
                          <a:solidFill>
                            <a:srgbClr val="000000"/>
                          </a:solidFill>
                          <a:effectLst/>
                          <a:latin typeface="Times New Roman" panose="02020603050405020304" pitchFamily="18" charset="0"/>
                          <a:ea typeface="宋体" panose="02010600030101010101" pitchFamily="2" charset="-122"/>
                        </a:rPr>
                        <a:t>男</a:t>
                      </a:r>
                      <a:r>
                        <a:rPr lang="en-US" sz="1800" kern="100" dirty="0">
                          <a:solidFill>
                            <a:srgbClr val="000000"/>
                          </a:solidFill>
                          <a:effectLst/>
                          <a:latin typeface="Times New Roman" panose="02020603050405020304" pitchFamily="18" charset="0"/>
                          <a:ea typeface="宋体" panose="02010600030101010101" pitchFamily="2" charset="-122"/>
                        </a:rPr>
                        <a:t>', 'age': 18}</a:t>
                      </a:r>
                      <a:endParaRPr lang="zh-CN" sz="1800" kern="100" dirty="0">
                        <a:effectLst/>
                        <a:latin typeface="Times New Roman" panose="02020603050405020304" pitchFamily="18" charset="0"/>
                        <a:ea typeface="宋体" panose="02010600030101010101" pitchFamily="2" charset="-122"/>
                      </a:endParaRPr>
                    </a:p>
                    <a:p>
                      <a:pPr algn="just"/>
                      <a:r>
                        <a:rPr lang="en-US" sz="1800" kern="100" dirty="0">
                          <a:solidFill>
                            <a:srgbClr val="000000"/>
                          </a:solidFill>
                          <a:effectLst/>
                          <a:latin typeface="Times New Roman" panose="02020603050405020304" pitchFamily="18" charset="0"/>
                          <a:ea typeface="宋体" panose="02010600030101010101" pitchFamily="2" charset="-122"/>
                        </a:rPr>
                        <a:t>&gt;&gt;&gt; dict2={1:('</a:t>
                      </a:r>
                      <a:r>
                        <a:rPr lang="zh-CN" sz="1800" kern="100" dirty="0">
                          <a:solidFill>
                            <a:srgbClr val="000000"/>
                          </a:solidFill>
                          <a:effectLst/>
                          <a:latin typeface="Times New Roman" panose="02020603050405020304" pitchFamily="18" charset="0"/>
                          <a:ea typeface="宋体" panose="02010600030101010101" pitchFamily="2" charset="-122"/>
                        </a:rPr>
                        <a:t>张丽</a:t>
                      </a:r>
                      <a:r>
                        <a:rPr lang="en-US" sz="1800" kern="100" dirty="0">
                          <a:solidFill>
                            <a:srgbClr val="000000"/>
                          </a:solidFill>
                          <a:effectLst/>
                          <a:latin typeface="Times New Roman" panose="02020603050405020304" pitchFamily="18" charset="0"/>
                          <a:ea typeface="宋体" panose="02010600030101010101" pitchFamily="2" charset="-122"/>
                        </a:rPr>
                        <a:t>','</a:t>
                      </a:r>
                      <a:r>
                        <a:rPr lang="zh-CN" sz="1800" kern="100" dirty="0">
                          <a:solidFill>
                            <a:srgbClr val="000000"/>
                          </a:solidFill>
                          <a:effectLst/>
                          <a:latin typeface="Times New Roman" panose="02020603050405020304" pitchFamily="18" charset="0"/>
                          <a:ea typeface="宋体" panose="02010600030101010101" pitchFamily="2" charset="-122"/>
                        </a:rPr>
                        <a:t>张芳</a:t>
                      </a:r>
                      <a:r>
                        <a:rPr lang="en-US" sz="1800" kern="100" dirty="0">
                          <a:solidFill>
                            <a:srgbClr val="000000"/>
                          </a:solidFill>
                          <a:effectLst/>
                          <a:latin typeface="Times New Roman" panose="02020603050405020304" pitchFamily="18" charset="0"/>
                          <a:ea typeface="宋体" panose="02010600030101010101" pitchFamily="2" charset="-122"/>
                        </a:rPr>
                        <a:t>'),'t2':['</a:t>
                      </a:r>
                      <a:r>
                        <a:rPr lang="zh-CN" sz="1800" kern="100" dirty="0">
                          <a:solidFill>
                            <a:srgbClr val="000000"/>
                          </a:solidFill>
                          <a:effectLst/>
                          <a:latin typeface="Times New Roman" panose="02020603050405020304" pitchFamily="18" charset="0"/>
                          <a:ea typeface="宋体" panose="02010600030101010101" pitchFamily="2" charset="-122"/>
                        </a:rPr>
                        <a:t>王刚</a:t>
                      </a:r>
                      <a:r>
                        <a:rPr lang="en-US" sz="1800" kern="100" dirty="0">
                          <a:solidFill>
                            <a:srgbClr val="000000"/>
                          </a:solidFill>
                          <a:effectLst/>
                          <a:latin typeface="Times New Roman" panose="02020603050405020304" pitchFamily="18" charset="0"/>
                          <a:ea typeface="宋体" panose="02010600030101010101" pitchFamily="2" charset="-122"/>
                        </a:rPr>
                        <a:t>','</a:t>
                      </a:r>
                      <a:r>
                        <a:rPr lang="zh-CN" sz="1800" kern="100" dirty="0">
                          <a:solidFill>
                            <a:srgbClr val="000000"/>
                          </a:solidFill>
                          <a:effectLst/>
                          <a:latin typeface="Times New Roman" panose="02020603050405020304" pitchFamily="18" charset="0"/>
                          <a:ea typeface="宋体" panose="02010600030101010101" pitchFamily="2" charset="-122"/>
                        </a:rPr>
                        <a:t>王伟</a:t>
                      </a:r>
                      <a:r>
                        <a:rPr lang="en-US" sz="1800" kern="100" dirty="0">
                          <a:solidFill>
                            <a:srgbClr val="000000"/>
                          </a:solidFill>
                          <a:effectLst/>
                          <a:latin typeface="Times New Roman" panose="02020603050405020304" pitchFamily="18" charset="0"/>
                          <a:ea typeface="宋体" panose="02010600030101010101" pitchFamily="2" charset="-122"/>
                        </a:rPr>
                        <a:t>']} </a:t>
                      </a:r>
                      <a:r>
                        <a:rPr lang="en-US" sz="1800" kern="100" dirty="0">
                          <a:solidFill>
                            <a:srgbClr val="FF0000"/>
                          </a:solidFill>
                          <a:effectLst/>
                          <a:latin typeface="Times New Roman" panose="02020603050405020304" pitchFamily="18" charset="0"/>
                          <a:ea typeface="宋体" panose="02010600030101010101" pitchFamily="2" charset="-122"/>
                        </a:rPr>
                        <a:t> # </a:t>
                      </a:r>
                      <a:r>
                        <a:rPr lang="zh-CN" sz="1800" kern="100" dirty="0">
                          <a:solidFill>
                            <a:srgbClr val="FF0000"/>
                          </a:solidFill>
                          <a:effectLst/>
                          <a:latin typeface="Times New Roman" panose="02020603050405020304" pitchFamily="18" charset="0"/>
                          <a:ea typeface="宋体" panose="02010600030101010101" pitchFamily="2" charset="-122"/>
                        </a:rPr>
                        <a:t>字典中元素的键、值可以是不同类型</a:t>
                      </a:r>
                      <a:endParaRPr lang="zh-CN" sz="1800" kern="100" dirty="0">
                        <a:effectLst/>
                        <a:latin typeface="Times New Roman" panose="02020603050405020304" pitchFamily="18" charset="0"/>
                        <a:ea typeface="宋体" panose="02010600030101010101" pitchFamily="2" charset="-122"/>
                      </a:endParaRPr>
                    </a:p>
                    <a:p>
                      <a:pPr algn="just"/>
                      <a:r>
                        <a:rPr lang="en-US" sz="1800" kern="100" dirty="0">
                          <a:solidFill>
                            <a:srgbClr val="000000"/>
                          </a:solidFill>
                          <a:effectLst/>
                          <a:latin typeface="Times New Roman" panose="02020603050405020304" pitchFamily="18" charset="0"/>
                          <a:ea typeface="宋体" panose="02010600030101010101" pitchFamily="2" charset="-122"/>
                        </a:rPr>
                        <a:t>&gt;&gt;&gt; print(dict2['t2'])</a:t>
                      </a:r>
                      <a:r>
                        <a:rPr lang="en-US" sz="1800" kern="100" dirty="0">
                          <a:solidFill>
                            <a:srgbClr val="FF0000"/>
                          </a:solidFill>
                          <a:effectLst/>
                          <a:latin typeface="Times New Roman" panose="02020603050405020304" pitchFamily="18" charset="0"/>
                          <a:ea typeface="宋体" panose="02010600030101010101" pitchFamily="2" charset="-122"/>
                        </a:rPr>
                        <a:t>   # </a:t>
                      </a:r>
                      <a:r>
                        <a:rPr lang="zh-CN" sz="1800" kern="100" dirty="0">
                          <a:solidFill>
                            <a:srgbClr val="FF0000"/>
                          </a:solidFill>
                          <a:effectLst/>
                          <a:latin typeface="Times New Roman" panose="02020603050405020304" pitchFamily="18" charset="0"/>
                          <a:ea typeface="宋体" panose="02010600030101010101" pitchFamily="2" charset="-122"/>
                        </a:rPr>
                        <a:t>利用 字典对象名</a:t>
                      </a:r>
                      <a:r>
                        <a:rPr lang="en-US" sz="1800" kern="100" dirty="0">
                          <a:solidFill>
                            <a:srgbClr val="FF0000"/>
                          </a:solidFill>
                          <a:effectLst/>
                          <a:latin typeface="Times New Roman" panose="02020603050405020304" pitchFamily="18" charset="0"/>
                          <a:ea typeface="宋体" panose="02010600030101010101" pitchFamily="2" charset="-122"/>
                        </a:rPr>
                        <a:t>[key] </a:t>
                      </a:r>
                      <a:r>
                        <a:rPr lang="zh-CN" sz="1800" kern="100" dirty="0">
                          <a:solidFill>
                            <a:srgbClr val="FF0000"/>
                          </a:solidFill>
                          <a:effectLst/>
                          <a:latin typeface="Times New Roman" panose="02020603050405020304" pitchFamily="18" charset="0"/>
                          <a:ea typeface="宋体" panose="02010600030101010101" pitchFamily="2" charset="-122"/>
                        </a:rPr>
                        <a:t>可以得到所映射的 </a:t>
                      </a:r>
                      <a:r>
                        <a:rPr lang="en-US" sz="1800" kern="100" dirty="0">
                          <a:solidFill>
                            <a:srgbClr val="FF0000"/>
                          </a:solidFill>
                          <a:effectLst/>
                          <a:latin typeface="Times New Roman" panose="02020603050405020304" pitchFamily="18" charset="0"/>
                          <a:ea typeface="宋体" panose="02010600030101010101" pitchFamily="2" charset="-122"/>
                        </a:rPr>
                        <a:t>value</a:t>
                      </a:r>
                      <a:endParaRPr lang="zh-CN" sz="1800" kern="100" dirty="0">
                        <a:effectLst/>
                        <a:latin typeface="Times New Roman" panose="02020603050405020304" pitchFamily="18" charset="0"/>
                        <a:ea typeface="宋体" panose="02010600030101010101" pitchFamily="2" charset="-122"/>
                      </a:endParaRPr>
                    </a:p>
                    <a:p>
                      <a:pPr algn="just"/>
                      <a:r>
                        <a:rPr lang="en-US" sz="1800" kern="100" dirty="0">
                          <a:solidFill>
                            <a:srgbClr val="000000"/>
                          </a:solidFill>
                          <a:effectLst/>
                          <a:latin typeface="Times New Roman" panose="02020603050405020304" pitchFamily="18" charset="0"/>
                          <a:ea typeface="宋体" panose="02010600030101010101" pitchFamily="2" charset="-122"/>
                        </a:rPr>
                        <a:t>['</a:t>
                      </a:r>
                      <a:r>
                        <a:rPr lang="zh-CN" sz="1800" kern="100" dirty="0">
                          <a:solidFill>
                            <a:srgbClr val="000000"/>
                          </a:solidFill>
                          <a:effectLst/>
                          <a:latin typeface="Times New Roman" panose="02020603050405020304" pitchFamily="18" charset="0"/>
                          <a:ea typeface="宋体" panose="02010600030101010101" pitchFamily="2" charset="-122"/>
                        </a:rPr>
                        <a:t>王刚</a:t>
                      </a:r>
                      <a:r>
                        <a:rPr lang="en-US" sz="1800" kern="100" dirty="0">
                          <a:solidFill>
                            <a:srgbClr val="000000"/>
                          </a:solidFill>
                          <a:effectLst/>
                          <a:latin typeface="Times New Roman" panose="02020603050405020304" pitchFamily="18" charset="0"/>
                          <a:ea typeface="宋体" panose="02010600030101010101" pitchFamily="2" charset="-122"/>
                        </a:rPr>
                        <a:t>', '</a:t>
                      </a:r>
                      <a:r>
                        <a:rPr lang="zh-CN" sz="1800" kern="100" dirty="0">
                          <a:solidFill>
                            <a:srgbClr val="000000"/>
                          </a:solidFill>
                          <a:effectLst/>
                          <a:latin typeface="Times New Roman" panose="02020603050405020304" pitchFamily="18" charset="0"/>
                          <a:ea typeface="宋体" panose="02010600030101010101" pitchFamily="2" charset="-122"/>
                        </a:rPr>
                        <a:t>王伟</a:t>
                      </a:r>
                      <a:r>
                        <a:rPr lang="en-US" sz="1800" kern="100" dirty="0">
                          <a:solidFill>
                            <a:srgbClr val="000000"/>
                          </a:solidFill>
                          <a:effectLst/>
                          <a:latin typeface="Times New Roman" panose="02020603050405020304" pitchFamily="18" charset="0"/>
                          <a:ea typeface="宋体" panose="02010600030101010101" pitchFamily="2" charset="-122"/>
                        </a:rPr>
                        <a:t>'] </a:t>
                      </a:r>
                      <a:endParaRPr lang="zh-CN" sz="1800" kern="100" dirty="0">
                        <a:effectLst/>
                        <a:latin typeface="Times New Roman" panose="02020603050405020304" pitchFamily="18" charset="0"/>
                        <a:ea typeface="宋体" panose="02010600030101010101" pitchFamily="2" charset="-122"/>
                      </a:endParaRPr>
                    </a:p>
                    <a:p>
                      <a:pPr algn="just"/>
                      <a:r>
                        <a:rPr lang="en-US" sz="1800" kern="100" dirty="0">
                          <a:solidFill>
                            <a:srgbClr val="000000"/>
                          </a:solidFill>
                          <a:effectLst/>
                          <a:latin typeface="Times New Roman" panose="02020603050405020304" pitchFamily="18" charset="0"/>
                          <a:ea typeface="宋体" panose="02010600030101010101" pitchFamily="2" charset="-122"/>
                        </a:rPr>
                        <a:t>&gt;&gt;&gt; dict3={ }   </a:t>
                      </a:r>
                      <a:r>
                        <a:rPr lang="en-US" sz="1800" kern="100" dirty="0">
                          <a:solidFill>
                            <a:srgbClr val="FF0000"/>
                          </a:solidFill>
                          <a:effectLst/>
                          <a:latin typeface="Times New Roman" panose="02020603050405020304" pitchFamily="18" charset="0"/>
                          <a:ea typeface="宋体" panose="02010600030101010101" pitchFamily="2" charset="-122"/>
                        </a:rPr>
                        <a:t># </a:t>
                      </a:r>
                      <a:r>
                        <a:rPr lang="zh-CN" sz="1800" kern="100" dirty="0">
                          <a:solidFill>
                            <a:srgbClr val="FF0000"/>
                          </a:solidFill>
                          <a:effectLst/>
                          <a:latin typeface="Times New Roman" panose="02020603050405020304" pitchFamily="18" charset="0"/>
                          <a:ea typeface="宋体" panose="02010600030101010101" pitchFamily="2" charset="-122"/>
                        </a:rPr>
                        <a:t>将空字典赋值给</a:t>
                      </a:r>
                      <a:r>
                        <a:rPr lang="en-US" sz="1800" kern="100" dirty="0">
                          <a:solidFill>
                            <a:srgbClr val="FF0000"/>
                          </a:solidFill>
                          <a:effectLst/>
                          <a:latin typeface="Times New Roman" panose="02020603050405020304" pitchFamily="18" charset="0"/>
                          <a:ea typeface="宋体" panose="02010600030101010101" pitchFamily="2" charset="-122"/>
                        </a:rPr>
                        <a:t>dict3</a:t>
                      </a:r>
                      <a:endParaRPr lang="zh-CN" sz="1800" kern="100" dirty="0">
                        <a:effectLst/>
                        <a:latin typeface="Times New Roman" panose="02020603050405020304" pitchFamily="18" charset="0"/>
                        <a:ea typeface="宋体" panose="02010600030101010101" pitchFamily="2" charset="-122"/>
                      </a:endParaRPr>
                    </a:p>
                    <a:p>
                      <a:pPr algn="just"/>
                      <a:r>
                        <a:rPr lang="en-US" sz="1800" kern="100" dirty="0">
                          <a:solidFill>
                            <a:srgbClr val="000000"/>
                          </a:solidFill>
                          <a:effectLst/>
                          <a:latin typeface="Times New Roman" panose="02020603050405020304" pitchFamily="18" charset="0"/>
                          <a:ea typeface="宋体" panose="02010600030101010101" pitchFamily="2" charset="-122"/>
                        </a:rPr>
                        <a:t>&gt;&gt;&gt; type(dict3)   </a:t>
                      </a:r>
                      <a:r>
                        <a:rPr lang="en-US" sz="1800" kern="100" dirty="0">
                          <a:solidFill>
                            <a:srgbClr val="FF0000"/>
                          </a:solidFill>
                          <a:effectLst/>
                          <a:latin typeface="Times New Roman" panose="02020603050405020304" pitchFamily="18" charset="0"/>
                          <a:ea typeface="宋体" panose="02010600030101010101" pitchFamily="2" charset="-122"/>
                        </a:rPr>
                        <a:t># </a:t>
                      </a:r>
                      <a:r>
                        <a:rPr lang="zh-CN" sz="1800" kern="100" dirty="0">
                          <a:solidFill>
                            <a:srgbClr val="FF0000"/>
                          </a:solidFill>
                          <a:effectLst/>
                          <a:latin typeface="Times New Roman" panose="02020603050405020304" pitchFamily="18" charset="0"/>
                          <a:ea typeface="宋体" panose="02010600030101010101" pitchFamily="2" charset="-122"/>
                        </a:rPr>
                        <a:t>查看</a:t>
                      </a:r>
                      <a:r>
                        <a:rPr lang="en-US" sz="1800" kern="100" dirty="0">
                          <a:solidFill>
                            <a:srgbClr val="FF0000"/>
                          </a:solidFill>
                          <a:effectLst/>
                          <a:latin typeface="Times New Roman" panose="02020603050405020304" pitchFamily="18" charset="0"/>
                          <a:ea typeface="宋体" panose="02010600030101010101" pitchFamily="2" charset="-122"/>
                        </a:rPr>
                        <a:t>dict3</a:t>
                      </a:r>
                      <a:r>
                        <a:rPr lang="zh-CN" sz="1800" kern="100" dirty="0">
                          <a:solidFill>
                            <a:srgbClr val="FF0000"/>
                          </a:solidFill>
                          <a:effectLst/>
                          <a:latin typeface="Times New Roman" panose="02020603050405020304" pitchFamily="18" charset="0"/>
                          <a:ea typeface="宋体" panose="02010600030101010101" pitchFamily="2" charset="-122"/>
                        </a:rPr>
                        <a:t>的类型</a:t>
                      </a:r>
                      <a:endParaRPr lang="zh-CN" sz="1800" kern="100" dirty="0">
                        <a:effectLst/>
                        <a:latin typeface="Times New Roman" panose="02020603050405020304" pitchFamily="18" charset="0"/>
                        <a:ea typeface="宋体" panose="02010600030101010101" pitchFamily="2" charset="-122"/>
                      </a:endParaRPr>
                    </a:p>
                    <a:p>
                      <a:pPr algn="just"/>
                      <a:r>
                        <a:rPr lang="en-US" sz="1800" kern="100" dirty="0">
                          <a:solidFill>
                            <a:srgbClr val="000000"/>
                          </a:solidFill>
                          <a:effectLst/>
                          <a:latin typeface="Times New Roman" panose="02020603050405020304" pitchFamily="18" charset="0"/>
                          <a:ea typeface="宋体" panose="02010600030101010101" pitchFamily="2" charset="-122"/>
                        </a:rPr>
                        <a:t>&lt;class '</a:t>
                      </a:r>
                      <a:r>
                        <a:rPr lang="en-US" sz="1800" kern="100" dirty="0" err="1">
                          <a:solidFill>
                            <a:srgbClr val="000000"/>
                          </a:solidFill>
                          <a:effectLst/>
                          <a:latin typeface="Times New Roman" panose="02020603050405020304" pitchFamily="18" charset="0"/>
                          <a:ea typeface="宋体" panose="02010600030101010101" pitchFamily="2" charset="-122"/>
                        </a:rPr>
                        <a:t>dict</a:t>
                      </a:r>
                      <a:r>
                        <a:rPr lang="en-US" sz="1800" kern="100" dirty="0">
                          <a:solidFill>
                            <a:srgbClr val="000000"/>
                          </a:solidFill>
                          <a:effectLst/>
                          <a:latin typeface="Times New Roman" panose="02020603050405020304" pitchFamily="18" charset="0"/>
                          <a:ea typeface="宋体" panose="02010600030101010101" pitchFamily="2" charset="-122"/>
                        </a:rPr>
                        <a:t>'&gt;</a:t>
                      </a:r>
                      <a:endParaRPr lang="zh-CN" sz="1800" kern="100" dirty="0">
                        <a:effectLst/>
                        <a:latin typeface="Times New Roman" panose="02020603050405020304" pitchFamily="18" charset="0"/>
                        <a:ea typeface="宋体" panose="02010600030101010101" pitchFamily="2" charset="-122"/>
                      </a:endParaRPr>
                    </a:p>
                    <a:p>
                      <a:pPr algn="just"/>
                      <a:r>
                        <a:rPr lang="en-US" sz="1800" kern="100" dirty="0">
                          <a:solidFill>
                            <a:srgbClr val="000000"/>
                          </a:solidFill>
                          <a:effectLst/>
                          <a:latin typeface="Times New Roman" panose="02020603050405020304" pitchFamily="18" charset="0"/>
                          <a:ea typeface="宋体" panose="02010600030101010101" pitchFamily="2" charset="-122"/>
                        </a:rPr>
                        <a:t>&gt;&gt;&gt; print(dict3)   </a:t>
                      </a:r>
                      <a:r>
                        <a:rPr lang="en-US" sz="1800" kern="100" dirty="0">
                          <a:solidFill>
                            <a:srgbClr val="FF0000"/>
                          </a:solidFill>
                          <a:effectLst/>
                          <a:latin typeface="Times New Roman" panose="02020603050405020304" pitchFamily="18" charset="0"/>
                          <a:ea typeface="宋体" panose="02010600030101010101" pitchFamily="2" charset="-122"/>
                        </a:rPr>
                        <a:t># </a:t>
                      </a:r>
                      <a:r>
                        <a:rPr lang="zh-CN" sz="1800" kern="100" dirty="0">
                          <a:solidFill>
                            <a:srgbClr val="FF0000"/>
                          </a:solidFill>
                          <a:effectLst/>
                          <a:latin typeface="Times New Roman" panose="02020603050405020304" pitchFamily="18" charset="0"/>
                          <a:ea typeface="宋体" panose="02010600030101010101" pitchFamily="2" charset="-122"/>
                        </a:rPr>
                        <a:t>输出</a:t>
                      </a:r>
                      <a:r>
                        <a:rPr lang="en-US" sz="1800" kern="100" dirty="0">
                          <a:solidFill>
                            <a:srgbClr val="FF0000"/>
                          </a:solidFill>
                          <a:effectLst/>
                          <a:latin typeface="Times New Roman" panose="02020603050405020304" pitchFamily="18" charset="0"/>
                          <a:ea typeface="宋体" panose="02010600030101010101" pitchFamily="2" charset="-122"/>
                        </a:rPr>
                        <a:t>dict3</a:t>
                      </a:r>
                      <a:r>
                        <a:rPr lang="zh-CN" sz="1800" kern="100" dirty="0">
                          <a:solidFill>
                            <a:srgbClr val="FF0000"/>
                          </a:solidFill>
                          <a:effectLst/>
                          <a:latin typeface="Times New Roman" panose="02020603050405020304" pitchFamily="18" charset="0"/>
                          <a:ea typeface="宋体" panose="02010600030101010101" pitchFamily="2" charset="-122"/>
                        </a:rPr>
                        <a:t>的值</a:t>
                      </a:r>
                      <a:endParaRPr lang="zh-CN" sz="1800" kern="100" dirty="0">
                        <a:effectLst/>
                        <a:latin typeface="Times New Roman" panose="02020603050405020304" pitchFamily="18" charset="0"/>
                        <a:ea typeface="宋体" panose="02010600030101010101" pitchFamily="2" charset="-122"/>
                      </a:endParaRPr>
                    </a:p>
                    <a:p>
                      <a:pPr algn="just"/>
                      <a:r>
                        <a:rPr lang="en-US" sz="1800" kern="100" dirty="0">
                          <a:solidFill>
                            <a:srgbClr val="000000"/>
                          </a:solidFill>
                          <a:effectLst/>
                          <a:latin typeface="Times New Roman" panose="02020603050405020304" pitchFamily="18" charset="0"/>
                          <a:ea typeface="宋体" panose="02010600030101010101" pitchFamily="2" charset="-122"/>
                        </a:rPr>
                        <a:t>{}</a:t>
                      </a:r>
                      <a:endParaRPr lang="zh-CN" sz="1800" kern="100" dirty="0">
                        <a:effectLst/>
                        <a:latin typeface="Times New Roman" panose="02020603050405020304" pitchFamily="18" charset="0"/>
                        <a:ea typeface="宋体" panose="02010600030101010101" pitchFamily="2" charset="-122"/>
                      </a:endParaRPr>
                    </a:p>
                  </a:txBody>
                  <a:tcPr marL="68580" marR="68580" marT="0" marB="0">
                    <a:lnL>
                      <a:noFill/>
                    </a:lnL>
                    <a:lnR>
                      <a:noFill/>
                    </a:lnR>
                    <a:lnT>
                      <a:noFill/>
                    </a:lnT>
                    <a:lnB>
                      <a:noFill/>
                    </a:lnB>
                    <a:solidFill>
                      <a:srgbClr val="D9D9D9"/>
                    </a:solidFill>
                  </a:tcPr>
                </a:tc>
              </a:tr>
            </a:tbl>
          </a:graphicData>
        </a:graphic>
      </p:graphicFrame>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副标题"/>
          <p:cNvSpPr txBox="1">
            <a:spLocks noChangeArrowheads="1"/>
          </p:cNvSpPr>
          <p:nvPr>
            <p:custDataLst>
              <p:tags r:id="rId1"/>
            </p:custDataLst>
          </p:nvPr>
        </p:nvSpPr>
        <p:spPr bwMode="auto">
          <a:xfrm>
            <a:off x="674690" y="1600200"/>
            <a:ext cx="4244975"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3 </a:t>
            </a:r>
            <a:r>
              <a:rPr lang="zh-CN" altLang="en-US"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复杂数据类型的基本操作</a:t>
            </a:r>
            <a:endPar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itle 6"/>
          <p:cNvSpPr txBox="1"/>
          <p:nvPr>
            <p:custDataLst>
              <p:tags r:id="rId2"/>
            </p:custDataLst>
          </p:nvPr>
        </p:nvSpPr>
        <p:spPr>
          <a:xfrm>
            <a:off x="555627" y="2487612"/>
            <a:ext cx="8164513" cy="1512888"/>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字符串、元组和列表类型都是</a:t>
            </a:r>
            <a:r>
              <a:rPr lang="zh-CN" altLang="en-US"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序列数据类型</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，即上述类型对象中的元素是有顺序的，可以通过索引（或下标）访问其中的一个或多个元素。</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Title 6"/>
          <p:cNvSpPr txBox="1"/>
          <p:nvPr>
            <p:custDataLst>
              <p:tags r:id="rId3"/>
            </p:custDataLst>
          </p:nvPr>
        </p:nvSpPr>
        <p:spPr>
          <a:xfrm>
            <a:off x="674690" y="3975894"/>
            <a:ext cx="8316913" cy="2563812"/>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fontAlgn="auto">
              <a:lnSpc>
                <a:spcPct val="120000"/>
              </a:lnSpc>
              <a:spcAft>
                <a:spcPts val="800"/>
              </a:spcAft>
              <a:defRPr/>
            </a:pPr>
            <a:r>
              <a:rPr lang="zh-CN" altLang="en-US" sz="2000" b="1"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注意：</a:t>
            </a:r>
            <a:endParaRPr lang="en-US" altLang="zh-CN" sz="2000" b="1"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en-US" altLang="zh-CN"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索引值用</a:t>
            </a:r>
            <a:r>
              <a:rPr lang="en-US" altLang="zh-CN"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0</a:t>
            </a: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表示该对象中的第一个元素，对于字符串，则表示第一个字符。</a:t>
            </a:r>
            <a:endPar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en-US" altLang="zh-CN"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集合（</a:t>
            </a:r>
            <a:r>
              <a:rPr lang="en-US" altLang="zh-CN"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set</a:t>
            </a: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）和字典（</a:t>
            </a:r>
            <a:r>
              <a:rPr lang="en-US" altLang="zh-CN" sz="2000" spc="100" dirty="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dict</a:t>
            </a: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）对象中的元素是无序的，因此不可以通过索引来访问。</a:t>
            </a:r>
            <a:endPar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a:spLocks noChangeArrowheads="1"/>
          </p:cNvSpPr>
          <p:nvPr>
            <p:custDataLst>
              <p:tags r:id="rId4"/>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任务一： </a:t>
            </a:r>
            <a:r>
              <a:rPr lang="en-US" altLang="zh-CN"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Python</a:t>
            </a:r>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的内置数据类型</a:t>
            </a:r>
            <a:endPar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582615" y="523875"/>
            <a:ext cx="3582987" cy="661988"/>
          </a:xfrm>
          <a:prstGeom prst="rect">
            <a:avLst/>
          </a:prstGeom>
        </p:spPr>
        <p:txBody>
          <a:bodyPr lIns="102399" tIns="51199" rIns="102399" bIns="51199"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defRPr/>
            </a:pPr>
            <a:r>
              <a:rPr lang="zh-CN" altLang="en-US" b="1" dirty="0">
                <a:solidFill>
                  <a:srgbClr val="1369B2"/>
                </a:solidFill>
                <a:latin typeface="微软雅黑" panose="020B0503020204020204" pitchFamily="34" charset="-122"/>
                <a:ea typeface="微软雅黑" panose="020B0503020204020204" pitchFamily="34" charset="-122"/>
                <a:cs typeface="+mn-ea"/>
                <a:sym typeface="+mn-lt"/>
              </a:rPr>
              <a:t>学习目标</a:t>
            </a:r>
            <a:r>
              <a:rPr lang="en-US" altLang="zh-CN" b="1" dirty="0">
                <a:solidFill>
                  <a:srgbClr val="1369B2"/>
                </a:solidFill>
                <a:latin typeface="微软雅黑" panose="020B0503020204020204" pitchFamily="34" charset="-122"/>
                <a:ea typeface="微软雅黑" panose="020B0503020204020204" pitchFamily="34" charset="-122"/>
                <a:cs typeface="+mn-ea"/>
                <a:sym typeface="+mn-lt"/>
              </a:rPr>
              <a:t>/</a:t>
            </a:r>
            <a:r>
              <a:rPr lang="en-US" altLang="zh-CN" dirty="0">
                <a:solidFill>
                  <a:srgbClr val="1369B2"/>
                </a:solidFill>
                <a:latin typeface="微软雅黑" panose="020B0503020204020204" pitchFamily="34" charset="-122"/>
                <a:ea typeface="微软雅黑" panose="020B0503020204020204" pitchFamily="34" charset="-122"/>
                <a:cs typeface="+mn-ea"/>
                <a:sym typeface="+mn-lt"/>
              </a:rPr>
              <a:t>Target</a:t>
            </a:r>
            <a:endParaRPr lang="en-GB" altLang="zh-CN" dirty="0">
              <a:solidFill>
                <a:srgbClr val="1369B2"/>
              </a:solidFill>
              <a:latin typeface="微软雅黑" panose="020B0503020204020204" pitchFamily="34" charset="-122"/>
              <a:ea typeface="微软雅黑" panose="020B0503020204020204" pitchFamily="34" charset="-122"/>
              <a:cs typeface="+mn-ea"/>
              <a:sym typeface="+mn-lt"/>
            </a:endParaRPr>
          </a:p>
        </p:txBody>
      </p:sp>
      <p:grpSp>
        <p:nvGrpSpPr>
          <p:cNvPr id="28675" name="组合 79"/>
          <p:cNvGrpSpPr/>
          <p:nvPr/>
        </p:nvGrpSpPr>
        <p:grpSpPr bwMode="auto">
          <a:xfrm>
            <a:off x="712790" y="2110039"/>
            <a:ext cx="8047037" cy="688976"/>
            <a:chOff x="978872" y="1800500"/>
            <a:chExt cx="6427354" cy="516137"/>
          </a:xfrm>
        </p:grpSpPr>
        <p:sp>
          <p:nvSpPr>
            <p:cNvPr id="81" name="Pentagon 3"/>
            <p:cNvSpPr/>
            <p:nvPr/>
          </p:nvSpPr>
          <p:spPr bwMode="auto">
            <a:xfrm>
              <a:off x="978872" y="1800501"/>
              <a:ext cx="6427354" cy="51613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defRPr/>
              </a:pPr>
              <a:r>
                <a:rPr lang="en-US" altLang="zh-CN" sz="2400" b="1" dirty="0">
                  <a:solidFill>
                    <a:schemeClr val="accent2">
                      <a:lumMod val="75000"/>
                    </a:schemeClr>
                  </a:solidFill>
                  <a:latin typeface="微软雅黑" panose="020B0503020204020204" pitchFamily="34" charset="-122"/>
                  <a:ea typeface="微软雅黑" panose="020B0503020204020204" pitchFamily="34" charset="-122"/>
                  <a:cs typeface="+mn-ea"/>
                </a:rPr>
                <a:t>5.1 </a:t>
              </a:r>
              <a:r>
                <a:rPr lang="zh-CN" altLang="zh-CN" sz="2400" b="1" dirty="0">
                  <a:solidFill>
                    <a:schemeClr val="accent2">
                      <a:lumMod val="75000"/>
                    </a:schemeClr>
                  </a:solidFill>
                  <a:latin typeface="微软雅黑" panose="020B0503020204020204" pitchFamily="34" charset="-122"/>
                  <a:ea typeface="微软雅黑" panose="020B0503020204020204" pitchFamily="34" charset="-122"/>
                  <a:cs typeface="+mn-ea"/>
                </a:rPr>
                <a:t>任务一：</a:t>
              </a:r>
              <a:r>
                <a:rPr lang="en-US" altLang="zh-CN" sz="2400" b="1" dirty="0">
                  <a:solidFill>
                    <a:schemeClr val="accent2">
                      <a:lumMod val="75000"/>
                    </a:schemeClr>
                  </a:solidFill>
                  <a:latin typeface="微软雅黑" panose="020B0503020204020204" pitchFamily="34" charset="-122"/>
                  <a:ea typeface="微软雅黑" panose="020B0503020204020204" pitchFamily="34" charset="-122"/>
                  <a:cs typeface="+mn-ea"/>
                </a:rPr>
                <a:t>Python</a:t>
              </a:r>
              <a:r>
                <a:rPr lang="zh-CN" altLang="en-US" sz="2400" b="1" dirty="0">
                  <a:solidFill>
                    <a:schemeClr val="accent2">
                      <a:lumMod val="75000"/>
                    </a:schemeClr>
                  </a:solidFill>
                  <a:latin typeface="微软雅黑" panose="020B0503020204020204" pitchFamily="34" charset="-122"/>
                  <a:ea typeface="微软雅黑" panose="020B0503020204020204" pitchFamily="34" charset="-122"/>
                  <a:cs typeface="+mn-ea"/>
                </a:rPr>
                <a:t>的内置数据类型</a:t>
              </a:r>
              <a:endParaRPr lang="zh-CN" altLang="zh-CN" sz="2400" b="1" dirty="0">
                <a:solidFill>
                  <a:schemeClr val="accent2">
                    <a:lumMod val="75000"/>
                  </a:schemeClr>
                </a:solidFill>
                <a:latin typeface="微软雅黑" panose="020B0503020204020204" pitchFamily="34" charset="-122"/>
                <a:ea typeface="微软雅黑" panose="020B0503020204020204" pitchFamily="34" charset="-122"/>
                <a:cs typeface="+mn-ea"/>
              </a:endParaRPr>
            </a:p>
          </p:txBody>
        </p:sp>
        <p:sp>
          <p:nvSpPr>
            <p:cNvPr id="82" name="MH_Others_1"/>
            <p:cNvSpPr/>
            <p:nvPr/>
          </p:nvSpPr>
          <p:spPr bwMode="auto">
            <a:xfrm>
              <a:off x="985211" y="1800500"/>
              <a:ext cx="82419" cy="516136"/>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4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grpSp>
        <p:nvGrpSpPr>
          <p:cNvPr id="28676" name="组合 82"/>
          <p:cNvGrpSpPr/>
          <p:nvPr/>
        </p:nvGrpSpPr>
        <p:grpSpPr bwMode="auto">
          <a:xfrm>
            <a:off x="712788" y="3071193"/>
            <a:ext cx="8039100" cy="685800"/>
            <a:chOff x="978872" y="2570437"/>
            <a:chExt cx="5437064" cy="514350"/>
          </a:xfrm>
        </p:grpSpPr>
        <p:sp>
          <p:nvSpPr>
            <p:cNvPr id="84" name="Pentagon 5"/>
            <p:cNvSpPr/>
            <p:nvPr/>
          </p:nvSpPr>
          <p:spPr bwMode="auto">
            <a:xfrm>
              <a:off x="978872" y="2570437"/>
              <a:ext cx="5437064" cy="514350"/>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en-US" altLang="zh-CN" sz="2400" dirty="0">
                  <a:solidFill>
                    <a:srgbClr val="595959"/>
                  </a:solidFill>
                  <a:latin typeface="微软雅黑" panose="020B0503020204020204" pitchFamily="34" charset="-122"/>
                  <a:ea typeface="微软雅黑" panose="020B0503020204020204" pitchFamily="34" charset="-122"/>
                  <a:cs typeface="+mn-ea"/>
                </a:rPr>
                <a:t>5.2 </a:t>
              </a:r>
              <a:r>
                <a:rPr lang="zh-CN" altLang="zh-CN" sz="2400" dirty="0">
                  <a:solidFill>
                    <a:srgbClr val="595959"/>
                  </a:solidFill>
                  <a:latin typeface="微软雅黑" panose="020B0503020204020204" pitchFamily="34" charset="-122"/>
                  <a:ea typeface="微软雅黑" panose="020B0503020204020204" pitchFamily="34" charset="-122"/>
                  <a:cs typeface="+mn-ea"/>
                </a:rPr>
                <a:t>任务二：</a:t>
              </a:r>
              <a:r>
                <a:rPr lang="en-US" altLang="zh-CN" sz="2400" dirty="0">
                  <a:solidFill>
                    <a:srgbClr val="595959"/>
                  </a:solidFill>
                  <a:latin typeface="微软雅黑" panose="020B0503020204020204" pitchFamily="34" charset="-122"/>
                  <a:ea typeface="微软雅黑" panose="020B0503020204020204" pitchFamily="34" charset="-122"/>
                  <a:cs typeface="+mn-ea"/>
                </a:rPr>
                <a:t>Python</a:t>
              </a:r>
              <a:r>
                <a:rPr lang="zh-CN" altLang="en-US" sz="2400" dirty="0">
                  <a:solidFill>
                    <a:srgbClr val="595959"/>
                  </a:solidFill>
                  <a:latin typeface="微软雅黑" panose="020B0503020204020204" pitchFamily="34" charset="-122"/>
                  <a:ea typeface="微软雅黑" panose="020B0503020204020204" pitchFamily="34" charset="-122"/>
                  <a:cs typeface="+mn-ea"/>
                </a:rPr>
                <a:t>函数</a:t>
              </a:r>
              <a:endParaRPr lang="zh-CN" altLang="en-US" sz="2400" dirty="0">
                <a:solidFill>
                  <a:srgbClr val="595959"/>
                </a:solidFill>
                <a:latin typeface="微软雅黑" panose="020B0503020204020204" pitchFamily="34" charset="-122"/>
                <a:ea typeface="微软雅黑" panose="020B0503020204020204" pitchFamily="34" charset="-122"/>
                <a:cs typeface="+mn-ea"/>
                <a:sym typeface="字魂58号-创中黑" panose="00000500000000000000" pitchFamily="2" charset="-122"/>
              </a:endParaRPr>
            </a:p>
          </p:txBody>
        </p:sp>
        <p:sp>
          <p:nvSpPr>
            <p:cNvPr id="85" name="MH_Others_1"/>
            <p:cNvSpPr/>
            <p:nvPr/>
          </p:nvSpPr>
          <p:spPr bwMode="auto">
            <a:xfrm>
              <a:off x="985314" y="2570437"/>
              <a:ext cx="82672" cy="514350"/>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4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grpSp>
        <p:nvGrpSpPr>
          <p:cNvPr id="28678" name="组合 8"/>
          <p:cNvGrpSpPr/>
          <p:nvPr/>
        </p:nvGrpSpPr>
        <p:grpSpPr bwMode="auto">
          <a:xfrm>
            <a:off x="712788" y="4910233"/>
            <a:ext cx="8039100" cy="685800"/>
            <a:chOff x="978872" y="2570437"/>
            <a:chExt cx="5437064" cy="514352"/>
          </a:xfrm>
        </p:grpSpPr>
        <p:sp>
          <p:nvSpPr>
            <p:cNvPr id="17" name="Pentagon 5"/>
            <p:cNvSpPr/>
            <p:nvPr/>
          </p:nvSpPr>
          <p:spPr bwMode="auto">
            <a:xfrm>
              <a:off x="978872" y="2570437"/>
              <a:ext cx="5437064" cy="514352"/>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en-US" altLang="zh-CN" sz="2400" dirty="0">
                  <a:solidFill>
                    <a:srgbClr val="595959"/>
                  </a:solidFill>
                  <a:latin typeface="微软雅黑" panose="020B0503020204020204" pitchFamily="34" charset="-122"/>
                  <a:ea typeface="微软雅黑" panose="020B0503020204020204" pitchFamily="34" charset="-122"/>
                  <a:cs typeface="+mn-ea"/>
                </a:rPr>
                <a:t>5.4 </a:t>
              </a:r>
              <a:r>
                <a:rPr lang="zh-CN" altLang="zh-CN" sz="2400" dirty="0">
                  <a:solidFill>
                    <a:srgbClr val="595959"/>
                  </a:solidFill>
                  <a:latin typeface="微软雅黑" panose="020B0503020204020204" pitchFamily="34" charset="-122"/>
                  <a:ea typeface="微软雅黑" panose="020B0503020204020204" pitchFamily="34" charset="-122"/>
                  <a:cs typeface="+mn-ea"/>
                </a:rPr>
                <a:t>任务四：</a:t>
              </a:r>
              <a:r>
                <a:rPr lang="zh-CN" altLang="en-US" sz="2400" dirty="0">
                  <a:solidFill>
                    <a:srgbClr val="595959"/>
                  </a:solidFill>
                  <a:latin typeface="微软雅黑" panose="020B0503020204020204" pitchFamily="34" charset="-122"/>
                  <a:ea typeface="微软雅黑" panose="020B0503020204020204" pitchFamily="34" charset="-122"/>
                  <a:cs typeface="+mn-ea"/>
                </a:rPr>
                <a:t>控制语句</a:t>
              </a:r>
              <a:endParaRPr lang="zh-CN" altLang="en-US" sz="2400" dirty="0">
                <a:solidFill>
                  <a:srgbClr val="595959"/>
                </a:solidFill>
                <a:latin typeface="微软雅黑" panose="020B0503020204020204" pitchFamily="34" charset="-122"/>
                <a:ea typeface="微软雅黑" panose="020B0503020204020204" pitchFamily="34" charset="-122"/>
                <a:cs typeface="+mn-ea"/>
                <a:sym typeface="字魂58号-创中黑" panose="00000500000000000000" pitchFamily="2" charset="-122"/>
              </a:endParaRPr>
            </a:p>
          </p:txBody>
        </p:sp>
        <p:sp>
          <p:nvSpPr>
            <p:cNvPr id="18" name="MH_Others_1"/>
            <p:cNvSpPr/>
            <p:nvPr/>
          </p:nvSpPr>
          <p:spPr bwMode="auto">
            <a:xfrm>
              <a:off x="985314" y="2570437"/>
              <a:ext cx="82672" cy="514352"/>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4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grpSp>
        <p:nvGrpSpPr>
          <p:cNvPr id="28679" name="组合 8"/>
          <p:cNvGrpSpPr/>
          <p:nvPr/>
        </p:nvGrpSpPr>
        <p:grpSpPr bwMode="auto">
          <a:xfrm>
            <a:off x="712788" y="4027583"/>
            <a:ext cx="8039100" cy="685800"/>
            <a:chOff x="978872" y="2570437"/>
            <a:chExt cx="5437064" cy="514352"/>
          </a:xfrm>
        </p:grpSpPr>
        <p:sp>
          <p:nvSpPr>
            <p:cNvPr id="20" name="Pentagon 5"/>
            <p:cNvSpPr/>
            <p:nvPr/>
          </p:nvSpPr>
          <p:spPr bwMode="auto">
            <a:xfrm>
              <a:off x="978872" y="2570437"/>
              <a:ext cx="5437064" cy="514352"/>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en-US" altLang="zh-CN" sz="2400" dirty="0">
                  <a:solidFill>
                    <a:srgbClr val="595959"/>
                  </a:solidFill>
                  <a:latin typeface="微软雅黑" panose="020B0503020204020204" pitchFamily="34" charset="-122"/>
                  <a:ea typeface="微软雅黑" panose="020B0503020204020204" pitchFamily="34" charset="-122"/>
                  <a:cs typeface="+mn-ea"/>
                </a:rPr>
                <a:t>5.3 </a:t>
              </a:r>
              <a:r>
                <a:rPr lang="zh-CN" altLang="zh-CN" sz="2400" dirty="0">
                  <a:solidFill>
                    <a:srgbClr val="595959"/>
                  </a:solidFill>
                  <a:latin typeface="微软雅黑" panose="020B0503020204020204" pitchFamily="34" charset="-122"/>
                  <a:ea typeface="微软雅黑" panose="020B0503020204020204" pitchFamily="34" charset="-122"/>
                  <a:cs typeface="+mn-ea"/>
                </a:rPr>
                <a:t>任务三：</a:t>
              </a:r>
              <a:r>
                <a:rPr lang="zh-CN" altLang="en-US" sz="2400" dirty="0">
                  <a:solidFill>
                    <a:srgbClr val="595959"/>
                  </a:solidFill>
                  <a:latin typeface="微软雅黑" panose="020B0503020204020204" pitchFamily="34" charset="-122"/>
                  <a:ea typeface="微软雅黑" panose="020B0503020204020204" pitchFamily="34" charset="-122"/>
                  <a:cs typeface="+mn-ea"/>
                </a:rPr>
                <a:t>运算符与表达式</a:t>
              </a:r>
              <a:endParaRPr lang="zh-CN" altLang="en-US" sz="2400" dirty="0">
                <a:solidFill>
                  <a:srgbClr val="595959"/>
                </a:solidFill>
                <a:latin typeface="微软雅黑" panose="020B0503020204020204" pitchFamily="34" charset="-122"/>
                <a:ea typeface="微软雅黑" panose="020B0503020204020204" pitchFamily="34" charset="-122"/>
                <a:cs typeface="+mn-ea"/>
                <a:sym typeface="字魂58号-创中黑" panose="00000500000000000000" pitchFamily="2" charset="-122"/>
              </a:endParaRPr>
            </a:p>
          </p:txBody>
        </p:sp>
        <p:sp>
          <p:nvSpPr>
            <p:cNvPr id="21" name="MH_Others_1"/>
            <p:cNvSpPr/>
            <p:nvPr/>
          </p:nvSpPr>
          <p:spPr bwMode="auto">
            <a:xfrm>
              <a:off x="985314" y="2570437"/>
              <a:ext cx="82672" cy="514352"/>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4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副标题"/>
          <p:cNvSpPr txBox="1">
            <a:spLocks noChangeArrowheads="1"/>
          </p:cNvSpPr>
          <p:nvPr>
            <p:custDataLst>
              <p:tags r:id="rId1"/>
            </p:custDataLst>
          </p:nvPr>
        </p:nvSpPr>
        <p:spPr bwMode="auto">
          <a:xfrm>
            <a:off x="674690" y="1600200"/>
            <a:ext cx="4244975"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3 </a:t>
            </a:r>
            <a:r>
              <a:rPr lang="zh-CN" altLang="en-US"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复杂数据类型的基本操作</a:t>
            </a:r>
            <a:endPar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itle 6"/>
          <p:cNvSpPr txBox="1"/>
          <p:nvPr>
            <p:custDataLst>
              <p:tags r:id="rId2"/>
            </p:custDataLst>
          </p:nvPr>
        </p:nvSpPr>
        <p:spPr>
          <a:xfrm>
            <a:off x="555627" y="2106612"/>
            <a:ext cx="8164513" cy="1141413"/>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266700" algn="just"/>
            <a:r>
              <a:rPr lang="zh-CN" altLang="zh-CN" sz="2400" spc="100" dirty="0">
                <a:ln w="3175">
                  <a:noFill/>
                  <a:prstDash val="dash"/>
                </a:ln>
                <a:solidFill>
                  <a:srgbClr val="FF0000"/>
                </a:solidFill>
                <a:latin typeface="微软雅黑" panose="020B0503020204020204" pitchFamily="34" charset="-122"/>
                <a:ea typeface="微软雅黑" panose="020B0503020204020204" pitchFamily="34" charset="-122"/>
              </a:rPr>
              <a:t>序列数据类型</a:t>
            </a:r>
            <a:r>
              <a:rPr lang="zh-CN" altLang="en-US" sz="2400" spc="100" dirty="0">
                <a:ln w="3175">
                  <a:noFill/>
                  <a:prstDash val="dash"/>
                </a:ln>
                <a:solidFill>
                  <a:srgbClr val="FF0000"/>
                </a:solidFill>
                <a:latin typeface="微软雅黑" panose="020B0503020204020204" pitchFamily="34" charset="-122"/>
                <a:ea typeface="微软雅黑" panose="020B0503020204020204" pitchFamily="34" charset="-122"/>
              </a:rPr>
              <a:t>的</a:t>
            </a:r>
            <a:r>
              <a:rPr lang="zh-CN" altLang="zh-CN" sz="2400" spc="100" dirty="0">
                <a:ln w="3175">
                  <a:noFill/>
                  <a:prstDash val="dash"/>
                </a:ln>
                <a:solidFill>
                  <a:srgbClr val="FF0000"/>
                </a:solidFill>
                <a:latin typeface="微软雅黑" panose="020B0503020204020204" pitchFamily="34" charset="-122"/>
                <a:ea typeface="微软雅黑" panose="020B0503020204020204" pitchFamily="34" charset="-122"/>
              </a:rPr>
              <a:t>切片操作</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zh-CN"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取出操作对象（字符串、元组、列表等）的一部分。</a:t>
            </a:r>
            <a:endParaRPr lang="zh-CN"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endParaRPr>
          </a:p>
          <a:p>
            <a:pPr indent="267970" algn="just"/>
            <a:r>
              <a:rPr lang="zh-CN" altLang="zh-CN" sz="2400" b="1" kern="100" dirty="0">
                <a:solidFill>
                  <a:srgbClr val="FF0000"/>
                </a:solidFill>
                <a:effectLst/>
                <a:latin typeface="Times New Roman" panose="02020603050405020304" pitchFamily="18" charset="0"/>
                <a:ea typeface="宋体" panose="02010600030101010101" pitchFamily="2" charset="-122"/>
              </a:rPr>
              <a:t>语法格式</a:t>
            </a:r>
            <a:r>
              <a:rPr lang="zh-CN" altLang="zh-CN" sz="2400" b="1" kern="100" dirty="0">
                <a:effectLst/>
                <a:latin typeface="Times New Roman" panose="02020603050405020304" pitchFamily="18" charset="0"/>
                <a:ea typeface="宋体" panose="02010600030101010101" pitchFamily="2" charset="-122"/>
              </a:rPr>
              <a:t>：</a:t>
            </a:r>
            <a:r>
              <a:rPr lang="en-US" altLang="zh-CN" sz="2400" b="1" kern="100" dirty="0" err="1">
                <a:effectLst/>
                <a:latin typeface="Times New Roman" panose="02020603050405020304" pitchFamily="18" charset="0"/>
                <a:ea typeface="宋体" panose="02010600030101010101" pitchFamily="2" charset="-122"/>
              </a:rPr>
              <a:t>objectname</a:t>
            </a:r>
            <a:r>
              <a:rPr lang="en-US" altLang="zh-CN" sz="2400" b="1" kern="100" dirty="0">
                <a:effectLst/>
                <a:latin typeface="Times New Roman" panose="02020603050405020304" pitchFamily="18" charset="0"/>
                <a:ea typeface="宋体" panose="02010600030101010101" pitchFamily="2" charset="-122"/>
              </a:rPr>
              <a:t>[</a:t>
            </a:r>
            <a:r>
              <a:rPr lang="en-US" altLang="zh-CN" sz="2400" b="1" kern="100" dirty="0" err="1">
                <a:effectLst/>
                <a:latin typeface="Times New Roman" panose="02020603050405020304" pitchFamily="18" charset="0"/>
                <a:ea typeface="宋体" panose="02010600030101010101" pitchFamily="2" charset="-122"/>
              </a:rPr>
              <a:t>startindex</a:t>
            </a:r>
            <a:r>
              <a:rPr lang="en-US" altLang="zh-CN" sz="2400" b="1" kern="100" dirty="0">
                <a:effectLst/>
                <a:latin typeface="Times New Roman" panose="02020603050405020304" pitchFamily="18" charset="0"/>
                <a:ea typeface="宋体" panose="02010600030101010101" pitchFamily="2" charset="-122"/>
              </a:rPr>
              <a:t> : </a:t>
            </a:r>
            <a:r>
              <a:rPr lang="en-US" altLang="zh-CN" sz="2400" b="1" kern="100" dirty="0" err="1">
                <a:effectLst/>
                <a:latin typeface="Times New Roman" panose="02020603050405020304" pitchFamily="18" charset="0"/>
                <a:ea typeface="宋体" panose="02010600030101010101" pitchFamily="2" charset="-122"/>
              </a:rPr>
              <a:t>endindex</a:t>
            </a:r>
            <a:r>
              <a:rPr lang="en-US" altLang="zh-CN" sz="2400" b="1" kern="100" dirty="0">
                <a:effectLst/>
                <a:latin typeface="Times New Roman" panose="02020603050405020304" pitchFamily="18" charset="0"/>
                <a:ea typeface="宋体" panose="02010600030101010101" pitchFamily="2" charset="-122"/>
              </a:rPr>
              <a:t> : step]</a:t>
            </a:r>
            <a:endParaRPr lang="zh-CN" altLang="zh-CN" sz="2400" kern="100" dirty="0">
              <a:effectLst/>
              <a:latin typeface="Times New Roman" panose="02020603050405020304" pitchFamily="18" charset="0"/>
              <a:ea typeface="宋体" panose="02010600030101010101" pitchFamily="2" charset="-122"/>
            </a:endParaRPr>
          </a:p>
        </p:txBody>
      </p:sp>
      <p:sp>
        <p:nvSpPr>
          <p:cNvPr id="7" name="Title 6"/>
          <p:cNvSpPr txBox="1"/>
          <p:nvPr>
            <p:custDataLst>
              <p:tags r:id="rId3"/>
            </p:custDataLst>
          </p:nvPr>
        </p:nvSpPr>
        <p:spPr>
          <a:xfrm>
            <a:off x="674690" y="3427412"/>
            <a:ext cx="8316913" cy="3278188"/>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fontAlgn="auto">
              <a:lnSpc>
                <a:spcPct val="120000"/>
              </a:lnSpc>
              <a:spcAft>
                <a:spcPts val="800"/>
              </a:spcAft>
              <a:defRPr/>
            </a:pPr>
            <a:r>
              <a:rPr lang="zh-CN" altLang="en-US" sz="2000" b="1"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注意：</a:t>
            </a:r>
            <a:endParaRPr lang="en-US" altLang="zh-CN" sz="2000" b="1"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en-US" altLang="zh-CN" sz="2000" spc="100" dirty="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startindex</a:t>
            </a: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是取元素的起始索引；</a:t>
            </a:r>
            <a:endPar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en-US" altLang="zh-CN" sz="2000" spc="100" dirty="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endindex</a:t>
            </a: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是结束索引（不包含该值）；</a:t>
            </a:r>
            <a:endPar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en-US" altLang="zh-CN"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step</a:t>
            </a: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称为步长，即索引值每次变化的量，当</a:t>
            </a:r>
            <a:r>
              <a:rPr lang="en-US" altLang="zh-CN"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step&gt;0</a:t>
            </a: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，从左到右取元素，称为正向切片；若</a:t>
            </a:r>
            <a:r>
              <a:rPr lang="en-US" altLang="zh-CN"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step&lt;0</a:t>
            </a: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，则从右到左取元素，则进行反向切片。</a:t>
            </a:r>
            <a:endPar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en-US" altLang="zh-CN" sz="2000" spc="100" dirty="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startindex</a:t>
            </a: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spc="100" dirty="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endindex</a:t>
            </a: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和</a:t>
            </a:r>
            <a:r>
              <a:rPr lang="en-US" altLang="zh-CN"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step</a:t>
            </a: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都是可选参数，若都不设置，则取出整个序列。</a:t>
            </a:r>
            <a:endPar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a:spLocks noChangeArrowheads="1"/>
          </p:cNvSpPr>
          <p:nvPr>
            <p:custDataLst>
              <p:tags r:id="rId4"/>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任务一： </a:t>
            </a:r>
            <a:r>
              <a:rPr lang="en-US" altLang="zh-CN"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Python</a:t>
            </a:r>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的内置数据类型</a:t>
            </a:r>
            <a:endPar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副标题"/>
          <p:cNvSpPr txBox="1">
            <a:spLocks noChangeArrowheads="1"/>
          </p:cNvSpPr>
          <p:nvPr>
            <p:custDataLst>
              <p:tags r:id="rId1"/>
            </p:custDataLst>
          </p:nvPr>
        </p:nvSpPr>
        <p:spPr bwMode="auto">
          <a:xfrm>
            <a:off x="674690" y="1403350"/>
            <a:ext cx="490696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复杂数据类型的基本操作</a:t>
            </a:r>
            <a:endPar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 name="文本框 6"/>
          <p:cNvSpPr txBox="1">
            <a:spLocks noChangeArrowheads="1"/>
          </p:cNvSpPr>
          <p:nvPr>
            <p:custDataLst>
              <p:tags r:id="rId2"/>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任务一： </a:t>
            </a:r>
            <a:r>
              <a:rPr kumimoji="0" lang="en-US" altLang="zh-CN"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Python</a:t>
            </a: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的内置数据类型</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pic>
        <p:nvPicPr>
          <p:cNvPr id="12" name="图片 11"/>
          <p:cNvPicPr>
            <a:picLocks noChangeAspect="1"/>
          </p:cNvPicPr>
          <p:nvPr/>
        </p:nvPicPr>
        <p:blipFill rotWithShape="1">
          <a:blip r:embed="rId3"/>
          <a:srcRect l="19614" t="29861" r="24635" b="15694"/>
          <a:stretch>
            <a:fillRect/>
          </a:stretch>
        </p:blipFill>
        <p:spPr>
          <a:xfrm>
            <a:off x="876302" y="1826082"/>
            <a:ext cx="5386220" cy="5003343"/>
          </a:xfrm>
          <a:prstGeom prst="rect">
            <a:avLst/>
          </a:prstGeom>
        </p:spPr>
      </p:pic>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副标题"/>
          <p:cNvSpPr txBox="1">
            <a:spLocks noChangeArrowheads="1"/>
          </p:cNvSpPr>
          <p:nvPr>
            <p:custDataLst>
              <p:tags r:id="rId1"/>
            </p:custDataLst>
          </p:nvPr>
        </p:nvSpPr>
        <p:spPr bwMode="auto">
          <a:xfrm>
            <a:off x="674690" y="1393825"/>
            <a:ext cx="490696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复杂数据类型的基本操作</a:t>
            </a:r>
            <a:endPar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 name="文本框 6"/>
          <p:cNvSpPr txBox="1">
            <a:spLocks noChangeArrowheads="1"/>
          </p:cNvSpPr>
          <p:nvPr>
            <p:custDataLst>
              <p:tags r:id="rId2"/>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任务一： </a:t>
            </a:r>
            <a:r>
              <a:rPr kumimoji="0" lang="en-US" altLang="zh-CN"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Python</a:t>
            </a: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的内置数据类型</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pic>
        <p:nvPicPr>
          <p:cNvPr id="5" name="图片 4"/>
          <p:cNvPicPr>
            <a:picLocks noChangeAspect="1"/>
          </p:cNvPicPr>
          <p:nvPr/>
        </p:nvPicPr>
        <p:blipFill rotWithShape="1">
          <a:blip r:embed="rId3"/>
          <a:srcRect l="19481" t="22500" r="37731" b="48617"/>
          <a:stretch>
            <a:fillRect/>
          </a:stretch>
        </p:blipFill>
        <p:spPr>
          <a:xfrm>
            <a:off x="123824" y="2003425"/>
            <a:ext cx="4317564" cy="2772234"/>
          </a:xfrm>
          <a:prstGeom prst="rect">
            <a:avLst/>
          </a:prstGeom>
        </p:spPr>
      </p:pic>
      <p:pic>
        <p:nvPicPr>
          <p:cNvPr id="6" name="图片 5"/>
          <p:cNvPicPr>
            <a:picLocks noChangeAspect="1"/>
          </p:cNvPicPr>
          <p:nvPr/>
        </p:nvPicPr>
        <p:blipFill rotWithShape="1">
          <a:blip r:embed="rId3"/>
          <a:srcRect l="19481" t="54182" r="34001" b="23750"/>
          <a:stretch>
            <a:fillRect/>
          </a:stretch>
        </p:blipFill>
        <p:spPr>
          <a:xfrm>
            <a:off x="4499993" y="2241549"/>
            <a:ext cx="4644007" cy="2095587"/>
          </a:xfrm>
          <a:prstGeom prst="rect">
            <a:avLst/>
          </a:prstGeom>
        </p:spPr>
      </p:pic>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副标题"/>
          <p:cNvSpPr txBox="1">
            <a:spLocks noChangeArrowheads="1"/>
          </p:cNvSpPr>
          <p:nvPr>
            <p:custDataLst>
              <p:tags r:id="rId1"/>
            </p:custDataLst>
          </p:nvPr>
        </p:nvSpPr>
        <p:spPr bwMode="auto">
          <a:xfrm>
            <a:off x="674690" y="1393825"/>
            <a:ext cx="490696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复杂数据类型的基本操作</a:t>
            </a:r>
            <a:endPar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 name="文本框 6"/>
          <p:cNvSpPr txBox="1">
            <a:spLocks noChangeArrowheads="1"/>
          </p:cNvSpPr>
          <p:nvPr>
            <p:custDataLst>
              <p:tags r:id="rId2"/>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任务一： </a:t>
            </a:r>
            <a:r>
              <a:rPr kumimoji="0" lang="en-US" altLang="zh-CN"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Python</a:t>
            </a: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的内置数据类型</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pic>
        <p:nvPicPr>
          <p:cNvPr id="4" name="图片 3"/>
          <p:cNvPicPr>
            <a:picLocks noChangeAspect="1"/>
          </p:cNvPicPr>
          <p:nvPr/>
        </p:nvPicPr>
        <p:blipFill rotWithShape="1">
          <a:blip r:embed="rId3"/>
          <a:srcRect l="19351" t="24444" r="39809" b="39052"/>
          <a:stretch>
            <a:fillRect/>
          </a:stretch>
        </p:blipFill>
        <p:spPr>
          <a:xfrm>
            <a:off x="180974" y="2251073"/>
            <a:ext cx="3638754" cy="3093701"/>
          </a:xfrm>
          <a:prstGeom prst="rect">
            <a:avLst/>
          </a:prstGeom>
        </p:spPr>
      </p:pic>
      <p:pic>
        <p:nvPicPr>
          <p:cNvPr id="6" name="图片 5"/>
          <p:cNvPicPr>
            <a:picLocks noChangeAspect="1"/>
          </p:cNvPicPr>
          <p:nvPr/>
        </p:nvPicPr>
        <p:blipFill rotWithShape="1">
          <a:blip r:embed="rId3"/>
          <a:srcRect l="19351" t="62993" r="27937" b="10000"/>
          <a:stretch>
            <a:fillRect/>
          </a:stretch>
        </p:blipFill>
        <p:spPr>
          <a:xfrm>
            <a:off x="4108445" y="2284583"/>
            <a:ext cx="4696523" cy="2288834"/>
          </a:xfrm>
          <a:prstGeom prst="rect">
            <a:avLst/>
          </a:prstGeom>
        </p:spPr>
      </p:pic>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副标题"/>
          <p:cNvSpPr txBox="1">
            <a:spLocks noChangeArrowheads="1"/>
          </p:cNvSpPr>
          <p:nvPr>
            <p:custDataLst>
              <p:tags r:id="rId1"/>
            </p:custDataLst>
          </p:nvPr>
        </p:nvSpPr>
        <p:spPr bwMode="auto">
          <a:xfrm>
            <a:off x="400049" y="1393825"/>
            <a:ext cx="8315325"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复杂数据类型的基本操作</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IDLE</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中的自动代码提示</a:t>
            </a:r>
            <a:endPar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 name="文本框 6"/>
          <p:cNvSpPr txBox="1">
            <a:spLocks noChangeArrowheads="1"/>
          </p:cNvSpPr>
          <p:nvPr>
            <p:custDataLst>
              <p:tags r:id="rId2"/>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任务一： </a:t>
            </a:r>
            <a:r>
              <a:rPr kumimoji="0" lang="en-US" altLang="zh-CN"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Python</a:t>
            </a: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的内置数据类型</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pic>
        <p:nvPicPr>
          <p:cNvPr id="3" name="图片 2"/>
          <p:cNvPicPr>
            <a:picLocks noChangeAspect="1"/>
          </p:cNvPicPr>
          <p:nvPr/>
        </p:nvPicPr>
        <p:blipFill rotWithShape="1">
          <a:blip r:embed="rId3"/>
          <a:srcRect l="28848" t="18695" r="33867" b="44126"/>
          <a:stretch>
            <a:fillRect/>
          </a:stretch>
        </p:blipFill>
        <p:spPr bwMode="auto">
          <a:xfrm>
            <a:off x="4235452" y="3924045"/>
            <a:ext cx="4636703" cy="2600731"/>
          </a:xfrm>
          <a:prstGeom prst="rect">
            <a:avLst/>
          </a:prstGeom>
          <a:ln>
            <a:noFill/>
          </a:ln>
        </p:spPr>
      </p:pic>
      <p:sp>
        <p:nvSpPr>
          <p:cNvPr id="5" name="Title 6"/>
          <p:cNvSpPr txBox="1"/>
          <p:nvPr>
            <p:custDataLst>
              <p:tags r:id="rId4"/>
            </p:custDataLst>
          </p:nvPr>
        </p:nvSpPr>
        <p:spPr>
          <a:xfrm>
            <a:off x="181928" y="2003425"/>
            <a:ext cx="8619171" cy="1701800"/>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266700" algn="just"/>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点击</a:t>
            </a:r>
            <a:r>
              <a:rPr lang="en-US" altLang="zh-CN"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IDLE</a:t>
            </a: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菜单栏中“</a:t>
            </a:r>
            <a:r>
              <a:rPr lang="en-US" altLang="zh-CN"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Options</a:t>
            </a: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”下的“</a:t>
            </a:r>
            <a:r>
              <a:rPr lang="en-US" altLang="zh-CN"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Configure IDLE</a:t>
            </a: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”菜单项，在左下图所示的弹出窗口的“</a:t>
            </a:r>
            <a:r>
              <a:rPr lang="en-US" altLang="zh-CN"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General</a:t>
            </a: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”选项卡中，将红色箭头指向的值设置为</a:t>
            </a:r>
            <a:r>
              <a:rPr lang="en-US" altLang="zh-CN"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0</a:t>
            </a: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（其默认值为</a:t>
            </a:r>
            <a:r>
              <a:rPr lang="en-US" altLang="zh-CN"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2000</a:t>
            </a: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，即</a:t>
            </a:r>
            <a:r>
              <a:rPr lang="en-US" altLang="zh-CN"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2</a:t>
            </a: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秒钟），则在在</a:t>
            </a:r>
            <a:r>
              <a:rPr lang="en-US" altLang="zh-CN"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IDLE</a:t>
            </a: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的</a:t>
            </a:r>
            <a:r>
              <a:rPr lang="en-US" altLang="zh-CN"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Python Shell</a:t>
            </a: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上输入代码时，会立即出现如右下图所示的自动代码提示，当可用方法多于</a:t>
            </a:r>
            <a:r>
              <a:rPr lang="en-US" altLang="zh-CN"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10</a:t>
            </a: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个，无法完全显示时，可以拖动提示窗口的滚动条查看其余方法。</a:t>
            </a:r>
            <a:endParaRPr lang="zh-CN" altLang="zh-CN"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5"/>
          <a:stretch>
            <a:fillRect/>
          </a:stretch>
        </p:blipFill>
        <p:spPr>
          <a:xfrm>
            <a:off x="170178" y="3967321"/>
            <a:ext cx="3769614" cy="1884807"/>
          </a:xfrm>
          <a:prstGeom prst="rect">
            <a:avLst/>
          </a:prstGeom>
        </p:spPr>
      </p:pic>
    </p:spTree>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副标题"/>
          <p:cNvSpPr txBox="1">
            <a:spLocks noChangeArrowheads="1"/>
          </p:cNvSpPr>
          <p:nvPr>
            <p:custDataLst>
              <p:tags r:id="rId1"/>
            </p:custDataLst>
          </p:nvPr>
        </p:nvSpPr>
        <p:spPr bwMode="auto">
          <a:xfrm>
            <a:off x="400049" y="1393825"/>
            <a:ext cx="8315325"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复杂数据类型的基本操作</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IDLE</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中的自动代码提示</a:t>
            </a:r>
            <a:endPar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 name="文本框 6"/>
          <p:cNvSpPr txBox="1">
            <a:spLocks noChangeArrowheads="1"/>
          </p:cNvSpPr>
          <p:nvPr>
            <p:custDataLst>
              <p:tags r:id="rId2"/>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任务一： </a:t>
            </a:r>
            <a:r>
              <a:rPr kumimoji="0" lang="en-US" altLang="zh-CN"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Python</a:t>
            </a: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的内置数据类型</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 name="Title 6"/>
          <p:cNvSpPr txBox="1"/>
          <p:nvPr>
            <p:custDataLst>
              <p:tags r:id="rId3"/>
            </p:custDataLst>
          </p:nvPr>
        </p:nvSpPr>
        <p:spPr>
          <a:xfrm>
            <a:off x="181929" y="2003425"/>
            <a:ext cx="8704896" cy="1577975"/>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266700" algn="just"/>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当选择了某个方法并输入左括号</a:t>
            </a:r>
            <a:r>
              <a:rPr lang="en-US" altLang="zh-CN"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时，窗口中会出现关于该方法的简要说明，如下图</a:t>
            </a:r>
            <a:r>
              <a:rPr lang="en-US" altLang="zh-CN"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1</a:t>
            </a: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所示，图中说明</a:t>
            </a:r>
            <a:r>
              <a:rPr lang="en-US" altLang="zh-CN" sz="2000" spc="100" dirty="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bit_length</a:t>
            </a:r>
            <a:r>
              <a:rPr lang="en-US" altLang="zh-CN"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方法会返回用二进制表示整数</a:t>
            </a:r>
            <a:r>
              <a:rPr lang="en-US" altLang="zh-CN"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int1</a:t>
            </a: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所需的位数。若需查看该方法的详细说明，可以在该界面下按</a:t>
            </a:r>
            <a:r>
              <a:rPr lang="en-US" altLang="zh-CN"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F1</a:t>
            </a: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键打开帮助文档，如下图</a:t>
            </a:r>
            <a:r>
              <a:rPr lang="en-US" altLang="zh-CN"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2</a:t>
            </a: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中菜单“</a:t>
            </a:r>
            <a:r>
              <a:rPr lang="en-US" altLang="zh-CN"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Help”</a:t>
            </a: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下菜单项“</a:t>
            </a:r>
            <a:r>
              <a:rPr lang="en-US" altLang="zh-CN"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Python Docs F1”</a:t>
            </a: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所示</a:t>
            </a:r>
            <a:r>
              <a:rPr lang="zh-CN" altLang="zh-CN"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endParaRPr lang="zh-CN" altLang="zh-CN"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rotWithShape="1">
          <a:blip r:embed="rId4"/>
          <a:srcRect l="22755" t="20548" r="25499" b="55723"/>
          <a:stretch>
            <a:fillRect/>
          </a:stretch>
        </p:blipFill>
        <p:spPr bwMode="auto">
          <a:xfrm>
            <a:off x="1367091" y="3429000"/>
            <a:ext cx="6624316" cy="1708701"/>
          </a:xfrm>
          <a:prstGeom prst="rect">
            <a:avLst/>
          </a:prstGeom>
          <a:ln>
            <a:noFill/>
          </a:ln>
        </p:spPr>
      </p:pic>
      <p:pic>
        <p:nvPicPr>
          <p:cNvPr id="5" name="图片 4"/>
          <p:cNvPicPr>
            <a:picLocks noChangeAspect="1"/>
          </p:cNvPicPr>
          <p:nvPr/>
        </p:nvPicPr>
        <p:blipFill rotWithShape="1">
          <a:blip r:embed="rId5"/>
          <a:srcRect l="19181" t="20121" r="28885" b="58076"/>
          <a:stretch>
            <a:fillRect/>
          </a:stretch>
        </p:blipFill>
        <p:spPr bwMode="auto">
          <a:xfrm>
            <a:off x="1367091" y="5210175"/>
            <a:ext cx="6648383" cy="1570013"/>
          </a:xfrm>
          <a:prstGeom prst="rect">
            <a:avLst/>
          </a:prstGeom>
          <a:ln>
            <a:noFill/>
          </a:ln>
        </p:spPr>
      </p:pic>
      <p:sp>
        <p:nvSpPr>
          <p:cNvPr id="6" name="Title 6"/>
          <p:cNvSpPr txBox="1"/>
          <p:nvPr>
            <p:custDataLst>
              <p:tags r:id="rId6"/>
            </p:custDataLst>
          </p:nvPr>
        </p:nvSpPr>
        <p:spPr>
          <a:xfrm>
            <a:off x="369889" y="3962928"/>
            <a:ext cx="703896" cy="2494494"/>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fontAlgn="auto">
              <a:lnSpc>
                <a:spcPct val="120000"/>
              </a:lnSpc>
              <a:spcAft>
                <a:spcPts val="800"/>
              </a:spcAft>
              <a:defRPr/>
            </a:pPr>
            <a:r>
              <a:rPr lang="zh-CN" altLang="en-US"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图</a:t>
            </a: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a:t>
            </a:r>
            <a:endPar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endPar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endPar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zh-CN" altLang="en-US"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图</a:t>
            </a: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a:t>
            </a:r>
            <a:endPar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582615" y="523875"/>
            <a:ext cx="3582987" cy="661988"/>
          </a:xfrm>
          <a:prstGeom prst="rect">
            <a:avLst/>
          </a:prstGeom>
        </p:spPr>
        <p:txBody>
          <a:bodyPr lIns="102399" tIns="51199" rIns="102399" bIns="51199"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defRPr/>
            </a:pPr>
            <a:r>
              <a:rPr lang="zh-CN" altLang="en-US" b="1" dirty="0">
                <a:solidFill>
                  <a:srgbClr val="1369B2"/>
                </a:solidFill>
                <a:latin typeface="微软雅黑" panose="020B0503020204020204" pitchFamily="34" charset="-122"/>
                <a:ea typeface="微软雅黑" panose="020B0503020204020204" pitchFamily="34" charset="-122"/>
                <a:cs typeface="+mn-ea"/>
                <a:sym typeface="+mn-lt"/>
              </a:rPr>
              <a:t>学习目标</a:t>
            </a:r>
            <a:r>
              <a:rPr lang="en-US" altLang="zh-CN" b="1" dirty="0">
                <a:solidFill>
                  <a:srgbClr val="1369B2"/>
                </a:solidFill>
                <a:latin typeface="微软雅黑" panose="020B0503020204020204" pitchFamily="34" charset="-122"/>
                <a:ea typeface="微软雅黑" panose="020B0503020204020204" pitchFamily="34" charset="-122"/>
                <a:cs typeface="+mn-ea"/>
                <a:sym typeface="+mn-lt"/>
              </a:rPr>
              <a:t>/</a:t>
            </a:r>
            <a:r>
              <a:rPr lang="en-US" altLang="zh-CN" dirty="0">
                <a:solidFill>
                  <a:srgbClr val="1369B2"/>
                </a:solidFill>
                <a:latin typeface="微软雅黑" panose="020B0503020204020204" pitchFamily="34" charset="-122"/>
                <a:ea typeface="微软雅黑" panose="020B0503020204020204" pitchFamily="34" charset="-122"/>
                <a:cs typeface="+mn-ea"/>
                <a:sym typeface="+mn-lt"/>
              </a:rPr>
              <a:t>Target</a:t>
            </a:r>
            <a:endParaRPr lang="en-GB" altLang="zh-CN" dirty="0">
              <a:solidFill>
                <a:srgbClr val="1369B2"/>
              </a:solidFill>
              <a:latin typeface="微软雅黑" panose="020B0503020204020204" pitchFamily="34" charset="-122"/>
              <a:ea typeface="微软雅黑" panose="020B0503020204020204" pitchFamily="34" charset="-122"/>
              <a:cs typeface="+mn-ea"/>
              <a:sym typeface="+mn-lt"/>
            </a:endParaRPr>
          </a:p>
        </p:txBody>
      </p:sp>
      <p:grpSp>
        <p:nvGrpSpPr>
          <p:cNvPr id="28675" name="组合 79"/>
          <p:cNvGrpSpPr/>
          <p:nvPr/>
        </p:nvGrpSpPr>
        <p:grpSpPr bwMode="auto">
          <a:xfrm>
            <a:off x="712790" y="2110042"/>
            <a:ext cx="8047037" cy="688975"/>
            <a:chOff x="978872" y="1800500"/>
            <a:chExt cx="6427354" cy="516136"/>
          </a:xfrm>
        </p:grpSpPr>
        <p:sp>
          <p:nvSpPr>
            <p:cNvPr id="81" name="Pentagon 3"/>
            <p:cNvSpPr/>
            <p:nvPr/>
          </p:nvSpPr>
          <p:spPr bwMode="auto">
            <a:xfrm>
              <a:off x="978872" y="1800500"/>
              <a:ext cx="6427354" cy="51613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defRPr/>
              </a:pPr>
              <a:r>
                <a:rPr lang="en-US" altLang="zh-CN" sz="2400" dirty="0">
                  <a:solidFill>
                    <a:srgbClr val="595959"/>
                  </a:solidFill>
                  <a:latin typeface="微软雅黑" panose="020B0503020204020204" pitchFamily="34" charset="-122"/>
                  <a:ea typeface="微软雅黑" panose="020B0503020204020204" pitchFamily="34" charset="-122"/>
                  <a:cs typeface="+mn-ea"/>
                </a:rPr>
                <a:t>5.1 </a:t>
              </a:r>
              <a:r>
                <a:rPr lang="zh-CN" altLang="zh-CN" sz="2400" dirty="0">
                  <a:solidFill>
                    <a:srgbClr val="595959"/>
                  </a:solidFill>
                  <a:latin typeface="微软雅黑" panose="020B0503020204020204" pitchFamily="34" charset="-122"/>
                  <a:ea typeface="微软雅黑" panose="020B0503020204020204" pitchFamily="34" charset="-122"/>
                  <a:cs typeface="+mn-ea"/>
                </a:rPr>
                <a:t>任务一：</a:t>
              </a:r>
              <a:r>
                <a:rPr lang="en-US" altLang="zh-CN" sz="2400" dirty="0">
                  <a:solidFill>
                    <a:srgbClr val="595959"/>
                  </a:solidFill>
                  <a:latin typeface="微软雅黑" panose="020B0503020204020204" pitchFamily="34" charset="-122"/>
                  <a:ea typeface="微软雅黑" panose="020B0503020204020204" pitchFamily="34" charset="-122"/>
                  <a:cs typeface="+mn-ea"/>
                </a:rPr>
                <a:t>Python</a:t>
              </a:r>
              <a:r>
                <a:rPr lang="zh-CN" altLang="en-US" sz="2400" dirty="0">
                  <a:solidFill>
                    <a:srgbClr val="595959"/>
                  </a:solidFill>
                  <a:latin typeface="微软雅黑" panose="020B0503020204020204" pitchFamily="34" charset="-122"/>
                  <a:ea typeface="微软雅黑" panose="020B0503020204020204" pitchFamily="34" charset="-122"/>
                  <a:cs typeface="+mn-ea"/>
                </a:rPr>
                <a:t>的内置数据类型</a:t>
              </a:r>
              <a:endParaRPr lang="zh-CN" altLang="zh-CN" sz="2400" dirty="0">
                <a:solidFill>
                  <a:srgbClr val="595959"/>
                </a:solidFill>
                <a:latin typeface="微软雅黑" panose="020B0503020204020204" pitchFamily="34" charset="-122"/>
                <a:ea typeface="微软雅黑" panose="020B0503020204020204" pitchFamily="34" charset="-122"/>
                <a:cs typeface="+mn-ea"/>
              </a:endParaRPr>
            </a:p>
          </p:txBody>
        </p:sp>
        <p:sp>
          <p:nvSpPr>
            <p:cNvPr id="82" name="MH_Others_1"/>
            <p:cNvSpPr/>
            <p:nvPr/>
          </p:nvSpPr>
          <p:spPr bwMode="auto">
            <a:xfrm>
              <a:off x="985211" y="1800500"/>
              <a:ext cx="82419" cy="516136"/>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4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grpSp>
        <p:nvGrpSpPr>
          <p:cNvPr id="28676" name="组合 82"/>
          <p:cNvGrpSpPr/>
          <p:nvPr/>
        </p:nvGrpSpPr>
        <p:grpSpPr bwMode="auto">
          <a:xfrm>
            <a:off x="712788" y="3071193"/>
            <a:ext cx="8039100" cy="685800"/>
            <a:chOff x="978872" y="2570437"/>
            <a:chExt cx="5437064" cy="514350"/>
          </a:xfrm>
        </p:grpSpPr>
        <p:sp>
          <p:nvSpPr>
            <p:cNvPr id="84" name="Pentagon 5"/>
            <p:cNvSpPr/>
            <p:nvPr/>
          </p:nvSpPr>
          <p:spPr bwMode="auto">
            <a:xfrm>
              <a:off x="978872" y="2570437"/>
              <a:ext cx="5437064" cy="514350"/>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en-US" altLang="zh-CN" sz="2400" b="1" dirty="0">
                  <a:solidFill>
                    <a:schemeClr val="accent2">
                      <a:lumMod val="75000"/>
                    </a:schemeClr>
                  </a:solidFill>
                  <a:latin typeface="微软雅黑" panose="020B0503020204020204" pitchFamily="34" charset="-122"/>
                  <a:ea typeface="微软雅黑" panose="020B0503020204020204" pitchFamily="34" charset="-122"/>
                  <a:cs typeface="+mn-ea"/>
                </a:rPr>
                <a:t>5.2 </a:t>
              </a:r>
              <a:r>
                <a:rPr lang="zh-CN" altLang="zh-CN" sz="2400" b="1" dirty="0">
                  <a:solidFill>
                    <a:schemeClr val="accent2">
                      <a:lumMod val="75000"/>
                    </a:schemeClr>
                  </a:solidFill>
                  <a:latin typeface="微软雅黑" panose="020B0503020204020204" pitchFamily="34" charset="-122"/>
                  <a:ea typeface="微软雅黑" panose="020B0503020204020204" pitchFamily="34" charset="-122"/>
                  <a:cs typeface="+mn-ea"/>
                </a:rPr>
                <a:t>任务二：</a:t>
              </a:r>
              <a:r>
                <a:rPr lang="en-US" altLang="zh-CN" sz="2400" b="1" dirty="0">
                  <a:solidFill>
                    <a:schemeClr val="accent2">
                      <a:lumMod val="75000"/>
                    </a:schemeClr>
                  </a:solidFill>
                  <a:latin typeface="微软雅黑" panose="020B0503020204020204" pitchFamily="34" charset="-122"/>
                  <a:ea typeface="微软雅黑" panose="020B0503020204020204" pitchFamily="34" charset="-122"/>
                  <a:cs typeface="+mn-ea"/>
                </a:rPr>
                <a:t>Python</a:t>
              </a:r>
              <a:r>
                <a:rPr lang="zh-CN" altLang="en-US" sz="2400" b="1" dirty="0">
                  <a:solidFill>
                    <a:schemeClr val="accent2">
                      <a:lumMod val="75000"/>
                    </a:schemeClr>
                  </a:solidFill>
                  <a:latin typeface="微软雅黑" panose="020B0503020204020204" pitchFamily="34" charset="-122"/>
                  <a:ea typeface="微软雅黑" panose="020B0503020204020204" pitchFamily="34" charset="-122"/>
                  <a:cs typeface="+mn-ea"/>
                </a:rPr>
                <a:t>函数</a:t>
              </a:r>
              <a:endParaRPr lang="zh-CN" altLang="en-US" sz="2400" b="1" dirty="0">
                <a:solidFill>
                  <a:schemeClr val="accent2">
                    <a:lumMod val="7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endParaRPr>
            </a:p>
          </p:txBody>
        </p:sp>
        <p:sp>
          <p:nvSpPr>
            <p:cNvPr id="85" name="MH_Others_1"/>
            <p:cNvSpPr/>
            <p:nvPr/>
          </p:nvSpPr>
          <p:spPr bwMode="auto">
            <a:xfrm>
              <a:off x="985314" y="2570437"/>
              <a:ext cx="82672" cy="514350"/>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4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grpSp>
        <p:nvGrpSpPr>
          <p:cNvPr id="28678" name="组合 8"/>
          <p:cNvGrpSpPr/>
          <p:nvPr/>
        </p:nvGrpSpPr>
        <p:grpSpPr bwMode="auto">
          <a:xfrm>
            <a:off x="712788" y="4910233"/>
            <a:ext cx="8039100" cy="685800"/>
            <a:chOff x="978872" y="2570437"/>
            <a:chExt cx="5437064" cy="514352"/>
          </a:xfrm>
        </p:grpSpPr>
        <p:sp>
          <p:nvSpPr>
            <p:cNvPr id="17" name="Pentagon 5"/>
            <p:cNvSpPr/>
            <p:nvPr/>
          </p:nvSpPr>
          <p:spPr bwMode="auto">
            <a:xfrm>
              <a:off x="978872" y="2570437"/>
              <a:ext cx="5437064" cy="514352"/>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en-US" altLang="zh-CN" sz="2400" dirty="0">
                  <a:solidFill>
                    <a:srgbClr val="595959"/>
                  </a:solidFill>
                  <a:latin typeface="微软雅黑" panose="020B0503020204020204" pitchFamily="34" charset="-122"/>
                  <a:ea typeface="微软雅黑" panose="020B0503020204020204" pitchFamily="34" charset="-122"/>
                  <a:cs typeface="+mn-ea"/>
                </a:rPr>
                <a:t>5.4 </a:t>
              </a:r>
              <a:r>
                <a:rPr lang="zh-CN" altLang="zh-CN" sz="2400" dirty="0">
                  <a:solidFill>
                    <a:srgbClr val="595959"/>
                  </a:solidFill>
                  <a:latin typeface="微软雅黑" panose="020B0503020204020204" pitchFamily="34" charset="-122"/>
                  <a:ea typeface="微软雅黑" panose="020B0503020204020204" pitchFamily="34" charset="-122"/>
                  <a:cs typeface="+mn-ea"/>
                </a:rPr>
                <a:t>任务四：</a:t>
              </a:r>
              <a:r>
                <a:rPr lang="zh-CN" altLang="en-US" sz="2400" dirty="0">
                  <a:solidFill>
                    <a:srgbClr val="595959"/>
                  </a:solidFill>
                  <a:latin typeface="微软雅黑" panose="020B0503020204020204" pitchFamily="34" charset="-122"/>
                  <a:ea typeface="微软雅黑" panose="020B0503020204020204" pitchFamily="34" charset="-122"/>
                  <a:cs typeface="+mn-ea"/>
                </a:rPr>
                <a:t>控制语句</a:t>
              </a:r>
              <a:endParaRPr lang="zh-CN" altLang="en-US" sz="2400" dirty="0">
                <a:solidFill>
                  <a:srgbClr val="595959"/>
                </a:solidFill>
                <a:latin typeface="微软雅黑" panose="020B0503020204020204" pitchFamily="34" charset="-122"/>
                <a:ea typeface="微软雅黑" panose="020B0503020204020204" pitchFamily="34" charset="-122"/>
                <a:cs typeface="+mn-ea"/>
                <a:sym typeface="字魂58号-创中黑" panose="00000500000000000000" pitchFamily="2" charset="-122"/>
              </a:endParaRPr>
            </a:p>
          </p:txBody>
        </p:sp>
        <p:sp>
          <p:nvSpPr>
            <p:cNvPr id="18" name="MH_Others_1"/>
            <p:cNvSpPr/>
            <p:nvPr/>
          </p:nvSpPr>
          <p:spPr bwMode="auto">
            <a:xfrm>
              <a:off x="985314" y="2570437"/>
              <a:ext cx="82672" cy="514352"/>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4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grpSp>
        <p:nvGrpSpPr>
          <p:cNvPr id="28679" name="组合 8"/>
          <p:cNvGrpSpPr/>
          <p:nvPr/>
        </p:nvGrpSpPr>
        <p:grpSpPr bwMode="auto">
          <a:xfrm>
            <a:off x="712788" y="4027583"/>
            <a:ext cx="8039100" cy="685800"/>
            <a:chOff x="978872" y="2570437"/>
            <a:chExt cx="5437064" cy="514352"/>
          </a:xfrm>
        </p:grpSpPr>
        <p:sp>
          <p:nvSpPr>
            <p:cNvPr id="20" name="Pentagon 5"/>
            <p:cNvSpPr/>
            <p:nvPr/>
          </p:nvSpPr>
          <p:spPr bwMode="auto">
            <a:xfrm>
              <a:off x="978872" y="2570437"/>
              <a:ext cx="5437064" cy="514352"/>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en-US" altLang="zh-CN" sz="2400" dirty="0">
                  <a:solidFill>
                    <a:srgbClr val="595959"/>
                  </a:solidFill>
                  <a:latin typeface="微软雅黑" panose="020B0503020204020204" pitchFamily="34" charset="-122"/>
                  <a:ea typeface="微软雅黑" panose="020B0503020204020204" pitchFamily="34" charset="-122"/>
                  <a:cs typeface="+mn-ea"/>
                </a:rPr>
                <a:t>5.3 </a:t>
              </a:r>
              <a:r>
                <a:rPr lang="zh-CN" altLang="zh-CN" sz="2400" dirty="0">
                  <a:solidFill>
                    <a:srgbClr val="595959"/>
                  </a:solidFill>
                  <a:latin typeface="微软雅黑" panose="020B0503020204020204" pitchFamily="34" charset="-122"/>
                  <a:ea typeface="微软雅黑" panose="020B0503020204020204" pitchFamily="34" charset="-122"/>
                  <a:cs typeface="+mn-ea"/>
                </a:rPr>
                <a:t>任务三：</a:t>
              </a:r>
              <a:r>
                <a:rPr lang="zh-CN" altLang="en-US" sz="2400" dirty="0">
                  <a:solidFill>
                    <a:srgbClr val="595959"/>
                  </a:solidFill>
                  <a:latin typeface="微软雅黑" panose="020B0503020204020204" pitchFamily="34" charset="-122"/>
                  <a:ea typeface="微软雅黑" panose="020B0503020204020204" pitchFamily="34" charset="-122"/>
                  <a:cs typeface="+mn-ea"/>
                </a:rPr>
                <a:t>运算符与表达式</a:t>
              </a:r>
              <a:endParaRPr lang="zh-CN" altLang="en-US" sz="2400" dirty="0">
                <a:solidFill>
                  <a:srgbClr val="595959"/>
                </a:solidFill>
                <a:latin typeface="微软雅黑" panose="020B0503020204020204" pitchFamily="34" charset="-122"/>
                <a:ea typeface="微软雅黑" panose="020B0503020204020204" pitchFamily="34" charset="-122"/>
                <a:cs typeface="+mn-ea"/>
                <a:sym typeface="字魂58号-创中黑" panose="00000500000000000000" pitchFamily="2" charset="-122"/>
              </a:endParaRPr>
            </a:p>
          </p:txBody>
        </p:sp>
        <p:sp>
          <p:nvSpPr>
            <p:cNvPr id="21" name="MH_Others_1"/>
            <p:cNvSpPr/>
            <p:nvPr/>
          </p:nvSpPr>
          <p:spPr bwMode="auto">
            <a:xfrm>
              <a:off x="985314" y="2570437"/>
              <a:ext cx="82672" cy="514352"/>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4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文本框 6"/>
          <p:cNvSpPr txBox="1">
            <a:spLocks noChangeArrowheads="1"/>
          </p:cNvSpPr>
          <p:nvPr>
            <p:custDataLst>
              <p:tags r:id="rId1"/>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任务二：</a:t>
            </a:r>
            <a:r>
              <a:rPr lang="en-US" altLang="zh-CN"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Python</a:t>
            </a:r>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函数</a:t>
            </a:r>
            <a:endPar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795" name="副标题"/>
          <p:cNvSpPr txBox="1">
            <a:spLocks noChangeArrowheads="1"/>
          </p:cNvSpPr>
          <p:nvPr>
            <p:custDataLst>
              <p:tags r:id="rId2"/>
            </p:custDataLst>
          </p:nvPr>
        </p:nvSpPr>
        <p:spPr bwMode="auto">
          <a:xfrm>
            <a:off x="674688" y="1600200"/>
            <a:ext cx="655320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en-US"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 </a:t>
            </a:r>
            <a:r>
              <a:rPr lang="en-US"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a:t>
            </a:r>
            <a:r>
              <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ython</a:t>
            </a:r>
            <a:r>
              <a:rPr lang="zh-CN" altLang="en-US"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函数分类</a:t>
            </a:r>
            <a:endPar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Title 6"/>
          <p:cNvSpPr txBox="1"/>
          <p:nvPr>
            <p:custDataLst>
              <p:tags r:id="rId3"/>
            </p:custDataLst>
          </p:nvPr>
        </p:nvSpPr>
        <p:spPr>
          <a:xfrm>
            <a:off x="768351" y="1914525"/>
            <a:ext cx="7908923" cy="3552824"/>
          </a:xfrm>
          <a:prstGeom prst="rect">
            <a:avLst/>
          </a:prstGeom>
          <a:noFill/>
          <a:ln w="3175">
            <a:noFill/>
            <a:prstDash val="dash"/>
          </a:ln>
        </p:spPr>
        <p:txBody>
          <a:bodyPr lIns="63500" tIns="25400" rIns="63500" bIns="25400" anchor="ct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fontAlgn="auto">
              <a:lnSpc>
                <a:spcPct val="120000"/>
              </a:lnSpc>
              <a:spcAft>
                <a:spcPts val="800"/>
              </a:spcAft>
              <a:defRPr/>
            </a:pP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Python</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中的函数分为内置函数、库函数和自定义函数。</a:t>
            </a:r>
            <a:endPar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endPar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内置函数是由</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Python</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解释器提供的，在</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Python</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内置模块中定义好的，用户无需定义也无需导入就可以直接使用的函数，如前面使用过的</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print( )</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type( )</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等函数</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文本框 6"/>
          <p:cNvSpPr txBox="1">
            <a:spLocks noChangeArrowheads="1"/>
          </p:cNvSpPr>
          <p:nvPr>
            <p:custDataLst>
              <p:tags r:id="rId1"/>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任务二：</a:t>
            </a:r>
            <a:r>
              <a:rPr kumimoji="0" lang="en-US" altLang="zh-CN"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Python</a:t>
            </a: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函数</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3795" name="副标题"/>
          <p:cNvSpPr txBox="1">
            <a:spLocks noChangeArrowheads="1"/>
          </p:cNvSpPr>
          <p:nvPr>
            <p:custDataLst>
              <p:tags r:id="rId2"/>
            </p:custDataLst>
          </p:nvPr>
        </p:nvSpPr>
        <p:spPr bwMode="auto">
          <a:xfrm>
            <a:off x="674688" y="1600200"/>
            <a:ext cx="655320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 </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P</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ython</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函数分类</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内置函数</a:t>
            </a:r>
            <a:endPar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7" name="Title 6"/>
          <p:cNvSpPr txBox="1"/>
          <p:nvPr>
            <p:custDataLst>
              <p:tags r:id="rId3"/>
            </p:custDataLst>
          </p:nvPr>
        </p:nvSpPr>
        <p:spPr>
          <a:xfrm>
            <a:off x="768351" y="1914525"/>
            <a:ext cx="7908923" cy="866775"/>
          </a:xfrm>
          <a:prstGeom prst="rect">
            <a:avLst/>
          </a:prstGeom>
          <a:noFill/>
          <a:ln w="3175">
            <a:noFill/>
            <a:prstDash val="dash"/>
          </a:ln>
        </p:spPr>
        <p:txBody>
          <a:bodyPr lIns="63500" tIns="25400" rIns="63500" bIns="25400" anchor="ct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20000"/>
              </a:lnSpc>
              <a:spcBef>
                <a:spcPct val="0"/>
              </a:spcBef>
              <a:spcAft>
                <a:spcPts val="800"/>
              </a:spcAft>
              <a:buClrTx/>
              <a:buSzTx/>
              <a:buFontTx/>
              <a:buNone/>
              <a:defRPr/>
            </a:pPr>
            <a:r>
              <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下图所示均为</a:t>
            </a:r>
            <a:r>
              <a:rPr kumimoji="0" lang="en-US" altLang="zh-CN"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Python</a:t>
            </a:r>
            <a:r>
              <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中的内置函数。</a:t>
            </a:r>
            <a:endPar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4074" y="2578100"/>
            <a:ext cx="6726174" cy="3724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文本框 6"/>
          <p:cNvSpPr txBox="1">
            <a:spLocks noChangeArrowheads="1"/>
          </p:cNvSpPr>
          <p:nvPr>
            <p:custDataLst>
              <p:tags r:id="rId1"/>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任务二：</a:t>
            </a:r>
            <a:r>
              <a:rPr kumimoji="0" lang="en-US" altLang="zh-CN"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Python</a:t>
            </a: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函数</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3795" name="副标题"/>
          <p:cNvSpPr txBox="1">
            <a:spLocks noChangeArrowheads="1"/>
          </p:cNvSpPr>
          <p:nvPr>
            <p:custDataLst>
              <p:tags r:id="rId2"/>
            </p:custDataLst>
          </p:nvPr>
        </p:nvSpPr>
        <p:spPr bwMode="auto">
          <a:xfrm>
            <a:off x="674688" y="1600200"/>
            <a:ext cx="655320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nSpc>
                <a:spcPct val="120000"/>
              </a:lnSpc>
            </a:pP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 </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P</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ython</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函数分类</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lang="zh-CN" altLang="en-US" sz="2800" spc="100" dirty="0">
                <a:ln w="3175">
                  <a:noFill/>
                  <a:prstDash val="dash"/>
                </a:ln>
                <a:solidFill>
                  <a:prstClr val="black">
                    <a:lumMod val="75000"/>
                    <a:lumOff val="25000"/>
                  </a:prstClr>
                </a:solidFill>
                <a:latin typeface="微软雅黑" panose="020B0503020204020204" pitchFamily="34" charset="-122"/>
                <a:ea typeface="微软雅黑" panose="020B0503020204020204" pitchFamily="34" charset="-122"/>
                <a:cs typeface="微软雅黑" panose="020B0503020204020204" pitchFamily="34" charset="-122"/>
              </a:rPr>
              <a:t>内置函数</a:t>
            </a:r>
            <a:endPar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7" name="Title 6"/>
          <p:cNvSpPr txBox="1"/>
          <p:nvPr>
            <p:custDataLst>
              <p:tags r:id="rId3"/>
            </p:custDataLst>
          </p:nvPr>
        </p:nvSpPr>
        <p:spPr>
          <a:xfrm>
            <a:off x="147639" y="3009900"/>
            <a:ext cx="3803649" cy="2486025"/>
          </a:xfrm>
          <a:prstGeom prst="rect">
            <a:avLst/>
          </a:prstGeom>
          <a:noFill/>
          <a:ln w="3175">
            <a:noFill/>
            <a:prstDash val="dash"/>
          </a:ln>
        </p:spPr>
        <p:txBody>
          <a:bodyPr lIns="63500" tIns="25400" rIns="63500" bIns="25400" anchor="ct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fontAlgn="auto">
              <a:lnSpc>
                <a:spcPct val="120000"/>
              </a:lnSpc>
              <a:spcAft>
                <a:spcPts val="800"/>
              </a:spcAft>
              <a:defRPr/>
            </a:pPr>
            <a:r>
              <a:rPr lang="zh-CN" altLang="en-US" sz="20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利用帮助文档查看</a:t>
            </a:r>
            <a:r>
              <a:rPr kumimoji="0" lang="zh-CN" altLang="en-US" sz="2000" b="0" i="0" u="none" strike="noStrike" kern="1200" cap="none" spc="100" normalizeH="0" baseline="0" noProof="0" dirty="0">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内置函数的用法</a:t>
            </a:r>
            <a:r>
              <a:rPr kumimoji="0" lang="zh-CN" altLang="en-US" sz="20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en-US" altLang="zh-CN" sz="20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lvl="0" fontAlgn="auto">
              <a:lnSpc>
                <a:spcPct val="120000"/>
              </a:lnSpc>
              <a:spcAft>
                <a:spcPts val="800"/>
              </a:spcAft>
              <a:defRPr/>
            </a:pPr>
            <a:r>
              <a:rPr kumimoji="0" lang="en-US" altLang="zh-CN" sz="20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20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根据红色箭头</a:t>
            </a:r>
            <a:r>
              <a:rPr kumimoji="0" lang="en-US" altLang="zh-CN" sz="20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20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所示先找到</a:t>
            </a:r>
            <a:r>
              <a:rPr kumimoji="0" lang="en-US" altLang="zh-CN" sz="20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Python</a:t>
            </a:r>
            <a:r>
              <a:rPr kumimoji="0" lang="zh-CN" altLang="en-US" sz="20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标准库（</a:t>
            </a:r>
            <a:r>
              <a:rPr kumimoji="0" lang="en-US" altLang="zh-CN" sz="20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The Python Standard Library</a:t>
            </a:r>
            <a:r>
              <a:rPr kumimoji="0" lang="zh-CN" altLang="en-US" sz="20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zh-CN" altLang="en-US" sz="20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3765" rtl="0" eaLnBrk="1" fontAlgn="auto" latinLnBrk="0" hangingPunct="1">
              <a:lnSpc>
                <a:spcPct val="120000"/>
              </a:lnSpc>
              <a:spcBef>
                <a:spcPct val="0"/>
              </a:spcBef>
              <a:spcAft>
                <a:spcPts val="800"/>
              </a:spcAft>
              <a:buClrTx/>
              <a:buSzTx/>
              <a:buFontTx/>
              <a:buNone/>
              <a:defRPr/>
            </a:pPr>
            <a:r>
              <a:rPr kumimoji="0" lang="en-US" altLang="zh-CN" sz="20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0" lang="zh-CN" altLang="en-US" sz="20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选择其下箭头</a:t>
            </a:r>
            <a:r>
              <a:rPr kumimoji="0" lang="en-US" altLang="zh-CN" sz="20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0" lang="zh-CN" altLang="en-US" sz="20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所示的内置函数（</a:t>
            </a:r>
            <a:r>
              <a:rPr kumimoji="0" lang="en-US" altLang="zh-CN" sz="20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Built-in Functions</a:t>
            </a:r>
            <a:r>
              <a:rPr kumimoji="0" lang="zh-CN" altLang="en-US" sz="20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），就能看到上图所示的内置函数列表；</a:t>
            </a:r>
            <a:endParaRPr kumimoji="0" lang="zh-CN" altLang="en-US" sz="20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3765" rtl="0" eaLnBrk="1" fontAlgn="auto" latinLnBrk="0" hangingPunct="1">
              <a:lnSpc>
                <a:spcPct val="120000"/>
              </a:lnSpc>
              <a:spcBef>
                <a:spcPct val="0"/>
              </a:spcBef>
              <a:spcAft>
                <a:spcPts val="800"/>
              </a:spcAft>
              <a:buClrTx/>
              <a:buSzTx/>
              <a:buFontTx/>
              <a:buNone/>
              <a:defRPr/>
            </a:pPr>
            <a:r>
              <a:rPr kumimoji="0" lang="en-US" altLang="zh-CN" sz="20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kumimoji="0" lang="zh-CN" altLang="en-US" sz="20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点击其中的任意一个函数，就会显示相应的详细说明。</a:t>
            </a:r>
            <a:endParaRPr kumimoji="0" lang="zh-CN" altLang="en-US" sz="20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6037" y="2446337"/>
            <a:ext cx="5287963" cy="387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文本框 6"/>
          <p:cNvSpPr txBox="1">
            <a:spLocks noChangeArrowheads="1"/>
          </p:cNvSpPr>
          <p:nvPr>
            <p:custDataLst>
              <p:tags r:id="rId1"/>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任务一： </a:t>
            </a:r>
            <a:r>
              <a:rPr lang="en-US" altLang="zh-CN"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Python</a:t>
            </a:r>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的内置数据类型</a:t>
            </a:r>
            <a:endPar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Title 6"/>
          <p:cNvSpPr txBox="1"/>
          <p:nvPr>
            <p:custDataLst>
              <p:tags r:id="rId2"/>
            </p:custDataLst>
          </p:nvPr>
        </p:nvSpPr>
        <p:spPr>
          <a:xfrm>
            <a:off x="436565" y="1544638"/>
            <a:ext cx="8270875" cy="4932362"/>
          </a:xfrm>
          <a:prstGeom prst="rect">
            <a:avLst/>
          </a:prstGeom>
          <a:noFill/>
          <a:ln w="3175">
            <a:noFill/>
            <a:prstDash val="dash"/>
          </a:ln>
        </p:spPr>
        <p:txBody>
          <a:bodyPr lIns="63500" tIns="25400" rIns="63500" bIns="25400" anchor="ctr">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fontAlgn="auto">
              <a:lnSpc>
                <a:spcPct val="120000"/>
              </a:lnSpc>
              <a:spcAft>
                <a:spcPts val="800"/>
              </a:spcAft>
              <a:defRPr/>
            </a:pPr>
            <a:r>
              <a:rPr lang="zh-CN" altLang="en-US"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Python中的一切数据都是对象</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，每个对象都属于某种数据类型，</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Python</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中数据类型等同于类。</a:t>
            </a:r>
            <a:endParaRPr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内置数据类型是内置于</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Python</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解释器中的标准类型，用户可以直接使用。</a:t>
            </a:r>
            <a:endPar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一般把内置数据类型分为</a:t>
            </a:r>
            <a:r>
              <a:rPr lang="zh-CN" altLang="en-US"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基本数据类型</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和</a:t>
            </a:r>
            <a:r>
              <a:rPr lang="zh-CN" altLang="en-US"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复杂数据类型</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文本框 6"/>
          <p:cNvSpPr txBox="1">
            <a:spLocks noChangeArrowheads="1"/>
          </p:cNvSpPr>
          <p:nvPr>
            <p:custDataLst>
              <p:tags r:id="rId1"/>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任务二：</a:t>
            </a:r>
            <a:r>
              <a:rPr kumimoji="0" lang="en-US" altLang="zh-CN"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Python</a:t>
            </a: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函数</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3795" name="副标题"/>
          <p:cNvSpPr txBox="1">
            <a:spLocks noChangeArrowheads="1"/>
          </p:cNvSpPr>
          <p:nvPr>
            <p:custDataLst>
              <p:tags r:id="rId2"/>
            </p:custDataLst>
          </p:nvPr>
        </p:nvSpPr>
        <p:spPr bwMode="auto">
          <a:xfrm>
            <a:off x="674688" y="1600200"/>
            <a:ext cx="655320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nSpc>
                <a:spcPct val="120000"/>
              </a:lnSpc>
            </a:pP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 </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P</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ython</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函数分类</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lang="zh-CN" altLang="en-US" sz="2800" spc="100" dirty="0">
                <a:ln w="3175">
                  <a:noFill/>
                  <a:prstDash val="dash"/>
                </a:ln>
                <a:solidFill>
                  <a:prstClr val="black">
                    <a:lumMod val="75000"/>
                    <a:lumOff val="25000"/>
                  </a:prstClr>
                </a:solidFill>
                <a:latin typeface="微软雅黑" panose="020B0503020204020204" pitchFamily="34" charset="-122"/>
                <a:ea typeface="微软雅黑" panose="020B0503020204020204" pitchFamily="34" charset="-122"/>
                <a:cs typeface="微软雅黑" panose="020B0503020204020204" pitchFamily="34" charset="-122"/>
              </a:rPr>
              <a:t>库函数</a:t>
            </a:r>
            <a:endPar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7" name="Title 6"/>
          <p:cNvSpPr txBox="1"/>
          <p:nvPr>
            <p:custDataLst>
              <p:tags r:id="rId3"/>
            </p:custDataLst>
          </p:nvPr>
        </p:nvSpPr>
        <p:spPr>
          <a:xfrm>
            <a:off x="768351" y="1914525"/>
            <a:ext cx="7908923" cy="3552824"/>
          </a:xfrm>
          <a:prstGeom prst="rect">
            <a:avLst/>
          </a:prstGeom>
          <a:noFill/>
          <a:ln w="3175">
            <a:noFill/>
            <a:prstDash val="dash"/>
          </a:ln>
        </p:spPr>
        <p:txBody>
          <a:bodyPr lIns="63500" tIns="25400" rIns="63500" bIns="25400" anchor="ct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20000"/>
              </a:lnSpc>
              <a:spcBef>
                <a:spcPct val="0"/>
              </a:spcBef>
              <a:spcAft>
                <a:spcPts val="800"/>
              </a:spcAft>
              <a:buClrTx/>
              <a:buSzTx/>
              <a:buFontTx/>
              <a:buNone/>
              <a:defRPr/>
            </a:pPr>
            <a:r>
              <a:rPr kumimoji="0" lang="en-US" altLang="zh-CN"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Python</a:t>
            </a:r>
            <a:r>
              <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库函数分为标准库函数和第三方库函数。</a:t>
            </a:r>
            <a:endParaRPr kumimoji="0" lang="en-US" altLang="zh-CN"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3765" rtl="0" eaLnBrk="1" fontAlgn="auto" latinLnBrk="0" hangingPunct="1">
              <a:lnSpc>
                <a:spcPct val="120000"/>
              </a:lnSpc>
              <a:spcBef>
                <a:spcPct val="0"/>
              </a:spcBef>
              <a:spcAft>
                <a:spcPts val="800"/>
              </a:spcAft>
              <a:buClrTx/>
              <a:buSzTx/>
              <a:buFontTx/>
              <a:buNone/>
              <a:defRPr/>
            </a:pPr>
            <a:endParaRPr kumimoji="0" lang="en-US" altLang="zh-CN"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3765" rtl="0" eaLnBrk="1" fontAlgn="auto" latinLnBrk="0" hangingPunct="1">
              <a:lnSpc>
                <a:spcPct val="120000"/>
              </a:lnSpc>
              <a:spcBef>
                <a:spcPct val="0"/>
              </a:spcBef>
              <a:spcAft>
                <a:spcPts val="800"/>
              </a:spcAft>
              <a:buClrTx/>
              <a:buSzTx/>
              <a:buFontTx/>
              <a:buNone/>
              <a:defRPr/>
            </a:pPr>
            <a:r>
              <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安装</a:t>
            </a:r>
            <a:r>
              <a:rPr kumimoji="0" lang="en-US" altLang="zh-CN"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Python</a:t>
            </a:r>
            <a:r>
              <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解释器时自带的库就是标准库（也叫做标准模块），标准库中定义的函数就是标准库函数，标准库函数无需定义，但需要使用</a:t>
            </a:r>
            <a:r>
              <a:rPr kumimoji="0" lang="en-US" altLang="zh-CN"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import</a:t>
            </a:r>
            <a:r>
              <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语句导入相应标准库后再使用。</a:t>
            </a:r>
            <a:endPar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文本框 6"/>
          <p:cNvSpPr txBox="1">
            <a:spLocks noChangeArrowheads="1"/>
          </p:cNvSpPr>
          <p:nvPr>
            <p:custDataLst>
              <p:tags r:id="rId1"/>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任务二：</a:t>
            </a:r>
            <a:r>
              <a:rPr kumimoji="0" lang="en-US" altLang="zh-CN"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Python</a:t>
            </a: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函数</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3795" name="副标题"/>
          <p:cNvSpPr txBox="1">
            <a:spLocks noChangeArrowheads="1"/>
          </p:cNvSpPr>
          <p:nvPr>
            <p:custDataLst>
              <p:tags r:id="rId2"/>
            </p:custDataLst>
          </p:nvPr>
        </p:nvSpPr>
        <p:spPr bwMode="auto">
          <a:xfrm>
            <a:off x="674688" y="1600200"/>
            <a:ext cx="655320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 </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P</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ython</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函数分类</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标准</a:t>
            </a:r>
            <a:r>
              <a:rPr kumimoji="0" lang="zh-CN" altLang="en-US" sz="28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库函数</a:t>
            </a:r>
            <a:endPar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7" name="Title 6"/>
          <p:cNvSpPr txBox="1"/>
          <p:nvPr>
            <p:custDataLst>
              <p:tags r:id="rId3"/>
            </p:custDataLst>
          </p:nvPr>
        </p:nvSpPr>
        <p:spPr>
          <a:xfrm>
            <a:off x="617538" y="1828800"/>
            <a:ext cx="8297862" cy="4270375"/>
          </a:xfrm>
          <a:prstGeom prst="rect">
            <a:avLst/>
          </a:prstGeom>
          <a:noFill/>
          <a:ln w="3175">
            <a:noFill/>
            <a:prstDash val="dash"/>
          </a:ln>
        </p:spPr>
        <p:txBody>
          <a:bodyPr lIns="63500" tIns="25400" rIns="63500" bIns="25400" anchor="ct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fontAlgn="auto">
              <a:lnSpc>
                <a:spcPct val="120000"/>
              </a:lnSpc>
              <a:spcAft>
                <a:spcPts val="800"/>
              </a:spcAft>
              <a:defRPr/>
            </a:pPr>
            <a:r>
              <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在</a:t>
            </a:r>
            <a:r>
              <a:rPr kumimoji="0" lang="en-US" altLang="zh-CN"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IDLE</a:t>
            </a:r>
            <a:r>
              <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的</a:t>
            </a:r>
            <a:r>
              <a:rPr kumimoji="0" lang="en-US" altLang="zh-CN"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Python Shell</a:t>
            </a:r>
            <a:r>
              <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上可以通过</a:t>
            </a:r>
            <a:r>
              <a:rPr kumimoji="0" lang="en-US" altLang="zh-CN" sz="2400" b="0" i="0" u="none" strike="noStrike" kern="1200" cap="none" spc="100" normalizeH="0" baseline="0" noProof="0" dirty="0">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import</a:t>
            </a:r>
            <a:r>
              <a:rPr lang="zh-CN" altLang="en-US"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语句</a:t>
            </a:r>
            <a:r>
              <a:rPr lang="zh-CN" altLang="en-US" sz="2400" spc="100" dirty="0">
                <a:ln w="3175">
                  <a:noFill/>
                  <a:prstDash val="dash"/>
                </a:ln>
                <a:solidFill>
                  <a:prstClr val="black">
                    <a:lumMod val="75000"/>
                    <a:lumOff val="25000"/>
                  </a:prstClr>
                </a:solidFill>
                <a:latin typeface="微软雅黑" panose="020B0503020204020204" pitchFamily="34" charset="-122"/>
                <a:ea typeface="微软雅黑" panose="020B0503020204020204" pitchFamily="34" charset="-122"/>
                <a:cs typeface="微软雅黑" panose="020B0503020204020204" pitchFamily="34" charset="-122"/>
              </a:rPr>
              <a:t>导</a:t>
            </a:r>
            <a:r>
              <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入标准库，再通过</a:t>
            </a:r>
            <a:r>
              <a:rPr lang="zh-CN" altLang="en-US" sz="2400" spc="100" dirty="0">
                <a:ln w="3175">
                  <a:noFill/>
                  <a:prstDash val="dash"/>
                </a:ln>
                <a:solidFill>
                  <a:prstClr val="black">
                    <a:lumMod val="75000"/>
                    <a:lumOff val="25000"/>
                  </a:prstClr>
                </a:solidFill>
                <a:latin typeface="微软雅黑" panose="020B0503020204020204" pitchFamily="34" charset="-122"/>
                <a:ea typeface="微软雅黑" panose="020B0503020204020204" pitchFamily="34" charset="-122"/>
                <a:cs typeface="微软雅黑" panose="020B0503020204020204" pitchFamily="34" charset="-122"/>
              </a:rPr>
              <a:t>内置函数</a:t>
            </a:r>
            <a:r>
              <a:rPr kumimoji="0" lang="en-US" altLang="zh-CN" sz="2400" b="0" i="0" u="none" strike="noStrike" kern="1200" cap="none" spc="100" normalizeH="0" baseline="0" noProof="0" dirty="0" err="1">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dir</a:t>
            </a:r>
            <a:r>
              <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（）查看该库中的方法，最后利用内置函数</a:t>
            </a:r>
            <a:r>
              <a:rPr kumimoji="0" lang="en-US" altLang="zh-CN"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help</a:t>
            </a:r>
            <a:r>
              <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（）查看方法的具体用法。</a:t>
            </a:r>
            <a:endParaRPr kumimoji="0" lang="en-US" altLang="zh-CN"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lvl="0" fontAlgn="auto">
              <a:lnSpc>
                <a:spcPct val="120000"/>
              </a:lnSpc>
              <a:spcAft>
                <a:spcPts val="800"/>
              </a:spcAft>
              <a:defRPr/>
            </a:pPr>
            <a:r>
              <a:rPr kumimoji="0" lang="en-US" altLang="zh-CN"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math</a:t>
            </a:r>
            <a:r>
              <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time</a:t>
            </a:r>
            <a:r>
              <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random</a:t>
            </a:r>
            <a:r>
              <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2400" b="0" i="0" u="none" strike="noStrike" kern="1200" cap="none" spc="100" normalizeH="0" baseline="0" noProof="0" dirty="0" err="1">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os</a:t>
            </a:r>
            <a:r>
              <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都是</a:t>
            </a:r>
            <a:r>
              <a:rPr kumimoji="0" lang="en-US" altLang="zh-CN"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Python</a:t>
            </a:r>
            <a:r>
              <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中</a:t>
            </a:r>
            <a:r>
              <a:rPr lang="zh-CN" altLang="en-US" sz="2400" spc="100" dirty="0">
                <a:ln w="3175">
                  <a:noFill/>
                  <a:prstDash val="dash"/>
                </a:ln>
                <a:solidFill>
                  <a:prstClr val="black">
                    <a:lumMod val="75000"/>
                    <a:lumOff val="25000"/>
                  </a:prstClr>
                </a:solidFill>
                <a:latin typeface="微软雅黑" panose="020B0503020204020204" pitchFamily="34" charset="-122"/>
                <a:ea typeface="微软雅黑" panose="020B0503020204020204" pitchFamily="34" charset="-122"/>
                <a:cs typeface="微软雅黑" panose="020B0503020204020204" pitchFamily="34" charset="-122"/>
              </a:rPr>
              <a:t>常用的标准库。</a:t>
            </a:r>
            <a:r>
              <a:rPr lang="en-US" altLang="zh-CN" sz="2400" spc="100" dirty="0">
                <a:ln w="3175">
                  <a:noFill/>
                  <a:prstDash val="dash"/>
                </a:ln>
                <a:solidFill>
                  <a:prstClr val="black">
                    <a:lumMod val="75000"/>
                    <a:lumOff val="25000"/>
                  </a:prstClr>
                </a:solidFill>
                <a:latin typeface="微软雅黑" panose="020B0503020204020204" pitchFamily="34" charset="-122"/>
                <a:ea typeface="微软雅黑" panose="020B0503020204020204" pitchFamily="34" charset="-122"/>
                <a:cs typeface="微软雅黑" panose="020B0503020204020204" pitchFamily="34" charset="-122"/>
              </a:rPr>
              <a:t>math</a:t>
            </a:r>
            <a:r>
              <a:rPr lang="zh-CN" altLang="en-US" sz="2400" spc="100" dirty="0">
                <a:ln w="3175">
                  <a:noFill/>
                  <a:prstDash val="dash"/>
                </a:ln>
                <a:solidFill>
                  <a:prstClr val="black">
                    <a:lumMod val="75000"/>
                    <a:lumOff val="25000"/>
                  </a:prstClr>
                </a:solidFill>
                <a:latin typeface="微软雅黑" panose="020B0503020204020204" pitchFamily="34" charset="-122"/>
                <a:ea typeface="微软雅黑" panose="020B0503020204020204" pitchFamily="34" charset="-122"/>
                <a:cs typeface="微软雅黑" panose="020B0503020204020204" pitchFamily="34" charset="-122"/>
              </a:rPr>
              <a:t>是处理数学计算的标准库；</a:t>
            </a:r>
            <a:r>
              <a:rPr lang="en-US" altLang="zh-CN" sz="2400" spc="100" dirty="0">
                <a:ln w="3175">
                  <a:noFill/>
                  <a:prstDash val="dash"/>
                </a:ln>
                <a:solidFill>
                  <a:prstClr val="black">
                    <a:lumMod val="75000"/>
                    <a:lumOff val="25000"/>
                  </a:prstClr>
                </a:solidFill>
                <a:latin typeface="微软雅黑" panose="020B0503020204020204" pitchFamily="34" charset="-122"/>
                <a:ea typeface="微软雅黑" panose="020B0503020204020204" pitchFamily="34" charset="-122"/>
                <a:cs typeface="微软雅黑" panose="020B0503020204020204" pitchFamily="34" charset="-122"/>
              </a:rPr>
              <a:t>time</a:t>
            </a:r>
            <a:r>
              <a:rPr lang="zh-CN" altLang="en-US" sz="2400" spc="100" dirty="0">
                <a:ln w="3175">
                  <a:noFill/>
                  <a:prstDash val="dash"/>
                </a:ln>
                <a:solidFill>
                  <a:prstClr val="black">
                    <a:lumMod val="75000"/>
                    <a:lumOff val="25000"/>
                  </a:prstClr>
                </a:solidFill>
                <a:latin typeface="微软雅黑" panose="020B0503020204020204" pitchFamily="34" charset="-122"/>
                <a:ea typeface="微软雅黑" panose="020B0503020204020204" pitchFamily="34" charset="-122"/>
                <a:cs typeface="微软雅黑" panose="020B0503020204020204" pitchFamily="34" charset="-122"/>
              </a:rPr>
              <a:t>是处理时间的标准库，包含了处理时间日期的一系列函数；</a:t>
            </a:r>
            <a:r>
              <a:rPr lang="en-US" altLang="zh-CN" sz="2400" spc="100" dirty="0">
                <a:ln w="3175">
                  <a:noFill/>
                  <a:prstDash val="dash"/>
                </a:ln>
                <a:solidFill>
                  <a:prstClr val="black">
                    <a:lumMod val="75000"/>
                    <a:lumOff val="25000"/>
                  </a:prstClr>
                </a:solidFill>
                <a:latin typeface="微软雅黑" panose="020B0503020204020204" pitchFamily="34" charset="-122"/>
                <a:ea typeface="微软雅黑" panose="020B0503020204020204" pitchFamily="34" charset="-122"/>
                <a:cs typeface="微软雅黑" panose="020B0503020204020204" pitchFamily="34" charset="-122"/>
              </a:rPr>
              <a:t>random</a:t>
            </a:r>
            <a:r>
              <a:rPr lang="zh-CN" altLang="en-US" sz="2400" spc="100" dirty="0">
                <a:ln w="3175">
                  <a:noFill/>
                  <a:prstDash val="dash"/>
                </a:ln>
                <a:solidFill>
                  <a:prstClr val="black">
                    <a:lumMod val="75000"/>
                    <a:lumOff val="25000"/>
                  </a:prstClr>
                </a:solidFill>
                <a:latin typeface="微软雅黑" panose="020B0503020204020204" pitchFamily="34" charset="-122"/>
                <a:ea typeface="微软雅黑" panose="020B0503020204020204" pitchFamily="34" charset="-122"/>
                <a:cs typeface="微软雅黑" panose="020B0503020204020204" pitchFamily="34" charset="-122"/>
              </a:rPr>
              <a:t>是产生随机数的标准库；</a:t>
            </a:r>
            <a:r>
              <a:rPr lang="en-US" altLang="zh-CN" sz="2400" spc="100" dirty="0" err="1">
                <a:ln w="3175">
                  <a:noFill/>
                  <a:prstDash val="dash"/>
                </a:ln>
                <a:solidFill>
                  <a:prstClr val="black">
                    <a:lumMod val="75000"/>
                    <a:lumOff val="25000"/>
                  </a:prstClr>
                </a:solidFill>
                <a:latin typeface="微软雅黑" panose="020B0503020204020204" pitchFamily="34" charset="-122"/>
                <a:ea typeface="微软雅黑" panose="020B0503020204020204" pitchFamily="34" charset="-122"/>
                <a:cs typeface="微软雅黑" panose="020B0503020204020204" pitchFamily="34" charset="-122"/>
              </a:rPr>
              <a:t>os</a:t>
            </a:r>
            <a:r>
              <a:rPr lang="zh-CN" altLang="en-US" sz="2400" spc="100" dirty="0">
                <a:ln w="3175">
                  <a:noFill/>
                  <a:prstDash val="dash"/>
                </a:ln>
                <a:solidFill>
                  <a:prstClr val="black">
                    <a:lumMod val="75000"/>
                    <a:lumOff val="25000"/>
                  </a:prstClr>
                </a:solidFill>
                <a:latin typeface="微软雅黑" panose="020B0503020204020204" pitchFamily="34" charset="-122"/>
                <a:ea typeface="微软雅黑" panose="020B0503020204020204" pitchFamily="34" charset="-122"/>
                <a:cs typeface="微软雅黑" panose="020B0503020204020204" pitchFamily="34" charset="-122"/>
              </a:rPr>
              <a:t>是处理操作系统交互功能的标准库。</a:t>
            </a:r>
            <a:endPar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文本框 6"/>
          <p:cNvSpPr txBox="1">
            <a:spLocks noChangeArrowheads="1"/>
          </p:cNvSpPr>
          <p:nvPr>
            <p:custDataLst>
              <p:tags r:id="rId1"/>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任务二：</a:t>
            </a:r>
            <a:r>
              <a:rPr kumimoji="0" lang="en-US" altLang="zh-CN"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Python</a:t>
            </a: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函数</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3795" name="副标题"/>
          <p:cNvSpPr txBox="1">
            <a:spLocks noChangeArrowheads="1"/>
          </p:cNvSpPr>
          <p:nvPr>
            <p:custDataLst>
              <p:tags r:id="rId2"/>
            </p:custDataLst>
          </p:nvPr>
        </p:nvSpPr>
        <p:spPr bwMode="auto">
          <a:xfrm>
            <a:off x="674688" y="1600200"/>
            <a:ext cx="655320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 </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P</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ython</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函数分类</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标准</a:t>
            </a:r>
            <a:r>
              <a:rPr kumimoji="0" lang="zh-CN" altLang="en-US" sz="28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库函数</a:t>
            </a:r>
            <a:endPar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7" name="Title 6"/>
          <p:cNvSpPr txBox="1"/>
          <p:nvPr>
            <p:custDataLst>
              <p:tags r:id="rId3"/>
            </p:custDataLst>
          </p:nvPr>
        </p:nvSpPr>
        <p:spPr>
          <a:xfrm>
            <a:off x="617538" y="2273299"/>
            <a:ext cx="8297862" cy="1155701"/>
          </a:xfrm>
          <a:prstGeom prst="rect">
            <a:avLst/>
          </a:prstGeom>
          <a:noFill/>
          <a:ln w="3175">
            <a:noFill/>
            <a:prstDash val="dash"/>
          </a:ln>
        </p:spPr>
        <p:txBody>
          <a:bodyPr lIns="63500" tIns="25400" rIns="63500" bIns="25400" anchor="ct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20000"/>
              </a:lnSpc>
              <a:spcBef>
                <a:spcPct val="0"/>
              </a:spcBef>
              <a:spcAft>
                <a:spcPts val="800"/>
              </a:spcAft>
              <a:buClrTx/>
              <a:buSzTx/>
              <a:buFontTx/>
              <a:buNone/>
              <a:defRPr/>
            </a:pPr>
            <a:r>
              <a:rPr kumimoji="0" lang="zh-CN" altLang="en-US"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下图就是导入</a:t>
            </a:r>
            <a:r>
              <a:rPr kumimoji="0" lang="en-US" altLang="zh-CN"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math</a:t>
            </a:r>
            <a:r>
              <a:rPr kumimoji="0" lang="zh-CN" altLang="en-US"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库，查看库中的所有标准库函数及学习函数</a:t>
            </a:r>
            <a:r>
              <a:rPr kumimoji="0" lang="en-US" altLang="zh-CN"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sin</a:t>
            </a:r>
            <a:r>
              <a:rPr kumimoji="0" lang="zh-CN" altLang="en-US"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（）的具体用法。</a:t>
            </a:r>
            <a:endParaRPr kumimoji="0" lang="en-US" altLang="zh-CN"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3765" rtl="0" eaLnBrk="1" fontAlgn="auto" latinLnBrk="0" hangingPunct="1">
              <a:lnSpc>
                <a:spcPct val="120000"/>
              </a:lnSpc>
              <a:spcBef>
                <a:spcPct val="0"/>
              </a:spcBef>
              <a:spcAft>
                <a:spcPts val="800"/>
              </a:spcAft>
              <a:buClrTx/>
              <a:buSzTx/>
              <a:buFontTx/>
              <a:buNone/>
              <a:defRPr/>
            </a:pPr>
            <a:r>
              <a:rPr lang="zh-CN" altLang="en-US" sz="2200" spc="100" dirty="0">
                <a:ln w="3175">
                  <a:noFill/>
                  <a:prstDash val="dash"/>
                </a:ln>
                <a:solidFill>
                  <a:prstClr val="black">
                    <a:lumMod val="75000"/>
                    <a:lumOff val="25000"/>
                  </a:prstClr>
                </a:solidFill>
                <a:latin typeface="微软雅黑" panose="020B0503020204020204" pitchFamily="34" charset="-122"/>
                <a:ea typeface="微软雅黑" panose="020B0503020204020204" pitchFamily="34" charset="-122"/>
                <a:cs typeface="微软雅黑" panose="020B0503020204020204" pitchFamily="34" charset="-122"/>
              </a:rPr>
              <a:t>其他标准库及其中函数的具体用法请参考教材及帮助文档。</a:t>
            </a:r>
            <a:endParaRPr kumimoji="0" lang="zh-CN" altLang="en-US"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219"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4688" y="3670298"/>
            <a:ext cx="7185660" cy="300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文本框 6"/>
          <p:cNvSpPr txBox="1">
            <a:spLocks noChangeArrowheads="1"/>
          </p:cNvSpPr>
          <p:nvPr>
            <p:custDataLst>
              <p:tags r:id="rId1"/>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任务二：</a:t>
            </a:r>
            <a:r>
              <a:rPr kumimoji="0" lang="en-US" altLang="zh-CN"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Python</a:t>
            </a: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函数</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3795" name="副标题"/>
          <p:cNvSpPr txBox="1">
            <a:spLocks noChangeArrowheads="1"/>
          </p:cNvSpPr>
          <p:nvPr>
            <p:custDataLst>
              <p:tags r:id="rId2"/>
            </p:custDataLst>
          </p:nvPr>
        </p:nvSpPr>
        <p:spPr bwMode="auto">
          <a:xfrm>
            <a:off x="674688" y="1600200"/>
            <a:ext cx="655320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 </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P</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ython</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函数分类</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第三方</a:t>
            </a:r>
            <a:r>
              <a:rPr kumimoji="0" lang="zh-CN" altLang="en-US" sz="28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库函数</a:t>
            </a:r>
            <a:endPar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7" name="Title 6"/>
          <p:cNvSpPr txBox="1"/>
          <p:nvPr>
            <p:custDataLst>
              <p:tags r:id="rId3"/>
            </p:custDataLst>
          </p:nvPr>
        </p:nvSpPr>
        <p:spPr>
          <a:xfrm>
            <a:off x="522288" y="2301875"/>
            <a:ext cx="8297862" cy="2743199"/>
          </a:xfrm>
          <a:prstGeom prst="rect">
            <a:avLst/>
          </a:prstGeom>
          <a:noFill/>
          <a:ln w="3175">
            <a:noFill/>
            <a:prstDash val="dash"/>
          </a:ln>
        </p:spPr>
        <p:txBody>
          <a:bodyPr lIns="63500" tIns="25400" rIns="63500" bIns="25400" anchor="ct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20000"/>
              </a:lnSpc>
              <a:spcBef>
                <a:spcPct val="0"/>
              </a:spcBef>
              <a:spcAft>
                <a:spcPts val="800"/>
              </a:spcAft>
              <a:buClrTx/>
              <a:buSzTx/>
              <a:buFontTx/>
              <a:buNone/>
              <a:defRPr/>
            </a:pPr>
            <a:r>
              <a:rPr kumimoji="0" lang="zh-CN" altLang="en-US"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第三方库不是</a:t>
            </a:r>
            <a:r>
              <a:rPr kumimoji="0" lang="en-US" altLang="zh-CN"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Python</a:t>
            </a:r>
            <a:r>
              <a:rPr kumimoji="0" lang="zh-CN" altLang="en-US"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自带的，是需要单独下载安装的能实现各种特定功能的扩展库，如实现数值计算的</a:t>
            </a:r>
            <a:r>
              <a:rPr kumimoji="0" lang="en-US" altLang="zh-CN"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NumPy</a:t>
            </a:r>
            <a:r>
              <a:rPr kumimoji="0" lang="zh-CN" altLang="en-US"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、绘图库</a:t>
            </a:r>
            <a:r>
              <a:rPr kumimoji="0" lang="en-US" altLang="zh-CN"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Matplotlib</a:t>
            </a:r>
            <a:r>
              <a:rPr kumimoji="0" lang="zh-CN" altLang="en-US"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、数据分析库</a:t>
            </a:r>
            <a:r>
              <a:rPr kumimoji="0" lang="en-US" altLang="zh-CN"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Pandas</a:t>
            </a:r>
            <a:r>
              <a:rPr kumimoji="0" lang="zh-CN" altLang="en-US"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等。</a:t>
            </a:r>
            <a:endParaRPr kumimoji="0" lang="en-US" altLang="zh-CN"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3765" rtl="0" eaLnBrk="1" fontAlgn="auto" latinLnBrk="0" hangingPunct="1">
              <a:lnSpc>
                <a:spcPct val="120000"/>
              </a:lnSpc>
              <a:spcBef>
                <a:spcPct val="0"/>
              </a:spcBef>
              <a:spcAft>
                <a:spcPts val="800"/>
              </a:spcAft>
              <a:buClrTx/>
              <a:buSzTx/>
              <a:buFontTx/>
              <a:buNone/>
              <a:defRPr/>
            </a:pPr>
            <a:r>
              <a:rPr kumimoji="0" lang="zh-CN" altLang="en-US"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第三方库中的函数就是第三方库函数，需要下载、安装第三方库后，再使用</a:t>
            </a:r>
            <a:r>
              <a:rPr kumimoji="0" lang="en-US" altLang="zh-CN"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import</a:t>
            </a:r>
            <a:r>
              <a:rPr kumimoji="0" lang="zh-CN" altLang="en-US"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语句导入该库后使用其中的函数。</a:t>
            </a:r>
            <a:endParaRPr kumimoji="0" lang="zh-CN" altLang="en-US"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p:cNvSpPr txBox="1"/>
          <p:nvPr>
            <p:custDataLst>
              <p:tags r:id="rId1"/>
            </p:custDataLst>
          </p:nvPr>
        </p:nvSpPr>
        <p:spPr>
          <a:xfrm>
            <a:off x="1077912" y="1746250"/>
            <a:ext cx="8066088" cy="4343400"/>
          </a:xfrm>
          <a:prstGeom prst="rect">
            <a:avLst/>
          </a:prstGeom>
          <a:noFill/>
          <a:ln w="3175">
            <a:noFill/>
            <a:prstDash val="dash"/>
          </a:ln>
        </p:spPr>
        <p:txBody>
          <a:bodyPr lIns="63500" tIns="25400" rIns="63500" bIns="25400" anchor="ctr">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fontAlgn="auto">
              <a:lnSpc>
                <a:spcPct val="120000"/>
              </a:lnSpc>
              <a:spcAft>
                <a:spcPts val="800"/>
              </a:spcAft>
              <a:defRPr/>
            </a:pPr>
            <a:r>
              <a:rPr lang="zh-CN" altLang="en-US" sz="2400" spc="10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自定义函数是用户自己编写的函数。</a:t>
            </a:r>
            <a:endParaRPr lang="en-US" altLang="zh-CN" sz="2400" spc="10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zh-CN" altLang="en-US" sz="2400" spc="10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在</a:t>
            </a:r>
            <a:r>
              <a:rPr lang="en-US" altLang="zh-CN" sz="2400" spc="10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Python</a:t>
            </a:r>
            <a:r>
              <a:rPr lang="zh-CN" altLang="en-US" sz="2400" spc="10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中，自定义函数的</a:t>
            </a:r>
            <a:r>
              <a:rPr lang="zh-CN" altLang="en-US"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语法结构</a:t>
            </a:r>
            <a:r>
              <a:rPr lang="zh-CN" altLang="en-US" sz="2400" spc="10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如下：</a:t>
            </a:r>
            <a:endParaRPr lang="zh-CN" altLang="en-US" sz="2400" spc="10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def</a:t>
            </a:r>
            <a:r>
              <a:rPr lang="en-US" altLang="zh-CN" sz="2400" spc="10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spc="10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函数名</a:t>
            </a:r>
            <a:r>
              <a:rPr lang="en-US" altLang="zh-CN" sz="2400" spc="10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spc="10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参数</a:t>
            </a:r>
            <a:r>
              <a:rPr lang="en-US" altLang="zh-CN" sz="2400" spc="10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spc="10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en-US" altLang="zh-CN" sz="2400" spc="10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spc="10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函数体</a:t>
            </a:r>
            <a:endParaRPr lang="zh-CN" altLang="en-US" sz="2400" spc="10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a:spLocks noChangeArrowheads="1"/>
          </p:cNvSpPr>
          <p:nvPr>
            <p:custDataLst>
              <p:tags r:id="rId2"/>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任务二：</a:t>
            </a:r>
            <a:r>
              <a:rPr lang="en-US" altLang="zh-CN"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Python</a:t>
            </a:r>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函数</a:t>
            </a:r>
            <a:endPar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副标题"/>
          <p:cNvSpPr txBox="1">
            <a:spLocks noChangeArrowheads="1"/>
          </p:cNvSpPr>
          <p:nvPr>
            <p:custDataLst>
              <p:tags r:id="rId3"/>
            </p:custDataLst>
          </p:nvPr>
        </p:nvSpPr>
        <p:spPr bwMode="auto">
          <a:xfrm>
            <a:off x="674688" y="1600200"/>
            <a:ext cx="655320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en-US"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 </a:t>
            </a:r>
            <a:r>
              <a:rPr lang="en-US"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a:t>
            </a:r>
            <a:r>
              <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ython</a:t>
            </a:r>
            <a:r>
              <a:rPr lang="zh-CN" altLang="en-US"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函数分类</a:t>
            </a:r>
            <a:r>
              <a:rPr lang="en-US"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自定义函数</a:t>
            </a:r>
            <a:endPar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副标题"/>
          <p:cNvSpPr txBox="1">
            <a:spLocks noChangeArrowheads="1"/>
          </p:cNvSpPr>
          <p:nvPr>
            <p:custDataLst>
              <p:tags r:id="rId1"/>
            </p:custDataLst>
          </p:nvPr>
        </p:nvSpPr>
        <p:spPr bwMode="auto">
          <a:xfrm>
            <a:off x="674688" y="1600200"/>
            <a:ext cx="655320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en-US"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常用内置函数</a:t>
            </a:r>
            <a:r>
              <a:rPr lang="en-US"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输入、输出函数</a:t>
            </a:r>
            <a:endPar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Title 6"/>
          <p:cNvSpPr txBox="1"/>
          <p:nvPr>
            <p:custDataLst>
              <p:tags r:id="rId2"/>
            </p:custDataLst>
          </p:nvPr>
        </p:nvSpPr>
        <p:spPr>
          <a:xfrm>
            <a:off x="674688" y="2209800"/>
            <a:ext cx="8066090" cy="3113087"/>
          </a:xfrm>
          <a:prstGeom prst="rect">
            <a:avLst/>
          </a:prstGeom>
          <a:noFill/>
          <a:ln w="3175">
            <a:noFill/>
            <a:prstDash val="dash"/>
          </a:ln>
        </p:spPr>
        <p:txBody>
          <a:bodyPr lIns="63500" tIns="25400" rIns="63500" bIns="25400" anchor="ctr">
            <a:normAutofit fontScale="92500"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fontAlgn="auto">
              <a:lnSpc>
                <a:spcPct val="120000"/>
              </a:lnSpc>
              <a:spcAft>
                <a:spcPts val="800"/>
              </a:spcAft>
              <a:defRPr/>
            </a:pPr>
            <a:r>
              <a:rPr lang="zh-CN" altLang="en-US" sz="2400" spc="10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输入函数</a:t>
            </a:r>
            <a:r>
              <a:rPr lang="en-US" altLang="zh-CN" sz="2400" spc="10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input()</a:t>
            </a:r>
            <a:r>
              <a:rPr lang="zh-CN" altLang="en-US" sz="2400" spc="10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主要用于接收键盘的输入。</a:t>
            </a:r>
            <a:endParaRPr lang="zh-CN" altLang="en-US" sz="2400" spc="10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zh-CN" altLang="en-US"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语法格式为：</a:t>
            </a: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input([prompt])</a:t>
            </a:r>
            <a:endPar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zh-CN" altLang="en-US" sz="2400" spc="10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方括号</a:t>
            </a:r>
            <a:r>
              <a:rPr lang="en-US" altLang="zh-CN" sz="2400" spc="10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spc="10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中的参数是可选参数，使用该函数时可以提供也可以不提供该参数</a:t>
            </a:r>
            <a:r>
              <a:rPr lang="en-US" altLang="zh-CN" sz="2400" spc="10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spc="10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如果</a:t>
            </a:r>
            <a:r>
              <a:rPr lang="en-US" altLang="zh-CN" sz="2400" spc="10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prompt</a:t>
            </a:r>
            <a:r>
              <a:rPr lang="zh-CN" altLang="en-US" sz="2400" spc="10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参数（通常是提示信息）存在，它将出现在屏幕上，</a:t>
            </a:r>
            <a:endParaRPr lang="zh-CN" altLang="en-US" sz="2400" spc="10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zh-CN" altLang="en-US" sz="2400" spc="10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输入函数</a:t>
            </a:r>
            <a:r>
              <a:rPr lang="en-US" altLang="zh-CN" sz="2400" spc="10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input()</a:t>
            </a:r>
            <a:r>
              <a:rPr lang="zh-CN" altLang="en-US" sz="2400" spc="10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从键盘中读取一行，将其转换为字符串（去掉最后的换行符）后返回。</a:t>
            </a:r>
            <a:endParaRPr lang="zh-CN" altLang="en-US" sz="2400" spc="10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a:spLocks noChangeArrowheads="1"/>
          </p:cNvSpPr>
          <p:nvPr>
            <p:custDataLst>
              <p:tags r:id="rId3"/>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任务二：</a:t>
            </a:r>
            <a:r>
              <a:rPr lang="en-US" altLang="zh-CN"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Python</a:t>
            </a:r>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函数</a:t>
            </a:r>
            <a:endPar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副标题"/>
          <p:cNvSpPr txBox="1">
            <a:spLocks noChangeArrowheads="1"/>
          </p:cNvSpPr>
          <p:nvPr>
            <p:custDataLst>
              <p:tags r:id="rId1"/>
            </p:custDataLst>
          </p:nvPr>
        </p:nvSpPr>
        <p:spPr bwMode="auto">
          <a:xfrm>
            <a:off x="674688" y="1600200"/>
            <a:ext cx="655320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常用内置函数</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输入、输出函数</a:t>
            </a:r>
            <a:endPar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5" name="Title 6"/>
          <p:cNvSpPr txBox="1"/>
          <p:nvPr>
            <p:custDataLst>
              <p:tags r:id="rId2"/>
            </p:custDataLst>
          </p:nvPr>
        </p:nvSpPr>
        <p:spPr>
          <a:xfrm>
            <a:off x="598488" y="2057400"/>
            <a:ext cx="8364536" cy="4505325"/>
          </a:xfrm>
          <a:prstGeom prst="rect">
            <a:avLst/>
          </a:prstGeom>
          <a:noFill/>
          <a:ln w="3175">
            <a:noFill/>
            <a:prstDash val="dash"/>
          </a:ln>
        </p:spPr>
        <p:txBody>
          <a:bodyPr lIns="63500" tIns="25400" rIns="63500" bIns="25400" anchor="ctr">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20000"/>
              </a:lnSpc>
              <a:spcBef>
                <a:spcPct val="0"/>
              </a:spcBef>
              <a:spcAft>
                <a:spcPts val="800"/>
              </a:spcAft>
              <a:buClrTx/>
              <a:buSzTx/>
              <a:buFontTx/>
              <a:buNone/>
              <a:defRPr/>
            </a:pPr>
            <a:r>
              <a:rPr kumimoji="0" lang="zh-CN" altLang="en-US" sz="20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输出函数</a:t>
            </a:r>
            <a:r>
              <a:rPr kumimoji="0" lang="en-US" altLang="zh-CN" sz="20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print()</a:t>
            </a:r>
            <a:r>
              <a:rPr kumimoji="0" lang="zh-CN" altLang="en-US" sz="20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主要将指定的内容输出到显示器或一个可写入的对象。</a:t>
            </a:r>
            <a:endParaRPr kumimoji="0" lang="zh-CN" altLang="en-US" sz="20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3765" rtl="0" eaLnBrk="1" fontAlgn="auto" latinLnBrk="0" hangingPunct="1">
              <a:lnSpc>
                <a:spcPct val="120000"/>
              </a:lnSpc>
              <a:spcBef>
                <a:spcPct val="0"/>
              </a:spcBef>
              <a:spcAft>
                <a:spcPts val="800"/>
              </a:spcAft>
              <a:buClrTx/>
              <a:buSzTx/>
              <a:buFontTx/>
              <a:buNone/>
              <a:defRPr/>
            </a:pPr>
            <a:r>
              <a:rPr kumimoji="0" lang="zh-CN" altLang="en-US" sz="2000" b="0" i="0" u="none" strike="noStrike" kern="1200" cap="none" spc="100" normalizeH="0" baseline="0" noProof="0" dirty="0">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语法格式为：</a:t>
            </a:r>
            <a:r>
              <a:rPr kumimoji="0" lang="en-US" altLang="zh-CN" sz="2000" b="0" i="0" u="none" strike="noStrike" kern="1200" cap="none" spc="100" normalizeH="0" baseline="0" noProof="0" dirty="0">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print(*objects, </a:t>
            </a:r>
            <a:r>
              <a:rPr kumimoji="0" lang="en-US" altLang="zh-CN" sz="2000" b="0" i="0" u="none" strike="noStrike" kern="1200" cap="none" spc="100" normalizeH="0" baseline="0" noProof="0" dirty="0" err="1">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sep</a:t>
            </a:r>
            <a:r>
              <a:rPr kumimoji="0" lang="en-US" altLang="zh-CN" sz="2000" b="0" i="0" u="none" strike="noStrike" kern="1200" cap="none" spc="100" normalizeH="0" baseline="0" noProof="0" dirty="0">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 end='\n', file=</a:t>
            </a:r>
            <a:r>
              <a:rPr kumimoji="0" lang="en-US" altLang="zh-CN" sz="2000" b="0" i="0" u="none" strike="noStrike" kern="1200" cap="none" spc="100" normalizeH="0" baseline="0" noProof="0" dirty="0" err="1">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sys.stdout</a:t>
            </a:r>
            <a:r>
              <a:rPr kumimoji="0" lang="en-US" altLang="zh-CN" sz="2000" b="0" i="0" u="none" strike="noStrike" kern="1200" cap="none" spc="100" normalizeH="0" baseline="0" noProof="0" dirty="0">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flush=False)</a:t>
            </a:r>
            <a:endParaRPr kumimoji="0" lang="en-US" altLang="zh-CN" sz="2000" b="0" i="0" u="none" strike="noStrike" kern="1200" cap="none" spc="100" normalizeH="0" baseline="0" noProof="0" dirty="0">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3765" rtl="0" eaLnBrk="1" fontAlgn="auto" latinLnBrk="0" hangingPunct="1">
              <a:lnSpc>
                <a:spcPct val="120000"/>
              </a:lnSpc>
              <a:spcBef>
                <a:spcPct val="0"/>
              </a:spcBef>
              <a:spcAft>
                <a:spcPts val="800"/>
              </a:spcAft>
              <a:buClrTx/>
              <a:buSzTx/>
              <a:buFontTx/>
              <a:buNone/>
              <a:defRPr/>
            </a:pPr>
            <a:r>
              <a:rPr kumimoji="0" lang="en-US" altLang="zh-CN" sz="20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print</a:t>
            </a:r>
            <a:r>
              <a:rPr kumimoji="0" lang="zh-CN" altLang="en-US" sz="20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函数将以逗号间隔的多个对象</a:t>
            </a:r>
            <a:r>
              <a:rPr kumimoji="0" lang="en-US" altLang="zh-CN" sz="20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objects</a:t>
            </a:r>
            <a:r>
              <a:rPr kumimoji="0" lang="zh-CN" altLang="en-US" sz="20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输出到文本流对象</a:t>
            </a:r>
            <a:r>
              <a:rPr kumimoji="0" lang="en-US" altLang="zh-CN" sz="20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file</a:t>
            </a:r>
            <a:r>
              <a:rPr kumimoji="0" lang="zh-CN" altLang="en-US" sz="20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中。</a:t>
            </a:r>
            <a:endParaRPr kumimoji="0" lang="zh-CN" altLang="en-US" sz="20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3765" rtl="0" eaLnBrk="1" fontAlgn="auto" latinLnBrk="0" hangingPunct="1">
              <a:lnSpc>
                <a:spcPct val="120000"/>
              </a:lnSpc>
              <a:spcBef>
                <a:spcPct val="0"/>
              </a:spcBef>
              <a:spcAft>
                <a:spcPts val="800"/>
              </a:spcAft>
              <a:buClrTx/>
              <a:buSzTx/>
              <a:buFontTx/>
              <a:buNone/>
              <a:defRPr/>
            </a:pPr>
            <a:r>
              <a:rPr kumimoji="0" lang="zh-CN" altLang="en-US" sz="20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输出的多个对象之间以参数</a:t>
            </a:r>
            <a:r>
              <a:rPr kumimoji="0" lang="en-US" altLang="zh-CN" sz="2000" b="0" i="0" u="none" strike="noStrike" kern="1200" cap="none" spc="100" normalizeH="0" baseline="0" noProof="0" dirty="0" err="1">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sep</a:t>
            </a:r>
            <a:r>
              <a:rPr kumimoji="0" lang="zh-CN" altLang="en-US" sz="20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指定的值间隔，该值默认为空格；</a:t>
            </a:r>
            <a:endParaRPr kumimoji="0" lang="zh-CN" altLang="en-US" sz="20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3765" rtl="0" eaLnBrk="1" fontAlgn="auto" latinLnBrk="0" hangingPunct="1">
              <a:lnSpc>
                <a:spcPct val="120000"/>
              </a:lnSpc>
              <a:spcBef>
                <a:spcPct val="0"/>
              </a:spcBef>
              <a:spcAft>
                <a:spcPts val="800"/>
              </a:spcAft>
              <a:buClrTx/>
              <a:buSzTx/>
              <a:buFontTx/>
              <a:buNone/>
              <a:defRPr/>
            </a:pPr>
            <a:r>
              <a:rPr kumimoji="0" lang="zh-CN" altLang="en-US" sz="20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输出结束以参数</a:t>
            </a:r>
            <a:r>
              <a:rPr kumimoji="0" lang="en-US" altLang="zh-CN" sz="20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end</a:t>
            </a:r>
            <a:r>
              <a:rPr kumimoji="0" lang="zh-CN" altLang="en-US" sz="20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指定的值结尾，默认是换行符；</a:t>
            </a:r>
            <a:endParaRPr kumimoji="0" lang="zh-CN" altLang="en-US" sz="20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3765" rtl="0" eaLnBrk="1" fontAlgn="auto" latinLnBrk="0" hangingPunct="1">
              <a:lnSpc>
                <a:spcPct val="120000"/>
              </a:lnSpc>
              <a:spcBef>
                <a:spcPct val="0"/>
              </a:spcBef>
              <a:spcAft>
                <a:spcPts val="800"/>
              </a:spcAft>
              <a:buClrTx/>
              <a:buSzTx/>
              <a:buFontTx/>
              <a:buNone/>
              <a:defRPr/>
            </a:pPr>
            <a:r>
              <a:rPr kumimoji="0" lang="en-US" altLang="zh-CN" sz="20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file</a:t>
            </a:r>
            <a:r>
              <a:rPr kumimoji="0" lang="zh-CN" altLang="en-US" sz="20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可指定为一个可写入的对象，其默认是标准输出设备显示器；</a:t>
            </a:r>
            <a:endParaRPr kumimoji="0" lang="zh-CN" altLang="en-US" sz="20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3765" rtl="0" eaLnBrk="1" fontAlgn="auto" latinLnBrk="0" hangingPunct="1">
              <a:lnSpc>
                <a:spcPct val="120000"/>
              </a:lnSpc>
              <a:spcBef>
                <a:spcPct val="0"/>
              </a:spcBef>
              <a:spcAft>
                <a:spcPts val="800"/>
              </a:spcAft>
              <a:buClrTx/>
              <a:buSzTx/>
              <a:buFontTx/>
              <a:buNone/>
              <a:defRPr/>
            </a:pPr>
            <a:r>
              <a:rPr kumimoji="0" lang="zh-CN" altLang="en-US" sz="20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参数</a:t>
            </a:r>
            <a:r>
              <a:rPr kumimoji="0" lang="en-US" altLang="zh-CN" sz="20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flush</a:t>
            </a:r>
            <a:r>
              <a:rPr kumimoji="0" lang="zh-CN" altLang="en-US" sz="20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用于指定是否刷新缓冲区。</a:t>
            </a:r>
            <a:endParaRPr kumimoji="0" lang="zh-CN" altLang="en-US" sz="20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a:spLocks noChangeArrowheads="1"/>
          </p:cNvSpPr>
          <p:nvPr>
            <p:custDataLst>
              <p:tags r:id="rId3"/>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任务二：</a:t>
            </a:r>
            <a:r>
              <a:rPr kumimoji="0" lang="en-US" altLang="zh-CN"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Python</a:t>
            </a: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函数</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副标题"/>
          <p:cNvSpPr txBox="1">
            <a:spLocks noChangeArrowheads="1"/>
          </p:cNvSpPr>
          <p:nvPr>
            <p:custDataLst>
              <p:tags r:id="rId1"/>
            </p:custDataLst>
          </p:nvPr>
        </p:nvSpPr>
        <p:spPr bwMode="auto">
          <a:xfrm>
            <a:off x="674688" y="1600200"/>
            <a:ext cx="655320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常用内置函数</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输入、输出函数的用法</a:t>
            </a:r>
            <a:endPar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 name="文本框 6"/>
          <p:cNvSpPr txBox="1">
            <a:spLocks noChangeArrowheads="1"/>
          </p:cNvSpPr>
          <p:nvPr>
            <p:custDataLst>
              <p:tags r:id="rId2"/>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任务二：</a:t>
            </a:r>
            <a:r>
              <a:rPr kumimoji="0" lang="en-US" altLang="zh-CN"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Python</a:t>
            </a: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函数</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aphicFrame>
        <p:nvGraphicFramePr>
          <p:cNvPr id="4" name="表格 3"/>
          <p:cNvGraphicFramePr>
            <a:graphicFrameLocks noGrp="1"/>
          </p:cNvGraphicFramePr>
          <p:nvPr/>
        </p:nvGraphicFramePr>
        <p:xfrm>
          <a:off x="322264" y="2194560"/>
          <a:ext cx="8753474" cy="4389120"/>
        </p:xfrm>
        <a:graphic>
          <a:graphicData uri="http://schemas.openxmlformats.org/drawingml/2006/table">
            <a:tbl>
              <a:tblPr firstRow="1" firstCol="1" bandRow="1"/>
              <a:tblGrid>
                <a:gridCol w="8753474"/>
              </a:tblGrid>
              <a:tr h="0">
                <a:tc>
                  <a:txBody>
                    <a:bodyPr/>
                    <a:lstStyle/>
                    <a:p>
                      <a:pPr algn="just"/>
                      <a:r>
                        <a:rPr lang="en-US" sz="1800" kern="100" dirty="0">
                          <a:solidFill>
                            <a:srgbClr val="000000"/>
                          </a:solidFill>
                          <a:effectLst/>
                          <a:latin typeface="Times New Roman" panose="02020603050405020304" pitchFamily="18" charset="0"/>
                          <a:ea typeface="宋体" panose="02010600030101010101" pitchFamily="2" charset="-122"/>
                        </a:rPr>
                        <a:t>&gt;&gt;&gt; score=input("</a:t>
                      </a:r>
                      <a:r>
                        <a:rPr lang="zh-CN" sz="1800" kern="100" dirty="0">
                          <a:solidFill>
                            <a:srgbClr val="000000"/>
                          </a:solidFill>
                          <a:effectLst/>
                          <a:latin typeface="Times New Roman" panose="02020603050405020304" pitchFamily="18" charset="0"/>
                          <a:ea typeface="宋体" panose="02010600030101010101" pitchFamily="2" charset="-122"/>
                        </a:rPr>
                        <a:t>请输入您高数课程的成绩：</a:t>
                      </a:r>
                      <a:r>
                        <a:rPr lang="en-US" sz="1800" kern="100" dirty="0">
                          <a:solidFill>
                            <a:srgbClr val="000000"/>
                          </a:solidFill>
                          <a:effectLst/>
                          <a:latin typeface="Times New Roman" panose="02020603050405020304" pitchFamily="18" charset="0"/>
                          <a:ea typeface="宋体" panose="02010600030101010101" pitchFamily="2" charset="-122"/>
                        </a:rPr>
                        <a:t>")   </a:t>
                      </a:r>
                      <a:r>
                        <a:rPr lang="en-US" sz="1800" kern="100" dirty="0">
                          <a:solidFill>
                            <a:srgbClr val="FF0000"/>
                          </a:solidFill>
                          <a:effectLst/>
                          <a:latin typeface="Times New Roman" panose="02020603050405020304" pitchFamily="18" charset="0"/>
                          <a:ea typeface="宋体" panose="02010600030101010101" pitchFamily="2" charset="-122"/>
                        </a:rPr>
                        <a:t># input</a:t>
                      </a:r>
                      <a:r>
                        <a:rPr lang="zh-CN" sz="1800" kern="100" dirty="0">
                          <a:solidFill>
                            <a:srgbClr val="FF0000"/>
                          </a:solidFill>
                          <a:effectLst/>
                          <a:latin typeface="Times New Roman" panose="02020603050405020304" pitchFamily="18" charset="0"/>
                          <a:ea typeface="宋体" panose="02010600030101010101" pitchFamily="2" charset="-122"/>
                        </a:rPr>
                        <a:t>函数的使用</a:t>
                      </a:r>
                      <a:endParaRPr lang="zh-CN" sz="1800" kern="100" dirty="0">
                        <a:effectLst/>
                        <a:latin typeface="Times New Roman" panose="02020603050405020304" pitchFamily="18" charset="0"/>
                        <a:ea typeface="宋体" panose="02010600030101010101" pitchFamily="2" charset="-122"/>
                      </a:endParaRPr>
                    </a:p>
                    <a:p>
                      <a:pPr algn="just"/>
                      <a:r>
                        <a:rPr lang="zh-CN" sz="1800" kern="100" dirty="0">
                          <a:solidFill>
                            <a:srgbClr val="000000"/>
                          </a:solidFill>
                          <a:effectLst/>
                          <a:latin typeface="Times New Roman" panose="02020603050405020304" pitchFamily="18" charset="0"/>
                          <a:ea typeface="宋体" panose="02010600030101010101" pitchFamily="2" charset="-122"/>
                        </a:rPr>
                        <a:t>请输入您高数课程的成绩：</a:t>
                      </a:r>
                      <a:r>
                        <a:rPr lang="en-US" sz="1800" kern="100" dirty="0">
                          <a:solidFill>
                            <a:srgbClr val="000000"/>
                          </a:solidFill>
                          <a:effectLst/>
                          <a:latin typeface="Times New Roman" panose="02020603050405020304" pitchFamily="18" charset="0"/>
                          <a:ea typeface="宋体" panose="02010600030101010101" pitchFamily="2" charset="-122"/>
                        </a:rPr>
                        <a:t>88</a:t>
                      </a:r>
                      <a:endParaRPr lang="zh-CN" sz="1800" kern="100" dirty="0">
                        <a:effectLst/>
                        <a:latin typeface="Times New Roman" panose="02020603050405020304" pitchFamily="18" charset="0"/>
                        <a:ea typeface="宋体" panose="02010600030101010101" pitchFamily="2" charset="-122"/>
                      </a:endParaRPr>
                    </a:p>
                    <a:p>
                      <a:pPr algn="just"/>
                      <a:r>
                        <a:rPr lang="en-US" sz="1800" kern="100" dirty="0">
                          <a:solidFill>
                            <a:srgbClr val="000000"/>
                          </a:solidFill>
                          <a:effectLst/>
                          <a:latin typeface="Times New Roman" panose="02020603050405020304" pitchFamily="18" charset="0"/>
                          <a:ea typeface="宋体" panose="02010600030101010101" pitchFamily="2" charset="-122"/>
                        </a:rPr>
                        <a:t>&gt;&gt;&gt; type(score)   </a:t>
                      </a:r>
                      <a:r>
                        <a:rPr lang="en-US" sz="1800" kern="100" dirty="0">
                          <a:solidFill>
                            <a:srgbClr val="FF0000"/>
                          </a:solidFill>
                          <a:effectLst/>
                          <a:latin typeface="Times New Roman" panose="02020603050405020304" pitchFamily="18" charset="0"/>
                          <a:ea typeface="宋体" panose="02010600030101010101" pitchFamily="2" charset="-122"/>
                        </a:rPr>
                        <a:t># </a:t>
                      </a:r>
                      <a:r>
                        <a:rPr lang="zh-CN" sz="1800" kern="100" dirty="0">
                          <a:solidFill>
                            <a:srgbClr val="FF0000"/>
                          </a:solidFill>
                          <a:effectLst/>
                          <a:latin typeface="Times New Roman" panose="02020603050405020304" pitchFamily="18" charset="0"/>
                          <a:ea typeface="宋体" panose="02010600030101010101" pitchFamily="2" charset="-122"/>
                        </a:rPr>
                        <a:t>查看</a:t>
                      </a:r>
                      <a:r>
                        <a:rPr lang="en-US" sz="1800" kern="100" dirty="0">
                          <a:solidFill>
                            <a:srgbClr val="FF0000"/>
                          </a:solidFill>
                          <a:effectLst/>
                          <a:latin typeface="Times New Roman" panose="02020603050405020304" pitchFamily="18" charset="0"/>
                          <a:ea typeface="宋体" panose="02010600030101010101" pitchFamily="2" charset="-122"/>
                        </a:rPr>
                        <a:t>score</a:t>
                      </a:r>
                      <a:r>
                        <a:rPr lang="zh-CN" sz="1800" kern="100" dirty="0">
                          <a:solidFill>
                            <a:srgbClr val="FF0000"/>
                          </a:solidFill>
                          <a:effectLst/>
                          <a:latin typeface="Times New Roman" panose="02020603050405020304" pitchFamily="18" charset="0"/>
                          <a:ea typeface="宋体" panose="02010600030101010101" pitchFamily="2" charset="-122"/>
                        </a:rPr>
                        <a:t>的数据类型，是字符串</a:t>
                      </a:r>
                      <a:endParaRPr lang="zh-CN" sz="1800" kern="100" dirty="0">
                        <a:effectLst/>
                        <a:latin typeface="Times New Roman" panose="02020603050405020304" pitchFamily="18" charset="0"/>
                        <a:ea typeface="宋体" panose="02010600030101010101" pitchFamily="2" charset="-122"/>
                      </a:endParaRPr>
                    </a:p>
                    <a:p>
                      <a:pPr algn="just"/>
                      <a:r>
                        <a:rPr lang="en-US" sz="1800" kern="100" dirty="0">
                          <a:solidFill>
                            <a:srgbClr val="000000"/>
                          </a:solidFill>
                          <a:effectLst/>
                          <a:latin typeface="Times New Roman" panose="02020603050405020304" pitchFamily="18" charset="0"/>
                          <a:ea typeface="宋体" panose="02010600030101010101" pitchFamily="2" charset="-122"/>
                        </a:rPr>
                        <a:t>&lt;class 'str'&gt;</a:t>
                      </a:r>
                      <a:endParaRPr lang="zh-CN" sz="1800" kern="100" dirty="0">
                        <a:effectLst/>
                        <a:latin typeface="Times New Roman" panose="02020603050405020304" pitchFamily="18" charset="0"/>
                        <a:ea typeface="宋体" panose="02010600030101010101" pitchFamily="2" charset="-122"/>
                      </a:endParaRPr>
                    </a:p>
                    <a:p>
                      <a:pPr algn="just"/>
                      <a:r>
                        <a:rPr lang="en-US" sz="1800" kern="100" dirty="0">
                          <a:solidFill>
                            <a:srgbClr val="000000"/>
                          </a:solidFill>
                          <a:effectLst/>
                          <a:latin typeface="Times New Roman" panose="02020603050405020304" pitchFamily="18" charset="0"/>
                          <a:ea typeface="宋体" panose="02010600030101010101" pitchFamily="2" charset="-122"/>
                        </a:rPr>
                        <a:t>&gt;&gt;&gt; print(1,2,3,score)   </a:t>
                      </a:r>
                      <a:r>
                        <a:rPr lang="en-US" sz="1800" kern="100" dirty="0">
                          <a:solidFill>
                            <a:srgbClr val="FF0000"/>
                          </a:solidFill>
                          <a:effectLst/>
                          <a:latin typeface="Times New Roman" panose="02020603050405020304" pitchFamily="18" charset="0"/>
                          <a:ea typeface="宋体" panose="02010600030101010101" pitchFamily="2" charset="-122"/>
                        </a:rPr>
                        <a:t># print</a:t>
                      </a:r>
                      <a:r>
                        <a:rPr lang="zh-CN" sz="1800" kern="100" dirty="0">
                          <a:solidFill>
                            <a:srgbClr val="FF0000"/>
                          </a:solidFill>
                          <a:effectLst/>
                          <a:latin typeface="Times New Roman" panose="02020603050405020304" pitchFamily="18" charset="0"/>
                          <a:ea typeface="宋体" panose="02010600030101010101" pitchFamily="2" charset="-122"/>
                        </a:rPr>
                        <a:t>函数的使用</a:t>
                      </a:r>
                      <a:endParaRPr lang="zh-CN" sz="1800" kern="100" dirty="0">
                        <a:effectLst/>
                        <a:latin typeface="Times New Roman" panose="02020603050405020304" pitchFamily="18" charset="0"/>
                        <a:ea typeface="宋体" panose="02010600030101010101" pitchFamily="2" charset="-122"/>
                      </a:endParaRPr>
                    </a:p>
                    <a:p>
                      <a:pPr algn="just"/>
                      <a:r>
                        <a:rPr lang="en-US" sz="1800" kern="100" dirty="0">
                          <a:solidFill>
                            <a:srgbClr val="000000"/>
                          </a:solidFill>
                          <a:effectLst/>
                          <a:latin typeface="Times New Roman" panose="02020603050405020304" pitchFamily="18" charset="0"/>
                          <a:ea typeface="宋体" panose="02010600030101010101" pitchFamily="2" charset="-122"/>
                        </a:rPr>
                        <a:t>1 2 3 88</a:t>
                      </a:r>
                      <a:endParaRPr lang="zh-CN" sz="1800" kern="100" dirty="0">
                        <a:effectLst/>
                        <a:latin typeface="Times New Roman" panose="02020603050405020304" pitchFamily="18" charset="0"/>
                        <a:ea typeface="宋体" panose="02010600030101010101" pitchFamily="2" charset="-122"/>
                      </a:endParaRPr>
                    </a:p>
                    <a:p>
                      <a:pPr algn="just"/>
                      <a:r>
                        <a:rPr lang="en-US" sz="1800" kern="100" dirty="0">
                          <a:solidFill>
                            <a:srgbClr val="000000"/>
                          </a:solidFill>
                          <a:effectLst/>
                          <a:latin typeface="Times New Roman" panose="02020603050405020304" pitchFamily="18" charset="0"/>
                          <a:ea typeface="宋体" panose="02010600030101010101" pitchFamily="2" charset="-122"/>
                        </a:rPr>
                        <a:t>&gt;&gt;&gt; print(1,2,4,score,sep='-',end='***')   </a:t>
                      </a:r>
                      <a:r>
                        <a:rPr lang="en-US" sz="1800" kern="100" dirty="0">
                          <a:solidFill>
                            <a:srgbClr val="FF0000"/>
                          </a:solidFill>
                          <a:effectLst/>
                          <a:latin typeface="Times New Roman" panose="02020603050405020304" pitchFamily="18" charset="0"/>
                          <a:ea typeface="宋体" panose="02010600030101010101" pitchFamily="2" charset="-122"/>
                        </a:rPr>
                        <a:t># </a:t>
                      </a:r>
                      <a:r>
                        <a:rPr lang="zh-CN" sz="1800" kern="100" dirty="0">
                          <a:solidFill>
                            <a:srgbClr val="FF0000"/>
                          </a:solidFill>
                          <a:effectLst/>
                          <a:latin typeface="Times New Roman" panose="02020603050405020304" pitchFamily="18" charset="0"/>
                          <a:ea typeface="宋体" panose="02010600030101010101" pitchFamily="2" charset="-122"/>
                        </a:rPr>
                        <a:t>指定输出间隔符为</a:t>
                      </a:r>
                      <a:r>
                        <a:rPr lang="en-US" sz="1800" kern="100" dirty="0">
                          <a:solidFill>
                            <a:srgbClr val="FF0000"/>
                          </a:solidFill>
                          <a:effectLst/>
                          <a:latin typeface="Times New Roman" panose="02020603050405020304" pitchFamily="18" charset="0"/>
                          <a:ea typeface="宋体" panose="02010600030101010101" pitchFamily="2" charset="-122"/>
                        </a:rPr>
                        <a:t>-</a:t>
                      </a:r>
                      <a:r>
                        <a:rPr lang="zh-CN" sz="1800" kern="100" dirty="0">
                          <a:solidFill>
                            <a:srgbClr val="FF0000"/>
                          </a:solidFill>
                          <a:effectLst/>
                          <a:latin typeface="Times New Roman" panose="02020603050405020304" pitchFamily="18" charset="0"/>
                          <a:ea typeface="宋体" panose="02010600030101010101" pitchFamily="2" charset="-122"/>
                        </a:rPr>
                        <a:t>，结束符为</a:t>
                      </a:r>
                      <a:r>
                        <a:rPr lang="en-US" sz="1800" kern="100" dirty="0">
                          <a:solidFill>
                            <a:srgbClr val="FF0000"/>
                          </a:solidFill>
                          <a:effectLst/>
                          <a:latin typeface="Times New Roman" panose="02020603050405020304" pitchFamily="18" charset="0"/>
                          <a:ea typeface="宋体" panose="02010600030101010101" pitchFamily="2" charset="-122"/>
                        </a:rPr>
                        <a:t>***</a:t>
                      </a:r>
                      <a:endParaRPr lang="zh-CN" sz="1800" kern="100" dirty="0">
                        <a:effectLst/>
                        <a:latin typeface="Times New Roman" panose="02020603050405020304" pitchFamily="18" charset="0"/>
                        <a:ea typeface="宋体" panose="02010600030101010101" pitchFamily="2" charset="-122"/>
                      </a:endParaRPr>
                    </a:p>
                    <a:p>
                      <a:pPr algn="just"/>
                      <a:r>
                        <a:rPr lang="en-US" sz="1800" kern="100" dirty="0">
                          <a:solidFill>
                            <a:srgbClr val="000000"/>
                          </a:solidFill>
                          <a:effectLst/>
                          <a:latin typeface="Times New Roman" panose="02020603050405020304" pitchFamily="18" charset="0"/>
                          <a:ea typeface="宋体" panose="02010600030101010101" pitchFamily="2" charset="-122"/>
                        </a:rPr>
                        <a:t>1-2-4-88***</a:t>
                      </a:r>
                      <a:endParaRPr lang="zh-CN" sz="1800" kern="100" dirty="0">
                        <a:effectLst/>
                        <a:latin typeface="Times New Roman" panose="02020603050405020304" pitchFamily="18" charset="0"/>
                        <a:ea typeface="宋体" panose="02010600030101010101" pitchFamily="2" charset="-122"/>
                      </a:endParaRPr>
                    </a:p>
                    <a:p>
                      <a:pPr algn="just"/>
                      <a:r>
                        <a:rPr lang="en-US" sz="1800" kern="100" dirty="0">
                          <a:solidFill>
                            <a:srgbClr val="000000"/>
                          </a:solidFill>
                          <a:effectLst/>
                          <a:latin typeface="Times New Roman" panose="02020603050405020304" pitchFamily="18" charset="0"/>
                          <a:ea typeface="宋体" panose="02010600030101010101" pitchFamily="2" charset="-122"/>
                        </a:rPr>
                        <a:t>&gt;&gt;&gt; print('</a:t>
                      </a:r>
                      <a:r>
                        <a:rPr lang="en-US" sz="1800" kern="100" dirty="0" err="1">
                          <a:solidFill>
                            <a:srgbClr val="000000"/>
                          </a:solidFill>
                          <a:effectLst/>
                          <a:latin typeface="Times New Roman" panose="02020603050405020304" pitchFamily="18" charset="0"/>
                          <a:ea typeface="宋体" panose="02010600030101010101" pitchFamily="2" charset="-122"/>
                        </a:rPr>
                        <a:t>abcde</a:t>
                      </a:r>
                      <a:r>
                        <a:rPr lang="en-US" sz="1800" kern="100" dirty="0">
                          <a:solidFill>
                            <a:srgbClr val="000000"/>
                          </a:solidFill>
                          <a:effectLst/>
                          <a:latin typeface="Times New Roman" panose="02020603050405020304" pitchFamily="18" charset="0"/>
                          <a:ea typeface="宋体" panose="02010600030101010101" pitchFamily="2" charset="-122"/>
                        </a:rPr>
                        <a:t>'[1:4],</a:t>
                      </a:r>
                      <a:r>
                        <a:rPr lang="en-US" sz="1800" kern="100" dirty="0" err="1">
                          <a:solidFill>
                            <a:srgbClr val="000000"/>
                          </a:solidFill>
                          <a:effectLst/>
                          <a:latin typeface="Times New Roman" panose="02020603050405020304" pitchFamily="18" charset="0"/>
                          <a:ea typeface="宋体" panose="02010600030101010101" pitchFamily="2" charset="-122"/>
                        </a:rPr>
                        <a:t>sep</a:t>
                      </a:r>
                      <a:r>
                        <a:rPr lang="en-US" sz="1800" kern="100" dirty="0">
                          <a:solidFill>
                            <a:srgbClr val="000000"/>
                          </a:solidFill>
                          <a:effectLst/>
                          <a:latin typeface="Times New Roman" panose="02020603050405020304" pitchFamily="18" charset="0"/>
                          <a:ea typeface="宋体" panose="02010600030101010101" pitchFamily="2" charset="-122"/>
                        </a:rPr>
                        <a:t>='-',end='***')   </a:t>
                      </a:r>
                      <a:r>
                        <a:rPr lang="en-US" sz="1800" kern="100" dirty="0">
                          <a:solidFill>
                            <a:srgbClr val="FF0000"/>
                          </a:solidFill>
                          <a:effectLst/>
                          <a:latin typeface="Times New Roman" panose="02020603050405020304" pitchFamily="18" charset="0"/>
                          <a:ea typeface="宋体" panose="02010600030101010101" pitchFamily="2" charset="-122"/>
                        </a:rPr>
                        <a:t>#</a:t>
                      </a:r>
                      <a:r>
                        <a:rPr lang="zh-CN" sz="1800" kern="100" dirty="0">
                          <a:solidFill>
                            <a:srgbClr val="FF0000"/>
                          </a:solidFill>
                          <a:effectLst/>
                          <a:latin typeface="Times New Roman" panose="02020603050405020304" pitchFamily="18" charset="0"/>
                          <a:ea typeface="宋体" panose="02010600030101010101" pitchFamily="2" charset="-122"/>
                        </a:rPr>
                        <a:t>字符串切片后得到一个字符串，不是多个对象</a:t>
                      </a:r>
                      <a:endParaRPr lang="zh-CN" sz="1800" kern="100" dirty="0">
                        <a:effectLst/>
                        <a:latin typeface="Times New Roman" panose="02020603050405020304" pitchFamily="18" charset="0"/>
                        <a:ea typeface="宋体" panose="02010600030101010101" pitchFamily="2" charset="-122"/>
                      </a:endParaRPr>
                    </a:p>
                    <a:p>
                      <a:pPr algn="just"/>
                      <a:r>
                        <a:rPr lang="en-US" sz="1800" kern="100" dirty="0" err="1">
                          <a:solidFill>
                            <a:srgbClr val="000000"/>
                          </a:solidFill>
                          <a:effectLst/>
                          <a:latin typeface="Times New Roman" panose="02020603050405020304" pitchFamily="18" charset="0"/>
                          <a:ea typeface="宋体" panose="02010600030101010101" pitchFamily="2" charset="-122"/>
                        </a:rPr>
                        <a:t>bcd</a:t>
                      </a:r>
                      <a:r>
                        <a:rPr lang="en-US" sz="1800" kern="100" dirty="0">
                          <a:solidFill>
                            <a:srgbClr val="000000"/>
                          </a:solidFill>
                          <a:effectLst/>
                          <a:latin typeface="Times New Roman" panose="02020603050405020304" pitchFamily="18" charset="0"/>
                          <a:ea typeface="宋体" panose="02010600030101010101" pitchFamily="2" charset="-122"/>
                        </a:rPr>
                        <a:t>***</a:t>
                      </a:r>
                      <a:endParaRPr lang="zh-CN" sz="1800" kern="100" dirty="0">
                        <a:effectLst/>
                        <a:latin typeface="Times New Roman" panose="02020603050405020304" pitchFamily="18" charset="0"/>
                        <a:ea typeface="宋体" panose="02010600030101010101" pitchFamily="2" charset="-122"/>
                      </a:endParaRPr>
                    </a:p>
                    <a:p>
                      <a:pPr algn="just"/>
                      <a:r>
                        <a:rPr lang="en-US" sz="1800" kern="100" dirty="0">
                          <a:solidFill>
                            <a:srgbClr val="000000"/>
                          </a:solidFill>
                          <a:effectLst/>
                          <a:latin typeface="Times New Roman" panose="02020603050405020304" pitchFamily="18" charset="0"/>
                          <a:ea typeface="宋体" panose="02010600030101010101" pitchFamily="2" charset="-122"/>
                        </a:rPr>
                        <a:t>&gt;&gt;&gt; print('</a:t>
                      </a:r>
                      <a:r>
                        <a:rPr lang="en-US" sz="1800" kern="100" dirty="0" err="1">
                          <a:solidFill>
                            <a:srgbClr val="000000"/>
                          </a:solidFill>
                          <a:effectLst/>
                          <a:latin typeface="Times New Roman" panose="02020603050405020304" pitchFamily="18" charset="0"/>
                          <a:ea typeface="宋体" panose="02010600030101010101" pitchFamily="2" charset="-122"/>
                        </a:rPr>
                        <a:t>abcde</a:t>
                      </a:r>
                      <a:r>
                        <a:rPr lang="en-US" sz="1800" kern="100" dirty="0">
                          <a:solidFill>
                            <a:srgbClr val="000000"/>
                          </a:solidFill>
                          <a:effectLst/>
                          <a:latin typeface="Times New Roman" panose="02020603050405020304" pitchFamily="18" charset="0"/>
                          <a:ea typeface="宋体" panose="02010600030101010101" pitchFamily="2" charset="-122"/>
                        </a:rPr>
                        <a:t>'.split('c'),</a:t>
                      </a:r>
                      <a:r>
                        <a:rPr lang="en-US" sz="1800" kern="100" dirty="0" err="1">
                          <a:solidFill>
                            <a:srgbClr val="000000"/>
                          </a:solidFill>
                          <a:effectLst/>
                          <a:latin typeface="Times New Roman" panose="02020603050405020304" pitchFamily="18" charset="0"/>
                          <a:ea typeface="宋体" panose="02010600030101010101" pitchFamily="2" charset="-122"/>
                        </a:rPr>
                        <a:t>sep</a:t>
                      </a:r>
                      <a:r>
                        <a:rPr lang="en-US" sz="1800" kern="100" dirty="0">
                          <a:solidFill>
                            <a:srgbClr val="000000"/>
                          </a:solidFill>
                          <a:effectLst/>
                          <a:latin typeface="Times New Roman" panose="02020603050405020304" pitchFamily="18" charset="0"/>
                          <a:ea typeface="宋体" panose="02010600030101010101" pitchFamily="2" charset="-122"/>
                        </a:rPr>
                        <a:t>='-',end='***')   </a:t>
                      </a:r>
                      <a:r>
                        <a:rPr lang="en-US" sz="1800" kern="100" dirty="0">
                          <a:solidFill>
                            <a:srgbClr val="FF0000"/>
                          </a:solidFill>
                          <a:effectLst/>
                          <a:latin typeface="Times New Roman" panose="02020603050405020304" pitchFamily="18" charset="0"/>
                          <a:ea typeface="宋体" panose="02010600030101010101" pitchFamily="2" charset="-122"/>
                        </a:rPr>
                        <a:t>#</a:t>
                      </a:r>
                      <a:r>
                        <a:rPr lang="zh-CN" sz="1800" kern="100" dirty="0">
                          <a:solidFill>
                            <a:srgbClr val="FF0000"/>
                          </a:solidFill>
                          <a:effectLst/>
                          <a:latin typeface="Times New Roman" panose="02020603050405020304" pitchFamily="18" charset="0"/>
                          <a:ea typeface="宋体" panose="02010600030101010101" pitchFamily="2" charset="-122"/>
                        </a:rPr>
                        <a:t>字符串分割后得到一个列表对象</a:t>
                      </a:r>
                      <a:endParaRPr lang="zh-CN" sz="1800" kern="100" dirty="0">
                        <a:effectLst/>
                        <a:latin typeface="Times New Roman" panose="02020603050405020304" pitchFamily="18" charset="0"/>
                        <a:ea typeface="宋体" panose="02010600030101010101" pitchFamily="2" charset="-122"/>
                      </a:endParaRPr>
                    </a:p>
                    <a:p>
                      <a:pPr algn="just"/>
                      <a:r>
                        <a:rPr lang="en-US" sz="1800" kern="100" dirty="0">
                          <a:solidFill>
                            <a:srgbClr val="000000"/>
                          </a:solidFill>
                          <a:effectLst/>
                          <a:latin typeface="Times New Roman" panose="02020603050405020304" pitchFamily="18" charset="0"/>
                          <a:ea typeface="宋体" panose="02010600030101010101" pitchFamily="2" charset="-122"/>
                        </a:rPr>
                        <a:t>['ab', 'de']***</a:t>
                      </a:r>
                      <a:endParaRPr lang="zh-CN" sz="1800" kern="100" dirty="0">
                        <a:effectLst/>
                        <a:latin typeface="Times New Roman" panose="02020603050405020304" pitchFamily="18" charset="0"/>
                        <a:ea typeface="宋体" panose="02010600030101010101" pitchFamily="2" charset="-122"/>
                      </a:endParaRPr>
                    </a:p>
                    <a:p>
                      <a:pPr algn="just"/>
                      <a:r>
                        <a:rPr lang="en-US" sz="1800" kern="100" dirty="0">
                          <a:solidFill>
                            <a:srgbClr val="000000"/>
                          </a:solidFill>
                          <a:effectLst/>
                          <a:latin typeface="Times New Roman" panose="02020603050405020304" pitchFamily="18" charset="0"/>
                          <a:ea typeface="宋体" panose="02010600030101010101" pitchFamily="2" charset="-122"/>
                        </a:rPr>
                        <a:t>&gt;&gt;&gt; print('</a:t>
                      </a:r>
                      <a:r>
                        <a:rPr lang="en-US" sz="1800" kern="100" dirty="0" err="1">
                          <a:solidFill>
                            <a:srgbClr val="000000"/>
                          </a:solidFill>
                          <a:effectLst/>
                          <a:latin typeface="Times New Roman" panose="02020603050405020304" pitchFamily="18" charset="0"/>
                          <a:ea typeface="宋体" panose="02010600030101010101" pitchFamily="2" charset="-122"/>
                        </a:rPr>
                        <a:t>abc</a:t>
                      </a:r>
                      <a:r>
                        <a:rPr lang="en-US" sz="1800" kern="100" dirty="0">
                          <a:solidFill>
                            <a:srgbClr val="000000"/>
                          </a:solidFill>
                          <a:effectLst/>
                          <a:latin typeface="Times New Roman" panose="02020603050405020304" pitchFamily="18" charset="0"/>
                          <a:ea typeface="宋体" panose="02010600030101010101" pitchFamily="2" charset="-122"/>
                        </a:rPr>
                        <a:t>',(1,2),[3,4],</a:t>
                      </a:r>
                      <a:r>
                        <a:rPr lang="en-US" sz="1800" kern="100" dirty="0" err="1">
                          <a:solidFill>
                            <a:srgbClr val="000000"/>
                          </a:solidFill>
                          <a:effectLst/>
                          <a:latin typeface="Times New Roman" panose="02020603050405020304" pitchFamily="18" charset="0"/>
                          <a:ea typeface="宋体" panose="02010600030101010101" pitchFamily="2" charset="-122"/>
                        </a:rPr>
                        <a:t>sep</a:t>
                      </a:r>
                      <a:r>
                        <a:rPr lang="en-US" sz="1800" kern="100" dirty="0">
                          <a:solidFill>
                            <a:srgbClr val="000000"/>
                          </a:solidFill>
                          <a:effectLst/>
                          <a:latin typeface="Times New Roman" panose="02020603050405020304" pitchFamily="18" charset="0"/>
                          <a:ea typeface="宋体" panose="02010600030101010101" pitchFamily="2" charset="-122"/>
                        </a:rPr>
                        <a:t>='\</a:t>
                      </a:r>
                      <a:r>
                        <a:rPr lang="en-US" sz="1800" kern="100" dirty="0" err="1">
                          <a:solidFill>
                            <a:srgbClr val="000000"/>
                          </a:solidFill>
                          <a:effectLst/>
                          <a:latin typeface="Times New Roman" panose="02020603050405020304" pitchFamily="18" charset="0"/>
                          <a:ea typeface="宋体" panose="02010600030101010101" pitchFamily="2" charset="-122"/>
                        </a:rPr>
                        <a:t>n',end</a:t>
                      </a:r>
                      <a:r>
                        <a:rPr lang="en-US" sz="1800" kern="100" dirty="0">
                          <a:solidFill>
                            <a:srgbClr val="000000"/>
                          </a:solidFill>
                          <a:effectLst/>
                          <a:latin typeface="Times New Roman" panose="02020603050405020304" pitchFamily="18" charset="0"/>
                          <a:ea typeface="宋体" panose="02010600030101010101" pitchFamily="2" charset="-122"/>
                        </a:rPr>
                        <a:t>='***')    </a:t>
                      </a:r>
                      <a:r>
                        <a:rPr lang="en-US" sz="1800" kern="100" dirty="0">
                          <a:solidFill>
                            <a:srgbClr val="FF0000"/>
                          </a:solidFill>
                          <a:effectLst/>
                          <a:latin typeface="Times New Roman" panose="02020603050405020304" pitchFamily="18" charset="0"/>
                          <a:ea typeface="宋体" panose="02010600030101010101" pitchFamily="2" charset="-122"/>
                        </a:rPr>
                        <a:t>#</a:t>
                      </a:r>
                      <a:r>
                        <a:rPr lang="zh-CN" sz="1800" kern="100" dirty="0">
                          <a:solidFill>
                            <a:srgbClr val="FF0000"/>
                          </a:solidFill>
                          <a:effectLst/>
                          <a:latin typeface="Times New Roman" panose="02020603050405020304" pitchFamily="18" charset="0"/>
                          <a:ea typeface="宋体" panose="02010600030101010101" pitchFamily="2" charset="-122"/>
                        </a:rPr>
                        <a:t>输出</a:t>
                      </a:r>
                      <a:r>
                        <a:rPr lang="en-US" sz="1800" kern="100" dirty="0">
                          <a:solidFill>
                            <a:srgbClr val="FF0000"/>
                          </a:solidFill>
                          <a:effectLst/>
                          <a:latin typeface="Times New Roman" panose="02020603050405020304" pitchFamily="18" charset="0"/>
                          <a:ea typeface="宋体" panose="02010600030101010101" pitchFamily="2" charset="-122"/>
                        </a:rPr>
                        <a:t>3</a:t>
                      </a:r>
                      <a:r>
                        <a:rPr lang="zh-CN" sz="1800" kern="100" dirty="0">
                          <a:solidFill>
                            <a:srgbClr val="FF0000"/>
                          </a:solidFill>
                          <a:effectLst/>
                          <a:latin typeface="Times New Roman" panose="02020603050405020304" pitchFamily="18" charset="0"/>
                          <a:ea typeface="宋体" panose="02010600030101010101" pitchFamily="2" charset="-122"/>
                        </a:rPr>
                        <a:t>个对象，以换行符间隔</a:t>
                      </a:r>
                      <a:endParaRPr lang="zh-CN" sz="1800" kern="100" dirty="0">
                        <a:effectLst/>
                        <a:latin typeface="Times New Roman" panose="02020603050405020304" pitchFamily="18" charset="0"/>
                        <a:ea typeface="宋体" panose="02010600030101010101" pitchFamily="2" charset="-122"/>
                      </a:endParaRPr>
                    </a:p>
                    <a:p>
                      <a:pPr algn="just"/>
                      <a:r>
                        <a:rPr lang="en-US" sz="1800" kern="100" dirty="0" err="1">
                          <a:solidFill>
                            <a:srgbClr val="000000"/>
                          </a:solidFill>
                          <a:effectLst/>
                          <a:latin typeface="Times New Roman" panose="02020603050405020304" pitchFamily="18" charset="0"/>
                          <a:ea typeface="宋体" panose="02010600030101010101" pitchFamily="2" charset="-122"/>
                        </a:rPr>
                        <a:t>abc</a:t>
                      </a:r>
                      <a:endParaRPr lang="zh-CN" sz="1800" kern="100" dirty="0">
                        <a:effectLst/>
                        <a:latin typeface="Times New Roman" panose="02020603050405020304" pitchFamily="18" charset="0"/>
                        <a:ea typeface="宋体" panose="02010600030101010101" pitchFamily="2" charset="-122"/>
                      </a:endParaRPr>
                    </a:p>
                    <a:p>
                      <a:pPr algn="just"/>
                      <a:r>
                        <a:rPr lang="en-US" sz="1800" kern="100" dirty="0">
                          <a:solidFill>
                            <a:srgbClr val="000000"/>
                          </a:solidFill>
                          <a:effectLst/>
                          <a:latin typeface="Times New Roman" panose="02020603050405020304" pitchFamily="18" charset="0"/>
                          <a:ea typeface="宋体" panose="02010600030101010101" pitchFamily="2" charset="-122"/>
                        </a:rPr>
                        <a:t>(1, 2)</a:t>
                      </a:r>
                      <a:endParaRPr lang="zh-CN" sz="1800" kern="100" dirty="0">
                        <a:effectLst/>
                        <a:latin typeface="Times New Roman" panose="02020603050405020304" pitchFamily="18" charset="0"/>
                        <a:ea typeface="宋体" panose="02010600030101010101" pitchFamily="2" charset="-122"/>
                      </a:endParaRPr>
                    </a:p>
                    <a:p>
                      <a:pPr algn="just"/>
                      <a:r>
                        <a:rPr lang="en-US" sz="1800" kern="100" dirty="0">
                          <a:solidFill>
                            <a:srgbClr val="000000"/>
                          </a:solidFill>
                          <a:effectLst/>
                          <a:latin typeface="Times New Roman" panose="02020603050405020304" pitchFamily="18" charset="0"/>
                          <a:ea typeface="宋体" panose="02010600030101010101" pitchFamily="2" charset="-122"/>
                        </a:rPr>
                        <a:t>[3, 4]***</a:t>
                      </a:r>
                      <a:endParaRPr lang="zh-CN" sz="1800" kern="100" dirty="0">
                        <a:effectLst/>
                        <a:latin typeface="Times New Roman" panose="02020603050405020304" pitchFamily="18" charset="0"/>
                        <a:ea typeface="宋体" panose="02010600030101010101" pitchFamily="2" charset="-122"/>
                      </a:endParaRPr>
                    </a:p>
                  </a:txBody>
                  <a:tcPr marL="68580" marR="68580" marT="0" marB="0">
                    <a:lnL>
                      <a:noFill/>
                    </a:lnL>
                    <a:lnR>
                      <a:noFill/>
                    </a:lnR>
                    <a:lnT>
                      <a:noFill/>
                    </a:lnT>
                    <a:lnB>
                      <a:noFill/>
                    </a:lnB>
                    <a:solidFill>
                      <a:srgbClr val="D9D9D9"/>
                    </a:solidFill>
                  </a:tcPr>
                </a:tc>
              </a:tr>
            </a:tbl>
          </a:graphicData>
        </a:graphic>
      </p:graphicFrame>
    </p:spTree>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副标题"/>
          <p:cNvSpPr txBox="1">
            <a:spLocks noChangeArrowheads="1"/>
          </p:cNvSpPr>
          <p:nvPr>
            <p:custDataLst>
              <p:tags r:id="rId1"/>
            </p:custDataLst>
          </p:nvPr>
        </p:nvSpPr>
        <p:spPr bwMode="auto">
          <a:xfrm>
            <a:off x="674688" y="1600200"/>
            <a:ext cx="655320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常用内置函数</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类型转换函数</a:t>
            </a:r>
            <a:endPar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5" name="Title 6"/>
          <p:cNvSpPr txBox="1"/>
          <p:nvPr>
            <p:custDataLst>
              <p:tags r:id="rId2"/>
            </p:custDataLst>
          </p:nvPr>
        </p:nvSpPr>
        <p:spPr>
          <a:xfrm>
            <a:off x="674687" y="2209800"/>
            <a:ext cx="8231187" cy="4248150"/>
          </a:xfrm>
          <a:prstGeom prst="rect">
            <a:avLst/>
          </a:prstGeom>
          <a:noFill/>
          <a:ln w="3175">
            <a:noFill/>
            <a:prstDash val="dash"/>
          </a:ln>
        </p:spPr>
        <p:txBody>
          <a:bodyPr lIns="63500" tIns="25400" rIns="63500" bIns="25400" anchor="ctr">
            <a:normAutofit fontScale="925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20000"/>
              </a:lnSpc>
              <a:spcBef>
                <a:spcPct val="0"/>
              </a:spcBef>
              <a:spcAft>
                <a:spcPts val="800"/>
              </a:spcAft>
              <a:buClrTx/>
              <a:buSzTx/>
              <a:buFontTx/>
              <a:buNone/>
              <a:defRPr/>
            </a:pPr>
            <a:r>
              <a:rPr kumimoji="0" lang="en-US" altLang="zh-CN" sz="2400" b="0" i="0" u="none" strike="noStrike" kern="1200" cap="none" spc="100" normalizeH="0" baseline="0" noProof="0" dirty="0">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2400" b="0" i="0" u="none" strike="noStrike" kern="1200" cap="none" spc="100" normalizeH="0" baseline="0" noProof="0" dirty="0">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、字符串转换成其他类型</a:t>
            </a:r>
            <a:endParaRPr kumimoji="0" lang="zh-CN" altLang="en-US" sz="2400" b="0" i="0" u="none" strike="noStrike" kern="1200" cap="none" spc="100" normalizeH="0" baseline="0" noProof="0" dirty="0">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3765" rtl="0" eaLnBrk="1" fontAlgn="auto" latinLnBrk="0" hangingPunct="1">
              <a:lnSpc>
                <a:spcPct val="120000"/>
              </a:lnSpc>
              <a:spcBef>
                <a:spcPct val="0"/>
              </a:spcBef>
              <a:spcAft>
                <a:spcPts val="800"/>
              </a:spcAft>
              <a:buClrTx/>
              <a:buSzTx/>
              <a:buFontTx/>
              <a:buNone/>
              <a:defRPr/>
            </a:pPr>
            <a:r>
              <a:rPr kumimoji="0" lang="zh-CN" altLang="en-US"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输入函数</a:t>
            </a:r>
            <a:r>
              <a:rPr kumimoji="0" lang="en-US" altLang="zh-CN"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input( )</a:t>
            </a:r>
            <a:r>
              <a:rPr kumimoji="0" lang="zh-CN" altLang="en-US"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得到的始终是字符串。</a:t>
            </a:r>
            <a:endParaRPr kumimoji="0" lang="en-US" altLang="zh-CN"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3765" rtl="0" eaLnBrk="1" fontAlgn="auto" latinLnBrk="0" hangingPunct="1">
              <a:lnSpc>
                <a:spcPct val="120000"/>
              </a:lnSpc>
              <a:spcBef>
                <a:spcPct val="0"/>
              </a:spcBef>
              <a:spcAft>
                <a:spcPts val="800"/>
              </a:spcAft>
              <a:buClrTx/>
              <a:buSzTx/>
              <a:buFontTx/>
              <a:buNone/>
              <a:defRPr/>
            </a:pPr>
            <a:r>
              <a:rPr kumimoji="0" lang="zh-CN" altLang="en-US"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如果需要将字符串转换为整数或浮点数，可以使用</a:t>
            </a:r>
            <a:r>
              <a:rPr kumimoji="0" lang="en-US" altLang="zh-CN"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int( )</a:t>
            </a:r>
            <a:r>
              <a:rPr kumimoji="0" lang="zh-CN" altLang="en-US"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或</a:t>
            </a:r>
            <a:r>
              <a:rPr kumimoji="0" lang="en-US" altLang="zh-CN"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float( )</a:t>
            </a:r>
            <a:r>
              <a:rPr kumimoji="0" lang="zh-CN" altLang="en-US"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函数。</a:t>
            </a:r>
            <a:endParaRPr kumimoji="0" lang="zh-CN" altLang="en-US"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3765" rtl="0" eaLnBrk="1" fontAlgn="auto" latinLnBrk="0" hangingPunct="1">
              <a:lnSpc>
                <a:spcPct val="120000"/>
              </a:lnSpc>
              <a:spcBef>
                <a:spcPct val="0"/>
              </a:spcBef>
              <a:spcAft>
                <a:spcPts val="800"/>
              </a:spcAft>
              <a:buClrTx/>
              <a:buSzTx/>
              <a:buFontTx/>
              <a:buNone/>
              <a:defRPr/>
            </a:pPr>
            <a:r>
              <a:rPr kumimoji="0" lang="zh-CN" altLang="en-US"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如果需要将其他类型的对象转换为字符串，可以使用</a:t>
            </a:r>
            <a:r>
              <a:rPr kumimoji="0" lang="en-US" altLang="zh-CN"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str( )</a:t>
            </a:r>
            <a:r>
              <a:rPr kumimoji="0" lang="zh-CN" altLang="en-US"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函数。</a:t>
            </a:r>
            <a:endParaRPr kumimoji="0" lang="zh-CN" altLang="en-US"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3765" rtl="0" eaLnBrk="1" fontAlgn="auto" latinLnBrk="0" hangingPunct="1">
              <a:lnSpc>
                <a:spcPct val="120000"/>
              </a:lnSpc>
              <a:spcBef>
                <a:spcPct val="0"/>
              </a:spcBef>
              <a:spcAft>
                <a:spcPts val="800"/>
              </a:spcAft>
              <a:buClrTx/>
              <a:buSzTx/>
              <a:buFontTx/>
              <a:buNone/>
              <a:defRPr/>
            </a:pPr>
            <a:r>
              <a:rPr kumimoji="0" lang="zh-CN" altLang="en-US"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如果需要将字符串转换为元组，可以使用</a:t>
            </a:r>
            <a:r>
              <a:rPr kumimoji="0" lang="en-US" altLang="zh-CN"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tuple( )</a:t>
            </a:r>
            <a:r>
              <a:rPr kumimoji="0" lang="zh-CN" altLang="en-US"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函数。</a:t>
            </a:r>
            <a:endParaRPr kumimoji="0" lang="zh-CN" altLang="en-US"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3765" rtl="0" eaLnBrk="1" fontAlgn="auto" latinLnBrk="0" hangingPunct="1">
              <a:lnSpc>
                <a:spcPct val="120000"/>
              </a:lnSpc>
              <a:spcBef>
                <a:spcPct val="0"/>
              </a:spcBef>
              <a:spcAft>
                <a:spcPts val="800"/>
              </a:spcAft>
              <a:buClrTx/>
              <a:buSzTx/>
              <a:buFontTx/>
              <a:buNone/>
              <a:defRPr/>
            </a:pPr>
            <a:r>
              <a:rPr kumimoji="0" lang="zh-CN" altLang="en-US"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如果需要将字符串转换为列表，可以使用</a:t>
            </a:r>
            <a:r>
              <a:rPr kumimoji="0" lang="en-US" altLang="zh-CN"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list( )</a:t>
            </a:r>
            <a:r>
              <a:rPr kumimoji="0" lang="zh-CN" altLang="en-US"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函数。</a:t>
            </a:r>
            <a:endParaRPr kumimoji="0" lang="zh-CN" altLang="en-US"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3765" rtl="0" eaLnBrk="1" fontAlgn="auto" latinLnBrk="0" hangingPunct="1">
              <a:lnSpc>
                <a:spcPct val="120000"/>
              </a:lnSpc>
              <a:spcBef>
                <a:spcPct val="0"/>
              </a:spcBef>
              <a:spcAft>
                <a:spcPts val="800"/>
              </a:spcAft>
              <a:buClrTx/>
              <a:buSzTx/>
              <a:buFontTx/>
              <a:buNone/>
              <a:defRPr/>
            </a:pPr>
            <a:r>
              <a:rPr kumimoji="0" lang="zh-CN" altLang="en-US"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如果需要将字符串转换为集合，可以使用</a:t>
            </a:r>
            <a:r>
              <a:rPr kumimoji="0" lang="en-US" altLang="zh-CN"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set( )</a:t>
            </a:r>
            <a:r>
              <a:rPr kumimoji="0" lang="zh-CN" altLang="en-US"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函数。</a:t>
            </a:r>
            <a:endParaRPr kumimoji="0" lang="zh-CN" altLang="en-US"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a:spLocks noChangeArrowheads="1"/>
          </p:cNvSpPr>
          <p:nvPr>
            <p:custDataLst>
              <p:tags r:id="rId3"/>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任务二：</a:t>
            </a:r>
            <a:r>
              <a:rPr kumimoji="0" lang="en-US" altLang="zh-CN"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Python</a:t>
            </a: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函数</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副标题"/>
          <p:cNvSpPr txBox="1">
            <a:spLocks noChangeArrowheads="1"/>
          </p:cNvSpPr>
          <p:nvPr>
            <p:custDataLst>
              <p:tags r:id="rId1"/>
            </p:custDataLst>
          </p:nvPr>
        </p:nvSpPr>
        <p:spPr bwMode="auto">
          <a:xfrm>
            <a:off x="674690" y="1393825"/>
            <a:ext cx="655320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常用内置函数</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字符串转换函数的应用</a:t>
            </a:r>
            <a:endPar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 name="文本框 6"/>
          <p:cNvSpPr txBox="1">
            <a:spLocks noChangeArrowheads="1"/>
          </p:cNvSpPr>
          <p:nvPr>
            <p:custDataLst>
              <p:tags r:id="rId2"/>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任务二：</a:t>
            </a:r>
            <a:r>
              <a:rPr kumimoji="0" lang="en-US" altLang="zh-CN"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Python</a:t>
            </a: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函数</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aphicFrame>
        <p:nvGraphicFramePr>
          <p:cNvPr id="4" name="表格 3"/>
          <p:cNvGraphicFramePr>
            <a:graphicFrameLocks noGrp="1"/>
          </p:cNvGraphicFramePr>
          <p:nvPr/>
        </p:nvGraphicFramePr>
        <p:xfrm>
          <a:off x="834234" y="1831975"/>
          <a:ext cx="7278685" cy="4800600"/>
        </p:xfrm>
        <a:graphic>
          <a:graphicData uri="http://schemas.openxmlformats.org/drawingml/2006/table">
            <a:tbl>
              <a:tblPr firstRow="1" firstCol="1" bandRow="1"/>
              <a:tblGrid>
                <a:gridCol w="7278685"/>
              </a:tblGrid>
              <a:tr h="4327366">
                <a:tc>
                  <a:txBody>
                    <a:bodyPr/>
                    <a:lstStyle/>
                    <a:p>
                      <a:pPr algn="just"/>
                      <a:r>
                        <a:rPr lang="en-US" sz="1500" kern="100" dirty="0">
                          <a:solidFill>
                            <a:srgbClr val="000000"/>
                          </a:solidFill>
                          <a:effectLst/>
                          <a:latin typeface="Times New Roman" panose="02020603050405020304" pitchFamily="18" charset="0"/>
                          <a:ea typeface="宋体" panose="02010600030101010101" pitchFamily="2" charset="-122"/>
                        </a:rPr>
                        <a:t>&gt;&gt;&gt; score=int(input("</a:t>
                      </a:r>
                      <a:r>
                        <a:rPr lang="zh-CN" sz="1500" kern="100" dirty="0">
                          <a:solidFill>
                            <a:srgbClr val="000000"/>
                          </a:solidFill>
                          <a:effectLst/>
                          <a:latin typeface="Times New Roman" panose="02020603050405020304" pitchFamily="18" charset="0"/>
                          <a:ea typeface="宋体" panose="02010600030101010101" pitchFamily="2" charset="-122"/>
                        </a:rPr>
                        <a:t>请输入您高数课程的成绩：</a:t>
                      </a:r>
                      <a:r>
                        <a:rPr lang="en-US" sz="1500" kern="100" dirty="0">
                          <a:solidFill>
                            <a:srgbClr val="000000"/>
                          </a:solidFill>
                          <a:effectLst/>
                          <a:latin typeface="Times New Roman" panose="02020603050405020304" pitchFamily="18" charset="0"/>
                          <a:ea typeface="宋体" panose="02010600030101010101" pitchFamily="2" charset="-122"/>
                        </a:rPr>
                        <a:t>"))  </a:t>
                      </a:r>
                      <a:r>
                        <a:rPr lang="en-US" sz="1500" kern="100" dirty="0">
                          <a:solidFill>
                            <a:srgbClr val="FF0000"/>
                          </a:solidFill>
                          <a:effectLst/>
                          <a:latin typeface="Times New Roman" panose="02020603050405020304" pitchFamily="18" charset="0"/>
                          <a:ea typeface="宋体" panose="02010600030101010101" pitchFamily="2" charset="-122"/>
                        </a:rPr>
                        <a:t># int( )</a:t>
                      </a:r>
                      <a:r>
                        <a:rPr lang="zh-CN" sz="1500" kern="100" dirty="0">
                          <a:solidFill>
                            <a:srgbClr val="FF0000"/>
                          </a:solidFill>
                          <a:effectLst/>
                          <a:latin typeface="Times New Roman" panose="02020603050405020304" pitchFamily="18" charset="0"/>
                          <a:ea typeface="宋体" panose="02010600030101010101" pitchFamily="2" charset="-122"/>
                        </a:rPr>
                        <a:t>对输入字符串进行类型转换</a:t>
                      </a:r>
                      <a:endParaRPr lang="zh-CN" sz="1500" kern="100" dirty="0">
                        <a:effectLst/>
                        <a:latin typeface="Times New Roman" panose="02020603050405020304" pitchFamily="18" charset="0"/>
                        <a:ea typeface="宋体" panose="02010600030101010101" pitchFamily="2" charset="-122"/>
                      </a:endParaRPr>
                    </a:p>
                    <a:p>
                      <a:pPr algn="just"/>
                      <a:r>
                        <a:rPr lang="zh-CN" sz="1500" kern="100" dirty="0">
                          <a:solidFill>
                            <a:srgbClr val="000000"/>
                          </a:solidFill>
                          <a:effectLst/>
                          <a:latin typeface="Times New Roman" panose="02020603050405020304" pitchFamily="18" charset="0"/>
                          <a:ea typeface="宋体" panose="02010600030101010101" pitchFamily="2" charset="-122"/>
                        </a:rPr>
                        <a:t>请输入您高数课程的成绩：</a:t>
                      </a:r>
                      <a:r>
                        <a:rPr lang="en-US" sz="1500" kern="100" dirty="0">
                          <a:solidFill>
                            <a:srgbClr val="000000"/>
                          </a:solidFill>
                          <a:effectLst/>
                          <a:latin typeface="Times New Roman" panose="02020603050405020304" pitchFamily="18" charset="0"/>
                          <a:ea typeface="宋体" panose="02010600030101010101" pitchFamily="2" charset="-122"/>
                        </a:rPr>
                        <a:t>90</a:t>
                      </a:r>
                      <a:endParaRPr lang="zh-CN" sz="1500" kern="100" dirty="0">
                        <a:effectLst/>
                        <a:latin typeface="Times New Roman" panose="02020603050405020304" pitchFamily="18" charset="0"/>
                        <a:ea typeface="宋体" panose="02010600030101010101" pitchFamily="2" charset="-122"/>
                      </a:endParaRPr>
                    </a:p>
                    <a:p>
                      <a:pPr algn="just"/>
                      <a:r>
                        <a:rPr lang="en-US" sz="1500" kern="100" dirty="0">
                          <a:solidFill>
                            <a:srgbClr val="000000"/>
                          </a:solidFill>
                          <a:effectLst/>
                          <a:latin typeface="Times New Roman" panose="02020603050405020304" pitchFamily="18" charset="0"/>
                          <a:ea typeface="宋体" panose="02010600030101010101" pitchFamily="2" charset="-122"/>
                        </a:rPr>
                        <a:t>&gt;&gt;&gt; type(score)</a:t>
                      </a:r>
                      <a:r>
                        <a:rPr lang="en-US" sz="1500" kern="100" dirty="0">
                          <a:solidFill>
                            <a:srgbClr val="FF0000"/>
                          </a:solidFill>
                          <a:effectLst/>
                          <a:latin typeface="Times New Roman" panose="02020603050405020304" pitchFamily="18" charset="0"/>
                          <a:ea typeface="宋体" panose="02010600030101010101" pitchFamily="2" charset="-122"/>
                        </a:rPr>
                        <a:t>    # </a:t>
                      </a:r>
                      <a:r>
                        <a:rPr lang="zh-CN" sz="1500" kern="100" dirty="0">
                          <a:solidFill>
                            <a:srgbClr val="FF0000"/>
                          </a:solidFill>
                          <a:effectLst/>
                          <a:latin typeface="Times New Roman" panose="02020603050405020304" pitchFamily="18" charset="0"/>
                          <a:ea typeface="宋体" panose="02010600030101010101" pitchFamily="2" charset="-122"/>
                        </a:rPr>
                        <a:t>查看</a:t>
                      </a:r>
                      <a:r>
                        <a:rPr lang="en-US" sz="1500" kern="100" dirty="0">
                          <a:solidFill>
                            <a:srgbClr val="FF0000"/>
                          </a:solidFill>
                          <a:effectLst/>
                          <a:latin typeface="Times New Roman" panose="02020603050405020304" pitchFamily="18" charset="0"/>
                          <a:ea typeface="宋体" panose="02010600030101010101" pitchFamily="2" charset="-122"/>
                        </a:rPr>
                        <a:t>score</a:t>
                      </a:r>
                      <a:r>
                        <a:rPr lang="zh-CN" sz="1500" kern="100" dirty="0">
                          <a:solidFill>
                            <a:srgbClr val="FF0000"/>
                          </a:solidFill>
                          <a:effectLst/>
                          <a:latin typeface="Times New Roman" panose="02020603050405020304" pitchFamily="18" charset="0"/>
                          <a:ea typeface="宋体" panose="02010600030101010101" pitchFamily="2" charset="-122"/>
                        </a:rPr>
                        <a:t>的数据类型</a:t>
                      </a:r>
                      <a:endParaRPr lang="zh-CN" sz="1500" kern="100" dirty="0">
                        <a:effectLst/>
                        <a:latin typeface="Times New Roman" panose="02020603050405020304" pitchFamily="18" charset="0"/>
                        <a:ea typeface="宋体" panose="02010600030101010101" pitchFamily="2" charset="-122"/>
                      </a:endParaRPr>
                    </a:p>
                    <a:p>
                      <a:pPr algn="just"/>
                      <a:r>
                        <a:rPr lang="en-US" sz="1500" kern="100" dirty="0">
                          <a:solidFill>
                            <a:srgbClr val="000000"/>
                          </a:solidFill>
                          <a:effectLst/>
                          <a:latin typeface="Times New Roman" panose="02020603050405020304" pitchFamily="18" charset="0"/>
                          <a:ea typeface="宋体" panose="02010600030101010101" pitchFamily="2" charset="-122"/>
                        </a:rPr>
                        <a:t>&lt;class 'int'&gt;</a:t>
                      </a:r>
                      <a:endParaRPr lang="zh-CN" sz="1500" kern="100" dirty="0">
                        <a:effectLst/>
                        <a:latin typeface="Times New Roman" panose="02020603050405020304" pitchFamily="18" charset="0"/>
                        <a:ea typeface="宋体" panose="02010600030101010101" pitchFamily="2" charset="-122"/>
                      </a:endParaRPr>
                    </a:p>
                    <a:p>
                      <a:pPr algn="just"/>
                      <a:r>
                        <a:rPr lang="en-US" sz="1500" kern="100" dirty="0">
                          <a:solidFill>
                            <a:srgbClr val="000000"/>
                          </a:solidFill>
                          <a:effectLst/>
                          <a:latin typeface="Times New Roman" panose="02020603050405020304" pitchFamily="18" charset="0"/>
                          <a:ea typeface="宋体" panose="02010600030101010101" pitchFamily="2" charset="-122"/>
                        </a:rPr>
                        <a:t>&gt;&gt;&gt; str(score)   </a:t>
                      </a:r>
                      <a:r>
                        <a:rPr lang="en-US" sz="1500" kern="100" dirty="0">
                          <a:solidFill>
                            <a:srgbClr val="FF0000"/>
                          </a:solidFill>
                          <a:effectLst/>
                          <a:latin typeface="Times New Roman" panose="02020603050405020304" pitchFamily="18" charset="0"/>
                          <a:ea typeface="宋体" panose="02010600030101010101" pitchFamily="2" charset="-122"/>
                        </a:rPr>
                        <a:t># </a:t>
                      </a:r>
                      <a:r>
                        <a:rPr lang="zh-CN" sz="1500" kern="100" dirty="0">
                          <a:solidFill>
                            <a:srgbClr val="FF0000"/>
                          </a:solidFill>
                          <a:effectLst/>
                          <a:latin typeface="Times New Roman" panose="02020603050405020304" pitchFamily="18" charset="0"/>
                          <a:ea typeface="宋体" panose="02010600030101010101" pitchFamily="2" charset="-122"/>
                        </a:rPr>
                        <a:t>将整数转换为字符串</a:t>
                      </a:r>
                      <a:endParaRPr lang="zh-CN" sz="1500" kern="100" dirty="0">
                        <a:effectLst/>
                        <a:latin typeface="Times New Roman" panose="02020603050405020304" pitchFamily="18" charset="0"/>
                        <a:ea typeface="宋体" panose="02010600030101010101" pitchFamily="2" charset="-122"/>
                      </a:endParaRPr>
                    </a:p>
                    <a:p>
                      <a:pPr algn="just"/>
                      <a:r>
                        <a:rPr lang="en-US" sz="1500" kern="100" dirty="0">
                          <a:solidFill>
                            <a:srgbClr val="000000"/>
                          </a:solidFill>
                          <a:effectLst/>
                          <a:latin typeface="Times New Roman" panose="02020603050405020304" pitchFamily="18" charset="0"/>
                          <a:ea typeface="宋体" panose="02010600030101010101" pitchFamily="2" charset="-122"/>
                        </a:rPr>
                        <a:t>'90'</a:t>
                      </a:r>
                      <a:endParaRPr lang="zh-CN" sz="1500" kern="100" dirty="0">
                        <a:effectLst/>
                        <a:latin typeface="Times New Roman" panose="02020603050405020304" pitchFamily="18" charset="0"/>
                        <a:ea typeface="宋体" panose="02010600030101010101" pitchFamily="2" charset="-122"/>
                      </a:endParaRPr>
                    </a:p>
                    <a:p>
                      <a:pPr algn="just"/>
                      <a:r>
                        <a:rPr lang="en-US" sz="1500" kern="100" dirty="0">
                          <a:solidFill>
                            <a:srgbClr val="000000"/>
                          </a:solidFill>
                          <a:effectLst/>
                          <a:latin typeface="Times New Roman" panose="02020603050405020304" pitchFamily="18" charset="0"/>
                          <a:ea typeface="宋体" panose="02010600030101010101" pitchFamily="2" charset="-122"/>
                        </a:rPr>
                        <a:t>&gt;&gt;&gt; height=float(input("</a:t>
                      </a:r>
                      <a:r>
                        <a:rPr lang="zh-CN" sz="1500" kern="100" dirty="0">
                          <a:solidFill>
                            <a:srgbClr val="000000"/>
                          </a:solidFill>
                          <a:effectLst/>
                          <a:latin typeface="Times New Roman" panose="02020603050405020304" pitchFamily="18" charset="0"/>
                          <a:ea typeface="宋体" panose="02010600030101010101" pitchFamily="2" charset="-122"/>
                        </a:rPr>
                        <a:t>请输入您的身高：</a:t>
                      </a:r>
                      <a:r>
                        <a:rPr lang="en-US" sz="1500" kern="100" dirty="0">
                          <a:solidFill>
                            <a:srgbClr val="000000"/>
                          </a:solidFill>
                          <a:effectLst/>
                          <a:latin typeface="Times New Roman" panose="02020603050405020304" pitchFamily="18" charset="0"/>
                          <a:ea typeface="宋体" panose="02010600030101010101" pitchFamily="2" charset="-122"/>
                        </a:rPr>
                        <a:t>"))   </a:t>
                      </a:r>
                      <a:r>
                        <a:rPr lang="en-US" sz="1500" kern="100" dirty="0">
                          <a:solidFill>
                            <a:srgbClr val="FF0000"/>
                          </a:solidFill>
                          <a:effectLst/>
                          <a:latin typeface="Times New Roman" panose="02020603050405020304" pitchFamily="18" charset="0"/>
                          <a:ea typeface="宋体" panose="02010600030101010101" pitchFamily="2" charset="-122"/>
                        </a:rPr>
                        <a:t># float( )</a:t>
                      </a:r>
                      <a:r>
                        <a:rPr lang="zh-CN" sz="1500" kern="100" dirty="0">
                          <a:solidFill>
                            <a:srgbClr val="FF0000"/>
                          </a:solidFill>
                          <a:effectLst/>
                          <a:latin typeface="Times New Roman" panose="02020603050405020304" pitchFamily="18" charset="0"/>
                          <a:ea typeface="宋体" panose="02010600030101010101" pitchFamily="2" charset="-122"/>
                        </a:rPr>
                        <a:t>对输入字符串进行类型转换</a:t>
                      </a:r>
                      <a:endParaRPr lang="zh-CN" sz="1500" kern="100" dirty="0">
                        <a:effectLst/>
                        <a:latin typeface="Times New Roman" panose="02020603050405020304" pitchFamily="18" charset="0"/>
                        <a:ea typeface="宋体" panose="02010600030101010101" pitchFamily="2" charset="-122"/>
                      </a:endParaRPr>
                    </a:p>
                    <a:p>
                      <a:pPr algn="just"/>
                      <a:r>
                        <a:rPr lang="zh-CN" sz="1500" kern="100" dirty="0">
                          <a:solidFill>
                            <a:srgbClr val="000000"/>
                          </a:solidFill>
                          <a:effectLst/>
                          <a:latin typeface="Times New Roman" panose="02020603050405020304" pitchFamily="18" charset="0"/>
                          <a:ea typeface="宋体" panose="02010600030101010101" pitchFamily="2" charset="-122"/>
                        </a:rPr>
                        <a:t>请输入您的身高：</a:t>
                      </a:r>
                      <a:r>
                        <a:rPr lang="en-US" sz="1500" kern="100" dirty="0">
                          <a:solidFill>
                            <a:srgbClr val="000000"/>
                          </a:solidFill>
                          <a:effectLst/>
                          <a:latin typeface="Times New Roman" panose="02020603050405020304" pitchFamily="18" charset="0"/>
                          <a:ea typeface="宋体" panose="02010600030101010101" pitchFamily="2" charset="-122"/>
                        </a:rPr>
                        <a:t>1.75</a:t>
                      </a:r>
                      <a:endParaRPr lang="zh-CN" sz="1500" kern="100" dirty="0">
                        <a:effectLst/>
                        <a:latin typeface="Times New Roman" panose="02020603050405020304" pitchFamily="18" charset="0"/>
                        <a:ea typeface="宋体" panose="02010600030101010101" pitchFamily="2" charset="-122"/>
                      </a:endParaRPr>
                    </a:p>
                    <a:p>
                      <a:pPr algn="just"/>
                      <a:r>
                        <a:rPr lang="en-US" sz="1500" kern="100" dirty="0">
                          <a:solidFill>
                            <a:srgbClr val="000000"/>
                          </a:solidFill>
                          <a:effectLst/>
                          <a:latin typeface="Times New Roman" panose="02020603050405020304" pitchFamily="18" charset="0"/>
                          <a:ea typeface="宋体" panose="02010600030101010101" pitchFamily="2" charset="-122"/>
                        </a:rPr>
                        <a:t>&gt;&gt;&gt; type(height)   </a:t>
                      </a:r>
                      <a:r>
                        <a:rPr lang="en-US" sz="1500" kern="100" dirty="0">
                          <a:solidFill>
                            <a:srgbClr val="FF0000"/>
                          </a:solidFill>
                          <a:effectLst/>
                          <a:latin typeface="Times New Roman" panose="02020603050405020304" pitchFamily="18" charset="0"/>
                          <a:ea typeface="宋体" panose="02010600030101010101" pitchFamily="2" charset="-122"/>
                        </a:rPr>
                        <a:t># </a:t>
                      </a:r>
                      <a:r>
                        <a:rPr lang="zh-CN" sz="1500" kern="100" dirty="0">
                          <a:solidFill>
                            <a:srgbClr val="FF0000"/>
                          </a:solidFill>
                          <a:effectLst/>
                          <a:latin typeface="Times New Roman" panose="02020603050405020304" pitchFamily="18" charset="0"/>
                          <a:ea typeface="宋体" panose="02010600030101010101" pitchFamily="2" charset="-122"/>
                        </a:rPr>
                        <a:t>查看</a:t>
                      </a:r>
                      <a:r>
                        <a:rPr lang="en-US" sz="1500" kern="100" dirty="0">
                          <a:solidFill>
                            <a:srgbClr val="FF0000"/>
                          </a:solidFill>
                          <a:effectLst/>
                          <a:latin typeface="Times New Roman" panose="02020603050405020304" pitchFamily="18" charset="0"/>
                          <a:ea typeface="宋体" panose="02010600030101010101" pitchFamily="2" charset="-122"/>
                        </a:rPr>
                        <a:t>height</a:t>
                      </a:r>
                      <a:r>
                        <a:rPr lang="zh-CN" sz="1500" kern="100" dirty="0">
                          <a:solidFill>
                            <a:srgbClr val="FF0000"/>
                          </a:solidFill>
                          <a:effectLst/>
                          <a:latin typeface="Times New Roman" panose="02020603050405020304" pitchFamily="18" charset="0"/>
                          <a:ea typeface="宋体" panose="02010600030101010101" pitchFamily="2" charset="-122"/>
                        </a:rPr>
                        <a:t>的数据类型</a:t>
                      </a:r>
                      <a:endParaRPr lang="zh-CN" sz="1500" kern="100" dirty="0">
                        <a:effectLst/>
                        <a:latin typeface="Times New Roman" panose="02020603050405020304" pitchFamily="18" charset="0"/>
                        <a:ea typeface="宋体" panose="02010600030101010101" pitchFamily="2" charset="-122"/>
                      </a:endParaRPr>
                    </a:p>
                    <a:p>
                      <a:pPr algn="just"/>
                      <a:r>
                        <a:rPr lang="en-US" sz="1500" kern="100" dirty="0">
                          <a:solidFill>
                            <a:srgbClr val="000000"/>
                          </a:solidFill>
                          <a:effectLst/>
                          <a:latin typeface="Times New Roman" panose="02020603050405020304" pitchFamily="18" charset="0"/>
                          <a:ea typeface="宋体" panose="02010600030101010101" pitchFamily="2" charset="-122"/>
                        </a:rPr>
                        <a:t>&lt;class 'float'&gt;</a:t>
                      </a:r>
                      <a:endParaRPr lang="zh-CN" sz="1500" kern="100" dirty="0">
                        <a:effectLst/>
                        <a:latin typeface="Times New Roman" panose="02020603050405020304" pitchFamily="18" charset="0"/>
                        <a:ea typeface="宋体" panose="02010600030101010101" pitchFamily="2" charset="-122"/>
                      </a:endParaRPr>
                    </a:p>
                    <a:p>
                      <a:pPr algn="just"/>
                      <a:r>
                        <a:rPr lang="en-US" sz="1500" kern="100" dirty="0">
                          <a:solidFill>
                            <a:srgbClr val="000000"/>
                          </a:solidFill>
                          <a:effectLst/>
                          <a:latin typeface="Times New Roman" panose="02020603050405020304" pitchFamily="18" charset="0"/>
                          <a:ea typeface="宋体" panose="02010600030101010101" pitchFamily="2" charset="-122"/>
                        </a:rPr>
                        <a:t>&gt;&gt;&gt; str(height)   </a:t>
                      </a:r>
                      <a:r>
                        <a:rPr lang="en-US" sz="1500" kern="100" dirty="0">
                          <a:solidFill>
                            <a:srgbClr val="FF0000"/>
                          </a:solidFill>
                          <a:effectLst/>
                          <a:latin typeface="Times New Roman" panose="02020603050405020304" pitchFamily="18" charset="0"/>
                          <a:ea typeface="宋体" panose="02010600030101010101" pitchFamily="2" charset="-122"/>
                        </a:rPr>
                        <a:t># </a:t>
                      </a:r>
                      <a:r>
                        <a:rPr lang="zh-CN" sz="1500" kern="100" dirty="0">
                          <a:solidFill>
                            <a:srgbClr val="FF0000"/>
                          </a:solidFill>
                          <a:effectLst/>
                          <a:latin typeface="Times New Roman" panose="02020603050405020304" pitchFamily="18" charset="0"/>
                          <a:ea typeface="宋体" panose="02010600030101010101" pitchFamily="2" charset="-122"/>
                        </a:rPr>
                        <a:t>将浮点数转换为字符串</a:t>
                      </a:r>
                      <a:endParaRPr lang="zh-CN" sz="1500" kern="100" dirty="0">
                        <a:effectLst/>
                        <a:latin typeface="Times New Roman" panose="02020603050405020304" pitchFamily="18" charset="0"/>
                        <a:ea typeface="宋体" panose="02010600030101010101" pitchFamily="2" charset="-122"/>
                      </a:endParaRPr>
                    </a:p>
                    <a:p>
                      <a:pPr algn="just"/>
                      <a:r>
                        <a:rPr lang="en-US" sz="1500" kern="100" dirty="0">
                          <a:solidFill>
                            <a:srgbClr val="000000"/>
                          </a:solidFill>
                          <a:effectLst/>
                          <a:latin typeface="Times New Roman" panose="02020603050405020304" pitchFamily="18" charset="0"/>
                          <a:ea typeface="宋体" panose="02010600030101010101" pitchFamily="2" charset="-122"/>
                        </a:rPr>
                        <a:t>'1.75'</a:t>
                      </a:r>
                      <a:endParaRPr lang="zh-CN" sz="1500" kern="100" dirty="0">
                        <a:effectLst/>
                        <a:latin typeface="Times New Roman" panose="02020603050405020304" pitchFamily="18" charset="0"/>
                        <a:ea typeface="宋体" panose="02010600030101010101" pitchFamily="2" charset="-122"/>
                      </a:endParaRPr>
                    </a:p>
                    <a:p>
                      <a:pPr algn="just"/>
                      <a:r>
                        <a:rPr lang="en-US" sz="1500" kern="100" dirty="0">
                          <a:solidFill>
                            <a:srgbClr val="000000"/>
                          </a:solidFill>
                          <a:effectLst/>
                          <a:latin typeface="Times New Roman" panose="02020603050405020304" pitchFamily="18" charset="0"/>
                          <a:ea typeface="宋体" panose="02010600030101010101" pitchFamily="2" charset="-122"/>
                        </a:rPr>
                        <a:t>&gt;&gt;&gt; str(False)   </a:t>
                      </a:r>
                      <a:r>
                        <a:rPr lang="en-US" sz="1500" kern="100" dirty="0">
                          <a:solidFill>
                            <a:srgbClr val="FF0000"/>
                          </a:solidFill>
                          <a:effectLst/>
                          <a:latin typeface="Times New Roman" panose="02020603050405020304" pitchFamily="18" charset="0"/>
                          <a:ea typeface="宋体" panose="02010600030101010101" pitchFamily="2" charset="-122"/>
                        </a:rPr>
                        <a:t># </a:t>
                      </a:r>
                      <a:r>
                        <a:rPr lang="zh-CN" sz="1500" kern="100" dirty="0">
                          <a:solidFill>
                            <a:srgbClr val="FF0000"/>
                          </a:solidFill>
                          <a:effectLst/>
                          <a:latin typeface="Times New Roman" panose="02020603050405020304" pitchFamily="18" charset="0"/>
                          <a:ea typeface="宋体" panose="02010600030101010101" pitchFamily="2" charset="-122"/>
                        </a:rPr>
                        <a:t>将布尔值转换为字符串</a:t>
                      </a:r>
                      <a:endParaRPr lang="zh-CN" sz="1500" kern="100" dirty="0">
                        <a:effectLst/>
                        <a:latin typeface="Times New Roman" panose="02020603050405020304" pitchFamily="18" charset="0"/>
                        <a:ea typeface="宋体" panose="02010600030101010101" pitchFamily="2" charset="-122"/>
                      </a:endParaRPr>
                    </a:p>
                    <a:p>
                      <a:pPr algn="just"/>
                      <a:r>
                        <a:rPr lang="en-US" sz="1500" kern="100" dirty="0">
                          <a:solidFill>
                            <a:srgbClr val="000000"/>
                          </a:solidFill>
                          <a:effectLst/>
                          <a:latin typeface="Times New Roman" panose="02020603050405020304" pitchFamily="18" charset="0"/>
                          <a:ea typeface="宋体" panose="02010600030101010101" pitchFamily="2" charset="-122"/>
                        </a:rPr>
                        <a:t>'False'</a:t>
                      </a:r>
                      <a:endParaRPr lang="zh-CN" sz="1500" kern="100" dirty="0">
                        <a:effectLst/>
                        <a:latin typeface="Times New Roman" panose="02020603050405020304" pitchFamily="18" charset="0"/>
                        <a:ea typeface="宋体" panose="02010600030101010101" pitchFamily="2" charset="-122"/>
                      </a:endParaRPr>
                    </a:p>
                    <a:p>
                      <a:pPr algn="just"/>
                      <a:r>
                        <a:rPr lang="en-US" sz="1500" kern="100" dirty="0">
                          <a:solidFill>
                            <a:srgbClr val="000000"/>
                          </a:solidFill>
                          <a:effectLst/>
                          <a:latin typeface="Times New Roman" panose="02020603050405020304" pitchFamily="18" charset="0"/>
                          <a:ea typeface="宋体" panose="02010600030101010101" pitchFamily="2" charset="-122"/>
                        </a:rPr>
                        <a:t>&gt;&gt;&gt; str1='Python</a:t>
                      </a:r>
                      <a:r>
                        <a:rPr lang="zh-CN" sz="1500" kern="100" dirty="0">
                          <a:solidFill>
                            <a:srgbClr val="000000"/>
                          </a:solidFill>
                          <a:effectLst/>
                          <a:latin typeface="Times New Roman" panose="02020603050405020304" pitchFamily="18" charset="0"/>
                          <a:ea typeface="宋体" panose="02010600030101010101" pitchFamily="2" charset="-122"/>
                        </a:rPr>
                        <a:t>很简单</a:t>
                      </a:r>
                      <a:r>
                        <a:rPr lang="en-US" sz="1500" kern="100" dirty="0">
                          <a:solidFill>
                            <a:srgbClr val="000000"/>
                          </a:solidFill>
                          <a:effectLst/>
                          <a:latin typeface="Times New Roman" panose="02020603050405020304" pitchFamily="18" charset="0"/>
                          <a:ea typeface="宋体" panose="02010600030101010101" pitchFamily="2" charset="-122"/>
                        </a:rPr>
                        <a:t>'</a:t>
                      </a:r>
                      <a:endParaRPr lang="zh-CN" sz="1500" kern="100" dirty="0">
                        <a:effectLst/>
                        <a:latin typeface="Times New Roman" panose="02020603050405020304" pitchFamily="18" charset="0"/>
                        <a:ea typeface="宋体" panose="02010600030101010101" pitchFamily="2" charset="-122"/>
                      </a:endParaRPr>
                    </a:p>
                    <a:p>
                      <a:pPr algn="just"/>
                      <a:r>
                        <a:rPr lang="en-US" sz="1500" kern="100" dirty="0">
                          <a:solidFill>
                            <a:srgbClr val="000000"/>
                          </a:solidFill>
                          <a:effectLst/>
                          <a:latin typeface="Times New Roman" panose="02020603050405020304" pitchFamily="18" charset="0"/>
                          <a:ea typeface="宋体" panose="02010600030101010101" pitchFamily="2" charset="-122"/>
                        </a:rPr>
                        <a:t>&gt;&gt;&gt; tuple(str1)   </a:t>
                      </a:r>
                      <a:r>
                        <a:rPr lang="en-US" sz="1500" kern="100" dirty="0">
                          <a:solidFill>
                            <a:srgbClr val="FF0000"/>
                          </a:solidFill>
                          <a:effectLst/>
                          <a:latin typeface="Times New Roman" panose="02020603050405020304" pitchFamily="18" charset="0"/>
                          <a:ea typeface="宋体" panose="02010600030101010101" pitchFamily="2" charset="-122"/>
                        </a:rPr>
                        <a:t># </a:t>
                      </a:r>
                      <a:r>
                        <a:rPr lang="zh-CN" sz="1500" kern="100" dirty="0">
                          <a:solidFill>
                            <a:srgbClr val="FF0000"/>
                          </a:solidFill>
                          <a:effectLst/>
                          <a:latin typeface="Times New Roman" panose="02020603050405020304" pitchFamily="18" charset="0"/>
                          <a:ea typeface="宋体" panose="02010600030101010101" pitchFamily="2" charset="-122"/>
                        </a:rPr>
                        <a:t>用</a:t>
                      </a:r>
                      <a:r>
                        <a:rPr lang="en-US" sz="1500" kern="100" dirty="0">
                          <a:solidFill>
                            <a:srgbClr val="FF0000"/>
                          </a:solidFill>
                          <a:effectLst/>
                          <a:latin typeface="Times New Roman" panose="02020603050405020304" pitchFamily="18" charset="0"/>
                          <a:ea typeface="宋体" panose="02010600030101010101" pitchFamily="2" charset="-122"/>
                        </a:rPr>
                        <a:t>tuple( )</a:t>
                      </a:r>
                      <a:r>
                        <a:rPr lang="zh-CN" sz="1500" kern="100" dirty="0">
                          <a:solidFill>
                            <a:srgbClr val="FF0000"/>
                          </a:solidFill>
                          <a:effectLst/>
                          <a:latin typeface="Times New Roman" panose="02020603050405020304" pitchFamily="18" charset="0"/>
                          <a:ea typeface="宋体" panose="02010600030101010101" pitchFamily="2" charset="-122"/>
                        </a:rPr>
                        <a:t>将字符串转换为元组</a:t>
                      </a:r>
                      <a:endParaRPr lang="zh-CN" sz="1500" kern="100" dirty="0">
                        <a:effectLst/>
                        <a:latin typeface="Times New Roman" panose="02020603050405020304" pitchFamily="18" charset="0"/>
                        <a:ea typeface="宋体" panose="02010600030101010101" pitchFamily="2" charset="-122"/>
                      </a:endParaRPr>
                    </a:p>
                    <a:p>
                      <a:pPr algn="just"/>
                      <a:r>
                        <a:rPr lang="en-US" sz="1500" kern="100" dirty="0">
                          <a:solidFill>
                            <a:srgbClr val="000000"/>
                          </a:solidFill>
                          <a:effectLst/>
                          <a:latin typeface="Times New Roman" panose="02020603050405020304" pitchFamily="18" charset="0"/>
                          <a:ea typeface="宋体" panose="02010600030101010101" pitchFamily="2" charset="-122"/>
                        </a:rPr>
                        <a:t>('p', 'y', 't', 'h', 'o', 'n', '</a:t>
                      </a:r>
                      <a:r>
                        <a:rPr lang="zh-CN" sz="1500" kern="100" dirty="0">
                          <a:solidFill>
                            <a:srgbClr val="000000"/>
                          </a:solidFill>
                          <a:effectLst/>
                          <a:latin typeface="Times New Roman" panose="02020603050405020304" pitchFamily="18" charset="0"/>
                          <a:ea typeface="宋体" panose="02010600030101010101" pitchFamily="2" charset="-122"/>
                        </a:rPr>
                        <a:t>很</a:t>
                      </a:r>
                      <a:r>
                        <a:rPr lang="en-US" sz="1500" kern="100" dirty="0">
                          <a:solidFill>
                            <a:srgbClr val="000000"/>
                          </a:solidFill>
                          <a:effectLst/>
                          <a:latin typeface="Times New Roman" panose="02020603050405020304" pitchFamily="18" charset="0"/>
                          <a:ea typeface="宋体" panose="02010600030101010101" pitchFamily="2" charset="-122"/>
                        </a:rPr>
                        <a:t>', '</a:t>
                      </a:r>
                      <a:r>
                        <a:rPr lang="zh-CN" sz="1500" kern="100" dirty="0">
                          <a:solidFill>
                            <a:srgbClr val="000000"/>
                          </a:solidFill>
                          <a:effectLst/>
                          <a:latin typeface="Times New Roman" panose="02020603050405020304" pitchFamily="18" charset="0"/>
                          <a:ea typeface="宋体" panose="02010600030101010101" pitchFamily="2" charset="-122"/>
                        </a:rPr>
                        <a:t>简</a:t>
                      </a:r>
                      <a:r>
                        <a:rPr lang="en-US" sz="1500" kern="100" dirty="0">
                          <a:solidFill>
                            <a:srgbClr val="000000"/>
                          </a:solidFill>
                          <a:effectLst/>
                          <a:latin typeface="Times New Roman" panose="02020603050405020304" pitchFamily="18" charset="0"/>
                          <a:ea typeface="宋体" panose="02010600030101010101" pitchFamily="2" charset="-122"/>
                        </a:rPr>
                        <a:t>', '</a:t>
                      </a:r>
                      <a:r>
                        <a:rPr lang="zh-CN" sz="1500" kern="100" dirty="0">
                          <a:solidFill>
                            <a:srgbClr val="000000"/>
                          </a:solidFill>
                          <a:effectLst/>
                          <a:latin typeface="Times New Roman" panose="02020603050405020304" pitchFamily="18" charset="0"/>
                          <a:ea typeface="宋体" panose="02010600030101010101" pitchFamily="2" charset="-122"/>
                        </a:rPr>
                        <a:t>单</a:t>
                      </a:r>
                      <a:r>
                        <a:rPr lang="en-US" sz="1500" kern="100" dirty="0">
                          <a:solidFill>
                            <a:srgbClr val="000000"/>
                          </a:solidFill>
                          <a:effectLst/>
                          <a:latin typeface="Times New Roman" panose="02020603050405020304" pitchFamily="18" charset="0"/>
                          <a:ea typeface="宋体" panose="02010600030101010101" pitchFamily="2" charset="-122"/>
                        </a:rPr>
                        <a:t>')</a:t>
                      </a:r>
                      <a:endParaRPr lang="zh-CN" sz="1500" kern="100" dirty="0">
                        <a:effectLst/>
                        <a:latin typeface="Times New Roman" panose="02020603050405020304" pitchFamily="18" charset="0"/>
                        <a:ea typeface="宋体" panose="02010600030101010101" pitchFamily="2" charset="-122"/>
                      </a:endParaRPr>
                    </a:p>
                    <a:p>
                      <a:pPr algn="just"/>
                      <a:r>
                        <a:rPr lang="en-US" sz="1500" kern="100" dirty="0">
                          <a:solidFill>
                            <a:srgbClr val="000000"/>
                          </a:solidFill>
                          <a:effectLst/>
                          <a:latin typeface="Times New Roman" panose="02020603050405020304" pitchFamily="18" charset="0"/>
                          <a:ea typeface="宋体" panose="02010600030101010101" pitchFamily="2" charset="-122"/>
                        </a:rPr>
                        <a:t>&gt;&gt;&gt; list(str1)   </a:t>
                      </a:r>
                      <a:r>
                        <a:rPr lang="en-US" sz="1500" kern="100" dirty="0">
                          <a:solidFill>
                            <a:srgbClr val="FF0000"/>
                          </a:solidFill>
                          <a:effectLst/>
                          <a:latin typeface="Times New Roman" panose="02020603050405020304" pitchFamily="18" charset="0"/>
                          <a:ea typeface="宋体" panose="02010600030101010101" pitchFamily="2" charset="-122"/>
                        </a:rPr>
                        <a:t># </a:t>
                      </a:r>
                      <a:r>
                        <a:rPr lang="zh-CN" sz="1500" kern="100" dirty="0">
                          <a:solidFill>
                            <a:srgbClr val="FF0000"/>
                          </a:solidFill>
                          <a:effectLst/>
                          <a:latin typeface="Times New Roman" panose="02020603050405020304" pitchFamily="18" charset="0"/>
                          <a:ea typeface="宋体" panose="02010600030101010101" pitchFamily="2" charset="-122"/>
                        </a:rPr>
                        <a:t>用</a:t>
                      </a:r>
                      <a:r>
                        <a:rPr lang="en-US" sz="1500" kern="100" dirty="0">
                          <a:solidFill>
                            <a:srgbClr val="FF0000"/>
                          </a:solidFill>
                          <a:effectLst/>
                          <a:latin typeface="Times New Roman" panose="02020603050405020304" pitchFamily="18" charset="0"/>
                          <a:ea typeface="宋体" panose="02010600030101010101" pitchFamily="2" charset="-122"/>
                        </a:rPr>
                        <a:t>list( )</a:t>
                      </a:r>
                      <a:r>
                        <a:rPr lang="zh-CN" sz="1500" kern="100" dirty="0">
                          <a:solidFill>
                            <a:srgbClr val="FF0000"/>
                          </a:solidFill>
                          <a:effectLst/>
                          <a:latin typeface="Times New Roman" panose="02020603050405020304" pitchFamily="18" charset="0"/>
                          <a:ea typeface="宋体" panose="02010600030101010101" pitchFamily="2" charset="-122"/>
                        </a:rPr>
                        <a:t>将字符串转换为列表</a:t>
                      </a:r>
                      <a:endParaRPr lang="zh-CN" sz="1500" kern="100" dirty="0">
                        <a:effectLst/>
                        <a:latin typeface="Times New Roman" panose="02020603050405020304" pitchFamily="18" charset="0"/>
                        <a:ea typeface="宋体" panose="02010600030101010101" pitchFamily="2" charset="-122"/>
                      </a:endParaRPr>
                    </a:p>
                    <a:p>
                      <a:pPr algn="just"/>
                      <a:r>
                        <a:rPr lang="en-US" sz="1500" kern="100" dirty="0">
                          <a:solidFill>
                            <a:srgbClr val="000000"/>
                          </a:solidFill>
                          <a:effectLst/>
                          <a:latin typeface="Times New Roman" panose="02020603050405020304" pitchFamily="18" charset="0"/>
                          <a:ea typeface="宋体" panose="02010600030101010101" pitchFamily="2" charset="-122"/>
                        </a:rPr>
                        <a:t>['p', 'y', 't', 'h', 'o', 'n', '</a:t>
                      </a:r>
                      <a:r>
                        <a:rPr lang="zh-CN" sz="1500" kern="100" dirty="0">
                          <a:solidFill>
                            <a:srgbClr val="000000"/>
                          </a:solidFill>
                          <a:effectLst/>
                          <a:latin typeface="Times New Roman" panose="02020603050405020304" pitchFamily="18" charset="0"/>
                          <a:ea typeface="宋体" panose="02010600030101010101" pitchFamily="2" charset="-122"/>
                        </a:rPr>
                        <a:t>很</a:t>
                      </a:r>
                      <a:r>
                        <a:rPr lang="en-US" sz="1500" kern="100" dirty="0">
                          <a:solidFill>
                            <a:srgbClr val="000000"/>
                          </a:solidFill>
                          <a:effectLst/>
                          <a:latin typeface="Times New Roman" panose="02020603050405020304" pitchFamily="18" charset="0"/>
                          <a:ea typeface="宋体" panose="02010600030101010101" pitchFamily="2" charset="-122"/>
                        </a:rPr>
                        <a:t>', '</a:t>
                      </a:r>
                      <a:r>
                        <a:rPr lang="zh-CN" sz="1500" kern="100" dirty="0">
                          <a:solidFill>
                            <a:srgbClr val="000000"/>
                          </a:solidFill>
                          <a:effectLst/>
                          <a:latin typeface="Times New Roman" panose="02020603050405020304" pitchFamily="18" charset="0"/>
                          <a:ea typeface="宋体" panose="02010600030101010101" pitchFamily="2" charset="-122"/>
                        </a:rPr>
                        <a:t>简</a:t>
                      </a:r>
                      <a:r>
                        <a:rPr lang="en-US" sz="1500" kern="100" dirty="0">
                          <a:solidFill>
                            <a:srgbClr val="000000"/>
                          </a:solidFill>
                          <a:effectLst/>
                          <a:latin typeface="Times New Roman" panose="02020603050405020304" pitchFamily="18" charset="0"/>
                          <a:ea typeface="宋体" panose="02010600030101010101" pitchFamily="2" charset="-122"/>
                        </a:rPr>
                        <a:t>', '</a:t>
                      </a:r>
                      <a:r>
                        <a:rPr lang="zh-CN" sz="1500" kern="100" dirty="0">
                          <a:solidFill>
                            <a:srgbClr val="000000"/>
                          </a:solidFill>
                          <a:effectLst/>
                          <a:latin typeface="Times New Roman" panose="02020603050405020304" pitchFamily="18" charset="0"/>
                          <a:ea typeface="宋体" panose="02010600030101010101" pitchFamily="2" charset="-122"/>
                        </a:rPr>
                        <a:t>单</a:t>
                      </a:r>
                      <a:r>
                        <a:rPr lang="en-US" sz="1500" kern="100" dirty="0">
                          <a:solidFill>
                            <a:srgbClr val="000000"/>
                          </a:solidFill>
                          <a:effectLst/>
                          <a:latin typeface="Times New Roman" panose="02020603050405020304" pitchFamily="18" charset="0"/>
                          <a:ea typeface="宋体" panose="02010600030101010101" pitchFamily="2" charset="-122"/>
                        </a:rPr>
                        <a:t>']</a:t>
                      </a:r>
                      <a:endParaRPr lang="zh-CN" sz="1500" kern="100" dirty="0">
                        <a:effectLst/>
                        <a:latin typeface="Times New Roman" panose="02020603050405020304" pitchFamily="18" charset="0"/>
                        <a:ea typeface="宋体" panose="02010600030101010101" pitchFamily="2" charset="-122"/>
                      </a:endParaRPr>
                    </a:p>
                    <a:p>
                      <a:pPr algn="just"/>
                      <a:r>
                        <a:rPr lang="en-US" sz="1500" kern="100" dirty="0">
                          <a:solidFill>
                            <a:srgbClr val="000000"/>
                          </a:solidFill>
                          <a:effectLst/>
                          <a:latin typeface="Times New Roman" panose="02020603050405020304" pitchFamily="18" charset="0"/>
                          <a:ea typeface="宋体" panose="02010600030101010101" pitchFamily="2" charset="-122"/>
                        </a:rPr>
                        <a:t>&gt;&gt;&gt; set(str1)   </a:t>
                      </a:r>
                      <a:r>
                        <a:rPr lang="en-US" sz="1500" kern="100" dirty="0">
                          <a:solidFill>
                            <a:srgbClr val="FF0000"/>
                          </a:solidFill>
                          <a:effectLst/>
                          <a:latin typeface="Times New Roman" panose="02020603050405020304" pitchFamily="18" charset="0"/>
                          <a:ea typeface="宋体" panose="02010600030101010101" pitchFamily="2" charset="-122"/>
                        </a:rPr>
                        <a:t># </a:t>
                      </a:r>
                      <a:r>
                        <a:rPr lang="zh-CN" sz="1500" kern="100" dirty="0">
                          <a:solidFill>
                            <a:srgbClr val="FF0000"/>
                          </a:solidFill>
                          <a:effectLst/>
                          <a:latin typeface="Times New Roman" panose="02020603050405020304" pitchFamily="18" charset="0"/>
                          <a:ea typeface="宋体" panose="02010600030101010101" pitchFamily="2" charset="-122"/>
                        </a:rPr>
                        <a:t>用</a:t>
                      </a:r>
                      <a:r>
                        <a:rPr lang="en-US" sz="1500" kern="100" dirty="0">
                          <a:solidFill>
                            <a:srgbClr val="FF0000"/>
                          </a:solidFill>
                          <a:effectLst/>
                          <a:latin typeface="Times New Roman" panose="02020603050405020304" pitchFamily="18" charset="0"/>
                          <a:ea typeface="宋体" panose="02010600030101010101" pitchFamily="2" charset="-122"/>
                        </a:rPr>
                        <a:t>set( )</a:t>
                      </a:r>
                      <a:r>
                        <a:rPr lang="zh-CN" sz="1500" kern="100" dirty="0">
                          <a:solidFill>
                            <a:srgbClr val="FF0000"/>
                          </a:solidFill>
                          <a:effectLst/>
                          <a:latin typeface="Times New Roman" panose="02020603050405020304" pitchFamily="18" charset="0"/>
                          <a:ea typeface="宋体" panose="02010600030101010101" pitchFamily="2" charset="-122"/>
                        </a:rPr>
                        <a:t>将字符串转换为集合</a:t>
                      </a:r>
                      <a:endParaRPr lang="zh-CN" sz="1500" kern="100" dirty="0">
                        <a:effectLst/>
                        <a:latin typeface="Times New Roman" panose="02020603050405020304" pitchFamily="18" charset="0"/>
                        <a:ea typeface="宋体" panose="02010600030101010101" pitchFamily="2" charset="-122"/>
                      </a:endParaRPr>
                    </a:p>
                    <a:p>
                      <a:pPr algn="just"/>
                      <a:r>
                        <a:rPr lang="en-US" sz="1500" kern="100" dirty="0">
                          <a:solidFill>
                            <a:srgbClr val="000000"/>
                          </a:solidFill>
                          <a:effectLst/>
                          <a:latin typeface="Times New Roman" panose="02020603050405020304" pitchFamily="18" charset="0"/>
                          <a:ea typeface="宋体" panose="02010600030101010101" pitchFamily="2" charset="-122"/>
                        </a:rPr>
                        <a:t>{'h', 't', '</a:t>
                      </a:r>
                      <a:r>
                        <a:rPr lang="zh-CN" sz="1500" kern="100" dirty="0">
                          <a:solidFill>
                            <a:srgbClr val="000000"/>
                          </a:solidFill>
                          <a:effectLst/>
                          <a:latin typeface="Times New Roman" panose="02020603050405020304" pitchFamily="18" charset="0"/>
                          <a:ea typeface="宋体" panose="02010600030101010101" pitchFamily="2" charset="-122"/>
                        </a:rPr>
                        <a:t>简</a:t>
                      </a:r>
                      <a:r>
                        <a:rPr lang="en-US" sz="1500" kern="100" dirty="0">
                          <a:solidFill>
                            <a:srgbClr val="000000"/>
                          </a:solidFill>
                          <a:effectLst/>
                          <a:latin typeface="Times New Roman" panose="02020603050405020304" pitchFamily="18" charset="0"/>
                          <a:ea typeface="宋体" panose="02010600030101010101" pitchFamily="2" charset="-122"/>
                        </a:rPr>
                        <a:t>', 'o', '</a:t>
                      </a:r>
                      <a:r>
                        <a:rPr lang="zh-CN" sz="1500" kern="100" dirty="0">
                          <a:solidFill>
                            <a:srgbClr val="000000"/>
                          </a:solidFill>
                          <a:effectLst/>
                          <a:latin typeface="Times New Roman" panose="02020603050405020304" pitchFamily="18" charset="0"/>
                          <a:ea typeface="宋体" panose="02010600030101010101" pitchFamily="2" charset="-122"/>
                        </a:rPr>
                        <a:t>单</a:t>
                      </a:r>
                      <a:r>
                        <a:rPr lang="en-US" sz="1500" kern="100" dirty="0">
                          <a:solidFill>
                            <a:srgbClr val="000000"/>
                          </a:solidFill>
                          <a:effectLst/>
                          <a:latin typeface="Times New Roman" panose="02020603050405020304" pitchFamily="18" charset="0"/>
                          <a:ea typeface="宋体" panose="02010600030101010101" pitchFamily="2" charset="-122"/>
                        </a:rPr>
                        <a:t>', 'y', 'n', 'p', '</a:t>
                      </a:r>
                      <a:r>
                        <a:rPr lang="zh-CN" sz="1500" kern="100" dirty="0">
                          <a:solidFill>
                            <a:srgbClr val="000000"/>
                          </a:solidFill>
                          <a:effectLst/>
                          <a:latin typeface="Times New Roman" panose="02020603050405020304" pitchFamily="18" charset="0"/>
                          <a:ea typeface="宋体" panose="02010600030101010101" pitchFamily="2" charset="-122"/>
                        </a:rPr>
                        <a:t>很</a:t>
                      </a:r>
                      <a:r>
                        <a:rPr lang="en-US" sz="1500" kern="100" dirty="0">
                          <a:solidFill>
                            <a:srgbClr val="000000"/>
                          </a:solidFill>
                          <a:effectLst/>
                          <a:latin typeface="Times New Roman" panose="02020603050405020304" pitchFamily="18" charset="0"/>
                          <a:ea typeface="宋体" panose="02010600030101010101" pitchFamily="2" charset="-122"/>
                        </a:rPr>
                        <a:t>'}  </a:t>
                      </a:r>
                      <a:r>
                        <a:rPr lang="en-US" sz="1500" kern="100" dirty="0">
                          <a:solidFill>
                            <a:srgbClr val="FF0000"/>
                          </a:solidFill>
                          <a:effectLst/>
                          <a:latin typeface="Times New Roman" panose="02020603050405020304" pitchFamily="18" charset="0"/>
                          <a:ea typeface="宋体" panose="02010600030101010101" pitchFamily="2" charset="-122"/>
                        </a:rPr>
                        <a:t># </a:t>
                      </a:r>
                      <a:r>
                        <a:rPr lang="zh-CN" sz="1500" kern="100" dirty="0">
                          <a:solidFill>
                            <a:srgbClr val="FF0000"/>
                          </a:solidFill>
                          <a:effectLst/>
                          <a:latin typeface="Times New Roman" panose="02020603050405020304" pitchFamily="18" charset="0"/>
                          <a:ea typeface="宋体" panose="02010600030101010101" pitchFamily="2" charset="-122"/>
                        </a:rPr>
                        <a:t>集合元素的无序性</a:t>
                      </a:r>
                      <a:endParaRPr lang="zh-CN" sz="1500" kern="100" dirty="0">
                        <a:effectLst/>
                        <a:latin typeface="Times New Roman" panose="02020603050405020304" pitchFamily="18" charset="0"/>
                        <a:ea typeface="宋体" panose="02010600030101010101" pitchFamily="2" charset="-122"/>
                      </a:endParaRPr>
                    </a:p>
                  </a:txBody>
                  <a:tcPr marL="68580" marR="68580" marT="0" marB="0">
                    <a:lnL>
                      <a:noFill/>
                    </a:lnL>
                    <a:lnR>
                      <a:noFill/>
                    </a:lnR>
                    <a:lnT>
                      <a:noFill/>
                    </a:lnT>
                    <a:lnB>
                      <a:noFill/>
                    </a:lnB>
                    <a:solidFill>
                      <a:srgbClr val="D9D9D9"/>
                    </a:solidFill>
                  </a:tcPr>
                </a:tc>
              </a:tr>
            </a:tbl>
          </a:graphicData>
        </a:graphic>
      </p:graphicFrame>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副标题"/>
          <p:cNvSpPr txBox="1">
            <a:spLocks noChangeArrowheads="1"/>
          </p:cNvSpPr>
          <p:nvPr>
            <p:custDataLst>
              <p:tags r:id="rId1"/>
            </p:custDataLst>
          </p:nvPr>
        </p:nvSpPr>
        <p:spPr bwMode="auto">
          <a:xfrm>
            <a:off x="674690" y="1600200"/>
            <a:ext cx="4244975"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1.1 </a:t>
            </a:r>
            <a:r>
              <a:rPr lang="zh-CN" altLang="en-US"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基本数据类型</a:t>
            </a:r>
            <a:endPar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mc:AlternateContent xmlns:mc="http://schemas.openxmlformats.org/markup-compatibility/2006">
        <mc:Choice xmlns:a14="http://schemas.microsoft.com/office/drawing/2010/main" Requires="a14">
          <p:sp>
            <p:nvSpPr>
              <p:cNvPr id="4" name="Title 6"/>
              <p:cNvSpPr txBox="1"/>
              <p:nvPr>
                <p:custDataLst>
                  <p:tags r:id="rId2"/>
                </p:custDataLst>
              </p:nvPr>
            </p:nvSpPr>
            <p:spPr>
              <a:xfrm>
                <a:off x="668869" y="2263776"/>
                <a:ext cx="8051271" cy="3552825"/>
              </a:xfrm>
              <a:prstGeom prst="rect">
                <a:avLst/>
              </a:prstGeom>
              <a:noFill/>
              <a:ln w="3175">
                <a:noFill/>
                <a:prstDash val="dash"/>
              </a:ln>
            </p:spPr>
            <p:txBody>
              <a:bodyPr lIns="63500" tIns="25400" rIns="63500" bIns="2540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fontAlgn="auto">
                  <a:lnSpc>
                    <a:spcPct val="120000"/>
                  </a:lnSpc>
                  <a:spcAft>
                    <a:spcPts val="800"/>
                  </a:spcAft>
                  <a:defRPr/>
                </a:pP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基本数据类型包括：</a:t>
                </a:r>
                <a:r>
                  <a:rPr lang="zh-CN" altLang="en-US"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整数（</a:t>
                </a: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int</a:t>
                </a:r>
                <a:r>
                  <a:rPr lang="zh-CN" altLang="en-US"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）、浮点数（</a:t>
                </a: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float</a:t>
                </a:r>
                <a:r>
                  <a:rPr lang="zh-CN" altLang="en-US"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）、复数（</a:t>
                </a: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complex</a:t>
                </a:r>
                <a:r>
                  <a:rPr lang="zh-CN" altLang="en-US"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）、布尔型（</a:t>
                </a: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bool</a:t>
                </a:r>
                <a:r>
                  <a:rPr lang="zh-CN" altLang="en-US"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spc="100" dirty="0" err="1">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NoneType</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等。</a:t>
                </a:r>
                <a:endPar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整数是不带小数点的数据，如</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浮点数是使用</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C</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中的双精度实现的带小数点的实数，如</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1.3</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或</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2.4E-6</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（科学记数法</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2.4*</a:t>
                </a:r>
                <a14:m>
                  <m:oMath xmlns:m="http://schemas.openxmlformats.org/officeDocument/2006/math">
                    <m:sSup>
                      <m:sSupPr>
                        <m:ctrlPr>
                          <a:rPr lang="en-US" altLang="zh-CN" sz="2400" i="1" spc="100" dirty="0">
                            <a:ln w="3175">
                              <a:noFill/>
                              <a:prstDash val="dash"/>
                            </a:ln>
                            <a:solidFill>
                              <a:schemeClr val="dk1">
                                <a:lumMod val="75000"/>
                                <a:lumOff val="25000"/>
                              </a:schemeClr>
                            </a:solidFill>
                            <a:latin typeface="Cambria Math" panose="02040503050406030204" pitchFamily="18" charset="0"/>
                            <a:ea typeface="微软雅黑" panose="020B0503020204020204" pitchFamily="34" charset="-122"/>
                          </a:rPr>
                        </m:ctrlPr>
                      </m:sSupPr>
                      <m:e>
                        <m:r>
                          <a:rPr lang="en-US" altLang="zh-CN" sz="2400" i="1" spc="100" dirty="0">
                            <a:ln w="3175">
                              <a:noFill/>
                              <a:prstDash val="dash"/>
                            </a:ln>
                            <a:solidFill>
                              <a:schemeClr val="dk1">
                                <a:lumMod val="75000"/>
                                <a:lumOff val="25000"/>
                              </a:schemeClr>
                            </a:solidFill>
                            <a:latin typeface="Cambria Math" panose="02040503050406030204" pitchFamily="18" charset="0"/>
                            <a:ea typeface="微软雅黑" panose="020B0503020204020204" pitchFamily="34" charset="-122"/>
                          </a:rPr>
                          <m:t>10</m:t>
                        </m:r>
                      </m:e>
                      <m:sup>
                        <m:r>
                          <a:rPr lang="en-US" altLang="zh-CN" sz="2400" i="1" spc="100" dirty="0">
                            <a:ln w="3175">
                              <a:noFill/>
                              <a:prstDash val="dash"/>
                            </a:ln>
                            <a:solidFill>
                              <a:schemeClr val="dk1">
                                <a:lumMod val="75000"/>
                                <a:lumOff val="25000"/>
                              </a:schemeClr>
                            </a:solidFill>
                            <a:latin typeface="Cambria Math" panose="02040503050406030204" pitchFamily="18" charset="0"/>
                            <a:ea typeface="微软雅黑" panose="020B0503020204020204" pitchFamily="34" charset="-122"/>
                          </a:rPr>
                          <m:t>−</m:t>
                        </m:r>
                        <m:r>
                          <a:rPr lang="en-US" altLang="zh-CN" sz="2400" i="1" spc="100" dirty="0">
                            <a:ln w="3175">
                              <a:noFill/>
                              <a:prstDash val="dash"/>
                            </a:ln>
                            <a:solidFill>
                              <a:schemeClr val="dk1">
                                <a:lumMod val="75000"/>
                                <a:lumOff val="25000"/>
                              </a:schemeClr>
                            </a:solidFill>
                            <a:latin typeface="Cambria Math" panose="02040503050406030204" pitchFamily="18" charset="0"/>
                            <a:ea typeface="微软雅黑" panose="020B0503020204020204" pitchFamily="34" charset="-122"/>
                          </a:rPr>
                          <m:t>6</m:t>
                        </m:r>
                      </m:sup>
                    </m:sSup>
                  </m:oMath>
                </a14:m>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Python</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里的表示方式），其小数点后的有效位通常是</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15</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位。</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复数由实部和虚部组成，实部和虚部都是浮点数，如</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2.3+4.5j</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就是一个复数（虚部加小写字母</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j</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来表示）。</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mc:Choice>
        <mc:Fallback>
          <p:sp>
            <p:nvSpPr>
              <p:cNvPr id="4" name="Title 6"/>
              <p:cNvSpPr txBox="1">
                <a:spLocks noRot="1" noChangeAspect="1" noMove="1" noResize="1" noEditPoints="1" noAdjustHandles="1" noChangeArrowheads="1" noChangeShapeType="1" noTextEdit="1"/>
              </p:cNvSpPr>
              <p:nvPr>
                <p:custDataLst>
                  <p:tags r:id="rId3"/>
                </p:custDataLst>
              </p:nvPr>
            </p:nvSpPr>
            <p:spPr>
              <a:xfrm>
                <a:off x="668869" y="2263776"/>
                <a:ext cx="8051271" cy="3552825"/>
              </a:xfrm>
              <a:prstGeom prst="rect">
                <a:avLst/>
              </a:prstGeom>
              <a:blipFill rotWithShape="1">
                <a:blip r:embed="rId4"/>
                <a:stretch>
                  <a:fillRect l="-3" r="4" b="-340"/>
                </a:stretch>
              </a:blipFill>
              <a:ln w="3175">
                <a:noFill/>
                <a:prstDash val="dash"/>
              </a:ln>
            </p:spPr>
            <p:txBody>
              <a:bodyPr/>
              <a:lstStyle/>
              <a:p>
                <a:r>
                  <a:rPr lang="zh-CN" altLang="en-US">
                    <a:noFill/>
                  </a:rPr>
                  <a:t> </a:t>
                </a:r>
              </a:p>
            </p:txBody>
          </p:sp>
        </mc:Fallback>
      </mc:AlternateContent>
      <p:sp>
        <p:nvSpPr>
          <p:cNvPr id="2" name="文本框 6"/>
          <p:cNvSpPr txBox="1">
            <a:spLocks noChangeArrowheads="1"/>
          </p:cNvSpPr>
          <p:nvPr>
            <p:custDataLst>
              <p:tags r:id="rId5"/>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任务一： </a:t>
            </a:r>
            <a:r>
              <a:rPr lang="en-US" altLang="zh-CN"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Python</a:t>
            </a:r>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的内置数据类型</a:t>
            </a:r>
            <a:endPar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副标题"/>
          <p:cNvSpPr txBox="1">
            <a:spLocks noChangeArrowheads="1"/>
          </p:cNvSpPr>
          <p:nvPr>
            <p:custDataLst>
              <p:tags r:id="rId1"/>
            </p:custDataLst>
          </p:nvPr>
        </p:nvSpPr>
        <p:spPr bwMode="auto">
          <a:xfrm>
            <a:off x="674687" y="1393825"/>
            <a:ext cx="655320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常用内置函数</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类型转换函数</a:t>
            </a:r>
            <a:endPar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5" name="Title 6"/>
          <p:cNvSpPr txBox="1"/>
          <p:nvPr>
            <p:custDataLst>
              <p:tags r:id="rId2"/>
            </p:custDataLst>
          </p:nvPr>
        </p:nvSpPr>
        <p:spPr>
          <a:xfrm>
            <a:off x="576267" y="1851025"/>
            <a:ext cx="8482008" cy="5041900"/>
          </a:xfrm>
          <a:prstGeom prst="rect">
            <a:avLst/>
          </a:prstGeom>
          <a:noFill/>
          <a:ln w="3175">
            <a:noFill/>
            <a:prstDash val="dash"/>
          </a:ln>
        </p:spPr>
        <p:txBody>
          <a:bodyPr lIns="63500" tIns="25400" rIns="63500" bIns="25400" anchor="ctr">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20000"/>
              </a:lnSpc>
              <a:spcBef>
                <a:spcPct val="0"/>
              </a:spcBef>
              <a:spcAft>
                <a:spcPts val="200"/>
              </a:spcAft>
              <a:buClrTx/>
              <a:buSzTx/>
              <a:buFontTx/>
              <a:buNone/>
              <a:defRPr/>
            </a:pPr>
            <a:r>
              <a:rPr kumimoji="0" lang="en-US" altLang="zh-CN" sz="1800" b="0" i="0" u="none" strike="noStrike" kern="1200" cap="none" spc="100" normalizeH="0" baseline="0" noProof="0" dirty="0">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0" lang="zh-CN" altLang="en-US" sz="1800" b="0" i="0" u="none" strike="noStrike" kern="1200" cap="none" spc="100" normalizeH="0" baseline="0" noProof="0" dirty="0">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、元组、列表、集合和字典之间的转换</a:t>
            </a:r>
            <a:endParaRPr kumimoji="0" lang="zh-CN" altLang="en-US" sz="1800" b="0" i="0" u="none" strike="noStrike" kern="1200" cap="none" spc="100" normalizeH="0" baseline="0" noProof="0" dirty="0">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3765" rtl="0" eaLnBrk="1" fontAlgn="auto" latinLnBrk="0" hangingPunct="1">
              <a:lnSpc>
                <a:spcPct val="120000"/>
              </a:lnSpc>
              <a:spcBef>
                <a:spcPct val="0"/>
              </a:spcBef>
              <a:spcAft>
                <a:spcPts val="200"/>
              </a:spcAft>
              <a:buClrTx/>
              <a:buSzTx/>
              <a:buFontTx/>
              <a:buNone/>
              <a:defRPr/>
            </a:pPr>
            <a:r>
              <a:rPr kumimoji="0" lang="zh-CN" altLang="en-US" sz="18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可以使用</a:t>
            </a:r>
            <a:r>
              <a:rPr kumimoji="0" lang="en-US" altLang="zh-CN" sz="1800" b="0" i="0" u="none" strike="noStrike" kern="1200" cap="none" spc="100" normalizeH="0" baseline="0" noProof="0" dirty="0">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tuple( )</a:t>
            </a:r>
            <a:r>
              <a:rPr kumimoji="0" lang="zh-CN" altLang="en-US" sz="18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函数将列表、集合和字典转换为元组。</a:t>
            </a:r>
            <a:endParaRPr kumimoji="0" lang="zh-CN" altLang="en-US" sz="18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3765" rtl="0" eaLnBrk="1" fontAlgn="auto" latinLnBrk="0" hangingPunct="1">
              <a:lnSpc>
                <a:spcPct val="120000"/>
              </a:lnSpc>
              <a:spcBef>
                <a:spcPct val="0"/>
              </a:spcBef>
              <a:spcAft>
                <a:spcPts val="200"/>
              </a:spcAft>
              <a:buClrTx/>
              <a:buSzTx/>
              <a:buFontTx/>
              <a:buNone/>
              <a:defRPr/>
            </a:pPr>
            <a:r>
              <a:rPr lang="en-US" altLang="zh-CN" sz="1800" spc="100" dirty="0">
                <a:ln w="3175">
                  <a:noFill/>
                  <a:prstDash val="dash"/>
                </a:ln>
                <a:solidFill>
                  <a:srgbClr val="FF0000"/>
                </a:solidFill>
                <a:latin typeface="微软雅黑" panose="020B0503020204020204" pitchFamily="34" charset="-122"/>
                <a:ea typeface="微软雅黑" panose="020B0503020204020204" pitchFamily="34" charset="-122"/>
              </a:rPr>
              <a:t>list( )</a:t>
            </a:r>
            <a:r>
              <a:rPr kumimoji="0" lang="zh-CN" altLang="en-US" sz="18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函数可以将元组、集合和字典转换为列表。</a:t>
            </a:r>
            <a:endParaRPr kumimoji="0" lang="zh-CN" altLang="en-US" sz="18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lvl="0" fontAlgn="auto">
              <a:lnSpc>
                <a:spcPct val="120000"/>
              </a:lnSpc>
              <a:spcAft>
                <a:spcPts val="200"/>
              </a:spcAft>
              <a:defRPr/>
            </a:pPr>
            <a:r>
              <a:rPr lang="en-US" altLang="zh-CN" sz="1800" spc="100" dirty="0">
                <a:ln w="3175">
                  <a:noFill/>
                  <a:prstDash val="dash"/>
                </a:ln>
                <a:solidFill>
                  <a:srgbClr val="FF0000"/>
                </a:solidFill>
                <a:latin typeface="微软雅黑" panose="020B0503020204020204" pitchFamily="34" charset="-122"/>
                <a:ea typeface="微软雅黑" panose="020B0503020204020204" pitchFamily="34" charset="-122"/>
              </a:rPr>
              <a:t>set( )</a:t>
            </a:r>
            <a:r>
              <a:rPr kumimoji="0" lang="zh-CN" altLang="en-US" sz="18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函数可以将元组、列表和字典转换为</a:t>
            </a:r>
            <a:r>
              <a:rPr lang="zh-CN" altLang="en-US" sz="1800" spc="100" dirty="0">
                <a:ln w="3175">
                  <a:noFill/>
                  <a:prstDash val="dash"/>
                </a:ln>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集合。</a:t>
            </a:r>
            <a:endParaRPr lang="en-US" altLang="zh-CN" sz="1800" spc="100" dirty="0">
              <a:ln w="3175">
                <a:noFill/>
                <a:prstDash val="dash"/>
              </a:ln>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lvl="0" fontAlgn="auto">
              <a:lnSpc>
                <a:spcPct val="120000"/>
              </a:lnSpc>
              <a:spcAft>
                <a:spcPts val="200"/>
              </a:spcAft>
              <a:defRPr/>
            </a:pPr>
            <a:r>
              <a:rPr lang="zh-CN" altLang="en-US" sz="1800" spc="100" dirty="0">
                <a:ln w="3175">
                  <a:noFill/>
                  <a:prstDash val="dash"/>
                </a:ln>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将字典转换为元组、列表、集合时，只保留了字典元素的</a:t>
            </a:r>
            <a:r>
              <a:rPr lang="zh-CN" altLang="en-US" sz="18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“键”</a:t>
            </a:r>
            <a:r>
              <a:rPr lang="zh-CN" altLang="en-US" sz="1800" spc="100" dirty="0">
                <a:ln w="3175">
                  <a:noFill/>
                  <a:prstDash val="dash"/>
                </a:ln>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作为其中的元素。</a:t>
            </a:r>
            <a:endParaRPr lang="en-US" altLang="zh-CN" sz="1800" spc="100" dirty="0">
              <a:ln w="3175">
                <a:noFill/>
                <a:prstDash val="dash"/>
              </a:ln>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lvl="0" fontAlgn="auto">
              <a:lnSpc>
                <a:spcPct val="120000"/>
              </a:lnSpc>
              <a:spcAft>
                <a:spcPts val="200"/>
              </a:spcAft>
              <a:defRPr/>
            </a:pPr>
            <a:r>
              <a:rPr kumimoji="0" lang="zh-CN" altLang="en-US" sz="18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当元组和列表中存在相同元素时，转换得到的集合中不存在相同元素。</a:t>
            </a:r>
            <a:endParaRPr kumimoji="0" lang="zh-CN" altLang="en-US" sz="18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3765" rtl="0" eaLnBrk="1" fontAlgn="auto" latinLnBrk="0" hangingPunct="1">
              <a:lnSpc>
                <a:spcPct val="120000"/>
              </a:lnSpc>
              <a:spcBef>
                <a:spcPct val="0"/>
              </a:spcBef>
              <a:spcAft>
                <a:spcPts val="200"/>
              </a:spcAft>
              <a:buClrTx/>
              <a:buSzTx/>
              <a:buFontTx/>
              <a:buNone/>
              <a:defRPr/>
            </a:pPr>
            <a:r>
              <a:rPr lang="en-US" altLang="zh-CN" sz="1800" spc="100" dirty="0" err="1">
                <a:ln w="3175">
                  <a:noFill/>
                  <a:prstDash val="dash"/>
                </a:ln>
                <a:solidFill>
                  <a:srgbClr val="FF0000"/>
                </a:solidFill>
                <a:latin typeface="微软雅黑" panose="020B0503020204020204" pitchFamily="34" charset="-122"/>
                <a:ea typeface="微软雅黑" panose="020B0503020204020204" pitchFamily="34" charset="-122"/>
              </a:rPr>
              <a:t>dict</a:t>
            </a:r>
            <a:r>
              <a:rPr lang="en-US" altLang="zh-CN" sz="1800" spc="100" dirty="0">
                <a:ln w="3175">
                  <a:noFill/>
                  <a:prstDash val="dash"/>
                </a:ln>
                <a:solidFill>
                  <a:srgbClr val="FF0000"/>
                </a:solidFill>
                <a:latin typeface="微软雅黑" panose="020B0503020204020204" pitchFamily="34" charset="-122"/>
                <a:ea typeface="微软雅黑" panose="020B0503020204020204" pitchFamily="34" charset="-122"/>
              </a:rPr>
              <a:t>( ) </a:t>
            </a:r>
            <a:r>
              <a:rPr kumimoji="0" lang="zh-CN" altLang="en-US" sz="18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函数可以将元组、列表和集合转换为字典。元组、列表作为该函数的参数时，其中的每一个元素必须是由两个对象构成的字符串、元组、列表或集合。</a:t>
            </a:r>
            <a:endParaRPr kumimoji="0" lang="zh-CN" altLang="en-US" sz="18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3765" rtl="0" eaLnBrk="1" fontAlgn="auto" latinLnBrk="0" hangingPunct="1">
              <a:lnSpc>
                <a:spcPct val="120000"/>
              </a:lnSpc>
              <a:spcBef>
                <a:spcPct val="0"/>
              </a:spcBef>
              <a:spcAft>
                <a:spcPts val="200"/>
              </a:spcAft>
              <a:buClrTx/>
              <a:buSzTx/>
              <a:buFontTx/>
              <a:buNone/>
              <a:defRPr/>
            </a:pPr>
            <a:r>
              <a:rPr lang="en-US" altLang="zh-CN" sz="1800" spc="100" dirty="0">
                <a:ln w="3175">
                  <a:noFill/>
                  <a:prstDash val="dash"/>
                </a:ln>
                <a:solidFill>
                  <a:srgbClr val="FF0000"/>
                </a:solidFill>
                <a:latin typeface="微软雅黑" panose="020B0503020204020204" pitchFamily="34" charset="-122"/>
                <a:ea typeface="微软雅黑" panose="020B0503020204020204" pitchFamily="34" charset="-122"/>
              </a:rPr>
              <a:t>range(</a:t>
            </a:r>
            <a:r>
              <a:rPr lang="en-US" altLang="zh-CN" sz="1800" spc="100" dirty="0" err="1">
                <a:ln w="3175">
                  <a:noFill/>
                  <a:prstDash val="dash"/>
                </a:ln>
                <a:solidFill>
                  <a:srgbClr val="FF0000"/>
                </a:solidFill>
                <a:latin typeface="微软雅黑" panose="020B0503020204020204" pitchFamily="34" charset="-122"/>
                <a:ea typeface="微软雅黑" panose="020B0503020204020204" pitchFamily="34" charset="-122"/>
              </a:rPr>
              <a:t>start,stop,step</a:t>
            </a:r>
            <a:r>
              <a:rPr lang="en-US" altLang="zh-CN" sz="1800" spc="100" dirty="0">
                <a:ln w="3175">
                  <a:noFill/>
                  <a:prstDash val="dash"/>
                </a:ln>
                <a:solidFill>
                  <a:srgbClr val="FF0000"/>
                </a:solidFill>
                <a:latin typeface="微软雅黑" panose="020B0503020204020204" pitchFamily="34" charset="-122"/>
                <a:ea typeface="微软雅黑" panose="020B0503020204020204" pitchFamily="34" charset="-122"/>
              </a:rPr>
              <a:t>)</a:t>
            </a:r>
            <a:r>
              <a:rPr kumimoji="0" lang="zh-CN" altLang="en-US" sz="18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函数用于构造一个值不可变的序列，一般用来在</a:t>
            </a:r>
            <a:r>
              <a:rPr kumimoji="0" lang="en-US" altLang="zh-CN" sz="18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for</a:t>
            </a:r>
            <a:r>
              <a:rPr kumimoji="0" lang="zh-CN" altLang="en-US" sz="18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循环中控制循环执行的次数。该序列是</a:t>
            </a:r>
            <a:r>
              <a:rPr kumimoji="0" lang="en-US" altLang="zh-CN" sz="18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range</a:t>
            </a:r>
            <a:r>
              <a:rPr kumimoji="0" lang="zh-CN" altLang="en-US" sz="18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类型对象，该对象可以转换为元组、列表或集合。其中，参数</a:t>
            </a:r>
            <a:r>
              <a:rPr kumimoji="0" lang="en-US" altLang="zh-CN" sz="18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start</a:t>
            </a:r>
            <a:r>
              <a:rPr kumimoji="0" lang="zh-CN" altLang="en-US" sz="18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18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stop</a:t>
            </a:r>
            <a:r>
              <a:rPr kumimoji="0" lang="zh-CN" altLang="en-US" sz="18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和</a:t>
            </a:r>
            <a:r>
              <a:rPr kumimoji="0" lang="en-US" altLang="zh-CN" sz="18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step</a:t>
            </a:r>
            <a:r>
              <a:rPr kumimoji="0" lang="zh-CN" altLang="en-US" sz="18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和</a:t>
            </a:r>
            <a:r>
              <a:rPr kumimoji="0" lang="en-US" altLang="zh-CN" sz="18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5.1.3</a:t>
            </a:r>
            <a:r>
              <a:rPr kumimoji="0" lang="zh-CN" altLang="en-US" sz="18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节介绍的切片操作的参数类似，</a:t>
            </a:r>
            <a:r>
              <a:rPr kumimoji="0" lang="en-US" altLang="zh-CN" sz="18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start</a:t>
            </a:r>
            <a:r>
              <a:rPr kumimoji="0" lang="zh-CN" altLang="en-US" sz="18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默认为</a:t>
            </a:r>
            <a:r>
              <a:rPr kumimoji="0" lang="en-US" altLang="zh-CN" sz="18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0</a:t>
            </a:r>
            <a:r>
              <a:rPr kumimoji="0" lang="zh-CN" altLang="en-US" sz="18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18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step</a:t>
            </a:r>
            <a:r>
              <a:rPr kumimoji="0" lang="zh-CN" altLang="en-US" sz="18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默认为</a:t>
            </a:r>
            <a:r>
              <a:rPr kumimoji="0" lang="en-US" altLang="zh-CN" sz="18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18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，则</a:t>
            </a:r>
            <a:r>
              <a:rPr kumimoji="0" lang="en-US" altLang="zh-CN" sz="18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range(5)</a:t>
            </a:r>
            <a:r>
              <a:rPr kumimoji="0" lang="zh-CN" altLang="en-US" sz="18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得到的就是包含</a:t>
            </a:r>
            <a:r>
              <a:rPr kumimoji="0" lang="en-US" altLang="zh-CN" sz="18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0,1,2,3,4</a:t>
            </a:r>
            <a:r>
              <a:rPr kumimoji="0" lang="zh-CN" altLang="en-US" sz="18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这</a:t>
            </a:r>
            <a:r>
              <a:rPr kumimoji="0" lang="en-US" altLang="zh-CN" sz="18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5</a:t>
            </a:r>
            <a:r>
              <a:rPr kumimoji="0" lang="zh-CN" altLang="en-US" sz="18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个元素的一个序列。</a:t>
            </a:r>
            <a:endParaRPr kumimoji="0" lang="zh-CN" altLang="en-US" sz="18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a:spLocks noChangeArrowheads="1"/>
          </p:cNvSpPr>
          <p:nvPr>
            <p:custDataLst>
              <p:tags r:id="rId3"/>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任务二：</a:t>
            </a:r>
            <a:r>
              <a:rPr kumimoji="0" lang="en-US" altLang="zh-CN"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Python</a:t>
            </a: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函数</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副标题"/>
          <p:cNvSpPr txBox="1">
            <a:spLocks noChangeArrowheads="1"/>
          </p:cNvSpPr>
          <p:nvPr>
            <p:custDataLst>
              <p:tags r:id="rId1"/>
            </p:custDataLst>
          </p:nvPr>
        </p:nvSpPr>
        <p:spPr bwMode="auto">
          <a:xfrm>
            <a:off x="674688" y="1600200"/>
            <a:ext cx="655320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常用内置函数</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类型转换函数的应用</a:t>
            </a:r>
            <a:endPar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 name="文本框 6"/>
          <p:cNvSpPr txBox="1">
            <a:spLocks noChangeArrowheads="1"/>
          </p:cNvSpPr>
          <p:nvPr>
            <p:custDataLst>
              <p:tags r:id="rId2"/>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任务二：</a:t>
            </a:r>
            <a:r>
              <a:rPr kumimoji="0" lang="en-US" altLang="zh-CN"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Python</a:t>
            </a: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函数</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aphicFrame>
        <p:nvGraphicFramePr>
          <p:cNvPr id="4" name="表格 3"/>
          <p:cNvGraphicFramePr>
            <a:graphicFrameLocks noGrp="1"/>
          </p:cNvGraphicFramePr>
          <p:nvPr/>
        </p:nvGraphicFramePr>
        <p:xfrm>
          <a:off x="746356" y="2057400"/>
          <a:ext cx="7245119" cy="4693920"/>
        </p:xfrm>
        <a:graphic>
          <a:graphicData uri="http://schemas.openxmlformats.org/drawingml/2006/table">
            <a:tbl>
              <a:tblPr firstRow="1" firstCol="1" bandRow="1"/>
              <a:tblGrid>
                <a:gridCol w="7245119"/>
              </a:tblGrid>
              <a:tr h="4351338">
                <a:tc>
                  <a:txBody>
                    <a:bodyPr/>
                    <a:lstStyle/>
                    <a:p>
                      <a:pPr algn="just"/>
                      <a:r>
                        <a:rPr lang="en-US" sz="1400" kern="100" dirty="0">
                          <a:solidFill>
                            <a:srgbClr val="000000"/>
                          </a:solidFill>
                          <a:effectLst/>
                          <a:latin typeface="Times New Roman" panose="02020603050405020304" pitchFamily="18" charset="0"/>
                          <a:ea typeface="宋体" panose="02010600030101010101" pitchFamily="2" charset="-122"/>
                        </a:rPr>
                        <a:t>&gt;&gt;&gt; tuple([1,1,2,2])</a:t>
                      </a:r>
                      <a:r>
                        <a:rPr lang="en-US" sz="1400" kern="100" dirty="0">
                          <a:solidFill>
                            <a:srgbClr val="FF0000"/>
                          </a:solidFill>
                          <a:effectLst/>
                          <a:latin typeface="Times New Roman" panose="02020603050405020304" pitchFamily="18" charset="0"/>
                          <a:ea typeface="宋体" panose="02010600030101010101" pitchFamily="2" charset="-122"/>
                        </a:rPr>
                        <a:t>    # </a:t>
                      </a:r>
                      <a:r>
                        <a:rPr lang="zh-CN" sz="1400" kern="100" dirty="0">
                          <a:solidFill>
                            <a:srgbClr val="FF0000"/>
                          </a:solidFill>
                          <a:effectLst/>
                          <a:latin typeface="Times New Roman" panose="02020603050405020304" pitchFamily="18" charset="0"/>
                          <a:ea typeface="宋体" panose="02010600030101010101" pitchFamily="2" charset="-122"/>
                        </a:rPr>
                        <a:t>将列表转换为元组</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(1, 1, 2, 2)</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&gt;&gt;&gt; tuple({1,2,3,4})   </a:t>
                      </a:r>
                      <a:r>
                        <a:rPr lang="en-US" sz="1400" kern="100" dirty="0">
                          <a:solidFill>
                            <a:srgbClr val="FF0000"/>
                          </a:solidFill>
                          <a:effectLst/>
                          <a:latin typeface="Times New Roman" panose="02020603050405020304" pitchFamily="18" charset="0"/>
                          <a:ea typeface="宋体" panose="02010600030101010101" pitchFamily="2" charset="-122"/>
                        </a:rPr>
                        <a:t># </a:t>
                      </a:r>
                      <a:r>
                        <a:rPr lang="zh-CN" sz="1400" kern="100" dirty="0">
                          <a:solidFill>
                            <a:srgbClr val="FF0000"/>
                          </a:solidFill>
                          <a:effectLst/>
                          <a:latin typeface="Times New Roman" panose="02020603050405020304" pitchFamily="18" charset="0"/>
                          <a:ea typeface="宋体" panose="02010600030101010101" pitchFamily="2" charset="-122"/>
                        </a:rPr>
                        <a:t>将集合转换为元组</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(1, 2, 3, 4)</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&gt;&gt;&gt; tuple({"name":"zhang","age":18})   </a:t>
                      </a:r>
                      <a:r>
                        <a:rPr lang="en-US" sz="1400" kern="100" dirty="0">
                          <a:solidFill>
                            <a:srgbClr val="FF0000"/>
                          </a:solidFill>
                          <a:effectLst/>
                          <a:latin typeface="Times New Roman" panose="02020603050405020304" pitchFamily="18" charset="0"/>
                          <a:ea typeface="宋体" panose="02010600030101010101" pitchFamily="2" charset="-122"/>
                        </a:rPr>
                        <a:t># </a:t>
                      </a:r>
                      <a:r>
                        <a:rPr lang="zh-CN" sz="1400" kern="100" dirty="0">
                          <a:solidFill>
                            <a:srgbClr val="FF0000"/>
                          </a:solidFill>
                          <a:effectLst/>
                          <a:latin typeface="Times New Roman" panose="02020603050405020304" pitchFamily="18" charset="0"/>
                          <a:ea typeface="宋体" panose="02010600030101010101" pitchFamily="2" charset="-122"/>
                        </a:rPr>
                        <a:t>将字典转换为元组，只保留了键</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('name', 'age')</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&gt;&gt;&gt; list((3,3,4,4))   </a:t>
                      </a:r>
                      <a:r>
                        <a:rPr lang="en-US" sz="1400" kern="100" dirty="0">
                          <a:solidFill>
                            <a:srgbClr val="FF0000"/>
                          </a:solidFill>
                          <a:effectLst/>
                          <a:latin typeface="Times New Roman" panose="02020603050405020304" pitchFamily="18" charset="0"/>
                          <a:ea typeface="宋体" panose="02010600030101010101" pitchFamily="2" charset="-122"/>
                        </a:rPr>
                        <a:t># </a:t>
                      </a:r>
                      <a:r>
                        <a:rPr lang="zh-CN" sz="1400" kern="100" dirty="0">
                          <a:solidFill>
                            <a:srgbClr val="FF0000"/>
                          </a:solidFill>
                          <a:effectLst/>
                          <a:latin typeface="Times New Roman" panose="02020603050405020304" pitchFamily="18" charset="0"/>
                          <a:ea typeface="宋体" panose="02010600030101010101" pitchFamily="2" charset="-122"/>
                        </a:rPr>
                        <a:t>将元组转换为列表</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[3, 3, 4, 4]</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&gt;&gt;&gt; list({'</a:t>
                      </a:r>
                      <a:r>
                        <a:rPr lang="en-US" sz="1400" kern="100" dirty="0" err="1">
                          <a:solidFill>
                            <a:srgbClr val="000000"/>
                          </a:solidFill>
                          <a:effectLst/>
                          <a:latin typeface="Times New Roman" panose="02020603050405020304" pitchFamily="18" charset="0"/>
                          <a:ea typeface="宋体" panose="02010600030101010101" pitchFamily="2" charset="-122"/>
                        </a:rPr>
                        <a:t>a','b','c</a:t>
                      </a:r>
                      <a:r>
                        <a:rPr lang="en-US" sz="1400" kern="100" dirty="0">
                          <a:solidFill>
                            <a:srgbClr val="000000"/>
                          </a:solidFill>
                          <a:effectLst/>
                          <a:latin typeface="Times New Roman" panose="02020603050405020304" pitchFamily="18" charset="0"/>
                          <a:ea typeface="宋体" panose="02010600030101010101" pitchFamily="2" charset="-122"/>
                        </a:rPr>
                        <a:t>'})   </a:t>
                      </a:r>
                      <a:r>
                        <a:rPr lang="en-US" sz="1400" kern="100" dirty="0">
                          <a:solidFill>
                            <a:srgbClr val="FF0000"/>
                          </a:solidFill>
                          <a:effectLst/>
                          <a:latin typeface="Times New Roman" panose="02020603050405020304" pitchFamily="18" charset="0"/>
                          <a:ea typeface="宋体" panose="02010600030101010101" pitchFamily="2" charset="-122"/>
                        </a:rPr>
                        <a:t># </a:t>
                      </a:r>
                      <a:r>
                        <a:rPr lang="zh-CN" sz="1400" kern="100" dirty="0">
                          <a:solidFill>
                            <a:srgbClr val="FF0000"/>
                          </a:solidFill>
                          <a:effectLst/>
                          <a:latin typeface="Times New Roman" panose="02020603050405020304" pitchFamily="18" charset="0"/>
                          <a:ea typeface="宋体" panose="02010600030101010101" pitchFamily="2" charset="-122"/>
                        </a:rPr>
                        <a:t>将集合转换为列表</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['a', 'b', 'c']</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&gt;&gt;&gt; list({"</a:t>
                      </a:r>
                      <a:r>
                        <a:rPr lang="zh-CN" sz="1400" kern="100" dirty="0">
                          <a:solidFill>
                            <a:srgbClr val="000000"/>
                          </a:solidFill>
                          <a:effectLst/>
                          <a:latin typeface="Times New Roman" panose="02020603050405020304" pitchFamily="18" charset="0"/>
                          <a:ea typeface="宋体" panose="02010600030101010101" pitchFamily="2" charset="-122"/>
                        </a:rPr>
                        <a:t>河北</a:t>
                      </a:r>
                      <a:r>
                        <a:rPr lang="en-US" sz="1400" kern="100" dirty="0">
                          <a:solidFill>
                            <a:srgbClr val="000000"/>
                          </a:solidFill>
                          <a:effectLst/>
                          <a:latin typeface="Times New Roman" panose="02020603050405020304" pitchFamily="18" charset="0"/>
                          <a:ea typeface="宋体" panose="02010600030101010101" pitchFamily="2" charset="-122"/>
                        </a:rPr>
                        <a:t>":"</a:t>
                      </a:r>
                      <a:r>
                        <a:rPr lang="zh-CN" sz="1400" kern="100" dirty="0">
                          <a:solidFill>
                            <a:srgbClr val="000000"/>
                          </a:solidFill>
                          <a:effectLst/>
                          <a:latin typeface="Times New Roman" panose="02020603050405020304" pitchFamily="18" charset="0"/>
                          <a:ea typeface="宋体" panose="02010600030101010101" pitchFamily="2" charset="-122"/>
                        </a:rPr>
                        <a:t>石家庄</a:t>
                      </a:r>
                      <a:r>
                        <a:rPr lang="en-US" sz="1400" kern="100" dirty="0">
                          <a:solidFill>
                            <a:srgbClr val="000000"/>
                          </a:solidFill>
                          <a:effectLst/>
                          <a:latin typeface="Times New Roman" panose="02020603050405020304" pitchFamily="18" charset="0"/>
                          <a:ea typeface="宋体" panose="02010600030101010101" pitchFamily="2" charset="-122"/>
                        </a:rPr>
                        <a:t>","</a:t>
                      </a:r>
                      <a:r>
                        <a:rPr lang="zh-CN" sz="1400" kern="100" dirty="0">
                          <a:solidFill>
                            <a:srgbClr val="000000"/>
                          </a:solidFill>
                          <a:effectLst/>
                          <a:latin typeface="Times New Roman" panose="02020603050405020304" pitchFamily="18" charset="0"/>
                          <a:ea typeface="宋体" panose="02010600030101010101" pitchFamily="2" charset="-122"/>
                        </a:rPr>
                        <a:t>河南</a:t>
                      </a:r>
                      <a:r>
                        <a:rPr lang="en-US" sz="1400" kern="100" dirty="0">
                          <a:solidFill>
                            <a:srgbClr val="000000"/>
                          </a:solidFill>
                          <a:effectLst/>
                          <a:latin typeface="Times New Roman" panose="02020603050405020304" pitchFamily="18" charset="0"/>
                          <a:ea typeface="宋体" panose="02010600030101010101" pitchFamily="2" charset="-122"/>
                        </a:rPr>
                        <a:t>":"</a:t>
                      </a:r>
                      <a:r>
                        <a:rPr lang="zh-CN" sz="1400" kern="100" dirty="0">
                          <a:solidFill>
                            <a:srgbClr val="000000"/>
                          </a:solidFill>
                          <a:effectLst/>
                          <a:latin typeface="Times New Roman" panose="02020603050405020304" pitchFamily="18" charset="0"/>
                          <a:ea typeface="宋体" panose="02010600030101010101" pitchFamily="2" charset="-122"/>
                        </a:rPr>
                        <a:t>郑州</a:t>
                      </a:r>
                      <a:r>
                        <a:rPr lang="en-US" sz="1400" kern="100" dirty="0">
                          <a:solidFill>
                            <a:srgbClr val="000000"/>
                          </a:solidFill>
                          <a:effectLst/>
                          <a:latin typeface="Times New Roman" panose="02020603050405020304" pitchFamily="18" charset="0"/>
                          <a:ea typeface="宋体" panose="02010600030101010101" pitchFamily="2" charset="-122"/>
                        </a:rPr>
                        <a:t>"})  </a:t>
                      </a:r>
                      <a:r>
                        <a:rPr lang="en-US" sz="1400" kern="100" dirty="0">
                          <a:solidFill>
                            <a:srgbClr val="FF0000"/>
                          </a:solidFill>
                          <a:effectLst/>
                          <a:latin typeface="Times New Roman" panose="02020603050405020304" pitchFamily="18" charset="0"/>
                          <a:ea typeface="宋体" panose="02010600030101010101" pitchFamily="2" charset="-122"/>
                        </a:rPr>
                        <a:t># </a:t>
                      </a:r>
                      <a:r>
                        <a:rPr lang="zh-CN" sz="1400" kern="100" dirty="0">
                          <a:solidFill>
                            <a:srgbClr val="FF0000"/>
                          </a:solidFill>
                          <a:effectLst/>
                          <a:latin typeface="Times New Roman" panose="02020603050405020304" pitchFamily="18" charset="0"/>
                          <a:ea typeface="宋体" panose="02010600030101010101" pitchFamily="2" charset="-122"/>
                        </a:rPr>
                        <a:t>将字典转换为列表，只保留了键</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a:t>
                      </a:r>
                      <a:r>
                        <a:rPr lang="zh-CN" sz="1400" kern="100" dirty="0">
                          <a:solidFill>
                            <a:srgbClr val="000000"/>
                          </a:solidFill>
                          <a:effectLst/>
                          <a:latin typeface="Times New Roman" panose="02020603050405020304" pitchFamily="18" charset="0"/>
                          <a:ea typeface="宋体" panose="02010600030101010101" pitchFamily="2" charset="-122"/>
                        </a:rPr>
                        <a:t>河北</a:t>
                      </a:r>
                      <a:r>
                        <a:rPr lang="en-US" sz="1400" kern="100" dirty="0">
                          <a:solidFill>
                            <a:srgbClr val="000000"/>
                          </a:solidFill>
                          <a:effectLst/>
                          <a:latin typeface="Times New Roman" panose="02020603050405020304" pitchFamily="18" charset="0"/>
                          <a:ea typeface="宋体" panose="02010600030101010101" pitchFamily="2" charset="-122"/>
                        </a:rPr>
                        <a:t>', '</a:t>
                      </a:r>
                      <a:r>
                        <a:rPr lang="zh-CN" sz="1400" kern="100" dirty="0">
                          <a:solidFill>
                            <a:srgbClr val="000000"/>
                          </a:solidFill>
                          <a:effectLst/>
                          <a:latin typeface="Times New Roman" panose="02020603050405020304" pitchFamily="18" charset="0"/>
                          <a:ea typeface="宋体" panose="02010600030101010101" pitchFamily="2" charset="-122"/>
                        </a:rPr>
                        <a:t>河南</a:t>
                      </a:r>
                      <a:r>
                        <a:rPr lang="en-US" sz="1400" kern="100" dirty="0">
                          <a:solidFill>
                            <a:srgbClr val="000000"/>
                          </a:solidFill>
                          <a:effectLst/>
                          <a:latin typeface="Times New Roman" panose="02020603050405020304" pitchFamily="18" charset="0"/>
                          <a:ea typeface="宋体" panose="02010600030101010101" pitchFamily="2" charset="-122"/>
                        </a:rPr>
                        <a:t>']</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&gt;&gt;&gt; set((5,5,6,6))   </a:t>
                      </a:r>
                      <a:r>
                        <a:rPr lang="en-US" sz="1400" kern="100" dirty="0">
                          <a:solidFill>
                            <a:srgbClr val="FF0000"/>
                          </a:solidFill>
                          <a:effectLst/>
                          <a:latin typeface="Times New Roman" panose="02020603050405020304" pitchFamily="18" charset="0"/>
                          <a:ea typeface="宋体" panose="02010600030101010101" pitchFamily="2" charset="-122"/>
                        </a:rPr>
                        <a:t># </a:t>
                      </a:r>
                      <a:r>
                        <a:rPr lang="zh-CN" sz="1400" kern="100" dirty="0">
                          <a:solidFill>
                            <a:srgbClr val="FF0000"/>
                          </a:solidFill>
                          <a:effectLst/>
                          <a:latin typeface="Times New Roman" panose="02020603050405020304" pitchFamily="18" charset="0"/>
                          <a:ea typeface="宋体" panose="02010600030101010101" pitchFamily="2" charset="-122"/>
                        </a:rPr>
                        <a:t>将元组转换为集合，只保留了不重复元素</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{5, 6}</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&gt;&gt;&gt; set([7,7,8,8])   </a:t>
                      </a:r>
                      <a:r>
                        <a:rPr lang="en-US" sz="1400" kern="100" dirty="0">
                          <a:solidFill>
                            <a:srgbClr val="FF0000"/>
                          </a:solidFill>
                          <a:effectLst/>
                          <a:latin typeface="Times New Roman" panose="02020603050405020304" pitchFamily="18" charset="0"/>
                          <a:ea typeface="宋体" panose="02010600030101010101" pitchFamily="2" charset="-122"/>
                        </a:rPr>
                        <a:t># </a:t>
                      </a:r>
                      <a:r>
                        <a:rPr lang="zh-CN" sz="1400" kern="100" dirty="0">
                          <a:solidFill>
                            <a:srgbClr val="FF0000"/>
                          </a:solidFill>
                          <a:effectLst/>
                          <a:latin typeface="Times New Roman" panose="02020603050405020304" pitchFamily="18" charset="0"/>
                          <a:ea typeface="宋体" panose="02010600030101010101" pitchFamily="2" charset="-122"/>
                        </a:rPr>
                        <a:t>将列表转换为集合，只保留了不重复元素</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{8, 7}</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&gt;&gt;&gt; set({"</a:t>
                      </a:r>
                      <a:r>
                        <a:rPr lang="en-US" sz="1400" kern="100" dirty="0" err="1">
                          <a:solidFill>
                            <a:srgbClr val="000000"/>
                          </a:solidFill>
                          <a:effectLst/>
                          <a:latin typeface="Times New Roman" panose="02020603050405020304" pitchFamily="18" charset="0"/>
                          <a:ea typeface="宋体" panose="02010600030101010101" pitchFamily="2" charset="-122"/>
                        </a:rPr>
                        <a:t>int":"integer","str":"string</a:t>
                      </a:r>
                      <a:r>
                        <a:rPr lang="en-US" sz="1400" kern="100" dirty="0">
                          <a:solidFill>
                            <a:srgbClr val="000000"/>
                          </a:solidFill>
                          <a:effectLst/>
                          <a:latin typeface="Times New Roman" panose="02020603050405020304" pitchFamily="18" charset="0"/>
                          <a:ea typeface="宋体" panose="02010600030101010101" pitchFamily="2" charset="-122"/>
                        </a:rPr>
                        <a:t>"})   </a:t>
                      </a:r>
                      <a:r>
                        <a:rPr lang="en-US" sz="1400" kern="100" dirty="0">
                          <a:solidFill>
                            <a:srgbClr val="FF0000"/>
                          </a:solidFill>
                          <a:effectLst/>
                          <a:latin typeface="Times New Roman" panose="02020603050405020304" pitchFamily="18" charset="0"/>
                          <a:ea typeface="宋体" panose="02010600030101010101" pitchFamily="2" charset="-122"/>
                        </a:rPr>
                        <a:t># </a:t>
                      </a:r>
                      <a:r>
                        <a:rPr lang="zh-CN" sz="1400" kern="100" dirty="0">
                          <a:solidFill>
                            <a:srgbClr val="FF0000"/>
                          </a:solidFill>
                          <a:effectLst/>
                          <a:latin typeface="Times New Roman" panose="02020603050405020304" pitchFamily="18" charset="0"/>
                          <a:ea typeface="宋体" panose="02010600030101010101" pitchFamily="2" charset="-122"/>
                        </a:rPr>
                        <a:t>将字典转换为集合，只保留了键</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&gt;&gt;&gt;</a:t>
                      </a:r>
                      <a:r>
                        <a:rPr lang="en-US" sz="1400" kern="100" dirty="0">
                          <a:solidFill>
                            <a:srgbClr val="FF0000"/>
                          </a:solidFill>
                          <a:effectLst/>
                          <a:latin typeface="Times New Roman" panose="02020603050405020304" pitchFamily="18" charset="0"/>
                          <a:ea typeface="宋体" panose="02010600030101010101" pitchFamily="2" charset="-122"/>
                        </a:rPr>
                        <a:t># </a:t>
                      </a:r>
                      <a:r>
                        <a:rPr lang="zh-CN" sz="1400" kern="100" dirty="0">
                          <a:solidFill>
                            <a:srgbClr val="FF0000"/>
                          </a:solidFill>
                          <a:effectLst/>
                          <a:latin typeface="Times New Roman" panose="02020603050405020304" pitchFamily="18" charset="0"/>
                          <a:ea typeface="宋体" panose="02010600030101010101" pitchFamily="2" charset="-122"/>
                        </a:rPr>
                        <a:t>将元组、列表和集合转换为字典</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&gt;&gt;&gt; </a:t>
                      </a:r>
                      <a:r>
                        <a:rPr lang="en-US" sz="1400" kern="100" dirty="0" err="1">
                          <a:solidFill>
                            <a:srgbClr val="000000"/>
                          </a:solidFill>
                          <a:effectLst/>
                          <a:latin typeface="Times New Roman" panose="02020603050405020304" pitchFamily="18" charset="0"/>
                          <a:ea typeface="宋体" panose="02010600030101010101" pitchFamily="2" charset="-122"/>
                        </a:rPr>
                        <a:t>dict</a:t>
                      </a:r>
                      <a:r>
                        <a:rPr lang="en-US" sz="1400" kern="100" dirty="0">
                          <a:solidFill>
                            <a:srgbClr val="000000"/>
                          </a:solidFill>
                          <a:effectLst/>
                          <a:latin typeface="Times New Roman" panose="02020603050405020304" pitchFamily="18" charset="0"/>
                          <a:ea typeface="宋体" panose="02010600030101010101" pitchFamily="2" charset="-122"/>
                        </a:rPr>
                        <a:t>(('1a','2b'))   </a:t>
                      </a:r>
                      <a:r>
                        <a:rPr lang="en-US" sz="1400" kern="100" dirty="0">
                          <a:solidFill>
                            <a:srgbClr val="FF0000"/>
                          </a:solidFill>
                          <a:effectLst/>
                          <a:latin typeface="Times New Roman" panose="02020603050405020304" pitchFamily="18" charset="0"/>
                          <a:ea typeface="宋体" panose="02010600030101010101" pitchFamily="2" charset="-122"/>
                        </a:rPr>
                        <a:t># </a:t>
                      </a:r>
                      <a:r>
                        <a:rPr lang="zh-CN" sz="1400" kern="100" dirty="0">
                          <a:solidFill>
                            <a:srgbClr val="FF0000"/>
                          </a:solidFill>
                          <a:effectLst/>
                          <a:latin typeface="Times New Roman" panose="02020603050405020304" pitchFamily="18" charset="0"/>
                          <a:ea typeface="宋体" panose="02010600030101010101" pitchFamily="2" charset="-122"/>
                        </a:rPr>
                        <a:t>将字符串构成的元组转换为字典</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{'1': 'a', '2': 'b'}</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&gt;&gt;&gt; </a:t>
                      </a:r>
                      <a:r>
                        <a:rPr lang="en-US" sz="1400" kern="100" dirty="0" err="1">
                          <a:solidFill>
                            <a:srgbClr val="000000"/>
                          </a:solidFill>
                          <a:effectLst/>
                          <a:latin typeface="Times New Roman" panose="02020603050405020304" pitchFamily="18" charset="0"/>
                          <a:ea typeface="宋体" panose="02010600030101010101" pitchFamily="2" charset="-122"/>
                        </a:rPr>
                        <a:t>dict</a:t>
                      </a:r>
                      <a:r>
                        <a:rPr lang="en-US" sz="1400" kern="100" dirty="0">
                          <a:solidFill>
                            <a:srgbClr val="000000"/>
                          </a:solidFill>
                          <a:effectLst/>
                          <a:latin typeface="Times New Roman" panose="02020603050405020304" pitchFamily="18" charset="0"/>
                          <a:ea typeface="宋体" panose="02010600030101010101" pitchFamily="2" charset="-122"/>
                        </a:rPr>
                        <a:t>(((3,'c'),(4,'d')))   </a:t>
                      </a:r>
                      <a:r>
                        <a:rPr lang="en-US" sz="1400" kern="100" dirty="0">
                          <a:solidFill>
                            <a:srgbClr val="FF0000"/>
                          </a:solidFill>
                          <a:effectLst/>
                          <a:latin typeface="Times New Roman" panose="02020603050405020304" pitchFamily="18" charset="0"/>
                          <a:ea typeface="宋体" panose="02010600030101010101" pitchFamily="2" charset="-122"/>
                        </a:rPr>
                        <a:t># </a:t>
                      </a:r>
                      <a:r>
                        <a:rPr lang="zh-CN" sz="1400" kern="100" dirty="0">
                          <a:solidFill>
                            <a:srgbClr val="FF0000"/>
                          </a:solidFill>
                          <a:effectLst/>
                          <a:latin typeface="Times New Roman" panose="02020603050405020304" pitchFamily="18" charset="0"/>
                          <a:ea typeface="宋体" panose="02010600030101010101" pitchFamily="2" charset="-122"/>
                        </a:rPr>
                        <a:t>将元组作为元素构成的元组转换为字典</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{3: 'c', 4: 'd'}</a:t>
                      </a:r>
                      <a:endParaRPr lang="zh-CN" sz="600" kern="100" dirty="0">
                        <a:effectLst/>
                        <a:latin typeface="Times New Roman" panose="02020603050405020304" pitchFamily="18" charset="0"/>
                        <a:ea typeface="宋体" panose="02010600030101010101" pitchFamily="2" charset="-122"/>
                      </a:endParaRPr>
                    </a:p>
                  </a:txBody>
                  <a:tcPr marL="38058" marR="38058" marT="0" marB="0">
                    <a:lnL>
                      <a:noFill/>
                    </a:lnL>
                    <a:lnR>
                      <a:noFill/>
                    </a:lnR>
                    <a:lnT>
                      <a:noFill/>
                    </a:lnT>
                    <a:lnB>
                      <a:noFill/>
                    </a:lnB>
                    <a:solidFill>
                      <a:srgbClr val="D9D9D9"/>
                    </a:solidFill>
                  </a:tcPr>
                </a:tc>
              </a:tr>
            </a:tbl>
          </a:graphicData>
        </a:graphic>
      </p:graphicFrame>
    </p:spTree>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副标题"/>
          <p:cNvSpPr txBox="1">
            <a:spLocks noChangeArrowheads="1"/>
          </p:cNvSpPr>
          <p:nvPr>
            <p:custDataLst>
              <p:tags r:id="rId1"/>
            </p:custDataLst>
          </p:nvPr>
        </p:nvSpPr>
        <p:spPr bwMode="auto">
          <a:xfrm>
            <a:off x="589080" y="530225"/>
            <a:ext cx="655320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常用内置函数</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类型转换函数的应用</a:t>
            </a:r>
            <a:endPar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 name="文本框 6"/>
          <p:cNvSpPr txBox="1">
            <a:spLocks noChangeArrowheads="1"/>
          </p:cNvSpPr>
          <p:nvPr>
            <p:custDataLst>
              <p:tags r:id="rId2"/>
            </p:custDataLst>
          </p:nvPr>
        </p:nvSpPr>
        <p:spPr bwMode="auto">
          <a:xfrm>
            <a:off x="589080" y="0"/>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任务二：</a:t>
            </a:r>
            <a:r>
              <a:rPr kumimoji="0" lang="en-US" altLang="zh-CN"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Python</a:t>
            </a: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函数</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aphicFrame>
        <p:nvGraphicFramePr>
          <p:cNvPr id="4" name="表格 3"/>
          <p:cNvGraphicFramePr>
            <a:graphicFrameLocks noGrp="1"/>
          </p:cNvGraphicFramePr>
          <p:nvPr/>
        </p:nvGraphicFramePr>
        <p:xfrm>
          <a:off x="589080" y="990600"/>
          <a:ext cx="7768993" cy="5760720"/>
        </p:xfrm>
        <a:graphic>
          <a:graphicData uri="http://schemas.openxmlformats.org/drawingml/2006/table">
            <a:tbl>
              <a:tblPr firstRow="1" firstCol="1" bandRow="1"/>
              <a:tblGrid>
                <a:gridCol w="7768993"/>
              </a:tblGrid>
              <a:tr h="4351338">
                <a:tc>
                  <a:txBody>
                    <a:bodyPr/>
                    <a:lstStyle/>
                    <a:p>
                      <a:pPr algn="just"/>
                      <a:r>
                        <a:rPr lang="en-US" sz="1400" kern="100" dirty="0">
                          <a:solidFill>
                            <a:srgbClr val="000000"/>
                          </a:solidFill>
                          <a:effectLst/>
                          <a:latin typeface="Times New Roman" panose="02020603050405020304" pitchFamily="18" charset="0"/>
                          <a:ea typeface="宋体" panose="02010600030101010101" pitchFamily="2" charset="-122"/>
                        </a:rPr>
                        <a:t>&gt;&gt;&gt; </a:t>
                      </a:r>
                      <a:r>
                        <a:rPr lang="en-US" sz="1400" kern="100" dirty="0" err="1">
                          <a:solidFill>
                            <a:srgbClr val="000000"/>
                          </a:solidFill>
                          <a:effectLst/>
                          <a:latin typeface="Times New Roman" panose="02020603050405020304" pitchFamily="18" charset="0"/>
                          <a:ea typeface="宋体" panose="02010600030101010101" pitchFamily="2" charset="-122"/>
                        </a:rPr>
                        <a:t>dict</a:t>
                      </a:r>
                      <a:r>
                        <a:rPr lang="en-US" sz="1400" kern="100" dirty="0">
                          <a:solidFill>
                            <a:srgbClr val="000000"/>
                          </a:solidFill>
                          <a:effectLst/>
                          <a:latin typeface="Times New Roman" panose="02020603050405020304" pitchFamily="18" charset="0"/>
                          <a:ea typeface="宋体" panose="02010600030101010101" pitchFamily="2" charset="-122"/>
                        </a:rPr>
                        <a:t>(([5,'e'],[6,'f']))   </a:t>
                      </a:r>
                      <a:r>
                        <a:rPr lang="en-US" sz="1400" kern="100" dirty="0">
                          <a:solidFill>
                            <a:srgbClr val="FF0000"/>
                          </a:solidFill>
                          <a:effectLst/>
                          <a:latin typeface="Times New Roman" panose="02020603050405020304" pitchFamily="18" charset="0"/>
                          <a:ea typeface="宋体" panose="02010600030101010101" pitchFamily="2" charset="-122"/>
                        </a:rPr>
                        <a:t># </a:t>
                      </a:r>
                      <a:r>
                        <a:rPr lang="zh-CN" sz="1400" kern="100" dirty="0">
                          <a:solidFill>
                            <a:srgbClr val="FF0000"/>
                          </a:solidFill>
                          <a:effectLst/>
                          <a:latin typeface="Times New Roman" panose="02020603050405020304" pitchFamily="18" charset="0"/>
                          <a:ea typeface="宋体" panose="02010600030101010101" pitchFamily="2" charset="-122"/>
                        </a:rPr>
                        <a:t>将列表作为元素构成的元组转换为字典</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{5: 'e', 6: 'f'}</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&gt;&gt;&gt; </a:t>
                      </a:r>
                      <a:r>
                        <a:rPr lang="en-US" sz="1400" kern="100" dirty="0" err="1">
                          <a:solidFill>
                            <a:srgbClr val="000000"/>
                          </a:solidFill>
                          <a:effectLst/>
                          <a:latin typeface="Times New Roman" panose="02020603050405020304" pitchFamily="18" charset="0"/>
                          <a:ea typeface="宋体" panose="02010600030101010101" pitchFamily="2" charset="-122"/>
                        </a:rPr>
                        <a:t>dict</a:t>
                      </a:r>
                      <a:r>
                        <a:rPr lang="en-US" sz="1400" kern="100" dirty="0">
                          <a:solidFill>
                            <a:srgbClr val="000000"/>
                          </a:solidFill>
                          <a:effectLst/>
                          <a:latin typeface="Times New Roman" panose="02020603050405020304" pitchFamily="18" charset="0"/>
                          <a:ea typeface="宋体" panose="02010600030101010101" pitchFamily="2" charset="-122"/>
                        </a:rPr>
                        <a:t>(({7,'g'},{8,'h'}))   </a:t>
                      </a:r>
                      <a:r>
                        <a:rPr lang="en-US" sz="1400" kern="100" dirty="0">
                          <a:solidFill>
                            <a:srgbClr val="FF0000"/>
                          </a:solidFill>
                          <a:effectLst/>
                          <a:latin typeface="Times New Roman" panose="02020603050405020304" pitchFamily="18" charset="0"/>
                          <a:ea typeface="宋体" panose="02010600030101010101" pitchFamily="2" charset="-122"/>
                        </a:rPr>
                        <a:t># </a:t>
                      </a:r>
                      <a:r>
                        <a:rPr lang="zh-CN" sz="1400" kern="100" dirty="0">
                          <a:solidFill>
                            <a:srgbClr val="FF0000"/>
                          </a:solidFill>
                          <a:effectLst/>
                          <a:latin typeface="Times New Roman" panose="02020603050405020304" pitchFamily="18" charset="0"/>
                          <a:ea typeface="宋体" panose="02010600030101010101" pitchFamily="2" charset="-122"/>
                        </a:rPr>
                        <a:t>将集合作为元素构成的元组转换为字典</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{'g': 7, 8: 'h'}</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&gt;&gt;&gt; </a:t>
                      </a:r>
                      <a:r>
                        <a:rPr lang="en-US" sz="1400" kern="100" dirty="0" err="1">
                          <a:solidFill>
                            <a:srgbClr val="000000"/>
                          </a:solidFill>
                          <a:effectLst/>
                          <a:latin typeface="Times New Roman" panose="02020603050405020304" pitchFamily="18" charset="0"/>
                          <a:ea typeface="宋体" panose="02010600030101010101" pitchFamily="2" charset="-122"/>
                        </a:rPr>
                        <a:t>dict</a:t>
                      </a:r>
                      <a:r>
                        <a:rPr lang="en-US" sz="1400" kern="100" dirty="0">
                          <a:solidFill>
                            <a:srgbClr val="000000"/>
                          </a:solidFill>
                          <a:effectLst/>
                          <a:latin typeface="Times New Roman" panose="02020603050405020304" pitchFamily="18" charset="0"/>
                          <a:ea typeface="宋体" panose="02010600030101010101" pitchFamily="2" charset="-122"/>
                        </a:rPr>
                        <a:t>(['9i','0j'])   </a:t>
                      </a:r>
                      <a:r>
                        <a:rPr lang="en-US" sz="1400" kern="100" dirty="0">
                          <a:solidFill>
                            <a:srgbClr val="FF0000"/>
                          </a:solidFill>
                          <a:effectLst/>
                          <a:latin typeface="Times New Roman" panose="02020603050405020304" pitchFamily="18" charset="0"/>
                          <a:ea typeface="宋体" panose="02010600030101010101" pitchFamily="2" charset="-122"/>
                        </a:rPr>
                        <a:t># </a:t>
                      </a:r>
                      <a:r>
                        <a:rPr lang="zh-CN" sz="1400" kern="100" dirty="0">
                          <a:solidFill>
                            <a:srgbClr val="FF0000"/>
                          </a:solidFill>
                          <a:effectLst/>
                          <a:latin typeface="Times New Roman" panose="02020603050405020304" pitchFamily="18" charset="0"/>
                          <a:ea typeface="宋体" panose="02010600030101010101" pitchFamily="2" charset="-122"/>
                        </a:rPr>
                        <a:t>将字符串作为元素构成的列表转换为字典</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{'9': '</a:t>
                      </a:r>
                      <a:r>
                        <a:rPr lang="en-US" sz="1400" kern="100" dirty="0" err="1">
                          <a:solidFill>
                            <a:srgbClr val="000000"/>
                          </a:solidFill>
                          <a:effectLst/>
                          <a:latin typeface="Times New Roman" panose="02020603050405020304" pitchFamily="18" charset="0"/>
                          <a:ea typeface="宋体" panose="02010600030101010101" pitchFamily="2" charset="-122"/>
                        </a:rPr>
                        <a:t>i</a:t>
                      </a:r>
                      <a:r>
                        <a:rPr lang="en-US" sz="1400" kern="100" dirty="0">
                          <a:solidFill>
                            <a:srgbClr val="000000"/>
                          </a:solidFill>
                          <a:effectLst/>
                          <a:latin typeface="Times New Roman" panose="02020603050405020304" pitchFamily="18" charset="0"/>
                          <a:ea typeface="宋体" panose="02010600030101010101" pitchFamily="2" charset="-122"/>
                        </a:rPr>
                        <a:t>', '0': 'j'}</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&gt;&gt;&gt; </a:t>
                      </a:r>
                      <a:r>
                        <a:rPr lang="en-US" sz="1400" kern="100" dirty="0" err="1">
                          <a:solidFill>
                            <a:srgbClr val="000000"/>
                          </a:solidFill>
                          <a:effectLst/>
                          <a:latin typeface="Times New Roman" panose="02020603050405020304" pitchFamily="18" charset="0"/>
                          <a:ea typeface="宋体" panose="02010600030101010101" pitchFamily="2" charset="-122"/>
                        </a:rPr>
                        <a:t>dict</a:t>
                      </a:r>
                      <a:r>
                        <a:rPr lang="en-US" sz="1400" kern="100" dirty="0">
                          <a:solidFill>
                            <a:srgbClr val="000000"/>
                          </a:solidFill>
                          <a:effectLst/>
                          <a:latin typeface="Times New Roman" panose="02020603050405020304" pitchFamily="18" charset="0"/>
                          <a:ea typeface="宋体" panose="02010600030101010101" pitchFamily="2" charset="-122"/>
                        </a:rPr>
                        <a:t>([(11,'k'),(12,'m')])   </a:t>
                      </a:r>
                      <a:r>
                        <a:rPr lang="en-US" sz="1400" kern="100" dirty="0">
                          <a:solidFill>
                            <a:srgbClr val="FF0000"/>
                          </a:solidFill>
                          <a:effectLst/>
                          <a:latin typeface="Times New Roman" panose="02020603050405020304" pitchFamily="18" charset="0"/>
                          <a:ea typeface="宋体" panose="02010600030101010101" pitchFamily="2" charset="-122"/>
                        </a:rPr>
                        <a:t># </a:t>
                      </a:r>
                      <a:r>
                        <a:rPr lang="zh-CN" sz="1400" kern="100" dirty="0">
                          <a:solidFill>
                            <a:srgbClr val="FF0000"/>
                          </a:solidFill>
                          <a:effectLst/>
                          <a:latin typeface="Times New Roman" panose="02020603050405020304" pitchFamily="18" charset="0"/>
                          <a:ea typeface="宋体" panose="02010600030101010101" pitchFamily="2" charset="-122"/>
                        </a:rPr>
                        <a:t>将元组作为元素构成的列表转换为字典</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{11: 'k', 12: 'm'}</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&gt;&gt;&gt; </a:t>
                      </a:r>
                      <a:r>
                        <a:rPr lang="en-US" sz="1400" kern="100" dirty="0" err="1">
                          <a:solidFill>
                            <a:srgbClr val="000000"/>
                          </a:solidFill>
                          <a:effectLst/>
                          <a:latin typeface="Times New Roman" panose="02020603050405020304" pitchFamily="18" charset="0"/>
                          <a:ea typeface="宋体" panose="02010600030101010101" pitchFamily="2" charset="-122"/>
                        </a:rPr>
                        <a:t>dict</a:t>
                      </a:r>
                      <a:r>
                        <a:rPr lang="en-US" sz="1400" kern="100" dirty="0">
                          <a:solidFill>
                            <a:srgbClr val="000000"/>
                          </a:solidFill>
                          <a:effectLst/>
                          <a:latin typeface="Times New Roman" panose="02020603050405020304" pitchFamily="18" charset="0"/>
                          <a:ea typeface="宋体" panose="02010600030101010101" pitchFamily="2" charset="-122"/>
                        </a:rPr>
                        <a:t>([[13,'n'],[14,'p']])   </a:t>
                      </a:r>
                      <a:r>
                        <a:rPr lang="en-US" sz="1400" kern="100" dirty="0">
                          <a:solidFill>
                            <a:srgbClr val="FF0000"/>
                          </a:solidFill>
                          <a:effectLst/>
                          <a:latin typeface="Times New Roman" panose="02020603050405020304" pitchFamily="18" charset="0"/>
                          <a:ea typeface="宋体" panose="02010600030101010101" pitchFamily="2" charset="-122"/>
                        </a:rPr>
                        <a:t># </a:t>
                      </a:r>
                      <a:r>
                        <a:rPr lang="zh-CN" sz="1400" kern="100" dirty="0">
                          <a:solidFill>
                            <a:srgbClr val="FF0000"/>
                          </a:solidFill>
                          <a:effectLst/>
                          <a:latin typeface="Times New Roman" panose="02020603050405020304" pitchFamily="18" charset="0"/>
                          <a:ea typeface="宋体" panose="02010600030101010101" pitchFamily="2" charset="-122"/>
                        </a:rPr>
                        <a:t>将列表作为元素构成的列表转换为字典</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{13: 'n', 14: 'p'}</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&gt;&gt;&gt; </a:t>
                      </a:r>
                      <a:r>
                        <a:rPr lang="en-US" sz="1400" kern="100" dirty="0" err="1">
                          <a:solidFill>
                            <a:srgbClr val="000000"/>
                          </a:solidFill>
                          <a:effectLst/>
                          <a:latin typeface="Times New Roman" panose="02020603050405020304" pitchFamily="18" charset="0"/>
                          <a:ea typeface="宋体" panose="02010600030101010101" pitchFamily="2" charset="-122"/>
                        </a:rPr>
                        <a:t>dict</a:t>
                      </a:r>
                      <a:r>
                        <a:rPr lang="en-US" sz="1400" kern="100" dirty="0">
                          <a:solidFill>
                            <a:srgbClr val="000000"/>
                          </a:solidFill>
                          <a:effectLst/>
                          <a:latin typeface="Times New Roman" panose="02020603050405020304" pitchFamily="18" charset="0"/>
                          <a:ea typeface="宋体" panose="02010600030101010101" pitchFamily="2" charset="-122"/>
                        </a:rPr>
                        <a:t>([{15,'q'},{16,'r'}])   </a:t>
                      </a:r>
                      <a:r>
                        <a:rPr lang="en-US" sz="1400" kern="100" dirty="0">
                          <a:solidFill>
                            <a:srgbClr val="FF0000"/>
                          </a:solidFill>
                          <a:effectLst/>
                          <a:latin typeface="Times New Roman" panose="02020603050405020304" pitchFamily="18" charset="0"/>
                          <a:ea typeface="宋体" panose="02010600030101010101" pitchFamily="2" charset="-122"/>
                        </a:rPr>
                        <a:t># </a:t>
                      </a:r>
                      <a:r>
                        <a:rPr lang="zh-CN" sz="1400" kern="100" dirty="0">
                          <a:solidFill>
                            <a:srgbClr val="FF0000"/>
                          </a:solidFill>
                          <a:effectLst/>
                          <a:latin typeface="Times New Roman" panose="02020603050405020304" pitchFamily="18" charset="0"/>
                          <a:ea typeface="宋体" panose="02010600030101010101" pitchFamily="2" charset="-122"/>
                        </a:rPr>
                        <a:t>将集合作为元素构成的列表转换为字典</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{'q': 15, 16: 'r'}</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&gt;&gt;&gt; </a:t>
                      </a:r>
                      <a:r>
                        <a:rPr lang="en-US" sz="1400" kern="100" dirty="0" err="1">
                          <a:solidFill>
                            <a:srgbClr val="000000"/>
                          </a:solidFill>
                          <a:effectLst/>
                          <a:latin typeface="Times New Roman" panose="02020603050405020304" pitchFamily="18" charset="0"/>
                          <a:ea typeface="宋体" panose="02010600030101010101" pitchFamily="2" charset="-122"/>
                        </a:rPr>
                        <a:t>dict</a:t>
                      </a:r>
                      <a:r>
                        <a:rPr lang="en-US" sz="1400" kern="100" dirty="0">
                          <a:solidFill>
                            <a:srgbClr val="000000"/>
                          </a:solidFill>
                          <a:effectLst/>
                          <a:latin typeface="Times New Roman" panose="02020603050405020304" pitchFamily="18" charset="0"/>
                          <a:ea typeface="宋体" panose="02010600030101010101" pitchFamily="2" charset="-122"/>
                        </a:rPr>
                        <a:t>({'</a:t>
                      </a:r>
                      <a:r>
                        <a:rPr lang="en-US" sz="1400" kern="100" dirty="0" err="1">
                          <a:solidFill>
                            <a:srgbClr val="000000"/>
                          </a:solidFill>
                          <a:effectLst/>
                          <a:latin typeface="Times New Roman" panose="02020603050405020304" pitchFamily="18" charset="0"/>
                          <a:ea typeface="宋体" panose="02010600030101010101" pitchFamily="2" charset="-122"/>
                        </a:rPr>
                        <a:t>st</a:t>
                      </a:r>
                      <a:r>
                        <a:rPr lang="en-US" sz="1400" kern="100" dirty="0">
                          <a:solidFill>
                            <a:srgbClr val="000000"/>
                          </a:solidFill>
                          <a:effectLst/>
                          <a:latin typeface="Times New Roman" panose="02020603050405020304" pitchFamily="18" charset="0"/>
                          <a:ea typeface="宋体" panose="02010600030101010101" pitchFamily="2" charset="-122"/>
                        </a:rPr>
                        <a:t>','</a:t>
                      </a:r>
                      <a:r>
                        <a:rPr lang="en-US" sz="1400" kern="100" dirty="0" err="1">
                          <a:solidFill>
                            <a:srgbClr val="000000"/>
                          </a:solidFill>
                          <a:effectLst/>
                          <a:latin typeface="Times New Roman" panose="02020603050405020304" pitchFamily="18" charset="0"/>
                          <a:ea typeface="宋体" panose="02010600030101010101" pitchFamily="2" charset="-122"/>
                        </a:rPr>
                        <a:t>uv</a:t>
                      </a:r>
                      <a:r>
                        <a:rPr lang="en-US" sz="1400" kern="100" dirty="0">
                          <a:solidFill>
                            <a:srgbClr val="000000"/>
                          </a:solidFill>
                          <a:effectLst/>
                          <a:latin typeface="Times New Roman" panose="02020603050405020304" pitchFamily="18" charset="0"/>
                          <a:ea typeface="宋体" panose="02010600030101010101" pitchFamily="2" charset="-122"/>
                        </a:rPr>
                        <a:t>'})   </a:t>
                      </a:r>
                      <a:r>
                        <a:rPr lang="en-US" sz="1400" kern="100" dirty="0">
                          <a:solidFill>
                            <a:srgbClr val="FF0000"/>
                          </a:solidFill>
                          <a:effectLst/>
                          <a:latin typeface="Times New Roman" panose="02020603050405020304" pitchFamily="18" charset="0"/>
                          <a:ea typeface="宋体" panose="02010600030101010101" pitchFamily="2" charset="-122"/>
                        </a:rPr>
                        <a:t># </a:t>
                      </a:r>
                      <a:r>
                        <a:rPr lang="zh-CN" sz="1400" kern="100" dirty="0">
                          <a:solidFill>
                            <a:srgbClr val="FF0000"/>
                          </a:solidFill>
                          <a:effectLst/>
                          <a:latin typeface="Times New Roman" panose="02020603050405020304" pitchFamily="18" charset="0"/>
                          <a:ea typeface="宋体" panose="02010600030101010101" pitchFamily="2" charset="-122"/>
                        </a:rPr>
                        <a:t>将字符串作为元素构成的集合转换为字典</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{'s': 't', 'u': 'v'}</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&gt;&gt;&gt; </a:t>
                      </a:r>
                      <a:r>
                        <a:rPr lang="en-US" sz="1400" kern="100" dirty="0" err="1">
                          <a:solidFill>
                            <a:srgbClr val="000000"/>
                          </a:solidFill>
                          <a:effectLst/>
                          <a:latin typeface="Times New Roman" panose="02020603050405020304" pitchFamily="18" charset="0"/>
                          <a:ea typeface="宋体" panose="02010600030101010101" pitchFamily="2" charset="-122"/>
                        </a:rPr>
                        <a:t>dict</a:t>
                      </a:r>
                      <a:r>
                        <a:rPr lang="en-US" sz="1400" kern="100" dirty="0">
                          <a:solidFill>
                            <a:srgbClr val="000000"/>
                          </a:solidFill>
                          <a:effectLst/>
                          <a:latin typeface="Times New Roman" panose="02020603050405020304" pitchFamily="18" charset="0"/>
                          <a:ea typeface="宋体" panose="02010600030101010101" pitchFamily="2" charset="-122"/>
                        </a:rPr>
                        <a:t>({(17,'w'),(18,'x')})   </a:t>
                      </a:r>
                      <a:r>
                        <a:rPr lang="en-US" sz="1400" kern="100" dirty="0">
                          <a:solidFill>
                            <a:srgbClr val="FF0000"/>
                          </a:solidFill>
                          <a:effectLst/>
                          <a:latin typeface="Times New Roman" panose="02020603050405020304" pitchFamily="18" charset="0"/>
                          <a:ea typeface="宋体" panose="02010600030101010101" pitchFamily="2" charset="-122"/>
                        </a:rPr>
                        <a:t># </a:t>
                      </a:r>
                      <a:r>
                        <a:rPr lang="zh-CN" sz="1400" kern="100" dirty="0">
                          <a:solidFill>
                            <a:srgbClr val="FF0000"/>
                          </a:solidFill>
                          <a:effectLst/>
                          <a:latin typeface="Times New Roman" panose="02020603050405020304" pitchFamily="18" charset="0"/>
                          <a:ea typeface="宋体" panose="02010600030101010101" pitchFamily="2" charset="-122"/>
                        </a:rPr>
                        <a:t>将元组作为元素构成的集合转换为字典</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{17: 'w', 18: 'x'} </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&gt;&gt;&gt; r1=range(5)</a:t>
                      </a:r>
                      <a:r>
                        <a:rPr lang="en-US" sz="1400" kern="100" dirty="0">
                          <a:solidFill>
                            <a:srgbClr val="FF0000"/>
                          </a:solidFill>
                          <a:effectLst/>
                          <a:latin typeface="Times New Roman" panose="02020603050405020304" pitchFamily="18" charset="0"/>
                          <a:ea typeface="宋体" panose="02010600030101010101" pitchFamily="2" charset="-122"/>
                        </a:rPr>
                        <a:t>    # </a:t>
                      </a:r>
                      <a:r>
                        <a:rPr lang="zh-CN" sz="1400" kern="100" dirty="0">
                          <a:solidFill>
                            <a:srgbClr val="FF0000"/>
                          </a:solidFill>
                          <a:effectLst/>
                          <a:latin typeface="Times New Roman" panose="02020603050405020304" pitchFamily="18" charset="0"/>
                          <a:ea typeface="宋体" panose="02010600030101010101" pitchFamily="2" charset="-122"/>
                        </a:rPr>
                        <a:t>创建</a:t>
                      </a:r>
                      <a:r>
                        <a:rPr lang="en-US" sz="1400" kern="100" dirty="0">
                          <a:solidFill>
                            <a:srgbClr val="FF0000"/>
                          </a:solidFill>
                          <a:effectLst/>
                          <a:latin typeface="Times New Roman" panose="02020603050405020304" pitchFamily="18" charset="0"/>
                          <a:ea typeface="宋体" panose="02010600030101010101" pitchFamily="2" charset="-122"/>
                        </a:rPr>
                        <a:t>range</a:t>
                      </a:r>
                      <a:r>
                        <a:rPr lang="zh-CN" sz="1400" kern="100" dirty="0">
                          <a:solidFill>
                            <a:srgbClr val="FF0000"/>
                          </a:solidFill>
                          <a:effectLst/>
                          <a:latin typeface="Times New Roman" panose="02020603050405020304" pitchFamily="18" charset="0"/>
                          <a:ea typeface="宋体" panose="02010600030101010101" pitchFamily="2" charset="-122"/>
                        </a:rPr>
                        <a:t>对象</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&gt;&gt;&gt; type(r1)</a:t>
                      </a:r>
                      <a:r>
                        <a:rPr lang="en-US" sz="1400" kern="100" dirty="0">
                          <a:solidFill>
                            <a:srgbClr val="FF0000"/>
                          </a:solidFill>
                          <a:effectLst/>
                          <a:latin typeface="Times New Roman" panose="02020603050405020304" pitchFamily="18" charset="0"/>
                          <a:ea typeface="宋体" panose="02010600030101010101" pitchFamily="2" charset="-122"/>
                        </a:rPr>
                        <a:t>    # </a:t>
                      </a:r>
                      <a:r>
                        <a:rPr lang="zh-CN" sz="1400" kern="100" dirty="0">
                          <a:solidFill>
                            <a:srgbClr val="FF0000"/>
                          </a:solidFill>
                          <a:effectLst/>
                          <a:latin typeface="Times New Roman" panose="02020603050405020304" pitchFamily="18" charset="0"/>
                          <a:ea typeface="宋体" panose="02010600030101010101" pitchFamily="2" charset="-122"/>
                        </a:rPr>
                        <a:t>查看</a:t>
                      </a:r>
                      <a:r>
                        <a:rPr lang="en-US" sz="1400" kern="100" dirty="0">
                          <a:solidFill>
                            <a:srgbClr val="FF0000"/>
                          </a:solidFill>
                          <a:effectLst/>
                          <a:latin typeface="Times New Roman" panose="02020603050405020304" pitchFamily="18" charset="0"/>
                          <a:ea typeface="宋体" panose="02010600030101010101" pitchFamily="2" charset="-122"/>
                        </a:rPr>
                        <a:t>r1</a:t>
                      </a:r>
                      <a:r>
                        <a:rPr lang="zh-CN" sz="1400" kern="100" dirty="0">
                          <a:solidFill>
                            <a:srgbClr val="FF0000"/>
                          </a:solidFill>
                          <a:effectLst/>
                          <a:latin typeface="Times New Roman" panose="02020603050405020304" pitchFamily="18" charset="0"/>
                          <a:ea typeface="宋体" panose="02010600030101010101" pitchFamily="2" charset="-122"/>
                        </a:rPr>
                        <a:t>的数据类型</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&lt;class 'range'&gt;</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&gt;&gt;&gt; r1</a:t>
                      </a:r>
                      <a:r>
                        <a:rPr lang="en-US" sz="1400" kern="100" dirty="0">
                          <a:solidFill>
                            <a:srgbClr val="FF0000"/>
                          </a:solidFill>
                          <a:effectLst/>
                          <a:latin typeface="Times New Roman" panose="02020603050405020304" pitchFamily="18" charset="0"/>
                          <a:ea typeface="宋体" panose="02010600030101010101" pitchFamily="2" charset="-122"/>
                        </a:rPr>
                        <a:t>    # </a:t>
                      </a:r>
                      <a:r>
                        <a:rPr lang="zh-CN" sz="1400" kern="100" dirty="0">
                          <a:solidFill>
                            <a:srgbClr val="FF0000"/>
                          </a:solidFill>
                          <a:effectLst/>
                          <a:latin typeface="Times New Roman" panose="02020603050405020304" pitchFamily="18" charset="0"/>
                          <a:ea typeface="宋体" panose="02010600030101010101" pitchFamily="2" charset="-122"/>
                        </a:rPr>
                        <a:t>输出对象</a:t>
                      </a:r>
                      <a:r>
                        <a:rPr lang="en-US" sz="1400" kern="100" dirty="0">
                          <a:solidFill>
                            <a:srgbClr val="FF0000"/>
                          </a:solidFill>
                          <a:effectLst/>
                          <a:latin typeface="Times New Roman" panose="02020603050405020304" pitchFamily="18" charset="0"/>
                          <a:ea typeface="宋体" panose="02010600030101010101" pitchFamily="2" charset="-122"/>
                        </a:rPr>
                        <a:t>r1</a:t>
                      </a:r>
                      <a:r>
                        <a:rPr lang="zh-CN" sz="1400" kern="100" dirty="0">
                          <a:solidFill>
                            <a:srgbClr val="FF0000"/>
                          </a:solidFill>
                          <a:effectLst/>
                          <a:latin typeface="Times New Roman" panose="02020603050405020304" pitchFamily="18" charset="0"/>
                          <a:ea typeface="宋体" panose="02010600030101010101" pitchFamily="2" charset="-122"/>
                        </a:rPr>
                        <a:t>的值</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range(0, 5)</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&gt;&gt;&gt; tuple(r1)</a:t>
                      </a:r>
                      <a:r>
                        <a:rPr lang="en-US" sz="1400" kern="100" dirty="0">
                          <a:solidFill>
                            <a:srgbClr val="FF0000"/>
                          </a:solidFill>
                          <a:effectLst/>
                          <a:latin typeface="Times New Roman" panose="02020603050405020304" pitchFamily="18" charset="0"/>
                          <a:ea typeface="宋体" panose="02010600030101010101" pitchFamily="2" charset="-122"/>
                        </a:rPr>
                        <a:t>    # </a:t>
                      </a:r>
                      <a:r>
                        <a:rPr lang="zh-CN" sz="1400" kern="100" dirty="0">
                          <a:solidFill>
                            <a:srgbClr val="FF0000"/>
                          </a:solidFill>
                          <a:effectLst/>
                          <a:latin typeface="Times New Roman" panose="02020603050405020304" pitchFamily="18" charset="0"/>
                          <a:ea typeface="宋体" panose="02010600030101010101" pitchFamily="2" charset="-122"/>
                        </a:rPr>
                        <a:t>将</a:t>
                      </a:r>
                      <a:r>
                        <a:rPr lang="en-US" sz="1400" kern="100" dirty="0">
                          <a:solidFill>
                            <a:srgbClr val="FF0000"/>
                          </a:solidFill>
                          <a:effectLst/>
                          <a:latin typeface="Times New Roman" panose="02020603050405020304" pitchFamily="18" charset="0"/>
                          <a:ea typeface="宋体" panose="02010600030101010101" pitchFamily="2" charset="-122"/>
                        </a:rPr>
                        <a:t>r1</a:t>
                      </a:r>
                      <a:r>
                        <a:rPr lang="zh-CN" sz="1400" kern="100" dirty="0">
                          <a:solidFill>
                            <a:srgbClr val="FF0000"/>
                          </a:solidFill>
                          <a:effectLst/>
                          <a:latin typeface="Times New Roman" panose="02020603050405020304" pitchFamily="18" charset="0"/>
                          <a:ea typeface="宋体" panose="02010600030101010101" pitchFamily="2" charset="-122"/>
                        </a:rPr>
                        <a:t>转换为元组</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(0, 1, 2, 3, 4)</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&gt;&gt;&gt; list(range(3,6))</a:t>
                      </a:r>
                      <a:r>
                        <a:rPr lang="en-US" sz="1400" kern="100" dirty="0">
                          <a:solidFill>
                            <a:srgbClr val="FF0000"/>
                          </a:solidFill>
                          <a:effectLst/>
                          <a:latin typeface="Times New Roman" panose="02020603050405020304" pitchFamily="18" charset="0"/>
                          <a:ea typeface="宋体" panose="02010600030101010101" pitchFamily="2" charset="-122"/>
                        </a:rPr>
                        <a:t>    # </a:t>
                      </a:r>
                      <a:r>
                        <a:rPr lang="zh-CN" sz="1400" kern="100" dirty="0">
                          <a:solidFill>
                            <a:srgbClr val="FF0000"/>
                          </a:solidFill>
                          <a:effectLst/>
                          <a:latin typeface="Times New Roman" panose="02020603050405020304" pitchFamily="18" charset="0"/>
                          <a:ea typeface="宋体" panose="02010600030101010101" pitchFamily="2" charset="-122"/>
                        </a:rPr>
                        <a:t>将</a:t>
                      </a:r>
                      <a:r>
                        <a:rPr lang="en-US" sz="1400" kern="100" dirty="0">
                          <a:solidFill>
                            <a:srgbClr val="FF0000"/>
                          </a:solidFill>
                          <a:effectLst/>
                          <a:latin typeface="Times New Roman" panose="02020603050405020304" pitchFamily="18" charset="0"/>
                          <a:ea typeface="宋体" panose="02010600030101010101" pitchFamily="2" charset="-122"/>
                        </a:rPr>
                        <a:t>range(3,6)</a:t>
                      </a:r>
                      <a:r>
                        <a:rPr lang="zh-CN" sz="1400" kern="100" dirty="0">
                          <a:solidFill>
                            <a:srgbClr val="FF0000"/>
                          </a:solidFill>
                          <a:effectLst/>
                          <a:latin typeface="Times New Roman" panose="02020603050405020304" pitchFamily="18" charset="0"/>
                          <a:ea typeface="宋体" panose="02010600030101010101" pitchFamily="2" charset="-122"/>
                        </a:rPr>
                        <a:t>转换为列表</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[3, 4, 5]</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&gt;&gt;&gt; set(range(3,10,2))</a:t>
                      </a:r>
                      <a:r>
                        <a:rPr lang="en-US" sz="1400" kern="100" dirty="0">
                          <a:solidFill>
                            <a:srgbClr val="FF0000"/>
                          </a:solidFill>
                          <a:effectLst/>
                          <a:latin typeface="Times New Roman" panose="02020603050405020304" pitchFamily="18" charset="0"/>
                          <a:ea typeface="宋体" panose="02010600030101010101" pitchFamily="2" charset="-122"/>
                        </a:rPr>
                        <a:t>    # </a:t>
                      </a:r>
                      <a:r>
                        <a:rPr lang="zh-CN" sz="1400" kern="100" dirty="0">
                          <a:solidFill>
                            <a:srgbClr val="FF0000"/>
                          </a:solidFill>
                          <a:effectLst/>
                          <a:latin typeface="Times New Roman" panose="02020603050405020304" pitchFamily="18" charset="0"/>
                          <a:ea typeface="宋体" panose="02010600030101010101" pitchFamily="2" charset="-122"/>
                        </a:rPr>
                        <a:t>将</a:t>
                      </a:r>
                      <a:r>
                        <a:rPr lang="en-US" sz="1400" kern="100" dirty="0">
                          <a:solidFill>
                            <a:srgbClr val="FF0000"/>
                          </a:solidFill>
                          <a:effectLst/>
                          <a:latin typeface="Times New Roman" panose="02020603050405020304" pitchFamily="18" charset="0"/>
                          <a:ea typeface="宋体" panose="02010600030101010101" pitchFamily="2" charset="-122"/>
                        </a:rPr>
                        <a:t>range(3,10,2)</a:t>
                      </a:r>
                      <a:r>
                        <a:rPr lang="zh-CN" sz="1400" kern="100" dirty="0">
                          <a:solidFill>
                            <a:srgbClr val="FF0000"/>
                          </a:solidFill>
                          <a:effectLst/>
                          <a:latin typeface="Times New Roman" panose="02020603050405020304" pitchFamily="18" charset="0"/>
                          <a:ea typeface="宋体" panose="02010600030101010101" pitchFamily="2" charset="-122"/>
                        </a:rPr>
                        <a:t>转换为集合，集合内的元素无序</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{9, 3, 5, 7}</a:t>
                      </a:r>
                      <a:endParaRPr lang="zh-CN" sz="1400" kern="100" dirty="0">
                        <a:effectLst/>
                        <a:latin typeface="Times New Roman" panose="02020603050405020304" pitchFamily="18" charset="0"/>
                        <a:ea typeface="宋体" panose="02010600030101010101" pitchFamily="2" charset="-122"/>
                      </a:endParaRPr>
                    </a:p>
                  </a:txBody>
                  <a:tcPr marL="38058" marR="38058" marT="0" marB="0">
                    <a:lnL>
                      <a:noFill/>
                    </a:lnL>
                    <a:lnR>
                      <a:noFill/>
                    </a:lnR>
                    <a:lnT>
                      <a:noFill/>
                    </a:lnT>
                    <a:lnB>
                      <a:noFill/>
                    </a:lnB>
                    <a:solidFill>
                      <a:srgbClr val="D9D9D9"/>
                    </a:solidFill>
                  </a:tcPr>
                </a:tc>
              </a:tr>
            </a:tbl>
          </a:graphicData>
        </a:graphic>
      </p:graphicFrame>
    </p:spTree>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副标题"/>
          <p:cNvSpPr txBox="1">
            <a:spLocks noChangeArrowheads="1"/>
          </p:cNvSpPr>
          <p:nvPr>
            <p:custDataLst>
              <p:tags r:id="rId1"/>
            </p:custDataLst>
          </p:nvPr>
        </p:nvSpPr>
        <p:spPr bwMode="auto">
          <a:xfrm>
            <a:off x="465140" y="473075"/>
            <a:ext cx="655320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常用内置函数</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类型转换函数</a:t>
            </a:r>
            <a:endPar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5" name="Title 6"/>
          <p:cNvSpPr txBox="1"/>
          <p:nvPr>
            <p:custDataLst>
              <p:tags r:id="rId2"/>
            </p:custDataLst>
          </p:nvPr>
        </p:nvSpPr>
        <p:spPr>
          <a:xfrm>
            <a:off x="706440" y="896937"/>
            <a:ext cx="4676775" cy="501650"/>
          </a:xfrm>
          <a:prstGeom prst="rect">
            <a:avLst/>
          </a:prstGeom>
          <a:noFill/>
          <a:ln w="3175">
            <a:noFill/>
            <a:prstDash val="dash"/>
          </a:ln>
        </p:spPr>
        <p:txBody>
          <a:bodyPr lIns="63500" tIns="25400" rIns="63500" bIns="25400" anchor="ctr">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20000"/>
              </a:lnSpc>
              <a:spcBef>
                <a:spcPct val="0"/>
              </a:spcBef>
              <a:spcAft>
                <a:spcPts val="800"/>
              </a:spcAft>
              <a:buClrTx/>
              <a:buSzTx/>
              <a:buFontTx/>
              <a:buNone/>
              <a:defRPr/>
            </a:pPr>
            <a:r>
              <a:rPr kumimoji="0" lang="en-US" altLang="zh-CN" sz="2000" b="0" i="0" u="none" strike="noStrike" kern="1200" cap="none" spc="100" normalizeH="0" baseline="0" noProof="0" dirty="0">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kumimoji="0" lang="zh-CN" altLang="en-US" sz="2000" b="0" i="0" u="none" strike="noStrike" kern="1200" cap="none" spc="100" normalizeH="0" baseline="0" noProof="0" dirty="0">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、任何对象转换为布尔型</a:t>
            </a:r>
            <a:endParaRPr kumimoji="0" lang="zh-CN" altLang="en-US" sz="20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a:spLocks noChangeArrowheads="1"/>
          </p:cNvSpPr>
          <p:nvPr>
            <p:custDataLst>
              <p:tags r:id="rId3"/>
            </p:custDataLst>
          </p:nvPr>
        </p:nvSpPr>
        <p:spPr bwMode="auto">
          <a:xfrm>
            <a:off x="465140" y="-25400"/>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任务二：</a:t>
            </a:r>
            <a:r>
              <a:rPr kumimoji="0" lang="en-US" altLang="zh-CN"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Python</a:t>
            </a: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函数</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aphicFrame>
        <p:nvGraphicFramePr>
          <p:cNvPr id="4" name="表格 3"/>
          <p:cNvGraphicFramePr>
            <a:graphicFrameLocks noGrp="1"/>
          </p:cNvGraphicFramePr>
          <p:nvPr/>
        </p:nvGraphicFramePr>
        <p:xfrm>
          <a:off x="2581354" y="1485900"/>
          <a:ext cx="6153071" cy="5334000"/>
        </p:xfrm>
        <a:graphic>
          <a:graphicData uri="http://schemas.openxmlformats.org/drawingml/2006/table">
            <a:tbl>
              <a:tblPr firstRow="1" firstCol="1" bandRow="1"/>
              <a:tblGrid>
                <a:gridCol w="6153071"/>
              </a:tblGrid>
              <a:tr h="4666456">
                <a:tc>
                  <a:txBody>
                    <a:bodyPr/>
                    <a:lstStyle/>
                    <a:p>
                      <a:pPr algn="just"/>
                      <a:r>
                        <a:rPr lang="en-US" sz="1400" kern="100" dirty="0">
                          <a:solidFill>
                            <a:srgbClr val="000000"/>
                          </a:solidFill>
                          <a:effectLst/>
                          <a:latin typeface="Times New Roman" panose="02020603050405020304" pitchFamily="18" charset="0"/>
                          <a:ea typeface="宋体" panose="02010600030101010101" pitchFamily="2" charset="-122"/>
                        </a:rPr>
                        <a:t>&gt;&gt;&gt; bool(3)   </a:t>
                      </a:r>
                      <a:r>
                        <a:rPr lang="en-US" sz="1400" kern="100" dirty="0">
                          <a:solidFill>
                            <a:srgbClr val="FF0000"/>
                          </a:solidFill>
                          <a:effectLst/>
                          <a:latin typeface="Times New Roman" panose="02020603050405020304" pitchFamily="18" charset="0"/>
                          <a:ea typeface="宋体" panose="02010600030101010101" pitchFamily="2" charset="-122"/>
                        </a:rPr>
                        <a:t># </a:t>
                      </a:r>
                      <a:r>
                        <a:rPr lang="zh-CN" sz="1400" kern="100" dirty="0">
                          <a:solidFill>
                            <a:srgbClr val="FF0000"/>
                          </a:solidFill>
                          <a:effectLst/>
                          <a:latin typeface="Times New Roman" panose="02020603050405020304" pitchFamily="18" charset="0"/>
                          <a:ea typeface="宋体" panose="02010600030101010101" pitchFamily="2" charset="-122"/>
                        </a:rPr>
                        <a:t>将整数</a:t>
                      </a:r>
                      <a:r>
                        <a:rPr lang="en-US" sz="1400" kern="100" dirty="0">
                          <a:solidFill>
                            <a:srgbClr val="FF0000"/>
                          </a:solidFill>
                          <a:effectLst/>
                          <a:latin typeface="Times New Roman" panose="02020603050405020304" pitchFamily="18" charset="0"/>
                          <a:ea typeface="宋体" panose="02010600030101010101" pitchFamily="2" charset="-122"/>
                        </a:rPr>
                        <a:t>3</a:t>
                      </a:r>
                      <a:r>
                        <a:rPr lang="zh-CN" sz="1400" kern="100" dirty="0">
                          <a:solidFill>
                            <a:srgbClr val="FF0000"/>
                          </a:solidFill>
                          <a:effectLst/>
                          <a:latin typeface="Times New Roman" panose="02020603050405020304" pitchFamily="18" charset="0"/>
                          <a:ea typeface="宋体" panose="02010600030101010101" pitchFamily="2" charset="-122"/>
                        </a:rPr>
                        <a:t>转换布尔值为</a:t>
                      </a:r>
                      <a:r>
                        <a:rPr lang="en-US" sz="1400" kern="100" dirty="0">
                          <a:solidFill>
                            <a:srgbClr val="FF0000"/>
                          </a:solidFill>
                          <a:effectLst/>
                          <a:latin typeface="Times New Roman" panose="02020603050405020304" pitchFamily="18" charset="0"/>
                          <a:ea typeface="宋体" panose="02010600030101010101" pitchFamily="2" charset="-122"/>
                        </a:rPr>
                        <a:t>True</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True</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&gt;&gt;&gt; bool(0)   </a:t>
                      </a:r>
                      <a:r>
                        <a:rPr lang="en-US" sz="1400" kern="100" dirty="0">
                          <a:solidFill>
                            <a:srgbClr val="FF0000"/>
                          </a:solidFill>
                          <a:effectLst/>
                          <a:latin typeface="Times New Roman" panose="02020603050405020304" pitchFamily="18" charset="0"/>
                          <a:ea typeface="宋体" panose="02010600030101010101" pitchFamily="2" charset="-122"/>
                        </a:rPr>
                        <a:t># </a:t>
                      </a:r>
                      <a:r>
                        <a:rPr lang="zh-CN" sz="1400" kern="100" dirty="0">
                          <a:solidFill>
                            <a:srgbClr val="FF0000"/>
                          </a:solidFill>
                          <a:effectLst/>
                          <a:latin typeface="Times New Roman" panose="02020603050405020304" pitchFamily="18" charset="0"/>
                          <a:ea typeface="宋体" panose="02010600030101010101" pitchFamily="2" charset="-122"/>
                        </a:rPr>
                        <a:t>将整数</a:t>
                      </a:r>
                      <a:r>
                        <a:rPr lang="en-US" sz="1400" kern="100" dirty="0">
                          <a:solidFill>
                            <a:srgbClr val="FF0000"/>
                          </a:solidFill>
                          <a:effectLst/>
                          <a:latin typeface="Times New Roman" panose="02020603050405020304" pitchFamily="18" charset="0"/>
                          <a:ea typeface="宋体" panose="02010600030101010101" pitchFamily="2" charset="-122"/>
                        </a:rPr>
                        <a:t>0</a:t>
                      </a:r>
                      <a:r>
                        <a:rPr lang="zh-CN" sz="1400" kern="100" dirty="0">
                          <a:solidFill>
                            <a:srgbClr val="FF0000"/>
                          </a:solidFill>
                          <a:effectLst/>
                          <a:latin typeface="Times New Roman" panose="02020603050405020304" pitchFamily="18" charset="0"/>
                          <a:ea typeface="宋体" panose="02010600030101010101" pitchFamily="2" charset="-122"/>
                        </a:rPr>
                        <a:t>转换布尔值为</a:t>
                      </a:r>
                      <a:r>
                        <a:rPr lang="en-US" sz="1400" kern="100" dirty="0">
                          <a:solidFill>
                            <a:srgbClr val="FF0000"/>
                          </a:solidFill>
                          <a:effectLst/>
                          <a:latin typeface="Times New Roman" panose="02020603050405020304" pitchFamily="18" charset="0"/>
                          <a:ea typeface="宋体" panose="02010600030101010101" pitchFamily="2" charset="-122"/>
                        </a:rPr>
                        <a:t>False</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False</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&gt;&gt;&gt; bool(2.7)   </a:t>
                      </a:r>
                      <a:r>
                        <a:rPr lang="en-US" sz="1400" kern="100" dirty="0">
                          <a:solidFill>
                            <a:srgbClr val="FF0000"/>
                          </a:solidFill>
                          <a:effectLst/>
                          <a:latin typeface="Times New Roman" panose="02020603050405020304" pitchFamily="18" charset="0"/>
                          <a:ea typeface="宋体" panose="02010600030101010101" pitchFamily="2" charset="-122"/>
                        </a:rPr>
                        <a:t># </a:t>
                      </a:r>
                      <a:r>
                        <a:rPr lang="zh-CN" sz="1400" kern="100" dirty="0">
                          <a:solidFill>
                            <a:srgbClr val="FF0000"/>
                          </a:solidFill>
                          <a:effectLst/>
                          <a:latin typeface="Times New Roman" panose="02020603050405020304" pitchFamily="18" charset="0"/>
                          <a:ea typeface="宋体" panose="02010600030101010101" pitchFamily="2" charset="-122"/>
                        </a:rPr>
                        <a:t>将浮点数</a:t>
                      </a:r>
                      <a:r>
                        <a:rPr lang="en-US" sz="1400" kern="100" dirty="0">
                          <a:solidFill>
                            <a:srgbClr val="FF0000"/>
                          </a:solidFill>
                          <a:effectLst/>
                          <a:latin typeface="Times New Roman" panose="02020603050405020304" pitchFamily="18" charset="0"/>
                          <a:ea typeface="宋体" panose="02010600030101010101" pitchFamily="2" charset="-122"/>
                        </a:rPr>
                        <a:t>2.7</a:t>
                      </a:r>
                      <a:r>
                        <a:rPr lang="zh-CN" sz="1400" kern="100" dirty="0">
                          <a:solidFill>
                            <a:srgbClr val="FF0000"/>
                          </a:solidFill>
                          <a:effectLst/>
                          <a:latin typeface="Times New Roman" panose="02020603050405020304" pitchFamily="18" charset="0"/>
                          <a:ea typeface="宋体" panose="02010600030101010101" pitchFamily="2" charset="-122"/>
                        </a:rPr>
                        <a:t>转换布尔值为</a:t>
                      </a:r>
                      <a:r>
                        <a:rPr lang="en-US" sz="1400" kern="100" dirty="0">
                          <a:solidFill>
                            <a:srgbClr val="FF0000"/>
                          </a:solidFill>
                          <a:effectLst/>
                          <a:latin typeface="Times New Roman" panose="02020603050405020304" pitchFamily="18" charset="0"/>
                          <a:ea typeface="宋体" panose="02010600030101010101" pitchFamily="2" charset="-122"/>
                        </a:rPr>
                        <a:t>True</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True</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&gt;&gt;&gt; bool(0.0)   </a:t>
                      </a:r>
                      <a:r>
                        <a:rPr lang="en-US" sz="1400" kern="100" dirty="0">
                          <a:solidFill>
                            <a:srgbClr val="FF0000"/>
                          </a:solidFill>
                          <a:effectLst/>
                          <a:latin typeface="Times New Roman" panose="02020603050405020304" pitchFamily="18" charset="0"/>
                          <a:ea typeface="宋体" panose="02010600030101010101" pitchFamily="2" charset="-122"/>
                        </a:rPr>
                        <a:t># </a:t>
                      </a:r>
                      <a:r>
                        <a:rPr lang="zh-CN" sz="1400" kern="100" dirty="0">
                          <a:solidFill>
                            <a:srgbClr val="FF0000"/>
                          </a:solidFill>
                          <a:effectLst/>
                          <a:latin typeface="Times New Roman" panose="02020603050405020304" pitchFamily="18" charset="0"/>
                          <a:ea typeface="宋体" panose="02010600030101010101" pitchFamily="2" charset="-122"/>
                        </a:rPr>
                        <a:t>将浮点数</a:t>
                      </a:r>
                      <a:r>
                        <a:rPr lang="en-US" sz="1400" kern="100" dirty="0">
                          <a:solidFill>
                            <a:srgbClr val="FF0000"/>
                          </a:solidFill>
                          <a:effectLst/>
                          <a:latin typeface="Times New Roman" panose="02020603050405020304" pitchFamily="18" charset="0"/>
                          <a:ea typeface="宋体" panose="02010600030101010101" pitchFamily="2" charset="-122"/>
                        </a:rPr>
                        <a:t>0.0</a:t>
                      </a:r>
                      <a:r>
                        <a:rPr lang="zh-CN" sz="1400" kern="100" dirty="0">
                          <a:solidFill>
                            <a:srgbClr val="FF0000"/>
                          </a:solidFill>
                          <a:effectLst/>
                          <a:latin typeface="Times New Roman" panose="02020603050405020304" pitchFamily="18" charset="0"/>
                          <a:ea typeface="宋体" panose="02010600030101010101" pitchFamily="2" charset="-122"/>
                        </a:rPr>
                        <a:t>转换布尔值为</a:t>
                      </a:r>
                      <a:r>
                        <a:rPr lang="en-US" sz="1400" kern="100" dirty="0">
                          <a:solidFill>
                            <a:srgbClr val="FF0000"/>
                          </a:solidFill>
                          <a:effectLst/>
                          <a:latin typeface="Times New Roman" panose="02020603050405020304" pitchFamily="18" charset="0"/>
                          <a:ea typeface="宋体" panose="02010600030101010101" pitchFamily="2" charset="-122"/>
                        </a:rPr>
                        <a:t>False</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False</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&gt;&gt;&gt; bool(None)   </a:t>
                      </a:r>
                      <a:r>
                        <a:rPr lang="en-US" sz="1400" kern="100" dirty="0">
                          <a:solidFill>
                            <a:srgbClr val="FF0000"/>
                          </a:solidFill>
                          <a:effectLst/>
                          <a:latin typeface="Times New Roman" panose="02020603050405020304" pitchFamily="18" charset="0"/>
                          <a:ea typeface="宋体" panose="02010600030101010101" pitchFamily="2" charset="-122"/>
                        </a:rPr>
                        <a:t># </a:t>
                      </a:r>
                      <a:r>
                        <a:rPr lang="zh-CN" sz="1400" kern="100" dirty="0">
                          <a:solidFill>
                            <a:srgbClr val="FF0000"/>
                          </a:solidFill>
                          <a:effectLst/>
                          <a:latin typeface="Times New Roman" panose="02020603050405020304" pitchFamily="18" charset="0"/>
                          <a:ea typeface="宋体" panose="02010600030101010101" pitchFamily="2" charset="-122"/>
                        </a:rPr>
                        <a:t>将</a:t>
                      </a:r>
                      <a:r>
                        <a:rPr lang="en-US" sz="1400" kern="100" dirty="0">
                          <a:solidFill>
                            <a:srgbClr val="FF0000"/>
                          </a:solidFill>
                          <a:effectLst/>
                          <a:latin typeface="Times New Roman" panose="02020603050405020304" pitchFamily="18" charset="0"/>
                          <a:ea typeface="宋体" panose="02010600030101010101" pitchFamily="2" charset="-122"/>
                        </a:rPr>
                        <a:t>None</a:t>
                      </a:r>
                      <a:r>
                        <a:rPr lang="zh-CN" sz="1400" kern="100" dirty="0">
                          <a:solidFill>
                            <a:srgbClr val="FF0000"/>
                          </a:solidFill>
                          <a:effectLst/>
                          <a:latin typeface="Times New Roman" panose="02020603050405020304" pitchFamily="18" charset="0"/>
                          <a:ea typeface="宋体" panose="02010600030101010101" pitchFamily="2" charset="-122"/>
                        </a:rPr>
                        <a:t>转换布尔值为</a:t>
                      </a:r>
                      <a:r>
                        <a:rPr lang="en-US" sz="1400" kern="100" dirty="0">
                          <a:solidFill>
                            <a:srgbClr val="FF0000"/>
                          </a:solidFill>
                          <a:effectLst/>
                          <a:latin typeface="Times New Roman" panose="02020603050405020304" pitchFamily="18" charset="0"/>
                          <a:ea typeface="宋体" panose="02010600030101010101" pitchFamily="2" charset="-122"/>
                        </a:rPr>
                        <a:t>False</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False</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&gt;&gt;&gt; bool('</a:t>
                      </a:r>
                      <a:r>
                        <a:rPr lang="en-US" sz="1400" kern="100" dirty="0" err="1">
                          <a:solidFill>
                            <a:srgbClr val="000000"/>
                          </a:solidFill>
                          <a:effectLst/>
                          <a:latin typeface="Times New Roman" panose="02020603050405020304" pitchFamily="18" charset="0"/>
                          <a:ea typeface="宋体" panose="02010600030101010101" pitchFamily="2" charset="-122"/>
                        </a:rPr>
                        <a:t>abc</a:t>
                      </a:r>
                      <a:r>
                        <a:rPr lang="en-US" sz="1400" kern="100" dirty="0">
                          <a:solidFill>
                            <a:srgbClr val="000000"/>
                          </a:solidFill>
                          <a:effectLst/>
                          <a:latin typeface="Times New Roman" panose="02020603050405020304" pitchFamily="18" charset="0"/>
                          <a:ea typeface="宋体" panose="02010600030101010101" pitchFamily="2" charset="-122"/>
                        </a:rPr>
                        <a:t>')   </a:t>
                      </a:r>
                      <a:r>
                        <a:rPr lang="en-US" sz="1400" kern="100" dirty="0">
                          <a:solidFill>
                            <a:srgbClr val="FF0000"/>
                          </a:solidFill>
                          <a:effectLst/>
                          <a:latin typeface="Times New Roman" panose="02020603050405020304" pitchFamily="18" charset="0"/>
                          <a:ea typeface="宋体" panose="02010600030101010101" pitchFamily="2" charset="-122"/>
                        </a:rPr>
                        <a:t># </a:t>
                      </a:r>
                      <a:r>
                        <a:rPr lang="zh-CN" sz="1400" kern="100" dirty="0">
                          <a:solidFill>
                            <a:srgbClr val="FF0000"/>
                          </a:solidFill>
                          <a:effectLst/>
                          <a:latin typeface="Times New Roman" panose="02020603050405020304" pitchFamily="18" charset="0"/>
                          <a:ea typeface="宋体" panose="02010600030101010101" pitchFamily="2" charset="-122"/>
                        </a:rPr>
                        <a:t>将字符串</a:t>
                      </a:r>
                      <a:r>
                        <a:rPr lang="en-US" sz="1400" kern="100" dirty="0">
                          <a:solidFill>
                            <a:srgbClr val="FF0000"/>
                          </a:solidFill>
                          <a:effectLst/>
                          <a:latin typeface="Times New Roman" panose="02020603050405020304" pitchFamily="18" charset="0"/>
                          <a:ea typeface="宋体" panose="02010600030101010101" pitchFamily="2" charset="-122"/>
                        </a:rPr>
                        <a:t>’</a:t>
                      </a:r>
                      <a:r>
                        <a:rPr lang="en-US" sz="1400" kern="100" dirty="0" err="1">
                          <a:solidFill>
                            <a:srgbClr val="FF0000"/>
                          </a:solidFill>
                          <a:effectLst/>
                          <a:latin typeface="Times New Roman" panose="02020603050405020304" pitchFamily="18" charset="0"/>
                          <a:ea typeface="宋体" panose="02010600030101010101" pitchFamily="2" charset="-122"/>
                        </a:rPr>
                        <a:t>abc</a:t>
                      </a:r>
                      <a:r>
                        <a:rPr lang="en-US" sz="1400" kern="100" dirty="0">
                          <a:solidFill>
                            <a:srgbClr val="FF0000"/>
                          </a:solidFill>
                          <a:effectLst/>
                          <a:latin typeface="Times New Roman" panose="02020603050405020304" pitchFamily="18" charset="0"/>
                          <a:ea typeface="宋体" panose="02010600030101010101" pitchFamily="2" charset="-122"/>
                        </a:rPr>
                        <a:t>’</a:t>
                      </a:r>
                      <a:r>
                        <a:rPr lang="zh-CN" sz="1400" kern="100" dirty="0">
                          <a:solidFill>
                            <a:srgbClr val="FF0000"/>
                          </a:solidFill>
                          <a:effectLst/>
                          <a:latin typeface="Times New Roman" panose="02020603050405020304" pitchFamily="18" charset="0"/>
                          <a:ea typeface="宋体" panose="02010600030101010101" pitchFamily="2" charset="-122"/>
                        </a:rPr>
                        <a:t>转换布尔值为</a:t>
                      </a:r>
                      <a:r>
                        <a:rPr lang="en-US" sz="1400" kern="100" dirty="0">
                          <a:solidFill>
                            <a:srgbClr val="FF0000"/>
                          </a:solidFill>
                          <a:effectLst/>
                          <a:latin typeface="Times New Roman" panose="02020603050405020304" pitchFamily="18" charset="0"/>
                          <a:ea typeface="宋体" panose="02010600030101010101" pitchFamily="2" charset="-122"/>
                        </a:rPr>
                        <a:t>True</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True</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&gt;&gt;&gt; bool(tuple())   </a:t>
                      </a:r>
                      <a:r>
                        <a:rPr lang="en-US" sz="1400" kern="100" dirty="0">
                          <a:solidFill>
                            <a:srgbClr val="FF0000"/>
                          </a:solidFill>
                          <a:effectLst/>
                          <a:latin typeface="Times New Roman" panose="02020603050405020304" pitchFamily="18" charset="0"/>
                          <a:ea typeface="宋体" panose="02010600030101010101" pitchFamily="2" charset="-122"/>
                        </a:rPr>
                        <a:t># </a:t>
                      </a:r>
                      <a:r>
                        <a:rPr lang="zh-CN" sz="1400" kern="100" dirty="0">
                          <a:solidFill>
                            <a:srgbClr val="FF0000"/>
                          </a:solidFill>
                          <a:effectLst/>
                          <a:latin typeface="Times New Roman" panose="02020603050405020304" pitchFamily="18" charset="0"/>
                          <a:ea typeface="宋体" panose="02010600030101010101" pitchFamily="2" charset="-122"/>
                        </a:rPr>
                        <a:t>将空元组转换布尔值为</a:t>
                      </a:r>
                      <a:r>
                        <a:rPr lang="en-US" sz="1400" kern="100" dirty="0">
                          <a:solidFill>
                            <a:srgbClr val="FF0000"/>
                          </a:solidFill>
                          <a:effectLst/>
                          <a:latin typeface="Times New Roman" panose="02020603050405020304" pitchFamily="18" charset="0"/>
                          <a:ea typeface="宋体" panose="02010600030101010101" pitchFamily="2" charset="-122"/>
                        </a:rPr>
                        <a:t>False</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False </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&gt;&gt;&gt; bool((1,2))   </a:t>
                      </a:r>
                      <a:r>
                        <a:rPr lang="en-US" sz="1400" kern="100" dirty="0">
                          <a:solidFill>
                            <a:srgbClr val="FF0000"/>
                          </a:solidFill>
                          <a:effectLst/>
                          <a:latin typeface="Times New Roman" panose="02020603050405020304" pitchFamily="18" charset="0"/>
                          <a:ea typeface="宋体" panose="02010600030101010101" pitchFamily="2" charset="-122"/>
                        </a:rPr>
                        <a:t># </a:t>
                      </a:r>
                      <a:r>
                        <a:rPr lang="zh-CN" sz="1400" kern="100" dirty="0">
                          <a:solidFill>
                            <a:srgbClr val="FF0000"/>
                          </a:solidFill>
                          <a:effectLst/>
                          <a:latin typeface="Times New Roman" panose="02020603050405020304" pitchFamily="18" charset="0"/>
                          <a:ea typeface="宋体" panose="02010600030101010101" pitchFamily="2" charset="-122"/>
                        </a:rPr>
                        <a:t>将非空元组转换布尔值为</a:t>
                      </a:r>
                      <a:r>
                        <a:rPr lang="en-US" sz="1400" kern="100" dirty="0">
                          <a:solidFill>
                            <a:srgbClr val="FF0000"/>
                          </a:solidFill>
                          <a:effectLst/>
                          <a:latin typeface="Times New Roman" panose="02020603050405020304" pitchFamily="18" charset="0"/>
                          <a:ea typeface="宋体" panose="02010600030101010101" pitchFamily="2" charset="-122"/>
                        </a:rPr>
                        <a:t>True</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True</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&gt;&gt;&gt; bool([3,4])   </a:t>
                      </a:r>
                      <a:r>
                        <a:rPr lang="en-US" sz="1400" kern="100" dirty="0">
                          <a:solidFill>
                            <a:srgbClr val="FF0000"/>
                          </a:solidFill>
                          <a:effectLst/>
                          <a:latin typeface="Times New Roman" panose="02020603050405020304" pitchFamily="18" charset="0"/>
                          <a:ea typeface="宋体" panose="02010600030101010101" pitchFamily="2" charset="-122"/>
                        </a:rPr>
                        <a:t># </a:t>
                      </a:r>
                      <a:r>
                        <a:rPr lang="zh-CN" sz="1400" kern="100" dirty="0">
                          <a:solidFill>
                            <a:srgbClr val="FF0000"/>
                          </a:solidFill>
                          <a:effectLst/>
                          <a:latin typeface="Times New Roman" panose="02020603050405020304" pitchFamily="18" charset="0"/>
                          <a:ea typeface="宋体" panose="02010600030101010101" pitchFamily="2" charset="-122"/>
                        </a:rPr>
                        <a:t>将非空列表转换布尔值为</a:t>
                      </a:r>
                      <a:r>
                        <a:rPr lang="en-US" sz="1400" kern="100" dirty="0">
                          <a:solidFill>
                            <a:srgbClr val="FF0000"/>
                          </a:solidFill>
                          <a:effectLst/>
                          <a:latin typeface="Times New Roman" panose="02020603050405020304" pitchFamily="18" charset="0"/>
                          <a:ea typeface="宋体" panose="02010600030101010101" pitchFamily="2" charset="-122"/>
                        </a:rPr>
                        <a:t>True</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True</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&gt;&gt;&gt; bool({5,6})   </a:t>
                      </a:r>
                      <a:r>
                        <a:rPr lang="en-US" sz="1400" kern="100" dirty="0">
                          <a:solidFill>
                            <a:srgbClr val="FF0000"/>
                          </a:solidFill>
                          <a:effectLst/>
                          <a:latin typeface="Times New Roman" panose="02020603050405020304" pitchFamily="18" charset="0"/>
                          <a:ea typeface="宋体" panose="02010600030101010101" pitchFamily="2" charset="-122"/>
                        </a:rPr>
                        <a:t># </a:t>
                      </a:r>
                      <a:r>
                        <a:rPr lang="zh-CN" sz="1400" kern="100" dirty="0">
                          <a:solidFill>
                            <a:srgbClr val="FF0000"/>
                          </a:solidFill>
                          <a:effectLst/>
                          <a:latin typeface="Times New Roman" panose="02020603050405020304" pitchFamily="18" charset="0"/>
                          <a:ea typeface="宋体" panose="02010600030101010101" pitchFamily="2" charset="-122"/>
                        </a:rPr>
                        <a:t>将非空集合转换布尔值为</a:t>
                      </a:r>
                      <a:r>
                        <a:rPr lang="en-US" sz="1400" kern="100" dirty="0">
                          <a:solidFill>
                            <a:srgbClr val="FF0000"/>
                          </a:solidFill>
                          <a:effectLst/>
                          <a:latin typeface="Times New Roman" panose="02020603050405020304" pitchFamily="18" charset="0"/>
                          <a:ea typeface="宋体" panose="02010600030101010101" pitchFamily="2" charset="-122"/>
                        </a:rPr>
                        <a:t>True</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True</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&gt;&gt;&gt; bool({'name':'</a:t>
                      </a:r>
                      <a:r>
                        <a:rPr lang="en-US" sz="1400" kern="100" dirty="0" err="1">
                          <a:solidFill>
                            <a:srgbClr val="000000"/>
                          </a:solidFill>
                          <a:effectLst/>
                          <a:latin typeface="Times New Roman" panose="02020603050405020304" pitchFamily="18" charset="0"/>
                          <a:ea typeface="宋体" panose="02010600030101010101" pitchFamily="2" charset="-122"/>
                        </a:rPr>
                        <a:t>zhang</a:t>
                      </a:r>
                      <a:r>
                        <a:rPr lang="en-US" sz="1400" kern="100" dirty="0">
                          <a:solidFill>
                            <a:srgbClr val="000000"/>
                          </a:solidFill>
                          <a:effectLst/>
                          <a:latin typeface="Times New Roman" panose="02020603050405020304" pitchFamily="18" charset="0"/>
                          <a:ea typeface="宋体" panose="02010600030101010101" pitchFamily="2" charset="-122"/>
                        </a:rPr>
                        <a:t>'})   </a:t>
                      </a:r>
                      <a:r>
                        <a:rPr lang="en-US" sz="1400" kern="100" dirty="0">
                          <a:solidFill>
                            <a:srgbClr val="FF0000"/>
                          </a:solidFill>
                          <a:effectLst/>
                          <a:latin typeface="Times New Roman" panose="02020603050405020304" pitchFamily="18" charset="0"/>
                          <a:ea typeface="宋体" panose="02010600030101010101" pitchFamily="2" charset="-122"/>
                        </a:rPr>
                        <a:t># </a:t>
                      </a:r>
                      <a:r>
                        <a:rPr lang="zh-CN" sz="1400" kern="100" dirty="0">
                          <a:solidFill>
                            <a:srgbClr val="FF0000"/>
                          </a:solidFill>
                          <a:effectLst/>
                          <a:latin typeface="Times New Roman" panose="02020603050405020304" pitchFamily="18" charset="0"/>
                          <a:ea typeface="宋体" panose="02010600030101010101" pitchFamily="2" charset="-122"/>
                        </a:rPr>
                        <a:t>将非空字典转换布尔值为</a:t>
                      </a:r>
                      <a:r>
                        <a:rPr lang="en-US" sz="1400" kern="100" dirty="0">
                          <a:solidFill>
                            <a:srgbClr val="FF0000"/>
                          </a:solidFill>
                          <a:effectLst/>
                          <a:latin typeface="Times New Roman" panose="02020603050405020304" pitchFamily="18" charset="0"/>
                          <a:ea typeface="宋体" panose="02010600030101010101" pitchFamily="2" charset="-122"/>
                        </a:rPr>
                        <a:t>True</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True</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&gt;&gt;&gt; bool(print('hello'))   </a:t>
                      </a:r>
                      <a:r>
                        <a:rPr lang="en-US" sz="1400" kern="100" dirty="0">
                          <a:solidFill>
                            <a:srgbClr val="FF0000"/>
                          </a:solidFill>
                          <a:effectLst/>
                          <a:latin typeface="Times New Roman" panose="02020603050405020304" pitchFamily="18" charset="0"/>
                          <a:ea typeface="宋体" panose="02010600030101010101" pitchFamily="2" charset="-122"/>
                        </a:rPr>
                        <a:t># </a:t>
                      </a:r>
                      <a:r>
                        <a:rPr lang="zh-CN" sz="1400" kern="100" dirty="0">
                          <a:solidFill>
                            <a:srgbClr val="FF0000"/>
                          </a:solidFill>
                          <a:effectLst/>
                          <a:latin typeface="Times New Roman" panose="02020603050405020304" pitchFamily="18" charset="0"/>
                          <a:ea typeface="宋体" panose="02010600030101010101" pitchFamily="2" charset="-122"/>
                        </a:rPr>
                        <a:t>将</a:t>
                      </a:r>
                      <a:r>
                        <a:rPr lang="en-US" sz="1400" kern="100" dirty="0">
                          <a:solidFill>
                            <a:srgbClr val="FF0000"/>
                          </a:solidFill>
                          <a:effectLst/>
                          <a:latin typeface="Times New Roman" panose="02020603050405020304" pitchFamily="18" charset="0"/>
                          <a:ea typeface="宋体" panose="02010600030101010101" pitchFamily="2" charset="-122"/>
                        </a:rPr>
                        <a:t>print( )</a:t>
                      </a:r>
                      <a:r>
                        <a:rPr lang="zh-CN" sz="1400" kern="100" dirty="0">
                          <a:solidFill>
                            <a:srgbClr val="FF0000"/>
                          </a:solidFill>
                          <a:effectLst/>
                          <a:latin typeface="Times New Roman" panose="02020603050405020304" pitchFamily="18" charset="0"/>
                          <a:ea typeface="宋体" panose="02010600030101010101" pitchFamily="2" charset="-122"/>
                        </a:rPr>
                        <a:t>函数转换布尔值为</a:t>
                      </a:r>
                      <a:r>
                        <a:rPr lang="en-US" sz="1400" kern="100" dirty="0">
                          <a:solidFill>
                            <a:srgbClr val="FF0000"/>
                          </a:solidFill>
                          <a:effectLst/>
                          <a:latin typeface="Times New Roman" panose="02020603050405020304" pitchFamily="18" charset="0"/>
                          <a:ea typeface="宋体" panose="02010600030101010101" pitchFamily="2" charset="-122"/>
                        </a:rPr>
                        <a:t>False</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hello   </a:t>
                      </a:r>
                      <a:r>
                        <a:rPr lang="en-US" sz="1400" kern="100" dirty="0">
                          <a:solidFill>
                            <a:srgbClr val="FF0000"/>
                          </a:solidFill>
                          <a:effectLst/>
                          <a:latin typeface="Times New Roman" panose="02020603050405020304" pitchFamily="18" charset="0"/>
                          <a:ea typeface="宋体" panose="02010600030101010101" pitchFamily="2" charset="-122"/>
                        </a:rPr>
                        <a:t># </a:t>
                      </a:r>
                      <a:r>
                        <a:rPr lang="zh-CN" sz="1400" kern="100" dirty="0">
                          <a:solidFill>
                            <a:srgbClr val="FF0000"/>
                          </a:solidFill>
                          <a:effectLst/>
                          <a:latin typeface="Times New Roman" panose="02020603050405020304" pitchFamily="18" charset="0"/>
                          <a:ea typeface="宋体" panose="02010600030101010101" pitchFamily="2" charset="-122"/>
                        </a:rPr>
                        <a:t>因为</a:t>
                      </a:r>
                      <a:r>
                        <a:rPr lang="en-US" sz="1400" kern="100" dirty="0">
                          <a:solidFill>
                            <a:srgbClr val="FF0000"/>
                          </a:solidFill>
                          <a:effectLst/>
                          <a:latin typeface="Times New Roman" panose="02020603050405020304" pitchFamily="18" charset="0"/>
                          <a:ea typeface="宋体" panose="02010600030101010101" pitchFamily="2" charset="-122"/>
                        </a:rPr>
                        <a:t>print( )</a:t>
                      </a:r>
                      <a:r>
                        <a:rPr lang="zh-CN" sz="1400" kern="100" dirty="0">
                          <a:solidFill>
                            <a:srgbClr val="FF0000"/>
                          </a:solidFill>
                          <a:effectLst/>
                          <a:latin typeface="Times New Roman" panose="02020603050405020304" pitchFamily="18" charset="0"/>
                          <a:ea typeface="宋体" panose="02010600030101010101" pitchFamily="2" charset="-122"/>
                        </a:rPr>
                        <a:t>函数的返回值为</a:t>
                      </a:r>
                      <a:r>
                        <a:rPr lang="en-US" sz="1400" kern="100" dirty="0">
                          <a:solidFill>
                            <a:srgbClr val="FF0000"/>
                          </a:solidFill>
                          <a:effectLst/>
                          <a:latin typeface="Times New Roman" panose="02020603050405020304" pitchFamily="18" charset="0"/>
                          <a:ea typeface="宋体" panose="02010600030101010101" pitchFamily="2" charset="-122"/>
                        </a:rPr>
                        <a:t>None</a:t>
                      </a:r>
                      <a:r>
                        <a:rPr lang="zh-CN" sz="1400" kern="100" dirty="0">
                          <a:solidFill>
                            <a:srgbClr val="FF0000"/>
                          </a:solidFill>
                          <a:effectLst/>
                          <a:latin typeface="Times New Roman" panose="02020603050405020304" pitchFamily="18" charset="0"/>
                          <a:ea typeface="宋体" panose="02010600030101010101" pitchFamily="2" charset="-122"/>
                        </a:rPr>
                        <a:t>，其转换布尔值为</a:t>
                      </a:r>
                      <a:r>
                        <a:rPr lang="en-US" sz="1400" kern="100" dirty="0">
                          <a:solidFill>
                            <a:srgbClr val="FF0000"/>
                          </a:solidFill>
                          <a:effectLst/>
                          <a:latin typeface="Times New Roman" panose="02020603050405020304" pitchFamily="18" charset="0"/>
                          <a:ea typeface="宋体" panose="02010600030101010101" pitchFamily="2" charset="-122"/>
                        </a:rPr>
                        <a:t>False</a:t>
                      </a:r>
                      <a:endParaRPr lang="zh-CN" sz="1400" kern="100" dirty="0">
                        <a:effectLst/>
                        <a:latin typeface="Times New Roman" panose="02020603050405020304" pitchFamily="18" charset="0"/>
                        <a:ea typeface="宋体" panose="02010600030101010101" pitchFamily="2" charset="-122"/>
                      </a:endParaRPr>
                    </a:p>
                    <a:p>
                      <a:pPr algn="just"/>
                      <a:r>
                        <a:rPr lang="en-US" sz="1400" kern="100" dirty="0">
                          <a:solidFill>
                            <a:srgbClr val="000000"/>
                          </a:solidFill>
                          <a:effectLst/>
                          <a:latin typeface="Times New Roman" panose="02020603050405020304" pitchFamily="18" charset="0"/>
                          <a:ea typeface="宋体" panose="02010600030101010101" pitchFamily="2" charset="-122"/>
                        </a:rPr>
                        <a:t>False</a:t>
                      </a:r>
                      <a:r>
                        <a:rPr lang="en-US" sz="1400" kern="100" dirty="0">
                          <a:solidFill>
                            <a:srgbClr val="000000"/>
                          </a:solidFill>
                          <a:effectLst/>
                          <a:latin typeface="宋体" panose="02010600030101010101" pitchFamily="2" charset="-122"/>
                          <a:ea typeface="宋体" panose="02010600030101010101" pitchFamily="2" charset="-122"/>
                        </a:rPr>
                        <a:t> </a:t>
                      </a:r>
                      <a:endParaRPr lang="zh-CN" sz="1400" kern="100" dirty="0">
                        <a:effectLst/>
                        <a:latin typeface="Times New Roman" panose="02020603050405020304" pitchFamily="18" charset="0"/>
                        <a:ea typeface="宋体" panose="02010600030101010101" pitchFamily="2" charset="-122"/>
                      </a:endParaRPr>
                    </a:p>
                  </a:txBody>
                  <a:tcPr marL="68580" marR="68580" marT="0" marB="0">
                    <a:lnL>
                      <a:noFill/>
                    </a:lnL>
                    <a:lnR>
                      <a:noFill/>
                    </a:lnR>
                    <a:lnT>
                      <a:noFill/>
                    </a:lnT>
                    <a:lnB>
                      <a:noFill/>
                    </a:lnB>
                    <a:solidFill>
                      <a:srgbClr val="D9D9D9"/>
                    </a:solidFill>
                  </a:tcPr>
                </a:tc>
              </a:tr>
            </a:tbl>
          </a:graphicData>
        </a:graphic>
      </p:graphicFrame>
      <p:sp>
        <p:nvSpPr>
          <p:cNvPr id="6" name="Title 6"/>
          <p:cNvSpPr txBox="1"/>
          <p:nvPr>
            <p:custDataLst>
              <p:tags r:id="rId4"/>
            </p:custDataLst>
          </p:nvPr>
        </p:nvSpPr>
        <p:spPr>
          <a:xfrm>
            <a:off x="238125" y="1962150"/>
            <a:ext cx="2028825" cy="4143375"/>
          </a:xfrm>
          <a:prstGeom prst="rect">
            <a:avLst/>
          </a:prstGeom>
          <a:noFill/>
          <a:ln w="3175">
            <a:noFill/>
            <a:prstDash val="dash"/>
          </a:ln>
        </p:spPr>
        <p:txBody>
          <a:bodyPr lIns="63500" tIns="25400" rIns="63500" bIns="25400" anchor="ctr">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20000"/>
              </a:lnSpc>
              <a:spcBef>
                <a:spcPct val="0"/>
              </a:spcBef>
              <a:spcAft>
                <a:spcPts val="800"/>
              </a:spcAft>
              <a:buClrTx/>
              <a:buSzTx/>
              <a:buFontTx/>
              <a:buNone/>
              <a:defRPr/>
            </a:pPr>
            <a:r>
              <a:rPr kumimoji="0" lang="zh-CN" altLang="en-US" sz="20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使用</a:t>
            </a:r>
            <a:r>
              <a:rPr kumimoji="0" lang="en-US" altLang="zh-CN" sz="20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bool(obj)</a:t>
            </a:r>
            <a:r>
              <a:rPr kumimoji="0" lang="zh-CN" altLang="en-US" sz="20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函数可以将任何对象</a:t>
            </a:r>
            <a:r>
              <a:rPr kumimoji="0" lang="en-US" altLang="zh-CN" sz="20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obj</a:t>
            </a:r>
            <a:r>
              <a:rPr kumimoji="0" lang="zh-CN" altLang="en-US" sz="20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都转换为布尔值。</a:t>
            </a:r>
            <a:endParaRPr kumimoji="0" lang="zh-CN" altLang="en-US" sz="20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副标题"/>
          <p:cNvSpPr txBox="1">
            <a:spLocks noChangeArrowheads="1"/>
          </p:cNvSpPr>
          <p:nvPr>
            <p:custDataLst>
              <p:tags r:id="rId1"/>
            </p:custDataLst>
          </p:nvPr>
        </p:nvSpPr>
        <p:spPr bwMode="auto">
          <a:xfrm>
            <a:off x="674688" y="1600200"/>
            <a:ext cx="655320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4</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其他常用内置函数</a:t>
            </a:r>
            <a:endPar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5" name="Title 6"/>
          <p:cNvSpPr txBox="1"/>
          <p:nvPr>
            <p:custDataLst>
              <p:tags r:id="rId2"/>
            </p:custDataLst>
          </p:nvPr>
        </p:nvSpPr>
        <p:spPr>
          <a:xfrm>
            <a:off x="674687" y="2209800"/>
            <a:ext cx="8231187" cy="4248150"/>
          </a:xfrm>
          <a:prstGeom prst="rect">
            <a:avLst/>
          </a:prstGeom>
          <a:noFill/>
          <a:ln w="3175">
            <a:noFill/>
            <a:prstDash val="dash"/>
          </a:ln>
        </p:spPr>
        <p:txBody>
          <a:bodyPr lIns="63500" tIns="25400" rIns="63500" bIns="25400" anchor="ctr">
            <a:normAutofit fontScale="92500"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20000"/>
              </a:lnSpc>
              <a:spcBef>
                <a:spcPct val="0"/>
              </a:spcBef>
              <a:spcAft>
                <a:spcPts val="800"/>
              </a:spcAft>
              <a:buClrTx/>
              <a:buSzTx/>
              <a:buFontTx/>
              <a:buNone/>
              <a:defRPr/>
            </a:pPr>
            <a:r>
              <a:rPr kumimoji="0" lang="en-US" altLang="zh-CN" sz="2400" b="0" i="0" u="none" strike="noStrike" kern="1200" cap="none" spc="100" normalizeH="0" baseline="0" noProof="0" dirty="0" err="1">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len</a:t>
            </a:r>
            <a:r>
              <a:rPr kumimoji="0" lang="en-US" altLang="zh-CN" sz="2400" b="0" i="0" u="none" strike="noStrike" kern="1200" cap="none" spc="100" normalizeH="0" baseline="0" noProof="0" dirty="0">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en-US" sz="2400" b="0" i="0" u="none" strike="noStrike" kern="1200" cap="none" spc="100" normalizeH="0" baseline="0" noProof="0" dirty="0">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2400" b="0" i="0" u="none" strike="noStrike" kern="1200" cap="none" spc="100" normalizeH="0" baseline="0" noProof="0" dirty="0">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max( )</a:t>
            </a:r>
            <a:r>
              <a:rPr kumimoji="0" lang="zh-CN" altLang="en-US" sz="2400" b="0" i="0" u="none" strike="noStrike" kern="1200" cap="none" spc="100" normalizeH="0" baseline="0" noProof="0" dirty="0">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2400" b="0" i="0" u="none" strike="noStrike" kern="1200" cap="none" spc="100" normalizeH="0" baseline="0" noProof="0" dirty="0">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min( )</a:t>
            </a:r>
            <a:r>
              <a:rPr kumimoji="0" lang="zh-CN" altLang="en-US" sz="2400" b="0" i="0" u="none" strike="noStrike" kern="1200" cap="none" spc="100" normalizeH="0" baseline="0" noProof="0" dirty="0">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2400" b="0" i="0" u="none" strike="noStrike" kern="1200" cap="none" spc="100" normalizeH="0" baseline="0" noProof="0" dirty="0">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sorted( )</a:t>
            </a:r>
            <a:r>
              <a:rPr kumimoji="0" lang="zh-CN" altLang="en-US"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函数可用于对字符串、元组、列表、集合和字典等类型的对象，返回其元素个数、最大值、最小值、排序并返回有序列表。</a:t>
            </a:r>
            <a:endParaRPr kumimoji="0" lang="zh-CN" altLang="en-US"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3765" rtl="0" eaLnBrk="1" fontAlgn="auto" latinLnBrk="0" hangingPunct="1">
              <a:lnSpc>
                <a:spcPct val="120000"/>
              </a:lnSpc>
              <a:spcBef>
                <a:spcPct val="0"/>
              </a:spcBef>
              <a:spcAft>
                <a:spcPts val="800"/>
              </a:spcAft>
              <a:buClrTx/>
              <a:buSzTx/>
              <a:buFontTx/>
              <a:buNone/>
              <a:defRPr/>
            </a:pP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rPr>
              <a:t>sum( )</a:t>
            </a:r>
            <a:r>
              <a:rPr kumimoji="0" lang="zh-CN" altLang="en-US"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函数可以对元组、列表、集合和字典等类型对象，返回其元素和。</a:t>
            </a:r>
            <a:endParaRPr kumimoji="0" lang="zh-CN" altLang="en-US"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3765" rtl="0" eaLnBrk="1" fontAlgn="auto" latinLnBrk="0" hangingPunct="1">
              <a:lnSpc>
                <a:spcPct val="120000"/>
              </a:lnSpc>
              <a:spcBef>
                <a:spcPct val="0"/>
              </a:spcBef>
              <a:spcAft>
                <a:spcPts val="800"/>
              </a:spcAft>
              <a:buClrTx/>
              <a:buSzTx/>
              <a:buFontTx/>
              <a:buNone/>
              <a:defRPr/>
            </a:pP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rPr>
              <a:t>chr(</a:t>
            </a:r>
            <a:r>
              <a:rPr lang="en-US" altLang="zh-CN" sz="2400" spc="100" dirty="0" err="1">
                <a:ln w="3175">
                  <a:noFill/>
                  <a:prstDash val="dash"/>
                </a:ln>
                <a:solidFill>
                  <a:srgbClr val="FF0000"/>
                </a:solidFill>
                <a:latin typeface="微软雅黑" panose="020B0503020204020204" pitchFamily="34" charset="-122"/>
                <a:ea typeface="微软雅黑" panose="020B0503020204020204" pitchFamily="34" charset="-122"/>
              </a:rPr>
              <a:t>i</a:t>
            </a: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rPr>
              <a:t>)</a:t>
            </a:r>
            <a:r>
              <a:rPr kumimoji="0" lang="zh-CN" altLang="en-US"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函数返回</a:t>
            </a:r>
            <a:r>
              <a:rPr kumimoji="0" lang="en-US" altLang="zh-CN"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Unicode</a:t>
            </a:r>
            <a:r>
              <a:rPr kumimoji="0" lang="zh-CN" altLang="en-US"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代码值整数</a:t>
            </a:r>
            <a:r>
              <a:rPr kumimoji="0" lang="en-US" altLang="zh-CN" sz="2400" b="0" i="0" u="none" strike="noStrike" kern="1200" cap="none" spc="100" normalizeH="0" baseline="0" noProof="0" dirty="0" err="1">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i</a:t>
            </a:r>
            <a:r>
              <a:rPr kumimoji="0" lang="zh-CN" altLang="en-US"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所对应的字符。</a:t>
            </a:r>
            <a:endParaRPr kumimoji="0" lang="zh-CN" altLang="en-US"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3765" rtl="0" eaLnBrk="1" fontAlgn="auto" latinLnBrk="0" hangingPunct="1">
              <a:lnSpc>
                <a:spcPct val="120000"/>
              </a:lnSpc>
              <a:spcBef>
                <a:spcPct val="0"/>
              </a:spcBef>
              <a:spcAft>
                <a:spcPts val="800"/>
              </a:spcAft>
              <a:buClrTx/>
              <a:buSzTx/>
              <a:buFontTx/>
              <a:buNone/>
              <a:defRPr/>
            </a:pPr>
            <a:r>
              <a:rPr lang="en-US" altLang="zh-CN" sz="2400" spc="100" dirty="0" err="1">
                <a:ln w="3175">
                  <a:noFill/>
                  <a:prstDash val="dash"/>
                </a:ln>
                <a:solidFill>
                  <a:srgbClr val="FF0000"/>
                </a:solidFill>
                <a:latin typeface="微软雅黑" panose="020B0503020204020204" pitchFamily="34" charset="-122"/>
                <a:ea typeface="微软雅黑" panose="020B0503020204020204" pitchFamily="34" charset="-122"/>
              </a:rPr>
              <a:t>ord</a:t>
            </a: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rPr>
              <a:t>(c)</a:t>
            </a:r>
            <a:r>
              <a:rPr kumimoji="0" lang="zh-CN" altLang="en-US"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返回字符</a:t>
            </a:r>
            <a:r>
              <a:rPr kumimoji="0" lang="en-US" altLang="zh-CN"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c</a:t>
            </a:r>
            <a:r>
              <a:rPr kumimoji="0" lang="zh-CN" altLang="en-US"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所对应的</a:t>
            </a:r>
            <a:r>
              <a:rPr kumimoji="0" lang="en-US" altLang="zh-CN"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Unicode</a:t>
            </a:r>
            <a:r>
              <a:rPr kumimoji="0" lang="zh-CN" altLang="en-US"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代码值。</a:t>
            </a:r>
            <a:endParaRPr kumimoji="0" lang="zh-CN" altLang="en-US"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3765" rtl="0" eaLnBrk="1" fontAlgn="auto" latinLnBrk="0" hangingPunct="1">
              <a:lnSpc>
                <a:spcPct val="120000"/>
              </a:lnSpc>
              <a:spcBef>
                <a:spcPct val="0"/>
              </a:spcBef>
              <a:spcAft>
                <a:spcPts val="800"/>
              </a:spcAft>
              <a:buClrTx/>
              <a:buSzTx/>
              <a:buFontTx/>
              <a:buNone/>
              <a:defRPr/>
            </a:pP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rPr>
              <a:t>hex(x)</a:t>
            </a:r>
            <a:r>
              <a:rPr lang="zh-CN" altLang="en-US" sz="2400" spc="100" dirty="0">
                <a:ln w="3175">
                  <a:noFill/>
                  <a:prstDash val="dash"/>
                </a:ln>
                <a:solidFill>
                  <a:srgbClr val="FF0000"/>
                </a:solidFill>
                <a:latin typeface="微软雅黑" panose="020B0503020204020204" pitchFamily="34" charset="-122"/>
                <a:ea typeface="微软雅黑" panose="020B0503020204020204" pitchFamily="34" charset="-122"/>
              </a:rPr>
              <a:t>、</a:t>
            </a: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rPr>
              <a:t>oct(x)</a:t>
            </a:r>
            <a:r>
              <a:rPr lang="zh-CN" altLang="en-US" sz="2400" spc="100" dirty="0">
                <a:ln w="3175">
                  <a:noFill/>
                  <a:prstDash val="dash"/>
                </a:ln>
                <a:solidFill>
                  <a:srgbClr val="FF0000"/>
                </a:solidFill>
                <a:latin typeface="微软雅黑" panose="020B0503020204020204" pitchFamily="34" charset="-122"/>
                <a:ea typeface="微软雅黑" panose="020B0503020204020204" pitchFamily="34" charset="-122"/>
              </a:rPr>
              <a:t>、</a:t>
            </a: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rPr>
              <a:t>bin(x)</a:t>
            </a:r>
            <a:r>
              <a:rPr kumimoji="0" lang="zh-CN" altLang="en-US"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分别用于返回整数</a:t>
            </a:r>
            <a:r>
              <a:rPr kumimoji="0" lang="en-US" altLang="zh-CN"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x</a:t>
            </a:r>
            <a:r>
              <a:rPr kumimoji="0" lang="zh-CN" altLang="en-US"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十六进制、八进制、二进制字符串。</a:t>
            </a:r>
            <a:endParaRPr kumimoji="0" lang="zh-CN" altLang="en-US"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3765" rtl="0" eaLnBrk="1" fontAlgn="auto" latinLnBrk="0" hangingPunct="1">
              <a:lnSpc>
                <a:spcPct val="120000"/>
              </a:lnSpc>
              <a:spcBef>
                <a:spcPct val="0"/>
              </a:spcBef>
              <a:spcAft>
                <a:spcPts val="800"/>
              </a:spcAft>
              <a:buClrTx/>
              <a:buSzTx/>
              <a:buFontTx/>
              <a:buNone/>
              <a:defRPr/>
            </a:pP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rPr>
              <a:t>eval(str)</a:t>
            </a:r>
            <a:r>
              <a:rPr kumimoji="0" lang="zh-CN" altLang="en-US"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函数执行字符串表达式</a:t>
            </a:r>
            <a:r>
              <a:rPr kumimoji="0" lang="en-US" altLang="zh-CN"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str</a:t>
            </a:r>
            <a:r>
              <a:rPr kumimoji="0" lang="zh-CN" altLang="en-US"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并返回来其结果。</a:t>
            </a:r>
            <a:endParaRPr kumimoji="0" lang="zh-CN" altLang="en-US" sz="2400" b="0" i="0" u="none" strike="noStrike" kern="1200" cap="none" spc="100" normalizeH="0" baseline="0" noProof="0" dirty="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a:spLocks noChangeArrowheads="1"/>
          </p:cNvSpPr>
          <p:nvPr>
            <p:custDataLst>
              <p:tags r:id="rId3"/>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任务二：</a:t>
            </a:r>
            <a:r>
              <a:rPr kumimoji="0" lang="en-US" altLang="zh-CN"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Python</a:t>
            </a: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函数</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副标题"/>
          <p:cNvSpPr txBox="1">
            <a:spLocks noChangeArrowheads="1"/>
          </p:cNvSpPr>
          <p:nvPr>
            <p:custDataLst>
              <p:tags r:id="rId1"/>
            </p:custDataLst>
          </p:nvPr>
        </p:nvSpPr>
        <p:spPr bwMode="auto">
          <a:xfrm>
            <a:off x="674688" y="1600200"/>
            <a:ext cx="655320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en-US"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其他常用内置函数的应用</a:t>
            </a:r>
            <a:endPar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6"/>
          <p:cNvSpPr txBox="1">
            <a:spLocks noChangeArrowheads="1"/>
          </p:cNvSpPr>
          <p:nvPr>
            <p:custDataLst>
              <p:tags r:id="rId2"/>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任务二：</a:t>
            </a:r>
            <a:r>
              <a:rPr lang="en-US" altLang="zh-CN"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Python</a:t>
            </a:r>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函数</a:t>
            </a:r>
            <a:endPar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4" name="表格 3"/>
          <p:cNvGraphicFramePr>
            <a:graphicFrameLocks noGrp="1"/>
          </p:cNvGraphicFramePr>
          <p:nvPr/>
        </p:nvGraphicFramePr>
        <p:xfrm>
          <a:off x="674690" y="2161064"/>
          <a:ext cx="7422601" cy="4389120"/>
        </p:xfrm>
        <a:graphic>
          <a:graphicData uri="http://schemas.openxmlformats.org/drawingml/2006/table">
            <a:tbl>
              <a:tblPr firstRow="1" firstCol="1" bandRow="1"/>
              <a:tblGrid>
                <a:gridCol w="7422601"/>
              </a:tblGrid>
              <a:tr h="4351338">
                <a:tc>
                  <a:txBody>
                    <a:bodyPr/>
                    <a:lstStyle/>
                    <a:p>
                      <a:pPr algn="just"/>
                      <a:r>
                        <a:rPr lang="en-US" sz="1600" kern="100" dirty="0">
                          <a:solidFill>
                            <a:srgbClr val="000000"/>
                          </a:solidFill>
                          <a:effectLst/>
                          <a:latin typeface="Times New Roman" panose="02020603050405020304" pitchFamily="18" charset="0"/>
                          <a:ea typeface="宋体" panose="02010600030101010101" pitchFamily="2" charset="-122"/>
                        </a:rPr>
                        <a:t>&gt;&gt;&gt; </a:t>
                      </a:r>
                      <a:r>
                        <a:rPr lang="en-US" sz="1600" kern="100" dirty="0" err="1">
                          <a:solidFill>
                            <a:srgbClr val="000000"/>
                          </a:solidFill>
                          <a:effectLst/>
                          <a:latin typeface="Times New Roman" panose="02020603050405020304" pitchFamily="18" charset="0"/>
                          <a:ea typeface="宋体" panose="02010600030101010101" pitchFamily="2" charset="-122"/>
                        </a:rPr>
                        <a:t>len</a:t>
                      </a:r>
                      <a:r>
                        <a:rPr lang="en-US" sz="1600" kern="100" dirty="0">
                          <a:solidFill>
                            <a:srgbClr val="000000"/>
                          </a:solidFill>
                          <a:effectLst/>
                          <a:latin typeface="Times New Roman" panose="02020603050405020304" pitchFamily="18" charset="0"/>
                          <a:ea typeface="宋体" panose="02010600030101010101" pitchFamily="2" charset="-122"/>
                        </a:rPr>
                        <a:t>('</a:t>
                      </a:r>
                      <a:r>
                        <a:rPr lang="zh-CN" sz="1600" kern="100" dirty="0">
                          <a:solidFill>
                            <a:srgbClr val="000000"/>
                          </a:solidFill>
                          <a:effectLst/>
                          <a:latin typeface="Times New Roman" panose="02020603050405020304" pitchFamily="18" charset="0"/>
                          <a:ea typeface="宋体" panose="02010600030101010101" pitchFamily="2" charset="-122"/>
                        </a:rPr>
                        <a:t>人生苦短</a:t>
                      </a:r>
                      <a:r>
                        <a:rPr lang="en-US" sz="1600" kern="100" dirty="0">
                          <a:solidFill>
                            <a:srgbClr val="000000"/>
                          </a:solidFill>
                          <a:effectLst/>
                          <a:latin typeface="Times New Roman" panose="02020603050405020304" pitchFamily="18" charset="0"/>
                          <a:ea typeface="宋体" panose="02010600030101010101" pitchFamily="2" charset="-122"/>
                        </a:rPr>
                        <a:t>')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返回字符串的长度</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4</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a:t>
                      </a:r>
                      <a:r>
                        <a:rPr lang="en-US" sz="1600" kern="100" dirty="0" err="1">
                          <a:solidFill>
                            <a:srgbClr val="000000"/>
                          </a:solidFill>
                          <a:effectLst/>
                          <a:latin typeface="Times New Roman" panose="02020603050405020304" pitchFamily="18" charset="0"/>
                          <a:ea typeface="宋体" panose="02010600030101010101" pitchFamily="2" charset="-122"/>
                        </a:rPr>
                        <a:t>len</a:t>
                      </a:r>
                      <a:r>
                        <a:rPr lang="en-US" sz="1600" kern="100" dirty="0">
                          <a:solidFill>
                            <a:srgbClr val="000000"/>
                          </a:solidFill>
                          <a:effectLst/>
                          <a:latin typeface="Times New Roman" panose="02020603050405020304" pitchFamily="18" charset="0"/>
                          <a:ea typeface="宋体" panose="02010600030101010101" pitchFamily="2" charset="-122"/>
                        </a:rPr>
                        <a:t>(('</a:t>
                      </a:r>
                      <a:r>
                        <a:rPr lang="zh-CN" sz="1600" kern="100" dirty="0">
                          <a:solidFill>
                            <a:srgbClr val="000000"/>
                          </a:solidFill>
                          <a:effectLst/>
                          <a:latin typeface="Times New Roman" panose="02020603050405020304" pitchFamily="18" charset="0"/>
                          <a:ea typeface="宋体" panose="02010600030101010101" pitchFamily="2" charset="-122"/>
                        </a:rPr>
                        <a:t>我</a:t>
                      </a:r>
                      <a:r>
                        <a:rPr lang="en-US" sz="1600" kern="100" dirty="0">
                          <a:solidFill>
                            <a:srgbClr val="000000"/>
                          </a:solidFill>
                          <a:effectLst/>
                          <a:latin typeface="Times New Roman" panose="02020603050405020304" pitchFamily="18" charset="0"/>
                          <a:ea typeface="宋体" panose="02010600030101010101" pitchFamily="2" charset="-122"/>
                        </a:rPr>
                        <a:t>','</a:t>
                      </a:r>
                      <a:r>
                        <a:rPr lang="zh-CN" sz="1600" kern="100" dirty="0">
                          <a:solidFill>
                            <a:srgbClr val="000000"/>
                          </a:solidFill>
                          <a:effectLst/>
                          <a:latin typeface="Times New Roman" panose="02020603050405020304" pitchFamily="18" charset="0"/>
                          <a:ea typeface="宋体" panose="02010600030101010101" pitchFamily="2" charset="-122"/>
                        </a:rPr>
                        <a:t>用</a:t>
                      </a:r>
                      <a:r>
                        <a:rPr lang="en-US" sz="1600" kern="100" dirty="0">
                          <a:solidFill>
                            <a:srgbClr val="000000"/>
                          </a:solidFill>
                          <a:effectLst/>
                          <a:latin typeface="Times New Roman" panose="02020603050405020304" pitchFamily="18" charset="0"/>
                          <a:ea typeface="宋体" panose="02010600030101010101" pitchFamily="2" charset="-122"/>
                        </a:rPr>
                        <a:t>','</a:t>
                      </a:r>
                      <a:r>
                        <a:rPr lang="en-US" sz="1600" kern="100" dirty="0" err="1">
                          <a:solidFill>
                            <a:srgbClr val="000000"/>
                          </a:solidFill>
                          <a:effectLst/>
                          <a:latin typeface="Times New Roman" panose="02020603050405020304" pitchFamily="18" charset="0"/>
                          <a:ea typeface="宋体" panose="02010600030101010101" pitchFamily="2" charset="-122"/>
                        </a:rPr>
                        <a:t>Pyhon</a:t>
                      </a:r>
                      <a:r>
                        <a:rPr lang="en-US" sz="1600" kern="100" dirty="0">
                          <a:solidFill>
                            <a:srgbClr val="000000"/>
                          </a:solidFill>
                          <a:effectLst/>
                          <a:latin typeface="Times New Roman" panose="02020603050405020304" pitchFamily="18" charset="0"/>
                          <a:ea typeface="宋体" panose="02010600030101010101" pitchFamily="2" charset="-122"/>
                        </a:rPr>
                        <a:t>'))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返回元组的长度</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3</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max([5,2,0,13,14])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返回列表中的最大值</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14</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min({3,5,1,7})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返回集合中的最小值</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1</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sorted({'1':'zhang','0':'li','2':'wang'})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对字典排序，只对其中的键排序</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['0', '1', '2']</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sum([1,2,3])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返回列表中元素之和</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6</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sum({11:'zhang',12:'li',13:'wang'})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返回字典中所有键的和</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36</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a:t>
                      </a:r>
                      <a:r>
                        <a:rPr lang="en-US" sz="1600" kern="100" dirty="0" err="1">
                          <a:solidFill>
                            <a:srgbClr val="000000"/>
                          </a:solidFill>
                          <a:effectLst/>
                          <a:latin typeface="Times New Roman" panose="02020603050405020304" pitchFamily="18" charset="0"/>
                          <a:ea typeface="宋体" panose="02010600030101010101" pitchFamily="2" charset="-122"/>
                        </a:rPr>
                        <a:t>ord</a:t>
                      </a:r>
                      <a:r>
                        <a:rPr lang="en-US" sz="1600" kern="100" dirty="0">
                          <a:solidFill>
                            <a:srgbClr val="000000"/>
                          </a:solidFill>
                          <a:effectLst/>
                          <a:latin typeface="Times New Roman" panose="02020603050405020304" pitchFamily="18" charset="0"/>
                          <a:ea typeface="宋体" panose="02010600030101010101" pitchFamily="2" charset="-122"/>
                        </a:rPr>
                        <a:t>('</a:t>
                      </a:r>
                      <a:r>
                        <a:rPr lang="zh-CN" sz="1600" kern="100" dirty="0">
                          <a:solidFill>
                            <a:srgbClr val="000000"/>
                          </a:solidFill>
                          <a:effectLst/>
                          <a:latin typeface="Times New Roman" panose="02020603050405020304" pitchFamily="18" charset="0"/>
                          <a:ea typeface="宋体" panose="02010600030101010101" pitchFamily="2" charset="-122"/>
                        </a:rPr>
                        <a:t>我</a:t>
                      </a:r>
                      <a:r>
                        <a:rPr lang="en-US" sz="1600" kern="100" dirty="0">
                          <a:solidFill>
                            <a:srgbClr val="000000"/>
                          </a:solidFill>
                          <a:effectLst/>
                          <a:latin typeface="Times New Roman" panose="02020603050405020304" pitchFamily="18" charset="0"/>
                          <a:ea typeface="宋体" panose="02010600030101010101" pitchFamily="2" charset="-122"/>
                        </a:rPr>
                        <a:t>')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返回字符 我 的</a:t>
                      </a:r>
                      <a:r>
                        <a:rPr lang="en-US" sz="1600" kern="100" dirty="0">
                          <a:solidFill>
                            <a:srgbClr val="FF0000"/>
                          </a:solidFill>
                          <a:effectLst/>
                          <a:latin typeface="Times New Roman" panose="02020603050405020304" pitchFamily="18" charset="0"/>
                          <a:ea typeface="宋体" panose="02010600030101010101" pitchFamily="2" charset="-122"/>
                        </a:rPr>
                        <a:t>Unicode</a:t>
                      </a:r>
                      <a:r>
                        <a:rPr lang="zh-CN" sz="1600" kern="100" dirty="0">
                          <a:solidFill>
                            <a:srgbClr val="FF0000"/>
                          </a:solidFill>
                          <a:effectLst/>
                          <a:latin typeface="Times New Roman" panose="02020603050405020304" pitchFamily="18" charset="0"/>
                          <a:ea typeface="宋体" panose="02010600030101010101" pitchFamily="2" charset="-122"/>
                        </a:rPr>
                        <a:t>编码值</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25105</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chr(25106)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返回</a:t>
                      </a:r>
                      <a:r>
                        <a:rPr lang="en-US" sz="1600" kern="100" dirty="0">
                          <a:solidFill>
                            <a:srgbClr val="FF0000"/>
                          </a:solidFill>
                          <a:effectLst/>
                          <a:latin typeface="Times New Roman" panose="02020603050405020304" pitchFamily="18" charset="0"/>
                          <a:ea typeface="宋体" panose="02010600030101010101" pitchFamily="2" charset="-122"/>
                        </a:rPr>
                        <a:t>Unicode</a:t>
                      </a:r>
                      <a:r>
                        <a:rPr lang="zh-CN" sz="1600" kern="100" dirty="0">
                          <a:solidFill>
                            <a:srgbClr val="FF0000"/>
                          </a:solidFill>
                          <a:effectLst/>
                          <a:latin typeface="Times New Roman" panose="02020603050405020304" pitchFamily="18" charset="0"/>
                          <a:ea typeface="宋体" panose="02010600030101010101" pitchFamily="2" charset="-122"/>
                        </a:rPr>
                        <a:t>编码值为</a:t>
                      </a:r>
                      <a:r>
                        <a:rPr lang="en-US" sz="1600" kern="100" dirty="0">
                          <a:solidFill>
                            <a:srgbClr val="FF0000"/>
                          </a:solidFill>
                          <a:effectLst/>
                          <a:latin typeface="Times New Roman" panose="02020603050405020304" pitchFamily="18" charset="0"/>
                          <a:ea typeface="宋体" panose="02010600030101010101" pitchFamily="2" charset="-122"/>
                        </a:rPr>
                        <a:t>25106</a:t>
                      </a:r>
                      <a:r>
                        <a:rPr lang="zh-CN" sz="1600" kern="100" dirty="0">
                          <a:solidFill>
                            <a:srgbClr val="FF0000"/>
                          </a:solidFill>
                          <a:effectLst/>
                          <a:latin typeface="Times New Roman" panose="02020603050405020304" pitchFamily="18" charset="0"/>
                          <a:ea typeface="宋体" panose="02010600030101010101" pitchFamily="2" charset="-122"/>
                        </a:rPr>
                        <a:t>的字符</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a:t>
                      </a:r>
                      <a:r>
                        <a:rPr lang="zh-CN" sz="1600" kern="100" dirty="0">
                          <a:solidFill>
                            <a:srgbClr val="000000"/>
                          </a:solidFill>
                          <a:effectLst/>
                          <a:latin typeface="Times New Roman" panose="02020603050405020304" pitchFamily="18" charset="0"/>
                          <a:ea typeface="宋体" panose="02010600030101010101" pitchFamily="2" charset="-122"/>
                        </a:rPr>
                        <a:t>戒</a:t>
                      </a:r>
                      <a:r>
                        <a:rPr lang="en-US" sz="1600" kern="100" dirty="0">
                          <a:solidFill>
                            <a:srgbClr val="000000"/>
                          </a:solidFill>
                          <a:effectLst/>
                          <a:latin typeface="Times New Roman" panose="02020603050405020304" pitchFamily="18" charset="0"/>
                          <a:ea typeface="宋体" panose="02010600030101010101" pitchFamily="2" charset="-122"/>
                        </a:rPr>
                        <a:t>'</a:t>
                      </a:r>
                      <a:endParaRPr lang="zh-CN" sz="1600" kern="100" dirty="0">
                        <a:effectLst/>
                        <a:latin typeface="Times New Roman" panose="02020603050405020304" pitchFamily="18" charset="0"/>
                        <a:ea typeface="宋体" panose="02010600030101010101" pitchFamily="2" charset="-122"/>
                      </a:endParaRPr>
                    </a:p>
                  </a:txBody>
                  <a:tcPr marL="49075" marR="49075" marT="0" marB="0">
                    <a:lnL>
                      <a:noFill/>
                    </a:lnL>
                    <a:lnR>
                      <a:noFill/>
                    </a:lnR>
                    <a:lnT>
                      <a:noFill/>
                    </a:lnT>
                    <a:lnB>
                      <a:noFill/>
                    </a:lnB>
                    <a:solidFill>
                      <a:srgbClr val="D9D9D9"/>
                    </a:solidFill>
                  </a:tcPr>
                </a:tc>
              </a:tr>
            </a:tbl>
          </a:graphicData>
        </a:graphic>
      </p:graphicFrame>
    </p:spTree>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副标题"/>
          <p:cNvSpPr txBox="1">
            <a:spLocks noChangeArrowheads="1"/>
          </p:cNvSpPr>
          <p:nvPr>
            <p:custDataLst>
              <p:tags r:id="rId1"/>
            </p:custDataLst>
          </p:nvPr>
        </p:nvSpPr>
        <p:spPr bwMode="auto">
          <a:xfrm>
            <a:off x="674690" y="1393825"/>
            <a:ext cx="655320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4</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其他常用内置函数的应用</a:t>
            </a:r>
            <a:endPar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 name="文本框 6"/>
          <p:cNvSpPr txBox="1">
            <a:spLocks noChangeArrowheads="1"/>
          </p:cNvSpPr>
          <p:nvPr>
            <p:custDataLst>
              <p:tags r:id="rId2"/>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任务二：</a:t>
            </a:r>
            <a:r>
              <a:rPr kumimoji="0" lang="en-US" altLang="zh-CN"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Python</a:t>
            </a: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函数</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aphicFrame>
        <p:nvGraphicFramePr>
          <p:cNvPr id="4" name="表格 3"/>
          <p:cNvGraphicFramePr>
            <a:graphicFrameLocks noGrp="1"/>
          </p:cNvGraphicFramePr>
          <p:nvPr/>
        </p:nvGraphicFramePr>
        <p:xfrm>
          <a:off x="1171851" y="1851025"/>
          <a:ext cx="7472089" cy="4876800"/>
        </p:xfrm>
        <a:graphic>
          <a:graphicData uri="http://schemas.openxmlformats.org/drawingml/2006/table">
            <a:tbl>
              <a:tblPr firstRow="1" firstCol="1" bandRow="1"/>
              <a:tblGrid>
                <a:gridCol w="7472089"/>
              </a:tblGrid>
              <a:tr h="4351338">
                <a:tc>
                  <a:txBody>
                    <a:bodyPr/>
                    <a:lstStyle/>
                    <a:p>
                      <a:pPr algn="just"/>
                      <a:r>
                        <a:rPr lang="en-US" sz="1600" kern="100" dirty="0">
                          <a:solidFill>
                            <a:srgbClr val="000000"/>
                          </a:solidFill>
                          <a:effectLst/>
                          <a:latin typeface="Times New Roman" panose="02020603050405020304" pitchFamily="18" charset="0"/>
                          <a:ea typeface="宋体" panose="02010600030101010101" pitchFamily="2" charset="-122"/>
                        </a:rPr>
                        <a:t>&gt;&gt;&gt; </a:t>
                      </a:r>
                      <a:r>
                        <a:rPr lang="en-US" sz="1600" kern="100" dirty="0" err="1">
                          <a:solidFill>
                            <a:srgbClr val="000000"/>
                          </a:solidFill>
                          <a:effectLst/>
                          <a:latin typeface="Times New Roman" panose="02020603050405020304" pitchFamily="18" charset="0"/>
                          <a:ea typeface="宋体" panose="02010600030101010101" pitchFamily="2" charset="-122"/>
                        </a:rPr>
                        <a:t>ord</a:t>
                      </a:r>
                      <a:r>
                        <a:rPr lang="en-US" sz="1600" kern="100" dirty="0">
                          <a:solidFill>
                            <a:srgbClr val="000000"/>
                          </a:solidFill>
                          <a:effectLst/>
                          <a:latin typeface="Times New Roman" panose="02020603050405020304" pitchFamily="18" charset="0"/>
                          <a:ea typeface="宋体" panose="02010600030101010101" pitchFamily="2" charset="-122"/>
                        </a:rPr>
                        <a:t>('p')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返回字符</a:t>
                      </a:r>
                      <a:r>
                        <a:rPr lang="en-US" sz="1600" kern="100" dirty="0">
                          <a:solidFill>
                            <a:srgbClr val="FF0000"/>
                          </a:solidFill>
                          <a:effectLst/>
                          <a:latin typeface="Times New Roman" panose="02020603050405020304" pitchFamily="18" charset="0"/>
                          <a:ea typeface="宋体" panose="02010600030101010101" pitchFamily="2" charset="-122"/>
                        </a:rPr>
                        <a:t>p</a:t>
                      </a:r>
                      <a:r>
                        <a:rPr lang="zh-CN" sz="1600" kern="100" dirty="0">
                          <a:solidFill>
                            <a:srgbClr val="FF0000"/>
                          </a:solidFill>
                          <a:effectLst/>
                          <a:latin typeface="Times New Roman" panose="02020603050405020304" pitchFamily="18" charset="0"/>
                          <a:ea typeface="宋体" panose="02010600030101010101" pitchFamily="2" charset="-122"/>
                        </a:rPr>
                        <a:t>的码值</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112</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chr(113)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返回码值为</a:t>
                      </a:r>
                      <a:r>
                        <a:rPr lang="en-US" sz="1600" kern="100" dirty="0">
                          <a:solidFill>
                            <a:srgbClr val="FF0000"/>
                          </a:solidFill>
                          <a:effectLst/>
                          <a:latin typeface="Times New Roman" panose="02020603050405020304" pitchFamily="18" charset="0"/>
                          <a:ea typeface="宋体" panose="02010600030101010101" pitchFamily="2" charset="-122"/>
                        </a:rPr>
                        <a:t>113</a:t>
                      </a:r>
                      <a:r>
                        <a:rPr lang="zh-CN" sz="1600" kern="100" dirty="0">
                          <a:solidFill>
                            <a:srgbClr val="FF0000"/>
                          </a:solidFill>
                          <a:effectLst/>
                          <a:latin typeface="Times New Roman" panose="02020603050405020304" pitchFamily="18" charset="0"/>
                          <a:ea typeface="宋体" panose="02010600030101010101" pitchFamily="2" charset="-122"/>
                        </a:rPr>
                        <a:t>的字符</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'q'</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hex(34)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返回整数</a:t>
                      </a:r>
                      <a:r>
                        <a:rPr lang="en-US" sz="1600" kern="100" dirty="0">
                          <a:solidFill>
                            <a:srgbClr val="FF0000"/>
                          </a:solidFill>
                          <a:effectLst/>
                          <a:latin typeface="Times New Roman" panose="02020603050405020304" pitchFamily="18" charset="0"/>
                          <a:ea typeface="宋体" panose="02010600030101010101" pitchFamily="2" charset="-122"/>
                        </a:rPr>
                        <a:t>34</a:t>
                      </a:r>
                      <a:r>
                        <a:rPr lang="zh-CN" sz="1600" kern="100" dirty="0">
                          <a:solidFill>
                            <a:srgbClr val="FF0000"/>
                          </a:solidFill>
                          <a:effectLst/>
                          <a:latin typeface="Times New Roman" panose="02020603050405020304" pitchFamily="18" charset="0"/>
                          <a:ea typeface="宋体" panose="02010600030101010101" pitchFamily="2" charset="-122"/>
                        </a:rPr>
                        <a:t>的十六进制字符串，</a:t>
                      </a:r>
                      <a:r>
                        <a:rPr lang="en-US" sz="1600" kern="100" dirty="0">
                          <a:solidFill>
                            <a:srgbClr val="FF0000"/>
                          </a:solidFill>
                          <a:effectLst/>
                          <a:latin typeface="Times New Roman" panose="02020603050405020304" pitchFamily="18" charset="0"/>
                          <a:ea typeface="宋体" panose="02010600030101010101" pitchFamily="2" charset="-122"/>
                        </a:rPr>
                        <a:t>0x</a:t>
                      </a:r>
                      <a:r>
                        <a:rPr lang="zh-CN" sz="1600" kern="100" dirty="0">
                          <a:solidFill>
                            <a:srgbClr val="FF0000"/>
                          </a:solidFill>
                          <a:effectLst/>
                          <a:latin typeface="Times New Roman" panose="02020603050405020304" pitchFamily="18" charset="0"/>
                          <a:ea typeface="宋体" panose="02010600030101010101" pitchFamily="2" charset="-122"/>
                        </a:rPr>
                        <a:t>开头表示十六进制</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'0x22'</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oct(34)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返回整数</a:t>
                      </a:r>
                      <a:r>
                        <a:rPr lang="en-US" sz="1600" kern="100" dirty="0">
                          <a:solidFill>
                            <a:srgbClr val="FF0000"/>
                          </a:solidFill>
                          <a:effectLst/>
                          <a:latin typeface="Times New Roman" panose="02020603050405020304" pitchFamily="18" charset="0"/>
                          <a:ea typeface="宋体" panose="02010600030101010101" pitchFamily="2" charset="-122"/>
                        </a:rPr>
                        <a:t>34</a:t>
                      </a:r>
                      <a:r>
                        <a:rPr lang="zh-CN" sz="1600" kern="100" dirty="0">
                          <a:solidFill>
                            <a:srgbClr val="FF0000"/>
                          </a:solidFill>
                          <a:effectLst/>
                          <a:latin typeface="Times New Roman" panose="02020603050405020304" pitchFamily="18" charset="0"/>
                          <a:ea typeface="宋体" panose="02010600030101010101" pitchFamily="2" charset="-122"/>
                        </a:rPr>
                        <a:t>的八进制字符串，</a:t>
                      </a:r>
                      <a:r>
                        <a:rPr lang="en-US" sz="1600" kern="100" dirty="0">
                          <a:solidFill>
                            <a:srgbClr val="FF0000"/>
                          </a:solidFill>
                          <a:effectLst/>
                          <a:latin typeface="Times New Roman" panose="02020603050405020304" pitchFamily="18" charset="0"/>
                          <a:ea typeface="宋体" panose="02010600030101010101" pitchFamily="2" charset="-122"/>
                        </a:rPr>
                        <a:t>0o</a:t>
                      </a:r>
                      <a:r>
                        <a:rPr lang="zh-CN" sz="1600" kern="100" dirty="0">
                          <a:solidFill>
                            <a:srgbClr val="FF0000"/>
                          </a:solidFill>
                          <a:effectLst/>
                          <a:latin typeface="Times New Roman" panose="02020603050405020304" pitchFamily="18" charset="0"/>
                          <a:ea typeface="宋体" panose="02010600030101010101" pitchFamily="2" charset="-122"/>
                        </a:rPr>
                        <a:t>开头表示八进制</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'0o42'</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bin(34)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返回整数</a:t>
                      </a:r>
                      <a:r>
                        <a:rPr lang="en-US" sz="1600" kern="100" dirty="0">
                          <a:solidFill>
                            <a:srgbClr val="FF0000"/>
                          </a:solidFill>
                          <a:effectLst/>
                          <a:latin typeface="Times New Roman" panose="02020603050405020304" pitchFamily="18" charset="0"/>
                          <a:ea typeface="宋体" panose="02010600030101010101" pitchFamily="2" charset="-122"/>
                        </a:rPr>
                        <a:t>34</a:t>
                      </a:r>
                      <a:r>
                        <a:rPr lang="zh-CN" sz="1600" kern="100" dirty="0">
                          <a:solidFill>
                            <a:srgbClr val="FF0000"/>
                          </a:solidFill>
                          <a:effectLst/>
                          <a:latin typeface="Times New Roman" panose="02020603050405020304" pitchFamily="18" charset="0"/>
                          <a:ea typeface="宋体" panose="02010600030101010101" pitchFamily="2" charset="-122"/>
                        </a:rPr>
                        <a:t>的二进制字符串，</a:t>
                      </a:r>
                      <a:r>
                        <a:rPr lang="en-US" sz="1600" kern="100" dirty="0">
                          <a:solidFill>
                            <a:srgbClr val="FF0000"/>
                          </a:solidFill>
                          <a:effectLst/>
                          <a:latin typeface="Times New Roman" panose="02020603050405020304" pitchFamily="18" charset="0"/>
                          <a:ea typeface="宋体" panose="02010600030101010101" pitchFamily="2" charset="-122"/>
                        </a:rPr>
                        <a:t>0b</a:t>
                      </a:r>
                      <a:r>
                        <a:rPr lang="zh-CN" sz="1600" kern="100" dirty="0">
                          <a:solidFill>
                            <a:srgbClr val="FF0000"/>
                          </a:solidFill>
                          <a:effectLst/>
                          <a:latin typeface="Times New Roman" panose="02020603050405020304" pitchFamily="18" charset="0"/>
                          <a:ea typeface="宋体" panose="02010600030101010101" pitchFamily="2" charset="-122"/>
                        </a:rPr>
                        <a:t>开头表示二进制</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'0b100010'</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eval('3+4+5')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执行并返回</a:t>
                      </a:r>
                      <a:r>
                        <a:rPr lang="en-US" sz="1600" kern="100" dirty="0">
                          <a:solidFill>
                            <a:srgbClr val="FF0000"/>
                          </a:solidFill>
                          <a:effectLst/>
                          <a:latin typeface="Times New Roman" panose="02020603050405020304" pitchFamily="18" charset="0"/>
                          <a:ea typeface="宋体" panose="02010600030101010101" pitchFamily="2" charset="-122"/>
                        </a:rPr>
                        <a:t>Python</a:t>
                      </a:r>
                      <a:r>
                        <a:rPr lang="zh-CN" sz="1600" kern="100" dirty="0">
                          <a:solidFill>
                            <a:srgbClr val="FF0000"/>
                          </a:solidFill>
                          <a:effectLst/>
                          <a:latin typeface="Times New Roman" panose="02020603050405020304" pitchFamily="18" charset="0"/>
                          <a:ea typeface="宋体" panose="02010600030101010101" pitchFamily="2" charset="-122"/>
                        </a:rPr>
                        <a:t>字符串表达式的结果</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12</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eval('a=1')   </a:t>
                      </a:r>
                      <a:r>
                        <a:rPr lang="en-US" sz="1600" kern="100" dirty="0">
                          <a:solidFill>
                            <a:srgbClr val="FF0000"/>
                          </a:solidFill>
                          <a:effectLst/>
                          <a:latin typeface="Times New Roman" panose="02020603050405020304" pitchFamily="18" charset="0"/>
                          <a:ea typeface="宋体" panose="02010600030101010101" pitchFamily="2" charset="-122"/>
                        </a:rPr>
                        <a:t># a=1</a:t>
                      </a:r>
                      <a:r>
                        <a:rPr lang="zh-CN" sz="1600" kern="100" dirty="0">
                          <a:solidFill>
                            <a:srgbClr val="FF0000"/>
                          </a:solidFill>
                          <a:effectLst/>
                          <a:latin typeface="Times New Roman" panose="02020603050405020304" pitchFamily="18" charset="0"/>
                          <a:ea typeface="宋体" panose="02010600030101010101" pitchFamily="2" charset="-122"/>
                        </a:rPr>
                        <a:t>是</a:t>
                      </a:r>
                      <a:r>
                        <a:rPr lang="en-US" sz="1600" kern="100" dirty="0">
                          <a:solidFill>
                            <a:srgbClr val="FF0000"/>
                          </a:solidFill>
                          <a:effectLst/>
                          <a:latin typeface="Times New Roman" panose="02020603050405020304" pitchFamily="18" charset="0"/>
                          <a:ea typeface="宋体" panose="02010600030101010101" pitchFamily="2" charset="-122"/>
                        </a:rPr>
                        <a:t>Python</a:t>
                      </a:r>
                      <a:r>
                        <a:rPr lang="zh-CN" sz="1600" kern="100" dirty="0">
                          <a:solidFill>
                            <a:srgbClr val="FF0000"/>
                          </a:solidFill>
                          <a:effectLst/>
                          <a:latin typeface="Times New Roman" panose="02020603050405020304" pitchFamily="18" charset="0"/>
                          <a:ea typeface="宋体" panose="02010600030101010101" pitchFamily="2" charset="-122"/>
                        </a:rPr>
                        <a:t>语句，没有返回值，不是表达式，提示出错了</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FF0000"/>
                          </a:solidFill>
                          <a:effectLst/>
                          <a:latin typeface="Times New Roman" panose="02020603050405020304" pitchFamily="18" charset="0"/>
                          <a:ea typeface="宋体" panose="02010600030101010101" pitchFamily="2" charset="-122"/>
                        </a:rPr>
                        <a:t>Traceback (most recent call last):</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FF0000"/>
                          </a:solidFill>
                          <a:effectLst/>
                          <a:latin typeface="Times New Roman" panose="02020603050405020304" pitchFamily="18" charset="0"/>
                          <a:ea typeface="宋体" panose="02010600030101010101" pitchFamily="2" charset="-122"/>
                        </a:rPr>
                        <a:t>  File "&lt;pyShell#85&gt;", line 1, in &lt;module&gt;</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FF0000"/>
                          </a:solidFill>
                          <a:effectLst/>
                          <a:latin typeface="Times New Roman" panose="02020603050405020304" pitchFamily="18" charset="0"/>
                          <a:ea typeface="宋体" panose="02010600030101010101" pitchFamily="2" charset="-122"/>
                        </a:rPr>
                        <a:t>    eval('a=1')</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FF0000"/>
                          </a:solidFill>
                          <a:effectLst/>
                          <a:latin typeface="Times New Roman" panose="02020603050405020304" pitchFamily="18" charset="0"/>
                          <a:ea typeface="宋体" panose="02010600030101010101" pitchFamily="2" charset="-122"/>
                        </a:rPr>
                        <a:t>  File "&lt;string&gt;", line 1</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FF0000"/>
                          </a:solidFill>
                          <a:effectLst/>
                          <a:latin typeface="Times New Roman" panose="02020603050405020304" pitchFamily="18" charset="0"/>
                          <a:ea typeface="宋体" panose="02010600030101010101" pitchFamily="2" charset="-122"/>
                        </a:rPr>
                        <a:t>    a=1</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FF0000"/>
                          </a:solidFill>
                          <a:effectLst/>
                          <a:latin typeface="Times New Roman" panose="02020603050405020304" pitchFamily="18" charset="0"/>
                          <a:ea typeface="宋体" panose="02010600030101010101" pitchFamily="2" charset="-122"/>
                        </a:rPr>
                        <a:t>     ^</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err="1">
                          <a:solidFill>
                            <a:srgbClr val="FF0000"/>
                          </a:solidFill>
                          <a:effectLst/>
                          <a:latin typeface="Times New Roman" panose="02020603050405020304" pitchFamily="18" charset="0"/>
                          <a:ea typeface="宋体" panose="02010600030101010101" pitchFamily="2" charset="-122"/>
                        </a:rPr>
                        <a:t>SyntaxError</a:t>
                      </a:r>
                      <a:r>
                        <a:rPr lang="en-US" sz="1600" kern="100" dirty="0">
                          <a:solidFill>
                            <a:srgbClr val="FF0000"/>
                          </a:solidFill>
                          <a:effectLst/>
                          <a:latin typeface="Times New Roman" panose="02020603050405020304" pitchFamily="18" charset="0"/>
                          <a:ea typeface="宋体" panose="02010600030101010101" pitchFamily="2" charset="-122"/>
                        </a:rPr>
                        <a:t>: invalid syntax</a:t>
                      </a:r>
                      <a:endParaRPr lang="zh-CN" sz="1600" kern="100" dirty="0">
                        <a:effectLst/>
                        <a:latin typeface="Times New Roman" panose="02020603050405020304" pitchFamily="18" charset="0"/>
                        <a:ea typeface="宋体" panose="02010600030101010101" pitchFamily="2" charset="-122"/>
                      </a:endParaRPr>
                    </a:p>
                  </a:txBody>
                  <a:tcPr marL="49075" marR="49075" marT="0" marB="0">
                    <a:lnL>
                      <a:noFill/>
                    </a:lnL>
                    <a:lnR>
                      <a:noFill/>
                    </a:lnR>
                    <a:lnT>
                      <a:noFill/>
                    </a:lnT>
                    <a:lnB>
                      <a:noFill/>
                    </a:lnB>
                    <a:solidFill>
                      <a:srgbClr val="D9D9D9"/>
                    </a:solidFill>
                  </a:tcPr>
                </a:tc>
              </a:tr>
            </a:tbl>
          </a:graphicData>
        </a:graphic>
      </p:graphicFrame>
    </p:spTree>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582615" y="523875"/>
            <a:ext cx="3582987" cy="661988"/>
          </a:xfrm>
          <a:prstGeom prst="rect">
            <a:avLst/>
          </a:prstGeom>
        </p:spPr>
        <p:txBody>
          <a:bodyPr lIns="102399" tIns="51199" rIns="102399" bIns="51199"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defRPr/>
            </a:pPr>
            <a:r>
              <a:rPr lang="zh-CN" altLang="en-US" b="1" dirty="0">
                <a:solidFill>
                  <a:srgbClr val="1369B2"/>
                </a:solidFill>
                <a:latin typeface="微软雅黑" panose="020B0503020204020204" pitchFamily="34" charset="-122"/>
                <a:ea typeface="微软雅黑" panose="020B0503020204020204" pitchFamily="34" charset="-122"/>
                <a:cs typeface="+mn-ea"/>
                <a:sym typeface="+mn-lt"/>
              </a:rPr>
              <a:t>学习目标</a:t>
            </a:r>
            <a:r>
              <a:rPr lang="en-US" altLang="zh-CN" b="1" dirty="0">
                <a:solidFill>
                  <a:srgbClr val="1369B2"/>
                </a:solidFill>
                <a:latin typeface="微软雅黑" panose="020B0503020204020204" pitchFamily="34" charset="-122"/>
                <a:ea typeface="微软雅黑" panose="020B0503020204020204" pitchFamily="34" charset="-122"/>
                <a:cs typeface="+mn-ea"/>
                <a:sym typeface="+mn-lt"/>
              </a:rPr>
              <a:t>/</a:t>
            </a:r>
            <a:r>
              <a:rPr lang="en-US" altLang="zh-CN" dirty="0">
                <a:solidFill>
                  <a:srgbClr val="1369B2"/>
                </a:solidFill>
                <a:latin typeface="微软雅黑" panose="020B0503020204020204" pitchFamily="34" charset="-122"/>
                <a:ea typeface="微软雅黑" panose="020B0503020204020204" pitchFamily="34" charset="-122"/>
                <a:cs typeface="+mn-ea"/>
                <a:sym typeface="+mn-lt"/>
              </a:rPr>
              <a:t>Target</a:t>
            </a:r>
            <a:endParaRPr lang="en-GB" altLang="zh-CN" dirty="0">
              <a:solidFill>
                <a:srgbClr val="1369B2"/>
              </a:solidFill>
              <a:latin typeface="微软雅黑" panose="020B0503020204020204" pitchFamily="34" charset="-122"/>
              <a:ea typeface="微软雅黑" panose="020B0503020204020204" pitchFamily="34" charset="-122"/>
              <a:cs typeface="+mn-ea"/>
              <a:sym typeface="+mn-lt"/>
            </a:endParaRPr>
          </a:p>
        </p:txBody>
      </p:sp>
      <p:grpSp>
        <p:nvGrpSpPr>
          <p:cNvPr id="28675" name="组合 79"/>
          <p:cNvGrpSpPr/>
          <p:nvPr/>
        </p:nvGrpSpPr>
        <p:grpSpPr bwMode="auto">
          <a:xfrm>
            <a:off x="712790" y="2110042"/>
            <a:ext cx="8047037" cy="688975"/>
            <a:chOff x="978872" y="1800500"/>
            <a:chExt cx="6427354" cy="516136"/>
          </a:xfrm>
        </p:grpSpPr>
        <p:sp>
          <p:nvSpPr>
            <p:cNvPr id="81" name="Pentagon 3"/>
            <p:cNvSpPr/>
            <p:nvPr/>
          </p:nvSpPr>
          <p:spPr bwMode="auto">
            <a:xfrm>
              <a:off x="978872" y="1800500"/>
              <a:ext cx="6427354" cy="51613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defRPr/>
              </a:pPr>
              <a:r>
                <a:rPr lang="en-US" altLang="zh-CN" sz="2400" dirty="0">
                  <a:solidFill>
                    <a:srgbClr val="595959"/>
                  </a:solidFill>
                  <a:latin typeface="微软雅黑" panose="020B0503020204020204" pitchFamily="34" charset="-122"/>
                  <a:ea typeface="微软雅黑" panose="020B0503020204020204" pitchFamily="34" charset="-122"/>
                  <a:cs typeface="+mn-ea"/>
                </a:rPr>
                <a:t>5.1 </a:t>
              </a:r>
              <a:r>
                <a:rPr lang="zh-CN" altLang="zh-CN" sz="2400" dirty="0">
                  <a:solidFill>
                    <a:srgbClr val="595959"/>
                  </a:solidFill>
                  <a:latin typeface="微软雅黑" panose="020B0503020204020204" pitchFamily="34" charset="-122"/>
                  <a:ea typeface="微软雅黑" panose="020B0503020204020204" pitchFamily="34" charset="-122"/>
                  <a:cs typeface="+mn-ea"/>
                </a:rPr>
                <a:t>任务一：</a:t>
              </a:r>
              <a:r>
                <a:rPr lang="en-US" altLang="zh-CN" sz="2400" dirty="0">
                  <a:solidFill>
                    <a:srgbClr val="595959"/>
                  </a:solidFill>
                  <a:latin typeface="微软雅黑" panose="020B0503020204020204" pitchFamily="34" charset="-122"/>
                  <a:ea typeface="微软雅黑" panose="020B0503020204020204" pitchFamily="34" charset="-122"/>
                  <a:cs typeface="+mn-ea"/>
                </a:rPr>
                <a:t>Python</a:t>
              </a:r>
              <a:r>
                <a:rPr lang="zh-CN" altLang="en-US" sz="2400" dirty="0">
                  <a:solidFill>
                    <a:srgbClr val="595959"/>
                  </a:solidFill>
                  <a:latin typeface="微软雅黑" panose="020B0503020204020204" pitchFamily="34" charset="-122"/>
                  <a:ea typeface="微软雅黑" panose="020B0503020204020204" pitchFamily="34" charset="-122"/>
                  <a:cs typeface="+mn-ea"/>
                </a:rPr>
                <a:t>的内置数据类型</a:t>
              </a:r>
              <a:endParaRPr lang="zh-CN" altLang="zh-CN" sz="2400" dirty="0">
                <a:solidFill>
                  <a:srgbClr val="595959"/>
                </a:solidFill>
                <a:latin typeface="微软雅黑" panose="020B0503020204020204" pitchFamily="34" charset="-122"/>
                <a:ea typeface="微软雅黑" panose="020B0503020204020204" pitchFamily="34" charset="-122"/>
                <a:cs typeface="+mn-ea"/>
              </a:endParaRPr>
            </a:p>
          </p:txBody>
        </p:sp>
        <p:sp>
          <p:nvSpPr>
            <p:cNvPr id="82" name="MH_Others_1"/>
            <p:cNvSpPr/>
            <p:nvPr/>
          </p:nvSpPr>
          <p:spPr bwMode="auto">
            <a:xfrm>
              <a:off x="985211" y="1800500"/>
              <a:ext cx="82419" cy="516136"/>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4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grpSp>
        <p:nvGrpSpPr>
          <p:cNvPr id="28676" name="组合 82"/>
          <p:cNvGrpSpPr/>
          <p:nvPr/>
        </p:nvGrpSpPr>
        <p:grpSpPr bwMode="auto">
          <a:xfrm>
            <a:off x="712788" y="3071193"/>
            <a:ext cx="8039100" cy="685800"/>
            <a:chOff x="978872" y="2570437"/>
            <a:chExt cx="5437064" cy="514350"/>
          </a:xfrm>
        </p:grpSpPr>
        <p:sp>
          <p:nvSpPr>
            <p:cNvPr id="84" name="Pentagon 5"/>
            <p:cNvSpPr/>
            <p:nvPr/>
          </p:nvSpPr>
          <p:spPr bwMode="auto">
            <a:xfrm>
              <a:off x="978872" y="2570437"/>
              <a:ext cx="5437064" cy="514350"/>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en-US" altLang="zh-CN" sz="2400" dirty="0">
                  <a:solidFill>
                    <a:srgbClr val="595959"/>
                  </a:solidFill>
                  <a:latin typeface="微软雅黑" panose="020B0503020204020204" pitchFamily="34" charset="-122"/>
                  <a:ea typeface="微软雅黑" panose="020B0503020204020204" pitchFamily="34" charset="-122"/>
                  <a:cs typeface="+mn-ea"/>
                </a:rPr>
                <a:t>5.2 </a:t>
              </a:r>
              <a:r>
                <a:rPr lang="zh-CN" altLang="zh-CN" sz="2400" dirty="0">
                  <a:solidFill>
                    <a:srgbClr val="595959"/>
                  </a:solidFill>
                  <a:latin typeface="微软雅黑" panose="020B0503020204020204" pitchFamily="34" charset="-122"/>
                  <a:ea typeface="微软雅黑" panose="020B0503020204020204" pitchFamily="34" charset="-122"/>
                  <a:cs typeface="+mn-ea"/>
                </a:rPr>
                <a:t>任务二：</a:t>
              </a:r>
              <a:r>
                <a:rPr lang="en-US" altLang="zh-CN" sz="2400" dirty="0">
                  <a:solidFill>
                    <a:srgbClr val="595959"/>
                  </a:solidFill>
                  <a:latin typeface="微软雅黑" panose="020B0503020204020204" pitchFamily="34" charset="-122"/>
                  <a:ea typeface="微软雅黑" panose="020B0503020204020204" pitchFamily="34" charset="-122"/>
                  <a:cs typeface="+mn-ea"/>
                </a:rPr>
                <a:t>Python</a:t>
              </a:r>
              <a:r>
                <a:rPr lang="zh-CN" altLang="en-US" sz="2400" dirty="0">
                  <a:solidFill>
                    <a:srgbClr val="595959"/>
                  </a:solidFill>
                  <a:latin typeface="微软雅黑" panose="020B0503020204020204" pitchFamily="34" charset="-122"/>
                  <a:ea typeface="微软雅黑" panose="020B0503020204020204" pitchFamily="34" charset="-122"/>
                  <a:cs typeface="+mn-ea"/>
                </a:rPr>
                <a:t>函数</a:t>
              </a:r>
              <a:endParaRPr lang="zh-CN" altLang="en-US" sz="2400" dirty="0">
                <a:solidFill>
                  <a:srgbClr val="595959"/>
                </a:solidFill>
                <a:latin typeface="微软雅黑" panose="020B0503020204020204" pitchFamily="34" charset="-122"/>
                <a:ea typeface="微软雅黑" panose="020B0503020204020204" pitchFamily="34" charset="-122"/>
                <a:cs typeface="+mn-ea"/>
                <a:sym typeface="字魂58号-创中黑" panose="00000500000000000000" pitchFamily="2" charset="-122"/>
              </a:endParaRPr>
            </a:p>
          </p:txBody>
        </p:sp>
        <p:sp>
          <p:nvSpPr>
            <p:cNvPr id="85" name="MH_Others_1"/>
            <p:cNvSpPr/>
            <p:nvPr/>
          </p:nvSpPr>
          <p:spPr bwMode="auto">
            <a:xfrm>
              <a:off x="985314" y="2570437"/>
              <a:ext cx="82672" cy="514350"/>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4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grpSp>
        <p:nvGrpSpPr>
          <p:cNvPr id="28678" name="组合 8"/>
          <p:cNvGrpSpPr/>
          <p:nvPr/>
        </p:nvGrpSpPr>
        <p:grpSpPr bwMode="auto">
          <a:xfrm>
            <a:off x="712788" y="4910233"/>
            <a:ext cx="8039100" cy="685800"/>
            <a:chOff x="978872" y="2570437"/>
            <a:chExt cx="5437064" cy="514352"/>
          </a:xfrm>
        </p:grpSpPr>
        <p:sp>
          <p:nvSpPr>
            <p:cNvPr id="17" name="Pentagon 5"/>
            <p:cNvSpPr/>
            <p:nvPr/>
          </p:nvSpPr>
          <p:spPr bwMode="auto">
            <a:xfrm>
              <a:off x="978872" y="2570437"/>
              <a:ext cx="5437064" cy="514352"/>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en-US" altLang="zh-CN" sz="2400" dirty="0">
                  <a:solidFill>
                    <a:srgbClr val="595959"/>
                  </a:solidFill>
                  <a:latin typeface="微软雅黑" panose="020B0503020204020204" pitchFamily="34" charset="-122"/>
                  <a:ea typeface="微软雅黑" panose="020B0503020204020204" pitchFamily="34" charset="-122"/>
                  <a:cs typeface="+mn-ea"/>
                </a:rPr>
                <a:t>5.4 </a:t>
              </a:r>
              <a:r>
                <a:rPr lang="zh-CN" altLang="zh-CN" sz="2400" dirty="0">
                  <a:solidFill>
                    <a:srgbClr val="595959"/>
                  </a:solidFill>
                  <a:latin typeface="微软雅黑" panose="020B0503020204020204" pitchFamily="34" charset="-122"/>
                  <a:ea typeface="微软雅黑" panose="020B0503020204020204" pitchFamily="34" charset="-122"/>
                  <a:cs typeface="+mn-ea"/>
                </a:rPr>
                <a:t>任务四：</a:t>
              </a:r>
              <a:r>
                <a:rPr lang="zh-CN" altLang="en-US" sz="2400" dirty="0">
                  <a:solidFill>
                    <a:srgbClr val="595959"/>
                  </a:solidFill>
                  <a:latin typeface="微软雅黑" panose="020B0503020204020204" pitchFamily="34" charset="-122"/>
                  <a:ea typeface="微软雅黑" panose="020B0503020204020204" pitchFamily="34" charset="-122"/>
                  <a:cs typeface="+mn-ea"/>
                </a:rPr>
                <a:t>控制语句</a:t>
              </a:r>
              <a:endParaRPr lang="zh-CN" altLang="en-US" sz="2400" dirty="0">
                <a:solidFill>
                  <a:srgbClr val="595959"/>
                </a:solidFill>
                <a:latin typeface="微软雅黑" panose="020B0503020204020204" pitchFamily="34" charset="-122"/>
                <a:ea typeface="微软雅黑" panose="020B0503020204020204" pitchFamily="34" charset="-122"/>
                <a:cs typeface="+mn-ea"/>
                <a:sym typeface="字魂58号-创中黑" panose="00000500000000000000" pitchFamily="2" charset="-122"/>
              </a:endParaRPr>
            </a:p>
          </p:txBody>
        </p:sp>
        <p:sp>
          <p:nvSpPr>
            <p:cNvPr id="18" name="MH_Others_1"/>
            <p:cNvSpPr/>
            <p:nvPr/>
          </p:nvSpPr>
          <p:spPr bwMode="auto">
            <a:xfrm>
              <a:off x="985314" y="2570437"/>
              <a:ext cx="82672" cy="514352"/>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4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grpSp>
        <p:nvGrpSpPr>
          <p:cNvPr id="28679" name="组合 8"/>
          <p:cNvGrpSpPr/>
          <p:nvPr/>
        </p:nvGrpSpPr>
        <p:grpSpPr bwMode="auto">
          <a:xfrm>
            <a:off x="712788" y="4027583"/>
            <a:ext cx="8039100" cy="685800"/>
            <a:chOff x="978872" y="2570437"/>
            <a:chExt cx="5437064" cy="514352"/>
          </a:xfrm>
        </p:grpSpPr>
        <p:sp>
          <p:nvSpPr>
            <p:cNvPr id="20" name="Pentagon 5"/>
            <p:cNvSpPr/>
            <p:nvPr/>
          </p:nvSpPr>
          <p:spPr bwMode="auto">
            <a:xfrm>
              <a:off x="978872" y="2570437"/>
              <a:ext cx="5437064" cy="514352"/>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en-US" altLang="zh-CN" sz="2400" b="1" dirty="0">
                  <a:solidFill>
                    <a:schemeClr val="accent2">
                      <a:lumMod val="75000"/>
                    </a:schemeClr>
                  </a:solidFill>
                  <a:latin typeface="微软雅黑" panose="020B0503020204020204" pitchFamily="34" charset="-122"/>
                  <a:ea typeface="微软雅黑" panose="020B0503020204020204" pitchFamily="34" charset="-122"/>
                  <a:cs typeface="+mn-ea"/>
                </a:rPr>
                <a:t>5.3 </a:t>
              </a:r>
              <a:r>
                <a:rPr lang="zh-CN" altLang="zh-CN" sz="2400" b="1" dirty="0">
                  <a:solidFill>
                    <a:schemeClr val="accent2">
                      <a:lumMod val="75000"/>
                    </a:schemeClr>
                  </a:solidFill>
                  <a:latin typeface="微软雅黑" panose="020B0503020204020204" pitchFamily="34" charset="-122"/>
                  <a:ea typeface="微软雅黑" panose="020B0503020204020204" pitchFamily="34" charset="-122"/>
                  <a:cs typeface="+mn-ea"/>
                </a:rPr>
                <a:t>任务三：</a:t>
              </a:r>
              <a:r>
                <a:rPr lang="zh-CN" altLang="en-US" sz="2400" b="1" dirty="0">
                  <a:solidFill>
                    <a:schemeClr val="accent2">
                      <a:lumMod val="75000"/>
                    </a:schemeClr>
                  </a:solidFill>
                  <a:latin typeface="微软雅黑" panose="020B0503020204020204" pitchFamily="34" charset="-122"/>
                  <a:ea typeface="微软雅黑" panose="020B0503020204020204" pitchFamily="34" charset="-122"/>
                  <a:cs typeface="+mn-ea"/>
                </a:rPr>
                <a:t>运算符与表达式</a:t>
              </a:r>
              <a:endParaRPr lang="zh-CN" altLang="en-US" sz="2400" b="1" dirty="0">
                <a:solidFill>
                  <a:schemeClr val="accent2">
                    <a:lumMod val="7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endParaRPr>
            </a:p>
          </p:txBody>
        </p:sp>
        <p:sp>
          <p:nvSpPr>
            <p:cNvPr id="21" name="MH_Others_1"/>
            <p:cNvSpPr/>
            <p:nvPr/>
          </p:nvSpPr>
          <p:spPr bwMode="auto">
            <a:xfrm>
              <a:off x="985314" y="2570437"/>
              <a:ext cx="82672" cy="514352"/>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4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文本框 6"/>
          <p:cNvSpPr txBox="1">
            <a:spLocks noChangeArrowheads="1"/>
          </p:cNvSpPr>
          <p:nvPr>
            <p:custDataLst>
              <p:tags r:id="rId1"/>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任务三：运算符与表达式</a:t>
            </a:r>
            <a:endPar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963" name="副标题"/>
          <p:cNvSpPr txBox="1">
            <a:spLocks noChangeArrowheads="1"/>
          </p:cNvSpPr>
          <p:nvPr>
            <p:custDataLst>
              <p:tags r:id="rId2"/>
            </p:custDataLst>
          </p:nvPr>
        </p:nvSpPr>
        <p:spPr bwMode="auto">
          <a:xfrm>
            <a:off x="652463" y="1470025"/>
            <a:ext cx="655320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en-US"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算术运算符和赋值运算符</a:t>
            </a:r>
            <a:endPar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3" name="表格 2"/>
          <p:cNvGraphicFramePr>
            <a:graphicFrameLocks noGrp="1"/>
          </p:cNvGraphicFramePr>
          <p:nvPr/>
        </p:nvGraphicFramePr>
        <p:xfrm>
          <a:off x="898289" y="2149447"/>
          <a:ext cx="7347422" cy="3924328"/>
        </p:xfrm>
        <a:graphic>
          <a:graphicData uri="http://schemas.openxmlformats.org/drawingml/2006/table">
            <a:tbl>
              <a:tblPr firstRow="1" firstCol="1" bandRow="1"/>
              <a:tblGrid>
                <a:gridCol w="1663022"/>
                <a:gridCol w="1663022"/>
                <a:gridCol w="1360921"/>
                <a:gridCol w="2660457"/>
              </a:tblGrid>
              <a:tr h="490541">
                <a:tc>
                  <a:txBody>
                    <a:bodyPr/>
                    <a:lstStyle/>
                    <a:p>
                      <a:pPr algn="l">
                        <a:spcBef>
                          <a:spcPts val="600"/>
                        </a:spcBef>
                        <a:spcAft>
                          <a:spcPts val="780"/>
                        </a:spcAft>
                      </a:pPr>
                      <a:r>
                        <a:rPr lang="zh-CN" sz="2000" kern="100" dirty="0">
                          <a:effectLst/>
                          <a:latin typeface="Times New Roman" panose="02020603050405020304" pitchFamily="18" charset="0"/>
                          <a:ea typeface="黑体" panose="02010609060101010101" charset="-122"/>
                          <a:cs typeface="宋体" panose="02010600030101010101" pitchFamily="2" charset="-122"/>
                        </a:rPr>
                        <a:t>算术运算符</a:t>
                      </a:r>
                      <a:endParaRPr lang="zh-CN" sz="2000" kern="100" dirty="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Bef>
                          <a:spcPts val="600"/>
                        </a:spcBef>
                        <a:spcAft>
                          <a:spcPts val="780"/>
                        </a:spcAft>
                      </a:pPr>
                      <a:r>
                        <a:rPr lang="zh-CN" sz="2000" kern="100">
                          <a:effectLst/>
                          <a:latin typeface="Times New Roman" panose="02020603050405020304" pitchFamily="18" charset="0"/>
                          <a:ea typeface="黑体" panose="02010609060101010101" charset="-122"/>
                          <a:cs typeface="宋体" panose="02010600030101010101" pitchFamily="2" charset="-122"/>
                        </a:rPr>
                        <a:t>功能</a:t>
                      </a:r>
                      <a:endParaRPr lang="zh-CN" sz="2000" kern="1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Bef>
                          <a:spcPts val="600"/>
                        </a:spcBef>
                        <a:spcAft>
                          <a:spcPts val="780"/>
                        </a:spcAft>
                      </a:pPr>
                      <a:r>
                        <a:rPr lang="zh-CN" sz="2000" kern="100">
                          <a:effectLst/>
                          <a:latin typeface="Times New Roman" panose="02020603050405020304" pitchFamily="18" charset="0"/>
                          <a:ea typeface="黑体" panose="02010609060101010101" charset="-122"/>
                          <a:cs typeface="宋体" panose="02010600030101010101" pitchFamily="2" charset="-122"/>
                        </a:rPr>
                        <a:t>语法</a:t>
                      </a:r>
                      <a:endParaRPr lang="zh-CN" sz="2000" kern="1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Bef>
                          <a:spcPts val="600"/>
                        </a:spcBef>
                        <a:spcAft>
                          <a:spcPts val="780"/>
                        </a:spcAft>
                      </a:pPr>
                      <a:r>
                        <a:rPr lang="zh-CN" sz="2000" kern="100">
                          <a:effectLst/>
                          <a:latin typeface="Times New Roman" panose="02020603050405020304" pitchFamily="18" charset="0"/>
                          <a:ea typeface="黑体" panose="02010609060101010101" charset="-122"/>
                          <a:cs typeface="宋体" panose="02010600030101010101" pitchFamily="2" charset="-122"/>
                        </a:rPr>
                        <a:t>运算结果</a:t>
                      </a:r>
                      <a:r>
                        <a:rPr lang="en-US" sz="2000" kern="100">
                          <a:effectLst/>
                          <a:latin typeface="Times New Roman" panose="02020603050405020304" pitchFamily="18" charset="0"/>
                          <a:ea typeface="黑体" panose="02010609060101010101" charset="-122"/>
                          <a:cs typeface="宋体" panose="02010600030101010101" pitchFamily="2" charset="-122"/>
                        </a:rPr>
                        <a:t>:</a:t>
                      </a:r>
                      <a:r>
                        <a:rPr lang="zh-CN" sz="2000" kern="100">
                          <a:effectLst/>
                          <a:latin typeface="Times New Roman" panose="02020603050405020304" pitchFamily="18" charset="0"/>
                          <a:ea typeface="黑体" panose="02010609060101010101" charset="-122"/>
                          <a:cs typeface="宋体" panose="02010600030101010101" pitchFamily="2" charset="-122"/>
                        </a:rPr>
                        <a:t>当</a:t>
                      </a:r>
                      <a:r>
                        <a:rPr lang="en-US" sz="2000" kern="100">
                          <a:effectLst/>
                          <a:latin typeface="Times New Roman" panose="02020603050405020304" pitchFamily="18" charset="0"/>
                          <a:ea typeface="黑体" panose="02010609060101010101" charset="-122"/>
                          <a:cs typeface="宋体" panose="02010600030101010101" pitchFamily="2" charset="-122"/>
                        </a:rPr>
                        <a:t>x=2,y=5</a:t>
                      </a:r>
                      <a:r>
                        <a:rPr lang="zh-CN" sz="2000" kern="100">
                          <a:effectLst/>
                          <a:latin typeface="Times New Roman" panose="02020603050405020304" pitchFamily="18" charset="0"/>
                          <a:ea typeface="黑体" panose="02010609060101010101" charset="-122"/>
                          <a:cs typeface="宋体" panose="02010600030101010101" pitchFamily="2" charset="-122"/>
                        </a:rPr>
                        <a:t>时</a:t>
                      </a:r>
                      <a:endParaRPr lang="zh-CN" sz="2000" kern="1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541">
                <a:tc>
                  <a:txBody>
                    <a:bodyPr/>
                    <a:lstStyle/>
                    <a:p>
                      <a:pPr algn="l"/>
                      <a:r>
                        <a:rPr lang="en-US" sz="2000" kern="100" dirty="0">
                          <a:effectLst/>
                          <a:latin typeface="Times New Roman" panose="02020603050405020304" pitchFamily="18" charset="0"/>
                          <a:ea typeface="楷体_GB2312"/>
                        </a:rPr>
                        <a:t>+</a:t>
                      </a:r>
                      <a:endParaRPr lang="zh-CN" sz="2000" kern="100" dirty="0">
                        <a:effectLst/>
                        <a:latin typeface="Times New Roman" panose="02020603050405020304" pitchFamily="18" charset="0"/>
                        <a:ea typeface="宋体"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zh-CN" sz="2000" kern="100" dirty="0">
                          <a:effectLst/>
                          <a:latin typeface="Times New Roman" panose="02020603050405020304" pitchFamily="18" charset="0"/>
                          <a:ea typeface="楷体_GB2312"/>
                        </a:rPr>
                        <a:t>加法运算</a:t>
                      </a:r>
                      <a:endParaRPr lang="zh-CN" sz="200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a:effectLst/>
                          <a:latin typeface="Times New Roman" panose="02020603050405020304" pitchFamily="18" charset="0"/>
                          <a:ea typeface="楷体_GB2312"/>
                        </a:rPr>
                        <a:t>x+y</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a:effectLst/>
                          <a:latin typeface="Times New Roman" panose="02020603050405020304" pitchFamily="18" charset="0"/>
                          <a:ea typeface="楷体_GB2312"/>
                        </a:rPr>
                        <a:t>7</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541">
                <a:tc>
                  <a:txBody>
                    <a:bodyPr/>
                    <a:lstStyle/>
                    <a:p>
                      <a:pPr algn="l"/>
                      <a:r>
                        <a:rPr lang="en-US" sz="2000" kern="100">
                          <a:effectLst/>
                          <a:latin typeface="Times New Roman" panose="02020603050405020304" pitchFamily="18" charset="0"/>
                          <a:ea typeface="楷体_GB2312"/>
                        </a:rPr>
                        <a:t>-</a:t>
                      </a:r>
                      <a:endParaRPr lang="zh-CN" sz="2000" kern="100">
                        <a:effectLst/>
                        <a:latin typeface="Times New Roman" panose="02020603050405020304" pitchFamily="18" charset="0"/>
                        <a:ea typeface="宋体"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zh-CN" sz="2000" kern="100" dirty="0">
                          <a:effectLst/>
                          <a:latin typeface="Times New Roman" panose="02020603050405020304" pitchFamily="18" charset="0"/>
                          <a:ea typeface="楷体_GB2312"/>
                        </a:rPr>
                        <a:t>减法运算</a:t>
                      </a:r>
                      <a:endParaRPr lang="zh-CN" sz="200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a:effectLst/>
                          <a:latin typeface="Times New Roman" panose="02020603050405020304" pitchFamily="18" charset="0"/>
                          <a:ea typeface="楷体_GB2312"/>
                        </a:rPr>
                        <a:t>x-y</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a:effectLst/>
                          <a:latin typeface="Times New Roman" panose="02020603050405020304" pitchFamily="18" charset="0"/>
                          <a:ea typeface="楷体_GB2312"/>
                        </a:rPr>
                        <a:t>-3</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541">
                <a:tc>
                  <a:txBody>
                    <a:bodyPr/>
                    <a:lstStyle/>
                    <a:p>
                      <a:pPr algn="l"/>
                      <a:r>
                        <a:rPr lang="en-US" sz="2000" kern="100">
                          <a:effectLst/>
                          <a:latin typeface="Times New Roman" panose="02020603050405020304" pitchFamily="18" charset="0"/>
                          <a:ea typeface="楷体_GB2312"/>
                        </a:rPr>
                        <a:t>*</a:t>
                      </a:r>
                      <a:endParaRPr lang="zh-CN" sz="2000" kern="100">
                        <a:effectLst/>
                        <a:latin typeface="Times New Roman" panose="02020603050405020304" pitchFamily="18" charset="0"/>
                        <a:ea typeface="宋体"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zh-CN" sz="2000" kern="100" dirty="0">
                          <a:effectLst/>
                          <a:latin typeface="Times New Roman" panose="02020603050405020304" pitchFamily="18" charset="0"/>
                          <a:ea typeface="楷体_GB2312"/>
                        </a:rPr>
                        <a:t>乘法运算</a:t>
                      </a:r>
                      <a:endParaRPr lang="zh-CN" sz="200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dirty="0">
                          <a:effectLst/>
                          <a:latin typeface="Times New Roman" panose="02020603050405020304" pitchFamily="18" charset="0"/>
                          <a:ea typeface="楷体_GB2312"/>
                        </a:rPr>
                        <a:t>x*y</a:t>
                      </a:r>
                      <a:endParaRPr lang="zh-CN" sz="200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dirty="0">
                          <a:effectLst/>
                          <a:latin typeface="Times New Roman" panose="02020603050405020304" pitchFamily="18" charset="0"/>
                          <a:ea typeface="楷体_GB2312"/>
                        </a:rPr>
                        <a:t>10</a:t>
                      </a:r>
                      <a:endParaRPr lang="zh-CN" sz="200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541">
                <a:tc>
                  <a:txBody>
                    <a:bodyPr/>
                    <a:lstStyle/>
                    <a:p>
                      <a:pPr algn="l"/>
                      <a:r>
                        <a:rPr lang="en-US" sz="2000" kern="100">
                          <a:effectLst/>
                          <a:latin typeface="Times New Roman" panose="02020603050405020304" pitchFamily="18" charset="0"/>
                          <a:ea typeface="楷体_GB2312"/>
                        </a:rPr>
                        <a:t>/</a:t>
                      </a:r>
                      <a:endParaRPr lang="zh-CN" sz="2000" kern="100">
                        <a:effectLst/>
                        <a:latin typeface="Times New Roman" panose="02020603050405020304" pitchFamily="18" charset="0"/>
                        <a:ea typeface="宋体"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zh-CN" sz="2000" kern="100" dirty="0">
                          <a:effectLst/>
                          <a:latin typeface="Times New Roman" panose="02020603050405020304" pitchFamily="18" charset="0"/>
                          <a:ea typeface="楷体_GB2312"/>
                        </a:rPr>
                        <a:t>除法运算</a:t>
                      </a:r>
                      <a:endParaRPr lang="zh-CN" sz="200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dirty="0">
                          <a:effectLst/>
                          <a:latin typeface="Times New Roman" panose="02020603050405020304" pitchFamily="18" charset="0"/>
                          <a:ea typeface="楷体_GB2312"/>
                        </a:rPr>
                        <a:t>x/y</a:t>
                      </a:r>
                      <a:endParaRPr lang="zh-CN" sz="200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a:effectLst/>
                          <a:latin typeface="Times New Roman" panose="02020603050405020304" pitchFamily="18" charset="0"/>
                          <a:ea typeface="楷体_GB2312"/>
                        </a:rPr>
                        <a:t>0.4</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541">
                <a:tc>
                  <a:txBody>
                    <a:bodyPr/>
                    <a:lstStyle/>
                    <a:p>
                      <a:pPr algn="l"/>
                      <a:r>
                        <a:rPr lang="en-US" sz="2000" kern="100">
                          <a:effectLst/>
                          <a:latin typeface="Times New Roman" panose="02020603050405020304" pitchFamily="18" charset="0"/>
                          <a:ea typeface="楷体_GB2312"/>
                        </a:rPr>
                        <a:t>**</a:t>
                      </a:r>
                      <a:endParaRPr lang="zh-CN" sz="2000" kern="100">
                        <a:effectLst/>
                        <a:latin typeface="Times New Roman" panose="02020603050405020304" pitchFamily="18" charset="0"/>
                        <a:ea typeface="宋体"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zh-CN" sz="2000" kern="100">
                          <a:effectLst/>
                          <a:latin typeface="Times New Roman" panose="02020603050405020304" pitchFamily="18" charset="0"/>
                          <a:ea typeface="楷体_GB2312"/>
                        </a:rPr>
                        <a:t>幂运算</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dirty="0">
                          <a:effectLst/>
                          <a:latin typeface="Times New Roman" panose="02020603050405020304" pitchFamily="18" charset="0"/>
                          <a:ea typeface="楷体_GB2312"/>
                        </a:rPr>
                        <a:t>x**y</a:t>
                      </a:r>
                      <a:endParaRPr lang="zh-CN" sz="200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dirty="0">
                          <a:effectLst/>
                          <a:latin typeface="Times New Roman" panose="02020603050405020304" pitchFamily="18" charset="0"/>
                          <a:ea typeface="楷体_GB2312"/>
                        </a:rPr>
                        <a:t>32</a:t>
                      </a:r>
                      <a:endParaRPr lang="zh-CN" sz="200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541">
                <a:tc>
                  <a:txBody>
                    <a:bodyPr/>
                    <a:lstStyle/>
                    <a:p>
                      <a:pPr algn="l"/>
                      <a:r>
                        <a:rPr lang="en-US" sz="2000" kern="100">
                          <a:effectLst/>
                          <a:latin typeface="Times New Roman" panose="02020603050405020304" pitchFamily="18" charset="0"/>
                          <a:ea typeface="楷体_GB2312"/>
                        </a:rPr>
                        <a:t>//</a:t>
                      </a:r>
                      <a:endParaRPr lang="zh-CN" sz="2000" kern="100">
                        <a:effectLst/>
                        <a:latin typeface="Times New Roman" panose="02020603050405020304" pitchFamily="18" charset="0"/>
                        <a:ea typeface="宋体"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zh-CN" sz="2000" kern="100">
                          <a:effectLst/>
                          <a:latin typeface="Times New Roman" panose="02020603050405020304" pitchFamily="18" charset="0"/>
                          <a:ea typeface="楷体_GB2312"/>
                        </a:rPr>
                        <a:t>整除运算</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dirty="0">
                          <a:effectLst/>
                          <a:latin typeface="Times New Roman" panose="02020603050405020304" pitchFamily="18" charset="0"/>
                          <a:ea typeface="楷体_GB2312"/>
                        </a:rPr>
                        <a:t>x//y</a:t>
                      </a:r>
                      <a:endParaRPr lang="zh-CN" sz="200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dirty="0">
                          <a:effectLst/>
                          <a:latin typeface="Times New Roman" panose="02020603050405020304" pitchFamily="18" charset="0"/>
                          <a:ea typeface="楷体_GB2312"/>
                        </a:rPr>
                        <a:t>0</a:t>
                      </a:r>
                      <a:endParaRPr lang="zh-CN" sz="200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541">
                <a:tc>
                  <a:txBody>
                    <a:bodyPr/>
                    <a:lstStyle/>
                    <a:p>
                      <a:pPr algn="l"/>
                      <a:r>
                        <a:rPr lang="en-US" sz="2000" kern="100">
                          <a:effectLst/>
                          <a:latin typeface="Times New Roman" panose="02020603050405020304" pitchFamily="18" charset="0"/>
                          <a:ea typeface="楷体_GB2312"/>
                        </a:rPr>
                        <a:t>%</a:t>
                      </a:r>
                      <a:endParaRPr lang="zh-CN" sz="2000" kern="100">
                        <a:effectLst/>
                        <a:latin typeface="Times New Roman" panose="02020603050405020304" pitchFamily="18" charset="0"/>
                        <a:ea typeface="宋体"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zh-CN" sz="2000" kern="100">
                          <a:effectLst/>
                          <a:latin typeface="Times New Roman" panose="02020603050405020304" pitchFamily="18" charset="0"/>
                          <a:ea typeface="楷体_GB2312"/>
                        </a:rPr>
                        <a:t>取余运算</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a:effectLst/>
                          <a:latin typeface="Times New Roman" panose="02020603050405020304" pitchFamily="18" charset="0"/>
                          <a:ea typeface="楷体_GB2312"/>
                        </a:rPr>
                        <a:t>x%y</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dirty="0">
                          <a:effectLst/>
                          <a:latin typeface="Times New Roman" panose="02020603050405020304" pitchFamily="18" charset="0"/>
                          <a:ea typeface="楷体_GB2312"/>
                        </a:rPr>
                        <a:t>2</a:t>
                      </a:r>
                      <a:endParaRPr lang="zh-CN" sz="200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文本框 6"/>
          <p:cNvSpPr txBox="1">
            <a:spLocks noChangeArrowheads="1"/>
          </p:cNvSpPr>
          <p:nvPr>
            <p:custDataLst>
              <p:tags r:id="rId1"/>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任务三：运算符与表达式</a:t>
            </a:r>
            <a:endPar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963" name="副标题"/>
          <p:cNvSpPr txBox="1">
            <a:spLocks noChangeArrowheads="1"/>
          </p:cNvSpPr>
          <p:nvPr>
            <p:custDataLst>
              <p:tags r:id="rId2"/>
            </p:custDataLst>
          </p:nvPr>
        </p:nvSpPr>
        <p:spPr bwMode="auto">
          <a:xfrm>
            <a:off x="652463" y="1470025"/>
            <a:ext cx="655320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en-US"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算术运算符和赋值运算符</a:t>
            </a:r>
            <a:endPar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3" name="表格 2"/>
          <p:cNvGraphicFramePr>
            <a:graphicFrameLocks noGrp="1"/>
          </p:cNvGraphicFramePr>
          <p:nvPr/>
        </p:nvGraphicFramePr>
        <p:xfrm>
          <a:off x="773112" y="2225848"/>
          <a:ext cx="7597775" cy="4015485"/>
        </p:xfrm>
        <a:graphic>
          <a:graphicData uri="http://schemas.openxmlformats.org/drawingml/2006/table">
            <a:tbl>
              <a:tblPr firstRow="1" firstCol="1" bandRow="1"/>
              <a:tblGrid>
                <a:gridCol w="1411957"/>
                <a:gridCol w="1285103"/>
                <a:gridCol w="877330"/>
                <a:gridCol w="1075038"/>
                <a:gridCol w="2948347"/>
              </a:tblGrid>
              <a:tr h="467925">
                <a:tc>
                  <a:txBody>
                    <a:bodyPr/>
                    <a:lstStyle/>
                    <a:p>
                      <a:pPr algn="l">
                        <a:spcBef>
                          <a:spcPts val="600"/>
                        </a:spcBef>
                        <a:spcAft>
                          <a:spcPts val="780"/>
                        </a:spcAft>
                      </a:pPr>
                      <a:r>
                        <a:rPr lang="zh-CN" sz="2000" kern="100" dirty="0">
                          <a:effectLst/>
                          <a:latin typeface="Times New Roman" panose="02020603050405020304" pitchFamily="18" charset="0"/>
                          <a:ea typeface="黑体" panose="02010609060101010101" charset="-122"/>
                          <a:cs typeface="宋体" panose="02010600030101010101" pitchFamily="2" charset="-122"/>
                        </a:rPr>
                        <a:t>赋值运算符</a:t>
                      </a:r>
                      <a:endParaRPr lang="zh-CN" sz="2000" kern="100" dirty="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Bef>
                          <a:spcPts val="600"/>
                        </a:spcBef>
                        <a:spcAft>
                          <a:spcPts val="780"/>
                        </a:spcAft>
                      </a:pPr>
                      <a:r>
                        <a:rPr lang="zh-CN" sz="2000" kern="100">
                          <a:effectLst/>
                          <a:latin typeface="Times New Roman" panose="02020603050405020304" pitchFamily="18" charset="0"/>
                          <a:ea typeface="黑体" panose="02010609060101010101" charset="-122"/>
                          <a:cs typeface="宋体" panose="02010600030101010101" pitchFamily="2" charset="-122"/>
                        </a:rPr>
                        <a:t>功能</a:t>
                      </a:r>
                      <a:endParaRPr lang="zh-CN" sz="2000" kern="1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Bef>
                          <a:spcPts val="600"/>
                        </a:spcBef>
                        <a:spcAft>
                          <a:spcPts val="780"/>
                        </a:spcAft>
                      </a:pPr>
                      <a:r>
                        <a:rPr lang="zh-CN" sz="2000" kern="100">
                          <a:effectLst/>
                          <a:latin typeface="Times New Roman" panose="02020603050405020304" pitchFamily="18" charset="0"/>
                          <a:ea typeface="黑体" panose="02010609060101010101" charset="-122"/>
                          <a:cs typeface="宋体" panose="02010600030101010101" pitchFamily="2" charset="-122"/>
                        </a:rPr>
                        <a:t>语法</a:t>
                      </a:r>
                      <a:endParaRPr lang="zh-CN" sz="2000" kern="1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Bef>
                          <a:spcPts val="600"/>
                        </a:spcBef>
                        <a:spcAft>
                          <a:spcPts val="780"/>
                        </a:spcAft>
                      </a:pPr>
                      <a:r>
                        <a:rPr lang="zh-CN" sz="2000" kern="100">
                          <a:effectLst/>
                          <a:latin typeface="Times New Roman" panose="02020603050405020304" pitchFamily="18" charset="0"/>
                          <a:ea typeface="黑体" panose="02010609060101010101" charset="-122"/>
                          <a:cs typeface="宋体" panose="02010600030101010101" pitchFamily="2" charset="-122"/>
                        </a:rPr>
                        <a:t>等价于</a:t>
                      </a:r>
                      <a:endParaRPr lang="zh-CN" sz="2000" kern="1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Bef>
                          <a:spcPts val="600"/>
                        </a:spcBef>
                        <a:spcAft>
                          <a:spcPts val="780"/>
                        </a:spcAft>
                      </a:pPr>
                      <a:r>
                        <a:rPr lang="zh-CN" sz="2000" kern="100" dirty="0">
                          <a:effectLst/>
                          <a:latin typeface="Times New Roman" panose="02020603050405020304" pitchFamily="18" charset="0"/>
                          <a:ea typeface="黑体" panose="02010609060101010101" charset="-122"/>
                          <a:cs typeface="宋体" panose="02010600030101010101" pitchFamily="2" charset="-122"/>
                        </a:rPr>
                        <a:t>初始时</a:t>
                      </a:r>
                      <a:r>
                        <a:rPr lang="en-US" sz="2000" kern="100" dirty="0">
                          <a:effectLst/>
                          <a:latin typeface="Times New Roman" panose="02020603050405020304" pitchFamily="18" charset="0"/>
                          <a:ea typeface="黑体" panose="02010609060101010101" charset="-122"/>
                          <a:cs typeface="宋体" panose="02010600030101010101" pitchFamily="2" charset="-122"/>
                        </a:rPr>
                        <a:t>x=2</a:t>
                      </a:r>
                      <a:r>
                        <a:rPr lang="zh-CN" sz="2000" kern="100" dirty="0">
                          <a:effectLst/>
                          <a:latin typeface="Times New Roman" panose="02020603050405020304" pitchFamily="18" charset="0"/>
                          <a:ea typeface="黑体" panose="02010609060101010101" charset="-122"/>
                          <a:cs typeface="宋体" panose="02010600030101010101" pitchFamily="2" charset="-122"/>
                        </a:rPr>
                        <a:t>，赋值后</a:t>
                      </a:r>
                      <a:r>
                        <a:rPr lang="en-US" sz="2000" kern="100" dirty="0">
                          <a:effectLst/>
                          <a:latin typeface="Times New Roman" panose="02020603050405020304" pitchFamily="18" charset="0"/>
                          <a:ea typeface="黑体" panose="02010609060101010101" charset="-122"/>
                          <a:cs typeface="宋体" panose="02010600030101010101" pitchFamily="2" charset="-122"/>
                        </a:rPr>
                        <a:t>x=</a:t>
                      </a:r>
                      <a:endParaRPr lang="zh-CN" sz="2000" kern="100" dirty="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3445">
                <a:tc>
                  <a:txBody>
                    <a:bodyPr/>
                    <a:lstStyle/>
                    <a:p>
                      <a:pPr algn="l"/>
                      <a:r>
                        <a:rPr lang="en-US" sz="2000" kern="100">
                          <a:effectLst/>
                          <a:latin typeface="Times New Roman" panose="02020603050405020304" pitchFamily="18" charset="0"/>
                          <a:ea typeface="楷体_GB2312"/>
                        </a:rPr>
                        <a:t>=</a:t>
                      </a:r>
                      <a:endParaRPr lang="zh-CN" sz="2000" kern="100">
                        <a:effectLst/>
                        <a:latin typeface="Times New Roman" panose="02020603050405020304" pitchFamily="18" charset="0"/>
                        <a:ea typeface="宋体"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zh-CN" sz="2000" kern="100">
                          <a:effectLst/>
                          <a:latin typeface="Times New Roman" panose="02020603050405020304" pitchFamily="18" charset="0"/>
                          <a:ea typeface="楷体_GB2312"/>
                        </a:rPr>
                        <a:t>赋值</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a:effectLst/>
                          <a:latin typeface="Times New Roman" panose="02020603050405020304" pitchFamily="18" charset="0"/>
                          <a:ea typeface="楷体_GB2312"/>
                        </a:rPr>
                        <a:t>x=5</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a:effectLst/>
                          <a:latin typeface="Times New Roman" panose="02020603050405020304" pitchFamily="18" charset="0"/>
                          <a:ea typeface="楷体_GB2312"/>
                        </a:rPr>
                        <a:t> </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dirty="0">
                          <a:effectLst/>
                          <a:latin typeface="Times New Roman" panose="02020603050405020304" pitchFamily="18" charset="0"/>
                          <a:ea typeface="楷体_GB2312"/>
                        </a:rPr>
                        <a:t>5</a:t>
                      </a:r>
                      <a:endParaRPr lang="zh-CN" sz="200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3445">
                <a:tc>
                  <a:txBody>
                    <a:bodyPr/>
                    <a:lstStyle/>
                    <a:p>
                      <a:pPr algn="l"/>
                      <a:r>
                        <a:rPr lang="en-US" sz="2000" kern="100">
                          <a:effectLst/>
                          <a:latin typeface="Times New Roman" panose="02020603050405020304" pitchFamily="18" charset="0"/>
                          <a:ea typeface="楷体_GB2312"/>
                        </a:rPr>
                        <a:t>+=</a:t>
                      </a:r>
                      <a:endParaRPr lang="zh-CN" sz="2000" kern="100">
                        <a:effectLst/>
                        <a:latin typeface="Times New Roman" panose="02020603050405020304" pitchFamily="18" charset="0"/>
                        <a:ea typeface="宋体"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zh-CN" sz="2000" kern="100" dirty="0">
                          <a:effectLst/>
                          <a:latin typeface="Times New Roman" panose="02020603050405020304" pitchFamily="18" charset="0"/>
                          <a:ea typeface="楷体_GB2312"/>
                        </a:rPr>
                        <a:t>加法赋值</a:t>
                      </a:r>
                      <a:endParaRPr lang="zh-CN" sz="200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a:effectLst/>
                          <a:latin typeface="Times New Roman" panose="02020603050405020304" pitchFamily="18" charset="0"/>
                          <a:ea typeface="楷体_GB2312"/>
                        </a:rPr>
                        <a:t>x+=5</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a:effectLst/>
                          <a:latin typeface="Times New Roman" panose="02020603050405020304" pitchFamily="18" charset="0"/>
                          <a:ea typeface="楷体_GB2312"/>
                        </a:rPr>
                        <a:t>x=x+5</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a:effectLst/>
                          <a:latin typeface="Times New Roman" panose="02020603050405020304" pitchFamily="18" charset="0"/>
                          <a:ea typeface="楷体_GB2312"/>
                        </a:rPr>
                        <a:t>7</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3445">
                <a:tc>
                  <a:txBody>
                    <a:bodyPr/>
                    <a:lstStyle/>
                    <a:p>
                      <a:pPr algn="l"/>
                      <a:r>
                        <a:rPr lang="en-US" sz="2000" kern="100">
                          <a:effectLst/>
                          <a:latin typeface="Times New Roman" panose="02020603050405020304" pitchFamily="18" charset="0"/>
                          <a:ea typeface="楷体_GB2312"/>
                        </a:rPr>
                        <a:t>-=</a:t>
                      </a:r>
                      <a:endParaRPr lang="zh-CN" sz="2000" kern="100">
                        <a:effectLst/>
                        <a:latin typeface="Times New Roman" panose="02020603050405020304" pitchFamily="18" charset="0"/>
                        <a:ea typeface="宋体"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zh-CN" sz="2000" kern="100">
                          <a:effectLst/>
                          <a:latin typeface="Times New Roman" panose="02020603050405020304" pitchFamily="18" charset="0"/>
                          <a:ea typeface="楷体_GB2312"/>
                        </a:rPr>
                        <a:t>减法赋值</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a:effectLst/>
                          <a:latin typeface="Times New Roman" panose="02020603050405020304" pitchFamily="18" charset="0"/>
                          <a:ea typeface="楷体_GB2312"/>
                        </a:rPr>
                        <a:t>x-=5</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dirty="0">
                          <a:effectLst/>
                          <a:latin typeface="Times New Roman" panose="02020603050405020304" pitchFamily="18" charset="0"/>
                          <a:ea typeface="楷体_GB2312"/>
                        </a:rPr>
                        <a:t>x=x-5</a:t>
                      </a:r>
                      <a:endParaRPr lang="zh-CN" sz="200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dirty="0">
                          <a:effectLst/>
                          <a:latin typeface="Times New Roman" panose="02020603050405020304" pitchFamily="18" charset="0"/>
                          <a:ea typeface="楷体_GB2312"/>
                        </a:rPr>
                        <a:t>-3</a:t>
                      </a:r>
                      <a:endParaRPr lang="zh-CN" sz="200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3445">
                <a:tc>
                  <a:txBody>
                    <a:bodyPr/>
                    <a:lstStyle/>
                    <a:p>
                      <a:pPr algn="l"/>
                      <a:r>
                        <a:rPr lang="en-US" sz="2000" kern="100">
                          <a:effectLst/>
                          <a:latin typeface="Times New Roman" panose="02020603050405020304" pitchFamily="18" charset="0"/>
                          <a:ea typeface="楷体_GB2312"/>
                        </a:rPr>
                        <a:t>*=</a:t>
                      </a:r>
                      <a:endParaRPr lang="zh-CN" sz="2000" kern="100">
                        <a:effectLst/>
                        <a:latin typeface="Times New Roman" panose="02020603050405020304" pitchFamily="18" charset="0"/>
                        <a:ea typeface="宋体"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zh-CN" sz="2000" kern="100">
                          <a:effectLst/>
                          <a:latin typeface="Times New Roman" panose="02020603050405020304" pitchFamily="18" charset="0"/>
                          <a:ea typeface="楷体_GB2312"/>
                        </a:rPr>
                        <a:t>乘法赋值</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dirty="0">
                          <a:effectLst/>
                          <a:latin typeface="Times New Roman" panose="02020603050405020304" pitchFamily="18" charset="0"/>
                          <a:ea typeface="楷体_GB2312"/>
                        </a:rPr>
                        <a:t>x*=5</a:t>
                      </a:r>
                      <a:endParaRPr lang="zh-CN" sz="200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a:effectLst/>
                          <a:latin typeface="Times New Roman" panose="02020603050405020304" pitchFamily="18" charset="0"/>
                          <a:ea typeface="楷体_GB2312"/>
                        </a:rPr>
                        <a:t>x=x*5</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a:effectLst/>
                          <a:latin typeface="Times New Roman" panose="02020603050405020304" pitchFamily="18" charset="0"/>
                          <a:ea typeface="楷体_GB2312"/>
                        </a:rPr>
                        <a:t>10</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3445">
                <a:tc>
                  <a:txBody>
                    <a:bodyPr/>
                    <a:lstStyle/>
                    <a:p>
                      <a:pPr algn="l"/>
                      <a:r>
                        <a:rPr lang="en-US" sz="2000" kern="100">
                          <a:effectLst/>
                          <a:latin typeface="Times New Roman" panose="02020603050405020304" pitchFamily="18" charset="0"/>
                          <a:ea typeface="楷体_GB2312"/>
                        </a:rPr>
                        <a:t>/=</a:t>
                      </a:r>
                      <a:endParaRPr lang="zh-CN" sz="2000" kern="100">
                        <a:effectLst/>
                        <a:latin typeface="Times New Roman" panose="02020603050405020304" pitchFamily="18" charset="0"/>
                        <a:ea typeface="宋体"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zh-CN" sz="2000" kern="100">
                          <a:effectLst/>
                          <a:latin typeface="Times New Roman" panose="02020603050405020304" pitchFamily="18" charset="0"/>
                          <a:ea typeface="楷体_GB2312"/>
                        </a:rPr>
                        <a:t>除法赋值</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dirty="0">
                          <a:effectLst/>
                          <a:latin typeface="Times New Roman" panose="02020603050405020304" pitchFamily="18" charset="0"/>
                          <a:ea typeface="楷体_GB2312"/>
                        </a:rPr>
                        <a:t>x/=5</a:t>
                      </a:r>
                      <a:endParaRPr lang="zh-CN" sz="200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dirty="0">
                          <a:effectLst/>
                          <a:latin typeface="Times New Roman" panose="02020603050405020304" pitchFamily="18" charset="0"/>
                          <a:ea typeface="楷体_GB2312"/>
                        </a:rPr>
                        <a:t>x=x/5</a:t>
                      </a:r>
                      <a:endParaRPr lang="zh-CN" sz="200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a:effectLst/>
                          <a:latin typeface="Times New Roman" panose="02020603050405020304" pitchFamily="18" charset="0"/>
                          <a:ea typeface="楷体_GB2312"/>
                        </a:rPr>
                        <a:t>0.4</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3445">
                <a:tc>
                  <a:txBody>
                    <a:bodyPr/>
                    <a:lstStyle/>
                    <a:p>
                      <a:pPr algn="l"/>
                      <a:r>
                        <a:rPr lang="en-US" sz="2000" kern="100">
                          <a:effectLst/>
                          <a:latin typeface="Times New Roman" panose="02020603050405020304" pitchFamily="18" charset="0"/>
                          <a:ea typeface="楷体_GB2312"/>
                        </a:rPr>
                        <a:t>**=</a:t>
                      </a:r>
                      <a:endParaRPr lang="zh-CN" sz="2000" kern="100">
                        <a:effectLst/>
                        <a:latin typeface="Times New Roman" panose="02020603050405020304" pitchFamily="18" charset="0"/>
                        <a:ea typeface="宋体"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zh-CN" sz="2000" kern="100">
                          <a:effectLst/>
                          <a:latin typeface="Times New Roman" panose="02020603050405020304" pitchFamily="18" charset="0"/>
                          <a:ea typeface="楷体_GB2312"/>
                        </a:rPr>
                        <a:t>幂赋值</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a:effectLst/>
                          <a:latin typeface="Times New Roman" panose="02020603050405020304" pitchFamily="18" charset="0"/>
                          <a:ea typeface="楷体_GB2312"/>
                        </a:rPr>
                        <a:t>x**=5</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dirty="0">
                          <a:effectLst/>
                          <a:latin typeface="Times New Roman" panose="02020603050405020304" pitchFamily="18" charset="0"/>
                          <a:ea typeface="楷体_GB2312"/>
                        </a:rPr>
                        <a:t>x=x**5</a:t>
                      </a:r>
                      <a:endParaRPr lang="zh-CN" sz="200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a:effectLst/>
                          <a:latin typeface="Times New Roman" panose="02020603050405020304" pitchFamily="18" charset="0"/>
                          <a:ea typeface="楷体_GB2312"/>
                        </a:rPr>
                        <a:t>32</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3445">
                <a:tc>
                  <a:txBody>
                    <a:bodyPr/>
                    <a:lstStyle/>
                    <a:p>
                      <a:pPr algn="l"/>
                      <a:r>
                        <a:rPr lang="en-US" sz="2000" kern="100">
                          <a:effectLst/>
                          <a:latin typeface="Times New Roman" panose="02020603050405020304" pitchFamily="18" charset="0"/>
                          <a:ea typeface="楷体_GB2312"/>
                        </a:rPr>
                        <a:t>//=</a:t>
                      </a:r>
                      <a:endParaRPr lang="zh-CN" sz="2000" kern="100">
                        <a:effectLst/>
                        <a:latin typeface="Times New Roman" panose="02020603050405020304" pitchFamily="18" charset="0"/>
                        <a:ea typeface="宋体"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zh-CN" sz="2000" kern="100">
                          <a:effectLst/>
                          <a:latin typeface="Times New Roman" panose="02020603050405020304" pitchFamily="18" charset="0"/>
                          <a:ea typeface="楷体_GB2312"/>
                        </a:rPr>
                        <a:t>整除赋值</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a:effectLst/>
                          <a:latin typeface="Times New Roman" panose="02020603050405020304" pitchFamily="18" charset="0"/>
                          <a:ea typeface="楷体_GB2312"/>
                        </a:rPr>
                        <a:t>x//=5</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dirty="0">
                          <a:effectLst/>
                          <a:latin typeface="Times New Roman" panose="02020603050405020304" pitchFamily="18" charset="0"/>
                          <a:ea typeface="楷体_GB2312"/>
                        </a:rPr>
                        <a:t>x=x//5</a:t>
                      </a:r>
                      <a:endParaRPr lang="zh-CN" sz="200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dirty="0">
                          <a:effectLst/>
                          <a:latin typeface="Times New Roman" panose="02020603050405020304" pitchFamily="18" charset="0"/>
                          <a:ea typeface="楷体_GB2312"/>
                        </a:rPr>
                        <a:t>0</a:t>
                      </a:r>
                      <a:endParaRPr lang="zh-CN" sz="200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3445">
                <a:tc>
                  <a:txBody>
                    <a:bodyPr/>
                    <a:lstStyle/>
                    <a:p>
                      <a:pPr algn="l"/>
                      <a:r>
                        <a:rPr lang="en-US" sz="2000" kern="100">
                          <a:effectLst/>
                          <a:latin typeface="Times New Roman" panose="02020603050405020304" pitchFamily="18" charset="0"/>
                          <a:ea typeface="楷体_GB2312"/>
                        </a:rPr>
                        <a:t>%=</a:t>
                      </a:r>
                      <a:endParaRPr lang="zh-CN" sz="2000" kern="100">
                        <a:effectLst/>
                        <a:latin typeface="Times New Roman" panose="02020603050405020304" pitchFamily="18" charset="0"/>
                        <a:ea typeface="宋体"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zh-CN" sz="2000" kern="100">
                          <a:effectLst/>
                          <a:latin typeface="Times New Roman" panose="02020603050405020304" pitchFamily="18" charset="0"/>
                          <a:ea typeface="楷体_GB2312"/>
                        </a:rPr>
                        <a:t>取余赋值</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a:effectLst/>
                          <a:latin typeface="Times New Roman" panose="02020603050405020304" pitchFamily="18" charset="0"/>
                          <a:ea typeface="楷体_GB2312"/>
                        </a:rPr>
                        <a:t>x%=5</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a:effectLst/>
                          <a:latin typeface="Times New Roman" panose="02020603050405020304" pitchFamily="18" charset="0"/>
                          <a:ea typeface="楷体_GB2312"/>
                        </a:rPr>
                        <a:t>x=x%5</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dirty="0">
                          <a:effectLst/>
                          <a:latin typeface="Times New Roman" panose="02020603050405020304" pitchFamily="18" charset="0"/>
                          <a:ea typeface="楷体_GB2312"/>
                        </a:rPr>
                        <a:t>2</a:t>
                      </a:r>
                      <a:endParaRPr lang="zh-CN" sz="200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副标题"/>
          <p:cNvSpPr txBox="1">
            <a:spLocks noChangeArrowheads="1"/>
          </p:cNvSpPr>
          <p:nvPr>
            <p:custDataLst>
              <p:tags r:id="rId1"/>
            </p:custDataLst>
          </p:nvPr>
        </p:nvSpPr>
        <p:spPr bwMode="auto">
          <a:xfrm>
            <a:off x="674690" y="1600200"/>
            <a:ext cx="4244975"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1.1 </a:t>
            </a:r>
            <a:r>
              <a:rPr lang="zh-CN" altLang="en-US"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基本数据类型</a:t>
            </a:r>
            <a:endPar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itle 6"/>
          <p:cNvSpPr txBox="1"/>
          <p:nvPr>
            <p:custDataLst>
              <p:tags r:id="rId2"/>
            </p:custDataLst>
          </p:nvPr>
        </p:nvSpPr>
        <p:spPr>
          <a:xfrm>
            <a:off x="668869" y="2263776"/>
            <a:ext cx="8051271" cy="3552825"/>
          </a:xfrm>
          <a:prstGeom prst="rect">
            <a:avLst/>
          </a:prstGeom>
          <a:noFill/>
          <a:ln w="3175">
            <a:noFill/>
            <a:prstDash val="dash"/>
          </a:ln>
        </p:spPr>
        <p:txBody>
          <a:bodyPr lIns="63500" tIns="25400" rIns="63500" bIns="2540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fontAlgn="auto">
              <a:lnSpc>
                <a:spcPct val="120000"/>
              </a:lnSpc>
              <a:spcAft>
                <a:spcPts val="800"/>
              </a:spcAft>
              <a:defRPr/>
            </a:pP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布尔型存储的是</a:t>
            </a:r>
            <a:r>
              <a:rPr lang="zh-CN" altLang="en-US"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逻辑值</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，只有</a:t>
            </a: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True</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和</a:t>
            </a: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False</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这两个取值，分别对应逻辑真值和逻辑假值，当布尔型参与算术运算或比较运算时，</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True</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被看作是整数</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False</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被看作是整数</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0</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类型</a:t>
            </a:r>
            <a:r>
              <a:rPr lang="en-US" altLang="zh-CN" sz="2400" spc="100" dirty="0" err="1">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NoneType</a:t>
            </a:r>
            <a:r>
              <a:rPr lang="zh-CN" altLang="en-US"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中的唯一值就是</a:t>
            </a: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None</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，它通常用于表示缺少值，当函数没有使用</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return</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语言返回结果时，调用函数得到的返回值就是</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None</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，或者可以指定函数的形式参数的默认值为</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None</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a:spLocks noChangeArrowheads="1"/>
          </p:cNvSpPr>
          <p:nvPr>
            <p:custDataLst>
              <p:tags r:id="rId3"/>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任务一： </a:t>
            </a:r>
            <a:r>
              <a:rPr lang="en-US" altLang="zh-CN"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Python</a:t>
            </a:r>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的内置数据类型</a:t>
            </a:r>
            <a:endPar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文本框 6"/>
          <p:cNvSpPr txBox="1">
            <a:spLocks noChangeArrowheads="1"/>
          </p:cNvSpPr>
          <p:nvPr>
            <p:custDataLst>
              <p:tags r:id="rId1"/>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任务三：运算符与表达式</a:t>
            </a:r>
            <a:endPar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963" name="副标题"/>
          <p:cNvSpPr txBox="1">
            <a:spLocks noChangeArrowheads="1"/>
          </p:cNvSpPr>
          <p:nvPr>
            <p:custDataLst>
              <p:tags r:id="rId2"/>
            </p:custDataLst>
          </p:nvPr>
        </p:nvSpPr>
        <p:spPr bwMode="auto">
          <a:xfrm>
            <a:off x="652463" y="1470025"/>
            <a:ext cx="655320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en-US"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 </a:t>
            </a:r>
            <a:r>
              <a:rPr lang="zh-CN" altLang="en-US"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关系运算符和逻辑运算符</a:t>
            </a:r>
            <a:endPar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4" name="表格 3"/>
          <p:cNvGraphicFramePr>
            <a:graphicFrameLocks noGrp="1"/>
          </p:cNvGraphicFramePr>
          <p:nvPr/>
        </p:nvGraphicFramePr>
        <p:xfrm>
          <a:off x="1161535" y="2126993"/>
          <a:ext cx="7110930" cy="4385027"/>
        </p:xfrm>
        <a:graphic>
          <a:graphicData uri="http://schemas.openxmlformats.org/drawingml/2006/table">
            <a:tbl>
              <a:tblPr firstRow="1" firstCol="1" bandRow="1"/>
              <a:tblGrid>
                <a:gridCol w="1507524"/>
                <a:gridCol w="2816816"/>
                <a:gridCol w="1104808"/>
                <a:gridCol w="1681782"/>
              </a:tblGrid>
              <a:tr h="452261">
                <a:tc>
                  <a:txBody>
                    <a:bodyPr/>
                    <a:lstStyle/>
                    <a:p>
                      <a:pPr algn="l">
                        <a:spcBef>
                          <a:spcPts val="600"/>
                        </a:spcBef>
                        <a:spcAft>
                          <a:spcPts val="780"/>
                        </a:spcAft>
                      </a:pPr>
                      <a:r>
                        <a:rPr lang="zh-CN" sz="2000" kern="100" dirty="0">
                          <a:effectLst/>
                          <a:latin typeface="Times New Roman" panose="02020603050405020304" pitchFamily="18" charset="0"/>
                          <a:ea typeface="黑体" panose="02010609060101010101" charset="-122"/>
                          <a:cs typeface="宋体" panose="02010600030101010101" pitchFamily="2" charset="-122"/>
                        </a:rPr>
                        <a:t>关系运算符</a:t>
                      </a:r>
                      <a:endParaRPr lang="zh-CN" sz="2000" kern="100" dirty="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Bef>
                          <a:spcPts val="600"/>
                        </a:spcBef>
                        <a:spcAft>
                          <a:spcPts val="780"/>
                        </a:spcAft>
                      </a:pPr>
                      <a:r>
                        <a:rPr lang="zh-CN" sz="2000" kern="100">
                          <a:effectLst/>
                          <a:latin typeface="Times New Roman" panose="02020603050405020304" pitchFamily="18" charset="0"/>
                          <a:ea typeface="黑体" panose="02010609060101010101" charset="-122"/>
                          <a:cs typeface="宋体" panose="02010600030101010101" pitchFamily="2" charset="-122"/>
                        </a:rPr>
                        <a:t>功能</a:t>
                      </a:r>
                      <a:endParaRPr lang="zh-CN" sz="2000" kern="1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Bef>
                          <a:spcPts val="600"/>
                        </a:spcBef>
                        <a:spcAft>
                          <a:spcPts val="780"/>
                        </a:spcAft>
                      </a:pPr>
                      <a:r>
                        <a:rPr lang="zh-CN" sz="2000" kern="100">
                          <a:effectLst/>
                          <a:latin typeface="Times New Roman" panose="02020603050405020304" pitchFamily="18" charset="0"/>
                          <a:ea typeface="黑体" panose="02010609060101010101" charset="-122"/>
                          <a:cs typeface="宋体" panose="02010600030101010101" pitchFamily="2" charset="-122"/>
                        </a:rPr>
                        <a:t>语法</a:t>
                      </a:r>
                      <a:endParaRPr lang="zh-CN" sz="2000" kern="1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Bef>
                          <a:spcPts val="600"/>
                        </a:spcBef>
                        <a:spcAft>
                          <a:spcPts val="780"/>
                        </a:spcAft>
                      </a:pPr>
                      <a:r>
                        <a:rPr lang="zh-CN" sz="2000" kern="100">
                          <a:effectLst/>
                          <a:latin typeface="Times New Roman" panose="02020603050405020304" pitchFamily="18" charset="0"/>
                          <a:ea typeface="黑体" panose="02010609060101010101" charset="-122"/>
                          <a:cs typeface="宋体" panose="02010600030101010101" pitchFamily="2" charset="-122"/>
                        </a:rPr>
                        <a:t>结果</a:t>
                      </a:r>
                      <a:r>
                        <a:rPr lang="en-US" sz="2000" kern="100">
                          <a:effectLst/>
                          <a:latin typeface="Times New Roman" panose="02020603050405020304" pitchFamily="18" charset="0"/>
                          <a:ea typeface="黑体" panose="02010609060101010101" charset="-122"/>
                          <a:cs typeface="宋体" panose="02010600030101010101" pitchFamily="2" charset="-122"/>
                        </a:rPr>
                        <a:t>:</a:t>
                      </a:r>
                      <a:endParaRPr lang="zh-CN" sz="2000" kern="1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2261">
                <a:tc>
                  <a:txBody>
                    <a:bodyPr/>
                    <a:lstStyle/>
                    <a:p>
                      <a:pPr algn="l"/>
                      <a:r>
                        <a:rPr lang="en-US" sz="2000" kern="100" dirty="0">
                          <a:effectLst/>
                          <a:latin typeface="Times New Roman" panose="02020603050405020304" pitchFamily="18" charset="0"/>
                          <a:ea typeface="楷体_GB2312"/>
                        </a:rPr>
                        <a:t>==</a:t>
                      </a:r>
                      <a:endParaRPr lang="zh-CN" sz="2000" kern="100" dirty="0">
                        <a:effectLst/>
                        <a:latin typeface="Times New Roman" panose="02020603050405020304" pitchFamily="18" charset="0"/>
                        <a:ea typeface="宋体"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zh-CN" sz="2000" kern="100">
                          <a:effectLst/>
                          <a:latin typeface="Times New Roman" panose="02020603050405020304" pitchFamily="18" charset="0"/>
                          <a:ea typeface="楷体_GB2312"/>
                        </a:rPr>
                        <a:t>是否相等</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a:effectLst/>
                          <a:latin typeface="Times New Roman" panose="02020603050405020304" pitchFamily="18" charset="0"/>
                          <a:ea typeface="楷体_GB2312"/>
                        </a:rPr>
                        <a:t>x==y</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a:effectLst/>
                          <a:latin typeface="Times New Roman" panose="02020603050405020304" pitchFamily="18" charset="0"/>
                          <a:ea typeface="楷体_GB2312"/>
                        </a:rPr>
                        <a:t>True</a:t>
                      </a:r>
                      <a:r>
                        <a:rPr lang="zh-CN" sz="2000" kern="100">
                          <a:effectLst/>
                          <a:latin typeface="Times New Roman" panose="02020603050405020304" pitchFamily="18" charset="0"/>
                          <a:ea typeface="楷体_GB2312"/>
                        </a:rPr>
                        <a:t>或</a:t>
                      </a:r>
                      <a:r>
                        <a:rPr lang="en-US" sz="2000" kern="100">
                          <a:effectLst/>
                          <a:latin typeface="Times New Roman" panose="02020603050405020304" pitchFamily="18" charset="0"/>
                          <a:ea typeface="楷体_GB2312"/>
                        </a:rPr>
                        <a:t>False</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2261">
                <a:tc>
                  <a:txBody>
                    <a:bodyPr/>
                    <a:lstStyle/>
                    <a:p>
                      <a:pPr algn="l"/>
                      <a:r>
                        <a:rPr lang="en-US" sz="2000" kern="100" dirty="0">
                          <a:effectLst/>
                          <a:latin typeface="Times New Roman" panose="02020603050405020304" pitchFamily="18" charset="0"/>
                          <a:ea typeface="楷体_GB2312"/>
                        </a:rPr>
                        <a:t>!=</a:t>
                      </a:r>
                      <a:endParaRPr lang="zh-CN" sz="2000" kern="100" dirty="0">
                        <a:effectLst/>
                        <a:latin typeface="Times New Roman" panose="02020603050405020304" pitchFamily="18" charset="0"/>
                        <a:ea typeface="宋体"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zh-CN" sz="2000" kern="100" dirty="0">
                          <a:effectLst/>
                          <a:latin typeface="Times New Roman" panose="02020603050405020304" pitchFamily="18" charset="0"/>
                          <a:ea typeface="楷体_GB2312"/>
                        </a:rPr>
                        <a:t>是否不等</a:t>
                      </a:r>
                      <a:endParaRPr lang="zh-CN" sz="200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a:effectLst/>
                          <a:latin typeface="Times New Roman" panose="02020603050405020304" pitchFamily="18" charset="0"/>
                          <a:ea typeface="楷体_GB2312"/>
                        </a:rPr>
                        <a:t>x!=y</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a:effectLst/>
                          <a:latin typeface="Times New Roman" panose="02020603050405020304" pitchFamily="18" charset="0"/>
                          <a:ea typeface="楷体_GB2312"/>
                        </a:rPr>
                        <a:t>True</a:t>
                      </a:r>
                      <a:r>
                        <a:rPr lang="zh-CN" sz="2000" kern="100">
                          <a:effectLst/>
                          <a:latin typeface="Times New Roman" panose="02020603050405020304" pitchFamily="18" charset="0"/>
                          <a:ea typeface="楷体_GB2312"/>
                        </a:rPr>
                        <a:t>或</a:t>
                      </a:r>
                      <a:r>
                        <a:rPr lang="en-US" sz="2000" kern="100">
                          <a:effectLst/>
                          <a:latin typeface="Times New Roman" panose="02020603050405020304" pitchFamily="18" charset="0"/>
                          <a:ea typeface="楷体_GB2312"/>
                        </a:rPr>
                        <a:t>False</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2261">
                <a:tc>
                  <a:txBody>
                    <a:bodyPr/>
                    <a:lstStyle/>
                    <a:p>
                      <a:pPr algn="l"/>
                      <a:r>
                        <a:rPr lang="en-US" sz="2000" kern="100">
                          <a:effectLst/>
                          <a:latin typeface="Times New Roman" panose="02020603050405020304" pitchFamily="18" charset="0"/>
                          <a:ea typeface="楷体_GB2312"/>
                        </a:rPr>
                        <a:t>&gt; </a:t>
                      </a:r>
                      <a:endParaRPr lang="zh-CN" sz="2000" kern="100">
                        <a:effectLst/>
                        <a:latin typeface="Times New Roman" panose="02020603050405020304" pitchFamily="18" charset="0"/>
                        <a:ea typeface="宋体"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zh-CN" sz="2000" kern="100" dirty="0">
                          <a:effectLst/>
                          <a:latin typeface="Times New Roman" panose="02020603050405020304" pitchFamily="18" charset="0"/>
                          <a:ea typeface="楷体_GB2312"/>
                        </a:rPr>
                        <a:t>是否大于</a:t>
                      </a:r>
                      <a:endParaRPr lang="zh-CN" sz="200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a:effectLst/>
                          <a:latin typeface="Times New Roman" panose="02020603050405020304" pitchFamily="18" charset="0"/>
                          <a:ea typeface="楷体_GB2312"/>
                        </a:rPr>
                        <a:t>x&gt;y</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a:effectLst/>
                          <a:latin typeface="Times New Roman" panose="02020603050405020304" pitchFamily="18" charset="0"/>
                          <a:ea typeface="楷体_GB2312"/>
                        </a:rPr>
                        <a:t>True</a:t>
                      </a:r>
                      <a:r>
                        <a:rPr lang="zh-CN" sz="2000" kern="100">
                          <a:effectLst/>
                          <a:latin typeface="Times New Roman" panose="02020603050405020304" pitchFamily="18" charset="0"/>
                          <a:ea typeface="楷体_GB2312"/>
                        </a:rPr>
                        <a:t>或</a:t>
                      </a:r>
                      <a:r>
                        <a:rPr lang="en-US" sz="2000" kern="100">
                          <a:effectLst/>
                          <a:latin typeface="Times New Roman" panose="02020603050405020304" pitchFamily="18" charset="0"/>
                          <a:ea typeface="楷体_GB2312"/>
                        </a:rPr>
                        <a:t>False</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2261">
                <a:tc>
                  <a:txBody>
                    <a:bodyPr/>
                    <a:lstStyle/>
                    <a:p>
                      <a:pPr algn="l"/>
                      <a:r>
                        <a:rPr lang="en-US" sz="2000" kern="100">
                          <a:effectLst/>
                          <a:latin typeface="Times New Roman" panose="02020603050405020304" pitchFamily="18" charset="0"/>
                          <a:ea typeface="楷体_GB2312"/>
                        </a:rPr>
                        <a:t>&gt;=</a:t>
                      </a:r>
                      <a:endParaRPr lang="zh-CN" sz="2000" kern="100">
                        <a:effectLst/>
                        <a:latin typeface="Times New Roman" panose="02020603050405020304" pitchFamily="18" charset="0"/>
                        <a:ea typeface="宋体"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zh-CN" sz="2000" kern="100" dirty="0">
                          <a:effectLst/>
                          <a:latin typeface="Times New Roman" panose="02020603050405020304" pitchFamily="18" charset="0"/>
                          <a:ea typeface="楷体_GB2312"/>
                        </a:rPr>
                        <a:t>是否大于等于</a:t>
                      </a:r>
                      <a:endParaRPr lang="zh-CN" sz="200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a:effectLst/>
                          <a:latin typeface="Times New Roman" panose="02020603050405020304" pitchFamily="18" charset="0"/>
                          <a:ea typeface="楷体_GB2312"/>
                        </a:rPr>
                        <a:t>x&gt;=y</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a:effectLst/>
                          <a:latin typeface="Times New Roman" panose="02020603050405020304" pitchFamily="18" charset="0"/>
                          <a:ea typeface="楷体_GB2312"/>
                        </a:rPr>
                        <a:t>True</a:t>
                      </a:r>
                      <a:r>
                        <a:rPr lang="zh-CN" sz="2000" kern="100">
                          <a:effectLst/>
                          <a:latin typeface="Times New Roman" panose="02020603050405020304" pitchFamily="18" charset="0"/>
                          <a:ea typeface="楷体_GB2312"/>
                        </a:rPr>
                        <a:t>或</a:t>
                      </a:r>
                      <a:r>
                        <a:rPr lang="en-US" sz="2000" kern="100">
                          <a:effectLst/>
                          <a:latin typeface="Times New Roman" panose="02020603050405020304" pitchFamily="18" charset="0"/>
                          <a:ea typeface="楷体_GB2312"/>
                        </a:rPr>
                        <a:t>False</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2261">
                <a:tc>
                  <a:txBody>
                    <a:bodyPr/>
                    <a:lstStyle/>
                    <a:p>
                      <a:pPr algn="l"/>
                      <a:r>
                        <a:rPr lang="en-US" sz="2000" kern="100">
                          <a:effectLst/>
                          <a:latin typeface="Times New Roman" panose="02020603050405020304" pitchFamily="18" charset="0"/>
                          <a:ea typeface="楷体_GB2312"/>
                        </a:rPr>
                        <a:t>&lt; </a:t>
                      </a:r>
                      <a:endParaRPr lang="zh-CN" sz="2000" kern="100">
                        <a:effectLst/>
                        <a:latin typeface="Times New Roman" panose="02020603050405020304" pitchFamily="18" charset="0"/>
                        <a:ea typeface="宋体"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zh-CN" sz="2000" kern="100" dirty="0">
                          <a:effectLst/>
                          <a:latin typeface="Times New Roman" panose="02020603050405020304" pitchFamily="18" charset="0"/>
                          <a:ea typeface="楷体_GB2312"/>
                        </a:rPr>
                        <a:t>是否小于</a:t>
                      </a:r>
                      <a:endParaRPr lang="zh-CN" sz="200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a:effectLst/>
                          <a:latin typeface="Times New Roman" panose="02020603050405020304" pitchFamily="18" charset="0"/>
                          <a:ea typeface="楷体_GB2312"/>
                        </a:rPr>
                        <a:t>x&lt;y</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a:effectLst/>
                          <a:latin typeface="Times New Roman" panose="02020603050405020304" pitchFamily="18" charset="0"/>
                          <a:ea typeface="楷体_GB2312"/>
                        </a:rPr>
                        <a:t>True</a:t>
                      </a:r>
                      <a:r>
                        <a:rPr lang="zh-CN" sz="2000" kern="100">
                          <a:effectLst/>
                          <a:latin typeface="Times New Roman" panose="02020603050405020304" pitchFamily="18" charset="0"/>
                          <a:ea typeface="楷体_GB2312"/>
                        </a:rPr>
                        <a:t>或</a:t>
                      </a:r>
                      <a:r>
                        <a:rPr lang="en-US" sz="2000" kern="100">
                          <a:effectLst/>
                          <a:latin typeface="Times New Roman" panose="02020603050405020304" pitchFamily="18" charset="0"/>
                          <a:ea typeface="楷体_GB2312"/>
                        </a:rPr>
                        <a:t>False</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2261">
                <a:tc>
                  <a:txBody>
                    <a:bodyPr/>
                    <a:lstStyle/>
                    <a:p>
                      <a:pPr algn="l"/>
                      <a:r>
                        <a:rPr lang="en-US" sz="2000" kern="100">
                          <a:effectLst/>
                          <a:latin typeface="Times New Roman" panose="02020603050405020304" pitchFamily="18" charset="0"/>
                          <a:ea typeface="楷体_GB2312"/>
                        </a:rPr>
                        <a:t>&lt;=</a:t>
                      </a:r>
                      <a:endParaRPr lang="zh-CN" sz="2000" kern="100">
                        <a:effectLst/>
                        <a:latin typeface="Times New Roman" panose="02020603050405020304" pitchFamily="18" charset="0"/>
                        <a:ea typeface="宋体"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zh-CN" sz="2000" kern="100" dirty="0">
                          <a:effectLst/>
                          <a:latin typeface="Times New Roman" panose="02020603050405020304" pitchFamily="18" charset="0"/>
                          <a:ea typeface="楷体_GB2312"/>
                        </a:rPr>
                        <a:t>是否小于等于</a:t>
                      </a:r>
                      <a:endParaRPr lang="zh-CN" sz="200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a:effectLst/>
                          <a:latin typeface="Times New Roman" panose="02020603050405020304" pitchFamily="18" charset="0"/>
                          <a:ea typeface="楷体_GB2312"/>
                        </a:rPr>
                        <a:t>x&lt;=y</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a:effectLst/>
                          <a:latin typeface="Times New Roman" panose="02020603050405020304" pitchFamily="18" charset="0"/>
                          <a:ea typeface="楷体_GB2312"/>
                        </a:rPr>
                        <a:t>True</a:t>
                      </a:r>
                      <a:r>
                        <a:rPr lang="zh-CN" sz="2000" kern="100">
                          <a:effectLst/>
                          <a:latin typeface="Times New Roman" panose="02020603050405020304" pitchFamily="18" charset="0"/>
                          <a:ea typeface="楷体_GB2312"/>
                        </a:rPr>
                        <a:t>或</a:t>
                      </a:r>
                      <a:r>
                        <a:rPr lang="en-US" sz="2000" kern="100">
                          <a:effectLst/>
                          <a:latin typeface="Times New Roman" panose="02020603050405020304" pitchFamily="18" charset="0"/>
                          <a:ea typeface="楷体_GB2312"/>
                        </a:rPr>
                        <a:t>False</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2261">
                <a:tc>
                  <a:txBody>
                    <a:bodyPr/>
                    <a:lstStyle/>
                    <a:p>
                      <a:pPr algn="l"/>
                      <a:r>
                        <a:rPr lang="en-US" sz="2000" kern="100">
                          <a:effectLst/>
                          <a:latin typeface="Times New Roman" panose="02020603050405020304" pitchFamily="18" charset="0"/>
                          <a:ea typeface="楷体_GB2312"/>
                        </a:rPr>
                        <a:t>is</a:t>
                      </a:r>
                      <a:endParaRPr lang="zh-CN" sz="2000" kern="100">
                        <a:effectLst/>
                        <a:latin typeface="Times New Roman" panose="02020603050405020304" pitchFamily="18" charset="0"/>
                        <a:ea typeface="宋体"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zh-CN" sz="2000" kern="100">
                          <a:effectLst/>
                          <a:latin typeface="Times New Roman" panose="02020603050405020304" pitchFamily="18" charset="0"/>
                          <a:ea typeface="楷体_GB2312"/>
                        </a:rPr>
                        <a:t>两个对象的内存地址是否相同</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dirty="0">
                          <a:effectLst/>
                          <a:latin typeface="Times New Roman" panose="02020603050405020304" pitchFamily="18" charset="0"/>
                          <a:ea typeface="楷体_GB2312"/>
                        </a:rPr>
                        <a:t>x is y</a:t>
                      </a:r>
                      <a:endParaRPr lang="zh-CN" sz="200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a:effectLst/>
                          <a:latin typeface="Times New Roman" panose="02020603050405020304" pitchFamily="18" charset="0"/>
                          <a:ea typeface="楷体_GB2312"/>
                        </a:rPr>
                        <a:t>True</a:t>
                      </a:r>
                      <a:r>
                        <a:rPr lang="zh-CN" sz="2000" kern="100">
                          <a:effectLst/>
                          <a:latin typeface="Times New Roman" panose="02020603050405020304" pitchFamily="18" charset="0"/>
                          <a:ea typeface="楷体_GB2312"/>
                        </a:rPr>
                        <a:t>或</a:t>
                      </a:r>
                      <a:r>
                        <a:rPr lang="en-US" sz="2000" kern="100">
                          <a:effectLst/>
                          <a:latin typeface="Times New Roman" panose="02020603050405020304" pitchFamily="18" charset="0"/>
                          <a:ea typeface="楷体_GB2312"/>
                        </a:rPr>
                        <a:t>False</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2261">
                <a:tc>
                  <a:txBody>
                    <a:bodyPr/>
                    <a:lstStyle/>
                    <a:p>
                      <a:pPr algn="l"/>
                      <a:r>
                        <a:rPr lang="en-US" sz="2000" kern="100">
                          <a:effectLst/>
                          <a:latin typeface="Times New Roman" panose="02020603050405020304" pitchFamily="18" charset="0"/>
                          <a:ea typeface="楷体_GB2312"/>
                        </a:rPr>
                        <a:t>is not</a:t>
                      </a:r>
                      <a:endParaRPr lang="zh-CN" sz="2000" kern="100">
                        <a:effectLst/>
                        <a:latin typeface="Times New Roman" panose="02020603050405020304" pitchFamily="18" charset="0"/>
                        <a:ea typeface="宋体"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zh-CN" sz="2000" kern="100">
                          <a:effectLst/>
                          <a:latin typeface="Times New Roman" panose="02020603050405020304" pitchFamily="18" charset="0"/>
                          <a:ea typeface="楷体_GB2312"/>
                        </a:rPr>
                        <a:t>两个对象的内存地址是否不同</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dirty="0">
                          <a:effectLst/>
                          <a:latin typeface="Times New Roman" panose="02020603050405020304" pitchFamily="18" charset="0"/>
                          <a:ea typeface="楷体_GB2312"/>
                        </a:rPr>
                        <a:t>x is not y</a:t>
                      </a:r>
                      <a:endParaRPr lang="zh-CN" sz="200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dirty="0">
                          <a:effectLst/>
                          <a:latin typeface="Times New Roman" panose="02020603050405020304" pitchFamily="18" charset="0"/>
                          <a:ea typeface="楷体_GB2312"/>
                        </a:rPr>
                        <a:t>True</a:t>
                      </a:r>
                      <a:r>
                        <a:rPr lang="zh-CN" sz="2000" kern="100" dirty="0">
                          <a:effectLst/>
                          <a:latin typeface="Times New Roman" panose="02020603050405020304" pitchFamily="18" charset="0"/>
                          <a:ea typeface="楷体_GB2312"/>
                        </a:rPr>
                        <a:t>或</a:t>
                      </a:r>
                      <a:r>
                        <a:rPr lang="en-US" sz="2000" kern="100" dirty="0">
                          <a:effectLst/>
                          <a:latin typeface="Times New Roman" panose="02020603050405020304" pitchFamily="18" charset="0"/>
                          <a:ea typeface="楷体_GB2312"/>
                        </a:rPr>
                        <a:t>False</a:t>
                      </a:r>
                      <a:endParaRPr lang="zh-CN" sz="200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文本框 6"/>
          <p:cNvSpPr txBox="1">
            <a:spLocks noChangeArrowheads="1"/>
          </p:cNvSpPr>
          <p:nvPr>
            <p:custDataLst>
              <p:tags r:id="rId1"/>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任务三：运算符与表达式</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40963" name="副标题"/>
          <p:cNvSpPr txBox="1">
            <a:spLocks noChangeArrowheads="1"/>
          </p:cNvSpPr>
          <p:nvPr>
            <p:custDataLst>
              <p:tags r:id="rId2"/>
            </p:custDataLst>
          </p:nvPr>
        </p:nvSpPr>
        <p:spPr bwMode="auto">
          <a:xfrm>
            <a:off x="652463" y="1470025"/>
            <a:ext cx="655320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 </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关系运算符和逻辑运算符</a:t>
            </a:r>
            <a:endPar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 name="Title 6"/>
          <p:cNvSpPr txBox="1"/>
          <p:nvPr>
            <p:custDataLst>
              <p:tags r:id="rId3"/>
            </p:custDataLst>
          </p:nvPr>
        </p:nvSpPr>
        <p:spPr>
          <a:xfrm>
            <a:off x="522288" y="2141537"/>
            <a:ext cx="8297862" cy="898525"/>
          </a:xfrm>
          <a:prstGeom prst="rect">
            <a:avLst/>
          </a:prstGeom>
          <a:noFill/>
          <a:ln w="3175">
            <a:noFill/>
            <a:prstDash val="dash"/>
          </a:ln>
        </p:spPr>
        <p:txBody>
          <a:bodyPr lIns="63500" tIns="25400" rIns="63500" bIns="25400" anchor="ct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20000"/>
              </a:lnSpc>
              <a:spcBef>
                <a:spcPct val="0"/>
              </a:spcBef>
              <a:spcAft>
                <a:spcPts val="800"/>
              </a:spcAft>
              <a:buClrTx/>
              <a:buSzTx/>
              <a:buFontTx/>
              <a:buNone/>
              <a:defRPr/>
            </a:pPr>
            <a:r>
              <a:rPr kumimoji="0" lang="zh-CN" altLang="en-US"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逻辑运算符一般用来构造复杂的条件判断，有</a:t>
            </a:r>
            <a:r>
              <a:rPr kumimoji="0" lang="en-US" altLang="zh-CN" sz="2200" b="0" i="0" u="none" strike="noStrike" kern="1200" cap="none" spc="100" normalizeH="0" baseline="0" noProof="0" dirty="0">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and</a:t>
            </a:r>
            <a:r>
              <a:rPr kumimoji="0" lang="zh-CN" altLang="en-US" sz="2200" b="0" i="0" u="none" strike="noStrike" kern="1200" cap="none" spc="100" normalizeH="0" baseline="0" noProof="0" dirty="0">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2200" b="0" i="0" u="none" strike="noStrike" kern="1200" cap="none" spc="100" normalizeH="0" baseline="0" noProof="0" dirty="0">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or</a:t>
            </a:r>
            <a:r>
              <a:rPr kumimoji="0" lang="zh-CN" altLang="en-US" sz="2200" b="0" i="0" u="none" strike="noStrike" kern="1200" cap="none" spc="100" normalizeH="0" baseline="0" noProof="0" dirty="0">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2200" b="0" i="0" u="none" strike="noStrike" kern="1200" cap="none" spc="100" normalizeH="0" baseline="0" noProof="0" dirty="0">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not</a:t>
            </a:r>
            <a:r>
              <a:rPr kumimoji="0" lang="zh-CN" altLang="en-US"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三种，分别表示并且、或者、否定（或取反）的逻辑运算。</a:t>
            </a:r>
            <a:r>
              <a:rPr kumimoji="0" lang="zh-CN" altLang="en-US" sz="2200" b="0" i="0" u="none" strike="noStrike" kern="1200" cap="none" spc="100" normalizeH="0" baseline="0" noProof="0" dirty="0">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逻辑运算的结果可以是任何值</a:t>
            </a:r>
            <a:r>
              <a:rPr kumimoji="0" lang="zh-CN" altLang="en-US"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，不只是</a:t>
            </a:r>
            <a:r>
              <a:rPr kumimoji="0" lang="en-US" altLang="zh-CN"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True</a:t>
            </a:r>
            <a:r>
              <a:rPr kumimoji="0" lang="zh-CN" altLang="en-US"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和</a:t>
            </a:r>
            <a:r>
              <a:rPr kumimoji="0" lang="en-US" altLang="zh-CN"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False</a:t>
            </a:r>
            <a:r>
              <a:rPr kumimoji="0" lang="zh-CN" altLang="en-US"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这两个布尔值。</a:t>
            </a:r>
            <a:endParaRPr kumimoji="0" lang="zh-CN" altLang="en-US"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4" name="表格 3"/>
          <p:cNvGraphicFramePr>
            <a:graphicFrameLocks noGrp="1"/>
          </p:cNvGraphicFramePr>
          <p:nvPr/>
        </p:nvGraphicFramePr>
        <p:xfrm>
          <a:off x="762081" y="3579252"/>
          <a:ext cx="7619837" cy="2506879"/>
        </p:xfrm>
        <a:graphic>
          <a:graphicData uri="http://schemas.openxmlformats.org/drawingml/2006/table">
            <a:tbl>
              <a:tblPr firstRow="1" firstCol="1" bandRow="1"/>
              <a:tblGrid>
                <a:gridCol w="1812162"/>
                <a:gridCol w="1149178"/>
                <a:gridCol w="4658497"/>
              </a:tblGrid>
              <a:tr h="444844">
                <a:tc>
                  <a:txBody>
                    <a:bodyPr/>
                    <a:lstStyle/>
                    <a:p>
                      <a:pPr algn="l">
                        <a:spcBef>
                          <a:spcPts val="600"/>
                        </a:spcBef>
                        <a:spcAft>
                          <a:spcPts val="780"/>
                        </a:spcAft>
                      </a:pPr>
                      <a:r>
                        <a:rPr lang="zh-CN" sz="2000" kern="100" dirty="0">
                          <a:effectLst/>
                          <a:latin typeface="Times New Roman" panose="02020603050405020304" pitchFamily="18" charset="0"/>
                          <a:ea typeface="黑体" panose="02010609060101010101" charset="-122"/>
                          <a:cs typeface="宋体" panose="02010600030101010101" pitchFamily="2" charset="-122"/>
                        </a:rPr>
                        <a:t>逻辑运算符</a:t>
                      </a:r>
                      <a:endParaRPr lang="zh-CN" sz="2000" kern="100" dirty="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Bef>
                          <a:spcPts val="600"/>
                        </a:spcBef>
                        <a:spcAft>
                          <a:spcPts val="780"/>
                        </a:spcAft>
                      </a:pPr>
                      <a:r>
                        <a:rPr lang="zh-CN" sz="2000" kern="100" dirty="0">
                          <a:effectLst/>
                          <a:latin typeface="Times New Roman" panose="02020603050405020304" pitchFamily="18" charset="0"/>
                          <a:ea typeface="黑体" panose="02010609060101010101" charset="-122"/>
                          <a:cs typeface="宋体" panose="02010600030101010101" pitchFamily="2" charset="-122"/>
                        </a:rPr>
                        <a:t>语法</a:t>
                      </a:r>
                      <a:endParaRPr lang="zh-CN" sz="2000" kern="100" dirty="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Bef>
                          <a:spcPts val="600"/>
                        </a:spcBef>
                        <a:spcAft>
                          <a:spcPts val="780"/>
                        </a:spcAft>
                      </a:pPr>
                      <a:r>
                        <a:rPr lang="zh-CN" sz="2000" kern="100" dirty="0">
                          <a:effectLst/>
                          <a:latin typeface="Times New Roman" panose="02020603050405020304" pitchFamily="18" charset="0"/>
                          <a:ea typeface="黑体" panose="02010609060101010101" charset="-122"/>
                          <a:cs typeface="宋体" panose="02010600030101010101" pitchFamily="2" charset="-122"/>
                        </a:rPr>
                        <a:t>结果</a:t>
                      </a:r>
                      <a:r>
                        <a:rPr lang="en-US" sz="2000" kern="100" dirty="0">
                          <a:effectLst/>
                          <a:latin typeface="Times New Roman" panose="02020603050405020304" pitchFamily="18" charset="0"/>
                          <a:ea typeface="黑体" panose="02010609060101010101" charset="-122"/>
                          <a:cs typeface="宋体" panose="02010600030101010101" pitchFamily="2" charset="-122"/>
                        </a:rPr>
                        <a:t>:</a:t>
                      </a:r>
                      <a:endParaRPr lang="zh-CN" sz="2000" kern="100" dirty="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7345">
                <a:tc>
                  <a:txBody>
                    <a:bodyPr/>
                    <a:lstStyle/>
                    <a:p>
                      <a:pPr algn="l"/>
                      <a:r>
                        <a:rPr lang="en-US" sz="2000" kern="100" dirty="0">
                          <a:effectLst/>
                          <a:latin typeface="Times New Roman" panose="02020603050405020304" pitchFamily="18" charset="0"/>
                          <a:ea typeface="楷体_GB2312"/>
                        </a:rPr>
                        <a:t>and</a:t>
                      </a:r>
                      <a:endParaRPr lang="zh-CN" sz="2000" kern="100" dirty="0">
                        <a:effectLst/>
                        <a:latin typeface="Times New Roman" panose="02020603050405020304" pitchFamily="18" charset="0"/>
                        <a:ea typeface="宋体"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dirty="0">
                          <a:effectLst/>
                          <a:latin typeface="Times New Roman" panose="02020603050405020304" pitchFamily="18" charset="0"/>
                          <a:ea typeface="楷体_GB2312"/>
                        </a:rPr>
                        <a:t>x and y</a:t>
                      </a:r>
                      <a:endParaRPr lang="zh-CN" sz="200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zh-CN" sz="2000" kern="100" dirty="0">
                          <a:effectLst/>
                          <a:latin typeface="Times New Roman" panose="02020603050405020304" pitchFamily="18" charset="0"/>
                          <a:ea typeface="楷体_GB2312"/>
                        </a:rPr>
                        <a:t>如果</a:t>
                      </a:r>
                      <a:r>
                        <a:rPr lang="en-US" sz="2000" kern="100" dirty="0">
                          <a:effectLst/>
                          <a:latin typeface="Times New Roman" panose="02020603050405020304" pitchFamily="18" charset="0"/>
                          <a:ea typeface="楷体_GB2312"/>
                        </a:rPr>
                        <a:t>bool(x)</a:t>
                      </a:r>
                      <a:r>
                        <a:rPr lang="zh-CN" sz="2000" kern="100" dirty="0">
                          <a:effectLst/>
                          <a:latin typeface="Times New Roman" panose="02020603050405020304" pitchFamily="18" charset="0"/>
                          <a:ea typeface="楷体_GB2312"/>
                        </a:rPr>
                        <a:t>为</a:t>
                      </a:r>
                      <a:r>
                        <a:rPr lang="en-US" sz="2000" kern="100" dirty="0">
                          <a:effectLst/>
                          <a:latin typeface="Times New Roman" panose="02020603050405020304" pitchFamily="18" charset="0"/>
                          <a:ea typeface="楷体_GB2312"/>
                        </a:rPr>
                        <a:t>True</a:t>
                      </a:r>
                      <a:r>
                        <a:rPr lang="zh-CN" sz="2000" kern="100" dirty="0">
                          <a:effectLst/>
                          <a:latin typeface="Times New Roman" panose="02020603050405020304" pitchFamily="18" charset="0"/>
                          <a:ea typeface="楷体_GB2312"/>
                        </a:rPr>
                        <a:t>，则结果为</a:t>
                      </a:r>
                      <a:r>
                        <a:rPr lang="en-US" sz="2000" kern="100" dirty="0">
                          <a:effectLst/>
                          <a:latin typeface="Times New Roman" panose="02020603050405020304" pitchFamily="18" charset="0"/>
                          <a:ea typeface="楷体_GB2312"/>
                        </a:rPr>
                        <a:t>y</a:t>
                      </a:r>
                      <a:r>
                        <a:rPr lang="zh-CN" sz="2000" kern="100" dirty="0">
                          <a:effectLst/>
                          <a:latin typeface="Times New Roman" panose="02020603050405020304" pitchFamily="18" charset="0"/>
                          <a:ea typeface="楷体_GB2312"/>
                        </a:rPr>
                        <a:t>；否则结果为</a:t>
                      </a:r>
                      <a:r>
                        <a:rPr lang="en-US" sz="2000" kern="100" dirty="0">
                          <a:effectLst/>
                          <a:latin typeface="Times New Roman" panose="02020603050405020304" pitchFamily="18" charset="0"/>
                          <a:ea typeface="楷体_GB2312"/>
                        </a:rPr>
                        <a:t>x</a:t>
                      </a:r>
                      <a:endParaRPr lang="zh-CN" sz="200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7345">
                <a:tc>
                  <a:txBody>
                    <a:bodyPr/>
                    <a:lstStyle/>
                    <a:p>
                      <a:pPr algn="l"/>
                      <a:r>
                        <a:rPr lang="en-US" sz="2000" kern="100">
                          <a:effectLst/>
                          <a:latin typeface="Times New Roman" panose="02020603050405020304" pitchFamily="18" charset="0"/>
                          <a:ea typeface="楷体_GB2312"/>
                        </a:rPr>
                        <a:t>or</a:t>
                      </a:r>
                      <a:endParaRPr lang="zh-CN" sz="2000" kern="100">
                        <a:effectLst/>
                        <a:latin typeface="Times New Roman" panose="02020603050405020304" pitchFamily="18" charset="0"/>
                        <a:ea typeface="宋体"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a:effectLst/>
                          <a:latin typeface="Times New Roman" panose="02020603050405020304" pitchFamily="18" charset="0"/>
                          <a:ea typeface="楷体_GB2312"/>
                        </a:rPr>
                        <a:t>x or y</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zh-CN" sz="2000" kern="100" dirty="0">
                          <a:effectLst/>
                          <a:latin typeface="Times New Roman" panose="02020603050405020304" pitchFamily="18" charset="0"/>
                          <a:ea typeface="楷体_GB2312"/>
                        </a:rPr>
                        <a:t>如果</a:t>
                      </a:r>
                      <a:r>
                        <a:rPr lang="en-US" sz="2000" kern="100" dirty="0">
                          <a:effectLst/>
                          <a:latin typeface="Times New Roman" panose="02020603050405020304" pitchFamily="18" charset="0"/>
                          <a:ea typeface="楷体_GB2312"/>
                        </a:rPr>
                        <a:t>bool(x)</a:t>
                      </a:r>
                      <a:r>
                        <a:rPr lang="zh-CN" sz="2000" kern="100" dirty="0">
                          <a:effectLst/>
                          <a:latin typeface="Times New Roman" panose="02020603050405020304" pitchFamily="18" charset="0"/>
                          <a:ea typeface="楷体_GB2312"/>
                        </a:rPr>
                        <a:t>为</a:t>
                      </a:r>
                      <a:r>
                        <a:rPr lang="en-US" sz="2000" kern="100" dirty="0">
                          <a:effectLst/>
                          <a:latin typeface="Times New Roman" panose="02020603050405020304" pitchFamily="18" charset="0"/>
                          <a:ea typeface="楷体_GB2312"/>
                        </a:rPr>
                        <a:t>True</a:t>
                      </a:r>
                      <a:r>
                        <a:rPr lang="zh-CN" sz="2000" kern="100" dirty="0">
                          <a:effectLst/>
                          <a:latin typeface="Times New Roman" panose="02020603050405020304" pitchFamily="18" charset="0"/>
                          <a:ea typeface="楷体_GB2312"/>
                        </a:rPr>
                        <a:t>，则结果为</a:t>
                      </a:r>
                      <a:r>
                        <a:rPr lang="en-US" sz="2000" kern="100" dirty="0">
                          <a:effectLst/>
                          <a:latin typeface="Times New Roman" panose="02020603050405020304" pitchFamily="18" charset="0"/>
                          <a:ea typeface="楷体_GB2312"/>
                        </a:rPr>
                        <a:t>x</a:t>
                      </a:r>
                      <a:r>
                        <a:rPr lang="zh-CN" sz="2000" kern="100" dirty="0">
                          <a:effectLst/>
                          <a:latin typeface="Times New Roman" panose="02020603050405020304" pitchFamily="18" charset="0"/>
                          <a:ea typeface="楷体_GB2312"/>
                        </a:rPr>
                        <a:t>；否则结果为</a:t>
                      </a:r>
                      <a:r>
                        <a:rPr lang="en-US" sz="2000" kern="100" dirty="0">
                          <a:effectLst/>
                          <a:latin typeface="Times New Roman" panose="02020603050405020304" pitchFamily="18" charset="0"/>
                          <a:ea typeface="楷体_GB2312"/>
                        </a:rPr>
                        <a:t>y</a:t>
                      </a:r>
                      <a:endParaRPr lang="zh-CN" sz="200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7345">
                <a:tc>
                  <a:txBody>
                    <a:bodyPr/>
                    <a:lstStyle/>
                    <a:p>
                      <a:pPr algn="l"/>
                      <a:r>
                        <a:rPr lang="en-US" sz="2000" kern="100">
                          <a:effectLst/>
                          <a:latin typeface="Times New Roman" panose="02020603050405020304" pitchFamily="18" charset="0"/>
                          <a:ea typeface="楷体_GB2312"/>
                        </a:rPr>
                        <a:t>not</a:t>
                      </a:r>
                      <a:endParaRPr lang="zh-CN" sz="2000" kern="100">
                        <a:effectLst/>
                        <a:latin typeface="Times New Roman" panose="02020603050405020304" pitchFamily="18" charset="0"/>
                        <a:ea typeface="宋体"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a:effectLst/>
                          <a:latin typeface="Times New Roman" panose="02020603050405020304" pitchFamily="18" charset="0"/>
                          <a:ea typeface="楷体_GB2312"/>
                        </a:rPr>
                        <a:t>not x</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zh-CN" sz="2000" kern="100" dirty="0">
                          <a:effectLst/>
                          <a:latin typeface="Times New Roman" panose="02020603050405020304" pitchFamily="18" charset="0"/>
                          <a:ea typeface="楷体_GB2312"/>
                        </a:rPr>
                        <a:t>如果</a:t>
                      </a:r>
                      <a:r>
                        <a:rPr lang="en-US" sz="2000" kern="100" dirty="0">
                          <a:effectLst/>
                          <a:latin typeface="Times New Roman" panose="02020603050405020304" pitchFamily="18" charset="0"/>
                          <a:ea typeface="楷体_GB2312"/>
                        </a:rPr>
                        <a:t>bool(x)</a:t>
                      </a:r>
                      <a:r>
                        <a:rPr lang="zh-CN" sz="2000" kern="100" dirty="0">
                          <a:effectLst/>
                          <a:latin typeface="Times New Roman" panose="02020603050405020304" pitchFamily="18" charset="0"/>
                          <a:ea typeface="楷体_GB2312"/>
                        </a:rPr>
                        <a:t>为</a:t>
                      </a:r>
                      <a:r>
                        <a:rPr lang="en-US" sz="2000" kern="100" dirty="0">
                          <a:effectLst/>
                          <a:latin typeface="Times New Roman" panose="02020603050405020304" pitchFamily="18" charset="0"/>
                          <a:ea typeface="楷体_GB2312"/>
                        </a:rPr>
                        <a:t>True</a:t>
                      </a:r>
                      <a:r>
                        <a:rPr lang="zh-CN" sz="2000" kern="100" dirty="0">
                          <a:effectLst/>
                          <a:latin typeface="Times New Roman" panose="02020603050405020304" pitchFamily="18" charset="0"/>
                          <a:ea typeface="楷体_GB2312"/>
                        </a:rPr>
                        <a:t>，则结果为</a:t>
                      </a:r>
                      <a:r>
                        <a:rPr lang="en-US" sz="2000" kern="100" dirty="0">
                          <a:effectLst/>
                          <a:latin typeface="Times New Roman" panose="02020603050405020304" pitchFamily="18" charset="0"/>
                          <a:ea typeface="楷体_GB2312"/>
                        </a:rPr>
                        <a:t>False</a:t>
                      </a:r>
                      <a:r>
                        <a:rPr lang="zh-CN" sz="2000" kern="100" dirty="0">
                          <a:effectLst/>
                          <a:latin typeface="Times New Roman" panose="02020603050405020304" pitchFamily="18" charset="0"/>
                          <a:ea typeface="楷体_GB2312"/>
                        </a:rPr>
                        <a:t>；否则结果为</a:t>
                      </a:r>
                      <a:r>
                        <a:rPr lang="en-US" sz="2000" kern="100" dirty="0">
                          <a:effectLst/>
                          <a:latin typeface="Times New Roman" panose="02020603050405020304" pitchFamily="18" charset="0"/>
                          <a:ea typeface="楷体_GB2312"/>
                        </a:rPr>
                        <a:t>True</a:t>
                      </a:r>
                      <a:endParaRPr lang="zh-CN" sz="200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spd="slow"/>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文本框 6"/>
          <p:cNvSpPr txBox="1">
            <a:spLocks noChangeArrowheads="1"/>
          </p:cNvSpPr>
          <p:nvPr>
            <p:custDataLst>
              <p:tags r:id="rId1"/>
            </p:custDataLst>
          </p:nvPr>
        </p:nvSpPr>
        <p:spPr bwMode="auto">
          <a:xfrm>
            <a:off x="674690" y="1746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任务三：运算符与表达式</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40963" name="副标题"/>
          <p:cNvSpPr txBox="1">
            <a:spLocks noChangeArrowheads="1"/>
          </p:cNvSpPr>
          <p:nvPr>
            <p:custDataLst>
              <p:tags r:id="rId2"/>
            </p:custDataLst>
          </p:nvPr>
        </p:nvSpPr>
        <p:spPr bwMode="auto">
          <a:xfrm>
            <a:off x="652463" y="759082"/>
            <a:ext cx="655320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 </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关系运算符和逻辑运算符</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应用示例</a:t>
            </a:r>
            <a:endPar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aphicFrame>
        <p:nvGraphicFramePr>
          <p:cNvPr id="5" name="表格 4"/>
          <p:cNvGraphicFramePr>
            <a:graphicFrameLocks noGrp="1"/>
          </p:cNvGraphicFramePr>
          <p:nvPr/>
        </p:nvGraphicFramePr>
        <p:xfrm>
          <a:off x="674690" y="1532238"/>
          <a:ext cx="7597775" cy="5257800"/>
        </p:xfrm>
        <a:graphic>
          <a:graphicData uri="http://schemas.openxmlformats.org/drawingml/2006/table">
            <a:tbl>
              <a:tblPr firstRow="1" firstCol="1" bandRow="1"/>
              <a:tblGrid>
                <a:gridCol w="7597775"/>
              </a:tblGrid>
              <a:tr h="5200667">
                <a:tc>
                  <a:txBody>
                    <a:bodyPr/>
                    <a:lstStyle/>
                    <a:p>
                      <a:pPr algn="just"/>
                      <a:r>
                        <a:rPr lang="en-US" sz="1500" kern="100" dirty="0">
                          <a:solidFill>
                            <a:srgbClr val="000000"/>
                          </a:solidFill>
                          <a:effectLst/>
                          <a:latin typeface="Times New Roman" panose="02020603050405020304" pitchFamily="18" charset="0"/>
                          <a:ea typeface="宋体" panose="02010600030101010101" pitchFamily="2" charset="-122"/>
                        </a:rPr>
                        <a:t>&gt;&gt;&gt; 2&gt;1   </a:t>
                      </a:r>
                      <a:r>
                        <a:rPr lang="en-US" sz="1500" kern="100" dirty="0">
                          <a:solidFill>
                            <a:srgbClr val="FF0000"/>
                          </a:solidFill>
                          <a:effectLst/>
                          <a:latin typeface="Times New Roman" panose="02020603050405020304" pitchFamily="18" charset="0"/>
                          <a:ea typeface="宋体" panose="02010600030101010101" pitchFamily="2" charset="-122"/>
                        </a:rPr>
                        <a:t># </a:t>
                      </a:r>
                      <a:r>
                        <a:rPr lang="zh-CN" sz="1500" kern="100" dirty="0">
                          <a:solidFill>
                            <a:srgbClr val="FF0000"/>
                          </a:solidFill>
                          <a:effectLst/>
                          <a:latin typeface="Times New Roman" panose="02020603050405020304" pitchFamily="18" charset="0"/>
                          <a:ea typeface="宋体" panose="02010600030101010101" pitchFamily="2" charset="-122"/>
                        </a:rPr>
                        <a:t>关系运算符</a:t>
                      </a:r>
                      <a:r>
                        <a:rPr lang="en-US" sz="1500" kern="100" dirty="0">
                          <a:solidFill>
                            <a:srgbClr val="FF0000"/>
                          </a:solidFill>
                          <a:effectLst/>
                          <a:latin typeface="Times New Roman" panose="02020603050405020304" pitchFamily="18" charset="0"/>
                          <a:ea typeface="宋体" panose="02010600030101010101" pitchFamily="2" charset="-122"/>
                        </a:rPr>
                        <a:t>&gt;</a:t>
                      </a:r>
                      <a:r>
                        <a:rPr lang="zh-CN" sz="1500" kern="100" dirty="0">
                          <a:solidFill>
                            <a:srgbClr val="FF0000"/>
                          </a:solidFill>
                          <a:effectLst/>
                          <a:latin typeface="Times New Roman" panose="02020603050405020304" pitchFamily="18" charset="0"/>
                          <a:ea typeface="宋体" panose="02010600030101010101" pitchFamily="2" charset="-122"/>
                        </a:rPr>
                        <a:t>，返回布尔值</a:t>
                      </a:r>
                      <a:endParaRPr lang="zh-CN" sz="1500" kern="100" dirty="0">
                        <a:effectLst/>
                        <a:latin typeface="Times New Roman" panose="02020603050405020304" pitchFamily="18" charset="0"/>
                        <a:ea typeface="宋体" panose="02010600030101010101" pitchFamily="2" charset="-122"/>
                      </a:endParaRPr>
                    </a:p>
                    <a:p>
                      <a:pPr algn="just"/>
                      <a:r>
                        <a:rPr lang="en-US" sz="1500" kern="100" dirty="0">
                          <a:solidFill>
                            <a:srgbClr val="000000"/>
                          </a:solidFill>
                          <a:effectLst/>
                          <a:latin typeface="Times New Roman" panose="02020603050405020304" pitchFamily="18" charset="0"/>
                          <a:ea typeface="宋体" panose="02010600030101010101" pitchFamily="2" charset="-122"/>
                        </a:rPr>
                        <a:t>True</a:t>
                      </a:r>
                      <a:endParaRPr lang="zh-CN" sz="1500" kern="100" dirty="0">
                        <a:effectLst/>
                        <a:latin typeface="Times New Roman" panose="02020603050405020304" pitchFamily="18" charset="0"/>
                        <a:ea typeface="宋体" panose="02010600030101010101" pitchFamily="2" charset="-122"/>
                      </a:endParaRPr>
                    </a:p>
                    <a:p>
                      <a:pPr algn="just"/>
                      <a:r>
                        <a:rPr lang="en-US" sz="1500" kern="100" dirty="0">
                          <a:solidFill>
                            <a:srgbClr val="000000"/>
                          </a:solidFill>
                          <a:effectLst/>
                          <a:latin typeface="Times New Roman" panose="02020603050405020304" pitchFamily="18" charset="0"/>
                          <a:ea typeface="宋体" panose="02010600030101010101" pitchFamily="2" charset="-122"/>
                        </a:rPr>
                        <a:t>&gt;&gt;&gt; 2&gt;=1   </a:t>
                      </a:r>
                      <a:r>
                        <a:rPr lang="en-US" sz="1500" kern="100" dirty="0">
                          <a:solidFill>
                            <a:srgbClr val="FF0000"/>
                          </a:solidFill>
                          <a:effectLst/>
                          <a:latin typeface="Times New Roman" panose="02020603050405020304" pitchFamily="18" charset="0"/>
                          <a:ea typeface="宋体" panose="02010600030101010101" pitchFamily="2" charset="-122"/>
                        </a:rPr>
                        <a:t># </a:t>
                      </a:r>
                      <a:r>
                        <a:rPr lang="zh-CN" sz="1500" kern="100" dirty="0">
                          <a:solidFill>
                            <a:srgbClr val="FF0000"/>
                          </a:solidFill>
                          <a:effectLst/>
                          <a:latin typeface="Times New Roman" panose="02020603050405020304" pitchFamily="18" charset="0"/>
                          <a:ea typeface="宋体" panose="02010600030101010101" pitchFamily="2" charset="-122"/>
                        </a:rPr>
                        <a:t>是否大于等于</a:t>
                      </a:r>
                      <a:endParaRPr lang="zh-CN" sz="1500" kern="100" dirty="0">
                        <a:effectLst/>
                        <a:latin typeface="Times New Roman" panose="02020603050405020304" pitchFamily="18" charset="0"/>
                        <a:ea typeface="宋体" panose="02010600030101010101" pitchFamily="2" charset="-122"/>
                      </a:endParaRPr>
                    </a:p>
                    <a:p>
                      <a:pPr algn="just"/>
                      <a:r>
                        <a:rPr lang="en-US" sz="1500" kern="100" dirty="0">
                          <a:solidFill>
                            <a:srgbClr val="000000"/>
                          </a:solidFill>
                          <a:effectLst/>
                          <a:latin typeface="Times New Roman" panose="02020603050405020304" pitchFamily="18" charset="0"/>
                          <a:ea typeface="宋体" panose="02010600030101010101" pitchFamily="2" charset="-122"/>
                        </a:rPr>
                        <a:t>True</a:t>
                      </a:r>
                      <a:endParaRPr lang="zh-CN" sz="1500" kern="100" dirty="0">
                        <a:effectLst/>
                        <a:latin typeface="Times New Roman" panose="02020603050405020304" pitchFamily="18" charset="0"/>
                        <a:ea typeface="宋体" panose="02010600030101010101" pitchFamily="2" charset="-122"/>
                      </a:endParaRPr>
                    </a:p>
                    <a:p>
                      <a:pPr algn="just"/>
                      <a:r>
                        <a:rPr lang="en-US" sz="1500" kern="100" dirty="0">
                          <a:solidFill>
                            <a:srgbClr val="000000"/>
                          </a:solidFill>
                          <a:effectLst/>
                          <a:latin typeface="Times New Roman" panose="02020603050405020304" pitchFamily="18" charset="0"/>
                          <a:ea typeface="宋体" panose="02010600030101010101" pitchFamily="2" charset="-122"/>
                        </a:rPr>
                        <a:t>&gt;&gt;&gt; 2&lt;1   </a:t>
                      </a:r>
                      <a:r>
                        <a:rPr lang="en-US" sz="1500" kern="100" dirty="0">
                          <a:solidFill>
                            <a:srgbClr val="FF0000"/>
                          </a:solidFill>
                          <a:effectLst/>
                          <a:latin typeface="Times New Roman" panose="02020603050405020304" pitchFamily="18" charset="0"/>
                          <a:ea typeface="宋体" panose="02010600030101010101" pitchFamily="2" charset="-122"/>
                        </a:rPr>
                        <a:t># </a:t>
                      </a:r>
                      <a:r>
                        <a:rPr lang="zh-CN" sz="1500" kern="100" dirty="0">
                          <a:solidFill>
                            <a:srgbClr val="FF0000"/>
                          </a:solidFill>
                          <a:effectLst/>
                          <a:latin typeface="Times New Roman" panose="02020603050405020304" pitchFamily="18" charset="0"/>
                          <a:ea typeface="宋体" panose="02010600030101010101" pitchFamily="2" charset="-122"/>
                        </a:rPr>
                        <a:t>是否小于</a:t>
                      </a:r>
                      <a:endParaRPr lang="zh-CN" sz="1500" kern="100" dirty="0">
                        <a:effectLst/>
                        <a:latin typeface="Times New Roman" panose="02020603050405020304" pitchFamily="18" charset="0"/>
                        <a:ea typeface="宋体" panose="02010600030101010101" pitchFamily="2" charset="-122"/>
                      </a:endParaRPr>
                    </a:p>
                    <a:p>
                      <a:pPr algn="just"/>
                      <a:r>
                        <a:rPr lang="en-US" sz="1500" kern="100" dirty="0">
                          <a:solidFill>
                            <a:srgbClr val="000000"/>
                          </a:solidFill>
                          <a:effectLst/>
                          <a:latin typeface="Times New Roman" panose="02020603050405020304" pitchFamily="18" charset="0"/>
                          <a:ea typeface="宋体" panose="02010600030101010101" pitchFamily="2" charset="-122"/>
                        </a:rPr>
                        <a:t>False</a:t>
                      </a:r>
                      <a:endParaRPr lang="zh-CN" sz="1500" kern="100" dirty="0">
                        <a:effectLst/>
                        <a:latin typeface="Times New Roman" panose="02020603050405020304" pitchFamily="18" charset="0"/>
                        <a:ea typeface="宋体" panose="02010600030101010101" pitchFamily="2" charset="-122"/>
                      </a:endParaRPr>
                    </a:p>
                    <a:p>
                      <a:pPr algn="just"/>
                      <a:r>
                        <a:rPr lang="en-US" sz="1500" kern="100" dirty="0">
                          <a:solidFill>
                            <a:srgbClr val="000000"/>
                          </a:solidFill>
                          <a:effectLst/>
                          <a:latin typeface="Times New Roman" panose="02020603050405020304" pitchFamily="18" charset="0"/>
                          <a:ea typeface="宋体" panose="02010600030101010101" pitchFamily="2" charset="-122"/>
                        </a:rPr>
                        <a:t>&gt;&gt;&gt; 2&lt;=1   </a:t>
                      </a:r>
                      <a:r>
                        <a:rPr lang="en-US" sz="1500" kern="100" dirty="0">
                          <a:solidFill>
                            <a:srgbClr val="FF0000"/>
                          </a:solidFill>
                          <a:effectLst/>
                          <a:latin typeface="Times New Roman" panose="02020603050405020304" pitchFamily="18" charset="0"/>
                          <a:ea typeface="宋体" panose="02010600030101010101" pitchFamily="2" charset="-122"/>
                        </a:rPr>
                        <a:t># </a:t>
                      </a:r>
                      <a:r>
                        <a:rPr lang="zh-CN" sz="1500" kern="100" dirty="0">
                          <a:solidFill>
                            <a:srgbClr val="FF0000"/>
                          </a:solidFill>
                          <a:effectLst/>
                          <a:latin typeface="Times New Roman" panose="02020603050405020304" pitchFamily="18" charset="0"/>
                          <a:ea typeface="宋体" panose="02010600030101010101" pitchFamily="2" charset="-122"/>
                        </a:rPr>
                        <a:t>是否小于等于</a:t>
                      </a:r>
                      <a:endParaRPr lang="zh-CN" sz="1500" kern="100" dirty="0">
                        <a:effectLst/>
                        <a:latin typeface="Times New Roman" panose="02020603050405020304" pitchFamily="18" charset="0"/>
                        <a:ea typeface="宋体" panose="02010600030101010101" pitchFamily="2" charset="-122"/>
                      </a:endParaRPr>
                    </a:p>
                    <a:p>
                      <a:pPr algn="just"/>
                      <a:r>
                        <a:rPr lang="en-US" sz="1500" kern="100" dirty="0">
                          <a:solidFill>
                            <a:srgbClr val="000000"/>
                          </a:solidFill>
                          <a:effectLst/>
                          <a:latin typeface="Times New Roman" panose="02020603050405020304" pitchFamily="18" charset="0"/>
                          <a:ea typeface="宋体" panose="02010600030101010101" pitchFamily="2" charset="-122"/>
                        </a:rPr>
                        <a:t>False</a:t>
                      </a:r>
                      <a:endParaRPr lang="zh-CN" sz="1500" kern="100" dirty="0">
                        <a:effectLst/>
                        <a:latin typeface="Times New Roman" panose="02020603050405020304" pitchFamily="18" charset="0"/>
                        <a:ea typeface="宋体" panose="02010600030101010101" pitchFamily="2" charset="-122"/>
                      </a:endParaRPr>
                    </a:p>
                    <a:p>
                      <a:pPr algn="just"/>
                      <a:r>
                        <a:rPr lang="en-US" sz="1500" kern="100" dirty="0">
                          <a:solidFill>
                            <a:srgbClr val="000000"/>
                          </a:solidFill>
                          <a:effectLst/>
                          <a:latin typeface="Times New Roman" panose="02020603050405020304" pitchFamily="18" charset="0"/>
                          <a:ea typeface="宋体" panose="02010600030101010101" pitchFamily="2" charset="-122"/>
                        </a:rPr>
                        <a:t>&gt;&gt;&gt; 2==1   </a:t>
                      </a:r>
                      <a:r>
                        <a:rPr lang="en-US" sz="1500" kern="100" dirty="0">
                          <a:solidFill>
                            <a:srgbClr val="FF0000"/>
                          </a:solidFill>
                          <a:effectLst/>
                          <a:latin typeface="Times New Roman" panose="02020603050405020304" pitchFamily="18" charset="0"/>
                          <a:ea typeface="宋体" panose="02010600030101010101" pitchFamily="2" charset="-122"/>
                        </a:rPr>
                        <a:t># </a:t>
                      </a:r>
                      <a:r>
                        <a:rPr lang="zh-CN" sz="1500" kern="100" dirty="0">
                          <a:solidFill>
                            <a:srgbClr val="FF0000"/>
                          </a:solidFill>
                          <a:effectLst/>
                          <a:latin typeface="Times New Roman" panose="02020603050405020304" pitchFamily="18" charset="0"/>
                          <a:ea typeface="宋体" panose="02010600030101010101" pitchFamily="2" charset="-122"/>
                        </a:rPr>
                        <a:t>是否相等</a:t>
                      </a:r>
                      <a:endParaRPr lang="zh-CN" sz="1500" kern="100" dirty="0">
                        <a:effectLst/>
                        <a:latin typeface="Times New Roman" panose="02020603050405020304" pitchFamily="18" charset="0"/>
                        <a:ea typeface="宋体" panose="02010600030101010101" pitchFamily="2" charset="-122"/>
                      </a:endParaRPr>
                    </a:p>
                    <a:p>
                      <a:pPr algn="just"/>
                      <a:r>
                        <a:rPr lang="en-US" sz="1500" kern="100" dirty="0">
                          <a:solidFill>
                            <a:srgbClr val="000000"/>
                          </a:solidFill>
                          <a:effectLst/>
                          <a:latin typeface="Times New Roman" panose="02020603050405020304" pitchFamily="18" charset="0"/>
                          <a:ea typeface="宋体" panose="02010600030101010101" pitchFamily="2" charset="-122"/>
                        </a:rPr>
                        <a:t>False</a:t>
                      </a:r>
                      <a:endParaRPr lang="zh-CN" sz="1500" kern="100" dirty="0">
                        <a:effectLst/>
                        <a:latin typeface="Times New Roman" panose="02020603050405020304" pitchFamily="18" charset="0"/>
                        <a:ea typeface="宋体" panose="02010600030101010101" pitchFamily="2" charset="-122"/>
                      </a:endParaRPr>
                    </a:p>
                    <a:p>
                      <a:pPr algn="just"/>
                      <a:r>
                        <a:rPr lang="en-US" sz="1500" kern="100" dirty="0">
                          <a:solidFill>
                            <a:srgbClr val="000000"/>
                          </a:solidFill>
                          <a:effectLst/>
                          <a:latin typeface="Times New Roman" panose="02020603050405020304" pitchFamily="18" charset="0"/>
                          <a:ea typeface="宋体" panose="02010600030101010101" pitchFamily="2" charset="-122"/>
                        </a:rPr>
                        <a:t>&gt;&gt;&gt; 2!=1   </a:t>
                      </a:r>
                      <a:r>
                        <a:rPr lang="en-US" sz="1500" kern="100" dirty="0">
                          <a:solidFill>
                            <a:srgbClr val="FF0000"/>
                          </a:solidFill>
                          <a:effectLst/>
                          <a:latin typeface="Times New Roman" panose="02020603050405020304" pitchFamily="18" charset="0"/>
                          <a:ea typeface="宋体" panose="02010600030101010101" pitchFamily="2" charset="-122"/>
                        </a:rPr>
                        <a:t># </a:t>
                      </a:r>
                      <a:r>
                        <a:rPr lang="zh-CN" sz="1500" kern="100" dirty="0">
                          <a:solidFill>
                            <a:srgbClr val="FF0000"/>
                          </a:solidFill>
                          <a:effectLst/>
                          <a:latin typeface="Times New Roman" panose="02020603050405020304" pitchFamily="18" charset="0"/>
                          <a:ea typeface="宋体" panose="02010600030101010101" pitchFamily="2" charset="-122"/>
                        </a:rPr>
                        <a:t>是否不相等</a:t>
                      </a:r>
                      <a:endParaRPr lang="zh-CN" sz="1500" kern="100" dirty="0">
                        <a:effectLst/>
                        <a:latin typeface="Times New Roman" panose="02020603050405020304" pitchFamily="18" charset="0"/>
                        <a:ea typeface="宋体" panose="02010600030101010101" pitchFamily="2" charset="-122"/>
                      </a:endParaRPr>
                    </a:p>
                    <a:p>
                      <a:pPr algn="just"/>
                      <a:r>
                        <a:rPr lang="en-US" sz="1500" kern="100" dirty="0">
                          <a:solidFill>
                            <a:srgbClr val="000000"/>
                          </a:solidFill>
                          <a:effectLst/>
                          <a:latin typeface="Times New Roman" panose="02020603050405020304" pitchFamily="18" charset="0"/>
                          <a:ea typeface="宋体" panose="02010600030101010101" pitchFamily="2" charset="-122"/>
                        </a:rPr>
                        <a:t>True</a:t>
                      </a:r>
                      <a:endParaRPr lang="zh-CN" sz="1500" kern="100" dirty="0">
                        <a:effectLst/>
                        <a:latin typeface="Times New Roman" panose="02020603050405020304" pitchFamily="18" charset="0"/>
                        <a:ea typeface="宋体" panose="02010600030101010101" pitchFamily="2" charset="-122"/>
                      </a:endParaRPr>
                    </a:p>
                    <a:p>
                      <a:pPr algn="just"/>
                      <a:r>
                        <a:rPr lang="en-US" sz="1500" kern="100" dirty="0">
                          <a:solidFill>
                            <a:srgbClr val="000000"/>
                          </a:solidFill>
                          <a:effectLst/>
                          <a:latin typeface="Times New Roman" panose="02020603050405020304" pitchFamily="18" charset="0"/>
                          <a:ea typeface="宋体" panose="02010600030101010101" pitchFamily="2" charset="-122"/>
                        </a:rPr>
                        <a:t>&gt;&gt;&gt; x=1.2+2.2</a:t>
                      </a:r>
                      <a:endParaRPr lang="zh-CN" sz="1500" kern="100" dirty="0">
                        <a:effectLst/>
                        <a:latin typeface="Times New Roman" panose="02020603050405020304" pitchFamily="18" charset="0"/>
                        <a:ea typeface="宋体" panose="02010600030101010101" pitchFamily="2" charset="-122"/>
                      </a:endParaRPr>
                    </a:p>
                    <a:p>
                      <a:pPr algn="just"/>
                      <a:r>
                        <a:rPr lang="en-US" sz="1500" kern="100" dirty="0">
                          <a:solidFill>
                            <a:srgbClr val="000000"/>
                          </a:solidFill>
                          <a:effectLst/>
                          <a:latin typeface="Times New Roman" panose="02020603050405020304" pitchFamily="18" charset="0"/>
                          <a:ea typeface="宋体" panose="02010600030101010101" pitchFamily="2" charset="-122"/>
                        </a:rPr>
                        <a:t>&gt;&gt;&gt; x</a:t>
                      </a:r>
                      <a:endParaRPr lang="zh-CN" sz="1500" kern="100" dirty="0">
                        <a:effectLst/>
                        <a:latin typeface="Times New Roman" panose="02020603050405020304" pitchFamily="18" charset="0"/>
                        <a:ea typeface="宋体" panose="02010600030101010101" pitchFamily="2" charset="-122"/>
                      </a:endParaRPr>
                    </a:p>
                    <a:p>
                      <a:pPr algn="just"/>
                      <a:r>
                        <a:rPr lang="en-US" sz="1500" kern="100" dirty="0">
                          <a:solidFill>
                            <a:srgbClr val="000000"/>
                          </a:solidFill>
                          <a:effectLst/>
                          <a:latin typeface="Times New Roman" panose="02020603050405020304" pitchFamily="18" charset="0"/>
                          <a:ea typeface="宋体" panose="02010600030101010101" pitchFamily="2" charset="-122"/>
                        </a:rPr>
                        <a:t>3.4000000000000004   </a:t>
                      </a:r>
                      <a:r>
                        <a:rPr lang="en-US" sz="1500" kern="100" dirty="0">
                          <a:solidFill>
                            <a:srgbClr val="FF0000"/>
                          </a:solidFill>
                          <a:effectLst/>
                          <a:latin typeface="Times New Roman" panose="02020603050405020304" pitchFamily="18" charset="0"/>
                          <a:ea typeface="宋体" panose="02010600030101010101" pitchFamily="2" charset="-122"/>
                        </a:rPr>
                        <a:t># </a:t>
                      </a:r>
                      <a:r>
                        <a:rPr lang="zh-CN" sz="1500" kern="100" dirty="0">
                          <a:solidFill>
                            <a:srgbClr val="FF0000"/>
                          </a:solidFill>
                          <a:effectLst/>
                          <a:latin typeface="Times New Roman" panose="02020603050405020304" pitchFamily="18" charset="0"/>
                          <a:ea typeface="宋体" panose="02010600030101010101" pitchFamily="2" charset="-122"/>
                        </a:rPr>
                        <a:t>浮点数的计算因为计算机采用二进制，会产生一定误差</a:t>
                      </a:r>
                      <a:endParaRPr lang="zh-CN" sz="1500" kern="100" dirty="0">
                        <a:effectLst/>
                        <a:latin typeface="Times New Roman" panose="02020603050405020304" pitchFamily="18" charset="0"/>
                        <a:ea typeface="宋体" panose="02010600030101010101" pitchFamily="2" charset="-122"/>
                      </a:endParaRPr>
                    </a:p>
                    <a:p>
                      <a:pPr algn="just"/>
                      <a:r>
                        <a:rPr lang="en-US" sz="1500" kern="100" dirty="0">
                          <a:solidFill>
                            <a:srgbClr val="000000"/>
                          </a:solidFill>
                          <a:effectLst/>
                          <a:latin typeface="Times New Roman" panose="02020603050405020304" pitchFamily="18" charset="0"/>
                          <a:ea typeface="宋体" panose="02010600030101010101" pitchFamily="2" charset="-122"/>
                        </a:rPr>
                        <a:t>&gt;&gt;&gt; x==3.4   </a:t>
                      </a:r>
                      <a:r>
                        <a:rPr lang="en-US" sz="1500" kern="100" dirty="0">
                          <a:solidFill>
                            <a:srgbClr val="FF0000"/>
                          </a:solidFill>
                          <a:effectLst/>
                          <a:latin typeface="Times New Roman" panose="02020603050405020304" pitchFamily="18" charset="0"/>
                          <a:ea typeface="宋体" panose="02010600030101010101" pitchFamily="2" charset="-122"/>
                        </a:rPr>
                        <a:t># </a:t>
                      </a:r>
                      <a:r>
                        <a:rPr lang="zh-CN" sz="1500" kern="100" dirty="0">
                          <a:solidFill>
                            <a:srgbClr val="FF0000"/>
                          </a:solidFill>
                          <a:effectLst/>
                          <a:latin typeface="Times New Roman" panose="02020603050405020304" pitchFamily="18" charset="0"/>
                          <a:ea typeface="宋体" panose="02010600030101010101" pitchFamily="2" charset="-122"/>
                        </a:rPr>
                        <a:t>比较结果是不相等</a:t>
                      </a:r>
                      <a:endParaRPr lang="zh-CN" sz="1500" kern="100" dirty="0">
                        <a:effectLst/>
                        <a:latin typeface="Times New Roman" panose="02020603050405020304" pitchFamily="18" charset="0"/>
                        <a:ea typeface="宋体" panose="02010600030101010101" pitchFamily="2" charset="-122"/>
                      </a:endParaRPr>
                    </a:p>
                    <a:p>
                      <a:pPr algn="just"/>
                      <a:r>
                        <a:rPr lang="en-US" sz="1500" kern="100" dirty="0">
                          <a:solidFill>
                            <a:srgbClr val="000000"/>
                          </a:solidFill>
                          <a:effectLst/>
                          <a:latin typeface="Times New Roman" panose="02020603050405020304" pitchFamily="18" charset="0"/>
                          <a:ea typeface="宋体" panose="02010600030101010101" pitchFamily="2" charset="-122"/>
                        </a:rPr>
                        <a:t>False</a:t>
                      </a:r>
                      <a:endParaRPr lang="zh-CN" sz="1500" kern="100" dirty="0">
                        <a:effectLst/>
                        <a:latin typeface="Times New Roman" panose="02020603050405020304" pitchFamily="18" charset="0"/>
                        <a:ea typeface="宋体" panose="02010600030101010101" pitchFamily="2" charset="-122"/>
                      </a:endParaRPr>
                    </a:p>
                    <a:p>
                      <a:pPr algn="just"/>
                      <a:r>
                        <a:rPr lang="en-US" sz="1500" kern="100" dirty="0">
                          <a:solidFill>
                            <a:srgbClr val="000000"/>
                          </a:solidFill>
                          <a:effectLst/>
                          <a:latin typeface="Times New Roman" panose="02020603050405020304" pitchFamily="18" charset="0"/>
                          <a:ea typeface="宋体" panose="02010600030101010101" pitchFamily="2" charset="-122"/>
                        </a:rPr>
                        <a:t>&gt;&gt;&gt; abs(x-3.4)&lt;1e-15   </a:t>
                      </a:r>
                      <a:r>
                        <a:rPr lang="en-US" sz="1500" kern="100" dirty="0">
                          <a:solidFill>
                            <a:srgbClr val="FF0000"/>
                          </a:solidFill>
                          <a:effectLst/>
                          <a:latin typeface="Times New Roman" panose="02020603050405020304" pitchFamily="18" charset="0"/>
                          <a:ea typeface="宋体" panose="02010600030101010101" pitchFamily="2" charset="-122"/>
                        </a:rPr>
                        <a:t># </a:t>
                      </a:r>
                      <a:r>
                        <a:rPr lang="zh-CN" sz="1500" kern="100" dirty="0">
                          <a:solidFill>
                            <a:srgbClr val="FF0000"/>
                          </a:solidFill>
                          <a:effectLst/>
                          <a:latin typeface="Times New Roman" panose="02020603050405020304" pitchFamily="18" charset="0"/>
                          <a:ea typeface="宋体" panose="02010600030101010101" pitchFamily="2" charset="-122"/>
                        </a:rPr>
                        <a:t>内置函数</a:t>
                      </a:r>
                      <a:r>
                        <a:rPr lang="en-US" sz="1500" kern="100" dirty="0">
                          <a:solidFill>
                            <a:srgbClr val="FF0000"/>
                          </a:solidFill>
                          <a:effectLst/>
                          <a:latin typeface="Times New Roman" panose="02020603050405020304" pitchFamily="18" charset="0"/>
                          <a:ea typeface="宋体" panose="02010600030101010101" pitchFamily="2" charset="-122"/>
                        </a:rPr>
                        <a:t>abs( )</a:t>
                      </a:r>
                      <a:r>
                        <a:rPr lang="zh-CN" sz="1500" kern="100" dirty="0">
                          <a:solidFill>
                            <a:srgbClr val="FF0000"/>
                          </a:solidFill>
                          <a:effectLst/>
                          <a:latin typeface="Times New Roman" panose="02020603050405020304" pitchFamily="18" charset="0"/>
                          <a:ea typeface="宋体" panose="02010600030101010101" pitchFamily="2" charset="-122"/>
                        </a:rPr>
                        <a:t>用于获取绝对值</a:t>
                      </a:r>
                      <a:endParaRPr lang="zh-CN" sz="1500" kern="100" dirty="0">
                        <a:effectLst/>
                        <a:latin typeface="Times New Roman" panose="02020603050405020304" pitchFamily="18" charset="0"/>
                        <a:ea typeface="宋体" panose="02010600030101010101" pitchFamily="2" charset="-122"/>
                      </a:endParaRPr>
                    </a:p>
                    <a:p>
                      <a:pPr algn="just"/>
                      <a:r>
                        <a:rPr lang="en-US" sz="1500" kern="100" dirty="0">
                          <a:solidFill>
                            <a:srgbClr val="000000"/>
                          </a:solidFill>
                          <a:effectLst/>
                          <a:latin typeface="Times New Roman" panose="02020603050405020304" pitchFamily="18" charset="0"/>
                          <a:ea typeface="宋体" panose="02010600030101010101" pitchFamily="2" charset="-122"/>
                        </a:rPr>
                        <a:t>True                 </a:t>
                      </a:r>
                      <a:r>
                        <a:rPr lang="en-US" sz="1500" kern="100" dirty="0">
                          <a:solidFill>
                            <a:srgbClr val="FF0000"/>
                          </a:solidFill>
                          <a:effectLst/>
                          <a:latin typeface="Times New Roman" panose="02020603050405020304" pitchFamily="18" charset="0"/>
                          <a:ea typeface="宋体" panose="02010600030101010101" pitchFamily="2" charset="-122"/>
                        </a:rPr>
                        <a:t># </a:t>
                      </a:r>
                      <a:r>
                        <a:rPr lang="zh-CN" sz="1500" kern="100" dirty="0">
                          <a:solidFill>
                            <a:srgbClr val="FF0000"/>
                          </a:solidFill>
                          <a:effectLst/>
                          <a:latin typeface="Times New Roman" panose="02020603050405020304" pitchFamily="18" charset="0"/>
                          <a:ea typeface="宋体" panose="02010600030101010101" pitchFamily="2" charset="-122"/>
                        </a:rPr>
                        <a:t>考虑</a:t>
                      </a:r>
                      <a:r>
                        <a:rPr lang="en-US" sz="1500" kern="100" dirty="0">
                          <a:solidFill>
                            <a:srgbClr val="FF0000"/>
                          </a:solidFill>
                          <a:effectLst/>
                          <a:latin typeface="Times New Roman" panose="02020603050405020304" pitchFamily="18" charset="0"/>
                          <a:ea typeface="宋体" panose="02010600030101010101" pitchFamily="2" charset="-122"/>
                        </a:rPr>
                        <a:t>float</a:t>
                      </a:r>
                      <a:r>
                        <a:rPr lang="zh-CN" sz="1500" kern="100" dirty="0">
                          <a:solidFill>
                            <a:srgbClr val="FF0000"/>
                          </a:solidFill>
                          <a:effectLst/>
                          <a:latin typeface="Times New Roman" panose="02020603050405020304" pitchFamily="18" charset="0"/>
                          <a:ea typeface="宋体" panose="02010600030101010101" pitchFamily="2" charset="-122"/>
                        </a:rPr>
                        <a:t>的精度，比较结果相等</a:t>
                      </a:r>
                      <a:endParaRPr lang="zh-CN" sz="1500" kern="100" dirty="0">
                        <a:effectLst/>
                        <a:latin typeface="Times New Roman" panose="02020603050405020304" pitchFamily="18" charset="0"/>
                        <a:ea typeface="宋体" panose="02010600030101010101" pitchFamily="2" charset="-122"/>
                      </a:endParaRPr>
                    </a:p>
                    <a:p>
                      <a:pPr algn="just"/>
                      <a:r>
                        <a:rPr lang="en-US" sz="1500" kern="100" dirty="0">
                          <a:solidFill>
                            <a:srgbClr val="000000"/>
                          </a:solidFill>
                          <a:effectLst/>
                          <a:latin typeface="Times New Roman" panose="02020603050405020304" pitchFamily="18" charset="0"/>
                          <a:ea typeface="宋体" panose="02010600030101010101" pitchFamily="2" charset="-122"/>
                        </a:rPr>
                        <a:t>&gt;&gt;&gt; t1=(1,2)</a:t>
                      </a:r>
                      <a:endParaRPr lang="zh-CN" sz="1500" kern="100" dirty="0">
                        <a:effectLst/>
                        <a:latin typeface="Times New Roman" panose="02020603050405020304" pitchFamily="18" charset="0"/>
                        <a:ea typeface="宋体" panose="02010600030101010101" pitchFamily="2" charset="-122"/>
                      </a:endParaRPr>
                    </a:p>
                    <a:p>
                      <a:pPr algn="just"/>
                      <a:r>
                        <a:rPr lang="en-US" sz="1500" kern="100" dirty="0">
                          <a:solidFill>
                            <a:srgbClr val="000000"/>
                          </a:solidFill>
                          <a:effectLst/>
                          <a:latin typeface="Times New Roman" panose="02020603050405020304" pitchFamily="18" charset="0"/>
                          <a:ea typeface="宋体" panose="02010600030101010101" pitchFamily="2" charset="-122"/>
                        </a:rPr>
                        <a:t>&gt;&gt;&gt; t2=(1,2)</a:t>
                      </a:r>
                      <a:endParaRPr lang="zh-CN" sz="1500" kern="100" dirty="0">
                        <a:effectLst/>
                        <a:latin typeface="Times New Roman" panose="02020603050405020304" pitchFamily="18" charset="0"/>
                        <a:ea typeface="宋体" panose="02010600030101010101" pitchFamily="2" charset="-122"/>
                      </a:endParaRPr>
                    </a:p>
                    <a:p>
                      <a:pPr algn="just"/>
                      <a:r>
                        <a:rPr lang="en-US" sz="1500" kern="100" dirty="0">
                          <a:solidFill>
                            <a:srgbClr val="000000"/>
                          </a:solidFill>
                          <a:effectLst/>
                          <a:latin typeface="Times New Roman" panose="02020603050405020304" pitchFamily="18" charset="0"/>
                          <a:ea typeface="宋体" panose="02010600030101010101" pitchFamily="2" charset="-122"/>
                        </a:rPr>
                        <a:t>&gt;&gt;&gt; t1==t2   </a:t>
                      </a:r>
                      <a:r>
                        <a:rPr lang="en-US" sz="1500" kern="100" dirty="0">
                          <a:solidFill>
                            <a:srgbClr val="FF0000"/>
                          </a:solidFill>
                          <a:effectLst/>
                          <a:latin typeface="Times New Roman" panose="02020603050405020304" pitchFamily="18" charset="0"/>
                          <a:ea typeface="宋体" panose="02010600030101010101" pitchFamily="2" charset="-122"/>
                        </a:rPr>
                        <a:t># </a:t>
                      </a:r>
                      <a:r>
                        <a:rPr lang="zh-CN" sz="1500" kern="100" dirty="0">
                          <a:solidFill>
                            <a:srgbClr val="FF0000"/>
                          </a:solidFill>
                          <a:effectLst/>
                          <a:latin typeface="Times New Roman" panose="02020603050405020304" pitchFamily="18" charset="0"/>
                          <a:ea typeface="宋体" panose="02010600030101010101" pitchFamily="2" charset="-122"/>
                        </a:rPr>
                        <a:t>两个元组对象的比较，值相等</a:t>
                      </a:r>
                      <a:endParaRPr lang="zh-CN" sz="1500" kern="100" dirty="0">
                        <a:effectLst/>
                        <a:latin typeface="Times New Roman" panose="02020603050405020304" pitchFamily="18" charset="0"/>
                        <a:ea typeface="宋体" panose="02010600030101010101" pitchFamily="2" charset="-122"/>
                      </a:endParaRPr>
                    </a:p>
                    <a:p>
                      <a:pPr algn="just"/>
                      <a:r>
                        <a:rPr lang="en-US" sz="1500" kern="100" dirty="0">
                          <a:solidFill>
                            <a:srgbClr val="000000"/>
                          </a:solidFill>
                          <a:effectLst/>
                          <a:latin typeface="Times New Roman" panose="02020603050405020304" pitchFamily="18" charset="0"/>
                          <a:ea typeface="宋体" panose="02010600030101010101" pitchFamily="2" charset="-122"/>
                        </a:rPr>
                        <a:t>True</a:t>
                      </a:r>
                      <a:endParaRPr lang="zh-CN" sz="1500" kern="100" dirty="0">
                        <a:effectLst/>
                        <a:latin typeface="Times New Roman" panose="02020603050405020304" pitchFamily="18" charset="0"/>
                        <a:ea typeface="宋体" panose="02010600030101010101" pitchFamily="2" charset="-122"/>
                      </a:endParaRPr>
                    </a:p>
                  </a:txBody>
                  <a:tcPr marL="41441" marR="41441" marT="0" marB="0">
                    <a:lnL>
                      <a:noFill/>
                    </a:lnL>
                    <a:lnR>
                      <a:noFill/>
                    </a:lnR>
                    <a:lnT>
                      <a:noFill/>
                    </a:lnT>
                    <a:lnB>
                      <a:noFill/>
                    </a:lnB>
                    <a:solidFill>
                      <a:srgbClr val="D9D9D9"/>
                    </a:solidFill>
                  </a:tcPr>
                </a:tc>
              </a:tr>
            </a:tbl>
          </a:graphicData>
        </a:graphic>
      </p:graphicFrame>
    </p:spTree>
  </p:cSld>
  <p:clrMapOvr>
    <a:masterClrMapping/>
  </p:clrMapOvr>
  <p:transition spd="slow"/>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文本框 6"/>
          <p:cNvSpPr txBox="1">
            <a:spLocks noChangeArrowheads="1"/>
          </p:cNvSpPr>
          <p:nvPr>
            <p:custDataLst>
              <p:tags r:id="rId1"/>
            </p:custDataLst>
          </p:nvPr>
        </p:nvSpPr>
        <p:spPr bwMode="auto">
          <a:xfrm>
            <a:off x="531342" y="18106"/>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任务三：运算符与表达式</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40963" name="副标题"/>
          <p:cNvSpPr txBox="1">
            <a:spLocks noChangeArrowheads="1"/>
          </p:cNvSpPr>
          <p:nvPr>
            <p:custDataLst>
              <p:tags r:id="rId2"/>
            </p:custDataLst>
          </p:nvPr>
        </p:nvSpPr>
        <p:spPr bwMode="auto">
          <a:xfrm>
            <a:off x="531342" y="627706"/>
            <a:ext cx="655320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 </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关系运算符和逻辑运算符</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应用示例</a:t>
            </a:r>
            <a:endPar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aphicFrame>
        <p:nvGraphicFramePr>
          <p:cNvPr id="5" name="表格 4"/>
          <p:cNvGraphicFramePr>
            <a:graphicFrameLocks noGrp="1"/>
          </p:cNvGraphicFramePr>
          <p:nvPr/>
        </p:nvGraphicFramePr>
        <p:xfrm>
          <a:off x="531342" y="1237305"/>
          <a:ext cx="7488193" cy="5472413"/>
        </p:xfrm>
        <a:graphic>
          <a:graphicData uri="http://schemas.openxmlformats.org/drawingml/2006/table">
            <a:tbl>
              <a:tblPr firstRow="1" firstCol="1" bandRow="1"/>
              <a:tblGrid>
                <a:gridCol w="7488193"/>
              </a:tblGrid>
              <a:tr h="5472413">
                <a:tc>
                  <a:txBody>
                    <a:bodyPr/>
                    <a:lstStyle/>
                    <a:p>
                      <a:pPr algn="just"/>
                      <a:r>
                        <a:rPr lang="en-US" sz="1600" kern="100" dirty="0">
                          <a:solidFill>
                            <a:srgbClr val="000000"/>
                          </a:solidFill>
                          <a:effectLst/>
                          <a:latin typeface="Times New Roman" panose="02020603050405020304" pitchFamily="18" charset="0"/>
                          <a:ea typeface="宋体" panose="02010600030101010101" pitchFamily="2" charset="-122"/>
                        </a:rPr>
                        <a:t>&gt;&gt;&gt; id(t1)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内置函数</a:t>
                      </a:r>
                      <a:r>
                        <a:rPr lang="en-US" sz="1600" kern="100" dirty="0">
                          <a:solidFill>
                            <a:srgbClr val="FF0000"/>
                          </a:solidFill>
                          <a:effectLst/>
                          <a:latin typeface="Times New Roman" panose="02020603050405020304" pitchFamily="18" charset="0"/>
                          <a:ea typeface="宋体" panose="02010600030101010101" pitchFamily="2" charset="-122"/>
                        </a:rPr>
                        <a:t>id(obj)</a:t>
                      </a:r>
                      <a:r>
                        <a:rPr lang="zh-CN" sz="1600" kern="100" dirty="0">
                          <a:solidFill>
                            <a:srgbClr val="FF0000"/>
                          </a:solidFill>
                          <a:effectLst/>
                          <a:latin typeface="Times New Roman" panose="02020603050405020304" pitchFamily="18" charset="0"/>
                          <a:ea typeface="宋体" panose="02010600030101010101" pitchFamily="2" charset="-122"/>
                        </a:rPr>
                        <a:t>获取对象</a:t>
                      </a:r>
                      <a:r>
                        <a:rPr lang="en-US" sz="1600" kern="100" dirty="0">
                          <a:solidFill>
                            <a:srgbClr val="FF0000"/>
                          </a:solidFill>
                          <a:effectLst/>
                          <a:latin typeface="Times New Roman" panose="02020603050405020304" pitchFamily="18" charset="0"/>
                          <a:ea typeface="宋体" panose="02010600030101010101" pitchFamily="2" charset="-122"/>
                        </a:rPr>
                        <a:t>obj</a:t>
                      </a:r>
                      <a:r>
                        <a:rPr lang="zh-CN" sz="1600" kern="100" dirty="0">
                          <a:solidFill>
                            <a:srgbClr val="FF0000"/>
                          </a:solidFill>
                          <a:effectLst/>
                          <a:latin typeface="Times New Roman" panose="02020603050405020304" pitchFamily="18" charset="0"/>
                          <a:ea typeface="宋体" panose="02010600030101010101" pitchFamily="2" charset="-122"/>
                        </a:rPr>
                        <a:t>在内存中的地址</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2595451658112</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id(t2)</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2595452032192</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t1 is t2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比较两个对象在内存中的地址是否相等</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False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结果是 不相等</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t1 is not t2</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True</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1 and '</a:t>
                      </a:r>
                      <a:r>
                        <a:rPr lang="en-US" sz="1600" kern="100" dirty="0" err="1">
                          <a:solidFill>
                            <a:srgbClr val="000000"/>
                          </a:solidFill>
                          <a:effectLst/>
                          <a:latin typeface="Times New Roman" panose="02020603050405020304" pitchFamily="18" charset="0"/>
                          <a:ea typeface="宋体" panose="02010600030101010101" pitchFamily="2" charset="-122"/>
                        </a:rPr>
                        <a:t>abc</a:t>
                      </a:r>
                      <a:r>
                        <a:rPr lang="en-US" sz="1600" kern="100" dirty="0">
                          <a:solidFill>
                            <a:srgbClr val="000000"/>
                          </a:solidFill>
                          <a:effectLst/>
                          <a:latin typeface="Times New Roman" panose="02020603050405020304" pitchFamily="18" charset="0"/>
                          <a:ea typeface="宋体" panose="02010600030101010101" pitchFamily="2" charset="-122"/>
                        </a:rPr>
                        <a:t>'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逻辑运算</a:t>
                      </a:r>
                      <a:r>
                        <a:rPr lang="en-US" sz="1600" kern="100" dirty="0">
                          <a:solidFill>
                            <a:srgbClr val="FF0000"/>
                          </a:solidFill>
                          <a:effectLst/>
                          <a:latin typeface="Times New Roman" panose="02020603050405020304" pitchFamily="18" charset="0"/>
                          <a:ea typeface="宋体" panose="02010600030101010101" pitchFamily="2" charset="-122"/>
                        </a:rPr>
                        <a:t>and</a:t>
                      </a:r>
                      <a:r>
                        <a:rPr lang="zh-CN" sz="1600" kern="100" dirty="0">
                          <a:solidFill>
                            <a:srgbClr val="FF0000"/>
                          </a:solidFill>
                          <a:effectLst/>
                          <a:latin typeface="Times New Roman" panose="02020603050405020304" pitchFamily="18" charset="0"/>
                          <a:ea typeface="宋体" panose="02010600030101010101" pitchFamily="2" charset="-122"/>
                        </a:rPr>
                        <a:t>，由于</a:t>
                      </a:r>
                      <a:r>
                        <a:rPr lang="en-US" sz="1600" kern="100" dirty="0">
                          <a:solidFill>
                            <a:srgbClr val="FF0000"/>
                          </a:solidFill>
                          <a:effectLst/>
                          <a:latin typeface="Times New Roman" panose="02020603050405020304" pitchFamily="18" charset="0"/>
                          <a:ea typeface="宋体" panose="02010600030101010101" pitchFamily="2" charset="-122"/>
                        </a:rPr>
                        <a:t>bool(1)</a:t>
                      </a:r>
                      <a:r>
                        <a:rPr lang="zh-CN" sz="1600" kern="100" dirty="0">
                          <a:solidFill>
                            <a:srgbClr val="FF0000"/>
                          </a:solidFill>
                          <a:effectLst/>
                          <a:latin typeface="Times New Roman" panose="02020603050405020304" pitchFamily="18" charset="0"/>
                          <a:ea typeface="宋体" panose="02010600030101010101" pitchFamily="2" charset="-122"/>
                        </a:rPr>
                        <a:t>为</a:t>
                      </a:r>
                      <a:r>
                        <a:rPr lang="en-US" sz="1600" kern="100" dirty="0">
                          <a:solidFill>
                            <a:srgbClr val="FF0000"/>
                          </a:solidFill>
                          <a:effectLst/>
                          <a:latin typeface="Times New Roman" panose="02020603050405020304" pitchFamily="18" charset="0"/>
                          <a:ea typeface="宋体" panose="02010600030101010101" pitchFamily="2" charset="-122"/>
                        </a:rPr>
                        <a:t>True</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a:t>
                      </a:r>
                      <a:r>
                        <a:rPr lang="en-US" sz="1600" kern="100" dirty="0" err="1">
                          <a:solidFill>
                            <a:srgbClr val="000000"/>
                          </a:solidFill>
                          <a:effectLst/>
                          <a:latin typeface="Times New Roman" panose="02020603050405020304" pitchFamily="18" charset="0"/>
                          <a:ea typeface="宋体" panose="02010600030101010101" pitchFamily="2" charset="-122"/>
                        </a:rPr>
                        <a:t>abc</a:t>
                      </a:r>
                      <a:r>
                        <a:rPr lang="en-US" sz="1600" kern="100" dirty="0">
                          <a:solidFill>
                            <a:srgbClr val="000000"/>
                          </a:solidFill>
                          <a:effectLst/>
                          <a:latin typeface="Times New Roman" panose="02020603050405020304" pitchFamily="18" charset="0"/>
                          <a:ea typeface="宋体" panose="02010600030101010101" pitchFamily="2" charset="-122"/>
                        </a:rPr>
                        <a:t>'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结果为 </a:t>
                      </a:r>
                      <a:r>
                        <a:rPr lang="en-US" sz="1600" kern="100" dirty="0">
                          <a:solidFill>
                            <a:srgbClr val="FF0000"/>
                          </a:solidFill>
                          <a:effectLst/>
                          <a:latin typeface="Times New Roman" panose="02020603050405020304" pitchFamily="18" charset="0"/>
                          <a:ea typeface="宋体" panose="02010600030101010101" pitchFamily="2" charset="-122"/>
                        </a:rPr>
                        <a:t>'</a:t>
                      </a:r>
                      <a:r>
                        <a:rPr lang="en-US" sz="1600" kern="100" dirty="0" err="1">
                          <a:solidFill>
                            <a:srgbClr val="FF0000"/>
                          </a:solidFill>
                          <a:effectLst/>
                          <a:latin typeface="Times New Roman" panose="02020603050405020304" pitchFamily="18" charset="0"/>
                          <a:ea typeface="宋体" panose="02010600030101010101" pitchFamily="2" charset="-122"/>
                        </a:rPr>
                        <a:t>abc</a:t>
                      </a:r>
                      <a:r>
                        <a:rPr lang="en-US" sz="1600" kern="100" dirty="0">
                          <a:solidFill>
                            <a:srgbClr val="FF0000"/>
                          </a:solidFill>
                          <a:effectLst/>
                          <a:latin typeface="Times New Roman" panose="02020603050405020304" pitchFamily="18" charset="0"/>
                          <a:ea typeface="宋体" panose="02010600030101010101" pitchFamily="2" charset="-122"/>
                        </a:rPr>
                        <a:t>'</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0 and '</a:t>
                      </a:r>
                      <a:r>
                        <a:rPr lang="en-US" sz="1600" kern="100" dirty="0" err="1">
                          <a:solidFill>
                            <a:srgbClr val="000000"/>
                          </a:solidFill>
                          <a:effectLst/>
                          <a:latin typeface="Times New Roman" panose="02020603050405020304" pitchFamily="18" charset="0"/>
                          <a:ea typeface="宋体" panose="02010600030101010101" pitchFamily="2" charset="-122"/>
                        </a:rPr>
                        <a:t>abc</a:t>
                      </a:r>
                      <a:r>
                        <a:rPr lang="en-US" sz="1600" kern="100" dirty="0">
                          <a:solidFill>
                            <a:srgbClr val="000000"/>
                          </a:solidFill>
                          <a:effectLst/>
                          <a:latin typeface="Times New Roman" panose="02020603050405020304" pitchFamily="18" charset="0"/>
                          <a:ea typeface="宋体" panose="02010600030101010101" pitchFamily="2" charset="-122"/>
                        </a:rPr>
                        <a:t>'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逻辑运算</a:t>
                      </a:r>
                      <a:r>
                        <a:rPr lang="en-US" sz="1600" kern="100" dirty="0">
                          <a:solidFill>
                            <a:srgbClr val="FF0000"/>
                          </a:solidFill>
                          <a:effectLst/>
                          <a:latin typeface="Times New Roman" panose="02020603050405020304" pitchFamily="18" charset="0"/>
                          <a:ea typeface="宋体" panose="02010600030101010101" pitchFamily="2" charset="-122"/>
                        </a:rPr>
                        <a:t>and</a:t>
                      </a:r>
                      <a:r>
                        <a:rPr lang="zh-CN" sz="1600" kern="100" dirty="0">
                          <a:solidFill>
                            <a:srgbClr val="FF0000"/>
                          </a:solidFill>
                          <a:effectLst/>
                          <a:latin typeface="Times New Roman" panose="02020603050405020304" pitchFamily="18" charset="0"/>
                          <a:ea typeface="宋体" panose="02010600030101010101" pitchFamily="2" charset="-122"/>
                        </a:rPr>
                        <a:t>，由于</a:t>
                      </a:r>
                      <a:r>
                        <a:rPr lang="en-US" sz="1600" kern="100" dirty="0">
                          <a:solidFill>
                            <a:srgbClr val="FF0000"/>
                          </a:solidFill>
                          <a:effectLst/>
                          <a:latin typeface="Times New Roman" panose="02020603050405020304" pitchFamily="18" charset="0"/>
                          <a:ea typeface="宋体" panose="02010600030101010101" pitchFamily="2" charset="-122"/>
                        </a:rPr>
                        <a:t>bool(0)</a:t>
                      </a:r>
                      <a:r>
                        <a:rPr lang="zh-CN" sz="1600" kern="100" dirty="0">
                          <a:solidFill>
                            <a:srgbClr val="FF0000"/>
                          </a:solidFill>
                          <a:effectLst/>
                          <a:latin typeface="Times New Roman" panose="02020603050405020304" pitchFamily="18" charset="0"/>
                          <a:ea typeface="宋体" panose="02010600030101010101" pitchFamily="2" charset="-122"/>
                        </a:rPr>
                        <a:t>为</a:t>
                      </a:r>
                      <a:r>
                        <a:rPr lang="en-US" sz="1600" kern="100" dirty="0">
                          <a:solidFill>
                            <a:srgbClr val="FF0000"/>
                          </a:solidFill>
                          <a:effectLst/>
                          <a:latin typeface="Times New Roman" panose="02020603050405020304" pitchFamily="18" charset="0"/>
                          <a:ea typeface="宋体" panose="02010600030101010101" pitchFamily="2" charset="-122"/>
                        </a:rPr>
                        <a:t>False</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0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结果为 </a:t>
                      </a:r>
                      <a:r>
                        <a:rPr lang="en-US" sz="1600" kern="100" dirty="0">
                          <a:solidFill>
                            <a:srgbClr val="FF0000"/>
                          </a:solidFill>
                          <a:effectLst/>
                          <a:latin typeface="Times New Roman" panose="02020603050405020304" pitchFamily="18" charset="0"/>
                          <a:ea typeface="宋体" panose="02010600030101010101" pitchFamily="2" charset="-122"/>
                        </a:rPr>
                        <a:t>0</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1 or '</a:t>
                      </a:r>
                      <a:r>
                        <a:rPr lang="en-US" sz="1600" kern="100" dirty="0" err="1">
                          <a:solidFill>
                            <a:srgbClr val="000000"/>
                          </a:solidFill>
                          <a:effectLst/>
                          <a:latin typeface="Times New Roman" panose="02020603050405020304" pitchFamily="18" charset="0"/>
                          <a:ea typeface="宋体" panose="02010600030101010101" pitchFamily="2" charset="-122"/>
                        </a:rPr>
                        <a:t>abc</a:t>
                      </a:r>
                      <a:r>
                        <a:rPr lang="en-US" sz="1600" kern="100" dirty="0">
                          <a:solidFill>
                            <a:srgbClr val="000000"/>
                          </a:solidFill>
                          <a:effectLst/>
                          <a:latin typeface="Times New Roman" panose="02020603050405020304" pitchFamily="18" charset="0"/>
                          <a:ea typeface="宋体" panose="02010600030101010101" pitchFamily="2" charset="-122"/>
                        </a:rPr>
                        <a:t>'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逻辑运算</a:t>
                      </a:r>
                      <a:r>
                        <a:rPr lang="en-US" sz="1600" kern="100" dirty="0">
                          <a:solidFill>
                            <a:srgbClr val="FF0000"/>
                          </a:solidFill>
                          <a:effectLst/>
                          <a:latin typeface="Times New Roman" panose="02020603050405020304" pitchFamily="18" charset="0"/>
                          <a:ea typeface="宋体" panose="02010600030101010101" pitchFamily="2" charset="-122"/>
                        </a:rPr>
                        <a:t>or</a:t>
                      </a:r>
                      <a:r>
                        <a:rPr lang="zh-CN" sz="1600" kern="100" dirty="0">
                          <a:solidFill>
                            <a:srgbClr val="FF0000"/>
                          </a:solidFill>
                          <a:effectLst/>
                          <a:latin typeface="Times New Roman" panose="02020603050405020304" pitchFamily="18" charset="0"/>
                          <a:ea typeface="宋体" panose="02010600030101010101" pitchFamily="2" charset="-122"/>
                        </a:rPr>
                        <a:t>，由于</a:t>
                      </a:r>
                      <a:r>
                        <a:rPr lang="en-US" sz="1600" kern="100" dirty="0">
                          <a:solidFill>
                            <a:srgbClr val="FF0000"/>
                          </a:solidFill>
                          <a:effectLst/>
                          <a:latin typeface="Times New Roman" panose="02020603050405020304" pitchFamily="18" charset="0"/>
                          <a:ea typeface="宋体" panose="02010600030101010101" pitchFamily="2" charset="-122"/>
                        </a:rPr>
                        <a:t>bool(1)</a:t>
                      </a:r>
                      <a:r>
                        <a:rPr lang="zh-CN" sz="1600" kern="100" dirty="0">
                          <a:solidFill>
                            <a:srgbClr val="FF0000"/>
                          </a:solidFill>
                          <a:effectLst/>
                          <a:latin typeface="Times New Roman" panose="02020603050405020304" pitchFamily="18" charset="0"/>
                          <a:ea typeface="宋体" panose="02010600030101010101" pitchFamily="2" charset="-122"/>
                        </a:rPr>
                        <a:t>为</a:t>
                      </a:r>
                      <a:r>
                        <a:rPr lang="en-US" sz="1600" kern="100" dirty="0">
                          <a:solidFill>
                            <a:srgbClr val="FF0000"/>
                          </a:solidFill>
                          <a:effectLst/>
                          <a:latin typeface="Times New Roman" panose="02020603050405020304" pitchFamily="18" charset="0"/>
                          <a:ea typeface="宋体" panose="02010600030101010101" pitchFamily="2" charset="-122"/>
                        </a:rPr>
                        <a:t>True</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1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结果为 </a:t>
                      </a:r>
                      <a:r>
                        <a:rPr lang="en-US" sz="1600" kern="100" dirty="0">
                          <a:solidFill>
                            <a:srgbClr val="FF0000"/>
                          </a:solidFill>
                          <a:effectLst/>
                          <a:latin typeface="Times New Roman" panose="02020603050405020304" pitchFamily="18" charset="0"/>
                          <a:ea typeface="宋体" panose="02010600030101010101" pitchFamily="2" charset="-122"/>
                        </a:rPr>
                        <a:t>'</a:t>
                      </a:r>
                      <a:r>
                        <a:rPr lang="en-US" sz="1600" kern="100" dirty="0" err="1">
                          <a:solidFill>
                            <a:srgbClr val="FF0000"/>
                          </a:solidFill>
                          <a:effectLst/>
                          <a:latin typeface="Times New Roman" panose="02020603050405020304" pitchFamily="18" charset="0"/>
                          <a:ea typeface="宋体" panose="02010600030101010101" pitchFamily="2" charset="-122"/>
                        </a:rPr>
                        <a:t>abc</a:t>
                      </a:r>
                      <a:r>
                        <a:rPr lang="en-US" sz="1600" kern="100" dirty="0">
                          <a:solidFill>
                            <a:srgbClr val="FF0000"/>
                          </a:solidFill>
                          <a:effectLst/>
                          <a:latin typeface="Times New Roman" panose="02020603050405020304" pitchFamily="18" charset="0"/>
                          <a:ea typeface="宋体" panose="02010600030101010101" pitchFamily="2" charset="-122"/>
                        </a:rPr>
                        <a:t>'</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0 or '</a:t>
                      </a:r>
                      <a:r>
                        <a:rPr lang="en-US" sz="1600" kern="100" dirty="0" err="1">
                          <a:solidFill>
                            <a:srgbClr val="000000"/>
                          </a:solidFill>
                          <a:effectLst/>
                          <a:latin typeface="Times New Roman" panose="02020603050405020304" pitchFamily="18" charset="0"/>
                          <a:ea typeface="宋体" panose="02010600030101010101" pitchFamily="2" charset="-122"/>
                        </a:rPr>
                        <a:t>abc</a:t>
                      </a:r>
                      <a:r>
                        <a:rPr lang="en-US" sz="1600" kern="100" dirty="0">
                          <a:solidFill>
                            <a:srgbClr val="000000"/>
                          </a:solidFill>
                          <a:effectLst/>
                          <a:latin typeface="Times New Roman" panose="02020603050405020304" pitchFamily="18" charset="0"/>
                          <a:ea typeface="宋体" panose="02010600030101010101" pitchFamily="2" charset="-122"/>
                        </a:rPr>
                        <a:t>'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逻辑运算</a:t>
                      </a:r>
                      <a:r>
                        <a:rPr lang="en-US" sz="1600" kern="100" dirty="0">
                          <a:solidFill>
                            <a:srgbClr val="FF0000"/>
                          </a:solidFill>
                          <a:effectLst/>
                          <a:latin typeface="Times New Roman" panose="02020603050405020304" pitchFamily="18" charset="0"/>
                          <a:ea typeface="宋体" panose="02010600030101010101" pitchFamily="2" charset="-122"/>
                        </a:rPr>
                        <a:t>or</a:t>
                      </a:r>
                      <a:r>
                        <a:rPr lang="zh-CN" sz="1600" kern="100" dirty="0">
                          <a:solidFill>
                            <a:srgbClr val="FF0000"/>
                          </a:solidFill>
                          <a:effectLst/>
                          <a:latin typeface="Times New Roman" panose="02020603050405020304" pitchFamily="18" charset="0"/>
                          <a:ea typeface="宋体" panose="02010600030101010101" pitchFamily="2" charset="-122"/>
                        </a:rPr>
                        <a:t>，由于</a:t>
                      </a:r>
                      <a:r>
                        <a:rPr lang="en-US" sz="1600" kern="100" dirty="0">
                          <a:solidFill>
                            <a:srgbClr val="FF0000"/>
                          </a:solidFill>
                          <a:effectLst/>
                          <a:latin typeface="Times New Roman" panose="02020603050405020304" pitchFamily="18" charset="0"/>
                          <a:ea typeface="宋体" panose="02010600030101010101" pitchFamily="2" charset="-122"/>
                        </a:rPr>
                        <a:t>bool(0)</a:t>
                      </a:r>
                      <a:r>
                        <a:rPr lang="zh-CN" sz="1600" kern="100" dirty="0">
                          <a:solidFill>
                            <a:srgbClr val="FF0000"/>
                          </a:solidFill>
                          <a:effectLst/>
                          <a:latin typeface="Times New Roman" panose="02020603050405020304" pitchFamily="18" charset="0"/>
                          <a:ea typeface="宋体" panose="02010600030101010101" pitchFamily="2" charset="-122"/>
                        </a:rPr>
                        <a:t>为</a:t>
                      </a:r>
                      <a:r>
                        <a:rPr lang="en-US" sz="1600" kern="100" dirty="0">
                          <a:solidFill>
                            <a:srgbClr val="FF0000"/>
                          </a:solidFill>
                          <a:effectLst/>
                          <a:latin typeface="Times New Roman" panose="02020603050405020304" pitchFamily="18" charset="0"/>
                          <a:ea typeface="宋体" panose="02010600030101010101" pitchFamily="2" charset="-122"/>
                        </a:rPr>
                        <a:t>False</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a:t>
                      </a:r>
                      <a:r>
                        <a:rPr lang="en-US" sz="1600" kern="100" dirty="0" err="1">
                          <a:solidFill>
                            <a:srgbClr val="000000"/>
                          </a:solidFill>
                          <a:effectLst/>
                          <a:latin typeface="Times New Roman" panose="02020603050405020304" pitchFamily="18" charset="0"/>
                          <a:ea typeface="宋体" panose="02010600030101010101" pitchFamily="2" charset="-122"/>
                        </a:rPr>
                        <a:t>abc</a:t>
                      </a:r>
                      <a:r>
                        <a:rPr lang="en-US" sz="1600" kern="100" dirty="0">
                          <a:solidFill>
                            <a:srgbClr val="000000"/>
                          </a:solidFill>
                          <a:effectLst/>
                          <a:latin typeface="Times New Roman" panose="02020603050405020304" pitchFamily="18" charset="0"/>
                          <a:ea typeface="宋体" panose="02010600030101010101" pitchFamily="2" charset="-122"/>
                        </a:rPr>
                        <a:t>'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结果为 </a:t>
                      </a:r>
                      <a:r>
                        <a:rPr lang="en-US" sz="1600" kern="100" dirty="0">
                          <a:solidFill>
                            <a:srgbClr val="FF0000"/>
                          </a:solidFill>
                          <a:effectLst/>
                          <a:latin typeface="Times New Roman" panose="02020603050405020304" pitchFamily="18" charset="0"/>
                          <a:ea typeface="宋体" panose="02010600030101010101" pitchFamily="2" charset="-122"/>
                        </a:rPr>
                        <a:t>'</a:t>
                      </a:r>
                      <a:r>
                        <a:rPr lang="en-US" sz="1600" kern="100" dirty="0" err="1">
                          <a:solidFill>
                            <a:srgbClr val="FF0000"/>
                          </a:solidFill>
                          <a:effectLst/>
                          <a:latin typeface="Times New Roman" panose="02020603050405020304" pitchFamily="18" charset="0"/>
                          <a:ea typeface="宋体" panose="02010600030101010101" pitchFamily="2" charset="-122"/>
                        </a:rPr>
                        <a:t>abc</a:t>
                      </a:r>
                      <a:r>
                        <a:rPr lang="en-US" sz="1600" kern="100" dirty="0">
                          <a:solidFill>
                            <a:srgbClr val="FF0000"/>
                          </a:solidFill>
                          <a:effectLst/>
                          <a:latin typeface="Times New Roman" panose="02020603050405020304" pitchFamily="18" charset="0"/>
                          <a:ea typeface="宋体" panose="02010600030101010101" pitchFamily="2" charset="-122"/>
                        </a:rPr>
                        <a:t>'</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not 0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逻辑运算</a:t>
                      </a:r>
                      <a:r>
                        <a:rPr lang="en-US" sz="1600" kern="100" dirty="0">
                          <a:solidFill>
                            <a:srgbClr val="FF0000"/>
                          </a:solidFill>
                          <a:effectLst/>
                          <a:latin typeface="Times New Roman" panose="02020603050405020304" pitchFamily="18" charset="0"/>
                          <a:ea typeface="宋体" panose="02010600030101010101" pitchFamily="2" charset="-122"/>
                        </a:rPr>
                        <a:t>not</a:t>
                      </a:r>
                      <a:r>
                        <a:rPr lang="zh-CN" sz="1600" kern="100" dirty="0">
                          <a:solidFill>
                            <a:srgbClr val="FF0000"/>
                          </a:solidFill>
                          <a:effectLst/>
                          <a:latin typeface="Times New Roman" panose="02020603050405020304" pitchFamily="18" charset="0"/>
                          <a:ea typeface="宋体" panose="02010600030101010101" pitchFamily="2" charset="-122"/>
                        </a:rPr>
                        <a:t>，由于</a:t>
                      </a:r>
                      <a:r>
                        <a:rPr lang="en-US" sz="1600" kern="100" dirty="0">
                          <a:solidFill>
                            <a:srgbClr val="FF0000"/>
                          </a:solidFill>
                          <a:effectLst/>
                          <a:latin typeface="Times New Roman" panose="02020603050405020304" pitchFamily="18" charset="0"/>
                          <a:ea typeface="宋体" panose="02010600030101010101" pitchFamily="2" charset="-122"/>
                        </a:rPr>
                        <a:t>bool(0)</a:t>
                      </a:r>
                      <a:r>
                        <a:rPr lang="zh-CN" sz="1600" kern="100" dirty="0">
                          <a:solidFill>
                            <a:srgbClr val="FF0000"/>
                          </a:solidFill>
                          <a:effectLst/>
                          <a:latin typeface="Times New Roman" panose="02020603050405020304" pitchFamily="18" charset="0"/>
                          <a:ea typeface="宋体" panose="02010600030101010101" pitchFamily="2" charset="-122"/>
                        </a:rPr>
                        <a:t>为</a:t>
                      </a:r>
                      <a:r>
                        <a:rPr lang="en-US" sz="1600" kern="100" dirty="0">
                          <a:solidFill>
                            <a:srgbClr val="FF0000"/>
                          </a:solidFill>
                          <a:effectLst/>
                          <a:latin typeface="Times New Roman" panose="02020603050405020304" pitchFamily="18" charset="0"/>
                          <a:ea typeface="宋体" panose="02010600030101010101" pitchFamily="2" charset="-122"/>
                        </a:rPr>
                        <a:t>False</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True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结果为 </a:t>
                      </a:r>
                      <a:r>
                        <a:rPr lang="en-US" sz="1600" kern="100" dirty="0">
                          <a:solidFill>
                            <a:srgbClr val="FF0000"/>
                          </a:solidFill>
                          <a:effectLst/>
                          <a:latin typeface="Times New Roman" panose="02020603050405020304" pitchFamily="18" charset="0"/>
                          <a:ea typeface="宋体" panose="02010600030101010101" pitchFamily="2" charset="-122"/>
                        </a:rPr>
                        <a:t>True</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not '</a:t>
                      </a:r>
                      <a:r>
                        <a:rPr lang="en-US" sz="1600" kern="100" dirty="0" err="1">
                          <a:solidFill>
                            <a:srgbClr val="000000"/>
                          </a:solidFill>
                          <a:effectLst/>
                          <a:latin typeface="Times New Roman" panose="02020603050405020304" pitchFamily="18" charset="0"/>
                          <a:ea typeface="宋体" panose="02010600030101010101" pitchFamily="2" charset="-122"/>
                        </a:rPr>
                        <a:t>abc</a:t>
                      </a:r>
                      <a:r>
                        <a:rPr lang="en-US" sz="1600" kern="100" dirty="0">
                          <a:solidFill>
                            <a:srgbClr val="000000"/>
                          </a:solidFill>
                          <a:effectLst/>
                          <a:latin typeface="Times New Roman" panose="02020603050405020304" pitchFamily="18" charset="0"/>
                          <a:ea typeface="宋体" panose="02010600030101010101" pitchFamily="2" charset="-122"/>
                        </a:rPr>
                        <a:t>'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逻辑运算</a:t>
                      </a:r>
                      <a:r>
                        <a:rPr lang="en-US" sz="1600" kern="100" dirty="0">
                          <a:solidFill>
                            <a:srgbClr val="FF0000"/>
                          </a:solidFill>
                          <a:effectLst/>
                          <a:latin typeface="Times New Roman" panose="02020603050405020304" pitchFamily="18" charset="0"/>
                          <a:ea typeface="宋体" panose="02010600030101010101" pitchFamily="2" charset="-122"/>
                        </a:rPr>
                        <a:t>not</a:t>
                      </a:r>
                      <a:r>
                        <a:rPr lang="zh-CN" sz="1600" kern="100" dirty="0">
                          <a:solidFill>
                            <a:srgbClr val="FF0000"/>
                          </a:solidFill>
                          <a:effectLst/>
                          <a:latin typeface="Times New Roman" panose="02020603050405020304" pitchFamily="18" charset="0"/>
                          <a:ea typeface="宋体" panose="02010600030101010101" pitchFamily="2" charset="-122"/>
                        </a:rPr>
                        <a:t>，由于</a:t>
                      </a:r>
                      <a:r>
                        <a:rPr lang="en-US" sz="1600" kern="100" dirty="0">
                          <a:solidFill>
                            <a:srgbClr val="FF0000"/>
                          </a:solidFill>
                          <a:effectLst/>
                          <a:latin typeface="Times New Roman" panose="02020603050405020304" pitchFamily="18" charset="0"/>
                          <a:ea typeface="宋体" panose="02010600030101010101" pitchFamily="2" charset="-122"/>
                        </a:rPr>
                        <a:t>bool('</a:t>
                      </a:r>
                      <a:r>
                        <a:rPr lang="en-US" sz="1600" kern="100" dirty="0" err="1">
                          <a:solidFill>
                            <a:srgbClr val="FF0000"/>
                          </a:solidFill>
                          <a:effectLst/>
                          <a:latin typeface="Times New Roman" panose="02020603050405020304" pitchFamily="18" charset="0"/>
                          <a:ea typeface="宋体" panose="02010600030101010101" pitchFamily="2" charset="-122"/>
                        </a:rPr>
                        <a:t>abc</a:t>
                      </a:r>
                      <a:r>
                        <a:rPr lang="en-US" sz="1600" kern="100" dirty="0">
                          <a:solidFill>
                            <a:srgbClr val="FF0000"/>
                          </a:solidFill>
                          <a:effectLst/>
                          <a:latin typeface="Times New Roman" panose="02020603050405020304" pitchFamily="18" charset="0"/>
                          <a:ea typeface="宋体" panose="02010600030101010101" pitchFamily="2" charset="-122"/>
                        </a:rPr>
                        <a:t>')</a:t>
                      </a:r>
                      <a:r>
                        <a:rPr lang="zh-CN" sz="1600" kern="100" dirty="0">
                          <a:solidFill>
                            <a:srgbClr val="FF0000"/>
                          </a:solidFill>
                          <a:effectLst/>
                          <a:latin typeface="Times New Roman" panose="02020603050405020304" pitchFamily="18" charset="0"/>
                          <a:ea typeface="宋体" panose="02010600030101010101" pitchFamily="2" charset="-122"/>
                        </a:rPr>
                        <a:t>为</a:t>
                      </a:r>
                      <a:r>
                        <a:rPr lang="en-US" sz="1600" kern="100" dirty="0">
                          <a:solidFill>
                            <a:srgbClr val="FF0000"/>
                          </a:solidFill>
                          <a:effectLst/>
                          <a:latin typeface="Times New Roman" panose="02020603050405020304" pitchFamily="18" charset="0"/>
                          <a:ea typeface="宋体" panose="02010600030101010101" pitchFamily="2" charset="-122"/>
                        </a:rPr>
                        <a:t>True</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False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结果为 </a:t>
                      </a:r>
                      <a:r>
                        <a:rPr lang="en-US" sz="1600" kern="100" dirty="0">
                          <a:solidFill>
                            <a:srgbClr val="FF0000"/>
                          </a:solidFill>
                          <a:effectLst/>
                          <a:latin typeface="Times New Roman" panose="02020603050405020304" pitchFamily="18" charset="0"/>
                          <a:ea typeface="宋体" panose="02010600030101010101" pitchFamily="2" charset="-122"/>
                        </a:rPr>
                        <a:t>False</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not 1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逻辑运算</a:t>
                      </a:r>
                      <a:r>
                        <a:rPr lang="en-US" sz="1600" kern="100" dirty="0">
                          <a:solidFill>
                            <a:srgbClr val="FF0000"/>
                          </a:solidFill>
                          <a:effectLst/>
                          <a:latin typeface="Times New Roman" panose="02020603050405020304" pitchFamily="18" charset="0"/>
                          <a:ea typeface="宋体" panose="02010600030101010101" pitchFamily="2" charset="-122"/>
                        </a:rPr>
                        <a:t>not</a:t>
                      </a:r>
                      <a:r>
                        <a:rPr lang="zh-CN" sz="1600" kern="100" dirty="0">
                          <a:solidFill>
                            <a:srgbClr val="FF0000"/>
                          </a:solidFill>
                          <a:effectLst/>
                          <a:latin typeface="Times New Roman" panose="02020603050405020304" pitchFamily="18" charset="0"/>
                          <a:ea typeface="宋体" panose="02010600030101010101" pitchFamily="2" charset="-122"/>
                        </a:rPr>
                        <a:t>，由于</a:t>
                      </a:r>
                      <a:r>
                        <a:rPr lang="en-US" sz="1600" kern="100" dirty="0">
                          <a:solidFill>
                            <a:srgbClr val="FF0000"/>
                          </a:solidFill>
                          <a:effectLst/>
                          <a:latin typeface="Times New Roman" panose="02020603050405020304" pitchFamily="18" charset="0"/>
                          <a:ea typeface="宋体" panose="02010600030101010101" pitchFamily="2" charset="-122"/>
                        </a:rPr>
                        <a:t>bool(1)</a:t>
                      </a:r>
                      <a:r>
                        <a:rPr lang="zh-CN" sz="1600" kern="100" dirty="0">
                          <a:solidFill>
                            <a:srgbClr val="FF0000"/>
                          </a:solidFill>
                          <a:effectLst/>
                          <a:latin typeface="Times New Roman" panose="02020603050405020304" pitchFamily="18" charset="0"/>
                          <a:ea typeface="宋体" panose="02010600030101010101" pitchFamily="2" charset="-122"/>
                        </a:rPr>
                        <a:t>为</a:t>
                      </a:r>
                      <a:r>
                        <a:rPr lang="en-US" sz="1600" kern="100" dirty="0">
                          <a:solidFill>
                            <a:srgbClr val="FF0000"/>
                          </a:solidFill>
                          <a:effectLst/>
                          <a:latin typeface="Times New Roman" panose="02020603050405020304" pitchFamily="18" charset="0"/>
                          <a:ea typeface="宋体" panose="02010600030101010101" pitchFamily="2" charset="-122"/>
                        </a:rPr>
                        <a:t>True</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False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结果为 </a:t>
                      </a:r>
                      <a:r>
                        <a:rPr lang="en-US" sz="1600" kern="100" dirty="0">
                          <a:solidFill>
                            <a:srgbClr val="FF0000"/>
                          </a:solidFill>
                          <a:effectLst/>
                          <a:latin typeface="Times New Roman" panose="02020603050405020304" pitchFamily="18" charset="0"/>
                          <a:ea typeface="宋体" panose="02010600030101010101" pitchFamily="2" charset="-122"/>
                        </a:rPr>
                        <a:t>False</a:t>
                      </a:r>
                      <a:endParaRPr lang="zh-CN" sz="1600" kern="100" dirty="0">
                        <a:effectLst/>
                        <a:latin typeface="Times New Roman" panose="02020603050405020304" pitchFamily="18" charset="0"/>
                        <a:ea typeface="宋体" panose="02010600030101010101" pitchFamily="2" charset="-122"/>
                      </a:endParaRPr>
                    </a:p>
                  </a:txBody>
                  <a:tcPr marL="41441" marR="41441" marT="0" marB="0">
                    <a:lnL>
                      <a:noFill/>
                    </a:lnL>
                    <a:lnR>
                      <a:noFill/>
                    </a:lnR>
                    <a:lnT>
                      <a:noFill/>
                    </a:lnT>
                    <a:lnB>
                      <a:noFill/>
                    </a:lnB>
                    <a:solidFill>
                      <a:srgbClr val="D9D9D9"/>
                    </a:solidFill>
                  </a:tcPr>
                </a:tc>
              </a:tr>
            </a:tbl>
          </a:graphicData>
        </a:graphic>
      </p:graphicFrame>
    </p:spTree>
  </p:cSld>
  <p:clrMapOvr>
    <a:masterClrMapping/>
  </p:clrMapOvr>
  <p:transition spd="slow"/>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文本框 6"/>
          <p:cNvSpPr txBox="1">
            <a:spLocks noChangeArrowheads="1"/>
          </p:cNvSpPr>
          <p:nvPr>
            <p:custDataLst>
              <p:tags r:id="rId1"/>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任务三：运算符与表达式</a:t>
            </a:r>
            <a:endPar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963" name="副标题"/>
          <p:cNvSpPr txBox="1">
            <a:spLocks noChangeArrowheads="1"/>
          </p:cNvSpPr>
          <p:nvPr>
            <p:custDataLst>
              <p:tags r:id="rId2"/>
            </p:custDataLst>
          </p:nvPr>
        </p:nvSpPr>
        <p:spPr bwMode="auto">
          <a:xfrm>
            <a:off x="652463" y="1470025"/>
            <a:ext cx="655320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en-US"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3 </a:t>
            </a:r>
            <a:r>
              <a:rPr lang="zh-CN" altLang="en-US"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成员运算符和条件运算符</a:t>
            </a:r>
            <a:endPar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itle 6"/>
          <p:cNvSpPr txBox="1"/>
          <p:nvPr>
            <p:custDataLst>
              <p:tags r:id="rId3"/>
            </p:custDataLst>
          </p:nvPr>
        </p:nvSpPr>
        <p:spPr>
          <a:xfrm>
            <a:off x="284162" y="2003425"/>
            <a:ext cx="8859838" cy="1851025"/>
          </a:xfrm>
          <a:prstGeom prst="rect">
            <a:avLst/>
          </a:prstGeom>
          <a:noFill/>
          <a:ln w="3175">
            <a:noFill/>
            <a:prstDash val="dash"/>
          </a:ln>
        </p:spPr>
        <p:txBody>
          <a:bodyPr lIns="63500" tIns="25400" rIns="63500" bIns="25400" anchor="ctr">
            <a:normAutofit fontScale="925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fontAlgn="auto">
              <a:lnSpc>
                <a:spcPct val="120000"/>
              </a:lnSpc>
              <a:spcAft>
                <a:spcPts val="800"/>
              </a:spcAft>
              <a:defRPr/>
            </a:pP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成员运算符用于判断对象</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x</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是否是对象</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y</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中的元素（成员），对象</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y</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通常是</a:t>
            </a:r>
            <a:r>
              <a:rPr lang="zh-CN" altLang="en-US"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字符串、元组、列表、集合、字典及序列</a:t>
            </a: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range</a:t>
            </a:r>
            <a:r>
              <a:rPr lang="zh-CN" altLang="en-US"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等可迭代对象</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，有</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in</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和</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not in</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两种成员运算符，分别表示是成员和不是成员两种运算。成员运算符的结果只能是</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True</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或</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False</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这两个布尔值。</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4" name="表格 3"/>
          <p:cNvGraphicFramePr>
            <a:graphicFrameLocks noGrp="1"/>
          </p:cNvGraphicFramePr>
          <p:nvPr/>
        </p:nvGraphicFramePr>
        <p:xfrm>
          <a:off x="686518" y="4042688"/>
          <a:ext cx="8136205" cy="1949272"/>
        </p:xfrm>
        <a:graphic>
          <a:graphicData uri="http://schemas.openxmlformats.org/drawingml/2006/table">
            <a:tbl>
              <a:tblPr firstRow="1" firstCol="1" bandRow="1"/>
              <a:tblGrid>
                <a:gridCol w="1484334"/>
                <a:gridCol w="1484334"/>
                <a:gridCol w="3823009"/>
                <a:gridCol w="1344528"/>
              </a:tblGrid>
              <a:tr h="430458">
                <a:tc>
                  <a:txBody>
                    <a:bodyPr/>
                    <a:lstStyle/>
                    <a:p>
                      <a:pPr algn="l">
                        <a:spcBef>
                          <a:spcPts val="600"/>
                        </a:spcBef>
                        <a:spcAft>
                          <a:spcPts val="780"/>
                        </a:spcAft>
                      </a:pPr>
                      <a:r>
                        <a:rPr lang="zh-CN" sz="2000" kern="100">
                          <a:effectLst/>
                          <a:latin typeface="Times New Roman" panose="02020603050405020304" pitchFamily="18" charset="0"/>
                          <a:ea typeface="黑体" panose="02010609060101010101" charset="-122"/>
                          <a:cs typeface="宋体" panose="02010600030101010101" pitchFamily="2" charset="-122"/>
                        </a:rPr>
                        <a:t>成员运算符</a:t>
                      </a:r>
                      <a:endParaRPr lang="zh-CN" sz="2000" kern="1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Bef>
                          <a:spcPts val="600"/>
                        </a:spcBef>
                        <a:spcAft>
                          <a:spcPts val="780"/>
                        </a:spcAft>
                      </a:pPr>
                      <a:r>
                        <a:rPr lang="zh-CN" sz="2000" kern="100">
                          <a:effectLst/>
                          <a:latin typeface="Times New Roman" panose="02020603050405020304" pitchFamily="18" charset="0"/>
                          <a:ea typeface="黑体" panose="02010609060101010101" charset="-122"/>
                          <a:cs typeface="宋体" panose="02010600030101010101" pitchFamily="2" charset="-122"/>
                        </a:rPr>
                        <a:t>语法</a:t>
                      </a:r>
                      <a:endParaRPr lang="zh-CN" sz="2000" kern="1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Bef>
                          <a:spcPts val="600"/>
                        </a:spcBef>
                        <a:spcAft>
                          <a:spcPts val="780"/>
                        </a:spcAft>
                      </a:pPr>
                      <a:r>
                        <a:rPr lang="zh-CN" sz="2000" kern="100">
                          <a:effectLst/>
                          <a:latin typeface="Times New Roman" panose="02020603050405020304" pitchFamily="18" charset="0"/>
                          <a:ea typeface="黑体" panose="02010609060101010101" charset="-122"/>
                          <a:cs typeface="宋体" panose="02010600030101010101" pitchFamily="2" charset="-122"/>
                        </a:rPr>
                        <a:t>功能</a:t>
                      </a:r>
                      <a:endParaRPr lang="zh-CN" sz="2000" kern="1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Bef>
                          <a:spcPts val="600"/>
                        </a:spcBef>
                        <a:spcAft>
                          <a:spcPts val="780"/>
                        </a:spcAft>
                      </a:pPr>
                      <a:r>
                        <a:rPr lang="zh-CN" sz="2000" kern="100" dirty="0">
                          <a:effectLst/>
                          <a:latin typeface="Times New Roman" panose="02020603050405020304" pitchFamily="18" charset="0"/>
                          <a:ea typeface="黑体" panose="02010609060101010101" charset="-122"/>
                          <a:cs typeface="宋体" panose="02010600030101010101" pitchFamily="2" charset="-122"/>
                        </a:rPr>
                        <a:t>结果</a:t>
                      </a:r>
                      <a:r>
                        <a:rPr lang="en-US" sz="2000" kern="100" dirty="0">
                          <a:effectLst/>
                          <a:latin typeface="Times New Roman" panose="02020603050405020304" pitchFamily="18" charset="0"/>
                          <a:ea typeface="黑体" panose="02010609060101010101" charset="-122"/>
                          <a:cs typeface="宋体" panose="02010600030101010101" pitchFamily="2" charset="-122"/>
                        </a:rPr>
                        <a:t>:</a:t>
                      </a:r>
                      <a:endParaRPr lang="zh-CN" sz="2000" kern="100" dirty="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9407">
                <a:tc>
                  <a:txBody>
                    <a:bodyPr/>
                    <a:lstStyle/>
                    <a:p>
                      <a:pPr algn="l"/>
                      <a:r>
                        <a:rPr lang="en-US" sz="2000" kern="100">
                          <a:effectLst/>
                          <a:latin typeface="Times New Roman" panose="02020603050405020304" pitchFamily="18" charset="0"/>
                          <a:ea typeface="楷体_GB2312"/>
                        </a:rPr>
                        <a:t>in</a:t>
                      </a:r>
                      <a:endParaRPr lang="zh-CN" sz="2000" kern="100">
                        <a:effectLst/>
                        <a:latin typeface="Times New Roman" panose="02020603050405020304" pitchFamily="18" charset="0"/>
                        <a:ea typeface="宋体"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a:effectLst/>
                          <a:latin typeface="Times New Roman" panose="02020603050405020304" pitchFamily="18" charset="0"/>
                          <a:ea typeface="楷体_GB2312"/>
                        </a:rPr>
                        <a:t>x in y</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zh-CN" sz="2000" kern="100" dirty="0">
                          <a:effectLst/>
                          <a:latin typeface="Times New Roman" panose="02020603050405020304" pitchFamily="18" charset="0"/>
                          <a:ea typeface="楷体_GB2312"/>
                        </a:rPr>
                        <a:t>判断</a:t>
                      </a:r>
                      <a:r>
                        <a:rPr lang="en-US" sz="2000" kern="100" dirty="0">
                          <a:effectLst/>
                          <a:latin typeface="Times New Roman" panose="02020603050405020304" pitchFamily="18" charset="0"/>
                          <a:ea typeface="楷体_GB2312"/>
                        </a:rPr>
                        <a:t>x</a:t>
                      </a:r>
                      <a:r>
                        <a:rPr lang="zh-CN" sz="2000" kern="100" dirty="0">
                          <a:effectLst/>
                          <a:latin typeface="Times New Roman" panose="02020603050405020304" pitchFamily="18" charset="0"/>
                          <a:ea typeface="楷体_GB2312"/>
                        </a:rPr>
                        <a:t>是否是</a:t>
                      </a:r>
                      <a:r>
                        <a:rPr lang="en-US" sz="2000" kern="100" dirty="0">
                          <a:effectLst/>
                          <a:latin typeface="Times New Roman" panose="02020603050405020304" pitchFamily="18" charset="0"/>
                          <a:ea typeface="楷体_GB2312"/>
                        </a:rPr>
                        <a:t>y</a:t>
                      </a:r>
                      <a:r>
                        <a:rPr lang="zh-CN" sz="2000" kern="100" dirty="0">
                          <a:effectLst/>
                          <a:latin typeface="Times New Roman" panose="02020603050405020304" pitchFamily="18" charset="0"/>
                          <a:ea typeface="楷体_GB2312"/>
                        </a:rPr>
                        <a:t>中的元素（成员）</a:t>
                      </a:r>
                      <a:endParaRPr lang="zh-CN" sz="200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a:effectLst/>
                          <a:latin typeface="Times New Roman" panose="02020603050405020304" pitchFamily="18" charset="0"/>
                          <a:ea typeface="楷体_GB2312"/>
                        </a:rPr>
                        <a:t>True</a:t>
                      </a:r>
                      <a:r>
                        <a:rPr lang="zh-CN" sz="2000" kern="100">
                          <a:effectLst/>
                          <a:latin typeface="Times New Roman" panose="02020603050405020304" pitchFamily="18" charset="0"/>
                          <a:ea typeface="楷体_GB2312"/>
                        </a:rPr>
                        <a:t>或</a:t>
                      </a:r>
                      <a:r>
                        <a:rPr lang="en-US" sz="2000" kern="100">
                          <a:effectLst/>
                          <a:latin typeface="Times New Roman" panose="02020603050405020304" pitchFamily="18" charset="0"/>
                          <a:ea typeface="楷体_GB2312"/>
                        </a:rPr>
                        <a:t>False</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9407">
                <a:tc>
                  <a:txBody>
                    <a:bodyPr/>
                    <a:lstStyle/>
                    <a:p>
                      <a:pPr algn="l"/>
                      <a:r>
                        <a:rPr lang="en-US" sz="2000" kern="100">
                          <a:effectLst/>
                          <a:latin typeface="Times New Roman" panose="02020603050405020304" pitchFamily="18" charset="0"/>
                          <a:ea typeface="楷体_GB2312"/>
                        </a:rPr>
                        <a:t>not in</a:t>
                      </a:r>
                      <a:endParaRPr lang="zh-CN" sz="2000" kern="100">
                        <a:effectLst/>
                        <a:latin typeface="Times New Roman" panose="02020603050405020304" pitchFamily="18" charset="0"/>
                        <a:ea typeface="宋体"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a:effectLst/>
                          <a:latin typeface="Times New Roman" panose="02020603050405020304" pitchFamily="18" charset="0"/>
                          <a:ea typeface="楷体_GB2312"/>
                        </a:rPr>
                        <a:t>x not in y</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zh-CN" sz="2000" kern="100">
                          <a:effectLst/>
                          <a:latin typeface="Times New Roman" panose="02020603050405020304" pitchFamily="18" charset="0"/>
                          <a:ea typeface="楷体_GB2312"/>
                        </a:rPr>
                        <a:t>判断</a:t>
                      </a:r>
                      <a:r>
                        <a:rPr lang="en-US" sz="2000" kern="100">
                          <a:effectLst/>
                          <a:latin typeface="Times New Roman" panose="02020603050405020304" pitchFamily="18" charset="0"/>
                          <a:ea typeface="楷体_GB2312"/>
                        </a:rPr>
                        <a:t>x</a:t>
                      </a:r>
                      <a:r>
                        <a:rPr lang="zh-CN" sz="2000" kern="100">
                          <a:effectLst/>
                          <a:latin typeface="Times New Roman" panose="02020603050405020304" pitchFamily="18" charset="0"/>
                          <a:ea typeface="楷体_GB2312"/>
                        </a:rPr>
                        <a:t>是否不是</a:t>
                      </a:r>
                      <a:r>
                        <a:rPr lang="en-US" sz="2000" kern="100">
                          <a:effectLst/>
                          <a:latin typeface="Times New Roman" panose="02020603050405020304" pitchFamily="18" charset="0"/>
                          <a:ea typeface="楷体_GB2312"/>
                        </a:rPr>
                        <a:t>y</a:t>
                      </a:r>
                      <a:r>
                        <a:rPr lang="zh-CN" sz="2000" kern="100">
                          <a:effectLst/>
                          <a:latin typeface="Times New Roman" panose="02020603050405020304" pitchFamily="18" charset="0"/>
                          <a:ea typeface="楷体_GB2312"/>
                        </a:rPr>
                        <a:t>中的元素（成员）</a:t>
                      </a:r>
                      <a:endParaRPr lang="zh-CN" sz="20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en-US" sz="2000" kern="100" dirty="0">
                          <a:effectLst/>
                          <a:latin typeface="Times New Roman" panose="02020603050405020304" pitchFamily="18" charset="0"/>
                          <a:ea typeface="楷体_GB2312"/>
                        </a:rPr>
                        <a:t>True</a:t>
                      </a:r>
                      <a:r>
                        <a:rPr lang="zh-CN" sz="2000" kern="100" dirty="0">
                          <a:effectLst/>
                          <a:latin typeface="Times New Roman" panose="02020603050405020304" pitchFamily="18" charset="0"/>
                          <a:ea typeface="楷体_GB2312"/>
                        </a:rPr>
                        <a:t>或</a:t>
                      </a:r>
                      <a:r>
                        <a:rPr lang="en-US" sz="2000" kern="100" dirty="0">
                          <a:effectLst/>
                          <a:latin typeface="Times New Roman" panose="02020603050405020304" pitchFamily="18" charset="0"/>
                          <a:ea typeface="楷体_GB2312"/>
                        </a:rPr>
                        <a:t>False</a:t>
                      </a:r>
                      <a:endParaRPr lang="zh-CN" sz="200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spd="slow"/>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文本框 6"/>
          <p:cNvSpPr txBox="1">
            <a:spLocks noChangeArrowheads="1"/>
          </p:cNvSpPr>
          <p:nvPr>
            <p:custDataLst>
              <p:tags r:id="rId1"/>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任务三：运算符与表达式</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40963" name="副标题"/>
          <p:cNvSpPr txBox="1">
            <a:spLocks noChangeArrowheads="1"/>
          </p:cNvSpPr>
          <p:nvPr>
            <p:custDataLst>
              <p:tags r:id="rId2"/>
            </p:custDataLst>
          </p:nvPr>
        </p:nvSpPr>
        <p:spPr bwMode="auto">
          <a:xfrm>
            <a:off x="652463" y="1470025"/>
            <a:ext cx="655320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 </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成员运算符和条件运算符</a:t>
            </a:r>
            <a:endPar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 name="Title 6"/>
          <p:cNvSpPr txBox="1"/>
          <p:nvPr>
            <p:custDataLst>
              <p:tags r:id="rId3"/>
            </p:custDataLst>
          </p:nvPr>
        </p:nvSpPr>
        <p:spPr>
          <a:xfrm>
            <a:off x="674690" y="2003425"/>
            <a:ext cx="7858941" cy="2958628"/>
          </a:xfrm>
          <a:prstGeom prst="rect">
            <a:avLst/>
          </a:prstGeom>
          <a:noFill/>
          <a:ln w="3175">
            <a:noFill/>
            <a:prstDash val="dash"/>
          </a:ln>
        </p:spPr>
        <p:txBody>
          <a:bodyPr lIns="63500" tIns="25400" rIns="63500" bIns="25400" anchor="ctr">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20000"/>
              </a:lnSpc>
              <a:spcBef>
                <a:spcPct val="0"/>
              </a:spcBef>
              <a:spcAft>
                <a:spcPts val="800"/>
              </a:spcAft>
              <a:buClrTx/>
              <a:buSzTx/>
              <a:buFontTx/>
              <a:buNone/>
              <a:defRPr/>
            </a:pPr>
            <a:r>
              <a:rPr kumimoji="0" lang="en-US" altLang="zh-CN"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Python</a:t>
            </a:r>
            <a:r>
              <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语言里，条件运算符只有一个。</a:t>
            </a:r>
            <a:endPar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3765" rtl="0" eaLnBrk="1" fontAlgn="auto" latinLnBrk="0" hangingPunct="1">
              <a:lnSpc>
                <a:spcPct val="120000"/>
              </a:lnSpc>
              <a:spcBef>
                <a:spcPct val="0"/>
              </a:spcBef>
              <a:spcAft>
                <a:spcPts val="800"/>
              </a:spcAft>
              <a:buClrTx/>
              <a:buSzTx/>
              <a:buFontTx/>
              <a:buNone/>
              <a:defRPr/>
            </a:pPr>
            <a:r>
              <a:rPr kumimoji="0" lang="zh-CN" altLang="en-US" sz="2400" b="0" i="0" u="none" strike="noStrike" kern="1200" cap="none" spc="100" normalizeH="0" baseline="0" noProof="0" dirty="0">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语法格式为：</a:t>
            </a:r>
            <a:r>
              <a:rPr kumimoji="0" lang="en-US" altLang="zh-CN" sz="2400" b="0" i="0" u="none" strike="noStrike" kern="1200" cap="none" spc="100" normalizeH="0" baseline="0" noProof="0" dirty="0">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x if y else z</a:t>
            </a:r>
            <a:endParaRPr kumimoji="0" lang="en-US" altLang="zh-CN" sz="2400" b="0" i="0" u="none" strike="noStrike" kern="1200" cap="none" spc="100" normalizeH="0" baseline="0" noProof="0" dirty="0">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3765" rtl="0" eaLnBrk="1" fontAlgn="auto" latinLnBrk="0" hangingPunct="1">
              <a:lnSpc>
                <a:spcPct val="120000"/>
              </a:lnSpc>
              <a:spcBef>
                <a:spcPct val="0"/>
              </a:spcBef>
              <a:spcAft>
                <a:spcPts val="800"/>
              </a:spcAft>
              <a:buClrTx/>
              <a:buSzTx/>
              <a:buFontTx/>
              <a:buNone/>
              <a:defRPr/>
            </a:pPr>
            <a:r>
              <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运算规则：如果</a:t>
            </a:r>
            <a:r>
              <a:rPr kumimoji="0" lang="en-US" altLang="zh-CN"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bool(y)</a:t>
            </a:r>
            <a:r>
              <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为</a:t>
            </a:r>
            <a:r>
              <a:rPr kumimoji="0" lang="en-US" altLang="zh-CN"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True</a:t>
            </a:r>
            <a:r>
              <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，则运算结果为</a:t>
            </a:r>
            <a:r>
              <a:rPr kumimoji="0" lang="en-US" altLang="zh-CN"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x</a:t>
            </a:r>
            <a:r>
              <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；否则结果为</a:t>
            </a:r>
            <a:r>
              <a:rPr kumimoji="0" lang="en-US" altLang="zh-CN"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z</a:t>
            </a:r>
            <a:r>
              <a:rPr kumimoji="0" lang="zh-CN" altLang="en-US"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zh-CN" altLang="en-US"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文本框 6"/>
          <p:cNvSpPr txBox="1">
            <a:spLocks noChangeArrowheads="1"/>
          </p:cNvSpPr>
          <p:nvPr>
            <p:custDataLst>
              <p:tags r:id="rId1"/>
            </p:custDataLst>
          </p:nvPr>
        </p:nvSpPr>
        <p:spPr bwMode="auto">
          <a:xfrm>
            <a:off x="674690" y="1746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任务三：运算符与表达式</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40963" name="副标题"/>
          <p:cNvSpPr txBox="1">
            <a:spLocks noChangeArrowheads="1"/>
          </p:cNvSpPr>
          <p:nvPr>
            <p:custDataLst>
              <p:tags r:id="rId2"/>
            </p:custDataLst>
          </p:nvPr>
        </p:nvSpPr>
        <p:spPr bwMode="auto">
          <a:xfrm>
            <a:off x="652463" y="759082"/>
            <a:ext cx="655320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 </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成员运算符和条件运算符</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应用示例</a:t>
            </a:r>
            <a:endPar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aphicFrame>
        <p:nvGraphicFramePr>
          <p:cNvPr id="3" name="表格 2"/>
          <p:cNvGraphicFramePr>
            <a:graphicFrameLocks noGrp="1"/>
          </p:cNvGraphicFramePr>
          <p:nvPr/>
        </p:nvGraphicFramePr>
        <p:xfrm>
          <a:off x="674690" y="1465462"/>
          <a:ext cx="7407098" cy="5364480"/>
        </p:xfrm>
        <a:graphic>
          <a:graphicData uri="http://schemas.openxmlformats.org/drawingml/2006/table">
            <a:tbl>
              <a:tblPr firstRow="1" firstCol="1" bandRow="1"/>
              <a:tblGrid>
                <a:gridCol w="7407098"/>
              </a:tblGrid>
              <a:tr h="5359150">
                <a:tc>
                  <a:txBody>
                    <a:bodyPr/>
                    <a:lstStyle/>
                    <a:p>
                      <a:pPr algn="just"/>
                      <a:r>
                        <a:rPr lang="en-US" sz="1600" kern="100" dirty="0">
                          <a:solidFill>
                            <a:srgbClr val="000000"/>
                          </a:solidFill>
                          <a:effectLst/>
                          <a:latin typeface="Times New Roman" panose="02020603050405020304" pitchFamily="18" charset="0"/>
                          <a:ea typeface="宋体" panose="02010600030101010101" pitchFamily="2" charset="-122"/>
                        </a:rPr>
                        <a:t>&gt;&gt;&gt; 'hello' in 'hello Python'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判断 </a:t>
                      </a:r>
                      <a:r>
                        <a:rPr lang="en-US" sz="1600" kern="100" dirty="0">
                          <a:solidFill>
                            <a:srgbClr val="FF0000"/>
                          </a:solidFill>
                          <a:effectLst/>
                          <a:latin typeface="Times New Roman" panose="02020603050405020304" pitchFamily="18" charset="0"/>
                          <a:ea typeface="宋体" panose="02010600030101010101" pitchFamily="2" charset="-122"/>
                        </a:rPr>
                        <a:t>'hello' </a:t>
                      </a:r>
                      <a:r>
                        <a:rPr lang="zh-CN" sz="1600" kern="100" dirty="0">
                          <a:solidFill>
                            <a:srgbClr val="FF0000"/>
                          </a:solidFill>
                          <a:effectLst/>
                          <a:latin typeface="Times New Roman" panose="02020603050405020304" pitchFamily="18" charset="0"/>
                          <a:ea typeface="宋体" panose="02010600030101010101" pitchFamily="2" charset="-122"/>
                        </a:rPr>
                        <a:t>是否是 </a:t>
                      </a:r>
                      <a:r>
                        <a:rPr lang="en-US" sz="1600" kern="100" dirty="0">
                          <a:solidFill>
                            <a:srgbClr val="FF0000"/>
                          </a:solidFill>
                          <a:effectLst/>
                          <a:latin typeface="Times New Roman" panose="02020603050405020304" pitchFamily="18" charset="0"/>
                          <a:ea typeface="宋体" panose="02010600030101010101" pitchFamily="2" charset="-122"/>
                        </a:rPr>
                        <a:t>'hello Python' </a:t>
                      </a:r>
                      <a:r>
                        <a:rPr lang="zh-CN" sz="1600" kern="100" dirty="0">
                          <a:solidFill>
                            <a:srgbClr val="FF0000"/>
                          </a:solidFill>
                          <a:effectLst/>
                          <a:latin typeface="Times New Roman" panose="02020603050405020304" pitchFamily="18" charset="0"/>
                          <a:ea typeface="宋体" panose="02010600030101010101" pitchFamily="2" charset="-122"/>
                        </a:rPr>
                        <a:t>的元素</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True</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1 in (1,2,3)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判断</a:t>
                      </a:r>
                      <a:r>
                        <a:rPr lang="en-US" sz="1600" kern="100" dirty="0">
                          <a:solidFill>
                            <a:srgbClr val="FF0000"/>
                          </a:solidFill>
                          <a:effectLst/>
                          <a:latin typeface="Times New Roman" panose="02020603050405020304" pitchFamily="18" charset="0"/>
                          <a:ea typeface="宋体" panose="02010600030101010101" pitchFamily="2" charset="-122"/>
                        </a:rPr>
                        <a:t>1</a:t>
                      </a:r>
                      <a:r>
                        <a:rPr lang="zh-CN" sz="1600" kern="100" dirty="0">
                          <a:solidFill>
                            <a:srgbClr val="FF0000"/>
                          </a:solidFill>
                          <a:effectLst/>
                          <a:latin typeface="Times New Roman" panose="02020603050405020304" pitchFamily="18" charset="0"/>
                          <a:ea typeface="宋体" panose="02010600030101010101" pitchFamily="2" charset="-122"/>
                        </a:rPr>
                        <a:t>是否是元组中的成员</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True</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2 in [1,2,3]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判断</a:t>
                      </a:r>
                      <a:r>
                        <a:rPr lang="en-US" sz="1600" kern="100" dirty="0">
                          <a:solidFill>
                            <a:srgbClr val="FF0000"/>
                          </a:solidFill>
                          <a:effectLst/>
                          <a:latin typeface="Times New Roman" panose="02020603050405020304" pitchFamily="18" charset="0"/>
                          <a:ea typeface="宋体" panose="02010600030101010101" pitchFamily="2" charset="-122"/>
                        </a:rPr>
                        <a:t>2</a:t>
                      </a:r>
                      <a:r>
                        <a:rPr lang="zh-CN" sz="1600" kern="100" dirty="0">
                          <a:solidFill>
                            <a:srgbClr val="FF0000"/>
                          </a:solidFill>
                          <a:effectLst/>
                          <a:latin typeface="Times New Roman" panose="02020603050405020304" pitchFamily="18" charset="0"/>
                          <a:ea typeface="宋体" panose="02010600030101010101" pitchFamily="2" charset="-122"/>
                        </a:rPr>
                        <a:t>是否是列表中的成员</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True</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3 in {1,2,3}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判断</a:t>
                      </a:r>
                      <a:r>
                        <a:rPr lang="en-US" sz="1600" kern="100" dirty="0">
                          <a:solidFill>
                            <a:srgbClr val="FF0000"/>
                          </a:solidFill>
                          <a:effectLst/>
                          <a:latin typeface="Times New Roman" panose="02020603050405020304" pitchFamily="18" charset="0"/>
                          <a:ea typeface="宋体" panose="02010600030101010101" pitchFamily="2" charset="-122"/>
                        </a:rPr>
                        <a:t>3</a:t>
                      </a:r>
                      <a:r>
                        <a:rPr lang="zh-CN" sz="1600" kern="100" dirty="0">
                          <a:solidFill>
                            <a:srgbClr val="FF0000"/>
                          </a:solidFill>
                          <a:effectLst/>
                          <a:latin typeface="Times New Roman" panose="02020603050405020304" pitchFamily="18" charset="0"/>
                          <a:ea typeface="宋体" panose="02010600030101010101" pitchFamily="2" charset="-122"/>
                        </a:rPr>
                        <a:t>是否是集合中的成员</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True</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'name' in {'name':'</a:t>
                      </a:r>
                      <a:r>
                        <a:rPr lang="en-US" sz="1600" kern="100" dirty="0" err="1">
                          <a:solidFill>
                            <a:srgbClr val="000000"/>
                          </a:solidFill>
                          <a:effectLst/>
                          <a:latin typeface="Times New Roman" panose="02020603050405020304" pitchFamily="18" charset="0"/>
                          <a:ea typeface="宋体" panose="02010600030101010101" pitchFamily="2" charset="-122"/>
                        </a:rPr>
                        <a:t>zhang</a:t>
                      </a:r>
                      <a:r>
                        <a:rPr lang="en-US" sz="1600" kern="100" dirty="0">
                          <a:solidFill>
                            <a:srgbClr val="000000"/>
                          </a:solidFill>
                          <a:effectLst/>
                          <a:latin typeface="Times New Roman" panose="02020603050405020304" pitchFamily="18" charset="0"/>
                          <a:ea typeface="宋体" panose="02010600030101010101" pitchFamily="2" charset="-122"/>
                        </a:rPr>
                        <a:t>'}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判断 </a:t>
                      </a:r>
                      <a:r>
                        <a:rPr lang="en-US" sz="1600" kern="100" dirty="0">
                          <a:solidFill>
                            <a:srgbClr val="FF0000"/>
                          </a:solidFill>
                          <a:effectLst/>
                          <a:latin typeface="Times New Roman" panose="02020603050405020304" pitchFamily="18" charset="0"/>
                          <a:ea typeface="宋体" panose="02010600030101010101" pitchFamily="2" charset="-122"/>
                        </a:rPr>
                        <a:t>'name'</a:t>
                      </a:r>
                      <a:r>
                        <a:rPr lang="en-US" sz="1600" kern="100" dirty="0">
                          <a:solidFill>
                            <a:srgbClr val="00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是否是字典中键的成员</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True                        </a:t>
                      </a:r>
                      <a:r>
                        <a:rPr lang="en-US" sz="1600" kern="100" dirty="0">
                          <a:solidFill>
                            <a:srgbClr val="FF0000"/>
                          </a:solidFill>
                          <a:effectLst/>
                          <a:latin typeface="Times New Roman" panose="02020603050405020304" pitchFamily="18" charset="0"/>
                          <a:ea typeface="宋体" panose="02010600030101010101" pitchFamily="2" charset="-122"/>
                        </a:rPr>
                        <a:t> </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a:t>
                      </a:r>
                      <a:r>
                        <a:rPr lang="en-US" sz="1600" kern="100" dirty="0" err="1">
                          <a:solidFill>
                            <a:srgbClr val="000000"/>
                          </a:solidFill>
                          <a:effectLst/>
                          <a:latin typeface="Times New Roman" panose="02020603050405020304" pitchFamily="18" charset="0"/>
                          <a:ea typeface="宋体" panose="02010600030101010101" pitchFamily="2" charset="-122"/>
                        </a:rPr>
                        <a:t>zhang</a:t>
                      </a:r>
                      <a:r>
                        <a:rPr lang="en-US" sz="1600" kern="100" dirty="0">
                          <a:solidFill>
                            <a:srgbClr val="000000"/>
                          </a:solidFill>
                          <a:effectLst/>
                          <a:latin typeface="Times New Roman" panose="02020603050405020304" pitchFamily="18" charset="0"/>
                          <a:ea typeface="宋体" panose="02010600030101010101" pitchFamily="2" charset="-122"/>
                        </a:rPr>
                        <a:t>' in {'name':'</a:t>
                      </a:r>
                      <a:r>
                        <a:rPr lang="en-US" sz="1600" kern="100" dirty="0" err="1">
                          <a:solidFill>
                            <a:srgbClr val="000000"/>
                          </a:solidFill>
                          <a:effectLst/>
                          <a:latin typeface="Times New Roman" panose="02020603050405020304" pitchFamily="18" charset="0"/>
                          <a:ea typeface="宋体" panose="02010600030101010101" pitchFamily="2" charset="-122"/>
                        </a:rPr>
                        <a:t>zhang</a:t>
                      </a:r>
                      <a:r>
                        <a:rPr lang="en-US" sz="1600" kern="100" dirty="0">
                          <a:solidFill>
                            <a:srgbClr val="000000"/>
                          </a:solidFill>
                          <a:effectLst/>
                          <a:latin typeface="Times New Roman" panose="02020603050405020304" pitchFamily="18" charset="0"/>
                          <a:ea typeface="宋体" panose="02010600030101010101" pitchFamily="2" charset="-122"/>
                        </a:rPr>
                        <a:t>'}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只对字典中的键进行判断判断，结果为 </a:t>
                      </a:r>
                      <a:r>
                        <a:rPr lang="en-US" sz="1600" kern="100" dirty="0">
                          <a:solidFill>
                            <a:srgbClr val="FF0000"/>
                          </a:solidFill>
                          <a:effectLst/>
                          <a:latin typeface="Times New Roman" panose="02020603050405020304" pitchFamily="18" charset="0"/>
                          <a:ea typeface="宋体" panose="02010600030101010101" pitchFamily="2" charset="-122"/>
                        </a:rPr>
                        <a:t>False</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False</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1 in range(4)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判断</a:t>
                      </a:r>
                      <a:r>
                        <a:rPr lang="en-US" sz="1600" kern="100" dirty="0">
                          <a:solidFill>
                            <a:srgbClr val="FF0000"/>
                          </a:solidFill>
                          <a:effectLst/>
                          <a:latin typeface="Times New Roman" panose="02020603050405020304" pitchFamily="18" charset="0"/>
                          <a:ea typeface="宋体" panose="02010600030101010101" pitchFamily="2" charset="-122"/>
                        </a:rPr>
                        <a:t>1</a:t>
                      </a:r>
                      <a:r>
                        <a:rPr lang="zh-CN" sz="1600" kern="100" dirty="0">
                          <a:solidFill>
                            <a:srgbClr val="FF0000"/>
                          </a:solidFill>
                          <a:effectLst/>
                          <a:latin typeface="Times New Roman" panose="02020603050405020304" pitchFamily="18" charset="0"/>
                          <a:ea typeface="宋体" panose="02010600030101010101" pitchFamily="2" charset="-122"/>
                        </a:rPr>
                        <a:t>是否是序列中的成员，该序列包含</a:t>
                      </a:r>
                      <a:r>
                        <a:rPr lang="en-US" sz="1600" kern="100" dirty="0">
                          <a:solidFill>
                            <a:srgbClr val="FF0000"/>
                          </a:solidFill>
                          <a:effectLst/>
                          <a:latin typeface="Times New Roman" panose="02020603050405020304" pitchFamily="18" charset="0"/>
                          <a:ea typeface="宋体" panose="02010600030101010101" pitchFamily="2" charset="-122"/>
                        </a:rPr>
                        <a:t>0,1,2,3</a:t>
                      </a:r>
                      <a:r>
                        <a:rPr lang="zh-CN" sz="1600" kern="100" dirty="0">
                          <a:solidFill>
                            <a:srgbClr val="FF0000"/>
                          </a:solidFill>
                          <a:effectLst/>
                          <a:latin typeface="Times New Roman" panose="02020603050405020304" pitchFamily="18" charset="0"/>
                          <a:ea typeface="宋体" panose="02010600030101010101" pitchFamily="2" charset="-122"/>
                        </a:rPr>
                        <a:t>共</a:t>
                      </a:r>
                      <a:r>
                        <a:rPr lang="en-US" sz="1600" kern="100" dirty="0">
                          <a:solidFill>
                            <a:srgbClr val="FF0000"/>
                          </a:solidFill>
                          <a:effectLst/>
                          <a:latin typeface="Times New Roman" panose="02020603050405020304" pitchFamily="18" charset="0"/>
                          <a:ea typeface="宋体" panose="02010600030101010101" pitchFamily="2" charset="-122"/>
                        </a:rPr>
                        <a:t>4</a:t>
                      </a:r>
                      <a:r>
                        <a:rPr lang="zh-CN" sz="1600" kern="100" dirty="0">
                          <a:solidFill>
                            <a:srgbClr val="FF0000"/>
                          </a:solidFill>
                          <a:effectLst/>
                          <a:latin typeface="Times New Roman" panose="02020603050405020304" pitchFamily="18" charset="0"/>
                          <a:ea typeface="宋体" panose="02010600030101010101" pitchFamily="2" charset="-122"/>
                        </a:rPr>
                        <a:t>个元素</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True</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4 in range(4)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判断</a:t>
                      </a:r>
                      <a:r>
                        <a:rPr lang="en-US" sz="1600" kern="100" dirty="0">
                          <a:solidFill>
                            <a:srgbClr val="FF0000"/>
                          </a:solidFill>
                          <a:effectLst/>
                          <a:latin typeface="Times New Roman" panose="02020603050405020304" pitchFamily="18" charset="0"/>
                          <a:ea typeface="宋体" panose="02010600030101010101" pitchFamily="2" charset="-122"/>
                        </a:rPr>
                        <a:t>4</a:t>
                      </a:r>
                      <a:r>
                        <a:rPr lang="zh-CN" sz="1600" kern="100" dirty="0">
                          <a:solidFill>
                            <a:srgbClr val="FF0000"/>
                          </a:solidFill>
                          <a:effectLst/>
                          <a:latin typeface="Times New Roman" panose="02020603050405020304" pitchFamily="18" charset="0"/>
                          <a:ea typeface="宋体" panose="02010600030101010101" pitchFamily="2" charset="-122"/>
                        </a:rPr>
                        <a:t>是否是序列中的成员</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False</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5 not in range(4)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判断</a:t>
                      </a:r>
                      <a:r>
                        <a:rPr lang="en-US" sz="1600" kern="100" dirty="0">
                          <a:solidFill>
                            <a:srgbClr val="FF0000"/>
                          </a:solidFill>
                          <a:effectLst/>
                          <a:latin typeface="Times New Roman" panose="02020603050405020304" pitchFamily="18" charset="0"/>
                          <a:ea typeface="宋体" panose="02010600030101010101" pitchFamily="2" charset="-122"/>
                        </a:rPr>
                        <a:t>5</a:t>
                      </a:r>
                      <a:r>
                        <a:rPr lang="zh-CN" sz="1600" kern="100" dirty="0">
                          <a:solidFill>
                            <a:srgbClr val="FF0000"/>
                          </a:solidFill>
                          <a:effectLst/>
                          <a:latin typeface="Times New Roman" panose="02020603050405020304" pitchFamily="18" charset="0"/>
                          <a:ea typeface="宋体" panose="02010600030101010101" pitchFamily="2" charset="-122"/>
                        </a:rPr>
                        <a:t>是否不是序列中的成员</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True</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a:t>
                      </a:r>
                      <a:r>
                        <a:rPr lang="en-US" sz="1600" kern="100" dirty="0" err="1">
                          <a:solidFill>
                            <a:srgbClr val="000000"/>
                          </a:solidFill>
                          <a:effectLst/>
                          <a:latin typeface="Times New Roman" panose="02020603050405020304" pitchFamily="18" charset="0"/>
                          <a:ea typeface="宋体" panose="02010600030101010101" pitchFamily="2" charset="-122"/>
                        </a:rPr>
                        <a:t>abc</a:t>
                      </a:r>
                      <a:r>
                        <a:rPr lang="en-US" sz="1600" kern="100" dirty="0">
                          <a:solidFill>
                            <a:srgbClr val="000000"/>
                          </a:solidFill>
                          <a:effectLst/>
                          <a:latin typeface="Times New Roman" panose="02020603050405020304" pitchFamily="18" charset="0"/>
                          <a:ea typeface="宋体" panose="02010600030101010101" pitchFamily="2" charset="-122"/>
                        </a:rPr>
                        <a:t>' if None else 123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条件运算，由于</a:t>
                      </a:r>
                      <a:r>
                        <a:rPr lang="en-US" sz="1600" kern="100" dirty="0">
                          <a:solidFill>
                            <a:srgbClr val="FF0000"/>
                          </a:solidFill>
                          <a:effectLst/>
                          <a:latin typeface="Times New Roman" panose="02020603050405020304" pitchFamily="18" charset="0"/>
                          <a:ea typeface="宋体" panose="02010600030101010101" pitchFamily="2" charset="-122"/>
                        </a:rPr>
                        <a:t>bool(None)</a:t>
                      </a:r>
                      <a:r>
                        <a:rPr lang="zh-CN" sz="1600" kern="100" dirty="0">
                          <a:solidFill>
                            <a:srgbClr val="FF0000"/>
                          </a:solidFill>
                          <a:effectLst/>
                          <a:latin typeface="Times New Roman" panose="02020603050405020304" pitchFamily="18" charset="0"/>
                          <a:ea typeface="宋体" panose="02010600030101010101" pitchFamily="2" charset="-122"/>
                        </a:rPr>
                        <a:t>为</a:t>
                      </a:r>
                      <a:r>
                        <a:rPr lang="en-US" sz="1600" kern="100" dirty="0">
                          <a:solidFill>
                            <a:srgbClr val="FF0000"/>
                          </a:solidFill>
                          <a:effectLst/>
                          <a:latin typeface="Times New Roman" panose="02020603050405020304" pitchFamily="18" charset="0"/>
                          <a:ea typeface="宋体" panose="02010600030101010101" pitchFamily="2" charset="-122"/>
                        </a:rPr>
                        <a:t>False</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123</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a:t>
                      </a:r>
                      <a:r>
                        <a:rPr lang="en-US" sz="1600" kern="100" dirty="0" err="1">
                          <a:solidFill>
                            <a:srgbClr val="000000"/>
                          </a:solidFill>
                          <a:effectLst/>
                          <a:latin typeface="Times New Roman" panose="02020603050405020304" pitchFamily="18" charset="0"/>
                          <a:ea typeface="宋体" panose="02010600030101010101" pitchFamily="2" charset="-122"/>
                        </a:rPr>
                        <a:t>abc</a:t>
                      </a:r>
                      <a:r>
                        <a:rPr lang="en-US" sz="1600" kern="100" dirty="0">
                          <a:solidFill>
                            <a:srgbClr val="000000"/>
                          </a:solidFill>
                          <a:effectLst/>
                          <a:latin typeface="Times New Roman" panose="02020603050405020304" pitchFamily="18" charset="0"/>
                          <a:ea typeface="宋体" panose="02010600030101010101" pitchFamily="2" charset="-122"/>
                        </a:rPr>
                        <a:t>' if 2.5 else 123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条件运算，由于</a:t>
                      </a:r>
                      <a:r>
                        <a:rPr lang="en-US" sz="1600" kern="100" dirty="0">
                          <a:solidFill>
                            <a:srgbClr val="FF0000"/>
                          </a:solidFill>
                          <a:effectLst/>
                          <a:latin typeface="Times New Roman" panose="02020603050405020304" pitchFamily="18" charset="0"/>
                          <a:ea typeface="宋体" panose="02010600030101010101" pitchFamily="2" charset="-122"/>
                        </a:rPr>
                        <a:t>bool(2.5)</a:t>
                      </a:r>
                      <a:r>
                        <a:rPr lang="zh-CN" sz="1600" kern="100" dirty="0">
                          <a:solidFill>
                            <a:srgbClr val="FF0000"/>
                          </a:solidFill>
                          <a:effectLst/>
                          <a:latin typeface="Times New Roman" panose="02020603050405020304" pitchFamily="18" charset="0"/>
                          <a:ea typeface="宋体" panose="02010600030101010101" pitchFamily="2" charset="-122"/>
                        </a:rPr>
                        <a:t>为</a:t>
                      </a:r>
                      <a:r>
                        <a:rPr lang="en-US" sz="1600" kern="100" dirty="0">
                          <a:solidFill>
                            <a:srgbClr val="FF0000"/>
                          </a:solidFill>
                          <a:effectLst/>
                          <a:latin typeface="Times New Roman" panose="02020603050405020304" pitchFamily="18" charset="0"/>
                          <a:ea typeface="宋体" panose="02010600030101010101" pitchFamily="2" charset="-122"/>
                        </a:rPr>
                        <a:t>True</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a:t>
                      </a:r>
                      <a:r>
                        <a:rPr lang="en-US" sz="1600" kern="100" dirty="0" err="1">
                          <a:solidFill>
                            <a:srgbClr val="000000"/>
                          </a:solidFill>
                          <a:effectLst/>
                          <a:latin typeface="Times New Roman" panose="02020603050405020304" pitchFamily="18" charset="0"/>
                          <a:ea typeface="宋体" panose="02010600030101010101" pitchFamily="2" charset="-122"/>
                        </a:rPr>
                        <a:t>abc</a:t>
                      </a:r>
                      <a:r>
                        <a:rPr lang="en-US" sz="1600" kern="100" dirty="0">
                          <a:solidFill>
                            <a:srgbClr val="000000"/>
                          </a:solidFill>
                          <a:effectLst/>
                          <a:latin typeface="Times New Roman" panose="02020603050405020304" pitchFamily="18" charset="0"/>
                          <a:ea typeface="宋体" panose="02010600030101010101" pitchFamily="2" charset="-122"/>
                        </a:rPr>
                        <a:t>'</a:t>
                      </a:r>
                      <a:endParaRPr lang="zh-CN" sz="1600" kern="100" dirty="0">
                        <a:effectLst/>
                        <a:latin typeface="Times New Roman" panose="02020603050405020304" pitchFamily="18" charset="0"/>
                        <a:ea typeface="宋体" panose="02010600030101010101" pitchFamily="2" charset="-122"/>
                      </a:endParaRPr>
                    </a:p>
                  </a:txBody>
                  <a:tcPr marL="68580" marR="68580" marT="0" marB="0">
                    <a:lnL>
                      <a:noFill/>
                    </a:lnL>
                    <a:lnR>
                      <a:noFill/>
                    </a:lnR>
                    <a:lnT>
                      <a:noFill/>
                    </a:lnT>
                    <a:lnB>
                      <a:noFill/>
                    </a:lnB>
                    <a:solidFill>
                      <a:srgbClr val="D9D9D9"/>
                    </a:solidFill>
                  </a:tcPr>
                </a:tc>
              </a:tr>
            </a:tbl>
          </a:graphicData>
        </a:graphic>
      </p:graphicFrame>
    </p:spTree>
  </p:cSld>
  <p:clrMapOvr>
    <a:masterClrMapping/>
  </p:clrMapOvr>
  <p:transition spd="slow"/>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582615" y="523875"/>
            <a:ext cx="3582987" cy="661988"/>
          </a:xfrm>
          <a:prstGeom prst="rect">
            <a:avLst/>
          </a:prstGeom>
        </p:spPr>
        <p:txBody>
          <a:bodyPr lIns="102399" tIns="51199" rIns="102399" bIns="51199"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defRPr/>
            </a:pPr>
            <a:r>
              <a:rPr lang="zh-CN" altLang="en-US" b="1" dirty="0">
                <a:solidFill>
                  <a:srgbClr val="1369B2"/>
                </a:solidFill>
                <a:latin typeface="微软雅黑" panose="020B0503020204020204" pitchFamily="34" charset="-122"/>
                <a:ea typeface="微软雅黑" panose="020B0503020204020204" pitchFamily="34" charset="-122"/>
                <a:cs typeface="+mn-ea"/>
                <a:sym typeface="+mn-lt"/>
              </a:rPr>
              <a:t>学习目标</a:t>
            </a:r>
            <a:r>
              <a:rPr lang="en-US" altLang="zh-CN" b="1" dirty="0">
                <a:solidFill>
                  <a:srgbClr val="1369B2"/>
                </a:solidFill>
                <a:latin typeface="微软雅黑" panose="020B0503020204020204" pitchFamily="34" charset="-122"/>
                <a:ea typeface="微软雅黑" panose="020B0503020204020204" pitchFamily="34" charset="-122"/>
                <a:cs typeface="+mn-ea"/>
                <a:sym typeface="+mn-lt"/>
              </a:rPr>
              <a:t>/</a:t>
            </a:r>
            <a:r>
              <a:rPr lang="en-US" altLang="zh-CN" dirty="0">
                <a:solidFill>
                  <a:srgbClr val="1369B2"/>
                </a:solidFill>
                <a:latin typeface="微软雅黑" panose="020B0503020204020204" pitchFamily="34" charset="-122"/>
                <a:ea typeface="微软雅黑" panose="020B0503020204020204" pitchFamily="34" charset="-122"/>
                <a:cs typeface="+mn-ea"/>
                <a:sym typeface="+mn-lt"/>
              </a:rPr>
              <a:t>Target</a:t>
            </a:r>
            <a:endParaRPr lang="en-GB" altLang="zh-CN" dirty="0">
              <a:solidFill>
                <a:srgbClr val="1369B2"/>
              </a:solidFill>
              <a:latin typeface="微软雅黑" panose="020B0503020204020204" pitchFamily="34" charset="-122"/>
              <a:ea typeface="微软雅黑" panose="020B0503020204020204" pitchFamily="34" charset="-122"/>
              <a:cs typeface="+mn-ea"/>
              <a:sym typeface="+mn-lt"/>
            </a:endParaRPr>
          </a:p>
        </p:txBody>
      </p:sp>
      <p:grpSp>
        <p:nvGrpSpPr>
          <p:cNvPr id="28675" name="组合 79"/>
          <p:cNvGrpSpPr/>
          <p:nvPr/>
        </p:nvGrpSpPr>
        <p:grpSpPr bwMode="auto">
          <a:xfrm>
            <a:off x="712790" y="2110042"/>
            <a:ext cx="8047037" cy="688975"/>
            <a:chOff x="978872" y="1800500"/>
            <a:chExt cx="6427354" cy="516136"/>
          </a:xfrm>
        </p:grpSpPr>
        <p:sp>
          <p:nvSpPr>
            <p:cNvPr id="81" name="Pentagon 3"/>
            <p:cNvSpPr/>
            <p:nvPr/>
          </p:nvSpPr>
          <p:spPr bwMode="auto">
            <a:xfrm>
              <a:off x="978872" y="1800500"/>
              <a:ext cx="6427354" cy="51613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defRPr/>
              </a:pPr>
              <a:r>
                <a:rPr lang="en-US" altLang="zh-CN" sz="2400" dirty="0">
                  <a:solidFill>
                    <a:srgbClr val="595959"/>
                  </a:solidFill>
                  <a:latin typeface="微软雅黑" panose="020B0503020204020204" pitchFamily="34" charset="-122"/>
                  <a:ea typeface="微软雅黑" panose="020B0503020204020204" pitchFamily="34" charset="-122"/>
                  <a:cs typeface="+mn-ea"/>
                </a:rPr>
                <a:t>5.1 </a:t>
              </a:r>
              <a:r>
                <a:rPr lang="zh-CN" altLang="zh-CN" sz="2400" dirty="0">
                  <a:solidFill>
                    <a:srgbClr val="595959"/>
                  </a:solidFill>
                  <a:latin typeface="微软雅黑" panose="020B0503020204020204" pitchFamily="34" charset="-122"/>
                  <a:ea typeface="微软雅黑" panose="020B0503020204020204" pitchFamily="34" charset="-122"/>
                  <a:cs typeface="+mn-ea"/>
                </a:rPr>
                <a:t>任务一：</a:t>
              </a:r>
              <a:r>
                <a:rPr lang="en-US" altLang="zh-CN" sz="2400" dirty="0">
                  <a:solidFill>
                    <a:srgbClr val="595959"/>
                  </a:solidFill>
                  <a:latin typeface="微软雅黑" panose="020B0503020204020204" pitchFamily="34" charset="-122"/>
                  <a:ea typeface="微软雅黑" panose="020B0503020204020204" pitchFamily="34" charset="-122"/>
                  <a:cs typeface="+mn-ea"/>
                </a:rPr>
                <a:t>Python</a:t>
              </a:r>
              <a:r>
                <a:rPr lang="zh-CN" altLang="en-US" sz="2400" dirty="0">
                  <a:solidFill>
                    <a:srgbClr val="595959"/>
                  </a:solidFill>
                  <a:latin typeface="微软雅黑" panose="020B0503020204020204" pitchFamily="34" charset="-122"/>
                  <a:ea typeface="微软雅黑" panose="020B0503020204020204" pitchFamily="34" charset="-122"/>
                  <a:cs typeface="+mn-ea"/>
                </a:rPr>
                <a:t>的内置数据类型</a:t>
              </a:r>
              <a:endParaRPr lang="zh-CN" altLang="zh-CN" sz="2400" dirty="0">
                <a:solidFill>
                  <a:srgbClr val="595959"/>
                </a:solidFill>
                <a:latin typeface="微软雅黑" panose="020B0503020204020204" pitchFamily="34" charset="-122"/>
                <a:ea typeface="微软雅黑" panose="020B0503020204020204" pitchFamily="34" charset="-122"/>
                <a:cs typeface="+mn-ea"/>
              </a:endParaRPr>
            </a:p>
          </p:txBody>
        </p:sp>
        <p:sp>
          <p:nvSpPr>
            <p:cNvPr id="82" name="MH_Others_1"/>
            <p:cNvSpPr/>
            <p:nvPr/>
          </p:nvSpPr>
          <p:spPr bwMode="auto">
            <a:xfrm>
              <a:off x="985211" y="1800500"/>
              <a:ext cx="82419" cy="516136"/>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4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grpSp>
        <p:nvGrpSpPr>
          <p:cNvPr id="28676" name="组合 82"/>
          <p:cNvGrpSpPr/>
          <p:nvPr/>
        </p:nvGrpSpPr>
        <p:grpSpPr bwMode="auto">
          <a:xfrm>
            <a:off x="712788" y="3071193"/>
            <a:ext cx="8039100" cy="685800"/>
            <a:chOff x="978872" y="2570437"/>
            <a:chExt cx="5437064" cy="514350"/>
          </a:xfrm>
        </p:grpSpPr>
        <p:sp>
          <p:nvSpPr>
            <p:cNvPr id="84" name="Pentagon 5"/>
            <p:cNvSpPr/>
            <p:nvPr/>
          </p:nvSpPr>
          <p:spPr bwMode="auto">
            <a:xfrm>
              <a:off x="978872" y="2570437"/>
              <a:ext cx="5437064" cy="514350"/>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en-US" altLang="zh-CN" sz="2400" dirty="0">
                  <a:solidFill>
                    <a:srgbClr val="595959"/>
                  </a:solidFill>
                  <a:latin typeface="微软雅黑" panose="020B0503020204020204" pitchFamily="34" charset="-122"/>
                  <a:ea typeface="微软雅黑" panose="020B0503020204020204" pitchFamily="34" charset="-122"/>
                  <a:cs typeface="+mn-ea"/>
                </a:rPr>
                <a:t>5.2 </a:t>
              </a:r>
              <a:r>
                <a:rPr lang="zh-CN" altLang="zh-CN" sz="2400" dirty="0">
                  <a:solidFill>
                    <a:srgbClr val="595959"/>
                  </a:solidFill>
                  <a:latin typeface="微软雅黑" panose="020B0503020204020204" pitchFamily="34" charset="-122"/>
                  <a:ea typeface="微软雅黑" panose="020B0503020204020204" pitchFamily="34" charset="-122"/>
                  <a:cs typeface="+mn-ea"/>
                </a:rPr>
                <a:t>任务二：</a:t>
              </a:r>
              <a:r>
                <a:rPr lang="en-US" altLang="zh-CN" sz="2400" dirty="0">
                  <a:solidFill>
                    <a:srgbClr val="595959"/>
                  </a:solidFill>
                  <a:latin typeface="微软雅黑" panose="020B0503020204020204" pitchFamily="34" charset="-122"/>
                  <a:ea typeface="微软雅黑" panose="020B0503020204020204" pitchFamily="34" charset="-122"/>
                  <a:cs typeface="+mn-ea"/>
                </a:rPr>
                <a:t>Python</a:t>
              </a:r>
              <a:r>
                <a:rPr lang="zh-CN" altLang="en-US" sz="2400" dirty="0">
                  <a:solidFill>
                    <a:srgbClr val="595959"/>
                  </a:solidFill>
                  <a:latin typeface="微软雅黑" panose="020B0503020204020204" pitchFamily="34" charset="-122"/>
                  <a:ea typeface="微软雅黑" panose="020B0503020204020204" pitchFamily="34" charset="-122"/>
                  <a:cs typeface="+mn-ea"/>
                </a:rPr>
                <a:t>函数</a:t>
              </a:r>
              <a:endParaRPr lang="zh-CN" altLang="en-US" sz="2400" dirty="0">
                <a:solidFill>
                  <a:srgbClr val="595959"/>
                </a:solidFill>
                <a:latin typeface="微软雅黑" panose="020B0503020204020204" pitchFamily="34" charset="-122"/>
                <a:ea typeface="微软雅黑" panose="020B0503020204020204" pitchFamily="34" charset="-122"/>
                <a:cs typeface="+mn-ea"/>
                <a:sym typeface="字魂58号-创中黑" panose="00000500000000000000" pitchFamily="2" charset="-122"/>
              </a:endParaRPr>
            </a:p>
          </p:txBody>
        </p:sp>
        <p:sp>
          <p:nvSpPr>
            <p:cNvPr id="85" name="MH_Others_1"/>
            <p:cNvSpPr/>
            <p:nvPr/>
          </p:nvSpPr>
          <p:spPr bwMode="auto">
            <a:xfrm>
              <a:off x="985314" y="2570437"/>
              <a:ext cx="82672" cy="514350"/>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4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grpSp>
        <p:nvGrpSpPr>
          <p:cNvPr id="28678" name="组合 8"/>
          <p:cNvGrpSpPr/>
          <p:nvPr/>
        </p:nvGrpSpPr>
        <p:grpSpPr bwMode="auto">
          <a:xfrm>
            <a:off x="712788" y="4910233"/>
            <a:ext cx="8039100" cy="685800"/>
            <a:chOff x="978872" y="2570437"/>
            <a:chExt cx="5437064" cy="514352"/>
          </a:xfrm>
        </p:grpSpPr>
        <p:sp>
          <p:nvSpPr>
            <p:cNvPr id="17" name="Pentagon 5"/>
            <p:cNvSpPr/>
            <p:nvPr/>
          </p:nvSpPr>
          <p:spPr bwMode="auto">
            <a:xfrm>
              <a:off x="978872" y="2570437"/>
              <a:ext cx="5437064" cy="514352"/>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en-US" altLang="zh-CN" sz="2400" b="1" dirty="0">
                  <a:solidFill>
                    <a:schemeClr val="accent2">
                      <a:lumMod val="75000"/>
                    </a:schemeClr>
                  </a:solidFill>
                  <a:latin typeface="微软雅黑" panose="020B0503020204020204" pitchFamily="34" charset="-122"/>
                  <a:ea typeface="微软雅黑" panose="020B0503020204020204" pitchFamily="34" charset="-122"/>
                  <a:cs typeface="+mn-ea"/>
                </a:rPr>
                <a:t>5.4 </a:t>
              </a:r>
              <a:r>
                <a:rPr lang="zh-CN" altLang="zh-CN" sz="2400" b="1" dirty="0">
                  <a:solidFill>
                    <a:schemeClr val="accent2">
                      <a:lumMod val="75000"/>
                    </a:schemeClr>
                  </a:solidFill>
                  <a:latin typeface="微软雅黑" panose="020B0503020204020204" pitchFamily="34" charset="-122"/>
                  <a:ea typeface="微软雅黑" panose="020B0503020204020204" pitchFamily="34" charset="-122"/>
                  <a:cs typeface="+mn-ea"/>
                </a:rPr>
                <a:t>任务四：</a:t>
              </a:r>
              <a:r>
                <a:rPr lang="zh-CN" altLang="en-US" sz="2400" b="1" dirty="0">
                  <a:solidFill>
                    <a:schemeClr val="accent2">
                      <a:lumMod val="75000"/>
                    </a:schemeClr>
                  </a:solidFill>
                  <a:latin typeface="微软雅黑" panose="020B0503020204020204" pitchFamily="34" charset="-122"/>
                  <a:ea typeface="微软雅黑" panose="020B0503020204020204" pitchFamily="34" charset="-122"/>
                  <a:cs typeface="+mn-ea"/>
                </a:rPr>
                <a:t>控制语句</a:t>
              </a:r>
              <a:endParaRPr lang="zh-CN" altLang="en-US" sz="2400" b="1" dirty="0">
                <a:solidFill>
                  <a:schemeClr val="accent2">
                    <a:lumMod val="7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endParaRPr>
            </a:p>
          </p:txBody>
        </p:sp>
        <p:sp>
          <p:nvSpPr>
            <p:cNvPr id="18" name="MH_Others_1"/>
            <p:cNvSpPr/>
            <p:nvPr/>
          </p:nvSpPr>
          <p:spPr bwMode="auto">
            <a:xfrm>
              <a:off x="985314" y="2570437"/>
              <a:ext cx="82672" cy="514352"/>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4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grpSp>
        <p:nvGrpSpPr>
          <p:cNvPr id="28679" name="组合 8"/>
          <p:cNvGrpSpPr/>
          <p:nvPr/>
        </p:nvGrpSpPr>
        <p:grpSpPr bwMode="auto">
          <a:xfrm>
            <a:off x="712788" y="4027583"/>
            <a:ext cx="8039100" cy="685800"/>
            <a:chOff x="978872" y="2570437"/>
            <a:chExt cx="5437064" cy="514352"/>
          </a:xfrm>
        </p:grpSpPr>
        <p:sp>
          <p:nvSpPr>
            <p:cNvPr id="20" name="Pentagon 5"/>
            <p:cNvSpPr/>
            <p:nvPr/>
          </p:nvSpPr>
          <p:spPr bwMode="auto">
            <a:xfrm>
              <a:off x="978872" y="2570437"/>
              <a:ext cx="5437064" cy="514352"/>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en-US" altLang="zh-CN" sz="2400" dirty="0">
                  <a:solidFill>
                    <a:srgbClr val="595959"/>
                  </a:solidFill>
                  <a:latin typeface="微软雅黑" panose="020B0503020204020204" pitchFamily="34" charset="-122"/>
                  <a:ea typeface="微软雅黑" panose="020B0503020204020204" pitchFamily="34" charset="-122"/>
                  <a:cs typeface="+mn-ea"/>
                </a:rPr>
                <a:t>5.3 </a:t>
              </a:r>
              <a:r>
                <a:rPr lang="zh-CN" altLang="zh-CN" sz="2400" dirty="0">
                  <a:solidFill>
                    <a:srgbClr val="595959"/>
                  </a:solidFill>
                  <a:latin typeface="微软雅黑" panose="020B0503020204020204" pitchFamily="34" charset="-122"/>
                  <a:ea typeface="微软雅黑" panose="020B0503020204020204" pitchFamily="34" charset="-122"/>
                  <a:cs typeface="+mn-ea"/>
                </a:rPr>
                <a:t>任务三：</a:t>
              </a:r>
              <a:r>
                <a:rPr lang="zh-CN" altLang="en-US" sz="2400" dirty="0">
                  <a:solidFill>
                    <a:srgbClr val="595959"/>
                  </a:solidFill>
                  <a:latin typeface="微软雅黑" panose="020B0503020204020204" pitchFamily="34" charset="-122"/>
                  <a:ea typeface="微软雅黑" panose="020B0503020204020204" pitchFamily="34" charset="-122"/>
                  <a:cs typeface="+mn-ea"/>
                </a:rPr>
                <a:t>运算符与表达式</a:t>
              </a:r>
              <a:endParaRPr lang="zh-CN" altLang="en-US" sz="2400" dirty="0">
                <a:solidFill>
                  <a:srgbClr val="595959"/>
                </a:solidFill>
                <a:latin typeface="微软雅黑" panose="020B0503020204020204" pitchFamily="34" charset="-122"/>
                <a:ea typeface="微软雅黑" panose="020B0503020204020204" pitchFamily="34" charset="-122"/>
                <a:cs typeface="+mn-ea"/>
                <a:sym typeface="字魂58号-创中黑" panose="00000500000000000000" pitchFamily="2" charset="-122"/>
              </a:endParaRPr>
            </a:p>
          </p:txBody>
        </p:sp>
        <p:sp>
          <p:nvSpPr>
            <p:cNvPr id="21" name="MH_Others_1"/>
            <p:cNvSpPr/>
            <p:nvPr/>
          </p:nvSpPr>
          <p:spPr bwMode="auto">
            <a:xfrm>
              <a:off x="985314" y="2570437"/>
              <a:ext cx="82672" cy="514352"/>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4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文本框 6"/>
          <p:cNvSpPr txBox="1">
            <a:spLocks noChangeArrowheads="1"/>
          </p:cNvSpPr>
          <p:nvPr>
            <p:custDataLst>
              <p:tags r:id="rId1"/>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任务四：控制语句</a:t>
            </a:r>
            <a:endPar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059" name="副标题"/>
          <p:cNvSpPr txBox="1">
            <a:spLocks noChangeArrowheads="1"/>
          </p:cNvSpPr>
          <p:nvPr>
            <p:custDataLst>
              <p:tags r:id="rId2"/>
            </p:custDataLst>
          </p:nvPr>
        </p:nvSpPr>
        <p:spPr bwMode="auto">
          <a:xfrm>
            <a:off x="674688" y="1600200"/>
            <a:ext cx="655320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en-US"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 </a:t>
            </a:r>
            <a:r>
              <a:rPr lang="zh-CN" altLang="en-US"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条件分支语句</a:t>
            </a:r>
            <a:endPar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Title 6"/>
          <p:cNvSpPr txBox="1"/>
          <p:nvPr>
            <p:custDataLst>
              <p:tags r:id="rId3"/>
            </p:custDataLst>
          </p:nvPr>
        </p:nvSpPr>
        <p:spPr>
          <a:xfrm>
            <a:off x="404086" y="2057400"/>
            <a:ext cx="8468066" cy="3703724"/>
          </a:xfrm>
          <a:prstGeom prst="rect">
            <a:avLst/>
          </a:prstGeom>
          <a:noFill/>
          <a:ln w="3175">
            <a:noFill/>
            <a:prstDash val="dash"/>
          </a:ln>
        </p:spPr>
        <p:txBody>
          <a:bodyPr lIns="63500" tIns="25400" rIns="63500" bIns="25400" anchor="ctr">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fontAlgn="auto">
              <a:lnSpc>
                <a:spcPct val="120000"/>
              </a:lnSpc>
              <a:spcAft>
                <a:spcPts val="800"/>
              </a:spcAft>
              <a:defRPr/>
            </a:pP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程序通常是从上到下按顺序执行的，但在编程解决实际问题时，通常需要根据某个条件来选择是否执行某一部分代码或另一部分代码，这就需要使用条件分支</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if</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语句。</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Python</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中的</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if</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语句语法结构相对简单，使用到的关键字包括</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if</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（如果）、</a:t>
            </a:r>
            <a:r>
              <a:rPr lang="en-US" altLang="zh-CN" sz="2400" spc="100" dirty="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elif</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（否则如果）和</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else</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（否则），具体又分为</a:t>
            </a:r>
            <a:r>
              <a:rPr lang="zh-CN" altLang="en-US"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单分支</a:t>
            </a: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if</a:t>
            </a:r>
            <a:r>
              <a:rPr lang="zh-CN" altLang="en-US"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语句、双分支</a:t>
            </a: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if</a:t>
            </a:r>
            <a:r>
              <a:rPr lang="zh-CN" altLang="en-US"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语句和多分支</a:t>
            </a: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if</a:t>
            </a:r>
            <a:r>
              <a:rPr lang="zh-CN" altLang="en-US"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语句</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a:spLocks noChangeArrowheads="1"/>
          </p:cNvSpPr>
          <p:nvPr>
            <p:custDataLst>
              <p:tags r:id="rId1"/>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任务四：控制语句</a:t>
            </a:r>
            <a:endPar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副标题"/>
          <p:cNvSpPr txBox="1">
            <a:spLocks noChangeArrowheads="1"/>
          </p:cNvSpPr>
          <p:nvPr>
            <p:custDataLst>
              <p:tags r:id="rId2"/>
            </p:custDataLst>
          </p:nvPr>
        </p:nvSpPr>
        <p:spPr bwMode="auto">
          <a:xfrm>
            <a:off x="674688" y="1600200"/>
            <a:ext cx="655320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en-US"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 </a:t>
            </a:r>
            <a:r>
              <a:rPr lang="zh-CN" altLang="en-US"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条件分支语句</a:t>
            </a:r>
            <a:r>
              <a:rPr lang="en-US"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单分支</a:t>
            </a:r>
            <a:r>
              <a:rPr lang="en-US"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if</a:t>
            </a:r>
            <a:r>
              <a:rPr lang="zh-CN" altLang="en-US"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语句</a:t>
            </a:r>
            <a:endPar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4688" y="4105532"/>
            <a:ext cx="7584733" cy="2638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6"/>
          <p:cNvSpPr txBox="1"/>
          <p:nvPr>
            <p:custDataLst>
              <p:tags r:id="rId4"/>
            </p:custDataLst>
          </p:nvPr>
        </p:nvSpPr>
        <p:spPr>
          <a:xfrm>
            <a:off x="527653" y="2057400"/>
            <a:ext cx="8332141" cy="1773195"/>
          </a:xfrm>
          <a:prstGeom prst="rect">
            <a:avLst/>
          </a:prstGeom>
          <a:noFill/>
          <a:ln w="3175">
            <a:noFill/>
            <a:prstDash val="dash"/>
          </a:ln>
        </p:spPr>
        <p:txBody>
          <a:bodyPr lIns="63500" tIns="25400" rIns="63500" bIns="25400" anchor="ctr">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fontAlgn="auto">
              <a:lnSpc>
                <a:spcPct val="120000"/>
              </a:lnSpc>
              <a:spcAft>
                <a:spcPts val="800"/>
              </a:spcAft>
              <a:defRPr/>
            </a:pP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先对</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if</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后面的条件表达式进行判断，当</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bool(</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表达式</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的值为真，即该表达式所对应的布尔值为真，则执行冒号下面的语句块（以程序右缩进来表示同一层级的语句块），否则跳过该语句块，继续执行该</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if</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结构之后的语句。</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副标题"/>
          <p:cNvSpPr txBox="1">
            <a:spLocks noChangeArrowheads="1"/>
          </p:cNvSpPr>
          <p:nvPr>
            <p:custDataLst>
              <p:tags r:id="rId1"/>
            </p:custDataLst>
          </p:nvPr>
        </p:nvSpPr>
        <p:spPr bwMode="auto">
          <a:xfrm>
            <a:off x="674690" y="1600200"/>
            <a:ext cx="4244975"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1.1 </a:t>
            </a:r>
            <a:r>
              <a:rPr lang="zh-CN" altLang="en-US"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基本数据类型</a:t>
            </a:r>
            <a:endPar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itle 6"/>
          <p:cNvSpPr txBox="1"/>
          <p:nvPr>
            <p:custDataLst>
              <p:tags r:id="rId2"/>
            </p:custDataLst>
          </p:nvPr>
        </p:nvSpPr>
        <p:spPr>
          <a:xfrm>
            <a:off x="668867" y="2263776"/>
            <a:ext cx="8128000" cy="3552825"/>
          </a:xfrm>
          <a:prstGeom prst="rect">
            <a:avLst/>
          </a:prstGeom>
          <a:noFill/>
          <a:ln w="3175">
            <a:noFill/>
            <a:prstDash val="dash"/>
          </a:ln>
        </p:spPr>
        <p:txBody>
          <a:bodyPr lIns="63500" tIns="25400" rIns="63500" bIns="2540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fontAlgn="auto">
              <a:lnSpc>
                <a:spcPct val="120000"/>
              </a:lnSpc>
              <a:spcAft>
                <a:spcPts val="800"/>
              </a:spcAft>
              <a:defRPr/>
            </a:pPr>
            <a:r>
              <a:rPr lang="zh-CN" altLang="en-US"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基本数据类型的算术运算规则</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：当一个算术运算符要对两个具有不同数据类型的操作数做运算时，</a:t>
            </a:r>
            <a:r>
              <a:rPr lang="zh-CN" altLang="en-US"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“更窄”</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类型的操作数会</a:t>
            </a:r>
            <a:r>
              <a:rPr lang="zh-CN" altLang="en-US"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自动加宽</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成另一个</a:t>
            </a:r>
            <a:r>
              <a:rPr lang="zh-CN" altLang="en-US"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“更宽”</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的数据类型，并由此得到“更宽”的数据类型的结果。其中整数比浮点数窄，浮点数比复数窄，所以，</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2+3.0</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得到的结果是</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5.0</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，结果</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5.0</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的数据类型是浮点数。</a:t>
            </a:r>
            <a:endPar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Python</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解释器中有许多内置函数，可通过函数名称直接调用，内置函数</a:t>
            </a: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type(a)</a:t>
            </a:r>
            <a:r>
              <a:rPr lang="zh-CN" altLang="en-US"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的作用就是输出对象</a:t>
            </a: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的类型信息</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a:spLocks noChangeArrowheads="1"/>
          </p:cNvSpPr>
          <p:nvPr>
            <p:custDataLst>
              <p:tags r:id="rId3"/>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任务一： </a:t>
            </a:r>
            <a:r>
              <a:rPr lang="en-US" altLang="zh-CN"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Python</a:t>
            </a:r>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的内置数据类型</a:t>
            </a:r>
            <a:endPar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a:spLocks noChangeArrowheads="1"/>
          </p:cNvSpPr>
          <p:nvPr>
            <p:custDataLst>
              <p:tags r:id="rId1"/>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任务四：控制语句</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 name="副标题"/>
          <p:cNvSpPr txBox="1">
            <a:spLocks noChangeArrowheads="1"/>
          </p:cNvSpPr>
          <p:nvPr>
            <p:custDataLst>
              <p:tags r:id="rId2"/>
            </p:custDataLst>
          </p:nvPr>
        </p:nvSpPr>
        <p:spPr bwMode="auto">
          <a:xfrm>
            <a:off x="674688" y="1600200"/>
            <a:ext cx="655320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4</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 </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条件分支语句</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双分支</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if</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语句</a:t>
            </a:r>
            <a:endPar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4" name="Title 6"/>
          <p:cNvSpPr txBox="1"/>
          <p:nvPr>
            <p:custDataLst>
              <p:tags r:id="rId3"/>
            </p:custDataLst>
          </p:nvPr>
        </p:nvSpPr>
        <p:spPr>
          <a:xfrm>
            <a:off x="527653" y="2024834"/>
            <a:ext cx="8332141" cy="1773195"/>
          </a:xfrm>
          <a:prstGeom prst="rect">
            <a:avLst/>
          </a:prstGeom>
          <a:noFill/>
          <a:ln w="3175">
            <a:noFill/>
            <a:prstDash val="dash"/>
          </a:ln>
        </p:spPr>
        <p:txBody>
          <a:bodyPr lIns="63500" tIns="25400" rIns="63500" bIns="25400" anchor="ctr">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20000"/>
              </a:lnSpc>
              <a:spcBef>
                <a:spcPct val="0"/>
              </a:spcBef>
              <a:spcAft>
                <a:spcPts val="800"/>
              </a:spcAft>
              <a:buClrTx/>
              <a:buSzTx/>
              <a:buFontTx/>
              <a:buNone/>
              <a:defRPr/>
            </a:pPr>
            <a:r>
              <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先对</a:t>
            </a:r>
            <a:r>
              <a:rPr kumimoji="0" lang="en-US" altLang="zh-CN"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if</a:t>
            </a:r>
            <a:r>
              <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后面的条件表达式进行判断，其所对应的布尔值为真，则执行冒号下面的语句块</a:t>
            </a:r>
            <a:r>
              <a:rPr kumimoji="0" lang="en-US" altLang="zh-CN"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，否则执行</a:t>
            </a:r>
            <a:r>
              <a:rPr kumimoji="0" lang="en-US" altLang="zh-CN"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else</a:t>
            </a:r>
            <a:r>
              <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冒号下面的语句块</a:t>
            </a:r>
            <a:r>
              <a:rPr kumimoji="0" lang="en-US" altLang="zh-CN"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，注意条件表达式和</a:t>
            </a:r>
            <a:r>
              <a:rPr kumimoji="0" lang="en-US" altLang="zh-CN"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else</a:t>
            </a:r>
            <a:r>
              <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后面的冒号不能少。</a:t>
            </a:r>
            <a:endPar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12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1872" y="3815148"/>
            <a:ext cx="8680255" cy="2516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a:spLocks noChangeArrowheads="1"/>
          </p:cNvSpPr>
          <p:nvPr>
            <p:custDataLst>
              <p:tags r:id="rId1"/>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任务四：控制语句</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 name="副标题"/>
          <p:cNvSpPr txBox="1">
            <a:spLocks noChangeArrowheads="1"/>
          </p:cNvSpPr>
          <p:nvPr>
            <p:custDataLst>
              <p:tags r:id="rId2"/>
            </p:custDataLst>
          </p:nvPr>
        </p:nvSpPr>
        <p:spPr bwMode="auto">
          <a:xfrm>
            <a:off x="674688" y="1600200"/>
            <a:ext cx="655320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4</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 </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条件分支语句</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多分支</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if</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语句</a:t>
            </a:r>
            <a:endPar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4" name="Title 6"/>
          <p:cNvSpPr txBox="1"/>
          <p:nvPr>
            <p:custDataLst>
              <p:tags r:id="rId3"/>
            </p:custDataLst>
          </p:nvPr>
        </p:nvSpPr>
        <p:spPr>
          <a:xfrm>
            <a:off x="527653" y="2057400"/>
            <a:ext cx="8616347" cy="1773195"/>
          </a:xfrm>
          <a:prstGeom prst="rect">
            <a:avLst/>
          </a:prstGeom>
          <a:noFill/>
          <a:ln w="3175">
            <a:noFill/>
            <a:prstDash val="dash"/>
          </a:ln>
        </p:spPr>
        <p:txBody>
          <a:bodyPr lIns="63500" tIns="25400" rIns="63500" bIns="25400" anchor="ctr">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20000"/>
              </a:lnSpc>
              <a:spcBef>
                <a:spcPct val="0"/>
              </a:spcBef>
              <a:spcAft>
                <a:spcPts val="800"/>
              </a:spcAft>
              <a:buClrTx/>
              <a:buSzTx/>
              <a:buFontTx/>
              <a:buNone/>
              <a:defRPr/>
            </a:pPr>
            <a:r>
              <a:rPr kumimoji="0" lang="zh-CN" altLang="en-US" sz="20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先对</a:t>
            </a:r>
            <a:r>
              <a:rPr kumimoji="0" lang="en-US" altLang="zh-CN" sz="20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if</a:t>
            </a:r>
            <a:r>
              <a:rPr kumimoji="0" lang="zh-CN" altLang="en-US" sz="20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后面的条件表达式进行判断，若其所对应的布尔值为真，则执行冒号下面的语句块</a:t>
            </a:r>
            <a:r>
              <a:rPr kumimoji="0" lang="en-US" altLang="zh-CN" sz="20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20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，否则继续对条件表达式</a:t>
            </a:r>
            <a:r>
              <a:rPr kumimoji="0" lang="en-US" altLang="zh-CN" sz="20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0" lang="zh-CN" altLang="en-US" sz="20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做判断，</a:t>
            </a:r>
            <a:r>
              <a:rPr kumimoji="0" lang="en-US" altLang="zh-CN" sz="20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20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，直至发现某个条件表达式的布尔值为真，则执行</a:t>
            </a:r>
            <a:r>
              <a:rPr kumimoji="0" lang="en-US" altLang="zh-CN" sz="2000" b="0" i="0" u="none" strike="noStrike" kern="1200" cap="none" spc="100" normalizeH="0" baseline="0" noProof="0" dirty="0" err="1">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elif</a:t>
            </a:r>
            <a:r>
              <a:rPr kumimoji="0" lang="zh-CN" altLang="en-US" sz="20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冒号后面紧跟着的语句块，如果所有条件表达式都为假，则执行</a:t>
            </a:r>
            <a:r>
              <a:rPr kumimoji="0" lang="en-US" altLang="zh-CN" sz="20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else</a:t>
            </a:r>
            <a:r>
              <a:rPr kumimoji="0" lang="zh-CN" altLang="en-US" sz="20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冒号后面的语句块</a:t>
            </a:r>
            <a:r>
              <a:rPr kumimoji="0" lang="en-US" altLang="zh-CN" sz="20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n+1</a:t>
            </a:r>
            <a:r>
              <a:rPr kumimoji="0" lang="zh-CN" altLang="en-US" sz="20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，该语句结构</a:t>
            </a:r>
            <a:r>
              <a:rPr kumimoji="0" lang="zh-CN" altLang="en-US" sz="2000" b="0" i="0" u="none" strike="noStrike" kern="1200" cap="none" spc="100" normalizeH="0" baseline="0" noProof="0" dirty="0">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可以构造任意多个分支</a:t>
            </a:r>
            <a:r>
              <a:rPr kumimoji="0" lang="zh-CN" altLang="en-US" sz="20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zh-CN" altLang="en-US" sz="20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229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4688" y="4087253"/>
            <a:ext cx="7482225" cy="260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a:spLocks noChangeArrowheads="1"/>
          </p:cNvSpPr>
          <p:nvPr>
            <p:custDataLst>
              <p:tags r:id="rId1"/>
            </p:custDataLst>
          </p:nvPr>
        </p:nvSpPr>
        <p:spPr bwMode="auto">
          <a:xfrm>
            <a:off x="674690" y="1746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任务四：控制语句</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 name="副标题"/>
          <p:cNvSpPr txBox="1">
            <a:spLocks noChangeArrowheads="1"/>
          </p:cNvSpPr>
          <p:nvPr>
            <p:custDataLst>
              <p:tags r:id="rId2"/>
            </p:custDataLst>
          </p:nvPr>
        </p:nvSpPr>
        <p:spPr bwMode="auto">
          <a:xfrm>
            <a:off x="674690" y="784225"/>
            <a:ext cx="655320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4</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 </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条件分支语句</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应用示例</a:t>
            </a:r>
            <a:endPar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aphicFrame>
        <p:nvGraphicFramePr>
          <p:cNvPr id="5" name="表格 4"/>
          <p:cNvGraphicFramePr>
            <a:graphicFrameLocks noGrp="1"/>
          </p:cNvGraphicFramePr>
          <p:nvPr/>
        </p:nvGraphicFramePr>
        <p:xfrm>
          <a:off x="674690" y="1312288"/>
          <a:ext cx="7141811" cy="5364480"/>
        </p:xfrm>
        <a:graphic>
          <a:graphicData uri="http://schemas.openxmlformats.org/drawingml/2006/table">
            <a:tbl>
              <a:tblPr firstRow="1" firstCol="1" bandRow="1"/>
              <a:tblGrid>
                <a:gridCol w="7141811"/>
              </a:tblGrid>
              <a:tr h="5206725">
                <a:tc>
                  <a:txBody>
                    <a:bodyPr/>
                    <a:lstStyle/>
                    <a:p>
                      <a:pPr algn="just"/>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判断所输入整数的奇偶性并输出</a:t>
                      </a:r>
                      <a:r>
                        <a:rPr lang="en-US" sz="1600" kern="100" dirty="0">
                          <a:solidFill>
                            <a:srgbClr val="FF0000"/>
                          </a:solidFill>
                          <a:effectLst/>
                          <a:latin typeface="Times New Roman" panose="02020603050405020304" pitchFamily="18" charset="0"/>
                          <a:ea typeface="宋体" panose="02010600030101010101" pitchFamily="2" charset="-122"/>
                        </a:rPr>
                        <a:t>----if</a:t>
                      </a:r>
                      <a:r>
                        <a:rPr lang="zh-CN" sz="1600" kern="100" dirty="0">
                          <a:solidFill>
                            <a:srgbClr val="FF0000"/>
                          </a:solidFill>
                          <a:effectLst/>
                          <a:latin typeface="Times New Roman" panose="02020603050405020304" pitchFamily="18" charset="0"/>
                          <a:ea typeface="宋体" panose="02010600030101010101" pitchFamily="2" charset="-122"/>
                        </a:rPr>
                        <a:t>的双分支语句结构</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number=int(input("</a:t>
                      </a:r>
                      <a:r>
                        <a:rPr lang="zh-CN" sz="1600" kern="100" dirty="0">
                          <a:solidFill>
                            <a:srgbClr val="000000"/>
                          </a:solidFill>
                          <a:effectLst/>
                          <a:latin typeface="Times New Roman" panose="02020603050405020304" pitchFamily="18" charset="0"/>
                          <a:ea typeface="宋体" panose="02010600030101010101" pitchFamily="2" charset="-122"/>
                        </a:rPr>
                        <a:t>请输入一个整数：</a:t>
                      </a:r>
                      <a:r>
                        <a:rPr lang="en-US" sz="1600" kern="100" dirty="0">
                          <a:solidFill>
                            <a:srgbClr val="000000"/>
                          </a:solidFill>
                          <a:effectLst/>
                          <a:latin typeface="Times New Roman" panose="02020603050405020304" pitchFamily="18" charset="0"/>
                          <a:ea typeface="宋体" panose="02010600030101010101" pitchFamily="2" charset="-122"/>
                        </a:rPr>
                        <a:t>"))</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if number%2 :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奇数</a:t>
                      </a:r>
                      <a:r>
                        <a:rPr lang="en-US" sz="1600" kern="100" dirty="0">
                          <a:solidFill>
                            <a:srgbClr val="FF0000"/>
                          </a:solidFill>
                          <a:effectLst/>
                          <a:latin typeface="Times New Roman" panose="02020603050405020304" pitchFamily="18" charset="0"/>
                          <a:ea typeface="宋体" panose="02010600030101010101" pitchFamily="2" charset="-122"/>
                        </a:rPr>
                        <a:t>%2</a:t>
                      </a:r>
                      <a:r>
                        <a:rPr lang="zh-CN" sz="1600" kern="100" dirty="0">
                          <a:solidFill>
                            <a:srgbClr val="FF0000"/>
                          </a:solidFill>
                          <a:effectLst/>
                          <a:latin typeface="Times New Roman" panose="02020603050405020304" pitchFamily="18" charset="0"/>
                          <a:ea typeface="宋体" panose="02010600030101010101" pitchFamily="2" charset="-122"/>
                        </a:rPr>
                        <a:t>得到</a:t>
                      </a:r>
                      <a:r>
                        <a:rPr lang="en-US" sz="1600" kern="100" dirty="0">
                          <a:solidFill>
                            <a:srgbClr val="FF0000"/>
                          </a:solidFill>
                          <a:effectLst/>
                          <a:latin typeface="Times New Roman" panose="02020603050405020304" pitchFamily="18" charset="0"/>
                          <a:ea typeface="宋体" panose="02010600030101010101" pitchFamily="2" charset="-122"/>
                        </a:rPr>
                        <a:t>1</a:t>
                      </a:r>
                      <a:r>
                        <a:rPr lang="zh-CN" sz="1600" kern="100" dirty="0">
                          <a:solidFill>
                            <a:srgbClr val="FF0000"/>
                          </a:solidFill>
                          <a:effectLst/>
                          <a:latin typeface="Times New Roman" panose="02020603050405020304" pitchFamily="18" charset="0"/>
                          <a:ea typeface="宋体" panose="02010600030101010101" pitchFamily="2" charset="-122"/>
                        </a:rPr>
                        <a:t>，而</a:t>
                      </a:r>
                      <a:r>
                        <a:rPr lang="en-US" sz="1600" kern="100" dirty="0">
                          <a:solidFill>
                            <a:srgbClr val="FF0000"/>
                          </a:solidFill>
                          <a:effectLst/>
                          <a:latin typeface="Times New Roman" panose="02020603050405020304" pitchFamily="18" charset="0"/>
                          <a:ea typeface="宋体" panose="02010600030101010101" pitchFamily="2" charset="-122"/>
                        </a:rPr>
                        <a:t>bool(1)</a:t>
                      </a:r>
                      <a:r>
                        <a:rPr lang="zh-CN" sz="1600" kern="100" dirty="0">
                          <a:solidFill>
                            <a:srgbClr val="FF0000"/>
                          </a:solidFill>
                          <a:effectLst/>
                          <a:latin typeface="Times New Roman" panose="02020603050405020304" pitchFamily="18" charset="0"/>
                          <a:ea typeface="宋体" panose="02010600030101010101" pitchFamily="2" charset="-122"/>
                        </a:rPr>
                        <a:t>为</a:t>
                      </a:r>
                      <a:r>
                        <a:rPr lang="en-US" sz="1600" kern="100" dirty="0">
                          <a:solidFill>
                            <a:srgbClr val="FF0000"/>
                          </a:solidFill>
                          <a:effectLst/>
                          <a:latin typeface="Times New Roman" panose="02020603050405020304" pitchFamily="18" charset="0"/>
                          <a:ea typeface="宋体" panose="02010600030101010101" pitchFamily="2" charset="-122"/>
                        </a:rPr>
                        <a:t>True</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    print("</a:t>
                      </a:r>
                      <a:r>
                        <a:rPr lang="zh-CN" sz="1600" kern="100" dirty="0">
                          <a:solidFill>
                            <a:srgbClr val="000000"/>
                          </a:solidFill>
                          <a:effectLst/>
                          <a:latin typeface="Times New Roman" panose="02020603050405020304" pitchFamily="18" charset="0"/>
                          <a:ea typeface="宋体" panose="02010600030101010101" pitchFamily="2" charset="-122"/>
                        </a:rPr>
                        <a:t>这是一个奇数</a:t>
                      </a:r>
                      <a:r>
                        <a:rPr lang="en-US" sz="1600" kern="100" dirty="0">
                          <a:solidFill>
                            <a:srgbClr val="000000"/>
                          </a:solidFill>
                          <a:effectLst/>
                          <a:latin typeface="Times New Roman" panose="02020603050405020304" pitchFamily="18" charset="0"/>
                          <a:ea typeface="宋体" panose="02010600030101010101" pitchFamily="2" charset="-122"/>
                        </a:rPr>
                        <a:t>")</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else:</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    print("</a:t>
                      </a:r>
                      <a:r>
                        <a:rPr lang="zh-CN" sz="1600" kern="100" dirty="0">
                          <a:solidFill>
                            <a:srgbClr val="000000"/>
                          </a:solidFill>
                          <a:effectLst/>
                          <a:latin typeface="Times New Roman" panose="02020603050405020304" pitchFamily="18" charset="0"/>
                          <a:ea typeface="宋体" panose="02010600030101010101" pitchFamily="2" charset="-122"/>
                        </a:rPr>
                        <a:t>这是一个偶数</a:t>
                      </a:r>
                      <a:r>
                        <a:rPr lang="en-US" sz="1600" kern="100" dirty="0">
                          <a:solidFill>
                            <a:srgbClr val="000000"/>
                          </a:solidFill>
                          <a:effectLst/>
                          <a:latin typeface="Times New Roman" panose="02020603050405020304" pitchFamily="18" charset="0"/>
                          <a:ea typeface="宋体" panose="02010600030101010101" pitchFamily="2" charset="-122"/>
                        </a:rPr>
                        <a:t>")</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FF0000"/>
                          </a:solidFill>
                          <a:effectLst/>
                          <a:latin typeface="Times New Roman" panose="02020603050405020304" pitchFamily="18" charset="0"/>
                          <a:ea typeface="宋体" panose="02010600030101010101" pitchFamily="2" charset="-122"/>
                        </a:rPr>
                        <a:t> </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判断所输入的百分制成绩所属的等级并输出</a:t>
                      </a:r>
                      <a:r>
                        <a:rPr lang="en-US" sz="1600" kern="100" dirty="0">
                          <a:solidFill>
                            <a:srgbClr val="FF0000"/>
                          </a:solidFill>
                          <a:effectLst/>
                          <a:latin typeface="Times New Roman" panose="02020603050405020304" pitchFamily="18" charset="0"/>
                          <a:ea typeface="宋体" panose="02010600030101010101" pitchFamily="2" charset="-122"/>
                        </a:rPr>
                        <a:t>---if</a:t>
                      </a:r>
                      <a:r>
                        <a:rPr lang="zh-CN" sz="1600" kern="100" dirty="0">
                          <a:solidFill>
                            <a:srgbClr val="FF0000"/>
                          </a:solidFill>
                          <a:effectLst/>
                          <a:latin typeface="Times New Roman" panose="02020603050405020304" pitchFamily="18" charset="0"/>
                          <a:ea typeface="宋体" panose="02010600030101010101" pitchFamily="2" charset="-122"/>
                        </a:rPr>
                        <a:t>的多分支结构</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FF0000"/>
                          </a:solidFill>
                          <a:effectLst/>
                          <a:latin typeface="Times New Roman" panose="02020603050405020304" pitchFamily="18" charset="0"/>
                          <a:ea typeface="宋体" panose="02010600030101010101" pitchFamily="2" charset="-122"/>
                        </a:rPr>
                        <a:t># &gt;=90 </a:t>
                      </a:r>
                      <a:r>
                        <a:rPr lang="zh-CN" sz="1600" kern="100" dirty="0">
                          <a:solidFill>
                            <a:srgbClr val="FF0000"/>
                          </a:solidFill>
                          <a:effectLst/>
                          <a:latin typeface="Times New Roman" panose="02020603050405020304" pitchFamily="18" charset="0"/>
                          <a:ea typeface="宋体" panose="02010600030101010101" pitchFamily="2" charset="-122"/>
                        </a:rPr>
                        <a:t>优秀 </a:t>
                      </a:r>
                      <a:r>
                        <a:rPr lang="en-US" sz="1600" kern="100" dirty="0">
                          <a:solidFill>
                            <a:srgbClr val="FF0000"/>
                          </a:solidFill>
                          <a:effectLst/>
                          <a:latin typeface="Times New Roman" panose="02020603050405020304" pitchFamily="18" charset="0"/>
                          <a:ea typeface="宋体" panose="02010600030101010101" pitchFamily="2" charset="-122"/>
                        </a:rPr>
                        <a:t>&gt;=80 </a:t>
                      </a:r>
                      <a:r>
                        <a:rPr lang="zh-CN" sz="1600" kern="100" dirty="0">
                          <a:solidFill>
                            <a:srgbClr val="FF0000"/>
                          </a:solidFill>
                          <a:effectLst/>
                          <a:latin typeface="Times New Roman" panose="02020603050405020304" pitchFamily="18" charset="0"/>
                          <a:ea typeface="宋体" panose="02010600030101010101" pitchFamily="2" charset="-122"/>
                        </a:rPr>
                        <a:t>良好</a:t>
                      </a:r>
                      <a:r>
                        <a:rPr lang="en-US" sz="1600" kern="100" dirty="0">
                          <a:solidFill>
                            <a:srgbClr val="FF0000"/>
                          </a:solidFill>
                          <a:effectLst/>
                          <a:latin typeface="Times New Roman" panose="02020603050405020304" pitchFamily="18" charset="0"/>
                          <a:ea typeface="宋体" panose="02010600030101010101" pitchFamily="2" charset="-122"/>
                        </a:rPr>
                        <a:t>  &gt;=70 </a:t>
                      </a:r>
                      <a:r>
                        <a:rPr lang="zh-CN" sz="1600" kern="100" dirty="0">
                          <a:solidFill>
                            <a:srgbClr val="FF0000"/>
                          </a:solidFill>
                          <a:effectLst/>
                          <a:latin typeface="Times New Roman" panose="02020603050405020304" pitchFamily="18" charset="0"/>
                          <a:ea typeface="宋体" panose="02010600030101010101" pitchFamily="2" charset="-122"/>
                        </a:rPr>
                        <a:t>中等</a:t>
                      </a:r>
                      <a:r>
                        <a:rPr lang="en-US" sz="1600" kern="100" dirty="0">
                          <a:solidFill>
                            <a:srgbClr val="FF0000"/>
                          </a:solidFill>
                          <a:effectLst/>
                          <a:latin typeface="Times New Roman" panose="02020603050405020304" pitchFamily="18" charset="0"/>
                          <a:ea typeface="宋体" panose="02010600030101010101" pitchFamily="2" charset="-122"/>
                        </a:rPr>
                        <a:t>  &gt;=60 </a:t>
                      </a:r>
                      <a:r>
                        <a:rPr lang="zh-CN" sz="1600" kern="100" dirty="0">
                          <a:solidFill>
                            <a:srgbClr val="FF0000"/>
                          </a:solidFill>
                          <a:effectLst/>
                          <a:latin typeface="Times New Roman" panose="02020603050405020304" pitchFamily="18" charset="0"/>
                          <a:ea typeface="宋体" panose="02010600030101010101" pitchFamily="2" charset="-122"/>
                        </a:rPr>
                        <a:t>及格 </a:t>
                      </a:r>
                      <a:r>
                        <a:rPr lang="en-US" sz="1600" kern="100" dirty="0">
                          <a:solidFill>
                            <a:srgbClr val="FF0000"/>
                          </a:solidFill>
                          <a:effectLst/>
                          <a:latin typeface="Times New Roman" panose="02020603050405020304" pitchFamily="18" charset="0"/>
                          <a:ea typeface="宋体" panose="02010600030101010101" pitchFamily="2" charset="-122"/>
                        </a:rPr>
                        <a:t>&lt;60 </a:t>
                      </a:r>
                      <a:r>
                        <a:rPr lang="zh-CN" sz="1600" kern="100" dirty="0">
                          <a:solidFill>
                            <a:srgbClr val="FF0000"/>
                          </a:solidFill>
                          <a:effectLst/>
                          <a:latin typeface="Times New Roman" panose="02020603050405020304" pitchFamily="18" charset="0"/>
                          <a:ea typeface="宋体" panose="02010600030101010101" pitchFamily="2" charset="-122"/>
                        </a:rPr>
                        <a:t>不及格</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score=int(input("</a:t>
                      </a:r>
                      <a:r>
                        <a:rPr lang="zh-CN" sz="1600" kern="100" dirty="0">
                          <a:solidFill>
                            <a:srgbClr val="000000"/>
                          </a:solidFill>
                          <a:effectLst/>
                          <a:latin typeface="Times New Roman" panose="02020603050405020304" pitchFamily="18" charset="0"/>
                          <a:ea typeface="宋体" panose="02010600030101010101" pitchFamily="2" charset="-122"/>
                        </a:rPr>
                        <a:t>请输入一个百分制成绩：</a:t>
                      </a:r>
                      <a:r>
                        <a:rPr lang="en-US" sz="1600" kern="100" dirty="0">
                          <a:solidFill>
                            <a:srgbClr val="000000"/>
                          </a:solidFill>
                          <a:effectLst/>
                          <a:latin typeface="Times New Roman" panose="02020603050405020304" pitchFamily="18" charset="0"/>
                          <a:ea typeface="宋体" panose="02010600030101010101" pitchFamily="2" charset="-122"/>
                        </a:rPr>
                        <a:t>"))</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用</a:t>
                      </a:r>
                      <a:r>
                        <a:rPr lang="en-US" sz="1600" kern="100" dirty="0">
                          <a:solidFill>
                            <a:srgbClr val="FF0000"/>
                          </a:solidFill>
                          <a:effectLst/>
                          <a:latin typeface="Times New Roman" panose="02020603050405020304" pitchFamily="18" charset="0"/>
                          <a:ea typeface="宋体" panose="02010600030101010101" pitchFamily="2" charset="-122"/>
                        </a:rPr>
                        <a:t>grade</a:t>
                      </a:r>
                      <a:r>
                        <a:rPr lang="zh-CN" sz="1600" kern="100" dirty="0">
                          <a:solidFill>
                            <a:srgbClr val="FF0000"/>
                          </a:solidFill>
                          <a:effectLst/>
                          <a:latin typeface="Times New Roman" panose="02020603050405020304" pitchFamily="18" charset="0"/>
                          <a:ea typeface="宋体" panose="02010600030101010101" pitchFamily="2" charset="-122"/>
                        </a:rPr>
                        <a:t>记录成绩所属的等级</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if score&gt;=90:</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    grade='</a:t>
                      </a:r>
                      <a:r>
                        <a:rPr lang="zh-CN" sz="1600" kern="100" dirty="0">
                          <a:solidFill>
                            <a:srgbClr val="000000"/>
                          </a:solidFill>
                          <a:effectLst/>
                          <a:latin typeface="Times New Roman" panose="02020603050405020304" pitchFamily="18" charset="0"/>
                          <a:ea typeface="宋体" panose="02010600030101010101" pitchFamily="2" charset="-122"/>
                        </a:rPr>
                        <a:t>优秀</a:t>
                      </a:r>
                      <a:r>
                        <a:rPr lang="en-US" sz="1600" kern="100" dirty="0">
                          <a:solidFill>
                            <a:srgbClr val="000000"/>
                          </a:solidFill>
                          <a:effectLst/>
                          <a:latin typeface="Times New Roman" panose="02020603050405020304" pitchFamily="18" charset="0"/>
                          <a:ea typeface="宋体" panose="02010600030101010101" pitchFamily="2" charset="-122"/>
                        </a:rPr>
                        <a:t>'</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err="1">
                          <a:solidFill>
                            <a:srgbClr val="000000"/>
                          </a:solidFill>
                          <a:effectLst/>
                          <a:latin typeface="Times New Roman" panose="02020603050405020304" pitchFamily="18" charset="0"/>
                          <a:ea typeface="宋体" panose="02010600030101010101" pitchFamily="2" charset="-122"/>
                        </a:rPr>
                        <a:t>elif</a:t>
                      </a:r>
                      <a:r>
                        <a:rPr lang="en-US" sz="1600" kern="100" dirty="0">
                          <a:solidFill>
                            <a:srgbClr val="000000"/>
                          </a:solidFill>
                          <a:effectLst/>
                          <a:latin typeface="Times New Roman" panose="02020603050405020304" pitchFamily="18" charset="0"/>
                          <a:ea typeface="宋体" panose="02010600030101010101" pitchFamily="2" charset="-122"/>
                        </a:rPr>
                        <a:t> score&gt;=80:</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    grade='</a:t>
                      </a:r>
                      <a:r>
                        <a:rPr lang="zh-CN" sz="1600" kern="100" dirty="0">
                          <a:solidFill>
                            <a:srgbClr val="000000"/>
                          </a:solidFill>
                          <a:effectLst/>
                          <a:latin typeface="Times New Roman" panose="02020603050405020304" pitchFamily="18" charset="0"/>
                          <a:ea typeface="宋体" panose="02010600030101010101" pitchFamily="2" charset="-122"/>
                        </a:rPr>
                        <a:t>良好</a:t>
                      </a:r>
                      <a:r>
                        <a:rPr lang="en-US" sz="1600" kern="100" dirty="0">
                          <a:solidFill>
                            <a:srgbClr val="000000"/>
                          </a:solidFill>
                          <a:effectLst/>
                          <a:latin typeface="Times New Roman" panose="02020603050405020304" pitchFamily="18" charset="0"/>
                          <a:ea typeface="宋体" panose="02010600030101010101" pitchFamily="2" charset="-122"/>
                        </a:rPr>
                        <a:t>'</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err="1">
                          <a:solidFill>
                            <a:srgbClr val="000000"/>
                          </a:solidFill>
                          <a:effectLst/>
                          <a:latin typeface="Times New Roman" panose="02020603050405020304" pitchFamily="18" charset="0"/>
                          <a:ea typeface="宋体" panose="02010600030101010101" pitchFamily="2" charset="-122"/>
                        </a:rPr>
                        <a:t>elif</a:t>
                      </a:r>
                      <a:r>
                        <a:rPr lang="en-US" sz="1600" kern="100" dirty="0">
                          <a:solidFill>
                            <a:srgbClr val="000000"/>
                          </a:solidFill>
                          <a:effectLst/>
                          <a:latin typeface="Times New Roman" panose="02020603050405020304" pitchFamily="18" charset="0"/>
                          <a:ea typeface="宋体" panose="02010600030101010101" pitchFamily="2" charset="-122"/>
                        </a:rPr>
                        <a:t> score&gt;=70:</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    grade='</a:t>
                      </a:r>
                      <a:r>
                        <a:rPr lang="zh-CN" sz="1600" kern="100" dirty="0">
                          <a:solidFill>
                            <a:srgbClr val="000000"/>
                          </a:solidFill>
                          <a:effectLst/>
                          <a:latin typeface="Times New Roman" panose="02020603050405020304" pitchFamily="18" charset="0"/>
                          <a:ea typeface="宋体" panose="02010600030101010101" pitchFamily="2" charset="-122"/>
                        </a:rPr>
                        <a:t>中等</a:t>
                      </a:r>
                      <a:r>
                        <a:rPr lang="en-US" sz="1600" kern="100" dirty="0">
                          <a:solidFill>
                            <a:srgbClr val="000000"/>
                          </a:solidFill>
                          <a:effectLst/>
                          <a:latin typeface="Times New Roman" panose="02020603050405020304" pitchFamily="18" charset="0"/>
                          <a:ea typeface="宋体" panose="02010600030101010101" pitchFamily="2" charset="-122"/>
                        </a:rPr>
                        <a:t>'</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err="1">
                          <a:solidFill>
                            <a:srgbClr val="000000"/>
                          </a:solidFill>
                          <a:effectLst/>
                          <a:latin typeface="Times New Roman" panose="02020603050405020304" pitchFamily="18" charset="0"/>
                          <a:ea typeface="宋体" panose="02010600030101010101" pitchFamily="2" charset="-122"/>
                        </a:rPr>
                        <a:t>elif</a:t>
                      </a:r>
                      <a:r>
                        <a:rPr lang="en-US" sz="1600" kern="100" dirty="0">
                          <a:solidFill>
                            <a:srgbClr val="000000"/>
                          </a:solidFill>
                          <a:effectLst/>
                          <a:latin typeface="Times New Roman" panose="02020603050405020304" pitchFamily="18" charset="0"/>
                          <a:ea typeface="宋体" panose="02010600030101010101" pitchFamily="2" charset="-122"/>
                        </a:rPr>
                        <a:t> score&gt;=60:</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    grade='</a:t>
                      </a:r>
                      <a:r>
                        <a:rPr lang="zh-CN" sz="1600" kern="100" dirty="0">
                          <a:solidFill>
                            <a:srgbClr val="000000"/>
                          </a:solidFill>
                          <a:effectLst/>
                          <a:latin typeface="Times New Roman" panose="02020603050405020304" pitchFamily="18" charset="0"/>
                          <a:ea typeface="宋体" panose="02010600030101010101" pitchFamily="2" charset="-122"/>
                        </a:rPr>
                        <a:t>及格</a:t>
                      </a:r>
                      <a:r>
                        <a:rPr lang="en-US" sz="1600" kern="100" dirty="0">
                          <a:solidFill>
                            <a:srgbClr val="000000"/>
                          </a:solidFill>
                          <a:effectLst/>
                          <a:latin typeface="Times New Roman" panose="02020603050405020304" pitchFamily="18" charset="0"/>
                          <a:ea typeface="宋体" panose="02010600030101010101" pitchFamily="2" charset="-122"/>
                        </a:rPr>
                        <a:t>'</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else:</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    grade='</a:t>
                      </a:r>
                      <a:r>
                        <a:rPr lang="zh-CN" sz="1600" kern="100" dirty="0">
                          <a:solidFill>
                            <a:srgbClr val="000000"/>
                          </a:solidFill>
                          <a:effectLst/>
                          <a:latin typeface="Times New Roman" panose="02020603050405020304" pitchFamily="18" charset="0"/>
                          <a:ea typeface="宋体" panose="02010600030101010101" pitchFamily="2" charset="-122"/>
                        </a:rPr>
                        <a:t>不及格</a:t>
                      </a:r>
                      <a:r>
                        <a:rPr lang="en-US" sz="1600" kern="100" dirty="0">
                          <a:solidFill>
                            <a:srgbClr val="000000"/>
                          </a:solidFill>
                          <a:effectLst/>
                          <a:latin typeface="Times New Roman" panose="02020603050405020304" pitchFamily="18" charset="0"/>
                          <a:ea typeface="宋体" panose="02010600030101010101" pitchFamily="2" charset="-122"/>
                        </a:rPr>
                        <a:t>'</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print("</a:t>
                      </a:r>
                      <a:r>
                        <a:rPr lang="zh-CN" sz="1600" kern="100" dirty="0">
                          <a:solidFill>
                            <a:srgbClr val="000000"/>
                          </a:solidFill>
                          <a:effectLst/>
                          <a:latin typeface="Times New Roman" panose="02020603050405020304" pitchFamily="18" charset="0"/>
                          <a:ea typeface="宋体" panose="02010600030101010101" pitchFamily="2" charset="-122"/>
                        </a:rPr>
                        <a:t>该成绩的等级是：</a:t>
                      </a:r>
                      <a:r>
                        <a:rPr lang="en-US" sz="1600" kern="100" dirty="0">
                          <a:solidFill>
                            <a:srgbClr val="000000"/>
                          </a:solidFill>
                          <a:effectLst/>
                          <a:latin typeface="Times New Roman" panose="02020603050405020304" pitchFamily="18" charset="0"/>
                          <a:ea typeface="宋体" panose="02010600030101010101" pitchFamily="2" charset="-122"/>
                        </a:rPr>
                        <a:t>"+grade)</a:t>
                      </a:r>
                      <a:endParaRPr lang="zh-CN" sz="1600" kern="100" dirty="0">
                        <a:effectLst/>
                        <a:latin typeface="Times New Roman" panose="02020603050405020304" pitchFamily="18" charset="0"/>
                        <a:ea typeface="宋体" panose="02010600030101010101" pitchFamily="2" charset="-122"/>
                      </a:endParaRPr>
                    </a:p>
                  </a:txBody>
                  <a:tcPr marL="68580" marR="68580" marT="0" marB="0">
                    <a:lnL>
                      <a:noFill/>
                    </a:lnL>
                    <a:lnR>
                      <a:noFill/>
                    </a:lnR>
                    <a:lnT>
                      <a:noFill/>
                    </a:lnT>
                    <a:lnB>
                      <a:noFill/>
                    </a:lnB>
                    <a:solidFill>
                      <a:srgbClr val="D9D9D9"/>
                    </a:solidFill>
                  </a:tcPr>
                </a:tc>
              </a:tr>
            </a:tbl>
          </a:graphicData>
        </a:graphic>
      </p:graphicFrame>
    </p:spTree>
  </p:cSld>
  <p:clrMapOvr>
    <a:masterClrMapping/>
  </p:clrMapOvr>
  <p:transition spd="slow"/>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文本框 6"/>
          <p:cNvSpPr txBox="1">
            <a:spLocks noChangeArrowheads="1"/>
          </p:cNvSpPr>
          <p:nvPr>
            <p:custDataLst>
              <p:tags r:id="rId1"/>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任务四：控制语句</a:t>
            </a:r>
            <a:endPar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107" name="副标题"/>
          <p:cNvSpPr txBox="1">
            <a:spLocks noChangeArrowheads="1"/>
          </p:cNvSpPr>
          <p:nvPr>
            <p:custDataLst>
              <p:tags r:id="rId2"/>
            </p:custDataLst>
          </p:nvPr>
        </p:nvSpPr>
        <p:spPr bwMode="auto">
          <a:xfrm>
            <a:off x="674688" y="1600200"/>
            <a:ext cx="819785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en-US"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循环语句</a:t>
            </a:r>
            <a:r>
              <a:rPr lang="en-US"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—for</a:t>
            </a:r>
            <a:r>
              <a:rPr lang="zh-CN" altLang="en-US"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循环</a:t>
            </a:r>
            <a:endPar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itle 6"/>
          <p:cNvSpPr txBox="1"/>
          <p:nvPr>
            <p:custDataLst>
              <p:tags r:id="rId3"/>
            </p:custDataLst>
          </p:nvPr>
        </p:nvSpPr>
        <p:spPr>
          <a:xfrm>
            <a:off x="527653" y="2057400"/>
            <a:ext cx="8616347" cy="1773195"/>
          </a:xfrm>
          <a:prstGeom prst="rect">
            <a:avLst/>
          </a:prstGeom>
          <a:noFill/>
          <a:ln w="3175">
            <a:noFill/>
            <a:prstDash val="dash"/>
          </a:ln>
        </p:spPr>
        <p:txBody>
          <a:bodyPr lIns="63500" tIns="25400" rIns="63500" bIns="25400" anchor="ctr">
            <a:normAutofit fontScale="925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fontAlgn="auto">
              <a:lnSpc>
                <a:spcPct val="120000"/>
              </a:lnSpc>
              <a:spcAft>
                <a:spcPts val="800"/>
              </a:spcAft>
              <a:defRPr/>
            </a:pP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for</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循环就是在一个</a:t>
            </a:r>
            <a:r>
              <a:rPr lang="zh-CN" altLang="en-US"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可迭代对象</a:t>
            </a:r>
            <a:r>
              <a:rPr lang="en-US" altLang="zh-CN" sz="2400" spc="100" dirty="0" err="1">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iterable</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上进行遍历，可以理解为“</a:t>
            </a:r>
            <a:r>
              <a:rPr lang="zh-CN" altLang="en-US"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对可迭代对象中的每个元素，逐个执行某种操作</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”。可迭代对象</a:t>
            </a:r>
            <a:r>
              <a:rPr lang="zh-CN" altLang="en-US"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包括</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字符串、元组、列表、集合，字典，</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range</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对象，不带</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else</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子句的</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for</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循环语法格式及执行流程如下图所示。</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43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4722" y="3995996"/>
            <a:ext cx="8278689" cy="2639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文本框 6"/>
          <p:cNvSpPr txBox="1">
            <a:spLocks noChangeArrowheads="1"/>
          </p:cNvSpPr>
          <p:nvPr>
            <p:custDataLst>
              <p:tags r:id="rId1"/>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任务四：控制语句</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47107" name="副标题"/>
          <p:cNvSpPr txBox="1">
            <a:spLocks noChangeArrowheads="1"/>
          </p:cNvSpPr>
          <p:nvPr>
            <p:custDataLst>
              <p:tags r:id="rId2"/>
            </p:custDataLst>
          </p:nvPr>
        </p:nvSpPr>
        <p:spPr bwMode="auto">
          <a:xfrm>
            <a:off x="674688" y="1600200"/>
            <a:ext cx="819785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4</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循环语句</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—for</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循环</a:t>
            </a:r>
            <a:endPar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 name="Title 6"/>
          <p:cNvSpPr txBox="1"/>
          <p:nvPr>
            <p:custDataLst>
              <p:tags r:id="rId3"/>
            </p:custDataLst>
          </p:nvPr>
        </p:nvSpPr>
        <p:spPr>
          <a:xfrm>
            <a:off x="527653" y="2057400"/>
            <a:ext cx="8616347" cy="4281616"/>
          </a:xfrm>
          <a:prstGeom prst="rect">
            <a:avLst/>
          </a:prstGeom>
          <a:noFill/>
          <a:ln w="3175">
            <a:noFill/>
            <a:prstDash val="dash"/>
          </a:ln>
        </p:spPr>
        <p:txBody>
          <a:bodyPr lIns="63500" tIns="25400" rIns="63500" bIns="25400" anchor="ctr">
            <a:normAutofit fontScale="925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20000"/>
              </a:lnSpc>
              <a:spcBef>
                <a:spcPct val="0"/>
              </a:spcBef>
              <a:spcAft>
                <a:spcPts val="800"/>
              </a:spcAft>
              <a:buClrTx/>
              <a:buSzTx/>
              <a:buFontTx/>
              <a:buNone/>
              <a:defRPr/>
            </a:pPr>
            <a:r>
              <a:rPr kumimoji="0" lang="zh-CN" altLang="en-US" sz="2400" b="0" i="0" u="none" strike="noStrike" kern="1200" cap="none" spc="100" normalizeH="0" baseline="0" noProof="0" dirty="0">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说明</a:t>
            </a:r>
            <a:r>
              <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：在</a:t>
            </a:r>
            <a:r>
              <a:rPr kumimoji="0" lang="en-US" altLang="zh-CN"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for</a:t>
            </a:r>
            <a:r>
              <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循环体语句中，可以使用</a:t>
            </a:r>
            <a:r>
              <a:rPr kumimoji="0" lang="en-US" altLang="zh-CN" sz="2400" b="0" i="0" u="none" strike="noStrike" kern="1200" cap="none" spc="100" normalizeH="0" baseline="0" noProof="0" dirty="0">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break</a:t>
            </a:r>
            <a:r>
              <a:rPr kumimoji="0" lang="zh-CN" altLang="en-US" sz="2400" b="0" i="0" u="none" strike="noStrike" kern="1200" cap="none" spc="100" normalizeH="0" baseline="0" noProof="0" dirty="0">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语句</a:t>
            </a:r>
            <a:r>
              <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和</a:t>
            </a:r>
            <a:r>
              <a:rPr kumimoji="0" lang="en-US" altLang="zh-CN" sz="2400" b="0" i="0" u="none" strike="noStrike" kern="1200" cap="none" spc="100" normalizeH="0" baseline="0" noProof="0" dirty="0">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continue</a:t>
            </a:r>
            <a:r>
              <a:rPr kumimoji="0" lang="zh-CN" altLang="en-US" sz="2400" b="0" i="0" u="none" strike="noStrike" kern="1200" cap="none" spc="100" normalizeH="0" baseline="0" noProof="0" dirty="0">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语句</a:t>
            </a:r>
            <a:r>
              <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3765" rtl="0" eaLnBrk="1" fontAlgn="auto" latinLnBrk="0" hangingPunct="1">
              <a:lnSpc>
                <a:spcPct val="120000"/>
              </a:lnSpc>
              <a:spcBef>
                <a:spcPct val="0"/>
              </a:spcBef>
              <a:spcAft>
                <a:spcPts val="800"/>
              </a:spcAft>
              <a:buClrTx/>
              <a:buSzTx/>
              <a:buFontTx/>
              <a:buNone/>
              <a:defRPr/>
            </a:pPr>
            <a:r>
              <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当程序执行到</a:t>
            </a:r>
            <a:r>
              <a:rPr kumimoji="0" lang="en-US" altLang="zh-CN"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break</a:t>
            </a:r>
            <a:r>
              <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语句时，程序将跳出当前的循环，也就是提前结束当前循环的执行；</a:t>
            </a:r>
            <a:endPar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3765" rtl="0" eaLnBrk="1" fontAlgn="auto" latinLnBrk="0" hangingPunct="1">
              <a:lnSpc>
                <a:spcPct val="120000"/>
              </a:lnSpc>
              <a:spcBef>
                <a:spcPct val="0"/>
              </a:spcBef>
              <a:spcAft>
                <a:spcPts val="800"/>
              </a:spcAft>
              <a:buClrTx/>
              <a:buSzTx/>
              <a:buFontTx/>
              <a:buNone/>
              <a:defRPr/>
            </a:pPr>
            <a:r>
              <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当程序执行到</a:t>
            </a:r>
            <a:r>
              <a:rPr kumimoji="0" lang="en-US" altLang="zh-CN"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continue</a:t>
            </a:r>
            <a:r>
              <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语句时，程序将跳过本轮循环（这一次的执行），并开始执行下一轮循环。</a:t>
            </a:r>
            <a:endPar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3765" rtl="0" eaLnBrk="1" fontAlgn="auto" latinLnBrk="0" hangingPunct="1">
              <a:lnSpc>
                <a:spcPct val="120000"/>
              </a:lnSpc>
              <a:spcBef>
                <a:spcPct val="0"/>
              </a:spcBef>
              <a:spcAft>
                <a:spcPts val="800"/>
              </a:spcAft>
              <a:buClrTx/>
              <a:buSzTx/>
              <a:buFontTx/>
              <a:buNone/>
              <a:defRPr/>
            </a:pPr>
            <a:r>
              <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在程序设计过程中，通常会将</a:t>
            </a:r>
            <a:r>
              <a:rPr kumimoji="0" lang="en-US" altLang="zh-CN"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break</a:t>
            </a:r>
            <a:r>
              <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语句和</a:t>
            </a:r>
            <a:r>
              <a:rPr kumimoji="0" lang="en-US" altLang="zh-CN"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continue</a:t>
            </a:r>
            <a:r>
              <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语句封装到</a:t>
            </a:r>
            <a:r>
              <a:rPr kumimoji="0" lang="en-US" altLang="zh-CN"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if</a:t>
            </a:r>
            <a:r>
              <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语句中，当满足某种条件时才执行。</a:t>
            </a:r>
            <a:endPar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3765" rtl="0" eaLnBrk="1" fontAlgn="auto" latinLnBrk="0" hangingPunct="1">
              <a:lnSpc>
                <a:spcPct val="120000"/>
              </a:lnSpc>
              <a:spcBef>
                <a:spcPct val="0"/>
              </a:spcBef>
              <a:spcAft>
                <a:spcPts val="800"/>
              </a:spcAft>
              <a:buClrTx/>
              <a:buSzTx/>
              <a:buFontTx/>
              <a:buNone/>
              <a:defRPr/>
            </a:pPr>
            <a:r>
              <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循环语句</a:t>
            </a:r>
            <a:r>
              <a:rPr kumimoji="0" lang="en-US" altLang="zh-CN"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for</a:t>
            </a:r>
            <a:r>
              <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中也</a:t>
            </a:r>
            <a:r>
              <a:rPr kumimoji="0" lang="zh-CN" altLang="en-US" sz="2400" b="0" i="0" u="none" strike="noStrike" kern="1200" cap="none" spc="100" normalizeH="0" baseline="0" noProof="0" dirty="0">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可以使用</a:t>
            </a:r>
            <a:r>
              <a:rPr kumimoji="0" lang="en-US" altLang="zh-CN" sz="2400" b="0" i="0" u="none" strike="noStrike" kern="1200" cap="none" spc="100" normalizeH="0" baseline="0" noProof="0" dirty="0">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else</a:t>
            </a:r>
            <a:r>
              <a:rPr kumimoji="0" lang="zh-CN" altLang="en-US" sz="2400" b="0" i="0" u="none" strike="noStrike" kern="1200" cap="none" spc="100" normalizeH="0" baseline="0" noProof="0" dirty="0">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子句</a:t>
            </a:r>
            <a:r>
              <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，这是当循环正常完成，也就是没有被</a:t>
            </a:r>
            <a:r>
              <a:rPr kumimoji="0" lang="en-US" altLang="zh-CN"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break</a:t>
            </a:r>
            <a:r>
              <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提前结束循环的情况才会执行的语句块。</a:t>
            </a:r>
            <a:endPar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文本框 6"/>
          <p:cNvSpPr txBox="1">
            <a:spLocks noChangeArrowheads="1"/>
          </p:cNvSpPr>
          <p:nvPr>
            <p:custDataLst>
              <p:tags r:id="rId1"/>
            </p:custDataLst>
          </p:nvPr>
        </p:nvSpPr>
        <p:spPr bwMode="auto">
          <a:xfrm>
            <a:off x="674690" y="30463"/>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任务四：控制语句</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47107" name="副标题"/>
          <p:cNvSpPr txBox="1">
            <a:spLocks noChangeArrowheads="1"/>
          </p:cNvSpPr>
          <p:nvPr>
            <p:custDataLst>
              <p:tags r:id="rId2"/>
            </p:custDataLst>
          </p:nvPr>
        </p:nvSpPr>
        <p:spPr bwMode="auto">
          <a:xfrm>
            <a:off x="674690" y="780321"/>
            <a:ext cx="819785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4</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循环语句</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—for</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循环示例</a:t>
            </a:r>
            <a:endPar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aphicFrame>
        <p:nvGraphicFramePr>
          <p:cNvPr id="3" name="表格 2"/>
          <p:cNvGraphicFramePr>
            <a:graphicFrameLocks noGrp="1"/>
          </p:cNvGraphicFramePr>
          <p:nvPr/>
        </p:nvGraphicFramePr>
        <p:xfrm>
          <a:off x="778870" y="1592034"/>
          <a:ext cx="6721681" cy="5120640"/>
        </p:xfrm>
        <a:graphic>
          <a:graphicData uri="http://schemas.openxmlformats.org/drawingml/2006/table">
            <a:tbl>
              <a:tblPr firstRow="1" firstCol="1" bandRow="1"/>
              <a:tblGrid>
                <a:gridCol w="6721681"/>
              </a:tblGrid>
              <a:tr h="4506453">
                <a:tc>
                  <a:txBody>
                    <a:bodyPr/>
                    <a:lstStyle/>
                    <a:p>
                      <a:pPr algn="just"/>
                      <a:r>
                        <a:rPr lang="en-US" sz="1600" kern="100" dirty="0">
                          <a:solidFill>
                            <a:srgbClr val="000000"/>
                          </a:solidFill>
                          <a:effectLst/>
                          <a:latin typeface="Times New Roman" panose="02020603050405020304" pitchFamily="18" charset="0"/>
                          <a:ea typeface="宋体" panose="02010600030101010101" pitchFamily="2" charset="-122"/>
                        </a:rPr>
                        <a:t>&gt;&gt;&gt; for </a:t>
                      </a:r>
                      <a:r>
                        <a:rPr lang="en-US" sz="1600" kern="100" dirty="0" err="1">
                          <a:solidFill>
                            <a:srgbClr val="000000"/>
                          </a:solidFill>
                          <a:effectLst/>
                          <a:latin typeface="Times New Roman" panose="02020603050405020304" pitchFamily="18" charset="0"/>
                          <a:ea typeface="宋体" panose="02010600030101010101" pitchFamily="2" charset="-122"/>
                        </a:rPr>
                        <a:t>i</a:t>
                      </a:r>
                      <a:r>
                        <a:rPr lang="en-US" sz="1600" kern="100" dirty="0">
                          <a:solidFill>
                            <a:srgbClr val="000000"/>
                          </a:solidFill>
                          <a:effectLst/>
                          <a:latin typeface="Times New Roman" panose="02020603050405020304" pitchFamily="18" charset="0"/>
                          <a:ea typeface="宋体" panose="02010600030101010101" pitchFamily="2" charset="-122"/>
                        </a:rPr>
                        <a:t> in 'hello':</a:t>
                      </a:r>
                      <a:r>
                        <a:rPr lang="en-US" sz="1600" kern="100" dirty="0">
                          <a:solidFill>
                            <a:srgbClr val="FF0000"/>
                          </a:solidFill>
                          <a:effectLst/>
                          <a:latin typeface="Times New Roman" panose="02020603050405020304" pitchFamily="18" charset="0"/>
                          <a:ea typeface="宋体" panose="02010600030101010101" pitchFamily="2" charset="-122"/>
                        </a:rPr>
                        <a:t>    # </a:t>
                      </a:r>
                      <a:r>
                        <a:rPr lang="zh-CN" sz="1600" kern="100" dirty="0">
                          <a:solidFill>
                            <a:srgbClr val="FF0000"/>
                          </a:solidFill>
                          <a:effectLst/>
                          <a:latin typeface="Times New Roman" panose="02020603050405020304" pitchFamily="18" charset="0"/>
                          <a:ea typeface="宋体" panose="02010600030101010101" pitchFamily="2" charset="-122"/>
                        </a:rPr>
                        <a:t>对字符串进行遍历</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   print(</a:t>
                      </a:r>
                      <a:r>
                        <a:rPr lang="en-US" sz="1600" kern="100" dirty="0" err="1">
                          <a:solidFill>
                            <a:srgbClr val="000000"/>
                          </a:solidFill>
                          <a:effectLst/>
                          <a:latin typeface="Times New Roman" panose="02020603050405020304" pitchFamily="18" charset="0"/>
                          <a:ea typeface="宋体" panose="02010600030101010101" pitchFamily="2" charset="-122"/>
                        </a:rPr>
                        <a:t>i,end</a:t>
                      </a:r>
                      <a:r>
                        <a:rPr lang="en-US" sz="1600" kern="100" dirty="0">
                          <a:solidFill>
                            <a:srgbClr val="000000"/>
                          </a:solidFill>
                          <a:effectLst/>
                          <a:latin typeface="Times New Roman" panose="02020603050405020304" pitchFamily="18" charset="0"/>
                          <a:ea typeface="宋体" panose="02010600030101010101" pitchFamily="2" charset="-122"/>
                        </a:rPr>
                        <a:t>='_')</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err="1">
                          <a:solidFill>
                            <a:srgbClr val="000000"/>
                          </a:solidFill>
                          <a:effectLst/>
                          <a:latin typeface="Times New Roman" panose="02020603050405020304" pitchFamily="18" charset="0"/>
                          <a:ea typeface="宋体" panose="02010600030101010101" pitchFamily="2" charset="-122"/>
                        </a:rPr>
                        <a:t>h_e_l_l_o</a:t>
                      </a:r>
                      <a:r>
                        <a:rPr lang="en-US" sz="1600" kern="100" dirty="0">
                          <a:solidFill>
                            <a:srgbClr val="000000"/>
                          </a:solidFill>
                          <a:effectLst/>
                          <a:latin typeface="Times New Roman" panose="02020603050405020304" pitchFamily="18" charset="0"/>
                          <a:ea typeface="宋体" panose="02010600030101010101" pitchFamily="2" charset="-122"/>
                        </a:rPr>
                        <a:t>_</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for </a:t>
                      </a:r>
                      <a:r>
                        <a:rPr lang="en-US" sz="1600" kern="100" dirty="0" err="1">
                          <a:solidFill>
                            <a:srgbClr val="000000"/>
                          </a:solidFill>
                          <a:effectLst/>
                          <a:latin typeface="Times New Roman" panose="02020603050405020304" pitchFamily="18" charset="0"/>
                          <a:ea typeface="宋体" panose="02010600030101010101" pitchFamily="2" charset="-122"/>
                        </a:rPr>
                        <a:t>i</a:t>
                      </a:r>
                      <a:r>
                        <a:rPr lang="en-US" sz="1600" kern="100" dirty="0">
                          <a:solidFill>
                            <a:srgbClr val="000000"/>
                          </a:solidFill>
                          <a:effectLst/>
                          <a:latin typeface="Times New Roman" panose="02020603050405020304" pitchFamily="18" charset="0"/>
                          <a:ea typeface="宋体" panose="02010600030101010101" pitchFamily="2" charset="-122"/>
                        </a:rPr>
                        <a:t> in 'hello':</a:t>
                      </a:r>
                      <a:r>
                        <a:rPr lang="en-US" sz="1600" kern="100" dirty="0">
                          <a:solidFill>
                            <a:srgbClr val="FF0000"/>
                          </a:solidFill>
                          <a:effectLst/>
                          <a:latin typeface="Times New Roman" panose="02020603050405020304" pitchFamily="18" charset="0"/>
                          <a:ea typeface="宋体" panose="02010600030101010101" pitchFamily="2" charset="-122"/>
                        </a:rPr>
                        <a:t>    # </a:t>
                      </a:r>
                      <a:r>
                        <a:rPr lang="zh-CN" sz="1600" kern="100" dirty="0">
                          <a:solidFill>
                            <a:srgbClr val="FF0000"/>
                          </a:solidFill>
                          <a:effectLst/>
                          <a:latin typeface="Times New Roman" panose="02020603050405020304" pitchFamily="18" charset="0"/>
                          <a:ea typeface="宋体" panose="02010600030101010101" pitchFamily="2" charset="-122"/>
                        </a:rPr>
                        <a:t>带</a:t>
                      </a:r>
                      <a:r>
                        <a:rPr lang="en-US" sz="1600" kern="100" dirty="0">
                          <a:solidFill>
                            <a:srgbClr val="FF0000"/>
                          </a:solidFill>
                          <a:effectLst/>
                          <a:latin typeface="Times New Roman" panose="02020603050405020304" pitchFamily="18" charset="0"/>
                          <a:ea typeface="宋体" panose="02010600030101010101" pitchFamily="2" charset="-122"/>
                        </a:rPr>
                        <a:t>else</a:t>
                      </a:r>
                      <a:r>
                        <a:rPr lang="zh-CN" sz="1600" kern="100" dirty="0">
                          <a:solidFill>
                            <a:srgbClr val="FF0000"/>
                          </a:solidFill>
                          <a:effectLst/>
                          <a:latin typeface="Times New Roman" panose="02020603050405020304" pitchFamily="18" charset="0"/>
                          <a:ea typeface="宋体" panose="02010600030101010101" pitchFamily="2" charset="-122"/>
                        </a:rPr>
                        <a:t>子句的</a:t>
                      </a:r>
                      <a:r>
                        <a:rPr lang="en-US" sz="1600" kern="100" dirty="0">
                          <a:solidFill>
                            <a:srgbClr val="FF0000"/>
                          </a:solidFill>
                          <a:effectLst/>
                          <a:latin typeface="Times New Roman" panose="02020603050405020304" pitchFamily="18" charset="0"/>
                          <a:ea typeface="宋体" panose="02010600030101010101" pitchFamily="2" charset="-122"/>
                        </a:rPr>
                        <a:t>for</a:t>
                      </a:r>
                      <a:r>
                        <a:rPr lang="zh-CN" sz="1600" kern="100" dirty="0">
                          <a:solidFill>
                            <a:srgbClr val="FF0000"/>
                          </a:solidFill>
                          <a:effectLst/>
                          <a:latin typeface="Times New Roman" panose="02020603050405020304" pitchFamily="18" charset="0"/>
                          <a:ea typeface="宋体" panose="02010600030101010101" pitchFamily="2" charset="-122"/>
                        </a:rPr>
                        <a:t>循环</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   print(</a:t>
                      </a:r>
                      <a:r>
                        <a:rPr lang="en-US" sz="1600" kern="100" dirty="0" err="1">
                          <a:solidFill>
                            <a:srgbClr val="000000"/>
                          </a:solidFill>
                          <a:effectLst/>
                          <a:latin typeface="Times New Roman" panose="02020603050405020304" pitchFamily="18" charset="0"/>
                          <a:ea typeface="宋体" panose="02010600030101010101" pitchFamily="2" charset="-122"/>
                        </a:rPr>
                        <a:t>i,end</a:t>
                      </a:r>
                      <a:r>
                        <a:rPr lang="en-US" sz="1600" kern="100" dirty="0">
                          <a:solidFill>
                            <a:srgbClr val="000000"/>
                          </a:solidFill>
                          <a:effectLst/>
                          <a:latin typeface="Times New Roman" panose="02020603050405020304" pitchFamily="18" charset="0"/>
                          <a:ea typeface="宋体" panose="02010600030101010101" pitchFamily="2" charset="-122"/>
                        </a:rPr>
                        <a:t>='_')</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else:</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   print('end')</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err="1">
                          <a:solidFill>
                            <a:srgbClr val="000000"/>
                          </a:solidFill>
                          <a:effectLst/>
                          <a:latin typeface="Times New Roman" panose="02020603050405020304" pitchFamily="18" charset="0"/>
                          <a:ea typeface="宋体" panose="02010600030101010101" pitchFamily="2" charset="-122"/>
                        </a:rPr>
                        <a:t>h_e_l_l_o_end</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for </a:t>
                      </a:r>
                      <a:r>
                        <a:rPr lang="en-US" sz="1600" kern="100" dirty="0" err="1">
                          <a:solidFill>
                            <a:srgbClr val="000000"/>
                          </a:solidFill>
                          <a:effectLst/>
                          <a:latin typeface="Times New Roman" panose="02020603050405020304" pitchFamily="18" charset="0"/>
                          <a:ea typeface="宋体" panose="02010600030101010101" pitchFamily="2" charset="-122"/>
                        </a:rPr>
                        <a:t>i</a:t>
                      </a:r>
                      <a:r>
                        <a:rPr lang="en-US" sz="1600" kern="100" dirty="0">
                          <a:solidFill>
                            <a:srgbClr val="000000"/>
                          </a:solidFill>
                          <a:effectLst/>
                          <a:latin typeface="Times New Roman" panose="02020603050405020304" pitchFamily="18" charset="0"/>
                          <a:ea typeface="宋体" panose="02010600030101010101" pitchFamily="2" charset="-122"/>
                        </a:rPr>
                        <a:t> in range(5):</a:t>
                      </a:r>
                      <a:r>
                        <a:rPr lang="en-US" sz="1600" kern="100" dirty="0">
                          <a:solidFill>
                            <a:srgbClr val="FF0000"/>
                          </a:solidFill>
                          <a:effectLst/>
                          <a:latin typeface="Times New Roman" panose="02020603050405020304" pitchFamily="18" charset="0"/>
                          <a:ea typeface="宋体" panose="02010600030101010101" pitchFamily="2" charset="-122"/>
                        </a:rPr>
                        <a:t>   # </a:t>
                      </a:r>
                      <a:r>
                        <a:rPr lang="zh-CN" sz="1600" kern="100" dirty="0">
                          <a:solidFill>
                            <a:srgbClr val="FF0000"/>
                          </a:solidFill>
                          <a:effectLst/>
                          <a:latin typeface="Times New Roman" panose="02020603050405020304" pitchFamily="18" charset="0"/>
                          <a:ea typeface="宋体" panose="02010600030101010101" pitchFamily="2" charset="-122"/>
                        </a:rPr>
                        <a:t>对</a:t>
                      </a:r>
                      <a:r>
                        <a:rPr lang="en-US" sz="1600" kern="100" dirty="0">
                          <a:solidFill>
                            <a:srgbClr val="FF0000"/>
                          </a:solidFill>
                          <a:effectLst/>
                          <a:latin typeface="Times New Roman" panose="02020603050405020304" pitchFamily="18" charset="0"/>
                          <a:ea typeface="宋体" panose="02010600030101010101" pitchFamily="2" charset="-122"/>
                        </a:rPr>
                        <a:t>range</a:t>
                      </a:r>
                      <a:r>
                        <a:rPr lang="zh-CN" sz="1600" kern="100" dirty="0">
                          <a:solidFill>
                            <a:srgbClr val="FF0000"/>
                          </a:solidFill>
                          <a:effectLst/>
                          <a:latin typeface="Times New Roman" panose="02020603050405020304" pitchFamily="18" charset="0"/>
                          <a:ea typeface="宋体" panose="02010600030101010101" pitchFamily="2" charset="-122"/>
                        </a:rPr>
                        <a:t>对象进行遍历</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   print(</a:t>
                      </a:r>
                      <a:r>
                        <a:rPr lang="en-US" sz="1600" kern="100" dirty="0" err="1">
                          <a:solidFill>
                            <a:srgbClr val="000000"/>
                          </a:solidFill>
                          <a:effectLst/>
                          <a:latin typeface="Times New Roman" panose="02020603050405020304" pitchFamily="18" charset="0"/>
                          <a:ea typeface="宋体" panose="02010600030101010101" pitchFamily="2" charset="-122"/>
                        </a:rPr>
                        <a:t>i,end</a:t>
                      </a:r>
                      <a:r>
                        <a:rPr lang="en-US" sz="1600" kern="100" dirty="0">
                          <a:solidFill>
                            <a:srgbClr val="000000"/>
                          </a:solidFill>
                          <a:effectLst/>
                          <a:latin typeface="Times New Roman" panose="02020603050405020304" pitchFamily="18" charset="0"/>
                          <a:ea typeface="宋体" panose="02010600030101010101" pitchFamily="2" charset="-122"/>
                        </a:rPr>
                        <a:t>=' ')	</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0 1 2 3 4</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for </a:t>
                      </a:r>
                      <a:r>
                        <a:rPr lang="en-US" sz="1600" kern="100" dirty="0" err="1">
                          <a:solidFill>
                            <a:srgbClr val="000000"/>
                          </a:solidFill>
                          <a:effectLst/>
                          <a:latin typeface="Times New Roman" panose="02020603050405020304" pitchFamily="18" charset="0"/>
                          <a:ea typeface="宋体" panose="02010600030101010101" pitchFamily="2" charset="-122"/>
                        </a:rPr>
                        <a:t>i</a:t>
                      </a:r>
                      <a:r>
                        <a:rPr lang="en-US" sz="1600" kern="100" dirty="0">
                          <a:solidFill>
                            <a:srgbClr val="000000"/>
                          </a:solidFill>
                          <a:effectLst/>
                          <a:latin typeface="Times New Roman" panose="02020603050405020304" pitchFamily="18" charset="0"/>
                          <a:ea typeface="宋体" panose="02010600030101010101" pitchFamily="2" charset="-122"/>
                        </a:rPr>
                        <a:t> in range(5):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使用了</a:t>
                      </a:r>
                      <a:r>
                        <a:rPr lang="en-US" sz="1600" kern="100" dirty="0">
                          <a:solidFill>
                            <a:srgbClr val="FF0000"/>
                          </a:solidFill>
                          <a:effectLst/>
                          <a:latin typeface="Times New Roman" panose="02020603050405020304" pitchFamily="18" charset="0"/>
                          <a:ea typeface="宋体" panose="02010600030101010101" pitchFamily="2" charset="-122"/>
                        </a:rPr>
                        <a:t>break</a:t>
                      </a:r>
                      <a:r>
                        <a:rPr lang="zh-CN" sz="1600" kern="100" dirty="0">
                          <a:solidFill>
                            <a:srgbClr val="FF0000"/>
                          </a:solidFill>
                          <a:effectLst/>
                          <a:latin typeface="Times New Roman" panose="02020603050405020304" pitchFamily="18" charset="0"/>
                          <a:ea typeface="宋体" panose="02010600030101010101" pitchFamily="2" charset="-122"/>
                        </a:rPr>
                        <a:t>语句的</a:t>
                      </a:r>
                      <a:r>
                        <a:rPr lang="en-US" sz="1600" kern="100" dirty="0">
                          <a:solidFill>
                            <a:srgbClr val="FF0000"/>
                          </a:solidFill>
                          <a:effectLst/>
                          <a:latin typeface="Times New Roman" panose="02020603050405020304" pitchFamily="18" charset="0"/>
                          <a:ea typeface="宋体" panose="02010600030101010101" pitchFamily="2" charset="-122"/>
                        </a:rPr>
                        <a:t>for</a:t>
                      </a:r>
                      <a:r>
                        <a:rPr lang="zh-CN" sz="1600" kern="100" dirty="0">
                          <a:solidFill>
                            <a:srgbClr val="FF0000"/>
                          </a:solidFill>
                          <a:effectLst/>
                          <a:latin typeface="Times New Roman" panose="02020603050405020304" pitchFamily="18" charset="0"/>
                          <a:ea typeface="宋体" panose="02010600030101010101" pitchFamily="2" charset="-122"/>
                        </a:rPr>
                        <a:t>循环</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   if </a:t>
                      </a:r>
                      <a:r>
                        <a:rPr lang="en-US" sz="1600" kern="100" dirty="0" err="1">
                          <a:solidFill>
                            <a:srgbClr val="000000"/>
                          </a:solidFill>
                          <a:effectLst/>
                          <a:latin typeface="Times New Roman" panose="02020603050405020304" pitchFamily="18" charset="0"/>
                          <a:ea typeface="宋体" panose="02010600030101010101" pitchFamily="2" charset="-122"/>
                        </a:rPr>
                        <a:t>i</a:t>
                      </a:r>
                      <a:r>
                        <a:rPr lang="en-US" sz="1600" kern="100" dirty="0">
                          <a:solidFill>
                            <a:srgbClr val="000000"/>
                          </a:solidFill>
                          <a:effectLst/>
                          <a:latin typeface="Times New Roman" panose="02020603050405020304" pitchFamily="18" charset="0"/>
                          <a:ea typeface="宋体" panose="02010600030101010101" pitchFamily="2" charset="-122"/>
                        </a:rPr>
                        <a:t>==3:</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   break</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   print(</a:t>
                      </a:r>
                      <a:r>
                        <a:rPr lang="en-US" sz="1600" kern="100" dirty="0" err="1">
                          <a:solidFill>
                            <a:srgbClr val="000000"/>
                          </a:solidFill>
                          <a:effectLst/>
                          <a:latin typeface="Times New Roman" panose="02020603050405020304" pitchFamily="18" charset="0"/>
                          <a:ea typeface="宋体" panose="02010600030101010101" pitchFamily="2" charset="-122"/>
                        </a:rPr>
                        <a:t>i,end</a:t>
                      </a:r>
                      <a:r>
                        <a:rPr lang="en-US" sz="1600" kern="100" dirty="0">
                          <a:solidFill>
                            <a:srgbClr val="000000"/>
                          </a:solidFill>
                          <a:effectLst/>
                          <a:latin typeface="Times New Roman" panose="02020603050405020304" pitchFamily="18" charset="0"/>
                          <a:ea typeface="宋体" panose="02010600030101010101" pitchFamily="2" charset="-122"/>
                        </a:rPr>
                        <a:t>=' ')	</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0 1 2 </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&gt;&gt;&gt; for </a:t>
                      </a:r>
                      <a:r>
                        <a:rPr lang="en-US" sz="1600" kern="100" dirty="0" err="1">
                          <a:solidFill>
                            <a:srgbClr val="000000"/>
                          </a:solidFill>
                          <a:effectLst/>
                          <a:latin typeface="Times New Roman" panose="02020603050405020304" pitchFamily="18" charset="0"/>
                          <a:ea typeface="宋体" panose="02010600030101010101" pitchFamily="2" charset="-122"/>
                        </a:rPr>
                        <a:t>i</a:t>
                      </a:r>
                      <a:r>
                        <a:rPr lang="en-US" sz="1600" kern="100" dirty="0">
                          <a:solidFill>
                            <a:srgbClr val="000000"/>
                          </a:solidFill>
                          <a:effectLst/>
                          <a:latin typeface="Times New Roman" panose="02020603050405020304" pitchFamily="18" charset="0"/>
                          <a:ea typeface="宋体" panose="02010600030101010101" pitchFamily="2" charset="-122"/>
                        </a:rPr>
                        <a:t> in range(5):   </a:t>
                      </a:r>
                      <a:r>
                        <a:rPr lang="en-US" sz="1600" kern="100" dirty="0">
                          <a:solidFill>
                            <a:srgbClr val="FF0000"/>
                          </a:solidFill>
                          <a:effectLst/>
                          <a:latin typeface="Times New Roman" panose="02020603050405020304" pitchFamily="18" charset="0"/>
                          <a:ea typeface="宋体" panose="02010600030101010101" pitchFamily="2" charset="-122"/>
                        </a:rPr>
                        <a:t># </a:t>
                      </a:r>
                      <a:r>
                        <a:rPr lang="zh-CN" sz="1600" kern="100" dirty="0">
                          <a:solidFill>
                            <a:srgbClr val="FF0000"/>
                          </a:solidFill>
                          <a:effectLst/>
                          <a:latin typeface="Times New Roman" panose="02020603050405020304" pitchFamily="18" charset="0"/>
                          <a:ea typeface="宋体" panose="02010600030101010101" pitchFamily="2" charset="-122"/>
                        </a:rPr>
                        <a:t>使用了</a:t>
                      </a:r>
                      <a:r>
                        <a:rPr lang="en-US" sz="1600" kern="100" dirty="0">
                          <a:solidFill>
                            <a:srgbClr val="FF0000"/>
                          </a:solidFill>
                          <a:effectLst/>
                          <a:latin typeface="Times New Roman" panose="02020603050405020304" pitchFamily="18" charset="0"/>
                          <a:ea typeface="宋体" panose="02010600030101010101" pitchFamily="2" charset="-122"/>
                        </a:rPr>
                        <a:t>continue</a:t>
                      </a:r>
                      <a:r>
                        <a:rPr lang="zh-CN" sz="1600" kern="100" dirty="0">
                          <a:solidFill>
                            <a:srgbClr val="FF0000"/>
                          </a:solidFill>
                          <a:effectLst/>
                          <a:latin typeface="Times New Roman" panose="02020603050405020304" pitchFamily="18" charset="0"/>
                          <a:ea typeface="宋体" panose="02010600030101010101" pitchFamily="2" charset="-122"/>
                        </a:rPr>
                        <a:t>语句的</a:t>
                      </a:r>
                      <a:r>
                        <a:rPr lang="en-US" sz="1600" kern="100" dirty="0">
                          <a:solidFill>
                            <a:srgbClr val="FF0000"/>
                          </a:solidFill>
                          <a:effectLst/>
                          <a:latin typeface="Times New Roman" panose="02020603050405020304" pitchFamily="18" charset="0"/>
                          <a:ea typeface="宋体" panose="02010600030101010101" pitchFamily="2" charset="-122"/>
                        </a:rPr>
                        <a:t>for</a:t>
                      </a:r>
                      <a:r>
                        <a:rPr lang="zh-CN" sz="1600" kern="100" dirty="0">
                          <a:solidFill>
                            <a:srgbClr val="FF0000"/>
                          </a:solidFill>
                          <a:effectLst/>
                          <a:latin typeface="Times New Roman" panose="02020603050405020304" pitchFamily="18" charset="0"/>
                          <a:ea typeface="宋体" panose="02010600030101010101" pitchFamily="2" charset="-122"/>
                        </a:rPr>
                        <a:t>循环</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   if </a:t>
                      </a:r>
                      <a:r>
                        <a:rPr lang="en-US" sz="1600" kern="100" dirty="0" err="1">
                          <a:solidFill>
                            <a:srgbClr val="000000"/>
                          </a:solidFill>
                          <a:effectLst/>
                          <a:latin typeface="Times New Roman" panose="02020603050405020304" pitchFamily="18" charset="0"/>
                          <a:ea typeface="宋体" panose="02010600030101010101" pitchFamily="2" charset="-122"/>
                        </a:rPr>
                        <a:t>i</a:t>
                      </a:r>
                      <a:r>
                        <a:rPr lang="en-US" sz="1600" kern="100" dirty="0">
                          <a:solidFill>
                            <a:srgbClr val="000000"/>
                          </a:solidFill>
                          <a:effectLst/>
                          <a:latin typeface="Times New Roman" panose="02020603050405020304" pitchFamily="18" charset="0"/>
                          <a:ea typeface="宋体" panose="02010600030101010101" pitchFamily="2" charset="-122"/>
                        </a:rPr>
                        <a:t>==3:</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   continue</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   print(</a:t>
                      </a:r>
                      <a:r>
                        <a:rPr lang="en-US" sz="1600" kern="100" dirty="0" err="1">
                          <a:solidFill>
                            <a:srgbClr val="000000"/>
                          </a:solidFill>
                          <a:effectLst/>
                          <a:latin typeface="Times New Roman" panose="02020603050405020304" pitchFamily="18" charset="0"/>
                          <a:ea typeface="宋体" panose="02010600030101010101" pitchFamily="2" charset="-122"/>
                        </a:rPr>
                        <a:t>i,end</a:t>
                      </a:r>
                      <a:r>
                        <a:rPr lang="en-US" sz="1600" kern="100" dirty="0">
                          <a:solidFill>
                            <a:srgbClr val="000000"/>
                          </a:solidFill>
                          <a:effectLst/>
                          <a:latin typeface="Times New Roman" panose="02020603050405020304" pitchFamily="18" charset="0"/>
                          <a:ea typeface="宋体" panose="02010600030101010101" pitchFamily="2" charset="-122"/>
                        </a:rPr>
                        <a:t>=' ')	</a:t>
                      </a:r>
                      <a:endParaRPr lang="zh-CN" sz="1600" kern="100" dirty="0">
                        <a:effectLst/>
                        <a:latin typeface="Times New Roman" panose="02020603050405020304" pitchFamily="18" charset="0"/>
                        <a:ea typeface="宋体" panose="02010600030101010101" pitchFamily="2" charset="-122"/>
                      </a:endParaRPr>
                    </a:p>
                    <a:p>
                      <a:pPr algn="just"/>
                      <a:r>
                        <a:rPr lang="en-US" sz="1600" kern="100" dirty="0">
                          <a:solidFill>
                            <a:srgbClr val="000000"/>
                          </a:solidFill>
                          <a:effectLst/>
                          <a:latin typeface="Times New Roman" panose="02020603050405020304" pitchFamily="18" charset="0"/>
                          <a:ea typeface="宋体" panose="02010600030101010101" pitchFamily="2" charset="-122"/>
                        </a:rPr>
                        <a:t>0 1 2 4   </a:t>
                      </a:r>
                      <a:endParaRPr lang="zh-CN" sz="1600" kern="100" dirty="0">
                        <a:effectLst/>
                        <a:latin typeface="Times New Roman" panose="02020603050405020304" pitchFamily="18" charset="0"/>
                        <a:ea typeface="宋体" panose="02010600030101010101" pitchFamily="2" charset="-122"/>
                      </a:endParaRPr>
                    </a:p>
                  </a:txBody>
                  <a:tcPr marL="68580" marR="68580" marT="0" marB="0">
                    <a:lnL>
                      <a:noFill/>
                    </a:lnL>
                    <a:lnR>
                      <a:noFill/>
                    </a:lnR>
                    <a:lnT>
                      <a:noFill/>
                    </a:lnT>
                    <a:lnB>
                      <a:noFill/>
                    </a:lnB>
                    <a:solidFill>
                      <a:srgbClr val="D9D9D9"/>
                    </a:solidFill>
                  </a:tcPr>
                </a:tc>
              </a:tr>
            </a:tbl>
          </a:graphicData>
        </a:graphic>
      </p:graphicFrame>
    </p:spTree>
  </p:cSld>
  <p:clrMapOvr>
    <a:masterClrMapping/>
  </p:clrMapOvr>
  <p:transition spd="slow"/>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文本框 6"/>
          <p:cNvSpPr txBox="1">
            <a:spLocks noChangeArrowheads="1"/>
          </p:cNvSpPr>
          <p:nvPr>
            <p:custDataLst>
              <p:tags r:id="rId1"/>
            </p:custDataLst>
          </p:nvPr>
        </p:nvSpPr>
        <p:spPr bwMode="auto">
          <a:xfrm>
            <a:off x="773112" y="180374"/>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任务四：控制语句</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47107" name="副标题"/>
          <p:cNvSpPr txBox="1">
            <a:spLocks noChangeArrowheads="1"/>
          </p:cNvSpPr>
          <p:nvPr>
            <p:custDataLst>
              <p:tags r:id="rId2"/>
            </p:custDataLst>
          </p:nvPr>
        </p:nvSpPr>
        <p:spPr bwMode="auto">
          <a:xfrm>
            <a:off x="773112" y="789974"/>
            <a:ext cx="819785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4</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循环语句</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—while</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循环</a:t>
            </a:r>
            <a:endPar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pic>
        <p:nvPicPr>
          <p:cNvPr id="15361"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4317" y="4348972"/>
            <a:ext cx="5924894" cy="2328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6"/>
          <p:cNvSpPr txBox="1"/>
          <p:nvPr>
            <p:custDataLst>
              <p:tags r:id="rId4"/>
            </p:custDataLst>
          </p:nvPr>
        </p:nvSpPr>
        <p:spPr>
          <a:xfrm>
            <a:off x="674689" y="1414420"/>
            <a:ext cx="8469312" cy="3200400"/>
          </a:xfrm>
          <a:prstGeom prst="rect">
            <a:avLst/>
          </a:prstGeom>
          <a:noFill/>
          <a:ln w="3175">
            <a:noFill/>
            <a:prstDash val="dash"/>
          </a:ln>
        </p:spPr>
        <p:txBody>
          <a:bodyPr lIns="63500" tIns="25400" rIns="63500" bIns="25400" anchor="ctr">
            <a:normAutofit fontScale="92500"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20000"/>
              </a:lnSpc>
              <a:spcBef>
                <a:spcPct val="0"/>
              </a:spcBef>
              <a:spcAft>
                <a:spcPts val="800"/>
              </a:spcAft>
              <a:buClrTx/>
              <a:buSzTx/>
              <a:buFontTx/>
              <a:buNone/>
              <a:defRPr/>
            </a:pPr>
            <a:r>
              <a:rPr kumimoji="0" lang="zh-CN" altLang="en-US"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在某种不确定的情况下需要执行循环时，使用</a:t>
            </a:r>
            <a:r>
              <a:rPr kumimoji="0" lang="en-US" altLang="zh-CN"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while</a:t>
            </a:r>
            <a:r>
              <a:rPr kumimoji="0" lang="zh-CN" altLang="en-US"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循环。</a:t>
            </a:r>
            <a:endParaRPr kumimoji="0" lang="en-US" altLang="zh-CN"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3765" rtl="0" eaLnBrk="1" fontAlgn="auto" latinLnBrk="0" hangingPunct="1">
              <a:lnSpc>
                <a:spcPct val="120000"/>
              </a:lnSpc>
              <a:spcBef>
                <a:spcPct val="0"/>
              </a:spcBef>
              <a:spcAft>
                <a:spcPts val="800"/>
              </a:spcAft>
              <a:buClrTx/>
              <a:buSzTx/>
              <a:buFontTx/>
              <a:buNone/>
              <a:defRPr/>
            </a:pPr>
            <a:r>
              <a:rPr kumimoji="0" lang="zh-CN" altLang="en-US"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不带</a:t>
            </a:r>
            <a:r>
              <a:rPr kumimoji="0" lang="en-US" altLang="zh-CN"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else</a:t>
            </a:r>
            <a:r>
              <a:rPr kumimoji="0" lang="zh-CN" altLang="en-US"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子句的</a:t>
            </a:r>
            <a:r>
              <a:rPr kumimoji="0" lang="en-US" altLang="zh-CN"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while</a:t>
            </a:r>
            <a:r>
              <a:rPr kumimoji="0" lang="zh-CN" altLang="en-US"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语句的语法格式和执行流程如下图所示。</a:t>
            </a:r>
            <a:endParaRPr kumimoji="0" lang="zh-CN" altLang="en-US"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3765" rtl="0" eaLnBrk="1" fontAlgn="auto" latinLnBrk="0" hangingPunct="1">
              <a:lnSpc>
                <a:spcPct val="120000"/>
              </a:lnSpc>
              <a:spcBef>
                <a:spcPct val="0"/>
              </a:spcBef>
              <a:spcAft>
                <a:spcPts val="800"/>
              </a:spcAft>
              <a:buClrTx/>
              <a:buSzTx/>
              <a:buFontTx/>
              <a:buNone/>
              <a:defRPr/>
            </a:pPr>
            <a:r>
              <a:rPr kumimoji="0" lang="zh-CN" altLang="en-US"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当执行</a:t>
            </a:r>
            <a:r>
              <a:rPr kumimoji="0" lang="en-US" altLang="zh-CN"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while</a:t>
            </a:r>
            <a:r>
              <a:rPr kumimoji="0" lang="zh-CN" altLang="en-US"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循环时，先对循环条件做判断，若其所对应的布尔值为真，则执行图中左半部分的语句块，执行完继续对循环条件做判断，</a:t>
            </a:r>
            <a:r>
              <a:rPr kumimoji="0" lang="en-US" altLang="zh-CN"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，直至发现循环条件的布尔值为假，则循环结束并跳出循环，继续执行</a:t>
            </a:r>
            <a:r>
              <a:rPr kumimoji="0" lang="en-US" altLang="zh-CN"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while</a:t>
            </a:r>
            <a:r>
              <a:rPr kumimoji="0" lang="zh-CN" altLang="en-US"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语句后面的其他语句。</a:t>
            </a:r>
            <a:endParaRPr kumimoji="0" lang="zh-CN" altLang="en-US"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3765" rtl="0" eaLnBrk="1" fontAlgn="auto" latinLnBrk="0" hangingPunct="1">
              <a:lnSpc>
                <a:spcPct val="120000"/>
              </a:lnSpc>
              <a:spcBef>
                <a:spcPct val="0"/>
              </a:spcBef>
              <a:spcAft>
                <a:spcPts val="800"/>
              </a:spcAft>
              <a:buClrTx/>
              <a:buSzTx/>
              <a:buFontTx/>
              <a:buNone/>
              <a:defRPr/>
            </a:pPr>
            <a:r>
              <a:rPr kumimoji="0" lang="zh-CN" altLang="en-US"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循环语句</a:t>
            </a:r>
            <a:r>
              <a:rPr kumimoji="0" lang="en-US" altLang="zh-CN"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while</a:t>
            </a:r>
            <a:r>
              <a:rPr kumimoji="0" lang="zh-CN" altLang="en-US"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中也</a:t>
            </a:r>
            <a:r>
              <a:rPr kumimoji="0" lang="zh-CN" altLang="en-US" sz="2200" b="0" i="0" u="none" strike="noStrike" kern="1200" cap="none" spc="100" normalizeH="0" baseline="0" noProof="0" dirty="0">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可以使用</a:t>
            </a:r>
            <a:r>
              <a:rPr kumimoji="0" lang="en-US" altLang="zh-CN" sz="2200" b="0" i="0" u="none" strike="noStrike" kern="1200" cap="none" spc="100" normalizeH="0" baseline="0" noProof="0" dirty="0">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else</a:t>
            </a:r>
            <a:r>
              <a:rPr kumimoji="0" lang="zh-CN" altLang="en-US" sz="2200" b="0" i="0" u="none" strike="noStrike" kern="1200" cap="none" spc="100" normalizeH="0" baseline="0" noProof="0" dirty="0">
                <a:ln w="3175">
                  <a:noFill/>
                  <a:prstDash val="dash"/>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子句</a:t>
            </a:r>
            <a:r>
              <a:rPr kumimoji="0" lang="zh-CN" altLang="en-US"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，这是当循环正常完成，也就是没有被</a:t>
            </a:r>
            <a:r>
              <a:rPr kumimoji="0" lang="en-US" altLang="zh-CN"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break</a:t>
            </a:r>
            <a:r>
              <a:rPr kumimoji="0" lang="zh-CN" altLang="en-US" sz="22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提前结束循环的情况下才会执行的语句块。</a:t>
            </a:r>
            <a:endParaRPr kumimoji="0" lang="zh-CN" altLang="en-US" sz="2400" b="0" i="0" u="none" strike="noStrike" kern="1200" cap="none" spc="100" normalizeH="0" baseline="0" noProof="0" dirty="0">
              <a:ln w="3175">
                <a:noFill/>
                <a:prstDash val="dash"/>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文本框 6"/>
          <p:cNvSpPr txBox="1">
            <a:spLocks noChangeArrowheads="1"/>
          </p:cNvSpPr>
          <p:nvPr>
            <p:custDataLst>
              <p:tags r:id="rId1"/>
            </p:custDataLst>
          </p:nvPr>
        </p:nvSpPr>
        <p:spPr bwMode="auto">
          <a:xfrm>
            <a:off x="773112" y="698179"/>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任务四：控制语句</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47107" name="副标题"/>
          <p:cNvSpPr txBox="1">
            <a:spLocks noChangeArrowheads="1"/>
          </p:cNvSpPr>
          <p:nvPr>
            <p:custDataLst>
              <p:tags r:id="rId2"/>
            </p:custDataLst>
          </p:nvPr>
        </p:nvSpPr>
        <p:spPr bwMode="auto">
          <a:xfrm>
            <a:off x="773112" y="1709294"/>
            <a:ext cx="8197850"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4</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循环语句</a:t>
            </a:r>
            <a:r>
              <a:rPr kumimoji="0" lang="en-US"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—while</a:t>
            </a:r>
            <a:r>
              <a:rPr kumimoji="0" lang="zh-CN" altLang="en-US"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循环示例</a:t>
            </a:r>
            <a:endParaRPr kumimoji="0" lang="zh-CN" altLang="zh-CN" sz="2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aphicFrame>
        <p:nvGraphicFramePr>
          <p:cNvPr id="4" name="表格 3"/>
          <p:cNvGraphicFramePr>
            <a:graphicFrameLocks noGrp="1"/>
          </p:cNvGraphicFramePr>
          <p:nvPr/>
        </p:nvGraphicFramePr>
        <p:xfrm>
          <a:off x="773112" y="3020719"/>
          <a:ext cx="7295850" cy="1375347"/>
        </p:xfrm>
        <a:graphic>
          <a:graphicData uri="http://schemas.openxmlformats.org/drawingml/2006/table">
            <a:tbl>
              <a:tblPr firstRow="1" firstCol="1" bandRow="1"/>
              <a:tblGrid>
                <a:gridCol w="7295850"/>
              </a:tblGrid>
              <a:tr h="1254720">
                <a:tc>
                  <a:txBody>
                    <a:bodyPr/>
                    <a:lstStyle/>
                    <a:p>
                      <a:pPr algn="just">
                        <a:lnSpc>
                          <a:spcPct val="130000"/>
                        </a:lnSpc>
                      </a:pPr>
                      <a:r>
                        <a:rPr lang="en-US" sz="2400" kern="100" dirty="0">
                          <a:solidFill>
                            <a:srgbClr val="000000"/>
                          </a:solidFill>
                          <a:effectLst/>
                          <a:latin typeface="Times New Roman" panose="02020603050405020304" pitchFamily="18" charset="0"/>
                          <a:ea typeface="宋体" panose="02010600030101010101" pitchFamily="2" charset="-122"/>
                        </a:rPr>
                        <a:t>while input("</a:t>
                      </a:r>
                      <a:r>
                        <a:rPr lang="zh-CN" sz="2400" kern="100" dirty="0">
                          <a:solidFill>
                            <a:srgbClr val="000000"/>
                          </a:solidFill>
                          <a:effectLst/>
                          <a:latin typeface="Times New Roman" panose="02020603050405020304" pitchFamily="18" charset="0"/>
                          <a:ea typeface="宋体" panose="02010600030101010101" pitchFamily="2" charset="-122"/>
                        </a:rPr>
                        <a:t>请输入密码：</a:t>
                      </a:r>
                      <a:r>
                        <a:rPr lang="en-US" sz="2400" kern="100" dirty="0">
                          <a:solidFill>
                            <a:srgbClr val="000000"/>
                          </a:solidFill>
                          <a:effectLst/>
                          <a:latin typeface="Times New Roman" panose="02020603050405020304" pitchFamily="18" charset="0"/>
                          <a:ea typeface="宋体" panose="02010600030101010101" pitchFamily="2" charset="-122"/>
                        </a:rPr>
                        <a:t>")!='</a:t>
                      </a:r>
                      <a:r>
                        <a:rPr lang="en-US" sz="2400" kern="100" dirty="0" err="1">
                          <a:solidFill>
                            <a:srgbClr val="000000"/>
                          </a:solidFill>
                          <a:effectLst/>
                          <a:latin typeface="Times New Roman" panose="02020603050405020304" pitchFamily="18" charset="0"/>
                          <a:ea typeface="宋体" panose="02010600030101010101" pitchFamily="2" charset="-122"/>
                        </a:rPr>
                        <a:t>abc</a:t>
                      </a:r>
                      <a:r>
                        <a:rPr lang="en-US" sz="2400" kern="100" dirty="0">
                          <a:solidFill>
                            <a:srgbClr val="000000"/>
                          </a:solidFill>
                          <a:effectLst/>
                          <a:latin typeface="Times New Roman" panose="02020603050405020304" pitchFamily="18" charset="0"/>
                          <a:ea typeface="宋体" panose="02010600030101010101" pitchFamily="2" charset="-122"/>
                        </a:rPr>
                        <a:t>':</a:t>
                      </a:r>
                      <a:r>
                        <a:rPr lang="en-US" sz="2400" kern="100" dirty="0">
                          <a:solidFill>
                            <a:srgbClr val="FF0000"/>
                          </a:solidFill>
                          <a:effectLst/>
                          <a:latin typeface="Times New Roman" panose="02020603050405020304" pitchFamily="18" charset="0"/>
                          <a:ea typeface="宋体" panose="02010600030101010101" pitchFamily="2" charset="-122"/>
                        </a:rPr>
                        <a:t>    # while</a:t>
                      </a:r>
                      <a:r>
                        <a:rPr lang="zh-CN" sz="2400" kern="100" dirty="0">
                          <a:solidFill>
                            <a:srgbClr val="FF0000"/>
                          </a:solidFill>
                          <a:effectLst/>
                          <a:latin typeface="Times New Roman" panose="02020603050405020304" pitchFamily="18" charset="0"/>
                          <a:ea typeface="宋体" panose="02010600030101010101" pitchFamily="2" charset="-122"/>
                        </a:rPr>
                        <a:t>循环</a:t>
                      </a:r>
                      <a:endParaRPr lang="zh-CN" sz="2400" kern="100" dirty="0">
                        <a:effectLst/>
                        <a:latin typeface="Times New Roman" panose="02020603050405020304" pitchFamily="18" charset="0"/>
                        <a:ea typeface="宋体" panose="02010600030101010101" pitchFamily="2" charset="-122"/>
                      </a:endParaRPr>
                    </a:p>
                    <a:p>
                      <a:pPr algn="just">
                        <a:lnSpc>
                          <a:spcPct val="130000"/>
                        </a:lnSpc>
                      </a:pPr>
                      <a:r>
                        <a:rPr lang="en-US" sz="2400" kern="100" dirty="0">
                          <a:solidFill>
                            <a:srgbClr val="000000"/>
                          </a:solidFill>
                          <a:effectLst/>
                          <a:latin typeface="Times New Roman" panose="02020603050405020304" pitchFamily="18" charset="0"/>
                          <a:ea typeface="宋体" panose="02010600030101010101" pitchFamily="2" charset="-122"/>
                        </a:rPr>
                        <a:t>    print("</a:t>
                      </a:r>
                      <a:r>
                        <a:rPr lang="zh-CN" sz="2400" kern="100" dirty="0">
                          <a:solidFill>
                            <a:srgbClr val="000000"/>
                          </a:solidFill>
                          <a:effectLst/>
                          <a:latin typeface="Times New Roman" panose="02020603050405020304" pitchFamily="18" charset="0"/>
                          <a:ea typeface="宋体" panose="02010600030101010101" pitchFamily="2" charset="-122"/>
                        </a:rPr>
                        <a:t>密码不正确！</a:t>
                      </a:r>
                      <a:r>
                        <a:rPr lang="en-US" sz="2400" kern="100" dirty="0">
                          <a:solidFill>
                            <a:srgbClr val="000000"/>
                          </a:solidFill>
                          <a:effectLst/>
                          <a:latin typeface="Times New Roman" panose="02020603050405020304" pitchFamily="18" charset="0"/>
                          <a:ea typeface="宋体" panose="02010600030101010101" pitchFamily="2" charset="-122"/>
                        </a:rPr>
                        <a:t>")</a:t>
                      </a:r>
                      <a:endParaRPr lang="zh-CN" sz="2400" kern="100" dirty="0">
                        <a:effectLst/>
                        <a:latin typeface="Times New Roman" panose="02020603050405020304" pitchFamily="18" charset="0"/>
                        <a:ea typeface="宋体" panose="02010600030101010101" pitchFamily="2" charset="-122"/>
                      </a:endParaRPr>
                    </a:p>
                    <a:p>
                      <a:pPr algn="just">
                        <a:lnSpc>
                          <a:spcPct val="130000"/>
                        </a:lnSpc>
                      </a:pPr>
                      <a:r>
                        <a:rPr lang="en-US" sz="2400" kern="100" dirty="0">
                          <a:solidFill>
                            <a:srgbClr val="000000"/>
                          </a:solidFill>
                          <a:effectLst/>
                          <a:latin typeface="Times New Roman" panose="02020603050405020304" pitchFamily="18" charset="0"/>
                          <a:ea typeface="宋体" panose="02010600030101010101" pitchFamily="2" charset="-122"/>
                        </a:rPr>
                        <a:t>print("</a:t>
                      </a:r>
                      <a:r>
                        <a:rPr lang="zh-CN" sz="2400" kern="100" dirty="0">
                          <a:solidFill>
                            <a:srgbClr val="000000"/>
                          </a:solidFill>
                          <a:effectLst/>
                          <a:latin typeface="Times New Roman" panose="02020603050405020304" pitchFamily="18" charset="0"/>
                          <a:ea typeface="宋体" panose="02010600030101010101" pitchFamily="2" charset="-122"/>
                        </a:rPr>
                        <a:t>密码输入成功！</a:t>
                      </a:r>
                      <a:r>
                        <a:rPr lang="en-US" sz="2400" kern="100" dirty="0">
                          <a:solidFill>
                            <a:srgbClr val="000000"/>
                          </a:solidFill>
                          <a:effectLst/>
                          <a:latin typeface="Times New Roman" panose="02020603050405020304" pitchFamily="18" charset="0"/>
                          <a:ea typeface="宋体" panose="02010600030101010101" pitchFamily="2" charset="-122"/>
                        </a:rPr>
                        <a:t>")</a:t>
                      </a:r>
                      <a:endParaRPr lang="zh-CN" sz="2400" kern="100" dirty="0">
                        <a:effectLst/>
                        <a:latin typeface="Times New Roman" panose="02020603050405020304" pitchFamily="18" charset="0"/>
                        <a:ea typeface="宋体" panose="02010600030101010101" pitchFamily="2" charset="-122"/>
                      </a:endParaRPr>
                    </a:p>
                  </a:txBody>
                  <a:tcPr marL="68580" marR="68580" marT="0" marB="0">
                    <a:lnL>
                      <a:noFill/>
                    </a:lnL>
                    <a:lnR>
                      <a:noFill/>
                    </a:lnR>
                    <a:lnT>
                      <a:noFill/>
                    </a:lnT>
                    <a:lnB>
                      <a:noFill/>
                    </a:lnB>
                    <a:solidFill>
                      <a:srgbClr val="D9D9D9"/>
                    </a:solidFill>
                  </a:tcPr>
                </a:tc>
              </a:tr>
            </a:tbl>
          </a:graphicData>
        </a:graphic>
      </p:graphicFrame>
    </p:spTree>
  </p:cSld>
  <p:clrMapOvr>
    <a:masterClrMapping/>
  </p:clrMapOvr>
  <p:transition spd="slow"/>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副标题"/>
          <p:cNvSpPr txBox="1">
            <a:spLocks noChangeArrowheads="1"/>
          </p:cNvSpPr>
          <p:nvPr>
            <p:custDataLst>
              <p:tags r:id="rId1"/>
            </p:custDataLst>
          </p:nvPr>
        </p:nvSpPr>
        <p:spPr bwMode="auto">
          <a:xfrm>
            <a:off x="674690" y="1600200"/>
            <a:ext cx="4244975"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1.1 </a:t>
            </a:r>
            <a:r>
              <a:rPr lang="zh-CN" altLang="en-US"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基本数据类型</a:t>
            </a:r>
            <a:endPar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itle 6"/>
          <p:cNvSpPr txBox="1"/>
          <p:nvPr>
            <p:custDataLst>
              <p:tags r:id="rId2"/>
            </p:custDataLst>
          </p:nvPr>
        </p:nvSpPr>
        <p:spPr>
          <a:xfrm>
            <a:off x="381001" y="2263776"/>
            <a:ext cx="3005666" cy="4450293"/>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fontAlgn="auto">
              <a:lnSpc>
                <a:spcPct val="120000"/>
              </a:lnSpc>
              <a:spcAft>
                <a:spcPts val="800"/>
              </a:spcAft>
              <a:defRPr/>
            </a:pPr>
            <a:r>
              <a:rPr lang="zh-CN" altLang="en-US"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说明：</a:t>
            </a:r>
            <a:r>
              <a:rPr lang="zh-CN" altLang="en-US" sz="2400" spc="10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代码中以</a:t>
            </a: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spc="10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spc="10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开始直至行末的信息为</a:t>
            </a:r>
            <a:r>
              <a:rPr lang="zh-CN" altLang="en-US"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注释</a:t>
            </a:r>
            <a:r>
              <a:rPr lang="zh-CN" altLang="en-US" sz="2400" spc="10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，是对程序中代码的解释说明，注释是为了方便阅读理解程序和读懂程序，对程序的执行没有任何影响</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a:spLocks noChangeArrowheads="1"/>
          </p:cNvSpPr>
          <p:nvPr>
            <p:custDataLst>
              <p:tags r:id="rId3"/>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任务一： </a:t>
            </a:r>
            <a:r>
              <a:rPr lang="en-US" altLang="zh-CN"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Python</a:t>
            </a:r>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的内置数据类型</a:t>
            </a:r>
            <a:endPar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图片 4"/>
          <p:cNvPicPr>
            <a:picLocks noChangeAspect="1"/>
          </p:cNvPicPr>
          <p:nvPr/>
        </p:nvPicPr>
        <p:blipFill rotWithShape="1">
          <a:blip r:embed="rId4"/>
          <a:srcRect l="3584" t="30482" r="77699" b="19151"/>
          <a:stretch>
            <a:fillRect/>
          </a:stretch>
        </p:blipFill>
        <p:spPr>
          <a:xfrm>
            <a:off x="4206877" y="1473202"/>
            <a:ext cx="3422965" cy="5181253"/>
          </a:xfrm>
          <a:prstGeom prst="rect">
            <a:avLst/>
          </a:prstGeom>
        </p:spPr>
      </p:pic>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副标题"/>
          <p:cNvSpPr txBox="1">
            <a:spLocks noChangeArrowheads="1"/>
          </p:cNvSpPr>
          <p:nvPr>
            <p:custDataLst>
              <p:tags r:id="rId1"/>
            </p:custDataLst>
          </p:nvPr>
        </p:nvSpPr>
        <p:spPr bwMode="auto">
          <a:xfrm>
            <a:off x="674690" y="1600200"/>
            <a:ext cx="4244975"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 </a:t>
            </a:r>
            <a:r>
              <a:rPr lang="zh-CN" altLang="en-US"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复杂数据类型</a:t>
            </a:r>
            <a:endPar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itle 6"/>
          <p:cNvSpPr txBox="1"/>
          <p:nvPr>
            <p:custDataLst>
              <p:tags r:id="rId2"/>
            </p:custDataLst>
          </p:nvPr>
        </p:nvSpPr>
        <p:spPr>
          <a:xfrm>
            <a:off x="708027" y="2263775"/>
            <a:ext cx="8012113" cy="2058988"/>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fontAlgn="auto">
              <a:lnSpc>
                <a:spcPct val="120000"/>
              </a:lnSpc>
              <a:spcAft>
                <a:spcPts val="800"/>
              </a:spcAft>
              <a:defRPr/>
            </a:pP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复杂数据类型包括：字符串（</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str</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）、元组（</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tuple</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）、列表（</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list</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）、集合（</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set</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）、字典（</a:t>
            </a:r>
            <a:r>
              <a:rPr lang="en-US" altLang="zh-CN" sz="2400" spc="100" dirty="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dict</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）等。</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a:spLocks noChangeArrowheads="1"/>
          </p:cNvSpPr>
          <p:nvPr>
            <p:custDataLst>
              <p:tags r:id="rId3"/>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任务一： </a:t>
            </a:r>
            <a:r>
              <a:rPr lang="en-US" altLang="zh-CN"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Python</a:t>
            </a:r>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的内置数据类型</a:t>
            </a:r>
            <a:endPar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副标题"/>
          <p:cNvSpPr txBox="1">
            <a:spLocks noChangeArrowheads="1"/>
          </p:cNvSpPr>
          <p:nvPr>
            <p:custDataLst>
              <p:tags r:id="rId1"/>
            </p:custDataLst>
          </p:nvPr>
        </p:nvSpPr>
        <p:spPr bwMode="auto">
          <a:xfrm>
            <a:off x="674690" y="1600200"/>
            <a:ext cx="4244975" cy="457200"/>
          </a:xfrm>
          <a:prstGeom prst="rect">
            <a:avLst/>
          </a:prstGeom>
          <a:noFill/>
          <a:ln>
            <a:noFill/>
          </a:ln>
          <a:extLst>
            <a:ext uri="{909E8E84-426E-40DD-AFC4-6F175D3DCCD1}">
              <a14:hiddenFill xmlns:a14="http://schemas.microsoft.com/office/drawing/2010/main">
                <a:solidFill>
                  <a:srgbClr val="A5A5A5"/>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 </a:t>
            </a:r>
            <a:r>
              <a:rPr lang="zh-CN" altLang="en-US"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复杂数据类型</a:t>
            </a:r>
            <a:endParaRPr lang="zh-CN" altLang="zh-CN"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Title 6"/>
          <p:cNvSpPr txBox="1"/>
          <p:nvPr>
            <p:custDataLst>
              <p:tags r:id="rId2"/>
            </p:custDataLst>
          </p:nvPr>
        </p:nvSpPr>
        <p:spPr>
          <a:xfrm>
            <a:off x="476253" y="2263775"/>
            <a:ext cx="8667749" cy="4418012"/>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fontAlgn="auto">
              <a:lnSpc>
                <a:spcPct val="120000"/>
              </a:lnSpc>
              <a:spcAft>
                <a:spcPts val="800"/>
              </a:spcAft>
              <a:defRPr/>
            </a:pPr>
            <a:r>
              <a:rPr lang="zh-CN" altLang="en-US" sz="2400" b="1"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字符串：</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是由</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0</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个或多个</a:t>
            </a:r>
            <a:r>
              <a:rPr lang="en-US" altLang="zh-CN"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Unicode</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字符组成的不可变的序列。</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字符串可以采用多种方式表示：</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由成对的单引号’ ’引起来的文本序列，其中允许嵌入双引号且不必转义；</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由成对的双引号” ”引起来的文本序列，其中允许嵌入单引号且不必转义；</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20000"/>
              </a:lnSpc>
              <a:spcAft>
                <a:spcPts val="800"/>
              </a:spcAft>
              <a:defRPr/>
            </a:pPr>
            <a:r>
              <a:rPr lang="en-US" altLang="zh-CN" sz="2400" spc="10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由成对的三个单引号或三个双引号引起来的文本序列，其中允许嵌入单引号和双引号且不必转义，文本还可以跨越多行。</a:t>
            </a:r>
            <a:endParaRPr lang="zh-CN" altLang="en-US" sz="2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a:spLocks noChangeArrowheads="1"/>
          </p:cNvSpPr>
          <p:nvPr>
            <p:custDataLst>
              <p:tags r:id="rId3"/>
            </p:custDataLst>
          </p:nvPr>
        </p:nvSpPr>
        <p:spPr bwMode="auto">
          <a:xfrm>
            <a:off x="674690" y="784225"/>
            <a:ext cx="75977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任务一： </a:t>
            </a:r>
            <a:r>
              <a:rPr lang="en-US" altLang="zh-CN"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Python</a:t>
            </a:r>
            <a:r>
              <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的内置数据类型</a:t>
            </a:r>
            <a:endParaRPr lang="zh-CN" altLang="en-US" sz="2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962_1*f*1"/>
  <p:tag name="KSO_WM_TEMPLATE_CATEGORY" val="diagram"/>
  <p:tag name="KSO_WM_TEMPLATE_INDEX" val="20211962"/>
  <p:tag name="KSO_WM_UNIT_LAYERLEVEL" val="1"/>
  <p:tag name="KSO_WM_TAG_VERSION" val="1.0"/>
  <p:tag name="KSO_WM_BEAUTIFY_FLAG" val="#wm#"/>
  <p:tag name="KSO_WM_UNIT_DEFAULT_FONT" val="14;20;2"/>
  <p:tag name="KSO_WM_UNIT_BLOCK" val="0"/>
  <p:tag name="KSO_WM_UNIT_VALUE" val="204"/>
  <p:tag name="KSO_WM_UNIT_SHOW_EDIT_AREA_INDICATION" val="1"/>
  <p:tag name="KSO_WM_CHIP_GROUPID" val="5e6b05596848fb12bee65ac8"/>
  <p:tag name="KSO_WM_CHIP_XID" val="5e6b05596848fb12bee65aca"/>
  <p:tag name="KSO_WM_UNIT_DEC_AREA_ID" val="bddaa79ff66248e1affdcdab873b159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e539facaed7a4d6789e0a8188a94695b"/>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f154054ed1e2fb8032d"/>
  <p:tag name="KSO_WM_TEMPLATE_ASSEMBLE_GROUPID" val="60656f154054ed1e2fb8032d"/>
  <p:tag name="WM_BEAUTIFY_ZORDER_FLAG_TAG" val="6"/>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10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750_1*f*1"/>
  <p:tag name="KSO_WM_TEMPLATE_CATEGORY" val="diagram"/>
  <p:tag name="KSO_WM_TEMPLATE_INDEX" val="20214750"/>
  <p:tag name="KSO_WM_UNIT_LAYERLEVEL" val="1"/>
  <p:tag name="KSO_WM_TAG_VERSION" val="1.0"/>
  <p:tag name="KSO_WM_BEAUTIFY_FLAG" val="#wm#"/>
  <p:tag name="KSO_WM_UNIT_DEFAULT_FONT" val="14;20;2"/>
  <p:tag name="KSO_WM_UNIT_BLOCK" val="0"/>
  <p:tag name="KSO_WM_UNIT_VALUE" val="77"/>
  <p:tag name="KSO_WM_UNIT_SHOW_EDIT_AREA_INDICATION" val="1"/>
  <p:tag name="KSO_WM_CHIP_GROUPID" val="5e6b05596848fb12bee65ac8"/>
  <p:tag name="KSO_WM_CHIP_XID" val="5e6b05596848fb12bee65aca"/>
  <p:tag name="KSO_WM_UNIT_DEC_AREA_ID" val="2eec81c716ae44db8af59837c0a6a778"/>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99a14625103406aa5962c17bf872e23"/>
  <p:tag name="KSO_WM_UNIT_TEXT_FILL_FORE_SCHEMECOLOR_INDEX_BRIGHTNESS" val="0.25"/>
  <p:tag name="KSO_WM_UNIT_TEXT_FILL_FORE_SCHEMECOLOR_INDEX" val="13"/>
  <p:tag name="KSO_WM_UNIT_TEXT_FILL_TYPE" val="1"/>
  <p:tag name="KSO_WM_TEMPLATE_ASSEMBLE_XID" val="60656f9b4054ed1e2fb80d5c"/>
  <p:tag name="KSO_WM_TEMPLATE_ASSEMBLE_GROUPID" val="60656f9b4054ed1e2fb80d5c"/>
  <p:tag name="WM_BEAUTIFY_ZORDER_FLAG_TAG" val="6"/>
</p:tagLst>
</file>

<file path=ppt/tags/tag10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10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10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750_1*f*1"/>
  <p:tag name="KSO_WM_TEMPLATE_CATEGORY" val="diagram"/>
  <p:tag name="KSO_WM_TEMPLATE_INDEX" val="20214750"/>
  <p:tag name="KSO_WM_UNIT_LAYERLEVEL" val="1"/>
  <p:tag name="KSO_WM_TAG_VERSION" val="1.0"/>
  <p:tag name="KSO_WM_BEAUTIFY_FLAG" val="#wm#"/>
  <p:tag name="KSO_WM_UNIT_DEFAULT_FONT" val="14;20;2"/>
  <p:tag name="KSO_WM_UNIT_BLOCK" val="0"/>
  <p:tag name="KSO_WM_UNIT_VALUE" val="77"/>
  <p:tag name="KSO_WM_UNIT_SHOW_EDIT_AREA_INDICATION" val="1"/>
  <p:tag name="KSO_WM_CHIP_GROUPID" val="5e6b05596848fb12bee65ac8"/>
  <p:tag name="KSO_WM_CHIP_XID" val="5e6b05596848fb12bee65aca"/>
  <p:tag name="KSO_WM_UNIT_DEC_AREA_ID" val="2eec81c716ae44db8af59837c0a6a778"/>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99a14625103406aa5962c17bf872e23"/>
  <p:tag name="KSO_WM_UNIT_TEXT_FILL_FORE_SCHEMECOLOR_INDEX_BRIGHTNESS" val="0.25"/>
  <p:tag name="KSO_WM_UNIT_TEXT_FILL_FORE_SCHEMECOLOR_INDEX" val="13"/>
  <p:tag name="KSO_WM_UNIT_TEXT_FILL_TYPE" val="1"/>
  <p:tag name="KSO_WM_TEMPLATE_ASSEMBLE_XID" val="60656f9b4054ed1e2fb80d5c"/>
  <p:tag name="KSO_WM_TEMPLATE_ASSEMBLE_GROUPID" val="60656f9b4054ed1e2fb80d5c"/>
  <p:tag name="WM_BEAUTIFY_ZORDER_FLAG_TAG" val="6"/>
</p:tagLst>
</file>

<file path=ppt/tags/tag107.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10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1.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111.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11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750_1*f*1"/>
  <p:tag name="KSO_WM_TEMPLATE_CATEGORY" val="diagram"/>
  <p:tag name="KSO_WM_TEMPLATE_INDEX" val="20214750"/>
  <p:tag name="KSO_WM_UNIT_LAYERLEVEL" val="1"/>
  <p:tag name="KSO_WM_TAG_VERSION" val="1.0"/>
  <p:tag name="KSO_WM_BEAUTIFY_FLAG" val="#wm#"/>
  <p:tag name="KSO_WM_UNIT_DEFAULT_FONT" val="14;20;2"/>
  <p:tag name="KSO_WM_UNIT_BLOCK" val="0"/>
  <p:tag name="KSO_WM_UNIT_VALUE" val="77"/>
  <p:tag name="KSO_WM_UNIT_SHOW_EDIT_AREA_INDICATION" val="1"/>
  <p:tag name="KSO_WM_CHIP_GROUPID" val="5e6b05596848fb12bee65ac8"/>
  <p:tag name="KSO_WM_CHIP_XID" val="5e6b05596848fb12bee65aca"/>
  <p:tag name="KSO_WM_UNIT_DEC_AREA_ID" val="2eec81c716ae44db8af59837c0a6a778"/>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99a14625103406aa5962c17bf872e23"/>
  <p:tag name="KSO_WM_UNIT_TEXT_FILL_FORE_SCHEMECOLOR_INDEX_BRIGHTNESS" val="0.25"/>
  <p:tag name="KSO_WM_UNIT_TEXT_FILL_FORE_SCHEMECOLOR_INDEX" val="13"/>
  <p:tag name="KSO_WM_UNIT_TEXT_FILL_TYPE" val="1"/>
  <p:tag name="KSO_WM_TEMPLATE_ASSEMBLE_XID" val="60656f9b4054ed1e2fb80d5c"/>
  <p:tag name="KSO_WM_TEMPLATE_ASSEMBLE_GROUPID" val="60656f9b4054ed1e2fb80d5c"/>
  <p:tag name="WM_BEAUTIFY_ZORDER_FLAG_TAG" val="6"/>
</p:tagLst>
</file>

<file path=ppt/tags/tag11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1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750_1*f*1"/>
  <p:tag name="KSO_WM_TEMPLATE_CATEGORY" val="diagram"/>
  <p:tag name="KSO_WM_TEMPLATE_INDEX" val="20214750"/>
  <p:tag name="KSO_WM_UNIT_LAYERLEVEL" val="1"/>
  <p:tag name="KSO_WM_TAG_VERSION" val="1.0"/>
  <p:tag name="KSO_WM_BEAUTIFY_FLAG" val="#wm#"/>
  <p:tag name="KSO_WM_UNIT_DEFAULT_FONT" val="14;20;2"/>
  <p:tag name="KSO_WM_UNIT_BLOCK" val="0"/>
  <p:tag name="KSO_WM_UNIT_VALUE" val="77"/>
  <p:tag name="KSO_WM_UNIT_SHOW_EDIT_AREA_INDICATION" val="1"/>
  <p:tag name="KSO_WM_CHIP_GROUPID" val="5e6b05596848fb12bee65ac8"/>
  <p:tag name="KSO_WM_CHIP_XID" val="5e6b05596848fb12bee65aca"/>
  <p:tag name="KSO_WM_UNIT_DEC_AREA_ID" val="2eec81c716ae44db8af59837c0a6a778"/>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99a14625103406aa5962c17bf872e23"/>
  <p:tag name="KSO_WM_UNIT_TEXT_FILL_FORE_SCHEMECOLOR_INDEX_BRIGHTNESS" val="0.25"/>
  <p:tag name="KSO_WM_UNIT_TEXT_FILL_FORE_SCHEMECOLOR_INDEX" val="13"/>
  <p:tag name="KSO_WM_UNIT_TEXT_FILL_TYPE" val="1"/>
  <p:tag name="KSO_WM_TEMPLATE_ASSEMBLE_XID" val="60656f9b4054ed1e2fb80d5c"/>
  <p:tag name="KSO_WM_TEMPLATE_ASSEMBLE_GROUPID" val="60656f9b4054ed1e2fb80d5c"/>
  <p:tag name="WM_BEAUTIFY_ZORDER_FLAG_TAG" val="6"/>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11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750_1*f*1"/>
  <p:tag name="KSO_WM_TEMPLATE_CATEGORY" val="diagram"/>
  <p:tag name="KSO_WM_TEMPLATE_INDEX" val="20214750"/>
  <p:tag name="KSO_WM_UNIT_LAYERLEVEL" val="1"/>
  <p:tag name="KSO_WM_TAG_VERSION" val="1.0"/>
  <p:tag name="KSO_WM_BEAUTIFY_FLAG" val="#wm#"/>
  <p:tag name="KSO_WM_UNIT_DEFAULT_FONT" val="14;20;2"/>
  <p:tag name="KSO_WM_UNIT_BLOCK" val="0"/>
  <p:tag name="KSO_WM_UNIT_VALUE" val="77"/>
  <p:tag name="KSO_WM_UNIT_SHOW_EDIT_AREA_INDICATION" val="1"/>
  <p:tag name="KSO_WM_CHIP_GROUPID" val="5e6b05596848fb12bee65ac8"/>
  <p:tag name="KSO_WM_CHIP_XID" val="5e6b05596848fb12bee65aca"/>
  <p:tag name="KSO_WM_UNIT_DEC_AREA_ID" val="2eec81c716ae44db8af59837c0a6a778"/>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99a14625103406aa5962c17bf872e23"/>
  <p:tag name="KSO_WM_UNIT_TEXT_FILL_FORE_SCHEMECOLOR_INDEX_BRIGHTNESS" val="0.25"/>
  <p:tag name="KSO_WM_UNIT_TEXT_FILL_FORE_SCHEMECOLOR_INDEX" val="13"/>
  <p:tag name="KSO_WM_UNIT_TEXT_FILL_TYPE" val="1"/>
  <p:tag name="KSO_WM_TEMPLATE_ASSEMBLE_XID" val="60656f9b4054ed1e2fb80d5c"/>
  <p:tag name="KSO_WM_TEMPLATE_ASSEMBLE_GROUPID" val="60656f9b4054ed1e2fb80d5c"/>
  <p:tag name="WM_BEAUTIFY_ZORDER_FLAG_TAG" val="6"/>
</p:tagLst>
</file>

<file path=ppt/tags/tag118.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12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12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2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12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127.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12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962_1*f*1"/>
  <p:tag name="KSO_WM_TEMPLATE_CATEGORY" val="diagram"/>
  <p:tag name="KSO_WM_TEMPLATE_INDEX" val="20211962"/>
  <p:tag name="KSO_WM_UNIT_LAYERLEVEL" val="1"/>
  <p:tag name="KSO_WM_TAG_VERSION" val="1.0"/>
  <p:tag name="KSO_WM_BEAUTIFY_FLAG" val="#wm#"/>
  <p:tag name="KSO_WM_UNIT_DEFAULT_FONT" val="14;20;2"/>
  <p:tag name="KSO_WM_UNIT_BLOCK" val="0"/>
  <p:tag name="KSO_WM_UNIT_VALUE" val="204"/>
  <p:tag name="KSO_WM_UNIT_SHOW_EDIT_AREA_INDICATION" val="1"/>
  <p:tag name="KSO_WM_CHIP_GROUPID" val="5e6b05596848fb12bee65ac8"/>
  <p:tag name="KSO_WM_CHIP_XID" val="5e6b05596848fb12bee65aca"/>
  <p:tag name="KSO_WM_UNIT_DEC_AREA_ID" val="bddaa79ff66248e1affdcdab873b159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e539facaed7a4d6789e0a8188a94695b"/>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f154054ed1e2fb8032d"/>
  <p:tag name="KSO_WM_TEMPLATE_ASSEMBLE_GROUPID" val="60656f154054ed1e2fb8032d"/>
  <p:tag name="WM_BEAUTIFY_ZORDER_FLAG_TAG" val="6"/>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13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750_1*f*1"/>
  <p:tag name="KSO_WM_TEMPLATE_CATEGORY" val="diagram"/>
  <p:tag name="KSO_WM_TEMPLATE_INDEX" val="20214750"/>
  <p:tag name="KSO_WM_UNIT_LAYERLEVEL" val="1"/>
  <p:tag name="KSO_WM_TAG_VERSION" val="1.0"/>
  <p:tag name="KSO_WM_BEAUTIFY_FLAG" val="#wm#"/>
  <p:tag name="KSO_WM_UNIT_DEFAULT_FONT" val="14;20;2"/>
  <p:tag name="KSO_WM_UNIT_BLOCK" val="0"/>
  <p:tag name="KSO_WM_UNIT_VALUE" val="77"/>
  <p:tag name="KSO_WM_UNIT_SHOW_EDIT_AREA_INDICATION" val="1"/>
  <p:tag name="KSO_WM_CHIP_GROUPID" val="5e6b05596848fb12bee65ac8"/>
  <p:tag name="KSO_WM_CHIP_XID" val="5e6b05596848fb12bee65aca"/>
  <p:tag name="KSO_WM_UNIT_DEC_AREA_ID" val="2eec81c716ae44db8af59837c0a6a778"/>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99a14625103406aa5962c17bf872e23"/>
  <p:tag name="KSO_WM_UNIT_TEXT_FILL_FORE_SCHEMECOLOR_INDEX_BRIGHTNESS" val="0.25"/>
  <p:tag name="KSO_WM_UNIT_TEXT_FILL_FORE_SCHEMECOLOR_INDEX" val="13"/>
  <p:tag name="KSO_WM_UNIT_TEXT_FILL_TYPE" val="1"/>
  <p:tag name="KSO_WM_TEMPLATE_ASSEMBLE_XID" val="60656f9b4054ed1e2fb80d5c"/>
  <p:tag name="KSO_WM_TEMPLATE_ASSEMBLE_GROUPID" val="60656f9b4054ed1e2fb80d5c"/>
  <p:tag name="WM_BEAUTIFY_ZORDER_FLAG_TAG" val="6"/>
</p:tagLst>
</file>

<file path=ppt/tags/tag13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13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13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13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750_1*f*1"/>
  <p:tag name="KSO_WM_TEMPLATE_CATEGORY" val="diagram"/>
  <p:tag name="KSO_WM_TEMPLATE_INDEX" val="20214750"/>
  <p:tag name="KSO_WM_UNIT_LAYERLEVEL" val="1"/>
  <p:tag name="KSO_WM_TAG_VERSION" val="1.0"/>
  <p:tag name="KSO_WM_BEAUTIFY_FLAG" val="#wm#"/>
  <p:tag name="KSO_WM_UNIT_DEFAULT_FONT" val="14;20;2"/>
  <p:tag name="KSO_WM_UNIT_BLOCK" val="0"/>
  <p:tag name="KSO_WM_UNIT_VALUE" val="77"/>
  <p:tag name="KSO_WM_UNIT_SHOW_EDIT_AREA_INDICATION" val="1"/>
  <p:tag name="KSO_WM_CHIP_GROUPID" val="5e6b05596848fb12bee65ac8"/>
  <p:tag name="KSO_WM_CHIP_XID" val="5e6b05596848fb12bee65aca"/>
  <p:tag name="KSO_WM_UNIT_DEC_AREA_ID" val="2eec81c716ae44db8af59837c0a6a778"/>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99a14625103406aa5962c17bf872e23"/>
  <p:tag name="KSO_WM_UNIT_TEXT_FILL_FORE_SCHEMECOLOR_INDEX_BRIGHTNESS" val="0.25"/>
  <p:tag name="KSO_WM_UNIT_TEXT_FILL_FORE_SCHEMECOLOR_INDEX" val="13"/>
  <p:tag name="KSO_WM_UNIT_TEXT_FILL_TYPE" val="1"/>
  <p:tag name="KSO_WM_TEMPLATE_ASSEMBLE_XID" val="60656f9b4054ed1e2fb80d5c"/>
  <p:tag name="KSO_WM_TEMPLATE_ASSEMBLE_GROUPID" val="60656f9b4054ed1e2fb80d5c"/>
  <p:tag name="WM_BEAUTIFY_ZORDER_FLAG_TAG" val="6"/>
</p:tagLst>
</file>

<file path=ppt/tags/tag13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14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750_1*f*1"/>
  <p:tag name="KSO_WM_TEMPLATE_CATEGORY" val="diagram"/>
  <p:tag name="KSO_WM_TEMPLATE_INDEX" val="20214750"/>
  <p:tag name="KSO_WM_UNIT_LAYERLEVEL" val="1"/>
  <p:tag name="KSO_WM_TAG_VERSION" val="1.0"/>
  <p:tag name="KSO_WM_BEAUTIFY_FLAG" val="#wm#"/>
  <p:tag name="KSO_WM_UNIT_DEFAULT_FONT" val="14;20;2"/>
  <p:tag name="KSO_WM_UNIT_BLOCK" val="0"/>
  <p:tag name="KSO_WM_UNIT_VALUE" val="77"/>
  <p:tag name="KSO_WM_UNIT_SHOW_EDIT_AREA_INDICATION" val="1"/>
  <p:tag name="KSO_WM_CHIP_GROUPID" val="5e6b05596848fb12bee65ac8"/>
  <p:tag name="KSO_WM_CHIP_XID" val="5e6b05596848fb12bee65aca"/>
  <p:tag name="KSO_WM_UNIT_DEC_AREA_ID" val="2eec81c716ae44db8af59837c0a6a778"/>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99a14625103406aa5962c17bf872e23"/>
  <p:tag name="KSO_WM_UNIT_TEXT_FILL_FORE_SCHEMECOLOR_INDEX_BRIGHTNESS" val="0.25"/>
  <p:tag name="KSO_WM_UNIT_TEXT_FILL_FORE_SCHEMECOLOR_INDEX" val="13"/>
  <p:tag name="KSO_WM_UNIT_TEXT_FILL_TYPE" val="1"/>
  <p:tag name="KSO_WM_TEMPLATE_ASSEMBLE_XID" val="60656f9b4054ed1e2fb80d5c"/>
  <p:tag name="KSO_WM_TEMPLATE_ASSEMBLE_GROUPID" val="60656f9b4054ed1e2fb80d5c"/>
  <p:tag name="WM_BEAUTIFY_ZORDER_FLAG_TAG" val="6"/>
</p:tagLst>
</file>

<file path=ppt/tags/tag14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14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14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750_1*f*1"/>
  <p:tag name="KSO_WM_TEMPLATE_CATEGORY" val="diagram"/>
  <p:tag name="KSO_WM_TEMPLATE_INDEX" val="20214750"/>
  <p:tag name="KSO_WM_UNIT_LAYERLEVEL" val="1"/>
  <p:tag name="KSO_WM_TAG_VERSION" val="1.0"/>
  <p:tag name="KSO_WM_BEAUTIFY_FLAG" val="#wm#"/>
  <p:tag name="KSO_WM_UNIT_DEFAULT_FONT" val="14;20;2"/>
  <p:tag name="KSO_WM_UNIT_BLOCK" val="0"/>
  <p:tag name="KSO_WM_UNIT_VALUE" val="77"/>
  <p:tag name="KSO_WM_UNIT_SHOW_EDIT_AREA_INDICATION" val="1"/>
  <p:tag name="KSO_WM_CHIP_GROUPID" val="5e6b05596848fb12bee65ac8"/>
  <p:tag name="KSO_WM_CHIP_XID" val="5e6b05596848fb12bee65aca"/>
  <p:tag name="KSO_WM_UNIT_DEC_AREA_ID" val="2eec81c716ae44db8af59837c0a6a778"/>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99a14625103406aa5962c17bf872e23"/>
  <p:tag name="KSO_WM_UNIT_TEXT_FILL_FORE_SCHEMECOLOR_INDEX_BRIGHTNESS" val="0.25"/>
  <p:tag name="KSO_WM_UNIT_TEXT_FILL_FORE_SCHEMECOLOR_INDEX" val="13"/>
  <p:tag name="KSO_WM_UNIT_TEXT_FILL_TYPE" val="1"/>
  <p:tag name="KSO_WM_TEMPLATE_ASSEMBLE_XID" val="60656f9b4054ed1e2fb80d5c"/>
  <p:tag name="KSO_WM_TEMPLATE_ASSEMBLE_GROUPID" val="60656f9b4054ed1e2fb80d5c"/>
  <p:tag name="WM_BEAUTIFY_ZORDER_FLAG_TAG" val="6"/>
</p:tagLst>
</file>

<file path=ppt/tags/tag147.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14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750_1*f*1"/>
  <p:tag name="KSO_WM_TEMPLATE_CATEGORY" val="diagram"/>
  <p:tag name="KSO_WM_TEMPLATE_INDEX" val="20214750"/>
  <p:tag name="KSO_WM_UNIT_LAYERLEVEL" val="1"/>
  <p:tag name="KSO_WM_TAG_VERSION" val="1.0"/>
  <p:tag name="KSO_WM_BEAUTIFY_FLAG" val="#wm#"/>
  <p:tag name="KSO_WM_UNIT_DEFAULT_FONT" val="14;20;2"/>
  <p:tag name="KSO_WM_UNIT_BLOCK" val="0"/>
  <p:tag name="KSO_WM_UNIT_VALUE" val="77"/>
  <p:tag name="KSO_WM_UNIT_SHOW_EDIT_AREA_INDICATION" val="1"/>
  <p:tag name="KSO_WM_CHIP_GROUPID" val="5e6b05596848fb12bee65ac8"/>
  <p:tag name="KSO_WM_CHIP_XID" val="5e6b05596848fb12bee65aca"/>
  <p:tag name="KSO_WM_UNIT_DEC_AREA_ID" val="2eec81c716ae44db8af59837c0a6a778"/>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99a14625103406aa5962c17bf872e23"/>
  <p:tag name="KSO_WM_UNIT_TEXT_FILL_FORE_SCHEMECOLOR_INDEX_BRIGHTNESS" val="0.25"/>
  <p:tag name="KSO_WM_UNIT_TEXT_FILL_FORE_SCHEMECOLOR_INDEX" val="13"/>
  <p:tag name="KSO_WM_UNIT_TEXT_FILL_TYPE" val="1"/>
  <p:tag name="KSO_WM_TEMPLATE_ASSEMBLE_XID" val="60656f9b4054ed1e2fb80d5c"/>
  <p:tag name="KSO_WM_TEMPLATE_ASSEMBLE_GROUPID" val="60656f9b4054ed1e2fb80d5c"/>
  <p:tag name="WM_BEAUTIFY_ZORDER_FLAG_TAG" val="6"/>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15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15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750_1*f*1"/>
  <p:tag name="KSO_WM_TEMPLATE_CATEGORY" val="diagram"/>
  <p:tag name="KSO_WM_TEMPLATE_INDEX" val="20214750"/>
  <p:tag name="KSO_WM_UNIT_LAYERLEVEL" val="1"/>
  <p:tag name="KSO_WM_TAG_VERSION" val="1.0"/>
  <p:tag name="KSO_WM_BEAUTIFY_FLAG" val="#wm#"/>
  <p:tag name="KSO_WM_UNIT_DEFAULT_FONT" val="14;20;2"/>
  <p:tag name="KSO_WM_UNIT_BLOCK" val="0"/>
  <p:tag name="KSO_WM_UNIT_VALUE" val="77"/>
  <p:tag name="KSO_WM_UNIT_SHOW_EDIT_AREA_INDICATION" val="1"/>
  <p:tag name="KSO_WM_CHIP_GROUPID" val="5e6b05596848fb12bee65ac8"/>
  <p:tag name="KSO_WM_CHIP_XID" val="5e6b05596848fb12bee65aca"/>
  <p:tag name="KSO_WM_UNIT_DEC_AREA_ID" val="2eec81c716ae44db8af59837c0a6a778"/>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99a14625103406aa5962c17bf872e23"/>
  <p:tag name="KSO_WM_UNIT_TEXT_FILL_FORE_SCHEMECOLOR_INDEX_BRIGHTNESS" val="0.25"/>
  <p:tag name="KSO_WM_UNIT_TEXT_FILL_FORE_SCHEMECOLOR_INDEX" val="13"/>
  <p:tag name="KSO_WM_UNIT_TEXT_FILL_TYPE" val="1"/>
  <p:tag name="KSO_WM_TEMPLATE_ASSEMBLE_XID" val="60656f9b4054ed1e2fb80d5c"/>
  <p:tag name="KSO_WM_TEMPLATE_ASSEMBLE_GROUPID" val="60656f9b4054ed1e2fb80d5c"/>
  <p:tag name="WM_BEAUTIFY_ZORDER_FLAG_TAG" val="6"/>
</p:tagLst>
</file>

<file path=ppt/tags/tag15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15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750_1*f*1"/>
  <p:tag name="KSO_WM_TEMPLATE_CATEGORY" val="diagram"/>
  <p:tag name="KSO_WM_TEMPLATE_INDEX" val="20214750"/>
  <p:tag name="KSO_WM_UNIT_LAYERLEVEL" val="1"/>
  <p:tag name="KSO_WM_TAG_VERSION" val="1.0"/>
  <p:tag name="KSO_WM_BEAUTIFY_FLAG" val="#wm#"/>
  <p:tag name="KSO_WM_UNIT_DEFAULT_FONT" val="14;20;2"/>
  <p:tag name="KSO_WM_UNIT_BLOCK" val="0"/>
  <p:tag name="KSO_WM_UNIT_VALUE" val="77"/>
  <p:tag name="KSO_WM_UNIT_SHOW_EDIT_AREA_INDICATION" val="1"/>
  <p:tag name="KSO_WM_CHIP_GROUPID" val="5e6b05596848fb12bee65ac8"/>
  <p:tag name="KSO_WM_CHIP_XID" val="5e6b05596848fb12bee65aca"/>
  <p:tag name="KSO_WM_UNIT_DEC_AREA_ID" val="2eec81c716ae44db8af59837c0a6a778"/>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99a14625103406aa5962c17bf872e23"/>
  <p:tag name="KSO_WM_UNIT_TEXT_FILL_FORE_SCHEMECOLOR_INDEX_BRIGHTNESS" val="0.25"/>
  <p:tag name="KSO_WM_UNIT_TEXT_FILL_FORE_SCHEMECOLOR_INDEX" val="13"/>
  <p:tag name="KSO_WM_UNIT_TEXT_FILL_TYPE" val="1"/>
  <p:tag name="KSO_WM_TEMPLATE_ASSEMBLE_XID" val="60656f9b4054ed1e2fb80d5c"/>
  <p:tag name="KSO_WM_TEMPLATE_ASSEMBLE_GROUPID" val="60656f9b4054ed1e2fb80d5c"/>
  <p:tag name="WM_BEAUTIFY_ZORDER_FLAG_TAG" val="6"/>
</p:tagLst>
</file>

<file path=ppt/tags/tag15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158.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1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962_1*f*1"/>
  <p:tag name="KSO_WM_TEMPLATE_CATEGORY" val="diagram"/>
  <p:tag name="KSO_WM_TEMPLATE_INDEX" val="20211962"/>
  <p:tag name="KSO_WM_UNIT_LAYERLEVEL" val="1"/>
  <p:tag name="KSO_WM_TAG_VERSION" val="1.0"/>
  <p:tag name="KSO_WM_BEAUTIFY_FLAG" val="#wm#"/>
  <p:tag name="KSO_WM_UNIT_DEFAULT_FONT" val="14;20;2"/>
  <p:tag name="KSO_WM_UNIT_BLOCK" val="0"/>
  <p:tag name="KSO_WM_UNIT_VALUE" val="204"/>
  <p:tag name="KSO_WM_UNIT_SHOW_EDIT_AREA_INDICATION" val="1"/>
  <p:tag name="KSO_WM_CHIP_GROUPID" val="5e6b05596848fb12bee65ac8"/>
  <p:tag name="KSO_WM_CHIP_XID" val="5e6b05596848fb12bee65aca"/>
  <p:tag name="KSO_WM_UNIT_DEC_AREA_ID" val="bddaa79ff66248e1affdcdab873b159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e539facaed7a4d6789e0a8188a94695b"/>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f154054ed1e2fb8032d"/>
  <p:tag name="KSO_WM_TEMPLATE_ASSEMBLE_GROUPID" val="60656f154054ed1e2fb8032d"/>
  <p:tag name="WM_BEAUTIFY_ZORDER_FLAG_TAG" val="6"/>
</p:tagLst>
</file>

<file path=ppt/tags/tag16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750_1*f*1"/>
  <p:tag name="KSO_WM_TEMPLATE_CATEGORY" val="diagram"/>
  <p:tag name="KSO_WM_TEMPLATE_INDEX" val="20214750"/>
  <p:tag name="KSO_WM_UNIT_LAYERLEVEL" val="1"/>
  <p:tag name="KSO_WM_TAG_VERSION" val="1.0"/>
  <p:tag name="KSO_WM_BEAUTIFY_FLAG" val="#wm#"/>
  <p:tag name="KSO_WM_UNIT_DEFAULT_FONT" val="14;20;2"/>
  <p:tag name="KSO_WM_UNIT_BLOCK" val="0"/>
  <p:tag name="KSO_WM_UNIT_VALUE" val="77"/>
  <p:tag name="KSO_WM_UNIT_SHOW_EDIT_AREA_INDICATION" val="1"/>
  <p:tag name="KSO_WM_CHIP_GROUPID" val="5e6b05596848fb12bee65ac8"/>
  <p:tag name="KSO_WM_CHIP_XID" val="5e6b05596848fb12bee65aca"/>
  <p:tag name="KSO_WM_UNIT_DEC_AREA_ID" val="2eec81c716ae44db8af59837c0a6a778"/>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99a14625103406aa5962c17bf872e23"/>
  <p:tag name="KSO_WM_UNIT_TEXT_FILL_FORE_SCHEMECOLOR_INDEX_BRIGHTNESS" val="0.25"/>
  <p:tag name="KSO_WM_UNIT_TEXT_FILL_FORE_SCHEMECOLOR_INDEX" val="13"/>
  <p:tag name="KSO_WM_UNIT_TEXT_FILL_TYPE" val="1"/>
  <p:tag name="KSO_WM_TEMPLATE_ASSEMBLE_XID" val="60656f9b4054ed1e2fb80d5c"/>
  <p:tag name="KSO_WM_TEMPLATE_ASSEMBLE_GROUPID" val="60656f9b4054ed1e2fb80d5c"/>
  <p:tag name="WM_BEAUTIFY_ZORDER_FLAG_TAG" val="6"/>
</p:tagLst>
</file>

<file path=ppt/tags/tag161.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16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750_1*f*1"/>
  <p:tag name="KSO_WM_TEMPLATE_CATEGORY" val="diagram"/>
  <p:tag name="KSO_WM_TEMPLATE_INDEX" val="20214750"/>
  <p:tag name="KSO_WM_UNIT_LAYERLEVEL" val="1"/>
  <p:tag name="KSO_WM_TAG_VERSION" val="1.0"/>
  <p:tag name="KSO_WM_BEAUTIFY_FLAG" val="#wm#"/>
  <p:tag name="KSO_WM_UNIT_DEFAULT_FONT" val="14;20;2"/>
  <p:tag name="KSO_WM_UNIT_BLOCK" val="0"/>
  <p:tag name="KSO_WM_UNIT_VALUE" val="77"/>
  <p:tag name="KSO_WM_UNIT_SHOW_EDIT_AREA_INDICATION" val="1"/>
  <p:tag name="KSO_WM_CHIP_GROUPID" val="5e6b05596848fb12bee65ac8"/>
  <p:tag name="KSO_WM_CHIP_XID" val="5e6b05596848fb12bee65aca"/>
  <p:tag name="KSO_WM_UNIT_DEC_AREA_ID" val="2eec81c716ae44db8af59837c0a6a778"/>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99a14625103406aa5962c17bf872e23"/>
  <p:tag name="KSO_WM_UNIT_TEXT_FILL_FORE_SCHEMECOLOR_INDEX_BRIGHTNESS" val="0.25"/>
  <p:tag name="KSO_WM_UNIT_TEXT_FILL_FORE_SCHEMECOLOR_INDEX" val="13"/>
  <p:tag name="KSO_WM_UNIT_TEXT_FILL_TYPE" val="1"/>
  <p:tag name="KSO_WM_TEMPLATE_ASSEMBLE_XID" val="60656f9b4054ed1e2fb80d5c"/>
  <p:tag name="KSO_WM_TEMPLATE_ASSEMBLE_GROUPID" val="60656f9b4054ed1e2fb80d5c"/>
  <p:tag name="WM_BEAUTIFY_ZORDER_FLAG_TAG" val="6"/>
</p:tagLst>
</file>

<file path=ppt/tags/tag16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16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16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750_1*f*1"/>
  <p:tag name="KSO_WM_TEMPLATE_CATEGORY" val="diagram"/>
  <p:tag name="KSO_WM_TEMPLATE_INDEX" val="20214750"/>
  <p:tag name="KSO_WM_UNIT_LAYERLEVEL" val="1"/>
  <p:tag name="KSO_WM_TAG_VERSION" val="1.0"/>
  <p:tag name="KSO_WM_BEAUTIFY_FLAG" val="#wm#"/>
  <p:tag name="KSO_WM_UNIT_DEFAULT_FONT" val="14;20;2"/>
  <p:tag name="KSO_WM_UNIT_BLOCK" val="0"/>
  <p:tag name="KSO_WM_UNIT_VALUE" val="77"/>
  <p:tag name="KSO_WM_UNIT_SHOW_EDIT_AREA_INDICATION" val="1"/>
  <p:tag name="KSO_WM_CHIP_GROUPID" val="5e6b05596848fb12bee65ac8"/>
  <p:tag name="KSO_WM_CHIP_XID" val="5e6b05596848fb12bee65aca"/>
  <p:tag name="KSO_WM_UNIT_DEC_AREA_ID" val="2eec81c716ae44db8af59837c0a6a778"/>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99a14625103406aa5962c17bf872e23"/>
  <p:tag name="KSO_WM_UNIT_TEXT_FILL_FORE_SCHEMECOLOR_INDEX_BRIGHTNESS" val="0.25"/>
  <p:tag name="KSO_WM_UNIT_TEXT_FILL_FORE_SCHEMECOLOR_INDEX" val="13"/>
  <p:tag name="KSO_WM_UNIT_TEXT_FILL_TYPE" val="1"/>
  <p:tag name="KSO_WM_TEMPLATE_ASSEMBLE_XID" val="60656f9b4054ed1e2fb80d5c"/>
  <p:tag name="KSO_WM_TEMPLATE_ASSEMBLE_GROUPID" val="60656f9b4054ed1e2fb80d5c"/>
  <p:tag name="WM_BEAUTIFY_ZORDER_FLAG_TAG" val="6"/>
</p:tagLst>
</file>

<file path=ppt/tags/tag16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7.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171.xml><?xml version="1.0" encoding="utf-8"?>
<p:tagLst xmlns:p="http://schemas.openxmlformats.org/presentationml/2006/main">
  <p:tag name="GENSWF_SLIDE_TITLE" val="第一章 PHP开篇"/>
  <p:tag name="GENSWF_ADVANCE_TIME" val="0.00"/>
  <p:tag name="ISPRING_SLIDE_INDENT_LEVEL" val="0"/>
  <p:tag name="ISPRING_CUSTOM_TIMING_USED" val="0"/>
</p:tagLst>
</file>

<file path=ppt/tags/tag172.xml><?xml version="1.0" encoding="utf-8"?>
<p:tagLst xmlns:p="http://schemas.openxmlformats.org/presentationml/2006/main">
  <p:tag name="ISPRING_RESOURCE_PATHS_HASH_PRESENTER" val="afe2ffc5c06dc38c9811a9bcce576b342a575384"/>
  <p:tag name="KSO_WPP_MARK_KEY" val="a4dd696b-32b4-42e5-806f-1800821738e8"/>
  <p:tag name="COMMONDATA" val="eyJoZGlkIjoiZDljOTI3NGM3YjA4OTUzZDIyZTE3NzQzM2JjYWYyMDIifQ=="/>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1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962_1*f*1"/>
  <p:tag name="KSO_WM_TEMPLATE_CATEGORY" val="diagram"/>
  <p:tag name="KSO_WM_TEMPLATE_INDEX" val="20211962"/>
  <p:tag name="KSO_WM_UNIT_LAYERLEVEL" val="1"/>
  <p:tag name="KSO_WM_TAG_VERSION" val="1.0"/>
  <p:tag name="KSO_WM_BEAUTIFY_FLAG" val="#wm#"/>
  <p:tag name="KSO_WM_UNIT_DEFAULT_FONT" val="14;20;2"/>
  <p:tag name="KSO_WM_UNIT_BLOCK" val="0"/>
  <p:tag name="KSO_WM_UNIT_VALUE" val="204"/>
  <p:tag name="KSO_WM_UNIT_SHOW_EDIT_AREA_INDICATION" val="1"/>
  <p:tag name="KSO_WM_CHIP_GROUPID" val="5e6b05596848fb12bee65ac8"/>
  <p:tag name="KSO_WM_CHIP_XID" val="5e6b05596848fb12bee65aca"/>
  <p:tag name="KSO_WM_UNIT_DEC_AREA_ID" val="bddaa79ff66248e1affdcdab873b159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e539facaed7a4d6789e0a8188a94695b"/>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f154054ed1e2fb8032d"/>
  <p:tag name="KSO_WM_TEMPLATE_ASSEMBLE_GROUPID" val="60656f154054ed1e2fb8032d"/>
  <p:tag name="WM_BEAUTIFY_ZORDER_FLAG_TAG" val="6"/>
</p:tagLst>
</file>

<file path=ppt/tags/tag2.xml><?xml version="1.0" encoding="utf-8"?>
<p:tagLst xmlns:p="http://schemas.openxmlformats.org/presentationml/2006/main">
  <p:tag name="GENSWF_SLIDE_TITLE" val="第1章 Java开发入门"/>
  <p:tag name="GENSWF_ADVANCE_TIME" val="0.00"/>
  <p:tag name="ISPRING_SLIDE_INDENT_LEVEL" val="0"/>
  <p:tag name="ISPRING_CUSTOM_TIMING_USED" val="0"/>
</p:tagLst>
</file>

<file path=ppt/tags/tag2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2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962_1*f*1"/>
  <p:tag name="KSO_WM_TEMPLATE_CATEGORY" val="diagram"/>
  <p:tag name="KSO_WM_TEMPLATE_INDEX" val="20211962"/>
  <p:tag name="KSO_WM_UNIT_LAYERLEVEL" val="1"/>
  <p:tag name="KSO_WM_TAG_VERSION" val="1.0"/>
  <p:tag name="KSO_WM_BEAUTIFY_FLAG" val="#wm#"/>
  <p:tag name="KSO_WM_UNIT_DEFAULT_FONT" val="14;20;2"/>
  <p:tag name="KSO_WM_UNIT_BLOCK" val="0"/>
  <p:tag name="KSO_WM_UNIT_VALUE" val="204"/>
  <p:tag name="KSO_WM_UNIT_SHOW_EDIT_AREA_INDICATION" val="1"/>
  <p:tag name="KSO_WM_CHIP_GROUPID" val="5e6b05596848fb12bee65ac8"/>
  <p:tag name="KSO_WM_CHIP_XID" val="5e6b05596848fb12bee65aca"/>
  <p:tag name="KSO_WM_UNIT_DEC_AREA_ID" val="bddaa79ff66248e1affdcdab873b159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e539facaed7a4d6789e0a8188a94695b"/>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f154054ed1e2fb8032d"/>
  <p:tag name="KSO_WM_TEMPLATE_ASSEMBLE_GROUPID" val="60656f154054ed1e2fb8032d"/>
  <p:tag name="WM_BEAUTIFY_ZORDER_FLAG_TAG" val="6"/>
</p:tagLst>
</file>

<file path=ppt/tags/tag2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2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962_1*f*1"/>
  <p:tag name="KSO_WM_TEMPLATE_CATEGORY" val="diagram"/>
  <p:tag name="KSO_WM_TEMPLATE_INDEX" val="20211962"/>
  <p:tag name="KSO_WM_UNIT_LAYERLEVEL" val="1"/>
  <p:tag name="KSO_WM_TAG_VERSION" val="1.0"/>
  <p:tag name="KSO_WM_BEAUTIFY_FLAG" val="#wm#"/>
  <p:tag name="KSO_WM_UNIT_DEFAULT_FONT" val="14;20;2"/>
  <p:tag name="KSO_WM_UNIT_BLOCK" val="0"/>
  <p:tag name="KSO_WM_UNIT_VALUE" val="204"/>
  <p:tag name="KSO_WM_UNIT_SHOW_EDIT_AREA_INDICATION" val="1"/>
  <p:tag name="KSO_WM_CHIP_GROUPID" val="5e6b05596848fb12bee65ac8"/>
  <p:tag name="KSO_WM_CHIP_XID" val="5e6b05596848fb12bee65aca"/>
  <p:tag name="KSO_WM_UNIT_DEC_AREA_ID" val="bddaa79ff66248e1affdcdab873b159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e539facaed7a4d6789e0a8188a94695b"/>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f154054ed1e2fb8032d"/>
  <p:tag name="KSO_WM_TEMPLATE_ASSEMBLE_GROUPID" val="60656f154054ed1e2fb8032d"/>
  <p:tag name="WM_BEAUTIFY_ZORDER_FLAG_TAG" val="6"/>
</p:tagLst>
</file>

<file path=ppt/tags/tag2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2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962_1*f*1"/>
  <p:tag name="KSO_WM_TEMPLATE_CATEGORY" val="diagram"/>
  <p:tag name="KSO_WM_TEMPLATE_INDEX" val="20211962"/>
  <p:tag name="KSO_WM_UNIT_LAYERLEVEL" val="1"/>
  <p:tag name="KSO_WM_TAG_VERSION" val="1.0"/>
  <p:tag name="KSO_WM_BEAUTIFY_FLAG" val="#wm#"/>
  <p:tag name="KSO_WM_UNIT_DEFAULT_FONT" val="14;20;2"/>
  <p:tag name="KSO_WM_UNIT_BLOCK" val="0"/>
  <p:tag name="KSO_WM_UNIT_VALUE" val="204"/>
  <p:tag name="KSO_WM_UNIT_SHOW_EDIT_AREA_INDICATION" val="1"/>
  <p:tag name="KSO_WM_CHIP_GROUPID" val="5e6b05596848fb12bee65ac8"/>
  <p:tag name="KSO_WM_CHIP_XID" val="5e6b05596848fb12bee65aca"/>
  <p:tag name="KSO_WM_UNIT_DEC_AREA_ID" val="bddaa79ff66248e1affdcdab873b159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e539facaed7a4d6789e0a8188a94695b"/>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f154054ed1e2fb8032d"/>
  <p:tag name="KSO_WM_TEMPLATE_ASSEMBLE_GROUPID" val="60656f154054ed1e2fb8032d"/>
  <p:tag name="WM_BEAUTIFY_ZORDER_FLAG_TAG" val="6"/>
</p:tagLst>
</file>

<file path=ppt/tags/tag2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31.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3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962_1*f*1"/>
  <p:tag name="KSO_WM_TEMPLATE_CATEGORY" val="diagram"/>
  <p:tag name="KSO_WM_TEMPLATE_INDEX" val="20211962"/>
  <p:tag name="KSO_WM_UNIT_LAYERLEVEL" val="1"/>
  <p:tag name="KSO_WM_TAG_VERSION" val="1.0"/>
  <p:tag name="KSO_WM_BEAUTIFY_FLAG" val="#wm#"/>
  <p:tag name="KSO_WM_UNIT_DEFAULT_FONT" val="14;20;2"/>
  <p:tag name="KSO_WM_UNIT_BLOCK" val="0"/>
  <p:tag name="KSO_WM_UNIT_VALUE" val="204"/>
  <p:tag name="KSO_WM_UNIT_SHOW_EDIT_AREA_INDICATION" val="1"/>
  <p:tag name="KSO_WM_CHIP_GROUPID" val="5e6b05596848fb12bee65ac8"/>
  <p:tag name="KSO_WM_CHIP_XID" val="5e6b05596848fb12bee65aca"/>
  <p:tag name="KSO_WM_UNIT_DEC_AREA_ID" val="bddaa79ff66248e1affdcdab873b159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e539facaed7a4d6789e0a8188a94695b"/>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f154054ed1e2fb8032d"/>
  <p:tag name="KSO_WM_TEMPLATE_ASSEMBLE_GROUPID" val="60656f154054ed1e2fb8032d"/>
  <p:tag name="WM_BEAUTIFY_ZORDER_FLAG_TAG" val="6"/>
</p:tagLst>
</file>

<file path=ppt/tags/tag3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3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3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962_1*f*1"/>
  <p:tag name="KSO_WM_TEMPLATE_CATEGORY" val="diagram"/>
  <p:tag name="KSO_WM_TEMPLATE_INDEX" val="20211962"/>
  <p:tag name="KSO_WM_UNIT_LAYERLEVEL" val="1"/>
  <p:tag name="KSO_WM_TAG_VERSION" val="1.0"/>
  <p:tag name="KSO_WM_BEAUTIFY_FLAG" val="#wm#"/>
  <p:tag name="KSO_WM_UNIT_DEFAULT_FONT" val="14;20;2"/>
  <p:tag name="KSO_WM_UNIT_BLOCK" val="0"/>
  <p:tag name="KSO_WM_UNIT_VALUE" val="204"/>
  <p:tag name="KSO_WM_UNIT_SHOW_EDIT_AREA_INDICATION" val="1"/>
  <p:tag name="KSO_WM_CHIP_GROUPID" val="5e6b05596848fb12bee65ac8"/>
  <p:tag name="KSO_WM_CHIP_XID" val="5e6b05596848fb12bee65aca"/>
  <p:tag name="KSO_WM_UNIT_DEC_AREA_ID" val="bddaa79ff66248e1affdcdab873b159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e539facaed7a4d6789e0a8188a94695b"/>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f154054ed1e2fb8032d"/>
  <p:tag name="KSO_WM_TEMPLATE_ASSEMBLE_GROUPID" val="60656f154054ed1e2fb8032d"/>
  <p:tag name="WM_BEAUTIFY_ZORDER_FLAG_TAG" val="6"/>
</p:tagLst>
</file>

<file path=ppt/tags/tag3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41.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4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962_1*f*1"/>
  <p:tag name="KSO_WM_TEMPLATE_CATEGORY" val="diagram"/>
  <p:tag name="KSO_WM_TEMPLATE_INDEX" val="20211962"/>
  <p:tag name="KSO_WM_UNIT_LAYERLEVEL" val="1"/>
  <p:tag name="KSO_WM_TAG_VERSION" val="1.0"/>
  <p:tag name="KSO_WM_BEAUTIFY_FLAG" val="#wm#"/>
  <p:tag name="KSO_WM_UNIT_DEFAULT_FONT" val="14;20;2"/>
  <p:tag name="KSO_WM_UNIT_BLOCK" val="0"/>
  <p:tag name="KSO_WM_UNIT_VALUE" val="204"/>
  <p:tag name="KSO_WM_UNIT_SHOW_EDIT_AREA_INDICATION" val="1"/>
  <p:tag name="KSO_WM_CHIP_GROUPID" val="5e6b05596848fb12bee65ac8"/>
  <p:tag name="KSO_WM_CHIP_XID" val="5e6b05596848fb12bee65aca"/>
  <p:tag name="KSO_WM_UNIT_DEC_AREA_ID" val="bddaa79ff66248e1affdcdab873b159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e539facaed7a4d6789e0a8188a94695b"/>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f154054ed1e2fb8032d"/>
  <p:tag name="KSO_WM_TEMPLATE_ASSEMBLE_GROUPID" val="60656f154054ed1e2fb8032d"/>
  <p:tag name="WM_BEAUTIFY_ZORDER_FLAG_TAG" val="6"/>
</p:tagLst>
</file>

<file path=ppt/tags/tag4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4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4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962_1*f*1"/>
  <p:tag name="KSO_WM_TEMPLATE_CATEGORY" val="diagram"/>
  <p:tag name="KSO_WM_TEMPLATE_INDEX" val="20211962"/>
  <p:tag name="KSO_WM_UNIT_LAYERLEVEL" val="1"/>
  <p:tag name="KSO_WM_TAG_VERSION" val="1.0"/>
  <p:tag name="KSO_WM_BEAUTIFY_FLAG" val="#wm#"/>
  <p:tag name="KSO_WM_UNIT_DEFAULT_FONT" val="14;20;2"/>
  <p:tag name="KSO_WM_UNIT_BLOCK" val="0"/>
  <p:tag name="KSO_WM_UNIT_VALUE" val="204"/>
  <p:tag name="KSO_WM_UNIT_SHOW_EDIT_AREA_INDICATION" val="1"/>
  <p:tag name="KSO_WM_CHIP_GROUPID" val="5e6b05596848fb12bee65ac8"/>
  <p:tag name="KSO_WM_CHIP_XID" val="5e6b05596848fb12bee65aca"/>
  <p:tag name="KSO_WM_UNIT_DEC_AREA_ID" val="bddaa79ff66248e1affdcdab873b159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e539facaed7a4d6789e0a8188a94695b"/>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f154054ed1e2fb8032d"/>
  <p:tag name="KSO_WM_TEMPLATE_ASSEMBLE_GROUPID" val="60656f154054ed1e2fb8032d"/>
  <p:tag name="WM_BEAUTIFY_ZORDER_FLAG_TAG" val="6"/>
</p:tagLst>
</file>

<file path=ppt/tags/tag4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962_1*f*1"/>
  <p:tag name="KSO_WM_TEMPLATE_CATEGORY" val="diagram"/>
  <p:tag name="KSO_WM_TEMPLATE_INDEX" val="20211962"/>
  <p:tag name="KSO_WM_UNIT_LAYERLEVEL" val="1"/>
  <p:tag name="KSO_WM_TAG_VERSION" val="1.0"/>
  <p:tag name="KSO_WM_BEAUTIFY_FLAG" val="#wm#"/>
  <p:tag name="KSO_WM_UNIT_DEFAULT_FONT" val="14;20;2"/>
  <p:tag name="KSO_WM_UNIT_BLOCK" val="0"/>
  <p:tag name="KSO_WM_UNIT_VALUE" val="204"/>
  <p:tag name="KSO_WM_UNIT_SHOW_EDIT_AREA_INDICATION" val="1"/>
  <p:tag name="KSO_WM_CHIP_GROUPID" val="5e6b05596848fb12bee65ac8"/>
  <p:tag name="KSO_WM_CHIP_XID" val="5e6b05596848fb12bee65aca"/>
  <p:tag name="KSO_WM_UNIT_DEC_AREA_ID" val="bddaa79ff66248e1affdcdab873b159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e539facaed7a4d6789e0a8188a94695b"/>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f154054ed1e2fb8032d"/>
  <p:tag name="KSO_WM_TEMPLATE_ASSEMBLE_GROUPID" val="60656f154054ed1e2fb8032d"/>
  <p:tag name="WM_BEAUTIFY_ZORDER_FLAG_TAG" val="6"/>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5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5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962_1*f*1"/>
  <p:tag name="KSO_WM_TEMPLATE_CATEGORY" val="diagram"/>
  <p:tag name="KSO_WM_TEMPLATE_INDEX" val="20211962"/>
  <p:tag name="KSO_WM_UNIT_LAYERLEVEL" val="1"/>
  <p:tag name="KSO_WM_TAG_VERSION" val="1.0"/>
  <p:tag name="KSO_WM_BEAUTIFY_FLAG" val="#wm#"/>
  <p:tag name="KSO_WM_UNIT_DEFAULT_FONT" val="14;20;2"/>
  <p:tag name="KSO_WM_UNIT_BLOCK" val="0"/>
  <p:tag name="KSO_WM_UNIT_VALUE" val="204"/>
  <p:tag name="KSO_WM_UNIT_SHOW_EDIT_AREA_INDICATION" val="1"/>
  <p:tag name="KSO_WM_CHIP_GROUPID" val="5e6b05596848fb12bee65ac8"/>
  <p:tag name="KSO_WM_CHIP_XID" val="5e6b05596848fb12bee65aca"/>
  <p:tag name="KSO_WM_UNIT_DEC_AREA_ID" val="bddaa79ff66248e1affdcdab873b159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e539facaed7a4d6789e0a8188a94695b"/>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f154054ed1e2fb8032d"/>
  <p:tag name="KSO_WM_TEMPLATE_ASSEMBLE_GROUPID" val="60656f154054ed1e2fb8032d"/>
  <p:tag name="WM_BEAUTIFY_ZORDER_FLAG_TAG" val="6"/>
</p:tagLst>
</file>

<file path=ppt/tags/tag5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962_1*f*1"/>
  <p:tag name="KSO_WM_TEMPLATE_CATEGORY" val="diagram"/>
  <p:tag name="KSO_WM_TEMPLATE_INDEX" val="20211962"/>
  <p:tag name="KSO_WM_UNIT_LAYERLEVEL" val="1"/>
  <p:tag name="KSO_WM_TAG_VERSION" val="1.0"/>
  <p:tag name="KSO_WM_BEAUTIFY_FLAG" val="#wm#"/>
  <p:tag name="KSO_WM_UNIT_DEFAULT_FONT" val="14;20;2"/>
  <p:tag name="KSO_WM_UNIT_BLOCK" val="0"/>
  <p:tag name="KSO_WM_UNIT_VALUE" val="204"/>
  <p:tag name="KSO_WM_UNIT_SHOW_EDIT_AREA_INDICATION" val="1"/>
  <p:tag name="KSO_WM_CHIP_GROUPID" val="5e6b05596848fb12bee65ac8"/>
  <p:tag name="KSO_WM_CHIP_XID" val="5e6b05596848fb12bee65aca"/>
  <p:tag name="KSO_WM_UNIT_DEC_AREA_ID" val="bddaa79ff66248e1affdcdab873b159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e539facaed7a4d6789e0a8188a94695b"/>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f154054ed1e2fb8032d"/>
  <p:tag name="KSO_WM_TEMPLATE_ASSEMBLE_GROUPID" val="60656f154054ed1e2fb8032d"/>
  <p:tag name="WM_BEAUTIFY_ZORDER_FLAG_TAG" val="6"/>
</p:tagLst>
</file>

<file path=ppt/tags/tag5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5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58.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962_1*f*1"/>
  <p:tag name="KSO_WM_TEMPLATE_CATEGORY" val="diagram"/>
  <p:tag name="KSO_WM_TEMPLATE_INDEX" val="20211962"/>
  <p:tag name="KSO_WM_UNIT_LAYERLEVEL" val="1"/>
  <p:tag name="KSO_WM_TAG_VERSION" val="1.0"/>
  <p:tag name="KSO_WM_BEAUTIFY_FLAG" val="#wm#"/>
  <p:tag name="KSO_WM_UNIT_DEFAULT_FONT" val="14;20;2"/>
  <p:tag name="KSO_WM_UNIT_BLOCK" val="0"/>
  <p:tag name="KSO_WM_UNIT_VALUE" val="204"/>
  <p:tag name="KSO_WM_UNIT_SHOW_EDIT_AREA_INDICATION" val="1"/>
  <p:tag name="KSO_WM_CHIP_GROUPID" val="5e6b05596848fb12bee65ac8"/>
  <p:tag name="KSO_WM_CHIP_XID" val="5e6b05596848fb12bee65aca"/>
  <p:tag name="KSO_WM_UNIT_DEC_AREA_ID" val="bddaa79ff66248e1affdcdab873b159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e539facaed7a4d6789e0a8188a94695b"/>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f154054ed1e2fb8032d"/>
  <p:tag name="KSO_WM_TEMPLATE_ASSEMBLE_GROUPID" val="60656f154054ed1e2fb8032d"/>
  <p:tag name="WM_BEAUTIFY_ZORDER_FLAG_TAG" val="6"/>
</p:tagLst>
</file>

<file path=ppt/tags/tag6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6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6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962_1*f*1"/>
  <p:tag name="KSO_WM_TEMPLATE_CATEGORY" val="diagram"/>
  <p:tag name="KSO_WM_TEMPLATE_INDEX" val="20211962"/>
  <p:tag name="KSO_WM_UNIT_LAYERLEVEL" val="1"/>
  <p:tag name="KSO_WM_TAG_VERSION" val="1.0"/>
  <p:tag name="KSO_WM_BEAUTIFY_FLAG" val="#wm#"/>
  <p:tag name="KSO_WM_UNIT_DEFAULT_FONT" val="14;20;2"/>
  <p:tag name="KSO_WM_UNIT_BLOCK" val="0"/>
  <p:tag name="KSO_WM_UNIT_VALUE" val="204"/>
  <p:tag name="KSO_WM_UNIT_SHOW_EDIT_AREA_INDICATION" val="1"/>
  <p:tag name="KSO_WM_CHIP_GROUPID" val="5e6b05596848fb12bee65ac8"/>
  <p:tag name="KSO_WM_CHIP_XID" val="5e6b05596848fb12bee65aca"/>
  <p:tag name="KSO_WM_UNIT_DEC_AREA_ID" val="bddaa79ff66248e1affdcdab873b159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e539facaed7a4d6789e0a8188a94695b"/>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f154054ed1e2fb8032d"/>
  <p:tag name="KSO_WM_TEMPLATE_ASSEMBLE_GROUPID" val="60656f154054ed1e2fb8032d"/>
  <p:tag name="WM_BEAUTIFY_ZORDER_FLAG_TAG" val="6"/>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6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6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962_1*f*1"/>
  <p:tag name="KSO_WM_TEMPLATE_CATEGORY" val="diagram"/>
  <p:tag name="KSO_WM_TEMPLATE_INDEX" val="20211962"/>
  <p:tag name="KSO_WM_UNIT_LAYERLEVEL" val="1"/>
  <p:tag name="KSO_WM_TAG_VERSION" val="1.0"/>
  <p:tag name="KSO_WM_BEAUTIFY_FLAG" val="#wm#"/>
  <p:tag name="KSO_WM_UNIT_DEFAULT_FONT" val="14;20;2"/>
  <p:tag name="KSO_WM_UNIT_BLOCK" val="0"/>
  <p:tag name="KSO_WM_UNIT_VALUE" val="204"/>
  <p:tag name="KSO_WM_UNIT_SHOW_EDIT_AREA_INDICATION" val="1"/>
  <p:tag name="KSO_WM_CHIP_GROUPID" val="5e6b05596848fb12bee65ac8"/>
  <p:tag name="KSO_WM_CHIP_XID" val="5e6b05596848fb12bee65aca"/>
  <p:tag name="KSO_WM_UNIT_DEC_AREA_ID" val="bddaa79ff66248e1affdcdab873b159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e539facaed7a4d6789e0a8188a94695b"/>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f154054ed1e2fb8032d"/>
  <p:tag name="KSO_WM_TEMPLATE_ASSEMBLE_GROUPID" val="60656f154054ed1e2fb8032d"/>
  <p:tag name="WM_BEAUTIFY_ZORDER_FLAG_TAG" val="6"/>
</p:tagLst>
</file>

<file path=ppt/tags/tag6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962_1*f*1"/>
  <p:tag name="KSO_WM_TEMPLATE_CATEGORY" val="diagram"/>
  <p:tag name="KSO_WM_TEMPLATE_INDEX" val="20211962"/>
  <p:tag name="KSO_WM_UNIT_LAYERLEVEL" val="1"/>
  <p:tag name="KSO_WM_TAG_VERSION" val="1.0"/>
  <p:tag name="KSO_WM_BEAUTIFY_FLAG" val="#wm#"/>
  <p:tag name="KSO_WM_UNIT_DEFAULT_FONT" val="14;20;2"/>
  <p:tag name="KSO_WM_UNIT_BLOCK" val="0"/>
  <p:tag name="KSO_WM_UNIT_VALUE" val="204"/>
  <p:tag name="KSO_WM_UNIT_SHOW_EDIT_AREA_INDICATION" val="1"/>
  <p:tag name="KSO_WM_CHIP_GROUPID" val="5e6b05596848fb12bee65ac8"/>
  <p:tag name="KSO_WM_CHIP_XID" val="5e6b05596848fb12bee65aca"/>
  <p:tag name="KSO_WM_UNIT_DEC_AREA_ID" val="bddaa79ff66248e1affdcdab873b159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e539facaed7a4d6789e0a8188a94695b"/>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f154054ed1e2fb8032d"/>
  <p:tag name="KSO_WM_TEMPLATE_ASSEMBLE_GROUPID" val="60656f154054ed1e2fb8032d"/>
  <p:tag name="WM_BEAUTIFY_ZORDER_FLAG_TAG" val="6"/>
</p:tagLst>
</file>

<file path=ppt/tags/tag68.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962_1*f*1"/>
  <p:tag name="KSO_WM_TEMPLATE_CATEGORY" val="diagram"/>
  <p:tag name="KSO_WM_TEMPLATE_INDEX" val="20211962"/>
  <p:tag name="KSO_WM_UNIT_LAYERLEVEL" val="1"/>
  <p:tag name="KSO_WM_TAG_VERSION" val="1.0"/>
  <p:tag name="KSO_WM_BEAUTIFY_FLAG" val="#wm#"/>
  <p:tag name="KSO_WM_UNIT_DEFAULT_FONT" val="14;20;2"/>
  <p:tag name="KSO_WM_UNIT_BLOCK" val="0"/>
  <p:tag name="KSO_WM_UNIT_VALUE" val="204"/>
  <p:tag name="KSO_WM_UNIT_SHOW_EDIT_AREA_INDICATION" val="1"/>
  <p:tag name="KSO_WM_CHIP_GROUPID" val="5e6b05596848fb12bee65ac8"/>
  <p:tag name="KSO_WM_CHIP_XID" val="5e6b05596848fb12bee65aca"/>
  <p:tag name="KSO_WM_UNIT_DEC_AREA_ID" val="bddaa79ff66248e1affdcdab873b159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e539facaed7a4d6789e0a8188a94695b"/>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f154054ed1e2fb8032d"/>
  <p:tag name="KSO_WM_TEMPLATE_ASSEMBLE_GROUPID" val="60656f154054ed1e2fb8032d"/>
  <p:tag name="WM_BEAUTIFY_ZORDER_FLAG_TAG" val="6"/>
</p:tagLst>
</file>

<file path=ppt/tags/tag7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750_1*f*1"/>
  <p:tag name="KSO_WM_TEMPLATE_CATEGORY" val="diagram"/>
  <p:tag name="KSO_WM_TEMPLATE_INDEX" val="20214750"/>
  <p:tag name="KSO_WM_UNIT_LAYERLEVEL" val="1"/>
  <p:tag name="KSO_WM_TAG_VERSION" val="1.0"/>
  <p:tag name="KSO_WM_BEAUTIFY_FLAG" val="#wm#"/>
  <p:tag name="KSO_WM_UNIT_DEFAULT_FONT" val="14;20;2"/>
  <p:tag name="KSO_WM_UNIT_BLOCK" val="0"/>
  <p:tag name="KSO_WM_UNIT_VALUE" val="77"/>
  <p:tag name="KSO_WM_UNIT_SHOW_EDIT_AREA_INDICATION" val="1"/>
  <p:tag name="KSO_WM_CHIP_GROUPID" val="5e6b05596848fb12bee65ac8"/>
  <p:tag name="KSO_WM_CHIP_XID" val="5e6b05596848fb12bee65aca"/>
  <p:tag name="KSO_WM_UNIT_DEC_AREA_ID" val="2eec81c716ae44db8af59837c0a6a778"/>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99a14625103406aa5962c17bf872e23"/>
  <p:tag name="KSO_WM_UNIT_TEXT_FILL_FORE_SCHEMECOLOR_INDEX_BRIGHTNESS" val="0.25"/>
  <p:tag name="KSO_WM_UNIT_TEXT_FILL_FORE_SCHEMECOLOR_INDEX" val="13"/>
  <p:tag name="KSO_WM_UNIT_TEXT_FILL_TYPE" val="1"/>
  <p:tag name="KSO_WM_TEMPLATE_ASSEMBLE_XID" val="60656f9b4054ed1e2fb80d5c"/>
  <p:tag name="KSO_WM_TEMPLATE_ASSEMBLE_GROUPID" val="60656f9b4054ed1e2fb80d5c"/>
  <p:tag name="WM_BEAUTIFY_ZORDER_FLAG_TAG" val="6"/>
</p:tagLst>
</file>

<file path=ppt/tags/tag71.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7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750_1*f*1"/>
  <p:tag name="KSO_WM_TEMPLATE_CATEGORY" val="diagram"/>
  <p:tag name="KSO_WM_TEMPLATE_INDEX" val="20214750"/>
  <p:tag name="KSO_WM_UNIT_LAYERLEVEL" val="1"/>
  <p:tag name="KSO_WM_TAG_VERSION" val="1.0"/>
  <p:tag name="KSO_WM_BEAUTIFY_FLAG" val="#wm#"/>
  <p:tag name="KSO_WM_UNIT_DEFAULT_FONT" val="14;20;2"/>
  <p:tag name="KSO_WM_UNIT_BLOCK" val="0"/>
  <p:tag name="KSO_WM_UNIT_VALUE" val="77"/>
  <p:tag name="KSO_WM_UNIT_SHOW_EDIT_AREA_INDICATION" val="1"/>
  <p:tag name="KSO_WM_CHIP_GROUPID" val="5e6b05596848fb12bee65ac8"/>
  <p:tag name="KSO_WM_CHIP_XID" val="5e6b05596848fb12bee65aca"/>
  <p:tag name="KSO_WM_UNIT_DEC_AREA_ID" val="2eec81c716ae44db8af59837c0a6a778"/>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99a14625103406aa5962c17bf872e23"/>
  <p:tag name="KSO_WM_UNIT_TEXT_FILL_FORE_SCHEMECOLOR_INDEX_BRIGHTNESS" val="0.25"/>
  <p:tag name="KSO_WM_UNIT_TEXT_FILL_FORE_SCHEMECOLOR_INDEX" val="13"/>
  <p:tag name="KSO_WM_UNIT_TEXT_FILL_TYPE" val="1"/>
  <p:tag name="KSO_WM_TEMPLATE_ASSEMBLE_XID" val="60656f9b4054ed1e2fb80d5c"/>
  <p:tag name="KSO_WM_TEMPLATE_ASSEMBLE_GROUPID" val="60656f9b4054ed1e2fb80d5c"/>
  <p:tag name="WM_BEAUTIFY_ZORDER_FLAG_TAG" val="6"/>
</p:tagLst>
</file>

<file path=ppt/tags/tag7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7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750_1*f*1"/>
  <p:tag name="KSO_WM_TEMPLATE_CATEGORY" val="diagram"/>
  <p:tag name="KSO_WM_TEMPLATE_INDEX" val="20214750"/>
  <p:tag name="KSO_WM_UNIT_LAYERLEVEL" val="1"/>
  <p:tag name="KSO_WM_TAG_VERSION" val="1.0"/>
  <p:tag name="KSO_WM_BEAUTIFY_FLAG" val="#wm#"/>
  <p:tag name="KSO_WM_UNIT_DEFAULT_FONT" val="14;20;2"/>
  <p:tag name="KSO_WM_UNIT_BLOCK" val="0"/>
  <p:tag name="KSO_WM_UNIT_VALUE" val="77"/>
  <p:tag name="KSO_WM_UNIT_SHOW_EDIT_AREA_INDICATION" val="1"/>
  <p:tag name="KSO_WM_CHIP_GROUPID" val="5e6b05596848fb12bee65ac8"/>
  <p:tag name="KSO_WM_CHIP_XID" val="5e6b05596848fb12bee65aca"/>
  <p:tag name="KSO_WM_UNIT_DEC_AREA_ID" val="2eec81c716ae44db8af59837c0a6a778"/>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99a14625103406aa5962c17bf872e23"/>
  <p:tag name="KSO_WM_UNIT_TEXT_FILL_FORE_SCHEMECOLOR_INDEX_BRIGHTNESS" val="0.25"/>
  <p:tag name="KSO_WM_UNIT_TEXT_FILL_FORE_SCHEMECOLOR_INDEX" val="13"/>
  <p:tag name="KSO_WM_UNIT_TEXT_FILL_TYPE" val="1"/>
  <p:tag name="KSO_WM_TEMPLATE_ASSEMBLE_XID" val="60656f9b4054ed1e2fb80d5c"/>
  <p:tag name="KSO_WM_TEMPLATE_ASSEMBLE_GROUPID" val="60656f9b4054ed1e2fb80d5c"/>
  <p:tag name="WM_BEAUTIFY_ZORDER_FLAG_TAG" val="6"/>
</p:tagLst>
</file>

<file path=ppt/tags/tag77.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7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750_1*f*1"/>
  <p:tag name="KSO_WM_TEMPLATE_CATEGORY" val="diagram"/>
  <p:tag name="KSO_WM_TEMPLATE_INDEX" val="20214750"/>
  <p:tag name="KSO_WM_UNIT_LAYERLEVEL" val="1"/>
  <p:tag name="KSO_WM_TAG_VERSION" val="1.0"/>
  <p:tag name="KSO_WM_BEAUTIFY_FLAG" val="#wm#"/>
  <p:tag name="KSO_WM_UNIT_DEFAULT_FONT" val="14;20;2"/>
  <p:tag name="KSO_WM_UNIT_BLOCK" val="0"/>
  <p:tag name="KSO_WM_UNIT_VALUE" val="77"/>
  <p:tag name="KSO_WM_UNIT_SHOW_EDIT_AREA_INDICATION" val="1"/>
  <p:tag name="KSO_WM_CHIP_GROUPID" val="5e6b05596848fb12bee65ac8"/>
  <p:tag name="KSO_WM_CHIP_XID" val="5e6b05596848fb12bee65aca"/>
  <p:tag name="KSO_WM_UNIT_DEC_AREA_ID" val="2eec81c716ae44db8af59837c0a6a778"/>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99a14625103406aa5962c17bf872e23"/>
  <p:tag name="KSO_WM_UNIT_TEXT_FILL_FORE_SCHEMECOLOR_INDEX_BRIGHTNESS" val="0.25"/>
  <p:tag name="KSO_WM_UNIT_TEXT_FILL_FORE_SCHEMECOLOR_INDEX" val="13"/>
  <p:tag name="KSO_WM_UNIT_TEXT_FILL_TYPE" val="1"/>
  <p:tag name="KSO_WM_TEMPLATE_ASSEMBLE_XID" val="60656f9b4054ed1e2fb80d5c"/>
  <p:tag name="KSO_WM_TEMPLATE_ASSEMBLE_GROUPID" val="60656f9b4054ed1e2fb80d5c"/>
  <p:tag name="WM_BEAUTIFY_ZORDER_FLAG_TAG" val="6"/>
</p:tagLst>
</file>

<file path=ppt/tags/tag8.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8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8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750_1*f*1"/>
  <p:tag name="KSO_WM_TEMPLATE_CATEGORY" val="diagram"/>
  <p:tag name="KSO_WM_TEMPLATE_INDEX" val="20214750"/>
  <p:tag name="KSO_WM_UNIT_LAYERLEVEL" val="1"/>
  <p:tag name="KSO_WM_TAG_VERSION" val="1.0"/>
  <p:tag name="KSO_WM_BEAUTIFY_FLAG" val="#wm#"/>
  <p:tag name="KSO_WM_UNIT_DEFAULT_FONT" val="14;20;2"/>
  <p:tag name="KSO_WM_UNIT_BLOCK" val="0"/>
  <p:tag name="KSO_WM_UNIT_VALUE" val="77"/>
  <p:tag name="KSO_WM_UNIT_SHOW_EDIT_AREA_INDICATION" val="1"/>
  <p:tag name="KSO_WM_CHIP_GROUPID" val="5e6b05596848fb12bee65ac8"/>
  <p:tag name="KSO_WM_CHIP_XID" val="5e6b05596848fb12bee65aca"/>
  <p:tag name="KSO_WM_UNIT_DEC_AREA_ID" val="2eec81c716ae44db8af59837c0a6a778"/>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99a14625103406aa5962c17bf872e23"/>
  <p:tag name="KSO_WM_UNIT_TEXT_FILL_FORE_SCHEMECOLOR_INDEX_BRIGHTNESS" val="0.25"/>
  <p:tag name="KSO_WM_UNIT_TEXT_FILL_FORE_SCHEMECOLOR_INDEX" val="13"/>
  <p:tag name="KSO_WM_UNIT_TEXT_FILL_TYPE" val="1"/>
  <p:tag name="KSO_WM_TEMPLATE_ASSEMBLE_XID" val="60656f9b4054ed1e2fb80d5c"/>
  <p:tag name="KSO_WM_TEMPLATE_ASSEMBLE_GROUPID" val="60656f9b4054ed1e2fb80d5c"/>
  <p:tag name="WM_BEAUTIFY_ZORDER_FLAG_TAG" val="6"/>
</p:tagLst>
</file>

<file path=ppt/tags/tag8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8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750_1*f*1"/>
  <p:tag name="KSO_WM_TEMPLATE_CATEGORY" val="diagram"/>
  <p:tag name="KSO_WM_TEMPLATE_INDEX" val="20214750"/>
  <p:tag name="KSO_WM_UNIT_LAYERLEVEL" val="1"/>
  <p:tag name="KSO_WM_TAG_VERSION" val="1.0"/>
  <p:tag name="KSO_WM_BEAUTIFY_FLAG" val="#wm#"/>
  <p:tag name="KSO_WM_UNIT_DEFAULT_FONT" val="14;20;2"/>
  <p:tag name="KSO_WM_UNIT_BLOCK" val="0"/>
  <p:tag name="KSO_WM_UNIT_VALUE" val="77"/>
  <p:tag name="KSO_WM_UNIT_SHOW_EDIT_AREA_INDICATION" val="1"/>
  <p:tag name="KSO_WM_CHIP_GROUPID" val="5e6b05596848fb12bee65ac8"/>
  <p:tag name="KSO_WM_CHIP_XID" val="5e6b05596848fb12bee65aca"/>
  <p:tag name="KSO_WM_UNIT_DEC_AREA_ID" val="2eec81c716ae44db8af59837c0a6a778"/>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99a14625103406aa5962c17bf872e23"/>
  <p:tag name="KSO_WM_UNIT_TEXT_FILL_FORE_SCHEMECOLOR_INDEX_BRIGHTNESS" val="0.25"/>
  <p:tag name="KSO_WM_UNIT_TEXT_FILL_FORE_SCHEMECOLOR_INDEX" val="13"/>
  <p:tag name="KSO_WM_UNIT_TEXT_FILL_TYPE" val="1"/>
  <p:tag name="KSO_WM_TEMPLATE_ASSEMBLE_XID" val="60656f9b4054ed1e2fb80d5c"/>
  <p:tag name="KSO_WM_TEMPLATE_ASSEMBLE_GROUPID" val="60656f9b4054ed1e2fb80d5c"/>
  <p:tag name="WM_BEAUTIFY_ZORDER_FLAG_TAG" val="6"/>
</p:tagLst>
</file>

<file path=ppt/tags/tag8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8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750_1*f*1"/>
  <p:tag name="KSO_WM_TEMPLATE_CATEGORY" val="diagram"/>
  <p:tag name="KSO_WM_TEMPLATE_INDEX" val="20214750"/>
  <p:tag name="KSO_WM_UNIT_LAYERLEVEL" val="1"/>
  <p:tag name="KSO_WM_TAG_VERSION" val="1.0"/>
  <p:tag name="KSO_WM_BEAUTIFY_FLAG" val="#wm#"/>
  <p:tag name="KSO_WM_UNIT_DEFAULT_FONT" val="14;20;2"/>
  <p:tag name="KSO_WM_UNIT_BLOCK" val="0"/>
  <p:tag name="KSO_WM_UNIT_VALUE" val="77"/>
  <p:tag name="KSO_WM_UNIT_SHOW_EDIT_AREA_INDICATION" val="1"/>
  <p:tag name="KSO_WM_CHIP_GROUPID" val="5e6b05596848fb12bee65ac8"/>
  <p:tag name="KSO_WM_CHIP_XID" val="5e6b05596848fb12bee65aca"/>
  <p:tag name="KSO_WM_UNIT_DEC_AREA_ID" val="2eec81c716ae44db8af59837c0a6a778"/>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99a14625103406aa5962c17bf872e23"/>
  <p:tag name="KSO_WM_UNIT_TEXT_FILL_FORE_SCHEMECOLOR_INDEX_BRIGHTNESS" val="0.25"/>
  <p:tag name="KSO_WM_UNIT_TEXT_FILL_FORE_SCHEMECOLOR_INDEX" val="13"/>
  <p:tag name="KSO_WM_UNIT_TEXT_FILL_TYPE" val="1"/>
  <p:tag name="KSO_WM_TEMPLATE_ASSEMBLE_XID" val="60656f9b4054ed1e2fb80d5c"/>
  <p:tag name="KSO_WM_TEMPLATE_ASSEMBLE_GROUPID" val="60656f9b4054ed1e2fb80d5c"/>
  <p:tag name="WM_BEAUTIFY_ZORDER_FLAG_TAG" val="6"/>
</p:tagLst>
</file>

<file path=ppt/tags/tag8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750_1*f*1"/>
  <p:tag name="KSO_WM_TEMPLATE_CATEGORY" val="diagram"/>
  <p:tag name="KSO_WM_TEMPLATE_INDEX" val="20214750"/>
  <p:tag name="KSO_WM_UNIT_LAYERLEVEL" val="1"/>
  <p:tag name="KSO_WM_TAG_VERSION" val="1.0"/>
  <p:tag name="KSO_WM_BEAUTIFY_FLAG" val="#wm#"/>
  <p:tag name="KSO_WM_UNIT_DEFAULT_FONT" val="14;20;2"/>
  <p:tag name="KSO_WM_UNIT_BLOCK" val="0"/>
  <p:tag name="KSO_WM_UNIT_VALUE" val="77"/>
  <p:tag name="KSO_WM_UNIT_SHOW_EDIT_AREA_INDICATION" val="1"/>
  <p:tag name="KSO_WM_CHIP_GROUPID" val="5e6b05596848fb12bee65ac8"/>
  <p:tag name="KSO_WM_CHIP_XID" val="5e6b05596848fb12bee65aca"/>
  <p:tag name="KSO_WM_UNIT_DEC_AREA_ID" val="2eec81c716ae44db8af59837c0a6a778"/>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99a14625103406aa5962c17bf872e23"/>
  <p:tag name="KSO_WM_UNIT_TEXT_FILL_FORE_SCHEMECOLOR_INDEX_BRIGHTNESS" val="0.25"/>
  <p:tag name="KSO_WM_UNIT_TEXT_FILL_FORE_SCHEMECOLOR_INDEX" val="13"/>
  <p:tag name="KSO_WM_UNIT_TEXT_FILL_TYPE" val="1"/>
  <p:tag name="KSO_WM_TEMPLATE_ASSEMBLE_XID" val="60656f9b4054ed1e2fb80d5c"/>
  <p:tag name="KSO_WM_TEMPLATE_ASSEMBLE_GROUPID" val="60656f9b4054ed1e2fb80d5c"/>
  <p:tag name="WM_BEAUTIFY_ZORDER_FLAG_TAG" val="6"/>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9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9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750_1*f*1"/>
  <p:tag name="KSO_WM_TEMPLATE_CATEGORY" val="diagram"/>
  <p:tag name="KSO_WM_TEMPLATE_INDEX" val="20214750"/>
  <p:tag name="KSO_WM_UNIT_LAYERLEVEL" val="1"/>
  <p:tag name="KSO_WM_TAG_VERSION" val="1.0"/>
  <p:tag name="KSO_WM_BEAUTIFY_FLAG" val="#wm#"/>
  <p:tag name="KSO_WM_UNIT_DEFAULT_FONT" val="14;20;2"/>
  <p:tag name="KSO_WM_UNIT_BLOCK" val="0"/>
  <p:tag name="KSO_WM_UNIT_VALUE" val="77"/>
  <p:tag name="KSO_WM_UNIT_SHOW_EDIT_AREA_INDICATION" val="1"/>
  <p:tag name="KSO_WM_CHIP_GROUPID" val="5e6b05596848fb12bee65ac8"/>
  <p:tag name="KSO_WM_CHIP_XID" val="5e6b05596848fb12bee65aca"/>
  <p:tag name="KSO_WM_UNIT_DEC_AREA_ID" val="2eec81c716ae44db8af59837c0a6a778"/>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99a14625103406aa5962c17bf872e23"/>
  <p:tag name="KSO_WM_UNIT_TEXT_FILL_FORE_SCHEMECOLOR_INDEX_BRIGHTNESS" val="0.25"/>
  <p:tag name="KSO_WM_UNIT_TEXT_FILL_FORE_SCHEMECOLOR_INDEX" val="13"/>
  <p:tag name="KSO_WM_UNIT_TEXT_FILL_TYPE" val="1"/>
  <p:tag name="KSO_WM_TEMPLATE_ASSEMBLE_XID" val="60656f9b4054ed1e2fb80d5c"/>
  <p:tag name="KSO_WM_TEMPLATE_ASSEMBLE_GROUPID" val="60656f9b4054ed1e2fb80d5c"/>
  <p:tag name="WM_BEAUTIFY_ZORDER_FLAG_TAG" val="6"/>
</p:tagLst>
</file>

<file path=ppt/tags/tag9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9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750_1*f*1"/>
  <p:tag name="KSO_WM_TEMPLATE_CATEGORY" val="diagram"/>
  <p:tag name="KSO_WM_TEMPLATE_INDEX" val="20214750"/>
  <p:tag name="KSO_WM_UNIT_LAYERLEVEL" val="1"/>
  <p:tag name="KSO_WM_TAG_VERSION" val="1.0"/>
  <p:tag name="KSO_WM_BEAUTIFY_FLAG" val="#wm#"/>
  <p:tag name="KSO_WM_UNIT_DEFAULT_FONT" val="14;20;2"/>
  <p:tag name="KSO_WM_UNIT_BLOCK" val="0"/>
  <p:tag name="KSO_WM_UNIT_VALUE" val="77"/>
  <p:tag name="KSO_WM_UNIT_SHOW_EDIT_AREA_INDICATION" val="1"/>
  <p:tag name="KSO_WM_CHIP_GROUPID" val="5e6b05596848fb12bee65ac8"/>
  <p:tag name="KSO_WM_CHIP_XID" val="5e6b05596848fb12bee65aca"/>
  <p:tag name="KSO_WM_UNIT_DEC_AREA_ID" val="2eec81c716ae44db8af59837c0a6a778"/>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99a14625103406aa5962c17bf872e23"/>
  <p:tag name="KSO_WM_UNIT_TEXT_FILL_FORE_SCHEMECOLOR_INDEX_BRIGHTNESS" val="0.25"/>
  <p:tag name="KSO_WM_UNIT_TEXT_FILL_FORE_SCHEMECOLOR_INDEX" val="13"/>
  <p:tag name="KSO_WM_UNIT_TEXT_FILL_TYPE" val="1"/>
  <p:tag name="KSO_WM_TEMPLATE_ASSEMBLE_XID" val="60656f9b4054ed1e2fb80d5c"/>
  <p:tag name="KSO_WM_TEMPLATE_ASSEMBLE_GROUPID" val="60656f9b4054ed1e2fb80d5c"/>
  <p:tag name="WM_BEAUTIFY_ZORDER_FLAG_TAG" val="6"/>
</p:tagLst>
</file>

<file path=ppt/tags/tag97.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9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marL="285750" indent="-285750">
          <a:lnSpc>
            <a:spcPct val="150000"/>
          </a:lnSpc>
          <a:buFont typeface="Wingdings" panose="05000000000000000000" pitchFamily="2" charset="2"/>
          <a:buChar char="l"/>
          <a:defRPr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17058</Words>
  <Application>WPS 演示</Application>
  <PresentationFormat>全屏显示(4:3)</PresentationFormat>
  <Paragraphs>1084</Paragraphs>
  <Slides>68</Slides>
  <Notes>6</Notes>
  <HiddenSlides>0</HiddenSlides>
  <MMClips>0</MMClips>
  <ScaleCrop>false</ScaleCrop>
  <HeadingPairs>
    <vt:vector size="8" baseType="variant">
      <vt:variant>
        <vt:lpstr>已用的字体</vt:lpstr>
      </vt:variant>
      <vt:variant>
        <vt:i4>20</vt:i4>
      </vt:variant>
      <vt:variant>
        <vt:lpstr>主题</vt:lpstr>
      </vt:variant>
      <vt:variant>
        <vt:i4>2</vt:i4>
      </vt:variant>
      <vt:variant>
        <vt:lpstr>幻灯片标题</vt:lpstr>
      </vt:variant>
      <vt:variant>
        <vt:i4>68</vt:i4>
      </vt:variant>
      <vt:variant>
        <vt:lpstr>自定义放映</vt:lpstr>
      </vt:variant>
      <vt:variant>
        <vt:i4>1</vt:i4>
      </vt:variant>
    </vt:vector>
  </HeadingPairs>
  <TitlesOfParts>
    <vt:vector size="91" baseType="lpstr">
      <vt:lpstr>Arial</vt:lpstr>
      <vt:lpstr>宋体</vt:lpstr>
      <vt:lpstr>Wingdings</vt:lpstr>
      <vt:lpstr>Calibri</vt:lpstr>
      <vt:lpstr>Calibri</vt:lpstr>
      <vt:lpstr>微软雅黑</vt:lpstr>
      <vt:lpstr>等线 Light</vt:lpstr>
      <vt:lpstr>Calibri Light</vt:lpstr>
      <vt:lpstr>等线</vt:lpstr>
      <vt:lpstr>华光琥珀_CNKI</vt:lpstr>
      <vt:lpstr>Source Han Sans K Bold</vt:lpstr>
      <vt:lpstr>字魂58号-创中黑</vt:lpstr>
      <vt:lpstr>黑体</vt:lpstr>
      <vt:lpstr>Segoe UI</vt:lpstr>
      <vt:lpstr>Cambria Math</vt:lpstr>
      <vt:lpstr>Arial Unicode MS</vt:lpstr>
      <vt:lpstr>Times New Roman</vt:lpstr>
      <vt:lpstr>楷体_GB2312</vt:lpstr>
      <vt:lpstr>新宋体</vt:lpstr>
      <vt:lpstr>Yu Gothic UI Semibold</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自定义放映 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王哲</dc:creator>
  <cp:lastModifiedBy>校园忠哥</cp:lastModifiedBy>
  <cp:revision>866</cp:revision>
  <dcterms:created xsi:type="dcterms:W3CDTF">2013-01-25T01:44:00Z</dcterms:created>
  <dcterms:modified xsi:type="dcterms:W3CDTF">2023-03-03T15:03:22Z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B35D1ECA824241448FA1782B5A2588E2</vt:lpwstr>
  </property>
</Properties>
</file>