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4"/>
  </p:handoutMasterIdLst>
  <p:sldIdLst>
    <p:sldId id="445" r:id="rId3"/>
    <p:sldId id="350" r:id="rId5"/>
    <p:sldId id="351" r:id="rId6"/>
    <p:sldId id="387" r:id="rId7"/>
    <p:sldId id="353" r:id="rId8"/>
    <p:sldId id="397" r:id="rId9"/>
    <p:sldId id="398" r:id="rId10"/>
    <p:sldId id="399" r:id="rId11"/>
    <p:sldId id="400" r:id="rId12"/>
    <p:sldId id="402" r:id="rId13"/>
    <p:sldId id="401" r:id="rId14"/>
    <p:sldId id="403" r:id="rId15"/>
    <p:sldId id="404" r:id="rId16"/>
    <p:sldId id="405" r:id="rId17"/>
    <p:sldId id="406" r:id="rId18"/>
    <p:sldId id="407" r:id="rId19"/>
    <p:sldId id="408" r:id="rId20"/>
    <p:sldId id="409" r:id="rId21"/>
    <p:sldId id="410" r:id="rId22"/>
    <p:sldId id="411" r:id="rId23"/>
    <p:sldId id="412" r:id="rId24"/>
    <p:sldId id="388" r:id="rId25"/>
    <p:sldId id="374" r:id="rId26"/>
    <p:sldId id="413" r:id="rId27"/>
    <p:sldId id="415" r:id="rId28"/>
    <p:sldId id="416" r:id="rId29"/>
    <p:sldId id="414" r:id="rId30"/>
    <p:sldId id="417" r:id="rId31"/>
    <p:sldId id="418" r:id="rId32"/>
    <p:sldId id="420" r:id="rId33"/>
    <p:sldId id="419" r:id="rId34"/>
    <p:sldId id="421" r:id="rId35"/>
    <p:sldId id="422" r:id="rId36"/>
    <p:sldId id="424" r:id="rId37"/>
    <p:sldId id="423" r:id="rId38"/>
    <p:sldId id="425" r:id="rId39"/>
    <p:sldId id="426" r:id="rId40"/>
    <p:sldId id="389" r:id="rId41"/>
    <p:sldId id="384" r:id="rId42"/>
    <p:sldId id="427" r:id="rId43"/>
    <p:sldId id="428" r:id="rId44"/>
    <p:sldId id="429" r:id="rId45"/>
    <p:sldId id="430" r:id="rId46"/>
    <p:sldId id="432" r:id="rId47"/>
    <p:sldId id="431" r:id="rId48"/>
    <p:sldId id="436" r:id="rId49"/>
    <p:sldId id="434" r:id="rId50"/>
    <p:sldId id="435" r:id="rId51"/>
    <p:sldId id="433" r:id="rId52"/>
    <p:sldId id="349" r:id="rId53"/>
  </p:sldIdLst>
  <p:sldSz cx="9144000" cy="6858000" type="screen4x3"/>
  <p:notesSz cx="6858000" cy="9144000"/>
  <p:custShowLst>
    <p:custShow name="自定义放映 1" id="0">
      <p:sldLst/>
    </p:custShow>
  </p:custShowLst>
  <p:custDataLst>
    <p:tags r:id="rId5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3A50F6"/>
    <a:srgbClr val="009ED6"/>
    <a:srgbClr val="FFFF00"/>
    <a:srgbClr val="A3D3FF"/>
    <a:srgbClr val="D5F2FF"/>
    <a:srgbClr val="3BCCFF"/>
    <a:srgbClr val="D5E6FF"/>
    <a:srgbClr val="D5F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530"/>
    <p:restoredTop sz="99403"/>
  </p:normalViewPr>
  <p:slideViewPr>
    <p:cSldViewPr snapToGrid="0" snapToObjects="1" showGuides="1">
      <p:cViewPr varScale="1">
        <p:scale>
          <a:sx n="82" d="100"/>
          <a:sy n="82" d="100"/>
        </p:scale>
        <p:origin x="1891" y="67"/>
      </p:cViewPr>
      <p:guideLst>
        <p:guide orient="horz" pos="2113"/>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312.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18.wmf"/><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1885B1F3-DBA4-4155-851E-056515F36E2E}"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5BF8EFA-8667-4E49-A4E7-46E4DAD2067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Rectangle 4"/>
          <p:cNvSpPr>
            <a:spLocks noGrp="1"/>
          </p:cNvSpPr>
          <p:nvPr>
            <p:ph type="sldImg" idx="2"/>
          </p:nvPr>
        </p:nvSpPr>
        <p:spPr>
          <a:xfrm>
            <a:off x="1143000" y="685800"/>
            <a:ext cx="4572000" cy="3429000"/>
          </a:xfrm>
          <a:prstGeom prst="rect">
            <a:avLst/>
          </a:prstGeom>
          <a:noFill/>
          <a:ln w="9525">
            <a:noFill/>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wrap="square" lIns="91440" tIns="45720" rIns="91440" bIns="45720" anchor="ctr" anchorCtr="0"/>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p:txBody>
          <a:bodyPr wrap="square" lIns="91440" tIns="45720" rIns="91440" bIns="45720" anchor="ctr" anchorCtr="0"/>
          <a:p>
            <a:pPr lvl="0"/>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p:txBody>
          <a:bodyPr wrap="square" lIns="91440" tIns="45720" rIns="91440" bIns="45720" anchor="ctr" anchorCtr="0"/>
          <a:p>
            <a:pPr lvl="0"/>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p:txBody>
          <a:bodyPr wrap="square" lIns="91440" tIns="45720" rIns="91440" bIns="45720" anchor="ctr" anchorCtr="0"/>
          <a:p>
            <a:pPr lvl="0"/>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1"/>
          <p:cNvSpPr>
            <a:spLocks noGrp="1" noRot="1" noChangeAspect="1" noTextEdit="1"/>
          </p:cNvSpPr>
          <p:nvPr>
            <p:ph type="sldImg"/>
          </p:nvPr>
        </p:nvSpPr>
        <p:spPr/>
      </p:sp>
      <p:sp>
        <p:nvSpPr>
          <p:cNvPr id="60419" name="备注占位符 2"/>
          <p:cNvSpPr>
            <a:spLocks noGrp="1"/>
          </p:cNvSpPr>
          <p:nvPr>
            <p:ph type="body" idx="1"/>
          </p:nvPr>
        </p:nvSpPr>
        <p:spPr/>
        <p:txBody>
          <a:bodyPr wrap="square" lIns="91440" tIns="45720" rIns="91440" bIns="45720" anchor="ctr" anchorCtr="0"/>
          <a:p>
            <a:pPr lvl="0"/>
            <a:endParaRPr lang="zh-CN" altLang="en-US" dirty="0"/>
          </a:p>
        </p:txBody>
      </p:sp>
      <p:sp>
        <p:nvSpPr>
          <p:cNvPr id="6042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p:sp>
      <p:sp>
        <p:nvSpPr>
          <p:cNvPr id="73731" name="备注占位符 2"/>
          <p:cNvSpPr>
            <a:spLocks noGrp="1"/>
          </p:cNvSpPr>
          <p:nvPr>
            <p:ph type="body" idx="1"/>
          </p:nvPr>
        </p:nvSpPr>
        <p:spPr/>
        <p:txBody>
          <a:bodyPr wrap="square" lIns="91440" tIns="45720" rIns="91440" bIns="45720" anchor="ctr" anchorCtr="0"/>
          <a:p>
            <a:pPr lvl="0"/>
            <a:endParaRPr lang="zh-CN" altLang="en-US" dirty="0"/>
          </a:p>
        </p:txBody>
      </p:sp>
      <p:sp>
        <p:nvSpPr>
          <p:cNvPr id="7373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1"/>
            <a:ext cx="7772400" cy="2157681"/>
          </a:xfrm>
        </p:spPr>
        <p:txBody>
          <a:bodyPr anchor="b">
            <a:normAutofit/>
          </a:bodyPr>
          <a:lstStyle>
            <a:lvl1pPr algn="ctr">
              <a:defRPr sz="48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D732CE9-88F5-401D-B971-8170AADE37D6}"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EEB16A1-917C-4AFB-9B56-075A5BC40931}"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56DB18D-5B9C-4471-87DB-1EBF44BC7052}"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11D5E45D-EB71-4DF8-AC38-D9B4609D1D9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11D5E45D-EB71-4DF8-AC38-D9B4609D1D9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E692CCB-BF78-49C5-84C5-74AF221CD106}"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E99BF70-59D5-4F1F-B375-38A8E778AD7A}"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59E277-2F8E-48E8-AAF6-DBE1CFFA5DDF}"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43AD56D-F35C-4B02-950F-B9772B5D8E02}"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E798644-36AD-4900-B91A-7ABC5E35A02C}"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20637" y="3325813"/>
            <a:ext cx="9144000" cy="1792288"/>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11"/>
          <p:cNvSpPr txBox="1">
            <a:spLocks noChangeArrowheads="1"/>
          </p:cNvSpPr>
          <p:nvPr/>
        </p:nvSpPr>
        <p:spPr bwMode="auto">
          <a:xfrm>
            <a:off x="2028825" y="3340100"/>
            <a:ext cx="5086350" cy="15589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defRPr/>
            </a:pPr>
            <a:r>
              <a:rPr kumimoji="0" lang="en-US" altLang="zh-CN"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rPr>
              <a:t>Thank you!</a:t>
            </a:r>
            <a:endParaRPr kumimoji="0" lang="zh-CN" altLang="en-US"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11D5E45D-EB71-4DF8-AC38-D9B4609D1D9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ECB29498-62CD-46AA-B741-186781581945}"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6DEF40D-43E5-4047-BCDC-4CDA07265305}"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7"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8" name="Text Placeholder 2"/>
          <p:cNvSpPr>
            <a:spLocks noGrp="1"/>
          </p:cNvSpPr>
          <p:nvPr>
            <p:ph type="body" idx="1"/>
          </p:nvPr>
        </p:nvSpPr>
        <p:spPr>
          <a:xfrm>
            <a:off x="628650" y="1825625"/>
            <a:ext cx="78867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1D5E45D-EB71-4DF8-AC38-D9B4609D1D9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
        <p:nvSpPr>
          <p:cNvPr id="8"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6.png"/><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2.xml.rels><?xml version="1.0" encoding="UTF-8" standalone="yes"?>
<Relationships xmlns="http://schemas.openxmlformats.org/package/2006/relationships"><Relationship Id="rId9" Type="http://schemas.openxmlformats.org/officeDocument/2006/relationships/image" Target="../media/image7.wmf"/><Relationship Id="rId8" Type="http://schemas.openxmlformats.org/officeDocument/2006/relationships/oleObject" Target="../embeddings/oleObject1.bin"/><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6" Type="http://schemas.openxmlformats.org/officeDocument/2006/relationships/vmlDrawing" Target="../drawings/vmlDrawing1.vml"/><Relationship Id="rId15" Type="http://schemas.openxmlformats.org/officeDocument/2006/relationships/slideLayout" Target="../slideLayouts/slideLayout13.xml"/><Relationship Id="rId14" Type="http://schemas.openxmlformats.org/officeDocument/2006/relationships/image" Target="../media/image10.png"/><Relationship Id="rId13" Type="http://schemas.openxmlformats.org/officeDocument/2006/relationships/image" Target="../media/image9.wmf"/><Relationship Id="rId12" Type="http://schemas.openxmlformats.org/officeDocument/2006/relationships/oleObject" Target="../embeddings/oleObject3.bin"/><Relationship Id="rId11" Type="http://schemas.openxmlformats.org/officeDocument/2006/relationships/image" Target="../media/image8.wmf"/><Relationship Id="rId10" Type="http://schemas.openxmlformats.org/officeDocument/2006/relationships/oleObject" Target="../embeddings/oleObject2.bin"/><Relationship Id="rId1" Type="http://schemas.openxmlformats.org/officeDocument/2006/relationships/tags" Target="../tags/tag5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1.png"/><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2.png"/><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3.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8.xml.rels><?xml version="1.0" encoding="UTF-8" standalone="yes"?>
<Relationships xmlns="http://schemas.openxmlformats.org/package/2006/relationships"><Relationship Id="rId9" Type="http://schemas.openxmlformats.org/officeDocument/2006/relationships/image" Target="../media/image14.wmf"/><Relationship Id="rId8" Type="http://schemas.openxmlformats.org/officeDocument/2006/relationships/oleObject" Target="../embeddings/oleObject4.bin"/><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0" Type="http://schemas.openxmlformats.org/officeDocument/2006/relationships/vmlDrawing" Target="../drawings/vmlDrawing2.vml"/><Relationship Id="rId2" Type="http://schemas.openxmlformats.org/officeDocument/2006/relationships/tags" Target="../tags/tag102.xml"/><Relationship Id="rId19" Type="http://schemas.openxmlformats.org/officeDocument/2006/relationships/slideLayout" Target="../slideLayouts/slideLayout13.xml"/><Relationship Id="rId18" Type="http://schemas.openxmlformats.org/officeDocument/2006/relationships/image" Target="../media/image19.png"/><Relationship Id="rId17" Type="http://schemas.openxmlformats.org/officeDocument/2006/relationships/image" Target="../media/image18.wmf"/><Relationship Id="rId16" Type="http://schemas.openxmlformats.org/officeDocument/2006/relationships/oleObject" Target="../embeddings/oleObject8.bin"/><Relationship Id="rId15" Type="http://schemas.openxmlformats.org/officeDocument/2006/relationships/image" Target="../media/image17.wmf"/><Relationship Id="rId14" Type="http://schemas.openxmlformats.org/officeDocument/2006/relationships/oleObject" Target="../embeddings/oleObject7.bin"/><Relationship Id="rId13" Type="http://schemas.openxmlformats.org/officeDocument/2006/relationships/image" Target="../media/image16.wmf"/><Relationship Id="rId12" Type="http://schemas.openxmlformats.org/officeDocument/2006/relationships/oleObject" Target="../embeddings/oleObject6.bin"/><Relationship Id="rId11" Type="http://schemas.openxmlformats.org/officeDocument/2006/relationships/image" Target="../media/image15.wmf"/><Relationship Id="rId10" Type="http://schemas.openxmlformats.org/officeDocument/2006/relationships/oleObject" Target="../embeddings/oleObject5.bin"/><Relationship Id="rId1" Type="http://schemas.openxmlformats.org/officeDocument/2006/relationships/tags" Target="../tags/tag10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0.png"/><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0" Type="http://schemas.openxmlformats.org/officeDocument/2006/relationships/slideLayout" Target="../slideLayouts/slideLayout13.xml"/><Relationship Id="rId1" Type="http://schemas.openxmlformats.org/officeDocument/2006/relationships/tags" Target="../tags/tag13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3.png"/><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4.jpeg"/><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png"/><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5.png"/><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6.png"/><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7.png"/><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8.png"/><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9.png"/><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30.png"/><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31.emf"/><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32.png"/><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48.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image" Target="../media/image33.png"/><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0" Type="http://schemas.openxmlformats.org/officeDocument/2006/relationships/slideLayout" Target="../slideLayouts/slideLayout13.xml"/><Relationship Id="rId1" Type="http://schemas.openxmlformats.org/officeDocument/2006/relationships/tags" Target="../tags/tag297.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png"/><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311.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3.png"/><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4.png"/><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5.png"/><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79475" y="1511300"/>
            <a:ext cx="7480935" cy="3415030"/>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信息技术基础（文科）</a:t>
            </a:r>
            <a:endParaRPr lang="en-US" altLang="zh-CN" sz="4800" b="1" dirty="0">
              <a:solidFill>
                <a:schemeClr val="tx1"/>
              </a:solidFill>
              <a:latin typeface="微软雅黑" panose="020B0503020204020204" pitchFamily="34" charset="-122"/>
              <a:ea typeface="微软雅黑" panose="020B0503020204020204" pitchFamily="34" charset="-122"/>
            </a:endParaRPr>
          </a:p>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第三章 人工智能基础算法与应用</a:t>
            </a:r>
            <a:endParaRPr lang="zh-CN" altLang="en-US" sz="4800" b="1" dirty="0" smtClean="0">
              <a:solidFill>
                <a:schemeClr val="tx1"/>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8"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693738" y="1941513"/>
            <a:ext cx="6107113" cy="42576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Sklearn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提供的六大算法模块包含了八个纯算法类：</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回归算法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分类算法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聚类算法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降维算法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概率图模型算法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文本挖掘算法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优化算法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深度学习算法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；以及还包含了两个建模方面的算法：</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模型优化</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数据预处理</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。主要阐述如下几个代表算法模型。</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9701" name="图片 3"/>
          <p:cNvPicPr>
            <a:picLocks noChangeAspect="1"/>
          </p:cNvPicPr>
          <p:nvPr/>
        </p:nvPicPr>
        <p:blipFill>
          <a:blip r:embed="rId8"/>
          <a:stretch>
            <a:fillRect/>
          </a:stretch>
        </p:blipFill>
        <p:spPr>
          <a:xfrm>
            <a:off x="6357938" y="4518025"/>
            <a:ext cx="1709737" cy="1968500"/>
          </a:xfrm>
          <a:prstGeom prst="rect">
            <a:avLst/>
          </a:prstGeom>
          <a:noFill/>
          <a:ln w="9525">
            <a:noFill/>
          </a:ln>
        </p:spPr>
      </p:pic>
    </p:spTree>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2"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04850" y="1911350"/>
            <a:ext cx="7292975" cy="42576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线性回归模型</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线性回归</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又称线性拟合</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模型，</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其</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应用场景是根据已知的变量（</a:t>
            </a:r>
            <a:r>
              <a:rPr kumimoji="0" lang="zh-CN"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自变量</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）来预测某个连续的数值变量（</a:t>
            </a:r>
            <a:r>
              <a:rPr kumimoji="0" lang="zh-CN"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因变量</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）。例如</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餐厅会根据每天的营业数据</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（包括菜谱价格、就餐人数、预定人数、特价折扣等）来预测营业额</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y,</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就可以采用线性回归模型。它属于一种</a:t>
            </a:r>
            <a:r>
              <a:rPr kumimoji="0" lang="zh-CN"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有监督</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的学习算法，在模型建立过程中必须同时具备自变量</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和因变量</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y</a:t>
            </a:r>
            <a:r>
              <a:rPr kumimoji="0" lang="zh-CN"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1.</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6"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04850" y="1911350"/>
            <a:ext cx="5041900" cy="4514850"/>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线性回归模型</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“线性”是指两个变量之间的关系是一次函数关系，函数图象是直线的。线性回归算法就是要</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找一条直线</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，并且让这条直线尽可能地拟合散点图中的数据点。一元线性回归模型的数学公式可以表示成：</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楷体" panose="02010609060101010101" pitchFamily="49" charset="-122"/>
                <a:ea typeface="楷体" panose="02010609060101010101" pitchFamily="49" charset="-122"/>
                <a:cs typeface="Segoe UI" panose="020B0502040204020203" pitchFamily="34" charset="0"/>
              </a:rPr>
              <a:t>模型的求解量是  和 ，它们统称为回归系数。求解该模型回归系数的常用方法是</a:t>
            </a:r>
            <a:r>
              <a:rPr kumimoji="0" lang="zh-CN" altLang="en-US" sz="1800" b="1" i="0" u="none" strike="noStrike" kern="1200" cap="none" spc="100" normalizeH="0" baseline="0" noProof="0">
                <a:ln w="3175">
                  <a:noFill/>
                  <a:prstDash val="dash"/>
                </a:ln>
                <a:solidFill>
                  <a:srgbClr val="0070C0"/>
                </a:solidFill>
                <a:effectLst/>
                <a:uLnTx/>
                <a:uFillTx/>
                <a:latin typeface="楷体" panose="02010609060101010101" pitchFamily="49" charset="-122"/>
                <a:ea typeface="楷体" panose="02010609060101010101" pitchFamily="49" charset="-122"/>
                <a:cs typeface="Segoe UI" panose="020B0502040204020203" pitchFamily="34" charset="0"/>
              </a:rPr>
              <a:t>最小二乘法</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楷体" panose="02010609060101010101" pitchFamily="49" charset="-122"/>
                <a:ea typeface="楷体" panose="02010609060101010101" pitchFamily="49" charset="-122"/>
                <a:cs typeface="Segoe UI" panose="020B0502040204020203" pitchFamily="34" charset="0"/>
              </a:rPr>
              <a:t>(Least of squares)</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楷体" panose="02010609060101010101" pitchFamily="49" charset="-122"/>
                <a:ea typeface="楷体" panose="02010609060101010101" pitchFamily="49" charset="-122"/>
                <a:cs typeface="Segoe UI" panose="020B0502040204020203" pitchFamily="34" charset="0"/>
              </a:rPr>
              <a:t>，其思想是通过最小化平方误差来拟合模型。</a:t>
            </a:r>
            <a:endPar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楷体" panose="02010609060101010101" pitchFamily="49" charset="-122"/>
              <a:ea typeface="楷体" panose="02010609060101010101" pitchFamily="49"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aphicFrame>
        <p:nvGraphicFramePr>
          <p:cNvPr id="31749" name="对象 2"/>
          <p:cNvGraphicFramePr>
            <a:graphicFrameLocks noChangeAspect="1"/>
          </p:cNvGraphicFramePr>
          <p:nvPr/>
        </p:nvGraphicFramePr>
        <p:xfrm>
          <a:off x="1652588" y="4364038"/>
          <a:ext cx="1730375" cy="406400"/>
        </p:xfrm>
        <a:graphic>
          <a:graphicData uri="http://schemas.openxmlformats.org/presentationml/2006/ole">
            <mc:AlternateContent xmlns:mc="http://schemas.openxmlformats.org/markup-compatibility/2006">
              <mc:Choice xmlns:v="urn:schemas-microsoft-com:vml" Requires="v">
                <p:oleObj spid="_x0000_s3076" name="" r:id="rId8" imgW="847725" imgH="198755" progId="Equation.AxMath">
                  <p:embed/>
                </p:oleObj>
              </mc:Choice>
              <mc:Fallback>
                <p:oleObj name="" r:id="rId8" imgW="847725" imgH="198755" progId="Equation.AxMath">
                  <p:embed/>
                  <p:pic>
                    <p:nvPicPr>
                      <p:cNvPr id="0" name="图片 3075"/>
                      <p:cNvPicPr/>
                      <p:nvPr/>
                    </p:nvPicPr>
                    <p:blipFill>
                      <a:blip r:embed="rId9"/>
                      <a:stretch>
                        <a:fillRect/>
                      </a:stretch>
                    </p:blipFill>
                    <p:spPr>
                      <a:xfrm>
                        <a:off x="1652588" y="4364038"/>
                        <a:ext cx="1730375" cy="406400"/>
                      </a:xfrm>
                      <a:prstGeom prst="rect">
                        <a:avLst/>
                      </a:prstGeom>
                      <a:noFill/>
                      <a:ln w="38100">
                        <a:noFill/>
                        <a:miter/>
                      </a:ln>
                    </p:spPr>
                  </p:pic>
                </p:oleObj>
              </mc:Fallback>
            </mc:AlternateContent>
          </a:graphicData>
        </a:graphic>
      </p:graphicFrame>
      <p:sp>
        <p:nvSpPr>
          <p:cNvPr id="31750"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1751" name="对象 4"/>
          <p:cNvGraphicFramePr>
            <a:graphicFrameLocks noChangeAspect="1"/>
          </p:cNvGraphicFramePr>
          <p:nvPr/>
        </p:nvGraphicFramePr>
        <p:xfrm>
          <a:off x="2454275" y="4838700"/>
          <a:ext cx="201613" cy="404813"/>
        </p:xfrm>
        <a:graphic>
          <a:graphicData uri="http://schemas.openxmlformats.org/presentationml/2006/ole">
            <mc:AlternateContent xmlns:mc="http://schemas.openxmlformats.org/markup-compatibility/2006">
              <mc:Choice xmlns:v="urn:schemas-microsoft-com:vml" Requires="v">
                <p:oleObj spid="_x0000_s3077" name="" r:id="rId10" imgW="99695" imgH="198755" progId="Equation.AxMath">
                  <p:embed/>
                </p:oleObj>
              </mc:Choice>
              <mc:Fallback>
                <p:oleObj name="" r:id="rId10" imgW="99695" imgH="198755" progId="Equation.AxMath">
                  <p:embed/>
                  <p:pic>
                    <p:nvPicPr>
                      <p:cNvPr id="0" name="图片 3076"/>
                      <p:cNvPicPr/>
                      <p:nvPr/>
                    </p:nvPicPr>
                    <p:blipFill>
                      <a:blip r:embed="rId11"/>
                      <a:stretch>
                        <a:fillRect/>
                      </a:stretch>
                    </p:blipFill>
                    <p:spPr>
                      <a:xfrm>
                        <a:off x="2454275" y="4838700"/>
                        <a:ext cx="201613" cy="404813"/>
                      </a:xfrm>
                      <a:prstGeom prst="rect">
                        <a:avLst/>
                      </a:prstGeom>
                      <a:noFill/>
                      <a:ln w="38100">
                        <a:noFill/>
                        <a:miter/>
                      </a:ln>
                    </p:spPr>
                  </p:pic>
                </p:oleObj>
              </mc:Fallback>
            </mc:AlternateContent>
          </a:graphicData>
        </a:graphic>
      </p:graphicFrame>
      <p:sp>
        <p:nvSpPr>
          <p:cNvPr id="31752"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1753" name="对象 6"/>
          <p:cNvGraphicFramePr>
            <a:graphicFrameLocks noChangeAspect="1"/>
          </p:cNvGraphicFramePr>
          <p:nvPr/>
        </p:nvGraphicFramePr>
        <p:xfrm>
          <a:off x="2922588" y="4867275"/>
          <a:ext cx="163512" cy="374650"/>
        </p:xfrm>
        <a:graphic>
          <a:graphicData uri="http://schemas.openxmlformats.org/presentationml/2006/ole">
            <mc:AlternateContent xmlns:mc="http://schemas.openxmlformats.org/markup-compatibility/2006">
              <mc:Choice xmlns:v="urn:schemas-microsoft-com:vml" Requires="v">
                <p:oleObj spid="_x0000_s3078" name="" r:id="rId12" imgW="88265" imgH="198755" progId="Equation.AxMath">
                  <p:embed/>
                </p:oleObj>
              </mc:Choice>
              <mc:Fallback>
                <p:oleObj name="" r:id="rId12" imgW="88265" imgH="198755" progId="Equation.AxMath">
                  <p:embed/>
                  <p:pic>
                    <p:nvPicPr>
                      <p:cNvPr id="0" name="图片 3077"/>
                      <p:cNvPicPr/>
                      <p:nvPr/>
                    </p:nvPicPr>
                    <p:blipFill>
                      <a:blip r:embed="rId13"/>
                      <a:stretch>
                        <a:fillRect/>
                      </a:stretch>
                    </p:blipFill>
                    <p:spPr>
                      <a:xfrm>
                        <a:off x="2922588" y="4867275"/>
                        <a:ext cx="163512" cy="374650"/>
                      </a:xfrm>
                      <a:prstGeom prst="rect">
                        <a:avLst/>
                      </a:prstGeom>
                      <a:noFill/>
                      <a:ln w="38100">
                        <a:noFill/>
                        <a:miter/>
                      </a:ln>
                    </p:spPr>
                  </p:pic>
                </p:oleObj>
              </mc:Fallback>
            </mc:AlternateContent>
          </a:graphicData>
        </a:graphic>
      </p:graphicFrame>
      <p:pic>
        <p:nvPicPr>
          <p:cNvPr id="31754" name="图片 7"/>
          <p:cNvPicPr>
            <a:picLocks noChangeAspect="1"/>
          </p:cNvPicPr>
          <p:nvPr/>
        </p:nvPicPr>
        <p:blipFill>
          <a:blip r:embed="rId14"/>
          <a:stretch>
            <a:fillRect/>
          </a:stretch>
        </p:blipFill>
        <p:spPr>
          <a:xfrm>
            <a:off x="5930900" y="3024188"/>
            <a:ext cx="2508250" cy="1676400"/>
          </a:xfrm>
          <a:prstGeom prst="rect">
            <a:avLst/>
          </a:prstGeom>
          <a:noFill/>
          <a:ln w="9525">
            <a:noFill/>
          </a:ln>
        </p:spPr>
      </p:pic>
      <p:sp>
        <p:nvSpPr>
          <p:cNvPr id="10" name="文本框 9"/>
          <p:cNvSpPr txBox="1"/>
          <p:nvPr/>
        </p:nvSpPr>
        <p:spPr>
          <a:xfrm>
            <a:off x="5994400" y="4751388"/>
            <a:ext cx="2606675" cy="277813"/>
          </a:xfrm>
          <a:prstGeom prst="rect">
            <a:avLst/>
          </a:prstGeom>
          <a:noFill/>
        </p:spPr>
        <p:txBody>
          <a:bodyPr>
            <a:spAutoFit/>
          </a:bodyPr>
          <a:lstStyle/>
          <a:p>
            <a:pPr marR="0" defTabSz="914400">
              <a:buClrTx/>
              <a:buSzTx/>
              <a:buFontTx/>
              <a:buNone/>
              <a:defRPr/>
            </a:pPr>
            <a:r>
              <a:rPr kumimoji="0" lang="zh-CN" altLang="zh-CN"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图</a:t>
            </a:r>
            <a:r>
              <a:rPr kumimoji="0" lang="en-US" altLang="zh-CN"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3.2 </a:t>
            </a:r>
            <a:r>
              <a:rPr kumimoji="0" lang="zh-CN" altLang="zh-CN"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工作经验和薪资关系的散点图</a:t>
            </a:r>
            <a:endParaRPr kumimoji="0" lang="zh-CN" altLang="en-US" sz="1200" b="1" kern="1200" cap="none" spc="0" normalizeH="0" baseline="0" noProof="0" dirty="0">
              <a:latin typeface="等线" panose="02010600030101010101" pitchFamily="2" charset="-122"/>
              <a:ea typeface="等线" panose="02010600030101010101" pitchFamily="2" charset="-122"/>
              <a:cs typeface="+mn-cs"/>
            </a:endParaRPr>
          </a:p>
        </p:txBody>
      </p:sp>
    </p:spTree>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0"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38188" y="1849438"/>
            <a:ext cx="7523163" cy="4514850"/>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2.KNN(K- Nearest Neighbor)</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分类算法</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又称</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最邻近法，属于</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有监督学习</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中的分类算法。算法的原理就是当预测一个新的值</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，依据距离</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最近的</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个邻居点的类别来判断</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属于哪个类别，充分体现了“</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物以类聚</a:t>
            </a:r>
            <a:r>
              <a:rPr kumimoji="0" lang="en-US" altLang="zh-CN"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人以群分</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2773"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2774"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10" name="文本框 9"/>
          <p:cNvSpPr txBox="1"/>
          <p:nvPr/>
        </p:nvSpPr>
        <p:spPr>
          <a:xfrm>
            <a:off x="3773488" y="6251575"/>
            <a:ext cx="2444750" cy="277813"/>
          </a:xfrm>
          <a:prstGeom prst="rect">
            <a:avLst/>
          </a:prstGeom>
          <a:noFill/>
        </p:spPr>
        <p:txBody>
          <a:bodyPr>
            <a:spAutoFit/>
          </a:bodyPr>
          <a:lstStyle/>
          <a:p>
            <a:pPr marR="0" defTabSz="914400">
              <a:buClrTx/>
              <a:buSzTx/>
              <a:buFontTx/>
              <a:buNone/>
              <a:defRPr/>
            </a:pPr>
            <a:r>
              <a:rPr kumimoji="0" lang="zh-CN" altLang="zh-CN"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图</a:t>
            </a:r>
            <a:r>
              <a:rPr kumimoji="0" lang="en-US" altLang="zh-CN"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3.3  KNN</a:t>
            </a:r>
            <a:r>
              <a:rPr kumimoji="0" lang="zh-CN" altLang="en-US" sz="1200" b="1"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rPr>
              <a:t>分类算法示意图</a:t>
            </a:r>
            <a:endParaRPr kumimoji="0" lang="zh-CN" altLang="en-US" sz="1200" b="1" kern="1200" cap="none" spc="0" normalizeH="0" baseline="0" noProof="0" dirty="0">
              <a:latin typeface="等线" panose="02010600030101010101" pitchFamily="2" charset="-122"/>
              <a:ea typeface="等线" panose="02010600030101010101" pitchFamily="2" charset="-122"/>
              <a:cs typeface="+mn-cs"/>
            </a:endParaRPr>
          </a:p>
        </p:txBody>
      </p:sp>
      <p:pic>
        <p:nvPicPr>
          <p:cNvPr id="32776" name="图片 8"/>
          <p:cNvPicPr>
            <a:picLocks noChangeAspect="1"/>
          </p:cNvPicPr>
          <p:nvPr/>
        </p:nvPicPr>
        <p:blipFill>
          <a:blip r:embed="rId8"/>
          <a:stretch>
            <a:fillRect/>
          </a:stretch>
        </p:blipFill>
        <p:spPr>
          <a:xfrm>
            <a:off x="735013" y="4156075"/>
            <a:ext cx="7524750" cy="2095500"/>
          </a:xfrm>
          <a:prstGeom prst="rect">
            <a:avLst/>
          </a:prstGeom>
          <a:noFill/>
          <a:ln w="9525">
            <a:noFill/>
          </a:ln>
        </p:spPr>
      </p:pic>
    </p:spTree>
  </p:cSld>
  <p:clrMapOvr>
    <a:masterClrMapping/>
  </p:clrMapOvr>
  <p:transition spd="slow"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4"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38188" y="1849438"/>
            <a:ext cx="7005638" cy="4514850"/>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2.KNN(K- Nearest Neighbor)</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分类算法</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进一步优化</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KNN</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分类模型，可考虑两种解决方案：</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第一种：设置</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个邻居样本的</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投票权重</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，如果有的邻居样本距离</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x</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比较远，则该邻居的投票权重就可设置低一些，否则权重就高一些，通常将权重设置为距离的倒数。</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第二种：采用</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多重交叉验证法</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，该方法是目前比较流行的方案，其核心就是将</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取不同的值，然后在每种值下执行</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m</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重的交叉验证，最后选出平均误差最小的</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值。</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3797"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3798"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slow"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18"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38188" y="1849438"/>
            <a:ext cx="6570663" cy="4632325"/>
          </a:xfrm>
          <a:prstGeom prst="rect">
            <a:avLst/>
          </a:prstGeom>
          <a:noFill/>
          <a:ln w="3175">
            <a:noFill/>
            <a:prstDash val="dash"/>
          </a:ln>
        </p:spPr>
        <p:txBody>
          <a:bodyPr lIns="63500" tIns="25400" rIns="63500" bIns="25400">
            <a:normAutofit fontScale="85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3.Kmeans</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聚类算法</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即</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均值聚类算法，是一种</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迭代求解</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的聚类分析算法，它</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无监督聚类算法</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中的典型代表。聚类步骤是：</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50000"/>
              </a:lnSpc>
              <a:spcBef>
                <a:spcPct val="0"/>
              </a:spcBef>
              <a:spcAft>
                <a:spcPts val="800"/>
              </a:spcAft>
              <a:buClrTx/>
              <a:buSzTx/>
              <a:buFontTx/>
              <a:buAutoNum type="arabicParenBoth"/>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首先，随机选取</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个数据对象作为初始的</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聚类质心</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（表示数据集经过聚类将得到</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个集合）；</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50000"/>
              </a:lnSpc>
              <a:spcBef>
                <a:spcPct val="0"/>
              </a:spcBef>
              <a:spcAft>
                <a:spcPts val="800"/>
              </a:spcAft>
              <a:buClrTx/>
              <a:buSzTx/>
              <a:buFontTx/>
              <a:buAutoNum type="arabicParenBoth"/>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然后，计算其他每个数据与这</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个质心之间的</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距离</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，把每个样本数据分配给距离它最近的聚类质心；</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50000"/>
              </a:lnSpc>
              <a:spcBef>
                <a:spcPct val="0"/>
              </a:spcBef>
              <a:spcAft>
                <a:spcPts val="800"/>
              </a:spcAft>
              <a:buClrTx/>
              <a:buSzTx/>
              <a:buFontTx/>
              <a:buAutoNum type="arabicParenBoth"/>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再重新计算每个集合的质心，若新的质心和原质心之间的距离小于</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某个阈值</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（表示新质心的位置相比原来的变化不大），可终止算法；</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50000"/>
              </a:lnSpc>
              <a:spcBef>
                <a:spcPct val="0"/>
              </a:spcBef>
              <a:spcAft>
                <a:spcPts val="800"/>
              </a:spcAft>
              <a:buClrTx/>
              <a:buSzTx/>
              <a:buFontTx/>
              <a:buAutoNum type="arabicParenBoth"/>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如果新质心和原质心距离变化很大，需要</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迭代</a:t>
            </a:r>
            <a:r>
              <a:rPr kumimoji="0" lang="en-US" altLang="zh-CN"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2~3</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步骤直至收敛</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。该算法将相似的样本数据自动归聚到一个类别中，通过以下</a:t>
            </a:r>
            <a:r>
              <a:rPr kumimoji="0" lang="en-US" altLang="zh-CN" sz="1600" b="0" i="0" u="none" strike="noStrike" kern="1200" cap="none" spc="100" normalizeH="0" baseline="0" noProof="0" err="1">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Kmeans</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聚类图例进一步说明其算法原理。</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4821"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4822"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slow"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6570663"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3.Kmeans</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聚类算法</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5845"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5846"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pic>
        <p:nvPicPr>
          <p:cNvPr id="35847" name="图片 2"/>
          <p:cNvPicPr>
            <a:picLocks noChangeAspect="1"/>
          </p:cNvPicPr>
          <p:nvPr/>
        </p:nvPicPr>
        <p:blipFill>
          <a:blip r:embed="rId8"/>
          <a:stretch>
            <a:fillRect/>
          </a:stretch>
        </p:blipFill>
        <p:spPr>
          <a:xfrm>
            <a:off x="752475" y="2884488"/>
            <a:ext cx="7500938" cy="3541712"/>
          </a:xfrm>
          <a:prstGeom prst="rect">
            <a:avLst/>
          </a:prstGeom>
          <a:noFill/>
          <a:ln w="9525">
            <a:noFill/>
          </a:ln>
        </p:spPr>
      </p:pic>
    </p:spTree>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866"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7400925"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人工神经网络</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单层感知器</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单层感知器包含</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输入层</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输出层</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。输入层负责接受外部信息，每个输入节点接收一个输入信号。输出层也称为处理层，具有信息处理和输出结果的能力。</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6869"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6870"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pic>
        <p:nvPicPr>
          <p:cNvPr id="36871" name="图片 4"/>
          <p:cNvPicPr>
            <a:picLocks noChangeAspect="1"/>
          </p:cNvPicPr>
          <p:nvPr/>
        </p:nvPicPr>
        <p:blipFill>
          <a:blip r:embed="rId8"/>
          <a:stretch>
            <a:fillRect/>
          </a:stretch>
        </p:blipFill>
        <p:spPr>
          <a:xfrm>
            <a:off x="2300288" y="3808413"/>
            <a:ext cx="4684712" cy="2617787"/>
          </a:xfrm>
          <a:prstGeom prst="rect">
            <a:avLst/>
          </a:prstGeom>
          <a:noFill/>
          <a:ln w="9525">
            <a:noFill/>
          </a:ln>
        </p:spPr>
      </p:pic>
    </p:spTree>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890"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4616450"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3.1.2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人工神经网络</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单层感知器</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如果需要分类的样本数据是</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线性可分</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的，而模型输出类别  与真实类别   不同时，则可以通过调整突触权值和偏置值，直到每个样本的输出类别与期望类别相同。感知器又可称为</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线性二元分类器</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，因为通过改变感知器的权值和偏置值的大小，可</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改变分界线</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或分界面的位置，通过阶跃函数       ， 最终将所有输入样本分为两类。</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7893"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7894"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7895"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7896" name="对象 6"/>
          <p:cNvGraphicFramePr>
            <a:graphicFrameLocks noChangeAspect="1"/>
          </p:cNvGraphicFramePr>
          <p:nvPr/>
        </p:nvGraphicFramePr>
        <p:xfrm>
          <a:off x="1892300" y="3327400"/>
          <a:ext cx="203200" cy="404813"/>
        </p:xfrm>
        <a:graphic>
          <a:graphicData uri="http://schemas.openxmlformats.org/presentationml/2006/ole">
            <mc:AlternateContent xmlns:mc="http://schemas.openxmlformats.org/markup-compatibility/2006">
              <mc:Choice xmlns:v="urn:schemas-microsoft-com:vml" Requires="v">
                <p:oleObj spid="_x0000_s3080" name="" r:id="rId8" imgW="100330" imgH="198755" progId="Equation.AxMath">
                  <p:embed/>
                </p:oleObj>
              </mc:Choice>
              <mc:Fallback>
                <p:oleObj name="" r:id="rId8" imgW="100330" imgH="198755" progId="Equation.AxMath">
                  <p:embed/>
                  <p:pic>
                    <p:nvPicPr>
                      <p:cNvPr id="0" name="图片 3079"/>
                      <p:cNvPicPr/>
                      <p:nvPr/>
                    </p:nvPicPr>
                    <p:blipFill>
                      <a:blip r:embed="rId9"/>
                      <a:stretch>
                        <a:fillRect/>
                      </a:stretch>
                    </p:blipFill>
                    <p:spPr>
                      <a:xfrm>
                        <a:off x="1892300" y="3327400"/>
                        <a:ext cx="203200" cy="404813"/>
                      </a:xfrm>
                      <a:prstGeom prst="rect">
                        <a:avLst/>
                      </a:prstGeom>
                      <a:noFill/>
                      <a:ln w="38100">
                        <a:noFill/>
                        <a:miter/>
                      </a:ln>
                    </p:spPr>
                  </p:pic>
                </p:oleObj>
              </mc:Fallback>
            </mc:AlternateContent>
          </a:graphicData>
        </a:graphic>
      </p:graphicFrame>
      <p:sp>
        <p:nvSpPr>
          <p:cNvPr id="37897"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7898" name="对象 8"/>
          <p:cNvGraphicFramePr>
            <a:graphicFrameLocks noChangeAspect="1"/>
          </p:cNvGraphicFramePr>
          <p:nvPr/>
        </p:nvGraphicFramePr>
        <p:xfrm>
          <a:off x="3125788" y="3327400"/>
          <a:ext cx="333375" cy="411163"/>
        </p:xfrm>
        <a:graphic>
          <a:graphicData uri="http://schemas.openxmlformats.org/presentationml/2006/ole">
            <mc:AlternateContent xmlns:mc="http://schemas.openxmlformats.org/markup-compatibility/2006">
              <mc:Choice xmlns:v="urn:schemas-microsoft-com:vml" Requires="v">
                <p:oleObj spid="_x0000_s3079" name="" r:id="rId10" imgW="164465" imgH="200025" progId="Equation.AxMath">
                  <p:embed/>
                </p:oleObj>
              </mc:Choice>
              <mc:Fallback>
                <p:oleObj name="" r:id="rId10" imgW="164465" imgH="200025" progId="Equation.AxMath">
                  <p:embed/>
                  <p:pic>
                    <p:nvPicPr>
                      <p:cNvPr id="0" name="图片 3078"/>
                      <p:cNvPicPr/>
                      <p:nvPr/>
                    </p:nvPicPr>
                    <p:blipFill>
                      <a:blip r:embed="rId11"/>
                      <a:stretch>
                        <a:fillRect/>
                      </a:stretch>
                    </p:blipFill>
                    <p:spPr>
                      <a:xfrm>
                        <a:off x="3125788" y="3327400"/>
                        <a:ext cx="333375" cy="411163"/>
                      </a:xfrm>
                      <a:prstGeom prst="rect">
                        <a:avLst/>
                      </a:prstGeom>
                      <a:noFill/>
                      <a:ln w="38100">
                        <a:noFill/>
                        <a:miter/>
                      </a:ln>
                    </p:spPr>
                  </p:pic>
                </p:oleObj>
              </mc:Fallback>
            </mc:AlternateContent>
          </a:graphicData>
        </a:graphic>
      </p:graphicFrame>
      <p:sp>
        <p:nvSpPr>
          <p:cNvPr id="37899" name="Rectangle 6"/>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7900" name="对象 10"/>
          <p:cNvGraphicFramePr>
            <a:graphicFrameLocks noChangeAspect="1"/>
          </p:cNvGraphicFramePr>
          <p:nvPr/>
        </p:nvGraphicFramePr>
        <p:xfrm>
          <a:off x="2292350" y="5667375"/>
          <a:ext cx="2628900" cy="854075"/>
        </p:xfrm>
        <a:graphic>
          <a:graphicData uri="http://schemas.openxmlformats.org/presentationml/2006/ole">
            <mc:AlternateContent xmlns:mc="http://schemas.openxmlformats.org/markup-compatibility/2006">
              <mc:Choice xmlns:v="urn:schemas-microsoft-com:vml" Requires="v">
                <p:oleObj spid="_x0000_s3081" name="" r:id="rId12" imgW="1519555" imgH="499110" progId="Equation.AxMath">
                  <p:embed/>
                </p:oleObj>
              </mc:Choice>
              <mc:Fallback>
                <p:oleObj name="" r:id="rId12" imgW="1519555" imgH="499110" progId="Equation.AxMath">
                  <p:embed/>
                  <p:pic>
                    <p:nvPicPr>
                      <p:cNvPr id="0" name="图片 3080"/>
                      <p:cNvPicPr/>
                      <p:nvPr/>
                    </p:nvPicPr>
                    <p:blipFill>
                      <a:blip r:embed="rId13"/>
                      <a:stretch>
                        <a:fillRect/>
                      </a:stretch>
                    </p:blipFill>
                    <p:spPr>
                      <a:xfrm>
                        <a:off x="2292350" y="5667375"/>
                        <a:ext cx="2628900" cy="854075"/>
                      </a:xfrm>
                      <a:prstGeom prst="rect">
                        <a:avLst/>
                      </a:prstGeom>
                      <a:noFill/>
                      <a:ln w="38100">
                        <a:noFill/>
                        <a:miter/>
                      </a:ln>
                    </p:spPr>
                  </p:pic>
                </p:oleObj>
              </mc:Fallback>
            </mc:AlternateContent>
          </a:graphicData>
        </a:graphic>
      </p:graphicFrame>
      <p:sp>
        <p:nvSpPr>
          <p:cNvPr id="37901" name="Rectangle 8"/>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7902" name="对象 12"/>
          <p:cNvGraphicFramePr>
            <a:graphicFrameLocks noChangeAspect="1"/>
          </p:cNvGraphicFramePr>
          <p:nvPr/>
        </p:nvGraphicFramePr>
        <p:xfrm>
          <a:off x="3086100" y="5222875"/>
          <a:ext cx="457200" cy="328613"/>
        </p:xfrm>
        <a:graphic>
          <a:graphicData uri="http://schemas.openxmlformats.org/presentationml/2006/ole">
            <mc:AlternateContent xmlns:mc="http://schemas.openxmlformats.org/markup-compatibility/2006">
              <mc:Choice xmlns:v="urn:schemas-microsoft-com:vml" Requires="v">
                <p:oleObj spid="_x0000_s3082" name="" r:id="rId14" imgW="293370" imgH="207010" progId="Equation.AxMath">
                  <p:embed/>
                </p:oleObj>
              </mc:Choice>
              <mc:Fallback>
                <p:oleObj name="" r:id="rId14" imgW="293370" imgH="207010" progId="Equation.AxMath">
                  <p:embed/>
                  <p:pic>
                    <p:nvPicPr>
                      <p:cNvPr id="0" name="图片 3081"/>
                      <p:cNvPicPr/>
                      <p:nvPr/>
                    </p:nvPicPr>
                    <p:blipFill>
                      <a:blip r:embed="rId15"/>
                      <a:stretch>
                        <a:fillRect/>
                      </a:stretch>
                    </p:blipFill>
                    <p:spPr>
                      <a:xfrm>
                        <a:off x="3086100" y="5222875"/>
                        <a:ext cx="457200" cy="328613"/>
                      </a:xfrm>
                      <a:prstGeom prst="rect">
                        <a:avLst/>
                      </a:prstGeom>
                      <a:noFill/>
                      <a:ln w="38100">
                        <a:noFill/>
                        <a:miter/>
                      </a:ln>
                    </p:spPr>
                  </p:pic>
                </p:oleObj>
              </mc:Fallback>
            </mc:AlternateContent>
          </a:graphicData>
        </a:graphic>
      </p:graphicFrame>
      <p:sp>
        <p:nvSpPr>
          <p:cNvPr id="37903" name="Rectangle 10"/>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aphicFrame>
        <p:nvGraphicFramePr>
          <p:cNvPr id="37904" name="对象 14"/>
          <p:cNvGraphicFramePr>
            <a:graphicFrameLocks noChangeAspect="1"/>
          </p:cNvGraphicFramePr>
          <p:nvPr/>
        </p:nvGraphicFramePr>
        <p:xfrm>
          <a:off x="3292475" y="4892675"/>
          <a:ext cx="1066800" cy="304800"/>
        </p:xfrm>
        <a:graphic>
          <a:graphicData uri="http://schemas.openxmlformats.org/presentationml/2006/ole">
            <mc:AlternateContent xmlns:mc="http://schemas.openxmlformats.org/markup-compatibility/2006">
              <mc:Choice xmlns:v="urn:schemas-microsoft-com:vml" Requires="v">
                <p:oleObj spid="_x0000_s3083" name="" r:id="rId16" imgW="706755" imgH="198755" progId="Equation.AxMath">
                  <p:embed/>
                </p:oleObj>
              </mc:Choice>
              <mc:Fallback>
                <p:oleObj name="" r:id="rId16" imgW="706755" imgH="198755" progId="Equation.AxMath">
                  <p:embed/>
                  <p:pic>
                    <p:nvPicPr>
                      <p:cNvPr id="0" name="图片 3082"/>
                      <p:cNvPicPr/>
                      <p:nvPr/>
                    </p:nvPicPr>
                    <p:blipFill>
                      <a:blip r:embed="rId17"/>
                      <a:stretch>
                        <a:fillRect/>
                      </a:stretch>
                    </p:blipFill>
                    <p:spPr>
                      <a:xfrm>
                        <a:off x="3292475" y="4892675"/>
                        <a:ext cx="1066800" cy="304800"/>
                      </a:xfrm>
                      <a:prstGeom prst="rect">
                        <a:avLst/>
                      </a:prstGeom>
                      <a:noFill/>
                      <a:ln w="38100">
                        <a:noFill/>
                        <a:miter/>
                      </a:ln>
                    </p:spPr>
                  </p:pic>
                </p:oleObj>
              </mc:Fallback>
            </mc:AlternateContent>
          </a:graphicData>
        </a:graphic>
      </p:graphicFrame>
      <p:pic>
        <p:nvPicPr>
          <p:cNvPr id="37905" name="图片 15"/>
          <p:cNvPicPr>
            <a:picLocks noChangeAspect="1"/>
          </p:cNvPicPr>
          <p:nvPr/>
        </p:nvPicPr>
        <p:blipFill>
          <a:blip r:embed="rId18"/>
          <a:stretch>
            <a:fillRect/>
          </a:stretch>
        </p:blipFill>
        <p:spPr>
          <a:xfrm>
            <a:off x="5637213" y="2986088"/>
            <a:ext cx="2822575" cy="2211387"/>
          </a:xfrm>
          <a:prstGeom prst="rect">
            <a:avLst/>
          </a:prstGeom>
          <a:noFill/>
          <a:ln w="9525">
            <a:noFill/>
          </a:ln>
        </p:spPr>
      </p:pic>
    </p:spTree>
  </p:cSld>
  <p:clrMapOvr>
    <a:masterClrMapping/>
  </p:clrMapOvr>
  <p:transition spd="slow"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914"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7299325"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3.1.3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Arial" panose="020B0604020202020204" pitchFamily="34" charset="0"/>
              <a:buChar char="•"/>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相对传统机器学习的“</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Divide and Conquer</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（分而治之）”，深度学习属于“</a:t>
            </a:r>
            <a:r>
              <a:rPr kumimoji="0" lang="en-US" altLang="zh-CN"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End-to-End</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（端到端）</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”的特征学习。输⼊端是原始数据，然后输出端的信息直接就是最终目标，两端之间的具体转化过程不可知。</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Arial" panose="020B0604020202020204" pitchFamily="34" charset="0"/>
              <a:buChar char="•"/>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例如，基于深度学习和摄像头视频信号的自动驾驶系统，输⼊端是图像像素数据，而输出端直接就是针对方向盘的操作指令。虽然利用深度学习算法不用在特征提取上花费力气，但是人们依然要根据经验和海量数据样本，</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不断地调整和优化大量的⽹络参数</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。这同样是不小的挑战，但由于大数据的加持，深度学习网络模型往往能够收获更加优越的性能。</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8917"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18"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19"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20"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21" name="Rectangle 6"/>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22" name="Rectangle 8"/>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8923" name="Rectangle 10"/>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 Placeholder 4"/>
          <p:cNvSpPr txBox="1"/>
          <p:nvPr/>
        </p:nvSpPr>
        <p:spPr>
          <a:xfrm>
            <a:off x="657225" y="66833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19459" name="组合 79"/>
          <p:cNvGrpSpPr/>
          <p:nvPr/>
        </p:nvGrpSpPr>
        <p:grpSpPr>
          <a:xfrm>
            <a:off x="650875" y="1765300"/>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3.1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任务一：人工智能基础算法介绍</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9460" name="组合 82"/>
          <p:cNvGrpSpPr/>
          <p:nvPr/>
        </p:nvGrpSpPr>
        <p:grpSpPr>
          <a:xfrm>
            <a:off x="647700" y="2663825"/>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3.2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任务二：汽车自动导航路径规划</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9461" name="组合 8"/>
          <p:cNvGrpSpPr/>
          <p:nvPr/>
        </p:nvGrpSpPr>
        <p:grpSpPr>
          <a:xfrm>
            <a:off x="647700" y="3494088"/>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3.3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任务三：个性化智能推荐系统</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
        <p:nvSpPr>
          <p:cNvPr id="19462" name="文本框 2"/>
          <p:cNvSpPr txBox="1"/>
          <p:nvPr/>
        </p:nvSpPr>
        <p:spPr>
          <a:xfrm>
            <a:off x="587375" y="4529138"/>
            <a:ext cx="7572375" cy="9604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50000"/>
              </a:lnSpc>
              <a:spcBef>
                <a:spcPct val="0"/>
              </a:spcBef>
              <a:buFontTx/>
              <a:buNone/>
            </a:pPr>
            <a:r>
              <a:rPr lang="zh-CN" altLang="en-US" sz="2000" b="1" dirty="0">
                <a:solidFill>
                  <a:srgbClr val="0070C0"/>
                </a:solidFill>
                <a:latin typeface="微软雅黑" panose="020B0503020204020204" pitchFamily="34" charset="-122"/>
                <a:ea typeface="微软雅黑" panose="020B0503020204020204" pitchFamily="34" charset="-122"/>
              </a:rPr>
              <a:t>本章目标</a:t>
            </a:r>
            <a:r>
              <a:rPr lang="zh-CN" altLang="en-US" sz="2000" dirty="0">
                <a:solidFill>
                  <a:srgbClr val="0070C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了解人工智能的一些基本算法，通过具体案例的剖析，熟悉人工智能技术应用的基本过程和应用模式。</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8"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7299325"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3.1.3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20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可是为什么一定要“深度”网络，“浅度”可否？</a:t>
            </a:r>
            <a:endParaRPr kumimoji="0" lang="en-US" altLang="zh-CN" sz="20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20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9941"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2"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3"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4"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5" name="Rectangle 6"/>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6" name="Rectangle 8"/>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39947" name="Rectangle 10"/>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pic>
        <p:nvPicPr>
          <p:cNvPr id="39948" name="图片 4"/>
          <p:cNvPicPr>
            <a:picLocks noChangeAspect="1"/>
          </p:cNvPicPr>
          <p:nvPr/>
        </p:nvPicPr>
        <p:blipFill>
          <a:blip r:embed="rId8"/>
          <a:stretch>
            <a:fillRect/>
          </a:stretch>
        </p:blipFill>
        <p:spPr>
          <a:xfrm>
            <a:off x="504825" y="3454400"/>
            <a:ext cx="8024813" cy="1804988"/>
          </a:xfrm>
          <a:prstGeom prst="rect">
            <a:avLst/>
          </a:prstGeom>
          <a:noFill/>
          <a:ln w="9525">
            <a:noFill/>
          </a:ln>
        </p:spPr>
      </p:pic>
      <p:sp>
        <p:nvSpPr>
          <p:cNvPr id="9" name="文本框 8"/>
          <p:cNvSpPr txBox="1"/>
          <p:nvPr/>
        </p:nvSpPr>
        <p:spPr>
          <a:xfrm>
            <a:off x="1455738" y="5440363"/>
            <a:ext cx="6810375" cy="277813"/>
          </a:xfrm>
          <a:prstGeom prst="rect">
            <a:avLst/>
          </a:prstGeom>
          <a:noFill/>
        </p:spPr>
        <p:txBody>
          <a:bodyPr>
            <a:spAutoFit/>
          </a:bodyPr>
          <a:lstStyle/>
          <a:p>
            <a:pPr marR="0" defTabSz="914400">
              <a:buClrTx/>
              <a:buSzTx/>
              <a:buFontTx/>
              <a:buNone/>
              <a:defRPr/>
            </a:pPr>
            <a:r>
              <a:rPr kumimoji="0" lang="zh-CN" altLang="en-US" sz="1200" b="1" kern="1200" cap="none" spc="0" normalizeH="0" baseline="0" noProof="0" dirty="0">
                <a:latin typeface="+mn-ea"/>
                <a:ea typeface="+mn-ea"/>
                <a:cs typeface="+mn-cs"/>
              </a:rPr>
              <a:t>图</a:t>
            </a:r>
            <a:r>
              <a:rPr kumimoji="0" lang="en-US" altLang="zh-CN" sz="1200" b="1" kern="1200" cap="none" spc="0" normalizeH="0" baseline="0" noProof="0" dirty="0">
                <a:latin typeface="+mn-ea"/>
                <a:ea typeface="+mn-ea"/>
                <a:cs typeface="+mn-cs"/>
              </a:rPr>
              <a:t>3.7 </a:t>
            </a:r>
            <a:r>
              <a:rPr kumimoji="0" lang="zh-CN" altLang="en-US" sz="1200" b="1" kern="1200" cap="none" spc="0" normalizeH="0" baseline="0" noProof="0" dirty="0">
                <a:latin typeface="+mn-ea"/>
                <a:ea typeface="+mn-ea"/>
                <a:cs typeface="+mn-cs"/>
              </a:rPr>
              <a:t>深度卷积神经网络                                                                                         图</a:t>
            </a:r>
            <a:r>
              <a:rPr kumimoji="0" lang="en-US" altLang="zh-CN" sz="1200" b="1" kern="1200" cap="none" spc="0" normalizeH="0" baseline="0" noProof="0" dirty="0">
                <a:latin typeface="+mn-ea"/>
                <a:ea typeface="+mn-ea"/>
                <a:cs typeface="+mn-cs"/>
              </a:rPr>
              <a:t>3.8 </a:t>
            </a:r>
            <a:r>
              <a:rPr kumimoji="0" lang="zh-CN" altLang="en-US" sz="1200" b="1" kern="1200" cap="none" spc="0" normalizeH="0" baseline="0" noProof="0" dirty="0">
                <a:latin typeface="+mn-ea"/>
                <a:ea typeface="+mn-ea"/>
                <a:cs typeface="+mn-cs"/>
              </a:rPr>
              <a:t>传统浅层网络</a:t>
            </a:r>
            <a:endParaRPr kumimoji="0" lang="zh-CN" altLang="en-US" sz="1200" b="1" kern="1200" cap="none" spc="0" normalizeH="0" baseline="0" noProof="0" dirty="0">
              <a:latin typeface="+mn-ea"/>
              <a:ea typeface="+mn-ea"/>
              <a:cs typeface="+mn-cs"/>
            </a:endParaRPr>
          </a:p>
        </p:txBody>
      </p:sp>
    </p:spTree>
  </p:cSld>
  <p:clrMapOvr>
    <a:masterClrMapping/>
  </p:clrMapOvr>
  <p:transition spd="slow"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0962"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777875" y="1843088"/>
            <a:ext cx="7299325" cy="463232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3.1.3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深度学习算法</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有理论指出人脑中的神经元组成了不同的层次，多个层次之间相互连接，就</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形成了一个过滤体系</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。各层神经元在其所处的环境中获取一部分信息，经过处理后再向更深的层级传递，这有助网络进行更少量的参数调节以适应快速变化的外部环境。</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以深度卷积神经网络（</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Convolutional Neural Networks</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CNN</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）为例，它由一个或</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多个卷积层</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和末端的</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全连接层</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组成，同时还包含池化层（</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pooling layer</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）。这些结构使得卷积神经网络</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能够充分提取输入数据的二维信息</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，因此它在图像处理方面（图像属于二维数据）能够表现出更优的性能。然而，传统的浅层网络针对复杂分类问题其</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泛化能力</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受到一定制约，另外，其训练</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参数众多</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而不利于学习和更新。</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0965"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66"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67" name="Rectangle 2"/>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68" name="Rectangle 4"/>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69" name="Rectangle 6"/>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70" name="Rectangle 8"/>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40971" name="Rectangle 10"/>
          <p:cNvSpPr/>
          <p:nvPr/>
        </p:nvSpPr>
        <p:spPr>
          <a:xfrm>
            <a:off x="0" y="0"/>
            <a:ext cx="9144000" cy="0"/>
          </a:xfrm>
          <a:prstGeom prst="rect">
            <a:avLst/>
          </a:prstGeom>
          <a:noFill/>
          <a:ln w="2857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6"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3.2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任务二：汽车自动导航路径规划</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218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3.2.1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路径规划介绍</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基于人工智能技术的路径规划应用十分广泛，包括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机器人的自主移动</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无人机的避障飞行</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GPS</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导航</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物流管理中的车辆问题</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1" i="0" u="none" strike="noStrike" kern="1200" cap="none" spc="100" normalizeH="0" baseline="0" noProof="0">
                <a:ln w="3175">
                  <a:noFill/>
                  <a:prstDash val="dash"/>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路径规划的目标</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是使路径与障碍物的距离尽量远，同时路径的长度尽量短。自动导航汽车的路径规划算法最早源于机器人的路径规划研究，但是实际操作过程中却比机器人的路径规划复杂得多，因为需要考虑</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车速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道路</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的复杂情况、车辆最小</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转弯半径</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、外界天气</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环境变化</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等因素。</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88988" y="1890713"/>
            <a:ext cx="7218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3.2.1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路径规划介绍</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45065" name="图片 8"/>
          <p:cNvPicPr>
            <a:picLocks noChangeAspect="1"/>
          </p:cNvPicPr>
          <p:nvPr/>
        </p:nvPicPr>
        <p:blipFill>
          <a:blip r:embed="rId8"/>
          <a:stretch>
            <a:fillRect/>
          </a:stretch>
        </p:blipFill>
        <p:spPr>
          <a:xfrm>
            <a:off x="876300" y="2557463"/>
            <a:ext cx="3640138" cy="2390775"/>
          </a:xfrm>
          <a:prstGeom prst="rect">
            <a:avLst/>
          </a:prstGeom>
          <a:noFill/>
          <a:ln w="9525">
            <a:noFill/>
          </a:ln>
        </p:spPr>
      </p:pic>
      <p:pic>
        <p:nvPicPr>
          <p:cNvPr id="45066" name="图片 9"/>
          <p:cNvPicPr>
            <a:picLocks noChangeAspect="1"/>
          </p:cNvPicPr>
          <p:nvPr/>
        </p:nvPicPr>
        <p:blipFill>
          <a:blip r:embed="rId9"/>
          <a:stretch>
            <a:fillRect/>
          </a:stretch>
        </p:blipFill>
        <p:spPr>
          <a:xfrm>
            <a:off x="4983163" y="2554288"/>
            <a:ext cx="3117850" cy="2406650"/>
          </a:xfrm>
          <a:prstGeom prst="rect">
            <a:avLst/>
          </a:prstGeom>
          <a:noFill/>
          <a:ln w="9525">
            <a:noFill/>
          </a:ln>
        </p:spPr>
      </p:pic>
      <p:sp>
        <p:nvSpPr>
          <p:cNvPr id="12" name="文本框 11"/>
          <p:cNvSpPr txBox="1"/>
          <p:nvPr/>
        </p:nvSpPr>
        <p:spPr>
          <a:xfrm>
            <a:off x="1470025" y="5018088"/>
            <a:ext cx="6435725" cy="307975"/>
          </a:xfrm>
          <a:prstGeom prst="rect">
            <a:avLst/>
          </a:prstGeom>
          <a:noFill/>
        </p:spPr>
        <p:txBody>
          <a:bodyPr>
            <a:spAutoFit/>
          </a:bodyPr>
          <a:lstStyle/>
          <a:p>
            <a:pPr marR="0" defTabSz="914400">
              <a:buClrTx/>
              <a:buSzTx/>
              <a:buFontTx/>
              <a:buNone/>
              <a:defRPr/>
            </a:pPr>
            <a:r>
              <a:rPr kumimoji="0" lang="en-US" altLang="zh-CN" sz="1400" b="1" kern="1200" cap="none" spc="0" normalizeH="0" baseline="0" noProof="0" dirty="0">
                <a:latin typeface="+mn-ea"/>
                <a:ea typeface="+mn-ea"/>
                <a:cs typeface="+mn-cs"/>
              </a:rPr>
              <a:t>(a)</a:t>
            </a:r>
            <a:r>
              <a:rPr kumimoji="0" lang="zh-CN" altLang="en-US" sz="1400" b="1" kern="1200" cap="none" spc="0" normalizeH="0" baseline="0" noProof="0" dirty="0">
                <a:latin typeface="+mn-ea"/>
                <a:ea typeface="+mn-ea"/>
                <a:cs typeface="+mn-cs"/>
              </a:rPr>
              <a:t>上海思岚机器人底盘路径规划                              </a:t>
            </a:r>
            <a:r>
              <a:rPr kumimoji="0" lang="en-US" altLang="zh-CN" sz="1400" b="1" kern="1200" cap="none" spc="0" normalizeH="0" baseline="0" noProof="0" dirty="0">
                <a:latin typeface="+mn-ea"/>
                <a:ea typeface="+mn-ea"/>
                <a:cs typeface="+mn-cs"/>
              </a:rPr>
              <a:t>(b) </a:t>
            </a:r>
            <a:r>
              <a:rPr kumimoji="0" lang="zh-CN" altLang="en-US" sz="1400" b="1" kern="1200" cap="none" spc="0" normalizeH="0" baseline="0" noProof="0" dirty="0">
                <a:latin typeface="+mn-ea"/>
                <a:ea typeface="+mn-ea"/>
                <a:cs typeface="+mn-cs"/>
              </a:rPr>
              <a:t>汽车自动导航路径规划</a:t>
            </a:r>
            <a:endParaRPr kumimoji="0" lang="zh-CN" altLang="en-US" sz="1400" b="1" kern="1200" cap="none" spc="0" normalizeH="0" baseline="0" noProof="0" dirty="0">
              <a:latin typeface="+mn-ea"/>
              <a:ea typeface="+mn-ea"/>
              <a:cs typeface="+mn-cs"/>
            </a:endParaRPr>
          </a:p>
        </p:txBody>
      </p:sp>
      <p:sp>
        <p:nvSpPr>
          <p:cNvPr id="14" name="文本框 13"/>
          <p:cNvSpPr txBox="1"/>
          <p:nvPr/>
        </p:nvSpPr>
        <p:spPr>
          <a:xfrm>
            <a:off x="3541713" y="5434013"/>
            <a:ext cx="3536950" cy="338138"/>
          </a:xfrm>
          <a:prstGeom prst="rect">
            <a:avLst/>
          </a:prstGeom>
          <a:noFill/>
        </p:spPr>
        <p:txBody>
          <a:bodyPr>
            <a:spAutoFit/>
          </a:bodyPr>
          <a:lstStyle/>
          <a:p>
            <a:pPr marR="0" defTabSz="914400">
              <a:buClrTx/>
              <a:buSzTx/>
              <a:buFontTx/>
              <a:buNone/>
              <a:defRPr/>
            </a:pPr>
            <a:r>
              <a:rPr kumimoji="0" lang="zh-CN" altLang="en-US" sz="1600" b="1" kern="1200" cap="none" spc="0" normalizeH="0" baseline="0" noProof="0" dirty="0">
                <a:latin typeface="+mn-ea"/>
                <a:ea typeface="+mn-ea"/>
                <a:cs typeface="+mn-cs"/>
              </a:rPr>
              <a:t>图</a:t>
            </a:r>
            <a:r>
              <a:rPr kumimoji="0" lang="en-US" altLang="zh-CN" sz="1600" b="1" kern="1200" cap="none" spc="0" normalizeH="0" baseline="0" noProof="0" dirty="0">
                <a:latin typeface="+mn-ea"/>
                <a:ea typeface="+mn-ea"/>
                <a:cs typeface="+mn-cs"/>
              </a:rPr>
              <a:t>3.9 </a:t>
            </a:r>
            <a:r>
              <a:rPr kumimoji="0" lang="zh-CN" altLang="en-US" sz="1600" b="1" kern="1200" cap="none" spc="0" normalizeH="0" baseline="0" noProof="0" dirty="0">
                <a:latin typeface="+mn-ea"/>
                <a:ea typeface="+mn-ea"/>
                <a:cs typeface="+mn-cs"/>
              </a:rPr>
              <a:t>路径规划应用场景</a:t>
            </a:r>
            <a:endParaRPr kumimoji="0" lang="zh-CN" altLang="en-US" sz="1600" b="1" kern="1200" cap="none" spc="0" normalizeH="0" baseline="0" noProof="0" dirty="0">
              <a:latin typeface="+mn-ea"/>
              <a:ea typeface="+mn-ea"/>
              <a:cs typeface="+mn-cs"/>
            </a:endParaRPr>
          </a:p>
        </p:txBody>
      </p:sp>
    </p:spTree>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6273800"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3.2.1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路径规划介绍</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路径规划可以分为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全局路径规划</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局部路径规划</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两类问题。</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全局路径规划是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道路级别</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的导航（例如高德地图和百度地图导航），它是根据全局的地图数据库信息，规划出起点至终点的一条“</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可通过</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”的路径。</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但是，汽车自动导航系统在辅助车辆行驶过程中（如换道行驶、行人避让等），更多关注的是路径的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宽度</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方向</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曲率</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路障</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以道路交叉口及等</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局部环境</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。结合车辆自身状态信息和诸多细节信息，要规划出一段无碰撞的、平滑的、理想</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局部路径非常具有挑战性</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218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3.2.1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路径规划介绍</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汽车自动驾驶任务可以分为三层，包括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中层行驶行为规划</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下层轨迹规划</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。每层完成不同的任务需求，所采用的算法也不相同。</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47113" name="图片 4"/>
          <p:cNvPicPr>
            <a:picLocks noChangeAspect="1"/>
          </p:cNvPicPr>
          <p:nvPr/>
        </p:nvPicPr>
        <p:blipFill>
          <a:blip r:embed="rId8"/>
          <a:stretch>
            <a:fillRect/>
          </a:stretch>
        </p:blipFill>
        <p:spPr>
          <a:xfrm>
            <a:off x="2738438" y="3916363"/>
            <a:ext cx="4298950" cy="2165350"/>
          </a:xfrm>
          <a:prstGeom prst="rect">
            <a:avLst/>
          </a:prstGeom>
          <a:noFill/>
          <a:ln w="9525">
            <a:noFill/>
          </a:ln>
        </p:spPr>
      </p:pic>
    </p:spTree>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653415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上层路径规划在宏观交通信息、路网和数字地图信息等</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先验数据信息</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下，根据某个优化目标得到两点之间的最优路径，完成该</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全局</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路径规划的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环境传感信息</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主要来自于</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GPS</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或北斗定位信息以及数字地图信息。主要方法包括栅格</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网格</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法、概率路线图法、可视图法和拓扑法等，下面对栅格法和概率路线图法进行相关介绍。</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15975" y="1901825"/>
            <a:ext cx="6999288"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栅格法</a:t>
            </a:r>
            <a:endPar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栅格法首先对地图建模，对工作环境</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进行单元分格</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，将障碍物模拟成一个个的小方格集合。栅格法的优点是原理十分简单，编程容易实现。</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栅格大小的选取</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是影响规划算法性能的一个很重要的因素。通常栅格法仅作为</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环境建模技术</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来使用，它一般需要与其他智能算法相结合，例如基于栅格法的蚁群路径规划、基于栅格法的遗传算法路径规划等。</a:t>
            </a:r>
            <a:endParaRPr kumimoji="0" lang="zh-CN" altLang="en-US" sz="21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15975" y="1901825"/>
            <a:ext cx="699928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栅格法</a:t>
            </a:r>
            <a:endPar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endParaRPr kumimoji="0" lang="zh-CN" altLang="en-US" sz="21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0185" name="图片 2"/>
          <p:cNvPicPr>
            <a:picLocks noChangeAspect="1"/>
          </p:cNvPicPr>
          <p:nvPr/>
        </p:nvPicPr>
        <p:blipFill>
          <a:blip r:embed="rId8"/>
          <a:stretch>
            <a:fillRect/>
          </a:stretch>
        </p:blipFill>
        <p:spPr>
          <a:xfrm>
            <a:off x="2820988" y="2740025"/>
            <a:ext cx="3273425" cy="2943225"/>
          </a:xfrm>
          <a:prstGeom prst="rect">
            <a:avLst/>
          </a:prstGeom>
          <a:noFill/>
          <a:ln w="9525">
            <a:noFill/>
          </a:ln>
        </p:spPr>
      </p:pic>
      <p:sp>
        <p:nvSpPr>
          <p:cNvPr id="5" name="文本框 4"/>
          <p:cNvSpPr txBox="1"/>
          <p:nvPr/>
        </p:nvSpPr>
        <p:spPr>
          <a:xfrm>
            <a:off x="2193925" y="5751513"/>
            <a:ext cx="4572000" cy="342900"/>
          </a:xfrm>
          <a:prstGeom prst="rect">
            <a:avLst/>
          </a:prstGeom>
          <a:noFill/>
        </p:spPr>
        <p:txBody>
          <a:bodyPr>
            <a:spAutoFit/>
          </a:bodyPr>
          <a:lstStyle/>
          <a:p>
            <a:pPr marR="0" indent="127000" algn="ctr" defTabSz="914400">
              <a:lnSpc>
                <a:spcPct val="125000"/>
              </a:lnSpc>
              <a:buClrTx/>
              <a:buSzTx/>
              <a:buFontTx/>
              <a:buNone/>
              <a:defRPr/>
            </a:pPr>
            <a:r>
              <a:rPr kumimoji="0" lang="zh-CN" altLang="zh-CN" sz="1400" b="1" kern="100" cap="none" spc="0" normalizeH="0" baseline="0" noProof="0" dirty="0">
                <a:latin typeface="+mn-ea"/>
                <a:ea typeface="+mn-ea"/>
                <a:cs typeface="Times New Roman" panose="02020603050405020304" pitchFamily="18" charset="0"/>
              </a:rPr>
              <a:t>图</a:t>
            </a:r>
            <a:r>
              <a:rPr kumimoji="0" lang="en-US" altLang="zh-CN" sz="1400" b="1" kern="100" cap="none" spc="0" normalizeH="0" baseline="0" noProof="0" dirty="0">
                <a:latin typeface="+mn-ea"/>
                <a:ea typeface="+mn-ea"/>
                <a:cs typeface="Times New Roman" panose="02020603050405020304" pitchFamily="18" charset="0"/>
              </a:rPr>
              <a:t>3.10 </a:t>
            </a:r>
            <a:r>
              <a:rPr kumimoji="0" lang="zh-CN" altLang="zh-CN" sz="1400" b="1" kern="100" cap="none" spc="0" normalizeH="0" baseline="0" noProof="0" dirty="0">
                <a:latin typeface="+mn-ea"/>
                <a:ea typeface="+mn-ea"/>
                <a:cs typeface="Times New Roman" panose="02020603050405020304" pitchFamily="18" charset="0"/>
              </a:rPr>
              <a:t>栅格法路径规划</a:t>
            </a:r>
            <a:endParaRPr kumimoji="0" lang="zh-CN" altLang="zh-CN" sz="1400" kern="100" cap="none" spc="0" normalizeH="0" baseline="0" noProof="0" dirty="0">
              <a:latin typeface="+mn-ea"/>
              <a:ea typeface="+mn-ea"/>
              <a:cs typeface="Times New Roman" panose="02020603050405020304" pitchFamily="18" charset="0"/>
            </a:endParaRPr>
          </a:p>
        </p:txBody>
      </p:sp>
    </p:spTree>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文本框 6"/>
          <p:cNvSpPr txBox="1"/>
          <p:nvPr>
            <p:custDataLst>
              <p:tags r:id="rId1"/>
            </p:custDataLst>
          </p:nvPr>
        </p:nvSpPr>
        <p:spPr>
          <a:xfrm>
            <a:off x="833438" y="661988"/>
            <a:ext cx="6319838"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引言</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0" name="矩形 8"/>
          <p:cNvSpPr/>
          <p:nvPr>
            <p:custDataLst>
              <p:tags r:id="rId2"/>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3"/>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4"/>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5"/>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6"/>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7"/>
            </p:custDataLst>
          </p:nvPr>
        </p:nvSpPr>
        <p:spPr>
          <a:xfrm>
            <a:off x="855663" y="2016125"/>
            <a:ext cx="4225925" cy="3016250"/>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人工智能的三大核心基石是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数据</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算力</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算法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。构建或者选用合适的算法是人工智能技术在各个领域真正落地的重要工作。本章首先介绍人工智能的一些基础常用算法，然后举例路径规划和海量数据挖掘这两个应用场景，分别阐述其典型算法应用。</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513" name="图片 42"/>
          <p:cNvPicPr>
            <a:picLocks noChangeAspect="1"/>
          </p:cNvPicPr>
          <p:nvPr/>
        </p:nvPicPr>
        <p:blipFill>
          <a:blip r:embed="rId8"/>
          <a:stretch>
            <a:fillRect/>
          </a:stretch>
        </p:blipFill>
        <p:spPr>
          <a:xfrm>
            <a:off x="5727700" y="2259013"/>
            <a:ext cx="2622550" cy="2468562"/>
          </a:xfrm>
          <a:prstGeom prst="rect">
            <a:avLst/>
          </a:prstGeom>
          <a:noFill/>
          <a:ln w="9525">
            <a:noFill/>
          </a:ln>
        </p:spPr>
      </p:pic>
    </p:spTree>
  </p:cSld>
  <p:clrMapOvr>
    <a:masterClrMapping/>
  </p:clrMapOvr>
  <p:transition spd="slow" advTm="3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15975" y="1901825"/>
            <a:ext cx="6999288" cy="4259263"/>
          </a:xfrm>
          <a:prstGeom prst="rect">
            <a:avLst/>
          </a:prstGeom>
          <a:noFill/>
          <a:ln w="3175">
            <a:noFill/>
            <a:prstDash val="dash"/>
          </a:ln>
        </p:spPr>
        <p:txBody>
          <a:bodyPr lIns="63500" tIns="25400" rIns="63500" bIns="25400">
            <a:normAutofit fontScale="77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0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概率路线图法</a:t>
            </a:r>
            <a:endPar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概率路线图（</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Probabilistic Roadmaps</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）法是一种基于</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采样和图搜索</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的方法，它将连续空间转换成离散空间，再利用</a:t>
            </a:r>
            <a:r>
              <a:rPr kumimoji="0" lang="en-US"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A*</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算法</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或</a:t>
            </a:r>
            <a:r>
              <a:rPr kumimoji="0" lang="en-US"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Dijkstra</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算法</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等搜索算法在路线图上寻找路径，以提高搜索效率。</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概率路线图法将规划分为“</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学习</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”和“</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查询</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”这两个阶段。在学习阶段，建立一个路线图；在查询阶段，利用搜索算法在路线图上寻找最优路径。其中用于查询阶段的</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Dijkstra</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（迪杰斯特拉）算法是最短路算法的经典算法之一。</a:t>
            </a:r>
            <a:endPar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15975" y="1901825"/>
            <a:ext cx="5330825" cy="4259263"/>
          </a:xfrm>
          <a:prstGeom prst="rect">
            <a:avLst/>
          </a:prstGeom>
          <a:noFill/>
          <a:ln w="3175">
            <a:noFill/>
            <a:prstDash val="dash"/>
          </a:ln>
        </p:spPr>
        <p:txBody>
          <a:bodyPr lIns="63500" tIns="25400" rIns="63500" bIns="25400">
            <a:normAutofit fontScale="70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概率路线图法</a:t>
            </a:r>
            <a:endPar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Dijkstra</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算法适于求解道路权值为非负的最短路径问题，最终可以给出图中某一节点到其他所有节点的最短路径，优点是算法思路清晰，搜索准确。但是由于其输入为</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大型稀疏矩阵</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，容易耗时较长，占用空间较大。</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因此</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许多基于</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Dijkstra</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的改进算法相继提出。例如，</a:t>
            </a:r>
            <a:r>
              <a:rPr kumimoji="0" lang="en-US"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A*</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算法</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（又称</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星算法），是一种基于</a:t>
            </a:r>
            <a:r>
              <a:rPr kumimoji="0" lang="zh-CN" altLang="zh-CN"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启发式搜索</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的算法，该算法结合</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BFS(</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广度优先搜索</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和</a:t>
            </a:r>
            <a:r>
              <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Dijkstra</a:t>
            </a:r>
            <a:r>
              <a:rPr kumimoji="0" lang="zh-CN"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算法的优点，在进行启发式有导向性的搜索同时，优化了底层的搜索空间，大大提高了路径的寻优速度。</a:t>
            </a:r>
            <a:endParaRPr kumimoji="0" lang="zh-CN" altLang="en-US" sz="21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2233" name="图片 5"/>
          <p:cNvPicPr>
            <a:picLocks noChangeAspect="1"/>
          </p:cNvPicPr>
          <p:nvPr/>
        </p:nvPicPr>
        <p:blipFill>
          <a:blip r:embed="rId8"/>
          <a:stretch>
            <a:fillRect/>
          </a:stretch>
        </p:blipFill>
        <p:spPr>
          <a:xfrm>
            <a:off x="6472238" y="3275013"/>
            <a:ext cx="1671637" cy="1512887"/>
          </a:xfrm>
          <a:prstGeom prst="rect">
            <a:avLst/>
          </a:prstGeom>
          <a:noFill/>
          <a:ln w="9525">
            <a:noFill/>
          </a:ln>
        </p:spPr>
      </p:pic>
    </p:spTree>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15975" y="1817688"/>
            <a:ext cx="5330825"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3.2.2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上层路径规划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概率路线图法</a:t>
            </a:r>
            <a:endParaRPr kumimoji="0" lang="en-US" altLang="zh-CN" sz="21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3257" name="图片 3"/>
          <p:cNvPicPr>
            <a:picLocks noChangeAspect="1"/>
          </p:cNvPicPr>
          <p:nvPr/>
        </p:nvPicPr>
        <p:blipFill>
          <a:blip r:embed="rId8"/>
          <a:stretch>
            <a:fillRect/>
          </a:stretch>
        </p:blipFill>
        <p:spPr>
          <a:xfrm>
            <a:off x="3552825" y="2582863"/>
            <a:ext cx="4425950" cy="3614737"/>
          </a:xfrm>
          <a:prstGeom prst="rect">
            <a:avLst/>
          </a:prstGeom>
          <a:noFill/>
          <a:ln w="9525">
            <a:noFill/>
          </a:ln>
        </p:spPr>
      </p:pic>
    </p:spTree>
  </p:cSld>
  <p:clrMapOvr>
    <a:masterClrMapping/>
  </p:clrMapOvr>
  <p:transition spd="slow" advTm="3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85813" y="1993900"/>
            <a:ext cx="714851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3.2.3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中层行驶行为规划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中层行驶过程中的行为规划的内容包括导航系统如何生成安全的、可行驶的轨迹以到达目的地。行为规划是指根据驾驶员感兴趣区域道路、交通车等周围环境信息，</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决策出当前时刻满足道路环境约束、交通法规的最优行驶行为</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79463" y="1895475"/>
            <a:ext cx="4387850"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3.2.3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中层行驶行为规划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中层阶段的行为规划所涉及的传感数据，主要来自</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车载传感器（如雷达、摄像机等）</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，其中将包含用以识别路碍、车道线、道路标识和交通信号灯的所有行为指导信息。因此周围环境信息和障碍物的实时检测，将大大影响驾驶行为决策（如</a:t>
            </a:r>
            <a:r>
              <a:rPr kumimoji="0" lang="zh-CN" altLang="en-US" sz="2100" b="1" i="0" u="none" strike="noStrike" kern="1200" cap="none" spc="100" normalizeH="0" baseline="0" noProof="0">
                <a:ln w="3175">
                  <a:noFill/>
                  <a:prstDash val="dash"/>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停车、换道、超车</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2100" b="1" i="0" u="none" strike="noStrike" kern="1200" cap="none" spc="100" normalizeH="0" baseline="0" noProof="0">
                <a:ln w="3175">
                  <a:noFill/>
                  <a:prstDash val="dash"/>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避让</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5305" name="图片 3"/>
          <p:cNvPicPr>
            <a:picLocks noChangeAspect="1"/>
          </p:cNvPicPr>
          <p:nvPr/>
        </p:nvPicPr>
        <p:blipFill>
          <a:blip r:embed="rId8"/>
          <a:stretch>
            <a:fillRect/>
          </a:stretch>
        </p:blipFill>
        <p:spPr>
          <a:xfrm>
            <a:off x="5581650" y="3454400"/>
            <a:ext cx="2782888" cy="2052638"/>
          </a:xfrm>
          <a:prstGeom prst="rect">
            <a:avLst/>
          </a:prstGeom>
          <a:noFill/>
          <a:ln w="9525">
            <a:noFill/>
          </a:ln>
        </p:spPr>
      </p:pic>
    </p:spTree>
  </p:cSld>
  <p:clrMapOvr>
    <a:masterClrMapping/>
  </p:clrMapOvr>
  <p:transition spd="slow" advTm="3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85813" y="1993900"/>
            <a:ext cx="6973888" cy="4259263"/>
          </a:xfrm>
          <a:prstGeom prst="rect">
            <a:avLst/>
          </a:prstGeom>
          <a:noFill/>
          <a:ln w="3175">
            <a:noFill/>
            <a:prstDash val="dash"/>
          </a:ln>
        </p:spPr>
        <p:txBody>
          <a:bodyPr lIns="63500" tIns="25400" rIns="63500" bIns="25400">
            <a:normAutofit fontScale="77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3.2.3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中层行驶行为规划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有限状态机模型</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经典的智能车辆驾驶行为决策方法，模型结构简单、控制逻辑清晰，大多数应用于一些较封闭的场景中（如工业园区、港口等）。但当车辆行驶环境比较复杂时，场景划分比较困难，各种状态集将大量增加，致使模型结构变得复杂而难以胜任行为决策任务。</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随着深度学习在图像处理、视频分析分类等方面的巨大成功，</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基于深度强化学习的行为决策模型</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发展迅速。强化学习是指智能体通过与环境的交互获得反馈，在</a:t>
            </a:r>
            <a:r>
              <a:rPr kumimoji="0" lang="zh-CN" altLang="en-US" sz="21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试错中不断进步</a:t>
            </a:r>
            <a:r>
              <a:rPr kumimoji="0" lang="zh-CN" altLang="en-US"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并强化自身，智能体完全依靠自身学习与环境交互信号。</a:t>
            </a:r>
            <a:endParaRPr kumimoji="0" lang="en-US" altLang="zh-CN" sz="21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6763" y="1895475"/>
            <a:ext cx="7599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3.2.3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中层行驶行为规划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4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例如英伟达</a:t>
            </a:r>
            <a:r>
              <a:rPr kumimoji="0" lang="en-US" altLang="zh-CN" sz="14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(NVIDIA)</a:t>
            </a:r>
            <a:r>
              <a:rPr kumimoji="0" lang="zh-CN" altLang="en-US" sz="14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a:t>
            </a:r>
            <a:r>
              <a:rPr kumimoji="0" lang="zh-CN" altLang="en-US" sz="14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a:t>
            </a:r>
            <a:r>
              <a:rPr kumimoji="0" lang="en-US" altLang="zh-CN" sz="14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CNN</a:t>
            </a:r>
            <a:r>
              <a:rPr kumimoji="0" lang="zh-CN" altLang="en-US" sz="14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（深度卷积神经网络）的自动驾驶算法训练架构</a:t>
            </a:r>
            <a:r>
              <a:rPr kumimoji="0" lang="zh-CN" altLang="en-US" sz="14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，它和以往需要划分感知、检测、决策控制等过程的无人驾驶不同，全程仅通过摄像头采集的周围环境图像来完成行为规划。</a:t>
            </a:r>
            <a:endParaRPr kumimoji="0" lang="en-US" altLang="zh-CN" sz="14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7353" name="图片 2"/>
          <p:cNvPicPr>
            <a:picLocks noChangeAspect="1"/>
          </p:cNvPicPr>
          <p:nvPr/>
        </p:nvPicPr>
        <p:blipFill>
          <a:blip r:embed="rId8"/>
          <a:stretch>
            <a:fillRect/>
          </a:stretch>
        </p:blipFill>
        <p:spPr>
          <a:xfrm>
            <a:off x="2017713" y="3817938"/>
            <a:ext cx="5060950" cy="2400300"/>
          </a:xfrm>
          <a:prstGeom prst="rect">
            <a:avLst/>
          </a:prstGeom>
          <a:noFill/>
          <a:ln w="9525">
            <a:noFill/>
          </a:ln>
        </p:spPr>
      </p:pic>
    </p:spTree>
  </p:cSld>
  <p:clrMapOvr>
    <a:masterClrMapping/>
  </p:clrMapOvr>
  <p:transition spd="slow" advTm="300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6763" y="1854200"/>
            <a:ext cx="68834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3.2.4 </a:t>
            </a:r>
            <a:r>
              <a:rPr kumimoji="0" lang="zh-CN" altLang="en-US"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下层轨迹规划</a:t>
            </a:r>
            <a:endParaRPr kumimoji="0" lang="en-US" altLang="zh-CN" sz="2600" b="1"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下层轨迹规划是指在当前时刻的汽车微观动态轨迹规划，就是针对当前已经确定的行驶行为，同时结合周围交通环境，加上</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车辆的动力学约束</a:t>
            </a: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，实时决策出最优的运动轨迹。因此，下层轨迹规划除了要考虑外部环境信息，还需要对车辆状态信息（如</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速度、曲率、车轮转角方向</a:t>
            </a: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等）进行测量或估计。</a:t>
            </a:r>
            <a:endParaRPr kumimoji="0" lang="en-US" altLang="zh-CN"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最关键的是选定一条路线后，用什么样的速度行驶这条轨迹，即速度规划。因此，轨迹规划算法将结合</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刚体车运动学模型</a:t>
            </a: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，以及二次规划、变量的边界约束和</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引导线平滑算法</a:t>
            </a:r>
            <a:r>
              <a:rPr kumimoji="0" lang="zh-CN" altLang="en-US"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等进行综合建模分析。</a:t>
            </a:r>
            <a:endParaRPr kumimoji="0" lang="en-US" altLang="zh-CN" sz="16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汽车自动导航路径规划</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9394"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3.3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任务三：个性化智能推荐系统</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813675" cy="4259263"/>
          </a:xfrm>
          <a:prstGeom prst="rect">
            <a:avLst/>
          </a:prstGeom>
          <a:noFill/>
          <a:ln w="3175">
            <a:noFill/>
            <a:prstDash val="dash"/>
          </a:ln>
        </p:spPr>
        <p:txBody>
          <a:bodyPr lIns="63500" tIns="25400" rIns="63500" bIns="2540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推荐系统介绍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个性化推荐系统是一种高级商务智能平台，为平台顾客提供</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个性化的信息服务与决策支持</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，是互联网和电子商务发展的产物。系统综合用户的偏好兴趣、商品属性以及用户之间的社交关系等，发掘用户需求并且主动推荐商品。</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推荐系统目前已经成为</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成功落地的标志性产品之一，它是许多互联网产品的</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核心智能组件</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。例如电商领域（淘宝、京东），资讯领域（今日头条、微博），音乐平台（网易云音乐、</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QQ</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音乐）、短视频（抖音、快手）等热门应用中都配备了个性化推荐系统功能。</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3.1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任务一：人工智能基础算法介绍</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4184650"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推荐系统介绍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推荐系统产生的背景是人们逐渐从信息匮乏时代走入了信息过载的时代，面对爆炸式的</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海量数据信息</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，无论是用户还是生产商都“无所适从”和“不堪重负”。中文互联网数据研究资讯中心的一份统计显示，每天数以亿计的网络信息被产生、被分享、被接收，其中只有</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的搜索结果可靠而有用，</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94%</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的人感觉“</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信息过载</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2473" name="图片 2"/>
          <p:cNvPicPr>
            <a:picLocks noChangeAspect="1"/>
          </p:cNvPicPr>
          <p:nvPr/>
        </p:nvPicPr>
        <p:blipFill>
          <a:blip r:embed="rId8"/>
          <a:stretch>
            <a:fillRect/>
          </a:stretch>
        </p:blipFill>
        <p:spPr>
          <a:xfrm>
            <a:off x="5097463" y="2560638"/>
            <a:ext cx="3327400" cy="2462212"/>
          </a:xfrm>
          <a:prstGeom prst="rect">
            <a:avLst/>
          </a:prstGeom>
          <a:noFill/>
          <a:ln w="9525">
            <a:noFill/>
          </a:ln>
        </p:spPr>
      </p:pic>
    </p:spTree>
  </p:cSld>
  <p:clrMapOvr>
    <a:masterClrMapping/>
  </p:clrMapOvr>
  <p:transition spd="slow" advTm="3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418465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推荐系统介绍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搜索引擎一个是比推荐系统更早出现的信息过滤系统，爬虫和索引是搜索引擎的基础模块。搜索引擎与推荐系统</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都是帮助用户快速发现有用信息的工具</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，但两者的不同之处却很多，如下表所示。</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3497" name="图片 4"/>
          <p:cNvPicPr>
            <a:picLocks noChangeAspect="1"/>
          </p:cNvPicPr>
          <p:nvPr/>
        </p:nvPicPr>
        <p:blipFill>
          <a:blip r:embed="rId8"/>
          <a:stretch>
            <a:fillRect/>
          </a:stretch>
        </p:blipFill>
        <p:spPr>
          <a:xfrm>
            <a:off x="5045075" y="2954338"/>
            <a:ext cx="3287713" cy="1417637"/>
          </a:xfrm>
          <a:prstGeom prst="rect">
            <a:avLst/>
          </a:prstGeom>
          <a:noFill/>
          <a:ln w="9525">
            <a:noFill/>
          </a:ln>
        </p:spPr>
      </p:pic>
    </p:spTree>
  </p:cSld>
  <p:clrMapOvr>
    <a:masterClrMapping/>
  </p:clrMapOvr>
  <p:transition spd="slow" advTm="3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418465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推荐系统介绍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4521" name="图片 2"/>
          <p:cNvPicPr>
            <a:picLocks noChangeAspect="1"/>
          </p:cNvPicPr>
          <p:nvPr/>
        </p:nvPicPr>
        <p:blipFill>
          <a:blip r:embed="rId8"/>
          <a:stretch>
            <a:fillRect/>
          </a:stretch>
        </p:blipFill>
        <p:spPr>
          <a:xfrm>
            <a:off x="779463" y="2681288"/>
            <a:ext cx="7524750" cy="3302000"/>
          </a:xfrm>
          <a:prstGeom prst="rect">
            <a:avLst/>
          </a:prstGeom>
          <a:noFill/>
          <a:ln w="9525">
            <a:noFill/>
          </a:ln>
        </p:spPr>
      </p:pic>
    </p:spTree>
  </p:cSld>
  <p:clrMapOvr>
    <a:masterClrMapping/>
  </p:clrMapOvr>
  <p:transition spd="slow" advTm="3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137400"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推荐系统介绍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搜索引擎需要用户主动提供准确的关键词来搜索和筛选信息，</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推荐系统则不需要用户提供明确的信息</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，用户甚至不知道已经被平台推荐信息。</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以，搜索引擎可以满足主动的查找需求，推荐系统能够在用户不明确自身需求的时候，帮助他们发现可能感兴趣的内容。推荐系统是一个综合性很强的工程系统，既需要配置高容量动态随机存取存储器的推理服务器，还需要强大的推荐算法支撑，比如</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文本分析</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用户意图识别</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行为分析</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418388"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推荐系统发展之初，传统经典的基于协同过滤、矩阵分解和聚类的推荐算法，在电商推荐推荐系统中扮演着非常重要的角色。</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1994</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年美国明尼苏达大学 </a:t>
            </a:r>
            <a:r>
              <a:rPr kumimoji="0" lang="en-US" altLang="zh-CN" sz="1900" b="0" i="0" u="none" strike="noStrike" kern="1200" cap="none" spc="100" normalizeH="0" baseline="0" noProof="0" err="1">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GroupLens</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研究组首次提出了基于协同过滤（</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Collaborative Filtering</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CF</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）来完成推荐任务的思想。</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基于协同过滤的推荐算法思想是“物以类聚，人以群分”，同时采用</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两个重要假设</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）基于用户的协同过滤推荐</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(User-based CF)</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，比如跟你爱好相似的人喜欢的东西你也可能会喜欢；（</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）基于物品的协同过滤推</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(Item-based CF)</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，比如跟你喜欢的东西相似的东西你也可能会喜欢。</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1374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此外，</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矩阵分解</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(Matrix Factorization, MF)</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也是一种经典且应用广泛的推荐算法，在基于用户行为的推荐算法里，矩阵分解推荐算法表现效果较为优异，它相较于协同过滤，泛化能力有所加强。</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基于聚类（如</a:t>
            </a:r>
            <a:r>
              <a:rPr kumimoji="0" lang="en-US" altLang="zh-CN" sz="1900" b="1" i="0" u="none" strike="noStrike" kern="1200" cap="none" spc="100" normalizeH="0" baseline="0" noProof="0" err="1">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Kmeans</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聚类）的推荐算法</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通常与协同过滤相结合，可以有效降低数据稀疏度和提高推荐准确率。</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1374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近年来，</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基于深度学习的推荐算法</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的评价表现尤为突出，与传统的机器学习模型相比，深度学习模型表达能力更强，能够挖掘出更多数据中潜在的模式。</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其中，</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循环神经网络 </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(Recurrent Neural Network</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RNN) </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模型和</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长短时记忆模型</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(Long Short-Term Memory</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LSTM)</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具有“记忆”能力，可以“模拟”时序数据间的依赖关系，因而在推荐算法框架设计中被广泛采用。</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1374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9641" name="图片 2"/>
          <p:cNvPicPr>
            <a:picLocks noChangeAspect="1"/>
          </p:cNvPicPr>
          <p:nvPr/>
        </p:nvPicPr>
        <p:blipFill>
          <a:blip r:embed="rId8"/>
          <a:stretch>
            <a:fillRect/>
          </a:stretch>
        </p:blipFill>
        <p:spPr>
          <a:xfrm>
            <a:off x="1644650" y="2516188"/>
            <a:ext cx="5165725" cy="3508375"/>
          </a:xfrm>
          <a:prstGeom prst="rect">
            <a:avLst/>
          </a:prstGeom>
          <a:noFill/>
          <a:ln w="9525">
            <a:noFill/>
          </a:ln>
        </p:spPr>
      </p:pic>
    </p:spTree>
  </p:cSld>
  <p:clrMapOvr>
    <a:masterClrMapping/>
  </p:clrMapOvr>
  <p:transition spd="slow" advTm="3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5475"/>
            <a:ext cx="71374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70665" name="图片 3"/>
          <p:cNvPicPr>
            <a:picLocks noChangeAspect="1"/>
          </p:cNvPicPr>
          <p:nvPr/>
        </p:nvPicPr>
        <p:blipFill>
          <a:blip r:embed="rId8"/>
          <a:stretch>
            <a:fillRect/>
          </a:stretch>
        </p:blipFill>
        <p:spPr>
          <a:xfrm>
            <a:off x="841375" y="2732088"/>
            <a:ext cx="3286125" cy="1787525"/>
          </a:xfrm>
          <a:prstGeom prst="rect">
            <a:avLst/>
          </a:prstGeom>
          <a:noFill/>
          <a:ln w="9525">
            <a:noFill/>
          </a:ln>
        </p:spPr>
      </p:pic>
      <p:pic>
        <p:nvPicPr>
          <p:cNvPr id="70666" name="图片 4"/>
          <p:cNvPicPr>
            <a:picLocks noChangeAspect="1"/>
          </p:cNvPicPr>
          <p:nvPr/>
        </p:nvPicPr>
        <p:blipFill>
          <a:blip r:embed="rId9"/>
          <a:stretch>
            <a:fillRect/>
          </a:stretch>
        </p:blipFill>
        <p:spPr>
          <a:xfrm>
            <a:off x="4838700" y="2806700"/>
            <a:ext cx="3398838" cy="1735138"/>
          </a:xfrm>
          <a:prstGeom prst="rect">
            <a:avLst/>
          </a:prstGeom>
          <a:noFill/>
          <a:ln w="9525">
            <a:noFill/>
          </a:ln>
        </p:spPr>
      </p:pic>
      <p:sp>
        <p:nvSpPr>
          <p:cNvPr id="8" name="文本框 7"/>
          <p:cNvSpPr txBox="1"/>
          <p:nvPr/>
        </p:nvSpPr>
        <p:spPr>
          <a:xfrm>
            <a:off x="1698625" y="4732338"/>
            <a:ext cx="5772150" cy="307975"/>
          </a:xfrm>
          <a:prstGeom prst="rect">
            <a:avLst/>
          </a:prstGeom>
          <a:noFill/>
        </p:spPr>
        <p:txBody>
          <a:bodyPr>
            <a:spAutoFit/>
          </a:bodyPr>
          <a:lstStyle/>
          <a:p>
            <a:pPr marR="0" defTabSz="914400">
              <a:buClrTx/>
              <a:buSzTx/>
              <a:buFontTx/>
              <a:buNone/>
              <a:defRPr/>
            </a:pPr>
            <a:r>
              <a:rPr kumimoji="0" lang="zh-CN" altLang="zh-CN" sz="1400" b="1" kern="100" cap="none" spc="0" normalizeH="0" baseline="0" noProof="0" dirty="0">
                <a:latin typeface="+mn-ea"/>
                <a:ea typeface="+mn-ea"/>
                <a:cs typeface="Times New Roman" panose="02020603050405020304" pitchFamily="18" charset="0"/>
              </a:rPr>
              <a:t>图</a:t>
            </a:r>
            <a:r>
              <a:rPr kumimoji="0" lang="en-US" altLang="zh-CN" sz="1400" b="1" kern="100" cap="none" spc="0" normalizeH="0" baseline="0" noProof="0" dirty="0">
                <a:latin typeface="+mn-ea"/>
                <a:ea typeface="+mn-ea"/>
                <a:cs typeface="Times New Roman" panose="02020603050405020304" pitchFamily="18" charset="0"/>
              </a:rPr>
              <a:t>3.14 </a:t>
            </a:r>
            <a:r>
              <a:rPr kumimoji="0" lang="zh-CN" altLang="zh-CN" sz="1400" b="1" kern="100" cap="none" spc="0" normalizeH="0" baseline="0" noProof="0" dirty="0">
                <a:latin typeface="+mn-ea"/>
                <a:ea typeface="+mn-ea"/>
                <a:cs typeface="Times New Roman" panose="02020603050405020304" pitchFamily="18" charset="0"/>
              </a:rPr>
              <a:t>循环神经网络</a:t>
            </a:r>
            <a:r>
              <a:rPr kumimoji="0" lang="en-US" altLang="zh-CN" sz="1400" b="1" kern="100" cap="none" spc="0" normalizeH="0" baseline="0" noProof="0" dirty="0">
                <a:latin typeface="+mn-ea"/>
                <a:ea typeface="+mn-ea"/>
                <a:cs typeface="Times New Roman" panose="02020603050405020304" pitchFamily="18" charset="0"/>
              </a:rPr>
              <a:t>RNN                            </a:t>
            </a:r>
            <a:r>
              <a:rPr kumimoji="0" lang="zh-CN" altLang="zh-CN" sz="1400" b="1" kern="100" cap="none" spc="0" normalizeH="0" baseline="0" noProof="0" dirty="0">
                <a:latin typeface="+mn-ea"/>
                <a:ea typeface="+mn-ea"/>
                <a:cs typeface="Times New Roman" panose="02020603050405020304" pitchFamily="18" charset="0"/>
              </a:rPr>
              <a:t>图</a:t>
            </a:r>
            <a:r>
              <a:rPr kumimoji="0" lang="en-US" altLang="zh-CN" sz="1400" b="1" kern="100" cap="none" spc="0" normalizeH="0" baseline="0" noProof="0" dirty="0">
                <a:latin typeface="+mn-ea"/>
                <a:ea typeface="+mn-ea"/>
                <a:cs typeface="Times New Roman" panose="02020603050405020304" pitchFamily="18" charset="0"/>
              </a:rPr>
              <a:t>3.15 </a:t>
            </a:r>
            <a:r>
              <a:rPr kumimoji="0" lang="zh-CN" altLang="zh-CN" sz="1400" b="1" kern="100" cap="none" spc="0" normalizeH="0" baseline="0" noProof="0" dirty="0">
                <a:latin typeface="+mn-ea"/>
                <a:ea typeface="+mn-ea"/>
                <a:cs typeface="Times New Roman" panose="02020603050405020304" pitchFamily="18" charset="0"/>
              </a:rPr>
              <a:t>长短时记忆模型</a:t>
            </a:r>
            <a:r>
              <a:rPr kumimoji="0" lang="en-US" altLang="zh-CN" sz="1400" b="1" kern="100" cap="none" spc="0" normalizeH="0" baseline="0" noProof="0" dirty="0">
                <a:latin typeface="+mn-ea"/>
                <a:ea typeface="+mn-ea"/>
                <a:cs typeface="Times New Roman" panose="02020603050405020304" pitchFamily="18" charset="0"/>
              </a:rPr>
              <a:t>RNN</a:t>
            </a:r>
            <a:endParaRPr kumimoji="0" lang="zh-CN" altLang="en-US" sz="1400" kern="1200" cap="none" spc="0" normalizeH="0" baseline="0" noProof="0" dirty="0">
              <a:latin typeface="+mn-ea"/>
              <a:ea typeface="+mn-ea"/>
              <a:cs typeface="+mn-cs"/>
            </a:endParaRPr>
          </a:p>
        </p:txBody>
      </p:sp>
    </p:spTree>
  </p:cSld>
  <p:clrMapOvr>
    <a:masterClrMapping/>
  </p:clrMapOvr>
  <p:transition spd="slow" advTm="300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1898650"/>
            <a:ext cx="7137400"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流行的推荐算法</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循环神经网络</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RNN</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最大特点在于神经网络中的</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各个隐层之间结点是有连接的</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，故能对过去的信息进行一定时间的存储和记忆。长短时记忆模型</a:t>
            </a: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LSTM</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具有与循环神经网络相似的控制流，两者区别在于单元内的处理过程不同。</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LSTM</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有三个门：</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忘记门、输入门、输出门</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。在训练过程中，通过门控制可以自主学习到哪些信息是需要保存或遗忘的。这两种算法模型多用于预测评分、图像推荐、文本推荐和基于社交网络的兴趣点推荐等。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个性化智能推荐系统</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693738" y="1843088"/>
            <a:ext cx="7686675" cy="42576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3.1.1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算法模型的两大类划分</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人工智能相关的算法模型数量众多，大致上可以划分为两大类：</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基于统计的机器学习算法</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(Machine Learning)</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深度学习算法</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(Deep Learning)</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，一般情况下认为，深度学习是一种“</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end-to-end</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（端到端）”的学习，属于黑箱（</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Black Box</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）系统；它是机器学习领域中的一个新研究方向。</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4581" name="图片 4"/>
          <p:cNvPicPr>
            <a:picLocks noChangeAspect="1"/>
          </p:cNvPicPr>
          <p:nvPr/>
        </p:nvPicPr>
        <p:blipFill>
          <a:blip r:embed="rId8"/>
          <a:stretch>
            <a:fillRect/>
          </a:stretch>
        </p:blipFill>
        <p:spPr>
          <a:xfrm>
            <a:off x="1050925" y="4873625"/>
            <a:ext cx="7270750" cy="1012825"/>
          </a:xfrm>
          <a:prstGeom prst="rect">
            <a:avLst/>
          </a:prstGeom>
          <a:noFill/>
          <a:ln w="9525">
            <a:noFill/>
          </a:ln>
        </p:spPr>
      </p:pic>
    </p:spTree>
  </p:cSld>
  <p:clrMapOvr>
    <a:masterClrMapping/>
  </p:clrMapOvr>
  <p:transition spd="slow" advTm="300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ustDataLst>
      <p:tags r:id="rId1"/>
    </p:custData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693738" y="1843088"/>
            <a:ext cx="7686675" cy="42576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3.1.1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算法模型的两大类划分</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机器学习算法涉及概率论、统计学、逼近论、矩阵论和算法复杂度理论等多门学科。</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Sklearn</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全称</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Scikit-Learn) </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是基于</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Python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语言的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开源机器学习算法库</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，为了降低算法实践与应用的门槛，</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Sklearn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提供了六个常用算法模块：</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分类</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回归</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聚类</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降维</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模型选择</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预处理</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5605" name="图片 5"/>
          <p:cNvPicPr>
            <a:picLocks noChangeAspect="1"/>
          </p:cNvPicPr>
          <p:nvPr/>
        </p:nvPicPr>
        <p:blipFill>
          <a:blip r:embed="rId8"/>
          <a:stretch>
            <a:fillRect/>
          </a:stretch>
        </p:blipFill>
        <p:spPr>
          <a:xfrm>
            <a:off x="655638" y="4294188"/>
            <a:ext cx="7762875" cy="1439862"/>
          </a:xfrm>
          <a:prstGeom prst="rect">
            <a:avLst/>
          </a:prstGeom>
          <a:noFill/>
          <a:ln w="9525">
            <a:noFill/>
          </a:ln>
        </p:spPr>
      </p:pic>
      <p:sp>
        <p:nvSpPr>
          <p:cNvPr id="25606" name="文本框 7"/>
          <p:cNvSpPr txBox="1"/>
          <p:nvPr/>
        </p:nvSpPr>
        <p:spPr>
          <a:xfrm>
            <a:off x="782638" y="5775325"/>
            <a:ext cx="4572000" cy="3683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r>
              <a:rPr lang="en-US" altLang="zh-CN" sz="1800" dirty="0">
                <a:latin typeface="Arial" panose="020B0604020202020204" pitchFamily="34" charset="0"/>
                <a:ea typeface="宋体" panose="02010600030101010101" pitchFamily="2" charset="-122"/>
              </a:rPr>
              <a:t>https://scikit-learn.org/stable/</a:t>
            </a: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6"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693738" y="2162175"/>
            <a:ext cx="7483475" cy="4257675"/>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3.1.1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算法模型的两大类划分</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人工智能算法的一个重要特点就是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具备学习的能力</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，简单来说就是统计数据中的规律，得到算法模型的一系列最佳参数。</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例如，人工智能训练师的工作相当于</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助教</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先拿出一个红苹果给机器，并教会它说“苹果”；再拿出一个绿苹果给它辨别，因为颜色的差异机器无法认出来，但助教同样可以教会它说“苹果”，甚至被咬了一口的苹果也可以教会它识别。所以，机器的学习过程是离不开样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训练数据</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的，期间需要不断修正机器自身的各种模型参数。</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6629" name="图片 8"/>
          <p:cNvPicPr>
            <a:picLocks noChangeAspect="1"/>
          </p:cNvPicPr>
          <p:nvPr/>
        </p:nvPicPr>
        <p:blipFill>
          <a:blip r:embed="rId8"/>
          <a:stretch>
            <a:fillRect/>
          </a:stretch>
        </p:blipFill>
        <p:spPr>
          <a:xfrm>
            <a:off x="7002463" y="1701800"/>
            <a:ext cx="1100137" cy="1081088"/>
          </a:xfrm>
          <a:prstGeom prst="rect">
            <a:avLst/>
          </a:prstGeom>
          <a:noFill/>
          <a:ln w="9525">
            <a:noFill/>
          </a:ln>
        </p:spPr>
      </p:pic>
    </p:spTree>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0"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7651" name="Title 6"/>
          <p:cNvSpPr txBox="1"/>
          <p:nvPr>
            <p:custDataLst>
              <p:tags r:id="rId6"/>
            </p:custDataLst>
          </p:nvPr>
        </p:nvSpPr>
        <p:spPr>
          <a:xfrm>
            <a:off x="693738" y="2162175"/>
            <a:ext cx="6511925" cy="4257675"/>
          </a:xfrm>
          <a:prstGeom prst="rect">
            <a:avLst/>
          </a:prstGeom>
          <a:noFill/>
          <a:ln w="3175">
            <a:noFill/>
          </a:ln>
        </p:spPr>
        <p:txBody>
          <a:bodyPr lIns="63500" tIns="25400" rIns="63500" bIns="2540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defTabSz="913130" eaLnBrk="1" hangingPunct="1">
              <a:lnSpc>
                <a:spcPct val="140000"/>
              </a:lnSpc>
              <a:spcBef>
                <a:spcPct val="0"/>
              </a:spcBef>
              <a:spcAft>
                <a:spcPts val="800"/>
              </a:spcAft>
              <a:buFontTx/>
              <a:buNone/>
            </a:pPr>
            <a:r>
              <a:rPr lang="zh-CN" altLang="en-US" sz="2200" b="1" dirty="0">
                <a:solidFill>
                  <a:srgbClr val="404040"/>
                </a:solidFill>
                <a:latin typeface="微软雅黑" panose="020B0503020204020204" pitchFamily="34" charset="-122"/>
                <a:ea typeface="微软雅黑" panose="020B0503020204020204" pitchFamily="34" charset="-122"/>
              </a:rPr>
              <a:t>三种数据样本的学习方式：</a:t>
            </a:r>
            <a:endParaRPr lang="en-US" altLang="zh-CN" sz="2200" b="1" dirty="0">
              <a:solidFill>
                <a:srgbClr val="404040"/>
              </a:solidFill>
              <a:latin typeface="微软雅黑" panose="020B0503020204020204" pitchFamily="34" charset="-122"/>
              <a:ea typeface="微软雅黑" panose="020B0503020204020204" pitchFamily="34" charset="-122"/>
            </a:endParaRPr>
          </a:p>
          <a:p>
            <a:pPr marL="0" lvl="0" indent="0" algn="just" defTabSz="913130" eaLnBrk="1" hangingPunct="1">
              <a:lnSpc>
                <a:spcPct val="140000"/>
              </a:lnSpc>
              <a:spcBef>
                <a:spcPct val="0"/>
              </a:spcBef>
              <a:spcAft>
                <a:spcPts val="800"/>
              </a:spcAft>
              <a:buFontTx/>
              <a:buNone/>
            </a:pPr>
            <a:r>
              <a:rPr lang="zh-CN" altLang="en-US" sz="1800" b="1" dirty="0">
                <a:solidFill>
                  <a:srgbClr val="0070C0"/>
                </a:solidFill>
                <a:latin typeface="微软雅黑" panose="020B0503020204020204" pitchFamily="34" charset="-122"/>
                <a:ea typeface="微软雅黑" panose="020B0503020204020204" pitchFamily="34" charset="-122"/>
              </a:rPr>
              <a:t>有监督学习</a:t>
            </a:r>
            <a:r>
              <a:rPr lang="zh-CN" altLang="en-US" sz="1800" dirty="0">
                <a:solidFill>
                  <a:srgbClr val="404040"/>
                </a:solidFill>
                <a:latin typeface="微软雅黑" panose="020B0503020204020204" pitchFamily="34" charset="-122"/>
                <a:ea typeface="微软雅黑" panose="020B0503020204020204" pitchFamily="34" charset="-122"/>
              </a:rPr>
              <a:t>、</a:t>
            </a:r>
            <a:r>
              <a:rPr lang="zh-CN" altLang="en-US" sz="1800" b="1" dirty="0">
                <a:solidFill>
                  <a:srgbClr val="0070C0"/>
                </a:solidFill>
                <a:latin typeface="微软雅黑" panose="020B0503020204020204" pitchFamily="34" charset="-122"/>
                <a:ea typeface="微软雅黑" panose="020B0503020204020204" pitchFamily="34" charset="-122"/>
              </a:rPr>
              <a:t>无监督学习</a:t>
            </a:r>
            <a:r>
              <a:rPr lang="zh-CN" altLang="en-US" sz="1800" dirty="0">
                <a:solidFill>
                  <a:srgbClr val="404040"/>
                </a:solidFill>
                <a:latin typeface="微软雅黑" panose="020B0503020204020204" pitchFamily="34" charset="-122"/>
                <a:ea typeface="微软雅黑" panose="020B0503020204020204" pitchFamily="34" charset="-122"/>
              </a:rPr>
              <a:t>和</a:t>
            </a:r>
            <a:r>
              <a:rPr lang="zh-CN" altLang="en-US" sz="1800" b="1" dirty="0">
                <a:solidFill>
                  <a:srgbClr val="0070C0"/>
                </a:solidFill>
                <a:latin typeface="微软雅黑" panose="020B0503020204020204" pitchFamily="34" charset="-122"/>
                <a:ea typeface="微软雅黑" panose="020B0503020204020204" pitchFamily="34" charset="-122"/>
              </a:rPr>
              <a:t>半监督学习</a:t>
            </a:r>
            <a:r>
              <a:rPr lang="zh-CN" altLang="en-US" sz="1800" dirty="0">
                <a:solidFill>
                  <a:srgbClr val="404040"/>
                </a:solidFill>
                <a:latin typeface="微软雅黑" panose="020B0503020204020204" pitchFamily="34" charset="-122"/>
                <a:ea typeface="微软雅黑" panose="020B0503020204020204" pitchFamily="34" charset="-122"/>
              </a:rPr>
              <a:t>。</a:t>
            </a:r>
            <a:endParaRPr lang="en-US" altLang="zh-CN" sz="1800" dirty="0">
              <a:solidFill>
                <a:srgbClr val="404040"/>
              </a:solidFill>
              <a:latin typeface="微软雅黑" panose="020B0503020204020204" pitchFamily="34" charset="-122"/>
              <a:ea typeface="微软雅黑" panose="020B0503020204020204" pitchFamily="34" charset="-122"/>
            </a:endParaRPr>
          </a:p>
          <a:p>
            <a:pPr marL="0" lvl="0" indent="0" algn="just" defTabSz="913130" eaLnBrk="1" hangingPunct="1">
              <a:lnSpc>
                <a:spcPct val="140000"/>
              </a:lnSpc>
              <a:spcBef>
                <a:spcPct val="0"/>
              </a:spcBef>
              <a:spcAft>
                <a:spcPts val="800"/>
              </a:spcAft>
              <a:buFont typeface="Wingdings" panose="05000000000000000000" pitchFamily="2" charset="2"/>
              <a:buChar char="l"/>
            </a:pPr>
            <a:r>
              <a:rPr lang="zh-CN" altLang="en-US" sz="1800" dirty="0">
                <a:solidFill>
                  <a:srgbClr val="404040"/>
                </a:solidFill>
                <a:latin typeface="微软雅黑" panose="020B0503020204020204" pitchFamily="34" charset="-122"/>
                <a:ea typeface="微软雅黑" panose="020B0503020204020204" pitchFamily="34" charset="-122"/>
              </a:rPr>
              <a:t>有监督学习的数据样本</a:t>
            </a:r>
            <a:r>
              <a:rPr lang="zh-CN" altLang="en-US" sz="1800" b="1" dirty="0">
                <a:solidFill>
                  <a:srgbClr val="0070C0"/>
                </a:solidFill>
                <a:latin typeface="微软雅黑" panose="020B0503020204020204" pitchFamily="34" charset="-122"/>
                <a:ea typeface="微软雅黑" panose="020B0503020204020204" pitchFamily="34" charset="-122"/>
              </a:rPr>
              <a:t>都贴有标签</a:t>
            </a:r>
            <a:r>
              <a:rPr lang="zh-CN" altLang="en-US" sz="1800" dirty="0">
                <a:solidFill>
                  <a:srgbClr val="404040"/>
                </a:solidFill>
                <a:latin typeface="微软雅黑" panose="020B0503020204020204" pitchFamily="34" charset="-122"/>
                <a:ea typeface="微软雅黑" panose="020B0503020204020204" pitchFamily="34" charset="-122"/>
              </a:rPr>
              <a:t>（比如无论红苹果还是绿苹果都有“苹果”标签），根据标签化数据尽最大可能拟合输入和输出之间的关系，其目标是学习一个函数关系或网络结构。</a:t>
            </a:r>
            <a:endParaRPr lang="en-US" altLang="zh-CN" sz="1800" dirty="0">
              <a:solidFill>
                <a:srgbClr val="404040"/>
              </a:solidFill>
              <a:latin typeface="微软雅黑" panose="020B0503020204020204" pitchFamily="34" charset="-122"/>
              <a:ea typeface="微软雅黑" panose="020B0503020204020204" pitchFamily="34" charset="-122"/>
            </a:endParaRPr>
          </a:p>
          <a:p>
            <a:pPr marL="0" lvl="0" indent="0" algn="just" defTabSz="913130" eaLnBrk="1" hangingPunct="1">
              <a:lnSpc>
                <a:spcPct val="140000"/>
              </a:lnSpc>
              <a:spcBef>
                <a:spcPct val="0"/>
              </a:spcBef>
              <a:spcAft>
                <a:spcPts val="800"/>
              </a:spcAft>
              <a:buFont typeface="Wingdings" panose="05000000000000000000" pitchFamily="2" charset="2"/>
              <a:buChar char="l"/>
            </a:pPr>
            <a:r>
              <a:rPr lang="zh-CN" altLang="en-US" sz="1800" dirty="0">
                <a:solidFill>
                  <a:srgbClr val="404040"/>
                </a:solidFill>
                <a:latin typeface="微软雅黑" panose="020B0503020204020204" pitchFamily="34" charset="-122"/>
                <a:ea typeface="微软雅黑" panose="020B0503020204020204" pitchFamily="34" charset="-122"/>
              </a:rPr>
              <a:t>无监督学习的输入样本可以具备标签，但</a:t>
            </a:r>
            <a:r>
              <a:rPr lang="zh-CN" altLang="en-US" sz="1800" b="1" dirty="0">
                <a:solidFill>
                  <a:srgbClr val="0070C0"/>
                </a:solidFill>
                <a:latin typeface="微软雅黑" panose="020B0503020204020204" pitchFamily="34" charset="-122"/>
                <a:ea typeface="微软雅黑" panose="020B0503020204020204" pitchFamily="34" charset="-122"/>
              </a:rPr>
              <a:t>学习过程中不存在标注过</a:t>
            </a:r>
            <a:r>
              <a:rPr lang="zh-CN" altLang="en-US" sz="1800" dirty="0">
                <a:solidFill>
                  <a:srgbClr val="404040"/>
                </a:solidFill>
                <a:latin typeface="微软雅黑" panose="020B0503020204020204" pitchFamily="34" charset="-122"/>
                <a:ea typeface="微软雅黑" panose="020B0503020204020204" pitchFamily="34" charset="-122"/>
              </a:rPr>
              <a:t>的样本输出标签，因此其目标是推断一组数据样本的内部结构。例如无监督学习中最常见的任务是聚类，就是学习了数据的内在密度分布情况。</a:t>
            </a:r>
            <a:endParaRPr lang="zh-CN" altLang="en-US" sz="1800" dirty="0">
              <a:solidFill>
                <a:srgbClr val="404040"/>
              </a:solidFill>
              <a:latin typeface="微软雅黑" panose="020B0503020204020204" pitchFamily="34" charset="-122"/>
              <a:ea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2"/>
          <p:cNvGrpSpPr/>
          <p:nvPr/>
        </p:nvGrpSpPr>
        <p:grpSpPr>
          <a:xfrm>
            <a:off x="433388" y="1444625"/>
            <a:ext cx="8239125" cy="5380038"/>
            <a:chOff x="433388" y="1445229"/>
            <a:chExt cx="8239125" cy="5379971"/>
          </a:xfrm>
        </p:grpSpPr>
        <p:sp>
          <p:nvSpPr>
            <p:cNvPr id="30" name="矩形 8"/>
            <p:cNvSpPr/>
            <p:nvPr>
              <p:custDataLst>
                <p:tags r:id="rId1"/>
              </p:custDataLst>
            </p:nvPr>
          </p:nvSpPr>
          <p:spPr>
            <a:xfrm>
              <a:off x="457200" y="1661126"/>
              <a:ext cx="8120063" cy="4892614"/>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445229"/>
              <a:ext cx="400050"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513491"/>
              <a:ext cx="400050" cy="398457"/>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356893"/>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426742"/>
              <a:ext cx="398463" cy="398458"/>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5" name="Title 6"/>
          <p:cNvSpPr txBox="1"/>
          <p:nvPr>
            <p:custDataLst>
              <p:tags r:id="rId6"/>
            </p:custDataLst>
          </p:nvPr>
        </p:nvSpPr>
        <p:spPr>
          <a:xfrm>
            <a:off x="693738" y="1990725"/>
            <a:ext cx="4940300" cy="4257675"/>
          </a:xfrm>
          <a:prstGeom prst="rect">
            <a:avLst/>
          </a:prstGeom>
          <a:noFill/>
          <a:ln w="3175">
            <a:noFill/>
            <a:prstDash val="dash"/>
          </a:ln>
        </p:spPr>
        <p:txBody>
          <a:bodyPr lIns="63500" tIns="25400" rIns="63500" bIns="2540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rPr>
              <a:t>三种数据样本的学习方式：</a:t>
            </a:r>
            <a:endPar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有监督学习</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无监督学习</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半监督学习</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半监督学习是有监督学习和无监督学习</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相结合的一种学习方式</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，半监督分类任务旨在利用无类标签样例的帮助来训练有类标签的样本，获得性能更优的分类器。可类比一名家教老师给学生讲一两道有答案的例题，然后再给学生</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布置没有答案的课后习题</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，供学生自学巩固。实际情况中，由于有些信息量太大且人工标注成本高昂，而无法获得所有信息的标记，这也是半监督学习的应用场景。</a:t>
            </a:r>
            <a:endParaRPr kumimoji="0" lang="en-US" altLang="zh-CN"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人工智能基础算法介绍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8677" name="图片 3"/>
          <p:cNvPicPr>
            <a:picLocks noChangeAspect="1"/>
          </p:cNvPicPr>
          <p:nvPr/>
        </p:nvPicPr>
        <p:blipFill>
          <a:blip r:embed="rId8"/>
          <a:stretch>
            <a:fillRect/>
          </a:stretch>
        </p:blipFill>
        <p:spPr>
          <a:xfrm>
            <a:off x="6451600" y="3429000"/>
            <a:ext cx="1487488" cy="1863725"/>
          </a:xfrm>
          <a:prstGeom prst="rect">
            <a:avLst/>
          </a:prstGeom>
          <a:noFill/>
          <a:ln w="9525">
            <a:noFill/>
          </a:ln>
        </p:spPr>
      </p:pic>
      <p:sp>
        <p:nvSpPr>
          <p:cNvPr id="6" name="思想气泡: 云 5"/>
          <p:cNvSpPr/>
          <p:nvPr/>
        </p:nvSpPr>
        <p:spPr>
          <a:xfrm>
            <a:off x="6272213" y="1843088"/>
            <a:ext cx="2178050" cy="131445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200" b="1" i="0" u="none" strike="noStrike" kern="1200" cap="none" spc="0" normalizeH="0" baseline="0" noProof="0" dirty="0">
                <a:ln>
                  <a:noFill/>
                </a:ln>
                <a:solidFill>
                  <a:schemeClr val="lt1"/>
                </a:solidFill>
                <a:effectLst/>
                <a:uLnTx/>
                <a:uFillTx/>
                <a:latin typeface="+mn-lt"/>
                <a:ea typeface="+mn-ea"/>
                <a:cs typeface="+mn-cs"/>
              </a:rPr>
              <a:t>还有学习方法吗？我以为给计算机数据就能产生模型呢</a:t>
            </a:r>
            <a:endParaRPr kumimoji="0" lang="zh-CN" altLang="en-US" sz="12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advTm="3000"/>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0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0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0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0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0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1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1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1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1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1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2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2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2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2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2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4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4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5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5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5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5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5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6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6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6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6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6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7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7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7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7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7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7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8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8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9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9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9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9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9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9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2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0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0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0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0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0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0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0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0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0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1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1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1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1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1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2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2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3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3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3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3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3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3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4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4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4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4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4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4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5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5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5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5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5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5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5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6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6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6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6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6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7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7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7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8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8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9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9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9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9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9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9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9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9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0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0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0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0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0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0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1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1.xml><?xml version="1.0" encoding="utf-8"?>
<p:tagLst xmlns:p="http://schemas.openxmlformats.org/presentationml/2006/main">
  <p:tag name="GENSWF_SLIDE_TITLE" val="第一章 PHP开篇"/>
  <p:tag name="GENSWF_ADVANCE_TIME" val="0.00"/>
  <p:tag name="ISPRING_SLIDE_INDENT_LEVEL" val="0"/>
  <p:tag name="ISPRING_CUSTOM_TIMING_USED" val="0"/>
</p:tagLst>
</file>

<file path=ppt/tags/tag312.xml><?xml version="1.0" encoding="utf-8"?>
<p:tagLst xmlns:p="http://schemas.openxmlformats.org/presentationml/2006/main">
  <p:tag name="KSO_WPP_MARK_KEY" val="9bbe735b-3ce6-4cdc-92f2-85289f87240d"/>
  <p:tag name="COMMONDATA" val="eyJoZGlkIjoiZDljOTI3NGM3YjA4OTUzZDIyZTE3NzQzM2JjYWYyMDIifQ=="/>
</p:tagLst>
</file>

<file path=ppt/tags/tag3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5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5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7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7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7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8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8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8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8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8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8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8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9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9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9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9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9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9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8192</Words>
  <Application>WPS 演示</Application>
  <PresentationFormat/>
  <Paragraphs>314</Paragraphs>
  <Slides>50</Slides>
  <Notes>6</Notes>
  <HiddenSlides>0</HiddenSlides>
  <MMClips>0</MMClips>
  <ScaleCrop>false</ScaleCrop>
  <HeadingPairs>
    <vt:vector size="10" baseType="variant">
      <vt:variant>
        <vt:lpstr>已用的字体</vt:lpstr>
      </vt:variant>
      <vt:variant>
        <vt:i4>18</vt:i4>
      </vt:variant>
      <vt:variant>
        <vt:lpstr>主题</vt:lpstr>
      </vt:variant>
      <vt:variant>
        <vt:i4>1</vt:i4>
      </vt:variant>
      <vt:variant>
        <vt:lpstr>嵌入 OLE 服务器</vt:lpstr>
      </vt:variant>
      <vt:variant>
        <vt:i4>8</vt:i4>
      </vt:variant>
      <vt:variant>
        <vt:lpstr>幻灯片标题</vt:lpstr>
      </vt:variant>
      <vt:variant>
        <vt:i4>50</vt:i4>
      </vt:variant>
      <vt:variant>
        <vt:lpstr>自定义放映</vt:lpstr>
      </vt:variant>
      <vt:variant>
        <vt:i4>1</vt:i4>
      </vt:variant>
    </vt:vector>
  </HeadingPairs>
  <TitlesOfParts>
    <vt:vector size="78" baseType="lpstr">
      <vt:lpstr>Arial</vt:lpstr>
      <vt:lpstr>宋体</vt:lpstr>
      <vt:lpstr>Wingdings</vt:lpstr>
      <vt:lpstr>Calibri</vt:lpstr>
      <vt:lpstr>Calibri</vt:lpstr>
      <vt:lpstr>微软雅黑</vt:lpstr>
      <vt:lpstr>等线 Light</vt:lpstr>
      <vt:lpstr>Calibri Light</vt:lpstr>
      <vt:lpstr>等线</vt:lpstr>
      <vt:lpstr>华光琥珀_CNKI</vt:lpstr>
      <vt:lpstr>Source Han Sans K Bold</vt:lpstr>
      <vt:lpstr>字魂58号-创中黑</vt:lpstr>
      <vt:lpstr>黑体</vt:lpstr>
      <vt:lpstr>Segoe UI</vt:lpstr>
      <vt:lpstr>Arial Unicode MS</vt:lpstr>
      <vt:lpstr>楷体</vt:lpstr>
      <vt:lpstr>Times New Roman</vt:lpstr>
      <vt:lpstr>Yu Gothic UI Semibold</vt:lpstr>
      <vt:lpstr>Office 主题​​</vt:lpstr>
      <vt:lpstr>Equation.AxMath</vt:lpstr>
      <vt:lpstr>Equation.AxMath</vt:lpstr>
      <vt:lpstr>Equation.AxMath</vt:lpstr>
      <vt:lpstr>Equation.AxMath</vt:lpstr>
      <vt:lpstr>Equation.AxMath</vt:lpstr>
      <vt:lpstr>Equation.AxMath</vt:lpstr>
      <vt:lpstr>Equation.AxMath</vt:lpstr>
      <vt:lpstr>Equation.AxMath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王哲</dc:creator>
  <cp:lastModifiedBy>校园忠哥</cp:lastModifiedBy>
  <cp:revision>914</cp:revision>
  <dcterms:created xsi:type="dcterms:W3CDTF">2013-01-25T01:44:00Z</dcterms:created>
  <dcterms:modified xsi:type="dcterms:W3CDTF">2023-03-05T07:59:46Z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F7319ACAEBBB4B23AED3E0ACAF7C1B22</vt:lpwstr>
  </property>
</Properties>
</file>