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</p:sldMasterIdLst>
  <p:sldIdLst>
    <p:sldId id="256" r:id="rId10"/>
    <p:sldId id="399" r:id="rId11"/>
    <p:sldId id="707" r:id="rId12"/>
    <p:sldId id="709" r:id="rId13"/>
    <p:sldId id="521" r:id="rId14"/>
    <p:sldId id="522" r:id="rId15"/>
    <p:sldId id="710" r:id="rId16"/>
    <p:sldId id="711" r:id="rId17"/>
    <p:sldId id="523" r:id="rId18"/>
    <p:sldId id="759" r:id="rId19"/>
    <p:sldId id="760" r:id="rId20"/>
    <p:sldId id="761" r:id="rId21"/>
    <p:sldId id="763" r:id="rId22"/>
    <p:sldId id="764" r:id="rId23"/>
    <p:sldId id="765" r:id="rId24"/>
    <p:sldId id="766" r:id="rId25"/>
    <p:sldId id="769" r:id="rId26"/>
    <p:sldId id="524" r:id="rId27"/>
    <p:sldId id="525" r:id="rId28"/>
    <p:sldId id="526" r:id="rId29"/>
    <p:sldId id="527" r:id="rId30"/>
    <p:sldId id="528" r:id="rId31"/>
    <p:sldId id="530" r:id="rId32"/>
    <p:sldId id="540" r:id="rId33"/>
    <p:sldId id="529" r:id="rId34"/>
    <p:sldId id="534" r:id="rId35"/>
    <p:sldId id="532" r:id="rId36"/>
    <p:sldId id="531" r:id="rId37"/>
    <p:sldId id="630" r:id="rId38"/>
    <p:sldId id="631" r:id="rId39"/>
    <p:sldId id="535" r:id="rId40"/>
    <p:sldId id="806" r:id="rId41"/>
    <p:sldId id="537" r:id="rId42"/>
    <p:sldId id="536" r:id="rId43"/>
    <p:sldId id="306" r:id="rId44"/>
    <p:sldId id="538" r:id="rId45"/>
    <p:sldId id="307" r:id="rId46"/>
    <p:sldId id="807" r:id="rId47"/>
    <p:sldId id="808" r:id="rId48"/>
    <p:sldId id="809" r:id="rId49"/>
    <p:sldId id="811" r:id="rId50"/>
    <p:sldId id="812" r:id="rId51"/>
    <p:sldId id="813" r:id="rId52"/>
    <p:sldId id="815" r:id="rId53"/>
    <p:sldId id="814" r:id="rId54"/>
    <p:sldId id="816" r:id="rId55"/>
    <p:sldId id="817" r:id="rId56"/>
    <p:sldId id="818" r:id="rId57"/>
    <p:sldId id="314" r:id="rId58"/>
    <p:sldId id="819" r:id="rId59"/>
    <p:sldId id="676" r:id="rId60"/>
    <p:sldId id="859" r:id="rId61"/>
    <p:sldId id="847" r:id="rId62"/>
    <p:sldId id="318" r:id="rId63"/>
    <p:sldId id="319" r:id="rId64"/>
    <p:sldId id="320" r:id="rId65"/>
    <p:sldId id="839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9144000" cy="6858000" type="screen4x3"/>
  <p:notesSz cx="6858000" cy="9144000"/>
  <p:custDataLst>
    <p:tags r:id="rId7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5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7" Type="http://schemas.openxmlformats.org/officeDocument/2006/relationships/tags" Target="tags/tag7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64.xml"/><Relationship Id="rId72" Type="http://schemas.openxmlformats.org/officeDocument/2006/relationships/slide" Target="slides/slide63.xml"/><Relationship Id="rId71" Type="http://schemas.openxmlformats.org/officeDocument/2006/relationships/slide" Target="slides/slide62.xml"/><Relationship Id="rId70" Type="http://schemas.openxmlformats.org/officeDocument/2006/relationships/slide" Target="slides/slide61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60.xml"/><Relationship Id="rId68" Type="http://schemas.openxmlformats.org/officeDocument/2006/relationships/slide" Target="slides/slide59.xml"/><Relationship Id="rId67" Type="http://schemas.openxmlformats.org/officeDocument/2006/relationships/slide" Target="slides/slide58.xml"/><Relationship Id="rId66" Type="http://schemas.openxmlformats.org/officeDocument/2006/relationships/slide" Target="slides/slide57.xml"/><Relationship Id="rId65" Type="http://schemas.openxmlformats.org/officeDocument/2006/relationships/slide" Target="slides/slide56.xml"/><Relationship Id="rId64" Type="http://schemas.openxmlformats.org/officeDocument/2006/relationships/slide" Target="slides/slide55.xml"/><Relationship Id="rId63" Type="http://schemas.openxmlformats.org/officeDocument/2006/relationships/slide" Target="slides/slide54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0" Type="http://schemas.openxmlformats.org/officeDocument/2006/relationships/slide" Target="slides/slide5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0.xml"/><Relationship Id="rId58" Type="http://schemas.openxmlformats.org/officeDocument/2006/relationships/slide" Target="slides/slide49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5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6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7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image" Target="../media/image3.png"/><Relationship Id="rId3" Type="http://schemas.openxmlformats.org/officeDocument/2006/relationships/oleObject" Target="../embeddings/oleObject9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036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300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7828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9092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036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300" name="Picture 9" descr="德州学院校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38" y="44450"/>
            <a:ext cx="1871662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rIns="90000" anchor="ctr">
            <a:spAutoFit/>
          </a:bodyPr>
          <a:lstStyle>
            <a:lvl1pPr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zh-CN" strike="noStrike" noProof="0" smtClean="0"/>
              <a:t>单击此处编辑母版标题样式</a:t>
            </a:r>
            <a:endParaRPr lang="zh-CN" altLang="zh-CN" strike="noStrike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zh-CN" strike="noStrike" noProof="0" smtClean="0"/>
              <a:t>单击此处编辑母版副标题样式</a:t>
            </a:r>
            <a:endParaRPr lang="zh-CN" altLang="zh-CN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3556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4580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5604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6628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7652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8676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9700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0724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1748" name="Object 9"/>
          <p:cNvGraphicFramePr>
            <a:graphicFrameLocks noChangeAspect="1"/>
          </p:cNvGraphicFramePr>
          <p:nvPr userDrawn="1"/>
        </p:nvGraphicFramePr>
        <p:xfrm>
          <a:off x="8169275" y="0"/>
          <a:ext cx="974725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1314450" imgH="1485900" progId="PBrush">
                  <p:embed/>
                </p:oleObj>
              </mc:Choice>
              <mc:Fallback>
                <p:oleObj name="" r:id="rId3" imgW="1314450" imgH="1485900" progId="PBrush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9275" y="0"/>
                        <a:ext cx="974725" cy="1052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4" Type="http://schemas.openxmlformats.org/officeDocument/2006/relationships/theme" Target="../theme/theme5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</a:t>
            </a:r>
            <a:fld id="{9A0DB2DC-4C9A-4742-B13C-FB6460FD3503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页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7177" name="Picture 9" descr="德州学院校徽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174038" y="-23812"/>
            <a:ext cx="971550" cy="10350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8195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8201" name="Picture 9" descr="德州学院校徽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174038" y="-23812"/>
            <a:ext cx="971550" cy="10350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信息管理学院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0"/>
            <a:r>
              <a:rPr lang="zh-CN" altLang="zh-CN" dirty="0"/>
              <a:t>第二级</a:t>
            </a:r>
            <a:endParaRPr lang="zh-CN" altLang="zh-CN" dirty="0"/>
          </a:p>
          <a:p>
            <a:pPr lvl="0"/>
            <a:r>
              <a:rPr lang="zh-CN" altLang="zh-CN" dirty="0"/>
              <a:t>第三级</a:t>
            </a:r>
            <a:endParaRPr lang="zh-CN" altLang="zh-CN" dirty="0"/>
          </a:p>
          <a:p>
            <a:pPr lvl="0"/>
            <a:r>
              <a:rPr lang="zh-CN" altLang="zh-CN" dirty="0"/>
              <a:t>第四级</a:t>
            </a:r>
            <a:endParaRPr lang="zh-CN" altLang="zh-CN" dirty="0"/>
          </a:p>
          <a:p>
            <a:pPr lvl="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mpd="sng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德州学院计算机系</a:t>
            </a: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1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5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8.wmf"/><Relationship Id="rId1" Type="http://schemas.openxmlformats.org/officeDocument/2006/relationships/oleObject" Target="../embeddings/oleObject16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9.wmf"/><Relationship Id="rId1" Type="http://schemas.openxmlformats.org/officeDocument/2006/relationships/oleObject" Target="../embeddings/oleObject17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sourceforge.net/projects/orwelldevcpp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1" Type="http://schemas.openxmlformats.org/officeDocument/2006/relationships/oleObject" Target="../embeddings/oleObject19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20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tags" Target="../tags/tag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0.bin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Rectangle 2"/>
          <p:cNvSpPr>
            <a:spLocks noGrp="1"/>
          </p:cNvSpPr>
          <p:nvPr>
            <p:ph type="ctrTitle"/>
          </p:nvPr>
        </p:nvSpPr>
        <p:spPr>
          <a:xfrm>
            <a:off x="539115" y="548640"/>
            <a:ext cx="8425815" cy="1222375"/>
          </a:xfrm>
        </p:spPr>
        <p:txBody>
          <a:bodyPr vert="horz" wrap="square" lIns="91440" tIns="45720" rIns="91440" bIns="45720" anchor="b" anchorCtr="0"/>
          <a:p>
            <a:pPr algn="ctr" eaLnBrk="1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3600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+mj-lt"/>
                <a:ea typeface="+mj-ea"/>
                <a:cs typeface="+mj-cs"/>
              </a:rPr>
              <a:t>C语言程序设计案例教程（微课视频版）</a:t>
            </a:r>
            <a:endParaRPr lang="zh-CN" altLang="en-US" sz="3600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6625" name="Rectangle 2"/>
          <p:cNvSpPr>
            <a:spLocks noGrp="1"/>
          </p:cNvSpPr>
          <p:nvPr/>
        </p:nvSpPr>
        <p:spPr>
          <a:xfrm>
            <a:off x="1258888" y="2852738"/>
            <a:ext cx="6624637" cy="12239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algn="ctr" eaLnBrk="1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36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3600" b="1" dirty="0">
                <a:latin typeface="+mj-lt"/>
                <a:ea typeface="+mj-ea"/>
                <a:cs typeface="+mj-cs"/>
              </a:rPr>
              <a:t>1</a:t>
            </a:r>
            <a:r>
              <a:rPr lang="zh-CN" altLang="en-US" sz="3600" b="1" dirty="0">
                <a:latin typeface="+mj-lt"/>
                <a:ea typeface="+mj-ea"/>
                <a:cs typeface="+mj-cs"/>
              </a:rPr>
              <a:t>章 概述</a:t>
            </a:r>
            <a:endParaRPr lang="zh-CN" altLang="en-US" sz="36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1.2</a:t>
            </a:r>
            <a:r>
              <a:rPr lang="zh-CN" altLang="en-US" b="1" dirty="0"/>
              <a:t>算法</a:t>
            </a:r>
            <a:endParaRPr lang="zh-CN" altLang="en-US" b="1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612775" y="1301750"/>
            <a:ext cx="7991475" cy="48228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469900" marR="0" lvl="0" indent="-469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算法的定义：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（algorithm）是对一个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问题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求解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步骤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的一种精确而完整的描述。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算法与程序的关系：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算法是程序的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灵魂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程序是算法的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躯体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9900" marR="0" lvl="0" indent="-469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idx="1"/>
          </p:nvPr>
        </p:nvSpPr>
        <p:spPr>
          <a:xfrm>
            <a:off x="566738" y="1487488"/>
            <a:ext cx="8001000" cy="4605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一个算法应具有以下主要的特征：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1</a:t>
            </a:r>
            <a:r>
              <a:rPr lang="zh-CN" altLang="en-US" sz="2600" dirty="0"/>
              <a:t>）有穷性。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2</a:t>
            </a:r>
            <a:r>
              <a:rPr lang="zh-CN" altLang="en-US" sz="2600" dirty="0"/>
              <a:t>）确定性。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3</a:t>
            </a:r>
            <a:r>
              <a:rPr lang="zh-CN" altLang="en-US" sz="2600" dirty="0"/>
              <a:t>）可行性。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4</a:t>
            </a:r>
            <a:r>
              <a:rPr lang="zh-CN" altLang="en-US" sz="2600" dirty="0"/>
              <a:t>）</a:t>
            </a:r>
            <a:r>
              <a:rPr lang="zh-CN" altLang="en-US" sz="2600" dirty="0">
                <a:solidFill>
                  <a:srgbClr val="FF0000"/>
                </a:solidFill>
              </a:rPr>
              <a:t>零个</a:t>
            </a:r>
            <a:r>
              <a:rPr lang="zh-CN" altLang="en-US" sz="2600" dirty="0"/>
              <a:t>或多个输入。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5</a:t>
            </a:r>
            <a:r>
              <a:rPr lang="zh-CN" altLang="en-US" sz="2600" dirty="0"/>
              <a:t>）</a:t>
            </a:r>
            <a:r>
              <a:rPr lang="zh-CN" altLang="en-US" sz="2600" dirty="0">
                <a:solidFill>
                  <a:srgbClr val="FF3300"/>
                </a:solidFill>
              </a:rPr>
              <a:t>一个</a:t>
            </a:r>
            <a:r>
              <a:rPr lang="zh-CN" altLang="en-US" sz="2600" dirty="0"/>
              <a:t>或多个输出。</a:t>
            </a:r>
            <a:endParaRPr lang="zh-CN" altLang="en-US" sz="2600" dirty="0"/>
          </a:p>
        </p:txBody>
      </p:sp>
      <p:sp>
        <p:nvSpPr>
          <p:cNvPr id="148483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sym typeface="+mn-ea"/>
              </a:rPr>
              <a:t>1.2.1</a:t>
            </a:r>
            <a:r>
              <a:rPr lang="zh-CN" altLang="en-US" b="1" dirty="0">
                <a:sym typeface="+mn-ea"/>
              </a:rPr>
              <a:t>算法的</a:t>
            </a:r>
            <a:r>
              <a:rPr lang="zh-CN" altLang="en-US" b="1" dirty="0">
                <a:solidFill>
                  <a:srgbClr val="FF3300"/>
                </a:solidFill>
                <a:sym typeface="+mn-ea"/>
              </a:rPr>
              <a:t>主要特征</a:t>
            </a:r>
            <a:endParaRPr lang="zh-CN" altLang="en-US" b="1" dirty="0"/>
          </a:p>
        </p:txBody>
      </p:sp>
      <p:pic>
        <p:nvPicPr>
          <p:cNvPr id="50181" name="Picture 5"/>
          <p:cNvPicPr>
            <a:picLocks noChangeAspect="1"/>
          </p:cNvPicPr>
          <p:nvPr/>
        </p:nvPicPr>
        <p:blipFill>
          <a:blip r:embed="rId1"/>
          <a:srcRect t="16330" b="23041"/>
          <a:stretch>
            <a:fillRect/>
          </a:stretch>
        </p:blipFill>
        <p:spPr>
          <a:xfrm>
            <a:off x="3851910" y="1916430"/>
            <a:ext cx="5067300" cy="3930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0">
                                            <p:txEl>
                                              <p:charRg st="4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53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0">
                                            <p:txEl>
                                              <p:charRg st="53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65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0">
                                            <p:txEl>
                                              <p:charRg st="65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Rectangle 2"/>
          <p:cNvSpPr>
            <a:spLocks noGrp="1"/>
          </p:cNvSpPr>
          <p:nvPr>
            <p:ph idx="1"/>
          </p:nvPr>
        </p:nvSpPr>
        <p:spPr>
          <a:xfrm>
            <a:off x="467043" y="1295400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dirty="0"/>
              <a:t> 算法常用描述方法：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自然语言、伪代码、</a:t>
            </a:r>
            <a:r>
              <a:rPr lang="en-US" altLang="zh-CN" dirty="0">
                <a:solidFill>
                  <a:schemeClr val="tx1"/>
                </a:solidFill>
              </a:rPr>
              <a:t>N-S</a:t>
            </a:r>
            <a:r>
              <a:rPr lang="zh-CN" altLang="en-US" dirty="0">
                <a:solidFill>
                  <a:schemeClr val="tx1"/>
                </a:solidFill>
              </a:rPr>
              <a:t>图、</a:t>
            </a:r>
            <a:r>
              <a:rPr lang="zh-CN" altLang="en-US" dirty="0">
                <a:solidFill>
                  <a:srgbClr val="FF3300"/>
                </a:solidFill>
              </a:rPr>
              <a:t>流程图</a:t>
            </a:r>
            <a:r>
              <a:rPr lang="zh-CN" altLang="en-US" dirty="0"/>
              <a:t>等。</a:t>
            </a:r>
            <a:endParaRPr lang="zh-CN" altLang="en-US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dirty="0">
                <a:sym typeface="+mn-ea"/>
              </a:rPr>
              <a:t> 流程图主要符号图形：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49507" name="Rectangle 3"/>
          <p:cNvSpPr>
            <a:spLocks noGrp="1"/>
          </p:cNvSpPr>
          <p:nvPr>
            <p:ph type="title"/>
          </p:nvPr>
        </p:nvSpPr>
        <p:spPr>
          <a:xfrm>
            <a:off x="574675" y="304800"/>
            <a:ext cx="8290560" cy="74803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sym typeface="+mn-ea"/>
              </a:rPr>
              <a:t>1.2.2</a:t>
            </a:r>
            <a:r>
              <a:rPr lang="zh-CN" altLang="en-US" b="1" dirty="0">
                <a:sym typeface="+mn-ea"/>
              </a:rPr>
              <a:t>算法的表示方法</a:t>
            </a:r>
            <a:endParaRPr lang="zh-CN" altLang="en-US" b="1" dirty="0"/>
          </a:p>
        </p:txBody>
      </p:sp>
      <p:graphicFrame>
        <p:nvGraphicFramePr>
          <p:cNvPr id="2" name="对象 -2147482624"/>
          <p:cNvGraphicFramePr/>
          <p:nvPr/>
        </p:nvGraphicFramePr>
        <p:xfrm>
          <a:off x="562610" y="4076700"/>
          <a:ext cx="78105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083300" imgH="711200" progId="Visio.Drawing.15">
                  <p:embed/>
                </p:oleObj>
              </mc:Choice>
              <mc:Fallback>
                <p:oleObj name="" r:id="rId1" imgW="6083300" imgH="71120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2610" y="4076700"/>
                        <a:ext cx="7810500" cy="1285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155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8595"/>
            <a:ext cx="8532495" cy="6659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2579" name="对象 -2147482623"/>
          <p:cNvGraphicFramePr/>
          <p:nvPr/>
        </p:nvGraphicFramePr>
        <p:xfrm>
          <a:off x="5135880" y="1037590"/>
          <a:ext cx="3439795" cy="557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2425700" imgH="4787900" progId="Visio.Drawing.15">
                  <p:embed/>
                </p:oleObj>
              </mc:Choice>
              <mc:Fallback>
                <p:oleObj name="" r:id="rId1" imgW="2425700" imgH="4787900" progId="Visio.Drawing.15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35880" y="1037590"/>
                        <a:ext cx="3439795" cy="5571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3"/>
          <p:cNvSpPr>
            <a:spLocks noGrp="1"/>
          </p:cNvSpPr>
          <p:nvPr/>
        </p:nvSpPr>
        <p:spPr>
          <a:xfrm>
            <a:off x="539115" y="332105"/>
            <a:ext cx="8290560" cy="7480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b="1" dirty="0">
                <a:sym typeface="+mn-ea"/>
              </a:rPr>
              <a:t>1.2.2</a:t>
            </a:r>
            <a:r>
              <a:rPr lang="zh-CN" altLang="en-US" b="1" dirty="0">
                <a:sym typeface="+mn-ea"/>
              </a:rPr>
              <a:t>算法的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表示方法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7315" y="1484630"/>
            <a:ext cx="5295900" cy="44996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200000"/>
              </a:lnSpc>
            </a:pPr>
            <a:r>
              <a:rPr lang="zh-CN" sz="2000" b="1">
                <a:ea typeface="宋体" panose="02010600030101010101" pitchFamily="2" charset="-122"/>
              </a:rPr>
              <a:t>【例1-1】输入两个数，找出其中的较大数。（1）算法开始。（2）输入两个数，分别存放到变量a、b中。（3）如果a大于b，则max赋值为a；否则max赋值为b。（4）输出变量max中的值，即较大者。（5）算法结束。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问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84313"/>
            <a:ext cx="1381125" cy="138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Rectangle 4"/>
          <p:cNvSpPr/>
          <p:nvPr/>
        </p:nvSpPr>
        <p:spPr>
          <a:xfrm>
            <a:off x="1927225" y="1631950"/>
            <a:ext cx="5453063" cy="9350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46990" rIns="0" bIns="46990" anchor="ctr" anchorCtr="0"/>
          <a:p>
            <a:r>
              <a:rPr lang="zh-CN" altLang="en-US" sz="2800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你能根据如下描述画出流程图吗？</a:t>
            </a:r>
            <a:endParaRPr lang="zh-CN" altLang="en-US" sz="2800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53604" name="Rectangle 5"/>
          <p:cNvSpPr>
            <a:spLocks noGrp="1"/>
          </p:cNvSpPr>
          <p:nvPr/>
        </p:nvSpPr>
        <p:spPr>
          <a:xfrm>
            <a:off x="827405" y="2780665"/>
            <a:ext cx="7771765" cy="35985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sz="2000" b="1">
                <a:sym typeface="+mn-ea"/>
              </a:rPr>
              <a:t>【例1-1】输入两个数，找出其中的较大数。</a:t>
            </a:r>
            <a:endParaRPr lang="zh-CN" sz="2000" b="1">
              <a:sym typeface="+mn-ea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（1）算法开始。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（2）输入两个数，分别存放到变量a、b中。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（3）max赋值为a，先不管a中的值是否是较大者。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（4）如果max小于b，则说明上一步赋错了值，max再赋值为b。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（5）输出变量max中的值，即较大者。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（6）算法结束。</a:t>
            </a:r>
            <a:endParaRPr lang="zh-CN" altLang="en-US" sz="20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539115" y="332105"/>
            <a:ext cx="8290560" cy="7480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b="1" dirty="0">
                <a:sym typeface="+mn-ea"/>
              </a:rPr>
              <a:t>1.2.2</a:t>
            </a:r>
            <a:r>
              <a:rPr lang="zh-CN" altLang="en-US" b="1" dirty="0">
                <a:sym typeface="+mn-ea"/>
              </a:rPr>
              <a:t>算法的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表示方法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4628" name="对象 -2147482593"/>
          <p:cNvGraphicFramePr/>
          <p:nvPr/>
        </p:nvGraphicFramePr>
        <p:xfrm>
          <a:off x="4499610" y="1052830"/>
          <a:ext cx="3665855" cy="537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171700" imgH="5118100" progId="Visio.Drawing.15">
                  <p:embed/>
                </p:oleObj>
              </mc:Choice>
              <mc:Fallback>
                <p:oleObj name="" r:id="rId1" imgW="2171700" imgH="5118100" progId="Visio.Drawing.15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9610" y="1052830"/>
                        <a:ext cx="3665855" cy="5377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图片 99"/>
          <p:cNvPicPr/>
          <p:nvPr/>
        </p:nvPicPr>
        <p:blipFill>
          <a:blip r:embed="rId3"/>
          <a:srcRect l="13600" t="8600" r="13850" b="14550"/>
          <a:stretch>
            <a:fillRect/>
          </a:stretch>
        </p:blipFill>
        <p:spPr>
          <a:xfrm>
            <a:off x="394970" y="1341120"/>
            <a:ext cx="1197610" cy="1217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3"/>
          <p:cNvSpPr>
            <a:spLocks noGrp="1"/>
          </p:cNvSpPr>
          <p:nvPr/>
        </p:nvSpPr>
        <p:spPr>
          <a:xfrm>
            <a:off x="539115" y="332105"/>
            <a:ext cx="8290560" cy="7480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b="1" dirty="0">
                <a:sym typeface="+mn-ea"/>
              </a:rPr>
              <a:t>1.2.2</a:t>
            </a:r>
            <a:r>
              <a:rPr lang="zh-CN" altLang="en-US" b="1" dirty="0">
                <a:sym typeface="+mn-ea"/>
              </a:rPr>
              <a:t>算法的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表示方法</a:t>
            </a:r>
            <a:endParaRPr lang="zh-CN" altLang="en-US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1.2.3算法优劣</a:t>
            </a:r>
            <a:r>
              <a:rPr b="1" dirty="0">
                <a:solidFill>
                  <a:srgbClr val="FF0000"/>
                </a:solidFill>
              </a:rPr>
              <a:t>判断标准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612775" y="1301750"/>
            <a:ext cx="7991475" cy="48228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469900" marR="0" lvl="0" indent="-46990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算法优劣的衡量标准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正确性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（算法满足预定要求）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时间复杂度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（算法执行所用时间）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空间复杂度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（算法执行所需存储空间）</a:t>
            </a: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算法的可读性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（算法被理解的难易程度）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健壮性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（算法对异常数据的处理能力）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+mj-ea"/>
              <a:buAutoNum type="circleNumDbPlain"/>
              <a:defRPr/>
            </a:pP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4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3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53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73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4650"/>
            <a:ext cx="8001000" cy="677863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3490" name="Rectangle 3"/>
          <p:cNvSpPr>
            <a:spLocks noGrp="1"/>
          </p:cNvSpPr>
          <p:nvPr>
            <p:ph idx="1"/>
          </p:nvPr>
        </p:nvSpPr>
        <p:spPr>
          <a:xfrm>
            <a:off x="612775" y="1270000"/>
            <a:ext cx="8112125" cy="50387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</a:rPr>
              <a:t>C语言发展史-游戏引发的技术革命</a:t>
            </a:r>
            <a:endParaRPr lang="zh-CN" altLang="en-US" sz="260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400" b="0" dirty="0"/>
              <a:t>1963年，</a:t>
            </a:r>
            <a:r>
              <a:rPr lang="zh-CN" altLang="en-US" sz="2400" dirty="0">
                <a:solidFill>
                  <a:srgbClr val="FF0000"/>
                </a:solidFill>
              </a:rPr>
              <a:t>剑桥大学</a:t>
            </a:r>
            <a:r>
              <a:rPr lang="zh-CN" altLang="en-US" sz="2400" b="0" dirty="0"/>
              <a:t>在ALGOL 60基础上推出了</a:t>
            </a:r>
            <a:r>
              <a:rPr lang="zh-CN" altLang="en-US" sz="2400" dirty="0">
                <a:solidFill>
                  <a:srgbClr val="FF0000"/>
                </a:solidFill>
              </a:rPr>
              <a:t>CPL</a:t>
            </a:r>
            <a:r>
              <a:rPr lang="zh-CN" altLang="en-US" sz="2400" b="0" dirty="0"/>
              <a:t>（Combined Programming Language）语言</a:t>
            </a: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400" b="0" dirty="0"/>
              <a:t>1967年，剑桥大学的Matin Richards</a:t>
            </a:r>
            <a:r>
              <a:rPr lang="en-US" altLang="zh-CN" sz="2400" b="0" dirty="0"/>
              <a:t> </a:t>
            </a:r>
            <a:r>
              <a:rPr lang="zh-CN" altLang="en-US" sz="2400" b="0" dirty="0"/>
              <a:t>对CPL语言进行了简化，推出了</a:t>
            </a:r>
            <a:r>
              <a:rPr lang="zh-CN" altLang="en-US" sz="2400" dirty="0">
                <a:solidFill>
                  <a:srgbClr val="FF0000"/>
                </a:solidFill>
              </a:rPr>
              <a:t>BCPL</a:t>
            </a:r>
            <a:r>
              <a:rPr lang="zh-CN" altLang="en-US" sz="2400" b="0" dirty="0"/>
              <a:t>（Basic Combined Programming Language）语言</a:t>
            </a: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73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charRg st="73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01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827405" y="2740025"/>
            <a:ext cx="4568825" cy="3504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2" name="文本框 3"/>
          <p:cNvSpPr txBox="1"/>
          <p:nvPr/>
        </p:nvSpPr>
        <p:spPr>
          <a:xfrm>
            <a:off x="683260" y="2132330"/>
            <a:ext cx="8097838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1970年，美国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贝尔实验室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Ken Thompson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03" name="Rectangle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39750" y="1339850"/>
            <a:ext cx="6550025" cy="62039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8005" name="文本框 4"/>
          <p:cNvSpPr txBox="1"/>
          <p:nvPr/>
        </p:nvSpPr>
        <p:spPr>
          <a:xfrm>
            <a:off x="5651500" y="2924175"/>
            <a:ext cx="3589020" cy="3152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喜欢Space Travel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改造BCPL取名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B语言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UNICS（</a:t>
            </a:r>
            <a:r>
              <a:rPr lang="zh-CN" altLang="en-US" sz="2800" dirty="0">
                <a:sym typeface="楷体_GB2312" pitchFamily="1" charset="-122"/>
              </a:rPr>
              <a:t>初级UNIX操作系统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）。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b="1" dirty="0"/>
              <a:t>第</a:t>
            </a:r>
            <a:r>
              <a:rPr lang="en-US" altLang="zh-CN" b="1" dirty="0"/>
              <a:t>1</a:t>
            </a:r>
            <a:r>
              <a:rPr lang="zh-CN" altLang="en-US" b="1" dirty="0"/>
              <a:t>章 概述</a:t>
            </a:r>
            <a:endParaRPr lang="zh-CN" altLang="en-US" b="1" dirty="0"/>
          </a:p>
        </p:txBody>
      </p:sp>
      <p:sp>
        <p:nvSpPr>
          <p:cNvPr id="120835" name="Rectangle 3"/>
          <p:cNvSpPr/>
          <p:nvPr/>
        </p:nvSpPr>
        <p:spPr>
          <a:xfrm>
            <a:off x="1187450" y="1556385"/>
            <a:ext cx="6985000" cy="4427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1.1 计算机程序设计语言的前世今生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1.2</a:t>
            </a: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算法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1.3 C语言简介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1.4 C语言集成开发环境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1.5 C语言程序错误类型及调试方法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algn="just">
              <a:spcBef>
                <a:spcPct val="5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5" name="文本框 3"/>
          <p:cNvSpPr txBox="1"/>
          <p:nvPr/>
        </p:nvSpPr>
        <p:spPr>
          <a:xfrm>
            <a:off x="527050" y="2060575"/>
            <a:ext cx="8097838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197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年，美国</a:t>
            </a:r>
            <a:r>
              <a:rPr lang="zh-CN" alt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贝尔实验室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D.M.Ritchie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29026" name="Rectangle 3"/>
          <p:cNvSpPr>
            <a:spLocks noGrp="1"/>
          </p:cNvSpPr>
          <p:nvPr>
            <p:ph idx="1"/>
          </p:nvPr>
        </p:nvSpPr>
        <p:spPr>
          <a:xfrm>
            <a:off x="539750" y="1339850"/>
            <a:ext cx="6550025" cy="6223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9028" name="文本框 4"/>
          <p:cNvSpPr txBox="1"/>
          <p:nvPr/>
        </p:nvSpPr>
        <p:spPr>
          <a:xfrm>
            <a:off x="4192270" y="2924810"/>
            <a:ext cx="4326890" cy="1479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Space Travel共同爱好者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改造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B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语言取名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C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语言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9029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828675" y="2781300"/>
            <a:ext cx="2659063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0" name="文本框 109"/>
          <p:cNvSpPr txBox="1"/>
          <p:nvPr/>
        </p:nvSpPr>
        <p:spPr>
          <a:xfrm>
            <a:off x="4355465" y="4652645"/>
            <a:ext cx="45326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1973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年Thompson和Ritchie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共同重写了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UNIX</a:t>
            </a:r>
            <a:endParaRPr lang="en-US" altLang="zh-CN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49" name="文本框 3"/>
          <p:cNvSpPr txBox="1"/>
          <p:nvPr/>
        </p:nvSpPr>
        <p:spPr>
          <a:xfrm>
            <a:off x="684213" y="2060575"/>
            <a:ext cx="8097837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1983年，两人共同获得计算机领域最高奖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-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图灵奖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30050" name="Rectangle 3"/>
          <p:cNvSpPr>
            <a:spLocks noGrp="1"/>
          </p:cNvSpPr>
          <p:nvPr>
            <p:ph idx="1"/>
          </p:nvPr>
        </p:nvSpPr>
        <p:spPr>
          <a:xfrm>
            <a:off x="539750" y="1339850"/>
            <a:ext cx="6550025" cy="6223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60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0052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55650" y="2852738"/>
            <a:ext cx="4830763" cy="3335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3" name="文本框 3"/>
          <p:cNvSpPr txBox="1"/>
          <p:nvPr/>
        </p:nvSpPr>
        <p:spPr>
          <a:xfrm>
            <a:off x="574675" y="2060575"/>
            <a:ext cx="8097838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1.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同样喜欢游戏，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为什么有人获得计算机领域最高奖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-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图灵奖？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为什么有些人疏远了亲情，荒废了学业，甚至暴毙网吧？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31074" name="Rectangle 3"/>
          <p:cNvSpPr>
            <a:spLocks noGrp="1"/>
          </p:cNvSpPr>
          <p:nvPr>
            <p:ph idx="1"/>
          </p:nvPr>
        </p:nvSpPr>
        <p:spPr>
          <a:xfrm>
            <a:off x="539750" y="1339850"/>
            <a:ext cx="6550025" cy="6223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60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288" y="5300663"/>
            <a:ext cx="8097837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2.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中国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有图灵奖得主吗？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4318000"/>
            <a:ext cx="8097838" cy="6080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控制游戏？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被游戏控制？</a:t>
            </a:r>
            <a:endParaRPr lang="zh-CN" altLang="en-US" sz="28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7" name="文本框 3"/>
          <p:cNvSpPr txBox="1"/>
          <p:nvPr/>
        </p:nvSpPr>
        <p:spPr>
          <a:xfrm>
            <a:off x="574675" y="2060575"/>
            <a:ext cx="8494713" cy="4827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1988年，ANSI发布第一个完整的C语言标准ANSI C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1989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年，</a:t>
            </a:r>
            <a:r>
              <a:rPr lang="zh-CN" altLang="zh-CN" sz="2800" dirty="0">
                <a:sym typeface="楷体_GB2312" pitchFamily="1" charset="-122"/>
              </a:rPr>
              <a:t>ANSI C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标准成为美国国家标准，简称C89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1990年，C89被国际标准化组织ISO采纳为国际标准，简称为</a:t>
            </a:r>
            <a:r>
              <a:rPr lang="zh-CN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C90</a:t>
            </a:r>
            <a:endParaRPr lang="zh-CN" altLang="zh-CN" sz="28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因此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ANSI C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、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C89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、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C90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其实是一个标准。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1999年ISO发布了新标准</a:t>
            </a:r>
            <a:r>
              <a:rPr lang="zh-CN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C99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2011年ISO发布了C11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120000"/>
              </a:lnSpc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32098" name="Rectangle 3"/>
          <p:cNvSpPr>
            <a:spLocks noGrp="1"/>
          </p:cNvSpPr>
          <p:nvPr>
            <p:ph idx="1"/>
          </p:nvPr>
        </p:nvSpPr>
        <p:spPr>
          <a:xfrm>
            <a:off x="539750" y="1339850"/>
            <a:ext cx="6550025" cy="6223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60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1" name="文本框 3"/>
          <p:cNvSpPr txBox="1"/>
          <p:nvPr/>
        </p:nvSpPr>
        <p:spPr>
          <a:xfrm>
            <a:off x="574675" y="2060575"/>
            <a:ext cx="8494713" cy="491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Microsoft Visual C++（6.0、2010、2020等）系列版本支持C90标准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Dev-C++支持大部分C99标准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本书中的所有代码均已经在Dev-C++ 5.11环境中调试通过。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  <a:p>
            <a:pPr marL="457200" indent="-457200">
              <a:lnSpc>
                <a:spcPct val="120000"/>
              </a:lnSpc>
            </a:pP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33122" name="Rectangle 3"/>
          <p:cNvSpPr>
            <a:spLocks noGrp="1"/>
          </p:cNvSpPr>
          <p:nvPr>
            <p:ph idx="1"/>
          </p:nvPr>
        </p:nvSpPr>
        <p:spPr>
          <a:xfrm>
            <a:off x="539750" y="1339850"/>
            <a:ext cx="6550025" cy="6223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en-US" altLang="zh-CN" sz="2600">
                <a:ea typeface="宋体" panose="02010600030101010101" pitchFamily="2" charset="-122"/>
                <a:sym typeface="楷体_GB2312" pitchFamily="1" charset="-122"/>
              </a:rPr>
              <a:t>1.3.1 </a:t>
            </a:r>
            <a:r>
              <a:rPr lang="zh-CN" altLang="zh-CN" sz="2600">
                <a:ea typeface="宋体" panose="02010600030101010101" pitchFamily="2" charset="-122"/>
                <a:sym typeface="楷体_GB2312" pitchFamily="1" charset="-122"/>
              </a:rPr>
              <a:t>C语言发展史-游戏引发的技术革命</a:t>
            </a:r>
            <a:endParaRPr lang="zh-CN" altLang="en-US" sz="260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  <a:p>
            <a:pPr eaLnBrk="1" hangingPunct="1">
              <a:lnSpc>
                <a:spcPct val="120000"/>
              </a:lnSpc>
            </a:pPr>
            <a:endParaRPr lang="zh-CN" altLang="en-US" sz="2400" b="0" dirty="0"/>
          </a:p>
        </p:txBody>
      </p:sp>
      <p:sp>
        <p:nvSpPr>
          <p:cNvPr id="13316" name="Text Box 3"/>
          <p:cNvSpPr>
            <a:spLocks noGrp="1" noChangeArrowheads="1"/>
          </p:cNvSpPr>
          <p:nvPr/>
        </p:nvSpPr>
        <p:spPr>
          <a:xfrm>
            <a:off x="574675" y="374650"/>
            <a:ext cx="8001000" cy="677863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C语言简介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en-US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3.2</a:t>
            </a:r>
            <a:r>
              <a:rPr kumimoji="0" lang="zh-CN" altLang="zh-CN" sz="3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4147" name="文本框 107"/>
          <p:cNvSpPr txBox="1"/>
          <p:nvPr/>
        </p:nvSpPr>
        <p:spPr>
          <a:xfrm>
            <a:off x="684213" y="1339850"/>
            <a:ext cx="56626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廉颇老矣，尚能饭否？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4148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612775" y="1889125"/>
            <a:ext cx="7785735" cy="4601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5171" name="文本框 108"/>
          <p:cNvSpPr txBox="1"/>
          <p:nvPr/>
        </p:nvSpPr>
        <p:spPr>
          <a:xfrm>
            <a:off x="384175" y="5876925"/>
            <a:ext cx="8596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202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月TIOBE编程语言排行榜前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</a:t>
            </a: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rcRect b="28861"/>
          <a:stretch>
            <a:fillRect/>
          </a:stretch>
        </p:blipFill>
        <p:spPr>
          <a:xfrm>
            <a:off x="611505" y="1412240"/>
            <a:ext cx="7767320" cy="4373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6196" name="文本框 108"/>
          <p:cNvSpPr txBox="1"/>
          <p:nvPr/>
        </p:nvSpPr>
        <p:spPr>
          <a:xfrm>
            <a:off x="384175" y="5876925"/>
            <a:ext cx="8596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202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月发布前10名编程语言TIOBE指数走势（2002-202</a:t>
            </a:r>
            <a:r>
              <a:rPr lang="en-US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24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93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700530"/>
            <a:ext cx="8245475" cy="3006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3"/>
          <p:cNvSpPr>
            <a:spLocks noGrp="1"/>
          </p:cNvSpPr>
          <p:nvPr>
            <p:ph idx="1"/>
          </p:nvPr>
        </p:nvSpPr>
        <p:spPr>
          <a:xfrm>
            <a:off x="571500" y="1340485"/>
            <a:ext cx="8001000" cy="2976880"/>
          </a:xfrm>
        </p:spPr>
        <p:txBody>
          <a:bodyPr vert="horz" wrap="square" lIns="91440" tIns="45720" rIns="91440" bIns="45720" anchor="t" anchorCtr="0"/>
          <a:p>
            <a:pPr eaLnBrk="1" fontAlgn="base" hangingPunct="1">
              <a:lnSpc>
                <a:spcPct val="120000"/>
              </a:lnSpc>
            </a:pPr>
            <a:r>
              <a:rPr lang="en-US" altLang="zh-CN" sz="2600" strike="noStrike" noProof="1" dirty="0"/>
              <a:t>C</a:t>
            </a:r>
            <a:r>
              <a:rPr lang="zh-CN" altLang="en-US" sz="2600" strike="noStrike" noProof="1" dirty="0"/>
              <a:t>语言地位持久稳固，是因为其本身具备的突出特点。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20000"/>
              </a:lnSpc>
            </a:pPr>
            <a:r>
              <a:rPr lang="zh-CN" altLang="en-US" sz="2600" strike="noStrike" noProof="1" dirty="0"/>
              <a:t>（</a:t>
            </a:r>
            <a:r>
              <a:rPr lang="en-US" altLang="zh-CN" sz="2600" strike="noStrike" noProof="1" dirty="0"/>
              <a:t>1</a:t>
            </a:r>
            <a:r>
              <a:rPr lang="zh-CN" altLang="en-US" sz="2600" strike="noStrike" noProof="1" dirty="0"/>
              <a:t>）C语言生成的目标代码</a:t>
            </a:r>
            <a:r>
              <a:rPr lang="zh-CN" altLang="en-US" sz="3200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执行效率高</a:t>
            </a:r>
            <a:r>
              <a:rPr lang="zh-CN" altLang="en-US" sz="2600" strike="noStrike" noProof="1" dirty="0"/>
              <a:t>。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50000"/>
              </a:lnSpc>
            </a:pPr>
            <a:r>
              <a:rPr lang="en-US" altLang="zh-CN" sz="2600" strike="noStrike" noProof="1" dirty="0">
                <a:sym typeface="+mn-ea"/>
              </a:rPr>
              <a:t>     </a:t>
            </a:r>
            <a:r>
              <a:rPr lang="zh-CN" altLang="en-US" sz="2600" strike="noStrike" noProof="1" dirty="0">
                <a:sym typeface="+mn-ea"/>
              </a:rPr>
              <a:t>实验表明，C语言生成的目标代码只比汇编生成的目标代码低10％～20％左右。</a:t>
            </a:r>
            <a:endParaRPr lang="zh-CN" altLang="en-US" sz="2600" strike="noStrike" noProof="1" dirty="0"/>
          </a:p>
          <a:p>
            <a:pPr eaLnBrk="1" fontAlgn="base" hangingPunct="1">
              <a:lnSpc>
                <a:spcPct val="120000"/>
              </a:lnSpc>
            </a:pPr>
            <a:r>
              <a:rPr lang="zh-CN" altLang="en-US" sz="2600" strike="noStrike" noProof="1" dirty="0"/>
              <a:t> </a:t>
            </a:r>
            <a:r>
              <a:rPr lang="en-US" altLang="zh-CN" sz="2600" strike="noStrike" noProof="1" dirty="0"/>
              <a:t>   </a:t>
            </a:r>
            <a:endParaRPr lang="zh-CN" altLang="en-US" sz="2600" strike="noStrike" noProof="1" dirty="0"/>
          </a:p>
        </p:txBody>
      </p:sp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8720" y="5011419"/>
            <a:ext cx="1727828" cy="7918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FFFFF"/>
                    </a:gs>
                    <a:gs pos="35001">
                      <a:srgbClr val="DDFEFF"/>
                    </a:gs>
                    <a:gs pos="100000">
                      <a:srgbClr val="F0FFFF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squar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zh-CN" sz="2800" b="1" i="0" u="none" strike="noStrike" cap="none" normalizeH="0" baseline="0" noProof="1" smtClean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开发效率</a:t>
            </a:r>
            <a:endParaRPr kumimoji="0" lang="zh-CN" altLang="zh-CN" sz="2800" b="1" i="0" u="none" strike="noStrike" cap="none" normalizeH="0" baseline="0" noProof="1" smtClean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988" y="5026025"/>
            <a:ext cx="1727200" cy="79057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square" lIns="91440" tIns="45720" rIns="91440" bIns="45720" anchor="ctr" anchorCtr="0"/>
          <a:p>
            <a:pPr algn="ctr">
              <a:buClrTx/>
            </a:pPr>
            <a:r>
              <a:rPr lang="zh-CN" altLang="zh-CN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执行效率</a:t>
            </a:r>
            <a:endParaRPr lang="zh-CN" altLang="zh-CN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3213100" y="5370513"/>
            <a:ext cx="2359025" cy="9525"/>
          </a:xfrm>
          <a:prstGeom prst="straightConnector1">
            <a:avLst/>
          </a:prstGeom>
          <a:ln w="57150" cap="flat" cmpd="sng">
            <a:solidFill>
              <a:srgbClr val="0070C0"/>
            </a:solidFill>
            <a:prstDash val="solid"/>
            <a:round/>
            <a:headEnd type="arrow" w="med" len="med"/>
            <a:tailEnd type="arrow" w="med" len="med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</p:cxnSp>
      <p:sp>
        <p:nvSpPr>
          <p:cNvPr id="7" name="矩形 6"/>
          <p:cNvSpPr/>
          <p:nvPr/>
        </p:nvSpPr>
        <p:spPr>
          <a:xfrm>
            <a:off x="3529013" y="4819650"/>
            <a:ext cx="1727200" cy="790575"/>
          </a:xfrm>
          <a:prstGeom prst="rect">
            <a:avLst/>
          </a:prstGeom>
          <a:noFill/>
          <a:ln w="9525">
            <a:noFill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square" lIns="91440" tIns="45720" rIns="91440" bIns="45720" anchor="ctr" anchorCtr="0"/>
          <a:p>
            <a:pPr algn="ctr">
              <a:buClrTx/>
            </a:pPr>
            <a:r>
              <a:rPr lang="en-US" altLang="zh-CN" sz="2400" b="1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VS</a:t>
            </a:r>
            <a:endParaRPr lang="en-US" altLang="zh-CN" sz="2400" b="1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9265" name="对象 5"/>
          <p:cNvGraphicFramePr/>
          <p:nvPr/>
        </p:nvGraphicFramePr>
        <p:xfrm>
          <a:off x="574675" y="1268413"/>
          <a:ext cx="473392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3590925" imgH="733425" progId="Paint.Picture">
                  <p:embed/>
                </p:oleObj>
              </mc:Choice>
              <mc:Fallback>
                <p:oleObj name="" r:id="rId1" imgW="3590925" imgH="73342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4675" y="1268413"/>
                        <a:ext cx="4733925" cy="87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66" name="对象 7"/>
          <p:cNvGraphicFramePr/>
          <p:nvPr/>
        </p:nvGraphicFramePr>
        <p:xfrm>
          <a:off x="574675" y="2276475"/>
          <a:ext cx="5391150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5476875" imgH="4314825" progId="Paint.Picture">
                  <p:embed/>
                </p:oleObj>
              </mc:Choice>
              <mc:Fallback>
                <p:oleObj name="" r:id="rId3" imgW="5476875" imgH="4314825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4675" y="2276475"/>
                        <a:ext cx="5391150" cy="415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67" name="文本框 10"/>
          <p:cNvSpPr txBox="1"/>
          <p:nvPr/>
        </p:nvSpPr>
        <p:spPr>
          <a:xfrm>
            <a:off x="5940425" y="1268413"/>
            <a:ext cx="30210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语言源代码（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行）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9268" name="文本框 11"/>
          <p:cNvSpPr txBox="1"/>
          <p:nvPr/>
        </p:nvSpPr>
        <p:spPr>
          <a:xfrm>
            <a:off x="6156325" y="3860800"/>
            <a:ext cx="29702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汇编源代码（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18</a:t>
            </a:r>
            <a:r>
              <a:rPr lang="zh-CN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楷体_GB2312" pitchFamily="1" charset="-122"/>
              </a:rPr>
              <a:t>行）</a:t>
            </a:r>
            <a:endParaRPr lang="zh-CN" altLang="zh-CN" sz="2400" b="1" dirty="0">
              <a:latin typeface="Arial" panose="020B0604020202020204" pitchFamily="34" charset="0"/>
              <a:ea typeface="宋体" panose="02010600030101010101" pitchFamily="2" charset="-122"/>
              <a:sym typeface="楷体_GB2312" pitchFamily="1" charset="-122"/>
            </a:endParaRPr>
          </a:p>
        </p:txBody>
      </p:sp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rcRect l="25314" t="17991" r="32551" b="5117"/>
          <a:stretch>
            <a:fillRect/>
          </a:stretch>
        </p:blipFill>
        <p:spPr>
          <a:xfrm>
            <a:off x="6443980" y="2948305"/>
            <a:ext cx="1517015" cy="2730500"/>
          </a:xfrm>
          <a:prstGeom prst="snip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2726" r="61365" b="24132"/>
          <a:stretch>
            <a:fillRect/>
          </a:stretch>
        </p:blipFill>
        <p:spPr>
          <a:xfrm>
            <a:off x="323215" y="3240405"/>
            <a:ext cx="4021455" cy="25247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46675" y="2132330"/>
            <a:ext cx="4111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你好，打印一份文档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970" y="2060575"/>
            <a:ext cx="41116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1011110100010101010000001111111010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5105" y="5795010"/>
            <a:ext cx="2151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机器语言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43980" y="5795010"/>
            <a:ext cx="2151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自然语言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395" y="1340485"/>
            <a:ext cx="5806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两者存在巨大鸿沟，难以沟通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3"/>
          <p:cNvSpPr>
            <a:spLocks noGrp="1"/>
          </p:cNvSpPr>
          <p:nvPr>
            <p:ph idx="1"/>
          </p:nvPr>
        </p:nvSpPr>
        <p:spPr>
          <a:xfrm>
            <a:off x="571500" y="1340485"/>
            <a:ext cx="8001000" cy="2976880"/>
          </a:xfrm>
        </p:spPr>
        <p:txBody>
          <a:bodyPr vert="horz" wrap="square" lIns="91440" tIns="45720" rIns="91440" bIns="45720" anchor="t" anchorCtr="0"/>
          <a:p>
            <a:pPr eaLnBrk="1" fontAlgn="base" hangingPunct="1">
              <a:lnSpc>
                <a:spcPct val="150000"/>
              </a:lnSpc>
            </a:pPr>
            <a:r>
              <a:rPr lang="en-US" altLang="zh-CN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语言地位持久稳固，是因为其本身具备的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突出特点</a:t>
            </a: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base" hangingPunct="1">
              <a:lnSpc>
                <a:spcPct val="150000"/>
              </a:lnSpc>
            </a:pP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）C语言生成的目标代码</a:t>
            </a:r>
            <a:r>
              <a:rPr lang="zh-CN" altLang="en-US" sz="3200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执行效率高</a:t>
            </a:r>
            <a:r>
              <a:rPr lang="zh-CN" altLang="en-US" sz="32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fontAlgn="base" hangingPunct="1">
              <a:lnSpc>
                <a:spcPct val="120000"/>
              </a:lnSpc>
            </a:pPr>
            <a:r>
              <a:rPr lang="en-US" altLang="zh-CN" sz="2600" strike="noStrike" noProof="1" dirty="0">
                <a:sym typeface="+mn-ea"/>
              </a:rPr>
              <a:t>    </a:t>
            </a:r>
            <a:r>
              <a:rPr lang="en-US" altLang="zh-CN" sz="2600" strike="noStrike" noProof="1" dirty="0"/>
              <a:t>   </a:t>
            </a:r>
            <a:endParaRPr lang="zh-CN" altLang="en-US" sz="2600" strike="noStrike" noProof="1" dirty="0"/>
          </a:p>
        </p:txBody>
      </p:sp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2185" y="3933185"/>
            <a:ext cx="7294880" cy="1814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noProof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底层开发</a:t>
            </a:r>
            <a:r>
              <a:rPr lang="zh-CN" altLang="en-US" sz="2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领域</a:t>
            </a:r>
            <a:r>
              <a:rPr lang="zh-CN" altLang="en-US" sz="2800" b="1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霸主</a:t>
            </a:r>
            <a:r>
              <a:rPr lang="zh-CN" altLang="en-US" sz="2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：</a:t>
            </a:r>
            <a:endParaRPr lang="zh-CN" altLang="en-US" sz="2800" noProof="1" dirty="0"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800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操作系统、嵌入式开发、驱动程序、数据库等</a:t>
            </a:r>
            <a:endParaRPr lang="zh-CN" altLang="en-US" sz="2800" noProof="1" dirty="0"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Rectangle 3"/>
          <p:cNvSpPr>
            <a:spLocks noGrp="1"/>
          </p:cNvSpPr>
          <p:nvPr>
            <p:ph idx="1"/>
          </p:nvPr>
        </p:nvSpPr>
        <p:spPr>
          <a:xfrm>
            <a:off x="566738" y="1414463"/>
            <a:ext cx="8001000" cy="50403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r>
              <a:rPr lang="zh-CN" altLang="zh-CN" sz="3200" dirty="0"/>
              <a:t>C语言程序的</a:t>
            </a:r>
            <a:r>
              <a:rPr lang="zh-CN" altLang="zh-CN" sz="3200" dirty="0">
                <a:solidFill>
                  <a:srgbClr val="FF0000"/>
                </a:solidFill>
              </a:rPr>
              <a:t>可移植性好</a:t>
            </a:r>
            <a:r>
              <a:rPr lang="zh-CN" altLang="en-US" sz="3200" dirty="0"/>
              <a:t>。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/>
              <a:t>（</a:t>
            </a:r>
            <a:r>
              <a:rPr lang="en-US" altLang="zh-CN" sz="3200" dirty="0"/>
              <a:t>3</a:t>
            </a:r>
            <a:r>
              <a:rPr lang="zh-CN" altLang="en-US" sz="3200" dirty="0"/>
              <a:t>）C语言</a:t>
            </a:r>
            <a:r>
              <a:rPr lang="zh-CN" altLang="en-US" sz="3200" dirty="0">
                <a:solidFill>
                  <a:srgbClr val="FF0000"/>
                </a:solidFill>
              </a:rPr>
              <a:t>简练、紧凑</a:t>
            </a:r>
            <a:r>
              <a:rPr lang="zh-CN" altLang="en-US" sz="3200" dirty="0"/>
              <a:t>，使用方便、灵活。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/>
              <a:t>（</a:t>
            </a:r>
            <a:r>
              <a:rPr lang="en-US" altLang="zh-CN" sz="3200" dirty="0"/>
              <a:t>4</a:t>
            </a:r>
            <a:r>
              <a:rPr lang="zh-CN" altLang="en-US" sz="3200" dirty="0"/>
              <a:t>）</a:t>
            </a:r>
            <a:r>
              <a:rPr lang="en-US" altLang="zh-CN" sz="3200" dirty="0"/>
              <a:t>C</a:t>
            </a:r>
            <a:r>
              <a:rPr lang="zh-CN" altLang="en-US" sz="3200" dirty="0"/>
              <a:t>语言</a:t>
            </a:r>
            <a:r>
              <a:rPr lang="zh-CN" altLang="en-US" sz="3200" dirty="0">
                <a:solidFill>
                  <a:srgbClr val="FF0000"/>
                </a:solidFill>
              </a:rPr>
              <a:t>功能全面</a:t>
            </a:r>
            <a:r>
              <a:rPr lang="zh-CN" altLang="en-US" sz="3200" dirty="0"/>
              <a:t>。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/>
              <a:t>（</a:t>
            </a:r>
            <a:r>
              <a:rPr lang="en-US" altLang="zh-CN" sz="3200" dirty="0"/>
              <a:t>5</a:t>
            </a:r>
            <a:r>
              <a:rPr lang="zh-CN" altLang="en-US" sz="3200" dirty="0"/>
              <a:t>）</a:t>
            </a:r>
            <a:r>
              <a:rPr lang="en-US" altLang="zh-CN" sz="3200" dirty="0"/>
              <a:t>C</a:t>
            </a:r>
            <a:r>
              <a:rPr lang="zh-CN" altLang="en-US" sz="3200" dirty="0"/>
              <a:t>语言程序设计</a:t>
            </a:r>
            <a:r>
              <a:rPr lang="zh-CN" altLang="en-US" sz="3200" dirty="0">
                <a:solidFill>
                  <a:srgbClr val="FF0000"/>
                </a:solidFill>
              </a:rPr>
              <a:t>自由度大</a:t>
            </a:r>
            <a:r>
              <a:rPr lang="zh-CN" altLang="en-US" sz="3200" dirty="0"/>
              <a:t>，语法限制不太严格。</a:t>
            </a:r>
            <a:endParaRPr lang="zh-CN" altLang="en-US" sz="3200" dirty="0"/>
          </a:p>
        </p:txBody>
      </p:sp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Text Box 3"/>
          <p:cNvSpPr>
            <a:spLocks noGrp="1" noChangeArrowheads="1"/>
          </p:cNvSpPr>
          <p:nvPr>
            <p:ph type="title"/>
          </p:nvPr>
        </p:nvSpPr>
        <p:spPr>
          <a:xfrm>
            <a:off x="574675" y="376873"/>
            <a:ext cx="8001000" cy="675640"/>
          </a:xfrm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1.</a:t>
            </a:r>
            <a:r>
              <a:rPr lang="en-US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3.2</a:t>
            </a:r>
            <a:r>
              <a:rPr lang="zh-CN" altLang="zh-CN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 C语言的特点</a:t>
            </a:r>
            <a:endParaRPr kumimoji="0" lang="zh-CN" altLang="zh-CN" sz="3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7219" name="文本框 108"/>
          <p:cNvSpPr txBox="1"/>
          <p:nvPr/>
        </p:nvSpPr>
        <p:spPr>
          <a:xfrm>
            <a:off x="2040890" y="1772285"/>
            <a:ext cx="5395913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中国有自己的编程语言吗？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4368" y="2924493"/>
            <a:ext cx="653256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中国编程语言落后的原因是什么？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150" y="4148773"/>
            <a:ext cx="73088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有没有必要发展中国的编程语言呢？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3" descr="问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484313"/>
            <a:ext cx="1381125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1"/>
      <p:bldP spid="2" grpId="0"/>
      <p:bldP spid="2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1.3.3 初识C程序案例</a:t>
            </a:r>
            <a:endParaRPr dirty="0"/>
          </a:p>
        </p:txBody>
      </p:sp>
      <p:graphicFrame>
        <p:nvGraphicFramePr>
          <p:cNvPr id="142338" name="对象 3"/>
          <p:cNvGraphicFramePr/>
          <p:nvPr/>
        </p:nvGraphicFramePr>
        <p:xfrm>
          <a:off x="627063" y="1917700"/>
          <a:ext cx="7896225" cy="444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5695950" imgH="3200400" progId="Paint.Picture">
                  <p:embed/>
                </p:oleObj>
              </mc:Choice>
              <mc:Fallback>
                <p:oleObj name="" r:id="rId1" imgW="5695950" imgH="3200400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7063" y="1917700"/>
                        <a:ext cx="7896225" cy="4440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39" name="文本框 6"/>
          <p:cNvSpPr txBox="1"/>
          <p:nvPr/>
        </p:nvSpPr>
        <p:spPr>
          <a:xfrm>
            <a:off x="323850" y="1295400"/>
            <a:ext cx="89725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18岁以上人群新冠疫苗接种率达到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77.6%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的阶段性目标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1.3.3 C</a:t>
            </a:r>
            <a:r>
              <a:rPr lang="zh-CN" altLang="en-US" dirty="0"/>
              <a:t>语言程序示例</a:t>
            </a:r>
            <a:endParaRPr lang="zh-CN" altLang="en-US" dirty="0"/>
          </a:p>
        </p:txBody>
      </p:sp>
      <p:sp>
        <p:nvSpPr>
          <p:cNvPr id="66563" name="Rectangle 3"/>
          <p:cNvSpPr>
            <a:spLocks noGrp="1"/>
          </p:cNvSpPr>
          <p:nvPr>
            <p:ph idx="1"/>
          </p:nvPr>
        </p:nvSpPr>
        <p:spPr>
          <a:xfrm>
            <a:off x="567055" y="1196975"/>
            <a:ext cx="8288020" cy="5028565"/>
          </a:xfrm>
        </p:spPr>
        <p:txBody>
          <a:bodyPr vert="horz" wrap="square" lIns="91440" tIns="45720" rIns="91440" bIns="45720" anchor="t" anchorCtr="0"/>
          <a:p>
            <a:pPr marL="15875" indent="673100" eaLnBrk="1" hangingPunct="1">
              <a:lnSpc>
                <a:spcPct val="140000"/>
              </a:lnSpc>
              <a:spcBef>
                <a:spcPts val="25"/>
              </a:spcBef>
            </a:pPr>
            <a:r>
              <a:rPr lang="zh-CN" altLang="zh-CN" sz="2800" dirty="0"/>
              <a:t>【例</a:t>
            </a:r>
            <a:r>
              <a:rPr lang="en-US" altLang="zh-CN" sz="2800" dirty="0"/>
              <a:t>1-2</a:t>
            </a:r>
            <a:r>
              <a:rPr lang="zh-CN" altLang="zh-CN" sz="2800" dirty="0"/>
              <a:t>】编写程序，计算为达到群体免疫所需要的某种疫苗的最低接种率。</a:t>
            </a:r>
            <a:endParaRPr lang="zh-CN" altLang="zh-CN" sz="2800" dirty="0"/>
          </a:p>
          <a:p>
            <a:pPr marL="15875" indent="673100" eaLnBrk="1" hangingPunct="1">
              <a:lnSpc>
                <a:spcPct val="140000"/>
              </a:lnSpc>
              <a:spcBef>
                <a:spcPts val="25"/>
              </a:spcBef>
            </a:pPr>
            <a:r>
              <a:rPr lang="zh-CN" altLang="zh-CN" sz="2800" dirty="0"/>
              <a:t>一个带某种病毒的人能够传染的平均人数为R0，而疫苗的有效保护率为F，则为达到群体免疫所需要的疫苗最低接种率：</a:t>
            </a:r>
            <a:endParaRPr lang="zh-CN" altLang="zh-CN" sz="2800" dirty="0"/>
          </a:p>
          <a:p>
            <a:pPr marL="15875" indent="673100" eaLnBrk="1" hangingPunct="1">
              <a:lnSpc>
                <a:spcPct val="140000"/>
              </a:lnSpc>
              <a:spcBef>
                <a:spcPts val="25"/>
              </a:spcBef>
            </a:pPr>
            <a:r>
              <a:rPr lang="zh-CN" altLang="zh-CN" sz="2800" dirty="0"/>
              <a:t>例如，初期新冠肺炎的R0为2.6，</a:t>
            </a:r>
            <a:r>
              <a:rPr lang="en-US" altLang="zh-CN" sz="2800" dirty="0"/>
              <a:t>**</a:t>
            </a:r>
            <a:r>
              <a:rPr lang="zh-CN" altLang="en-US" sz="2800" dirty="0"/>
              <a:t>公司</a:t>
            </a:r>
            <a:r>
              <a:rPr lang="zh-CN" altLang="zh-CN" sz="2800" dirty="0"/>
              <a:t>所生产的新冠疫苗的保护率为79.34%，因此，疫苗接种率必须达到</a:t>
            </a:r>
            <a:r>
              <a:rPr lang="zh-CN" altLang="zh-CN" sz="2800" dirty="0">
                <a:solidFill>
                  <a:srgbClr val="C00000"/>
                </a:solidFill>
              </a:rPr>
              <a:t>77.56</a:t>
            </a:r>
            <a:r>
              <a:rPr lang="zh-CN" altLang="zh-CN" sz="2800" dirty="0"/>
              <a:t>%才能达到群体免疫。</a:t>
            </a:r>
            <a:endParaRPr lang="zh-CN" altLang="zh-CN" sz="2800" dirty="0"/>
          </a:p>
        </p:txBody>
      </p:sp>
      <p:graphicFrame>
        <p:nvGraphicFramePr>
          <p:cNvPr id="143364" name="对象 1"/>
          <p:cNvGraphicFramePr/>
          <p:nvPr/>
        </p:nvGraphicFramePr>
        <p:xfrm>
          <a:off x="4140200" y="3644900"/>
          <a:ext cx="104775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790575" imgH="371475" progId="Paint.Picture">
                  <p:embed/>
                </p:oleObj>
              </mc:Choice>
              <mc:Fallback>
                <p:oleObj name="" r:id="rId1" imgW="790575" imgH="371475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0200" y="3644900"/>
                        <a:ext cx="1047750" cy="52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9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91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1.3.3 C</a:t>
            </a:r>
            <a:r>
              <a:rPr lang="zh-CN" altLang="en-US" dirty="0"/>
              <a:t>语言程序示例</a:t>
            </a:r>
            <a:endParaRPr lang="zh-CN" altLang="en-US" dirty="0"/>
          </a:p>
        </p:txBody>
      </p:sp>
      <p:sp>
        <p:nvSpPr>
          <p:cNvPr id="144387" name="Rectangle 3"/>
          <p:cNvSpPr>
            <a:spLocks noGrp="1"/>
          </p:cNvSpPr>
          <p:nvPr>
            <p:ph idx="1"/>
          </p:nvPr>
        </p:nvSpPr>
        <p:spPr>
          <a:xfrm>
            <a:off x="567055" y="1196975"/>
            <a:ext cx="8849995" cy="515429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400" dirty="0"/>
              <a:t>#include &lt;stdio.h&gt;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#include &lt;stdio.h&gt; //包含输入输出函数头文件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int main()  //主函数，程序入口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{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   float p,r0,f;  //定义变量，根据C语言习惯采用小写字母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   r0=2.6;   //初期新冠肺炎的基本传染数为2.6 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   f=0.7934; //新冠疫苗的保护率为79.34% 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	p=(r0-1)/(f*r0);  //计算机最低接种率  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  //输出百分制结果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	printf("疫苗接种率为：%5.2f%%",p*100);</a:t>
            </a:r>
            <a:endParaRPr lang="zh-CN" altLang="en-US" sz="2400" dirty="0"/>
          </a:p>
          <a:p>
            <a:pPr eaLnBrk="1" hangingPunct="1"/>
            <a:r>
              <a:rPr lang="zh-CN" altLang="en-US" sz="2400" dirty="0"/>
              <a:t> }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09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dirty="0">
                <a:sym typeface="+mn-ea"/>
              </a:rPr>
              <a:t>1.3.3 C</a:t>
            </a:r>
            <a:r>
              <a:rPr lang="zh-CN" altLang="en-US" dirty="0">
                <a:sym typeface="+mn-ea"/>
              </a:rPr>
              <a:t>语言程序示例</a:t>
            </a:r>
            <a:endParaRPr lang="zh-CN" altLang="en-US"/>
          </a:p>
        </p:txBody>
      </p:sp>
      <p:sp>
        <p:nvSpPr>
          <p:cNvPr id="145410" name="内容占位符 2"/>
          <p:cNvSpPr>
            <a:spLocks noGrp="1"/>
          </p:cNvSpPr>
          <p:nvPr>
            <p:ph idx="1"/>
          </p:nvPr>
        </p:nvSpPr>
        <p:spPr>
          <a:xfrm>
            <a:off x="571500" y="1557338"/>
            <a:ext cx="8001000" cy="4619625"/>
          </a:xfrm>
        </p:spPr>
        <p:txBody>
          <a:bodyPr anchor="t" anchorCtr="0"/>
          <a:p>
            <a:pPr>
              <a:lnSpc>
                <a:spcPct val="200000"/>
              </a:lnSpc>
            </a:pPr>
            <a:r>
              <a:rPr lang="zh-CN" altLang="en-US"/>
              <a:t>拓展练习：</a:t>
            </a:r>
            <a:endParaRPr lang="zh-CN" altLang="en-US"/>
          </a:p>
          <a:p>
            <a:pPr>
              <a:lnSpc>
                <a:spcPct val="200000"/>
              </a:lnSpc>
            </a:pPr>
            <a:r>
              <a:rPr lang="zh-CN" altLang="en-US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你会仿写吗？</a:t>
            </a:r>
            <a:endParaRPr lang="zh-CN" altLang="en-US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>
              <a:lnSpc>
                <a:spcPct val="200000"/>
              </a:lnSpc>
            </a:pPr>
            <a:r>
              <a:rPr lang="zh-CN" altLang="en-US"/>
              <a:t>编写程序：求一个长为</a:t>
            </a:r>
            <a:r>
              <a:rPr lang="en-US" altLang="zh-CN"/>
              <a:t>2.8,</a:t>
            </a:r>
            <a:r>
              <a:rPr lang="zh-CN" altLang="en-US"/>
              <a:t>宽为</a:t>
            </a:r>
            <a:r>
              <a:rPr lang="en-US" altLang="zh-CN"/>
              <a:t>1.6</a:t>
            </a:r>
            <a:r>
              <a:rPr lang="zh-CN" altLang="en-US"/>
              <a:t>的长方形的周长和面积。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1.3.4 C</a:t>
            </a:r>
            <a:r>
              <a:rPr lang="zh-CN" altLang="en-US" dirty="0"/>
              <a:t>语言程序</a:t>
            </a:r>
            <a:r>
              <a:rPr lang="zh-CN" altLang="en-US" b="1" dirty="0">
                <a:solidFill>
                  <a:schemeClr val="tx1"/>
                </a:solidFill>
              </a:rPr>
              <a:t>书写约定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684530" y="1358900"/>
            <a:ext cx="8001000" cy="45764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     为了提高程序的可读性，养成良好的程序设计风格，建议读者书写程序时遵守如下约定：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1</a:t>
            </a:r>
            <a:r>
              <a:rPr lang="zh-CN" altLang="en-US" sz="2500" dirty="0"/>
              <a:t>）一条语句或命令或左、右花括号均单独</a:t>
            </a:r>
            <a:r>
              <a:rPr lang="zh-CN" altLang="en-US" sz="2500" dirty="0">
                <a:solidFill>
                  <a:srgbClr val="FF3300"/>
                </a:solidFill>
              </a:rPr>
              <a:t>占一行</a:t>
            </a:r>
            <a:r>
              <a:rPr lang="zh-CN" altLang="en-US" sz="2500" dirty="0"/>
              <a:t>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2</a:t>
            </a:r>
            <a:r>
              <a:rPr lang="zh-CN" altLang="en-US" sz="2500" dirty="0"/>
              <a:t>）用</a:t>
            </a:r>
            <a:r>
              <a:rPr lang="zh-CN" altLang="en-US" sz="2500" dirty="0">
                <a:solidFill>
                  <a:srgbClr val="FF3300"/>
                </a:solidFill>
              </a:rPr>
              <a:t>分层缩进</a:t>
            </a:r>
            <a:r>
              <a:rPr lang="zh-CN" altLang="en-US" sz="2500" dirty="0"/>
              <a:t>的写法显示嵌套结构层次。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3</a:t>
            </a:r>
            <a:r>
              <a:rPr lang="zh-CN" altLang="en-US" sz="2500" dirty="0"/>
              <a:t>）标识符尽量做到“知名达意”，采用和其</a:t>
            </a:r>
            <a:r>
              <a:rPr lang="zh-CN" altLang="en-US" sz="2500" dirty="0">
                <a:solidFill>
                  <a:srgbClr val="FF3300"/>
                </a:solidFill>
              </a:rPr>
              <a:t>实际含义有关联</a:t>
            </a:r>
            <a:r>
              <a:rPr lang="zh-CN" altLang="en-US" sz="2500" dirty="0"/>
              <a:t>的单词或单词组合，如</a:t>
            </a:r>
            <a:r>
              <a:rPr lang="en-US" altLang="zh-CN" sz="2500" dirty="0"/>
              <a:t>length</a:t>
            </a:r>
            <a:r>
              <a:rPr lang="zh-CN" altLang="en-US" sz="2500" dirty="0"/>
              <a:t>表示长度。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4</a:t>
            </a:r>
            <a:r>
              <a:rPr lang="zh-CN" altLang="en-US" sz="2500" dirty="0"/>
              <a:t>）适当地使用</a:t>
            </a:r>
            <a:r>
              <a:rPr lang="zh-CN" altLang="en-US" sz="2500" dirty="0">
                <a:solidFill>
                  <a:srgbClr val="FF3300"/>
                </a:solidFill>
              </a:rPr>
              <a:t>注释</a:t>
            </a:r>
            <a:r>
              <a:rPr lang="zh-CN" altLang="en-US" sz="2500" dirty="0"/>
              <a:t>，不同的功能块之间用一个</a:t>
            </a:r>
            <a:r>
              <a:rPr lang="zh-CN" altLang="en-US" sz="2500" dirty="0">
                <a:solidFill>
                  <a:srgbClr val="FF3300"/>
                </a:solidFill>
              </a:rPr>
              <a:t>空行</a:t>
            </a:r>
            <a:r>
              <a:rPr lang="zh-CN" altLang="en-US" sz="2500" dirty="0"/>
              <a:t>隔开。</a:t>
            </a:r>
            <a:endParaRPr lang="zh-CN" altLang="en-US" sz="25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4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91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2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132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1.3.5 如何学好C语言</a:t>
            </a:r>
            <a:endParaRPr dirty="0"/>
          </a:p>
        </p:txBody>
      </p:sp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684530" y="1484630"/>
            <a:ext cx="8001000" cy="457644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1</a:t>
            </a:r>
            <a:r>
              <a:rPr lang="zh-CN" altLang="en-US" sz="2500" dirty="0"/>
              <a:t>）默写程序，</a:t>
            </a:r>
            <a:r>
              <a:rPr lang="zh-CN" altLang="en-US" sz="2500" dirty="0">
                <a:solidFill>
                  <a:srgbClr val="FF0000"/>
                </a:solidFill>
              </a:rPr>
              <a:t>照猫画虎</a:t>
            </a:r>
            <a:r>
              <a:rPr lang="zh-CN" altLang="en-US" sz="2500" dirty="0"/>
              <a:t>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2</a:t>
            </a:r>
            <a:r>
              <a:rPr lang="zh-CN" altLang="en-US" sz="2500" dirty="0"/>
              <a:t>）</a:t>
            </a:r>
            <a:r>
              <a:rPr lang="zh-CN" altLang="en-US" sz="2500" dirty="0">
                <a:solidFill>
                  <a:srgbClr val="FF0000"/>
                </a:solidFill>
              </a:rPr>
              <a:t>不打无准备</a:t>
            </a:r>
            <a:r>
              <a:rPr lang="zh-CN" altLang="en-US" sz="2500" dirty="0"/>
              <a:t>之仗。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3</a:t>
            </a:r>
            <a:r>
              <a:rPr lang="zh-CN" altLang="en-US" sz="2500" dirty="0"/>
              <a:t>）</a:t>
            </a:r>
            <a:r>
              <a:rPr sz="2500" dirty="0">
                <a:solidFill>
                  <a:srgbClr val="FF0000"/>
                </a:solidFill>
              </a:rPr>
              <a:t>实践</a:t>
            </a:r>
            <a:r>
              <a:rPr sz="2500" dirty="0"/>
              <a:t>出真知</a:t>
            </a:r>
            <a:r>
              <a:rPr lang="zh-CN" altLang="en-US" sz="2500" dirty="0"/>
              <a:t>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4</a:t>
            </a:r>
            <a:r>
              <a:rPr lang="zh-CN" altLang="en-US" sz="2500" dirty="0"/>
              <a:t>）</a:t>
            </a:r>
            <a:r>
              <a:rPr lang="zh-CN" altLang="en-US" sz="2500" dirty="0">
                <a:solidFill>
                  <a:srgbClr val="FF0000"/>
                </a:solidFill>
              </a:rPr>
              <a:t>学会调试</a:t>
            </a:r>
            <a:r>
              <a:rPr lang="zh-CN" altLang="en-US" sz="2500" dirty="0"/>
              <a:t>方法，以不变应万变。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5</a:t>
            </a:r>
            <a:r>
              <a:rPr lang="zh-CN" altLang="en-US" sz="2500" dirty="0"/>
              <a:t>）应用导向，</a:t>
            </a:r>
            <a:r>
              <a:rPr lang="zh-CN" altLang="en-US" sz="2500" dirty="0">
                <a:solidFill>
                  <a:srgbClr val="FF0000"/>
                </a:solidFill>
              </a:rPr>
              <a:t>有的放矢</a:t>
            </a:r>
            <a:r>
              <a:rPr lang="zh-CN" altLang="en-US" sz="2500" dirty="0"/>
              <a:t>。</a:t>
            </a:r>
            <a:endParaRPr lang="zh-CN" altLang="en-US" sz="25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500" dirty="0"/>
              <a:t>（</a:t>
            </a:r>
            <a:r>
              <a:rPr lang="en-US" altLang="zh-CN" sz="2500" dirty="0"/>
              <a:t>6</a:t>
            </a:r>
            <a:r>
              <a:rPr lang="zh-CN" altLang="en-US" sz="2500" dirty="0"/>
              <a:t>）多研究经典案例，</a:t>
            </a:r>
            <a:r>
              <a:rPr lang="zh-CN" altLang="en-US" sz="2500" dirty="0">
                <a:solidFill>
                  <a:srgbClr val="FF0000"/>
                </a:solidFill>
              </a:rPr>
              <a:t>开拓思维</a:t>
            </a:r>
            <a:r>
              <a:rPr lang="zh-CN" altLang="en-US" sz="2500" dirty="0"/>
              <a:t>。</a:t>
            </a:r>
            <a:endParaRPr lang="zh-CN" altLang="en-US" sz="25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7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91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2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132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 C语言集成开发环境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013" y="1268730"/>
            <a:ext cx="8001000" cy="426720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30000"/>
              </a:lnSpc>
            </a:pPr>
            <a:r>
              <a:rPr sz="2800" dirty="0">
                <a:solidFill>
                  <a:srgbClr val="FF0000"/>
                </a:solidFill>
              </a:rPr>
              <a:t>Dev-C++</a:t>
            </a:r>
            <a:endParaRPr sz="2800" dirty="0">
              <a:solidFill>
                <a:srgbClr val="FF0000"/>
              </a:solidFill>
            </a:endParaRPr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sz="2800" dirty="0"/>
              <a:t>Windows环境下</a:t>
            </a:r>
            <a:r>
              <a:rPr sz="2800" dirty="0">
                <a:solidFill>
                  <a:srgbClr val="FF0000"/>
                </a:solidFill>
              </a:rPr>
              <a:t>C/C++</a:t>
            </a:r>
            <a:r>
              <a:rPr sz="2800" dirty="0"/>
              <a:t>的集成开发环境</a:t>
            </a:r>
            <a:endParaRPr sz="2800" dirty="0"/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sz="2800" dirty="0"/>
              <a:t>遵守GPL许可协议的</a:t>
            </a:r>
            <a:r>
              <a:rPr sz="2800" dirty="0">
                <a:solidFill>
                  <a:srgbClr val="FF0000"/>
                </a:solidFill>
              </a:rPr>
              <a:t>免费开源</a:t>
            </a:r>
            <a:r>
              <a:rPr sz="2800" dirty="0"/>
              <a:t>的</a:t>
            </a:r>
            <a:r>
              <a:rPr sz="2800" dirty="0">
                <a:solidFill>
                  <a:srgbClr val="FF0000"/>
                </a:solidFill>
              </a:rPr>
              <a:t>轻量级</a:t>
            </a:r>
            <a:r>
              <a:rPr sz="2800" dirty="0"/>
              <a:t>软件</a:t>
            </a:r>
            <a:endParaRPr sz="2800" dirty="0"/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sz="2800" dirty="0"/>
              <a:t>支持</a:t>
            </a:r>
            <a:r>
              <a:rPr sz="2800" dirty="0">
                <a:solidFill>
                  <a:srgbClr val="FF0000"/>
                </a:solidFill>
              </a:rPr>
              <a:t>C99</a:t>
            </a:r>
            <a:r>
              <a:rPr sz="2800" dirty="0"/>
              <a:t>标准</a:t>
            </a:r>
            <a:endParaRPr sz="2800" dirty="0"/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sz="2800" dirty="0">
                <a:sym typeface="+mn-ea"/>
              </a:rPr>
              <a:t>支持</a:t>
            </a:r>
            <a:r>
              <a:rPr sz="2800" dirty="0">
                <a:solidFill>
                  <a:srgbClr val="FF0000"/>
                </a:solidFill>
                <a:sym typeface="+mn-ea"/>
              </a:rPr>
              <a:t>单个源文件</a:t>
            </a:r>
            <a:r>
              <a:rPr sz="2800" dirty="0">
                <a:sym typeface="+mn-ea"/>
              </a:rPr>
              <a:t>开发和</a:t>
            </a:r>
            <a:r>
              <a:rPr sz="2800" dirty="0">
                <a:solidFill>
                  <a:srgbClr val="FF0000"/>
                </a:solidFill>
                <a:sym typeface="+mn-ea"/>
              </a:rPr>
              <a:t>多个源文件</a:t>
            </a:r>
            <a:r>
              <a:rPr sz="2800" dirty="0">
                <a:sym typeface="+mn-ea"/>
              </a:rPr>
              <a:t>的项目开发</a:t>
            </a:r>
            <a:endParaRPr sz="2800" dirty="0">
              <a:sym typeface="+mn-ea"/>
            </a:endParaRPr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sz="2800" dirty="0"/>
              <a:t>全国青少年信息学奥林匹克联赛、蓝桥杯全国软件和信息技术专业人才大赛等赛事</a:t>
            </a:r>
            <a:r>
              <a:rPr lang="zh-CN" sz="2800" dirty="0"/>
              <a:t>指定</a:t>
            </a:r>
            <a:r>
              <a:rPr sz="2800" dirty="0"/>
              <a:t>C/C++开发环境</a:t>
            </a:r>
            <a:endParaRPr sz="2800" dirty="0"/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endParaRPr sz="28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rcRect l="25314" t="17991" r="32551" b="5117"/>
          <a:stretch>
            <a:fillRect/>
          </a:stretch>
        </p:blipFill>
        <p:spPr>
          <a:xfrm>
            <a:off x="7453630" y="3068955"/>
            <a:ext cx="1224915" cy="2551430"/>
          </a:xfrm>
          <a:prstGeom prst="snip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2726" r="61365" b="24132"/>
          <a:stretch>
            <a:fillRect/>
          </a:stretch>
        </p:blipFill>
        <p:spPr>
          <a:xfrm>
            <a:off x="77470" y="3644900"/>
            <a:ext cx="2943860" cy="1848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11955" y="5732780"/>
            <a:ext cx="2426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计算机语言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425" y="2564765"/>
            <a:ext cx="26263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1011110100010101010000001111111010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405" y="5732780"/>
            <a:ext cx="2151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机器语言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5825" y="5733415"/>
            <a:ext cx="2151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自然语言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105" y="3644900"/>
            <a:ext cx="2301875" cy="17278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43980" y="3789045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6885" y="3717290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rot="10800000" flipV="1">
            <a:off x="6559550" y="4388485"/>
            <a:ext cx="873760" cy="1397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rot="10560000">
            <a:off x="3076575" y="4378325"/>
            <a:ext cx="948055" cy="6985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47180" y="2586990"/>
            <a:ext cx="24968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你好，打印一份文档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187450" y="1557020"/>
            <a:ext cx="6533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机器语言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---&gt;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汇编语言</a:t>
            </a:r>
            <a:r>
              <a:rPr lang="en-US" altLang="zh-CN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---&gt;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高级语言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013" y="1268730"/>
            <a:ext cx="8001000" cy="426720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30000"/>
              </a:lnSpc>
              <a:buSzTx/>
              <a:buFont typeface="Wingdings" panose="05000000000000000000" charset="0"/>
              <a:buChar char="Ø"/>
            </a:pPr>
            <a:r>
              <a:rPr lang="zh-CN" sz="2800" dirty="0"/>
              <a:t>Dev-C++的SourceForge网站</a:t>
            </a:r>
            <a:endParaRPr lang="zh-CN" sz="2800" dirty="0"/>
          </a:p>
          <a:p>
            <a:pPr algn="just" eaLnBrk="1" hangingPunct="1">
              <a:lnSpc>
                <a:spcPct val="130000"/>
              </a:lnSpc>
            </a:pPr>
            <a:r>
              <a:rPr sz="2800" dirty="0">
                <a:solidFill>
                  <a:srgbClr val="FF0000"/>
                </a:solidFill>
                <a:hlinkClick r:id="rId1" action="ppaction://hlinkfile"/>
              </a:rPr>
              <a:t>https://sourceforge.net/projects/orwelldevcpp/</a:t>
            </a:r>
            <a:endParaRPr sz="2800" dirty="0">
              <a:solidFill>
                <a:srgbClr val="FF0000"/>
              </a:solidFill>
            </a:endParaRPr>
          </a:p>
          <a:p>
            <a:pPr algn="just"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sz="2800" dirty="0"/>
              <a:t>本书使用版本</a:t>
            </a:r>
            <a:endParaRPr lang="zh-CN" sz="2800" dirty="0"/>
          </a:p>
          <a:p>
            <a:pPr marL="0" indent="0" algn="just" eaLnBrk="1" hangingPunct="1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sz="2800" dirty="0"/>
              <a:t>Dev-Cpp </a:t>
            </a:r>
            <a:r>
              <a:rPr lang="zh-CN" sz="2800" dirty="0">
                <a:solidFill>
                  <a:srgbClr val="C00000"/>
                </a:solidFill>
              </a:rPr>
              <a:t>5.11</a:t>
            </a:r>
            <a:r>
              <a:rPr lang="zh-CN" sz="2800" dirty="0"/>
              <a:t> TDM-GCC 4.9.2 Setup.exe</a:t>
            </a:r>
            <a:endParaRPr lang="zh-CN" sz="2800" dirty="0"/>
          </a:p>
          <a:p>
            <a:pPr algn="just" eaLnBrk="1" hangingPunct="1">
              <a:lnSpc>
                <a:spcPct val="130000"/>
              </a:lnSpc>
              <a:buSzTx/>
              <a:buFont typeface="Wingdings" panose="05000000000000000000" charset="0"/>
              <a:buChar char="Ø"/>
            </a:pPr>
            <a:r>
              <a:rPr lang="zh-CN" sz="2800" dirty="0"/>
              <a:t>安装方式</a:t>
            </a:r>
            <a:endParaRPr lang="zh-CN" sz="2800" dirty="0"/>
          </a:p>
          <a:p>
            <a:pPr marL="0" indent="0" algn="just" eaLnBrk="1" hangingPunct="1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sz="2800" dirty="0"/>
              <a:t>下载完成后</a:t>
            </a:r>
            <a:r>
              <a:rPr lang="zh-CN" sz="2800" dirty="0">
                <a:solidFill>
                  <a:srgbClr val="C00000"/>
                </a:solidFill>
              </a:rPr>
              <a:t>双击</a:t>
            </a:r>
            <a:r>
              <a:rPr lang="zh-CN" sz="2800" dirty="0"/>
              <a:t>即可安装</a:t>
            </a:r>
            <a:endParaRPr lang="zh-CN" sz="28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013" y="1268730"/>
            <a:ext cx="8001000" cy="426720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800" dirty="0"/>
              <a:t>(1)</a:t>
            </a:r>
            <a:r>
              <a:rPr lang="zh-CN" sz="2800" dirty="0"/>
              <a:t>在“安装语言”窗口选择语言为“</a:t>
            </a:r>
            <a:r>
              <a:rPr lang="zh-CN" sz="2800" dirty="0">
                <a:solidFill>
                  <a:srgbClr val="C00000"/>
                </a:solidFill>
              </a:rPr>
              <a:t>English</a:t>
            </a:r>
            <a:r>
              <a:rPr lang="zh-CN" sz="2800" dirty="0"/>
              <a:t>”,单击“OK”按钮继续</a:t>
            </a:r>
            <a:endParaRPr lang="zh-CN" sz="28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1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7450" y="2420620"/>
            <a:ext cx="7110095" cy="388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800" dirty="0"/>
              <a:t>(2)</a:t>
            </a:r>
            <a:r>
              <a:rPr lang="zh-CN" sz="2800" dirty="0"/>
              <a:t>要继续安装，必须接受安装协议，在“协议许可”窗口中单击“</a:t>
            </a:r>
            <a:r>
              <a:rPr lang="zh-CN" sz="2800" dirty="0">
                <a:solidFill>
                  <a:srgbClr val="C00000"/>
                </a:solidFill>
              </a:rPr>
              <a:t>I Agree</a:t>
            </a:r>
            <a:r>
              <a:rPr lang="zh-CN" sz="2800" dirty="0"/>
              <a:t>”继续</a:t>
            </a:r>
            <a:endParaRPr lang="zh-CN" sz="28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2" name="图片 2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060" y="2420620"/>
            <a:ext cx="7056120" cy="4131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800" dirty="0"/>
              <a:t>(3)</a:t>
            </a:r>
            <a:r>
              <a:rPr lang="zh-CN" sz="2800" dirty="0"/>
              <a:t>在“选择组件”窗口选择安装组件，选择“</a:t>
            </a:r>
            <a:r>
              <a:rPr lang="zh-CN" sz="2800" dirty="0">
                <a:solidFill>
                  <a:srgbClr val="C00000"/>
                </a:solidFill>
              </a:rPr>
              <a:t>Full(全安装)</a:t>
            </a:r>
            <a:r>
              <a:rPr lang="zh-CN" sz="2800" dirty="0"/>
              <a:t>”下的默认组件即可。</a:t>
            </a:r>
            <a:endParaRPr lang="zh-CN" sz="28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1540" y="2492375"/>
            <a:ext cx="7433945" cy="413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400" dirty="0"/>
              <a:t>(4)</a:t>
            </a:r>
            <a:r>
              <a:rPr lang="zh-CN" sz="2400" dirty="0"/>
              <a:t>在“选择安装位置”窗口中可以修改安装位置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4" name="图片 2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19250" y="1916430"/>
            <a:ext cx="5574030" cy="4335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400" dirty="0"/>
              <a:t>(5)</a:t>
            </a:r>
            <a:r>
              <a:rPr lang="zh-CN" sz="2400" dirty="0"/>
              <a:t>安装完成后，注意选中“Run Dev-C++ 5.11”，可以运行该软件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5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1640" y="2348865"/>
            <a:ext cx="5523865" cy="4296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400" dirty="0"/>
              <a:t>(6)</a:t>
            </a:r>
            <a:r>
              <a:rPr lang="zh-CN" sz="2400" dirty="0"/>
              <a:t>首次运行，可以选择界面语言为“</a:t>
            </a:r>
            <a:r>
              <a:rPr lang="zh-CN" sz="2400" dirty="0">
                <a:solidFill>
                  <a:srgbClr val="C00000"/>
                </a:solidFill>
              </a:rPr>
              <a:t>简体中文</a:t>
            </a:r>
            <a:r>
              <a:rPr lang="zh-CN" sz="2400" dirty="0"/>
              <a:t>”。</a:t>
            </a:r>
            <a:endParaRPr lang="en-US" altLang="zh-CN" sz="24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7" name="图片 2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060" y="2060575"/>
            <a:ext cx="6418580" cy="39890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400" dirty="0"/>
              <a:t>(7)</a:t>
            </a:r>
            <a:r>
              <a:rPr lang="zh-CN" sz="2400" dirty="0"/>
              <a:t>在“主题选择”窗口中，可以选择编辑器的字体，颜色和图标。</a:t>
            </a:r>
            <a:endParaRPr lang="en-US" altLang="zh-CN" sz="24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8" name="图片 2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060" y="2204720"/>
            <a:ext cx="6683375" cy="4153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1.4.1 Dev-C++ 5.11安装与配置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608330" y="1268730"/>
            <a:ext cx="8001000" cy="1178560"/>
          </a:xfrm>
        </p:spPr>
        <p:txBody>
          <a:bodyPr vert="horz" wrap="square" lIns="91440" tIns="45720" rIns="91440" bIns="45720" anchor="t" anchorCtr="0"/>
          <a:p>
            <a:pPr marL="0" indent="0" algn="just" eaLnBrk="1" hangingPunct="1">
              <a:lnSpc>
                <a:spcPct val="130000"/>
              </a:lnSpc>
              <a:buSzTx/>
              <a:buFont typeface="Wingdings" panose="05000000000000000000" charset="0"/>
              <a:buNone/>
            </a:pPr>
            <a:r>
              <a:rPr lang="en-US" altLang="zh-CN" sz="2400" dirty="0"/>
              <a:t>(8)</a:t>
            </a:r>
            <a:r>
              <a:rPr lang="zh-CN" sz="2400" dirty="0"/>
              <a:t>出现“Dev-C++已设置成功”</a:t>
            </a:r>
            <a:r>
              <a:rPr lang="zh-CN" sz="2400" dirty="0"/>
              <a:t>。</a:t>
            </a:r>
            <a:endParaRPr lang="en-US" altLang="zh-CN" sz="2400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9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7450" y="1988820"/>
            <a:ext cx="6975475" cy="4335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1.4.2 C语言程序开发过程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574358" y="1484630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/>
              <a:t>    C语言程序的开发，一般要经过</a:t>
            </a:r>
            <a:r>
              <a:rPr lang="zh-CN" altLang="en-US" dirty="0">
                <a:solidFill>
                  <a:srgbClr val="FF3300"/>
                </a:solidFill>
              </a:rPr>
              <a:t>编辑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3300"/>
                </a:solidFill>
              </a:rPr>
              <a:t>编译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3300"/>
                </a:solidFill>
              </a:rPr>
              <a:t>连</a:t>
            </a:r>
            <a:r>
              <a:rPr lang="zh-CN" altLang="en-US" dirty="0">
                <a:solidFill>
                  <a:srgbClr val="FF3300"/>
                </a:solidFill>
              </a:rPr>
              <a:t>接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3300"/>
                </a:solidFill>
              </a:rPr>
              <a:t>运行</a:t>
            </a:r>
            <a:r>
              <a:rPr lang="zh-CN" altLang="en-US" dirty="0"/>
              <a:t>4个步骤。</a:t>
            </a:r>
            <a:endParaRPr lang="zh-CN" altLang="en-US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" name="对象 -2147482620"/>
          <p:cNvGraphicFramePr>
            <a:graphicFrameLocks noChangeAspect="1"/>
          </p:cNvGraphicFramePr>
          <p:nvPr/>
        </p:nvGraphicFramePr>
        <p:xfrm>
          <a:off x="827405" y="3284855"/>
          <a:ext cx="7755255" cy="2152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4554200" imgH="1866900" progId="Visio.Drawing.11">
                  <p:embed/>
                </p:oleObj>
              </mc:Choice>
              <mc:Fallback>
                <p:oleObj name="" r:id="rId1" imgW="14554200" imgH="18669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405" y="3284855"/>
                        <a:ext cx="7755255" cy="21520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5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667385" y="3277235"/>
            <a:ext cx="3208020" cy="2816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219700" y="3500438"/>
            <a:ext cx="3135313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3908" name="文本框 101"/>
          <p:cNvSpPr txBox="1"/>
          <p:nvPr/>
        </p:nvSpPr>
        <p:spPr>
          <a:xfrm>
            <a:off x="539750" y="1412875"/>
            <a:ext cx="2293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1.机器语言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0" y="1484313"/>
            <a:ext cx="4291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优点：执行效率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1683" y="2276793"/>
            <a:ext cx="42148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缺点：开发效率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433" y="2348548"/>
            <a:ext cx="42148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特征：由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组成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1.4.2 C语言程序开发过程</a:t>
            </a:r>
            <a:endParaRPr b="1" dirty="0"/>
          </a:p>
        </p:txBody>
      </p:sp>
      <p:sp>
        <p:nvSpPr>
          <p:cNvPr id="155651" name="Rectangle 3"/>
          <p:cNvSpPr>
            <a:spLocks noGrp="1"/>
          </p:cNvSpPr>
          <p:nvPr>
            <p:ph idx="1"/>
          </p:nvPr>
        </p:nvSpPr>
        <p:spPr>
          <a:xfrm>
            <a:off x="322898" y="1268730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dirty="0"/>
              <a:t>   经过</a:t>
            </a:r>
            <a:r>
              <a:rPr lang="zh-CN" altLang="en-US" dirty="0">
                <a:solidFill>
                  <a:srgbClr val="FF3300"/>
                </a:solidFill>
              </a:rPr>
              <a:t>编辑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3300"/>
                </a:solidFill>
              </a:rPr>
              <a:t>编译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3300"/>
                </a:solidFill>
              </a:rPr>
              <a:t>连接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3300"/>
                </a:solidFill>
              </a:rPr>
              <a:t>运行</a:t>
            </a:r>
            <a:r>
              <a:rPr lang="zh-CN" altLang="en-US" dirty="0"/>
              <a:t>4个步骤</a:t>
            </a:r>
            <a:endParaRPr lang="zh-CN" altLang="en-US" dirty="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1000"/>
              </a:srgbClr>
            </a:outerShdw>
          </a:effec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56673" name="对象 -2147482621"/>
          <p:cNvGraphicFramePr/>
          <p:nvPr/>
        </p:nvGraphicFramePr>
        <p:xfrm>
          <a:off x="932180" y="2063115"/>
          <a:ext cx="7285990" cy="408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531100" imgH="4597400" progId="Visio.Drawing.15">
                  <p:embed/>
                </p:oleObj>
              </mc:Choice>
              <mc:Fallback>
                <p:oleObj name="" r:id="rId1" imgW="7531100" imgH="4597400" progId="Visio.Drawing.15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2180" y="2063115"/>
                        <a:ext cx="7285990" cy="4084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sz="2800" dirty="0"/>
              <a:t>1.4.3</a:t>
            </a:r>
            <a:r>
              <a:rPr lang="en-US" sz="2800" dirty="0"/>
              <a:t> </a:t>
            </a:r>
            <a:r>
              <a:rPr sz="2800" dirty="0"/>
              <a:t>Dev-C++ 5.11中C语言程序开发步骤</a:t>
            </a:r>
            <a:endParaRPr sz="2800" dirty="0"/>
          </a:p>
        </p:txBody>
      </p:sp>
      <p:sp>
        <p:nvSpPr>
          <p:cNvPr id="157699" name="Rectangle 3"/>
          <p:cNvSpPr>
            <a:spLocks noGrp="1"/>
          </p:cNvSpPr>
          <p:nvPr>
            <p:ph idx="1"/>
          </p:nvPr>
        </p:nvSpPr>
        <p:spPr>
          <a:xfrm>
            <a:off x="566738" y="1412875"/>
            <a:ext cx="8001000" cy="1152525"/>
          </a:xfrm>
        </p:spPr>
        <p:txBody>
          <a:bodyPr vert="horz" wrap="square" lIns="91440" tIns="45720" rIns="91440" bIns="45720" anchor="t" anchorCtr="0"/>
          <a:p>
            <a:pPr marL="22225" indent="-22225" algn="just" eaLnBrk="1" hangingPunct="1">
              <a:lnSpc>
                <a:spcPct val="150000"/>
              </a:lnSpc>
            </a:pPr>
            <a:r>
              <a:rPr lang="zh-CN" altLang="en-US" sz="2200" dirty="0"/>
              <a:t>      </a:t>
            </a:r>
            <a:r>
              <a:rPr lang="en-US" altLang="zh-CN" sz="2200" dirty="0"/>
              <a:t>DEV-C++</a:t>
            </a:r>
            <a:r>
              <a:rPr lang="zh-CN" altLang="en-US" sz="2200" dirty="0"/>
              <a:t>是一款开源软件，主要针对</a:t>
            </a:r>
            <a:r>
              <a:rPr lang="en-US" altLang="zh-CN" sz="2200" dirty="0"/>
              <a:t>C++</a:t>
            </a:r>
            <a:r>
              <a:rPr lang="zh-CN" altLang="en-US" sz="2200" dirty="0"/>
              <a:t>语言开发的，同时兼容</a:t>
            </a:r>
            <a:r>
              <a:rPr lang="en-US" altLang="zh-CN" sz="2200" dirty="0"/>
              <a:t>C</a:t>
            </a:r>
            <a:r>
              <a:rPr lang="zh-CN" altLang="en-US" sz="2200" dirty="0"/>
              <a:t>语言。</a:t>
            </a:r>
            <a:endParaRPr lang="zh-CN" altLang="en-US" sz="2200" dirty="0"/>
          </a:p>
        </p:txBody>
      </p:sp>
      <p:sp>
        <p:nvSpPr>
          <p:cNvPr id="157700" name="Rectangle 4"/>
          <p:cNvSpPr>
            <a:spLocks noGrp="1"/>
          </p:cNvSpPr>
          <p:nvPr/>
        </p:nvSpPr>
        <p:spPr>
          <a:xfrm>
            <a:off x="4789488" y="2997200"/>
            <a:ext cx="3656012" cy="3313113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22225" indent="-22225" algn="just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1．启动</a:t>
            </a: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  <a:sym typeface="楷体_GB2312" pitchFamily="1" charset="-122"/>
              </a:rPr>
              <a:t>DEV-C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indent="-22225" algn="just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2．建立项目（</a:t>
            </a: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Console Application</a:t>
            </a: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indent="-22225" algn="just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3. </a:t>
            </a:r>
            <a:r>
              <a:rPr lang="zh-CN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新建源程序文件</a:t>
            </a: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(.c)</a:t>
            </a:r>
            <a:endParaRPr lang="zh-CN" altLang="zh-CN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lvl="1" indent="-22225"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4.</a:t>
            </a: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编译源程序（包括编译和链接）</a:t>
            </a: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(.o .exe)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lvl="1" indent="-22225"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5.</a:t>
            </a:r>
            <a:r>
              <a:rPr lang="zh-CN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执行程序</a:t>
            </a:r>
            <a:endParaRPr lang="zh-CN" altLang="zh-CN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57701" name="Rectangle 5"/>
          <p:cNvSpPr>
            <a:spLocks noGrp="1"/>
          </p:cNvSpPr>
          <p:nvPr/>
        </p:nvSpPr>
        <p:spPr>
          <a:xfrm>
            <a:off x="757238" y="2997200"/>
            <a:ext cx="3602037" cy="3313113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22225" indent="-22225" algn="just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1．启动</a:t>
            </a: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  <a:sym typeface="楷体_GB2312" pitchFamily="1" charset="-122"/>
              </a:rPr>
              <a:t>DEV-C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lvl="1" indent="-22225" algn="just" eaLnBrk="1" hangingPunct="1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2．新建源程序文件</a:t>
            </a: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(.c)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lvl="1" indent="-22225" algn="just" eaLnBrk="1" hangingPunct="1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3．编译源程序（包括编译和链接）</a:t>
            </a:r>
            <a:r>
              <a:rPr lang="en-US" altLang="zh-CN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(.exe)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22225" lvl="1" indent="-22225" algn="just" eaLnBrk="1" hangingPunct="1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Verdana" panose="020B0604030504040204" pitchFamily="34" charset="0"/>
                <a:ea typeface="楷体_GB2312" pitchFamily="1" charset="-122"/>
              </a:rPr>
              <a:t>4．执行程序</a:t>
            </a:r>
            <a:endParaRPr lang="zh-CN" altLang="en-US" sz="2400" b="1" dirty="0">
              <a:solidFill>
                <a:srgbClr val="0000FF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157702" name="Rectangle 6"/>
          <p:cNvSpPr>
            <a:spLocks noGrp="1"/>
          </p:cNvSpPr>
          <p:nvPr/>
        </p:nvSpPr>
        <p:spPr>
          <a:xfrm>
            <a:off x="827088" y="2419350"/>
            <a:ext cx="8001000" cy="72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22225" indent="-22225" algn="just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     </a:t>
            </a:r>
            <a:r>
              <a:rPr lang="zh-CN" altLang="en-US" sz="22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方法1：建立单源文件 </a:t>
            </a:r>
            <a:r>
              <a:rPr lang="zh-CN" altLang="en-US" sz="2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        </a:t>
            </a:r>
            <a:r>
              <a:rPr lang="zh-CN" altLang="en-US" sz="22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方法2：建立项目</a:t>
            </a:r>
            <a:endParaRPr lang="zh-CN" altLang="en-US" sz="30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451850" cy="74803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sz="3400" dirty="0"/>
              <a:t>1.4.4 Dev-C++ 5.11中的其他辅助功能</a:t>
            </a:r>
            <a:endParaRPr sz="3400" dirty="0"/>
          </a:p>
        </p:txBody>
      </p:sp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539750" y="1270000"/>
            <a:ext cx="8108950" cy="4773613"/>
          </a:xfrm>
        </p:spPr>
        <p:txBody>
          <a:bodyPr vert="horz" wrap="square" lIns="91440" tIns="45720" rIns="91440" bIns="45720" anchor="t" anchorCtr="0"/>
          <a:p>
            <a:pPr marL="22225" indent="-22225" eaLnBrk="1" hangingPunct="1">
              <a:lnSpc>
                <a:spcPct val="180000"/>
              </a:lnSpc>
              <a:buNone/>
            </a:pPr>
            <a:r>
              <a:rPr lang="zh-CN" altLang="en-US" sz="2800" dirty="0"/>
              <a:t>1.代码格式化对齐功能</a:t>
            </a:r>
            <a:endParaRPr lang="zh-CN" altLang="en-US" sz="2800" dirty="0"/>
          </a:p>
          <a:p>
            <a:pPr marL="0" indent="0" eaLnBrk="1" hangingPunct="1">
              <a:lnSpc>
                <a:spcPct val="180000"/>
              </a:lnSpc>
              <a:buFont typeface="Wingdings" panose="05000000000000000000" pitchFamily="2" charset="2"/>
              <a:buNone/>
            </a:pPr>
            <a:r>
              <a:rPr lang="zh-CN" altLang="en-US" sz="2800" dirty="0"/>
              <a:t>2.修改编辑器的字体字号</a:t>
            </a:r>
            <a:endParaRPr lang="zh-CN" altLang="en-US" sz="2800" dirty="0"/>
          </a:p>
          <a:p>
            <a:pPr marL="0" indent="0" eaLnBrk="1" hangingPunct="1">
              <a:lnSpc>
                <a:spcPct val="180000"/>
              </a:lnSpc>
              <a:buFont typeface="Wingdings" panose="05000000000000000000" pitchFamily="2" charset="2"/>
              <a:buNone/>
            </a:pPr>
            <a:r>
              <a:rPr lang="en-US" altLang="zh-CN" sz="2800" dirty="0"/>
              <a:t>3.</a:t>
            </a:r>
            <a:r>
              <a:rPr lang="zh-CN" altLang="en-US" sz="2800" dirty="0"/>
              <a:t>选择不同编译器</a:t>
            </a:r>
            <a:endParaRPr lang="zh-CN" altLang="en-US" sz="2800" dirty="0"/>
          </a:p>
          <a:p>
            <a:pPr marL="0" indent="0" eaLnBrk="1" hangingPunct="1">
              <a:lnSpc>
                <a:spcPct val="180000"/>
              </a:lnSpc>
              <a:buFont typeface="Wingdings" panose="05000000000000000000" pitchFamily="2" charset="2"/>
              <a:buNone/>
            </a:pPr>
            <a:r>
              <a:rPr lang="en-US" altLang="zh-CN" sz="2800" dirty="0"/>
              <a:t>4.</a:t>
            </a:r>
            <a:r>
              <a:rPr lang="zh-CN" altLang="en-US" sz="2800" dirty="0"/>
              <a:t>选择不同语言标准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1.5 C</a:t>
            </a:r>
            <a:r>
              <a:rPr lang="zh-CN" altLang="en-US" b="1" dirty="0"/>
              <a:t>语言程序错误类型及调试方法</a:t>
            </a:r>
            <a:endParaRPr lang="zh-CN" altLang="en-US" b="1" dirty="0"/>
          </a:p>
        </p:txBody>
      </p:sp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466725" y="1270000"/>
            <a:ext cx="8318500" cy="258508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800" dirty="0"/>
              <a:t>对待错误的态度：</a:t>
            </a:r>
            <a:endParaRPr lang="zh-CN" altLang="en-US" sz="2800" dirty="0"/>
          </a:p>
          <a:p>
            <a:pPr marL="971550" lvl="1" indent="-514350" eaLnBrk="1" hangingPunct="1">
              <a:lnSpc>
                <a:spcPct val="130000"/>
              </a:lnSpc>
              <a:buFont typeface="Wingdings" panose="05000000000000000000" charset="0"/>
              <a:buChar char="ü"/>
            </a:pPr>
            <a:r>
              <a:rPr lang="zh-CN" altLang="en-US" sz="2425" dirty="0"/>
              <a:t>错误是你通往成功路上的</a:t>
            </a:r>
            <a:r>
              <a:rPr lang="zh-CN" altLang="en-US" sz="2425" dirty="0">
                <a:solidFill>
                  <a:srgbClr val="C00000"/>
                </a:solidFill>
              </a:rPr>
              <a:t>垫脚石</a:t>
            </a:r>
            <a:r>
              <a:rPr lang="zh-CN" altLang="en-US" sz="2425" dirty="0"/>
              <a:t>，</a:t>
            </a:r>
            <a:r>
              <a:rPr lang="zh-CN" altLang="en-US" sz="2425" dirty="0">
                <a:solidFill>
                  <a:srgbClr val="C00000"/>
                </a:solidFill>
              </a:rPr>
              <a:t>平和乐观</a:t>
            </a:r>
            <a:r>
              <a:rPr lang="zh-CN" altLang="en-US" sz="2425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对待</a:t>
            </a:r>
            <a:endParaRPr lang="zh-CN" altLang="en-US" sz="2425" dirty="0">
              <a:solidFill>
                <a:srgbClr val="0000FF"/>
              </a:solidFill>
            </a:endParaRPr>
          </a:p>
          <a:p>
            <a:pPr marL="971550" lvl="1" indent="-514350" eaLnBrk="1" hangingPunct="1">
              <a:lnSpc>
                <a:spcPct val="130000"/>
              </a:lnSpc>
              <a:buFont typeface="Wingdings" panose="05000000000000000000" charset="0"/>
              <a:buChar char="ü"/>
            </a:pPr>
            <a:r>
              <a:rPr lang="zh-CN" altLang="en-US" sz="2425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学会</a:t>
            </a:r>
            <a:r>
              <a:rPr lang="zh-CN" altLang="en-US" sz="2425" dirty="0">
                <a:solidFill>
                  <a:schemeClr val="tx1">
                    <a:lumMod val="95000"/>
                    <a:lumOff val="5000"/>
                  </a:schemeClr>
                </a:solidFill>
              </a:rPr>
              <a:t>定位错误、分析错误、解决错误的</a:t>
            </a:r>
            <a:r>
              <a:rPr lang="zh-CN" altLang="en-US" sz="2425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方法</a:t>
            </a:r>
            <a:endParaRPr lang="zh-CN" altLang="en-US" sz="2425" dirty="0">
              <a:solidFill>
                <a:srgbClr val="0000FF"/>
              </a:solidFill>
            </a:endParaRPr>
          </a:p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800" dirty="0"/>
              <a:t>C语言程序中的错误按程序生成阶段可以分</a:t>
            </a:r>
            <a:endParaRPr lang="zh-CN" altLang="en-US" sz="2800" dirty="0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rot="5040000">
            <a:off x="1905000" y="5335905"/>
            <a:ext cx="1054735" cy="12890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tailEnd type="arrow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7495" y="5876925"/>
            <a:ext cx="18078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sym typeface="+mn-ea"/>
              </a:rPr>
              <a:t>编译错误</a:t>
            </a:r>
            <a:endParaRPr lang="zh-CN" altLang="en-US" sz="2800" b="1" dirty="0">
              <a:solidFill>
                <a:srgbClr val="FF33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7095" y="5812790"/>
            <a:ext cx="174752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  <a:sym typeface="+mn-ea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sym typeface="+mn-ea"/>
              </a:rPr>
              <a:t>连</a:t>
            </a:r>
            <a:r>
              <a:rPr lang="zh-CN" altLang="en-US" sz="2800" b="1" dirty="0">
                <a:solidFill>
                  <a:srgbClr val="FF3300"/>
                </a:solidFill>
                <a:sym typeface="+mn-ea"/>
              </a:rPr>
              <a:t>接错误</a:t>
            </a:r>
            <a:endParaRPr lang="zh-CN" altLang="en-US" sz="2800" b="1" dirty="0">
              <a:solidFill>
                <a:srgbClr val="FF33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3845" y="5805170"/>
            <a:ext cx="180594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rgbClr val="FF3300"/>
                </a:solidFill>
                <a:sym typeface="+mn-ea"/>
              </a:rPr>
              <a:t>运行错误</a:t>
            </a:r>
            <a:endParaRPr lang="zh-CN" altLang="en-US" sz="2800" b="1" dirty="0">
              <a:solidFill>
                <a:srgbClr val="FF33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9785" y="5931535"/>
            <a:ext cx="1928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sym typeface="+mn-ea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sym typeface="+mn-ea"/>
              </a:rPr>
              <a:t>逻辑</a:t>
            </a:r>
            <a:r>
              <a:rPr lang="zh-CN" altLang="en-US" sz="2800" dirty="0">
                <a:solidFill>
                  <a:srgbClr val="FF3300"/>
                </a:solidFill>
                <a:sym typeface="+mn-ea"/>
              </a:rPr>
              <a:t>错误</a:t>
            </a:r>
            <a:endParaRPr lang="zh-CN" altLang="en-US" sz="2800" dirty="0">
              <a:solidFill>
                <a:srgbClr val="FF3300"/>
              </a:solidFill>
              <a:sym typeface="+mn-ea"/>
            </a:endParaRP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4220845" y="4872990"/>
            <a:ext cx="28575" cy="97980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tailEnd type="arrow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rot="5580000" flipV="1">
            <a:off x="5506720" y="5361940"/>
            <a:ext cx="994410" cy="5905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tailEnd type="arrow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6240780" y="4869180"/>
            <a:ext cx="1518920" cy="112331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tailEnd type="arrow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" name="对象 -2147482620"/>
          <p:cNvGraphicFramePr>
            <a:graphicFrameLocks noChangeAspect="1"/>
          </p:cNvGraphicFramePr>
          <p:nvPr/>
        </p:nvGraphicFramePr>
        <p:xfrm>
          <a:off x="611505" y="3573145"/>
          <a:ext cx="7755255" cy="2152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4554200" imgH="1866900" progId="Visio.Drawing.11">
                  <p:embed/>
                </p:oleObj>
              </mc:Choice>
              <mc:Fallback>
                <p:oleObj name="" r:id="rId1" imgW="14554200" imgH="18669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505" y="3573145"/>
                        <a:ext cx="7755255" cy="21520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dirty="0"/>
              <a:t>1.5.1编译错误及调试方法</a:t>
            </a:r>
            <a:endParaRPr dirty="0"/>
          </a:p>
        </p:txBody>
      </p:sp>
      <p:sp>
        <p:nvSpPr>
          <p:cNvPr id="2" name="Rectangle 3"/>
          <p:cNvSpPr>
            <a:spLocks noGrp="1"/>
          </p:cNvSpPr>
          <p:nvPr>
            <p:ph idx="1"/>
          </p:nvPr>
        </p:nvSpPr>
        <p:spPr>
          <a:xfrm>
            <a:off x="539750" y="1270000"/>
            <a:ext cx="8108950" cy="4773613"/>
          </a:xfrm>
        </p:spPr>
        <p:txBody>
          <a:bodyPr vert="horz" wrap="square" lIns="91440" tIns="45720" rIns="91440" bIns="45720" anchor="t" anchorCtr="0"/>
          <a:p>
            <a:pPr marL="22225" indent="-22225" eaLnBrk="1" hangingPunct="1">
              <a:lnSpc>
                <a:spcPct val="140000"/>
              </a:lnSpc>
              <a:buNone/>
            </a:pPr>
            <a:r>
              <a:rPr lang="zh-CN" altLang="en-US" sz="2800" dirty="0">
                <a:solidFill>
                  <a:srgbClr val="FF3300"/>
                </a:solidFill>
              </a:rPr>
              <a:t>编译错误</a:t>
            </a:r>
            <a:r>
              <a:rPr lang="zh-CN" altLang="en-US" sz="2800" dirty="0"/>
              <a:t>也称语法错误</a:t>
            </a:r>
            <a:endParaRPr lang="zh-CN" altLang="en-US" sz="2800" dirty="0"/>
          </a:p>
          <a:p>
            <a:pPr marL="22225" indent="-22225" eaLnBrk="1" hangingPunct="1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/>
              <a:t>其产生的主要原因是</a:t>
            </a:r>
            <a:r>
              <a:rPr lang="zh-CN" altLang="en-US" sz="2800" dirty="0">
                <a:solidFill>
                  <a:srgbClr val="C00000"/>
                </a:solidFill>
              </a:rPr>
              <a:t>源程序</a:t>
            </a:r>
            <a:r>
              <a:rPr lang="zh-CN" altLang="en-US" sz="2800" dirty="0"/>
              <a:t>中有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不符合</a:t>
            </a:r>
            <a:r>
              <a:rPr lang="en-US" altLang="zh-CN" sz="2800" dirty="0"/>
              <a:t>C</a:t>
            </a:r>
            <a:r>
              <a:rPr lang="zh-CN" altLang="en-US" sz="2800" dirty="0"/>
              <a:t>语言语法规则的语法。</a:t>
            </a:r>
            <a:endParaRPr lang="zh-CN" altLang="en-US" sz="2800" dirty="0"/>
          </a:p>
          <a:p>
            <a:pPr marL="22225" indent="-22225" eaLnBrk="1" hangingPunct="1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/>
              <a:t>编译错误分类：</a:t>
            </a:r>
            <a:endParaRPr lang="zh-CN" altLang="en-US" sz="2800" dirty="0"/>
          </a:p>
          <a:p>
            <a:pPr marL="514350" indent="-514350" eaLnBrk="1" hangingPunct="1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rgbClr val="FF3300"/>
                </a:solidFill>
              </a:rPr>
              <a:t>错误：</a:t>
            </a:r>
            <a:r>
              <a:rPr lang="zh-CN" altLang="en-US" sz="2800" dirty="0">
                <a:sym typeface="+mn-ea"/>
              </a:rPr>
              <a:t>必须改正。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2800" dirty="0">
                <a:solidFill>
                  <a:srgbClr val="FF3300"/>
                </a:solidFill>
              </a:rPr>
              <a:t>警告：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友好地</a:t>
            </a:r>
            <a:r>
              <a:rPr lang="zh-CN" altLang="en-US" sz="28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提示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用户程序存在的</a:t>
            </a:r>
            <a:r>
              <a:rPr lang="zh-CN" altLang="en-US" sz="2800" dirty="0">
                <a:solidFill>
                  <a:srgbClr val="C00000"/>
                </a:solidFill>
              </a:rPr>
              <a:t>潜在问题</a:t>
            </a:r>
            <a:r>
              <a:rPr lang="zh-CN" altLang="en-US" sz="2800" dirty="0">
                <a:sym typeface="+mn-ea"/>
              </a:rPr>
              <a:t>。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marL="22225" indent="-22225" eaLnBrk="1" hangingPunct="1">
              <a:lnSpc>
                <a:spcPct val="140000"/>
              </a:lnSpc>
              <a:buFont typeface="Wingdings" panose="05000000000000000000" pitchFamily="2" charset="2"/>
              <a:buChar char="Ø"/>
            </a:pP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dirty="0">
                <a:sym typeface="+mn-ea"/>
              </a:rPr>
              <a:t>1.5.1编译错误及调试方法</a:t>
            </a:r>
            <a:endParaRPr lang="zh-CN" altLang="en-US" dirty="0"/>
          </a:p>
        </p:txBody>
      </p:sp>
      <p:sp>
        <p:nvSpPr>
          <p:cNvPr id="160771" name="Rectangle 3"/>
          <p:cNvSpPr>
            <a:spLocks noGrp="1"/>
          </p:cNvSpPr>
          <p:nvPr>
            <p:ph idx="1"/>
          </p:nvPr>
        </p:nvSpPr>
        <p:spPr>
          <a:xfrm>
            <a:off x="467360" y="1340485"/>
            <a:ext cx="8001000" cy="456692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en-US" altLang="zh-CN" dirty="0"/>
              <a:t>1</a:t>
            </a:r>
            <a:r>
              <a:rPr lang="zh-CN" altLang="en-US" dirty="0"/>
              <a:t>．编译错误的</a:t>
            </a:r>
            <a:r>
              <a:rPr lang="zh-CN" altLang="en-US" dirty="0">
                <a:solidFill>
                  <a:srgbClr val="0000FF"/>
                </a:solidFill>
              </a:rPr>
              <a:t>静态调试</a:t>
            </a:r>
            <a:endParaRPr lang="zh-CN" altLang="en-US" dirty="0">
              <a:solidFill>
                <a:srgbClr val="0000FF"/>
              </a:solidFill>
            </a:endParaRPr>
          </a:p>
          <a:p>
            <a:pPr marL="68580" indent="-68580" eaLnBrk="1" hangingPunct="1">
              <a:lnSpc>
                <a:spcPct val="130000"/>
              </a:lnSpc>
            </a:pPr>
            <a:r>
              <a:rPr lang="zh-CN" altLang="en-US" sz="2400" dirty="0"/>
              <a:t>      </a:t>
            </a:r>
            <a:r>
              <a:rPr lang="zh-CN" altLang="en-US" sz="2400" dirty="0">
                <a:solidFill>
                  <a:srgbClr val="FF3300"/>
                </a:solidFill>
              </a:rPr>
              <a:t>人工</a:t>
            </a:r>
            <a:r>
              <a:rPr lang="zh-CN" altLang="en-US" sz="2400" dirty="0"/>
              <a:t>对源程序进行仔细检查，主要检查程序中的</a:t>
            </a:r>
            <a:r>
              <a:rPr lang="zh-CN" altLang="en-US" sz="2400" dirty="0">
                <a:solidFill>
                  <a:srgbClr val="FF3300"/>
                </a:solidFill>
              </a:rPr>
              <a:t>语法规则和逻辑结构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 marL="514350" indent="-51435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dirty="0"/>
              <a:t> 语句是否以分号结束</a:t>
            </a:r>
            <a:endParaRPr lang="zh-CN" altLang="en-US" sz="2400" dirty="0"/>
          </a:p>
          <a:p>
            <a:pPr marL="514350" indent="-51435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dirty="0"/>
              <a:t>定义与使用的变量名多处是否一致</a:t>
            </a:r>
            <a:endParaRPr lang="zh-CN" altLang="en-US" sz="2400" dirty="0"/>
          </a:p>
          <a:p>
            <a:pPr marL="514350" indent="-51435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dirty="0"/>
              <a:t>左右花括号是否成对匹配</a:t>
            </a:r>
            <a:endParaRPr lang="zh-CN" altLang="en-US" sz="2400" dirty="0"/>
          </a:p>
          <a:p>
            <a:pPr marL="514350" indent="-51435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dirty="0"/>
              <a:t>else是否有配对的if</a:t>
            </a:r>
            <a:endParaRPr lang="zh-CN" altLang="en-US" sz="2400" dirty="0"/>
          </a:p>
          <a:p>
            <a:pPr marL="514350" indent="-514350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400" dirty="0"/>
              <a:t>宏定义或#include命令后是否多加了分号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0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1.5.1</a:t>
            </a:r>
            <a:r>
              <a:rPr lang="zh-CN" altLang="en-US" dirty="0"/>
              <a:t>编译错误及调试方法</a:t>
            </a:r>
            <a:endParaRPr lang="zh-CN" altLang="en-US" dirty="0"/>
          </a:p>
        </p:txBody>
      </p:sp>
      <p:sp>
        <p:nvSpPr>
          <p:cNvPr id="161795" name="Rectangle 3"/>
          <p:cNvSpPr>
            <a:spLocks noGrp="1"/>
          </p:cNvSpPr>
          <p:nvPr>
            <p:ph idx="1"/>
          </p:nvPr>
        </p:nvSpPr>
        <p:spPr>
          <a:xfrm>
            <a:off x="539115" y="1124585"/>
            <a:ext cx="8001000" cy="223012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．编译错误的</a:t>
            </a:r>
            <a:r>
              <a:rPr lang="zh-CN" altLang="en-US" dirty="0">
                <a:solidFill>
                  <a:srgbClr val="FF0000"/>
                </a:solidFill>
              </a:rPr>
              <a:t>动态调试</a:t>
            </a:r>
            <a:endParaRPr lang="zh-CN" altLang="en-US" dirty="0"/>
          </a:p>
          <a:p>
            <a:pPr marL="32385" indent="-32385" eaLnBrk="1" hangingPunct="1">
              <a:lnSpc>
                <a:spcPct val="150000"/>
              </a:lnSpc>
            </a:pPr>
            <a:r>
              <a:rPr lang="zh-CN" altLang="en-US" dirty="0"/>
              <a:t>    </a:t>
            </a:r>
            <a:r>
              <a:rPr lang="zh-CN" altLang="en-US" sz="2400" dirty="0"/>
              <a:t>动态调试就是指将源程序输入到计算机中，开发环境中的</a:t>
            </a:r>
            <a:r>
              <a:rPr lang="zh-CN" altLang="en-US" sz="2400" dirty="0">
                <a:solidFill>
                  <a:srgbClr val="FF0000"/>
                </a:solidFill>
              </a:rPr>
              <a:t>调试工具的帮助下</a:t>
            </a:r>
            <a:r>
              <a:rPr lang="zh-CN" altLang="en-US" sz="2400" dirty="0"/>
              <a:t>，定位、排除错误的过程。</a:t>
            </a:r>
            <a:endParaRPr lang="zh-CN" altLang="en-US" dirty="0"/>
          </a:p>
          <a:p>
            <a:pPr eaLnBrk="1" hangingPunct="1">
              <a:lnSpc>
                <a:spcPct val="170000"/>
              </a:lnSpc>
            </a:pPr>
            <a:endParaRPr lang="zh-CN" altLang="en-US" dirty="0"/>
          </a:p>
        </p:txBody>
      </p:sp>
      <p:pic>
        <p:nvPicPr>
          <p:cNvPr id="269" name="图片 4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331595" y="3284855"/>
            <a:ext cx="6548120" cy="3463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1.5.1</a:t>
            </a:r>
            <a:r>
              <a:rPr lang="zh-CN" altLang="en-US" dirty="0"/>
              <a:t>编译错误及调试方法</a:t>
            </a:r>
            <a:endParaRPr lang="zh-CN" altLang="en-US" dirty="0"/>
          </a:p>
        </p:txBody>
      </p:sp>
      <p:sp>
        <p:nvSpPr>
          <p:cNvPr id="161795" name="Rectangle 3"/>
          <p:cNvSpPr>
            <a:spLocks noGrp="1"/>
          </p:cNvSpPr>
          <p:nvPr>
            <p:ph idx="1"/>
          </p:nvPr>
        </p:nvSpPr>
        <p:spPr>
          <a:xfrm>
            <a:off x="539115" y="1124585"/>
            <a:ext cx="8001000" cy="223012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．编译错误的</a:t>
            </a:r>
            <a:r>
              <a:rPr lang="zh-CN" altLang="en-US" dirty="0">
                <a:solidFill>
                  <a:srgbClr val="FF0000"/>
                </a:solidFill>
              </a:rPr>
              <a:t>动态调试</a:t>
            </a:r>
            <a:endParaRPr lang="zh-CN" altLang="en-US" dirty="0"/>
          </a:p>
          <a:p>
            <a:pPr marL="32385" indent="-32385" eaLnBrk="1" hangingPunct="1">
              <a:lnSpc>
                <a:spcPct val="150000"/>
              </a:lnSpc>
            </a:pPr>
            <a:r>
              <a:rPr lang="zh-CN" altLang="en-US" dirty="0"/>
              <a:t>    </a:t>
            </a:r>
            <a:r>
              <a:rPr lang="zh-CN" altLang="en-US" sz="2400" dirty="0"/>
              <a:t>排除编译错误时需注意两点</a:t>
            </a:r>
            <a:r>
              <a:rPr lang="en-US" altLang="zh-CN" sz="2400" dirty="0"/>
              <a:t>:</a:t>
            </a:r>
            <a:endParaRPr lang="en-US" altLang="zh-CN" sz="2400" dirty="0"/>
          </a:p>
          <a:p>
            <a:pPr marL="32385" indent="-32385" eaLnBrk="1" hangingPunct="1">
              <a:lnSpc>
                <a:spcPct val="150000"/>
              </a:lnSpc>
            </a:pPr>
            <a:r>
              <a:rPr lang="zh-CN" altLang="en-US" sz="2400" dirty="0"/>
              <a:t>（1）从</a:t>
            </a:r>
            <a:r>
              <a:rPr lang="zh-CN" altLang="en-US" sz="2400" dirty="0">
                <a:solidFill>
                  <a:srgbClr val="FF0000"/>
                </a:solidFill>
              </a:rPr>
              <a:t>头</a:t>
            </a:r>
            <a:r>
              <a:rPr lang="zh-CN" altLang="en-US" sz="2400" dirty="0"/>
              <a:t>开始，</a:t>
            </a:r>
            <a:r>
              <a:rPr lang="zh-CN" altLang="en-US" sz="2400" dirty="0">
                <a:solidFill>
                  <a:srgbClr val="FF0000"/>
                </a:solidFill>
              </a:rPr>
              <a:t>一次</a:t>
            </a:r>
            <a:r>
              <a:rPr lang="zh-CN" altLang="en-US" sz="2400" dirty="0"/>
              <a:t>只排</a:t>
            </a:r>
            <a:r>
              <a:rPr lang="zh-CN" altLang="en-US" sz="2400" dirty="0">
                <a:solidFill>
                  <a:srgbClr val="FF0000"/>
                </a:solidFill>
              </a:rPr>
              <a:t>一个错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32385" indent="-32385" eaLnBrk="1" hangingPunct="1">
              <a:lnSpc>
                <a:spcPct val="150000"/>
              </a:lnSpc>
            </a:pPr>
            <a:r>
              <a:rPr lang="zh-CN" altLang="en-US" sz="2400" dirty="0"/>
              <a:t>（2）仔细查看错误</a:t>
            </a:r>
            <a:r>
              <a:rPr lang="zh-CN" altLang="en-US" sz="2400" dirty="0">
                <a:solidFill>
                  <a:srgbClr val="FF0000"/>
                </a:solidFill>
              </a:rPr>
              <a:t>提示信息</a:t>
            </a:r>
            <a:r>
              <a:rPr lang="zh-CN" altLang="en-US" sz="2400" dirty="0"/>
              <a:t>，</a:t>
            </a:r>
            <a:r>
              <a:rPr lang="zh-CN" altLang="en-US" sz="2400" dirty="0">
                <a:solidFill>
                  <a:srgbClr val="FF0000"/>
                </a:solidFill>
              </a:rPr>
              <a:t>结合上下文</a:t>
            </a:r>
            <a:r>
              <a:rPr lang="zh-CN" altLang="en-US" sz="2400" dirty="0"/>
              <a:t>定位错误原因。</a:t>
            </a:r>
            <a:endParaRPr lang="zh-CN" altLang="en-US" sz="2400" dirty="0"/>
          </a:p>
          <a:p>
            <a:pPr eaLnBrk="1" hangingPunct="1">
              <a:lnSpc>
                <a:spcPct val="170000"/>
              </a:lnSpc>
            </a:pP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1.5.2</a:t>
            </a:r>
            <a:r>
              <a:rPr lang="zh-CN" altLang="zh-CN" dirty="0"/>
              <a:t>连接</a:t>
            </a:r>
            <a:r>
              <a:rPr lang="zh-CN" altLang="en-US" dirty="0"/>
              <a:t>错误及调试方法</a:t>
            </a:r>
            <a:endParaRPr lang="zh-CN" altLang="en-US" dirty="0"/>
          </a:p>
        </p:txBody>
      </p:sp>
      <p:sp>
        <p:nvSpPr>
          <p:cNvPr id="162819" name="Rectangle 3"/>
          <p:cNvSpPr>
            <a:spLocks noGrp="1"/>
          </p:cNvSpPr>
          <p:nvPr>
            <p:ph idx="1"/>
          </p:nvPr>
        </p:nvSpPr>
        <p:spPr>
          <a:xfrm>
            <a:off x="566738" y="1412875"/>
            <a:ext cx="8489950" cy="49688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</a:pPr>
            <a:r>
              <a:rPr lang="zh-CN" altLang="en-US" dirty="0"/>
              <a:t>    </a:t>
            </a:r>
            <a:r>
              <a:rPr lang="zh-CN" altLang="zh-CN" dirty="0">
                <a:sym typeface="+mn-ea"/>
              </a:rPr>
              <a:t>连接</a:t>
            </a:r>
            <a:r>
              <a:rPr lang="zh-CN" altLang="en-US" dirty="0"/>
              <a:t>错误</a:t>
            </a:r>
            <a:r>
              <a:rPr lang="zh-CN" altLang="en-US" dirty="0">
                <a:solidFill>
                  <a:srgbClr val="FF0000"/>
                </a:solidFill>
              </a:rPr>
              <a:t>位置隐秘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FF0000"/>
                </a:solidFill>
              </a:rPr>
              <a:t>排除</a:t>
            </a:r>
            <a:r>
              <a:rPr lang="zh-CN" altLang="en-US" dirty="0"/>
              <a:t>较</a:t>
            </a:r>
            <a:r>
              <a:rPr lang="zh-CN" altLang="en-US" dirty="0">
                <a:solidFill>
                  <a:srgbClr val="FF0000"/>
                </a:solidFill>
              </a:rPr>
              <a:t>困难</a:t>
            </a:r>
            <a:r>
              <a:rPr lang="zh-CN" altLang="en-US" dirty="0"/>
              <a:t>，但错误类型</a:t>
            </a:r>
            <a:r>
              <a:rPr lang="zh-CN" altLang="en-US" dirty="0">
                <a:solidFill>
                  <a:srgbClr val="FF0000"/>
                </a:solidFill>
              </a:rPr>
              <a:t>较少</a:t>
            </a:r>
            <a:r>
              <a:rPr lang="zh-CN" altLang="en-US" dirty="0"/>
              <a:t>，一般根据错误提示信息中的关键字即可排除。</a:t>
            </a:r>
            <a:endParaRPr lang="zh-CN" altLang="en-US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    </a:t>
            </a:r>
            <a:r>
              <a:rPr lang="zh-CN" altLang="zh-CN" dirty="0">
                <a:sym typeface="+mn-ea"/>
              </a:rPr>
              <a:t>连接</a:t>
            </a:r>
            <a:r>
              <a:rPr lang="zh-CN" altLang="en-US" dirty="0"/>
              <a:t>错误较常见的有以下几种：</a:t>
            </a:r>
            <a:endParaRPr lang="zh-CN" altLang="en-US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）没有定义某个函数。</a:t>
            </a:r>
            <a:endParaRPr lang="zh-CN" altLang="en-US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dirty="0"/>
              <a:t>在一个项目中有多个有main函数文件</a:t>
            </a:r>
            <a:r>
              <a:rPr lang="zh-CN" altLang="en-US" dirty="0"/>
              <a:t>。</a:t>
            </a:r>
            <a:endParaRPr lang="zh-CN" altLang="en-US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zh-CN" altLang="en-US" dirty="0">
                <a:solidFill>
                  <a:srgbClr val="FF0000"/>
                </a:solidFill>
              </a:rPr>
              <a:t>无法生成.exe文件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1.5.3</a:t>
            </a:r>
            <a:r>
              <a:rPr lang="zh-CN" altLang="en-US" dirty="0"/>
              <a:t>运行错误及调试方法</a:t>
            </a:r>
            <a:endParaRPr lang="zh-CN" altLang="en-US" dirty="0"/>
          </a:p>
        </p:txBody>
      </p:sp>
      <p:sp>
        <p:nvSpPr>
          <p:cNvPr id="163843" name="Rectangle 3"/>
          <p:cNvSpPr>
            <a:spLocks noGrp="1"/>
          </p:cNvSpPr>
          <p:nvPr>
            <p:ph idx="1"/>
          </p:nvPr>
        </p:nvSpPr>
        <p:spPr>
          <a:xfrm>
            <a:off x="567055" y="1270000"/>
            <a:ext cx="8340725" cy="4749800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600" dirty="0"/>
              <a:t>运行错误：是指程序在</a:t>
            </a:r>
            <a:r>
              <a:rPr lang="zh-CN" altLang="en-US" sz="2600" dirty="0">
                <a:solidFill>
                  <a:srgbClr val="FF0000"/>
                </a:solidFill>
              </a:rPr>
              <a:t>实际执行过程中</a:t>
            </a:r>
            <a:r>
              <a:rPr lang="zh-CN" altLang="en-US" sz="2600" dirty="0"/>
              <a:t>产生的错误。</a:t>
            </a:r>
            <a:endParaRPr lang="zh-CN" altLang="en-US" sz="2600" dirty="0"/>
          </a:p>
          <a:p>
            <a:pPr marL="34925" indent="-34925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00" dirty="0"/>
              <a:t>运行错误形式：对话框提示“</a:t>
            </a:r>
            <a:r>
              <a:rPr lang="en-US" altLang="zh-CN" sz="2600" dirty="0">
                <a:solidFill>
                  <a:srgbClr val="FF0000"/>
                </a:solidFill>
              </a:rPr>
              <a:t>**.exe</a:t>
            </a:r>
            <a:r>
              <a:rPr lang="zh-CN" altLang="en-US" sz="2600" dirty="0">
                <a:solidFill>
                  <a:srgbClr val="FF0000"/>
                </a:solidFill>
              </a:rPr>
              <a:t>已停止工作</a:t>
            </a:r>
            <a:r>
              <a:rPr lang="zh-CN" altLang="en-US" sz="2600" dirty="0"/>
              <a:t>”，没有错误原因和位置提示信息。</a:t>
            </a:r>
            <a:endParaRPr lang="zh-CN" altLang="en-US" sz="2600" dirty="0"/>
          </a:p>
          <a:p>
            <a:pPr marL="34925" indent="-34925" eaLnBrk="1" hangingPunct="1">
              <a:lnSpc>
                <a:spcPct val="180000"/>
              </a:lnSpc>
              <a:buFont typeface="Wingdings" panose="05000000000000000000" pitchFamily="2" charset="2"/>
              <a:buChar char="Ø"/>
            </a:pPr>
            <a:endParaRPr lang="zh-CN" altLang="en-US" sz="2600" dirty="0"/>
          </a:p>
        </p:txBody>
      </p:sp>
      <p:pic>
        <p:nvPicPr>
          <p:cNvPr id="73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63980" y="3140710"/>
            <a:ext cx="6607810" cy="3357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4930" name="文本框 101"/>
          <p:cNvSpPr txBox="1"/>
          <p:nvPr/>
        </p:nvSpPr>
        <p:spPr>
          <a:xfrm>
            <a:off x="539750" y="1340485"/>
            <a:ext cx="2293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.汇编语言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24933" name="对象 2"/>
          <p:cNvGraphicFramePr/>
          <p:nvPr/>
        </p:nvGraphicFramePr>
        <p:xfrm>
          <a:off x="3636010" y="2493010"/>
          <a:ext cx="4324985" cy="2688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267200" imgH="2771775" progId="Paint.Picture">
                  <p:embed/>
                </p:oleObj>
              </mc:Choice>
              <mc:Fallback>
                <p:oleObj name="" r:id="rId1" imgW="4267200" imgH="277177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36010" y="2493010"/>
                        <a:ext cx="4324985" cy="2688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4" name="文本框 6"/>
          <p:cNvSpPr txBox="1"/>
          <p:nvPr/>
        </p:nvSpPr>
        <p:spPr>
          <a:xfrm>
            <a:off x="539433" y="5650230"/>
            <a:ext cx="4291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汇编语言源程序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3620" y="1340485"/>
            <a:ext cx="44297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+mn-ea"/>
              </a:rPr>
              <a:t>特征：</a:t>
            </a:r>
            <a:endParaRPr lang="zh-CN" altLang="en-US" sz="3200" b="1">
              <a:sym typeface="+mn-ea"/>
            </a:endParaRPr>
          </a:p>
          <a:p>
            <a:r>
              <a:rPr sz="3200" b="1">
                <a:solidFill>
                  <a:srgbClr val="FF0000"/>
                </a:solidFill>
                <a:sym typeface="+mn-ea"/>
              </a:rPr>
              <a:t>助记符</a:t>
            </a:r>
            <a:r>
              <a:rPr sz="3200" b="1">
                <a:sym typeface="+mn-ea"/>
              </a:rPr>
              <a:t>表达二进制指令</a:t>
            </a:r>
            <a:endParaRPr sz="32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795" y="2350770"/>
            <a:ext cx="9842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ym typeface="+mn-ea"/>
              </a:rPr>
              <a:t>入栈</a:t>
            </a:r>
            <a:endParaRPr sz="24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0" y="3933190"/>
            <a:ext cx="13030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ym typeface="+mn-ea"/>
              </a:rPr>
              <a:t>跳转</a:t>
            </a:r>
            <a:endParaRPr sz="24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160" y="3233420"/>
            <a:ext cx="19399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ym typeface="+mn-ea"/>
              </a:rPr>
              <a:t>数据传递</a:t>
            </a:r>
            <a:endParaRPr lang="zh-CN" sz="24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7260" y="4632960"/>
            <a:ext cx="946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ym typeface="+mn-ea"/>
              </a:rPr>
              <a:t>调用</a:t>
            </a:r>
            <a:endParaRPr lang="zh-CN" sz="2400" b="1">
              <a:sym typeface="+mn-ea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741170" y="4919345"/>
            <a:ext cx="2323465" cy="9398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195830" y="3453765"/>
            <a:ext cx="1943735" cy="40005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V="1">
            <a:off x="1774190" y="4116070"/>
            <a:ext cx="2277110" cy="32385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 flipV="1">
            <a:off x="1701165" y="2621915"/>
            <a:ext cx="1978025" cy="5461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3724910" y="5949315"/>
            <a:ext cx="2791460" cy="12065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6516370" y="5650230"/>
            <a:ext cx="1947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机器语言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3636010" y="5396865"/>
            <a:ext cx="33286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汇编程序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（翻译）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6" grpId="0"/>
      <p:bldP spid="9" grpId="0"/>
      <p:bldP spid="124934" grpId="0"/>
      <p:bldP spid="15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Rectangle 2"/>
          <p:cNvSpPr>
            <a:spLocks noGrp="1"/>
          </p:cNvSpPr>
          <p:nvPr>
            <p:ph idx="1"/>
          </p:nvPr>
        </p:nvSpPr>
        <p:spPr>
          <a:xfrm>
            <a:off x="323850" y="1628775"/>
            <a:ext cx="8785225" cy="3889375"/>
          </a:xfrm>
        </p:spPr>
        <p:txBody>
          <a:bodyPr vert="horz" wrap="square" lIns="91440" tIns="45720" rIns="91440" bIns="45720" anchor="t" anchorCtr="0"/>
          <a:p>
            <a:pPr marL="34925" indent="-34925" algn="l" eaLnBrk="1" hangingPunct="1">
              <a:lnSpc>
                <a:spcPct val="150000"/>
              </a:lnSpc>
              <a:buSzTx/>
              <a:buChar char="Ø"/>
            </a:pPr>
            <a:r>
              <a:rPr lang="zh-CN" altLang="en-US" sz="2600" dirty="0"/>
              <a:t>运行错误</a:t>
            </a:r>
            <a:r>
              <a:rPr lang="zh-CN" altLang="en-US" sz="2600" dirty="0">
                <a:solidFill>
                  <a:srgbClr val="FF0000"/>
                </a:solidFill>
              </a:rPr>
              <a:t>原因</a:t>
            </a:r>
            <a:r>
              <a:rPr lang="zh-CN" altLang="en-US" sz="2600" dirty="0"/>
              <a:t>：多数是因为</a:t>
            </a:r>
            <a:r>
              <a:rPr lang="zh-CN" altLang="en-US" sz="2600" dirty="0">
                <a:solidFill>
                  <a:srgbClr val="FF0000"/>
                </a:solidFill>
              </a:rPr>
              <a:t>非法访问内存</a:t>
            </a:r>
            <a:r>
              <a:rPr lang="zh-CN" altLang="en-US" sz="2600" dirty="0"/>
              <a:t>造成的。</a:t>
            </a:r>
            <a:endParaRPr lang="zh-CN" altLang="en-US" sz="2600" dirty="0"/>
          </a:p>
          <a:p>
            <a:pPr marL="0" indent="0" algn="l" eaLnBrk="1" hangingPunct="1">
              <a:lnSpc>
                <a:spcPct val="150000"/>
              </a:lnSpc>
              <a:buSzTx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）利用</a:t>
            </a:r>
            <a:r>
              <a:rPr lang="en-US" altLang="zh-CN" sz="2400" dirty="0"/>
              <a:t>scanf</a:t>
            </a:r>
            <a:r>
              <a:rPr lang="zh-CN" altLang="en-US" sz="2400" dirty="0"/>
              <a:t>函数输入数据缺少</a:t>
            </a:r>
            <a:r>
              <a:rPr lang="en-US" altLang="zh-CN" sz="2400" dirty="0"/>
              <a:t>&amp;</a:t>
            </a:r>
            <a:r>
              <a:rPr lang="zh-CN" altLang="en-US" sz="2400" dirty="0"/>
              <a:t>，如</a:t>
            </a:r>
            <a:r>
              <a:rPr lang="en-US" altLang="zh-CN" sz="2400" dirty="0"/>
              <a:t>scanf("%d",</a:t>
            </a:r>
            <a:r>
              <a:rPr lang="en-US" altLang="zh-CN" sz="2400" dirty="0">
                <a:solidFill>
                  <a:srgbClr val="FF0000"/>
                </a:solidFill>
              </a:rPr>
              <a:t>a</a:t>
            </a:r>
            <a:r>
              <a:rPr lang="en-US" altLang="zh-CN" sz="2400" dirty="0"/>
              <a:t>);</a:t>
            </a:r>
            <a:endParaRPr lang="en-US" altLang="zh-CN" sz="24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）数组下标越界。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）指针变量</a:t>
            </a:r>
            <a:r>
              <a:rPr lang="en-US" altLang="zh-CN" sz="2400" dirty="0"/>
              <a:t>p</a:t>
            </a:r>
            <a:r>
              <a:rPr lang="zh-CN" altLang="en-US" sz="2400" dirty="0"/>
              <a:t>没有赋初值而直接使用*</a:t>
            </a:r>
            <a:r>
              <a:rPr lang="en-US" altLang="zh-CN" sz="2400" dirty="0"/>
              <a:t>p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164867" name="Rectangle 3"/>
          <p:cNvSpPr>
            <a:spLocks noGrp="1"/>
          </p:cNvSpPr>
          <p:nvPr/>
        </p:nvSpPr>
        <p:spPr>
          <a:xfrm>
            <a:off x="539750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1.</a:t>
            </a:r>
            <a:r>
              <a:rPr lang="en-US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zh-CN" sz="3800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.3运行错误及调试方法</a:t>
            </a:r>
            <a:endParaRPr lang="zh-CN" altLang="zh-CN" sz="3800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1.5.4</a:t>
            </a:r>
            <a:r>
              <a:rPr lang="zh-CN" altLang="en-US" dirty="0"/>
              <a:t>逻辑错误及调试方法</a:t>
            </a:r>
            <a:endParaRPr lang="zh-CN" altLang="en-US" dirty="0"/>
          </a:p>
        </p:txBody>
      </p:sp>
      <p:sp>
        <p:nvSpPr>
          <p:cNvPr id="165891" name="Rectangle 3"/>
          <p:cNvSpPr>
            <a:spLocks noGrp="1"/>
          </p:cNvSpPr>
          <p:nvPr>
            <p:ph idx="1"/>
          </p:nvPr>
        </p:nvSpPr>
        <p:spPr>
          <a:xfrm>
            <a:off x="567055" y="1412875"/>
            <a:ext cx="8380095" cy="4678680"/>
          </a:xfrm>
        </p:spPr>
        <p:txBody>
          <a:bodyPr vert="horz" wrap="square" lIns="91440" tIns="45720" rIns="91440" bIns="45720" anchor="t" anchorCtr="0"/>
          <a:p>
            <a:pPr marL="62230" indent="-62230" eaLnBrk="1" hangingPunct="1">
              <a:lnSpc>
                <a:spcPct val="140000"/>
              </a:lnSpc>
            </a:pPr>
            <a:r>
              <a:rPr lang="zh-CN" altLang="en-US" dirty="0"/>
              <a:t>逻辑错误：是指程序可以执行，</a:t>
            </a:r>
            <a:r>
              <a:rPr lang="zh-CN" altLang="en-US" dirty="0">
                <a:solidFill>
                  <a:srgbClr val="FF0000"/>
                </a:solidFill>
              </a:rPr>
              <a:t>执行结果与预期结果不一样</a:t>
            </a:r>
            <a:r>
              <a:rPr lang="zh-CN" altLang="en-US" dirty="0"/>
              <a:t>。</a:t>
            </a:r>
            <a:endParaRPr lang="zh-CN" altLang="en-US" dirty="0"/>
          </a:p>
          <a:p>
            <a:pPr marL="62230" indent="-62230" eaLnBrk="1" hangingPunct="1">
              <a:lnSpc>
                <a:spcPct val="140000"/>
              </a:lnSpc>
            </a:pPr>
            <a:r>
              <a:rPr lang="zh-CN" altLang="en-US" dirty="0"/>
              <a:t>逻辑错误最常用的调试方法</a:t>
            </a:r>
            <a:endParaRPr lang="zh-CN" altLang="en-US" dirty="0"/>
          </a:p>
          <a:p>
            <a:pPr marL="514350" indent="-514350" eaLnBrk="1" hangingPunct="1">
              <a:lnSpc>
                <a:spcPct val="14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rgbClr val="FF3300"/>
                </a:solidFill>
              </a:rPr>
              <a:t>静态调试</a:t>
            </a:r>
            <a:endParaRPr lang="zh-CN" altLang="en-US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rgbClr val="FF3300"/>
                </a:solidFill>
              </a:rPr>
              <a:t>跟踪打印</a:t>
            </a:r>
            <a:endParaRPr lang="zh-CN" altLang="en-US" dirty="0">
              <a:solidFill>
                <a:srgbClr val="FF3300"/>
              </a:solidFill>
            </a:endParaRPr>
          </a:p>
          <a:p>
            <a:pPr marL="514350" indent="-514350" eaLnBrk="1" hangingPunct="1">
              <a:lnSpc>
                <a:spcPct val="14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rgbClr val="FF3300"/>
                </a:solidFill>
              </a:rPr>
              <a:t>跟踪调试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1.5.4</a:t>
            </a:r>
            <a:r>
              <a:rPr lang="zh-CN" altLang="en-US" dirty="0"/>
              <a:t>逻辑错误及调试方法</a:t>
            </a:r>
            <a:endParaRPr lang="zh-CN" altLang="en-US" dirty="0"/>
          </a:p>
        </p:txBody>
      </p:sp>
      <p:sp>
        <p:nvSpPr>
          <p:cNvPr id="166915" name="Rectangle 3"/>
          <p:cNvSpPr>
            <a:spLocks noGrp="1"/>
          </p:cNvSpPr>
          <p:nvPr>
            <p:ph idx="1"/>
          </p:nvPr>
        </p:nvSpPr>
        <p:spPr>
          <a:xfrm>
            <a:off x="566738" y="1341438"/>
            <a:ext cx="8001000" cy="5040312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en-US" altLang="zh-CN" sz="2600" dirty="0"/>
              <a:t>1</a:t>
            </a:r>
            <a:r>
              <a:rPr lang="zh-CN" altLang="en-US" sz="2600" dirty="0"/>
              <a:t>．静态调试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    定义：</a:t>
            </a:r>
            <a:r>
              <a:rPr lang="zh-CN" altLang="en-US" sz="2600" dirty="0">
                <a:solidFill>
                  <a:srgbClr val="FF0000"/>
                </a:solidFill>
              </a:rPr>
              <a:t>人工</a:t>
            </a:r>
            <a:r>
              <a:rPr lang="zh-CN" altLang="en-US" sz="2600" dirty="0"/>
              <a:t>分析语法、</a:t>
            </a:r>
            <a:r>
              <a:rPr lang="zh-CN" altLang="en-US" sz="2600" dirty="0">
                <a:solidFill>
                  <a:srgbClr val="FF0000"/>
                </a:solidFill>
              </a:rPr>
              <a:t>模拟</a:t>
            </a:r>
            <a:r>
              <a:rPr lang="zh-CN" altLang="en-US" sz="2600" dirty="0"/>
              <a:t>程序执行过程的方法。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可以从以下几个方面进行检查：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1</a:t>
            </a:r>
            <a:r>
              <a:rPr lang="zh-CN" altLang="en-US" sz="2600" dirty="0"/>
              <a:t>）</a:t>
            </a:r>
            <a:r>
              <a:rPr lang="zh-CN" altLang="en-US" sz="2600" dirty="0">
                <a:solidFill>
                  <a:srgbClr val="FF0000"/>
                </a:solidFill>
              </a:rPr>
              <a:t>条件表达式</a:t>
            </a:r>
            <a:r>
              <a:rPr lang="zh-CN" altLang="en-US" sz="2600" dirty="0"/>
              <a:t>是否正确。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2</a:t>
            </a:r>
            <a:r>
              <a:rPr lang="zh-CN" altLang="en-US" sz="2600" dirty="0"/>
              <a:t>）变量的</a:t>
            </a:r>
            <a:r>
              <a:rPr lang="zh-CN" altLang="en-US" sz="2600" dirty="0">
                <a:solidFill>
                  <a:srgbClr val="FF0000"/>
                </a:solidFill>
              </a:rPr>
              <a:t>数据类型</a:t>
            </a:r>
            <a:r>
              <a:rPr lang="zh-CN" altLang="en-US" sz="2600" dirty="0"/>
              <a:t>是否正确。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3</a:t>
            </a:r>
            <a:r>
              <a:rPr lang="zh-CN" altLang="en-US" sz="2600" dirty="0"/>
              <a:t>）</a:t>
            </a:r>
            <a:r>
              <a:rPr lang="zh-CN" altLang="en-US" sz="2600" dirty="0">
                <a:solidFill>
                  <a:srgbClr val="FF0000"/>
                </a:solidFill>
              </a:rPr>
              <a:t>循环变量</a:t>
            </a:r>
            <a:r>
              <a:rPr lang="zh-CN" altLang="en-US" sz="2600" dirty="0"/>
              <a:t>是否赋了</a:t>
            </a:r>
            <a:r>
              <a:rPr lang="zh-CN" altLang="en-US" sz="2600" dirty="0">
                <a:solidFill>
                  <a:srgbClr val="FF0000"/>
                </a:solidFill>
              </a:rPr>
              <a:t>初值</a:t>
            </a:r>
            <a:r>
              <a:rPr lang="zh-CN" altLang="en-US" sz="2600" dirty="0"/>
              <a:t>以及赋初值语句的</a:t>
            </a:r>
            <a:r>
              <a:rPr lang="zh-CN" altLang="en-US" sz="2600" dirty="0">
                <a:solidFill>
                  <a:srgbClr val="FF0000"/>
                </a:solidFill>
              </a:rPr>
              <a:t>位置</a:t>
            </a:r>
            <a:r>
              <a:rPr lang="zh-CN" altLang="en-US" sz="2600" dirty="0"/>
              <a:t>是否正确。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600" dirty="0"/>
              <a:t>（</a:t>
            </a:r>
            <a:r>
              <a:rPr lang="en-US" altLang="zh-CN" sz="2600" dirty="0"/>
              <a:t>4</a:t>
            </a:r>
            <a:r>
              <a:rPr lang="zh-CN" altLang="en-US" sz="2600" dirty="0"/>
              <a:t>）是否</a:t>
            </a:r>
            <a:r>
              <a:rPr lang="zh-CN" altLang="en-US" sz="2600" dirty="0">
                <a:solidFill>
                  <a:srgbClr val="FF0000"/>
                </a:solidFill>
              </a:rPr>
              <a:t>多加了分号</a:t>
            </a:r>
            <a:r>
              <a:rPr lang="zh-CN" altLang="en-US" sz="2600" dirty="0"/>
              <a:t>，是否</a:t>
            </a:r>
            <a:r>
              <a:rPr lang="zh-CN" altLang="en-US" sz="2600" dirty="0">
                <a:solidFill>
                  <a:srgbClr val="FF0000"/>
                </a:solidFill>
              </a:rPr>
              <a:t>忘记</a:t>
            </a:r>
            <a:r>
              <a:rPr lang="zh-CN" altLang="en-US" sz="2600" dirty="0"/>
              <a:t>了</a:t>
            </a:r>
            <a:r>
              <a:rPr lang="zh-CN" altLang="en-US" sz="2600" dirty="0">
                <a:solidFill>
                  <a:srgbClr val="FF0000"/>
                </a:solidFill>
              </a:rPr>
              <a:t>花</a:t>
            </a:r>
            <a:r>
              <a:rPr lang="zh-CN" altLang="en-US" sz="2600" dirty="0"/>
              <a:t>括号。</a:t>
            </a:r>
            <a:endParaRPr lang="zh-CN" altLang="en-US" sz="2600" dirty="0"/>
          </a:p>
          <a:p>
            <a:pPr eaLnBrk="1" hangingPunct="1">
              <a:lnSpc>
                <a:spcPct val="130000"/>
              </a:lnSpc>
            </a:pPr>
            <a:endParaRPr lang="zh-CN" altLang="en-US" sz="26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1.5.4</a:t>
            </a:r>
            <a:r>
              <a:rPr lang="zh-CN" altLang="en-US" dirty="0"/>
              <a:t>逻辑错误及调试方法</a:t>
            </a:r>
            <a:endParaRPr lang="zh-CN" altLang="en-US" dirty="0"/>
          </a:p>
        </p:txBody>
      </p:sp>
      <p:sp>
        <p:nvSpPr>
          <p:cNvPr id="167939" name="Rectangle 3"/>
          <p:cNvSpPr>
            <a:spLocks noGrp="1"/>
          </p:cNvSpPr>
          <p:nvPr>
            <p:ph idx="1"/>
          </p:nvPr>
        </p:nvSpPr>
        <p:spPr>
          <a:xfrm>
            <a:off x="566738" y="1412875"/>
            <a:ext cx="8001000" cy="46069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en-US" altLang="zh-CN" dirty="0"/>
              <a:t>2</a:t>
            </a:r>
            <a:r>
              <a:rPr lang="zh-CN" altLang="en-US" dirty="0"/>
              <a:t>．跟踪输出</a:t>
            </a:r>
            <a:endParaRPr lang="zh-CN" altLang="en-US" dirty="0"/>
          </a:p>
          <a:p>
            <a:pPr marL="74295" indent="-74295" eaLnBrk="1" hangingPunct="1"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在程序中</a:t>
            </a:r>
            <a:r>
              <a:rPr lang="zh-CN" altLang="en-US" dirty="0">
                <a:solidFill>
                  <a:srgbClr val="FF0000"/>
                </a:solidFill>
              </a:rPr>
              <a:t>添加</a:t>
            </a:r>
            <a:r>
              <a:rPr lang="zh-CN" altLang="en-US" dirty="0"/>
              <a:t>一些</a:t>
            </a:r>
            <a:r>
              <a:rPr lang="zh-CN" altLang="en-US" dirty="0">
                <a:solidFill>
                  <a:srgbClr val="FF0000"/>
                </a:solidFill>
              </a:rPr>
              <a:t>本来不需要的输出语句</a:t>
            </a:r>
            <a:r>
              <a:rPr lang="zh-CN" altLang="en-US" dirty="0"/>
              <a:t>，将一些</a:t>
            </a:r>
            <a:r>
              <a:rPr lang="zh-CN" altLang="en-US" dirty="0">
                <a:solidFill>
                  <a:srgbClr val="FF0000"/>
                </a:solidFill>
              </a:rPr>
              <a:t>中间结果输出</a:t>
            </a:r>
            <a:r>
              <a:rPr lang="zh-CN" altLang="en-US" dirty="0"/>
              <a:t>出来，以便查看究竟是程序中的哪个或哪些语句出现了问题。</a:t>
            </a:r>
            <a:endParaRPr lang="zh-CN" altLang="en-US" dirty="0"/>
          </a:p>
          <a:p>
            <a:pPr marL="74295" indent="-74295" eaLnBrk="1" hangingPunct="1">
              <a:lnSpc>
                <a:spcPct val="150000"/>
              </a:lnSpc>
            </a:pPr>
            <a:r>
              <a:rPr lang="en-US" altLang="zh-CN" dirty="0"/>
              <a:t>   </a:t>
            </a:r>
            <a:r>
              <a:rPr lang="zh-CN" altLang="en-US" dirty="0"/>
              <a:t>程序错误排除后，将这些多余的输出语句</a:t>
            </a:r>
            <a:r>
              <a:rPr lang="zh-CN" altLang="en-US" dirty="0">
                <a:solidFill>
                  <a:srgbClr val="FF0000"/>
                </a:solidFill>
              </a:rPr>
              <a:t>注释掉或者删除掉</a:t>
            </a:r>
            <a:r>
              <a:rPr lang="zh-CN" altLang="en-US" dirty="0"/>
              <a:t>即可。   </a:t>
            </a:r>
            <a:endParaRPr lang="zh-CN" altLang="en-US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Rectangle 2"/>
          <p:cNvSpPr>
            <a:spLocks noGrp="1"/>
          </p:cNvSpPr>
          <p:nvPr>
            <p:ph idx="1"/>
          </p:nvPr>
        </p:nvSpPr>
        <p:spPr>
          <a:xfrm>
            <a:off x="567055" y="1341755"/>
            <a:ext cx="8411845" cy="503999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．跟踪调试</a:t>
            </a:r>
            <a:endParaRPr lang="zh-CN" altLang="en-US" dirty="0"/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dirty="0"/>
              <a:t>     利用开发环境中的</a:t>
            </a:r>
            <a:r>
              <a:rPr lang="zh-CN" altLang="en-US" dirty="0">
                <a:solidFill>
                  <a:srgbClr val="FF0000"/>
                </a:solidFill>
              </a:rPr>
              <a:t>调试工具</a:t>
            </a:r>
            <a:r>
              <a:rPr lang="zh-CN" altLang="en-US" dirty="0"/>
              <a:t>，将程序</a:t>
            </a:r>
            <a:r>
              <a:rPr lang="en-US" altLang="zh-CN" dirty="0"/>
              <a:t>”</a:t>
            </a:r>
            <a:r>
              <a:rPr lang="zh-CN" altLang="en-US" dirty="0">
                <a:solidFill>
                  <a:srgbClr val="FF0000"/>
                </a:solidFill>
              </a:rPr>
              <a:t>拆开</a:t>
            </a:r>
            <a:r>
              <a:rPr lang="en-US" altLang="zh-CN" dirty="0"/>
              <a:t>“</a:t>
            </a:r>
            <a:r>
              <a:rPr lang="zh-CN" altLang="en-US" dirty="0"/>
              <a:t>。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/>
              <a:t> </a:t>
            </a:r>
            <a:r>
              <a:rPr dirty="0"/>
              <a:t>Dev-VC++ 5.11提供</a:t>
            </a:r>
            <a:r>
              <a:rPr lang="zh-CN" dirty="0"/>
              <a:t>了：</a:t>
            </a:r>
            <a:endParaRPr lang="zh-CN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dirty="0">
                <a:solidFill>
                  <a:srgbClr val="FF0000"/>
                </a:solidFill>
              </a:rPr>
              <a:t>断点</a:t>
            </a:r>
            <a:endParaRPr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dirty="0">
                <a:solidFill>
                  <a:srgbClr val="FF0000"/>
                </a:solidFill>
              </a:rPr>
              <a:t>调试控制窗口</a:t>
            </a:r>
            <a:endParaRPr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dirty="0">
                <a:solidFill>
                  <a:srgbClr val="FF0000"/>
                </a:solidFill>
              </a:rPr>
              <a:t>调试查看窗口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68963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1.5.4</a:t>
            </a:r>
            <a:r>
              <a:rPr lang="zh-CN" altLang="en-US" dirty="0"/>
              <a:t>逻辑错误及调试方法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4930" name="文本框 101"/>
          <p:cNvSpPr txBox="1"/>
          <p:nvPr/>
        </p:nvSpPr>
        <p:spPr>
          <a:xfrm>
            <a:off x="539750" y="1340485"/>
            <a:ext cx="2293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.汇编语言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2132648"/>
            <a:ext cx="501808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优点：执行效率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较高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开发效率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有所提高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4077018"/>
            <a:ext cx="42148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缺点：开发效率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低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rcRect l="22182" t="12305" r="21466" b="18169"/>
          <a:stretch>
            <a:fillRect/>
          </a:stretch>
        </p:blipFill>
        <p:spPr>
          <a:xfrm>
            <a:off x="5220335" y="4077335"/>
            <a:ext cx="2098675" cy="2145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3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5954" name="文本框 101"/>
          <p:cNvSpPr txBox="1"/>
          <p:nvPr/>
        </p:nvSpPr>
        <p:spPr>
          <a:xfrm>
            <a:off x="539750" y="1412875"/>
            <a:ext cx="2293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高级语言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5958" name="文本框 1"/>
          <p:cNvSpPr txBox="1"/>
          <p:nvPr/>
        </p:nvSpPr>
        <p:spPr>
          <a:xfrm>
            <a:off x="611505" y="2060575"/>
            <a:ext cx="40627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特征：</a:t>
            </a:r>
            <a:endParaRPr 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贴近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人类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英文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endParaRPr 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8430" t="17936" r="42027" b="21625"/>
          <a:stretch>
            <a:fillRect/>
          </a:stretch>
        </p:blipFill>
        <p:spPr>
          <a:xfrm>
            <a:off x="4283710" y="1628775"/>
            <a:ext cx="4116070" cy="3536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450" y="5445125"/>
            <a:ext cx="70383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sym typeface="+mn-ea"/>
              </a:rPr>
              <a:t>BASIC</a:t>
            </a:r>
            <a:r>
              <a:rPr lang="zh-CN" altLang="en-US" sz="3200" b="1">
                <a:sym typeface="+mn-ea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C</a:t>
            </a:r>
            <a:r>
              <a:rPr lang="zh-CN" altLang="en-US" sz="3200" b="1">
                <a:sym typeface="+mn-ea"/>
              </a:rPr>
              <a:t>、</a:t>
            </a:r>
            <a:r>
              <a:rPr lang="en-US" altLang="zh-CN" sz="3200" b="1">
                <a:sym typeface="+mn-ea"/>
              </a:rPr>
              <a:t>C++</a:t>
            </a:r>
            <a:r>
              <a:rPr lang="zh-CN" altLang="en-US" sz="3200" b="1">
                <a:sym typeface="+mn-ea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Java</a:t>
            </a:r>
            <a:r>
              <a:rPr lang="zh-CN" altLang="en-US" sz="3200" b="1">
                <a:sym typeface="+mn-ea"/>
              </a:rPr>
              <a:t>、</a:t>
            </a:r>
            <a:r>
              <a:rPr lang="en-US" altLang="zh-CN" sz="3200" b="1">
                <a:sym typeface="+mn-ea"/>
              </a:rPr>
              <a:t>Python</a:t>
            </a:r>
            <a:endParaRPr lang="en-US" altLang="zh-CN" sz="3200" b="1"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3" name="标题 11265"/>
          <p:cNvSpPr>
            <a:spLocks noGrp="1"/>
          </p:cNvSpPr>
          <p:nvPr>
            <p:ph type="title"/>
          </p:nvPr>
        </p:nvSpPr>
        <p:spPr>
          <a:xfrm>
            <a:off x="246063" y="260350"/>
            <a:ext cx="8650287" cy="747713"/>
          </a:xfrm>
        </p:spPr>
        <p:txBody>
          <a:bodyPr vert="horz" wrap="square" lIns="91440" tIns="45720" rIns="91440" bIns="45720" anchor="b" anchorCtr="0"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  </a:t>
            </a: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计算机程序设计语言的前世今生</a:t>
            </a:r>
            <a:endParaRPr lang="zh-CN" altLang="en-US" sz="40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5954" name="文本框 101"/>
          <p:cNvSpPr txBox="1"/>
          <p:nvPr/>
        </p:nvSpPr>
        <p:spPr>
          <a:xfrm>
            <a:off x="539750" y="1412875"/>
            <a:ext cx="22939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高级语言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333" y="2060258"/>
            <a:ext cx="50180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优点：开发效率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逐步提高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4233" y="2940368"/>
            <a:ext cx="48402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缺点：执行效率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逐步降低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"/>
          <a:srcRect l="2660" t="27130" r="1873" b="8537"/>
          <a:stretch>
            <a:fillRect/>
          </a:stretch>
        </p:blipFill>
        <p:spPr>
          <a:xfrm>
            <a:off x="1403350" y="4250055"/>
            <a:ext cx="5758815" cy="1760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19885" y="5229225"/>
            <a:ext cx="1763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开发效率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7990" y="5229225"/>
            <a:ext cx="1763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执行效率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3170" y="3789045"/>
            <a:ext cx="10198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C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语言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348,&quot;width&quot;:6135}"/>
</p:tagLst>
</file>

<file path=ppt/tags/tag2.xml><?xml version="1.0" encoding="utf-8"?>
<p:tagLst xmlns:p="http://schemas.openxmlformats.org/presentationml/2006/main">
  <p:tag name="KSO_WM_UNIT_PLACING_PICTURE_USER_VIEWPORT" val="{&quot;height&quot;:9216,&quot;width&quot;:16392}"/>
</p:tagLst>
</file>

<file path=ppt/tags/tag3.xml><?xml version="1.0" encoding="utf-8"?>
<p:tagLst xmlns:p="http://schemas.openxmlformats.org/presentationml/2006/main">
  <p:tag name="KSO_WM_UNIT_PLACING_PICTURE_USER_VIEWPORT" val="{&quot;height&quot;:7348,&quot;width&quot;:6135}"/>
</p:tagLst>
</file>

<file path=ppt/tags/tag4.xml><?xml version="1.0" encoding="utf-8"?>
<p:tagLst xmlns:p="http://schemas.openxmlformats.org/presentationml/2006/main">
  <p:tag name="KSO_WM_UNIT_PLACING_PICTURE_USER_VIEWPORT" val="{&quot;height&quot;:9216,&quot;width&quot;:16392}"/>
</p:tagLst>
</file>

<file path=ppt/tags/tag5.xml><?xml version="1.0" encoding="utf-8"?>
<p:tagLst xmlns:p="http://schemas.openxmlformats.org/presentationml/2006/main">
  <p:tag name="KSO_WM_UNIT_PLACING_PICTURE_USER_VIEWPORT" val="{&quot;height&quot;:980,&quot;width&quot;:10315}"/>
</p:tagLst>
</file>

<file path=ppt/tags/tag6.xml><?xml version="1.0" encoding="utf-8"?>
<p:tagLst xmlns:p="http://schemas.openxmlformats.org/presentationml/2006/main">
  <p:tag name="KSO_WM_UNIT_PLACING_PICTURE_USER_VIEWPORT" val="{&quot;height&quot;:4471,&quot;width&quot;:8453}"/>
</p:tagLst>
</file>

<file path=ppt/tags/tag7.xml><?xml version="1.0" encoding="utf-8"?>
<p:tagLst xmlns:p="http://schemas.openxmlformats.org/presentationml/2006/main">
  <p:tag name="KSO_WPP_MARK_KEY" val="4b45a100-4fff-4fc8-8186-fe79d41b3d1a"/>
  <p:tag name="COMMONDATA" val="eyJoZGlkIjoiNzYwZGM5MGM3ODMxOTE3MDFlZmQ4YjIzNWFjODc2ZjUifQ==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Profile_2">
  <a:themeElements>
    <a:clrScheme name="Profile_2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_2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000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_2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_2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_2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5614</Words>
  <Application>WPS 演示</Application>
  <PresentationFormat>全屏显示(4:3)</PresentationFormat>
  <Paragraphs>531</Paragraphs>
  <Slides>64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64</vt:i4>
      </vt:variant>
    </vt:vector>
  </HeadingPairs>
  <TitlesOfParts>
    <vt:vector size="104" baseType="lpstr">
      <vt:lpstr>Arial</vt:lpstr>
      <vt:lpstr>宋体</vt:lpstr>
      <vt:lpstr>Wingdings</vt:lpstr>
      <vt:lpstr>Verdana</vt:lpstr>
      <vt:lpstr>楷体_GB2312</vt:lpstr>
      <vt:lpstr>新宋体</vt:lpstr>
      <vt:lpstr>华文新魏</vt:lpstr>
      <vt:lpstr>Wingdings</vt:lpstr>
      <vt:lpstr>微软雅黑</vt:lpstr>
      <vt:lpstr>Arial Unicode MS</vt:lpstr>
      <vt:lpstr>Calibri</vt:lpstr>
      <vt:lpstr>楷体_GB2312</vt:lpstr>
      <vt:lpstr>Profile</vt:lpstr>
      <vt:lpstr>1_Profile</vt:lpstr>
      <vt:lpstr>2_Profile</vt:lpstr>
      <vt:lpstr>3_Profile</vt:lpstr>
      <vt:lpstr>4_Profile</vt:lpstr>
      <vt:lpstr>6_Profile</vt:lpstr>
      <vt:lpstr>7_Profile</vt:lpstr>
      <vt:lpstr>Profile_2</vt:lpstr>
      <vt:lpstr>PBrush</vt:lpstr>
      <vt:lpstr>Paint.Picture</vt:lpstr>
      <vt:lpstr>Visio.Drawing.15</vt:lpstr>
      <vt:lpstr>Visio.Drawing.15</vt:lpstr>
      <vt:lpstr>Visio.Drawing.15</vt:lpstr>
      <vt:lpstr>Paint.Picture</vt:lpstr>
      <vt:lpstr>Paint.Picture</vt:lpstr>
      <vt:lpstr>Paint.Picture</vt:lpstr>
      <vt:lpstr>Paint.Picture</vt:lpstr>
      <vt:lpstr>Visio.Drawing.11</vt:lpstr>
      <vt:lpstr>Visio.Drawing.15</vt:lpstr>
      <vt:lpstr>PBrush</vt:lpstr>
      <vt:lpstr>Visio.Drawing.11</vt:lpstr>
      <vt:lpstr>PBrush</vt:lpstr>
      <vt:lpstr>PBrush</vt:lpstr>
      <vt:lpstr>PBrush</vt:lpstr>
      <vt:lpstr>PBrush</vt:lpstr>
      <vt:lpstr>PBrush</vt:lpstr>
      <vt:lpstr>PBrush</vt:lpstr>
      <vt:lpstr>PBrush</vt:lpstr>
      <vt:lpstr>C语言程序设计案例教程（微课视频版）</vt:lpstr>
      <vt:lpstr>第1章 概述</vt:lpstr>
      <vt:lpstr>1.1  计算机程序设计语言的前世今生</vt:lpstr>
      <vt:lpstr>1.1  计算机程序设计语言的前世今生</vt:lpstr>
      <vt:lpstr>1.1  计算机程序设计语言的前世今生</vt:lpstr>
      <vt:lpstr>1.1  计算机程序设计语言的前世今生</vt:lpstr>
      <vt:lpstr>1.1  计算机程序设计语言的前世今生</vt:lpstr>
      <vt:lpstr>1.1  计算机程序设计语言的前世今生</vt:lpstr>
      <vt:lpstr>1.1  计算机程序设计语言的前世今生</vt:lpstr>
      <vt:lpstr>1.2算法</vt:lpstr>
      <vt:lpstr>1.2.1算法的主要特征</vt:lpstr>
      <vt:lpstr>1.2.2算法的表示方法</vt:lpstr>
      <vt:lpstr>PowerPoint 演示文稿</vt:lpstr>
      <vt:lpstr>PowerPoint 演示文稿</vt:lpstr>
      <vt:lpstr>PowerPoint 演示文稿</vt:lpstr>
      <vt:lpstr>PowerPoint 演示文稿</vt:lpstr>
      <vt:lpstr>1.2.3算法优劣判断标准</vt:lpstr>
      <vt:lpstr>1.3 C语言简介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1.3.2 C语言的特点</vt:lpstr>
      <vt:lpstr>1.3.2 C语言的特点</vt:lpstr>
      <vt:lpstr>1.3.2 C语言的特点</vt:lpstr>
      <vt:lpstr>1.3.2 C语言的特点</vt:lpstr>
      <vt:lpstr>1.3.2 C语言的特点</vt:lpstr>
      <vt:lpstr>1.3.2 C语言的特点</vt:lpstr>
      <vt:lpstr>1.3.2 C语言的特点</vt:lpstr>
      <vt:lpstr>1.3.2 C语言的特点</vt:lpstr>
      <vt:lpstr>1.3.3 初识C程序案例</vt:lpstr>
      <vt:lpstr>1.3.3 C语言程序示例</vt:lpstr>
      <vt:lpstr>1.3.3 C语言程序示例</vt:lpstr>
      <vt:lpstr>1.3.3 C语言程序示例</vt:lpstr>
      <vt:lpstr>1.3.4 C语言程序书写约定</vt:lpstr>
      <vt:lpstr>1.3.5 如何学好C语言</vt:lpstr>
      <vt:lpstr>1.4 C语言集成开发环境</vt:lpstr>
      <vt:lpstr>1.4.1 Dev-C++ 5.11安装与配置</vt:lpstr>
      <vt:lpstr>1.4.1 Dev-C++ 5.11安装与配置</vt:lpstr>
      <vt:lpstr>1.4.1 Dev-C++ 5.11安装与配置</vt:lpstr>
      <vt:lpstr>1.4.1 Dev-C++ 5.11安装与配置</vt:lpstr>
      <vt:lpstr>1.4.1 Dev-C++ 5.11安装与配置</vt:lpstr>
      <vt:lpstr>1.4.1 Dev-C++ 5.11安装与配置</vt:lpstr>
      <vt:lpstr>1.4.1 Dev-C++ 5.11安装与配置</vt:lpstr>
      <vt:lpstr>1.4.1 Dev-C++ 5.11安装与配置</vt:lpstr>
      <vt:lpstr>1.4.1 Dev-C++ 5.11安装与配置</vt:lpstr>
      <vt:lpstr>1.4.2 C语言程序开发过程</vt:lpstr>
      <vt:lpstr>1.4.2 C语言程序开发过程</vt:lpstr>
      <vt:lpstr>1.4.3 Dev-C++ 5.11中C语言程序开发步骤</vt:lpstr>
      <vt:lpstr>1.5.1编译错误及调试方法</vt:lpstr>
      <vt:lpstr>1.5 C语言程序错误类型及调试方法</vt:lpstr>
      <vt:lpstr>1.5.1编译错误及调试方法</vt:lpstr>
      <vt:lpstr>1.5.1编译错误及调试方法</vt:lpstr>
      <vt:lpstr>1.5.1编译错误及调试方法</vt:lpstr>
      <vt:lpstr>1.5.1编译错误及调试方法</vt:lpstr>
      <vt:lpstr>1.5.2连接错误及调试方法</vt:lpstr>
      <vt:lpstr>1.5.3运行错误及调试方法</vt:lpstr>
      <vt:lpstr>PowerPoint 演示文稿</vt:lpstr>
      <vt:lpstr>1.5.4逻辑错误及调试方法</vt:lpstr>
      <vt:lpstr>1.5.4逻辑错误及调试方法</vt:lpstr>
      <vt:lpstr>1.5.4逻辑错误及调试方法</vt:lpstr>
      <vt:lpstr>1.5.4逻辑错误及调试方法</vt:lpstr>
    </vt:vector>
  </TitlesOfParts>
  <Company>山东科技大学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德州学院</dc:title>
  <dc:creator>王付山</dc:creator>
  <dc:description>德州学院</dc:description>
  <cp:lastModifiedBy>温若寒</cp:lastModifiedBy>
  <cp:revision>395</cp:revision>
  <dcterms:created xsi:type="dcterms:W3CDTF">2006-01-19T12:48:00Z</dcterms:created>
  <dcterms:modified xsi:type="dcterms:W3CDTF">2023-02-05T05:53:53Z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BD9299E011E14CBFA82E219811C2ADDF</vt:lpwstr>
  </property>
</Properties>
</file>