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3"/>
    <p:sldId id="390" r:id="rId4"/>
    <p:sldId id="405" r:id="rId5"/>
    <p:sldId id="406" r:id="rId6"/>
    <p:sldId id="410" r:id="rId7"/>
    <p:sldId id="407" r:id="rId8"/>
    <p:sldId id="505" r:id="rId9"/>
    <p:sldId id="409" r:id="rId10"/>
    <p:sldId id="411" r:id="rId11"/>
    <p:sldId id="507" r:id="rId12"/>
    <p:sldId id="416" r:id="rId13"/>
    <p:sldId id="419" r:id="rId14"/>
    <p:sldId id="417" r:id="rId15"/>
    <p:sldId id="418" r:id="rId16"/>
    <p:sldId id="471" r:id="rId17"/>
    <p:sldId id="420" r:id="rId18"/>
    <p:sldId id="377" r:id="rId19"/>
    <p:sldId id="379" r:id="rId20"/>
    <p:sldId id="574" r:id="rId21"/>
    <p:sldId id="575" r:id="rId22"/>
    <p:sldId id="380" r:id="rId23"/>
    <p:sldId id="539" r:id="rId24"/>
    <p:sldId id="540" r:id="rId25"/>
    <p:sldId id="465" r:id="rId26"/>
    <p:sldId id="541" r:id="rId27"/>
    <p:sldId id="544" r:id="rId28"/>
    <p:sldId id="580" r:id="rId29"/>
    <p:sldId id="381" r:id="rId30"/>
    <p:sldId id="452" r:id="rId31"/>
    <p:sldId id="448" r:id="rId32"/>
    <p:sldId id="449" r:id="rId34"/>
    <p:sldId id="453" r:id="rId35"/>
    <p:sldId id="384" r:id="rId36"/>
    <p:sldId id="576" r:id="rId37"/>
    <p:sldId id="577" r:id="rId38"/>
    <p:sldId id="578" r:id="rId39"/>
    <p:sldId id="579" r:id="rId40"/>
    <p:sldId id="368" r:id="rId41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  <a:srgbClr val="6600CC"/>
    <a:srgbClr val="008000"/>
    <a:srgbClr val="00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59" d="100"/>
          <a:sy n="59" d="100"/>
        </p:scale>
        <p:origin x="-1602" y="-90"/>
      </p:cViewPr>
      <p:guideLst>
        <p:guide orient="horz" pos="2160"/>
        <p:guide pos="29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3163 w 1000"/>
              <a:gd name="T13" fmla="*/ 3163 h 1000"/>
              <a:gd name="T14" fmla="*/ 18437 w 1000"/>
              <a:gd name="T15" fmla="*/ 18437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rIns="90000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defRPr sz="28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4000" y="304800"/>
            <a:ext cx="2008188" cy="56626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4675" y="304800"/>
            <a:ext cx="5876925" cy="56626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111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7888" y="1700213"/>
            <a:ext cx="392430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6521450" cy="74803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700213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7888" y="1700213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74771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11188" y="1700213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0"/>
            <a:r>
              <a:rPr lang="zh-CN" altLang="en-US" dirty="0"/>
              <a:t>第二级</a:t>
            </a:r>
            <a:endParaRPr lang="zh-CN" altLang="en-US" dirty="0"/>
          </a:p>
          <a:p>
            <a:pPr lvl="0"/>
            <a:r>
              <a:rPr lang="zh-CN" altLang="en-US" dirty="0"/>
              <a:t>第三级</a:t>
            </a:r>
            <a:endParaRPr lang="zh-CN" altLang="en-US" dirty="0"/>
          </a:p>
          <a:p>
            <a:pPr lvl="0"/>
            <a:r>
              <a:rPr lang="zh-CN" altLang="en-US" dirty="0"/>
              <a:t>第四级</a:t>
            </a:r>
            <a:endParaRPr lang="zh-CN" altLang="en-US" dirty="0"/>
          </a:p>
          <a:p>
            <a:pPr lvl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125538"/>
            <a:ext cx="7958138" cy="109538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0 w 1000"/>
              <a:gd name="T3" fmla="*/ 0 h 1000"/>
              <a:gd name="T4" fmla="*/ 0 w 1000"/>
              <a:gd name="T5" fmla="*/ 0 h 1000"/>
              <a:gd name="T6" fmla="*/ 0 w 1000"/>
              <a:gd name="T7" fmla="*/ 0 h 1000"/>
              <a:gd name="T8" fmla="*/ 0 w 1000"/>
              <a:gd name="T9" fmla="*/ 0 h 1000"/>
              <a:gd name="T10" fmla="*/ 0 w 1000"/>
              <a:gd name="T11" fmla="*/ 0 h 1000"/>
              <a:gd name="T12" fmla="*/ 3163 w 1000"/>
              <a:gd name="T13" fmla="*/ 3163 h 1000"/>
              <a:gd name="T14" fmla="*/ 18437 w 1000"/>
              <a:gd name="T15" fmla="*/ 18437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38175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16238" y="6245225"/>
            <a:ext cx="33845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德州学院  计算机系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anose="020B0604030504040204" pitchFamily="34" charset="0"/>
          <a:ea typeface="楷体_GB2312" pitchFamily="1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3000" b="1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600" b="1">
          <a:solidFill>
            <a:schemeClr val="tx1"/>
          </a:solidFill>
          <a:latin typeface="+mn-lt"/>
          <a:ea typeface="+mn-ea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300" b="1">
          <a:solidFill>
            <a:schemeClr val="tx1"/>
          </a:solidFill>
          <a:latin typeface="+mn-lt"/>
          <a:ea typeface="+mn-ea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1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1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1" Type="http://schemas.openxmlformats.org/officeDocument/2006/relationships/oleObject" Target="../embeddings/oleObject10.bin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emf"/><Relationship Id="rId1" Type="http://schemas.openxmlformats.org/officeDocument/2006/relationships/oleObject" Target="../embeddings/oleObject11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3"/>
          <p:cNvSpPr>
            <a:spLocks noGrp="1"/>
          </p:cNvSpPr>
          <p:nvPr>
            <p:ph type="subTitle" idx="1"/>
          </p:nvPr>
        </p:nvSpPr>
        <p:spPr>
          <a:xfrm>
            <a:off x="1066800" y="3141345"/>
            <a:ext cx="7010400" cy="82994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SzTx/>
              <a:buFont typeface="Wingdings" panose="05000000000000000000" pitchFamily="2" charset="2"/>
            </a:pPr>
            <a:r>
              <a:rPr lang="zh-CN" altLang="en-US" sz="3600" dirty="0">
                <a:latin typeface="+mn-lt"/>
                <a:ea typeface="+mn-ea"/>
                <a:cs typeface="+mn-cs"/>
              </a:rPr>
              <a:t>第</a:t>
            </a:r>
            <a:r>
              <a:rPr lang="en-US" altLang="zh-CN" sz="3600" dirty="0">
                <a:latin typeface="+mn-lt"/>
                <a:ea typeface="+mn-ea"/>
                <a:cs typeface="+mn-cs"/>
              </a:rPr>
              <a:t>4</a:t>
            </a:r>
            <a:r>
              <a:rPr lang="zh-CN" altLang="en-US" sz="3600" dirty="0">
                <a:latin typeface="+mn-lt"/>
                <a:ea typeface="+mn-ea"/>
                <a:cs typeface="+mn-cs"/>
              </a:rPr>
              <a:t>章 选择结构程序设计 </a:t>
            </a:r>
            <a:endParaRPr lang="zh-CN" altLang="en-US" sz="3200" dirty="0">
              <a:latin typeface="+mn-lt"/>
              <a:ea typeface="+mn-ea"/>
              <a:cs typeface="+mn-cs"/>
            </a:endParaRPr>
          </a:p>
          <a:p>
            <a:pPr eaLnBrk="1" hangingPunct="1">
              <a:buSzTx/>
              <a:buFont typeface="Wingdings" panose="05000000000000000000" pitchFamily="2" charset="2"/>
            </a:pPr>
            <a:endParaRPr lang="zh-CN" altLang="en-US" sz="3200" dirty="0">
              <a:latin typeface="+mn-lt"/>
              <a:ea typeface="+mn-ea"/>
              <a:cs typeface="+mn-cs"/>
            </a:endParaRPr>
          </a:p>
          <a:p>
            <a:pPr eaLnBrk="1" hangingPunct="1">
              <a:buSzTx/>
              <a:buFont typeface="Wingdings" panose="05000000000000000000" pitchFamily="2" charset="2"/>
            </a:pPr>
            <a:endParaRPr lang="zh-CN" altLang="en-US" sz="1200" dirty="0">
              <a:latin typeface="+mn-lt"/>
              <a:ea typeface="+mn-ea"/>
              <a:cs typeface="+mn-cs"/>
            </a:endParaRPr>
          </a:p>
          <a:p>
            <a:pPr algn="ctr" eaLnBrk="1" hangingPunct="1">
              <a:buSzTx/>
              <a:buFont typeface="Wingdings" panose="05000000000000000000" pitchFamily="2" charset="2"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4339" name="Rectangle 6"/>
          <p:cNvSpPr>
            <a:spLocks noGrp="1"/>
          </p:cNvSpPr>
          <p:nvPr>
            <p:ph type="ctrTitle"/>
          </p:nvPr>
        </p:nvSpPr>
        <p:spPr>
          <a:xfrm>
            <a:off x="755650" y="1124585"/>
            <a:ext cx="7772400" cy="775970"/>
          </a:xfrm>
        </p:spPr>
        <p:txBody>
          <a:bodyPr vert="horz" wrap="square" lIns="91440" tIns="45720" rIns="91440" bIns="45720" anchor="b" anchorCtr="0"/>
          <a:p>
            <a:pPr eaLnBrk="1" hangingPunct="1">
              <a:buClrTx/>
              <a:buSzTx/>
              <a:buFontTx/>
            </a:pPr>
            <a:r>
              <a:rPr lang="zh-CN" altLang="en-US" sz="34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C语言程序设计案例教程（微课视频版）</a:t>
            </a:r>
            <a:endParaRPr lang="zh-CN" altLang="en-US" sz="34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/>
              <a:t>典型例题</a:t>
            </a:r>
            <a:endParaRPr lang="zh-CN" altLang="en-US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611505" y="1270000"/>
            <a:ext cx="8001000" cy="4481830"/>
          </a:xfrm>
        </p:spPr>
        <p:txBody>
          <a:bodyPr anchor="t" anchorCtr="0"/>
          <a:p>
            <a:r>
              <a:rPr lang="zh-CN" sz="2400"/>
              <a:t>【例</a:t>
            </a:r>
            <a:r>
              <a:rPr lang="en-US" altLang="zh-CN" sz="2400"/>
              <a:t>4-3</a:t>
            </a:r>
            <a:r>
              <a:rPr lang="zh-CN" altLang="en-US" sz="2400"/>
              <a:t>】</a:t>
            </a:r>
            <a:r>
              <a:rPr lang="en-US" altLang="zh-CN" sz="2400"/>
              <a:t> </a:t>
            </a:r>
            <a:r>
              <a:rPr lang="en-US" altLang="zh-CN" sz="2400">
                <a:sym typeface="+mn-ea"/>
              </a:rPr>
              <a:t>编程实现，求两个整数中的较大者</a:t>
            </a:r>
            <a:r>
              <a:rPr lang="zh-CN" sz="2400"/>
              <a:t>。</a:t>
            </a:r>
            <a:r>
              <a:rPr sz="2400"/>
              <a:t>#include &lt;stdio.h&gt;</a:t>
            </a:r>
            <a:endParaRPr sz="2400"/>
          </a:p>
          <a:p>
            <a:r>
              <a:rPr sz="2400"/>
              <a:t>int main()</a:t>
            </a:r>
            <a:endParaRPr sz="2400"/>
          </a:p>
          <a:p>
            <a:r>
              <a:rPr sz="2400"/>
              <a:t>{</a:t>
            </a:r>
            <a:endParaRPr sz="2400"/>
          </a:p>
          <a:p>
            <a:r>
              <a:rPr sz="2400"/>
              <a:t>   int a,b,max;</a:t>
            </a:r>
            <a:endParaRPr sz="2400"/>
          </a:p>
          <a:p>
            <a:r>
              <a:rPr sz="2400"/>
              <a:t>   scanf("%d%d",&amp;a,&amp;b);</a:t>
            </a:r>
            <a:endParaRPr sz="2400"/>
          </a:p>
          <a:p>
            <a:r>
              <a:rPr sz="2400"/>
              <a:t>   max=b;</a:t>
            </a:r>
            <a:endParaRPr sz="2400"/>
          </a:p>
          <a:p>
            <a:r>
              <a:rPr sz="2400"/>
              <a:t>   if (a&gt;b)</a:t>
            </a:r>
            <a:endParaRPr sz="2400"/>
          </a:p>
          <a:p>
            <a:r>
              <a:rPr sz="2400"/>
              <a:t>       max=a;</a:t>
            </a:r>
            <a:endParaRPr sz="2400"/>
          </a:p>
          <a:p>
            <a:r>
              <a:rPr sz="2400"/>
              <a:t>   printf("max=%d",max);</a:t>
            </a:r>
            <a:endParaRPr sz="2400"/>
          </a:p>
          <a:p>
            <a:r>
              <a:rPr sz="2400"/>
              <a:t>}</a:t>
            </a:r>
            <a:endParaRPr sz="2400"/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</a:t>
            </a:r>
            <a:r>
              <a:rPr lang="en-US" altLang="zh-CN" b="1" dirty="0"/>
              <a:t>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468313" y="1557338"/>
            <a:ext cx="4032250" cy="4267200"/>
          </a:xfrm>
          <a:ln>
            <a:solidFill>
              <a:srgbClr val="0000FF"/>
            </a:solidFill>
            <a:miter/>
          </a:ln>
        </p:spPr>
        <p:txBody>
          <a:bodyPr vert="horz" wrap="square" lIns="90170" tIns="46990" rIns="90170" bIns="46990" anchor="t" anchorCtr="0"/>
          <a:p>
            <a:pPr eaLnBrk="1" hangingPunct="1">
              <a:lnSpc>
                <a:spcPct val="150000"/>
              </a:lnSpc>
            </a:pPr>
            <a:r>
              <a:rPr lang="zh-CN" altLang="en-US" dirty="0"/>
              <a:t>◆if语句的</a:t>
            </a:r>
            <a:r>
              <a:rPr lang="zh-CN" altLang="en-US" dirty="0">
                <a:solidFill>
                  <a:schemeClr val="accent2"/>
                </a:solidFill>
              </a:rPr>
              <a:t>嵌套</a:t>
            </a:r>
            <a:r>
              <a:rPr lang="zh-CN" altLang="en-US" dirty="0"/>
              <a:t>形式1:</a:t>
            </a:r>
            <a:endParaRPr lang="zh-CN" altLang="en-US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8000"/>
                </a:solidFill>
              </a:rPr>
              <a:t> if (表达式)</a:t>
            </a:r>
            <a:endParaRPr lang="zh-CN" altLang="en-US" sz="2800" dirty="0">
              <a:solidFill>
                <a:srgbClr val="008000"/>
              </a:solidFill>
            </a:endParaRPr>
          </a:p>
          <a:p>
            <a:pPr lvl="1" indent="-436245" eaLnBrk="1" hangingPunct="1">
              <a:lnSpc>
                <a:spcPct val="80000"/>
              </a:lnSpc>
            </a:pPr>
            <a:r>
              <a:rPr lang="zh-CN" altLang="en-US" sz="2800" dirty="0">
                <a:solidFill>
                  <a:srgbClr val="008000"/>
                </a:solidFill>
              </a:rPr>
              <a:t>    </a:t>
            </a:r>
            <a:r>
              <a:rPr lang="zh-CN" altLang="en-US" sz="2800" dirty="0">
                <a:solidFill>
                  <a:srgbClr val="FF3300"/>
                </a:solidFill>
              </a:rPr>
              <a:t> if (表达式1) 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lvl="1" indent="-436245" eaLnBrk="1" hangingPunct="1">
              <a:lnSpc>
                <a:spcPct val="80000"/>
              </a:lnSpc>
            </a:pPr>
            <a:r>
              <a:rPr lang="zh-CN" altLang="en-US" sz="2800" dirty="0">
                <a:solidFill>
                  <a:srgbClr val="FF3300"/>
                </a:solidFill>
              </a:rPr>
              <a:t>			语句11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lvl="1" indent="-436245" eaLnBrk="1" hangingPunct="1">
              <a:lnSpc>
                <a:spcPct val="80000"/>
              </a:lnSpc>
            </a:pPr>
            <a:r>
              <a:rPr lang="zh-CN" altLang="en-US" sz="2800" dirty="0">
                <a:solidFill>
                  <a:srgbClr val="FF3300"/>
                </a:solidFill>
              </a:rPr>
              <a:t>     else 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lvl="1" indent="-436245" eaLnBrk="1" hangingPunct="1">
              <a:lnSpc>
                <a:spcPct val="80000"/>
              </a:lnSpc>
            </a:pPr>
            <a:r>
              <a:rPr lang="zh-CN" altLang="en-US" sz="2800" dirty="0">
                <a:solidFill>
                  <a:srgbClr val="FF3300"/>
                </a:solidFill>
              </a:rPr>
              <a:t>			语句12 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dirty="0">
                <a:solidFill>
                  <a:srgbClr val="008000"/>
                </a:solidFill>
              </a:rPr>
              <a:t>else</a:t>
            </a:r>
            <a:endParaRPr lang="zh-CN" altLang="en-US" sz="2800" dirty="0">
              <a:solidFill>
                <a:srgbClr val="008000"/>
              </a:solidFill>
            </a:endParaRPr>
          </a:p>
          <a:p>
            <a:pPr lvl="1" indent="-436245" eaLnBrk="1" hangingPunct="1">
              <a:lnSpc>
                <a:spcPct val="80000"/>
              </a:lnSpc>
            </a:pPr>
            <a:r>
              <a:rPr lang="zh-CN" altLang="en-US" sz="2800" dirty="0">
                <a:solidFill>
                  <a:srgbClr val="008000"/>
                </a:solidFill>
              </a:rPr>
              <a:t>    语句2 </a:t>
            </a:r>
            <a:endParaRPr lang="zh-CN" altLang="en-US" sz="2800" dirty="0">
              <a:solidFill>
                <a:srgbClr val="008000"/>
              </a:solidFill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8678" name="Object 6"/>
          <p:cNvGraphicFramePr/>
          <p:nvPr/>
        </p:nvGraphicFramePr>
        <p:xfrm>
          <a:off x="5003800" y="1343025"/>
          <a:ext cx="4105275" cy="489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954655" imgH="2252345" progId="Visio.Drawing.11">
                  <p:embed/>
                </p:oleObj>
              </mc:Choice>
              <mc:Fallback>
                <p:oleObj name="" r:id="rId1" imgW="2954655" imgH="2252345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3800" y="1343025"/>
                        <a:ext cx="4105275" cy="4897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3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charRg st="39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charRg st="47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5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3">
                                            <p:txEl>
                                              <p:charRg st="58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6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charRg st="67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7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63">
                                            <p:txEl>
                                              <p:charRg st="72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468313" y="1557338"/>
            <a:ext cx="4032250" cy="4267200"/>
          </a:xfrm>
          <a:ln>
            <a:solidFill>
              <a:srgbClr val="0000FF"/>
            </a:solidFill>
            <a:miter/>
          </a:ln>
        </p:spPr>
        <p:txBody>
          <a:bodyPr vert="horz" wrap="square" lIns="90170" tIns="46990" rIns="90170" bIns="46990" anchor="t" anchorCtr="0"/>
          <a:p>
            <a:pPr marL="28575" indent="-28575" eaLnBrk="1" hangingPunct="1">
              <a:lnSpc>
                <a:spcPct val="150000"/>
              </a:lnSpc>
            </a:pPr>
            <a:r>
              <a:rPr lang="zh-CN" altLang="en-US" sz="2600" dirty="0"/>
              <a:t>◆if语句的</a:t>
            </a:r>
            <a:r>
              <a:rPr lang="zh-CN" altLang="en-US" sz="2600" dirty="0">
                <a:solidFill>
                  <a:schemeClr val="accent2"/>
                </a:solidFill>
              </a:rPr>
              <a:t>嵌套</a:t>
            </a:r>
            <a:r>
              <a:rPr lang="zh-CN" altLang="en-US" sz="2600" dirty="0"/>
              <a:t>形式2:</a:t>
            </a:r>
            <a:endParaRPr lang="zh-CN" altLang="en-US" sz="2600" dirty="0"/>
          </a:p>
          <a:p>
            <a:pPr marL="28575" indent="-28575"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008000"/>
                </a:solidFill>
              </a:rPr>
              <a:t>  if (表达式)</a:t>
            </a:r>
            <a:endParaRPr lang="zh-CN" altLang="en-US" sz="2400" dirty="0">
              <a:solidFill>
                <a:srgbClr val="008000"/>
              </a:solidFill>
            </a:endParaRPr>
          </a:p>
          <a:p>
            <a:pPr marL="200025" lvl="1" indent="0"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008000"/>
                </a:solidFill>
              </a:rPr>
              <a:t>    </a:t>
            </a:r>
            <a:r>
              <a:rPr lang="zh-CN" altLang="en-US" sz="2400" dirty="0">
                <a:solidFill>
                  <a:srgbClr val="FF3300"/>
                </a:solidFill>
              </a:rPr>
              <a:t> </a:t>
            </a:r>
            <a:r>
              <a:rPr lang="en-US" altLang="zh-CN" sz="2400" dirty="0">
                <a:solidFill>
                  <a:srgbClr val="FF3300"/>
                </a:solidFill>
              </a:rPr>
              <a:t>{  </a:t>
            </a:r>
            <a:r>
              <a:rPr lang="en-US" altLang="zh-CN" sz="2400" dirty="0">
                <a:solidFill>
                  <a:srgbClr val="008000"/>
                </a:solidFill>
              </a:rPr>
              <a:t>//</a:t>
            </a:r>
            <a:r>
              <a:rPr lang="zh-CN" altLang="en-US" sz="2400" dirty="0">
                <a:solidFill>
                  <a:srgbClr val="008000"/>
                </a:solidFill>
              </a:rPr>
              <a:t>括号必须有</a:t>
            </a:r>
            <a:endParaRPr lang="zh-CN" altLang="en-US" sz="2400" dirty="0">
              <a:solidFill>
                <a:srgbClr val="008000"/>
              </a:solidFill>
            </a:endParaRPr>
          </a:p>
          <a:p>
            <a:pPr marL="200025" lvl="1" indent="0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FF3300"/>
                </a:solidFill>
              </a:rPr>
              <a:t>       </a:t>
            </a:r>
            <a:r>
              <a:rPr lang="zh-CN" altLang="en-US" sz="2400" dirty="0">
                <a:solidFill>
                  <a:srgbClr val="FF3300"/>
                </a:solidFill>
              </a:rPr>
              <a:t>if (表达式1) 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marL="200025" lvl="1" indent="0"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FF3300"/>
                </a:solidFill>
              </a:rPr>
              <a:t>	  语句11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marL="200025" lvl="1" indent="0" eaLnBrk="1" hangingPunct="1">
              <a:lnSpc>
                <a:spcPct val="110000"/>
              </a:lnSpc>
            </a:pPr>
            <a:r>
              <a:rPr lang="en-US" altLang="zh-CN" sz="2400" dirty="0">
                <a:solidFill>
                  <a:srgbClr val="FF3300"/>
                </a:solidFill>
              </a:rPr>
              <a:t>    }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marL="200025" lvl="1" indent="0"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008000"/>
                </a:solidFill>
              </a:rPr>
              <a:t>else</a:t>
            </a:r>
            <a:endParaRPr lang="zh-CN" altLang="en-US" sz="2400" dirty="0">
              <a:solidFill>
                <a:srgbClr val="008000"/>
              </a:solidFill>
            </a:endParaRPr>
          </a:p>
          <a:p>
            <a:pPr marL="200025" lvl="1" indent="0"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008000"/>
                </a:solidFill>
              </a:rPr>
              <a:t>    语句2 </a:t>
            </a:r>
            <a:endParaRPr lang="zh-CN" altLang="en-US" sz="2400" dirty="0">
              <a:solidFill>
                <a:srgbClr val="008000"/>
              </a:solidFill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9702" name="Object 6"/>
          <p:cNvGraphicFramePr/>
          <p:nvPr/>
        </p:nvGraphicFramePr>
        <p:xfrm>
          <a:off x="5003800" y="1343025"/>
          <a:ext cx="4105275" cy="489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2954655" imgH="2252345" progId="Visio.Drawing.11">
                  <p:embed/>
                </p:oleObj>
              </mc:Choice>
              <mc:Fallback>
                <p:oleObj name="" r:id="rId1" imgW="2954655" imgH="2252345" progId="Visio.Drawing.11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3800" y="1343025"/>
                        <a:ext cx="4105275" cy="4897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2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charRg st="24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7">
                                            <p:txEl>
                                              <p:charRg st="4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387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6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87">
                                            <p:txEl>
                                              <p:charRg st="66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7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charRg st="72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7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87">
                                            <p:txEl>
                                              <p:charRg st="77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612775" y="1341438"/>
            <a:ext cx="3959225" cy="4968875"/>
          </a:xfrm>
          <a:ln>
            <a:solidFill>
              <a:srgbClr val="000080"/>
            </a:solidFill>
            <a:miter/>
          </a:ln>
        </p:spPr>
        <p:txBody>
          <a:bodyPr vert="horz" wrap="square" lIns="90170" tIns="46990" rIns="90170" bIns="46990" anchor="t" anchorCtr="0"/>
          <a:p>
            <a:pPr eaLnBrk="1" hangingPunct="1">
              <a:lnSpc>
                <a:spcPct val="120000"/>
              </a:lnSpc>
            </a:pPr>
            <a:r>
              <a:rPr lang="zh-CN" altLang="en-US" sz="2800" dirty="0"/>
              <a:t>◆if语句的</a:t>
            </a:r>
            <a:r>
              <a:rPr lang="zh-CN" altLang="en-US" sz="2800" dirty="0">
                <a:solidFill>
                  <a:schemeClr val="accent2"/>
                </a:solidFill>
              </a:rPr>
              <a:t>嵌套</a:t>
            </a:r>
            <a:r>
              <a:rPr lang="zh-CN" altLang="en-US" sz="2800" dirty="0"/>
              <a:t>形式3:</a:t>
            </a:r>
            <a:endParaRPr lang="zh-CN" altLang="en-US" sz="2800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FF3300"/>
                </a:solidFill>
              </a:rPr>
              <a:t> </a:t>
            </a:r>
            <a:r>
              <a:rPr lang="zh-CN" altLang="en-US" sz="2800" dirty="0">
                <a:solidFill>
                  <a:srgbClr val="008000"/>
                </a:solidFill>
              </a:rPr>
              <a:t>if (表达式)</a:t>
            </a:r>
            <a:endParaRPr lang="zh-CN" altLang="en-US" sz="2800" dirty="0">
              <a:solidFill>
                <a:srgbClr val="008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008000"/>
                </a:solidFill>
              </a:rPr>
              <a:t>	语句1 </a:t>
            </a:r>
            <a:endParaRPr lang="zh-CN" altLang="en-US" sz="2800" dirty="0">
              <a:solidFill>
                <a:srgbClr val="0080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008000"/>
                </a:solidFill>
              </a:rPr>
              <a:t>else</a:t>
            </a:r>
            <a:endParaRPr lang="zh-CN" altLang="en-US" sz="2800" dirty="0">
              <a:solidFill>
                <a:srgbClr val="008000"/>
              </a:solidFill>
            </a:endParaRPr>
          </a:p>
          <a:p>
            <a:pPr lvl="1" indent="-436245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FF3300"/>
                </a:solidFill>
              </a:rPr>
              <a:t>if (表达式2)  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lvl="1" indent="-436245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FF3300"/>
                </a:solidFill>
              </a:rPr>
              <a:t>	 语句21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lvl="1" indent="-436245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FF3300"/>
                </a:solidFill>
              </a:rPr>
              <a:t>else 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lvl="1" indent="-436245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FF3300"/>
                </a:solidFill>
              </a:rPr>
              <a:t>	语句22 </a:t>
            </a:r>
            <a:endParaRPr lang="zh-CN" altLang="en-US" sz="2800" dirty="0">
              <a:solidFill>
                <a:srgbClr val="FF3300"/>
              </a:solidFill>
            </a:endParaRPr>
          </a:p>
          <a:p>
            <a:pPr lvl="1" indent="-436245" eaLnBrk="1" hangingPunct="1"/>
            <a:r>
              <a:rPr lang="zh-CN" altLang="en-US" sz="900" dirty="0"/>
              <a:t> </a:t>
            </a:r>
            <a:endParaRPr lang="zh-CN" altLang="en-US" sz="900" dirty="0"/>
          </a:p>
        </p:txBody>
      </p:sp>
      <p:sp>
        <p:nvSpPr>
          <p:cNvPr id="30724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0726" name="Object 6"/>
          <p:cNvGraphicFramePr/>
          <p:nvPr/>
        </p:nvGraphicFramePr>
        <p:xfrm>
          <a:off x="5148263" y="1412875"/>
          <a:ext cx="4103687" cy="489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954655" imgH="2252345" progId="Visio.Drawing.11">
                  <p:embed/>
                </p:oleObj>
              </mc:Choice>
              <mc:Fallback>
                <p:oleObj name="" r:id="rId1" imgW="2954655" imgH="2252345" progId="Visio.Drawing.11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48263" y="1412875"/>
                        <a:ext cx="4103687" cy="4899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2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411">
                                            <p:txEl>
                                              <p:charRg st="23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2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charRg st="29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411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46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1">
                                            <p:txEl>
                                              <p:charRg st="46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5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charRg st="53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5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1">
                                            <p:txEl>
                                              <p:charRg st="59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66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411">
                                            <p:txEl>
                                              <p:charRg st="66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612775" y="1341438"/>
            <a:ext cx="3311525" cy="4968875"/>
          </a:xfrm>
          <a:ln>
            <a:solidFill>
              <a:srgbClr val="000080"/>
            </a:solidFill>
            <a:miter/>
          </a:ln>
        </p:spPr>
        <p:txBody>
          <a:bodyPr vert="horz" wrap="square" lIns="90170" tIns="46990" rIns="90170" bIns="46990" anchor="t" anchorCtr="0"/>
          <a:p>
            <a:pPr eaLnBrk="1" hangingPunct="1"/>
            <a:r>
              <a:rPr lang="zh-CN" altLang="en-US" sz="1600" dirty="0"/>
              <a:t>◆</a:t>
            </a:r>
            <a:r>
              <a:rPr lang="zh-CN" altLang="en-US" sz="2400" dirty="0"/>
              <a:t>if语句的</a:t>
            </a:r>
            <a:r>
              <a:rPr lang="zh-CN" altLang="en-US" sz="2400" dirty="0">
                <a:solidFill>
                  <a:schemeClr val="accent2"/>
                </a:solidFill>
              </a:rPr>
              <a:t>嵌套</a:t>
            </a:r>
            <a:r>
              <a:rPr lang="zh-CN" altLang="en-US" sz="2400" dirty="0"/>
              <a:t>形式4:</a:t>
            </a:r>
            <a:endParaRPr lang="zh-CN" altLang="en-US" sz="2400" dirty="0"/>
          </a:p>
          <a:p>
            <a:pPr eaLnBrk="1" hangingPunct="1"/>
            <a:r>
              <a:rPr lang="zh-CN" altLang="en-US" sz="2400" dirty="0">
                <a:solidFill>
                  <a:srgbClr val="FF3300"/>
                </a:solidFill>
              </a:rPr>
              <a:t> </a:t>
            </a:r>
            <a:r>
              <a:rPr lang="zh-CN" altLang="en-US" sz="2400" dirty="0">
                <a:solidFill>
                  <a:srgbClr val="008000"/>
                </a:solidFill>
              </a:rPr>
              <a:t>if (表达式)</a:t>
            </a:r>
            <a:endParaRPr lang="zh-CN" altLang="en-US" sz="2400" dirty="0">
              <a:solidFill>
                <a:srgbClr val="008000"/>
              </a:solidFill>
            </a:endParaRPr>
          </a:p>
          <a:p>
            <a:pPr eaLnBrk="1" hangingPunct="1"/>
            <a:r>
              <a:rPr lang="zh-CN" altLang="en-US" sz="2400" dirty="0">
                <a:solidFill>
                  <a:srgbClr val="008000"/>
                </a:solidFill>
              </a:rPr>
              <a:t>	 </a:t>
            </a:r>
            <a:r>
              <a:rPr lang="zh-CN" altLang="en-US" sz="2400" dirty="0">
                <a:solidFill>
                  <a:srgbClr val="FF3300"/>
                </a:solidFill>
              </a:rPr>
              <a:t>if (表达式1) 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lvl="1" indent="-436245" eaLnBrk="1" hangingPunct="1"/>
            <a:r>
              <a:rPr lang="zh-CN" altLang="en-US" sz="2400" dirty="0">
                <a:solidFill>
                  <a:srgbClr val="FF3300"/>
                </a:solidFill>
              </a:rPr>
              <a:t>		语句11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lvl="1" indent="-436245" eaLnBrk="1" hangingPunct="1"/>
            <a:r>
              <a:rPr lang="zh-CN" altLang="en-US" sz="2400" dirty="0">
                <a:solidFill>
                  <a:srgbClr val="FF3300"/>
                </a:solidFill>
              </a:rPr>
              <a:t> else 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lvl="1" indent="-436245" eaLnBrk="1" hangingPunct="1"/>
            <a:r>
              <a:rPr lang="zh-CN" altLang="en-US" sz="2400" dirty="0">
                <a:solidFill>
                  <a:srgbClr val="FF3300"/>
                </a:solidFill>
              </a:rPr>
              <a:t>		语句12 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eaLnBrk="1" hangingPunct="1"/>
            <a:r>
              <a:rPr lang="zh-CN" altLang="en-US" sz="2400" dirty="0">
                <a:solidFill>
                  <a:srgbClr val="008000"/>
                </a:solidFill>
              </a:rPr>
              <a:t>else</a:t>
            </a:r>
            <a:endParaRPr lang="zh-CN" altLang="en-US" sz="2400" dirty="0">
              <a:solidFill>
                <a:srgbClr val="008000"/>
              </a:solidFill>
            </a:endParaRPr>
          </a:p>
          <a:p>
            <a:pPr lvl="1" indent="-436245" eaLnBrk="1" hangingPunct="1"/>
            <a:r>
              <a:rPr lang="zh-CN" altLang="en-US" sz="2400" dirty="0">
                <a:solidFill>
                  <a:srgbClr val="FF3300"/>
                </a:solidFill>
              </a:rPr>
              <a:t>if (表达式11)  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lvl="1" indent="-436245" eaLnBrk="1" hangingPunct="1"/>
            <a:r>
              <a:rPr lang="zh-CN" altLang="en-US" sz="2400" dirty="0">
                <a:solidFill>
                  <a:srgbClr val="FF3300"/>
                </a:solidFill>
              </a:rPr>
              <a:t>	 语句11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lvl="1" indent="-436245" eaLnBrk="1" hangingPunct="1"/>
            <a:r>
              <a:rPr lang="zh-CN" altLang="en-US" sz="2400" dirty="0">
                <a:solidFill>
                  <a:srgbClr val="FF3300"/>
                </a:solidFill>
              </a:rPr>
              <a:t>else 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lvl="1" indent="-436245" eaLnBrk="1" hangingPunct="1"/>
            <a:r>
              <a:rPr lang="zh-CN" altLang="en-US" sz="2400" dirty="0">
                <a:solidFill>
                  <a:srgbClr val="FF3300"/>
                </a:solidFill>
              </a:rPr>
              <a:t>	语句12</a:t>
            </a:r>
            <a:endParaRPr lang="zh-CN" altLang="en-US" sz="2400" dirty="0"/>
          </a:p>
        </p:txBody>
      </p:sp>
      <p:sp>
        <p:nvSpPr>
          <p:cNvPr id="31748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1750" name="Object 6"/>
          <p:cNvGraphicFramePr/>
          <p:nvPr/>
        </p:nvGraphicFramePr>
        <p:xfrm>
          <a:off x="4284663" y="1050925"/>
          <a:ext cx="4859337" cy="561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3776345" imgH="2125345" progId="Visio.Drawing.11">
                  <p:embed/>
                </p:oleObj>
              </mc:Choice>
              <mc:Fallback>
                <p:oleObj name="" r:id="rId1" imgW="3776345" imgH="2125345" progId="Visio.Drawing.11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4663" y="1050925"/>
                        <a:ext cx="4859337" cy="561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3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charRg st="43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5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435">
                                            <p:txEl>
                                              <p:charRg st="5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58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charRg st="58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63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35">
                                            <p:txEl>
                                              <p:charRg st="63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6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5">
                                            <p:txEl>
                                              <p:charRg st="76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8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435">
                                            <p:txEl>
                                              <p:charRg st="83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8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35">
                                            <p:txEl>
                                              <p:charRg st="89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612775" y="1341120"/>
            <a:ext cx="7775575" cy="4996815"/>
          </a:xfrm>
          <a:ln>
            <a:solidFill>
              <a:srgbClr val="008000"/>
            </a:solidFill>
            <a:miter/>
          </a:ln>
        </p:spPr>
        <p:txBody>
          <a:bodyPr vert="horz" wrap="square" lIns="90170" tIns="46990" rIns="90170" bIns="46990" anchor="t" anchorCtr="0"/>
          <a:p>
            <a:pPr marL="20955" indent="-20955"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chemeClr val="tx2"/>
                </a:solidFill>
              </a:rPr>
              <a:t>◆if语句嵌套练习实例：</a:t>
            </a:r>
            <a:endParaRPr lang="zh-CN" altLang="en-US" sz="2100" dirty="0">
              <a:solidFill>
                <a:schemeClr val="tx2"/>
              </a:solidFill>
            </a:endParaRPr>
          </a:p>
          <a:p>
            <a:pPr marL="20955" indent="-20955" eaLnBrk="1" hangingPunct="1">
              <a:lnSpc>
                <a:spcPct val="150000"/>
              </a:lnSpc>
            </a:pPr>
            <a:r>
              <a:rPr lang="zh-CN" altLang="en-US" sz="2100" dirty="0">
                <a:sym typeface="+mn-ea"/>
              </a:rPr>
              <a:t>【例</a:t>
            </a:r>
            <a:r>
              <a:rPr lang="en-US" altLang="zh-CN" sz="2100" dirty="0">
                <a:sym typeface="+mn-ea"/>
              </a:rPr>
              <a:t>4-4</a:t>
            </a:r>
            <a:r>
              <a:rPr lang="zh-CN" altLang="en-US" sz="2100" dirty="0">
                <a:sym typeface="+mn-ea"/>
              </a:rPr>
              <a:t>】</a:t>
            </a:r>
            <a:r>
              <a:rPr lang="en-US" altLang="zh-CN" sz="2100" dirty="0">
                <a:sym typeface="+mn-ea"/>
              </a:rPr>
              <a:t> 编程模拟单次终极密码游戏。</a:t>
            </a:r>
            <a:endParaRPr lang="en-US" altLang="zh-CN" sz="2100" dirty="0"/>
          </a:p>
          <a:p>
            <a:pPr marL="20955" indent="-20955" eaLnBrk="1" hangingPunct="1">
              <a:lnSpc>
                <a:spcPct val="150000"/>
              </a:lnSpc>
            </a:pPr>
            <a:r>
              <a:rPr lang="en-US" altLang="zh-CN" sz="2100" dirty="0"/>
              <a:t>单次</a:t>
            </a:r>
            <a:r>
              <a:rPr lang="zh-CN" altLang="en-US" sz="2100" dirty="0"/>
              <a:t>终极密码游戏的规则是：</a:t>
            </a:r>
            <a:endParaRPr lang="zh-CN" altLang="en-US" sz="2100" dirty="0"/>
          </a:p>
          <a:p>
            <a:pPr marL="20955" indent="-20955" eaLnBrk="1" hangingPunct="1">
              <a:lnSpc>
                <a:spcPct val="130000"/>
              </a:lnSpc>
            </a:pPr>
            <a:r>
              <a:rPr lang="zh-CN" altLang="en-US" sz="2100" dirty="0"/>
              <a:t>(1)由程序随机生成一个1～100之间的整数</a:t>
            </a:r>
            <a:r>
              <a:rPr lang="en-US" altLang="zh-CN" sz="2100" dirty="0"/>
              <a:t>randata</a:t>
            </a:r>
            <a:r>
              <a:rPr lang="zh-CN" altLang="en-US" sz="2100" dirty="0"/>
              <a:t>；</a:t>
            </a:r>
            <a:endParaRPr lang="zh-CN" altLang="en-US" sz="2100" dirty="0"/>
          </a:p>
          <a:p>
            <a:pPr marL="20955" indent="-20955" eaLnBrk="1" hangingPunct="1">
              <a:lnSpc>
                <a:spcPct val="130000"/>
              </a:lnSpc>
            </a:pPr>
            <a:r>
              <a:rPr lang="en-US" altLang="zh-CN" sz="2100" dirty="0"/>
              <a:t>(2)</a:t>
            </a:r>
            <a:r>
              <a:rPr lang="zh-CN" altLang="en-US" sz="2100" dirty="0"/>
              <a:t>用户输入猜测的数据</a:t>
            </a:r>
            <a:r>
              <a:rPr lang="en-US" altLang="zh-CN" sz="2100" dirty="0"/>
              <a:t>guess</a:t>
            </a:r>
            <a:r>
              <a:rPr lang="zh-CN" altLang="en-US" sz="2100" dirty="0"/>
              <a:t>。</a:t>
            </a:r>
            <a:endParaRPr lang="zh-CN" altLang="en-US" sz="2100" dirty="0"/>
          </a:p>
          <a:p>
            <a:pPr marL="20955" indent="-20955" eaLnBrk="1" hangingPunct="1">
              <a:lnSpc>
                <a:spcPct val="130000"/>
              </a:lnSpc>
            </a:pPr>
            <a:r>
              <a:rPr lang="zh-CN" altLang="en-US" sz="2100" dirty="0"/>
              <a:t>(</a:t>
            </a:r>
            <a:r>
              <a:rPr lang="en-US" altLang="zh-CN" sz="2100" dirty="0"/>
              <a:t>3)如果guess正好与randata相等，则提示</a:t>
            </a:r>
            <a:r>
              <a:rPr lang="en-US" altLang="zh-CN" sz="2100" dirty="0">
                <a:latin typeface="Arial" panose="020B0604020202020204" pitchFamily="34" charset="0"/>
              </a:rPr>
              <a:t>”</a:t>
            </a:r>
            <a:r>
              <a:rPr lang="zh-CN" altLang="en-US" sz="2100" dirty="0"/>
              <a:t>猜中了！</a:t>
            </a:r>
            <a:r>
              <a:rPr lang="zh-CN" altLang="en-US" sz="2100" dirty="0">
                <a:latin typeface="Arial" panose="020B0604020202020204" pitchFamily="34" charset="0"/>
              </a:rPr>
              <a:t>”</a:t>
            </a:r>
            <a:r>
              <a:rPr lang="zh-CN" altLang="en-US" sz="2100" dirty="0"/>
              <a:t>；如果不相等， </a:t>
            </a:r>
            <a:r>
              <a:rPr lang="en-US" altLang="zh-CN" sz="2100" dirty="0"/>
              <a:t>则提示</a:t>
            </a:r>
            <a:r>
              <a:rPr lang="en-US" altLang="zh-CN" sz="2100" dirty="0">
                <a:latin typeface="Arial" panose="020B0604020202020204" pitchFamily="34" charset="0"/>
              </a:rPr>
              <a:t>”</a:t>
            </a:r>
            <a:r>
              <a:rPr lang="zh-CN" altLang="en-US" sz="2100" dirty="0"/>
              <a:t>猜错了！</a:t>
            </a:r>
            <a:r>
              <a:rPr lang="zh-CN" altLang="en-US" sz="2100" dirty="0">
                <a:latin typeface="Arial" panose="020B0604020202020204" pitchFamily="34" charset="0"/>
              </a:rPr>
              <a:t>”</a:t>
            </a:r>
            <a:r>
              <a:rPr lang="zh-CN" altLang="en-US" sz="2100" dirty="0"/>
              <a:t> 。</a:t>
            </a:r>
            <a:endParaRPr lang="zh-CN" altLang="en-US" sz="2100" dirty="0"/>
          </a:p>
          <a:p>
            <a:pPr marL="20955" indent="-20955" eaLnBrk="1" hangingPunct="1">
              <a:lnSpc>
                <a:spcPct val="130000"/>
              </a:lnSpc>
            </a:pPr>
            <a:r>
              <a:rPr lang="en-US" altLang="zh-CN" sz="2100" dirty="0">
                <a:solidFill>
                  <a:schemeClr val="tx2"/>
                </a:solidFill>
              </a:rPr>
              <a:t>--(3) </a:t>
            </a:r>
            <a:r>
              <a:rPr lang="en-US" altLang="zh-CN" sz="2100" dirty="0"/>
              <a:t>如果guess正好与randata相等， 则提示</a:t>
            </a:r>
            <a:r>
              <a:rPr lang="en-US" altLang="zh-CN" sz="2100" dirty="0">
                <a:latin typeface="Arial" panose="020B0604020202020204" pitchFamily="34" charset="0"/>
              </a:rPr>
              <a:t>”</a:t>
            </a:r>
            <a:r>
              <a:rPr lang="zh-CN" altLang="en-US" sz="2100" dirty="0"/>
              <a:t>猜中了！</a:t>
            </a:r>
            <a:r>
              <a:rPr lang="zh-CN" altLang="en-US" sz="2100" dirty="0">
                <a:latin typeface="Arial" panose="020B0604020202020204" pitchFamily="34" charset="0"/>
              </a:rPr>
              <a:t>”</a:t>
            </a:r>
            <a:r>
              <a:rPr lang="zh-CN" altLang="en-US" sz="2100" dirty="0"/>
              <a:t>；如果</a:t>
            </a:r>
            <a:r>
              <a:rPr lang="en-US" altLang="zh-CN" sz="2100" dirty="0"/>
              <a:t>guess&gt;randata</a:t>
            </a:r>
            <a:r>
              <a:rPr lang="zh-CN" altLang="en-US" sz="2100" dirty="0"/>
              <a:t>， </a:t>
            </a:r>
            <a:r>
              <a:rPr lang="en-US" altLang="zh-CN" sz="2100" dirty="0"/>
              <a:t>则提示</a:t>
            </a:r>
            <a:r>
              <a:rPr lang="en-US" altLang="zh-CN" sz="2100" dirty="0">
                <a:latin typeface="Arial" panose="020B0604020202020204" pitchFamily="34" charset="0"/>
              </a:rPr>
              <a:t>”</a:t>
            </a:r>
            <a:r>
              <a:rPr lang="zh-CN" altLang="en-US" sz="2100" dirty="0"/>
              <a:t>猜高了！</a:t>
            </a:r>
            <a:r>
              <a:rPr lang="zh-CN" altLang="en-US" sz="2100" dirty="0">
                <a:latin typeface="Arial" panose="020B0604020202020204" pitchFamily="34" charset="0"/>
              </a:rPr>
              <a:t>”</a:t>
            </a:r>
            <a:r>
              <a:rPr lang="zh-CN" altLang="en-US" sz="2100" dirty="0"/>
              <a:t>；如果</a:t>
            </a:r>
            <a:r>
              <a:rPr lang="en-US" altLang="zh-CN" sz="2100" dirty="0"/>
              <a:t>guess&lt;randata</a:t>
            </a:r>
            <a:r>
              <a:rPr lang="zh-CN" altLang="en-US" sz="2100" dirty="0"/>
              <a:t>，则提示</a:t>
            </a:r>
            <a:r>
              <a:rPr lang="zh-CN" altLang="en-US" sz="2100" dirty="0">
                <a:latin typeface="Arial" panose="020B0604020202020204" pitchFamily="34" charset="0"/>
              </a:rPr>
              <a:t>“</a:t>
            </a:r>
            <a:r>
              <a:rPr lang="zh-CN" altLang="en-US" sz="2100" dirty="0"/>
              <a:t>猜低了</a:t>
            </a:r>
            <a:r>
              <a:rPr lang="zh-CN" altLang="en-US" sz="2100" dirty="0">
                <a:latin typeface="Arial" panose="020B0604020202020204" pitchFamily="34" charset="0"/>
              </a:rPr>
              <a:t>”</a:t>
            </a:r>
            <a:r>
              <a:rPr lang="zh-CN" altLang="en-US" sz="2100" dirty="0"/>
              <a:t>。</a:t>
            </a:r>
            <a:endParaRPr lang="en-US" altLang="zh-CN" sz="2100" dirty="0">
              <a:solidFill>
                <a:schemeClr val="tx2"/>
              </a:solidFill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539750" y="116840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539750" y="1226820"/>
            <a:ext cx="7775575" cy="5697855"/>
          </a:xfrm>
          <a:ln>
            <a:solidFill>
              <a:srgbClr val="008000"/>
            </a:solidFill>
            <a:miter/>
          </a:ln>
        </p:spPr>
        <p:txBody>
          <a:bodyPr vert="horz" wrap="square" lIns="90170" tIns="46990" rIns="90170" bIns="46990" anchor="t" anchorCtr="0"/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#include &lt;stdio.h&gt;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#include &lt;time.h&gt;     //time函数包含在time.h中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#include &lt;stdlib.h&gt;   //srand和rand函数包含在stdlib.中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int main()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{</a:t>
            </a:r>
            <a:r>
              <a:rPr lang="en-US" altLang="zh-CN" sz="1200" dirty="0"/>
              <a:t>   </a:t>
            </a:r>
            <a:r>
              <a:rPr lang="zh-CN" altLang="en-US" sz="1200" dirty="0"/>
              <a:t>int  randata,guess; 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	</a:t>
            </a:r>
            <a:r>
              <a:rPr lang="en-US" altLang="zh-CN" sz="1200" dirty="0"/>
              <a:t>     </a:t>
            </a:r>
            <a:r>
              <a:rPr lang="zh-CN" altLang="en-US" sz="1200" dirty="0"/>
              <a:t>srand((unsigned)time(NULL));//设置随机种子，保证程序每次运行产生的随机数都不一样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	</a:t>
            </a:r>
            <a:r>
              <a:rPr lang="en-US" altLang="zh-CN" sz="1200" dirty="0"/>
              <a:t>     </a:t>
            </a:r>
            <a:r>
              <a:rPr lang="zh-CN" altLang="en-US" sz="1200" dirty="0"/>
              <a:t>randata=rand()%100+1;   //产生1～100之间的一个随机整数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en-US" altLang="zh-CN" sz="1200" dirty="0"/>
              <a:t>     </a:t>
            </a:r>
            <a:r>
              <a:rPr lang="zh-CN" altLang="en-US" sz="1200" dirty="0"/>
              <a:t>printf("请输入一个整数:"); 	//提示用户输入数据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	</a:t>
            </a:r>
            <a:r>
              <a:rPr lang="en-US" altLang="zh-CN" sz="1200" dirty="0"/>
              <a:t>     </a:t>
            </a:r>
            <a:r>
              <a:rPr lang="zh-CN" altLang="en-US" sz="1200" dirty="0"/>
              <a:t>scanf("%d",&amp;guess);   //用户输入一个猜测数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en-US" altLang="zh-CN" sz="1200" dirty="0"/>
              <a:t>     </a:t>
            </a:r>
            <a:r>
              <a:rPr lang="zh-CN" altLang="en-US" sz="1200" dirty="0"/>
              <a:t>if (guess==randata)   //猜中的情况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       </a:t>
            </a:r>
            <a:r>
              <a:rPr lang="en-US" altLang="zh-CN" sz="1200" dirty="0"/>
              <a:t>    </a:t>
            </a:r>
            <a:r>
              <a:rPr lang="zh-CN" altLang="en-US" sz="1200" dirty="0"/>
              <a:t>printf("猜对了！");  //缩进，表示(guess==randata)为真时才执行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    else   //没有猜中的情况还要继续分高和低两种情况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      </a:t>
            </a:r>
            <a:r>
              <a:rPr lang="en-US" altLang="zh-CN" sz="1200" dirty="0"/>
              <a:t>   </a:t>
            </a:r>
            <a:r>
              <a:rPr lang="zh-CN" altLang="en-US" sz="1200" dirty="0"/>
              <a:t> if (guess&gt;randata)  //内嵌if缩进，表示(guess==randata)为假时才执行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	     </a:t>
            </a:r>
            <a:r>
              <a:rPr lang="en-US" altLang="zh-CN" sz="1200" dirty="0"/>
              <a:t>            </a:t>
            </a:r>
            <a:r>
              <a:rPr lang="zh-CN" altLang="en-US" sz="1200" dirty="0"/>
              <a:t> printf("猜高了！");    //缩进，表示(guess&gt;randata)为真时才执行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      </a:t>
            </a:r>
            <a:r>
              <a:rPr lang="en-US" altLang="zh-CN" sz="1200" dirty="0"/>
              <a:t>   </a:t>
            </a:r>
            <a:r>
              <a:rPr lang="zh-CN" altLang="en-US" sz="1200" dirty="0"/>
              <a:t> else   //猜低了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	      </a:t>
            </a:r>
            <a:r>
              <a:rPr lang="en-US" altLang="zh-CN" sz="1200" dirty="0"/>
              <a:t>            </a:t>
            </a:r>
            <a:r>
              <a:rPr lang="zh-CN" altLang="en-US" sz="1200" dirty="0"/>
              <a:t>printf("猜低了！"); //缩进，表示(guess&gt;randata)为假时才执行</a:t>
            </a:r>
            <a:endParaRPr lang="zh-CN" altLang="en-US" sz="1200" dirty="0"/>
          </a:p>
          <a:p>
            <a:pPr marL="20955" indent="-20955" eaLnBrk="1" hangingPunct="1">
              <a:lnSpc>
                <a:spcPct val="140000"/>
              </a:lnSpc>
            </a:pPr>
            <a:r>
              <a:rPr lang="zh-CN" altLang="en-US" sz="1200" dirty="0"/>
              <a:t>}</a:t>
            </a:r>
            <a:endParaRPr lang="zh-CN" altLang="en-US" sz="1200" dirty="0"/>
          </a:p>
        </p:txBody>
      </p:sp>
      <p:sp>
        <p:nvSpPr>
          <p:cNvPr id="33796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611188" y="1268413"/>
            <a:ext cx="8001000" cy="5040312"/>
          </a:xfrm>
        </p:spPr>
        <p:txBody>
          <a:bodyPr vert="horz" wrap="square" lIns="91440" tIns="45720" rIns="91440" bIns="45720" anchor="t" anchorCtr="0"/>
          <a:p>
            <a:pPr marL="609600" indent="-609600" eaLnBrk="1" hangingPunct="1">
              <a:lnSpc>
                <a:spcPct val="165000"/>
              </a:lnSpc>
            </a:pPr>
            <a:r>
              <a:rPr lang="zh-CN" altLang="en-US" sz="2600" dirty="0">
                <a:solidFill>
                  <a:schemeClr val="accent2"/>
                </a:solidFill>
              </a:rPr>
              <a:t>使用</a:t>
            </a:r>
            <a:r>
              <a:rPr lang="en-US" altLang="zh-CN" sz="2600" dirty="0">
                <a:solidFill>
                  <a:schemeClr val="accent2"/>
                </a:solidFill>
              </a:rPr>
              <a:t>if</a:t>
            </a:r>
            <a:r>
              <a:rPr lang="zh-CN" altLang="en-US" sz="2600" dirty="0">
                <a:solidFill>
                  <a:schemeClr val="accent2"/>
                </a:solidFill>
              </a:rPr>
              <a:t>语句注意的问题</a:t>
            </a:r>
            <a:r>
              <a:rPr lang="en-US" altLang="zh-CN" sz="2600" dirty="0">
                <a:solidFill>
                  <a:schemeClr val="accent2"/>
                </a:solidFill>
              </a:rPr>
              <a:t>:</a:t>
            </a:r>
            <a:endParaRPr lang="en-US" altLang="zh-CN" sz="2600" dirty="0">
              <a:solidFill>
                <a:schemeClr val="accent2"/>
              </a:solidFill>
            </a:endParaRPr>
          </a:p>
          <a:p>
            <a:pPr marL="609600" indent="-609600" eaLnBrk="1" hangingPunct="1">
              <a:lnSpc>
                <a:spcPct val="165000"/>
              </a:lnSpc>
            </a:pPr>
            <a:r>
              <a:rPr lang="en-US" altLang="zh-CN" sz="2600" dirty="0"/>
              <a:t>⑴</a:t>
            </a:r>
            <a:r>
              <a:rPr lang="zh-CN" altLang="en-US" sz="2600" dirty="0"/>
              <a:t>用于条件判断的表达式可以是逻辑表达式、关系表达式、赋值表达式等。</a:t>
            </a:r>
            <a:endParaRPr lang="zh-CN" altLang="en-US" sz="2600" dirty="0"/>
          </a:p>
          <a:p>
            <a:pPr marL="609600" indent="-609600" eaLnBrk="1" hangingPunct="1">
              <a:lnSpc>
                <a:spcPct val="165000"/>
              </a:lnSpc>
            </a:pPr>
            <a:r>
              <a:rPr lang="zh-CN" altLang="en-US" sz="2600" dirty="0">
                <a:sym typeface="+mn-ea"/>
              </a:rPr>
              <a:t>⑵基本形式中的语句若是多条单语句必须是用</a:t>
            </a:r>
            <a:r>
              <a:rPr lang="en-US" altLang="zh-CN" sz="2600" dirty="0">
                <a:sym typeface="+mn-ea"/>
              </a:rPr>
              <a:t>{}</a:t>
            </a:r>
            <a:r>
              <a:rPr lang="zh-CN" altLang="en-US" sz="2600" dirty="0">
                <a:sym typeface="+mn-ea"/>
              </a:rPr>
              <a:t>形成</a:t>
            </a:r>
            <a:r>
              <a:rPr lang="zh-CN" altLang="en-US" sz="2600" dirty="0">
                <a:solidFill>
                  <a:srgbClr val="0033CC"/>
                </a:solidFill>
                <a:sym typeface="+mn-ea"/>
              </a:rPr>
              <a:t>一条复合语句</a:t>
            </a:r>
            <a:endParaRPr lang="zh-CN" altLang="en-US" sz="2600" dirty="0">
              <a:solidFill>
                <a:srgbClr val="0033CC"/>
              </a:solidFill>
            </a:endParaRPr>
          </a:p>
          <a:p>
            <a:pPr marL="609600" indent="-609600" eaLnBrk="1" hangingPunct="1">
              <a:lnSpc>
                <a:spcPct val="125000"/>
              </a:lnSpc>
            </a:pPr>
            <a:endParaRPr lang="zh-CN" altLang="en-US" sz="2600" dirty="0"/>
          </a:p>
          <a:p>
            <a:pPr marL="609600" indent="-609600" eaLnBrk="1" hangingPunct="1">
              <a:lnSpc>
                <a:spcPct val="125000"/>
              </a:lnSpc>
            </a:pPr>
            <a:r>
              <a:rPr lang="zh-CN" altLang="en-US" sz="2600" dirty="0"/>
              <a:t> </a:t>
            </a:r>
            <a:endParaRPr lang="en-US" altLang="zh-CN" sz="26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</a:t>
            </a:r>
            <a:r>
              <a:rPr lang="en-US" altLang="zh-CN" b="1" dirty="0"/>
              <a:t>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611505" y="1484630"/>
            <a:ext cx="8353425" cy="79184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dirty="0"/>
              <a:t> ⑶使用嵌套时if与else遵循</a:t>
            </a:r>
            <a:r>
              <a:rPr lang="zh-CN" altLang="en-US" sz="2800" dirty="0">
                <a:solidFill>
                  <a:srgbClr val="0033CC"/>
                </a:solidFill>
              </a:rPr>
              <a:t>本层</a:t>
            </a:r>
            <a:r>
              <a:rPr lang="zh-CN" altLang="en-US" sz="2800" dirty="0">
                <a:solidFill>
                  <a:srgbClr val="FF3300"/>
                </a:solidFill>
              </a:rPr>
              <a:t>就近配对</a:t>
            </a:r>
            <a:r>
              <a:rPr lang="zh-CN" altLang="en-US" sz="2800" dirty="0"/>
              <a:t>原则</a:t>
            </a:r>
            <a:endParaRPr lang="zh-CN" altLang="en-US" sz="2800" dirty="0"/>
          </a:p>
          <a:p>
            <a:pPr eaLnBrk="1" hangingPunct="1"/>
            <a:r>
              <a:rPr lang="zh-CN" altLang="en-US" sz="3200" dirty="0"/>
              <a:t> 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3275330" y="2398395"/>
            <a:ext cx="4572000" cy="2748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if (flag==1&amp;&amp;score&lt;80)  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if</a:t>
            </a:r>
            <a:r>
              <a:rPr lang="zh-CN" altLang="en-US" sz="2800" b="1" dirty="0">
                <a:sym typeface="+mn-ea"/>
              </a:rPr>
              <a:t> (score*1.4&lt;80)   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       score=score*1.4; 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ym typeface="+mn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else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   </a:t>
            </a:r>
            <a:r>
              <a:rPr lang="en-US" altLang="zh-CN" sz="2800" b="1" dirty="0">
                <a:sym typeface="+mn-ea"/>
              </a:rPr>
              <a:t>    </a:t>
            </a:r>
            <a:r>
              <a:rPr lang="zh-CN" altLang="en-US" sz="2800" b="1" dirty="0">
                <a:sym typeface="+mn-ea"/>
              </a:rPr>
              <a:t>score=80;  </a:t>
            </a:r>
            <a:r>
              <a:rPr lang="zh-CN" altLang="en-US" sz="3200" dirty="0">
                <a:sym typeface="+mn-ea"/>
              </a:rPr>
              <a:t> </a:t>
            </a:r>
            <a:endParaRPr lang="zh-CN" altLang="en-US" sz="3200" dirty="0">
              <a:sym typeface="+mn-ea"/>
            </a:endParaRPr>
          </a:p>
        </p:txBody>
      </p:sp>
      <p:sp>
        <p:nvSpPr>
          <p:cNvPr id="7177" name="箭头 170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2985135" y="3284855"/>
            <a:ext cx="743585" cy="4610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5" name="Text Box 7"/>
          <p:cNvSpPr txBox="1"/>
          <p:nvPr>
            <p:custDataLst>
              <p:tags r:id="rId2"/>
            </p:custDataLst>
          </p:nvPr>
        </p:nvSpPr>
        <p:spPr>
          <a:xfrm>
            <a:off x="899160" y="3501390"/>
            <a:ext cx="2085340" cy="61023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我俩是一对</a:t>
            </a:r>
            <a:endParaRPr 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箭头 17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984500" y="3758565"/>
            <a:ext cx="744855" cy="5765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</a:t>
            </a:r>
            <a:r>
              <a:rPr lang="en-US" altLang="zh-CN" b="1" dirty="0"/>
              <a:t>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611505" y="1484630"/>
            <a:ext cx="8353425" cy="79184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dirty="0"/>
              <a:t> ⑶使用嵌套时if与else遵循</a:t>
            </a:r>
            <a:r>
              <a:rPr lang="zh-CN" altLang="en-US" sz="2800" dirty="0">
                <a:solidFill>
                  <a:srgbClr val="0033CC"/>
                </a:solidFill>
              </a:rPr>
              <a:t>本层</a:t>
            </a:r>
            <a:r>
              <a:rPr lang="zh-CN" altLang="en-US" sz="2800" dirty="0">
                <a:solidFill>
                  <a:srgbClr val="FF3300"/>
                </a:solidFill>
              </a:rPr>
              <a:t>就近配对</a:t>
            </a:r>
            <a:r>
              <a:rPr lang="zh-CN" altLang="en-US" sz="2800" dirty="0"/>
              <a:t>原则</a:t>
            </a:r>
            <a:endParaRPr lang="zh-CN" altLang="en-US" sz="2800" dirty="0"/>
          </a:p>
          <a:p>
            <a:pPr eaLnBrk="1" hangingPunct="1"/>
            <a:r>
              <a:rPr lang="zh-CN" altLang="en-US" sz="3200" dirty="0"/>
              <a:t> 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3275330" y="2398395"/>
            <a:ext cx="4572000" cy="3782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if</a:t>
            </a:r>
            <a:r>
              <a:rPr lang="zh-CN" altLang="en-US" sz="2800" b="1" dirty="0">
                <a:sym typeface="+mn-ea"/>
              </a:rPr>
              <a:t> (flag==1&amp;&amp;score&lt;80)  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   </a:t>
            </a:r>
            <a:r>
              <a:rPr lang="en-US" altLang="zh-CN" sz="2800" b="1" dirty="0">
                <a:sym typeface="+mn-ea"/>
              </a:rPr>
              <a:t>{</a:t>
            </a:r>
            <a:endParaRPr lang="en-US" altLang="zh-CN" sz="2800" b="1" dirty="0">
              <a:sym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ym typeface="+mn-ea"/>
              </a:rPr>
              <a:t>        </a:t>
            </a:r>
            <a:r>
              <a:rPr lang="zh-CN" altLang="en-US" sz="2800" b="1" dirty="0">
                <a:sym typeface="+mn-ea"/>
              </a:rPr>
              <a:t>if (score*1.4&lt;80)   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       </a:t>
            </a:r>
            <a:r>
              <a:rPr lang="en-US" altLang="zh-CN" sz="2800" b="1" dirty="0">
                <a:sym typeface="+mn-ea"/>
              </a:rPr>
              <a:t>      </a:t>
            </a:r>
            <a:r>
              <a:rPr lang="zh-CN" altLang="en-US" sz="2800" b="1" dirty="0">
                <a:sym typeface="+mn-ea"/>
              </a:rPr>
              <a:t>score=score*1.4; </a:t>
            </a:r>
            <a:endParaRPr lang="zh-CN" altLang="en-US" sz="2800" b="1" dirty="0">
              <a:sym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</a:t>
            </a:r>
            <a:r>
              <a:rPr lang="en-US" altLang="zh-CN" sz="2800" b="1" dirty="0">
                <a:sym typeface="+mn-ea"/>
              </a:rPr>
              <a:t>   }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else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   score=80;  </a:t>
            </a:r>
            <a:r>
              <a:rPr lang="zh-CN" altLang="en-US" sz="3200" dirty="0">
                <a:sym typeface="+mn-ea"/>
              </a:rPr>
              <a:t> </a:t>
            </a:r>
            <a:endParaRPr lang="zh-CN" altLang="en-US" sz="3200" dirty="0">
              <a:sym typeface="+mn-ea"/>
            </a:endParaRPr>
          </a:p>
        </p:txBody>
      </p:sp>
      <p:sp>
        <p:nvSpPr>
          <p:cNvPr id="7177" name="箭头 170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2696210" y="2796540"/>
            <a:ext cx="664845" cy="1035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5" name="Text Box 7"/>
          <p:cNvSpPr txBox="1"/>
          <p:nvPr>
            <p:custDataLst>
              <p:tags r:id="rId2"/>
            </p:custDataLst>
          </p:nvPr>
        </p:nvSpPr>
        <p:spPr>
          <a:xfrm>
            <a:off x="611505" y="3501390"/>
            <a:ext cx="2085340" cy="61023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我俩是一对</a:t>
            </a:r>
            <a:endParaRPr 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箭头 17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696845" y="3831590"/>
            <a:ext cx="606425" cy="14973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4300" dirty="0"/>
              <a:t>第</a:t>
            </a:r>
            <a:r>
              <a:rPr lang="en-US" altLang="zh-CN" sz="4300" dirty="0"/>
              <a:t>4</a:t>
            </a:r>
            <a:r>
              <a:rPr lang="zh-CN" altLang="en-US" sz="4300" dirty="0"/>
              <a:t>章 选择结构程序设计</a:t>
            </a:r>
            <a:endParaRPr lang="zh-CN" altLang="en-US" sz="4300" dirty="0"/>
          </a:p>
        </p:txBody>
      </p:sp>
      <p:sp>
        <p:nvSpPr>
          <p:cNvPr id="2" name="内容占位符 1"/>
          <p:cNvSpPr/>
          <p:nvPr>
            <p:ph idx="1"/>
          </p:nvPr>
        </p:nvSpPr>
        <p:spPr>
          <a:xfrm>
            <a:off x="611505" y="1700530"/>
            <a:ext cx="7848600" cy="2653030"/>
          </a:xfrm>
        </p:spPr>
        <p:txBody>
          <a:bodyPr/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en-US" altLang="zh-CN"/>
              <a:t>4.1  if条件语句</a:t>
            </a:r>
            <a:endParaRPr lang="en-US" altLang="zh-CN"/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en-US" altLang="zh-CN"/>
              <a:t>4.2 条件表达式</a:t>
            </a:r>
            <a:endParaRPr lang="en-US" altLang="zh-CN"/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en-US" altLang="zh-CN"/>
              <a:t>4.3  switch语句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</a:t>
            </a:r>
            <a:r>
              <a:rPr lang="en-US" altLang="zh-CN" b="1" dirty="0"/>
              <a:t>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611505" y="1484630"/>
            <a:ext cx="8353425" cy="79184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dirty="0"/>
              <a:t>(4)</a:t>
            </a:r>
            <a:r>
              <a:rPr lang="zh-CN" altLang="en-US" sz="2800" dirty="0"/>
              <a:t>if嵌套形式的配对结果</a:t>
            </a:r>
            <a:r>
              <a:rPr lang="zh-CN" altLang="en-US" sz="2800" dirty="0">
                <a:solidFill>
                  <a:srgbClr val="FF0000"/>
                </a:solidFill>
              </a:rPr>
              <a:t>与</a:t>
            </a:r>
            <a:r>
              <a:rPr lang="zh-CN" altLang="en-US" sz="2800" dirty="0"/>
              <a:t>书写</a:t>
            </a:r>
            <a:r>
              <a:rPr lang="zh-CN" altLang="en-US" sz="2800" dirty="0">
                <a:solidFill>
                  <a:srgbClr val="FF0000"/>
                </a:solidFill>
              </a:rPr>
              <a:t>缩进</a:t>
            </a:r>
            <a:r>
              <a:rPr lang="zh-CN" altLang="en-US" sz="2800" dirty="0"/>
              <a:t>格式</a:t>
            </a:r>
            <a:r>
              <a:rPr lang="zh-CN" altLang="en-US" sz="2800" dirty="0">
                <a:solidFill>
                  <a:srgbClr val="FF0000"/>
                </a:solidFill>
              </a:rPr>
              <a:t>无关</a:t>
            </a:r>
            <a:r>
              <a:rPr lang="zh-CN" altLang="en-US" sz="2800" dirty="0"/>
              <a:t>。</a:t>
            </a:r>
            <a:r>
              <a:rPr lang="zh-CN" altLang="en-US" sz="3200" dirty="0"/>
              <a:t> 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3705860" y="2398395"/>
            <a:ext cx="4572000" cy="2748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if (flag==1&amp;&amp;score&lt;80)  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   </a:t>
            </a:r>
            <a:r>
              <a:rPr lang="en-US" altLang="zh-CN" sz="2800" b="1" dirty="0"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if</a:t>
            </a:r>
            <a:r>
              <a:rPr lang="zh-CN" altLang="en-US" sz="2800" b="1" dirty="0">
                <a:sym typeface="+mn-ea"/>
              </a:rPr>
              <a:t> (score*1.4&lt;80)   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       </a:t>
            </a:r>
            <a:r>
              <a:rPr lang="en-US" altLang="zh-CN" sz="2800" b="1" dirty="0">
                <a:sym typeface="+mn-ea"/>
              </a:rPr>
              <a:t>  </a:t>
            </a:r>
            <a:r>
              <a:rPr lang="zh-CN" altLang="en-US" sz="2800" b="1" dirty="0">
                <a:sym typeface="+mn-ea"/>
              </a:rPr>
              <a:t>score=score*1.4;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else</a:t>
            </a:r>
            <a:endParaRPr lang="zh-CN" altLang="en-US" sz="28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ym typeface="+mn-ea"/>
              </a:rPr>
              <a:t>    </a:t>
            </a:r>
            <a:r>
              <a:rPr lang="en-US" altLang="zh-CN" sz="2800" b="1" dirty="0">
                <a:sym typeface="+mn-ea"/>
              </a:rPr>
              <a:t> </a:t>
            </a:r>
            <a:r>
              <a:rPr lang="zh-CN" altLang="en-US" sz="2800" b="1" dirty="0">
                <a:sym typeface="+mn-ea"/>
              </a:rPr>
              <a:t>score=80;  </a:t>
            </a:r>
            <a:r>
              <a:rPr lang="zh-CN" altLang="en-US" sz="3200" dirty="0">
                <a:sym typeface="+mn-ea"/>
              </a:rPr>
              <a:t> </a:t>
            </a:r>
            <a:endParaRPr lang="zh-CN" altLang="en-US" sz="3200" dirty="0">
              <a:sym typeface="+mn-ea"/>
            </a:endParaRPr>
          </a:p>
        </p:txBody>
      </p:sp>
      <p:sp>
        <p:nvSpPr>
          <p:cNvPr id="7177" name="箭头 170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3127375" y="3257550"/>
            <a:ext cx="1109980" cy="5314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5" name="Text Box 7"/>
          <p:cNvSpPr txBox="1"/>
          <p:nvPr>
            <p:custDataLst>
              <p:tags r:id="rId2"/>
            </p:custDataLst>
          </p:nvPr>
        </p:nvSpPr>
        <p:spPr>
          <a:xfrm>
            <a:off x="713105" y="3501390"/>
            <a:ext cx="2414270" cy="61023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我俩还是一对</a:t>
            </a:r>
            <a:endParaRPr 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箭头 17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127375" y="3789045"/>
            <a:ext cx="598805" cy="521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4.2 </a:t>
            </a:r>
            <a:r>
              <a:rPr lang="zh-CN" altLang="en-US" b="1" dirty="0"/>
              <a:t>条件表达式</a:t>
            </a:r>
            <a:endParaRPr lang="zh-CN" altLang="en-US" b="1" dirty="0"/>
          </a:p>
        </p:txBody>
      </p:sp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611188" y="1268413"/>
            <a:ext cx="8532812" cy="51847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33CC"/>
                </a:solidFill>
              </a:rPr>
              <a:t>一般形式：</a:t>
            </a:r>
            <a:endParaRPr lang="zh-CN" altLang="en-US" dirty="0">
              <a:solidFill>
                <a:srgbClr val="0033CC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表达式1？表达式2：表达式3</a:t>
            </a:r>
            <a:endParaRPr lang="zh-CN" altLang="en-US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FFFF00"/>
                </a:solidFill>
              </a:rPr>
              <a:t> </a:t>
            </a:r>
            <a:r>
              <a:rPr lang="zh-CN" altLang="en-US" sz="2800" dirty="0"/>
              <a:t>其语义为：首先计算表达式1的值，如果值为真（非0），则计算表达式2的值并作为整个条件表达式的值；否则计算表达式3的值并作为整个条件表达式的值。</a:t>
            </a:r>
            <a:endParaRPr lang="zh-CN" altLang="en-US" dirty="0">
              <a:solidFill>
                <a:srgbClr val="FFFF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accent2"/>
                </a:solidFill>
              </a:rPr>
              <a:t> </a:t>
            </a:r>
            <a:endParaRPr lang="zh-CN" altLang="en-US" sz="28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 dirty="0">
                <a:sym typeface="+mn-ea"/>
              </a:rPr>
              <a:t>4.2 </a:t>
            </a:r>
            <a:r>
              <a:rPr lang="zh-CN" altLang="en-US" b="1" dirty="0">
                <a:sym typeface="+mn-ea"/>
              </a:rPr>
              <a:t>条件表达式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4675" y="1295400"/>
            <a:ext cx="8001000" cy="4929505"/>
          </a:xfrm>
        </p:spPr>
        <p:txBody>
          <a:bodyPr/>
          <a:p>
            <a:pPr eaLnBrk="1" latinLnBrk="0" hangingPunct="1">
              <a:lnSpc>
                <a:spcPct val="140000"/>
              </a:lnSpc>
              <a:spcBef>
                <a:spcPts val="0"/>
              </a:spcBef>
            </a:pPr>
            <a:r>
              <a:rPr lang="zh-CN" altLang="en-US" dirty="0">
                <a:sym typeface="Arial" panose="020B0604020202020204" pitchFamily="34" charset="0"/>
              </a:rPr>
              <a:t>一般条件表达式</a:t>
            </a:r>
            <a:r>
              <a:rPr lang="zh-CN" altLang="en-US" dirty="0">
                <a:sym typeface="+mn-ea"/>
              </a:rPr>
              <a:t>多与赋值联合使用，如   </a:t>
            </a:r>
            <a:r>
              <a:rPr lang="zh-CN" altLang="en-US" dirty="0">
                <a:solidFill>
                  <a:srgbClr val="0070C0"/>
                </a:solidFill>
                <a:sym typeface="+mn-ea"/>
              </a:rPr>
              <a:t>max=a&gt;b?a:b </a:t>
            </a:r>
            <a:r>
              <a:rPr lang="zh-CN" altLang="en-US" dirty="0">
                <a:sym typeface="+mn-ea"/>
              </a:rPr>
              <a:t> </a:t>
            </a:r>
            <a:endParaRPr lang="zh-CN" altLang="en-US" dirty="0">
              <a:sym typeface="+mn-ea"/>
            </a:endParaRPr>
          </a:p>
          <a:p>
            <a:pPr eaLnBrk="1" latinLnBrk="0" hangingPunct="1">
              <a:lnSpc>
                <a:spcPct val="140000"/>
              </a:lnSpc>
              <a:spcBef>
                <a:spcPts val="0"/>
              </a:spcBef>
            </a:pPr>
            <a:r>
              <a:rPr lang="en-US" altLang="zh-CN"/>
              <a:t>表达的功能与双分支if语句的功能等价：</a:t>
            </a:r>
            <a:endParaRPr lang="en-US" altLang="zh-CN"/>
          </a:p>
          <a:p>
            <a:pPr eaLnBrk="1" latinLnBrk="0" hangingPunct="1">
              <a:lnSpc>
                <a:spcPct val="140000"/>
              </a:lnSpc>
              <a:spcBef>
                <a:spcPts val="0"/>
              </a:spcBef>
            </a:pPr>
            <a:r>
              <a:rPr lang="en-US" altLang="zh-CN">
                <a:solidFill>
                  <a:srgbClr val="0070C0"/>
                </a:solidFill>
              </a:rPr>
              <a:t>   if (a&gt;b)</a:t>
            </a:r>
            <a:endParaRPr lang="en-US" altLang="zh-CN">
              <a:solidFill>
                <a:srgbClr val="0070C0"/>
              </a:solidFill>
            </a:endParaRPr>
          </a:p>
          <a:p>
            <a:pPr eaLnBrk="1" latinLnBrk="0" hangingPunct="1">
              <a:lnSpc>
                <a:spcPct val="140000"/>
              </a:lnSpc>
              <a:spcBef>
                <a:spcPts val="0"/>
              </a:spcBef>
            </a:pPr>
            <a:r>
              <a:rPr lang="en-US" altLang="zh-CN">
                <a:solidFill>
                  <a:srgbClr val="0070C0"/>
                </a:solidFill>
              </a:rPr>
              <a:t>       max=a;</a:t>
            </a:r>
            <a:endParaRPr lang="en-US" altLang="zh-CN">
              <a:solidFill>
                <a:srgbClr val="0070C0"/>
              </a:solidFill>
            </a:endParaRPr>
          </a:p>
          <a:p>
            <a:pPr eaLnBrk="1" latinLnBrk="0" hangingPunct="1">
              <a:lnSpc>
                <a:spcPct val="140000"/>
              </a:lnSpc>
              <a:spcBef>
                <a:spcPts val="0"/>
              </a:spcBef>
            </a:pPr>
            <a:r>
              <a:rPr lang="en-US" altLang="zh-CN">
                <a:solidFill>
                  <a:srgbClr val="0070C0"/>
                </a:solidFill>
              </a:rPr>
              <a:t>   else</a:t>
            </a:r>
            <a:endParaRPr lang="en-US" altLang="zh-CN">
              <a:solidFill>
                <a:srgbClr val="0070C0"/>
              </a:solidFill>
            </a:endParaRPr>
          </a:p>
          <a:p>
            <a:pPr eaLnBrk="1" latinLnBrk="0" hangingPunct="1">
              <a:lnSpc>
                <a:spcPct val="140000"/>
              </a:lnSpc>
              <a:spcBef>
                <a:spcPts val="0"/>
              </a:spcBef>
            </a:pPr>
            <a:r>
              <a:rPr lang="en-US" altLang="zh-CN">
                <a:solidFill>
                  <a:srgbClr val="0070C0"/>
                </a:solidFill>
              </a:rPr>
              <a:t>       max=b;</a:t>
            </a:r>
            <a:endParaRPr lang="en-US" altLang="zh-CN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 dirty="0">
                <a:sym typeface="+mn-ea"/>
              </a:rPr>
              <a:t>4.2 </a:t>
            </a:r>
            <a:r>
              <a:rPr lang="zh-CN" altLang="en-US" b="1" dirty="0">
                <a:sym typeface="+mn-ea"/>
              </a:rPr>
              <a:t>条件表达式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266825"/>
            <a:ext cx="8001000" cy="4700905"/>
          </a:xfrm>
        </p:spPr>
        <p:txBody>
          <a:bodyPr/>
          <a:p>
            <a:pPr>
              <a:lnSpc>
                <a:spcPct val="130000"/>
              </a:lnSpc>
            </a:pPr>
            <a:r>
              <a:rPr lang="zh-CN" altLang="en-US" sz="2400"/>
              <a:t>【例4-7】</a:t>
            </a:r>
            <a:r>
              <a:rPr lang="en-US" altLang="zh-CN" sz="2400"/>
              <a:t> </a:t>
            </a:r>
            <a:r>
              <a:rPr lang="zh-CN" altLang="en-US" sz="2400"/>
              <a:t>编程实现，求数轴上两点之间的距离。</a:t>
            </a:r>
            <a:endParaRPr lang="zh-CN" altLang="en-US" sz="2400"/>
          </a:p>
          <a:p>
            <a:pPr>
              <a:lnSpc>
                <a:spcPct val="130000"/>
              </a:lnSpc>
            </a:pPr>
            <a:r>
              <a:rPr lang="zh-CN" altLang="en-US" sz="2000"/>
              <a:t>#include &lt;stdio.h&gt;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int main()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{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	float x,y,distance;  //求两点x,y之间的距离distance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	printf("请输入数轴上的两个数（空格分隔）：");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	scanf("%f%f",&amp;x,&amp;y);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	distance=x&gt;y?x-y:y-x; 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 </a:t>
            </a:r>
            <a:r>
              <a:rPr lang="en-US" altLang="zh-CN" sz="2000"/>
              <a:t>   </a:t>
            </a:r>
            <a:r>
              <a:rPr lang="zh-CN" altLang="en-US" sz="2000"/>
              <a:t>//等价于distance=(x&gt;y?x-y:y-x)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	printf("|%.2f-</a:t>
            </a:r>
            <a:r>
              <a:rPr lang="en-US" altLang="zh-CN" sz="2000"/>
              <a:t>%</a:t>
            </a:r>
            <a:r>
              <a:rPr lang="zh-CN" altLang="en-US" sz="2000"/>
              <a:t>.2f|=%.2f\n",x,y,distance);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}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4.2 </a:t>
            </a:r>
            <a:r>
              <a:rPr lang="zh-CN" altLang="en-US" b="1" dirty="0"/>
              <a:t>条件表达式</a:t>
            </a:r>
            <a:endParaRPr lang="zh-CN" altLang="en-US" b="1" dirty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611505" y="1268730"/>
            <a:ext cx="8532495" cy="5731510"/>
          </a:xfrm>
        </p:spPr>
        <p:txBody>
          <a:bodyPr vert="horz" wrap="square" lIns="91440" tIns="45720" rIns="91440" bIns="45720" anchor="t" anchorCtr="0"/>
          <a:p>
            <a:pPr marL="52705" indent="-52705" eaLnBrk="1" hangingPunct="1">
              <a:lnSpc>
                <a:spcPct val="80000"/>
              </a:lnSpc>
            </a:pPr>
            <a:r>
              <a:rPr lang="zh-CN" altLang="en-US" sz="2800" dirty="0">
                <a:solidFill>
                  <a:schemeClr val="accent2"/>
                </a:solidFill>
              </a:rPr>
              <a:t>注意：</a:t>
            </a:r>
            <a:endParaRPr lang="zh-CN" altLang="en-US" sz="2800" dirty="0">
              <a:solidFill>
                <a:schemeClr val="accent2"/>
              </a:solidFill>
            </a:endParaRPr>
          </a:p>
          <a:p>
            <a:pPr marL="52705" indent="-52705" eaLnBrk="1" hangingPunct="1">
              <a:lnSpc>
                <a:spcPct val="150000"/>
              </a:lnSpc>
            </a:pPr>
            <a:r>
              <a:rPr lang="zh-CN" altLang="en-US" sz="2400" dirty="0"/>
              <a:t>（1）优先级高于赋值运算符但低于关系运算符和算术运算符。</a:t>
            </a:r>
            <a:endParaRPr lang="zh-CN" altLang="en-US" sz="2400" dirty="0"/>
          </a:p>
          <a:p>
            <a:pPr marL="52705" indent="-52705" eaLnBrk="1" hangingPunct="1">
              <a:lnSpc>
                <a:spcPct val="150000"/>
              </a:lnSpc>
            </a:pPr>
            <a:r>
              <a:rPr lang="zh-CN" altLang="en-US" sz="2400" dirty="0"/>
              <a:t>如将大写字母转成小写字母，否则保持原样的条件表达式为：  </a:t>
            </a:r>
            <a:r>
              <a:rPr lang="zh-CN" altLang="en-US" sz="2400" dirty="0">
                <a:solidFill>
                  <a:srgbClr val="0070C0"/>
                </a:solidFill>
              </a:rPr>
              <a:t>lower=(ch&gt;='A'&amp;ch&lt;='Z')?(ch+32):ch</a:t>
            </a:r>
            <a:endParaRPr lang="zh-CN" altLang="en-US" sz="2400" dirty="0">
              <a:solidFill>
                <a:srgbClr val="0070C0"/>
              </a:solidFill>
            </a:endParaRPr>
          </a:p>
          <a:p>
            <a:pPr marL="52705" indent="-52705" eaLnBrk="1" hangingPunct="1">
              <a:lnSpc>
                <a:spcPct val="150000"/>
              </a:lnSpc>
            </a:pPr>
            <a:r>
              <a:rPr lang="zh-CN" altLang="en-US" sz="2400" dirty="0"/>
              <a:t>与下面两种形式完全等价：</a:t>
            </a:r>
            <a:endParaRPr lang="zh-CN" altLang="en-US" sz="2400" dirty="0"/>
          </a:p>
          <a:p>
            <a:pPr marL="52705" indent="-52705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</a:rPr>
              <a:t>lower=ch&gt;='A'&amp;ch&lt;='Z'?(ch+32):ch</a:t>
            </a:r>
            <a:endParaRPr lang="zh-CN" altLang="en-US" sz="2400" dirty="0">
              <a:solidFill>
                <a:srgbClr val="0070C0"/>
              </a:solidFill>
            </a:endParaRPr>
          </a:p>
          <a:p>
            <a:pPr marL="52705" indent="-52705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</a:rPr>
              <a:t>lower=((ch&gt;='A'&amp;ch&lt;='Z')?(ch+32):ch)</a:t>
            </a:r>
            <a:endParaRPr lang="zh-CN" altLang="en-US" sz="2400" dirty="0">
              <a:solidFill>
                <a:srgbClr val="0070C0"/>
              </a:solidFill>
            </a:endParaRPr>
          </a:p>
          <a:p>
            <a:pPr marL="52705" indent="-52705" eaLnBrk="1" hangingPunct="1">
              <a:lnSpc>
                <a:spcPct val="150000"/>
              </a:lnSpc>
            </a:pPr>
            <a:r>
              <a:rPr lang="zh-CN" altLang="en-US" sz="2400" dirty="0"/>
              <a:t>但推荐使用第一种方式，因为其可读性更强。</a:t>
            </a:r>
            <a:endParaRPr lang="zh-CN" altLang="en-US" sz="2400" dirty="0"/>
          </a:p>
          <a:p>
            <a:pPr marL="52705" indent="-52705" eaLnBrk="1" hangingPunct="1">
              <a:lnSpc>
                <a:spcPct val="140000"/>
              </a:lnSpc>
            </a:pPr>
            <a:r>
              <a:rPr lang="zh-CN" altLang="en-US" sz="2800" dirty="0"/>
              <a:t> </a:t>
            </a:r>
            <a:endParaRPr lang="zh-CN" altLang="en-US" sz="1000" dirty="0"/>
          </a:p>
          <a:p>
            <a:pPr marL="52705" indent="-52705" eaLnBrk="1" hangingPunct="1">
              <a:lnSpc>
                <a:spcPct val="140000"/>
              </a:lnSpc>
            </a:pPr>
            <a:r>
              <a:rPr lang="zh-CN" altLang="en-US" sz="2800" dirty="0"/>
              <a:t> </a:t>
            </a:r>
            <a:endParaRPr lang="zh-CN" altLang="en-US" sz="28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 dirty="0">
                <a:sym typeface="+mn-ea"/>
              </a:rPr>
              <a:t>4.2 </a:t>
            </a:r>
            <a:r>
              <a:rPr lang="zh-CN" altLang="en-US" b="1" dirty="0">
                <a:sym typeface="+mn-ea"/>
              </a:rPr>
              <a:t>条件表达式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4675" y="1196975"/>
            <a:ext cx="8307705" cy="4925060"/>
          </a:xfrm>
        </p:spPr>
        <p:txBody>
          <a:bodyPr/>
          <a:p>
            <a:pPr marL="52705" indent="-52705" eaLnBrk="1" hangingPunct="1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（2）条件运算符可以嵌套使用，结合方向为“</a:t>
            </a:r>
            <a:r>
              <a:rPr lang="zh-CN" altLang="en-US" sz="2800" dirty="0">
                <a:solidFill>
                  <a:srgbClr val="FF3300"/>
                </a:solidFill>
                <a:sym typeface="+mn-ea"/>
              </a:rPr>
              <a:t>自右至左</a:t>
            </a:r>
            <a:r>
              <a:rPr lang="zh-CN" altLang="en-US" sz="2800" dirty="0">
                <a:sym typeface="+mn-ea"/>
              </a:rPr>
              <a:t>”。</a:t>
            </a:r>
            <a:endParaRPr lang="zh-CN" altLang="en-US" sz="2800" dirty="0"/>
          </a:p>
          <a:p>
            <a:pPr marL="52705" indent="-52705" eaLnBrk="1" hangingPunct="1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   </a:t>
            </a:r>
            <a:r>
              <a:rPr lang="zh-CN" altLang="en-US" sz="2800" dirty="0">
                <a:solidFill>
                  <a:srgbClr val="0070C0"/>
                </a:solidFill>
                <a:sym typeface="+mn-ea"/>
              </a:rPr>
              <a:t>max=a&gt;b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?</a:t>
            </a:r>
            <a:r>
              <a:rPr lang="zh-CN" altLang="en-US" sz="2800" dirty="0">
                <a:solidFill>
                  <a:srgbClr val="0070C0"/>
                </a:solidFill>
                <a:sym typeface="+mn-ea"/>
              </a:rPr>
              <a:t>a&gt;c</a:t>
            </a:r>
            <a:r>
              <a:rPr lang="zh-CN" altLang="en-US" sz="28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sym typeface="+mn-ea"/>
              </a:rPr>
              <a:t>?</a:t>
            </a:r>
            <a:r>
              <a:rPr lang="zh-CN" altLang="en-US" sz="2800" dirty="0">
                <a:solidFill>
                  <a:srgbClr val="0070C0"/>
                </a:solidFill>
                <a:sym typeface="+mn-ea"/>
              </a:rPr>
              <a:t>a</a:t>
            </a:r>
            <a:r>
              <a:rPr lang="zh-CN" altLang="en-US" sz="28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:</a:t>
            </a:r>
            <a:r>
              <a:rPr lang="zh-CN" altLang="en-US" sz="2800" dirty="0">
                <a:solidFill>
                  <a:srgbClr val="0070C0"/>
                </a:solidFill>
                <a:sym typeface="+mn-ea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:</a:t>
            </a:r>
            <a:r>
              <a:rPr lang="zh-CN" altLang="en-US" sz="2800" dirty="0">
                <a:solidFill>
                  <a:srgbClr val="0070C0"/>
                </a:solidFill>
                <a:sym typeface="+mn-ea"/>
              </a:rPr>
              <a:t>b&gt;c</a:t>
            </a:r>
            <a:r>
              <a:rPr lang="zh-CN" altLang="en-US" sz="2800" dirty="0">
                <a:solidFill>
                  <a:srgbClr val="C00000"/>
                </a:solidFill>
                <a:sym typeface="+mn-ea"/>
              </a:rPr>
              <a:t>?</a:t>
            </a:r>
            <a:r>
              <a:rPr lang="zh-CN" altLang="en-US" sz="2800" dirty="0">
                <a:solidFill>
                  <a:srgbClr val="0070C0"/>
                </a:solidFill>
                <a:sym typeface="+mn-ea"/>
              </a:rPr>
              <a:t>b</a:t>
            </a:r>
            <a:r>
              <a:rPr lang="zh-CN" altLang="en-US" sz="2800" dirty="0">
                <a:solidFill>
                  <a:srgbClr val="C00000"/>
                </a:solidFill>
                <a:sym typeface="+mn-ea"/>
              </a:rPr>
              <a:t>:</a:t>
            </a:r>
            <a:r>
              <a:rPr lang="zh-CN" altLang="en-US" sz="2800" dirty="0">
                <a:solidFill>
                  <a:srgbClr val="0070C0"/>
                </a:solidFill>
                <a:sym typeface="+mn-ea"/>
              </a:rPr>
              <a:t>c</a:t>
            </a:r>
            <a:endParaRPr lang="zh-CN" altLang="en-US" sz="2800" dirty="0">
              <a:sym typeface="+mn-ea"/>
            </a:endParaRPr>
          </a:p>
          <a:p>
            <a:pPr marL="52705" indent="-52705" eaLnBrk="1" hangingPunct="1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等价于</a:t>
            </a:r>
            <a:endParaRPr lang="zh-CN" altLang="en-US" sz="2800" dirty="0">
              <a:sym typeface="+mn-ea"/>
            </a:endParaRPr>
          </a:p>
          <a:p>
            <a:pPr marL="52705" indent="-52705" eaLnBrk="1" hangingPunct="1"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   </a:t>
            </a:r>
            <a:r>
              <a:rPr lang="zh-CN" altLang="en-US" sz="2800" dirty="0">
                <a:solidFill>
                  <a:srgbClr val="0070C0"/>
                </a:solidFill>
                <a:sym typeface="+mn-ea"/>
              </a:rPr>
              <a:t>max=(a&gt;b)?(a&gt;c?a:c):(b&gt;c?b:c)</a:t>
            </a:r>
            <a:endParaRPr lang="zh-CN" altLang="en-US" sz="2800" dirty="0">
              <a:solidFill>
                <a:srgbClr val="0070C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（3）条件表达式实现的功能与双分支if语句的功能相似，在很多场景中可以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互相代替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3"/>
          <p:cNvSpPr>
            <a:spLocks noGrp="1"/>
          </p:cNvSpPr>
          <p:nvPr>
            <p:ph type="subTitle" idx="1"/>
          </p:nvPr>
        </p:nvSpPr>
        <p:spPr>
          <a:xfrm>
            <a:off x="1066800" y="3141345"/>
            <a:ext cx="7010400" cy="82994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SzTx/>
              <a:buFont typeface="Wingdings" panose="05000000000000000000" pitchFamily="2" charset="2"/>
            </a:pPr>
            <a:r>
              <a:rPr lang="en-US" sz="3600" dirty="0">
                <a:latin typeface="+mn-lt"/>
                <a:ea typeface="+mn-ea"/>
                <a:cs typeface="+mn-cs"/>
              </a:rPr>
              <a:t>4.3 </a:t>
            </a:r>
            <a:r>
              <a:rPr lang="en-US" altLang="zh-CN" sz="3600" dirty="0">
                <a:latin typeface="+mn-lt"/>
                <a:ea typeface="+mn-ea"/>
                <a:cs typeface="+mn-cs"/>
              </a:rPr>
              <a:t>switch</a:t>
            </a:r>
            <a:r>
              <a:rPr lang="zh-CN" altLang="zh-CN" sz="3600" dirty="0">
                <a:latin typeface="+mn-lt"/>
                <a:ea typeface="+mn-ea"/>
                <a:cs typeface="+mn-cs"/>
              </a:rPr>
              <a:t>语句</a:t>
            </a:r>
            <a:r>
              <a:rPr lang="zh-CN" altLang="en-US" sz="3600" dirty="0">
                <a:latin typeface="+mn-lt"/>
                <a:ea typeface="+mn-ea"/>
                <a:cs typeface="+mn-cs"/>
              </a:rPr>
              <a:t> </a:t>
            </a:r>
            <a:endParaRPr lang="zh-CN" altLang="en-US" sz="3200" dirty="0">
              <a:latin typeface="+mn-lt"/>
              <a:ea typeface="+mn-ea"/>
              <a:cs typeface="+mn-cs"/>
            </a:endParaRPr>
          </a:p>
          <a:p>
            <a:pPr eaLnBrk="1" hangingPunct="1">
              <a:buSzTx/>
              <a:buFont typeface="Wingdings" panose="05000000000000000000" pitchFamily="2" charset="2"/>
            </a:pPr>
            <a:endParaRPr lang="zh-CN" altLang="en-US" sz="3200" dirty="0">
              <a:latin typeface="+mn-lt"/>
              <a:ea typeface="+mn-ea"/>
              <a:cs typeface="+mn-cs"/>
            </a:endParaRPr>
          </a:p>
          <a:p>
            <a:pPr eaLnBrk="1" hangingPunct="1">
              <a:buSzTx/>
              <a:buFont typeface="Wingdings" panose="05000000000000000000" pitchFamily="2" charset="2"/>
            </a:pPr>
            <a:endParaRPr lang="zh-CN" altLang="en-US" sz="1200" dirty="0">
              <a:latin typeface="+mn-lt"/>
              <a:ea typeface="+mn-ea"/>
              <a:cs typeface="+mn-cs"/>
            </a:endParaRPr>
          </a:p>
          <a:p>
            <a:pPr algn="ctr" eaLnBrk="1" hangingPunct="1">
              <a:buSzTx/>
              <a:buFont typeface="Wingdings" panose="05000000000000000000" pitchFamily="2" charset="2"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4339" name="Rectangle 6"/>
          <p:cNvSpPr>
            <a:spLocks noGrp="1"/>
          </p:cNvSpPr>
          <p:nvPr>
            <p:ph type="ctrTitle"/>
          </p:nvPr>
        </p:nvSpPr>
        <p:spPr>
          <a:xfrm>
            <a:off x="755650" y="1124585"/>
            <a:ext cx="7772400" cy="775970"/>
          </a:xfrm>
        </p:spPr>
        <p:txBody>
          <a:bodyPr vert="horz" wrap="square" lIns="91440" tIns="45720" rIns="91440" bIns="45720" anchor="b" anchorCtr="0"/>
          <a:p>
            <a:pPr eaLnBrk="1" hangingPunct="1">
              <a:buClrTx/>
              <a:buSzTx/>
              <a:buFontTx/>
            </a:pPr>
            <a:r>
              <a:rPr lang="zh-CN" altLang="en-US" sz="34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C语言程序设计案例教程（微课视频版）</a:t>
            </a:r>
            <a:endParaRPr lang="zh-CN" altLang="en-US" sz="34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4.3 switch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47107" name="Rectangle 3"/>
          <p:cNvSpPr>
            <a:spLocks noGrp="1"/>
          </p:cNvSpPr>
          <p:nvPr>
            <p:ph idx="1"/>
          </p:nvPr>
        </p:nvSpPr>
        <p:spPr>
          <a:xfrm>
            <a:off x="612775" y="1341438"/>
            <a:ext cx="8496300" cy="511333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70000"/>
              </a:lnSpc>
              <a:buFont typeface="Wingdings" panose="05000000000000000000" charset="0"/>
              <a:buChar char="Ø"/>
            </a:pP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if</a:t>
            </a:r>
            <a:r>
              <a: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</a:t>
            </a:r>
            <a:endParaRPr lang="zh-CN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优点：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表达能力非常强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缺点：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嵌套层数越多，程序可读性越差，层层判断降低效率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70000"/>
              </a:lnSpc>
              <a:buFont typeface="Wingdings" panose="05000000000000000000" charset="0"/>
              <a:buChar char="Ø"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switch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优点：可读性好，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不需层层判断（采用跳转表），效率略高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缺点：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条件表达能力较弱，只能处理离散值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4.3 switch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47107" name="Rectangle 3"/>
          <p:cNvSpPr>
            <a:spLocks noGrp="1"/>
          </p:cNvSpPr>
          <p:nvPr>
            <p:ph idx="1"/>
          </p:nvPr>
        </p:nvSpPr>
        <p:spPr>
          <a:xfrm>
            <a:off x="612775" y="1341438"/>
            <a:ext cx="8496300" cy="511333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◆一般形式：</a:t>
            </a:r>
            <a:endParaRPr lang="zh-CN" altLang="en-US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/>
              <a:t>switch (表达式)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</a:rPr>
              <a:t>{</a:t>
            </a:r>
            <a:endParaRPr lang="zh-CN" altLang="en-US" sz="2400" dirty="0">
              <a:solidFill>
                <a:srgbClr val="0033CC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/>
              <a:t>   case</a:t>
            </a:r>
            <a:r>
              <a:rPr lang="zh-CN" altLang="en-US" sz="2400" dirty="0">
                <a:solidFill>
                  <a:srgbClr val="FF3300"/>
                </a:solidFill>
              </a:rPr>
              <a:t>□</a:t>
            </a:r>
            <a:r>
              <a:rPr lang="zh-CN" altLang="en-US" sz="2400" dirty="0"/>
              <a:t>常量表达式1</a:t>
            </a:r>
            <a:r>
              <a:rPr lang="zh-CN" altLang="en-US" sz="2400" dirty="0">
                <a:solidFill>
                  <a:srgbClr val="FF3300"/>
                </a:solidFill>
              </a:rPr>
              <a:t>: </a:t>
            </a:r>
            <a:r>
              <a:rPr lang="zh-CN" altLang="en-US" sz="2400" dirty="0"/>
              <a:t>语句序列1;</a:t>
            </a:r>
            <a:r>
              <a:rPr lang="zh-CN" altLang="en-US" sz="2400" dirty="0">
                <a:solidFill>
                  <a:srgbClr val="6600CC"/>
                </a:solidFill>
              </a:rPr>
              <a:t>「break;」</a:t>
            </a:r>
            <a:endParaRPr lang="zh-CN" altLang="en-US" sz="2400" dirty="0">
              <a:solidFill>
                <a:srgbClr val="6600CC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/>
              <a:t>   case</a:t>
            </a:r>
            <a:r>
              <a:rPr lang="zh-CN" altLang="en-US" sz="2400" dirty="0">
                <a:solidFill>
                  <a:srgbClr val="FF3300"/>
                </a:solidFill>
              </a:rPr>
              <a:t>□</a:t>
            </a:r>
            <a:r>
              <a:rPr lang="zh-CN" altLang="en-US" sz="2400" dirty="0"/>
              <a:t>常量表达式2</a:t>
            </a:r>
            <a:r>
              <a:rPr lang="zh-CN" altLang="en-US" sz="2400" dirty="0">
                <a:solidFill>
                  <a:srgbClr val="FF3300"/>
                </a:solidFill>
              </a:rPr>
              <a:t>:</a:t>
            </a:r>
            <a:r>
              <a:rPr lang="zh-CN" altLang="en-US" sz="2400" dirty="0"/>
              <a:t> 语句序列2;</a:t>
            </a:r>
            <a:r>
              <a:rPr lang="zh-CN" altLang="en-US" sz="2400" dirty="0">
                <a:solidFill>
                  <a:srgbClr val="6600CC"/>
                </a:solidFill>
              </a:rPr>
              <a:t>「break;」</a:t>
            </a:r>
            <a:endParaRPr lang="zh-CN" altLang="en-US" sz="2400" dirty="0">
              <a:solidFill>
                <a:srgbClr val="6600CC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/>
              <a:t>   </a:t>
            </a:r>
            <a:r>
              <a:rPr lang="zh-CN" altLang="en-US" sz="2400" dirty="0">
                <a:latin typeface="Arial" panose="020B0604020202020204" pitchFamily="34" charset="0"/>
              </a:rPr>
              <a:t>…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/>
              <a:t>   case</a:t>
            </a:r>
            <a:r>
              <a:rPr lang="zh-CN" altLang="en-US" sz="2400" dirty="0">
                <a:solidFill>
                  <a:srgbClr val="FF3300"/>
                </a:solidFill>
              </a:rPr>
              <a:t>□</a:t>
            </a:r>
            <a:r>
              <a:rPr lang="zh-CN" altLang="en-US" sz="2400" dirty="0"/>
              <a:t>常量表达式n</a:t>
            </a:r>
            <a:r>
              <a:rPr lang="zh-CN" altLang="en-US" sz="2400" dirty="0">
                <a:solidFill>
                  <a:srgbClr val="FF3300"/>
                </a:solidFill>
              </a:rPr>
              <a:t>:</a:t>
            </a:r>
            <a:r>
              <a:rPr lang="zh-CN" altLang="en-US" sz="2400" dirty="0"/>
              <a:t> 语句序列n;</a:t>
            </a:r>
            <a:r>
              <a:rPr lang="zh-CN" altLang="en-US" sz="2400" dirty="0">
                <a:solidFill>
                  <a:srgbClr val="6600CC"/>
                </a:solidFill>
              </a:rPr>
              <a:t>「break;」</a:t>
            </a:r>
            <a:endParaRPr lang="zh-CN" altLang="en-US" sz="2400" dirty="0">
              <a:solidFill>
                <a:srgbClr val="6600CC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/>
              <a:t>  「default</a:t>
            </a:r>
            <a:r>
              <a:rPr lang="zh-CN" altLang="en-US" sz="2400" dirty="0">
                <a:solidFill>
                  <a:srgbClr val="6600CC"/>
                </a:solidFill>
              </a:rPr>
              <a:t>:</a:t>
            </a:r>
            <a:r>
              <a:rPr lang="zh-CN" altLang="en-US" sz="2400" dirty="0"/>
              <a:t> 语句序列n+1;」</a:t>
            </a:r>
            <a:endParaRPr lang="zh-CN" altLang="en-US" sz="24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0033CC"/>
                </a:solidFill>
              </a:rPr>
              <a:t>}</a:t>
            </a:r>
            <a:endParaRPr lang="zh-CN" altLang="en-US" sz="2400" dirty="0">
              <a:solidFill>
                <a:srgbClr val="0033CC"/>
              </a:solidFill>
            </a:endParaRPr>
          </a:p>
          <a:p>
            <a:pPr eaLnBrk="1" hangingPunct="1">
              <a:lnSpc>
                <a:spcPct val="110000"/>
              </a:lnSpc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/>
          <p:nvPr/>
        </p:nvSpPr>
        <p:spPr>
          <a:xfrm>
            <a:off x="539750" y="404813"/>
            <a:ext cx="8001000" cy="7477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>
              <a:buFontTx/>
            </a:pPr>
            <a:r>
              <a:rPr lang="en-US" altLang="zh-CN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4.3 switch</a:t>
            </a:r>
            <a:r>
              <a:rPr lang="zh-CN" altLang="en-US" sz="3800" b="1" dirty="0">
                <a:solidFill>
                  <a:schemeClr val="tx2"/>
                </a:solidFill>
                <a:latin typeface="Verdana" panose="020B0604030504040204" pitchFamily="34" charset="0"/>
                <a:ea typeface="楷体_GB2312" pitchFamily="1" charset="-122"/>
              </a:rPr>
              <a:t>语句</a:t>
            </a:r>
            <a:endParaRPr lang="zh-CN" altLang="en-US" sz="3800" b="1" dirty="0">
              <a:solidFill>
                <a:schemeClr val="tx2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48131" name="Rectangle 3"/>
          <p:cNvSpPr/>
          <p:nvPr/>
        </p:nvSpPr>
        <p:spPr>
          <a:xfrm>
            <a:off x="611505" y="1485900"/>
            <a:ext cx="8424545" cy="473773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7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switch语句的执行过程为：计算表达式的值，然后按下列情况进行处理：   </a:t>
            </a:r>
            <a:endParaRPr lang="zh-CN" altLang="en-US" sz="24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7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⑴若表达式的值与常量表达式i(1&lt;=i&lt;=n)的值相等，则以常量表达式i为入口开始执行后面的语句，直到遇到一个break语句或switch语句结束。</a:t>
            </a:r>
            <a:endParaRPr lang="zh-CN" altLang="en-US" sz="24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>
              <a:lnSpc>
                <a:spcPct val="17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楷体_GB2312" pitchFamily="1" charset="-122"/>
              </a:rPr>
              <a:t>⑵若表达式的值于所有case后的常量表达式均不相等，则执行default后的语句，没有default则什么都不做。</a:t>
            </a:r>
            <a:endParaRPr lang="zh-CN" altLang="en-US" sz="2400" b="1" dirty="0">
              <a:solidFill>
                <a:schemeClr val="tx1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◆</a:t>
            </a:r>
            <a:r>
              <a:rPr lang="en-US" altLang="zh-CN" dirty="0">
                <a:solidFill>
                  <a:schemeClr val="accent2"/>
                </a:solidFill>
              </a:rPr>
              <a:t>if</a:t>
            </a:r>
            <a:r>
              <a:rPr lang="zh-CN" altLang="en-US" dirty="0">
                <a:solidFill>
                  <a:schemeClr val="accent2"/>
                </a:solidFill>
              </a:rPr>
              <a:t>语句的基本形式</a:t>
            </a:r>
            <a:r>
              <a:rPr lang="en-US" altLang="zh-CN" dirty="0">
                <a:solidFill>
                  <a:schemeClr val="accent2"/>
                </a:solidFill>
              </a:rPr>
              <a:t>:</a:t>
            </a:r>
            <a:endParaRPr lang="en-US" altLang="zh-CN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      </a:t>
            </a:r>
            <a:r>
              <a:rPr lang="en-US" altLang="zh-CN" dirty="0">
                <a:solidFill>
                  <a:srgbClr val="008000"/>
                </a:solidFill>
              </a:rPr>
              <a:t>if (</a:t>
            </a:r>
            <a:r>
              <a:rPr lang="zh-CN" altLang="en-US" dirty="0">
                <a:solidFill>
                  <a:srgbClr val="008000"/>
                </a:solidFill>
              </a:rPr>
              <a:t>表达式</a:t>
            </a:r>
            <a:r>
              <a:rPr lang="en-US" altLang="zh-CN" dirty="0">
                <a:solidFill>
                  <a:srgbClr val="008000"/>
                </a:solidFill>
              </a:rPr>
              <a:t>)</a:t>
            </a:r>
            <a:endParaRPr lang="en-US" altLang="zh-CN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8000"/>
                </a:solidFill>
              </a:rPr>
              <a:t>         </a:t>
            </a:r>
            <a:r>
              <a:rPr lang="zh-CN" altLang="en-US" dirty="0">
                <a:solidFill>
                  <a:srgbClr val="008000"/>
                </a:solidFill>
              </a:rPr>
              <a:t>语句</a:t>
            </a:r>
            <a:r>
              <a:rPr lang="en-US" altLang="zh-CN" dirty="0">
                <a:solidFill>
                  <a:srgbClr val="008000"/>
                </a:solidFill>
              </a:rPr>
              <a:t>1</a:t>
            </a:r>
            <a:endParaRPr lang="en-US" altLang="zh-CN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8000"/>
                </a:solidFill>
              </a:rPr>
              <a:t>      </a:t>
            </a:r>
            <a:r>
              <a:rPr lang="zh-CN" altLang="en-US" dirty="0">
                <a:solidFill>
                  <a:srgbClr val="0033CC"/>
                </a:solidFill>
              </a:rPr>
              <a:t>「</a:t>
            </a:r>
            <a:r>
              <a:rPr lang="en-US" altLang="zh-CN" dirty="0">
                <a:solidFill>
                  <a:srgbClr val="008000"/>
                </a:solidFill>
              </a:rPr>
              <a:t>else</a:t>
            </a:r>
            <a:endParaRPr lang="en-US" altLang="zh-CN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8000"/>
                </a:solidFill>
              </a:rPr>
              <a:t>         </a:t>
            </a:r>
            <a:r>
              <a:rPr lang="zh-CN" altLang="en-US" dirty="0">
                <a:solidFill>
                  <a:srgbClr val="008000"/>
                </a:solidFill>
              </a:rPr>
              <a:t>语句</a:t>
            </a:r>
            <a:r>
              <a:rPr lang="en-US" altLang="zh-CN" dirty="0">
                <a:solidFill>
                  <a:srgbClr val="008000"/>
                </a:solidFill>
              </a:rPr>
              <a:t>2</a:t>
            </a:r>
            <a:r>
              <a:rPr lang="zh-CN" altLang="en-US" dirty="0">
                <a:solidFill>
                  <a:srgbClr val="0033CC"/>
                </a:solidFill>
              </a:rPr>
              <a:t>」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6388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6390" name="Object 6"/>
          <p:cNvGraphicFramePr/>
          <p:nvPr/>
        </p:nvGraphicFramePr>
        <p:xfrm>
          <a:off x="4427538" y="1701800"/>
          <a:ext cx="4105275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930400" imgH="1659255" progId="Visio.Drawing.11">
                  <p:embed/>
                </p:oleObj>
              </mc:Choice>
              <mc:Fallback>
                <p:oleObj name="" r:id="rId1" imgW="1930400" imgH="1659255" progId="Visio.Drawing.11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27538" y="1701800"/>
                        <a:ext cx="4105275" cy="4032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4.3 switch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49155" name="Rectangle 3"/>
          <p:cNvSpPr>
            <a:spLocks noGrp="1"/>
          </p:cNvSpPr>
          <p:nvPr>
            <p:ph idx="1"/>
          </p:nvPr>
        </p:nvSpPr>
        <p:spPr>
          <a:xfrm>
            <a:off x="612775" y="1341438"/>
            <a:ext cx="8496300" cy="511333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10000"/>
              </a:lnSpc>
            </a:pPr>
            <a:r>
              <a:rPr lang="zh-CN" altLang="en-US" sz="2800" dirty="0">
                <a:solidFill>
                  <a:schemeClr val="accent2"/>
                </a:solidFill>
              </a:rPr>
              <a:t>◆有break的形式：</a:t>
            </a:r>
            <a:endParaRPr lang="zh-CN" altLang="en-US" sz="28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switch (表达式C)</a:t>
            </a:r>
            <a:endParaRPr lang="zh-CN" altLang="en-US" sz="2400" dirty="0"/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0033CC"/>
                </a:solidFill>
              </a:rPr>
              <a:t>{</a:t>
            </a:r>
            <a:endParaRPr lang="zh-CN" altLang="en-US" sz="2400" dirty="0">
              <a:solidFill>
                <a:srgbClr val="0033CC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   case</a:t>
            </a:r>
            <a:r>
              <a:rPr lang="zh-CN" altLang="en-US" sz="2400" dirty="0">
                <a:solidFill>
                  <a:srgbClr val="FF3300"/>
                </a:solidFill>
              </a:rPr>
              <a:t>□</a:t>
            </a:r>
            <a:r>
              <a:rPr lang="zh-CN" altLang="en-US" sz="2400" dirty="0"/>
              <a:t>常量表达式1</a:t>
            </a:r>
            <a:r>
              <a:rPr lang="zh-CN" altLang="en-US" sz="2400" dirty="0">
                <a:solidFill>
                  <a:srgbClr val="FF3300"/>
                </a:solidFill>
              </a:rPr>
              <a:t>: </a:t>
            </a:r>
            <a:r>
              <a:rPr lang="zh-CN" altLang="en-US" sz="2400" dirty="0"/>
              <a:t>语句序列1;</a:t>
            </a:r>
            <a:r>
              <a:rPr lang="zh-CN" altLang="en-US" sz="2400" dirty="0">
                <a:solidFill>
                  <a:srgbClr val="6600CC"/>
                </a:solidFill>
              </a:rPr>
              <a:t>break;</a:t>
            </a:r>
            <a:endParaRPr lang="zh-CN" altLang="en-US" sz="2400" dirty="0">
              <a:solidFill>
                <a:srgbClr val="6600CC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   case</a:t>
            </a:r>
            <a:r>
              <a:rPr lang="zh-CN" altLang="en-US" sz="2400" dirty="0">
                <a:solidFill>
                  <a:srgbClr val="FF3300"/>
                </a:solidFill>
              </a:rPr>
              <a:t>□</a:t>
            </a:r>
            <a:r>
              <a:rPr lang="zh-CN" altLang="en-US" sz="2400" dirty="0"/>
              <a:t>常量表达式2</a:t>
            </a:r>
            <a:r>
              <a:rPr lang="zh-CN" altLang="en-US" sz="2400" dirty="0">
                <a:solidFill>
                  <a:srgbClr val="FF3300"/>
                </a:solidFill>
              </a:rPr>
              <a:t>:</a:t>
            </a:r>
            <a:r>
              <a:rPr lang="zh-CN" altLang="en-US" sz="2400" dirty="0"/>
              <a:t> 语句序列2;</a:t>
            </a:r>
            <a:r>
              <a:rPr lang="zh-CN" altLang="en-US" sz="2400" dirty="0">
                <a:solidFill>
                  <a:srgbClr val="6600CC"/>
                </a:solidFill>
              </a:rPr>
              <a:t>break;</a:t>
            </a:r>
            <a:endParaRPr lang="zh-CN" altLang="en-US" sz="2400" dirty="0">
              <a:solidFill>
                <a:srgbClr val="6600CC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   </a:t>
            </a:r>
            <a:r>
              <a:rPr lang="zh-CN" altLang="en-US" sz="2400" dirty="0">
                <a:latin typeface="Arial" panose="020B0604020202020204" pitchFamily="34" charset="0"/>
              </a:rPr>
              <a:t>…</a:t>
            </a:r>
            <a:endParaRPr lang="zh-CN" altLang="en-US" sz="2400" dirty="0"/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   case</a:t>
            </a:r>
            <a:r>
              <a:rPr lang="zh-CN" altLang="en-US" sz="2400" dirty="0">
                <a:solidFill>
                  <a:srgbClr val="FF3300"/>
                </a:solidFill>
              </a:rPr>
              <a:t>□</a:t>
            </a:r>
            <a:r>
              <a:rPr lang="zh-CN" altLang="en-US" sz="2400" dirty="0"/>
              <a:t>常量表达式n</a:t>
            </a:r>
            <a:r>
              <a:rPr lang="zh-CN" altLang="en-US" sz="2400" dirty="0">
                <a:solidFill>
                  <a:srgbClr val="FF3300"/>
                </a:solidFill>
              </a:rPr>
              <a:t>:</a:t>
            </a:r>
            <a:r>
              <a:rPr lang="zh-CN" altLang="en-US" sz="2400" dirty="0"/>
              <a:t> 语句序列n;</a:t>
            </a:r>
            <a:r>
              <a:rPr lang="zh-CN" altLang="en-US" sz="2400" dirty="0">
                <a:solidFill>
                  <a:srgbClr val="6600CC"/>
                </a:solidFill>
              </a:rPr>
              <a:t>break;</a:t>
            </a:r>
            <a:endParaRPr lang="zh-CN" altLang="en-US" sz="2400" dirty="0">
              <a:solidFill>
                <a:srgbClr val="6600CC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  「default</a:t>
            </a:r>
            <a:r>
              <a:rPr lang="zh-CN" altLang="en-US" sz="2400" dirty="0">
                <a:solidFill>
                  <a:srgbClr val="6600CC"/>
                </a:solidFill>
              </a:rPr>
              <a:t>:</a:t>
            </a:r>
            <a:r>
              <a:rPr lang="zh-CN" altLang="en-US" sz="2400" dirty="0"/>
              <a:t> 语句序列n+1;」</a:t>
            </a:r>
            <a:endParaRPr lang="zh-CN" altLang="en-US" sz="2400" dirty="0"/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solidFill>
                  <a:srgbClr val="0033CC"/>
                </a:solidFill>
              </a:rPr>
              <a:t>}</a:t>
            </a:r>
            <a:endParaRPr lang="zh-CN" altLang="en-US" sz="2400" dirty="0">
              <a:solidFill>
                <a:srgbClr val="0033CC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/>
              <a:t>作用：同一判断要分三种或三种以上的情况进行不同的处理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4.3 switch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50179" name="Rectangle 3"/>
          <p:cNvSpPr>
            <a:spLocks noGrp="1"/>
          </p:cNvSpPr>
          <p:nvPr>
            <p:ph idx="1"/>
          </p:nvPr>
        </p:nvSpPr>
        <p:spPr>
          <a:xfrm>
            <a:off x="612775" y="1341438"/>
            <a:ext cx="8496300" cy="511333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10000"/>
              </a:lnSpc>
            </a:pPr>
            <a:r>
              <a:rPr lang="zh-CN" altLang="en-US" sz="2800" dirty="0">
                <a:solidFill>
                  <a:schemeClr val="accent2"/>
                </a:solidFill>
              </a:rPr>
              <a:t>◆有break的形式的流程图：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  <p:graphicFrame>
        <p:nvGraphicFramePr>
          <p:cNvPr id="50180" name="Object 4"/>
          <p:cNvGraphicFramePr/>
          <p:nvPr/>
        </p:nvGraphicFramePr>
        <p:xfrm>
          <a:off x="2164080" y="1773555"/>
          <a:ext cx="5868670" cy="4681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3776345" imgH="3987800" progId="Visio.Drawing.11">
                  <p:embed/>
                </p:oleObj>
              </mc:Choice>
              <mc:Fallback>
                <p:oleObj name="" r:id="rId1" imgW="3776345" imgH="3987800" progId="Visio.Drawing.11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64080" y="1773555"/>
                        <a:ext cx="5868670" cy="4681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747713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4.3 switch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52227" name="Rectangle 3"/>
          <p:cNvSpPr>
            <a:spLocks noGrp="1"/>
          </p:cNvSpPr>
          <p:nvPr>
            <p:ph idx="1"/>
          </p:nvPr>
        </p:nvSpPr>
        <p:spPr>
          <a:xfrm>
            <a:off x="612775" y="1341438"/>
            <a:ext cx="8496300" cy="511333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◆</a:t>
            </a:r>
            <a:r>
              <a:rPr lang="zh-CN" altLang="en-US" sz="2800" dirty="0">
                <a:solidFill>
                  <a:schemeClr val="accent2"/>
                </a:solidFill>
              </a:rPr>
              <a:t>不带break的形式的流程图：</a:t>
            </a:r>
            <a:endParaRPr lang="zh-CN" altLang="en-US" sz="2800" dirty="0"/>
          </a:p>
        </p:txBody>
      </p:sp>
      <p:graphicFrame>
        <p:nvGraphicFramePr>
          <p:cNvPr id="52228" name="Object 4"/>
          <p:cNvGraphicFramePr/>
          <p:nvPr/>
        </p:nvGraphicFramePr>
        <p:xfrm>
          <a:off x="2633345" y="1557655"/>
          <a:ext cx="4504690" cy="4897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2311400" imgH="3987800" progId="Visio.Drawing.11">
                  <p:embed/>
                </p:oleObj>
              </mc:Choice>
              <mc:Fallback>
                <p:oleObj name="" r:id="rId1" imgW="2311400" imgH="3987800" progId="Visio.Drawing.11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3345" y="1557655"/>
                        <a:ext cx="4504690" cy="4897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395605" y="417830"/>
            <a:ext cx="7977505" cy="629285"/>
          </a:xfrm>
        </p:spPr>
        <p:txBody>
          <a:bodyPr vert="horz" wrap="square" lIns="91440" tIns="45720" rIns="91440" bIns="45720" anchor="b" anchorCtr="0"/>
          <a:p>
            <a:pPr algn="l" eaLnBrk="1" hangingPunct="1">
              <a:buClrTx/>
              <a:buSzTx/>
              <a:buFontTx/>
            </a:pPr>
            <a:r>
              <a:rPr lang="en-US" altLang="zh-CN" sz="2400" b="1" dirty="0">
                <a:sym typeface="+mn-ea"/>
              </a:rPr>
              <a:t>4.3 switch</a:t>
            </a:r>
            <a:r>
              <a:rPr lang="zh-CN" altLang="en-US" sz="2400" b="1" dirty="0">
                <a:sym typeface="+mn-ea"/>
              </a:rPr>
              <a:t>语句</a:t>
            </a:r>
            <a:endParaRPr lang="zh-CN" altLang="en-US" sz="2400" dirty="0"/>
          </a:p>
        </p:txBody>
      </p:sp>
      <p:sp>
        <p:nvSpPr>
          <p:cNvPr id="53251" name="Rectangle 3"/>
          <p:cNvSpPr>
            <a:spLocks noGrp="1"/>
          </p:cNvSpPr>
          <p:nvPr>
            <p:ph idx="1"/>
          </p:nvPr>
        </p:nvSpPr>
        <p:spPr>
          <a:xfrm>
            <a:off x="530225" y="1196975"/>
            <a:ext cx="8206105" cy="3973830"/>
          </a:xfrm>
        </p:spPr>
        <p:txBody>
          <a:bodyPr vert="horz" wrap="square" lIns="91440" tIns="45720" rIns="91440" bIns="45720" anchor="t" anchorCtr="0"/>
          <a:p>
            <a:pPr marL="0" indent="0"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>
                <a:sym typeface="+mn-ea"/>
              </a:rPr>
              <a:t>【</a:t>
            </a:r>
            <a:r>
              <a:rPr lang="zh-CN" altLang="en-US" sz="2400" dirty="0">
                <a:sym typeface="+mn-ea"/>
              </a:rPr>
              <a:t>例</a:t>
            </a:r>
            <a:r>
              <a:rPr lang="en-US" altLang="zh-CN" sz="2400" dirty="0">
                <a:sym typeface="+mn-ea"/>
              </a:rPr>
              <a:t>4-8】编程实现心理测试</a:t>
            </a:r>
            <a:r>
              <a:rPr lang="zh-CN" altLang="en-US" sz="2400" dirty="0">
                <a:sym typeface="+mn-ea"/>
              </a:rPr>
              <a:t>。</a:t>
            </a:r>
            <a:endParaRPr lang="zh-CN" altLang="en-US" sz="2400" dirty="0"/>
          </a:p>
          <a:p>
            <a:pPr marL="0" indent="0"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0" dirty="0">
                <a:sym typeface="+mn-ea"/>
              </a:rPr>
              <a:t>    在你的眼里，我是什么颜色。</a:t>
            </a:r>
            <a:endParaRPr lang="en-US" altLang="zh-CN" sz="2400" b="0" dirty="0">
              <a:sym typeface="+mn-ea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0" dirty="0">
                <a:sym typeface="+mn-ea"/>
              </a:rPr>
              <a:t>给出选项</a:t>
            </a:r>
            <a:endParaRPr lang="en-US" altLang="zh-CN" sz="2400" b="0" dirty="0">
              <a:sym typeface="+mn-ea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0" dirty="0">
                <a:sym typeface="+mn-ea"/>
              </a:rPr>
              <a:t>   1太阳红2鹅黄3·森林绿4海蓝5水晶紫6橘子橙7婴儿蓝8天使白</a:t>
            </a:r>
            <a:endParaRPr lang="en-US" altLang="zh-CN" sz="2400" b="0" dirty="0">
              <a:sym typeface="+mn-ea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0" dirty="0">
                <a:sym typeface="+mn-ea"/>
              </a:rPr>
              <a:t>    根据用户选择输出答案</a:t>
            </a:r>
            <a:endParaRPr lang="en-US" altLang="zh-CN" sz="2400" b="0" dirty="0">
              <a:sym typeface="+mn-ea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0" dirty="0">
                <a:sym typeface="+mn-ea"/>
              </a:rPr>
              <a:t>   1 依赖的人 2 陌生的人 3 知己 4 深爱的人 5注定要在一起的人 6 好朋友 7依赖你的人 8 珍惜的人</a:t>
            </a:r>
            <a:endParaRPr lang="en-US" altLang="zh-CN" sz="2400" b="0" dirty="0">
              <a:sym typeface="+mn-ea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400" b="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395605" y="417830"/>
            <a:ext cx="7977505" cy="629285"/>
          </a:xfrm>
        </p:spPr>
        <p:txBody>
          <a:bodyPr vert="horz" wrap="square" lIns="91440" tIns="45720" rIns="91440" bIns="45720" anchor="b" anchorCtr="0"/>
          <a:p>
            <a:pPr algn="l" eaLnBrk="1" hangingPunct="1">
              <a:buClrTx/>
              <a:buSzTx/>
              <a:buFontTx/>
            </a:pPr>
            <a:r>
              <a:rPr lang="en-US" altLang="zh-CN" sz="2400" b="1" dirty="0">
                <a:sym typeface="+mn-ea"/>
              </a:rPr>
              <a:t>4.3 switch</a:t>
            </a:r>
            <a:r>
              <a:rPr lang="zh-CN" altLang="en-US" sz="2400" b="1" dirty="0">
                <a:sym typeface="+mn-ea"/>
              </a:rPr>
              <a:t>语句</a:t>
            </a:r>
            <a:endParaRPr lang="zh-CN" altLang="en-US" sz="2400" dirty="0"/>
          </a:p>
        </p:txBody>
      </p:sp>
      <p:sp>
        <p:nvSpPr>
          <p:cNvPr id="53251" name="Rectangle 3"/>
          <p:cNvSpPr>
            <a:spLocks noGrp="1"/>
          </p:cNvSpPr>
          <p:nvPr>
            <p:ph idx="1"/>
          </p:nvPr>
        </p:nvSpPr>
        <p:spPr>
          <a:xfrm>
            <a:off x="530225" y="1196975"/>
            <a:ext cx="8206105" cy="2390140"/>
          </a:xfrm>
        </p:spPr>
        <p:txBody>
          <a:bodyPr vert="horz" wrap="square" lIns="91440" tIns="45720" rIns="91440" bIns="45720" anchor="t" anchorCtr="0"/>
          <a:p>
            <a:pPr marL="0" indent="0"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ym typeface="+mn-ea"/>
              </a:rPr>
              <a:t>【例4-9】百分制成绩转换学分绩点成绩。</a:t>
            </a:r>
            <a:endParaRPr lang="zh-CN" altLang="en-US" sz="2400" dirty="0">
              <a:sym typeface="+mn-ea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0" dirty="0">
                <a:sym typeface="+mn-ea"/>
              </a:rPr>
              <a:t>GPA（Grade Point Average），即平均学分绩点</a:t>
            </a:r>
            <a:endParaRPr lang="en-US" altLang="zh-CN" sz="2400" b="0" dirty="0">
              <a:sym typeface="+mn-ea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0" dirty="0">
                <a:sym typeface="+mn-ea"/>
              </a:rPr>
              <a:t>WES（World Education Service）算法是美国第三方成绩认证评估机构提出的一种转换算法，具体规则为：</a:t>
            </a:r>
            <a:endParaRPr lang="en-US" altLang="zh-CN" sz="2400" b="0" dirty="0"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99795" y="3573145"/>
          <a:ext cx="6706870" cy="2608580"/>
        </p:xfrm>
        <a:graphic>
          <a:graphicData uri="http://schemas.openxmlformats.org/drawingml/2006/table">
            <a:tbl>
              <a:tblPr/>
              <a:tblGrid>
                <a:gridCol w="3528695"/>
                <a:gridCol w="3178175"/>
              </a:tblGrid>
              <a:tr h="483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百分制成绩</a:t>
                      </a:r>
                      <a:endParaRPr lang="en-US" altLang="en-US" sz="24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绩点</a:t>
                      </a:r>
                      <a:endParaRPr lang="en-US" altLang="en-US" sz="2400" b="1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[85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100]</a:t>
                      </a:r>
                      <a:endParaRPr lang="en-US" altLang="en-US" sz="24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4.0</a:t>
                      </a:r>
                      <a:endParaRPr lang="en-US" altLang="en-US" sz="24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[75，85)</a:t>
                      </a:r>
                      <a:endParaRPr lang="en-US" altLang="en-US" sz="24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3.0</a:t>
                      </a:r>
                      <a:endParaRPr lang="en-US" altLang="en-US" sz="24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[60，75)</a:t>
                      </a:r>
                      <a:endParaRPr lang="en-US" altLang="en-US" sz="24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2.0</a:t>
                      </a:r>
                      <a:endParaRPr lang="en-US" altLang="en-US" sz="24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60以下</a:t>
                      </a:r>
                      <a:endParaRPr lang="en-US" altLang="en-US" sz="24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C0C0C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0.0</a:t>
                      </a:r>
                      <a:endParaRPr lang="en-US" altLang="en-US" sz="2400" b="0">
                        <a:solidFill>
                          <a:srgbClr val="0C0C0C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4.3 switch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467995" y="1196975"/>
            <a:ext cx="8569325" cy="4978400"/>
          </a:xfrm>
        </p:spPr>
        <p:txBody>
          <a:bodyPr vert="horz" wrap="square" lIns="91440" tIns="45720" rIns="91440" bIns="45720" anchor="t" anchorCtr="0"/>
          <a:p>
            <a:pPr marL="84455" indent="-84455"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FF3300"/>
                </a:solidFill>
              </a:rPr>
              <a:t>◆使用switch语句注意的问题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marL="84455" indent="-84455" eaLnBrk="1" hangingPunct="1">
              <a:lnSpc>
                <a:spcPct val="130000"/>
              </a:lnSpc>
            </a:pPr>
            <a:r>
              <a:rPr lang="zh-CN" altLang="en-US" sz="2400" dirty="0"/>
              <a:t> </a:t>
            </a:r>
            <a:r>
              <a:rPr sz="2400" dirty="0"/>
              <a:t>（1）switch语句中的表达式必须为整型、字符型、枚举型、或逻辑型，绝对不可以是实型。</a:t>
            </a:r>
            <a:endParaRPr sz="2400" dirty="0"/>
          </a:p>
          <a:p>
            <a:pPr marL="84455" indent="-84455" eaLnBrk="1" hangingPunct="1">
              <a:lnSpc>
                <a:spcPct val="130000"/>
              </a:lnSpc>
            </a:pPr>
            <a:endParaRPr sz="2400" dirty="0"/>
          </a:p>
        </p:txBody>
      </p:sp>
      <p:sp>
        <p:nvSpPr>
          <p:cNvPr id="30723" name="AutoShape 5"/>
          <p:cNvSpPr/>
          <p:nvPr>
            <p:custDataLst>
              <p:tags r:id="rId1"/>
            </p:custDataLst>
          </p:nvPr>
        </p:nvSpPr>
        <p:spPr>
          <a:xfrm>
            <a:off x="539750" y="2853642"/>
            <a:ext cx="8553450" cy="3409411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若有定义：float x=2.6;int a=2,b=1,c=1;，则正确的switch语句是（     ）。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A.switch(x)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           B.switch((int)x);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{ case 2.0:printf("#\ n");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{case 2:printf("#\n");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case 3.0:printf("##\ n");}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case 3:printf("##\n");}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C.switch(a+b)                           D.switch(a+b)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{ case 1:printf("#\n");                 { case 3:printf("#\n");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case 2+1:printf("##\n");}            case c:printf("##\n");}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4.3 switch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467995" y="1196975"/>
            <a:ext cx="8569325" cy="4978400"/>
          </a:xfrm>
        </p:spPr>
        <p:txBody>
          <a:bodyPr vert="horz" wrap="square" lIns="91440" tIns="45720" rIns="91440" bIns="45720" anchor="t" anchorCtr="0"/>
          <a:p>
            <a:pPr marL="84455" indent="-84455"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FF3300"/>
                </a:solidFill>
              </a:rPr>
              <a:t>◆使用switch语句注意的问题</a:t>
            </a:r>
            <a:endParaRPr lang="zh-CN" altLang="en-US" sz="2400" dirty="0">
              <a:solidFill>
                <a:srgbClr val="FF3300"/>
              </a:solidFill>
            </a:endParaRPr>
          </a:p>
          <a:p>
            <a:pPr marL="84455" indent="-84455" eaLnBrk="1" hangingPunct="1">
              <a:lnSpc>
                <a:spcPct val="130000"/>
              </a:lnSpc>
            </a:pPr>
            <a:r>
              <a:rPr lang="zh-CN" altLang="en-US" sz="2400" dirty="0"/>
              <a:t> </a:t>
            </a:r>
            <a:r>
              <a:rPr sz="2400" dirty="0"/>
              <a:t>（2）各case后的常量表达式一定要为常量且值应互不相同。</a:t>
            </a:r>
            <a:endParaRPr sz="2400" dirty="0"/>
          </a:p>
        </p:txBody>
      </p:sp>
      <p:sp>
        <p:nvSpPr>
          <p:cNvPr id="30723" name="AutoShape 5"/>
          <p:cNvSpPr/>
          <p:nvPr>
            <p:custDataLst>
              <p:tags r:id="rId1"/>
            </p:custDataLst>
          </p:nvPr>
        </p:nvSpPr>
        <p:spPr>
          <a:xfrm>
            <a:off x="483870" y="2637107"/>
            <a:ext cx="8553450" cy="3409411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若有定义：float x=2.6;int a=2,b=1,c=1;，则正确的switch语句是（     ）。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A.switch(x)                               </a:t>
            </a:r>
            <a:r>
              <a:rPr lang="en-US" altLang="zh-CN" sz="2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B.switch((int)x)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{ case 2.0:printf("#\ n");             </a:t>
            </a:r>
            <a:r>
              <a:rPr lang="en-US" altLang="zh-CN" sz="2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{case '2':printf("#\n");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case 3.0:printf("##\ n");}           </a:t>
            </a:r>
            <a:r>
              <a:rPr lang="en-US" altLang="zh-CN" sz="2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case 50:printf("##\n");} </a:t>
            </a:r>
            <a:endParaRPr lang="en-US" altLang="zh-CN" sz="20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C.switch(a+b)                          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D.switch(a+b) </a:t>
            </a:r>
            <a:endParaRPr lang="en-US" altLang="zh-CN" sz="20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{ case 1:printf("#\n");              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{ case 3:printf("#\n");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case 2+1:printf("##\n");}          </a:t>
            </a:r>
            <a:r>
              <a:rPr lang="en-US" altLang="zh-CN" sz="20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case c:printf("##\n");}</a:t>
            </a:r>
            <a:endParaRPr lang="en-US" altLang="zh-CN" sz="20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4.3 switch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467995" y="1196975"/>
            <a:ext cx="8569325" cy="1263650"/>
          </a:xfrm>
        </p:spPr>
        <p:txBody>
          <a:bodyPr vert="horz" wrap="square" lIns="91440" tIns="45720" rIns="91440" bIns="45720" anchor="t" anchorCtr="0"/>
          <a:p>
            <a:pPr marL="84455" indent="-84455" eaLnBrk="1" hangingPunct="1">
              <a:lnSpc>
                <a:spcPct val="140000"/>
              </a:lnSpc>
            </a:pPr>
            <a:r>
              <a:rPr sz="2400" dirty="0"/>
              <a:t>（3）如果相应的case、甚至default后</a:t>
            </a:r>
            <a:r>
              <a:rPr sz="2400" dirty="0">
                <a:solidFill>
                  <a:srgbClr val="C00000"/>
                </a:solidFill>
              </a:rPr>
              <a:t>有break</a:t>
            </a:r>
            <a:r>
              <a:rPr sz="2400" dirty="0"/>
              <a:t>，则各个case和default的</a:t>
            </a:r>
            <a:r>
              <a:rPr sz="2400" dirty="0">
                <a:solidFill>
                  <a:srgbClr val="C00000"/>
                </a:solidFill>
              </a:rPr>
              <a:t>出现次序不影响执行结果</a:t>
            </a:r>
            <a:r>
              <a:rPr sz="2400" dirty="0"/>
              <a:t>。</a:t>
            </a:r>
            <a:endParaRPr sz="2400" dirty="0"/>
          </a:p>
          <a:p>
            <a:pPr marL="84455" indent="-84455" eaLnBrk="1" hangingPunct="1">
              <a:lnSpc>
                <a:spcPct val="80000"/>
              </a:lnSpc>
            </a:pPr>
            <a:endParaRPr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395605" y="2348865"/>
            <a:ext cx="4015740" cy="40925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 anchor="t">
            <a:spAutoFit/>
          </a:bodyPr>
          <a:p>
            <a:pPr marL="84455" indent="-84455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switch((int)(score/5)) </a:t>
            </a:r>
            <a:endParaRPr sz="2000" dirty="0">
              <a:latin typeface="宋体" panose="02010600030101010101" pitchFamily="2" charset="-122"/>
            </a:endParaRPr>
          </a:p>
          <a:p>
            <a:pPr marL="84455" indent="-84455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{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20: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19: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18: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17: point=4;break;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16: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15:point=3;break;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14: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13: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12:point=2;break;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default:point=0;</a:t>
            </a:r>
            <a:endParaRPr sz="2000" dirty="0">
              <a:latin typeface="宋体" panose="02010600030101010101" pitchFamily="2" charset="-122"/>
            </a:endParaRPr>
          </a:p>
          <a:p>
            <a:pPr marL="84455" indent="-84455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	}</a:t>
            </a:r>
            <a:endParaRPr lang="zh-CN" altLang="en-US" sz="2000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9610" y="2348865"/>
            <a:ext cx="4015740" cy="40925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p>
            <a:pPr marL="84455" indent="-84455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switch((int)(score/5)) </a:t>
            </a:r>
            <a:endParaRPr sz="2000" dirty="0">
              <a:latin typeface="宋体" panose="02010600030101010101" pitchFamily="2" charset="-122"/>
            </a:endParaRPr>
          </a:p>
          <a:p>
            <a:pPr marL="84455" indent="-84455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{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case 20:</a:t>
            </a:r>
            <a:endParaRPr sz="20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case 1</a:t>
            </a:r>
            <a:r>
              <a:rPr lang="en-US"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7</a:t>
            </a: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:</a:t>
            </a:r>
            <a:endParaRPr sz="20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case </a:t>
            </a:r>
            <a:r>
              <a:rPr lang="en-US"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20</a:t>
            </a: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:</a:t>
            </a:r>
            <a:endParaRPr sz="20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case 1</a:t>
            </a:r>
            <a:r>
              <a:rPr lang="en-US"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8</a:t>
            </a: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: point=4;break;</a:t>
            </a:r>
            <a:endParaRPr sz="20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default:point=0;</a:t>
            </a:r>
            <a:r>
              <a:rPr lang="en-US" sz="20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break;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14: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13:</a:t>
            </a:r>
            <a:endParaRPr sz="2000" dirty="0"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case 12:point=2;break;</a:t>
            </a:r>
            <a:endParaRPr sz="2000" dirty="0">
              <a:latin typeface="宋体" panose="02010600030101010101" pitchFamily="2" charset="-122"/>
              <a:sym typeface="+mn-ea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case 16:</a:t>
            </a:r>
            <a:endParaRPr sz="20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48945" indent="0" eaLnBrk="1" hangingPunct="1">
              <a:lnSpc>
                <a:spcPct val="100000"/>
              </a:lnSpc>
            </a:pPr>
            <a:r>
              <a:rPr sz="20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case 15:point=3;break;</a:t>
            </a:r>
            <a:endParaRPr sz="2000" dirty="0">
              <a:latin typeface="宋体" panose="02010600030101010101" pitchFamily="2" charset="-122"/>
            </a:endParaRPr>
          </a:p>
          <a:p>
            <a:pPr marL="84455" indent="-84455" eaLnBrk="1" hangingPunct="1">
              <a:lnSpc>
                <a:spcPct val="100000"/>
              </a:lnSpc>
            </a:pPr>
            <a:r>
              <a:rPr sz="2000" dirty="0">
                <a:latin typeface="宋体" panose="02010600030101010101" pitchFamily="2" charset="-122"/>
                <a:sym typeface="+mn-ea"/>
              </a:rPr>
              <a:t>	}</a:t>
            </a:r>
            <a:endParaRPr lang="zh-CN" altLang="en-US" sz="2000" dirty="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WordArt 2"/>
          <p:cNvSpPr/>
          <p:nvPr/>
        </p:nvSpPr>
        <p:spPr>
          <a:xfrm>
            <a:off x="1979613" y="2420938"/>
            <a:ext cx="5472112" cy="1957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休息一会儿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612775" y="1700213"/>
            <a:ext cx="3743325" cy="426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dirty="0"/>
              <a:t>◆if语句的基本形式:</a:t>
            </a:r>
            <a:endParaRPr lang="zh-CN" altLang="en-US" dirty="0"/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      </a:t>
            </a:r>
            <a:r>
              <a:rPr lang="zh-CN" altLang="en-US" dirty="0">
                <a:solidFill>
                  <a:srgbClr val="0033CC"/>
                </a:solidFill>
              </a:rPr>
              <a:t>if</a:t>
            </a:r>
            <a:r>
              <a:rPr lang="zh-CN" altLang="en-US" dirty="0">
                <a:solidFill>
                  <a:srgbClr val="008000"/>
                </a:solidFill>
              </a:rPr>
              <a:t>  (表达式)</a:t>
            </a:r>
            <a:endParaRPr lang="zh-CN" altLang="en-US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8000"/>
                </a:solidFill>
              </a:rPr>
              <a:t>         语句1</a:t>
            </a:r>
            <a:endParaRPr lang="zh-CN" altLang="en-US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8000"/>
                </a:solidFill>
              </a:rPr>
              <a:t>      </a:t>
            </a:r>
            <a:r>
              <a:rPr lang="zh-CN" altLang="en-US" dirty="0"/>
              <a:t>「</a:t>
            </a:r>
            <a:r>
              <a:rPr lang="zh-CN" altLang="en-US" dirty="0">
                <a:solidFill>
                  <a:srgbClr val="0033CC"/>
                </a:solidFill>
              </a:rPr>
              <a:t>else</a:t>
            </a:r>
            <a:endParaRPr lang="zh-CN" altLang="en-US" dirty="0">
              <a:solidFill>
                <a:srgbClr val="0033CC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8000"/>
                </a:solidFill>
              </a:rPr>
              <a:t>         语句2</a:t>
            </a:r>
            <a:r>
              <a:rPr lang="zh-CN" altLang="en-US" dirty="0"/>
              <a:t>」 </a:t>
            </a:r>
            <a:endParaRPr lang="zh-CN" altLang="en-US" dirty="0"/>
          </a:p>
        </p:txBody>
      </p:sp>
      <p:sp>
        <p:nvSpPr>
          <p:cNvPr id="17412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Rectangle 5"/>
          <p:cNvSpPr>
            <a:spLocks noGrp="1"/>
          </p:cNvSpPr>
          <p:nvPr/>
        </p:nvSpPr>
        <p:spPr>
          <a:xfrm>
            <a:off x="4572000" y="2493963"/>
            <a:ext cx="3455988" cy="1150937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46990" rIns="0" bIns="46990" anchor="t" anchorCtr="0"/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表达式任意，但结果只能</a:t>
            </a:r>
            <a:endParaRPr lang="zh-CN" altLang="en-US" sz="24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真（非0）或假 （0）</a:t>
            </a:r>
            <a:r>
              <a:rPr lang="zh-CN" altLang="en-US" sz="3000" b="1" dirty="0">
                <a:solidFill>
                  <a:srgbClr val="008000"/>
                </a:solidFill>
                <a:latin typeface="Verdana" panose="020B0604030504040204" pitchFamily="34" charset="0"/>
                <a:ea typeface="楷体_GB2312" pitchFamily="1" charset="-122"/>
              </a:rPr>
              <a:t>  </a:t>
            </a:r>
            <a:endParaRPr lang="zh-CN" altLang="en-US" sz="3000" b="1" dirty="0">
              <a:solidFill>
                <a:srgbClr val="0080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7174" name="Rectangle 6"/>
          <p:cNvSpPr>
            <a:spLocks noGrp="1"/>
          </p:cNvSpPr>
          <p:nvPr/>
        </p:nvSpPr>
        <p:spPr>
          <a:xfrm>
            <a:off x="4572000" y="1412875"/>
            <a:ext cx="3457575" cy="720725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if、 else为关键字</a:t>
            </a:r>
            <a:r>
              <a:rPr lang="zh-CN" altLang="en-US" sz="30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r>
              <a:rPr lang="zh-CN" altLang="en-US" sz="3000" b="1" dirty="0">
                <a:solidFill>
                  <a:srgbClr val="008000"/>
                </a:solidFill>
                <a:latin typeface="Verdana" panose="020B0604030504040204" pitchFamily="34" charset="0"/>
                <a:ea typeface="楷体_GB2312" pitchFamily="1" charset="-122"/>
              </a:rPr>
              <a:t> </a:t>
            </a:r>
            <a:endParaRPr lang="zh-CN" altLang="en-US" sz="3000" b="1" dirty="0">
              <a:solidFill>
                <a:srgbClr val="0080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7175" name="Rectangle 7"/>
          <p:cNvSpPr>
            <a:spLocks noGrp="1"/>
          </p:cNvSpPr>
          <p:nvPr/>
        </p:nvSpPr>
        <p:spPr>
          <a:xfrm>
            <a:off x="4572000" y="3933825"/>
            <a:ext cx="3455988" cy="1152525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表达式两边的括号不可省略</a:t>
            </a:r>
            <a:endParaRPr lang="zh-CN" altLang="en-US" sz="30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7176" name="Rectangle 8"/>
          <p:cNvSpPr>
            <a:spLocks noGrp="1"/>
          </p:cNvSpPr>
          <p:nvPr/>
        </p:nvSpPr>
        <p:spPr>
          <a:xfrm>
            <a:off x="4572000" y="5157788"/>
            <a:ext cx="3455988" cy="1150937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 anchorCtr="0"/>
          <a:p>
            <a:pPr marL="469900" indent="-469900">
              <a:lnSpc>
                <a:spcPct val="14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3300"/>
                </a:solidFill>
                <a:latin typeface="Verdana" panose="020B0604030504040204" pitchFamily="34" charset="0"/>
                <a:ea typeface="楷体_GB2312" pitchFamily="1" charset="-122"/>
              </a:rPr>
              <a:t>语句1和语句2只能是单条语句</a:t>
            </a:r>
            <a:endParaRPr lang="zh-CN" altLang="en-US" sz="3000" b="1" dirty="0">
              <a:solidFill>
                <a:srgbClr val="FF3300"/>
              </a:solidFill>
              <a:latin typeface="Verdana" panose="020B0604030504040204" pitchFamily="34" charset="0"/>
              <a:ea typeface="楷体_GB2312" pitchFamily="1" charset="-122"/>
            </a:endParaRPr>
          </a:p>
        </p:txBody>
      </p:sp>
      <p:sp>
        <p:nvSpPr>
          <p:cNvPr id="7177" name="箭头 170"/>
          <p:cNvSpPr>
            <a:spLocks noChangeShapeType="1"/>
          </p:cNvSpPr>
          <p:nvPr/>
        </p:nvSpPr>
        <p:spPr bwMode="auto">
          <a:xfrm flipH="1">
            <a:off x="1763713" y="1917700"/>
            <a:ext cx="2808288" cy="1009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8" name="箭头 170"/>
          <p:cNvSpPr>
            <a:spLocks noChangeShapeType="1"/>
          </p:cNvSpPr>
          <p:nvPr/>
        </p:nvSpPr>
        <p:spPr bwMode="auto">
          <a:xfrm flipH="1">
            <a:off x="2555875" y="1990725"/>
            <a:ext cx="2016125" cy="2374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箭头 170"/>
          <p:cNvSpPr>
            <a:spLocks noChangeShapeType="1"/>
          </p:cNvSpPr>
          <p:nvPr/>
        </p:nvSpPr>
        <p:spPr bwMode="auto">
          <a:xfrm flipH="1" flipV="1">
            <a:off x="3348038" y="2925763"/>
            <a:ext cx="1223963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箭头 170"/>
          <p:cNvSpPr>
            <a:spLocks noChangeShapeType="1"/>
          </p:cNvSpPr>
          <p:nvPr/>
        </p:nvSpPr>
        <p:spPr bwMode="auto">
          <a:xfrm flipH="1" flipV="1">
            <a:off x="2124075" y="3070225"/>
            <a:ext cx="2447925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箭头 170"/>
          <p:cNvSpPr>
            <a:spLocks noChangeShapeType="1"/>
          </p:cNvSpPr>
          <p:nvPr/>
        </p:nvSpPr>
        <p:spPr bwMode="auto">
          <a:xfrm flipH="1" flipV="1">
            <a:off x="3492500" y="3068638"/>
            <a:ext cx="1079500" cy="144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2" name="箭头 170"/>
          <p:cNvSpPr>
            <a:spLocks noChangeShapeType="1"/>
          </p:cNvSpPr>
          <p:nvPr/>
        </p:nvSpPr>
        <p:spPr bwMode="auto">
          <a:xfrm flipH="1" flipV="1">
            <a:off x="2844800" y="3789363"/>
            <a:ext cx="1727200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箭头 170"/>
          <p:cNvSpPr>
            <a:spLocks noChangeShapeType="1"/>
          </p:cNvSpPr>
          <p:nvPr/>
        </p:nvSpPr>
        <p:spPr bwMode="auto">
          <a:xfrm flipH="1" flipV="1">
            <a:off x="2914650" y="5373688"/>
            <a:ext cx="165735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nimBg="1"/>
      <p:bldP spid="7174" grpId="0" bldLvl="0" animBg="1"/>
      <p:bldP spid="7175" grpId="0" bldLvl="0" animBg="1"/>
      <p:bldP spid="717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◆if语句的（双分支）基本形式:</a:t>
            </a:r>
            <a:endParaRPr lang="zh-CN" altLang="en-US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      </a:t>
            </a:r>
            <a:r>
              <a:rPr lang="zh-CN" altLang="en-US" dirty="0">
                <a:solidFill>
                  <a:srgbClr val="008000"/>
                </a:solidFill>
              </a:rPr>
              <a:t>if (表达式)</a:t>
            </a:r>
            <a:endParaRPr lang="zh-CN" altLang="en-US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8000"/>
                </a:solidFill>
              </a:rPr>
              <a:t>         语句1</a:t>
            </a:r>
            <a:endParaRPr lang="zh-CN" altLang="en-US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8000"/>
                </a:solidFill>
              </a:rPr>
              <a:t>      else</a:t>
            </a:r>
            <a:endParaRPr lang="zh-CN" altLang="en-US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8000"/>
                </a:solidFill>
              </a:rPr>
              <a:t>         语句2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8436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438" name="Object 6"/>
          <p:cNvGraphicFramePr/>
          <p:nvPr/>
        </p:nvGraphicFramePr>
        <p:xfrm>
          <a:off x="4427538" y="1701800"/>
          <a:ext cx="4105275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930400" imgH="1659255" progId="Visio.Drawing.11">
                  <p:embed/>
                </p:oleObj>
              </mc:Choice>
              <mc:Fallback>
                <p:oleObj name="" r:id="rId1" imgW="1930400" imgH="1659255" progId="Visio.Drawing.11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27538" y="1701800"/>
                        <a:ext cx="4105275" cy="4032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612775" y="1700213"/>
            <a:ext cx="3238500" cy="4267200"/>
          </a:xfrm>
          <a:ln>
            <a:solidFill>
              <a:srgbClr val="008000"/>
            </a:solidFill>
            <a:miter/>
          </a:ln>
        </p:spPr>
        <p:txBody>
          <a:bodyPr vert="horz" wrap="square" lIns="90170" tIns="46990" rIns="90170" bIns="46990" anchor="t" anchorCtr="0"/>
          <a:p>
            <a:pPr marL="20955" indent="-20955" eaLnBrk="1" hangingPunct="1">
              <a:lnSpc>
                <a:spcPct val="150000"/>
              </a:lnSpc>
            </a:pPr>
            <a:r>
              <a:rPr lang="zh-CN" altLang="en-US" sz="2600" dirty="0">
                <a:solidFill>
                  <a:schemeClr val="accent2"/>
                </a:solidFill>
              </a:rPr>
              <a:t>◆if实例：</a:t>
            </a:r>
            <a:endParaRPr lang="zh-CN" altLang="en-US" sz="2600" dirty="0">
              <a:solidFill>
                <a:schemeClr val="accent2"/>
              </a:solidFill>
            </a:endParaRPr>
          </a:p>
          <a:p>
            <a:pPr marL="20955" indent="-20955" eaLnBrk="1" hangingPunct="1">
              <a:lnSpc>
                <a:spcPct val="150000"/>
              </a:lnSpc>
            </a:pPr>
            <a:r>
              <a:rPr lang="zh-CN" altLang="en-US" sz="2600" dirty="0"/>
              <a:t>输入两个数，</a:t>
            </a:r>
            <a:r>
              <a:rPr lang="en-US" altLang="zh-CN" sz="2600">
                <a:sym typeface="+mn-ea"/>
              </a:rPr>
              <a:t>求两个整数中的较大者</a:t>
            </a:r>
            <a:r>
              <a:rPr lang="zh-CN" altLang="en-US" sz="2600" dirty="0"/>
              <a:t>。</a:t>
            </a:r>
            <a:endParaRPr lang="zh-CN" altLang="en-US" sz="2600" dirty="0"/>
          </a:p>
          <a:p>
            <a:pPr marL="20955" indent="-20955" eaLnBrk="1" hangingPunct="1">
              <a:lnSpc>
                <a:spcPct val="150000"/>
              </a:lnSpc>
            </a:pPr>
            <a:endParaRPr lang="zh-CN" altLang="en-US" sz="2600" dirty="0"/>
          </a:p>
        </p:txBody>
      </p:sp>
      <p:sp>
        <p:nvSpPr>
          <p:cNvPr id="19460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4645025" y="1196975"/>
          <a:ext cx="3240088" cy="511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1955800" imgH="3081655" progId="Visio.Drawing.11">
                  <p:embed/>
                </p:oleObj>
              </mc:Choice>
              <mc:Fallback>
                <p:oleObj name="" r:id="rId1" imgW="1955800" imgH="3081655" progId="Visio.Drawing.11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45025" y="1196975"/>
                        <a:ext cx="3240088" cy="5114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zh-CN"/>
              <a:t>典型例题</a:t>
            </a:r>
            <a:endParaRPr lang="zh-CN" altLang="zh-CN"/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612775" y="1323975"/>
            <a:ext cx="8001000" cy="4429125"/>
          </a:xfrm>
        </p:spPr>
        <p:txBody>
          <a:bodyPr anchor="t" anchorCtr="0"/>
          <a:p>
            <a:r>
              <a:rPr lang="zh-CN" sz="2400"/>
              <a:t>【例</a:t>
            </a:r>
            <a:r>
              <a:rPr lang="en-US" altLang="zh-CN" sz="2400"/>
              <a:t>4-1</a:t>
            </a:r>
            <a:r>
              <a:rPr lang="zh-CN" altLang="en-US" sz="2400"/>
              <a:t>】</a:t>
            </a:r>
            <a:r>
              <a:rPr lang="en-US" altLang="zh-CN" sz="2400"/>
              <a:t> 编程实现，求两个整数中的较大者</a:t>
            </a:r>
            <a:r>
              <a:rPr lang="zh-CN" altLang="en-US" sz="2400"/>
              <a:t>。</a:t>
            </a:r>
            <a:endParaRPr lang="en-US" altLang="zh-CN" sz="2400"/>
          </a:p>
          <a:p>
            <a:r>
              <a:rPr sz="2400"/>
              <a:t>#include &lt;stdio.h&gt;</a:t>
            </a:r>
            <a:endParaRPr sz="2400"/>
          </a:p>
          <a:p>
            <a:r>
              <a:rPr sz="2400"/>
              <a:t>int main()</a:t>
            </a:r>
            <a:endParaRPr sz="2400"/>
          </a:p>
          <a:p>
            <a:r>
              <a:rPr sz="2400"/>
              <a:t>{</a:t>
            </a:r>
            <a:endParaRPr sz="2400"/>
          </a:p>
          <a:p>
            <a:r>
              <a:rPr sz="2400"/>
              <a:t>   int a,b,max;</a:t>
            </a:r>
            <a:endParaRPr sz="2400"/>
          </a:p>
          <a:p>
            <a:r>
              <a:rPr sz="2400"/>
              <a:t>   scanf("%d%d",&amp;a,&amp;b);</a:t>
            </a:r>
            <a:endParaRPr sz="2400"/>
          </a:p>
          <a:p>
            <a:r>
              <a:rPr sz="2400"/>
              <a:t>   if (a&gt;b)</a:t>
            </a:r>
            <a:endParaRPr sz="2400"/>
          </a:p>
          <a:p>
            <a:r>
              <a:rPr sz="2400"/>
              <a:t>        max=a;</a:t>
            </a:r>
            <a:endParaRPr sz="2400"/>
          </a:p>
          <a:p>
            <a:r>
              <a:rPr sz="2400"/>
              <a:t>   else</a:t>
            </a:r>
            <a:endParaRPr sz="2400"/>
          </a:p>
          <a:p>
            <a:r>
              <a:rPr sz="2400"/>
              <a:t>        max=b;</a:t>
            </a:r>
            <a:endParaRPr sz="2400"/>
          </a:p>
          <a:p>
            <a:r>
              <a:rPr sz="2400"/>
              <a:t>   printf("max=%d",max);</a:t>
            </a:r>
            <a:endParaRPr sz="2400"/>
          </a:p>
          <a:p>
            <a:r>
              <a:rPr sz="2400"/>
              <a:t>}</a:t>
            </a:r>
            <a:endParaRPr sz="2400"/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</a:t>
            </a:r>
            <a:r>
              <a:rPr lang="en-US" altLang="zh-CN" b="1" dirty="0"/>
              <a:t>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611188" y="1557338"/>
            <a:ext cx="8001000" cy="426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◆if语句的单分支应用形式:</a:t>
            </a:r>
            <a:endParaRPr lang="zh-CN" altLang="en-US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</a:rPr>
              <a:t>      </a:t>
            </a:r>
            <a:r>
              <a:rPr lang="zh-CN" altLang="en-US" dirty="0">
                <a:solidFill>
                  <a:srgbClr val="008000"/>
                </a:solidFill>
              </a:rPr>
              <a:t>if (表达式)</a:t>
            </a:r>
            <a:endParaRPr lang="zh-CN" altLang="en-US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8000"/>
                </a:solidFill>
              </a:rPr>
              <a:t>         语句1</a:t>
            </a:r>
            <a:endParaRPr lang="zh-CN" altLang="en-US" dirty="0">
              <a:solidFill>
                <a:srgbClr val="008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8000"/>
                </a:solidFill>
              </a:rPr>
              <a:t>      </a:t>
            </a:r>
            <a:endParaRPr lang="zh-CN" altLang="en-US" dirty="0"/>
          </a:p>
        </p:txBody>
      </p:sp>
      <p:sp>
        <p:nvSpPr>
          <p:cNvPr id="22532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534" name="Object 6"/>
          <p:cNvGraphicFramePr/>
          <p:nvPr/>
        </p:nvGraphicFramePr>
        <p:xfrm>
          <a:off x="4860925" y="1558925"/>
          <a:ext cx="3024188" cy="388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693545" imgH="1659255" progId="Visio.Drawing.11">
                  <p:embed/>
                </p:oleObj>
              </mc:Choice>
              <mc:Fallback>
                <p:oleObj name="" r:id="rId1" imgW="1693545" imgH="1659255" progId="Visio.Drawing.11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60925" y="1558925"/>
                        <a:ext cx="3024188" cy="3889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b="1" dirty="0"/>
              <a:t>4.1 if </a:t>
            </a:r>
            <a:r>
              <a:rPr lang="zh-CN" altLang="en-US" b="1" dirty="0"/>
              <a:t>语句</a:t>
            </a:r>
            <a:endParaRPr lang="zh-CN" altLang="en-US" b="1" dirty="0"/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612775" y="1700213"/>
            <a:ext cx="3238500" cy="4267200"/>
          </a:xfrm>
          <a:ln>
            <a:solidFill>
              <a:srgbClr val="008000"/>
            </a:solidFill>
            <a:miter/>
          </a:ln>
        </p:spPr>
        <p:txBody>
          <a:bodyPr vert="horz" wrap="square" lIns="90170" tIns="46990" rIns="90170" bIns="46990" anchor="t" anchorCtr="0"/>
          <a:p>
            <a:pPr marL="20955" indent="-20955" eaLnBrk="1" hangingPunct="1">
              <a:lnSpc>
                <a:spcPct val="150000"/>
              </a:lnSpc>
            </a:pPr>
            <a:r>
              <a:rPr lang="zh-CN" altLang="en-US" sz="2600" dirty="0">
                <a:solidFill>
                  <a:schemeClr val="accent2"/>
                </a:solidFill>
              </a:rPr>
              <a:t>◆if实例：</a:t>
            </a:r>
            <a:endParaRPr lang="zh-CN" altLang="en-US" sz="2600" dirty="0">
              <a:solidFill>
                <a:schemeClr val="accent2"/>
              </a:solidFill>
            </a:endParaRPr>
          </a:p>
          <a:p>
            <a:pPr marL="20955" indent="-20955" eaLnBrk="1" hangingPunct="1">
              <a:lnSpc>
                <a:spcPct val="150000"/>
              </a:lnSpc>
            </a:pPr>
            <a:r>
              <a:rPr lang="zh-CN" altLang="en-US" sz="2600" dirty="0"/>
              <a:t>输入两个数，</a:t>
            </a:r>
            <a:r>
              <a:rPr lang="en-US" altLang="zh-CN" sz="2600">
                <a:sym typeface="+mn-ea"/>
              </a:rPr>
              <a:t>求两个整数中的较大者</a:t>
            </a:r>
            <a:r>
              <a:rPr lang="zh-CN" altLang="en-US" sz="2600" dirty="0"/>
              <a:t>。</a:t>
            </a:r>
            <a:endParaRPr lang="zh-CN" altLang="en-US" sz="2600" dirty="0"/>
          </a:p>
        </p:txBody>
      </p:sp>
      <p:sp>
        <p:nvSpPr>
          <p:cNvPr id="23556" name="Text Box 4"/>
          <p:cNvSpPr txBox="1"/>
          <p:nvPr/>
        </p:nvSpPr>
        <p:spPr>
          <a:xfrm>
            <a:off x="4724400" y="1676400"/>
            <a:ext cx="41148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Rectangle 5"/>
          <p:cNvSpPr/>
          <p:nvPr/>
        </p:nvSpPr>
        <p:spPr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4645025" y="1196975"/>
          <a:ext cx="3240088" cy="511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55800" imgH="3081655" progId="Visio.Drawing.11">
                  <p:embed/>
                </p:oleObj>
              </mc:Choice>
              <mc:Fallback>
                <p:oleObj name="" r:id="rId1" imgW="1955800" imgH="3081655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45025" y="1196975"/>
                        <a:ext cx="3240088" cy="5114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TABLE_BEAUTIFY" val="smartTable{ded709ac-3f23-48d3-acd0-30d73e889a40}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PP_MARK_KEY" val="82eab4dc-ecab-4236-a968-eacf16147cc5"/>
  <p:tag name="COMMONDATA" val="eyJoZGlkIjoiNzYwZGM5MGM3ODMxOTE3MDFlZmQ4YjIzNWFjODc2Zj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楷体_GB2312"/>
        <a:cs typeface=""/>
      </a:majorFont>
      <a:minorFont>
        <a:latin typeface="Verdan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999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CFFFFF"/>
            </a:gs>
            <a:gs pos="35001">
              <a:srgbClr val="DDFEFF"/>
            </a:gs>
            <a:gs pos="100000">
              <a:srgbClr val="F0FFFF"/>
            </a:gs>
          </a:gsLst>
          <a:lin ang="5400000" scaled="1"/>
        </a:gradFill>
        <a:ln w="9525" cap="flat" cmpd="sng" algn="ctr">
          <a:solidFill>
            <a:srgbClr val="B6DCDF"/>
          </a:solidFill>
          <a:prstDash val="solid"/>
          <a:round/>
          <a:headEnd type="none" w="med" len="med"/>
          <a:tailEnd type="none" w="med" len="med"/>
        </a:ln>
        <a:effectLst>
          <a:outerShdw dist="20000" dir="5400000" algn="ctr" rotWithShape="0">
            <a:srgbClr val="000000">
              <a:alpha val="31999"/>
            </a:srgbClr>
          </a:outerShdw>
        </a:effectLst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5738</Words>
  <Application>WPS 演示</Application>
  <PresentationFormat>全屏显示(4:3)</PresentationFormat>
  <Paragraphs>422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38</vt:i4>
      </vt:variant>
    </vt:vector>
  </HeadingPairs>
  <TitlesOfParts>
    <vt:vector size="62" baseType="lpstr">
      <vt:lpstr>Arial</vt:lpstr>
      <vt:lpstr>宋体</vt:lpstr>
      <vt:lpstr>Wingdings</vt:lpstr>
      <vt:lpstr>Times New Roman</vt:lpstr>
      <vt:lpstr>Verdana</vt:lpstr>
      <vt:lpstr>楷体_GB2312</vt:lpstr>
      <vt:lpstr>新宋体</vt:lpstr>
      <vt:lpstr>微软雅黑</vt:lpstr>
      <vt:lpstr>Arial Unicode MS</vt:lpstr>
      <vt:lpstr>Calibri</vt:lpstr>
      <vt:lpstr>楷体_GB2312</vt:lpstr>
      <vt:lpstr>Wingdings</vt:lpstr>
      <vt:lpstr>Profile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Visio.Drawing.11</vt:lpstr>
      <vt:lpstr>C语言程序设计案例教程（微课视频版）</vt:lpstr>
      <vt:lpstr>第4章 选择结构程序设计</vt:lpstr>
      <vt:lpstr>4.1 if 语句</vt:lpstr>
      <vt:lpstr>4.1 if 语句</vt:lpstr>
      <vt:lpstr>4.1 if 语句</vt:lpstr>
      <vt:lpstr>4.1 if 语句</vt:lpstr>
      <vt:lpstr>典型例题</vt:lpstr>
      <vt:lpstr>4.1 if 语句</vt:lpstr>
      <vt:lpstr>4.1 if 语句</vt:lpstr>
      <vt:lpstr>典型例题</vt:lpstr>
      <vt:lpstr>4.1 if 语句</vt:lpstr>
      <vt:lpstr>4.1 if 语句</vt:lpstr>
      <vt:lpstr>4.1 if 语句</vt:lpstr>
      <vt:lpstr>4.1 if 语句</vt:lpstr>
      <vt:lpstr>4.1 if 语句</vt:lpstr>
      <vt:lpstr>4.1 if 语句</vt:lpstr>
      <vt:lpstr>4.1 if 语句</vt:lpstr>
      <vt:lpstr>4.1 if 语句</vt:lpstr>
      <vt:lpstr>4.1 if 语句</vt:lpstr>
      <vt:lpstr>4.1 if 语句</vt:lpstr>
      <vt:lpstr>4.2 条件表达式</vt:lpstr>
      <vt:lpstr>4.2 条件表达式</vt:lpstr>
      <vt:lpstr>4.2 条件表达式</vt:lpstr>
      <vt:lpstr>4.2 条件表达式</vt:lpstr>
      <vt:lpstr>4.2 条件表达式</vt:lpstr>
      <vt:lpstr>C语言程序设计案例教程（微课视频版）</vt:lpstr>
      <vt:lpstr>4.3 switch语句</vt:lpstr>
      <vt:lpstr>4.3 switch语句</vt:lpstr>
      <vt:lpstr>PowerPoint 演示文稿</vt:lpstr>
      <vt:lpstr>4.3 switch语句</vt:lpstr>
      <vt:lpstr>4.3 switch语句</vt:lpstr>
      <vt:lpstr>4.3 switch语句</vt:lpstr>
      <vt:lpstr>4.3 switch语句</vt:lpstr>
      <vt:lpstr>4.3 switch语句</vt:lpstr>
      <vt:lpstr>4.3 switch语句</vt:lpstr>
      <vt:lpstr>4.3 switch语句</vt:lpstr>
      <vt:lpstr>4.3 switch语句</vt:lpstr>
      <vt:lpstr>PowerPoint 演示文稿</vt:lpstr>
    </vt:vector>
  </TitlesOfParts>
  <Company>山东科技大学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德州学院</dc:title>
  <dc:creator>王付山</dc:creator>
  <dc:description>德州学院</dc:description>
  <cp:lastModifiedBy>温若寒</cp:lastModifiedBy>
  <cp:revision>317</cp:revision>
  <dcterms:created xsi:type="dcterms:W3CDTF">2006-01-20T12:48:00Z</dcterms:created>
  <dcterms:modified xsi:type="dcterms:W3CDTF">2023-03-15T03:12:56Z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C99093D1B26543358C68A8486E40047D</vt:lpwstr>
  </property>
</Properties>
</file>