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427" r:id="rId6"/>
    <p:sldId id="429" r:id="rId7"/>
    <p:sldId id="396" r:id="rId8"/>
    <p:sldId id="307" r:id="rId9"/>
    <p:sldId id="430" r:id="rId10"/>
    <p:sldId id="370" r:id="rId11"/>
    <p:sldId id="431" r:id="rId12"/>
    <p:sldId id="481" r:id="rId13"/>
    <p:sldId id="432" r:id="rId14"/>
    <p:sldId id="398" r:id="rId15"/>
    <p:sldId id="456" r:id="rId16"/>
    <p:sldId id="457" r:id="rId17"/>
    <p:sldId id="399" r:id="rId18"/>
    <p:sldId id="509" r:id="rId19"/>
    <p:sldId id="510" r:id="rId20"/>
    <p:sldId id="361" r:id="rId21"/>
    <p:sldId id="363" r:id="rId22"/>
    <p:sldId id="532" r:id="rId23"/>
    <p:sldId id="533" r:id="rId24"/>
    <p:sldId id="534" r:id="rId25"/>
    <p:sldId id="535" r:id="rId26"/>
    <p:sldId id="395" r:id="rId27"/>
    <p:sldId id="463" r:id="rId28"/>
    <p:sldId id="464" r:id="rId29"/>
    <p:sldId id="465" r:id="rId30"/>
    <p:sldId id="459" r:id="rId31"/>
    <p:sldId id="466" r:id="rId32"/>
    <p:sldId id="467" r:id="rId33"/>
    <p:sldId id="468" r:id="rId34"/>
    <p:sldId id="469" r:id="rId35"/>
    <p:sldId id="470" r:id="rId36"/>
    <p:sldId id="366" r:id="rId37"/>
    <p:sldId id="551" r:id="rId38"/>
    <p:sldId id="552" r:id="rId39"/>
    <p:sldId id="472" r:id="rId40"/>
    <p:sldId id="555" r:id="rId41"/>
    <p:sldId id="368" r:id="rId42"/>
  </p:sldIdLst>
  <p:sldSz cx="9144000" cy="6858000" type="screen4x3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8000"/>
    <a:srgbClr val="FFFFFF"/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9" d="100"/>
          <a:sy n="59" d="100"/>
        </p:scale>
        <p:origin x="-1602" y="-66"/>
      </p:cViewPr>
      <p:guideLst>
        <p:guide orient="horz" pos="216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6" Type="http://schemas.openxmlformats.org/officeDocument/2006/relationships/tags" Target="tags/tag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3163 w 1000"/>
              <a:gd name="T13" fmla="*/ 3163 h 1000"/>
              <a:gd name="T14" fmla="*/ 18437 w 1000"/>
              <a:gd name="T15" fmla="*/ 18437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rIns="900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4000" y="304800"/>
            <a:ext cx="2008188" cy="56626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4675" y="304800"/>
            <a:ext cx="5876925" cy="56626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111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78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3163 w 1000"/>
              <a:gd name="T13" fmla="*/ 3163 h 1000"/>
              <a:gd name="T14" fmla="*/ 18437 w 1000"/>
              <a:gd name="T15" fmla="*/ 18437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rIns="900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700213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7888" y="1700213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4000" y="304800"/>
            <a:ext cx="2008188" cy="56626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4675" y="304800"/>
            <a:ext cx="5876925" cy="56626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111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78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700213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7888" y="1700213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11188" y="1700213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0"/>
            <a:r>
              <a:rPr lang="zh-CN" altLang="en-US" dirty="0"/>
              <a:t>第二级</a:t>
            </a:r>
            <a:endParaRPr lang="zh-CN" altLang="en-US" dirty="0"/>
          </a:p>
          <a:p>
            <a:pPr lvl="0"/>
            <a:r>
              <a:rPr lang="zh-CN" altLang="en-US" dirty="0"/>
              <a:t>第三级</a:t>
            </a:r>
            <a:endParaRPr lang="zh-CN" altLang="en-US" dirty="0"/>
          </a:p>
          <a:p>
            <a:pPr lvl="0"/>
            <a:r>
              <a:rPr lang="zh-CN" altLang="en-US" dirty="0"/>
              <a:t>第四级</a:t>
            </a:r>
            <a:endParaRPr lang="zh-CN" altLang="en-US" dirty="0"/>
          </a:p>
          <a:p>
            <a:pPr lvl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3163 w 1000"/>
              <a:gd name="T13" fmla="*/ 3163 h 1000"/>
              <a:gd name="T14" fmla="*/ 18437 w 1000"/>
              <a:gd name="T15" fmla="*/ 18437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>
          <a:solidFill>
            <a:schemeClr val="tx1"/>
          </a:solidFill>
          <a:latin typeface="+mn-lt"/>
          <a:ea typeface="+mn-ea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>
          <a:solidFill>
            <a:schemeClr val="tx1"/>
          </a:solidFill>
          <a:latin typeface="+mn-lt"/>
          <a:ea typeface="+mn-ea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4pPr>
      <a:lvl5pPr marL="20942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11188" y="1700213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0"/>
            <a:r>
              <a:rPr lang="zh-CN" altLang="en-US" dirty="0"/>
              <a:t>第二级</a:t>
            </a:r>
            <a:endParaRPr lang="zh-CN" altLang="en-US" dirty="0"/>
          </a:p>
          <a:p>
            <a:pPr lvl="0"/>
            <a:r>
              <a:rPr lang="zh-CN" altLang="en-US" dirty="0"/>
              <a:t>第三级</a:t>
            </a:r>
            <a:endParaRPr lang="zh-CN" altLang="en-US" dirty="0"/>
          </a:p>
          <a:p>
            <a:pPr lvl="0"/>
            <a:r>
              <a:rPr lang="zh-CN" altLang="en-US" dirty="0"/>
              <a:t>第四级</a:t>
            </a:r>
            <a:endParaRPr lang="zh-CN" altLang="en-US" dirty="0"/>
          </a:p>
          <a:p>
            <a:pPr lvl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3163 w 1000"/>
              <a:gd name="T13" fmla="*/ 3163 h 1000"/>
              <a:gd name="T14" fmla="*/ 18437 w 1000"/>
              <a:gd name="T15" fmla="*/ 18437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>
          <a:solidFill>
            <a:schemeClr val="tx1"/>
          </a:solidFill>
          <a:latin typeface="+mn-lt"/>
          <a:ea typeface="+mn-ea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>
          <a:solidFill>
            <a:schemeClr val="tx1"/>
          </a:solidFill>
          <a:latin typeface="+mn-lt"/>
          <a:ea typeface="+mn-ea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4pPr>
      <a:lvl5pPr marL="20942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1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e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/>
          </p:cNvSpPr>
          <p:nvPr>
            <p:ph type="ctrTitle"/>
          </p:nvPr>
        </p:nvSpPr>
        <p:spPr>
          <a:xfrm>
            <a:off x="683895" y="548640"/>
            <a:ext cx="8895080" cy="1297305"/>
          </a:xfrm>
        </p:spPr>
        <p:txBody>
          <a:bodyPr vert="horz" wrap="square" lIns="91440" tIns="45720" rIns="91440" bIns="45720" anchor="b" anchorCtr="0"/>
          <a:p>
            <a:pPr algn="ctr" eaLnBrk="1" hangingPunct="1">
              <a:lnSpc>
                <a:spcPct val="140000"/>
              </a:lnSpc>
              <a:buClrTx/>
              <a:buSzTx/>
              <a:buFontTx/>
            </a:pPr>
            <a:r>
              <a:rPr lang="zh-CN" altLang="en-US" sz="34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C语言程序设计案例教程（微课视频版）</a:t>
            </a:r>
            <a:endParaRPr lang="zh-CN" altLang="en-US" sz="3400" b="1" dirty="0">
              <a:latin typeface="+mj-lt"/>
              <a:ea typeface="+mj-ea"/>
              <a:cs typeface="+mj-cs"/>
            </a:endParaRPr>
          </a:p>
        </p:txBody>
      </p:sp>
      <p:sp>
        <p:nvSpPr>
          <p:cNvPr id="15362" name="Rectangle 3"/>
          <p:cNvSpPr>
            <a:spLocks noGrp="1"/>
          </p:cNvSpPr>
          <p:nvPr>
            <p:ph type="subTitle" idx="1"/>
          </p:nvPr>
        </p:nvSpPr>
        <p:spPr>
          <a:xfrm>
            <a:off x="755650" y="2636838"/>
            <a:ext cx="8064500" cy="1655762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SzTx/>
              <a:buFont typeface="Wingdings" panose="05000000000000000000" pitchFamily="2" charset="2"/>
            </a:pPr>
            <a:endParaRPr lang="zh-CN" altLang="en-US" sz="3600" dirty="0">
              <a:latin typeface="+mn-lt"/>
              <a:ea typeface="+mn-ea"/>
              <a:cs typeface="+mn-cs"/>
            </a:endParaRPr>
          </a:p>
          <a:p>
            <a:pPr algn="ctr" eaLnBrk="1" hangingPunct="1">
              <a:buSzTx/>
              <a:buFont typeface="Wingdings" panose="05000000000000000000" pitchFamily="2" charset="2"/>
            </a:pPr>
            <a:r>
              <a:rPr sz="3600" dirty="0">
                <a:latin typeface="+mn-lt"/>
                <a:ea typeface="+mn-ea"/>
                <a:cs typeface="+mn-cs"/>
              </a:rPr>
              <a:t>第3章 顺序结构程序设计及常用函数</a:t>
            </a:r>
            <a:r>
              <a:rPr lang="zh-CN" altLang="en-US" sz="3600" dirty="0">
                <a:latin typeface="+mn-lt"/>
                <a:ea typeface="+mn-ea"/>
                <a:cs typeface="+mn-cs"/>
              </a:rPr>
              <a:t> </a:t>
            </a:r>
            <a:endParaRPr lang="zh-CN" altLang="en-US" sz="3200" dirty="0">
              <a:latin typeface="+mn-lt"/>
              <a:ea typeface="+mn-ea"/>
              <a:cs typeface="+mn-cs"/>
            </a:endParaRPr>
          </a:p>
          <a:p>
            <a:pPr eaLnBrk="1" hangingPunct="1">
              <a:buSzTx/>
              <a:buFont typeface="Wingdings" panose="05000000000000000000" pitchFamily="2" charset="2"/>
            </a:pPr>
            <a:endParaRPr lang="zh-CN" altLang="en-US" sz="3200" dirty="0">
              <a:latin typeface="+mn-lt"/>
              <a:ea typeface="+mn-ea"/>
              <a:cs typeface="+mn-cs"/>
            </a:endParaRPr>
          </a:p>
          <a:p>
            <a:pPr eaLnBrk="1" hangingPunct="1">
              <a:buSzTx/>
              <a:buFont typeface="Wingdings" panose="05000000000000000000" pitchFamily="2" charset="2"/>
            </a:pPr>
            <a:endParaRPr lang="zh-CN" altLang="en-US" sz="1200" dirty="0">
              <a:latin typeface="+mn-lt"/>
              <a:ea typeface="+mn-ea"/>
              <a:cs typeface="+mn-cs"/>
            </a:endParaRPr>
          </a:p>
          <a:p>
            <a:pPr algn="ctr" eaLnBrk="1" hangingPunct="1">
              <a:buSzTx/>
              <a:buFont typeface="Wingdings" panose="05000000000000000000" pitchFamily="2" charset="2"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5363" name="Rectangle 4"/>
          <p:cNvSpPr/>
          <p:nvPr/>
        </p:nvSpPr>
        <p:spPr>
          <a:xfrm>
            <a:off x="755650" y="4292600"/>
            <a:ext cx="8064500" cy="16557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3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1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28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3.2 C语句分类</a:t>
            </a:r>
            <a:endParaRPr lang="zh-CN" altLang="en-US" b="1" dirty="0"/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395605" y="1268730"/>
            <a:ext cx="8569325" cy="117792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）复合语句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n(n&gt;=0)条语句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用一对花括号“</a:t>
            </a:r>
            <a:r>
              <a:rPr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{}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”括起来则称为</a:t>
            </a:r>
            <a:r>
              <a:rPr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复合语句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{</a:t>
            </a:r>
            <a:endParaRPr lang="en-US" altLang="zh-CN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temp=max;</a:t>
            </a:r>
            <a:endParaRPr lang="en-US" altLang="zh-CN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max=min;</a:t>
            </a:r>
            <a:endParaRPr lang="en-US" altLang="zh-CN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min=temp;</a:t>
            </a:r>
            <a:endParaRPr lang="en-US" altLang="zh-CN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en-US" altLang="zh-CN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84345" y="2829560"/>
            <a:ext cx="4572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功能为：交换变量max、min的值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一条</a:t>
            </a: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复合语句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605" y="2348865"/>
            <a:ext cx="3024505" cy="2320290"/>
          </a:xfrm>
          <a:prstGeom prst="rect">
            <a:avLst/>
          </a:prstGeom>
          <a:noFill/>
          <a:ln w="9525" cap="flat" cmpd="sng" algn="ctr"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  <a:prstDash val="sysDash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FFFFF"/>
                    </a:gs>
                    <a:gs pos="35001">
                      <a:srgbClr val="DDFEFF"/>
                    </a:gs>
                    <a:gs pos="100000">
                      <a:srgbClr val="F0FFFF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>
            <a:stCxn id="3" idx="3"/>
          </p:cNvCxnSpPr>
          <p:nvPr/>
        </p:nvCxnSpPr>
        <p:spPr>
          <a:xfrm flipV="1">
            <a:off x="3420110" y="3501390"/>
            <a:ext cx="791845" cy="7620"/>
          </a:xfrm>
          <a:prstGeom prst="straightConnector1">
            <a:avLst/>
          </a:prstGeom>
          <a:gradFill rotWithShape="0">
            <a:gsLst>
              <a:gs pos="0">
                <a:srgbClr val="CFFFFF"/>
              </a:gs>
              <a:gs pos="35001">
                <a:srgbClr val="DDFEFF"/>
              </a:gs>
              <a:gs pos="100000">
                <a:srgbClr val="F0FFFF"/>
              </a:gs>
            </a:gsLst>
            <a:lin ang="5400000" scaled="1"/>
          </a:gradFill>
          <a:ln w="9525" cap="flat" cmpd="sng" algn="ctr"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  <a:prstDash val="solid"/>
            <a:round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5" name="文本框 4"/>
          <p:cNvSpPr txBox="1"/>
          <p:nvPr/>
        </p:nvSpPr>
        <p:spPr>
          <a:xfrm>
            <a:off x="539750" y="4869180"/>
            <a:ext cx="76409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应用场景：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做</a:t>
            </a: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分支体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或者</a:t>
            </a: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循环体</a:t>
            </a:r>
            <a:r>
              <a:rPr lang="zh-CN" alt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，将多条语句转换为一条复合语句</a:t>
            </a:r>
            <a:endParaRPr lang="zh-CN" altLang="en-US"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339" grpId="0" uiExpand="1" build="p"/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3.2 C语句分类</a:t>
            </a:r>
            <a:endParaRPr lang="zh-CN" altLang="en-US" b="1" dirty="0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395288" y="1241425"/>
            <a:ext cx="8569325" cy="56165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5000"/>
              </a:lnSpc>
            </a:pPr>
            <a:r>
              <a:rPr lang="en-US" altLang="zh-CN" sz="1600" dirty="0">
                <a:solidFill>
                  <a:srgbClr val="008000"/>
                </a:solidFill>
              </a:rPr>
              <a:t>//</a:t>
            </a:r>
            <a:r>
              <a:rPr sz="1600" dirty="0">
                <a:solidFill>
                  <a:srgbClr val="008000"/>
                </a:solidFill>
              </a:rPr>
              <a:t>【例3-1】编程实现，将一个24小时制时间转换为12小时制时间。例如，输入：13:15，则输出：下午1:15；输入8:20，则输出：上午8:20。</a:t>
            </a:r>
            <a:endParaRPr sz="1600" dirty="0">
              <a:solidFill>
                <a:srgbClr val="008000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#include &lt;stdio.h&gt;  //文件</a:t>
            </a:r>
            <a:r>
              <a:rPr sz="1600" dirty="0">
                <a:solidFill>
                  <a:srgbClr val="C00000"/>
                </a:solidFill>
              </a:rPr>
              <a:t>包含命令</a:t>
            </a:r>
            <a:r>
              <a:rPr sz="1600" dirty="0"/>
              <a:t>，不是语句，所以没有分号哦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int main() 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{ 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	int hour,minute;  //变量</a:t>
            </a:r>
            <a:r>
              <a:rPr sz="1600" dirty="0">
                <a:solidFill>
                  <a:srgbClr val="C00000"/>
                </a:solidFill>
              </a:rPr>
              <a:t>声明语句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	printf("输入24小时制时间:(小时:分钟)\n"); //</a:t>
            </a:r>
            <a:r>
              <a:rPr sz="1600" dirty="0">
                <a:solidFill>
                  <a:srgbClr val="C00000"/>
                </a:solidFill>
              </a:rPr>
              <a:t>函数调用语句</a:t>
            </a:r>
            <a:r>
              <a:rPr sz="1600" dirty="0"/>
              <a:t>，输出提示信息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	scanf("%d:%d",&amp;hour,&amp;minute);  //</a:t>
            </a:r>
            <a:r>
              <a:rPr sz="1600" dirty="0">
                <a:solidFill>
                  <a:srgbClr val="C00000"/>
                </a:solidFill>
              </a:rPr>
              <a:t>函数调用语句</a:t>
            </a:r>
            <a:r>
              <a:rPr sz="1600" dirty="0"/>
              <a:t>，键盘输入时分，:分隔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	if (hour&lt;=12)</a:t>
            </a:r>
            <a:r>
              <a:rPr lang="en-US" sz="1600" dirty="0"/>
              <a:t> </a:t>
            </a:r>
            <a:endParaRPr lang="en-US"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1600" dirty="0"/>
              <a:t>           </a:t>
            </a:r>
            <a:r>
              <a:rPr sz="1600" dirty="0"/>
              <a:t> printf("上午 %d:%d\n",hour,minute);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	else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	{ 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		hour=hour-12;//</a:t>
            </a:r>
            <a:r>
              <a:rPr sz="1600" dirty="0">
                <a:solidFill>
                  <a:srgbClr val="C00000"/>
                </a:solidFill>
              </a:rPr>
              <a:t>表达式语句</a:t>
            </a:r>
            <a:endParaRPr sz="1600" dirty="0">
              <a:solidFill>
                <a:srgbClr val="C00000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		printf("下午 %d:%d\n",hour,minute);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	}</a:t>
            </a:r>
            <a:endParaRPr sz="1600" dirty="0"/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1600" dirty="0"/>
              <a:t>}</a:t>
            </a:r>
            <a:endParaRPr sz="1600" dirty="0"/>
          </a:p>
        </p:txBody>
      </p:sp>
      <p:sp>
        <p:nvSpPr>
          <p:cNvPr id="3" name="矩形 2"/>
          <p:cNvSpPr/>
          <p:nvPr/>
        </p:nvSpPr>
        <p:spPr>
          <a:xfrm>
            <a:off x="756920" y="3734435"/>
            <a:ext cx="5288280" cy="2133600"/>
          </a:xfrm>
          <a:prstGeom prst="rect">
            <a:avLst/>
          </a:prstGeom>
          <a:noFill/>
          <a:ln w="9525" cap="flat" cmpd="sng" algn="ctr"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  <a:prstDash val="sysDash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FFFFF"/>
                    </a:gs>
                    <a:gs pos="35001">
                      <a:srgbClr val="DDFEFF"/>
                    </a:gs>
                    <a:gs pos="100000">
                      <a:srgbClr val="F0FFFF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6083935" y="4220845"/>
            <a:ext cx="791845" cy="7620"/>
          </a:xfrm>
          <a:prstGeom prst="straightConnector1">
            <a:avLst/>
          </a:prstGeom>
          <a:gradFill rotWithShape="0">
            <a:gsLst>
              <a:gs pos="0">
                <a:srgbClr val="CFFFFF"/>
              </a:gs>
              <a:gs pos="35001">
                <a:srgbClr val="DDFEFF"/>
              </a:gs>
              <a:gs pos="100000">
                <a:srgbClr val="F0FFFF"/>
              </a:gs>
            </a:gsLst>
            <a:lin ang="5400000" scaled="1"/>
          </a:gradFill>
          <a:ln w="9525" cap="flat" cmpd="sng" algn="ctr"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  <a:prstDash val="solid"/>
            <a:round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2" name="文本框 1"/>
          <p:cNvSpPr txBox="1"/>
          <p:nvPr/>
        </p:nvSpPr>
        <p:spPr>
          <a:xfrm>
            <a:off x="6914515" y="3860800"/>
            <a:ext cx="17678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一条</a:t>
            </a:r>
            <a:r>
              <a:rPr lang="en-US" altLang="zh-CN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if</a:t>
            </a: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0515" y="4838065"/>
            <a:ext cx="20269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一条</a:t>
            </a: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复合语句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5195" y="4577715"/>
            <a:ext cx="4830445" cy="1165860"/>
          </a:xfrm>
          <a:prstGeom prst="rect">
            <a:avLst/>
          </a:prstGeom>
          <a:noFill/>
          <a:ln w="9525" cap="flat" cmpd="sng" algn="ctr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FFFFF"/>
                    </a:gs>
                    <a:gs pos="35001">
                      <a:srgbClr val="DDFEFF"/>
                    </a:gs>
                    <a:gs pos="100000">
                      <a:srgbClr val="F0FFFF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5796280" y="5157470"/>
            <a:ext cx="791845" cy="7620"/>
          </a:xfrm>
          <a:prstGeom prst="straightConnector1">
            <a:avLst/>
          </a:prstGeom>
          <a:gradFill rotWithShape="0">
            <a:gsLst>
              <a:gs pos="0">
                <a:srgbClr val="CFFFFF"/>
              </a:gs>
              <a:gs pos="35001">
                <a:srgbClr val="DDFEFF"/>
              </a:gs>
              <a:gs pos="100000">
                <a:srgbClr val="F0FFFF"/>
              </a:gs>
            </a:gsLst>
            <a:lin ang="5400000" scaled="1"/>
          </a:gradFill>
          <a:ln w="9525" cap="flat" cmpd="sng" algn="ctr">
            <a:solidFill>
              <a:srgbClr val="0033CC"/>
            </a:solidFill>
            <a:prstDash val="solid"/>
            <a:round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5" grpId="0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dirty="0"/>
              <a:t>3.</a:t>
            </a:r>
            <a:r>
              <a:rPr lang="en-US" dirty="0"/>
              <a:t>3</a:t>
            </a:r>
            <a:r>
              <a:rPr dirty="0"/>
              <a:t>常用数据输出/输入函数</a:t>
            </a:r>
            <a:endParaRPr dirty="0"/>
          </a:p>
        </p:txBody>
      </p:sp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539750" y="1340485"/>
            <a:ext cx="8124825" cy="503999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50000"/>
              </a:lnSpc>
              <a:spcBef>
                <a:spcPts val="1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2400" b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C语言通过调用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标准函数库中的输入、输出函数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来实现数据的输入、输出操作。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输入设备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标准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输入设备：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键盘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非标准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输入设备：文件、扫描仪等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输出设备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标准输出设备：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屏幕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非标准输出设备：文件、打印机等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20000"/>
              </a:lnSpc>
              <a:spcBef>
                <a:spcPct val="10000"/>
              </a:spcBef>
              <a:buFont typeface="Wingdings" panose="05000000000000000000" charset="0"/>
              <a:buChar char="Ø"/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dirty="0"/>
              <a:t>3.</a:t>
            </a:r>
            <a:r>
              <a:rPr lang="en-US" dirty="0"/>
              <a:t>3</a:t>
            </a:r>
            <a:r>
              <a:rPr dirty="0"/>
              <a:t>常用数据输出/输入函数</a:t>
            </a:r>
            <a:endParaRPr dirty="0"/>
          </a:p>
        </p:txBody>
      </p:sp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251460" y="1268730"/>
            <a:ext cx="8892540" cy="5039995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#include &lt;stdio.h&gt;</a:t>
            </a:r>
            <a:endParaRPr lang="zh-CN" altLang="en-US" sz="24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在标准函数库中提供了针对不同设备、不同读写方式的多个函数，且输入输出函数都是成对的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scanf和printf：格式化输入/输出函数（键盘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屏幕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getchar和putchar：字符输入/输出函数（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键盘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屏幕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fread和fwrite：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数据块读写函数（文件）（第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dirty="0"/>
              <a:t>3.</a:t>
            </a:r>
            <a:r>
              <a:rPr lang="en-US" dirty="0"/>
              <a:t>3</a:t>
            </a:r>
            <a:r>
              <a:rPr dirty="0"/>
              <a:t>.1格式输出函数printf</a:t>
            </a:r>
            <a:endParaRPr dirty="0"/>
          </a:p>
        </p:txBody>
      </p:sp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4543425" y="1341438"/>
            <a:ext cx="4427538" cy="5040312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  <a:spcBef>
                <a:spcPct val="10000"/>
              </a:spcBef>
            </a:pPr>
            <a:r>
              <a:rPr lang="zh-CN" altLang="en-US" sz="1900" b="0" dirty="0">
                <a:latin typeface="Arial" panose="020B0604020202020204" pitchFamily="34" charset="0"/>
              </a:rPr>
              <a:t> </a:t>
            </a:r>
            <a:r>
              <a:rPr lang="zh-CN" altLang="en-US" sz="1900" dirty="0">
                <a:latin typeface="Arial" panose="020B0604020202020204" pitchFamily="34" charset="0"/>
              </a:rPr>
              <a:t>豆浆机的使用说明书</a:t>
            </a:r>
            <a:endParaRPr lang="en-US" altLang="zh-CN" sz="1900" dirty="0">
              <a:latin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10000"/>
              </a:spcBef>
            </a:pPr>
            <a:r>
              <a:rPr lang="en-US" altLang="zh-CN" sz="1900" b="0" dirty="0"/>
              <a:t>1</a:t>
            </a:r>
            <a:r>
              <a:rPr lang="zh-CN" altLang="en-US" sz="1900" b="0" dirty="0"/>
              <a:t>、用随机所配的量杯按机型和功能取材，并将取号材料用水清洗干净。</a:t>
            </a:r>
            <a:endParaRPr lang="zh-CN" altLang="en-US" sz="1900" b="0" dirty="0"/>
          </a:p>
          <a:p>
            <a:pPr eaLnBrk="1" hangingPunct="1">
              <a:lnSpc>
                <a:spcPct val="120000"/>
              </a:lnSpc>
              <a:spcBef>
                <a:spcPct val="10000"/>
              </a:spcBef>
            </a:pPr>
            <a:r>
              <a:rPr lang="en-US" altLang="zh-CN" sz="1900" b="0" dirty="0"/>
              <a:t>2</a:t>
            </a:r>
            <a:r>
              <a:rPr lang="zh-CN" altLang="en-US" sz="1900" b="0" dirty="0"/>
              <a:t>、在豆浆机的杯体里加入食材。</a:t>
            </a:r>
            <a:endParaRPr lang="zh-CN" altLang="en-US" sz="1900" b="0" dirty="0"/>
          </a:p>
          <a:p>
            <a:pPr eaLnBrk="1" hangingPunct="1">
              <a:lnSpc>
                <a:spcPct val="120000"/>
              </a:lnSpc>
              <a:spcBef>
                <a:spcPct val="10000"/>
              </a:spcBef>
            </a:pPr>
            <a:r>
              <a:rPr lang="en-US" altLang="zh-CN" sz="1900" b="0" dirty="0"/>
              <a:t>3</a:t>
            </a:r>
            <a:r>
              <a:rPr lang="zh-CN" altLang="en-US" sz="1900" b="0" dirty="0"/>
              <a:t>、网杯体里加入清水，将水加至上下水位线之间。</a:t>
            </a:r>
            <a:endParaRPr lang="zh-CN" altLang="en-US" sz="1900" b="0" dirty="0"/>
          </a:p>
          <a:p>
            <a:pPr eaLnBrk="1" hangingPunct="1">
              <a:lnSpc>
                <a:spcPct val="120000"/>
              </a:lnSpc>
              <a:spcBef>
                <a:spcPct val="10000"/>
              </a:spcBef>
            </a:pPr>
            <a:r>
              <a:rPr lang="zh-CN" altLang="en-US" sz="1900" b="0" dirty="0">
                <a:latin typeface="Arial" panose="020B0604020202020204" pitchFamily="34" charset="0"/>
              </a:rPr>
              <a:t> </a:t>
            </a:r>
            <a:r>
              <a:rPr lang="en-US" altLang="zh-CN" sz="1900" b="0" dirty="0"/>
              <a:t>4</a:t>
            </a:r>
            <a:r>
              <a:rPr lang="zh-CN" altLang="en-US" sz="1900" b="0" dirty="0"/>
              <a:t>、安装五谷精磨器，将五谷精磨器的口部和下盖配合紧密无缝隙。</a:t>
            </a:r>
            <a:endParaRPr lang="zh-CN" altLang="en-US" sz="1900" b="0" dirty="0"/>
          </a:p>
          <a:p>
            <a:pPr eaLnBrk="1" hangingPunct="1">
              <a:lnSpc>
                <a:spcPct val="120000"/>
              </a:lnSpc>
              <a:spcBef>
                <a:spcPct val="10000"/>
              </a:spcBef>
            </a:pPr>
            <a:r>
              <a:rPr lang="zh-CN" altLang="en-US" sz="1900" b="0" dirty="0"/>
              <a:t> </a:t>
            </a:r>
            <a:r>
              <a:rPr lang="en-US" altLang="zh-CN" sz="1900" b="0" dirty="0"/>
              <a:t>5</a:t>
            </a:r>
            <a:r>
              <a:rPr lang="zh-CN" altLang="en-US" sz="1900" b="0" dirty="0"/>
              <a:t>、插上电源，将功能键循环点亮，选择对应的功能键，打开启动键，制作豆浆。</a:t>
            </a:r>
            <a:endParaRPr lang="zh-CN" altLang="en-US" sz="1900" b="0" dirty="0"/>
          </a:p>
          <a:p>
            <a:pPr eaLnBrk="1" hangingPunct="1">
              <a:lnSpc>
                <a:spcPct val="120000"/>
              </a:lnSpc>
              <a:spcBef>
                <a:spcPct val="10000"/>
              </a:spcBef>
            </a:pPr>
            <a:r>
              <a:rPr lang="zh-CN" altLang="en-US" sz="1900" b="0" dirty="0"/>
              <a:t> </a:t>
            </a:r>
            <a:r>
              <a:rPr lang="en-US" altLang="zh-CN" sz="1900" b="0" dirty="0"/>
              <a:t>6</a:t>
            </a:r>
            <a:r>
              <a:rPr lang="zh-CN" altLang="en-US" sz="1900" b="0" dirty="0"/>
              <a:t>、经过充分的熬煮，豆浆机停止工作，豆浆制作好了。</a:t>
            </a:r>
            <a:r>
              <a:rPr lang="zh-CN" altLang="en-US" sz="1900" dirty="0"/>
              <a:t> </a:t>
            </a:r>
            <a:endParaRPr lang="zh-CN" altLang="en-US" sz="1900" dirty="0"/>
          </a:p>
        </p:txBody>
      </p:sp>
      <p:pic>
        <p:nvPicPr>
          <p:cNvPr id="2867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3" y="1917700"/>
            <a:ext cx="4270375" cy="438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</a:t>
            </a:r>
            <a:r>
              <a:rPr lang="en-US" b="1" dirty="0"/>
              <a:t>3</a:t>
            </a:r>
            <a:r>
              <a:rPr b="1" dirty="0"/>
              <a:t>.1格式输出函数printf</a:t>
            </a:r>
            <a:endParaRPr b="1" dirty="0"/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>
          <a:xfrm>
            <a:off x="611188" y="1341438"/>
            <a:ext cx="8532812" cy="45370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zh-CN" altLang="en-US" sz="2400" dirty="0"/>
              <a:t>printf函数原型：</a:t>
            </a:r>
            <a:endParaRPr lang="zh-CN" altLang="en-US" sz="2400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C00000"/>
                </a:solidFill>
              </a:rPr>
              <a:t>int printf(const char *format「,argument...」)</a:t>
            </a:r>
            <a:r>
              <a:rPr lang="en-US" altLang="zh-CN" sz="2400" dirty="0">
                <a:solidFill>
                  <a:srgbClr val="C00000"/>
                </a:solidFill>
              </a:rPr>
              <a:t> </a:t>
            </a:r>
            <a:endParaRPr lang="en-US" altLang="zh-CN" sz="2400" dirty="0">
              <a:solidFill>
                <a:srgbClr val="C00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/>
              <a:t>  </a:t>
            </a:r>
            <a:endParaRPr lang="en-US" altLang="zh-CN" sz="2400" dirty="0"/>
          </a:p>
          <a:p>
            <a:pPr eaLnBrk="1" hangingPunct="1">
              <a:lnSpc>
                <a:spcPct val="120000"/>
              </a:lnSpc>
            </a:pPr>
            <a:endParaRPr lang="zh-CN" altLang="en-US" sz="2400" dirty="0"/>
          </a:p>
        </p:txBody>
      </p:sp>
      <p:graphicFrame>
        <p:nvGraphicFramePr>
          <p:cNvPr id="2" name="对象 -2147482607"/>
          <p:cNvGraphicFramePr>
            <a:graphicFrameLocks noChangeAspect="1"/>
          </p:cNvGraphicFramePr>
          <p:nvPr/>
        </p:nvGraphicFramePr>
        <p:xfrm>
          <a:off x="827405" y="2493010"/>
          <a:ext cx="6907530" cy="3722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403600" imgH="1981200" progId="Visio.Drawing.11">
                  <p:embed/>
                </p:oleObj>
              </mc:Choice>
              <mc:Fallback>
                <p:oleObj name="" r:id="rId1" imgW="3403600" imgH="19812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7405" y="2493010"/>
                        <a:ext cx="6907530" cy="3722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060065" y="1341755"/>
            <a:ext cx="64846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33CC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函数原型声明就是函数的使用说明书</a:t>
            </a:r>
            <a:endParaRPr lang="zh-CN" altLang="en-US" sz="2800" b="1" dirty="0">
              <a:solidFill>
                <a:srgbClr val="0033CC"/>
              </a:solidFill>
              <a:latin typeface="Verdana" panose="020B0604030504040204" pitchFamily="34" charset="0"/>
              <a:ea typeface="楷体_GB2312" pitchFamily="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</a:t>
            </a:r>
            <a:r>
              <a:rPr lang="en-US" b="1" dirty="0">
                <a:sym typeface="+mn-ea"/>
              </a:rPr>
              <a:t>3</a:t>
            </a:r>
            <a:r>
              <a:rPr b="1" dirty="0">
                <a:sym typeface="+mn-ea"/>
              </a:rPr>
              <a:t>.1格式输出函数printf</a:t>
            </a:r>
            <a:endParaRPr lang="zh-CN" altLang="en-US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1835785" y="141287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28600" algn="ctr"/>
            <a:r>
              <a:rPr lang="zh-CN" sz="2000" b="1">
                <a:solidFill>
                  <a:srgbClr val="0C0C0C"/>
                </a:solidFill>
                <a:ea typeface="宋体" panose="02010600030101010101" pitchFamily="2" charset="-122"/>
              </a:rPr>
              <a:t>表3-1 常用格式字符及功能表</a:t>
            </a:r>
            <a:endParaRPr lang="zh-CN" altLang="en-US" sz="2000" b="1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67360" y="1917065"/>
          <a:ext cx="8162290" cy="4624705"/>
        </p:xfrm>
        <a:graphic>
          <a:graphicData uri="http://schemas.openxmlformats.org/drawingml/2006/table">
            <a:tbl>
              <a:tblPr/>
              <a:tblGrid>
                <a:gridCol w="1102995"/>
                <a:gridCol w="1102360"/>
                <a:gridCol w="5956935"/>
              </a:tblGrid>
              <a:tr h="3994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数据类型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格式字符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功能描述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int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或i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以十进制形式输出带符号整数(默认正数不输出符号)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以八进制形式输出无符号整数(默认不输出前缀0)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x或X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以十六进制形式输出无符号整数(默认不输出前缀0x或0X)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以十进制形式输出无符号整数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char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或C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输出一个字符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输出一个字符串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row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float</a:t>
                      </a:r>
                      <a:endParaRPr 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double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以小数形式输出单、双精度带符号实数，默认小数位数为6位</a:t>
                      </a:r>
                      <a:endParaRPr lang="en-US" altLang="en-US" sz="17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e或E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以指数形式输出单、双精度实数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 v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g或G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以%f和%e中较短的输出宽度输出单、双精度实数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%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7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输出符号%</a:t>
                      </a:r>
                      <a:endParaRPr lang="en-US" altLang="en-US" sz="17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</a:t>
            </a:r>
            <a:r>
              <a:rPr lang="en-US" b="1" dirty="0">
                <a:sym typeface="+mn-ea"/>
              </a:rPr>
              <a:t>3</a:t>
            </a:r>
            <a:r>
              <a:rPr b="1" dirty="0">
                <a:sym typeface="+mn-ea"/>
              </a:rPr>
              <a:t>.1格式输出函数printf</a:t>
            </a:r>
            <a:endParaRPr lang="zh-CN" altLang="en-US" b="1" dirty="0"/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xfrm>
            <a:off x="611188" y="1341438"/>
            <a:ext cx="7921625" cy="4824412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accent2"/>
                </a:solidFill>
              </a:rPr>
              <a:t>格式说明一般格式</a:t>
            </a:r>
            <a:endParaRPr lang="zh-CN" altLang="en-US" sz="2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/>
              <a:t>%[</a:t>
            </a:r>
            <a:r>
              <a:rPr lang="zh-CN" altLang="en-US" sz="2400" dirty="0"/>
              <a:t>标志</a:t>
            </a:r>
            <a:r>
              <a:rPr lang="en-US" altLang="zh-CN" sz="2400" dirty="0"/>
              <a:t>][</a:t>
            </a:r>
            <a:r>
              <a:rPr lang="zh-CN" altLang="en-US" sz="2400" dirty="0"/>
              <a:t>输出最小宽度</a:t>
            </a:r>
            <a:r>
              <a:rPr lang="en-US" altLang="zh-CN" sz="2400" dirty="0"/>
              <a:t>][.</a:t>
            </a:r>
            <a:r>
              <a:rPr lang="zh-CN" altLang="en-US" sz="2400" dirty="0"/>
              <a:t>精度</a:t>
            </a:r>
            <a:r>
              <a:rPr lang="en-US" altLang="zh-CN" sz="2400" dirty="0"/>
              <a:t>][</a:t>
            </a:r>
            <a:r>
              <a:rPr lang="zh-CN" altLang="en-US" sz="2400" dirty="0"/>
              <a:t>长度</a:t>
            </a:r>
            <a:r>
              <a:rPr lang="en-US" altLang="zh-CN" sz="2400" dirty="0"/>
              <a:t>]</a:t>
            </a:r>
            <a:r>
              <a:rPr lang="zh-CN" altLang="en-US" sz="2400" dirty="0"/>
              <a:t>格式字符 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/>
              <a:t>格式字符：表示输出的数据类型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/>
              <a:t>标志：</a:t>
            </a:r>
            <a:r>
              <a:rPr lang="en-US" altLang="zh-CN" sz="2400" dirty="0"/>
              <a:t>+</a:t>
            </a:r>
            <a:r>
              <a:rPr lang="zh-CN" altLang="en-US" sz="2400" dirty="0"/>
              <a:t>、</a:t>
            </a:r>
            <a:r>
              <a:rPr lang="en-US" altLang="zh-CN" sz="2400" dirty="0"/>
              <a:t>-</a:t>
            </a:r>
            <a:r>
              <a:rPr lang="zh-CN" altLang="en-US" sz="2400" dirty="0"/>
              <a:t>、</a:t>
            </a:r>
            <a:r>
              <a:rPr lang="en-US" altLang="zh-CN" sz="2400" dirty="0"/>
              <a:t>#</a:t>
            </a:r>
            <a:r>
              <a:rPr lang="zh-CN" altLang="en-US" sz="2400" dirty="0"/>
              <a:t>、空格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/>
              <a:t>输出最小宽度：十进制表示的最小位数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/>
              <a:t>精度：实数的小数位数或输出字符的个数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/>
              <a:t>长度：</a:t>
            </a:r>
            <a:r>
              <a:rPr lang="en-US" altLang="zh-CN" sz="2400" dirty="0"/>
              <a:t>h</a:t>
            </a:r>
            <a:r>
              <a:rPr lang="zh-CN" altLang="en-US" sz="2400" dirty="0"/>
              <a:t>、</a:t>
            </a:r>
            <a:r>
              <a:rPr lang="en-US" altLang="zh-CN" sz="2400" dirty="0"/>
              <a:t>l</a:t>
            </a:r>
            <a:endParaRPr lang="en-US" altLang="zh-CN" sz="24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</a:t>
            </a:r>
            <a:r>
              <a:rPr lang="en-US" b="1" dirty="0"/>
              <a:t>3</a:t>
            </a:r>
            <a:r>
              <a:rPr b="1" dirty="0"/>
              <a:t>.2格式输入函数scanf</a:t>
            </a:r>
            <a:endParaRPr b="1" dirty="0"/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611188" y="1341438"/>
            <a:ext cx="8001000" cy="4824412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scanf函数原型：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C00000"/>
                </a:solidFill>
              </a:rPr>
              <a:t>int scanf(char *format「,argument...」)</a:t>
            </a:r>
            <a:endParaRPr lang="zh-CN" altLang="en-US" sz="2400" dirty="0">
              <a:solidFill>
                <a:srgbClr val="C00000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400" dirty="0">
              <a:solidFill>
                <a:srgbClr val="C00000"/>
              </a:solidFill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400" dirty="0"/>
          </a:p>
        </p:txBody>
      </p:sp>
      <p:graphicFrame>
        <p:nvGraphicFramePr>
          <p:cNvPr id="2" name="对象 -2147482606"/>
          <p:cNvGraphicFramePr>
            <a:graphicFrameLocks noChangeAspect="1"/>
          </p:cNvGraphicFramePr>
          <p:nvPr/>
        </p:nvGraphicFramePr>
        <p:xfrm>
          <a:off x="971550" y="2637155"/>
          <a:ext cx="6538595" cy="343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492500" imgH="1981200" progId="Visio.Drawing.11">
                  <p:embed/>
                </p:oleObj>
              </mc:Choice>
              <mc:Fallback>
                <p:oleObj name="" r:id="rId1" imgW="3492500" imgH="19812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71550" y="2637155"/>
                        <a:ext cx="6538595" cy="3432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</a:t>
            </a:r>
            <a:r>
              <a:rPr lang="en-US" b="1" dirty="0">
                <a:sym typeface="+mn-ea"/>
              </a:rPr>
              <a:t>3</a:t>
            </a:r>
            <a:r>
              <a:rPr b="1" dirty="0">
                <a:sym typeface="+mn-ea"/>
              </a:rPr>
              <a:t>.2格式输入函数scanf</a:t>
            </a:r>
            <a:endParaRPr lang="zh-CN" altLang="en-US" b="1" dirty="0"/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539750" y="1340485"/>
            <a:ext cx="8488045" cy="454088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/>
              <a:t>格式说明一般形式：</a:t>
            </a:r>
            <a:endParaRPr lang="zh-CN" altLang="en-US" sz="2400" dirty="0"/>
          </a:p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C00000"/>
                </a:solidFill>
              </a:rPr>
              <a:t>%「*」「宽度」「长度」格式字符</a:t>
            </a:r>
            <a:endParaRPr lang="zh-CN" altLang="en-US" sz="2400" dirty="0">
              <a:solidFill>
                <a:srgbClr val="C00000"/>
              </a:solidFill>
            </a:endParaRPr>
          </a:p>
          <a:p>
            <a:pPr marL="342900" indent="-34290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400" dirty="0"/>
              <a:t>格式字符：指定输入数据的数据类型</a:t>
            </a:r>
            <a:r>
              <a:rPr lang="en-US" altLang="zh-CN" sz="2400" dirty="0"/>
              <a:t>(d</a:t>
            </a:r>
            <a:r>
              <a:rPr lang="zh-CN" altLang="zh-CN" sz="2400" dirty="0"/>
              <a:t>、</a:t>
            </a:r>
            <a:r>
              <a:rPr lang="en-US" altLang="zh-CN" sz="2400" dirty="0"/>
              <a:t>c</a:t>
            </a:r>
            <a:r>
              <a:rPr lang="zh-CN" altLang="zh-CN" sz="2400" dirty="0"/>
              <a:t>、</a:t>
            </a:r>
            <a:r>
              <a:rPr lang="en-US" altLang="zh-CN" sz="2400" dirty="0"/>
              <a:t>f</a:t>
            </a:r>
            <a:r>
              <a:rPr lang="zh-CN" altLang="zh-CN" sz="2400" dirty="0"/>
              <a:t>等</a:t>
            </a:r>
            <a:r>
              <a:rPr lang="en-US" altLang="zh-CN" sz="2400" dirty="0"/>
              <a:t>)</a:t>
            </a:r>
            <a:endParaRPr lang="zh-CN" altLang="en-US" sz="2400" dirty="0"/>
          </a:p>
          <a:p>
            <a:pPr marL="342900" indent="-34290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400" dirty="0">
                <a:latin typeface="Arial" panose="020B0604020202020204" pitchFamily="34" charset="0"/>
              </a:rPr>
              <a:t>“</a:t>
            </a:r>
            <a:r>
              <a:rPr lang="zh-CN" altLang="en-US" sz="2400" dirty="0">
                <a:solidFill>
                  <a:srgbClr val="C00000"/>
                </a:solidFill>
                <a:sym typeface="+mn-ea"/>
              </a:rPr>
              <a:t>*</a:t>
            </a:r>
            <a:r>
              <a:rPr lang="zh-CN" altLang="en-US" sz="2400" dirty="0">
                <a:latin typeface="Arial" panose="020B0604020202020204" pitchFamily="34" charset="0"/>
              </a:rPr>
              <a:t>”</a:t>
            </a:r>
            <a:r>
              <a:rPr lang="zh-CN" altLang="en-US" sz="2400" dirty="0"/>
              <a:t>符：表示跳过对应的输入数据</a:t>
            </a:r>
            <a:endParaRPr lang="zh-CN" altLang="en-US" sz="2400" dirty="0"/>
          </a:p>
          <a:p>
            <a:pPr marL="342900" indent="-34290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400" dirty="0"/>
              <a:t>宽度：用十进制正整数指定输入数据的宽度</a:t>
            </a:r>
            <a:endParaRPr lang="zh-CN" altLang="en-US" sz="2400" dirty="0"/>
          </a:p>
          <a:p>
            <a:pPr marL="342900" indent="-34290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400" dirty="0"/>
              <a:t>长度：</a:t>
            </a:r>
            <a:r>
              <a:rPr lang="en-US" altLang="zh-CN" sz="2400" dirty="0"/>
              <a:t>l</a:t>
            </a:r>
            <a:r>
              <a:rPr lang="zh-CN" altLang="zh-CN" sz="2400" dirty="0"/>
              <a:t>和</a:t>
            </a:r>
            <a:r>
              <a:rPr lang="en-US" altLang="zh-CN" sz="2400" dirty="0"/>
              <a:t>h</a:t>
            </a:r>
            <a:endParaRPr lang="zh-CN" altLang="en-US" sz="2400" dirty="0"/>
          </a:p>
          <a:p>
            <a:pPr marL="800100" lvl="1" indent="-34290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80" dirty="0"/>
              <a:t>l长整型数据(如%ld，%lo，%lx)或双精度浮点数(如%lf，%le)。</a:t>
            </a:r>
            <a:endParaRPr lang="zh-CN" altLang="en-US" sz="2080" dirty="0"/>
          </a:p>
          <a:p>
            <a:pPr marL="800100" lvl="1" indent="-34290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80" dirty="0"/>
              <a:t>h短整型数据（如%hd，%ho，%hx）</a:t>
            </a:r>
            <a:endParaRPr lang="zh-CN" altLang="en-US" sz="208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467360" y="260985"/>
            <a:ext cx="8609330" cy="748030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dirty="0"/>
              <a:t> </a:t>
            </a:r>
            <a:r>
              <a:rPr b="1" dirty="0">
                <a:latin typeface="+mn-lt"/>
                <a:ea typeface="+mn-ea"/>
                <a:cs typeface="+mn-cs"/>
                <a:sym typeface="+mn-ea"/>
              </a:rPr>
              <a:t>第3章 顺序结构程序设计及常用函数</a:t>
            </a:r>
            <a:r>
              <a:rPr lang="zh-CN" altLang="en-US" b="1" dirty="0">
                <a:latin typeface="+mn-lt"/>
                <a:ea typeface="+mn-ea"/>
                <a:cs typeface="+mn-cs"/>
                <a:sym typeface="+mn-ea"/>
              </a:rPr>
              <a:t> </a:t>
            </a:r>
            <a:endParaRPr lang="zh-CN" altLang="en-US" b="1" dirty="0"/>
          </a:p>
        </p:txBody>
      </p:sp>
      <p:sp>
        <p:nvSpPr>
          <p:cNvPr id="27651" name="Rectangle 3"/>
          <p:cNvSpPr/>
          <p:nvPr/>
        </p:nvSpPr>
        <p:spPr>
          <a:xfrm>
            <a:off x="1187133" y="1700530"/>
            <a:ext cx="67691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3</a:t>
            </a:r>
            <a:r>
              <a:rPr lang="zh-CN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.1 顺序结构</a:t>
            </a:r>
            <a:endParaRPr lang="zh-CN" altLang="en-US"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3.2 C语句分类</a:t>
            </a:r>
            <a:endParaRPr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3.</a:t>
            </a:r>
            <a:r>
              <a:rPr 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3</a:t>
            </a:r>
            <a:r>
              <a:rPr 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r>
              <a:rPr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常用数据输出/输入函数</a:t>
            </a:r>
            <a:endParaRPr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3.</a:t>
            </a:r>
            <a:r>
              <a:rPr 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4</a:t>
            </a:r>
            <a:r>
              <a:rPr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其他常用函数</a:t>
            </a:r>
            <a:endParaRPr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3.</a:t>
            </a:r>
            <a:r>
              <a:rPr 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5</a:t>
            </a:r>
            <a:r>
              <a:rPr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综合案例</a:t>
            </a:r>
            <a:endParaRPr altLang="zh-CN"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3.</a:t>
            </a:r>
            <a:r>
              <a:rPr 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6</a:t>
            </a:r>
            <a:r>
              <a:rPr 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r>
              <a:rPr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本章常见错误及调试方法</a:t>
            </a:r>
            <a:endParaRPr altLang="zh-CN"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</a:t>
            </a:r>
            <a:r>
              <a:rPr lang="en-US" b="1" dirty="0">
                <a:sym typeface="+mn-ea"/>
              </a:rPr>
              <a:t>3</a:t>
            </a:r>
            <a:r>
              <a:rPr b="1" dirty="0">
                <a:sym typeface="+mn-ea"/>
              </a:rPr>
              <a:t>.2格式输入函数scanf</a:t>
            </a:r>
            <a:endParaRPr lang="zh-CN" altLang="en-US" b="1" dirty="0"/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608013" y="1268730"/>
            <a:ext cx="8001000" cy="489585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6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scanf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函数时需注意的问题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⑴特别注意scanf函数中的第二个参数必须是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地址列表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⑵从键盘输入数据完毕后，一定要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按下回车键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⑶两个相邻格式说明项紧密相连时，当前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数据结束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标志：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eaLnBrk="1" hangingPunct="1">
              <a:lnSpc>
                <a:spcPct val="16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①遇间隔符（空格、Tab键和回车键）。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eaLnBrk="1" hangingPunct="1">
              <a:lnSpc>
                <a:spcPct val="16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②遇宽度限制，如%3d，只取3列。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eaLnBrk="1" hangingPunct="1">
              <a:lnSpc>
                <a:spcPct val="16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③遇非法数据。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</a:t>
            </a:r>
            <a:r>
              <a:rPr lang="en-US" b="1" dirty="0">
                <a:sym typeface="+mn-ea"/>
              </a:rPr>
              <a:t>3</a:t>
            </a:r>
            <a:r>
              <a:rPr b="1" dirty="0">
                <a:sym typeface="+mn-ea"/>
              </a:rPr>
              <a:t>.2格式输入函数scanf</a:t>
            </a:r>
            <a:endParaRPr lang="zh-CN" altLang="en-US" b="1" dirty="0"/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636905" y="1268730"/>
            <a:ext cx="8368030" cy="521843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scanf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函数时需注意的问题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）如果格式控制串中有普通字符串，则输入数据时严格按照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“普通字符串前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加间隔符”</a:t>
            </a:r>
            <a:endParaRPr lang="zh-CN" altLang="en-US" sz="24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scanf("a=%d,b=%d",&amp;a,&amp;b);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①a=46,b=18&lt;CR&gt; //不加任何间隔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//普通字符串a=和数据46间加入若干个空格间隔符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②a=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46,b=18&lt;CR&gt; 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//普通字符串a=和数据46间加入若干个Tab间隔符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③a=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&lt;Tab&gt;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46,b=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18&lt;CR&gt; 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//数据18后面加入若干个空格、Tab等间隔符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④a=46,b=18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□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&lt;CR&gt; </a:t>
            </a:r>
            <a:r>
              <a:rPr lang="zh-CN" altLang="en-US" sz="2400" dirty="0">
                <a:solidFill>
                  <a:srgbClr val="0033CC"/>
                </a:solidFill>
              </a:rPr>
              <a:t> </a:t>
            </a:r>
            <a:endParaRPr lang="zh-CN" altLang="en-US" sz="24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</a:t>
            </a:r>
            <a:r>
              <a:rPr lang="en-US" b="1" dirty="0">
                <a:sym typeface="+mn-ea"/>
              </a:rPr>
              <a:t>3</a:t>
            </a:r>
            <a:r>
              <a:rPr b="1" dirty="0">
                <a:sym typeface="+mn-ea"/>
              </a:rPr>
              <a:t>.2格式输入函数scanf</a:t>
            </a:r>
            <a:endParaRPr lang="zh-CN" altLang="en-US" b="1" dirty="0"/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636905" y="1268730"/>
            <a:ext cx="8601710" cy="489585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zh-CN" altLang="en-US" sz="2400" dirty="0"/>
              <a:t>使用</a:t>
            </a:r>
            <a:r>
              <a:rPr lang="en-US" altLang="zh-CN" sz="2400" dirty="0"/>
              <a:t>scanf</a:t>
            </a:r>
            <a:r>
              <a:rPr lang="zh-CN" altLang="en-US" sz="2400" dirty="0"/>
              <a:t>函数时需注意的问题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）用%c输入字符时，间隔符都会作为有效字符输入，而不再起间隔数据的作用。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</a:rPr>
              <a:t>scanf("%c%c",&amp;a,&amp;b);</a:t>
            </a:r>
            <a:endParaRPr lang="zh-CN" altLang="en-US" sz="2400" dirty="0">
              <a:solidFill>
                <a:srgbClr val="0033CC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</a:rPr>
              <a:t>c</a:t>
            </a:r>
            <a:r>
              <a:rPr lang="zh-CN" altLang="en-US" sz="2400" dirty="0">
                <a:solidFill>
                  <a:srgbClr val="C00000"/>
                </a:solidFill>
              </a:rPr>
              <a:t>□</a:t>
            </a:r>
            <a:r>
              <a:rPr lang="zh-CN" altLang="en-US" sz="2400" dirty="0">
                <a:solidFill>
                  <a:srgbClr val="0033CC"/>
                </a:solidFill>
              </a:rPr>
              <a:t>d</a:t>
            </a:r>
            <a:r>
              <a:rPr lang="zh-CN" altLang="en-US" sz="2400" dirty="0">
                <a:solidFill>
                  <a:srgbClr val="C00000"/>
                </a:solidFill>
              </a:rPr>
              <a:t>&lt;CR&gt;</a:t>
            </a:r>
            <a:endParaRPr lang="zh-CN" altLang="en-US" sz="2400" dirty="0">
              <a:solidFill>
                <a:srgbClr val="C00000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</a:rPr>
              <a:t>变量a接收字符'c'，变量b接收字符空格，字符d留在缓冲区中。</a:t>
            </a:r>
            <a:endParaRPr lang="zh-CN" altLang="en-US" sz="2400" dirty="0">
              <a:solidFill>
                <a:srgbClr val="0033CC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</a:rPr>
              <a:t>c</a:t>
            </a:r>
            <a:r>
              <a:rPr lang="zh-CN" altLang="en-US" sz="2400" dirty="0">
                <a:solidFill>
                  <a:srgbClr val="C00000"/>
                </a:solidFill>
              </a:rPr>
              <a:t>&lt;CR&gt;</a:t>
            </a:r>
            <a:endParaRPr lang="zh-CN" altLang="en-US" sz="2400" dirty="0">
              <a:solidFill>
                <a:srgbClr val="0033CC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</a:rPr>
              <a:t>则变量a接收字符'c'，</a:t>
            </a:r>
            <a:r>
              <a:rPr lang="zh-CN" altLang="en-US" sz="2400" dirty="0">
                <a:solidFill>
                  <a:srgbClr val="C00000"/>
                </a:solidFill>
              </a:rPr>
              <a:t>变量b</a:t>
            </a:r>
            <a:r>
              <a:rPr lang="zh-CN" altLang="en-US" sz="2400" dirty="0">
                <a:solidFill>
                  <a:srgbClr val="0033CC"/>
                </a:solidFill>
              </a:rPr>
              <a:t>接收字符</a:t>
            </a:r>
            <a:r>
              <a:rPr lang="zh-CN" altLang="en-US" sz="2400" dirty="0">
                <a:solidFill>
                  <a:srgbClr val="C00000"/>
                </a:solidFill>
              </a:rPr>
              <a:t>回车</a:t>
            </a:r>
            <a:r>
              <a:rPr lang="zh-CN" altLang="en-US" sz="2400" dirty="0">
                <a:solidFill>
                  <a:srgbClr val="0033CC"/>
                </a:solidFill>
              </a:rPr>
              <a:t>。</a:t>
            </a:r>
            <a:endParaRPr lang="zh-CN" altLang="en-US" sz="2400" dirty="0">
              <a:solidFill>
                <a:srgbClr val="0033CC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</a:t>
            </a:r>
            <a:r>
              <a:rPr lang="en-US" b="1" dirty="0">
                <a:sym typeface="+mn-ea"/>
              </a:rPr>
              <a:t>3</a:t>
            </a:r>
            <a:r>
              <a:rPr b="1" dirty="0">
                <a:sym typeface="+mn-ea"/>
              </a:rPr>
              <a:t>.2格式输入函数scanf</a:t>
            </a:r>
            <a:endParaRPr lang="zh-CN" altLang="en-US" b="1" dirty="0"/>
          </a:p>
        </p:txBody>
      </p:sp>
      <p:sp>
        <p:nvSpPr>
          <p:cNvPr id="27654" name="Rectangle 6"/>
          <p:cNvSpPr>
            <a:spLocks noGrp="1"/>
          </p:cNvSpPr>
          <p:nvPr/>
        </p:nvSpPr>
        <p:spPr>
          <a:xfrm>
            <a:off x="5508625" y="4870450"/>
            <a:ext cx="2735263" cy="58737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14339" name="AutoShape 5"/>
          <p:cNvSpPr/>
          <p:nvPr/>
        </p:nvSpPr>
        <p:spPr>
          <a:xfrm>
            <a:off x="611505" y="2277209"/>
            <a:ext cx="8326120" cy="4033322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marL="211455">
              <a:lnSpc>
                <a:spcPct val="160000"/>
              </a:lnSpc>
              <a:buFontTx/>
            </a:pPr>
            <a:r>
              <a:rPr lang="zh-CN" altLang="en-US" sz="2600" b="1" dirty="0">
                <a:solidFill>
                  <a:srgbClr val="0033CC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若变量已正确定义为int型，要通过语句scanf("%d,%d,%d",&amp;a,&amp;b,&amp;c);给a赋值1、给b赋值2、给c赋值3，以下输入形式中错误的是（注：□代表空格字符）(   ) </a:t>
            </a:r>
            <a:br>
              <a:rPr lang="zh-CN" altLang="en-US" sz="2600" b="1" dirty="0">
                <a:solidFill>
                  <a:srgbClr val="0033CC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</a:br>
            <a:r>
              <a:rPr lang="zh-CN" altLang="en-US" sz="2600" b="1" dirty="0">
                <a:solidFill>
                  <a:srgbClr val="0033CC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A. □□□1,2,3&lt;回车&gt;          B.1□2□3&lt;回车&gt;</a:t>
            </a:r>
            <a:br>
              <a:rPr lang="zh-CN" altLang="en-US" sz="2600" b="1" dirty="0">
                <a:solidFill>
                  <a:srgbClr val="0033CC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</a:br>
            <a:r>
              <a:rPr lang="zh-CN" altLang="en-US" sz="2600" b="1" dirty="0">
                <a:solidFill>
                  <a:srgbClr val="0033CC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C.1,□□□2,□□□3&lt;回车&gt;     D.1,2,3&lt;回车&gt;</a:t>
            </a:r>
            <a:endParaRPr lang="zh-CN" altLang="en-US" sz="26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20" name="Rectangle 5"/>
          <p:cNvSpPr>
            <a:spLocks noGrp="1"/>
          </p:cNvSpPr>
          <p:nvPr/>
        </p:nvSpPr>
        <p:spPr>
          <a:xfrm>
            <a:off x="955675" y="1556385"/>
            <a:ext cx="2145030" cy="58864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ldLvl="0" animBg="1"/>
      <p:bldP spid="1433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</a:t>
            </a:r>
            <a:r>
              <a:rPr lang="en-US" b="1" dirty="0"/>
              <a:t>3</a:t>
            </a:r>
            <a:r>
              <a:rPr b="1" dirty="0"/>
              <a:t>.3单字符输出函数putchar</a:t>
            </a:r>
            <a:endParaRPr b="1" dirty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683895" y="1268730"/>
            <a:ext cx="8001000" cy="5006975"/>
          </a:xfrm>
        </p:spPr>
        <p:txBody>
          <a:bodyPr vert="horz" wrap="square" lIns="91440" tIns="45720" rIns="91440" bIns="45720" anchor="t" anchorCtr="0"/>
          <a:p>
            <a:pPr defTabSz="0"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  <a:tabLst>
                <a:tab pos="2685415" algn="l"/>
              </a:tabLst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putchar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函数原型：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 putchar(int ch)</a:t>
            </a:r>
            <a:endParaRPr lang="zh-CN" altLang="en-US" sz="2400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功能：向标准输出设备（显示器）</a:t>
            </a:r>
            <a:r>
              <a:rPr lang="zh-CN" altLang="en-US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输出一个字符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返回值：如果输出成功则返回输出字符的ASCII码值，即参数ch；若输出失败则返回EOF（-1）。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char a='A';	int b=65;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putchar(a+1);</a:t>
            </a:r>
            <a:r>
              <a:rPr 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//</a:t>
            </a:r>
            <a:r>
              <a:rPr lang="zh-CN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输出字母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endParaRPr 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putchar(b+1);</a:t>
            </a:r>
            <a:r>
              <a:rPr 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//</a:t>
            </a:r>
            <a:r>
              <a:rPr lang="zh-CN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输出字母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putchar('B'); </a:t>
            </a:r>
            <a:r>
              <a:rPr 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//</a:t>
            </a:r>
            <a:r>
              <a:rPr lang="zh-CN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输出字母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putchar('\102');</a:t>
            </a:r>
            <a:r>
              <a:rPr 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//</a:t>
            </a:r>
            <a:r>
              <a:rPr lang="zh-CN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输出字母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putchar(7);	</a:t>
            </a:r>
            <a:r>
              <a:rPr 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//7为一次响铃。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</a:t>
            </a:r>
            <a:r>
              <a:rPr lang="en-US" b="1" dirty="0"/>
              <a:t>3</a:t>
            </a:r>
            <a:r>
              <a:rPr b="1" dirty="0"/>
              <a:t>.3单字符输出函数putchar</a:t>
            </a:r>
            <a:endParaRPr b="1" dirty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683895" y="1340485"/>
            <a:ext cx="8001000" cy="516699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）因为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ASCII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码的范围是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0-255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，ch的值超过255时，会自动进行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取余运算：ch%256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putchar(263)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putchar(7)等价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）putchar(ch)与printf("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%c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",ch)的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功能基本等效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但返回值含义不同：putchar返回的是输出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字符的ASCII码值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，而printf返回的是输出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字符的个数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，即永远为1。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12" name="AutoShape 3"/>
          <p:cNvSpPr/>
          <p:nvPr/>
        </p:nvSpPr>
        <p:spPr>
          <a:xfrm>
            <a:off x="-36195" y="1412558"/>
            <a:ext cx="914400" cy="914400"/>
          </a:xfrm>
          <a:prstGeom prst="irregularSeal2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注意</a:t>
            </a:r>
            <a:endParaRPr lang="zh-CN" altLang="en-US" sz="2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</a:t>
            </a:r>
            <a:r>
              <a:rPr lang="en-US" b="1" dirty="0"/>
              <a:t>3</a:t>
            </a:r>
            <a:r>
              <a:rPr b="1" dirty="0"/>
              <a:t>.4单字符输入函数getchar</a:t>
            </a:r>
            <a:endParaRPr b="1" dirty="0"/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612775" y="1343025"/>
            <a:ext cx="8207375" cy="5038725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函数原型：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 getchar()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功能：从标准输入设备（键盘）上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输入一个字符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返回值：如果正确接收，则函数的返回值为输入字符的ASCII码值，否则返回EOF（-1）。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char ch;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ch=getchar();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scanf("%c",&amp;ch)功能基本等效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返回值不同：</a:t>
            </a:r>
            <a:r>
              <a:rPr lang="zh-CN" altLang="en-US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scanf的返回值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为成功接收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数据的项数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，此处为1或0，getchar的返回值为接收字符的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ASCII码值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</a:t>
            </a:r>
            <a:r>
              <a:rPr lang="en-US" b="1" dirty="0"/>
              <a:t>3</a:t>
            </a:r>
            <a:r>
              <a:rPr b="1" dirty="0"/>
              <a:t>.4单字符输入函数getchar</a:t>
            </a:r>
            <a:endParaRPr b="1" dirty="0"/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612775" y="1343025"/>
            <a:ext cx="8207375" cy="503872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（1）输入字符后必须</a:t>
            </a:r>
            <a:r>
              <a:rPr lang="zh-CN" altLang="en-US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按回车键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才能</a:t>
            </a:r>
            <a:r>
              <a:rPr lang="zh-CN" altLang="en-US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数字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按照</a:t>
            </a:r>
            <a:r>
              <a:rPr lang="zh-CN" altLang="en-US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字符处理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例如：输入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，则接收的是1这个数字的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ASCII码值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，即49。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（3）空格、Tab键以及回车等都是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有效字符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（4）如果输入多于一个字符，则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只接收第一个字符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12" name="AutoShape 3"/>
          <p:cNvSpPr/>
          <p:nvPr/>
        </p:nvSpPr>
        <p:spPr>
          <a:xfrm>
            <a:off x="0" y="1268413"/>
            <a:ext cx="914400" cy="914400"/>
          </a:xfrm>
          <a:prstGeom prst="irregularSeal2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注意</a:t>
            </a:r>
            <a:endParaRPr lang="zh-CN" altLang="en-US" sz="2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</a:t>
            </a:r>
            <a:r>
              <a:rPr lang="en-US" b="1" dirty="0"/>
              <a:t>3</a:t>
            </a:r>
            <a:r>
              <a:rPr b="1" dirty="0"/>
              <a:t>.5 不回显输入函数getch</a:t>
            </a:r>
            <a:endParaRPr b="1" dirty="0"/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612775" y="1343025"/>
            <a:ext cx="8207375" cy="5038725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getch位于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conio.h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函数原型：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 getch()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功能：从标准输入设备（键盘）上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输入一个字符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getchar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的区别：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（1）getch为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不回显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函数，即用户输入的字符只默默接收，但不显示在屏幕上。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）getch为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非缓冲输入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函数，即有输入时立即接收，不需要按回车。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</a:t>
            </a:r>
            <a:r>
              <a:rPr lang="en-US" b="1" dirty="0"/>
              <a:t>3</a:t>
            </a:r>
            <a:r>
              <a:rPr b="1" dirty="0"/>
              <a:t>.5 不回显输入函数getch</a:t>
            </a:r>
            <a:endParaRPr b="1" dirty="0"/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612775" y="1343025"/>
            <a:ext cx="8207375" cy="5038725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getch的适用场景：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（1）实现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暂停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功能，解决闪退或闪过问题。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）实现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密码输入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功能。用户输入密码时一般不显示真正输入字符，而用特殊符号代替。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3</a:t>
            </a:r>
            <a:r>
              <a:rPr lang="zh-CN" altLang="zh-CN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.1 顺序结构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539750" y="1444625"/>
            <a:ext cx="83362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2400" b="1">
                <a:solidFill>
                  <a:srgbClr val="0C0C0C"/>
                </a:solidFill>
                <a:ea typeface="宋体" panose="02010600030101010101" pitchFamily="2" charset="-122"/>
              </a:rPr>
              <a:t>流程控制：如果用计算机程序解决某一个问题或完成某一任务，则需要若干条语句配合完成，而反映语句之间的这种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配合和执行顺序关系</a:t>
            </a:r>
            <a:r>
              <a:rPr lang="zh-CN" sz="2400" b="1">
                <a:solidFill>
                  <a:srgbClr val="0C0C0C"/>
                </a:solidFill>
                <a:ea typeface="宋体" panose="02010600030101010101" pitchFamily="2" charset="-122"/>
              </a:rPr>
              <a:t>的就是程序流程控制问题。</a:t>
            </a:r>
            <a:endParaRPr lang="zh-CN" sz="2400" b="1">
              <a:solidFill>
                <a:srgbClr val="0C0C0C"/>
              </a:solidFill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2400" b="1">
                <a:solidFill>
                  <a:srgbClr val="0C0C0C"/>
                </a:solidFill>
                <a:ea typeface="宋体" panose="02010600030101010101" pitchFamily="2" charset="-122"/>
              </a:rPr>
              <a:t>从程序流程控制视角，程序结构可分为三种基本结构：</a:t>
            </a:r>
            <a:endParaRPr lang="zh-CN" sz="2400" b="1">
              <a:solidFill>
                <a:srgbClr val="0C0C0C"/>
              </a:solidFill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sz="2400" b="1">
                <a:solidFill>
                  <a:srgbClr val="0C0C0C"/>
                </a:solidFill>
                <a:ea typeface="宋体" panose="02010600030101010101" pitchFamily="2" charset="-122"/>
              </a:rPr>
              <a:t>顺序结构</a:t>
            </a:r>
            <a:endParaRPr lang="zh-CN" sz="2400" b="1">
              <a:solidFill>
                <a:srgbClr val="0C0C0C"/>
              </a:solidFill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sz="2400" b="1">
                <a:solidFill>
                  <a:srgbClr val="0C0C0C"/>
                </a:solidFill>
                <a:ea typeface="宋体" panose="02010600030101010101" pitchFamily="2" charset="-122"/>
              </a:rPr>
              <a:t>选择结构</a:t>
            </a:r>
            <a:endParaRPr lang="zh-CN" sz="2400" b="1">
              <a:solidFill>
                <a:srgbClr val="0C0C0C"/>
              </a:solidFill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sz="2400" b="1">
                <a:solidFill>
                  <a:srgbClr val="0C0C0C"/>
                </a:solidFill>
                <a:ea typeface="宋体" panose="02010600030101010101" pitchFamily="2" charset="-122"/>
              </a:rPr>
              <a:t>循环结构</a:t>
            </a:r>
            <a:endParaRPr lang="zh-CN" altLang="en-US" sz="2400" b="1">
              <a:solidFill>
                <a:srgbClr val="0C0C0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3.4.1常用数学函数</a:t>
            </a:r>
            <a:endParaRPr b="1" dirty="0"/>
          </a:p>
        </p:txBody>
      </p:sp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611505" y="1268730"/>
            <a:ext cx="8137525" cy="484187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600" dirty="0">
                <a:sym typeface="+mn-ea"/>
              </a:rPr>
              <a:t>求绝对值函数</a:t>
            </a:r>
            <a:endParaRPr lang="zh-CN" altLang="en-US" sz="2600" dirty="0">
              <a:sym typeface="+mn-ea"/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600" dirty="0">
                <a:sym typeface="+mn-ea"/>
              </a:rPr>
              <a:t>数学函数对应的头文件为：</a:t>
            </a:r>
            <a:r>
              <a:rPr lang="en-US" altLang="zh-CN" sz="2600" dirty="0">
                <a:solidFill>
                  <a:srgbClr val="C00000"/>
                </a:solidFill>
                <a:sym typeface="+mn-ea"/>
              </a:rPr>
              <a:t>math.h</a:t>
            </a:r>
            <a:endParaRPr lang="en-US" altLang="zh-CN" sz="2600" dirty="0"/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600" dirty="0"/>
              <a:t>函数原型：</a:t>
            </a:r>
            <a:r>
              <a:rPr lang="en-US" altLang="zh-CN" sz="2600" dirty="0">
                <a:solidFill>
                  <a:srgbClr val="C00000"/>
                </a:solidFill>
              </a:rPr>
              <a:t>double fabs(double x)</a:t>
            </a:r>
            <a:endParaRPr lang="en-US" altLang="zh-CN" sz="2600" dirty="0"/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en-US" altLang="zh-CN" sz="2600" dirty="0"/>
              <a:t>函数功能：求x的绝对值。</a:t>
            </a:r>
            <a:endParaRPr lang="en-US" altLang="zh-CN" sz="2600" dirty="0"/>
          </a:p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600" dirty="0">
                <a:solidFill>
                  <a:srgbClr val="0033CC"/>
                </a:solidFill>
              </a:rPr>
              <a:t>double x=-10,y;</a:t>
            </a:r>
            <a:endParaRPr lang="en-US" altLang="zh-CN" sz="2600" dirty="0">
              <a:solidFill>
                <a:srgbClr val="0033CC"/>
              </a:solidFill>
            </a:endParaRPr>
          </a:p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600" dirty="0">
                <a:solidFill>
                  <a:srgbClr val="0033CC"/>
                </a:solidFill>
              </a:rPr>
              <a:t>y=fabs(x);</a:t>
            </a:r>
            <a:endParaRPr lang="en-US" altLang="zh-CN" sz="2600" dirty="0">
              <a:solidFill>
                <a:srgbClr val="0033CC"/>
              </a:solidFill>
            </a:endParaRPr>
          </a:p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2600" dirty="0">
                <a:solidFill>
                  <a:srgbClr val="0033CC"/>
                </a:solidFill>
              </a:rPr>
              <a:t>则</a:t>
            </a:r>
            <a:r>
              <a:rPr lang="en-US" altLang="zh-CN" sz="2600" dirty="0">
                <a:solidFill>
                  <a:srgbClr val="0033CC"/>
                </a:solidFill>
              </a:rPr>
              <a:t>y</a:t>
            </a:r>
            <a:r>
              <a:rPr lang="zh-CN" altLang="en-US" sz="2600" dirty="0">
                <a:solidFill>
                  <a:srgbClr val="0033CC"/>
                </a:solidFill>
              </a:rPr>
              <a:t>的值为</a:t>
            </a:r>
            <a:r>
              <a:rPr lang="en-US" altLang="zh-CN" sz="2600" dirty="0">
                <a:solidFill>
                  <a:srgbClr val="0033CC"/>
                </a:solidFill>
              </a:rPr>
              <a:t>10</a:t>
            </a:r>
            <a:endParaRPr lang="en-US" altLang="zh-CN" sz="2600" dirty="0">
              <a:solidFill>
                <a:srgbClr val="0033CC"/>
              </a:solidFill>
            </a:endParaRPr>
          </a:p>
          <a:p>
            <a:pPr eaLnBrk="1" hangingPunct="1">
              <a:lnSpc>
                <a:spcPct val="120000"/>
              </a:lnSpc>
              <a:buNone/>
            </a:pPr>
            <a:endParaRPr lang="en-US" altLang="zh-CN" sz="26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3.4.1常用数学函数</a:t>
            </a:r>
            <a:endParaRPr b="1" dirty="0"/>
          </a:p>
        </p:txBody>
      </p:sp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611505" y="1268730"/>
            <a:ext cx="8137525" cy="484187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600" dirty="0">
                <a:sym typeface="+mn-ea"/>
              </a:rPr>
              <a:t>求平方根函数</a:t>
            </a:r>
            <a:r>
              <a:rPr lang="en-US" altLang="zh-CN" sz="2600" dirty="0">
                <a:sym typeface="+mn-ea"/>
              </a:rPr>
              <a:t>sqrt</a:t>
            </a:r>
            <a:endParaRPr lang="en-US" altLang="zh-CN" sz="2600" dirty="0"/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600" dirty="0"/>
              <a:t>数学函数对应的头文件为：</a:t>
            </a:r>
            <a:r>
              <a:rPr lang="en-US" altLang="zh-CN" sz="2600" dirty="0">
                <a:solidFill>
                  <a:srgbClr val="C00000"/>
                </a:solidFill>
              </a:rPr>
              <a:t>math.h</a:t>
            </a:r>
            <a:endParaRPr lang="en-US" altLang="zh-CN" sz="2600" dirty="0"/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altLang="en-US" sz="2600" dirty="0"/>
              <a:t>函数原型：</a:t>
            </a:r>
            <a:r>
              <a:rPr lang="en-US" altLang="zh-CN" sz="2600" dirty="0">
                <a:solidFill>
                  <a:srgbClr val="C00000"/>
                </a:solidFill>
              </a:rPr>
              <a:t>double sqrt(doulbe x)</a:t>
            </a:r>
            <a:endParaRPr lang="en-US" altLang="zh-CN" sz="2600" dirty="0"/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altLang="en-US" sz="2600" dirty="0"/>
              <a:t>函数功能：计算</a:t>
            </a:r>
            <a:r>
              <a:rPr lang="en-US" altLang="zh-CN" sz="2600" dirty="0"/>
              <a:t>x </a:t>
            </a:r>
            <a:r>
              <a:rPr lang="zh-CN" altLang="en-US" sz="2600" dirty="0"/>
              <a:t>的平方根</a:t>
            </a:r>
            <a:endParaRPr lang="en-US" altLang="zh-CN" sz="2600" dirty="0"/>
          </a:p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600" dirty="0">
                <a:solidFill>
                  <a:srgbClr val="0033CC"/>
                </a:solidFill>
              </a:rPr>
              <a:t>double x=10,y;</a:t>
            </a:r>
            <a:endParaRPr lang="en-US" altLang="zh-CN" sz="2600" dirty="0">
              <a:solidFill>
                <a:srgbClr val="0033CC"/>
              </a:solidFill>
            </a:endParaRPr>
          </a:p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600" dirty="0">
                <a:solidFill>
                  <a:srgbClr val="0033CC"/>
                </a:solidFill>
              </a:rPr>
              <a:t>y=sqrt(2*x);</a:t>
            </a:r>
            <a:endParaRPr lang="en-US" altLang="zh-CN" sz="2600" dirty="0">
              <a:solidFill>
                <a:srgbClr val="0033CC"/>
              </a:solidFill>
            </a:endParaRPr>
          </a:p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2600" dirty="0">
                <a:solidFill>
                  <a:srgbClr val="0033CC"/>
                </a:solidFill>
              </a:rPr>
              <a:t>则</a:t>
            </a:r>
            <a:r>
              <a:rPr lang="en-US" altLang="zh-CN" sz="2600" dirty="0">
                <a:solidFill>
                  <a:srgbClr val="0033CC"/>
                </a:solidFill>
              </a:rPr>
              <a:t>y</a:t>
            </a:r>
            <a:r>
              <a:rPr lang="zh-CN" altLang="en-US" sz="2600" dirty="0">
                <a:solidFill>
                  <a:srgbClr val="0033CC"/>
                </a:solidFill>
              </a:rPr>
              <a:t>的值为</a:t>
            </a:r>
            <a:r>
              <a:rPr lang="en-US" altLang="zh-CN" sz="2600" dirty="0">
                <a:solidFill>
                  <a:srgbClr val="0033CC"/>
                </a:solidFill>
              </a:rPr>
              <a:t>4.472136</a:t>
            </a:r>
            <a:endParaRPr lang="en-US" altLang="zh-CN" sz="2600" dirty="0">
              <a:solidFill>
                <a:srgbClr val="0033CC"/>
              </a:solidFill>
            </a:endParaRPr>
          </a:p>
          <a:p>
            <a:pPr eaLnBrk="1" hangingPunct="1">
              <a:lnSpc>
                <a:spcPct val="120000"/>
              </a:lnSpc>
              <a:buNone/>
            </a:pPr>
            <a:endParaRPr lang="en-US" altLang="zh-CN" sz="26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3.4.1常用数学函数</a:t>
            </a:r>
            <a:endParaRPr b="1" dirty="0"/>
          </a:p>
        </p:txBody>
      </p:sp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611505" y="1268730"/>
            <a:ext cx="8137525" cy="484187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sz="2600" dirty="0">
                <a:sym typeface="+mn-ea"/>
              </a:rPr>
              <a:t>上取整函数</a:t>
            </a:r>
            <a:endParaRPr sz="2600" dirty="0"/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600" dirty="0"/>
              <a:t>数学函数对应的头文件为：</a:t>
            </a:r>
            <a:r>
              <a:rPr lang="en-US" altLang="zh-CN" sz="2600" dirty="0">
                <a:solidFill>
                  <a:srgbClr val="C00000"/>
                </a:solidFill>
              </a:rPr>
              <a:t>math.h</a:t>
            </a:r>
            <a:endParaRPr lang="en-US" altLang="zh-CN" sz="2600" dirty="0"/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sz="2600" dirty="0"/>
              <a:t>函数原型：</a:t>
            </a:r>
            <a:r>
              <a:rPr sz="2600" dirty="0">
                <a:solidFill>
                  <a:srgbClr val="C00000"/>
                </a:solidFill>
              </a:rPr>
              <a:t>double ceil(double x)</a:t>
            </a:r>
            <a:endParaRPr sz="2600" dirty="0"/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sz="2600" dirty="0"/>
              <a:t>函数功能：求不小于x的最小整数，即上取整。</a:t>
            </a:r>
            <a:endParaRPr sz="2600" dirty="0"/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611505" y="3717290"/>
            <a:ext cx="8137525" cy="24714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469900" indent="-4699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3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6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304925" indent="-395605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3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942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514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30086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658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9230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求方函数</a:t>
            </a:r>
            <a:endParaRPr lang="en-US" altLang="zh-CN" sz="2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2600" dirty="0"/>
              <a:t>数学函数对应的头文件为：</a:t>
            </a:r>
            <a:r>
              <a:rPr lang="en-US" altLang="zh-CN" sz="2600" dirty="0">
                <a:solidFill>
                  <a:srgbClr val="C00000"/>
                </a:solidFill>
              </a:rPr>
              <a:t>math.h</a:t>
            </a:r>
            <a:endParaRPr lang="en-US" altLang="zh-CN" sz="2600" dirty="0">
              <a:solidFill>
                <a:srgbClr val="C00000"/>
              </a:solidFill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sz="2600" dirty="0"/>
              <a:t>函数原型：</a:t>
            </a:r>
            <a:r>
              <a:rPr sz="2600" dirty="0">
                <a:solidFill>
                  <a:srgbClr val="C00000"/>
                </a:solidFill>
              </a:rPr>
              <a:t>double pow(double x,double y</a:t>
            </a:r>
            <a:r>
              <a:rPr sz="2600" dirty="0"/>
              <a:t>)</a:t>
            </a:r>
            <a:endParaRPr sz="2600" dirty="0"/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sz="2600" dirty="0"/>
              <a:t>函数功能：计算x的y次方的值。</a:t>
            </a:r>
            <a:endParaRPr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3.4.2常用字符函数</a:t>
            </a:r>
            <a:endParaRPr b="1" dirty="0"/>
          </a:p>
        </p:txBody>
      </p:sp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611188" y="1268413"/>
            <a:ext cx="8137525" cy="554513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/>
              <a:t>字符函数对应的头文件为ctype.h。</a:t>
            </a:r>
            <a:endParaRPr sz="2400" dirty="0"/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/>
              <a:t>（1）</a:t>
            </a:r>
            <a:r>
              <a:rPr sz="2400" dirty="0">
                <a:solidFill>
                  <a:srgbClr val="C00000"/>
                </a:solidFill>
              </a:rPr>
              <a:t>小写字母转大写函数</a:t>
            </a:r>
            <a:r>
              <a:rPr lang="zh-CN" sz="2400" dirty="0">
                <a:solidFill>
                  <a:srgbClr val="C00000"/>
                </a:solidFill>
              </a:rPr>
              <a:t>：</a:t>
            </a:r>
            <a:r>
              <a:rPr sz="2400" dirty="0"/>
              <a:t>int toupper(int c)</a:t>
            </a:r>
            <a:endParaRPr sz="2400" dirty="0"/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/>
              <a:t>函数功能：如果c有对应的大写字母，则返回大写字母，否则返回原值。</a:t>
            </a:r>
            <a:endParaRPr sz="2400" dirty="0"/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/>
              <a:t>（2）</a:t>
            </a:r>
            <a:r>
              <a:rPr sz="2400" dirty="0">
                <a:solidFill>
                  <a:srgbClr val="C00000"/>
                </a:solidFill>
              </a:rPr>
              <a:t>大写字母转小写</a:t>
            </a:r>
            <a:r>
              <a:rPr sz="2400" dirty="0"/>
              <a:t>函数</a:t>
            </a:r>
            <a:r>
              <a:rPr lang="zh-CN" sz="2400" dirty="0"/>
              <a:t>：</a:t>
            </a:r>
            <a:r>
              <a:rPr sz="2400" dirty="0"/>
              <a:t>int tolower(int c)</a:t>
            </a:r>
            <a:endParaRPr sz="2400" dirty="0"/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/>
              <a:t>函数功能：如果c有对应的小写字母，则返回小写字母，否则返回原值。</a:t>
            </a:r>
            <a:endParaRPr sz="2400" dirty="0"/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/>
              <a:t>（3）</a:t>
            </a:r>
            <a:r>
              <a:rPr sz="2400" dirty="0">
                <a:solidFill>
                  <a:srgbClr val="C00000"/>
                </a:solidFill>
              </a:rPr>
              <a:t>检查字母</a:t>
            </a:r>
            <a:r>
              <a:rPr sz="2400" dirty="0"/>
              <a:t>函数</a:t>
            </a:r>
            <a:r>
              <a:rPr lang="zh-CN" sz="2400" dirty="0"/>
              <a:t>：</a:t>
            </a:r>
            <a:r>
              <a:rPr sz="2400" dirty="0"/>
              <a:t>int isalpha(int c)</a:t>
            </a:r>
            <a:endParaRPr sz="2400" dirty="0"/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/>
              <a:t>函数功能：判断字符c是否为英文字母，若是则返回非0（小写字母为2，大写字母为1），否则返回0。</a:t>
            </a:r>
            <a:endParaRPr sz="24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3.4.3其他常用工具函数</a:t>
            </a:r>
            <a:endParaRPr b="1" dirty="0"/>
          </a:p>
        </p:txBody>
      </p:sp>
      <p:sp>
        <p:nvSpPr>
          <p:cNvPr id="45059" name="Rectangle 3"/>
          <p:cNvSpPr>
            <a:spLocks noGrp="1"/>
          </p:cNvSpPr>
          <p:nvPr>
            <p:ph idx="1"/>
          </p:nvPr>
        </p:nvSpPr>
        <p:spPr>
          <a:xfrm>
            <a:off x="611505" y="1343025"/>
            <a:ext cx="8426450" cy="518350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获取系统时间函数</a:t>
            </a:r>
            <a:r>
              <a:rPr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time，包含在头文件time.h中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函数原型：time_t time(time_t *t)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函数功能：获取计算机的当前日历时间。</a:t>
            </a:r>
            <a:r>
              <a:rPr 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从一个时间点（一般是1970年1月1日0时0分0秒）到现在的</a:t>
            </a:r>
            <a:r>
              <a:rPr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秒数</a:t>
            </a:r>
            <a:r>
              <a:rPr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400" dirty="0"/>
              <a:t>time_t：实质是整型</a:t>
            </a:r>
            <a:br>
              <a:rPr lang="zh-CN" altLang="en-US" sz="2400" dirty="0"/>
            </a:br>
            <a:r>
              <a:rPr lang="zh-CN" altLang="en-US" sz="2400" dirty="0"/>
              <a:t>一般将32位编译器中的</a:t>
            </a:r>
            <a:r>
              <a:rPr lang="zh-CN" altLang="en-US" sz="2400" dirty="0">
                <a:solidFill>
                  <a:srgbClr val="C00000"/>
                </a:solidFill>
              </a:rPr>
              <a:t>long</a:t>
            </a:r>
            <a:r>
              <a:rPr lang="zh-CN" altLang="en-US" sz="2400" dirty="0"/>
              <a:t>（长整型）</a:t>
            </a:r>
            <a:endParaRPr lang="zh-CN" altLang="en-US" sz="2400" dirty="0"/>
          </a:p>
          <a:p>
            <a:pPr marL="0" indent="0" eaLnBrk="1" hangingPunct="1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400" dirty="0"/>
              <a:t>    </a:t>
            </a:r>
            <a:r>
              <a:rPr lang="zh-CN" altLang="en-US" sz="2400" dirty="0"/>
              <a:t>将64位编译器中的</a:t>
            </a:r>
            <a:r>
              <a:rPr lang="zh-CN" altLang="en-US" sz="2400" dirty="0">
                <a:solidFill>
                  <a:srgbClr val="C00000"/>
                </a:solidFill>
              </a:rPr>
              <a:t>__int64</a:t>
            </a:r>
            <a:r>
              <a:rPr lang="zh-CN" altLang="en-US" sz="2400" dirty="0"/>
              <a:t>(即长长整型）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400" dirty="0"/>
              <a:t>函数获取时间的方式既可以通过参数t，也可以通过返回值，甚至参数和返回值同时获取也可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3.4.3其他常用工具函数</a:t>
            </a:r>
            <a:endParaRPr b="1" dirty="0"/>
          </a:p>
        </p:txBody>
      </p:sp>
      <p:sp>
        <p:nvSpPr>
          <p:cNvPr id="45059" name="Rectangle 3"/>
          <p:cNvSpPr>
            <a:spLocks noGrp="1"/>
          </p:cNvSpPr>
          <p:nvPr>
            <p:ph idx="1"/>
          </p:nvPr>
        </p:nvSpPr>
        <p:spPr>
          <a:xfrm>
            <a:off x="391160" y="1343025"/>
            <a:ext cx="8854440" cy="518350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60000"/>
              </a:lnSpc>
            </a:pPr>
            <a:r>
              <a:rPr 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产生一个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伪随机数函数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rand，包含在头文件stdlib.h中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函数原型：int rand()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335" indent="-13335" eaLnBrk="1" hangingPunct="1">
              <a:lnSpc>
                <a:spcPct val="16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函数功能：产生一个范围在0～RAND_MAX之间的伪随机整数，其中RAND_MAX是</a:t>
            </a:r>
            <a:r>
              <a:rPr lang="zh-CN" altLang="en-US" sz="2400" dirty="0">
                <a:sym typeface="+mn-ea"/>
              </a:rPr>
              <a:t>一个符号常量</a:t>
            </a:r>
            <a:endParaRPr lang="zh-CN" altLang="en-US" sz="2400" dirty="0"/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>
                <a:sym typeface="+mn-ea"/>
              </a:rPr>
              <a:t>    #define RAND_MAX 0x7fff</a:t>
            </a:r>
            <a:endParaRPr lang="zh-CN" altLang="en-US" sz="2400" dirty="0"/>
          </a:p>
          <a:p>
            <a:pPr eaLnBrk="1" hangingPunct="1">
              <a:lnSpc>
                <a:spcPct val="16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随机数</a:t>
            </a:r>
            <a:r>
              <a:rPr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生成器初始化函数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srand，包含在头文件stdlib.h中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函数原型：void srand(unsigned seed) 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6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函数功能：为随机数生成器提供一粒新的随机种子。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3.4.3其他常用工具函数</a:t>
            </a:r>
            <a:endParaRPr b="1" dirty="0"/>
          </a:p>
        </p:txBody>
      </p:sp>
      <p:sp>
        <p:nvSpPr>
          <p:cNvPr id="45059" name="Rectangle 3"/>
          <p:cNvSpPr>
            <a:spLocks noGrp="1"/>
          </p:cNvSpPr>
          <p:nvPr>
            <p:ph idx="1"/>
          </p:nvPr>
        </p:nvSpPr>
        <p:spPr>
          <a:xfrm>
            <a:off x="611505" y="1343025"/>
            <a:ext cx="8379460" cy="518350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睡眠函数Sleep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，包含在头文件windows.h中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函数原型：unsigned Sleep(unsigned milliseconds)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函数功能:程序睡眠（挂起）milliseconds毫秒。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</a:t>
            </a:r>
            <a:r>
              <a:rPr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结束当前程序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</a:t>
            </a:r>
            <a:r>
              <a:rPr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exit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，包含在stdlib.h中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函数原型：void exit(int status)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函数功能：status为0表示程序正常结束，status为非0表示程序非正常结束，一般用1或-1。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3.6本章常见错误及调试方法</a:t>
            </a:r>
            <a:endParaRPr b="1" dirty="0"/>
          </a:p>
        </p:txBody>
      </p:sp>
      <p:sp>
        <p:nvSpPr>
          <p:cNvPr id="45059" name="Rectangle 3"/>
          <p:cNvSpPr>
            <a:spLocks noGrp="1"/>
          </p:cNvSpPr>
          <p:nvPr>
            <p:ph idx="1"/>
          </p:nvPr>
        </p:nvSpPr>
        <p:spPr>
          <a:xfrm>
            <a:off x="611505" y="1343025"/>
            <a:ext cx="8379460" cy="518350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22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（1）非法字符（编译错误）。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22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（2）变量未声明（编译错误）。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22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（3）写错函数名（连接错误）。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22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（4）scanf地址列表中的变量前缺少&amp;（运行错误）。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22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（5）未按指定格式输入数据（</a:t>
            </a:r>
            <a:r>
              <a:rPr 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错误）。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WordArt 2"/>
          <p:cNvSpPr/>
          <p:nvPr/>
        </p:nvSpPr>
        <p:spPr>
          <a:xfrm>
            <a:off x="1979613" y="2420938"/>
            <a:ext cx="5472112" cy="1957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休息一会儿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3</a:t>
            </a:r>
            <a:r>
              <a:rPr lang="zh-CN" altLang="zh-CN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.1 顺序结构</a:t>
            </a:r>
            <a:endParaRPr lang="zh-CN" altLang="en-US" dirty="0"/>
          </a:p>
        </p:txBody>
      </p:sp>
      <p:graphicFrame>
        <p:nvGraphicFramePr>
          <p:cNvPr id="2" name="对象 -2147482609"/>
          <p:cNvGraphicFramePr>
            <a:graphicFrameLocks noChangeAspect="1"/>
          </p:cNvGraphicFramePr>
          <p:nvPr/>
        </p:nvGraphicFramePr>
        <p:xfrm>
          <a:off x="7240270" y="1052830"/>
          <a:ext cx="1640205" cy="2303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77265" imgH="1640840" progId="Visio.Drawing.11">
                  <p:embed/>
                </p:oleObj>
              </mc:Choice>
              <mc:Fallback>
                <p:oleObj name="" r:id="rId1" imgW="977265" imgH="164084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40270" y="1052830"/>
                        <a:ext cx="1640205" cy="2303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39420" y="1341120"/>
            <a:ext cx="65843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2400">
                <a:solidFill>
                  <a:srgbClr val="0C0C0C"/>
                </a:solidFill>
                <a:ea typeface="宋体" panose="02010600030101010101" pitchFamily="2" charset="-122"/>
              </a:rPr>
              <a:t>顺序结构</a:t>
            </a:r>
            <a:endParaRPr lang="zh-CN" sz="2400">
              <a:solidFill>
                <a:srgbClr val="0C0C0C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0C0C0C"/>
                </a:solidFill>
                <a:ea typeface="宋体" panose="02010600030101010101" pitchFamily="2" charset="-122"/>
              </a:rPr>
              <a:t>是指按照语句在程序中出现的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先后顺序逐条执行</a:t>
            </a:r>
            <a:r>
              <a:rPr lang="zh-CN" sz="2400">
                <a:solidFill>
                  <a:srgbClr val="0C0C0C"/>
                </a:solidFill>
                <a:ea typeface="宋体" panose="02010600030101010101" pitchFamily="2" charset="-122"/>
              </a:rPr>
              <a:t>，每条语句必须执行且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只执行一次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3355975"/>
            <a:ext cx="33413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0033CC"/>
                </a:solidFill>
                <a:ea typeface="宋体" panose="02010600030101010101" pitchFamily="2" charset="-122"/>
              </a:rPr>
              <a:t>根据铺设瓷砖的面积和瓷砖的尺寸，计算需要瓷砖的块数。</a:t>
            </a:r>
            <a:endParaRPr lang="zh-CN" altLang="en-US" sz="2400" b="1">
              <a:solidFill>
                <a:srgbClr val="0033CC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" name="对象 -2147482624"/>
          <p:cNvGraphicFramePr>
            <a:graphicFrameLocks noChangeAspect="1"/>
          </p:cNvGraphicFramePr>
          <p:nvPr/>
        </p:nvGraphicFramePr>
        <p:xfrm>
          <a:off x="5016818" y="3241040"/>
          <a:ext cx="3208020" cy="298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4838700" imgH="4013200" progId="Visio.Drawing.11">
                  <p:embed/>
                </p:oleObj>
              </mc:Choice>
              <mc:Fallback>
                <p:oleObj name="" r:id="rId3" imgW="4838700" imgH="4013200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16818" y="3241040"/>
                        <a:ext cx="3208020" cy="2985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箭头 170"/>
          <p:cNvSpPr>
            <a:spLocks noChangeShapeType="1"/>
          </p:cNvSpPr>
          <p:nvPr/>
        </p:nvSpPr>
        <p:spPr bwMode="auto">
          <a:xfrm flipV="1">
            <a:off x="4154805" y="4725035"/>
            <a:ext cx="1066165" cy="54737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箭头 170"/>
          <p:cNvSpPr>
            <a:spLocks noChangeShapeType="1"/>
          </p:cNvSpPr>
          <p:nvPr/>
        </p:nvSpPr>
        <p:spPr bwMode="auto">
          <a:xfrm>
            <a:off x="4124325" y="5314315"/>
            <a:ext cx="1096645" cy="34734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0020" y="5016500"/>
            <a:ext cx="15481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不可交换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3.2 C语句分类</a:t>
            </a:r>
            <a:endParaRPr b="1" dirty="0"/>
          </a:p>
        </p:txBody>
      </p:sp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574358" y="1340803"/>
            <a:ext cx="8001000" cy="4267200"/>
          </a:xfrm>
        </p:spPr>
        <p:txBody>
          <a:bodyPr vert="horz" wrap="square" lIns="91440" tIns="45720" rIns="91440" bIns="45720" anchor="t" anchorCtr="0"/>
          <a:p>
            <a:pPr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语言的语句分类：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表达式语句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空语句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流程控制语句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复合语句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3.2 C语句分类</a:t>
            </a:r>
            <a:endParaRPr lang="zh-CN" altLang="en-US" b="1" dirty="0"/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467360" y="1268730"/>
            <a:ext cx="8576945" cy="506920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）表达式语句</a:t>
            </a:r>
            <a:endParaRPr lang="zh-CN" altLang="en-US" sz="24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由表达式加一个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分号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组成，一般格式：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表达式；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表达式中的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运算符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可以是C语言中任何的算术、关系、赋值、逗号、指针等运算符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表达式中的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运算数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可以是变量、常量、宏定义、函数调用等形式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如：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赋值语句：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x=y+z;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（由赋值表达式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x=y+z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和一个分号组成）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如：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函数调用语句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printf("Try my best!");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（由一次函数调用和一个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组成）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charRg st="35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3.2 C语句分类</a:t>
            </a:r>
            <a:endParaRPr lang="zh-CN" altLang="en-US" b="1" dirty="0"/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467360" y="1341120"/>
            <a:ext cx="8569325" cy="471741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）空语句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只有一个分号组成，一般格式：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；</a:t>
            </a:r>
            <a:endParaRPr lang="zh-CN" altLang="en-US" sz="24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功能：什么也不做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作用：一般用来占位、作被转向点或空循环体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如：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for(i=0;(a[i]=getchar())!='\n';i++)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6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 </a:t>
            </a:r>
            <a:r>
              <a:rPr lang="zh-CN" altLang="en-US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//注意循环体为空语句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3.2 C语句分类</a:t>
            </a:r>
            <a:endParaRPr lang="zh-CN" altLang="en-US" b="1" dirty="0"/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1331595" y="1358900"/>
            <a:ext cx="8569325" cy="73406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空语句；是一条语句，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不能随便加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！！！</a:t>
            </a:r>
            <a:r>
              <a:rPr lang="en-US" altLang="zh-CN" sz="28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12" name="AutoShape 3"/>
          <p:cNvSpPr/>
          <p:nvPr/>
        </p:nvSpPr>
        <p:spPr>
          <a:xfrm>
            <a:off x="273050" y="1268413"/>
            <a:ext cx="914400" cy="914400"/>
          </a:xfrm>
          <a:prstGeom prst="irregularSeal2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注意</a:t>
            </a:r>
            <a:endParaRPr lang="zh-CN" altLang="en-US" sz="2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187450" y="2204720"/>
            <a:ext cx="5584825" cy="4079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469900" indent="-4699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3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6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304925" indent="-395605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3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942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514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30086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658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9230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 count=0;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while((ch=getchar())!='\n')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count++;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程序段功能</a:t>
            </a:r>
            <a:r>
              <a:rPr 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计算输入字符的个数。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 count=0;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while((ch=getchar())!='\n')</a:t>
            </a:r>
            <a:r>
              <a:rPr sz="36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count++;</a:t>
            </a:r>
            <a:endParaRPr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产生逻辑错误</a:t>
            </a:r>
            <a:r>
              <a:rPr lang="en-US" altLang="zh-CN" sz="24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5796280" y="4509135"/>
            <a:ext cx="1189990" cy="102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>
                <a:sym typeface="+mn-ea"/>
              </a:rPr>
              <a:t>3.2 C语句分类</a:t>
            </a:r>
            <a:endParaRPr lang="zh-CN" altLang="en-US" b="1" dirty="0"/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396875" y="1125538"/>
            <a:ext cx="8569325" cy="5616575"/>
          </a:xfrm>
        </p:spPr>
        <p:txBody>
          <a:bodyPr vert="horz" wrap="square" lIns="91440" tIns="45720" rIns="91440" bIns="45720" anchor="t" anchorCtr="0"/>
          <a:p>
            <a:pPr eaLnBrk="1" fontAlgn="base" hangingPunct="1">
              <a:lnSpc>
                <a:spcPct val="170000"/>
              </a:lnSpc>
            </a:pPr>
            <a:r>
              <a:rPr lang="zh-CN" altLang="en-US" strike="noStrike" noProof="1" dirty="0">
                <a:solidFill>
                  <a:schemeClr val="accent2"/>
                </a:solidFill>
              </a:rPr>
              <a:t>（</a:t>
            </a:r>
            <a:r>
              <a:rPr lang="en-US" altLang="zh-CN" strike="noStrike" noProof="1" dirty="0">
                <a:solidFill>
                  <a:schemeClr val="accent2"/>
                </a:solidFill>
              </a:rPr>
              <a:t>3</a:t>
            </a:r>
            <a:r>
              <a:rPr lang="zh-CN" altLang="en-US" strike="noStrike" noProof="1" dirty="0">
                <a:solidFill>
                  <a:schemeClr val="accent2"/>
                </a:solidFill>
              </a:rPr>
              <a:t>）流程控制语句</a:t>
            </a:r>
            <a:r>
              <a:rPr lang="zh-CN" altLang="en-US" sz="2600" strike="noStrike" noProof="1" dirty="0"/>
              <a:t> </a:t>
            </a:r>
            <a:r>
              <a:rPr lang="zh-CN" altLang="en-US" sz="2600" strike="noStrike" noProof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（都是</a:t>
            </a:r>
            <a:r>
              <a:rPr lang="zh-CN" altLang="en-US" sz="3200" strike="noStrike" noProof="1" dirty="0">
                <a:solidFill>
                  <a:srgbClr val="C00000"/>
                </a:solidFill>
              </a:rPr>
              <a:t>一</a:t>
            </a:r>
            <a:r>
              <a:rPr lang="zh-CN" altLang="en-US" sz="2600" strike="noStrike" noProof="1" dirty="0">
                <a:solidFill>
                  <a:srgbClr val="C00000"/>
                </a:solidFill>
              </a:rPr>
              <a:t>条</a:t>
            </a:r>
            <a:r>
              <a:rPr lang="zh-CN" altLang="en-US" sz="2600" strike="noStrike" noProof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语句） </a:t>
            </a:r>
            <a:endParaRPr lang="zh-CN" altLang="en-US" sz="2600" strike="noStrike" noProof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fontAlgn="base" hangingPunct="1">
              <a:lnSpc>
                <a:spcPct val="170000"/>
              </a:lnSpc>
            </a:pPr>
            <a:r>
              <a:rPr lang="zh-CN" altLang="en-US" sz="2600" strike="noStrike" noProof="1" dirty="0"/>
              <a:t>作用：控制程序的流程走向，实现程序的顺序、选择和循环三种基本结构 </a:t>
            </a:r>
            <a:endParaRPr lang="zh-CN" altLang="en-US" sz="2600" strike="noStrike" noProof="1" dirty="0"/>
          </a:p>
          <a:p>
            <a:pPr eaLnBrk="1" fontAlgn="base" hangingPunct="1">
              <a:lnSpc>
                <a:spcPct val="170000"/>
              </a:lnSpc>
            </a:pPr>
            <a:r>
              <a:rPr lang="zh-CN" altLang="en-US" sz="2600" strike="noStrike" noProof="1" dirty="0">
                <a:solidFill>
                  <a:srgbClr val="0033CC"/>
                </a:solidFill>
              </a:rPr>
              <a:t>①选择语句</a:t>
            </a:r>
            <a:r>
              <a:rPr lang="zh-CN" altLang="en-US" sz="2600" strike="noStrike" noProof="1" dirty="0"/>
              <a:t>，</a:t>
            </a:r>
            <a:r>
              <a:rPr lang="en-US" altLang="zh-CN" sz="2600" strike="noStrike" noProof="1" dirty="0"/>
              <a:t>if</a:t>
            </a:r>
            <a:r>
              <a:rPr lang="zh-CN" altLang="en-US" sz="2600" strike="noStrike" noProof="1" dirty="0"/>
              <a:t>语句，</a:t>
            </a:r>
            <a:r>
              <a:rPr lang="en-US" altLang="zh-CN" sz="2600" strike="noStrike" noProof="1" dirty="0"/>
              <a:t>switch</a:t>
            </a:r>
            <a:r>
              <a:rPr lang="zh-CN" altLang="en-US" sz="2600" strike="noStrike" noProof="1" dirty="0"/>
              <a:t>语句。</a:t>
            </a:r>
            <a:endParaRPr lang="zh-CN" altLang="en-US" sz="2600" strike="noStrike" noProof="1" dirty="0"/>
          </a:p>
          <a:p>
            <a:pPr eaLnBrk="1" fontAlgn="base" hangingPunct="1">
              <a:lnSpc>
                <a:spcPct val="170000"/>
              </a:lnSpc>
            </a:pPr>
            <a:r>
              <a:rPr lang="zh-CN" altLang="en-US" sz="2600" strike="noStrike" noProof="1" dirty="0">
                <a:solidFill>
                  <a:srgbClr val="0033CC"/>
                </a:solidFill>
              </a:rPr>
              <a:t>②循环语句</a:t>
            </a:r>
            <a:r>
              <a:rPr lang="zh-CN" altLang="en-US" sz="2600" strike="noStrike" noProof="1" dirty="0"/>
              <a:t>，</a:t>
            </a:r>
            <a:r>
              <a:rPr lang="en-US" altLang="zh-CN" sz="2600" strike="noStrike" noProof="1" dirty="0"/>
              <a:t>do while</a:t>
            </a:r>
            <a:r>
              <a:rPr lang="zh-CN" altLang="en-US" sz="2600" strike="noStrike" noProof="1" dirty="0"/>
              <a:t>语句，</a:t>
            </a:r>
            <a:r>
              <a:rPr lang="en-US" altLang="zh-CN" sz="2600" strike="noStrike" noProof="1" dirty="0"/>
              <a:t>while</a:t>
            </a:r>
            <a:r>
              <a:rPr lang="zh-CN" altLang="en-US" sz="2600" strike="noStrike" noProof="1" dirty="0"/>
              <a:t>语句，</a:t>
            </a:r>
            <a:r>
              <a:rPr lang="en-US" altLang="zh-CN" sz="2600" strike="noStrike" noProof="1" dirty="0"/>
              <a:t>for</a:t>
            </a:r>
            <a:r>
              <a:rPr lang="zh-CN" altLang="en-US" sz="2600" strike="noStrike" noProof="1" dirty="0"/>
              <a:t>语句。</a:t>
            </a:r>
            <a:endParaRPr lang="zh-CN" altLang="en-US" sz="2600" strike="noStrike" noProof="1" dirty="0"/>
          </a:p>
          <a:p>
            <a:pPr eaLnBrk="1" fontAlgn="base" hangingPunct="1">
              <a:lnSpc>
                <a:spcPct val="170000"/>
              </a:lnSpc>
            </a:pPr>
            <a:r>
              <a:rPr lang="zh-CN" altLang="en-US" sz="2600" strike="noStrike" noProof="1" dirty="0">
                <a:solidFill>
                  <a:srgbClr val="0033CC"/>
                </a:solidFill>
              </a:rPr>
              <a:t>③转向语句</a:t>
            </a:r>
            <a:r>
              <a:rPr lang="zh-CN" altLang="en-US" sz="2600" strike="noStrike" noProof="1" dirty="0"/>
              <a:t>，</a:t>
            </a:r>
            <a:r>
              <a:rPr lang="en-US" altLang="zh-CN" sz="2600" strike="noStrike" noProof="1" dirty="0"/>
              <a:t>break</a:t>
            </a:r>
            <a:r>
              <a:rPr lang="zh-CN" altLang="en-US" sz="2600" strike="noStrike" noProof="1" dirty="0"/>
              <a:t>语句，</a:t>
            </a:r>
            <a:r>
              <a:rPr lang="en-US" altLang="zh-CN" sz="2600" strike="noStrike" noProof="1" dirty="0"/>
              <a:t>goto</a:t>
            </a:r>
            <a:r>
              <a:rPr lang="zh-CN" altLang="en-US" sz="2600" strike="noStrike" noProof="1" dirty="0"/>
              <a:t>语句，</a:t>
            </a:r>
            <a:r>
              <a:rPr lang="en-US" altLang="zh-CN" sz="2600" strike="noStrike" noProof="1" dirty="0"/>
              <a:t>continue</a:t>
            </a:r>
            <a:r>
              <a:rPr lang="zh-CN" altLang="en-US" sz="2600" strike="noStrike" noProof="1" dirty="0"/>
              <a:t>语句，</a:t>
            </a:r>
            <a:r>
              <a:rPr lang="en-US" altLang="zh-CN" sz="2600" strike="noStrike" noProof="1" dirty="0"/>
              <a:t>return</a:t>
            </a:r>
            <a:r>
              <a:rPr lang="zh-CN" altLang="en-US" sz="2600" strike="noStrike" noProof="1" dirty="0"/>
              <a:t>语句。 </a:t>
            </a:r>
            <a:endParaRPr lang="zh-CN" altLang="en-US" sz="2600" strike="noStrike" noProof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7e8cde93-55f0-4060-a324-6e9000b60000}"/>
  <p:tag name="TABLE_ENDDRAG_ORIGIN_RECT" val="642*378"/>
  <p:tag name="TABLE_ENDDRAG_RECT" val="36*150*642*378"/>
</p:tagLst>
</file>

<file path=ppt/tags/tag2.xml><?xml version="1.0" encoding="utf-8"?>
<p:tagLst xmlns:p="http://schemas.openxmlformats.org/presentationml/2006/main">
  <p:tag name="KSO_WPP_MARK_KEY" val="aaa3ba78-39d8-4cdf-861c-9baa27672bd9"/>
  <p:tag name="COMMONDATA" val="eyJoZGlkIjoiNzYwZGM5MGM3ODMxOTE3MDFlZmQ4YjIzNWFjODc2ZjUifQ=="/>
</p:tagLst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4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4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4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4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5861</Words>
  <Application>WPS 演示</Application>
  <PresentationFormat>全屏显示(4:3)</PresentationFormat>
  <Paragraphs>444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Verdana</vt:lpstr>
      <vt:lpstr>楷体_GB2312</vt:lpstr>
      <vt:lpstr>新宋体</vt:lpstr>
      <vt:lpstr>Wingdings</vt:lpstr>
      <vt:lpstr>微软雅黑</vt:lpstr>
      <vt:lpstr>Arial Unicode MS</vt:lpstr>
      <vt:lpstr>Calibri</vt:lpstr>
      <vt:lpstr>Profile</vt:lpstr>
      <vt:lpstr>1_Profile</vt:lpstr>
      <vt:lpstr>Visio.Drawing.11</vt:lpstr>
      <vt:lpstr>Visio.Drawing.11</vt:lpstr>
      <vt:lpstr>Visio.Drawing.11</vt:lpstr>
      <vt:lpstr>Visio.Drawing.11</vt:lpstr>
      <vt:lpstr>C语言程序设计案例教程（微课视频版）</vt:lpstr>
      <vt:lpstr> 第3章 顺序结构程序设计及常用函数 </vt:lpstr>
      <vt:lpstr>3.1 顺序结构</vt:lpstr>
      <vt:lpstr>3.1 顺序结构</vt:lpstr>
      <vt:lpstr>3.2 C语句分类</vt:lpstr>
      <vt:lpstr>3.2 C语句分类</vt:lpstr>
      <vt:lpstr>3.2 C语句分类</vt:lpstr>
      <vt:lpstr>3.2 C语句分类</vt:lpstr>
      <vt:lpstr>3.2 C语句分类</vt:lpstr>
      <vt:lpstr>3.2 C语句分类</vt:lpstr>
      <vt:lpstr>3.2 C语句分类</vt:lpstr>
      <vt:lpstr>3.3常用数据输出/输入函数</vt:lpstr>
      <vt:lpstr>3.3常用数据输出/输入函数</vt:lpstr>
      <vt:lpstr>3.3.1格式输出函数printf</vt:lpstr>
      <vt:lpstr>3.3.1格式输出函数printf</vt:lpstr>
      <vt:lpstr>3.3.1格式输出函数printf</vt:lpstr>
      <vt:lpstr>3.3.1格式输出函数printf</vt:lpstr>
      <vt:lpstr>3.3.2格式输入函数scanf</vt:lpstr>
      <vt:lpstr>3.3.2格式输入函数scanf</vt:lpstr>
      <vt:lpstr>3.3.2格式输入函数scanf</vt:lpstr>
      <vt:lpstr>3.3.2格式输入函数scanf</vt:lpstr>
      <vt:lpstr>3.3.2格式输入函数scanf</vt:lpstr>
      <vt:lpstr>3.3.2格式输入函数scanf</vt:lpstr>
      <vt:lpstr>3.3.3单字符输出函数putchar</vt:lpstr>
      <vt:lpstr>3.3.3单字符输出函数putchar</vt:lpstr>
      <vt:lpstr>3.3.4单字符输入函数getchar</vt:lpstr>
      <vt:lpstr>3.3.4单字符输入函数getchar</vt:lpstr>
      <vt:lpstr>3.3.5 不回显输入函数getch</vt:lpstr>
      <vt:lpstr>3.3.5 不回显输入函数getch</vt:lpstr>
      <vt:lpstr>3.4.1常用数学函数</vt:lpstr>
      <vt:lpstr>3.4.1常用数学函数</vt:lpstr>
      <vt:lpstr>3.4.1常用数学函数</vt:lpstr>
      <vt:lpstr>3.4.2常用字符函数</vt:lpstr>
      <vt:lpstr>3.4.3其他常用工具函数</vt:lpstr>
      <vt:lpstr>3.4.3其他常用工具函数</vt:lpstr>
      <vt:lpstr>3.4.3其他常用工具函数</vt:lpstr>
      <vt:lpstr>3.4.3其他常用工具函数</vt:lpstr>
      <vt:lpstr>PowerPoint 演示文稿</vt:lpstr>
    </vt:vector>
  </TitlesOfParts>
  <Company>山东科技大学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德州学院</dc:title>
  <dc:creator>王付山</dc:creator>
  <dc:description>德州学院</dc:description>
  <cp:lastModifiedBy>温若寒</cp:lastModifiedBy>
  <cp:revision>382</cp:revision>
  <dcterms:created xsi:type="dcterms:W3CDTF">2006-01-20T12:48:00Z</dcterms:created>
  <dcterms:modified xsi:type="dcterms:W3CDTF">2023-02-07T01:03:03Z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D58F87927D4F464DB0A8ECA9D362A5BA</vt:lpwstr>
  </property>
</Properties>
</file>