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0"/>
  </p:notesMasterIdLst>
  <p:sldIdLst>
    <p:sldId id="256" r:id="rId3"/>
    <p:sldId id="304" r:id="rId4"/>
    <p:sldId id="357" r:id="rId5"/>
    <p:sldId id="874" r:id="rId6"/>
    <p:sldId id="875" r:id="rId7"/>
    <p:sldId id="876" r:id="rId8"/>
    <p:sldId id="308" r:id="rId9"/>
    <p:sldId id="948" r:id="rId10"/>
    <p:sldId id="428" r:id="rId11"/>
    <p:sldId id="951" r:id="rId12"/>
    <p:sldId id="359" r:id="rId13"/>
    <p:sldId id="361" r:id="rId14"/>
    <p:sldId id="312" r:id="rId15"/>
    <p:sldId id="313" r:id="rId16"/>
    <p:sldId id="363" r:id="rId17"/>
    <p:sldId id="364" r:id="rId18"/>
    <p:sldId id="1019" r:id="rId19"/>
    <p:sldId id="1020" r:id="rId20"/>
    <p:sldId id="705" r:id="rId21"/>
    <p:sldId id="645" r:id="rId22"/>
    <p:sldId id="318" r:id="rId23"/>
    <p:sldId id="319" r:id="rId24"/>
    <p:sldId id="647" r:id="rId25"/>
    <p:sldId id="646" r:id="rId26"/>
    <p:sldId id="648" r:id="rId27"/>
    <p:sldId id="369" r:id="rId28"/>
    <p:sldId id="704" r:id="rId29"/>
    <p:sldId id="372" r:id="rId30"/>
    <p:sldId id="373" r:id="rId31"/>
    <p:sldId id="374" r:id="rId32"/>
    <p:sldId id="323" r:id="rId33"/>
    <p:sldId id="377" r:id="rId34"/>
    <p:sldId id="325" r:id="rId35"/>
    <p:sldId id="326" r:id="rId36"/>
    <p:sldId id="327" r:id="rId37"/>
    <p:sldId id="764" r:id="rId38"/>
    <p:sldId id="380" r:id="rId39"/>
    <p:sldId id="381" r:id="rId40"/>
    <p:sldId id="765" r:id="rId41"/>
    <p:sldId id="384" r:id="rId42"/>
    <p:sldId id="771" r:id="rId43"/>
    <p:sldId id="767" r:id="rId44"/>
    <p:sldId id="385" r:id="rId45"/>
    <p:sldId id="770" r:id="rId46"/>
    <p:sldId id="387" r:id="rId47"/>
    <p:sldId id="1080" r:id="rId48"/>
    <p:sldId id="1081" r:id="rId49"/>
    <p:sldId id="774" r:id="rId50"/>
    <p:sldId id="432" r:id="rId51"/>
    <p:sldId id="433" r:id="rId52"/>
    <p:sldId id="338" r:id="rId53"/>
    <p:sldId id="339" r:id="rId54"/>
    <p:sldId id="340" r:id="rId55"/>
    <p:sldId id="427" r:id="rId56"/>
    <p:sldId id="344" r:id="rId57"/>
    <p:sldId id="391" r:id="rId58"/>
    <p:sldId id="429" r:id="rId59"/>
    <p:sldId id="430" r:id="rId60"/>
    <p:sldId id="806" r:id="rId61"/>
    <p:sldId id="807" r:id="rId62"/>
    <p:sldId id="808" r:id="rId63"/>
    <p:sldId id="809" r:id="rId64"/>
    <p:sldId id="810" r:id="rId65"/>
    <p:sldId id="811" r:id="rId66"/>
    <p:sldId id="812" r:id="rId67"/>
    <p:sldId id="348" r:id="rId68"/>
    <p:sldId id="819" r:id="rId69"/>
    <p:sldId id="820" r:id="rId70"/>
    <p:sldId id="349" r:id="rId71"/>
    <p:sldId id="822" r:id="rId72"/>
    <p:sldId id="840" r:id="rId73"/>
    <p:sldId id="841" r:id="rId74"/>
    <p:sldId id="842" r:id="rId75"/>
    <p:sldId id="857" r:id="rId76"/>
    <p:sldId id="826" r:id="rId77"/>
    <p:sldId id="872" r:id="rId78"/>
    <p:sldId id="873" r:id="rId79"/>
  </p:sldIdLst>
  <p:sldSz cx="9144000" cy="6858000" type="screen4x3"/>
  <p:notesSz cx="6858000" cy="9144000"/>
  <p:custDataLst>
    <p:tags r:id="rId8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3" userDrawn="1">
          <p15:clr>
            <a:srgbClr val="A4A3A4"/>
          </p15:clr>
        </p15:guide>
        <p15:guide id="2" pos="29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8000"/>
    <a:srgbClr val="FFFFFF"/>
    <a:srgbClr val="FF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59" d="100"/>
          <a:sy n="59" d="100"/>
        </p:scale>
        <p:origin x="-1602" y="-90"/>
      </p:cViewPr>
      <p:guideLst>
        <p:guide orient="horz" pos="2253"/>
        <p:guide pos="29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4" Type="http://schemas.openxmlformats.org/officeDocument/2006/relationships/tags" Target="tags/tag6.xml"/><Relationship Id="rId83" Type="http://schemas.openxmlformats.org/officeDocument/2006/relationships/tableStyles" Target="tableStyles.xml"/><Relationship Id="rId82" Type="http://schemas.openxmlformats.org/officeDocument/2006/relationships/viewProps" Target="viewProps.xml"/><Relationship Id="rId81" Type="http://schemas.openxmlformats.org/officeDocument/2006/relationships/presProps" Target="presProps.xml"/><Relationship Id="rId80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F62A9BC-D9B4-49C4-9EAD-9439A6494AA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anchor="ctr">
            <a:spAutoFit/>
          </a:bodyPr>
          <a:lstStyle>
            <a:lvl1pPr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fontAlgn="base"/>
            <a:r>
              <a:rPr lang="zh-CN" strike="noStrike" noProof="1"/>
              <a:t>单击此处编辑母版标题样式</a:t>
            </a:r>
            <a:endParaRPr lang="zh-CN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fontAlgn="base"/>
            <a:r>
              <a:rPr lang="zh-CN" strike="noStrike" noProof="1"/>
              <a:t>单击此处编辑母版副标题样式</a:t>
            </a:r>
            <a:endParaRPr lang="zh-CN" strike="noStrike" noProof="1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0"/>
            <a:r>
              <a:rPr lang="zh-CN" altLang="en-US" dirty="0"/>
              <a:t>第二级</a:t>
            </a:r>
            <a:endParaRPr lang="zh-CN" altLang="en-US" dirty="0"/>
          </a:p>
          <a:p>
            <a:pPr lvl="0"/>
            <a:r>
              <a:rPr lang="zh-CN" altLang="en-US" dirty="0"/>
              <a:t>第三级</a:t>
            </a:r>
            <a:endParaRPr lang="zh-CN" altLang="en-US" dirty="0"/>
          </a:p>
          <a:p>
            <a:pPr lvl="0"/>
            <a:r>
              <a:rPr lang="zh-CN" altLang="en-US" dirty="0"/>
              <a:t>第四级</a:t>
            </a:r>
            <a:endParaRPr lang="zh-CN" altLang="en-US" dirty="0"/>
          </a:p>
          <a:p>
            <a:pPr lvl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>
          <a:solidFill>
            <a:schemeClr val="tx1"/>
          </a:solidFill>
          <a:latin typeface="+mn-lt"/>
          <a:ea typeface="+mn-ea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>
          <a:solidFill>
            <a:schemeClr val="tx1"/>
          </a:solidFill>
          <a:latin typeface="+mn-lt"/>
          <a:ea typeface="+mn-ea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5pPr>
      <a:lvl6pPr marL="25514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6pPr>
      <a:lvl7pPr marL="30086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7pPr>
      <a:lvl8pPr marL="34658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8pPr>
      <a:lvl9pPr marL="39230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1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tags" Target="../tags/tag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2.bin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3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4.bin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1" Type="http://schemas.openxmlformats.org/officeDocument/2006/relationships/oleObject" Target="../embeddings/oleObject5.bin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2"/>
          <p:cNvSpPr>
            <a:spLocks noGrp="1"/>
          </p:cNvSpPr>
          <p:nvPr>
            <p:ph type="ctrTitle"/>
          </p:nvPr>
        </p:nvSpPr>
        <p:spPr>
          <a:xfrm>
            <a:off x="1258888" y="2852738"/>
            <a:ext cx="6624637" cy="1223962"/>
          </a:xfrm>
        </p:spPr>
        <p:txBody>
          <a:bodyPr vert="horz" wrap="square" lIns="91440" tIns="45720" rIns="91440" bIns="45720" anchor="b" anchorCtr="0"/>
          <a:p>
            <a:pPr algn="ctr" eaLnBrk="1" hangingPunct="1">
              <a:lnSpc>
                <a:spcPct val="140000"/>
              </a:lnSpc>
              <a:buClrTx/>
              <a:buSzTx/>
              <a:buFontTx/>
            </a:pPr>
            <a:r>
              <a:rPr lang="zh-CN" altLang="en-US" sz="3600" b="1" dirty="0">
                <a:latin typeface="+mj-lt"/>
                <a:ea typeface="+mj-ea"/>
                <a:cs typeface="+mj-cs"/>
              </a:rPr>
              <a:t>第</a:t>
            </a:r>
            <a:r>
              <a:rPr lang="en-US" altLang="zh-CN" sz="3600" b="1" dirty="0">
                <a:latin typeface="+mj-lt"/>
                <a:ea typeface="+mj-ea"/>
                <a:cs typeface="+mj-cs"/>
              </a:rPr>
              <a:t>2</a:t>
            </a:r>
            <a:r>
              <a:rPr lang="zh-CN" altLang="en-US" sz="3600" b="1" dirty="0">
                <a:latin typeface="+mj-lt"/>
                <a:ea typeface="+mj-ea"/>
                <a:cs typeface="+mj-cs"/>
              </a:rPr>
              <a:t>章 数据类型和表达式</a:t>
            </a:r>
            <a:endParaRPr lang="zh-CN" altLang="en-US" sz="3600" b="1" dirty="0">
              <a:latin typeface="+mj-lt"/>
              <a:ea typeface="+mj-ea"/>
              <a:cs typeface="+mj-cs"/>
            </a:endParaRPr>
          </a:p>
        </p:txBody>
      </p:sp>
      <p:sp>
        <p:nvSpPr>
          <p:cNvPr id="26627" name="Rectangle 5"/>
          <p:cNvSpPr/>
          <p:nvPr/>
        </p:nvSpPr>
        <p:spPr>
          <a:xfrm>
            <a:off x="687070" y="260350"/>
            <a:ext cx="8348980" cy="129730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eaLnBrk="0" hangingPunct="0"/>
            <a:r>
              <a:rPr lang="zh-CN" altLang="en-US" sz="34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+mj-lt"/>
                <a:ea typeface="+mj-ea"/>
                <a:cs typeface="+mj-cs"/>
                <a:sym typeface="+mn-ea"/>
              </a:rPr>
              <a:t>C语言程序设计案例教程（微课视频版）</a:t>
            </a:r>
            <a:endParaRPr lang="zh-CN" altLang="en-US" sz="3800" dirty="0">
              <a:solidFill>
                <a:schemeClr val="tx2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dirty="0">
                <a:sym typeface="+mn-ea"/>
              </a:rPr>
              <a:t>2.1.2</a:t>
            </a:r>
            <a:r>
              <a:rPr lang="zh-CN" altLang="en-US" dirty="0">
                <a:sym typeface="+mn-ea"/>
              </a:rPr>
              <a:t>Ｃ语言</a:t>
            </a:r>
            <a:r>
              <a:rPr lang="zh-CN" altLang="en-US" b="1" dirty="0">
                <a:sym typeface="+mn-ea"/>
              </a:rPr>
              <a:t>词汇</a:t>
            </a:r>
            <a:r>
              <a:rPr lang="zh-CN" altLang="en-US" dirty="0">
                <a:sym typeface="+mn-ea"/>
              </a:rPr>
              <a:t>-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注释</a:t>
            </a:r>
            <a:endParaRPr lang="en-US" altLang="zh-CN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297815" y="1270000"/>
            <a:ext cx="8792845" cy="5393055"/>
          </a:xfrm>
        </p:spPr>
        <p:txBody>
          <a:bodyPr vert="horz" wrap="square" lIns="91440" tIns="45720" rIns="91440" bIns="45720" anchor="t" anchorCtr="0"/>
          <a:p>
            <a:pPr marL="29210" indent="-29210" eaLnBrk="1" hangingPunct="1">
              <a:lnSpc>
                <a:spcPct val="140000"/>
              </a:lnSpc>
            </a:pPr>
            <a:r>
              <a:rPr lang="zh-CN" altLang="en-US" sz="2600" dirty="0"/>
              <a:t>注释：是对源程序代码功能和实现方法等的</a:t>
            </a:r>
            <a:r>
              <a:rPr lang="zh-CN" altLang="en-US" sz="2600" dirty="0">
                <a:solidFill>
                  <a:srgbClr val="FF3300"/>
                </a:solidFill>
              </a:rPr>
              <a:t>说明信息</a:t>
            </a:r>
            <a:r>
              <a:rPr lang="zh-CN" altLang="en-US" sz="2600" dirty="0"/>
              <a:t>，程序在编译时会</a:t>
            </a:r>
            <a:r>
              <a:rPr lang="zh-CN" altLang="en-US" sz="2600" dirty="0">
                <a:solidFill>
                  <a:srgbClr val="C00000"/>
                </a:solidFill>
              </a:rPr>
              <a:t>被忽略</a:t>
            </a:r>
            <a:r>
              <a:rPr lang="zh-CN" altLang="en-US" sz="2600" dirty="0"/>
              <a:t>掉。</a:t>
            </a:r>
            <a:endParaRPr lang="zh-CN" altLang="en-US" sz="2600" dirty="0"/>
          </a:p>
          <a:p>
            <a:pPr eaLnBrk="1" hangingPunct="1">
              <a:lnSpc>
                <a:spcPct val="140000"/>
              </a:lnSpc>
            </a:pPr>
            <a:r>
              <a:rPr lang="zh-CN" altLang="en-US" sz="2600" dirty="0"/>
              <a:t>C语言中注释有两种实现方式：</a:t>
            </a:r>
            <a:endParaRPr lang="zh-CN" altLang="en-US" sz="2600" dirty="0"/>
          </a:p>
          <a:p>
            <a:pPr eaLnBrk="1" hangingPunct="1">
              <a:lnSpc>
                <a:spcPct val="140000"/>
              </a:lnSpc>
            </a:pPr>
            <a:r>
              <a:rPr lang="zh-CN" altLang="en-US" sz="2600" dirty="0"/>
              <a:t>（1）</a:t>
            </a:r>
            <a:r>
              <a:rPr lang="zh-CN" altLang="en-US" sz="2600" dirty="0">
                <a:solidFill>
                  <a:srgbClr val="FF3300"/>
                </a:solidFill>
              </a:rPr>
              <a:t>单行注释</a:t>
            </a:r>
            <a:r>
              <a:rPr lang="zh-CN" altLang="en-US" sz="2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zh-CN" altLang="en-US" sz="2600" dirty="0">
                <a:solidFill>
                  <a:srgbClr val="FF3300"/>
                </a:solidFill>
              </a:rPr>
              <a:t>//</a:t>
            </a:r>
            <a:r>
              <a:rPr lang="zh-CN" altLang="en-US" sz="2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开始，行结束）</a:t>
            </a:r>
            <a:endParaRPr lang="zh-CN" altLang="en-US" sz="2600" dirty="0"/>
          </a:p>
          <a:p>
            <a:pPr eaLnBrk="1" hangingPunct="1">
              <a:lnSpc>
                <a:spcPct val="140000"/>
              </a:lnSpc>
            </a:pPr>
            <a:r>
              <a:rPr lang="zh-CN" altLang="en-US" sz="2600" dirty="0"/>
              <a:t>（2）</a:t>
            </a:r>
            <a:r>
              <a:rPr lang="zh-CN" altLang="en-US" sz="2600" dirty="0">
                <a:solidFill>
                  <a:srgbClr val="FF3300"/>
                </a:solidFill>
              </a:rPr>
              <a:t>多行注释</a:t>
            </a:r>
            <a:r>
              <a:rPr lang="en-US" altLang="zh-CN" sz="2600" dirty="0">
                <a:solidFill>
                  <a:srgbClr val="FF3300"/>
                </a:solidFill>
              </a:rPr>
              <a:t> </a:t>
            </a:r>
            <a:r>
              <a:rPr lang="zh-CN" altLang="en-US" sz="2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zh-CN" altLang="en-US" sz="2600" dirty="0">
                <a:solidFill>
                  <a:srgbClr val="FF3300"/>
                </a:solidFill>
              </a:rPr>
              <a:t>/*</a:t>
            </a:r>
            <a:r>
              <a:rPr lang="zh-CN" altLang="en-US" sz="2600" dirty="0">
                <a:sym typeface="+mn-ea"/>
              </a:rPr>
              <a:t>起始，</a:t>
            </a:r>
            <a:r>
              <a:rPr lang="zh-CN" altLang="en-US" sz="2600" dirty="0">
                <a:solidFill>
                  <a:srgbClr val="FF3300"/>
                </a:solidFill>
              </a:rPr>
              <a:t>*/</a:t>
            </a:r>
            <a:r>
              <a:rPr lang="zh-CN" altLang="en-US" sz="2600" dirty="0">
                <a:sym typeface="+mn-ea"/>
              </a:rPr>
              <a:t>终止，</a:t>
            </a:r>
            <a:r>
              <a:rPr lang="zh-CN" altLang="en-US" sz="2600" dirty="0"/>
              <a:t>配对使用，不可嵌套）</a:t>
            </a:r>
            <a:endParaRPr lang="zh-CN" altLang="en-US" sz="2600" dirty="0"/>
          </a:p>
          <a:p>
            <a:pPr eaLnBrk="1" hangingPunct="1">
              <a:lnSpc>
                <a:spcPct val="140000"/>
              </a:lnSpc>
            </a:pPr>
            <a:r>
              <a:rPr lang="zh-CN" altLang="en-US" sz="2600" dirty="0"/>
              <a:t>注释的作用：</a:t>
            </a:r>
            <a:endParaRPr lang="zh-CN" altLang="en-US" sz="2600" dirty="0"/>
          </a:p>
          <a:p>
            <a:pPr eaLnBrk="1" hangingPunct="1">
              <a:lnSpc>
                <a:spcPct val="140000"/>
              </a:lnSpc>
            </a:pPr>
            <a:r>
              <a:rPr lang="zh-CN" altLang="en-US" sz="2600" dirty="0"/>
              <a:t>（</a:t>
            </a:r>
            <a:r>
              <a:rPr lang="en-US" altLang="zh-CN" sz="2600" dirty="0"/>
              <a:t>1</a:t>
            </a:r>
            <a:r>
              <a:rPr lang="zh-CN" altLang="en-US" sz="2600" dirty="0"/>
              <a:t>）提高程序</a:t>
            </a:r>
            <a:r>
              <a:rPr lang="zh-CN" altLang="en-US" sz="26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可读性</a:t>
            </a:r>
            <a:r>
              <a:rPr lang="zh-CN" altLang="en-US" sz="2600" dirty="0"/>
              <a:t>。</a:t>
            </a:r>
            <a:endParaRPr lang="zh-CN" altLang="en-US" sz="2600" dirty="0"/>
          </a:p>
          <a:p>
            <a:pPr eaLnBrk="1" hangingPunct="1">
              <a:lnSpc>
                <a:spcPct val="140000"/>
              </a:lnSpc>
            </a:pPr>
            <a:r>
              <a:rPr lang="zh-CN" altLang="en-US" sz="2600" dirty="0"/>
              <a:t>（2）</a:t>
            </a:r>
            <a:r>
              <a:rPr lang="zh-CN" altLang="en-US" sz="26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辅助</a:t>
            </a:r>
            <a:r>
              <a:rPr lang="zh-CN" altLang="en-US" sz="2600" dirty="0"/>
              <a:t>程序</a:t>
            </a:r>
            <a:r>
              <a:rPr lang="zh-CN" altLang="en-US" sz="26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调试</a:t>
            </a:r>
            <a:r>
              <a:rPr lang="zh-CN" altLang="en-US" sz="2600" dirty="0"/>
              <a:t>。</a:t>
            </a:r>
            <a:endParaRPr lang="zh-CN" altLang="en-US" sz="2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zh-CN" sz="3600" dirty="0">
                <a:sym typeface="+mn-ea"/>
              </a:rPr>
              <a:t>2.1.2</a:t>
            </a:r>
            <a:r>
              <a:rPr lang="zh-CN" altLang="en-US" sz="3600" dirty="0">
                <a:sym typeface="+mn-ea"/>
              </a:rPr>
              <a:t>Ｃ语言</a:t>
            </a:r>
            <a:r>
              <a:rPr lang="zh-CN" altLang="en-US" sz="3600" b="1" dirty="0">
                <a:sym typeface="+mn-ea"/>
              </a:rPr>
              <a:t>词汇</a:t>
            </a:r>
            <a:r>
              <a:rPr lang="en-US" altLang="zh-CN" sz="3600" b="1" dirty="0">
                <a:sym typeface="+mn-ea"/>
              </a:rPr>
              <a:t>-</a:t>
            </a:r>
            <a:r>
              <a:rPr lang="zh-CN" altLang="en-US" sz="3600" b="1" dirty="0">
                <a:sym typeface="+mn-ea"/>
              </a:rPr>
              <a:t>分隔符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315" name="Rectangle 3"/>
          <p:cNvSpPr>
            <a:spLocks noGrp="1"/>
          </p:cNvSpPr>
          <p:nvPr/>
        </p:nvSpPr>
        <p:spPr>
          <a:xfrm>
            <a:off x="611505" y="1371600"/>
            <a:ext cx="8371205" cy="53930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469900" indent="-469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3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6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304925" indent="-3956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3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94230" indent="-39878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5514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30086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4658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9230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9210" indent="-29210" eaLnBrk="1" hangingPunct="1">
              <a:lnSpc>
                <a:spcPct val="140000"/>
              </a:lnSpc>
            </a:pPr>
            <a:r>
              <a:rPr lang="zh-CN" altLang="en-US" sz="2600" dirty="0"/>
              <a:t>分隔符包括：</a:t>
            </a:r>
            <a:r>
              <a:rPr lang="zh-CN" sz="2600"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逗号</a:t>
            </a:r>
            <a:r>
              <a:rPr lang="zh-CN" sz="2600">
                <a:ea typeface="宋体" panose="02010600030101010101" pitchFamily="2" charset="-122"/>
                <a:sym typeface="+mn-ea"/>
              </a:rPr>
              <a:t>、空白符、分号和冒号</a:t>
            </a:r>
            <a:endParaRPr lang="zh-CN" sz="2600">
              <a:ea typeface="宋体" panose="02010600030101010101" pitchFamily="2" charset="-122"/>
              <a:sym typeface="+mn-ea"/>
            </a:endParaRPr>
          </a:p>
          <a:p>
            <a:pPr marL="29210" indent="-29210" eaLnBrk="1" hangingPunct="1">
              <a:lnSpc>
                <a:spcPct val="140000"/>
              </a:lnSpc>
            </a:pPr>
            <a:r>
              <a:rPr lang="zh-CN" sz="260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600"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600">
                <a:ea typeface="宋体" panose="02010600030101010101" pitchFamily="2" charset="-122"/>
                <a:sym typeface="+mn-ea"/>
              </a:rPr>
              <a:t>）</a:t>
            </a:r>
            <a:r>
              <a:rPr lang="zh-CN" sz="2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逗号</a:t>
            </a:r>
            <a:r>
              <a:rPr lang="zh-CN" sz="2600">
                <a:ea typeface="宋体" panose="02010600030101010101" pitchFamily="2" charset="-122"/>
                <a:sym typeface="+mn-ea"/>
              </a:rPr>
              <a:t>：主要用于分隔多个</a:t>
            </a:r>
            <a:r>
              <a:rPr lang="zh-CN" sz="2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变量和函数参数</a:t>
            </a:r>
            <a:r>
              <a:rPr lang="zh-CN" sz="2600">
                <a:ea typeface="宋体" panose="02010600030101010101" pitchFamily="2" charset="-122"/>
                <a:sym typeface="+mn-ea"/>
              </a:rPr>
              <a:t>。</a:t>
            </a:r>
            <a:endParaRPr lang="zh-CN" sz="2600">
              <a:ea typeface="宋体" panose="02010600030101010101" pitchFamily="2" charset="-122"/>
              <a:sym typeface="+mn-ea"/>
            </a:endParaRPr>
          </a:p>
          <a:p>
            <a:pPr marL="29210" indent="-29210" eaLnBrk="1" hangingPunct="1">
              <a:lnSpc>
                <a:spcPct val="140000"/>
              </a:lnSpc>
            </a:pPr>
            <a:r>
              <a:rPr lang="zh-CN" sz="260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600"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600">
                <a:ea typeface="宋体" panose="02010600030101010101" pitchFamily="2" charset="-122"/>
                <a:sym typeface="+mn-ea"/>
              </a:rPr>
              <a:t>）</a:t>
            </a:r>
            <a:r>
              <a:rPr lang="zh-CN" sz="2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空白符</a:t>
            </a:r>
            <a:r>
              <a:rPr lang="zh-CN" sz="2600">
                <a:ea typeface="宋体" panose="02010600030101010101" pitchFamily="2" charset="-122"/>
                <a:sym typeface="+mn-ea"/>
              </a:rPr>
              <a:t>：多用于分隔单词，如：</a:t>
            </a: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float r</a:t>
            </a:r>
            <a:r>
              <a:rPr lang="en-US" sz="2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endParaRPr lang="zh-CN" sz="2600">
              <a:ea typeface="宋体" panose="02010600030101010101" pitchFamily="2" charset="-122"/>
              <a:sym typeface="+mn-ea"/>
            </a:endParaRPr>
          </a:p>
          <a:p>
            <a:pPr marL="29210" indent="-29210" eaLnBrk="1" hangingPunct="1">
              <a:lnSpc>
                <a:spcPct val="140000"/>
              </a:lnSpc>
            </a:pPr>
            <a:r>
              <a:rPr lang="zh-CN" sz="260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600"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2600">
                <a:ea typeface="宋体" panose="02010600030101010101" pitchFamily="2" charset="-122"/>
                <a:sym typeface="+mn-ea"/>
              </a:rPr>
              <a:t>）</a:t>
            </a:r>
            <a:r>
              <a:rPr lang="zh-CN" sz="2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分号</a:t>
            </a:r>
            <a:r>
              <a:rPr lang="zh-CN" sz="2600">
                <a:ea typeface="宋体" panose="02010600030101010101" pitchFamily="2" charset="-122"/>
                <a:sym typeface="+mn-ea"/>
              </a:rPr>
              <a:t>：主要用于语句末尾，起</a:t>
            </a:r>
            <a:r>
              <a:rPr lang="zh-CN" sz="2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分隔语句</a:t>
            </a:r>
            <a:r>
              <a:rPr lang="zh-CN" sz="2600">
                <a:ea typeface="宋体" panose="02010600030101010101" pitchFamily="2" charset="-122"/>
                <a:sym typeface="+mn-ea"/>
              </a:rPr>
              <a:t>的作用，或特殊位置，如for循环中起</a:t>
            </a:r>
            <a:r>
              <a:rPr lang="zh-CN" sz="2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分隔</a:t>
            </a:r>
            <a:r>
              <a:rPr lang="zh-CN" sz="2600">
                <a:ea typeface="宋体" panose="02010600030101010101" pitchFamily="2" charset="-122"/>
                <a:sym typeface="+mn-ea"/>
              </a:rPr>
              <a:t>三个</a:t>
            </a:r>
            <a:r>
              <a:rPr lang="zh-CN" sz="2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表达式</a:t>
            </a:r>
            <a:r>
              <a:rPr lang="zh-CN" sz="2600">
                <a:ea typeface="宋体" panose="02010600030101010101" pitchFamily="2" charset="-122"/>
                <a:sym typeface="+mn-ea"/>
              </a:rPr>
              <a:t>的作用。</a:t>
            </a:r>
            <a:endParaRPr lang="zh-CN" sz="2600">
              <a:ea typeface="宋体" panose="02010600030101010101" pitchFamily="2" charset="-122"/>
              <a:sym typeface="+mn-ea"/>
            </a:endParaRPr>
          </a:p>
          <a:p>
            <a:pPr marL="29210" indent="-29210" eaLnBrk="1" hangingPunct="1">
              <a:lnSpc>
                <a:spcPct val="140000"/>
              </a:lnSpc>
            </a:pPr>
            <a:r>
              <a:rPr lang="zh-CN" sz="260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600"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2600">
                <a:ea typeface="宋体" panose="02010600030101010101" pitchFamily="2" charset="-122"/>
                <a:sym typeface="+mn-ea"/>
              </a:rPr>
              <a:t>）</a:t>
            </a:r>
            <a:r>
              <a:rPr lang="zh-CN" sz="26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冒号</a:t>
            </a:r>
            <a:r>
              <a:rPr lang="zh-CN" sz="2600">
                <a:ea typeface="宋体" panose="02010600030101010101" pitchFamily="2" charset="-122"/>
                <a:sym typeface="+mn-ea"/>
              </a:rPr>
              <a:t>：一般用于特定位置，如语句标号后，条件表达式中，case分支中等。</a:t>
            </a:r>
            <a:endParaRPr lang="zh-CN" altLang="en-US" sz="2600"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</a:pPr>
            <a:endParaRPr lang="zh-CN" altLang="en-US" sz="2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5"/>
          <p:cNvSpPr>
            <a:spLocks noGrp="1"/>
          </p:cNvSpPr>
          <p:nvPr>
            <p:ph type="title" idx="4294967295"/>
          </p:nvPr>
        </p:nvSpPr>
        <p:spPr>
          <a:xfrm>
            <a:off x="914400" y="228600"/>
            <a:ext cx="7634288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sz="3600" b="1" dirty="0"/>
              <a:t>2.2</a:t>
            </a:r>
            <a:r>
              <a:rPr lang="zh-CN" altLang="en-US" sz="3600" b="1" dirty="0"/>
              <a:t>数据类型</a:t>
            </a:r>
            <a:endParaRPr lang="zh-CN" altLang="en-US" sz="3600" b="1" dirty="0"/>
          </a:p>
        </p:txBody>
      </p:sp>
      <p:sp>
        <p:nvSpPr>
          <p:cNvPr id="15364" name="Text Box 4"/>
          <p:cNvSpPr txBox="1"/>
          <p:nvPr/>
        </p:nvSpPr>
        <p:spPr>
          <a:xfrm>
            <a:off x="1692275" y="1484313"/>
            <a:ext cx="4346575" cy="7874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6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为什么要设置数据类型？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5" name="Picture 5" descr="问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196975"/>
            <a:ext cx="1381125" cy="138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 Box 6"/>
          <p:cNvSpPr txBox="1"/>
          <p:nvPr/>
        </p:nvSpPr>
        <p:spPr>
          <a:xfrm>
            <a:off x="1659255" y="3716020"/>
            <a:ext cx="5681663" cy="68453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物理存储格式、逻辑表示方式不同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1658938" y="2635568"/>
            <a:ext cx="5699125" cy="6858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占用存储空间大小不同</a:t>
            </a:r>
            <a:r>
              <a:rPr lang="en-US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表示范围不同</a:t>
            </a:r>
            <a:r>
              <a:rPr lang="en-US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1658938" y="4827588"/>
            <a:ext cx="5715000" cy="68453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所能参与的运算及运算结果不同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8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83" y="2012315"/>
            <a:ext cx="4103687" cy="4090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bldLvl="0" animBg="1"/>
      <p:bldP spid="15367" grpId="0" bldLvl="0" animBg="1"/>
      <p:bldP spid="1536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dirty="0"/>
              <a:t>2.2</a:t>
            </a:r>
            <a:r>
              <a:rPr lang="zh-CN" altLang="en-US" dirty="0"/>
              <a:t>数据类型</a:t>
            </a:r>
            <a:endParaRPr lang="zh-CN" altLang="en-US" dirty="0"/>
          </a:p>
        </p:txBody>
      </p:sp>
      <p:sp>
        <p:nvSpPr>
          <p:cNvPr id="38916" name="Rectangle 2"/>
          <p:cNvSpPr/>
          <p:nvPr/>
        </p:nvSpPr>
        <p:spPr>
          <a:xfrm>
            <a:off x="881380" y="1681480"/>
            <a:ext cx="7620000" cy="3962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ctr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字符型（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char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整型（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int,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short,long,unsigned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实型（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float</a:t>
            </a:r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double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        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布尔类型（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_Bool)</a:t>
            </a:r>
            <a:endParaRPr lang="en-US" altLang="zh-CN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复数类型（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_Complex)</a:t>
            </a:r>
            <a:endParaRPr lang="en-US" altLang="zh-CN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虚数类型（_Imaginary）      </a:t>
            </a: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数组类型（</a:t>
            </a:r>
            <a:r>
              <a:rPr lang="en-US" altLang="zh-CN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[ ]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构造类型  结构体类型（</a:t>
            </a:r>
            <a:r>
              <a:rPr lang="en-US" altLang="zh-CN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struct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共用体类型（</a:t>
            </a:r>
            <a:r>
              <a:rPr lang="en-US" altLang="zh-CN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union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                      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枚举类型（</a:t>
            </a:r>
            <a:r>
              <a:rPr lang="en-US" altLang="zh-CN" sz="20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enum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）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指针类型（</a:t>
            </a: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空类型（</a:t>
            </a:r>
            <a:r>
              <a:rPr lang="en-US" altLang="zh-CN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void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7" name="AutoShape 3"/>
          <p:cNvSpPr/>
          <p:nvPr/>
        </p:nvSpPr>
        <p:spPr>
          <a:xfrm>
            <a:off x="2481580" y="2443480"/>
            <a:ext cx="378460" cy="3696970"/>
          </a:xfrm>
          <a:prstGeom prst="leftBrace">
            <a:avLst>
              <a:gd name="adj1" fmla="val 66518"/>
              <a:gd name="adj2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8" name="AutoShape 5"/>
          <p:cNvSpPr/>
          <p:nvPr/>
        </p:nvSpPr>
        <p:spPr>
          <a:xfrm>
            <a:off x="3926205" y="1884680"/>
            <a:ext cx="273050" cy="1444625"/>
          </a:xfrm>
          <a:prstGeom prst="leftBrace">
            <a:avLst>
              <a:gd name="adj1" fmla="val 50143"/>
              <a:gd name="adj2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AutoShape 7"/>
          <p:cNvSpPr/>
          <p:nvPr/>
        </p:nvSpPr>
        <p:spPr>
          <a:xfrm>
            <a:off x="3923030" y="3860800"/>
            <a:ext cx="200025" cy="1095375"/>
          </a:xfrm>
          <a:prstGeom prst="leftBrace">
            <a:avLst>
              <a:gd name="adj1" fmla="val 22155"/>
              <a:gd name="adj2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1" name="Text Box 9"/>
          <p:cNvSpPr txBox="1"/>
          <p:nvPr/>
        </p:nvSpPr>
        <p:spPr>
          <a:xfrm>
            <a:off x="2786380" y="2399030"/>
            <a:ext cx="1219200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基本类型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22" name="Text Box 10"/>
          <p:cNvSpPr txBox="1"/>
          <p:nvPr/>
        </p:nvSpPr>
        <p:spPr>
          <a:xfrm>
            <a:off x="1338580" y="3767455"/>
            <a:ext cx="1295400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数据类型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dirty="0"/>
              <a:t>2.2.1</a:t>
            </a:r>
            <a:r>
              <a:rPr lang="zh-CN" altLang="en-US" dirty="0"/>
              <a:t>基本类型</a:t>
            </a:r>
            <a:endParaRPr lang="zh-CN" altLang="en-US" dirty="0"/>
          </a:p>
        </p:txBody>
      </p:sp>
      <p:sp>
        <p:nvSpPr>
          <p:cNvPr id="39939" name="Rectangle 3"/>
          <p:cNvSpPr>
            <a:spLocks noGrp="1"/>
          </p:cNvSpPr>
          <p:nvPr>
            <p:ph idx="1"/>
          </p:nvPr>
        </p:nvSpPr>
        <p:spPr>
          <a:xfrm>
            <a:off x="467360" y="1268730"/>
            <a:ext cx="8411845" cy="923290"/>
          </a:xfrm>
        </p:spPr>
        <p:txBody>
          <a:bodyPr vert="horz" wrap="square" lIns="91440" tIns="45720" rIns="91440" bIns="45720" anchor="t" anchorCtr="0"/>
          <a:p>
            <a:pPr marL="50800" indent="-50800" defTabSz="0" eaLnBrk="1" hangingPunct="1"/>
            <a:r>
              <a:rPr lang="zh-CN" altLang="en-US" sz="2400" dirty="0"/>
              <a:t>C语言提供的基本类型有</a:t>
            </a:r>
            <a:r>
              <a:rPr lang="zh-CN" altLang="en-US" sz="2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字符型</a:t>
            </a:r>
            <a:r>
              <a:rPr lang="zh-CN" altLang="en-US" sz="2400" dirty="0">
                <a:solidFill>
                  <a:srgbClr val="FF3300"/>
                </a:solidFill>
              </a:rPr>
              <a:t>(char)</a:t>
            </a:r>
            <a:r>
              <a:rPr lang="zh-CN" altLang="en-US" sz="2400" dirty="0">
                <a:solidFill>
                  <a:srgbClr val="FF0000"/>
                </a:solidFill>
              </a:rPr>
              <a:t>、</a:t>
            </a:r>
            <a:r>
              <a:rPr lang="zh-CN" altLang="en-US" sz="24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整型</a:t>
            </a:r>
            <a:r>
              <a:rPr lang="zh-CN" altLang="en-US" sz="2400" dirty="0">
                <a:solidFill>
                  <a:srgbClr val="FF0000"/>
                </a:solidFill>
              </a:rPr>
              <a:t>(int)、和</a:t>
            </a:r>
            <a:r>
              <a:rPr lang="zh-CN" altLang="en-US" sz="2400" dirty="0">
                <a:solidFill>
                  <a:srgbClr val="3333FF"/>
                </a:solidFill>
              </a:rPr>
              <a:t>浮点型</a:t>
            </a:r>
            <a:r>
              <a:rPr lang="zh-CN" altLang="en-US" sz="2400" dirty="0">
                <a:solidFill>
                  <a:srgbClr val="FF0000"/>
                </a:solidFill>
              </a:rPr>
              <a:t>(float单精度、double双精度)、</a:t>
            </a:r>
            <a:r>
              <a:rPr lang="zh-CN" altLang="en-US" sz="2400" dirty="0">
                <a:solidFill>
                  <a:srgbClr val="3333FF"/>
                </a:solidFill>
              </a:rPr>
              <a:t>布尔型</a:t>
            </a:r>
            <a:r>
              <a:rPr lang="zh-CN" altLang="en-US" sz="2400" dirty="0">
                <a:solidFill>
                  <a:srgbClr val="FF0000"/>
                </a:solidFill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</a:rPr>
              <a:t>_Bool)</a:t>
            </a:r>
            <a:r>
              <a:rPr lang="zh-CN" altLang="en-US" sz="2400" dirty="0"/>
              <a:t>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19785" y="2307590"/>
          <a:ext cx="7440930" cy="40760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0070"/>
                <a:gridCol w="1684655"/>
                <a:gridCol w="1420495"/>
                <a:gridCol w="578485"/>
                <a:gridCol w="3197225"/>
              </a:tblGrid>
              <a:tr h="2400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类型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关键字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含义与输出格式符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字节数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数据表示范围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字符型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「signed」char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字符型 c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-128～127（-2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030"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unsigned char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无符号字符型 c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0～255（0～2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 rowSpan="8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整型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「signed」int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整型 d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-2147483648～2147483647(-2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-1)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030"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unsigned 「int」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无符号整型 u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0～42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94967295(0～2</a:t>
                      </a:r>
                      <a:r>
                        <a:rPr lang="en-US" sz="900" b="0" baseline="30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-1)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「signed」short「int」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短整型 hd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-32768～32767（-2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030"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「signed」long「int」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长整型 ld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-2147483648～2147483647（-2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unsigned short「int」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无符号短整型 hu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0～65535（0～2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665"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unsigned long「int」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无符号长整型 lu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0～4294967295（0～2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long long 「int」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长长整型 lld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-9223372036854775808～9223372036854775807（-2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64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63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unsigned long long 「int」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无符号长长整型 llu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0～18446744073709551615（0～2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64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 row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实型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float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单精度浮点型 f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-3.4×10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38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～3.4×10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38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（6～7位有效数字）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030"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double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双精度浮点型 lf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-1.7×10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308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～1.7×10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308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（15～16位有效数字）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long double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长双精度浮点型 Lf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-1.2×10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4932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～1.2×10</a:t>
                      </a:r>
                      <a:r>
                        <a:rPr lang="en-US" sz="900" b="0" baseline="30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4932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（18～19位有效数字）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0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布尔型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_Bool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布尔型d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0和1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6194" marR="36194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40963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2.3常量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AutoShape 5"/>
          <p:cNvSpPr/>
          <p:nvPr/>
        </p:nvSpPr>
        <p:spPr>
          <a:xfrm>
            <a:off x="857250" y="1630143"/>
            <a:ext cx="8505825" cy="773235"/>
          </a:xfrm>
          <a:prstGeom prst="roundRect">
            <a:avLst>
              <a:gd name="adj" fmla="val 4329"/>
            </a:avLst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常量的含义：程序执行过程中，值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不能被改变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的量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AutoShape 5"/>
          <p:cNvSpPr/>
          <p:nvPr/>
        </p:nvSpPr>
        <p:spPr>
          <a:xfrm>
            <a:off x="1005205" y="2493010"/>
            <a:ext cx="7929880" cy="3276600"/>
          </a:xfrm>
          <a:prstGeom prst="roundRect">
            <a:avLst>
              <a:gd name="adj" fmla="val 4329"/>
            </a:avLst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常量按数据类型可以分为：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整型</a:t>
            </a:r>
            <a:r>
              <a:rPr sz="2800" b="1" dirty="0">
                <a:latin typeface="Arial" panose="020B0604020202020204" pitchFamily="34" charset="0"/>
                <a:ea typeface="宋体" panose="02010600030101010101" pitchFamily="2" charset="-122"/>
              </a:rPr>
              <a:t>常量</a:t>
            </a:r>
            <a:endParaRPr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实型</a:t>
            </a:r>
            <a:r>
              <a:rPr sz="2800" b="1" dirty="0">
                <a:latin typeface="Arial" panose="020B0604020202020204" pitchFamily="34" charset="0"/>
                <a:ea typeface="宋体" panose="02010600030101010101" pitchFamily="2" charset="-122"/>
              </a:rPr>
              <a:t>常量</a:t>
            </a:r>
            <a:endParaRPr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字符</a:t>
            </a:r>
            <a:r>
              <a:rPr sz="2800" b="1" dirty="0">
                <a:latin typeface="Arial" panose="020B0604020202020204" pitchFamily="34" charset="0"/>
                <a:ea typeface="宋体" panose="02010600030101010101" pitchFamily="2" charset="-122"/>
              </a:rPr>
              <a:t>常量</a:t>
            </a:r>
            <a:endParaRPr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charset="0"/>
              <a:buChar char="Ø"/>
            </a:pPr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字符串</a:t>
            </a:r>
            <a:r>
              <a:rPr sz="2800" b="1" dirty="0">
                <a:latin typeface="Arial" panose="020B0604020202020204" pitchFamily="34" charset="0"/>
                <a:ea typeface="宋体" panose="02010600030101010101" pitchFamily="2" charset="-122"/>
              </a:rPr>
              <a:t>常量</a:t>
            </a:r>
            <a:endParaRPr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44035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2.3.1整型常量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Text Box 8"/>
          <p:cNvSpPr txBox="1"/>
          <p:nvPr/>
        </p:nvSpPr>
        <p:spPr>
          <a:xfrm>
            <a:off x="714375" y="1573213"/>
            <a:ext cx="7962900" cy="43376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十进制形式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带正负号的数学意义上的整数（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0-9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组成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例如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128, +6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100, 0</a:t>
            </a: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八进制形式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0开头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带正负号八进制整数（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0-7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组成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例如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023、+0307、-0261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(3)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十六进制形式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0x或0X开头</a:t>
            </a:r>
            <a:r>
              <a:rPr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带正负号的十六进制整数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0-9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a-f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或A-F组成）。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例如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0xf、0x129、-0X1B、+0x6Ab</a:t>
            </a:r>
            <a:endParaRPr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charRg st="4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3">
                                            <p:txEl>
                                              <p:charRg st="44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charRg st="6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3">
                                            <p:txEl>
                                              <p:charRg st="64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charRg st="95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3">
                                            <p:txEl>
                                              <p:charRg st="95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charRg st="124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3">
                                            <p:txEl>
                                              <p:charRg st="124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46083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2.3.2实型常量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Text Box 7"/>
          <p:cNvSpPr txBox="1"/>
          <p:nvPr/>
        </p:nvSpPr>
        <p:spPr>
          <a:xfrm>
            <a:off x="533400" y="1573213"/>
            <a:ext cx="8253413" cy="18268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十进制小数形式：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由数字和小数点组成；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例如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2.12、-0.256、+3.14</a:t>
            </a:r>
            <a:r>
              <a:rPr 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59、</a:t>
            </a:r>
            <a:r>
              <a:rPr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.158</a:t>
            </a:r>
            <a:r>
              <a:rPr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等都是合法的实型常量。   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2" name="AutoShape 3"/>
          <p:cNvSpPr/>
          <p:nvPr/>
        </p:nvSpPr>
        <p:spPr>
          <a:xfrm>
            <a:off x="381000" y="4021138"/>
            <a:ext cx="914400" cy="914400"/>
          </a:xfrm>
          <a:prstGeom prst="irregularSeal2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注意</a:t>
            </a:r>
            <a:endParaRPr lang="zh-CN" altLang="en-US" sz="2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4" name="Text Box 8"/>
          <p:cNvSpPr txBox="1"/>
          <p:nvPr/>
        </p:nvSpPr>
        <p:spPr>
          <a:xfrm>
            <a:off x="1331595" y="3674745"/>
            <a:ext cx="7871460" cy="1567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0</a:t>
            </a:r>
            <a:r>
              <a:rPr sz="24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.158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可以为</a:t>
            </a:r>
            <a:r>
              <a:rPr sz="24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.158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1.0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可以写作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，但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小数点不能省略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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是整型常量，而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1.0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是实型常量。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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小数点不能单独出现； 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</a:t>
            </a:r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.0 </a:t>
            </a:r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. </a:t>
            </a:r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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2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1">
                                            <p:txEl>
                                              <p:charRg st="23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14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47107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sym typeface="+mn-ea"/>
              </a:rPr>
              <a:t>2.3.2实型常量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8" name="Text Box 7"/>
          <p:cNvSpPr txBox="1"/>
          <p:nvPr/>
        </p:nvSpPr>
        <p:spPr>
          <a:xfrm>
            <a:off x="533400" y="1214438"/>
            <a:ext cx="8253413" cy="1273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指数形式：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十进制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小数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E)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十进制数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整数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三部分缺一不可。例如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0.524e-3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0.524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×10</a:t>
            </a:r>
            <a:r>
              <a:rPr lang="en-US" altLang="zh-CN" sz="2400" b="1" baseline="30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-3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Text Box 7"/>
          <p:cNvSpPr txBox="1"/>
          <p:nvPr/>
        </p:nvSpPr>
        <p:spPr>
          <a:xfrm>
            <a:off x="747713" y="2603500"/>
            <a:ext cx="8181975" cy="19005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十进制形式和指数形式的实型常量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默认都为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double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类型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例如</a:t>
            </a: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-0.256</a:t>
            </a:r>
            <a:r>
              <a:rPr 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和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0.524e-3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均为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double</a:t>
            </a:r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类型</a:t>
            </a:r>
            <a:endParaRPr lang="zh-CN" altLang="zh-CN" sz="2400" b="1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-0.256</a:t>
            </a:r>
            <a:r>
              <a:rPr lang="en-US" altLang="zh-CN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sym typeface="+mn-ea"/>
              </a:rPr>
              <a:t>f</a:t>
            </a:r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或</a:t>
            </a:r>
            <a:r>
              <a:rPr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-0.256</a:t>
            </a:r>
            <a:r>
              <a:rPr 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sym typeface="+mn-ea"/>
              </a:rPr>
              <a:t>F</a:t>
            </a:r>
            <a:r>
              <a:rPr 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或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0.524e-3</a:t>
            </a:r>
            <a:r>
              <a:rPr lang="en-US" altLang="zh-CN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sym typeface="+mn-ea"/>
              </a:rPr>
              <a:t>f</a:t>
            </a:r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均为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float</a:t>
            </a:r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类型</a:t>
            </a:r>
            <a:endParaRPr lang="zh-CN" altLang="zh-CN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537" name="Rectangle 2"/>
          <p:cNvSpPr txBox="1"/>
          <p:nvPr/>
        </p:nvSpPr>
        <p:spPr>
          <a:xfrm>
            <a:off x="548005" y="4653280"/>
            <a:ext cx="8382000" cy="1552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关键字     字节数         取值范围          精度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float        4      3.4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×10</a:t>
            </a:r>
            <a:r>
              <a:rPr lang="en-US" altLang="zh-CN" sz="2000" b="1" baseline="30000" dirty="0">
                <a:latin typeface="Arial" panose="020B0604020202020204" pitchFamily="34" charset="0"/>
                <a:ea typeface="宋体" panose="02010600030101010101" pitchFamily="2" charset="-122"/>
              </a:rPr>
              <a:t>-38 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~</a:t>
            </a:r>
            <a:r>
              <a:rPr lang="en-US" altLang="zh-CN" sz="2000" b="1" baseline="30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3.4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×10</a:t>
            </a:r>
            <a:r>
              <a:rPr lang="en-US" altLang="zh-CN" sz="2000" b="1" baseline="30000" dirty="0">
                <a:latin typeface="Arial" panose="020B0604020202020204" pitchFamily="34" charset="0"/>
                <a:ea typeface="宋体" panose="02010600030101010101" pitchFamily="2" charset="-122"/>
              </a:rPr>
              <a:t>38                     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en-US" altLang="zh-CN" sz="2000" b="1" baseline="30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double       8      1.7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×10</a:t>
            </a:r>
            <a:r>
              <a:rPr lang="en-US" altLang="zh-CN" sz="2000" b="1" baseline="30000" dirty="0">
                <a:latin typeface="Arial" panose="020B0604020202020204" pitchFamily="34" charset="0"/>
                <a:ea typeface="宋体" panose="02010600030101010101" pitchFamily="2" charset="-122"/>
              </a:rPr>
              <a:t>-308 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~</a:t>
            </a:r>
            <a:r>
              <a:rPr lang="en-US" altLang="zh-CN" sz="2000" b="1" baseline="30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1.7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×10</a:t>
            </a:r>
            <a:r>
              <a:rPr lang="en-US" altLang="zh-CN" sz="2000" b="1" baseline="30000" dirty="0">
                <a:latin typeface="Arial" panose="020B0604020202020204" pitchFamily="34" charset="0"/>
                <a:ea typeface="宋体" panose="02010600030101010101" pitchFamily="2" charset="-122"/>
              </a:rPr>
              <a:t>308               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endParaRPr lang="en-US" altLang="zh-CN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8" name="Rectangle 4"/>
          <p:cNvSpPr/>
          <p:nvPr/>
        </p:nvSpPr>
        <p:spPr>
          <a:xfrm>
            <a:off x="900430" y="4563110"/>
            <a:ext cx="6948170" cy="132778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/>
      <p:bldP spid="2253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30723" name="AutoShape 5"/>
          <p:cNvSpPr/>
          <p:nvPr/>
        </p:nvSpPr>
        <p:spPr>
          <a:xfrm>
            <a:off x="971550" y="2413000"/>
            <a:ext cx="7929563" cy="1325563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以下选项中可作为C语言合法常量的是(     )。</a:t>
            </a:r>
            <a:endParaRPr lang="en-US" altLang="zh-CN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A. -80.	B. -080	C. -8e1.0	D. -80.0e</a:t>
            </a:r>
            <a:endParaRPr lang="en-US" altLang="zh-CN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6324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sym typeface="+mn-ea"/>
              </a:rPr>
              <a:t>2.3.2实型常量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5" name="Rectangle 5"/>
          <p:cNvSpPr>
            <a:spLocks noGrp="1"/>
          </p:cNvSpPr>
          <p:nvPr/>
        </p:nvSpPr>
        <p:spPr>
          <a:xfrm>
            <a:off x="1044575" y="1557338"/>
            <a:ext cx="2735263" cy="588962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实战演习</a:t>
            </a:r>
            <a:endParaRPr lang="zh-CN" altLang="en-US" sz="26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b="1" dirty="0"/>
              <a:t>第</a:t>
            </a:r>
            <a:r>
              <a:rPr lang="zh-CN" altLang="zh-CN" b="1" dirty="0"/>
              <a:t>2</a:t>
            </a:r>
            <a:r>
              <a:rPr lang="zh-CN" altLang="en-US" b="1" dirty="0"/>
              <a:t>章 数据类型和表达式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7651" name="Rectangle 3"/>
          <p:cNvSpPr/>
          <p:nvPr/>
        </p:nvSpPr>
        <p:spPr>
          <a:xfrm>
            <a:off x="1187133" y="1700530"/>
            <a:ext cx="6769100" cy="360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2.1 C</a:t>
            </a:r>
            <a:r>
              <a:rPr lang="zh-CN" altLang="en-US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语言字符集与词法规则</a:t>
            </a:r>
            <a:endParaRPr lang="zh-CN" altLang="en-US" sz="2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2.2</a:t>
            </a:r>
            <a:r>
              <a:rPr lang="en-US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</a:t>
            </a:r>
            <a:r>
              <a:rPr lang="zh-CN" altLang="en-US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数据类型</a:t>
            </a:r>
            <a:endParaRPr lang="zh-CN" altLang="en-US" sz="2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2.3</a:t>
            </a:r>
            <a:r>
              <a:rPr lang="en-US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</a:t>
            </a:r>
            <a:r>
              <a:rPr lang="zh-CN" altLang="en-US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常量</a:t>
            </a:r>
            <a:endParaRPr lang="zh-CN" altLang="en-US" sz="2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2.4</a:t>
            </a:r>
            <a:r>
              <a:rPr lang="en-US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</a:t>
            </a:r>
            <a:r>
              <a:rPr lang="zh-CN" altLang="en-US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变量</a:t>
            </a:r>
            <a:endParaRPr lang="zh-CN" altLang="en-US" sz="2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2.5</a:t>
            </a:r>
            <a:r>
              <a:rPr lang="en-US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</a:t>
            </a:r>
            <a:r>
              <a:rPr lang="zh-CN" altLang="en-US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运算符和表达式</a:t>
            </a:r>
            <a:endParaRPr lang="zh-CN" altLang="en-US" sz="2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2.6</a:t>
            </a:r>
            <a:r>
              <a:rPr lang="en-US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</a:t>
            </a:r>
            <a:r>
              <a:rPr lang="zh-CN" altLang="zh-CN" sz="26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综合案例</a:t>
            </a:r>
            <a:endParaRPr lang="en-US" altLang="zh-CN" sz="26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48131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2.3.3字符型常量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5015" y="1484630"/>
            <a:ext cx="8175625" cy="33026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字符常量：是ASCII码字符集里的一个</a:t>
            </a: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半角字符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buFont typeface="Wingdings" panose="05000000000000000000" charset="0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包括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字母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(区别大、小写)、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数字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标点符号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以及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特殊字符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字符常量存储：以其对应的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ASCII码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进行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存储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所有字符常量都作为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整型常量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进行处理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48131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2.3.3字符型常量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Text Box 5"/>
          <p:cNvSpPr txBox="1"/>
          <p:nvPr/>
        </p:nvSpPr>
        <p:spPr>
          <a:xfrm>
            <a:off x="586740" y="1487170"/>
            <a:ext cx="8594725" cy="4411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字符常量的表示形式：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1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．普通字符表示形式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用</a:t>
            </a: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一对西文半角单引号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将一个字符括起来表示字符常量，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如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: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'A'、'0'、'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b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'、'*'、';'    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每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一个字符常量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都有一个对应的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ASCII码值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，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如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: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'A'的ASCII码为65，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'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a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'的ASCII码为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97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,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   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'0'的ASCII码为48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idx="1"/>
          </p:nvPr>
        </p:nvSpPr>
        <p:spPr>
          <a:xfrm>
            <a:off x="566738" y="1270000"/>
            <a:ext cx="8001000" cy="518477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  <a:buNone/>
            </a:pPr>
            <a:r>
              <a:rPr lang="en-US" altLang="zh-CN" sz="2800" dirty="0"/>
              <a:t>2</a:t>
            </a:r>
            <a:r>
              <a:rPr lang="zh-CN" altLang="en-US" sz="2800" dirty="0"/>
              <a:t>．</a:t>
            </a:r>
            <a:r>
              <a:rPr lang="zh-CN" altLang="en-US" sz="2800" dirty="0">
                <a:solidFill>
                  <a:srgbClr val="FF3300"/>
                </a:solidFill>
              </a:rPr>
              <a:t>转义字符表示形式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/>
              <a:t> 转义字符</a:t>
            </a:r>
            <a:r>
              <a:rPr lang="en-US" altLang="zh-CN" sz="2800" dirty="0"/>
              <a:t>: </a:t>
            </a:r>
            <a:r>
              <a:rPr lang="zh-CN" altLang="en-US" sz="2800" dirty="0"/>
              <a:t>一种以</a:t>
            </a:r>
            <a:r>
              <a:rPr lang="zh-CN" altLang="en-US" sz="2800" dirty="0">
                <a:solidFill>
                  <a:srgbClr val="FF3300"/>
                </a:solidFill>
              </a:rPr>
              <a:t>反斜杠（\）开头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的字符。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eaLnBrk="1" hangingPunct="1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如：'\0'、'\n'、'\b'、'\"'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等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转义字符</a:t>
            </a:r>
            <a:r>
              <a:rPr lang="zh-CN" altLang="en-US" sz="2800" dirty="0">
                <a:sym typeface="+mn-ea"/>
              </a:rPr>
              <a:t>含义：此处的反斜杠表示后面的字符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不再</a:t>
            </a:r>
            <a:r>
              <a:rPr lang="zh-CN" altLang="en-US" sz="2800" dirty="0">
                <a:sym typeface="+mn-ea"/>
              </a:rPr>
              <a:t>表示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本身</a:t>
            </a:r>
            <a:r>
              <a:rPr lang="zh-CN" altLang="en-US" sz="2800" dirty="0">
                <a:sym typeface="+mn-ea"/>
              </a:rPr>
              <a:t>的</a:t>
            </a:r>
            <a:r>
              <a:rPr lang="zh-CN" altLang="en-US" sz="2800" dirty="0">
                <a:solidFill>
                  <a:srgbClr val="C00000"/>
                </a:solidFill>
                <a:sym typeface="+mn-ea"/>
              </a:rPr>
              <a:t>含义</a:t>
            </a:r>
            <a:r>
              <a:rPr lang="zh-CN" altLang="en-US" sz="2800" dirty="0">
                <a:sym typeface="+mn-ea"/>
              </a:rPr>
              <a:t>，而是变成了另外的含义。</a:t>
            </a:r>
            <a:endParaRPr lang="zh-CN" altLang="en-US" sz="2800" dirty="0">
              <a:sym typeface="+mn-ea"/>
            </a:endParaRPr>
          </a:p>
          <a:p>
            <a:pPr marL="0" indent="0"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sym typeface="+mn-ea"/>
              </a:rPr>
              <a:t>如：'\n'表示换行，而不再代表字母n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155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sym typeface="+mn-ea"/>
              </a:rPr>
              <a:t>2.3.3字符型常量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idx="1"/>
          </p:nvPr>
        </p:nvSpPr>
        <p:spPr>
          <a:xfrm>
            <a:off x="566738" y="1270000"/>
            <a:ext cx="8001000" cy="518477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  <a:buNone/>
            </a:pPr>
            <a:r>
              <a:rPr lang="en-US" altLang="zh-CN" sz="2800" dirty="0"/>
              <a:t>2</a:t>
            </a:r>
            <a:r>
              <a:rPr lang="zh-CN" altLang="en-US" sz="2800" dirty="0"/>
              <a:t>．</a:t>
            </a:r>
            <a:r>
              <a:rPr lang="zh-CN" altLang="en-US" sz="2800" dirty="0">
                <a:solidFill>
                  <a:srgbClr val="FF3300"/>
                </a:solidFill>
              </a:rPr>
              <a:t>转义字符表示形式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适用场景：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 eaLnBrk="1" hangingPunct="1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在键盘上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没有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对应的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按键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。（如响铃）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 eaLnBrk="1" hangingPunct="1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>
                <a:solidFill>
                  <a:srgbClr val="C00000"/>
                </a:solidFill>
              </a:rPr>
              <a:t>有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按键却</a:t>
            </a:r>
            <a:r>
              <a:rPr lang="zh-CN" altLang="en-US" sz="2800" dirty="0">
                <a:solidFill>
                  <a:srgbClr val="C00000"/>
                </a:solidFill>
              </a:rPr>
              <a:t>无法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在屏幕上</a:t>
            </a:r>
            <a:r>
              <a:rPr lang="zh-CN" altLang="en-US" sz="2800" dirty="0">
                <a:solidFill>
                  <a:srgbClr val="C00000"/>
                </a:solidFill>
              </a:rPr>
              <a:t>显示键面信息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。（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如回车、删除键）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 eaLnBrk="1" hangingPunct="1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本身有</a:t>
            </a:r>
            <a:r>
              <a:rPr lang="zh-CN" altLang="en-US" sz="2800" dirty="0">
                <a:solidFill>
                  <a:srgbClr val="C00000"/>
                </a:solidFill>
              </a:rPr>
              <a:t>特殊含义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的字符。（单引号，双引号）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155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sym typeface="+mn-ea"/>
              </a:rPr>
              <a:t>2.3.3字符型常量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32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charRg st="32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7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578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578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idx="1"/>
          </p:nvPr>
        </p:nvSpPr>
        <p:spPr>
          <a:xfrm>
            <a:off x="280035" y="1270000"/>
            <a:ext cx="8970010" cy="518477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  <a:buNone/>
            </a:pPr>
            <a:r>
              <a:rPr lang="en-US" altLang="zh-CN" sz="2800" dirty="0"/>
              <a:t>2</a:t>
            </a:r>
            <a:r>
              <a:rPr lang="zh-CN" altLang="en-US" sz="2800" dirty="0"/>
              <a:t>．</a:t>
            </a:r>
            <a:r>
              <a:rPr lang="zh-CN" altLang="en-US" sz="2800" dirty="0">
                <a:solidFill>
                  <a:srgbClr val="FF3300"/>
                </a:solidFill>
              </a:rPr>
              <a:t>转义字符表示形式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400" dirty="0"/>
              <a:t>转义字符注意事项：</a:t>
            </a:r>
            <a:endParaRPr lang="zh-CN" altLang="en-US" sz="2400" dirty="0"/>
          </a:p>
          <a:p>
            <a:pPr marL="514350" indent="-514350" eaLnBrk="1" hangingPunct="1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400" dirty="0"/>
              <a:t>转义字符分</a:t>
            </a:r>
            <a:r>
              <a:rPr lang="zh-CN" altLang="en-US" sz="2400" dirty="0">
                <a:solidFill>
                  <a:srgbClr val="C00000"/>
                </a:solidFill>
              </a:rPr>
              <a:t>八进制</a:t>
            </a:r>
            <a:r>
              <a:rPr lang="zh-CN" altLang="en-US" sz="2400" dirty="0"/>
              <a:t>和</a:t>
            </a:r>
            <a:r>
              <a:rPr lang="zh-CN" altLang="en-US" sz="2400" dirty="0">
                <a:solidFill>
                  <a:srgbClr val="C00000"/>
                </a:solidFill>
              </a:rPr>
              <a:t>十六进制</a:t>
            </a:r>
            <a:r>
              <a:rPr lang="zh-CN" altLang="en-US" sz="2400" dirty="0"/>
              <a:t>转义字符两种表示方式</a:t>
            </a:r>
            <a:endParaRPr lang="zh-CN" altLang="en-US" sz="2400" dirty="0"/>
          </a:p>
          <a:p>
            <a:pPr marL="0" indent="0" eaLnBrk="1" hangingPunct="1">
              <a:lnSpc>
                <a:spcPct val="130000"/>
              </a:lnSpc>
              <a:buFont typeface="+mj-ea"/>
              <a:buNone/>
            </a:pPr>
            <a:r>
              <a:rPr lang="zh-CN" altLang="en-US" sz="2400" dirty="0">
                <a:sym typeface="+mn-ea"/>
              </a:rPr>
              <a:t>八进制整数</a:t>
            </a:r>
            <a:r>
              <a:rPr lang="zh-CN" altLang="en-US" sz="2400" dirty="0">
                <a:solidFill>
                  <a:srgbClr val="C00000"/>
                </a:solidFill>
                <a:sym typeface="+mn-ea"/>
              </a:rPr>
              <a:t>不需0</a:t>
            </a:r>
            <a:r>
              <a:rPr lang="zh-CN" altLang="en-US" sz="2400" dirty="0">
                <a:sym typeface="+mn-ea"/>
              </a:rPr>
              <a:t>开头</a:t>
            </a:r>
            <a:r>
              <a:rPr lang="en-US" altLang="zh-CN" sz="2400" dirty="0">
                <a:sym typeface="+mn-ea"/>
              </a:rPr>
              <a:t>:  </a:t>
            </a:r>
            <a:r>
              <a:rPr lang="zh-CN" altLang="en-US" sz="2400" dirty="0">
                <a:sym typeface="+mn-ea"/>
              </a:rPr>
              <a:t>字母</a:t>
            </a:r>
            <a:r>
              <a:rPr lang="zh-CN" altLang="en-US" sz="2400" dirty="0">
                <a:solidFill>
                  <a:srgbClr val="C00000"/>
                </a:solidFill>
                <a:sym typeface="+mn-ea"/>
              </a:rPr>
              <a:t>'a'</a:t>
            </a:r>
            <a:r>
              <a:rPr lang="zh-CN" altLang="en-US" sz="2400" dirty="0">
                <a:sym typeface="+mn-ea"/>
              </a:rPr>
              <a:t>的八进制转义字符</a:t>
            </a:r>
            <a:r>
              <a:rPr lang="zh-CN" altLang="en-US" sz="2400" dirty="0">
                <a:solidFill>
                  <a:srgbClr val="C00000"/>
                </a:solidFill>
                <a:sym typeface="+mn-ea"/>
              </a:rPr>
              <a:t>'\141'</a:t>
            </a:r>
            <a:endParaRPr lang="zh-CN" altLang="en-US" sz="2400" dirty="0">
              <a:sym typeface="+mn-ea"/>
            </a:endParaRPr>
          </a:p>
          <a:p>
            <a:pPr marL="0" indent="0" eaLnBrk="1" hangingPunct="1">
              <a:lnSpc>
                <a:spcPct val="130000"/>
              </a:lnSpc>
              <a:buFont typeface="+mj-ea"/>
              <a:buNone/>
            </a:pPr>
            <a:r>
              <a:rPr lang="zh-CN" altLang="en-US" sz="2400" dirty="0">
                <a:sym typeface="+mn-ea"/>
              </a:rPr>
              <a:t>十六进制整数</a:t>
            </a:r>
            <a:r>
              <a:rPr lang="zh-CN" altLang="en-US" sz="2400" dirty="0">
                <a:solidFill>
                  <a:srgbClr val="C00000"/>
                </a:solidFill>
                <a:sym typeface="+mn-ea"/>
              </a:rPr>
              <a:t>需以x</a:t>
            </a:r>
            <a:r>
              <a:rPr lang="zh-CN" altLang="en-US" sz="2400" dirty="0">
                <a:sym typeface="+mn-ea"/>
              </a:rPr>
              <a:t>（注意不能以X）开头：</a:t>
            </a:r>
            <a:endParaRPr lang="zh-CN" altLang="en-US" sz="2400" dirty="0">
              <a:sym typeface="+mn-ea"/>
            </a:endParaRPr>
          </a:p>
          <a:p>
            <a:pPr marL="0" indent="0"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sym typeface="+mn-ea"/>
              </a:rPr>
              <a:t>    </a:t>
            </a:r>
            <a:r>
              <a:rPr lang="zh-CN" altLang="en-US" sz="2400" dirty="0">
                <a:sym typeface="+mn-ea"/>
              </a:rPr>
              <a:t>字母'a'的</a:t>
            </a:r>
            <a:r>
              <a:rPr lang="zh-CN" altLang="en-US" sz="2400" dirty="0">
                <a:sym typeface="+mn-ea"/>
              </a:rPr>
              <a:t>十六进制转义字符</a:t>
            </a:r>
            <a:r>
              <a:rPr lang="zh-CN" altLang="en-US" sz="2400" dirty="0">
                <a:solidFill>
                  <a:srgbClr val="C00000"/>
                </a:solidFill>
                <a:sym typeface="+mn-ea"/>
              </a:rPr>
              <a:t>'\x61'</a:t>
            </a:r>
            <a:endParaRPr lang="zh-CN" altLang="en-US" sz="2400" dirty="0"/>
          </a:p>
          <a:p>
            <a:pPr marL="0" indent="0" algn="l" eaLnBrk="1" hangingPunct="1">
              <a:lnSpc>
                <a:spcPct val="130000"/>
              </a:lnSpc>
              <a:buSzTx/>
              <a:buFont typeface="+mj-ea"/>
              <a:buNone/>
            </a:pPr>
            <a:r>
              <a:rPr lang="zh-CN" altLang="en-US" sz="2400" dirty="0">
                <a:solidFill>
                  <a:srgbClr val="C00000"/>
                </a:solidFill>
              </a:rPr>
              <a:t>②</a:t>
            </a:r>
            <a:r>
              <a:rPr lang="en-US" altLang="zh-CN" sz="2400" dirty="0">
                <a:solidFill>
                  <a:srgbClr val="C00000"/>
                </a:solidFill>
              </a:rPr>
              <a:t> </a:t>
            </a:r>
            <a:r>
              <a:rPr lang="zh-CN" altLang="en-US" sz="2400" dirty="0"/>
              <a:t>转义字符是一个字符，不管里面有多少位。</a:t>
            </a:r>
            <a:endParaRPr lang="zh-CN" altLang="en-US" sz="2400" dirty="0"/>
          </a:p>
          <a:p>
            <a:pPr marL="0" indent="0" algn="l" eaLnBrk="1" hangingPunct="1">
              <a:lnSpc>
                <a:spcPct val="130000"/>
              </a:lnSpc>
              <a:buSzTx/>
              <a:buFont typeface="+mj-ea"/>
              <a:buNone/>
            </a:pPr>
            <a:r>
              <a:rPr lang="zh-CN" altLang="en-US" sz="2400" dirty="0"/>
              <a:t>如：'\n'，'\141'均为一个字符。</a:t>
            </a:r>
            <a:endParaRPr lang="zh-CN" altLang="en-US" sz="2400" dirty="0"/>
          </a:p>
        </p:txBody>
      </p:sp>
      <p:sp>
        <p:nvSpPr>
          <p:cNvPr id="49155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sym typeface="+mn-ea"/>
              </a:rPr>
              <a:t>2.3.3字符型常量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"/>
          <p:cNvSpPr txBox="1"/>
          <p:nvPr/>
        </p:nvSpPr>
        <p:spPr>
          <a:xfrm>
            <a:off x="612775" y="117475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sym typeface="+mn-ea"/>
              </a:rPr>
              <a:t>2.3.3字符型常量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AutoShape 5"/>
          <p:cNvSpPr/>
          <p:nvPr/>
        </p:nvSpPr>
        <p:spPr>
          <a:xfrm>
            <a:off x="607060" y="2355571"/>
            <a:ext cx="7929563" cy="1160703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algn="l" eaLnBrk="1" hangingPunct="1">
              <a:lnSpc>
                <a:spcPct val="130000"/>
              </a:lnSpc>
              <a:buClrTx/>
              <a:buSzTx/>
              <a:buFontTx/>
            </a:pPr>
            <a:r>
              <a:rPr lang="en-US" altLang="zh-CN" sz="2600" b="1" dirty="0">
                <a:solidFill>
                  <a:srgbClr val="0000FF"/>
                </a:solidFill>
                <a:sym typeface="+mn-ea"/>
              </a:rPr>
              <a:t>以下选项中不属于字符常量的的是（     ）。</a:t>
            </a:r>
            <a:endParaRPr lang="en-US" altLang="zh-CN" sz="2600" b="1" dirty="0">
              <a:solidFill>
                <a:srgbClr val="0000FF"/>
              </a:solidFill>
            </a:endParaRPr>
          </a:p>
          <a:p>
            <a:pPr algn="l" eaLnBrk="1" hangingPunct="1">
              <a:lnSpc>
                <a:spcPct val="130000"/>
              </a:lnSpc>
              <a:buClrTx/>
              <a:buSzTx/>
              <a:buFontTx/>
            </a:pPr>
            <a:r>
              <a:rPr lang="en-US" altLang="zh-CN" sz="2600" b="1" dirty="0">
                <a:solidFill>
                  <a:srgbClr val="0000FF"/>
                </a:solidFill>
                <a:sym typeface="+mn-ea"/>
              </a:rPr>
              <a:t>A．'c' 	B．'\xCC'	C．"C</a:t>
            </a:r>
            <a:r>
              <a:rPr lang="en-US" altLang="zh-CN" sz="2600" b="1" dirty="0">
                <a:solidFill>
                  <a:srgbClr val="0000FF"/>
                </a:solidFill>
                <a:sym typeface="楷体_GB2312" pitchFamily="1" charset="-122"/>
              </a:rPr>
              <a:t>"</a:t>
            </a:r>
            <a:r>
              <a:rPr lang="en-US" altLang="zh-CN" sz="2600" b="1" dirty="0">
                <a:solidFill>
                  <a:srgbClr val="0000FF"/>
                </a:solidFill>
                <a:sym typeface="+mn-ea"/>
              </a:rPr>
              <a:t>      D．'\72'</a:t>
            </a:r>
            <a:endParaRPr lang="en-US" altLang="zh-CN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Rectangle 5"/>
          <p:cNvSpPr>
            <a:spLocks noGrp="1"/>
          </p:cNvSpPr>
          <p:nvPr/>
        </p:nvSpPr>
        <p:spPr>
          <a:xfrm>
            <a:off x="683895" y="1557020"/>
            <a:ext cx="2145030" cy="58864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实战演习</a:t>
            </a:r>
            <a:endParaRPr lang="zh-CN" altLang="en-US" sz="26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30723" name="AutoShape 5"/>
          <p:cNvSpPr/>
          <p:nvPr/>
        </p:nvSpPr>
        <p:spPr>
          <a:xfrm>
            <a:off x="612775" y="4005017"/>
            <a:ext cx="7929563" cy="1940099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600" b="1" dirty="0">
                <a:solidFill>
                  <a:srgbClr val="0000FF"/>
                </a:solidFill>
                <a:sym typeface="+mn-ea"/>
              </a:rPr>
              <a:t>设有说明语句：char m='\63';则变量m(     )。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600" b="1" dirty="0">
                <a:solidFill>
                  <a:srgbClr val="0000FF"/>
                </a:solidFill>
                <a:sym typeface="+mn-ea"/>
              </a:rPr>
              <a:t>A.包含1个字符   B.包含2个字符     C.包含3个字符      D.说明不合法</a:t>
            </a:r>
            <a:endParaRPr lang="en-US" altLang="zh-CN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51203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2.3.4字符串常量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Text Box 10"/>
          <p:cNvSpPr txBox="1"/>
          <p:nvPr/>
        </p:nvSpPr>
        <p:spPr>
          <a:xfrm>
            <a:off x="467360" y="1268730"/>
            <a:ext cx="8229600" cy="52082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字符串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: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西文半角双引号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括起来的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字符序列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如：</a:t>
            </a:r>
            <a:r>
              <a:rPr sz="2800" b="1" dirty="0">
                <a:solidFill>
                  <a:srgbClr val="00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"Hello world!"、"20$"、"苔花如米小，也学牡丹开"、"ab\b\"ca1"</a:t>
            </a:r>
            <a:endParaRPr sz="2800" b="1" dirty="0">
              <a:solidFill>
                <a:srgbClr val="0000FF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字符串长度：字符序列包含的</a:t>
            </a:r>
            <a:r>
              <a:rPr lang="zh-CN" sz="2800" b="1" dirty="0">
                <a:solidFill>
                  <a:srgbClr val="C000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字符个数</a:t>
            </a:r>
            <a:r>
              <a:rPr 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。</a:t>
            </a:r>
            <a:endParaRPr 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sz="2800" b="1" dirty="0">
                <a:solidFill>
                  <a:srgbClr val="00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"20$"</a:t>
            </a:r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的长度为</a:t>
            </a:r>
            <a:r>
              <a:rPr lang="en-US" altLang="zh-CN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sym typeface="Symbol" panose="05050102010706020507" pitchFamily="18" charset="2"/>
              </a:rPr>
              <a:t>3  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"a\\b\n"的长度为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4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求字符串常量长度：</a:t>
            </a:r>
            <a:endParaRPr lang="zh-CN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zh-CN" sz="2800" b="1" dirty="0">
                <a:solidFill>
                  <a:srgbClr val="C000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strlen("a\\b\n")</a:t>
            </a:r>
            <a:endParaRPr lang="zh-CN" altLang="zh-CN" sz="2800" b="1" dirty="0">
              <a:solidFill>
                <a:srgbClr val="C00000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endParaRPr lang="zh-CN" altLang="zh-CN" sz="2800" b="1" dirty="0">
              <a:solidFill>
                <a:srgbClr val="C00000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51203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2.3.4字符串常量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Text Box 10"/>
          <p:cNvSpPr txBox="1"/>
          <p:nvPr/>
        </p:nvSpPr>
        <p:spPr>
          <a:xfrm>
            <a:off x="494030" y="1484630"/>
            <a:ext cx="8229600" cy="52082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字符串的存储：除要存储</a:t>
            </a:r>
            <a:r>
              <a:rPr lang="zh-CN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sym typeface="Symbol" panose="05050102010706020507" pitchFamily="18" charset="2"/>
              </a:rPr>
              <a:t>字符串中的字符</a:t>
            </a:r>
            <a:r>
              <a:rPr 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外还要在末尾存放一个结束标志</a:t>
            </a:r>
            <a:r>
              <a:rPr lang="zh-CN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sym typeface="Symbol" panose="05050102010706020507" pitchFamily="18" charset="2"/>
              </a:rPr>
              <a:t>'\0'</a:t>
            </a:r>
            <a:endParaRPr lang="zh-CN" sz="28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sz="2800" b="1" dirty="0">
                <a:solidFill>
                  <a:srgbClr val="3333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如：字符串常量"a\\b\n"</a:t>
            </a:r>
            <a:endParaRPr lang="zh-CN" sz="2800" b="1" dirty="0">
              <a:solidFill>
                <a:srgbClr val="3333FF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endParaRPr lang="zh-CN" sz="28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sz="2800" b="1" dirty="0">
                <a:solidFill>
                  <a:srgbClr val="3333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所占内存空间长度为</a:t>
            </a:r>
            <a:r>
              <a:rPr lang="zh-CN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sym typeface="Symbol" panose="05050102010706020507" pitchFamily="18" charset="2"/>
              </a:rPr>
              <a:t>5</a:t>
            </a:r>
            <a:endParaRPr lang="zh-CN" sz="28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sym typeface="Symbol" panose="05050102010706020507" pitchFamily="18" charset="2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求字符串常量所占存储空间长度：</a:t>
            </a:r>
            <a:r>
              <a:rPr lang="en-US" altLang="zh-CN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sym typeface="Symbol" panose="05050102010706020507" pitchFamily="18" charset="2"/>
              </a:rPr>
              <a:t>sizeof(</a:t>
            </a:r>
            <a:r>
              <a:rPr lang="zh-CN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sym typeface="Symbol" panose="05050102010706020507" pitchFamily="18" charset="2"/>
              </a:rPr>
              <a:t>"a\\b\n"</a:t>
            </a:r>
            <a:r>
              <a:rPr lang="en-US" altLang="zh-CN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sym typeface="Symbol" panose="05050102010706020507" pitchFamily="18" charset="2"/>
              </a:rPr>
              <a:t>)</a:t>
            </a:r>
            <a:endParaRPr lang="zh-CN" sz="28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endParaRPr 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979930" y="3789045"/>
          <a:ext cx="3109595" cy="4514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35"/>
                <a:gridCol w="622300"/>
                <a:gridCol w="619125"/>
                <a:gridCol w="623570"/>
                <a:gridCol w="621665"/>
              </a:tblGrid>
              <a:tr h="4514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\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\n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\0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2195830" y="1340485"/>
            <a:ext cx="4346575" cy="8521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noAutofit/>
          </a:bodyPr>
          <a:p>
            <a:pPr algn="just">
              <a:lnSpc>
                <a:spcPct val="160000"/>
              </a:lnSpc>
            </a:pP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‘</a:t>
            </a:r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a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’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与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“</a:t>
            </a:r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a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”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的区别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 algn="just">
              <a:lnSpc>
                <a:spcPct val="160000"/>
              </a:lnSpc>
            </a:pP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pic>
        <p:nvPicPr>
          <p:cNvPr id="29699" name="Picture 3" descr="问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478" y="1196975"/>
            <a:ext cx="1381125" cy="138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sym typeface="+mn-ea"/>
              </a:rPr>
              <a:t>2.3.4字符串常量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Text Box 5"/>
          <p:cNvSpPr txBox="1"/>
          <p:nvPr/>
        </p:nvSpPr>
        <p:spPr>
          <a:xfrm>
            <a:off x="2195830" y="2420620"/>
            <a:ext cx="4346575" cy="17843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noAutofit/>
          </a:bodyPr>
          <a:p>
            <a:pPr algn="just">
              <a:lnSpc>
                <a:spcPct val="160000"/>
              </a:lnSpc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含义不同：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160000"/>
              </a:lnSpc>
            </a:pPr>
            <a:r>
              <a:rPr lang="en-US" altLang="zh-CN" sz="2400" b="1" dirty="0">
                <a:solidFill>
                  <a:srgbClr val="FF3300"/>
                </a:solidFill>
                <a:sym typeface="Symbol" panose="05050102010706020507" pitchFamily="18" charset="2"/>
              </a:rPr>
              <a:t>‘</a:t>
            </a:r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a</a:t>
            </a:r>
            <a:r>
              <a:rPr lang="en-US" altLang="zh-CN" sz="2400" b="1" dirty="0">
                <a:solidFill>
                  <a:srgbClr val="FF3300"/>
                </a:solidFill>
                <a:sym typeface="Symbol" panose="05050102010706020507" pitchFamily="18" charset="2"/>
              </a:rPr>
              <a:t>’</a:t>
            </a:r>
            <a:r>
              <a:rPr lang="zh-CN" altLang="zh-CN" sz="2400" b="1" dirty="0">
                <a:solidFill>
                  <a:srgbClr val="FF3300"/>
                </a:solidFill>
                <a:sym typeface="Symbol" panose="05050102010706020507" pitchFamily="18" charset="2"/>
              </a:rPr>
              <a:t>为字符常量</a:t>
            </a:r>
            <a:endParaRPr lang="zh-CN" altLang="zh-CN" sz="2400" b="1" dirty="0">
              <a:solidFill>
                <a:srgbClr val="FF3300"/>
              </a:solidFill>
              <a:sym typeface="Symbol" panose="05050102010706020507" pitchFamily="18" charset="2"/>
            </a:endParaRPr>
          </a:p>
          <a:p>
            <a:pPr algn="just">
              <a:lnSpc>
                <a:spcPct val="160000"/>
              </a:lnSpc>
            </a:pPr>
            <a:r>
              <a:rPr lang="zh-CN" altLang="en-US" sz="2400" b="1" dirty="0">
                <a:solidFill>
                  <a:srgbClr val="FF3300"/>
                </a:solidFill>
                <a:sym typeface="Symbol" panose="05050102010706020507" pitchFamily="18" charset="2"/>
              </a:rPr>
              <a:t>“</a:t>
            </a:r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a</a:t>
            </a:r>
            <a:r>
              <a:rPr lang="en-US" altLang="zh-CN" sz="2400" b="1" dirty="0">
                <a:solidFill>
                  <a:srgbClr val="FF3300"/>
                </a:solidFill>
                <a:sym typeface="Symbol" panose="05050102010706020507" pitchFamily="18" charset="2"/>
              </a:rPr>
              <a:t>”</a:t>
            </a:r>
            <a:r>
              <a:rPr lang="zh-CN" altLang="en-US" sz="2400" b="1" dirty="0">
                <a:solidFill>
                  <a:srgbClr val="FF3300"/>
                </a:solidFill>
                <a:sym typeface="Symbol" panose="05050102010706020507" pitchFamily="18" charset="2"/>
              </a:rPr>
              <a:t>为字符串常量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2195513" y="4364990"/>
            <a:ext cx="4346575" cy="186563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60000"/>
              </a:lnSpc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所占内存空间不同：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160000"/>
              </a:lnSpc>
            </a:pPr>
            <a:r>
              <a:rPr lang="en-US" altLang="zh-CN" sz="2400" b="1" dirty="0">
                <a:solidFill>
                  <a:srgbClr val="FF3300"/>
                </a:solidFill>
                <a:sym typeface="Symbol" panose="05050102010706020507" pitchFamily="18" charset="2"/>
              </a:rPr>
              <a:t>‘</a:t>
            </a:r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a</a:t>
            </a:r>
            <a:r>
              <a:rPr lang="en-US" altLang="zh-CN" sz="2400" b="1" dirty="0">
                <a:solidFill>
                  <a:srgbClr val="FF3300"/>
                </a:solidFill>
                <a:sym typeface="Symbol" panose="05050102010706020507" pitchFamily="18" charset="2"/>
              </a:rPr>
              <a:t>’</a:t>
            </a:r>
            <a:r>
              <a:rPr lang="zh-CN" altLang="zh-CN" sz="2400" b="1" dirty="0">
                <a:solidFill>
                  <a:srgbClr val="FF3300"/>
                </a:solidFill>
                <a:sym typeface="Symbol" panose="05050102010706020507" pitchFamily="18" charset="2"/>
              </a:rPr>
              <a:t>占用</a:t>
            </a:r>
            <a:r>
              <a:rPr lang="en-US" altLang="zh-CN" sz="2400" b="1" dirty="0">
                <a:solidFill>
                  <a:srgbClr val="FF3300"/>
                </a:solidFill>
                <a:sym typeface="Symbol" panose="05050102010706020507" pitchFamily="18" charset="2"/>
              </a:rPr>
              <a:t>1</a:t>
            </a:r>
            <a:r>
              <a:rPr lang="zh-CN" altLang="en-US" sz="2400" b="1" dirty="0">
                <a:solidFill>
                  <a:srgbClr val="FF3300"/>
                </a:solidFill>
                <a:sym typeface="Symbol" panose="05050102010706020507" pitchFamily="18" charset="2"/>
              </a:rPr>
              <a:t>字节</a:t>
            </a:r>
            <a:endParaRPr lang="zh-CN" altLang="en-US" sz="2400" b="1" dirty="0">
              <a:solidFill>
                <a:srgbClr val="FF3300"/>
              </a:solidFill>
              <a:sym typeface="Symbol" panose="05050102010706020507" pitchFamily="18" charset="2"/>
            </a:endParaRPr>
          </a:p>
          <a:p>
            <a:pPr algn="just">
              <a:lnSpc>
                <a:spcPct val="160000"/>
              </a:lnSpc>
            </a:pPr>
            <a:r>
              <a:rPr lang="zh-CN" altLang="en-US" sz="2400" b="1" dirty="0">
                <a:solidFill>
                  <a:srgbClr val="FF3300"/>
                </a:solidFill>
                <a:sym typeface="Symbol" panose="05050102010706020507" pitchFamily="18" charset="2"/>
              </a:rPr>
              <a:t>“</a:t>
            </a:r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a</a:t>
            </a:r>
            <a:r>
              <a:rPr lang="en-US" altLang="zh-CN" sz="2400" b="1" dirty="0">
                <a:solidFill>
                  <a:srgbClr val="FF3300"/>
                </a:solidFill>
                <a:sym typeface="Symbol" panose="05050102010706020507" pitchFamily="18" charset="2"/>
              </a:rPr>
              <a:t>”</a:t>
            </a:r>
            <a:r>
              <a:rPr lang="zh-CN" altLang="en-US" sz="2400" b="1" dirty="0">
                <a:solidFill>
                  <a:srgbClr val="FF3300"/>
                </a:solidFill>
                <a:sym typeface="Symbol" panose="05050102010706020507" pitchFamily="18" charset="2"/>
              </a:rPr>
              <a:t>占用</a:t>
            </a:r>
            <a:r>
              <a:rPr lang="en-US" altLang="zh-CN" sz="2400" b="1" dirty="0">
                <a:solidFill>
                  <a:srgbClr val="FF3300"/>
                </a:solidFill>
                <a:sym typeface="Symbol" panose="05050102010706020507" pitchFamily="18" charset="2"/>
              </a:rPr>
              <a:t>2</a:t>
            </a:r>
            <a:r>
              <a:rPr lang="zh-CN" altLang="en-US" sz="2400" b="1" dirty="0">
                <a:solidFill>
                  <a:srgbClr val="FF3300"/>
                </a:solidFill>
                <a:sym typeface="Symbol" panose="05050102010706020507" pitchFamily="18" charset="2"/>
              </a:rPr>
              <a:t>字节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bldLvl="0" animBg="1"/>
      <p:bldP spid="2970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56324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sym typeface="+mn-ea"/>
              </a:rPr>
              <a:t>2.3.4字符串常量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5" name="Rectangle 5"/>
          <p:cNvSpPr>
            <a:spLocks noGrp="1"/>
          </p:cNvSpPr>
          <p:nvPr/>
        </p:nvSpPr>
        <p:spPr>
          <a:xfrm>
            <a:off x="955675" y="1365568"/>
            <a:ext cx="2735263" cy="588962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实战演习</a:t>
            </a:r>
            <a:endParaRPr lang="zh-CN" altLang="en-US" sz="26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30726" name="AutoShape 5"/>
          <p:cNvSpPr/>
          <p:nvPr/>
        </p:nvSpPr>
        <p:spPr>
          <a:xfrm>
            <a:off x="899795" y="2493136"/>
            <a:ext cx="7929563" cy="1939991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字符串常量"\070\\\tsun\n"的长度和占用内存字节长度分别为(      )。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A.13,14		B.7,8		C.7,7		D.9,10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dirty="0"/>
              <a:t>2.1 C</a:t>
            </a:r>
            <a:r>
              <a:rPr lang="zh-CN" altLang="en-US" dirty="0"/>
              <a:t>语言字符集与词法规则</a:t>
            </a:r>
            <a:endParaRPr lang="zh-CN" altLang="en-US" dirty="0"/>
          </a:p>
        </p:txBody>
      </p:sp>
      <p:sp>
        <p:nvSpPr>
          <p:cNvPr id="6147" name="Text Box 3"/>
          <p:cNvSpPr txBox="1"/>
          <p:nvPr/>
        </p:nvSpPr>
        <p:spPr>
          <a:xfrm>
            <a:off x="971550" y="2276475"/>
            <a:ext cx="935038" cy="69215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4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英语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2460625" y="2260600"/>
            <a:ext cx="936625" cy="700088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字母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3913188" y="2270125"/>
            <a:ext cx="935037" cy="700088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单词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5357813" y="2270125"/>
            <a:ext cx="936625" cy="700088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句子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6883400" y="2279650"/>
            <a:ext cx="936625" cy="6985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文章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3406775" y="2636838"/>
            <a:ext cx="504825" cy="1588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>
            <a:off x="4849813" y="2647950"/>
            <a:ext cx="503238" cy="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6332538" y="2657475"/>
            <a:ext cx="503238" cy="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5" name="Text Box 11"/>
          <p:cNvSpPr txBox="1"/>
          <p:nvPr/>
        </p:nvSpPr>
        <p:spPr>
          <a:xfrm>
            <a:off x="611188" y="4054475"/>
            <a:ext cx="1279525" cy="6905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4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C语言</a:t>
            </a:r>
            <a:endParaRPr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6" name="Text Box 12"/>
          <p:cNvSpPr txBox="1"/>
          <p:nvPr/>
        </p:nvSpPr>
        <p:spPr>
          <a:xfrm>
            <a:off x="2124075" y="4038600"/>
            <a:ext cx="1257300" cy="6985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字符集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7" name="Text Box 13"/>
          <p:cNvSpPr txBox="1"/>
          <p:nvPr/>
        </p:nvSpPr>
        <p:spPr>
          <a:xfrm>
            <a:off x="3895725" y="4048125"/>
            <a:ext cx="936625" cy="700088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词汇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8" name="Text Box 14"/>
          <p:cNvSpPr txBox="1"/>
          <p:nvPr/>
        </p:nvSpPr>
        <p:spPr>
          <a:xfrm>
            <a:off x="5341938" y="4048125"/>
            <a:ext cx="935037" cy="700088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语句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9" name="Text Box 15"/>
          <p:cNvSpPr txBox="1"/>
          <p:nvPr/>
        </p:nvSpPr>
        <p:spPr>
          <a:xfrm>
            <a:off x="6867525" y="4056063"/>
            <a:ext cx="935038" cy="700087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程序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>
            <a:off x="3390900" y="4414838"/>
            <a:ext cx="503238" cy="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4832350" y="4424363"/>
            <a:ext cx="504825" cy="1588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>
            <a:off x="6316663" y="4435475"/>
            <a:ext cx="503238" cy="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>
            <a:off x="827088" y="3579813"/>
            <a:ext cx="7340600" cy="3175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/>
      <p:bldP spid="6148" grpId="0" bldLvl="0" animBg="1"/>
      <p:bldP spid="6149" grpId="0" bldLvl="0" animBg="1"/>
      <p:bldP spid="6150" grpId="0" bldLvl="0" animBg="1"/>
      <p:bldP spid="6151" grpId="0" bldLvl="0" animBg="1"/>
      <p:bldP spid="6155" grpId="0" bldLvl="0"/>
      <p:bldP spid="6156" grpId="0" bldLvl="0" animBg="1"/>
      <p:bldP spid="6157" grpId="0" bldLvl="0" animBg="1"/>
      <p:bldP spid="6158" grpId="0" bldLvl="0" animBg="1"/>
      <p:bldP spid="615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57347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2.3.5符号常量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8" name="Rectangle 6"/>
          <p:cNvSpPr/>
          <p:nvPr/>
        </p:nvSpPr>
        <p:spPr>
          <a:xfrm>
            <a:off x="539750" y="1214755"/>
            <a:ext cx="8735060" cy="1280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符号常量：定义一个</a:t>
            </a: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标识符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来代表一个</a:t>
            </a: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常量数据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6075" indent="-346075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定义格式：</a:t>
            </a:r>
            <a:r>
              <a:rPr lang="zh-CN" altLang="en-US"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#define 标识符  常量数据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如：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#define PI 3.14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sz="2400" b="1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预编译时，将所有PI都替换成3.14</a:t>
            </a:r>
            <a:endParaRPr sz="2400" b="1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sz="24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PI</a:t>
            </a:r>
            <a:r>
              <a:rPr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*r*r+2*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PI</a:t>
            </a:r>
            <a:r>
              <a:rPr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*r*h</a:t>
            </a:r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会替换为</a:t>
            </a:r>
            <a:r>
              <a:rPr lang="en-US" altLang="zh-CN" sz="2400" b="1" dirty="0">
                <a:solidFill>
                  <a:srgbClr val="0000FF"/>
                </a:solidFill>
                <a:sym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sym typeface="+mn-ea"/>
              </a:rPr>
              <a:t> </a:t>
            </a:r>
            <a:r>
              <a:rPr lang="zh-CN" sz="2400" b="1" dirty="0">
                <a:solidFill>
                  <a:srgbClr val="C00000"/>
                </a:solidFill>
                <a:sym typeface="+mn-ea"/>
              </a:rPr>
              <a:t>3.14</a:t>
            </a:r>
            <a:r>
              <a:rPr lang="zh-CN" sz="2400" b="1" dirty="0">
                <a:solidFill>
                  <a:srgbClr val="0000FF"/>
                </a:solidFill>
                <a:sym typeface="+mn-ea"/>
              </a:rPr>
              <a:t>*r*r+2*</a:t>
            </a:r>
            <a:r>
              <a:rPr lang="zh-CN" sz="2400" b="1" dirty="0">
                <a:solidFill>
                  <a:srgbClr val="C00000"/>
                </a:solidFill>
                <a:sym typeface="+mn-ea"/>
              </a:rPr>
              <a:t>3.14</a:t>
            </a:r>
            <a:r>
              <a:rPr lang="zh-CN" sz="2400" b="1" dirty="0">
                <a:solidFill>
                  <a:srgbClr val="0000FF"/>
                </a:solidFill>
                <a:sym typeface="+mn-ea"/>
              </a:rPr>
              <a:t>*r*h</a:t>
            </a:r>
            <a:endParaRPr lang="zh-CN" sz="2400" b="1" dirty="0">
              <a:solidFill>
                <a:srgbClr val="0000FF"/>
              </a:solidFill>
              <a:sym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2400" b="1" dirty="0">
                <a:solidFill>
                  <a:schemeClr val="bg2">
                    <a:lumMod val="10000"/>
                  </a:schemeClr>
                </a:solidFill>
                <a:sym typeface="+mn-ea"/>
              </a:rPr>
              <a:t>符号常量的作用：</a:t>
            </a:r>
            <a:endParaRPr lang="zh-CN" sz="2400" b="1" dirty="0">
              <a:solidFill>
                <a:schemeClr val="bg2">
                  <a:lumMod val="10000"/>
                </a:schemeClr>
              </a:solidFill>
              <a:sym typeface="+mn-ea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rgbClr val="C00000"/>
                </a:solidFill>
                <a:sym typeface="+mn-ea"/>
              </a:rPr>
              <a:t>意义明确，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提高程序可读性；</a:t>
            </a:r>
            <a:endParaRPr lang="zh-CN" altLang="en-US" sz="2400" b="1" dirty="0">
              <a:solidFill>
                <a:srgbClr val="C00000"/>
              </a:solidFill>
              <a:sym typeface="+mn-ea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rgbClr val="C00000"/>
                </a:solidFill>
                <a:sym typeface="+mn-ea"/>
              </a:rPr>
              <a:t>一处修改，处处修改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，降低程序维护难度；</a:t>
            </a:r>
            <a:endParaRPr lang="zh-CN" altLang="en-US" sz="2400" b="1" dirty="0">
              <a:solidFill>
                <a:srgbClr val="C00000"/>
              </a:solidFill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endParaRPr lang="zh-CN" sz="2400" b="1" dirty="0">
              <a:solidFill>
                <a:srgbClr val="0000FF"/>
              </a:solidFill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7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7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17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dirty="0"/>
              <a:t>2.3.5</a:t>
            </a:r>
            <a:r>
              <a:rPr lang="zh-CN" altLang="en-US" dirty="0"/>
              <a:t>符号常量</a:t>
            </a:r>
            <a:endParaRPr lang="zh-CN" altLang="en-US" dirty="0"/>
          </a:p>
        </p:txBody>
      </p:sp>
      <p:sp>
        <p:nvSpPr>
          <p:cNvPr id="58371" name="Rectangle 3"/>
          <p:cNvSpPr>
            <a:spLocks noGrp="1"/>
          </p:cNvSpPr>
          <p:nvPr>
            <p:ph idx="1"/>
          </p:nvPr>
        </p:nvSpPr>
        <p:spPr>
          <a:xfrm>
            <a:off x="574675" y="1196975"/>
            <a:ext cx="8706485" cy="481076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</a:pPr>
            <a:r>
              <a:rPr lang="zh-CN" altLang="en-US" sz="2100" dirty="0"/>
              <a:t>【例2-6】游泳馆拟建造一半径为r米，深h米的圆形泳池，要为泳池底面和侧面贴上瓷砖，编程求出大约需要多少平的瓷砖。</a:t>
            </a:r>
            <a:endParaRPr lang="zh-CN" altLang="en-US" sz="2100" dirty="0"/>
          </a:p>
          <a:p>
            <a:pPr eaLnBrk="1" hangingPunct="1">
              <a:lnSpc>
                <a:spcPct val="100000"/>
              </a:lnSpc>
            </a:pPr>
            <a:r>
              <a:rPr lang="zh-CN" altLang="en-US" sz="2100" dirty="0"/>
              <a:t>#include &lt;stdio.h&gt;</a:t>
            </a:r>
            <a:endParaRPr lang="zh-CN" altLang="en-US" sz="2100" dirty="0"/>
          </a:p>
          <a:p>
            <a:pPr eaLnBrk="1" hangingPunct="1">
              <a:lnSpc>
                <a:spcPct val="100000"/>
              </a:lnSpc>
            </a:pPr>
            <a:r>
              <a:rPr lang="zh-CN" altLang="en-US" sz="2100" dirty="0">
                <a:solidFill>
                  <a:srgbClr val="C00000"/>
                </a:solidFill>
              </a:rPr>
              <a:t>#define PI 3.14</a:t>
            </a:r>
            <a:r>
              <a:rPr lang="zh-CN" altLang="en-US" sz="2100" dirty="0"/>
              <a:t>    //定义符号常量PI，注意行尾没有分号</a:t>
            </a:r>
            <a:endParaRPr lang="zh-CN" altLang="en-US" sz="2100" dirty="0"/>
          </a:p>
          <a:p>
            <a:pPr eaLnBrk="1" hangingPunct="1">
              <a:lnSpc>
                <a:spcPct val="100000"/>
              </a:lnSpc>
            </a:pPr>
            <a:r>
              <a:rPr lang="zh-CN" altLang="en-US" sz="2100" dirty="0"/>
              <a:t>int main()</a:t>
            </a:r>
            <a:endParaRPr lang="zh-CN" altLang="en-US" sz="2100" dirty="0"/>
          </a:p>
          <a:p>
            <a:pPr eaLnBrk="1" hangingPunct="1">
              <a:lnSpc>
                <a:spcPct val="100000"/>
              </a:lnSpc>
            </a:pPr>
            <a:r>
              <a:rPr lang="zh-CN" altLang="en-US" sz="2100" dirty="0"/>
              <a:t>{</a:t>
            </a:r>
            <a:endParaRPr lang="zh-CN" altLang="en-US" sz="2100" dirty="0"/>
          </a:p>
          <a:p>
            <a:pPr eaLnBrk="1" hangingPunct="1">
              <a:lnSpc>
                <a:spcPct val="100000"/>
              </a:lnSpc>
            </a:pPr>
            <a:r>
              <a:rPr lang="zh-CN" altLang="en-US" sz="2100" dirty="0"/>
              <a:t>	float r,h,area;</a:t>
            </a:r>
            <a:endParaRPr lang="zh-CN" altLang="en-US" sz="2100" dirty="0"/>
          </a:p>
          <a:p>
            <a:pPr eaLnBrk="1" hangingPunct="1">
              <a:lnSpc>
                <a:spcPct val="100000"/>
              </a:lnSpc>
            </a:pPr>
            <a:r>
              <a:rPr lang="zh-CN" altLang="en-US" sz="2100" dirty="0"/>
              <a:t>	printf("请输入泳池半径（米）和深度（米）（空格分开）：");</a:t>
            </a:r>
            <a:endParaRPr lang="zh-CN" altLang="en-US" sz="2100" dirty="0"/>
          </a:p>
          <a:p>
            <a:pPr eaLnBrk="1" hangingPunct="1">
              <a:lnSpc>
                <a:spcPct val="100000"/>
              </a:lnSpc>
            </a:pPr>
            <a:r>
              <a:rPr lang="zh-CN" altLang="en-US" sz="2100" dirty="0"/>
              <a:t>	scanf("%f%f",&amp;r,&amp;h);   //从键盘上输入半径和深度</a:t>
            </a:r>
            <a:endParaRPr lang="zh-CN" altLang="en-US" sz="2100" dirty="0"/>
          </a:p>
          <a:p>
            <a:pPr eaLnBrk="1" hangingPunct="1">
              <a:lnSpc>
                <a:spcPct val="100000"/>
              </a:lnSpc>
            </a:pPr>
            <a:r>
              <a:rPr lang="zh-CN" altLang="en-US" sz="2100" dirty="0"/>
              <a:t>	//计算泳池底面和侧面面积并相加，多次使用PI</a:t>
            </a:r>
            <a:r>
              <a:rPr lang="zh-CN" altLang="en-US" sz="2100" dirty="0">
                <a:sym typeface="+mn-ea"/>
              </a:rPr>
              <a:t>area=</a:t>
            </a:r>
            <a:r>
              <a:rPr lang="zh-CN" altLang="en-US" sz="2100" dirty="0">
                <a:solidFill>
                  <a:srgbClr val="C00000"/>
                </a:solidFill>
                <a:sym typeface="+mn-ea"/>
              </a:rPr>
              <a:t>PI</a:t>
            </a:r>
            <a:r>
              <a:rPr lang="zh-CN" altLang="en-US" sz="2100" dirty="0">
                <a:sym typeface="+mn-ea"/>
              </a:rPr>
              <a:t>*r*r+2*</a:t>
            </a:r>
            <a:r>
              <a:rPr lang="zh-CN" altLang="en-US" sz="2100" dirty="0">
                <a:solidFill>
                  <a:srgbClr val="C00000"/>
                </a:solidFill>
                <a:sym typeface="+mn-ea"/>
              </a:rPr>
              <a:t>PI</a:t>
            </a:r>
            <a:r>
              <a:rPr lang="zh-CN" altLang="en-US" sz="2100" dirty="0">
                <a:sym typeface="+mn-ea"/>
              </a:rPr>
              <a:t>*r*h; </a:t>
            </a:r>
            <a:endParaRPr lang="zh-CN" altLang="en-US" sz="2100" dirty="0"/>
          </a:p>
          <a:p>
            <a:pPr eaLnBrk="1" hangingPunct="1">
              <a:lnSpc>
                <a:spcPct val="100000"/>
              </a:lnSpc>
            </a:pPr>
            <a:r>
              <a:rPr lang="zh-CN" altLang="en-US" sz="2100" dirty="0"/>
              <a:t>	printf("需要瓷砖大约%f平方米\n",area);</a:t>
            </a:r>
            <a:endParaRPr lang="zh-CN" altLang="en-US" sz="2100" dirty="0"/>
          </a:p>
          <a:p>
            <a:pPr eaLnBrk="1" hangingPunct="1">
              <a:lnSpc>
                <a:spcPct val="100000"/>
              </a:lnSpc>
            </a:pPr>
            <a:r>
              <a:rPr lang="zh-CN" altLang="en-US" sz="2100" dirty="0"/>
              <a:t>}</a:t>
            </a:r>
            <a:endParaRPr lang="zh-CN" altLang="en-US" sz="2100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Text Box 5"/>
          <p:cNvSpPr txBox="1"/>
          <p:nvPr/>
        </p:nvSpPr>
        <p:spPr>
          <a:xfrm>
            <a:off x="323850" y="1340485"/>
            <a:ext cx="8645525" cy="565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 algn="just">
              <a:lnSpc>
                <a:spcPct val="120000"/>
              </a:lnSpc>
              <a:spcBef>
                <a:spcPct val="40000"/>
              </a:spcBef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变量：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在程序运行过程中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可以改变的量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。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 marL="457200" indent="-457200" algn="just">
              <a:lnSpc>
                <a:spcPct val="120000"/>
              </a:lnSpc>
              <a:spcBef>
                <a:spcPct val="40000"/>
              </a:spcBef>
              <a:buFont typeface="Wingdings" panose="05000000000000000000" charset="0"/>
              <a:buChar char="Ø"/>
            </a:pP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变量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三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要素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：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变量类型、变量名和变量值。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 marL="457200" indent="-457200" algn="just">
              <a:lnSpc>
                <a:spcPct val="120000"/>
              </a:lnSpc>
              <a:spcBef>
                <a:spcPct val="40000"/>
              </a:spcBef>
              <a:buFont typeface="+mj-ea"/>
              <a:buAutoNum type="circleNumDbPlain"/>
            </a:pP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变量类型决定变量要占内存空间的大小以及能参与的运算</a:t>
            </a: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 marL="457200" indent="-457200" algn="just">
              <a:lnSpc>
                <a:spcPct val="120000"/>
              </a:lnSpc>
              <a:spcBef>
                <a:spcPct val="40000"/>
              </a:spcBef>
              <a:buFont typeface="+mj-ea"/>
              <a:buAutoNum type="circleNumDbPlain"/>
            </a:pP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变量名决定了程序如何引用这段内存空间</a:t>
            </a: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 marL="457200" indent="-457200" algn="just">
              <a:lnSpc>
                <a:spcPct val="120000"/>
              </a:lnSpc>
              <a:spcBef>
                <a:spcPct val="40000"/>
              </a:spcBef>
              <a:buFont typeface="+mj-ea"/>
              <a:buAutoNum type="circleNumDbPlain"/>
            </a:pP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变量值决定了内存空间中的数据  </a:t>
            </a: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 algn="just">
              <a:lnSpc>
                <a:spcPct val="120000"/>
              </a:lnSpc>
              <a:spcBef>
                <a:spcPct val="40000"/>
              </a:spcBef>
            </a:pP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ct val="40000"/>
              </a:spcBef>
            </a:pP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ct val="4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ct val="4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5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dirty="0"/>
              <a:t>2.4</a:t>
            </a:r>
            <a:r>
              <a:rPr lang="zh-CN" altLang="en-US" dirty="0"/>
              <a:t>变量</a:t>
            </a:r>
            <a:endParaRPr lang="zh-CN" altLang="en-US" dirty="0"/>
          </a:p>
        </p:txBody>
      </p:sp>
      <p:graphicFrame>
        <p:nvGraphicFramePr>
          <p:cNvPr id="2" name="对象 -2147482613"/>
          <p:cNvGraphicFramePr>
            <a:graphicFrameLocks noChangeAspect="1"/>
          </p:cNvGraphicFramePr>
          <p:nvPr/>
        </p:nvGraphicFramePr>
        <p:xfrm>
          <a:off x="5436235" y="3933190"/>
          <a:ext cx="3610610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403600" imgH="2197100" progId="Visio.Drawing.11">
                  <p:embed/>
                </p:oleObj>
              </mc:Choice>
              <mc:Fallback>
                <p:oleObj name="" r:id="rId1" imgW="3403600" imgH="21971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36235" y="3933190"/>
                        <a:ext cx="3610610" cy="2232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dirty="0"/>
              <a:t>2.4.1变量的定义</a:t>
            </a:r>
            <a:endParaRPr lang="zh-CN" dirty="0"/>
          </a:p>
        </p:txBody>
      </p:sp>
      <p:sp>
        <p:nvSpPr>
          <p:cNvPr id="60419" name="Rectangle 3"/>
          <p:cNvSpPr>
            <a:spLocks noGrp="1"/>
          </p:cNvSpPr>
          <p:nvPr>
            <p:ph idx="1"/>
          </p:nvPr>
        </p:nvSpPr>
        <p:spPr>
          <a:xfrm>
            <a:off x="251460" y="1268730"/>
            <a:ext cx="8999220" cy="533336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</a:pPr>
            <a:r>
              <a:rPr lang="zh-CN" altLang="en-US" sz="2400" dirty="0"/>
              <a:t>变量定义语句的一般格式为：</a:t>
            </a:r>
            <a:endParaRPr lang="zh-CN" altLang="en-US" sz="24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FF3300"/>
                </a:solidFill>
              </a:rPr>
              <a:t>「存储类型」 数据类型  变量名</a:t>
            </a:r>
            <a:r>
              <a:rPr lang="zh-CN" altLang="zh-CN" sz="2400" dirty="0">
                <a:solidFill>
                  <a:srgbClr val="FF3300"/>
                </a:solidFill>
              </a:rPr>
              <a:t>1</a:t>
            </a:r>
            <a:r>
              <a:rPr lang="zh-CN" altLang="en-US" sz="2400" dirty="0">
                <a:solidFill>
                  <a:srgbClr val="FF3300"/>
                </a:solidFill>
              </a:rPr>
              <a:t>「</a:t>
            </a:r>
            <a:r>
              <a:rPr lang="zh-CN" altLang="zh-CN" sz="2400" dirty="0">
                <a:solidFill>
                  <a:srgbClr val="FF3300"/>
                </a:solidFill>
              </a:rPr>
              <a:t>,</a:t>
            </a:r>
            <a:r>
              <a:rPr lang="zh-CN" altLang="en-US" sz="2400" dirty="0">
                <a:solidFill>
                  <a:srgbClr val="FF3300"/>
                </a:solidFill>
              </a:rPr>
              <a:t>变量名</a:t>
            </a:r>
            <a:r>
              <a:rPr lang="zh-CN" altLang="zh-CN" sz="2400" dirty="0">
                <a:solidFill>
                  <a:srgbClr val="FF3300"/>
                </a:solidFill>
              </a:rPr>
              <a:t>2,</a:t>
            </a:r>
            <a:r>
              <a:rPr lang="zh-CN" altLang="zh-CN" sz="2400" dirty="0">
                <a:solidFill>
                  <a:srgbClr val="FF3300"/>
                </a:solidFill>
                <a:latin typeface="Arial" panose="020B0604020202020204" pitchFamily="34" charset="0"/>
              </a:rPr>
              <a:t>……</a:t>
            </a:r>
            <a:r>
              <a:rPr lang="zh-CN" altLang="zh-CN" sz="2400" dirty="0">
                <a:solidFill>
                  <a:srgbClr val="FF3300"/>
                </a:solidFill>
              </a:rPr>
              <a:t>,</a:t>
            </a:r>
            <a:r>
              <a:rPr lang="zh-CN" altLang="en-US" sz="2400" dirty="0">
                <a:solidFill>
                  <a:srgbClr val="FF3300"/>
                </a:solidFill>
              </a:rPr>
              <a:t>变量名</a:t>
            </a:r>
            <a:r>
              <a:rPr lang="zh-CN" altLang="zh-CN" sz="2400" dirty="0">
                <a:solidFill>
                  <a:srgbClr val="FF3300"/>
                </a:solidFill>
              </a:rPr>
              <a:t>n</a:t>
            </a:r>
            <a:r>
              <a:rPr lang="zh-CN" altLang="en-US" sz="2400" dirty="0">
                <a:solidFill>
                  <a:srgbClr val="FF3300"/>
                </a:solidFill>
              </a:rPr>
              <a:t>」；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zh-CN" sz="2400" dirty="0">
                <a:solidFill>
                  <a:srgbClr val="3333FF"/>
                </a:solidFill>
              </a:rPr>
              <a:t>int age;</a:t>
            </a:r>
            <a:r>
              <a:rPr lang="zh-CN" sz="2400" dirty="0"/>
              <a:t>   //定义1个表示年龄的整型变量age，占4个字节</a:t>
            </a:r>
            <a:endParaRPr lang="zh-CN" sz="2400" dirty="0"/>
          </a:p>
          <a:p>
            <a:pPr eaLnBrk="1" hangingPunct="1">
              <a:lnSpc>
                <a:spcPct val="130000"/>
              </a:lnSpc>
            </a:pPr>
            <a:r>
              <a:rPr lang="zh-CN" sz="2400" dirty="0">
                <a:sym typeface="+mn-ea"/>
              </a:rPr>
              <a:t>//定义2个双精度实型变量，代表半径和面积，均占8个字节</a:t>
            </a:r>
            <a:endParaRPr lang="zh-CN" sz="2400" dirty="0">
              <a:sym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sz="2400" dirty="0">
                <a:solidFill>
                  <a:srgbClr val="3333FF"/>
                </a:solidFill>
              </a:rPr>
              <a:t>double r,area;</a:t>
            </a:r>
            <a:r>
              <a:rPr lang="zh-CN" sz="2400" dirty="0"/>
              <a:t>  </a:t>
            </a:r>
            <a:endParaRPr lang="zh-CN" sz="2400" dirty="0"/>
          </a:p>
          <a:p>
            <a:pPr eaLnBrk="1" hangingPunct="1">
              <a:lnSpc>
                <a:spcPct val="130000"/>
              </a:lnSpc>
              <a:buFont typeface="+mj-ea"/>
              <a:buAutoNum type="circleNumDbPlain"/>
            </a:pPr>
            <a:r>
              <a:rPr lang="zh-CN" sz="2400" dirty="0"/>
              <a:t>存储类型为可选项，具体内容将在第7章介绍。</a:t>
            </a:r>
            <a:endParaRPr lang="zh-CN" sz="2400" dirty="0"/>
          </a:p>
          <a:p>
            <a:pPr eaLnBrk="1" hangingPunct="1">
              <a:lnSpc>
                <a:spcPct val="130000"/>
              </a:lnSpc>
              <a:buFont typeface="+mj-ea"/>
              <a:buAutoNum type="circleNumDbPlain"/>
            </a:pPr>
            <a:r>
              <a:rPr lang="zh-CN" sz="2400" dirty="0"/>
              <a:t>数据类型可以是C支持的所有数据类型，如int、结构体等。</a:t>
            </a:r>
            <a:endParaRPr lang="zh-CN" sz="2400" dirty="0"/>
          </a:p>
          <a:p>
            <a:pPr eaLnBrk="1" hangingPunct="1">
              <a:lnSpc>
                <a:spcPct val="130000"/>
              </a:lnSpc>
              <a:buFont typeface="+mj-ea"/>
              <a:buAutoNum type="circleNumDbPlain"/>
            </a:pPr>
            <a:r>
              <a:rPr lang="zh-CN" sz="2400" dirty="0"/>
              <a:t>变量名遵循标识符的构成规则，一般用小写，建议做到“</a:t>
            </a:r>
            <a:r>
              <a:rPr lang="zh-CN" sz="2400" dirty="0">
                <a:solidFill>
                  <a:srgbClr val="C00000"/>
                </a:solidFill>
              </a:rPr>
              <a:t>知名达意”</a:t>
            </a:r>
            <a:r>
              <a:rPr lang="zh-CN" sz="2400" dirty="0"/>
              <a:t>。如果一次定义多个变量，则变量名之间用“,”分隔。</a:t>
            </a:r>
            <a:endParaRPr 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0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4000" dirty="0"/>
              <a:t>2.4.2变量赋初值</a:t>
            </a:r>
            <a:endParaRPr lang="zh-CN" altLang="en-US" sz="4000" dirty="0"/>
          </a:p>
        </p:txBody>
      </p:sp>
      <p:sp>
        <p:nvSpPr>
          <p:cNvPr id="61443" name="Rectangle 3"/>
          <p:cNvSpPr>
            <a:spLocks noGrp="1"/>
          </p:cNvSpPr>
          <p:nvPr>
            <p:ph idx="1"/>
          </p:nvPr>
        </p:nvSpPr>
        <p:spPr>
          <a:xfrm>
            <a:off x="567055" y="1341755"/>
            <a:ext cx="8714105" cy="518477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10000"/>
              </a:lnSpc>
            </a:pPr>
            <a:r>
              <a:rPr lang="zh-CN" altLang="en-US" sz="2400" dirty="0"/>
              <a:t>变量赋初值的方法：（变量在使用前一定要</a:t>
            </a:r>
            <a:r>
              <a:rPr lang="zh-CN" altLang="en-US" sz="2400" dirty="0">
                <a:solidFill>
                  <a:srgbClr val="C00000"/>
                </a:solidFill>
              </a:rPr>
              <a:t>赋初值）</a:t>
            </a:r>
            <a:endParaRPr lang="zh-CN" altLang="en-US" sz="2400" dirty="0"/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/>
              <a:t>（1）</a:t>
            </a:r>
            <a:r>
              <a:rPr lang="zh-CN" altLang="en-US" sz="2400" dirty="0">
                <a:solidFill>
                  <a:srgbClr val="C00000"/>
                </a:solidFill>
              </a:rPr>
              <a:t>初始化</a:t>
            </a:r>
            <a:r>
              <a:rPr lang="zh-CN" altLang="en-US" sz="2400" dirty="0"/>
              <a:t>，即变量定义的同时赋初值。例如：</a:t>
            </a:r>
            <a:endParaRPr lang="zh-CN" altLang="en-US" sz="2400" dirty="0"/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solidFill>
                  <a:srgbClr val="3333FF"/>
                </a:solidFill>
              </a:rPr>
              <a:t>	int age=18;  //定义整型变量age，并赋值为18</a:t>
            </a:r>
            <a:endParaRPr lang="zh-CN" altLang="en-US" sz="2400" dirty="0">
              <a:solidFill>
                <a:srgbClr val="3333FF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3333FF"/>
                </a:solidFill>
              </a:rPr>
              <a:t>    </a:t>
            </a:r>
            <a:r>
              <a:rPr lang="zh-CN" altLang="en-US" sz="2400" dirty="0">
                <a:solidFill>
                  <a:srgbClr val="3333FF"/>
                </a:solidFill>
              </a:rPr>
              <a:t>char ch1=97,ch2='b'; </a:t>
            </a:r>
            <a:endParaRPr lang="zh-CN" altLang="en-US" sz="2400" dirty="0">
              <a:solidFill>
                <a:srgbClr val="3333FF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/>
              <a:t>（2）</a:t>
            </a:r>
            <a:r>
              <a:rPr lang="zh-CN" altLang="en-US" sz="2400" dirty="0">
                <a:solidFill>
                  <a:srgbClr val="C00000"/>
                </a:solidFill>
              </a:rPr>
              <a:t>先定义后赋初值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r>
              <a:rPr lang="zh-CN" altLang="en-US" sz="2400" dirty="0"/>
              <a:t>例如：</a:t>
            </a:r>
            <a:endParaRPr lang="zh-CN" altLang="en-US" sz="2400" dirty="0"/>
          </a:p>
          <a:p>
            <a:pPr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3333FF"/>
                </a:solidFill>
              </a:rPr>
              <a:t>    </a:t>
            </a:r>
            <a:r>
              <a:rPr lang="zh-CN" altLang="en-US" sz="2400" dirty="0">
                <a:solidFill>
                  <a:srgbClr val="3333FF"/>
                </a:solidFill>
              </a:rPr>
              <a:t>int age; </a:t>
            </a:r>
            <a:endParaRPr lang="zh-CN" altLang="en-US" sz="2400" dirty="0">
              <a:solidFill>
                <a:srgbClr val="3333FF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3333FF"/>
                </a:solidFill>
                <a:sym typeface="+mn-ea"/>
              </a:rPr>
              <a:t>    </a:t>
            </a:r>
            <a:r>
              <a:rPr lang="zh-CN" altLang="en-US" sz="2400" dirty="0">
                <a:solidFill>
                  <a:srgbClr val="3333FF"/>
                </a:solidFill>
                <a:sym typeface="+mn-ea"/>
              </a:rPr>
              <a:t>age=18; </a:t>
            </a:r>
            <a:r>
              <a:rPr lang="zh-CN" altLang="en-US" sz="2400" dirty="0">
                <a:solidFill>
                  <a:srgbClr val="3333FF"/>
                </a:solidFill>
              </a:rPr>
              <a:t> </a:t>
            </a:r>
            <a:r>
              <a:rPr lang="zh-CN" altLang="en-US" sz="2400" dirty="0">
                <a:solidFill>
                  <a:srgbClr val="3333FF"/>
                </a:solidFill>
                <a:sym typeface="+mn-ea"/>
              </a:rPr>
              <a:t>//用赋值符号=为age赋值为18</a:t>
            </a:r>
            <a:r>
              <a:rPr lang="zh-CN" altLang="en-US" sz="2400" dirty="0">
                <a:solidFill>
                  <a:srgbClr val="3333FF"/>
                </a:solidFill>
              </a:rPr>
              <a:t>  </a:t>
            </a:r>
            <a:endParaRPr lang="zh-CN" altLang="en-US" sz="2400" dirty="0">
              <a:solidFill>
                <a:srgbClr val="3333FF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3333FF"/>
                </a:solidFill>
              </a:rPr>
              <a:t>    </a:t>
            </a:r>
            <a:r>
              <a:rPr lang="zh-CN" altLang="en-US" sz="2400" dirty="0">
                <a:solidFill>
                  <a:srgbClr val="3333FF"/>
                </a:solidFill>
              </a:rPr>
              <a:t>float height;         </a:t>
            </a:r>
            <a:endParaRPr lang="zh-CN" altLang="en-US" sz="2400" dirty="0">
              <a:solidFill>
                <a:srgbClr val="3333FF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solidFill>
                  <a:srgbClr val="3333FF"/>
                </a:solidFill>
                <a:sym typeface="+mn-ea"/>
              </a:rPr>
              <a:t>//用scanf函数为height赋值，具体值来源于键盘输入</a:t>
            </a:r>
            <a:endParaRPr lang="zh-CN" altLang="en-US" sz="2400" dirty="0">
              <a:solidFill>
                <a:srgbClr val="3333FF"/>
              </a:solidFill>
              <a:sym typeface="+mn-ea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3333FF"/>
                </a:solidFill>
              </a:rPr>
              <a:t>    </a:t>
            </a:r>
            <a:r>
              <a:rPr lang="zh-CN" altLang="en-US" sz="2400" dirty="0">
                <a:solidFill>
                  <a:srgbClr val="3333FF"/>
                </a:solidFill>
              </a:rPr>
              <a:t>scanf("%f",&amp;height); </a:t>
            </a:r>
            <a:r>
              <a:rPr lang="zh-CN" altLang="en-US" sz="2600" dirty="0">
                <a:solidFill>
                  <a:srgbClr val="3333FF"/>
                </a:solidFill>
              </a:rPr>
              <a:t> </a:t>
            </a:r>
            <a:endParaRPr lang="zh-CN" altLang="en-US" sz="26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1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14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dirty="0"/>
              <a:t>2.4.3常变量</a:t>
            </a:r>
            <a:endParaRPr lang="zh-CN" dirty="0"/>
          </a:p>
        </p:txBody>
      </p:sp>
      <p:sp>
        <p:nvSpPr>
          <p:cNvPr id="62467" name="Rectangle 3"/>
          <p:cNvSpPr>
            <a:spLocks noGrp="1"/>
          </p:cNvSpPr>
          <p:nvPr>
            <p:ph idx="1"/>
          </p:nvPr>
        </p:nvSpPr>
        <p:spPr>
          <a:xfrm>
            <a:off x="567055" y="1341755"/>
            <a:ext cx="8001000" cy="5086350"/>
          </a:xfrm>
        </p:spPr>
        <p:txBody>
          <a:bodyPr vert="horz" wrap="square" lIns="91440" tIns="45720" rIns="91440" bIns="45720" anchor="t" anchorCtr="0"/>
          <a:p>
            <a:pPr marL="342900" indent="-3429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2400" dirty="0"/>
              <a:t>常变量也称为只读变量，是一种其值在程序运行期间</a:t>
            </a:r>
            <a:r>
              <a:rPr lang="zh-CN" altLang="zh-CN" sz="2400" dirty="0">
                <a:solidFill>
                  <a:srgbClr val="C00000"/>
                </a:solidFill>
              </a:rPr>
              <a:t>不能改变</a:t>
            </a:r>
            <a:r>
              <a:rPr lang="zh-CN" altLang="zh-CN" sz="2400" dirty="0"/>
              <a:t>的</a:t>
            </a:r>
            <a:r>
              <a:rPr lang="zh-CN" altLang="zh-CN" sz="2400" dirty="0">
                <a:solidFill>
                  <a:srgbClr val="C00000"/>
                </a:solidFill>
              </a:rPr>
              <a:t>特殊变量</a:t>
            </a:r>
            <a:endParaRPr lang="zh-CN" altLang="zh-CN" sz="2400" dirty="0"/>
          </a:p>
          <a:p>
            <a:pPr marL="22225" indent="-22225" eaLnBrk="1" hangingPunct="1">
              <a:lnSpc>
                <a:spcPct val="150000"/>
              </a:lnSpc>
            </a:pPr>
            <a:r>
              <a:rPr lang="zh-CN" sz="2400" dirty="0">
                <a:solidFill>
                  <a:srgbClr val="C00000"/>
                </a:solidFill>
              </a:rPr>
              <a:t>const</a:t>
            </a:r>
            <a:r>
              <a:rPr lang="zh-CN" sz="2400" dirty="0"/>
              <a:t> float pi=3.1415926f;</a:t>
            </a:r>
            <a:endParaRPr lang="zh-CN" sz="2400" dirty="0"/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/>
              <a:t>常变量和符号常量的区别：</a:t>
            </a:r>
            <a:endParaRPr lang="zh-CN" altLang="en-US" sz="2400" dirty="0"/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/>
              <a:t>常变量是</a:t>
            </a:r>
            <a:r>
              <a:rPr lang="zh-CN" altLang="en-US" sz="2400" dirty="0">
                <a:solidFill>
                  <a:srgbClr val="C00000"/>
                </a:solidFill>
              </a:rPr>
              <a:t>变量</a:t>
            </a:r>
            <a:r>
              <a:rPr lang="zh-CN" altLang="en-US" sz="2400" dirty="0"/>
              <a:t>，具有变量的三要素，但定义时</a:t>
            </a:r>
            <a:r>
              <a:rPr lang="zh-CN" altLang="en-US" sz="2400" dirty="0">
                <a:solidFill>
                  <a:srgbClr val="C00000"/>
                </a:solidFill>
              </a:rPr>
              <a:t>必须赋初值</a:t>
            </a:r>
            <a:r>
              <a:rPr lang="zh-CN" altLang="en-US" sz="2400" dirty="0"/>
              <a:t>，其值在程序的运行过程中</a:t>
            </a:r>
            <a:r>
              <a:rPr lang="zh-CN" altLang="en-US" sz="2400" dirty="0">
                <a:solidFill>
                  <a:srgbClr val="C00000"/>
                </a:solidFill>
              </a:rPr>
              <a:t>不允许被改变</a:t>
            </a:r>
            <a:r>
              <a:rPr lang="zh-CN" altLang="en-US" sz="2400" dirty="0"/>
              <a:t>。</a:t>
            </a:r>
            <a:endParaRPr lang="zh-CN" altLang="en-US" sz="2400" dirty="0"/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/>
              <a:t>符号常量</a:t>
            </a:r>
            <a:r>
              <a:rPr lang="zh-CN" altLang="en-US" sz="2400" dirty="0">
                <a:solidFill>
                  <a:srgbClr val="C00000"/>
                </a:solidFill>
              </a:rPr>
              <a:t>不占用内存空间</a:t>
            </a:r>
            <a:r>
              <a:rPr lang="zh-CN" altLang="en-US" sz="2400" dirty="0"/>
              <a:t>，在预编译时所有符号已经被值替换。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2.5运算符和表达式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Rectangle 4"/>
          <p:cNvSpPr/>
          <p:nvPr/>
        </p:nvSpPr>
        <p:spPr>
          <a:xfrm>
            <a:off x="539750" y="1268413"/>
            <a:ext cx="8104188" cy="5000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运算符分类</a:t>
            </a:r>
            <a:endParaRPr lang="zh-CN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按</a:t>
            </a:r>
            <a:r>
              <a:rPr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其操作数</a:t>
            </a:r>
            <a:r>
              <a:rPr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个数</a:t>
            </a:r>
            <a:r>
              <a:rPr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分为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b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单目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运算符（一个操作数）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双目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运算符（两个操作数）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三目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运算符（三个操作数）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charset="0"/>
              <a:buChar char="Ø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按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功能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划分</a:t>
            </a:r>
            <a:r>
              <a:rPr lang="zh-CN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Wingdings" panose="05000000000000000000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算术、关系、逻辑、位运算、赋值等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charRg st="104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892">
                                            <p:txEl>
                                              <p:charRg st="104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charRg st="133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892">
                                            <p:txEl>
                                              <p:charRg st="133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charRg st="162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7892">
                                            <p:txEl>
                                              <p:charRg st="162" end="1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789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2.5.1运算符的优先级与结合性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0" name="Rectangle 4"/>
          <p:cNvSpPr/>
          <p:nvPr/>
        </p:nvSpPr>
        <p:spPr>
          <a:xfrm>
            <a:off x="679450" y="1340803"/>
            <a:ext cx="8104188" cy="300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1+3*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4+5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）？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en-US" altLang="zh-CN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6355" indent="-46355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计算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语言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表达式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的值时必须按照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既定规则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，即运算符的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优先级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结合性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规定的运算次序进行计算。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4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sym typeface="+mn-ea"/>
              </a:rPr>
              <a:t>2.5.1运算符的优先级与结合性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32016" t="31934" r="30730" b="18511"/>
          <a:stretch>
            <a:fillRect/>
          </a:stretch>
        </p:blipFill>
        <p:spPr>
          <a:xfrm>
            <a:off x="1043940" y="1196975"/>
            <a:ext cx="6988175" cy="52266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4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sym typeface="+mn-ea"/>
              </a:rPr>
              <a:t>2.5.1运算符的优先级与结合性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3095" t="29894" r="30881" b="18511"/>
          <a:stretch>
            <a:fillRect/>
          </a:stretch>
        </p:blipFill>
        <p:spPr>
          <a:xfrm>
            <a:off x="971550" y="1196975"/>
            <a:ext cx="7428230" cy="53028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dirty="0">
                <a:sym typeface="+mn-ea"/>
              </a:rPr>
              <a:t>2.1.1Ｃ语言字符集</a:t>
            </a:r>
            <a:endParaRPr lang="zh-CN" altLang="en-US" dirty="0"/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>
          <a:xfrm>
            <a:off x="539750" y="1270000"/>
            <a:ext cx="8001000" cy="496887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</a:pPr>
            <a:r>
              <a:rPr lang="zh-CN" altLang="en-US" sz="2800" dirty="0"/>
              <a:t>   C语言程序里</a:t>
            </a:r>
            <a:r>
              <a:rPr lang="zh-CN" altLang="en-US" sz="2800" dirty="0">
                <a:solidFill>
                  <a:srgbClr val="FF0000"/>
                </a:solidFill>
              </a:rPr>
              <a:t>允许使用</a:t>
            </a:r>
            <a:r>
              <a:rPr lang="zh-CN" altLang="en-US" sz="2800" dirty="0"/>
              <a:t>的字符。</a:t>
            </a:r>
            <a:endParaRPr lang="zh-CN" altLang="en-US" sz="28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800" dirty="0"/>
              <a:t>（1）</a:t>
            </a:r>
            <a:r>
              <a:rPr lang="zh-CN" altLang="en-US" sz="2800" dirty="0">
                <a:solidFill>
                  <a:srgbClr val="FF3300"/>
                </a:solidFill>
              </a:rPr>
              <a:t>字母</a:t>
            </a:r>
            <a:r>
              <a:rPr lang="zh-CN" altLang="en-US" sz="2800" dirty="0"/>
              <a:t>：a～z，A～Z。</a:t>
            </a:r>
            <a:endParaRPr lang="zh-CN" altLang="en-US" sz="28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800" dirty="0"/>
              <a:t>（2）</a:t>
            </a:r>
            <a:r>
              <a:rPr lang="zh-CN" altLang="en-US" sz="2800" dirty="0">
                <a:solidFill>
                  <a:srgbClr val="FF3300"/>
                </a:solidFill>
              </a:rPr>
              <a:t>数字</a:t>
            </a:r>
            <a:r>
              <a:rPr lang="zh-CN" altLang="en-US" sz="2800" dirty="0"/>
              <a:t>：0～9。</a:t>
            </a:r>
            <a:endParaRPr lang="zh-CN" altLang="en-US" sz="28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800" dirty="0"/>
              <a:t>（3）</a:t>
            </a:r>
            <a:r>
              <a:rPr lang="zh-CN" altLang="en-US" sz="2800" dirty="0">
                <a:solidFill>
                  <a:srgbClr val="FF3300"/>
                </a:solidFill>
              </a:rPr>
              <a:t>空白符</a:t>
            </a:r>
            <a:r>
              <a:rPr lang="zh-CN" altLang="en-US" sz="2800" dirty="0"/>
              <a:t>：空格</a:t>
            </a:r>
            <a:r>
              <a:rPr lang="en-US" altLang="zh-CN" sz="2800" dirty="0"/>
              <a:t>(</a:t>
            </a:r>
            <a:r>
              <a:rPr lang="zh-CN" altLang="en-US" sz="2800" dirty="0"/>
              <a:t>□</a:t>
            </a:r>
            <a:r>
              <a:rPr lang="en-US" altLang="zh-CN" sz="2800" dirty="0"/>
              <a:t>)</a:t>
            </a:r>
            <a:r>
              <a:rPr lang="zh-CN" altLang="en-US" sz="2800" dirty="0"/>
              <a:t>、Tab&lt;Tab&gt;、Enter&lt;CR&gt;等</a:t>
            </a:r>
            <a:endParaRPr lang="zh-CN" altLang="en-US" sz="2800" dirty="0"/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空白符在</a:t>
            </a:r>
            <a:r>
              <a:rPr lang="zh-CN" altLang="en-US" sz="2400" dirty="0">
                <a:solidFill>
                  <a:srgbClr val="FF0000"/>
                </a:solidFill>
              </a:rPr>
              <a:t>字符常量</a:t>
            </a:r>
            <a:r>
              <a:rPr lang="zh-CN" altLang="en-US" sz="2400" dirty="0"/>
              <a:t>或</a:t>
            </a:r>
            <a:r>
              <a:rPr lang="zh-CN" altLang="en-US" sz="2400" dirty="0">
                <a:solidFill>
                  <a:srgbClr val="FF0000"/>
                </a:solidFill>
              </a:rPr>
              <a:t>字符串常量</a:t>
            </a:r>
            <a:r>
              <a:rPr lang="zh-CN" altLang="en-US" sz="2400" dirty="0"/>
              <a:t>中会保持原含义</a:t>
            </a:r>
            <a:endParaRPr lang="zh-CN" altLang="en-US" sz="2400" dirty="0"/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在程序中的其他位置出现时，只起</a:t>
            </a:r>
            <a:r>
              <a:rPr lang="zh-CN" altLang="en-US" sz="2400" dirty="0">
                <a:solidFill>
                  <a:srgbClr val="FF0000"/>
                </a:solidFill>
              </a:rPr>
              <a:t>分隔词法</a:t>
            </a:r>
            <a:r>
              <a:rPr lang="zh-CN" altLang="en-US" sz="2400" dirty="0"/>
              <a:t>的作用</a:t>
            </a:r>
            <a:endParaRPr lang="zh-CN" altLang="en-US" sz="24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800" dirty="0"/>
              <a:t>（4）标点和特殊符号（</a:t>
            </a:r>
            <a:r>
              <a:rPr lang="zh-CN" altLang="en-US" sz="2800" dirty="0">
                <a:solidFill>
                  <a:srgbClr val="FF0000"/>
                </a:solidFill>
              </a:rPr>
              <a:t>英文半角</a:t>
            </a:r>
            <a:r>
              <a:rPr lang="zh-CN" altLang="en-US" sz="2800" dirty="0"/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2.5.2算术运算符和算术表达式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Rectangle 4"/>
          <p:cNvSpPr/>
          <p:nvPr/>
        </p:nvSpPr>
        <p:spPr>
          <a:xfrm>
            <a:off x="571500" y="1500188"/>
            <a:ext cx="8104188" cy="300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Text Box 5"/>
          <p:cNvSpPr txBox="1"/>
          <p:nvPr/>
        </p:nvSpPr>
        <p:spPr>
          <a:xfrm>
            <a:off x="539750" y="1295400"/>
            <a:ext cx="8375650" cy="2314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基本算术运算符及表达式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+(</a:t>
            </a:r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+3    -(</a:t>
            </a:r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负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-3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+(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3+4   -(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减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3-5   *(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乘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3*5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/(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除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5/2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5.0/2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（注意，此二种形式，结果不同）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119505" y="3717290"/>
            <a:ext cx="77958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778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如果运算符</a:t>
            </a:r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两侧操作数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的数据</a:t>
            </a:r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类型不同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，则需要先自动转换为</a:t>
            </a:r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同一种类型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后再运算。</a:t>
            </a:r>
            <a:endParaRPr lang="zh-CN" sz="24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如果算术运算符的所有操作数的数据</a:t>
            </a:r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类型相同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，则算术表达式</a:t>
            </a:r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结果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的数据类型也与操作数的数据类型</a:t>
            </a:r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相同</a:t>
            </a:r>
            <a:r>
              <a:rPr lang="zh-CN" sz="2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2.5.2算术运算符和算术表达式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Rectangle 4"/>
          <p:cNvSpPr/>
          <p:nvPr/>
        </p:nvSpPr>
        <p:spPr>
          <a:xfrm>
            <a:off x="571500" y="1500188"/>
            <a:ext cx="8104188" cy="300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Text Box 5"/>
          <p:cNvSpPr txBox="1"/>
          <p:nvPr/>
        </p:nvSpPr>
        <p:spPr>
          <a:xfrm>
            <a:off x="539750" y="1295400"/>
            <a:ext cx="8375650" cy="2314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基本算术运算符及表达式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+(</a:t>
            </a:r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+3    -(</a:t>
            </a:r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负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-3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+(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3+4   -(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减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3-5   *(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乘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3*5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/(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除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5/2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5.0/2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（注意，此二种形式，结果不同）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9" name="Text Box 6"/>
          <p:cNvSpPr txBox="1"/>
          <p:nvPr/>
        </p:nvSpPr>
        <p:spPr>
          <a:xfrm>
            <a:off x="3851910" y="3861435"/>
            <a:ext cx="4309745" cy="11271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just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(-b+sqrt(b*b-4*a*c))/(2*a)</a:t>
            </a:r>
            <a:endParaRPr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(-b-sqrt(b*b-4*a*c))/(2*a)</a:t>
            </a:r>
            <a:endParaRPr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1331595" y="4149090"/>
          <a:ext cx="1739900" cy="808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1158240" imgH="472440" progId="Paint.Picture">
                  <p:embed/>
                </p:oleObj>
              </mc:Choice>
              <mc:Fallback>
                <p:oleObj name="" r:id="rId1" imgW="1158240" imgH="472440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31595" y="4149090"/>
                        <a:ext cx="1739900" cy="808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1353820" y="5450840"/>
            <a:ext cx="494030" cy="642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4"/>
          <a:srcRect l="43935"/>
          <a:stretch>
            <a:fillRect/>
          </a:stretch>
        </p:blipFill>
        <p:spPr>
          <a:xfrm>
            <a:off x="1691640" y="5361305"/>
            <a:ext cx="647065" cy="732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6"/>
          <p:cNvSpPr txBox="1"/>
          <p:nvPr/>
        </p:nvSpPr>
        <p:spPr>
          <a:xfrm>
            <a:off x="3924300" y="5135880"/>
            <a:ext cx="4309745" cy="107823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p>
            <a:pPr algn="just">
              <a:lnSpc>
                <a:spcPct val="135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4*PI*r*r*r/3</a:t>
            </a:r>
            <a:endParaRPr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35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4.0</a:t>
            </a:r>
            <a:r>
              <a:rPr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/3*PI*r*r*r;</a:t>
            </a:r>
            <a:endParaRPr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bldLvl="0" animBg="1"/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2.5.2算术运算符和算术表达式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Rectangle 4"/>
          <p:cNvSpPr/>
          <p:nvPr/>
        </p:nvSpPr>
        <p:spPr>
          <a:xfrm>
            <a:off x="571500" y="1500188"/>
            <a:ext cx="8104188" cy="300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7" name="Rectangle 2"/>
          <p:cNvSpPr txBox="1"/>
          <p:nvPr/>
        </p:nvSpPr>
        <p:spPr>
          <a:xfrm>
            <a:off x="1043940" y="1917065"/>
            <a:ext cx="7915275" cy="914400"/>
          </a:xfrm>
          <a:prstGeom prst="rect">
            <a:avLst/>
          </a:prstGeom>
          <a:noFill/>
          <a:ln w="127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%(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取余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）取余运算的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操作数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只能是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整数。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8" name="Text Box 5"/>
          <p:cNvSpPr txBox="1"/>
          <p:nvPr/>
        </p:nvSpPr>
        <p:spPr>
          <a:xfrm>
            <a:off x="539750" y="1295400"/>
            <a:ext cx="8375650" cy="4940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基本算术运算符及表达式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9" name="Text Box 6"/>
          <p:cNvSpPr txBox="1"/>
          <p:nvPr/>
        </p:nvSpPr>
        <p:spPr>
          <a:xfrm>
            <a:off x="1043940" y="2997200"/>
            <a:ext cx="7929245" cy="12350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just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5%3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的值为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      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-5%3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的值为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-2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5%(-3)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的值为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   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-5%(-3)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的值为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-2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12.3%3  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043940" y="4398010"/>
            <a:ext cx="8017510" cy="187134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典型应用</a:t>
            </a:r>
            <a:endParaRPr 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indent="-457200" algn="just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判断是否能整除，如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a%b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的结果为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0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，则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a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能被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整除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indent="-457200" algn="just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data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限定在某范围内，如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1-100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data=data%100+1</a:t>
            </a:r>
            <a:endParaRPr lang="en-US" altLang="zh-CN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indent="-457200" algn="just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取某数的某位，如取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data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的末位：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data%10</a:t>
            </a:r>
            <a:endParaRPr lang="en-US" altLang="zh-CN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bldLvl="0" animBg="1"/>
      <p:bldP spid="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en-US" altLang="zh-CN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2.5.2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算术运算符和算术表达式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0" name="Rectangle 4"/>
          <p:cNvSpPr/>
          <p:nvPr/>
        </p:nvSpPr>
        <p:spPr>
          <a:xfrm>
            <a:off x="571500" y="1500188"/>
            <a:ext cx="8104188" cy="300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1" name="Rectangle 2"/>
          <p:cNvSpPr txBox="1"/>
          <p:nvPr/>
        </p:nvSpPr>
        <p:spPr>
          <a:xfrm>
            <a:off x="457200" y="1323975"/>
            <a:ext cx="8686800" cy="49599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）字符型数据也可以参与算术运算。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字符型数据存储的是其ASCII码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例如：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char ch=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'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'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; 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+1</a:t>
            </a:r>
            <a:r>
              <a:rPr lang="zh-CN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是字母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'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'</a:t>
            </a:r>
            <a:endParaRPr lang="zh-CN" altLang="en-US" sz="2800" dirty="0">
              <a:solidFill>
                <a:schemeClr val="tx1"/>
              </a:solidFill>
              <a:sym typeface="+mn-ea"/>
            </a:endParaRPr>
          </a:p>
          <a:p>
            <a:pPr marL="342900" indent="-3429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ch</a:t>
            </a:r>
            <a:r>
              <a:rPr lang="en-US" altLang="zh-CN" sz="2800" dirty="0">
                <a:solidFill>
                  <a:srgbClr val="C00000"/>
                </a:solidFill>
                <a:sym typeface="+mn-ea"/>
              </a:rPr>
              <a:t>-1</a:t>
            </a:r>
            <a:r>
              <a:rPr lang="zh-CN" altLang="zh-CN" sz="2800" dirty="0">
                <a:solidFill>
                  <a:schemeClr val="tx1"/>
                </a:solidFill>
                <a:sym typeface="+mn-ea"/>
              </a:rPr>
              <a:t>是字母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'a'</a:t>
            </a:r>
            <a:endParaRPr lang="zh-CN" altLang="en-US" sz="2800" dirty="0">
              <a:solidFill>
                <a:schemeClr val="tx1"/>
              </a:solidFill>
              <a:sym typeface="+mn-ea"/>
            </a:endParaRPr>
          </a:p>
          <a:p>
            <a:pPr marL="342900" indent="-3429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ch</a:t>
            </a:r>
            <a:r>
              <a:rPr lang="en-US" altLang="zh-CN" sz="2800" dirty="0">
                <a:solidFill>
                  <a:srgbClr val="C00000"/>
                </a:solidFill>
                <a:sym typeface="+mn-ea"/>
              </a:rPr>
              <a:t>-32</a:t>
            </a:r>
            <a:r>
              <a:rPr lang="zh-CN" altLang="zh-CN" sz="2800" dirty="0">
                <a:solidFill>
                  <a:schemeClr val="tx1"/>
                </a:solidFill>
                <a:sym typeface="+mn-ea"/>
              </a:rPr>
              <a:t>是字母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'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'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40000"/>
              </a:lnSpc>
              <a:spcBef>
                <a:spcPct val="20000"/>
              </a:spcBef>
            </a:pP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5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5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50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0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2.5.2算术运算符和算术表达式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Rectangle 4"/>
          <p:cNvSpPr/>
          <p:nvPr/>
        </p:nvSpPr>
        <p:spPr>
          <a:xfrm>
            <a:off x="571500" y="1500188"/>
            <a:ext cx="8104188" cy="300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5" name="Rectangle 5"/>
          <p:cNvSpPr>
            <a:spLocks noGrp="1"/>
          </p:cNvSpPr>
          <p:nvPr/>
        </p:nvSpPr>
        <p:spPr>
          <a:xfrm>
            <a:off x="955675" y="1365568"/>
            <a:ext cx="2735263" cy="588962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实战演习</a:t>
            </a:r>
            <a:endParaRPr lang="zh-CN" altLang="en-US" sz="26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30726" name="AutoShape 5"/>
          <p:cNvSpPr/>
          <p:nvPr/>
        </p:nvSpPr>
        <p:spPr>
          <a:xfrm>
            <a:off x="611505" y="2349027"/>
            <a:ext cx="8318500" cy="1340796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以下不能正确表达代数式</a:t>
            </a:r>
            <a:r>
              <a:rPr lang="en-US" altLang="zh-CN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的C语言表达式是（    ）。</a:t>
            </a:r>
            <a:endParaRPr lang="zh-CN" altLang="en-US" sz="2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 3*x*y/z/h	B.x*y/z/h*3    C. x/z/h*y*3   D.3*x*y/z*h</a:t>
            </a:r>
            <a:endParaRPr lang="zh-CN" altLang="en-US" sz="2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4427855" y="2564765"/>
          <a:ext cx="540385" cy="47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190500" imgH="274320" progId="Paint.Picture">
                  <p:embed/>
                </p:oleObj>
              </mc:Choice>
              <mc:Fallback>
                <p:oleObj name="" r:id="rId1" imgW="190500" imgH="27432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27855" y="2564765"/>
                        <a:ext cx="540385" cy="474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sz="3600" b="1" dirty="0">
                <a:solidFill>
                  <a:schemeClr val="tx2"/>
                </a:solidFill>
                <a:sym typeface="+mn-ea"/>
              </a:rPr>
              <a:t>2.5.2算术运算符和算术表达式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7" name="Rectangle 4"/>
          <p:cNvSpPr/>
          <p:nvPr/>
        </p:nvSpPr>
        <p:spPr>
          <a:xfrm>
            <a:off x="571500" y="1500188"/>
            <a:ext cx="8104188" cy="300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8" name="Text Box 3"/>
          <p:cNvSpPr txBox="1"/>
          <p:nvPr/>
        </p:nvSpPr>
        <p:spPr>
          <a:xfrm>
            <a:off x="3124200" y="2844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9" name="Text Box 5"/>
          <p:cNvSpPr txBox="1"/>
          <p:nvPr/>
        </p:nvSpPr>
        <p:spPr>
          <a:xfrm>
            <a:off x="3124200" y="4004945"/>
            <a:ext cx="56819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等价于：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i=i+1;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a=i;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的值为</a:t>
            </a:r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的值为</a:t>
            </a:r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0" name="Text Box 6"/>
          <p:cNvSpPr txBox="1"/>
          <p:nvPr/>
        </p:nvSpPr>
        <p:spPr>
          <a:xfrm>
            <a:off x="3170555" y="4940935"/>
            <a:ext cx="55638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等价于：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=i;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i=i+1;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的值为</a:t>
            </a:r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的值为</a:t>
            </a:r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1" name="Text Box 8"/>
          <p:cNvSpPr txBox="1"/>
          <p:nvPr/>
        </p:nvSpPr>
        <p:spPr>
          <a:xfrm>
            <a:off x="899795" y="3717290"/>
            <a:ext cx="203898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  i=1;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a=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++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  i=1;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a=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++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2" name="Text Box 9"/>
          <p:cNvSpPr txBox="1"/>
          <p:nvPr/>
        </p:nvSpPr>
        <p:spPr>
          <a:xfrm>
            <a:off x="914400" y="1257300"/>
            <a:ext cx="457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自增与自减运算符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(++ 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--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3" name="Text Box 10"/>
          <p:cNvSpPr txBox="1"/>
          <p:nvPr/>
        </p:nvSpPr>
        <p:spPr>
          <a:xfrm>
            <a:off x="1219200" y="1814513"/>
            <a:ext cx="7010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++i,--i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先自加</a:t>
            </a:r>
            <a:r>
              <a:rPr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（减）</a:t>
            </a:r>
            <a:r>
              <a:rPr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后使用</a:t>
            </a:r>
            <a:endParaRPr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4" name="Text Box 11"/>
          <p:cNvSpPr txBox="1"/>
          <p:nvPr/>
        </p:nvSpPr>
        <p:spPr>
          <a:xfrm>
            <a:off x="1219200" y="2348865"/>
            <a:ext cx="66659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i++,i--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先使用</a:t>
            </a:r>
            <a:r>
              <a:rPr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后自加</a:t>
            </a:r>
            <a:r>
              <a:rPr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（减）</a:t>
            </a:r>
            <a:r>
              <a:rPr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5" name="Text Box 12"/>
          <p:cNvSpPr txBox="1"/>
          <p:nvPr/>
        </p:nvSpPr>
        <p:spPr>
          <a:xfrm>
            <a:off x="1115695" y="2997200"/>
            <a:ext cx="5826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分析下面几种情况中</a:t>
            </a:r>
            <a:r>
              <a:rPr lang="en-US" altLang="zh-CN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en-US" altLang="zh-CN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的值：</a:t>
            </a:r>
            <a:endParaRPr lang="zh-CN" altLang="en-US" sz="28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0" grpId="0"/>
      <p:bldP spid="47111" grpId="0"/>
      <p:bldP spid="47113" grpId="0"/>
      <p:bldP spid="47115" grpId="0"/>
      <p:bldP spid="471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2.5.3赋值运算符与赋值表达式</a:t>
            </a:r>
            <a:endParaRPr b="1" dirty="0"/>
          </a:p>
        </p:txBody>
      </p:sp>
      <p:sp>
        <p:nvSpPr>
          <p:cNvPr id="59396" name="Rectangle 3"/>
          <p:cNvSpPr>
            <a:spLocks noGrp="1"/>
          </p:cNvSpPr>
          <p:nvPr>
            <p:ph idx="1"/>
          </p:nvPr>
        </p:nvSpPr>
        <p:spPr>
          <a:xfrm>
            <a:off x="567055" y="1341755"/>
            <a:ext cx="8401050" cy="4678045"/>
          </a:xfrm>
        </p:spPr>
        <p:txBody>
          <a:bodyPr vert="horz" wrap="square" lIns="91440" tIns="45720" rIns="91440" bIns="45720" anchor="t"/>
          <a:p>
            <a:pPr marL="457200" indent="-457200" eaLnBrk="1" fontAlgn="base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赋值运算符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:</a:t>
            </a:r>
            <a:r>
              <a:rPr lang="zh-CN" altLang="zh-CN" strike="noStrike" noProof="1" dirty="0"/>
              <a:t>   </a:t>
            </a:r>
            <a:r>
              <a:rPr lang="zh-CN" altLang="en-US" strike="noStrike" noProof="1" dirty="0">
                <a:solidFill>
                  <a:srgbClr val="C00000"/>
                </a:solidFill>
              </a:rPr>
              <a:t>单</a:t>
            </a:r>
            <a:r>
              <a:rPr lang="zh-CN" altLang="en-US" strike="noStrike" noProof="1" dirty="0"/>
              <a:t>等于号（</a:t>
            </a:r>
            <a:r>
              <a:rPr lang="zh-CN" altLang="zh-CN" strike="noStrike" noProof="1" dirty="0">
                <a:solidFill>
                  <a:srgbClr val="C00000"/>
                </a:solidFill>
              </a:rPr>
              <a:t>=</a:t>
            </a:r>
            <a:r>
              <a:rPr lang="zh-CN" altLang="en-US" strike="noStrike" noProof="1" dirty="0"/>
              <a:t>）</a:t>
            </a:r>
            <a:endParaRPr lang="zh-CN" altLang="en-US" strike="noStrike" noProof="1" dirty="0"/>
          </a:p>
          <a:p>
            <a:pPr marL="457200" indent="-457200" algn="l" eaLnBrk="1" fontAlgn="base" hangingPunct="1">
              <a:lnSpc>
                <a:spcPct val="130000"/>
              </a:lnSpc>
              <a:buSzTx/>
              <a:buFont typeface="Wingdings" panose="05000000000000000000" charset="0"/>
              <a:buChar char="Ø"/>
            </a:pPr>
            <a:r>
              <a:rPr lang="zh-CN" altLang="en-US" sz="2800" strike="noStrike" noProof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作用：将等于号右边表达式的值赋给</a:t>
            </a:r>
            <a:r>
              <a:rPr lang="zh-CN" altLang="en-US" sz="2800" strike="noStrike" noProof="1" dirty="0">
                <a:solidFill>
                  <a:srgbClr val="C00000"/>
                </a:solidFill>
              </a:rPr>
              <a:t>左边变量</a:t>
            </a:r>
            <a:endParaRPr lang="zh-CN" altLang="en-US" sz="2800" strike="noStrike" noProof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8255" indent="-8255" algn="l" eaLnBrk="1" fontAlgn="base" hangingPunct="1">
              <a:lnSpc>
                <a:spcPct val="130000"/>
              </a:lnSpc>
              <a:buSzTx/>
            </a:pPr>
            <a:r>
              <a:rPr lang="zh-CN" altLang="zh-CN" sz="2800" dirty="0">
                <a:solidFill>
                  <a:srgbClr val="C00000"/>
                </a:solidFill>
                <a:sym typeface="+mn-ea"/>
              </a:rPr>
              <a:t>int x=10;</a:t>
            </a:r>
            <a:r>
              <a:rPr lang="zh-CN" altLang="zh-CN" sz="2800" dirty="0">
                <a:sym typeface="+mn-ea"/>
              </a:rPr>
              <a:t> </a:t>
            </a:r>
            <a:r>
              <a:rPr lang="en-US" altLang="zh-CN" sz="2800" dirty="0">
                <a:sym typeface="+mn-ea"/>
              </a:rPr>
              <a:t>  </a:t>
            </a:r>
            <a:r>
              <a:rPr lang="en-US" altLang="zh-CN" sz="28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sym typeface="+mn-ea"/>
              </a:rPr>
              <a:t>//x is assigned the value 10</a:t>
            </a:r>
            <a:endParaRPr lang="zh-CN" altLang="zh-CN" sz="2800" strike="noStrike" noProof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</a:endParaRPr>
          </a:p>
          <a:p>
            <a:pPr marL="8255" indent="-8255" algn="l" eaLnBrk="1" fontAlgn="base" hangingPunct="1">
              <a:lnSpc>
                <a:spcPct val="130000"/>
              </a:lnSpc>
              <a:buSzTx/>
            </a:pPr>
            <a:r>
              <a:rPr lang="zh-CN" altLang="en-US" sz="2800" strike="noStrike" noProof="1" dirty="0">
                <a:solidFill>
                  <a:srgbClr val="3333FF"/>
                </a:solidFill>
              </a:rPr>
              <a:t>float z; </a:t>
            </a:r>
            <a:endParaRPr lang="zh-CN" altLang="en-US" sz="2800" strike="noStrike" noProof="1" dirty="0">
              <a:solidFill>
                <a:srgbClr val="3333FF"/>
              </a:solidFill>
            </a:endParaRPr>
          </a:p>
          <a:p>
            <a:pPr marL="8255" indent="-8255" algn="l" eaLnBrk="1" fontAlgn="base" hangingPunct="1">
              <a:lnSpc>
                <a:spcPct val="130000"/>
              </a:lnSpc>
              <a:buSzTx/>
            </a:pPr>
            <a:r>
              <a:rPr lang="zh-CN" altLang="en-US" sz="2800" strike="noStrike" noProof="1" dirty="0">
                <a:solidFill>
                  <a:srgbClr val="3333FF"/>
                </a:solidFill>
              </a:rPr>
              <a:t>z=5*</a:t>
            </a:r>
            <a:r>
              <a:rPr lang="en-US" altLang="zh-CN" sz="2800" strike="noStrike" noProof="1" dirty="0">
                <a:solidFill>
                  <a:srgbClr val="3333FF"/>
                </a:solidFill>
              </a:rPr>
              <a:t>10</a:t>
            </a:r>
            <a:r>
              <a:rPr lang="zh-CN" altLang="en-US" sz="2800" strike="noStrike" noProof="1" dirty="0">
                <a:solidFill>
                  <a:srgbClr val="3333FF"/>
                </a:solidFill>
              </a:rPr>
              <a:t>;</a:t>
            </a:r>
            <a:endParaRPr lang="zh-CN" altLang="en-US" sz="2800" strike="noStrike" noProof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body" idx="4294967295"/>
          </p:nvPr>
        </p:nvSpPr>
        <p:spPr>
          <a:xfrm>
            <a:off x="533400" y="2633345"/>
            <a:ext cx="8153400" cy="17526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sz="28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例如</a:t>
            </a:r>
            <a:r>
              <a:rPr lang="zh-CN" altLang="en-US" sz="2800" b="0" dirty="0">
                <a:latin typeface="宋体" panose="02010600030101010101" pitchFamily="2" charset="-122"/>
              </a:rPr>
              <a:t>：</a:t>
            </a:r>
            <a:r>
              <a:rPr lang="en-US" altLang="zh-CN" sz="2800" b="0" dirty="0">
                <a:latin typeface="宋体" panose="02010600030101010101" pitchFamily="2" charset="-122"/>
              </a:rPr>
              <a:t>(1) x=(y=12)/4 </a:t>
            </a:r>
            <a:endParaRPr lang="en-US" altLang="zh-CN" sz="2800" b="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0" dirty="0">
                <a:latin typeface="宋体" panose="02010600030101010101" pitchFamily="2" charset="-122"/>
              </a:rPr>
              <a:t>      (2) x=y=12/4 </a:t>
            </a:r>
            <a:endParaRPr lang="en-US" altLang="zh-CN" sz="2800" b="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0" dirty="0">
                <a:latin typeface="宋体" panose="02010600030101010101" pitchFamily="2" charset="-122"/>
              </a:rPr>
              <a:t>      (3) x=(y=12/4)</a:t>
            </a:r>
            <a:endParaRPr lang="en-US" altLang="zh-CN" sz="2800" b="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0" dirty="0"/>
              <a:t>         </a:t>
            </a:r>
            <a:r>
              <a:rPr lang="en-US" altLang="zh-CN" sz="2800" b="0" dirty="0">
                <a:latin typeface="宋体" panose="02010600030101010101" pitchFamily="2" charset="-122"/>
              </a:rPr>
              <a:t>(4)(x=y)=12/4</a:t>
            </a:r>
            <a:endParaRPr lang="en-US" altLang="zh-CN" sz="2800" b="0" dirty="0">
              <a:latin typeface="宋体" panose="02010600030101010101" pitchFamily="2" charset="-122"/>
            </a:endParaRPr>
          </a:p>
        </p:txBody>
      </p:sp>
      <p:sp>
        <p:nvSpPr>
          <p:cNvPr id="61443" name="Text Box 9"/>
          <p:cNvSpPr txBox="1"/>
          <p:nvPr/>
        </p:nvSpPr>
        <p:spPr>
          <a:xfrm>
            <a:off x="4572000" y="2922270"/>
            <a:ext cx="402272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值为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值为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，表达式的值为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4" name="Text Box 10"/>
          <p:cNvSpPr txBox="1"/>
          <p:nvPr/>
        </p:nvSpPr>
        <p:spPr>
          <a:xfrm>
            <a:off x="4643438" y="3641408"/>
            <a:ext cx="3894137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值为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值为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，表达式的值为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5" name="Text Box 11"/>
          <p:cNvSpPr txBox="1"/>
          <p:nvPr/>
        </p:nvSpPr>
        <p:spPr>
          <a:xfrm>
            <a:off x="4714875" y="4433570"/>
            <a:ext cx="3894138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值为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值为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，表达式的值为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46" name="Text Box 12"/>
          <p:cNvSpPr txBox="1"/>
          <p:nvPr/>
        </p:nvSpPr>
        <p:spPr>
          <a:xfrm>
            <a:off x="4211638" y="5009833"/>
            <a:ext cx="3238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</a:t>
            </a:r>
            <a:endParaRPr lang="en-US" altLang="zh-CN" sz="20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79879" name="Rectangle 7"/>
          <p:cNvSpPr>
            <a:spLocks noGrp="1"/>
          </p:cNvSpPr>
          <p:nvPr/>
        </p:nvSpPr>
        <p:spPr>
          <a:xfrm>
            <a:off x="755650" y="260350"/>
            <a:ext cx="8001000" cy="7493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3800" b="1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2.5.</a:t>
            </a:r>
            <a:r>
              <a:rPr lang="en-US" altLang="zh-CN" sz="3800" b="1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3</a:t>
            </a:r>
            <a:r>
              <a:rPr lang="zh-CN" altLang="en-US" sz="3800" b="1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赋值运算符与赋值表达式</a:t>
            </a:r>
            <a:endParaRPr lang="zh-CN" altLang="en-US" sz="3800" b="1" dirty="0">
              <a:solidFill>
                <a:schemeClr val="tx2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650" y="1341120"/>
            <a:ext cx="7782560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 eaLnBrk="1" fontAlgn="base" hangingPunct="1">
              <a:lnSpc>
                <a:spcPct val="130000"/>
              </a:lnSpc>
              <a:buSzTx/>
              <a:buFont typeface="Wingdings" panose="05000000000000000000" charset="0"/>
              <a:buChar char="Ø"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优先级与结合性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：</a:t>
            </a:r>
            <a:r>
              <a:rPr lang="zh-CN" altLang="en-US" sz="2800" b="1" dirty="0">
                <a:solidFill>
                  <a:srgbClr val="C00000"/>
                </a:solidFill>
                <a:sym typeface="+mn-ea"/>
              </a:rPr>
              <a:t>优先级仅高于逗号运算符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，结合方向为</a:t>
            </a:r>
            <a:r>
              <a:rPr lang="zh-CN" altLang="en-US" sz="2800" b="1" dirty="0">
                <a:solidFill>
                  <a:srgbClr val="C00000"/>
                </a:solidFill>
                <a:sym typeface="+mn-ea"/>
              </a:rPr>
              <a:t>自右至左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4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42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42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42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42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42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42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42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42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6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442">
                                            <p:txEl>
                                              <p:charRg st="6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442">
                                            <p:txEl>
                                              <p:charRg st="6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442">
                                            <p:txEl>
                                              <p:charRg st="6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442">
                                            <p:txEl>
                                              <p:charRg st="6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uiExpand="1" build="p"/>
      <p:bldP spid="61443" grpId="0"/>
      <p:bldP spid="61444" grpId="0"/>
      <p:bldP spid="61445" grpId="0"/>
      <p:bldP spid="6144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1" hangingPunct="1"/>
            <a:r>
              <a:rPr lang="zh-CN" altLang="zh-CN" sz="3600" b="1" dirty="0">
                <a:sym typeface="+mn-ea"/>
              </a:rPr>
              <a:t>2.5.</a:t>
            </a:r>
            <a:r>
              <a:rPr lang="en-US" altLang="zh-CN" sz="3600" b="1" dirty="0">
                <a:sym typeface="+mn-ea"/>
              </a:rPr>
              <a:t>3</a:t>
            </a:r>
            <a:r>
              <a:rPr lang="zh-CN" altLang="en-US" sz="3600" b="1" dirty="0">
                <a:sym typeface="+mn-ea"/>
              </a:rPr>
              <a:t>赋值运算符与赋值表达式</a:t>
            </a:r>
            <a:endParaRPr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Rectangle 4"/>
          <p:cNvSpPr/>
          <p:nvPr/>
        </p:nvSpPr>
        <p:spPr>
          <a:xfrm>
            <a:off x="571500" y="1500188"/>
            <a:ext cx="8104188" cy="300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5" name="Rectangle 5"/>
          <p:cNvSpPr>
            <a:spLocks noGrp="1"/>
          </p:cNvSpPr>
          <p:nvPr/>
        </p:nvSpPr>
        <p:spPr>
          <a:xfrm>
            <a:off x="955675" y="1365568"/>
            <a:ext cx="2735263" cy="588962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实战演习</a:t>
            </a:r>
            <a:endParaRPr lang="zh-CN" altLang="en-US" sz="26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30726" name="AutoShape 5"/>
          <p:cNvSpPr/>
          <p:nvPr/>
        </p:nvSpPr>
        <p:spPr>
          <a:xfrm>
            <a:off x="611505" y="2492980"/>
            <a:ext cx="8318500" cy="2556570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若变量均已正确定义并赋值,以下合法的C语言赋值语句是(       )</a:t>
            </a:r>
            <a:endParaRPr lang="zh-CN" altLang="en-US" sz="26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A.x=y==10;		</a:t>
            </a:r>
            <a:r>
              <a:rPr lang="en-US" altLang="zh-CN" sz="2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B.x=y%3.6;</a:t>
            </a:r>
            <a:endParaRPr lang="zh-CN" altLang="en-US" sz="26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C.x+y=z;		</a:t>
            </a:r>
            <a:r>
              <a:rPr lang="en-US" altLang="zh-CN" sz="2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D.x=3=2+1;</a:t>
            </a:r>
            <a:endParaRPr lang="zh-CN" altLang="en-US" sz="26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Rectangle 2"/>
          <p:cNvSpPr>
            <a:spLocks noGrp="1"/>
          </p:cNvSpPr>
          <p:nvPr>
            <p:ph idx="1"/>
          </p:nvPr>
        </p:nvSpPr>
        <p:spPr>
          <a:xfrm>
            <a:off x="567055" y="1270000"/>
            <a:ext cx="8001000" cy="4853305"/>
          </a:xfrm>
        </p:spPr>
        <p:txBody>
          <a:bodyPr vert="horz" wrap="square" lIns="91440" tIns="45720" rIns="91440" bIns="45720" anchor="t" anchorCtr="0"/>
          <a:p>
            <a:pPr marL="8255" indent="327025" eaLnBrk="1" hangingPunct="1">
              <a:lnSpc>
                <a:spcPct val="150000"/>
              </a:lnSpc>
            </a:pPr>
            <a:r>
              <a:rPr lang="zh-CN" altLang="zh-CN" sz="2400" dirty="0"/>
              <a:t> C</a:t>
            </a:r>
            <a:r>
              <a:rPr lang="zh-CN" altLang="en-US" sz="2400" dirty="0"/>
              <a:t>语言还提供了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个双目</a:t>
            </a:r>
            <a:r>
              <a:rPr lang="zh-CN" altLang="en-US" sz="2400" dirty="0">
                <a:solidFill>
                  <a:srgbClr val="FF3300"/>
                </a:solidFill>
              </a:rPr>
              <a:t>复合赋值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运算符</a:t>
            </a:r>
            <a:r>
              <a:rPr lang="zh-CN" altLang="en-US" sz="2400" dirty="0"/>
              <a:t>：</a:t>
            </a:r>
            <a:endParaRPr lang="zh-CN" altLang="en-US" sz="2400" dirty="0"/>
          </a:p>
          <a:p>
            <a:pPr marL="8255" indent="327025" eaLnBrk="1" hangingPunct="1">
              <a:lnSpc>
                <a:spcPct val="150000"/>
              </a:lnSpc>
            </a:pPr>
            <a:r>
              <a:rPr lang="zh-CN" altLang="zh-CN" sz="2400" dirty="0">
                <a:solidFill>
                  <a:srgbClr val="3333FF"/>
                </a:solidFill>
              </a:rPr>
              <a:t>+=</a:t>
            </a:r>
            <a:r>
              <a:rPr lang="zh-CN" altLang="en-US" sz="2400" dirty="0">
                <a:solidFill>
                  <a:srgbClr val="3333FF"/>
                </a:solidFill>
              </a:rPr>
              <a:t>（加赋值运算符）</a:t>
            </a:r>
            <a:r>
              <a:rPr lang="zh-CN" altLang="en-US" sz="2400" dirty="0"/>
              <a:t>、</a:t>
            </a:r>
            <a:r>
              <a:rPr lang="zh-CN" altLang="zh-CN" sz="2400" dirty="0"/>
              <a:t>-=</a:t>
            </a:r>
            <a:r>
              <a:rPr lang="zh-CN" altLang="en-US" sz="2400" dirty="0"/>
              <a:t>（减赋值运算符）</a:t>
            </a:r>
            <a:endParaRPr lang="zh-CN" altLang="en-US" sz="2400" dirty="0"/>
          </a:p>
          <a:p>
            <a:pPr marL="8255" indent="327025" eaLnBrk="1" hangingPunct="1">
              <a:lnSpc>
                <a:spcPct val="150000"/>
              </a:lnSpc>
            </a:pPr>
            <a:r>
              <a:rPr lang="zh-CN" altLang="en-US" sz="2400" dirty="0"/>
              <a:t>*</a:t>
            </a:r>
            <a:r>
              <a:rPr lang="zh-CN" altLang="zh-CN" sz="2400" dirty="0"/>
              <a:t>=</a:t>
            </a:r>
            <a:r>
              <a:rPr lang="zh-CN" altLang="en-US" sz="2400" dirty="0"/>
              <a:t>（乘赋值运算符）、</a:t>
            </a:r>
            <a:r>
              <a:rPr lang="zh-CN" altLang="zh-CN" sz="2400" dirty="0"/>
              <a:t>/=</a:t>
            </a:r>
            <a:r>
              <a:rPr lang="zh-CN" altLang="en-US" sz="2400" dirty="0"/>
              <a:t>（除赋值运算符）</a:t>
            </a:r>
            <a:endParaRPr lang="zh-CN" altLang="en-US" sz="2400" dirty="0"/>
          </a:p>
          <a:p>
            <a:pPr marL="8255" indent="327025" eaLnBrk="1" hangingPunct="1">
              <a:lnSpc>
                <a:spcPct val="150000"/>
              </a:lnSpc>
            </a:pPr>
            <a:r>
              <a:rPr lang="zh-CN" altLang="zh-CN" sz="2400" dirty="0"/>
              <a:t>%=</a:t>
            </a:r>
            <a:r>
              <a:rPr lang="zh-CN" altLang="en-US" sz="2400" dirty="0"/>
              <a:t>（取余赋值运算符）、</a:t>
            </a:r>
            <a:r>
              <a:rPr lang="zh-CN" altLang="zh-CN" sz="2400" dirty="0"/>
              <a:t>&amp;=</a:t>
            </a:r>
            <a:r>
              <a:rPr lang="zh-CN" altLang="en-US" sz="2400" dirty="0"/>
              <a:t>（位与赋值运算符）</a:t>
            </a:r>
            <a:endParaRPr lang="zh-CN" altLang="en-US" sz="2400" dirty="0"/>
          </a:p>
          <a:p>
            <a:pPr marL="8255" indent="327025" eaLnBrk="1" hangingPunct="1">
              <a:lnSpc>
                <a:spcPct val="150000"/>
              </a:lnSpc>
            </a:pPr>
            <a:r>
              <a:rPr lang="zh-CN" altLang="zh-CN" sz="2400" dirty="0"/>
              <a:t>^=</a:t>
            </a:r>
            <a:r>
              <a:rPr lang="zh-CN" altLang="en-US" sz="2400" dirty="0"/>
              <a:t>（异或赋值运算符）、</a:t>
            </a:r>
            <a:r>
              <a:rPr lang="zh-CN" altLang="zh-CN" sz="2400" dirty="0"/>
              <a:t>|=</a:t>
            </a:r>
            <a:r>
              <a:rPr lang="zh-CN" altLang="en-US" sz="2400" dirty="0"/>
              <a:t>（位或赋值运算符）</a:t>
            </a:r>
            <a:endParaRPr lang="zh-CN" altLang="en-US" sz="2400" dirty="0"/>
          </a:p>
          <a:p>
            <a:pPr marL="8255" indent="327025" eaLnBrk="1" hangingPunct="1">
              <a:lnSpc>
                <a:spcPct val="150000"/>
              </a:lnSpc>
            </a:pPr>
            <a:r>
              <a:rPr lang="zh-CN" altLang="zh-CN" sz="2400" dirty="0"/>
              <a:t>&lt;&lt;=</a:t>
            </a:r>
            <a:r>
              <a:rPr lang="zh-CN" altLang="en-US" sz="2400" dirty="0"/>
              <a:t>（左移赋值运算符）、</a:t>
            </a:r>
            <a:r>
              <a:rPr lang="zh-CN" altLang="zh-CN" sz="2400" dirty="0"/>
              <a:t>&gt;&gt;=</a:t>
            </a:r>
            <a:r>
              <a:rPr lang="zh-CN" altLang="en-US" sz="2400" dirty="0"/>
              <a:t>（右移赋值运算符）</a:t>
            </a:r>
            <a:endParaRPr lang="zh-CN" altLang="en-US" sz="2400" dirty="0"/>
          </a:p>
        </p:txBody>
      </p:sp>
      <p:sp>
        <p:nvSpPr>
          <p:cNvPr id="77827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/>
              <a:t>2.5.</a:t>
            </a:r>
            <a:r>
              <a:rPr lang="en-US" altLang="zh-CN" b="1" dirty="0"/>
              <a:t>3</a:t>
            </a:r>
            <a:r>
              <a:rPr lang="zh-CN" altLang="en-US" b="1" dirty="0"/>
              <a:t>赋值运算符与赋值表达式</a:t>
            </a:r>
            <a:endParaRPr lang="zh-CN" altLang="en-US" b="1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dirty="0">
                <a:sym typeface="+mn-ea"/>
              </a:rPr>
              <a:t>2.1.1Ｃ语言字符集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6867" t="26877" r="40599" b="35449"/>
          <a:stretch>
            <a:fillRect/>
          </a:stretch>
        </p:blipFill>
        <p:spPr>
          <a:xfrm>
            <a:off x="683895" y="1186180"/>
            <a:ext cx="7788275" cy="50704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Rectangle 2"/>
          <p:cNvSpPr>
            <a:spLocks noGrp="1"/>
          </p:cNvSpPr>
          <p:nvPr>
            <p:ph idx="1"/>
          </p:nvPr>
        </p:nvSpPr>
        <p:spPr>
          <a:xfrm>
            <a:off x="571500" y="1268730"/>
            <a:ext cx="8201660" cy="467804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60000"/>
              </a:lnSpc>
            </a:pPr>
            <a:r>
              <a:rPr lang="zh-CN" altLang="en-US" sz="2400" dirty="0"/>
              <a:t>以</a:t>
            </a:r>
            <a:r>
              <a:rPr lang="zh-CN" altLang="zh-CN" sz="2400" dirty="0"/>
              <a:t>+=</a:t>
            </a:r>
            <a:r>
              <a:rPr lang="zh-CN" altLang="en-US" sz="2400" dirty="0"/>
              <a:t>为例，说明复合赋值运算符的使用形式及功能。</a:t>
            </a:r>
            <a:endParaRPr lang="zh-CN" altLang="en-US" sz="2400" dirty="0"/>
          </a:p>
          <a:p>
            <a:pPr eaLnBrk="1" hangingPunct="1">
              <a:lnSpc>
                <a:spcPct val="16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例如：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2400" dirty="0">
                <a:solidFill>
                  <a:srgbClr val="3333FF"/>
                </a:solidFill>
              </a:rPr>
              <a:t>    </a:t>
            </a:r>
            <a:r>
              <a:rPr lang="zh-CN" altLang="zh-CN" sz="2400" dirty="0">
                <a:solidFill>
                  <a:srgbClr val="3333FF"/>
                </a:solidFill>
              </a:rPr>
              <a:t>x+=10</a:t>
            </a:r>
            <a:endParaRPr lang="zh-CN" altLang="zh-CN" sz="2400" dirty="0">
              <a:solidFill>
                <a:srgbClr val="3333FF"/>
              </a:solidFill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2400" dirty="0"/>
              <a:t>等价于：</a:t>
            </a:r>
            <a:endParaRPr lang="zh-CN" altLang="en-US" sz="2400" dirty="0"/>
          </a:p>
          <a:p>
            <a:pPr eaLnBrk="1" hangingPunct="1">
              <a:lnSpc>
                <a:spcPct val="160000"/>
              </a:lnSpc>
            </a:pPr>
            <a:r>
              <a:rPr lang="zh-CN" altLang="en-US" sz="2400" dirty="0"/>
              <a:t> </a:t>
            </a:r>
            <a:r>
              <a:rPr lang="en-US" altLang="zh-CN" sz="2400" dirty="0"/>
              <a:t>   </a:t>
            </a:r>
            <a:r>
              <a:rPr lang="zh-CN" altLang="zh-CN" sz="2400" dirty="0">
                <a:solidFill>
                  <a:srgbClr val="C00000"/>
                </a:solidFill>
              </a:rPr>
              <a:t>x=x+10</a:t>
            </a:r>
            <a:endParaRPr lang="zh-CN" altLang="en-US" sz="2400" dirty="0"/>
          </a:p>
          <a:p>
            <a:pPr eaLnBrk="1" hangingPunct="1">
              <a:lnSpc>
                <a:spcPct val="160000"/>
              </a:lnSpc>
            </a:pPr>
            <a:r>
              <a:rPr lang="zh-CN" altLang="en-US" sz="2400" dirty="0"/>
              <a:t>功能：</a:t>
            </a:r>
            <a:r>
              <a:rPr sz="2400" dirty="0"/>
              <a:t>将x的值加10后的结果再赋给左边的变量x</a:t>
            </a:r>
            <a:endParaRPr lang="en-US" sz="2400" dirty="0"/>
          </a:p>
        </p:txBody>
      </p:sp>
      <p:sp>
        <p:nvSpPr>
          <p:cNvPr id="78851" name="Rectangle 3"/>
          <p:cNvSpPr>
            <a:spLocks noGrp="1"/>
          </p:cNvSpPr>
          <p:nvPr/>
        </p:nvSpPr>
        <p:spPr>
          <a:xfrm>
            <a:off x="755650" y="260350"/>
            <a:ext cx="8001000" cy="7493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3800" b="1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2.5.</a:t>
            </a:r>
            <a:r>
              <a:rPr lang="en-US" altLang="zh-CN" sz="3800" b="1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3</a:t>
            </a:r>
            <a:r>
              <a:rPr lang="zh-CN" altLang="en-US" sz="3800" b="1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赋值运算符与赋值表达式</a:t>
            </a:r>
            <a:endParaRPr lang="zh-CN" altLang="en-US" sz="3800" b="1" dirty="0">
              <a:solidFill>
                <a:schemeClr val="tx2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b="1" dirty="0"/>
              <a:t>2.5.</a:t>
            </a:r>
            <a:r>
              <a:rPr lang="en-US" altLang="zh-CN" b="1" dirty="0"/>
              <a:t>4</a:t>
            </a:r>
            <a:r>
              <a:rPr lang="zh-CN" altLang="en-US" b="1" dirty="0"/>
              <a:t>关系运算符和关系表达式</a:t>
            </a:r>
            <a:endParaRPr lang="zh-CN" altLang="en-US" b="1" dirty="0"/>
          </a:p>
        </p:txBody>
      </p:sp>
      <p:sp>
        <p:nvSpPr>
          <p:cNvPr id="81923" name="Rectangle 3"/>
          <p:cNvSpPr>
            <a:spLocks noGrp="1"/>
          </p:cNvSpPr>
          <p:nvPr>
            <p:ph idx="1"/>
          </p:nvPr>
        </p:nvSpPr>
        <p:spPr>
          <a:xfrm>
            <a:off x="323850" y="1196975"/>
            <a:ext cx="8721725" cy="511302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2400" dirty="0"/>
              <a:t>1</a:t>
            </a:r>
            <a:r>
              <a:rPr lang="zh-CN" altLang="en-US" sz="2400" dirty="0"/>
              <a:t>．关系运算符（双目运算符）</a:t>
            </a:r>
            <a:endParaRPr lang="zh-CN" altLang="en-US" sz="2400" dirty="0"/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/>
              <a:t>比较两个表达式关系的运算符称为关系运算符。</a:t>
            </a:r>
            <a:endParaRPr lang="zh-CN" altLang="en-US" sz="2400" dirty="0"/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2400" dirty="0">
                <a:solidFill>
                  <a:srgbClr val="3333FF"/>
                </a:solidFill>
              </a:rPr>
              <a:t>&gt;</a:t>
            </a:r>
            <a:r>
              <a:rPr lang="zh-CN" altLang="en-US" sz="2400" dirty="0">
                <a:solidFill>
                  <a:srgbClr val="3333FF"/>
                </a:solidFill>
              </a:rPr>
              <a:t>（大于）、</a:t>
            </a:r>
            <a:r>
              <a:rPr lang="zh-CN" altLang="zh-CN" sz="2400" dirty="0">
                <a:solidFill>
                  <a:srgbClr val="3333FF"/>
                </a:solidFill>
              </a:rPr>
              <a:t>&lt;</a:t>
            </a:r>
            <a:r>
              <a:rPr lang="zh-CN" altLang="en-US" sz="2400" dirty="0">
                <a:solidFill>
                  <a:srgbClr val="3333FF"/>
                </a:solidFill>
              </a:rPr>
              <a:t>（小于）、</a:t>
            </a:r>
            <a:r>
              <a:rPr lang="zh-CN" altLang="zh-CN" sz="2400" dirty="0">
                <a:solidFill>
                  <a:srgbClr val="C00000"/>
                </a:solidFill>
              </a:rPr>
              <a:t>&gt;=</a:t>
            </a:r>
            <a:r>
              <a:rPr lang="zh-CN" altLang="en-US" sz="2400" dirty="0">
                <a:solidFill>
                  <a:srgbClr val="C00000"/>
                </a:solidFill>
              </a:rPr>
              <a:t>（大于等于）、</a:t>
            </a:r>
            <a:r>
              <a:rPr lang="zh-CN" altLang="zh-CN" sz="2400" dirty="0">
                <a:solidFill>
                  <a:srgbClr val="3333FF"/>
                </a:solidFill>
              </a:rPr>
              <a:t>&lt;=</a:t>
            </a:r>
            <a:r>
              <a:rPr lang="zh-CN" altLang="en-US" sz="2400" dirty="0">
                <a:solidFill>
                  <a:srgbClr val="3333FF"/>
                </a:solidFill>
              </a:rPr>
              <a:t>（小于等于）</a:t>
            </a:r>
            <a:endParaRPr lang="zh-CN" altLang="en-US" sz="2400" dirty="0">
              <a:solidFill>
                <a:srgbClr val="3333FF"/>
              </a:solidFill>
            </a:endParaRPr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2400" dirty="0">
                <a:solidFill>
                  <a:srgbClr val="C00000"/>
                </a:solidFill>
              </a:rPr>
              <a:t>==</a:t>
            </a:r>
            <a:r>
              <a:rPr lang="zh-CN" altLang="en-US" sz="2400" dirty="0">
                <a:solidFill>
                  <a:srgbClr val="C00000"/>
                </a:solidFill>
              </a:rPr>
              <a:t>（等于）</a:t>
            </a:r>
            <a:r>
              <a:rPr lang="zh-CN" altLang="en-US" sz="2400" dirty="0">
                <a:solidFill>
                  <a:srgbClr val="3333FF"/>
                </a:solidFill>
              </a:rPr>
              <a:t>、</a:t>
            </a:r>
            <a:r>
              <a:rPr lang="zh-CN" altLang="zh-CN" sz="2400" dirty="0">
                <a:solidFill>
                  <a:srgbClr val="C00000"/>
                </a:solidFill>
              </a:rPr>
              <a:t>!=</a:t>
            </a:r>
            <a:r>
              <a:rPr lang="zh-CN" altLang="en-US" sz="2400" dirty="0">
                <a:solidFill>
                  <a:srgbClr val="C00000"/>
                </a:solidFill>
              </a:rPr>
              <a:t>（不等于）</a:t>
            </a:r>
            <a:endParaRPr lang="zh-CN" altLang="en-US" sz="2400" dirty="0">
              <a:solidFill>
                <a:srgbClr val="3333FF"/>
              </a:solidFill>
            </a:endParaRPr>
          </a:p>
          <a:p>
            <a:pPr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/>
              <a:t>前</a:t>
            </a:r>
            <a:r>
              <a:rPr lang="zh-CN" altLang="zh-CN" sz="2400" dirty="0"/>
              <a:t>4</a:t>
            </a:r>
            <a:r>
              <a:rPr lang="zh-CN" altLang="en-US" sz="2400" dirty="0"/>
              <a:t>个的优先级高于后</a:t>
            </a:r>
            <a:r>
              <a:rPr lang="zh-CN" altLang="zh-CN" sz="2400" dirty="0"/>
              <a:t>2</a:t>
            </a:r>
            <a:r>
              <a:rPr lang="zh-CN" altLang="en-US" sz="2400" dirty="0"/>
              <a:t>个的优先级</a:t>
            </a:r>
            <a:endParaRPr lang="zh-CN" altLang="en-US" sz="2400" dirty="0"/>
          </a:p>
          <a:p>
            <a:pPr algn="l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SzTx/>
            </a:pPr>
            <a:r>
              <a:rPr lang="zh-CN" altLang="zh-CN" sz="2400" dirty="0">
                <a:sym typeface="+mn-ea"/>
              </a:rPr>
              <a:t>2．关系表达式</a:t>
            </a:r>
            <a:endParaRPr lang="zh-CN" altLang="zh-CN" sz="2400" dirty="0">
              <a:sym typeface="+mn-ea"/>
            </a:endParaRPr>
          </a:p>
          <a:p>
            <a:pPr algn="l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SzTx/>
            </a:pPr>
            <a:r>
              <a:rPr lang="zh-CN" altLang="en-US" sz="2400" dirty="0">
                <a:sym typeface="+mn-ea"/>
              </a:rPr>
              <a:t>关系成立</a:t>
            </a:r>
            <a:r>
              <a:rPr lang="zh-CN" altLang="en-US" sz="2400" dirty="0">
                <a:solidFill>
                  <a:srgbClr val="FF3300"/>
                </a:solidFill>
                <a:sym typeface="+mn-ea"/>
              </a:rPr>
              <a:t>结果为真</a:t>
            </a:r>
            <a:r>
              <a:rPr lang="zh-CN" altLang="en-US" sz="2400" dirty="0">
                <a:sym typeface="+mn-ea"/>
              </a:rPr>
              <a:t>，用</a:t>
            </a:r>
            <a:r>
              <a:rPr lang="zh-CN" altLang="zh-CN" sz="2400" dirty="0">
                <a:solidFill>
                  <a:srgbClr val="FF3300"/>
                </a:solidFill>
                <a:sym typeface="+mn-ea"/>
              </a:rPr>
              <a:t>1</a:t>
            </a:r>
            <a:r>
              <a:rPr lang="zh-CN" altLang="en-US" sz="2400" dirty="0">
                <a:sym typeface="+mn-ea"/>
              </a:rPr>
              <a:t>表示；关系不成立</a:t>
            </a:r>
            <a:r>
              <a:rPr lang="zh-CN" altLang="en-US" sz="2400" dirty="0">
                <a:solidFill>
                  <a:srgbClr val="FF3300"/>
                </a:solidFill>
                <a:sym typeface="+mn-ea"/>
              </a:rPr>
              <a:t>结果为假</a:t>
            </a:r>
            <a:r>
              <a:rPr lang="zh-CN" altLang="en-US" sz="2400" dirty="0">
                <a:sym typeface="+mn-ea"/>
              </a:rPr>
              <a:t>，用</a:t>
            </a:r>
            <a:r>
              <a:rPr lang="zh-CN" altLang="zh-CN" sz="2400" dirty="0">
                <a:solidFill>
                  <a:srgbClr val="FF3300"/>
                </a:solidFill>
                <a:sym typeface="+mn-ea"/>
              </a:rPr>
              <a:t>0</a:t>
            </a:r>
            <a:r>
              <a:rPr lang="zh-CN" altLang="en-US" sz="2400" dirty="0">
                <a:sym typeface="+mn-ea"/>
              </a:rPr>
              <a:t>表示</a:t>
            </a:r>
            <a:endParaRPr lang="zh-CN" altLang="en-US" sz="2400" dirty="0">
              <a:sym typeface="+mn-ea"/>
            </a:endParaRPr>
          </a:p>
          <a:p>
            <a:pPr marL="34925" indent="-34925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2400" dirty="0">
                <a:solidFill>
                  <a:srgbClr val="3333FF"/>
                </a:solidFill>
                <a:sym typeface="+mn-ea"/>
              </a:rPr>
              <a:t>int x=2,y=4,z=6;</a:t>
            </a:r>
            <a:endParaRPr lang="zh-CN" altLang="zh-CN" sz="2400" dirty="0">
              <a:solidFill>
                <a:srgbClr val="3333FF"/>
              </a:solidFill>
            </a:endParaRPr>
          </a:p>
          <a:p>
            <a:pPr marL="34925" indent="-34925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2400" dirty="0">
                <a:solidFill>
                  <a:srgbClr val="3333FF"/>
                </a:solidFill>
                <a:sym typeface="+mn-ea"/>
              </a:rPr>
              <a:t>x+y&gt;0 </a:t>
            </a:r>
            <a:endParaRPr lang="zh-CN" altLang="zh-CN" sz="2400" dirty="0">
              <a:solidFill>
                <a:srgbClr val="3333FF"/>
              </a:solidFill>
            </a:endParaRPr>
          </a:p>
          <a:p>
            <a:pPr marL="34925" indent="-34925" eaLnBrk="1" hangingPunct="1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2400" dirty="0">
                <a:solidFill>
                  <a:srgbClr val="3333FF"/>
                </a:solidFill>
                <a:sym typeface="+mn-ea"/>
              </a:rPr>
              <a:t>x+y!=z </a:t>
            </a:r>
            <a:endParaRPr lang="zh-CN" altLang="zh-CN" sz="2400" dirty="0">
              <a:solidFill>
                <a:srgbClr val="3333FF"/>
              </a:solidFill>
            </a:endParaRPr>
          </a:p>
          <a:p>
            <a:pPr algn="l" eaLnBrk="1" hangingPunct="1">
              <a:lnSpc>
                <a:spcPct val="130000"/>
              </a:lnSpc>
              <a:buSzTx/>
            </a:pPr>
            <a:endParaRPr lang="zh-CN" altLang="zh-CN" sz="2400" dirty="0"/>
          </a:p>
          <a:p>
            <a:pPr eaLnBrk="1" hangingPunct="1">
              <a:lnSpc>
                <a:spcPct val="130000"/>
              </a:lnSpc>
            </a:pP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19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7" name="Rectangle 3"/>
          <p:cNvSpPr>
            <a:spLocks noGrp="1"/>
          </p:cNvSpPr>
          <p:nvPr/>
        </p:nvSpPr>
        <p:spPr>
          <a:xfrm>
            <a:off x="701675" y="431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3800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2.5.</a:t>
            </a:r>
            <a:r>
              <a:rPr lang="en-US" altLang="zh-CN" sz="3800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4</a:t>
            </a:r>
            <a:r>
              <a:rPr lang="zh-CN" altLang="en-US" sz="3800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关系运算符和关系表达式</a:t>
            </a:r>
            <a:endParaRPr lang="zh-CN" altLang="en-US" sz="3800" dirty="0">
              <a:solidFill>
                <a:schemeClr val="tx2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50180" name="Text Box 4"/>
          <p:cNvSpPr txBox="1"/>
          <p:nvPr/>
        </p:nvSpPr>
        <p:spPr>
          <a:xfrm>
            <a:off x="1764030" y="1268730"/>
            <a:ext cx="3248025" cy="13811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noAutofit/>
          </a:bodyPr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int x=</a:t>
            </a:r>
            <a:r>
              <a:rPr lang="en-US" altLang="zh-CN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0&lt;x&lt;10</a:t>
            </a:r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的值？</a:t>
            </a:r>
            <a:endParaRPr lang="zh-CN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5" name="Picture 5" descr="问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196975"/>
            <a:ext cx="1381125" cy="138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4"/>
          <p:cNvSpPr txBox="1"/>
          <p:nvPr/>
        </p:nvSpPr>
        <p:spPr>
          <a:xfrm>
            <a:off x="5436235" y="1179830"/>
            <a:ext cx="3061335" cy="150685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noAutofit/>
          </a:bodyPr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int x=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0&lt;x&lt;10</a:t>
            </a:r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的值？</a:t>
            </a:r>
            <a:endParaRPr lang="zh-CN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1764030" y="2853055"/>
            <a:ext cx="4962525" cy="78232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noAutofit/>
          </a:bodyPr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x=20</a:t>
            </a:r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x==20</a:t>
            </a:r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的区别？</a:t>
            </a:r>
            <a:endParaRPr lang="zh-CN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701675" y="3717290"/>
            <a:ext cx="8665210" cy="4267200"/>
          </a:xfrm>
        </p:spPr>
        <p:txBody>
          <a:bodyPr/>
          <a:p>
            <a:pPr marL="8255" indent="-8255" eaLnBrk="1" fontAlgn="base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单等于号（</a:t>
            </a:r>
            <a:r>
              <a:rPr lang="zh-CN" altLang="zh-CN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）是</a:t>
            </a:r>
            <a:r>
              <a:rPr lang="zh-CN" altLang="en-US" sz="24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赋值运算符、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双等于号（</a:t>
            </a:r>
            <a:r>
              <a:rPr lang="en-US" altLang="zh-CN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==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）是</a:t>
            </a:r>
            <a:r>
              <a:rPr lang="zh-CN" altLang="en-US" sz="24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关系运算符</a:t>
            </a:r>
            <a:endParaRPr lang="zh-CN" altLang="en-US" sz="2400" strike="noStrike" noProof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255" indent="-8255" eaLnBrk="1" fontAlgn="base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x=10;</a:t>
            </a:r>
            <a:r>
              <a:rPr lang="en-US" altLang="zh-CN" sz="24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//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 </a:t>
            </a:r>
            <a:r>
              <a:rPr lang="en-US" altLang="zh-CN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is assigned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the value 10</a:t>
            </a:r>
            <a:b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/*this assignment statement assigns the value of 10 to the variable named x.*/</a:t>
            </a:r>
            <a:endParaRPr lang="en-US" altLang="zh-CN" sz="2400" strike="noStrike" noProof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255" indent="-8255" algn="l" eaLnBrk="1" fontAlgn="base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SzTx/>
            </a:pPr>
            <a:r>
              <a:rPr lang="en-US" altLang="zh-CN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x==10</a:t>
            </a:r>
            <a:r>
              <a:rPr lang="en-US" altLang="zh-CN" sz="24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//x</a:t>
            </a:r>
            <a:r>
              <a:rPr lang="en-US" altLang="zh-CN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is equal to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10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sz="2400" b="1" dirty="0"/>
              <a:t>2.5.</a:t>
            </a:r>
            <a:r>
              <a:rPr lang="en-US" altLang="zh-CN" sz="2400" b="1" dirty="0"/>
              <a:t>5</a:t>
            </a:r>
            <a:r>
              <a:rPr lang="zh-CN" altLang="en-US" sz="2400" b="1" dirty="0"/>
              <a:t>逻辑运算符和逻辑表达式</a:t>
            </a:r>
            <a:endParaRPr lang="zh-CN" altLang="en-US" sz="2400" b="1" dirty="0"/>
          </a:p>
        </p:txBody>
      </p:sp>
      <p:sp>
        <p:nvSpPr>
          <p:cNvPr id="51204" name="Rectangle 4"/>
          <p:cNvSpPr>
            <a:spLocks noGrp="1"/>
          </p:cNvSpPr>
          <p:nvPr/>
        </p:nvSpPr>
        <p:spPr>
          <a:xfrm>
            <a:off x="574675" y="1268730"/>
            <a:ext cx="2520950" cy="20129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逻辑运算符:</a:t>
            </a:r>
            <a:endParaRPr lang="zh-CN" altLang="en-US" sz="24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469900" indent="-4699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!（逻辑非）</a:t>
            </a:r>
            <a:endParaRPr lang="zh-CN" altLang="en-US" sz="24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469900" indent="-4699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&amp;&amp;（逻辑与）</a:t>
            </a:r>
            <a:endParaRPr lang="zh-CN" altLang="en-US" sz="24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469900" indent="-4699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||（逻辑或）</a:t>
            </a:r>
            <a:r>
              <a:rPr lang="zh-CN" alt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   </a:t>
            </a:r>
            <a:endParaRPr lang="zh-CN" altLang="en-US" sz="24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51205" name="Rectangle 5"/>
          <p:cNvSpPr>
            <a:spLocks noGrp="1"/>
          </p:cNvSpPr>
          <p:nvPr/>
        </p:nvSpPr>
        <p:spPr>
          <a:xfrm>
            <a:off x="3275965" y="1268730"/>
            <a:ext cx="5300345" cy="146240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优先级顺序</a:t>
            </a:r>
            <a:endParaRPr lang="zh-CN" altLang="en-US" sz="24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469900" indent="-4699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3333FF"/>
                </a:solidFill>
                <a:latin typeface="Verdana" panose="020B0604030504040204" pitchFamily="34" charset="0"/>
                <a:ea typeface="楷体_GB2312" pitchFamily="1" charset="-122"/>
              </a:rPr>
              <a:t>！</a:t>
            </a:r>
            <a:r>
              <a:rPr lang="zh-CN" alt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&gt;算术运算符</a:t>
            </a:r>
            <a:endParaRPr lang="zh-CN" altLang="en-US" sz="24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469900" indent="-4699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赋值运算符&lt;</a:t>
            </a:r>
            <a:r>
              <a:rPr lang="zh-CN" altLang="en-US" sz="2400" b="1" dirty="0">
                <a:solidFill>
                  <a:srgbClr val="3333FF"/>
                </a:solidFill>
                <a:latin typeface="Verdana" panose="020B0604030504040204" pitchFamily="34" charset="0"/>
                <a:ea typeface="楷体_GB2312" pitchFamily="1" charset="-122"/>
              </a:rPr>
              <a:t>&amp;&amp;和||</a:t>
            </a:r>
            <a:r>
              <a:rPr lang="zh-CN" alt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&lt;关系运算符</a:t>
            </a:r>
            <a:endParaRPr lang="zh-CN" altLang="en-US" sz="24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51206" name="Rectangle 6"/>
          <p:cNvSpPr>
            <a:spLocks noGrp="1"/>
          </p:cNvSpPr>
          <p:nvPr/>
        </p:nvSpPr>
        <p:spPr>
          <a:xfrm>
            <a:off x="3275965" y="2762885"/>
            <a:ext cx="5337175" cy="4838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3333FF"/>
                </a:solidFill>
                <a:latin typeface="Verdana" panose="020B0604030504040204" pitchFamily="34" charset="0"/>
                <a:ea typeface="楷体_GB2312" pitchFamily="1" charset="-122"/>
              </a:rPr>
              <a:t>结合方向为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1" charset="-122"/>
              </a:rPr>
              <a:t>自左向右</a:t>
            </a:r>
            <a:r>
              <a:rPr lang="zh-CN" altLang="en-US" sz="2400" b="1" dirty="0">
                <a:solidFill>
                  <a:srgbClr val="3333FF"/>
                </a:solidFill>
                <a:latin typeface="Verdana" panose="020B0604030504040204" pitchFamily="34" charset="0"/>
                <a:ea typeface="楷体_GB2312" pitchFamily="1" charset="-122"/>
              </a:rPr>
              <a:t>。</a:t>
            </a:r>
            <a:endParaRPr lang="zh-CN" altLang="en-US" sz="2400" b="1" dirty="0">
              <a:solidFill>
                <a:srgbClr val="3333FF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87042" name="Rectangle 2"/>
          <p:cNvSpPr>
            <a:spLocks noGrp="1"/>
          </p:cNvSpPr>
          <p:nvPr>
            <p:ph type="body" idx="4294967295"/>
          </p:nvPr>
        </p:nvSpPr>
        <p:spPr>
          <a:xfrm>
            <a:off x="539750" y="3501390"/>
            <a:ext cx="4336415" cy="482600"/>
          </a:xfrm>
        </p:spPr>
        <p:txBody>
          <a:bodyPr vert="horz" wrap="square" lIns="91440" tIns="45720" rIns="91440" bIns="45720" anchor="t" anchorCtr="0"/>
          <a:p>
            <a:pPr lvl="3" algn="l"/>
            <a:r>
              <a:rPr lang="zh-CN" altLang="en-US" sz="2800" dirty="0"/>
              <a:t>逻辑运算真值表</a:t>
            </a:r>
            <a:endParaRPr lang="zh-CN" altLang="zh-CN" sz="28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403985" y="3980815"/>
            <a:ext cx="5867400" cy="2171065"/>
            <a:chOff x="1303" y="6383"/>
            <a:chExt cx="9240" cy="3419"/>
          </a:xfrm>
        </p:grpSpPr>
        <p:grpSp>
          <p:nvGrpSpPr>
            <p:cNvPr id="84994" name="Group 22"/>
            <p:cNvGrpSpPr/>
            <p:nvPr/>
          </p:nvGrpSpPr>
          <p:grpSpPr>
            <a:xfrm rot="0">
              <a:off x="1303" y="6421"/>
              <a:ext cx="9240" cy="3360"/>
              <a:chOff x="1032" y="2784"/>
              <a:chExt cx="3924" cy="1344"/>
            </a:xfrm>
          </p:grpSpPr>
          <p:sp>
            <p:nvSpPr>
              <p:cNvPr id="84995" name="Rectangle 17"/>
              <p:cNvSpPr/>
              <p:nvPr/>
            </p:nvSpPr>
            <p:spPr>
              <a:xfrm>
                <a:off x="1032" y="2784"/>
                <a:ext cx="3924" cy="1344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 anchorCtr="0"/>
              <a:p>
                <a:pPr eaLnBrk="0" hangingPunct="0">
                  <a:spcBef>
                    <a:spcPct val="50000"/>
                  </a:spcBef>
                </a:pPr>
                <a:endPara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4996" name="Line 18"/>
              <p:cNvSpPr/>
              <p:nvPr/>
            </p:nvSpPr>
            <p:spPr>
              <a:xfrm>
                <a:off x="1032" y="3036"/>
                <a:ext cx="3924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4997" name="Line 19"/>
              <p:cNvSpPr/>
              <p:nvPr/>
            </p:nvSpPr>
            <p:spPr>
              <a:xfrm>
                <a:off x="1032" y="3304"/>
                <a:ext cx="3924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4998" name="Line 20"/>
              <p:cNvSpPr/>
              <p:nvPr/>
            </p:nvSpPr>
            <p:spPr>
              <a:xfrm>
                <a:off x="1032" y="3572"/>
                <a:ext cx="3924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4999" name="Line 21"/>
              <p:cNvSpPr/>
              <p:nvPr/>
            </p:nvSpPr>
            <p:spPr>
              <a:xfrm>
                <a:off x="1032" y="3840"/>
                <a:ext cx="3924" cy="0"/>
              </a:xfrm>
              <a:prstGeom prst="line">
                <a:avLst/>
              </a:prstGeom>
              <a:ln w="38100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85000" name="Line 23"/>
            <p:cNvSpPr/>
            <p:nvPr/>
          </p:nvSpPr>
          <p:spPr>
            <a:xfrm>
              <a:off x="2833" y="6391"/>
              <a:ext cx="3" cy="336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5001" name="Line 24"/>
            <p:cNvSpPr/>
            <p:nvPr/>
          </p:nvSpPr>
          <p:spPr>
            <a:xfrm>
              <a:off x="4370" y="6391"/>
              <a:ext cx="3" cy="336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5002" name="Line 25"/>
            <p:cNvSpPr/>
            <p:nvPr/>
          </p:nvSpPr>
          <p:spPr>
            <a:xfrm>
              <a:off x="5908" y="6391"/>
              <a:ext cx="3" cy="336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5003" name="Line 26"/>
            <p:cNvSpPr/>
            <p:nvPr/>
          </p:nvSpPr>
          <p:spPr>
            <a:xfrm>
              <a:off x="7445" y="6391"/>
              <a:ext cx="3" cy="336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5004" name="Line 27"/>
            <p:cNvSpPr/>
            <p:nvPr/>
          </p:nvSpPr>
          <p:spPr>
            <a:xfrm>
              <a:off x="8983" y="6391"/>
              <a:ext cx="3" cy="336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5005" name="Text Box 28"/>
            <p:cNvSpPr txBox="1"/>
            <p:nvPr/>
          </p:nvSpPr>
          <p:spPr>
            <a:xfrm>
              <a:off x="1850" y="6409"/>
              <a:ext cx="550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a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85006" name="Text Box 29"/>
            <p:cNvSpPr txBox="1"/>
            <p:nvPr/>
          </p:nvSpPr>
          <p:spPr>
            <a:xfrm>
              <a:off x="3368" y="6409"/>
              <a:ext cx="550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b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85007" name="Text Box 30"/>
            <p:cNvSpPr txBox="1"/>
            <p:nvPr/>
          </p:nvSpPr>
          <p:spPr>
            <a:xfrm>
              <a:off x="4885" y="6409"/>
              <a:ext cx="683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!a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85009" name="Text Box 32"/>
            <p:cNvSpPr txBox="1"/>
            <p:nvPr/>
          </p:nvSpPr>
          <p:spPr>
            <a:xfrm>
              <a:off x="7680" y="6409"/>
              <a:ext cx="1455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a&amp;&amp;b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85010" name="Text Box 33"/>
            <p:cNvSpPr txBox="1"/>
            <p:nvPr/>
          </p:nvSpPr>
          <p:spPr>
            <a:xfrm>
              <a:off x="9290" y="6439"/>
              <a:ext cx="1065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a||b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85011" name="Text Box 34"/>
            <p:cNvSpPr txBox="1"/>
            <p:nvPr/>
          </p:nvSpPr>
          <p:spPr>
            <a:xfrm>
              <a:off x="1700" y="6956"/>
              <a:ext cx="765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真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85012" name="Text Box 35"/>
            <p:cNvSpPr txBox="1"/>
            <p:nvPr/>
          </p:nvSpPr>
          <p:spPr>
            <a:xfrm>
              <a:off x="3230" y="7646"/>
              <a:ext cx="765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假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85013" name="Text Box 36"/>
            <p:cNvSpPr txBox="1"/>
            <p:nvPr/>
          </p:nvSpPr>
          <p:spPr>
            <a:xfrm>
              <a:off x="3230" y="6956"/>
              <a:ext cx="763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真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85014" name="Text Box 42"/>
            <p:cNvSpPr txBox="1"/>
            <p:nvPr/>
          </p:nvSpPr>
          <p:spPr>
            <a:xfrm>
              <a:off x="1730" y="8396"/>
              <a:ext cx="765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假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85015" name="Text Box 45"/>
            <p:cNvSpPr txBox="1"/>
            <p:nvPr/>
          </p:nvSpPr>
          <p:spPr>
            <a:xfrm>
              <a:off x="3230" y="8996"/>
              <a:ext cx="765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假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85016" name="Text Box 46"/>
            <p:cNvSpPr txBox="1"/>
            <p:nvPr/>
          </p:nvSpPr>
          <p:spPr>
            <a:xfrm>
              <a:off x="1700" y="8996"/>
              <a:ext cx="765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假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85017" name="Text Box 51"/>
            <p:cNvSpPr txBox="1"/>
            <p:nvPr/>
          </p:nvSpPr>
          <p:spPr>
            <a:xfrm>
              <a:off x="1700" y="7646"/>
              <a:ext cx="763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真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85018" name="Text Box 52"/>
            <p:cNvSpPr txBox="1"/>
            <p:nvPr/>
          </p:nvSpPr>
          <p:spPr>
            <a:xfrm>
              <a:off x="3260" y="8396"/>
              <a:ext cx="685" cy="72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90000" tIns="46800" rIns="90000" bIns="46800" anchor="t" anchorCtr="0">
              <a:spAutoFit/>
            </a:bodyPr>
            <a:p>
              <a:pPr eaLnBrk="0" hangingPunct="0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真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grpSp>
          <p:nvGrpSpPr>
            <p:cNvPr id="4" name="Group 61"/>
            <p:cNvGrpSpPr/>
            <p:nvPr/>
          </p:nvGrpSpPr>
          <p:grpSpPr>
            <a:xfrm>
              <a:off x="7922" y="6972"/>
              <a:ext cx="795" cy="2768"/>
              <a:chOff x="3711" y="1510"/>
              <a:chExt cx="318" cy="1107"/>
            </a:xfrm>
          </p:grpSpPr>
          <p:sp>
            <p:nvSpPr>
              <p:cNvPr id="85022" name="Text Box 37"/>
              <p:cNvSpPr txBox="1"/>
              <p:nvPr/>
            </p:nvSpPr>
            <p:spPr>
              <a:xfrm>
                <a:off x="3711" y="1510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真</a:t>
                </a:r>
                <a:endPara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5023" name="Text Box 44"/>
              <p:cNvSpPr txBox="1"/>
              <p:nvPr/>
            </p:nvSpPr>
            <p:spPr>
              <a:xfrm>
                <a:off x="3711" y="2326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假</a:t>
                </a:r>
                <a:endPara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5024" name="Text Box 48"/>
              <p:cNvSpPr txBox="1"/>
              <p:nvPr/>
            </p:nvSpPr>
            <p:spPr>
              <a:xfrm>
                <a:off x="3711" y="1786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假</a:t>
                </a:r>
                <a:endPara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5025" name="Text Box 49"/>
              <p:cNvSpPr txBox="1"/>
              <p:nvPr/>
            </p:nvSpPr>
            <p:spPr>
              <a:xfrm>
                <a:off x="3723" y="2086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假</a:t>
                </a:r>
                <a:endPara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7" name="Group 62"/>
            <p:cNvGrpSpPr/>
            <p:nvPr/>
          </p:nvGrpSpPr>
          <p:grpSpPr>
            <a:xfrm>
              <a:off x="9407" y="6972"/>
              <a:ext cx="795" cy="2768"/>
              <a:chOff x="4305" y="1510"/>
              <a:chExt cx="318" cy="1107"/>
            </a:xfrm>
          </p:grpSpPr>
          <p:sp>
            <p:nvSpPr>
              <p:cNvPr id="85037" name="Text Box 38"/>
              <p:cNvSpPr txBox="1"/>
              <p:nvPr/>
            </p:nvSpPr>
            <p:spPr>
              <a:xfrm>
                <a:off x="4305" y="1510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真</a:t>
                </a:r>
                <a:endPara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5038" name="Text Box 43"/>
              <p:cNvSpPr txBox="1"/>
              <p:nvPr/>
            </p:nvSpPr>
            <p:spPr>
              <a:xfrm>
                <a:off x="4305" y="2326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假</a:t>
                </a:r>
                <a:endPara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5039" name="Text Box 57"/>
              <p:cNvSpPr txBox="1"/>
              <p:nvPr/>
            </p:nvSpPr>
            <p:spPr>
              <a:xfrm>
                <a:off x="4305" y="1786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真</a:t>
                </a:r>
                <a:endPara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5040" name="Text Box 58"/>
              <p:cNvSpPr txBox="1"/>
              <p:nvPr/>
            </p:nvSpPr>
            <p:spPr>
              <a:xfrm>
                <a:off x="4317" y="2086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真</a:t>
                </a:r>
                <a:endPara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5" name="Group 59"/>
            <p:cNvGrpSpPr/>
            <p:nvPr/>
          </p:nvGrpSpPr>
          <p:grpSpPr>
            <a:xfrm>
              <a:off x="4868" y="7034"/>
              <a:ext cx="795" cy="2768"/>
              <a:chOff x="2505" y="1510"/>
              <a:chExt cx="318" cy="1107"/>
            </a:xfrm>
          </p:grpSpPr>
          <p:sp>
            <p:nvSpPr>
              <p:cNvPr id="85027" name="Text Box 40"/>
              <p:cNvSpPr txBox="1"/>
              <p:nvPr/>
            </p:nvSpPr>
            <p:spPr>
              <a:xfrm>
                <a:off x="2505" y="1510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006600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假</a:t>
                </a:r>
                <a:endParaRPr lang="zh-CN" altLang="en-US" sz="2400" b="1" dirty="0">
                  <a:solidFill>
                    <a:srgbClr val="006600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5028" name="Text Box 47"/>
              <p:cNvSpPr txBox="1"/>
              <p:nvPr/>
            </p:nvSpPr>
            <p:spPr>
              <a:xfrm>
                <a:off x="2505" y="1786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006600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假</a:t>
                </a:r>
                <a:endParaRPr lang="zh-CN" altLang="en-US" sz="2400" b="1" dirty="0">
                  <a:solidFill>
                    <a:srgbClr val="006600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5029" name="Text Box 53"/>
              <p:cNvSpPr txBox="1"/>
              <p:nvPr/>
            </p:nvSpPr>
            <p:spPr>
              <a:xfrm>
                <a:off x="2505" y="2326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006600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真</a:t>
                </a:r>
                <a:endParaRPr lang="zh-CN" altLang="en-US" sz="2400" b="1" dirty="0">
                  <a:solidFill>
                    <a:srgbClr val="006600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5030" name="Text Box 54"/>
              <p:cNvSpPr txBox="1"/>
              <p:nvPr/>
            </p:nvSpPr>
            <p:spPr>
              <a:xfrm>
                <a:off x="2517" y="2086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006600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真</a:t>
                </a:r>
                <a:endParaRPr lang="zh-CN" altLang="en-US" sz="2400" b="1" dirty="0">
                  <a:solidFill>
                    <a:srgbClr val="006600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</p:grpSp>
        <p:sp>
          <p:nvSpPr>
            <p:cNvPr id="3" name="Text Box 30"/>
            <p:cNvSpPr txBox="1"/>
            <p:nvPr/>
          </p:nvSpPr>
          <p:spPr>
            <a:xfrm>
              <a:off x="6328" y="6383"/>
              <a:ext cx="682" cy="72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lIns="90000" tIns="46800" rIns="90000" bIns="46800" anchor="t" anchorCtr="0">
              <a:spAutoFit/>
            </a:bodyPr>
            <a:p>
              <a:pPr eaLnBrk="0" hangingPunct="0"/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!b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grpSp>
          <p:nvGrpSpPr>
            <p:cNvPr id="6" name="Group 62"/>
            <p:cNvGrpSpPr/>
            <p:nvPr/>
          </p:nvGrpSpPr>
          <p:grpSpPr>
            <a:xfrm>
              <a:off x="6217" y="6996"/>
              <a:ext cx="795" cy="2768"/>
              <a:chOff x="4305" y="1510"/>
              <a:chExt cx="318" cy="1107"/>
            </a:xfrm>
          </p:grpSpPr>
          <p:sp>
            <p:nvSpPr>
              <p:cNvPr id="8" name="Text Box 38"/>
              <p:cNvSpPr txBox="1"/>
              <p:nvPr/>
            </p:nvSpPr>
            <p:spPr>
              <a:xfrm>
                <a:off x="4305" y="1510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假</a:t>
                </a:r>
                <a:endPara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9" name="Text Box 43"/>
              <p:cNvSpPr txBox="1"/>
              <p:nvPr/>
            </p:nvSpPr>
            <p:spPr>
              <a:xfrm>
                <a:off x="4305" y="2326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真</a:t>
                </a:r>
                <a:endPara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10" name="Text Box 57"/>
              <p:cNvSpPr txBox="1"/>
              <p:nvPr/>
            </p:nvSpPr>
            <p:spPr>
              <a:xfrm>
                <a:off x="4305" y="1786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真</a:t>
                </a:r>
                <a:endPara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11" name="Text Box 58"/>
              <p:cNvSpPr txBox="1"/>
              <p:nvPr/>
            </p:nvSpPr>
            <p:spPr>
              <a:xfrm>
                <a:off x="4317" y="2086"/>
                <a:ext cx="306" cy="29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t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隶书" panose="02010509060101010101" pitchFamily="49" charset="-122"/>
                  </a:rPr>
                  <a:t>假</a:t>
                </a:r>
                <a:endPara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隶书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0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0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bldLvl="0" animBg="1"/>
      <p:bldP spid="51206" grpId="0" bldLvl="0" animBg="1"/>
      <p:bldP spid="87042" grpId="0" bldLvl="4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388620" y="1341120"/>
            <a:ext cx="8755380" cy="55219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469900" marR="0" lvl="3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SzTx/>
              <a:buFont typeface="Wingdings" panose="05000000000000000000" charset="0"/>
              <a:buChar char="Ø"/>
              <a:defRPr/>
            </a:pP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无论是否支持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C99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标准，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均用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1表示真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，用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0表示假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。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469900" marR="0" lvl="3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buClr>
                <a:srgbClr val="0D0D0D"/>
              </a:buClr>
              <a:buSzTx/>
              <a:buFont typeface="Wingdings" panose="05000000000000000000" charset="0"/>
              <a:buChar char="Ø"/>
              <a:defRPr/>
            </a:pPr>
            <a:r>
              <a:rPr kumimoji="1" lang="zh-CN" altLang="en-US" sz="28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逻辑表达式中</a:t>
            </a:r>
            <a:endParaRPr kumimoji="1" lang="zh-CN" altLang="en-US" sz="280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  <a:p>
            <a:pPr marL="527050" marR="0" lvl="3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SzTx/>
              <a:buFont typeface="+mj-ea"/>
              <a:buAutoNum type="circleNumDbPlain"/>
              <a:defRPr/>
            </a:pPr>
            <a:r>
              <a:rPr kumimoji="1" lang="en-US" altLang="zh-CN" sz="28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操作数</a:t>
            </a:r>
            <a:r>
              <a:rPr kumimoji="1" lang="en-US" altLang="zh-CN" sz="28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可以是任何数据类型，但参与运算时会被当作逻辑类型</a:t>
            </a:r>
            <a:r>
              <a:rPr kumimoji="1" lang="zh-CN" altLang="en-US" sz="28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，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即任何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非0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值当作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真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0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值当作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假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。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527050" marR="0" lvl="3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SzTx/>
              <a:buFont typeface="+mj-ea"/>
              <a:buAutoNum type="circleNumDbPlain"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逻辑表达式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的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结果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为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逻辑型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，用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1表示真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，用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0表示假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。</a:t>
            </a:r>
            <a:endParaRPr kumimoji="1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12700" marR="0" lvl="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SzTx/>
              <a:buFont typeface="+mj-ea"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int x=3,y=0;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12700" marR="0" lvl="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SzTx/>
              <a:buFont typeface="+mj-ea"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!x          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12700" marR="0" lvl="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SzTx/>
              <a:buFont typeface="+mj-ea"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x&gt;0&amp;&amp;(y==0) 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12700" marR="0" lvl="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SzTx/>
              <a:buFont typeface="+mj-ea"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特别注意：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    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与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c&gt;='a'&amp;&amp;c&lt;='z'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的区别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0" name="Rectangle 2"/>
          <p:cNvSpPr txBox="1">
            <a:spLocks noChangeArrowheads="1"/>
          </p:cNvSpPr>
          <p:nvPr/>
        </p:nvSpPr>
        <p:spPr>
          <a:xfrm>
            <a:off x="574675" y="304800"/>
            <a:ext cx="8001000" cy="74771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2.5.</a:t>
            </a:r>
            <a:r>
              <a:rPr kumimoji="0" lang="en-US" altLang="zh-CN" sz="3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</a:t>
            </a:r>
            <a:r>
              <a:rPr kumimoji="0" lang="zh-CN" altLang="en-US" sz="3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逻辑运算符和逻辑表达式</a:t>
            </a:r>
            <a:endParaRPr kumimoji="0" lang="zh-CN" altLang="en-US" sz="38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对象 -2147482611"/>
          <p:cNvGraphicFramePr>
            <a:graphicFrameLocks noChangeAspect="1"/>
          </p:cNvGraphicFramePr>
          <p:nvPr/>
        </p:nvGraphicFramePr>
        <p:xfrm>
          <a:off x="2195830" y="5805170"/>
          <a:ext cx="156146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98500" imgH="177165" progId="Equation.3">
                  <p:embed/>
                </p:oleObj>
              </mc:Choice>
              <mc:Fallback>
                <p:oleObj name="" r:id="rId1" imgW="698500" imgH="17716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95830" y="5805170"/>
                        <a:ext cx="1561465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627630" y="472503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en-US" altLang="zh-CN" sz="2800" b="1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（结果为假，即为0）</a:t>
            </a:r>
            <a:endParaRPr kumimoji="1" lang="en-US" altLang="zh-CN" sz="2800" b="1" noProof="0" dirty="0">
              <a:ln>
                <a:noFill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5875" y="5265420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2700" marR="0" lvl="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D0D0D"/>
              </a:buClr>
              <a:buSzTx/>
              <a:buFont typeface="+mj-ea"/>
              <a:defRPr/>
            </a:pPr>
            <a:r>
              <a:rPr kumimoji="1" lang="zh-CN" altLang="en-US" sz="2800" b="1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（</a:t>
            </a:r>
            <a:r>
              <a:rPr kumimoji="1" lang="en-US" altLang="zh-CN" sz="2800" b="1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结果为真</a:t>
            </a:r>
            <a:r>
              <a:rPr kumimoji="1" lang="zh-CN" altLang="en-US" sz="2800" b="1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，即为</a:t>
            </a:r>
            <a:r>
              <a:rPr kumimoji="1" lang="en-US" altLang="zh-CN" sz="2800" b="1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1）</a:t>
            </a:r>
            <a:endParaRPr kumimoji="1" lang="en-US" altLang="zh-CN" sz="2800" b="1" noProof="0" dirty="0">
              <a:ln>
                <a:noFill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7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7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7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Rectangle 2"/>
          <p:cNvSpPr>
            <a:spLocks noGrp="1"/>
          </p:cNvSpPr>
          <p:nvPr>
            <p:ph idx="1"/>
          </p:nvPr>
        </p:nvSpPr>
        <p:spPr>
          <a:xfrm>
            <a:off x="566738" y="1270000"/>
            <a:ext cx="8326437" cy="5111750"/>
          </a:xfrm>
        </p:spPr>
        <p:txBody>
          <a:bodyPr vert="horz" wrap="square" lIns="91440" tIns="45720" rIns="91440" bIns="45720" anchor="t" anchorCtr="0"/>
          <a:p>
            <a:pPr marL="342900" indent="-3429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逻辑运算优化：当逻辑表达式中的</a:t>
            </a:r>
            <a:r>
              <a:rPr lang="zh-CN" altLang="zh-CN" sz="2400" dirty="0">
                <a:solidFill>
                  <a:srgbClr val="C00000"/>
                </a:solidFill>
              </a:rPr>
              <a:t>一部分就能确定结果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时，就不会继续运算下去，也称为逻辑短路。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如：&amp;&amp;（逻辑与），</a:t>
            </a:r>
            <a:r>
              <a:rPr lang="zh-CN" altLang="zh-CN" sz="2400" dirty="0">
                <a:solidFill>
                  <a:srgbClr val="C00000"/>
                </a:solidFill>
              </a:rPr>
              <a:t>第一个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操作数为</a:t>
            </a:r>
            <a:r>
              <a:rPr lang="zh-CN" altLang="zh-CN" sz="2400" dirty="0">
                <a:solidFill>
                  <a:srgbClr val="C00000"/>
                </a:solidFill>
              </a:rPr>
              <a:t>假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，则直接判定</a:t>
            </a:r>
            <a:r>
              <a:rPr lang="zh-CN" altLang="zh-CN" sz="2400" dirty="0">
                <a:solidFill>
                  <a:srgbClr val="C00000"/>
                </a:solidFill>
              </a:rPr>
              <a:t>结果为假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，而</a:t>
            </a:r>
            <a:r>
              <a:rPr lang="zh-CN" altLang="zh-CN" sz="2400" dirty="0">
                <a:solidFill>
                  <a:srgbClr val="C00000"/>
                </a:solidFill>
              </a:rPr>
              <a:t>不再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执行</a:t>
            </a:r>
            <a:r>
              <a:rPr lang="zh-CN" altLang="zh-CN" sz="2400" dirty="0">
                <a:solidFill>
                  <a:srgbClr val="C00000"/>
                </a:solidFill>
              </a:rPr>
              <a:t>判断第二个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操作数。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8255" indent="-8255" eaLnBrk="1" hangingPunct="1">
              <a:lnSpc>
                <a:spcPct val="150000"/>
              </a:lnSpc>
            </a:pPr>
            <a:r>
              <a:rPr lang="zh-CN" altLang="zh-CN" sz="2400" dirty="0">
                <a:solidFill>
                  <a:srgbClr val="3333FF"/>
                </a:solidFill>
              </a:rPr>
              <a:t>int x=8;</a:t>
            </a:r>
            <a:endParaRPr lang="zh-CN" altLang="zh-CN" sz="2400" dirty="0">
              <a:solidFill>
                <a:srgbClr val="3333FF"/>
              </a:solidFill>
            </a:endParaRPr>
          </a:p>
          <a:p>
            <a:pPr marL="8255" indent="-8255" eaLnBrk="1" hangingPunct="1">
              <a:lnSpc>
                <a:spcPct val="150000"/>
              </a:lnSpc>
            </a:pPr>
            <a:r>
              <a:rPr lang="zh-CN" altLang="zh-CN" sz="2400" dirty="0">
                <a:solidFill>
                  <a:srgbClr val="3333FF"/>
                </a:solidFill>
              </a:rPr>
              <a:t>x&lt;0&amp;&amp;(x=20)</a:t>
            </a:r>
            <a:r>
              <a:rPr lang="en-US" altLang="zh-CN" sz="2400" dirty="0">
                <a:solidFill>
                  <a:srgbClr val="3333FF"/>
                </a:solidFill>
              </a:rPr>
              <a:t> </a:t>
            </a:r>
            <a:endParaRPr lang="en-US" altLang="zh-CN" sz="2400" dirty="0">
              <a:solidFill>
                <a:srgbClr val="3333FF"/>
              </a:solidFill>
            </a:endParaRPr>
          </a:p>
          <a:p>
            <a:pPr marL="8255" indent="-8255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3333FF"/>
                </a:solidFill>
              </a:rPr>
              <a:t>请问：表达式结果是？</a:t>
            </a:r>
            <a:r>
              <a:rPr lang="en-US" altLang="zh-CN" sz="2400" dirty="0">
                <a:solidFill>
                  <a:srgbClr val="3333FF"/>
                </a:solidFill>
              </a:rPr>
              <a:t>        x</a:t>
            </a:r>
            <a:r>
              <a:rPr lang="zh-CN" altLang="zh-CN" sz="2400" dirty="0">
                <a:solidFill>
                  <a:srgbClr val="3333FF"/>
                </a:solidFill>
              </a:rPr>
              <a:t>的值是？</a:t>
            </a:r>
            <a:endParaRPr lang="zh-CN" altLang="zh-CN" sz="2400" dirty="0">
              <a:solidFill>
                <a:srgbClr val="3333FF"/>
              </a:solidFill>
            </a:endParaRPr>
          </a:p>
          <a:p>
            <a:pPr marL="8255" indent="-8255" eaLnBrk="1" hangingPunct="1">
              <a:lnSpc>
                <a:spcPct val="150000"/>
              </a:lnSpc>
            </a:pP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请问：表达式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 </a:t>
            </a:r>
            <a:r>
              <a:rPr lang="zh-CN" altLang="zh-CN" sz="2400" dirty="0">
                <a:solidFill>
                  <a:srgbClr val="C00000"/>
                </a:solidFill>
                <a:sym typeface="+mn-ea"/>
              </a:rPr>
              <a:t>x&lt;0&amp;&amp;x=20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的值为？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  <p:sp>
        <p:nvSpPr>
          <p:cNvPr id="89091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dirty="0"/>
              <a:t>2.5.</a:t>
            </a:r>
            <a:r>
              <a:rPr lang="en-US" altLang="zh-CN" dirty="0"/>
              <a:t>5</a:t>
            </a:r>
            <a:r>
              <a:rPr lang="zh-CN" altLang="en-US" dirty="0"/>
              <a:t>逻辑运算符和逻辑表达式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851910" y="5013325"/>
            <a:ext cx="4572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dirty="0">
                <a:solidFill>
                  <a:srgbClr val="C00000"/>
                </a:solidFill>
                <a:sym typeface="+mn-ea"/>
              </a:rPr>
              <a:t>0</a:t>
            </a:r>
            <a:r>
              <a:rPr lang="en-US" sz="2400" dirty="0">
                <a:solidFill>
                  <a:srgbClr val="3333FF"/>
                </a:solidFill>
                <a:sym typeface="+mn-ea"/>
              </a:rPr>
              <a:t>                           </a:t>
            </a:r>
            <a:r>
              <a:rPr lang="en-US" sz="2400" dirty="0">
                <a:solidFill>
                  <a:srgbClr val="C00000"/>
                </a:solidFill>
                <a:sym typeface="+mn-ea"/>
              </a:rPr>
              <a:t>8</a:t>
            </a:r>
            <a:endParaRPr lang="en-US" sz="2400" dirty="0">
              <a:solidFill>
                <a:srgbClr val="C00000"/>
              </a:solidFill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6228080" y="5517515"/>
            <a:ext cx="722630" cy="682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9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56323" name="Rectangle 4"/>
          <p:cNvSpPr/>
          <p:nvPr/>
        </p:nvSpPr>
        <p:spPr>
          <a:xfrm>
            <a:off x="571500" y="1500188"/>
            <a:ext cx="8104188" cy="300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18" name="Rectangle 6"/>
          <p:cNvSpPr>
            <a:spLocks noGrp="1"/>
          </p:cNvSpPr>
          <p:nvPr/>
        </p:nvSpPr>
        <p:spPr>
          <a:xfrm>
            <a:off x="827088" y="333375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3800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2.5.</a:t>
            </a:r>
            <a:r>
              <a:rPr lang="en-US" altLang="zh-CN" sz="3800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5</a:t>
            </a:r>
            <a:r>
              <a:rPr lang="zh-CN" altLang="en-US" sz="3800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逻辑运算符和逻辑表达式</a:t>
            </a:r>
            <a:endParaRPr lang="zh-CN" altLang="en-US" sz="3800" dirty="0">
              <a:solidFill>
                <a:schemeClr val="tx2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56325" name="Rectangle 5"/>
          <p:cNvSpPr>
            <a:spLocks noGrp="1"/>
          </p:cNvSpPr>
          <p:nvPr/>
        </p:nvSpPr>
        <p:spPr>
          <a:xfrm>
            <a:off x="955675" y="1365568"/>
            <a:ext cx="2735263" cy="588962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实战演习</a:t>
            </a:r>
            <a:endParaRPr lang="zh-CN" altLang="en-US" sz="26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30726" name="AutoShape 5"/>
          <p:cNvSpPr/>
          <p:nvPr/>
        </p:nvSpPr>
        <p:spPr>
          <a:xfrm>
            <a:off x="571500" y="4652970"/>
            <a:ext cx="8318500" cy="1798941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已知w=3,x=2,y=3,z=3,a=4,b=2;则执行语句(a=w&gt;x)||(b=y&gt;z);后a、b的值分别是（     ）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 1 1        B.  0 0             C.  1 2          D  4 2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AutoShape 5"/>
          <p:cNvSpPr/>
          <p:nvPr/>
        </p:nvSpPr>
        <p:spPr>
          <a:xfrm>
            <a:off x="611505" y="2061300"/>
            <a:ext cx="8318500" cy="2367099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能正确表示a和b同时为正或者同时为负的表达式是（ ）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A.(a&gt;=0||b&gt;=0)&amp;&amp;(a&lt;0||b&lt;0)          B.(a&gt;=0&amp;&amp;b&gt;=0)&amp;&amp;(a&lt;0&amp;&amp;b&lt;0)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C.(a+b&gt;0)&amp;&amp;(a+b&lt;=0)                </a:t>
            </a:r>
            <a:r>
              <a:rPr lang="en-US" altLang="zh-CN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D.a*b&gt;0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solidFill>
                <a:schemeClr val="tx1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56323" name="Rectangle 4"/>
          <p:cNvSpPr/>
          <p:nvPr/>
        </p:nvSpPr>
        <p:spPr>
          <a:xfrm>
            <a:off x="571500" y="1500188"/>
            <a:ext cx="8104188" cy="300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4" name="Rectangle 1"/>
          <p:cNvSpPr/>
          <p:nvPr/>
        </p:nvSpPr>
        <p:spPr>
          <a:xfrm>
            <a:off x="467043" y="2204562"/>
            <a:ext cx="8839200" cy="39719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ctr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(1)y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ear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是否是闰年（能被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整除，但不能被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100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整除，或能被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400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整除）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year%4==0&amp;&amp;year%100!=0||year%400==0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(year%4==0&amp;&amp;year%100!=0)||(year%400==0)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(2)letter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是否是大写字母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letter&gt;=‘A’ &amp;&amp;letter&lt;=‘z’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letter&gt;=97&amp;&amp;letter&lt;=123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91141" name="Rectangle 5"/>
          <p:cNvSpPr>
            <a:spLocks noGrp="1"/>
          </p:cNvSpPr>
          <p:nvPr/>
        </p:nvSpPr>
        <p:spPr>
          <a:xfrm>
            <a:off x="568325" y="1516063"/>
            <a:ext cx="6335713" cy="588962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楷体_GB2312" pitchFamily="1" charset="-122"/>
              </a:rPr>
              <a:t>逻辑表达式一般用于</a:t>
            </a:r>
            <a:r>
              <a:rPr lang="zh-CN" altLang="en-US" sz="2600" b="1" dirty="0">
                <a:solidFill>
                  <a:srgbClr val="C00000"/>
                </a:solidFill>
                <a:latin typeface="Verdana" panose="020B0604030504040204" pitchFamily="34" charset="0"/>
                <a:ea typeface="楷体_GB2312" pitchFamily="1" charset="-122"/>
              </a:rPr>
              <a:t>控制语句</a:t>
            </a:r>
            <a:r>
              <a:rPr lang="zh-CN" alt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楷体_GB2312" pitchFamily="1" charset="-122"/>
              </a:rPr>
              <a:t>中的</a:t>
            </a:r>
            <a:r>
              <a:rPr lang="zh-CN" altLang="en-US" sz="2600" b="1" dirty="0">
                <a:solidFill>
                  <a:srgbClr val="C00000"/>
                </a:solidFill>
                <a:latin typeface="Verdana" panose="020B0604030504040204" pitchFamily="34" charset="0"/>
                <a:ea typeface="楷体_GB2312" pitchFamily="1" charset="-122"/>
              </a:rPr>
              <a:t>条件</a:t>
            </a:r>
            <a:endParaRPr lang="zh-CN" altLang="en-US" sz="2600" b="1" dirty="0">
              <a:solidFill>
                <a:srgbClr val="C000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91142" name="Rectangle 6"/>
          <p:cNvSpPr>
            <a:spLocks noGrp="1"/>
          </p:cNvSpPr>
          <p:nvPr/>
        </p:nvSpPr>
        <p:spPr>
          <a:xfrm>
            <a:off x="827088" y="333375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3800" b="1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2.5.</a:t>
            </a:r>
            <a:r>
              <a:rPr lang="en-US" altLang="zh-CN" sz="3800" b="1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5</a:t>
            </a:r>
            <a:r>
              <a:rPr lang="zh-CN" altLang="en-US" sz="3800" b="1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逻辑运算符和逻辑表达式</a:t>
            </a:r>
            <a:endParaRPr lang="zh-CN" altLang="en-US" sz="3800" b="1" dirty="0">
              <a:solidFill>
                <a:schemeClr val="tx2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  <p:bldP spid="5632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Rectangle 2"/>
          <p:cNvSpPr/>
          <p:nvPr/>
        </p:nvSpPr>
        <p:spPr>
          <a:xfrm flipH="1" flipV="1">
            <a:off x="831850" y="1062038"/>
            <a:ext cx="8277225" cy="152400"/>
          </a:xfrm>
          <a:prstGeom prst="rect">
            <a:avLst/>
          </a:prstGeom>
          <a:gradFill rotWithShape="1">
            <a:gsLst>
              <a:gs pos="0">
                <a:schemeClr val="accent2">
                  <a:alpha val="73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</p:spPr>
        <p:txBody>
          <a:bodyPr rot="10800000" wrap="none" anchor="ctr" anchorCtr="0"/>
          <a:p>
            <a:pPr algn="ctr"/>
            <a:endParaRPr lang="ko-KR" altLang="en-US" sz="1800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56323" name="Rectangle 4"/>
          <p:cNvSpPr/>
          <p:nvPr/>
        </p:nvSpPr>
        <p:spPr>
          <a:xfrm>
            <a:off x="571500" y="1500188"/>
            <a:ext cx="8104188" cy="300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4" name="Rectangle 1"/>
          <p:cNvSpPr/>
          <p:nvPr/>
        </p:nvSpPr>
        <p:spPr>
          <a:xfrm>
            <a:off x="588963" y="2451101"/>
            <a:ext cx="8277225" cy="36385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ctr" anchorCtr="0">
            <a:spAutoFit/>
          </a:bodyPr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(3)letter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不是回车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letter!='\n'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(4)data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是一个水仙花数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水仙花数是指一个 </a:t>
            </a:r>
            <a:r>
              <a:rPr lang="en-US" altLang="zh-CN" sz="2400" dirty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3 </a:t>
            </a:r>
            <a:r>
              <a:rPr lang="zh-CN" altLang="en-US" sz="2400" dirty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位数，它的每个位上的数字的 </a:t>
            </a:r>
            <a:r>
              <a:rPr lang="en-US" altLang="zh-CN" sz="2400" dirty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次幂之和等于它本身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    ge=data%10;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     bai=data/100;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     shi=(data/10)%10;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     data==ge*ge*ge+shi*shi*shi+bai*bai*bai</a:t>
            </a:r>
            <a:endParaRPr lang="en-US" altLang="zh-CN" sz="2400" b="1" dirty="0">
              <a:latin typeface="Times New Roman" panose="02020603050405020304" pitchFamily="18" charset="0"/>
              <a:ea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92165" name="Rectangle 5"/>
          <p:cNvSpPr>
            <a:spLocks noGrp="1"/>
          </p:cNvSpPr>
          <p:nvPr/>
        </p:nvSpPr>
        <p:spPr>
          <a:xfrm>
            <a:off x="568325" y="1516063"/>
            <a:ext cx="6335713" cy="588962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rgbClr val="CC0000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楷体_GB2312" pitchFamily="1" charset="-122"/>
              </a:rPr>
              <a:t>逻辑表达式一般用于</a:t>
            </a:r>
            <a:r>
              <a:rPr lang="zh-CN" altLang="en-US" sz="2600" b="1" dirty="0">
                <a:solidFill>
                  <a:srgbClr val="C00000"/>
                </a:solidFill>
                <a:latin typeface="Verdana" panose="020B0604030504040204" pitchFamily="34" charset="0"/>
                <a:ea typeface="楷体_GB2312" pitchFamily="1" charset="-122"/>
              </a:rPr>
              <a:t>控制语句</a:t>
            </a:r>
            <a:r>
              <a:rPr lang="zh-CN" alt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楷体_GB2312" pitchFamily="1" charset="-122"/>
              </a:rPr>
              <a:t>中的</a:t>
            </a:r>
            <a:r>
              <a:rPr lang="zh-CN" altLang="en-US" sz="2600" b="1" dirty="0">
                <a:solidFill>
                  <a:srgbClr val="C00000"/>
                </a:solidFill>
                <a:latin typeface="Verdana" panose="020B0604030504040204" pitchFamily="34" charset="0"/>
                <a:ea typeface="楷体_GB2312" pitchFamily="1" charset="-122"/>
              </a:rPr>
              <a:t>条件</a:t>
            </a:r>
            <a:endParaRPr lang="zh-CN" altLang="en-US" sz="2600" b="1" dirty="0">
              <a:solidFill>
                <a:srgbClr val="C000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92166" name="Rectangle 6"/>
          <p:cNvSpPr>
            <a:spLocks noGrp="1"/>
          </p:cNvSpPr>
          <p:nvPr/>
        </p:nvSpPr>
        <p:spPr>
          <a:xfrm>
            <a:off x="827088" y="333375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3800" dirty="0">
                <a:latin typeface="Verdana" panose="020B0604030504040204" pitchFamily="34" charset="0"/>
                <a:ea typeface="楷体_GB2312" pitchFamily="1" charset="-122"/>
              </a:rPr>
              <a:t>2.5.</a:t>
            </a:r>
            <a:r>
              <a:rPr lang="en-US" altLang="zh-CN" sz="3800" dirty="0">
                <a:latin typeface="Verdana" panose="020B0604030504040204" pitchFamily="34" charset="0"/>
                <a:ea typeface="楷体_GB2312" pitchFamily="1" charset="-122"/>
              </a:rPr>
              <a:t>5</a:t>
            </a:r>
            <a:r>
              <a:rPr lang="zh-CN" altLang="en-US" sz="3800" dirty="0">
                <a:latin typeface="Verdana" panose="020B0604030504040204" pitchFamily="34" charset="0"/>
                <a:ea typeface="楷体_GB2312" pitchFamily="1" charset="-122"/>
              </a:rPr>
              <a:t>逻辑运算符和逻辑表达式</a:t>
            </a:r>
            <a:endParaRPr lang="zh-CN" altLang="en-US" sz="3800" dirty="0"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  <p:bldP spid="56324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b="1" dirty="0"/>
              <a:t>2.5.6数据的类型转换</a:t>
            </a:r>
            <a:endParaRPr lang="zh-CN" b="1" dirty="0"/>
          </a:p>
        </p:txBody>
      </p:sp>
      <p:sp>
        <p:nvSpPr>
          <p:cNvPr id="99331" name="Rectangle 3"/>
          <p:cNvSpPr>
            <a:spLocks noGrp="1"/>
          </p:cNvSpPr>
          <p:nvPr>
            <p:ph idx="1"/>
          </p:nvPr>
        </p:nvSpPr>
        <p:spPr>
          <a:xfrm>
            <a:off x="566738" y="1341438"/>
            <a:ext cx="8001000" cy="5329237"/>
          </a:xfrm>
        </p:spPr>
        <p:txBody>
          <a:bodyPr vert="horz" wrap="square" lIns="91440" tIns="45720" rIns="91440" bIns="45720" anchor="t" anchorCtr="0"/>
          <a:p>
            <a:pPr marL="457200" indent="-4572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2400" dirty="0"/>
              <a:t>数据的类型转换</a:t>
            </a:r>
            <a:endParaRPr lang="zh-CN" altLang="zh-CN" sz="2400" dirty="0"/>
          </a:p>
          <a:p>
            <a:pPr marL="8255" indent="-8255" eaLnBrk="1" hangingPunct="1">
              <a:lnSpc>
                <a:spcPct val="150000"/>
              </a:lnSpc>
            </a:pPr>
            <a:r>
              <a:rPr lang="zh-CN" sz="2400" dirty="0"/>
              <a:t>一个双目运算符的</a:t>
            </a:r>
            <a:r>
              <a:rPr lang="zh-CN" sz="2400" dirty="0">
                <a:solidFill>
                  <a:srgbClr val="C00000"/>
                </a:solidFill>
              </a:rPr>
              <a:t>两个操作数</a:t>
            </a:r>
            <a:r>
              <a:rPr lang="zh-CN" sz="2400" dirty="0"/>
              <a:t>可能是不同数据类型的数据，运算时</a:t>
            </a:r>
            <a:r>
              <a:rPr lang="zh-CN" sz="2400" dirty="0">
                <a:solidFill>
                  <a:srgbClr val="C00000"/>
                </a:solidFill>
              </a:rPr>
              <a:t>需</a:t>
            </a:r>
            <a:r>
              <a:rPr lang="zh-CN" sz="2400" dirty="0"/>
              <a:t>要</a:t>
            </a:r>
            <a:r>
              <a:rPr lang="zh-CN" sz="2400" dirty="0">
                <a:solidFill>
                  <a:srgbClr val="C00000"/>
                </a:solidFill>
              </a:rPr>
              <a:t>转换为相同数据类型</a:t>
            </a:r>
            <a:r>
              <a:rPr lang="zh-CN" sz="2400" dirty="0"/>
              <a:t>，这就是数据的类型转换。</a:t>
            </a:r>
            <a:endParaRPr lang="zh-CN" sz="2400" dirty="0"/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2400" dirty="0"/>
              <a:t>数据的类型转换分类</a:t>
            </a:r>
            <a:endParaRPr lang="zh-CN" sz="2400" dirty="0"/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sz="2400" dirty="0"/>
              <a:t>隐式转换</a:t>
            </a:r>
            <a:endParaRPr lang="zh-CN" sz="2400" dirty="0"/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sz="2400" dirty="0"/>
              <a:t>赋值转换</a:t>
            </a:r>
            <a:endParaRPr lang="zh-CN" sz="2400" dirty="0"/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sz="2400" dirty="0"/>
              <a:t>强制转换</a:t>
            </a:r>
            <a:endParaRPr 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dirty="0"/>
              <a:t>2.1.2</a:t>
            </a:r>
            <a:r>
              <a:rPr lang="zh-CN" altLang="en-US" dirty="0"/>
              <a:t>Ｃ语言</a:t>
            </a:r>
            <a:r>
              <a:rPr lang="zh-CN" altLang="en-US" b="1" dirty="0"/>
              <a:t>词汇</a:t>
            </a:r>
            <a:r>
              <a:rPr lang="zh-CN" altLang="en-US" dirty="0"/>
              <a:t>及其组成规则</a:t>
            </a:r>
            <a:endParaRPr lang="zh-CN" altLang="en-US" dirty="0"/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>
          <a:xfrm>
            <a:off x="566738" y="1268413"/>
            <a:ext cx="8001000" cy="4751387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300" dirty="0"/>
              <a:t>Ｃ语言中的词汇分为六类：</a:t>
            </a:r>
            <a:endParaRPr lang="zh-CN" altLang="en-US" sz="3300" dirty="0"/>
          </a:p>
          <a:p>
            <a:pPr marL="514350" indent="-51435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3300" dirty="0">
                <a:solidFill>
                  <a:srgbClr val="FF3300"/>
                </a:solidFill>
              </a:rPr>
              <a:t>标识符</a:t>
            </a:r>
            <a:endParaRPr lang="zh-CN" altLang="en-US" sz="3300" dirty="0">
              <a:solidFill>
                <a:srgbClr val="FF3300"/>
              </a:solidFill>
            </a:endParaRPr>
          </a:p>
          <a:p>
            <a:pPr marL="514350" indent="-51435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3300" dirty="0">
                <a:solidFill>
                  <a:srgbClr val="FF3300"/>
                </a:solidFill>
              </a:rPr>
              <a:t>关键字</a:t>
            </a:r>
            <a:endParaRPr lang="zh-CN" altLang="en-US" sz="3300" dirty="0">
              <a:solidFill>
                <a:srgbClr val="FF3300"/>
              </a:solidFill>
            </a:endParaRPr>
          </a:p>
          <a:p>
            <a:pPr marL="514350" indent="-51435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3300" dirty="0">
                <a:solidFill>
                  <a:srgbClr val="FF3300"/>
                </a:solidFill>
              </a:rPr>
              <a:t>运算符</a:t>
            </a:r>
            <a:endParaRPr lang="zh-CN" altLang="en-US" sz="3300" dirty="0">
              <a:solidFill>
                <a:srgbClr val="FF3300"/>
              </a:solidFill>
            </a:endParaRPr>
          </a:p>
          <a:p>
            <a:pPr marL="514350" indent="-51435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3300" dirty="0">
                <a:solidFill>
                  <a:srgbClr val="FF3300"/>
                </a:solidFill>
              </a:rPr>
              <a:t>分隔符</a:t>
            </a:r>
            <a:endParaRPr lang="zh-CN" altLang="en-US" sz="3300" dirty="0">
              <a:solidFill>
                <a:srgbClr val="FF3300"/>
              </a:solidFill>
            </a:endParaRPr>
          </a:p>
          <a:p>
            <a:pPr marL="514350" indent="-51435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3300" dirty="0">
                <a:solidFill>
                  <a:srgbClr val="FF3300"/>
                </a:solidFill>
              </a:rPr>
              <a:t>常量</a:t>
            </a:r>
            <a:endParaRPr lang="zh-CN" altLang="en-US" sz="3300" dirty="0">
              <a:solidFill>
                <a:srgbClr val="FF3300"/>
              </a:solidFill>
            </a:endParaRPr>
          </a:p>
          <a:p>
            <a:pPr marL="514350" indent="-514350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3300" dirty="0">
                <a:solidFill>
                  <a:srgbClr val="FF3300"/>
                </a:solidFill>
              </a:rPr>
              <a:t>注释符</a:t>
            </a:r>
            <a:r>
              <a:rPr lang="zh-CN" altLang="en-US" sz="3300" dirty="0"/>
              <a:t> </a:t>
            </a:r>
            <a:endParaRPr lang="zh-CN" altLang="en-US" sz="3300" dirty="0"/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b="1" dirty="0">
                <a:sym typeface="+mn-ea"/>
              </a:rPr>
              <a:t>2.5.6数据的类型转换</a:t>
            </a:r>
            <a:endParaRPr lang="zh-CN" altLang="en-US" dirty="0"/>
          </a:p>
        </p:txBody>
      </p:sp>
      <p:sp>
        <p:nvSpPr>
          <p:cNvPr id="100355" name="Rectangle 3"/>
          <p:cNvSpPr>
            <a:spLocks noGrp="1"/>
          </p:cNvSpPr>
          <p:nvPr>
            <p:ph idx="1"/>
          </p:nvPr>
        </p:nvSpPr>
        <p:spPr>
          <a:xfrm>
            <a:off x="567055" y="1341755"/>
            <a:ext cx="8521700" cy="4276725"/>
          </a:xfrm>
        </p:spPr>
        <p:txBody>
          <a:bodyPr vert="horz" wrap="square" lIns="91440" tIns="45720" rIns="91440" bIns="45720" anchor="t" anchorCtr="0"/>
          <a:p>
            <a:pPr marL="8255" indent="-8255" eaLnBrk="1" hangingPunct="1">
              <a:lnSpc>
                <a:spcPct val="160000"/>
              </a:lnSpc>
            </a:pPr>
            <a:r>
              <a:rPr lang="zh-CN" altLang="zh-CN" sz="2600" dirty="0"/>
              <a:t> 1.</a:t>
            </a:r>
            <a:r>
              <a:rPr lang="zh-CN" altLang="en-US" sz="2600" dirty="0"/>
              <a:t>隐式转换</a:t>
            </a:r>
            <a:endParaRPr lang="zh-CN" altLang="en-US" sz="2600" dirty="0"/>
          </a:p>
          <a:p>
            <a:pPr marL="457200" indent="-457200" eaLnBrk="1" hangingPunct="1">
              <a:lnSpc>
                <a:spcPct val="160000"/>
              </a:lnSpc>
              <a:buFont typeface="Wingdings" panose="05000000000000000000" charset="0"/>
              <a:buChar char="Ø"/>
            </a:pPr>
            <a:r>
              <a:rPr lang="zh-CN" altLang="zh-CN" sz="2600" dirty="0"/>
              <a:t> </a:t>
            </a:r>
            <a:r>
              <a:rPr lang="zh-CN" altLang="en-US" sz="2600" dirty="0"/>
              <a:t>隐式转换</a:t>
            </a:r>
            <a:r>
              <a:rPr lang="en-US" altLang="zh-CN" sz="2600" dirty="0"/>
              <a:t>:</a:t>
            </a:r>
            <a:r>
              <a:rPr lang="zh-CN" altLang="en-US" sz="2600" dirty="0"/>
              <a:t>也称为自动转换，由编译器系统自动完成。</a:t>
            </a:r>
            <a:endParaRPr lang="zh-CN" altLang="en-US" sz="2600" dirty="0"/>
          </a:p>
          <a:p>
            <a:pPr marL="457200" indent="-457200" eaLnBrk="1" hangingPunct="1">
              <a:lnSpc>
                <a:spcPct val="160000"/>
              </a:lnSpc>
              <a:buFont typeface="Wingdings" panose="05000000000000000000" charset="0"/>
              <a:buChar char="Ø"/>
            </a:pPr>
            <a:r>
              <a:rPr lang="zh-CN" altLang="zh-CN" sz="2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sz="2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隐式</a:t>
            </a:r>
            <a:r>
              <a:rPr lang="zh-CN" altLang="en-US" sz="2600" dirty="0">
                <a:solidFill>
                  <a:srgbClr val="C00000"/>
                </a:solidFill>
              </a:rPr>
              <a:t>转换规则</a:t>
            </a:r>
            <a:r>
              <a:rPr lang="zh-CN" altLang="en-US" sz="2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为：</a:t>
            </a:r>
            <a:r>
              <a:rPr lang="zh-CN" altLang="en-US" sz="2600" dirty="0">
                <a:solidFill>
                  <a:srgbClr val="FF3300"/>
                </a:solidFill>
              </a:rPr>
              <a:t>低</a:t>
            </a:r>
            <a:r>
              <a:rPr lang="zh-CN" altLang="en-US" sz="2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类型数据转</a:t>
            </a:r>
            <a:r>
              <a:rPr lang="zh-CN" altLang="en-US" sz="26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换</a:t>
            </a:r>
            <a:r>
              <a:rPr lang="zh-CN" altLang="en-US" sz="2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为</a:t>
            </a:r>
            <a:r>
              <a:rPr lang="zh-CN" altLang="en-US" sz="2600" dirty="0">
                <a:solidFill>
                  <a:srgbClr val="C00000"/>
                </a:solidFill>
              </a:rPr>
              <a:t>高</a:t>
            </a:r>
            <a:r>
              <a:rPr lang="zh-CN" altLang="en-US" sz="2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类型数据</a:t>
            </a:r>
            <a:r>
              <a:rPr lang="zh-CN" altLang="en-US" sz="2600" dirty="0"/>
              <a:t>。</a:t>
            </a:r>
            <a:endParaRPr lang="zh-CN" altLang="en-US" sz="2600" dirty="0"/>
          </a:p>
          <a:p>
            <a:pPr marL="457200" indent="-457200" eaLnBrk="1" hangingPunct="1">
              <a:lnSpc>
                <a:spcPct val="160000"/>
              </a:lnSpc>
              <a:buFont typeface="Wingdings" panose="05000000000000000000" charset="0"/>
              <a:buChar char="Ø"/>
            </a:pPr>
            <a:r>
              <a:rPr lang="zh-CN" altLang="en-US" sz="2600" dirty="0"/>
              <a:t>数据类型高低的</a:t>
            </a:r>
            <a:r>
              <a:rPr lang="zh-CN" altLang="en-US" sz="2600" dirty="0">
                <a:solidFill>
                  <a:srgbClr val="C00000"/>
                </a:solidFill>
              </a:rPr>
              <a:t>判断标准</a:t>
            </a:r>
            <a:r>
              <a:rPr lang="zh-CN" altLang="en-US" sz="2600" dirty="0"/>
              <a:t>：类型越高，数据的表示范围越大，精度越高，占用的内存空间也就越大。</a:t>
            </a:r>
            <a:endParaRPr lang="zh-CN" altLang="en-US" sz="2600" dirty="0"/>
          </a:p>
          <a:p>
            <a:pPr marL="8255" indent="-8255" eaLnBrk="1" hangingPunct="1">
              <a:lnSpc>
                <a:spcPct val="160000"/>
              </a:lnSpc>
            </a:pPr>
            <a:r>
              <a:rPr lang="zh-CN" altLang="en-US" sz="2600" dirty="0"/>
              <a:t> </a:t>
            </a:r>
            <a:endParaRPr lang="zh-CN" altLang="en-US" sz="2600" dirty="0"/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Rectangle 2"/>
          <p:cNvSpPr>
            <a:spLocks noGrp="1"/>
          </p:cNvSpPr>
          <p:nvPr>
            <p:ph idx="1"/>
          </p:nvPr>
        </p:nvSpPr>
        <p:spPr>
          <a:xfrm>
            <a:off x="395605" y="1271905"/>
            <a:ext cx="8561705" cy="601345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400" dirty="0">
                <a:solidFill>
                  <a:srgbClr val="C00000"/>
                </a:solidFill>
                <a:sym typeface="+mn-ea"/>
              </a:rPr>
              <a:t>隐式转换是安全</a:t>
            </a:r>
            <a:r>
              <a:rPr lang="zh-CN" altLang="en-US" sz="2400" dirty="0">
                <a:sym typeface="+mn-ea"/>
              </a:rPr>
              <a:t>的，因为在转换过程中数据的精度没有损失。</a:t>
            </a:r>
            <a:endParaRPr lang="zh-CN" altLang="zh-CN" sz="2400" dirty="0"/>
          </a:p>
        </p:txBody>
      </p:sp>
      <p:sp>
        <p:nvSpPr>
          <p:cNvPr id="101379" name="Rectangle 4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b="1" dirty="0">
                <a:sym typeface="+mn-ea"/>
              </a:rPr>
              <a:t>2.5.6数据的类型转换</a:t>
            </a:r>
            <a:endParaRPr lang="zh-CN" altLang="en-US" dirty="0"/>
          </a:p>
        </p:txBody>
      </p:sp>
      <p:graphicFrame>
        <p:nvGraphicFramePr>
          <p:cNvPr id="2" name="对象 -2147482610"/>
          <p:cNvGraphicFramePr>
            <a:graphicFrameLocks noChangeAspect="1"/>
          </p:cNvGraphicFramePr>
          <p:nvPr/>
        </p:nvGraphicFramePr>
        <p:xfrm>
          <a:off x="628015" y="1873250"/>
          <a:ext cx="4506595" cy="2816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492500" imgH="2171700" progId="Visio.Drawing.11">
                  <p:embed/>
                </p:oleObj>
              </mc:Choice>
              <mc:Fallback>
                <p:oleObj name="" r:id="rId1" imgW="3492500" imgH="21717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8015" y="1873250"/>
                        <a:ext cx="4506595" cy="28168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Line 19"/>
          <p:cNvSpPr/>
          <p:nvPr/>
        </p:nvSpPr>
        <p:spPr>
          <a:xfrm flipH="1">
            <a:off x="1187450" y="5230495"/>
            <a:ext cx="7858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" name="Text Box 20"/>
          <p:cNvSpPr txBox="1"/>
          <p:nvPr/>
        </p:nvSpPr>
        <p:spPr>
          <a:xfrm>
            <a:off x="2124075" y="5013008"/>
            <a:ext cx="14065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eaLnBrk="0" hangingPunct="0"/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必然转换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Text Box 20"/>
          <p:cNvSpPr txBox="1"/>
          <p:nvPr/>
        </p:nvSpPr>
        <p:spPr>
          <a:xfrm>
            <a:off x="3344545" y="5037455"/>
            <a:ext cx="5612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/>
            <a:r>
              <a:rPr lang="en-US" altLang="zh-CN" sz="24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char ch1=10,ch2=20;   ch1+ch2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int</a:t>
            </a:r>
            <a:r>
              <a:rPr lang="zh-CN" altLang="zh-CN" sz="24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型</a:t>
            </a:r>
            <a:endParaRPr lang="zh-CN" altLang="zh-CN" sz="2400" b="1" dirty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Line 21"/>
          <p:cNvSpPr/>
          <p:nvPr/>
        </p:nvSpPr>
        <p:spPr>
          <a:xfrm flipV="1">
            <a:off x="1356043" y="5602923"/>
            <a:ext cx="0" cy="5127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" name="Text Box 22"/>
          <p:cNvSpPr txBox="1"/>
          <p:nvPr/>
        </p:nvSpPr>
        <p:spPr>
          <a:xfrm>
            <a:off x="1764030" y="5733098"/>
            <a:ext cx="171291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eaLnBrk="0" hangingPunct="0"/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需要时转换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707765" y="57569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2*3.14 </a:t>
            </a:r>
            <a:r>
              <a:rPr lang="zh-CN" altLang="en-US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double</a:t>
            </a:r>
            <a:r>
              <a:rPr lang="zh-CN" altLang="zh-CN" sz="24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型</a:t>
            </a:r>
            <a:endParaRPr lang="zh-CN" altLang="zh-CN" sz="2400" b="1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10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106"/>
          <p:cNvGrpSpPr/>
          <p:nvPr/>
        </p:nvGrpSpPr>
        <p:grpSpPr>
          <a:xfrm>
            <a:off x="1009650" y="1558925"/>
            <a:ext cx="2609850" cy="1920875"/>
            <a:chOff x="1032" y="1693"/>
            <a:chExt cx="1644" cy="1210"/>
          </a:xfrm>
        </p:grpSpPr>
        <p:sp>
          <p:nvSpPr>
            <p:cNvPr id="102402" name="Text Box 24"/>
            <p:cNvSpPr txBox="1"/>
            <p:nvPr/>
          </p:nvSpPr>
          <p:spPr>
            <a:xfrm>
              <a:off x="1032" y="1693"/>
              <a:ext cx="915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eaLnBrk="0" hangingPunct="0"/>
              <a:r>
                <a:rPr lang="zh-CN" altLang="en-US" sz="2000" dirty="0">
                  <a:solidFill>
                    <a:srgbClr val="66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例 </a:t>
              </a:r>
              <a:r>
                <a:rPr lang="en-US" altLang="zh-CN" sz="2000" dirty="0">
                  <a:solidFill>
                    <a:srgbClr val="66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char ch;</a:t>
              </a:r>
              <a:endParaRPr lang="en-US" altLang="zh-CN" sz="2000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 eaLnBrk="0" hangingPunct="0"/>
              <a:r>
                <a:rPr lang="en-US" altLang="zh-CN" sz="2000" dirty="0">
                  <a:solidFill>
                    <a:srgbClr val="66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int i;</a:t>
              </a:r>
              <a:endParaRPr lang="en-US" altLang="zh-CN" sz="2000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 eaLnBrk="0" hangingPunct="0"/>
              <a:r>
                <a:rPr lang="en-US" altLang="zh-CN" sz="2000" dirty="0">
                  <a:solidFill>
                    <a:srgbClr val="66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float f;</a:t>
              </a:r>
              <a:endParaRPr lang="en-US" altLang="zh-CN" sz="2000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 eaLnBrk="0" hangingPunct="0"/>
              <a:r>
                <a:rPr lang="en-US" altLang="zh-CN" sz="2000" dirty="0">
                  <a:solidFill>
                    <a:srgbClr val="66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double d;</a:t>
              </a:r>
              <a:endParaRPr lang="en-US" altLang="zh-CN" sz="2000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03" name="Text Box 25"/>
            <p:cNvSpPr txBox="1"/>
            <p:nvPr/>
          </p:nvSpPr>
          <p:spPr>
            <a:xfrm>
              <a:off x="1032" y="2653"/>
              <a:ext cx="164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eaLnBrk="0" hangingPunct="0"/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ch/i     +    f*d    -   (f+i)</a:t>
              </a:r>
              <a:endParaRPr lang="en-US" altLang="zh-CN" sz="4000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107"/>
          <p:cNvGrpSpPr/>
          <p:nvPr/>
        </p:nvGrpSpPr>
        <p:grpSpPr>
          <a:xfrm>
            <a:off x="971550" y="3367088"/>
            <a:ext cx="2928938" cy="2149475"/>
            <a:chOff x="1008" y="2832"/>
            <a:chExt cx="1845" cy="1354"/>
          </a:xfrm>
        </p:grpSpPr>
        <p:grpSp>
          <p:nvGrpSpPr>
            <p:cNvPr id="102405" name="Group 39"/>
            <p:cNvGrpSpPr/>
            <p:nvPr/>
          </p:nvGrpSpPr>
          <p:grpSpPr>
            <a:xfrm>
              <a:off x="1008" y="2832"/>
              <a:ext cx="381" cy="634"/>
              <a:chOff x="1008" y="3072"/>
              <a:chExt cx="381" cy="634"/>
            </a:xfrm>
          </p:grpSpPr>
          <p:sp>
            <p:nvSpPr>
              <p:cNvPr id="102406" name="Line 31"/>
              <p:cNvSpPr/>
              <p:nvPr/>
            </p:nvSpPr>
            <p:spPr>
              <a:xfrm>
                <a:off x="1152" y="3072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07" name="Text Box 32"/>
              <p:cNvSpPr txBox="1"/>
              <p:nvPr/>
            </p:nvSpPr>
            <p:spPr>
              <a:xfrm>
                <a:off x="1008" y="3120"/>
                <a:ext cx="285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000" dirty="0">
                    <a:solidFill>
                      <a:srgbClr val="66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int</a:t>
                </a:r>
                <a:endPara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08" name="Line 33"/>
              <p:cNvSpPr/>
              <p:nvPr/>
            </p:nvSpPr>
            <p:spPr>
              <a:xfrm>
                <a:off x="1296" y="3072"/>
                <a:ext cx="0" cy="3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09" name="Line 34"/>
              <p:cNvSpPr/>
              <p:nvPr/>
            </p:nvSpPr>
            <p:spPr>
              <a:xfrm>
                <a:off x="1152" y="3312"/>
                <a:ext cx="0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10" name="Line 35"/>
              <p:cNvSpPr/>
              <p:nvPr/>
            </p:nvSpPr>
            <p:spPr>
              <a:xfrm>
                <a:off x="1152" y="3408"/>
                <a:ext cx="14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11" name="Line 36"/>
              <p:cNvSpPr/>
              <p:nvPr/>
            </p:nvSpPr>
            <p:spPr>
              <a:xfrm>
                <a:off x="1248" y="3408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12" name="Text Box 37"/>
              <p:cNvSpPr txBox="1"/>
              <p:nvPr/>
            </p:nvSpPr>
            <p:spPr>
              <a:xfrm>
                <a:off x="1104" y="3456"/>
                <a:ext cx="285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000" dirty="0">
                    <a:solidFill>
                      <a:srgbClr val="66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int</a:t>
                </a:r>
                <a:endPara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413" name="Group 48"/>
            <p:cNvGrpSpPr/>
            <p:nvPr/>
          </p:nvGrpSpPr>
          <p:grpSpPr>
            <a:xfrm>
              <a:off x="1440" y="2832"/>
              <a:ext cx="837" cy="634"/>
              <a:chOff x="1440" y="3072"/>
              <a:chExt cx="837" cy="634"/>
            </a:xfrm>
          </p:grpSpPr>
          <p:sp>
            <p:nvSpPr>
              <p:cNvPr id="102414" name="Line 41"/>
              <p:cNvSpPr/>
              <p:nvPr/>
            </p:nvSpPr>
            <p:spPr>
              <a:xfrm>
                <a:off x="1824" y="3072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15" name="Text Box 42"/>
              <p:cNvSpPr txBox="1"/>
              <p:nvPr/>
            </p:nvSpPr>
            <p:spPr>
              <a:xfrm>
                <a:off x="1440" y="3120"/>
                <a:ext cx="597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000" dirty="0">
                    <a:solidFill>
                      <a:srgbClr val="66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double</a:t>
                </a:r>
                <a:endPara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16" name="Line 43"/>
              <p:cNvSpPr/>
              <p:nvPr/>
            </p:nvSpPr>
            <p:spPr>
              <a:xfrm>
                <a:off x="1968" y="3072"/>
                <a:ext cx="0" cy="3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17" name="Line 44"/>
              <p:cNvSpPr/>
              <p:nvPr/>
            </p:nvSpPr>
            <p:spPr>
              <a:xfrm>
                <a:off x="1824" y="3312"/>
                <a:ext cx="0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18" name="Line 45"/>
              <p:cNvSpPr/>
              <p:nvPr/>
            </p:nvSpPr>
            <p:spPr>
              <a:xfrm>
                <a:off x="1824" y="3408"/>
                <a:ext cx="14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19" name="Line 46"/>
              <p:cNvSpPr/>
              <p:nvPr/>
            </p:nvSpPr>
            <p:spPr>
              <a:xfrm>
                <a:off x="1920" y="3408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20" name="Text Box 47"/>
              <p:cNvSpPr txBox="1"/>
              <p:nvPr/>
            </p:nvSpPr>
            <p:spPr>
              <a:xfrm>
                <a:off x="1680" y="3456"/>
                <a:ext cx="597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000" dirty="0">
                    <a:solidFill>
                      <a:srgbClr val="66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double</a:t>
                </a:r>
                <a:endPara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421" name="Group 49"/>
            <p:cNvGrpSpPr/>
            <p:nvPr/>
          </p:nvGrpSpPr>
          <p:grpSpPr>
            <a:xfrm>
              <a:off x="2016" y="2832"/>
              <a:ext cx="837" cy="634"/>
              <a:chOff x="1440" y="3072"/>
              <a:chExt cx="837" cy="634"/>
            </a:xfrm>
          </p:grpSpPr>
          <p:sp>
            <p:nvSpPr>
              <p:cNvPr id="102422" name="Line 50"/>
              <p:cNvSpPr/>
              <p:nvPr/>
            </p:nvSpPr>
            <p:spPr>
              <a:xfrm>
                <a:off x="1824" y="3072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23" name="Text Box 51"/>
              <p:cNvSpPr txBox="1"/>
              <p:nvPr/>
            </p:nvSpPr>
            <p:spPr>
              <a:xfrm>
                <a:off x="1440" y="3120"/>
                <a:ext cx="597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000" dirty="0">
                    <a:solidFill>
                      <a:srgbClr val="66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double</a:t>
                </a:r>
                <a:endPara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24" name="Line 52"/>
              <p:cNvSpPr/>
              <p:nvPr/>
            </p:nvSpPr>
            <p:spPr>
              <a:xfrm>
                <a:off x="1968" y="3072"/>
                <a:ext cx="0" cy="3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25" name="Line 53"/>
              <p:cNvSpPr/>
              <p:nvPr/>
            </p:nvSpPr>
            <p:spPr>
              <a:xfrm>
                <a:off x="1824" y="3312"/>
                <a:ext cx="0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26" name="Line 54"/>
              <p:cNvSpPr/>
              <p:nvPr/>
            </p:nvSpPr>
            <p:spPr>
              <a:xfrm>
                <a:off x="1824" y="3408"/>
                <a:ext cx="14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27" name="Line 55"/>
              <p:cNvSpPr/>
              <p:nvPr/>
            </p:nvSpPr>
            <p:spPr>
              <a:xfrm>
                <a:off x="1920" y="3408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28" name="Text Box 56"/>
              <p:cNvSpPr txBox="1"/>
              <p:nvPr/>
            </p:nvSpPr>
            <p:spPr>
              <a:xfrm>
                <a:off x="1680" y="3456"/>
                <a:ext cx="597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000" dirty="0">
                    <a:solidFill>
                      <a:srgbClr val="66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double</a:t>
                </a:r>
                <a:endPara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429" name="Line 57"/>
            <p:cNvSpPr/>
            <p:nvPr/>
          </p:nvSpPr>
          <p:spPr>
            <a:xfrm>
              <a:off x="1248" y="3408"/>
              <a:ext cx="0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30" name="Line 58"/>
            <p:cNvSpPr/>
            <p:nvPr/>
          </p:nvSpPr>
          <p:spPr>
            <a:xfrm>
              <a:off x="1920" y="3408"/>
              <a:ext cx="0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31" name="Line 59"/>
            <p:cNvSpPr/>
            <p:nvPr/>
          </p:nvSpPr>
          <p:spPr>
            <a:xfrm>
              <a:off x="1248" y="3552"/>
              <a:ext cx="6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32" name="Line 60"/>
            <p:cNvSpPr/>
            <p:nvPr/>
          </p:nvSpPr>
          <p:spPr>
            <a:xfrm>
              <a:off x="1584" y="3552"/>
              <a:ext cx="0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02433" name="Text Box 61"/>
            <p:cNvSpPr txBox="1"/>
            <p:nvPr/>
          </p:nvSpPr>
          <p:spPr>
            <a:xfrm>
              <a:off x="1344" y="3600"/>
              <a:ext cx="59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double</a:t>
              </a:r>
              <a:endParaRPr lang="en-US" altLang="zh-CN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34" name="Line 62"/>
            <p:cNvSpPr/>
            <p:nvPr/>
          </p:nvSpPr>
          <p:spPr>
            <a:xfrm>
              <a:off x="1584" y="3792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35" name="Line 63"/>
            <p:cNvSpPr/>
            <p:nvPr/>
          </p:nvSpPr>
          <p:spPr>
            <a:xfrm>
              <a:off x="2496" y="3408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36" name="Line 64"/>
            <p:cNvSpPr/>
            <p:nvPr/>
          </p:nvSpPr>
          <p:spPr>
            <a:xfrm>
              <a:off x="1584" y="3888"/>
              <a:ext cx="91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37" name="Line 65"/>
            <p:cNvSpPr/>
            <p:nvPr/>
          </p:nvSpPr>
          <p:spPr>
            <a:xfrm>
              <a:off x="2064" y="3888"/>
              <a:ext cx="0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02438" name="Text Box 66"/>
            <p:cNvSpPr txBox="1"/>
            <p:nvPr/>
          </p:nvSpPr>
          <p:spPr>
            <a:xfrm>
              <a:off x="1824" y="3936"/>
              <a:ext cx="59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double</a:t>
              </a:r>
              <a:endParaRPr lang="en-US" altLang="zh-CN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109"/>
          <p:cNvGrpSpPr/>
          <p:nvPr/>
        </p:nvGrpSpPr>
        <p:grpSpPr>
          <a:xfrm>
            <a:off x="5338763" y="3255963"/>
            <a:ext cx="2776537" cy="2225675"/>
            <a:chOff x="3759" y="2762"/>
            <a:chExt cx="1749" cy="1402"/>
          </a:xfrm>
        </p:grpSpPr>
        <p:grpSp>
          <p:nvGrpSpPr>
            <p:cNvPr id="102440" name="Group 81"/>
            <p:cNvGrpSpPr/>
            <p:nvPr/>
          </p:nvGrpSpPr>
          <p:grpSpPr>
            <a:xfrm>
              <a:off x="3759" y="2762"/>
              <a:ext cx="419" cy="682"/>
              <a:chOff x="3456" y="3072"/>
              <a:chExt cx="419" cy="682"/>
            </a:xfrm>
          </p:grpSpPr>
          <p:sp>
            <p:nvSpPr>
              <p:cNvPr id="102441" name="Line 29"/>
              <p:cNvSpPr/>
              <p:nvPr/>
            </p:nvSpPr>
            <p:spPr>
              <a:xfrm>
                <a:off x="3696" y="3072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42" name="Text Box 30"/>
              <p:cNvSpPr txBox="1"/>
              <p:nvPr/>
            </p:nvSpPr>
            <p:spPr>
              <a:xfrm>
                <a:off x="3590" y="3127"/>
                <a:ext cx="285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000" dirty="0">
                    <a:solidFill>
                      <a:srgbClr val="66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int</a:t>
                </a:r>
                <a:endPara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43" name="Line 68"/>
              <p:cNvSpPr/>
              <p:nvPr/>
            </p:nvSpPr>
            <p:spPr>
              <a:xfrm>
                <a:off x="3456" y="3072"/>
                <a:ext cx="0" cy="38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44" name="Line 69"/>
              <p:cNvSpPr/>
              <p:nvPr/>
            </p:nvSpPr>
            <p:spPr>
              <a:xfrm>
                <a:off x="3696" y="3312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45" name="Line 70"/>
              <p:cNvSpPr/>
              <p:nvPr/>
            </p:nvSpPr>
            <p:spPr>
              <a:xfrm flipH="1">
                <a:off x="3456" y="3456"/>
                <a:ext cx="24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46" name="Line 71"/>
              <p:cNvSpPr/>
              <p:nvPr/>
            </p:nvSpPr>
            <p:spPr>
              <a:xfrm>
                <a:off x="3600" y="3456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47" name="Text Box 72"/>
              <p:cNvSpPr txBox="1"/>
              <p:nvPr/>
            </p:nvSpPr>
            <p:spPr>
              <a:xfrm>
                <a:off x="3456" y="3504"/>
                <a:ext cx="285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000" dirty="0">
                    <a:solidFill>
                      <a:srgbClr val="66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int</a:t>
                </a:r>
                <a:endPara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448" name="Group 82"/>
            <p:cNvGrpSpPr/>
            <p:nvPr/>
          </p:nvGrpSpPr>
          <p:grpSpPr>
            <a:xfrm>
              <a:off x="4191" y="2762"/>
              <a:ext cx="693" cy="634"/>
              <a:chOff x="3888" y="3072"/>
              <a:chExt cx="693" cy="634"/>
            </a:xfrm>
          </p:grpSpPr>
          <p:sp>
            <p:nvSpPr>
              <p:cNvPr id="102449" name="Line 74"/>
              <p:cNvSpPr/>
              <p:nvPr/>
            </p:nvSpPr>
            <p:spPr>
              <a:xfrm>
                <a:off x="4176" y="3072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50" name="Text Box 75"/>
              <p:cNvSpPr txBox="1"/>
              <p:nvPr/>
            </p:nvSpPr>
            <p:spPr>
              <a:xfrm>
                <a:off x="3984" y="3120"/>
                <a:ext cx="597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000" dirty="0">
                    <a:solidFill>
                      <a:srgbClr val="66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double</a:t>
                </a:r>
                <a:endPara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51" name="Line 76"/>
              <p:cNvSpPr/>
              <p:nvPr/>
            </p:nvSpPr>
            <p:spPr>
              <a:xfrm>
                <a:off x="3984" y="3072"/>
                <a:ext cx="0" cy="3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52" name="Line 77"/>
              <p:cNvSpPr/>
              <p:nvPr/>
            </p:nvSpPr>
            <p:spPr>
              <a:xfrm>
                <a:off x="4224" y="3312"/>
                <a:ext cx="0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53" name="Line 78"/>
              <p:cNvSpPr/>
              <p:nvPr/>
            </p:nvSpPr>
            <p:spPr>
              <a:xfrm>
                <a:off x="3984" y="3408"/>
                <a:ext cx="24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54" name="Line 79"/>
              <p:cNvSpPr/>
              <p:nvPr/>
            </p:nvSpPr>
            <p:spPr>
              <a:xfrm>
                <a:off x="4128" y="3408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55" name="Text Box 80"/>
              <p:cNvSpPr txBox="1"/>
              <p:nvPr/>
            </p:nvSpPr>
            <p:spPr>
              <a:xfrm>
                <a:off x="3888" y="3456"/>
                <a:ext cx="597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000" dirty="0">
                    <a:solidFill>
                      <a:srgbClr val="66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double</a:t>
                </a:r>
                <a:endPara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456" name="Group 83"/>
            <p:cNvGrpSpPr/>
            <p:nvPr/>
          </p:nvGrpSpPr>
          <p:grpSpPr>
            <a:xfrm>
              <a:off x="4815" y="2762"/>
              <a:ext cx="693" cy="634"/>
              <a:chOff x="3888" y="3072"/>
              <a:chExt cx="693" cy="634"/>
            </a:xfrm>
          </p:grpSpPr>
          <p:sp>
            <p:nvSpPr>
              <p:cNvPr id="102457" name="Line 84"/>
              <p:cNvSpPr/>
              <p:nvPr/>
            </p:nvSpPr>
            <p:spPr>
              <a:xfrm>
                <a:off x="4176" y="3072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58" name="Text Box 85"/>
              <p:cNvSpPr txBox="1"/>
              <p:nvPr/>
            </p:nvSpPr>
            <p:spPr>
              <a:xfrm>
                <a:off x="3984" y="3120"/>
                <a:ext cx="597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000" dirty="0">
                    <a:solidFill>
                      <a:srgbClr val="66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double</a:t>
                </a:r>
                <a:endPara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59" name="Line 86"/>
              <p:cNvSpPr/>
              <p:nvPr/>
            </p:nvSpPr>
            <p:spPr>
              <a:xfrm>
                <a:off x="3984" y="3072"/>
                <a:ext cx="0" cy="3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60" name="Line 87"/>
              <p:cNvSpPr/>
              <p:nvPr/>
            </p:nvSpPr>
            <p:spPr>
              <a:xfrm>
                <a:off x="4224" y="3312"/>
                <a:ext cx="0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61" name="Line 88"/>
              <p:cNvSpPr/>
              <p:nvPr/>
            </p:nvSpPr>
            <p:spPr>
              <a:xfrm>
                <a:off x="3984" y="3408"/>
                <a:ext cx="24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462" name="Line 89"/>
              <p:cNvSpPr/>
              <p:nvPr/>
            </p:nvSpPr>
            <p:spPr>
              <a:xfrm>
                <a:off x="4128" y="3408"/>
                <a:ext cx="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63" name="Text Box 90"/>
              <p:cNvSpPr txBox="1"/>
              <p:nvPr/>
            </p:nvSpPr>
            <p:spPr>
              <a:xfrm>
                <a:off x="3888" y="3456"/>
                <a:ext cx="597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000" dirty="0">
                    <a:solidFill>
                      <a:srgbClr val="660066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double</a:t>
                </a:r>
                <a:endPara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464" name="Line 91"/>
            <p:cNvSpPr/>
            <p:nvPr/>
          </p:nvSpPr>
          <p:spPr>
            <a:xfrm>
              <a:off x="3903" y="3386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65" name="Line 92"/>
            <p:cNvSpPr/>
            <p:nvPr/>
          </p:nvSpPr>
          <p:spPr>
            <a:xfrm>
              <a:off x="4431" y="3338"/>
              <a:ext cx="0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66" name="Line 93"/>
            <p:cNvSpPr/>
            <p:nvPr/>
          </p:nvSpPr>
          <p:spPr>
            <a:xfrm>
              <a:off x="3903" y="3482"/>
              <a:ext cx="5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67" name="Line 94"/>
            <p:cNvSpPr/>
            <p:nvPr/>
          </p:nvSpPr>
          <p:spPr>
            <a:xfrm>
              <a:off x="4191" y="3482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02468" name="Text Box 95"/>
            <p:cNvSpPr txBox="1"/>
            <p:nvPr/>
          </p:nvSpPr>
          <p:spPr>
            <a:xfrm>
              <a:off x="3951" y="3482"/>
              <a:ext cx="59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double</a:t>
              </a:r>
              <a:endParaRPr lang="en-US" altLang="zh-CN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69" name="Line 96"/>
            <p:cNvSpPr/>
            <p:nvPr/>
          </p:nvSpPr>
          <p:spPr>
            <a:xfrm>
              <a:off x="5055" y="3338"/>
              <a:ext cx="0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70" name="Line 97"/>
            <p:cNvSpPr/>
            <p:nvPr/>
          </p:nvSpPr>
          <p:spPr>
            <a:xfrm>
              <a:off x="4191" y="3674"/>
              <a:ext cx="0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71" name="Line 98"/>
            <p:cNvSpPr/>
            <p:nvPr/>
          </p:nvSpPr>
          <p:spPr>
            <a:xfrm>
              <a:off x="4191" y="3770"/>
              <a:ext cx="86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72" name="Line 99"/>
            <p:cNvSpPr/>
            <p:nvPr/>
          </p:nvSpPr>
          <p:spPr>
            <a:xfrm flipH="1">
              <a:off x="4623" y="3770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02473" name="Text Box 100"/>
            <p:cNvSpPr txBox="1"/>
            <p:nvPr/>
          </p:nvSpPr>
          <p:spPr>
            <a:xfrm>
              <a:off x="4335" y="3914"/>
              <a:ext cx="59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000" dirty="0">
                  <a:solidFill>
                    <a:srgbClr val="660066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double</a:t>
              </a:r>
              <a:endParaRPr lang="en-US" altLang="zh-CN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108"/>
          <p:cNvGrpSpPr/>
          <p:nvPr/>
        </p:nvGrpSpPr>
        <p:grpSpPr>
          <a:xfrm>
            <a:off x="5110163" y="1525588"/>
            <a:ext cx="2398712" cy="1822450"/>
            <a:chOff x="3615" y="1672"/>
            <a:chExt cx="1511" cy="1148"/>
          </a:xfrm>
        </p:grpSpPr>
        <p:sp>
          <p:nvSpPr>
            <p:cNvPr id="102475" name="Text Box 26"/>
            <p:cNvSpPr txBox="1"/>
            <p:nvPr/>
          </p:nvSpPr>
          <p:spPr>
            <a:xfrm>
              <a:off x="3615" y="2570"/>
              <a:ext cx="151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eaLnBrk="0" hangingPunct="0"/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10+‘a’   +i*f   -      d/l</a:t>
              </a:r>
              <a:endPara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76" name="Text Box 104"/>
            <p:cNvSpPr txBox="1"/>
            <p:nvPr/>
          </p:nvSpPr>
          <p:spPr>
            <a:xfrm>
              <a:off x="3854" y="1672"/>
              <a:ext cx="915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eaLnBrk="0" hangingPunct="0"/>
              <a:r>
                <a:rPr lang="zh-CN" altLang="en-US" sz="2000" dirty="0">
                  <a:solidFill>
                    <a:srgbClr val="66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例 </a:t>
              </a:r>
              <a:r>
                <a:rPr lang="en-US" altLang="zh-CN" sz="2000" dirty="0">
                  <a:solidFill>
                    <a:srgbClr val="66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int  i;</a:t>
              </a:r>
              <a:endParaRPr lang="en-US" altLang="zh-CN" sz="2000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 eaLnBrk="0" hangingPunct="0"/>
              <a:r>
                <a:rPr lang="en-US" altLang="zh-CN" sz="2000" dirty="0">
                  <a:solidFill>
                    <a:srgbClr val="66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float f;</a:t>
              </a:r>
              <a:endParaRPr lang="en-US" altLang="zh-CN" sz="2000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 eaLnBrk="0" hangingPunct="0"/>
              <a:r>
                <a:rPr lang="en-US" altLang="zh-CN" sz="2000" dirty="0">
                  <a:solidFill>
                    <a:srgbClr val="66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double d;</a:t>
              </a:r>
              <a:endParaRPr lang="en-US" altLang="zh-CN" sz="2000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 eaLnBrk="0" hangingPunct="0"/>
              <a:r>
                <a:rPr lang="en-US" altLang="zh-CN" sz="2000" dirty="0">
                  <a:solidFill>
                    <a:srgbClr val="66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long l;</a:t>
              </a:r>
              <a:endParaRPr lang="en-US" altLang="zh-CN" sz="2000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0" name="Rectangle 4"/>
          <p:cNvSpPr txBox="1">
            <a:spLocks noChangeArrowheads="1"/>
          </p:cNvSpPr>
          <p:nvPr/>
        </p:nvSpPr>
        <p:spPr>
          <a:xfrm>
            <a:off x="574675" y="376555"/>
            <a:ext cx="8001000" cy="74771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eaLnBrk="1" hangingPunct="1"/>
            <a:r>
              <a:rPr lang="zh-CN" b="1" dirty="0">
                <a:sym typeface="+mn-ea"/>
              </a:rPr>
              <a:t>2.5.6数据的类型转换</a:t>
            </a:r>
            <a:endParaRPr kumimoji="0" lang="zh-CN" altLang="en-US" sz="3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3" name="Rectangle 2"/>
          <p:cNvSpPr>
            <a:spLocks noGrp="1"/>
          </p:cNvSpPr>
          <p:nvPr>
            <p:ph idx="1"/>
          </p:nvPr>
        </p:nvSpPr>
        <p:spPr>
          <a:xfrm>
            <a:off x="568325" y="1271905"/>
            <a:ext cx="8397875" cy="4973955"/>
          </a:xfrm>
        </p:spPr>
        <p:txBody>
          <a:bodyPr vert="horz" wrap="square" lIns="91440" tIns="45720" rIns="91440" bIns="45720" anchor="t" anchorCtr="0"/>
          <a:p>
            <a:pPr marL="22225" indent="35433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2.赋值转换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2225" indent="35433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赋值运算符两侧的操作数类型不一致，会自动进行类型转换，规则为：</a:t>
            </a:r>
            <a:r>
              <a:rPr lang="zh-CN" altLang="en-US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一律转换为左边变量的数据类型</a:t>
            </a:r>
            <a:r>
              <a:rPr lang="zh-CN" altLang="en-US" sz="2400" dirty="0">
                <a:solidFill>
                  <a:srgbClr val="3333FF"/>
                </a:solidFill>
              </a:rPr>
              <a:t>。</a:t>
            </a:r>
            <a:endParaRPr lang="zh-CN" altLang="en-US" sz="2400" dirty="0">
              <a:solidFill>
                <a:srgbClr val="3333FF"/>
              </a:solidFill>
            </a:endParaRPr>
          </a:p>
          <a:p>
            <a:pPr marL="22225" indent="35433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3333FF"/>
                </a:solidFill>
              </a:rPr>
              <a:t>例如</a:t>
            </a:r>
            <a:r>
              <a:rPr lang="zh-CN" altLang="en-US" sz="2400" dirty="0"/>
              <a:t>：</a:t>
            </a:r>
            <a:endParaRPr lang="zh-CN" altLang="en-US" sz="2400" dirty="0"/>
          </a:p>
          <a:p>
            <a:pPr marL="22225" indent="35433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3333FF"/>
                </a:solidFill>
              </a:rPr>
              <a:t>float a=4;</a:t>
            </a:r>
            <a:r>
              <a:rPr lang="en-US" altLang="zh-CN" sz="2400" dirty="0">
                <a:solidFill>
                  <a:srgbClr val="3333FF"/>
                </a:solidFill>
              </a:rPr>
              <a:t>   (a</a:t>
            </a:r>
            <a:r>
              <a:rPr lang="zh-CN" altLang="zh-CN" sz="2400" dirty="0">
                <a:solidFill>
                  <a:srgbClr val="3333FF"/>
                </a:solidFill>
              </a:rPr>
              <a:t>中的值为</a:t>
            </a:r>
            <a:r>
              <a:rPr lang="en-US" altLang="zh-CN" sz="2400" dirty="0">
                <a:solidFill>
                  <a:srgbClr val="3333FF"/>
                </a:solidFill>
              </a:rPr>
              <a:t>4.0f)</a:t>
            </a:r>
            <a:endParaRPr lang="zh-CN" altLang="en-US" sz="2400" dirty="0">
              <a:solidFill>
                <a:srgbClr val="3333FF"/>
              </a:solidFill>
            </a:endParaRPr>
          </a:p>
          <a:p>
            <a:pPr marL="22225" indent="35433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3333FF"/>
                </a:solidFill>
                <a:sym typeface="+mn-ea"/>
              </a:rPr>
              <a:t>int b=4.9;</a:t>
            </a:r>
            <a:r>
              <a:rPr lang="en-US" altLang="zh-CN" sz="2400" dirty="0">
                <a:solidFill>
                  <a:srgbClr val="3333FF"/>
                </a:solidFill>
                <a:sym typeface="+mn-ea"/>
              </a:rPr>
              <a:t>   (a</a:t>
            </a:r>
            <a:r>
              <a:rPr lang="zh-CN" altLang="zh-CN" sz="2400" dirty="0">
                <a:solidFill>
                  <a:srgbClr val="3333FF"/>
                </a:solidFill>
                <a:sym typeface="+mn-ea"/>
              </a:rPr>
              <a:t>中的值为</a:t>
            </a:r>
            <a:r>
              <a:rPr lang="en-US" altLang="zh-CN" sz="2400" dirty="0">
                <a:solidFill>
                  <a:srgbClr val="3333FF"/>
                </a:solidFill>
                <a:sym typeface="+mn-ea"/>
              </a:rPr>
              <a:t>4)</a:t>
            </a:r>
            <a:r>
              <a:rPr lang="zh-CN" altLang="en-US" sz="2400" dirty="0">
                <a:solidFill>
                  <a:srgbClr val="3333FF"/>
                </a:solidFill>
                <a:sym typeface="+mn-ea"/>
              </a:rPr>
              <a:t>（丢弃小数点部分）</a:t>
            </a:r>
            <a:endParaRPr lang="zh-CN" altLang="en-US" sz="2400" dirty="0">
              <a:solidFill>
                <a:srgbClr val="3333FF"/>
              </a:solidFill>
            </a:endParaRPr>
          </a:p>
          <a:p>
            <a:pPr marL="22225" indent="35433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/>
              <a:t>例如：第7章函数中，</a:t>
            </a:r>
            <a:r>
              <a:rPr lang="zh-CN" altLang="en-US" sz="2400" dirty="0">
                <a:solidFill>
                  <a:srgbClr val="3333FF"/>
                </a:solidFill>
              </a:rPr>
              <a:t>形参与实参</a:t>
            </a:r>
            <a:r>
              <a:rPr lang="zh-CN" altLang="en-US" sz="2400" dirty="0"/>
              <a:t>、或</a:t>
            </a:r>
            <a:r>
              <a:rPr lang="zh-CN" altLang="en-US" sz="2400" dirty="0">
                <a:solidFill>
                  <a:srgbClr val="3333FF"/>
                </a:solidFill>
              </a:rPr>
              <a:t>函数返回类型与实际返回值类型</a:t>
            </a:r>
            <a:r>
              <a:rPr lang="zh-CN" altLang="en-US" sz="2400" dirty="0"/>
              <a:t>不一致时，也遵循赋值转换规则。</a:t>
            </a:r>
            <a:endParaRPr lang="zh-CN" altLang="en-US" sz="2400" dirty="0"/>
          </a:p>
        </p:txBody>
      </p:sp>
      <p:sp>
        <p:nvSpPr>
          <p:cNvPr id="103427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b="1" dirty="0">
                <a:sym typeface="+mn-ea"/>
              </a:rPr>
              <a:t>2.5.6数据的类型转换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Rectangle 2"/>
          <p:cNvSpPr>
            <a:spLocks noGrp="1"/>
          </p:cNvSpPr>
          <p:nvPr>
            <p:ph idx="1"/>
          </p:nvPr>
        </p:nvSpPr>
        <p:spPr>
          <a:xfrm>
            <a:off x="375920" y="1196975"/>
            <a:ext cx="8622665" cy="5005070"/>
          </a:xfrm>
        </p:spPr>
        <p:txBody>
          <a:bodyPr vert="horz" wrap="square" lIns="91440" tIns="45720" rIns="91440" bIns="45720" anchor="t" anchorCtr="0"/>
          <a:p>
            <a:pPr marL="22225" indent="339725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400" dirty="0"/>
              <a:t>3</a:t>
            </a:r>
            <a:r>
              <a:rPr lang="zh-CN" altLang="en-US" sz="2400" dirty="0"/>
              <a:t>.强制转换（显式转换）</a:t>
            </a:r>
            <a:endParaRPr lang="zh-CN" altLang="en-US" sz="2400" dirty="0"/>
          </a:p>
          <a:p>
            <a:pPr marL="22225" indent="339725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/>
              <a:t> 利用强制类型转换运算符将一个表达式的值转换成某种数据类型，其使用格式为：</a:t>
            </a:r>
            <a:endParaRPr lang="zh-CN" altLang="en-US" sz="2400" dirty="0"/>
          </a:p>
          <a:p>
            <a:pPr marL="22225" indent="339725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FF3300"/>
                </a:solidFill>
              </a:rPr>
              <a:t>(类型名)(表达式)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marL="22225" indent="339725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3333FF"/>
                </a:solidFill>
              </a:rPr>
              <a:t>int b=(int)4.9;</a:t>
            </a:r>
            <a:r>
              <a:rPr lang="en-US" altLang="zh-CN" sz="2400" dirty="0">
                <a:solidFill>
                  <a:srgbClr val="3333FF"/>
                </a:solidFill>
              </a:rPr>
              <a:t>  (</a:t>
            </a:r>
            <a:r>
              <a:rPr lang="zh-CN" altLang="zh-CN" sz="2400" dirty="0">
                <a:solidFill>
                  <a:srgbClr val="3333FF"/>
                </a:solidFill>
              </a:rPr>
              <a:t> </a:t>
            </a:r>
            <a:r>
              <a:rPr lang="en-US" altLang="zh-CN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b</a:t>
            </a:r>
            <a:r>
              <a:rPr lang="zh-CN" altLang="zh-CN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为</a:t>
            </a:r>
            <a:r>
              <a:rPr lang="en-US" altLang="zh-CN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4</a:t>
            </a:r>
            <a:r>
              <a:rPr lang="en-US" altLang="zh-CN" sz="2400" dirty="0">
                <a:solidFill>
                  <a:srgbClr val="3333FF"/>
                </a:solidFill>
              </a:rPr>
              <a:t>)</a:t>
            </a:r>
            <a:endParaRPr lang="zh-CN" altLang="en-US" sz="2400" dirty="0">
              <a:solidFill>
                <a:srgbClr val="3333FF"/>
              </a:solidFill>
            </a:endParaRPr>
          </a:p>
          <a:p>
            <a:pPr marL="22225" indent="339725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3333FF"/>
                </a:solidFill>
              </a:rPr>
              <a:t>int data1=2,data2=3;</a:t>
            </a:r>
            <a:endParaRPr lang="zh-CN" altLang="en-US" sz="2400" dirty="0">
              <a:solidFill>
                <a:srgbClr val="3333FF"/>
              </a:solidFill>
            </a:endParaRPr>
          </a:p>
          <a:p>
            <a:pPr marL="22225" indent="339725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3333FF"/>
                </a:solidFill>
              </a:rPr>
              <a:t>float avg=(float)(data1+data2)/2; (</a:t>
            </a:r>
            <a:r>
              <a:rPr lang="en-US" altLang="zh-CN" sz="2400" dirty="0">
                <a:solidFill>
                  <a:srgbClr val="C00000"/>
                </a:solidFill>
              </a:rPr>
              <a:t>avg</a:t>
            </a:r>
            <a:r>
              <a:rPr lang="zh-CN" altLang="zh-CN" sz="2400" dirty="0">
                <a:solidFill>
                  <a:srgbClr val="C00000"/>
                </a:solidFill>
              </a:rPr>
              <a:t>为</a:t>
            </a:r>
            <a:r>
              <a:rPr lang="en-US" altLang="zh-CN" sz="2400" dirty="0">
                <a:solidFill>
                  <a:srgbClr val="C00000"/>
                </a:solidFill>
              </a:rPr>
              <a:t>2.5</a:t>
            </a:r>
            <a:r>
              <a:rPr lang="en-US" altLang="zh-CN" sz="2400" dirty="0">
                <a:solidFill>
                  <a:srgbClr val="3333FF"/>
                </a:solidFill>
              </a:rPr>
              <a:t>)</a:t>
            </a:r>
            <a:endParaRPr lang="en-US" altLang="zh-CN" sz="2400" dirty="0">
              <a:solidFill>
                <a:srgbClr val="3333FF"/>
              </a:solidFill>
            </a:endParaRPr>
          </a:p>
          <a:p>
            <a:pPr marL="22225" indent="339725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/>
              <a:t>注意：</a:t>
            </a:r>
            <a:endParaRPr lang="zh-CN" altLang="en-US" sz="2400" dirty="0"/>
          </a:p>
          <a:p>
            <a:pPr marL="22225" indent="339725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3333FF"/>
                </a:solidFill>
                <a:sym typeface="+mn-ea"/>
              </a:rPr>
              <a:t>float avg=(float)((data1+data2)/2);</a:t>
            </a:r>
            <a:r>
              <a:rPr lang="zh-CN" altLang="zh-CN" sz="2400" dirty="0">
                <a:solidFill>
                  <a:srgbClr val="3333FF"/>
                </a:solidFill>
                <a:sym typeface="+mn-ea"/>
              </a:rPr>
              <a:t> </a:t>
            </a:r>
            <a:r>
              <a:rPr lang="en-US" altLang="zh-CN" sz="2400" dirty="0">
                <a:solidFill>
                  <a:srgbClr val="3333FF"/>
                </a:solidFill>
                <a:sym typeface="+mn-ea"/>
              </a:rPr>
              <a:t>(</a:t>
            </a:r>
            <a:r>
              <a:rPr lang="en-US" altLang="zh-CN" sz="2400" dirty="0">
                <a:solidFill>
                  <a:srgbClr val="C00000"/>
                </a:solidFill>
                <a:sym typeface="+mn-ea"/>
              </a:rPr>
              <a:t>avg</a:t>
            </a:r>
            <a:r>
              <a:rPr lang="zh-CN" altLang="zh-CN" sz="2400" dirty="0">
                <a:solidFill>
                  <a:srgbClr val="C00000"/>
                </a:solidFill>
                <a:sym typeface="+mn-ea"/>
              </a:rPr>
              <a:t>为</a:t>
            </a:r>
            <a:r>
              <a:rPr lang="en-US" altLang="zh-CN" sz="2400" dirty="0">
                <a:solidFill>
                  <a:srgbClr val="C00000"/>
                </a:solidFill>
                <a:sym typeface="+mn-ea"/>
              </a:rPr>
              <a:t>2.0</a:t>
            </a:r>
            <a:r>
              <a:rPr lang="en-US" altLang="zh-CN" sz="2400" dirty="0">
                <a:solidFill>
                  <a:srgbClr val="3333FF"/>
                </a:solidFill>
                <a:sym typeface="+mn-ea"/>
              </a:rPr>
              <a:t>)</a:t>
            </a:r>
            <a:endParaRPr lang="en-US" altLang="zh-CN" sz="2400" dirty="0">
              <a:solidFill>
                <a:srgbClr val="3333FF"/>
              </a:solidFill>
              <a:sym typeface="+mn-ea"/>
            </a:endParaRPr>
          </a:p>
        </p:txBody>
      </p:sp>
      <p:sp>
        <p:nvSpPr>
          <p:cNvPr id="104451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b="1" dirty="0">
                <a:sym typeface="+mn-ea"/>
              </a:rPr>
              <a:t>2.5.6数据的类型转换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4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44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44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b="1" dirty="0">
                <a:sym typeface="+mn-ea"/>
              </a:rPr>
              <a:t>2.5.6数据的类型转换</a:t>
            </a:r>
            <a:endParaRPr lang="zh-CN" altLang="en-US" dirty="0"/>
          </a:p>
        </p:txBody>
      </p:sp>
      <p:sp>
        <p:nvSpPr>
          <p:cNvPr id="56325" name="Rectangle 5"/>
          <p:cNvSpPr>
            <a:spLocks noGrp="1"/>
          </p:cNvSpPr>
          <p:nvPr/>
        </p:nvSpPr>
        <p:spPr>
          <a:xfrm>
            <a:off x="955675" y="1365568"/>
            <a:ext cx="2735263" cy="588962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实战演习</a:t>
            </a:r>
            <a:endParaRPr lang="zh-CN" altLang="en-US" sz="26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2" name="AutoShape 5"/>
          <p:cNvSpPr/>
          <p:nvPr/>
        </p:nvSpPr>
        <p:spPr>
          <a:xfrm>
            <a:off x="611505" y="2061895"/>
            <a:ext cx="8318500" cy="2365909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若变量b为int类型，执行语句b='B'+2.6;后，下列叙述正确的是（       ）。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A.b中的值为字符D                    B.b中的值为实型数据68.6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C.字符型和浮点型数据不能相加         D.b中的值为字符E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b="1" dirty="0"/>
              <a:t>2.5.7逗号运算符和逗号表达式</a:t>
            </a:r>
            <a:endParaRPr lang="zh-CN" b="1" dirty="0"/>
          </a:p>
        </p:txBody>
      </p:sp>
      <p:sp>
        <p:nvSpPr>
          <p:cNvPr id="93187" name="Rectangle 3"/>
          <p:cNvSpPr>
            <a:spLocks noGrp="1"/>
          </p:cNvSpPr>
          <p:nvPr>
            <p:ph idx="1"/>
          </p:nvPr>
        </p:nvSpPr>
        <p:spPr>
          <a:xfrm>
            <a:off x="539750" y="1268730"/>
            <a:ext cx="8442960" cy="5039995"/>
          </a:xfrm>
        </p:spPr>
        <p:txBody>
          <a:bodyPr vert="horz" wrap="square" lIns="91440" tIns="45720" rIns="91440" bIns="45720" anchor="t" anchorCtr="0"/>
          <a:p>
            <a:pPr marL="342900" indent="-34290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sz="2400" dirty="0"/>
              <a:t>逗号运算符，又称为顺序求值运算符，用于把两个表达式连接成一个逗号表达式，其一般形式为：</a:t>
            </a:r>
            <a:endParaRPr lang="zh-CN" sz="2400" dirty="0"/>
          </a:p>
          <a:p>
            <a:pPr marL="9525" indent="-9525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400" dirty="0">
                <a:solidFill>
                  <a:srgbClr val="C00000"/>
                </a:solidFill>
              </a:rPr>
              <a:t>表达式1</a:t>
            </a:r>
            <a:r>
              <a:rPr lang="en-US" altLang="zh-CN" sz="2400" dirty="0">
                <a:solidFill>
                  <a:srgbClr val="C00000"/>
                </a:solidFill>
              </a:rPr>
              <a:t>,</a:t>
            </a:r>
            <a:r>
              <a:rPr lang="zh-CN" sz="2400" dirty="0">
                <a:solidFill>
                  <a:srgbClr val="C00000"/>
                </a:solidFill>
              </a:rPr>
              <a:t>表达式2</a:t>
            </a:r>
            <a:endParaRPr lang="zh-CN" sz="2400" dirty="0">
              <a:solidFill>
                <a:srgbClr val="C00000"/>
              </a:solidFill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sz="2400" dirty="0"/>
              <a:t>执行过程：先计算表达式1的值，再计算表达式2的值，并以表达式2的值作为整个逗号表达式的值。</a:t>
            </a:r>
            <a:endParaRPr lang="zh-CN" sz="2400" dirty="0"/>
          </a:p>
          <a:p>
            <a:pPr marL="9525" indent="-9525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400" dirty="0">
                <a:solidFill>
                  <a:srgbClr val="3333FF"/>
                </a:solidFill>
              </a:rPr>
              <a:t>int x=0</a:t>
            </a:r>
            <a:r>
              <a:rPr lang="zh-CN" sz="2400" dirty="0">
                <a:solidFill>
                  <a:srgbClr val="C00000"/>
                </a:solidFill>
              </a:rPr>
              <a:t>,</a:t>
            </a:r>
            <a:r>
              <a:rPr lang="zh-CN" sz="2400" dirty="0">
                <a:solidFill>
                  <a:srgbClr val="3333FF"/>
                </a:solidFill>
              </a:rPr>
              <a:t>y=3</a:t>
            </a:r>
            <a:r>
              <a:rPr lang="zh-CN" sz="2400" dirty="0">
                <a:solidFill>
                  <a:srgbClr val="C00000"/>
                </a:solidFill>
              </a:rPr>
              <a:t>,</a:t>
            </a:r>
            <a:r>
              <a:rPr lang="zh-CN" sz="2400" dirty="0">
                <a:solidFill>
                  <a:srgbClr val="3333FF"/>
                </a:solidFill>
              </a:rPr>
              <a:t>z; </a:t>
            </a:r>
            <a:r>
              <a:rPr lang="en-US" altLang="zh-CN" sz="2400" dirty="0">
                <a:solidFill>
                  <a:srgbClr val="3333FF"/>
                </a:solidFill>
              </a:rPr>
              <a:t>  </a:t>
            </a:r>
            <a:r>
              <a:rPr lang="zh-CN" sz="2400" dirty="0">
                <a:solidFill>
                  <a:srgbClr val="3333FF"/>
                </a:solidFill>
                <a:sym typeface="+mn-ea"/>
              </a:rPr>
              <a:t>//此语句中的逗号是</a:t>
            </a:r>
            <a:r>
              <a:rPr lang="zh-CN" sz="2400" dirty="0">
                <a:solidFill>
                  <a:srgbClr val="C00000"/>
                </a:solidFill>
                <a:sym typeface="+mn-ea"/>
              </a:rPr>
              <a:t>分隔符</a:t>
            </a:r>
            <a:r>
              <a:rPr lang="en-US" altLang="zh-CN" sz="2400" dirty="0">
                <a:solidFill>
                  <a:srgbClr val="3333FF"/>
                </a:solidFill>
              </a:rPr>
              <a:t> </a:t>
            </a:r>
            <a:r>
              <a:rPr lang="zh-CN" sz="2400" dirty="0">
                <a:solidFill>
                  <a:srgbClr val="3333FF"/>
                </a:solidFill>
              </a:rPr>
              <a:t>z=x+y</a:t>
            </a:r>
            <a:r>
              <a:rPr lang="zh-CN" sz="2400" dirty="0">
                <a:solidFill>
                  <a:srgbClr val="C00000"/>
                </a:solidFill>
              </a:rPr>
              <a:t>,</a:t>
            </a:r>
            <a:r>
              <a:rPr lang="zh-CN" sz="2400" dirty="0">
                <a:solidFill>
                  <a:srgbClr val="3333FF"/>
                </a:solidFill>
              </a:rPr>
              <a:t>y=8</a:t>
            </a:r>
            <a:r>
              <a:rPr lang="en-US" altLang="zh-CN" sz="2400" dirty="0">
                <a:solidFill>
                  <a:srgbClr val="3333FF"/>
                </a:solidFill>
              </a:rPr>
              <a:t>        </a:t>
            </a:r>
            <a:r>
              <a:rPr lang="zh-CN" sz="2400" dirty="0">
                <a:solidFill>
                  <a:srgbClr val="3333FF"/>
                </a:solidFill>
                <a:sym typeface="+mn-ea"/>
              </a:rPr>
              <a:t>//此语句中的逗号是</a:t>
            </a:r>
            <a:r>
              <a:rPr lang="zh-CN" sz="2400" dirty="0">
                <a:solidFill>
                  <a:srgbClr val="C00000"/>
                </a:solidFill>
                <a:sym typeface="+mn-ea"/>
              </a:rPr>
              <a:t>逗号运算符</a:t>
            </a:r>
            <a:r>
              <a:rPr lang="en-US" altLang="zh-CN" sz="2400" dirty="0">
                <a:solidFill>
                  <a:srgbClr val="3333FF"/>
                </a:solidFill>
                <a:sym typeface="+mn-ea"/>
              </a:rPr>
              <a:t> </a:t>
            </a:r>
            <a:endParaRPr lang="en-US" altLang="zh-CN" sz="2400" dirty="0">
              <a:solidFill>
                <a:srgbClr val="3333FF"/>
              </a:solidFill>
            </a:endParaRPr>
          </a:p>
          <a:p>
            <a:pPr marL="9525" indent="-9525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3333FF"/>
                </a:solidFill>
              </a:rPr>
              <a:t>则</a:t>
            </a:r>
            <a:r>
              <a:rPr lang="en-US" altLang="zh-CN" sz="2400" dirty="0">
                <a:solidFill>
                  <a:srgbClr val="3333FF"/>
                </a:solidFill>
              </a:rPr>
              <a:t>z</a:t>
            </a:r>
            <a:r>
              <a:rPr lang="zh-CN" altLang="zh-CN" sz="2400" dirty="0">
                <a:solidFill>
                  <a:srgbClr val="3333FF"/>
                </a:solidFill>
              </a:rPr>
              <a:t>值为</a:t>
            </a:r>
            <a:r>
              <a:rPr lang="en-US" altLang="zh-CN" sz="2400" dirty="0">
                <a:solidFill>
                  <a:srgbClr val="C00000"/>
                </a:solidFill>
              </a:rPr>
              <a:t>3</a:t>
            </a:r>
            <a:r>
              <a:rPr lang="zh-CN" altLang="en-US" sz="2400" dirty="0">
                <a:solidFill>
                  <a:srgbClr val="3333FF"/>
                </a:solidFill>
              </a:rPr>
              <a:t>，</a:t>
            </a:r>
            <a:r>
              <a:rPr lang="en-US" altLang="zh-CN" sz="2400" dirty="0">
                <a:solidFill>
                  <a:srgbClr val="3333FF"/>
                </a:solidFill>
              </a:rPr>
              <a:t>y</a:t>
            </a:r>
            <a:r>
              <a:rPr lang="zh-CN" altLang="zh-CN" sz="2400" dirty="0">
                <a:solidFill>
                  <a:srgbClr val="3333FF"/>
                </a:solidFill>
              </a:rPr>
              <a:t>值为</a:t>
            </a:r>
            <a:r>
              <a:rPr lang="en-US" altLang="zh-CN" sz="2400" dirty="0">
                <a:solidFill>
                  <a:srgbClr val="C00000"/>
                </a:solidFill>
              </a:rPr>
              <a:t>8</a:t>
            </a:r>
            <a:r>
              <a:rPr lang="zh-CN" altLang="en-US" sz="2400" dirty="0">
                <a:solidFill>
                  <a:srgbClr val="3333FF"/>
                </a:solidFill>
              </a:rPr>
              <a:t>，表达式结果为</a:t>
            </a:r>
            <a:r>
              <a:rPr lang="en-US" altLang="zh-CN" sz="2400" dirty="0">
                <a:solidFill>
                  <a:srgbClr val="C00000"/>
                </a:solidFill>
              </a:rPr>
              <a:t>8</a:t>
            </a:r>
            <a:endParaRPr lang="zh-CN" sz="2400" dirty="0">
              <a:solidFill>
                <a:srgbClr val="3333FF"/>
              </a:solidFill>
            </a:endParaRPr>
          </a:p>
          <a:p>
            <a:pPr marL="9525" indent="-9525"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endParaRPr lang="zh-CN" altLang="zh-CN" sz="24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b="1" dirty="0"/>
              <a:t>2.5.7逗号运算符和逗号表达式</a:t>
            </a:r>
            <a:endParaRPr lang="zh-CN" b="1" dirty="0"/>
          </a:p>
        </p:txBody>
      </p:sp>
      <p:sp>
        <p:nvSpPr>
          <p:cNvPr id="93187" name="Rectangle 3"/>
          <p:cNvSpPr>
            <a:spLocks noGrp="1"/>
          </p:cNvSpPr>
          <p:nvPr>
            <p:ph idx="1"/>
          </p:nvPr>
        </p:nvSpPr>
        <p:spPr>
          <a:xfrm>
            <a:off x="539750" y="1268730"/>
            <a:ext cx="8442960" cy="5364480"/>
          </a:xfrm>
        </p:spPr>
        <p:txBody>
          <a:bodyPr vert="horz" wrap="square" lIns="91440" tIns="45720" rIns="91440" bIns="45720" anchor="t" anchorCtr="0"/>
          <a:p>
            <a:pPr marL="342900" indent="-34290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逗号运算符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的优先级是所有运算符中最低的。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zh-CN" sz="2400" dirty="0">
                <a:solidFill>
                  <a:srgbClr val="3333FF"/>
                </a:solidFill>
              </a:rPr>
              <a:t>z=(x+y,y=8)</a:t>
            </a:r>
            <a:r>
              <a:rPr lang="en-US" altLang="zh-CN" sz="2400" dirty="0">
                <a:solidFill>
                  <a:srgbClr val="3333FF"/>
                </a:solidFill>
              </a:rPr>
              <a:t>  </a:t>
            </a:r>
            <a:endParaRPr lang="en-US" altLang="zh-CN" sz="2400" dirty="0">
              <a:solidFill>
                <a:srgbClr val="3333FF"/>
              </a:solidFill>
            </a:endParaRPr>
          </a:p>
          <a:p>
            <a:pPr marL="0" indent="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则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y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值为</a:t>
            </a:r>
            <a:r>
              <a:rPr lang="en-US" altLang="zh-CN" sz="2400" dirty="0">
                <a:solidFill>
                  <a:srgbClr val="C00000"/>
                </a:solidFill>
                <a:sym typeface="+mn-ea"/>
              </a:rPr>
              <a:t>8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，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z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值为</a:t>
            </a:r>
            <a:r>
              <a:rPr lang="en-US" altLang="zh-CN" sz="2400" dirty="0">
                <a:solidFill>
                  <a:srgbClr val="C00000"/>
                </a:solidFill>
                <a:sym typeface="+mn-ea"/>
              </a:rPr>
              <a:t>8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，表达式结果为</a:t>
            </a:r>
            <a:r>
              <a:rPr lang="en-US" altLang="zh-CN" sz="2400" dirty="0">
                <a:solidFill>
                  <a:srgbClr val="C00000"/>
                </a:solidFill>
                <a:sym typeface="+mn-ea"/>
              </a:rPr>
              <a:t>8</a:t>
            </a:r>
            <a:endParaRPr lang="zh-CN" altLang="zh-CN" sz="2400" dirty="0">
              <a:solidFill>
                <a:srgbClr val="3333FF"/>
              </a:solidFill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结合方向为</a:t>
            </a:r>
            <a:r>
              <a:rPr lang="zh-CN" altLang="zh-CN" sz="2400" dirty="0">
                <a:solidFill>
                  <a:srgbClr val="C00000"/>
                </a:solidFill>
              </a:rPr>
              <a:t>自左至右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zh-CN" altLang="zh-CN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sz="2400" dirty="0">
                <a:solidFill>
                  <a:srgbClr val="3333FF"/>
                </a:solidFill>
                <a:sym typeface="+mn-ea"/>
              </a:rPr>
              <a:t>z=x+y</a:t>
            </a:r>
            <a:r>
              <a:rPr lang="zh-CN" sz="2400" dirty="0">
                <a:solidFill>
                  <a:srgbClr val="C00000"/>
                </a:solidFill>
                <a:sym typeface="+mn-ea"/>
              </a:rPr>
              <a:t>,</a:t>
            </a:r>
            <a:r>
              <a:rPr lang="zh-CN" sz="2400" dirty="0">
                <a:solidFill>
                  <a:srgbClr val="3333FF"/>
                </a:solidFill>
                <a:sym typeface="+mn-ea"/>
              </a:rPr>
              <a:t>y=8</a:t>
            </a:r>
            <a:r>
              <a:rPr lang="en-US" altLang="zh-CN" sz="2400" dirty="0">
                <a:solidFill>
                  <a:srgbClr val="C00000"/>
                </a:solidFill>
                <a:sym typeface="+mn-ea"/>
              </a:rPr>
              <a:t>,</a:t>
            </a:r>
            <a:r>
              <a:rPr lang="en-US" altLang="zh-CN" sz="2400" dirty="0">
                <a:solidFill>
                  <a:srgbClr val="3333FF"/>
                </a:solidFill>
                <a:sym typeface="+mn-ea"/>
              </a:rPr>
              <a:t>2*y   </a:t>
            </a:r>
            <a:r>
              <a:rPr lang="zh-CN" altLang="zh-CN" sz="2400" dirty="0">
                <a:solidFill>
                  <a:srgbClr val="3333FF"/>
                </a:solidFill>
                <a:sym typeface="+mn-ea"/>
              </a:rPr>
              <a:t>等价于</a:t>
            </a:r>
            <a:r>
              <a:rPr lang="en-US" altLang="zh-CN" sz="2400" dirty="0">
                <a:solidFill>
                  <a:srgbClr val="3333FF"/>
                </a:solidFill>
                <a:sym typeface="+mn-ea"/>
              </a:rPr>
              <a:t>  (</a:t>
            </a:r>
            <a:r>
              <a:rPr lang="zh-CN" sz="2400" dirty="0">
                <a:solidFill>
                  <a:srgbClr val="3333FF"/>
                </a:solidFill>
                <a:sym typeface="+mn-ea"/>
              </a:rPr>
              <a:t>z=x+y</a:t>
            </a:r>
            <a:r>
              <a:rPr lang="zh-CN" sz="2400" dirty="0">
                <a:solidFill>
                  <a:srgbClr val="C00000"/>
                </a:solidFill>
                <a:sym typeface="+mn-ea"/>
              </a:rPr>
              <a:t>,</a:t>
            </a:r>
            <a:r>
              <a:rPr lang="zh-CN" sz="2400" dirty="0">
                <a:solidFill>
                  <a:srgbClr val="3333FF"/>
                </a:solidFill>
                <a:sym typeface="+mn-ea"/>
              </a:rPr>
              <a:t>y=8</a:t>
            </a:r>
            <a:r>
              <a:rPr lang="en-US" altLang="zh-CN" sz="2400" dirty="0">
                <a:solidFill>
                  <a:srgbClr val="3333FF"/>
                </a:solidFill>
                <a:sym typeface="+mn-ea"/>
              </a:rPr>
              <a:t>)</a:t>
            </a:r>
            <a:r>
              <a:rPr lang="en-US" altLang="zh-CN" sz="2400" dirty="0">
                <a:solidFill>
                  <a:srgbClr val="C00000"/>
                </a:solidFill>
                <a:sym typeface="+mn-ea"/>
              </a:rPr>
              <a:t>,</a:t>
            </a:r>
            <a:r>
              <a:rPr lang="en-US" altLang="zh-CN" sz="2400" dirty="0">
                <a:solidFill>
                  <a:srgbClr val="3333FF"/>
                </a:solidFill>
                <a:sym typeface="+mn-ea"/>
              </a:rPr>
              <a:t>2*y</a:t>
            </a:r>
            <a:endParaRPr lang="en-US" altLang="zh-CN" sz="2400" dirty="0">
              <a:solidFill>
                <a:srgbClr val="3333FF"/>
              </a:solidFill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则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z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为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3,y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值为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8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，表达式结果为</a:t>
            </a:r>
            <a:r>
              <a:rPr lang="en-US" altLang="zh-CN" sz="2400" dirty="0">
                <a:solidFill>
                  <a:srgbClr val="C00000"/>
                </a:solidFill>
                <a:sym typeface="+mn-ea"/>
              </a:rPr>
              <a:t>16</a:t>
            </a:r>
            <a:endParaRPr lang="en-US" altLang="zh-CN" sz="2400" dirty="0">
              <a:solidFill>
                <a:srgbClr val="C00000"/>
              </a:solidFill>
              <a:sym typeface="+mn-ea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逗号表达式实际是多个独立的表达式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en-US" altLang="zh-CN" sz="2400" dirty="0">
                <a:solidFill>
                  <a:srgbClr val="3333FF"/>
                </a:solidFill>
                <a:sym typeface="+mn-ea"/>
              </a:rPr>
              <a:t>z=x++,x+y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   </a:t>
            </a:r>
            <a:r>
              <a:rPr lang="zh-CN" altLang="zh-CN" sz="24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（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x</a:t>
            </a:r>
            <a:r>
              <a:rPr lang="zh-CN" altLang="zh-CN" sz="24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初值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0,y</a:t>
            </a:r>
            <a:r>
              <a:rPr lang="zh-CN" altLang="zh-CN" sz="24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初值为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3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）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则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z</a:t>
            </a:r>
            <a:r>
              <a: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为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0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，</a:t>
            </a:r>
            <a:r>
              <a:rPr lang="zh-CN" altLang="en-US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表达式的结果为</a:t>
            </a:r>
            <a:r>
              <a:rPr lang="en-US" altLang="zh-CN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4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（因为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z=x++</a:t>
            </a:r>
            <a:r>
              <a:rPr lang="zh-CN" altLang="zh-CN" sz="24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是一个独立表达式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sym typeface="+mn-ea"/>
              </a:rPr>
              <a:t>）</a:t>
            </a:r>
            <a:endParaRPr lang="en-US" altLang="zh-CN" sz="24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sym typeface="+mn-ea"/>
            </a:endParaRPr>
          </a:p>
          <a:p>
            <a:pPr marL="0" indent="0" eaLnBrk="1" hangingPunct="1">
              <a:lnSpc>
                <a:spcPct val="160000"/>
              </a:lnSpc>
              <a:buFont typeface="Wingdings" panose="05000000000000000000" charset="0"/>
              <a:buNone/>
            </a:pPr>
            <a:endParaRPr lang="en-US" altLang="zh-CN" sz="24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3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b="1" dirty="0">
                <a:sym typeface="+mn-ea"/>
              </a:rPr>
              <a:t>2.5.7逗号运算符和逗号表达式</a:t>
            </a:r>
            <a:endParaRPr lang="zh-CN" altLang="en-US" dirty="0"/>
          </a:p>
        </p:txBody>
      </p:sp>
      <p:sp>
        <p:nvSpPr>
          <p:cNvPr id="56325" name="Rectangle 5"/>
          <p:cNvSpPr>
            <a:spLocks noGrp="1"/>
          </p:cNvSpPr>
          <p:nvPr/>
        </p:nvSpPr>
        <p:spPr>
          <a:xfrm>
            <a:off x="955675" y="1365568"/>
            <a:ext cx="2735263" cy="588962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实战演习</a:t>
            </a:r>
            <a:endParaRPr lang="zh-CN" altLang="en-US" sz="26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2" name="AutoShape 5"/>
          <p:cNvSpPr/>
          <p:nvPr/>
        </p:nvSpPr>
        <p:spPr>
          <a:xfrm>
            <a:off x="574675" y="1368638"/>
            <a:ext cx="8318500" cy="4866213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以下程序的输出结果是（</a:t>
            </a:r>
            <a:r>
              <a:rPr lang="en-US" altLang="zh-CN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）。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#include &lt;stdio.h&gt;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int main()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{ 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int a;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printf("%d ",(a=3*5,a*4,a+5));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printf("%d",(a++,a+2));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}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Clr>
                <a:srgbClr val="FF0000"/>
              </a:buClr>
            </a:pPr>
            <a:r>
              <a:rPr lang="en-US" altLang="zh-CN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A.65 17           B. 20 18         C.65 18          D.20 17</a:t>
            </a:r>
            <a:endParaRPr lang="en-US" altLang="zh-CN" sz="2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Rectangle 2"/>
          <p:cNvSpPr>
            <a:spLocks noGrp="1"/>
          </p:cNvSpPr>
          <p:nvPr>
            <p:ph idx="1"/>
          </p:nvPr>
        </p:nvSpPr>
        <p:spPr>
          <a:xfrm>
            <a:off x="567055" y="1270000"/>
            <a:ext cx="8449945" cy="4981575"/>
          </a:xfrm>
        </p:spPr>
        <p:txBody>
          <a:bodyPr vert="horz" wrap="square" lIns="91440" tIns="45720" rIns="91440" bIns="45720" anchor="t" anchorCtr="0"/>
          <a:p>
            <a:pPr marL="342900" indent="-342900" eaLnBrk="1" hangingPunct="1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zh-CN" sz="2100" dirty="0">
                <a:sym typeface="+mn-ea"/>
              </a:rPr>
              <a:t>sizeof</a:t>
            </a:r>
            <a:r>
              <a:rPr lang="zh-CN" altLang="en-US" sz="2100" dirty="0">
                <a:sym typeface="+mn-ea"/>
              </a:rPr>
              <a:t>运算符（求字节数运算符、单目）</a:t>
            </a:r>
            <a:endParaRPr lang="zh-CN" altLang="en-US" sz="2100" dirty="0"/>
          </a:p>
          <a:p>
            <a:pPr marL="22225" indent="-22225" eaLnBrk="1" hangingPunct="1">
              <a:lnSpc>
                <a:spcPct val="120000"/>
              </a:lnSpc>
            </a:pPr>
            <a:r>
              <a:rPr lang="zh-CN" altLang="en-US" sz="2100" dirty="0">
                <a:sym typeface="+mn-ea"/>
              </a:rPr>
              <a:t>用于获得操作数所占存储空间的字节数</a:t>
            </a:r>
            <a:endParaRPr lang="zh-CN" altLang="en-US" sz="2100" dirty="0">
              <a:sym typeface="+mn-ea"/>
            </a:endParaRPr>
          </a:p>
          <a:p>
            <a:pPr marL="342900" indent="-342900" eaLnBrk="1" hangingPunct="1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100" dirty="0">
                <a:sym typeface="+mn-ea"/>
              </a:rPr>
              <a:t>使用格式为：</a:t>
            </a:r>
            <a:endParaRPr lang="zh-CN" altLang="en-US" sz="2100" dirty="0"/>
          </a:p>
          <a:p>
            <a:pPr marL="22225" indent="-22225" eaLnBrk="1" hangingPunct="1">
              <a:lnSpc>
                <a:spcPct val="120000"/>
              </a:lnSpc>
            </a:pPr>
            <a:r>
              <a:rPr lang="zh-CN" altLang="zh-CN" sz="2100" dirty="0">
                <a:solidFill>
                  <a:srgbClr val="FF3300"/>
                </a:solidFill>
                <a:sym typeface="+mn-ea"/>
              </a:rPr>
              <a:t>sizeof(</a:t>
            </a:r>
            <a:r>
              <a:rPr lang="zh-CN" altLang="en-US" sz="2100" dirty="0">
                <a:solidFill>
                  <a:srgbClr val="FF3300"/>
                </a:solidFill>
                <a:sym typeface="+mn-ea"/>
              </a:rPr>
              <a:t>类型名或表达式</a:t>
            </a:r>
            <a:r>
              <a:rPr lang="zh-CN" altLang="zh-CN" sz="2100" dirty="0">
                <a:solidFill>
                  <a:srgbClr val="FF3300"/>
                </a:solidFill>
                <a:sym typeface="+mn-ea"/>
              </a:rPr>
              <a:t>)</a:t>
            </a:r>
            <a:endParaRPr lang="zh-CN" altLang="zh-CN" sz="2100" dirty="0">
              <a:solidFill>
                <a:srgbClr val="FF3300"/>
              </a:solidFill>
            </a:endParaRPr>
          </a:p>
          <a:p>
            <a:pPr marL="22225" indent="-22225" eaLnBrk="1" hangingPunct="1">
              <a:lnSpc>
                <a:spcPct val="120000"/>
              </a:lnSpc>
            </a:pPr>
            <a:r>
              <a:rPr lang="zh-CN" altLang="en-US" sz="2100" dirty="0"/>
              <a:t>如果操作数为类型名，则是获得该数据类型的数据所占空间的字节数，</a:t>
            </a:r>
            <a:endParaRPr lang="zh-CN" altLang="en-US" sz="2100" dirty="0"/>
          </a:p>
          <a:p>
            <a:pPr marL="22225" indent="-22225" eaLnBrk="1" hangingPunct="1">
              <a:lnSpc>
                <a:spcPct val="120000"/>
              </a:lnSpc>
            </a:pPr>
            <a:r>
              <a:rPr lang="zh-CN" altLang="en-US" sz="2100" dirty="0">
                <a:solidFill>
                  <a:srgbClr val="3333FF"/>
                </a:solidFill>
              </a:rPr>
              <a:t>例如：</a:t>
            </a:r>
            <a:endParaRPr lang="zh-CN" altLang="en-US" sz="2100" dirty="0">
              <a:solidFill>
                <a:srgbClr val="3333FF"/>
              </a:solidFill>
            </a:endParaRPr>
          </a:p>
          <a:p>
            <a:pPr marL="22225" indent="-22225" eaLnBrk="1" hangingPunct="1">
              <a:lnSpc>
                <a:spcPct val="120000"/>
              </a:lnSpc>
            </a:pPr>
            <a:r>
              <a:rPr lang="zh-CN" altLang="en-US" sz="2100" dirty="0">
                <a:solidFill>
                  <a:srgbClr val="3333FF"/>
                </a:solidFill>
              </a:rPr>
              <a:t>sizeof(int)</a:t>
            </a:r>
            <a:r>
              <a:rPr lang="en-US" altLang="zh-CN" sz="2100" dirty="0">
                <a:solidFill>
                  <a:srgbClr val="3333FF"/>
                </a:solidFill>
              </a:rPr>
              <a:t>     //</a:t>
            </a:r>
            <a:r>
              <a:rPr lang="zh-CN" altLang="en-US" sz="2100" dirty="0">
                <a:solidFill>
                  <a:srgbClr val="3333FF"/>
                </a:solidFill>
              </a:rPr>
              <a:t>获取int数据类型的数据所占空间的字节数。</a:t>
            </a:r>
            <a:endParaRPr lang="zh-CN" altLang="en-US" sz="2100" dirty="0">
              <a:solidFill>
                <a:srgbClr val="3333FF"/>
              </a:solidFill>
            </a:endParaRPr>
          </a:p>
          <a:p>
            <a:pPr marL="22225" indent="-22225" eaLnBrk="1" hangingPunct="1">
              <a:lnSpc>
                <a:spcPct val="120000"/>
              </a:lnSpc>
            </a:pPr>
            <a:r>
              <a:rPr lang="zh-CN" altLang="en-US" sz="2100" dirty="0"/>
              <a:t>如果操作数是表达式，则获取表达式结果所占空间的字节数。</a:t>
            </a:r>
            <a:endParaRPr lang="zh-CN" altLang="en-US" sz="2100" dirty="0"/>
          </a:p>
          <a:p>
            <a:pPr marL="22225" indent="-22225" eaLnBrk="1" hangingPunct="1">
              <a:lnSpc>
                <a:spcPct val="120000"/>
              </a:lnSpc>
            </a:pPr>
            <a:r>
              <a:rPr lang="zh-CN" altLang="en-US" sz="2100" dirty="0">
                <a:solidFill>
                  <a:srgbClr val="3333FF"/>
                </a:solidFill>
              </a:rPr>
              <a:t>例如：</a:t>
            </a:r>
            <a:endParaRPr lang="zh-CN" altLang="en-US" sz="2100" dirty="0">
              <a:solidFill>
                <a:srgbClr val="3333FF"/>
              </a:solidFill>
            </a:endParaRPr>
          </a:p>
          <a:p>
            <a:pPr marL="22225" indent="-22225" eaLnBrk="1" hangingPunct="1">
              <a:lnSpc>
                <a:spcPct val="120000"/>
              </a:lnSpc>
            </a:pPr>
            <a:r>
              <a:rPr lang="zh-CN" altLang="en-US" sz="2100" dirty="0">
                <a:solidFill>
                  <a:srgbClr val="3333FF"/>
                </a:solidFill>
              </a:rPr>
              <a:t>sizeof(x+1)</a:t>
            </a:r>
            <a:r>
              <a:rPr lang="en-US" altLang="zh-CN" sz="2100" dirty="0">
                <a:solidFill>
                  <a:srgbClr val="3333FF"/>
                </a:solidFill>
              </a:rPr>
              <a:t>    //</a:t>
            </a:r>
            <a:r>
              <a:rPr lang="zh-CN" altLang="en-US" sz="2100" dirty="0">
                <a:solidFill>
                  <a:srgbClr val="3333FF"/>
                </a:solidFill>
              </a:rPr>
              <a:t>获取x+1结果所占内存的字节数。</a:t>
            </a:r>
            <a:endParaRPr lang="zh-CN" altLang="en-US" sz="2100" dirty="0">
              <a:solidFill>
                <a:srgbClr val="3333FF"/>
              </a:solidFill>
            </a:endParaRPr>
          </a:p>
        </p:txBody>
      </p:sp>
      <p:sp>
        <p:nvSpPr>
          <p:cNvPr id="94211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dirty="0"/>
              <a:t>2.5.8 sizeof运算符</a:t>
            </a:r>
            <a:endParaRPr 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42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42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4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42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42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sz="4000" dirty="0">
                <a:sym typeface="+mn-ea"/>
              </a:rPr>
              <a:t>2.1.2</a:t>
            </a:r>
            <a:r>
              <a:rPr lang="zh-CN" altLang="en-US" sz="4000" dirty="0">
                <a:sym typeface="+mn-ea"/>
              </a:rPr>
              <a:t>Ｃ语言</a:t>
            </a:r>
            <a:r>
              <a:rPr lang="zh-CN" altLang="en-US" sz="4000" b="1" dirty="0">
                <a:sym typeface="+mn-ea"/>
              </a:rPr>
              <a:t>词汇</a:t>
            </a:r>
            <a:r>
              <a:rPr lang="zh-CN" altLang="en-US" sz="4000" dirty="0">
                <a:sym typeface="+mn-ea"/>
              </a:rPr>
              <a:t>-</a:t>
            </a:r>
            <a:r>
              <a:rPr lang="zh-CN" altLang="en-US" sz="4000" dirty="0">
                <a:solidFill>
                  <a:srgbClr val="FF0000"/>
                </a:solidFill>
                <a:sym typeface="+mn-ea"/>
              </a:rPr>
              <a:t>关键字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469900" y="1270000"/>
            <a:ext cx="8680450" cy="5977253"/>
          </a:xfrm>
        </p:spPr>
        <p:txBody>
          <a:bodyPr vert="horz" wrap="square" lIns="91440" tIns="45720" rIns="91440" bIns="45720" anchor="t" anchorCtr="0"/>
          <a:p>
            <a:pPr eaLnBrk="1" fontAlgn="base" hangingPunct="1">
              <a:lnSpc>
                <a:spcPct val="110000"/>
              </a:lnSpc>
            </a:pPr>
            <a:r>
              <a:rPr lang="zh-CN" altLang="en-US" sz="2400" strike="noStrike" noProof="1" dirty="0"/>
              <a:t>关键字是由Ｃ语言规定的具有特定意义的字符串，包括</a:t>
            </a:r>
            <a:endParaRPr lang="zh-CN" altLang="en-US" sz="2400" strike="noStrike" noProof="1" dirty="0"/>
          </a:p>
          <a:p>
            <a:pPr eaLnBrk="1" fontAlgn="base" hangingPunct="1">
              <a:lnSpc>
                <a:spcPct val="110000"/>
              </a:lnSpc>
            </a:pPr>
            <a:r>
              <a:rPr lang="zh-CN" altLang="en-US" sz="2400" strike="noStrike" noProof="1" dirty="0"/>
              <a:t>（1）</a:t>
            </a:r>
            <a:r>
              <a:rPr lang="zh-CN" altLang="en-US" sz="2400" strike="noStrike" noProof="1" dirty="0">
                <a:solidFill>
                  <a:srgbClr val="FF3300"/>
                </a:solidFill>
              </a:rPr>
              <a:t>标识数据类型的关键字</a:t>
            </a:r>
            <a:r>
              <a:rPr lang="zh-CN" altLang="en-US" sz="2400" strike="noStrike" noProof="1" dirty="0"/>
              <a:t>：int，char，long，float，double，short，unsigned，struct，union，</a:t>
            </a:r>
            <a:r>
              <a:rPr lang="zh-CN" altLang="en-US" sz="2400" strike="noStrike" noProof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_Bool，_Complex，_Imaginary</a:t>
            </a:r>
            <a:r>
              <a:rPr lang="en-US" altLang="zh-CN" sz="2400" strike="noStrike" noProof="1" dirty="0"/>
              <a:t> </a:t>
            </a:r>
            <a:r>
              <a:rPr lang="zh-CN" altLang="en-US" sz="2400" strike="noStrike" noProof="1" dirty="0"/>
              <a:t>等</a:t>
            </a:r>
            <a:endParaRPr lang="zh-CN" altLang="en-US" sz="2400" strike="noStrike" noProof="1" dirty="0"/>
          </a:p>
          <a:p>
            <a:pPr eaLnBrk="1" fontAlgn="base" hangingPunct="1">
              <a:lnSpc>
                <a:spcPct val="110000"/>
              </a:lnSpc>
            </a:pPr>
            <a:r>
              <a:rPr lang="zh-CN" altLang="en-US" sz="2400" strike="noStrike" noProof="1" dirty="0"/>
              <a:t>（2）</a:t>
            </a:r>
            <a:r>
              <a:rPr lang="zh-CN" altLang="en-US" sz="2400" strike="noStrike" noProof="1" dirty="0">
                <a:solidFill>
                  <a:srgbClr val="FF3300"/>
                </a:solidFill>
              </a:rPr>
              <a:t>标识控制流程的关键字</a:t>
            </a:r>
            <a:r>
              <a:rPr lang="zh-CN" altLang="en-US" sz="2400" strike="noStrike" noProof="1" dirty="0"/>
              <a:t>：if，else，goto，switch，case，default，for，do，while，break等</a:t>
            </a:r>
            <a:endParaRPr lang="zh-CN" altLang="en-US" sz="2400" strike="noStrike" noProof="1" dirty="0"/>
          </a:p>
          <a:p>
            <a:pPr eaLnBrk="1" fontAlgn="base" hangingPunct="1">
              <a:lnSpc>
                <a:spcPct val="110000"/>
              </a:lnSpc>
            </a:pPr>
            <a:r>
              <a:rPr lang="zh-CN" altLang="en-US" sz="2400" strike="noStrike" noProof="1" dirty="0"/>
              <a:t>（3）</a:t>
            </a:r>
            <a:r>
              <a:rPr lang="zh-CN" altLang="en-US" sz="2400" strike="noStrike" noProof="1" dirty="0">
                <a:solidFill>
                  <a:srgbClr val="FF3300"/>
                </a:solidFill>
              </a:rPr>
              <a:t>标识存储类型的关键字</a:t>
            </a:r>
            <a:r>
              <a:rPr lang="zh-CN" altLang="en-US" sz="2400" strike="noStrike" noProof="1" dirty="0"/>
              <a:t>：auto，register，static等</a:t>
            </a:r>
            <a:endParaRPr lang="zh-CN" altLang="en-US" sz="2400" strike="noStrike" noProof="1" dirty="0"/>
          </a:p>
          <a:p>
            <a:pPr eaLnBrk="1" fontAlgn="base" hangingPunct="1">
              <a:lnSpc>
                <a:spcPct val="110000"/>
              </a:lnSpc>
            </a:pPr>
            <a:r>
              <a:rPr lang="zh-CN" altLang="en-US" sz="2400" strike="noStrike" noProof="1" dirty="0"/>
              <a:t>（4）</a:t>
            </a:r>
            <a:r>
              <a:rPr lang="zh-CN" altLang="en-US" sz="2400" strike="noStrike" noProof="1" dirty="0">
                <a:solidFill>
                  <a:srgbClr val="FF3300"/>
                </a:solidFill>
              </a:rPr>
              <a:t>其它关键字</a:t>
            </a:r>
            <a:r>
              <a:rPr lang="zh-CN" altLang="en-US" sz="2400" strike="noStrike" noProof="1" dirty="0"/>
              <a:t>：sizeof，const，typedef</a:t>
            </a:r>
            <a:r>
              <a:rPr lang="en-US" altLang="zh-CN" sz="2400" strike="noStrike" noProof="1" dirty="0"/>
              <a:t>,</a:t>
            </a:r>
            <a:r>
              <a:rPr lang="en-US" altLang="zh-CN" sz="2400" strike="noStrike" noProof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restrict，inline</a:t>
            </a:r>
            <a:r>
              <a:rPr lang="zh-CN" altLang="en-US" sz="2400" strike="noStrike" noProof="1" dirty="0"/>
              <a:t>等</a:t>
            </a:r>
            <a:endParaRPr lang="zh-CN" altLang="en-US" sz="2400" strike="noStrike" noProof="1" dirty="0"/>
          </a:p>
          <a:p>
            <a:pPr eaLnBrk="1" fontAlgn="base" hangingPunct="1">
              <a:lnSpc>
                <a:spcPct val="110000"/>
              </a:lnSpc>
            </a:pPr>
            <a:r>
              <a:rPr lang="zh-CN" altLang="en-US" sz="2400" strike="noStrike" noProof="1" dirty="0">
                <a:solidFill>
                  <a:schemeClr val="tx1"/>
                </a:solidFill>
              </a:rPr>
              <a:t> 注意：在</a:t>
            </a:r>
            <a:r>
              <a:rPr lang="en-US" altLang="zh-CN" sz="2400" strike="noStrike" noProof="1" dirty="0">
                <a:solidFill>
                  <a:schemeClr val="tx1"/>
                </a:solidFill>
              </a:rPr>
              <a:t>Dev-C</a:t>
            </a:r>
            <a:r>
              <a:rPr lang="zh-CN" altLang="en-US" sz="2400" strike="noStrike" noProof="1" dirty="0">
                <a:solidFill>
                  <a:schemeClr val="tx1"/>
                </a:solidFill>
              </a:rPr>
              <a:t>++ 中，关键字默认用</a:t>
            </a:r>
            <a:r>
              <a:rPr lang="zh-CN" altLang="en-US" sz="2400" strike="noStrike" noProof="1" dirty="0">
                <a:solidFill>
                  <a:srgbClr val="FF0000"/>
                </a:solidFill>
              </a:rPr>
              <a:t>黑色加粗</a:t>
            </a:r>
            <a:r>
              <a:rPr lang="zh-CN" altLang="en-US" sz="2400" strike="noStrike" noProof="1" dirty="0">
                <a:solidFill>
                  <a:schemeClr val="tx1"/>
                </a:solidFill>
              </a:rPr>
              <a:t>显示。</a:t>
            </a:r>
            <a:endParaRPr lang="zh-CN" altLang="en-US" sz="2400" strike="noStrike" noProof="1" dirty="0">
              <a:solidFill>
                <a:schemeClr val="tx1"/>
              </a:solidFill>
            </a:endParaRPr>
          </a:p>
          <a:p>
            <a:pPr eaLnBrk="1" fontAlgn="base" hangingPunct="1">
              <a:lnSpc>
                <a:spcPct val="110000"/>
              </a:lnSpc>
            </a:pPr>
            <a:r>
              <a:rPr lang="zh-CN" altLang="en-US" sz="2400" strike="noStrike" noProof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C语言</a:t>
            </a:r>
            <a:r>
              <a:rPr lang="zh-CN" altLang="en-US" sz="2400" strike="noStrike" noProof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区分大小写</a:t>
            </a:r>
            <a:r>
              <a:rPr lang="zh-CN" altLang="en-US" sz="2400" strike="noStrike" noProof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，关键字</a:t>
            </a:r>
            <a:r>
              <a:rPr lang="zh-CN" altLang="en-US" sz="2400" strike="noStrike" noProof="1" dirty="0">
                <a:solidFill>
                  <a:srgbClr val="C00000"/>
                </a:solidFill>
              </a:rPr>
              <a:t>除以</a:t>
            </a:r>
            <a:r>
              <a:rPr lang="en-US" altLang="zh-CN" sz="2400" strike="noStrike" noProof="1" dirty="0">
                <a:solidFill>
                  <a:srgbClr val="C00000"/>
                </a:solidFill>
              </a:rPr>
              <a:t>_</a:t>
            </a:r>
            <a:r>
              <a:rPr lang="zh-CN" altLang="zh-CN" sz="2400" strike="noStrike" noProof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开头的外</a:t>
            </a:r>
            <a:r>
              <a:rPr lang="zh-CN" altLang="en-US" sz="2400" strike="noStrike" noProof="1" dirty="0">
                <a:solidFill>
                  <a:srgbClr val="C00000"/>
                </a:solidFill>
              </a:rPr>
              <a:t>均为小写字母</a:t>
            </a:r>
            <a:r>
              <a:rPr lang="zh-CN" altLang="en-US" sz="2400" strike="noStrike" noProof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zh-CN" altLang="en-US" sz="2400" strike="noStrike" noProof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5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charRg st="25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96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charRg st="96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63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charRg st="163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99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charRg st="199" end="2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30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charRg st="230" end="2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261" end="2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charRg st="261" end="2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Rectangle 2"/>
          <p:cNvSpPr>
            <a:spLocks noGrp="1"/>
          </p:cNvSpPr>
          <p:nvPr>
            <p:ph idx="1"/>
          </p:nvPr>
        </p:nvSpPr>
        <p:spPr>
          <a:xfrm>
            <a:off x="567055" y="1270000"/>
            <a:ext cx="8449945" cy="4981575"/>
          </a:xfrm>
        </p:spPr>
        <p:txBody>
          <a:bodyPr vert="horz" wrap="square" lIns="91440" tIns="45720" rIns="91440" bIns="45720" anchor="t" anchorCtr="0"/>
          <a:p>
            <a:pPr marL="342900" indent="-3429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位运算的本质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直接对整数在内存中的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二进制位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进行操作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位运算的优点：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节约内存，生成执行效率高的目标代码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位运算适用数据类型：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整型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（字符型、短整型、整型、长整型等）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参与位运算时一般为整数的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补码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，当位运算的操作数二进制位数不同时，会自动将位数少的操作数用其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最高位的值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左侧填充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至位数相同后再运算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4211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dirty="0"/>
              <a:t>2.5.9 位运算</a:t>
            </a:r>
            <a:endParaRPr 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1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dirty="0"/>
              <a:t>2.5.9 位运算</a:t>
            </a:r>
            <a:endParaRPr lang="zh-CN" dirty="0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61670" y="1417320"/>
          <a:ext cx="7897495" cy="480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7865"/>
                <a:gridCol w="1572895"/>
                <a:gridCol w="3469640"/>
                <a:gridCol w="887095"/>
              </a:tblGrid>
              <a:tr h="6000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 算 符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含义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使用示例</a:t>
                      </a:r>
                      <a:endParaRPr 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(x:0000 1010 y:0000 0011)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优先级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~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按位取反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~x:1111 0101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3（高）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&lt;&lt;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左移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x&lt;&lt;3:0101 0000 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&gt;&gt;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右移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x&gt;&gt;3:0000 0001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&amp;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按位与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x&amp;y:0000 0010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^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按位异或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x^y:0000 1001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|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按位或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x|y:0000 1011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&lt;&lt;=、&gt;&gt;=、&amp;=、^=、|=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位复合赋值运算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x&amp;=y等价于x=x&amp;y 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14（低）</a:t>
                      </a:r>
                      <a:endParaRPr lang="en-US" altLang="en-US" sz="20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t>2.5.9 位运算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469900" y="1270000"/>
            <a:ext cx="8397875" cy="2249170"/>
          </a:xfrm>
        </p:spPr>
        <p:txBody>
          <a:bodyPr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楷体_GB2312" pitchFamily="1" charset="-122"/>
              </a:rPr>
              <a:t>1.按位取反</a:t>
            </a:r>
            <a:r>
              <a:rPr lang="zh-CN" altLang="en-US" sz="2400" dirty="0">
                <a:solidFill>
                  <a:srgbClr val="C00000"/>
                </a:solidFill>
                <a:latin typeface="楷体_GB2312" pitchFamily="1" charset="-122"/>
              </a:rPr>
              <a:t>~</a:t>
            </a:r>
            <a:endParaRPr lang="zh-CN" altLang="en-US" sz="2400" dirty="0">
              <a:latin typeface="楷体_GB2312" pitchFamily="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楷体_GB2312" pitchFamily="1" charset="-122"/>
              </a:rPr>
              <a:t>~x的运算规则：将x对应的二进制位</a:t>
            </a:r>
            <a:r>
              <a:rPr lang="zh-CN" altLang="en-US" sz="2400" dirty="0">
                <a:solidFill>
                  <a:srgbClr val="C00000"/>
                </a:solidFill>
                <a:latin typeface="楷体_GB2312" pitchFamily="1" charset="-122"/>
              </a:rPr>
              <a:t>按位取反</a:t>
            </a:r>
            <a:r>
              <a:rPr lang="zh-CN" altLang="en-US" sz="2400" dirty="0">
                <a:latin typeface="楷体_GB2312" pitchFamily="1" charset="-122"/>
              </a:rPr>
              <a:t>，即二进制位上的0变1，1变0。</a:t>
            </a:r>
            <a:endParaRPr lang="zh-CN" altLang="en-US" sz="2400" dirty="0">
              <a:latin typeface="楷体_GB2312" pitchFamily="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</a:rPr>
              <a:t>例如，计算~10的值（</a:t>
            </a:r>
            <a:r>
              <a:rPr lang="en-US" altLang="zh-CN" sz="2400" dirty="0">
                <a:solidFill>
                  <a:srgbClr val="3333FF"/>
                </a:solidFill>
                <a:latin typeface="楷体_GB2312" pitchFamily="1" charset="-122"/>
              </a:rPr>
              <a:t>10</a:t>
            </a: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</a:rPr>
              <a:t>的补码为0000 1010）</a:t>
            </a: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2987675" y="3233420"/>
            <a:ext cx="2995930" cy="659130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no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_GB2312" pitchFamily="1" charset="-122"/>
                <a:sym typeface="+mn-ea"/>
              </a:rPr>
              <a:t>~</a:t>
            </a:r>
            <a:r>
              <a:rPr lang="zh-CN" altLang="en-US" sz="3200">
                <a:latin typeface="Arial" panose="020B0604020202020204" pitchFamily="34" charset="0"/>
              </a:rPr>
              <a:t> </a:t>
            </a:r>
            <a:r>
              <a:rPr lang="en-US" altLang="zh-CN" sz="3200">
                <a:latin typeface="Arial" panose="020B0604020202020204" pitchFamily="34" charset="0"/>
              </a:rPr>
              <a:t>0000  1010</a:t>
            </a:r>
            <a:endParaRPr lang="en-US" altLang="zh-CN" sz="3200">
              <a:latin typeface="Arial" panose="020B0604020202020204" pitchFamily="34" charset="0"/>
            </a:endParaRPr>
          </a:p>
          <a:p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9221" name="直接连接符 9220"/>
          <p:cNvSpPr/>
          <p:nvPr/>
        </p:nvSpPr>
        <p:spPr>
          <a:xfrm>
            <a:off x="2771775" y="3825875"/>
            <a:ext cx="360045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</p:sp>
      <p:sp>
        <p:nvSpPr>
          <p:cNvPr id="9222" name="矩形 9221"/>
          <p:cNvSpPr/>
          <p:nvPr/>
        </p:nvSpPr>
        <p:spPr>
          <a:xfrm>
            <a:off x="5186363" y="3898900"/>
            <a:ext cx="287337" cy="577850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  <a:endParaRPr lang="en-US" altLang="zh-CN" sz="32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4970463" y="3895725"/>
            <a:ext cx="287337" cy="577850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</a:rPr>
              <a:t>0</a:t>
            </a:r>
            <a:endParaRPr lang="en-US" altLang="zh-CN" sz="32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9224" name="矩形 9223"/>
          <p:cNvSpPr/>
          <p:nvPr/>
        </p:nvSpPr>
        <p:spPr>
          <a:xfrm>
            <a:off x="4683125" y="3898900"/>
            <a:ext cx="287338" cy="583565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  <a:endParaRPr lang="en-US" altLang="zh-CN" sz="32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9225" name="矩形 9224"/>
          <p:cNvSpPr/>
          <p:nvPr/>
        </p:nvSpPr>
        <p:spPr>
          <a:xfrm>
            <a:off x="4465638" y="3898900"/>
            <a:ext cx="287337" cy="577850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</a:rPr>
              <a:t>0</a:t>
            </a:r>
            <a:endParaRPr lang="en-US" altLang="zh-CN" sz="32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9226" name="矩形 9225"/>
          <p:cNvSpPr/>
          <p:nvPr/>
        </p:nvSpPr>
        <p:spPr>
          <a:xfrm>
            <a:off x="4043363" y="3898900"/>
            <a:ext cx="287337" cy="583565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  <a:endParaRPr lang="en-US" altLang="zh-CN" sz="32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9227" name="矩形 9226"/>
          <p:cNvSpPr/>
          <p:nvPr/>
        </p:nvSpPr>
        <p:spPr>
          <a:xfrm>
            <a:off x="3768725" y="3895725"/>
            <a:ext cx="287338" cy="583565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  <a:endParaRPr lang="en-US" altLang="zh-CN" sz="32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9228" name="矩形 9227"/>
          <p:cNvSpPr/>
          <p:nvPr/>
        </p:nvSpPr>
        <p:spPr>
          <a:xfrm>
            <a:off x="3538538" y="3895725"/>
            <a:ext cx="287337" cy="583565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  <a:endParaRPr lang="en-US" altLang="zh-CN" sz="32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9229" name="矩形 9228"/>
          <p:cNvSpPr/>
          <p:nvPr/>
        </p:nvSpPr>
        <p:spPr>
          <a:xfrm>
            <a:off x="3335338" y="3895725"/>
            <a:ext cx="287337" cy="583565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spAutoFit/>
          </a:bodyPr>
          <a:p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  <a:endParaRPr lang="en-US" altLang="zh-CN" sz="320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占位符 9218"/>
          <p:cNvSpPr>
            <a:spLocks noGrp="1"/>
          </p:cNvSpPr>
          <p:nvPr/>
        </p:nvSpPr>
        <p:spPr>
          <a:xfrm>
            <a:off x="469900" y="4543425"/>
            <a:ext cx="8397875" cy="125603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469900" indent="-469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3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6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304925" indent="-3956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3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94230" indent="-39878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5514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30086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4658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923030" indent="-398780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latin typeface="楷体_GB2312" pitchFamily="1" charset="-122"/>
              </a:rPr>
              <a:t>【</a:t>
            </a:r>
            <a:r>
              <a:rPr lang="zh-CN" altLang="en-US" sz="2400" dirty="0">
                <a:latin typeface="楷体_GB2312" pitchFamily="1" charset="-122"/>
                <a:sym typeface="+mn-ea"/>
              </a:rPr>
              <a:t>例</a:t>
            </a:r>
            <a:r>
              <a:rPr lang="zh-CN" altLang="en-US" sz="2400" dirty="0">
                <a:latin typeface="楷体_GB2312" pitchFamily="1" charset="-122"/>
              </a:rPr>
              <a:t>2-20】编写程序，求一个整数的相反数。</a:t>
            </a:r>
            <a:endParaRPr lang="zh-CN" altLang="en-US" sz="2400" dirty="0">
              <a:latin typeface="楷体_GB2312" pitchFamily="1" charset="-122"/>
            </a:endParaRPr>
          </a:p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latin typeface="楷体_GB2312" pitchFamily="1" charset="-122"/>
              </a:rPr>
              <a:t>原理：正整数存储的是原码，正整数的相反数为负数，存储的是补码，而补码正好是正整数各位取反加1，因此正整数x的补码为~x+1。</a:t>
            </a:r>
            <a:endParaRPr lang="zh-CN" altLang="en-US" sz="2400" dirty="0">
              <a:latin typeface="楷体_GB2312" pitchFamily="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uiExpand="1" build="p"/>
      <p:bldP spid="9220" grpId="0" bldLvl="0" animBg="1"/>
      <p:bldP spid="9222" grpId="0" bldLvl="0" animBg="1"/>
      <p:bldP spid="9223" grpId="0" bldLvl="0" animBg="1"/>
      <p:bldP spid="9224" grpId="0" bldLvl="0" animBg="1"/>
      <p:bldP spid="9225" grpId="0" bldLvl="0" animBg="1"/>
      <p:bldP spid="9226" grpId="0" bldLvl="0" animBg="1"/>
      <p:bldP spid="9227" grpId="0" bldLvl="0" animBg="1"/>
      <p:bldP spid="9228" grpId="0" bldLvl="0" animBg="1"/>
      <p:bldP spid="9229" grpId="0" bldLvl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/>
              <a:t> </a:t>
            </a:r>
            <a:r>
              <a:rPr>
                <a:sym typeface="+mn-ea"/>
              </a:rPr>
              <a:t>2.5.9 位运算</a:t>
            </a:r>
            <a:endParaRPr>
              <a:sym typeface="+mn-ea"/>
            </a:endParaRPr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469900" y="1270000"/>
            <a:ext cx="8397875" cy="4286250"/>
          </a:xfrm>
        </p:spPr>
        <p:txBody>
          <a:bodyPr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_GB2312" pitchFamily="1" charset="-122"/>
              </a:rPr>
              <a:t>2.左移</a:t>
            </a:r>
            <a:r>
              <a:rPr lang="zh-CN" altLang="en-US" sz="2400" dirty="0">
                <a:solidFill>
                  <a:srgbClr val="C00000"/>
                </a:solidFill>
                <a:latin typeface="楷体_GB2312" pitchFamily="1" charset="-122"/>
              </a:rPr>
              <a:t>&lt;&lt;</a:t>
            </a:r>
            <a:endParaRPr lang="zh-CN" altLang="en-US" sz="2400" dirty="0"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_GB2312" pitchFamily="1" charset="-122"/>
              </a:rPr>
              <a:t>x&lt;&lt;y的运算规则：将x</a:t>
            </a:r>
            <a:r>
              <a:rPr lang="zh-CN" altLang="en-US" sz="2400" dirty="0">
                <a:solidFill>
                  <a:srgbClr val="C00000"/>
                </a:solidFill>
                <a:latin typeface="楷体_GB2312" pitchFamily="1" charset="-122"/>
              </a:rPr>
              <a:t>向左移动</a:t>
            </a:r>
            <a:r>
              <a:rPr lang="zh-CN" altLang="en-US" sz="2400" dirty="0">
                <a:latin typeface="楷体_GB2312" pitchFamily="1" charset="-122"/>
              </a:rPr>
              <a:t>y位，高位丢弃，低位</a:t>
            </a:r>
            <a:r>
              <a:rPr lang="zh-CN" altLang="en-US" sz="2400" dirty="0">
                <a:solidFill>
                  <a:srgbClr val="C00000"/>
                </a:solidFill>
                <a:latin typeface="楷体_GB2312" pitchFamily="1" charset="-122"/>
              </a:rPr>
              <a:t>补0</a:t>
            </a:r>
            <a:r>
              <a:rPr lang="zh-CN" altLang="en-US" sz="2400" dirty="0">
                <a:latin typeface="楷体_GB2312" pitchFamily="1" charset="-122"/>
              </a:rPr>
              <a:t>。</a:t>
            </a:r>
            <a:endParaRPr lang="zh-CN" altLang="en-US" sz="2400" dirty="0"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</a:rPr>
              <a:t>例如，</a:t>
            </a:r>
            <a:r>
              <a:rPr sz="2400" dirty="0">
                <a:solidFill>
                  <a:srgbClr val="3333FF"/>
                </a:solidFill>
                <a:latin typeface="楷体_GB2312" pitchFamily="1" charset="-122"/>
              </a:rPr>
              <a:t>计算10&lt;&lt;3的值</a:t>
            </a: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10</a:t>
            </a: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的补码为0000 1010）</a:t>
            </a:r>
            <a:endParaRPr lang="zh-CN" altLang="en-US" sz="2400" dirty="0">
              <a:solidFill>
                <a:srgbClr val="3333FF"/>
              </a:solidFill>
              <a:latin typeface="楷体_GB2312" pitchFamily="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10&lt;&lt;3</a:t>
            </a:r>
            <a:r>
              <a:rPr lang="zh-CN" altLang="zh-CN" sz="2400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值为：</a:t>
            </a:r>
            <a:r>
              <a:rPr sz="2400" dirty="0">
                <a:solidFill>
                  <a:srgbClr val="3333FF"/>
                </a:solidFill>
                <a:latin typeface="楷体_GB2312" pitchFamily="1" charset="-122"/>
              </a:rPr>
              <a:t>0101 0000</a:t>
            </a:r>
            <a:r>
              <a:rPr lang="zh-CN" sz="2400" dirty="0">
                <a:solidFill>
                  <a:srgbClr val="3333FF"/>
                </a:solidFill>
                <a:latin typeface="楷体_GB2312" pitchFamily="1" charset="-122"/>
              </a:rPr>
              <a:t>，即</a:t>
            </a:r>
            <a:r>
              <a:rPr lang="en-US" altLang="zh-CN" sz="2400" dirty="0">
                <a:solidFill>
                  <a:srgbClr val="3333FF"/>
                </a:solidFill>
                <a:latin typeface="楷体_GB2312" pitchFamily="1" charset="-122"/>
              </a:rPr>
              <a:t>80</a:t>
            </a:r>
            <a:endParaRPr lang="en-US" altLang="zh-CN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 marL="15240" indent="-15240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楷体_GB2312" pitchFamily="1" charset="-122"/>
              </a:rPr>
              <a:t>如果左移所丢弃的高位以及左移后的最高位不包括1，则左移1位，相当于该数乘以2</a:t>
            </a:r>
            <a:r>
              <a:rPr lang="zh-CN" altLang="zh-CN" sz="2400" dirty="0">
                <a:solidFill>
                  <a:schemeClr val="tx1"/>
                </a:solidFill>
                <a:latin typeface="楷体_GB2312" pitchFamily="1" charset="-122"/>
              </a:rPr>
              <a:t>。</a:t>
            </a:r>
            <a:endParaRPr lang="zh-CN" altLang="zh-CN" sz="2400" dirty="0">
              <a:solidFill>
                <a:schemeClr val="tx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uiExpand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/>
              <a:t> </a:t>
            </a:r>
            <a:r>
              <a:rPr>
                <a:sym typeface="+mn-ea"/>
              </a:rPr>
              <a:t>2.5.9 位运算</a:t>
            </a:r>
            <a:endParaRPr>
              <a:sym typeface="+mn-ea"/>
            </a:endParaRPr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469900" y="1270000"/>
            <a:ext cx="8397875" cy="4286250"/>
          </a:xfrm>
        </p:spPr>
        <p:txBody>
          <a:bodyPr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_GB2312" pitchFamily="1" charset="-122"/>
              </a:rPr>
              <a:t>3．右移</a:t>
            </a:r>
            <a:r>
              <a:rPr lang="zh-CN" altLang="en-US" sz="2400" dirty="0">
                <a:solidFill>
                  <a:srgbClr val="C00000"/>
                </a:solidFill>
                <a:latin typeface="楷体_GB2312" pitchFamily="1" charset="-122"/>
              </a:rPr>
              <a:t>&gt;&gt;</a:t>
            </a:r>
            <a:endParaRPr lang="zh-CN" altLang="en-US" sz="2400" dirty="0">
              <a:latin typeface="楷体_GB2312" pitchFamily="1" charset="-122"/>
            </a:endParaRPr>
          </a:p>
          <a:p>
            <a:pPr marL="15240" indent="-15240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1" charset="-122"/>
              </a:rPr>
              <a:t>x&gt;&gt;y</a:t>
            </a:r>
            <a:r>
              <a:rPr lang="zh-CN" altLang="en-US" sz="2400" dirty="0">
                <a:latin typeface="楷体_GB2312" pitchFamily="1" charset="-122"/>
              </a:rPr>
              <a:t>的运算规则：将x</a:t>
            </a:r>
            <a:r>
              <a:rPr lang="zh-CN" altLang="en-US" sz="2400" dirty="0">
                <a:solidFill>
                  <a:srgbClr val="C00000"/>
                </a:solidFill>
                <a:latin typeface="楷体_GB2312" pitchFamily="1" charset="-122"/>
              </a:rPr>
              <a:t>向右移动</a:t>
            </a:r>
            <a:r>
              <a:rPr lang="zh-CN" altLang="en-US" sz="2400" dirty="0">
                <a:latin typeface="楷体_GB2312" pitchFamily="1" charset="-122"/>
              </a:rPr>
              <a:t>y位，</a:t>
            </a:r>
            <a:r>
              <a:rPr lang="zh-CN" altLang="en-US" sz="2400" dirty="0">
                <a:solidFill>
                  <a:srgbClr val="C00000"/>
                </a:solidFill>
                <a:latin typeface="楷体_GB2312" pitchFamily="1" charset="-122"/>
              </a:rPr>
              <a:t>低位丢弃</a:t>
            </a:r>
            <a:r>
              <a:rPr lang="zh-CN" altLang="en-US" sz="2400" dirty="0">
                <a:latin typeface="楷体_GB2312" pitchFamily="1" charset="-122"/>
              </a:rPr>
              <a:t>，高位如果为无符号整数或正整数则补0，如果为负整数则取决于编译系统，有的补0，有的补1，Dev-C++规定补1。</a:t>
            </a:r>
            <a:endParaRPr lang="zh-CN" altLang="en-US" sz="2400" dirty="0"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</a:rPr>
              <a:t>例如，计算10&gt;&gt;3的值</a:t>
            </a: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10</a:t>
            </a: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的补码为0000 1010）</a:t>
            </a: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10&gt;&gt;3</a:t>
            </a:r>
            <a:r>
              <a:rPr lang="zh-CN" altLang="zh-CN" sz="2400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值为：</a:t>
            </a: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</a:rPr>
              <a:t>0000 0001，即</a:t>
            </a:r>
            <a:r>
              <a:rPr lang="en-US" altLang="zh-CN" sz="2400" dirty="0">
                <a:solidFill>
                  <a:srgbClr val="3333FF"/>
                </a:solidFill>
                <a:latin typeface="楷体_GB2312" pitchFamily="1" charset="-122"/>
              </a:rPr>
              <a:t>1</a:t>
            </a:r>
            <a:endParaRPr lang="en-US" altLang="zh-CN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altLang="zh-CN" sz="2400" dirty="0">
                <a:solidFill>
                  <a:schemeClr val="tx1"/>
                </a:solidFill>
                <a:latin typeface="楷体_GB2312" pitchFamily="1" charset="-122"/>
              </a:rPr>
              <a:t>如果右端移出部分不包括1，则右移一位相当于该数除以2</a:t>
            </a:r>
            <a:endParaRPr altLang="zh-CN" sz="2400" dirty="0">
              <a:solidFill>
                <a:schemeClr val="tx1"/>
              </a:solidFill>
              <a:latin typeface="楷体_GB2312" pitchFamily="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uiExpand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>
                <a:sym typeface="+mn-ea"/>
              </a:rPr>
              <a:t> </a:t>
            </a:r>
            <a:r>
              <a:rPr>
                <a:sym typeface="+mn-ea"/>
              </a:rPr>
              <a:t>2.5.9 位运算</a:t>
            </a:r>
            <a:endParaRPr lang="zh-CN" altLang="en-US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469900" y="1270000"/>
            <a:ext cx="8368030" cy="4613910"/>
          </a:xfrm>
        </p:spPr>
        <p:txBody>
          <a:bodyPr/>
          <a:p>
            <a:pPr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4．按位与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&amp;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5240" indent="-15240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x&amp;y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的运算规则：x和y对应二进制位均为1时，结果位为1，否则为0。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</a:rPr>
              <a:t>例如，计算10&amp;3的值</a:t>
            </a: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_GB2312" pitchFamily="1" charset="-122"/>
              </a:rPr>
              <a:t>通常用来对一个数的某些二进制位</a:t>
            </a:r>
            <a:r>
              <a:rPr lang="zh-CN" altLang="en-US" sz="2400" dirty="0">
                <a:solidFill>
                  <a:srgbClr val="C00000"/>
                </a:solidFill>
                <a:latin typeface="楷体_GB2312" pitchFamily="1" charset="-122"/>
              </a:rPr>
              <a:t>清0</a:t>
            </a:r>
            <a:r>
              <a:rPr lang="zh-CN" altLang="en-US" sz="2400" dirty="0">
                <a:latin typeface="楷体_GB2312" pitchFamily="1" charset="-122"/>
              </a:rPr>
              <a:t>而保留剩余位。 </a:t>
            </a:r>
            <a:endParaRPr lang="zh-CN" altLang="en-US" sz="2400" dirty="0">
              <a:latin typeface="楷体_GB2312" pitchFamily="1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781050" y="3964940"/>
            <a:ext cx="2995613" cy="1198880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spAutoFit/>
          </a:bodyPr>
          <a:p>
            <a:r>
              <a:rPr lang="en-US" altLang="zh-CN" sz="2400">
                <a:latin typeface="Arial" panose="020B0604020202020204" pitchFamily="34" charset="0"/>
              </a:rPr>
              <a:t>    0000  1010</a:t>
            </a:r>
            <a:endParaRPr lang="en-US" altLang="zh-CN" sz="2400">
              <a:latin typeface="Arial" panose="020B0604020202020204" pitchFamily="34" charset="0"/>
            </a:endParaRPr>
          </a:p>
          <a:p>
            <a:r>
              <a:rPr lang="en-US" altLang="zh-CN" sz="2400">
                <a:latin typeface="Arial" panose="020B0604020202020204" pitchFamily="34" charset="0"/>
              </a:rPr>
              <a:t> 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</a:rPr>
              <a:t> &amp;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0000  0001</a:t>
            </a:r>
            <a:endParaRPr lang="en-US" altLang="zh-CN" sz="240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 0000  0010</a:t>
            </a:r>
            <a:r>
              <a:rPr lang="en-US" altLang="zh-CN" sz="2400">
                <a:latin typeface="Arial" panose="020B0604020202020204" pitchFamily="34" charset="0"/>
              </a:rPr>
              <a:t> 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9221" name="直接连接符 9220"/>
          <p:cNvSpPr/>
          <p:nvPr/>
        </p:nvSpPr>
        <p:spPr>
          <a:xfrm>
            <a:off x="892175" y="4754880"/>
            <a:ext cx="2066925" cy="15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</p:sp>
      <p:sp>
        <p:nvSpPr>
          <p:cNvPr id="4" name="文本框 3"/>
          <p:cNvSpPr txBox="1"/>
          <p:nvPr/>
        </p:nvSpPr>
        <p:spPr>
          <a:xfrm>
            <a:off x="4716145" y="2853055"/>
            <a:ext cx="338836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例如，计算10&amp;</a:t>
            </a:r>
            <a:r>
              <a:rPr lang="en-US" altLang="zh-CN" sz="2400" b="1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-</a:t>
            </a:r>
            <a:r>
              <a:rPr lang="zh-CN" altLang="en-US" sz="2400" b="1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3的值</a:t>
            </a:r>
            <a:r>
              <a:rPr lang="zh-CN" altLang="en-US" sz="2400" dirty="0">
                <a:latin typeface="楷体_GB2312" pitchFamily="1" charset="-122"/>
                <a:sym typeface="+mn-ea"/>
              </a:rPr>
              <a:t> </a:t>
            </a:r>
            <a:endParaRPr lang="zh-CN" altLang="en-US" sz="2400" dirty="0">
              <a:latin typeface="楷体_GB2312" pitchFamily="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2820" y="3948430"/>
            <a:ext cx="2995613" cy="1198880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spAutoFit/>
          </a:bodyPr>
          <a:p>
            <a:r>
              <a:rPr lang="en-US" altLang="zh-CN" sz="2400">
                <a:latin typeface="Arial" panose="020B0604020202020204" pitchFamily="34" charset="0"/>
              </a:rPr>
              <a:t>    0000  1010</a:t>
            </a:r>
            <a:endParaRPr lang="en-US" altLang="zh-CN" sz="2400">
              <a:latin typeface="Arial" panose="020B0604020202020204" pitchFamily="34" charset="0"/>
            </a:endParaRPr>
          </a:p>
          <a:p>
            <a:r>
              <a:rPr lang="en-US" altLang="zh-CN" sz="2400">
                <a:latin typeface="Arial" panose="020B0604020202020204" pitchFamily="34" charset="0"/>
              </a:rPr>
              <a:t> 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</a:rPr>
              <a:t> &amp;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1111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  1101</a:t>
            </a:r>
            <a:endParaRPr lang="en-US" altLang="zh-CN" sz="240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</a:rPr>
              <a:t>    0000   1000</a:t>
            </a:r>
            <a:r>
              <a:rPr lang="en-US" altLang="zh-CN" sz="2400">
                <a:latin typeface="Arial" panose="020B0604020202020204" pitchFamily="34" charset="0"/>
              </a:rPr>
              <a:t> 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6" name="直接连接符 5"/>
          <p:cNvSpPr/>
          <p:nvPr/>
        </p:nvSpPr>
        <p:spPr>
          <a:xfrm>
            <a:off x="4893945" y="4738370"/>
            <a:ext cx="2066925" cy="15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  <p:bldP spid="5" grpId="0" bldLvl="0" animBg="1"/>
      <p:bldP spid="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>
                <a:sym typeface="+mn-ea"/>
              </a:rPr>
              <a:t> </a:t>
            </a:r>
            <a:r>
              <a:rPr>
                <a:sym typeface="+mn-ea"/>
              </a:rPr>
              <a:t>2.5.9 位运算</a:t>
            </a:r>
            <a:endParaRPr lang="zh-CN" altLang="en-US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469900" y="1270000"/>
            <a:ext cx="8583930" cy="4613910"/>
          </a:xfrm>
        </p:spPr>
        <p:txBody>
          <a:bodyPr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5．按位异或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^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x^y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的运算规则：x和y对应二进制位如果不同则为1，否则为0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</a:rPr>
              <a:t>例如，计算10</a:t>
            </a: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  <a:sym typeface="+mn-ea"/>
              </a:rPr>
              <a:t>^</a:t>
            </a: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</a:rPr>
              <a:t>3的值</a:t>
            </a: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_GB2312" pitchFamily="1" charset="-122"/>
              </a:rPr>
              <a:t>通常用来对一个数的某些二进制位</a:t>
            </a:r>
            <a:r>
              <a:rPr lang="zh-CN" altLang="en-US" sz="2400" dirty="0">
                <a:solidFill>
                  <a:srgbClr val="C00000"/>
                </a:solidFill>
                <a:latin typeface="楷体_GB2312" pitchFamily="1" charset="-122"/>
              </a:rPr>
              <a:t>清0</a:t>
            </a:r>
            <a:r>
              <a:rPr lang="zh-CN" altLang="en-US" sz="2400" dirty="0">
                <a:latin typeface="楷体_GB2312" pitchFamily="1" charset="-122"/>
              </a:rPr>
              <a:t>而保留剩余位。 </a:t>
            </a:r>
            <a:endParaRPr lang="zh-CN" altLang="en-US" sz="2400" dirty="0">
              <a:latin typeface="楷体_GB2312" pitchFamily="1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755650" y="3387090"/>
            <a:ext cx="2995613" cy="1198880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spAutoFit/>
          </a:bodyPr>
          <a:p>
            <a:r>
              <a:rPr lang="en-US" altLang="zh-CN" sz="2400">
                <a:latin typeface="Arial" panose="020B0604020202020204" pitchFamily="34" charset="0"/>
              </a:rPr>
              <a:t>    0000  1010</a:t>
            </a:r>
            <a:endParaRPr lang="en-US" altLang="zh-CN" sz="2400">
              <a:latin typeface="Arial" panose="020B0604020202020204" pitchFamily="34" charset="0"/>
            </a:endParaRPr>
          </a:p>
          <a:p>
            <a:r>
              <a:rPr lang="en-US" altLang="zh-CN" sz="2400">
                <a:latin typeface="Arial" panose="020B0604020202020204" pitchFamily="34" charset="0"/>
              </a:rPr>
              <a:t> 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^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0000   0011</a:t>
            </a:r>
            <a:endParaRPr lang="en-US" altLang="zh-CN" sz="240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 0000  1001</a:t>
            </a:r>
            <a:r>
              <a:rPr lang="en-US" altLang="zh-CN" sz="2400">
                <a:latin typeface="Arial" panose="020B0604020202020204" pitchFamily="34" charset="0"/>
              </a:rPr>
              <a:t> 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9221" name="直接连接符 9220"/>
          <p:cNvSpPr/>
          <p:nvPr/>
        </p:nvSpPr>
        <p:spPr>
          <a:xfrm>
            <a:off x="899795" y="4149090"/>
            <a:ext cx="2066925" cy="15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>
                <a:sym typeface="+mn-ea"/>
              </a:rPr>
              <a:t> </a:t>
            </a:r>
            <a:r>
              <a:rPr>
                <a:sym typeface="+mn-ea"/>
              </a:rPr>
              <a:t>2.5.9 位运算</a:t>
            </a:r>
            <a:endParaRPr lang="zh-CN" altLang="en-US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469900" y="1270000"/>
            <a:ext cx="8583930" cy="4613910"/>
          </a:xfrm>
        </p:spPr>
        <p:txBody>
          <a:bodyPr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6．按位或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|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x|y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的运算规则：x和y对应二进制位如果有1则为1，否则为0。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</a:rPr>
              <a:t>例如，计算10</a:t>
            </a:r>
            <a:r>
              <a:rPr lang="zh-CN" altLang="en-US" sz="24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|</a:t>
            </a:r>
            <a:r>
              <a:rPr lang="zh-CN" altLang="en-US" sz="2400" dirty="0">
                <a:solidFill>
                  <a:srgbClr val="3333FF"/>
                </a:solidFill>
                <a:latin typeface="楷体_GB2312" pitchFamily="1" charset="-122"/>
              </a:rPr>
              <a:t>3的值</a:t>
            </a: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rgbClr val="3333FF"/>
              </a:solidFill>
              <a:latin typeface="楷体_GB2312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_GB2312" pitchFamily="1" charset="-122"/>
              </a:rPr>
              <a:t>通常用来对一个数中的某些二进制位</a:t>
            </a:r>
            <a:r>
              <a:rPr lang="zh-CN" altLang="en-US" sz="2400" dirty="0">
                <a:solidFill>
                  <a:srgbClr val="C00000"/>
                </a:solidFill>
                <a:latin typeface="楷体_GB2312" pitchFamily="1" charset="-122"/>
              </a:rPr>
              <a:t>置1</a:t>
            </a:r>
            <a:r>
              <a:rPr lang="zh-CN" altLang="en-US" sz="2400" dirty="0">
                <a:latin typeface="楷体_GB2312" pitchFamily="1" charset="-122"/>
              </a:rPr>
              <a:t>。</a:t>
            </a:r>
            <a:endParaRPr lang="zh-CN" altLang="en-US" sz="2400" dirty="0">
              <a:latin typeface="楷体_GB2312" pitchFamily="1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755650" y="3387090"/>
            <a:ext cx="2995613" cy="1198880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>
            <a:spAutoFit/>
          </a:bodyPr>
          <a:p>
            <a:r>
              <a:rPr lang="en-US" altLang="zh-CN" sz="2400">
                <a:latin typeface="Arial" panose="020B0604020202020204" pitchFamily="34" charset="0"/>
              </a:rPr>
              <a:t>    0000  1010</a:t>
            </a:r>
            <a:endParaRPr lang="en-US" altLang="zh-CN" sz="2400">
              <a:latin typeface="Arial" panose="020B0604020202020204" pitchFamily="34" charset="0"/>
            </a:endParaRPr>
          </a:p>
          <a:p>
            <a:r>
              <a:rPr lang="en-US" altLang="zh-CN" sz="2400">
                <a:latin typeface="Arial" panose="020B0604020202020204" pitchFamily="34" charset="0"/>
              </a:rPr>
              <a:t> 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|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0000   0011</a:t>
            </a:r>
            <a:endParaRPr lang="en-US" altLang="zh-CN" sz="240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 0000  1011</a:t>
            </a:r>
            <a:r>
              <a:rPr lang="en-US" altLang="zh-CN" sz="2400">
                <a:latin typeface="Arial" panose="020B0604020202020204" pitchFamily="34" charset="0"/>
              </a:rPr>
              <a:t> </a:t>
            </a:r>
            <a:endParaRPr lang="en-US" altLang="zh-CN" sz="2400">
              <a:latin typeface="Arial" panose="020B0604020202020204" pitchFamily="34" charset="0"/>
            </a:endParaRPr>
          </a:p>
        </p:txBody>
      </p:sp>
      <p:sp>
        <p:nvSpPr>
          <p:cNvPr id="9221" name="直接连接符 9220"/>
          <p:cNvSpPr/>
          <p:nvPr/>
        </p:nvSpPr>
        <p:spPr>
          <a:xfrm>
            <a:off x="899795" y="4149090"/>
            <a:ext cx="2066925" cy="15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zh-CN" dirty="0">
                <a:sym typeface="+mn-ea"/>
              </a:rPr>
              <a:t>2.1.2</a:t>
            </a:r>
            <a:r>
              <a:rPr lang="zh-CN" altLang="en-US" dirty="0">
                <a:sym typeface="+mn-ea"/>
              </a:rPr>
              <a:t>Ｃ语言</a:t>
            </a:r>
            <a:r>
              <a:rPr lang="zh-CN" altLang="en-US" b="1" dirty="0">
                <a:sym typeface="+mn-ea"/>
              </a:rPr>
              <a:t>词汇</a:t>
            </a:r>
            <a:r>
              <a:rPr lang="zh-CN" altLang="en-US" dirty="0"/>
              <a:t>-</a:t>
            </a:r>
            <a:r>
              <a:rPr lang="zh-CN" altLang="en-US" dirty="0">
                <a:solidFill>
                  <a:srgbClr val="FF0000"/>
                </a:solidFill>
              </a:rPr>
              <a:t>标识符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267" name="Text Box 6"/>
          <p:cNvSpPr txBox="1"/>
          <p:nvPr/>
        </p:nvSpPr>
        <p:spPr>
          <a:xfrm>
            <a:off x="714375" y="1643063"/>
            <a:ext cx="7993063" cy="119888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标识符是指在程序中用来标识函数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、变量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、类型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chemeClr val="tx1"/>
                </a:solidFill>
                <a:sym typeface="+mn-ea"/>
              </a:rPr>
              <a:t>文件</a:t>
            </a:r>
            <a:r>
              <a:rPr lang="zh-CN" altLang="en-US" sz="2400" b="1" dirty="0">
                <a:solidFill>
                  <a:srgbClr val="FF3300"/>
                </a:solidFill>
                <a:sym typeface="+mn-ea"/>
              </a:rPr>
              <a:t>名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、宏定义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等的有效字符序列。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Text Box 6"/>
          <p:cNvSpPr txBox="1"/>
          <p:nvPr/>
        </p:nvSpPr>
        <p:spPr>
          <a:xfrm>
            <a:off x="714375" y="2987675"/>
            <a:ext cx="7993063" cy="25634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语言中标识符的命名规则：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）由字母或下画线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开头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）由字母、数字或下画线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组成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语言关键字。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AutoShape 5"/>
          <p:cNvSpPr/>
          <p:nvPr/>
        </p:nvSpPr>
        <p:spPr>
          <a:xfrm>
            <a:off x="971550" y="2487613"/>
            <a:ext cx="7929563" cy="1320800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以下选项中不合法的标识符是（    ）。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Main	B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_0	C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_int	D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．s</a:t>
            </a: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izeof</a:t>
            </a:r>
            <a:endParaRPr lang="en-US" altLang="zh-CN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标题 5"/>
          <p:cNvSpPr txBox="1"/>
          <p:nvPr/>
        </p:nvSpPr>
        <p:spPr>
          <a:xfrm>
            <a:off x="914400" y="228600"/>
            <a:ext cx="76342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1" hangingPunct="1"/>
            <a:r>
              <a:rPr lang="zh-CN" altLang="zh-CN" sz="3600" dirty="0">
                <a:sym typeface="+mn-ea"/>
              </a:rPr>
              <a:t>2.1.2</a:t>
            </a:r>
            <a:r>
              <a:rPr lang="zh-CN" altLang="en-US" sz="3600" dirty="0">
                <a:sym typeface="+mn-ea"/>
              </a:rPr>
              <a:t>Ｃ语言</a:t>
            </a:r>
            <a:r>
              <a:rPr lang="zh-CN" altLang="en-US" sz="3600" b="1" dirty="0">
                <a:sym typeface="+mn-ea"/>
              </a:rPr>
              <a:t>词汇</a:t>
            </a:r>
            <a:r>
              <a:rPr lang="zh-CN" altLang="en-US" sz="3600" dirty="0">
                <a:sym typeface="+mn-ea"/>
              </a:rPr>
              <a:t>-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标识符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Rectangle 5"/>
          <p:cNvSpPr>
            <a:spLocks noGrp="1"/>
          </p:cNvSpPr>
          <p:nvPr/>
        </p:nvSpPr>
        <p:spPr>
          <a:xfrm>
            <a:off x="955675" y="1556385"/>
            <a:ext cx="2145030" cy="58864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实战演习</a:t>
            </a:r>
            <a:endParaRPr lang="zh-CN" altLang="en-US" sz="26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14342" name="AutoShape 5"/>
          <p:cNvSpPr/>
          <p:nvPr/>
        </p:nvSpPr>
        <p:spPr>
          <a:xfrm>
            <a:off x="955675" y="4334060"/>
            <a:ext cx="7929563" cy="1325194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以下选项中合法的标识符是</a:t>
            </a: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)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 1_1	B. 1-1	          C. _11	 D.  1_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  <p:bldP spid="1434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TABLE_BEAUTIFY" val="smartTable{f6a0c92b-f4c7-4315-8455-bf9887c91b96}"/>
  <p:tag name="TABLE_ENDDRAG_ORIGIN_RECT" val="585*320"/>
  <p:tag name="TABLE_ENDDRAG_RECT" val="41*178*585*320"/>
</p:tagLst>
</file>

<file path=ppt/tags/tag3.xml><?xml version="1.0" encoding="utf-8"?>
<p:tagLst xmlns:p="http://schemas.openxmlformats.org/presentationml/2006/main">
  <p:tag name="TABLE_ENDDRAG_ORIGIN_RECT" val="244*35"/>
  <p:tag name="TABLE_ENDDRAG_RECT" val="160*273*244*35"/>
</p:tagLst>
</file>

<file path=ppt/tags/tag4.xml><?xml version="1.0" encoding="utf-8"?>
<p:tagLst xmlns:p="http://schemas.openxmlformats.org/presentationml/2006/main">
  <p:tag name="KSO_WM_UNIT_PLACING_PICTURE_USER_VIEWPORT" val="{&quot;height&quot;:9216,&quot;width&quot;:16392}"/>
</p:tagLst>
</file>

<file path=ppt/tags/tag5.xml><?xml version="1.0" encoding="utf-8"?>
<p:tagLst xmlns:p="http://schemas.openxmlformats.org/presentationml/2006/main">
  <p:tag name="KSO_WM_UNIT_TABLE_BEAUTIFY" val="smartTable{ff24c71a-bfe5-4e31-bbc9-0abb48f81c0e}"/>
  <p:tag name="TABLE_ENDDRAG_ORIGIN_RECT" val="520*322"/>
  <p:tag name="TABLE_ENDDRAG_RECT" val="52*111*520*322"/>
</p:tagLst>
</file>

<file path=ppt/tags/tag6.xml><?xml version="1.0" encoding="utf-8"?>
<p:tagLst xmlns:p="http://schemas.openxmlformats.org/presentationml/2006/main">
  <p:tag name="KSO_WPP_MARK_KEY" val="ea86fe8d-b081-4b3f-be28-fd79e234eaab"/>
  <p:tag name="COMMONDATA" val="eyJoZGlkIjoiNzYwZGM5MGM3ODMxOTE3MDFlZmQ4YjIzNWFjODc2ZjUifQ=="/>
</p:tagLst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4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4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12484</Words>
  <Application>WPS 演示</Application>
  <PresentationFormat>全屏显示(4:3)</PresentationFormat>
  <Paragraphs>1153</Paragraphs>
  <Slides>77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77</vt:i4>
      </vt:variant>
    </vt:vector>
  </HeadingPairs>
  <TitlesOfParts>
    <vt:vector size="98" baseType="lpstr">
      <vt:lpstr>Arial</vt:lpstr>
      <vt:lpstr>宋体</vt:lpstr>
      <vt:lpstr>Wingdings</vt:lpstr>
      <vt:lpstr>Verdana</vt:lpstr>
      <vt:lpstr>楷体_GB2312</vt:lpstr>
      <vt:lpstr>新宋体</vt:lpstr>
      <vt:lpstr>Times New Roman</vt:lpstr>
      <vt:lpstr>微软雅黑</vt:lpstr>
      <vt:lpstr>Arial Unicode MS</vt:lpstr>
      <vt:lpstr>Calibri</vt:lpstr>
      <vt:lpstr>Gulim</vt:lpstr>
      <vt:lpstr>Wingdings</vt:lpstr>
      <vt:lpstr>Symbol</vt:lpstr>
      <vt:lpstr>隶书</vt:lpstr>
      <vt:lpstr>楷体_GB2312</vt:lpstr>
      <vt:lpstr>Profile</vt:lpstr>
      <vt:lpstr>Visio.Drawing.11</vt:lpstr>
      <vt:lpstr>Paint.Picture</vt:lpstr>
      <vt:lpstr>Paint.Picture</vt:lpstr>
      <vt:lpstr>Equation.3</vt:lpstr>
      <vt:lpstr>Visio.Drawing.11</vt:lpstr>
      <vt:lpstr>第2章 数据类型和表达式</vt:lpstr>
      <vt:lpstr>第2章 数据类型和表达式 </vt:lpstr>
      <vt:lpstr>2.1 C语言字符集与词法规则</vt:lpstr>
      <vt:lpstr>2.1.1Ｃ语言字符集</vt:lpstr>
      <vt:lpstr>2.1.1Ｃ语言字符集</vt:lpstr>
      <vt:lpstr>2.1.2Ｃ语言词汇及其组成规则</vt:lpstr>
      <vt:lpstr>2.1.2Ｃ语言词汇-关键字</vt:lpstr>
      <vt:lpstr>2.1.2Ｃ语言词汇-标识符</vt:lpstr>
      <vt:lpstr>PowerPoint 演示文稿</vt:lpstr>
      <vt:lpstr>2.1.2Ｃ语言词汇-注释</vt:lpstr>
      <vt:lpstr>PowerPoint 演示文稿</vt:lpstr>
      <vt:lpstr>2.2数据类型</vt:lpstr>
      <vt:lpstr>2.2数据类型</vt:lpstr>
      <vt:lpstr>2.2.1基本类型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2.3.5符号常量</vt:lpstr>
      <vt:lpstr>2.4变量</vt:lpstr>
      <vt:lpstr>2.4.1变量的定义</vt:lpstr>
      <vt:lpstr>2.4.2变量赋初值</vt:lpstr>
      <vt:lpstr>2.4.3常变量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2.5.3赋值运算符与赋值表达式</vt:lpstr>
      <vt:lpstr>PowerPoint 演示文稿</vt:lpstr>
      <vt:lpstr>PowerPoint 演示文稿</vt:lpstr>
      <vt:lpstr>2.5.3赋值运算符与赋值表达式</vt:lpstr>
      <vt:lpstr>PowerPoint 演示文稿</vt:lpstr>
      <vt:lpstr>2.5.4关系运算符和关系表达式</vt:lpstr>
      <vt:lpstr>PowerPoint 演示文稿</vt:lpstr>
      <vt:lpstr>2.5.5逻辑运算符和逻辑表达式</vt:lpstr>
      <vt:lpstr>PowerPoint 演示文稿</vt:lpstr>
      <vt:lpstr>2.5.5逻辑运算符和逻辑表达式</vt:lpstr>
      <vt:lpstr>PowerPoint 演示文稿</vt:lpstr>
      <vt:lpstr>PowerPoint 演示文稿</vt:lpstr>
      <vt:lpstr>PowerPoint 演示文稿</vt:lpstr>
      <vt:lpstr>2.5.6数据的类型转换</vt:lpstr>
      <vt:lpstr>2.5.6数据的类型转换</vt:lpstr>
      <vt:lpstr>2.5.6数据的类型转换</vt:lpstr>
      <vt:lpstr>PowerPoint 演示文稿</vt:lpstr>
      <vt:lpstr>2.5.6数据的类型转换</vt:lpstr>
      <vt:lpstr>2.5.6数据的类型转换</vt:lpstr>
      <vt:lpstr>2.5.6数据的类型转换</vt:lpstr>
      <vt:lpstr>2.5.7逗号运算符和逗号表达式</vt:lpstr>
      <vt:lpstr>2.5.7逗号运算符和逗号表达式</vt:lpstr>
      <vt:lpstr>2.5.7逗号运算符和逗号表达式</vt:lpstr>
      <vt:lpstr>2.5.8 sizeof运算符</vt:lpstr>
      <vt:lpstr>2.5.9 位运算</vt:lpstr>
      <vt:lpstr>2.5.9 位运算</vt:lpstr>
      <vt:lpstr>2.5.9 位运算 </vt:lpstr>
      <vt:lpstr> 2.5.9 位运算</vt:lpstr>
      <vt:lpstr> 2.5.9 位运算</vt:lpstr>
      <vt:lpstr> 2.5.9 位运算</vt:lpstr>
      <vt:lpstr> 2.5.9 位运算</vt:lpstr>
      <vt:lpstr> 2.5.9 位运算</vt:lpstr>
    </vt:vector>
  </TitlesOfParts>
  <Company>山东科技大学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德州学院</dc:title>
  <dc:creator>王付山</dc:creator>
  <dc:description>德州学院</dc:description>
  <cp:lastModifiedBy>温若寒</cp:lastModifiedBy>
  <cp:revision>447</cp:revision>
  <dcterms:created xsi:type="dcterms:W3CDTF">2006-01-19T12:48:00Z</dcterms:created>
  <dcterms:modified xsi:type="dcterms:W3CDTF">2023-01-14T07:42:36Z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E6BFE89D681F4846B86D94A2A968C7DB</vt:lpwstr>
  </property>
</Properties>
</file>