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4"/>
  </p:notesMasterIdLst>
  <p:sldIdLst>
    <p:sldId id="256" r:id="rId4"/>
    <p:sldId id="589" r:id="rId5"/>
    <p:sldId id="415" r:id="rId6"/>
    <p:sldId id="392" r:id="rId7"/>
    <p:sldId id="437" r:id="rId8"/>
    <p:sldId id="394" r:id="rId9"/>
    <p:sldId id="398" r:id="rId10"/>
    <p:sldId id="400" r:id="rId11"/>
    <p:sldId id="401" r:id="rId12"/>
    <p:sldId id="395" r:id="rId13"/>
    <p:sldId id="396" r:id="rId14"/>
    <p:sldId id="413" r:id="rId15"/>
    <p:sldId id="397" r:id="rId16"/>
    <p:sldId id="621" r:id="rId17"/>
    <p:sldId id="458" r:id="rId18"/>
    <p:sldId id="553" r:id="rId19"/>
    <p:sldId id="622" r:id="rId20"/>
    <p:sldId id="406" r:id="rId21"/>
    <p:sldId id="471" r:id="rId22"/>
    <p:sldId id="501" r:id="rId23"/>
    <p:sldId id="488" r:id="rId24"/>
    <p:sldId id="530" r:id="rId25"/>
    <p:sldId id="555" r:id="rId26"/>
    <p:sldId id="532" r:id="rId27"/>
    <p:sldId id="533" r:id="rId28"/>
    <p:sldId id="408" r:id="rId29"/>
    <p:sldId id="410" r:id="rId30"/>
    <p:sldId id="489" r:id="rId31"/>
    <p:sldId id="638" r:id="rId32"/>
    <p:sldId id="368" r:id="rId33"/>
  </p:sldIdLst>
  <p:sldSz cx="9144000" cy="6858000" type="screen4x3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6600CC"/>
    <a:srgbClr val="FF3300"/>
    <a:srgbClr val="008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59" d="100"/>
          <a:sy n="59" d="100"/>
        </p:scale>
        <p:origin x="-1044" y="-90"/>
      </p:cViewPr>
      <p:guideLst>
        <p:guide orient="horz" pos="214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13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1518D3-38D0-45BD-9AE7-2986C9C6DD1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fontAlgn="base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rIns="900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  <a:endParaRPr lang="zh-CN" altLang="en-US" strike="noStrik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  <a:endParaRPr lang="zh-CN" altLang="en-US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4000" y="304800"/>
            <a:ext cx="2008188" cy="566261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4675" y="304800"/>
            <a:ext cx="5876925" cy="566261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rIns="900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  <a:endParaRPr lang="zh-CN" altLang="en-US" strike="noStrike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  <a:endParaRPr lang="zh-CN" altLang="en-US" strike="noStrike" noProof="0" smtClean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700213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7888" y="1700213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4000" y="304800"/>
            <a:ext cx="2008188" cy="566261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4675" y="304800"/>
            <a:ext cx="5876925" cy="566261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700213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7888" y="1700213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11188" y="1700213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0"/>
            <a:r>
              <a:rPr lang="zh-CN" altLang="en-US" dirty="0"/>
              <a:t>第二级</a:t>
            </a:r>
            <a:endParaRPr lang="zh-CN" altLang="en-US" dirty="0"/>
          </a:p>
          <a:p>
            <a:pPr lvl="0"/>
            <a:r>
              <a:rPr lang="zh-CN" altLang="en-US" dirty="0"/>
              <a:t>第三级</a:t>
            </a:r>
            <a:endParaRPr lang="zh-CN" altLang="en-US" dirty="0"/>
          </a:p>
          <a:p>
            <a:pPr lvl="0"/>
            <a:r>
              <a:rPr lang="zh-CN" altLang="en-US" dirty="0"/>
              <a:t>第四级</a:t>
            </a:r>
            <a:endParaRPr lang="zh-CN" altLang="en-US" dirty="0"/>
          </a:p>
          <a:p>
            <a:pPr lvl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611188" y="1700213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0"/>
            <a:r>
              <a:rPr lang="zh-CN" altLang="en-US" dirty="0"/>
              <a:t>第二级</a:t>
            </a:r>
            <a:endParaRPr lang="zh-CN" altLang="en-US" dirty="0"/>
          </a:p>
          <a:p>
            <a:pPr lvl="0"/>
            <a:r>
              <a:rPr lang="zh-CN" altLang="en-US" dirty="0"/>
              <a:t>第三级</a:t>
            </a:r>
            <a:endParaRPr lang="zh-CN" altLang="en-US" dirty="0"/>
          </a:p>
          <a:p>
            <a:pPr lvl="0"/>
            <a:r>
              <a:rPr lang="zh-CN" altLang="en-US" dirty="0"/>
              <a:t>第四级</a:t>
            </a:r>
            <a:endParaRPr lang="zh-CN" altLang="en-US" dirty="0"/>
          </a:p>
          <a:p>
            <a:pPr lvl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1000"/>
              <a:gd name="T19" fmla="*/ 3163 h 1000"/>
              <a:gd name="T20" fmla="*/ 18437 w 1000"/>
              <a:gd name="T21" fmla="*/ 18437 h 1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emf"/><Relationship Id="rId2" Type="http://schemas.openxmlformats.org/officeDocument/2006/relationships/oleObject" Target="../embeddings/oleObject5.bin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oleObject" Target="../embeddings/oleObject6.bin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emf"/><Relationship Id="rId1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emf"/><Relationship Id="rId2" Type="http://schemas.openxmlformats.org/officeDocument/2006/relationships/oleObject" Target="../embeddings/oleObject9.bin"/><Relationship Id="rId1" Type="http://schemas.openxmlformats.org/officeDocument/2006/relationships/tags" Target="../tags/tag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10.emf"/><Relationship Id="rId1" Type="http://schemas.openxmlformats.org/officeDocument/2006/relationships/oleObject" Target="../embeddings/oleObject10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oleObject" Target="../embeddings/oleObject2.bin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oleObject" Target="../embeddings/oleObject4.bin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3"/>
          <p:cNvSpPr>
            <a:spLocks noGrp="1"/>
          </p:cNvSpPr>
          <p:nvPr>
            <p:ph type="subTitle" idx="1"/>
          </p:nvPr>
        </p:nvSpPr>
        <p:spPr>
          <a:xfrm>
            <a:off x="755650" y="2636838"/>
            <a:ext cx="8064500" cy="1655762"/>
          </a:xfrm>
        </p:spPr>
        <p:txBody>
          <a:bodyPr vert="horz" wrap="square" lIns="91440" tIns="45720" rIns="91440" bIns="45720" anchor="t" anchorCtr="0"/>
          <a:p>
            <a:pPr algn="ctr" eaLnBrk="1" hangingPunct="1">
              <a:buSzTx/>
              <a:buFont typeface="Wingdings" panose="05000000000000000000" pitchFamily="2" charset="2"/>
            </a:pPr>
            <a:endParaRPr lang="zh-CN" altLang="en-US" sz="3600" kern="1200" dirty="0">
              <a:latin typeface="+mn-lt"/>
              <a:ea typeface="+mn-ea"/>
              <a:cs typeface="+mn-cs"/>
            </a:endParaRPr>
          </a:p>
          <a:p>
            <a:pPr algn="ctr" eaLnBrk="1" hangingPunct="1">
              <a:buSzTx/>
              <a:buFont typeface="Wingdings" panose="05000000000000000000" pitchFamily="2" charset="2"/>
            </a:pPr>
            <a:r>
              <a:rPr lang="zh-CN" altLang="en-US" sz="3600" kern="1200" dirty="0">
                <a:latin typeface="+mn-lt"/>
                <a:ea typeface="+mn-ea"/>
                <a:cs typeface="+mn-cs"/>
              </a:rPr>
              <a:t>第</a:t>
            </a:r>
            <a:r>
              <a:rPr lang="en-US" altLang="zh-CN" sz="3600" kern="1200" dirty="0">
                <a:latin typeface="+mn-lt"/>
                <a:ea typeface="+mn-ea"/>
                <a:cs typeface="+mn-cs"/>
              </a:rPr>
              <a:t>5</a:t>
            </a:r>
            <a:r>
              <a:rPr lang="zh-CN" altLang="en-US" sz="3600" kern="1200" dirty="0">
                <a:latin typeface="+mn-lt"/>
                <a:ea typeface="+mn-ea"/>
                <a:cs typeface="+mn-cs"/>
              </a:rPr>
              <a:t>章 循环结构程序设计 </a:t>
            </a:r>
            <a:endParaRPr lang="zh-CN" altLang="en-US" sz="3200" kern="1200" dirty="0">
              <a:latin typeface="+mn-lt"/>
              <a:ea typeface="+mn-ea"/>
              <a:cs typeface="+mn-cs"/>
            </a:endParaRPr>
          </a:p>
          <a:p>
            <a:pPr eaLnBrk="1" hangingPunct="1">
              <a:buSzTx/>
              <a:buFont typeface="Wingdings" panose="05000000000000000000" pitchFamily="2" charset="2"/>
            </a:pPr>
            <a:endParaRPr lang="zh-CN" altLang="en-US" sz="3200" kern="1200" dirty="0">
              <a:latin typeface="+mn-lt"/>
              <a:ea typeface="+mn-ea"/>
              <a:cs typeface="+mn-cs"/>
            </a:endParaRPr>
          </a:p>
          <a:p>
            <a:pPr eaLnBrk="1" hangingPunct="1">
              <a:buSzTx/>
              <a:buFont typeface="Wingdings" panose="05000000000000000000" pitchFamily="2" charset="2"/>
            </a:pPr>
            <a:endParaRPr lang="zh-CN" altLang="en-US" sz="1200" kern="1200" dirty="0">
              <a:latin typeface="+mn-lt"/>
              <a:ea typeface="+mn-ea"/>
              <a:cs typeface="+mn-cs"/>
            </a:endParaRPr>
          </a:p>
          <a:p>
            <a:pPr algn="ctr" eaLnBrk="1" hangingPunct="1">
              <a:buSzTx/>
              <a:buFont typeface="Wingdings" panose="05000000000000000000" pitchFamily="2" charset="2"/>
            </a:pPr>
            <a:endParaRPr lang="zh-CN" altLang="en-US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26626" name="Rectangle 4"/>
          <p:cNvSpPr/>
          <p:nvPr/>
        </p:nvSpPr>
        <p:spPr>
          <a:xfrm>
            <a:off x="755650" y="4292600"/>
            <a:ext cx="8064500" cy="16557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1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28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44034" name="Rectangle 5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259840" y="620395"/>
            <a:ext cx="7772400" cy="1371600"/>
          </a:xfrm>
        </p:spPr>
        <p:txBody>
          <a:bodyPr vert="horz" wrap="square" lIns="91440" tIns="45720" rIns="91440" bIns="45720" anchor="b" anchorCtr="0"/>
          <a:p>
            <a:pPr eaLnBrk="1" hangingPunct="1">
              <a:buClrTx/>
              <a:buSzTx/>
              <a:buFontTx/>
            </a:pPr>
            <a:r>
              <a:rPr lang="zh-CN" altLang="en-US" sz="34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C语言程序设计案例教程（微课视频版）</a:t>
            </a:r>
            <a:endParaRPr lang="zh-CN" altLang="en-US" sz="3400" b="1" kern="12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5.3 do...while</a:t>
            </a:r>
            <a:r>
              <a:rPr lang="zh-CN" altLang="en-US" dirty="0"/>
              <a:t>语句</a:t>
            </a:r>
            <a:endParaRPr lang="zh-CN" altLang="en-US" dirty="0"/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395288" y="1844675"/>
            <a:ext cx="3744912" cy="42672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◆一般形式：</a:t>
            </a:r>
            <a:endParaRPr lang="zh-CN" altLang="en-US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100" dirty="0"/>
              <a:t>    </a:t>
            </a:r>
            <a:r>
              <a:rPr lang="zh-CN" altLang="en-US" sz="2400" dirty="0"/>
              <a:t>do</a:t>
            </a:r>
            <a:endParaRPr lang="zh-CN" altLang="en-US" sz="2400" dirty="0"/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/>
              <a:t>       循环体语句</a:t>
            </a:r>
            <a:endParaRPr lang="zh-CN" altLang="en-US" sz="2400" dirty="0"/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/>
              <a:t>    </a:t>
            </a:r>
            <a:r>
              <a:rPr lang="en-US" altLang="zh-CN" sz="2400" dirty="0"/>
              <a:t>w</a:t>
            </a:r>
            <a:r>
              <a:rPr lang="zh-CN" altLang="en-US" sz="2400" dirty="0"/>
              <a:t>hile (表达式)</a:t>
            </a:r>
            <a:r>
              <a:rPr lang="zh-CN" altLang="en-US" sz="2400" dirty="0">
                <a:solidFill>
                  <a:schemeClr val="accent2"/>
                </a:solidFill>
              </a:rPr>
              <a:t>；</a:t>
            </a:r>
            <a:endParaRPr lang="zh-CN" altLang="en-US" sz="2400" dirty="0">
              <a:solidFill>
                <a:schemeClr val="accent2"/>
              </a:solidFill>
            </a:endParaRPr>
          </a:p>
          <a:p>
            <a:pPr eaLnBrk="1" hangingPunct="1"/>
            <a:endParaRPr lang="zh-CN" altLang="en-US" sz="2100" dirty="0"/>
          </a:p>
          <a:p>
            <a:pPr eaLnBrk="1" hangingPunct="1"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</a:rPr>
              <a:t>“</a:t>
            </a:r>
            <a:r>
              <a:rPr lang="zh-CN" altLang="en-US" dirty="0"/>
              <a:t>先执行，后判断型</a:t>
            </a:r>
            <a:r>
              <a:rPr lang="zh-CN" altLang="en-US" dirty="0">
                <a:latin typeface="Arial" panose="020B0604020202020204" pitchFamily="34" charset="0"/>
              </a:rPr>
              <a:t>”</a:t>
            </a:r>
            <a:r>
              <a:rPr lang="zh-CN" altLang="en-US" dirty="0"/>
              <a:t>循环结构 </a:t>
            </a:r>
            <a:endParaRPr lang="zh-CN" altLang="en-US" dirty="0"/>
          </a:p>
        </p:txBody>
      </p:sp>
      <p:sp>
        <p:nvSpPr>
          <p:cNvPr id="33796" name="Rectangle 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-2147482564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5868035" y="1433195"/>
          <a:ext cx="3054350" cy="4831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917700" imgH="2768600" progId="Visio.Drawing.11">
                  <p:embed/>
                </p:oleObj>
              </mc:Choice>
              <mc:Fallback>
                <p:oleObj name="" r:id="rId2" imgW="1917700" imgH="27686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68035" y="1433195"/>
                        <a:ext cx="3054350" cy="4831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468313" y="333375"/>
            <a:ext cx="7775575" cy="792163"/>
          </a:xfrm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30000"/>
              </a:lnSpc>
            </a:pPr>
            <a:r>
              <a:rPr lang="en-US" altLang="zh-CN" sz="2000" b="1" dirty="0"/>
              <a:t>【</a:t>
            </a:r>
            <a:r>
              <a:rPr lang="zh-CN" altLang="en-US" sz="2000" b="1" dirty="0"/>
              <a:t>例</a:t>
            </a:r>
            <a:r>
              <a:rPr lang="en-US" altLang="zh-CN" sz="2000" b="1" dirty="0"/>
              <a:t>5-5】</a:t>
            </a:r>
            <a:r>
              <a:rPr sz="2000" b="1" dirty="0"/>
              <a:t>某同学第1天学习一个单词，以后每天都比前一天多学习一个单词，请问30天后该同学共学习了多少单词？</a:t>
            </a:r>
            <a:r>
              <a:rPr lang="zh-CN" altLang="en-US" sz="2000" dirty="0"/>
              <a:t> </a:t>
            </a:r>
            <a:endParaRPr lang="zh-CN" altLang="en-US" sz="2000" dirty="0"/>
          </a:p>
        </p:txBody>
      </p:sp>
      <p:sp>
        <p:nvSpPr>
          <p:cNvPr id="2" name="内容占位符 1"/>
          <p:cNvSpPr/>
          <p:nvPr>
            <p:ph idx="1"/>
          </p:nvPr>
        </p:nvSpPr>
        <p:spPr>
          <a:xfrm>
            <a:off x="611188" y="1223328"/>
            <a:ext cx="8001000" cy="4267200"/>
          </a:xfrm>
        </p:spPr>
        <p:txBody>
          <a:bodyPr/>
          <a:p>
            <a:pPr>
              <a:lnSpc>
                <a:spcPct val="110000"/>
              </a:lnSpc>
            </a:pPr>
            <a:r>
              <a:rPr lang="zh-CN" altLang="en-US" sz="2400"/>
              <a:t>#include &lt;stdio.h&gt;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int main()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{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	int words=1,sum=0; 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0033CC"/>
                </a:solidFill>
              </a:rPr>
              <a:t>    </a:t>
            </a:r>
            <a:r>
              <a:rPr lang="en-US" altLang="zh-CN" sz="2400">
                <a:solidFill>
                  <a:srgbClr val="0033CC"/>
                </a:solidFill>
              </a:rPr>
              <a:t> </a:t>
            </a:r>
            <a:r>
              <a:rPr lang="zh-CN" altLang="en-US" sz="2400">
                <a:solidFill>
                  <a:srgbClr val="0033CC"/>
                </a:solidFill>
              </a:rPr>
              <a:t>do</a:t>
            </a:r>
            <a:endParaRPr lang="zh-CN" altLang="en-US" sz="2400">
              <a:solidFill>
                <a:srgbClr val="0033CC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0033CC"/>
                </a:solidFill>
              </a:rPr>
              <a:t>	{</a:t>
            </a:r>
            <a:r>
              <a:rPr lang="zh-CN" altLang="en-US" sz="2400"/>
              <a:t>   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	    </a:t>
            </a:r>
            <a:r>
              <a:rPr lang="en-US" altLang="zh-CN" sz="2400"/>
              <a:t> </a:t>
            </a:r>
            <a:r>
              <a:rPr lang="zh-CN" altLang="en-US" sz="2400"/>
              <a:t>sum+=words;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		words++;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	</a:t>
            </a:r>
            <a:r>
              <a:rPr lang="zh-CN" altLang="en-US" sz="2400">
                <a:solidFill>
                  <a:srgbClr val="0033CC"/>
                </a:solidFill>
              </a:rPr>
              <a:t>}while(words&lt;=30)</a:t>
            </a:r>
            <a:r>
              <a:rPr lang="zh-CN" altLang="en-US" sz="2400">
                <a:solidFill>
                  <a:srgbClr val="C00000"/>
                </a:solidFill>
              </a:rPr>
              <a:t>;</a:t>
            </a:r>
            <a:r>
              <a:rPr lang="zh-CN" altLang="en-US" sz="2400"/>
              <a:t> 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	printf("sum=%d\n",sum);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}</a:t>
            </a:r>
            <a:endParaRPr lang="zh-CN" altLang="en-US" sz="2400"/>
          </a:p>
        </p:txBody>
      </p:sp>
      <p:graphicFrame>
        <p:nvGraphicFramePr>
          <p:cNvPr id="3" name="对象 -2147482570"/>
          <p:cNvGraphicFramePr/>
          <p:nvPr>
            <p:custDataLst>
              <p:tags r:id="rId1"/>
            </p:custDataLst>
          </p:nvPr>
        </p:nvGraphicFramePr>
        <p:xfrm>
          <a:off x="6156325" y="1125855"/>
          <a:ext cx="2451100" cy="5151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3149600" imgH="6413500" progId="Visio.Drawing.15">
                  <p:embed/>
                </p:oleObj>
              </mc:Choice>
              <mc:Fallback>
                <p:oleObj name="" r:id="rId2" imgW="3149600" imgH="6413500" progId="Visio.Drawing.1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156325" y="1125855"/>
                        <a:ext cx="2451100" cy="5151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>
                <a:sym typeface="+mn-ea"/>
              </a:rPr>
              <a:t>5.3 do...while</a:t>
            </a:r>
            <a:r>
              <a:rPr lang="zh-CN" altLang="en-US" dirty="0">
                <a:sym typeface="+mn-ea"/>
              </a:rPr>
              <a:t>语句</a:t>
            </a:r>
            <a:endParaRPr lang="zh-CN" altLang="en-US" dirty="0"/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>
          <a:xfrm>
            <a:off x="611505" y="1196975"/>
            <a:ext cx="8289925" cy="518477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50000"/>
              </a:lnSpc>
            </a:pPr>
            <a:r>
              <a:rPr lang="zh-CN" altLang="en-US" sz="2600" dirty="0">
                <a:solidFill>
                  <a:schemeClr val="accent2"/>
                </a:solidFill>
              </a:rPr>
              <a:t>【例5</a:t>
            </a:r>
            <a:r>
              <a:rPr lang="en-US" altLang="zh-CN" sz="2600" dirty="0">
                <a:solidFill>
                  <a:schemeClr val="accent2"/>
                </a:solidFill>
              </a:rPr>
              <a:t>-</a:t>
            </a:r>
            <a:r>
              <a:rPr lang="en-US" altLang="zh-CN" sz="2600" dirty="0">
                <a:solidFill>
                  <a:schemeClr val="accent2"/>
                </a:solidFill>
              </a:rPr>
              <a:t>6</a:t>
            </a:r>
            <a:r>
              <a:rPr lang="zh-CN" altLang="en-US" sz="2600" dirty="0">
                <a:solidFill>
                  <a:schemeClr val="accent2"/>
                </a:solidFill>
              </a:rPr>
              <a:t>】编程模拟猜数小游戏</a:t>
            </a:r>
            <a:r>
              <a:rPr lang="zh-CN" altLang="en-US" sz="2600" dirty="0"/>
              <a:t>。</a:t>
            </a:r>
            <a:endParaRPr lang="zh-CN" altLang="en-US" sz="2600" dirty="0"/>
          </a:p>
          <a:p>
            <a:pPr marL="0" indent="0" eaLnBrk="1" hangingPunct="1">
              <a:lnSpc>
                <a:spcPct val="150000"/>
              </a:lnSpc>
            </a:pPr>
            <a:r>
              <a:rPr lang="zh-CN" altLang="en-US" sz="2400" dirty="0"/>
              <a:t>程序分析：猜数小游戏的规则是：</a:t>
            </a:r>
            <a:endParaRPr lang="zh-CN" altLang="en-US" sz="2400" dirty="0"/>
          </a:p>
          <a:p>
            <a:pPr marL="0" indent="0" eaLnBrk="1" hangingPunct="1">
              <a:lnSpc>
                <a:spcPct val="150000"/>
              </a:lnSpc>
            </a:pPr>
            <a:r>
              <a:rPr lang="zh-CN" altLang="en-US" sz="2400" dirty="0"/>
              <a:t>(1)由程序随机生成一个1</a:t>
            </a:r>
            <a:r>
              <a:rPr lang="en-US" altLang="zh-CN" sz="2400" dirty="0"/>
              <a:t>-</a:t>
            </a:r>
            <a:r>
              <a:rPr lang="zh-CN" altLang="en-US" sz="2400" dirty="0"/>
              <a:t>100之间的整数密码，然后用户输入猜测数据。</a:t>
            </a:r>
            <a:endParaRPr lang="zh-CN" altLang="en-US" sz="2400" dirty="0"/>
          </a:p>
          <a:p>
            <a:pPr marL="0" indent="0" eaLnBrk="1" hangingPunct="1">
              <a:lnSpc>
                <a:spcPct val="150000"/>
              </a:lnSpc>
            </a:pPr>
            <a:r>
              <a:rPr lang="zh-CN" altLang="en-US" sz="2400" dirty="0"/>
              <a:t>(2)如果猜大了，则修改提示范围上限；如果猜小了，则修改提示范围下限；如果猜对了，则提示猜对了，程序结束。</a:t>
            </a:r>
            <a:endParaRPr lang="zh-CN" altLang="en-US" sz="2400" dirty="0"/>
          </a:p>
          <a:p>
            <a:pPr marL="0" indent="0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0033CC"/>
                </a:solidFill>
              </a:rPr>
              <a:t>例如：密码为78，提示用户输入[1-100]之间的数；如果用户输入48，则提示用户输入[48-100]之间的数；用户输入80，则提示用户输入[48-80]之间的数；用户输入78，则提示猜对了，程序结束。</a:t>
            </a:r>
            <a:r>
              <a:rPr lang="zh-CN" altLang="en-US" sz="2600" dirty="0"/>
              <a:t> </a:t>
            </a:r>
            <a:endParaRPr lang="zh-CN" altLang="en-US" sz="2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>
                <a:sym typeface="+mn-ea"/>
              </a:rPr>
              <a:t>5.3 do...while</a:t>
            </a:r>
            <a:r>
              <a:rPr lang="zh-CN" altLang="en-US" dirty="0">
                <a:sym typeface="+mn-ea"/>
              </a:rPr>
              <a:t>语句</a:t>
            </a:r>
            <a:endParaRPr lang="zh-CN" altLang="en-US" dirty="0"/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611188" y="1340803"/>
            <a:ext cx="8001000" cy="42672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90000"/>
              </a:lnSpc>
              <a:buFont typeface="Wingdings" panose="05000000000000000000" charset="0"/>
              <a:buChar char="Ø"/>
            </a:pPr>
            <a:r>
              <a:rPr lang="en-US" altLang="zh-CN" dirty="0">
                <a:solidFill>
                  <a:schemeClr val="accent2"/>
                </a:solidFill>
              </a:rPr>
              <a:t>w</a:t>
            </a:r>
            <a:r>
              <a:rPr lang="zh-CN" altLang="en-US" dirty="0">
                <a:solidFill>
                  <a:schemeClr val="accent2"/>
                </a:solidFill>
              </a:rPr>
              <a:t>hile语句与do</a:t>
            </a:r>
            <a:r>
              <a:rPr lang="en-US" altLang="zh-CN" dirty="0">
                <a:solidFill>
                  <a:schemeClr val="accent2"/>
                </a:solidFill>
              </a:rPr>
              <a:t>...</a:t>
            </a:r>
            <a:r>
              <a:rPr lang="zh-CN" altLang="en-US" dirty="0">
                <a:solidFill>
                  <a:schemeClr val="accent2"/>
                </a:solidFill>
              </a:rPr>
              <a:t>while语句的区别</a:t>
            </a:r>
            <a:endParaRPr lang="zh-CN" altLang="en-US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90000"/>
              </a:lnSpc>
            </a:pPr>
            <a:r>
              <a:rPr lang="zh-CN" altLang="en-US" sz="2100" dirty="0"/>
              <a:t>  </a:t>
            </a:r>
            <a:r>
              <a:rPr lang="en-US" altLang="zh-CN" sz="2800" dirty="0"/>
              <a:t>⑴w</a:t>
            </a:r>
            <a:r>
              <a:rPr lang="zh-CN" altLang="en-US" sz="2800" dirty="0"/>
              <a:t>hile语句是</a:t>
            </a:r>
            <a:r>
              <a:rPr lang="zh-CN" altLang="en-US" sz="2800" dirty="0">
                <a:latin typeface="Arial" panose="020B0604020202020204" pitchFamily="34" charset="0"/>
              </a:rPr>
              <a:t>”</a:t>
            </a:r>
            <a:r>
              <a:rPr lang="zh-CN" altLang="en-US" sz="2800" dirty="0"/>
              <a:t>先判断，后执行</a:t>
            </a:r>
            <a:r>
              <a:rPr lang="zh-CN" altLang="en-US" sz="2800" dirty="0">
                <a:latin typeface="Arial" panose="020B0604020202020204" pitchFamily="34" charset="0"/>
              </a:rPr>
              <a:t>“</a:t>
            </a:r>
            <a:r>
              <a:rPr lang="zh-CN" altLang="en-US" sz="2800" dirty="0"/>
              <a:t>，若首次判断为假则循环体不执行。</a:t>
            </a:r>
            <a:endParaRPr lang="zh-CN" altLang="en-US" sz="2800" dirty="0"/>
          </a:p>
          <a:p>
            <a:pPr eaLnBrk="1" hangingPunct="1">
              <a:lnSpc>
                <a:spcPct val="190000"/>
              </a:lnSpc>
            </a:pPr>
            <a:r>
              <a:rPr lang="zh-CN" altLang="en-US" sz="2800" dirty="0"/>
              <a:t> ⑵</a:t>
            </a:r>
            <a:r>
              <a:rPr lang="en-US" altLang="zh-CN" sz="2800" dirty="0"/>
              <a:t>d</a:t>
            </a:r>
            <a:r>
              <a:rPr lang="zh-CN" altLang="en-US" sz="2800" dirty="0"/>
              <a:t>o</a:t>
            </a:r>
            <a:r>
              <a:rPr lang="en-US" altLang="zh-CN" sz="2800" dirty="0"/>
              <a:t>...</a:t>
            </a:r>
            <a:r>
              <a:rPr lang="zh-CN" altLang="en-US" sz="2800" dirty="0"/>
              <a:t>while语句是</a:t>
            </a:r>
            <a:r>
              <a:rPr lang="zh-CN" altLang="en-US" sz="2800" dirty="0">
                <a:latin typeface="Arial" panose="020B0604020202020204" pitchFamily="34" charset="0"/>
              </a:rPr>
              <a:t>”</a:t>
            </a:r>
            <a:r>
              <a:rPr lang="zh-CN" altLang="en-US" sz="2800" dirty="0"/>
              <a:t>先执行，后判断</a:t>
            </a:r>
            <a:r>
              <a:rPr lang="zh-CN" altLang="en-US" sz="2800" dirty="0">
                <a:latin typeface="Arial" panose="020B0604020202020204" pitchFamily="34" charset="0"/>
              </a:rPr>
              <a:t>“</a:t>
            </a:r>
            <a:r>
              <a:rPr lang="zh-CN" altLang="en-US" sz="2800" dirty="0"/>
              <a:t>，即使首次判断为假，循环体已经执行一次。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5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5.4 </a:t>
            </a:r>
            <a:r>
              <a:rPr lang="zh-CN" altLang="en-US" b="1" dirty="0"/>
              <a:t>循环语句的嵌套</a:t>
            </a:r>
            <a:endParaRPr lang="zh-CN" altLang="en-US" b="1" dirty="0"/>
          </a:p>
        </p:txBody>
      </p:sp>
      <p:pic>
        <p:nvPicPr>
          <p:cNvPr id="101" name="图片 100"/>
          <p:cNvPicPr/>
          <p:nvPr/>
        </p:nvPicPr>
        <p:blipFill>
          <a:blip r:embed="rId1"/>
          <a:srcRect l="9718" t="11499" r="8995" b="9057"/>
          <a:stretch>
            <a:fillRect/>
          </a:stretch>
        </p:blipFill>
        <p:spPr>
          <a:xfrm>
            <a:off x="1913255" y="1631315"/>
            <a:ext cx="4939665" cy="4436110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/>
          </p:cNvSpPr>
          <p:nvPr>
            <p:ph idx="1"/>
          </p:nvPr>
        </p:nvSpPr>
        <p:spPr>
          <a:xfrm>
            <a:off x="611505" y="1268730"/>
            <a:ext cx="8001000" cy="5216525"/>
          </a:xfrm>
        </p:spPr>
        <p:txBody>
          <a:bodyPr vert="horz" wrap="square" lIns="91440" tIns="45720" rIns="91440" bIns="45720" anchor="t" anchorCtr="0"/>
          <a:p>
            <a:pPr marL="488950" indent="-4572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800" dirty="0">
                <a:solidFill>
                  <a:srgbClr val="C00000"/>
                </a:solidFill>
                <a:sym typeface="+mn-ea"/>
              </a:rPr>
              <a:t>循环的嵌套</a:t>
            </a:r>
            <a:r>
              <a:rPr lang="en-US" altLang="zh-CN" sz="2800" dirty="0">
                <a:solidFill>
                  <a:srgbClr val="C00000"/>
                </a:solidFill>
                <a:sym typeface="+mn-ea"/>
              </a:rPr>
              <a:t>:</a:t>
            </a:r>
            <a:r>
              <a:rPr lang="zh-CN" altLang="en-US" sz="2800" dirty="0"/>
              <a:t>在一个循环（称之为</a:t>
            </a:r>
            <a:r>
              <a:rPr lang="zh-CN" altLang="en-US" sz="2800" dirty="0">
                <a:solidFill>
                  <a:srgbClr val="0033CC"/>
                </a:solidFill>
              </a:rPr>
              <a:t>外层循环</a:t>
            </a:r>
            <a:r>
              <a:rPr lang="zh-CN" altLang="en-US" sz="2800" dirty="0"/>
              <a:t>）体内又包含了另一个完整的循环语句（称之为</a:t>
            </a:r>
            <a:r>
              <a:rPr lang="zh-CN" altLang="en-US" sz="2800" dirty="0">
                <a:solidFill>
                  <a:srgbClr val="0033CC"/>
                </a:solidFill>
              </a:rPr>
              <a:t>内层循环</a:t>
            </a:r>
            <a:r>
              <a:rPr lang="zh-CN" altLang="en-US" sz="2800" dirty="0"/>
              <a:t>）</a:t>
            </a:r>
            <a:endParaRPr lang="zh-CN" altLang="en-US" sz="2800" dirty="0"/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800" dirty="0"/>
              <a:t>内层循环体内又包含一个完整的循环语句，则构成</a:t>
            </a:r>
            <a:r>
              <a:rPr lang="zh-CN" altLang="en-US" sz="2800" dirty="0">
                <a:solidFill>
                  <a:srgbClr val="C00000"/>
                </a:solidFill>
              </a:rPr>
              <a:t>多层</a:t>
            </a:r>
            <a:r>
              <a:rPr lang="zh-CN" altLang="en-US" sz="2800" dirty="0"/>
              <a:t>循环</a:t>
            </a:r>
            <a:r>
              <a:rPr lang="zh-CN" altLang="en-US" dirty="0"/>
              <a:t> </a:t>
            </a:r>
            <a:endParaRPr lang="zh-CN" altLang="en-US" dirty="0"/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dirty="0"/>
              <a:t>理论上讲，循环的层数没有限制，但层数过多会影响程序的可读性，建议</a:t>
            </a:r>
            <a:r>
              <a:rPr lang="zh-CN" altLang="en-US" dirty="0">
                <a:solidFill>
                  <a:srgbClr val="C00000"/>
                </a:solidFill>
              </a:rPr>
              <a:t>不超过三层</a:t>
            </a:r>
            <a:endParaRPr lang="zh-CN" altLang="en-US" dirty="0"/>
          </a:p>
        </p:txBody>
      </p:sp>
      <p:sp>
        <p:nvSpPr>
          <p:cNvPr id="47107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5.4 </a:t>
            </a:r>
            <a:r>
              <a:rPr lang="zh-CN" altLang="en-US" b="1" dirty="0"/>
              <a:t>循环语句的嵌套</a:t>
            </a:r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9410" y="404495"/>
            <a:ext cx="8001000" cy="553085"/>
          </a:xfrm>
        </p:spPr>
        <p:txBody>
          <a:bodyPr/>
          <a:p>
            <a:r>
              <a:rPr lang="zh-CN" altLang="en-US" sz="2400" b="1"/>
              <a:t>【例5-7】编程实现，模拟一个简单的分秒计时器。</a:t>
            </a:r>
            <a:endParaRPr lang="zh-CN" altLang="en-US" sz="2400" b="1"/>
          </a:p>
        </p:txBody>
      </p:sp>
      <p:sp>
        <p:nvSpPr>
          <p:cNvPr id="5" name="文本框 4"/>
          <p:cNvSpPr txBox="1"/>
          <p:nvPr/>
        </p:nvSpPr>
        <p:spPr>
          <a:xfrm>
            <a:off x="359410" y="1196975"/>
            <a:ext cx="7510145" cy="53676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400"/>
              <a:t>#include &lt;stdio.h&gt;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#include &lt;windows.h&gt;  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int main()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zh-CN" altLang="en-US" sz="2400"/>
              <a:t>{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en-US" altLang="zh-CN" sz="2400"/>
              <a:t>  </a:t>
            </a:r>
            <a:r>
              <a:rPr lang="zh-CN" altLang="en-US" sz="2400"/>
              <a:t>int minute,second;  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en-US" altLang="zh-CN" sz="2400"/>
              <a:t>  </a:t>
            </a:r>
            <a:r>
              <a:rPr lang="zh-CN" altLang="en-US" sz="2400">
                <a:solidFill>
                  <a:srgbClr val="C00000"/>
                </a:solidFill>
              </a:rPr>
              <a:t>for(minute=0;minute&lt;60;minute++) </a:t>
            </a:r>
            <a:r>
              <a:rPr lang="zh-CN" altLang="en-US" sz="2400"/>
              <a:t> </a:t>
            </a:r>
            <a:endParaRPr lang="zh-CN" altLang="en-US" sz="2400"/>
          </a:p>
          <a:p>
            <a:pPr>
              <a:lnSpc>
                <a:spcPct val="110000"/>
              </a:lnSpc>
            </a:pPr>
            <a:r>
              <a:rPr lang="en-US" altLang="zh-CN" sz="2400"/>
              <a:t>     </a:t>
            </a:r>
            <a:r>
              <a:rPr lang="en-US" altLang="zh-CN" sz="2400">
                <a:solidFill>
                  <a:srgbClr val="0033CC"/>
                </a:solidFill>
              </a:rPr>
              <a:t> </a:t>
            </a:r>
            <a:r>
              <a:rPr lang="zh-CN" altLang="en-US" sz="2400">
                <a:solidFill>
                  <a:srgbClr val="0033CC"/>
                </a:solidFill>
              </a:rPr>
              <a:t>for(second=0;second&lt;60;second++)   </a:t>
            </a:r>
            <a:endParaRPr lang="zh-CN" altLang="en-US" sz="2400">
              <a:solidFill>
                <a:srgbClr val="0033CC"/>
              </a:solidFill>
            </a:endParaRPr>
          </a:p>
          <a:p>
            <a:pPr>
              <a:lnSpc>
                <a:spcPct val="110000"/>
              </a:lnSpc>
            </a:pPr>
            <a:r>
              <a:rPr lang="en-US" altLang="zh-CN" sz="2400"/>
              <a:t>     </a:t>
            </a:r>
            <a:r>
              <a:rPr lang="en-US" altLang="zh-CN" sz="2400">
                <a:solidFill>
                  <a:srgbClr val="0033CC"/>
                </a:solidFill>
              </a:rPr>
              <a:t> </a:t>
            </a:r>
            <a:r>
              <a:rPr lang="zh-CN" altLang="en-US" sz="2400">
                <a:solidFill>
                  <a:srgbClr val="0033CC"/>
                </a:solidFill>
              </a:rPr>
              <a:t>{ </a:t>
            </a:r>
            <a:endParaRPr lang="zh-CN" altLang="en-US" sz="2400">
              <a:solidFill>
                <a:srgbClr val="0033CC"/>
              </a:solidFill>
            </a:endParaRPr>
          </a:p>
          <a:p>
            <a:pPr>
              <a:lnSpc>
                <a:spcPct val="110000"/>
              </a:lnSpc>
            </a:pPr>
            <a:r>
              <a:rPr lang="en-US" altLang="zh-CN" sz="2400">
                <a:solidFill>
                  <a:srgbClr val="0033CC"/>
                </a:solidFill>
              </a:rPr>
              <a:t>            </a:t>
            </a:r>
            <a:r>
              <a:rPr lang="zh-CN" altLang="en-US" sz="2400">
                <a:solidFill>
                  <a:srgbClr val="0033CC"/>
                </a:solidFill>
              </a:rPr>
              <a:t>printf("\b\b\b\b\b\b\b");</a:t>
            </a:r>
            <a:endParaRPr lang="zh-CN" altLang="en-US" sz="2400">
              <a:solidFill>
                <a:srgbClr val="0033CC"/>
              </a:solidFill>
            </a:endParaRPr>
          </a:p>
          <a:p>
            <a:pPr>
              <a:lnSpc>
                <a:spcPct val="110000"/>
              </a:lnSpc>
            </a:pPr>
            <a:r>
              <a:rPr lang="en-US" altLang="zh-CN" sz="2400">
                <a:solidFill>
                  <a:srgbClr val="0033CC"/>
                </a:solidFill>
              </a:rPr>
              <a:t>            </a:t>
            </a:r>
            <a:r>
              <a:rPr lang="zh-CN" altLang="en-US" sz="2400">
                <a:solidFill>
                  <a:srgbClr val="0033CC"/>
                </a:solidFill>
              </a:rPr>
              <a:t>printf("%02d:%02d",minute,second);</a:t>
            </a:r>
            <a:endParaRPr lang="zh-CN" altLang="en-US" sz="2400">
              <a:solidFill>
                <a:srgbClr val="0033CC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0033CC"/>
                </a:solidFill>
              </a:rPr>
              <a:t> </a:t>
            </a:r>
            <a:r>
              <a:rPr lang="en-US" altLang="zh-CN" sz="2400">
                <a:solidFill>
                  <a:srgbClr val="0033CC"/>
                </a:solidFill>
              </a:rPr>
              <a:t>          </a:t>
            </a:r>
            <a:r>
              <a:rPr lang="zh-CN" altLang="en-US" sz="2400">
                <a:solidFill>
                  <a:srgbClr val="0033CC"/>
                </a:solidFill>
              </a:rPr>
              <a:t>Sleep(1000); </a:t>
            </a:r>
            <a:endParaRPr lang="zh-CN" altLang="en-US" sz="2400">
              <a:solidFill>
                <a:srgbClr val="0033CC"/>
              </a:solidFill>
            </a:endParaRPr>
          </a:p>
          <a:p>
            <a:pPr>
              <a:lnSpc>
                <a:spcPct val="110000"/>
              </a:lnSpc>
            </a:pPr>
            <a:r>
              <a:rPr lang="en-US" altLang="zh-CN" sz="2400">
                <a:solidFill>
                  <a:srgbClr val="0033CC"/>
                </a:solidFill>
              </a:rPr>
              <a:t>     </a:t>
            </a:r>
            <a:r>
              <a:rPr lang="zh-CN" altLang="en-US" sz="2400">
                <a:solidFill>
                  <a:srgbClr val="0033CC"/>
                </a:solidFill>
              </a:rPr>
              <a:t>}</a:t>
            </a:r>
            <a:endParaRPr lang="zh-CN" altLang="en-US" sz="2400">
              <a:solidFill>
                <a:srgbClr val="0033CC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/>
              <a:t>}</a:t>
            </a:r>
            <a:endParaRPr lang="zh-CN" altLang="en-US" sz="2400"/>
          </a:p>
        </p:txBody>
      </p:sp>
      <p:graphicFrame>
        <p:nvGraphicFramePr>
          <p:cNvPr id="4" name="对象 -2147482562"/>
          <p:cNvGraphicFramePr>
            <a:graphicFrameLocks noChangeAspect="1"/>
          </p:cNvGraphicFramePr>
          <p:nvPr/>
        </p:nvGraphicFramePr>
        <p:xfrm>
          <a:off x="6588125" y="981075"/>
          <a:ext cx="2459355" cy="538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009900" imgH="6680200" progId="Visio.Drawing.11">
                  <p:embed/>
                </p:oleObj>
              </mc:Choice>
              <mc:Fallback>
                <p:oleObj name="" r:id="rId1" imgW="3009900" imgH="66802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88125" y="981075"/>
                        <a:ext cx="2459355" cy="5384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5.5 break</a:t>
            </a:r>
            <a:r>
              <a:rPr lang="zh-CN" altLang="en-US" b="1" dirty="0"/>
              <a:t>和</a:t>
            </a:r>
            <a:r>
              <a:rPr lang="en-US" altLang="zh-CN" b="1" dirty="0"/>
              <a:t>continue</a:t>
            </a:r>
            <a:r>
              <a:rPr lang="zh-CN" altLang="en-US" b="1" dirty="0"/>
              <a:t>语句</a:t>
            </a:r>
            <a:endParaRPr lang="zh-CN" altLang="en-US" dirty="0"/>
          </a:p>
        </p:txBody>
      </p:sp>
      <p:sp>
        <p:nvSpPr>
          <p:cNvPr id="53251" name="Rectangle 3"/>
          <p:cNvSpPr>
            <a:spLocks noGrp="1"/>
          </p:cNvSpPr>
          <p:nvPr>
            <p:ph idx="1"/>
          </p:nvPr>
        </p:nvSpPr>
        <p:spPr>
          <a:xfrm>
            <a:off x="396875" y="1844675"/>
            <a:ext cx="8867775" cy="2829560"/>
          </a:xfrm>
        </p:spPr>
        <p:txBody>
          <a:bodyPr vert="horz" wrap="square" lIns="91440" tIns="45720" rIns="91440" bIns="45720" anchor="t" anchorCtr="0"/>
          <a:p>
            <a:pPr>
              <a:lnSpc>
                <a:spcPct val="18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3200" dirty="0">
                <a:latin typeface="Verdana" panose="020B0604030504040204" pitchFamily="34" charset="0"/>
                <a:ea typeface="楷体_GB2312" pitchFamily="1" charset="-122"/>
                <a:sym typeface="+mn-ea"/>
              </a:rPr>
              <a:t>5.5.1 break语句</a:t>
            </a:r>
            <a:endParaRPr lang="en-US" altLang="zh-CN" sz="3200" dirty="0">
              <a:latin typeface="Verdana" panose="020B0604030504040204" pitchFamily="34" charset="0"/>
              <a:ea typeface="楷体_GB2312" pitchFamily="1" charset="-122"/>
              <a:sym typeface="+mn-ea"/>
            </a:endParaRPr>
          </a:p>
          <a:p>
            <a:pPr>
              <a:lnSpc>
                <a:spcPct val="18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3200" dirty="0">
                <a:latin typeface="Verdana" panose="020B0604030504040204" pitchFamily="34" charset="0"/>
                <a:ea typeface="楷体_GB2312" pitchFamily="1" charset="-122"/>
                <a:sym typeface="+mn-ea"/>
              </a:rPr>
              <a:t>5.5.2 continue语句</a:t>
            </a:r>
            <a:endParaRPr lang="en-US" altLang="zh-CN" sz="3200" dirty="0">
              <a:latin typeface="Verdana" panose="020B0604030504040204" pitchFamily="34" charset="0"/>
              <a:ea typeface="楷体_GB2312" pitchFamily="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>
                <a:latin typeface="Verdana" panose="020B0604030504040204" pitchFamily="34" charset="0"/>
                <a:ea typeface="楷体_GB2312" pitchFamily="1" charset="-122"/>
                <a:sym typeface="+mn-ea"/>
              </a:rPr>
              <a:t>5.5.1 break语句</a:t>
            </a:r>
            <a:endParaRPr lang="zh-CN" altLang="en-US" b="1" dirty="0"/>
          </a:p>
        </p:txBody>
      </p:sp>
      <p:sp>
        <p:nvSpPr>
          <p:cNvPr id="53251" name="Rectangle 3"/>
          <p:cNvSpPr>
            <a:spLocks noGrp="1"/>
          </p:cNvSpPr>
          <p:nvPr>
            <p:ph idx="1"/>
          </p:nvPr>
        </p:nvSpPr>
        <p:spPr>
          <a:xfrm>
            <a:off x="396875" y="1414463"/>
            <a:ext cx="8867775" cy="4968875"/>
          </a:xfrm>
        </p:spPr>
        <p:txBody>
          <a:bodyPr vert="horz" wrap="square" lIns="91440" tIns="45720" rIns="91440" bIns="45720" anchor="t" anchorCtr="0"/>
          <a:p>
            <a:pPr marL="457200" indent="-457200" eaLnBrk="1" hangingPunct="1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break语句的作用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4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中断（跳出）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eaLnBrk="1" hangingPunct="1">
              <a:lnSpc>
                <a:spcPct val="140000"/>
              </a:lnSpc>
              <a:buSzTx/>
              <a:buFont typeface="Wingdings" panose="05000000000000000000" charset="0"/>
              <a:buChar char="Ø"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break语句一般形式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 eaLnBrk="1" hangingPunct="1">
              <a:lnSpc>
                <a:spcPct val="140000"/>
              </a:lnSpc>
              <a:buSzTx/>
            </a:pPr>
            <a:r>
              <a:rPr lang="en-US" altLang="zh-CN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break;</a:t>
            </a:r>
            <a:endParaRPr lang="zh-CN" altLang="en-US" sz="28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40000"/>
              </a:lnSpc>
            </a:pP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>
                <a:latin typeface="Verdana" panose="020B0604030504040204" pitchFamily="34" charset="0"/>
                <a:ea typeface="楷体_GB2312" pitchFamily="1" charset="-122"/>
                <a:sym typeface="+mn-ea"/>
              </a:rPr>
              <a:t>5.5.1 break语句</a:t>
            </a:r>
            <a:endParaRPr lang="zh-CN" altLang="en-US" dirty="0"/>
          </a:p>
        </p:txBody>
      </p:sp>
      <p:sp>
        <p:nvSpPr>
          <p:cNvPr id="54275" name="Rectangle 3"/>
          <p:cNvSpPr>
            <a:spLocks noGrp="1"/>
          </p:cNvSpPr>
          <p:nvPr>
            <p:ph idx="1"/>
          </p:nvPr>
        </p:nvSpPr>
        <p:spPr>
          <a:xfrm>
            <a:off x="539750" y="1416050"/>
            <a:ext cx="3817938" cy="4968875"/>
          </a:xfrm>
        </p:spPr>
        <p:txBody>
          <a:bodyPr vert="horz" wrap="square" lIns="91440" tIns="45720" rIns="91440" bIns="45720" anchor="t" anchorCtr="0"/>
          <a:p>
            <a:pPr marL="457200" indent="-457200" eaLnBrk="1" hangingPunct="1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典型应用形式：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eaLnBrk="1" hangingPunct="1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while （表达式1）</a:t>
            </a:r>
            <a:endParaRPr lang="zh-CN" altLang="en-US" dirty="0">
              <a:solidFill>
                <a:schemeClr val="accent2"/>
              </a:solidFill>
            </a:endParaRPr>
          </a:p>
          <a:p>
            <a:pPr marL="0" indent="0" eaLnBrk="1" hangingPunct="1">
              <a:lnSpc>
                <a:spcPct val="140000"/>
              </a:lnSpc>
            </a:pPr>
            <a:r>
              <a:rPr lang="zh-CN" altLang="en-US" sz="2400" dirty="0"/>
              <a:t>{</a:t>
            </a:r>
            <a:endParaRPr lang="zh-CN" altLang="en-US" sz="2400" dirty="0"/>
          </a:p>
          <a:p>
            <a:pPr marL="0" indent="0" eaLnBrk="1" hangingPunct="1">
              <a:lnSpc>
                <a:spcPct val="140000"/>
              </a:lnSpc>
            </a:pPr>
            <a:r>
              <a:rPr lang="zh-CN" altLang="en-US" sz="2400" dirty="0"/>
              <a:t>   语句1；</a:t>
            </a:r>
            <a:endParaRPr lang="zh-CN" altLang="en-US" sz="2400" dirty="0"/>
          </a:p>
          <a:p>
            <a:pPr marL="0" indent="0" eaLnBrk="1" hangingPunct="1">
              <a:lnSpc>
                <a:spcPct val="140000"/>
              </a:lnSpc>
            </a:pPr>
            <a:r>
              <a:rPr lang="zh-CN" altLang="en-US" sz="2400" dirty="0"/>
              <a:t>   </a:t>
            </a:r>
            <a:r>
              <a:rPr lang="zh-CN" altLang="en-US" sz="2400" dirty="0">
                <a:solidFill>
                  <a:srgbClr val="C00000"/>
                </a:solidFill>
              </a:rPr>
              <a:t>if （表达式2） </a:t>
            </a:r>
            <a:endParaRPr lang="en-US" altLang="zh-CN" sz="2400" dirty="0">
              <a:solidFill>
                <a:srgbClr val="C00000"/>
              </a:solidFill>
            </a:endParaRPr>
          </a:p>
          <a:p>
            <a:pPr marL="0" indent="0" eaLnBrk="1" hangingPunct="1">
              <a:lnSpc>
                <a:spcPct val="140000"/>
              </a:lnSpc>
            </a:pPr>
            <a:r>
              <a:rPr lang="en-US" altLang="zh-CN" sz="2400" dirty="0">
                <a:solidFill>
                  <a:srgbClr val="C00000"/>
                </a:solidFill>
              </a:rPr>
              <a:t>	</a:t>
            </a:r>
            <a:r>
              <a:rPr lang="zh-CN" altLang="en-US" sz="2400" dirty="0">
                <a:solidFill>
                  <a:srgbClr val="C00000"/>
                </a:solidFill>
              </a:rPr>
              <a:t>break;</a:t>
            </a:r>
            <a:endParaRPr lang="zh-CN" altLang="en-US" sz="2400" dirty="0">
              <a:solidFill>
                <a:srgbClr val="C00000"/>
              </a:solidFill>
            </a:endParaRPr>
          </a:p>
          <a:p>
            <a:pPr marL="0" indent="0" eaLnBrk="1" hangingPunct="1">
              <a:lnSpc>
                <a:spcPct val="140000"/>
              </a:lnSpc>
            </a:pPr>
            <a:r>
              <a:rPr lang="zh-CN" altLang="en-US" sz="2400" dirty="0"/>
              <a:t>   语句2；</a:t>
            </a:r>
            <a:endParaRPr lang="zh-CN" altLang="en-US" sz="2400" dirty="0"/>
          </a:p>
          <a:p>
            <a:pPr marL="0" indent="0" eaLnBrk="1" hangingPunct="1">
              <a:lnSpc>
                <a:spcPct val="140000"/>
              </a:lnSpc>
            </a:pPr>
            <a:r>
              <a:rPr lang="zh-CN" altLang="en-US" sz="2400" dirty="0"/>
              <a:t>}</a:t>
            </a:r>
            <a:endParaRPr lang="zh-CN" altLang="en-US" sz="2400" dirty="0"/>
          </a:p>
        </p:txBody>
      </p:sp>
      <p:graphicFrame>
        <p:nvGraphicFramePr>
          <p:cNvPr id="54276" name="Object 4"/>
          <p:cNvGraphicFramePr/>
          <p:nvPr/>
        </p:nvGraphicFramePr>
        <p:xfrm>
          <a:off x="5148263" y="1412875"/>
          <a:ext cx="3600450" cy="453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2675255" imgH="3437255" progId="Visio.Drawing.11">
                  <p:embed/>
                </p:oleObj>
              </mc:Choice>
              <mc:Fallback>
                <p:oleObj name="" r:id="rId1" imgW="2675255" imgH="3437255" progId="Visio.Drawing.11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48263" y="1412875"/>
                        <a:ext cx="3600450" cy="4537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 dirty="0">
                <a:sym typeface="+mn-ea"/>
              </a:rPr>
              <a:t>第</a:t>
            </a:r>
            <a:r>
              <a:rPr lang="en-US" altLang="zh-CN" b="1" dirty="0">
                <a:sym typeface="+mn-ea"/>
              </a:rPr>
              <a:t>5</a:t>
            </a:r>
            <a:r>
              <a:rPr lang="zh-CN" altLang="en-US" b="1" dirty="0">
                <a:sym typeface="+mn-ea"/>
              </a:rPr>
              <a:t>章 循环结构程序设计</a:t>
            </a:r>
            <a:endParaRPr lang="zh-CN" altLang="en-US" b="1"/>
          </a:p>
        </p:txBody>
      </p:sp>
      <p:sp>
        <p:nvSpPr>
          <p:cNvPr id="120835" name="Rectangle 3"/>
          <p:cNvSpPr/>
          <p:nvPr/>
        </p:nvSpPr>
        <p:spPr>
          <a:xfrm>
            <a:off x="827405" y="1484630"/>
            <a:ext cx="6985000" cy="44278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5</a:t>
            </a:r>
            <a:r>
              <a:rPr lang="zh-CN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.1</a:t>
            </a:r>
            <a:r>
              <a:rPr lang="en-US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while</a:t>
            </a:r>
            <a:r>
              <a:rPr lang="zh-CN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语句</a:t>
            </a:r>
            <a:endParaRPr lang="zh-CN" altLang="zh-CN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5</a:t>
            </a:r>
            <a:r>
              <a:rPr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.2</a:t>
            </a:r>
            <a:r>
              <a:rPr lang="en-US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for</a:t>
            </a:r>
            <a:r>
              <a:rPr lang="zh-CN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语句</a:t>
            </a:r>
            <a:endParaRPr altLang="zh-CN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5</a:t>
            </a:r>
            <a:r>
              <a:rPr lang="zh-CN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.3</a:t>
            </a:r>
            <a:r>
              <a:rPr lang="en-US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 do...while</a:t>
            </a:r>
            <a:r>
              <a:rPr lang="zh-CN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语句</a:t>
            </a:r>
            <a:endParaRPr lang="zh-CN" altLang="zh-CN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5.4 循环语句的嵌套</a:t>
            </a:r>
            <a:endParaRPr lang="zh-CN" altLang="zh-CN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5.5 break和continue语句</a:t>
            </a:r>
            <a:endParaRPr lang="en-US" altLang="zh-CN" sz="32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9" name="Rectangle 3"/>
          <p:cNvSpPr>
            <a:spLocks noGrp="1"/>
          </p:cNvSpPr>
          <p:nvPr>
            <p:ph idx="1"/>
          </p:nvPr>
        </p:nvSpPr>
        <p:spPr>
          <a:xfrm>
            <a:off x="827405" y="1438275"/>
            <a:ext cx="7633970" cy="4133850"/>
          </a:xfrm>
        </p:spPr>
        <p:txBody>
          <a:bodyPr vert="horz" wrap="square" lIns="91440" tIns="45720" rIns="91440" bIns="45720" anchor="t" anchorCtr="0"/>
          <a:p>
            <a:pPr marL="20955" indent="-20955" eaLnBrk="1" hangingPunct="1">
              <a:lnSpc>
                <a:spcPct val="180000"/>
              </a:lnSpc>
            </a:pPr>
            <a:r>
              <a:rPr lang="zh-CN" altLang="en-US" sz="2800" dirty="0">
                <a:sym typeface="+mn-ea"/>
              </a:rPr>
              <a:t>【例</a:t>
            </a:r>
            <a:r>
              <a:rPr lang="en-US" altLang="zh-CN" sz="2800" dirty="0">
                <a:sym typeface="+mn-ea"/>
              </a:rPr>
              <a:t>5-9</a:t>
            </a:r>
            <a:r>
              <a:rPr lang="zh-CN" altLang="en-US" sz="2800" dirty="0">
                <a:sym typeface="+mn-ea"/>
              </a:rPr>
              <a:t>】青蛙爬井</a:t>
            </a:r>
            <a:endParaRPr lang="zh-CN" altLang="en-US" sz="2800" dirty="0"/>
          </a:p>
          <a:p>
            <a:pPr marL="20955" indent="-20955" eaLnBrk="1" hangingPunct="1">
              <a:lnSpc>
                <a:spcPct val="180000"/>
              </a:lnSpc>
            </a:pPr>
            <a:r>
              <a:rPr lang="zh-CN" altLang="en-US" sz="2800" dirty="0"/>
              <a:t>有一只小青蛙掉入一口深 </a:t>
            </a:r>
            <a:r>
              <a:rPr lang="zh-CN" altLang="en-US" sz="2800" dirty="0">
                <a:solidFill>
                  <a:srgbClr val="0033CC"/>
                </a:solidFill>
              </a:rPr>
              <a:t>10 </a:t>
            </a:r>
            <a:r>
              <a:rPr lang="zh-CN" altLang="en-US" sz="2800" dirty="0"/>
              <a:t>米的井中。每天白天小青蛙向上爬</a:t>
            </a:r>
            <a:r>
              <a:rPr lang="zh-CN" altLang="en-US" sz="2800" dirty="0">
                <a:solidFill>
                  <a:srgbClr val="0033CC"/>
                </a:solidFill>
              </a:rPr>
              <a:t> 4</a:t>
            </a:r>
            <a:r>
              <a:rPr lang="zh-CN" altLang="en-US" sz="2800" dirty="0"/>
              <a:t> 米，而晚上又向下滑</a:t>
            </a:r>
            <a:r>
              <a:rPr lang="zh-CN" altLang="en-US" sz="2800" dirty="0">
                <a:solidFill>
                  <a:srgbClr val="0033CC"/>
                </a:solidFill>
              </a:rPr>
              <a:t>3</a:t>
            </a:r>
            <a:r>
              <a:rPr lang="zh-CN" altLang="en-US" sz="2800" dirty="0"/>
              <a:t> 米， 问小青蛙爬出井口需要多少天？ 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611505" y="404495"/>
            <a:ext cx="4572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/>
            <a:r>
              <a:rPr lang="en-US" altLang="zh-CN" b="1" dirty="0">
                <a:latin typeface="Verdana" panose="020B0604030504040204" pitchFamily="34" charset="0"/>
                <a:ea typeface="楷体_GB2312" pitchFamily="1" charset="-122"/>
                <a:sym typeface="+mn-ea"/>
              </a:rPr>
              <a:t>5.5.1 break语句</a:t>
            </a:r>
            <a:endParaRPr lang="en-US" altLang="zh-CN" b="1" dirty="0">
              <a:latin typeface="Verdana" panose="020B0604030504040204" pitchFamily="34" charset="0"/>
              <a:ea typeface="楷体_GB2312" pitchFamily="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395288" y="333375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4000" b="1" dirty="0">
                <a:latin typeface="Verdana" panose="020B0604030504040204" pitchFamily="34" charset="0"/>
                <a:ea typeface="楷体_GB2312" pitchFamily="1" charset="-122"/>
                <a:sym typeface="+mn-ea"/>
              </a:rPr>
              <a:t>5.5.1 break语句</a:t>
            </a:r>
            <a:endParaRPr lang="zh-CN" altLang="en-US" sz="4000" b="1" dirty="0"/>
          </a:p>
        </p:txBody>
      </p:sp>
      <p:sp>
        <p:nvSpPr>
          <p:cNvPr id="56323" name="Rectangle 3"/>
          <p:cNvSpPr>
            <a:spLocks noGrp="1"/>
          </p:cNvSpPr>
          <p:nvPr>
            <p:ph idx="1"/>
          </p:nvPr>
        </p:nvSpPr>
        <p:spPr>
          <a:xfrm>
            <a:off x="613093" y="1341120"/>
            <a:ext cx="7454900" cy="52324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#include &lt;stdio.h&gt;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#define H 10    //H表示井的深度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int main()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{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	int day,distance;  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	distance=0;           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	for(day=1;;day++)   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	{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		distance+=4;      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		</a:t>
            </a:r>
            <a:r>
              <a:rPr lang="en-US" altLang="zh-CN" sz="2200" dirty="0">
                <a:solidFill>
                  <a:srgbClr val="C00000"/>
                </a:solidFill>
              </a:rPr>
              <a:t>if (distance&gt;=H)   </a:t>
            </a:r>
            <a:endParaRPr lang="en-US" altLang="zh-CN" sz="2200" dirty="0">
              <a:solidFill>
                <a:srgbClr val="C0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>
                <a:solidFill>
                  <a:srgbClr val="C00000"/>
                </a:solidFill>
              </a:rPr>
              <a:t>		    break; 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		distance-=3;     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	}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	printf("小青蛙需要%d天爬出井口\n",day);</a:t>
            </a:r>
            <a:endParaRPr lang="en-US" altLang="zh-CN" sz="2200" dirty="0"/>
          </a:p>
          <a:p>
            <a:pPr eaLnBrk="1" hangingPunct="1">
              <a:lnSpc>
                <a:spcPct val="80000"/>
              </a:lnSpc>
            </a:pPr>
            <a:r>
              <a:rPr lang="en-US" altLang="zh-CN" sz="2200" dirty="0"/>
              <a:t>}</a:t>
            </a:r>
            <a:endParaRPr lang="en-US" altLang="zh-CN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395288" y="333375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2800" b="1" dirty="0"/>
              <a:t>【</a:t>
            </a:r>
            <a:r>
              <a:rPr lang="zh-CN" altLang="en-US" sz="2800" b="1" dirty="0"/>
              <a:t>例</a:t>
            </a:r>
            <a:r>
              <a:rPr lang="en-US" altLang="zh-CN" sz="2800" b="1" dirty="0"/>
              <a:t>5-10】</a:t>
            </a:r>
            <a:r>
              <a:rPr lang="zh-CN" altLang="en-US" sz="2800" b="1" dirty="0"/>
              <a:t>求</a:t>
            </a:r>
            <a:r>
              <a:rPr lang="en-US" altLang="zh-CN" sz="2800" b="1" dirty="0"/>
              <a:t>2-</a:t>
            </a:r>
            <a:r>
              <a:rPr lang="en-US" altLang="zh-CN" sz="2800" b="1" dirty="0"/>
              <a:t>100</a:t>
            </a:r>
            <a:r>
              <a:rPr lang="en-US" sz="2800" b="1" dirty="0"/>
              <a:t>0</a:t>
            </a:r>
            <a:r>
              <a:rPr lang="zh-CN" altLang="en-US" sz="2800" b="1" dirty="0"/>
              <a:t>范围内的所有素数。</a:t>
            </a:r>
            <a:endParaRPr lang="zh-CN" altLang="en-US" sz="2800" b="1" dirty="0"/>
          </a:p>
        </p:txBody>
      </p:sp>
      <p:graphicFrame>
        <p:nvGraphicFramePr>
          <p:cNvPr id="2" name="对象 -2147482557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6660515" y="1196975"/>
          <a:ext cx="2419350" cy="520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4445000" imgH="9575800" progId="Visio.Drawing.11">
                  <p:embed/>
                </p:oleObj>
              </mc:Choice>
              <mc:Fallback>
                <p:oleObj name="" r:id="rId2" imgW="4445000" imgH="95758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660515" y="1196975"/>
                        <a:ext cx="2419350" cy="5200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39750" y="1268730"/>
            <a:ext cx="583755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#include &lt;stdio.h&gt;</a:t>
            </a:r>
            <a:endParaRPr lang="zh-CN" altLang="en-US" sz="2400"/>
          </a:p>
          <a:p>
            <a:r>
              <a:rPr lang="zh-CN" altLang="en-US" sz="2400"/>
              <a:t>#include &lt;math.h&gt;  </a:t>
            </a:r>
            <a:endParaRPr lang="zh-CN" altLang="en-US" sz="2400"/>
          </a:p>
          <a:p>
            <a:r>
              <a:rPr lang="zh-CN" altLang="en-US" sz="2400"/>
              <a:t>int main()</a:t>
            </a:r>
            <a:endParaRPr lang="zh-CN" altLang="en-US" sz="2400"/>
          </a:p>
          <a:p>
            <a:r>
              <a:rPr lang="zh-CN" altLang="en-US" sz="2400"/>
              <a:t>{</a:t>
            </a:r>
            <a:endParaRPr lang="zh-CN" altLang="en-US" sz="2400"/>
          </a:p>
          <a:p>
            <a:r>
              <a:rPr lang="en-US" altLang="zh-CN" sz="2400"/>
              <a:t>    </a:t>
            </a:r>
            <a:r>
              <a:rPr lang="zh-CN" altLang="en-US" sz="2400"/>
              <a:t>int k,data;   </a:t>
            </a:r>
            <a:endParaRPr lang="zh-CN" altLang="en-US" sz="2400"/>
          </a:p>
          <a:p>
            <a:r>
              <a:rPr lang="en-US" altLang="zh-CN" sz="2400"/>
              <a:t>    </a:t>
            </a:r>
            <a:r>
              <a:rPr lang="zh-CN" altLang="en-US" sz="2400"/>
              <a:t>for(data=2;data&lt;=1000;data++) </a:t>
            </a:r>
            <a:endParaRPr lang="zh-CN" altLang="en-US" sz="2400"/>
          </a:p>
          <a:p>
            <a:r>
              <a:rPr lang="en-US" altLang="zh-CN" sz="2400"/>
              <a:t>   </a:t>
            </a:r>
            <a:r>
              <a:rPr lang="zh-CN" altLang="en-US" sz="2400"/>
              <a:t>{  </a:t>
            </a:r>
            <a:endParaRPr lang="zh-CN" altLang="en-US" sz="2400"/>
          </a:p>
          <a:p>
            <a:r>
              <a:rPr lang="zh-CN" altLang="en-US" sz="2400"/>
              <a:t> </a:t>
            </a:r>
            <a:r>
              <a:rPr lang="en-US" altLang="zh-CN" sz="2400"/>
              <a:t>       </a:t>
            </a:r>
            <a:r>
              <a:rPr lang="zh-CN" altLang="en-US" sz="2400"/>
              <a:t>for(k=2;k&lt;=sqrt(data);k++) </a:t>
            </a:r>
            <a:endParaRPr lang="zh-CN" altLang="en-US" sz="2400"/>
          </a:p>
          <a:p>
            <a:r>
              <a:rPr lang="zh-CN" altLang="en-US" sz="2400"/>
              <a:t>    </a:t>
            </a:r>
            <a:r>
              <a:rPr lang="en-US" altLang="zh-CN" sz="2400"/>
              <a:t>         </a:t>
            </a:r>
            <a:r>
              <a:rPr lang="zh-CN" altLang="en-US" sz="2400">
                <a:solidFill>
                  <a:srgbClr val="C00000"/>
                </a:solidFill>
              </a:rPr>
              <a:t>if (data%k==0)</a:t>
            </a:r>
            <a:endParaRPr lang="zh-CN" altLang="en-US" sz="2400">
              <a:solidFill>
                <a:srgbClr val="C00000"/>
              </a:solidFill>
            </a:endParaRPr>
          </a:p>
          <a:p>
            <a:r>
              <a:rPr lang="zh-CN" altLang="en-US" sz="2400">
                <a:solidFill>
                  <a:srgbClr val="C00000"/>
                </a:solidFill>
              </a:rPr>
              <a:t>        </a:t>
            </a:r>
            <a:r>
              <a:rPr lang="en-US" altLang="zh-CN" sz="2400">
                <a:solidFill>
                  <a:srgbClr val="C00000"/>
                </a:solidFill>
              </a:rPr>
              <a:t>          </a:t>
            </a:r>
            <a:r>
              <a:rPr lang="zh-CN" altLang="en-US" sz="2400">
                <a:solidFill>
                  <a:srgbClr val="C00000"/>
                </a:solidFill>
              </a:rPr>
              <a:t>break; </a:t>
            </a:r>
            <a:r>
              <a:rPr lang="zh-CN" altLang="en-US" sz="2400"/>
              <a:t> </a:t>
            </a:r>
            <a:endParaRPr lang="zh-CN" altLang="en-US" sz="2400"/>
          </a:p>
          <a:p>
            <a:r>
              <a:rPr lang="zh-CN" altLang="en-US" sz="2400"/>
              <a:t> </a:t>
            </a:r>
            <a:r>
              <a:rPr lang="en-US" altLang="zh-CN" sz="2400"/>
              <a:t>  </a:t>
            </a:r>
            <a:r>
              <a:rPr lang="zh-CN" altLang="en-US" sz="2400"/>
              <a:t> </a:t>
            </a:r>
            <a:r>
              <a:rPr lang="en-US" altLang="zh-CN" sz="2400"/>
              <a:t>   </a:t>
            </a:r>
            <a:r>
              <a:rPr lang="zh-CN" altLang="en-US" sz="2400"/>
              <a:t>if (k&gt;sqrt(data)) </a:t>
            </a:r>
            <a:endParaRPr lang="zh-CN" altLang="en-US" sz="2400"/>
          </a:p>
          <a:p>
            <a:r>
              <a:rPr lang="zh-CN" altLang="en-US" sz="2400"/>
              <a:t> </a:t>
            </a:r>
            <a:r>
              <a:rPr lang="en-US" altLang="zh-CN" sz="2400"/>
              <a:t>      </a:t>
            </a:r>
            <a:r>
              <a:rPr lang="zh-CN" altLang="en-US" sz="2400"/>
              <a:t> </a:t>
            </a:r>
            <a:r>
              <a:rPr lang="en-US" altLang="zh-CN" sz="2400"/>
              <a:t>    </a:t>
            </a:r>
            <a:r>
              <a:rPr lang="zh-CN" altLang="en-US" sz="2400"/>
              <a:t>printf("%4d",data);</a:t>
            </a:r>
            <a:endParaRPr lang="zh-CN" altLang="en-US" sz="2400"/>
          </a:p>
          <a:p>
            <a:r>
              <a:rPr lang="en-US" altLang="zh-CN" sz="2400"/>
              <a:t>   </a:t>
            </a:r>
            <a:r>
              <a:rPr lang="zh-CN" altLang="en-US" sz="2400"/>
              <a:t>}</a:t>
            </a:r>
            <a:endParaRPr lang="zh-CN" altLang="en-US" sz="2400"/>
          </a:p>
          <a:p>
            <a:r>
              <a:rPr lang="zh-CN" altLang="en-US" sz="2400"/>
              <a:t>}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500" y="1484630"/>
            <a:ext cx="8001000" cy="4800600"/>
          </a:xfrm>
        </p:spPr>
        <p:txBody>
          <a:bodyPr/>
          <a:p>
            <a:pPr>
              <a:lnSpc>
                <a:spcPct val="16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2800">
                <a:sym typeface="+mn-ea"/>
              </a:rPr>
              <a:t>使用break语句需要注意的问题：</a:t>
            </a:r>
            <a:endParaRPr lang="zh-CN" altLang="en-US" sz="2800"/>
          </a:p>
          <a:p>
            <a:pPr>
              <a:lnSpc>
                <a:spcPct val="16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dirty="0">
                <a:sym typeface="+mn-ea"/>
              </a:rPr>
              <a:t>（</a:t>
            </a:r>
            <a:r>
              <a:rPr lang="en-US" altLang="zh-CN" sz="2800" dirty="0">
                <a:sym typeface="+mn-ea"/>
              </a:rPr>
              <a:t>1</a:t>
            </a:r>
            <a:r>
              <a:rPr lang="zh-CN" altLang="en-US" sz="2800" dirty="0">
                <a:sym typeface="+mn-ea"/>
              </a:rPr>
              <a:t>）break语句只能用在循环语句的</a:t>
            </a:r>
            <a:r>
              <a:rPr lang="zh-CN" altLang="en-US" sz="2800" dirty="0">
                <a:solidFill>
                  <a:srgbClr val="C00000"/>
                </a:solidFill>
                <a:sym typeface="+mn-ea"/>
              </a:rPr>
              <a:t>循环体</a:t>
            </a:r>
            <a:r>
              <a:rPr lang="zh-CN" altLang="en-US" sz="2800" dirty="0">
                <a:sym typeface="+mn-ea"/>
              </a:rPr>
              <a:t>和</a:t>
            </a:r>
            <a:r>
              <a:rPr lang="zh-CN" altLang="en-US" sz="2800" dirty="0">
                <a:solidFill>
                  <a:srgbClr val="C00000"/>
                </a:solidFill>
                <a:sym typeface="+mn-ea"/>
              </a:rPr>
              <a:t>switch语句体</a:t>
            </a:r>
            <a:r>
              <a:rPr lang="zh-CN" altLang="en-US" sz="2800" dirty="0">
                <a:sym typeface="+mn-ea"/>
              </a:rPr>
              <a:t>内。</a:t>
            </a:r>
            <a:r>
              <a:rPr lang="zh-CN" altLang="en-US" sz="2800" b="0">
                <a:sym typeface="+mn-ea"/>
              </a:rPr>
              <a:t>用在循环体内时</a:t>
            </a:r>
            <a:r>
              <a:rPr lang="zh-CN" altLang="en-US" sz="2800">
                <a:solidFill>
                  <a:srgbClr val="C00000"/>
                </a:solidFill>
                <a:sym typeface="+mn-ea"/>
              </a:rPr>
              <a:t>一定和if语句</a:t>
            </a:r>
            <a:r>
              <a:rPr lang="zh-CN" altLang="en-US" sz="2800" b="0">
                <a:sym typeface="+mn-ea"/>
              </a:rPr>
              <a:t>配合使用</a:t>
            </a:r>
            <a:endParaRPr lang="zh-CN" altLang="en-US" sz="2800" dirty="0"/>
          </a:p>
          <a:p>
            <a:pPr marL="0" indent="0" eaLnBrk="1" hangingPunct="1">
              <a:lnSpc>
                <a:spcPct val="16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dirty="0">
                <a:sym typeface="+mn-ea"/>
              </a:rPr>
              <a:t>（</a:t>
            </a:r>
            <a:r>
              <a:rPr lang="en-US" altLang="zh-CN" sz="2800" dirty="0">
                <a:sym typeface="+mn-ea"/>
              </a:rPr>
              <a:t>2</a:t>
            </a:r>
            <a:r>
              <a:rPr lang="zh-CN" altLang="en-US" sz="2800" dirty="0">
                <a:sym typeface="+mn-ea"/>
              </a:rPr>
              <a:t>）break语句只能跳出</a:t>
            </a:r>
            <a:r>
              <a:rPr lang="zh-CN" altLang="en-US" sz="2800" dirty="0">
                <a:solidFill>
                  <a:srgbClr val="C00000"/>
                </a:solidFill>
                <a:sym typeface="+mn-ea"/>
              </a:rPr>
              <a:t>当前</a:t>
            </a:r>
            <a:r>
              <a:rPr lang="zh-CN" altLang="en-US" sz="2800" dirty="0">
                <a:sym typeface="+mn-ea"/>
              </a:rPr>
              <a:t>switch或</a:t>
            </a:r>
            <a:r>
              <a:rPr lang="zh-CN" altLang="en-US" sz="2800" dirty="0">
                <a:solidFill>
                  <a:srgbClr val="C00000"/>
                </a:solidFill>
                <a:sym typeface="+mn-ea"/>
              </a:rPr>
              <a:t>当前</a:t>
            </a:r>
            <a:r>
              <a:rPr lang="zh-CN" altLang="en-US" sz="2800" dirty="0">
                <a:sym typeface="+mn-ea"/>
              </a:rPr>
              <a:t>循环，而不是所有。</a:t>
            </a:r>
            <a:endParaRPr lang="zh-CN" altLang="en-US" sz="2800" b="0"/>
          </a:p>
        </p:txBody>
      </p:sp>
      <p:sp>
        <p:nvSpPr>
          <p:cNvPr id="56322" name="Rectangle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5288" y="333375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eaLnBrk="1" hangingPunct="1"/>
            <a:r>
              <a:rPr lang="en-US" altLang="zh-CN" sz="4000" b="1" dirty="0">
                <a:latin typeface="Verdana" panose="020B0604030504040204" pitchFamily="34" charset="0"/>
                <a:ea typeface="楷体_GB2312" pitchFamily="1" charset="-122"/>
                <a:sym typeface="+mn-ea"/>
              </a:rPr>
              <a:t>5.5.1 break语句</a:t>
            </a:r>
            <a:endParaRPr lang="zh-CN" altLang="en-US" sz="4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1821" y="2780983"/>
            <a:ext cx="7993065" cy="35845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int main()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  { 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int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x;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     for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(x=1; ;x++)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2400" b="0" i="0" u="none" strike="noStrike" kern="1200" cap="none" spc="-2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if</a:t>
            </a:r>
            <a:r>
              <a:rPr kumimoji="0" lang="en-US" altLang="zh-CN" sz="2400" b="1" i="0" u="none" strike="noStrike" kern="1200" cap="none" spc="-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-20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(x%5==1 &amp;&amp; x%6==5 &amp;&amp; x%7==4 &amp;&amp; x%11==10)</a:t>
            </a:r>
            <a:endParaRPr kumimoji="0" lang="en-US" altLang="zh-CN" sz="2400" b="1" i="0" u="none" strike="noStrike" kern="1200" cap="none" spc="-200" normalizeH="0" baseline="0" noProof="0" dirty="0">
              <a:ln>
                <a:noFill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     {  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prin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tf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(" soldier =%d\n", x);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    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break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;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}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}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67150" y="3008313"/>
            <a:ext cx="540067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Aft>
                <a:spcPts val="600"/>
              </a:spcAft>
              <a:buFont typeface="Arial" panose="020B0604020202020204" pitchFamily="34" charset="0"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韩信点兵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1" name="标题 1"/>
          <p:cNvSpPr>
            <a:spLocks noGrp="1"/>
          </p:cNvSpPr>
          <p:nvPr/>
        </p:nvSpPr>
        <p:spPr>
          <a:xfrm>
            <a:off x="6804025" y="105283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eaLnBrk="0" hangingPunct="0"/>
            <a:endParaRPr lang="zh-CN" altLang="en-US" sz="3800">
              <a:solidFill>
                <a:schemeClr val="tx2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58372" name="文本框 5"/>
          <p:cNvSpPr txBox="1"/>
          <p:nvPr/>
        </p:nvSpPr>
        <p:spPr>
          <a:xfrm>
            <a:off x="412750" y="1268730"/>
            <a:ext cx="4754245" cy="1470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469900" indent="-469900" algn="l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charset="0"/>
              <a:buChar char="Ø"/>
            </a:pPr>
            <a:r>
              <a:rPr lang="en-US" altLang="zh-CN" sz="2800" b="1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break的适用场合</a:t>
            </a:r>
            <a:endParaRPr lang="en-US" altLang="zh-CN" sz="2800" b="1">
              <a:solidFill>
                <a:schemeClr val="tx2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469900" indent="-469900" algn="l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Tx/>
              <a:buFont typeface="Wingdings" panose="05000000000000000000" pitchFamily="2" charset="2"/>
            </a:pPr>
            <a:r>
              <a:rPr lang="en-US" altLang="zh-CN" sz="2800" b="1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(1)不好判断循环何时结束时</a:t>
            </a:r>
            <a:endParaRPr lang="en-US" altLang="zh-CN" sz="2800" b="1">
              <a:solidFill>
                <a:schemeClr val="tx2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56322" name="Rectangle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5288" y="333375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eaLnBrk="1" hangingPunct="1"/>
            <a:r>
              <a:rPr lang="en-US" altLang="zh-CN" sz="4000" b="1" dirty="0">
                <a:latin typeface="Verdana" panose="020B0604030504040204" pitchFamily="34" charset="0"/>
                <a:ea typeface="楷体_GB2312" pitchFamily="1" charset="-122"/>
                <a:sym typeface="+mn-ea"/>
              </a:rPr>
              <a:t>5.5.1 break语句</a:t>
            </a:r>
            <a:endParaRPr lang="zh-CN" altLang="en-US" sz="4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内容占位符 2"/>
          <p:cNvSpPr>
            <a:spLocks noGrp="1"/>
          </p:cNvSpPr>
          <p:nvPr>
            <p:ph idx="1"/>
          </p:nvPr>
        </p:nvSpPr>
        <p:spPr>
          <a:xfrm>
            <a:off x="574675" y="1438275"/>
            <a:ext cx="8001000" cy="4267200"/>
          </a:xfrm>
        </p:spPr>
        <p:txBody>
          <a:bodyPr anchor="t" anchorCtr="0"/>
          <a:p>
            <a:pPr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2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break</a:t>
            </a:r>
            <a:r>
              <a:rPr lang="zh-CN" altLang="en-US" sz="2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的适用场合</a:t>
            </a:r>
            <a:endParaRPr lang="zh-CN" altLang="en-US" sz="2800">
              <a:solidFill>
                <a:schemeClr val="tx2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）能有效优化程序，减少循环次数时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>
                <a:sym typeface="楷体_GB2312" pitchFamily="1" charset="-122"/>
              </a:rPr>
              <a:t>例如：判断一个整数是否是素数；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>
                <a:sym typeface="楷体_GB2312" pitchFamily="1" charset="-122"/>
              </a:rPr>
              <a:t>例如：找</a:t>
            </a:r>
            <a:r>
              <a:rPr lang="zh-CN" altLang="en-US" sz="2800">
                <a:solidFill>
                  <a:srgbClr val="C00000"/>
                </a:solidFill>
                <a:sym typeface="楷体_GB2312" pitchFamily="1" charset="-122"/>
              </a:rPr>
              <a:t>最小</a:t>
            </a:r>
            <a:r>
              <a:rPr lang="zh-CN" altLang="en-US" sz="2800">
                <a:sym typeface="楷体_GB2312" pitchFamily="1" charset="-122"/>
              </a:rPr>
              <a:t>的水仙花数。（</a:t>
            </a:r>
            <a:r>
              <a:rPr lang="en-US" altLang="zh-CN" sz="2800">
                <a:sym typeface="楷体_GB2312" pitchFamily="1" charset="-122"/>
              </a:rPr>
              <a:t>3</a:t>
            </a:r>
            <a:r>
              <a:rPr lang="zh-CN" altLang="zh-CN" sz="2800">
                <a:sym typeface="楷体_GB2312" pitchFamily="1" charset="-122"/>
              </a:rPr>
              <a:t>位自幂数</a:t>
            </a:r>
            <a:r>
              <a:rPr lang="zh-CN" altLang="en-US" sz="2800">
                <a:sym typeface="楷体_GB2312" pitchFamily="1" charset="-122"/>
              </a:rPr>
              <a:t>）</a:t>
            </a:r>
            <a:endParaRPr lang="zh-CN" altLang="en-US" sz="2800">
              <a:sym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3</a:t>
            </a:r>
            <a:r>
              <a:rPr lang="zh-CN" altLang="en-US" sz="2800"/>
              <a:t>）在循环体</a:t>
            </a:r>
            <a:r>
              <a:rPr lang="zh-CN" altLang="en-US" sz="2800">
                <a:solidFill>
                  <a:srgbClr val="C00000"/>
                </a:solidFill>
              </a:rPr>
              <a:t>中间</a:t>
            </a:r>
            <a:r>
              <a:rPr lang="zh-CN" altLang="en-US" sz="2800"/>
              <a:t>有可能退出时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例如：青蛙爬井</a:t>
            </a:r>
            <a:endParaRPr lang="zh-CN" altLang="en-US" sz="2800"/>
          </a:p>
        </p:txBody>
      </p:sp>
      <p:sp>
        <p:nvSpPr>
          <p:cNvPr id="56322" name="Rectangle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5288" y="333375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eaLnBrk="1" hangingPunct="1"/>
            <a:r>
              <a:rPr lang="en-US" altLang="zh-CN" sz="4000" b="1" dirty="0">
                <a:latin typeface="Verdana" panose="020B0604030504040204" pitchFamily="34" charset="0"/>
                <a:ea typeface="楷体_GB2312" pitchFamily="1" charset="-122"/>
                <a:sym typeface="+mn-ea"/>
              </a:rPr>
              <a:t>5.5.1 break语句</a:t>
            </a:r>
            <a:endParaRPr lang="zh-CN" altLang="en-US" sz="4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9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5.5.2 continue语句</a:t>
            </a:r>
            <a:endParaRPr b="1" dirty="0"/>
          </a:p>
        </p:txBody>
      </p:sp>
      <p:sp>
        <p:nvSpPr>
          <p:cNvPr id="60419" name="Rectangle 3"/>
          <p:cNvSpPr>
            <a:spLocks noGrp="1"/>
          </p:cNvSpPr>
          <p:nvPr>
            <p:ph idx="1"/>
          </p:nvPr>
        </p:nvSpPr>
        <p:spPr>
          <a:xfrm>
            <a:off x="400050" y="1343025"/>
            <a:ext cx="8637905" cy="5027295"/>
          </a:xfrm>
        </p:spPr>
        <p:txBody>
          <a:bodyPr vert="horz" wrap="square" lIns="91440" tIns="45720" rIns="91440" bIns="45720" anchor="t" anchorCtr="0"/>
          <a:p>
            <a:pPr marL="457200" indent="-457200" eaLnBrk="1" hangingPunct="1">
              <a:buFont typeface="Wingdings" panose="05000000000000000000" charset="0"/>
              <a:buChar char="Ø"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continue语句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92075" indent="-92075" eaLnBrk="1" hangingPunct="1">
              <a:lnSpc>
                <a:spcPct val="140000"/>
              </a:lnSpc>
            </a:pPr>
            <a:r>
              <a:rPr lang="zh-CN" altLang="en-US" sz="2800" dirty="0"/>
              <a:t> </a:t>
            </a:r>
            <a:r>
              <a:rPr lang="zh-CN" altLang="en-US" sz="2400" dirty="0"/>
              <a:t>continue语句只能用在循环体中，其一般形式为：</a:t>
            </a:r>
            <a:endParaRPr lang="zh-CN" altLang="en-US" sz="2400" dirty="0"/>
          </a:p>
          <a:p>
            <a:pPr marL="92075" indent="-92075" eaLnBrk="1" hangingPunct="1">
              <a:lnSpc>
                <a:spcPct val="140000"/>
              </a:lnSpc>
            </a:pPr>
            <a:r>
              <a:rPr lang="zh-CN" altLang="en-US" sz="2400" dirty="0"/>
              <a:t>        </a:t>
            </a:r>
            <a:r>
              <a:rPr lang="zh-CN" altLang="en-US" sz="2400" dirty="0">
                <a:solidFill>
                  <a:srgbClr val="C00000"/>
                </a:solidFill>
              </a:rPr>
              <a:t> continue;</a:t>
            </a:r>
            <a:endParaRPr lang="zh-CN" altLang="en-US" sz="2400" dirty="0"/>
          </a:p>
          <a:p>
            <a:pPr marL="92075" indent="-92075" eaLnBrk="1" hangingPunct="1">
              <a:lnSpc>
                <a:spcPct val="140000"/>
              </a:lnSpc>
            </a:pPr>
            <a:r>
              <a:rPr lang="zh-CN" altLang="en-US" sz="2400" dirty="0"/>
              <a:t>语义为：结束</a:t>
            </a:r>
            <a:r>
              <a:rPr lang="zh-CN" altLang="en-US" sz="2400" dirty="0">
                <a:solidFill>
                  <a:schemeClr val="accent2"/>
                </a:solidFill>
              </a:rPr>
              <a:t>本层</a:t>
            </a:r>
            <a:r>
              <a:rPr lang="zh-CN" altLang="en-US" sz="2400" dirty="0"/>
              <a:t>的</a:t>
            </a:r>
            <a:r>
              <a:rPr lang="zh-CN" altLang="en-US" sz="2400" dirty="0">
                <a:solidFill>
                  <a:schemeClr val="accent2"/>
                </a:solidFill>
              </a:rPr>
              <a:t>本次循环</a:t>
            </a:r>
            <a:r>
              <a:rPr lang="zh-CN" altLang="en-US" sz="2400" dirty="0"/>
              <a:t>，即</a:t>
            </a:r>
            <a:r>
              <a:rPr lang="zh-CN" altLang="en-US" sz="2400" dirty="0">
                <a:solidFill>
                  <a:srgbClr val="008000"/>
                </a:solidFill>
              </a:rPr>
              <a:t>不再执行本层循环体中continue 语句之后的语句，直接转入下一次循环条件的判断</a:t>
            </a:r>
            <a:r>
              <a:rPr lang="zh-CN" altLang="en-US" sz="2400" dirty="0"/>
              <a:t>。</a:t>
            </a:r>
            <a:endParaRPr lang="zh-CN" altLang="en-US" sz="2400" dirty="0"/>
          </a:p>
          <a:p>
            <a:pPr marL="92075" indent="-92075"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注意：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92075" indent="-92075"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rgbClr val="C00000"/>
                </a:solidFill>
              </a:rPr>
              <a:t>continue语句</a:t>
            </a:r>
            <a:r>
              <a:rPr lang="zh-CN" altLang="en-US" sz="2400" dirty="0"/>
              <a:t>只是结束</a:t>
            </a:r>
            <a:r>
              <a:rPr lang="zh-CN" altLang="en-US" sz="2400" dirty="0">
                <a:solidFill>
                  <a:srgbClr val="C00000"/>
                </a:solidFill>
              </a:rPr>
              <a:t>本层的本次循环</a:t>
            </a:r>
            <a:r>
              <a:rPr lang="zh-CN" altLang="en-US" sz="2400" dirty="0"/>
              <a:t>，并不跳出循环；而</a:t>
            </a:r>
            <a:r>
              <a:rPr lang="zh-CN" altLang="en-US" sz="2400" dirty="0">
                <a:solidFill>
                  <a:srgbClr val="C00000"/>
                </a:solidFill>
              </a:rPr>
              <a:t>break语句</a:t>
            </a:r>
            <a:r>
              <a:rPr lang="zh-CN" altLang="en-US" sz="2400" dirty="0"/>
              <a:t>是直接</a:t>
            </a:r>
            <a:r>
              <a:rPr lang="zh-CN" altLang="en-US" sz="2400" dirty="0">
                <a:solidFill>
                  <a:srgbClr val="C00000"/>
                </a:solidFill>
              </a:rPr>
              <a:t>跳出循环</a:t>
            </a:r>
            <a:r>
              <a:rPr lang="zh-CN" altLang="en-US" sz="2400" dirty="0"/>
              <a:t>，不再进行循环条件的判断。这是两者</a:t>
            </a:r>
            <a:r>
              <a:rPr lang="zh-CN" altLang="en-US" sz="2400" dirty="0">
                <a:solidFill>
                  <a:srgbClr val="0033CC"/>
                </a:solidFill>
              </a:rPr>
              <a:t>本质的区别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/>
          </p:nvPr>
        </p:nvSpPr>
        <p:spPr>
          <a:xfrm>
            <a:off x="467995" y="405130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2800" dirty="0"/>
              <a:t>【</a:t>
            </a:r>
            <a:r>
              <a:rPr lang="zh-CN" altLang="en-US" sz="2800" dirty="0"/>
              <a:t>例</a:t>
            </a:r>
            <a:r>
              <a:rPr lang="en-US" altLang="zh-CN" sz="2800" dirty="0"/>
              <a:t>5-11】</a:t>
            </a:r>
            <a:r>
              <a:rPr lang="zh-CN" altLang="en-US" sz="2800" dirty="0"/>
              <a:t>利用</a:t>
            </a:r>
            <a:r>
              <a:rPr lang="en-US" altLang="zh-CN" sz="2800" dirty="0"/>
              <a:t>continue</a:t>
            </a:r>
            <a:r>
              <a:rPr lang="zh-CN" altLang="en-US" sz="2800" dirty="0"/>
              <a:t>改写青蛙爬井问题。</a:t>
            </a:r>
            <a:r>
              <a:rPr lang="en-US" altLang="zh-CN" dirty="0"/>
              <a:t> </a:t>
            </a:r>
            <a:endParaRPr lang="en-US" altLang="zh-CN" dirty="0"/>
          </a:p>
        </p:txBody>
      </p:sp>
      <p:graphicFrame>
        <p:nvGraphicFramePr>
          <p:cNvPr id="2" name="对象 -2147482556"/>
          <p:cNvGraphicFramePr>
            <a:graphicFrameLocks noChangeAspect="1"/>
          </p:cNvGraphicFramePr>
          <p:nvPr/>
        </p:nvGraphicFramePr>
        <p:xfrm>
          <a:off x="6731000" y="1268730"/>
          <a:ext cx="2282825" cy="500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162300" imgH="6731000" progId="Visio.Drawing.11">
                  <p:embed/>
                </p:oleObj>
              </mc:Choice>
              <mc:Fallback>
                <p:oleObj name="" r:id="rId1" imgW="3162300" imgH="67310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31000" y="1268730"/>
                        <a:ext cx="2282825" cy="5000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95605" y="1124585"/>
            <a:ext cx="78898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9525"/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#include &lt;stdio.h&gt;</a:t>
            </a:r>
            <a:endParaRPr 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9525"/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#define H 10    //H表示井的深度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int main()</a:t>
            </a:r>
            <a:endParaRPr lang="en-US" sz="2400">
              <a:solidFill>
                <a:srgbClr val="0066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9525"/>
            <a:r>
              <a: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{</a:t>
            </a:r>
            <a:endParaRPr 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9525"/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int day,distance; </a:t>
            </a:r>
            <a:endParaRPr 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9525"/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distance=0;      </a:t>
            </a:r>
            <a:endParaRPr 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9525"/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for(day=1;distance&lt;H;day++)  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endParaRPr 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9525"/>
            <a:r>
              <a:rPr lang="en-US" sz="2400">
                <a:solidFill>
                  <a:srgbClr val="006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{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	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distance+=4;     </a:t>
            </a:r>
            <a:endParaRPr 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9525"/>
            <a:r>
              <a:rPr lang="en-US" sz="240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sz="240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if (distance&gt;=H)   </a:t>
            </a:r>
            <a:r>
              <a:rPr lang="en-US" sz="240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	    </a:t>
            </a:r>
            <a:r>
              <a:rPr lang="zh-CN" sz="240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continue; 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	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distance-=3;     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   }  </a:t>
            </a:r>
            <a:endParaRPr 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9525"/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printf("小青蛙需要%d天爬出井口\n",day-1);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}</a:t>
            </a:r>
            <a:endParaRPr lang="en-US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7" name="Rectangle 3"/>
          <p:cNvSpPr>
            <a:spLocks noGrp="1"/>
          </p:cNvSpPr>
          <p:nvPr>
            <p:ph idx="1"/>
          </p:nvPr>
        </p:nvSpPr>
        <p:spPr>
          <a:xfrm>
            <a:off x="426720" y="1268730"/>
            <a:ext cx="8187055" cy="503999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400" dirty="0">
                <a:latin typeface="+mn-ea"/>
                <a:cs typeface="+mn-ea"/>
                <a:sym typeface="+mn-ea"/>
              </a:rPr>
              <a:t>使用continue语句需要注意的问题：</a:t>
            </a:r>
            <a:endParaRPr lang="en-US" altLang="zh-CN" sz="2400" dirty="0">
              <a:latin typeface="+mn-ea"/>
              <a:cs typeface="+mn-ea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>
                <a:latin typeface="+mn-ea"/>
                <a:cs typeface="+mn-ea"/>
              </a:rPr>
              <a:t>（1）continue的作用只是跳过循环体中continue语句后的语句，for循环语句中的</a:t>
            </a:r>
            <a:r>
              <a:rPr lang="en-US" altLang="zh-CN" sz="2400" dirty="0">
                <a:solidFill>
                  <a:srgbClr val="C00000"/>
                </a:solidFill>
                <a:latin typeface="+mn-ea"/>
                <a:cs typeface="+mn-ea"/>
              </a:rPr>
              <a:t>修订表达式</a:t>
            </a:r>
            <a:r>
              <a:rPr lang="en-US" altLang="zh-CN" sz="2400" dirty="0">
                <a:latin typeface="+mn-ea"/>
                <a:cs typeface="+mn-ea"/>
              </a:rPr>
              <a:t>不在循环体中，因此还要</a:t>
            </a:r>
            <a:r>
              <a:rPr lang="en-US" altLang="zh-CN" sz="2400" dirty="0">
                <a:solidFill>
                  <a:srgbClr val="C00000"/>
                </a:solidFill>
                <a:latin typeface="+mn-ea"/>
                <a:cs typeface="+mn-ea"/>
              </a:rPr>
              <a:t>继续执行</a:t>
            </a:r>
            <a:endParaRPr lang="en-US" altLang="zh-CN" sz="2400" dirty="0">
              <a:latin typeface="+mn-ea"/>
              <a:cs typeface="+mn-ea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>
                <a:latin typeface="+mn-ea"/>
                <a:cs typeface="+mn-ea"/>
              </a:rPr>
              <a:t>（2）continue语句提前</a:t>
            </a:r>
            <a:r>
              <a:rPr lang="en-US" altLang="zh-CN" sz="2400" dirty="0">
                <a:solidFill>
                  <a:srgbClr val="C00000"/>
                </a:solidFill>
                <a:latin typeface="+mn-ea"/>
                <a:cs typeface="+mn-ea"/>
              </a:rPr>
              <a:t>结束本次循环</a:t>
            </a:r>
            <a:r>
              <a:rPr lang="en-US" altLang="zh-CN" sz="2400" dirty="0">
                <a:latin typeface="+mn-ea"/>
                <a:cs typeface="+mn-ea"/>
              </a:rPr>
              <a:t>，而break语句的功能是直接</a:t>
            </a:r>
            <a:r>
              <a:rPr lang="en-US" altLang="zh-CN" sz="2400" dirty="0">
                <a:solidFill>
                  <a:srgbClr val="C00000"/>
                </a:solidFill>
                <a:latin typeface="+mn-ea"/>
                <a:cs typeface="+mn-ea"/>
              </a:rPr>
              <a:t>跳出循环</a:t>
            </a:r>
            <a:r>
              <a:rPr lang="en-US" altLang="zh-CN" sz="2400" dirty="0">
                <a:latin typeface="+mn-ea"/>
                <a:cs typeface="+mn-ea"/>
              </a:rPr>
              <a:t>，根本不再进行循环条件的判断</a:t>
            </a:r>
            <a:endParaRPr lang="en-US" altLang="zh-CN" sz="2400" dirty="0">
              <a:latin typeface="+mn-ea"/>
              <a:cs typeface="+mn-ea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>
                <a:latin typeface="+mn-ea"/>
                <a:cs typeface="+mn-ea"/>
              </a:rPr>
              <a:t>（3）continue语句必须和if语句配合使用</a:t>
            </a:r>
            <a:endParaRPr lang="en-US" altLang="zh-CN" sz="2400" dirty="0">
              <a:latin typeface="+mn-ea"/>
              <a:cs typeface="+mn-ea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>
                <a:latin typeface="+mn-ea"/>
                <a:cs typeface="+mn-ea"/>
              </a:rPr>
              <a:t>（4）continue表达的是“满足...就不做...”，不如“满足...就做...”更直接</a:t>
            </a:r>
            <a:endParaRPr lang="en-US" altLang="zh-CN" sz="2400" dirty="0">
              <a:latin typeface="+mn-ea"/>
              <a:cs typeface="+mn-ea"/>
            </a:endParaRPr>
          </a:p>
        </p:txBody>
      </p:sp>
      <p:sp>
        <p:nvSpPr>
          <p:cNvPr id="60418" name="Rectangle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b="1" dirty="0"/>
              <a:t>5.5.2 continue语句</a:t>
            </a:r>
            <a:endParaRPr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b="1" dirty="0"/>
              <a:t>5.7 </a:t>
            </a:r>
            <a:r>
              <a:rPr b="1" dirty="0"/>
              <a:t>本章常见错误及调试方法</a:t>
            </a:r>
            <a:endParaRPr b="1" dirty="0"/>
          </a:p>
        </p:txBody>
      </p:sp>
      <p:sp>
        <p:nvSpPr>
          <p:cNvPr id="45059" name="Rectangle 3"/>
          <p:cNvSpPr>
            <a:spLocks noGrp="1"/>
          </p:cNvSpPr>
          <p:nvPr>
            <p:ph idx="1"/>
          </p:nvPr>
        </p:nvSpPr>
        <p:spPr>
          <a:xfrm>
            <a:off x="467360" y="1268730"/>
            <a:ext cx="8379460" cy="518350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8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（1）while循环条件后误加分号“;”（逻辑错误）。</a:t>
            </a:r>
            <a:endParaRPr sz="24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（2）while循环体是多条语句，但忘记加花括号形成一条复合语句（逻辑错误）。</a:t>
            </a:r>
            <a:endParaRPr sz="24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（3）for循环条件后误加分号“;”（逻辑错误）。</a:t>
            </a:r>
            <a:endParaRPr sz="24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（4）for循环的三个表达式之间误用逗号“,”隔开（编译错误）。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  <a:spcBef>
                <a:spcPts val="20"/>
              </a:spcBef>
              <a:spcAft>
                <a:spcPts val="0"/>
              </a:spcAft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（5）do...while循环条件后缺少分号“;”（编译错误）。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endParaRPr lang="en-US" sz="2400" dirty="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5</a:t>
            </a:r>
            <a:r>
              <a:rPr lang="zh-CN" altLang="zh-CN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.1</a:t>
            </a:r>
            <a:r>
              <a:rPr lang="en-US" altLang="zh-CN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 while</a:t>
            </a:r>
            <a:r>
              <a:rPr lang="zh-CN" altLang="zh-CN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  <a:sym typeface="+mn-ea"/>
              </a:rPr>
              <a:t>语句</a:t>
            </a:r>
            <a:endParaRPr lang="zh-CN" altLang="en-US" b="1" dirty="0"/>
          </a:p>
        </p:txBody>
      </p:sp>
      <p:sp>
        <p:nvSpPr>
          <p:cNvPr id="28676" name="Rectangle 4"/>
          <p:cNvSpPr/>
          <p:nvPr/>
        </p:nvSpPr>
        <p:spPr>
          <a:xfrm>
            <a:off x="0" y="24717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268730"/>
            <a:ext cx="81756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ea typeface="宋体" panose="02010600030101010101" pitchFamily="2" charset="-122"/>
              </a:rPr>
              <a:t> </a:t>
            </a:r>
            <a:r>
              <a:rPr lang="zh-CN" sz="2400" b="1">
                <a:ea typeface="宋体" panose="02010600030101010101" pitchFamily="2" charset="-122"/>
              </a:rPr>
              <a:t>某生的开发作品参加某计算机设计大赛，共5位评委，请计算该作品的最终平均得分。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en-US" altLang="en-US" sz="1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460" y="2637155"/>
            <a:ext cx="615442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>
                <a:solidFill>
                  <a:srgbClr val="0066FF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sz="2400" b="1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float sum=0,score;    </a:t>
            </a:r>
            <a:r>
              <a:rPr lang="en-US" sz="2400" b="1">
                <a:solidFill>
                  <a:srgbClr val="0033CC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scanf("%f",&amp;score);    </a:t>
            </a:r>
            <a:r>
              <a:rPr lang="zh-CN" sz="2400" b="1">
                <a:solidFill>
                  <a:srgbClr val="0033CC"/>
                </a:solidFill>
                <a:sym typeface="+mn-ea"/>
              </a:rPr>
              <a:t>//评委打分</a:t>
            </a:r>
            <a:r>
              <a:rPr lang="en-US" sz="2400" b="1">
                <a:solidFill>
                  <a:srgbClr val="0033CC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    sum=sum+score;        </a:t>
            </a:r>
            <a:r>
              <a:rPr lang="zh-CN" sz="2400" b="1">
                <a:solidFill>
                  <a:srgbClr val="0033CC"/>
                </a:solidFill>
                <a:sym typeface="+mn-ea"/>
              </a:rPr>
              <a:t>// 计算累加和</a:t>
            </a:r>
            <a:endParaRPr lang="zh-CN" sz="2400" b="1">
              <a:solidFill>
                <a:srgbClr val="0033CC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>
                <a:sym typeface="+mn-ea"/>
              </a:rPr>
              <a:t> </a:t>
            </a:r>
            <a:r>
              <a:rPr lang="en-US" altLang="zh-CN" sz="2400" b="1">
                <a:sym typeface="+mn-ea"/>
              </a:rPr>
              <a:t>   </a:t>
            </a:r>
            <a:r>
              <a:rPr lang="en-US" sz="2400" b="1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printf("sum=%f\n",sum</a:t>
            </a:r>
            <a:r>
              <a:rPr lang="en-US" sz="2400" b="1">
                <a:latin typeface="宋体" panose="02010600030101010101" pitchFamily="2" charset="-122"/>
                <a:sym typeface="+mn-ea"/>
              </a:rPr>
              <a:t>/5</a:t>
            </a:r>
            <a:r>
              <a:rPr lang="en-US" sz="2400" b="1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);</a:t>
            </a:r>
            <a:endParaRPr lang="en-US" sz="1800" b="1"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endParaRPr lang="en-US" altLang="en-US" sz="1800" b="1"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187" name="文本框 6186"/>
          <p:cNvSpPr txBox="1"/>
          <p:nvPr>
            <p:custDataLst>
              <p:tags r:id="rId1"/>
            </p:custDataLst>
          </p:nvPr>
        </p:nvSpPr>
        <p:spPr>
          <a:xfrm>
            <a:off x="611505" y="3357245"/>
            <a:ext cx="5624830" cy="1096645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40000"/>
              </a:lnSpc>
              <a:spcBef>
                <a:spcPct val="0"/>
              </a:spcBef>
              <a:buNone/>
            </a:pPr>
            <a:endParaRPr lang="en-US" altLang="zh-CN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97" name="文本框 6196"/>
          <p:cNvSpPr txBox="1"/>
          <p:nvPr/>
        </p:nvSpPr>
        <p:spPr>
          <a:xfrm>
            <a:off x="6408738" y="3429000"/>
            <a:ext cx="2735262" cy="78295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重复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</a:rPr>
              <a:t>次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895" y="5386705"/>
            <a:ext cx="754507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rgbClr val="C00000"/>
                </a:solidFill>
                <a:sym typeface="+mn-ea"/>
              </a:rPr>
              <a:t>缺点</a:t>
            </a:r>
            <a:r>
              <a:rPr lang="en-US" altLang="zh-CN" sz="2400" b="1">
                <a:sym typeface="+mn-ea"/>
              </a:rPr>
              <a:t>：程序长，出错概率高，</a:t>
            </a:r>
            <a:r>
              <a:rPr lang="en-US" altLang="zh-CN" sz="2400" b="1">
                <a:sym typeface="+mn-ea"/>
              </a:rPr>
              <a:t>排错难度</a:t>
            </a:r>
            <a:r>
              <a:rPr lang="zh-CN" altLang="en-US" sz="2400" b="1">
                <a:sym typeface="+mn-ea"/>
              </a:rPr>
              <a:t>，</a:t>
            </a:r>
            <a:r>
              <a:rPr lang="en-US" altLang="zh-CN" sz="2400" b="1">
                <a:sym typeface="+mn-ea"/>
              </a:rPr>
              <a:t>维护量大</a:t>
            </a:r>
            <a:endParaRPr lang="en-US" altLang="zh-CN" sz="2400" b="1">
              <a:sym typeface="+mn-ea"/>
            </a:endParaRPr>
          </a:p>
          <a:p>
            <a:endParaRPr lang="zh-CN" altLang="en-US" sz="200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87" grpId="0" bldLvl="0" animBg="1"/>
      <p:bldP spid="6197" grpId="1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WordArt 2"/>
          <p:cNvSpPr/>
          <p:nvPr/>
        </p:nvSpPr>
        <p:spPr>
          <a:xfrm>
            <a:off x="1979613" y="2420938"/>
            <a:ext cx="5472112" cy="1957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休息一会儿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5.1 while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>
          <a:xfrm>
            <a:off x="611188" y="1341438"/>
            <a:ext cx="8001000" cy="42672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一般形式：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  </a:t>
            </a:r>
            <a:r>
              <a:rPr lang="en-US" altLang="zh-CN" dirty="0">
                <a:solidFill>
                  <a:srgbClr val="008000"/>
                </a:solidFill>
              </a:rPr>
              <a:t>while </a:t>
            </a:r>
            <a:r>
              <a:rPr lang="en-US" altLang="zh-CN" dirty="0">
                <a:solidFill>
                  <a:srgbClr val="C00000"/>
                </a:solidFill>
              </a:rPr>
              <a:t>(</a:t>
            </a:r>
            <a:r>
              <a:rPr lang="zh-CN" altLang="en-US" dirty="0">
                <a:solidFill>
                  <a:srgbClr val="008000"/>
                </a:solidFill>
              </a:rPr>
              <a:t>表达式</a:t>
            </a:r>
            <a:r>
              <a:rPr lang="en-US" altLang="zh-CN" dirty="0">
                <a:solidFill>
                  <a:srgbClr val="C00000"/>
                </a:solidFill>
              </a:rPr>
              <a:t>)</a:t>
            </a:r>
            <a:r>
              <a:rPr lang="en-US" altLang="zh-CN" dirty="0">
                <a:solidFill>
                  <a:srgbClr val="0033CC"/>
                </a:solidFill>
              </a:rPr>
              <a:t> </a:t>
            </a:r>
            <a:r>
              <a:rPr lang="en-US" altLang="zh-CN" dirty="0">
                <a:solidFill>
                  <a:srgbClr val="008000"/>
                </a:solidFill>
              </a:rPr>
              <a:t> </a:t>
            </a:r>
            <a:endParaRPr lang="en-US" altLang="zh-CN" dirty="0">
              <a:solidFill>
                <a:srgbClr val="008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008000"/>
                </a:solidFill>
              </a:rPr>
              <a:t>      </a:t>
            </a:r>
            <a:r>
              <a:rPr lang="zh-CN" altLang="en-US" dirty="0">
                <a:solidFill>
                  <a:srgbClr val="008000"/>
                </a:solidFill>
              </a:rPr>
              <a:t>循环体语句</a:t>
            </a:r>
            <a:endParaRPr lang="zh-CN" altLang="en-US" dirty="0">
              <a:solidFill>
                <a:srgbClr val="008000"/>
              </a:solidFill>
            </a:endParaRPr>
          </a:p>
        </p:txBody>
      </p:sp>
      <p:sp>
        <p:nvSpPr>
          <p:cNvPr id="29700" name="Rectangle 4"/>
          <p:cNvSpPr/>
          <p:nvPr/>
        </p:nvSpPr>
        <p:spPr>
          <a:xfrm>
            <a:off x="0" y="24717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Rectangle 5"/>
          <p:cNvSpPr>
            <a:spLocks noChangeArrowheads="1"/>
          </p:cNvSpPr>
          <p:nvPr/>
        </p:nvSpPr>
        <p:spPr bwMode="auto">
          <a:xfrm>
            <a:off x="900430" y="3698875"/>
            <a:ext cx="3602355" cy="14763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29999"/>
              </a:srgbClr>
            </a:outerShdw>
          </a:effectLst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先判断，后执行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”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Verdana" panose="020B0604030504040204" pitchFamily="34" charset="0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型循环结构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9702" name="Object 6"/>
          <p:cNvGraphicFramePr/>
          <p:nvPr/>
        </p:nvGraphicFramePr>
        <p:xfrm>
          <a:off x="5292725" y="1917700"/>
          <a:ext cx="3527425" cy="360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701800" imgH="2192655" progId="Visio.Drawing.11">
                  <p:embed/>
                </p:oleObj>
              </mc:Choice>
              <mc:Fallback>
                <p:oleObj name="" r:id="rId1" imgW="1701800" imgH="2192655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92725" y="1917700"/>
                        <a:ext cx="3527425" cy="3600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395605" y="404495"/>
            <a:ext cx="8612505" cy="748030"/>
          </a:xfrm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50000"/>
              </a:lnSpc>
            </a:pPr>
            <a:r>
              <a:rPr lang="en-US" altLang="zh-CN" sz="2400" b="1" dirty="0"/>
              <a:t>【</a:t>
            </a:r>
            <a:r>
              <a:rPr lang="zh-CN" altLang="en-US" sz="2400" b="1" dirty="0"/>
              <a:t>例</a:t>
            </a:r>
            <a:r>
              <a:rPr lang="en-US" altLang="zh-CN" sz="2400" b="1" dirty="0"/>
              <a:t>5-1】</a:t>
            </a:r>
            <a:r>
              <a:rPr sz="2400" b="1" dirty="0"/>
              <a:t>某同学第1天学习一个单词，以后每天都比前一天多学习一个单词，请问30天后该同学共学习了多少单词？</a:t>
            </a:r>
            <a:endParaRPr sz="2400" b="1" dirty="0"/>
          </a:p>
        </p:txBody>
      </p:sp>
      <p:graphicFrame>
        <p:nvGraphicFramePr>
          <p:cNvPr id="2" name="对象 -2147482570"/>
          <p:cNvGraphicFramePr/>
          <p:nvPr>
            <p:custDataLst>
              <p:tags r:id="rId1"/>
            </p:custDataLst>
          </p:nvPr>
        </p:nvGraphicFramePr>
        <p:xfrm>
          <a:off x="5966460" y="1484630"/>
          <a:ext cx="2451100" cy="4881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3149600" imgH="6413500" progId="Visio.Drawing.15">
                  <p:embed/>
                </p:oleObj>
              </mc:Choice>
              <mc:Fallback>
                <p:oleObj name="" r:id="rId2" imgW="3149600" imgH="6413500" progId="Visio.Drawing.1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66460" y="1484630"/>
                        <a:ext cx="2451100" cy="48818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内容占位符 2"/>
          <p:cNvSpPr/>
          <p:nvPr>
            <p:ph idx="1"/>
          </p:nvPr>
        </p:nvSpPr>
        <p:spPr>
          <a:xfrm>
            <a:off x="351790" y="1557020"/>
            <a:ext cx="5583555" cy="4944110"/>
          </a:xfrm>
        </p:spPr>
        <p:txBody>
          <a:bodyPr/>
          <a:p>
            <a:r>
              <a:rPr lang="zh-CN" altLang="en-US" sz="2400"/>
              <a:t>#include &lt;stdio.h&gt;</a:t>
            </a:r>
            <a:endParaRPr lang="zh-CN" altLang="en-US" sz="2400"/>
          </a:p>
          <a:p>
            <a:r>
              <a:rPr lang="zh-CN" altLang="en-US" sz="2400"/>
              <a:t>int main()</a:t>
            </a:r>
            <a:endParaRPr lang="zh-CN" altLang="en-US" sz="2400"/>
          </a:p>
          <a:p>
            <a:r>
              <a:rPr lang="zh-CN" altLang="en-US" sz="2400"/>
              <a:t>{</a:t>
            </a:r>
            <a:endParaRPr lang="zh-CN" altLang="en-US" sz="2400"/>
          </a:p>
          <a:p>
            <a:r>
              <a:rPr lang="zh-CN" altLang="en-US" sz="2400"/>
              <a:t>	int words=1,sum=0;  </a:t>
            </a:r>
            <a:endParaRPr lang="zh-CN" altLang="en-US" sz="2400"/>
          </a:p>
          <a:p>
            <a:r>
              <a:rPr lang="zh-CN" altLang="en-US" sz="2400"/>
              <a:t>	while(words&lt;=30)   </a:t>
            </a:r>
            <a:endParaRPr lang="zh-CN" altLang="en-US" sz="2400"/>
          </a:p>
          <a:p>
            <a:r>
              <a:rPr lang="zh-CN" altLang="en-US" sz="2400"/>
              <a:t> </a:t>
            </a:r>
            <a:r>
              <a:rPr lang="en-US" altLang="zh-CN" sz="2400"/>
              <a:t>   {</a:t>
            </a:r>
            <a:endParaRPr lang="en-US" altLang="zh-CN" sz="2400"/>
          </a:p>
          <a:p>
            <a:r>
              <a:rPr lang="en-US" altLang="zh-CN" sz="2400"/>
              <a:t>           sum+=words;</a:t>
            </a:r>
            <a:endParaRPr lang="en-US" altLang="zh-CN" sz="2400"/>
          </a:p>
          <a:p>
            <a:r>
              <a:rPr lang="en-US" altLang="zh-CN" sz="2400"/>
              <a:t>           words++;</a:t>
            </a:r>
            <a:endParaRPr lang="en-US" altLang="zh-CN" sz="2400"/>
          </a:p>
          <a:p>
            <a:r>
              <a:rPr lang="en-US" altLang="zh-CN" sz="2400"/>
              <a:t>    }</a:t>
            </a:r>
            <a:endParaRPr lang="zh-CN" altLang="en-US" sz="2400"/>
          </a:p>
          <a:p>
            <a:r>
              <a:rPr lang="zh-CN" altLang="en-US" sz="2400"/>
              <a:t>	printf("sum=%d\n",sum);    </a:t>
            </a:r>
            <a:endParaRPr lang="zh-CN" altLang="en-US" sz="2400"/>
          </a:p>
          <a:p>
            <a:r>
              <a:rPr lang="zh-CN" altLang="en-US" sz="2400"/>
              <a:t>}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5.1 while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>
          <a:xfrm>
            <a:off x="350520" y="1124585"/>
            <a:ext cx="8500745" cy="489712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使用while语句需注意的问题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</a:t>
            </a:r>
            <a:r>
              <a:rPr lang="zh-CN" altLang="en-US" sz="26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循环变量的初值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26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循环条件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zh-CN" altLang="en-US" sz="26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循环变量的修正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称为循环的</a:t>
            </a:r>
            <a:r>
              <a:rPr lang="zh-CN" altLang="en-US" sz="26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三要素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，是循环控制的关键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严格遵守while语句的语法格式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循环条件用一对圆括号“()”括起来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循环条件不能空着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循环条件后面没有分号或逗号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⑶</a:t>
            </a:r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循环体语句必须是</a:t>
            </a:r>
            <a:r>
              <a:rPr lang="zh-CN" altLang="en-US" sz="26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一条语句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5.2 for</a:t>
            </a:r>
            <a:r>
              <a:rPr lang="zh-CN" altLang="en-US" dirty="0"/>
              <a:t>语句</a:t>
            </a:r>
            <a:endParaRPr lang="zh-CN" altLang="en-US" dirty="0"/>
          </a:p>
        </p:txBody>
      </p:sp>
      <p:sp>
        <p:nvSpPr>
          <p:cNvPr id="38915" name="Rectangle 3"/>
          <p:cNvSpPr/>
          <p:nvPr/>
        </p:nvSpPr>
        <p:spPr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23850" y="1198563"/>
            <a:ext cx="6410325" cy="532765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algn="l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defRPr sz="3000" b="1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defRPr>
            </a:lvl1pPr>
            <a:lvl2pPr marL="981075" indent="-436880" algn="l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defRPr sz="2600" b="1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defRPr>
            </a:lvl2pPr>
            <a:lvl3pPr marL="1555750" indent="-395605" algn="l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defRPr sz="2300" b="1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defRPr>
            </a:lvl3pPr>
            <a:lvl4pPr marL="2122805" indent="-387350" algn="l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defRPr>
            </a:lvl4pPr>
            <a:lvl5pPr marL="2700655" indent="-398780" algn="l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defRPr>
            </a:lvl5pPr>
            <a:lvl6pPr marL="3157855" indent="-39878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defRPr>
            </a:lvl6pPr>
            <a:lvl7pPr marL="3615055" indent="-39878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defRPr>
            </a:lvl7pPr>
            <a:lvl8pPr marL="4072255" indent="-39878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defRPr>
            </a:lvl8pPr>
            <a:lvl9pPr marL="4529455" indent="-39878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◆一般形式：</a:t>
            </a:r>
            <a:endParaRPr kumimoji="0" lang="zh-CN" altLang="en-US" sz="2600" b="1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Verdana" panose="020B0604030504040204" pitchFamily="34" charset="0"/>
              <a:ea typeface="楷体_GB2312" pitchFamily="1" charset="-122"/>
              <a:cs typeface="+mn-cs"/>
            </a:endParaRPr>
          </a:p>
          <a:p>
            <a:pPr marL="449580" marR="0" lvl="0" indent="-44958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for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(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「初值表达式」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;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「条件表达式」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;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「修订表达式」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)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   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 </a:t>
            </a: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                    </a:t>
            </a:r>
            <a:r>
              <a:rPr kumimoji="0" lang="zh-CN" altLang="en-US" sz="19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循环体语句</a:t>
            </a:r>
            <a:endParaRPr kumimoji="0" lang="zh-CN" altLang="en-US" sz="19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Verdana" panose="020B0604030504040204" pitchFamily="34" charset="0"/>
                <a:ea typeface="楷体_GB2312" pitchFamily="1" charset="-122"/>
                <a:cs typeface="+mn-cs"/>
              </a:rPr>
              <a:t>◆ 执行过程：</a:t>
            </a:r>
            <a:endParaRPr kumimoji="0" lang="zh-CN" altLang="en-US" sz="2600" b="1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Verdana" panose="020B0604030504040204" pitchFamily="34" charset="0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楷体_GB2312" pitchFamily="1" charset="-122"/>
                <a:cs typeface="+mn-cs"/>
              </a:rPr>
              <a:t>①计算“初值表达式”的值。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楷体_GB2312" pitchFamily="1" charset="-122"/>
                <a:cs typeface="+mn-cs"/>
              </a:rPr>
              <a:t>②计算“条件表达式”的值，若值为真(非0)则转到第③步，若值为假（0），则转到第⑤步。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楷体_GB2312" pitchFamily="1" charset="-122"/>
                <a:cs typeface="+mn-cs"/>
              </a:rPr>
              <a:t>③执行一次循环体。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楷体_GB2312" pitchFamily="1" charset="-122"/>
                <a:cs typeface="+mn-cs"/>
              </a:rPr>
              <a:t>④计算“修正表达式”，转到②继续执行。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楷体_GB2312" pitchFamily="1" charset="-122"/>
                <a:cs typeface="+mn-cs"/>
              </a:rPr>
              <a:t>⑤循环结束，执行for语句后面的语句。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楷体_GB2312" pitchFamily="1" charset="-122"/>
              <a:cs typeface="+mn-cs"/>
            </a:endParaRPr>
          </a:p>
        </p:txBody>
      </p:sp>
      <p:graphicFrame>
        <p:nvGraphicFramePr>
          <p:cNvPr id="2" name="对象 -2147482565"/>
          <p:cNvGraphicFramePr>
            <a:graphicFrameLocks noChangeAspect="1"/>
          </p:cNvGraphicFramePr>
          <p:nvPr/>
        </p:nvGraphicFramePr>
        <p:xfrm>
          <a:off x="6734175" y="1153795"/>
          <a:ext cx="2376805" cy="5088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603500" imgH="3771900" progId="Visio.Drawing.11">
                  <p:embed/>
                </p:oleObj>
              </mc:Choice>
              <mc:Fallback>
                <p:oleObj name="" r:id="rId1" imgW="2603500" imgH="37719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34175" y="1153795"/>
                        <a:ext cx="2376805" cy="50888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/>
          </p:nvPr>
        </p:nvSpPr>
        <p:spPr>
          <a:xfrm>
            <a:off x="468630" y="405130"/>
            <a:ext cx="8393430" cy="747395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2400" b="1" dirty="0"/>
              <a:t>【</a:t>
            </a:r>
            <a:r>
              <a:rPr lang="zh-CN" altLang="en-US" sz="2400" b="1" dirty="0"/>
              <a:t>例</a:t>
            </a:r>
            <a:r>
              <a:rPr lang="en-US" altLang="zh-CN" sz="2400" b="1" dirty="0"/>
              <a:t>5-3】</a:t>
            </a:r>
            <a:r>
              <a:rPr sz="2400" b="1" dirty="0"/>
              <a:t>某同学第1天学习一个单词，以后每天都比前一天多学习一个单词，请问30天后该同学共学习了多少单词</a:t>
            </a:r>
            <a:r>
              <a:rPr sz="2400" dirty="0"/>
              <a:t>？</a:t>
            </a:r>
            <a:endParaRPr sz="24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107315" y="1268730"/>
            <a:ext cx="6449695" cy="43186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50000"/>
              </a:lnSpc>
            </a:pPr>
            <a:r>
              <a:rPr lang="en-US" sz="2800">
                <a:latin typeface="宋体" panose="02010600030101010101" pitchFamily="2" charset="-122"/>
              </a:rPr>
              <a:t>#include &lt;stdio.h&gt;  int main()</a:t>
            </a:r>
            <a:r>
              <a:rPr lang="en-US" sz="2800">
                <a:solidFill>
                  <a:srgbClr val="0066FF"/>
                </a:solidFill>
                <a:latin typeface="宋体" panose="02010600030101010101" pitchFamily="2" charset="-122"/>
              </a:rPr>
              <a:t> </a:t>
            </a:r>
            <a:r>
              <a:rPr 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{</a:t>
            </a:r>
            <a:r>
              <a:rPr lang="en-US" sz="2800">
                <a:latin typeface="宋体" panose="02010600030101010101" pitchFamily="2" charset="-122"/>
              </a:rPr>
              <a:t>	int words,sum=0;	</a:t>
            </a:r>
            <a:r>
              <a:rPr lang="zh-CN" sz="2800">
                <a:ea typeface="宋体" panose="02010600030101010101" pitchFamily="2" charset="-122"/>
              </a:rPr>
              <a:t>for(</a:t>
            </a:r>
            <a:r>
              <a:rPr lang="zh-CN" sz="2800">
                <a:solidFill>
                  <a:srgbClr val="6600CC"/>
                </a:solidFill>
                <a:ea typeface="宋体" panose="02010600030101010101" pitchFamily="2" charset="-122"/>
              </a:rPr>
              <a:t>words</a:t>
            </a:r>
            <a:r>
              <a:rPr lang="zh-CN" sz="2800">
                <a:ea typeface="宋体" panose="02010600030101010101" pitchFamily="2" charset="-122"/>
              </a:rPr>
              <a:t>=1</a:t>
            </a:r>
            <a:r>
              <a:rPr lang="zh-CN" sz="2800" b="1">
                <a:solidFill>
                  <a:srgbClr val="C00000"/>
                </a:solidFill>
                <a:ea typeface="宋体" panose="02010600030101010101" pitchFamily="2" charset="-122"/>
              </a:rPr>
              <a:t>;</a:t>
            </a:r>
            <a:r>
              <a:rPr lang="zh-CN" sz="2800">
                <a:solidFill>
                  <a:srgbClr val="6600CC"/>
                </a:solidFill>
                <a:ea typeface="宋体" panose="02010600030101010101" pitchFamily="2" charset="-122"/>
              </a:rPr>
              <a:t>words</a:t>
            </a:r>
            <a:r>
              <a:rPr lang="zh-CN" sz="2800">
                <a:ea typeface="宋体" panose="02010600030101010101" pitchFamily="2" charset="-122"/>
              </a:rPr>
              <a:t>&lt;=30</a:t>
            </a:r>
            <a:r>
              <a:rPr lang="zh-CN" sz="2800" b="1">
                <a:solidFill>
                  <a:srgbClr val="C00000"/>
                </a:solidFill>
                <a:ea typeface="宋体" panose="02010600030101010101" pitchFamily="2" charset="-122"/>
              </a:rPr>
              <a:t>;</a:t>
            </a:r>
            <a:r>
              <a:rPr lang="zh-CN" sz="2800">
                <a:solidFill>
                  <a:srgbClr val="6600CC"/>
                </a:solidFill>
                <a:ea typeface="宋体" panose="02010600030101010101" pitchFamily="2" charset="-122"/>
              </a:rPr>
              <a:t>words</a:t>
            </a:r>
            <a:r>
              <a:rPr lang="zh-CN" sz="2800">
                <a:ea typeface="宋体" panose="02010600030101010101" pitchFamily="2" charset="-122"/>
              </a:rPr>
              <a:t>++)   </a:t>
            </a:r>
            <a:r>
              <a:rPr lang="en-US" sz="2800">
                <a:latin typeface="宋体" panose="02010600030101010101" pitchFamily="2" charset="-122"/>
              </a:rPr>
              <a:t>	   </a:t>
            </a:r>
            <a:r>
              <a:rPr lang="zh-CN" sz="2800">
                <a:ea typeface="宋体" panose="02010600030101010101" pitchFamily="2" charset="-122"/>
              </a:rPr>
              <a:t>sum+=words;  </a:t>
            </a:r>
            <a:r>
              <a:rPr lang="en-US" sz="2800">
                <a:latin typeface="宋体" panose="02010600030101010101" pitchFamily="2" charset="-122"/>
              </a:rPr>
              <a:t>	printf("sum=%d\n",sum); }</a:t>
            </a:r>
            <a:endParaRPr lang="en-US" altLang="en-US" sz="2800">
              <a:latin typeface="宋体" panose="02010600030101010101" pitchFamily="2" charset="-122"/>
            </a:endParaRPr>
          </a:p>
        </p:txBody>
      </p:sp>
      <p:graphicFrame>
        <p:nvGraphicFramePr>
          <p:cNvPr id="2" name="对象 -2147482570"/>
          <p:cNvGraphicFramePr/>
          <p:nvPr>
            <p:custDataLst>
              <p:tags r:id="rId1"/>
            </p:custDataLst>
          </p:nvPr>
        </p:nvGraphicFramePr>
        <p:xfrm>
          <a:off x="6372225" y="1280795"/>
          <a:ext cx="2451100" cy="5158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3149600" imgH="6413500" progId="Visio.Drawing.15">
                  <p:embed/>
                </p:oleObj>
              </mc:Choice>
              <mc:Fallback>
                <p:oleObj name="" r:id="rId2" imgW="3149600" imgH="6413500" progId="Visio.Drawing.1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72225" y="1280795"/>
                        <a:ext cx="2451100" cy="51581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dirty="0"/>
              <a:t>5.2 for</a:t>
            </a:r>
            <a:r>
              <a:rPr lang="zh-CN" altLang="en-US" dirty="0"/>
              <a:t>语句</a:t>
            </a:r>
            <a:endParaRPr lang="zh-CN" altLang="en-US" dirty="0"/>
          </a:p>
        </p:txBody>
      </p:sp>
      <p:sp>
        <p:nvSpPr>
          <p:cNvPr id="40963" name="Rectangle 3"/>
          <p:cNvSpPr>
            <a:spLocks noGrp="1"/>
          </p:cNvSpPr>
          <p:nvPr>
            <p:ph idx="1"/>
          </p:nvPr>
        </p:nvSpPr>
        <p:spPr>
          <a:xfrm>
            <a:off x="370840" y="1196975"/>
            <a:ext cx="8468995" cy="5040630"/>
          </a:xfrm>
        </p:spPr>
        <p:txBody>
          <a:bodyPr vert="horz" wrap="square" lIns="91440" tIns="45720" rIns="91440" bIns="45720" anchor="t" anchorCtr="0"/>
          <a:p>
            <a:pPr marL="457200" indent="-457200" eaLnBrk="1" hangingPunct="1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使用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rPr>
              <a:t>for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语句需注意：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eaLnBrk="1" hangingPunct="1">
              <a:lnSpc>
                <a:spcPct val="19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⑴三个表达式是循环的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三要素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，均可以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省略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，但表达式之间的分号“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不能省略</a:t>
            </a:r>
            <a:endParaRPr lang="zh-CN" altLang="en-US" sz="24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9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⑵循环三要素中的条件表达式一般为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逻辑表达式或关系表达式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，但不限于此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eaLnBrk="1" hangingPunct="1">
              <a:lnSpc>
                <a:spcPct val="19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⑶初值表达式和修正表达式都可以是多个表达式，但需用</a:t>
            </a:r>
            <a:r>
              <a:rPr lang="zh-CN" altLang="en-US" sz="24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逗号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40000"/>
              </a:lnSpc>
            </a:pPr>
            <a:endParaRPr lang="zh-CN" altLang="en-US" sz="2400" dirty="0"/>
          </a:p>
          <a:p>
            <a:pPr marL="0" indent="0" eaLnBrk="1" hangingPunct="1">
              <a:lnSpc>
                <a:spcPct val="140000"/>
              </a:lnSpc>
            </a:pPr>
            <a:r>
              <a:rPr lang="en-US" altLang="zh-CN" sz="2400" dirty="0"/>
              <a:t> 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zYwZGM5MGM3ODMxOTE3MDFlZmQ4YjIzNWFjODc2ZjUifQ=="/>
  <p:tag name="KSO_WPP_MARK_KEY" val="d435bc59-0913-4013-9840-e7ccda78c641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29999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29999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29999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29999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4284</Words>
  <Application>WPS 演示</Application>
  <PresentationFormat>全屏显示(4:3)</PresentationFormat>
  <Paragraphs>299</Paragraphs>
  <Slides>30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30</vt:i4>
      </vt:variant>
    </vt:vector>
  </HeadingPairs>
  <TitlesOfParts>
    <vt:vector size="54" baseType="lpstr">
      <vt:lpstr>Arial</vt:lpstr>
      <vt:lpstr>宋体</vt:lpstr>
      <vt:lpstr>Wingdings</vt:lpstr>
      <vt:lpstr>Verdana</vt:lpstr>
      <vt:lpstr>楷体_GB2312</vt:lpstr>
      <vt:lpstr>新宋体</vt:lpstr>
      <vt:lpstr>Times New Roman</vt:lpstr>
      <vt:lpstr>Wingdings</vt:lpstr>
      <vt:lpstr>微软雅黑</vt:lpstr>
      <vt:lpstr>Arial Unicode MS</vt:lpstr>
      <vt:lpstr>Calibri</vt:lpstr>
      <vt:lpstr>Arial</vt:lpstr>
      <vt:lpstr>Profile</vt:lpstr>
      <vt:lpstr>1_Profile</vt:lpstr>
      <vt:lpstr>Visio.Drawing.11</vt:lpstr>
      <vt:lpstr>Visio.Drawing.11</vt:lpstr>
      <vt:lpstr>Visio.Drawing.15</vt:lpstr>
      <vt:lpstr>Visio.Drawing.11</vt:lpstr>
      <vt:lpstr>Visio.Drawing.15</vt:lpstr>
      <vt:lpstr>Visio.Drawing.11</vt:lpstr>
      <vt:lpstr>Visio.Drawing.15</vt:lpstr>
      <vt:lpstr>Visio.Drawing.11</vt:lpstr>
      <vt:lpstr>Visio.Drawing.11</vt:lpstr>
      <vt:lpstr>Visio.Drawing.11</vt:lpstr>
      <vt:lpstr>C语言程序设计案例教程（微课视频版）</vt:lpstr>
      <vt:lpstr>第5章 循环结构程序设计</vt:lpstr>
      <vt:lpstr>5.1 while语句</vt:lpstr>
      <vt:lpstr>5.1 while语句</vt:lpstr>
      <vt:lpstr>【例5-1】某同学第1天学习一个单词，以后每天都比前一天多学习一个单词，请问30天后该同学共学习了多少单词？</vt:lpstr>
      <vt:lpstr>5.1 while语句</vt:lpstr>
      <vt:lpstr>5.2 for语句</vt:lpstr>
      <vt:lpstr>【例5-3】某同学第1天学习一个单词，以后每天都比前一天多学习一个单词，请问30天后该同学共学习了多少单词？</vt:lpstr>
      <vt:lpstr>5.2 for语句</vt:lpstr>
      <vt:lpstr>5.3 do...while语句</vt:lpstr>
      <vt:lpstr>【例5-5】某同学第1天学习一个单词，以后每天都比前一天多学习一个单词，请问30天后该同学共学习了多少单词？ </vt:lpstr>
      <vt:lpstr>5.3 do...while语句</vt:lpstr>
      <vt:lpstr>5.3 do...while语句</vt:lpstr>
      <vt:lpstr>5.4 循环语句的嵌套</vt:lpstr>
      <vt:lpstr>5.4 循环语句的嵌套</vt:lpstr>
      <vt:lpstr>【例5-7】编程实现，模拟一个简单的分秒计时器。</vt:lpstr>
      <vt:lpstr>5.5 break和continue语句</vt:lpstr>
      <vt:lpstr>5.5.1 break语句</vt:lpstr>
      <vt:lpstr>5.5.1 break语句</vt:lpstr>
      <vt:lpstr>PowerPoint 演示文稿</vt:lpstr>
      <vt:lpstr>5.5.1 break语句</vt:lpstr>
      <vt:lpstr>【例5-10】求2-1000范围内的所有素数。</vt:lpstr>
      <vt:lpstr>PowerPoint 演示文稿</vt:lpstr>
      <vt:lpstr>PowerPoint 演示文稿</vt:lpstr>
      <vt:lpstr>PowerPoint 演示文稿</vt:lpstr>
      <vt:lpstr>5.5.2 continue语句</vt:lpstr>
      <vt:lpstr>【例5-11】利用continue改写青蛙爬井问题。 </vt:lpstr>
      <vt:lpstr>5.5.2 continue语句</vt:lpstr>
      <vt:lpstr>5.7 本章常见错误及调试方法</vt:lpstr>
      <vt:lpstr>PowerPoint 演示文稿</vt:lpstr>
    </vt:vector>
  </TitlesOfParts>
  <Company>山东科技大学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德州学院</dc:title>
  <dc:creator>王付山</dc:creator>
  <dc:description>德州学院</dc:description>
  <cp:lastModifiedBy>温若寒</cp:lastModifiedBy>
  <cp:revision>437</cp:revision>
  <dcterms:created xsi:type="dcterms:W3CDTF">2006-01-20T12:48:00Z</dcterms:created>
  <dcterms:modified xsi:type="dcterms:W3CDTF">2023-02-08T03:46:15Z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6ED08F8E9B1D4442A2E63EEE3D6260F8</vt:lpwstr>
  </property>
</Properties>
</file>