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263" r:id="rId5"/>
    <p:sldId id="264" r:id="rId6"/>
    <p:sldId id="265" r:id="rId7"/>
    <p:sldId id="266" r:id="rId9"/>
    <p:sldId id="267" r:id="rId10"/>
    <p:sldId id="268" r:id="rId11"/>
    <p:sldId id="269" r:id="rId12"/>
    <p:sldId id="270" r:id="rId13"/>
    <p:sldId id="271" r:id="rId14"/>
    <p:sldId id="272" r:id="rId15"/>
    <p:sldId id="273" r:id="rId16"/>
    <p:sldId id="299" r:id="rId17"/>
    <p:sldId id="274" r:id="rId18"/>
    <p:sldId id="275" r:id="rId19"/>
    <p:sldId id="276" r:id="rId20"/>
    <p:sldId id="277" r:id="rId21"/>
    <p:sldId id="339" r:id="rId22"/>
    <p:sldId id="278" r:id="rId23"/>
    <p:sldId id="340" r:id="rId24"/>
    <p:sldId id="300" r:id="rId25"/>
    <p:sldId id="301" r:id="rId26"/>
    <p:sldId id="279" r:id="rId27"/>
    <p:sldId id="280" r:id="rId28"/>
    <p:sldId id="302" r:id="rId29"/>
    <p:sldId id="303" r:id="rId30"/>
    <p:sldId id="281" r:id="rId31"/>
    <p:sldId id="304" r:id="rId32"/>
    <p:sldId id="282" r:id="rId33"/>
    <p:sldId id="307" r:id="rId34"/>
    <p:sldId id="308" r:id="rId35"/>
    <p:sldId id="309" r:id="rId36"/>
    <p:sldId id="283" r:id="rId37"/>
    <p:sldId id="310" r:id="rId38"/>
    <p:sldId id="284" r:id="rId39"/>
    <p:sldId id="311" r:id="rId40"/>
    <p:sldId id="285" r:id="rId41"/>
    <p:sldId id="286" r:id="rId42"/>
    <p:sldId id="312" r:id="rId43"/>
    <p:sldId id="313" r:id="rId44"/>
    <p:sldId id="314" r:id="rId45"/>
    <p:sldId id="287" r:id="rId46"/>
    <p:sldId id="288" r:id="rId47"/>
    <p:sldId id="289" r:id="rId48"/>
    <p:sldId id="290" r:id="rId49"/>
    <p:sldId id="291" r:id="rId50"/>
    <p:sldId id="315" r:id="rId51"/>
    <p:sldId id="292" r:id="rId52"/>
    <p:sldId id="293" r:id="rId53"/>
    <p:sldId id="294" r:id="rId54"/>
    <p:sldId id="295" r:id="rId55"/>
    <p:sldId id="297" r:id="rId56"/>
    <p:sldId id="296" r:id="rId57"/>
    <p:sldId id="317" r:id="rId58"/>
    <p:sldId id="341"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296A04-B497-478E-B28D-3DB6132AC84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5CAC7A-ACC6-49B8-865B-B556756E14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CPU: </a:t>
            </a:r>
            <a:r>
              <a:rPr lang="zh-CN" altLang="zh-CN"/>
              <a:t>中央处理器，处理通用数据；</a:t>
            </a:r>
            <a:endParaRPr lang="en-US" altLang="zh-CN"/>
          </a:p>
          <a:p>
            <a:r>
              <a:rPr lang="en-US" altLang="zh-CN"/>
              <a:t>GPU: </a:t>
            </a:r>
            <a:r>
              <a:rPr lang="zh-CN" altLang="en-US"/>
              <a:t>图形处理器，用于图像数据处理；</a:t>
            </a:r>
            <a:endParaRPr lang="en-US" altLang="zh-CN"/>
          </a:p>
          <a:p>
            <a:r>
              <a:rPr lang="en-US" altLang="zh-CN"/>
              <a:t>APU: </a:t>
            </a:r>
            <a:r>
              <a:rPr lang="zh-CN" altLang="en-US"/>
              <a:t>音频处理器，用于音频数据处理。</a:t>
            </a:r>
            <a:endParaRPr lang="zh-CN" altLang="en-US"/>
          </a:p>
          <a:p>
            <a:endParaRPr lang="zh-CN" altLang="en-US"/>
          </a:p>
          <a:p>
            <a:r>
              <a:rPr lang="zh-CN" altLang="en-US"/>
              <a:t>目前，市面上最流行的</a:t>
            </a:r>
            <a:r>
              <a:rPr lang="en-US" altLang="zh-CN"/>
              <a:t>CPU</a:t>
            </a:r>
            <a:r>
              <a:rPr lang="zh-CN" altLang="en-US"/>
              <a:t>是</a:t>
            </a:r>
            <a:r>
              <a:rPr lang="en-US" altLang="zh-CN"/>
              <a:t>x86</a:t>
            </a:r>
            <a:r>
              <a:rPr lang="zh-CN" altLang="en-US"/>
              <a:t>兼容</a:t>
            </a:r>
            <a:r>
              <a:rPr lang="en-US" altLang="zh-CN"/>
              <a:t>CPU</a:t>
            </a:r>
            <a:r>
              <a:rPr lang="zh-CN" altLang="en-US"/>
              <a:t>。</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CEBA35BA-D686-4C5B-8934-1BF98F7479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DACDF0-C2BD-4492-A170-FFA0B0A5720C}"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CEBA35BA-D686-4C5B-8934-1BF98F7479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DACDF0-C2BD-4492-A170-FFA0B0A5720C}"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EBA35BA-D686-4C5B-8934-1BF98F74796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DACDF0-C2BD-4492-A170-FFA0B0A5720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BA35BA-D686-4C5B-8934-1BF98F74796D}"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DACDF0-C2BD-4492-A170-FFA0B0A5720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GIF"/><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dirty="0"/>
              <a:t>2</a:t>
            </a:r>
            <a:r>
              <a:rPr lang="zh-CN" altLang="en-US" dirty="0"/>
              <a:t>章 计算机硬件</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缓存容量</a:t>
            </a:r>
            <a:endParaRPr lang="zh-CN" altLang="en-US" dirty="0"/>
          </a:p>
        </p:txBody>
      </p:sp>
      <p:sp>
        <p:nvSpPr>
          <p:cNvPr id="3" name="内容占位符 2"/>
          <p:cNvSpPr>
            <a:spLocks noGrp="1"/>
          </p:cNvSpPr>
          <p:nvPr>
            <p:ph idx="1"/>
          </p:nvPr>
        </p:nvSpPr>
        <p:spPr/>
        <p:txBody>
          <a:bodyPr/>
          <a:lstStyle/>
          <a:p>
            <a:r>
              <a:rPr lang="zh-CN" altLang="zh-CN" dirty="0"/>
              <a:t>微处理器的缓存是专用的高速内存，微处理器访问缓存的速度要比访问内存快大约十倍，大容量的缓存可以提高计算机的性能。</a:t>
            </a:r>
            <a:r>
              <a:rPr lang="en-US" altLang="zh-CN" dirty="0"/>
              <a:t>CPU</a:t>
            </a:r>
            <a:r>
              <a:rPr lang="zh-CN" altLang="zh-CN" dirty="0"/>
              <a:t>的缓存具有多个级别，三级缓存、二级缓存、一级缓存的访问速度依次提高，但单位容量的成本也依次显著增加。以</a:t>
            </a:r>
            <a:r>
              <a:rPr lang="en-US" altLang="zh-CN" dirty="0"/>
              <a:t>Intel Core i7 4770k </a:t>
            </a:r>
            <a:r>
              <a:rPr lang="zh-CN" altLang="zh-CN" dirty="0"/>
              <a:t>为例，其三级缓存为</a:t>
            </a:r>
            <a:r>
              <a:rPr lang="en-US" altLang="zh-CN" dirty="0"/>
              <a:t>8MB</a:t>
            </a:r>
            <a:r>
              <a:rPr lang="zh-CN" altLang="zh-CN" dirty="0"/>
              <a:t>，二级缓存为</a:t>
            </a:r>
            <a:r>
              <a:rPr lang="en-US" altLang="zh-CN" dirty="0"/>
              <a:t>1MB</a:t>
            </a:r>
            <a:r>
              <a:rPr lang="zh-CN" altLang="zh-CN" dirty="0"/>
              <a:t>，而一级缓存只有</a:t>
            </a:r>
            <a:r>
              <a:rPr lang="en-US" altLang="zh-CN" dirty="0"/>
              <a:t>128KB</a:t>
            </a:r>
            <a:r>
              <a:rPr lang="zh-CN" altLang="zh-CN" dirty="0"/>
              <a:t>。</a:t>
            </a:r>
            <a:endParaRPr lang="zh-CN" altLang="zh-CN"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核心数量</a:t>
            </a:r>
            <a:endParaRPr lang="zh-CN" altLang="en-US" dirty="0"/>
          </a:p>
        </p:txBody>
      </p:sp>
      <p:sp>
        <p:nvSpPr>
          <p:cNvPr id="3" name="内容占位符 2"/>
          <p:cNvSpPr>
            <a:spLocks noGrp="1"/>
          </p:cNvSpPr>
          <p:nvPr>
            <p:ph idx="1"/>
          </p:nvPr>
        </p:nvSpPr>
        <p:spPr/>
        <p:txBody>
          <a:bodyPr/>
          <a:lstStyle/>
          <a:p>
            <a:r>
              <a:rPr lang="zh-CN" altLang="zh-CN" dirty="0"/>
              <a:t>微处理器可以包含多个处理单元电路，即多核处理器。多核处理器可以带来更快的处理速度。如双核的</a:t>
            </a:r>
            <a:r>
              <a:rPr lang="en-US" altLang="zh-CN" dirty="0"/>
              <a:t>i5 2.3GHz </a:t>
            </a:r>
            <a:r>
              <a:rPr lang="zh-CN" altLang="zh-CN" dirty="0"/>
              <a:t>处理器等效性能为</a:t>
            </a:r>
            <a:r>
              <a:rPr lang="en-US" altLang="zh-CN" dirty="0"/>
              <a:t>4.6GHz</a:t>
            </a:r>
            <a:r>
              <a:rPr lang="zh-CN" altLang="zh-CN" dirty="0"/>
              <a:t>（</a:t>
            </a:r>
            <a:r>
              <a:rPr lang="en-US" altLang="zh-CN" dirty="0"/>
              <a:t>2.3×2</a:t>
            </a:r>
            <a:r>
              <a:rPr lang="zh-CN" altLang="zh-CN" dirty="0"/>
              <a:t>），四核的</a:t>
            </a:r>
            <a:r>
              <a:rPr lang="en-US" altLang="zh-CN" dirty="0"/>
              <a:t>i7 1.8GHz</a:t>
            </a:r>
            <a:r>
              <a:rPr lang="zh-CN" altLang="zh-CN" dirty="0"/>
              <a:t>处理器等效性能为</a:t>
            </a:r>
            <a:r>
              <a:rPr lang="en-US" altLang="zh-CN" dirty="0"/>
              <a:t>7.2GHz</a:t>
            </a:r>
            <a:r>
              <a:rPr lang="zh-CN" altLang="zh-CN" dirty="0"/>
              <a:t>（</a:t>
            </a:r>
            <a:r>
              <a:rPr lang="en-US" altLang="zh-CN" dirty="0"/>
              <a:t>1.8×4</a:t>
            </a:r>
            <a:r>
              <a:rPr lang="zh-CN" altLang="zh-CN" dirty="0"/>
              <a:t>）。所以在其他条件没有限制时，</a:t>
            </a:r>
            <a:r>
              <a:rPr lang="en-US" altLang="zh-CN" dirty="0"/>
              <a:t>i7 1.8GHz</a:t>
            </a:r>
            <a:r>
              <a:rPr lang="zh-CN" altLang="zh-CN" dirty="0"/>
              <a:t>处理器要比</a:t>
            </a:r>
            <a:r>
              <a:rPr lang="en-US" altLang="zh-CN" dirty="0"/>
              <a:t>i5 2.3GHz</a:t>
            </a:r>
            <a:r>
              <a:rPr lang="zh-CN" altLang="zh-CN" dirty="0"/>
              <a:t>处理器的性能要更好。</a:t>
            </a:r>
            <a:endParaRPr lang="zh-CN" altLang="zh-CN"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指令集</a:t>
            </a:r>
            <a:endParaRPr lang="zh-CN" altLang="en-US" dirty="0"/>
          </a:p>
        </p:txBody>
      </p:sp>
      <p:sp>
        <p:nvSpPr>
          <p:cNvPr id="3" name="内容占位符 2"/>
          <p:cNvSpPr>
            <a:spLocks noGrp="1"/>
          </p:cNvSpPr>
          <p:nvPr>
            <p:ph idx="1"/>
          </p:nvPr>
        </p:nvSpPr>
        <p:spPr/>
        <p:txBody>
          <a:bodyPr>
            <a:normAutofit lnSpcReduction="10000"/>
          </a:bodyPr>
          <a:lstStyle/>
          <a:p>
            <a:r>
              <a:rPr lang="zh-CN" altLang="zh-CN" dirty="0"/>
              <a:t>有些指令集中包含有需要几个时钟周期才能完成的复杂指令，拥有这种指令集的微处理器使用了复杂指令计算机（</a:t>
            </a:r>
            <a:r>
              <a:rPr lang="en-US" altLang="zh-CN" dirty="0"/>
              <a:t>Complex Instruction Set Computer</a:t>
            </a:r>
            <a:r>
              <a:rPr lang="zh-CN" altLang="zh-CN" dirty="0"/>
              <a:t>，简称</a:t>
            </a:r>
            <a:r>
              <a:rPr lang="en-US" altLang="zh-CN" dirty="0"/>
              <a:t>CISC</a:t>
            </a:r>
            <a:r>
              <a:rPr lang="zh-CN" altLang="zh-CN" dirty="0"/>
              <a:t>）技术。而拥有数量有限且较简单指令集的微处理器使用了精简指令集计算机（</a:t>
            </a:r>
            <a:r>
              <a:rPr lang="en-US" altLang="zh-CN" dirty="0"/>
              <a:t>Reduced Instruction Set Computer</a:t>
            </a:r>
            <a:r>
              <a:rPr lang="zh-CN" altLang="zh-CN" dirty="0"/>
              <a:t>，简称</a:t>
            </a:r>
            <a:r>
              <a:rPr lang="en-US" altLang="zh-CN" dirty="0"/>
              <a:t>RISC</a:t>
            </a:r>
            <a:r>
              <a:rPr lang="zh-CN" altLang="zh-CN" dirty="0"/>
              <a:t>）技术。</a:t>
            </a:r>
            <a:r>
              <a:rPr lang="en-US" altLang="zh-CN" dirty="0"/>
              <a:t>RISC</a:t>
            </a:r>
            <a:r>
              <a:rPr lang="zh-CN" altLang="zh-CN" dirty="0"/>
              <a:t>微处理器执行大部分指令的速度相比</a:t>
            </a:r>
            <a:r>
              <a:rPr lang="en-US" altLang="zh-CN" dirty="0"/>
              <a:t>CISC</a:t>
            </a:r>
            <a:r>
              <a:rPr lang="zh-CN" altLang="zh-CN" dirty="0"/>
              <a:t>微处理器要快，但完成同样的任务需要更多的简单指令。目前大多数个人计算机都采用了</a:t>
            </a:r>
            <a:r>
              <a:rPr lang="en-US" altLang="zh-CN" dirty="0"/>
              <a:t>CISC</a:t>
            </a:r>
            <a:r>
              <a:rPr lang="zh-CN" altLang="zh-CN" dirty="0"/>
              <a:t>处理器，而手持设备大多数采用的是</a:t>
            </a:r>
            <a:r>
              <a:rPr lang="en-US" altLang="zh-CN" dirty="0"/>
              <a:t>ARM</a:t>
            </a:r>
            <a:r>
              <a:rPr lang="zh-CN" altLang="zh-CN" dirty="0"/>
              <a:t>（</a:t>
            </a:r>
            <a:r>
              <a:rPr lang="en-US" altLang="zh-CN" dirty="0"/>
              <a:t>Advanced RISC Machines</a:t>
            </a:r>
            <a:r>
              <a:rPr lang="zh-CN" altLang="zh-CN" dirty="0"/>
              <a:t>，高级</a:t>
            </a:r>
            <a:r>
              <a:rPr lang="en-US" altLang="zh-CN" dirty="0"/>
              <a:t>RISC</a:t>
            </a:r>
            <a:r>
              <a:rPr lang="zh-CN" altLang="zh-CN" dirty="0"/>
              <a:t>机器）处理器。</a:t>
            </a:r>
            <a:endParaRPr lang="zh-CN" altLang="zh-CN"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处理技术</a:t>
            </a:r>
            <a:endParaRPr lang="zh-CN" altLang="en-US" dirty="0"/>
          </a:p>
        </p:txBody>
      </p:sp>
      <p:sp>
        <p:nvSpPr>
          <p:cNvPr id="3" name="内容占位符 2"/>
          <p:cNvSpPr>
            <a:spLocks noGrp="1"/>
          </p:cNvSpPr>
          <p:nvPr>
            <p:ph idx="1"/>
          </p:nvPr>
        </p:nvSpPr>
        <p:spPr/>
        <p:txBody>
          <a:bodyPr/>
          <a:lstStyle/>
          <a:p>
            <a:r>
              <a:rPr lang="zh-CN" altLang="zh-CN" dirty="0"/>
              <a:t>微处理器的处理技术可分为串行、流水线与并行三种。串行处理技术使得只有完成一条指令的所有步骤后才开始执行下一条指令。流水线技术可以使得在某些复杂指令完成前就开始执行下一条指令，以提高资源的利用率。并行处理技术则可以同时执行多条指令。流水线技术和并行处理技术都提高了微处理器的性能。</a:t>
            </a:r>
            <a:endParaRPr lang="zh-CN" altLang="zh-CN" dirty="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微处理器性能</a:t>
            </a:r>
            <a:endParaRPr lang="zh-CN" altLang="en-US"/>
          </a:p>
        </p:txBody>
      </p:sp>
      <p:sp>
        <p:nvSpPr>
          <p:cNvPr id="3" name="内容占位符 2"/>
          <p:cNvSpPr>
            <a:spLocks noGrp="1"/>
          </p:cNvSpPr>
          <p:nvPr>
            <p:ph idx="1"/>
          </p:nvPr>
        </p:nvSpPr>
        <p:spPr/>
        <p:txBody>
          <a:bodyPr/>
          <a:p>
            <a:r>
              <a:rPr lang="zh-CN" altLang="en-US"/>
              <a:t>当计算机中所有部件高速运转时</a:t>
            </a:r>
            <a:r>
              <a:rPr lang="en-US" altLang="zh-CN"/>
              <a:t>2</a:t>
            </a:r>
            <a:r>
              <a:rPr lang="zh-CN" altLang="en-US"/>
              <a:t>，微处理器才可发挥最大功效。</a:t>
            </a:r>
            <a:endParaRPr lang="zh-CN" altLang="en-US"/>
          </a:p>
          <a:p>
            <a:r>
              <a:rPr lang="zh-CN" altLang="en-US"/>
              <a:t>超频</a:t>
            </a:r>
            <a:r>
              <a:rPr lang="en-US" altLang="zh-CN"/>
              <a:t>(overclocking)</a:t>
            </a:r>
            <a:r>
              <a:rPr lang="zh-CN" altLang="en-US"/>
              <a:t>是指提高计算机部件速度的技术，超频成功后，慢速部件的处理能力可提升到与更快更贵的部件相当。但超频是非常危险的，超频过的部件可能会更热，甚至可能引起火灾。</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摩尔定律</a:t>
            </a:r>
            <a:endParaRPr lang="zh-CN" altLang="en-US" dirty="0"/>
          </a:p>
        </p:txBody>
      </p:sp>
      <p:sp>
        <p:nvSpPr>
          <p:cNvPr id="3" name="内容占位符 2"/>
          <p:cNvSpPr>
            <a:spLocks noGrp="1"/>
          </p:cNvSpPr>
          <p:nvPr>
            <p:ph idx="1"/>
          </p:nvPr>
        </p:nvSpPr>
        <p:spPr/>
        <p:txBody>
          <a:bodyPr/>
          <a:lstStyle/>
          <a:p>
            <a:r>
              <a:rPr lang="zh-CN" altLang="zh-CN" dirty="0"/>
              <a:t>晶体管</a:t>
            </a:r>
            <a:r>
              <a:rPr lang="zh-CN" altLang="en-US" dirty="0"/>
              <a:t>的密度</a:t>
            </a:r>
            <a:r>
              <a:rPr lang="zh-CN" altLang="zh-CN" dirty="0"/>
              <a:t>每隔两年翻倍</a:t>
            </a:r>
            <a:endParaRPr lang="zh-CN" altLang="zh-CN" dirty="0"/>
          </a:p>
          <a:p>
            <a:r>
              <a:rPr lang="zh-CN" altLang="en-US" dirty="0"/>
              <a:t>其他一些计算机元件的发展同样遵循摩尔定律。</a:t>
            </a:r>
            <a:endParaRPr lang="zh-CN" altLang="en-US" dirty="0"/>
          </a:p>
          <a:p>
            <a:pPr marL="0" indent="0">
              <a:buNone/>
            </a:pPr>
            <a:r>
              <a:rPr lang="zh-CN" altLang="en-US" dirty="0"/>
              <a:t>  </a:t>
            </a:r>
            <a:r>
              <a:rPr lang="zh-CN" altLang="en-US" sz="2400" dirty="0"/>
              <a:t>硬盘存储容量每隔</a:t>
            </a:r>
            <a:r>
              <a:rPr lang="en-US" altLang="zh-CN" sz="2400" dirty="0"/>
              <a:t>20</a:t>
            </a:r>
            <a:r>
              <a:rPr lang="zh-CN" altLang="en-US" sz="2400" dirty="0"/>
              <a:t>个月翻一番</a:t>
            </a:r>
            <a:endParaRPr lang="zh-CN" altLang="en-US" sz="2400" dirty="0"/>
          </a:p>
          <a:p>
            <a:pPr marL="0" indent="0">
              <a:buNone/>
            </a:pPr>
            <a:r>
              <a:rPr lang="zh-CN" altLang="en-US" sz="2400" dirty="0"/>
              <a:t>  芯片速度每隔</a:t>
            </a:r>
            <a:r>
              <a:rPr lang="en-US" altLang="zh-CN" sz="2400" dirty="0"/>
              <a:t>24</a:t>
            </a:r>
            <a:r>
              <a:rPr lang="zh-CN" altLang="en-US" sz="2400" dirty="0"/>
              <a:t>个月翻一番</a:t>
            </a:r>
            <a:endParaRPr lang="zh-CN" altLang="en-US" sz="2400" dirty="0"/>
          </a:p>
          <a:p>
            <a:pPr marL="0" indent="0">
              <a:buNone/>
            </a:pPr>
            <a:endParaRPr lang="zh-CN" altLang="en-US" sz="2400" dirty="0"/>
          </a:p>
          <a:p>
            <a:r>
              <a:rPr lang="zh-CN" altLang="en-US" dirty="0">
                <a:sym typeface="+mn-ea"/>
              </a:rPr>
              <a:t>摩尔定律已被用来描述一</a:t>
            </a:r>
            <a:endParaRPr lang="zh-CN" altLang="en-US" dirty="0">
              <a:sym typeface="+mn-ea"/>
            </a:endParaRPr>
          </a:p>
          <a:p>
            <a:pPr marL="0" indent="0">
              <a:buNone/>
            </a:pPr>
            <a:r>
              <a:rPr lang="zh-CN" altLang="en-US" dirty="0">
                <a:sym typeface="+mn-ea"/>
              </a:rPr>
              <a:t>  个元件的存储容量或速度</a:t>
            </a:r>
            <a:endParaRPr lang="zh-CN" altLang="en-US" dirty="0">
              <a:sym typeface="+mn-ea"/>
            </a:endParaRPr>
          </a:p>
          <a:p>
            <a:pPr marL="0" indent="0">
              <a:buNone/>
            </a:pPr>
            <a:r>
              <a:rPr lang="zh-CN" altLang="en-US" dirty="0">
                <a:sym typeface="+mn-ea"/>
              </a:rPr>
              <a:t>  翻一倍大约所用的时间长</a:t>
            </a:r>
            <a:endParaRPr lang="zh-CN" altLang="en-US" dirty="0">
              <a:sym typeface="+mn-ea"/>
            </a:endParaRPr>
          </a:p>
          <a:p>
            <a:pPr marL="0" indent="0">
              <a:buNone/>
            </a:pPr>
            <a:r>
              <a:rPr lang="zh-CN" altLang="en-US" dirty="0">
                <a:sym typeface="+mn-ea"/>
              </a:rPr>
              <a:t>  短。</a:t>
            </a:r>
            <a:endParaRPr lang="zh-CN" altLang="en-US" dirty="0">
              <a:sym typeface="+mn-ea"/>
            </a:endParaRPr>
          </a:p>
        </p:txBody>
      </p:sp>
      <p:pic>
        <p:nvPicPr>
          <p:cNvPr id="4" name="图片 3"/>
          <p:cNvPicPr/>
          <p:nvPr/>
        </p:nvPicPr>
        <p:blipFill>
          <a:blip r:embed="rId1"/>
          <a:stretch>
            <a:fillRect/>
          </a:stretch>
        </p:blipFill>
        <p:spPr>
          <a:xfrm>
            <a:off x="6024880" y="2341245"/>
            <a:ext cx="2691765" cy="3707765"/>
          </a:xfrm>
          <a:prstGeom prst="rect">
            <a:avLst/>
          </a:prstGeom>
        </p:spPr>
      </p:pic>
      <p:sp>
        <p:nvSpPr>
          <p:cNvPr id="5" name="文本框 4"/>
          <p:cNvSpPr txBox="1"/>
          <p:nvPr/>
        </p:nvSpPr>
        <p:spPr>
          <a:xfrm>
            <a:off x="6790055" y="6119495"/>
            <a:ext cx="1161415" cy="368300"/>
          </a:xfrm>
          <a:prstGeom prst="rect">
            <a:avLst/>
          </a:prstGeom>
          <a:noFill/>
        </p:spPr>
        <p:txBody>
          <a:bodyPr wrap="square" rtlCol="0">
            <a:spAutoFit/>
          </a:bodyPr>
          <a:p>
            <a:r>
              <a:rPr lang="zh-CN" altLang="en-US"/>
              <a:t>戈登</a:t>
            </a:r>
            <a:r>
              <a:rPr lang="en-US" altLang="zh-CN"/>
              <a:t>·</a:t>
            </a:r>
            <a:r>
              <a:rPr lang="zh-CN" altLang="en-US"/>
              <a:t>摩尔</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内存</a:t>
            </a:r>
            <a:endParaRPr lang="zh-CN" altLang="en-US" dirty="0"/>
          </a:p>
        </p:txBody>
      </p:sp>
      <p:sp>
        <p:nvSpPr>
          <p:cNvPr id="3" name="内容占位符 2"/>
          <p:cNvSpPr>
            <a:spLocks noGrp="1"/>
          </p:cNvSpPr>
          <p:nvPr>
            <p:ph idx="1"/>
          </p:nvPr>
        </p:nvSpPr>
        <p:spPr/>
        <p:txBody>
          <a:bodyPr/>
          <a:lstStyle/>
          <a:p>
            <a:r>
              <a:rPr lang="zh-CN" altLang="zh-CN" dirty="0"/>
              <a:t>内存用来存放指令和数据，并能由</a:t>
            </a:r>
            <a:r>
              <a:rPr lang="en-US" altLang="zh-CN" dirty="0"/>
              <a:t>CPU</a:t>
            </a:r>
            <a:r>
              <a:rPr lang="zh-CN" altLang="zh-CN" dirty="0"/>
              <a:t>直接随机存取。</a:t>
            </a:r>
            <a:endParaRPr lang="en-US" altLang="zh-CN" dirty="0"/>
          </a:p>
          <a:p>
            <a:r>
              <a:rPr lang="zh-CN" altLang="zh-CN" dirty="0"/>
              <a:t>目前使用的内存可分为</a:t>
            </a:r>
            <a:r>
              <a:rPr lang="zh-CN" altLang="en-US" dirty="0"/>
              <a:t>：</a:t>
            </a:r>
            <a:endParaRPr lang="en-US" altLang="zh-CN" dirty="0"/>
          </a:p>
          <a:p>
            <a:pPr lvl="1"/>
            <a:r>
              <a:rPr lang="zh-CN" altLang="zh-CN" dirty="0"/>
              <a:t>随机访问存储器（</a:t>
            </a:r>
            <a:r>
              <a:rPr lang="en-US" altLang="zh-CN" dirty="0"/>
              <a:t>Random Access Memory</a:t>
            </a:r>
            <a:r>
              <a:rPr lang="zh-CN" altLang="zh-CN" dirty="0"/>
              <a:t>，简称</a:t>
            </a:r>
            <a:r>
              <a:rPr lang="en-US" altLang="zh-CN" dirty="0"/>
              <a:t>RAM</a:t>
            </a:r>
            <a:r>
              <a:rPr lang="zh-CN" altLang="zh-CN" dirty="0"/>
              <a:t>）</a:t>
            </a:r>
            <a:endParaRPr lang="en-US" altLang="zh-CN" dirty="0"/>
          </a:p>
          <a:p>
            <a:pPr lvl="1"/>
            <a:r>
              <a:rPr lang="zh-CN" altLang="zh-CN" dirty="0"/>
              <a:t>只读存储器（</a:t>
            </a:r>
            <a:r>
              <a:rPr lang="en-US" altLang="zh-CN" dirty="0"/>
              <a:t>Read-Only Memory</a:t>
            </a:r>
            <a:r>
              <a:rPr lang="zh-CN" altLang="zh-CN" dirty="0"/>
              <a:t>，简称</a:t>
            </a:r>
            <a:r>
              <a:rPr lang="en-US" altLang="zh-CN" dirty="0"/>
              <a:t>ROM</a:t>
            </a:r>
            <a:r>
              <a:rPr lang="zh-CN" altLang="zh-CN" dirty="0"/>
              <a:t>）</a:t>
            </a:r>
            <a:endParaRPr lang="en-US" altLang="zh-CN" dirty="0"/>
          </a:p>
          <a:p>
            <a:pPr lvl="1"/>
            <a:r>
              <a:rPr lang="en-US" altLang="zh-CN" dirty="0"/>
              <a:t>CMOS</a:t>
            </a:r>
            <a:endParaRPr lang="en-US" altLang="zh-CN" dirty="0"/>
          </a:p>
          <a:p>
            <a:pPr lvl="1"/>
            <a:r>
              <a:rPr lang="en-US" altLang="zh-CN" dirty="0"/>
              <a:t>EEPROM</a:t>
            </a:r>
            <a:endParaRPr lang="zh-CN" altLang="zh-CN" dirty="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随机访问存储器（</a:t>
            </a:r>
            <a:r>
              <a:rPr lang="en-US" altLang="zh-CN" dirty="0"/>
              <a:t>RAM</a:t>
            </a:r>
            <a:r>
              <a:rPr lang="zh-CN" altLang="en-US" dirty="0"/>
              <a:t>）</a:t>
            </a:r>
            <a:endParaRPr lang="zh-CN" altLang="en-US" dirty="0"/>
          </a:p>
        </p:txBody>
      </p:sp>
      <p:sp>
        <p:nvSpPr>
          <p:cNvPr id="3" name="内容占位符 2"/>
          <p:cNvSpPr>
            <a:spLocks noGrp="1"/>
          </p:cNvSpPr>
          <p:nvPr>
            <p:ph idx="1"/>
          </p:nvPr>
        </p:nvSpPr>
        <p:spPr>
          <a:xfrm>
            <a:off x="1438382" y="1202076"/>
            <a:ext cx="7076968" cy="5321554"/>
          </a:xfrm>
        </p:spPr>
        <p:txBody>
          <a:bodyPr/>
          <a:lstStyle/>
          <a:p>
            <a:r>
              <a:rPr lang="en-US" altLang="zh-CN" dirty="0"/>
              <a:t>RAM</a:t>
            </a:r>
            <a:r>
              <a:rPr lang="zh-CN" altLang="en-US" dirty="0"/>
              <a:t>中存放了等待</a:t>
            </a:r>
            <a:r>
              <a:rPr lang="en-US" altLang="zh-CN" dirty="0"/>
              <a:t>CPU</a:t>
            </a:r>
            <a:r>
              <a:rPr lang="zh-CN" altLang="en-US" dirty="0"/>
              <a:t>处理的原始数据、程序指令，以及临时存放</a:t>
            </a:r>
            <a:r>
              <a:rPr lang="en-US" altLang="zh-CN" dirty="0"/>
              <a:t>CPU</a:t>
            </a:r>
            <a:r>
              <a:rPr lang="zh-CN" altLang="en-US" dirty="0"/>
              <a:t>处理后的结果。除此之外，</a:t>
            </a:r>
            <a:r>
              <a:rPr lang="en-US" altLang="zh-CN" dirty="0"/>
              <a:t>RAM</a:t>
            </a:r>
            <a:r>
              <a:rPr lang="zh-CN" altLang="en-US" dirty="0"/>
              <a:t>中还存储着操作系统的指令，以控制整个计算机系统的基本功能。</a:t>
            </a:r>
            <a:endParaRPr lang="en-US" altLang="zh-CN" dirty="0"/>
          </a:p>
          <a:p>
            <a:r>
              <a:rPr lang="en-US" altLang="zh-CN" dirty="0"/>
              <a:t>RAM</a:t>
            </a:r>
            <a:r>
              <a:rPr lang="zh-CN" altLang="zh-CN" dirty="0"/>
              <a:t>是易失存的，即需要电来存放、维持数据。一旦计算机失去电力供应，存放在</a:t>
            </a:r>
            <a:r>
              <a:rPr lang="en-US" altLang="zh-CN" dirty="0"/>
              <a:t>RAM</a:t>
            </a:r>
            <a:r>
              <a:rPr lang="zh-CN" altLang="zh-CN" dirty="0"/>
              <a:t>中的数据就会立刻永久性消失。</a:t>
            </a:r>
            <a:endParaRPr lang="en-US" altLang="zh-CN" dirty="0"/>
          </a:p>
          <a:p>
            <a:r>
              <a:rPr lang="zh-CN" altLang="en-US" dirty="0"/>
              <a:t>又可分为</a:t>
            </a:r>
            <a:r>
              <a:rPr lang="en-US" altLang="zh-CN" dirty="0"/>
              <a:t>DRAM</a:t>
            </a:r>
            <a:r>
              <a:rPr lang="zh-CN" altLang="en-US" dirty="0"/>
              <a:t>、</a:t>
            </a:r>
            <a:r>
              <a:rPr lang="en-US" altLang="zh-CN" dirty="0"/>
              <a:t>SRAM</a:t>
            </a:r>
            <a:r>
              <a:rPr lang="zh-CN" altLang="en-US" dirty="0"/>
              <a:t>、</a:t>
            </a:r>
            <a:r>
              <a:rPr lang="en-US" altLang="zh-CN" dirty="0"/>
              <a:t>SDRAM</a:t>
            </a:r>
            <a:r>
              <a:rPr lang="zh-CN" altLang="en-US" dirty="0"/>
              <a:t>及</a:t>
            </a:r>
            <a:r>
              <a:rPr lang="en-US" altLang="zh-CN" dirty="0"/>
              <a:t>DDR1</a:t>
            </a:r>
            <a:r>
              <a:rPr lang="zh-CN" altLang="zh-CN" dirty="0"/>
              <a:t>、</a:t>
            </a:r>
            <a:r>
              <a:rPr lang="en-US" altLang="zh-CN" dirty="0"/>
              <a:t>DDR2</a:t>
            </a:r>
            <a:r>
              <a:rPr lang="zh-CN" altLang="zh-CN" dirty="0"/>
              <a:t>、</a:t>
            </a:r>
            <a:r>
              <a:rPr lang="en-US" altLang="zh-CN" dirty="0"/>
              <a:t>DDR3</a:t>
            </a:r>
            <a:r>
              <a:rPr lang="zh-CN" altLang="en-US" dirty="0"/>
              <a:t>等。</a:t>
            </a:r>
            <a:endParaRPr lang="en-US" altLang="zh-CN" dirty="0"/>
          </a:p>
          <a:p>
            <a:r>
              <a:rPr lang="zh-CN" altLang="en-US" dirty="0"/>
              <a:t>虚拟内存：</a:t>
            </a:r>
            <a:r>
              <a:rPr lang="zh-CN" altLang="zh-CN" dirty="0"/>
              <a:t>当</a:t>
            </a:r>
            <a:r>
              <a:rPr lang="en-US" altLang="zh-CN" dirty="0"/>
              <a:t>RAM</a:t>
            </a:r>
            <a:r>
              <a:rPr lang="zh-CN" altLang="zh-CN" dirty="0"/>
              <a:t>不够用时，操作系统会在硬盘上分配一块区域存储部分程序和数据</a:t>
            </a:r>
            <a:r>
              <a:rPr lang="zh-CN" altLang="en-US" dirty="0"/>
              <a:t>。</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只读存储器（</a:t>
            </a:r>
            <a:r>
              <a:rPr lang="en-US" altLang="zh-CN" dirty="0"/>
              <a:t>ROM</a:t>
            </a:r>
            <a:r>
              <a:rPr lang="zh-CN" altLang="en-US" dirty="0"/>
              <a:t>）</a:t>
            </a:r>
            <a:endParaRPr lang="zh-CN" altLang="en-US" dirty="0"/>
          </a:p>
        </p:txBody>
      </p:sp>
      <p:sp>
        <p:nvSpPr>
          <p:cNvPr id="3" name="内容占位符 2"/>
          <p:cNvSpPr>
            <a:spLocks noGrp="1"/>
          </p:cNvSpPr>
          <p:nvPr>
            <p:ph idx="1"/>
          </p:nvPr>
        </p:nvSpPr>
        <p:spPr/>
        <p:txBody>
          <a:bodyPr/>
          <a:lstStyle/>
          <a:p>
            <a:r>
              <a:rPr lang="en-US" altLang="zh-CN" dirty="0"/>
              <a:t>ROM</a:t>
            </a:r>
            <a:r>
              <a:rPr lang="zh-CN" altLang="en-US" dirty="0"/>
              <a:t>主要存放系统引导程序、开机自检程序等。这些一般是在计算机出厂前由制造商写入的。</a:t>
            </a:r>
            <a:r>
              <a:rPr lang="en-US" altLang="zh-CN" dirty="0"/>
              <a:t>ROM</a:t>
            </a:r>
            <a:r>
              <a:rPr lang="zh-CN" altLang="en-US" dirty="0"/>
              <a:t>中的数据一旦写入，只能读，不能被改写。与</a:t>
            </a:r>
            <a:r>
              <a:rPr lang="en-US" altLang="zh-CN" dirty="0"/>
              <a:t>RAM</a:t>
            </a:r>
            <a:r>
              <a:rPr lang="zh-CN" altLang="en-US" dirty="0"/>
              <a:t>的易失存性不同，</a:t>
            </a:r>
            <a:r>
              <a:rPr lang="en-US" altLang="zh-CN" dirty="0"/>
              <a:t>ROM</a:t>
            </a:r>
            <a:r>
              <a:rPr lang="zh-CN" altLang="en-US" dirty="0"/>
              <a:t>中的数据是永久的，即使断电也不会消失。</a:t>
            </a:r>
            <a:endParaRPr lang="en-US" altLang="zh-CN" dirty="0"/>
          </a:p>
          <a:p>
            <a:r>
              <a:rPr lang="zh-CN" altLang="zh-CN" dirty="0"/>
              <a:t>在打开计算机时，</a:t>
            </a:r>
            <a:r>
              <a:rPr lang="en-US" altLang="zh-CN" dirty="0"/>
              <a:t>RAM</a:t>
            </a:r>
            <a:r>
              <a:rPr lang="zh-CN" altLang="zh-CN" dirty="0"/>
              <a:t>是空的，没有任何指令，因此需要</a:t>
            </a:r>
            <a:r>
              <a:rPr lang="en-US" altLang="zh-CN" dirty="0"/>
              <a:t>ROM</a:t>
            </a:r>
            <a:r>
              <a:rPr lang="zh-CN" altLang="zh-CN" dirty="0"/>
              <a:t>。微处理器可以调用</a:t>
            </a:r>
            <a:r>
              <a:rPr lang="en-US" altLang="zh-CN" dirty="0"/>
              <a:t>ROM</a:t>
            </a:r>
            <a:r>
              <a:rPr lang="zh-CN" altLang="zh-CN" dirty="0"/>
              <a:t>中的程序及指令集，以访问硬盘、找到操作系统并加载到</a:t>
            </a:r>
            <a:r>
              <a:rPr lang="en-US" altLang="zh-CN" dirty="0"/>
              <a:t>RAM</a:t>
            </a:r>
            <a:r>
              <a:rPr lang="zh-CN" altLang="zh-CN" dirty="0"/>
              <a:t>中。加载完成后计算机便能借由</a:t>
            </a:r>
            <a:r>
              <a:rPr lang="en-US" altLang="zh-CN" dirty="0"/>
              <a:t>RAM</a:t>
            </a:r>
            <a:r>
              <a:rPr lang="zh-CN" altLang="zh-CN" dirty="0"/>
              <a:t>正常运行了。</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内存</a:t>
            </a:r>
            <a:endParaRPr lang="zh-CN" altLang="en-US"/>
          </a:p>
        </p:txBody>
      </p:sp>
      <p:pic>
        <p:nvPicPr>
          <p:cNvPr id="4" name="图片 2"/>
          <p:cNvPicPr>
            <a:picLocks noChangeAspect="1"/>
          </p:cNvPicPr>
          <p:nvPr>
            <p:ph idx="1"/>
          </p:nvPr>
        </p:nvPicPr>
        <p:blipFill>
          <a:blip r:embed="rId1"/>
          <a:stretch>
            <a:fillRect/>
          </a:stretch>
        </p:blipFill>
        <p:spPr>
          <a:xfrm>
            <a:off x="1374775" y="1198245"/>
            <a:ext cx="4145280" cy="3514725"/>
          </a:xfrm>
          <a:prstGeom prst="rect">
            <a:avLst/>
          </a:prstGeom>
        </p:spPr>
      </p:pic>
      <p:pic>
        <p:nvPicPr>
          <p:cNvPr id="5" name="图片 3"/>
          <p:cNvPicPr>
            <a:picLocks noChangeAspect="1"/>
          </p:cNvPicPr>
          <p:nvPr/>
        </p:nvPicPr>
        <p:blipFill>
          <a:blip r:embed="rId2"/>
          <a:stretch>
            <a:fillRect/>
          </a:stretch>
        </p:blipFill>
        <p:spPr>
          <a:xfrm>
            <a:off x="6085205" y="2628900"/>
            <a:ext cx="1849120" cy="1801495"/>
          </a:xfrm>
          <a:prstGeom prst="rect">
            <a:avLst/>
          </a:prstGeom>
        </p:spPr>
      </p:pic>
      <p:sp>
        <p:nvSpPr>
          <p:cNvPr id="6" name="文本框 5"/>
          <p:cNvSpPr txBox="1"/>
          <p:nvPr/>
        </p:nvSpPr>
        <p:spPr>
          <a:xfrm>
            <a:off x="6365875" y="4918075"/>
            <a:ext cx="1876425" cy="368300"/>
          </a:xfrm>
          <a:prstGeom prst="rect">
            <a:avLst/>
          </a:prstGeom>
          <a:noFill/>
        </p:spPr>
        <p:txBody>
          <a:bodyPr wrap="square" rtlCol="0">
            <a:spAutoFit/>
          </a:bodyPr>
          <a:p>
            <a:r>
              <a:rPr lang="zh-CN" altLang="en-US"/>
              <a:t>只读存储器</a:t>
            </a:r>
            <a:endParaRPr lang="zh-CN" altLang="en-US"/>
          </a:p>
        </p:txBody>
      </p:sp>
      <p:sp>
        <p:nvSpPr>
          <p:cNvPr id="7" name="文本框 6"/>
          <p:cNvSpPr txBox="1"/>
          <p:nvPr/>
        </p:nvSpPr>
        <p:spPr>
          <a:xfrm>
            <a:off x="2844800" y="4918075"/>
            <a:ext cx="1885315" cy="368300"/>
          </a:xfrm>
          <a:prstGeom prst="rect">
            <a:avLst/>
          </a:prstGeom>
          <a:noFill/>
        </p:spPr>
        <p:txBody>
          <a:bodyPr wrap="square" rtlCol="0">
            <a:spAutoFit/>
          </a:bodyPr>
          <a:p>
            <a:r>
              <a:rPr lang="zh-CN" altLang="en-US"/>
              <a:t>随机访问存储器</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主板、微处理器和内存</a:t>
            </a:r>
            <a:endParaRPr lang="en-US" altLang="zh-CN" dirty="0"/>
          </a:p>
          <a:p>
            <a:r>
              <a:rPr lang="zh-CN" altLang="en-US" dirty="0"/>
              <a:t>存储设备</a:t>
            </a:r>
            <a:endParaRPr lang="en-US" altLang="zh-CN" dirty="0"/>
          </a:p>
          <a:p>
            <a:r>
              <a:rPr lang="zh-CN" altLang="en-US" dirty="0"/>
              <a:t>输入输出设备</a:t>
            </a:r>
            <a:endParaRPr lang="en-US" altLang="zh-CN" dirty="0"/>
          </a:p>
          <a:p>
            <a:r>
              <a:rPr lang="zh-CN" altLang="en-US" dirty="0"/>
              <a:t>其他设备</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CMOS</a:t>
            </a:r>
            <a:r>
              <a:rPr lang="zh-CN" altLang="zh-CN" dirty="0"/>
              <a:t>及</a:t>
            </a:r>
            <a:r>
              <a:rPr lang="en-US" altLang="zh-CN" dirty="0"/>
              <a:t>EEPROM</a:t>
            </a:r>
            <a:endParaRPr lang="zh-CN" altLang="en-US" dirty="0"/>
          </a:p>
        </p:txBody>
      </p:sp>
      <p:sp>
        <p:nvSpPr>
          <p:cNvPr id="3" name="内容占位符 2"/>
          <p:cNvSpPr>
            <a:spLocks noGrp="1"/>
          </p:cNvSpPr>
          <p:nvPr>
            <p:ph idx="1"/>
          </p:nvPr>
        </p:nvSpPr>
        <p:spPr>
          <a:xfrm>
            <a:off x="1438382" y="1202076"/>
            <a:ext cx="7076968" cy="5335202"/>
          </a:xfrm>
        </p:spPr>
        <p:txBody>
          <a:bodyPr>
            <a:normAutofit/>
          </a:bodyPr>
          <a:lstStyle/>
          <a:p>
            <a:r>
              <a:rPr lang="zh-CN" altLang="zh-CN" dirty="0"/>
              <a:t>对于计算机运行时需要知道的诸如内存、存储器、显示器的配置等信息，</a:t>
            </a:r>
            <a:r>
              <a:rPr lang="en-US" altLang="zh-CN" dirty="0"/>
              <a:t>ROM</a:t>
            </a:r>
            <a:r>
              <a:rPr lang="zh-CN" altLang="zh-CN" dirty="0"/>
              <a:t>和</a:t>
            </a:r>
            <a:r>
              <a:rPr lang="en-US" altLang="zh-CN" dirty="0"/>
              <a:t>RAM</a:t>
            </a:r>
            <a:r>
              <a:rPr lang="zh-CN" altLang="zh-CN" dirty="0"/>
              <a:t>都不适合存储</a:t>
            </a:r>
            <a:r>
              <a:rPr lang="zh-CN" altLang="en-US" dirty="0"/>
              <a:t>。</a:t>
            </a:r>
            <a:endParaRPr lang="en-US" altLang="zh-CN" dirty="0"/>
          </a:p>
          <a:p>
            <a:r>
              <a:rPr lang="en-US" altLang="zh-CN" dirty="0"/>
              <a:t>CMOS</a:t>
            </a:r>
            <a:r>
              <a:rPr lang="zh-CN" altLang="zh-CN" dirty="0"/>
              <a:t>中的内容可以随着计算机系统的配置或用户的设置而改变，</a:t>
            </a:r>
            <a:r>
              <a:rPr lang="en-US" altLang="zh-CN" dirty="0"/>
              <a:t>CMOS</a:t>
            </a:r>
            <a:r>
              <a:rPr lang="zh-CN" altLang="zh-CN" dirty="0"/>
              <a:t>芯片可通过主板上集成的小型电池供电，因此关机时其存储的信息不会丢失</a:t>
            </a:r>
            <a:r>
              <a:rPr lang="zh-CN" altLang="en-US" dirty="0"/>
              <a:t>。</a:t>
            </a:r>
            <a:endParaRPr lang="en-US" altLang="zh-CN" dirty="0"/>
          </a:p>
          <a:p>
            <a:r>
              <a:rPr lang="en-US" altLang="zh-CN" dirty="0"/>
              <a:t>EEPROM</a:t>
            </a:r>
            <a:r>
              <a:rPr lang="zh-CN" altLang="en-US" dirty="0"/>
              <a:t>是非易失存的，它不需要电力就能存放数据，并且在更改计算机系统的配置时，它上面的数据也会更新。</a:t>
            </a:r>
            <a:endParaRPr lang="en-US" altLang="zh-CN" dirty="0"/>
          </a:p>
          <a:p>
            <a:r>
              <a:rPr lang="zh-CN" altLang="en-US" dirty="0"/>
              <a:t>由于</a:t>
            </a:r>
            <a:r>
              <a:rPr lang="en-US" altLang="zh-CN" dirty="0"/>
              <a:t>EEPROM</a:t>
            </a:r>
            <a:r>
              <a:rPr lang="zh-CN" altLang="en-US" dirty="0"/>
              <a:t>不需要电力供应，因此</a:t>
            </a:r>
            <a:r>
              <a:rPr lang="en-US" altLang="zh-CN" dirty="0"/>
              <a:t>EEPROM</a:t>
            </a:r>
            <a:r>
              <a:rPr lang="zh-CN" altLang="en-US" dirty="0"/>
              <a:t>正在取代</a:t>
            </a:r>
            <a:r>
              <a:rPr lang="en-US" altLang="zh-CN" dirty="0"/>
              <a:t>CMOS</a:t>
            </a:r>
            <a:r>
              <a:rPr lang="zh-CN" altLang="en-US" dirty="0"/>
              <a:t>技术</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CMOS</a:t>
            </a:r>
            <a:r>
              <a:rPr lang="zh-CN" altLang="en-US"/>
              <a:t>及</a:t>
            </a:r>
            <a:r>
              <a:rPr lang="en-US" altLang="zh-CN"/>
              <a:t>EEPROM</a:t>
            </a:r>
            <a:endParaRPr lang="en-US" altLang="zh-CN"/>
          </a:p>
        </p:txBody>
      </p:sp>
      <p:pic>
        <p:nvPicPr>
          <p:cNvPr id="4" name="图片 4"/>
          <p:cNvPicPr>
            <a:picLocks noChangeAspect="1"/>
          </p:cNvPicPr>
          <p:nvPr>
            <p:ph idx="1"/>
          </p:nvPr>
        </p:nvPicPr>
        <p:blipFill>
          <a:blip r:embed="rId1"/>
          <a:stretch>
            <a:fillRect/>
          </a:stretch>
        </p:blipFill>
        <p:spPr>
          <a:xfrm>
            <a:off x="1576705" y="1898650"/>
            <a:ext cx="4067175" cy="2524125"/>
          </a:xfrm>
          <a:prstGeom prst="rect">
            <a:avLst/>
          </a:prstGeom>
        </p:spPr>
      </p:pic>
      <p:pic>
        <p:nvPicPr>
          <p:cNvPr id="5" name="图片 5"/>
          <p:cNvPicPr>
            <a:picLocks noChangeAspect="1"/>
          </p:cNvPicPr>
          <p:nvPr/>
        </p:nvPicPr>
        <p:blipFill>
          <a:blip r:embed="rId2"/>
          <a:stretch>
            <a:fillRect/>
          </a:stretch>
        </p:blipFill>
        <p:spPr>
          <a:xfrm>
            <a:off x="5715000" y="1953578"/>
            <a:ext cx="2800350" cy="2295525"/>
          </a:xfrm>
          <a:prstGeom prst="rect">
            <a:avLst/>
          </a:prstGeom>
        </p:spPr>
      </p:pic>
      <p:sp>
        <p:nvSpPr>
          <p:cNvPr id="6" name="文本框 5"/>
          <p:cNvSpPr txBox="1"/>
          <p:nvPr/>
        </p:nvSpPr>
        <p:spPr>
          <a:xfrm>
            <a:off x="2580640" y="4926330"/>
            <a:ext cx="2240915" cy="368300"/>
          </a:xfrm>
          <a:prstGeom prst="rect">
            <a:avLst/>
          </a:prstGeom>
          <a:noFill/>
        </p:spPr>
        <p:txBody>
          <a:bodyPr wrap="square" rtlCol="0">
            <a:spAutoFit/>
          </a:bodyPr>
          <a:p>
            <a:r>
              <a:rPr lang="zh-CN" altLang="en-US"/>
              <a:t>主板上的</a:t>
            </a:r>
            <a:r>
              <a:rPr lang="en-US" altLang="zh-CN"/>
              <a:t>CMOS</a:t>
            </a:r>
            <a:r>
              <a:rPr lang="zh-CN" altLang="en-US"/>
              <a:t>芯片</a:t>
            </a:r>
            <a:endParaRPr lang="zh-CN" altLang="en-US"/>
          </a:p>
        </p:txBody>
      </p:sp>
      <p:sp>
        <p:nvSpPr>
          <p:cNvPr id="7" name="文本框 6"/>
          <p:cNvSpPr txBox="1"/>
          <p:nvPr/>
        </p:nvSpPr>
        <p:spPr>
          <a:xfrm>
            <a:off x="6588760" y="4926330"/>
            <a:ext cx="1748790" cy="368300"/>
          </a:xfrm>
          <a:prstGeom prst="rect">
            <a:avLst/>
          </a:prstGeom>
          <a:noFill/>
        </p:spPr>
        <p:txBody>
          <a:bodyPr wrap="square" rtlCol="0">
            <a:spAutoFit/>
          </a:bodyPr>
          <a:p>
            <a:r>
              <a:rPr lang="en-US" altLang="zh-CN"/>
              <a:t>EEPROM</a:t>
            </a:r>
            <a:endParaRPr lang="en-US" alt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闪存</a:t>
            </a:r>
            <a:endParaRPr lang="zh-CN" altLang="en-US"/>
          </a:p>
        </p:txBody>
      </p:sp>
      <p:sp>
        <p:nvSpPr>
          <p:cNvPr id="3" name="内容占位符 2"/>
          <p:cNvSpPr>
            <a:spLocks noGrp="1"/>
          </p:cNvSpPr>
          <p:nvPr>
            <p:ph idx="1"/>
          </p:nvPr>
        </p:nvSpPr>
        <p:spPr/>
        <p:txBody>
          <a:bodyPr>
            <a:normAutofit fontScale="90000"/>
          </a:bodyPr>
          <a:p>
            <a:r>
              <a:rPr lang="zh-CN" altLang="en-US"/>
              <a:t>闪存（FlashMemory）是一种长寿命的非易失性（在断电情况下仍能保持所存储的数据信息）的存储器。</a:t>
            </a:r>
            <a:endParaRPr lang="zh-CN" altLang="en-US"/>
          </a:p>
          <a:p>
            <a:r>
              <a:rPr lang="zh-CN" altLang="en-US"/>
              <a:t>数据删除不是以单个的字节为单位而是以固定的区块为单位，区块大小一般为256KB~ 20MB。</a:t>
            </a:r>
            <a:endParaRPr lang="zh-CN" altLang="en-US"/>
          </a:p>
          <a:p>
            <a:r>
              <a:rPr lang="zh-CN" altLang="en-US"/>
              <a:t>闪存是EEPROM的变种，闪存与EEPROM不同的是：EEPROM能在字节水平上进行删除和重写而不是整个芯片擦写，而闪存的大部分芯片需要块擦除。</a:t>
            </a:r>
            <a:endParaRPr lang="zh-CN" altLang="en-US"/>
          </a:p>
          <a:p>
            <a:r>
              <a:rPr lang="zh-CN" altLang="en-US"/>
              <a:t>由于闪存</a:t>
            </a:r>
            <a:r>
              <a:rPr lang="zh-CN" altLang="en-US"/>
              <a:t>断电时仍能保存数据,因此闪存通常被用来保存设置信息，如在计算机的BIOS(基本程序)、智能手机、数码相机中保存资料等。</a:t>
            </a:r>
            <a:endParaRPr lang="zh-CN" altLang="en-US"/>
          </a:p>
          <a:p>
            <a:pPr marL="0" indent="0">
              <a:buNone/>
            </a:pP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内存访问时间</a:t>
            </a:r>
            <a:endParaRPr lang="zh-CN" altLang="en-US"/>
          </a:p>
        </p:txBody>
      </p:sp>
      <p:sp>
        <p:nvSpPr>
          <p:cNvPr id="3" name="内容占位符 2"/>
          <p:cNvSpPr>
            <a:spLocks noGrp="1"/>
          </p:cNvSpPr>
          <p:nvPr>
            <p:ph idx="1"/>
          </p:nvPr>
        </p:nvSpPr>
        <p:spPr/>
        <p:txBody>
          <a:bodyPr/>
          <a:p>
            <a:r>
              <a:rPr lang="zh-CN" altLang="en-US"/>
              <a:t>内存访问时间是指处理器从内存中读取数据、指令和信息所花费的时间。</a:t>
            </a:r>
            <a:endParaRPr lang="zh-CN" altLang="en-US"/>
          </a:p>
          <a:p>
            <a:r>
              <a:rPr lang="zh-CN" altLang="en-US"/>
              <a:t>计算机的访问时间直接影响着计算机处理速度的快慢。例如，内存中访问数据的速度可达到比硬盘中访问数据的速度快20万倍。</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存储设备</a:t>
            </a:r>
            <a:endParaRPr lang="zh-CN" altLang="en-US" dirty="0"/>
          </a:p>
        </p:txBody>
      </p:sp>
      <p:sp>
        <p:nvSpPr>
          <p:cNvPr id="3" name="内容占位符 2"/>
          <p:cNvSpPr>
            <a:spLocks noGrp="1"/>
          </p:cNvSpPr>
          <p:nvPr>
            <p:ph idx="1"/>
          </p:nvPr>
        </p:nvSpPr>
        <p:spPr/>
        <p:txBody>
          <a:bodyPr/>
          <a:lstStyle/>
          <a:p>
            <a:r>
              <a:rPr lang="zh-CN" altLang="zh-CN" dirty="0"/>
              <a:t>目前常用的存储技术</a:t>
            </a:r>
            <a:r>
              <a:rPr lang="zh-CN" altLang="en-US" dirty="0"/>
              <a:t>有：</a:t>
            </a:r>
            <a:endParaRPr lang="en-US" altLang="zh-CN" dirty="0"/>
          </a:p>
          <a:p>
            <a:pPr lvl="1"/>
            <a:r>
              <a:rPr lang="zh-CN" altLang="zh-CN" dirty="0"/>
              <a:t>磁存储</a:t>
            </a:r>
            <a:endParaRPr lang="en-US" altLang="zh-CN" dirty="0"/>
          </a:p>
          <a:p>
            <a:pPr lvl="1"/>
            <a:r>
              <a:rPr lang="zh-CN" altLang="zh-CN" dirty="0"/>
              <a:t>光存储</a:t>
            </a:r>
            <a:endParaRPr lang="en-US" altLang="zh-CN" dirty="0"/>
          </a:p>
          <a:p>
            <a:pPr lvl="1"/>
            <a:r>
              <a:rPr lang="zh-CN" altLang="zh-CN" dirty="0"/>
              <a:t>固态存储</a:t>
            </a:r>
            <a:endParaRPr lang="en-US" altLang="zh-CN" dirty="0"/>
          </a:p>
          <a:p>
            <a:pPr lvl="1"/>
            <a:r>
              <a:rPr lang="zh-CN" altLang="zh-CN" dirty="0"/>
              <a:t>云存储</a:t>
            </a:r>
            <a:endParaRPr lang="en-US" altLang="zh-CN" dirty="0"/>
          </a:p>
          <a:p>
            <a:r>
              <a:rPr lang="zh-CN" altLang="zh-CN" dirty="0"/>
              <a:t>衡量存储技术主要从耐用性、通用性、容量、速度等方面考虑</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磁存储</a:t>
            </a:r>
            <a:endParaRPr lang="zh-CN" altLang="en-US" dirty="0"/>
          </a:p>
        </p:txBody>
      </p:sp>
      <p:pic>
        <p:nvPicPr>
          <p:cNvPr id="4" name="图片 3"/>
          <p:cNvPicPr/>
          <p:nvPr/>
        </p:nvPicPr>
        <p:blipFill>
          <a:blip r:embed="rId1"/>
          <a:stretch>
            <a:fillRect/>
          </a:stretch>
        </p:blipFill>
        <p:spPr>
          <a:xfrm>
            <a:off x="6622712" y="4960928"/>
            <a:ext cx="2192357" cy="1742132"/>
          </a:xfrm>
          <a:prstGeom prst="rect">
            <a:avLst/>
          </a:prstGeom>
        </p:spPr>
      </p:pic>
      <p:sp>
        <p:nvSpPr>
          <p:cNvPr id="3" name="内容占位符 2"/>
          <p:cNvSpPr>
            <a:spLocks noGrp="1"/>
          </p:cNvSpPr>
          <p:nvPr>
            <p:ph idx="1"/>
          </p:nvPr>
        </p:nvSpPr>
        <p:spPr/>
        <p:txBody>
          <a:bodyPr/>
          <a:lstStyle/>
          <a:p>
            <a:r>
              <a:rPr lang="zh-CN" altLang="zh-CN" dirty="0"/>
              <a:t>磁存储技术通过磁化磁盘或磁带表面的微粒来存储数据。可以通过指定微粒的朝向来表示</a:t>
            </a:r>
            <a:r>
              <a:rPr lang="en-US" altLang="zh-CN" dirty="0"/>
              <a:t>“0”</a:t>
            </a:r>
            <a:r>
              <a:rPr lang="zh-CN" altLang="zh-CN" dirty="0"/>
              <a:t>和</a:t>
            </a:r>
            <a:r>
              <a:rPr lang="en-US" altLang="zh-CN" dirty="0"/>
              <a:t>“1”</a:t>
            </a:r>
            <a:r>
              <a:rPr lang="zh-CN" altLang="zh-CN" dirty="0"/>
              <a:t>的序列</a:t>
            </a:r>
            <a:r>
              <a:rPr lang="zh-CN" altLang="en-US" dirty="0"/>
              <a:t>。</a:t>
            </a:r>
            <a:endParaRPr lang="en-US" altLang="zh-CN" dirty="0"/>
          </a:p>
          <a:p>
            <a:r>
              <a:rPr lang="zh-CN" altLang="en-US" dirty="0"/>
              <a:t>典型代表：机械硬盘</a:t>
            </a:r>
            <a:endParaRPr lang="en-US" altLang="zh-CN" dirty="0"/>
          </a:p>
          <a:p>
            <a:pPr lvl="1"/>
            <a:r>
              <a:rPr lang="zh-CN" altLang="zh-CN" dirty="0"/>
              <a:t>机械硬盘驱动器由一个或多个盘片及与每个盘片相关的读写头组成。</a:t>
            </a:r>
            <a:endParaRPr lang="en-US" altLang="zh-CN" dirty="0"/>
          </a:p>
          <a:p>
            <a:pPr lvl="1"/>
            <a:r>
              <a:rPr lang="zh-CN" altLang="zh-CN" dirty="0"/>
              <a:t>硬盘驱动器运行时，盘片会以每分钟数千转的转速绕固定轴旋转。</a:t>
            </a:r>
            <a:endParaRPr lang="en-US" altLang="zh-CN" dirty="0"/>
          </a:p>
          <a:p>
            <a:pPr lvl="1"/>
            <a:r>
              <a:rPr lang="zh-CN" altLang="zh-CN" dirty="0"/>
              <a:t>读写头悬浮在每张盘片上方不到一微米处，可以通过磁化微粒写入数据，也可以通过感应微粒的磁极读取数据</a:t>
            </a:r>
            <a:endParaRPr lang="zh-CN" altLang="en-US" dirty="0"/>
          </a:p>
        </p:txBody>
      </p:sp>
      <p:sp>
        <p:nvSpPr>
          <p:cNvPr id="5" name="文本框 4"/>
          <p:cNvSpPr txBox="1"/>
          <p:nvPr/>
        </p:nvSpPr>
        <p:spPr>
          <a:xfrm>
            <a:off x="4017645" y="6334760"/>
            <a:ext cx="2604770" cy="368300"/>
          </a:xfrm>
          <a:prstGeom prst="rect">
            <a:avLst/>
          </a:prstGeom>
          <a:noFill/>
        </p:spPr>
        <p:txBody>
          <a:bodyPr wrap="square" rtlCol="0">
            <a:spAutoFit/>
          </a:bodyPr>
          <a:p>
            <a:r>
              <a:rPr lang="zh-CN" altLang="en-US"/>
              <a:t>机械硬盘的磁头和盘片</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机械硬盘</a:t>
            </a:r>
            <a:endParaRPr lang="zh-CN" altLang="en-US"/>
          </a:p>
        </p:txBody>
      </p:sp>
      <p:sp>
        <p:nvSpPr>
          <p:cNvPr id="3" name="内容占位符 2"/>
          <p:cNvSpPr>
            <a:spLocks noGrp="1"/>
          </p:cNvSpPr>
          <p:nvPr>
            <p:ph idx="1"/>
          </p:nvPr>
        </p:nvSpPr>
        <p:spPr/>
        <p:txBody>
          <a:bodyPr/>
          <a:p>
            <a:r>
              <a:rPr lang="zh-CN" altLang="en-US"/>
              <a:t>特点：</a:t>
            </a:r>
            <a:endParaRPr lang="zh-CN" altLang="en-US"/>
          </a:p>
          <a:p>
            <a:pPr lvl="1"/>
            <a:r>
              <a:rPr lang="zh-CN" altLang="en-US"/>
              <a:t>存储容量较大，单位容量成本较低；</a:t>
            </a:r>
            <a:endParaRPr lang="zh-CN" altLang="en-US"/>
          </a:p>
          <a:p>
            <a:pPr lvl="1"/>
            <a:r>
              <a:rPr lang="zh-CN" altLang="en-US"/>
              <a:t>耐用性较差，收环境因素和人为因素影响较大。</a:t>
            </a:r>
            <a:endParaRPr lang="zh-CN" altLang="en-US"/>
          </a:p>
          <a:p>
            <a:r>
              <a:rPr lang="zh-CN" altLang="en-US"/>
              <a:t>性能：</a:t>
            </a:r>
            <a:endParaRPr lang="zh-CN" altLang="en-US"/>
          </a:p>
          <a:p>
            <a:pPr lvl="1"/>
            <a:r>
              <a:rPr lang="zh-CN" altLang="en-US"/>
              <a:t>机械硬盘的性能常以容量、访问时间和转速来衡量。</a:t>
            </a:r>
            <a:endParaRPr lang="zh-CN" altLang="en-US"/>
          </a:p>
          <a:p>
            <a:pPr lvl="1"/>
            <a:r>
              <a:rPr lang="zh-CN" altLang="en-US"/>
              <a:t>盘片越多，磁微粒的密度越大，硬盘容量也越大。</a:t>
            </a:r>
            <a:endParaRPr lang="zh-CN" altLang="en-US"/>
          </a:p>
          <a:p>
            <a:pPr lvl="1"/>
            <a:r>
              <a:rPr lang="zh-CN" altLang="en-US"/>
              <a:t>硬盘转速越快，磁头定位到指定数据的速度也越快。</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磁带</a:t>
            </a:r>
            <a:endParaRPr lang="zh-CN" altLang="en-US"/>
          </a:p>
        </p:txBody>
      </p:sp>
      <p:sp>
        <p:nvSpPr>
          <p:cNvPr id="3" name="内容占位符 2"/>
          <p:cNvSpPr>
            <a:spLocks noGrp="1"/>
          </p:cNvSpPr>
          <p:nvPr>
            <p:ph idx="1"/>
          </p:nvPr>
        </p:nvSpPr>
        <p:spPr/>
        <p:txBody>
          <a:bodyPr/>
          <a:p>
            <a:r>
              <a:rPr lang="zh-CN" altLang="en-US"/>
              <a:t>磁带是一种能够以低成本存储大量数据和信息的磁性图层塑料带。</a:t>
            </a:r>
            <a:endParaRPr lang="zh-CN" altLang="en-US"/>
          </a:p>
          <a:p>
            <a:r>
              <a:rPr lang="zh-CN" altLang="en-US"/>
              <a:t>与传统磁带录音机相比，磁带机可以直接读写磁带数据。</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光存储</a:t>
            </a:r>
            <a:endParaRPr lang="zh-CN" altLang="en-US" dirty="0"/>
          </a:p>
        </p:txBody>
      </p:sp>
      <p:sp>
        <p:nvSpPr>
          <p:cNvPr id="3" name="内容占位符 2"/>
          <p:cNvSpPr>
            <a:spLocks noGrp="1"/>
          </p:cNvSpPr>
          <p:nvPr>
            <p:ph idx="1"/>
          </p:nvPr>
        </p:nvSpPr>
        <p:spPr/>
        <p:txBody>
          <a:bodyPr/>
          <a:lstStyle/>
          <a:p>
            <a:r>
              <a:rPr lang="zh-CN" altLang="zh-CN" dirty="0"/>
              <a:t>光存储技术通过光盘盘片表面的平坦程度来表示数据，盘片表面的平坦区域表示二进制</a:t>
            </a:r>
            <a:r>
              <a:rPr lang="en-US" altLang="zh-CN" dirty="0"/>
              <a:t>“1”</a:t>
            </a:r>
            <a:r>
              <a:rPr lang="zh-CN" altLang="zh-CN" dirty="0"/>
              <a:t>，不平坦区域（又称凹点）表示二进制</a:t>
            </a:r>
            <a:r>
              <a:rPr lang="en-US" altLang="zh-CN" dirty="0"/>
              <a:t>“0”</a:t>
            </a:r>
            <a:r>
              <a:rPr lang="zh-CN" altLang="zh-CN" dirty="0"/>
              <a:t>。</a:t>
            </a:r>
            <a:endParaRPr lang="en-US" altLang="zh-CN" dirty="0"/>
          </a:p>
          <a:p>
            <a:r>
              <a:rPr lang="zh-CN" altLang="en-US" dirty="0"/>
              <a:t>典型代表：光盘</a:t>
            </a:r>
            <a:endParaRPr lang="en-US" altLang="zh-CN" dirty="0"/>
          </a:p>
          <a:p>
            <a:r>
              <a:rPr lang="zh-CN" altLang="en-US" dirty="0"/>
              <a:t>光盘常见类型：</a:t>
            </a:r>
            <a:r>
              <a:rPr lang="en-US" altLang="zh-CN" dirty="0"/>
              <a:t>CD</a:t>
            </a:r>
            <a:r>
              <a:rPr lang="zh-CN" altLang="zh-CN" dirty="0"/>
              <a:t>、</a:t>
            </a:r>
            <a:r>
              <a:rPr lang="en-US" altLang="zh-CN" dirty="0"/>
              <a:t>DVD</a:t>
            </a:r>
            <a:r>
              <a:rPr lang="zh-CN" altLang="zh-CN" dirty="0"/>
              <a:t>、蓝光</a:t>
            </a:r>
            <a:endParaRPr lang="en-US" altLang="zh-CN" dirty="0"/>
          </a:p>
          <a:p>
            <a:r>
              <a:rPr lang="zh-CN" altLang="en-US" dirty="0"/>
              <a:t>常见光技术：</a:t>
            </a:r>
            <a:r>
              <a:rPr lang="zh-CN" altLang="zh-CN" dirty="0"/>
              <a:t>只读技术、可记录技术和可重写技术</a:t>
            </a:r>
            <a:endParaRPr lang="en-US" altLang="zh-CN"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a:br>
            <a:r>
              <a:rPr lang="zh-CN" altLang="en-US"/>
              <a:t>光盘</a:t>
            </a:r>
            <a:endParaRPr lang="zh-CN" altLang="en-US"/>
          </a:p>
        </p:txBody>
      </p:sp>
      <p:sp>
        <p:nvSpPr>
          <p:cNvPr id="3" name="内容占位符 2"/>
          <p:cNvSpPr>
            <a:spLocks noGrp="1"/>
          </p:cNvSpPr>
          <p:nvPr>
            <p:ph idx="1"/>
          </p:nvPr>
        </p:nvSpPr>
        <p:spPr/>
        <p:txBody>
          <a:bodyPr/>
          <a:p>
            <a:r>
              <a:rPr lang="zh-CN" altLang="en-US"/>
              <a:t>特点：</a:t>
            </a:r>
            <a:endParaRPr lang="zh-CN" altLang="en-US"/>
          </a:p>
          <a:p>
            <a:pPr lvl="1"/>
            <a:r>
              <a:rPr lang="zh-CN" altLang="en-US"/>
              <a:t>光盘的优点是它们的超大容量及便携性；</a:t>
            </a:r>
            <a:endParaRPr lang="zh-CN" altLang="en-US"/>
          </a:p>
          <a:p>
            <a:pPr lvl="1"/>
            <a:r>
              <a:rPr lang="zh-CN" altLang="en-US"/>
              <a:t>缺点是访问、保存、修改数据的速度比较慢。</a:t>
            </a:r>
            <a:endParaRPr lang="zh-CN" altLang="en-US"/>
          </a:p>
          <a:p>
            <a:pPr marL="457200" lvl="1" indent="0">
              <a:buNone/>
            </a:pPr>
            <a:endParaRPr lang="zh-CN" altLang="en-US"/>
          </a:p>
          <a:p>
            <a:r>
              <a:rPr lang="zh-CN" altLang="en-US"/>
              <a:t>双面光盘：</a:t>
            </a:r>
            <a:endParaRPr lang="zh-CN" altLang="en-US"/>
          </a:p>
          <a:p>
            <a:pPr lvl="1"/>
            <a:r>
              <a:rPr lang="zh-CN" altLang="en-US"/>
              <a:t>为了提高数据存储容量，被制成存储两层数据的圆盘的双面光盘的存储了几乎翻了一番。</a:t>
            </a:r>
            <a:endParaRPr lang="zh-CN" altLang="en-US"/>
          </a:p>
          <a:p>
            <a:pPr lvl="1"/>
            <a:r>
              <a:rPr lang="zh-CN" altLang="en-US"/>
              <a:t>为获取更大的容量，光盘正朝着两层以上发展，光盘也可以双面录制，但存储在光盘两面的数据不能同时访问。</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主板</a:t>
            </a:r>
            <a:endParaRPr lang="zh-CN" altLang="en-US" dirty="0"/>
          </a:p>
        </p:txBody>
      </p:sp>
      <p:sp>
        <p:nvSpPr>
          <p:cNvPr id="3" name="内容占位符 2"/>
          <p:cNvSpPr>
            <a:spLocks noGrp="1"/>
          </p:cNvSpPr>
          <p:nvPr>
            <p:ph idx="1"/>
          </p:nvPr>
        </p:nvSpPr>
        <p:spPr/>
        <p:txBody>
          <a:bodyPr/>
          <a:lstStyle/>
          <a:p>
            <a:r>
              <a:rPr lang="zh-CN" altLang="en-US" dirty="0"/>
              <a:t>主板</a:t>
            </a:r>
            <a:r>
              <a:rPr lang="zh-CN" altLang="zh-CN" dirty="0"/>
              <a:t>又叫主机板、系统板或母板，安装在机箱内</a:t>
            </a:r>
            <a:r>
              <a:rPr lang="zh-CN" altLang="en-US" dirty="0"/>
              <a:t>，</a:t>
            </a:r>
            <a:r>
              <a:rPr lang="zh-CN" altLang="zh-CN" dirty="0"/>
              <a:t>一般为矩形电路板</a:t>
            </a:r>
            <a:r>
              <a:rPr lang="zh-CN" altLang="en-US" dirty="0"/>
              <a:t>。</a:t>
            </a:r>
            <a:endParaRPr lang="en-US" altLang="zh-CN" dirty="0"/>
          </a:p>
          <a:p>
            <a:r>
              <a:rPr lang="zh-CN" altLang="zh-CN" dirty="0"/>
              <a:t>主板主要由芯片组、扩展槽和对外接口三个部分组成。</a:t>
            </a:r>
            <a:endParaRPr lang="zh-CN" altLang="zh-CN" dirty="0"/>
          </a:p>
          <a:p>
            <a:endParaRPr lang="zh-CN" altLang="en-US" dirty="0"/>
          </a:p>
        </p:txBody>
      </p:sp>
      <p:pic>
        <p:nvPicPr>
          <p:cNvPr id="4" name="图片 3"/>
          <p:cNvPicPr/>
          <p:nvPr/>
        </p:nvPicPr>
        <p:blipFill>
          <a:blip r:embed="rId1"/>
          <a:stretch>
            <a:fillRect/>
          </a:stretch>
        </p:blipFill>
        <p:spPr>
          <a:xfrm>
            <a:off x="3408699" y="3375660"/>
            <a:ext cx="5274310" cy="3227070"/>
          </a:xfrm>
          <a:prstGeom prst="rect">
            <a:avLst/>
          </a:prstGeom>
        </p:spPr>
      </p:pic>
      <p:sp>
        <p:nvSpPr>
          <p:cNvPr id="5" name="文本框 4"/>
          <p:cNvSpPr txBox="1"/>
          <p:nvPr/>
        </p:nvSpPr>
        <p:spPr>
          <a:xfrm>
            <a:off x="7280910" y="3375660"/>
            <a:ext cx="819785" cy="368300"/>
          </a:xfrm>
          <a:prstGeom prst="rect">
            <a:avLst/>
          </a:prstGeom>
          <a:noFill/>
        </p:spPr>
        <p:txBody>
          <a:bodyPr wrap="square" rtlCol="0">
            <a:spAutoFit/>
          </a:bodyPr>
          <a:p>
            <a:r>
              <a:rPr lang="zh-CN" altLang="en-US"/>
              <a:t>主板</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固态存储技术</a:t>
            </a:r>
            <a:endParaRPr lang="zh-CN" altLang="en-US" dirty="0"/>
          </a:p>
        </p:txBody>
      </p:sp>
      <p:sp>
        <p:nvSpPr>
          <p:cNvPr id="3" name="内容占位符 2"/>
          <p:cNvSpPr>
            <a:spLocks noGrp="1"/>
          </p:cNvSpPr>
          <p:nvPr>
            <p:ph idx="1"/>
          </p:nvPr>
        </p:nvSpPr>
        <p:spPr/>
        <p:txBody>
          <a:bodyPr/>
          <a:lstStyle/>
          <a:p>
            <a:r>
              <a:rPr lang="zh-CN" altLang="zh-CN" dirty="0"/>
              <a:t>固态存储器有时也称闪存，是通过存储芯片内部晶体管的开关状态来存储数据的。</a:t>
            </a:r>
            <a:endParaRPr lang="en-US" altLang="zh-CN" dirty="0"/>
          </a:p>
          <a:p>
            <a:r>
              <a:rPr lang="zh-CN" altLang="zh-CN" dirty="0"/>
              <a:t>固态存储器不需要读写头，也不需要转动，所以耗电量小，且持久耐用</a:t>
            </a:r>
            <a:r>
              <a:rPr lang="en-US" altLang="zh-CN" dirty="0"/>
              <a:t>——</a:t>
            </a:r>
            <a:r>
              <a:rPr lang="zh-CN" altLang="zh-CN" dirty="0"/>
              <a:t>不会受到振动、磁场、高温等的影响。</a:t>
            </a:r>
            <a:endParaRPr lang="zh-CN" altLang="zh-CN" dirty="0"/>
          </a:p>
          <a:p>
            <a:r>
              <a:rPr lang="zh-CN" altLang="en-US" dirty="0"/>
              <a:t>常见固态存储器</a:t>
            </a:r>
            <a:endParaRPr lang="en-US" altLang="zh-CN" dirty="0"/>
          </a:p>
          <a:p>
            <a:pPr lvl="1"/>
            <a:r>
              <a:rPr lang="zh-CN" altLang="zh-CN" dirty="0"/>
              <a:t>存储卡</a:t>
            </a:r>
            <a:endParaRPr lang="en-US" altLang="zh-CN" dirty="0"/>
          </a:p>
          <a:p>
            <a:pPr lvl="1"/>
            <a:r>
              <a:rPr lang="zh-CN" altLang="zh-CN" dirty="0"/>
              <a:t>固态硬盘</a:t>
            </a:r>
            <a:endParaRPr lang="en-US" altLang="zh-CN" dirty="0"/>
          </a:p>
          <a:p>
            <a:pPr lvl="1"/>
            <a:r>
              <a:rPr lang="en-US" altLang="zh-CN" dirty="0"/>
              <a:t>U</a:t>
            </a:r>
            <a:r>
              <a:rPr lang="zh-CN" altLang="zh-CN" dirty="0"/>
              <a:t>盘</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存储卡</a:t>
            </a:r>
            <a:endParaRPr lang="zh-CN" altLang="en-US"/>
          </a:p>
        </p:txBody>
      </p:sp>
      <p:sp>
        <p:nvSpPr>
          <p:cNvPr id="3" name="内容占位符 2"/>
          <p:cNvSpPr>
            <a:spLocks noGrp="1"/>
          </p:cNvSpPr>
          <p:nvPr>
            <p:ph idx="1"/>
          </p:nvPr>
        </p:nvSpPr>
        <p:spPr/>
        <p:txBody>
          <a:bodyPr/>
          <a:p>
            <a:r>
              <a:rPr lang="zh-CN" altLang="en-US"/>
              <a:t>存储卡可广泛应用于数码相机、媒体播放器等数码产品中。</a:t>
            </a:r>
            <a:r>
              <a:rPr lang="en-US" altLang="zh-CN"/>
              <a:t>hi</a:t>
            </a:r>
            <a:r>
              <a:rPr lang="zh-CN" altLang="en-US"/>
              <a:t>算计使用读卡器能够读取并向存储卡中写入数据。</a:t>
            </a:r>
            <a:endParaRPr lang="zh-CN" altLang="en-US"/>
          </a:p>
          <a:p>
            <a:r>
              <a:rPr lang="zh-CN" altLang="en-US"/>
              <a:t>多数计算机内置读卡器，这使得计算机和数码产品直接能够互相传输数据。</a:t>
            </a:r>
            <a:endParaRPr lang="zh-CN" altLang="en-US"/>
          </a:p>
          <a:p>
            <a:r>
              <a:rPr lang="zh-CN" altLang="en-US"/>
              <a:t>存储卡的类型包括多媒体（</a:t>
            </a:r>
            <a:r>
              <a:rPr lang="en-US" altLang="zh-CN"/>
              <a:t>Multimedia, MMC</a:t>
            </a:r>
            <a:r>
              <a:rPr lang="zh-CN" altLang="en-US"/>
              <a:t>）卡、安全数字（</a:t>
            </a:r>
            <a:r>
              <a:rPr lang="en-US" altLang="zh-CN"/>
              <a:t>Secure Digital, SD</a:t>
            </a:r>
            <a:r>
              <a:rPr lang="zh-CN" altLang="en-US"/>
              <a:t>）卡、记忆棒等。</a:t>
            </a:r>
            <a:endParaRPr lang="zh-CN" altLang="en-US"/>
          </a:p>
        </p:txBody>
      </p:sp>
      <p:pic>
        <p:nvPicPr>
          <p:cNvPr id="4" name="图片 3"/>
          <p:cNvPicPr/>
          <p:nvPr/>
        </p:nvPicPr>
        <p:blipFill>
          <a:blip r:embed="rId1"/>
          <a:stretch>
            <a:fillRect/>
          </a:stretch>
        </p:blipFill>
        <p:spPr>
          <a:xfrm>
            <a:off x="3593807" y="4583017"/>
            <a:ext cx="4921543" cy="1943267"/>
          </a:xfrm>
          <a:prstGeom prst="rect">
            <a:avLst/>
          </a:prstGeom>
        </p:spPr>
      </p:pic>
      <p:sp>
        <p:nvSpPr>
          <p:cNvPr id="5" name="文本框 4"/>
          <p:cNvSpPr txBox="1"/>
          <p:nvPr/>
        </p:nvSpPr>
        <p:spPr>
          <a:xfrm>
            <a:off x="2663190" y="6157595"/>
            <a:ext cx="873760" cy="368300"/>
          </a:xfrm>
          <a:prstGeom prst="rect">
            <a:avLst/>
          </a:prstGeom>
          <a:noFill/>
        </p:spPr>
        <p:txBody>
          <a:bodyPr wrap="square" rtlCol="0">
            <a:spAutoFit/>
          </a:bodyPr>
          <a:p>
            <a:r>
              <a:rPr lang="zh-CN" altLang="en-US"/>
              <a:t>存储卡</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固态硬盘</a:t>
            </a:r>
            <a:endParaRPr lang="zh-CN" altLang="en-US"/>
          </a:p>
        </p:txBody>
      </p:sp>
      <p:sp>
        <p:nvSpPr>
          <p:cNvPr id="3" name="内容占位符 2"/>
          <p:cNvSpPr>
            <a:spLocks noGrp="1"/>
          </p:cNvSpPr>
          <p:nvPr>
            <p:ph idx="1"/>
          </p:nvPr>
        </p:nvSpPr>
        <p:spPr/>
        <p:txBody>
          <a:bodyPr/>
          <a:p>
            <a:r>
              <a:rPr lang="zh-CN" altLang="en-US"/>
              <a:t>固态硬盘（</a:t>
            </a:r>
            <a:r>
              <a:rPr lang="en-US" altLang="zh-CN"/>
              <a:t>Solid State Drive, SSD</a:t>
            </a:r>
            <a:r>
              <a:rPr lang="zh-CN" altLang="en-US"/>
              <a:t>）是一种可替代硬盘驱动器的设备，它在接口的规范和定义、功能和使用方法上与普通硬盘完全相同。在外形与尺寸上也与普通硬盘一致。</a:t>
            </a:r>
            <a:endParaRPr lang="zh-CN" altLang="en-US"/>
          </a:p>
          <a:p>
            <a:r>
              <a:rPr lang="zh-CN" altLang="en-US"/>
              <a:t>固态硬盘的读写速度非常快，功耗低，且工作时没有噪声，广泛用作移动设备的主存储设备，一些笔记本电脑和上网本也开始使用固态硬盘替代机械硬盘。</a:t>
            </a:r>
            <a:endParaRPr lang="zh-CN" altLang="en-US"/>
          </a:p>
        </p:txBody>
      </p:sp>
      <p:pic>
        <p:nvPicPr>
          <p:cNvPr id="7" name="图片 7"/>
          <p:cNvPicPr>
            <a:picLocks noChangeAspect="1"/>
          </p:cNvPicPr>
          <p:nvPr/>
        </p:nvPicPr>
        <p:blipFill>
          <a:blip r:embed="rId1"/>
          <a:stretch>
            <a:fillRect/>
          </a:stretch>
        </p:blipFill>
        <p:spPr>
          <a:xfrm>
            <a:off x="5276850" y="4818380"/>
            <a:ext cx="3238500" cy="1647190"/>
          </a:xfrm>
          <a:prstGeom prst="rect">
            <a:avLst/>
          </a:prstGeom>
        </p:spPr>
      </p:pic>
      <p:sp>
        <p:nvSpPr>
          <p:cNvPr id="4" name="文本框 3"/>
          <p:cNvSpPr txBox="1"/>
          <p:nvPr/>
        </p:nvSpPr>
        <p:spPr>
          <a:xfrm>
            <a:off x="4447540" y="6000750"/>
            <a:ext cx="1238885" cy="368300"/>
          </a:xfrm>
          <a:prstGeom prst="rect">
            <a:avLst/>
          </a:prstGeom>
          <a:noFill/>
        </p:spPr>
        <p:txBody>
          <a:bodyPr wrap="square" rtlCol="0">
            <a:spAutoFit/>
          </a:bodyPr>
          <a:p>
            <a:r>
              <a:rPr lang="zh-CN" altLang="en-US"/>
              <a:t>固态硬盘</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U</a:t>
            </a:r>
            <a:r>
              <a:rPr lang="zh-CN" altLang="en-US"/>
              <a:t>盘</a:t>
            </a:r>
            <a:endParaRPr lang="zh-CN" altLang="en-US"/>
          </a:p>
        </p:txBody>
      </p:sp>
      <p:sp>
        <p:nvSpPr>
          <p:cNvPr id="3" name="内容占位符 2"/>
          <p:cNvSpPr>
            <a:spLocks noGrp="1"/>
          </p:cNvSpPr>
          <p:nvPr>
            <p:ph idx="1"/>
          </p:nvPr>
        </p:nvSpPr>
        <p:spPr/>
        <p:txBody>
          <a:bodyPr/>
          <a:p>
            <a:r>
              <a:rPr lang="en-US" altLang="zh-CN"/>
              <a:t>U</a:t>
            </a:r>
            <a:r>
              <a:rPr lang="zh-CN" altLang="en-US"/>
              <a:t>盘（</a:t>
            </a:r>
            <a:r>
              <a:rPr lang="en-US" altLang="zh-CN"/>
              <a:t>USE Flash Drive</a:t>
            </a:r>
            <a:r>
              <a:rPr lang="zh-CN" altLang="en-US"/>
              <a:t>）是一种便携式存储设备，它可以使用</a:t>
            </a:r>
            <a:r>
              <a:rPr lang="en-US" altLang="zh-CN"/>
              <a:t>USB</a:t>
            </a:r>
            <a:r>
              <a:rPr lang="zh-CN" altLang="en-US"/>
              <a:t>接口与计算机连接，无须驱动器，</a:t>
            </a:r>
            <a:r>
              <a:rPr lang="en-US" altLang="zh-CN"/>
              <a:t>U</a:t>
            </a:r>
            <a:r>
              <a:rPr lang="zh-CN" altLang="en-US"/>
              <a:t>盘的核心部分致于拇指大小，但容量很大，适合在计算机之间传输数据。</a:t>
            </a:r>
            <a:endParaRPr lang="zh-CN" altLang="en-US"/>
          </a:p>
          <a:p>
            <a:r>
              <a:rPr lang="zh-CN" altLang="en-US"/>
              <a:t>目前，主流的</a:t>
            </a:r>
            <a:r>
              <a:rPr lang="en-US" altLang="zh-CN"/>
              <a:t>U</a:t>
            </a:r>
            <a:r>
              <a:rPr lang="zh-CN" altLang="en-US"/>
              <a:t>盘有</a:t>
            </a:r>
            <a:r>
              <a:rPr lang="en-US" altLang="zh-CN"/>
              <a:t>8GB</a:t>
            </a:r>
            <a:r>
              <a:rPr lang="zh-CN" altLang="en-US"/>
              <a:t>、</a:t>
            </a:r>
            <a:r>
              <a:rPr lang="en-US" altLang="zh-CN"/>
              <a:t>16GB</a:t>
            </a:r>
            <a:r>
              <a:rPr lang="zh-CN" altLang="en-US"/>
              <a:t>的容量，部分</a:t>
            </a:r>
            <a:r>
              <a:rPr lang="en-US" altLang="zh-CN"/>
              <a:t>U</a:t>
            </a:r>
            <a:r>
              <a:rPr lang="zh-CN" altLang="en-US"/>
              <a:t>盘的容量可以超过</a:t>
            </a:r>
            <a:r>
              <a:rPr lang="en-US" altLang="zh-CN"/>
              <a:t>128G</a:t>
            </a:r>
            <a:r>
              <a:rPr lang="zh-CN" altLang="en-US"/>
              <a:t>甚至达到</a:t>
            </a:r>
            <a:r>
              <a:rPr lang="en-US" altLang="zh-CN"/>
              <a:t>1TB</a:t>
            </a:r>
            <a:r>
              <a:rPr lang="zh-CN" altLang="en-US"/>
              <a:t>。</a:t>
            </a:r>
            <a:endParaRPr lang="zh-CN" altLang="en-US"/>
          </a:p>
          <a:p>
            <a:r>
              <a:rPr lang="en-US" altLang="zh-CN"/>
              <a:t>U</a:t>
            </a:r>
            <a:r>
              <a:rPr lang="zh-CN" altLang="en-US"/>
              <a:t>盘的传输速度取决于</a:t>
            </a:r>
            <a:r>
              <a:rPr lang="en-US" altLang="zh-CN"/>
              <a:t>USB</a:t>
            </a:r>
            <a:r>
              <a:rPr lang="zh-CN" altLang="en-US"/>
              <a:t>版本。</a:t>
            </a:r>
            <a:endParaRPr lang="zh-CN" altLang="en-US"/>
          </a:p>
        </p:txBody>
      </p:sp>
      <p:pic>
        <p:nvPicPr>
          <p:cNvPr id="8" name="图片 8"/>
          <p:cNvPicPr>
            <a:picLocks noChangeAspect="1"/>
          </p:cNvPicPr>
          <p:nvPr/>
        </p:nvPicPr>
        <p:blipFill>
          <a:blip r:embed="rId1"/>
          <a:stretch>
            <a:fillRect/>
          </a:stretch>
        </p:blipFill>
        <p:spPr>
          <a:xfrm>
            <a:off x="5532120" y="4304665"/>
            <a:ext cx="3162300" cy="2019300"/>
          </a:xfrm>
          <a:prstGeom prst="rect">
            <a:avLst/>
          </a:prstGeom>
        </p:spPr>
      </p:pic>
      <p:sp>
        <p:nvSpPr>
          <p:cNvPr id="4" name="文本框 3"/>
          <p:cNvSpPr txBox="1"/>
          <p:nvPr/>
        </p:nvSpPr>
        <p:spPr>
          <a:xfrm>
            <a:off x="4384675" y="5846445"/>
            <a:ext cx="1456690" cy="368300"/>
          </a:xfrm>
          <a:prstGeom prst="rect">
            <a:avLst/>
          </a:prstGeom>
          <a:noFill/>
        </p:spPr>
        <p:txBody>
          <a:bodyPr wrap="square" rtlCol="0">
            <a:spAutoFit/>
          </a:bodyPr>
          <a:p>
            <a:r>
              <a:rPr lang="en-US" altLang="zh-CN"/>
              <a:t>1TB</a:t>
            </a:r>
            <a:r>
              <a:rPr lang="zh-CN" altLang="en-US"/>
              <a:t>的</a:t>
            </a:r>
            <a:r>
              <a:rPr lang="en-US" altLang="zh-CN"/>
              <a:t>U</a:t>
            </a:r>
            <a:r>
              <a:rPr lang="zh-CN" altLang="en-US"/>
              <a:t>盘</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云存储技术</a:t>
            </a:r>
            <a:endParaRPr lang="zh-CN" altLang="en-US" dirty="0"/>
          </a:p>
        </p:txBody>
      </p:sp>
      <p:sp>
        <p:nvSpPr>
          <p:cNvPr id="3" name="内容占位符 2"/>
          <p:cNvSpPr>
            <a:spLocks noGrp="1"/>
          </p:cNvSpPr>
          <p:nvPr>
            <p:ph idx="1"/>
          </p:nvPr>
        </p:nvSpPr>
        <p:spPr/>
        <p:txBody>
          <a:bodyPr/>
          <a:lstStyle/>
          <a:p>
            <a:r>
              <a:rPr lang="zh-CN" altLang="zh-CN" dirty="0"/>
              <a:t>将网络中大量不同类型的存储设备通过应用软件集合起来协同工作，共同对外提供数据存储和业务访问功能</a:t>
            </a:r>
            <a:r>
              <a:rPr lang="zh-CN" altLang="en-US" dirty="0"/>
              <a:t>。</a:t>
            </a:r>
            <a:endParaRPr lang="en-US" altLang="zh-CN" dirty="0"/>
          </a:p>
          <a:p>
            <a:r>
              <a:rPr lang="zh-CN" altLang="zh-CN" dirty="0"/>
              <a:t>云存储可以作为单独的数据存储存在，也可以作为云计算的一部分存在</a:t>
            </a:r>
            <a:r>
              <a:rPr lang="zh-CN" altLang="en-US" dirty="0"/>
              <a:t>。</a:t>
            </a:r>
            <a:endParaRPr lang="en-US" altLang="zh-CN" dirty="0"/>
          </a:p>
          <a:p>
            <a:r>
              <a:rPr lang="zh-CN" altLang="en-US" dirty="0"/>
              <a:t>典型代表：</a:t>
            </a:r>
            <a:r>
              <a:rPr lang="zh-CN" altLang="zh-CN" dirty="0"/>
              <a:t>亚马逊弹性计算业务（</a:t>
            </a:r>
            <a:r>
              <a:rPr lang="en-US" altLang="zh-CN" dirty="0"/>
              <a:t>Amazon EC2</a:t>
            </a:r>
            <a:r>
              <a:rPr lang="zh-CN" altLang="zh-CN" dirty="0"/>
              <a:t>）</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云存储技术</a:t>
            </a:r>
            <a:endParaRPr lang="zh-CN" altLang="en-US"/>
          </a:p>
        </p:txBody>
      </p:sp>
      <p:sp>
        <p:nvSpPr>
          <p:cNvPr id="3" name="内容占位符 2"/>
          <p:cNvSpPr>
            <a:spLocks noGrp="1"/>
          </p:cNvSpPr>
          <p:nvPr>
            <p:ph idx="1"/>
          </p:nvPr>
        </p:nvSpPr>
        <p:spPr/>
        <p:txBody>
          <a:bodyPr/>
          <a:p>
            <a:r>
              <a:rPr lang="zh-CN" altLang="en-US"/>
              <a:t>缺点：</a:t>
            </a:r>
            <a:endParaRPr lang="zh-CN" altLang="en-US"/>
          </a:p>
          <a:p>
            <a:pPr lvl="1"/>
            <a:r>
              <a:rPr lang="zh-CN" altLang="en-US"/>
              <a:t>黑客可能截获数据，使数据的安全和隐私受到损害；</a:t>
            </a:r>
            <a:endParaRPr lang="zh-CN" altLang="en-US"/>
          </a:p>
          <a:p>
            <a:pPr lvl="1"/>
            <a:r>
              <a:rPr lang="zh-CN" altLang="en-US"/>
              <a:t>如果云存储服务因为某些原因中断，用户就不能进行数据存取了。</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全息存储</a:t>
            </a:r>
            <a:endParaRPr lang="zh-CN" altLang="en-US" dirty="0"/>
          </a:p>
        </p:txBody>
      </p:sp>
      <p:sp>
        <p:nvSpPr>
          <p:cNvPr id="3" name="内容占位符 2"/>
          <p:cNvSpPr>
            <a:spLocks noGrp="1"/>
          </p:cNvSpPr>
          <p:nvPr>
            <p:ph idx="1"/>
          </p:nvPr>
        </p:nvSpPr>
        <p:spPr/>
        <p:txBody>
          <a:bodyPr/>
          <a:lstStyle/>
          <a:p>
            <a:r>
              <a:rPr lang="zh-CN" altLang="zh-CN" dirty="0"/>
              <a:t>全息存储是一种三维存储系统。</a:t>
            </a:r>
            <a:endParaRPr lang="en-US" altLang="zh-CN" dirty="0"/>
          </a:p>
          <a:p>
            <a:r>
              <a:rPr lang="zh-CN" altLang="zh-CN" dirty="0"/>
              <a:t>全息驱动器将发出的蓝色激光束分成两束</a:t>
            </a:r>
            <a:r>
              <a:rPr lang="en-US" altLang="zh-CN" dirty="0"/>
              <a:t>——</a:t>
            </a:r>
            <a:r>
              <a:rPr lang="zh-CN" altLang="zh-CN" dirty="0"/>
              <a:t>参照光束和数据光束</a:t>
            </a:r>
            <a:endParaRPr lang="en-US" altLang="zh-CN" dirty="0"/>
          </a:p>
          <a:p>
            <a:r>
              <a:rPr lang="zh-CN" altLang="zh-CN" dirty="0"/>
              <a:t>参照光束的角度用于识别存储数据所在的物理位置；数据光束则</a:t>
            </a:r>
            <a:r>
              <a:rPr lang="zh-CN" altLang="en-US" dirty="0"/>
              <a:t>负责</a:t>
            </a:r>
            <a:r>
              <a:rPr lang="zh-CN" altLang="zh-CN" dirty="0"/>
              <a:t>存储数据</a:t>
            </a:r>
            <a:r>
              <a:rPr lang="zh-CN" altLang="en-US" dirty="0"/>
              <a:t>。</a:t>
            </a:r>
            <a:endParaRPr lang="zh-CN" altLang="en-US" dirty="0"/>
          </a:p>
        </p:txBody>
      </p:sp>
      <p:pic>
        <p:nvPicPr>
          <p:cNvPr id="4" name="图片 3"/>
          <p:cNvPicPr/>
          <p:nvPr/>
        </p:nvPicPr>
        <p:blipFill>
          <a:blip r:embed="rId1"/>
          <a:stretch>
            <a:fillRect/>
          </a:stretch>
        </p:blipFill>
        <p:spPr>
          <a:xfrm>
            <a:off x="0" y="4142343"/>
            <a:ext cx="4605852" cy="2715658"/>
          </a:xfrm>
          <a:prstGeom prst="rect">
            <a:avLst/>
          </a:prstGeom>
        </p:spPr>
      </p:pic>
      <p:pic>
        <p:nvPicPr>
          <p:cNvPr id="6" name="图片 5" descr="http://static.bowenwang.com.cn/gif/holo-memory2.gif"/>
          <p:cNvPicPr/>
          <p:nvPr/>
        </p:nvPicPr>
        <p:blipFill>
          <a:blip r:embed="rId2">
            <a:extLst>
              <a:ext uri="{28A0092B-C50C-407E-A947-70E740481C1C}">
                <a14:useLocalDpi xmlns:a14="http://schemas.microsoft.com/office/drawing/2010/main" val="0"/>
              </a:ext>
            </a:extLst>
          </a:blip>
          <a:srcRect/>
          <a:stretch>
            <a:fillRect/>
          </a:stretch>
        </p:blipFill>
        <p:spPr bwMode="auto">
          <a:xfrm>
            <a:off x="4500839" y="4142343"/>
            <a:ext cx="4643162" cy="27145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全息存储</a:t>
            </a:r>
            <a:endParaRPr lang="zh-CN" altLang="en-US"/>
          </a:p>
        </p:txBody>
      </p:sp>
      <p:sp>
        <p:nvSpPr>
          <p:cNvPr id="3" name="内容占位符 2"/>
          <p:cNvSpPr>
            <a:spLocks noGrp="1"/>
          </p:cNvSpPr>
          <p:nvPr>
            <p:ph idx="1"/>
          </p:nvPr>
        </p:nvSpPr>
        <p:spPr/>
        <p:txBody>
          <a:bodyPr>
            <a:normAutofit lnSpcReduction="10000"/>
          </a:bodyPr>
          <a:p>
            <a:r>
              <a:rPr lang="zh-CN" altLang="en-US"/>
              <a:t>特点：</a:t>
            </a:r>
            <a:endParaRPr lang="zh-CN" altLang="en-US"/>
          </a:p>
          <a:p>
            <a:pPr lvl="1"/>
            <a:r>
              <a:rPr lang="zh-CN" altLang="en-US"/>
              <a:t>全息存储十分快捷</a:t>
            </a:r>
            <a:endParaRPr lang="zh-CN" altLang="en-US"/>
          </a:p>
          <a:p>
            <a:pPr lvl="1"/>
            <a:r>
              <a:rPr lang="zh-CN" altLang="en-US"/>
              <a:t>同样大小的全息光盘或全息盒可以比</a:t>
            </a:r>
            <a:r>
              <a:rPr lang="en-US" altLang="zh-CN"/>
              <a:t>CD</a:t>
            </a:r>
            <a:r>
              <a:rPr lang="zh-CN" altLang="en-US"/>
              <a:t>、</a:t>
            </a:r>
            <a:r>
              <a:rPr lang="en-US" altLang="zh-CN"/>
              <a:t>DVD</a:t>
            </a:r>
            <a:r>
              <a:rPr lang="zh-CN" altLang="en-US"/>
              <a:t>或</a:t>
            </a:r>
            <a:r>
              <a:rPr lang="en-US" altLang="zh-CN"/>
              <a:t>BD</a:t>
            </a:r>
            <a:r>
              <a:rPr lang="zh-CN" altLang="en-US"/>
              <a:t>容纳更多的数据</a:t>
            </a:r>
            <a:endParaRPr lang="zh-CN" altLang="en-US"/>
          </a:p>
          <a:p>
            <a:pPr lvl="1"/>
            <a:r>
              <a:rPr lang="zh-CN" altLang="en-US"/>
              <a:t>数据的检索和读取操作的结果是唯一确定</a:t>
            </a:r>
            <a:r>
              <a:rPr lang="zh-CN" altLang="en-US"/>
              <a:t>的</a:t>
            </a:r>
            <a:endParaRPr lang="zh-CN" altLang="en-US"/>
          </a:p>
          <a:p>
            <a:pPr lvl="1"/>
            <a:r>
              <a:rPr lang="zh-CN" altLang="en-US"/>
              <a:t>存储时间长（至少</a:t>
            </a:r>
            <a:r>
              <a:rPr lang="en-US" altLang="zh-CN"/>
              <a:t>50</a:t>
            </a:r>
            <a:r>
              <a:rPr lang="zh-CN" altLang="en-US"/>
              <a:t>年）</a:t>
            </a:r>
            <a:endParaRPr lang="zh-CN" altLang="en-US"/>
          </a:p>
          <a:p>
            <a:pPr lvl="1"/>
            <a:r>
              <a:rPr lang="zh-CN" altLang="en-US"/>
              <a:t>耗能低</a:t>
            </a:r>
            <a:endParaRPr lang="zh-CN" altLang="en-US"/>
          </a:p>
          <a:p>
            <a:r>
              <a:rPr lang="zh-CN" altLang="en-US"/>
              <a:t>应用：</a:t>
            </a:r>
            <a:endParaRPr lang="zh-CN" altLang="en-US"/>
          </a:p>
          <a:p>
            <a:pPr lvl="1"/>
            <a:r>
              <a:rPr lang="zh-CN" altLang="en-US"/>
              <a:t>目前的全息数据存储系统是只读类型的，回味大量数据存储的或快速数据检索的</a:t>
            </a:r>
            <a:r>
              <a:rPr lang="en-US" altLang="zh-CN"/>
              <a:t>/</a:t>
            </a:r>
            <a:r>
              <a:rPr lang="zh-CN" altLang="en-US"/>
              <a:t>几乎不修改数据的应用提供存储服务，如：</a:t>
            </a:r>
            <a:endParaRPr lang="zh-CN" altLang="en-US"/>
          </a:p>
          <a:p>
            <a:pPr lvl="1"/>
            <a:r>
              <a:rPr lang="zh-CN" altLang="en-US"/>
              <a:t>商业数据的存档、医疗记录、电视节目和传感器数据等。</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存储器比较</a:t>
            </a:r>
            <a:endParaRPr lang="zh-CN" altLang="en-US" dirty="0"/>
          </a:p>
        </p:txBody>
      </p:sp>
      <p:graphicFrame>
        <p:nvGraphicFramePr>
          <p:cNvPr id="4" name="内容占位符 3"/>
          <p:cNvGraphicFramePr>
            <a:graphicFrameLocks noGrp="1"/>
          </p:cNvGraphicFramePr>
          <p:nvPr>
            <p:ph idx="1"/>
          </p:nvPr>
        </p:nvGraphicFramePr>
        <p:xfrm>
          <a:off x="1641513" y="1520330"/>
          <a:ext cx="6873835" cy="4957589"/>
        </p:xfrm>
        <a:graphic>
          <a:graphicData uri="http://schemas.openxmlformats.org/drawingml/2006/table">
            <a:tbl>
              <a:tblPr firstRow="1" firstCol="1" bandRow="1"/>
              <a:tblGrid>
                <a:gridCol w="1053877"/>
                <a:gridCol w="1058024"/>
                <a:gridCol w="822538"/>
                <a:gridCol w="712144"/>
                <a:gridCol w="1515841"/>
                <a:gridCol w="798492"/>
                <a:gridCol w="912919"/>
              </a:tblGrid>
              <a:tr h="1101687">
                <a:tc>
                  <a:txBody>
                    <a:bodyPr/>
                    <a:lstStyle/>
                    <a:p>
                      <a:pPr algn="ctr">
                        <a:spcAft>
                          <a:spcPts val="0"/>
                        </a:spcAft>
                      </a:pPr>
                      <a:r>
                        <a:rPr lang="zh-CN" sz="1800" b="1" kern="100" dirty="0">
                          <a:effectLst/>
                          <a:latin typeface="Calibri" panose="020F0502020204030204" charset="0"/>
                          <a:ea typeface="宋体" panose="02010600030101010101" pitchFamily="2" charset="-122"/>
                          <a:cs typeface="Times New Roman" panose="02020603050405020304" pitchFamily="18" charset="0"/>
                        </a:rPr>
                        <a:t>存储器类型</a:t>
                      </a:r>
                      <a:endParaRPr lang="zh-CN" sz="1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effectLst/>
                          <a:latin typeface="Calibri" panose="020F0502020204030204" charset="0"/>
                          <a:ea typeface="宋体" panose="02010600030101010101" pitchFamily="2" charset="-122"/>
                          <a:cs typeface="Times New Roman" panose="02020603050405020304" pitchFamily="18" charset="0"/>
                        </a:rPr>
                        <a:t>主流容量</a:t>
                      </a:r>
                      <a:endParaRPr lang="zh-CN" sz="1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effectLst/>
                          <a:latin typeface="Calibri" panose="020F0502020204030204" charset="0"/>
                          <a:ea typeface="宋体" panose="02010600030101010101" pitchFamily="2" charset="-122"/>
                          <a:cs typeface="Times New Roman" panose="02020603050405020304" pitchFamily="18" charset="0"/>
                        </a:rPr>
                        <a:t>单位容量花费</a:t>
                      </a:r>
                      <a:endParaRPr lang="zh-CN" sz="1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effectLst/>
                          <a:latin typeface="Calibri" panose="020F0502020204030204" charset="0"/>
                          <a:ea typeface="宋体" panose="02010600030101010101" pitchFamily="2" charset="-122"/>
                          <a:cs typeface="Times New Roman" panose="02020603050405020304" pitchFamily="18" charset="0"/>
                        </a:rPr>
                        <a:t>数据传输速度</a:t>
                      </a:r>
                      <a:endParaRPr lang="zh-CN" sz="1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effectLst/>
                          <a:latin typeface="Calibri" panose="020F0502020204030204" charset="0"/>
                          <a:ea typeface="宋体" panose="02010600030101010101" pitchFamily="2" charset="-122"/>
                          <a:cs typeface="Times New Roman" panose="02020603050405020304" pitchFamily="18" charset="0"/>
                        </a:rPr>
                        <a:t>可移动性</a:t>
                      </a:r>
                      <a:endParaRPr lang="zh-CN" sz="1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effectLst/>
                          <a:latin typeface="Calibri" panose="020F0502020204030204" charset="0"/>
                          <a:ea typeface="宋体" panose="02010600030101010101" pitchFamily="2" charset="-122"/>
                          <a:cs typeface="Times New Roman" panose="02020603050405020304" pitchFamily="18" charset="0"/>
                        </a:rPr>
                        <a:t>耐用性</a:t>
                      </a:r>
                      <a:endParaRPr lang="zh-CN" sz="1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effectLst/>
                          <a:latin typeface="Calibri" panose="020F0502020204030204" charset="0"/>
                          <a:ea typeface="宋体" panose="02010600030101010101" pitchFamily="2" charset="-122"/>
                          <a:cs typeface="Times New Roman" panose="02020603050405020304" pitchFamily="18" charset="0"/>
                        </a:rPr>
                        <a:t>技术</a:t>
                      </a:r>
                      <a:endParaRPr lang="zh-CN" sz="1800" b="1"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843">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机械硬盘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80GB-2TB</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较低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较高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较低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中等</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磁存储</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843">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CD</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700MB</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较高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光存储</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843">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DVD</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8.5GB</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较高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光存储</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843">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蓝光</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50GB</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较高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光存储</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1687">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固态硬盘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32GB-1TB</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较低（内置）</a:t>
                      </a:r>
                      <a:r>
                        <a:rPr lang="en-US" sz="1800" kern="100">
                          <a:effectLst/>
                          <a:latin typeface="Calibri" panose="020F0502020204030204" charset="0"/>
                          <a:ea typeface="宋体" panose="02010600030101010101" pitchFamily="2" charset="-122"/>
                          <a:cs typeface="Times New Roman" panose="02020603050405020304" pitchFamily="18" charset="0"/>
                        </a:rPr>
                        <a:t>/</a:t>
                      </a:r>
                      <a:r>
                        <a:rPr lang="zh-CN" sz="1800" kern="100">
                          <a:effectLst/>
                          <a:latin typeface="Calibri" panose="020F0502020204030204" charset="0"/>
                          <a:ea typeface="宋体" panose="02010600030101010101" pitchFamily="2" charset="-122"/>
                          <a:cs typeface="Times New Roman" panose="02020603050405020304" pitchFamily="18" charset="0"/>
                        </a:rPr>
                        <a:t>较高（外置）</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固态存储</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843">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U</a:t>
                      </a:r>
                      <a:r>
                        <a:rPr lang="zh-CN" sz="1800" kern="100">
                          <a:effectLst/>
                          <a:latin typeface="Calibri" panose="020F0502020204030204" charset="0"/>
                          <a:ea typeface="宋体" panose="02010600030101010101" pitchFamily="2" charset="-122"/>
                          <a:cs typeface="Times New Roman" panose="02020603050405020304" pitchFamily="18" charset="0"/>
                        </a:rPr>
                        <a:t>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2GB-256GB</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较低</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中等</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effectLst/>
                          <a:latin typeface="Calibri" panose="020F0502020204030204" charset="0"/>
                          <a:ea typeface="宋体" panose="02010600030101010101" pitchFamily="2" charset="-122"/>
                          <a:cs typeface="Times New Roman" panose="02020603050405020304" pitchFamily="18" charset="0"/>
                        </a:rPr>
                        <a:t>固态存储</a:t>
                      </a:r>
                      <a:endParaRPr lang="zh-CN" sz="18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输入设备</a:t>
            </a:r>
            <a:endParaRPr lang="zh-CN" altLang="en-US" dirty="0"/>
          </a:p>
        </p:txBody>
      </p:sp>
      <p:sp>
        <p:nvSpPr>
          <p:cNvPr id="3" name="内容占位符 2"/>
          <p:cNvSpPr>
            <a:spLocks noGrp="1"/>
          </p:cNvSpPr>
          <p:nvPr>
            <p:ph idx="1"/>
          </p:nvPr>
        </p:nvSpPr>
        <p:spPr/>
        <p:txBody>
          <a:bodyPr/>
          <a:lstStyle/>
          <a:p>
            <a:r>
              <a:rPr lang="zh-CN" altLang="en-US" dirty="0"/>
              <a:t>常见输入设备：</a:t>
            </a:r>
            <a:endParaRPr lang="en-US" altLang="zh-CN" dirty="0"/>
          </a:p>
          <a:p>
            <a:pPr lvl="1"/>
            <a:r>
              <a:rPr lang="zh-CN" altLang="en-US" dirty="0"/>
              <a:t>键盘</a:t>
            </a:r>
            <a:endParaRPr lang="en-US" altLang="zh-CN" dirty="0"/>
          </a:p>
          <a:p>
            <a:pPr lvl="1"/>
            <a:r>
              <a:rPr lang="zh-CN" altLang="en-US" dirty="0"/>
              <a:t>手写板</a:t>
            </a:r>
            <a:endParaRPr lang="en-US" altLang="zh-CN" dirty="0"/>
          </a:p>
          <a:p>
            <a:pPr lvl="1"/>
            <a:r>
              <a:rPr lang="zh-CN" altLang="en-US" dirty="0"/>
              <a:t>鼠标、</a:t>
            </a:r>
            <a:r>
              <a:rPr lang="zh-CN" altLang="zh-CN" dirty="0"/>
              <a:t>触控板、触摸屏、游戏控制器</a:t>
            </a:r>
            <a:r>
              <a:rPr lang="zh-CN" altLang="en-US" dirty="0"/>
              <a:t>等定点设备</a:t>
            </a:r>
            <a:endParaRPr lang="en-US" altLang="zh-CN" dirty="0"/>
          </a:p>
          <a:p>
            <a:pPr lvl="1"/>
            <a:endParaRPr lang="en-US" altLang="zh-CN" dirty="0"/>
          </a:p>
          <a:p>
            <a:r>
              <a:rPr lang="zh-CN" altLang="en-US" dirty="0"/>
              <a:t>热门识别设备：</a:t>
            </a:r>
            <a:endParaRPr lang="en-US" altLang="zh-CN" dirty="0"/>
          </a:p>
          <a:p>
            <a:pPr lvl="1"/>
            <a:r>
              <a:rPr lang="zh-CN" altLang="en-US" dirty="0"/>
              <a:t>条码读取器</a:t>
            </a:r>
            <a:endParaRPr lang="en-US" altLang="zh-CN" dirty="0"/>
          </a:p>
          <a:p>
            <a:pPr lvl="1"/>
            <a:r>
              <a:rPr lang="zh-CN" altLang="en-US" dirty="0"/>
              <a:t>无线射频识别（</a:t>
            </a:r>
            <a:r>
              <a:rPr lang="en-US" altLang="zh-CN" dirty="0"/>
              <a:t>RFID</a:t>
            </a:r>
            <a:r>
              <a:rPr lang="zh-CN" altLang="en-US" dirty="0"/>
              <a:t>）阅读器</a:t>
            </a:r>
            <a:endParaRPr lang="en-US" altLang="zh-CN" dirty="0"/>
          </a:p>
          <a:p>
            <a:pPr lvl="1"/>
            <a:r>
              <a:rPr lang="zh-CN" altLang="en-US" dirty="0"/>
              <a:t>生物识别阅读器</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主板</a:t>
            </a:r>
            <a:endParaRPr lang="zh-CN" altLang="en-US" dirty="0"/>
          </a:p>
        </p:txBody>
      </p:sp>
      <p:sp>
        <p:nvSpPr>
          <p:cNvPr id="3" name="内容占位符 2"/>
          <p:cNvSpPr>
            <a:spLocks noGrp="1"/>
          </p:cNvSpPr>
          <p:nvPr>
            <p:ph idx="1"/>
          </p:nvPr>
        </p:nvSpPr>
        <p:spPr/>
        <p:txBody>
          <a:bodyPr/>
          <a:lstStyle/>
          <a:p>
            <a:r>
              <a:rPr lang="zh-CN" altLang="zh-CN" dirty="0"/>
              <a:t>芯片组是主板的核心部分</a:t>
            </a:r>
            <a:r>
              <a:rPr lang="zh-CN" altLang="en-US" dirty="0"/>
              <a:t>，</a:t>
            </a:r>
            <a:r>
              <a:rPr lang="zh-CN" altLang="zh-CN" dirty="0"/>
              <a:t>可分为北桥芯片和南桥芯片。其中北桥芯片主要负责</a:t>
            </a:r>
            <a:r>
              <a:rPr lang="en-US" altLang="zh-CN" dirty="0"/>
              <a:t>CPU</a:t>
            </a:r>
            <a:r>
              <a:rPr lang="zh-CN" altLang="zh-CN" dirty="0"/>
              <a:t>、内存和显卡间的通信，南桥芯片负责硬盘等存储设备和</a:t>
            </a:r>
            <a:r>
              <a:rPr lang="en-US" altLang="zh-CN" dirty="0"/>
              <a:t>PCI</a:t>
            </a:r>
            <a:r>
              <a:rPr lang="zh-CN" altLang="zh-CN" dirty="0"/>
              <a:t>总线接口间的通信</a:t>
            </a:r>
            <a:r>
              <a:rPr lang="zh-CN" altLang="en-US" dirty="0"/>
              <a:t>。</a:t>
            </a:r>
            <a:endParaRPr lang="en-US" altLang="zh-CN" dirty="0"/>
          </a:p>
          <a:p>
            <a:r>
              <a:rPr lang="zh-CN" altLang="zh-CN" dirty="0"/>
              <a:t>扩展槽是主板上用于固定扩展卡并将其连接到系统总线上的插槽</a:t>
            </a:r>
            <a:r>
              <a:rPr lang="zh-CN" altLang="en-US" dirty="0"/>
              <a:t>。</a:t>
            </a:r>
            <a:endParaRPr lang="en-US" altLang="zh-CN" dirty="0"/>
          </a:p>
          <a:p>
            <a:r>
              <a:rPr lang="zh-CN" altLang="zh-CN" dirty="0"/>
              <a:t>对外接口主要包括硬板接口、鼠标键盘接口、</a:t>
            </a:r>
            <a:r>
              <a:rPr lang="en-US" altLang="zh-CN" dirty="0"/>
              <a:t>USB</a:t>
            </a:r>
            <a:r>
              <a:rPr lang="zh-CN" altLang="zh-CN" dirty="0"/>
              <a:t>接口、打印机接口、声卡接口等。</a:t>
            </a:r>
            <a:endParaRPr lang="zh-CN" altLang="zh-CN" dirty="0"/>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条码读取器</a:t>
            </a:r>
            <a:endParaRPr lang="zh-CN" altLang="en-US"/>
          </a:p>
        </p:txBody>
      </p:sp>
      <p:sp>
        <p:nvSpPr>
          <p:cNvPr id="3" name="内容占位符 2"/>
          <p:cNvSpPr>
            <a:spLocks noGrp="1"/>
          </p:cNvSpPr>
          <p:nvPr>
            <p:ph idx="1"/>
          </p:nvPr>
        </p:nvSpPr>
        <p:spPr/>
        <p:txBody>
          <a:bodyPr/>
          <a:p>
            <a:r>
              <a:rPr lang="zh-CN" altLang="en-US"/>
              <a:t>条形码</a:t>
            </a:r>
            <a:endParaRPr lang="zh-CN" altLang="en-US"/>
          </a:p>
          <a:p>
            <a:pPr lvl="1"/>
            <a:r>
              <a:rPr lang="zh-CN" altLang="en-US"/>
              <a:t>条形码</a:t>
            </a:r>
            <a:r>
              <a:rPr lang="en-US" altLang="zh-CN"/>
              <a:t>b</a:t>
            </a:r>
            <a:r>
              <a:rPr lang="zh-CN" altLang="en-US"/>
              <a:t>是通过具有不同宽度或高度的条格来表示数据的光学代码，最常用的是</a:t>
            </a:r>
            <a:r>
              <a:rPr lang="en-US" altLang="zh-CN"/>
              <a:t>UPC</a:t>
            </a:r>
            <a:r>
              <a:rPr lang="zh-CN" altLang="en-US"/>
              <a:t>（</a:t>
            </a:r>
            <a:r>
              <a:rPr lang="en-US" altLang="zh-CN"/>
              <a:t>Universal Product Code</a:t>
            </a:r>
            <a:r>
              <a:rPr lang="zh-CN" altLang="en-US"/>
              <a:t>，通用产品代码）和</a:t>
            </a:r>
            <a:r>
              <a:rPr lang="en-US" altLang="zh-CN"/>
              <a:t>ISBN</a:t>
            </a:r>
            <a:r>
              <a:rPr lang="zh-CN" altLang="en-US"/>
              <a:t>（</a:t>
            </a:r>
            <a:r>
              <a:rPr lang="en-US" altLang="zh-CN"/>
              <a:t>International Standard Book Number</a:t>
            </a:r>
            <a:r>
              <a:rPr lang="zh-CN" altLang="en-US"/>
              <a:t>，国际标准图书编号</a:t>
            </a:r>
            <a:r>
              <a:rPr lang="zh-CN" altLang="en-US"/>
              <a:t>）</a:t>
            </a:r>
            <a:endParaRPr lang="en-US" altLang="zh-CN"/>
          </a:p>
          <a:p>
            <a:pPr lvl="1"/>
            <a:r>
              <a:rPr lang="zh-CN" altLang="en-US"/>
              <a:t>常规的条形码是一维条形码，新型的二维条形码容纳的数据要比一维高几百倍，最常用的二维码是</a:t>
            </a:r>
            <a:r>
              <a:rPr lang="en-US" altLang="zh-CN"/>
              <a:t>QR</a:t>
            </a:r>
            <a:r>
              <a:rPr lang="zh-CN" altLang="en-US"/>
              <a:t>（</a:t>
            </a:r>
            <a:r>
              <a:rPr lang="en-US" altLang="zh-CN"/>
              <a:t>Quick Response</a:t>
            </a:r>
            <a:r>
              <a:rPr lang="zh-CN" altLang="en-US"/>
              <a:t>，快速反应</a:t>
            </a:r>
            <a:r>
              <a:rPr lang="zh-CN" altLang="en-US"/>
              <a:t>）</a:t>
            </a:r>
            <a:endParaRPr lang="en-US" altLang="zh-CN"/>
          </a:p>
          <a:p>
            <a:pPr lvl="0"/>
            <a:r>
              <a:rPr lang="zh-CN" altLang="en-US"/>
              <a:t>条码读取器</a:t>
            </a:r>
            <a:endParaRPr lang="zh-CN" altLang="en-US"/>
          </a:p>
          <a:p>
            <a:pPr lvl="1"/>
            <a:r>
              <a:rPr lang="zh-CN" altLang="en-US"/>
              <a:t>条码读取器使用反射光技术或者是图像处理技术将条形码中的条格转换成相应的数字或字母；然后读取出与条形码相关联的典型识别码。</a:t>
            </a:r>
            <a:endParaRPr lang="zh-CN" altLang="en-US"/>
          </a:p>
          <a:p>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无线射频识别阅读器</a:t>
            </a:r>
            <a:endParaRPr lang="zh-CN" altLang="en-US"/>
          </a:p>
        </p:txBody>
      </p:sp>
      <p:sp>
        <p:nvSpPr>
          <p:cNvPr id="3" name="内容占位符 2"/>
          <p:cNvSpPr>
            <a:spLocks noGrp="1"/>
          </p:cNvSpPr>
          <p:nvPr>
            <p:ph idx="1"/>
          </p:nvPr>
        </p:nvSpPr>
        <p:spPr/>
        <p:txBody>
          <a:bodyPr/>
          <a:p>
            <a:r>
              <a:rPr lang="zh-CN" altLang="en-US"/>
              <a:t>无线射频识别（</a:t>
            </a:r>
            <a:r>
              <a:rPr lang="en-US" altLang="zh-CN"/>
              <a:t>RFID</a:t>
            </a:r>
            <a:r>
              <a:rPr lang="zh-CN" altLang="en-US"/>
              <a:t>）技术</a:t>
            </a:r>
            <a:endParaRPr lang="zh-CN" altLang="en-US"/>
          </a:p>
          <a:p>
            <a:pPr lvl="1"/>
            <a:r>
              <a:rPr lang="zh-CN" altLang="en-US"/>
              <a:t>可以存储、读取和传送位于</a:t>
            </a:r>
            <a:r>
              <a:rPr lang="en-US" altLang="zh-CN"/>
              <a:t>RFID</a:t>
            </a:r>
            <a:r>
              <a:rPr lang="zh-CN" altLang="en-US"/>
              <a:t>标签上的数据，</a:t>
            </a:r>
            <a:r>
              <a:rPr lang="en-US" altLang="zh-CN"/>
              <a:t>RFID</a:t>
            </a:r>
            <a:r>
              <a:rPr lang="zh-CN" altLang="en-US"/>
              <a:t>标签上包含微型芯片和天线。</a:t>
            </a:r>
            <a:endParaRPr lang="zh-CN" altLang="en-US"/>
          </a:p>
          <a:p>
            <a:pPr lvl="0"/>
            <a:r>
              <a:rPr lang="zh-CN" altLang="en-US"/>
              <a:t>优点</a:t>
            </a:r>
            <a:endParaRPr lang="zh-CN" altLang="en-US"/>
          </a:p>
          <a:p>
            <a:pPr lvl="1"/>
            <a:r>
              <a:rPr lang="en-US" altLang="zh-CN"/>
              <a:t>RFID</a:t>
            </a:r>
            <a:r>
              <a:rPr lang="zh-CN" altLang="en-US"/>
              <a:t>标签只需要阅读器在一定范围内即可完成识别；附加到每个物体上的</a:t>
            </a:r>
            <a:r>
              <a:rPr lang="en-US" altLang="zh-CN"/>
              <a:t>RFID</a:t>
            </a:r>
            <a:r>
              <a:rPr lang="zh-CN" altLang="en-US"/>
              <a:t>标签是独一无二的；</a:t>
            </a:r>
            <a:r>
              <a:rPr lang="en-US" altLang="zh-CN"/>
              <a:t>RFID</a:t>
            </a:r>
            <a:r>
              <a:rPr lang="zh-CN" altLang="en-US"/>
              <a:t>芯片可以在整个产品生命周期内被更新。</a:t>
            </a:r>
            <a:endParaRPr lang="zh-CN" altLang="en-US"/>
          </a:p>
          <a:p>
            <a:pPr lvl="0"/>
            <a:r>
              <a:rPr lang="zh-CN" altLang="en-US"/>
              <a:t>应用</a:t>
            </a:r>
            <a:endParaRPr lang="zh-CN" altLang="en-US"/>
          </a:p>
          <a:p>
            <a:pPr lvl="1"/>
            <a:r>
              <a:rPr lang="zh-CN" altLang="en-US"/>
              <a:t>跟踪物品运动；电子收费；跟踪食品和来源；过境点加快识别旅客的过程。</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生物识别阅读器</a:t>
            </a:r>
            <a:endParaRPr lang="zh-CN" altLang="en-US"/>
          </a:p>
        </p:txBody>
      </p:sp>
      <p:sp>
        <p:nvSpPr>
          <p:cNvPr id="3" name="内容占位符 2"/>
          <p:cNvSpPr>
            <a:spLocks noGrp="1"/>
          </p:cNvSpPr>
          <p:nvPr>
            <p:ph idx="1"/>
          </p:nvPr>
        </p:nvSpPr>
        <p:spPr/>
        <p:txBody>
          <a:bodyPr/>
          <a:p>
            <a:r>
              <a:rPr lang="zh-CN" altLang="en-US"/>
              <a:t>生物识别阅读器用于读取一个人的生物特征数据，使得个人的身份可以基于一个特定的、独特的生理特征或个人特征来验证。</a:t>
            </a:r>
            <a:endParaRPr lang="zh-CN" altLang="en-US"/>
          </a:p>
          <a:p>
            <a:r>
              <a:rPr lang="zh-CN" altLang="en-US"/>
              <a:t>生物识别阅读器可独立或内置于计算机、移动设备中，也可以内置到其他硬件中。</a:t>
            </a:r>
            <a:endParaRPr lang="zh-CN" altLang="en-US"/>
          </a:p>
          <a:p>
            <a:pPr marL="0" indent="0">
              <a:buNone/>
            </a:pPr>
            <a:endParaRPr lang="zh-CN" altLang="en-US"/>
          </a:p>
          <a:p>
            <a:r>
              <a:rPr lang="zh-CN" altLang="en-US"/>
              <a:t>可用于授权用户访问计算机或存储在存储设备上的数据，也可用于电子支付、登录到安全网站，或者导入和导出工作中的数据。</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输出设备</a:t>
            </a:r>
            <a:endParaRPr lang="zh-CN" altLang="en-US" dirty="0"/>
          </a:p>
        </p:txBody>
      </p:sp>
      <p:sp>
        <p:nvSpPr>
          <p:cNvPr id="3" name="内容占位符 2"/>
          <p:cNvSpPr>
            <a:spLocks noGrp="1"/>
          </p:cNvSpPr>
          <p:nvPr>
            <p:ph idx="1"/>
          </p:nvPr>
        </p:nvSpPr>
        <p:spPr/>
        <p:txBody>
          <a:bodyPr/>
          <a:lstStyle/>
          <a:p>
            <a:r>
              <a:rPr lang="zh-CN" altLang="en-US" dirty="0"/>
              <a:t>常见输出设备</a:t>
            </a:r>
            <a:endParaRPr lang="en-US" altLang="zh-CN" dirty="0"/>
          </a:p>
          <a:p>
            <a:pPr lvl="1"/>
            <a:r>
              <a:rPr lang="zh-CN" altLang="en-US" dirty="0"/>
              <a:t>显示器</a:t>
            </a:r>
            <a:endParaRPr lang="en-US" altLang="zh-CN" dirty="0"/>
          </a:p>
          <a:p>
            <a:pPr lvl="1"/>
            <a:r>
              <a:rPr lang="zh-CN" altLang="en-US" dirty="0"/>
              <a:t>打印机</a:t>
            </a:r>
            <a:endParaRPr lang="en-US" altLang="zh-CN" dirty="0"/>
          </a:p>
          <a:p>
            <a:pPr lvl="1"/>
            <a:r>
              <a:rPr lang="zh-CN" altLang="en-US" dirty="0"/>
              <a:t>绘图仪</a:t>
            </a:r>
            <a:endParaRPr lang="en-US" altLang="zh-CN" dirty="0"/>
          </a:p>
          <a:p>
            <a:pPr lvl="1"/>
            <a:r>
              <a:rPr lang="zh-CN" altLang="en-US" dirty="0"/>
              <a:t>音响</a:t>
            </a:r>
            <a:endParaRPr lang="en-US" altLang="zh-CN" dirty="0"/>
          </a:p>
          <a:p>
            <a:pPr lvl="1"/>
            <a:endParaRPr lang="en-US" altLang="zh-CN" dirty="0"/>
          </a:p>
          <a:p>
            <a:r>
              <a:rPr lang="zh-CN" altLang="en-US" dirty="0"/>
              <a:t>新兴输出设备</a:t>
            </a:r>
            <a:endParaRPr lang="en-US" altLang="zh-CN" dirty="0"/>
          </a:p>
          <a:p>
            <a:pPr lvl="1"/>
            <a:r>
              <a:rPr lang="en-US" altLang="zh-CN" dirty="0"/>
              <a:t>3D</a:t>
            </a:r>
            <a:r>
              <a:rPr lang="zh-CN" altLang="en-US" dirty="0"/>
              <a:t>显示</a:t>
            </a:r>
            <a:endParaRPr lang="en-US" altLang="zh-CN" dirty="0"/>
          </a:p>
          <a:p>
            <a:pPr lvl="1"/>
            <a:r>
              <a:rPr lang="zh-CN" altLang="en-US" dirty="0"/>
              <a:t>可穿戴式显示器</a:t>
            </a:r>
            <a:endParaRPr lang="en-US" altLang="zh-CN" dirty="0"/>
          </a:p>
          <a:p>
            <a:pPr lvl="1"/>
            <a:r>
              <a:rPr lang="zh-CN" altLang="en-US" dirty="0"/>
              <a:t>干涉式调制器（</a:t>
            </a:r>
            <a:r>
              <a:rPr lang="en-US" altLang="zh-CN" dirty="0"/>
              <a:t>IMOD</a:t>
            </a:r>
            <a:r>
              <a:rPr lang="zh-CN" altLang="en-US" dirty="0"/>
              <a:t>）显示器</a:t>
            </a:r>
            <a:endParaRPr lang="en-US" altLang="zh-CN" dirty="0"/>
          </a:p>
          <a:p>
            <a:pPr lvl="1"/>
            <a:r>
              <a:rPr lang="en-US" altLang="zh-CN" dirty="0"/>
              <a:t>3D</a:t>
            </a:r>
            <a:r>
              <a:rPr lang="zh-CN" altLang="en-US" dirty="0"/>
              <a:t>打印机</a:t>
            </a:r>
            <a:endParaRPr lang="zh-CN" altLang="en-US" dirty="0"/>
          </a:p>
        </p:txBody>
      </p:sp>
      <p:pic>
        <p:nvPicPr>
          <p:cNvPr id="4" name="图片 3"/>
          <p:cNvPicPr/>
          <p:nvPr/>
        </p:nvPicPr>
        <p:blipFill>
          <a:blip r:embed="rId1"/>
          <a:stretch>
            <a:fillRect/>
          </a:stretch>
        </p:blipFill>
        <p:spPr>
          <a:xfrm>
            <a:off x="5702039" y="1832648"/>
            <a:ext cx="2622176" cy="1428077"/>
          </a:xfrm>
          <a:prstGeom prst="rect">
            <a:avLst/>
          </a:prstGeom>
        </p:spPr>
      </p:pic>
      <p:sp>
        <p:nvSpPr>
          <p:cNvPr id="5" name="文本框 4"/>
          <p:cNvSpPr txBox="1"/>
          <p:nvPr/>
        </p:nvSpPr>
        <p:spPr>
          <a:xfrm>
            <a:off x="6577239" y="3412131"/>
            <a:ext cx="1107996" cy="369332"/>
          </a:xfrm>
          <a:prstGeom prst="rect">
            <a:avLst/>
          </a:prstGeom>
          <a:noFill/>
        </p:spPr>
        <p:txBody>
          <a:bodyPr wrap="none" rtlCol="0">
            <a:spAutoFit/>
          </a:bodyPr>
          <a:lstStyle/>
          <a:p>
            <a:r>
              <a:rPr lang="zh-CN" altLang="en-US" dirty="0"/>
              <a:t>谷歌眼镜</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显示器与显卡</a:t>
            </a:r>
            <a:endParaRPr lang="zh-CN" altLang="en-US" dirty="0"/>
          </a:p>
        </p:txBody>
      </p:sp>
      <p:sp>
        <p:nvSpPr>
          <p:cNvPr id="3" name="内容占位符 2"/>
          <p:cNvSpPr>
            <a:spLocks noGrp="1"/>
          </p:cNvSpPr>
          <p:nvPr>
            <p:ph idx="1"/>
          </p:nvPr>
        </p:nvSpPr>
        <p:spPr/>
        <p:txBody>
          <a:bodyPr/>
          <a:lstStyle/>
          <a:p>
            <a:r>
              <a:rPr lang="zh-CN" altLang="en-US" dirty="0"/>
              <a:t>显示器可分为</a:t>
            </a:r>
            <a:r>
              <a:rPr lang="en-US" altLang="zh-CN" dirty="0"/>
              <a:t>LCD</a:t>
            </a:r>
            <a:r>
              <a:rPr lang="zh-CN" altLang="en-US" dirty="0"/>
              <a:t>、</a:t>
            </a:r>
            <a:r>
              <a:rPr lang="en-US" altLang="zh-CN" dirty="0"/>
              <a:t>LED</a:t>
            </a:r>
            <a:r>
              <a:rPr lang="zh-CN" altLang="en-US" dirty="0"/>
              <a:t>等类型</a:t>
            </a:r>
            <a:endParaRPr lang="en-US" altLang="zh-CN" dirty="0"/>
          </a:p>
          <a:p>
            <a:r>
              <a:rPr lang="en-US" altLang="zh-CN" dirty="0"/>
              <a:t>LCD</a:t>
            </a:r>
            <a:r>
              <a:rPr lang="zh-CN" altLang="en-US" dirty="0"/>
              <a:t>（液晶）</a:t>
            </a:r>
            <a:r>
              <a:rPr lang="zh-CN" altLang="zh-CN" dirty="0"/>
              <a:t>显示器，通过对显示器内部液晶粒子的排布组成不同的颜色和图像。</a:t>
            </a:r>
            <a:endParaRPr lang="en-US" altLang="zh-CN" dirty="0"/>
          </a:p>
          <a:p>
            <a:r>
              <a:rPr lang="zh-CN" altLang="zh-CN" dirty="0"/>
              <a:t>液晶显示器机身薄、占地小、辐射小，但色彩不够鲜艳、可视角度不够大</a:t>
            </a:r>
            <a:r>
              <a:rPr lang="zh-CN" altLang="en-US" dirty="0"/>
              <a:t>。</a:t>
            </a:r>
            <a:endParaRPr lang="en-US" altLang="zh-CN" dirty="0"/>
          </a:p>
          <a:p>
            <a:r>
              <a:rPr lang="en-US" altLang="zh-CN" dirty="0"/>
              <a:t>LED</a:t>
            </a:r>
            <a:r>
              <a:rPr lang="zh-CN" altLang="zh-CN" dirty="0"/>
              <a:t>（发光二极管）显示器</a:t>
            </a:r>
            <a:r>
              <a:rPr lang="zh-CN" altLang="en-US" dirty="0"/>
              <a:t>，</a:t>
            </a:r>
            <a:r>
              <a:rPr lang="zh-CN" altLang="zh-CN" dirty="0"/>
              <a:t>通过控制半导体发光二极管来显示信息。</a:t>
            </a:r>
            <a:endParaRPr lang="en-US" altLang="zh-CN" dirty="0"/>
          </a:p>
          <a:p>
            <a:r>
              <a:rPr lang="en-US" altLang="zh-CN" dirty="0"/>
              <a:t>LED</a:t>
            </a:r>
            <a:r>
              <a:rPr lang="zh-CN" altLang="zh-CN" dirty="0"/>
              <a:t>显示器色彩鲜艳、动态范围广、亮度高、寿命长、工作稳定可靠，正在替代</a:t>
            </a:r>
            <a:r>
              <a:rPr lang="en-US" altLang="zh-CN" dirty="0"/>
              <a:t>LCD</a:t>
            </a:r>
            <a:r>
              <a:rPr lang="zh-CN" altLang="zh-CN" dirty="0"/>
              <a:t>显示器，应用于社会的很多领域。</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显示器与显卡</a:t>
            </a:r>
            <a:endParaRPr lang="zh-CN" altLang="en-US" dirty="0"/>
          </a:p>
        </p:txBody>
      </p:sp>
      <p:sp>
        <p:nvSpPr>
          <p:cNvPr id="3" name="内容占位符 2"/>
          <p:cNvSpPr>
            <a:spLocks noGrp="1"/>
          </p:cNvSpPr>
          <p:nvPr>
            <p:ph idx="1"/>
          </p:nvPr>
        </p:nvSpPr>
        <p:spPr/>
        <p:txBody>
          <a:bodyPr/>
          <a:lstStyle/>
          <a:p>
            <a:r>
              <a:rPr lang="zh-CN" altLang="en-US" dirty="0"/>
              <a:t>常见显示器参数</a:t>
            </a:r>
            <a:endParaRPr lang="en-US" altLang="zh-CN" dirty="0"/>
          </a:p>
          <a:p>
            <a:pPr lvl="1"/>
            <a:r>
              <a:rPr lang="zh-CN" altLang="en-US" dirty="0"/>
              <a:t>屏幕尺寸</a:t>
            </a:r>
            <a:endParaRPr lang="en-US" altLang="zh-CN" dirty="0"/>
          </a:p>
          <a:p>
            <a:pPr lvl="1"/>
            <a:r>
              <a:rPr lang="zh-CN" altLang="en-US" dirty="0"/>
              <a:t>点距</a:t>
            </a:r>
            <a:endParaRPr lang="en-US" altLang="zh-CN" dirty="0"/>
          </a:p>
          <a:p>
            <a:pPr lvl="1"/>
            <a:r>
              <a:rPr lang="zh-CN" altLang="en-US" dirty="0"/>
              <a:t>分辨率</a:t>
            </a:r>
            <a:endParaRPr lang="en-US" altLang="zh-CN" dirty="0"/>
          </a:p>
          <a:p>
            <a:pPr lvl="1"/>
            <a:r>
              <a:rPr lang="zh-CN" altLang="en-US" dirty="0"/>
              <a:t>色深</a:t>
            </a:r>
            <a:endParaRPr lang="en-US" altLang="zh-CN" dirty="0"/>
          </a:p>
          <a:p>
            <a:pPr lvl="1"/>
            <a:r>
              <a:rPr lang="zh-CN" altLang="en-US" dirty="0"/>
              <a:t>视角宽度</a:t>
            </a:r>
            <a:endParaRPr lang="en-US" altLang="zh-CN" dirty="0"/>
          </a:p>
          <a:p>
            <a:pPr lvl="1"/>
            <a:r>
              <a:rPr lang="zh-CN" altLang="en-US" dirty="0"/>
              <a:t>响应速率</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显示器与显卡</a:t>
            </a:r>
            <a:endParaRPr lang="zh-CN" altLang="en-US" dirty="0"/>
          </a:p>
        </p:txBody>
      </p:sp>
      <p:sp>
        <p:nvSpPr>
          <p:cNvPr id="3" name="内容占位符 2"/>
          <p:cNvSpPr>
            <a:spLocks noGrp="1"/>
          </p:cNvSpPr>
          <p:nvPr>
            <p:ph idx="1"/>
          </p:nvPr>
        </p:nvSpPr>
        <p:spPr/>
        <p:txBody>
          <a:bodyPr/>
          <a:lstStyle/>
          <a:p>
            <a:r>
              <a:rPr lang="zh-CN" altLang="en-US" dirty="0"/>
              <a:t>显卡</a:t>
            </a:r>
            <a:r>
              <a:rPr lang="zh-CN" altLang="zh-CN" dirty="0"/>
              <a:t>与显示器息息相关</a:t>
            </a:r>
            <a:r>
              <a:rPr lang="zh-CN" altLang="en-US" dirty="0"/>
              <a:t>。</a:t>
            </a:r>
            <a:r>
              <a:rPr lang="zh-CN" altLang="zh-CN" dirty="0"/>
              <a:t>显卡是连接显示器和个人计算机的重要元件，承担着输出显示图形的任务。</a:t>
            </a:r>
            <a:endParaRPr lang="en-US" altLang="zh-CN" dirty="0"/>
          </a:p>
          <a:p>
            <a:r>
              <a:rPr lang="zh-CN" altLang="zh-CN" dirty="0"/>
              <a:t>显卡一般含有图形处理单元</a:t>
            </a:r>
            <a:r>
              <a:rPr lang="zh-CN" altLang="en-US" dirty="0"/>
              <a:t>（</a:t>
            </a:r>
            <a:r>
              <a:rPr lang="en-US" altLang="zh-CN" dirty="0"/>
              <a:t>GPU</a:t>
            </a:r>
            <a:r>
              <a:rPr lang="zh-CN" altLang="zh-CN" dirty="0"/>
              <a:t>）和专用的视频内存（称为显存），对于图形设计、三维建模、大型游戏等任务来说，一</a:t>
            </a:r>
            <a:r>
              <a:rPr lang="zh-CN" altLang="en-US" dirty="0"/>
              <a:t>款</a:t>
            </a:r>
            <a:r>
              <a:rPr lang="zh-CN" altLang="zh-CN" dirty="0"/>
              <a:t>好的显卡十分重要。</a:t>
            </a:r>
            <a:endParaRPr lang="en-US" altLang="zh-CN" dirty="0"/>
          </a:p>
          <a:p>
            <a:r>
              <a:rPr lang="zh-CN" altLang="en-US" dirty="0"/>
              <a:t>显卡可分为</a:t>
            </a:r>
            <a:r>
              <a:rPr lang="zh-CN" altLang="zh-CN" dirty="0"/>
              <a:t>核芯显卡、集成显卡和独立显卡三种</a:t>
            </a:r>
            <a:r>
              <a:rPr lang="zh-CN" altLang="en-US" dirty="0"/>
              <a:t>。</a:t>
            </a:r>
            <a:endParaRPr lang="zh-CN" altLang="en-US" dirty="0"/>
          </a:p>
        </p:txBody>
      </p:sp>
      <p:pic>
        <p:nvPicPr>
          <p:cNvPr id="4" name="图片 3"/>
          <p:cNvPicPr/>
          <p:nvPr/>
        </p:nvPicPr>
        <p:blipFill>
          <a:blip r:embed="rId1"/>
          <a:stretch>
            <a:fillRect/>
          </a:stretch>
        </p:blipFill>
        <p:spPr>
          <a:xfrm>
            <a:off x="4900820" y="4787153"/>
            <a:ext cx="3725319" cy="1739131"/>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打印机</a:t>
            </a:r>
            <a:endParaRPr lang="zh-CN" altLang="en-US" dirty="0"/>
          </a:p>
        </p:txBody>
      </p:sp>
      <p:sp>
        <p:nvSpPr>
          <p:cNvPr id="3" name="内容占位符 2"/>
          <p:cNvSpPr>
            <a:spLocks noGrp="1"/>
          </p:cNvSpPr>
          <p:nvPr>
            <p:ph idx="1"/>
          </p:nvPr>
        </p:nvSpPr>
        <p:spPr/>
        <p:txBody>
          <a:bodyPr/>
          <a:lstStyle/>
          <a:p>
            <a:r>
              <a:rPr lang="zh-CN" altLang="en-US" dirty="0"/>
              <a:t>主要可分为喷墨打印机、激光打印机和针式打印机。</a:t>
            </a:r>
            <a:endParaRPr lang="en-US" altLang="zh-CN" dirty="0"/>
          </a:p>
          <a:p>
            <a:endParaRPr lang="en-US" altLang="zh-CN" dirty="0"/>
          </a:p>
          <a:p>
            <a:r>
              <a:rPr lang="zh-CN" altLang="en-US" dirty="0"/>
              <a:t>主要参数：</a:t>
            </a:r>
            <a:endParaRPr lang="en-US" altLang="zh-CN" dirty="0"/>
          </a:p>
          <a:p>
            <a:pPr lvl="1"/>
            <a:r>
              <a:rPr lang="zh-CN" altLang="en-US" dirty="0"/>
              <a:t>分辨率</a:t>
            </a:r>
            <a:endParaRPr lang="en-US" altLang="zh-CN" dirty="0"/>
          </a:p>
          <a:p>
            <a:pPr lvl="1"/>
            <a:r>
              <a:rPr lang="zh-CN" altLang="en-US" dirty="0"/>
              <a:t>内存</a:t>
            </a:r>
            <a:endParaRPr lang="en-US" altLang="zh-CN" dirty="0"/>
          </a:p>
          <a:p>
            <a:pPr lvl="1"/>
            <a:r>
              <a:rPr lang="zh-CN" altLang="en-US" dirty="0"/>
              <a:t>打印速度</a:t>
            </a:r>
            <a:endParaRPr lang="en-US" altLang="zh-CN" dirty="0"/>
          </a:p>
          <a:p>
            <a:pPr lvl="1"/>
            <a:r>
              <a:rPr lang="zh-CN" altLang="en-US" dirty="0"/>
              <a:t>忙闲度</a:t>
            </a:r>
            <a:endParaRPr lang="en-US" altLang="zh-CN" dirty="0"/>
          </a:p>
          <a:p>
            <a:pPr lvl="1"/>
            <a:r>
              <a:rPr lang="zh-CN" altLang="en-US" dirty="0"/>
              <a:t>打印成本</a:t>
            </a:r>
            <a:endParaRPr lang="en-US" altLang="zh-CN" dirty="0"/>
          </a:p>
          <a:p>
            <a:pPr lvl="1"/>
            <a:r>
              <a:rPr lang="zh-CN" altLang="en-US" dirty="0"/>
              <a:t>可联网性</a:t>
            </a:r>
            <a:endParaRPr lang="en-US" altLang="zh-CN" dirty="0"/>
          </a:p>
          <a:p>
            <a:pPr lvl="1"/>
            <a:r>
              <a:rPr lang="zh-CN" altLang="en-US" dirty="0"/>
              <a:t>双面功能</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新兴的输出设备</a:t>
            </a:r>
            <a:endParaRPr lang="zh-CN" altLang="en-US"/>
          </a:p>
        </p:txBody>
      </p:sp>
      <p:sp>
        <p:nvSpPr>
          <p:cNvPr id="3" name="内容占位符 2"/>
          <p:cNvSpPr>
            <a:spLocks noGrp="1"/>
          </p:cNvSpPr>
          <p:nvPr>
            <p:ph idx="1"/>
          </p:nvPr>
        </p:nvSpPr>
        <p:spPr/>
        <p:txBody>
          <a:bodyPr/>
          <a:p>
            <a:r>
              <a:rPr lang="en-US" altLang="zh-CN"/>
              <a:t>3D</a:t>
            </a:r>
            <a:r>
              <a:rPr lang="zh-CN" altLang="en-US"/>
              <a:t>显示器</a:t>
            </a:r>
            <a:endParaRPr lang="zh-CN" altLang="en-US"/>
          </a:p>
          <a:p>
            <a:r>
              <a:rPr lang="zh-CN" altLang="en-US"/>
              <a:t>可穿戴式显示器</a:t>
            </a:r>
            <a:endParaRPr lang="zh-CN" altLang="en-US"/>
          </a:p>
          <a:p>
            <a:r>
              <a:rPr lang="zh-CN" altLang="en-US"/>
              <a:t>干涉式调制器显示器</a:t>
            </a:r>
            <a:endParaRPr lang="zh-CN" altLang="en-US"/>
          </a:p>
          <a:p>
            <a:r>
              <a:rPr lang="en-US" altLang="zh-CN"/>
              <a:t>3D</a:t>
            </a:r>
            <a:r>
              <a:rPr lang="zh-CN" altLang="en-US"/>
              <a:t>打印机</a:t>
            </a:r>
            <a:endParaRPr lang="zh-CN" altLang="en-US"/>
          </a:p>
        </p:txBody>
      </p:sp>
      <p:pic>
        <p:nvPicPr>
          <p:cNvPr id="26" name="图片 26"/>
          <p:cNvPicPr>
            <a:picLocks noChangeAspect="1"/>
          </p:cNvPicPr>
          <p:nvPr/>
        </p:nvPicPr>
        <p:blipFill>
          <a:blip r:embed="rId1"/>
          <a:stretch>
            <a:fillRect/>
          </a:stretch>
        </p:blipFill>
        <p:spPr>
          <a:xfrm>
            <a:off x="4904740" y="2550478"/>
            <a:ext cx="3488690" cy="2751455"/>
          </a:xfrm>
          <a:prstGeom prst="rect">
            <a:avLst/>
          </a:prstGeom>
        </p:spPr>
      </p:pic>
      <p:sp>
        <p:nvSpPr>
          <p:cNvPr id="4" name="文本框 3"/>
          <p:cNvSpPr txBox="1"/>
          <p:nvPr/>
        </p:nvSpPr>
        <p:spPr>
          <a:xfrm>
            <a:off x="6123940" y="5619115"/>
            <a:ext cx="1174750" cy="368300"/>
          </a:xfrm>
          <a:prstGeom prst="rect">
            <a:avLst/>
          </a:prstGeom>
          <a:noFill/>
        </p:spPr>
        <p:txBody>
          <a:bodyPr wrap="square" rtlCol="0">
            <a:spAutoFit/>
          </a:bodyPr>
          <a:p>
            <a:r>
              <a:rPr lang="en-US" altLang="zh-CN"/>
              <a:t>3D</a:t>
            </a:r>
            <a:r>
              <a:rPr lang="zh-CN" altLang="en-US"/>
              <a:t>打印机</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其他设备</a:t>
            </a:r>
            <a:endParaRPr lang="zh-CN" altLang="en-US" dirty="0"/>
          </a:p>
        </p:txBody>
      </p:sp>
      <p:sp>
        <p:nvSpPr>
          <p:cNvPr id="3" name="内容占位符 2"/>
          <p:cNvSpPr>
            <a:spLocks noGrp="1"/>
          </p:cNvSpPr>
          <p:nvPr>
            <p:ph idx="1"/>
          </p:nvPr>
        </p:nvSpPr>
        <p:spPr/>
        <p:txBody>
          <a:bodyPr/>
          <a:lstStyle/>
          <a:p>
            <a:r>
              <a:rPr lang="zh-CN" altLang="en-US" dirty="0"/>
              <a:t>扩展槽</a:t>
            </a:r>
            <a:endParaRPr lang="en-US" altLang="zh-CN" dirty="0"/>
          </a:p>
          <a:p>
            <a:r>
              <a:rPr lang="zh-CN" altLang="en-US" dirty="0"/>
              <a:t>扩展槽是主板上用于固定扩展卡并将其连接到系统总线上的插槽，它是一种添加或增强计算机特性及功能的方法。</a:t>
            </a:r>
            <a:endParaRPr lang="zh-CN" altLang="en-US" dirty="0"/>
          </a:p>
        </p:txBody>
      </p:sp>
      <p:pic>
        <p:nvPicPr>
          <p:cNvPr id="4" name="图片 3"/>
          <p:cNvPicPr/>
          <p:nvPr/>
        </p:nvPicPr>
        <p:blipFill>
          <a:blip r:embed="rId1"/>
          <a:stretch>
            <a:fillRect/>
          </a:stretch>
        </p:blipFill>
        <p:spPr>
          <a:xfrm>
            <a:off x="2772484" y="3175111"/>
            <a:ext cx="4400349" cy="300185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微处理器</a:t>
            </a:r>
            <a:endParaRPr lang="zh-CN" altLang="en-US" dirty="0"/>
          </a:p>
        </p:txBody>
      </p:sp>
      <p:sp>
        <p:nvSpPr>
          <p:cNvPr id="3" name="内容占位符 2"/>
          <p:cNvSpPr>
            <a:spLocks noGrp="1"/>
          </p:cNvSpPr>
          <p:nvPr>
            <p:ph idx="1"/>
          </p:nvPr>
        </p:nvSpPr>
        <p:spPr/>
        <p:txBody>
          <a:bodyPr/>
          <a:lstStyle/>
          <a:p>
            <a:r>
              <a:rPr lang="zh-CN" altLang="zh-CN" dirty="0"/>
              <a:t>微处理器是用来处理指令的集成电路</a:t>
            </a:r>
            <a:r>
              <a:rPr lang="zh-CN" altLang="en-US" dirty="0"/>
              <a:t>。</a:t>
            </a:r>
            <a:endParaRPr lang="en-US" altLang="zh-CN" dirty="0"/>
          </a:p>
          <a:p>
            <a:r>
              <a:rPr lang="zh-CN" altLang="en-US" dirty="0"/>
              <a:t>微处理器 ≠ </a:t>
            </a:r>
            <a:r>
              <a:rPr lang="en-US" altLang="zh-CN" dirty="0"/>
              <a:t>CPU </a:t>
            </a:r>
            <a:r>
              <a:rPr lang="zh-CN" altLang="en-US" dirty="0"/>
              <a:t>（微处理器包括</a:t>
            </a:r>
            <a:r>
              <a:rPr lang="en-US" altLang="zh-CN" dirty="0"/>
              <a:t>CPU</a:t>
            </a:r>
            <a:r>
              <a:rPr lang="zh-CN" altLang="en-US" dirty="0"/>
              <a:t>、</a:t>
            </a:r>
            <a:r>
              <a:rPr lang="en-US" altLang="zh-CN" dirty="0"/>
              <a:t>GPU</a:t>
            </a:r>
            <a:r>
              <a:rPr lang="zh-CN" altLang="en-US" dirty="0"/>
              <a:t>、</a:t>
            </a:r>
            <a:r>
              <a:rPr lang="en-US" altLang="zh-CN" dirty="0"/>
              <a:t>APU </a:t>
            </a:r>
            <a:r>
              <a:rPr lang="zh-CN" altLang="en-US" dirty="0"/>
              <a:t>等）</a:t>
            </a:r>
            <a:endParaRPr lang="en-US" altLang="zh-CN" dirty="0"/>
          </a:p>
          <a:p>
            <a:r>
              <a:rPr lang="zh-CN" altLang="zh-CN" dirty="0"/>
              <a:t>微处理器是主板上最大的芯片，是最重要的、通常也是最昂贵的计算机部件。</a:t>
            </a:r>
            <a:endParaRPr lang="zh-CN" altLang="en-US" dirty="0"/>
          </a:p>
        </p:txBody>
      </p:sp>
      <p:pic>
        <p:nvPicPr>
          <p:cNvPr id="4" name="图片 3"/>
          <p:cNvPicPr/>
          <p:nvPr/>
        </p:nvPicPr>
        <p:blipFill>
          <a:blip r:embed="rId1"/>
          <a:stretch>
            <a:fillRect/>
          </a:stretch>
        </p:blipFill>
        <p:spPr>
          <a:xfrm>
            <a:off x="5508928" y="4195719"/>
            <a:ext cx="3244210" cy="2075853"/>
          </a:xfrm>
          <a:prstGeom prst="rect">
            <a:avLst/>
          </a:prstGeom>
        </p:spPr>
      </p:pic>
      <p:pic>
        <p:nvPicPr>
          <p:cNvPr id="5" name="图片 4"/>
          <p:cNvPicPr/>
          <p:nvPr/>
        </p:nvPicPr>
        <p:blipFill>
          <a:blip r:embed="rId2"/>
          <a:stretch>
            <a:fillRect/>
          </a:stretch>
        </p:blipFill>
        <p:spPr>
          <a:xfrm>
            <a:off x="1419967" y="4374756"/>
            <a:ext cx="2983230" cy="1949450"/>
          </a:xfrm>
          <a:prstGeom prst="rect">
            <a:avLst/>
          </a:prstGeom>
        </p:spPr>
      </p:pic>
      <p:sp>
        <p:nvSpPr>
          <p:cNvPr id="6" name="文本框 5"/>
          <p:cNvSpPr txBox="1"/>
          <p:nvPr/>
        </p:nvSpPr>
        <p:spPr>
          <a:xfrm>
            <a:off x="6843935" y="3746145"/>
            <a:ext cx="574196" cy="369332"/>
          </a:xfrm>
          <a:prstGeom prst="rect">
            <a:avLst/>
          </a:prstGeom>
          <a:noFill/>
        </p:spPr>
        <p:txBody>
          <a:bodyPr wrap="none" rtlCol="0">
            <a:spAutoFit/>
          </a:bodyPr>
          <a:lstStyle/>
          <a:p>
            <a:r>
              <a:rPr lang="en-US" altLang="zh-CN" dirty="0"/>
              <a:t>CPU</a:t>
            </a:r>
            <a:endParaRPr lang="zh-CN" altLang="en-US" dirty="0"/>
          </a:p>
        </p:txBody>
      </p:sp>
      <p:sp>
        <p:nvSpPr>
          <p:cNvPr id="7" name="文本框 6"/>
          <p:cNvSpPr txBox="1"/>
          <p:nvPr/>
        </p:nvSpPr>
        <p:spPr>
          <a:xfrm>
            <a:off x="2613263" y="3986526"/>
            <a:ext cx="596638" cy="369332"/>
          </a:xfrm>
          <a:prstGeom prst="rect">
            <a:avLst/>
          </a:prstGeom>
          <a:noFill/>
        </p:spPr>
        <p:txBody>
          <a:bodyPr wrap="none" rtlCol="0">
            <a:spAutoFit/>
          </a:bodyPr>
          <a:lstStyle/>
          <a:p>
            <a:r>
              <a:rPr lang="en-US" altLang="zh-CN" dirty="0"/>
              <a:t>GPU</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其他设备</a:t>
            </a:r>
            <a:endParaRPr lang="zh-CN" altLang="en-US" dirty="0"/>
          </a:p>
        </p:txBody>
      </p:sp>
      <p:sp>
        <p:nvSpPr>
          <p:cNvPr id="3" name="内容占位符 2"/>
          <p:cNvSpPr>
            <a:spLocks noGrp="1"/>
          </p:cNvSpPr>
          <p:nvPr>
            <p:ph idx="1"/>
          </p:nvPr>
        </p:nvSpPr>
        <p:spPr/>
        <p:txBody>
          <a:bodyPr/>
          <a:lstStyle/>
          <a:p>
            <a:r>
              <a:rPr lang="zh-CN" altLang="en-US" dirty="0"/>
              <a:t>扩展卡</a:t>
            </a:r>
            <a:endParaRPr lang="en-US" altLang="zh-CN" dirty="0"/>
          </a:p>
          <a:p>
            <a:r>
              <a:rPr lang="zh-CN" altLang="zh-CN" dirty="0"/>
              <a:t>扩展卡又称适配卡、控制卡、接口卡、扩展板等，是一种小型的电路板。它可以使计算机具备控制存储设备、输入设备或输出设备的能力。</a:t>
            </a:r>
            <a:r>
              <a:rPr lang="zh-CN" altLang="en-US" dirty="0"/>
              <a:t>如网卡、声卡等。</a:t>
            </a:r>
            <a:endParaRPr lang="zh-CN" altLang="en-US" dirty="0"/>
          </a:p>
        </p:txBody>
      </p:sp>
      <p:pic>
        <p:nvPicPr>
          <p:cNvPr id="4" name="图片 3"/>
          <p:cNvPicPr/>
          <p:nvPr/>
        </p:nvPicPr>
        <p:blipFill>
          <a:blip r:embed="rId1"/>
          <a:stretch>
            <a:fillRect/>
          </a:stretch>
        </p:blipFill>
        <p:spPr>
          <a:xfrm>
            <a:off x="2845453" y="3689518"/>
            <a:ext cx="4379440" cy="2657493"/>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其他设备</a:t>
            </a:r>
            <a:endParaRPr lang="zh-CN" altLang="en-US" dirty="0"/>
          </a:p>
        </p:txBody>
      </p:sp>
      <p:sp>
        <p:nvSpPr>
          <p:cNvPr id="3" name="内容占位符 2"/>
          <p:cNvSpPr>
            <a:spLocks noGrp="1"/>
          </p:cNvSpPr>
          <p:nvPr>
            <p:ph idx="1"/>
          </p:nvPr>
        </p:nvSpPr>
        <p:spPr/>
        <p:txBody>
          <a:bodyPr/>
          <a:lstStyle/>
          <a:p>
            <a:r>
              <a:rPr lang="zh-CN" altLang="en-US" dirty="0"/>
              <a:t>接口和连接线</a:t>
            </a:r>
            <a:endParaRPr lang="en-US" altLang="zh-CN" dirty="0"/>
          </a:p>
          <a:p>
            <a:r>
              <a:rPr lang="zh-CN" altLang="zh-CN" dirty="0"/>
              <a:t>接口</a:t>
            </a:r>
            <a:r>
              <a:rPr lang="zh-CN" altLang="en-US" dirty="0"/>
              <a:t>，</a:t>
            </a:r>
            <a:r>
              <a:rPr lang="zh-CN" altLang="zh-CN" dirty="0"/>
              <a:t>是主板边缘留置的用来与外接设备进行信息交流的插口</a:t>
            </a:r>
            <a:r>
              <a:rPr lang="zh-CN" altLang="en-US" dirty="0"/>
              <a:t>。</a:t>
            </a:r>
            <a:endParaRPr lang="en-US" altLang="zh-CN" dirty="0"/>
          </a:p>
          <a:p>
            <a:r>
              <a:rPr lang="zh-CN" altLang="zh-CN" dirty="0"/>
              <a:t>连接线</a:t>
            </a:r>
            <a:r>
              <a:rPr lang="zh-CN" altLang="en-US" dirty="0"/>
              <a:t>负责</a:t>
            </a:r>
            <a:r>
              <a:rPr lang="zh-CN" altLang="zh-CN" dirty="0"/>
              <a:t>连通各种设备使之进行信息或能量交流。</a:t>
            </a:r>
            <a:r>
              <a:rPr lang="zh-CN" altLang="en-US" dirty="0"/>
              <a:t>如</a:t>
            </a:r>
            <a:r>
              <a:rPr lang="en-US" altLang="zh-CN" dirty="0"/>
              <a:t>USB</a:t>
            </a:r>
            <a:r>
              <a:rPr lang="zh-CN" altLang="en-US" dirty="0"/>
              <a:t>连接线。</a:t>
            </a:r>
            <a:endParaRPr lang="zh-CN" altLang="en-US" dirty="0"/>
          </a:p>
        </p:txBody>
      </p:sp>
      <p:pic>
        <p:nvPicPr>
          <p:cNvPr id="4" name="图片 3"/>
          <p:cNvPicPr/>
          <p:nvPr/>
        </p:nvPicPr>
        <p:blipFill>
          <a:blip r:embed="rId1"/>
          <a:stretch>
            <a:fillRect/>
          </a:stretch>
        </p:blipFill>
        <p:spPr>
          <a:xfrm>
            <a:off x="1901358" y="3651156"/>
            <a:ext cx="6159352" cy="2754407"/>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其他设备</a:t>
            </a:r>
            <a:endParaRPr lang="zh-CN" altLang="en-US" dirty="0"/>
          </a:p>
        </p:txBody>
      </p:sp>
      <p:sp>
        <p:nvSpPr>
          <p:cNvPr id="3" name="内容占位符 2"/>
          <p:cNvSpPr>
            <a:spLocks noGrp="1"/>
          </p:cNvSpPr>
          <p:nvPr>
            <p:ph idx="1"/>
          </p:nvPr>
        </p:nvSpPr>
        <p:spPr/>
        <p:txBody>
          <a:bodyPr/>
          <a:lstStyle/>
          <a:p>
            <a:r>
              <a:rPr lang="zh-CN" altLang="en-US" dirty="0"/>
              <a:t>总线</a:t>
            </a:r>
            <a:endParaRPr lang="en-US" altLang="zh-CN" dirty="0"/>
          </a:p>
          <a:p>
            <a:r>
              <a:rPr lang="zh-CN" altLang="en-US" dirty="0"/>
              <a:t>总线是计算机各种功能部件之间传送信息的公共通信干线，是</a:t>
            </a:r>
            <a:r>
              <a:rPr lang="en-US" altLang="zh-CN" dirty="0"/>
              <a:t>CPU</a:t>
            </a:r>
            <a:r>
              <a:rPr lang="zh-CN" altLang="en-US" dirty="0"/>
              <a:t>与外部硬件接口的核心。</a:t>
            </a:r>
            <a:endParaRPr lang="en-US" altLang="zh-CN" dirty="0"/>
          </a:p>
          <a:p>
            <a:r>
              <a:rPr lang="zh-CN" altLang="en-US" dirty="0"/>
              <a:t>常用参数</a:t>
            </a:r>
            <a:endParaRPr lang="en-US" altLang="zh-CN" dirty="0"/>
          </a:p>
          <a:p>
            <a:pPr lvl="1"/>
            <a:r>
              <a:rPr lang="zh-CN" altLang="en-US" dirty="0"/>
              <a:t>时钟频率</a:t>
            </a:r>
            <a:endParaRPr lang="en-US" altLang="zh-CN" dirty="0"/>
          </a:p>
          <a:p>
            <a:pPr lvl="1"/>
            <a:r>
              <a:rPr lang="zh-CN" altLang="en-US" dirty="0"/>
              <a:t>位宽</a:t>
            </a:r>
            <a:endParaRPr lang="en-US" altLang="zh-CN" dirty="0"/>
          </a:p>
          <a:p>
            <a:pPr lvl="1"/>
            <a:r>
              <a:rPr lang="zh-CN" altLang="en-US" dirty="0"/>
              <a:t>带宽</a:t>
            </a:r>
            <a:endParaRPr lang="en-US" altLang="zh-CN" dirty="0"/>
          </a:p>
          <a:p>
            <a:r>
              <a:rPr lang="zh-CN" altLang="zh-CN" dirty="0"/>
              <a:t>总线带宽 </a:t>
            </a:r>
            <a:r>
              <a:rPr lang="en-US" altLang="zh-CN" dirty="0"/>
              <a:t>= </a:t>
            </a:r>
            <a:r>
              <a:rPr lang="zh-CN" altLang="zh-CN" dirty="0"/>
              <a:t>总线时钟频率</a:t>
            </a:r>
            <a:r>
              <a:rPr lang="en-US" altLang="zh-CN" dirty="0"/>
              <a:t> × </a:t>
            </a:r>
            <a:r>
              <a:rPr lang="zh-CN" altLang="zh-CN" dirty="0"/>
              <a:t>总线位宽</a:t>
            </a:r>
            <a:r>
              <a:rPr lang="en-US" altLang="zh-CN" dirty="0"/>
              <a:t> / 8</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其他设备</a:t>
            </a:r>
            <a:endParaRPr lang="zh-CN" altLang="en-US" dirty="0"/>
          </a:p>
        </p:txBody>
      </p:sp>
      <p:sp>
        <p:nvSpPr>
          <p:cNvPr id="3" name="内容占位符 2"/>
          <p:cNvSpPr>
            <a:spLocks noGrp="1"/>
          </p:cNvSpPr>
          <p:nvPr>
            <p:ph idx="1"/>
          </p:nvPr>
        </p:nvSpPr>
        <p:spPr/>
        <p:txBody>
          <a:bodyPr/>
          <a:lstStyle/>
          <a:p>
            <a:r>
              <a:rPr lang="en-US" altLang="zh-CN" dirty="0"/>
              <a:t>GPU</a:t>
            </a:r>
            <a:endParaRPr lang="en-US" altLang="zh-CN" dirty="0"/>
          </a:p>
          <a:p>
            <a:pPr lvl="1"/>
            <a:r>
              <a:rPr lang="zh-CN" altLang="en-US" dirty="0"/>
              <a:t>图像处理器，善于加速图像领域的运算</a:t>
            </a:r>
            <a:endParaRPr lang="en-US" altLang="zh-CN" dirty="0"/>
          </a:p>
          <a:p>
            <a:r>
              <a:rPr lang="en-US" altLang="zh-CN" dirty="0"/>
              <a:t>TPU</a:t>
            </a:r>
            <a:endParaRPr lang="en-US" altLang="zh-CN" dirty="0"/>
          </a:p>
          <a:p>
            <a:pPr lvl="1"/>
            <a:r>
              <a:rPr lang="zh-CN" altLang="en-US" dirty="0"/>
              <a:t>张量处理器，专用于机器学习的芯片</a:t>
            </a:r>
            <a:endParaRPr lang="en-US" altLang="zh-CN" dirty="0"/>
          </a:p>
          <a:p>
            <a:r>
              <a:rPr lang="en-US" altLang="zh-CN" dirty="0"/>
              <a:t>NPU</a:t>
            </a:r>
            <a:endParaRPr lang="en-US" altLang="zh-CN" dirty="0"/>
          </a:p>
          <a:p>
            <a:pPr lvl="1"/>
            <a:r>
              <a:rPr lang="zh-CN" altLang="en-US" dirty="0"/>
              <a:t>神经网络处理器，在电路层模拟人类神经元</a:t>
            </a:r>
            <a:r>
              <a:rPr lang="zh-CN" altLang="en-US"/>
              <a:t>和突触，并且</a:t>
            </a:r>
            <a:r>
              <a:rPr lang="zh-CN" altLang="en-US" dirty="0"/>
              <a:t>用深度学习指令集直接处理大规模的神经元和突触</a:t>
            </a:r>
            <a:endParaRPr lang="en-US" altLang="zh-CN"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其他设备</a:t>
            </a:r>
            <a:endParaRPr lang="zh-CN" altLang="en-US" dirty="0"/>
          </a:p>
        </p:txBody>
      </p:sp>
      <p:sp>
        <p:nvSpPr>
          <p:cNvPr id="3" name="内容占位符 2"/>
          <p:cNvSpPr>
            <a:spLocks noGrp="1"/>
          </p:cNvSpPr>
          <p:nvPr>
            <p:ph idx="1"/>
          </p:nvPr>
        </p:nvSpPr>
        <p:spPr/>
        <p:txBody>
          <a:bodyPr/>
          <a:lstStyle/>
          <a:p>
            <a:r>
              <a:rPr lang="zh-CN" altLang="en-US" dirty="0"/>
              <a:t>托盘</a:t>
            </a:r>
            <a:endParaRPr lang="en-US" altLang="zh-CN" dirty="0"/>
          </a:p>
          <a:p>
            <a:r>
              <a:rPr lang="zh-CN" altLang="en-US" dirty="0"/>
              <a:t>电源</a:t>
            </a:r>
            <a:endParaRPr lang="en-US" altLang="zh-CN" dirty="0"/>
          </a:p>
          <a:p>
            <a:r>
              <a:rPr lang="zh-CN" altLang="en-US" dirty="0"/>
              <a:t>风扇</a:t>
            </a:r>
            <a:endParaRPr lang="en-US" altLang="zh-CN" dirty="0"/>
          </a:p>
          <a:p>
            <a:r>
              <a:rPr lang="zh-CN" altLang="en-US" dirty="0"/>
              <a:t>散热管</a:t>
            </a:r>
            <a:endParaRPr lang="en-US" altLang="zh-CN" dirty="0"/>
          </a:p>
          <a:p>
            <a:r>
              <a:rPr lang="zh-CN" altLang="en-US" dirty="0"/>
              <a:t>等</a:t>
            </a:r>
            <a:endParaRPr lang="zh-CN" altLang="en-US" dirty="0"/>
          </a:p>
        </p:txBody>
      </p:sp>
      <p:pic>
        <p:nvPicPr>
          <p:cNvPr id="4" name="图片 3"/>
          <p:cNvPicPr/>
          <p:nvPr/>
        </p:nvPicPr>
        <p:blipFill>
          <a:blip r:embed="rId1"/>
          <a:stretch>
            <a:fillRect/>
          </a:stretch>
        </p:blipFill>
        <p:spPr>
          <a:xfrm>
            <a:off x="4299881" y="2313323"/>
            <a:ext cx="3841454" cy="3724257"/>
          </a:xfrm>
          <a:prstGeom prst="rect">
            <a:avLst/>
          </a:prstGeom>
        </p:spPr>
      </p:pic>
      <p:sp>
        <p:nvSpPr>
          <p:cNvPr id="5" name="文本框 4"/>
          <p:cNvSpPr txBox="1"/>
          <p:nvPr/>
        </p:nvSpPr>
        <p:spPr>
          <a:xfrm>
            <a:off x="4602851" y="1964002"/>
            <a:ext cx="3185487" cy="369332"/>
          </a:xfrm>
          <a:prstGeom prst="rect">
            <a:avLst/>
          </a:prstGeom>
          <a:noFill/>
        </p:spPr>
        <p:txBody>
          <a:bodyPr wrap="none" rtlCol="0">
            <a:spAutoFit/>
          </a:bodyPr>
          <a:lstStyle/>
          <a:p>
            <a:r>
              <a:rPr lang="zh-CN" altLang="en-US" dirty="0"/>
              <a:t>笔记本电脑中的风扇和散热管</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其他设备</a:t>
            </a:r>
            <a:endParaRPr lang="zh-CN" altLang="en-US"/>
          </a:p>
        </p:txBody>
      </p:sp>
      <p:pic>
        <p:nvPicPr>
          <p:cNvPr id="27" name="图片 27"/>
          <p:cNvPicPr>
            <a:picLocks noChangeAspect="1"/>
          </p:cNvPicPr>
          <p:nvPr>
            <p:ph idx="1"/>
          </p:nvPr>
        </p:nvPicPr>
        <p:blipFill>
          <a:blip r:embed="rId1"/>
          <a:stretch>
            <a:fillRect/>
          </a:stretch>
        </p:blipFill>
        <p:spPr>
          <a:xfrm>
            <a:off x="1908175" y="1647825"/>
            <a:ext cx="3294380" cy="3182620"/>
          </a:xfrm>
          <a:prstGeom prst="rect">
            <a:avLst/>
          </a:prstGeom>
        </p:spPr>
      </p:pic>
      <p:pic>
        <p:nvPicPr>
          <p:cNvPr id="29" name="图片 29"/>
          <p:cNvPicPr>
            <a:picLocks noChangeAspect="1"/>
          </p:cNvPicPr>
          <p:nvPr/>
        </p:nvPicPr>
        <p:blipFill>
          <a:blip r:embed="rId2"/>
          <a:stretch>
            <a:fillRect/>
          </a:stretch>
        </p:blipFill>
        <p:spPr>
          <a:xfrm>
            <a:off x="5617845" y="2468880"/>
            <a:ext cx="2414270" cy="1920875"/>
          </a:xfrm>
          <a:prstGeom prst="rect">
            <a:avLst/>
          </a:prstGeom>
        </p:spPr>
      </p:pic>
      <p:sp>
        <p:nvSpPr>
          <p:cNvPr id="4" name="文本框 3"/>
          <p:cNvSpPr txBox="1"/>
          <p:nvPr/>
        </p:nvSpPr>
        <p:spPr>
          <a:xfrm>
            <a:off x="3145790" y="5072380"/>
            <a:ext cx="1028700" cy="368300"/>
          </a:xfrm>
          <a:prstGeom prst="rect">
            <a:avLst/>
          </a:prstGeom>
          <a:noFill/>
        </p:spPr>
        <p:txBody>
          <a:bodyPr wrap="square" rtlCol="0">
            <a:spAutoFit/>
          </a:bodyPr>
          <a:p>
            <a:r>
              <a:rPr lang="zh-CN" altLang="en-US"/>
              <a:t>托盘</a:t>
            </a:r>
            <a:endParaRPr lang="zh-CN" altLang="en-US"/>
          </a:p>
        </p:txBody>
      </p:sp>
      <p:sp>
        <p:nvSpPr>
          <p:cNvPr id="5" name="文本框 4"/>
          <p:cNvSpPr txBox="1"/>
          <p:nvPr/>
        </p:nvSpPr>
        <p:spPr>
          <a:xfrm>
            <a:off x="5987415" y="5008245"/>
            <a:ext cx="2604770" cy="368300"/>
          </a:xfrm>
          <a:prstGeom prst="rect">
            <a:avLst/>
          </a:prstGeom>
          <a:noFill/>
        </p:spPr>
        <p:txBody>
          <a:bodyPr wrap="square" rtlCol="0">
            <a:spAutoFit/>
          </a:bodyPr>
          <a:p>
            <a:r>
              <a:rPr lang="zh-CN" altLang="en-US"/>
              <a:t>台式计算机的电源</a:t>
            </a: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其他设备</a:t>
            </a:r>
            <a:endParaRPr lang="zh-CN" altLang="en-US"/>
          </a:p>
        </p:txBody>
      </p:sp>
      <p:pic>
        <p:nvPicPr>
          <p:cNvPr id="30" name="图片 30"/>
          <p:cNvPicPr>
            <a:picLocks noChangeAspect="1"/>
          </p:cNvPicPr>
          <p:nvPr>
            <p:ph idx="1"/>
          </p:nvPr>
        </p:nvPicPr>
        <p:blipFill>
          <a:blip r:embed="rId1"/>
          <a:stretch>
            <a:fillRect/>
          </a:stretch>
        </p:blipFill>
        <p:spPr>
          <a:xfrm>
            <a:off x="1686560" y="1203960"/>
            <a:ext cx="3427730" cy="3834765"/>
          </a:xfrm>
          <a:prstGeom prst="rect">
            <a:avLst/>
          </a:prstGeom>
        </p:spPr>
      </p:pic>
      <p:pic>
        <p:nvPicPr>
          <p:cNvPr id="31" name="图片 31"/>
          <p:cNvPicPr>
            <a:picLocks noChangeAspect="1"/>
          </p:cNvPicPr>
          <p:nvPr/>
        </p:nvPicPr>
        <p:blipFill>
          <a:blip r:embed="rId2"/>
          <a:stretch>
            <a:fillRect/>
          </a:stretch>
        </p:blipFill>
        <p:spPr>
          <a:xfrm>
            <a:off x="5587365" y="2611120"/>
            <a:ext cx="2927985" cy="2194560"/>
          </a:xfrm>
          <a:prstGeom prst="rect">
            <a:avLst/>
          </a:prstGeom>
        </p:spPr>
      </p:pic>
      <p:sp>
        <p:nvSpPr>
          <p:cNvPr id="4" name="文本框 3"/>
          <p:cNvSpPr txBox="1"/>
          <p:nvPr/>
        </p:nvSpPr>
        <p:spPr>
          <a:xfrm>
            <a:off x="2690495" y="5364480"/>
            <a:ext cx="1894205" cy="368300"/>
          </a:xfrm>
          <a:prstGeom prst="rect">
            <a:avLst/>
          </a:prstGeom>
          <a:noFill/>
        </p:spPr>
        <p:txBody>
          <a:bodyPr wrap="square" rtlCol="0">
            <a:spAutoFit/>
          </a:bodyPr>
          <a:p>
            <a:r>
              <a:rPr lang="zh-CN" altLang="en-US"/>
              <a:t>水冷散热器</a:t>
            </a:r>
            <a:endParaRPr lang="zh-CN" altLang="en-US"/>
          </a:p>
        </p:txBody>
      </p:sp>
      <p:sp>
        <p:nvSpPr>
          <p:cNvPr id="5" name="文本框 4"/>
          <p:cNvSpPr txBox="1"/>
          <p:nvPr/>
        </p:nvSpPr>
        <p:spPr>
          <a:xfrm>
            <a:off x="5926455" y="5281930"/>
            <a:ext cx="2249170" cy="368300"/>
          </a:xfrm>
          <a:prstGeom prst="rect">
            <a:avLst/>
          </a:prstGeom>
          <a:noFill/>
        </p:spPr>
        <p:txBody>
          <a:bodyPr wrap="square" rtlCol="0">
            <a:spAutoFit/>
          </a:bodyPr>
          <a:p>
            <a:r>
              <a:rPr lang="zh-CN" altLang="en-US"/>
              <a:t>带电风扇的散热底座</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影响微处理器性能的因素</a:t>
            </a:r>
            <a:endParaRPr lang="zh-CN" altLang="en-US" dirty="0"/>
          </a:p>
        </p:txBody>
      </p:sp>
      <p:sp>
        <p:nvSpPr>
          <p:cNvPr id="3" name="内容占位符 2"/>
          <p:cNvSpPr>
            <a:spLocks noGrp="1"/>
          </p:cNvSpPr>
          <p:nvPr>
            <p:ph idx="1"/>
          </p:nvPr>
        </p:nvSpPr>
        <p:spPr/>
        <p:txBody>
          <a:bodyPr/>
          <a:lstStyle/>
          <a:p>
            <a:r>
              <a:rPr lang="zh-CN" altLang="zh-CN" dirty="0"/>
              <a:t>时钟速度</a:t>
            </a:r>
            <a:endParaRPr lang="en-US" altLang="zh-CN" dirty="0"/>
          </a:p>
          <a:p>
            <a:r>
              <a:rPr lang="zh-CN" altLang="zh-CN" dirty="0"/>
              <a:t>总线速度</a:t>
            </a:r>
            <a:endParaRPr lang="en-US" altLang="zh-CN" dirty="0"/>
          </a:p>
          <a:p>
            <a:r>
              <a:rPr lang="zh-CN" altLang="zh-CN" dirty="0"/>
              <a:t>字长</a:t>
            </a:r>
            <a:endParaRPr lang="en-US" altLang="zh-CN" dirty="0"/>
          </a:p>
          <a:p>
            <a:r>
              <a:rPr lang="zh-CN" altLang="zh-CN" dirty="0"/>
              <a:t>缓存容量</a:t>
            </a:r>
            <a:endParaRPr lang="en-US" altLang="zh-CN" dirty="0"/>
          </a:p>
          <a:p>
            <a:r>
              <a:rPr lang="zh-CN" altLang="zh-CN" dirty="0"/>
              <a:t>核心数量</a:t>
            </a:r>
            <a:endParaRPr lang="en-US" altLang="zh-CN" dirty="0"/>
          </a:p>
          <a:p>
            <a:r>
              <a:rPr lang="zh-CN" altLang="zh-CN" dirty="0"/>
              <a:t>指令集</a:t>
            </a:r>
            <a:endParaRPr lang="en-US" altLang="zh-CN" dirty="0"/>
          </a:p>
          <a:p>
            <a:r>
              <a:rPr lang="zh-CN" altLang="zh-CN" dirty="0"/>
              <a:t>处理技术</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时钟速度</a:t>
            </a:r>
            <a:endParaRPr lang="zh-CN" altLang="en-US" dirty="0"/>
          </a:p>
        </p:txBody>
      </p:sp>
      <p:sp>
        <p:nvSpPr>
          <p:cNvPr id="3" name="内容占位符 2"/>
          <p:cNvSpPr>
            <a:spLocks noGrp="1"/>
          </p:cNvSpPr>
          <p:nvPr>
            <p:ph idx="1"/>
          </p:nvPr>
        </p:nvSpPr>
        <p:spPr/>
        <p:txBody>
          <a:bodyPr/>
          <a:lstStyle/>
          <a:p>
            <a:r>
              <a:rPr lang="zh-CN" altLang="zh-CN" dirty="0"/>
              <a:t>时钟速度通常以</a:t>
            </a:r>
            <a:r>
              <a:rPr lang="en-US" altLang="zh-CN" dirty="0"/>
              <a:t>GHz</a:t>
            </a:r>
            <a:r>
              <a:rPr lang="zh-CN" altLang="zh-CN" dirty="0"/>
              <a:t>（千兆赫兹，即</a:t>
            </a:r>
            <a:r>
              <a:rPr lang="en-US" altLang="zh-CN" dirty="0"/>
              <a:t>1</a:t>
            </a:r>
            <a:r>
              <a:rPr lang="zh-CN" altLang="zh-CN" dirty="0"/>
              <a:t>秒钟有</a:t>
            </a:r>
            <a:r>
              <a:rPr lang="en-US" altLang="zh-CN" dirty="0"/>
              <a:t>10</a:t>
            </a:r>
            <a:r>
              <a:rPr lang="zh-CN" altLang="zh-CN" dirty="0"/>
              <a:t>亿个时钟周期）为单位，它代表着处理器中指令的执行速度。微处理器执行的每一项指令都以时钟周期来度量。对不同的指令，需要的时钟周期数从一个到多个不等。例如</a:t>
            </a:r>
            <a:r>
              <a:rPr lang="en-US" altLang="zh-CN" dirty="0"/>
              <a:t>Intel core i7 4770k</a:t>
            </a:r>
            <a:r>
              <a:rPr lang="zh-CN" altLang="zh-CN" dirty="0"/>
              <a:t>的主频是</a:t>
            </a:r>
            <a:r>
              <a:rPr lang="en-US" altLang="zh-CN" dirty="0"/>
              <a:t>3.5GHz</a:t>
            </a:r>
            <a:r>
              <a:rPr lang="zh-CN" altLang="zh-CN" dirty="0"/>
              <a:t>，就是说能在</a:t>
            </a:r>
            <a:r>
              <a:rPr lang="en-US" altLang="zh-CN" dirty="0"/>
              <a:t>1</a:t>
            </a:r>
            <a:r>
              <a:rPr lang="zh-CN" altLang="zh-CN" dirty="0"/>
              <a:t>秒钟内运行</a:t>
            </a:r>
            <a:r>
              <a:rPr lang="en-US" altLang="zh-CN" dirty="0"/>
              <a:t>35</a:t>
            </a:r>
            <a:r>
              <a:rPr lang="zh-CN" altLang="zh-CN" dirty="0"/>
              <a:t>亿个时钟周期，但不一定能执行</a:t>
            </a:r>
            <a:r>
              <a:rPr lang="en-US" altLang="zh-CN" dirty="0"/>
              <a:t>35</a:t>
            </a:r>
            <a:r>
              <a:rPr lang="zh-CN" altLang="zh-CN" dirty="0"/>
              <a:t>亿条指令。</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总线</a:t>
            </a:r>
            <a:endParaRPr lang="zh-CN" altLang="en-US" dirty="0"/>
          </a:p>
        </p:txBody>
      </p:sp>
      <p:sp>
        <p:nvSpPr>
          <p:cNvPr id="3" name="内容占位符 2"/>
          <p:cNvSpPr>
            <a:spLocks noGrp="1"/>
          </p:cNvSpPr>
          <p:nvPr>
            <p:ph idx="1"/>
          </p:nvPr>
        </p:nvSpPr>
        <p:spPr/>
        <p:txBody>
          <a:bodyPr/>
          <a:lstStyle/>
          <a:p>
            <a:r>
              <a:rPr lang="zh-CN" altLang="zh-CN" dirty="0"/>
              <a:t>总线速度是指前端总线的频率。前端总线是用来与微处理器交换数据的电路，其频率的高低直接影响着微处理器访问内存的速度，进而影响着微处理器的性能。目前前端总线的频率在</a:t>
            </a:r>
            <a:r>
              <a:rPr lang="en-US" altLang="zh-CN" dirty="0"/>
              <a:t>1000MHz</a:t>
            </a:r>
            <a:r>
              <a:rPr lang="zh-CN" altLang="zh-CN" dirty="0"/>
              <a:t>到</a:t>
            </a:r>
            <a:r>
              <a:rPr lang="en-US" altLang="zh-CN" dirty="0"/>
              <a:t>2100MHz</a:t>
            </a:r>
            <a:r>
              <a:rPr lang="zh-CN" altLang="zh-CN" dirty="0"/>
              <a:t>之间。频率越高代表速度越快。</a:t>
            </a:r>
            <a:endParaRPr lang="zh-CN" altLang="zh-CN"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字长</a:t>
            </a:r>
            <a:endParaRPr lang="zh-CN" altLang="en-US" dirty="0"/>
          </a:p>
        </p:txBody>
      </p:sp>
      <p:sp>
        <p:nvSpPr>
          <p:cNvPr id="3" name="内容占位符 2"/>
          <p:cNvSpPr>
            <a:spLocks noGrp="1"/>
          </p:cNvSpPr>
          <p:nvPr>
            <p:ph idx="1"/>
          </p:nvPr>
        </p:nvSpPr>
        <p:spPr/>
        <p:txBody>
          <a:bodyPr/>
          <a:lstStyle/>
          <a:p>
            <a:r>
              <a:rPr lang="zh-CN" altLang="zh-CN" dirty="0"/>
              <a:t>字长是指微处理器能够同时处理的二进制数的位数。字长取决于</a:t>
            </a:r>
            <a:r>
              <a:rPr lang="en-US" altLang="zh-CN" dirty="0"/>
              <a:t>ALU</a:t>
            </a:r>
            <a:r>
              <a:rPr lang="zh-CN" altLang="zh-CN" dirty="0"/>
              <a:t>中寄存器的大小以及与之相连接的线路的容量。例如</a:t>
            </a:r>
            <a:r>
              <a:rPr lang="en-US" altLang="zh-CN" dirty="0"/>
              <a:t>32</a:t>
            </a:r>
            <a:r>
              <a:rPr lang="zh-CN" altLang="zh-CN" dirty="0"/>
              <a:t>位处理器</a:t>
            </a:r>
            <a:r>
              <a:rPr lang="en-US" altLang="zh-CN" dirty="0"/>
              <a:t>ALU</a:t>
            </a:r>
            <a:r>
              <a:rPr lang="zh-CN" altLang="zh-CN" dirty="0"/>
              <a:t>中的寄存器是</a:t>
            </a:r>
            <a:r>
              <a:rPr lang="en-US" altLang="zh-CN" dirty="0"/>
              <a:t>32</a:t>
            </a:r>
            <a:r>
              <a:rPr lang="zh-CN" altLang="zh-CN" dirty="0"/>
              <a:t>位的，可以同时处理</a:t>
            </a:r>
            <a:r>
              <a:rPr lang="en-US" altLang="zh-CN" dirty="0"/>
              <a:t>32</a:t>
            </a:r>
            <a:r>
              <a:rPr lang="zh-CN" altLang="zh-CN" dirty="0"/>
              <a:t>位数据。字长越长，意味着处理器在相同的周期可以处理更多的数据。当前的计算机系统通常使用</a:t>
            </a:r>
            <a:r>
              <a:rPr lang="en-US" altLang="zh-CN" dirty="0"/>
              <a:t>32</a:t>
            </a:r>
            <a:r>
              <a:rPr lang="zh-CN" altLang="zh-CN" dirty="0"/>
              <a:t>位或</a:t>
            </a:r>
            <a:r>
              <a:rPr lang="en-US" altLang="zh-CN" dirty="0"/>
              <a:t>64</a:t>
            </a:r>
            <a:r>
              <a:rPr lang="zh-CN" altLang="zh-CN" dirty="0"/>
              <a:t>位处理器。</a:t>
            </a:r>
            <a:endParaRPr lang="zh-CN" altLang="zh-CN" dirty="0"/>
          </a:p>
          <a:p>
            <a:endParaRPr lang="zh-CN" altLang="en-US" dirty="0"/>
          </a:p>
        </p:txBody>
      </p:sp>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6296</Words>
  <Application>WPS 演示</Application>
  <PresentationFormat>全屏显示(4:3)</PresentationFormat>
  <Paragraphs>520</Paragraphs>
  <Slides>56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56</vt:i4>
      </vt:variant>
    </vt:vector>
  </HeadingPairs>
  <TitlesOfParts>
    <vt:vector size="65" baseType="lpstr">
      <vt:lpstr>Arial</vt:lpstr>
      <vt:lpstr>宋体</vt:lpstr>
      <vt:lpstr>Wingdings</vt:lpstr>
      <vt:lpstr>Calibri Light</vt:lpstr>
      <vt:lpstr>微软雅黑</vt:lpstr>
      <vt:lpstr>Arial Unicode MS</vt:lpstr>
      <vt:lpstr>Calibri</vt:lpstr>
      <vt:lpstr>Times New Roman</vt:lpstr>
      <vt:lpstr>CS</vt:lpstr>
      <vt:lpstr>第2章 计算机硬件</vt:lpstr>
      <vt:lpstr>主要内容</vt:lpstr>
      <vt:lpstr>主板</vt:lpstr>
      <vt:lpstr>主板</vt:lpstr>
      <vt:lpstr>微处理器</vt:lpstr>
      <vt:lpstr>影响微处理器性能的因素</vt:lpstr>
      <vt:lpstr>时钟速度</vt:lpstr>
      <vt:lpstr>总线</vt:lpstr>
      <vt:lpstr>字长</vt:lpstr>
      <vt:lpstr>缓存容量</vt:lpstr>
      <vt:lpstr>核心数量</vt:lpstr>
      <vt:lpstr>指令集</vt:lpstr>
      <vt:lpstr>处理技术</vt:lpstr>
      <vt:lpstr>微处理器性能</vt:lpstr>
      <vt:lpstr>摩尔定律</vt:lpstr>
      <vt:lpstr>内存</vt:lpstr>
      <vt:lpstr>随机访问存储器（RAM）</vt:lpstr>
      <vt:lpstr>只读存储器（ROM）</vt:lpstr>
      <vt:lpstr>PowerPoint 演示文稿</vt:lpstr>
      <vt:lpstr>CMOS及EEPROM</vt:lpstr>
      <vt:lpstr>PowerPoint 演示文稿</vt:lpstr>
      <vt:lpstr>闪存</vt:lpstr>
      <vt:lpstr>内存访问时间</vt:lpstr>
      <vt:lpstr>存储设备</vt:lpstr>
      <vt:lpstr>磁存储</vt:lpstr>
      <vt:lpstr>机械硬盘</vt:lpstr>
      <vt:lpstr>磁带</vt:lpstr>
      <vt:lpstr>光存储</vt:lpstr>
      <vt:lpstr> 光盘</vt:lpstr>
      <vt:lpstr>固态存储技术</vt:lpstr>
      <vt:lpstr>存储卡</vt:lpstr>
      <vt:lpstr>固态硬盘</vt:lpstr>
      <vt:lpstr>U盘</vt:lpstr>
      <vt:lpstr>云存储技术</vt:lpstr>
      <vt:lpstr>云存储技术</vt:lpstr>
      <vt:lpstr>全息存储</vt:lpstr>
      <vt:lpstr>全息存储</vt:lpstr>
      <vt:lpstr>存储器比较</vt:lpstr>
      <vt:lpstr>输入设备</vt:lpstr>
      <vt:lpstr>条码读取器</vt:lpstr>
      <vt:lpstr>无线射频识别阅读器</vt:lpstr>
      <vt:lpstr>生物识别阅读器</vt:lpstr>
      <vt:lpstr>输出设备</vt:lpstr>
      <vt:lpstr>显示器与显卡</vt:lpstr>
      <vt:lpstr>显示器与显卡</vt:lpstr>
      <vt:lpstr>显示器与显卡</vt:lpstr>
      <vt:lpstr>打印机</vt:lpstr>
      <vt:lpstr>新兴的输出设备</vt:lpstr>
      <vt:lpstr>其他设备</vt:lpstr>
      <vt:lpstr>其他设备</vt:lpstr>
      <vt:lpstr>其他设备</vt:lpstr>
      <vt:lpstr>其他设备</vt:lpstr>
      <vt:lpstr>其他设备</vt:lpstr>
      <vt:lpstr>其他设备</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第2章 计算机硬件</dc:title>
  <dc:creator>李沛伦</dc:creator>
  <cp:lastModifiedBy>古安</cp:lastModifiedBy>
  <cp:revision>14</cp:revision>
  <dcterms:created xsi:type="dcterms:W3CDTF">2015-05-04T10:48:00Z</dcterms:created>
  <dcterms:modified xsi:type="dcterms:W3CDTF">2019-11-21T08:10:43Z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