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79" r:id="rId6"/>
    <p:sldId id="260" r:id="rId7"/>
    <p:sldId id="261" r:id="rId8"/>
    <p:sldId id="262" r:id="rId9"/>
    <p:sldId id="263" r:id="rId10"/>
    <p:sldId id="264" r:id="rId11"/>
    <p:sldId id="265" r:id="rId12"/>
    <p:sldId id="266" r:id="rId13"/>
    <p:sldId id="267" r:id="rId14"/>
    <p:sldId id="280" r:id="rId15"/>
    <p:sldId id="281" r:id="rId16"/>
    <p:sldId id="282" r:id="rId17"/>
    <p:sldId id="268" r:id="rId18"/>
    <p:sldId id="269" r:id="rId19"/>
    <p:sldId id="270" r:id="rId20"/>
    <p:sldId id="271" r:id="rId21"/>
    <p:sldId id="272" r:id="rId22"/>
    <p:sldId id="273" r:id="rId23"/>
    <p:sldId id="274" r:id="rId24"/>
    <p:sldId id="283" r:id="rId25"/>
    <p:sldId id="284" r:id="rId26"/>
    <p:sldId id="285" r:id="rId27"/>
    <p:sldId id="275" r:id="rId28"/>
    <p:sldId id="276" r:id="rId29"/>
    <p:sldId id="277" r:id="rId30"/>
    <p:sldId id="278" r:id="rId31"/>
    <p:sldId id="286"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3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7F0A969F-2C93-42B6-8FBC-5FFAEF35A02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6B6396-DFF6-464A-8743-A13A07FD180F}"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7F0A969F-2C93-42B6-8FBC-5FFAEF35A02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6B6396-DFF6-464A-8743-A13A07FD180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7F0A969F-2C93-42B6-8FBC-5FFAEF35A02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6B6396-DFF6-464A-8743-A13A07FD180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7F0A969F-2C93-42B6-8FBC-5FFAEF35A02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6B6396-DFF6-464A-8743-A13A07FD180F}"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7F0A969F-2C93-42B6-8FBC-5FFAEF35A02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6B6396-DFF6-464A-8743-A13A07FD180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7F0A969F-2C93-42B6-8FBC-5FFAEF35A02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6B6396-DFF6-464A-8743-A13A07FD180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7F0A969F-2C93-42B6-8FBC-5FFAEF35A02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26B6396-DFF6-464A-8743-A13A07FD180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7F0A969F-2C93-42B6-8FBC-5FFAEF35A02E}"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26B6396-DFF6-464A-8743-A13A07FD180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0A969F-2C93-42B6-8FBC-5FFAEF35A02E}"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26B6396-DFF6-464A-8743-A13A07FD180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7F0A969F-2C93-42B6-8FBC-5FFAEF35A02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6B6396-DFF6-464A-8743-A13A07FD180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7F0A969F-2C93-42B6-8FBC-5FFAEF35A02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26B6396-DFF6-464A-8743-A13A07FD180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0A969F-2C93-42B6-8FBC-5FFAEF35A02E}"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6B6396-DFF6-464A-8743-A13A07FD180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r"/>
            <a:r>
              <a:rPr lang="zh-CN" altLang="en-US" dirty="0"/>
              <a:t>第</a:t>
            </a:r>
            <a:r>
              <a:rPr lang="en-US" altLang="zh-CN" dirty="0"/>
              <a:t>15</a:t>
            </a:r>
            <a:r>
              <a:rPr lang="zh-CN" altLang="en-US" dirty="0"/>
              <a:t>章 计算机职业与道德</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求职基础知识</a:t>
            </a:r>
            <a:endParaRPr lang="zh-CN" altLang="en-US" dirty="0"/>
          </a:p>
        </p:txBody>
      </p:sp>
      <p:sp>
        <p:nvSpPr>
          <p:cNvPr id="3" name="内容占位符 2"/>
          <p:cNvSpPr>
            <a:spLocks noGrp="1"/>
          </p:cNvSpPr>
          <p:nvPr>
            <p:ph idx="1"/>
          </p:nvPr>
        </p:nvSpPr>
        <p:spPr>
          <a:xfrm>
            <a:off x="1438382" y="852755"/>
            <a:ext cx="7076968" cy="6153465"/>
          </a:xfrm>
        </p:spPr>
        <p:txBody>
          <a:bodyPr>
            <a:normAutofit/>
          </a:bodyPr>
          <a:lstStyle/>
          <a:p>
            <a:r>
              <a:rPr lang="zh-CN" altLang="en-US" dirty="0"/>
              <a:t>在</a:t>
            </a:r>
            <a:r>
              <a:rPr lang="en-US" altLang="zh-CN" dirty="0"/>
              <a:t>IT</a:t>
            </a:r>
            <a:r>
              <a:rPr lang="zh-CN" altLang="en-US" dirty="0"/>
              <a:t>产业中谋求工作和在其他产业中寻找工作一样，都需要经过如下的求职步骤：</a:t>
            </a:r>
            <a:endParaRPr lang="zh-CN" altLang="en-US" dirty="0"/>
          </a:p>
          <a:p>
            <a:pPr lvl="1"/>
            <a:r>
              <a:rPr lang="zh-CN" altLang="en-US" dirty="0"/>
              <a:t>确定想要的工作。确定自己能够胜任的职位，职位可以是一个范围，如“数据库管理与开发”。</a:t>
            </a:r>
            <a:endParaRPr lang="zh-CN" altLang="en-US" dirty="0"/>
          </a:p>
          <a:p>
            <a:pPr lvl="1"/>
            <a:r>
              <a:rPr lang="zh-CN" altLang="en-US" dirty="0"/>
              <a:t>撰写个人简历。写好的个人简历可以发布在</a:t>
            </a:r>
            <a:r>
              <a:rPr lang="en-US" altLang="zh-CN" dirty="0"/>
              <a:t>Web</a:t>
            </a:r>
            <a:r>
              <a:rPr lang="zh-CN" altLang="en-US" dirty="0"/>
              <a:t>上。</a:t>
            </a:r>
            <a:endParaRPr lang="zh-CN" altLang="en-US" dirty="0"/>
          </a:p>
          <a:p>
            <a:pPr lvl="1"/>
            <a:r>
              <a:rPr lang="zh-CN" altLang="en-US" dirty="0"/>
              <a:t>寻找职位空缺。可以通过因特网、报纸的招聘版面或其他渠道寻找空缺职位。</a:t>
            </a:r>
            <a:endParaRPr lang="zh-CN" altLang="en-US" dirty="0"/>
          </a:p>
          <a:p>
            <a:pPr lvl="1"/>
            <a:r>
              <a:rPr lang="zh-CN" altLang="en-US" dirty="0"/>
              <a:t>投递简历。将自己的简历以信件或电子邮件的形式投递给潜在雇主。</a:t>
            </a:r>
            <a:endParaRPr lang="zh-CN" altLang="en-US" dirty="0"/>
          </a:p>
          <a:p>
            <a:pPr lvl="1"/>
            <a:r>
              <a:rPr lang="zh-CN" altLang="en-US" dirty="0"/>
              <a:t>准备面试。雇主可能会通过面试考察应聘者的专业水平，一些雇主还会安排笔试。</a:t>
            </a:r>
            <a:endParaRPr lang="zh-CN" altLang="en-US" dirty="0"/>
          </a:p>
          <a:p>
            <a:pPr lvl="1"/>
            <a:r>
              <a:rPr lang="zh-CN" altLang="en-US" dirty="0"/>
              <a:t>评估工作机会。如果通过了面试并得到雇主的邀请，需要评估得到的工作机会。</a:t>
            </a:r>
            <a:endParaRPr lang="zh-CN" altLang="en-US" dirty="0"/>
          </a:p>
          <a:p>
            <a:pPr lvl="1"/>
            <a:r>
              <a:rPr lang="zh-CN" altLang="en-US" dirty="0"/>
              <a:t>接受新工作。</a:t>
            </a:r>
            <a:endParaRPr lang="zh-CN" altLang="en-US"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简历制作及发布</a:t>
            </a:r>
            <a:endParaRPr lang="zh-CN" altLang="en-US" dirty="0"/>
          </a:p>
        </p:txBody>
      </p:sp>
      <p:sp>
        <p:nvSpPr>
          <p:cNvPr id="3" name="内容占位符 2"/>
          <p:cNvSpPr>
            <a:spLocks noGrp="1"/>
          </p:cNvSpPr>
          <p:nvPr>
            <p:ph idx="1"/>
          </p:nvPr>
        </p:nvSpPr>
        <p:spPr>
          <a:xfrm>
            <a:off x="1438382" y="1202076"/>
            <a:ext cx="7076968" cy="6113124"/>
          </a:xfrm>
        </p:spPr>
        <p:txBody>
          <a:bodyPr>
            <a:normAutofit/>
          </a:bodyPr>
          <a:lstStyle/>
          <a:p>
            <a:r>
              <a:rPr lang="zh-CN" altLang="en-US" dirty="0"/>
              <a:t>一个好的简历应该包含有应聘者的联系信息、教育</a:t>
            </a:r>
            <a:r>
              <a:rPr lang="en-US" altLang="zh-CN" dirty="0"/>
              <a:t>/</a:t>
            </a:r>
            <a:r>
              <a:rPr lang="zh-CN" altLang="en-US" dirty="0"/>
              <a:t>培训经历、工作经历、所获荣誉、专业技能、个人爱好等信息，并且需要注意种种细节：</a:t>
            </a:r>
            <a:endParaRPr lang="zh-CN" altLang="en-US" dirty="0"/>
          </a:p>
          <a:p>
            <a:pPr lvl="1"/>
            <a:r>
              <a:rPr lang="zh-CN" altLang="en-US" dirty="0"/>
              <a:t>简历内容简明扼要，页数最好控制在一页。</a:t>
            </a:r>
            <a:endParaRPr lang="zh-CN" altLang="en-US" dirty="0"/>
          </a:p>
          <a:p>
            <a:pPr lvl="1"/>
            <a:r>
              <a:rPr lang="zh-CN" altLang="en-US" dirty="0"/>
              <a:t>确保字体容易阅读，不要太小或太大，不要过多使用粗体或下划线，不用奇怪的字体。</a:t>
            </a:r>
            <a:endParaRPr lang="zh-CN" altLang="en-US" dirty="0"/>
          </a:p>
          <a:p>
            <a:pPr lvl="1"/>
            <a:r>
              <a:rPr lang="zh-CN" altLang="en-US" dirty="0"/>
              <a:t>页边距不要太窄。</a:t>
            </a:r>
            <a:endParaRPr lang="zh-CN" altLang="en-US" dirty="0"/>
          </a:p>
          <a:p>
            <a:pPr lvl="1"/>
            <a:r>
              <a:rPr lang="zh-CN" altLang="en-US" dirty="0"/>
              <a:t>不要有语法或拼写错误。</a:t>
            </a:r>
            <a:endParaRPr lang="zh-CN" altLang="en-US" dirty="0"/>
          </a:p>
          <a:p>
            <a:pPr lvl="1"/>
            <a:r>
              <a:rPr lang="zh-CN" altLang="en-US" dirty="0"/>
              <a:t>不要编造故事。</a:t>
            </a:r>
            <a:endParaRPr lang="zh-CN" altLang="en-US" dirty="0"/>
          </a:p>
          <a:p>
            <a:pPr lvl="1"/>
            <a:r>
              <a:rPr lang="zh-CN" altLang="en-US" dirty="0"/>
              <a:t>针对不同的雇主定制简历，而不要对所有的潜在雇主发放相同的简历。</a:t>
            </a:r>
            <a:endParaRPr lang="zh-CN" altLang="en-US" dirty="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简历制作及发布</a:t>
            </a:r>
            <a:endParaRPr lang="zh-CN" altLang="en-US" dirty="0"/>
          </a:p>
        </p:txBody>
      </p:sp>
      <p:sp>
        <p:nvSpPr>
          <p:cNvPr id="3" name="内容占位符 2"/>
          <p:cNvSpPr>
            <a:spLocks noGrp="1"/>
          </p:cNvSpPr>
          <p:nvPr>
            <p:ph idx="1"/>
          </p:nvPr>
        </p:nvSpPr>
        <p:spPr/>
        <p:txBody>
          <a:bodyPr/>
          <a:lstStyle/>
          <a:p>
            <a:r>
              <a:rPr lang="zh-CN" altLang="en-US" dirty="0"/>
              <a:t>一些文字处理软件提供了简历模板，但为了避免自己的简历和其他应聘者的相似，最好设计属于自己的简历模板。</a:t>
            </a:r>
            <a:endParaRPr lang="en-US" altLang="zh-CN" dirty="0"/>
          </a:p>
          <a:p>
            <a:r>
              <a:rPr lang="zh-CN" altLang="en-US" dirty="0"/>
              <a:t>应聘者还可以将自己的简历放在</a:t>
            </a:r>
            <a:r>
              <a:rPr lang="en-US" altLang="zh-CN" dirty="0"/>
              <a:t>Web</a:t>
            </a:r>
            <a:r>
              <a:rPr lang="zh-CN" altLang="en-US" dirty="0"/>
              <a:t>文件夹中。</a:t>
            </a:r>
            <a:r>
              <a:rPr lang="en-US" altLang="zh-CN" dirty="0"/>
              <a:t>Web</a:t>
            </a:r>
            <a:r>
              <a:rPr lang="zh-CN" altLang="en-US" dirty="0"/>
              <a:t>文件夹是简历的超文本版本，即其中可以包含链接。应聘者可以将自己工作的样本或得意的作品以链接的形式附在</a:t>
            </a:r>
            <a:r>
              <a:rPr lang="en-US" altLang="zh-CN" dirty="0"/>
              <a:t>Web</a:t>
            </a:r>
            <a:r>
              <a:rPr lang="zh-CN" altLang="en-US" dirty="0"/>
              <a:t>文件夹中，甚至还可以使用照片、视频来定制自己的</a:t>
            </a:r>
            <a:r>
              <a:rPr lang="en-US" altLang="zh-CN" dirty="0"/>
              <a:t>Web</a:t>
            </a:r>
            <a:r>
              <a:rPr lang="zh-CN" altLang="en-US" dirty="0"/>
              <a:t>文件夹，就像定制一个网页一样。</a:t>
            </a:r>
            <a:endParaRPr lang="zh-CN" altLang="en-US" dirty="0"/>
          </a:p>
          <a:p>
            <a:r>
              <a:rPr lang="en-US" altLang="zh-CN" dirty="0"/>
              <a:t>Web</a:t>
            </a:r>
            <a:r>
              <a:rPr lang="zh-CN" altLang="en-US" dirty="0"/>
              <a:t>文件夹可以放在专业的职业社交网站（如</a:t>
            </a:r>
            <a:r>
              <a:rPr lang="en-US" altLang="zh-CN" dirty="0"/>
              <a:t>LinkedIn</a:t>
            </a:r>
            <a:r>
              <a:rPr lang="zh-CN" altLang="en-US" dirty="0"/>
              <a:t>）上，供雇主查看。</a:t>
            </a:r>
            <a:endParaRPr lang="zh-CN" altLang="en-US" dirty="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专业网络站点</a:t>
            </a:r>
            <a:endParaRPr lang="zh-CN" altLang="en-US"/>
          </a:p>
        </p:txBody>
      </p:sp>
      <p:sp>
        <p:nvSpPr>
          <p:cNvPr id="3" name="内容占位符 2"/>
          <p:cNvSpPr>
            <a:spLocks noGrp="1"/>
          </p:cNvSpPr>
          <p:nvPr>
            <p:ph idx="1"/>
          </p:nvPr>
        </p:nvSpPr>
        <p:spPr/>
        <p:txBody>
          <a:bodyPr/>
          <a:p>
            <a:r>
              <a:rPr lang="zh-CN" altLang="en-US"/>
              <a:t>求职者在寻找职位空缺时，除了通过对应企业的招聘页面外，还可以通过专业网络站点进行查询或搜索。</a:t>
            </a:r>
            <a:endParaRPr lang="zh-CN" altLang="en-US"/>
          </a:p>
          <a:p>
            <a:r>
              <a:rPr lang="zh-CN" altLang="en-US"/>
              <a:t>专业网络站点可以分为职业社交网站和职位搜索引擎两种。</a:t>
            </a:r>
            <a:endParaRPr lang="zh-CN" altLang="en-US"/>
          </a:p>
          <a:p>
            <a:r>
              <a:rPr lang="zh-CN" altLang="en-US"/>
              <a:t>最著名的职业社交网站是</a:t>
            </a:r>
            <a:r>
              <a:rPr lang="en-US" altLang="zh-CN"/>
              <a:t>LiinkedIn</a:t>
            </a:r>
            <a:r>
              <a:rPr lang="zh-CN" altLang="en-US"/>
              <a:t>，中文名是领英，领英致力于向全球职场人士提供沟通平台。国内其他比较大的职业社交网站有天际网、若邻网、环球人脉网等。通过职业社交网站不仅可以进行职位搜索，还可以打造职业形象、获取商业机遇、拓展职业人脉等。</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职业道德</a:t>
            </a:r>
            <a:endParaRPr lang="zh-CN" altLang="en-US"/>
          </a:p>
        </p:txBody>
      </p:sp>
      <p:sp>
        <p:nvSpPr>
          <p:cNvPr id="3" name="内容占位符 2"/>
          <p:cNvSpPr>
            <a:spLocks noGrp="1"/>
          </p:cNvSpPr>
          <p:nvPr>
            <p:ph idx="1"/>
          </p:nvPr>
        </p:nvSpPr>
        <p:spPr/>
        <p:txBody>
          <a:bodyPr/>
          <a:p>
            <a:r>
              <a:rPr lang="zh-CN" altLang="en-US"/>
              <a:t>职业道德基础知识</a:t>
            </a:r>
            <a:endParaRPr lang="zh-CN" altLang="en-US"/>
          </a:p>
          <a:p>
            <a:r>
              <a:rPr lang="en-US" altLang="zh-CN"/>
              <a:t>IT</a:t>
            </a:r>
            <a:r>
              <a:rPr lang="zh-CN" altLang="en-US"/>
              <a:t>道德规范</a:t>
            </a:r>
            <a:endParaRPr lang="zh-CN" altLang="en-US"/>
          </a:p>
          <a:p>
            <a:r>
              <a:rPr lang="zh-CN" altLang="en-US"/>
              <a:t>道德</a:t>
            </a:r>
            <a:r>
              <a:rPr lang="zh-CN" altLang="en-US"/>
              <a:t>抉择</a:t>
            </a:r>
            <a:endParaRPr lang="zh-CN" altLang="en-US"/>
          </a:p>
          <a:p>
            <a:r>
              <a:rPr lang="zh-CN" altLang="en-US"/>
              <a:t>举报</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职业道德基础知识</a:t>
            </a:r>
            <a:endParaRPr lang="zh-CN" altLang="en-US"/>
          </a:p>
        </p:txBody>
      </p:sp>
      <p:sp>
        <p:nvSpPr>
          <p:cNvPr id="3" name="内容占位符 2"/>
          <p:cNvSpPr>
            <a:spLocks noGrp="1"/>
          </p:cNvSpPr>
          <p:nvPr>
            <p:ph idx="1"/>
          </p:nvPr>
        </p:nvSpPr>
        <p:spPr/>
        <p:txBody>
          <a:bodyPr/>
          <a:p>
            <a:r>
              <a:rPr lang="zh-CN" altLang="en-US"/>
              <a:t>职业道德是同职业活动紧密联系的符合职业特点的道德准则。员工在工作中可能会遇到两难的抉择，这时便需要做出符合职业道德的决定。</a:t>
            </a:r>
            <a:endParaRPr lang="zh-CN" altLang="en-US"/>
          </a:p>
          <a:p>
            <a:r>
              <a:rPr lang="zh-CN" altLang="en-US"/>
              <a:t>职业道德就是</a:t>
            </a:r>
            <a:r>
              <a:rPr lang="en-US" altLang="zh-CN"/>
              <a:t>“</a:t>
            </a:r>
            <a:r>
              <a:rPr lang="zh-CN" altLang="en-US"/>
              <a:t>勿以善小而不为，勿以恶小而为之</a:t>
            </a:r>
            <a:r>
              <a:rPr lang="en-US" altLang="zh-CN"/>
              <a:t>”</a:t>
            </a:r>
            <a:r>
              <a:rPr lang="zh-CN" altLang="en-US"/>
              <a:t>。</a:t>
            </a:r>
            <a:endParaRPr lang="zh-CN" altLang="en-US"/>
          </a:p>
          <a:p>
            <a:r>
              <a:rPr lang="zh-CN" altLang="en-US"/>
              <a:t>职业道德并不等同于法律。法律是提倡道德行为的，但并不等价于道德规范，即一些行为是合法的，但并不一定合乎道德。</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IT</a:t>
            </a:r>
            <a:r>
              <a:rPr lang="zh-CN" altLang="en-US" dirty="0"/>
              <a:t>道德规范</a:t>
            </a:r>
            <a:endParaRPr lang="zh-CN" altLang="en-US" dirty="0"/>
          </a:p>
        </p:txBody>
      </p:sp>
      <p:sp>
        <p:nvSpPr>
          <p:cNvPr id="3" name="内容占位符 2"/>
          <p:cNvSpPr>
            <a:spLocks noGrp="1"/>
          </p:cNvSpPr>
          <p:nvPr>
            <p:ph idx="1"/>
          </p:nvPr>
        </p:nvSpPr>
        <p:spPr/>
        <p:txBody>
          <a:bodyPr/>
          <a:lstStyle/>
          <a:p>
            <a:r>
              <a:rPr lang="zh-CN" altLang="en-US" dirty="0"/>
              <a:t>在</a:t>
            </a:r>
            <a:r>
              <a:rPr lang="en-US" altLang="zh-CN" dirty="0"/>
              <a:t>IT</a:t>
            </a:r>
            <a:r>
              <a:rPr lang="zh-CN" altLang="en-US" dirty="0"/>
              <a:t>领域中，需要道德决策的情形可分为：</a:t>
            </a:r>
            <a:endParaRPr lang="en-US" altLang="zh-CN" dirty="0"/>
          </a:p>
          <a:p>
            <a:pPr lvl="1"/>
            <a:r>
              <a:rPr lang="zh-CN" altLang="en-US" dirty="0"/>
              <a:t>软件版权</a:t>
            </a:r>
            <a:endParaRPr lang="en-US" altLang="zh-CN" dirty="0"/>
          </a:p>
          <a:p>
            <a:pPr lvl="1"/>
            <a:r>
              <a:rPr lang="zh-CN" altLang="en-US" dirty="0"/>
              <a:t>隐私</a:t>
            </a:r>
            <a:endParaRPr lang="en-US" altLang="zh-CN" dirty="0"/>
          </a:p>
          <a:p>
            <a:pPr lvl="1"/>
            <a:r>
              <a:rPr lang="zh-CN" altLang="en-US" dirty="0"/>
              <a:t>保密</a:t>
            </a:r>
            <a:endParaRPr lang="en-US" altLang="zh-CN" dirty="0"/>
          </a:p>
          <a:p>
            <a:pPr lvl="1"/>
            <a:r>
              <a:rPr lang="zh-CN" altLang="en-US" dirty="0"/>
              <a:t>黑客</a:t>
            </a:r>
            <a:endParaRPr lang="en-US" altLang="zh-CN" dirty="0"/>
          </a:p>
          <a:p>
            <a:pPr lvl="1"/>
            <a:r>
              <a:rPr lang="zh-CN" altLang="en-US" dirty="0"/>
              <a:t>工作计算机的使用</a:t>
            </a:r>
            <a:endParaRPr lang="en-US" altLang="zh-CN" dirty="0"/>
          </a:p>
          <a:p>
            <a:pPr lvl="1"/>
            <a:r>
              <a:rPr lang="zh-CN" altLang="en-US" dirty="0"/>
              <a:t>软件质量</a:t>
            </a:r>
            <a:endParaRPr lang="en-US" altLang="zh-CN" dirty="0"/>
          </a:p>
          <a:p>
            <a:pPr lvl="1"/>
            <a:r>
              <a:rPr lang="zh-CN" altLang="en-US" dirty="0"/>
              <a:t>等</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软件版权</a:t>
            </a:r>
            <a:endParaRPr lang="zh-CN" altLang="en-US" dirty="0"/>
          </a:p>
        </p:txBody>
      </p:sp>
      <p:sp>
        <p:nvSpPr>
          <p:cNvPr id="3" name="内容占位符 2"/>
          <p:cNvSpPr>
            <a:spLocks noGrp="1"/>
          </p:cNvSpPr>
          <p:nvPr>
            <p:ph idx="1"/>
          </p:nvPr>
        </p:nvSpPr>
        <p:spPr/>
        <p:txBody>
          <a:bodyPr/>
          <a:lstStyle/>
          <a:p>
            <a:r>
              <a:rPr lang="zh-CN" altLang="en-US" dirty="0"/>
              <a:t>目前市面上破解软件、盗版软件大行其道，在监督不完善的情况下，安装正版软件还是盗版软件就成为了道德问题。除此之外，是否要违反单用户许可证而给多台计算机安装软件副本也是道德问题。一般来说，符合软件许可协议的操作都是道德的。</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隐私</a:t>
            </a:r>
            <a:endParaRPr lang="zh-CN" altLang="en-US" dirty="0"/>
          </a:p>
        </p:txBody>
      </p:sp>
      <p:sp>
        <p:nvSpPr>
          <p:cNvPr id="3" name="内容占位符 2"/>
          <p:cNvSpPr>
            <a:spLocks noGrp="1"/>
          </p:cNvSpPr>
          <p:nvPr>
            <p:ph idx="1"/>
          </p:nvPr>
        </p:nvSpPr>
        <p:spPr/>
        <p:txBody>
          <a:bodyPr/>
          <a:lstStyle/>
          <a:p>
            <a:r>
              <a:rPr lang="zh-CN" altLang="en-US" dirty="0"/>
              <a:t>隐私又分为客户隐私和员工隐私。存储在数据库中的客户隐私应该严格保密，而不能为了一己私利泄露。在员工不知情、公司政策未说明的情况下监控其活动也是不道德的。管理者和员工都应该熟知有关隐私的法律及公司政策。</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保密</a:t>
            </a:r>
            <a:endParaRPr lang="zh-CN" altLang="en-US" dirty="0"/>
          </a:p>
        </p:txBody>
      </p:sp>
      <p:sp>
        <p:nvSpPr>
          <p:cNvPr id="3" name="内容占位符 2"/>
          <p:cNvSpPr>
            <a:spLocks noGrp="1"/>
          </p:cNvSpPr>
          <p:nvPr>
            <p:ph idx="1"/>
          </p:nvPr>
        </p:nvSpPr>
        <p:spPr/>
        <p:txBody>
          <a:bodyPr/>
          <a:lstStyle/>
          <a:p>
            <a:r>
              <a:rPr lang="zh-CN" altLang="en-US" dirty="0"/>
              <a:t>在</a:t>
            </a:r>
            <a:r>
              <a:rPr lang="en-US" altLang="zh-CN" dirty="0"/>
              <a:t>IT</a:t>
            </a:r>
            <a:r>
              <a:rPr lang="zh-CN" altLang="en-US" dirty="0"/>
              <a:t>领域，人员的流动是非常频繁的，因此经常有可能出现员工正在开发的软件与其前雇主的软件是竞争关系，或竞争对手以重金购买员工正在开发的软件信息。</a:t>
            </a:r>
            <a:endParaRPr lang="en-US" altLang="zh-CN" dirty="0"/>
          </a:p>
          <a:p>
            <a:r>
              <a:rPr lang="zh-CN" altLang="en-US" dirty="0"/>
              <a:t>为了避免损害公司利益，公司一般会与员工签署非竞争条款，其作用时间可以超过工作合同的期限，例如，禁止向竞争对手泄露机密信息或新开一家竞争性的企业，有的公司甚至要求员工离职后两年内不得从事与公司相同业务的工作。</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lstStyle/>
          <a:p>
            <a:r>
              <a:rPr lang="zh-CN" altLang="en-US" dirty="0"/>
              <a:t>计算机专业人员的职位</a:t>
            </a:r>
            <a:endParaRPr lang="en-US" altLang="zh-CN" dirty="0"/>
          </a:p>
          <a:p>
            <a:pPr lvl="1"/>
            <a:r>
              <a:rPr lang="zh-CN" altLang="en-US" dirty="0"/>
              <a:t>职位和薪水</a:t>
            </a:r>
            <a:endParaRPr lang="en-US" altLang="zh-CN" dirty="0"/>
          </a:p>
          <a:p>
            <a:pPr lvl="1"/>
            <a:r>
              <a:rPr lang="zh-CN" altLang="en-US" dirty="0"/>
              <a:t>教育和认证</a:t>
            </a:r>
            <a:endParaRPr lang="en-US" altLang="zh-CN" dirty="0"/>
          </a:p>
          <a:p>
            <a:pPr lvl="1"/>
            <a:r>
              <a:rPr lang="zh-CN" altLang="en-US" dirty="0"/>
              <a:t>求职基础知识</a:t>
            </a:r>
            <a:endParaRPr lang="en-US" altLang="zh-CN" dirty="0"/>
          </a:p>
          <a:p>
            <a:pPr lvl="1"/>
            <a:r>
              <a:rPr lang="zh-CN" altLang="en-US" dirty="0"/>
              <a:t>简历制作及发布</a:t>
            </a:r>
            <a:endParaRPr lang="en-US" altLang="zh-CN" dirty="0"/>
          </a:p>
          <a:p>
            <a:r>
              <a:rPr lang="zh-CN" altLang="en-US" dirty="0"/>
              <a:t>职业道德</a:t>
            </a:r>
            <a:endParaRPr lang="en-US" altLang="zh-CN" dirty="0"/>
          </a:p>
          <a:p>
            <a:pPr lvl="1"/>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黑客</a:t>
            </a:r>
            <a:endParaRPr lang="zh-CN" altLang="en-US" dirty="0"/>
          </a:p>
        </p:txBody>
      </p:sp>
      <p:sp>
        <p:nvSpPr>
          <p:cNvPr id="3" name="内容占位符 2"/>
          <p:cNvSpPr>
            <a:spLocks noGrp="1"/>
          </p:cNvSpPr>
          <p:nvPr>
            <p:ph idx="1"/>
          </p:nvPr>
        </p:nvSpPr>
        <p:spPr/>
        <p:txBody>
          <a:bodyPr/>
          <a:lstStyle/>
          <a:p>
            <a:r>
              <a:rPr lang="zh-CN" altLang="en-US" dirty="0"/>
              <a:t>技术很高的计算机专业人员可能会遇到这样的道德决策</a:t>
            </a:r>
            <a:r>
              <a:rPr lang="en-US" altLang="zh-CN" dirty="0"/>
              <a:t>——</a:t>
            </a:r>
            <a:r>
              <a:rPr lang="zh-CN" altLang="en-US" dirty="0"/>
              <a:t>是做黑客还是做白客。黑客是破坏者，利用恶意软件破坏计算机和网络；白客是维护者，站在道德的角度和黑客对抗，维护计算机和网络的安全。黑客可以通过一款恶意软件谋得大量利益，而白客的收入可能相对较少。</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工作计算机的使用</a:t>
            </a:r>
            <a:endParaRPr lang="zh-CN" altLang="en-US" dirty="0"/>
          </a:p>
        </p:txBody>
      </p:sp>
      <p:sp>
        <p:nvSpPr>
          <p:cNvPr id="3" name="内容占位符 2"/>
          <p:cNvSpPr>
            <a:spLocks noGrp="1"/>
          </p:cNvSpPr>
          <p:nvPr>
            <p:ph idx="1"/>
          </p:nvPr>
        </p:nvSpPr>
        <p:spPr/>
        <p:txBody>
          <a:bodyPr/>
          <a:lstStyle/>
          <a:p>
            <a:r>
              <a:rPr lang="zh-CN" altLang="en-US" dirty="0"/>
              <a:t>是否可以将工作计算机用于个人行为，有时也是一个道德决策。一些企业在与员工签订工作合同时会明确限定工作计算机的使用，如果没有限定，就需要员工自己去判断了。例如，如果员工想要在非工作时段使用工作计算机编写属于自己的软件，就需要先明确这个软件的版权是属于公司还是属于自己。</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软件质量</a:t>
            </a:r>
            <a:endParaRPr lang="zh-CN" altLang="en-US" dirty="0"/>
          </a:p>
        </p:txBody>
      </p:sp>
      <p:sp>
        <p:nvSpPr>
          <p:cNvPr id="3" name="内容占位符 2"/>
          <p:cNvSpPr>
            <a:spLocks noGrp="1"/>
          </p:cNvSpPr>
          <p:nvPr>
            <p:ph idx="1"/>
          </p:nvPr>
        </p:nvSpPr>
        <p:spPr/>
        <p:txBody>
          <a:bodyPr/>
          <a:lstStyle/>
          <a:p>
            <a:r>
              <a:rPr lang="zh-CN" altLang="en-US" dirty="0"/>
              <a:t>在软件编码过程中，</a:t>
            </a:r>
            <a:r>
              <a:rPr lang="en-US" altLang="zh-CN" dirty="0"/>
              <a:t>bug</a:t>
            </a:r>
            <a:r>
              <a:rPr lang="zh-CN" altLang="en-US" dirty="0"/>
              <a:t>是不可避免的，出现的</a:t>
            </a:r>
            <a:r>
              <a:rPr lang="en-US" altLang="zh-CN" dirty="0"/>
              <a:t>bug</a:t>
            </a:r>
            <a:r>
              <a:rPr lang="zh-CN" altLang="en-US" dirty="0"/>
              <a:t>需要通过软件测试阶段尽量消除。而一旦开发延期或截止日期提前，测试时间就有可能被压缩，此时测试人员就要面临两难的抉择</a:t>
            </a:r>
            <a:r>
              <a:rPr lang="en-US" altLang="zh-CN" dirty="0"/>
              <a:t>——</a:t>
            </a:r>
            <a:r>
              <a:rPr lang="zh-CN" altLang="en-US" dirty="0"/>
              <a:t>是以降低软件质量的代价保证在截止日期前交工，还是保证软件质量但可能在截止日期前不能完工。</a:t>
            </a:r>
            <a:endParaRPr lang="en-US" altLang="zh-CN" dirty="0"/>
          </a:p>
          <a:p>
            <a:r>
              <a:rPr lang="zh-CN" altLang="en-US" dirty="0"/>
              <a:t>一些公司允许发布的软件中存在一定数量的</a:t>
            </a:r>
            <a:r>
              <a:rPr lang="en-US" altLang="zh-CN" dirty="0"/>
              <a:t>bug</a:t>
            </a:r>
            <a:r>
              <a:rPr lang="zh-CN" altLang="en-US" dirty="0"/>
              <a:t>，但测试人员仍需考虑测试时间减少可能带来的后果。</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道德抉择</a:t>
            </a:r>
            <a:endParaRPr lang="zh-CN" altLang="en-US"/>
          </a:p>
        </p:txBody>
      </p:sp>
      <p:sp>
        <p:nvSpPr>
          <p:cNvPr id="3" name="内容占位符 2"/>
          <p:cNvSpPr>
            <a:spLocks noGrp="1"/>
          </p:cNvSpPr>
          <p:nvPr>
            <p:ph idx="1"/>
          </p:nvPr>
        </p:nvSpPr>
        <p:spPr/>
        <p:txBody>
          <a:bodyPr/>
          <a:p>
            <a:r>
              <a:rPr lang="zh-CN" altLang="en-US"/>
              <a:t>计算机相关法律法规</a:t>
            </a:r>
            <a:endParaRPr lang="zh-CN" altLang="en-US"/>
          </a:p>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计算机相关法律法规</a:t>
            </a:r>
            <a:endParaRPr lang="zh-CN" altLang="en-US"/>
          </a:p>
        </p:txBody>
      </p:sp>
      <p:sp>
        <p:nvSpPr>
          <p:cNvPr id="3" name="内容占位符 2"/>
          <p:cNvSpPr>
            <a:spLocks noGrp="1"/>
          </p:cNvSpPr>
          <p:nvPr>
            <p:ph idx="1"/>
          </p:nvPr>
        </p:nvSpPr>
        <p:spPr/>
        <p:txBody>
          <a:bodyPr>
            <a:noAutofit/>
          </a:bodyPr>
          <a:p>
            <a:pPr lvl="0"/>
            <a:r>
              <a:rPr lang="zh-CN" altLang="en-US" sz="2330"/>
              <a:t>当遇到道德抉择时，首先可以通过查阅相关法律、法规做出选择，下面列举了一些我国的计算机相关法律法规。</a:t>
            </a:r>
            <a:endParaRPr lang="zh-CN" altLang="en-US" sz="2330"/>
          </a:p>
          <a:p>
            <a:pPr lvl="1"/>
            <a:r>
              <a:rPr lang="zh-CN" altLang="en-US" sz="2000"/>
              <a:t>《中华人民共和国反不正当竞争法》，1993年12月。</a:t>
            </a:r>
            <a:endParaRPr lang="zh-CN" altLang="en-US" sz="2000"/>
          </a:p>
          <a:p>
            <a:pPr lvl="1"/>
            <a:r>
              <a:rPr lang="zh-CN" altLang="en-US" sz="2000"/>
              <a:t>《中华人民共和国计算机信息系统安全保护条例》，1994年2月。</a:t>
            </a:r>
            <a:endParaRPr lang="zh-CN" altLang="en-US" sz="2000"/>
          </a:p>
          <a:p>
            <a:pPr lvl="1"/>
            <a:r>
              <a:rPr lang="zh-CN" altLang="en-US" sz="2000"/>
              <a:t>《计算机信息系统安全专用产品检测和销售许可证管理办法》，1997年12月。</a:t>
            </a:r>
            <a:endParaRPr lang="zh-CN" altLang="en-US" sz="2000"/>
          </a:p>
          <a:p>
            <a:pPr lvl="1"/>
            <a:r>
              <a:rPr lang="zh-CN" altLang="en-US" sz="2000"/>
              <a:t>《计算机信息网络国际联网安全保护管理办法》，1997年12月。</a:t>
            </a:r>
            <a:endParaRPr lang="zh-CN" altLang="en-US" sz="2000"/>
          </a:p>
          <a:p>
            <a:pPr lvl="1"/>
            <a:r>
              <a:rPr lang="zh-CN" altLang="en-US" sz="2000"/>
              <a:t>《计算机病毒防治管理办法》，2000年4月。</a:t>
            </a:r>
            <a:endParaRPr lang="zh-CN" altLang="en-US" sz="2000"/>
          </a:p>
          <a:p>
            <a:pPr lvl="1"/>
            <a:r>
              <a:rPr lang="zh-CN" altLang="en-US" sz="2000"/>
              <a:t>《计算机软件保护条例》，2001年12月。</a:t>
            </a:r>
            <a:endParaRPr lang="zh-CN" altLang="en-US" sz="2000"/>
          </a:p>
          <a:p>
            <a:pPr lvl="1"/>
            <a:r>
              <a:rPr lang="zh-CN" altLang="en-US" sz="2000"/>
              <a:t>《计算机软件著作权登记办法》，2002年2月。</a:t>
            </a:r>
            <a:endParaRPr lang="zh-CN" altLang="en-US" sz="2000"/>
          </a:p>
          <a:p>
            <a:pPr lvl="1"/>
            <a:r>
              <a:rPr lang="zh-CN" altLang="en-US" sz="2000"/>
              <a:t>《软件产品管理办法》，2009年2月。</a:t>
            </a:r>
            <a:endParaRPr lang="zh-CN" altLang="en-US" sz="2000"/>
          </a:p>
          <a:p>
            <a:pPr lvl="1"/>
            <a:r>
              <a:rPr lang="zh-CN" altLang="en-US" sz="2000"/>
              <a:t>《中华人民共和国专利法》，2009年10月。</a:t>
            </a:r>
            <a:endParaRPr lang="zh-CN" altLang="en-US" sz="2000"/>
          </a:p>
          <a:p>
            <a:pPr lvl="1"/>
            <a:r>
              <a:rPr lang="zh-CN" altLang="en-US" sz="2000"/>
              <a:t>《中华人民共和国著作权法》，2012年3月。</a:t>
            </a:r>
            <a:endParaRPr lang="zh-CN" altLang="en-US" sz="20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计算机相关法律法规</a:t>
            </a:r>
            <a:endParaRPr lang="zh-CN" altLang="en-US"/>
          </a:p>
        </p:txBody>
      </p:sp>
      <p:sp>
        <p:nvSpPr>
          <p:cNvPr id="3" name="内容占位符 2"/>
          <p:cNvSpPr>
            <a:spLocks noGrp="1"/>
          </p:cNvSpPr>
          <p:nvPr>
            <p:ph idx="1"/>
          </p:nvPr>
        </p:nvSpPr>
        <p:spPr/>
        <p:txBody>
          <a:bodyPr/>
          <a:p>
            <a:r>
              <a:rPr lang="zh-CN" altLang="en-US"/>
              <a:t>如果法律、法规中没有明确规定，可以考虑如下策略。</a:t>
            </a:r>
            <a:endParaRPr lang="zh-CN" altLang="en-US"/>
          </a:p>
          <a:p>
            <a:pPr lvl="1"/>
            <a:r>
              <a:rPr lang="zh-CN" altLang="en-US"/>
              <a:t>与可信任的人交谈，如向家人、朋友或导师咨询建议。</a:t>
            </a:r>
            <a:endParaRPr lang="zh-CN" altLang="en-US"/>
          </a:p>
          <a:p>
            <a:pPr lvl="1"/>
            <a:r>
              <a:rPr lang="zh-CN" altLang="en-US"/>
              <a:t>换位思考问题，将自己放在利害关系的另一方考虑问题。</a:t>
            </a:r>
            <a:endParaRPr lang="zh-CN" altLang="en-US"/>
          </a:p>
          <a:p>
            <a:pPr lvl="1"/>
            <a:r>
              <a:rPr lang="zh-CN" altLang="en-US"/>
              <a:t>考虑自己的行为一旦被公开会有何后果。</a:t>
            </a:r>
            <a:endParaRPr lang="zh-CN" altLang="en-US"/>
          </a:p>
          <a:p>
            <a:pPr lvl="1"/>
            <a:r>
              <a:rPr lang="zh-CN" altLang="en-US"/>
              <a:t>了解职业道德规范，可以参考国外一些组织指定的道德和职业行为规范。</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ACM《</a:t>
            </a:r>
            <a:r>
              <a:rPr lang="zh-CN" altLang="en-US" dirty="0"/>
              <a:t>伦理与职业行为准则</a:t>
            </a:r>
            <a:r>
              <a:rPr lang="en-US" altLang="zh-CN" dirty="0"/>
              <a:t>》</a:t>
            </a:r>
            <a:r>
              <a:rPr lang="zh-CN" altLang="en-US" dirty="0"/>
              <a:t>（部分）</a:t>
            </a:r>
            <a:endParaRPr lang="zh-CN" altLang="en-US" dirty="0"/>
          </a:p>
        </p:txBody>
      </p:sp>
      <p:sp>
        <p:nvSpPr>
          <p:cNvPr id="3" name="内容占位符 2"/>
          <p:cNvSpPr>
            <a:spLocks noGrp="1"/>
          </p:cNvSpPr>
          <p:nvPr>
            <p:ph idx="1"/>
          </p:nvPr>
        </p:nvSpPr>
        <p:spPr/>
        <p:txBody>
          <a:bodyPr/>
          <a:lstStyle/>
          <a:p>
            <a:r>
              <a:rPr lang="zh-CN" altLang="en-US" dirty="0"/>
              <a:t>为社会和人类福祉做出贡献</a:t>
            </a:r>
            <a:endParaRPr lang="zh-CN" altLang="en-US" dirty="0"/>
          </a:p>
          <a:p>
            <a:r>
              <a:rPr lang="zh-CN" altLang="en-US" dirty="0"/>
              <a:t>避免伤害其他人</a:t>
            </a:r>
            <a:endParaRPr lang="zh-CN" altLang="en-US" dirty="0"/>
          </a:p>
          <a:p>
            <a:r>
              <a:rPr lang="zh-CN" altLang="en-US" dirty="0"/>
              <a:t>做到诚实可信</a:t>
            </a:r>
            <a:endParaRPr lang="zh-CN" altLang="en-US" dirty="0"/>
          </a:p>
          <a:p>
            <a:r>
              <a:rPr lang="zh-CN" altLang="en-US" dirty="0"/>
              <a:t>遵守公正并在行为上无歧视</a:t>
            </a:r>
            <a:endParaRPr lang="zh-CN" altLang="en-US" dirty="0"/>
          </a:p>
          <a:p>
            <a:r>
              <a:rPr lang="zh-CN" altLang="en-US" dirty="0"/>
              <a:t>尊重包括版权和专利权在内的所有权</a:t>
            </a:r>
            <a:endParaRPr lang="zh-CN" altLang="en-US" dirty="0"/>
          </a:p>
          <a:p>
            <a:r>
              <a:rPr lang="zh-CN" altLang="en-US" dirty="0"/>
              <a:t>尊重知识产权</a:t>
            </a:r>
            <a:endParaRPr lang="zh-CN" altLang="en-US" dirty="0"/>
          </a:p>
          <a:p>
            <a:r>
              <a:rPr lang="zh-CN" altLang="en-US" dirty="0"/>
              <a:t>尊重其他人的隐私</a:t>
            </a:r>
            <a:endParaRPr lang="zh-CN" altLang="en-US" dirty="0"/>
          </a:p>
          <a:p>
            <a:r>
              <a:rPr lang="zh-CN" altLang="en-US" dirty="0"/>
              <a:t>保守机密</a:t>
            </a:r>
            <a:endParaRPr lang="en-US" altLang="zh-CN" dirty="0"/>
          </a:p>
          <a:p>
            <a:r>
              <a:rPr lang="zh-CN" altLang="zh-CN" dirty="0"/>
              <a:t>努力在职业工作的过程和产品两个方面实现最理想的质量、效率，并保持尊严</a:t>
            </a:r>
            <a:endParaRPr lang="zh-CN" altLang="zh-CN" dirty="0"/>
          </a:p>
          <a:p>
            <a:endParaRPr lang="zh-CN" altLang="en-US" dirty="0"/>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ACM《</a:t>
            </a:r>
            <a:r>
              <a:rPr lang="zh-CN" altLang="en-US" dirty="0"/>
              <a:t>伦理与职业行为准则</a:t>
            </a:r>
            <a:r>
              <a:rPr lang="en-US" altLang="zh-CN" dirty="0"/>
              <a:t>》</a:t>
            </a:r>
            <a:r>
              <a:rPr lang="zh-CN" altLang="en-US" dirty="0"/>
              <a:t>（部分）</a:t>
            </a:r>
            <a:endParaRPr lang="zh-CN" altLang="en-US" dirty="0"/>
          </a:p>
        </p:txBody>
      </p:sp>
      <p:sp>
        <p:nvSpPr>
          <p:cNvPr id="3" name="内容占位符 2"/>
          <p:cNvSpPr>
            <a:spLocks noGrp="1"/>
          </p:cNvSpPr>
          <p:nvPr>
            <p:ph idx="1"/>
          </p:nvPr>
        </p:nvSpPr>
        <p:spPr/>
        <p:txBody>
          <a:bodyPr/>
          <a:lstStyle/>
          <a:p>
            <a:r>
              <a:rPr lang="zh-CN" altLang="zh-CN" dirty="0"/>
              <a:t>获取并保持本领域的专业能力</a:t>
            </a:r>
            <a:endParaRPr lang="zh-CN" altLang="zh-CN" dirty="0"/>
          </a:p>
          <a:p>
            <a:r>
              <a:rPr lang="zh-CN" altLang="zh-CN" dirty="0"/>
              <a:t>了解并遵守与专业相关的现有法律</a:t>
            </a:r>
            <a:endParaRPr lang="zh-CN" altLang="zh-CN" dirty="0"/>
          </a:p>
          <a:p>
            <a:r>
              <a:rPr lang="zh-CN" altLang="zh-CN" dirty="0"/>
              <a:t>接受并提供合适的专业评论</a:t>
            </a:r>
            <a:endParaRPr lang="zh-CN" altLang="zh-CN" dirty="0"/>
          </a:p>
          <a:p>
            <a:r>
              <a:rPr lang="zh-CN" altLang="zh-CN" dirty="0"/>
              <a:t>对计算机系统的影响与风险应有完整的了解并给出详细的评估</a:t>
            </a:r>
            <a:endParaRPr lang="zh-CN" altLang="zh-CN" dirty="0"/>
          </a:p>
          <a:p>
            <a:r>
              <a:rPr lang="zh-CN" altLang="zh-CN" dirty="0"/>
              <a:t>遵守合同、协议和分配的责任</a:t>
            </a:r>
            <a:endParaRPr lang="zh-CN" altLang="zh-CN" dirty="0"/>
          </a:p>
          <a:p>
            <a:r>
              <a:rPr lang="zh-CN" altLang="zh-CN" dirty="0"/>
              <a:t>增进非专业人员对计算机工作原理和运行结果的理解</a:t>
            </a:r>
            <a:endParaRPr lang="zh-CN" altLang="zh-CN" dirty="0"/>
          </a:p>
          <a:p>
            <a:r>
              <a:rPr lang="zh-CN" altLang="zh-CN" dirty="0"/>
              <a:t>仅仅在获得授权时才使用计算和通信资源</a:t>
            </a:r>
            <a:endParaRPr lang="zh-CN" altLang="zh-CN" dirty="0"/>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美国计算机伦理协会为计算机伦理学所制定的十条戒律</a:t>
            </a:r>
            <a:endParaRPr lang="zh-CN" altLang="en-US" dirty="0"/>
          </a:p>
        </p:txBody>
      </p:sp>
      <p:sp>
        <p:nvSpPr>
          <p:cNvPr id="3" name="内容占位符 2"/>
          <p:cNvSpPr>
            <a:spLocks noGrp="1"/>
          </p:cNvSpPr>
          <p:nvPr>
            <p:ph idx="1"/>
          </p:nvPr>
        </p:nvSpPr>
        <p:spPr>
          <a:xfrm>
            <a:off x="1438382" y="1202076"/>
            <a:ext cx="7076968" cy="5776948"/>
          </a:xfrm>
        </p:spPr>
        <p:txBody>
          <a:bodyPr>
            <a:normAutofit/>
          </a:bodyPr>
          <a:lstStyle/>
          <a:p>
            <a:r>
              <a:rPr lang="zh-CN" altLang="zh-CN" dirty="0"/>
              <a:t>不应用计算机去伤害别人</a:t>
            </a:r>
            <a:endParaRPr lang="zh-CN" altLang="zh-CN" dirty="0"/>
          </a:p>
          <a:p>
            <a:r>
              <a:rPr lang="zh-CN" altLang="zh-CN" dirty="0"/>
              <a:t>不应干扰别人的计算机工作</a:t>
            </a:r>
            <a:endParaRPr lang="zh-CN" altLang="zh-CN" dirty="0"/>
          </a:p>
          <a:p>
            <a:r>
              <a:rPr lang="zh-CN" altLang="zh-CN" dirty="0"/>
              <a:t>不应窥探别人的文件</a:t>
            </a:r>
            <a:endParaRPr lang="zh-CN" altLang="zh-CN" dirty="0"/>
          </a:p>
          <a:p>
            <a:r>
              <a:rPr lang="zh-CN" altLang="zh-CN" dirty="0"/>
              <a:t>不应用计算机进行偷窃</a:t>
            </a:r>
            <a:endParaRPr lang="zh-CN" altLang="zh-CN" dirty="0"/>
          </a:p>
          <a:p>
            <a:r>
              <a:rPr lang="zh-CN" altLang="zh-CN" dirty="0"/>
              <a:t>不应用计算机作伪证</a:t>
            </a:r>
            <a:endParaRPr lang="zh-CN" altLang="zh-CN" dirty="0"/>
          </a:p>
          <a:p>
            <a:r>
              <a:rPr lang="zh-CN" altLang="zh-CN" dirty="0"/>
              <a:t>不应使用或拷贝没有付款的软件</a:t>
            </a:r>
            <a:endParaRPr lang="zh-CN" altLang="zh-CN" dirty="0"/>
          </a:p>
          <a:p>
            <a:r>
              <a:rPr lang="zh-CN" altLang="zh-CN" dirty="0"/>
              <a:t>不应未经许可而使用别人的计算机资源</a:t>
            </a:r>
            <a:endParaRPr lang="zh-CN" altLang="zh-CN" dirty="0"/>
          </a:p>
          <a:p>
            <a:r>
              <a:rPr lang="zh-CN" altLang="zh-CN" dirty="0"/>
              <a:t>不应盗用别人的智力成果</a:t>
            </a:r>
            <a:endParaRPr lang="zh-CN" altLang="zh-CN" dirty="0"/>
          </a:p>
          <a:p>
            <a:r>
              <a:rPr lang="zh-CN" altLang="zh-CN" dirty="0"/>
              <a:t>应该考虑所编的程序的社会后果</a:t>
            </a:r>
            <a:endParaRPr lang="zh-CN" altLang="zh-CN" dirty="0"/>
          </a:p>
          <a:p>
            <a:r>
              <a:rPr lang="zh-CN" altLang="zh-CN" dirty="0"/>
              <a:t>应该以深思熟虑和慎重的方式来使用计算机</a:t>
            </a:r>
            <a:endParaRPr lang="zh-CN" altLang="zh-CN"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南加利福尼亚大学网络伦理声明指出的六种网络不道德行为类型</a:t>
            </a:r>
            <a:endParaRPr lang="zh-CN" altLang="en-US" dirty="0"/>
          </a:p>
        </p:txBody>
      </p:sp>
      <p:sp>
        <p:nvSpPr>
          <p:cNvPr id="3" name="内容占位符 2"/>
          <p:cNvSpPr>
            <a:spLocks noGrp="1"/>
          </p:cNvSpPr>
          <p:nvPr>
            <p:ph idx="1"/>
          </p:nvPr>
        </p:nvSpPr>
        <p:spPr/>
        <p:txBody>
          <a:bodyPr/>
          <a:lstStyle/>
          <a:p>
            <a:r>
              <a:rPr lang="zh-CN" altLang="zh-CN" dirty="0"/>
              <a:t>有意地造成网络交通混乱或擅自闯入网络及其相联的系统</a:t>
            </a:r>
            <a:endParaRPr lang="zh-CN" altLang="zh-CN" dirty="0"/>
          </a:p>
          <a:p>
            <a:r>
              <a:rPr lang="zh-CN" altLang="zh-CN" dirty="0"/>
              <a:t>商业性地或欺骗性地利用大学计算机资源</a:t>
            </a:r>
            <a:endParaRPr lang="zh-CN" altLang="zh-CN" dirty="0"/>
          </a:p>
          <a:p>
            <a:r>
              <a:rPr lang="zh-CN" altLang="zh-CN" dirty="0"/>
              <a:t>偷窃资料、设备或智力成果</a:t>
            </a:r>
            <a:endParaRPr lang="zh-CN" altLang="zh-CN" dirty="0"/>
          </a:p>
          <a:p>
            <a:r>
              <a:rPr lang="zh-CN" altLang="zh-CN" dirty="0"/>
              <a:t>未经许可而接近他人的文件</a:t>
            </a:r>
            <a:endParaRPr lang="zh-CN" altLang="zh-CN" dirty="0"/>
          </a:p>
          <a:p>
            <a:r>
              <a:rPr lang="zh-CN" altLang="zh-CN" dirty="0"/>
              <a:t>在公共用户场合做引起混乱或造成破坏的行动</a:t>
            </a:r>
            <a:endParaRPr lang="zh-CN" altLang="zh-CN" dirty="0"/>
          </a:p>
          <a:p>
            <a:r>
              <a:rPr lang="zh-CN" altLang="zh-CN" dirty="0"/>
              <a:t>伪造电子邮件信息</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职位和薪水</a:t>
            </a:r>
            <a:endParaRPr lang="zh-CN" altLang="en-US" dirty="0"/>
          </a:p>
        </p:txBody>
      </p:sp>
      <p:sp>
        <p:nvSpPr>
          <p:cNvPr id="3" name="内容占位符 2"/>
          <p:cNvSpPr>
            <a:spLocks noGrp="1"/>
          </p:cNvSpPr>
          <p:nvPr>
            <p:ph idx="1"/>
          </p:nvPr>
        </p:nvSpPr>
        <p:spPr>
          <a:xfrm>
            <a:off x="1438382" y="981739"/>
            <a:ext cx="7076968" cy="5958888"/>
          </a:xfrm>
        </p:spPr>
        <p:txBody>
          <a:bodyPr>
            <a:normAutofit fontScale="92500"/>
          </a:bodyPr>
          <a:lstStyle/>
          <a:p>
            <a:r>
              <a:rPr lang="zh-CN" altLang="en-US" dirty="0"/>
              <a:t>计算机专业人员是指在工作中主要涉及计算机硬件或软件的设计、分析、开发、配置、修改、测试或安全的人。</a:t>
            </a:r>
            <a:endParaRPr lang="en-US" altLang="zh-CN" dirty="0"/>
          </a:p>
          <a:p>
            <a:r>
              <a:rPr lang="zh-CN" altLang="en-US" dirty="0"/>
              <a:t>大多数的计算机专业人员都在</a:t>
            </a:r>
            <a:r>
              <a:rPr lang="en-US" altLang="zh-CN" dirty="0"/>
              <a:t>IT</a:t>
            </a:r>
            <a:r>
              <a:rPr lang="zh-CN" altLang="en-US" dirty="0"/>
              <a:t>部门工作，</a:t>
            </a:r>
            <a:r>
              <a:rPr lang="en-US" altLang="zh-CN" dirty="0"/>
              <a:t>IT</a:t>
            </a:r>
            <a:r>
              <a:rPr lang="zh-CN" altLang="en-US" dirty="0"/>
              <a:t>职位大体可分为以下几类：</a:t>
            </a:r>
            <a:endParaRPr lang="zh-CN" altLang="en-US" dirty="0"/>
          </a:p>
          <a:p>
            <a:pPr lvl="1"/>
            <a:r>
              <a:rPr lang="zh-CN" altLang="en-US" dirty="0"/>
              <a:t>编程</a:t>
            </a:r>
            <a:r>
              <a:rPr lang="en-US" altLang="zh-CN" dirty="0"/>
              <a:t>/</a:t>
            </a:r>
            <a:r>
              <a:rPr lang="zh-CN" altLang="en-US" dirty="0"/>
              <a:t>软件工程。负责软件的开发与维护。</a:t>
            </a:r>
            <a:endParaRPr lang="zh-CN" altLang="en-US" dirty="0"/>
          </a:p>
          <a:p>
            <a:pPr lvl="1"/>
            <a:r>
              <a:rPr lang="zh-CN" altLang="en-US" dirty="0"/>
              <a:t>系统分析与整合。负责信息系统的规划、架构等。</a:t>
            </a:r>
            <a:endParaRPr lang="zh-CN" altLang="en-US" dirty="0"/>
          </a:p>
          <a:p>
            <a:pPr lvl="1"/>
            <a:r>
              <a:rPr lang="zh-CN" altLang="en-US" dirty="0"/>
              <a:t>数据库管理与开发。负责数据库的架构、开发与维护，负责管理、分析数据。</a:t>
            </a:r>
            <a:endParaRPr lang="zh-CN" altLang="en-US" dirty="0"/>
          </a:p>
          <a:p>
            <a:pPr lvl="1"/>
            <a:r>
              <a:rPr lang="zh-CN" altLang="en-US" dirty="0"/>
              <a:t>网络设计与管理。负责规划、安装与维护局域网，并与因特网连接。</a:t>
            </a:r>
            <a:endParaRPr lang="zh-CN" altLang="en-US" dirty="0"/>
          </a:p>
          <a:p>
            <a:pPr lvl="1"/>
            <a:r>
              <a:rPr lang="en-US" altLang="zh-CN" dirty="0"/>
              <a:t>Web</a:t>
            </a:r>
            <a:r>
              <a:rPr lang="zh-CN" altLang="en-US" dirty="0"/>
              <a:t>开发与管理。负责网站和网页的设计。</a:t>
            </a:r>
            <a:endParaRPr lang="zh-CN" altLang="en-US" dirty="0"/>
          </a:p>
          <a:p>
            <a:pPr lvl="1"/>
            <a:r>
              <a:rPr lang="zh-CN" altLang="en-US" dirty="0"/>
              <a:t>数字媒体。负责多媒体的制作。</a:t>
            </a:r>
            <a:endParaRPr lang="zh-CN" altLang="en-US" dirty="0"/>
          </a:p>
          <a:p>
            <a:pPr lvl="1"/>
            <a:r>
              <a:rPr lang="zh-CN" altLang="en-US" dirty="0"/>
              <a:t>技术写作。利用计算机和网络出版书籍、文档、文献。</a:t>
            </a:r>
            <a:endParaRPr lang="zh-CN" altLang="en-US" dirty="0"/>
          </a:p>
          <a:p>
            <a:pPr lvl="1"/>
            <a:r>
              <a:rPr lang="zh-CN" altLang="en-US" dirty="0"/>
              <a:t>技术支持。负责解决用户遇到的硬件或软件问题。</a:t>
            </a:r>
            <a:endParaRPr lang="zh-CN" altLang="en-US" dirty="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举报</a:t>
            </a:r>
            <a:endParaRPr lang="zh-CN" altLang="en-US"/>
          </a:p>
        </p:txBody>
      </p:sp>
      <p:sp>
        <p:nvSpPr>
          <p:cNvPr id="3" name="内容占位符 2"/>
          <p:cNvSpPr>
            <a:spLocks noGrp="1"/>
          </p:cNvSpPr>
          <p:nvPr>
            <p:ph idx="1"/>
          </p:nvPr>
        </p:nvSpPr>
        <p:spPr/>
        <p:txBody>
          <a:bodyPr/>
          <a:p>
            <a:r>
              <a:rPr lang="zh-CN" altLang="en-US"/>
              <a:t>举报是由雇员（或专业人士）揭露，关系到工作场所、雇主或同事的，有关与危险、欺诈或者其他非法、不道德行为有关的秘密信息。</a:t>
            </a:r>
            <a:endParaRPr lang="zh-CN" altLang="en-US"/>
          </a:p>
          <a:p>
            <a:r>
              <a:rPr lang="zh-CN" altLang="en-US"/>
              <a:t>举报的风险也很大，为了降低举报的风险，在举报前可考虑如下建议。</a:t>
            </a:r>
            <a:endParaRPr lang="zh-CN" altLang="en-US"/>
          </a:p>
          <a:p>
            <a:pPr lvl="1"/>
            <a:r>
              <a:rPr lang="zh-CN" altLang="en-US"/>
              <a:t>保持冷静。</a:t>
            </a:r>
            <a:endParaRPr lang="zh-CN" altLang="en-US"/>
          </a:p>
          <a:p>
            <a:pPr lvl="1"/>
            <a:r>
              <a:rPr lang="zh-CN" altLang="en-US"/>
              <a:t>先向公司管理层报告。</a:t>
            </a:r>
            <a:endParaRPr lang="zh-CN" altLang="en-US"/>
          </a:p>
          <a:p>
            <a:pPr lvl="1"/>
            <a:r>
              <a:rPr lang="zh-CN" altLang="en-US"/>
              <a:t>搜集证据。</a:t>
            </a:r>
            <a:endParaRPr lang="zh-CN" altLang="en-US"/>
          </a:p>
          <a:p>
            <a:pPr lvl="1"/>
            <a:r>
              <a:rPr lang="zh-CN" altLang="en-US"/>
              <a:t>不要因为举报而违反道德或法律。</a:t>
            </a:r>
            <a:endParaRPr lang="zh-CN" altLang="en-US"/>
          </a:p>
          <a:p>
            <a:pPr lvl="1"/>
            <a:r>
              <a:rPr lang="zh-CN" altLang="en-US"/>
              <a:t>考虑匿名举报或集体举报，这样可以降低举报的风险。</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职位和薪水</a:t>
            </a:r>
            <a:endParaRPr lang="zh-CN" altLang="en-US" dirty="0"/>
          </a:p>
        </p:txBody>
      </p:sp>
      <p:sp>
        <p:nvSpPr>
          <p:cNvPr id="3" name="内容占位符 2"/>
          <p:cNvSpPr>
            <a:spLocks noGrp="1"/>
          </p:cNvSpPr>
          <p:nvPr>
            <p:ph idx="1"/>
          </p:nvPr>
        </p:nvSpPr>
        <p:spPr>
          <a:xfrm>
            <a:off x="1438275" y="981710"/>
            <a:ext cx="7276465" cy="5958840"/>
          </a:xfrm>
        </p:spPr>
        <p:txBody>
          <a:bodyPr>
            <a:normAutofit lnSpcReduction="10000"/>
          </a:bodyPr>
          <a:lstStyle/>
          <a:p>
            <a:r>
              <a:rPr lang="zh-CN" altLang="en-US" dirty="0"/>
              <a:t>大多数的计算机专业人员都在</a:t>
            </a:r>
            <a:r>
              <a:rPr lang="en-US" altLang="zh-CN" dirty="0"/>
              <a:t>IT</a:t>
            </a:r>
            <a:r>
              <a:rPr lang="zh-CN" altLang="en-US" dirty="0"/>
              <a:t>部门工作，</a:t>
            </a:r>
            <a:r>
              <a:rPr lang="en-US" altLang="zh-CN" dirty="0"/>
              <a:t>IT</a:t>
            </a:r>
            <a:r>
              <a:rPr lang="zh-CN" altLang="en-US" dirty="0"/>
              <a:t>职位大体可分为以下几类（续</a:t>
            </a:r>
            <a:r>
              <a:rPr lang="zh-CN" altLang="en-US" dirty="0"/>
              <a:t>）：</a:t>
            </a:r>
            <a:endParaRPr lang="zh-CN" altLang="en-US" dirty="0"/>
          </a:p>
          <a:p>
            <a:pPr lvl="1"/>
            <a:r>
              <a:rPr lang="zh-CN" altLang="en-US" dirty="0"/>
              <a:t>移动技术与</a:t>
            </a:r>
            <a:r>
              <a:rPr lang="en-US" altLang="zh-CN" dirty="0"/>
              <a:t>App</a:t>
            </a:r>
            <a:r>
              <a:rPr lang="zh-CN" altLang="en-US" dirty="0"/>
              <a:t>开发，通过移动因特网，专注于手机应用软件的开发与服务。</a:t>
            </a:r>
            <a:endParaRPr lang="zh-CN" altLang="en-US" dirty="0"/>
          </a:p>
          <a:p>
            <a:pPr lvl="1"/>
            <a:r>
              <a:rPr lang="zh-CN" altLang="en-US" dirty="0"/>
              <a:t>信息系统安全，负责保护计算机硬件、软件、数据不因偶然的或恶意的原因而遭受破坏、更改、泄露。</a:t>
            </a:r>
            <a:endParaRPr lang="zh-CN" altLang="en-US" dirty="0"/>
          </a:p>
          <a:p>
            <a:pPr lvl="1"/>
            <a:r>
              <a:rPr lang="zh-CN" altLang="en-US" dirty="0"/>
              <a:t>人工智能，负责研究、开发用于模拟、延伸和扩展人的只能的理论、方法、技术及应用系统。</a:t>
            </a:r>
            <a:endParaRPr lang="zh-CN" altLang="en-US" dirty="0"/>
          </a:p>
          <a:p>
            <a:pPr lvl="1"/>
            <a:r>
              <a:rPr lang="zh-CN" altLang="en-US" dirty="0"/>
              <a:t>软件测试，负责在规定的条件下对程序进行操作，以便发现程序错误、衡量软件质量，并对其是否能满足设计要求进行评估的过程。</a:t>
            </a:r>
            <a:endParaRPr lang="zh-CN" altLang="en-US" dirty="0"/>
          </a:p>
          <a:p>
            <a:pPr lvl="1"/>
            <a:r>
              <a:rPr lang="zh-CN" altLang="en-US" dirty="0"/>
              <a:t>系统运维，负责保障系统正常运行。</a:t>
            </a:r>
            <a:endParaRPr lang="zh-CN" altLang="en-US" dirty="0"/>
          </a:p>
          <a:p>
            <a:pPr lvl="1"/>
            <a:r>
              <a:rPr lang="zh-CN" altLang="en-US" dirty="0"/>
              <a:t>项目管理，负责在项目活动中运用专门的知识、技能、工具和方法，使项目能够在有限资源限定条件下，实现或超过设定的需求和期望的过程。</a:t>
            </a:r>
            <a:endParaRPr lang="zh-CN" altLang="en-US"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职位和薪水</a:t>
            </a:r>
            <a:endParaRPr lang="zh-CN" altLang="en-US" dirty="0"/>
          </a:p>
        </p:txBody>
      </p:sp>
      <p:sp>
        <p:nvSpPr>
          <p:cNvPr id="3" name="内容占位符 2"/>
          <p:cNvSpPr>
            <a:spLocks noGrp="1"/>
          </p:cNvSpPr>
          <p:nvPr>
            <p:ph idx="1"/>
          </p:nvPr>
        </p:nvSpPr>
        <p:spPr/>
        <p:txBody>
          <a:bodyPr/>
          <a:lstStyle/>
          <a:p>
            <a:r>
              <a:rPr lang="zh-CN" altLang="en-US" dirty="0"/>
              <a:t>除了在</a:t>
            </a:r>
            <a:r>
              <a:rPr lang="en-US" altLang="zh-CN" dirty="0"/>
              <a:t>IT</a:t>
            </a:r>
            <a:r>
              <a:rPr lang="zh-CN" altLang="en-US" dirty="0"/>
              <a:t>部门就职外，计算机专业人员还可以选择其他与计算机相关的职位，例如计算机硬件工程师、计算机销售代表、应用程序文档编写等。</a:t>
            </a:r>
            <a:endParaRPr lang="en-US" altLang="zh-CN" dirty="0"/>
          </a:p>
          <a:p>
            <a:endParaRPr lang="zh-CN" altLang="en-US" dirty="0"/>
          </a:p>
          <a:p>
            <a:r>
              <a:rPr lang="zh-CN" altLang="en-US" dirty="0"/>
              <a:t>在</a:t>
            </a:r>
            <a:r>
              <a:rPr lang="en-US" altLang="zh-CN" dirty="0"/>
              <a:t>IT</a:t>
            </a:r>
            <a:r>
              <a:rPr lang="zh-CN" altLang="en-US" dirty="0"/>
              <a:t>产业中，不同公司、不同地区、不同学位、不同职位的薪资水平有所不同，但总体来说较高于同地区的其他产业。</a:t>
            </a:r>
            <a:endParaRPr lang="zh-CN" altLang="en-US" dirty="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教育和认证</a:t>
            </a:r>
            <a:endParaRPr lang="zh-CN" altLang="en-US" dirty="0"/>
          </a:p>
        </p:txBody>
      </p:sp>
      <p:sp>
        <p:nvSpPr>
          <p:cNvPr id="3" name="内容占位符 2"/>
          <p:cNvSpPr>
            <a:spLocks noGrp="1"/>
          </p:cNvSpPr>
          <p:nvPr>
            <p:ph idx="1"/>
          </p:nvPr>
        </p:nvSpPr>
        <p:spPr/>
        <p:txBody>
          <a:bodyPr/>
          <a:lstStyle/>
          <a:p>
            <a:r>
              <a:rPr lang="zh-CN" altLang="en-US" dirty="0"/>
              <a:t>专科学位、本科学位和研究生学位的从业人员都可以在</a:t>
            </a:r>
            <a:r>
              <a:rPr lang="en-US" altLang="zh-CN" dirty="0"/>
              <a:t>IT</a:t>
            </a:r>
            <a:r>
              <a:rPr lang="zh-CN" altLang="en-US" dirty="0"/>
              <a:t>产业中找到合适的工作，但对大多数的</a:t>
            </a:r>
            <a:r>
              <a:rPr lang="en-US" altLang="zh-CN" dirty="0"/>
              <a:t>IT</a:t>
            </a:r>
            <a:r>
              <a:rPr lang="zh-CN" altLang="en-US" dirty="0"/>
              <a:t>职位来说，本科学位是最基本的要求。</a:t>
            </a:r>
            <a:endParaRPr lang="zh-CN" altLang="en-US" dirty="0"/>
          </a:p>
          <a:p>
            <a:r>
              <a:rPr lang="zh-CN" altLang="en-US" dirty="0"/>
              <a:t>在我国，与计算机直接相关的本科专业有两个</a:t>
            </a:r>
            <a:r>
              <a:rPr lang="en-US" altLang="zh-CN" dirty="0"/>
              <a:t>——</a:t>
            </a:r>
            <a:r>
              <a:rPr lang="zh-CN" altLang="en-US" dirty="0"/>
              <a:t>计算机科学与技术和软件工程。这两个专业的课程覆盖范围大致相同，但侧重不同，计算机科学与技术侧重于硬件与学术，软件工程则更侧重于软件与应用。除此之外，还有很多专业与计算机有着间接的关系，如通信工程、电子信息工程、自动化、数学与应用数学等。</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教育和认证</a:t>
            </a:r>
            <a:endParaRPr lang="zh-CN" altLang="en-US" dirty="0"/>
          </a:p>
        </p:txBody>
      </p:sp>
      <p:sp>
        <p:nvSpPr>
          <p:cNvPr id="3" name="内容占位符 2"/>
          <p:cNvSpPr>
            <a:spLocks noGrp="1"/>
          </p:cNvSpPr>
          <p:nvPr>
            <p:ph idx="1"/>
          </p:nvPr>
        </p:nvSpPr>
        <p:spPr/>
        <p:txBody>
          <a:bodyPr/>
          <a:lstStyle/>
          <a:p>
            <a:r>
              <a:rPr lang="zh-CN" altLang="en-US" dirty="0"/>
              <a:t>与计算机相关的研究生方向则更多，如移动云计算、网络信息安全、因特网营销与管理、嵌入式软件、软件质量管理与测试，等等。</a:t>
            </a:r>
            <a:endParaRPr lang="zh-CN" altLang="en-US" dirty="0"/>
          </a:p>
          <a:p>
            <a:r>
              <a:rPr lang="zh-CN" altLang="en-US" dirty="0"/>
              <a:t>与其他行业相似，计算机领域也有认证。不同的认证分量不同，许多雇主也会选择性地评判证书的价值</a:t>
            </a:r>
            <a:r>
              <a:rPr lang="en-US" altLang="zh-CN" dirty="0"/>
              <a:t>——</a:t>
            </a:r>
            <a:r>
              <a:rPr lang="zh-CN" altLang="en-US" dirty="0"/>
              <a:t>与证书相比，应聘者的实际能力更重要。在我国，计算机领域的认证主要有计算机等级考试和行业认证两种。</a:t>
            </a:r>
            <a:endParaRPr lang="zh-CN" altLang="en-US" dirty="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教育和认证</a:t>
            </a:r>
            <a:endParaRPr lang="zh-CN" altLang="en-US" dirty="0"/>
          </a:p>
        </p:txBody>
      </p:sp>
      <p:sp>
        <p:nvSpPr>
          <p:cNvPr id="3" name="内容占位符 2"/>
          <p:cNvSpPr>
            <a:spLocks noGrp="1"/>
          </p:cNvSpPr>
          <p:nvPr>
            <p:ph idx="1"/>
          </p:nvPr>
        </p:nvSpPr>
        <p:spPr>
          <a:xfrm>
            <a:off x="1438382" y="1202076"/>
            <a:ext cx="7076968" cy="5440771"/>
          </a:xfrm>
        </p:spPr>
        <p:txBody>
          <a:bodyPr>
            <a:normAutofit fontScale="92500"/>
          </a:bodyPr>
          <a:lstStyle/>
          <a:p>
            <a:r>
              <a:rPr lang="zh-CN" altLang="en-US" dirty="0"/>
              <a:t>全国计算机等级考试（</a:t>
            </a:r>
            <a:r>
              <a:rPr lang="en-US" altLang="zh-CN" dirty="0"/>
              <a:t>National Computer Rank Examination</a:t>
            </a:r>
            <a:r>
              <a:rPr lang="zh-CN" altLang="en-US" dirty="0"/>
              <a:t>，简称</a:t>
            </a:r>
            <a:r>
              <a:rPr lang="en-US" altLang="zh-CN" dirty="0"/>
              <a:t>NCRE</a:t>
            </a:r>
            <a:r>
              <a:rPr lang="zh-CN" altLang="en-US" dirty="0"/>
              <a:t>）是由教育部主办，面向社会，用于考查应试人员计算机应用知识与能力的全国性计算机水平考试体系。</a:t>
            </a:r>
            <a:endParaRPr lang="en-US" altLang="zh-CN" dirty="0"/>
          </a:p>
          <a:p>
            <a:r>
              <a:rPr lang="en-US" altLang="zh-CN" dirty="0"/>
              <a:t>NCRE</a:t>
            </a:r>
            <a:r>
              <a:rPr lang="zh-CN" altLang="en-US" dirty="0"/>
              <a:t>共设四个等级，其中：</a:t>
            </a:r>
            <a:endParaRPr lang="en-US" altLang="zh-CN" dirty="0"/>
          </a:p>
          <a:p>
            <a:pPr lvl="1"/>
            <a:r>
              <a:rPr lang="zh-CN" altLang="en-US" dirty="0"/>
              <a:t>一级考核计算机基础知识和使用办公软件及因特网的基本技能；</a:t>
            </a:r>
            <a:endParaRPr lang="en-US" altLang="zh-CN" dirty="0"/>
          </a:p>
          <a:p>
            <a:pPr lvl="1"/>
            <a:r>
              <a:rPr lang="zh-CN" altLang="en-US" dirty="0"/>
              <a:t>二级考核计算机基础知识和使用一种高级计算机语言编写程序以及上机调试的基本技能；</a:t>
            </a:r>
            <a:endParaRPr lang="en-US" altLang="zh-CN" dirty="0"/>
          </a:p>
          <a:p>
            <a:pPr lvl="1"/>
            <a:r>
              <a:rPr lang="zh-CN" altLang="en-US" dirty="0"/>
              <a:t>三级分为“数据库技术”和“网络技术”、“软件测试技术”、“信息安全技术”、“嵌入式系统开发技术”等五个科目；</a:t>
            </a:r>
            <a:endParaRPr lang="en-US" altLang="zh-CN" dirty="0"/>
          </a:p>
          <a:p>
            <a:pPr lvl="1"/>
            <a:r>
              <a:rPr lang="zh-CN" altLang="en-US" dirty="0"/>
              <a:t>四级分为“网络工程师”、“数据库工程师”和“软件测试工程师”、“信息安全工程师”、“嵌入式系统开发工程师”等五个类别。</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教育和认证</a:t>
            </a:r>
            <a:endParaRPr lang="zh-CN" altLang="en-US" dirty="0"/>
          </a:p>
        </p:txBody>
      </p:sp>
      <p:sp>
        <p:nvSpPr>
          <p:cNvPr id="3" name="内容占位符 2"/>
          <p:cNvSpPr>
            <a:spLocks noGrp="1"/>
          </p:cNvSpPr>
          <p:nvPr>
            <p:ph idx="1"/>
          </p:nvPr>
        </p:nvSpPr>
        <p:spPr/>
        <p:txBody>
          <a:bodyPr/>
          <a:lstStyle/>
          <a:p>
            <a:r>
              <a:rPr lang="zh-CN" altLang="en-US" dirty="0"/>
              <a:t>行业认证是由企业或协会主办的与计算机相关的认证，用于考查应试人员对企业或协会涉足领域的理解与技术水平。</a:t>
            </a:r>
            <a:endParaRPr lang="en-US" altLang="zh-CN" dirty="0"/>
          </a:p>
          <a:p>
            <a:r>
              <a:rPr lang="zh-CN" altLang="en-US" dirty="0"/>
              <a:t>例如微软认证包括系统管理方向、数据库方向和开发方向的证书；</a:t>
            </a:r>
            <a:r>
              <a:rPr lang="en-US" altLang="zh-CN" dirty="0"/>
              <a:t>Oracle</a:t>
            </a:r>
            <a:r>
              <a:rPr lang="zh-CN" altLang="en-US" dirty="0"/>
              <a:t>认证主要是数据库管理；</a:t>
            </a:r>
            <a:r>
              <a:rPr lang="en-US" altLang="zh-CN" dirty="0"/>
              <a:t>Adobe</a:t>
            </a:r>
            <a:r>
              <a:rPr lang="zh-CN" altLang="en-US" dirty="0"/>
              <a:t>认证包括</a:t>
            </a:r>
            <a:r>
              <a:rPr lang="en-US" altLang="zh-CN" dirty="0"/>
              <a:t>Adobe</a:t>
            </a:r>
            <a:r>
              <a:rPr lang="zh-CN" altLang="en-US" dirty="0"/>
              <a:t>产品技术认证、</a:t>
            </a:r>
            <a:r>
              <a:rPr lang="en-US" altLang="zh-CN" dirty="0"/>
              <a:t>Adobe</a:t>
            </a:r>
            <a:r>
              <a:rPr lang="zh-CN" altLang="en-US" dirty="0"/>
              <a:t>动漫技能认证、</a:t>
            </a:r>
            <a:r>
              <a:rPr lang="en-US" altLang="zh-CN" dirty="0"/>
              <a:t>Adobe</a:t>
            </a:r>
            <a:r>
              <a:rPr lang="zh-CN" altLang="en-US" dirty="0"/>
              <a:t>平面视觉设计师认证等。</a:t>
            </a:r>
            <a:endParaRPr lang="zh-CN" altLang="en-US" dirty="0"/>
          </a:p>
        </p:txBody>
      </p:sp>
    </p:spTree>
  </p:cSld>
  <p:clrMapOvr>
    <a:masterClrMapping/>
  </p:clrMapOvr>
</p:sld>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4605</Words>
  <Application>WPS 演示</Application>
  <PresentationFormat>全屏显示(4:3)</PresentationFormat>
  <Paragraphs>239</Paragraphs>
  <Slides>30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Arial</vt:lpstr>
      <vt:lpstr>宋体</vt:lpstr>
      <vt:lpstr>Wingdings</vt:lpstr>
      <vt:lpstr>Calibri Light</vt:lpstr>
      <vt:lpstr>微软雅黑</vt:lpstr>
      <vt:lpstr>Arial Unicode MS</vt:lpstr>
      <vt:lpstr>Calibri</vt:lpstr>
      <vt:lpstr>CS</vt:lpstr>
      <vt:lpstr>第15章 计算机职业与道德</vt:lpstr>
      <vt:lpstr>主要内容</vt:lpstr>
      <vt:lpstr>职位和薪水</vt:lpstr>
      <vt:lpstr>职位和薪水</vt:lpstr>
      <vt:lpstr>职位和薪水</vt:lpstr>
      <vt:lpstr>教育和认证</vt:lpstr>
      <vt:lpstr>教育和认证</vt:lpstr>
      <vt:lpstr>教育和认证</vt:lpstr>
      <vt:lpstr>教育和认证</vt:lpstr>
      <vt:lpstr>求职基础知识</vt:lpstr>
      <vt:lpstr>简历制作及发布</vt:lpstr>
      <vt:lpstr>简历制作及发布</vt:lpstr>
      <vt:lpstr>PowerPoint 演示文稿</vt:lpstr>
      <vt:lpstr>PowerPoint 演示文稿</vt:lpstr>
      <vt:lpstr>PowerPoint 演示文稿</vt:lpstr>
      <vt:lpstr>IT道德规范</vt:lpstr>
      <vt:lpstr>软件版权</vt:lpstr>
      <vt:lpstr>隐私</vt:lpstr>
      <vt:lpstr>保密</vt:lpstr>
      <vt:lpstr>黑客</vt:lpstr>
      <vt:lpstr>工作计算机的使用</vt:lpstr>
      <vt:lpstr>软件质量</vt:lpstr>
      <vt:lpstr>PowerPoint 演示文稿</vt:lpstr>
      <vt:lpstr>PowerPoint 演示文稿</vt:lpstr>
      <vt:lpstr>PowerPoint 演示文稿</vt:lpstr>
      <vt:lpstr>ACM《伦理与职业行为准则》（部分）</vt:lpstr>
      <vt:lpstr>ACM《伦理与职业行为准则》（部分）</vt:lpstr>
      <vt:lpstr>美国计算机伦理协会为计算机伦理学所制定的十条戒律</vt:lpstr>
      <vt:lpstr>南加利福尼亚大学网络伦理声明指出的六种网络不道德行为类型</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第13章 计算机职业与道德</dc:title>
  <dc:creator>李沛伦</dc:creator>
  <cp:lastModifiedBy>古安</cp:lastModifiedBy>
  <cp:revision>5</cp:revision>
  <dcterms:created xsi:type="dcterms:W3CDTF">2015-05-28T13:11:00Z</dcterms:created>
  <dcterms:modified xsi:type="dcterms:W3CDTF">2019-12-04T07:34:48Z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