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3"/>
    <p:sldId id="257" r:id="rId4"/>
    <p:sldId id="258" r:id="rId5"/>
    <p:sldId id="330" r:id="rId6"/>
    <p:sldId id="331" r:id="rId7"/>
    <p:sldId id="259" r:id="rId8"/>
    <p:sldId id="260" r:id="rId9"/>
    <p:sldId id="296" r:id="rId10"/>
    <p:sldId id="261" r:id="rId11"/>
    <p:sldId id="332" r:id="rId12"/>
    <p:sldId id="333" r:id="rId13"/>
    <p:sldId id="262" r:id="rId14"/>
    <p:sldId id="263" r:id="rId15"/>
    <p:sldId id="264" r:id="rId16"/>
    <p:sldId id="265" r:id="rId17"/>
    <p:sldId id="334" r:id="rId18"/>
    <p:sldId id="266" r:id="rId19"/>
    <p:sldId id="267" r:id="rId20"/>
    <p:sldId id="335" r:id="rId21"/>
    <p:sldId id="336" r:id="rId22"/>
    <p:sldId id="268" r:id="rId23"/>
    <p:sldId id="269" r:id="rId24"/>
    <p:sldId id="337" r:id="rId25"/>
    <p:sldId id="338" r:id="rId26"/>
    <p:sldId id="270" r:id="rId27"/>
    <p:sldId id="271" r:id="rId28"/>
    <p:sldId id="339" r:id="rId29"/>
    <p:sldId id="272" r:id="rId30"/>
    <p:sldId id="273" r:id="rId31"/>
    <p:sldId id="274" r:id="rId32"/>
    <p:sldId id="297" r:id="rId34"/>
    <p:sldId id="275" r:id="rId35"/>
    <p:sldId id="276" r:id="rId36"/>
    <p:sldId id="277" r:id="rId37"/>
    <p:sldId id="278" r:id="rId38"/>
    <p:sldId id="279" r:id="rId39"/>
    <p:sldId id="280" r:id="rId40"/>
    <p:sldId id="281" r:id="rId41"/>
    <p:sldId id="282" r:id="rId42"/>
    <p:sldId id="283" r:id="rId43"/>
    <p:sldId id="284" r:id="rId44"/>
    <p:sldId id="285" r:id="rId45"/>
    <p:sldId id="286" r:id="rId46"/>
    <p:sldId id="287" r:id="rId47"/>
    <p:sldId id="291" r:id="rId48"/>
    <p:sldId id="292" r:id="rId49"/>
    <p:sldId id="293" r:id="rId50"/>
    <p:sldId id="340" r:id="rId51"/>
    <p:sldId id="341" r:id="rId52"/>
    <p:sldId id="294" r:id="rId53"/>
    <p:sldId id="295" r:id="rId54"/>
    <p:sldId id="378" r:id="rId5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43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AA074A-3E16-4A06-90C5-55ECE933A5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A7FF87-C508-4E81-9CF8-DF05490D3AA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AA7FF87-C508-4E81-9CF8-DF05490D3AA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AA7FF87-C508-4E81-9CF8-DF05490D3AA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AA7FF87-C508-4E81-9CF8-DF05490D3AA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AA7FF87-C508-4E81-9CF8-DF05490D3AA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9D7DB274-C78A-454F-9EB1-C591555DE4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1F1A11-4545-49A1-A4A8-6173B981BB11}"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D7DB274-C78A-454F-9EB1-C591555DE4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1F1A11-4545-49A1-A4A8-6173B981BB1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D7DB274-C78A-454F-9EB1-C591555DE4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1F1A11-4545-49A1-A4A8-6173B981BB1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9D7DB274-C78A-454F-9EB1-C591555DE4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1F1A11-4545-49A1-A4A8-6173B981BB1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9D7DB274-C78A-454F-9EB1-C591555DE4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1F1A11-4545-49A1-A4A8-6173B981BB11}"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9D7DB274-C78A-454F-9EB1-C591555DE4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91F1A11-4545-49A1-A4A8-6173B981BB1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9D7DB274-C78A-454F-9EB1-C591555DE49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91F1A11-4545-49A1-A4A8-6173B981BB1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9D7DB274-C78A-454F-9EB1-C591555DE497}"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91F1A11-4545-49A1-A4A8-6173B981BB1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D7DB274-C78A-454F-9EB1-C591555DE497}"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91F1A11-4545-49A1-A4A8-6173B981BB1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DB274-C78A-454F-9EB1-C591555DE497}"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91F1A11-4545-49A1-A4A8-6173B981BB1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9D7DB274-C78A-454F-9EB1-C591555DE49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91F1A11-4545-49A1-A4A8-6173B981BB1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9D7DB274-C78A-454F-9EB1-C591555DE49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91F1A11-4545-49A1-A4A8-6173B981BB1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7DB274-C78A-454F-9EB1-C591555DE497}"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1F1A11-4545-49A1-A4A8-6173B981BB1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lgn="r"/>
            <a:r>
              <a:rPr lang="zh-CN" altLang="en-US" dirty="0"/>
              <a:t>第</a:t>
            </a:r>
            <a:r>
              <a:rPr lang="en-US" altLang="zh-CN" dirty="0"/>
              <a:t>6</a:t>
            </a:r>
            <a:r>
              <a:rPr lang="zh-CN" altLang="en-US" dirty="0"/>
              <a:t>章 因特网</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因特网协议</a:t>
            </a:r>
            <a:endParaRPr lang="zh-CN" altLang="en-US"/>
          </a:p>
        </p:txBody>
      </p:sp>
      <p:sp>
        <p:nvSpPr>
          <p:cNvPr id="3" name="内容占位符 2"/>
          <p:cNvSpPr>
            <a:spLocks noGrp="1"/>
          </p:cNvSpPr>
          <p:nvPr>
            <p:ph idx="1"/>
          </p:nvPr>
        </p:nvSpPr>
        <p:spPr/>
        <p:txBody>
          <a:bodyPr/>
          <a:p>
            <a:r>
              <a:rPr lang="zh-CN" altLang="en-US"/>
              <a:t>在众多因特网协议中，</a:t>
            </a:r>
            <a:r>
              <a:rPr lang="en-US" altLang="zh-CN"/>
              <a:t>TCP/IP</a:t>
            </a:r>
            <a:r>
              <a:rPr lang="zh-CN" altLang="en-US"/>
              <a:t>协议是最基本的，</a:t>
            </a:r>
            <a:r>
              <a:rPr lang="en-US" altLang="zh-CN"/>
              <a:t>TCP/IP</a:t>
            </a:r>
            <a:r>
              <a:rPr lang="zh-CN" altLang="en-US"/>
              <a:t>是一个协议簇，包括</a:t>
            </a:r>
            <a:r>
              <a:rPr lang="en-US" altLang="zh-CN"/>
              <a:t>TCP</a:t>
            </a:r>
            <a:r>
              <a:rPr lang="zh-CN" altLang="en-US"/>
              <a:t>、</a:t>
            </a:r>
            <a:r>
              <a:rPr lang="en-US" altLang="zh-CN"/>
              <a:t>IP</a:t>
            </a:r>
            <a:r>
              <a:rPr lang="zh-CN" altLang="en-US"/>
              <a:t>、</a:t>
            </a:r>
            <a:r>
              <a:rPr lang="en-US" altLang="zh-CN"/>
              <a:t>FTP</a:t>
            </a:r>
            <a:r>
              <a:rPr lang="zh-CN" altLang="en-US"/>
              <a:t>、</a:t>
            </a:r>
            <a:r>
              <a:rPr lang="en-US" altLang="zh-CN"/>
              <a:t>SMTP</a:t>
            </a:r>
            <a:r>
              <a:rPr lang="zh-CN" altLang="en-US"/>
              <a:t>、</a:t>
            </a:r>
            <a:r>
              <a:rPr lang="en-US" altLang="zh-CN"/>
              <a:t>UDP</a:t>
            </a:r>
            <a:r>
              <a:rPr lang="zh-CN" altLang="en-US"/>
              <a:t>、</a:t>
            </a:r>
            <a:r>
              <a:rPr lang="en-US" altLang="zh-CN"/>
              <a:t>ICMP</a:t>
            </a:r>
            <a:r>
              <a:rPr lang="zh-CN" altLang="en-US"/>
              <a:t>、</a:t>
            </a:r>
            <a:r>
              <a:rPr lang="en-US" altLang="zh-CN"/>
              <a:t>RIP</a:t>
            </a:r>
            <a:r>
              <a:rPr lang="zh-CN" altLang="en-US"/>
              <a:t>、</a:t>
            </a:r>
            <a:r>
              <a:rPr lang="en-US" altLang="zh-CN"/>
              <a:t>TELNET</a:t>
            </a:r>
            <a:r>
              <a:rPr lang="zh-CN" altLang="en-US"/>
              <a:t>、</a:t>
            </a:r>
            <a:r>
              <a:rPr lang="en-US" altLang="zh-CN"/>
              <a:t>ARP</a:t>
            </a:r>
            <a:r>
              <a:rPr lang="zh-CN" altLang="en-US"/>
              <a:t>、</a:t>
            </a:r>
            <a:r>
              <a:rPr lang="en-US" altLang="zh-CN"/>
              <a:t>TFTP</a:t>
            </a:r>
            <a:r>
              <a:rPr lang="zh-CN" altLang="en-US"/>
              <a:t>等许多协议。</a:t>
            </a:r>
            <a:endParaRPr lang="zh-CN" altLang="en-US"/>
          </a:p>
          <a:p>
            <a:r>
              <a:rPr lang="en-US" altLang="zh-CN"/>
              <a:t>TCP</a:t>
            </a:r>
            <a:r>
              <a:rPr lang="zh-CN" altLang="en-US"/>
              <a:t>负责数据传输并发现传输中的问题</a:t>
            </a:r>
            <a:endParaRPr lang="zh-CN" altLang="en-US"/>
          </a:p>
          <a:p>
            <a:r>
              <a:rPr lang="en-US" altLang="zh-CN"/>
              <a:t>IP</a:t>
            </a:r>
            <a:r>
              <a:rPr lang="zh-CN" altLang="en-US"/>
              <a:t>负责为每个设备分配唯一的</a:t>
            </a:r>
            <a:r>
              <a:rPr lang="en-US" altLang="zh-CN"/>
              <a:t>IP</a:t>
            </a:r>
            <a:r>
              <a:rPr lang="zh-CN" altLang="en-US"/>
              <a:t>地址</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因特网地址</a:t>
            </a:r>
            <a:r>
              <a:rPr lang="en-US" altLang="zh-CN"/>
              <a:t>——IP</a:t>
            </a:r>
            <a:r>
              <a:rPr lang="zh-CN" altLang="en-US"/>
              <a:t>地址</a:t>
            </a:r>
            <a:endParaRPr lang="zh-CN" altLang="en-US"/>
          </a:p>
        </p:txBody>
      </p:sp>
      <p:sp>
        <p:nvSpPr>
          <p:cNvPr id="3" name="内容占位符 2"/>
          <p:cNvSpPr>
            <a:spLocks noGrp="1"/>
          </p:cNvSpPr>
          <p:nvPr>
            <p:ph idx="1"/>
          </p:nvPr>
        </p:nvSpPr>
        <p:spPr/>
        <p:txBody>
          <a:bodyPr>
            <a:normAutofit lnSpcReduction="20000"/>
          </a:bodyPr>
          <a:p>
            <a:pPr fontAlgn="auto">
              <a:lnSpc>
                <a:spcPct val="100000"/>
              </a:lnSpc>
            </a:pPr>
            <a:r>
              <a:rPr lang="en-US" altLang="zh-CN"/>
              <a:t>IP</a:t>
            </a:r>
            <a:r>
              <a:rPr lang="zh-CN" altLang="en-US"/>
              <a:t>地址可以用来进行网络上设备的定位，</a:t>
            </a:r>
            <a:r>
              <a:rPr lang="en-US" altLang="zh-CN"/>
              <a:t>IP</a:t>
            </a:r>
            <a:r>
              <a:rPr lang="zh-CN" altLang="en-US"/>
              <a:t>地址可变，但在固定时间唯一。</a:t>
            </a:r>
            <a:endParaRPr lang="zh-CN" altLang="en-US"/>
          </a:p>
          <a:p>
            <a:pPr fontAlgn="auto">
              <a:lnSpc>
                <a:spcPct val="100000"/>
              </a:lnSpc>
            </a:pPr>
            <a:r>
              <a:rPr lang="en-US" altLang="zh-CN"/>
              <a:t>IP</a:t>
            </a:r>
            <a:r>
              <a:rPr lang="zh-CN" altLang="en-US"/>
              <a:t>地址一般由系统管理员或网络服务提供商进行分配，分配的</a:t>
            </a:r>
            <a:r>
              <a:rPr lang="en-US" altLang="zh-CN"/>
              <a:t>IP</a:t>
            </a:r>
            <a:r>
              <a:rPr lang="zh-CN" altLang="en-US"/>
              <a:t>地址是半永久的。</a:t>
            </a:r>
            <a:endParaRPr lang="zh-CN" altLang="en-US"/>
          </a:p>
          <a:p>
            <a:pPr fontAlgn="auto">
              <a:lnSpc>
                <a:spcPct val="100000"/>
              </a:lnSpc>
            </a:pPr>
            <a:r>
              <a:rPr lang="zh-CN" altLang="en-US"/>
              <a:t>目前常用的</a:t>
            </a:r>
            <a:r>
              <a:rPr lang="en-US" altLang="zh-CN"/>
              <a:t>IP</a:t>
            </a:r>
            <a:r>
              <a:rPr lang="zh-CN" altLang="en-US"/>
              <a:t>地址有两类：</a:t>
            </a:r>
            <a:r>
              <a:rPr lang="en-US" altLang="zh-CN"/>
              <a:t>IPv4</a:t>
            </a:r>
            <a:r>
              <a:rPr lang="zh-CN" altLang="en-US"/>
              <a:t>和</a:t>
            </a:r>
            <a:r>
              <a:rPr lang="en-US" altLang="zh-CN"/>
              <a:t>IPv6</a:t>
            </a:r>
            <a:endParaRPr lang="en-US" altLang="zh-CN"/>
          </a:p>
          <a:p>
            <a:pPr fontAlgn="auto">
              <a:lnSpc>
                <a:spcPct val="100000"/>
              </a:lnSpc>
            </a:pPr>
            <a:r>
              <a:rPr lang="en-US" altLang="zh-CN"/>
              <a:t>IPv4</a:t>
            </a:r>
            <a:r>
              <a:rPr lang="zh-CN" altLang="en-US"/>
              <a:t>采用</a:t>
            </a:r>
            <a:r>
              <a:rPr lang="en-US" altLang="zh-CN"/>
              <a:t>32</a:t>
            </a:r>
            <a:r>
              <a:rPr lang="zh-CN" altLang="en-US"/>
              <a:t>位</a:t>
            </a:r>
            <a:r>
              <a:rPr lang="en-US" altLang="zh-CN"/>
              <a:t>4</a:t>
            </a:r>
            <a:r>
              <a:rPr lang="zh-CN" altLang="en-US"/>
              <a:t>字节二进制数表示地址，通常写作十进制数的形式，并被据点分为</a:t>
            </a:r>
            <a:r>
              <a:rPr lang="en-US" altLang="zh-CN"/>
              <a:t>4</a:t>
            </a:r>
            <a:r>
              <a:rPr lang="zh-CN" altLang="en-US"/>
              <a:t>个</a:t>
            </a:r>
            <a:r>
              <a:rPr lang="en-US" altLang="zh-CN"/>
              <a:t>8</a:t>
            </a:r>
            <a:r>
              <a:rPr lang="zh-CN" altLang="en-US"/>
              <a:t>位组，如</a:t>
            </a:r>
            <a:r>
              <a:rPr lang="en-US" altLang="zh-CN"/>
              <a:t>192.168.0.1</a:t>
            </a:r>
            <a:r>
              <a:rPr lang="zh-CN" altLang="en-US"/>
              <a:t>。</a:t>
            </a:r>
            <a:endParaRPr lang="zh-CN" altLang="en-US"/>
          </a:p>
          <a:p>
            <a:pPr fontAlgn="auto">
              <a:lnSpc>
                <a:spcPct val="100000"/>
              </a:lnSpc>
            </a:pPr>
            <a:r>
              <a:rPr lang="en-US" altLang="zh-CN"/>
              <a:t>IPv6</a:t>
            </a:r>
            <a:r>
              <a:rPr lang="zh-CN" altLang="en-US"/>
              <a:t>是下一代的</a:t>
            </a:r>
            <a:r>
              <a:rPr lang="en-US" altLang="zh-CN"/>
              <a:t>IP</a:t>
            </a:r>
            <a:r>
              <a:rPr lang="zh-CN" altLang="en-US"/>
              <a:t>协议，采用</a:t>
            </a:r>
            <a:r>
              <a:rPr lang="en-US" altLang="zh-CN"/>
              <a:t>128</a:t>
            </a:r>
            <a:r>
              <a:rPr lang="zh-CN" altLang="en-US"/>
              <a:t>位地址，通常写作</a:t>
            </a:r>
            <a:r>
              <a:rPr lang="en-US" altLang="zh-CN"/>
              <a:t>8</a:t>
            </a:r>
            <a:r>
              <a:rPr lang="zh-CN" altLang="en-US"/>
              <a:t>组，每组为</a:t>
            </a:r>
            <a:r>
              <a:rPr lang="en-US" altLang="zh-CN"/>
              <a:t>4</a:t>
            </a:r>
            <a:r>
              <a:rPr lang="zh-CN" altLang="en-US"/>
              <a:t>个十六进制数的形式，如</a:t>
            </a:r>
            <a:r>
              <a:rPr lang="en-US" altLang="zh-CN"/>
              <a:t>FE80:0000:0000:0000:AAAA:0000:00C2:0002</a:t>
            </a:r>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因特网地址</a:t>
            </a:r>
            <a:r>
              <a:rPr lang="en-US" altLang="zh-CN" dirty="0"/>
              <a:t>——IP</a:t>
            </a:r>
            <a:r>
              <a:rPr lang="zh-CN" altLang="en-US" dirty="0"/>
              <a:t>地址</a:t>
            </a:r>
            <a:endParaRPr lang="zh-CN" altLang="en-US" dirty="0"/>
          </a:p>
        </p:txBody>
      </p:sp>
      <p:sp>
        <p:nvSpPr>
          <p:cNvPr id="3" name="内容占位符 2"/>
          <p:cNvSpPr>
            <a:spLocks noGrp="1"/>
          </p:cNvSpPr>
          <p:nvPr>
            <p:ph idx="1"/>
          </p:nvPr>
        </p:nvSpPr>
        <p:spPr/>
        <p:txBody>
          <a:bodyPr/>
          <a:lstStyle/>
          <a:p>
            <a:r>
              <a:rPr lang="zh-CN" altLang="zh-CN" dirty="0"/>
              <a:t>由于</a:t>
            </a:r>
            <a:r>
              <a:rPr lang="en-US" altLang="zh-CN" dirty="0"/>
              <a:t>IPv4</a:t>
            </a:r>
            <a:r>
              <a:rPr lang="zh-CN" altLang="zh-CN" dirty="0"/>
              <a:t>的容量过小，</a:t>
            </a:r>
            <a:r>
              <a:rPr lang="en-US" altLang="zh-CN" dirty="0"/>
              <a:t>IP</a:t>
            </a:r>
            <a:r>
              <a:rPr lang="zh-CN" altLang="zh-CN" dirty="0"/>
              <a:t>地址是动态的，只在用户需要时分发，以减少</a:t>
            </a:r>
            <a:r>
              <a:rPr lang="en-US" altLang="zh-CN" dirty="0"/>
              <a:t>IP</a:t>
            </a:r>
            <a:r>
              <a:rPr lang="zh-CN" altLang="zh-CN" dirty="0"/>
              <a:t>地址用尽的可能性。但也有一些</a:t>
            </a:r>
            <a:r>
              <a:rPr lang="en-US" altLang="zh-CN" dirty="0"/>
              <a:t>IP</a:t>
            </a:r>
            <a:r>
              <a:rPr lang="zh-CN" altLang="zh-CN" dirty="0"/>
              <a:t>的地址是静态的。静态</a:t>
            </a:r>
            <a:r>
              <a:rPr lang="en-US" altLang="zh-CN" dirty="0"/>
              <a:t>IP</a:t>
            </a:r>
            <a:r>
              <a:rPr lang="zh-CN" altLang="zh-CN" dirty="0"/>
              <a:t>地址固定不变，一般用于</a:t>
            </a:r>
            <a:r>
              <a:rPr lang="en-US" altLang="zh-CN" dirty="0"/>
              <a:t>ISP</a:t>
            </a:r>
            <a:r>
              <a:rPr lang="zh-CN" altLang="zh-CN" dirty="0"/>
              <a:t>、网站、服务器等，它们需要一直使用相同的</a:t>
            </a:r>
            <a:r>
              <a:rPr lang="en-US" altLang="zh-CN" dirty="0"/>
              <a:t>IP</a:t>
            </a:r>
            <a:r>
              <a:rPr lang="zh-CN" altLang="zh-CN" dirty="0"/>
              <a:t>地址以避免不必要的麻烦。</a:t>
            </a:r>
            <a:endParaRPr lang="en-US" altLang="zh-CN" dirty="0"/>
          </a:p>
          <a:p>
            <a:r>
              <a:rPr lang="zh-CN" altLang="zh-CN" dirty="0"/>
              <a:t>每个</a:t>
            </a:r>
            <a:r>
              <a:rPr lang="en-US" altLang="zh-CN" dirty="0"/>
              <a:t>ISP</a:t>
            </a:r>
            <a:r>
              <a:rPr lang="zh-CN" altLang="zh-CN" dirty="0"/>
              <a:t>都能支配一组唯一的</a:t>
            </a:r>
            <a:r>
              <a:rPr lang="en-US" altLang="zh-CN" dirty="0"/>
              <a:t>IP</a:t>
            </a:r>
            <a:r>
              <a:rPr lang="zh-CN" altLang="zh-CN" dirty="0"/>
              <a:t>地址，在用户需要连接因特网时，</a:t>
            </a:r>
            <a:r>
              <a:rPr lang="en-US" altLang="zh-CN" dirty="0"/>
              <a:t>ISP</a:t>
            </a:r>
            <a:r>
              <a:rPr lang="zh-CN" altLang="zh-CN" dirty="0"/>
              <a:t>的</a:t>
            </a:r>
            <a:r>
              <a:rPr lang="en-US" altLang="zh-CN" dirty="0"/>
              <a:t>DHCP</a:t>
            </a:r>
            <a:r>
              <a:rPr lang="zh-CN" altLang="zh-CN" dirty="0"/>
              <a:t>服务器会发给用户一个临时的</a:t>
            </a:r>
            <a:r>
              <a:rPr lang="en-US" altLang="zh-CN" dirty="0"/>
              <a:t>IP</a:t>
            </a:r>
            <a:r>
              <a:rPr lang="zh-CN" altLang="zh-CN" dirty="0"/>
              <a:t>地址；当用户断开因特网连接后，这个</a:t>
            </a:r>
            <a:r>
              <a:rPr lang="en-US" altLang="zh-CN" dirty="0"/>
              <a:t>IP</a:t>
            </a:r>
            <a:r>
              <a:rPr lang="zh-CN" altLang="zh-CN" dirty="0"/>
              <a:t>地址会被</a:t>
            </a:r>
            <a:r>
              <a:rPr lang="en-US" altLang="zh-CN" dirty="0"/>
              <a:t>“</a:t>
            </a:r>
            <a:r>
              <a:rPr lang="zh-CN" altLang="zh-CN" dirty="0"/>
              <a:t>回收再利用</a:t>
            </a:r>
            <a:r>
              <a:rPr lang="en-US" altLang="zh-CN" dirty="0"/>
              <a:t>”</a:t>
            </a:r>
            <a:r>
              <a:rPr lang="zh-CN" altLang="zh-CN" dirty="0"/>
              <a:t>。因此，用户每次连接因特网获得的</a:t>
            </a:r>
            <a:r>
              <a:rPr lang="en-US" altLang="zh-CN" dirty="0"/>
              <a:t>IP</a:t>
            </a:r>
            <a:r>
              <a:rPr lang="zh-CN" altLang="zh-CN" dirty="0"/>
              <a:t>地址几乎不可能是完全相同的。</a:t>
            </a:r>
            <a:endParaRPr lang="zh-CN" altLang="zh-CN" dirty="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因特网域名</a:t>
            </a:r>
            <a:endParaRPr lang="zh-CN" altLang="en-US" dirty="0"/>
          </a:p>
        </p:txBody>
      </p:sp>
      <p:sp>
        <p:nvSpPr>
          <p:cNvPr id="3" name="内容占位符 2"/>
          <p:cNvSpPr>
            <a:spLocks noGrp="1"/>
          </p:cNvSpPr>
          <p:nvPr>
            <p:ph idx="1"/>
          </p:nvPr>
        </p:nvSpPr>
        <p:spPr/>
        <p:txBody>
          <a:bodyPr/>
          <a:lstStyle/>
          <a:p>
            <a:r>
              <a:rPr lang="zh-CN" altLang="en-US" dirty="0"/>
              <a:t>访问网站时，更多使用的是域名而不是网站的</a:t>
            </a:r>
            <a:r>
              <a:rPr lang="en-US" altLang="zh-CN" dirty="0"/>
              <a:t>IP</a:t>
            </a:r>
            <a:r>
              <a:rPr lang="zh-CN" altLang="en-US" dirty="0"/>
              <a:t>地址。</a:t>
            </a:r>
            <a:endParaRPr lang="en-US" altLang="zh-CN" dirty="0"/>
          </a:p>
          <a:p>
            <a:pPr marL="0" indent="0">
              <a:buNone/>
            </a:pPr>
            <a:endParaRPr lang="en-US" altLang="zh-CN" dirty="0"/>
          </a:p>
          <a:p>
            <a:r>
              <a:rPr lang="zh-CN" altLang="zh-CN" dirty="0"/>
              <a:t>域名的全称是完全限定域名（</a:t>
            </a:r>
            <a:r>
              <a:rPr lang="en-US" altLang="zh-CN" dirty="0"/>
              <a:t>Fully Qualified Domain Name</a:t>
            </a:r>
            <a:r>
              <a:rPr lang="zh-CN" altLang="zh-CN" dirty="0"/>
              <a:t>，简称</a:t>
            </a:r>
            <a:r>
              <a:rPr lang="en-US" altLang="zh-CN" dirty="0"/>
              <a:t>FQDN</a:t>
            </a:r>
            <a:r>
              <a:rPr lang="zh-CN" altLang="zh-CN" dirty="0"/>
              <a:t>），是网页地址和电子邮件地址的关键部分。</a:t>
            </a:r>
            <a:endParaRPr lang="en-US" altLang="zh-CN" dirty="0"/>
          </a:p>
          <a:p>
            <a:pPr lvl="1"/>
            <a:r>
              <a:rPr lang="zh-CN" altLang="zh-CN" dirty="0"/>
              <a:t>如网址</a:t>
            </a:r>
            <a:r>
              <a:rPr lang="en-US" altLang="zh-CN" dirty="0"/>
              <a:t> www.microsoft.com/download </a:t>
            </a:r>
            <a:r>
              <a:rPr lang="zh-CN" altLang="zh-CN" dirty="0"/>
              <a:t>和邮件地址</a:t>
            </a:r>
            <a:r>
              <a:rPr lang="en-US" altLang="zh-CN" dirty="0"/>
              <a:t> msbop@microsoft.com </a:t>
            </a:r>
            <a:r>
              <a:rPr lang="zh-CN" altLang="zh-CN" dirty="0"/>
              <a:t>中，域名是</a:t>
            </a:r>
            <a:r>
              <a:rPr lang="en-US" altLang="zh-CN" dirty="0"/>
              <a:t>microsoft.com</a:t>
            </a:r>
            <a:r>
              <a:rPr lang="zh-CN" altLang="zh-CN" dirty="0"/>
              <a:t>。</a:t>
            </a:r>
            <a:endParaRPr lang="zh-CN" altLang="zh-CN" dirty="0"/>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因特网域名</a:t>
            </a:r>
            <a:endParaRPr lang="zh-CN" altLang="en-US" dirty="0"/>
          </a:p>
        </p:txBody>
      </p:sp>
      <p:sp>
        <p:nvSpPr>
          <p:cNvPr id="3" name="内容占位符 2"/>
          <p:cNvSpPr>
            <a:spLocks noGrp="1"/>
          </p:cNvSpPr>
          <p:nvPr>
            <p:ph idx="1"/>
          </p:nvPr>
        </p:nvSpPr>
        <p:spPr/>
        <p:txBody>
          <a:bodyPr/>
          <a:lstStyle/>
          <a:p>
            <a:r>
              <a:rPr lang="zh-CN" altLang="zh-CN" dirty="0"/>
              <a:t>域名由两个或两个以上的词构成，中间用</a:t>
            </a:r>
            <a:r>
              <a:rPr lang="en-US" altLang="zh-CN" dirty="0"/>
              <a:t>“.”</a:t>
            </a:r>
            <a:r>
              <a:rPr lang="zh-CN" altLang="zh-CN" dirty="0"/>
              <a:t>分开。其中最右面的词称为顶级域名，顶级域名标识这个域名的所属国家或所属分类。</a:t>
            </a:r>
            <a:endParaRPr lang="zh-CN" altLang="zh-CN" dirty="0"/>
          </a:p>
          <a:p>
            <a:endParaRPr lang="zh-CN" altLang="en-US" dirty="0"/>
          </a:p>
        </p:txBody>
      </p:sp>
      <p:graphicFrame>
        <p:nvGraphicFramePr>
          <p:cNvPr id="5" name="表格 4"/>
          <p:cNvGraphicFramePr>
            <a:graphicFrameLocks noGrp="1"/>
          </p:cNvGraphicFramePr>
          <p:nvPr>
            <p:custDataLst>
              <p:tags r:id="rId1"/>
            </p:custDataLst>
          </p:nvPr>
        </p:nvGraphicFramePr>
        <p:xfrm>
          <a:off x="1874520" y="3144678"/>
          <a:ext cx="6489884" cy="3243580"/>
        </p:xfrm>
        <a:graphic>
          <a:graphicData uri="http://schemas.openxmlformats.org/drawingml/2006/table">
            <a:tbl>
              <a:tblPr firstRow="1" firstCol="1" bandRow="1"/>
              <a:tblGrid>
                <a:gridCol w="1622471"/>
                <a:gridCol w="1622471"/>
                <a:gridCol w="1622471"/>
                <a:gridCol w="1622471"/>
              </a:tblGrid>
              <a:tr h="336829">
                <a:tc>
                  <a:txBody>
                    <a:bodyPr/>
                    <a:lstStyle/>
                    <a:p>
                      <a:pPr algn="ctr">
                        <a:spcAft>
                          <a:spcPts val="0"/>
                        </a:spcAft>
                      </a:pPr>
                      <a:r>
                        <a:rPr lang="zh-CN" sz="1800" b="1" kern="100">
                          <a:effectLst/>
                          <a:latin typeface="Calibri" panose="020F0502020204030204" charset="0"/>
                          <a:ea typeface="宋体" panose="02010600030101010101" pitchFamily="2" charset="-122"/>
                          <a:cs typeface="Times New Roman" panose="02020603050405020304" pitchFamily="18" charset="0"/>
                        </a:rPr>
                        <a:t>顶级域名</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charset="0"/>
                          <a:ea typeface="宋体" panose="02010600030101010101" pitchFamily="2" charset="-122"/>
                          <a:cs typeface="Times New Roman" panose="02020603050405020304" pitchFamily="18" charset="0"/>
                        </a:rPr>
                        <a:t>含义</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charset="0"/>
                          <a:ea typeface="宋体" panose="02010600030101010101" pitchFamily="2" charset="-122"/>
                          <a:cs typeface="Times New Roman" panose="02020603050405020304" pitchFamily="18" charset="0"/>
                        </a:rPr>
                        <a:t>顶级域名</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charset="0"/>
                          <a:ea typeface="宋体" panose="02010600030101010101" pitchFamily="2" charset="-122"/>
                          <a:cs typeface="Times New Roman" panose="02020603050405020304" pitchFamily="18" charset="0"/>
                        </a:rPr>
                        <a:t>含义</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829">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com</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商业机构</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net</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网络服务机构</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829">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org</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非营利组织</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gov</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政府机构</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7185">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edu</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教育机构</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biz</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商业机构</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829">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info</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信息提供</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cn</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中国</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829">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us</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美国</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uk</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英国</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829">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hk</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中国香港</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tw</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中国台湾</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829">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mo</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中国澳门</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gu</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关岛</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829">
                <a:tc>
                  <a:txBody>
                    <a:bodyPr/>
                    <a:lstStyle/>
                    <a:p>
                      <a:pPr algn="ctr">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li</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列支敦士登</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公司</a:t>
                      </a:r>
                      <a:r>
                        <a:rPr lang="en-US" sz="1800" kern="100">
                          <a:effectLst/>
                          <a:latin typeface="Calibri" panose="020F0502020204030204" charset="0"/>
                          <a:ea typeface="宋体" panose="02010600030101010101" pitchFamily="2" charset="-122"/>
                          <a:cs typeface="Times New Roman" panose="02020603050405020304" pitchFamily="18" charset="0"/>
                        </a:rPr>
                        <a:t>/</a:t>
                      </a:r>
                      <a:r>
                        <a:rPr lang="zh-CN" sz="1800" kern="100">
                          <a:effectLst/>
                          <a:latin typeface="Calibri" panose="020F0502020204030204" charset="0"/>
                          <a:ea typeface="宋体" panose="02010600030101010101" pitchFamily="2" charset="-122"/>
                          <a:cs typeface="Times New Roman" panose="02020603050405020304" pitchFamily="18" charset="0"/>
                        </a:rPr>
                        <a:t>网络</a:t>
                      </a:r>
                      <a:r>
                        <a:rPr lang="en-US" sz="1800" kern="100">
                          <a:effectLst/>
                          <a:latin typeface="Calibri" panose="020F0502020204030204" charset="0"/>
                          <a:ea typeface="宋体" panose="02010600030101010101" pitchFamily="2" charset="-122"/>
                          <a:cs typeface="Times New Roman" panose="02020603050405020304" pitchFamily="18" charset="0"/>
                        </a:rPr>
                        <a:t>/</a:t>
                      </a:r>
                      <a:r>
                        <a:rPr lang="zh-CN" sz="1800" kern="100">
                          <a:effectLst/>
                          <a:latin typeface="Calibri" panose="020F0502020204030204" charset="0"/>
                          <a:ea typeface="宋体" panose="02010600030101010101" pitchFamily="2" charset="-122"/>
                          <a:cs typeface="Times New Roman" panose="02020603050405020304" pitchFamily="18" charset="0"/>
                        </a:rPr>
                        <a:t>中国等</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effectLst/>
                          <a:latin typeface="Calibri" panose="020F0502020204030204" charset="0"/>
                          <a:ea typeface="宋体" panose="02010600030101010101" pitchFamily="2" charset="-122"/>
                          <a:cs typeface="Times New Roman" panose="02020603050405020304" pitchFamily="18" charset="0"/>
                        </a:rPr>
                        <a:t>中文顶级域名</a:t>
                      </a:r>
                      <a:endParaRPr lang="zh-CN" sz="18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域名的申请</a:t>
            </a:r>
            <a:endParaRPr lang="zh-CN" altLang="en-US" dirty="0"/>
          </a:p>
        </p:txBody>
      </p:sp>
      <p:sp>
        <p:nvSpPr>
          <p:cNvPr id="3" name="内容占位符 2"/>
          <p:cNvSpPr>
            <a:spLocks noGrp="1"/>
          </p:cNvSpPr>
          <p:nvPr>
            <p:ph idx="1"/>
          </p:nvPr>
        </p:nvSpPr>
        <p:spPr/>
        <p:txBody>
          <a:bodyPr/>
          <a:lstStyle/>
          <a:p>
            <a:r>
              <a:rPr lang="zh-CN" altLang="en-US" dirty="0"/>
              <a:t>域名是由因特网域名与数字地址分配机构（</a:t>
            </a:r>
            <a:r>
              <a:rPr lang="en-US" altLang="zh-CN" dirty="0"/>
              <a:t>The Internet Corporation for Assigned Names and Numbers</a:t>
            </a:r>
            <a:r>
              <a:rPr lang="zh-CN" altLang="en-US" dirty="0"/>
              <a:t>，简称</a:t>
            </a:r>
            <a:r>
              <a:rPr lang="en-US" altLang="zh-CN" dirty="0"/>
              <a:t>ICANN</a:t>
            </a:r>
            <a:r>
              <a:rPr lang="zh-CN" altLang="en-US" dirty="0"/>
              <a:t>）管理的。</a:t>
            </a:r>
            <a:endParaRPr lang="en-US" altLang="zh-CN" dirty="0"/>
          </a:p>
          <a:p>
            <a:r>
              <a:rPr lang="en-US" altLang="zh-CN" dirty="0"/>
              <a:t>ICANN</a:t>
            </a:r>
            <a:r>
              <a:rPr lang="zh-CN" altLang="en-US" dirty="0"/>
              <a:t>监管着一些盈利性质的授权域名注册机构（</a:t>
            </a:r>
            <a:r>
              <a:rPr lang="en-US" altLang="zh-CN" dirty="0"/>
              <a:t>Accredited Domain Registrars</a:t>
            </a:r>
            <a:r>
              <a:rPr lang="zh-CN" altLang="en-US" dirty="0"/>
              <a:t>），可以通过这些机构按年付费注册域名（如我国的万网、新网等）。</a:t>
            </a:r>
            <a:endParaRPr lang="en-US" altLang="zh-CN" dirty="0"/>
          </a:p>
          <a:p>
            <a:r>
              <a:rPr lang="zh-CN" altLang="en-US" dirty="0"/>
              <a:t>在中国，按顶级域名的不同，每年价格从</a:t>
            </a:r>
            <a:r>
              <a:rPr lang="en-US" altLang="zh-CN" dirty="0"/>
              <a:t>30</a:t>
            </a:r>
            <a:r>
              <a:rPr lang="zh-CN" altLang="en-US" dirty="0"/>
              <a:t>元到</a:t>
            </a:r>
            <a:r>
              <a:rPr lang="en-US" altLang="zh-CN" dirty="0"/>
              <a:t>500</a:t>
            </a:r>
            <a:r>
              <a:rPr lang="zh-CN" altLang="en-US" dirty="0"/>
              <a:t>元不等。</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域名的申请</a:t>
            </a:r>
            <a:endParaRPr lang="zh-CN" altLang="en-US"/>
          </a:p>
        </p:txBody>
      </p:sp>
      <p:pic>
        <p:nvPicPr>
          <p:cNvPr id="44" name="图片 44" descr="C:\Users\lyx\Desktop\捕获.JPG"/>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438275" y="1394460"/>
            <a:ext cx="7451090" cy="3450590"/>
          </a:xfrm>
          <a:prstGeom prst="rect">
            <a:avLst/>
          </a:prstGeom>
          <a:noFill/>
          <a:ln>
            <a:noFill/>
          </a:ln>
        </p:spPr>
      </p:pic>
      <p:sp>
        <p:nvSpPr>
          <p:cNvPr id="5" name="文本框 4"/>
          <p:cNvSpPr txBox="1"/>
          <p:nvPr/>
        </p:nvSpPr>
        <p:spPr>
          <a:xfrm>
            <a:off x="3209925" y="4963160"/>
            <a:ext cx="3533775" cy="368300"/>
          </a:xfrm>
          <a:prstGeom prst="rect">
            <a:avLst/>
          </a:prstGeom>
          <a:noFill/>
        </p:spPr>
        <p:txBody>
          <a:bodyPr wrap="square" rtlCol="0">
            <a:spAutoFit/>
          </a:bodyPr>
          <a:p>
            <a:r>
              <a:rPr lang="zh-CN" altLang="en-US"/>
              <a:t>万网的域名注册价格（部分）</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域名的解析</a:t>
            </a:r>
            <a:endParaRPr lang="zh-CN" altLang="en-US" dirty="0"/>
          </a:p>
        </p:txBody>
      </p:sp>
      <p:sp>
        <p:nvSpPr>
          <p:cNvPr id="3" name="内容占位符 2"/>
          <p:cNvSpPr>
            <a:spLocks noGrp="1"/>
          </p:cNvSpPr>
          <p:nvPr>
            <p:ph idx="1"/>
          </p:nvPr>
        </p:nvSpPr>
        <p:spPr/>
        <p:txBody>
          <a:bodyPr/>
          <a:lstStyle/>
          <a:p>
            <a:r>
              <a:rPr lang="zh-CN" altLang="zh-CN" dirty="0"/>
              <a:t>用户在浏览器地址栏中输入的域名需要被翻译成</a:t>
            </a:r>
            <a:r>
              <a:rPr lang="en-US" altLang="zh-CN" dirty="0"/>
              <a:t>IP</a:t>
            </a:r>
            <a:r>
              <a:rPr lang="zh-CN" altLang="zh-CN" dirty="0"/>
              <a:t>地址才能进行访问。</a:t>
            </a:r>
            <a:endParaRPr lang="en-US" altLang="zh-CN" dirty="0"/>
          </a:p>
          <a:p>
            <a:endParaRPr lang="en-US" altLang="zh-CN" dirty="0"/>
          </a:p>
          <a:p>
            <a:r>
              <a:rPr lang="zh-CN" altLang="zh-CN" dirty="0"/>
              <a:t>每个域名都对应有唯一的</a:t>
            </a:r>
            <a:r>
              <a:rPr lang="en-US" altLang="zh-CN" dirty="0"/>
              <a:t>IP</a:t>
            </a:r>
            <a:r>
              <a:rPr lang="zh-CN" altLang="zh-CN" dirty="0"/>
              <a:t>地址，这一对应关系存储在域名系统（</a:t>
            </a:r>
            <a:r>
              <a:rPr lang="en-US" altLang="zh-CN" dirty="0"/>
              <a:t>Domain Name System</a:t>
            </a:r>
            <a:r>
              <a:rPr lang="zh-CN" altLang="zh-CN" dirty="0"/>
              <a:t>，简称</a:t>
            </a:r>
            <a:r>
              <a:rPr lang="en-US" altLang="zh-CN" dirty="0"/>
              <a:t>DNS</a:t>
            </a:r>
            <a:r>
              <a:rPr lang="zh-CN" altLang="zh-CN" dirty="0"/>
              <a:t>）中。</a:t>
            </a:r>
            <a:endParaRPr lang="en-US" altLang="zh-CN" dirty="0"/>
          </a:p>
          <a:p>
            <a:endParaRPr lang="en-US" altLang="zh-CN" dirty="0"/>
          </a:p>
          <a:p>
            <a:r>
              <a:rPr lang="zh-CN" altLang="zh-CN" dirty="0"/>
              <a:t>存储有域名系统的服务器称为</a:t>
            </a:r>
            <a:r>
              <a:rPr lang="en-US" altLang="zh-CN" dirty="0"/>
              <a:t>DNS</a:t>
            </a:r>
            <a:r>
              <a:rPr lang="zh-CN" altLang="zh-CN" dirty="0"/>
              <a:t>服务器或域名服务器。</a:t>
            </a:r>
            <a:endParaRPr lang="zh-CN" altLang="zh-CN" dirty="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域名的解析</a:t>
            </a:r>
            <a:endParaRPr lang="zh-CN" altLang="en-US" dirty="0"/>
          </a:p>
        </p:txBody>
      </p:sp>
      <p:sp>
        <p:nvSpPr>
          <p:cNvPr id="3" name="内容占位符 2"/>
          <p:cNvSpPr>
            <a:spLocks noGrp="1"/>
          </p:cNvSpPr>
          <p:nvPr>
            <p:ph idx="1"/>
          </p:nvPr>
        </p:nvSpPr>
        <p:spPr>
          <a:xfrm>
            <a:off x="1438382" y="1202076"/>
            <a:ext cx="7076968" cy="5374994"/>
          </a:xfrm>
        </p:spPr>
        <p:txBody>
          <a:bodyPr>
            <a:normAutofit/>
          </a:bodyPr>
          <a:lstStyle/>
          <a:p>
            <a:r>
              <a:rPr lang="zh-CN" altLang="zh-CN" dirty="0"/>
              <a:t>从用户输入网址到网页被返回可分为以下几步：</a:t>
            </a:r>
            <a:endParaRPr lang="zh-CN" altLang="zh-CN" dirty="0"/>
          </a:p>
          <a:p>
            <a:pPr lvl="1"/>
            <a:r>
              <a:rPr lang="zh-CN" altLang="zh-CN" dirty="0"/>
              <a:t>用户输入网址如</a:t>
            </a:r>
            <a:r>
              <a:rPr lang="en-US" altLang="zh-CN" dirty="0"/>
              <a:t> http://www.baidu.com </a:t>
            </a:r>
            <a:r>
              <a:rPr lang="zh-CN" altLang="zh-CN" dirty="0"/>
              <a:t>（这种形如</a:t>
            </a:r>
            <a:r>
              <a:rPr lang="en-US" altLang="zh-CN" dirty="0"/>
              <a:t>“</a:t>
            </a:r>
            <a:r>
              <a:rPr lang="zh-CN" altLang="zh-CN" dirty="0"/>
              <a:t>协议</a:t>
            </a:r>
            <a:r>
              <a:rPr lang="en-US" altLang="zh-CN" dirty="0"/>
              <a:t>://</a:t>
            </a:r>
            <a:r>
              <a:rPr lang="zh-CN" altLang="zh-CN" dirty="0"/>
              <a:t>域名</a:t>
            </a:r>
            <a:r>
              <a:rPr lang="en-US" altLang="zh-CN" dirty="0"/>
              <a:t>”</a:t>
            </a:r>
            <a:r>
              <a:rPr lang="zh-CN" altLang="zh-CN" dirty="0"/>
              <a:t>的地址称为</a:t>
            </a:r>
            <a:r>
              <a:rPr lang="en-US" altLang="zh-CN" dirty="0"/>
              <a:t>URL</a:t>
            </a:r>
            <a:r>
              <a:rPr lang="zh-CN" altLang="zh-CN" dirty="0"/>
              <a:t>，即统一资源定位符）。</a:t>
            </a:r>
            <a:endParaRPr lang="zh-CN" altLang="zh-CN" dirty="0"/>
          </a:p>
          <a:p>
            <a:pPr lvl="1"/>
            <a:r>
              <a:rPr lang="en-US" altLang="zh-CN" dirty="0"/>
              <a:t>ISP</a:t>
            </a:r>
            <a:r>
              <a:rPr lang="zh-CN" altLang="zh-CN" dirty="0"/>
              <a:t>将</a:t>
            </a:r>
            <a:r>
              <a:rPr lang="en-US" altLang="zh-CN" dirty="0"/>
              <a:t> http://www.baidu.com </a:t>
            </a:r>
            <a:r>
              <a:rPr lang="zh-CN" altLang="zh-CN" dirty="0"/>
              <a:t>路由到</a:t>
            </a:r>
            <a:r>
              <a:rPr lang="en-US" altLang="zh-CN" dirty="0"/>
              <a:t>DNS</a:t>
            </a:r>
            <a:r>
              <a:rPr lang="zh-CN" altLang="zh-CN" dirty="0"/>
              <a:t>服务器。</a:t>
            </a:r>
            <a:endParaRPr lang="zh-CN" altLang="zh-CN" dirty="0"/>
          </a:p>
          <a:p>
            <a:pPr lvl="1"/>
            <a:r>
              <a:rPr lang="en-US" altLang="zh-CN" dirty="0"/>
              <a:t>DNS</a:t>
            </a:r>
            <a:r>
              <a:rPr lang="zh-CN" altLang="zh-CN" dirty="0"/>
              <a:t>服务器对</a:t>
            </a:r>
            <a:r>
              <a:rPr lang="en-US" altLang="zh-CN" dirty="0"/>
              <a:t>URL</a:t>
            </a:r>
            <a:r>
              <a:rPr lang="zh-CN" altLang="zh-CN" dirty="0"/>
              <a:t>进行解析，向</a:t>
            </a:r>
            <a:r>
              <a:rPr lang="en-US" altLang="zh-CN" dirty="0"/>
              <a:t>ISP</a:t>
            </a:r>
            <a:r>
              <a:rPr lang="zh-CN" altLang="zh-CN" dirty="0"/>
              <a:t>返回对应的</a:t>
            </a:r>
            <a:r>
              <a:rPr lang="en-US" altLang="zh-CN" dirty="0"/>
              <a:t>IP</a:t>
            </a:r>
            <a:r>
              <a:rPr lang="zh-CN" altLang="zh-CN" dirty="0"/>
              <a:t>地址如</a:t>
            </a:r>
            <a:r>
              <a:rPr lang="en-US" altLang="zh-CN" dirty="0"/>
              <a:t>220.181.111.86</a:t>
            </a:r>
            <a:r>
              <a:rPr lang="zh-CN" altLang="zh-CN" dirty="0"/>
              <a:t>。</a:t>
            </a:r>
            <a:endParaRPr lang="zh-CN" altLang="zh-CN" dirty="0"/>
          </a:p>
          <a:p>
            <a:pPr lvl="1"/>
            <a:r>
              <a:rPr lang="en-US" altLang="zh-CN" dirty="0"/>
              <a:t>ISP</a:t>
            </a:r>
            <a:r>
              <a:rPr lang="zh-CN" altLang="zh-CN" dirty="0"/>
              <a:t>向用户返回</a:t>
            </a:r>
            <a:r>
              <a:rPr lang="en-US" altLang="zh-CN" dirty="0"/>
              <a:t>220.181.111.86</a:t>
            </a:r>
            <a:r>
              <a:rPr lang="zh-CN" altLang="zh-CN" dirty="0"/>
              <a:t>，之后这个</a:t>
            </a:r>
            <a:r>
              <a:rPr lang="en-US" altLang="zh-CN" dirty="0"/>
              <a:t>IP</a:t>
            </a:r>
            <a:r>
              <a:rPr lang="zh-CN" altLang="zh-CN" dirty="0"/>
              <a:t>地址就会被附加到数据包上用于对网页的请求等。</a:t>
            </a:r>
            <a:endParaRPr lang="en-US" altLang="zh-CN" dirty="0"/>
          </a:p>
          <a:p>
            <a:r>
              <a:rPr lang="en-US" altLang="zh-CN" dirty="0"/>
              <a:t>IP</a:t>
            </a:r>
            <a:r>
              <a:rPr lang="zh-CN" altLang="zh-CN" dirty="0"/>
              <a:t>地址和网站地址</a:t>
            </a:r>
            <a:r>
              <a:rPr lang="zh-CN" altLang="en-US" b="1" dirty="0"/>
              <a:t>不</a:t>
            </a:r>
            <a:r>
              <a:rPr lang="zh-CN" altLang="zh-CN" b="1" dirty="0"/>
              <a:t>是</a:t>
            </a:r>
            <a:r>
              <a:rPr lang="zh-CN" altLang="zh-CN" dirty="0"/>
              <a:t>分段对应的（如</a:t>
            </a:r>
            <a:r>
              <a:rPr lang="en-US" altLang="zh-CN" dirty="0"/>
              <a:t>192</a:t>
            </a:r>
            <a:r>
              <a:rPr lang="zh-CN" altLang="zh-CN" dirty="0"/>
              <a:t>对应</a:t>
            </a:r>
            <a:r>
              <a:rPr lang="en-US" altLang="zh-CN" dirty="0"/>
              <a:t>http</a:t>
            </a:r>
            <a:r>
              <a:rPr lang="zh-CN" altLang="zh-CN" dirty="0"/>
              <a:t>，</a:t>
            </a:r>
            <a:r>
              <a:rPr lang="en-US" altLang="zh-CN" dirty="0"/>
              <a:t>168</a:t>
            </a:r>
            <a:r>
              <a:rPr lang="zh-CN" altLang="zh-CN" dirty="0"/>
              <a:t>对应</a:t>
            </a:r>
            <a:r>
              <a:rPr lang="en-US" altLang="zh-CN" dirty="0"/>
              <a:t>www</a:t>
            </a:r>
            <a:r>
              <a:rPr lang="zh-CN" altLang="zh-CN" dirty="0"/>
              <a:t>）</a:t>
            </a:r>
            <a:r>
              <a:rPr lang="zh-CN" altLang="en-US" dirty="0"/>
              <a:t>，而是作为一个整体。</a:t>
            </a:r>
            <a:endParaRPr lang="zh-CN" altLang="zh-CN" dirty="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域名的解析</a:t>
            </a:r>
            <a:endParaRPr lang="en-US" altLang="zh-CN"/>
          </a:p>
        </p:txBody>
      </p:sp>
      <p:sp>
        <p:nvSpPr>
          <p:cNvPr id="3" name="内容占位符 2"/>
          <p:cNvSpPr>
            <a:spLocks noGrp="1"/>
          </p:cNvSpPr>
          <p:nvPr>
            <p:ph idx="1"/>
          </p:nvPr>
        </p:nvSpPr>
        <p:spPr/>
        <p:txBody>
          <a:bodyPr/>
          <a:p>
            <a:r>
              <a:rPr lang="zh-CN" altLang="en-US"/>
              <a:t>用户输人网址到网页被返回的操作步骤：</a:t>
            </a:r>
            <a:endParaRPr lang="zh-CN" altLang="en-US"/>
          </a:p>
          <a:p>
            <a:pPr lvl="1"/>
            <a:r>
              <a:rPr lang="zh-CN" altLang="en-US"/>
              <a:t>用户输人网址如http://www. baidu. com (这种形如“协议://域名”的地址称为URL,即统一资源定位符)。</a:t>
            </a:r>
            <a:endParaRPr lang="zh-CN" altLang="en-US"/>
          </a:p>
          <a:p>
            <a:pPr lvl="1"/>
            <a:r>
              <a:rPr lang="zh-CN" altLang="en-US"/>
              <a:t>ISP将http://www. baidu. com路由到DNS服务器。</a:t>
            </a:r>
            <a:endParaRPr lang="zh-CN" altLang="en-US"/>
          </a:p>
          <a:p>
            <a:pPr lvl="1"/>
            <a:r>
              <a:rPr lang="zh-CN" altLang="en-US"/>
              <a:t>DNS服务器对URL进行解析,向ISP返回对应的IP地址，如220. 181.111.86。</a:t>
            </a:r>
            <a:endParaRPr lang="zh-CN" altLang="en-US"/>
          </a:p>
          <a:p>
            <a:pPr lvl="1"/>
            <a:r>
              <a:rPr lang="zh-CN" altLang="en-US"/>
              <a:t>ISP向用户返回220. 181. 111. 86,之后这个IP地址就会被附加到数据包上用于对网页的请求等。</a:t>
            </a:r>
            <a:endParaRPr lang="zh-CN" altLang="en-US"/>
          </a:p>
          <a:p>
            <a:pPr lvl="0"/>
            <a:r>
              <a:rPr lang="zh-CN" altLang="en-US"/>
              <a:t>尽管</a:t>
            </a:r>
            <a:r>
              <a:rPr lang="en-US" altLang="zh-CN"/>
              <a:t>IP</a:t>
            </a:r>
            <a:r>
              <a:rPr lang="zh-CN" altLang="en-US"/>
              <a:t>地址和网站地址都用</a:t>
            </a:r>
            <a:r>
              <a:rPr lang="en-US" altLang="zh-CN"/>
              <a:t>“.”</a:t>
            </a:r>
            <a:r>
              <a:rPr lang="zh-CN" altLang="en-US"/>
              <a:t>分隔，但</a:t>
            </a:r>
            <a:r>
              <a:rPr lang="en-US" altLang="zh-CN"/>
              <a:t>IP</a:t>
            </a:r>
            <a:r>
              <a:rPr lang="zh-CN" altLang="en-US"/>
              <a:t>地址与网站地址并不是分段对应的，而是作为整体互相对应的。</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p:txBody>
          <a:bodyPr/>
          <a:lstStyle/>
          <a:p>
            <a:r>
              <a:rPr lang="zh-CN" altLang="en-US" dirty="0"/>
              <a:t>因特网基础知识</a:t>
            </a:r>
            <a:endParaRPr lang="en-US" altLang="zh-CN" dirty="0"/>
          </a:p>
          <a:p>
            <a:r>
              <a:rPr lang="zh-CN" altLang="en-US" dirty="0"/>
              <a:t>固定因特网接入</a:t>
            </a:r>
            <a:endParaRPr lang="en-US" altLang="zh-CN" dirty="0"/>
          </a:p>
          <a:p>
            <a:r>
              <a:rPr lang="zh-CN" altLang="en-US" dirty="0"/>
              <a:t>便携式和移动因特网接入</a:t>
            </a:r>
            <a:endParaRPr lang="en-US" altLang="zh-CN" dirty="0"/>
          </a:p>
          <a:p>
            <a:r>
              <a:rPr lang="zh-CN" altLang="en-US" dirty="0"/>
              <a:t>因特网服务</a:t>
            </a:r>
            <a:endParaRPr lang="en-US" altLang="zh-CN" dirty="0"/>
          </a:p>
          <a:p>
            <a:r>
              <a:rPr lang="zh-CN" altLang="en-US" dirty="0"/>
              <a:t>物联网</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域名的解析</a:t>
            </a:r>
            <a:endParaRPr lang="zh-CN" altLang="en-US"/>
          </a:p>
        </p:txBody>
      </p:sp>
      <p:sp>
        <p:nvSpPr>
          <p:cNvPr id="3" name="内容占位符 2"/>
          <p:cNvSpPr>
            <a:spLocks noGrp="1"/>
          </p:cNvSpPr>
          <p:nvPr>
            <p:ph idx="1"/>
          </p:nvPr>
        </p:nvSpPr>
        <p:spPr/>
        <p:txBody>
          <a:bodyPr/>
          <a:p>
            <a:r>
              <a:rPr lang="en-US" altLang="zh-CN"/>
              <a:t>DNS</a:t>
            </a:r>
            <a:r>
              <a:rPr lang="zh-CN" altLang="en-US"/>
              <a:t>是因特网的核心，但因特网过于庞大，需要很多台</a:t>
            </a:r>
            <a:r>
              <a:rPr lang="en-US" altLang="zh-CN"/>
              <a:t>DNS</a:t>
            </a:r>
            <a:r>
              <a:rPr lang="zh-CN" altLang="en-US"/>
              <a:t>服务器才可完全覆盖，这会造成同步性的问题</a:t>
            </a:r>
            <a:r>
              <a:rPr lang="zh-CN" altLang="en-US"/>
              <a:t>。</a:t>
            </a:r>
            <a:endParaRPr lang="zh-CN" altLang="en-US"/>
          </a:p>
          <a:p>
            <a:r>
              <a:rPr lang="en-US" altLang="zh-CN"/>
              <a:t>Windows</a:t>
            </a:r>
            <a:r>
              <a:rPr lang="zh-CN" altLang="en-US"/>
              <a:t>用户可通过命令提示符的</a:t>
            </a:r>
            <a:r>
              <a:rPr lang="en-US" altLang="zh-CN"/>
              <a:t>“ping”</a:t>
            </a:r>
            <a:r>
              <a:rPr lang="zh-CN" altLang="en-US"/>
              <a:t>命令查看网络的</a:t>
            </a:r>
            <a:r>
              <a:rPr lang="en-US" altLang="zh-CN"/>
              <a:t>IP</a:t>
            </a:r>
            <a:r>
              <a:rPr lang="zh-CN" altLang="en-US"/>
              <a:t>地址。</a:t>
            </a:r>
            <a:endParaRPr lang="zh-CN" altLang="en-US"/>
          </a:p>
        </p:txBody>
      </p:sp>
      <p:pic>
        <p:nvPicPr>
          <p:cNvPr id="6" name="图片 45"/>
          <p:cNvPicPr>
            <a:picLocks noChangeAspect="1"/>
          </p:cNvPicPr>
          <p:nvPr/>
        </p:nvPicPr>
        <p:blipFill>
          <a:blip r:embed="rId1"/>
          <a:stretch>
            <a:fillRect/>
          </a:stretch>
        </p:blipFill>
        <p:spPr>
          <a:xfrm>
            <a:off x="2339975" y="3491865"/>
            <a:ext cx="5274310" cy="2189480"/>
          </a:xfrm>
          <a:prstGeom prst="rect">
            <a:avLst/>
          </a:prstGeom>
        </p:spPr>
      </p:pic>
      <p:sp>
        <p:nvSpPr>
          <p:cNvPr id="7" name="文本框 6"/>
          <p:cNvSpPr txBox="1"/>
          <p:nvPr/>
        </p:nvSpPr>
        <p:spPr>
          <a:xfrm>
            <a:off x="3779520" y="5808980"/>
            <a:ext cx="3561080" cy="368300"/>
          </a:xfrm>
          <a:prstGeom prst="rect">
            <a:avLst/>
          </a:prstGeom>
          <a:noFill/>
        </p:spPr>
        <p:txBody>
          <a:bodyPr wrap="square" rtlCol="0">
            <a:spAutoFit/>
          </a:bodyPr>
          <a:p>
            <a:r>
              <a:rPr lang="zh-CN" altLang="en-US"/>
              <a:t>查看网站的IP地址</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因特网的连接速度</a:t>
            </a:r>
            <a:endParaRPr lang="zh-CN" altLang="en-US" dirty="0"/>
          </a:p>
        </p:txBody>
      </p:sp>
      <p:sp>
        <p:nvSpPr>
          <p:cNvPr id="3" name="内容占位符 2"/>
          <p:cNvSpPr>
            <a:spLocks noGrp="1"/>
          </p:cNvSpPr>
          <p:nvPr>
            <p:ph idx="1"/>
          </p:nvPr>
        </p:nvSpPr>
        <p:spPr/>
        <p:txBody>
          <a:bodyPr/>
          <a:lstStyle/>
          <a:p>
            <a:r>
              <a:rPr lang="zh-CN" altLang="en-US" dirty="0"/>
              <a:t>常</a:t>
            </a:r>
            <a:r>
              <a:rPr lang="zh-CN" altLang="zh-CN" dirty="0"/>
              <a:t>用延迟和网速来衡量因特网的连接速度。</a:t>
            </a:r>
            <a:endParaRPr lang="en-US" altLang="zh-CN" dirty="0"/>
          </a:p>
          <a:p>
            <a:endParaRPr lang="en-US" altLang="zh-CN" dirty="0"/>
          </a:p>
          <a:p>
            <a:r>
              <a:rPr lang="zh-CN" altLang="zh-CN" dirty="0"/>
              <a:t>延迟是指数据从起点传输到终点，再传输回起点所用的时间。一般来说，</a:t>
            </a:r>
            <a:r>
              <a:rPr lang="en-US" altLang="zh-CN" dirty="0"/>
              <a:t>200ms</a:t>
            </a:r>
            <a:r>
              <a:rPr lang="zh-CN" altLang="zh-CN" dirty="0"/>
              <a:t>以内的延迟可以保证大多数因特网应用的正常运行。</a:t>
            </a:r>
            <a:endParaRPr lang="en-US" altLang="zh-CN" dirty="0"/>
          </a:p>
          <a:p>
            <a:endParaRPr lang="en-US" altLang="zh-CN" dirty="0"/>
          </a:p>
          <a:p>
            <a:r>
              <a:rPr lang="zh-CN" altLang="zh-CN" dirty="0"/>
              <a:t>网速是指单位时间内在用户计算机和</a:t>
            </a:r>
            <a:r>
              <a:rPr lang="en-US" altLang="zh-CN" dirty="0"/>
              <a:t>ISP</a:t>
            </a:r>
            <a:r>
              <a:rPr lang="zh-CN" altLang="zh-CN" dirty="0"/>
              <a:t>间所能传输的数据量，一般用</a:t>
            </a:r>
            <a:r>
              <a:rPr lang="en-US" altLang="zh-CN" dirty="0"/>
              <a:t>Kbps</a:t>
            </a:r>
            <a:r>
              <a:rPr lang="zh-CN" altLang="zh-CN" dirty="0"/>
              <a:t>、</a:t>
            </a:r>
            <a:r>
              <a:rPr lang="en-US" altLang="zh-CN" dirty="0"/>
              <a:t>Mbps</a:t>
            </a:r>
            <a:r>
              <a:rPr lang="zh-CN" altLang="zh-CN" dirty="0"/>
              <a:t>衡量。网速与因特网接入类型有很大关系</a:t>
            </a:r>
            <a:r>
              <a:rPr lang="zh-CN" altLang="en-US" dirty="0"/>
              <a:t>。</a:t>
            </a:r>
            <a:endParaRPr lang="en-US" altLang="zh-CN" dirty="0"/>
          </a:p>
          <a:p>
            <a:endParaRPr lang="zh-CN" altLang="zh-CN" dirty="0"/>
          </a:p>
          <a:p>
            <a:endParaRPr lang="en-US" altLang="zh-CN" dirty="0"/>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因特网的连接速度</a:t>
            </a:r>
            <a:endParaRPr lang="zh-CN" altLang="en-US" dirty="0"/>
          </a:p>
        </p:txBody>
      </p:sp>
      <p:sp>
        <p:nvSpPr>
          <p:cNvPr id="3" name="内容占位符 2"/>
          <p:cNvSpPr>
            <a:spLocks noGrp="1"/>
          </p:cNvSpPr>
          <p:nvPr>
            <p:ph idx="1"/>
          </p:nvPr>
        </p:nvSpPr>
        <p:spPr/>
        <p:txBody>
          <a:bodyPr>
            <a:normAutofit/>
          </a:bodyPr>
          <a:lstStyle/>
          <a:p>
            <a:r>
              <a:rPr lang="zh-CN" altLang="zh-CN" dirty="0"/>
              <a:t>网速还可分为上行速度和下行速度。</a:t>
            </a:r>
            <a:endParaRPr lang="en-US" altLang="zh-CN" dirty="0"/>
          </a:p>
          <a:p>
            <a:pPr lvl="1"/>
            <a:r>
              <a:rPr lang="zh-CN" altLang="zh-CN" dirty="0"/>
              <a:t>上行速度是指用户计算机向</a:t>
            </a:r>
            <a:r>
              <a:rPr lang="en-US" altLang="zh-CN" dirty="0"/>
              <a:t>ISP</a:t>
            </a:r>
            <a:r>
              <a:rPr lang="zh-CN" altLang="zh-CN" dirty="0"/>
              <a:t>上传数据的速度</a:t>
            </a:r>
            <a:r>
              <a:rPr lang="zh-CN" altLang="en-US" dirty="0"/>
              <a:t>。</a:t>
            </a:r>
            <a:endParaRPr lang="en-US" altLang="zh-CN" dirty="0"/>
          </a:p>
          <a:p>
            <a:pPr lvl="1"/>
            <a:r>
              <a:rPr lang="zh-CN" altLang="zh-CN" dirty="0"/>
              <a:t>下行速度是指将数据从</a:t>
            </a:r>
            <a:r>
              <a:rPr lang="en-US" altLang="zh-CN" dirty="0"/>
              <a:t>ISP</a:t>
            </a:r>
            <a:r>
              <a:rPr lang="zh-CN" altLang="zh-CN" dirty="0"/>
              <a:t>下载到用户计算机的速度。</a:t>
            </a:r>
            <a:endParaRPr lang="en-US" altLang="zh-CN" dirty="0"/>
          </a:p>
          <a:p>
            <a:r>
              <a:rPr lang="zh-CN" altLang="zh-CN" dirty="0"/>
              <a:t>一般来说，常用家庭因特网连接的上行速度远比下行速度要慢，这可以阻止用户架设网络服务器。</a:t>
            </a:r>
            <a:r>
              <a:rPr lang="en-US" altLang="zh-CN" dirty="0"/>
              <a:t>ISP</a:t>
            </a:r>
            <a:r>
              <a:rPr lang="zh-CN" altLang="zh-CN" dirty="0"/>
              <a:t>广告上说的网速是指下行速度。</a:t>
            </a:r>
            <a:endParaRPr lang="en-US" altLang="zh-CN" dirty="0"/>
          </a:p>
          <a:p>
            <a:r>
              <a:rPr lang="zh-CN" altLang="zh-CN" dirty="0"/>
              <a:t>当上行速度与下行速度不同时，称因特网连接为非对称因特网连接，反之，称为对称因特网连接。</a:t>
            </a:r>
            <a:endParaRPr lang="zh-CN" altLang="zh-CN" dirty="0"/>
          </a:p>
          <a:p>
            <a:endParaRPr lang="zh-CN" altLang="zh-CN" dirty="0"/>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因特网的连接速度</a:t>
            </a:r>
            <a:endParaRPr lang="zh-CN" altLang="en-US"/>
          </a:p>
        </p:txBody>
      </p:sp>
      <p:sp>
        <p:nvSpPr>
          <p:cNvPr id="3" name="内容占位符 2"/>
          <p:cNvSpPr>
            <a:spLocks noGrp="1"/>
          </p:cNvSpPr>
          <p:nvPr>
            <p:ph idx="1"/>
          </p:nvPr>
        </p:nvSpPr>
        <p:spPr/>
        <p:txBody>
          <a:bodyPr/>
          <a:p>
            <a:r>
              <a:rPr lang="zh-CN" altLang="en-US"/>
              <a:t>网速还可分为上行速度和下行速度。上行速度指用户计算机向</a:t>
            </a:r>
            <a:r>
              <a:rPr lang="en-US" altLang="zh-CN"/>
              <a:t>ISP</a:t>
            </a:r>
            <a:r>
              <a:rPr lang="zh-CN" altLang="en-US"/>
              <a:t>上传数据的速度，下行速度是指将数据从</a:t>
            </a:r>
            <a:r>
              <a:rPr lang="en-US" altLang="zh-CN"/>
              <a:t>ISP</a:t>
            </a:r>
            <a:r>
              <a:rPr lang="zh-CN" altLang="en-US"/>
              <a:t>下载到用户计算机的速度。一般来说，常用家庭因特网连接的上行速度远比下行速度慢，这可以阻止用户架设网络服务器。</a:t>
            </a:r>
            <a:r>
              <a:rPr lang="en-US" altLang="zh-CN"/>
              <a:t>dui</a:t>
            </a:r>
            <a:endParaRPr lang="zh-CN" altLang="en-US"/>
          </a:p>
          <a:p>
            <a:r>
              <a:rPr lang="zh-CN" altLang="en-US"/>
              <a:t>可以使用</a:t>
            </a:r>
            <a:r>
              <a:rPr lang="en-US" altLang="zh-CN"/>
              <a:t>ping</a:t>
            </a:r>
            <a:r>
              <a:rPr lang="zh-CN" altLang="en-US"/>
              <a:t>、</a:t>
            </a:r>
            <a:r>
              <a:rPr lang="en-US" altLang="zh-CN"/>
              <a:t>tracert</a:t>
            </a:r>
            <a:r>
              <a:rPr lang="zh-CN" altLang="en-US"/>
              <a:t>等命令查看网络延迟情况与包丢失情况，对于网速，可以使用第三方提供的网速检测实用程序进行自我检查。</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因特网的连接速度</a:t>
            </a:r>
            <a:endParaRPr lang="zh-CN" altLang="en-US"/>
          </a:p>
        </p:txBody>
      </p:sp>
      <p:pic>
        <p:nvPicPr>
          <p:cNvPr id="46" name="图片 46"/>
          <p:cNvPicPr>
            <a:picLocks noChangeAspect="1"/>
          </p:cNvPicPr>
          <p:nvPr>
            <p:ph idx="1"/>
          </p:nvPr>
        </p:nvPicPr>
        <p:blipFill>
          <a:blip r:embed="rId1"/>
          <a:stretch>
            <a:fillRect/>
          </a:stretch>
        </p:blipFill>
        <p:spPr>
          <a:xfrm>
            <a:off x="1917065" y="1400175"/>
            <a:ext cx="6391275" cy="4057650"/>
          </a:xfrm>
          <a:prstGeom prst="rect">
            <a:avLst/>
          </a:prstGeom>
        </p:spPr>
      </p:pic>
      <p:sp>
        <p:nvSpPr>
          <p:cNvPr id="4" name="文本框 3"/>
          <p:cNvSpPr txBox="1"/>
          <p:nvPr/>
        </p:nvSpPr>
        <p:spPr>
          <a:xfrm>
            <a:off x="3314065" y="5636260"/>
            <a:ext cx="3597275" cy="368300"/>
          </a:xfrm>
          <a:prstGeom prst="rect">
            <a:avLst/>
          </a:prstGeom>
          <a:noFill/>
        </p:spPr>
        <p:txBody>
          <a:bodyPr wrap="square" rtlCol="0">
            <a:spAutoFit/>
          </a:bodyPr>
          <a:p>
            <a:r>
              <a:rPr lang="zh-CN" altLang="en-US"/>
              <a:t>记录包的往返路径和速度</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固定因特网接入</a:t>
            </a:r>
            <a:endParaRPr lang="zh-CN" altLang="en-US" dirty="0"/>
          </a:p>
        </p:txBody>
      </p:sp>
      <p:sp>
        <p:nvSpPr>
          <p:cNvPr id="3" name="内容占位符 2"/>
          <p:cNvSpPr>
            <a:spLocks noGrp="1"/>
          </p:cNvSpPr>
          <p:nvPr>
            <p:ph idx="1"/>
          </p:nvPr>
        </p:nvSpPr>
        <p:spPr/>
        <p:txBody>
          <a:bodyPr/>
          <a:lstStyle/>
          <a:p>
            <a:r>
              <a:rPr lang="zh-CN" altLang="en-US" dirty="0"/>
              <a:t>主要的固定因特网接入方式：</a:t>
            </a:r>
            <a:endParaRPr lang="en-US" altLang="zh-CN" dirty="0"/>
          </a:p>
          <a:p>
            <a:pPr lvl="1"/>
            <a:r>
              <a:rPr lang="zh-CN" altLang="zh-CN" dirty="0"/>
              <a:t>拨号连接</a:t>
            </a:r>
            <a:endParaRPr lang="en-US" altLang="zh-CN" dirty="0"/>
          </a:p>
          <a:p>
            <a:pPr lvl="1"/>
            <a:r>
              <a:rPr lang="en-US" altLang="zh-CN" dirty="0"/>
              <a:t>DSL</a:t>
            </a:r>
            <a:endParaRPr lang="en-US" altLang="zh-CN" dirty="0"/>
          </a:p>
          <a:p>
            <a:pPr lvl="1"/>
            <a:r>
              <a:rPr lang="en-US" altLang="zh-CN" dirty="0"/>
              <a:t>FTTH</a:t>
            </a:r>
            <a:endParaRPr lang="en-US" altLang="zh-CN" dirty="0"/>
          </a:p>
          <a:p>
            <a:pPr lvl="1"/>
            <a:r>
              <a:rPr lang="zh-CN" altLang="zh-CN" dirty="0"/>
              <a:t>有线电视因特网</a:t>
            </a:r>
            <a:endParaRPr lang="en-US" altLang="zh-CN" dirty="0"/>
          </a:p>
          <a:p>
            <a:pPr lvl="1"/>
            <a:r>
              <a:rPr lang="zh-CN" altLang="zh-CN" dirty="0"/>
              <a:t>卫星因特网</a:t>
            </a:r>
            <a:endParaRPr lang="en-US" altLang="zh-CN" dirty="0"/>
          </a:p>
          <a:p>
            <a:pPr lvl="1"/>
            <a:r>
              <a:rPr lang="zh-CN" altLang="zh-CN" dirty="0"/>
              <a:t>固定无线因特网</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拨号连接</a:t>
            </a:r>
            <a:endParaRPr lang="zh-CN" altLang="en-US" dirty="0"/>
          </a:p>
        </p:txBody>
      </p:sp>
      <p:sp>
        <p:nvSpPr>
          <p:cNvPr id="3" name="内容占位符 2"/>
          <p:cNvSpPr>
            <a:spLocks noGrp="1"/>
          </p:cNvSpPr>
          <p:nvPr>
            <p:ph idx="1"/>
          </p:nvPr>
        </p:nvSpPr>
        <p:spPr/>
        <p:txBody>
          <a:bodyPr/>
          <a:lstStyle/>
          <a:p>
            <a:r>
              <a:rPr lang="zh-CN" altLang="zh-CN" dirty="0"/>
              <a:t>拨号连接是使用标准电话线和语音频带调制解调器进行数据传输的固定因特网接入方式。</a:t>
            </a:r>
            <a:endParaRPr lang="en-US" altLang="zh-CN" dirty="0"/>
          </a:p>
          <a:p>
            <a:r>
              <a:rPr lang="zh-CN" altLang="zh-CN" dirty="0"/>
              <a:t>拨号连接是非对称因特网连接，网速很慢，下行速度最高只有</a:t>
            </a:r>
            <a:r>
              <a:rPr lang="en-US" altLang="zh-CN" dirty="0"/>
              <a:t>56Kbps</a:t>
            </a:r>
            <a:r>
              <a:rPr lang="zh-CN" altLang="zh-CN" dirty="0"/>
              <a:t>。但由于电话线和调制解调器质量的限制，通常只能达到</a:t>
            </a:r>
            <a:r>
              <a:rPr lang="en-US" altLang="zh-CN" dirty="0"/>
              <a:t>44Kbps</a:t>
            </a:r>
            <a:r>
              <a:rPr lang="zh-CN" altLang="zh-CN" dirty="0"/>
              <a:t>，上行速度通常在</a:t>
            </a:r>
            <a:r>
              <a:rPr lang="en-US" altLang="zh-CN" dirty="0"/>
              <a:t>35Kbps</a:t>
            </a:r>
            <a:r>
              <a:rPr lang="zh-CN" altLang="zh-CN" dirty="0"/>
              <a:t>以下。</a:t>
            </a:r>
            <a:endParaRPr lang="en-US" altLang="zh-CN" dirty="0"/>
          </a:p>
          <a:p>
            <a:r>
              <a:rPr lang="zh-CN" altLang="zh-CN" dirty="0"/>
              <a:t>拨号连接时，语音频带调制解调器实际上是给</a:t>
            </a:r>
            <a:r>
              <a:rPr lang="en-US" altLang="zh-CN" dirty="0"/>
              <a:t>ISP</a:t>
            </a:r>
            <a:r>
              <a:rPr lang="zh-CN" altLang="zh-CN" dirty="0"/>
              <a:t>拨打了一个电话，</a:t>
            </a:r>
            <a:r>
              <a:rPr lang="en-US" altLang="zh-CN" dirty="0"/>
              <a:t>ISP</a:t>
            </a:r>
            <a:r>
              <a:rPr lang="zh-CN" altLang="zh-CN" dirty="0"/>
              <a:t>接听后，用户计算机就和</a:t>
            </a:r>
            <a:r>
              <a:rPr lang="en-US" altLang="zh-CN" dirty="0"/>
              <a:t>ISP</a:t>
            </a:r>
            <a:r>
              <a:rPr lang="zh-CN" altLang="zh-CN" dirty="0"/>
              <a:t>建立起了连接。</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拨号连接</a:t>
            </a:r>
            <a:endParaRPr lang="zh-CN" altLang="en-US"/>
          </a:p>
        </p:txBody>
      </p:sp>
      <p:pic>
        <p:nvPicPr>
          <p:cNvPr id="47" name="图片 47"/>
          <p:cNvPicPr>
            <a:picLocks noChangeAspect="1"/>
          </p:cNvPicPr>
          <p:nvPr>
            <p:ph idx="1"/>
          </p:nvPr>
        </p:nvPicPr>
        <p:blipFill>
          <a:blip r:embed="rId1"/>
          <a:stretch>
            <a:fillRect/>
          </a:stretch>
        </p:blipFill>
        <p:spPr>
          <a:xfrm>
            <a:off x="3421380" y="2239645"/>
            <a:ext cx="2857500" cy="2971800"/>
          </a:xfrm>
          <a:prstGeom prst="rect">
            <a:avLst/>
          </a:prstGeom>
        </p:spPr>
      </p:pic>
      <p:sp>
        <p:nvSpPr>
          <p:cNvPr id="4" name="文本框 3"/>
          <p:cNvSpPr txBox="1"/>
          <p:nvPr/>
        </p:nvSpPr>
        <p:spPr>
          <a:xfrm>
            <a:off x="3924300" y="5409565"/>
            <a:ext cx="2331720" cy="368300"/>
          </a:xfrm>
          <a:prstGeom prst="rect">
            <a:avLst/>
          </a:prstGeom>
          <a:noFill/>
        </p:spPr>
        <p:txBody>
          <a:bodyPr wrap="square" rtlCol="0">
            <a:spAutoFit/>
          </a:bodyPr>
          <a:p>
            <a:r>
              <a:rPr lang="zh-CN" altLang="en-US"/>
              <a:t>拨号连接的界面</a:t>
            </a:r>
            <a:endParaRPr lang="zh-CN" altLang="en-US"/>
          </a:p>
        </p:txBody>
      </p:sp>
      <p:sp>
        <p:nvSpPr>
          <p:cNvPr id="5" name="文本框 4"/>
          <p:cNvSpPr txBox="1"/>
          <p:nvPr/>
        </p:nvSpPr>
        <p:spPr>
          <a:xfrm>
            <a:off x="1438275" y="1230630"/>
            <a:ext cx="7085330" cy="521970"/>
          </a:xfrm>
          <a:prstGeom prst="rect">
            <a:avLst/>
          </a:prstGeom>
          <a:noFill/>
        </p:spPr>
        <p:txBody>
          <a:bodyPr wrap="square" rtlCol="0">
            <a:spAutoFit/>
          </a:bodyPr>
          <a:p>
            <a:pPr marL="457200" indent="-457200">
              <a:buFont typeface="Arial" panose="020B0604020202020204" pitchFamily="34" charset="0"/>
              <a:buChar char="•"/>
            </a:pPr>
            <a:r>
              <a:rPr lang="zh-CN" altLang="en-US" sz="2800"/>
              <a:t>拨号连接正在逐渐被淘汰</a:t>
            </a:r>
            <a:endParaRPr lang="zh-CN" altLang="en-US" sz="28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ISDN</a:t>
            </a:r>
            <a:endParaRPr lang="zh-CN" altLang="en-US" dirty="0"/>
          </a:p>
        </p:txBody>
      </p:sp>
      <p:sp>
        <p:nvSpPr>
          <p:cNvPr id="3" name="内容占位符 2"/>
          <p:cNvSpPr>
            <a:spLocks noGrp="1"/>
          </p:cNvSpPr>
          <p:nvPr>
            <p:ph idx="1"/>
          </p:nvPr>
        </p:nvSpPr>
        <p:spPr/>
        <p:txBody>
          <a:bodyPr/>
          <a:lstStyle/>
          <a:p>
            <a:r>
              <a:rPr lang="en-US" altLang="zh-CN" dirty="0"/>
              <a:t>ISDN</a:t>
            </a:r>
            <a:r>
              <a:rPr lang="zh-CN" altLang="zh-CN" dirty="0"/>
              <a:t>（</a:t>
            </a:r>
            <a:r>
              <a:rPr lang="en-US" altLang="zh-CN" dirty="0"/>
              <a:t>Integrated Services Digital Network</a:t>
            </a:r>
            <a:r>
              <a:rPr lang="zh-CN" altLang="zh-CN" dirty="0"/>
              <a:t>，综合业务数字网）使用数字电话网络进行数据传输。</a:t>
            </a:r>
            <a:endParaRPr lang="en-US" altLang="zh-CN" dirty="0"/>
          </a:p>
          <a:p>
            <a:endParaRPr lang="en-US" altLang="zh-CN" dirty="0"/>
          </a:p>
          <a:p>
            <a:r>
              <a:rPr lang="en-US" altLang="zh-CN" dirty="0"/>
              <a:t>ISDN</a:t>
            </a:r>
            <a:r>
              <a:rPr lang="zh-CN" altLang="zh-CN" dirty="0"/>
              <a:t>的速度通常为</a:t>
            </a:r>
            <a:r>
              <a:rPr lang="en-US" altLang="zh-CN" dirty="0"/>
              <a:t>128kbps</a:t>
            </a:r>
            <a:r>
              <a:rPr lang="zh-CN" altLang="zh-CN" dirty="0"/>
              <a:t>，虽然比拨号连接要快，但仍远远不能满足人们的需求。</a:t>
            </a:r>
            <a:endParaRPr lang="en-US" altLang="zh-CN" dirty="0"/>
          </a:p>
          <a:p>
            <a:endParaRPr lang="en-US" altLang="zh-CN" dirty="0"/>
          </a:p>
          <a:p>
            <a:r>
              <a:rPr lang="zh-CN" altLang="zh-CN" dirty="0"/>
              <a:t>随着</a:t>
            </a:r>
            <a:r>
              <a:rPr lang="en-US" altLang="zh-CN" dirty="0"/>
              <a:t>DSL</a:t>
            </a:r>
            <a:r>
              <a:rPr lang="zh-CN" altLang="zh-CN" dirty="0"/>
              <a:t>技术的成熟与推广，</a:t>
            </a:r>
            <a:r>
              <a:rPr lang="en-US" altLang="zh-CN" dirty="0"/>
              <a:t>ISDN</a:t>
            </a:r>
            <a:r>
              <a:rPr lang="zh-CN" altLang="zh-CN" dirty="0"/>
              <a:t>已被</a:t>
            </a:r>
            <a:r>
              <a:rPr lang="en-US" altLang="zh-CN" dirty="0"/>
              <a:t>DSL</a:t>
            </a:r>
            <a:r>
              <a:rPr lang="zh-CN" altLang="zh-CN" dirty="0"/>
              <a:t>取代。</a:t>
            </a:r>
            <a:endParaRPr lang="zh-CN" altLang="zh-CN" dirty="0"/>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DSL</a:t>
            </a:r>
            <a:endParaRPr lang="zh-CN" altLang="en-US" dirty="0"/>
          </a:p>
        </p:txBody>
      </p:sp>
      <p:sp>
        <p:nvSpPr>
          <p:cNvPr id="3" name="内容占位符 2"/>
          <p:cNvSpPr>
            <a:spLocks noGrp="1"/>
          </p:cNvSpPr>
          <p:nvPr>
            <p:ph idx="1"/>
          </p:nvPr>
        </p:nvSpPr>
        <p:spPr/>
        <p:txBody>
          <a:bodyPr/>
          <a:lstStyle/>
          <a:p>
            <a:r>
              <a:rPr lang="en-US" altLang="zh-CN" dirty="0"/>
              <a:t>DSL</a:t>
            </a:r>
            <a:r>
              <a:rPr lang="zh-CN" altLang="zh-CN" dirty="0"/>
              <a:t>（</a:t>
            </a:r>
            <a:r>
              <a:rPr lang="en-US" altLang="zh-CN" dirty="0"/>
              <a:t>Digital Subscriber Line</a:t>
            </a:r>
            <a:r>
              <a:rPr lang="zh-CN" altLang="zh-CN" dirty="0"/>
              <a:t>，数字用户线路）也采用数字电话网络进行数据传输，它能将数字信号附加到普通电话线中未使用的频谱上，从而可以同时传输语音和数据。</a:t>
            </a:r>
            <a:endParaRPr lang="en-US" altLang="zh-CN" dirty="0"/>
          </a:p>
          <a:p>
            <a:endParaRPr lang="en-US" altLang="zh-CN" dirty="0"/>
          </a:p>
          <a:p>
            <a:r>
              <a:rPr lang="zh-CN" altLang="zh-CN" dirty="0"/>
              <a:t>由电话线传出的语音信号和数据信号会在本地的电话交换站中分离，其中语音信号会被路由到普通的电话系统，而数据信号被路由到</a:t>
            </a:r>
            <a:r>
              <a:rPr lang="en-US" altLang="zh-CN" dirty="0"/>
              <a:t>ISP</a:t>
            </a:r>
            <a:r>
              <a:rPr lang="zh-CN" altLang="zh-CN" dirty="0"/>
              <a:t>。</a:t>
            </a:r>
            <a:endParaRPr lang="zh-CN" altLang="zh-CN" dirty="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因特网基础知识</a:t>
            </a:r>
            <a:endParaRPr lang="zh-CN" altLang="en-US" dirty="0"/>
          </a:p>
        </p:txBody>
      </p:sp>
      <p:sp>
        <p:nvSpPr>
          <p:cNvPr id="3" name="内容占位符 2"/>
          <p:cNvSpPr>
            <a:spLocks noGrp="1"/>
          </p:cNvSpPr>
          <p:nvPr>
            <p:ph idx="1"/>
          </p:nvPr>
        </p:nvSpPr>
        <p:spPr/>
        <p:txBody>
          <a:bodyPr>
            <a:normAutofit/>
          </a:bodyPr>
          <a:lstStyle/>
          <a:p>
            <a:r>
              <a:rPr lang="zh-CN" altLang="zh-CN" dirty="0"/>
              <a:t>因特网是英语</a:t>
            </a:r>
            <a:r>
              <a:rPr lang="en-US" altLang="zh-CN" dirty="0"/>
              <a:t>Internet</a:t>
            </a:r>
            <a:r>
              <a:rPr lang="zh-CN" altLang="zh-CN" dirty="0"/>
              <a:t>的音译，又称互联网，是世界上最大的广域网。</a:t>
            </a:r>
            <a:endParaRPr lang="en-US" altLang="zh-CN" dirty="0"/>
          </a:p>
          <a:p>
            <a:r>
              <a:rPr lang="en-US" dirty="0"/>
              <a:t>2018</a:t>
            </a:r>
            <a:r>
              <a:rPr lang="zh-CN" altLang="en-US" dirty="0"/>
              <a:t>年</a:t>
            </a:r>
            <a:r>
              <a:rPr lang="zh-CN" altLang="zh-CN" dirty="0"/>
              <a:t>，因特网用户数量突破</a:t>
            </a:r>
            <a:r>
              <a:rPr lang="en-US" altLang="zh-CN" dirty="0"/>
              <a:t>40</a:t>
            </a:r>
            <a:r>
              <a:rPr lang="zh-CN" altLang="zh-CN" dirty="0"/>
              <a:t>亿，占全球总人口超过</a:t>
            </a:r>
            <a:r>
              <a:rPr lang="en-US" altLang="zh-CN" dirty="0"/>
              <a:t>52</a:t>
            </a:r>
            <a:r>
              <a:rPr lang="en-US" altLang="zh-CN" dirty="0"/>
              <a:t>%</a:t>
            </a:r>
            <a:r>
              <a:rPr lang="zh-CN" altLang="zh-CN" dirty="0"/>
              <a:t>。</a:t>
            </a:r>
            <a:endParaRPr lang="en-US" altLang="zh-CN" dirty="0"/>
          </a:p>
          <a:p>
            <a:r>
              <a:rPr lang="zh-CN" altLang="zh-CN" dirty="0"/>
              <a:t>因特网中的数据量正在以指数级别增长，从地球起源到</a:t>
            </a:r>
            <a:r>
              <a:rPr lang="en-US" altLang="zh-CN" dirty="0"/>
              <a:t>2003</a:t>
            </a:r>
            <a:r>
              <a:rPr lang="zh-CN" altLang="zh-CN" dirty="0"/>
              <a:t>年，人类社会只产生了</a:t>
            </a:r>
            <a:r>
              <a:rPr lang="en-US" altLang="zh-CN" dirty="0"/>
              <a:t>5EB</a:t>
            </a:r>
            <a:r>
              <a:rPr lang="zh-CN" altLang="zh-CN" dirty="0"/>
              <a:t>（</a:t>
            </a:r>
            <a:r>
              <a:rPr lang="en-US" altLang="zh-CN" dirty="0"/>
              <a:t>1EB = 1048756TB</a:t>
            </a:r>
            <a:r>
              <a:rPr lang="zh-CN" altLang="zh-CN" dirty="0"/>
              <a:t>）的数据，而现如今每天，都有</a:t>
            </a:r>
            <a:r>
              <a:rPr lang="en-US" altLang="zh-CN" dirty="0"/>
              <a:t>2.5EB</a:t>
            </a:r>
            <a:r>
              <a:rPr lang="zh-CN" altLang="zh-CN" dirty="0"/>
              <a:t>的数据被生成。</a:t>
            </a:r>
            <a:endParaRPr lang="en-US" altLang="zh-CN" dirty="0"/>
          </a:p>
          <a:p>
            <a:r>
              <a:rPr lang="en-US" altLang="zh-CN" dirty="0"/>
              <a:t>2012</a:t>
            </a:r>
            <a:r>
              <a:rPr lang="zh-CN" altLang="zh-CN" dirty="0"/>
              <a:t>年，整个互联网的数据量是</a:t>
            </a:r>
            <a:r>
              <a:rPr lang="en-US" altLang="zh-CN" dirty="0"/>
              <a:t>2.8ZB</a:t>
            </a:r>
            <a:r>
              <a:rPr lang="zh-CN" altLang="zh-CN" dirty="0"/>
              <a:t>（</a:t>
            </a:r>
            <a:r>
              <a:rPr lang="en-US" altLang="zh-CN" dirty="0"/>
              <a:t>1ZB=1024EB</a:t>
            </a:r>
            <a:r>
              <a:rPr lang="zh-CN" altLang="zh-CN" dirty="0"/>
              <a:t>）</a:t>
            </a:r>
            <a:r>
              <a:rPr lang="zh-CN" altLang="en-US" dirty="0"/>
              <a:t>。</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DSL</a:t>
            </a:r>
            <a:endParaRPr lang="zh-CN" altLang="en-US" dirty="0"/>
          </a:p>
        </p:txBody>
      </p:sp>
      <p:sp>
        <p:nvSpPr>
          <p:cNvPr id="3" name="内容占位符 2"/>
          <p:cNvSpPr>
            <a:spLocks noGrp="1"/>
          </p:cNvSpPr>
          <p:nvPr>
            <p:ph idx="1"/>
          </p:nvPr>
        </p:nvSpPr>
        <p:spPr>
          <a:xfrm>
            <a:off x="1438382" y="1202076"/>
            <a:ext cx="7076968" cy="5655924"/>
          </a:xfrm>
        </p:spPr>
        <p:txBody>
          <a:bodyPr>
            <a:normAutofit/>
          </a:bodyPr>
          <a:lstStyle/>
          <a:p>
            <a:r>
              <a:rPr lang="en-US" altLang="zh-CN" dirty="0"/>
              <a:t>DSL</a:t>
            </a:r>
            <a:r>
              <a:rPr lang="zh-CN" altLang="en-US" dirty="0"/>
              <a:t>又可分为：</a:t>
            </a:r>
            <a:endParaRPr lang="en-US" altLang="zh-CN" dirty="0"/>
          </a:p>
          <a:p>
            <a:pPr lvl="1"/>
            <a:r>
              <a:rPr lang="en-US" altLang="zh-CN" dirty="0"/>
              <a:t>ADSL</a:t>
            </a:r>
            <a:r>
              <a:rPr lang="zh-CN" altLang="en-US" dirty="0"/>
              <a:t>（</a:t>
            </a:r>
            <a:r>
              <a:rPr lang="en-US" altLang="zh-CN" dirty="0"/>
              <a:t>Asymmetric DSL</a:t>
            </a:r>
            <a:r>
              <a:rPr lang="zh-CN" altLang="en-US" dirty="0"/>
              <a:t>，非对称数字用户线路，即上行速度慢于下行速度）</a:t>
            </a:r>
            <a:endParaRPr lang="en-US" altLang="zh-CN" dirty="0"/>
          </a:p>
          <a:p>
            <a:pPr lvl="1"/>
            <a:r>
              <a:rPr lang="en-US" altLang="zh-CN" dirty="0"/>
              <a:t>SDSL</a:t>
            </a:r>
            <a:r>
              <a:rPr lang="zh-CN" altLang="en-US" dirty="0"/>
              <a:t>（</a:t>
            </a:r>
            <a:r>
              <a:rPr lang="en-US" altLang="zh-CN" dirty="0"/>
              <a:t>Symmetric DSL</a:t>
            </a:r>
            <a:r>
              <a:rPr lang="zh-CN" altLang="en-US" dirty="0"/>
              <a:t>，对称数字用户线路，即上行速度等于下行速度）</a:t>
            </a:r>
            <a:endParaRPr lang="en-US" altLang="zh-CN" dirty="0"/>
          </a:p>
          <a:p>
            <a:pPr lvl="1"/>
            <a:r>
              <a:rPr lang="en-US" altLang="zh-CN" dirty="0"/>
              <a:t>HDSL</a:t>
            </a:r>
            <a:r>
              <a:rPr lang="zh-CN" altLang="en-US" dirty="0"/>
              <a:t>（</a:t>
            </a:r>
            <a:r>
              <a:rPr lang="en-US" altLang="zh-CN" dirty="0"/>
              <a:t>High-Rate DSL</a:t>
            </a:r>
            <a:r>
              <a:rPr lang="zh-CN" altLang="en-US" dirty="0"/>
              <a:t>，高速数字用户线路）</a:t>
            </a:r>
            <a:endParaRPr lang="en-US" altLang="zh-CN" dirty="0"/>
          </a:p>
          <a:p>
            <a:pPr lvl="1"/>
            <a:r>
              <a:rPr lang="en-US" altLang="zh-CN" dirty="0"/>
              <a:t>VDSL</a:t>
            </a:r>
            <a:r>
              <a:rPr lang="zh-CN" altLang="en-US" dirty="0"/>
              <a:t>（</a:t>
            </a:r>
            <a:r>
              <a:rPr lang="en-US" altLang="zh-CN" dirty="0"/>
              <a:t>Very high-rate DSL</a:t>
            </a:r>
            <a:r>
              <a:rPr lang="zh-CN" altLang="en-US" dirty="0"/>
              <a:t>，极高速数字用户线路）</a:t>
            </a:r>
            <a:endParaRPr lang="en-US" altLang="zh-CN" dirty="0"/>
          </a:p>
          <a:p>
            <a:r>
              <a:rPr lang="en-US" altLang="zh-CN" dirty="0"/>
              <a:t>DSL</a:t>
            </a:r>
            <a:r>
              <a:rPr lang="zh-CN" altLang="en-US" dirty="0"/>
              <a:t>速度较快，下行速度随具体类型的不同可达</a:t>
            </a:r>
            <a:r>
              <a:rPr lang="en-US" altLang="zh-CN" dirty="0"/>
              <a:t>6Mbps</a:t>
            </a:r>
            <a:r>
              <a:rPr lang="zh-CN" altLang="en-US" dirty="0"/>
              <a:t>到</a:t>
            </a:r>
            <a:r>
              <a:rPr lang="en-US" altLang="zh-CN" dirty="0"/>
              <a:t>55Mbps</a:t>
            </a:r>
            <a:r>
              <a:rPr lang="zh-CN" altLang="en-US" dirty="0"/>
              <a:t>，但其会受与电话交换站距离的影响。</a:t>
            </a:r>
            <a:endParaRPr lang="en-US" altLang="zh-CN" dirty="0"/>
          </a:p>
          <a:p>
            <a:r>
              <a:rPr lang="en-US" altLang="zh-CN" dirty="0"/>
              <a:t>DSL</a:t>
            </a:r>
            <a:r>
              <a:rPr lang="zh-CN" altLang="en-US" dirty="0"/>
              <a:t>信号会随着距离的增加而衰减。一般来说，连接点到本地电话交换站距离不宜超过</a:t>
            </a:r>
            <a:r>
              <a:rPr lang="en-US" altLang="zh-CN" dirty="0"/>
              <a:t>5</a:t>
            </a:r>
            <a:r>
              <a:rPr lang="zh-CN" altLang="en-US" dirty="0"/>
              <a:t>公里。</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FTTH</a:t>
            </a:r>
            <a:endParaRPr lang="zh-CN" altLang="en-US" dirty="0"/>
          </a:p>
        </p:txBody>
      </p:sp>
      <p:sp>
        <p:nvSpPr>
          <p:cNvPr id="3" name="内容占位符 2"/>
          <p:cNvSpPr>
            <a:spLocks noGrp="1"/>
          </p:cNvSpPr>
          <p:nvPr>
            <p:ph idx="1"/>
          </p:nvPr>
        </p:nvSpPr>
        <p:spPr>
          <a:xfrm>
            <a:off x="1438382" y="1202076"/>
            <a:ext cx="7076968" cy="5655924"/>
          </a:xfrm>
        </p:spPr>
        <p:txBody>
          <a:bodyPr>
            <a:normAutofit/>
          </a:bodyPr>
          <a:lstStyle/>
          <a:p>
            <a:r>
              <a:rPr lang="en-US" altLang="zh-CN" dirty="0"/>
              <a:t>FTTH</a:t>
            </a:r>
            <a:r>
              <a:rPr lang="zh-CN" altLang="en-US" dirty="0"/>
              <a:t>（</a:t>
            </a:r>
            <a:r>
              <a:rPr lang="en-US" altLang="zh-CN" dirty="0"/>
              <a:t>Fiber To The Home</a:t>
            </a:r>
            <a:r>
              <a:rPr lang="zh-CN" altLang="en-US" dirty="0"/>
              <a:t>，光纤入户）就是使用光纤连接到用户的家中，而不是使用传统的同轴电缆或双绞线</a:t>
            </a:r>
            <a:r>
              <a:rPr lang="en-US" altLang="zh-CN" dirty="0"/>
              <a:t>,</a:t>
            </a:r>
            <a:endParaRPr lang="en-US" altLang="zh-CN" dirty="0"/>
          </a:p>
          <a:p>
            <a:endParaRPr lang="en-US" altLang="zh-CN" dirty="0"/>
          </a:p>
          <a:p>
            <a:r>
              <a:rPr lang="en-US" altLang="zh-CN" dirty="0"/>
              <a:t>FTTH </a:t>
            </a:r>
            <a:r>
              <a:rPr lang="zh-CN" altLang="en-US" dirty="0"/>
              <a:t>是非对称的，速度很 快，下行速度可达</a:t>
            </a:r>
            <a:r>
              <a:rPr lang="en-US" altLang="zh-CN" dirty="0"/>
              <a:t>1000Mbps</a:t>
            </a:r>
            <a:r>
              <a:rPr lang="zh-CN" altLang="en-US" dirty="0"/>
              <a:t>，上行速度可达</a:t>
            </a:r>
            <a:r>
              <a:rPr lang="en-US" altLang="zh-CN" dirty="0"/>
              <a:t>100Mbps</a:t>
            </a:r>
            <a:r>
              <a:rPr lang="zh-CN" altLang="en-US" dirty="0"/>
              <a:t>。</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有线电视因特网服务</a:t>
            </a:r>
            <a:endParaRPr lang="zh-CN" altLang="en-US" dirty="0"/>
          </a:p>
        </p:txBody>
      </p:sp>
      <p:sp>
        <p:nvSpPr>
          <p:cNvPr id="3" name="内容占位符 2"/>
          <p:cNvSpPr>
            <a:spLocks noGrp="1"/>
          </p:cNvSpPr>
          <p:nvPr>
            <p:ph idx="1"/>
          </p:nvPr>
        </p:nvSpPr>
        <p:spPr/>
        <p:txBody>
          <a:bodyPr/>
          <a:lstStyle/>
          <a:p>
            <a:r>
              <a:rPr lang="zh-CN" altLang="zh-CN" dirty="0"/>
              <a:t>有线电视因特网服务利用有线电视网络进行数据传输。有线电视的电缆具有足够的带宽，可以同时传输电视信号及多个上行数据信号和下行数据信号。</a:t>
            </a:r>
            <a:endParaRPr lang="en-US" altLang="zh-CN" dirty="0"/>
          </a:p>
          <a:p>
            <a:r>
              <a:rPr lang="zh-CN" altLang="zh-CN" dirty="0"/>
              <a:t>有线电视因特网是非对称的，速度很快，下行速度可达</a:t>
            </a:r>
            <a:r>
              <a:rPr lang="en-US" altLang="zh-CN" dirty="0"/>
              <a:t>50Mbps</a:t>
            </a:r>
            <a:r>
              <a:rPr lang="zh-CN" altLang="zh-CN" dirty="0"/>
              <a:t>，上行速度可达</a:t>
            </a:r>
            <a:r>
              <a:rPr lang="en-US" altLang="zh-CN" dirty="0"/>
              <a:t>10Mbps</a:t>
            </a:r>
            <a:r>
              <a:rPr lang="zh-CN" altLang="zh-CN" dirty="0"/>
              <a:t>。但有线电视因特网会受区域内的用户数量影响。</a:t>
            </a:r>
            <a:endParaRPr lang="en-US" altLang="zh-CN" dirty="0"/>
          </a:p>
          <a:p>
            <a:r>
              <a:rPr lang="zh-CN" altLang="zh-CN" dirty="0"/>
              <a:t>通过有线电视线路连入因特网，实际上是连接到了有线电视网络的一个有线局域网中，再通过这个局域网统一进行因特网访问。</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卫星因特网服务</a:t>
            </a:r>
            <a:endParaRPr lang="zh-CN" altLang="en-US" dirty="0"/>
          </a:p>
        </p:txBody>
      </p:sp>
      <p:sp>
        <p:nvSpPr>
          <p:cNvPr id="3" name="内容占位符 2"/>
          <p:cNvSpPr>
            <a:spLocks noGrp="1"/>
          </p:cNvSpPr>
          <p:nvPr>
            <p:ph idx="1"/>
          </p:nvPr>
        </p:nvSpPr>
        <p:spPr/>
        <p:txBody>
          <a:bodyPr>
            <a:normAutofit/>
          </a:bodyPr>
          <a:lstStyle/>
          <a:p>
            <a:r>
              <a:rPr lang="zh-CN" altLang="zh-CN" dirty="0"/>
              <a:t>卫星因特网服务通过个人的碟型卫星天线在计算机和同步卫星间进行数据传输。</a:t>
            </a:r>
            <a:endParaRPr lang="en-US" altLang="zh-CN" dirty="0"/>
          </a:p>
          <a:p>
            <a:r>
              <a:rPr lang="zh-CN" altLang="zh-CN" dirty="0"/>
              <a:t>卫星因特网服务适合偏远地区用户使用，它是非对称的，下行速度一般为</a:t>
            </a:r>
            <a:r>
              <a:rPr lang="en-US" altLang="zh-CN" dirty="0"/>
              <a:t>3Mbps</a:t>
            </a:r>
            <a:r>
              <a:rPr lang="zh-CN" altLang="zh-CN" dirty="0"/>
              <a:t>，极限可达</a:t>
            </a:r>
            <a:r>
              <a:rPr lang="en-US" altLang="zh-CN" dirty="0"/>
              <a:t>15Mbps</a:t>
            </a:r>
            <a:r>
              <a:rPr lang="zh-CN" altLang="zh-CN" dirty="0"/>
              <a:t>，上行速度一般为</a:t>
            </a:r>
            <a:r>
              <a:rPr lang="en-US" altLang="zh-CN" dirty="0"/>
              <a:t>400Kbps</a:t>
            </a:r>
            <a:r>
              <a:rPr lang="zh-CN" altLang="zh-CN" dirty="0"/>
              <a:t>。</a:t>
            </a:r>
            <a:endParaRPr lang="en-US" altLang="zh-CN" dirty="0"/>
          </a:p>
          <a:p>
            <a:r>
              <a:rPr lang="zh-CN" altLang="zh-CN" dirty="0"/>
              <a:t>卫星因特网服务的不足有</a:t>
            </a:r>
            <a:r>
              <a:rPr lang="zh-CN" altLang="en-US" dirty="0"/>
              <a:t>：</a:t>
            </a:r>
            <a:endParaRPr lang="en-US" altLang="zh-CN" dirty="0"/>
          </a:p>
          <a:p>
            <a:pPr lvl="1"/>
            <a:r>
              <a:rPr lang="zh-CN" altLang="zh-CN" dirty="0"/>
              <a:t>不良天气会减慢甚至阻断网络连接。</a:t>
            </a:r>
            <a:endParaRPr lang="zh-CN" altLang="zh-CN" dirty="0"/>
          </a:p>
          <a:p>
            <a:pPr lvl="1"/>
            <a:r>
              <a:rPr lang="zh-CN" altLang="zh-CN" dirty="0"/>
              <a:t>网络延迟</a:t>
            </a:r>
            <a:r>
              <a:rPr lang="zh-CN" altLang="en-US" dirty="0"/>
              <a:t>很大</a:t>
            </a:r>
            <a:r>
              <a:rPr lang="zh-CN" altLang="zh-CN" dirty="0"/>
              <a:t>。</a:t>
            </a:r>
            <a:endParaRPr lang="zh-CN" altLang="zh-CN" dirty="0"/>
          </a:p>
          <a:p>
            <a:pPr lvl="1"/>
            <a:r>
              <a:rPr lang="zh-CN" altLang="zh-CN" dirty="0"/>
              <a:t>带宽是所有用户共享的，用户越多，网速越慢。</a:t>
            </a:r>
            <a:endParaRPr lang="zh-CN" altLang="zh-CN" dirty="0"/>
          </a:p>
          <a:p>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固定无线服务</a:t>
            </a:r>
            <a:endParaRPr lang="zh-CN" altLang="en-US" dirty="0"/>
          </a:p>
        </p:txBody>
      </p:sp>
      <p:sp>
        <p:nvSpPr>
          <p:cNvPr id="3" name="内容占位符 2"/>
          <p:cNvSpPr>
            <a:spLocks noGrp="1"/>
          </p:cNvSpPr>
          <p:nvPr>
            <p:ph idx="1"/>
          </p:nvPr>
        </p:nvSpPr>
        <p:spPr/>
        <p:txBody>
          <a:bodyPr/>
          <a:lstStyle/>
          <a:p>
            <a:r>
              <a:rPr lang="zh-CN" altLang="zh-CN" dirty="0"/>
              <a:t>固定无线因特网服务（也称无线宽带服务）可以通过广播数据信号向大范围内的用户提供因特网接入。</a:t>
            </a:r>
            <a:endParaRPr lang="en-US" altLang="zh-CN" dirty="0"/>
          </a:p>
          <a:p>
            <a:r>
              <a:rPr lang="zh-CN" altLang="zh-CN" dirty="0"/>
              <a:t>固定无线因特网服务适合于</a:t>
            </a:r>
            <a:r>
              <a:rPr lang="en-US" altLang="zh-CN" dirty="0"/>
              <a:t>DSL</a:t>
            </a:r>
            <a:r>
              <a:rPr lang="zh-CN" altLang="zh-CN" dirty="0"/>
              <a:t>和有线电视网络不可用（距离电话交换站较远、没有有线电视线路）的地区，且其网络延迟比卫星因特网服务要短，适合于偏远地区需要高速上网的用户。</a:t>
            </a:r>
            <a:endParaRPr lang="en-US" altLang="zh-CN" dirty="0"/>
          </a:p>
          <a:p>
            <a:r>
              <a:rPr lang="zh-CN" altLang="zh-CN" dirty="0"/>
              <a:t>目前最流行的固定无线因特网服务是</a:t>
            </a:r>
            <a:r>
              <a:rPr lang="en-US" altLang="zh-CN" dirty="0"/>
              <a:t>WiMAX</a:t>
            </a:r>
            <a:r>
              <a:rPr lang="zh-CN" altLang="en-US" dirty="0"/>
              <a:t>，在其在中国发展受限。</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t>固定因特网连接比较</a:t>
            </a:r>
            <a:endParaRPr lang="zh-CN" altLang="en-US"/>
          </a:p>
        </p:txBody>
      </p:sp>
      <p:graphicFrame>
        <p:nvGraphicFramePr>
          <p:cNvPr id="5" name="内容占位符 4"/>
          <p:cNvGraphicFramePr>
            <a:graphicFrameLocks noGrp="1"/>
          </p:cNvGraphicFramePr>
          <p:nvPr>
            <p:ph idx="1"/>
          </p:nvPr>
        </p:nvGraphicFramePr>
        <p:xfrm>
          <a:off x="1627096" y="1304367"/>
          <a:ext cx="6710081" cy="5190425"/>
        </p:xfrm>
        <a:graphic>
          <a:graphicData uri="http://schemas.openxmlformats.org/drawingml/2006/table">
            <a:tbl>
              <a:tblPr firstRow="1" firstCol="1" bandRow="1"/>
              <a:tblGrid>
                <a:gridCol w="1286566"/>
                <a:gridCol w="1084703"/>
                <a:gridCol w="1084703"/>
                <a:gridCol w="1084703"/>
                <a:gridCol w="1084703"/>
                <a:gridCol w="1084703"/>
              </a:tblGrid>
              <a:tr h="359967">
                <a:tc>
                  <a:txBody>
                    <a:bodyPr/>
                    <a:lstStyle/>
                    <a:p>
                      <a:pPr algn="just">
                        <a:spcAft>
                          <a:spcPts val="0"/>
                        </a:spcAft>
                      </a:pPr>
                      <a:r>
                        <a:rPr lang="en-US" sz="1600" kern="100" dirty="0">
                          <a:effectLst/>
                          <a:latin typeface="Calibri" panose="020F0502020204030204" charset="0"/>
                          <a:ea typeface="宋体" panose="02010600030101010101" pitchFamily="2" charset="-122"/>
                          <a:cs typeface="Times New Roman" panose="02020603050405020304" pitchFamily="18" charset="0"/>
                        </a:rPr>
                        <a:t> </a:t>
                      </a:r>
                      <a:endParaRPr lang="zh-CN" sz="16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拨号连接</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DSL</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有线电视</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卫星</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固定无线</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967">
                <a:tc>
                  <a:txBody>
                    <a:bodyPr/>
                    <a:lstStyle/>
                    <a:p>
                      <a:pPr algn="just">
                        <a:spcAft>
                          <a:spcPts val="0"/>
                        </a:spcAft>
                      </a:pPr>
                      <a:r>
                        <a:rPr lang="zh-CN" sz="1600" kern="100" dirty="0">
                          <a:effectLst/>
                          <a:latin typeface="Calibri" panose="020F0502020204030204" charset="0"/>
                          <a:ea typeface="宋体" panose="02010600030101010101" pitchFamily="2" charset="-122"/>
                          <a:cs typeface="Times New Roman" panose="02020603050405020304" pitchFamily="18" charset="0"/>
                        </a:rPr>
                        <a:t>最大下行速度</a:t>
                      </a:r>
                      <a:endParaRPr lang="zh-CN" sz="16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56Kbps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6-55Mbps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50Mbps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15Mbps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70Mbps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967">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最大上行速度</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35Kbps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1-20Mbps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10Mbps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400Kbps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70Mbps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967">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实际下行速度</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44Kbps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1-50Mbps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3-10Mbps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3Mbps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10Mbps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967">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网络延迟</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100-200ms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10-20ms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10-20ms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1-3</a:t>
                      </a:r>
                      <a:r>
                        <a:rPr lang="zh-CN" sz="1600" kern="100">
                          <a:effectLst/>
                          <a:latin typeface="Calibri" panose="020F0502020204030204" charset="0"/>
                          <a:ea typeface="宋体" panose="02010600030101010101" pitchFamily="2" charset="-122"/>
                          <a:cs typeface="Times New Roman" panose="02020603050405020304" pitchFamily="18" charset="0"/>
                        </a:rPr>
                        <a:t>秒</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10-50ms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59804">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需要条件</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dirty="0">
                          <a:effectLst/>
                          <a:latin typeface="Calibri" panose="020F0502020204030204" charset="0"/>
                          <a:ea typeface="宋体" panose="02010600030101010101" pitchFamily="2" charset="-122"/>
                          <a:cs typeface="Times New Roman" panose="02020603050405020304" pitchFamily="18" charset="0"/>
                        </a:rPr>
                        <a:t>电话线、语音频带调制解调器</a:t>
                      </a:r>
                      <a:endParaRPr lang="zh-CN" sz="16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电话线、</a:t>
                      </a:r>
                      <a:r>
                        <a:rPr lang="en-US" sz="1600" kern="100">
                          <a:effectLst/>
                          <a:latin typeface="Calibri" panose="020F0502020204030204" charset="0"/>
                          <a:ea typeface="宋体" panose="02010600030101010101" pitchFamily="2" charset="-122"/>
                          <a:cs typeface="Times New Roman" panose="02020603050405020304" pitchFamily="18" charset="0"/>
                        </a:rPr>
                        <a:t>DSL</a:t>
                      </a:r>
                      <a:r>
                        <a:rPr lang="zh-CN" sz="1600" kern="100">
                          <a:effectLst/>
                          <a:latin typeface="Calibri" panose="020F0502020204030204" charset="0"/>
                          <a:ea typeface="宋体" panose="02010600030101010101" pitchFamily="2" charset="-122"/>
                          <a:cs typeface="Times New Roman" panose="02020603050405020304" pitchFamily="18" charset="0"/>
                        </a:rPr>
                        <a:t>调制解调器、距电话交换站</a:t>
                      </a:r>
                      <a:r>
                        <a:rPr lang="en-US" sz="1600" kern="100">
                          <a:effectLst/>
                          <a:latin typeface="Calibri" panose="020F0502020204030204" charset="0"/>
                          <a:ea typeface="宋体" panose="02010600030101010101" pitchFamily="2" charset="-122"/>
                          <a:cs typeface="Times New Roman" panose="02020603050405020304" pitchFamily="18" charset="0"/>
                        </a:rPr>
                        <a:t>5</a:t>
                      </a:r>
                      <a:r>
                        <a:rPr lang="zh-CN" sz="1600" kern="100">
                          <a:effectLst/>
                          <a:latin typeface="Calibri" panose="020F0502020204030204" charset="0"/>
                          <a:ea typeface="宋体" panose="02010600030101010101" pitchFamily="2" charset="-122"/>
                          <a:cs typeface="Times New Roman" panose="02020603050405020304" pitchFamily="18" charset="0"/>
                        </a:rPr>
                        <a:t>公里以内</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有线电视线路、电缆调制解调器</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碟型卫星天线、卫星调制解调器、南方天空无遮挡（指向赤道方向）</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无线调制解调器、视距天线（</a:t>
                      </a:r>
                      <a:r>
                        <a:rPr lang="en-US" sz="1600" kern="100">
                          <a:effectLst/>
                          <a:latin typeface="Calibri" panose="020F0502020204030204" charset="0"/>
                          <a:ea typeface="宋体" panose="02010600030101010101" pitchFamily="2" charset="-122"/>
                          <a:cs typeface="Times New Roman" panose="02020603050405020304" pitchFamily="18" charset="0"/>
                        </a:rPr>
                        <a:t>5</a:t>
                      </a:r>
                      <a:r>
                        <a:rPr lang="zh-CN" sz="1600" kern="100">
                          <a:effectLst/>
                          <a:latin typeface="Calibri" panose="020F0502020204030204" charset="0"/>
                          <a:ea typeface="宋体" panose="02010600030101010101" pitchFamily="2" charset="-122"/>
                          <a:cs typeface="Times New Roman" panose="02020603050405020304" pitchFamily="18" charset="0"/>
                        </a:rPr>
                        <a:t>公里外）</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967">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安装支出</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无</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较便宜</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较便宜</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中等</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较便宜</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967">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每月使用费用</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便宜</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中等</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中等</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effectLst/>
                          <a:latin typeface="Calibri" panose="020F0502020204030204" charset="0"/>
                          <a:ea typeface="宋体" panose="02010600030101010101" pitchFamily="2" charset="-122"/>
                          <a:cs typeface="Times New Roman" panose="02020603050405020304" pitchFamily="18" charset="0"/>
                        </a:rPr>
                        <a:t>中等</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dirty="0">
                          <a:effectLst/>
                          <a:latin typeface="Calibri" panose="020F0502020204030204" charset="0"/>
                          <a:ea typeface="宋体" panose="02010600030101010101" pitchFamily="2" charset="-122"/>
                          <a:cs typeface="Times New Roman" panose="02020603050405020304" pitchFamily="18" charset="0"/>
                        </a:rPr>
                        <a:t>中等</a:t>
                      </a:r>
                      <a:endParaRPr lang="zh-CN" sz="16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便携式和移动因特网接入</a:t>
            </a:r>
            <a:endParaRPr lang="zh-CN" altLang="en-US" dirty="0"/>
          </a:p>
        </p:txBody>
      </p:sp>
      <p:sp>
        <p:nvSpPr>
          <p:cNvPr id="3" name="内容占位符 2"/>
          <p:cNvSpPr>
            <a:spLocks noGrp="1"/>
          </p:cNvSpPr>
          <p:nvPr>
            <p:ph idx="1"/>
          </p:nvPr>
        </p:nvSpPr>
        <p:spPr/>
        <p:txBody>
          <a:bodyPr/>
          <a:lstStyle/>
          <a:p>
            <a:r>
              <a:rPr lang="zh-CN" altLang="zh-CN" dirty="0"/>
              <a:t>便携式因特网接入可以方便地从一个地点携带到另一个地点，它主要强调的是设备的便携性。</a:t>
            </a:r>
            <a:endParaRPr lang="en-US" altLang="zh-CN" dirty="0"/>
          </a:p>
          <a:p>
            <a:r>
              <a:rPr lang="zh-CN" altLang="en-US" dirty="0"/>
              <a:t>常见接入方式：</a:t>
            </a:r>
            <a:endParaRPr lang="en-US" altLang="zh-CN" dirty="0"/>
          </a:p>
          <a:p>
            <a:pPr lvl="1"/>
            <a:r>
              <a:rPr lang="en-US" altLang="zh-CN" dirty="0"/>
              <a:t>Wi-Fi</a:t>
            </a:r>
            <a:r>
              <a:rPr lang="zh-CN" altLang="en-US" dirty="0"/>
              <a:t>热点</a:t>
            </a:r>
            <a:endParaRPr lang="en-US" altLang="zh-CN" dirty="0"/>
          </a:p>
          <a:p>
            <a:pPr lvl="1"/>
            <a:r>
              <a:rPr lang="zh-CN" altLang="zh-CN" dirty="0"/>
              <a:t>便携式</a:t>
            </a:r>
            <a:r>
              <a:rPr lang="en-US" altLang="zh-CN" dirty="0"/>
              <a:t>WiMAX</a:t>
            </a:r>
            <a:endParaRPr lang="en-US" altLang="zh-CN" dirty="0"/>
          </a:p>
          <a:p>
            <a:pPr lvl="1"/>
            <a:r>
              <a:rPr lang="zh-CN" altLang="zh-CN" dirty="0"/>
              <a:t>便携式卫星服务</a:t>
            </a:r>
            <a:endParaRPr lang="en-US" altLang="zh-CN" dirty="0"/>
          </a:p>
          <a:p>
            <a:pPr lvl="1"/>
            <a:r>
              <a:rPr lang="zh-CN" altLang="en-US" dirty="0"/>
              <a:t>蜂窝数据服务</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Wi-Fi</a:t>
            </a:r>
            <a:r>
              <a:rPr lang="zh-CN" altLang="zh-CN" dirty="0"/>
              <a:t>热点</a:t>
            </a:r>
            <a:endParaRPr lang="zh-CN" altLang="en-US" dirty="0"/>
          </a:p>
        </p:txBody>
      </p:sp>
      <p:sp>
        <p:nvSpPr>
          <p:cNvPr id="3" name="内容占位符 2"/>
          <p:cNvSpPr>
            <a:spLocks noGrp="1"/>
          </p:cNvSpPr>
          <p:nvPr>
            <p:ph idx="1"/>
          </p:nvPr>
        </p:nvSpPr>
        <p:spPr/>
        <p:txBody>
          <a:bodyPr/>
          <a:lstStyle/>
          <a:p>
            <a:r>
              <a:rPr lang="en-US" altLang="zh-CN" dirty="0"/>
              <a:t>Wi-Fi</a:t>
            </a:r>
            <a:r>
              <a:rPr lang="zh-CN" altLang="zh-CN" dirty="0"/>
              <a:t>热点是指提供了覆盖有</a:t>
            </a:r>
            <a:r>
              <a:rPr lang="en-US" altLang="zh-CN" dirty="0"/>
              <a:t>Wi-Fi</a:t>
            </a:r>
            <a:r>
              <a:rPr lang="zh-CN" altLang="zh-CN" dirty="0"/>
              <a:t>网络的区域，用户可以在区域范围内通过</a:t>
            </a:r>
            <a:r>
              <a:rPr lang="en-US" altLang="zh-CN" dirty="0"/>
              <a:t>Wi-Fi</a:t>
            </a:r>
            <a:r>
              <a:rPr lang="zh-CN" altLang="zh-CN" dirty="0"/>
              <a:t>网络访问因特网。</a:t>
            </a:r>
            <a:endParaRPr lang="en-US" altLang="zh-CN" dirty="0"/>
          </a:p>
          <a:p>
            <a:r>
              <a:rPr lang="zh-CN" altLang="zh-CN" dirty="0"/>
              <a:t>在公共场所登入</a:t>
            </a:r>
            <a:r>
              <a:rPr lang="en-US" altLang="zh-CN" dirty="0"/>
              <a:t>Wi-Fi</a:t>
            </a:r>
            <a:r>
              <a:rPr lang="zh-CN" altLang="zh-CN" dirty="0"/>
              <a:t>热点需要有强烈的安全保护意识，因为窃听者很有可能会轻易获取网络访问数据</a:t>
            </a:r>
            <a:r>
              <a:rPr lang="zh-CN" altLang="en-US" dirty="0"/>
              <a:t>。</a:t>
            </a:r>
            <a:endParaRPr lang="en-US" altLang="zh-CN" dirty="0"/>
          </a:p>
          <a:p>
            <a:r>
              <a:rPr lang="en-US" altLang="zh-CN" dirty="0"/>
              <a:t>Wi-Fi</a:t>
            </a:r>
            <a:r>
              <a:rPr lang="zh-CN" altLang="zh-CN" dirty="0"/>
              <a:t>的便携式很强，路由器可以很方便地进行移动，但</a:t>
            </a:r>
            <a:r>
              <a:rPr lang="en-US" altLang="zh-CN" dirty="0"/>
              <a:t>Wi-Fi</a:t>
            </a:r>
            <a:r>
              <a:rPr lang="zh-CN" altLang="zh-CN" dirty="0"/>
              <a:t>的移动性较差，用户只能在覆盖范围内进行因特网访问</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便携式</a:t>
            </a:r>
            <a:r>
              <a:rPr lang="en-US" altLang="zh-CN" dirty="0"/>
              <a:t>WiMAX</a:t>
            </a:r>
            <a:r>
              <a:rPr lang="zh-CN" altLang="zh-CN" dirty="0"/>
              <a:t>和移动</a:t>
            </a:r>
            <a:r>
              <a:rPr lang="en-US" altLang="zh-CN" dirty="0"/>
              <a:t>WiMAX</a:t>
            </a:r>
            <a:endParaRPr lang="zh-CN" altLang="en-US" dirty="0"/>
          </a:p>
        </p:txBody>
      </p:sp>
      <p:sp>
        <p:nvSpPr>
          <p:cNvPr id="3" name="内容占位符 2"/>
          <p:cNvSpPr>
            <a:spLocks noGrp="1"/>
          </p:cNvSpPr>
          <p:nvPr>
            <p:ph idx="1"/>
          </p:nvPr>
        </p:nvSpPr>
        <p:spPr/>
        <p:txBody>
          <a:bodyPr/>
          <a:lstStyle/>
          <a:p>
            <a:r>
              <a:rPr lang="zh-CN" altLang="zh-CN" dirty="0"/>
              <a:t>便携式</a:t>
            </a:r>
            <a:r>
              <a:rPr lang="en-US" altLang="zh-CN" dirty="0"/>
              <a:t>WiMAX</a:t>
            </a:r>
            <a:r>
              <a:rPr lang="zh-CN" altLang="zh-CN" dirty="0"/>
              <a:t>是指集成了天线的非视距调制解调器可以在发射塔覆盖范围内移动，从而可以达到在覆盖范围内的任何区域都可使用</a:t>
            </a:r>
            <a:r>
              <a:rPr lang="en-US" altLang="zh-CN" dirty="0"/>
              <a:t>WiMAX</a:t>
            </a:r>
            <a:r>
              <a:rPr lang="zh-CN" altLang="zh-CN" dirty="0"/>
              <a:t>接入因特网的效果。</a:t>
            </a:r>
            <a:endParaRPr lang="en-US" altLang="zh-CN" dirty="0"/>
          </a:p>
          <a:p>
            <a:r>
              <a:rPr lang="zh-CN" altLang="zh-CN" dirty="0"/>
              <a:t>装有</a:t>
            </a:r>
            <a:r>
              <a:rPr lang="en-US" altLang="zh-CN" dirty="0"/>
              <a:t>WiMAX</a:t>
            </a:r>
            <a:r>
              <a:rPr lang="zh-CN" altLang="zh-CN" dirty="0"/>
              <a:t>电路和天线的笔记本电脑可直接在覆盖范围内访问因特网。</a:t>
            </a:r>
            <a:endParaRPr lang="zh-CN" altLang="zh-CN" dirty="0"/>
          </a:p>
          <a:p>
            <a:r>
              <a:rPr lang="zh-CN" altLang="zh-CN" dirty="0"/>
              <a:t>移动</a:t>
            </a:r>
            <a:r>
              <a:rPr lang="en-US" altLang="zh-CN" dirty="0"/>
              <a:t>WiMAX</a:t>
            </a:r>
            <a:r>
              <a:rPr lang="zh-CN" altLang="zh-CN" dirty="0"/>
              <a:t>是由</a:t>
            </a:r>
            <a:r>
              <a:rPr lang="en-US" altLang="zh-CN" dirty="0"/>
              <a:t>ISP</a:t>
            </a:r>
            <a:r>
              <a:rPr lang="zh-CN" altLang="zh-CN" dirty="0"/>
              <a:t>和手机运营商部署的，它能够在不同的发射塔覆盖范围内提供无缝的因特网接入。</a:t>
            </a:r>
            <a:endParaRPr lang="en-US" altLang="zh-CN" dirty="0"/>
          </a:p>
          <a:p>
            <a:r>
              <a:rPr lang="zh-CN" altLang="en-US" dirty="0"/>
              <a:t>同样在中国发展受限。</a:t>
            </a:r>
            <a:endParaRPr lang="zh-CN" altLang="zh-CN" dirty="0"/>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便携式卫星服务</a:t>
            </a:r>
            <a:endParaRPr lang="zh-CN" altLang="en-US" dirty="0"/>
          </a:p>
        </p:txBody>
      </p:sp>
      <p:sp>
        <p:nvSpPr>
          <p:cNvPr id="3" name="内容占位符 2"/>
          <p:cNvSpPr>
            <a:spLocks noGrp="1"/>
          </p:cNvSpPr>
          <p:nvPr>
            <p:ph idx="1"/>
          </p:nvPr>
        </p:nvSpPr>
        <p:spPr/>
        <p:txBody>
          <a:bodyPr/>
          <a:lstStyle/>
          <a:p>
            <a:r>
              <a:rPr lang="zh-CN" altLang="en-US" dirty="0"/>
              <a:t>便携式卫星服务通过便携的碟型卫星天线提供因特网接入，适合于远行到人烟稀少的区域时使用。</a:t>
            </a:r>
            <a:endParaRPr lang="en-US" altLang="zh-CN" dirty="0"/>
          </a:p>
          <a:p>
            <a:r>
              <a:rPr lang="zh-CN" altLang="en-US" dirty="0"/>
              <a:t>碟型卫星天线通常可以架设在车辆上，只要调整好其朝向就可访问因特网了。</a:t>
            </a:r>
            <a:endParaRPr lang="zh-CN" altLang="en-US" dirty="0"/>
          </a:p>
        </p:txBody>
      </p:sp>
      <p:pic>
        <p:nvPicPr>
          <p:cNvPr id="4" name="图片 3"/>
          <p:cNvPicPr/>
          <p:nvPr/>
        </p:nvPicPr>
        <p:blipFill>
          <a:blip r:embed="rId1"/>
          <a:stretch>
            <a:fillRect/>
          </a:stretch>
        </p:blipFill>
        <p:spPr>
          <a:xfrm>
            <a:off x="5688106" y="3832412"/>
            <a:ext cx="2827244" cy="254681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因特网背景</a:t>
            </a:r>
            <a:endParaRPr lang="zh-CN" altLang="en-US"/>
          </a:p>
        </p:txBody>
      </p:sp>
      <p:pic>
        <p:nvPicPr>
          <p:cNvPr id="43" name="图片 43"/>
          <p:cNvPicPr>
            <a:picLocks noChangeAspect="1"/>
          </p:cNvPicPr>
          <p:nvPr>
            <p:ph idx="1"/>
          </p:nvPr>
        </p:nvPicPr>
        <p:blipFill>
          <a:blip r:embed="rId1"/>
          <a:stretch>
            <a:fillRect/>
          </a:stretch>
        </p:blipFill>
        <p:spPr>
          <a:xfrm>
            <a:off x="2309495" y="1162685"/>
            <a:ext cx="5334000" cy="4324350"/>
          </a:xfrm>
          <a:prstGeom prst="rect">
            <a:avLst/>
          </a:prstGeom>
        </p:spPr>
      </p:pic>
      <p:sp>
        <p:nvSpPr>
          <p:cNvPr id="4" name="文本框 3"/>
          <p:cNvSpPr txBox="1"/>
          <p:nvPr/>
        </p:nvSpPr>
        <p:spPr>
          <a:xfrm>
            <a:off x="3204845" y="5591810"/>
            <a:ext cx="3685540" cy="368300"/>
          </a:xfrm>
          <a:prstGeom prst="rect">
            <a:avLst/>
          </a:prstGeom>
          <a:noFill/>
        </p:spPr>
        <p:txBody>
          <a:bodyPr wrap="square" rtlCol="0">
            <a:spAutoFit/>
          </a:bodyPr>
          <a:p>
            <a:r>
              <a:rPr lang="zh-CN" altLang="en-US"/>
              <a:t>因特网（数据来源： villevivante.ch）</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蜂窝数据服务</a:t>
            </a:r>
            <a:endParaRPr lang="zh-CN" altLang="en-US" dirty="0"/>
          </a:p>
        </p:txBody>
      </p:sp>
      <p:sp>
        <p:nvSpPr>
          <p:cNvPr id="3" name="内容占位符 2"/>
          <p:cNvSpPr>
            <a:spLocks noGrp="1"/>
          </p:cNvSpPr>
          <p:nvPr>
            <p:ph idx="1"/>
          </p:nvPr>
        </p:nvSpPr>
        <p:spPr>
          <a:xfrm>
            <a:off x="1438382" y="1202076"/>
            <a:ext cx="7076968" cy="5655924"/>
          </a:xfrm>
        </p:spPr>
        <p:txBody>
          <a:bodyPr>
            <a:normAutofit/>
          </a:bodyPr>
          <a:lstStyle/>
          <a:p>
            <a:r>
              <a:rPr lang="zh-CN" altLang="zh-CN" dirty="0"/>
              <a:t>蜂窝数据得名于其基站覆盖范围有如蜂窝状的正六边形分布。蜂窝数据服务是移动设备常用的因特网接入方式。</a:t>
            </a:r>
            <a:endParaRPr lang="en-US" altLang="zh-CN" dirty="0"/>
          </a:p>
          <a:p>
            <a:endParaRPr lang="en-US" altLang="zh-CN" dirty="0"/>
          </a:p>
          <a:p>
            <a:r>
              <a:rPr lang="zh-CN" altLang="en-US" dirty="0"/>
              <a:t>除了可以在移动设备上使用蜂窝数据服务访问因特网外，其他设备也可通过以下方法受惠于蜂窝数据服务：</a:t>
            </a:r>
            <a:endParaRPr lang="zh-CN" altLang="en-US" dirty="0"/>
          </a:p>
          <a:p>
            <a:pPr lvl="1"/>
            <a:r>
              <a:rPr lang="zh-CN" altLang="en-US" dirty="0"/>
              <a:t>利用移动设备的个人热点功能，可以将移动设备作为</a:t>
            </a:r>
            <a:r>
              <a:rPr lang="en-US" altLang="zh-CN" dirty="0"/>
              <a:t>Wi-Fi</a:t>
            </a:r>
            <a:r>
              <a:rPr lang="zh-CN" altLang="en-US" dirty="0"/>
              <a:t>热点。</a:t>
            </a:r>
            <a:endParaRPr lang="en-US" altLang="zh-CN" dirty="0"/>
          </a:p>
          <a:p>
            <a:pPr lvl="1"/>
            <a:r>
              <a:rPr lang="zh-CN" altLang="en-US" dirty="0"/>
              <a:t>笔记本电脑等设备可以使用蜂窝服务提供商提供的无线调制解调器。</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蜂窝技术的分代</a:t>
            </a:r>
            <a:endParaRPr lang="zh-CN" altLang="en-US" dirty="0"/>
          </a:p>
        </p:txBody>
      </p:sp>
      <p:sp>
        <p:nvSpPr>
          <p:cNvPr id="3" name="内容占位符 2"/>
          <p:cNvSpPr>
            <a:spLocks noGrp="1"/>
          </p:cNvSpPr>
          <p:nvPr>
            <p:ph idx="1"/>
          </p:nvPr>
        </p:nvSpPr>
        <p:spPr>
          <a:xfrm>
            <a:off x="1438382" y="1202076"/>
            <a:ext cx="7423230" cy="5521453"/>
          </a:xfrm>
        </p:spPr>
        <p:txBody>
          <a:bodyPr>
            <a:normAutofit lnSpcReduction="10000"/>
          </a:bodyPr>
          <a:lstStyle/>
          <a:p>
            <a:r>
              <a:rPr lang="zh-CN" altLang="en-US" dirty="0"/>
              <a:t>蜂窝技术可分为以下四代：</a:t>
            </a:r>
            <a:endParaRPr lang="zh-CN" altLang="en-US" dirty="0"/>
          </a:p>
          <a:p>
            <a:pPr lvl="1"/>
            <a:r>
              <a:rPr lang="en-US" altLang="zh-CN" dirty="0"/>
              <a:t>1G</a:t>
            </a:r>
            <a:r>
              <a:rPr lang="zh-CN" altLang="en-US" dirty="0"/>
              <a:t>：采用了模拟技术，只可以进行语音通信。</a:t>
            </a:r>
            <a:endParaRPr lang="zh-CN" altLang="en-US" dirty="0"/>
          </a:p>
          <a:p>
            <a:pPr lvl="1"/>
            <a:r>
              <a:rPr lang="en-US" altLang="zh-CN" dirty="0"/>
              <a:t>2G</a:t>
            </a:r>
            <a:r>
              <a:rPr lang="zh-CN" altLang="en-US" dirty="0"/>
              <a:t>：数字技术替代了模拟技术，能够进行窄带的数据通讯。常用的</a:t>
            </a:r>
            <a:r>
              <a:rPr lang="en-US" altLang="zh-CN" dirty="0"/>
              <a:t>2G</a:t>
            </a:r>
            <a:r>
              <a:rPr lang="zh-CN" altLang="en-US" dirty="0"/>
              <a:t>无线通信协议有</a:t>
            </a:r>
            <a:r>
              <a:rPr lang="en-US" altLang="zh-CN" dirty="0"/>
              <a:t>CDMA</a:t>
            </a:r>
            <a:r>
              <a:rPr lang="zh-CN" altLang="en-US" dirty="0"/>
              <a:t>，以及基于</a:t>
            </a:r>
            <a:r>
              <a:rPr lang="en-US" altLang="zh-CN" dirty="0"/>
              <a:t>TDMA</a:t>
            </a:r>
            <a:r>
              <a:rPr lang="zh-CN" altLang="en-US" dirty="0"/>
              <a:t>发展出来的</a:t>
            </a:r>
            <a:r>
              <a:rPr lang="en-US" altLang="zh-CN" dirty="0"/>
              <a:t>GSM</a:t>
            </a:r>
            <a:r>
              <a:rPr lang="zh-CN" altLang="en-US" dirty="0"/>
              <a:t>两种。</a:t>
            </a:r>
            <a:endParaRPr lang="en-US" altLang="zh-CN" dirty="0"/>
          </a:p>
          <a:p>
            <a:pPr lvl="1"/>
            <a:r>
              <a:rPr lang="en-US" altLang="zh-CN" dirty="0"/>
              <a:t>3G</a:t>
            </a:r>
            <a:r>
              <a:rPr lang="zh-CN" altLang="en-US" dirty="0"/>
              <a:t>：在</a:t>
            </a:r>
            <a:r>
              <a:rPr lang="en-US" altLang="zh-CN" dirty="0"/>
              <a:t>2G</a:t>
            </a:r>
            <a:r>
              <a:rPr lang="zh-CN" altLang="en-US" dirty="0"/>
              <a:t>的基础上发展了高带宽的数据通信，并提高了语音通话的安全性。常用的</a:t>
            </a:r>
            <a:r>
              <a:rPr lang="en-US" altLang="zh-CN" dirty="0"/>
              <a:t>3G</a:t>
            </a:r>
            <a:r>
              <a:rPr lang="zh-CN" altLang="en-US" dirty="0"/>
              <a:t>标准有</a:t>
            </a:r>
            <a:r>
              <a:rPr lang="en-US" altLang="zh-CN" dirty="0"/>
              <a:t>WCDMA</a:t>
            </a:r>
            <a:r>
              <a:rPr lang="zh-CN" altLang="en-US" dirty="0"/>
              <a:t>、</a:t>
            </a:r>
            <a:r>
              <a:rPr lang="en-US" altLang="zh-CN" dirty="0"/>
              <a:t>CDMA2000</a:t>
            </a:r>
            <a:r>
              <a:rPr lang="zh-CN" altLang="en-US" dirty="0"/>
              <a:t>、</a:t>
            </a:r>
            <a:r>
              <a:rPr lang="en-US" altLang="zh-CN" dirty="0"/>
              <a:t>TD-SCDMA</a:t>
            </a:r>
            <a:r>
              <a:rPr lang="zh-CN" altLang="en-US" dirty="0"/>
              <a:t>等。</a:t>
            </a:r>
            <a:endParaRPr lang="en-US" altLang="zh-CN" dirty="0"/>
          </a:p>
          <a:p>
            <a:pPr lvl="1"/>
            <a:r>
              <a:rPr lang="en-US" altLang="zh-CN" dirty="0"/>
              <a:t>4G</a:t>
            </a:r>
            <a:r>
              <a:rPr lang="zh-CN" altLang="en-US" dirty="0"/>
              <a:t>：目标是为移动中的设备提供</a:t>
            </a:r>
            <a:r>
              <a:rPr lang="en-US" altLang="zh-CN" dirty="0"/>
              <a:t>100Mbps</a:t>
            </a:r>
            <a:r>
              <a:rPr lang="zh-CN" altLang="en-US" dirty="0"/>
              <a:t>的峰值数据传输速率，或是在设备静止时提供</a:t>
            </a:r>
            <a:r>
              <a:rPr lang="en-US" altLang="zh-CN" dirty="0"/>
              <a:t>1Gbps</a:t>
            </a:r>
            <a:r>
              <a:rPr lang="zh-CN" altLang="en-US" dirty="0"/>
              <a:t>的数据传输速率。</a:t>
            </a:r>
            <a:r>
              <a:rPr lang="en-US" altLang="zh-CN" dirty="0"/>
              <a:t>4G</a:t>
            </a:r>
            <a:r>
              <a:rPr lang="zh-CN" altLang="en-US" dirty="0"/>
              <a:t>的实现技术称为</a:t>
            </a:r>
            <a:r>
              <a:rPr lang="en-US" altLang="zh-CN" dirty="0"/>
              <a:t>LTE</a:t>
            </a:r>
            <a:r>
              <a:rPr lang="zh-CN" altLang="en-US" dirty="0"/>
              <a:t>，</a:t>
            </a:r>
            <a:r>
              <a:rPr lang="en-US" altLang="zh-CN" dirty="0"/>
              <a:t>4G LTE</a:t>
            </a:r>
            <a:r>
              <a:rPr lang="zh-CN" altLang="en-US" dirty="0"/>
              <a:t>又可分为</a:t>
            </a:r>
            <a:r>
              <a:rPr lang="en-US" altLang="zh-CN" dirty="0"/>
              <a:t>TD-LTE</a:t>
            </a:r>
            <a:r>
              <a:rPr lang="zh-CN" altLang="en-US" dirty="0"/>
              <a:t>和</a:t>
            </a:r>
            <a:r>
              <a:rPr lang="en-US" altLang="zh-CN" dirty="0"/>
              <a:t>FDD-LTE</a:t>
            </a:r>
            <a:r>
              <a:rPr lang="zh-CN" altLang="en-US" dirty="0"/>
              <a:t>。</a:t>
            </a:r>
            <a:endParaRPr lang="en-US" altLang="zh-CN" dirty="0"/>
          </a:p>
          <a:p>
            <a:r>
              <a:rPr lang="zh-CN" altLang="zh-CN" dirty="0"/>
              <a:t>除去以上标准的四代外，还有介于它们之间的</a:t>
            </a:r>
            <a:r>
              <a:rPr lang="en-US" altLang="zh-CN" dirty="0"/>
              <a:t>GPRS</a:t>
            </a:r>
            <a:r>
              <a:rPr lang="zh-CN" altLang="zh-CN" dirty="0"/>
              <a:t>（相当于</a:t>
            </a:r>
            <a:r>
              <a:rPr lang="en-US" altLang="zh-CN" dirty="0"/>
              <a:t>2.5G</a:t>
            </a:r>
            <a:r>
              <a:rPr lang="zh-CN" altLang="zh-CN" dirty="0"/>
              <a:t>）、</a:t>
            </a:r>
            <a:r>
              <a:rPr lang="en-US" altLang="zh-CN" dirty="0"/>
              <a:t>EDGE</a:t>
            </a:r>
            <a:r>
              <a:rPr lang="zh-CN" altLang="zh-CN" dirty="0"/>
              <a:t>（相当于</a:t>
            </a:r>
            <a:r>
              <a:rPr lang="en-US" altLang="zh-CN" dirty="0"/>
              <a:t>2.75G</a:t>
            </a:r>
            <a:r>
              <a:rPr lang="zh-CN" altLang="zh-CN" dirty="0"/>
              <a:t>）等。</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因特网服务</a:t>
            </a:r>
            <a:endParaRPr lang="zh-CN" altLang="en-US" dirty="0"/>
          </a:p>
        </p:txBody>
      </p:sp>
      <p:sp>
        <p:nvSpPr>
          <p:cNvPr id="3" name="内容占位符 2"/>
          <p:cNvSpPr>
            <a:spLocks noGrp="1"/>
          </p:cNvSpPr>
          <p:nvPr>
            <p:ph idx="1"/>
          </p:nvPr>
        </p:nvSpPr>
        <p:spPr/>
        <p:txBody>
          <a:bodyPr/>
          <a:lstStyle/>
          <a:p>
            <a:r>
              <a:rPr lang="zh-CN" altLang="en-US" dirty="0"/>
              <a:t>因特网服务主要有：</a:t>
            </a:r>
            <a:endParaRPr lang="en-US" altLang="zh-CN" dirty="0"/>
          </a:p>
          <a:p>
            <a:pPr lvl="1"/>
            <a:r>
              <a:rPr lang="zh-CN" altLang="en-US" dirty="0"/>
              <a:t>云计算</a:t>
            </a:r>
            <a:endParaRPr lang="en-US" altLang="zh-CN" dirty="0"/>
          </a:p>
          <a:p>
            <a:pPr lvl="1"/>
            <a:r>
              <a:rPr lang="zh-CN" altLang="en-US" dirty="0"/>
              <a:t>社交网络</a:t>
            </a:r>
            <a:endParaRPr lang="en-US" altLang="zh-CN" dirty="0"/>
          </a:p>
          <a:p>
            <a:pPr lvl="1"/>
            <a:r>
              <a:rPr lang="zh-CN" altLang="en-US" dirty="0"/>
              <a:t>网格计算</a:t>
            </a:r>
            <a:endParaRPr lang="en-US" altLang="zh-CN" dirty="0"/>
          </a:p>
          <a:p>
            <a:pPr lvl="1"/>
            <a:r>
              <a:rPr lang="en-US" altLang="zh-CN" dirty="0"/>
              <a:t>FTP</a:t>
            </a:r>
            <a:endParaRPr lang="en-US" altLang="zh-CN" dirty="0"/>
          </a:p>
          <a:p>
            <a:pPr lvl="1"/>
            <a:r>
              <a:rPr lang="zh-CN" altLang="en-US" dirty="0"/>
              <a:t>对等文件共享</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云计算</a:t>
            </a:r>
            <a:endParaRPr lang="zh-CN" altLang="en-US" dirty="0"/>
          </a:p>
        </p:txBody>
      </p:sp>
      <p:sp>
        <p:nvSpPr>
          <p:cNvPr id="3" name="内容占位符 2"/>
          <p:cNvSpPr>
            <a:spLocks noGrp="1"/>
          </p:cNvSpPr>
          <p:nvPr>
            <p:ph idx="1"/>
          </p:nvPr>
        </p:nvSpPr>
        <p:spPr/>
        <p:txBody>
          <a:bodyPr/>
          <a:lstStyle/>
          <a:p>
            <a:r>
              <a:rPr lang="zh-CN" altLang="zh-CN" dirty="0"/>
              <a:t>云计算是一种商业计算模型，是一种概念而不是具体的技术。</a:t>
            </a:r>
            <a:endParaRPr lang="en-US" altLang="zh-CN" dirty="0"/>
          </a:p>
          <a:p>
            <a:r>
              <a:rPr lang="zh-CN" altLang="zh-CN" dirty="0"/>
              <a:t>云计算由位于网络上的一组服务器把其计算、存储、数据等资源以服务的方式提供给请求者，同时服务器管理者可以以最优利用的方式动态地把资源分给众多的请求者，以达到最大效益。</a:t>
            </a:r>
            <a:endParaRPr lang="en-US" altLang="zh-CN" dirty="0"/>
          </a:p>
          <a:p>
            <a:r>
              <a:rPr lang="zh-CN" altLang="zh-CN" dirty="0"/>
              <a:t>在云计算中，因特网中的服务器不再是单独的个体，而是被统一起来，形成一个</a:t>
            </a:r>
            <a:r>
              <a:rPr lang="en-US" altLang="zh-CN" dirty="0"/>
              <a:t>“</a:t>
            </a:r>
            <a:r>
              <a:rPr lang="zh-CN" altLang="zh-CN" dirty="0"/>
              <a:t>云</a:t>
            </a:r>
            <a:r>
              <a:rPr lang="en-US" altLang="zh-CN" dirty="0"/>
              <a:t>”</a:t>
            </a:r>
            <a:r>
              <a:rPr lang="zh-CN" altLang="zh-CN" dirty="0"/>
              <a:t>，以云为整体进行服务。</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云计算</a:t>
            </a:r>
            <a:endParaRPr lang="zh-CN" altLang="en-US" dirty="0"/>
          </a:p>
        </p:txBody>
      </p:sp>
      <p:sp>
        <p:nvSpPr>
          <p:cNvPr id="3" name="内容占位符 2"/>
          <p:cNvSpPr>
            <a:spLocks noGrp="1"/>
          </p:cNvSpPr>
          <p:nvPr>
            <p:ph idx="1"/>
          </p:nvPr>
        </p:nvSpPr>
        <p:spPr/>
        <p:txBody>
          <a:bodyPr>
            <a:normAutofit/>
          </a:bodyPr>
          <a:lstStyle/>
          <a:p>
            <a:r>
              <a:rPr lang="zh-CN" altLang="en-US" dirty="0"/>
              <a:t>云计算可以认为包括以下几个层次的服务：</a:t>
            </a:r>
            <a:endParaRPr lang="zh-CN" altLang="en-US" dirty="0"/>
          </a:p>
          <a:p>
            <a:pPr lvl="1"/>
            <a:r>
              <a:rPr lang="zh-CN" altLang="en-US" dirty="0"/>
              <a:t>基础设施即服务（</a:t>
            </a:r>
            <a:r>
              <a:rPr lang="en-US" altLang="zh-CN" dirty="0"/>
              <a:t>Infrastructure as a Service</a:t>
            </a:r>
            <a:r>
              <a:rPr lang="zh-CN" altLang="en-US" dirty="0"/>
              <a:t>，简称</a:t>
            </a:r>
            <a:r>
              <a:rPr lang="en-US" altLang="zh-CN" dirty="0" err="1"/>
              <a:t>IaaS</a:t>
            </a:r>
            <a:r>
              <a:rPr lang="zh-CN" altLang="en-US" dirty="0"/>
              <a:t>），即消费者可以从因特网的计算机基础设施中获得服务，如硬件服务器租用。</a:t>
            </a:r>
            <a:endParaRPr lang="en-US" altLang="zh-CN" dirty="0"/>
          </a:p>
          <a:p>
            <a:pPr lvl="1"/>
            <a:r>
              <a:rPr lang="zh-CN" altLang="en-US" dirty="0"/>
              <a:t>平台即服务（</a:t>
            </a:r>
            <a:r>
              <a:rPr lang="en-US" altLang="zh-CN" dirty="0"/>
              <a:t>Platform as a Service</a:t>
            </a:r>
            <a:r>
              <a:rPr lang="zh-CN" altLang="en-US" dirty="0"/>
              <a:t>，简称</a:t>
            </a:r>
            <a:r>
              <a:rPr lang="en-US" altLang="zh-CN" dirty="0" err="1"/>
              <a:t>PaaS</a:t>
            </a:r>
            <a:r>
              <a:rPr lang="zh-CN" altLang="en-US" dirty="0"/>
              <a:t>），是将软件研发的平台作为一种服务，如虚拟服务器和操作系统。</a:t>
            </a:r>
            <a:endParaRPr lang="en-US" altLang="zh-CN" dirty="0"/>
          </a:p>
          <a:p>
            <a:pPr lvl="1"/>
            <a:r>
              <a:rPr lang="zh-CN" altLang="en-US" dirty="0"/>
              <a:t>软件即服务（</a:t>
            </a:r>
            <a:r>
              <a:rPr lang="en-US" altLang="zh-CN" dirty="0"/>
              <a:t>Software as a Service</a:t>
            </a:r>
            <a:r>
              <a:rPr lang="zh-CN" altLang="en-US" dirty="0"/>
              <a:t>，简称</a:t>
            </a:r>
            <a:r>
              <a:rPr lang="en-US" altLang="zh-CN" dirty="0"/>
              <a:t>SaaS</a:t>
            </a:r>
            <a:r>
              <a:rPr lang="zh-CN" altLang="en-US" dirty="0"/>
              <a:t>），是指消费者通过因特网从云中获取软件，这些软件通常是基于</a:t>
            </a:r>
            <a:r>
              <a:rPr lang="en-US" altLang="zh-CN" dirty="0"/>
              <a:t>Web</a:t>
            </a:r>
            <a:r>
              <a:rPr lang="zh-CN" altLang="en-US" dirty="0"/>
              <a:t>的，可以用浏览器打开。</a:t>
            </a:r>
            <a:endParaRPr lang="zh-CN" altLang="en-US" dirty="0"/>
          </a:p>
          <a:p>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社交网络</a:t>
            </a:r>
            <a:endParaRPr lang="zh-CN" altLang="en-US" dirty="0"/>
          </a:p>
        </p:txBody>
      </p:sp>
      <p:sp>
        <p:nvSpPr>
          <p:cNvPr id="3" name="内容占位符 2"/>
          <p:cNvSpPr>
            <a:spLocks noGrp="1"/>
          </p:cNvSpPr>
          <p:nvPr>
            <p:ph idx="1"/>
          </p:nvPr>
        </p:nvSpPr>
        <p:spPr/>
        <p:txBody>
          <a:bodyPr/>
          <a:lstStyle/>
          <a:p>
            <a:r>
              <a:rPr lang="zh-CN" altLang="zh-CN" dirty="0"/>
              <a:t>社交网络的功能就像是一个由因特网在线用户组成的团体。通过网站的形式，这种在线团体的成员可以分享共同的兴趣爱好、宗教信仰、政治观点以及另类的生活方式。</a:t>
            </a:r>
            <a:endParaRPr lang="en-US" altLang="zh-CN" dirty="0"/>
          </a:p>
          <a:p>
            <a:r>
              <a:rPr lang="zh-CN" altLang="zh-CN" dirty="0"/>
              <a:t>因特网中有成百上千个不同的社交网络，每个社交网络的兴趣方向都不尽相同，常见的社交网络如人人、</a:t>
            </a:r>
            <a:r>
              <a:rPr lang="en-US" altLang="zh-CN" dirty="0"/>
              <a:t>QQ</a:t>
            </a:r>
            <a:r>
              <a:rPr lang="zh-CN" altLang="zh-CN" dirty="0"/>
              <a:t>空间、</a:t>
            </a:r>
            <a:r>
              <a:rPr lang="en-US" altLang="zh-CN" dirty="0"/>
              <a:t>Facebook</a:t>
            </a:r>
            <a:r>
              <a:rPr lang="zh-CN" altLang="zh-CN" dirty="0"/>
              <a:t>、</a:t>
            </a:r>
            <a:r>
              <a:rPr lang="en-US" altLang="zh-CN" dirty="0" err="1"/>
              <a:t>MySpace</a:t>
            </a:r>
            <a:r>
              <a:rPr lang="zh-CN" altLang="zh-CN" dirty="0"/>
              <a:t>等</a:t>
            </a:r>
            <a:r>
              <a:rPr lang="zh-CN" altLang="en-US" dirty="0"/>
              <a:t>。</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网格计算</a:t>
            </a:r>
            <a:endParaRPr lang="zh-CN" altLang="en-US" dirty="0"/>
          </a:p>
        </p:txBody>
      </p:sp>
      <p:sp>
        <p:nvSpPr>
          <p:cNvPr id="3" name="内容占位符 2"/>
          <p:cNvSpPr>
            <a:spLocks noGrp="1"/>
          </p:cNvSpPr>
          <p:nvPr>
            <p:ph idx="1"/>
          </p:nvPr>
        </p:nvSpPr>
        <p:spPr/>
        <p:txBody>
          <a:bodyPr/>
          <a:lstStyle/>
          <a:p>
            <a:r>
              <a:rPr lang="zh-CN" altLang="zh-CN" dirty="0"/>
              <a:t>网格计算系统是指将网络上分布的计算机联系起来，组成一个超级虚拟计算机以执行一些大型任务。</a:t>
            </a:r>
            <a:endParaRPr lang="en-US" altLang="zh-CN" dirty="0"/>
          </a:p>
          <a:p>
            <a:endParaRPr lang="en-US" altLang="zh-CN" dirty="0"/>
          </a:p>
          <a:p>
            <a:r>
              <a:rPr lang="zh-CN" altLang="zh-CN" dirty="0"/>
              <a:t>网格管理软件会将大型任务分成很多个小任务发送给网格中的计算机，网格中的每台计算机都运行有网格客户端软件，它们可以利用计算机的空闲资源来处理这些小任务，处理后计算结果会发给网格管理软件进行合并。</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FTP</a:t>
            </a:r>
            <a:endParaRPr lang="zh-CN" altLang="en-US" dirty="0"/>
          </a:p>
        </p:txBody>
      </p:sp>
      <p:sp>
        <p:nvSpPr>
          <p:cNvPr id="3" name="内容占位符 2"/>
          <p:cNvSpPr>
            <a:spLocks noGrp="1"/>
          </p:cNvSpPr>
          <p:nvPr>
            <p:ph idx="1"/>
          </p:nvPr>
        </p:nvSpPr>
        <p:spPr/>
        <p:txBody>
          <a:bodyPr/>
          <a:lstStyle/>
          <a:p>
            <a:r>
              <a:rPr lang="en-US" altLang="zh-CN" dirty="0"/>
              <a:t>FTP</a:t>
            </a:r>
            <a:r>
              <a:rPr lang="zh-CN" altLang="zh-CN" dirty="0"/>
              <a:t>（</a:t>
            </a:r>
            <a:r>
              <a:rPr lang="en-US" altLang="zh-CN" dirty="0"/>
              <a:t>File Transfer Protocol</a:t>
            </a:r>
            <a:r>
              <a:rPr lang="zh-CN" altLang="zh-CN" dirty="0"/>
              <a:t>，文件传输协议）使得因特网中的计算机可以传输文件，或对远程的文件进行操作。</a:t>
            </a:r>
            <a:endParaRPr lang="en-US" altLang="zh-CN" dirty="0"/>
          </a:p>
          <a:p>
            <a:endParaRPr lang="en-US" altLang="zh-CN" dirty="0"/>
          </a:p>
          <a:p>
            <a:r>
              <a:rPr lang="en-US" altLang="zh-CN" dirty="0"/>
              <a:t>FTP</a:t>
            </a:r>
            <a:r>
              <a:rPr lang="zh-CN" altLang="zh-CN" dirty="0"/>
              <a:t>服务器会监听本机的</a:t>
            </a:r>
            <a:r>
              <a:rPr lang="en-US" altLang="zh-CN" dirty="0"/>
              <a:t>20</a:t>
            </a:r>
            <a:r>
              <a:rPr lang="zh-CN" altLang="zh-CN" dirty="0"/>
              <a:t>和</a:t>
            </a:r>
            <a:r>
              <a:rPr lang="en-US" altLang="zh-CN" dirty="0"/>
              <a:t>21</a:t>
            </a:r>
            <a:r>
              <a:rPr lang="zh-CN" altLang="zh-CN" dirty="0"/>
              <a:t>端口（是计算机的虚拟接口），以响应来自其他计算机的请求。当服务器收到请求后，会检查用户的权限以防止非法访问；如果用户有足够的权限，服务器就会将其请求的文件封包传输给用户计算机，或对相应的文件进行修改。</a:t>
            </a:r>
            <a:endParaRPr lang="zh-CN" altLang="zh-CN" dirty="0"/>
          </a:p>
          <a:p>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FTP</a:t>
            </a:r>
            <a:endParaRPr lang="en-US" altLang="zh-CN"/>
          </a:p>
        </p:txBody>
      </p:sp>
      <p:pic>
        <p:nvPicPr>
          <p:cNvPr id="48" name="图片 48"/>
          <p:cNvPicPr>
            <a:picLocks noChangeAspect="1"/>
          </p:cNvPicPr>
          <p:nvPr>
            <p:ph idx="1"/>
          </p:nvPr>
        </p:nvPicPr>
        <p:blipFill>
          <a:blip r:embed="rId1"/>
          <a:stretch>
            <a:fillRect/>
          </a:stretch>
        </p:blipFill>
        <p:spPr>
          <a:xfrm>
            <a:off x="1675130" y="1581150"/>
            <a:ext cx="7077075" cy="3522980"/>
          </a:xfrm>
          <a:prstGeom prst="rect">
            <a:avLst/>
          </a:prstGeom>
        </p:spPr>
      </p:pic>
      <p:sp>
        <p:nvSpPr>
          <p:cNvPr id="4" name="文本框 3"/>
          <p:cNvSpPr txBox="1"/>
          <p:nvPr/>
        </p:nvSpPr>
        <p:spPr>
          <a:xfrm>
            <a:off x="2576830" y="5245100"/>
            <a:ext cx="4872355" cy="368300"/>
          </a:xfrm>
          <a:prstGeom prst="rect">
            <a:avLst/>
          </a:prstGeom>
          <a:noFill/>
        </p:spPr>
        <p:txBody>
          <a:bodyPr wrap="square" rtlCol="0">
            <a:spAutoFit/>
          </a:bodyPr>
          <a:p>
            <a:r>
              <a:rPr lang="zh-CN" altLang="en-US"/>
              <a:t>通过FTP客户端软件可实现对FTP服务器的访问</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FTP</a:t>
            </a:r>
            <a:endParaRPr lang="en-US" altLang="zh-CN"/>
          </a:p>
        </p:txBody>
      </p:sp>
      <p:sp>
        <p:nvSpPr>
          <p:cNvPr id="3" name="内容占位符 2"/>
          <p:cNvSpPr>
            <a:spLocks noGrp="1"/>
          </p:cNvSpPr>
          <p:nvPr>
            <p:ph idx="1"/>
          </p:nvPr>
        </p:nvSpPr>
        <p:spPr/>
        <p:txBody>
          <a:bodyPr/>
          <a:p>
            <a:r>
              <a:rPr lang="zh-CN" altLang="en-US"/>
              <a:t>通过浏览器只能从</a:t>
            </a:r>
            <a:r>
              <a:rPr lang="en-US" altLang="zh-CN"/>
              <a:t>FTP</a:t>
            </a:r>
            <a:r>
              <a:rPr lang="zh-CN" altLang="en-US"/>
              <a:t>服务器上下载文件，如要上传文件需要借助</a:t>
            </a:r>
            <a:r>
              <a:rPr lang="en-US" altLang="zh-CN"/>
              <a:t>FTP</a:t>
            </a:r>
            <a:r>
              <a:rPr lang="zh-CN" altLang="en-US"/>
              <a:t>客户端软件或</a:t>
            </a:r>
            <a:r>
              <a:rPr lang="en-US" altLang="zh-CN"/>
              <a:t>Windows</a:t>
            </a:r>
            <a:r>
              <a:rPr lang="zh-CN" altLang="en-US"/>
              <a:t>资源管理器。</a:t>
            </a:r>
            <a:endParaRPr lang="zh-CN" altLang="en-US"/>
          </a:p>
          <a:p>
            <a:r>
              <a:rPr lang="en-US" altLang="zh-CN"/>
              <a:t>FTP</a:t>
            </a:r>
            <a:r>
              <a:rPr lang="zh-CN" altLang="en-US"/>
              <a:t>服务器的地址通常以</a:t>
            </a:r>
            <a:r>
              <a:rPr lang="en-US" altLang="zh-CN"/>
              <a:t>ftp</a:t>
            </a:r>
            <a:r>
              <a:rPr lang="zh-CN" altLang="en-US"/>
              <a:t>开头，而不以</a:t>
            </a:r>
            <a:r>
              <a:rPr lang="en-US" altLang="zh-CN"/>
              <a:t>www</a:t>
            </a:r>
            <a:r>
              <a:rPr lang="zh-CN" altLang="en-US"/>
              <a:t>开头。</a:t>
            </a:r>
            <a:endParaRPr lang="zh-CN" altLang="en-US"/>
          </a:p>
        </p:txBody>
      </p:sp>
      <p:pic>
        <p:nvPicPr>
          <p:cNvPr id="49" name="图片 49"/>
          <p:cNvPicPr>
            <a:picLocks noChangeAspect="1"/>
          </p:cNvPicPr>
          <p:nvPr/>
        </p:nvPicPr>
        <p:blipFill>
          <a:blip r:embed="rId1"/>
          <a:stretch>
            <a:fillRect/>
          </a:stretch>
        </p:blipFill>
        <p:spPr>
          <a:xfrm>
            <a:off x="5822315" y="3340100"/>
            <a:ext cx="1796415" cy="2290445"/>
          </a:xfrm>
          <a:prstGeom prst="rect">
            <a:avLst/>
          </a:prstGeom>
        </p:spPr>
      </p:pic>
      <p:sp>
        <p:nvSpPr>
          <p:cNvPr id="4" name="文本框 3"/>
          <p:cNvSpPr txBox="1"/>
          <p:nvPr/>
        </p:nvSpPr>
        <p:spPr>
          <a:xfrm>
            <a:off x="4099560" y="5928360"/>
            <a:ext cx="4415790" cy="368300"/>
          </a:xfrm>
          <a:prstGeom prst="rect">
            <a:avLst/>
          </a:prstGeom>
          <a:noFill/>
        </p:spPr>
        <p:txBody>
          <a:bodyPr wrap="square" rtlCol="0">
            <a:spAutoFit/>
          </a:bodyPr>
          <a:p>
            <a:r>
              <a:rPr lang="zh-CN" altLang="en-US"/>
              <a:t>Windows资源管理器直接访问FTP服务器</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因特网背景</a:t>
            </a:r>
            <a:endParaRPr lang="zh-CN" altLang="en-US"/>
          </a:p>
        </p:txBody>
      </p:sp>
      <p:sp>
        <p:nvSpPr>
          <p:cNvPr id="3" name="内容占位符 2"/>
          <p:cNvSpPr>
            <a:spLocks noGrp="1"/>
          </p:cNvSpPr>
          <p:nvPr>
            <p:ph idx="1"/>
          </p:nvPr>
        </p:nvSpPr>
        <p:spPr/>
        <p:txBody>
          <a:bodyPr/>
          <a:p>
            <a:r>
              <a:rPr lang="zh-CN" altLang="en-US"/>
              <a:t>因特网名称与数字地址分配机构（</a:t>
            </a:r>
            <a:r>
              <a:rPr lang="en-US" altLang="zh-CN"/>
              <a:t>The Internet Corporation for Assigned Names and Numbers</a:t>
            </a:r>
            <a:r>
              <a:rPr lang="zh-CN" altLang="en-US"/>
              <a:t>，</a:t>
            </a:r>
            <a:r>
              <a:rPr lang="en-US" altLang="zh-CN"/>
              <a:t>ICANN</a:t>
            </a:r>
            <a:r>
              <a:rPr lang="zh-CN" altLang="en-US"/>
              <a:t>）是一个非营利性的国际组织，成立于</a:t>
            </a:r>
            <a:r>
              <a:rPr lang="en-US" altLang="zh-CN"/>
              <a:t>1998</a:t>
            </a:r>
            <a:r>
              <a:rPr lang="zh-CN" altLang="en-US"/>
              <a:t>年</a:t>
            </a:r>
            <a:r>
              <a:rPr lang="en-US" altLang="zh-CN"/>
              <a:t>10</a:t>
            </a:r>
            <a:r>
              <a:rPr lang="zh-CN" altLang="en-US"/>
              <a:t>月，负责在全球范围内对因特网唯一标识系统及其安全稳定的运行进行协调，包括因特网协议地址的空间分配、协议标识符的指派，通用顶级域名（</a:t>
            </a:r>
            <a:r>
              <a:rPr lang="en-US" altLang="zh-CN"/>
              <a:t>gTLD</a:t>
            </a:r>
            <a:r>
              <a:rPr lang="zh-CN" altLang="en-US"/>
              <a:t>）和地区顶级域名（</a:t>
            </a:r>
            <a:r>
              <a:rPr lang="en-US" altLang="zh-CN"/>
              <a:t>ccTLD</a:t>
            </a:r>
            <a:r>
              <a:rPr lang="zh-CN" altLang="en-US"/>
              <a:t>）系统的管理，以及根服务器系统的管理。</a:t>
            </a:r>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对等文件共享</a:t>
            </a:r>
            <a:endParaRPr lang="zh-CN" altLang="en-US" dirty="0"/>
          </a:p>
        </p:txBody>
      </p:sp>
      <p:sp>
        <p:nvSpPr>
          <p:cNvPr id="3" name="内容占位符 2"/>
          <p:cNvSpPr>
            <a:spLocks noGrp="1"/>
          </p:cNvSpPr>
          <p:nvPr>
            <p:ph idx="1"/>
          </p:nvPr>
        </p:nvSpPr>
        <p:spPr/>
        <p:txBody>
          <a:bodyPr/>
          <a:lstStyle/>
          <a:p>
            <a:r>
              <a:rPr lang="zh-CN" altLang="zh-CN" dirty="0"/>
              <a:t>对等文件共享允许因特网上的用户之间相互转发文件，常见的文件共享协议是</a:t>
            </a:r>
            <a:r>
              <a:rPr lang="en-US" altLang="zh-CN" dirty="0" err="1"/>
              <a:t>BitTorrent</a:t>
            </a:r>
            <a:r>
              <a:rPr lang="zh-CN" altLang="zh-CN" dirty="0"/>
              <a:t>。</a:t>
            </a:r>
            <a:endParaRPr lang="en-US" altLang="zh-CN" dirty="0"/>
          </a:p>
          <a:p>
            <a:endParaRPr lang="en-US" altLang="zh-CN" dirty="0"/>
          </a:p>
          <a:p>
            <a:r>
              <a:rPr lang="en-US" altLang="zh-CN" dirty="0" err="1"/>
              <a:t>BitTorrent</a:t>
            </a:r>
            <a:r>
              <a:rPr lang="zh-CN" altLang="zh-CN" dirty="0"/>
              <a:t>（简称</a:t>
            </a:r>
            <a:r>
              <a:rPr lang="en-US" altLang="zh-CN" dirty="0"/>
              <a:t>BT</a:t>
            </a:r>
            <a:r>
              <a:rPr lang="zh-CN" altLang="zh-CN" dirty="0"/>
              <a:t>）协议允许每个下载者在下载的同时不断向其他下载者上传已下载的数据。由于每个下载者都将已下载的数据提供给其他下载者，充分利用了用户的上行带宽，所以下载的人数越多，下载速度越快。</a:t>
            </a:r>
            <a:endParaRPr lang="zh-CN" altLang="zh-CN" dirty="0"/>
          </a:p>
          <a:p>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物联网</a:t>
            </a:r>
            <a:endParaRPr lang="zh-CN" altLang="en-US" dirty="0"/>
          </a:p>
        </p:txBody>
      </p:sp>
      <p:sp>
        <p:nvSpPr>
          <p:cNvPr id="3" name="内容占位符 2"/>
          <p:cNvSpPr>
            <a:spLocks noGrp="1"/>
          </p:cNvSpPr>
          <p:nvPr>
            <p:ph idx="1"/>
          </p:nvPr>
        </p:nvSpPr>
        <p:spPr/>
        <p:txBody>
          <a:bodyPr/>
          <a:lstStyle/>
          <a:p>
            <a:r>
              <a:rPr lang="zh-CN" altLang="en-US" dirty="0"/>
              <a:t>物联网的目标：</a:t>
            </a:r>
            <a:endParaRPr lang="en-US" altLang="zh-CN" dirty="0"/>
          </a:p>
          <a:p>
            <a:r>
              <a:rPr lang="zh-CN" altLang="en-US" dirty="0"/>
              <a:t>短期：</a:t>
            </a:r>
            <a:r>
              <a:rPr lang="zh-CN" altLang="zh-CN" dirty="0"/>
              <a:t>远距离监视事物</a:t>
            </a:r>
            <a:r>
              <a:rPr lang="zh-CN" altLang="en-US" dirty="0"/>
              <a:t>、</a:t>
            </a:r>
            <a:r>
              <a:rPr lang="zh-CN" altLang="zh-CN" dirty="0"/>
              <a:t>告诉用户物体的位置和情况</a:t>
            </a:r>
            <a:r>
              <a:rPr lang="zh-CN" altLang="en-US" dirty="0"/>
              <a:t>。</a:t>
            </a:r>
            <a:endParaRPr lang="en-US" altLang="zh-CN" dirty="0"/>
          </a:p>
          <a:p>
            <a:pPr lvl="1"/>
            <a:r>
              <a:rPr lang="zh-CN" altLang="zh-CN" dirty="0"/>
              <a:t>农场主通过牛身上的传感器来检测生病和走失。</a:t>
            </a:r>
            <a:endParaRPr lang="en-US" altLang="zh-CN" dirty="0"/>
          </a:p>
          <a:p>
            <a:pPr lvl="1"/>
            <a:r>
              <a:rPr lang="zh-CN" altLang="zh-CN" dirty="0"/>
              <a:t>家用电器上的传感器可以提醒制造商器械是否需要维护或修理。</a:t>
            </a:r>
            <a:endParaRPr lang="en-US" altLang="zh-CN" dirty="0"/>
          </a:p>
          <a:p>
            <a:r>
              <a:rPr lang="zh-CN" altLang="en-US" dirty="0"/>
              <a:t>长期：使设备之间能相互交流。</a:t>
            </a:r>
            <a:endParaRPr lang="en-US" altLang="zh-CN" dirty="0"/>
          </a:p>
          <a:p>
            <a:pPr lvl="1"/>
            <a:r>
              <a:rPr lang="zh-CN" altLang="zh-CN" dirty="0"/>
              <a:t>交通灯会自动响应交通拥堵或交通事故等情况，以引导车辆远离路况比较糟糕的区域。</a:t>
            </a:r>
            <a:endParaRPr lang="en-US" altLang="zh-CN" dirty="0"/>
          </a:p>
          <a:p>
            <a:pPr lvl="1"/>
            <a:r>
              <a:rPr lang="zh-CN" altLang="zh-CN" dirty="0"/>
              <a:t>房屋会在房间中无人的情况下，自动关闭灯光和暖气。</a:t>
            </a:r>
            <a:endParaRPr lang="zh-CN" altLang="zh-CN" dirty="0"/>
          </a:p>
          <a:p>
            <a:pPr lvl="1"/>
            <a:endParaRPr lang="zh-CN" altLang="zh-CN"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物联网</a:t>
            </a:r>
            <a:endParaRPr lang="zh-CN" altLang="en-US"/>
          </a:p>
        </p:txBody>
      </p:sp>
      <p:sp>
        <p:nvSpPr>
          <p:cNvPr id="3" name="内容占位符 2"/>
          <p:cNvSpPr>
            <a:spLocks noGrp="1"/>
          </p:cNvSpPr>
          <p:nvPr>
            <p:ph idx="1"/>
          </p:nvPr>
        </p:nvSpPr>
        <p:spPr/>
        <p:txBody>
          <a:bodyPr/>
          <a:p>
            <a:r>
              <a:rPr lang="zh-CN" altLang="en-US"/>
              <a:t>缺点</a:t>
            </a:r>
            <a:endParaRPr lang="zh-CN" altLang="en-US"/>
          </a:p>
          <a:p>
            <a:pPr lvl="1"/>
            <a:r>
              <a:rPr lang="zh-CN" altLang="en-US"/>
              <a:t>隐私性、可靠性以及数据控制等方面的问题仍亟待解决。</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因特网基础设施</a:t>
            </a:r>
            <a:endParaRPr lang="zh-CN" altLang="en-US" dirty="0"/>
          </a:p>
        </p:txBody>
      </p:sp>
      <p:sp>
        <p:nvSpPr>
          <p:cNvPr id="3" name="内容占位符 2"/>
          <p:cNvSpPr>
            <a:spLocks noGrp="1"/>
          </p:cNvSpPr>
          <p:nvPr>
            <p:ph idx="1"/>
          </p:nvPr>
        </p:nvSpPr>
        <p:spPr/>
        <p:txBody>
          <a:bodyPr/>
          <a:lstStyle/>
          <a:p>
            <a:r>
              <a:rPr lang="zh-CN" altLang="zh-CN" dirty="0"/>
              <a:t>因特网的结构可以理解成是一个繁杂而庞大的公路网，其中有城市中的普通公路，有乡间小路，还有连接城市之间的高速公路。因特网主干网类似于高速公路，它由高性能的路由器和光纤通信链路组成，为不同的子网络进行高速的数据交换。</a:t>
            </a:r>
            <a:endParaRPr lang="en-US" altLang="zh-CN" dirty="0"/>
          </a:p>
          <a:p>
            <a:r>
              <a:rPr lang="zh-CN" altLang="zh-CN" dirty="0"/>
              <a:t>主干网链路和路由器是由网络服务提供商（</a:t>
            </a:r>
            <a:r>
              <a:rPr lang="en-US" altLang="zh-CN" dirty="0"/>
              <a:t>Network Service Provider</a:t>
            </a:r>
            <a:r>
              <a:rPr lang="zh-CN" altLang="zh-CN" dirty="0"/>
              <a:t>，简称</a:t>
            </a:r>
            <a:r>
              <a:rPr lang="en-US" altLang="zh-CN" dirty="0"/>
              <a:t>NSP</a:t>
            </a:r>
            <a:r>
              <a:rPr lang="zh-CN" altLang="zh-CN" dirty="0"/>
              <a:t>）维护的。每个</a:t>
            </a:r>
            <a:r>
              <a:rPr lang="en-US" altLang="zh-CN" dirty="0"/>
              <a:t>NSP</a:t>
            </a:r>
            <a:r>
              <a:rPr lang="zh-CN" altLang="zh-CN" dirty="0"/>
              <a:t>都有自己的主干网，不同的主干网之间通过网络接入点（</a:t>
            </a:r>
            <a:r>
              <a:rPr lang="en-US" altLang="zh-CN" dirty="0"/>
              <a:t>Network Access Point</a:t>
            </a:r>
            <a:r>
              <a:rPr lang="zh-CN" altLang="zh-CN" dirty="0"/>
              <a:t>，简称</a:t>
            </a:r>
            <a:r>
              <a:rPr lang="en-US" altLang="zh-CN" dirty="0"/>
              <a:t>NAP</a:t>
            </a:r>
            <a:r>
              <a:rPr lang="zh-CN" altLang="zh-CN" dirty="0"/>
              <a:t>）连接以进行数据交流。</a:t>
            </a:r>
            <a:endParaRPr lang="zh-CN" altLang="zh-CN" dirty="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因特网基础设施</a:t>
            </a:r>
            <a:endParaRPr lang="zh-CN" altLang="en-US" dirty="0"/>
          </a:p>
        </p:txBody>
      </p:sp>
      <p:sp>
        <p:nvSpPr>
          <p:cNvPr id="3" name="内容占位符 2"/>
          <p:cNvSpPr>
            <a:spLocks noGrp="1"/>
          </p:cNvSpPr>
          <p:nvPr>
            <p:ph idx="1"/>
          </p:nvPr>
        </p:nvSpPr>
        <p:spPr/>
        <p:txBody>
          <a:bodyPr>
            <a:normAutofit/>
          </a:bodyPr>
          <a:lstStyle/>
          <a:p>
            <a:r>
              <a:rPr lang="en-US" altLang="zh-CN" dirty="0"/>
              <a:t>NSP</a:t>
            </a:r>
            <a:r>
              <a:rPr lang="zh-CN" altLang="zh-CN" dirty="0"/>
              <a:t>为大的因特网服务提供商（</a:t>
            </a:r>
            <a:r>
              <a:rPr lang="en-US" altLang="zh-CN" dirty="0"/>
              <a:t>Internet Service Provider</a:t>
            </a:r>
            <a:r>
              <a:rPr lang="zh-CN" altLang="zh-CN" dirty="0"/>
              <a:t>，简称</a:t>
            </a:r>
            <a:r>
              <a:rPr lang="en-US" altLang="zh-CN" dirty="0"/>
              <a:t>ISP</a:t>
            </a:r>
            <a:r>
              <a:rPr lang="zh-CN" altLang="zh-CN" dirty="0"/>
              <a:t>）提供因特网连接。</a:t>
            </a:r>
            <a:r>
              <a:rPr lang="en-US" altLang="zh-CN" dirty="0"/>
              <a:t>ISP</a:t>
            </a:r>
            <a:r>
              <a:rPr lang="zh-CN" altLang="zh-CN" dirty="0"/>
              <a:t>再向普通用户、企业、或较小的因特网服务提供商提供因特网接入。</a:t>
            </a:r>
            <a:endParaRPr lang="en-US" altLang="zh-CN" dirty="0"/>
          </a:p>
          <a:p>
            <a:r>
              <a:rPr lang="en-US" altLang="zh-CN" dirty="0"/>
              <a:t>ISP</a:t>
            </a:r>
            <a:r>
              <a:rPr lang="zh-CN" altLang="zh-CN" dirty="0"/>
              <a:t>维护有自己的路由器、通信设备和其他网络设备，用于在用户和互联网间传输数据。</a:t>
            </a:r>
            <a:r>
              <a:rPr lang="en-US" altLang="zh-CN" dirty="0"/>
              <a:t>ISP</a:t>
            </a:r>
            <a:r>
              <a:rPr lang="zh-CN" altLang="zh-CN" dirty="0"/>
              <a:t>还可能会提供多种服务，如电子邮件服务器、域名服务器、文件服务器等。</a:t>
            </a:r>
            <a:endParaRPr lang="zh-CN" altLang="zh-CN" dirty="0"/>
          </a:p>
          <a:p>
            <a:r>
              <a:rPr lang="zh-CN" altLang="zh-CN" dirty="0"/>
              <a:t>数据从因特网主干网到用户计算机需要经过如下的路径：因特网主干网</a:t>
            </a:r>
            <a:r>
              <a:rPr lang="en-US" altLang="zh-CN" dirty="0"/>
              <a:t> -&gt; NSP</a:t>
            </a:r>
            <a:r>
              <a:rPr lang="zh-CN" altLang="zh-CN" dirty="0"/>
              <a:t>路由器</a:t>
            </a:r>
            <a:r>
              <a:rPr lang="en-US" altLang="zh-CN" dirty="0"/>
              <a:t> -&gt; ISP</a:t>
            </a:r>
            <a:r>
              <a:rPr lang="zh-CN" altLang="zh-CN" dirty="0"/>
              <a:t>路由器</a:t>
            </a:r>
            <a:r>
              <a:rPr lang="en-US" altLang="zh-CN" dirty="0"/>
              <a:t> -&gt; </a:t>
            </a:r>
            <a:r>
              <a:rPr lang="zh-CN" altLang="zh-CN" dirty="0"/>
              <a:t>用户调制解调器</a:t>
            </a:r>
            <a:r>
              <a:rPr lang="en-US" altLang="zh-CN" dirty="0"/>
              <a:t> -&gt; </a:t>
            </a:r>
            <a:r>
              <a:rPr lang="zh-CN" altLang="zh-CN" dirty="0"/>
              <a:t>用户局域网路由器</a:t>
            </a:r>
            <a:r>
              <a:rPr lang="en-US" altLang="zh-CN" dirty="0"/>
              <a:t> -&gt; </a:t>
            </a:r>
            <a:r>
              <a:rPr lang="zh-CN" altLang="zh-CN" dirty="0"/>
              <a:t>局域网内的用户计算机。</a:t>
            </a:r>
            <a:endParaRPr lang="zh-CN" altLang="zh-CN" dirty="0"/>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数据包</a:t>
            </a:r>
            <a:endParaRPr lang="zh-CN" altLang="en-US" dirty="0"/>
          </a:p>
        </p:txBody>
      </p:sp>
      <p:sp>
        <p:nvSpPr>
          <p:cNvPr id="3" name="内容占位符 2"/>
          <p:cNvSpPr>
            <a:spLocks noGrp="1"/>
          </p:cNvSpPr>
          <p:nvPr>
            <p:ph idx="1"/>
          </p:nvPr>
        </p:nvSpPr>
        <p:spPr/>
        <p:txBody>
          <a:bodyPr>
            <a:normAutofit/>
          </a:bodyPr>
          <a:lstStyle/>
          <a:p>
            <a:r>
              <a:rPr lang="zh-CN" altLang="en-US" dirty="0"/>
              <a:t>在因特网中</a:t>
            </a:r>
            <a:r>
              <a:rPr lang="en-US" altLang="zh-CN" dirty="0"/>
              <a:t>,</a:t>
            </a:r>
            <a:r>
              <a:rPr lang="zh-CN" altLang="en-US" dirty="0"/>
              <a:t>信息都是被分成许多小块</a:t>
            </a:r>
            <a:r>
              <a:rPr lang="en-US" altLang="zh-CN" dirty="0"/>
              <a:t>,</a:t>
            </a:r>
            <a:r>
              <a:rPr lang="zh-CN" altLang="en-US" dirty="0"/>
              <a:t>以数据包</a:t>
            </a:r>
            <a:r>
              <a:rPr lang="en-US" altLang="zh-CN" dirty="0"/>
              <a:t>(Packet)</a:t>
            </a:r>
            <a:r>
              <a:rPr lang="zh-CN" altLang="en-US" dirty="0"/>
              <a:t>的形式来传输的。</a:t>
            </a:r>
            <a:endParaRPr lang="en-US" altLang="zh-CN" dirty="0"/>
          </a:p>
          <a:p>
            <a:endParaRPr lang="en-US" altLang="zh-CN" dirty="0"/>
          </a:p>
          <a:p>
            <a:r>
              <a:rPr lang="zh-CN" altLang="en-US" dirty="0"/>
              <a:t>每个数据包都包含有发送者地址、接收者地址、包序号及所包含的信息。当数据包到达目的地时</a:t>
            </a:r>
            <a:r>
              <a:rPr lang="en-US" altLang="zh-CN" dirty="0"/>
              <a:t>,</a:t>
            </a:r>
            <a:r>
              <a:rPr lang="zh-CN" altLang="en-US" dirty="0"/>
              <a:t>它们会按照包序号的顺序重新组合起来。 </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因特网协议</a:t>
            </a:r>
            <a:endParaRPr lang="zh-CN" altLang="en-US" dirty="0"/>
          </a:p>
        </p:txBody>
      </p:sp>
      <p:sp>
        <p:nvSpPr>
          <p:cNvPr id="3" name="内容占位符 2"/>
          <p:cNvSpPr>
            <a:spLocks noGrp="1"/>
          </p:cNvSpPr>
          <p:nvPr>
            <p:ph idx="1"/>
          </p:nvPr>
        </p:nvSpPr>
        <p:spPr>
          <a:xfrm>
            <a:off x="1438382" y="1202076"/>
            <a:ext cx="7076968" cy="5518213"/>
          </a:xfrm>
        </p:spPr>
        <p:txBody>
          <a:bodyPr>
            <a:normAutofit fontScale="92500" lnSpcReduction="10000"/>
          </a:bodyPr>
          <a:lstStyle/>
          <a:p>
            <a:r>
              <a:rPr lang="zh-CN" altLang="en-US" dirty="0"/>
              <a:t>生活中常见的因特网协议有以下几种：</a:t>
            </a:r>
            <a:endParaRPr lang="zh-CN" altLang="en-US" dirty="0"/>
          </a:p>
          <a:p>
            <a:pPr lvl="1"/>
            <a:r>
              <a:rPr lang="en-US" altLang="zh-CN" dirty="0"/>
              <a:t>TCP</a:t>
            </a:r>
            <a:r>
              <a:rPr lang="zh-CN" altLang="en-US" dirty="0"/>
              <a:t>（</a:t>
            </a:r>
            <a:r>
              <a:rPr lang="en-US" altLang="zh-CN" dirty="0"/>
              <a:t>Transmission Control Protocol</a:t>
            </a:r>
            <a:r>
              <a:rPr lang="zh-CN" altLang="en-US" dirty="0"/>
              <a:t>，传输控制协议），负责创建连接并交换数据包。</a:t>
            </a:r>
            <a:endParaRPr lang="zh-CN" altLang="en-US" dirty="0"/>
          </a:p>
          <a:p>
            <a:pPr lvl="1"/>
            <a:r>
              <a:rPr lang="en-US" altLang="zh-CN" dirty="0"/>
              <a:t>IP</a:t>
            </a:r>
            <a:r>
              <a:rPr lang="zh-CN" altLang="en-US" dirty="0"/>
              <a:t>（</a:t>
            </a:r>
            <a:r>
              <a:rPr lang="en-US" altLang="zh-CN" dirty="0"/>
              <a:t>Internet Protocol</a:t>
            </a:r>
            <a:r>
              <a:rPr lang="zh-CN" altLang="en-US" dirty="0"/>
              <a:t>，因特网协议），为每个连入因特网的设备提供唯一的地址。</a:t>
            </a:r>
            <a:endParaRPr lang="zh-CN" altLang="en-US" dirty="0"/>
          </a:p>
          <a:p>
            <a:pPr lvl="1"/>
            <a:r>
              <a:rPr lang="en-US" altLang="zh-CN" dirty="0"/>
              <a:t>HTTP</a:t>
            </a:r>
            <a:r>
              <a:rPr lang="zh-CN" altLang="en-US" dirty="0"/>
              <a:t>（</a:t>
            </a:r>
            <a:r>
              <a:rPr lang="en-US" altLang="zh-CN" dirty="0" err="1"/>
              <a:t>HyperText</a:t>
            </a:r>
            <a:r>
              <a:rPr lang="en-US" altLang="zh-CN" dirty="0"/>
              <a:t> Transfer Protocol</a:t>
            </a:r>
            <a:r>
              <a:rPr lang="zh-CN" altLang="en-US" dirty="0"/>
              <a:t>，超文本传输协议），主要用于浏览器和服务器间的数据传输</a:t>
            </a:r>
            <a:endParaRPr lang="zh-CN" altLang="en-US" dirty="0"/>
          </a:p>
          <a:p>
            <a:pPr lvl="1"/>
            <a:r>
              <a:rPr lang="en-US" altLang="zh-CN" dirty="0"/>
              <a:t>FTP</a:t>
            </a:r>
            <a:r>
              <a:rPr lang="zh-CN" altLang="en-US" dirty="0"/>
              <a:t>（</a:t>
            </a:r>
            <a:r>
              <a:rPr lang="en-US" altLang="zh-CN" dirty="0"/>
              <a:t>File Transfer Protocol</a:t>
            </a:r>
            <a:r>
              <a:rPr lang="zh-CN" altLang="en-US" dirty="0"/>
              <a:t>，文件传输协议），负责在用户计算机和服务器间传输文件。</a:t>
            </a:r>
            <a:endParaRPr lang="zh-CN" altLang="en-US" dirty="0"/>
          </a:p>
          <a:p>
            <a:pPr lvl="1"/>
            <a:r>
              <a:rPr lang="en-US" altLang="zh-CN" dirty="0"/>
              <a:t>POP</a:t>
            </a:r>
            <a:r>
              <a:rPr lang="zh-CN" altLang="en-US" dirty="0"/>
              <a:t>（</a:t>
            </a:r>
            <a:r>
              <a:rPr lang="en-US" altLang="zh-CN" dirty="0"/>
              <a:t>Post Office Protocol</a:t>
            </a:r>
            <a:r>
              <a:rPr lang="zh-CN" altLang="en-US" dirty="0"/>
              <a:t>，邮局协议），将电子邮件从服务器传送到客户端。</a:t>
            </a:r>
            <a:endParaRPr lang="zh-CN" altLang="en-US" dirty="0"/>
          </a:p>
          <a:p>
            <a:pPr lvl="1"/>
            <a:r>
              <a:rPr lang="en-US" altLang="zh-CN" dirty="0"/>
              <a:t>SMTP</a:t>
            </a:r>
            <a:r>
              <a:rPr lang="zh-CN" altLang="en-US" dirty="0"/>
              <a:t>（</a:t>
            </a:r>
            <a:r>
              <a:rPr lang="en-US" altLang="zh-CN" dirty="0"/>
              <a:t>Simple Mail Transfer Protocol</a:t>
            </a:r>
            <a:r>
              <a:rPr lang="zh-CN" altLang="en-US" dirty="0"/>
              <a:t>，简单邮件传输协议），将电子邮件从客户端传送到服务器。</a:t>
            </a:r>
            <a:endParaRPr lang="zh-CN" altLang="en-US" dirty="0"/>
          </a:p>
          <a:p>
            <a:pPr lvl="1"/>
            <a:r>
              <a:rPr lang="en-US" altLang="zh-CN" dirty="0"/>
              <a:t>VoIP</a:t>
            </a:r>
            <a:r>
              <a:rPr lang="zh-CN" altLang="en-US" dirty="0"/>
              <a:t>（</a:t>
            </a:r>
            <a:r>
              <a:rPr lang="en-US" altLang="zh-CN" dirty="0"/>
              <a:t>Voice over Internet Protocol</a:t>
            </a:r>
            <a:r>
              <a:rPr lang="zh-CN" altLang="en-US" dirty="0"/>
              <a:t>，因特网语音传输协议），负责传输语音消息。</a:t>
            </a:r>
            <a:endParaRPr lang="zh-CN" altLang="en-US" dirty="0"/>
          </a:p>
          <a:p>
            <a:pPr lvl="1"/>
            <a:r>
              <a:rPr lang="en-US" altLang="zh-CN" dirty="0" err="1"/>
              <a:t>BitTorrent</a:t>
            </a:r>
            <a:r>
              <a:rPr lang="zh-CN" altLang="en-US" dirty="0"/>
              <a:t>（比特流），在分散的客户端之间传输文件。</a:t>
            </a:r>
            <a:endParaRPr lang="zh-CN" altLang="en-US" dirty="0"/>
          </a:p>
          <a:p>
            <a:endParaRPr lang="zh-CN" altLang="en-US" dirty="0"/>
          </a:p>
        </p:txBody>
      </p:sp>
    </p:spTree>
  </p:cSld>
  <p:clrMapOvr>
    <a:masterClrMapping/>
  </p:clrMapOvr>
</p:sld>
</file>

<file path=ppt/tags/tag1.xml><?xml version="1.0" encoding="utf-8"?>
<p:tagLst xmlns:p="http://schemas.openxmlformats.org/presentationml/2006/main">
  <p:tag name="KSO_WM_UNIT_TABLE_BEAUTIFY" val="smartTable{e2ec6649-452e-4101-9f23-b68d7f088754}"/>
</p:tagLst>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8084</Words>
  <Application>WPS 演示</Application>
  <PresentationFormat>全屏显示(4:3)</PresentationFormat>
  <Paragraphs>531</Paragraphs>
  <Slides>52</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52</vt:i4>
      </vt:variant>
    </vt:vector>
  </HeadingPairs>
  <TitlesOfParts>
    <vt:vector size="61" baseType="lpstr">
      <vt:lpstr>Arial</vt:lpstr>
      <vt:lpstr>宋体</vt:lpstr>
      <vt:lpstr>Wingdings</vt:lpstr>
      <vt:lpstr>Calibri Light</vt:lpstr>
      <vt:lpstr>微软雅黑</vt:lpstr>
      <vt:lpstr>Arial Unicode MS</vt:lpstr>
      <vt:lpstr>Calibri</vt:lpstr>
      <vt:lpstr>Times New Roman</vt:lpstr>
      <vt:lpstr>CS</vt:lpstr>
      <vt:lpstr>第6章 因特网</vt:lpstr>
      <vt:lpstr>主要内容</vt:lpstr>
      <vt:lpstr>因特网基础知识</vt:lpstr>
      <vt:lpstr>因特网背景</vt:lpstr>
      <vt:lpstr>因特网背景</vt:lpstr>
      <vt:lpstr>因特网基础设施</vt:lpstr>
      <vt:lpstr>因特网基础设施</vt:lpstr>
      <vt:lpstr>数据包</vt:lpstr>
      <vt:lpstr>因特网协议</vt:lpstr>
      <vt:lpstr>因特网协议</vt:lpstr>
      <vt:lpstr>因特网地址——IP地址</vt:lpstr>
      <vt:lpstr>因特网地址——IP地址</vt:lpstr>
      <vt:lpstr>因特网域名</vt:lpstr>
      <vt:lpstr>因特网域名</vt:lpstr>
      <vt:lpstr>域名的申请</vt:lpstr>
      <vt:lpstr>域名的申请</vt:lpstr>
      <vt:lpstr>域名的解析</vt:lpstr>
      <vt:lpstr>域名的解析</vt:lpstr>
      <vt:lpstr>域名的解析</vt:lpstr>
      <vt:lpstr>域名的解析</vt:lpstr>
      <vt:lpstr>因特网的连接速度</vt:lpstr>
      <vt:lpstr>因特网的连接速度</vt:lpstr>
      <vt:lpstr>因特网的连接速度</vt:lpstr>
      <vt:lpstr>因特网的连接速度</vt:lpstr>
      <vt:lpstr>固定因特网接入</vt:lpstr>
      <vt:lpstr>拨号连接</vt:lpstr>
      <vt:lpstr>拨号连接</vt:lpstr>
      <vt:lpstr>ISDN</vt:lpstr>
      <vt:lpstr>DSL</vt:lpstr>
      <vt:lpstr>DSL</vt:lpstr>
      <vt:lpstr>FTTH</vt:lpstr>
      <vt:lpstr>有线电视因特网服务</vt:lpstr>
      <vt:lpstr>卫星因特网服务</vt:lpstr>
      <vt:lpstr>固定无线服务</vt:lpstr>
      <vt:lpstr>固定因特网连接比较</vt:lpstr>
      <vt:lpstr>便携式和移动因特网接入</vt:lpstr>
      <vt:lpstr> Wi-Fi热点</vt:lpstr>
      <vt:lpstr>便携式WiMAX和移动WiMAX</vt:lpstr>
      <vt:lpstr>便携式卫星服务</vt:lpstr>
      <vt:lpstr>蜂窝数据服务</vt:lpstr>
      <vt:lpstr>蜂窝技术的分代</vt:lpstr>
      <vt:lpstr>因特网服务</vt:lpstr>
      <vt:lpstr>云计算</vt:lpstr>
      <vt:lpstr>云计算</vt:lpstr>
      <vt:lpstr>社交网络</vt:lpstr>
      <vt:lpstr>网格计算</vt:lpstr>
      <vt:lpstr>FTP</vt:lpstr>
      <vt:lpstr>FTP</vt:lpstr>
      <vt:lpstr>FTP</vt:lpstr>
      <vt:lpstr>对等文件共享</vt:lpstr>
      <vt:lpstr>物联网</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因特网</dc:title>
  <dc:creator>李沛伦</dc:creator>
  <cp:lastModifiedBy>古安</cp:lastModifiedBy>
  <cp:revision>13</cp:revision>
  <dcterms:created xsi:type="dcterms:W3CDTF">2015-05-16T13:31:00Z</dcterms:created>
  <dcterms:modified xsi:type="dcterms:W3CDTF">2019-11-23T15:41:29Z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