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6" r:id="rId3"/>
    <p:sldId id="257" r:id="rId4"/>
    <p:sldId id="299" r:id="rId5"/>
    <p:sldId id="300" r:id="rId6"/>
    <p:sldId id="301" r:id="rId7"/>
    <p:sldId id="339" r:id="rId8"/>
    <p:sldId id="340" r:id="rId9"/>
    <p:sldId id="342" r:id="rId10"/>
    <p:sldId id="341" r:id="rId11"/>
    <p:sldId id="343" r:id="rId12"/>
    <p:sldId id="302" r:id="rId13"/>
    <p:sldId id="303" r:id="rId14"/>
    <p:sldId id="304" r:id="rId15"/>
    <p:sldId id="305" r:id="rId17"/>
    <p:sldId id="306" r:id="rId18"/>
    <p:sldId id="307" r:id="rId19"/>
    <p:sldId id="308" r:id="rId20"/>
    <p:sldId id="344" r:id="rId21"/>
    <p:sldId id="346" r:id="rId22"/>
    <p:sldId id="349" r:id="rId23"/>
    <p:sldId id="348" r:id="rId24"/>
    <p:sldId id="347" r:id="rId25"/>
    <p:sldId id="345" r:id="rId26"/>
    <p:sldId id="309" r:id="rId27"/>
    <p:sldId id="310" r:id="rId28"/>
    <p:sldId id="311" r:id="rId29"/>
    <p:sldId id="312" r:id="rId30"/>
    <p:sldId id="313" r:id="rId31"/>
    <p:sldId id="314" r:id="rId32"/>
    <p:sldId id="315" r:id="rId33"/>
    <p:sldId id="350" r:id="rId34"/>
    <p:sldId id="316" r:id="rId35"/>
    <p:sldId id="317" r:id="rId36"/>
    <p:sldId id="318" r:id="rId37"/>
    <p:sldId id="319" r:id="rId38"/>
    <p:sldId id="320" r:id="rId39"/>
    <p:sldId id="322" r:id="rId40"/>
    <p:sldId id="321" r:id="rId41"/>
    <p:sldId id="323" r:id="rId42"/>
    <p:sldId id="351" r:id="rId43"/>
    <p:sldId id="324" r:id="rId44"/>
    <p:sldId id="325" r:id="rId45"/>
    <p:sldId id="326" r:id="rId46"/>
    <p:sldId id="327" r:id="rId47"/>
    <p:sldId id="352" r:id="rId48"/>
    <p:sldId id="353" r:id="rId49"/>
    <p:sldId id="354" r:id="rId50"/>
    <p:sldId id="355" r:id="rId51"/>
    <p:sldId id="328" r:id="rId52"/>
    <p:sldId id="329" r:id="rId53"/>
    <p:sldId id="330" r:id="rId54"/>
    <p:sldId id="331" r:id="rId55"/>
    <p:sldId id="332" r:id="rId56"/>
    <p:sldId id="356" r:id="rId57"/>
    <p:sldId id="333" r:id="rId58"/>
    <p:sldId id="334" r:id="rId59"/>
    <p:sldId id="335" r:id="rId60"/>
    <p:sldId id="336" r:id="rId61"/>
    <p:sldId id="357" r:id="rId62"/>
    <p:sldId id="337" r:id="rId6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43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836007-0BD1-440D-8A20-ACA2540D61E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3A8265-AFD0-4759-B50D-EF0B9727C23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3A8265-AFD0-4759-B50D-EF0B9727C23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3A8265-AFD0-4759-B50D-EF0B9727C23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3A8265-AFD0-4759-B50D-EF0B9727C23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3A8265-AFD0-4759-B50D-EF0B9727C23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3A8265-AFD0-4759-B50D-EF0B9727C23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3A8265-AFD0-4759-B50D-EF0B9727C23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EFF368-8317-489C-922F-FA60E3F8CF07}" type="slidenum">
              <a:rPr lang="zh-CN" altLang="en-US" smtClean="0"/>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EFF368-8317-489C-922F-FA60E3F8CF07}" type="slidenum">
              <a:rPr lang="zh-CN" altLang="en-US" smtClean="0"/>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EFF368-8317-489C-922F-FA60E3F8CF0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algn="r"/>
            <a:r>
              <a:rPr lang="zh-CN" altLang="en-US" dirty="0"/>
              <a:t>第</a:t>
            </a:r>
            <a:r>
              <a:rPr lang="en-US" altLang="zh-CN" dirty="0"/>
              <a:t>12</a:t>
            </a:r>
            <a:r>
              <a:rPr lang="zh-CN" altLang="en-US" dirty="0"/>
              <a:t>章 新技术领域</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人工智能简介</a:t>
            </a:r>
            <a:endParaRPr lang="zh-CN" altLang="en-US"/>
          </a:p>
        </p:txBody>
      </p:sp>
      <p:pic>
        <p:nvPicPr>
          <p:cNvPr id="70" name="图片 70" descr="gan-samples-1"/>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438275" y="1498600"/>
            <a:ext cx="7077075" cy="3568700"/>
          </a:xfrm>
          <a:prstGeom prst="rect">
            <a:avLst/>
          </a:prstGeom>
          <a:noFill/>
          <a:ln>
            <a:noFill/>
          </a:ln>
        </p:spPr>
      </p:pic>
      <p:sp>
        <p:nvSpPr>
          <p:cNvPr id="4" name="文本框 3"/>
          <p:cNvSpPr txBox="1"/>
          <p:nvPr/>
        </p:nvSpPr>
        <p:spPr>
          <a:xfrm>
            <a:off x="2221230" y="5217795"/>
            <a:ext cx="5911215" cy="368300"/>
          </a:xfrm>
          <a:prstGeom prst="rect">
            <a:avLst/>
          </a:prstGeom>
          <a:noFill/>
        </p:spPr>
        <p:txBody>
          <a:bodyPr wrap="square" rtlCol="0">
            <a:spAutoFit/>
          </a:bodyPr>
          <a:p>
            <a:r>
              <a:rPr lang="zh-CN" altLang="en-US"/>
              <a:t>现在的人工智能模型已经可以自动生成逼真的场景图片</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人工智能的发展阶段</a:t>
            </a:r>
            <a:endParaRPr lang="en-US" altLang="zh-CN" dirty="0"/>
          </a:p>
        </p:txBody>
      </p:sp>
      <p:sp>
        <p:nvSpPr>
          <p:cNvPr id="3" name="内容占位符 2"/>
          <p:cNvSpPr>
            <a:spLocks noGrp="1"/>
          </p:cNvSpPr>
          <p:nvPr>
            <p:ph idx="1"/>
          </p:nvPr>
        </p:nvSpPr>
        <p:spPr/>
        <p:txBody>
          <a:bodyPr/>
          <a:lstStyle/>
          <a:p>
            <a:r>
              <a:rPr lang="zh-CN" altLang="zh-CN" dirty="0"/>
              <a:t>根据发展阶段，人工智能可由浅入深分为以下三类：</a:t>
            </a:r>
            <a:endParaRPr lang="en-US" altLang="zh-CN" dirty="0"/>
          </a:p>
          <a:p>
            <a:pPr lvl="1"/>
            <a:r>
              <a:rPr lang="zh-CN" altLang="zh-CN" dirty="0"/>
              <a:t>弱人工智能。仅在单个领域拥有比拟或超过人类能力的人工智能程序。</a:t>
            </a:r>
            <a:endParaRPr lang="en-US" altLang="zh-CN" dirty="0"/>
          </a:p>
          <a:p>
            <a:pPr lvl="1"/>
            <a:r>
              <a:rPr lang="zh-CN" altLang="zh-CN" dirty="0"/>
              <a:t>强人工智能。强人工智能可以像人类一样应对不同层面的问题。强人工智能被认为是有知觉、有自我意识的。目前，强人工智能仍遥不可及。</a:t>
            </a:r>
            <a:endParaRPr lang="en-US" altLang="zh-CN" dirty="0"/>
          </a:p>
          <a:p>
            <a:pPr lvl="1"/>
            <a:r>
              <a:rPr lang="zh-CN" altLang="zh-CN" dirty="0"/>
              <a:t>超人工智能。超人工智能是一种愿景，它拥有能够准确回答几乎所有困难问题的先知模式，能够执行任何高级指令的精灵模式和能执行开放式任务，而且拥有自由意志和自由活动能力的独立意识模式。超人工智能将超过所有人类智能的总和。</a:t>
            </a:r>
            <a:endParaRPr lang="zh-CN" altLang="zh-CN" dirty="0"/>
          </a:p>
          <a:p>
            <a:pPr lvl="1"/>
            <a:endParaRPr lang="zh-CN" altLang="zh-CN" dirty="0"/>
          </a:p>
          <a:p>
            <a:pPr lvl="1"/>
            <a:endParaRPr lang="en-US" altLang="zh-CN"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图灵测试</a:t>
            </a:r>
            <a:endParaRPr lang="en-US" altLang="zh-CN" dirty="0"/>
          </a:p>
        </p:txBody>
      </p:sp>
      <p:sp>
        <p:nvSpPr>
          <p:cNvPr id="3" name="内容占位符 2"/>
          <p:cNvSpPr>
            <a:spLocks noGrp="1"/>
          </p:cNvSpPr>
          <p:nvPr>
            <p:ph idx="1"/>
          </p:nvPr>
        </p:nvSpPr>
        <p:spPr/>
        <p:txBody>
          <a:bodyPr/>
          <a:lstStyle/>
          <a:p>
            <a:r>
              <a:rPr lang="zh-CN" altLang="en-US" dirty="0"/>
              <a:t>图灵测试是这样建立的，由一位质问者坐在一个房间中，用计算机终端与另外两个回答者</a:t>
            </a:r>
            <a:r>
              <a:rPr lang="en-US" altLang="zh-CN" dirty="0"/>
              <a:t>A</a:t>
            </a:r>
            <a:r>
              <a:rPr lang="zh-CN" altLang="en-US" dirty="0"/>
              <a:t>和</a:t>
            </a:r>
            <a:r>
              <a:rPr lang="en-US" altLang="zh-CN" dirty="0"/>
              <a:t>B</a:t>
            </a:r>
            <a:r>
              <a:rPr lang="zh-CN" altLang="en-US" dirty="0"/>
              <a:t>通信。质问者知道一位回答者是人，另一位回答者是计算机，但是不知道究竟哪个是人，哪个是计算机。分别与</a:t>
            </a:r>
            <a:r>
              <a:rPr lang="en-US" altLang="zh-CN" dirty="0"/>
              <a:t>A</a:t>
            </a:r>
            <a:r>
              <a:rPr lang="zh-CN" altLang="en-US" dirty="0"/>
              <a:t>和</a:t>
            </a:r>
            <a:r>
              <a:rPr lang="en-US" altLang="zh-CN" dirty="0"/>
              <a:t>B</a:t>
            </a:r>
            <a:r>
              <a:rPr lang="zh-CN" altLang="en-US" dirty="0"/>
              <a:t>交谈之后，质问者要判断出哪个回答者是计算机。这一过程将由多个人反复执行。这个测试的假设是如果计算机能瞒过足够多人，那么就可以把它看作是智能的。</a:t>
            </a:r>
            <a:endParaRPr lang="en-US" altLang="zh-CN"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深度学习</a:t>
            </a:r>
            <a:endParaRPr lang="en-US" altLang="zh-CN" dirty="0"/>
          </a:p>
        </p:txBody>
      </p:sp>
      <p:sp>
        <p:nvSpPr>
          <p:cNvPr id="3" name="内容占位符 2"/>
          <p:cNvSpPr>
            <a:spLocks noGrp="1"/>
          </p:cNvSpPr>
          <p:nvPr>
            <p:ph idx="1"/>
          </p:nvPr>
        </p:nvSpPr>
        <p:spPr/>
        <p:txBody>
          <a:bodyPr>
            <a:normAutofit lnSpcReduction="10000"/>
          </a:bodyPr>
          <a:lstStyle/>
          <a:p>
            <a:r>
              <a:rPr lang="zh-CN" altLang="zh-CN" dirty="0"/>
              <a:t>深度学习框架，尤其是基于人工神经网络的框架可以追溯到</a:t>
            </a:r>
            <a:r>
              <a:rPr lang="en-US" altLang="zh-CN" dirty="0"/>
              <a:t>1980</a:t>
            </a:r>
            <a:r>
              <a:rPr lang="zh-CN" altLang="zh-CN" dirty="0"/>
              <a:t>年福岛邦彦提出的新认知机，而人工神经网络的历史更为久远。</a:t>
            </a:r>
            <a:endParaRPr lang="en-US" altLang="zh-CN" dirty="0"/>
          </a:p>
          <a:p>
            <a:r>
              <a:rPr lang="en-US" altLang="zh-CN" dirty="0"/>
              <a:t>1989</a:t>
            </a:r>
            <a:r>
              <a:rPr lang="zh-CN" altLang="zh-CN" dirty="0"/>
              <a:t>年，燕乐存（</a:t>
            </a:r>
            <a:r>
              <a:rPr lang="en-US" altLang="zh-CN" dirty="0"/>
              <a:t>Yann </a:t>
            </a:r>
            <a:r>
              <a:rPr lang="en-US" altLang="zh-CN" dirty="0" err="1"/>
              <a:t>LeCun</a:t>
            </a:r>
            <a:r>
              <a:rPr lang="zh-CN" altLang="zh-CN" dirty="0"/>
              <a:t>）等人开始将</a:t>
            </a:r>
            <a:r>
              <a:rPr lang="en-US" altLang="zh-CN" dirty="0"/>
              <a:t>1974</a:t>
            </a:r>
            <a:r>
              <a:rPr lang="zh-CN" altLang="zh-CN" dirty="0"/>
              <a:t>年提出的标准反向传播算法应用于深度神经网络，这一网络被用于手写邮政编码识别。尽管算法可以成功执行，但计算代价非常巨大，神经网路的训练时间达到了</a:t>
            </a:r>
            <a:r>
              <a:rPr lang="en-US" altLang="zh-CN" dirty="0"/>
              <a:t>3</a:t>
            </a:r>
            <a:r>
              <a:rPr lang="zh-CN" altLang="zh-CN" dirty="0"/>
              <a:t>天，因而无法投入实际使用。许多因素导致了这一缓慢的训练过程，其中一种是反向传播中的梯度消失问题。因此深度学习沉寂了很长时间。</a:t>
            </a:r>
            <a:endParaRPr lang="en-US" altLang="zh-CN"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深度学习</a:t>
            </a:r>
            <a:endParaRPr lang="en-US" altLang="zh-CN" dirty="0"/>
          </a:p>
        </p:txBody>
      </p:sp>
      <p:sp>
        <p:nvSpPr>
          <p:cNvPr id="3" name="内容占位符 2"/>
          <p:cNvSpPr>
            <a:spLocks noGrp="1"/>
          </p:cNvSpPr>
          <p:nvPr>
            <p:ph idx="1"/>
          </p:nvPr>
        </p:nvSpPr>
        <p:spPr/>
        <p:txBody>
          <a:bodyPr>
            <a:normAutofit/>
          </a:bodyPr>
          <a:lstStyle/>
          <a:p>
            <a:r>
              <a:rPr lang="zh-CN" altLang="zh-CN" dirty="0"/>
              <a:t>到了</a:t>
            </a:r>
            <a:r>
              <a:rPr lang="en-US" altLang="zh-CN" dirty="0"/>
              <a:t>2012</a:t>
            </a:r>
            <a:r>
              <a:rPr lang="zh-CN" altLang="zh-CN" dirty="0"/>
              <a:t>年，多伦多大学杰弗里·辛顿（</a:t>
            </a:r>
            <a:r>
              <a:rPr lang="en-US" altLang="zh-CN" dirty="0"/>
              <a:t>Geoffrey Hinton</a:t>
            </a:r>
            <a:r>
              <a:rPr lang="zh-CN" altLang="zh-CN" dirty="0"/>
              <a:t>）的实验室设计出了一个深层的卷积神经网络（一种适用于图像的人工神经网络）</a:t>
            </a:r>
            <a:r>
              <a:rPr lang="en-US" altLang="zh-CN" dirty="0" err="1"/>
              <a:t>AlexNet</a:t>
            </a:r>
            <a:r>
              <a:rPr lang="zh-CN" altLang="zh-CN" dirty="0"/>
              <a:t>，夺得了当年的</a:t>
            </a:r>
            <a:r>
              <a:rPr lang="en-US" altLang="zh-CN" dirty="0"/>
              <a:t>ImageNet LSVRC</a:t>
            </a:r>
            <a:r>
              <a:rPr lang="zh-CN" altLang="zh-CN" dirty="0"/>
              <a:t>（一项大规模视觉识别挑战赛）冠军，打败了传统的机器学习与模式识别方法，且准确率远超第二名。自此，深度学习迎来了大爆发</a:t>
            </a:r>
            <a:r>
              <a:rPr lang="zh-CN" altLang="en-US" dirty="0"/>
              <a:t>。</a:t>
            </a:r>
            <a:endParaRPr lang="en-US" altLang="zh-CN"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深度学习</a:t>
            </a:r>
            <a:endParaRPr lang="en-US" altLang="zh-CN" dirty="0"/>
          </a:p>
        </p:txBody>
      </p:sp>
      <p:sp>
        <p:nvSpPr>
          <p:cNvPr id="3" name="内容占位符 2"/>
          <p:cNvSpPr>
            <a:spLocks noGrp="1"/>
          </p:cNvSpPr>
          <p:nvPr>
            <p:ph idx="1"/>
          </p:nvPr>
        </p:nvSpPr>
        <p:spPr/>
        <p:txBody>
          <a:bodyPr>
            <a:normAutofit/>
          </a:bodyPr>
          <a:lstStyle/>
          <a:p>
            <a:r>
              <a:rPr lang="zh-CN" altLang="en-US" dirty="0"/>
              <a:t>随着硬件性能尤其是</a:t>
            </a:r>
            <a:r>
              <a:rPr lang="en-US" altLang="zh-CN" dirty="0"/>
              <a:t>GPU</a:t>
            </a:r>
            <a:r>
              <a:rPr lang="zh-CN" altLang="en-US" dirty="0"/>
              <a:t>的飞速发展，以及神经网络新组件的不断发明，深度学习模型的可训练参数越来越多，效果越来越好。如今，在计算机视觉、语音识别、自然语言处理、音频识别与生物信息学领域，深度学习都已取得极好的效果并已经进入商业化。</a:t>
            </a:r>
            <a:endParaRPr lang="en-US" altLang="zh-CN" dirty="0"/>
          </a:p>
        </p:txBody>
      </p:sp>
      <p:pic>
        <p:nvPicPr>
          <p:cNvPr id="4" name="图片 3" descr="Image result for æ·±åº¦å­¦ä¹  è¡äººæ£æµ"/>
          <p:cNvPicPr/>
          <p:nvPr/>
        </p:nvPicPr>
        <p:blipFill>
          <a:blip r:embed="rId1">
            <a:extLst>
              <a:ext uri="{28A0092B-C50C-407E-A947-70E740481C1C}">
                <a14:useLocalDpi xmlns:a14="http://schemas.microsoft.com/office/drawing/2010/main" val="0"/>
              </a:ext>
            </a:extLst>
          </a:blip>
          <a:srcRect/>
          <a:stretch>
            <a:fillRect/>
          </a:stretch>
        </p:blipFill>
        <p:spPr bwMode="auto">
          <a:xfrm>
            <a:off x="2275114" y="4152901"/>
            <a:ext cx="6425384" cy="237338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大数据</a:t>
            </a:r>
            <a:endParaRPr lang="en-US" altLang="zh-CN" dirty="0"/>
          </a:p>
        </p:txBody>
      </p:sp>
      <p:sp>
        <p:nvSpPr>
          <p:cNvPr id="3" name="内容占位符 2"/>
          <p:cNvSpPr>
            <a:spLocks noGrp="1"/>
          </p:cNvSpPr>
          <p:nvPr>
            <p:ph idx="1"/>
          </p:nvPr>
        </p:nvSpPr>
        <p:spPr/>
        <p:txBody>
          <a:bodyPr/>
          <a:lstStyle/>
          <a:p>
            <a:r>
              <a:rPr lang="zh-CN" altLang="en-US" dirty="0"/>
              <a:t>大数据简介</a:t>
            </a:r>
            <a:endParaRPr lang="en-US" altLang="zh-CN" dirty="0"/>
          </a:p>
          <a:p>
            <a:r>
              <a:rPr lang="zh-CN" altLang="en-US" dirty="0"/>
              <a:t>大数据的特点</a:t>
            </a:r>
            <a:endParaRPr lang="en-US" altLang="zh-CN" dirty="0"/>
          </a:p>
          <a:p>
            <a:r>
              <a:rPr lang="zh-CN" altLang="en-US" dirty="0"/>
              <a:t>大数据的应用</a:t>
            </a:r>
            <a:endParaRPr lang="en-US" altLang="zh-CN"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大数据简介</a:t>
            </a:r>
            <a:endParaRPr lang="en-US" altLang="zh-CN" dirty="0"/>
          </a:p>
        </p:txBody>
      </p:sp>
      <p:sp>
        <p:nvSpPr>
          <p:cNvPr id="3" name="内容占位符 2"/>
          <p:cNvSpPr>
            <a:spLocks noGrp="1"/>
          </p:cNvSpPr>
          <p:nvPr>
            <p:ph idx="1"/>
          </p:nvPr>
        </p:nvSpPr>
        <p:spPr/>
        <p:txBody>
          <a:bodyPr/>
          <a:lstStyle/>
          <a:p>
            <a:r>
              <a:rPr lang="zh-CN" altLang="zh-CN" dirty="0"/>
              <a:t>大数据是一个不断发展的概念，可以指任何体量或复杂性超出常规数据处理方法的处理能力的数据。数据本身可以是结构化、半结构化甚至是非结构化的</a:t>
            </a:r>
            <a:r>
              <a:rPr lang="zh-CN" altLang="en-US" dirty="0"/>
              <a:t>。</a:t>
            </a:r>
            <a:endParaRPr lang="en-US" altLang="zh-CN" dirty="0"/>
          </a:p>
          <a:p>
            <a:r>
              <a:rPr lang="zh-CN" altLang="zh-CN" dirty="0"/>
              <a:t>大数据技术的发展可以分为六大方向</a:t>
            </a:r>
            <a:endParaRPr lang="en-US" altLang="zh-CN" dirty="0"/>
          </a:p>
          <a:p>
            <a:pPr lvl="1"/>
            <a:r>
              <a:rPr lang="zh-CN" altLang="zh-CN" dirty="0"/>
              <a:t>大数据采集与预处理方向</a:t>
            </a:r>
            <a:endParaRPr lang="en-US" altLang="zh-CN" dirty="0"/>
          </a:p>
          <a:p>
            <a:pPr lvl="1"/>
            <a:r>
              <a:rPr lang="zh-CN" altLang="zh-CN" dirty="0"/>
              <a:t>大数据存储与管理方向</a:t>
            </a:r>
            <a:endParaRPr lang="en-US" altLang="zh-CN" dirty="0"/>
          </a:p>
          <a:p>
            <a:pPr lvl="1"/>
            <a:r>
              <a:rPr lang="zh-CN" altLang="zh-CN" dirty="0"/>
              <a:t>大数据计算模式方向</a:t>
            </a:r>
            <a:endParaRPr lang="en-US" altLang="zh-CN" dirty="0"/>
          </a:p>
          <a:p>
            <a:pPr lvl="1"/>
            <a:r>
              <a:rPr lang="zh-CN" altLang="zh-CN" dirty="0"/>
              <a:t>大数据分析与挖掘方向</a:t>
            </a:r>
            <a:endParaRPr lang="en-US" altLang="zh-CN" dirty="0"/>
          </a:p>
          <a:p>
            <a:pPr lvl="1"/>
            <a:r>
              <a:rPr lang="zh-CN" altLang="zh-CN" dirty="0"/>
              <a:t>大数据可视化分析方向</a:t>
            </a:r>
            <a:endParaRPr lang="en-US" altLang="zh-CN" dirty="0"/>
          </a:p>
          <a:p>
            <a:pPr lvl="1"/>
            <a:r>
              <a:rPr lang="zh-CN" altLang="zh-CN" dirty="0"/>
              <a:t>大数据安全方向</a:t>
            </a:r>
            <a:endParaRPr lang="en-US" altLang="zh-CN"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大数据简介</a:t>
            </a:r>
            <a:endParaRPr lang="zh-CN" altLang="en-US"/>
          </a:p>
        </p:txBody>
      </p:sp>
      <p:pic>
        <p:nvPicPr>
          <p:cNvPr id="71" name="图片 71" descr="A google trends graph of the use of the phrase 'Big Data' in search terms between 201 and 2013 (http://www.google.com/trends/explore#q=%22Big%20Data%22)"/>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637030" y="1351915"/>
            <a:ext cx="6680200" cy="3835400"/>
          </a:xfrm>
          <a:prstGeom prst="rect">
            <a:avLst/>
          </a:prstGeom>
          <a:noFill/>
          <a:ln>
            <a:noFill/>
          </a:ln>
        </p:spPr>
      </p:pic>
      <p:sp>
        <p:nvSpPr>
          <p:cNvPr id="4" name="文本框 3"/>
          <p:cNvSpPr txBox="1"/>
          <p:nvPr/>
        </p:nvSpPr>
        <p:spPr>
          <a:xfrm>
            <a:off x="2877185" y="5419090"/>
            <a:ext cx="4636135" cy="368300"/>
          </a:xfrm>
          <a:prstGeom prst="rect">
            <a:avLst/>
          </a:prstGeom>
          <a:noFill/>
        </p:spPr>
        <p:txBody>
          <a:bodyPr wrap="square" rtlCol="0">
            <a:spAutoFit/>
          </a:bodyPr>
          <a:p>
            <a:r>
              <a:rPr lang="zh-CN" altLang="en-US"/>
              <a:t>Google上“大数据”一词的搜索热度</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大数据简介</a:t>
            </a:r>
            <a:endParaRPr lang="zh-CN" altLang="en-US"/>
          </a:p>
        </p:txBody>
      </p:sp>
      <p:sp>
        <p:nvSpPr>
          <p:cNvPr id="3" name="内容占位符 2"/>
          <p:cNvSpPr>
            <a:spLocks noGrp="1"/>
          </p:cNvSpPr>
          <p:nvPr>
            <p:ph idx="1"/>
          </p:nvPr>
        </p:nvSpPr>
        <p:spPr>
          <a:xfrm>
            <a:off x="1438275" y="941705"/>
            <a:ext cx="7204075" cy="4974590"/>
          </a:xfrm>
        </p:spPr>
        <p:txBody>
          <a:bodyPr>
            <a:noAutofit/>
          </a:bodyPr>
          <a:p>
            <a:pPr fontAlgn="auto">
              <a:lnSpc>
                <a:spcPct val="88000"/>
              </a:lnSpc>
            </a:pPr>
            <a:r>
              <a:rPr lang="zh-CN" altLang="en-US" sz="2400"/>
              <a:t>大数据采集与预处理方向</a:t>
            </a:r>
            <a:endParaRPr lang="zh-CN" altLang="en-US" sz="2400"/>
          </a:p>
          <a:p>
            <a:pPr lvl="1" fontAlgn="auto">
              <a:lnSpc>
                <a:spcPct val="88000"/>
              </a:lnSpc>
            </a:pPr>
            <a:r>
              <a:rPr lang="zh-CN" altLang="en-US" sz="2000"/>
              <a:t>这个方向最常见的问题是数据的多源和多样性导致数据的质量存在差异，严重影响到数据的可用性。针对这个问题，目前很多公司已经推出了多种数据清洗和质量控制工具，如IBM公司的InfoSphere DataStage。</a:t>
            </a:r>
            <a:endParaRPr lang="zh-CN" altLang="en-US" sz="2000"/>
          </a:p>
          <a:p>
            <a:pPr fontAlgn="auto">
              <a:lnSpc>
                <a:spcPct val="88000"/>
              </a:lnSpc>
            </a:pPr>
            <a:r>
              <a:rPr lang="zh-CN" altLang="en-US" sz="2400"/>
              <a:t>大数据存储与管理方向</a:t>
            </a:r>
            <a:endParaRPr lang="zh-CN" altLang="en-US" sz="2400"/>
          </a:p>
          <a:p>
            <a:pPr lvl="1" fontAlgn="auto">
              <a:lnSpc>
                <a:spcPct val="88000"/>
              </a:lnSpc>
            </a:pPr>
            <a:r>
              <a:rPr lang="zh-CN" altLang="en-US" sz="2000"/>
              <a:t>这个方向最常见的挑战是存储规模大、存储管理复杂，需要兼顾结构化、非结构化和半结构化的数据。分布式文件系系统和分布式数据库相关技术的发展正在有效地解决这些方面的问题。在大数据存储和管理方向，尤其值得我们关注的是大数据索引和查询技术、实时及流式大数据存储与处理的发展。</a:t>
            </a:r>
            <a:endParaRPr lang="zh-CN" altLang="en-US" sz="2000"/>
          </a:p>
          <a:p>
            <a:pPr fontAlgn="auto">
              <a:lnSpc>
                <a:spcPct val="88000"/>
              </a:lnSpc>
            </a:pPr>
            <a:r>
              <a:rPr lang="zh-CN" altLang="en-US" sz="2400"/>
              <a:t>大数据计算模式方向</a:t>
            </a:r>
            <a:endParaRPr lang="zh-CN" altLang="en-US" sz="2400"/>
          </a:p>
          <a:p>
            <a:pPr lvl="1" fontAlgn="auto">
              <a:lnSpc>
                <a:spcPct val="88000"/>
              </a:lnSpc>
            </a:pPr>
            <a:r>
              <a:rPr lang="zh-CN" altLang="en-US" sz="2000"/>
              <a:t>由于大数据处理多样性的需求，目前出现了多种典型的计算模式，包括大数据查询分析计算(如Hive)、批处理计算(如Hadoop MapReduce)、流式计算(如Storm)、迭代计算(如HaLoop)、图计算(如Pregel)和内存计算(如HANA)，这些计算模式的混合计算方法将成为满足多样性大数据处理和应用需求的有效手段。</a:t>
            </a:r>
            <a:endParaRPr lang="zh-CN" altLang="en-US" sz="20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endParaRPr lang="zh-CN" altLang="en-US" dirty="0"/>
          </a:p>
        </p:txBody>
      </p:sp>
      <p:sp>
        <p:nvSpPr>
          <p:cNvPr id="3" name="内容占位符 2"/>
          <p:cNvSpPr>
            <a:spLocks noGrp="1"/>
          </p:cNvSpPr>
          <p:nvPr>
            <p:ph idx="1"/>
          </p:nvPr>
        </p:nvSpPr>
        <p:spPr/>
        <p:txBody>
          <a:bodyPr/>
          <a:lstStyle/>
          <a:p>
            <a:r>
              <a:rPr lang="zh-CN" altLang="en-US" dirty="0"/>
              <a:t>人工智能</a:t>
            </a:r>
            <a:endParaRPr lang="en-US" altLang="zh-CN" dirty="0"/>
          </a:p>
          <a:p>
            <a:r>
              <a:rPr lang="zh-CN" altLang="en-US" dirty="0"/>
              <a:t>大数据</a:t>
            </a:r>
            <a:endParaRPr lang="en-US" altLang="zh-CN" dirty="0"/>
          </a:p>
          <a:p>
            <a:r>
              <a:rPr lang="zh-CN" altLang="en-US" dirty="0"/>
              <a:t>云计算</a:t>
            </a:r>
            <a:endParaRPr lang="en-US" altLang="zh-CN" dirty="0"/>
          </a:p>
          <a:p>
            <a:r>
              <a:rPr lang="zh-CN" altLang="en-US" dirty="0"/>
              <a:t>物联网</a:t>
            </a:r>
            <a:endParaRPr lang="en-US" altLang="zh-CN" dirty="0"/>
          </a:p>
          <a:p>
            <a:r>
              <a:rPr lang="zh-CN" altLang="en-US" dirty="0"/>
              <a:t>虚拟现实</a:t>
            </a:r>
            <a:endParaRPr lang="en-US" altLang="zh-CN" dirty="0"/>
          </a:p>
          <a:p>
            <a:r>
              <a:rPr lang="zh-CN" altLang="en-US" dirty="0"/>
              <a:t>区块链</a:t>
            </a:r>
            <a:endParaRPr lang="en-US" altLang="zh-CN" dirty="0"/>
          </a:p>
          <a:p>
            <a:r>
              <a:rPr lang="en-US" altLang="zh-CN" dirty="0"/>
              <a:t>5G</a:t>
            </a:r>
            <a:endParaRPr lang="en-US" altLang="zh-CN"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大数据简介</a:t>
            </a:r>
            <a:endParaRPr lang="zh-CN" altLang="en-US"/>
          </a:p>
        </p:txBody>
      </p:sp>
      <p:pic>
        <p:nvPicPr>
          <p:cNvPr id="72" name="图片 72" descr="Hadoop Mapreduce Architecture"/>
          <p:cNvPicPr>
            <a:picLocks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a:xfrm>
            <a:off x="1640840" y="1074420"/>
            <a:ext cx="6671310" cy="4974590"/>
          </a:xfrm>
          <a:prstGeom prst="rect">
            <a:avLst/>
          </a:prstGeom>
          <a:noFill/>
          <a:ln>
            <a:noFill/>
          </a:ln>
        </p:spPr>
      </p:pic>
      <p:sp>
        <p:nvSpPr>
          <p:cNvPr id="4" name="文本框 3"/>
          <p:cNvSpPr txBox="1"/>
          <p:nvPr/>
        </p:nvSpPr>
        <p:spPr>
          <a:xfrm>
            <a:off x="3450590" y="6049010"/>
            <a:ext cx="4772660" cy="368300"/>
          </a:xfrm>
          <a:prstGeom prst="rect">
            <a:avLst/>
          </a:prstGeom>
          <a:noFill/>
        </p:spPr>
        <p:txBody>
          <a:bodyPr wrap="square" rtlCol="0">
            <a:spAutoFit/>
          </a:bodyPr>
          <a:p>
            <a:r>
              <a:rPr lang="zh-CN" altLang="en-US"/>
              <a:t>Hadoop MapReduce的架构</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大数据简介</a:t>
            </a:r>
            <a:endParaRPr lang="zh-CN" altLang="en-US"/>
          </a:p>
        </p:txBody>
      </p:sp>
      <p:pic>
        <p:nvPicPr>
          <p:cNvPr id="73" name="图片 73" descr="Image result for apache hive tutorial"/>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931670" y="1231900"/>
            <a:ext cx="6263005" cy="4276090"/>
          </a:xfrm>
          <a:prstGeom prst="rect">
            <a:avLst/>
          </a:prstGeom>
          <a:noFill/>
          <a:ln>
            <a:noFill/>
          </a:ln>
        </p:spPr>
      </p:pic>
      <p:sp>
        <p:nvSpPr>
          <p:cNvPr id="4" name="文本框 3"/>
          <p:cNvSpPr txBox="1"/>
          <p:nvPr/>
        </p:nvSpPr>
        <p:spPr>
          <a:xfrm>
            <a:off x="3896995" y="5654675"/>
            <a:ext cx="3434080" cy="368300"/>
          </a:xfrm>
          <a:prstGeom prst="rect">
            <a:avLst/>
          </a:prstGeom>
          <a:noFill/>
        </p:spPr>
        <p:txBody>
          <a:bodyPr wrap="square" rtlCol="0">
            <a:spAutoFit/>
          </a:bodyPr>
          <a:p>
            <a:r>
              <a:rPr lang="zh-CN" altLang="en-US"/>
              <a:t>Hadoop生态系统</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大数据简介</a:t>
            </a:r>
            <a:endParaRPr lang="zh-CN" altLang="en-US"/>
          </a:p>
        </p:txBody>
      </p:sp>
      <p:sp>
        <p:nvSpPr>
          <p:cNvPr id="3" name="内容占位符 2"/>
          <p:cNvSpPr>
            <a:spLocks noGrp="1"/>
          </p:cNvSpPr>
          <p:nvPr>
            <p:ph idx="1"/>
          </p:nvPr>
        </p:nvSpPr>
        <p:spPr/>
        <p:txBody>
          <a:bodyPr>
            <a:normAutofit/>
          </a:bodyPr>
          <a:p>
            <a:r>
              <a:rPr lang="zh-CN" altLang="en-US" sz="2400"/>
              <a:t>大数据分析与挖掘方向</a:t>
            </a:r>
            <a:endParaRPr lang="zh-CN" altLang="en-US" sz="2400"/>
          </a:p>
          <a:p>
            <a:pPr lvl="1"/>
            <a:r>
              <a:rPr lang="zh-CN" altLang="en-US" sz="2000"/>
              <a:t>在数据量迅速增加的同时，还要进行深度的数据分析和挖掘，并且对自动化分析要求越来越高。越来越多的大数据分析工具和产品应运而生，如用于大数据挖掘的</a:t>
            </a:r>
            <a:r>
              <a:rPr lang="en-US" altLang="zh-CN" sz="2000"/>
              <a:t>RHaDoop</a:t>
            </a:r>
            <a:r>
              <a:rPr lang="zh-CN" altLang="en-US" sz="2000"/>
              <a:t>版、基于</a:t>
            </a:r>
            <a:r>
              <a:rPr lang="en-US" altLang="zh-CN" sz="2000"/>
              <a:t>MapReduce</a:t>
            </a:r>
            <a:r>
              <a:rPr lang="zh-CN" altLang="en-US" sz="2000"/>
              <a:t>开发的数据挖掘算法等。</a:t>
            </a:r>
            <a:endParaRPr lang="zh-CN" altLang="en-US" sz="2000"/>
          </a:p>
          <a:p>
            <a:r>
              <a:rPr lang="zh-CN" altLang="en-US" sz="2400"/>
              <a:t>大数据可视化分析方向</a:t>
            </a:r>
            <a:endParaRPr lang="zh-CN" altLang="en-US" sz="2400"/>
          </a:p>
          <a:p>
            <a:pPr lvl="1"/>
            <a:r>
              <a:rPr lang="zh-CN" altLang="en-US" sz="2000"/>
              <a:t>通过可视化方式来帮助人们探索和解释复杂的数据，有利于决策者挖掘数据的商业价值，进而有助于大数据的发展。可视化工具</a:t>
            </a:r>
            <a:r>
              <a:rPr lang="en-US" altLang="zh-CN" sz="2000"/>
              <a:t>Tableau</a:t>
            </a:r>
            <a:r>
              <a:rPr lang="zh-CN" altLang="en-US" sz="2000"/>
              <a:t>的成功上市反反映了大数据可视化的需求。</a:t>
            </a:r>
            <a:endParaRPr lang="zh-CN" altLang="en-US" sz="2000"/>
          </a:p>
          <a:p>
            <a:r>
              <a:rPr lang="zh-CN" altLang="en-US" sz="2400"/>
              <a:t>大数据安全方向</a:t>
            </a:r>
            <a:endParaRPr lang="zh-CN" altLang="en-US" sz="2400"/>
          </a:p>
          <a:p>
            <a:pPr lvl="1"/>
            <a:r>
              <a:rPr lang="zh-CN" altLang="en-US" sz="2000"/>
              <a:t>当人们在用大数据分析和挖掘获取商业价值的时候，黑客很可能在向我们攻击，收集有用的信息。文件访问控制权限</a:t>
            </a:r>
            <a:r>
              <a:rPr lang="en-US" altLang="zh-CN" sz="2000"/>
              <a:t>ACL</a:t>
            </a:r>
            <a:r>
              <a:rPr lang="zh-CN" altLang="en-US" sz="2000"/>
              <a:t>、基础设备加密、匿名化保护技术和加密保护等技术正在最大程度地保护数据安全。</a:t>
            </a:r>
            <a:endParaRPr lang="zh-CN" altLang="en-US" sz="20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大数据简介</a:t>
            </a:r>
            <a:endParaRPr lang="zh-CN" altLang="en-US"/>
          </a:p>
        </p:txBody>
      </p:sp>
      <p:pic>
        <p:nvPicPr>
          <p:cNvPr id="74" name="图片 74" descr="Tableau dashboard"/>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438275" y="1091565"/>
            <a:ext cx="7077075" cy="4675505"/>
          </a:xfrm>
          <a:prstGeom prst="rect">
            <a:avLst/>
          </a:prstGeom>
          <a:noFill/>
          <a:ln>
            <a:noFill/>
          </a:ln>
        </p:spPr>
      </p:pic>
      <p:sp>
        <p:nvSpPr>
          <p:cNvPr id="6" name="文本框 5"/>
          <p:cNvSpPr txBox="1"/>
          <p:nvPr/>
        </p:nvSpPr>
        <p:spPr>
          <a:xfrm>
            <a:off x="3733165" y="5927725"/>
            <a:ext cx="4034790" cy="368300"/>
          </a:xfrm>
          <a:prstGeom prst="rect">
            <a:avLst/>
          </a:prstGeom>
          <a:noFill/>
        </p:spPr>
        <p:txBody>
          <a:bodyPr wrap="square" rtlCol="0">
            <a:spAutoFit/>
          </a:bodyPr>
          <a:p>
            <a:r>
              <a:rPr lang="zh-CN" altLang="en-US"/>
              <a:t>可视化工具Tableau</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大数据的特点</a:t>
            </a:r>
            <a:endParaRPr lang="en-US" altLang="zh-CN" dirty="0"/>
          </a:p>
        </p:txBody>
      </p:sp>
      <p:sp>
        <p:nvSpPr>
          <p:cNvPr id="3" name="内容占位符 2"/>
          <p:cNvSpPr>
            <a:spLocks noGrp="1"/>
          </p:cNvSpPr>
          <p:nvPr>
            <p:ph idx="1"/>
          </p:nvPr>
        </p:nvSpPr>
        <p:spPr>
          <a:xfrm>
            <a:off x="1438382" y="1202076"/>
            <a:ext cx="7076968" cy="5414087"/>
          </a:xfrm>
        </p:spPr>
        <p:txBody>
          <a:bodyPr>
            <a:normAutofit/>
          </a:bodyPr>
          <a:lstStyle/>
          <a:p>
            <a:r>
              <a:rPr lang="en-US" altLang="zh-CN" dirty="0"/>
              <a:t>IBM</a:t>
            </a:r>
            <a:r>
              <a:rPr lang="zh-CN" altLang="zh-CN" dirty="0"/>
              <a:t>公司使用</a:t>
            </a:r>
            <a:r>
              <a:rPr lang="en-US" altLang="zh-CN" dirty="0"/>
              <a:t>3V</a:t>
            </a:r>
            <a:r>
              <a:rPr lang="zh-CN" altLang="zh-CN" dirty="0"/>
              <a:t>来描述大数据的特点</a:t>
            </a:r>
            <a:endParaRPr lang="en-US" altLang="zh-CN" dirty="0"/>
          </a:p>
          <a:p>
            <a:pPr lvl="1"/>
            <a:r>
              <a:rPr lang="zh-CN" altLang="zh-CN" dirty="0"/>
              <a:t> </a:t>
            </a:r>
            <a:r>
              <a:rPr lang="en-US" altLang="zh-CN" dirty="0"/>
              <a:t>Volume</a:t>
            </a:r>
            <a:r>
              <a:rPr lang="zh-CN" altLang="zh-CN" dirty="0"/>
              <a:t>（体量）。通过各种设备产生的海量数据体量巨大，远大于目前互联网上的信息流量。</a:t>
            </a:r>
            <a:endParaRPr lang="zh-CN" altLang="zh-CN" dirty="0"/>
          </a:p>
          <a:p>
            <a:pPr lvl="1"/>
            <a:r>
              <a:rPr lang="zh-CN" altLang="zh-CN" dirty="0"/>
              <a:t> </a:t>
            </a:r>
            <a:r>
              <a:rPr lang="en-US" altLang="zh-CN" dirty="0"/>
              <a:t>Variety</a:t>
            </a:r>
            <a:r>
              <a:rPr lang="zh-CN" altLang="zh-CN" dirty="0"/>
              <a:t>（多样）。大数据类型繁多，在编码方式、数据格式、应用特征等多个方面存在差异</a:t>
            </a:r>
            <a:r>
              <a:rPr lang="zh-CN" altLang="en-US" dirty="0"/>
              <a:t>。</a:t>
            </a:r>
            <a:endParaRPr lang="en-US" altLang="zh-CN" dirty="0"/>
          </a:p>
          <a:p>
            <a:pPr lvl="1"/>
            <a:r>
              <a:rPr lang="en-US" altLang="zh-CN" dirty="0"/>
              <a:t>Velocity</a:t>
            </a:r>
            <a:r>
              <a:rPr lang="zh-CN" altLang="zh-CN" dirty="0"/>
              <a:t>（速率）。数据以非常高的速率到达系统内部，这就要求处理数据段的速度必须非常快。</a:t>
            </a:r>
            <a:endParaRPr lang="zh-CN" altLang="zh-CN" dirty="0"/>
          </a:p>
          <a:p>
            <a:r>
              <a:rPr lang="zh-CN" altLang="zh-CN" dirty="0"/>
              <a:t>后来，</a:t>
            </a:r>
            <a:r>
              <a:rPr lang="en-US" altLang="zh-CN" dirty="0"/>
              <a:t>IBM</a:t>
            </a:r>
            <a:r>
              <a:rPr lang="zh-CN" altLang="zh-CN" dirty="0"/>
              <a:t>公司又在</a:t>
            </a:r>
            <a:r>
              <a:rPr lang="en-US" altLang="zh-CN" dirty="0"/>
              <a:t>3V</a:t>
            </a:r>
            <a:r>
              <a:rPr lang="zh-CN" altLang="zh-CN" dirty="0"/>
              <a:t>的基础上增加了</a:t>
            </a:r>
            <a:r>
              <a:rPr lang="en-US" altLang="zh-CN" dirty="0"/>
              <a:t>Value</a:t>
            </a:r>
            <a:r>
              <a:rPr lang="zh-CN" altLang="zh-CN" dirty="0"/>
              <a:t>（价值）维度来表述大数据的特点，即大数据的数据价值密度低，因此需要从海量原始数据中进行分析和挖掘，从形式各异的数据源中抽取富有价值的信息</a:t>
            </a:r>
            <a:r>
              <a:rPr lang="zh-CN" altLang="en-US" dirty="0"/>
              <a:t>。</a:t>
            </a:r>
            <a:endParaRPr lang="en-US" altLang="zh-CN"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大数据的应用</a:t>
            </a:r>
            <a:endParaRPr lang="en-US" altLang="zh-CN" dirty="0"/>
          </a:p>
        </p:txBody>
      </p:sp>
      <p:sp>
        <p:nvSpPr>
          <p:cNvPr id="3" name="内容占位符 2"/>
          <p:cNvSpPr>
            <a:spLocks noGrp="1"/>
          </p:cNvSpPr>
          <p:nvPr>
            <p:ph idx="1"/>
          </p:nvPr>
        </p:nvSpPr>
        <p:spPr/>
        <p:txBody>
          <a:bodyPr>
            <a:normAutofit/>
          </a:bodyPr>
          <a:lstStyle/>
          <a:p>
            <a:r>
              <a:rPr lang="zh-CN" altLang="en-US" dirty="0"/>
              <a:t>大数据在各行各业的应用越来越频繁与深入，如：</a:t>
            </a:r>
            <a:endParaRPr lang="zh-CN" altLang="en-US" dirty="0"/>
          </a:p>
          <a:p>
            <a:pPr lvl="1"/>
            <a:r>
              <a:rPr lang="zh-CN" altLang="en-US" dirty="0"/>
              <a:t>梅西百货的实时定价机制</a:t>
            </a:r>
            <a:endParaRPr lang="zh-CN" altLang="en-US" dirty="0"/>
          </a:p>
          <a:p>
            <a:pPr lvl="1"/>
            <a:r>
              <a:rPr lang="en-US" altLang="zh-CN" dirty="0"/>
              <a:t>Tipp24 AG</a:t>
            </a:r>
            <a:r>
              <a:rPr lang="zh-CN" altLang="en-US" dirty="0"/>
              <a:t>针对欧洲博彩业构建的下注和预测平台</a:t>
            </a:r>
            <a:endParaRPr lang="en-US" altLang="zh-CN" dirty="0"/>
          </a:p>
          <a:p>
            <a:pPr lvl="1"/>
            <a:r>
              <a:rPr lang="zh-CN" altLang="en-US" dirty="0"/>
              <a:t>沃尔玛的搜索</a:t>
            </a:r>
            <a:endParaRPr lang="en-US" altLang="zh-CN" dirty="0"/>
          </a:p>
          <a:p>
            <a:pPr lvl="1"/>
            <a:r>
              <a:rPr lang="zh-CN" altLang="en-US" dirty="0"/>
              <a:t>快餐业的视频分析</a:t>
            </a:r>
            <a:endParaRPr lang="en-US" altLang="zh-CN" dirty="0"/>
          </a:p>
          <a:p>
            <a:pPr lvl="1"/>
            <a:r>
              <a:rPr lang="en-US" altLang="zh-CN" dirty="0" err="1"/>
              <a:t>PredPol</a:t>
            </a:r>
            <a:r>
              <a:rPr lang="zh-CN" altLang="en-US" dirty="0"/>
              <a:t>和预测犯罪</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云计算</a:t>
            </a:r>
            <a:endParaRPr lang="en-US" altLang="zh-CN" dirty="0"/>
          </a:p>
        </p:txBody>
      </p:sp>
      <p:sp>
        <p:nvSpPr>
          <p:cNvPr id="3" name="内容占位符 2"/>
          <p:cNvSpPr>
            <a:spLocks noGrp="1"/>
          </p:cNvSpPr>
          <p:nvPr>
            <p:ph idx="1"/>
          </p:nvPr>
        </p:nvSpPr>
        <p:spPr/>
        <p:txBody>
          <a:bodyPr/>
          <a:lstStyle/>
          <a:p>
            <a:r>
              <a:rPr lang="zh-CN" altLang="en-US" dirty="0"/>
              <a:t>云计算简介</a:t>
            </a:r>
            <a:endParaRPr lang="en-US" altLang="zh-CN" dirty="0"/>
          </a:p>
          <a:p>
            <a:r>
              <a:rPr lang="zh-CN" altLang="en-US" dirty="0"/>
              <a:t>云交付模型</a:t>
            </a:r>
            <a:endParaRPr lang="en-US" altLang="zh-CN" dirty="0"/>
          </a:p>
          <a:p>
            <a:r>
              <a:rPr lang="zh-CN" altLang="en-US" dirty="0"/>
              <a:t>云计算的优势与挑战</a:t>
            </a:r>
            <a:endParaRPr lang="en-US" altLang="zh-CN" dirty="0"/>
          </a:p>
          <a:p>
            <a:r>
              <a:rPr lang="zh-CN" altLang="en-US" dirty="0"/>
              <a:t>云计算与大数据</a:t>
            </a:r>
            <a:endParaRPr lang="en-US" altLang="zh-CN"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云计算简介</a:t>
            </a:r>
            <a:endParaRPr lang="en-US" altLang="zh-CN" dirty="0"/>
          </a:p>
        </p:txBody>
      </p:sp>
      <p:sp>
        <p:nvSpPr>
          <p:cNvPr id="3" name="内容占位符 2"/>
          <p:cNvSpPr>
            <a:spLocks noGrp="1"/>
          </p:cNvSpPr>
          <p:nvPr>
            <p:ph idx="1"/>
          </p:nvPr>
        </p:nvSpPr>
        <p:spPr/>
        <p:txBody>
          <a:bodyPr/>
          <a:lstStyle/>
          <a:p>
            <a:r>
              <a:rPr lang="zh-CN" altLang="zh-CN" dirty="0"/>
              <a:t>云计算（</a:t>
            </a:r>
            <a:r>
              <a:rPr lang="en-US" altLang="zh-CN" dirty="0"/>
              <a:t>Cloud Computing</a:t>
            </a:r>
            <a:r>
              <a:rPr lang="zh-CN" altLang="zh-CN" dirty="0"/>
              <a:t>），是分布式计算技术的一种，其最基本的概念，是透过网络将庞大的计算处理程序自动分拆成无数个较小的子程序，再交由多部服务器所组成的庞大系统经搜寻、计算分析之后将处理结果回传给用户。</a:t>
            </a:r>
            <a:endParaRPr lang="en-US" altLang="zh-CN" dirty="0"/>
          </a:p>
          <a:p>
            <a:r>
              <a:rPr lang="zh-CN" altLang="zh-CN" dirty="0"/>
              <a:t>透过这项技术，网络服务提供者可以在数秒之内，达成处理数以千万计甚至亿计的信息，达到和“超级计算机”同样强大效能的网络服务。</a:t>
            </a:r>
            <a:endParaRPr lang="zh-CN" altLang="zh-CN" dirty="0"/>
          </a:p>
          <a:p>
            <a:endParaRPr lang="en-US" altLang="zh-CN"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云计算简介</a:t>
            </a:r>
            <a:endParaRPr lang="en-US" altLang="zh-CN" dirty="0"/>
          </a:p>
        </p:txBody>
      </p:sp>
      <p:sp>
        <p:nvSpPr>
          <p:cNvPr id="3" name="内容占位符 2"/>
          <p:cNvSpPr>
            <a:spLocks noGrp="1"/>
          </p:cNvSpPr>
          <p:nvPr>
            <p:ph idx="1"/>
          </p:nvPr>
        </p:nvSpPr>
        <p:spPr/>
        <p:txBody>
          <a:bodyPr/>
          <a:lstStyle/>
          <a:p>
            <a:r>
              <a:rPr lang="zh-CN" altLang="en-US" dirty="0"/>
              <a:t>云计算中提供资源的网络被称为“云”。“云”中的资源在使用者看来是可以无限扩展的，并且可以随时获取。</a:t>
            </a:r>
            <a:endParaRPr lang="en-US" altLang="zh-CN" dirty="0"/>
          </a:p>
          <a:p>
            <a:r>
              <a:rPr lang="zh-CN" altLang="zh-CN" dirty="0"/>
              <a:t>“云”包括了硬件资源（服务器、存储器、</a:t>
            </a:r>
            <a:r>
              <a:rPr lang="en-US" altLang="zh-CN" dirty="0"/>
              <a:t>CPU</a:t>
            </a:r>
            <a:r>
              <a:rPr lang="zh-CN" altLang="zh-CN" dirty="0"/>
              <a:t>等）和软件资源（应用软件、集成开发环境等），本地计算机只需要通过因特网发送一个需求信息，远端就有成千上万的计算机为用户提供需要的资源并将结果返回给本地计算机。</a:t>
            </a:r>
            <a:endParaRPr lang="en-US" altLang="zh-CN" dirty="0"/>
          </a:p>
        </p:txBody>
      </p:sp>
      <p:pic>
        <p:nvPicPr>
          <p:cNvPr id="4" name="图片 3"/>
          <p:cNvPicPr/>
          <p:nvPr/>
        </p:nvPicPr>
        <p:blipFill>
          <a:blip r:embed="rId1"/>
          <a:stretch>
            <a:fillRect/>
          </a:stretch>
        </p:blipFill>
        <p:spPr>
          <a:xfrm>
            <a:off x="6119812" y="4578011"/>
            <a:ext cx="2276475" cy="200977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云计算简介</a:t>
            </a:r>
            <a:endParaRPr lang="en-US" altLang="zh-CN" dirty="0"/>
          </a:p>
        </p:txBody>
      </p:sp>
      <p:sp>
        <p:nvSpPr>
          <p:cNvPr id="3" name="内容占位符 2"/>
          <p:cNvSpPr>
            <a:spLocks noGrp="1"/>
          </p:cNvSpPr>
          <p:nvPr>
            <p:ph idx="1"/>
          </p:nvPr>
        </p:nvSpPr>
        <p:spPr/>
        <p:txBody>
          <a:bodyPr/>
          <a:lstStyle/>
          <a:p>
            <a:r>
              <a:rPr lang="zh-CN" altLang="zh-CN" dirty="0"/>
              <a:t>云计算的组成可以分为六个部分，它们由下至上分别是： </a:t>
            </a:r>
            <a:endParaRPr lang="en-US" altLang="zh-CN" dirty="0"/>
          </a:p>
          <a:p>
            <a:pPr lvl="1"/>
            <a:r>
              <a:rPr lang="zh-CN" altLang="zh-CN" dirty="0"/>
              <a:t>基础设施（</a:t>
            </a:r>
            <a:r>
              <a:rPr lang="en-US" altLang="zh-CN" dirty="0"/>
              <a:t>Infrastructure</a:t>
            </a:r>
            <a:r>
              <a:rPr lang="zh-CN" altLang="zh-CN" dirty="0"/>
              <a:t>）</a:t>
            </a:r>
            <a:endParaRPr lang="en-US" altLang="zh-CN" dirty="0"/>
          </a:p>
          <a:p>
            <a:pPr lvl="1"/>
            <a:r>
              <a:rPr lang="zh-CN" altLang="zh-CN" dirty="0"/>
              <a:t>存储（</a:t>
            </a:r>
            <a:r>
              <a:rPr lang="en-US" altLang="zh-CN" dirty="0"/>
              <a:t>Storage</a:t>
            </a:r>
            <a:r>
              <a:rPr lang="zh-CN" altLang="zh-CN" dirty="0"/>
              <a:t>）</a:t>
            </a:r>
            <a:endParaRPr lang="en-US" altLang="zh-CN" dirty="0"/>
          </a:p>
          <a:p>
            <a:pPr lvl="1"/>
            <a:r>
              <a:rPr lang="zh-CN" altLang="zh-CN" dirty="0"/>
              <a:t>平台（</a:t>
            </a:r>
            <a:r>
              <a:rPr lang="en-US" altLang="zh-CN" dirty="0"/>
              <a:t>Platform</a:t>
            </a:r>
            <a:r>
              <a:rPr lang="zh-CN" altLang="zh-CN" dirty="0"/>
              <a:t>）</a:t>
            </a:r>
            <a:endParaRPr lang="en-US" altLang="zh-CN" dirty="0"/>
          </a:p>
          <a:p>
            <a:pPr lvl="1"/>
            <a:r>
              <a:rPr lang="zh-CN" altLang="zh-CN" dirty="0"/>
              <a:t>应用（</a:t>
            </a:r>
            <a:r>
              <a:rPr lang="en-US" altLang="zh-CN" dirty="0"/>
              <a:t>Application</a:t>
            </a:r>
            <a:r>
              <a:rPr lang="zh-CN" altLang="zh-CN" dirty="0"/>
              <a:t>）</a:t>
            </a:r>
            <a:endParaRPr lang="en-US" altLang="zh-CN" dirty="0"/>
          </a:p>
          <a:p>
            <a:pPr lvl="1"/>
            <a:r>
              <a:rPr lang="zh-CN" altLang="zh-CN" dirty="0"/>
              <a:t>服务（</a:t>
            </a:r>
            <a:r>
              <a:rPr lang="en-US" altLang="zh-CN" dirty="0"/>
              <a:t>Services</a:t>
            </a:r>
            <a:r>
              <a:rPr lang="zh-CN" altLang="zh-CN" dirty="0"/>
              <a:t>）</a:t>
            </a:r>
            <a:endParaRPr lang="en-US" altLang="zh-CN" dirty="0"/>
          </a:p>
          <a:p>
            <a:pPr lvl="1"/>
            <a:r>
              <a:rPr lang="zh-CN" altLang="zh-CN" dirty="0"/>
              <a:t>客户端（</a:t>
            </a:r>
            <a:r>
              <a:rPr lang="en-US" altLang="zh-CN" dirty="0"/>
              <a:t>Clients</a:t>
            </a:r>
            <a:r>
              <a:rPr lang="zh-CN" altLang="zh-CN" dirty="0"/>
              <a:t>）</a:t>
            </a:r>
            <a:endParaRPr lang="en-US" altLang="zh-C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人工智能</a:t>
            </a:r>
            <a:endParaRPr lang="en-US" altLang="zh-CN" dirty="0"/>
          </a:p>
        </p:txBody>
      </p:sp>
      <p:sp>
        <p:nvSpPr>
          <p:cNvPr id="3" name="内容占位符 2"/>
          <p:cNvSpPr>
            <a:spLocks noGrp="1"/>
          </p:cNvSpPr>
          <p:nvPr>
            <p:ph idx="1"/>
          </p:nvPr>
        </p:nvSpPr>
        <p:spPr/>
        <p:txBody>
          <a:bodyPr/>
          <a:lstStyle/>
          <a:p>
            <a:r>
              <a:rPr lang="zh-CN" altLang="en-US" dirty="0"/>
              <a:t>人工智能简介</a:t>
            </a:r>
            <a:endParaRPr lang="en-US" altLang="zh-CN" dirty="0"/>
          </a:p>
          <a:p>
            <a:r>
              <a:rPr lang="zh-CN" altLang="en-US" dirty="0"/>
              <a:t>人工智能的发展阶段</a:t>
            </a:r>
            <a:endParaRPr lang="en-US" altLang="zh-CN" dirty="0"/>
          </a:p>
          <a:p>
            <a:r>
              <a:rPr lang="zh-CN" altLang="en-US" dirty="0"/>
              <a:t>图灵测试</a:t>
            </a:r>
            <a:endParaRPr lang="en-US" altLang="zh-CN" dirty="0"/>
          </a:p>
          <a:p>
            <a:r>
              <a:rPr lang="zh-CN" altLang="en-US" dirty="0"/>
              <a:t>深度学习</a:t>
            </a:r>
            <a:endParaRPr lang="en-US" altLang="zh-CN"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云交付模型</a:t>
            </a:r>
            <a:endParaRPr lang="en-US" altLang="zh-CN" dirty="0"/>
          </a:p>
        </p:txBody>
      </p:sp>
      <p:sp>
        <p:nvSpPr>
          <p:cNvPr id="3" name="内容占位符 2"/>
          <p:cNvSpPr>
            <a:spLocks noGrp="1"/>
          </p:cNvSpPr>
          <p:nvPr>
            <p:ph idx="1"/>
          </p:nvPr>
        </p:nvSpPr>
        <p:spPr/>
        <p:txBody>
          <a:bodyPr/>
          <a:lstStyle/>
          <a:p>
            <a:r>
              <a:rPr lang="zh-CN" altLang="en-US" dirty="0"/>
              <a:t>从用户体验角度来看，云计算主要分为三种交付模型</a:t>
            </a:r>
            <a:endParaRPr lang="en-US" altLang="zh-CN" dirty="0"/>
          </a:p>
          <a:p>
            <a:pPr lvl="1"/>
            <a:r>
              <a:rPr lang="zh-CN" altLang="en-US" dirty="0"/>
              <a:t>软件即服务（</a:t>
            </a:r>
            <a:r>
              <a:rPr lang="en-US" altLang="zh-CN" dirty="0"/>
              <a:t>Software as a Service</a:t>
            </a:r>
            <a:r>
              <a:rPr lang="zh-CN" altLang="en-US" dirty="0"/>
              <a:t>，</a:t>
            </a:r>
            <a:r>
              <a:rPr lang="en-US" altLang="zh-CN" dirty="0"/>
              <a:t>SaaS</a:t>
            </a:r>
            <a:r>
              <a:rPr lang="zh-CN" altLang="en-US" dirty="0"/>
              <a:t>）</a:t>
            </a:r>
            <a:endParaRPr lang="en-US" altLang="zh-CN" dirty="0"/>
          </a:p>
          <a:p>
            <a:pPr lvl="1"/>
            <a:r>
              <a:rPr lang="zh-CN" altLang="en-US" dirty="0"/>
              <a:t>平台即服务（</a:t>
            </a:r>
            <a:r>
              <a:rPr lang="en-US" altLang="zh-CN" dirty="0"/>
              <a:t>Platform as a Service</a:t>
            </a:r>
            <a:r>
              <a:rPr lang="zh-CN" altLang="en-US" dirty="0"/>
              <a:t>，</a:t>
            </a:r>
            <a:r>
              <a:rPr lang="en-US" altLang="zh-CN" dirty="0"/>
              <a:t>PaaS</a:t>
            </a:r>
            <a:r>
              <a:rPr lang="zh-CN" altLang="en-US" dirty="0"/>
              <a:t>）</a:t>
            </a:r>
            <a:endParaRPr lang="en-US" altLang="zh-CN" dirty="0"/>
          </a:p>
          <a:p>
            <a:pPr lvl="1"/>
            <a:r>
              <a:rPr lang="zh-CN" altLang="en-US" dirty="0"/>
              <a:t>基础设施即服务（</a:t>
            </a:r>
            <a:r>
              <a:rPr lang="en-US" altLang="zh-CN" dirty="0"/>
              <a:t>Infrastructure as a Service</a:t>
            </a:r>
            <a:r>
              <a:rPr lang="zh-CN" altLang="en-US" dirty="0"/>
              <a:t>，</a:t>
            </a:r>
            <a:r>
              <a:rPr lang="en-US" altLang="zh-CN" dirty="0"/>
              <a:t>IaaS</a:t>
            </a:r>
            <a:r>
              <a:rPr lang="zh-CN" altLang="en-US" dirty="0"/>
              <a:t>）</a:t>
            </a:r>
            <a:endParaRPr lang="en-US" altLang="zh-CN"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云交付模型</a:t>
            </a:r>
            <a:endParaRPr lang="zh-CN" altLang="en-US"/>
          </a:p>
        </p:txBody>
      </p:sp>
      <p:pic>
        <p:nvPicPr>
          <p:cNvPr id="75" name="图片 75"/>
          <p:cNvPicPr>
            <a:picLocks noChangeAspect="1"/>
          </p:cNvPicPr>
          <p:nvPr>
            <p:ph idx="1"/>
          </p:nvPr>
        </p:nvPicPr>
        <p:blipFill>
          <a:blip r:embed="rId1"/>
          <a:stretch>
            <a:fillRect/>
          </a:stretch>
        </p:blipFill>
        <p:spPr>
          <a:xfrm>
            <a:off x="1809750" y="1123950"/>
            <a:ext cx="6334125" cy="4610100"/>
          </a:xfrm>
          <a:prstGeom prst="rect">
            <a:avLst/>
          </a:prstGeom>
        </p:spPr>
      </p:pic>
      <p:sp>
        <p:nvSpPr>
          <p:cNvPr id="4" name="文本框 3"/>
          <p:cNvSpPr txBox="1"/>
          <p:nvPr/>
        </p:nvSpPr>
        <p:spPr>
          <a:xfrm>
            <a:off x="3423285" y="5801360"/>
            <a:ext cx="3806825" cy="368300"/>
          </a:xfrm>
          <a:prstGeom prst="rect">
            <a:avLst/>
          </a:prstGeom>
          <a:noFill/>
        </p:spPr>
        <p:txBody>
          <a:bodyPr wrap="square" rtlCol="0">
            <a:spAutoFit/>
          </a:bodyPr>
          <a:p>
            <a:r>
              <a:rPr lang="zh-CN" altLang="en-US"/>
              <a:t>云计算的三大交付模型</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云交付模型</a:t>
            </a:r>
            <a:endParaRPr lang="en-US" altLang="zh-CN" dirty="0"/>
          </a:p>
        </p:txBody>
      </p:sp>
      <p:sp>
        <p:nvSpPr>
          <p:cNvPr id="3" name="内容占位符 2"/>
          <p:cNvSpPr>
            <a:spLocks noGrp="1"/>
          </p:cNvSpPr>
          <p:nvPr>
            <p:ph idx="1"/>
          </p:nvPr>
        </p:nvSpPr>
        <p:spPr/>
        <p:txBody>
          <a:bodyPr>
            <a:normAutofit/>
          </a:bodyPr>
          <a:lstStyle/>
          <a:p>
            <a:r>
              <a:rPr lang="zh-CN" altLang="zh-CN" dirty="0"/>
              <a:t>软件即服务（</a:t>
            </a:r>
            <a:r>
              <a:rPr lang="en-US" altLang="zh-CN" dirty="0"/>
              <a:t>SaaS</a:t>
            </a:r>
            <a:r>
              <a:rPr lang="zh-CN" altLang="zh-CN" dirty="0"/>
              <a:t>）</a:t>
            </a:r>
            <a:endParaRPr lang="en-US" altLang="zh-CN" dirty="0"/>
          </a:p>
          <a:p>
            <a:pPr lvl="1"/>
            <a:r>
              <a:rPr lang="en-US" altLang="zh-CN" dirty="0"/>
              <a:t>SaaS</a:t>
            </a:r>
            <a:r>
              <a:rPr lang="zh-CN" altLang="zh-CN" dirty="0"/>
              <a:t>是一种通过因特网提供软件的模式，用户无需购买软件，而是向提供商租用基于</a:t>
            </a:r>
            <a:r>
              <a:rPr lang="en-US" altLang="zh-CN" dirty="0"/>
              <a:t>Web</a:t>
            </a:r>
            <a:r>
              <a:rPr lang="zh-CN" altLang="zh-CN" dirty="0"/>
              <a:t>的软件，来管理企业经营活动。</a:t>
            </a:r>
            <a:endParaRPr lang="en-US" altLang="zh-CN" dirty="0"/>
          </a:p>
          <a:p>
            <a:r>
              <a:rPr lang="zh-CN" altLang="zh-CN" dirty="0"/>
              <a:t>平台即服务（</a:t>
            </a:r>
            <a:r>
              <a:rPr lang="en-US" altLang="zh-CN" dirty="0"/>
              <a:t>PaaS</a:t>
            </a:r>
            <a:r>
              <a:rPr lang="zh-CN" altLang="zh-CN" dirty="0"/>
              <a:t>）</a:t>
            </a:r>
            <a:endParaRPr lang="en-US" altLang="zh-CN" dirty="0"/>
          </a:p>
          <a:p>
            <a:pPr lvl="1"/>
            <a:r>
              <a:rPr lang="en-US" altLang="zh-CN" dirty="0"/>
              <a:t>PaaS</a:t>
            </a:r>
            <a:r>
              <a:rPr lang="zh-CN" altLang="zh-CN" dirty="0"/>
              <a:t>实际上是指将软件研发的平台作为一种服务，以</a:t>
            </a:r>
            <a:r>
              <a:rPr lang="en-US" altLang="zh-CN" dirty="0"/>
              <a:t>SaaS</a:t>
            </a:r>
            <a:r>
              <a:rPr lang="zh-CN" altLang="zh-CN" dirty="0"/>
              <a:t>的模式提交给用户。</a:t>
            </a:r>
            <a:endParaRPr lang="en-US" altLang="zh-CN" dirty="0"/>
          </a:p>
          <a:p>
            <a:r>
              <a:rPr lang="zh-CN" altLang="zh-CN" dirty="0"/>
              <a:t>基础设施即服务（</a:t>
            </a:r>
            <a:r>
              <a:rPr lang="en-US" altLang="zh-CN" dirty="0"/>
              <a:t>IaaS</a:t>
            </a:r>
            <a:r>
              <a:rPr lang="zh-CN" altLang="zh-CN" dirty="0"/>
              <a:t>）</a:t>
            </a:r>
            <a:endParaRPr lang="en-US" altLang="zh-CN" dirty="0"/>
          </a:p>
          <a:p>
            <a:pPr lvl="1"/>
            <a:r>
              <a:rPr lang="zh-CN" altLang="zh-CN" dirty="0"/>
              <a:t>在</a:t>
            </a:r>
            <a:r>
              <a:rPr lang="en-US" altLang="zh-CN" dirty="0"/>
              <a:t>IaaS</a:t>
            </a:r>
            <a:r>
              <a:rPr lang="zh-CN" altLang="zh-CN" dirty="0"/>
              <a:t>模式下，服务提供商将多台服务器组成的“云端”服务（包括内存、</a:t>
            </a:r>
            <a:r>
              <a:rPr lang="en-US" altLang="zh-CN" dirty="0"/>
              <a:t>I/O</a:t>
            </a:r>
            <a:r>
              <a:rPr lang="zh-CN" altLang="zh-CN" dirty="0"/>
              <a:t>设备、存储和计算能力等）作为计量服务提供给用户。</a:t>
            </a:r>
            <a:endParaRPr lang="en-US" altLang="zh-CN"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云交付模型</a:t>
            </a:r>
            <a:endParaRPr lang="en-US" altLang="zh-CN" dirty="0"/>
          </a:p>
        </p:txBody>
      </p:sp>
      <p:sp>
        <p:nvSpPr>
          <p:cNvPr id="3" name="内容占位符 2"/>
          <p:cNvSpPr>
            <a:spLocks noGrp="1"/>
          </p:cNvSpPr>
          <p:nvPr>
            <p:ph idx="1"/>
          </p:nvPr>
        </p:nvSpPr>
        <p:spPr/>
        <p:txBody>
          <a:bodyPr>
            <a:normAutofit/>
          </a:bodyPr>
          <a:lstStyle/>
          <a:p>
            <a:r>
              <a:rPr lang="zh-CN" altLang="zh-CN" dirty="0"/>
              <a:t>除此之外，新兴的容器即服务（</a:t>
            </a:r>
            <a:r>
              <a:rPr lang="en-US" altLang="zh-CN" dirty="0"/>
              <a:t>Container as a Service</a:t>
            </a:r>
            <a:r>
              <a:rPr lang="zh-CN" altLang="zh-CN" dirty="0"/>
              <a:t>，</a:t>
            </a:r>
            <a:r>
              <a:rPr lang="en-US" altLang="zh-CN" dirty="0"/>
              <a:t>CaaS</a:t>
            </a:r>
            <a:r>
              <a:rPr lang="zh-CN" altLang="zh-CN" dirty="0"/>
              <a:t>）也称为容器云，是以容器为资源分割和调度的基本单位，封装整个软件运行时环境，为开发者和系统管理员提供用于构建、发布和运行分布式应用的平台。</a:t>
            </a:r>
            <a:endParaRPr lang="en-US" altLang="zh-CN" dirty="0"/>
          </a:p>
        </p:txBody>
      </p:sp>
      <p:pic>
        <p:nvPicPr>
          <p:cNvPr id="4" name="图片 3"/>
          <p:cNvPicPr/>
          <p:nvPr/>
        </p:nvPicPr>
        <p:blipFill>
          <a:blip r:embed="rId1"/>
          <a:stretch>
            <a:fillRect/>
          </a:stretch>
        </p:blipFill>
        <p:spPr>
          <a:xfrm>
            <a:off x="2024743" y="3597729"/>
            <a:ext cx="6878139" cy="3260271"/>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云计算的优势与挑战</a:t>
            </a:r>
            <a:endParaRPr lang="en-US" altLang="zh-CN" dirty="0"/>
          </a:p>
        </p:txBody>
      </p:sp>
      <p:sp>
        <p:nvSpPr>
          <p:cNvPr id="3" name="内容占位符 2"/>
          <p:cNvSpPr>
            <a:spLocks noGrp="1"/>
          </p:cNvSpPr>
          <p:nvPr>
            <p:ph idx="1"/>
          </p:nvPr>
        </p:nvSpPr>
        <p:spPr/>
        <p:txBody>
          <a:bodyPr>
            <a:normAutofit/>
          </a:bodyPr>
          <a:lstStyle/>
          <a:p>
            <a:r>
              <a:rPr lang="zh-CN" altLang="zh-CN" dirty="0"/>
              <a:t>云计算具有以下优势</a:t>
            </a:r>
            <a:endParaRPr lang="en-US" altLang="zh-CN" dirty="0"/>
          </a:p>
          <a:p>
            <a:pPr lvl="1"/>
            <a:r>
              <a:rPr lang="zh-CN" altLang="zh-CN" dirty="0"/>
              <a:t>超大规模</a:t>
            </a:r>
            <a:endParaRPr lang="en-US" altLang="zh-CN" dirty="0"/>
          </a:p>
          <a:p>
            <a:pPr lvl="1"/>
            <a:r>
              <a:rPr lang="zh-CN" altLang="zh-CN" dirty="0"/>
              <a:t>虚拟化</a:t>
            </a:r>
            <a:endParaRPr lang="en-US" altLang="zh-CN" dirty="0"/>
          </a:p>
          <a:p>
            <a:pPr lvl="1"/>
            <a:r>
              <a:rPr lang="zh-CN" altLang="zh-CN" dirty="0"/>
              <a:t>高可靠性</a:t>
            </a:r>
            <a:endParaRPr lang="en-US" altLang="zh-CN" dirty="0"/>
          </a:p>
          <a:p>
            <a:pPr lvl="1"/>
            <a:r>
              <a:rPr lang="zh-CN" altLang="zh-CN" dirty="0"/>
              <a:t>通用性</a:t>
            </a:r>
            <a:endParaRPr lang="en-US" altLang="zh-CN" dirty="0"/>
          </a:p>
          <a:p>
            <a:pPr lvl="1"/>
            <a:r>
              <a:rPr lang="zh-CN" altLang="zh-CN" dirty="0"/>
              <a:t>高可扩展性</a:t>
            </a:r>
            <a:endParaRPr lang="en-US" altLang="zh-CN" dirty="0"/>
          </a:p>
          <a:p>
            <a:pPr lvl="1"/>
            <a:r>
              <a:rPr lang="zh-CN" altLang="zh-CN" dirty="0"/>
              <a:t>按需服务</a:t>
            </a:r>
            <a:endParaRPr lang="en-US" altLang="zh-CN" dirty="0"/>
          </a:p>
          <a:p>
            <a:pPr lvl="1"/>
            <a:r>
              <a:rPr lang="zh-CN" altLang="zh-CN" dirty="0"/>
              <a:t>极其廉价</a:t>
            </a:r>
            <a:endParaRPr lang="zh-CN" altLang="zh-CN"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云计算的优势与挑战</a:t>
            </a:r>
            <a:endParaRPr lang="en-US" altLang="zh-CN" dirty="0"/>
          </a:p>
        </p:txBody>
      </p:sp>
      <p:sp>
        <p:nvSpPr>
          <p:cNvPr id="3" name="内容占位符 2"/>
          <p:cNvSpPr>
            <a:spLocks noGrp="1"/>
          </p:cNvSpPr>
          <p:nvPr>
            <p:ph idx="1"/>
          </p:nvPr>
        </p:nvSpPr>
        <p:spPr/>
        <p:txBody>
          <a:bodyPr>
            <a:normAutofit/>
          </a:bodyPr>
          <a:lstStyle/>
          <a:p>
            <a:r>
              <a:rPr lang="zh-CN" altLang="zh-CN" dirty="0"/>
              <a:t>云计算所面临的挑</a:t>
            </a:r>
            <a:r>
              <a:rPr lang="zh-CN" altLang="en-US" dirty="0"/>
              <a:t>战</a:t>
            </a:r>
            <a:endParaRPr lang="en-US" altLang="zh-CN" dirty="0"/>
          </a:p>
          <a:p>
            <a:pPr lvl="1"/>
            <a:r>
              <a:rPr lang="zh-CN" altLang="zh-CN" dirty="0"/>
              <a:t>服务的持续可用性</a:t>
            </a:r>
            <a:endParaRPr lang="en-US" altLang="zh-CN" dirty="0"/>
          </a:p>
          <a:p>
            <a:pPr lvl="1"/>
            <a:r>
              <a:rPr lang="zh-CN" altLang="zh-CN" dirty="0"/>
              <a:t>服务的安全性</a:t>
            </a:r>
            <a:endParaRPr lang="en-US" altLang="zh-CN" dirty="0"/>
          </a:p>
          <a:p>
            <a:pPr lvl="1"/>
            <a:r>
              <a:rPr lang="zh-CN" altLang="zh-CN" dirty="0"/>
              <a:t>服务的迁移</a:t>
            </a:r>
            <a:endParaRPr lang="en-US" altLang="zh-CN" dirty="0"/>
          </a:p>
          <a:p>
            <a:pPr lvl="1"/>
            <a:r>
              <a:rPr lang="zh-CN" altLang="zh-CN" dirty="0"/>
              <a:t>服务的性能</a:t>
            </a:r>
            <a:endParaRPr lang="zh-CN" altLang="zh-CN" dirty="0"/>
          </a:p>
          <a:p>
            <a:pPr lvl="1"/>
            <a:endParaRPr lang="en-US" altLang="zh-CN" dirty="0"/>
          </a:p>
          <a:p>
            <a:pPr lvl="1"/>
            <a:endParaRPr lang="zh-CN" altLang="zh-CN"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云计算与大数据</a:t>
            </a:r>
            <a:endParaRPr lang="zh-CN" altLang="zh-CN" b="1" dirty="0"/>
          </a:p>
        </p:txBody>
      </p:sp>
      <p:sp>
        <p:nvSpPr>
          <p:cNvPr id="3" name="内容占位符 2"/>
          <p:cNvSpPr>
            <a:spLocks noGrp="1"/>
          </p:cNvSpPr>
          <p:nvPr>
            <p:ph idx="1"/>
          </p:nvPr>
        </p:nvSpPr>
        <p:spPr/>
        <p:txBody>
          <a:bodyPr>
            <a:normAutofit/>
          </a:bodyPr>
          <a:lstStyle/>
          <a:p>
            <a:r>
              <a:rPr lang="zh-CN" altLang="zh-CN" dirty="0"/>
              <a:t>本质上，云计算与大数据的关系是静与动的关系。云计算强调的是计算，这是动的概念； 而数据则是计算的对象，是静的概念。</a:t>
            </a:r>
            <a:endParaRPr lang="en-US" altLang="zh-CN" dirty="0"/>
          </a:p>
          <a:p>
            <a:r>
              <a:rPr lang="zh-CN" altLang="zh-CN" dirty="0"/>
              <a:t>云计算为大数据提供了可以弹性扩展、相对便宜的存储空间和计算资源，使得中小企业也可以像亚马逊公司一样通过云计算来完成大数据分析。</a:t>
            </a:r>
            <a:endParaRPr lang="zh-CN" altLang="zh-CN" dirty="0"/>
          </a:p>
          <a:p>
            <a:r>
              <a:rPr lang="zh-CN" altLang="zh-CN" dirty="0"/>
              <a:t>云计算</a:t>
            </a:r>
            <a:r>
              <a:rPr lang="en-US" altLang="zh-CN" dirty="0"/>
              <a:t>IT</a:t>
            </a:r>
            <a:r>
              <a:rPr lang="zh-CN" altLang="zh-CN" dirty="0"/>
              <a:t>资源庞大，分布较为广泛，是异构系统较多的企业及时准确处理数据的有力方式，甚至是唯一方式。</a:t>
            </a:r>
            <a:endParaRPr lang="en-US" altLang="zh-CN" dirty="0"/>
          </a:p>
          <a:p>
            <a:pPr lvl="1"/>
            <a:endParaRPr lang="zh-CN" altLang="zh-CN"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物联网</a:t>
            </a:r>
            <a:endParaRPr lang="en-US" altLang="zh-CN" dirty="0"/>
          </a:p>
        </p:txBody>
      </p:sp>
      <p:sp>
        <p:nvSpPr>
          <p:cNvPr id="3" name="内容占位符 2"/>
          <p:cNvSpPr>
            <a:spLocks noGrp="1"/>
          </p:cNvSpPr>
          <p:nvPr>
            <p:ph idx="1"/>
          </p:nvPr>
        </p:nvSpPr>
        <p:spPr/>
        <p:txBody>
          <a:bodyPr>
            <a:normAutofit/>
          </a:bodyPr>
          <a:lstStyle/>
          <a:p>
            <a:r>
              <a:rPr lang="zh-CN" altLang="en-US" dirty="0"/>
              <a:t>物联网简介</a:t>
            </a:r>
            <a:endParaRPr lang="en-US" altLang="zh-CN" dirty="0"/>
          </a:p>
          <a:p>
            <a:r>
              <a:rPr lang="zh-CN" altLang="en-US" dirty="0"/>
              <a:t>物联网的应用</a:t>
            </a:r>
            <a:endParaRPr lang="en-US" altLang="zh-CN" dirty="0"/>
          </a:p>
          <a:p>
            <a:r>
              <a:rPr lang="zh-CN" altLang="en-US" dirty="0"/>
              <a:t>物联网安全</a:t>
            </a:r>
            <a:endParaRPr lang="en-US" altLang="zh-CN" dirty="0"/>
          </a:p>
          <a:p>
            <a:pPr lvl="1"/>
            <a:endParaRPr lang="zh-CN" altLang="zh-CN"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物联网简介</a:t>
            </a:r>
            <a:endParaRPr lang="en-US" altLang="zh-CN" dirty="0"/>
          </a:p>
        </p:txBody>
      </p:sp>
      <p:sp>
        <p:nvSpPr>
          <p:cNvPr id="3" name="内容占位符 2"/>
          <p:cNvSpPr>
            <a:spLocks noGrp="1"/>
          </p:cNvSpPr>
          <p:nvPr>
            <p:ph idx="1"/>
          </p:nvPr>
        </p:nvSpPr>
        <p:spPr/>
        <p:txBody>
          <a:bodyPr>
            <a:normAutofit/>
          </a:bodyPr>
          <a:lstStyle/>
          <a:p>
            <a:r>
              <a:rPr lang="zh-CN" altLang="zh-CN" dirty="0"/>
              <a:t>物联网技术的定义是：通过射频识别（</a:t>
            </a:r>
            <a:r>
              <a:rPr lang="en-US" altLang="zh-CN" dirty="0"/>
              <a:t>RFID</a:t>
            </a:r>
            <a:r>
              <a:rPr lang="zh-CN" altLang="zh-CN" dirty="0"/>
              <a:t>）、红外感应器、全球定位系统、激光扫描器等信息传感设备，按约定的协议，将任何物品与互联网相连接，进行信息交换和通讯，以实现智能化识别、定位、追踪、监控和管理的一种网络技术。</a:t>
            </a:r>
            <a:endParaRPr lang="en-US" altLang="zh-CN" dirty="0"/>
          </a:p>
          <a:p>
            <a:r>
              <a:rPr lang="zh-CN" altLang="en-US" dirty="0"/>
              <a:t>在物联网应用中有三项关键技术</a:t>
            </a:r>
            <a:endParaRPr lang="en-US" altLang="zh-CN" dirty="0"/>
          </a:p>
          <a:p>
            <a:pPr lvl="1"/>
            <a:r>
              <a:rPr lang="zh-CN" altLang="en-US" dirty="0"/>
              <a:t>传感器技术</a:t>
            </a:r>
            <a:endParaRPr lang="en-US" altLang="zh-CN" dirty="0"/>
          </a:p>
          <a:p>
            <a:pPr lvl="1"/>
            <a:r>
              <a:rPr lang="en-US" altLang="zh-CN" dirty="0"/>
              <a:t>RFID</a:t>
            </a:r>
            <a:endParaRPr lang="en-US" altLang="zh-CN" dirty="0"/>
          </a:p>
          <a:p>
            <a:pPr lvl="1"/>
            <a:r>
              <a:rPr lang="zh-CN" altLang="en-US" dirty="0"/>
              <a:t>嵌入式系统技术</a:t>
            </a:r>
            <a:endParaRPr lang="zh-CN" altLang="zh-CN"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物联网的应用</a:t>
            </a:r>
            <a:endParaRPr lang="en-US" altLang="zh-CN" dirty="0"/>
          </a:p>
        </p:txBody>
      </p:sp>
      <p:sp>
        <p:nvSpPr>
          <p:cNvPr id="3" name="内容占位符 2"/>
          <p:cNvSpPr>
            <a:spLocks noGrp="1"/>
          </p:cNvSpPr>
          <p:nvPr>
            <p:ph idx="1"/>
          </p:nvPr>
        </p:nvSpPr>
        <p:spPr/>
        <p:txBody>
          <a:bodyPr>
            <a:normAutofit/>
          </a:bodyPr>
          <a:lstStyle/>
          <a:p>
            <a:r>
              <a:rPr lang="zh-CN" altLang="en-US" dirty="0"/>
              <a:t>物联网可以被用于多种多样的领域，例如：</a:t>
            </a:r>
            <a:endParaRPr lang="en-US" altLang="zh-CN" dirty="0"/>
          </a:p>
          <a:p>
            <a:pPr lvl="1"/>
            <a:r>
              <a:rPr lang="zh-CN" altLang="en-US" dirty="0"/>
              <a:t>农业：农业标准化生产监测：、动物标识溯源、水文监测</a:t>
            </a:r>
            <a:endParaRPr lang="en-US" altLang="zh-CN" dirty="0"/>
          </a:p>
          <a:p>
            <a:pPr lvl="1"/>
            <a:r>
              <a:rPr lang="zh-CN" altLang="en-US" dirty="0"/>
              <a:t>工业：电梯安防管理系统、输配电设备监控、远程抄表、企业一卡通</a:t>
            </a:r>
            <a:endParaRPr lang="zh-CN" altLang="en-US" dirty="0"/>
          </a:p>
          <a:p>
            <a:pPr lvl="1"/>
            <a:r>
              <a:rPr lang="zh-CN" altLang="en-US" dirty="0"/>
              <a:t>服务业：个人保健、智能家居、智能物流、移动电子商务、机场防入侵</a:t>
            </a:r>
            <a:endParaRPr lang="en-US" altLang="zh-CN" dirty="0"/>
          </a:p>
          <a:p>
            <a:pPr lvl="1"/>
            <a:r>
              <a:rPr lang="zh-CN" altLang="en-US" dirty="0"/>
              <a:t>公共事业：智能交通、平安城市、城市管理、环保监测、医疗卫生</a:t>
            </a:r>
            <a:endParaRPr lang="zh-CN" altLang="en-US" dirty="0"/>
          </a:p>
          <a:p>
            <a:pPr lvl="1"/>
            <a:endParaRPr lang="zh-CN" altLang="zh-C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人工智能简介</a:t>
            </a:r>
            <a:endParaRPr lang="en-US" altLang="zh-CN" dirty="0"/>
          </a:p>
        </p:txBody>
      </p:sp>
      <p:sp>
        <p:nvSpPr>
          <p:cNvPr id="3" name="内容占位符 2"/>
          <p:cNvSpPr>
            <a:spLocks noGrp="1"/>
          </p:cNvSpPr>
          <p:nvPr>
            <p:ph idx="1"/>
          </p:nvPr>
        </p:nvSpPr>
        <p:spPr/>
        <p:txBody>
          <a:bodyPr>
            <a:normAutofit/>
          </a:bodyPr>
          <a:lstStyle/>
          <a:p>
            <a:r>
              <a:rPr lang="zh-CN" altLang="zh-CN" dirty="0"/>
              <a:t>人工智能（</a:t>
            </a:r>
            <a:r>
              <a:rPr lang="en-US" altLang="zh-CN" dirty="0"/>
              <a:t>Artificial Intelligence,</a:t>
            </a:r>
            <a:r>
              <a:rPr lang="zh-CN" altLang="zh-CN" dirty="0"/>
              <a:t>，</a:t>
            </a:r>
            <a:r>
              <a:rPr lang="en-US" altLang="zh-CN" dirty="0"/>
              <a:t>AI</a:t>
            </a:r>
            <a:r>
              <a:rPr lang="zh-CN" altLang="zh-CN" dirty="0"/>
              <a:t>）亦称机器智能，是指由人制造出来的机器所表现出来的智能。通常人工智能是指通过普通计算机程序的手段实现的类人智能技术、以及研究这样的智能系统是否能够实现与如何实现的科学领域。</a:t>
            </a:r>
            <a:endParaRPr lang="en-US" altLang="zh-CN" dirty="0"/>
          </a:p>
          <a:p>
            <a:endParaRPr lang="en-US" altLang="zh-CN" dirty="0"/>
          </a:p>
          <a:p>
            <a:r>
              <a:rPr lang="zh-CN" altLang="zh-CN" dirty="0"/>
              <a:t>人工智能的核心问题包括如何赋予机器能够比拟甚至超越人类的推理、知识、规划、学习、交流、感知、移动和操作物体的能力等。</a:t>
            </a:r>
            <a:endParaRPr lang="en-US" altLang="zh-CN"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物联网的应用</a:t>
            </a:r>
            <a:endParaRPr lang="zh-CN" altLang="en-US"/>
          </a:p>
        </p:txBody>
      </p:sp>
      <p:pic>
        <p:nvPicPr>
          <p:cNvPr id="76" name="图片 76"/>
          <p:cNvPicPr>
            <a:picLocks noChangeAspect="1"/>
          </p:cNvPicPr>
          <p:nvPr>
            <p:ph idx="1"/>
          </p:nvPr>
        </p:nvPicPr>
        <p:blipFill>
          <a:blip r:embed="rId1"/>
          <a:stretch>
            <a:fillRect/>
          </a:stretch>
        </p:blipFill>
        <p:spPr>
          <a:xfrm>
            <a:off x="1337945" y="1414145"/>
            <a:ext cx="7742555" cy="3382010"/>
          </a:xfrm>
          <a:prstGeom prst="rect">
            <a:avLst/>
          </a:prstGeom>
        </p:spPr>
      </p:pic>
      <p:sp>
        <p:nvSpPr>
          <p:cNvPr id="4" name="文本框 3"/>
          <p:cNvSpPr txBox="1"/>
          <p:nvPr/>
        </p:nvSpPr>
        <p:spPr>
          <a:xfrm>
            <a:off x="3965575" y="5245100"/>
            <a:ext cx="4845685" cy="368300"/>
          </a:xfrm>
          <a:prstGeom prst="rect">
            <a:avLst/>
          </a:prstGeom>
          <a:noFill/>
        </p:spPr>
        <p:txBody>
          <a:bodyPr wrap="square" rtlCol="0">
            <a:spAutoFit/>
          </a:bodyPr>
          <a:p>
            <a:r>
              <a:rPr lang="zh-CN" altLang="en-US"/>
              <a:t>智能物流系统</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物联网安全</a:t>
            </a:r>
            <a:endParaRPr lang="en-US" altLang="zh-CN" dirty="0"/>
          </a:p>
        </p:txBody>
      </p:sp>
      <p:sp>
        <p:nvSpPr>
          <p:cNvPr id="3" name="内容占位符 2"/>
          <p:cNvSpPr>
            <a:spLocks noGrp="1"/>
          </p:cNvSpPr>
          <p:nvPr>
            <p:ph idx="1"/>
          </p:nvPr>
        </p:nvSpPr>
        <p:spPr/>
        <p:txBody>
          <a:bodyPr>
            <a:normAutofit fontScale="85000" lnSpcReduction="10000"/>
          </a:bodyPr>
          <a:lstStyle/>
          <a:p>
            <a:r>
              <a:rPr lang="zh-CN" altLang="en-US" dirty="0"/>
              <a:t>物联网系统的安全除了包含</a:t>
            </a:r>
            <a:r>
              <a:rPr lang="en-US" altLang="zh-CN" dirty="0"/>
              <a:t>IT</a:t>
            </a:r>
            <a:r>
              <a:rPr lang="zh-CN" altLang="en-US" dirty="0"/>
              <a:t>系统的</a:t>
            </a:r>
            <a:r>
              <a:rPr lang="en-US" altLang="zh-CN" dirty="0"/>
              <a:t>8</a:t>
            </a:r>
            <a:r>
              <a:rPr lang="zh-CN" altLang="en-US" dirty="0"/>
              <a:t>个安全尺度（读取控制，隐私保护，用户认证，不可抵赖性，数据保密性，通讯层安全，数据完整性，随时可用性），还面临着特有的挑战：</a:t>
            </a:r>
            <a:endParaRPr lang="zh-CN" altLang="en-US" dirty="0"/>
          </a:p>
          <a:p>
            <a:pPr lvl="1"/>
            <a:r>
              <a:rPr lang="zh-CN" altLang="en-US" dirty="0"/>
              <a:t>四大类（有线长、短距离和无线长、短距离）网路相互连接组成的异构、多级、分布式网络导致统一的安全体系难以实现“桥接”和过度。</a:t>
            </a:r>
            <a:endParaRPr lang="zh-CN" altLang="en-US" dirty="0"/>
          </a:p>
          <a:p>
            <a:pPr lvl="1"/>
            <a:r>
              <a:rPr lang="zh-CN" altLang="en-US" dirty="0"/>
              <a:t>设备类型不一致导致安全信息的传递和处理难以统一</a:t>
            </a:r>
            <a:endParaRPr lang="zh-CN" altLang="en-US" dirty="0"/>
          </a:p>
          <a:p>
            <a:pPr lvl="1"/>
            <a:r>
              <a:rPr lang="zh-CN" altLang="en-US" dirty="0"/>
              <a:t>设备可能无人值守，丢失，处于运动状态，连接可能时断时续，可信度差</a:t>
            </a:r>
            <a:endParaRPr lang="zh-CN" altLang="en-US" dirty="0"/>
          </a:p>
          <a:p>
            <a:pPr lvl="1"/>
            <a:r>
              <a:rPr lang="zh-CN" altLang="en-US" dirty="0"/>
              <a:t>在保证一个智能物件要被数量庞大，甚至未知的其他设备识别和接受的同时，又要同时保证其信息传递的安全性和隐私权。</a:t>
            </a:r>
            <a:endParaRPr lang="zh-CN" altLang="en-US" dirty="0"/>
          </a:p>
          <a:p>
            <a:pPr lvl="1"/>
            <a:r>
              <a:rPr lang="zh-CN" altLang="en-US" dirty="0"/>
              <a:t>多用户单一实例服务器的</a:t>
            </a:r>
            <a:r>
              <a:rPr lang="en-US" altLang="zh-CN" dirty="0"/>
              <a:t>SaaS</a:t>
            </a:r>
            <a:r>
              <a:rPr lang="zh-CN" altLang="en-US" dirty="0"/>
              <a:t>模式对安全框架的设计提出了更高的要求。</a:t>
            </a:r>
            <a:endParaRPr lang="zh-CN" altLang="en-US" dirty="0"/>
          </a:p>
          <a:p>
            <a:r>
              <a:rPr lang="zh-CN" altLang="en-US" dirty="0"/>
              <a:t>	目前对于物联网安全的研究和产品开发仍处于起步阶段。</a:t>
            </a:r>
            <a:endParaRPr lang="zh-CN" altLang="en-US" dirty="0"/>
          </a:p>
          <a:p>
            <a:pPr lvl="1"/>
            <a:endParaRPr lang="zh-CN" altLang="zh-CN"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虚拟现实</a:t>
            </a:r>
            <a:endParaRPr lang="en-US" altLang="zh-CN" dirty="0"/>
          </a:p>
        </p:txBody>
      </p:sp>
      <p:sp>
        <p:nvSpPr>
          <p:cNvPr id="3" name="内容占位符 2"/>
          <p:cNvSpPr>
            <a:spLocks noGrp="1"/>
          </p:cNvSpPr>
          <p:nvPr>
            <p:ph idx="1"/>
          </p:nvPr>
        </p:nvSpPr>
        <p:spPr/>
        <p:txBody>
          <a:bodyPr>
            <a:normAutofit/>
          </a:bodyPr>
          <a:lstStyle/>
          <a:p>
            <a:r>
              <a:rPr lang="zh-CN" altLang="en-US" dirty="0"/>
              <a:t>虚拟现实简介</a:t>
            </a:r>
            <a:endParaRPr lang="en-US" altLang="zh-CN" dirty="0"/>
          </a:p>
          <a:p>
            <a:r>
              <a:rPr lang="zh-CN" altLang="en-US" dirty="0"/>
              <a:t>虚拟现实的应用</a:t>
            </a:r>
            <a:endParaRPr lang="en-US" altLang="zh-CN" dirty="0"/>
          </a:p>
          <a:p>
            <a:r>
              <a:rPr lang="zh-CN" altLang="en-US" dirty="0"/>
              <a:t>虚拟现实面临的挑战</a:t>
            </a:r>
            <a:endParaRPr lang="zh-CN" altLang="zh-CN"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虚拟现实简介</a:t>
            </a:r>
            <a:endParaRPr lang="en-US" altLang="zh-CN" dirty="0"/>
          </a:p>
        </p:txBody>
      </p:sp>
      <p:sp>
        <p:nvSpPr>
          <p:cNvPr id="3" name="内容占位符 2"/>
          <p:cNvSpPr>
            <a:spLocks noGrp="1"/>
          </p:cNvSpPr>
          <p:nvPr>
            <p:ph idx="1"/>
          </p:nvPr>
        </p:nvSpPr>
        <p:spPr/>
        <p:txBody>
          <a:bodyPr>
            <a:normAutofit/>
          </a:bodyPr>
          <a:lstStyle/>
          <a:p>
            <a:r>
              <a:rPr lang="zh-CN" altLang="zh-CN" dirty="0"/>
              <a:t>虚拟现实（</a:t>
            </a:r>
            <a:r>
              <a:rPr lang="en-US" altLang="zh-CN" dirty="0"/>
              <a:t>Virtual Reality</a:t>
            </a:r>
            <a:r>
              <a:rPr lang="zh-CN" altLang="zh-CN" dirty="0"/>
              <a:t>，</a:t>
            </a:r>
            <a:r>
              <a:rPr lang="en-US" altLang="zh-CN" dirty="0"/>
              <a:t>VR</a:t>
            </a:r>
            <a:r>
              <a:rPr lang="zh-CN" altLang="zh-CN" dirty="0"/>
              <a:t>），是利用电脑模拟产生一个三维空间的虚拟世界，提供用户关于视觉等感官的模拟，让用户感觉仿佛身历其境，可以及时、没有限制地观察三维空间内的事物。</a:t>
            </a:r>
            <a:endParaRPr lang="en-US" altLang="zh-CN" dirty="0"/>
          </a:p>
          <a:p>
            <a:r>
              <a:rPr lang="zh-CN" altLang="zh-CN" dirty="0"/>
              <a:t>用户进行位置移动时，电脑可以立即进行复杂的运算，将精确的三维世界视频传回产生临场感</a:t>
            </a:r>
            <a:endParaRPr lang="en-US" altLang="zh-CN" dirty="0"/>
          </a:p>
          <a:p>
            <a:r>
              <a:rPr lang="zh-CN" altLang="zh-CN" dirty="0"/>
              <a:t>虚拟现实系统的基本特征可以用三个</a:t>
            </a:r>
            <a:r>
              <a:rPr lang="en-US" altLang="zh-CN" dirty="0" err="1"/>
              <a:t>i</a:t>
            </a:r>
            <a:r>
              <a:rPr lang="zh-CN" altLang="zh-CN" dirty="0"/>
              <a:t>来形容：沉浸（</a:t>
            </a:r>
            <a:r>
              <a:rPr lang="en-US" altLang="zh-CN" dirty="0"/>
              <a:t>immersion</a:t>
            </a:r>
            <a:r>
              <a:rPr lang="zh-CN" altLang="zh-CN" dirty="0"/>
              <a:t>）</a:t>
            </a:r>
            <a:r>
              <a:rPr lang="zh-CN" altLang="en-US" dirty="0"/>
              <a:t>、</a:t>
            </a:r>
            <a:r>
              <a:rPr lang="zh-CN" altLang="zh-CN" dirty="0"/>
              <a:t>交互（</a:t>
            </a:r>
            <a:r>
              <a:rPr lang="en-US" altLang="zh-CN" dirty="0"/>
              <a:t>interaction</a:t>
            </a:r>
            <a:r>
              <a:rPr lang="zh-CN" altLang="zh-CN" dirty="0"/>
              <a:t>）</a:t>
            </a:r>
            <a:r>
              <a:rPr lang="zh-CN" altLang="en-US" dirty="0"/>
              <a:t>、</a:t>
            </a:r>
            <a:r>
              <a:rPr lang="zh-CN" altLang="zh-CN" dirty="0"/>
              <a:t>构想（</a:t>
            </a:r>
            <a:r>
              <a:rPr lang="en-US" altLang="zh-CN" dirty="0"/>
              <a:t>imagination</a:t>
            </a:r>
            <a:r>
              <a:rPr lang="zh-CN" altLang="zh-CN" dirty="0"/>
              <a:t>）</a:t>
            </a:r>
            <a:endParaRPr lang="zh-CN" altLang="zh-CN"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虚拟现实简介</a:t>
            </a:r>
            <a:endParaRPr lang="en-US" altLang="zh-CN" dirty="0"/>
          </a:p>
        </p:txBody>
      </p:sp>
      <p:sp>
        <p:nvSpPr>
          <p:cNvPr id="3" name="内容占位符 2"/>
          <p:cNvSpPr>
            <a:spLocks noGrp="1"/>
          </p:cNvSpPr>
          <p:nvPr>
            <p:ph idx="1"/>
          </p:nvPr>
        </p:nvSpPr>
        <p:spPr/>
        <p:txBody>
          <a:bodyPr>
            <a:normAutofit/>
          </a:bodyPr>
          <a:lstStyle/>
          <a:p>
            <a:r>
              <a:rPr lang="zh-CN" altLang="zh-CN" dirty="0"/>
              <a:t>虚拟现实是多种技术的综合，其关键技术和研究内容包括以下几个方面：</a:t>
            </a:r>
            <a:endParaRPr lang="en-US" altLang="zh-CN" dirty="0"/>
          </a:p>
          <a:p>
            <a:pPr lvl="1"/>
            <a:r>
              <a:rPr lang="zh-CN" altLang="zh-CN" dirty="0"/>
              <a:t>环境建模技术</a:t>
            </a:r>
            <a:endParaRPr lang="en-US" altLang="zh-CN" dirty="0"/>
          </a:p>
          <a:p>
            <a:pPr lvl="1"/>
            <a:r>
              <a:rPr lang="zh-CN" altLang="zh-CN" dirty="0"/>
              <a:t>立体声合成和立体显示技术</a:t>
            </a:r>
            <a:endParaRPr lang="en-US" altLang="zh-CN" dirty="0"/>
          </a:p>
          <a:p>
            <a:pPr lvl="1"/>
            <a:r>
              <a:rPr lang="zh-CN" altLang="zh-CN" dirty="0"/>
              <a:t>触觉反馈技术</a:t>
            </a:r>
            <a:endParaRPr lang="zh-CN" altLang="zh-CN" dirty="0"/>
          </a:p>
          <a:p>
            <a:pPr lvl="1"/>
            <a:r>
              <a:rPr lang="zh-CN" altLang="zh-CN" dirty="0"/>
              <a:t>交互技术</a:t>
            </a:r>
            <a:endParaRPr lang="zh-CN" altLang="zh-CN" dirty="0"/>
          </a:p>
          <a:p>
            <a:pPr lvl="1"/>
            <a:r>
              <a:rPr lang="zh-CN" altLang="zh-CN" dirty="0"/>
              <a:t>系统集成技术</a:t>
            </a:r>
            <a:endParaRPr lang="zh-CN" altLang="zh-CN" dirty="0"/>
          </a:p>
          <a:p>
            <a:pPr lvl="1"/>
            <a:endParaRPr lang="zh-CN" altLang="zh-CN"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虚拟现实简介</a:t>
            </a:r>
            <a:endParaRPr lang="zh-CN" altLang="en-US"/>
          </a:p>
        </p:txBody>
      </p:sp>
      <p:sp>
        <p:nvSpPr>
          <p:cNvPr id="3" name="内容占位符 2"/>
          <p:cNvSpPr>
            <a:spLocks noGrp="1"/>
          </p:cNvSpPr>
          <p:nvPr>
            <p:ph idx="1"/>
          </p:nvPr>
        </p:nvSpPr>
        <p:spPr/>
        <p:txBody>
          <a:bodyPr/>
          <a:p>
            <a:r>
              <a:rPr lang="zh-CN" altLang="en-US"/>
              <a:t>环境建模技术</a:t>
            </a:r>
            <a:endParaRPr lang="zh-CN" altLang="en-US"/>
          </a:p>
          <a:p>
            <a:pPr lvl="1"/>
            <a:r>
              <a:rPr lang="zh-CN" altLang="en-US"/>
              <a:t>即虚拟环境的建立，目的是获取实际三维环境的三维数据，并根据应用的需要，利用获取的三维数据建立相应的虚拟环境模型。</a:t>
            </a:r>
            <a:endParaRPr lang="zh-CN" altLang="en-US"/>
          </a:p>
          <a:p>
            <a:r>
              <a:rPr lang="zh-CN" altLang="zh-CN" dirty="0">
                <a:sym typeface="+mn-ea"/>
              </a:rPr>
              <a:t>立体声合成和立体显示技术</a:t>
            </a:r>
            <a:endParaRPr lang="zh-CN" altLang="zh-CN" dirty="0">
              <a:sym typeface="+mn-ea"/>
            </a:endParaRPr>
          </a:p>
          <a:p>
            <a:pPr lvl="1"/>
            <a:r>
              <a:rPr lang="zh-CN" altLang="zh-CN" dirty="0">
                <a:sym typeface="+mn-ea"/>
              </a:rPr>
              <a:t>在虚拟现实系统中，消除声音的方向与用户头部运动的相关性，同时在复杂的场景中实时生成立体图形。</a:t>
            </a:r>
            <a:endParaRPr lang="zh-CN" altLang="zh-CN" dirty="0">
              <a:sym typeface="+mn-ea"/>
            </a:endParaRPr>
          </a:p>
          <a:p>
            <a:r>
              <a:rPr lang="zh-CN" altLang="zh-CN" dirty="0">
                <a:sym typeface="+mn-ea"/>
              </a:rPr>
              <a:t>触觉反馈技术</a:t>
            </a:r>
            <a:endParaRPr lang="zh-CN" altLang="zh-CN" dirty="0">
              <a:sym typeface="+mn-ea"/>
            </a:endParaRPr>
          </a:p>
          <a:p>
            <a:pPr lvl="1"/>
            <a:r>
              <a:rPr lang="zh-CN" altLang="zh-CN" dirty="0">
                <a:sym typeface="+mn-ea"/>
              </a:rPr>
              <a:t>在虚拟现实系统中，让用户能够直接操作虚拟物体并感觉到虚拟物体的反作用力，从而产生身临其境的感觉。</a:t>
            </a:r>
            <a:endParaRPr lang="zh-CN" altLang="zh-CN" dirty="0">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zh-CN" dirty="0">
                <a:sym typeface="+mn-ea"/>
              </a:rPr>
              <a:t>虚拟现实简介</a:t>
            </a:r>
            <a:endParaRPr lang="zh-CN" altLang="zh-CN" dirty="0">
              <a:sym typeface="+mn-ea"/>
            </a:endParaRPr>
          </a:p>
        </p:txBody>
      </p:sp>
      <p:sp>
        <p:nvSpPr>
          <p:cNvPr id="3" name="内容占位符 2"/>
          <p:cNvSpPr>
            <a:spLocks noGrp="1"/>
          </p:cNvSpPr>
          <p:nvPr>
            <p:ph idx="1"/>
          </p:nvPr>
        </p:nvSpPr>
        <p:spPr/>
        <p:txBody>
          <a:bodyPr>
            <a:normAutofit lnSpcReduction="10000"/>
          </a:bodyPr>
          <a:p>
            <a:r>
              <a:rPr lang="zh-CN" altLang="zh-CN" dirty="0">
                <a:sym typeface="+mn-ea"/>
              </a:rPr>
              <a:t>交互技术</a:t>
            </a:r>
            <a:endParaRPr lang="zh-CN" altLang="zh-CN" dirty="0">
              <a:sym typeface="+mn-ea"/>
            </a:endParaRPr>
          </a:p>
          <a:p>
            <a:pPr lvl="1"/>
            <a:r>
              <a:rPr lang="zh-CN" altLang="en-US"/>
              <a:t>在虚拟现实系统中，人机交互远远超出了键盘和鼠标的传统模式，利用数字头盔、数字手套等复杂的传感器设备，三位交互技术与语音识别、语音输入技术成为重要的人机交互手段。</a:t>
            </a:r>
            <a:endParaRPr lang="zh-CN" altLang="en-US"/>
          </a:p>
          <a:p>
            <a:r>
              <a:rPr lang="zh-CN" altLang="en-US"/>
              <a:t>系统集成技术</a:t>
            </a:r>
            <a:endParaRPr lang="zh-CN" altLang="en-US"/>
          </a:p>
          <a:p>
            <a:pPr lvl="1"/>
            <a:r>
              <a:rPr lang="zh-CN" altLang="en-US"/>
              <a:t>由于虚拟现实系统中包括大量的感知信息和模型，因此系统的集成技术为重中之重，包括信息同步技术、模型标定技术、数据转换技术、识别和合成技术等。</a:t>
            </a:r>
            <a:endParaRPr lang="zh-CN" altLang="en-US"/>
          </a:p>
          <a:p>
            <a:pPr lvl="0"/>
            <a:r>
              <a:rPr lang="zh-CN" altLang="en-US"/>
              <a:t>常和虚拟现实一同被提起的还有增强现实（</a:t>
            </a:r>
            <a:r>
              <a:rPr lang="en-US" altLang="zh-CN"/>
              <a:t>Augmented Reality, AR</a:t>
            </a:r>
            <a:r>
              <a:rPr lang="zh-CN" altLang="en-US"/>
              <a:t>）和混合现实（</a:t>
            </a:r>
            <a:r>
              <a:rPr lang="en-US" altLang="zh-CN"/>
              <a:t>Mixed Reality, MR</a:t>
            </a:r>
            <a:r>
              <a:rPr lang="zh-CN" altLang="en-US"/>
              <a:t>）</a:t>
            </a:r>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虚拟现实简介</a:t>
            </a:r>
            <a:endParaRPr lang="zh-CN" altLang="en-US"/>
          </a:p>
        </p:txBody>
      </p:sp>
      <p:pic>
        <p:nvPicPr>
          <p:cNvPr id="77" name="图片 32" descr="说明: Image result for augmented reality usage"/>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438275" y="1510030"/>
            <a:ext cx="7077075" cy="3538220"/>
          </a:xfrm>
          <a:prstGeom prst="rect">
            <a:avLst/>
          </a:prstGeom>
          <a:noFill/>
          <a:ln>
            <a:noFill/>
          </a:ln>
        </p:spPr>
      </p:pic>
      <p:sp>
        <p:nvSpPr>
          <p:cNvPr id="4" name="文本框 3"/>
          <p:cNvSpPr txBox="1"/>
          <p:nvPr/>
        </p:nvSpPr>
        <p:spPr>
          <a:xfrm>
            <a:off x="3341370" y="5446395"/>
            <a:ext cx="4526280" cy="368300"/>
          </a:xfrm>
          <a:prstGeom prst="rect">
            <a:avLst/>
          </a:prstGeom>
          <a:noFill/>
        </p:spPr>
        <p:txBody>
          <a:bodyPr wrap="square" rtlCol="0">
            <a:spAutoFit/>
          </a:bodyPr>
          <a:p>
            <a:r>
              <a:rPr lang="zh-CN" altLang="en-US"/>
              <a:t>基于增强现实的地点标注</a:t>
            </a: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虚拟现实简介</a:t>
            </a:r>
            <a:endParaRPr lang="zh-CN" altLang="en-US"/>
          </a:p>
        </p:txBody>
      </p:sp>
      <p:pic>
        <p:nvPicPr>
          <p:cNvPr id="78" name="图片 33" descr="说明: Image result for augmented reality usage"/>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915795" y="1416685"/>
            <a:ext cx="6294755" cy="3719830"/>
          </a:xfrm>
          <a:prstGeom prst="rect">
            <a:avLst/>
          </a:prstGeom>
          <a:noFill/>
          <a:ln>
            <a:noFill/>
          </a:ln>
        </p:spPr>
      </p:pic>
      <p:sp>
        <p:nvSpPr>
          <p:cNvPr id="4" name="文本框 3"/>
          <p:cNvSpPr txBox="1"/>
          <p:nvPr/>
        </p:nvSpPr>
        <p:spPr>
          <a:xfrm>
            <a:off x="3669665" y="5509260"/>
            <a:ext cx="3934460" cy="368300"/>
          </a:xfrm>
          <a:prstGeom prst="rect">
            <a:avLst/>
          </a:prstGeom>
          <a:noFill/>
        </p:spPr>
        <p:txBody>
          <a:bodyPr wrap="square" rtlCol="0">
            <a:spAutoFit/>
          </a:bodyPr>
          <a:p>
            <a:r>
              <a:rPr lang="zh-CN" altLang="en-US"/>
              <a:t>基于增强现实的3D渲染</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虚拟现实的应用</a:t>
            </a:r>
            <a:endParaRPr lang="en-US" altLang="zh-CN" dirty="0"/>
          </a:p>
        </p:txBody>
      </p:sp>
      <p:sp>
        <p:nvSpPr>
          <p:cNvPr id="3" name="内容占位符 2"/>
          <p:cNvSpPr>
            <a:spLocks noGrp="1"/>
          </p:cNvSpPr>
          <p:nvPr>
            <p:ph idx="1"/>
          </p:nvPr>
        </p:nvSpPr>
        <p:spPr>
          <a:xfrm>
            <a:off x="1438382" y="1202076"/>
            <a:ext cx="7076968" cy="5655924"/>
          </a:xfrm>
        </p:spPr>
        <p:txBody>
          <a:bodyPr>
            <a:normAutofit lnSpcReduction="10000"/>
          </a:bodyPr>
          <a:lstStyle/>
          <a:p>
            <a:r>
              <a:rPr lang="zh-CN" altLang="zh-CN" dirty="0"/>
              <a:t>虚拟现实在多种多样的领域有着丰富的应用</a:t>
            </a:r>
            <a:endParaRPr lang="en-US" altLang="zh-CN" dirty="0"/>
          </a:p>
          <a:p>
            <a:pPr lvl="1"/>
            <a:r>
              <a:rPr lang="zh-CN" altLang="en-US" dirty="0"/>
              <a:t>医学：医学生</a:t>
            </a:r>
            <a:r>
              <a:rPr lang="zh-CN" altLang="zh-CN" dirty="0"/>
              <a:t>可以对虚拟的人体模型进行手术</a:t>
            </a:r>
            <a:endParaRPr lang="en-US" altLang="zh-CN" dirty="0"/>
          </a:p>
          <a:p>
            <a:pPr lvl="1"/>
            <a:r>
              <a:rPr lang="zh-CN" altLang="zh-CN" dirty="0"/>
              <a:t>娱乐</a:t>
            </a:r>
            <a:r>
              <a:rPr lang="zh-CN" altLang="en-US" dirty="0"/>
              <a:t>：</a:t>
            </a:r>
            <a:r>
              <a:rPr lang="zh-CN" altLang="zh-CN" dirty="0"/>
              <a:t>丰富的感觉能力与</a:t>
            </a:r>
            <a:r>
              <a:rPr lang="en-US" altLang="zh-CN" dirty="0"/>
              <a:t>3D</a:t>
            </a:r>
            <a:r>
              <a:rPr lang="zh-CN" altLang="zh-CN" dirty="0"/>
              <a:t>显示环境使得</a:t>
            </a:r>
            <a:r>
              <a:rPr lang="en-US" altLang="zh-CN" dirty="0"/>
              <a:t>VR</a:t>
            </a:r>
            <a:r>
              <a:rPr lang="zh-CN" altLang="zh-CN" dirty="0"/>
              <a:t>成为理想的视频游戏工具</a:t>
            </a:r>
            <a:endParaRPr lang="en-US" altLang="zh-CN" dirty="0"/>
          </a:p>
          <a:p>
            <a:pPr lvl="1"/>
            <a:r>
              <a:rPr lang="zh-CN" altLang="en-US" dirty="0"/>
              <a:t>艺术：</a:t>
            </a:r>
            <a:r>
              <a:rPr lang="en-US" altLang="zh-CN" dirty="0"/>
              <a:t> VR</a:t>
            </a:r>
            <a:r>
              <a:rPr lang="zh-CN" altLang="zh-CN" dirty="0"/>
              <a:t>所具有的临场参与感与交互能力可以将静态的艺术（如油画、雕刻等）转化为动态的</a:t>
            </a:r>
            <a:endParaRPr lang="en-US" altLang="zh-CN" dirty="0"/>
          </a:p>
          <a:p>
            <a:pPr lvl="1"/>
            <a:r>
              <a:rPr lang="zh-CN" altLang="zh-CN" dirty="0"/>
              <a:t>军事航天</a:t>
            </a:r>
            <a:r>
              <a:rPr lang="zh-CN" altLang="en-US" dirty="0"/>
              <a:t>：</a:t>
            </a:r>
            <a:r>
              <a:rPr lang="zh-CN" altLang="zh-CN" dirty="0"/>
              <a:t>用</a:t>
            </a:r>
            <a:r>
              <a:rPr lang="en-US" altLang="zh-CN" dirty="0"/>
              <a:t>VR</a:t>
            </a:r>
            <a:r>
              <a:rPr lang="zh-CN" altLang="zh-CN" dirty="0"/>
              <a:t>技术，可模拟零重力环境，以取代标准的水下训练宇航员的方法</a:t>
            </a:r>
            <a:endParaRPr lang="en-US" altLang="zh-CN" dirty="0"/>
          </a:p>
          <a:p>
            <a:pPr lvl="1"/>
            <a:r>
              <a:rPr lang="zh-CN" altLang="zh-CN" dirty="0"/>
              <a:t>室内设计</a:t>
            </a:r>
            <a:endParaRPr lang="en-US" altLang="zh-CN" dirty="0"/>
          </a:p>
          <a:p>
            <a:pPr lvl="1"/>
            <a:r>
              <a:rPr lang="zh-CN" altLang="zh-CN" dirty="0"/>
              <a:t>房产开发</a:t>
            </a:r>
            <a:endParaRPr lang="en-US" altLang="zh-CN" dirty="0"/>
          </a:p>
          <a:p>
            <a:pPr lvl="1"/>
            <a:r>
              <a:rPr lang="zh-CN" altLang="zh-CN" dirty="0"/>
              <a:t>工业仿真与应急推演</a:t>
            </a:r>
            <a:endParaRPr lang="en-US" altLang="zh-CN" dirty="0"/>
          </a:p>
          <a:p>
            <a:pPr lvl="1"/>
            <a:r>
              <a:rPr lang="zh-CN" altLang="zh-CN" dirty="0"/>
              <a:t>文物古迹</a:t>
            </a:r>
            <a:endParaRPr lang="en-US" altLang="zh-CN" dirty="0"/>
          </a:p>
          <a:p>
            <a:pPr lvl="1"/>
            <a:r>
              <a:rPr lang="zh-CN" altLang="zh-CN" dirty="0"/>
              <a:t>城市规划</a:t>
            </a:r>
            <a:endParaRPr lang="zh-CN" altLang="zh-CN" dirty="0"/>
          </a:p>
          <a:p>
            <a:pPr lvl="1"/>
            <a:endParaRPr lang="zh-CN" altLang="zh-CN" dirty="0"/>
          </a:p>
          <a:p>
            <a:pPr lvl="1"/>
            <a:endParaRPr lang="zh-CN" altLang="zh-CN"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人工智能简介</a:t>
            </a:r>
            <a:endParaRPr lang="en-US" altLang="zh-CN" dirty="0"/>
          </a:p>
        </p:txBody>
      </p:sp>
      <p:sp>
        <p:nvSpPr>
          <p:cNvPr id="3" name="内容占位符 2"/>
          <p:cNvSpPr>
            <a:spLocks noGrp="1"/>
          </p:cNvSpPr>
          <p:nvPr>
            <p:ph idx="1"/>
          </p:nvPr>
        </p:nvSpPr>
        <p:spPr/>
        <p:txBody>
          <a:bodyPr>
            <a:normAutofit lnSpcReduction="10000"/>
          </a:bodyPr>
          <a:lstStyle/>
          <a:p>
            <a:r>
              <a:rPr lang="zh-CN" altLang="zh-CN" dirty="0"/>
              <a:t>自</a:t>
            </a:r>
            <a:r>
              <a:rPr lang="en-US" altLang="zh-CN" dirty="0"/>
              <a:t>20</a:t>
            </a:r>
            <a:r>
              <a:rPr lang="zh-CN" altLang="zh-CN" dirty="0"/>
              <a:t>世纪</a:t>
            </a:r>
            <a:r>
              <a:rPr lang="en-US" altLang="zh-CN" dirty="0"/>
              <a:t>40</a:t>
            </a:r>
            <a:r>
              <a:rPr lang="zh-CN" altLang="zh-CN" dirty="0"/>
              <a:t>年代始</a:t>
            </a:r>
            <a:r>
              <a:rPr lang="zh-CN" altLang="en-US" dirty="0"/>
              <a:t>，人</a:t>
            </a:r>
            <a:r>
              <a:rPr lang="zh-CN" altLang="zh-CN" dirty="0"/>
              <a:t>工智能经历了多次低谷与繁荣，研究方向大体可分为以下几个领域</a:t>
            </a:r>
            <a:endParaRPr lang="en-US" altLang="zh-CN" dirty="0"/>
          </a:p>
          <a:p>
            <a:pPr lvl="1"/>
            <a:r>
              <a:rPr lang="zh-CN" altLang="zh-CN" dirty="0"/>
              <a:t>演绎、推理和解决问题</a:t>
            </a:r>
            <a:endParaRPr lang="en-US" altLang="zh-CN" dirty="0"/>
          </a:p>
          <a:p>
            <a:pPr lvl="1"/>
            <a:r>
              <a:rPr lang="zh-CN" altLang="zh-CN" dirty="0"/>
              <a:t>知识表示法</a:t>
            </a:r>
            <a:endParaRPr lang="en-US" altLang="zh-CN" dirty="0"/>
          </a:p>
          <a:p>
            <a:pPr lvl="1"/>
            <a:r>
              <a:rPr lang="zh-CN" altLang="zh-CN" dirty="0"/>
              <a:t>规划</a:t>
            </a:r>
            <a:endParaRPr lang="en-US" altLang="zh-CN" dirty="0"/>
          </a:p>
          <a:p>
            <a:pPr lvl="1"/>
            <a:r>
              <a:rPr lang="zh-CN" altLang="zh-CN" dirty="0"/>
              <a:t>机器学习</a:t>
            </a:r>
            <a:endParaRPr lang="en-US" altLang="zh-CN" dirty="0"/>
          </a:p>
          <a:p>
            <a:pPr lvl="1"/>
            <a:r>
              <a:rPr lang="zh-CN" altLang="zh-CN" dirty="0"/>
              <a:t>自然语言处理</a:t>
            </a:r>
            <a:endParaRPr lang="en-US" altLang="zh-CN" dirty="0"/>
          </a:p>
          <a:p>
            <a:pPr lvl="1"/>
            <a:r>
              <a:rPr lang="zh-CN" altLang="zh-CN" dirty="0"/>
              <a:t>运动和控制（机器人学）</a:t>
            </a:r>
            <a:endParaRPr lang="en-US" altLang="zh-CN" dirty="0"/>
          </a:p>
          <a:p>
            <a:pPr lvl="1"/>
            <a:r>
              <a:rPr lang="zh-CN" altLang="zh-CN" dirty="0"/>
              <a:t>知觉</a:t>
            </a:r>
            <a:endParaRPr lang="en-US" altLang="zh-CN" dirty="0"/>
          </a:p>
          <a:p>
            <a:pPr lvl="1"/>
            <a:r>
              <a:rPr lang="zh-CN" altLang="en-US" dirty="0"/>
              <a:t>社交</a:t>
            </a:r>
            <a:endParaRPr lang="en-US" altLang="zh-CN" dirty="0"/>
          </a:p>
          <a:p>
            <a:pPr lvl="1"/>
            <a:r>
              <a:rPr lang="zh-CN" altLang="en-US" dirty="0"/>
              <a:t>创造力</a:t>
            </a:r>
            <a:endParaRPr lang="en-US" altLang="zh-CN" dirty="0"/>
          </a:p>
          <a:p>
            <a:pPr lvl="1"/>
            <a:r>
              <a:rPr lang="zh-CN" altLang="en-US" dirty="0"/>
              <a:t>伦理管理</a:t>
            </a:r>
            <a:endParaRPr lang="en-US" altLang="zh-CN"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虚拟现实面临的挑战</a:t>
            </a:r>
            <a:endParaRPr lang="zh-CN" altLang="zh-CN" dirty="0"/>
          </a:p>
        </p:txBody>
      </p:sp>
      <p:sp>
        <p:nvSpPr>
          <p:cNvPr id="3" name="内容占位符 2"/>
          <p:cNvSpPr>
            <a:spLocks noGrp="1"/>
          </p:cNvSpPr>
          <p:nvPr>
            <p:ph idx="1"/>
          </p:nvPr>
        </p:nvSpPr>
        <p:spPr/>
        <p:txBody>
          <a:bodyPr>
            <a:normAutofit/>
          </a:bodyPr>
          <a:lstStyle/>
          <a:p>
            <a:r>
              <a:rPr lang="zh-CN" altLang="zh-CN" dirty="0"/>
              <a:t>虚拟现实仍然面临着诸多挑战：</a:t>
            </a:r>
            <a:endParaRPr lang="en-US" altLang="zh-CN" dirty="0"/>
          </a:p>
          <a:p>
            <a:pPr lvl="1"/>
            <a:r>
              <a:rPr lang="zh-CN" altLang="zh-CN" dirty="0"/>
              <a:t>没有真正进入虚拟世界的方法</a:t>
            </a:r>
            <a:endParaRPr lang="en-US" altLang="zh-CN" dirty="0"/>
          </a:p>
          <a:p>
            <a:pPr lvl="1"/>
            <a:r>
              <a:rPr lang="zh-CN" altLang="zh-CN" dirty="0"/>
              <a:t>如何互动</a:t>
            </a:r>
            <a:endParaRPr lang="en-US" altLang="zh-CN" dirty="0"/>
          </a:p>
          <a:p>
            <a:pPr lvl="1"/>
            <a:r>
              <a:rPr lang="zh-CN" altLang="zh-CN" dirty="0"/>
              <a:t>缺乏统一的标准</a:t>
            </a:r>
            <a:endParaRPr lang="en-US" altLang="zh-CN" dirty="0"/>
          </a:p>
          <a:p>
            <a:pPr lvl="1"/>
            <a:r>
              <a:rPr lang="zh-CN" altLang="zh-CN" dirty="0"/>
              <a:t>容易让人感到疲劳</a:t>
            </a:r>
            <a:endParaRPr lang="en-US" altLang="zh-CN" dirty="0"/>
          </a:p>
          <a:p>
            <a:pPr lvl="1"/>
            <a:r>
              <a:rPr lang="zh-CN" altLang="zh-CN" dirty="0"/>
              <a:t>看起来还是有点蠢</a:t>
            </a:r>
            <a:endParaRPr lang="en-US" altLang="zh-CN"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区块链</a:t>
            </a:r>
            <a:endParaRPr lang="zh-CN" altLang="zh-CN" dirty="0"/>
          </a:p>
        </p:txBody>
      </p:sp>
      <p:sp>
        <p:nvSpPr>
          <p:cNvPr id="3" name="内容占位符 2"/>
          <p:cNvSpPr>
            <a:spLocks noGrp="1"/>
          </p:cNvSpPr>
          <p:nvPr>
            <p:ph idx="1"/>
          </p:nvPr>
        </p:nvSpPr>
        <p:spPr/>
        <p:txBody>
          <a:bodyPr>
            <a:normAutofit/>
          </a:bodyPr>
          <a:lstStyle/>
          <a:p>
            <a:r>
              <a:rPr lang="zh-CN" altLang="en-US" dirty="0"/>
              <a:t>区块链简介</a:t>
            </a:r>
            <a:endParaRPr lang="en-US" altLang="zh-CN" dirty="0"/>
          </a:p>
          <a:p>
            <a:r>
              <a:rPr lang="zh-CN" altLang="en-US" dirty="0"/>
              <a:t>区块链的应用</a:t>
            </a:r>
            <a:endParaRPr lang="en-US" altLang="zh-CN"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区块链简介</a:t>
            </a:r>
            <a:endParaRPr lang="en-US" altLang="zh-CN" dirty="0"/>
          </a:p>
        </p:txBody>
      </p:sp>
      <p:sp>
        <p:nvSpPr>
          <p:cNvPr id="3" name="内容占位符 2"/>
          <p:cNvSpPr>
            <a:spLocks noGrp="1"/>
          </p:cNvSpPr>
          <p:nvPr>
            <p:ph idx="1"/>
          </p:nvPr>
        </p:nvSpPr>
        <p:spPr>
          <a:xfrm>
            <a:off x="1438382" y="1202076"/>
            <a:ext cx="7076968" cy="5414087"/>
          </a:xfrm>
        </p:spPr>
        <p:txBody>
          <a:bodyPr>
            <a:normAutofit lnSpcReduction="10000"/>
          </a:bodyPr>
          <a:lstStyle/>
          <a:p>
            <a:r>
              <a:rPr lang="zh-CN" altLang="zh-CN" dirty="0"/>
              <a:t>区块链（</a:t>
            </a:r>
            <a:r>
              <a:rPr lang="en-US" altLang="zh-CN" dirty="0"/>
              <a:t>blockchain</a:t>
            </a:r>
            <a:r>
              <a:rPr lang="zh-CN" altLang="zh-CN" dirty="0"/>
              <a:t>）是用分布式数据库识别、传播和记载信息的智能化对等网络</a:t>
            </a:r>
            <a:r>
              <a:rPr lang="en-US" altLang="zh-CN" dirty="0"/>
              <a:t>, </a:t>
            </a:r>
            <a:r>
              <a:rPr lang="zh-CN" altLang="zh-CN" dirty="0"/>
              <a:t>也称为价值互联网。</a:t>
            </a:r>
            <a:endParaRPr lang="en-US" altLang="zh-CN" dirty="0"/>
          </a:p>
          <a:p>
            <a:r>
              <a:rPr lang="zh-CN" altLang="zh-CN" dirty="0"/>
              <a:t>狭义来讲，区块链是一种按照时间顺序将数据区块以顺序相连的方式组合成的一种链式数据结构， 并以密码学方式保证的不可篡改和不可伪造的分布式账本。</a:t>
            </a:r>
            <a:endParaRPr lang="en-US" altLang="zh-CN" dirty="0"/>
          </a:p>
          <a:p>
            <a:r>
              <a:rPr lang="zh-CN" altLang="zh-CN" dirty="0"/>
              <a:t>广义来讲，区块链技术是利用块链式数据结构来验证与存储数据、利用分布式节点共识算法来生成和更新数据、利用密码学的方式保证数据传输和访问的安全、利用由自动化脚本代码组成的智能合约来编程和操作数据的一种全新的分布式基础架构与计算方式。</a:t>
            </a:r>
            <a:endParaRPr lang="en-US" altLang="zh-CN"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区块链简介</a:t>
            </a:r>
            <a:endParaRPr lang="en-US" altLang="zh-CN" dirty="0"/>
          </a:p>
        </p:txBody>
      </p:sp>
      <p:sp>
        <p:nvSpPr>
          <p:cNvPr id="3" name="内容占位符 2"/>
          <p:cNvSpPr>
            <a:spLocks noGrp="1"/>
          </p:cNvSpPr>
          <p:nvPr>
            <p:ph idx="1"/>
          </p:nvPr>
        </p:nvSpPr>
        <p:spPr/>
        <p:txBody>
          <a:bodyPr>
            <a:normAutofit fontScale="92500" lnSpcReduction="10000"/>
          </a:bodyPr>
          <a:lstStyle/>
          <a:p>
            <a:r>
              <a:rPr lang="zh-CN" altLang="zh-CN" dirty="0"/>
              <a:t>区块链是是一连串包含信息的区块。每个区块包含了数据、该区块的哈希值以及前一个区块的哈希值。</a:t>
            </a:r>
            <a:endParaRPr lang="en-US" altLang="zh-CN" dirty="0"/>
          </a:p>
          <a:p>
            <a:r>
              <a:rPr lang="zh-CN" altLang="zh-CN" dirty="0"/>
              <a:t>哈希值可以理解为指纹，它唯一表示了区块以及区块中的内容，在区块创建时被计算出来。如果区块包含的信息被改变，其对应的哈希值也会发生变化。由于每一个区块都记载了前一个区块的哈希值（除了创世区块），一旦某个区块的内容被篡改，该区块的哈希值也会对应改变，此时便会与下一个区块对前一个区块的哈希值记录产生冲突</a:t>
            </a:r>
            <a:endParaRPr lang="en-US" altLang="zh-CN" dirty="0"/>
          </a:p>
          <a:p>
            <a:r>
              <a:rPr lang="zh-CN" altLang="zh-CN" dirty="0"/>
              <a:t>换言之，改变一个区块会使后面的所有区块无效。区块链就是使用这种“链式验证”的方法确保数据的真实性。</a:t>
            </a:r>
            <a:endParaRPr lang="zh-CN" altLang="zh-CN"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区块链简介</a:t>
            </a:r>
            <a:r>
              <a:rPr lang="en-US" altLang="zh-CN"/>
              <a:t>q'k</a:t>
            </a:r>
            <a:endParaRPr lang="en-US" altLang="zh-CN"/>
          </a:p>
        </p:txBody>
      </p:sp>
      <p:pic>
        <p:nvPicPr>
          <p:cNvPr id="79" name="图片 79" descr="http://n.sinaimg.cn/finance/transform/w550h98/20180222/UC-4-fyrswmu9696964.jpg"/>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290320" y="2581910"/>
            <a:ext cx="7808595" cy="1391285"/>
          </a:xfrm>
          <a:prstGeom prst="rect">
            <a:avLst/>
          </a:prstGeom>
          <a:noFill/>
          <a:ln>
            <a:noFill/>
          </a:ln>
        </p:spPr>
      </p:pic>
      <p:sp>
        <p:nvSpPr>
          <p:cNvPr id="4" name="文本框 3"/>
          <p:cNvSpPr txBox="1"/>
          <p:nvPr/>
        </p:nvSpPr>
        <p:spPr>
          <a:xfrm>
            <a:off x="4685665" y="4552950"/>
            <a:ext cx="3606800" cy="368300"/>
          </a:xfrm>
          <a:prstGeom prst="rect">
            <a:avLst/>
          </a:prstGeom>
          <a:noFill/>
        </p:spPr>
        <p:txBody>
          <a:bodyPr wrap="square" rtlCol="0">
            <a:spAutoFit/>
          </a:bodyPr>
          <a:p>
            <a:r>
              <a:rPr lang="zh-CN" altLang="en-US"/>
              <a:t>区块链</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区块链简介</a:t>
            </a:r>
            <a:endParaRPr lang="en-US" altLang="zh-CN" dirty="0"/>
          </a:p>
        </p:txBody>
      </p:sp>
      <p:sp>
        <p:nvSpPr>
          <p:cNvPr id="3" name="内容占位符 2"/>
          <p:cNvSpPr>
            <a:spLocks noGrp="1"/>
          </p:cNvSpPr>
          <p:nvPr>
            <p:ph idx="1"/>
          </p:nvPr>
        </p:nvSpPr>
        <p:spPr/>
        <p:txBody>
          <a:bodyPr>
            <a:normAutofit/>
          </a:bodyPr>
          <a:lstStyle/>
          <a:p>
            <a:r>
              <a:rPr lang="zh-CN" altLang="zh-CN" dirty="0"/>
              <a:t>区块链具有以下的特性</a:t>
            </a:r>
            <a:endParaRPr lang="en-US" altLang="zh-CN" dirty="0"/>
          </a:p>
          <a:p>
            <a:pPr lvl="1"/>
            <a:r>
              <a:rPr lang="zh-CN" altLang="zh-CN" dirty="0"/>
              <a:t>分布式账本，即交易记账由分布在不同地方的多个节点共同完成</a:t>
            </a:r>
            <a:endParaRPr lang="en-US" altLang="zh-CN" dirty="0"/>
          </a:p>
          <a:p>
            <a:pPr lvl="1"/>
            <a:r>
              <a:rPr lang="zh-CN" altLang="zh-CN" dirty="0"/>
              <a:t>非对称加密和授权技术，存储在区块链上的交易信息是公开的，但是账户身份信息是高度加密的</a:t>
            </a:r>
            <a:endParaRPr lang="en-US" altLang="zh-CN" dirty="0"/>
          </a:p>
          <a:p>
            <a:pPr lvl="1"/>
            <a:r>
              <a:rPr lang="zh-CN" altLang="zh-CN" dirty="0"/>
              <a:t>共识机制。只有在控制了全网超过</a:t>
            </a:r>
            <a:r>
              <a:rPr lang="en-US" altLang="zh-CN" dirty="0"/>
              <a:t>50%</a:t>
            </a:r>
            <a:r>
              <a:rPr lang="zh-CN" altLang="zh-CN" dirty="0"/>
              <a:t>的记账节点的情况下，才有可能伪造出一条不存在的记录</a:t>
            </a:r>
            <a:endParaRPr lang="zh-CN" altLang="zh-CN"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区块链的应用</a:t>
            </a:r>
            <a:endParaRPr lang="en-US" altLang="zh-CN" dirty="0"/>
          </a:p>
        </p:txBody>
      </p:sp>
      <p:sp>
        <p:nvSpPr>
          <p:cNvPr id="3" name="内容占位符 2"/>
          <p:cNvSpPr>
            <a:spLocks noGrp="1"/>
          </p:cNvSpPr>
          <p:nvPr>
            <p:ph idx="1"/>
          </p:nvPr>
        </p:nvSpPr>
        <p:spPr/>
        <p:txBody>
          <a:bodyPr>
            <a:normAutofit/>
          </a:bodyPr>
          <a:lstStyle/>
          <a:p>
            <a:r>
              <a:rPr lang="zh-CN" altLang="zh-CN" dirty="0"/>
              <a:t>区块链可以用于多种多样的领域：</a:t>
            </a:r>
            <a:endParaRPr lang="zh-CN" altLang="zh-CN" dirty="0"/>
          </a:p>
          <a:p>
            <a:pPr lvl="1"/>
            <a:r>
              <a:rPr lang="zh-CN" altLang="zh-CN" dirty="0"/>
              <a:t>艺术行业。艺术家可以使用区块链来声明所有权，发行可编号、限量版的作品，甚至可以进行买卖而无需任何中介服务。</a:t>
            </a:r>
            <a:endParaRPr lang="zh-CN" altLang="zh-CN" dirty="0"/>
          </a:p>
          <a:p>
            <a:pPr lvl="1"/>
            <a:r>
              <a:rPr lang="zh-CN" altLang="zh-CN" dirty="0"/>
              <a:t>法律行业。区块链可以负责公正，验证证书、知识产权的真实性。</a:t>
            </a:r>
            <a:endParaRPr lang="zh-CN" altLang="zh-CN" dirty="0"/>
          </a:p>
          <a:p>
            <a:pPr lvl="1"/>
            <a:r>
              <a:rPr lang="zh-CN" altLang="zh-CN" dirty="0"/>
              <a:t>公共网络服务。例如基于区块链的域名服务系统，以增强域名解析的安全性。</a:t>
            </a:r>
            <a:endParaRPr lang="zh-CN" altLang="zh-CN" dirty="0"/>
          </a:p>
          <a:p>
            <a:pPr lvl="1"/>
            <a:r>
              <a:rPr lang="zh-CN" altLang="zh-CN" dirty="0"/>
              <a:t>金融、保险行业。区块链提供的可信度可以简化金融、保险行业的复杂验证流程。</a:t>
            </a:r>
            <a:endParaRPr lang="zh-CN" altLang="zh-CN" dirty="0"/>
          </a:p>
          <a:p>
            <a:pPr lvl="1"/>
            <a:r>
              <a:rPr lang="zh-CN" altLang="zh-CN" dirty="0"/>
              <a:t>物流供应链。区块链提供的透明可靠的统一信息平台可以减少供应链中不同实体间的交流成本，提高供应链管理的效率。</a:t>
            </a:r>
            <a:endParaRPr lang="zh-CN" altLang="zh-CN"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5G</a:t>
            </a:r>
            <a:endParaRPr lang="zh-CN" altLang="zh-CN" dirty="0"/>
          </a:p>
        </p:txBody>
      </p:sp>
      <p:sp>
        <p:nvSpPr>
          <p:cNvPr id="3" name="内容占位符 2"/>
          <p:cNvSpPr>
            <a:spLocks noGrp="1"/>
          </p:cNvSpPr>
          <p:nvPr>
            <p:ph idx="1"/>
          </p:nvPr>
        </p:nvSpPr>
        <p:spPr/>
        <p:txBody>
          <a:bodyPr>
            <a:normAutofit/>
          </a:bodyPr>
          <a:lstStyle/>
          <a:p>
            <a:r>
              <a:rPr lang="en-US" altLang="zh-CN" dirty="0"/>
              <a:t>5G</a:t>
            </a:r>
            <a:r>
              <a:rPr lang="zh-CN" altLang="en-US" dirty="0"/>
              <a:t>简介</a:t>
            </a:r>
            <a:endParaRPr lang="en-US" altLang="zh-CN" dirty="0"/>
          </a:p>
          <a:p>
            <a:r>
              <a:rPr lang="en-US" altLang="zh-CN" dirty="0"/>
              <a:t>5G</a:t>
            </a:r>
            <a:r>
              <a:rPr lang="zh-CN" altLang="en-US" dirty="0"/>
              <a:t>规范</a:t>
            </a:r>
            <a:endParaRPr lang="en-US" altLang="zh-CN"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5G</a:t>
            </a:r>
            <a:r>
              <a:rPr lang="zh-CN" altLang="en-US" dirty="0"/>
              <a:t>简介</a:t>
            </a:r>
            <a:endParaRPr lang="en-US" altLang="zh-CN" dirty="0"/>
          </a:p>
        </p:txBody>
      </p:sp>
      <p:sp>
        <p:nvSpPr>
          <p:cNvPr id="3" name="内容占位符 2"/>
          <p:cNvSpPr>
            <a:spLocks noGrp="1"/>
          </p:cNvSpPr>
          <p:nvPr>
            <p:ph idx="1"/>
          </p:nvPr>
        </p:nvSpPr>
        <p:spPr/>
        <p:txBody>
          <a:bodyPr>
            <a:normAutofit/>
          </a:bodyPr>
          <a:lstStyle/>
          <a:p>
            <a:r>
              <a:rPr lang="en-US" altLang="zh-CN" dirty="0"/>
              <a:t>5G</a:t>
            </a:r>
            <a:r>
              <a:rPr lang="zh-CN" altLang="zh-CN" dirty="0"/>
              <a:t>，即第五代移动通信技术，是</a:t>
            </a:r>
            <a:r>
              <a:rPr lang="en-US" altLang="zh-CN" dirty="0"/>
              <a:t>4G</a:t>
            </a:r>
            <a:r>
              <a:rPr lang="zh-CN" altLang="zh-CN" dirty="0"/>
              <a:t>之后的延伸。</a:t>
            </a:r>
            <a:endParaRPr lang="en-US" altLang="zh-CN" dirty="0"/>
          </a:p>
          <a:p>
            <a:r>
              <a:rPr lang="en-US" altLang="zh-CN" dirty="0"/>
              <a:t>5G</a:t>
            </a:r>
            <a:r>
              <a:rPr lang="zh-CN" altLang="zh-CN" dirty="0"/>
              <a:t>并不是独立的、全新的无线接入技术，而是对现有无线接入技术（包括</a:t>
            </a:r>
            <a:r>
              <a:rPr lang="en-US" altLang="zh-CN" dirty="0"/>
              <a:t>2G</a:t>
            </a:r>
            <a:r>
              <a:rPr lang="zh-CN" altLang="zh-CN" dirty="0"/>
              <a:t>、</a:t>
            </a:r>
            <a:r>
              <a:rPr lang="en-US" altLang="zh-CN" dirty="0"/>
              <a:t>3G</a:t>
            </a:r>
            <a:r>
              <a:rPr lang="zh-CN" altLang="zh-CN" dirty="0"/>
              <a:t>、</a:t>
            </a:r>
            <a:r>
              <a:rPr lang="en-US" altLang="zh-CN" dirty="0"/>
              <a:t>4G</a:t>
            </a:r>
            <a:r>
              <a:rPr lang="zh-CN" altLang="zh-CN" dirty="0"/>
              <a:t>和</a:t>
            </a:r>
            <a:r>
              <a:rPr lang="en-US" altLang="zh-CN" dirty="0" err="1"/>
              <a:t>WiFi</a:t>
            </a:r>
            <a:r>
              <a:rPr lang="zh-CN" altLang="zh-CN" dirty="0"/>
              <a:t>）的技术演进，以及一些新增的补充性无线接入技术集成解决方案的总称</a:t>
            </a:r>
            <a:r>
              <a:rPr lang="zh-CN" altLang="en-US" dirty="0"/>
              <a:t>。</a:t>
            </a:r>
            <a:endParaRPr lang="en-US" altLang="zh-CN" dirty="0"/>
          </a:p>
          <a:p>
            <a:r>
              <a:rPr lang="zh-CN" altLang="zh-CN" dirty="0"/>
              <a:t>对于普通用户来说，</a:t>
            </a:r>
            <a:r>
              <a:rPr lang="en-US" altLang="zh-CN" dirty="0"/>
              <a:t>5G</a:t>
            </a:r>
            <a:r>
              <a:rPr lang="zh-CN" altLang="zh-CN" dirty="0"/>
              <a:t>带来的最直观感受将是网速的极大提升。目前</a:t>
            </a:r>
            <a:r>
              <a:rPr lang="en-US" altLang="zh-CN" dirty="0"/>
              <a:t>4G/LTE</a:t>
            </a:r>
            <a:r>
              <a:rPr lang="zh-CN" altLang="zh-CN" dirty="0"/>
              <a:t>的峰值传输速率达到每秒</a:t>
            </a:r>
            <a:r>
              <a:rPr lang="en-US" altLang="zh-CN" dirty="0"/>
              <a:t>100M</a:t>
            </a:r>
            <a:r>
              <a:rPr lang="zh-CN" altLang="zh-CN" dirty="0"/>
              <a:t>，而</a:t>
            </a:r>
            <a:r>
              <a:rPr lang="en-US" altLang="zh-CN" dirty="0"/>
              <a:t>5G</a:t>
            </a:r>
            <a:r>
              <a:rPr lang="zh-CN" altLang="zh-CN" dirty="0"/>
              <a:t>的峰值速率将达到每秒</a:t>
            </a:r>
            <a:r>
              <a:rPr lang="en-US" altLang="zh-CN" dirty="0"/>
              <a:t>10G</a:t>
            </a:r>
            <a:endParaRPr lang="en-US" altLang="zh-CN"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5G</a:t>
            </a:r>
            <a:r>
              <a:rPr lang="zh-CN" altLang="en-US"/>
              <a:t>简介</a:t>
            </a:r>
            <a:endParaRPr lang="zh-CN" altLang="en-US"/>
          </a:p>
        </p:txBody>
      </p:sp>
      <p:pic>
        <p:nvPicPr>
          <p:cNvPr id="80" name="图片 80" descr="C:\Users\lyx\Desktop\学生名单\捕获88-1.JPG"/>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2214880" y="1541780"/>
            <a:ext cx="5650865" cy="3774440"/>
          </a:xfrm>
          <a:prstGeom prst="rect">
            <a:avLst/>
          </a:prstGeom>
          <a:noFill/>
          <a:ln>
            <a:noFill/>
          </a:ln>
        </p:spPr>
      </p:pic>
      <p:sp>
        <p:nvSpPr>
          <p:cNvPr id="4" name="文本框 3"/>
          <p:cNvSpPr txBox="1"/>
          <p:nvPr/>
        </p:nvSpPr>
        <p:spPr>
          <a:xfrm>
            <a:off x="4489450" y="5554980"/>
            <a:ext cx="1411605" cy="368300"/>
          </a:xfrm>
          <a:prstGeom prst="rect">
            <a:avLst/>
          </a:prstGeom>
          <a:noFill/>
        </p:spPr>
        <p:txBody>
          <a:bodyPr wrap="square" rtlCol="0">
            <a:spAutoFit/>
          </a:bodyPr>
          <a:p>
            <a:r>
              <a:rPr lang="en-US" altLang="zh-CN"/>
              <a:t>5G</a:t>
            </a:r>
            <a:endParaRPr lang="en-US" alt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人工智能简介</a:t>
            </a:r>
            <a:endParaRPr lang="zh-CN" altLang="en-US"/>
          </a:p>
        </p:txBody>
      </p:sp>
      <p:sp>
        <p:nvSpPr>
          <p:cNvPr id="3" name="内容占位符 2"/>
          <p:cNvSpPr>
            <a:spLocks noGrp="1"/>
          </p:cNvSpPr>
          <p:nvPr>
            <p:ph idx="1"/>
          </p:nvPr>
        </p:nvSpPr>
        <p:spPr>
          <a:xfrm>
            <a:off x="1438382" y="1056661"/>
            <a:ext cx="7076968" cy="4974887"/>
          </a:xfrm>
        </p:spPr>
        <p:txBody>
          <a:bodyPr>
            <a:noAutofit/>
          </a:bodyPr>
          <a:p>
            <a:pPr lvl="0"/>
            <a:r>
              <a:rPr lang="zh-CN" altLang="zh-CN" dirty="0">
                <a:sym typeface="+mn-ea"/>
              </a:rPr>
              <a:t>演绎、推理和解决问题</a:t>
            </a:r>
            <a:endParaRPr lang="zh-CN" altLang="zh-CN" dirty="0">
              <a:sym typeface="+mn-ea"/>
            </a:endParaRPr>
          </a:p>
          <a:p>
            <a:pPr lvl="1"/>
            <a:r>
              <a:rPr lang="zh-CN" altLang="en-US" dirty="0"/>
              <a:t>早</a:t>
            </a:r>
            <a:r>
              <a:rPr lang="en-US" altLang="zh-CN" dirty="0"/>
              <a:t>期的人工能</a:t>
            </a:r>
            <a:r>
              <a:rPr lang="zh-CN" altLang="en-US" dirty="0"/>
              <a:t>研究</a:t>
            </a:r>
            <a:r>
              <a:rPr lang="en-US" altLang="zh-CN" dirty="0"/>
              <a:t>人员直接</a:t>
            </a:r>
            <a:r>
              <a:rPr lang="zh-CN" altLang="en-US" dirty="0"/>
              <a:t>模仿</a:t>
            </a:r>
            <a:r>
              <a:rPr lang="en-US" altLang="zh-CN" dirty="0"/>
              <a:t>人类进行逐步的推理</a:t>
            </a:r>
            <a:r>
              <a:rPr lang="zh-CN" altLang="en-US" dirty="0"/>
              <a:t>。到了</a:t>
            </a:r>
            <a:r>
              <a:rPr lang="en-US" altLang="zh-CN" dirty="0"/>
              <a:t>20世纪</a:t>
            </a:r>
            <a:r>
              <a:rPr lang="zh-CN" altLang="en-US" dirty="0"/>
              <a:t>八</a:t>
            </a:r>
            <a:r>
              <a:rPr lang="en-US" altLang="zh-CN" dirty="0"/>
              <a:t>九十年代，人工</a:t>
            </a:r>
            <a:r>
              <a:rPr lang="zh-CN" altLang="en-US" dirty="0"/>
              <a:t>智能研究</a:t>
            </a:r>
            <a:r>
              <a:rPr lang="en-US" altLang="zh-CN" dirty="0"/>
              <a:t>还发展了非常成功的方法处理不确定</a:t>
            </a:r>
            <a:r>
              <a:rPr lang="zh-CN" altLang="en-US" dirty="0"/>
              <a:t>或</a:t>
            </a:r>
            <a:r>
              <a:rPr lang="en-US" altLang="zh-CN" dirty="0"/>
              <a:t>不完整的资讯。专家系统就是此</a:t>
            </a:r>
            <a:r>
              <a:rPr lang="zh-CN" altLang="en-US" dirty="0"/>
              <a:t>领域的一种</a:t>
            </a:r>
            <a:r>
              <a:rPr lang="en-US" altLang="zh-CN" dirty="0"/>
              <a:t>应用。</a:t>
            </a:r>
            <a:endParaRPr lang="en-US" altLang="zh-CN" dirty="0"/>
          </a:p>
          <a:p>
            <a:pPr lvl="0"/>
            <a:r>
              <a:rPr lang="zh-CN" altLang="zh-CN" dirty="0">
                <a:sym typeface="+mn-ea"/>
              </a:rPr>
              <a:t>知识表示法</a:t>
            </a:r>
            <a:endParaRPr lang="zh-CN" altLang="zh-CN" dirty="0">
              <a:sym typeface="+mn-ea"/>
            </a:endParaRPr>
          </a:p>
          <a:p>
            <a:pPr lvl="1"/>
            <a:r>
              <a:rPr lang="en-US" altLang="zh-CN" dirty="0"/>
              <a:t>如何存储知识使其让机器能够处理并理解，是知识表示法的主要目标。</a:t>
            </a:r>
            <a:endParaRPr lang="en-US" altLang="zh-CN" dirty="0"/>
          </a:p>
          <a:p>
            <a:pPr lvl="0"/>
            <a:r>
              <a:rPr lang="zh-CN" altLang="zh-CN" dirty="0">
                <a:sym typeface="+mn-ea"/>
              </a:rPr>
              <a:t>规划</a:t>
            </a:r>
            <a:endParaRPr lang="zh-CN" altLang="zh-CN" dirty="0">
              <a:sym typeface="+mn-ea"/>
            </a:endParaRPr>
          </a:p>
          <a:p>
            <a:pPr lvl="1"/>
            <a:r>
              <a:rPr lang="zh-CN" altLang="en-US" dirty="0">
                <a:sym typeface="+mn-ea"/>
              </a:rPr>
              <a:t>智能机器人必须能够制定目标和实现这些目标。它们需要一种方法来创建一个可预测的世界模型，并能预测它们的行为将如何改变这个世界，这样它们就可以选择功效最大的行为。强化学习就是该领域的一个延伸方向。</a:t>
            </a:r>
            <a:endParaRPr lang="zh-CN" altLang="en-US" dirty="0">
              <a:sym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5G</a:t>
            </a:r>
            <a:r>
              <a:rPr lang="zh-CN" altLang="en-US" dirty="0"/>
              <a:t>规范</a:t>
            </a:r>
            <a:endParaRPr lang="en-US" altLang="zh-CN" dirty="0"/>
          </a:p>
        </p:txBody>
      </p:sp>
      <p:sp>
        <p:nvSpPr>
          <p:cNvPr id="3" name="内容占位符 2"/>
          <p:cNvSpPr>
            <a:spLocks noGrp="1"/>
          </p:cNvSpPr>
          <p:nvPr>
            <p:ph idx="1"/>
          </p:nvPr>
        </p:nvSpPr>
        <p:spPr/>
        <p:txBody>
          <a:bodyPr>
            <a:normAutofit lnSpcReduction="10000"/>
          </a:bodyPr>
          <a:lstStyle/>
          <a:p>
            <a:r>
              <a:rPr lang="zh-CN" altLang="zh-CN" dirty="0"/>
              <a:t>下一代移动网络联盟（</a:t>
            </a:r>
            <a:r>
              <a:rPr lang="en-US" altLang="zh-CN" dirty="0"/>
              <a:t>Next Generation Mobile Networks Alliance</a:t>
            </a:r>
            <a:r>
              <a:rPr lang="zh-CN" altLang="zh-CN" dirty="0"/>
              <a:t>）定义了</a:t>
            </a:r>
            <a:r>
              <a:rPr lang="en-US" altLang="zh-CN" dirty="0"/>
              <a:t>5G</a:t>
            </a:r>
            <a:r>
              <a:rPr lang="zh-CN" altLang="zh-CN" dirty="0"/>
              <a:t>网络的以下要求：</a:t>
            </a:r>
            <a:endParaRPr lang="zh-CN" altLang="zh-CN" dirty="0"/>
          </a:p>
          <a:p>
            <a:pPr lvl="1"/>
            <a:r>
              <a:rPr lang="zh-CN" altLang="zh-CN" dirty="0"/>
              <a:t>以</a:t>
            </a:r>
            <a:r>
              <a:rPr lang="en-US" altLang="zh-CN" dirty="0"/>
              <a:t>10Gbps</a:t>
            </a:r>
            <a:r>
              <a:rPr lang="zh-CN" altLang="zh-CN" dirty="0"/>
              <a:t>的数据传输速率支持数万用户</a:t>
            </a:r>
            <a:endParaRPr lang="en-US" altLang="zh-CN" dirty="0"/>
          </a:p>
          <a:p>
            <a:pPr lvl="1"/>
            <a:r>
              <a:rPr lang="zh-CN" altLang="zh-CN" dirty="0"/>
              <a:t>以</a:t>
            </a:r>
            <a:r>
              <a:rPr lang="en-US" altLang="zh-CN" dirty="0"/>
              <a:t>1Gbps</a:t>
            </a:r>
            <a:r>
              <a:rPr lang="zh-CN" altLang="zh-CN" dirty="0"/>
              <a:t>的数据传输速率同时提供给在同一楼办公的许多人员</a:t>
            </a:r>
            <a:endParaRPr lang="en-US" altLang="zh-CN" dirty="0"/>
          </a:p>
          <a:p>
            <a:pPr lvl="1"/>
            <a:r>
              <a:rPr lang="zh-CN" altLang="zh-CN" dirty="0"/>
              <a:t>支持数十万的并发连接以用于支持大规模传感器网络的部署</a:t>
            </a:r>
            <a:endParaRPr lang="en-US" altLang="zh-CN" dirty="0"/>
          </a:p>
          <a:p>
            <a:pPr lvl="1"/>
            <a:r>
              <a:rPr lang="zh-CN" altLang="zh-CN" dirty="0"/>
              <a:t>频谱效率应当相比</a:t>
            </a:r>
            <a:r>
              <a:rPr lang="en-US" altLang="zh-CN" dirty="0"/>
              <a:t>4G</a:t>
            </a:r>
            <a:r>
              <a:rPr lang="zh-CN" altLang="zh-CN" dirty="0"/>
              <a:t>显著增强</a:t>
            </a:r>
            <a:endParaRPr lang="en-US" altLang="zh-CN" dirty="0"/>
          </a:p>
          <a:p>
            <a:pPr lvl="1"/>
            <a:r>
              <a:rPr lang="zh-CN" altLang="zh-CN" dirty="0"/>
              <a:t>覆盖率比</a:t>
            </a:r>
            <a:r>
              <a:rPr lang="en-US" altLang="zh-CN" dirty="0"/>
              <a:t>4G</a:t>
            </a:r>
            <a:r>
              <a:rPr lang="zh-CN" altLang="zh-CN" dirty="0"/>
              <a:t>有所提高</a:t>
            </a:r>
            <a:endParaRPr lang="en-US" altLang="zh-CN" dirty="0"/>
          </a:p>
          <a:p>
            <a:pPr lvl="1"/>
            <a:r>
              <a:rPr lang="zh-CN" altLang="zh-CN" dirty="0"/>
              <a:t>信令（指控制交换机动作的操作命令）效率应得到加强</a:t>
            </a:r>
            <a:endParaRPr lang="en-US" altLang="zh-CN" dirty="0"/>
          </a:p>
          <a:p>
            <a:pPr lvl="1"/>
            <a:r>
              <a:rPr lang="zh-CN" altLang="zh-CN" dirty="0"/>
              <a:t>延迟应显著低于</a:t>
            </a:r>
            <a:r>
              <a:rPr lang="en-US" altLang="zh-CN" dirty="0"/>
              <a:t>4G/LTE</a:t>
            </a:r>
            <a:endParaRPr lang="zh-CN" altLang="zh-CN"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人工智能简介</a:t>
            </a:r>
            <a:endParaRPr lang="zh-CN" altLang="en-US"/>
          </a:p>
        </p:txBody>
      </p:sp>
      <p:sp>
        <p:nvSpPr>
          <p:cNvPr id="3" name="内容占位符 2"/>
          <p:cNvSpPr>
            <a:spLocks noGrp="1"/>
          </p:cNvSpPr>
          <p:nvPr>
            <p:ph idx="1"/>
          </p:nvPr>
        </p:nvSpPr>
        <p:spPr/>
        <p:txBody>
          <a:bodyPr>
            <a:normAutofit lnSpcReduction="20000"/>
          </a:bodyPr>
          <a:p>
            <a:pPr lvl="0" fontAlgn="auto">
              <a:lnSpc>
                <a:spcPct val="100000"/>
              </a:lnSpc>
            </a:pPr>
            <a:r>
              <a:rPr lang="zh-CN" altLang="zh-CN" dirty="0">
                <a:sym typeface="+mn-ea"/>
              </a:rPr>
              <a:t>机器学习</a:t>
            </a:r>
            <a:endParaRPr lang="zh-CN" altLang="zh-CN" dirty="0">
              <a:sym typeface="+mn-ea"/>
            </a:endParaRPr>
          </a:p>
          <a:p>
            <a:pPr lvl="1" fontAlgn="auto">
              <a:lnSpc>
                <a:spcPct val="100000"/>
              </a:lnSpc>
            </a:pPr>
            <a:r>
              <a:rPr lang="zh-CN" altLang="en-US" dirty="0">
                <a:sym typeface="+mn-ea"/>
              </a:rPr>
              <a:t>机器学习的主要目的是为了让机器从输入的的数据中获得知识，以便自动地判断和输出相应的结果。机器学习可以帮助减少错误率，提高解决问题的效率。</a:t>
            </a:r>
            <a:endParaRPr lang="en-US" altLang="zh-CN" dirty="0">
              <a:sym typeface="+mn-ea"/>
            </a:endParaRPr>
          </a:p>
          <a:p>
            <a:pPr lvl="0" fontAlgn="auto">
              <a:lnSpc>
                <a:spcPct val="100000"/>
              </a:lnSpc>
            </a:pPr>
            <a:r>
              <a:rPr lang="zh-CN" altLang="zh-CN" dirty="0">
                <a:sym typeface="+mn-ea"/>
              </a:rPr>
              <a:t>自然语言处理</a:t>
            </a:r>
            <a:endParaRPr lang="zh-CN" altLang="zh-CN" dirty="0">
              <a:sym typeface="+mn-ea"/>
            </a:endParaRPr>
          </a:p>
          <a:p>
            <a:pPr lvl="1" fontAlgn="auto">
              <a:lnSpc>
                <a:spcPct val="100000"/>
              </a:lnSpc>
            </a:pPr>
            <a:r>
              <a:rPr lang="zh-CN" altLang="en-US" dirty="0"/>
              <a:t>自然语言处理领域探讨如何处理及应用自然语言，是人工智能和语言学领域的分支学科。</a:t>
            </a:r>
            <a:endParaRPr lang="en-US" altLang="zh-CN" dirty="0"/>
          </a:p>
          <a:p>
            <a:pPr lvl="0" fontAlgn="auto">
              <a:lnSpc>
                <a:spcPct val="100000"/>
              </a:lnSpc>
            </a:pPr>
            <a:r>
              <a:rPr lang="zh-CN" altLang="zh-CN" dirty="0">
                <a:sym typeface="+mn-ea"/>
              </a:rPr>
              <a:t>运动和控制（机器人学）</a:t>
            </a:r>
            <a:endParaRPr lang="zh-CN" altLang="zh-CN" dirty="0">
              <a:sym typeface="+mn-ea"/>
            </a:endParaRPr>
          </a:p>
          <a:p>
            <a:pPr lvl="1" fontAlgn="auto">
              <a:lnSpc>
                <a:spcPct val="100000"/>
              </a:lnSpc>
            </a:pPr>
            <a:r>
              <a:rPr lang="zh-CN" altLang="zh-CN" sz="2055" dirty="0">
                <a:sym typeface="+mn-ea"/>
              </a:rPr>
              <a:t>运动和控制领域关注如何设计并制造出承载人工智能系统的机器人，用来达成某种实用目的。</a:t>
            </a:r>
            <a:endParaRPr lang="zh-CN" altLang="zh-CN" sz="2055" dirty="0">
              <a:sym typeface="+mn-ea"/>
            </a:endParaRPr>
          </a:p>
          <a:p>
            <a:pPr lvl="0" fontAlgn="auto">
              <a:lnSpc>
                <a:spcPct val="100000"/>
              </a:lnSpc>
            </a:pPr>
            <a:r>
              <a:rPr lang="zh-CN" altLang="zh-CN" dirty="0">
                <a:sym typeface="+mn-ea"/>
              </a:rPr>
              <a:t>知觉</a:t>
            </a:r>
            <a:endParaRPr lang="zh-CN" altLang="zh-CN" dirty="0">
              <a:sym typeface="+mn-ea"/>
            </a:endParaRPr>
          </a:p>
          <a:p>
            <a:pPr lvl="1" fontAlgn="auto">
              <a:lnSpc>
                <a:spcPct val="100000"/>
              </a:lnSpc>
            </a:pPr>
            <a:r>
              <a:rPr lang="zh-CN" altLang="en-US"/>
              <a:t>知觉领域关注如何赋予人工智能系统以知觉，并据此判断世界的状态。</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人工智能简介</a:t>
            </a:r>
            <a:endParaRPr lang="zh-CN" altLang="en-US"/>
          </a:p>
        </p:txBody>
      </p:sp>
      <p:pic>
        <p:nvPicPr>
          <p:cNvPr id="69" name="图片 69"/>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2261870" y="934720"/>
            <a:ext cx="5429885" cy="4741545"/>
          </a:xfrm>
          <a:prstGeom prst="rect">
            <a:avLst/>
          </a:prstGeom>
          <a:noFill/>
          <a:ln>
            <a:noFill/>
          </a:ln>
        </p:spPr>
      </p:pic>
      <p:sp>
        <p:nvSpPr>
          <p:cNvPr id="4" name="文本框 3"/>
          <p:cNvSpPr txBox="1"/>
          <p:nvPr/>
        </p:nvSpPr>
        <p:spPr>
          <a:xfrm>
            <a:off x="3542030" y="5755640"/>
            <a:ext cx="3251200" cy="368300"/>
          </a:xfrm>
          <a:prstGeom prst="rect">
            <a:avLst/>
          </a:prstGeom>
          <a:noFill/>
        </p:spPr>
        <p:txBody>
          <a:bodyPr wrap="square" rtlCol="0">
            <a:spAutoFit/>
          </a:bodyPr>
          <a:p>
            <a:r>
              <a:rPr lang="zh-CN" altLang="en-US"/>
              <a:t>承载人工智能系统的机器人</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人工智能简介</a:t>
            </a:r>
            <a:endParaRPr lang="zh-CN" altLang="en-US"/>
          </a:p>
        </p:txBody>
      </p:sp>
      <p:sp>
        <p:nvSpPr>
          <p:cNvPr id="3" name="内容占位符 2"/>
          <p:cNvSpPr>
            <a:spLocks noGrp="1"/>
          </p:cNvSpPr>
          <p:nvPr>
            <p:ph idx="1"/>
          </p:nvPr>
        </p:nvSpPr>
        <p:spPr/>
        <p:txBody>
          <a:bodyPr/>
          <a:p>
            <a:pPr lvl="0"/>
            <a:r>
              <a:rPr lang="zh-CN" altLang="en-US" dirty="0">
                <a:sym typeface="+mn-ea"/>
              </a:rPr>
              <a:t>社交</a:t>
            </a:r>
            <a:endParaRPr lang="zh-CN" altLang="en-US" dirty="0">
              <a:sym typeface="+mn-ea"/>
            </a:endParaRPr>
          </a:p>
          <a:p>
            <a:pPr lvl="1"/>
            <a:r>
              <a:rPr lang="zh-CN" altLang="en-US" dirty="0"/>
              <a:t>社交领域致力于情感分析，并赋予机器人以情感。</a:t>
            </a:r>
            <a:endParaRPr lang="en-US" altLang="zh-CN" dirty="0"/>
          </a:p>
          <a:p>
            <a:pPr lvl="0"/>
            <a:r>
              <a:rPr lang="zh-CN" altLang="en-US" dirty="0">
                <a:sym typeface="+mn-ea"/>
              </a:rPr>
              <a:t>创造力</a:t>
            </a:r>
            <a:endParaRPr lang="zh-CN" altLang="en-US" dirty="0">
              <a:sym typeface="+mn-ea"/>
            </a:endParaRPr>
          </a:p>
          <a:p>
            <a:pPr lvl="1"/>
            <a:r>
              <a:rPr lang="zh-CN" altLang="en-US" dirty="0"/>
              <a:t>创造力领域关注如何赋予机器人以创造力。</a:t>
            </a:r>
            <a:endParaRPr lang="en-US" altLang="zh-CN" dirty="0"/>
          </a:p>
          <a:p>
            <a:pPr lvl="0"/>
            <a:r>
              <a:rPr lang="zh-CN" altLang="en-US" dirty="0">
                <a:sym typeface="+mn-ea"/>
              </a:rPr>
              <a:t>伦理管理</a:t>
            </a:r>
            <a:endParaRPr lang="zh-CN" altLang="en-US" dirty="0">
              <a:sym typeface="+mn-ea"/>
            </a:endParaRPr>
          </a:p>
          <a:p>
            <a:pPr lvl="1"/>
            <a:r>
              <a:rPr lang="zh-CN" altLang="en-US"/>
              <a:t>针对人工智能的伦理讨论由来已久。现有事实是：机器常失控导致人员伤亡，这样的情况是否会更加扩大规模出现，历史显然</a:t>
            </a:r>
            <a:r>
              <a:rPr lang="zh-CN" altLang="en-US"/>
              <a:t>无法给出可靠的乐观答案。</a:t>
            </a:r>
            <a:endParaRPr lang="zh-CN" altLang="en-US"/>
          </a:p>
        </p:txBody>
      </p:sp>
    </p:spTree>
  </p:cSld>
  <p:clrMapOvr>
    <a:masterClrMapping/>
  </p:clrMapOvr>
</p:sld>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CS</Template>
  <TotalTime>0</TotalTime>
  <Words>7269</Words>
  <Application>WPS 演示</Application>
  <PresentationFormat>全屏显示(4:3)</PresentationFormat>
  <Paragraphs>423</Paragraphs>
  <Slides>60</Slides>
  <Notes>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60</vt:i4>
      </vt:variant>
    </vt:vector>
  </HeadingPairs>
  <TitlesOfParts>
    <vt:vector size="70" baseType="lpstr">
      <vt:lpstr>Arial</vt:lpstr>
      <vt:lpstr>宋体</vt:lpstr>
      <vt:lpstr>Wingdings</vt:lpstr>
      <vt:lpstr>Calibri Light</vt:lpstr>
      <vt:lpstr>微软雅黑</vt:lpstr>
      <vt:lpstr>Arial Unicode MS</vt:lpstr>
      <vt:lpstr>Calibri</vt:lpstr>
      <vt:lpstr>等线</vt:lpstr>
      <vt:lpstr>等线 Light</vt:lpstr>
      <vt:lpstr>CS</vt:lpstr>
      <vt:lpstr>第12章 新技术领域</vt:lpstr>
      <vt:lpstr>主要内容</vt:lpstr>
      <vt:lpstr>人工智能</vt:lpstr>
      <vt:lpstr>人工智能简介</vt:lpstr>
      <vt:lpstr>人工智能简介</vt:lpstr>
      <vt:lpstr>PowerPoint 演示文稿</vt:lpstr>
      <vt:lpstr>PowerPoint 演示文稿</vt:lpstr>
      <vt:lpstr>PowerPoint 演示文稿</vt:lpstr>
      <vt:lpstr>PowerPoint 演示文稿</vt:lpstr>
      <vt:lpstr>PowerPoint 演示文稿</vt:lpstr>
      <vt:lpstr>人工智能的发展阶段</vt:lpstr>
      <vt:lpstr>图灵测试</vt:lpstr>
      <vt:lpstr>深度学习</vt:lpstr>
      <vt:lpstr>深度学习</vt:lpstr>
      <vt:lpstr>深度学习</vt:lpstr>
      <vt:lpstr>大数据</vt:lpstr>
      <vt:lpstr>大数据简介</vt:lpstr>
      <vt:lpstr>PowerPoint 演示文稿</vt:lpstr>
      <vt:lpstr>PowerPoint 演示文稿</vt:lpstr>
      <vt:lpstr>PowerPoint 演示文稿</vt:lpstr>
      <vt:lpstr>PowerPoint 演示文稿</vt:lpstr>
      <vt:lpstr>PowerPoint 演示文稿</vt:lpstr>
      <vt:lpstr>PowerPoint 演示文稿</vt:lpstr>
      <vt:lpstr>大数据的特点</vt:lpstr>
      <vt:lpstr>大数据的应用</vt:lpstr>
      <vt:lpstr>云计算</vt:lpstr>
      <vt:lpstr>云计算简介</vt:lpstr>
      <vt:lpstr>云计算简介</vt:lpstr>
      <vt:lpstr>云计算简介</vt:lpstr>
      <vt:lpstr>云交付模型</vt:lpstr>
      <vt:lpstr>PowerPoint 演示文稿</vt:lpstr>
      <vt:lpstr>云交付模型</vt:lpstr>
      <vt:lpstr>云交付模型</vt:lpstr>
      <vt:lpstr>云计算的优势与挑战</vt:lpstr>
      <vt:lpstr>云计算的优势与挑战</vt:lpstr>
      <vt:lpstr>云计算与大数据</vt:lpstr>
      <vt:lpstr>物联网</vt:lpstr>
      <vt:lpstr>物联网简介</vt:lpstr>
      <vt:lpstr>物联网的应用</vt:lpstr>
      <vt:lpstr>PowerPoint 演示文稿</vt:lpstr>
      <vt:lpstr>物联网安全</vt:lpstr>
      <vt:lpstr>虚拟现实</vt:lpstr>
      <vt:lpstr>虚拟现实简介</vt:lpstr>
      <vt:lpstr>虚拟现实简介</vt:lpstr>
      <vt:lpstr>PowerPoint 演示文稿</vt:lpstr>
      <vt:lpstr>PowerPoint 演示文稿</vt:lpstr>
      <vt:lpstr>PowerPoint 演示文稿</vt:lpstr>
      <vt:lpstr>PowerPoint 演示文稿</vt:lpstr>
      <vt:lpstr>虚拟现实的应用</vt:lpstr>
      <vt:lpstr>虚拟现实面临的挑战</vt:lpstr>
      <vt:lpstr>区块链</vt:lpstr>
      <vt:lpstr>区块链简介</vt:lpstr>
      <vt:lpstr>区块链简介</vt:lpstr>
      <vt:lpstr>PowerPoint 演示文稿</vt:lpstr>
      <vt:lpstr>区块链简介</vt:lpstr>
      <vt:lpstr>区块链的应用</vt:lpstr>
      <vt:lpstr>5G</vt:lpstr>
      <vt:lpstr>5G简介</vt:lpstr>
      <vt:lpstr>PowerPoint 演示文稿</vt:lpstr>
      <vt:lpstr>5G规范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第10章 数据库</dc:title>
  <dc:creator>李沛伦</dc:creator>
  <cp:lastModifiedBy>古安</cp:lastModifiedBy>
  <cp:revision>18</cp:revision>
  <dcterms:created xsi:type="dcterms:W3CDTF">2015-05-25T12:21:00Z</dcterms:created>
  <dcterms:modified xsi:type="dcterms:W3CDTF">2019-12-04T06:28:54Z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