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3"/>
    <p:sldId id="257" r:id="rId4"/>
    <p:sldId id="258" r:id="rId5"/>
    <p:sldId id="292"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5"/>
    <p:sldId id="277" r:id="rId26"/>
    <p:sldId id="279" r:id="rId27"/>
    <p:sldId id="278" r:id="rId28"/>
    <p:sldId id="293" r:id="rId29"/>
    <p:sldId id="280" r:id="rId30"/>
    <p:sldId id="281" r:id="rId31"/>
    <p:sldId id="282" r:id="rId32"/>
    <p:sldId id="283" r:id="rId33"/>
    <p:sldId id="284" r:id="rId34"/>
    <p:sldId id="294" r:id="rId35"/>
    <p:sldId id="285" r:id="rId36"/>
    <p:sldId id="295" r:id="rId37"/>
    <p:sldId id="296" r:id="rId38"/>
    <p:sldId id="286" r:id="rId39"/>
    <p:sldId id="287" r:id="rId40"/>
    <p:sldId id="288" r:id="rId41"/>
    <p:sldId id="289" r:id="rId42"/>
    <p:sldId id="297" r:id="rId43"/>
    <p:sldId id="290"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CA1908-3916-4DE7-8B63-3F2F589E7E8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A5FF3-4591-4B94-A578-883D567791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8A5FF3-4591-4B94-A578-883D5677912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CDEB-63CD-4FCA-BFBD-B57F1A72556C}"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CDEB-63CD-4FCA-BFBD-B57F1A72556C}"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0F8A198D-2015-4BA5-8E52-CA7D00C77F4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4BCDEB-63CD-4FCA-BFBD-B57F1A72556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8A198D-2015-4BA5-8E52-CA7D00C77F49}"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BCDEB-63CD-4FCA-BFBD-B57F1A72556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a:t>9</a:t>
            </a:r>
            <a:r>
              <a:rPr lang="zh-CN" altLang="en-US"/>
              <a:t>章 </a:t>
            </a:r>
            <a:r>
              <a:rPr lang="zh-CN" altLang="en-US" dirty="0"/>
              <a:t>多媒体和</a:t>
            </a:r>
            <a:r>
              <a:rPr lang="en-US" altLang="zh-CN" dirty="0"/>
              <a:t>Web</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图片</a:t>
            </a:r>
            <a:endParaRPr lang="zh-CN" altLang="en-US" dirty="0"/>
          </a:p>
        </p:txBody>
      </p:sp>
      <p:sp>
        <p:nvSpPr>
          <p:cNvPr id="3" name="内容占位符 2"/>
          <p:cNvSpPr>
            <a:spLocks noGrp="1"/>
          </p:cNvSpPr>
          <p:nvPr>
            <p:ph idx="1"/>
          </p:nvPr>
        </p:nvSpPr>
        <p:spPr/>
        <p:txBody>
          <a:bodyPr/>
          <a:lstStyle/>
          <a:p>
            <a:r>
              <a:rPr lang="zh-CN" altLang="zh-CN" dirty="0"/>
              <a:t>常用的图片格式有很多，如：</a:t>
            </a:r>
            <a:r>
              <a:rPr lang="en-US" altLang="zh-CN" dirty="0"/>
              <a:t>TIF</a:t>
            </a:r>
            <a:r>
              <a:rPr lang="zh-CN" altLang="zh-CN" dirty="0"/>
              <a:t>、</a:t>
            </a:r>
            <a:r>
              <a:rPr lang="en-US" altLang="zh-CN" dirty="0"/>
              <a:t>BMP</a:t>
            </a:r>
            <a:r>
              <a:rPr lang="zh-CN" altLang="zh-CN" dirty="0"/>
              <a:t>、</a:t>
            </a:r>
            <a:r>
              <a:rPr lang="en-US" altLang="zh-CN" dirty="0"/>
              <a:t>GIF</a:t>
            </a:r>
            <a:r>
              <a:rPr lang="zh-CN" altLang="zh-CN" dirty="0"/>
              <a:t>、</a:t>
            </a:r>
            <a:r>
              <a:rPr lang="en-US" altLang="zh-CN" dirty="0"/>
              <a:t>JPEG</a:t>
            </a:r>
            <a:r>
              <a:rPr lang="zh-CN" altLang="zh-CN" dirty="0"/>
              <a:t>和</a:t>
            </a:r>
            <a:r>
              <a:rPr lang="en-US" altLang="zh-CN" dirty="0"/>
              <a:t>PNG</a:t>
            </a:r>
            <a:r>
              <a:rPr lang="zh-CN" altLang="zh-CN" dirty="0"/>
              <a:t>。</a:t>
            </a:r>
            <a:endParaRPr lang="en-US" altLang="zh-CN" dirty="0"/>
          </a:p>
          <a:p>
            <a:pPr lvl="1"/>
            <a:r>
              <a:rPr lang="zh-CN" altLang="zh-CN" dirty="0"/>
              <a:t>扫描的图片、医用图片和用于桌面排版的图片通常都是以</a:t>
            </a:r>
            <a:r>
              <a:rPr lang="en-US" altLang="zh-CN" dirty="0"/>
              <a:t>TIF</a:t>
            </a:r>
            <a:r>
              <a:rPr lang="zh-CN" altLang="zh-CN" dirty="0"/>
              <a:t>的格式存储的</a:t>
            </a:r>
            <a:r>
              <a:rPr lang="zh-CN" altLang="en-US" dirty="0"/>
              <a:t>。</a:t>
            </a:r>
            <a:endParaRPr lang="en-US" altLang="zh-CN" dirty="0"/>
          </a:p>
          <a:p>
            <a:pPr lvl="1"/>
            <a:r>
              <a:rPr lang="zh-CN" altLang="zh-CN" dirty="0"/>
              <a:t>使用</a:t>
            </a:r>
            <a:r>
              <a:rPr lang="en-US" altLang="zh-CN" dirty="0"/>
              <a:t>Windows</a:t>
            </a:r>
            <a:r>
              <a:rPr lang="zh-CN" altLang="zh-CN" dirty="0"/>
              <a:t>操作系统的画图工具和其他类似的图片处理工具生成的图片通常都是以</a:t>
            </a:r>
            <a:r>
              <a:rPr lang="en-US" altLang="zh-CN" dirty="0"/>
              <a:t>BMP</a:t>
            </a:r>
            <a:r>
              <a:rPr lang="zh-CN" altLang="zh-CN" dirty="0"/>
              <a:t>格式存储的</a:t>
            </a:r>
            <a:r>
              <a:rPr lang="zh-CN" altLang="en-US" dirty="0"/>
              <a:t>。</a:t>
            </a:r>
            <a:endParaRPr lang="en-US" altLang="zh-CN" dirty="0"/>
          </a:p>
          <a:p>
            <a:pPr lvl="1"/>
            <a:r>
              <a:rPr lang="zh-CN" altLang="zh-CN" dirty="0"/>
              <a:t>网页上使用的图片通常都是以</a:t>
            </a:r>
            <a:r>
              <a:rPr lang="en-US" altLang="zh-CN" dirty="0"/>
              <a:t>GIF</a:t>
            </a:r>
            <a:r>
              <a:rPr lang="zh-CN" altLang="zh-CN" dirty="0"/>
              <a:t>、</a:t>
            </a:r>
            <a:r>
              <a:rPr lang="en-US" altLang="zh-CN" dirty="0"/>
              <a:t>JPEG</a:t>
            </a:r>
            <a:r>
              <a:rPr lang="zh-CN" altLang="zh-CN" dirty="0"/>
              <a:t>或</a:t>
            </a:r>
            <a:r>
              <a:rPr lang="en-US" altLang="zh-CN" dirty="0"/>
              <a:t>PNG</a:t>
            </a:r>
            <a:r>
              <a:rPr lang="zh-CN" altLang="zh-CN" dirty="0"/>
              <a:t>格式存储的</a:t>
            </a:r>
            <a:r>
              <a:rPr lang="zh-CN" altLang="en-US" dirty="0"/>
              <a:t>。</a:t>
            </a:r>
            <a:endParaRPr lang="en-US" altLang="zh-CN" dirty="0"/>
          </a:p>
          <a:p>
            <a:r>
              <a:rPr lang="zh-CN" altLang="zh-CN" dirty="0"/>
              <a:t>图片的文件格式和大小可以通过图像处理软件进行更改。</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GIF</a:t>
            </a:r>
            <a:endParaRPr lang="zh-CN" altLang="en-US" dirty="0"/>
          </a:p>
        </p:txBody>
      </p:sp>
      <p:sp>
        <p:nvSpPr>
          <p:cNvPr id="3" name="内容占位符 2"/>
          <p:cNvSpPr>
            <a:spLocks noGrp="1"/>
          </p:cNvSpPr>
          <p:nvPr>
            <p:ph idx="1"/>
          </p:nvPr>
        </p:nvSpPr>
        <p:spPr>
          <a:xfrm>
            <a:off x="1438382" y="1202076"/>
            <a:ext cx="7076968" cy="5440771"/>
          </a:xfrm>
        </p:spPr>
        <p:txBody>
          <a:bodyPr>
            <a:normAutofit lnSpcReduction="10000"/>
          </a:bodyPr>
          <a:lstStyle/>
          <a:p>
            <a:r>
              <a:rPr lang="en-US" altLang="zh-CN" dirty="0"/>
              <a:t>GIF</a:t>
            </a:r>
            <a:r>
              <a:rPr lang="zh-CN" altLang="zh-CN" dirty="0"/>
              <a:t>（</a:t>
            </a:r>
            <a:r>
              <a:rPr lang="en-US" altLang="zh-CN" dirty="0"/>
              <a:t>Graphics Interchange Format</a:t>
            </a:r>
            <a:r>
              <a:rPr lang="zh-CN" altLang="zh-CN" dirty="0"/>
              <a:t>，图像交换格式）格式是一种标准的网页图片格式，这种格式的图片经常被用在商标、横幅和其他非摄影级别的图片上。</a:t>
            </a:r>
            <a:endParaRPr lang="en-US" altLang="zh-CN" dirty="0"/>
          </a:p>
          <a:p>
            <a:r>
              <a:rPr lang="en-US" altLang="zh-CN" dirty="0"/>
              <a:t>GIF</a:t>
            </a:r>
            <a:r>
              <a:rPr lang="zh-CN" altLang="zh-CN" dirty="0"/>
              <a:t>是一种使用无损压缩的、高效的图片格式，即以</a:t>
            </a:r>
            <a:r>
              <a:rPr lang="en-US" altLang="zh-CN" dirty="0"/>
              <a:t>GIF</a:t>
            </a:r>
            <a:r>
              <a:rPr lang="zh-CN" altLang="zh-CN" dirty="0"/>
              <a:t>格式存储的图片，其质量不会下降。</a:t>
            </a:r>
            <a:endParaRPr lang="en-US" altLang="zh-CN" dirty="0"/>
          </a:p>
          <a:p>
            <a:r>
              <a:rPr lang="en-US" altLang="zh-CN" dirty="0"/>
              <a:t>GIF</a:t>
            </a:r>
            <a:r>
              <a:rPr lang="zh-CN" altLang="zh-CN" dirty="0"/>
              <a:t>格式的图片只有</a:t>
            </a:r>
            <a:r>
              <a:rPr lang="en-US" altLang="zh-CN" dirty="0"/>
              <a:t>256</a:t>
            </a:r>
            <a:r>
              <a:rPr lang="zh-CN" altLang="zh-CN" dirty="0"/>
              <a:t>种颜色</a:t>
            </a:r>
            <a:r>
              <a:rPr lang="zh-CN" altLang="en-US" dirty="0"/>
              <a:t>。</a:t>
            </a:r>
            <a:endParaRPr lang="en-US" altLang="zh-CN" dirty="0"/>
          </a:p>
          <a:p>
            <a:r>
              <a:rPr lang="en-US" altLang="zh-CN" dirty="0"/>
              <a:t>GIF</a:t>
            </a:r>
            <a:r>
              <a:rPr lang="zh-CN" altLang="zh-CN" dirty="0"/>
              <a:t>图片通常是矩形的，但是它们可以利用透明的背景来使图片看起来是非矩形的。</a:t>
            </a:r>
            <a:endParaRPr lang="en-US" altLang="zh-CN" dirty="0"/>
          </a:p>
          <a:p>
            <a:r>
              <a:rPr lang="en-US" altLang="zh-CN" dirty="0"/>
              <a:t>GIF</a:t>
            </a:r>
            <a:r>
              <a:rPr lang="zh-CN" altLang="en-US" dirty="0"/>
              <a:t>图片可以是交插的（打开时是模糊的，逐渐变清晰），也可以是非交插的（从上到下逐渐加载清晰图片）</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PNG</a:t>
            </a:r>
            <a:endParaRPr lang="zh-CN" altLang="en-US" dirty="0"/>
          </a:p>
        </p:txBody>
      </p:sp>
      <p:sp>
        <p:nvSpPr>
          <p:cNvPr id="3" name="内容占位符 2"/>
          <p:cNvSpPr>
            <a:spLocks noGrp="1"/>
          </p:cNvSpPr>
          <p:nvPr>
            <p:ph idx="1"/>
          </p:nvPr>
        </p:nvSpPr>
        <p:spPr/>
        <p:txBody>
          <a:bodyPr/>
          <a:lstStyle/>
          <a:p>
            <a:r>
              <a:rPr lang="en-US" altLang="zh-CN" dirty="0"/>
              <a:t>PNG</a:t>
            </a:r>
            <a:r>
              <a:rPr lang="zh-CN" altLang="en-US" dirty="0"/>
              <a:t>（</a:t>
            </a:r>
            <a:r>
              <a:rPr lang="en-US" altLang="zh-CN" dirty="0"/>
              <a:t>Portable Network Graphics</a:t>
            </a:r>
            <a:r>
              <a:rPr lang="zh-CN" altLang="en-US" dirty="0"/>
              <a:t>，流式网络图像）格式是为了应对</a:t>
            </a:r>
            <a:r>
              <a:rPr lang="en-US" altLang="zh-CN" dirty="0"/>
              <a:t>GIF</a:t>
            </a:r>
            <a:r>
              <a:rPr lang="zh-CN" altLang="en-US" dirty="0"/>
              <a:t>格式的专利问题而于</a:t>
            </a:r>
            <a:r>
              <a:rPr lang="en-US" altLang="zh-CN" dirty="0"/>
              <a:t>1996</a:t>
            </a:r>
            <a:r>
              <a:rPr lang="zh-CN" altLang="en-US" dirty="0"/>
              <a:t>年特别设计出来的。</a:t>
            </a:r>
            <a:endParaRPr lang="en-US" altLang="zh-CN" dirty="0"/>
          </a:p>
          <a:p>
            <a:r>
              <a:rPr lang="en-US" altLang="zh-CN" dirty="0"/>
              <a:t>PNG</a:t>
            </a:r>
            <a:r>
              <a:rPr lang="zh-CN" altLang="en-US" dirty="0"/>
              <a:t>格式同</a:t>
            </a:r>
            <a:r>
              <a:rPr lang="en-US" altLang="zh-CN" dirty="0"/>
              <a:t>GIF</a:t>
            </a:r>
            <a:r>
              <a:rPr lang="zh-CN" altLang="en-US" dirty="0"/>
              <a:t>格式一样，使用无损压缩算法，但它的压缩率在很多非摄影级别的图片上要比</a:t>
            </a:r>
            <a:r>
              <a:rPr lang="en-US" altLang="zh-CN" dirty="0"/>
              <a:t>GIF</a:t>
            </a:r>
            <a:r>
              <a:rPr lang="zh-CN" altLang="en-US" dirty="0"/>
              <a:t>格式更高，使得图片的文件大小更小。</a:t>
            </a:r>
            <a:endParaRPr lang="en-US" altLang="zh-CN" dirty="0"/>
          </a:p>
          <a:p>
            <a:r>
              <a:rPr lang="en-US" altLang="zh-CN" dirty="0"/>
              <a:t>PNG</a:t>
            </a:r>
            <a:r>
              <a:rPr lang="zh-CN" altLang="en-US" dirty="0"/>
              <a:t>图片可以使用</a:t>
            </a:r>
            <a:r>
              <a:rPr lang="en-US" altLang="zh-CN" dirty="0"/>
              <a:t>256</a:t>
            </a:r>
            <a:r>
              <a:rPr lang="zh-CN" altLang="en-US" dirty="0"/>
              <a:t>色的颜色板（同</a:t>
            </a:r>
            <a:r>
              <a:rPr lang="en-US" altLang="zh-CN" dirty="0"/>
              <a:t>GIF</a:t>
            </a:r>
            <a:r>
              <a:rPr lang="zh-CN" altLang="en-US" dirty="0"/>
              <a:t>格式的图片一样），或是使用真彩色（同</a:t>
            </a:r>
            <a:r>
              <a:rPr lang="en-US" altLang="zh-CN" dirty="0"/>
              <a:t>JPEG</a:t>
            </a:r>
            <a:r>
              <a:rPr lang="zh-CN" altLang="en-US" dirty="0"/>
              <a:t>格式一样，超过一千六百万种颜色）。</a:t>
            </a:r>
            <a:endParaRPr lang="en-US" altLang="zh-CN" dirty="0"/>
          </a:p>
          <a:p>
            <a:r>
              <a:rPr lang="en-US" altLang="zh-CN" dirty="0"/>
              <a:t>PNG</a:t>
            </a:r>
            <a:r>
              <a:rPr lang="zh-CN" altLang="en-US" dirty="0"/>
              <a:t>图片也可以设置透明或交插的特性。</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JPEG</a:t>
            </a:r>
            <a:endParaRPr lang="zh-CN" altLang="en-US" dirty="0"/>
          </a:p>
        </p:txBody>
      </p:sp>
      <p:sp>
        <p:nvSpPr>
          <p:cNvPr id="3" name="内容占位符 2"/>
          <p:cNvSpPr>
            <a:spLocks noGrp="1"/>
          </p:cNvSpPr>
          <p:nvPr>
            <p:ph idx="1"/>
          </p:nvPr>
        </p:nvSpPr>
        <p:spPr>
          <a:xfrm>
            <a:off x="1438382" y="1202076"/>
            <a:ext cx="7076968" cy="5440771"/>
          </a:xfrm>
        </p:spPr>
        <p:txBody>
          <a:bodyPr>
            <a:normAutofit lnSpcReduction="10000"/>
          </a:bodyPr>
          <a:lstStyle/>
          <a:p>
            <a:r>
              <a:rPr lang="en-US" altLang="zh-CN" dirty="0"/>
              <a:t>JPEG</a:t>
            </a:r>
            <a:r>
              <a:rPr lang="zh-CN" altLang="en-US" dirty="0"/>
              <a:t>（</a:t>
            </a:r>
            <a:r>
              <a:rPr lang="en-US" altLang="zh-CN" dirty="0"/>
              <a:t>Joint Photographic Experts Group</a:t>
            </a:r>
            <a:r>
              <a:rPr lang="zh-CN" altLang="en-US" dirty="0"/>
              <a:t>，联合图像专家组）格式是网页照片的标准格式。</a:t>
            </a:r>
            <a:endParaRPr lang="en-US" altLang="zh-CN" dirty="0"/>
          </a:p>
          <a:p>
            <a:r>
              <a:rPr lang="en-US" altLang="zh-CN" dirty="0"/>
              <a:t>JPEG</a:t>
            </a:r>
            <a:r>
              <a:rPr lang="zh-CN" altLang="en-US" dirty="0"/>
              <a:t>使用有损压缩格式，所以在压缩过程中，图像的质量会降低。</a:t>
            </a:r>
            <a:r>
              <a:rPr lang="zh-CN" altLang="zh-CN" dirty="0"/>
              <a:t>可以</a:t>
            </a:r>
            <a:r>
              <a:rPr lang="zh-CN" altLang="en-US" dirty="0"/>
              <a:t>对</a:t>
            </a:r>
            <a:r>
              <a:rPr lang="en-US" altLang="zh-CN" dirty="0"/>
              <a:t>JPEG</a:t>
            </a:r>
            <a:r>
              <a:rPr lang="zh-CN" altLang="en-US" dirty="0"/>
              <a:t>文件</a:t>
            </a:r>
            <a:r>
              <a:rPr lang="zh-CN" altLang="zh-CN" dirty="0"/>
              <a:t>设置从</a:t>
            </a:r>
            <a:r>
              <a:rPr lang="en-US" altLang="zh-CN" dirty="0"/>
              <a:t>0%</a:t>
            </a:r>
            <a:r>
              <a:rPr lang="zh-CN" altLang="zh-CN" dirty="0"/>
              <a:t>到</a:t>
            </a:r>
            <a:r>
              <a:rPr lang="en-US" altLang="zh-CN" dirty="0"/>
              <a:t>100%</a:t>
            </a:r>
            <a:r>
              <a:rPr lang="zh-CN" altLang="zh-CN" dirty="0"/>
              <a:t>的压缩量。当选择更高的压缩量时，文件的大小将会变得更小，但图片的质量也会变得更低。</a:t>
            </a:r>
            <a:endParaRPr lang="en-US" altLang="zh-CN" dirty="0"/>
          </a:p>
          <a:p>
            <a:r>
              <a:rPr lang="en-US" altLang="zh-CN" dirty="0"/>
              <a:t>JPEG</a:t>
            </a:r>
            <a:r>
              <a:rPr lang="zh-CN" altLang="zh-CN" dirty="0"/>
              <a:t>图片的显示类似于交插的</a:t>
            </a:r>
            <a:r>
              <a:rPr lang="en-US" altLang="zh-CN" dirty="0"/>
              <a:t>GIF</a:t>
            </a:r>
            <a:r>
              <a:rPr lang="zh-CN" altLang="zh-CN" dirty="0"/>
              <a:t>图片，一开始会以低分辨率显示，然后图像的质量会逐渐提高。</a:t>
            </a:r>
            <a:endParaRPr lang="en-US" altLang="zh-CN" dirty="0"/>
          </a:p>
          <a:p>
            <a:r>
              <a:rPr lang="en-US" altLang="zh-CN" dirty="0"/>
              <a:t>JPEG</a:t>
            </a:r>
            <a:r>
              <a:rPr lang="zh-CN" altLang="zh-CN" dirty="0"/>
              <a:t>图片可以使用真彩色，因此</a:t>
            </a:r>
            <a:r>
              <a:rPr lang="en-US" altLang="zh-CN" dirty="0"/>
              <a:t>JPEG</a:t>
            </a:r>
            <a:r>
              <a:rPr lang="zh-CN" altLang="zh-CN" dirty="0"/>
              <a:t>格式通常会被用在照片和其他一些需要超过</a:t>
            </a:r>
            <a:r>
              <a:rPr lang="en-US" altLang="zh-CN" dirty="0"/>
              <a:t>256</a:t>
            </a:r>
            <a:r>
              <a:rPr lang="zh-CN" altLang="zh-CN" dirty="0"/>
              <a:t>种颜色的图片上。</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动画</a:t>
            </a:r>
            <a:endParaRPr lang="zh-CN" altLang="en-US" dirty="0"/>
          </a:p>
        </p:txBody>
      </p:sp>
      <p:sp>
        <p:nvSpPr>
          <p:cNvPr id="3" name="内容占位符 2"/>
          <p:cNvSpPr>
            <a:spLocks noGrp="1"/>
          </p:cNvSpPr>
          <p:nvPr>
            <p:ph idx="1"/>
          </p:nvPr>
        </p:nvSpPr>
        <p:spPr/>
        <p:txBody>
          <a:bodyPr/>
          <a:lstStyle/>
          <a:p>
            <a:r>
              <a:rPr lang="zh-CN" altLang="en-US" dirty="0"/>
              <a:t>在网页中，通常用</a:t>
            </a:r>
            <a:r>
              <a:rPr lang="en-US" altLang="zh-CN" dirty="0"/>
              <a:t>Java</a:t>
            </a:r>
            <a:r>
              <a:rPr lang="zh-CN" altLang="en-US" dirty="0"/>
              <a:t>小程序（</a:t>
            </a:r>
            <a:r>
              <a:rPr lang="en-US" altLang="zh-CN" dirty="0"/>
              <a:t>Java applets</a:t>
            </a:r>
            <a:r>
              <a:rPr lang="zh-CN" altLang="en-US" dirty="0"/>
              <a:t>）或动态</a:t>
            </a:r>
            <a:r>
              <a:rPr lang="en-US" altLang="zh-CN" dirty="0"/>
              <a:t>GIF</a:t>
            </a:r>
            <a:r>
              <a:rPr lang="zh-CN" altLang="en-US" dirty="0"/>
              <a:t>加入简单的动画。</a:t>
            </a:r>
            <a:endParaRPr lang="en-US" altLang="zh-CN" dirty="0"/>
          </a:p>
          <a:p>
            <a:r>
              <a:rPr lang="en-US" altLang="zh-CN" dirty="0"/>
              <a:t>Java</a:t>
            </a:r>
            <a:r>
              <a:rPr lang="zh-CN" altLang="en-US" dirty="0"/>
              <a:t>小程序是被插入网页的用来执行特定任务的小型程序，如在证券投资中更改数值或者放大缩小网页中的元素。</a:t>
            </a:r>
            <a:endParaRPr lang="en-US" altLang="zh-CN" dirty="0"/>
          </a:p>
          <a:p>
            <a:r>
              <a:rPr lang="zh-CN" altLang="en-US" dirty="0"/>
              <a:t>动态</a:t>
            </a:r>
            <a:r>
              <a:rPr lang="en-US" altLang="zh-CN" dirty="0"/>
              <a:t>GIF</a:t>
            </a:r>
            <a:r>
              <a:rPr lang="zh-CN" altLang="en-US" dirty="0"/>
              <a:t>是存储在一个文件中的一组</a:t>
            </a:r>
            <a:r>
              <a:rPr lang="en-US" altLang="zh-CN" dirty="0"/>
              <a:t>GIF</a:t>
            </a:r>
            <a:r>
              <a:rPr lang="zh-CN" altLang="en-US" dirty="0"/>
              <a:t>图片，这些图片可按照时间次序依次展示出来，模拟动画的效果。许多广告条幅就使用动态</a:t>
            </a:r>
            <a:r>
              <a:rPr lang="en-US" altLang="zh-CN" dirty="0"/>
              <a:t>GIF</a:t>
            </a:r>
            <a:r>
              <a:rPr lang="zh-CN" altLang="en-US" dirty="0"/>
              <a:t>来达到改变内容的效果。</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动画</a:t>
            </a:r>
            <a:endParaRPr lang="zh-CN" altLang="en-US" dirty="0"/>
          </a:p>
        </p:txBody>
      </p:sp>
      <p:sp>
        <p:nvSpPr>
          <p:cNvPr id="3" name="内容占位符 2"/>
          <p:cNvSpPr>
            <a:spLocks noGrp="1"/>
          </p:cNvSpPr>
          <p:nvPr>
            <p:ph idx="1"/>
          </p:nvPr>
        </p:nvSpPr>
        <p:spPr/>
        <p:txBody>
          <a:bodyPr/>
          <a:lstStyle/>
          <a:p>
            <a:r>
              <a:rPr lang="zh-CN" altLang="zh-CN" dirty="0"/>
              <a:t>网页也可以包含更复杂的动画，例如当点击按钮或文本改变时，会有动画显示出来。</a:t>
            </a:r>
            <a:endParaRPr lang="en-US" altLang="zh-CN" dirty="0"/>
          </a:p>
          <a:p>
            <a:r>
              <a:rPr lang="zh-CN" altLang="zh-CN" dirty="0"/>
              <a:t>这些动画大多数是用</a:t>
            </a:r>
            <a:r>
              <a:rPr lang="en-US" altLang="zh-CN" dirty="0"/>
              <a:t>JavaScript</a:t>
            </a:r>
            <a:r>
              <a:rPr lang="zh-CN" altLang="zh-CN" dirty="0"/>
              <a:t>或其他类似的脚本语言编写的，另外一些则是用</a:t>
            </a:r>
            <a:r>
              <a:rPr lang="en-US" altLang="zh-CN" dirty="0"/>
              <a:t>Flash</a:t>
            </a:r>
            <a:r>
              <a:rPr lang="zh-CN" altLang="zh-CN" dirty="0"/>
              <a:t>或</a:t>
            </a:r>
            <a:r>
              <a:rPr lang="en-US" altLang="zh-CN" dirty="0"/>
              <a:t>Silverlight</a:t>
            </a:r>
            <a:r>
              <a:rPr lang="zh-CN" altLang="zh-CN" dirty="0"/>
              <a:t>等动画开发工具制作的。</a:t>
            </a:r>
            <a:endParaRPr lang="en-US" altLang="zh-CN" dirty="0"/>
          </a:p>
          <a:p>
            <a:r>
              <a:rPr lang="zh-CN" altLang="zh-CN" dirty="0"/>
              <a:t>浏览器需要支持</a:t>
            </a:r>
            <a:r>
              <a:rPr lang="en-US" altLang="zh-CN" dirty="0"/>
              <a:t>JavaScript</a:t>
            </a:r>
            <a:r>
              <a:rPr lang="zh-CN" altLang="zh-CN" dirty="0"/>
              <a:t>或者有合适的插件（如</a:t>
            </a:r>
            <a:r>
              <a:rPr lang="en-US" altLang="zh-CN" dirty="0"/>
              <a:t>Adobe Flash Player</a:t>
            </a:r>
            <a:r>
              <a:rPr lang="zh-CN" altLang="zh-CN" dirty="0"/>
              <a:t>）才能观看这些复杂的动画。</a:t>
            </a:r>
            <a:endParaRPr lang="zh-CN" altLang="zh-CN"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音频</a:t>
            </a:r>
            <a:endParaRPr lang="zh-CN" altLang="en-US" dirty="0"/>
          </a:p>
        </p:txBody>
      </p:sp>
      <p:sp>
        <p:nvSpPr>
          <p:cNvPr id="3" name="内容占位符 2"/>
          <p:cNvSpPr>
            <a:spLocks noGrp="1"/>
          </p:cNvSpPr>
          <p:nvPr>
            <p:ph idx="1"/>
          </p:nvPr>
        </p:nvSpPr>
        <p:spPr>
          <a:xfrm>
            <a:off x="1438382" y="1202076"/>
            <a:ext cx="7076968" cy="5508006"/>
          </a:xfrm>
        </p:spPr>
        <p:txBody>
          <a:bodyPr>
            <a:normAutofit fontScale="92500" lnSpcReduction="10000"/>
          </a:bodyPr>
          <a:lstStyle/>
          <a:p>
            <a:r>
              <a:rPr lang="zh-CN" altLang="zh-CN" dirty="0"/>
              <a:t>为了加速传输，网页中的音频通常是流式的，即最初只有音频文件的一小部分会被下载和缓冲，这允许音频文件快速播放</a:t>
            </a:r>
            <a:r>
              <a:rPr lang="en-US" altLang="zh-CN" dirty="0"/>
              <a:t>——</a:t>
            </a:r>
            <a:r>
              <a:rPr lang="zh-CN" altLang="zh-CN" dirty="0"/>
              <a:t>可以先播放下载的部分，并在播放的同时下载剩余部分。</a:t>
            </a:r>
            <a:endParaRPr lang="zh-CN" altLang="zh-CN" dirty="0"/>
          </a:p>
          <a:p>
            <a:r>
              <a:rPr lang="zh-CN" altLang="en-US" dirty="0"/>
              <a:t>常用的音频格式如：</a:t>
            </a:r>
            <a:endParaRPr lang="zh-CN" altLang="en-US" dirty="0"/>
          </a:p>
          <a:p>
            <a:pPr lvl="1"/>
            <a:r>
              <a:rPr lang="en-US" altLang="zh-CN" dirty="0"/>
              <a:t>WAV</a:t>
            </a:r>
            <a:r>
              <a:rPr lang="zh-CN" altLang="en-US" dirty="0"/>
              <a:t>（</a:t>
            </a:r>
            <a:r>
              <a:rPr lang="en-US" altLang="zh-CN" dirty="0"/>
              <a:t>Waveform</a:t>
            </a:r>
            <a:r>
              <a:rPr lang="zh-CN" altLang="en-US" dirty="0"/>
              <a:t>），无损格式，为大多数</a:t>
            </a:r>
            <a:r>
              <a:rPr lang="en-US" altLang="zh-CN" dirty="0"/>
              <a:t>CD</a:t>
            </a:r>
            <a:r>
              <a:rPr lang="zh-CN" altLang="en-US" dirty="0"/>
              <a:t>光盘所应用，</a:t>
            </a:r>
            <a:r>
              <a:rPr lang="en-US" altLang="zh-CN" dirty="0"/>
              <a:t>WAV</a:t>
            </a:r>
            <a:r>
              <a:rPr lang="zh-CN" altLang="en-US" dirty="0"/>
              <a:t>文件通常尺寸较大。</a:t>
            </a:r>
            <a:endParaRPr lang="zh-CN" altLang="en-US" dirty="0"/>
          </a:p>
          <a:p>
            <a:pPr lvl="1"/>
            <a:r>
              <a:rPr lang="en-US" altLang="zh-CN" dirty="0"/>
              <a:t>MP3</a:t>
            </a:r>
            <a:r>
              <a:rPr lang="zh-CN" altLang="en-US" dirty="0"/>
              <a:t>（</a:t>
            </a:r>
            <a:r>
              <a:rPr lang="en-US" altLang="zh-CN" dirty="0"/>
              <a:t>Moving Picture Experts Group Audio Layer 3</a:t>
            </a:r>
            <a:r>
              <a:rPr lang="zh-CN" altLang="en-US" dirty="0"/>
              <a:t>），有损压缩格式，用来制作非常高效、高品质的压缩音频文件。</a:t>
            </a:r>
            <a:r>
              <a:rPr lang="en-US" altLang="zh-CN" dirty="0"/>
              <a:t>WAV</a:t>
            </a:r>
            <a:r>
              <a:rPr lang="zh-CN" altLang="en-US" dirty="0"/>
              <a:t>文件可以通过转换为</a:t>
            </a:r>
            <a:r>
              <a:rPr lang="en-US" altLang="zh-CN" dirty="0"/>
              <a:t>MP3</a:t>
            </a:r>
            <a:r>
              <a:rPr lang="zh-CN" altLang="en-US" dirty="0"/>
              <a:t>文件来减少其占用的空间。</a:t>
            </a:r>
            <a:endParaRPr lang="zh-CN" altLang="en-US" dirty="0"/>
          </a:p>
          <a:p>
            <a:pPr lvl="1"/>
            <a:r>
              <a:rPr lang="en-US" altLang="zh-CN" dirty="0"/>
              <a:t>AIFF</a:t>
            </a:r>
            <a:r>
              <a:rPr lang="zh-CN" altLang="en-US" dirty="0"/>
              <a:t>（</a:t>
            </a:r>
            <a:r>
              <a:rPr lang="en-US" altLang="zh-CN" dirty="0"/>
              <a:t>Audio Interchange Format File</a:t>
            </a:r>
            <a:r>
              <a:rPr lang="zh-CN" altLang="en-US" dirty="0"/>
              <a:t>），无损格式，是为苹果计算机制作的。对应的有损格式是</a:t>
            </a:r>
            <a:r>
              <a:rPr lang="en-US" altLang="zh-CN" dirty="0"/>
              <a:t>AIFFC</a:t>
            </a:r>
            <a:r>
              <a:rPr lang="zh-CN" altLang="en-US" dirty="0"/>
              <a:t>（</a:t>
            </a:r>
            <a:r>
              <a:rPr lang="en-US" altLang="zh-CN" dirty="0"/>
              <a:t>AIFF-Compressed</a:t>
            </a:r>
            <a:r>
              <a:rPr lang="zh-CN" altLang="en-US" dirty="0"/>
              <a:t>）。</a:t>
            </a:r>
            <a:endParaRPr lang="zh-CN" altLang="en-US" dirty="0"/>
          </a:p>
          <a:p>
            <a:pPr lvl="1"/>
            <a:r>
              <a:rPr lang="zh-CN" altLang="en-US" dirty="0"/>
              <a:t>高级音频编码（</a:t>
            </a:r>
            <a:r>
              <a:rPr lang="en-US" altLang="zh-CN" dirty="0"/>
              <a:t>AAC</a:t>
            </a:r>
            <a:r>
              <a:rPr lang="zh-CN" altLang="en-US" dirty="0"/>
              <a:t>或</a:t>
            </a:r>
            <a:r>
              <a:rPr lang="en-US" altLang="zh-CN" dirty="0"/>
              <a:t>M4A</a:t>
            </a:r>
            <a:r>
              <a:rPr lang="zh-CN" altLang="en-US" dirty="0"/>
              <a:t>），用</a:t>
            </a:r>
            <a:r>
              <a:rPr lang="en-US" altLang="zh-CN" dirty="0"/>
              <a:t>MP4</a:t>
            </a:r>
            <a:r>
              <a:rPr lang="zh-CN" altLang="en-US" dirty="0"/>
              <a:t>的标准来编码音频，是除</a:t>
            </a:r>
            <a:r>
              <a:rPr lang="en-US" altLang="zh-CN" dirty="0"/>
              <a:t>MP3</a:t>
            </a:r>
            <a:r>
              <a:rPr lang="zh-CN" altLang="en-US" dirty="0"/>
              <a:t>之外的另一种可用于</a:t>
            </a:r>
            <a:r>
              <a:rPr lang="en-US" altLang="zh-CN" dirty="0"/>
              <a:t>Web</a:t>
            </a:r>
            <a:r>
              <a:rPr lang="zh-CN" altLang="en-US" dirty="0"/>
              <a:t>的选择。</a:t>
            </a:r>
            <a:endParaRPr lang="zh-CN" altLang="en-US" dirty="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视频</a:t>
            </a:r>
            <a:endParaRPr lang="zh-CN" altLang="en-US" dirty="0"/>
          </a:p>
        </p:txBody>
      </p:sp>
      <p:sp>
        <p:nvSpPr>
          <p:cNvPr id="3" name="内容占位符 2"/>
          <p:cNvSpPr>
            <a:spLocks noGrp="1"/>
          </p:cNvSpPr>
          <p:nvPr>
            <p:ph idx="1"/>
          </p:nvPr>
        </p:nvSpPr>
        <p:spPr>
          <a:xfrm>
            <a:off x="1438382" y="1202076"/>
            <a:ext cx="7076968" cy="5655924"/>
          </a:xfrm>
        </p:spPr>
        <p:txBody>
          <a:bodyPr>
            <a:normAutofit lnSpcReduction="10000"/>
          </a:bodyPr>
          <a:lstStyle/>
          <a:p>
            <a:r>
              <a:rPr lang="zh-CN" altLang="zh-CN" dirty="0"/>
              <a:t>视频也是由一张张</a:t>
            </a:r>
            <a:r>
              <a:rPr lang="en-US" altLang="zh-CN" dirty="0"/>
              <a:t>“</a:t>
            </a:r>
            <a:r>
              <a:rPr lang="zh-CN" altLang="zh-CN" dirty="0"/>
              <a:t>图片</a:t>
            </a:r>
            <a:r>
              <a:rPr lang="en-US" altLang="zh-CN" dirty="0"/>
              <a:t>”</a:t>
            </a:r>
            <a:r>
              <a:rPr lang="zh-CN" altLang="zh-CN" dirty="0"/>
              <a:t>构成的，一张</a:t>
            </a:r>
            <a:r>
              <a:rPr lang="en-US" altLang="zh-CN" dirty="0"/>
              <a:t>“</a:t>
            </a:r>
            <a:r>
              <a:rPr lang="zh-CN" altLang="zh-CN" dirty="0"/>
              <a:t>图片</a:t>
            </a:r>
            <a:r>
              <a:rPr lang="en-US" altLang="zh-CN" dirty="0"/>
              <a:t>”</a:t>
            </a:r>
            <a:r>
              <a:rPr lang="zh-CN" altLang="zh-CN" dirty="0"/>
              <a:t>称为一帧，当图片开始连续地展现（典型的是每秒</a:t>
            </a:r>
            <a:r>
              <a:rPr lang="en-US" altLang="zh-CN" dirty="0"/>
              <a:t>24</a:t>
            </a:r>
            <a:r>
              <a:rPr lang="zh-CN" altLang="zh-CN" dirty="0"/>
              <a:t>帧或更高的速率），它们看起来就像是原始的连续信息流。</a:t>
            </a:r>
            <a:endParaRPr lang="en-US" altLang="zh-CN" dirty="0"/>
          </a:p>
          <a:p>
            <a:r>
              <a:rPr lang="zh-CN" altLang="zh-CN" dirty="0"/>
              <a:t>常用的视频格式</a:t>
            </a:r>
            <a:r>
              <a:rPr lang="zh-CN" altLang="en-US" dirty="0"/>
              <a:t>：</a:t>
            </a:r>
            <a:endParaRPr lang="zh-CN" altLang="zh-CN" dirty="0"/>
          </a:p>
          <a:p>
            <a:pPr lvl="1"/>
            <a:r>
              <a:rPr lang="en-US" altLang="zh-CN" dirty="0"/>
              <a:t>AVI</a:t>
            </a:r>
            <a:r>
              <a:rPr lang="zh-CN" altLang="zh-CN" dirty="0"/>
              <a:t>（</a:t>
            </a:r>
            <a:r>
              <a:rPr lang="en-US" altLang="zh-CN" dirty="0"/>
              <a:t>Audio-Video interleave</a:t>
            </a:r>
            <a:r>
              <a:rPr lang="zh-CN" altLang="zh-CN" dirty="0"/>
              <a:t>），微软开发的标准视频文件格式。</a:t>
            </a:r>
            <a:endParaRPr lang="zh-CN" altLang="zh-CN" dirty="0"/>
          </a:p>
          <a:p>
            <a:pPr lvl="1"/>
            <a:r>
              <a:rPr lang="en-US" altLang="zh-CN" dirty="0"/>
              <a:t>FLV</a:t>
            </a:r>
            <a:r>
              <a:rPr lang="zh-CN" altLang="zh-CN" dirty="0"/>
              <a:t>（</a:t>
            </a:r>
            <a:r>
              <a:rPr lang="en-US" altLang="zh-CN" dirty="0"/>
              <a:t>Flash Video Format</a:t>
            </a:r>
            <a:r>
              <a:rPr lang="zh-CN" altLang="zh-CN" dirty="0"/>
              <a:t>），动画视频格式</a:t>
            </a:r>
            <a:r>
              <a:rPr lang="zh-CN" altLang="en-US" dirty="0"/>
              <a:t>。</a:t>
            </a:r>
            <a:endParaRPr lang="en-US" altLang="zh-CN" dirty="0"/>
          </a:p>
          <a:p>
            <a:pPr lvl="1"/>
            <a:r>
              <a:rPr lang="en-US" altLang="zh-CN" dirty="0"/>
              <a:t>MP2</a:t>
            </a:r>
            <a:r>
              <a:rPr lang="zh-CN" altLang="zh-CN" dirty="0"/>
              <a:t>（</a:t>
            </a:r>
            <a:r>
              <a:rPr lang="en-US" altLang="zh-CN" dirty="0"/>
              <a:t>Moving Picture Experts Group 2</a:t>
            </a:r>
            <a:r>
              <a:rPr lang="zh-CN" altLang="zh-CN" dirty="0"/>
              <a:t>），高质量的压缩视频文件格式。</a:t>
            </a:r>
            <a:endParaRPr lang="zh-CN" altLang="zh-CN" dirty="0"/>
          </a:p>
          <a:p>
            <a:pPr lvl="1"/>
            <a:r>
              <a:rPr lang="en-US" altLang="zh-CN" dirty="0"/>
              <a:t>MP4</a:t>
            </a:r>
            <a:r>
              <a:rPr lang="zh-CN" altLang="zh-CN" dirty="0"/>
              <a:t>（</a:t>
            </a:r>
            <a:r>
              <a:rPr lang="en-US" altLang="zh-CN" dirty="0"/>
              <a:t>Moving Picture Experts Group 4</a:t>
            </a:r>
            <a:r>
              <a:rPr lang="zh-CN" altLang="zh-CN" dirty="0"/>
              <a:t>），为</a:t>
            </a:r>
            <a:r>
              <a:rPr lang="en-US" altLang="zh-CN" dirty="0"/>
              <a:t>Web</a:t>
            </a:r>
            <a:r>
              <a:rPr lang="zh-CN" altLang="zh-CN" dirty="0"/>
              <a:t>传输而开发的万能格式</a:t>
            </a:r>
            <a:r>
              <a:rPr lang="zh-CN" altLang="en-US" dirty="0"/>
              <a:t>。</a:t>
            </a:r>
            <a:endParaRPr lang="en-US" altLang="zh-CN" dirty="0"/>
          </a:p>
          <a:p>
            <a:pPr lvl="1"/>
            <a:r>
              <a:rPr lang="en-US" altLang="zh-CN" dirty="0"/>
              <a:t>MOV</a:t>
            </a:r>
            <a:r>
              <a:rPr lang="zh-CN" altLang="zh-CN" dirty="0"/>
              <a:t>（</a:t>
            </a:r>
            <a:r>
              <a:rPr lang="en-US" altLang="zh-CN" dirty="0"/>
              <a:t>Apple QuickTime</a:t>
            </a:r>
            <a:r>
              <a:rPr lang="zh-CN" altLang="zh-CN" dirty="0"/>
              <a:t>影片格式），苹果公司开发的适用于</a:t>
            </a:r>
            <a:r>
              <a:rPr lang="en-US" altLang="zh-CN" dirty="0"/>
              <a:t>Web</a:t>
            </a:r>
            <a:r>
              <a:rPr lang="zh-CN" altLang="zh-CN" dirty="0"/>
              <a:t>传输的万能视频格式。</a:t>
            </a:r>
            <a:endParaRPr lang="zh-CN" altLang="zh-CN" dirty="0"/>
          </a:p>
          <a:p>
            <a:pPr lvl="1"/>
            <a:r>
              <a:rPr lang="en-US" altLang="zh-CN" dirty="0"/>
              <a:t>WMV</a:t>
            </a:r>
            <a:r>
              <a:rPr lang="zh-CN" altLang="zh-CN" dirty="0"/>
              <a:t>（</a:t>
            </a:r>
            <a:r>
              <a:rPr lang="en-US" altLang="zh-CN" dirty="0"/>
              <a:t>Windows Media Video</a:t>
            </a:r>
            <a:r>
              <a:rPr lang="zh-CN" altLang="zh-CN" dirty="0"/>
              <a:t>），微软公司开发的用于</a:t>
            </a:r>
            <a:r>
              <a:rPr lang="en-US" altLang="zh-CN" dirty="0"/>
              <a:t>Windows Media Player</a:t>
            </a:r>
            <a:r>
              <a:rPr lang="zh-CN" altLang="zh-CN" dirty="0"/>
              <a:t>的视频格式。</a:t>
            </a:r>
            <a:endParaRPr lang="zh-CN" altLang="zh-CN"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多媒体网站的设计</a:t>
            </a:r>
            <a:endParaRPr lang="zh-CN" altLang="en-US" dirty="0"/>
          </a:p>
        </p:txBody>
      </p:sp>
      <p:sp>
        <p:nvSpPr>
          <p:cNvPr id="3" name="内容占位符 2"/>
          <p:cNvSpPr>
            <a:spLocks noGrp="1"/>
          </p:cNvSpPr>
          <p:nvPr>
            <p:ph idx="1"/>
          </p:nvPr>
        </p:nvSpPr>
        <p:spPr/>
        <p:txBody>
          <a:bodyPr/>
          <a:lstStyle/>
          <a:p>
            <a:r>
              <a:rPr lang="zh-CN" altLang="en-US" dirty="0"/>
              <a:t>基本设计原则：</a:t>
            </a:r>
            <a:endParaRPr lang="en-US" altLang="zh-CN" dirty="0"/>
          </a:p>
          <a:p>
            <a:pPr lvl="1"/>
            <a:r>
              <a:rPr lang="zh-CN" altLang="zh-CN" dirty="0"/>
              <a:t>访客喜欢有趣并且令人激动的应用程序</a:t>
            </a:r>
            <a:endParaRPr lang="en-US" altLang="zh-CN" dirty="0"/>
          </a:p>
          <a:p>
            <a:pPr lvl="1"/>
            <a:r>
              <a:rPr lang="zh-CN" altLang="zh-CN" dirty="0"/>
              <a:t>时常用最新的信息来更新网站</a:t>
            </a:r>
            <a:endParaRPr lang="en-US" altLang="zh-CN" dirty="0"/>
          </a:p>
          <a:p>
            <a:pPr lvl="1"/>
            <a:r>
              <a:rPr lang="zh-CN" altLang="zh-CN" dirty="0"/>
              <a:t>网站的易用性是决定人们是否会时常访问它的决定性因素</a:t>
            </a:r>
            <a:endParaRPr lang="en-US" altLang="zh-CN" dirty="0"/>
          </a:p>
          <a:p>
            <a:pPr lvl="1"/>
            <a:r>
              <a:rPr lang="zh-CN" altLang="zh-CN" dirty="0"/>
              <a:t>尽早决定网站的目标受众是用台式计算机还是上网本，抑或是智能手机，以及是否需要优化内容以适应不同尺寸的设备</a:t>
            </a:r>
            <a:endParaRPr lang="zh-CN" altLang="en-US" dirty="0"/>
          </a:p>
        </p:txBody>
      </p:sp>
      <p:pic>
        <p:nvPicPr>
          <p:cNvPr id="57" name="图片 57"/>
          <p:cNvPicPr>
            <a:picLocks noChangeAspect="1"/>
          </p:cNvPicPr>
          <p:nvPr/>
        </p:nvPicPr>
        <p:blipFill>
          <a:blip r:embed="rId1"/>
          <a:stretch>
            <a:fillRect/>
          </a:stretch>
        </p:blipFill>
        <p:spPr>
          <a:xfrm>
            <a:off x="3241040" y="4351655"/>
            <a:ext cx="5274310" cy="1578610"/>
          </a:xfrm>
          <a:prstGeom prst="rect">
            <a:avLst/>
          </a:prstGeom>
        </p:spPr>
      </p:pic>
      <p:sp>
        <p:nvSpPr>
          <p:cNvPr id="4" name="文本框 3"/>
          <p:cNvSpPr txBox="1"/>
          <p:nvPr/>
        </p:nvSpPr>
        <p:spPr>
          <a:xfrm>
            <a:off x="5071745" y="6074410"/>
            <a:ext cx="2113280" cy="368300"/>
          </a:xfrm>
          <a:prstGeom prst="rect">
            <a:avLst/>
          </a:prstGeom>
          <a:noFill/>
        </p:spPr>
        <p:txBody>
          <a:bodyPr wrap="square" rtlCol="0">
            <a:spAutoFit/>
          </a:bodyPr>
          <a:p>
            <a:r>
              <a:rPr lang="zh-CN" altLang="en-US"/>
              <a:t>响应式网站设计</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多媒体网站的设计</a:t>
            </a:r>
            <a:endParaRPr lang="zh-CN" altLang="en-US" dirty="0"/>
          </a:p>
        </p:txBody>
      </p:sp>
      <p:sp>
        <p:nvSpPr>
          <p:cNvPr id="3" name="内容占位符 2"/>
          <p:cNvSpPr>
            <a:spLocks noGrp="1"/>
          </p:cNvSpPr>
          <p:nvPr>
            <p:ph idx="1"/>
          </p:nvPr>
        </p:nvSpPr>
        <p:spPr/>
        <p:txBody>
          <a:bodyPr/>
          <a:lstStyle/>
          <a:p>
            <a:r>
              <a:rPr lang="zh-CN" altLang="en-US" dirty="0"/>
              <a:t>设计网站时需考虑访客的多样性：</a:t>
            </a:r>
            <a:endParaRPr lang="en-US" altLang="zh-CN" dirty="0"/>
          </a:p>
          <a:p>
            <a:pPr lvl="1"/>
            <a:r>
              <a:rPr lang="zh-CN" altLang="zh-CN" dirty="0"/>
              <a:t>一些功能不适用于所有浏览器</a:t>
            </a:r>
            <a:r>
              <a:rPr lang="zh-CN" altLang="en-US" dirty="0"/>
              <a:t>。</a:t>
            </a:r>
            <a:endParaRPr lang="en-US" altLang="zh-CN" dirty="0"/>
          </a:p>
          <a:p>
            <a:pPr lvl="1"/>
            <a:r>
              <a:rPr lang="zh-CN" altLang="zh-CN" dirty="0"/>
              <a:t>尽量不要要求用户下载不常用的插件</a:t>
            </a:r>
            <a:r>
              <a:rPr lang="zh-CN" altLang="en-US" dirty="0"/>
              <a:t>。</a:t>
            </a:r>
            <a:endParaRPr lang="en-US" altLang="zh-CN" dirty="0"/>
          </a:p>
          <a:p>
            <a:pPr lvl="1"/>
            <a:r>
              <a:rPr lang="zh-CN" altLang="zh-CN" dirty="0"/>
              <a:t>不同的浏览器和屏幕分辨率会产生不同大小的页面内容展现区域</a:t>
            </a:r>
            <a:r>
              <a:rPr lang="zh-CN" altLang="en-US" dirty="0"/>
              <a:t>。</a:t>
            </a:r>
            <a:endParaRPr lang="en-US" altLang="zh-CN" dirty="0"/>
          </a:p>
          <a:p>
            <a:pPr lvl="1"/>
            <a:r>
              <a:rPr lang="zh-CN" altLang="en-US" dirty="0"/>
              <a:t>考虑访客带宽的多样性。</a:t>
            </a:r>
            <a:endParaRPr lang="en-US" altLang="zh-CN" dirty="0"/>
          </a:p>
          <a:p>
            <a:r>
              <a:rPr lang="zh-CN" altLang="en-US" dirty="0"/>
              <a:t>设计多媒体网站的重要步骤：</a:t>
            </a:r>
            <a:endParaRPr lang="en-US" altLang="zh-CN" dirty="0"/>
          </a:p>
          <a:p>
            <a:pPr lvl="1"/>
            <a:r>
              <a:rPr lang="zh-CN" altLang="en-US" dirty="0"/>
              <a:t>确定网站的目标及目标访客。</a:t>
            </a:r>
            <a:endParaRPr lang="en-US" altLang="zh-CN" dirty="0"/>
          </a:p>
          <a:p>
            <a:pPr lvl="1"/>
            <a:r>
              <a:rPr lang="zh-CN" altLang="zh-CN" dirty="0"/>
              <a:t>设计网站的结构和布局</a:t>
            </a:r>
            <a:r>
              <a:rPr lang="zh-CN" altLang="en-US" dirty="0"/>
              <a:t>。</a:t>
            </a:r>
            <a:endParaRPr lang="en-US" altLang="zh-CN" dirty="0"/>
          </a:p>
          <a:p>
            <a:pPr lvl="1"/>
            <a:r>
              <a:rPr lang="zh-CN" altLang="en-US" dirty="0"/>
              <a:t>设计</a:t>
            </a:r>
            <a:r>
              <a:rPr lang="zh-CN" altLang="zh-CN" dirty="0"/>
              <a:t>网站的导航结构</a:t>
            </a:r>
            <a:r>
              <a:rPr lang="zh-CN" altLang="en-US" dirty="0"/>
              <a:t>。</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多媒体和</a:t>
            </a:r>
            <a:r>
              <a:rPr lang="en-US" altLang="zh-CN" dirty="0"/>
              <a:t>Web</a:t>
            </a:r>
            <a:r>
              <a:rPr lang="zh-CN" altLang="en-US" dirty="0"/>
              <a:t>基础知识</a:t>
            </a:r>
            <a:endParaRPr lang="en-US" altLang="zh-CN" dirty="0"/>
          </a:p>
          <a:p>
            <a:r>
              <a:rPr lang="zh-CN" altLang="en-US" dirty="0"/>
              <a:t>多媒体元素</a:t>
            </a:r>
            <a:endParaRPr lang="en-US" altLang="zh-CN" dirty="0"/>
          </a:p>
          <a:p>
            <a:r>
              <a:rPr lang="zh-CN" altLang="en-US" dirty="0"/>
              <a:t>多媒体网站的设计</a:t>
            </a:r>
            <a:endParaRPr lang="en-US" altLang="zh-CN" dirty="0"/>
          </a:p>
          <a:p>
            <a:r>
              <a:rPr lang="zh-CN" altLang="en-US" dirty="0"/>
              <a:t>多媒体网站的开发</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确定网站的目标及目标访客</a:t>
            </a:r>
            <a:endParaRPr lang="zh-CN" altLang="en-US" dirty="0"/>
          </a:p>
        </p:txBody>
      </p:sp>
      <p:sp>
        <p:nvSpPr>
          <p:cNvPr id="3" name="内容占位符 2"/>
          <p:cNvSpPr>
            <a:spLocks noGrp="1"/>
          </p:cNvSpPr>
          <p:nvPr>
            <p:ph idx="1"/>
          </p:nvPr>
        </p:nvSpPr>
        <p:spPr>
          <a:xfrm>
            <a:off x="1438382" y="1202076"/>
            <a:ext cx="7076968" cy="5373536"/>
          </a:xfrm>
        </p:spPr>
        <p:txBody>
          <a:bodyPr>
            <a:normAutofit/>
          </a:bodyPr>
          <a:lstStyle/>
          <a:p>
            <a:r>
              <a:rPr lang="zh-CN" altLang="en-US" dirty="0"/>
              <a:t>网站设计者需要确定网站的首要目标（比如营销、产品、服务），还要确定一些补充性的元素或活动（比如游戏功能、博客，可以使得访客定期回访；在线的顾客交流等）。</a:t>
            </a:r>
            <a:endParaRPr lang="en-US" altLang="zh-CN" dirty="0"/>
          </a:p>
          <a:p>
            <a:r>
              <a:rPr lang="zh-CN" altLang="en-US" dirty="0"/>
              <a:t>如果网站是为手机用户设计的，还需要决定是否要包含与位置相关的应用或者其他流行的手机应用。</a:t>
            </a:r>
            <a:endParaRPr lang="en-US" altLang="zh-CN" dirty="0"/>
          </a:p>
          <a:p>
            <a:r>
              <a:rPr lang="zh-CN" altLang="en-US" dirty="0"/>
              <a:t>此外，还需要确定要将哪些社交应用整合到网站上（比如分享到新浪微博），并在多个社交平台注册网站的官方账号，以与对应平台的用户进行交流。</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确定网站的目标及目标访客</a:t>
            </a:r>
            <a:endParaRPr lang="zh-CN" altLang="en-US" dirty="0"/>
          </a:p>
        </p:txBody>
      </p:sp>
      <p:sp>
        <p:nvSpPr>
          <p:cNvPr id="3" name="内容占位符 2"/>
          <p:cNvSpPr>
            <a:spLocks noGrp="1"/>
          </p:cNvSpPr>
          <p:nvPr>
            <p:ph idx="1"/>
          </p:nvPr>
        </p:nvSpPr>
        <p:spPr/>
        <p:txBody>
          <a:bodyPr/>
          <a:lstStyle/>
          <a:p>
            <a:r>
              <a:rPr lang="zh-CN" altLang="en-US" dirty="0"/>
              <a:t>目标访客会影响到网站多媒体元素的样式。</a:t>
            </a:r>
            <a:endParaRPr lang="en-US" altLang="zh-CN" dirty="0"/>
          </a:p>
          <a:p>
            <a:pPr lvl="1"/>
            <a:r>
              <a:rPr lang="zh-CN" altLang="en-US" dirty="0"/>
              <a:t>如果网站只用于内部局域网，就不必像设计因特网网站那样精心考虑文件大小和文件格式。</a:t>
            </a:r>
            <a:endParaRPr lang="en-US" altLang="zh-CN" dirty="0"/>
          </a:p>
          <a:p>
            <a:pPr lvl="1"/>
            <a:r>
              <a:rPr lang="zh-CN" altLang="en-US" dirty="0"/>
              <a:t>如果目标访客基本使用一种浏览器（比如</a:t>
            </a:r>
            <a:r>
              <a:rPr lang="en-US" altLang="zh-CN" dirty="0"/>
              <a:t>Internet Explorer</a:t>
            </a:r>
            <a:r>
              <a:rPr lang="zh-CN" altLang="en-US" dirty="0"/>
              <a:t>），就可以主要为这种浏览器设计网站。</a:t>
            </a:r>
            <a:endParaRPr lang="en-US" altLang="zh-CN" dirty="0"/>
          </a:p>
          <a:p>
            <a:pPr lvl="1"/>
            <a:r>
              <a:rPr lang="zh-CN" altLang="zh-CN" dirty="0"/>
              <a:t>如果访客是青少年，可以设计得花哨一些，而商务人士更喜欢简约的网站。</a:t>
            </a:r>
            <a:endParaRPr lang="zh-CN" altLang="zh-CN" dirty="0"/>
          </a:p>
          <a:p>
            <a:r>
              <a:rPr lang="zh-CN" altLang="zh-CN" dirty="0"/>
              <a:t>确定目标访客后，就需要确定网站要包含的主题。可以通过浏览类似网站、和潜在用户聊天等方式来确定网站主题。</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设计网站的结构和布局</a:t>
            </a:r>
            <a:endParaRPr lang="zh-CN" altLang="en-US" dirty="0"/>
          </a:p>
        </p:txBody>
      </p:sp>
      <p:sp>
        <p:nvSpPr>
          <p:cNvPr id="3" name="内容占位符 2"/>
          <p:cNvSpPr>
            <a:spLocks noGrp="1"/>
          </p:cNvSpPr>
          <p:nvPr>
            <p:ph idx="1"/>
          </p:nvPr>
        </p:nvSpPr>
        <p:spPr/>
        <p:txBody>
          <a:bodyPr/>
          <a:lstStyle/>
          <a:p>
            <a:r>
              <a:rPr lang="zh-CN" altLang="zh-CN" dirty="0"/>
              <a:t>可以使用一些设计工具</a:t>
            </a:r>
            <a:r>
              <a:rPr lang="zh-CN" altLang="en-US" dirty="0"/>
              <a:t>来设计网站的结构和布局</a:t>
            </a:r>
            <a:r>
              <a:rPr lang="zh-CN" altLang="zh-CN" dirty="0"/>
              <a:t>，如流程图、页面布局和故事板，它们既可以用手工设计也可以借助特定的计算机软件来设计。</a:t>
            </a:r>
            <a:endParaRPr lang="zh-CN" altLang="zh-CN" dirty="0"/>
          </a:p>
          <a:p>
            <a:r>
              <a:rPr lang="zh-CN" altLang="zh-CN" dirty="0"/>
              <a:t>网站的流程图（</a:t>
            </a:r>
            <a:r>
              <a:rPr lang="en-US" altLang="zh-CN" dirty="0"/>
              <a:t>flowchart</a:t>
            </a:r>
            <a:r>
              <a:rPr lang="zh-CN" altLang="zh-CN" dirty="0"/>
              <a:t>）描述了网站的页面间是如何互相连接的。</a:t>
            </a:r>
            <a:endParaRPr lang="zh-CN" altLang="en-US" dirty="0"/>
          </a:p>
        </p:txBody>
      </p:sp>
      <p:pic>
        <p:nvPicPr>
          <p:cNvPr id="4" name="图片 3"/>
          <p:cNvPicPr/>
          <p:nvPr/>
        </p:nvPicPr>
        <p:blipFill>
          <a:blip r:embed="rId1"/>
          <a:stretch>
            <a:fillRect/>
          </a:stretch>
        </p:blipFill>
        <p:spPr>
          <a:xfrm>
            <a:off x="1546412" y="3679988"/>
            <a:ext cx="7101579" cy="317801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设计网站的结构和布局</a:t>
            </a:r>
            <a:endParaRPr lang="zh-CN" altLang="en-US" dirty="0"/>
          </a:p>
        </p:txBody>
      </p:sp>
      <p:sp>
        <p:nvSpPr>
          <p:cNvPr id="3" name="内容占位符 2"/>
          <p:cNvSpPr>
            <a:spLocks noGrp="1"/>
          </p:cNvSpPr>
          <p:nvPr>
            <p:ph idx="1"/>
          </p:nvPr>
        </p:nvSpPr>
        <p:spPr/>
        <p:txBody>
          <a:bodyPr/>
          <a:lstStyle/>
          <a:p>
            <a:r>
              <a:rPr lang="zh-CN" altLang="zh-CN" dirty="0"/>
              <a:t>页面布局经常用来说明网站的布局和导航结构</a:t>
            </a:r>
            <a:r>
              <a:rPr lang="en-US" altLang="zh-CN" dirty="0"/>
              <a:t>.</a:t>
            </a:r>
            <a:endParaRPr lang="zh-CN" altLang="en-US" dirty="0"/>
          </a:p>
        </p:txBody>
      </p:sp>
      <p:pic>
        <p:nvPicPr>
          <p:cNvPr id="4" name="图片 3"/>
          <p:cNvPicPr/>
          <p:nvPr/>
        </p:nvPicPr>
        <p:blipFill>
          <a:blip r:embed="rId1"/>
          <a:stretch>
            <a:fillRect/>
          </a:stretch>
        </p:blipFill>
        <p:spPr>
          <a:xfrm>
            <a:off x="3065931" y="1794869"/>
            <a:ext cx="5008488" cy="492053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设计网站的结构和布局</a:t>
            </a:r>
            <a:endParaRPr lang="zh-CN" altLang="en-US" dirty="0"/>
          </a:p>
        </p:txBody>
      </p:sp>
      <p:sp>
        <p:nvSpPr>
          <p:cNvPr id="3" name="内容占位符 2"/>
          <p:cNvSpPr>
            <a:spLocks noGrp="1"/>
          </p:cNvSpPr>
          <p:nvPr>
            <p:ph idx="1"/>
          </p:nvPr>
        </p:nvSpPr>
        <p:spPr/>
        <p:txBody>
          <a:bodyPr/>
          <a:lstStyle/>
          <a:p>
            <a:r>
              <a:rPr lang="zh-CN" altLang="zh-CN" dirty="0"/>
              <a:t>故事板是一系列描述页面或屏幕动态变化的草图。故事板常用于电影制作，但在设计多媒体网站上的动画元素时也可以使用，其形式类似于漫画书。</a:t>
            </a:r>
            <a:endParaRPr lang="zh-CN" altLang="zh-CN"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网站的导航结构</a:t>
            </a:r>
            <a:endParaRPr lang="zh-CN" altLang="en-US" dirty="0"/>
          </a:p>
        </p:txBody>
      </p:sp>
      <p:sp>
        <p:nvSpPr>
          <p:cNvPr id="3" name="内容占位符 2"/>
          <p:cNvSpPr>
            <a:spLocks noGrp="1"/>
          </p:cNvSpPr>
          <p:nvPr>
            <p:ph idx="1"/>
          </p:nvPr>
        </p:nvSpPr>
        <p:spPr/>
        <p:txBody>
          <a:bodyPr>
            <a:normAutofit/>
          </a:bodyPr>
          <a:lstStyle/>
          <a:p>
            <a:r>
              <a:rPr lang="zh-CN" altLang="zh-CN" dirty="0"/>
              <a:t>在画完网站的初步流程图后，检查一下网页间的链接是否平衡</a:t>
            </a:r>
            <a:r>
              <a:rPr lang="en-US" altLang="zh-CN" dirty="0"/>
              <a:t>——</a:t>
            </a:r>
            <a:r>
              <a:rPr lang="zh-CN" altLang="zh-CN" dirty="0"/>
              <a:t>用户应该可以在三次点击之内到达网站的大多数页面。</a:t>
            </a:r>
            <a:endParaRPr lang="en-US" altLang="zh-CN" dirty="0"/>
          </a:p>
          <a:p>
            <a:r>
              <a:rPr lang="zh-CN" altLang="en-US" dirty="0"/>
              <a:t>常用的导航工具如下拉菜单、网站地图、导航栏和搜索框。</a:t>
            </a:r>
            <a:endParaRPr lang="en-US" altLang="zh-CN" dirty="0"/>
          </a:p>
          <a:p>
            <a:r>
              <a:rPr lang="zh-CN" altLang="en-US" dirty="0"/>
              <a:t>如果一个网页的内容较多，可以考虑把内容分到几个页面中，以减少向下滚动和网页加载时间，页面之间可以用分页标签连接。</a:t>
            </a:r>
            <a:endParaRPr lang="en-US" altLang="zh-CN" dirty="0"/>
          </a:p>
          <a:p>
            <a:r>
              <a:rPr lang="zh-CN" altLang="en-US" dirty="0"/>
              <a:t>对于长网页，确保总是有一个可以让用户回到网页顶部的链接。</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网站的导航结构</a:t>
            </a:r>
            <a:endParaRPr lang="zh-CN" altLang="en-US"/>
          </a:p>
        </p:txBody>
      </p:sp>
      <p:pic>
        <p:nvPicPr>
          <p:cNvPr id="58" name="图片 58"/>
          <p:cNvPicPr>
            <a:picLocks noChangeAspect="1"/>
          </p:cNvPicPr>
          <p:nvPr>
            <p:ph idx="1"/>
          </p:nvPr>
        </p:nvPicPr>
        <p:blipFill>
          <a:blip r:embed="rId1"/>
          <a:stretch>
            <a:fillRect/>
          </a:stretch>
        </p:blipFill>
        <p:spPr>
          <a:xfrm>
            <a:off x="1556385" y="1283970"/>
            <a:ext cx="7077075" cy="4545330"/>
          </a:xfrm>
          <a:prstGeom prst="rect">
            <a:avLst/>
          </a:prstGeom>
        </p:spPr>
      </p:pic>
      <p:sp>
        <p:nvSpPr>
          <p:cNvPr id="4" name="文本框 3"/>
          <p:cNvSpPr txBox="1"/>
          <p:nvPr/>
        </p:nvSpPr>
        <p:spPr>
          <a:xfrm>
            <a:off x="3906520" y="5991860"/>
            <a:ext cx="4152900" cy="368300"/>
          </a:xfrm>
          <a:prstGeom prst="rect">
            <a:avLst/>
          </a:prstGeom>
          <a:noFill/>
        </p:spPr>
        <p:txBody>
          <a:bodyPr wrap="square" rtlCol="0">
            <a:spAutoFit/>
          </a:bodyPr>
          <a:p>
            <a:r>
              <a:rPr lang="zh-CN" altLang="en-US"/>
              <a:t>网站地图示例</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多媒体网站的开发</a:t>
            </a:r>
            <a:endParaRPr lang="zh-CN" altLang="en-US" dirty="0"/>
          </a:p>
        </p:txBody>
      </p:sp>
      <p:sp>
        <p:nvSpPr>
          <p:cNvPr id="3" name="内容占位符 2"/>
          <p:cNvSpPr>
            <a:spLocks noGrp="1"/>
          </p:cNvSpPr>
          <p:nvPr>
            <p:ph idx="1"/>
          </p:nvPr>
        </p:nvSpPr>
        <p:spPr/>
        <p:txBody>
          <a:bodyPr/>
          <a:lstStyle/>
          <a:p>
            <a:r>
              <a:rPr lang="zh-CN" altLang="en-US" dirty="0"/>
              <a:t>开发多媒体网站的重要步骤：</a:t>
            </a:r>
            <a:endParaRPr lang="en-US" altLang="zh-CN" dirty="0"/>
          </a:p>
          <a:p>
            <a:pPr lvl="1"/>
            <a:r>
              <a:rPr lang="zh-CN" altLang="en-US" dirty="0"/>
              <a:t>确定多媒体元素</a:t>
            </a:r>
            <a:endParaRPr lang="en-US" altLang="zh-CN" dirty="0"/>
          </a:p>
          <a:p>
            <a:pPr lvl="1"/>
            <a:r>
              <a:rPr lang="zh-CN" altLang="en-US" dirty="0"/>
              <a:t>制作网站</a:t>
            </a:r>
            <a:endParaRPr lang="en-US" altLang="zh-CN" dirty="0"/>
          </a:p>
          <a:p>
            <a:pPr lvl="1"/>
            <a:r>
              <a:rPr lang="zh-CN" altLang="en-US" dirty="0"/>
              <a:t>测试、发布与维护</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确定多媒体元素</a:t>
            </a:r>
            <a:endParaRPr lang="zh-CN" altLang="en-US" dirty="0"/>
          </a:p>
        </p:txBody>
      </p:sp>
      <p:sp>
        <p:nvSpPr>
          <p:cNvPr id="3" name="内容占位符 2"/>
          <p:cNvSpPr>
            <a:spLocks noGrp="1"/>
          </p:cNvSpPr>
          <p:nvPr>
            <p:ph idx="1"/>
          </p:nvPr>
        </p:nvSpPr>
        <p:spPr/>
        <p:txBody>
          <a:bodyPr/>
          <a:lstStyle/>
          <a:p>
            <a:r>
              <a:rPr lang="zh-CN" altLang="zh-CN" dirty="0"/>
              <a:t>开发</a:t>
            </a:r>
            <a:r>
              <a:rPr lang="zh-CN" altLang="en-US" dirty="0"/>
              <a:t>多媒体网站</a:t>
            </a:r>
            <a:r>
              <a:rPr lang="zh-CN" altLang="zh-CN" dirty="0"/>
              <a:t>的第一步是确定网站要用的多媒体元素，如图片、动画、音频和视频。</a:t>
            </a:r>
            <a:endParaRPr lang="en-US" altLang="zh-CN" dirty="0"/>
          </a:p>
          <a:p>
            <a:endParaRPr lang="en-US" altLang="zh-CN" dirty="0"/>
          </a:p>
          <a:p>
            <a:r>
              <a:rPr lang="zh-CN" altLang="en-US" dirty="0"/>
              <a:t>可以使用</a:t>
            </a:r>
            <a:r>
              <a:rPr lang="zh-CN" altLang="zh-CN" dirty="0"/>
              <a:t>图像编辑、视频编辑和音频编辑</a:t>
            </a:r>
            <a:r>
              <a:rPr lang="zh-CN" altLang="en-US" dirty="0"/>
              <a:t>等</a:t>
            </a:r>
            <a:r>
              <a:rPr lang="zh-CN" altLang="zh-CN" dirty="0"/>
              <a:t>软件</a:t>
            </a:r>
            <a:r>
              <a:rPr lang="zh-CN" altLang="en-US" dirty="0"/>
              <a:t>编辑多媒体元素。</a:t>
            </a:r>
            <a:endParaRPr lang="en-US" altLang="zh-CN" dirty="0"/>
          </a:p>
          <a:p>
            <a:endParaRPr lang="en-US" altLang="zh-CN" dirty="0"/>
          </a:p>
          <a:p>
            <a:r>
              <a:rPr lang="zh-CN" altLang="zh-CN" dirty="0"/>
              <a:t>确定多媒体元素后，要将它们以合适的大小、分辨率和格式插入到网页中</a:t>
            </a:r>
            <a:r>
              <a:rPr lang="zh-CN" altLang="en-US" dirty="0"/>
              <a:t>。</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制作网站</a:t>
            </a:r>
            <a:endParaRPr lang="zh-CN" altLang="en-US" dirty="0"/>
          </a:p>
        </p:txBody>
      </p:sp>
      <p:sp>
        <p:nvSpPr>
          <p:cNvPr id="3" name="内容占位符 2"/>
          <p:cNvSpPr>
            <a:spLocks noGrp="1"/>
          </p:cNvSpPr>
          <p:nvPr>
            <p:ph idx="1"/>
          </p:nvPr>
        </p:nvSpPr>
        <p:spPr/>
        <p:txBody>
          <a:bodyPr/>
          <a:lstStyle/>
          <a:p>
            <a:r>
              <a:rPr lang="zh-CN" altLang="en-US" dirty="0"/>
              <a:t>制作网站时常用的语言、标准或工具：</a:t>
            </a:r>
            <a:endParaRPr lang="en-US" altLang="zh-CN" dirty="0"/>
          </a:p>
          <a:p>
            <a:pPr lvl="1"/>
            <a:r>
              <a:rPr lang="en-US" altLang="zh-CN" dirty="0"/>
              <a:t>HTML5</a:t>
            </a:r>
            <a:endParaRPr lang="en-US" altLang="zh-CN" dirty="0"/>
          </a:p>
          <a:p>
            <a:pPr lvl="1"/>
            <a:r>
              <a:rPr lang="en-US" altLang="zh-CN" dirty="0"/>
              <a:t>CSS</a:t>
            </a:r>
            <a:endParaRPr lang="en-US" altLang="zh-CN" dirty="0"/>
          </a:p>
          <a:p>
            <a:pPr lvl="1"/>
            <a:r>
              <a:rPr lang="zh-CN" altLang="en-US" dirty="0"/>
              <a:t>脚本语言</a:t>
            </a:r>
            <a:endParaRPr lang="en-US" altLang="zh-CN" dirty="0"/>
          </a:p>
          <a:p>
            <a:pPr lvl="1"/>
            <a:r>
              <a:rPr lang="en-US" altLang="zh-CN" dirty="0"/>
              <a:t>AJAX</a:t>
            </a:r>
            <a:endParaRPr lang="en-US" altLang="zh-CN" dirty="0"/>
          </a:p>
          <a:p>
            <a:pPr lvl="1"/>
            <a:r>
              <a:rPr lang="en-US" altLang="zh-CN" dirty="0"/>
              <a:t>VRML</a:t>
            </a:r>
            <a:r>
              <a:rPr lang="zh-CN" altLang="en-US" dirty="0"/>
              <a:t>和</a:t>
            </a:r>
            <a:r>
              <a:rPr lang="en-US" altLang="zh-CN" dirty="0"/>
              <a:t>X3D</a:t>
            </a:r>
            <a:endParaRPr lang="en-US" altLang="zh-CN" dirty="0"/>
          </a:p>
          <a:p>
            <a:pPr lvl="1"/>
            <a:r>
              <a:rPr lang="zh-CN" altLang="en-US" dirty="0"/>
              <a:t>网站生成器</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多媒体和</a:t>
            </a:r>
            <a:r>
              <a:rPr lang="en-US" altLang="zh-CN" dirty="0"/>
              <a:t>Web</a:t>
            </a:r>
            <a:endParaRPr lang="zh-CN" altLang="en-US" dirty="0"/>
          </a:p>
        </p:txBody>
      </p:sp>
      <p:sp>
        <p:nvSpPr>
          <p:cNvPr id="3" name="内容占位符 2"/>
          <p:cNvSpPr>
            <a:spLocks noGrp="1"/>
          </p:cNvSpPr>
          <p:nvPr>
            <p:ph idx="1"/>
          </p:nvPr>
        </p:nvSpPr>
        <p:spPr/>
        <p:txBody>
          <a:bodyPr/>
          <a:lstStyle/>
          <a:p>
            <a:r>
              <a:rPr lang="zh-CN" altLang="zh-CN" dirty="0"/>
              <a:t>多媒体这一术语指的是任意类型的，涉及到多种媒体的应用。这里的媒体可以指文本、图片、视频、动画和音频。无论是否在网络环境中，多媒体都被广泛应用于多种类型的应用中。</a:t>
            </a:r>
            <a:endParaRPr lang="en-US" altLang="zh-CN" dirty="0"/>
          </a:p>
          <a:p>
            <a:r>
              <a:rPr lang="zh-CN" altLang="zh-CN" dirty="0"/>
              <a:t>本章的重点着眼于</a:t>
            </a:r>
            <a:r>
              <a:rPr lang="en-US" altLang="zh-CN" dirty="0"/>
              <a:t>Web</a:t>
            </a:r>
            <a:r>
              <a:rPr lang="zh-CN" altLang="zh-CN" dirty="0"/>
              <a:t>上的多媒体，但</a:t>
            </a:r>
            <a:r>
              <a:rPr lang="zh-CN" altLang="en-US" dirty="0"/>
              <a:t>介绍的</a:t>
            </a:r>
            <a:r>
              <a:rPr lang="zh-CN" altLang="zh-CN" dirty="0"/>
              <a:t>关于多媒体的概念和技术也是可以被应用到非</a:t>
            </a:r>
            <a:r>
              <a:rPr lang="en-US" altLang="zh-CN" dirty="0"/>
              <a:t>Web</a:t>
            </a:r>
            <a:r>
              <a:rPr lang="zh-CN" altLang="zh-CN" dirty="0"/>
              <a:t>环境中的多媒体的。 </a:t>
            </a:r>
            <a:endParaRPr lang="en-US" altLang="zh-CN" dirty="0"/>
          </a:p>
          <a:p>
            <a:r>
              <a:rPr lang="zh-CN" altLang="zh-CN" dirty="0"/>
              <a:t>基于</a:t>
            </a:r>
            <a:r>
              <a:rPr lang="en-US" altLang="zh-CN" dirty="0"/>
              <a:t>Web</a:t>
            </a:r>
            <a:r>
              <a:rPr lang="zh-CN" altLang="zh-CN" dirty="0"/>
              <a:t>的多媒体（也称富媒体）主要指的是页面上的文本和图片，以及声音、视频或动画。这些页面本身是可交互的，它们会展示通过链接请求的信息。</a:t>
            </a:r>
            <a:endParaRPr lang="zh-CN" altLang="zh-CN"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HTML5</a:t>
            </a:r>
            <a:endParaRPr lang="zh-CN" altLang="en-US" dirty="0"/>
          </a:p>
        </p:txBody>
      </p:sp>
      <p:sp>
        <p:nvSpPr>
          <p:cNvPr id="3" name="内容占位符 2"/>
          <p:cNvSpPr>
            <a:spLocks noGrp="1"/>
          </p:cNvSpPr>
          <p:nvPr>
            <p:ph idx="1"/>
          </p:nvPr>
        </p:nvSpPr>
        <p:spPr/>
        <p:txBody>
          <a:bodyPr/>
          <a:lstStyle/>
          <a:p>
            <a:r>
              <a:rPr lang="zh-CN" altLang="en-US" dirty="0"/>
              <a:t>相比于</a:t>
            </a:r>
            <a:r>
              <a:rPr lang="en-US" altLang="zh-CN" dirty="0"/>
              <a:t>HTML</a:t>
            </a:r>
            <a:r>
              <a:rPr lang="zh-CN" altLang="en-US" dirty="0"/>
              <a:t>，</a:t>
            </a:r>
            <a:r>
              <a:rPr lang="en-US" altLang="zh-CN" dirty="0"/>
              <a:t>HTML5</a:t>
            </a:r>
            <a:r>
              <a:rPr lang="zh-CN" altLang="zh-CN" dirty="0"/>
              <a:t>支持制作更加复杂和动态化的网页或应用，比如在无需插件的情况下添加多媒体播放功能，并增加网页的交互性。</a:t>
            </a:r>
            <a:endParaRPr lang="zh-CN" altLang="en-US" dirty="0"/>
          </a:p>
        </p:txBody>
      </p:sp>
      <p:graphicFrame>
        <p:nvGraphicFramePr>
          <p:cNvPr id="5" name="表格 4"/>
          <p:cNvGraphicFramePr>
            <a:graphicFrameLocks noGrp="1"/>
          </p:cNvGraphicFramePr>
          <p:nvPr>
            <p:custDataLst>
              <p:tags r:id="rId1"/>
            </p:custDataLst>
          </p:nvPr>
        </p:nvGraphicFramePr>
        <p:xfrm>
          <a:off x="1896745" y="3681206"/>
          <a:ext cx="6345368" cy="2595282"/>
        </p:xfrm>
        <a:graphic>
          <a:graphicData uri="http://schemas.openxmlformats.org/drawingml/2006/table">
            <a:tbl>
              <a:tblPr firstRow="1" firstCol="1" bandRow="1"/>
              <a:tblGrid>
                <a:gridCol w="3172684"/>
                <a:gridCol w="3172684"/>
              </a:tblGrid>
              <a:tr h="432547">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标记</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用途</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547">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&lt;video&gt;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插入视频</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547">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&lt;audio&gt;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插入音频</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547">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&lt;canvas&gt;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定义表格或图表</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547">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&lt;keygen&gt;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定义密钥</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547">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&lt;nav&gt;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effectLst/>
                          <a:latin typeface="Calibri" panose="020F0502020204030204" charset="0"/>
                          <a:ea typeface="宋体" panose="02010600030101010101" pitchFamily="2" charset="-122"/>
                          <a:cs typeface="Times New Roman" panose="02020603050405020304" pitchFamily="18" charset="0"/>
                        </a:rPr>
                        <a:t>定义导航链接</a:t>
                      </a:r>
                      <a:endParaRPr lang="zh-CN" sz="20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文本框 5"/>
          <p:cNvSpPr txBox="1"/>
          <p:nvPr/>
        </p:nvSpPr>
        <p:spPr>
          <a:xfrm>
            <a:off x="3831478" y="3250901"/>
            <a:ext cx="2291012" cy="646331"/>
          </a:xfrm>
          <a:prstGeom prst="rect">
            <a:avLst/>
          </a:prstGeom>
          <a:noFill/>
        </p:spPr>
        <p:txBody>
          <a:bodyPr wrap="none" rtlCol="0">
            <a:spAutoFit/>
          </a:bodyPr>
          <a:lstStyle/>
          <a:p>
            <a:r>
              <a:rPr lang="en-US" altLang="zh-CN" dirty="0"/>
              <a:t> HTML5</a:t>
            </a:r>
            <a:r>
              <a:rPr lang="zh-CN" altLang="zh-CN" dirty="0"/>
              <a:t>的部分新标记</a:t>
            </a:r>
            <a:endParaRPr lang="zh-CN" altLang="zh-CN"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CSS</a:t>
            </a:r>
            <a:endParaRPr lang="zh-CN" altLang="en-US" dirty="0"/>
          </a:p>
        </p:txBody>
      </p:sp>
      <p:sp>
        <p:nvSpPr>
          <p:cNvPr id="3" name="内容占位符 2"/>
          <p:cNvSpPr>
            <a:spLocks noGrp="1"/>
          </p:cNvSpPr>
          <p:nvPr>
            <p:ph idx="1"/>
          </p:nvPr>
        </p:nvSpPr>
        <p:spPr>
          <a:xfrm>
            <a:off x="1438382" y="1202076"/>
            <a:ext cx="7076968" cy="5413877"/>
          </a:xfrm>
        </p:spPr>
        <p:txBody>
          <a:bodyPr>
            <a:normAutofit/>
          </a:bodyPr>
          <a:lstStyle/>
          <a:p>
            <a:r>
              <a:rPr lang="en-US" altLang="zh-CN" dirty="0"/>
              <a:t>CSS</a:t>
            </a:r>
            <a:r>
              <a:rPr lang="zh-CN" altLang="zh-CN" dirty="0"/>
              <a:t>（</a:t>
            </a:r>
            <a:r>
              <a:rPr lang="en-US" altLang="zh-CN" dirty="0"/>
              <a:t>Cascading Style Sheets</a:t>
            </a:r>
            <a:r>
              <a:rPr lang="zh-CN" altLang="zh-CN" dirty="0"/>
              <a:t>，层叠样式表）可以用来确定一个页面甚至是一整个网站的样式。</a:t>
            </a:r>
            <a:endParaRPr lang="en-US" altLang="zh-CN" dirty="0"/>
          </a:p>
          <a:p>
            <a:r>
              <a:rPr lang="en-US" altLang="zh-CN" dirty="0"/>
              <a:t>CSS</a:t>
            </a:r>
            <a:r>
              <a:rPr lang="zh-CN" altLang="en-US" dirty="0"/>
              <a:t>样式可以直接写在一个网页的开头（称为内部样式表），但更多情况下是保存于一个独立的文件中（称为外部样式表）。网页可以通过引用</a:t>
            </a:r>
            <a:r>
              <a:rPr lang="en-US" altLang="zh-CN" dirty="0"/>
              <a:t>CSS</a:t>
            </a:r>
            <a:r>
              <a:rPr lang="zh-CN" altLang="en-US" dirty="0"/>
              <a:t>文件与其建立链接</a:t>
            </a:r>
            <a:r>
              <a:rPr lang="en-US" altLang="zh-CN" dirty="0"/>
              <a:t>——CSS</a:t>
            </a:r>
            <a:r>
              <a:rPr lang="zh-CN" altLang="en-US" dirty="0"/>
              <a:t>文件里定义的样式会应用于所有链接的网页上。</a:t>
            </a:r>
            <a:endParaRPr lang="en-US" altLang="zh-CN" dirty="0"/>
          </a:p>
          <a:p>
            <a:r>
              <a:rPr lang="zh-CN" altLang="zh-CN" dirty="0"/>
              <a:t>相对于</a:t>
            </a:r>
            <a:r>
              <a:rPr lang="en-US" altLang="zh-CN" dirty="0"/>
              <a:t>HTML</a:t>
            </a:r>
            <a:r>
              <a:rPr lang="zh-CN" altLang="zh-CN" dirty="0"/>
              <a:t>而言，</a:t>
            </a:r>
            <a:r>
              <a:rPr lang="en-US" altLang="zh-CN" dirty="0"/>
              <a:t>CSS</a:t>
            </a:r>
            <a:r>
              <a:rPr lang="zh-CN" altLang="zh-CN" dirty="0"/>
              <a:t>能够对网页中对象的位置进行像素级的精确控制，支持几乎所有的字体字号样式，并能够进行初步的交互设计</a:t>
            </a:r>
            <a:r>
              <a:rPr lang="zh-CN" altLang="en-US" dirty="0"/>
              <a:t>。</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CSS</a:t>
            </a:r>
            <a:endParaRPr lang="en-US" altLang="zh-CN"/>
          </a:p>
        </p:txBody>
      </p:sp>
      <p:pic>
        <p:nvPicPr>
          <p:cNvPr id="59" name="图片 59"/>
          <p:cNvPicPr>
            <a:picLocks noChangeAspect="1"/>
          </p:cNvPicPr>
          <p:nvPr>
            <p:ph idx="1"/>
          </p:nvPr>
        </p:nvPicPr>
        <p:blipFill>
          <a:blip r:embed="rId1"/>
          <a:stretch>
            <a:fillRect/>
          </a:stretch>
        </p:blipFill>
        <p:spPr>
          <a:xfrm>
            <a:off x="3048635" y="941705"/>
            <a:ext cx="3855720" cy="4974590"/>
          </a:xfrm>
          <a:prstGeom prst="rect">
            <a:avLst/>
          </a:prstGeom>
        </p:spPr>
      </p:pic>
      <p:sp>
        <p:nvSpPr>
          <p:cNvPr id="4" name="文本框 3"/>
          <p:cNvSpPr txBox="1"/>
          <p:nvPr/>
        </p:nvSpPr>
        <p:spPr>
          <a:xfrm>
            <a:off x="4161155" y="5974080"/>
            <a:ext cx="2313305" cy="368300"/>
          </a:xfrm>
          <a:prstGeom prst="rect">
            <a:avLst/>
          </a:prstGeom>
          <a:noFill/>
        </p:spPr>
        <p:txBody>
          <a:bodyPr wrap="square" rtlCol="0">
            <a:spAutoFit/>
          </a:bodyPr>
          <a:p>
            <a:r>
              <a:rPr lang="zh-CN" altLang="en-US"/>
              <a:t>外部样式表</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脚本语言</a:t>
            </a:r>
            <a:endParaRPr lang="zh-CN" altLang="en-US" dirty="0"/>
          </a:p>
        </p:txBody>
      </p:sp>
      <p:sp>
        <p:nvSpPr>
          <p:cNvPr id="3" name="内容占位符 2"/>
          <p:cNvSpPr>
            <a:spLocks noGrp="1"/>
          </p:cNvSpPr>
          <p:nvPr>
            <p:ph idx="1"/>
          </p:nvPr>
        </p:nvSpPr>
        <p:spPr/>
        <p:txBody>
          <a:bodyPr/>
          <a:lstStyle/>
          <a:p>
            <a:r>
              <a:rPr lang="zh-CN" altLang="en-US" dirty="0"/>
              <a:t>脚本</a:t>
            </a:r>
            <a:r>
              <a:rPr lang="zh-CN" altLang="zh-CN" dirty="0"/>
              <a:t>可以让开发人员通过在网页代码中直接编入程序命令或者脚本</a:t>
            </a:r>
            <a:r>
              <a:rPr lang="zh-CN" altLang="en-US" dirty="0"/>
              <a:t>，</a:t>
            </a:r>
            <a:r>
              <a:rPr lang="zh-CN" altLang="zh-CN" dirty="0"/>
              <a:t>从而将内容动态化</a:t>
            </a:r>
            <a:r>
              <a:rPr lang="zh-CN" altLang="en-US" dirty="0"/>
              <a:t>。流行的脚本语言如</a:t>
            </a:r>
            <a:r>
              <a:rPr lang="en-US" altLang="zh-CN" dirty="0"/>
              <a:t>JavaScript</a:t>
            </a:r>
            <a:r>
              <a:rPr lang="zh-CN" altLang="en-US" dirty="0"/>
              <a:t>。</a:t>
            </a:r>
            <a:endParaRPr lang="en-US" altLang="zh-CN" dirty="0"/>
          </a:p>
          <a:p>
            <a:r>
              <a:rPr lang="zh-CN" altLang="zh-CN" dirty="0"/>
              <a:t>编程人员可以用</a:t>
            </a:r>
            <a:r>
              <a:rPr lang="en-US" altLang="zh-CN" dirty="0"/>
              <a:t>JavaScript</a:t>
            </a:r>
            <a:r>
              <a:rPr lang="zh-CN" altLang="zh-CN" dirty="0"/>
              <a:t>往页面中添加交互性内容，比如在鼠标放在某个条目上时弹出小窗或者文件。</a:t>
            </a:r>
            <a:endParaRPr lang="en-US" altLang="zh-CN" dirty="0"/>
          </a:p>
          <a:p>
            <a:r>
              <a:rPr lang="en-US" altLang="zh-CN" dirty="0"/>
              <a:t>JavaScript</a:t>
            </a:r>
            <a:r>
              <a:rPr lang="zh-CN" altLang="zh-CN" dirty="0"/>
              <a:t>同</a:t>
            </a:r>
            <a:r>
              <a:rPr lang="en-US" altLang="zh-CN" dirty="0"/>
              <a:t>CSS</a:t>
            </a:r>
            <a:r>
              <a:rPr lang="zh-CN" altLang="zh-CN" dirty="0"/>
              <a:t>一样，可以嵌入网页中，也可以作为单独的文件存在</a:t>
            </a:r>
            <a:r>
              <a:rPr lang="zh-CN" altLang="en-US" dirty="0"/>
              <a:t>。</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脚本语言</a:t>
            </a:r>
            <a:endParaRPr lang="zh-CN" altLang="en-US"/>
          </a:p>
        </p:txBody>
      </p:sp>
      <p:pic>
        <p:nvPicPr>
          <p:cNvPr id="60" name="图片 60"/>
          <p:cNvPicPr>
            <a:picLocks noChangeAspect="1"/>
          </p:cNvPicPr>
          <p:nvPr>
            <p:ph idx="1"/>
          </p:nvPr>
        </p:nvPicPr>
        <p:blipFill>
          <a:blip r:embed="rId1"/>
          <a:stretch>
            <a:fillRect/>
          </a:stretch>
        </p:blipFill>
        <p:spPr>
          <a:xfrm>
            <a:off x="2583815" y="1001395"/>
            <a:ext cx="4785995" cy="4974590"/>
          </a:xfrm>
          <a:prstGeom prst="rect">
            <a:avLst/>
          </a:prstGeom>
        </p:spPr>
      </p:pic>
      <p:sp>
        <p:nvSpPr>
          <p:cNvPr id="4" name="文本框 3"/>
          <p:cNvSpPr txBox="1"/>
          <p:nvPr/>
        </p:nvSpPr>
        <p:spPr>
          <a:xfrm>
            <a:off x="4116070" y="6039485"/>
            <a:ext cx="2331720" cy="368300"/>
          </a:xfrm>
          <a:prstGeom prst="rect">
            <a:avLst/>
          </a:prstGeom>
          <a:noFill/>
        </p:spPr>
        <p:txBody>
          <a:bodyPr wrap="square" rtlCol="0">
            <a:spAutoFit/>
          </a:bodyPr>
          <a:p>
            <a:r>
              <a:rPr lang="zh-CN" altLang="en-US"/>
              <a:t>JavaScript语言</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脚本语言</a:t>
            </a:r>
            <a:endParaRPr lang="zh-CN" altLang="en-US"/>
          </a:p>
        </p:txBody>
      </p:sp>
      <p:sp>
        <p:nvSpPr>
          <p:cNvPr id="3" name="内容占位符 2"/>
          <p:cNvSpPr>
            <a:spLocks noGrp="1"/>
          </p:cNvSpPr>
          <p:nvPr>
            <p:ph idx="1"/>
          </p:nvPr>
        </p:nvSpPr>
        <p:spPr/>
        <p:txBody>
          <a:bodyPr>
            <a:normAutofit/>
          </a:bodyPr>
          <a:p>
            <a:r>
              <a:rPr lang="zh-CN" altLang="en-US"/>
              <a:t>VBScript( Visual Basic Scripting Edition)</a:t>
            </a:r>
            <a:endParaRPr lang="zh-CN" altLang="en-US"/>
          </a:p>
          <a:p>
            <a:pPr lvl="1"/>
            <a:r>
              <a:rPr lang="zh-CN" altLang="en-US">
                <a:sym typeface="+mn-ea"/>
              </a:rPr>
              <a:t>另一个当下较常用的脚本语言是</a:t>
            </a:r>
            <a:r>
              <a:rPr lang="zh-CN" altLang="en-US"/>
              <a:t>VBScript，</a:t>
            </a:r>
            <a:r>
              <a:rPr lang="zh-CN" altLang="en-US">
                <a:sym typeface="+mn-ea"/>
              </a:rPr>
              <a:t>VBScript</a:t>
            </a:r>
            <a:r>
              <a:rPr lang="zh-CN" altLang="en-US"/>
              <a:t>由微软公司开发,其用途与JavaScript类似一编程 人员可以用它在网页中加人交互性元素。熟悉可视化编程的人员可以很容易地将VBScript脚本加人到他们的网页中。      </a:t>
            </a:r>
            <a:endParaRPr lang="zh-CN" altLang="en-US"/>
          </a:p>
          <a:p>
            <a:pPr lvl="0"/>
            <a:r>
              <a:rPr lang="zh-CN" altLang="en-US"/>
              <a:t>Perl(Practical Extraction and Report Language，实用报表提取语言)</a:t>
            </a:r>
            <a:endParaRPr lang="zh-CN" altLang="en-US"/>
          </a:p>
          <a:p>
            <a:pPr lvl="1"/>
            <a:r>
              <a:rPr lang="zh-CN" altLang="en-US">
                <a:sym typeface="+mn-ea"/>
              </a:rPr>
              <a:t>Perl</a:t>
            </a:r>
            <a:r>
              <a:rPr lang="zh-CN" altLang="en-US"/>
              <a:t>最初是为了加工文本而开发出的程序语言。因为它强大的文本处理能力,Perl已经成为编写CGI脚本(一种用于加工网页中与数据库相关的数据的脚本)最常用的语言。</a:t>
            </a:r>
            <a:endParaRPr lang="zh-CN" altLang="en-US"/>
          </a:p>
          <a:p>
            <a:endParaRPr lang="zh-CN" altLang="en-US"/>
          </a:p>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AJAX</a:t>
            </a:r>
            <a:endParaRPr lang="zh-CN" altLang="en-US" dirty="0"/>
          </a:p>
        </p:txBody>
      </p:sp>
      <p:sp>
        <p:nvSpPr>
          <p:cNvPr id="3" name="内容占位符 2"/>
          <p:cNvSpPr>
            <a:spLocks noGrp="1"/>
          </p:cNvSpPr>
          <p:nvPr>
            <p:ph idx="1"/>
          </p:nvPr>
        </p:nvSpPr>
        <p:spPr>
          <a:xfrm>
            <a:off x="1438382" y="1202076"/>
            <a:ext cx="7076968" cy="5333195"/>
          </a:xfrm>
        </p:spPr>
        <p:txBody>
          <a:bodyPr/>
          <a:lstStyle/>
          <a:p>
            <a:r>
              <a:rPr lang="zh-CN" altLang="en-US" dirty="0"/>
              <a:t>为了提高网页的交互性，一系列的网页标准应运而生</a:t>
            </a:r>
            <a:r>
              <a:rPr lang="en-US" altLang="zh-CN" dirty="0"/>
              <a:t>——</a:t>
            </a:r>
            <a:r>
              <a:rPr lang="zh-CN" altLang="en-US" dirty="0"/>
              <a:t>它们统称为</a:t>
            </a:r>
            <a:r>
              <a:rPr lang="en-US" altLang="zh-CN" dirty="0"/>
              <a:t>AJAX</a:t>
            </a:r>
            <a:r>
              <a:rPr lang="zh-CN" altLang="en-US" dirty="0"/>
              <a:t>（</a:t>
            </a:r>
            <a:r>
              <a:rPr lang="en-US" altLang="zh-CN" dirty="0"/>
              <a:t>Asynchronous JavaScript and XML</a:t>
            </a:r>
            <a:r>
              <a:rPr lang="zh-CN" altLang="en-US" dirty="0"/>
              <a:t>，异步</a:t>
            </a:r>
            <a:r>
              <a:rPr lang="en-US" altLang="zh-CN" dirty="0"/>
              <a:t>JavaScript</a:t>
            </a:r>
            <a:r>
              <a:rPr lang="zh-CN" altLang="en-US" dirty="0"/>
              <a:t>和</a:t>
            </a:r>
            <a:r>
              <a:rPr lang="en-US" altLang="zh-CN" dirty="0"/>
              <a:t>XML</a:t>
            </a:r>
            <a:r>
              <a:rPr lang="zh-CN" altLang="en-US" dirty="0"/>
              <a:t>）。</a:t>
            </a:r>
            <a:endParaRPr lang="en-US" altLang="zh-CN" dirty="0"/>
          </a:p>
          <a:p>
            <a:r>
              <a:rPr lang="zh-CN" altLang="zh-CN" dirty="0"/>
              <a:t>传统</a:t>
            </a:r>
            <a:r>
              <a:rPr lang="en-US" altLang="zh-CN" dirty="0"/>
              <a:t>Web</a:t>
            </a:r>
            <a:r>
              <a:rPr lang="zh-CN" altLang="zh-CN" dirty="0"/>
              <a:t>应用将用户数据提交给网络服务器，然后服务器将含有对应信息的新网页传送给用户</a:t>
            </a:r>
            <a:r>
              <a:rPr lang="en-US" altLang="zh-CN" dirty="0"/>
              <a:t>——</a:t>
            </a:r>
            <a:r>
              <a:rPr lang="zh-CN" altLang="zh-CN" dirty="0"/>
              <a:t>用户一有新的输入信息，服务器就得重新发送一个新页面给他，因此传统</a:t>
            </a:r>
            <a:r>
              <a:rPr lang="en-US" altLang="zh-CN" dirty="0"/>
              <a:t>Web</a:t>
            </a:r>
            <a:r>
              <a:rPr lang="zh-CN" altLang="zh-CN" dirty="0"/>
              <a:t>应用的速度较慢。</a:t>
            </a:r>
            <a:endParaRPr lang="en-US" altLang="zh-CN" dirty="0"/>
          </a:p>
          <a:p>
            <a:r>
              <a:rPr lang="en-US" altLang="zh-CN" dirty="0"/>
              <a:t>AJAX</a:t>
            </a:r>
            <a:r>
              <a:rPr lang="zh-CN" altLang="zh-CN" dirty="0"/>
              <a:t>则不同，</a:t>
            </a:r>
            <a:r>
              <a:rPr lang="en-US" altLang="zh-CN" dirty="0"/>
              <a:t>AJAX</a:t>
            </a:r>
            <a:r>
              <a:rPr lang="zh-CN" altLang="zh-CN" dirty="0"/>
              <a:t>应用在用户输入新信息时只更新现有网页没有的数据，传输内容较少，速度也就较快。</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VRML</a:t>
            </a:r>
            <a:r>
              <a:rPr lang="zh-CN" altLang="en-US" dirty="0"/>
              <a:t>和</a:t>
            </a:r>
            <a:r>
              <a:rPr lang="en-US" altLang="zh-CN" dirty="0"/>
              <a:t>X3D</a:t>
            </a:r>
            <a:endParaRPr lang="zh-CN" altLang="en-US" dirty="0"/>
          </a:p>
        </p:txBody>
      </p:sp>
      <p:sp>
        <p:nvSpPr>
          <p:cNvPr id="3" name="内容占位符 2"/>
          <p:cNvSpPr>
            <a:spLocks noGrp="1"/>
          </p:cNvSpPr>
          <p:nvPr>
            <p:ph idx="1"/>
          </p:nvPr>
        </p:nvSpPr>
        <p:spPr/>
        <p:txBody>
          <a:bodyPr/>
          <a:lstStyle/>
          <a:p>
            <a:r>
              <a:rPr lang="en-US" altLang="zh-CN" dirty="0"/>
              <a:t>VRML</a:t>
            </a:r>
            <a:r>
              <a:rPr lang="zh-CN" altLang="zh-CN" dirty="0"/>
              <a:t>（</a:t>
            </a:r>
            <a:r>
              <a:rPr lang="en-US" altLang="zh-CN" dirty="0"/>
              <a:t>Virtual Reality Modeling Language</a:t>
            </a:r>
            <a:r>
              <a:rPr lang="zh-CN" altLang="zh-CN" dirty="0"/>
              <a:t>，虚拟现实建模语言）是用于在网页中模拟三维对象的语言</a:t>
            </a:r>
            <a:r>
              <a:rPr lang="en-US" altLang="zh-CN" dirty="0"/>
              <a:t>——VRML</a:t>
            </a:r>
            <a:r>
              <a:rPr lang="zh-CN" altLang="zh-CN" dirty="0"/>
              <a:t>实际上就是</a:t>
            </a:r>
            <a:r>
              <a:rPr lang="en-US" altLang="zh-CN" dirty="0"/>
              <a:t>3D</a:t>
            </a:r>
            <a:r>
              <a:rPr lang="zh-CN" altLang="zh-CN" dirty="0"/>
              <a:t>世界中的</a:t>
            </a:r>
            <a:r>
              <a:rPr lang="en-US" altLang="zh-CN" dirty="0"/>
              <a:t>HTML</a:t>
            </a:r>
            <a:r>
              <a:rPr lang="zh-CN" altLang="zh-CN" dirty="0"/>
              <a:t>。</a:t>
            </a:r>
            <a:endParaRPr lang="en-US" altLang="zh-CN" dirty="0"/>
          </a:p>
          <a:p>
            <a:r>
              <a:rPr lang="en-US" altLang="zh-CN" dirty="0"/>
              <a:t>VRML</a:t>
            </a:r>
            <a:r>
              <a:rPr lang="zh-CN" altLang="en-US" dirty="0"/>
              <a:t>对象，如车子、房子等可以以</a:t>
            </a:r>
            <a:r>
              <a:rPr lang="en-US" altLang="zh-CN" dirty="0"/>
              <a:t>360</a:t>
            </a:r>
            <a:r>
              <a:rPr lang="zh-CN" altLang="en-US" dirty="0"/>
              <a:t>度旋转查看。</a:t>
            </a:r>
            <a:r>
              <a:rPr lang="en-US" altLang="zh-CN" dirty="0"/>
              <a:t>VRML</a:t>
            </a:r>
            <a:r>
              <a:rPr lang="zh-CN" altLang="en-US" dirty="0"/>
              <a:t>的升级版是</a:t>
            </a:r>
            <a:r>
              <a:rPr lang="en-US" altLang="zh-CN" dirty="0"/>
              <a:t>X3D</a:t>
            </a:r>
            <a:r>
              <a:rPr lang="zh-CN" altLang="en-US" dirty="0"/>
              <a:t>。</a:t>
            </a:r>
            <a:r>
              <a:rPr lang="en-US" altLang="zh-CN" dirty="0"/>
              <a:t>X3D</a:t>
            </a:r>
            <a:r>
              <a:rPr lang="zh-CN" altLang="en-US" dirty="0"/>
              <a:t>支持专业绘图、</a:t>
            </a:r>
            <a:r>
              <a:rPr lang="en-US" altLang="zh-CN" dirty="0"/>
              <a:t>XML</a:t>
            </a:r>
            <a:r>
              <a:rPr lang="zh-CN" altLang="en-US" dirty="0"/>
              <a:t>以及其他最新的技术。</a:t>
            </a:r>
            <a:endParaRPr lang="zh-CN" altLang="en-US" dirty="0"/>
          </a:p>
        </p:txBody>
      </p:sp>
      <p:pic>
        <p:nvPicPr>
          <p:cNvPr id="5" name="图片 4"/>
          <p:cNvPicPr/>
          <p:nvPr/>
        </p:nvPicPr>
        <p:blipFill>
          <a:blip r:embed="rId1"/>
          <a:stretch>
            <a:fillRect/>
          </a:stretch>
        </p:blipFill>
        <p:spPr>
          <a:xfrm>
            <a:off x="5392270" y="4104955"/>
            <a:ext cx="3751729" cy="275304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网站生成器</a:t>
            </a:r>
            <a:endParaRPr lang="zh-CN" altLang="en-US" dirty="0"/>
          </a:p>
        </p:txBody>
      </p:sp>
      <p:sp>
        <p:nvSpPr>
          <p:cNvPr id="3" name="内容占位符 2"/>
          <p:cNvSpPr>
            <a:spLocks noGrp="1"/>
          </p:cNvSpPr>
          <p:nvPr>
            <p:ph idx="1"/>
          </p:nvPr>
        </p:nvSpPr>
        <p:spPr/>
        <p:txBody>
          <a:bodyPr/>
          <a:lstStyle/>
          <a:p>
            <a:r>
              <a:rPr lang="zh-CN" altLang="en-US" dirty="0"/>
              <a:t>在本地创建网页及网站可以使用</a:t>
            </a:r>
            <a:r>
              <a:rPr lang="en-US" altLang="zh-CN" dirty="0"/>
              <a:t>Adobe </a:t>
            </a:r>
            <a:r>
              <a:rPr lang="en-US" altLang="zh-CN" dirty="0" err="1"/>
              <a:t>DreamWeaver</a:t>
            </a:r>
            <a:r>
              <a:rPr lang="zh-CN" altLang="en-US" dirty="0"/>
              <a:t>等网页制作软件，而在云服务领域，这种软件服务就称为网站生成器。</a:t>
            </a:r>
            <a:endParaRPr lang="en-US" altLang="zh-CN" dirty="0"/>
          </a:p>
          <a:p>
            <a:r>
              <a:rPr lang="zh-CN" altLang="en-US" dirty="0"/>
              <a:t>在网站生成器中，用户可以从零开始进行设计，或者选择已经设计好的模板，并对其进行改动</a:t>
            </a:r>
            <a:r>
              <a:rPr lang="en-US" altLang="zh-CN" dirty="0"/>
              <a:t>——</a:t>
            </a:r>
            <a:r>
              <a:rPr lang="zh-CN" altLang="en-US" dirty="0"/>
              <a:t>以图形化的方式增删控件、设置内容等。</a:t>
            </a:r>
            <a:endParaRPr lang="en-US" altLang="zh-CN" dirty="0"/>
          </a:p>
          <a:p>
            <a:r>
              <a:rPr lang="zh-CN" altLang="en-US" dirty="0"/>
              <a:t>网站设计好后，云服务提供商会对其进行维护。</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测试、发布与维护</a:t>
            </a:r>
            <a:endParaRPr lang="zh-CN" altLang="en-US" dirty="0"/>
          </a:p>
        </p:txBody>
      </p:sp>
      <p:sp>
        <p:nvSpPr>
          <p:cNvPr id="3" name="内容占位符 2"/>
          <p:cNvSpPr>
            <a:spLocks noGrp="1"/>
          </p:cNvSpPr>
          <p:nvPr>
            <p:ph idx="1"/>
          </p:nvPr>
        </p:nvSpPr>
        <p:spPr/>
        <p:txBody>
          <a:bodyPr/>
          <a:lstStyle/>
          <a:p>
            <a:r>
              <a:rPr lang="zh-CN" altLang="en-US" dirty="0"/>
              <a:t>多媒体网站成形后，并不能马上发布</a:t>
            </a:r>
            <a:r>
              <a:rPr lang="en-US" altLang="zh-CN" dirty="0"/>
              <a:t>——</a:t>
            </a:r>
            <a:r>
              <a:rPr lang="zh-CN" altLang="en-US" dirty="0"/>
              <a:t>需要先测试其功能与性能是否能达到要求，如：</a:t>
            </a:r>
            <a:endParaRPr lang="en-US" altLang="zh-CN" dirty="0"/>
          </a:p>
          <a:p>
            <a:pPr lvl="1"/>
            <a:r>
              <a:rPr lang="zh-CN" altLang="en-US" dirty="0"/>
              <a:t>每一个超链接都要点开查看是否连接到了正确位置</a:t>
            </a:r>
            <a:endParaRPr lang="en-US" altLang="zh-CN" dirty="0"/>
          </a:p>
          <a:p>
            <a:pPr lvl="1"/>
            <a:r>
              <a:rPr lang="zh-CN" altLang="en-US" dirty="0"/>
              <a:t>每一个带有动态元素的操作（比如点击或者指向）都必须要好好检测。</a:t>
            </a:r>
            <a:endParaRPr lang="en-US" altLang="zh-CN" dirty="0"/>
          </a:p>
          <a:p>
            <a:r>
              <a:rPr lang="zh-CN" altLang="zh-CN" dirty="0"/>
              <a:t>一些公司会对网站进行</a:t>
            </a:r>
            <a:r>
              <a:rPr lang="en-US" altLang="zh-CN" dirty="0"/>
              <a:t>“</a:t>
            </a:r>
            <a:r>
              <a:rPr lang="zh-CN" altLang="zh-CN" dirty="0"/>
              <a:t>压力测试</a:t>
            </a:r>
            <a:r>
              <a:rPr lang="en-US" altLang="zh-CN" dirty="0"/>
              <a:t>”</a:t>
            </a:r>
            <a:r>
              <a:rPr lang="zh-CN" altLang="zh-CN" dirty="0"/>
              <a:t>以检查网站性能</a:t>
            </a:r>
            <a:r>
              <a:rPr lang="zh-CN" altLang="en-US" dirty="0"/>
              <a:t>。</a:t>
            </a:r>
            <a:endParaRPr lang="en-US" altLang="zh-CN" dirty="0"/>
          </a:p>
          <a:p>
            <a:r>
              <a:rPr lang="zh-CN" altLang="zh-CN" dirty="0"/>
              <a:t>网站管理者还可以使用特定的软件来长期监测网站数据，通过数据分析出网站瓶颈，并对此做出调整。</a:t>
            </a:r>
            <a:endParaRPr lang="zh-CN" altLang="zh-CN"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多媒体和</a:t>
            </a:r>
            <a:r>
              <a:rPr lang="en-US" altLang="zh-CN"/>
              <a:t>Web</a:t>
            </a:r>
            <a:endParaRPr lang="en-US" altLang="zh-CN"/>
          </a:p>
        </p:txBody>
      </p:sp>
      <p:sp>
        <p:nvSpPr>
          <p:cNvPr id="3" name="内容占位符 2"/>
          <p:cNvSpPr>
            <a:spLocks noGrp="1"/>
          </p:cNvSpPr>
          <p:nvPr>
            <p:ph idx="1"/>
          </p:nvPr>
        </p:nvSpPr>
        <p:spPr/>
        <p:txBody>
          <a:bodyPr/>
          <a:p>
            <a:r>
              <a:rPr lang="zh-CN" altLang="en-US"/>
              <a:t>现今的绝大多数网站都包含了多媒体内容，如网页上常见的广告、网站上常见的内容，或者是上传到网站上的用户提供的内容。</a:t>
            </a:r>
            <a:endParaRPr lang="zh-CN" altLang="en-US"/>
          </a:p>
          <a:p>
            <a:r>
              <a:rPr lang="zh-CN" altLang="en-US"/>
              <a:t>今天的多媒体已经成为因特网不可或缺的一部分，企业和个人都可以创建网站并给网络上的游客提供内容，因此了解不同形式的媒体元素及知道把它们加入到网站上后带来的影响是很重要的。</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测试、发布和维护</a:t>
            </a:r>
            <a:endParaRPr lang="zh-CN" altLang="en-US"/>
          </a:p>
        </p:txBody>
      </p:sp>
      <p:pic>
        <p:nvPicPr>
          <p:cNvPr id="61" name="图片 61"/>
          <p:cNvPicPr>
            <a:picLocks noChangeAspect="1"/>
          </p:cNvPicPr>
          <p:nvPr>
            <p:ph idx="1"/>
          </p:nvPr>
        </p:nvPicPr>
        <p:blipFill>
          <a:blip r:embed="rId1"/>
          <a:stretch>
            <a:fillRect/>
          </a:stretch>
        </p:blipFill>
        <p:spPr>
          <a:xfrm>
            <a:off x="1438275" y="2367280"/>
            <a:ext cx="7077075" cy="2642870"/>
          </a:xfrm>
          <a:prstGeom prst="rect">
            <a:avLst/>
          </a:prstGeom>
        </p:spPr>
      </p:pic>
      <p:sp>
        <p:nvSpPr>
          <p:cNvPr id="4" name="文本框 3"/>
          <p:cNvSpPr txBox="1"/>
          <p:nvPr/>
        </p:nvSpPr>
        <p:spPr>
          <a:xfrm>
            <a:off x="3004820" y="5181600"/>
            <a:ext cx="4434840" cy="368300"/>
          </a:xfrm>
          <a:prstGeom prst="rect">
            <a:avLst/>
          </a:prstGeom>
          <a:noFill/>
        </p:spPr>
        <p:txBody>
          <a:bodyPr wrap="square" rtlCol="0">
            <a:spAutoFit/>
          </a:bodyPr>
          <a:p>
            <a:r>
              <a:rPr lang="zh-CN" altLang="en-US"/>
              <a:t>通过在线网页检查工具检查网页的代码</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测试、发布与维护</a:t>
            </a:r>
            <a:endParaRPr lang="zh-CN" altLang="en-US" dirty="0"/>
          </a:p>
        </p:txBody>
      </p:sp>
      <p:sp>
        <p:nvSpPr>
          <p:cNvPr id="3" name="内容占位符 2"/>
          <p:cNvSpPr>
            <a:spLocks noGrp="1"/>
          </p:cNvSpPr>
          <p:nvPr>
            <p:ph idx="1"/>
          </p:nvPr>
        </p:nvSpPr>
        <p:spPr>
          <a:xfrm>
            <a:off x="1438382" y="1202076"/>
            <a:ext cx="7076968" cy="5454218"/>
          </a:xfrm>
        </p:spPr>
        <p:txBody>
          <a:bodyPr>
            <a:normAutofit/>
          </a:bodyPr>
          <a:lstStyle/>
          <a:p>
            <a:r>
              <a:rPr lang="zh-CN" altLang="en-US" dirty="0"/>
              <a:t> 当网站通过测试后，就可以发布了，即把它上传到合适的网络服务器。</a:t>
            </a:r>
            <a:endParaRPr lang="en-US" altLang="zh-CN" dirty="0"/>
          </a:p>
          <a:p>
            <a:r>
              <a:rPr lang="zh-CN" altLang="en-US" dirty="0"/>
              <a:t>有关网站的所有内容（</a:t>
            </a:r>
            <a:r>
              <a:rPr lang="en-US" altLang="zh-CN" dirty="0"/>
              <a:t>HTML</a:t>
            </a:r>
            <a:r>
              <a:rPr lang="zh-CN" altLang="en-US" dirty="0"/>
              <a:t>文件、多媒体文件、</a:t>
            </a:r>
            <a:r>
              <a:rPr lang="en-US" altLang="zh-CN" dirty="0"/>
              <a:t>CSS</a:t>
            </a:r>
            <a:r>
              <a:rPr lang="zh-CN" altLang="en-US" dirty="0"/>
              <a:t>文件等）都应该上传给服务器。</a:t>
            </a:r>
            <a:endParaRPr lang="en-US" altLang="zh-CN" dirty="0"/>
          </a:p>
          <a:p>
            <a:r>
              <a:rPr lang="zh-CN" altLang="en-US" dirty="0"/>
              <a:t>一些网页制作软件提供了网站发布的功能，此外，还可以通过</a:t>
            </a:r>
            <a:r>
              <a:rPr lang="en-US" altLang="zh-CN" dirty="0"/>
              <a:t>FTP</a:t>
            </a:r>
            <a:r>
              <a:rPr lang="zh-CN" altLang="en-US" dirty="0"/>
              <a:t>或代理服务商提供的实用工具发布网站。网站发布后，就可以通过浏览器输入</a:t>
            </a:r>
            <a:r>
              <a:rPr lang="en-US" altLang="zh-CN" dirty="0"/>
              <a:t>URL</a:t>
            </a:r>
            <a:r>
              <a:rPr lang="zh-CN" altLang="en-US" dirty="0"/>
              <a:t>进行浏览了。</a:t>
            </a:r>
            <a:endParaRPr lang="en-US" altLang="zh-CN" dirty="0"/>
          </a:p>
          <a:p>
            <a:r>
              <a:rPr lang="zh-CN" altLang="zh-CN" dirty="0"/>
              <a:t>网站发布也意味着维护的开始。，网站应该定期更新以保证其内容的实时性及趣味性。还要时常进行评估，以查看它哪些地方需要修改或升级</a:t>
            </a:r>
            <a:r>
              <a:rPr lang="zh-CN" altLang="en-US" dirty="0"/>
              <a:t>。</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基于</a:t>
            </a:r>
            <a:r>
              <a:rPr lang="en-US" altLang="zh-CN" dirty="0"/>
              <a:t>Web</a:t>
            </a:r>
            <a:r>
              <a:rPr lang="zh-CN" altLang="en-US" dirty="0"/>
              <a:t>的多媒体应用</a:t>
            </a:r>
            <a:endParaRPr lang="zh-CN" altLang="en-US" dirty="0"/>
          </a:p>
        </p:txBody>
      </p:sp>
      <p:sp>
        <p:nvSpPr>
          <p:cNvPr id="3" name="内容占位符 2"/>
          <p:cNvSpPr>
            <a:spLocks noGrp="1"/>
          </p:cNvSpPr>
          <p:nvPr>
            <p:ph idx="1"/>
          </p:nvPr>
        </p:nvSpPr>
        <p:spPr/>
        <p:txBody>
          <a:bodyPr/>
          <a:lstStyle/>
          <a:p>
            <a:r>
              <a:rPr lang="zh-CN" altLang="en-US" dirty="0"/>
              <a:t>在</a:t>
            </a:r>
            <a:r>
              <a:rPr lang="en-US" altLang="zh-CN" dirty="0"/>
              <a:t>Web</a:t>
            </a:r>
            <a:r>
              <a:rPr lang="zh-CN" altLang="en-US" dirty="0"/>
              <a:t>上，最常见的多媒体应用有：</a:t>
            </a:r>
            <a:endParaRPr lang="en-US" altLang="zh-CN" dirty="0"/>
          </a:p>
          <a:p>
            <a:pPr lvl="1"/>
            <a:r>
              <a:rPr lang="zh-CN" altLang="en-US" dirty="0"/>
              <a:t>信息传递：如新闻网站、在线教育</a:t>
            </a:r>
            <a:endParaRPr lang="en-US" altLang="zh-CN" dirty="0"/>
          </a:p>
          <a:p>
            <a:pPr lvl="1"/>
            <a:r>
              <a:rPr lang="zh-CN" altLang="en-US" dirty="0"/>
              <a:t>电子商务：如网上商城的产品目录</a:t>
            </a:r>
            <a:endParaRPr lang="en-US" altLang="zh-CN" dirty="0"/>
          </a:p>
          <a:p>
            <a:pPr lvl="1"/>
            <a:r>
              <a:rPr lang="zh-CN" altLang="en-US" dirty="0"/>
              <a:t>娱乐：如电视节目、电影、娱乐资源</a:t>
            </a:r>
            <a:endParaRPr lang="en-US" altLang="zh-CN" dirty="0"/>
          </a:p>
          <a:p>
            <a:pPr lvl="1"/>
            <a:r>
              <a:rPr lang="zh-CN" altLang="zh-CN" dirty="0"/>
              <a:t>社会化媒体和虚拟世界</a:t>
            </a:r>
            <a:r>
              <a:rPr lang="zh-CN" altLang="en-US" dirty="0"/>
              <a:t>：如社交网站</a:t>
            </a:r>
            <a:endParaRPr lang="zh-CN" altLang="en-US" dirty="0"/>
          </a:p>
        </p:txBody>
      </p:sp>
      <p:pic>
        <p:nvPicPr>
          <p:cNvPr id="4" name="图片 3"/>
          <p:cNvPicPr/>
          <p:nvPr/>
        </p:nvPicPr>
        <p:blipFill>
          <a:blip r:embed="rId1"/>
          <a:stretch>
            <a:fillRect/>
          </a:stretch>
        </p:blipFill>
        <p:spPr>
          <a:xfrm>
            <a:off x="5405719" y="3255569"/>
            <a:ext cx="3738282" cy="3602431"/>
          </a:xfrm>
          <a:prstGeom prst="rect">
            <a:avLst/>
          </a:prstGeom>
        </p:spPr>
      </p:pic>
      <p:sp>
        <p:nvSpPr>
          <p:cNvPr id="5" name="文本框 4"/>
          <p:cNvSpPr txBox="1"/>
          <p:nvPr/>
        </p:nvSpPr>
        <p:spPr>
          <a:xfrm>
            <a:off x="2677099" y="6004193"/>
            <a:ext cx="2492990" cy="369332"/>
          </a:xfrm>
          <a:prstGeom prst="rect">
            <a:avLst/>
          </a:prstGeom>
          <a:noFill/>
        </p:spPr>
        <p:txBody>
          <a:bodyPr wrap="none" rtlCol="0">
            <a:spAutoFit/>
          </a:bodyPr>
          <a:lstStyle/>
          <a:p>
            <a:r>
              <a:rPr lang="zh-CN" altLang="en-US" dirty="0"/>
              <a:t>网上商城中的虚拟模特</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基于</a:t>
            </a:r>
            <a:r>
              <a:rPr lang="en-US" altLang="zh-CN" dirty="0"/>
              <a:t>Web</a:t>
            </a:r>
            <a:r>
              <a:rPr lang="zh-CN" altLang="en-US" dirty="0"/>
              <a:t>的多媒体的优缺点</a:t>
            </a:r>
            <a:endParaRPr lang="zh-CN" altLang="en-US" dirty="0"/>
          </a:p>
        </p:txBody>
      </p:sp>
      <p:sp>
        <p:nvSpPr>
          <p:cNvPr id="3" name="内容占位符 2"/>
          <p:cNvSpPr>
            <a:spLocks noGrp="1"/>
          </p:cNvSpPr>
          <p:nvPr>
            <p:ph idx="1"/>
          </p:nvPr>
        </p:nvSpPr>
        <p:spPr/>
        <p:txBody>
          <a:bodyPr/>
          <a:lstStyle/>
          <a:p>
            <a:r>
              <a:rPr lang="zh-CN" altLang="en-US" dirty="0"/>
              <a:t>优势：</a:t>
            </a:r>
            <a:endParaRPr lang="en-US" altLang="zh-CN" dirty="0"/>
          </a:p>
          <a:p>
            <a:pPr lvl="1"/>
            <a:r>
              <a:rPr lang="zh-CN" altLang="en-US" dirty="0"/>
              <a:t>相比于其他途径，通过网页可以传递更多种类的内容。</a:t>
            </a:r>
            <a:endParaRPr lang="en-US" altLang="zh-CN" dirty="0"/>
          </a:p>
          <a:p>
            <a:pPr lvl="1"/>
            <a:r>
              <a:rPr lang="en-US" altLang="zh-CN" dirty="0"/>
              <a:t>Web</a:t>
            </a:r>
            <a:r>
              <a:rPr lang="zh-CN" altLang="zh-CN" dirty="0"/>
              <a:t>多媒体可以带来新的学习方式</a:t>
            </a:r>
            <a:r>
              <a:rPr lang="zh-CN" altLang="en-US" dirty="0"/>
              <a:t>。</a:t>
            </a:r>
            <a:endParaRPr lang="en-US" altLang="zh-CN" dirty="0"/>
          </a:p>
          <a:p>
            <a:pPr lvl="1"/>
            <a:r>
              <a:rPr lang="zh-CN" altLang="zh-CN" dirty="0"/>
              <a:t>很多想法能够通过多媒体轻松地表达出来</a:t>
            </a:r>
            <a:r>
              <a:rPr lang="zh-CN" altLang="en-US" dirty="0"/>
              <a:t>。</a:t>
            </a:r>
            <a:endParaRPr lang="en-US" altLang="zh-CN" dirty="0"/>
          </a:p>
          <a:p>
            <a:endParaRPr lang="en-US" altLang="zh-CN" dirty="0"/>
          </a:p>
          <a:p>
            <a:r>
              <a:rPr lang="zh-CN" altLang="en-US" dirty="0"/>
              <a:t>劣势：</a:t>
            </a:r>
            <a:endParaRPr lang="en-US" altLang="zh-CN" dirty="0"/>
          </a:p>
          <a:p>
            <a:pPr lvl="1"/>
            <a:r>
              <a:rPr lang="zh-CN" altLang="zh-CN" dirty="0"/>
              <a:t>开发过程</a:t>
            </a:r>
            <a:r>
              <a:rPr lang="zh-CN" altLang="en-US" dirty="0"/>
              <a:t>需要</a:t>
            </a:r>
            <a:r>
              <a:rPr lang="zh-CN" altLang="zh-CN" dirty="0"/>
              <a:t>花费</a:t>
            </a:r>
            <a:r>
              <a:rPr lang="zh-CN" altLang="en-US" dirty="0"/>
              <a:t>更多</a:t>
            </a:r>
            <a:r>
              <a:rPr lang="zh-CN" altLang="zh-CN" dirty="0"/>
              <a:t>的时间和费用</a:t>
            </a:r>
            <a:r>
              <a:rPr lang="zh-CN" altLang="en-US" dirty="0"/>
              <a:t>。</a:t>
            </a:r>
            <a:endParaRPr lang="en-US" altLang="zh-CN" dirty="0"/>
          </a:p>
          <a:p>
            <a:pPr lvl="1"/>
            <a:r>
              <a:rPr lang="zh-CN" altLang="en-US" dirty="0"/>
              <a:t>保证系统性能时，</a:t>
            </a:r>
            <a:r>
              <a:rPr lang="zh-CN" altLang="zh-CN" dirty="0"/>
              <a:t>存储和传输多媒体内容的花费</a:t>
            </a:r>
            <a:r>
              <a:rPr lang="zh-CN" altLang="en-US" dirty="0"/>
              <a:t>可能会很大。</a:t>
            </a:r>
            <a:endParaRPr lang="en-US" altLang="zh-CN" dirty="0"/>
          </a:p>
          <a:p>
            <a:pPr lvl="1"/>
            <a:r>
              <a:rPr lang="zh-CN" altLang="en-US" dirty="0"/>
              <a:t>需要考虑不同用户的网速。</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多媒体元素</a:t>
            </a:r>
            <a:endParaRPr lang="zh-CN" altLang="en-US" dirty="0"/>
          </a:p>
        </p:txBody>
      </p:sp>
      <p:sp>
        <p:nvSpPr>
          <p:cNvPr id="3" name="内容占位符 2"/>
          <p:cNvSpPr>
            <a:spLocks noGrp="1"/>
          </p:cNvSpPr>
          <p:nvPr>
            <p:ph idx="1"/>
          </p:nvPr>
        </p:nvSpPr>
        <p:spPr/>
        <p:txBody>
          <a:bodyPr/>
          <a:lstStyle/>
          <a:p>
            <a:r>
              <a:rPr lang="zh-CN" altLang="en-US" dirty="0"/>
              <a:t>在网站中常见的多媒体元素有：</a:t>
            </a:r>
            <a:endParaRPr lang="en-US" altLang="zh-CN" dirty="0"/>
          </a:p>
          <a:p>
            <a:pPr lvl="1"/>
            <a:r>
              <a:rPr lang="zh-CN" altLang="en-US" dirty="0"/>
              <a:t>文本</a:t>
            </a:r>
            <a:endParaRPr lang="en-US" altLang="zh-CN" dirty="0"/>
          </a:p>
          <a:p>
            <a:pPr lvl="1"/>
            <a:r>
              <a:rPr lang="zh-CN" altLang="en-US" dirty="0"/>
              <a:t>图片</a:t>
            </a:r>
            <a:endParaRPr lang="en-US" altLang="zh-CN" dirty="0"/>
          </a:p>
          <a:p>
            <a:pPr lvl="1"/>
            <a:r>
              <a:rPr lang="zh-CN" altLang="en-US" dirty="0"/>
              <a:t>动画</a:t>
            </a:r>
            <a:endParaRPr lang="en-US" altLang="zh-CN" dirty="0"/>
          </a:p>
          <a:p>
            <a:pPr lvl="1"/>
            <a:r>
              <a:rPr lang="zh-CN" altLang="en-US" dirty="0"/>
              <a:t>音频</a:t>
            </a:r>
            <a:endParaRPr lang="en-US" altLang="zh-CN" dirty="0"/>
          </a:p>
          <a:p>
            <a:pPr lvl="1"/>
            <a:r>
              <a:rPr lang="zh-CN" altLang="en-US" dirty="0"/>
              <a:t>视频</a:t>
            </a:r>
            <a:endParaRPr lang="en-US" altLang="zh-CN" dirty="0"/>
          </a:p>
          <a:p>
            <a:pPr lvl="1"/>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文本</a:t>
            </a:r>
            <a:endParaRPr lang="zh-CN" altLang="en-US" dirty="0"/>
          </a:p>
        </p:txBody>
      </p:sp>
      <p:sp>
        <p:nvSpPr>
          <p:cNvPr id="3" name="内容占位符 2"/>
          <p:cNvSpPr>
            <a:spLocks noGrp="1"/>
          </p:cNvSpPr>
          <p:nvPr>
            <p:ph idx="1"/>
          </p:nvPr>
        </p:nvSpPr>
        <p:spPr/>
        <p:txBody>
          <a:bodyPr/>
          <a:lstStyle/>
          <a:p>
            <a:r>
              <a:rPr lang="zh-CN" altLang="zh-CN" dirty="0"/>
              <a:t>文本可以以各式各样的字体、颜色、大小和样式表现出来。字体是由拥有同样设计的字符文本组成的集合，如</a:t>
            </a:r>
            <a:r>
              <a:rPr lang="en-US" altLang="zh-CN" dirty="0"/>
              <a:t>Times New Roman</a:t>
            </a:r>
            <a:r>
              <a:rPr lang="zh-CN" altLang="zh-CN" dirty="0"/>
              <a:t>、</a:t>
            </a:r>
            <a:r>
              <a:rPr lang="en-US" altLang="zh-CN" dirty="0"/>
              <a:t>Arial</a:t>
            </a:r>
            <a:r>
              <a:rPr lang="zh-CN" altLang="zh-CN" dirty="0"/>
              <a:t>、宋体以及黑体等。</a:t>
            </a:r>
            <a:endParaRPr lang="en-US" altLang="zh-CN" dirty="0"/>
          </a:p>
          <a:p>
            <a:r>
              <a:rPr lang="zh-CN" altLang="en-US" dirty="0"/>
              <a:t>字体可分为衬线字体和无衬线字体：</a:t>
            </a:r>
            <a:endParaRPr lang="en-US" altLang="zh-CN" dirty="0"/>
          </a:p>
          <a:p>
            <a:pPr lvl="1"/>
            <a:r>
              <a:rPr lang="zh-CN" altLang="en-US" dirty="0"/>
              <a:t>衬线字体（</a:t>
            </a:r>
            <a:r>
              <a:rPr lang="en-US" altLang="zh-CN" dirty="0"/>
              <a:t>serif</a:t>
            </a:r>
            <a:r>
              <a:rPr lang="zh-CN" altLang="en-US" dirty="0"/>
              <a:t>，如</a:t>
            </a:r>
            <a:r>
              <a:rPr lang="en-US" altLang="zh-CN" dirty="0"/>
              <a:t>Times New Roman</a:t>
            </a:r>
            <a:r>
              <a:rPr lang="zh-CN" altLang="en-US" dirty="0"/>
              <a:t>、宋体）指的是在字母笔画末端带有小衬线的字体。</a:t>
            </a:r>
            <a:endParaRPr lang="en-US" altLang="zh-CN" dirty="0"/>
          </a:p>
          <a:p>
            <a:pPr lvl="1"/>
            <a:r>
              <a:rPr lang="zh-CN" altLang="en-US" dirty="0"/>
              <a:t>无衬线字体（</a:t>
            </a:r>
            <a:r>
              <a:rPr lang="en-US" altLang="zh-CN" dirty="0"/>
              <a:t>sans serif</a:t>
            </a:r>
            <a:r>
              <a:rPr lang="zh-CN" altLang="en-US" dirty="0"/>
              <a:t>，如</a:t>
            </a:r>
            <a:r>
              <a:rPr lang="en-US" altLang="zh-CN" dirty="0"/>
              <a:t>Arial</a:t>
            </a:r>
            <a:r>
              <a:rPr lang="zh-CN" altLang="en-US" dirty="0"/>
              <a:t>）没有衬线，经常被用在标题、页首、网页横幅等位置上。</a:t>
            </a:r>
            <a:endParaRPr lang="zh-CN" altLang="en-US" dirty="0"/>
          </a:p>
        </p:txBody>
      </p:sp>
      <p:pic>
        <p:nvPicPr>
          <p:cNvPr id="4" name="图片 3"/>
          <p:cNvPicPr/>
          <p:nvPr/>
        </p:nvPicPr>
        <p:blipFill>
          <a:blip r:embed="rId1"/>
          <a:stretch>
            <a:fillRect/>
          </a:stretch>
        </p:blipFill>
        <p:spPr>
          <a:xfrm>
            <a:off x="1304793" y="5190602"/>
            <a:ext cx="3672225" cy="1358153"/>
          </a:xfrm>
          <a:prstGeom prst="rect">
            <a:avLst/>
          </a:prstGeom>
        </p:spPr>
      </p:pic>
      <p:sp>
        <p:nvSpPr>
          <p:cNvPr id="5" name="文本框 4"/>
          <p:cNvSpPr txBox="1"/>
          <p:nvPr/>
        </p:nvSpPr>
        <p:spPr>
          <a:xfrm>
            <a:off x="4976866" y="6176658"/>
            <a:ext cx="3877985" cy="369332"/>
          </a:xfrm>
          <a:prstGeom prst="rect">
            <a:avLst/>
          </a:prstGeom>
          <a:noFill/>
        </p:spPr>
        <p:txBody>
          <a:bodyPr wrap="none" rtlCol="0">
            <a:spAutoFit/>
          </a:bodyPr>
          <a:lstStyle/>
          <a:p>
            <a:r>
              <a:rPr lang="zh-CN" altLang="zh-CN"/>
              <a:t>衬线字体（左）和非衬线字体（右）</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文本</a:t>
            </a:r>
            <a:endParaRPr lang="zh-CN" altLang="en-US" dirty="0"/>
          </a:p>
        </p:txBody>
      </p:sp>
      <p:sp>
        <p:nvSpPr>
          <p:cNvPr id="3" name="内容占位符 2"/>
          <p:cNvSpPr>
            <a:spLocks noGrp="1"/>
          </p:cNvSpPr>
          <p:nvPr>
            <p:ph idx="1"/>
          </p:nvPr>
        </p:nvSpPr>
        <p:spPr/>
        <p:txBody>
          <a:bodyPr/>
          <a:lstStyle/>
          <a:p>
            <a:r>
              <a:rPr lang="zh-CN" altLang="zh-CN" dirty="0"/>
              <a:t>通常文本的大小是</a:t>
            </a:r>
            <a:r>
              <a:rPr lang="en-US" altLang="zh-CN" dirty="0"/>
              <a:t>11</a:t>
            </a:r>
            <a:r>
              <a:rPr lang="zh-CN" altLang="zh-CN" dirty="0"/>
              <a:t>号或</a:t>
            </a:r>
            <a:r>
              <a:rPr lang="en-US" altLang="zh-CN" dirty="0"/>
              <a:t>12</a:t>
            </a:r>
            <a:r>
              <a:rPr lang="zh-CN" altLang="zh-CN" dirty="0"/>
              <a:t>号</a:t>
            </a:r>
            <a:r>
              <a:rPr lang="zh-CN" altLang="en-US" dirty="0"/>
              <a:t>。</a:t>
            </a:r>
            <a:endParaRPr lang="en-US" altLang="zh-CN" dirty="0"/>
          </a:p>
          <a:p>
            <a:pPr lvl="1"/>
            <a:r>
              <a:rPr lang="zh-CN" altLang="zh-CN" dirty="0"/>
              <a:t>更小的字号文本会变得难以阅读</a:t>
            </a:r>
            <a:endParaRPr lang="en-US" altLang="zh-CN" dirty="0"/>
          </a:p>
          <a:p>
            <a:pPr lvl="1"/>
            <a:r>
              <a:rPr lang="zh-CN" altLang="en-US" dirty="0"/>
              <a:t>字号</a:t>
            </a:r>
            <a:r>
              <a:rPr lang="zh-CN" altLang="zh-CN" dirty="0"/>
              <a:t>太大会占据屏幕的太多空间</a:t>
            </a:r>
            <a:endParaRPr lang="en-US" altLang="zh-CN" dirty="0"/>
          </a:p>
          <a:p>
            <a:pPr lvl="1"/>
            <a:endParaRPr lang="en-US" altLang="zh-CN" dirty="0"/>
          </a:p>
          <a:p>
            <a:r>
              <a:rPr lang="zh-CN" altLang="en-US" dirty="0"/>
              <a:t>注意</a:t>
            </a:r>
            <a:r>
              <a:rPr lang="zh-CN" altLang="zh-CN" dirty="0"/>
              <a:t>网站的配色</a:t>
            </a:r>
            <a:r>
              <a:rPr lang="zh-CN" altLang="en-US" dirty="0"/>
              <a:t>：</a:t>
            </a:r>
            <a:r>
              <a:rPr lang="zh-CN" altLang="zh-CN" dirty="0"/>
              <a:t>保持文本颜色和网页背景颜色之间的高对比度</a:t>
            </a:r>
            <a:r>
              <a:rPr lang="zh-CN" altLang="en-US" dirty="0"/>
              <a:t>。</a:t>
            </a:r>
            <a:endParaRPr lang="en-US" altLang="zh-CN" dirty="0"/>
          </a:p>
          <a:p>
            <a:endParaRPr lang="en-US" altLang="zh-CN" dirty="0"/>
          </a:p>
          <a:p>
            <a:r>
              <a:rPr lang="zh-CN" altLang="en-US" dirty="0"/>
              <a:t>决定文本大小时，需考虑</a:t>
            </a:r>
            <a:r>
              <a:rPr lang="zh-CN" altLang="zh-CN" dirty="0"/>
              <a:t>用户使用的浏览器、屏幕的大小和屏幕分辨率</a:t>
            </a:r>
            <a:r>
              <a:rPr lang="zh-CN" altLang="en-US" dirty="0"/>
              <a:t>。</a:t>
            </a:r>
            <a:endParaRPr lang="zh-CN" altLang="en-US" dirty="0"/>
          </a:p>
        </p:txBody>
      </p:sp>
    </p:spTree>
  </p:cSld>
  <p:clrMapOvr>
    <a:masterClrMapping/>
  </p:clrMapOvr>
</p:sld>
</file>

<file path=ppt/tags/tag1.xml><?xml version="1.0" encoding="utf-8"?>
<p:tagLst xmlns:p="http://schemas.openxmlformats.org/presentationml/2006/main">
  <p:tag name="KSO_WM_UNIT_TABLE_BEAUTIFY" val="smartTable{2452b0bd-173d-4322-b380-3c3f63d47d6f}"/>
</p:tagLst>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5982</Words>
  <Application>WPS 演示</Application>
  <PresentationFormat>全屏显示(4:3)</PresentationFormat>
  <Paragraphs>320</Paragraphs>
  <Slides>41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Arial</vt:lpstr>
      <vt:lpstr>宋体</vt:lpstr>
      <vt:lpstr>Wingdings</vt:lpstr>
      <vt:lpstr>Calibri Light</vt:lpstr>
      <vt:lpstr>微软雅黑</vt:lpstr>
      <vt:lpstr>Arial Unicode MS</vt:lpstr>
      <vt:lpstr>Calibri</vt:lpstr>
      <vt:lpstr>Times New Roman</vt:lpstr>
      <vt:lpstr>CS</vt:lpstr>
      <vt:lpstr>第9章 多媒体和Web</vt:lpstr>
      <vt:lpstr>主要内容</vt:lpstr>
      <vt:lpstr>多媒体和Web</vt:lpstr>
      <vt:lpstr>PowerPoint 演示文稿</vt:lpstr>
      <vt:lpstr>基于Web的多媒体应用</vt:lpstr>
      <vt:lpstr>基于Web的多媒体的优缺点</vt:lpstr>
      <vt:lpstr>多媒体元素</vt:lpstr>
      <vt:lpstr>文本</vt:lpstr>
      <vt:lpstr>文本</vt:lpstr>
      <vt:lpstr>图片</vt:lpstr>
      <vt:lpstr>GIF</vt:lpstr>
      <vt:lpstr>PNG</vt:lpstr>
      <vt:lpstr>JPEG</vt:lpstr>
      <vt:lpstr>动画</vt:lpstr>
      <vt:lpstr>动画</vt:lpstr>
      <vt:lpstr>音频</vt:lpstr>
      <vt:lpstr>视频</vt:lpstr>
      <vt:lpstr>多媒体网站的设计</vt:lpstr>
      <vt:lpstr>多媒体网站的设计</vt:lpstr>
      <vt:lpstr>确定网站的目标及目标访客</vt:lpstr>
      <vt:lpstr>确定网站的目标及目标访客</vt:lpstr>
      <vt:lpstr>设计网站的结构和布局</vt:lpstr>
      <vt:lpstr>设计网站的结构和布局</vt:lpstr>
      <vt:lpstr>设计网站的结构和布局</vt:lpstr>
      <vt:lpstr>网站的导航结构</vt:lpstr>
      <vt:lpstr>PowerPoint 演示文稿</vt:lpstr>
      <vt:lpstr>多媒体网站的开发</vt:lpstr>
      <vt:lpstr>确定多媒体元素</vt:lpstr>
      <vt:lpstr>制作网站</vt:lpstr>
      <vt:lpstr>HTML5</vt:lpstr>
      <vt:lpstr>CSS</vt:lpstr>
      <vt:lpstr>PowerPoint 演示文稿</vt:lpstr>
      <vt:lpstr>脚本语言</vt:lpstr>
      <vt:lpstr>PowerPoint 演示文稿</vt:lpstr>
      <vt:lpstr>PowerPoint 演示文稿</vt:lpstr>
      <vt:lpstr>AJAX</vt:lpstr>
      <vt:lpstr> VRML和X3D</vt:lpstr>
      <vt:lpstr>网站生成器</vt:lpstr>
      <vt:lpstr>测试、发布与维护</vt:lpstr>
      <vt:lpstr>PowerPoint 演示文稿</vt:lpstr>
      <vt:lpstr>测试、发布与维护</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多媒体和Web</dc:title>
  <dc:creator>李沛伦</dc:creator>
  <cp:lastModifiedBy>古安</cp:lastModifiedBy>
  <cp:revision>13</cp:revision>
  <dcterms:created xsi:type="dcterms:W3CDTF">2015-05-21T13:36:00Z</dcterms:created>
  <dcterms:modified xsi:type="dcterms:W3CDTF">2019-11-27T08:01:35Z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