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302" r:id="rId6"/>
    <p:sldId id="284" r:id="rId7"/>
    <p:sldId id="259" r:id="rId8"/>
    <p:sldId id="260" r:id="rId9"/>
    <p:sldId id="261" r:id="rId10"/>
    <p:sldId id="285" r:id="rId11"/>
    <p:sldId id="262" r:id="rId12"/>
    <p:sldId id="263" r:id="rId13"/>
    <p:sldId id="264" r:id="rId14"/>
    <p:sldId id="309" r:id="rId15"/>
    <p:sldId id="265" r:id="rId16"/>
    <p:sldId id="303" r:id="rId17"/>
    <p:sldId id="266" r:id="rId18"/>
    <p:sldId id="267" r:id="rId19"/>
    <p:sldId id="268" r:id="rId20"/>
    <p:sldId id="304" r:id="rId21"/>
    <p:sldId id="269" r:id="rId22"/>
    <p:sldId id="270" r:id="rId23"/>
    <p:sldId id="271" r:id="rId24"/>
    <p:sldId id="272" r:id="rId25"/>
    <p:sldId id="273" r:id="rId26"/>
    <p:sldId id="305" r:id="rId27"/>
    <p:sldId id="280" r:id="rId28"/>
    <p:sldId id="306" r:id="rId29"/>
    <p:sldId id="307" r:id="rId30"/>
    <p:sldId id="308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4600" y="4991100"/>
            <a:ext cx="7772400" cy="7620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38382" y="6356351"/>
            <a:ext cx="1247667" cy="365125"/>
          </a:xfrm>
        </p:spPr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" y="0"/>
            <a:ext cx="9141085" cy="47813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382" y="241837"/>
            <a:ext cx="7076968" cy="6109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8382" y="1202076"/>
            <a:ext cx="7076968" cy="49748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38382" y="6356351"/>
            <a:ext cx="1247668" cy="365125"/>
          </a:xfrm>
        </p:spPr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0"/>
            <a:ext cx="124777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80C55-04C3-44ED-9A09-3AF8185E7D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C1BF1-A9E6-4692-A0CB-5953A9BFCDE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局域网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有线局域网通过电缆连接各个节点，数据在电缆中进行传输。</a:t>
            </a:r>
            <a:endParaRPr lang="zh-CN" altLang="zh-CN" dirty="0"/>
          </a:p>
          <a:p>
            <a:r>
              <a:rPr lang="zh-CN" altLang="zh-CN" dirty="0"/>
              <a:t>网络电缆也称双绞线，是用四对铜线缠绕而成的，线的末端接以</a:t>
            </a:r>
            <a:r>
              <a:rPr lang="en-US" altLang="zh-CN" dirty="0"/>
              <a:t>RJ45</a:t>
            </a:r>
            <a:r>
              <a:rPr lang="zh-CN" altLang="zh-CN" dirty="0"/>
              <a:t>接头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常用的网络电缆包括五类线（</a:t>
            </a:r>
            <a:r>
              <a:rPr lang="en-US" altLang="zh-CN" dirty="0"/>
              <a:t>CAT5</a:t>
            </a:r>
            <a:r>
              <a:rPr lang="zh-CN" altLang="zh-CN" dirty="0"/>
              <a:t>）、超五类线（</a:t>
            </a:r>
            <a:r>
              <a:rPr lang="en-US" altLang="zh-CN" dirty="0"/>
              <a:t>CAT5e</a:t>
            </a:r>
            <a:r>
              <a:rPr lang="zh-CN" altLang="zh-CN" dirty="0"/>
              <a:t>）和六类线（</a:t>
            </a:r>
            <a:r>
              <a:rPr lang="en-US" altLang="zh-CN" dirty="0"/>
              <a:t>CAT6</a:t>
            </a:r>
            <a:r>
              <a:rPr lang="zh-CN" altLang="zh-CN" dirty="0"/>
              <a:t>），它们最长支持</a:t>
            </a:r>
            <a:r>
              <a:rPr lang="en-US" altLang="zh-CN" dirty="0"/>
              <a:t>100</a:t>
            </a:r>
            <a:r>
              <a:rPr lang="zh-CN" altLang="zh-CN" dirty="0"/>
              <a:t>米的传输长度。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881283" y="4448100"/>
            <a:ext cx="3634068" cy="22187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在城域网和广域网中，信号是在光缆中传输的。光缆由细如头发的光导纤维制成，数据在其中可以以光速传播。</a:t>
            </a:r>
            <a:endParaRPr lang="en-US" altLang="zh-CN" dirty="0"/>
          </a:p>
          <a:p>
            <a:r>
              <a:rPr lang="zh-CN" altLang="en-US" dirty="0"/>
              <a:t>常</a:t>
            </a:r>
            <a:r>
              <a:rPr lang="zh-CN" altLang="zh-CN" dirty="0"/>
              <a:t>用带宽来衡量网络的数据传输能力</a:t>
            </a:r>
            <a:r>
              <a:rPr lang="zh-CN" altLang="en-US" dirty="0"/>
              <a:t>。</a:t>
            </a:r>
            <a:r>
              <a:rPr lang="zh-CN" altLang="zh-CN" dirty="0"/>
              <a:t>带宽是指单位时间内可传输的最大数据量</a:t>
            </a:r>
            <a:r>
              <a:rPr lang="zh-CN" altLang="en-US" dirty="0"/>
              <a:t>，</a:t>
            </a:r>
            <a:r>
              <a:rPr lang="zh-CN" altLang="zh-CN" dirty="0"/>
              <a:t>常用比特</a:t>
            </a:r>
            <a:r>
              <a:rPr lang="en-US" altLang="zh-CN" dirty="0"/>
              <a:t>/</a:t>
            </a:r>
            <a:r>
              <a:rPr lang="zh-CN" altLang="zh-CN" dirty="0"/>
              <a:t>秒（</a:t>
            </a:r>
            <a:r>
              <a:rPr lang="en-US" altLang="zh-CN" dirty="0"/>
              <a:t>bps</a:t>
            </a:r>
            <a:r>
              <a:rPr lang="zh-CN" altLang="zh-CN" dirty="0"/>
              <a:t>或</a:t>
            </a:r>
            <a:r>
              <a:rPr lang="en-US" altLang="zh-CN" dirty="0"/>
              <a:t>b/s</a:t>
            </a:r>
            <a:r>
              <a:rPr lang="zh-CN" altLang="zh-CN" dirty="0"/>
              <a:t>）度量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带宽较高的通信系统称为宽带，带宽较低的称为窄带。宽带和窄带的划分标准并不是固定的，目前常以</a:t>
            </a:r>
            <a:r>
              <a:rPr lang="en-US" altLang="zh-CN" dirty="0"/>
              <a:t>4Mbps</a:t>
            </a:r>
            <a:r>
              <a:rPr lang="zh-CN" altLang="zh-CN" dirty="0"/>
              <a:t>为分界线进行划分。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通信协议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数据在网络节点间传输时，需要遵守一系列的通信协议。</a:t>
            </a:r>
            <a:endParaRPr lang="en-US" altLang="zh-CN" dirty="0"/>
          </a:p>
          <a:p>
            <a:r>
              <a:rPr lang="zh-CN" altLang="zh-CN" dirty="0"/>
              <a:t>通信协议可以理解为计算机之间进行相互会话所使用的共同语言，它定义了数据的编码解码方式、传输顺序、电压高低、纠错方式等内容，以确保数据能够顺利地传输。</a:t>
            </a:r>
            <a:endParaRPr lang="en-US" altLang="zh-CN" dirty="0"/>
          </a:p>
          <a:p>
            <a:r>
              <a:rPr lang="zh-CN" altLang="zh-CN" dirty="0"/>
              <a:t>最常用也是最著名的通信协议是</a:t>
            </a:r>
            <a:r>
              <a:rPr lang="en-US" altLang="zh-CN" dirty="0"/>
              <a:t>TCP/IP</a:t>
            </a:r>
            <a:r>
              <a:rPr lang="zh-CN" altLang="zh-CN" dirty="0"/>
              <a:t>协议，它是管理因特网数据传输的协议，且也已成为局域网的标准。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网卡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网络接口控制器（</a:t>
            </a:r>
            <a:r>
              <a:rPr lang="en-US" altLang="zh-CN"/>
              <a:t>Network Interface Controller</a:t>
            </a:r>
            <a:r>
              <a:rPr lang="zh-CN" altLang="en-US"/>
              <a:t>，</a:t>
            </a:r>
            <a:r>
              <a:rPr lang="en-US" altLang="zh-CN"/>
              <a:t>NIC</a:t>
            </a:r>
            <a:r>
              <a:rPr lang="zh-CN" altLang="en-US"/>
              <a:t>），也称网卡</a:t>
            </a:r>
            <a:endParaRPr lang="zh-CN" altLang="en-US"/>
          </a:p>
          <a:p>
            <a:r>
              <a:rPr lang="zh-CN" altLang="en-US"/>
              <a:t>能使设备连接到局域网的电路</a:t>
            </a:r>
            <a:endParaRPr lang="zh-CN" altLang="en-US"/>
          </a:p>
          <a:p>
            <a:r>
              <a:rPr lang="zh-CN" altLang="en-US"/>
              <a:t>网卡内嵌在大多数数字设备的电路板中，可作为附加组件电路板和</a:t>
            </a:r>
            <a:r>
              <a:rPr lang="en-US" altLang="zh-CN"/>
              <a:t>USB</a:t>
            </a:r>
            <a:r>
              <a:rPr lang="zh-CN" altLang="en-US"/>
              <a:t>设备使用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MAC</a:t>
            </a:r>
            <a:r>
              <a:rPr lang="zh-CN" altLang="en-US" dirty="0"/>
              <a:t>地址与</a:t>
            </a:r>
            <a:r>
              <a:rPr lang="en-US" altLang="zh-CN" dirty="0"/>
              <a:t>IP</a:t>
            </a:r>
            <a:r>
              <a:rPr lang="zh-CN" altLang="en-US" dirty="0"/>
              <a:t>地址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MAC</a:t>
            </a:r>
            <a:r>
              <a:rPr lang="zh-CN" altLang="en-US" dirty="0"/>
              <a:t>地址：</a:t>
            </a:r>
            <a:r>
              <a:rPr lang="en-US" altLang="zh-CN" dirty="0"/>
              <a:t>MAC</a:t>
            </a:r>
            <a:r>
              <a:rPr lang="zh-CN" altLang="zh-CN" dirty="0"/>
              <a:t>（</a:t>
            </a:r>
            <a:r>
              <a:rPr lang="en-US" altLang="zh-CN" dirty="0"/>
              <a:t>Media Access Control</a:t>
            </a:r>
            <a:r>
              <a:rPr lang="zh-CN" altLang="zh-CN" dirty="0"/>
              <a:t>，介质存取控制）地址对每个网卡是唯一的，它可以用来实现一些低层的网络功能，并在一定程度上确保网络安全。</a:t>
            </a:r>
            <a:endParaRPr lang="en-US" altLang="zh-CN" dirty="0"/>
          </a:p>
          <a:p>
            <a:r>
              <a:rPr lang="en-US" altLang="zh-CN" dirty="0"/>
              <a:t>IP</a:t>
            </a:r>
            <a:r>
              <a:rPr lang="zh-CN" altLang="zh-CN" dirty="0"/>
              <a:t>地址一般由系统管理员或网络服务提供商分配，分配的</a:t>
            </a:r>
            <a:r>
              <a:rPr lang="en-US" altLang="zh-CN" dirty="0"/>
              <a:t>IP</a:t>
            </a:r>
            <a:r>
              <a:rPr lang="zh-CN" altLang="zh-CN" dirty="0"/>
              <a:t>地址是半永久的，即每次启动计算机时都保持一致；也可使用</a:t>
            </a:r>
            <a:r>
              <a:rPr lang="en-US" altLang="zh-CN" dirty="0"/>
              <a:t>DHCP</a:t>
            </a:r>
            <a:r>
              <a:rPr lang="zh-CN" altLang="zh-CN" dirty="0"/>
              <a:t>（</a:t>
            </a:r>
            <a:r>
              <a:rPr lang="en-US" altLang="zh-CN" dirty="0"/>
              <a:t>Dynamic Host Configuration Protocol</a:t>
            </a:r>
            <a:r>
              <a:rPr lang="zh-CN" altLang="zh-CN" dirty="0"/>
              <a:t>，动态主机配置协议）协议来自动向</a:t>
            </a:r>
            <a:r>
              <a:rPr lang="en-US" altLang="zh-CN" dirty="0"/>
              <a:t>DHCP</a:t>
            </a:r>
            <a:r>
              <a:rPr lang="zh-CN" altLang="zh-CN" dirty="0"/>
              <a:t>服务器申请</a:t>
            </a:r>
            <a:r>
              <a:rPr lang="en-US" altLang="zh-CN" dirty="0"/>
              <a:t>IP</a:t>
            </a:r>
            <a:r>
              <a:rPr lang="zh-CN" altLang="zh-CN" dirty="0"/>
              <a:t>地址，通过此方式获得</a:t>
            </a:r>
            <a:r>
              <a:rPr lang="en-US" altLang="zh-CN" dirty="0"/>
              <a:t>IP</a:t>
            </a:r>
            <a:r>
              <a:rPr lang="zh-CN" altLang="zh-CN" dirty="0"/>
              <a:t>地址仅限此次联网使用，断网后重新获得的</a:t>
            </a:r>
            <a:r>
              <a:rPr lang="en-US" altLang="zh-CN" dirty="0"/>
              <a:t>IP</a:t>
            </a:r>
            <a:r>
              <a:rPr lang="zh-CN" altLang="zh-CN" dirty="0"/>
              <a:t>地址很有可能是不同的。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en-US" altLang="zh-CN" dirty="0">
                <a:sym typeface="+mn-ea"/>
              </a:rPr>
            </a:br>
            <a:r>
              <a:rPr lang="en-US" altLang="zh-CN" dirty="0">
                <a:sym typeface="+mn-ea"/>
              </a:rPr>
              <a:t>MAC</a:t>
            </a:r>
            <a:r>
              <a:rPr lang="zh-CN" altLang="en-US" dirty="0">
                <a:sym typeface="+mn-ea"/>
              </a:rPr>
              <a:t>地址与</a:t>
            </a:r>
            <a:r>
              <a:rPr lang="en-US" altLang="zh-CN" dirty="0">
                <a:sym typeface="+mn-ea"/>
              </a:rPr>
              <a:t>IP</a:t>
            </a:r>
            <a:r>
              <a:rPr lang="zh-CN" altLang="en-US" dirty="0">
                <a:sym typeface="+mn-ea"/>
              </a:rPr>
              <a:t>地址</a:t>
            </a:r>
            <a:br>
              <a:rPr lang="zh-CN" altLang="en-US" dirty="0"/>
            </a:br>
            <a:endParaRPr lang="zh-CN" altLang="en-US"/>
          </a:p>
        </p:txBody>
      </p:sp>
      <p:pic>
        <p:nvPicPr>
          <p:cNvPr id="40" name="图片 4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39290" y="1510030"/>
            <a:ext cx="6438900" cy="3448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70325" y="5176520"/>
            <a:ext cx="3051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查询本机的MAC地址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IPv4</a:t>
            </a:r>
            <a:r>
              <a:rPr lang="zh-CN" altLang="en-US" dirty="0"/>
              <a:t>与</a:t>
            </a:r>
            <a:r>
              <a:rPr lang="en-US" altLang="zh-CN" dirty="0"/>
              <a:t>IPv6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IPv4</a:t>
            </a:r>
            <a:r>
              <a:rPr lang="zh-CN" altLang="zh-CN" dirty="0"/>
              <a:t>采用了</a:t>
            </a:r>
            <a:r>
              <a:rPr lang="en-US" altLang="zh-CN" dirty="0"/>
              <a:t>32</a:t>
            </a:r>
            <a:r>
              <a:rPr lang="zh-CN" altLang="zh-CN" dirty="0"/>
              <a:t>位四字节二进制数字表示地址，字节间用</a:t>
            </a:r>
            <a:r>
              <a:rPr lang="en-US" altLang="zh-CN" dirty="0"/>
              <a:t>“.”</a:t>
            </a:r>
            <a:r>
              <a:rPr lang="zh-CN" altLang="zh-CN" dirty="0"/>
              <a:t>分割，如</a:t>
            </a:r>
            <a:r>
              <a:rPr lang="en-US" altLang="zh-CN" dirty="0"/>
              <a:t>192.168.0.1</a:t>
            </a:r>
            <a:r>
              <a:rPr lang="zh-CN" altLang="zh-CN" dirty="0"/>
              <a:t>。理论上</a:t>
            </a:r>
            <a:r>
              <a:rPr lang="en-US" altLang="zh-CN" dirty="0"/>
              <a:t>IPv4</a:t>
            </a:r>
            <a:r>
              <a:rPr lang="zh-CN" altLang="zh-CN" dirty="0"/>
              <a:t>的范围可以从</a:t>
            </a:r>
            <a:r>
              <a:rPr lang="en-US" altLang="zh-CN" dirty="0"/>
              <a:t>0.0.0.0</a:t>
            </a:r>
            <a:r>
              <a:rPr lang="zh-CN" altLang="zh-CN" dirty="0"/>
              <a:t>到</a:t>
            </a:r>
            <a:r>
              <a:rPr lang="en-US" altLang="zh-CN" dirty="0"/>
              <a:t>255.255.255.255</a:t>
            </a:r>
            <a:r>
              <a:rPr lang="zh-CN" altLang="zh-CN" dirty="0"/>
              <a:t>，但实际上有一些范围是不能被使用的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en-US" altLang="zh-CN" dirty="0"/>
              <a:t>IPv6</a:t>
            </a:r>
            <a:r>
              <a:rPr lang="zh-CN" altLang="zh-CN" dirty="0"/>
              <a:t>是下一代的</a:t>
            </a:r>
            <a:r>
              <a:rPr lang="en-US" altLang="zh-CN" dirty="0"/>
              <a:t>IP</a:t>
            </a:r>
            <a:r>
              <a:rPr lang="zh-CN" altLang="zh-CN" dirty="0"/>
              <a:t>协议，它采用</a:t>
            </a:r>
            <a:r>
              <a:rPr lang="en-US" altLang="zh-CN" dirty="0"/>
              <a:t>128</a:t>
            </a:r>
            <a:r>
              <a:rPr lang="zh-CN" altLang="zh-CN" dirty="0"/>
              <a:t>位地址，通常写作</a:t>
            </a:r>
            <a:r>
              <a:rPr lang="en-US" altLang="zh-CN" dirty="0"/>
              <a:t>8</a:t>
            </a:r>
            <a:r>
              <a:rPr lang="zh-CN" altLang="zh-CN" dirty="0"/>
              <a:t>组，每组为四个十六进制数的形式，如</a:t>
            </a:r>
            <a:r>
              <a:rPr lang="en-US" altLang="zh-CN" dirty="0"/>
              <a:t>FE80:0000:0000:0000:AAAA:0000:00C2:0002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有线网络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8382" y="1202076"/>
            <a:ext cx="7076968" cy="5534900"/>
          </a:xfrm>
        </p:spPr>
        <p:txBody>
          <a:bodyPr/>
          <a:lstStyle/>
          <a:p>
            <a:r>
              <a:rPr lang="zh-CN" altLang="zh-CN" dirty="0"/>
              <a:t>有线网络通过实体的电缆连接网络设备，信息在电缆中传输。固定电话和有线电视接入都是有线网络广泛应用的例子，部分局域网也采用有线网络进行搭建。</a:t>
            </a:r>
            <a:endParaRPr lang="en-US" altLang="zh-CN" dirty="0"/>
          </a:p>
          <a:p>
            <a:r>
              <a:rPr lang="zh-CN" altLang="en-US" dirty="0"/>
              <a:t>有线网络的优点：</a:t>
            </a:r>
            <a:endParaRPr lang="en-US" altLang="zh-CN" dirty="0"/>
          </a:p>
          <a:p>
            <a:pPr lvl="1"/>
            <a:r>
              <a:rPr lang="zh-CN" altLang="en-US" dirty="0"/>
              <a:t>易配置</a:t>
            </a:r>
            <a:endParaRPr lang="en-US" altLang="zh-CN" dirty="0"/>
          </a:p>
          <a:p>
            <a:pPr lvl="1"/>
            <a:r>
              <a:rPr lang="zh-CN" altLang="en-US" dirty="0"/>
              <a:t>网络速度快</a:t>
            </a:r>
            <a:endParaRPr lang="en-US" altLang="zh-CN" dirty="0"/>
          </a:p>
          <a:p>
            <a:pPr lvl="1"/>
            <a:r>
              <a:rPr lang="zh-CN" altLang="en-US" dirty="0"/>
              <a:t>更安全</a:t>
            </a:r>
            <a:endParaRPr lang="en-US" altLang="zh-CN" dirty="0"/>
          </a:p>
          <a:p>
            <a:r>
              <a:rPr lang="zh-CN" altLang="en-US" dirty="0"/>
              <a:t>有线网络的缺点：</a:t>
            </a:r>
            <a:endParaRPr lang="en-US" altLang="zh-CN" dirty="0"/>
          </a:p>
          <a:p>
            <a:pPr lvl="1"/>
            <a:r>
              <a:rPr lang="zh-CN" altLang="en-US" dirty="0"/>
              <a:t>限制了移动性</a:t>
            </a:r>
            <a:endParaRPr lang="en-US" altLang="zh-CN" dirty="0"/>
          </a:p>
          <a:p>
            <a:pPr lvl="1"/>
            <a:r>
              <a:rPr lang="zh-CN" altLang="en-US" dirty="0"/>
              <a:t>不是所有设备都有有线网络接口</a:t>
            </a:r>
            <a:endParaRPr lang="en-US" altLang="zh-CN" dirty="0"/>
          </a:p>
          <a:p>
            <a:pPr lvl="1"/>
            <a:r>
              <a:rPr lang="zh-CN" altLang="en-US" dirty="0"/>
              <a:t>布设电缆需要考究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以太网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8382" y="1202076"/>
            <a:ext cx="7076968" cy="5319748"/>
          </a:xfrm>
        </p:spPr>
        <p:txBody>
          <a:bodyPr>
            <a:normAutofit lnSpcReduction="10000"/>
          </a:bodyPr>
          <a:lstStyle/>
          <a:p>
            <a:r>
              <a:rPr lang="zh-CN" altLang="zh-CN" dirty="0"/>
              <a:t>以太网（</a:t>
            </a:r>
            <a:r>
              <a:rPr lang="en-US" altLang="zh-CN" dirty="0"/>
              <a:t>Ethernet</a:t>
            </a:r>
            <a:r>
              <a:rPr lang="zh-CN" altLang="zh-CN" dirty="0"/>
              <a:t>）是</a:t>
            </a:r>
            <a:r>
              <a:rPr lang="zh-CN" altLang="en-US" dirty="0"/>
              <a:t>最普遍的有线局域网技术。</a:t>
            </a:r>
            <a:endParaRPr lang="en-US" altLang="zh-CN" dirty="0"/>
          </a:p>
          <a:p>
            <a:r>
              <a:rPr lang="zh-CN" altLang="zh-CN" dirty="0"/>
              <a:t>按照带宽和采用标准的不同，以太网可分为以下几类：</a:t>
            </a:r>
            <a:endParaRPr lang="zh-CN" altLang="zh-CN" dirty="0"/>
          </a:p>
          <a:p>
            <a:pPr lvl="1"/>
            <a:r>
              <a:rPr lang="zh-CN" altLang="zh-CN" dirty="0"/>
              <a:t>标准以太网，采用了</a:t>
            </a:r>
            <a:r>
              <a:rPr lang="en-US" altLang="zh-CN" dirty="0"/>
              <a:t>IEEE 802.3</a:t>
            </a:r>
            <a:r>
              <a:rPr lang="zh-CN" altLang="zh-CN" dirty="0"/>
              <a:t>标准，带宽为</a:t>
            </a:r>
            <a:r>
              <a:rPr lang="en-US" altLang="zh-CN" dirty="0"/>
              <a:t>10Mbps</a:t>
            </a:r>
            <a:r>
              <a:rPr lang="zh-CN" altLang="zh-CN" dirty="0"/>
              <a:t>。</a:t>
            </a:r>
            <a:endParaRPr lang="en-US" altLang="zh-CN" dirty="0"/>
          </a:p>
          <a:p>
            <a:pPr lvl="1"/>
            <a:r>
              <a:rPr lang="zh-CN" altLang="zh-CN" dirty="0"/>
              <a:t>快速以太网，采用了</a:t>
            </a:r>
            <a:r>
              <a:rPr lang="en-US" altLang="zh-CN" dirty="0"/>
              <a:t>IEEE 802.3u</a:t>
            </a:r>
            <a:r>
              <a:rPr lang="zh-CN" altLang="zh-CN" dirty="0"/>
              <a:t>标准，带宽为</a:t>
            </a:r>
            <a:r>
              <a:rPr lang="en-US" altLang="zh-CN" dirty="0"/>
              <a:t>100Mbps</a:t>
            </a:r>
            <a:r>
              <a:rPr lang="zh-CN" altLang="zh-CN" dirty="0"/>
              <a:t>。</a:t>
            </a:r>
            <a:endParaRPr lang="zh-CN" altLang="zh-CN" dirty="0"/>
          </a:p>
          <a:p>
            <a:pPr lvl="1"/>
            <a:r>
              <a:rPr lang="zh-CN" altLang="zh-CN" dirty="0"/>
              <a:t>千兆以太网，采用了</a:t>
            </a:r>
            <a:r>
              <a:rPr lang="en-US" altLang="zh-CN" dirty="0"/>
              <a:t>IEEE 802.3z</a:t>
            </a:r>
            <a:r>
              <a:rPr lang="zh-CN" altLang="zh-CN" dirty="0"/>
              <a:t>标准，带宽为</a:t>
            </a:r>
            <a:r>
              <a:rPr lang="en-US" altLang="zh-CN" dirty="0"/>
              <a:t>1000Mbps</a:t>
            </a:r>
            <a:r>
              <a:rPr lang="zh-CN" altLang="zh-CN" dirty="0"/>
              <a:t>。</a:t>
            </a:r>
            <a:endParaRPr lang="zh-CN" altLang="zh-CN" dirty="0"/>
          </a:p>
          <a:p>
            <a:pPr lvl="1"/>
            <a:r>
              <a:rPr lang="zh-CN" altLang="zh-CN" dirty="0"/>
              <a:t>万兆以太网，采用了</a:t>
            </a:r>
            <a:r>
              <a:rPr lang="en-US" altLang="zh-CN" dirty="0"/>
              <a:t>IEEE 802.3ae</a:t>
            </a:r>
            <a:r>
              <a:rPr lang="zh-CN" altLang="zh-CN" dirty="0"/>
              <a:t>标准，带宽为</a:t>
            </a:r>
            <a:r>
              <a:rPr lang="en-US" altLang="zh-CN" dirty="0"/>
              <a:t>10Gbps</a:t>
            </a:r>
            <a:r>
              <a:rPr lang="zh-CN" altLang="zh-CN" dirty="0"/>
              <a:t>。</a:t>
            </a:r>
            <a:endParaRPr lang="zh-CN" altLang="zh-CN" dirty="0"/>
          </a:p>
          <a:p>
            <a:pPr lvl="1"/>
            <a:r>
              <a:rPr lang="en-US" altLang="zh-CN" dirty="0"/>
              <a:t>40G/100Gb</a:t>
            </a:r>
            <a:r>
              <a:rPr lang="zh-CN" altLang="zh-CN" dirty="0"/>
              <a:t>以太网，采用了</a:t>
            </a:r>
            <a:r>
              <a:rPr lang="en-US" altLang="zh-CN" dirty="0"/>
              <a:t>IEEE 802.ba</a:t>
            </a:r>
            <a:r>
              <a:rPr lang="zh-CN" altLang="zh-CN" dirty="0"/>
              <a:t>标准，带宽为</a:t>
            </a:r>
            <a:r>
              <a:rPr lang="en-US" altLang="zh-CN" dirty="0"/>
              <a:t>40Gbps</a:t>
            </a:r>
            <a:r>
              <a:rPr lang="zh-CN" altLang="zh-CN" dirty="0"/>
              <a:t>或</a:t>
            </a:r>
            <a:r>
              <a:rPr lang="en-US" altLang="zh-CN" dirty="0"/>
              <a:t>100Gbps</a:t>
            </a:r>
            <a:r>
              <a:rPr lang="zh-CN" altLang="zh-CN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以太网</a:t>
            </a:r>
            <a:endParaRPr lang="zh-CN" altLang="en-US"/>
          </a:p>
        </p:txBody>
      </p:sp>
      <p:pic>
        <p:nvPicPr>
          <p:cNvPr id="41" name="图片 4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05100" y="941705"/>
            <a:ext cx="4543425" cy="4974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3425" y="6083300"/>
            <a:ext cx="3406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查看计算机以太网控制器的速度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网络构建基础</a:t>
            </a:r>
            <a:endParaRPr lang="en-US" altLang="zh-CN" dirty="0"/>
          </a:p>
          <a:p>
            <a:pPr lvl="1"/>
            <a:r>
              <a:rPr lang="zh-CN" altLang="en-US" dirty="0"/>
              <a:t>网络分类</a:t>
            </a:r>
            <a:endParaRPr lang="en-US" altLang="zh-CN" dirty="0"/>
          </a:p>
          <a:p>
            <a:pPr lvl="1"/>
            <a:r>
              <a:rPr lang="zh-CN" altLang="en-US" dirty="0"/>
              <a:t>网络体系结构</a:t>
            </a:r>
            <a:endParaRPr lang="en-US" altLang="zh-CN" dirty="0"/>
          </a:p>
          <a:p>
            <a:pPr lvl="1"/>
            <a:r>
              <a:rPr lang="zh-CN" altLang="en-US" dirty="0"/>
              <a:t>局域网的优缺点</a:t>
            </a:r>
            <a:endParaRPr lang="en-US" altLang="zh-CN" dirty="0"/>
          </a:p>
          <a:p>
            <a:pPr lvl="1"/>
            <a:r>
              <a:rPr lang="zh-CN" altLang="en-US" dirty="0"/>
              <a:t>网络设备</a:t>
            </a:r>
            <a:endParaRPr lang="en-US" altLang="zh-CN" dirty="0"/>
          </a:p>
          <a:p>
            <a:pPr lvl="1"/>
            <a:r>
              <a:rPr lang="zh-CN" altLang="en-US" dirty="0"/>
              <a:t>网络拓扑结构</a:t>
            </a:r>
            <a:endParaRPr lang="en-US" altLang="zh-CN" dirty="0"/>
          </a:p>
          <a:p>
            <a:pPr lvl="1"/>
            <a:r>
              <a:rPr lang="zh-CN" altLang="en-US" dirty="0"/>
              <a:t>网络连接</a:t>
            </a:r>
            <a:endParaRPr lang="en-US" altLang="zh-CN" dirty="0"/>
          </a:p>
          <a:p>
            <a:pPr lvl="1"/>
            <a:r>
              <a:rPr lang="zh-CN" altLang="en-US" dirty="0"/>
              <a:t>通信协议</a:t>
            </a:r>
            <a:endParaRPr lang="en-US" altLang="zh-CN" dirty="0"/>
          </a:p>
          <a:p>
            <a:r>
              <a:rPr lang="zh-CN" altLang="en-US" dirty="0"/>
              <a:t>有线网络</a:t>
            </a:r>
            <a:endParaRPr lang="en-US" altLang="zh-CN" dirty="0"/>
          </a:p>
          <a:p>
            <a:r>
              <a:rPr lang="zh-CN" altLang="en-US" dirty="0"/>
              <a:t>无线网络局域网应用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无线网络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无线网络可以采用射频信号、微波或红外线等多种数据传输技术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无线网络的优点：</a:t>
            </a:r>
            <a:endParaRPr lang="en-US" altLang="zh-CN" dirty="0"/>
          </a:p>
          <a:p>
            <a:pPr lvl="1"/>
            <a:r>
              <a:rPr lang="zh-CN" altLang="en-US" dirty="0"/>
              <a:t>可移动性</a:t>
            </a:r>
            <a:endParaRPr lang="en-US" altLang="zh-CN" dirty="0"/>
          </a:p>
          <a:p>
            <a:pPr lvl="1"/>
            <a:r>
              <a:rPr lang="zh-CN" altLang="en-US" dirty="0"/>
              <a:t>工作空间更整洁</a:t>
            </a:r>
            <a:endParaRPr lang="en-US" altLang="zh-CN" dirty="0"/>
          </a:p>
          <a:p>
            <a:r>
              <a:rPr lang="zh-CN" altLang="en-US" dirty="0"/>
              <a:t>无线网络的缺点：</a:t>
            </a:r>
            <a:endParaRPr lang="en-US" altLang="zh-CN" dirty="0"/>
          </a:p>
          <a:p>
            <a:pPr lvl="1"/>
            <a:r>
              <a:rPr lang="zh-CN" altLang="en-US" dirty="0"/>
              <a:t>速度较慢</a:t>
            </a:r>
            <a:endParaRPr lang="en-US" altLang="zh-CN" dirty="0"/>
          </a:p>
          <a:p>
            <a:pPr lvl="1"/>
            <a:r>
              <a:rPr lang="zh-CN" altLang="en-US" dirty="0"/>
              <a:t>覆盖范围易受限制</a:t>
            </a:r>
            <a:endParaRPr lang="en-US" altLang="zh-CN" dirty="0"/>
          </a:p>
          <a:p>
            <a:pPr lvl="1"/>
            <a:r>
              <a:rPr lang="zh-CN" altLang="en-US" dirty="0"/>
              <a:t>安全隐患</a:t>
            </a:r>
            <a:endParaRPr lang="en-US" altLang="zh-CN" dirty="0"/>
          </a:p>
          <a:p>
            <a:pPr lvl="1"/>
            <a:r>
              <a:rPr lang="zh-CN" altLang="en-US" dirty="0"/>
              <a:t>只</a:t>
            </a:r>
            <a:r>
              <a:rPr lang="zh-CN" altLang="zh-CN" dirty="0"/>
              <a:t>能使用特定的公用频率</a:t>
            </a:r>
            <a:r>
              <a:rPr lang="zh-CN" altLang="en-US" dirty="0"/>
              <a:t>（</a:t>
            </a:r>
            <a:r>
              <a:rPr lang="en-US" altLang="zh-CN" dirty="0"/>
              <a:t>2.4GHz</a:t>
            </a:r>
            <a:r>
              <a:rPr lang="zh-CN" altLang="zh-CN" dirty="0"/>
              <a:t>、</a:t>
            </a:r>
            <a:r>
              <a:rPr lang="en-US" altLang="zh-CN" dirty="0"/>
              <a:t>5.8GHz</a:t>
            </a:r>
            <a:r>
              <a:rPr lang="zh-CN" altLang="en-US" dirty="0"/>
              <a:t>），可能产生信号干扰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蓝牙（</a:t>
            </a:r>
            <a:r>
              <a:rPr lang="en-US" altLang="zh-CN" dirty="0"/>
              <a:t>Bluetooth</a:t>
            </a:r>
            <a:r>
              <a:rPr lang="zh-CN" altLang="en-US" dirty="0"/>
              <a:t>）是一种短距离的无线网络技术，可在两个具有蓝牙功能的设备间建立连接。</a:t>
            </a:r>
            <a:endParaRPr lang="en-US" altLang="zh-CN" dirty="0"/>
          </a:p>
          <a:p>
            <a:r>
              <a:rPr lang="zh-CN" altLang="zh-CN" dirty="0"/>
              <a:t>蓝牙通常不用来建立局域网，而是主要用来将鼠标、键盘、耳机等设备连接到计算机，从而省去它们之间的连接线。</a:t>
            </a:r>
            <a:endParaRPr lang="zh-CN" altLang="zh-CN" dirty="0"/>
          </a:p>
          <a:p>
            <a:r>
              <a:rPr lang="zh-CN" altLang="zh-CN" dirty="0"/>
              <a:t>典型的蓝牙</a:t>
            </a:r>
            <a:r>
              <a:rPr lang="en-US" altLang="zh-CN" dirty="0"/>
              <a:t>3.0</a:t>
            </a:r>
            <a:r>
              <a:rPr lang="zh-CN" altLang="zh-CN" dirty="0"/>
              <a:t>规范的数据传输速度只有</a:t>
            </a:r>
            <a:r>
              <a:rPr lang="en-US" altLang="zh-CN" dirty="0"/>
              <a:t>24Mbps</a:t>
            </a:r>
            <a:r>
              <a:rPr lang="zh-CN" altLang="zh-CN" dirty="0"/>
              <a:t>，覆盖范围只有</a:t>
            </a:r>
            <a:r>
              <a:rPr lang="en-US" altLang="zh-CN" dirty="0"/>
              <a:t>10</a:t>
            </a:r>
            <a:r>
              <a:rPr lang="zh-CN" altLang="zh-CN" dirty="0"/>
              <a:t>米。蓝牙</a:t>
            </a:r>
            <a:r>
              <a:rPr lang="en-US" altLang="zh-CN" dirty="0"/>
              <a:t>4.0</a:t>
            </a:r>
            <a:r>
              <a:rPr lang="zh-CN" altLang="zh-CN" dirty="0"/>
              <a:t>规范将覆盖范围提升到了约</a:t>
            </a:r>
            <a:r>
              <a:rPr lang="en-US" altLang="zh-CN" dirty="0"/>
              <a:t>100</a:t>
            </a:r>
            <a:r>
              <a:rPr lang="zh-CN" altLang="zh-CN" dirty="0"/>
              <a:t>米，不过还未普遍商用。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Wi-Fi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Wi-Fi</a:t>
            </a:r>
            <a:r>
              <a:rPr lang="zh-CN" altLang="zh-CN" dirty="0"/>
              <a:t>（</a:t>
            </a:r>
            <a:r>
              <a:rPr lang="en-US" altLang="zh-CN" dirty="0"/>
              <a:t>Wireless Fidelity</a:t>
            </a:r>
            <a:r>
              <a:rPr lang="zh-CN" altLang="zh-CN" dirty="0"/>
              <a:t>，无线保真）是在</a:t>
            </a:r>
            <a:r>
              <a:rPr lang="en-US" altLang="zh-CN" dirty="0"/>
              <a:t>IEEE 802.11</a:t>
            </a:r>
            <a:r>
              <a:rPr lang="zh-CN" altLang="zh-CN" dirty="0"/>
              <a:t>标准中定义的无线网络技术，通常使用</a:t>
            </a:r>
            <a:r>
              <a:rPr lang="en-US" altLang="zh-CN" dirty="0"/>
              <a:t>2.4GHz</a:t>
            </a:r>
            <a:r>
              <a:rPr lang="zh-CN" altLang="zh-CN" dirty="0"/>
              <a:t>或</a:t>
            </a:r>
            <a:r>
              <a:rPr lang="en-US" altLang="zh-CN" dirty="0"/>
              <a:t>5GHz</a:t>
            </a:r>
            <a:r>
              <a:rPr lang="zh-CN" altLang="zh-CN" dirty="0"/>
              <a:t>（</a:t>
            </a:r>
            <a:r>
              <a:rPr lang="en-US" altLang="zh-CN" dirty="0"/>
              <a:t>5GHz</a:t>
            </a:r>
            <a:r>
              <a:rPr lang="zh-CN" altLang="zh-CN" dirty="0"/>
              <a:t>是专为</a:t>
            </a:r>
            <a:r>
              <a:rPr lang="en-US" altLang="zh-CN" dirty="0"/>
              <a:t>Wi-Fi</a:t>
            </a:r>
            <a:r>
              <a:rPr lang="zh-CN" altLang="zh-CN" dirty="0"/>
              <a:t>预留的频段）的频率进行数据传输。</a:t>
            </a:r>
            <a:endParaRPr lang="en-US" altLang="zh-CN" dirty="0"/>
          </a:p>
          <a:p>
            <a:r>
              <a:rPr lang="en-US" altLang="zh-CN" dirty="0"/>
              <a:t>Wi-Fi</a:t>
            </a:r>
            <a:r>
              <a:rPr lang="zh-CN" altLang="zh-CN" dirty="0"/>
              <a:t>兼容以太网，因此可以在一个网络中同时使用这两种技术。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建立</a:t>
            </a:r>
            <a:r>
              <a:rPr lang="en-US" altLang="zh-CN" dirty="0"/>
              <a:t>Wi-Fi</a:t>
            </a:r>
            <a:r>
              <a:rPr lang="zh-CN" altLang="en-US" dirty="0"/>
              <a:t>的两种方式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无线点对点协议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无线集中控制协议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141969" y="1016916"/>
            <a:ext cx="3440186" cy="2753888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464052" y="4400608"/>
            <a:ext cx="4762500" cy="19259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Wi-Fi</a:t>
            </a:r>
            <a:r>
              <a:rPr lang="zh-CN" altLang="en-US" dirty="0"/>
              <a:t>的分代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Wi-Fi</a:t>
            </a:r>
            <a:r>
              <a:rPr lang="zh-CN" altLang="en-US" dirty="0"/>
              <a:t>可分为五代：</a:t>
            </a:r>
            <a:endParaRPr lang="zh-CN" altLang="en-US" dirty="0"/>
          </a:p>
          <a:p>
            <a:pPr lvl="1"/>
            <a:r>
              <a:rPr lang="zh-CN" altLang="en-US" dirty="0"/>
              <a:t>第一代：</a:t>
            </a:r>
            <a:r>
              <a:rPr lang="en-US" altLang="zh-CN" dirty="0"/>
              <a:t>802.11</a:t>
            </a:r>
            <a:r>
              <a:rPr lang="zh-CN" altLang="en-US" dirty="0"/>
              <a:t>标准，工作频率</a:t>
            </a:r>
            <a:r>
              <a:rPr lang="en-US" altLang="zh-CN" dirty="0"/>
              <a:t>2.4GHz</a:t>
            </a:r>
            <a:r>
              <a:rPr lang="zh-CN" altLang="en-US" dirty="0"/>
              <a:t>，最高传输速率为</a:t>
            </a:r>
            <a:r>
              <a:rPr lang="en-US" altLang="zh-CN" dirty="0"/>
              <a:t>2Mbps</a:t>
            </a:r>
            <a:r>
              <a:rPr lang="zh-CN" altLang="en-US" dirty="0"/>
              <a:t>。</a:t>
            </a:r>
            <a:endParaRPr lang="zh-CN" altLang="en-US" dirty="0"/>
          </a:p>
          <a:p>
            <a:pPr lvl="1"/>
            <a:r>
              <a:rPr lang="zh-CN" altLang="en-US" dirty="0"/>
              <a:t>第二代：</a:t>
            </a:r>
            <a:r>
              <a:rPr lang="en-US" altLang="zh-CN" dirty="0"/>
              <a:t>802.11b</a:t>
            </a:r>
            <a:r>
              <a:rPr lang="zh-CN" altLang="en-US" dirty="0"/>
              <a:t>标准，工作频率为</a:t>
            </a:r>
            <a:r>
              <a:rPr lang="en-US" altLang="zh-CN" dirty="0"/>
              <a:t>2.4GHz</a:t>
            </a:r>
            <a:r>
              <a:rPr lang="zh-CN" altLang="en-US" dirty="0"/>
              <a:t>，最高传输速率为</a:t>
            </a:r>
            <a:r>
              <a:rPr lang="en-US" altLang="zh-CN" dirty="0"/>
              <a:t>11Mbps</a:t>
            </a:r>
            <a:r>
              <a:rPr lang="zh-CN" altLang="en-US" dirty="0"/>
              <a:t>。</a:t>
            </a:r>
            <a:endParaRPr lang="zh-CN" altLang="en-US" dirty="0"/>
          </a:p>
          <a:p>
            <a:pPr lvl="1"/>
            <a:r>
              <a:rPr lang="zh-CN" altLang="en-US" dirty="0"/>
              <a:t>第三代：</a:t>
            </a:r>
            <a:r>
              <a:rPr lang="en-US" altLang="zh-CN" dirty="0"/>
              <a:t>802.11g/a</a:t>
            </a:r>
            <a:r>
              <a:rPr lang="zh-CN" altLang="en-US" dirty="0"/>
              <a:t>标准，其中</a:t>
            </a:r>
            <a:r>
              <a:rPr lang="en-US" altLang="zh-CN" dirty="0"/>
              <a:t>802.11a</a:t>
            </a:r>
            <a:r>
              <a:rPr lang="zh-CN" altLang="en-US" dirty="0"/>
              <a:t>工作频率为</a:t>
            </a:r>
            <a:r>
              <a:rPr lang="en-US" altLang="zh-CN" dirty="0"/>
              <a:t>2.4GHz</a:t>
            </a:r>
            <a:r>
              <a:rPr lang="zh-CN" altLang="en-US" dirty="0"/>
              <a:t>，</a:t>
            </a:r>
            <a:r>
              <a:rPr lang="en-US" altLang="zh-CN" dirty="0"/>
              <a:t>802.11g</a:t>
            </a:r>
            <a:r>
              <a:rPr lang="zh-CN" altLang="en-US" dirty="0"/>
              <a:t>工作频率为</a:t>
            </a:r>
            <a:r>
              <a:rPr lang="en-US" altLang="zh-CN" dirty="0"/>
              <a:t>5GHz</a:t>
            </a:r>
            <a:r>
              <a:rPr lang="zh-CN" altLang="en-US" dirty="0"/>
              <a:t>，最高传输速率为</a:t>
            </a:r>
            <a:r>
              <a:rPr lang="en-US" altLang="zh-CN" dirty="0"/>
              <a:t>54Mbps</a:t>
            </a:r>
            <a:r>
              <a:rPr lang="zh-CN" altLang="en-US" dirty="0"/>
              <a:t>。</a:t>
            </a:r>
            <a:endParaRPr lang="zh-CN" altLang="en-US" dirty="0"/>
          </a:p>
          <a:p>
            <a:pPr lvl="1"/>
            <a:r>
              <a:rPr lang="zh-CN" altLang="en-US" dirty="0"/>
              <a:t>第四代：</a:t>
            </a:r>
            <a:r>
              <a:rPr lang="en-US" altLang="zh-CN" dirty="0"/>
              <a:t>802.11n</a:t>
            </a:r>
            <a:r>
              <a:rPr lang="zh-CN" altLang="en-US" dirty="0"/>
              <a:t>标准，可在</a:t>
            </a:r>
            <a:r>
              <a:rPr lang="en-US" altLang="zh-CN" dirty="0"/>
              <a:t>2.4GHz</a:t>
            </a:r>
            <a:r>
              <a:rPr lang="zh-CN" altLang="en-US" dirty="0"/>
              <a:t>和</a:t>
            </a:r>
            <a:r>
              <a:rPr lang="en-US" altLang="zh-CN" dirty="0"/>
              <a:t>5GHz</a:t>
            </a:r>
            <a:r>
              <a:rPr lang="zh-CN" altLang="en-US" dirty="0"/>
              <a:t>两个频段工作，目前业界主流传输速率为</a:t>
            </a:r>
            <a:r>
              <a:rPr lang="en-US" altLang="zh-CN" dirty="0"/>
              <a:t>300Mbps</a:t>
            </a:r>
            <a:r>
              <a:rPr lang="zh-CN" altLang="en-US" dirty="0"/>
              <a:t>，理论上最高传输速率为</a:t>
            </a:r>
            <a:r>
              <a:rPr lang="en-US" altLang="zh-CN" dirty="0"/>
              <a:t>600Mbps</a:t>
            </a:r>
            <a:r>
              <a:rPr lang="zh-CN" altLang="en-US" dirty="0"/>
              <a:t>。</a:t>
            </a:r>
            <a:endParaRPr lang="zh-CN" altLang="en-US" dirty="0"/>
          </a:p>
          <a:p>
            <a:pPr lvl="1"/>
            <a:r>
              <a:rPr lang="zh-CN" altLang="en-US" dirty="0"/>
              <a:t>第五代：</a:t>
            </a:r>
            <a:r>
              <a:rPr lang="en-US" altLang="zh-CN" dirty="0"/>
              <a:t>802.11ac</a:t>
            </a:r>
            <a:r>
              <a:rPr lang="zh-CN" altLang="en-US" dirty="0"/>
              <a:t>标准，工作频率为</a:t>
            </a:r>
            <a:r>
              <a:rPr lang="en-US" altLang="zh-CN" dirty="0"/>
              <a:t>5GHz</a:t>
            </a:r>
            <a:r>
              <a:rPr lang="zh-CN" altLang="en-US" dirty="0"/>
              <a:t>，理论最高传输速率可达</a:t>
            </a:r>
            <a:r>
              <a:rPr lang="en-US" altLang="zh-CN" dirty="0"/>
              <a:t>3.6Gbps</a:t>
            </a:r>
            <a:r>
              <a:rPr lang="zh-CN" altLang="en-US" dirty="0"/>
              <a:t>。。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蓝牙与</a:t>
            </a:r>
            <a:r>
              <a:rPr lang="en-US" altLang="zh-CN"/>
              <a:t>WIFI</a:t>
            </a:r>
            <a:endParaRPr lang="en-US" altLang="zh-CN"/>
          </a:p>
        </p:txBody>
      </p:sp>
      <p:pic>
        <p:nvPicPr>
          <p:cNvPr id="42" name="图片 4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39085" y="1001395"/>
            <a:ext cx="4274820" cy="4974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05175" y="6174105"/>
            <a:ext cx="3432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查看计算机是否支持Wi-Fi和蓝牙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局域网应用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文件共享</a:t>
            </a:r>
            <a:endParaRPr lang="zh-CN" altLang="en-US" dirty="0"/>
          </a:p>
          <a:p>
            <a:pPr lvl="1"/>
            <a:r>
              <a:rPr lang="zh-CN" altLang="zh-CN" dirty="0"/>
              <a:t>计算机可以访问局域网内其他设备上的共享文件，并对其进行操作（查看、复制甚至修改）。</a:t>
            </a:r>
            <a:endParaRPr lang="zh-CN" altLang="zh-CN" dirty="0"/>
          </a:p>
          <a:p>
            <a:pPr lvl="1"/>
            <a:r>
              <a:rPr lang="zh-CN" altLang="en-US" dirty="0"/>
              <a:t>为了保护文件和系统的安全性，需要限制文件的访问权限。文件的访问权限可以在</a:t>
            </a:r>
            <a:r>
              <a:rPr lang="en-US" altLang="zh-CN" dirty="0"/>
              <a:t>Windows</a:t>
            </a:r>
            <a:r>
              <a:rPr lang="zh-CN" altLang="en-US" dirty="0"/>
              <a:t>的</a:t>
            </a:r>
            <a:r>
              <a:rPr lang="en-US" altLang="zh-CN" dirty="0"/>
              <a:t>“</a:t>
            </a:r>
            <a:r>
              <a:rPr lang="zh-CN" altLang="en-US" dirty="0"/>
              <a:t>共享</a:t>
            </a:r>
            <a:r>
              <a:rPr lang="en-US" altLang="zh-CN" dirty="0"/>
              <a:t>”</a:t>
            </a:r>
            <a:r>
              <a:rPr lang="zh-CN" altLang="en-US" dirty="0"/>
              <a:t>选项卡下的</a:t>
            </a:r>
            <a:r>
              <a:rPr lang="en-US" altLang="zh-CN" dirty="0"/>
              <a:t>“</a:t>
            </a:r>
            <a:r>
              <a:rPr lang="zh-CN" altLang="en-US" dirty="0"/>
              <a:t>高级安全</a:t>
            </a:r>
            <a:r>
              <a:rPr lang="en-US" altLang="zh-CN" dirty="0"/>
              <a:t>”</a:t>
            </a:r>
            <a:r>
              <a:rPr lang="zh-CN" altLang="en-US" dirty="0"/>
              <a:t>中、对于文件夹属性的权限设置中，或者</a:t>
            </a:r>
            <a:r>
              <a:rPr lang="en-US" altLang="zh-CN" dirty="0"/>
              <a:t>macOS</a:t>
            </a:r>
            <a:r>
              <a:rPr lang="zh-CN" altLang="en-US" dirty="0"/>
              <a:t>的共享设置中设定。</a:t>
            </a:r>
            <a:endParaRPr lang="zh-CN" altLang="en-US" dirty="0"/>
          </a:p>
          <a:p>
            <a:pPr lvl="1"/>
            <a:r>
              <a:rPr lang="zh-CN" altLang="en-US" dirty="0"/>
              <a:t>针对文件共享，</a:t>
            </a:r>
            <a:r>
              <a:rPr lang="en-US" altLang="zh-CN" dirty="0"/>
              <a:t>Windows</a:t>
            </a:r>
            <a:r>
              <a:rPr lang="zh-CN" altLang="en-US" dirty="0"/>
              <a:t>还提出了</a:t>
            </a:r>
            <a:r>
              <a:rPr lang="en-US" altLang="zh-CN" dirty="0"/>
              <a:t>“</a:t>
            </a:r>
            <a:r>
              <a:rPr lang="zh-CN" altLang="en-US" dirty="0"/>
              <a:t>家庭组</a:t>
            </a:r>
            <a:r>
              <a:rPr lang="en-US" altLang="zh-CN" dirty="0"/>
              <a:t>”</a:t>
            </a:r>
            <a:r>
              <a:rPr lang="zh-CN" altLang="en-US" dirty="0"/>
              <a:t>的概念，家庭组中的计算机可以自动共享文件和文件夹。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局域网应用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网络服务器：如文件服务器等，</a:t>
            </a:r>
            <a:r>
              <a:rPr lang="zh-CN" altLang="zh-CN" dirty="0">
                <a:sym typeface="+mn-ea"/>
              </a:rPr>
              <a:t>能够长时间地工作</a:t>
            </a:r>
            <a:r>
              <a:rPr lang="zh-CN" altLang="en-US" dirty="0">
                <a:sym typeface="+mn-ea"/>
              </a:rPr>
              <a:t>，</a:t>
            </a:r>
            <a:r>
              <a:rPr lang="zh-CN" altLang="zh-CN" dirty="0">
                <a:sym typeface="+mn-ea"/>
              </a:rPr>
              <a:t>存储与分享大量的文件</a:t>
            </a:r>
            <a:r>
              <a:rPr lang="zh-CN" altLang="en-US" dirty="0">
                <a:sym typeface="+mn-ea"/>
              </a:rPr>
              <a:t>。</a:t>
            </a:r>
            <a:endParaRPr lang="zh-CN" altLang="en-US" dirty="0">
              <a:sym typeface="+mn-ea"/>
            </a:endParaRPr>
          </a:p>
          <a:p>
            <a:r>
              <a:rPr lang="zh-CN" altLang="en-US"/>
              <a:t>文件服务器还可以提供备份功能。可以将多个设备的备份统一放在文件服务器中，不用再为每个设备单独购买备份介质。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局域网应用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8275" y="1202055"/>
            <a:ext cx="7140575" cy="4974590"/>
          </a:xfrm>
        </p:spPr>
        <p:txBody>
          <a:bodyPr/>
          <a:p>
            <a:r>
              <a:rPr lang="zh-CN" altLang="en-US"/>
              <a:t>网络诊断和修复：网络发生问题时，先分析故障来源</a:t>
            </a:r>
            <a:endParaRPr lang="zh-CN" altLang="en-US"/>
          </a:p>
          <a:p>
            <a:r>
              <a:rPr lang="zh-CN" altLang="en-US" sz="2400"/>
              <a:t>检查信号强度</a:t>
            </a:r>
            <a:endParaRPr lang="zh-CN" altLang="en-US" sz="2400"/>
          </a:p>
          <a:p>
            <a:r>
              <a:rPr lang="zh-CN" altLang="en-US" sz="2400"/>
              <a:t>检查密码是否正确</a:t>
            </a:r>
            <a:endParaRPr lang="zh-CN" altLang="en-US" sz="2400"/>
          </a:p>
          <a:p>
            <a:r>
              <a:rPr lang="zh-CN" altLang="en-US" sz="2400"/>
              <a:t>检查开关是否打开</a:t>
            </a:r>
            <a:endParaRPr lang="zh-CN" altLang="en-US" sz="2400"/>
          </a:p>
          <a:p>
            <a:r>
              <a:rPr lang="zh-CN" altLang="en-US" sz="2400"/>
              <a:t>查看是否有干扰</a:t>
            </a:r>
            <a:endParaRPr lang="zh-CN" altLang="en-US" sz="2400"/>
          </a:p>
          <a:p>
            <a:r>
              <a:rPr lang="zh-CN" altLang="en-US" sz="2400"/>
              <a:t>查看网络设备的有线连接是否稳固，路由器的工作指示灯是否在收发数据</a:t>
            </a:r>
            <a:endParaRPr lang="zh-CN" altLang="en-US" sz="2400"/>
          </a:p>
          <a:p>
            <a:r>
              <a:rPr lang="zh-CN" altLang="en-US" sz="2400"/>
              <a:t>如果个别有线连接设备无法访问局域网，查看电缆</a:t>
            </a:r>
            <a:endParaRPr lang="zh-CN" altLang="en-US" sz="2400"/>
          </a:p>
          <a:p>
            <a:r>
              <a:rPr lang="zh-CN" altLang="en-US" sz="2400"/>
              <a:t>检查网络设置。确保网络已启用，驱动安装正常</a:t>
            </a:r>
            <a:endParaRPr lang="zh-CN" altLang="en-US" sz="2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局域网应用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用于</a:t>
            </a:r>
            <a:r>
              <a:rPr lang="zh-CN" altLang="en-US"/>
              <a:t>网络诊断和修复的</a:t>
            </a:r>
            <a:r>
              <a:rPr lang="zh-CN" altLang="en-US">
                <a:sym typeface="+mn-ea"/>
              </a:rPr>
              <a:t>一些实用工具</a:t>
            </a:r>
            <a:endParaRPr lang="zh-CN" altLang="en-US" sz="3200"/>
          </a:p>
          <a:p>
            <a:pPr lvl="1"/>
            <a:r>
              <a:rPr lang="en-US" altLang="zh-CN"/>
              <a:t>Windows“</a:t>
            </a:r>
            <a:r>
              <a:rPr lang="zh-CN" altLang="en-US"/>
              <a:t>网络和共享中心</a:t>
            </a:r>
            <a:r>
              <a:rPr lang="en-US" altLang="zh-CN"/>
              <a:t>”</a:t>
            </a:r>
            <a:r>
              <a:rPr lang="zh-CN" altLang="en-US"/>
              <a:t>中的</a:t>
            </a:r>
            <a:r>
              <a:rPr lang="en-US" altLang="zh-CN"/>
              <a:t>“</a:t>
            </a:r>
            <a:r>
              <a:rPr lang="zh-CN" altLang="en-US"/>
              <a:t>疑难解答</a:t>
            </a:r>
            <a:r>
              <a:rPr lang="en-US" altLang="zh-CN"/>
              <a:t>”</a:t>
            </a:r>
            <a:endParaRPr lang="en-US" altLang="zh-CN"/>
          </a:p>
          <a:p>
            <a:pPr lvl="1"/>
            <a:r>
              <a:rPr lang="en-US" altLang="zh-CN"/>
              <a:t>macOS</a:t>
            </a:r>
            <a:r>
              <a:rPr lang="zh-CN" altLang="en-US"/>
              <a:t>中的</a:t>
            </a:r>
            <a:r>
              <a:rPr lang="en-US" altLang="zh-CN"/>
              <a:t>“</a:t>
            </a:r>
            <a:r>
              <a:rPr lang="zh-CN" altLang="en-US"/>
              <a:t>网络实用工具</a:t>
            </a:r>
            <a:r>
              <a:rPr lang="en-US" altLang="zh-CN"/>
              <a:t>”</a:t>
            </a:r>
            <a:endParaRPr lang="en-US" altLang="zh-CN"/>
          </a:p>
          <a:p>
            <a:pPr lvl="1"/>
            <a:r>
              <a:rPr lang="en-US" altLang="zh-CN"/>
              <a:t>Windows</a:t>
            </a:r>
            <a:r>
              <a:rPr lang="zh-CN" altLang="en-US"/>
              <a:t>下，还可再命令提示符中使用</a:t>
            </a:r>
            <a:r>
              <a:rPr lang="en-US" altLang="zh-CN"/>
              <a:t>ping</a:t>
            </a:r>
            <a:r>
              <a:rPr lang="zh-CN" altLang="en-US"/>
              <a:t>、</a:t>
            </a:r>
            <a:r>
              <a:rPr lang="en-US" altLang="zh-CN"/>
              <a:t>netstat</a:t>
            </a:r>
            <a:r>
              <a:rPr lang="zh-CN" altLang="en-US"/>
              <a:t>、</a:t>
            </a:r>
            <a:r>
              <a:rPr lang="en-US" altLang="zh-CN"/>
              <a:t>ipconfig</a:t>
            </a:r>
            <a:r>
              <a:rPr lang="zh-CN" altLang="en-US"/>
              <a:t>等命令进行网络故障排查</a:t>
            </a:r>
            <a:endParaRPr lang="zh-CN" altLang="en-US"/>
          </a:p>
          <a:p>
            <a:pPr lvl="0"/>
            <a:r>
              <a:rPr lang="zh-CN" altLang="en-US"/>
              <a:t>第三方提供的网络诊断和修复的实用程序</a:t>
            </a:r>
            <a:endParaRPr lang="zh-CN" altLang="en-US"/>
          </a:p>
          <a:p>
            <a:pPr lvl="0"/>
            <a:r>
              <a:rPr lang="zh-CN" altLang="en-US"/>
              <a:t>一些网络问题可通过重启网络解决，另一些比如硬件故障则不行</a:t>
            </a:r>
            <a:endParaRPr lang="zh-CN" altLang="en-US"/>
          </a:p>
          <a:p>
            <a:pPr lvl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网络分类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计算机网络通常可以按照其规模和地理范围分为以下几类：</a:t>
            </a:r>
            <a:endParaRPr lang="zh-CN" altLang="zh-CN" dirty="0"/>
          </a:p>
          <a:p>
            <a:pPr lvl="1"/>
            <a:r>
              <a:rPr lang="zh-CN" altLang="en-US" dirty="0"/>
              <a:t>个人网（</a:t>
            </a:r>
            <a:r>
              <a:rPr lang="en-US" altLang="zh-CN" dirty="0"/>
              <a:t>Personal Area Network</a:t>
            </a:r>
            <a:r>
              <a:rPr lang="zh-CN" altLang="en-US" dirty="0"/>
              <a:t>，简称</a:t>
            </a:r>
            <a:r>
              <a:rPr lang="en-US" altLang="zh-CN" dirty="0"/>
              <a:t>PAN</a:t>
            </a:r>
            <a:r>
              <a:rPr lang="zh-CN" altLang="en-US" dirty="0"/>
              <a:t>）。</a:t>
            </a:r>
            <a:r>
              <a:rPr lang="zh-CN" altLang="zh-CN" dirty="0"/>
              <a:t>覆盖范围约</a:t>
            </a:r>
            <a:r>
              <a:rPr lang="en-US" altLang="zh-CN" dirty="0"/>
              <a:t>10</a:t>
            </a:r>
            <a:r>
              <a:rPr lang="zh-CN" altLang="zh-CN" dirty="0"/>
              <a:t>米</a:t>
            </a:r>
            <a:r>
              <a:rPr lang="zh-CN" altLang="en-US" dirty="0"/>
              <a:t>。</a:t>
            </a:r>
            <a:endParaRPr lang="en-US" altLang="zh-CN" dirty="0"/>
          </a:p>
          <a:p>
            <a:pPr lvl="1"/>
            <a:r>
              <a:rPr lang="zh-CN" altLang="en-US" dirty="0"/>
              <a:t>局域网（</a:t>
            </a:r>
            <a:r>
              <a:rPr lang="en-US" altLang="zh-CN" dirty="0"/>
              <a:t>Local Area Network</a:t>
            </a:r>
            <a:r>
              <a:rPr lang="zh-CN" altLang="en-US" dirty="0"/>
              <a:t>，简称</a:t>
            </a:r>
            <a:r>
              <a:rPr lang="en-US" altLang="zh-CN" dirty="0"/>
              <a:t>LAN</a:t>
            </a:r>
            <a:r>
              <a:rPr lang="zh-CN" altLang="en-US" dirty="0"/>
              <a:t>）。覆盖范围一般小于</a:t>
            </a:r>
            <a:r>
              <a:rPr lang="en-US" altLang="zh-CN" dirty="0"/>
              <a:t>10</a:t>
            </a:r>
            <a:r>
              <a:rPr lang="zh-CN" altLang="en-US" dirty="0"/>
              <a:t>公里。</a:t>
            </a:r>
            <a:endParaRPr lang="zh-CN" altLang="en-US" dirty="0"/>
          </a:p>
          <a:p>
            <a:pPr lvl="1"/>
            <a:r>
              <a:rPr lang="zh-CN" altLang="en-US" dirty="0"/>
              <a:t>城域网（</a:t>
            </a:r>
            <a:r>
              <a:rPr lang="en-US" altLang="zh-CN" dirty="0"/>
              <a:t>Metropolitan Area Network</a:t>
            </a:r>
            <a:r>
              <a:rPr lang="zh-CN" altLang="en-US" dirty="0"/>
              <a:t>，简称</a:t>
            </a:r>
            <a:r>
              <a:rPr lang="en-US" altLang="zh-CN" dirty="0"/>
              <a:t>MAN</a:t>
            </a:r>
            <a:r>
              <a:rPr lang="zh-CN" altLang="en-US" dirty="0"/>
              <a:t>）。覆盖范围在</a:t>
            </a:r>
            <a:r>
              <a:rPr lang="en-US" altLang="zh-CN" dirty="0"/>
              <a:t>10</a:t>
            </a:r>
            <a:r>
              <a:rPr lang="zh-CN" altLang="en-US" dirty="0"/>
              <a:t>公里到</a:t>
            </a:r>
            <a:r>
              <a:rPr lang="en-US" altLang="zh-CN" dirty="0"/>
              <a:t>100</a:t>
            </a:r>
            <a:r>
              <a:rPr lang="zh-CN" altLang="en-US" dirty="0"/>
              <a:t>公里。</a:t>
            </a:r>
            <a:endParaRPr lang="zh-CN" altLang="en-US" dirty="0"/>
          </a:p>
          <a:p>
            <a:pPr lvl="1"/>
            <a:r>
              <a:rPr lang="zh-CN" altLang="en-US" dirty="0"/>
              <a:t>广域网（</a:t>
            </a:r>
            <a:r>
              <a:rPr lang="en-US" altLang="zh-CN" dirty="0"/>
              <a:t>Wide Area Network</a:t>
            </a:r>
            <a:r>
              <a:rPr lang="zh-CN" altLang="en-US" dirty="0"/>
              <a:t>，简称</a:t>
            </a:r>
            <a:r>
              <a:rPr lang="en-US" altLang="zh-CN" dirty="0"/>
              <a:t>WAN</a:t>
            </a:r>
            <a:r>
              <a:rPr lang="zh-CN" altLang="en-US" dirty="0"/>
              <a:t>）。可以跨越国界、洲界，甚至是全球范围。因特网是世界上最大的广域网。</a:t>
            </a:r>
            <a:endParaRPr lang="zh-CN" altLang="en-US" dirty="0"/>
          </a:p>
          <a:p>
            <a:r>
              <a:rPr lang="zh-CN" altLang="en-US" dirty="0"/>
              <a:t>覆盖范围更大的网络连通了较小型的网络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网络分类</a:t>
            </a:r>
            <a:endParaRPr lang="zh-CN" altLang="en-US"/>
          </a:p>
        </p:txBody>
      </p:sp>
      <p:pic>
        <p:nvPicPr>
          <p:cNvPr id="39" name="图片 3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72360" y="1837690"/>
            <a:ext cx="5209540" cy="2527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2025" y="4516755"/>
            <a:ext cx="2950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不同覆盖范围网络间的关系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s://timgsa.baidu.com/timg?image&amp;quality=80&amp;size=b9999_10000&amp;sec=1521271354223&amp;di=2077dd13cf9c8d48ec385203dc2249cc&amp;imgtype=0&amp;src=http%3A%2F%2Fsem.g3img.com%2Fsite%2F34017155%2F20150305143901_67669.jpg%3FimageView2%2F2%2Fw%2F300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169976"/>
            <a:ext cx="1953358" cy="1783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C:\Users\lyx\Desktop\捕获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776" y="4992776"/>
            <a:ext cx="2712583" cy="173936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网络体系结构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客户机</a:t>
            </a:r>
            <a:r>
              <a:rPr lang="en-US" altLang="zh-CN" dirty="0"/>
              <a:t>/</a:t>
            </a:r>
            <a:r>
              <a:rPr lang="zh-CN" altLang="en-US" dirty="0"/>
              <a:t>服务器</a:t>
            </a:r>
            <a:endParaRPr lang="en-US" altLang="zh-CN" dirty="0"/>
          </a:p>
          <a:p>
            <a:pPr lvl="1"/>
            <a:r>
              <a:rPr lang="zh-CN" altLang="en-US" dirty="0"/>
              <a:t>一台或多台计算机作为服务器</a:t>
            </a:r>
            <a:r>
              <a:rPr lang="en-US" altLang="zh-CN" dirty="0"/>
              <a:t>,</a:t>
            </a:r>
            <a:r>
              <a:rPr lang="zh-CN" altLang="en-US" dirty="0"/>
              <a:t>网络上的其他计算机 从服务器请求服务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r>
              <a:rPr lang="en-US" altLang="zh-CN" dirty="0"/>
              <a:t>P2P</a:t>
            </a:r>
            <a:endParaRPr lang="en-US" altLang="zh-CN" dirty="0"/>
          </a:p>
          <a:p>
            <a:pPr lvl="1"/>
            <a:r>
              <a:rPr lang="zh-CN" altLang="en-US" dirty="0"/>
              <a:t>每台计算机或移动设备都被称为一个 </a:t>
            </a:r>
            <a:r>
              <a:rPr lang="en-US" altLang="zh-CN" dirty="0"/>
              <a:t>peer,</a:t>
            </a:r>
            <a:r>
              <a:rPr lang="zh-CN" altLang="en-US" dirty="0"/>
              <a:t>它们具有相同的责任和功能</a:t>
            </a:r>
            <a:r>
              <a:rPr lang="en-US" altLang="zh-CN" dirty="0"/>
              <a:t>,</a:t>
            </a:r>
            <a:r>
              <a:rPr lang="zh-CN" altLang="en-US" dirty="0"/>
              <a:t>与 </a:t>
            </a:r>
            <a:r>
              <a:rPr lang="en-US" altLang="zh-CN" dirty="0"/>
              <a:t>P2P</a:t>
            </a:r>
            <a:r>
              <a:rPr lang="zh-CN" altLang="en-US" dirty="0"/>
              <a:t>网络上的其他计算机和移动设备共享硬件设备</a:t>
            </a:r>
            <a:r>
              <a:rPr lang="en-US" altLang="zh-CN" dirty="0"/>
              <a:t>(</a:t>
            </a:r>
            <a:r>
              <a:rPr lang="zh-CN" altLang="en-US" dirty="0"/>
              <a:t>如打印机</a:t>
            </a:r>
            <a:r>
              <a:rPr lang="en-US" altLang="zh-CN" dirty="0"/>
              <a:t>)</a:t>
            </a:r>
            <a:r>
              <a:rPr lang="zh-CN" altLang="en-US" dirty="0"/>
              <a:t>、数据或信息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局域网的优缺点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优点：</a:t>
            </a:r>
            <a:endParaRPr lang="zh-CN" altLang="en-US" dirty="0"/>
          </a:p>
          <a:p>
            <a:pPr lvl="1"/>
            <a:r>
              <a:rPr lang="zh-CN" altLang="en-US" dirty="0"/>
              <a:t>支持协同工作。</a:t>
            </a:r>
            <a:endParaRPr lang="en-US" altLang="zh-CN" dirty="0"/>
          </a:p>
          <a:p>
            <a:pPr lvl="1"/>
            <a:r>
              <a:rPr lang="zh-CN" altLang="en-US" dirty="0"/>
              <a:t>支持共用硬件软件。</a:t>
            </a:r>
            <a:endParaRPr lang="en-US" altLang="zh-CN" dirty="0"/>
          </a:p>
          <a:p>
            <a:pPr lvl="1"/>
            <a:r>
              <a:rPr lang="zh-CN" altLang="en-US" dirty="0"/>
              <a:t>支持共享数据。</a:t>
            </a:r>
            <a:endParaRPr lang="en-US" altLang="zh-CN" dirty="0"/>
          </a:p>
          <a:p>
            <a:pPr lvl="1"/>
            <a:r>
              <a:rPr lang="zh-CN" altLang="en-US" dirty="0"/>
              <a:t>更方便地使用外部设备和服务。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缺点：</a:t>
            </a:r>
            <a:endParaRPr lang="en-US" altLang="zh-CN" dirty="0"/>
          </a:p>
          <a:p>
            <a:pPr lvl="1"/>
            <a:r>
              <a:rPr lang="zh-CN" altLang="zh-CN" dirty="0"/>
              <a:t>过于依赖网络互联设备如路由器。</a:t>
            </a:r>
            <a:endParaRPr lang="en-US" altLang="zh-CN" dirty="0"/>
          </a:p>
          <a:p>
            <a:pPr lvl="1"/>
            <a:r>
              <a:rPr lang="zh-CN" altLang="zh-CN" dirty="0"/>
              <a:t>不安全性。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网络设备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在计算机网络中，每一个连接点称作节点，节点可以是计算机、网络设备或网络化外设。</a:t>
            </a:r>
            <a:endParaRPr lang="en-US" altLang="zh-CN" dirty="0"/>
          </a:p>
          <a:p>
            <a:r>
              <a:rPr lang="zh-CN" altLang="zh-CN" dirty="0"/>
              <a:t>网络设备是用于传播网络数据或放大网络信号的电子设备。常用的网络设备有集线器、网桥、路由器、网关、网卡、中继器、交换机、调制解调器等。</a:t>
            </a:r>
            <a:endParaRPr lang="en-US" altLang="zh-CN" dirty="0"/>
          </a:p>
          <a:p>
            <a:r>
              <a:rPr lang="zh-CN" altLang="zh-CN" dirty="0"/>
              <a:t>网络化外设是可以直接连接到网络的设备。最新带有网络功能的打印机、扫描仪等都可看成网络化外设。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小型局域网模型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4330" y="1201738"/>
            <a:ext cx="7004965" cy="4975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网络拓扑结构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88672" y="1823357"/>
            <a:ext cx="6531117" cy="389296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</Template>
  <TotalTime>0</TotalTime>
  <Words>3397</Words>
  <Application>WPS 演示</Application>
  <PresentationFormat>全屏显示(4:3)</PresentationFormat>
  <Paragraphs>210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微软雅黑</vt:lpstr>
      <vt:lpstr>Arial Unicode MS</vt:lpstr>
      <vt:lpstr>Calibri</vt:lpstr>
      <vt:lpstr>CS</vt:lpstr>
      <vt:lpstr>第5章 局域网</vt:lpstr>
      <vt:lpstr>主要内容</vt:lpstr>
      <vt:lpstr>网络分类</vt:lpstr>
      <vt:lpstr>PowerPoint 演示文稿</vt:lpstr>
      <vt:lpstr>网络体系结构</vt:lpstr>
      <vt:lpstr>局域网的优缺点</vt:lpstr>
      <vt:lpstr>网络设备</vt:lpstr>
      <vt:lpstr>小型局域网模型</vt:lpstr>
      <vt:lpstr>网络拓扑结构</vt:lpstr>
      <vt:lpstr>网络连接</vt:lpstr>
      <vt:lpstr>网络连接</vt:lpstr>
      <vt:lpstr>通信协议</vt:lpstr>
      <vt:lpstr>PowerPoint 演示文稿</vt:lpstr>
      <vt:lpstr>MAC地址与IP地址</vt:lpstr>
      <vt:lpstr>PowerPoint 演示文稿</vt:lpstr>
      <vt:lpstr>IPv4与IPv6</vt:lpstr>
      <vt:lpstr>有线网络</vt:lpstr>
      <vt:lpstr>以太网</vt:lpstr>
      <vt:lpstr>PowerPoint 演示文稿</vt:lpstr>
      <vt:lpstr>无线网络</vt:lpstr>
      <vt:lpstr>蓝牙</vt:lpstr>
      <vt:lpstr>Wi-Fi</vt:lpstr>
      <vt:lpstr>建立Wi-Fi的两种方式</vt:lpstr>
      <vt:lpstr>Wi-Fi的分代</vt:lpstr>
      <vt:lpstr>PowerPoint 演示文稿</vt:lpstr>
      <vt:lpstr>局域网应用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局域网</dc:title>
  <dc:creator>李沛伦</dc:creator>
  <cp:lastModifiedBy>古安</cp:lastModifiedBy>
  <cp:revision>10</cp:revision>
  <dcterms:created xsi:type="dcterms:W3CDTF">2015-05-14T13:40:00Z</dcterms:created>
  <dcterms:modified xsi:type="dcterms:W3CDTF">2019-11-23T14:14:31Z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