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99"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300" r:id="rId21"/>
    <p:sldId id="301" r:id="rId22"/>
    <p:sldId id="273" r:id="rId23"/>
    <p:sldId id="274" r:id="rId24"/>
    <p:sldId id="275" r:id="rId25"/>
    <p:sldId id="302" r:id="rId26"/>
    <p:sldId id="276" r:id="rId27"/>
    <p:sldId id="277" r:id="rId28"/>
    <p:sldId id="303" r:id="rId29"/>
    <p:sldId id="278" r:id="rId30"/>
    <p:sldId id="279" r:id="rId31"/>
    <p:sldId id="304" r:id="rId32"/>
    <p:sldId id="280" r:id="rId33"/>
    <p:sldId id="281" r:id="rId34"/>
    <p:sldId id="282" r:id="rId35"/>
    <p:sldId id="343" r:id="rId36"/>
    <p:sldId id="283" r:id="rId37"/>
    <p:sldId id="284" r:id="rId38"/>
    <p:sldId id="285" r:id="rId39"/>
    <p:sldId id="286" r:id="rId40"/>
    <p:sldId id="287" r:id="rId41"/>
    <p:sldId id="344" r:id="rId42"/>
    <p:sldId id="288" r:id="rId43"/>
    <p:sldId id="289" r:id="rId44"/>
    <p:sldId id="290" r:id="rId45"/>
    <p:sldId id="291" r:id="rId46"/>
    <p:sldId id="292" r:id="rId47"/>
    <p:sldId id="293" r:id="rId48"/>
    <p:sldId id="294" r:id="rId49"/>
    <p:sldId id="295" r:id="rId50"/>
    <p:sldId id="296" r:id="rId51"/>
    <p:sldId id="297" r:id="rId52"/>
    <p:sldId id="345" r:id="rId53"/>
    <p:sldId id="298" r:id="rId5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8" d="100"/>
          <a:sy n="88" d="100"/>
        </p:scale>
        <p:origin x="432"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7" Type="http://schemas.openxmlformats.org/officeDocument/2006/relationships/tableStyles" Target="tableStyles.xml"/><Relationship Id="rId56" Type="http://schemas.openxmlformats.org/officeDocument/2006/relationships/viewProps" Target="viewProps.xml"/><Relationship Id="rId55" Type="http://schemas.openxmlformats.org/officeDocument/2006/relationships/presProps" Target="presProps.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44600" y="4991100"/>
            <a:ext cx="7772400" cy="762000"/>
          </a:xfrm>
        </p:spPr>
        <p:txBody>
          <a:bodyPr anchor="b">
            <a:normAutofit/>
          </a:bodyPr>
          <a:lstStyle>
            <a:lvl1pPr algn="ctr">
              <a:defRPr sz="4000"/>
            </a:lvl1pPr>
          </a:lstStyle>
          <a:p>
            <a:r>
              <a:rPr lang="zh-CN" altLang="en-US"/>
              <a:t>单击此处编辑母版标题样式</a:t>
            </a:r>
            <a:endParaRPr lang="en-US" dirty="0"/>
          </a:p>
        </p:txBody>
      </p:sp>
      <p:sp>
        <p:nvSpPr>
          <p:cNvPr id="4" name="Date Placeholder 3"/>
          <p:cNvSpPr>
            <a:spLocks noGrp="1"/>
          </p:cNvSpPr>
          <p:nvPr>
            <p:ph type="dt" sz="half" idx="10"/>
          </p:nvPr>
        </p:nvSpPr>
        <p:spPr>
          <a:xfrm>
            <a:off x="1438382" y="6356351"/>
            <a:ext cx="1247667" cy="365125"/>
          </a:xfrm>
        </p:spPr>
        <p:txBody>
          <a:bodyPr/>
          <a:lstStyle/>
          <a:p>
            <a:fld id="{27F65682-1D85-4B48-85CB-A186036EC9D7}"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8EFF368-8317-489C-922F-FA60E3F8CF07}" type="slidenum">
              <a:rPr lang="zh-CN" altLang="en-US" smtClean="0"/>
            </a:fld>
            <a:endParaRPr lang="zh-CN" altLang="en-US"/>
          </a:p>
        </p:txBody>
      </p:sp>
      <p:pic>
        <p:nvPicPr>
          <p:cNvPr id="8" name="图片 7"/>
          <p:cNvPicPr>
            <a:picLocks noChangeAspect="1"/>
          </p:cNvPicPr>
          <p:nvPr/>
        </p:nvPicPr>
        <p:blipFill>
          <a:blip r:embed="rId2"/>
          <a:stretch>
            <a:fillRect/>
          </a:stretch>
        </p:blipFill>
        <p:spPr>
          <a:xfrm>
            <a:off x="2915" y="0"/>
            <a:ext cx="9141085" cy="478132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27F65682-1D85-4B48-85CB-A186036EC9D7}"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8EFF368-8317-489C-922F-FA60E3F8CF0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27F65682-1D85-4B48-85CB-A186036EC9D7}"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8EFF368-8317-489C-922F-FA60E3F8CF07}"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27F65682-1D85-4B48-85CB-A186036EC9D7}"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8EFF368-8317-489C-922F-FA60E3F8CF07}"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438382" y="241837"/>
            <a:ext cx="7076968" cy="610918"/>
          </a:xfrm>
        </p:spPr>
        <p:txBody>
          <a:bodyPr>
            <a:normAutofit/>
          </a:bodyPr>
          <a:lstStyle>
            <a:lvl1pPr>
              <a:defRPr sz="3600"/>
            </a:lvl1pPr>
          </a:lstStyle>
          <a:p>
            <a:r>
              <a:rPr lang="zh-CN" altLang="en-US"/>
              <a:t>单击此处编辑母版标题样式</a:t>
            </a:r>
            <a:endParaRPr lang="en-US" dirty="0"/>
          </a:p>
        </p:txBody>
      </p:sp>
      <p:sp>
        <p:nvSpPr>
          <p:cNvPr id="3" name="Content Placeholder 2"/>
          <p:cNvSpPr>
            <a:spLocks noGrp="1"/>
          </p:cNvSpPr>
          <p:nvPr>
            <p:ph idx="1"/>
          </p:nvPr>
        </p:nvSpPr>
        <p:spPr>
          <a:xfrm>
            <a:off x="1438382" y="1202076"/>
            <a:ext cx="7076968" cy="4974887"/>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a:xfrm>
            <a:off x="1438382" y="6356351"/>
            <a:ext cx="1247668" cy="365125"/>
          </a:xfrm>
        </p:spPr>
        <p:txBody>
          <a:bodyPr/>
          <a:lstStyle/>
          <a:p>
            <a:fld id="{27F65682-1D85-4B48-85CB-A186036EC9D7}"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8EFF368-8317-489C-922F-FA60E3F8CF07}" type="slidenum">
              <a:rPr lang="zh-CN" altLang="en-US" smtClean="0"/>
            </a:fld>
            <a:endParaRPr lang="zh-CN" altLang="en-US"/>
          </a:p>
        </p:txBody>
      </p:sp>
      <p:pic>
        <p:nvPicPr>
          <p:cNvPr id="7" name="图片 6"/>
          <p:cNvPicPr>
            <a:picLocks noChangeAspect="1"/>
          </p:cNvPicPr>
          <p:nvPr/>
        </p:nvPicPr>
        <p:blipFill>
          <a:blip r:embed="rId2"/>
          <a:stretch>
            <a:fillRect/>
          </a:stretch>
        </p:blipFill>
        <p:spPr>
          <a:xfrm>
            <a:off x="4762" y="0"/>
            <a:ext cx="1247775" cy="6858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27F65682-1D85-4B48-85CB-A186036EC9D7}"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8EFF368-8317-489C-922F-FA60E3F8CF0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p>
            <a:fld id="{27F65682-1D85-4B48-85CB-A186036EC9D7}"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8EFF368-8317-489C-922F-FA60E3F8CF0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629842" y="2505075"/>
            <a:ext cx="3868340"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4629150" y="2505075"/>
            <a:ext cx="3887391"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p:txBody>
          <a:bodyPr/>
          <a:lstStyle/>
          <a:p>
            <a:fld id="{27F65682-1D85-4B48-85CB-A186036EC9D7}"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58EFF368-8317-489C-922F-FA60E3F8CF0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27F65682-1D85-4B48-85CB-A186036EC9D7}"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58EFF368-8317-489C-922F-FA60E3F8CF0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F65682-1D85-4B48-85CB-A186036EC9D7}"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58EFF368-8317-489C-922F-FA60E3F8CF0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27F65682-1D85-4B48-85CB-A186036EC9D7}"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8EFF368-8317-489C-922F-FA60E3F8CF0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27F65682-1D85-4B48-85CB-A186036EC9D7}"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8EFF368-8317-489C-922F-FA60E3F8CF0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F65682-1D85-4B48-85CB-A186036EC9D7}" type="datetimeFigureOut">
              <a:rPr lang="zh-CN" altLang="en-US" smtClean="0"/>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EFF368-8317-489C-922F-FA60E3F8CF0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pPr algn="r"/>
            <a:r>
              <a:rPr lang="zh-CN" altLang="en-US"/>
              <a:t>第</a:t>
            </a:r>
            <a:r>
              <a:rPr lang="en-US" altLang="zh-CN"/>
              <a:t>11</a:t>
            </a:r>
            <a:r>
              <a:rPr lang="zh-CN" altLang="en-US"/>
              <a:t>章 </a:t>
            </a:r>
            <a:r>
              <a:rPr lang="zh-CN" altLang="en-US" dirty="0"/>
              <a:t>数据库</a:t>
            </a: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数据库的分类</a:t>
            </a:r>
            <a:endParaRPr lang="zh-CN" altLang="en-US" dirty="0"/>
          </a:p>
        </p:txBody>
      </p:sp>
      <p:sp>
        <p:nvSpPr>
          <p:cNvPr id="3" name="内容占位符 2"/>
          <p:cNvSpPr>
            <a:spLocks noGrp="1"/>
          </p:cNvSpPr>
          <p:nvPr>
            <p:ph idx="1"/>
          </p:nvPr>
        </p:nvSpPr>
        <p:spPr/>
        <p:txBody>
          <a:bodyPr/>
          <a:lstStyle/>
          <a:p>
            <a:r>
              <a:rPr lang="zh-CN" altLang="zh-CN" dirty="0"/>
              <a:t>数据库系统可以用不同方式来分类，包括数据库所支持的用户数量、数据库的层数、数据库所处环境等。</a:t>
            </a:r>
            <a:endParaRPr lang="en-US" altLang="zh-CN" dirty="0"/>
          </a:p>
          <a:p>
            <a:endParaRPr lang="en-US" altLang="zh-CN" dirty="0"/>
          </a:p>
          <a:p>
            <a:r>
              <a:rPr lang="zh-CN" altLang="en-US" dirty="0"/>
              <a:t>常用的数据库分类有：</a:t>
            </a:r>
            <a:endParaRPr lang="en-US" altLang="zh-CN" dirty="0"/>
          </a:p>
          <a:p>
            <a:pPr lvl="1"/>
            <a:r>
              <a:rPr lang="zh-CN" altLang="en-US" dirty="0"/>
              <a:t>单用户数据库系统与多用户数据库系统</a:t>
            </a:r>
            <a:endParaRPr lang="en-US" altLang="zh-CN" dirty="0"/>
          </a:p>
          <a:p>
            <a:pPr lvl="1"/>
            <a:r>
              <a:rPr lang="zh-CN" altLang="en-US" dirty="0"/>
              <a:t>客户端</a:t>
            </a:r>
            <a:r>
              <a:rPr lang="en-US" altLang="zh-CN" dirty="0"/>
              <a:t>—</a:t>
            </a:r>
            <a:r>
              <a:rPr lang="zh-CN" altLang="en-US" dirty="0"/>
              <a:t>服务器数据库系统与</a:t>
            </a:r>
            <a:r>
              <a:rPr lang="en-US" altLang="zh-CN" dirty="0"/>
              <a:t>N</a:t>
            </a:r>
            <a:r>
              <a:rPr lang="zh-CN" altLang="en-US" dirty="0"/>
              <a:t>层数据库系统</a:t>
            </a:r>
            <a:endParaRPr lang="en-US" altLang="zh-CN" dirty="0"/>
          </a:p>
          <a:p>
            <a:pPr lvl="1"/>
            <a:r>
              <a:rPr lang="zh-CN" altLang="en-US" dirty="0"/>
              <a:t>集中式和分布式数据库系统</a:t>
            </a:r>
            <a:endParaRPr lang="en-US" altLang="zh-CN" dirty="0"/>
          </a:p>
          <a:p>
            <a:pPr lvl="1"/>
            <a:r>
              <a:rPr lang="zh-CN" altLang="en-US" dirty="0"/>
              <a:t>基于磁盘的和在内存中的数据库系统</a:t>
            </a:r>
            <a:endParaRPr lang="zh-CN" altLang="en-US" dirty="0"/>
          </a:p>
          <a:p>
            <a:pPr lvl="1"/>
            <a:r>
              <a:rPr lang="zh-CN" altLang="en-US" dirty="0"/>
              <a:t>操作型数据库和分析型数据库</a:t>
            </a: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数据库模型</a:t>
            </a:r>
            <a:endParaRPr lang="zh-CN" altLang="en-US" dirty="0"/>
          </a:p>
        </p:txBody>
      </p:sp>
      <p:sp>
        <p:nvSpPr>
          <p:cNvPr id="3" name="内容占位符 2"/>
          <p:cNvSpPr>
            <a:spLocks noGrp="1"/>
          </p:cNvSpPr>
          <p:nvPr>
            <p:ph idx="1"/>
          </p:nvPr>
        </p:nvSpPr>
        <p:spPr/>
        <p:txBody>
          <a:bodyPr/>
          <a:lstStyle/>
          <a:p>
            <a:r>
              <a:rPr lang="zh-CN" altLang="zh-CN" dirty="0"/>
              <a:t>数据库模型描述了数据在数据库中的存储结构与表现方式。</a:t>
            </a:r>
            <a:endParaRPr lang="en-US" altLang="zh-CN" dirty="0"/>
          </a:p>
          <a:p>
            <a:r>
              <a:rPr lang="zh-CN" altLang="zh-CN" dirty="0"/>
              <a:t>数据库模型可以分为以下几种：</a:t>
            </a:r>
            <a:endParaRPr lang="en-US" altLang="zh-CN" dirty="0"/>
          </a:p>
          <a:p>
            <a:pPr lvl="1"/>
            <a:r>
              <a:rPr lang="zh-CN" altLang="en-US" dirty="0"/>
              <a:t>平面文件</a:t>
            </a:r>
            <a:endParaRPr lang="en-US" altLang="zh-CN" dirty="0"/>
          </a:p>
          <a:p>
            <a:pPr lvl="1"/>
            <a:r>
              <a:rPr lang="zh-CN" altLang="zh-CN" dirty="0"/>
              <a:t>层次数据库</a:t>
            </a:r>
            <a:endParaRPr lang="en-US" altLang="zh-CN" dirty="0"/>
          </a:p>
          <a:p>
            <a:pPr lvl="1"/>
            <a:r>
              <a:rPr lang="zh-CN" altLang="zh-CN" dirty="0"/>
              <a:t>网状数据库</a:t>
            </a:r>
            <a:endParaRPr lang="en-US" altLang="zh-CN" dirty="0"/>
          </a:p>
          <a:p>
            <a:pPr lvl="1"/>
            <a:r>
              <a:rPr lang="zh-CN" altLang="zh-CN" dirty="0"/>
              <a:t>关系数据库</a:t>
            </a:r>
            <a:endParaRPr lang="en-US" altLang="zh-CN" dirty="0"/>
          </a:p>
          <a:p>
            <a:pPr lvl="1"/>
            <a:r>
              <a:rPr lang="zh-CN" altLang="zh-CN" dirty="0"/>
              <a:t>维度数据库</a:t>
            </a:r>
            <a:endParaRPr lang="en-US" altLang="zh-CN" dirty="0"/>
          </a:p>
          <a:p>
            <a:pPr lvl="1"/>
            <a:r>
              <a:rPr lang="zh-CN" altLang="zh-CN" dirty="0"/>
              <a:t>对象数据库</a:t>
            </a:r>
            <a:endParaRPr lang="en-US" altLang="zh-CN" dirty="0"/>
          </a:p>
          <a:p>
            <a:pPr lvl="1"/>
            <a:r>
              <a:rPr lang="zh-CN" altLang="zh-CN" dirty="0"/>
              <a:t>对象</a:t>
            </a:r>
            <a:r>
              <a:rPr lang="en-US" altLang="zh-CN" dirty="0"/>
              <a:t>-</a:t>
            </a:r>
            <a:r>
              <a:rPr lang="zh-CN" altLang="zh-CN" dirty="0"/>
              <a:t>关系数据库</a:t>
            </a:r>
            <a:endParaRPr lang="zh-CN" altLang="zh-CN" dirty="0"/>
          </a:p>
          <a:p>
            <a:pPr lvl="1"/>
            <a:r>
              <a:rPr lang="zh-CN" altLang="en-US" dirty="0"/>
              <a:t>文档数据库</a:t>
            </a:r>
            <a:endParaRPr lang="zh-CN" altLang="en-US" dirty="0"/>
          </a:p>
          <a:p>
            <a:pPr lvl="1"/>
            <a:r>
              <a:rPr lang="zh-CN" altLang="en-US" dirty="0"/>
              <a:t>图形数据库</a:t>
            </a: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平面文件</a:t>
            </a:r>
            <a:endParaRPr lang="zh-CN" altLang="en-US" dirty="0"/>
          </a:p>
        </p:txBody>
      </p:sp>
      <p:sp>
        <p:nvSpPr>
          <p:cNvPr id="3" name="内容占位符 2"/>
          <p:cNvSpPr>
            <a:spLocks noGrp="1"/>
          </p:cNvSpPr>
          <p:nvPr>
            <p:ph idx="1"/>
          </p:nvPr>
        </p:nvSpPr>
        <p:spPr/>
        <p:txBody>
          <a:bodyPr/>
          <a:lstStyle/>
          <a:p>
            <a:r>
              <a:rPr lang="zh-CN" altLang="en-US" dirty="0"/>
              <a:t>平面文件处于数据库定义的边缘，因为它简单到无法在记录间建立关系。</a:t>
            </a:r>
            <a:endParaRPr lang="en-US" altLang="zh-CN" dirty="0"/>
          </a:p>
          <a:p>
            <a:r>
              <a:rPr lang="en-US" altLang="zh-CN" dirty="0"/>
              <a:t>iTunes</a:t>
            </a:r>
            <a:r>
              <a:rPr lang="zh-CN" altLang="en-US" dirty="0"/>
              <a:t>播放列表就是一个平面文件，常见的平面文件还有电子表格、电子邮件地址簿等。</a:t>
            </a:r>
            <a:endParaRPr lang="en-US" altLang="zh-CN" dirty="0"/>
          </a:p>
          <a:p>
            <a:r>
              <a:rPr lang="zh-CN" altLang="en-US" dirty="0"/>
              <a:t>用户可以对平面文件进行增、删、改、查，但无法指定记录间的关系。除了平面文件外，其他的数据库模型都允许建立关系。</a:t>
            </a:r>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层次数据库</a:t>
            </a:r>
            <a:endParaRPr lang="zh-CN" altLang="en-US" dirty="0"/>
          </a:p>
        </p:txBody>
      </p:sp>
      <p:sp>
        <p:nvSpPr>
          <p:cNvPr id="3" name="内容占位符 2"/>
          <p:cNvSpPr>
            <a:spLocks noGrp="1"/>
          </p:cNvSpPr>
          <p:nvPr>
            <p:ph idx="1"/>
          </p:nvPr>
        </p:nvSpPr>
        <p:spPr/>
        <p:txBody>
          <a:bodyPr/>
          <a:lstStyle/>
          <a:p>
            <a:r>
              <a:rPr lang="zh-CN" altLang="zh-CN" dirty="0"/>
              <a:t>层次数据库使用树形结构来描述关系，由于</a:t>
            </a:r>
            <a:r>
              <a:rPr lang="en-US" altLang="zh-CN" dirty="0"/>
              <a:t>“</a:t>
            </a:r>
            <a:r>
              <a:rPr lang="zh-CN" altLang="zh-CN" dirty="0"/>
              <a:t>树</a:t>
            </a:r>
            <a:r>
              <a:rPr lang="en-US" altLang="zh-CN" dirty="0"/>
              <a:t>”</a:t>
            </a:r>
            <a:r>
              <a:rPr lang="zh-CN" altLang="zh-CN" dirty="0"/>
              <a:t>的限制，只能定义一对一或一对多的关系，无法定义多对多关系。常见的层次数据库如</a:t>
            </a:r>
            <a:r>
              <a:rPr lang="en-US" altLang="zh-CN" dirty="0"/>
              <a:t>Windows</a:t>
            </a:r>
            <a:r>
              <a:rPr lang="zh-CN" altLang="zh-CN" dirty="0"/>
              <a:t>的注册表。层次数据库现今已很少被使用。</a:t>
            </a:r>
            <a:endParaRPr lang="zh-CN" altLang="zh-CN" dirty="0"/>
          </a:p>
          <a:p>
            <a:endParaRPr lang="zh-CN" altLang="en-US" dirty="0"/>
          </a:p>
        </p:txBody>
      </p:sp>
      <p:pic>
        <p:nvPicPr>
          <p:cNvPr id="4" name="图片 3"/>
          <p:cNvPicPr/>
          <p:nvPr/>
        </p:nvPicPr>
        <p:blipFill>
          <a:blip r:embed="rId1"/>
          <a:stretch>
            <a:fillRect/>
          </a:stretch>
        </p:blipFill>
        <p:spPr>
          <a:xfrm>
            <a:off x="1640541" y="3221903"/>
            <a:ext cx="7503459" cy="3636098"/>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网状数据库</a:t>
            </a:r>
            <a:endParaRPr lang="zh-CN" altLang="en-US" dirty="0"/>
          </a:p>
        </p:txBody>
      </p:sp>
      <p:sp>
        <p:nvSpPr>
          <p:cNvPr id="3" name="内容占位符 2"/>
          <p:cNvSpPr>
            <a:spLocks noGrp="1"/>
          </p:cNvSpPr>
          <p:nvPr>
            <p:ph idx="1"/>
          </p:nvPr>
        </p:nvSpPr>
        <p:spPr/>
        <p:txBody>
          <a:bodyPr/>
          <a:lstStyle/>
          <a:p>
            <a:r>
              <a:rPr lang="zh-CN" altLang="en-US" dirty="0"/>
              <a:t>网状数据库在树的基础上将其扩成了网状结构，从而可以表现多对多关系。目前除了</a:t>
            </a:r>
            <a:r>
              <a:rPr lang="en-US" altLang="zh-CN" dirty="0"/>
              <a:t>DNS</a:t>
            </a:r>
            <a:r>
              <a:rPr lang="zh-CN" altLang="en-US" dirty="0"/>
              <a:t>系统等专用系统或应用还在使用网状数据库，其他网状数据库都已被关系数据库或对象数据库所取代。</a:t>
            </a:r>
            <a:endParaRPr lang="zh-CN" altLang="en-US" dirty="0"/>
          </a:p>
        </p:txBody>
      </p:sp>
      <p:pic>
        <p:nvPicPr>
          <p:cNvPr id="4" name="图片 3"/>
          <p:cNvPicPr/>
          <p:nvPr/>
        </p:nvPicPr>
        <p:blipFill>
          <a:blip r:embed="rId1"/>
          <a:stretch>
            <a:fillRect/>
          </a:stretch>
        </p:blipFill>
        <p:spPr>
          <a:xfrm>
            <a:off x="1573306" y="3282293"/>
            <a:ext cx="7570694" cy="3575708"/>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关系数据库</a:t>
            </a:r>
            <a:endParaRPr lang="zh-CN" altLang="en-US" dirty="0"/>
          </a:p>
        </p:txBody>
      </p:sp>
      <p:sp>
        <p:nvSpPr>
          <p:cNvPr id="3" name="内容占位符 2"/>
          <p:cNvSpPr>
            <a:spLocks noGrp="1"/>
          </p:cNvSpPr>
          <p:nvPr>
            <p:ph idx="1"/>
          </p:nvPr>
        </p:nvSpPr>
        <p:spPr/>
        <p:txBody>
          <a:bodyPr/>
          <a:lstStyle/>
          <a:p>
            <a:r>
              <a:rPr lang="zh-CN" altLang="zh-CN" dirty="0"/>
              <a:t>关系数据库是目前最常使用到的数据库，它将存储在一张张表格中。每个表格代表一个实体，表格中每行代表一个记录，每列代表一个字段。而关系是通过将不同表中的相同字段联系起来而指定的</a:t>
            </a:r>
            <a:r>
              <a:rPr lang="zh-CN" altLang="en-US" dirty="0"/>
              <a:t>。</a:t>
            </a:r>
            <a:endParaRPr lang="zh-CN" altLang="en-US" dirty="0"/>
          </a:p>
        </p:txBody>
      </p:sp>
      <p:pic>
        <p:nvPicPr>
          <p:cNvPr id="4" name="图片 3"/>
          <p:cNvPicPr/>
          <p:nvPr/>
        </p:nvPicPr>
        <p:blipFill>
          <a:blip r:embed="rId1"/>
          <a:stretch>
            <a:fillRect/>
          </a:stretch>
        </p:blipFill>
        <p:spPr>
          <a:xfrm>
            <a:off x="1307006" y="3388659"/>
            <a:ext cx="7836994" cy="3469341"/>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维度数据库</a:t>
            </a:r>
            <a:endParaRPr lang="zh-CN" altLang="en-US" dirty="0"/>
          </a:p>
        </p:txBody>
      </p:sp>
      <p:sp>
        <p:nvSpPr>
          <p:cNvPr id="3" name="内容占位符 2"/>
          <p:cNvSpPr>
            <a:spLocks noGrp="1"/>
          </p:cNvSpPr>
          <p:nvPr>
            <p:ph idx="1"/>
          </p:nvPr>
        </p:nvSpPr>
        <p:spPr/>
        <p:txBody>
          <a:bodyPr/>
          <a:lstStyle/>
          <a:p>
            <a:r>
              <a:rPr lang="zh-CN" altLang="en-US" dirty="0"/>
              <a:t>维度数据库是关系数据库的一种扩展，关系数据库采用的是二维的表格，而维度数据库采用了三维或更多维的“数据空间”来描述数据或关系，因此维度数据库也称多维数据库。维度数据库可以更形象地表现数据，但使用和维护维度数据库需要更多的专业技术。</a:t>
            </a:r>
            <a:endParaRPr lang="zh-CN" altLang="en-US" dirty="0"/>
          </a:p>
        </p:txBody>
      </p:sp>
      <p:pic>
        <p:nvPicPr>
          <p:cNvPr id="4" name="图片 3"/>
          <p:cNvPicPr/>
          <p:nvPr/>
        </p:nvPicPr>
        <p:blipFill>
          <a:blip r:embed="rId1"/>
          <a:stretch>
            <a:fillRect/>
          </a:stretch>
        </p:blipFill>
        <p:spPr>
          <a:xfrm>
            <a:off x="5467350" y="3689519"/>
            <a:ext cx="3676650" cy="309753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对象数据库</a:t>
            </a:r>
            <a:endParaRPr lang="zh-CN" altLang="en-US" dirty="0"/>
          </a:p>
        </p:txBody>
      </p:sp>
      <p:sp>
        <p:nvSpPr>
          <p:cNvPr id="3" name="内容占位符 2"/>
          <p:cNvSpPr>
            <a:spLocks noGrp="1"/>
          </p:cNvSpPr>
          <p:nvPr>
            <p:ph idx="1"/>
          </p:nvPr>
        </p:nvSpPr>
        <p:spPr/>
        <p:txBody>
          <a:bodyPr/>
          <a:lstStyle/>
          <a:p>
            <a:r>
              <a:rPr lang="zh-CN" altLang="en-US" dirty="0"/>
              <a:t>对象数据库也叫面向对象数据库，它将实体抽象为类，将字段抽象为属性，将数据存储为对象的形式，并定义出方法</a:t>
            </a:r>
            <a:r>
              <a:rPr lang="en-US" altLang="zh-CN" dirty="0"/>
              <a:t>——</a:t>
            </a:r>
            <a:r>
              <a:rPr lang="zh-CN" altLang="en-US" dirty="0"/>
              <a:t>对象能执行的行为。</a:t>
            </a:r>
            <a:endParaRPr lang="en-US" altLang="zh-CN" dirty="0"/>
          </a:p>
          <a:p>
            <a:r>
              <a:rPr lang="zh-CN" altLang="en-US" dirty="0"/>
              <a:t>对象数据库适合表示属性差别极小的不同类对象</a:t>
            </a:r>
            <a:r>
              <a:rPr lang="en-US" altLang="zh-CN" dirty="0"/>
              <a:t>——</a:t>
            </a:r>
            <a:r>
              <a:rPr lang="zh-CN" altLang="en-US" dirty="0"/>
              <a:t>只需设置一个父类存放它们的共有属性，再设置相应数目的派生类存放各自的特有属性，并继承父类即可。</a:t>
            </a:r>
            <a:endParaRPr lang="en-US" altLang="zh-CN" dirty="0"/>
          </a:p>
          <a:p>
            <a:r>
              <a:rPr lang="zh-CN" altLang="en-US" dirty="0"/>
              <a:t>对象数据库是一种正在发展的数据库，它能够更好地表现日常生活中的实体和关系。</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对象</a:t>
            </a:r>
            <a:r>
              <a:rPr lang="en-US" altLang="zh-CN" dirty="0"/>
              <a:t>-</a:t>
            </a:r>
            <a:r>
              <a:rPr lang="zh-CN" altLang="zh-CN" dirty="0"/>
              <a:t>关系数据库</a:t>
            </a:r>
            <a:endParaRPr lang="zh-CN" altLang="en-US" dirty="0"/>
          </a:p>
        </p:txBody>
      </p:sp>
      <p:sp>
        <p:nvSpPr>
          <p:cNvPr id="3" name="内容占位符 2"/>
          <p:cNvSpPr>
            <a:spLocks noGrp="1"/>
          </p:cNvSpPr>
          <p:nvPr>
            <p:ph idx="1"/>
          </p:nvPr>
        </p:nvSpPr>
        <p:spPr/>
        <p:txBody>
          <a:bodyPr/>
          <a:lstStyle/>
          <a:p>
            <a:r>
              <a:rPr lang="zh-CN" altLang="en-US" dirty="0"/>
              <a:t>对象</a:t>
            </a:r>
            <a:r>
              <a:rPr lang="en-US" altLang="zh-CN" dirty="0"/>
              <a:t>-</a:t>
            </a:r>
            <a:r>
              <a:rPr lang="zh-CN" altLang="en-US" dirty="0"/>
              <a:t>关系数据库将关系数据库和对象数据库的特征相结合。数据像传统的关系数据库一样存储在表格中，但增加了对象数据库的功能</a:t>
            </a:r>
            <a:r>
              <a:rPr lang="en-US" altLang="zh-CN" dirty="0"/>
              <a:t>——</a:t>
            </a:r>
            <a:r>
              <a:rPr lang="zh-CN" altLang="en-US" dirty="0"/>
              <a:t>可以扩充自定义的数据类型和操作，支持复杂对象的查询，以及支持继承的概念。</a:t>
            </a: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文档数据库</a:t>
            </a:r>
            <a:endParaRPr lang="zh-CN" altLang="en-US"/>
          </a:p>
        </p:txBody>
      </p:sp>
      <p:sp>
        <p:nvSpPr>
          <p:cNvPr id="3" name="内容占位符 2"/>
          <p:cNvSpPr>
            <a:spLocks noGrp="1"/>
          </p:cNvSpPr>
          <p:nvPr>
            <p:ph idx="1"/>
          </p:nvPr>
        </p:nvSpPr>
        <p:spPr/>
        <p:txBody>
          <a:bodyPr/>
          <a:p>
            <a:r>
              <a:rPr lang="zh-CN" altLang="en-US"/>
              <a:t>面向文档的数据库可以存储非结构化的数据，如讲演的原话或杂志的文章。由于文章具有可变的长度和结构，因此不需要将数据塑造成适应数据库的结果。</a:t>
            </a:r>
            <a:endParaRPr lang="zh-CN" altLang="en-US"/>
          </a:p>
          <a:p>
            <a:r>
              <a:rPr lang="zh-CN" altLang="en-US"/>
              <a:t>文档数据库可按照这样的方式来创建，即将类似于</a:t>
            </a:r>
            <a:r>
              <a:rPr lang="en-US" altLang="zh-CN"/>
              <a:t>HTML</a:t>
            </a:r>
            <a:r>
              <a:rPr lang="zh-CN" altLang="en-US"/>
              <a:t>的结构化标记插入到文档自身。</a:t>
            </a:r>
            <a:endParaRPr lang="zh-CN" altLang="en-US"/>
          </a:p>
          <a:p>
            <a:r>
              <a:rPr lang="zh-CN" altLang="en-US"/>
              <a:t>格式化文档数据库的两种常用的方式是使用</a:t>
            </a:r>
            <a:r>
              <a:rPr lang="en-US" altLang="zh-CN"/>
              <a:t>XML</a:t>
            </a:r>
            <a:r>
              <a:rPr lang="zh-CN" altLang="en-US"/>
              <a:t>和</a:t>
            </a:r>
            <a:r>
              <a:rPr lang="en-US" altLang="zh-CN"/>
              <a:t>JSON</a:t>
            </a:r>
            <a:r>
              <a:rPr lang="zh-CN" altLang="en-US"/>
              <a:t>，相对而言，</a:t>
            </a:r>
            <a:r>
              <a:rPr lang="en-US" altLang="zh-CN"/>
              <a:t>XML</a:t>
            </a:r>
            <a:r>
              <a:rPr lang="zh-CN" altLang="en-US"/>
              <a:t>更灵活。</a:t>
            </a:r>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主要内容</a:t>
            </a:r>
            <a:endParaRPr lang="zh-CN" altLang="en-US" dirty="0"/>
          </a:p>
        </p:txBody>
      </p:sp>
      <p:sp>
        <p:nvSpPr>
          <p:cNvPr id="3" name="内容占位符 2"/>
          <p:cNvSpPr>
            <a:spLocks noGrp="1"/>
          </p:cNvSpPr>
          <p:nvPr>
            <p:ph idx="1"/>
          </p:nvPr>
        </p:nvSpPr>
        <p:spPr/>
        <p:txBody>
          <a:bodyPr/>
          <a:lstStyle/>
          <a:p>
            <a:r>
              <a:rPr lang="zh-CN" altLang="en-US" dirty="0"/>
              <a:t>文件和数据库概念</a:t>
            </a:r>
            <a:endParaRPr lang="en-US" altLang="zh-CN" dirty="0"/>
          </a:p>
          <a:p>
            <a:r>
              <a:rPr lang="zh-CN" altLang="en-US" dirty="0"/>
              <a:t>数据管理工具</a:t>
            </a:r>
            <a:endParaRPr lang="en-US" altLang="zh-CN" dirty="0"/>
          </a:p>
          <a:p>
            <a:r>
              <a:rPr lang="zh-CN" altLang="en-US" dirty="0"/>
              <a:t>数据库设计</a:t>
            </a:r>
            <a:endParaRPr lang="en-US" altLang="zh-CN" dirty="0"/>
          </a:p>
          <a:p>
            <a:r>
              <a:rPr lang="en-US" altLang="zh-CN" dirty="0"/>
              <a:t>SQL</a:t>
            </a:r>
            <a:endParaRPr lang="en-US" altLang="zh-CN" dirty="0"/>
          </a:p>
          <a:p>
            <a:r>
              <a:rPr lang="zh-CN" altLang="en-US" dirty="0"/>
              <a:t>云数据库</a:t>
            </a:r>
            <a:endParaRPr lang="en-US" altLang="zh-CN" dirty="0"/>
          </a:p>
          <a:p>
            <a:r>
              <a:rPr lang="zh-CN" altLang="en-US" dirty="0"/>
              <a:t>大数据</a:t>
            </a: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图形数据库</a:t>
            </a:r>
            <a:endParaRPr lang="zh-CN" altLang="en-US"/>
          </a:p>
        </p:txBody>
      </p:sp>
      <p:sp>
        <p:nvSpPr>
          <p:cNvPr id="3" name="内容占位符 2"/>
          <p:cNvSpPr>
            <a:spLocks noGrp="1"/>
          </p:cNvSpPr>
          <p:nvPr>
            <p:ph idx="1"/>
          </p:nvPr>
        </p:nvSpPr>
        <p:spPr/>
        <p:txBody>
          <a:bodyPr/>
          <a:p>
            <a:r>
              <a:rPr lang="zh-CN" altLang="en-US"/>
              <a:t>图形数据库包含节点、边和特性。图形数据库是</a:t>
            </a:r>
            <a:r>
              <a:rPr lang="en-US" altLang="zh-CN"/>
              <a:t>NoSQL</a:t>
            </a:r>
            <a:r>
              <a:rPr lang="zh-CN" altLang="en-US"/>
              <a:t>数据库的一种类型，是一种非关系型数据库，</a:t>
            </a:r>
            <a:r>
              <a:rPr lang="zh-CN" altLang="en-US">
                <a:sym typeface="+mn-ea"/>
              </a:rPr>
              <a:t>它应用图形理论存储实体之间的关系信息。</a:t>
            </a:r>
            <a:endParaRPr lang="zh-CN" altLang="en-US">
              <a:sym typeface="+mn-ea"/>
            </a:endParaRPr>
          </a:p>
          <a:p>
            <a:r>
              <a:rPr lang="zh-CN" altLang="en-US"/>
              <a:t>关系型数据库用于存储</a:t>
            </a:r>
            <a:r>
              <a:rPr lang="en-US" altLang="zh-CN"/>
              <a:t>“</a:t>
            </a:r>
            <a:r>
              <a:rPr lang="zh-CN" altLang="en-US"/>
              <a:t>关系型</a:t>
            </a:r>
            <a:r>
              <a:rPr lang="en-US" altLang="zh-CN"/>
              <a:t>”</a:t>
            </a:r>
            <a:r>
              <a:rPr lang="zh-CN" altLang="en-US"/>
              <a:t>数据的效果并不好，其查询复杂、缓慢、超出预期，而图形数据库的独特设计恰恰弥补了这个缺陷。</a:t>
            </a:r>
            <a:endParaRPr lang="zh-CN"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数据管理工具</a:t>
            </a:r>
            <a:endParaRPr lang="zh-CN" altLang="en-US" dirty="0"/>
          </a:p>
        </p:txBody>
      </p:sp>
      <p:sp>
        <p:nvSpPr>
          <p:cNvPr id="3" name="内容占位符 2"/>
          <p:cNvSpPr>
            <a:spLocks noGrp="1"/>
          </p:cNvSpPr>
          <p:nvPr>
            <p:ph idx="1"/>
          </p:nvPr>
        </p:nvSpPr>
        <p:spPr/>
        <p:txBody>
          <a:bodyPr/>
          <a:lstStyle/>
          <a:p>
            <a:r>
              <a:rPr lang="zh-CN" altLang="en-US" dirty="0"/>
              <a:t>常用的数据管理工具如：</a:t>
            </a:r>
            <a:endParaRPr lang="en-US" altLang="zh-CN" dirty="0"/>
          </a:p>
          <a:p>
            <a:pPr lvl="1"/>
            <a:r>
              <a:rPr lang="zh-CN" altLang="en-US" dirty="0"/>
              <a:t>数据管理软件</a:t>
            </a:r>
            <a:endParaRPr lang="en-US" altLang="zh-CN" dirty="0"/>
          </a:p>
          <a:p>
            <a:pPr lvl="1"/>
            <a:r>
              <a:rPr lang="zh-CN" altLang="en-US" dirty="0"/>
              <a:t>数据库管理系统</a:t>
            </a:r>
            <a:endParaRPr lang="en-US" altLang="zh-CN" dirty="0"/>
          </a:p>
          <a:p>
            <a:pPr lvl="1"/>
            <a:endParaRPr lang="en-US" altLang="zh-CN" dirty="0"/>
          </a:p>
          <a:p>
            <a:r>
              <a:rPr lang="zh-CN" altLang="zh-CN" dirty="0"/>
              <a:t>数据管理软件是最简单的数据管理工具，它可以创建并维护平面文件，但不能在记录间建立关系，也没有足够能力维护企业所需的大量数据</a:t>
            </a:r>
            <a:r>
              <a:rPr lang="zh-CN" altLang="en-US" dirty="0"/>
              <a:t>。</a:t>
            </a:r>
            <a:endParaRPr lang="en-US" altLang="zh-CN" dirty="0"/>
          </a:p>
          <a:p>
            <a:r>
              <a:rPr lang="zh-CN" altLang="zh-CN" dirty="0"/>
              <a:t>常见的数据管理软件如</a:t>
            </a:r>
            <a:r>
              <a:rPr lang="en-US" altLang="zh-CN" dirty="0"/>
              <a:t>Microsoft Word</a:t>
            </a:r>
            <a:r>
              <a:rPr lang="zh-CN" altLang="zh-CN" dirty="0"/>
              <a:t>和</a:t>
            </a:r>
            <a:r>
              <a:rPr lang="en-US" altLang="zh-CN" dirty="0"/>
              <a:t>Microsoft Excel</a:t>
            </a:r>
            <a:r>
              <a:rPr lang="zh-CN" altLang="zh-CN" dirty="0"/>
              <a:t>，它们都提供了创建与管理表格的工具。</a:t>
            </a:r>
            <a:endParaRPr lang="zh-CN" altLang="zh-CN" dirty="0"/>
          </a:p>
          <a:p>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数据库管理系统</a:t>
            </a:r>
            <a:endParaRPr lang="zh-CN" altLang="en-US" dirty="0"/>
          </a:p>
        </p:txBody>
      </p:sp>
      <p:sp>
        <p:nvSpPr>
          <p:cNvPr id="3" name="内容占位符 2"/>
          <p:cNvSpPr>
            <a:spLocks noGrp="1"/>
          </p:cNvSpPr>
          <p:nvPr>
            <p:ph idx="1"/>
          </p:nvPr>
        </p:nvSpPr>
        <p:spPr/>
        <p:txBody>
          <a:bodyPr>
            <a:normAutofit/>
          </a:bodyPr>
          <a:lstStyle/>
          <a:p>
            <a:r>
              <a:rPr lang="zh-CN" altLang="en-US" dirty="0"/>
              <a:t>数据库管理系统（</a:t>
            </a:r>
            <a:r>
              <a:rPr lang="en-US" altLang="zh-CN" dirty="0" err="1"/>
              <a:t>DataBase</a:t>
            </a:r>
            <a:r>
              <a:rPr lang="en-US" altLang="zh-CN" dirty="0"/>
              <a:t> Management System</a:t>
            </a:r>
            <a:r>
              <a:rPr lang="zh-CN" altLang="en-US" dirty="0"/>
              <a:t>，简称</a:t>
            </a:r>
            <a:r>
              <a:rPr lang="en-US" altLang="zh-CN" dirty="0"/>
              <a:t>DBMS</a:t>
            </a:r>
            <a:r>
              <a:rPr lang="zh-CN" altLang="en-US" dirty="0"/>
              <a:t>）是专业的数据管理工具，是专门用来管理数据库中数据的软件。</a:t>
            </a:r>
            <a:endParaRPr lang="en-US" altLang="zh-CN" dirty="0"/>
          </a:p>
          <a:p>
            <a:r>
              <a:rPr lang="zh-CN" altLang="en-US" dirty="0"/>
              <a:t>数据库管理系统具有良好的数据独立性</a:t>
            </a:r>
            <a:r>
              <a:rPr lang="en-US" altLang="zh-CN" dirty="0"/>
              <a:t>——</a:t>
            </a:r>
            <a:r>
              <a:rPr lang="zh-CN" altLang="en-US" dirty="0"/>
              <a:t>即</a:t>
            </a:r>
            <a:r>
              <a:rPr lang="en-US" altLang="zh-CN" dirty="0"/>
              <a:t>DBMS</a:t>
            </a:r>
            <a:r>
              <a:rPr lang="zh-CN" altLang="en-US" dirty="0"/>
              <a:t>只负责数据，而程序需要通过编程语言向</a:t>
            </a:r>
            <a:r>
              <a:rPr lang="en-US" altLang="zh-CN" dirty="0"/>
              <a:t>DBMS</a:t>
            </a:r>
            <a:r>
              <a:rPr lang="zh-CN" altLang="en-US" dirty="0"/>
              <a:t>申请以获取数据。</a:t>
            </a:r>
            <a:endParaRPr lang="en-US" altLang="zh-CN" dirty="0"/>
          </a:p>
          <a:p>
            <a:r>
              <a:rPr lang="zh-CN" altLang="zh-CN" dirty="0"/>
              <a:t>数据库管理系统支持网络访问，可以管理数十亿条的记录，并支持每秒数百次甚至上千次的并发事务处理。</a:t>
            </a:r>
            <a:endParaRPr lang="en-US" altLang="zh-CN" dirty="0"/>
          </a:p>
          <a:p>
            <a:r>
              <a:rPr lang="en-US" altLang="zh-CN" dirty="0"/>
              <a:t>DBMS </a:t>
            </a:r>
            <a:r>
              <a:rPr lang="zh-CN" altLang="en-US" dirty="0"/>
              <a:t>≠ </a:t>
            </a:r>
            <a:r>
              <a:rPr lang="en-US" altLang="zh-CN" dirty="0"/>
              <a:t>DB </a:t>
            </a: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数据库管理系统</a:t>
            </a:r>
            <a:endParaRPr lang="zh-CN" altLang="en-US" dirty="0"/>
          </a:p>
        </p:txBody>
      </p:sp>
      <p:sp>
        <p:nvSpPr>
          <p:cNvPr id="3" name="内容占位符 2"/>
          <p:cNvSpPr>
            <a:spLocks noGrp="1"/>
          </p:cNvSpPr>
          <p:nvPr>
            <p:ph idx="1"/>
          </p:nvPr>
        </p:nvSpPr>
        <p:spPr/>
        <p:txBody>
          <a:bodyPr>
            <a:normAutofit/>
          </a:bodyPr>
          <a:lstStyle/>
          <a:p>
            <a:r>
              <a:rPr lang="en-US" altLang="zh-CN" dirty="0"/>
              <a:t>DBMS</a:t>
            </a:r>
            <a:r>
              <a:rPr lang="zh-CN" altLang="en-US" dirty="0"/>
              <a:t>可以分为很多种，每一种都专用于某一数据库模型，但也有一些</a:t>
            </a:r>
            <a:r>
              <a:rPr lang="en-US" altLang="zh-CN" dirty="0"/>
              <a:t>DBMS</a:t>
            </a:r>
            <a:r>
              <a:rPr lang="zh-CN" altLang="en-US" dirty="0"/>
              <a:t>可以同时处理多种数据库模型：</a:t>
            </a:r>
            <a:endParaRPr lang="zh-CN" altLang="en-US" dirty="0"/>
          </a:p>
          <a:p>
            <a:pPr lvl="1"/>
            <a:r>
              <a:rPr lang="en-US" altLang="zh-CN" dirty="0"/>
              <a:t>XML DBMS</a:t>
            </a:r>
            <a:r>
              <a:rPr lang="zh-CN" altLang="en-US" dirty="0"/>
              <a:t>，用于处理</a:t>
            </a:r>
            <a:r>
              <a:rPr lang="en-US" altLang="zh-CN" dirty="0"/>
              <a:t>XML</a:t>
            </a:r>
            <a:r>
              <a:rPr lang="zh-CN" altLang="en-US" dirty="0"/>
              <a:t>格式的数据。</a:t>
            </a:r>
            <a:endParaRPr lang="zh-CN" altLang="en-US" dirty="0"/>
          </a:p>
          <a:p>
            <a:pPr lvl="1"/>
            <a:r>
              <a:rPr lang="zh-CN" altLang="en-US" dirty="0"/>
              <a:t>对象数据库管理系统（</a:t>
            </a:r>
            <a:r>
              <a:rPr lang="en-US" altLang="zh-CN" dirty="0"/>
              <a:t>Object DBMS</a:t>
            </a:r>
            <a:r>
              <a:rPr lang="zh-CN" altLang="en-US" dirty="0"/>
              <a:t>，简称</a:t>
            </a:r>
            <a:r>
              <a:rPr lang="en-US" altLang="zh-CN" dirty="0"/>
              <a:t>ODBMS</a:t>
            </a:r>
            <a:r>
              <a:rPr lang="zh-CN" altLang="en-US" dirty="0"/>
              <a:t>），用于处理对象数据库模型。</a:t>
            </a:r>
            <a:endParaRPr lang="zh-CN" altLang="en-US" dirty="0"/>
          </a:p>
          <a:p>
            <a:pPr lvl="1"/>
            <a:r>
              <a:rPr lang="zh-CN" altLang="en-US" dirty="0"/>
              <a:t>关系数据库管理系统（</a:t>
            </a:r>
            <a:r>
              <a:rPr lang="en-US" altLang="zh-CN" dirty="0"/>
              <a:t>Relational DBMS</a:t>
            </a:r>
            <a:r>
              <a:rPr lang="zh-CN" altLang="en-US" dirty="0"/>
              <a:t>，简称</a:t>
            </a:r>
            <a:r>
              <a:rPr lang="en-US" altLang="zh-CN" dirty="0"/>
              <a:t>RDBMS</a:t>
            </a:r>
            <a:r>
              <a:rPr lang="zh-CN" altLang="en-US" dirty="0"/>
              <a:t>），用于处理关系数据库模型，是时下最流行的数据库管理系统。在商业领域最常用的</a:t>
            </a:r>
            <a:r>
              <a:rPr lang="en-US" altLang="zh-CN" dirty="0"/>
              <a:t>RDBMS</a:t>
            </a:r>
            <a:r>
              <a:rPr lang="zh-CN" altLang="en-US" dirty="0"/>
              <a:t>如</a:t>
            </a:r>
            <a:r>
              <a:rPr lang="en-US" altLang="zh-CN" dirty="0"/>
              <a:t>Oracle</a:t>
            </a:r>
            <a:r>
              <a:rPr lang="zh-CN" altLang="en-US" dirty="0"/>
              <a:t>、</a:t>
            </a:r>
            <a:r>
              <a:rPr lang="en-US" altLang="zh-CN" dirty="0"/>
              <a:t>Microsoft SQL Server</a:t>
            </a:r>
            <a:r>
              <a:rPr lang="zh-CN" altLang="en-US" dirty="0"/>
              <a:t>、</a:t>
            </a:r>
            <a:r>
              <a:rPr lang="en-US" altLang="zh-CN" dirty="0"/>
              <a:t>MySQL</a:t>
            </a:r>
            <a:r>
              <a:rPr lang="zh-CN" altLang="en-US" dirty="0"/>
              <a:t>等，个人用户则可以考虑使用</a:t>
            </a:r>
            <a:r>
              <a:rPr lang="en-US" altLang="zh-CN" dirty="0"/>
              <a:t>Microsoft Access</a:t>
            </a:r>
            <a:r>
              <a:rPr lang="zh-CN" altLang="en-US" dirty="0"/>
              <a:t>。</a:t>
            </a:r>
            <a:endParaRPr lang="zh-CN" altLang="en-US" dirty="0"/>
          </a:p>
          <a:p>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数据库管理系统</a:t>
            </a:r>
            <a:endParaRPr lang="zh-CN" altLang="en-US"/>
          </a:p>
        </p:txBody>
      </p:sp>
      <p:pic>
        <p:nvPicPr>
          <p:cNvPr id="67" name="图片 67"/>
          <p:cNvPicPr>
            <a:picLocks noChangeAspect="1"/>
          </p:cNvPicPr>
          <p:nvPr>
            <p:ph idx="1"/>
          </p:nvPr>
        </p:nvPicPr>
        <p:blipFill>
          <a:blip r:embed="rId1"/>
          <a:stretch>
            <a:fillRect/>
          </a:stretch>
        </p:blipFill>
        <p:spPr>
          <a:xfrm>
            <a:off x="1438275" y="2386965"/>
            <a:ext cx="7077075" cy="2603500"/>
          </a:xfrm>
          <a:prstGeom prst="rect">
            <a:avLst/>
          </a:prstGeom>
        </p:spPr>
      </p:pic>
      <p:sp>
        <p:nvSpPr>
          <p:cNvPr id="4" name="文本框 3"/>
          <p:cNvSpPr txBox="1"/>
          <p:nvPr/>
        </p:nvSpPr>
        <p:spPr>
          <a:xfrm>
            <a:off x="3277870" y="5108575"/>
            <a:ext cx="4207510" cy="368300"/>
          </a:xfrm>
          <a:prstGeom prst="rect">
            <a:avLst/>
          </a:prstGeom>
          <a:noFill/>
        </p:spPr>
        <p:txBody>
          <a:bodyPr wrap="square" rtlCol="0">
            <a:spAutoFit/>
          </a:bodyPr>
          <a:p>
            <a:r>
              <a:rPr lang="zh-CN" altLang="en-US"/>
              <a:t>关系数据库管理系统</a:t>
            </a:r>
            <a:endParaRPr lang="zh-CN"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数据库和</a:t>
            </a:r>
            <a:r>
              <a:rPr lang="en-US" altLang="zh-CN" dirty="0"/>
              <a:t>Web</a:t>
            </a:r>
            <a:endParaRPr lang="zh-CN" altLang="en-US" dirty="0"/>
          </a:p>
        </p:txBody>
      </p:sp>
      <p:sp>
        <p:nvSpPr>
          <p:cNvPr id="3" name="内容占位符 2"/>
          <p:cNvSpPr>
            <a:spLocks noGrp="1"/>
          </p:cNvSpPr>
          <p:nvPr>
            <p:ph idx="1"/>
          </p:nvPr>
        </p:nvSpPr>
        <p:spPr>
          <a:xfrm>
            <a:off x="1438382" y="1202075"/>
            <a:ext cx="7076968" cy="5750053"/>
          </a:xfrm>
        </p:spPr>
        <p:txBody>
          <a:bodyPr>
            <a:normAutofit/>
          </a:bodyPr>
          <a:lstStyle/>
          <a:p>
            <a:r>
              <a:rPr lang="zh-CN" altLang="en-US" dirty="0"/>
              <a:t>数据库是可以通过</a:t>
            </a:r>
            <a:r>
              <a:rPr lang="en-US" altLang="zh-CN" dirty="0"/>
              <a:t>Web</a:t>
            </a:r>
            <a:r>
              <a:rPr lang="zh-CN" altLang="en-US" dirty="0"/>
              <a:t>访问的，但它的访问方式非常“隐秘”，以至于大多数</a:t>
            </a:r>
            <a:r>
              <a:rPr lang="en-US" altLang="zh-CN" dirty="0"/>
              <a:t>Web</a:t>
            </a:r>
            <a:r>
              <a:rPr lang="zh-CN" altLang="en-US" dirty="0"/>
              <a:t>用户甚至发觉不到信息是由数据库生成的。例如，网上商城商品的价格、图片和描述其实都是来自数据库，并经由一定的处理生成的；</a:t>
            </a:r>
            <a:r>
              <a:rPr lang="en-US" altLang="zh-CN" dirty="0"/>
              <a:t>12306</a:t>
            </a:r>
            <a:r>
              <a:rPr lang="zh-CN" altLang="en-US" dirty="0"/>
              <a:t>网站上的列车时刻表也是源于数据库。</a:t>
            </a:r>
            <a:endParaRPr lang="en-US" altLang="zh-CN" dirty="0"/>
          </a:p>
          <a:p>
            <a:r>
              <a:rPr lang="zh-CN" altLang="zh-CN" dirty="0"/>
              <a:t>可以通过静态或动态发布的方式将数据库中的内容提供到</a:t>
            </a:r>
            <a:r>
              <a:rPr lang="en-US" altLang="zh-CN" dirty="0"/>
              <a:t>Web</a:t>
            </a:r>
            <a:r>
              <a:rPr lang="zh-CN" altLang="zh-CN" dirty="0"/>
              <a:t>上。静态</a:t>
            </a:r>
            <a:r>
              <a:rPr lang="en-US" altLang="zh-CN" dirty="0"/>
              <a:t>Web</a:t>
            </a:r>
            <a:r>
              <a:rPr lang="zh-CN" altLang="zh-CN" dirty="0"/>
              <a:t>发布是将数据库中的数据转换成</a:t>
            </a:r>
            <a:r>
              <a:rPr lang="en-US" altLang="zh-CN" dirty="0"/>
              <a:t>HTML</a:t>
            </a:r>
            <a:r>
              <a:rPr lang="zh-CN" altLang="zh-CN" dirty="0"/>
              <a:t>文档，从而提供访问，其实质是生成了一个数据库的</a:t>
            </a:r>
            <a:r>
              <a:rPr lang="en-US" altLang="zh-CN" dirty="0"/>
              <a:t>“</a:t>
            </a:r>
            <a:r>
              <a:rPr lang="zh-CN" altLang="zh-CN" dirty="0"/>
              <a:t>快照</a:t>
            </a:r>
            <a:r>
              <a:rPr lang="en-US" altLang="zh-CN" dirty="0"/>
              <a:t>”</a:t>
            </a:r>
            <a:r>
              <a:rPr lang="zh-CN" altLang="zh-CN" dirty="0"/>
              <a:t>。</a:t>
            </a:r>
            <a:r>
              <a:rPr lang="en-US" altLang="zh-CN" dirty="0"/>
              <a:t>Web</a:t>
            </a:r>
            <a:r>
              <a:rPr lang="zh-CN" altLang="zh-CN" dirty="0"/>
              <a:t>用户只可以对此</a:t>
            </a:r>
            <a:r>
              <a:rPr lang="en-US" altLang="zh-CN" dirty="0"/>
              <a:t>HTML</a:t>
            </a:r>
            <a:r>
              <a:rPr lang="zh-CN" altLang="zh-CN" dirty="0"/>
              <a:t>文档进行查看或搜素，而不能更改数据库中的内容。</a:t>
            </a:r>
            <a:endParaRPr lang="zh-CN" altLang="zh-CN" dirty="0"/>
          </a:p>
          <a:p>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数据库和</a:t>
            </a:r>
            <a:r>
              <a:rPr lang="en-US" altLang="zh-CN" dirty="0"/>
              <a:t>Web</a:t>
            </a:r>
            <a:endParaRPr lang="zh-CN" altLang="en-US" dirty="0"/>
          </a:p>
        </p:txBody>
      </p:sp>
      <p:sp>
        <p:nvSpPr>
          <p:cNvPr id="3" name="内容占位符 2"/>
          <p:cNvSpPr>
            <a:spLocks noGrp="1"/>
          </p:cNvSpPr>
          <p:nvPr>
            <p:ph idx="1"/>
          </p:nvPr>
        </p:nvSpPr>
        <p:spPr>
          <a:xfrm>
            <a:off x="1438382" y="1202076"/>
            <a:ext cx="7076968" cy="5534900"/>
          </a:xfrm>
        </p:spPr>
        <p:txBody>
          <a:bodyPr/>
          <a:lstStyle/>
          <a:p>
            <a:r>
              <a:rPr lang="zh-CN" altLang="zh-CN" dirty="0"/>
              <a:t>如果要通过</a:t>
            </a:r>
            <a:r>
              <a:rPr lang="en-US" altLang="zh-CN" dirty="0"/>
              <a:t>Web</a:t>
            </a:r>
            <a:r>
              <a:rPr lang="zh-CN" altLang="zh-CN" dirty="0"/>
              <a:t>对数据库中的数据进行修改，或进行定制性的查看（如网上商城的</a:t>
            </a:r>
            <a:r>
              <a:rPr lang="en-US" altLang="zh-CN" dirty="0"/>
              <a:t>“</a:t>
            </a:r>
            <a:r>
              <a:rPr lang="zh-CN" altLang="zh-CN" dirty="0"/>
              <a:t>猜你喜欢</a:t>
            </a:r>
            <a:r>
              <a:rPr lang="en-US" altLang="zh-CN" dirty="0"/>
              <a:t>”</a:t>
            </a:r>
            <a:r>
              <a:rPr lang="zh-CN" altLang="zh-CN" dirty="0"/>
              <a:t>功能），则需要借助动态</a:t>
            </a:r>
            <a:r>
              <a:rPr lang="en-US" altLang="zh-CN" dirty="0"/>
              <a:t>Web</a:t>
            </a:r>
            <a:r>
              <a:rPr lang="zh-CN" altLang="zh-CN" dirty="0"/>
              <a:t>发布。</a:t>
            </a:r>
            <a:endParaRPr lang="en-US" altLang="zh-CN" dirty="0"/>
          </a:p>
          <a:p>
            <a:r>
              <a:rPr lang="zh-CN" altLang="zh-CN" dirty="0"/>
              <a:t>动态</a:t>
            </a:r>
            <a:r>
              <a:rPr lang="en-US" altLang="zh-CN" dirty="0"/>
              <a:t>Web</a:t>
            </a:r>
            <a:r>
              <a:rPr lang="zh-CN" altLang="zh-CN" dirty="0"/>
              <a:t>发布依靠服务器端脚本在用户浏览器和</a:t>
            </a:r>
            <a:r>
              <a:rPr lang="en-US" altLang="zh-CN" dirty="0"/>
              <a:t>DBMS</a:t>
            </a:r>
            <a:r>
              <a:rPr lang="zh-CN" altLang="zh-CN" dirty="0"/>
              <a:t>间建立连接</a:t>
            </a:r>
            <a:r>
              <a:rPr lang="zh-CN" altLang="en-US" dirty="0"/>
              <a:t>。</a:t>
            </a:r>
            <a:r>
              <a:rPr lang="zh-CN" altLang="zh-CN" dirty="0"/>
              <a:t>服务器端脚本可以用</a:t>
            </a:r>
            <a:r>
              <a:rPr lang="en-US" altLang="zh-CN" dirty="0"/>
              <a:t>PHP</a:t>
            </a:r>
            <a:r>
              <a:rPr lang="zh-CN" altLang="zh-CN" dirty="0"/>
              <a:t>、</a:t>
            </a:r>
            <a:r>
              <a:rPr lang="en-US" altLang="zh-CN" dirty="0"/>
              <a:t>Ruby</a:t>
            </a:r>
            <a:r>
              <a:rPr lang="zh-CN" altLang="zh-CN" dirty="0"/>
              <a:t>、</a:t>
            </a:r>
            <a:r>
              <a:rPr lang="en-US" altLang="zh-CN" dirty="0"/>
              <a:t>Python</a:t>
            </a:r>
            <a:r>
              <a:rPr lang="zh-CN" altLang="zh-CN" dirty="0"/>
              <a:t>、</a:t>
            </a:r>
            <a:r>
              <a:rPr lang="en-US" altLang="zh-CN" dirty="0"/>
              <a:t>ASP</a:t>
            </a:r>
            <a:r>
              <a:rPr lang="zh-CN" altLang="zh-CN" dirty="0"/>
              <a:t>等语言进行编写。</a:t>
            </a:r>
            <a:endParaRPr lang="en-US" altLang="zh-CN" dirty="0"/>
          </a:p>
          <a:p>
            <a:r>
              <a:rPr lang="zh-CN" altLang="zh-CN" dirty="0"/>
              <a:t>操作系统、</a:t>
            </a:r>
            <a:r>
              <a:rPr lang="en-US" altLang="zh-CN" dirty="0"/>
              <a:t>Web</a:t>
            </a:r>
            <a:r>
              <a:rPr lang="zh-CN" altLang="zh-CN" dirty="0"/>
              <a:t>服务器软件、数据库管理系统和服务器端脚本共同组成了</a:t>
            </a:r>
            <a:r>
              <a:rPr lang="en-US" altLang="zh-CN" dirty="0"/>
              <a:t>Web</a:t>
            </a:r>
            <a:r>
              <a:rPr lang="zh-CN" altLang="zh-CN" dirty="0"/>
              <a:t>服务器框架。</a:t>
            </a: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zh-CN" altLang="en-US"/>
              <a:t>数据库和</a:t>
            </a:r>
            <a:r>
              <a:rPr lang="en-US" altLang="zh-CN"/>
              <a:t>Web</a:t>
            </a:r>
            <a:endParaRPr lang="en-US" altLang="zh-CN"/>
          </a:p>
        </p:txBody>
      </p:sp>
      <p:sp>
        <p:nvSpPr>
          <p:cNvPr id="3" name="内容占位符 2"/>
          <p:cNvSpPr>
            <a:spLocks noGrp="1"/>
          </p:cNvSpPr>
          <p:nvPr>
            <p:ph idx="1"/>
          </p:nvPr>
        </p:nvSpPr>
        <p:spPr/>
        <p:txBody>
          <a:bodyPr/>
          <a:p>
            <a:r>
              <a:rPr lang="zh-CN" altLang="en-US"/>
              <a:t>用户通过网页提交的记录其实都是表单的形式，在</a:t>
            </a:r>
            <a:r>
              <a:rPr lang="en-US" altLang="zh-CN"/>
              <a:t>HTML</a:t>
            </a:r>
            <a:r>
              <a:rPr lang="zh-CN" altLang="en-US"/>
              <a:t>语言中就是</a:t>
            </a:r>
            <a:r>
              <a:rPr lang="en-US" altLang="zh-CN"/>
              <a:t>&lt;form&gt;</a:t>
            </a:r>
            <a:r>
              <a:rPr lang="zh-CN" altLang="en-US"/>
              <a:t>标签下的内容，</a:t>
            </a:r>
            <a:r>
              <a:rPr lang="en-US" altLang="zh-CN"/>
              <a:t>&lt;form&gt;</a:t>
            </a:r>
            <a:r>
              <a:rPr lang="zh-CN" altLang="en-US"/>
              <a:t>标签会指定提交方式和提交到服务器端脚本的文件名。用户提交后，</a:t>
            </a:r>
            <a:r>
              <a:rPr lang="en-US" altLang="zh-CN"/>
              <a:t>&lt;form&gt;</a:t>
            </a:r>
            <a:r>
              <a:rPr lang="zh-CN" altLang="en-US"/>
              <a:t>标签中的内容就会提交到对应脚本进行处理，脚本处理完毕后再将结果以</a:t>
            </a:r>
            <a:r>
              <a:rPr lang="en-US" altLang="zh-CN"/>
              <a:t>HTML</a:t>
            </a:r>
            <a:r>
              <a:rPr lang="zh-CN" altLang="en-US"/>
              <a:t>文档的方式返回给用户。</a:t>
            </a:r>
            <a:endParaRPr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XML</a:t>
            </a:r>
            <a:endParaRPr lang="zh-CN" altLang="en-US" dirty="0"/>
          </a:p>
        </p:txBody>
      </p:sp>
      <p:sp>
        <p:nvSpPr>
          <p:cNvPr id="3" name="内容占位符 2"/>
          <p:cNvSpPr>
            <a:spLocks noGrp="1"/>
          </p:cNvSpPr>
          <p:nvPr>
            <p:ph idx="1"/>
          </p:nvPr>
        </p:nvSpPr>
        <p:spPr>
          <a:xfrm>
            <a:off x="1414850" y="1188629"/>
            <a:ext cx="7076968" cy="4974887"/>
          </a:xfrm>
        </p:spPr>
        <p:txBody>
          <a:bodyPr/>
          <a:lstStyle/>
          <a:p>
            <a:r>
              <a:rPr lang="en-US" altLang="zh-CN" dirty="0"/>
              <a:t>XML</a:t>
            </a:r>
            <a:r>
              <a:rPr lang="zh-CN" altLang="en-US" dirty="0"/>
              <a:t>（</a:t>
            </a:r>
            <a:r>
              <a:rPr lang="en-US" altLang="zh-CN" dirty="0"/>
              <a:t>Extensible Markup Language</a:t>
            </a:r>
            <a:r>
              <a:rPr lang="zh-CN" altLang="en-US" dirty="0"/>
              <a:t>，可扩展标记语言）是对</a:t>
            </a:r>
            <a:r>
              <a:rPr lang="en-US" altLang="zh-CN" dirty="0"/>
              <a:t>HTML</a:t>
            </a:r>
            <a:r>
              <a:rPr lang="zh-CN" altLang="en-US" dirty="0"/>
              <a:t>语言的扩展与补充。它与</a:t>
            </a:r>
            <a:r>
              <a:rPr lang="en-US" altLang="zh-CN" dirty="0"/>
              <a:t>HTML</a:t>
            </a:r>
            <a:r>
              <a:rPr lang="zh-CN" altLang="en-US" dirty="0"/>
              <a:t>语言在语法上的区别是：</a:t>
            </a:r>
            <a:r>
              <a:rPr lang="en-US" altLang="zh-CN" dirty="0"/>
              <a:t>HTML</a:t>
            </a:r>
            <a:r>
              <a:rPr lang="zh-CN" altLang="en-US" dirty="0"/>
              <a:t>中并不是所有标签都成对出现，而</a:t>
            </a:r>
            <a:r>
              <a:rPr lang="en-US" altLang="zh-CN" dirty="0"/>
              <a:t>XML</a:t>
            </a:r>
            <a:r>
              <a:rPr lang="zh-CN" altLang="en-US" dirty="0"/>
              <a:t>要求所有标签必须成对出现；</a:t>
            </a:r>
            <a:r>
              <a:rPr lang="en-US" altLang="zh-CN" dirty="0"/>
              <a:t>HTML</a:t>
            </a:r>
            <a:r>
              <a:rPr lang="zh-CN" altLang="en-US" dirty="0"/>
              <a:t>的标签不区分大小写，而</a:t>
            </a:r>
            <a:r>
              <a:rPr lang="en-US" altLang="zh-CN" dirty="0"/>
              <a:t>XML</a:t>
            </a:r>
            <a:r>
              <a:rPr lang="zh-CN" altLang="en-US" dirty="0"/>
              <a:t>标签区分大小写。</a:t>
            </a:r>
            <a:endParaRPr lang="en-US" altLang="zh-CN" dirty="0"/>
          </a:p>
          <a:p>
            <a:r>
              <a:rPr lang="en-US" altLang="zh-CN" dirty="0"/>
              <a:t>XML</a:t>
            </a:r>
            <a:r>
              <a:rPr lang="zh-CN" altLang="en-US" dirty="0"/>
              <a:t>支持自定义的标签，如</a:t>
            </a:r>
            <a:r>
              <a:rPr lang="en-US" altLang="zh-CN" dirty="0"/>
              <a:t>&lt;author&gt;</a:t>
            </a:r>
            <a:r>
              <a:rPr lang="zh-CN" altLang="en-US" dirty="0"/>
              <a:t>标签可以标记作者，</a:t>
            </a:r>
            <a:r>
              <a:rPr lang="en-US" altLang="zh-CN" dirty="0"/>
              <a:t>&lt;from&gt;</a:t>
            </a:r>
            <a:r>
              <a:rPr lang="zh-CN" altLang="en-US" dirty="0"/>
              <a:t>标签可以标记来源。</a:t>
            </a:r>
            <a:r>
              <a:rPr lang="en-US" altLang="zh-CN" dirty="0"/>
              <a:t>HTML</a:t>
            </a:r>
            <a:r>
              <a:rPr lang="zh-CN" altLang="en-US" dirty="0"/>
              <a:t>和</a:t>
            </a:r>
            <a:r>
              <a:rPr lang="en-US" altLang="zh-CN" dirty="0"/>
              <a:t>XML</a:t>
            </a:r>
            <a:r>
              <a:rPr lang="zh-CN" altLang="en-US" dirty="0"/>
              <a:t>是为不同的目的而设计的。</a:t>
            </a:r>
            <a:r>
              <a:rPr lang="en-US" altLang="zh-CN" dirty="0"/>
              <a:t>HTML</a:t>
            </a:r>
            <a:r>
              <a:rPr lang="zh-CN" altLang="en-US" dirty="0"/>
              <a:t>被设计用来显示数据，关注于数据的外观；而</a:t>
            </a:r>
            <a:r>
              <a:rPr lang="en-US" altLang="zh-CN" dirty="0"/>
              <a:t>XML</a:t>
            </a:r>
            <a:r>
              <a:rPr lang="zh-CN" altLang="en-US" dirty="0"/>
              <a:t>被设计为传输和存储数据，关注于数据的内容。</a:t>
            </a:r>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XML</a:t>
            </a:r>
            <a:endParaRPr lang="zh-CN" altLang="en-US" dirty="0"/>
          </a:p>
        </p:txBody>
      </p:sp>
      <p:sp>
        <p:nvSpPr>
          <p:cNvPr id="3" name="内容占位符 2"/>
          <p:cNvSpPr>
            <a:spLocks noGrp="1"/>
          </p:cNvSpPr>
          <p:nvPr>
            <p:ph idx="1"/>
          </p:nvPr>
        </p:nvSpPr>
        <p:spPr/>
        <p:txBody>
          <a:bodyPr/>
          <a:lstStyle/>
          <a:p>
            <a:r>
              <a:rPr lang="zh-CN" altLang="en-US" dirty="0"/>
              <a:t>可以理解为，</a:t>
            </a:r>
            <a:r>
              <a:rPr lang="en-US" altLang="zh-CN" dirty="0"/>
              <a:t>XML</a:t>
            </a:r>
            <a:r>
              <a:rPr lang="zh-CN" altLang="en-US" dirty="0"/>
              <a:t>仅仅是纯文本，</a:t>
            </a:r>
            <a:r>
              <a:rPr lang="en-US" altLang="zh-CN" dirty="0"/>
              <a:t>XML</a:t>
            </a:r>
            <a:r>
              <a:rPr lang="zh-CN" altLang="en-US" dirty="0"/>
              <a:t>文件不会做任何事情，但应用程序却可以利用</a:t>
            </a:r>
            <a:r>
              <a:rPr lang="en-US" altLang="zh-CN" dirty="0"/>
              <a:t>XML</a:t>
            </a:r>
            <a:r>
              <a:rPr lang="zh-CN" altLang="en-US" dirty="0"/>
              <a:t>文件的易读性和标记性有针对性地处理</a:t>
            </a:r>
            <a:r>
              <a:rPr lang="en-US" altLang="zh-CN" dirty="0"/>
              <a:t>XML</a:t>
            </a:r>
            <a:r>
              <a:rPr lang="zh-CN" altLang="en-US" dirty="0"/>
              <a:t>文件。例如，应用程序可以直接搜索</a:t>
            </a:r>
            <a:r>
              <a:rPr lang="en-US" altLang="zh-CN" dirty="0"/>
              <a:t>&lt;author&gt;</a:t>
            </a:r>
            <a:r>
              <a:rPr lang="zh-CN" altLang="en-US" dirty="0"/>
              <a:t>标签找到该文件的作者，而无需借助人工查询。</a:t>
            </a:r>
            <a:endParaRPr lang="en-US" altLang="zh-CN" dirty="0"/>
          </a:p>
          <a:p>
            <a:endParaRPr lang="en-US" altLang="zh-CN" dirty="0"/>
          </a:p>
          <a:p>
            <a:r>
              <a:rPr lang="en-US" altLang="zh-CN" dirty="0"/>
              <a:t>XML</a:t>
            </a:r>
            <a:r>
              <a:rPr lang="zh-CN" altLang="en-US" dirty="0"/>
              <a:t>文件可以用浏览器或任何的文字处理软件打开。</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文件和数据库概念</a:t>
            </a:r>
            <a:endParaRPr lang="zh-CN" altLang="en-US" dirty="0"/>
          </a:p>
        </p:txBody>
      </p:sp>
      <p:sp>
        <p:nvSpPr>
          <p:cNvPr id="3" name="内容占位符 2"/>
          <p:cNvSpPr>
            <a:spLocks noGrp="1"/>
          </p:cNvSpPr>
          <p:nvPr>
            <p:ph idx="1"/>
          </p:nvPr>
        </p:nvSpPr>
        <p:spPr>
          <a:xfrm>
            <a:off x="1438382" y="1202076"/>
            <a:ext cx="7076968" cy="5333195"/>
          </a:xfrm>
        </p:spPr>
        <p:txBody>
          <a:bodyPr>
            <a:normAutofit/>
          </a:bodyPr>
          <a:lstStyle/>
          <a:p>
            <a:r>
              <a:rPr lang="zh-CN" altLang="zh-CN" dirty="0"/>
              <a:t>数据库（</a:t>
            </a:r>
            <a:r>
              <a:rPr lang="en-US" altLang="zh-CN" dirty="0"/>
              <a:t>Database</a:t>
            </a:r>
            <a:r>
              <a:rPr lang="zh-CN" altLang="zh-CN" dirty="0"/>
              <a:t>）是数据的集合，数据库中的数据能够按照特定的数据结构存储，能对多个用户共享，具有尽可能小的冗余度，且与应用程序彼此独立。</a:t>
            </a:r>
            <a:endParaRPr lang="en-US" altLang="zh-CN" dirty="0"/>
          </a:p>
          <a:p>
            <a:r>
              <a:rPr lang="zh-CN" altLang="zh-CN" dirty="0"/>
              <a:t>利用数据库可以完成以下任务：</a:t>
            </a:r>
            <a:endParaRPr lang="en-US" altLang="zh-CN" dirty="0"/>
          </a:p>
          <a:p>
            <a:pPr lvl="1"/>
            <a:r>
              <a:rPr lang="zh-CN" altLang="zh-CN" dirty="0"/>
              <a:t>收集数据</a:t>
            </a:r>
            <a:endParaRPr lang="en-US" altLang="zh-CN" dirty="0"/>
          </a:p>
          <a:p>
            <a:pPr lvl="1"/>
            <a:r>
              <a:rPr lang="zh-CN" altLang="zh-CN" dirty="0"/>
              <a:t>存储数据</a:t>
            </a:r>
            <a:endParaRPr lang="en-US" altLang="zh-CN" dirty="0"/>
          </a:p>
          <a:p>
            <a:pPr lvl="1"/>
            <a:r>
              <a:rPr lang="zh-CN" altLang="zh-CN" dirty="0"/>
              <a:t>更新数据</a:t>
            </a:r>
            <a:endParaRPr lang="en-US" altLang="zh-CN" dirty="0"/>
          </a:p>
          <a:p>
            <a:pPr lvl="1"/>
            <a:r>
              <a:rPr lang="zh-CN" altLang="zh-CN" dirty="0"/>
              <a:t>整理数据</a:t>
            </a:r>
            <a:endParaRPr lang="en-US" altLang="zh-CN" dirty="0"/>
          </a:p>
          <a:p>
            <a:pPr lvl="1"/>
            <a:r>
              <a:rPr lang="zh-CN" altLang="zh-CN" dirty="0"/>
              <a:t>查找数据</a:t>
            </a:r>
            <a:endParaRPr lang="en-US" altLang="zh-CN" dirty="0"/>
          </a:p>
          <a:p>
            <a:pPr lvl="1"/>
            <a:r>
              <a:rPr lang="zh-CN" altLang="zh-CN" dirty="0"/>
              <a:t>生成和传播数据</a:t>
            </a:r>
            <a:endParaRPr lang="en-US" altLang="zh-CN" dirty="0"/>
          </a:p>
          <a:p>
            <a:pPr lvl="1"/>
            <a:r>
              <a:rPr lang="zh-CN" altLang="zh-CN" dirty="0"/>
              <a:t>分析数据</a:t>
            </a:r>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en-US" altLang="zh-CN"/>
              <a:t>XML</a:t>
            </a:r>
            <a:endParaRPr lang="en-US" altLang="zh-CN"/>
          </a:p>
        </p:txBody>
      </p:sp>
      <p:sp>
        <p:nvSpPr>
          <p:cNvPr id="3" name="内容占位符 2"/>
          <p:cNvSpPr>
            <a:spLocks noGrp="1"/>
          </p:cNvSpPr>
          <p:nvPr>
            <p:ph idx="1"/>
          </p:nvPr>
        </p:nvSpPr>
        <p:spPr/>
        <p:txBody>
          <a:bodyPr/>
          <a:p>
            <a:r>
              <a:rPr lang="en-US" altLang="zh-CN"/>
              <a:t>XML</a:t>
            </a:r>
            <a:r>
              <a:rPr lang="zh-CN" altLang="en-US"/>
              <a:t>和数据库都可以用来存储数据。</a:t>
            </a:r>
            <a:r>
              <a:rPr lang="en-US" altLang="zh-CN"/>
              <a:t>XML</a:t>
            </a:r>
            <a:r>
              <a:rPr lang="zh-CN" altLang="en-US"/>
              <a:t>可在多个平台上访问，占用资源更少，操作更方便，但对复杂的操作如排序、更新支持不是很好，且在数据量增大时，查看与搜索的压力也会增大，所以</a:t>
            </a:r>
            <a:r>
              <a:rPr lang="en-US" altLang="zh-CN"/>
              <a:t>XML</a:t>
            </a:r>
            <a:r>
              <a:rPr lang="zh-CN" altLang="en-US"/>
              <a:t>文件通常用于存储程序的配置，而程序所用到的数据还是要用数据库存储。</a:t>
            </a:r>
            <a:endParaRPr lang="zh-CN" altLang="en-US"/>
          </a:p>
          <a:p>
            <a:r>
              <a:rPr lang="en-US" altLang="zh-CN"/>
              <a:t>XML</a:t>
            </a:r>
            <a:r>
              <a:rPr lang="zh-CN" altLang="en-US"/>
              <a:t>提供了服务器和浏览器通过</a:t>
            </a:r>
            <a:r>
              <a:rPr lang="en-US" altLang="zh-CN"/>
              <a:t>Web</a:t>
            </a:r>
            <a:r>
              <a:rPr lang="zh-CN" altLang="en-US"/>
              <a:t>交换数据的方式，一些</a:t>
            </a:r>
            <a:r>
              <a:rPr lang="en-US" altLang="zh-CN"/>
              <a:t>RDBMS</a:t>
            </a:r>
            <a:r>
              <a:rPr lang="zh-CN" altLang="en-US"/>
              <a:t>可以接受</a:t>
            </a:r>
            <a:r>
              <a:rPr lang="en-US" altLang="zh-CN"/>
              <a:t>XML</a:t>
            </a:r>
            <a:r>
              <a:rPr lang="zh-CN" altLang="en-US"/>
              <a:t>形式的查询并将结果到处到</a:t>
            </a:r>
            <a:r>
              <a:rPr lang="en-US" altLang="zh-CN"/>
              <a:t>XML</a:t>
            </a:r>
            <a:r>
              <a:rPr lang="zh-CN" altLang="en-US"/>
              <a:t>文件，同</a:t>
            </a:r>
            <a:r>
              <a:rPr lang="en-US" altLang="zh-CN"/>
              <a:t>Web</a:t>
            </a:r>
            <a:r>
              <a:rPr lang="zh-CN" altLang="en-US"/>
              <a:t>发送到用户浏览器。</a:t>
            </a:r>
            <a:endParaRPr lang="zh-CN"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数据库设计</a:t>
            </a:r>
            <a:endParaRPr lang="zh-CN" altLang="en-US" dirty="0"/>
          </a:p>
        </p:txBody>
      </p:sp>
      <p:sp>
        <p:nvSpPr>
          <p:cNvPr id="3" name="内容占位符 2"/>
          <p:cNvSpPr>
            <a:spLocks noGrp="1"/>
          </p:cNvSpPr>
          <p:nvPr>
            <p:ph idx="1"/>
          </p:nvPr>
        </p:nvSpPr>
        <p:spPr/>
        <p:txBody>
          <a:bodyPr/>
          <a:lstStyle/>
          <a:p>
            <a:r>
              <a:rPr lang="zh-CN" altLang="en-US" dirty="0"/>
              <a:t>在设计数据库及相关系统时，常常需要考虑如下内容：</a:t>
            </a:r>
            <a:endParaRPr lang="en-US" altLang="zh-CN" dirty="0"/>
          </a:p>
          <a:p>
            <a:pPr lvl="1"/>
            <a:r>
              <a:rPr lang="zh-CN" altLang="en-US" dirty="0"/>
              <a:t>定义字段</a:t>
            </a:r>
            <a:endParaRPr lang="en-US" altLang="zh-CN" dirty="0"/>
          </a:p>
          <a:p>
            <a:pPr lvl="1"/>
            <a:r>
              <a:rPr lang="zh-CN" altLang="en-US" dirty="0"/>
              <a:t>组织记录</a:t>
            </a:r>
            <a:endParaRPr lang="en-US" altLang="zh-CN" dirty="0"/>
          </a:p>
          <a:p>
            <a:pPr lvl="1"/>
            <a:r>
              <a:rPr lang="zh-CN" altLang="en-US" dirty="0"/>
              <a:t>设计界面</a:t>
            </a:r>
            <a:endParaRPr lang="en-US" altLang="zh-CN" dirty="0"/>
          </a:p>
          <a:p>
            <a:pPr lvl="1"/>
            <a:r>
              <a:rPr lang="zh-CN" altLang="en-US" dirty="0"/>
              <a:t>设计报表模板</a:t>
            </a:r>
            <a:endParaRPr lang="en-US" altLang="zh-CN" dirty="0"/>
          </a:p>
          <a:p>
            <a:pPr lvl="1"/>
            <a:r>
              <a:rPr lang="zh-CN" altLang="en-US" dirty="0"/>
              <a:t>载入数据</a:t>
            </a:r>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定义字段</a:t>
            </a:r>
            <a:endParaRPr lang="zh-CN" altLang="en-US" dirty="0"/>
          </a:p>
        </p:txBody>
      </p:sp>
      <p:sp>
        <p:nvSpPr>
          <p:cNvPr id="3" name="内容占位符 2"/>
          <p:cNvSpPr>
            <a:spLocks noGrp="1"/>
          </p:cNvSpPr>
          <p:nvPr>
            <p:ph idx="1"/>
          </p:nvPr>
        </p:nvSpPr>
        <p:spPr>
          <a:xfrm>
            <a:off x="1438382" y="1202076"/>
            <a:ext cx="7076968" cy="5655924"/>
          </a:xfrm>
        </p:spPr>
        <p:txBody>
          <a:bodyPr/>
          <a:lstStyle/>
          <a:p>
            <a:r>
              <a:rPr lang="zh-CN" altLang="en-US" dirty="0"/>
              <a:t>构建关系数据库的第一步是定义字段，即明确数据库中要存放什么数据。例如，如果要构建一个音乐数据库，那么可能的字段有歌曲名、专辑名、作者、时长、描述等等。</a:t>
            </a:r>
            <a:endParaRPr lang="en-US" altLang="zh-CN" dirty="0"/>
          </a:p>
          <a:p>
            <a:r>
              <a:rPr lang="zh-CN" altLang="zh-CN" dirty="0"/>
              <a:t>定义字段前，首先要明确如何组织数据，例如，用户的姓名是存放在一个字段里还是分成姓和名存放在两个字段里</a:t>
            </a:r>
            <a:r>
              <a:rPr lang="zh-CN" altLang="en-US" dirty="0"/>
              <a:t>。</a:t>
            </a:r>
            <a:endParaRPr lang="en-US" altLang="zh-CN" dirty="0"/>
          </a:p>
          <a:p>
            <a:r>
              <a:rPr lang="zh-CN" altLang="en-US" dirty="0"/>
              <a:t>数据库通常需要保证一张表里的任意两条记录都是互不相同的，因此需要将一个字段设置成主键（</a:t>
            </a:r>
            <a:r>
              <a:rPr lang="en-US" altLang="zh-CN" dirty="0"/>
              <a:t>primary key</a:t>
            </a:r>
            <a:r>
              <a:rPr lang="zh-CN" altLang="en-US" dirty="0"/>
              <a:t>），主键字段中的数据不允许重复，即可保证记录是不重复的。</a:t>
            </a:r>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定义字段</a:t>
            </a:r>
            <a:endParaRPr lang="zh-CN" altLang="en-US" dirty="0"/>
          </a:p>
        </p:txBody>
      </p:sp>
      <p:sp>
        <p:nvSpPr>
          <p:cNvPr id="3" name="内容占位符 2"/>
          <p:cNvSpPr>
            <a:spLocks noGrp="1"/>
          </p:cNvSpPr>
          <p:nvPr>
            <p:ph idx="1"/>
          </p:nvPr>
        </p:nvSpPr>
        <p:spPr/>
        <p:txBody>
          <a:bodyPr>
            <a:normAutofit/>
          </a:bodyPr>
          <a:lstStyle/>
          <a:p>
            <a:r>
              <a:rPr lang="zh-CN" altLang="en-US" dirty="0"/>
              <a:t>字段可以存放的数据取决于它的数据类型，不同</a:t>
            </a:r>
            <a:r>
              <a:rPr lang="en-US" altLang="zh-CN" dirty="0"/>
              <a:t>DBMS</a:t>
            </a:r>
            <a:r>
              <a:rPr lang="zh-CN" altLang="en-US" dirty="0"/>
              <a:t>有不同的数据类型，但大体可分为以下几类：</a:t>
            </a:r>
            <a:endParaRPr lang="zh-CN" altLang="en-US" dirty="0"/>
          </a:p>
          <a:p>
            <a:pPr lvl="1"/>
            <a:r>
              <a:rPr lang="zh-CN" altLang="en-US" dirty="0"/>
              <a:t>整型数据类型（</a:t>
            </a:r>
            <a:r>
              <a:rPr lang="en-US" altLang="zh-CN" dirty="0" err="1"/>
              <a:t>int</a:t>
            </a:r>
            <a:r>
              <a:rPr lang="en-US" altLang="zh-CN" dirty="0"/>
              <a:t> </a:t>
            </a:r>
            <a:r>
              <a:rPr lang="zh-CN" altLang="en-US" dirty="0"/>
              <a:t>或 </a:t>
            </a:r>
            <a:r>
              <a:rPr lang="en-US" altLang="zh-CN" dirty="0"/>
              <a:t>integer</a:t>
            </a:r>
            <a:r>
              <a:rPr lang="zh-CN" altLang="en-US" dirty="0"/>
              <a:t>）</a:t>
            </a:r>
            <a:endParaRPr lang="zh-CN" altLang="en-US" dirty="0"/>
          </a:p>
          <a:p>
            <a:pPr lvl="1"/>
            <a:r>
              <a:rPr lang="zh-CN" altLang="en-US" dirty="0"/>
              <a:t>浮点数据类型（</a:t>
            </a:r>
            <a:r>
              <a:rPr lang="en-US" altLang="zh-CN" dirty="0"/>
              <a:t>real</a:t>
            </a:r>
            <a:r>
              <a:rPr lang="zh-CN" altLang="en-US" dirty="0"/>
              <a:t>、</a:t>
            </a:r>
            <a:r>
              <a:rPr lang="en-US" altLang="zh-CN" dirty="0"/>
              <a:t>float</a:t>
            </a:r>
            <a:r>
              <a:rPr lang="zh-CN" altLang="en-US" dirty="0"/>
              <a:t>、</a:t>
            </a:r>
            <a:r>
              <a:rPr lang="en-US" altLang="zh-CN" dirty="0"/>
              <a:t>decimal</a:t>
            </a:r>
            <a:r>
              <a:rPr lang="zh-CN" altLang="en-US" dirty="0"/>
              <a:t>、</a:t>
            </a:r>
            <a:r>
              <a:rPr lang="en-US" altLang="zh-CN" dirty="0"/>
              <a:t>numeric</a:t>
            </a:r>
            <a:r>
              <a:rPr lang="zh-CN" altLang="en-US" dirty="0"/>
              <a:t>）</a:t>
            </a:r>
            <a:endParaRPr lang="zh-CN" altLang="en-US" dirty="0"/>
          </a:p>
          <a:p>
            <a:pPr lvl="1"/>
            <a:r>
              <a:rPr lang="zh-CN" altLang="en-US" dirty="0"/>
              <a:t>字符数据类型（</a:t>
            </a:r>
            <a:r>
              <a:rPr lang="en-US" altLang="zh-CN" dirty="0"/>
              <a:t>char</a:t>
            </a:r>
            <a:r>
              <a:rPr lang="zh-CN" altLang="en-US" dirty="0"/>
              <a:t>、</a:t>
            </a:r>
            <a:r>
              <a:rPr lang="en-US" altLang="zh-CN" dirty="0" err="1"/>
              <a:t>varchar</a:t>
            </a:r>
            <a:r>
              <a:rPr lang="zh-CN" altLang="en-US" dirty="0"/>
              <a:t>）</a:t>
            </a:r>
            <a:endParaRPr lang="zh-CN" altLang="en-US" dirty="0"/>
          </a:p>
          <a:p>
            <a:pPr lvl="1"/>
            <a:r>
              <a:rPr lang="zh-CN" altLang="en-US" dirty="0"/>
              <a:t>日期和时间数据类型（</a:t>
            </a:r>
            <a:r>
              <a:rPr lang="en-US" altLang="zh-CN" dirty="0" err="1"/>
              <a:t>datetime</a:t>
            </a:r>
            <a:r>
              <a:rPr lang="zh-CN" altLang="en-US" dirty="0"/>
              <a:t>）</a:t>
            </a:r>
            <a:endParaRPr lang="en-US" altLang="zh-CN" dirty="0"/>
          </a:p>
          <a:p>
            <a:pPr lvl="1"/>
            <a:r>
              <a:rPr lang="zh-CN" altLang="en-US" dirty="0"/>
              <a:t>文本和图形数据类型（</a:t>
            </a:r>
            <a:r>
              <a:rPr lang="en-US" altLang="zh-CN" dirty="0"/>
              <a:t>text</a:t>
            </a:r>
            <a:r>
              <a:rPr lang="zh-CN" altLang="en-US" dirty="0"/>
              <a:t>、</a:t>
            </a:r>
            <a:r>
              <a:rPr lang="en-US" altLang="zh-CN" dirty="0"/>
              <a:t>image</a:t>
            </a:r>
            <a:r>
              <a:rPr lang="zh-CN" altLang="en-US" dirty="0"/>
              <a:t>）</a:t>
            </a:r>
            <a:endParaRPr lang="zh-CN" altLang="en-US" dirty="0"/>
          </a:p>
          <a:p>
            <a:pPr lvl="1"/>
            <a:r>
              <a:rPr lang="zh-CN" altLang="en-US" dirty="0"/>
              <a:t>货币数据类型（</a:t>
            </a:r>
            <a:r>
              <a:rPr lang="en-US" altLang="zh-CN" dirty="0"/>
              <a:t>money</a:t>
            </a:r>
            <a:r>
              <a:rPr lang="zh-CN" altLang="en-US" dirty="0"/>
              <a:t>）</a:t>
            </a:r>
            <a:endParaRPr lang="zh-CN" altLang="en-US" dirty="0"/>
          </a:p>
          <a:p>
            <a:pPr lvl="1"/>
            <a:r>
              <a:rPr lang="zh-CN" altLang="en-US" dirty="0"/>
              <a:t>位数据类型（</a:t>
            </a:r>
            <a:r>
              <a:rPr lang="en-US" altLang="zh-CN" dirty="0"/>
              <a:t>bit</a:t>
            </a:r>
            <a:r>
              <a:rPr lang="zh-CN" altLang="en-US" dirty="0"/>
              <a:t>）</a:t>
            </a:r>
            <a:endParaRPr lang="zh-CN" altLang="en-US" dirty="0"/>
          </a:p>
          <a:p>
            <a:pPr lvl="1"/>
            <a:r>
              <a:rPr lang="zh-CN" altLang="en-US" dirty="0"/>
              <a:t>二进制数据类型（</a:t>
            </a:r>
            <a:r>
              <a:rPr lang="en-US" altLang="zh-CN" dirty="0"/>
              <a:t>binary</a:t>
            </a:r>
            <a:r>
              <a:rPr lang="zh-CN" altLang="en-US" dirty="0"/>
              <a:t>、</a:t>
            </a:r>
            <a:r>
              <a:rPr lang="en-US" altLang="zh-CN" dirty="0" err="1"/>
              <a:t>varbinary</a:t>
            </a:r>
            <a:r>
              <a:rPr lang="zh-CN" altLang="en-US" dirty="0"/>
              <a:t>）</a:t>
            </a:r>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zh-CN"/>
              <a:t>定义字段</a:t>
            </a:r>
            <a:endParaRPr lang="zh-CN" altLang="zh-CN"/>
          </a:p>
        </p:txBody>
      </p:sp>
      <p:sp>
        <p:nvSpPr>
          <p:cNvPr id="3" name="内容占位符 2"/>
          <p:cNvSpPr>
            <a:spLocks noGrp="1"/>
          </p:cNvSpPr>
          <p:nvPr>
            <p:ph idx="1"/>
          </p:nvPr>
        </p:nvSpPr>
        <p:spPr/>
        <p:txBody>
          <a:bodyPr/>
          <a:p>
            <a:r>
              <a:rPr lang="zh-CN" altLang="en-US"/>
              <a:t>数据库提供了进行数据检查的工具，以防用户输入不合法的数据。</a:t>
            </a:r>
            <a:endParaRPr lang="zh-CN" altLang="en-US"/>
          </a:p>
          <a:p>
            <a:r>
              <a:rPr lang="zh-CN" altLang="en-US"/>
              <a:t>不合法的数据包括：</a:t>
            </a:r>
            <a:endParaRPr lang="zh-CN" altLang="en-US"/>
          </a:p>
          <a:p>
            <a:pPr lvl="1"/>
            <a:r>
              <a:rPr lang="zh-CN" altLang="en-US"/>
              <a:t>数据类型不符</a:t>
            </a:r>
            <a:endParaRPr lang="zh-CN" altLang="en-US"/>
          </a:p>
          <a:p>
            <a:pPr lvl="1"/>
            <a:r>
              <a:rPr lang="zh-CN" altLang="en-US"/>
              <a:t>数据值不符</a:t>
            </a:r>
            <a:endParaRPr lang="zh-CN" altLang="en-US"/>
          </a:p>
          <a:p>
            <a:pPr lvl="0"/>
            <a:r>
              <a:rPr lang="zh-CN" altLang="en-US"/>
              <a:t>数据库管理员还可以指定字段样式，以便输入数据时添加为自动的格式。</a:t>
            </a:r>
            <a:endParaRPr lang="zh-CN" altLang="en-US"/>
          </a:p>
          <a:p>
            <a:pPr lvl="0"/>
            <a:r>
              <a:rPr lang="zh-CN" altLang="en-US"/>
              <a:t>如何将字段编组为表也需要一定的技巧。原则之一是</a:t>
            </a:r>
            <a:r>
              <a:rPr lang="en-US" altLang="zh-CN"/>
              <a:t>“</a:t>
            </a:r>
            <a:r>
              <a:rPr lang="zh-CN" altLang="en-US"/>
              <a:t>一事一表</a:t>
            </a:r>
            <a:r>
              <a:rPr lang="en-US" altLang="zh-CN"/>
              <a:t>”</a:t>
            </a:r>
            <a:r>
              <a:rPr lang="zh-CN" altLang="en-US"/>
              <a:t>，这样可以减少数据冗余。</a:t>
            </a:r>
            <a:endParaRPr lang="zh-CN" alt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组织记录</a:t>
            </a:r>
            <a:endParaRPr lang="zh-CN" altLang="en-US" dirty="0"/>
          </a:p>
        </p:txBody>
      </p:sp>
      <p:sp>
        <p:nvSpPr>
          <p:cNvPr id="3" name="内容占位符 2"/>
          <p:cNvSpPr>
            <a:spLocks noGrp="1"/>
          </p:cNvSpPr>
          <p:nvPr>
            <p:ph idx="1"/>
          </p:nvPr>
        </p:nvSpPr>
        <p:spPr/>
        <p:txBody>
          <a:bodyPr/>
          <a:lstStyle/>
          <a:p>
            <a:r>
              <a:rPr lang="zh-CN" altLang="en-US" dirty="0"/>
              <a:t>对于同一张表，不同的数据库用户关注的重点可能不同。例如，仓库管理员会关注商品的库存排序情况，而营销人员可能更关注商品的价格排序情况。这就需要数据库去组织记录，数据库组织记录的方式可以分为排序和索引两种。</a:t>
            </a:r>
            <a:endParaRPr lang="en-US" altLang="zh-CN" dirty="0"/>
          </a:p>
          <a:p>
            <a:endParaRPr lang="en-US" altLang="zh-CN" dirty="0"/>
          </a:p>
          <a:p>
            <a:r>
              <a:rPr lang="zh-CN" altLang="zh-CN" dirty="0"/>
              <a:t>排序是对物理介质上的数据进行重新排列，以得到有序的数据。每张表最多只能有一个排序字段，数据会按此字段在物理介质上排序</a:t>
            </a:r>
            <a:r>
              <a:rPr lang="zh-CN" altLang="en-US" dirty="0"/>
              <a:t>。</a:t>
            </a:r>
            <a:endParaRPr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组织记录</a:t>
            </a:r>
            <a:endParaRPr lang="zh-CN" altLang="en-US" dirty="0"/>
          </a:p>
        </p:txBody>
      </p:sp>
      <p:sp>
        <p:nvSpPr>
          <p:cNvPr id="3" name="内容占位符 2"/>
          <p:cNvSpPr>
            <a:spLocks noGrp="1"/>
          </p:cNvSpPr>
          <p:nvPr>
            <p:ph idx="1"/>
          </p:nvPr>
        </p:nvSpPr>
        <p:spPr/>
        <p:txBody>
          <a:bodyPr/>
          <a:lstStyle/>
          <a:p>
            <a:r>
              <a:rPr lang="zh-CN" altLang="en-US" dirty="0"/>
              <a:t>与排序不同，索引其实是一个键列表，每个键中都有索引排序字段的信息，并提供了一个指向对应记录的指针。</a:t>
            </a:r>
            <a:endParaRPr lang="en-US" altLang="zh-CN" dirty="0"/>
          </a:p>
          <a:p>
            <a:r>
              <a:rPr lang="zh-CN" altLang="en-US" dirty="0"/>
              <a:t>索引按照索引排序字段进行排序，以达到组织记录的效果，但索引不会改变记录的物理存储位置。因此一张表可以有多个索引，以对多个不同的字段进行排序。</a:t>
            </a:r>
            <a:endParaRPr lang="zh-CN" altLang="en-US" dirty="0"/>
          </a:p>
          <a:p>
            <a:endParaRPr lang="zh-CN" altLang="en-US" dirty="0"/>
          </a:p>
          <a:p>
            <a:endParaRPr lang="zh-CN" altLang="en-US" dirty="0"/>
          </a:p>
        </p:txBody>
      </p:sp>
      <p:graphicFrame>
        <p:nvGraphicFramePr>
          <p:cNvPr id="4" name="表格 3"/>
          <p:cNvGraphicFramePr>
            <a:graphicFrameLocks noGrp="1"/>
          </p:cNvGraphicFramePr>
          <p:nvPr/>
        </p:nvGraphicFramePr>
        <p:xfrm>
          <a:off x="1680428" y="4437527"/>
          <a:ext cx="6735787" cy="1980204"/>
        </p:xfrm>
        <a:graphic>
          <a:graphicData uri="http://schemas.openxmlformats.org/drawingml/2006/table">
            <a:tbl>
              <a:tblPr firstRow="1" firstCol="1" bandRow="1"/>
              <a:tblGrid>
                <a:gridCol w="1347807"/>
                <a:gridCol w="1346995"/>
                <a:gridCol w="1346995"/>
                <a:gridCol w="1346995"/>
                <a:gridCol w="1346995"/>
              </a:tblGrid>
              <a:tr h="330034">
                <a:tc gridSpan="3">
                  <a:txBody>
                    <a:bodyPr/>
                    <a:lstStyle/>
                    <a:p>
                      <a:pPr algn="ctr">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记录表</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tc>
                <a:tc gridSpan="2">
                  <a:txBody>
                    <a:bodyPr/>
                    <a:lstStyle/>
                    <a:p>
                      <a:pPr algn="ctr">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索引表</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r>
              <a:tr h="330034">
                <a:tc>
                  <a:txBody>
                    <a:bodyPr/>
                    <a:lstStyle/>
                    <a:p>
                      <a:pPr algn="ctr">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商品</a:t>
                      </a:r>
                      <a:r>
                        <a:rPr lang="en-US" sz="1800" kern="100">
                          <a:effectLst/>
                          <a:latin typeface="Calibri" panose="020F0502020204030204" charset="0"/>
                          <a:ea typeface="宋体" panose="02010600030101010101" pitchFamily="2" charset="-122"/>
                          <a:cs typeface="Times New Roman" panose="02020603050405020304" pitchFamily="18" charset="0"/>
                        </a:rPr>
                        <a:t>ID</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价格</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库存</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库存</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商品</a:t>
                      </a:r>
                      <a:r>
                        <a:rPr lang="en-US" sz="1800" kern="100">
                          <a:effectLst/>
                          <a:latin typeface="Calibri" panose="020F0502020204030204" charset="0"/>
                          <a:ea typeface="宋体" panose="02010600030101010101" pitchFamily="2" charset="-122"/>
                          <a:cs typeface="Times New Roman" panose="02020603050405020304" pitchFamily="18" charset="0"/>
                        </a:rPr>
                        <a:t>ID</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0034">
                <a:tc>
                  <a:txBody>
                    <a:bodyPr/>
                    <a:lstStyle/>
                    <a:p>
                      <a:pPr algn="ctr">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1001</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3.2</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435</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2</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1005</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0034">
                <a:tc>
                  <a:txBody>
                    <a:bodyPr/>
                    <a:lstStyle/>
                    <a:p>
                      <a:pPr algn="ctr">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1010</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9.8</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17</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17</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1010</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0034">
                <a:tc>
                  <a:txBody>
                    <a:bodyPr/>
                    <a:lstStyle/>
                    <a:p>
                      <a:pPr algn="ctr">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1005</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21.7</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2</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158</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1003</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0034">
                <a:tc>
                  <a:txBody>
                    <a:bodyPr/>
                    <a:lstStyle/>
                    <a:p>
                      <a:pPr algn="ctr">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1003</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53.6</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158</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435</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effectLst/>
                          <a:latin typeface="Calibri" panose="020F0502020204030204" charset="0"/>
                          <a:ea typeface="宋体" panose="02010600030101010101" pitchFamily="2" charset="-122"/>
                          <a:cs typeface="Times New Roman" panose="02020603050405020304" pitchFamily="18" charset="0"/>
                        </a:rPr>
                        <a:t>1001</a:t>
                      </a:r>
                      <a:endParaRPr lang="zh-CN" sz="1800" kern="100" dirty="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设计界面</a:t>
            </a:r>
            <a:endParaRPr lang="zh-CN" altLang="en-US" dirty="0"/>
          </a:p>
        </p:txBody>
      </p:sp>
      <p:sp>
        <p:nvSpPr>
          <p:cNvPr id="3" name="内容占位符 2"/>
          <p:cNvSpPr>
            <a:spLocks noGrp="1"/>
          </p:cNvSpPr>
          <p:nvPr>
            <p:ph idx="1"/>
          </p:nvPr>
        </p:nvSpPr>
        <p:spPr>
          <a:xfrm>
            <a:off x="1438382" y="1202076"/>
            <a:ext cx="7076968" cy="5951759"/>
          </a:xfrm>
        </p:spPr>
        <p:txBody>
          <a:bodyPr>
            <a:normAutofit/>
          </a:bodyPr>
          <a:lstStyle/>
          <a:p>
            <a:r>
              <a:rPr lang="zh-CN" altLang="en-US" dirty="0"/>
              <a:t>数据库的用户通常不是登录</a:t>
            </a:r>
            <a:r>
              <a:rPr lang="en-US" altLang="zh-CN" dirty="0"/>
              <a:t>DBMS</a:t>
            </a:r>
            <a:r>
              <a:rPr lang="zh-CN" altLang="en-US" dirty="0"/>
              <a:t>后对数据进行修改，而是通过</a:t>
            </a:r>
            <a:r>
              <a:rPr lang="en-US" altLang="zh-CN" dirty="0"/>
              <a:t>Web</a:t>
            </a:r>
            <a:r>
              <a:rPr lang="zh-CN" altLang="en-US" dirty="0"/>
              <a:t>访问网页或通过应用程序进行数据的创建与修改。数据库的设计者或专门的工程师需要设计出一个能完整包含记录所需字段的页面。</a:t>
            </a:r>
            <a:endParaRPr lang="en-US" altLang="zh-CN" dirty="0"/>
          </a:p>
          <a:p>
            <a:r>
              <a:rPr lang="zh-CN" altLang="en-US" dirty="0"/>
              <a:t>设计界面时常须注意：</a:t>
            </a:r>
            <a:endParaRPr lang="en-US" altLang="zh-CN" dirty="0"/>
          </a:p>
          <a:p>
            <a:pPr lvl="1"/>
            <a:r>
              <a:rPr lang="zh-CN" altLang="en-US" dirty="0"/>
              <a:t>将字段按照逻辑顺序排列好，字段的文本框最好对齐，而不要参差不一。</a:t>
            </a:r>
            <a:endParaRPr lang="zh-CN" altLang="en-US" dirty="0"/>
          </a:p>
          <a:p>
            <a:pPr lvl="1"/>
            <a:r>
              <a:rPr lang="zh-CN" altLang="en-US" dirty="0"/>
              <a:t>为正在输入的字段提供视觉效果，如文本框加亮等。</a:t>
            </a:r>
            <a:endParaRPr lang="zh-CN" altLang="en-US" dirty="0"/>
          </a:p>
          <a:p>
            <a:pPr lvl="1"/>
            <a:r>
              <a:rPr lang="zh-CN" altLang="en-US" dirty="0"/>
              <a:t>提供必要的说明以确保输入数据的合法性。</a:t>
            </a:r>
            <a:endParaRPr lang="zh-CN" altLang="en-US" dirty="0"/>
          </a:p>
          <a:p>
            <a:pPr lvl="1"/>
            <a:r>
              <a:rPr lang="zh-CN" altLang="en-US" dirty="0"/>
              <a:t>如果字段过多，可考虑分页或使用滚动条，而不要挤在一起。</a:t>
            </a:r>
            <a:endParaRPr lang="zh-CN" altLang="en-US" dirty="0"/>
          </a:p>
          <a:p>
            <a:pPr lvl="1"/>
            <a:r>
              <a:rPr lang="zh-CN" altLang="en-US" dirty="0"/>
              <a:t>应用合适的字体和样式。</a:t>
            </a:r>
            <a:endParaRPr lang="zh-CN" altLang="en-US" dirty="0"/>
          </a:p>
          <a:p>
            <a:endParaRPr lang="zh-CN" alt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设计报表模板</a:t>
            </a:r>
            <a:endParaRPr lang="zh-CN" altLang="en-US" dirty="0"/>
          </a:p>
        </p:txBody>
      </p:sp>
      <p:sp>
        <p:nvSpPr>
          <p:cNvPr id="3" name="内容占位符 2"/>
          <p:cNvSpPr>
            <a:spLocks noGrp="1"/>
          </p:cNvSpPr>
          <p:nvPr>
            <p:ph idx="1"/>
          </p:nvPr>
        </p:nvSpPr>
        <p:spPr/>
        <p:txBody>
          <a:bodyPr>
            <a:normAutofit/>
          </a:bodyPr>
          <a:lstStyle/>
          <a:p>
            <a:r>
              <a:rPr lang="zh-CN" altLang="en-US" dirty="0"/>
              <a:t>报表是打印出来的或展示在屏幕上的数据库中部分数据或全部数据的列表。多数</a:t>
            </a:r>
            <a:r>
              <a:rPr lang="en-US" altLang="zh-CN" dirty="0"/>
              <a:t>DBMS</a:t>
            </a:r>
            <a:r>
              <a:rPr lang="zh-CN" altLang="en-US" dirty="0"/>
              <a:t>都包含了报表生成器，可以根据设计好的报表模板，填入数据后生成报表。</a:t>
            </a:r>
            <a:endParaRPr lang="en-US" altLang="zh-CN" dirty="0"/>
          </a:p>
          <a:p>
            <a:endParaRPr lang="en-US" altLang="zh-CN" dirty="0"/>
          </a:p>
          <a:p>
            <a:r>
              <a:rPr lang="zh-CN" altLang="en-US" dirty="0"/>
              <a:t>一个好的报表模板应遵循以下原则：</a:t>
            </a:r>
            <a:endParaRPr lang="zh-CN" altLang="en-US" dirty="0"/>
          </a:p>
          <a:p>
            <a:pPr lvl="1"/>
            <a:r>
              <a:rPr lang="zh-CN" altLang="en-US" dirty="0"/>
              <a:t>提供且仅提供用户所需的信息。</a:t>
            </a:r>
            <a:endParaRPr lang="zh-CN" altLang="en-US" dirty="0"/>
          </a:p>
          <a:p>
            <a:pPr lvl="1"/>
            <a:r>
              <a:rPr lang="zh-CN" altLang="en-US" dirty="0"/>
              <a:t>能够简化用户的手工计算。</a:t>
            </a:r>
            <a:endParaRPr lang="en-US" altLang="zh-CN" dirty="0"/>
          </a:p>
          <a:p>
            <a:pPr lvl="1"/>
            <a:r>
              <a:rPr lang="zh-CN" altLang="en-US" dirty="0"/>
              <a:t>无歧义的表示信息。</a:t>
            </a:r>
            <a:endParaRPr lang="en-US" altLang="zh-CN" dirty="0"/>
          </a:p>
          <a:p>
            <a:pPr lvl="1"/>
            <a:r>
              <a:rPr lang="zh-CN" altLang="en-US" dirty="0"/>
              <a:t>以用户可以理解的方式表现信息。</a:t>
            </a:r>
            <a:endParaRPr lang="zh-CN"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载入数据</a:t>
            </a:r>
            <a:endParaRPr lang="zh-CN" altLang="en-US" dirty="0"/>
          </a:p>
        </p:txBody>
      </p:sp>
      <p:sp>
        <p:nvSpPr>
          <p:cNvPr id="3" name="内容占位符 2"/>
          <p:cNvSpPr>
            <a:spLocks noGrp="1"/>
          </p:cNvSpPr>
          <p:nvPr>
            <p:ph idx="1"/>
          </p:nvPr>
        </p:nvSpPr>
        <p:spPr/>
        <p:txBody>
          <a:bodyPr>
            <a:normAutofit/>
          </a:bodyPr>
          <a:lstStyle/>
          <a:p>
            <a:r>
              <a:rPr lang="zh-CN" altLang="en-US" dirty="0"/>
              <a:t>数据库结构设计完成后，需要将数据载入到数据库中。最原始的做法是手工输入数据，这可能会花费很长时间，并且不可避免地会有拼写错误。</a:t>
            </a:r>
            <a:endParaRPr lang="en-US" altLang="zh-CN" dirty="0"/>
          </a:p>
          <a:p>
            <a:endParaRPr lang="en-US" altLang="zh-CN" dirty="0"/>
          </a:p>
          <a:p>
            <a:r>
              <a:rPr lang="zh-CN" altLang="en-US" dirty="0"/>
              <a:t>如果数据是以电子的方式存在于其他数据库或文件中，就可以使用数据库提供的导入导出程序，或写一个专门的转换程序来载入数据。</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数据库层次</a:t>
            </a:r>
            <a:endParaRPr lang="zh-CN" altLang="en-US" dirty="0"/>
          </a:p>
        </p:txBody>
      </p:sp>
      <p:sp>
        <p:nvSpPr>
          <p:cNvPr id="3" name="内容占位符 2"/>
          <p:cNvSpPr>
            <a:spLocks noGrp="1"/>
          </p:cNvSpPr>
          <p:nvPr>
            <p:ph idx="1"/>
          </p:nvPr>
        </p:nvSpPr>
        <p:spPr/>
        <p:txBody>
          <a:bodyPr>
            <a:normAutofit/>
          </a:bodyPr>
          <a:lstStyle/>
          <a:p>
            <a:r>
              <a:rPr lang="zh-CN" altLang="en-US" dirty="0"/>
              <a:t>数据库可以分为三个层次，不同类型的用户接触的层次不尽相同：</a:t>
            </a:r>
            <a:endParaRPr lang="zh-CN" altLang="en-US" dirty="0"/>
          </a:p>
          <a:p>
            <a:pPr lvl="1"/>
            <a:r>
              <a:rPr lang="zh-CN" altLang="en-US" dirty="0"/>
              <a:t>物理层。物理层是数据库最底层的抽象，它描述了数据是怎样在物理介质上存储的。通常只有数据库的研究人员才会接触数据库的物理层。</a:t>
            </a:r>
            <a:endParaRPr lang="zh-CN" altLang="en-US" dirty="0"/>
          </a:p>
          <a:p>
            <a:pPr lvl="1"/>
            <a:r>
              <a:rPr lang="zh-CN" altLang="en-US" dirty="0"/>
              <a:t>逻辑层。逻辑层是比物理层的层次稍高的抽象。它描述了数据条目存储的内容及数据之间的关系。数据库的管理者使用逻辑层进行管理。</a:t>
            </a:r>
            <a:endParaRPr lang="zh-CN" altLang="en-US" dirty="0"/>
          </a:p>
          <a:p>
            <a:pPr lvl="1"/>
            <a:r>
              <a:rPr lang="zh-CN" altLang="en-US" dirty="0"/>
              <a:t>视图层。视图层是最高层次的抽象，只关注于数据库的某一部分。绝大部分数据库用户接触到的是视图层。</a:t>
            </a:r>
            <a:endParaRPr lang="zh-CN" alt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载入数据</a:t>
            </a:r>
            <a:endParaRPr lang="zh-CN" altLang="en-US"/>
          </a:p>
        </p:txBody>
      </p:sp>
      <p:sp>
        <p:nvSpPr>
          <p:cNvPr id="3" name="内容占位符 2"/>
          <p:cNvSpPr>
            <a:spLocks noGrp="1"/>
          </p:cNvSpPr>
          <p:nvPr>
            <p:ph idx="1"/>
          </p:nvPr>
        </p:nvSpPr>
        <p:spPr/>
        <p:txBody>
          <a:bodyPr/>
          <a:p>
            <a:r>
              <a:rPr lang="en-US" altLang="zh-CN"/>
              <a:t>DBMS</a:t>
            </a:r>
            <a:r>
              <a:rPr lang="zh-CN" altLang="en-US"/>
              <a:t>会提供导入导出程序，可以将数据在不同的数据库或文件之间进行转换，如果导入导出程序不支持所需文件的格式，就需要写一个专门的转换程序。</a:t>
            </a:r>
            <a:endParaRPr lang="zh-CN" altLang="en-US"/>
          </a:p>
          <a:p>
            <a:r>
              <a:rPr lang="zh-CN" altLang="en-US"/>
              <a:t>对于大量数据来说，编写转换程序的效率和准确率依然要比手工录入高。</a:t>
            </a:r>
            <a:endParaRPr lang="zh-CN" alt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 SQL</a:t>
            </a:r>
            <a:endParaRPr lang="zh-CN" altLang="en-US" dirty="0"/>
          </a:p>
        </p:txBody>
      </p:sp>
      <p:sp>
        <p:nvSpPr>
          <p:cNvPr id="3" name="内容占位符 2"/>
          <p:cNvSpPr>
            <a:spLocks noGrp="1"/>
          </p:cNvSpPr>
          <p:nvPr>
            <p:ph idx="1"/>
          </p:nvPr>
        </p:nvSpPr>
        <p:spPr>
          <a:xfrm>
            <a:off x="1438382" y="1202076"/>
            <a:ext cx="7076968" cy="5548348"/>
          </a:xfrm>
        </p:spPr>
        <p:txBody>
          <a:bodyPr>
            <a:normAutofit/>
          </a:bodyPr>
          <a:lstStyle/>
          <a:p>
            <a:r>
              <a:rPr lang="en-US" altLang="zh-CN" dirty="0"/>
              <a:t>SQL</a:t>
            </a:r>
            <a:r>
              <a:rPr lang="zh-CN" altLang="en-US" dirty="0"/>
              <a:t>（</a:t>
            </a:r>
            <a:r>
              <a:rPr lang="en-US" altLang="zh-CN" dirty="0"/>
              <a:t>Structured Query Language</a:t>
            </a:r>
            <a:r>
              <a:rPr lang="zh-CN" altLang="en-US" dirty="0"/>
              <a:t>，结构化查询语言）是用来进行数据库设计、查询与管理的语言，任何对数据库的操作都需要通过</a:t>
            </a:r>
            <a:r>
              <a:rPr lang="en-US" altLang="zh-CN" dirty="0"/>
              <a:t>SQL</a:t>
            </a:r>
            <a:r>
              <a:rPr lang="zh-CN" altLang="en-US" dirty="0"/>
              <a:t>语句（也称</a:t>
            </a:r>
            <a:r>
              <a:rPr lang="en-US" altLang="zh-CN" dirty="0"/>
              <a:t>SQL</a:t>
            </a:r>
            <a:r>
              <a:rPr lang="zh-CN" altLang="en-US" dirty="0"/>
              <a:t>查询）命令数据库进行。</a:t>
            </a:r>
            <a:endParaRPr lang="en-US" altLang="zh-CN" dirty="0"/>
          </a:p>
          <a:p>
            <a:r>
              <a:rPr lang="en-US" altLang="zh-CN" dirty="0"/>
              <a:t>SQL</a:t>
            </a:r>
            <a:r>
              <a:rPr lang="zh-CN" altLang="en-US" dirty="0"/>
              <a:t>语句很像是一个英文句子，如 </a:t>
            </a:r>
            <a:r>
              <a:rPr lang="en-US" altLang="zh-CN" dirty="0"/>
              <a:t>SELECT Name FROM Student WHERE Sid = ‘1001’ </a:t>
            </a:r>
            <a:r>
              <a:rPr lang="zh-CN" altLang="en-US" dirty="0"/>
              <a:t>就是一个最简单的</a:t>
            </a:r>
            <a:r>
              <a:rPr lang="en-US" altLang="zh-CN" dirty="0"/>
              <a:t>SQL</a:t>
            </a:r>
            <a:r>
              <a:rPr lang="zh-CN" altLang="en-US" dirty="0"/>
              <a:t>语句，它命令数据库从</a:t>
            </a:r>
            <a:r>
              <a:rPr lang="en-US" altLang="zh-CN" dirty="0"/>
              <a:t>Student</a:t>
            </a:r>
            <a:r>
              <a:rPr lang="zh-CN" altLang="en-US" dirty="0"/>
              <a:t>表中找到学号为</a:t>
            </a:r>
            <a:r>
              <a:rPr lang="en-US" altLang="zh-CN" dirty="0"/>
              <a:t>1001</a:t>
            </a:r>
            <a:r>
              <a:rPr lang="zh-CN" altLang="en-US" dirty="0"/>
              <a:t>的学生，并返回其姓名。其中的大写单词如</a:t>
            </a:r>
            <a:r>
              <a:rPr lang="en-US" altLang="zh-CN" dirty="0"/>
              <a:t>SELECT</a:t>
            </a:r>
            <a:r>
              <a:rPr lang="zh-CN" altLang="en-US" dirty="0"/>
              <a:t>、</a:t>
            </a:r>
            <a:r>
              <a:rPr lang="en-US" altLang="zh-CN" dirty="0"/>
              <a:t>FROM</a:t>
            </a:r>
            <a:r>
              <a:rPr lang="zh-CN" altLang="en-US" dirty="0"/>
              <a:t>和</a:t>
            </a:r>
            <a:r>
              <a:rPr lang="en-US" altLang="zh-CN" dirty="0"/>
              <a:t>WHERE</a:t>
            </a:r>
            <a:r>
              <a:rPr lang="zh-CN" altLang="en-US" dirty="0"/>
              <a:t>是</a:t>
            </a:r>
            <a:r>
              <a:rPr lang="en-US" altLang="zh-CN" dirty="0"/>
              <a:t>SQL</a:t>
            </a:r>
            <a:r>
              <a:rPr lang="zh-CN" altLang="en-US" dirty="0"/>
              <a:t>关键字，数据库通过识别关键字来判断指令的类型，并执行对应操作。</a:t>
            </a:r>
            <a:endParaRPr lang="zh-CN"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 SQL</a:t>
            </a:r>
            <a:endParaRPr lang="zh-CN" altLang="en-US" dirty="0"/>
          </a:p>
        </p:txBody>
      </p:sp>
      <p:sp>
        <p:nvSpPr>
          <p:cNvPr id="3" name="内容占位符 2"/>
          <p:cNvSpPr>
            <a:spLocks noGrp="1"/>
          </p:cNvSpPr>
          <p:nvPr>
            <p:ph idx="1"/>
          </p:nvPr>
        </p:nvSpPr>
        <p:spPr/>
        <p:txBody>
          <a:bodyPr/>
          <a:lstStyle/>
          <a:p>
            <a:r>
              <a:rPr lang="zh-CN" altLang="en-US" dirty="0"/>
              <a:t>关键字不一定是大写的，大多数</a:t>
            </a:r>
            <a:r>
              <a:rPr lang="en-US" altLang="zh-CN" dirty="0"/>
              <a:t>DBMS</a:t>
            </a:r>
            <a:r>
              <a:rPr lang="zh-CN" altLang="en-US" dirty="0"/>
              <a:t>接受任意形式大小写的关键字，如</a:t>
            </a:r>
            <a:r>
              <a:rPr lang="en-US" altLang="zh-CN" dirty="0"/>
              <a:t>SELECT</a:t>
            </a:r>
            <a:r>
              <a:rPr lang="zh-CN" altLang="en-US" dirty="0"/>
              <a:t>和</a:t>
            </a:r>
            <a:r>
              <a:rPr lang="en-US" altLang="zh-CN" dirty="0"/>
              <a:t>select</a:t>
            </a:r>
            <a:r>
              <a:rPr lang="zh-CN" altLang="en-US" dirty="0"/>
              <a:t>、</a:t>
            </a:r>
            <a:r>
              <a:rPr lang="en-US" altLang="zh-CN" dirty="0" err="1"/>
              <a:t>SeLeCt</a:t>
            </a:r>
            <a:r>
              <a:rPr lang="zh-CN" altLang="en-US" dirty="0"/>
              <a:t>的效果是一样的。</a:t>
            </a:r>
            <a:endParaRPr lang="en-US" altLang="zh-CN" dirty="0"/>
          </a:p>
          <a:p>
            <a:r>
              <a:rPr lang="zh-CN" altLang="zh-CN" dirty="0"/>
              <a:t>每个</a:t>
            </a:r>
            <a:r>
              <a:rPr lang="en-US" altLang="zh-CN" dirty="0"/>
              <a:t>SQL</a:t>
            </a:r>
            <a:r>
              <a:rPr lang="zh-CN" altLang="zh-CN" dirty="0"/>
              <a:t>关键字都有对应的语法。</a:t>
            </a:r>
            <a:endParaRPr lang="zh-CN" altLang="en-US" dirty="0"/>
          </a:p>
        </p:txBody>
      </p:sp>
      <p:graphicFrame>
        <p:nvGraphicFramePr>
          <p:cNvPr id="5" name="表格 4"/>
          <p:cNvGraphicFramePr>
            <a:graphicFrameLocks noGrp="1"/>
          </p:cNvGraphicFramePr>
          <p:nvPr/>
        </p:nvGraphicFramePr>
        <p:xfrm>
          <a:off x="1546412" y="3886199"/>
          <a:ext cx="7407686" cy="2791302"/>
        </p:xfrm>
        <a:graphic>
          <a:graphicData uri="http://schemas.openxmlformats.org/drawingml/2006/table">
            <a:tbl>
              <a:tblPr firstRow="1" firstCol="1" bandRow="1"/>
              <a:tblGrid>
                <a:gridCol w="882208"/>
                <a:gridCol w="1898353"/>
                <a:gridCol w="4627125"/>
              </a:tblGrid>
              <a:tr h="381794">
                <a:tc>
                  <a:txBody>
                    <a:bodyPr/>
                    <a:lstStyle/>
                    <a:p>
                      <a:pPr algn="ctr">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关键字</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含义</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示例</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1794">
                <a:tc>
                  <a:txBody>
                    <a:bodyPr/>
                    <a:lstStyle/>
                    <a:p>
                      <a:pPr algn="just">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SELECT</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查找记录</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SELECT * FROM Student WHERE Class = ’3’</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1794">
                <a:tc>
                  <a:txBody>
                    <a:bodyPr/>
                    <a:lstStyle/>
                    <a:p>
                      <a:pPr algn="just">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DELETE</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删除记录</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DELETE From Music where ID = ’7’</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1794">
                <a:tc>
                  <a:txBody>
                    <a:bodyPr/>
                    <a:lstStyle/>
                    <a:p>
                      <a:pPr algn="just">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UPDATE</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更新记录</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UPDATE Student SET Age = 20 WHERE Sid= ‘1002’</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1794">
                <a:tc>
                  <a:txBody>
                    <a:bodyPr/>
                    <a:lstStyle/>
                    <a:p>
                      <a:pPr algn="just">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CREATE</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创建数据库、表等</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CREATE Table Student</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1794">
                <a:tc>
                  <a:txBody>
                    <a:bodyPr/>
                    <a:lstStyle/>
                    <a:p>
                      <a:pPr algn="just">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INSERT</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dirty="0">
                          <a:effectLst/>
                          <a:latin typeface="Calibri" panose="020F0502020204030204" charset="0"/>
                          <a:ea typeface="宋体" panose="02010600030101010101" pitchFamily="2" charset="-122"/>
                          <a:cs typeface="Times New Roman" panose="02020603050405020304" pitchFamily="18" charset="0"/>
                        </a:rPr>
                        <a:t>插入记录</a:t>
                      </a:r>
                      <a:endParaRPr lang="zh-CN" sz="1800" kern="100" dirty="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dirty="0">
                          <a:effectLst/>
                          <a:latin typeface="Calibri" panose="020F0502020204030204" charset="0"/>
                          <a:ea typeface="宋体" panose="02010600030101010101" pitchFamily="2" charset="-122"/>
                          <a:cs typeface="Times New Roman" panose="02020603050405020304" pitchFamily="18" charset="0"/>
                        </a:rPr>
                        <a:t>INSERT INTO Student(Sid, Age) VALUES(‘1020’,19)</a:t>
                      </a:r>
                      <a:endParaRPr lang="zh-CN" sz="1800" kern="100" dirty="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文本框 5"/>
          <p:cNvSpPr txBox="1"/>
          <p:nvPr/>
        </p:nvSpPr>
        <p:spPr>
          <a:xfrm>
            <a:off x="4012499" y="3320187"/>
            <a:ext cx="1928733" cy="369332"/>
          </a:xfrm>
          <a:prstGeom prst="rect">
            <a:avLst/>
          </a:prstGeom>
          <a:noFill/>
        </p:spPr>
        <p:txBody>
          <a:bodyPr wrap="none" rtlCol="0">
            <a:spAutoFit/>
          </a:bodyPr>
          <a:lstStyle/>
          <a:p>
            <a:r>
              <a:rPr lang="zh-CN" altLang="en-US" dirty="0"/>
              <a:t>常见的</a:t>
            </a:r>
            <a:r>
              <a:rPr lang="en-US" altLang="zh-CN" dirty="0"/>
              <a:t>SQL</a:t>
            </a:r>
            <a:r>
              <a:rPr lang="zh-CN" altLang="en-US" dirty="0"/>
              <a:t>关键字</a:t>
            </a:r>
            <a:endParaRPr lang="zh-CN" alt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添加记录</a:t>
            </a:r>
            <a:endParaRPr lang="zh-CN" altLang="en-US" dirty="0"/>
          </a:p>
        </p:txBody>
      </p:sp>
      <p:sp>
        <p:nvSpPr>
          <p:cNvPr id="3" name="内容占位符 2"/>
          <p:cNvSpPr>
            <a:spLocks noGrp="1"/>
          </p:cNvSpPr>
          <p:nvPr>
            <p:ph idx="1"/>
          </p:nvPr>
        </p:nvSpPr>
        <p:spPr/>
        <p:txBody>
          <a:bodyPr>
            <a:normAutofit/>
          </a:bodyPr>
          <a:lstStyle/>
          <a:p>
            <a:r>
              <a:rPr lang="en-US" altLang="zh-CN" dirty="0"/>
              <a:t>SQL</a:t>
            </a:r>
            <a:r>
              <a:rPr lang="zh-CN" altLang="en-US" dirty="0"/>
              <a:t>添加记录的语法有如下两种：</a:t>
            </a:r>
            <a:endParaRPr lang="zh-CN" altLang="en-US" dirty="0"/>
          </a:p>
          <a:p>
            <a:pPr lvl="1"/>
            <a:r>
              <a:rPr lang="en-US" altLang="zh-CN" dirty="0"/>
              <a:t>INSERT INTO ... VALUES(...) </a:t>
            </a:r>
            <a:r>
              <a:rPr lang="zh-CN" altLang="en-US" dirty="0"/>
              <a:t>，用于插入单条记录。例如，如下的查询表示在</a:t>
            </a:r>
            <a:r>
              <a:rPr lang="en-US" altLang="zh-CN" dirty="0"/>
              <a:t>Student</a:t>
            </a:r>
            <a:r>
              <a:rPr lang="zh-CN" altLang="en-US" dirty="0"/>
              <a:t>表中插入一条记录，其中学号是</a:t>
            </a:r>
            <a:r>
              <a:rPr lang="en-US" altLang="zh-CN" dirty="0"/>
              <a:t>1020</a:t>
            </a:r>
            <a:r>
              <a:rPr lang="zh-CN" altLang="en-US" dirty="0"/>
              <a:t>，年龄是</a:t>
            </a:r>
            <a:r>
              <a:rPr lang="en-US" altLang="zh-CN" dirty="0"/>
              <a:t>19</a:t>
            </a:r>
            <a:r>
              <a:rPr lang="zh-CN" altLang="en-US" dirty="0"/>
              <a:t>。</a:t>
            </a:r>
            <a:endParaRPr lang="zh-CN" altLang="en-US" dirty="0"/>
          </a:p>
          <a:p>
            <a:pPr lvl="1"/>
            <a:r>
              <a:rPr lang="en-US" altLang="zh-CN" dirty="0"/>
              <a:t>INSERT INTO Student(Sid, Age) VALUES(‘1020’,19)</a:t>
            </a:r>
            <a:endParaRPr lang="en-US" altLang="zh-CN" dirty="0"/>
          </a:p>
          <a:p>
            <a:endParaRPr lang="en-US" altLang="zh-CN" dirty="0"/>
          </a:p>
          <a:p>
            <a:pPr lvl="1"/>
            <a:r>
              <a:rPr lang="en-US" altLang="zh-CN" dirty="0"/>
              <a:t>INSERT INTO .... () </a:t>
            </a:r>
            <a:r>
              <a:rPr lang="zh-CN" altLang="en-US" dirty="0"/>
              <a:t>， 用于同时插入多条记录，括号中是一个子查询，通常是一个</a:t>
            </a:r>
            <a:r>
              <a:rPr lang="en-US" altLang="zh-CN" dirty="0"/>
              <a:t>SELECT</a:t>
            </a:r>
            <a:r>
              <a:rPr lang="zh-CN" altLang="en-US" dirty="0"/>
              <a:t>语句。例如，如下的查询表示从</a:t>
            </a:r>
            <a:r>
              <a:rPr lang="en-US" altLang="zh-CN" dirty="0"/>
              <a:t>Student2</a:t>
            </a:r>
            <a:r>
              <a:rPr lang="zh-CN" altLang="en-US" dirty="0"/>
              <a:t>表中提取出所有的学号和年龄记录，插入到</a:t>
            </a:r>
            <a:r>
              <a:rPr lang="en-US" altLang="zh-CN" dirty="0"/>
              <a:t>Student</a:t>
            </a:r>
            <a:r>
              <a:rPr lang="zh-CN" altLang="en-US" dirty="0"/>
              <a:t>表中。</a:t>
            </a:r>
            <a:endParaRPr lang="zh-CN" altLang="en-US" dirty="0"/>
          </a:p>
          <a:p>
            <a:pPr lvl="1"/>
            <a:r>
              <a:rPr lang="en-US" altLang="zh-CN" dirty="0"/>
              <a:t>INSERT INTO Student(Sid, Age) (SELECT Sid, Age FROM Student2)</a:t>
            </a:r>
            <a:endParaRPr lang="en-US" altLang="zh-CN" dirty="0"/>
          </a:p>
          <a:p>
            <a:endParaRPr lang="zh-CN" alt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查询信息</a:t>
            </a:r>
            <a:endParaRPr lang="zh-CN" altLang="en-US" dirty="0"/>
          </a:p>
        </p:txBody>
      </p:sp>
      <p:sp>
        <p:nvSpPr>
          <p:cNvPr id="3" name="内容占位符 2"/>
          <p:cNvSpPr>
            <a:spLocks noGrp="1"/>
          </p:cNvSpPr>
          <p:nvPr>
            <p:ph idx="1"/>
          </p:nvPr>
        </p:nvSpPr>
        <p:spPr>
          <a:xfrm>
            <a:off x="1438382" y="1202076"/>
            <a:ext cx="7076968" cy="5655924"/>
          </a:xfrm>
        </p:spPr>
        <p:txBody>
          <a:bodyPr>
            <a:normAutofit/>
          </a:bodyPr>
          <a:lstStyle/>
          <a:p>
            <a:r>
              <a:rPr lang="zh-CN" altLang="en-US" dirty="0"/>
              <a:t>通用的查询信息的语法是</a:t>
            </a:r>
            <a:r>
              <a:rPr lang="en-US" altLang="zh-CN" dirty="0"/>
              <a:t>SELECT ... FROM ... WHERE ...</a:t>
            </a:r>
            <a:r>
              <a:rPr lang="zh-CN" altLang="en-US" dirty="0"/>
              <a:t>，但其中可以应用一些关键字或符号来进行更复杂的查询，常用的关键字或符号有如下几种：</a:t>
            </a:r>
            <a:endParaRPr lang="en-US" altLang="zh-CN" dirty="0"/>
          </a:p>
          <a:p>
            <a:pPr lvl="1"/>
            <a:r>
              <a:rPr lang="zh-CN" altLang="en-US" dirty="0"/>
              <a:t>星号（*），表示所有信息</a:t>
            </a:r>
            <a:endParaRPr lang="en-US" altLang="zh-CN" dirty="0"/>
          </a:p>
          <a:p>
            <a:pPr lvl="1"/>
            <a:r>
              <a:rPr lang="zh-CN" altLang="en-US" dirty="0"/>
              <a:t>比较符号如</a:t>
            </a:r>
            <a:r>
              <a:rPr lang="en-US" altLang="zh-CN" dirty="0"/>
              <a:t>&gt;</a:t>
            </a:r>
            <a:r>
              <a:rPr lang="zh-CN" altLang="en-US" dirty="0"/>
              <a:t>，</a:t>
            </a:r>
            <a:r>
              <a:rPr lang="en-US" altLang="zh-CN" dirty="0"/>
              <a:t>&gt;=</a:t>
            </a:r>
            <a:r>
              <a:rPr lang="zh-CN" altLang="en-US" dirty="0"/>
              <a:t>，</a:t>
            </a:r>
            <a:r>
              <a:rPr lang="en-US" altLang="zh-CN" dirty="0"/>
              <a:t>=</a:t>
            </a:r>
            <a:r>
              <a:rPr lang="zh-CN" altLang="en-US" dirty="0"/>
              <a:t>等，需要注意的是，不等于用 </a:t>
            </a:r>
            <a:r>
              <a:rPr lang="en-US" altLang="zh-CN" dirty="0"/>
              <a:t>&lt;&gt; </a:t>
            </a:r>
            <a:r>
              <a:rPr lang="zh-CN" altLang="en-US" dirty="0"/>
              <a:t>表示</a:t>
            </a:r>
            <a:endParaRPr lang="en-US" altLang="zh-CN" dirty="0"/>
          </a:p>
          <a:p>
            <a:pPr lvl="1"/>
            <a:r>
              <a:rPr lang="en-US" altLang="zh-CN" dirty="0"/>
              <a:t>OR</a:t>
            </a:r>
            <a:r>
              <a:rPr lang="zh-CN" altLang="zh-CN" dirty="0"/>
              <a:t>和</a:t>
            </a:r>
            <a:r>
              <a:rPr lang="en-US" altLang="zh-CN" dirty="0"/>
              <a:t>AND</a:t>
            </a:r>
            <a:endParaRPr lang="en-US" altLang="zh-CN" dirty="0"/>
          </a:p>
          <a:p>
            <a:pPr lvl="1"/>
            <a:r>
              <a:rPr lang="en-US" altLang="zh-CN" dirty="0"/>
              <a:t>BETWEEN ... AND ...</a:t>
            </a:r>
            <a:r>
              <a:rPr lang="zh-CN" altLang="zh-CN" dirty="0"/>
              <a:t>，用于指定值的连续范围</a:t>
            </a:r>
            <a:endParaRPr lang="en-US" altLang="zh-CN" dirty="0"/>
          </a:p>
          <a:p>
            <a:pPr lvl="1"/>
            <a:r>
              <a:rPr lang="en-US" altLang="zh-CN" dirty="0"/>
              <a:t>IN</a:t>
            </a:r>
            <a:r>
              <a:rPr lang="zh-CN" altLang="zh-CN" dirty="0"/>
              <a:t>，用于指定离散的数据范围</a:t>
            </a:r>
            <a:endParaRPr lang="en-US" altLang="zh-CN" dirty="0"/>
          </a:p>
          <a:p>
            <a:pPr lvl="1"/>
            <a:r>
              <a:rPr lang="en-US" altLang="zh-CN" dirty="0"/>
              <a:t>NOT</a:t>
            </a:r>
            <a:r>
              <a:rPr lang="zh-CN" altLang="zh-CN" dirty="0"/>
              <a:t>，用于取反</a:t>
            </a:r>
            <a:endParaRPr lang="en-US" altLang="zh-CN" dirty="0"/>
          </a:p>
          <a:p>
            <a:pPr lvl="1"/>
            <a:r>
              <a:rPr lang="en-US" altLang="zh-CN" dirty="0"/>
              <a:t>LIKE</a:t>
            </a:r>
            <a:r>
              <a:rPr lang="zh-CN" altLang="zh-CN" dirty="0"/>
              <a:t>，用于字符串匹配</a:t>
            </a:r>
            <a:endParaRPr lang="en-US" altLang="zh-CN" dirty="0"/>
          </a:p>
          <a:p>
            <a:pPr lvl="1"/>
            <a:r>
              <a:rPr lang="en-US" altLang="zh-CN" dirty="0"/>
              <a:t>ORDER BY</a:t>
            </a:r>
            <a:r>
              <a:rPr lang="zh-CN" altLang="zh-CN" dirty="0"/>
              <a:t>，对查询结果进行排序</a:t>
            </a:r>
            <a:endParaRPr lang="zh-CN" alt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更新字段</a:t>
            </a:r>
            <a:endParaRPr lang="zh-CN" altLang="en-US" dirty="0"/>
          </a:p>
        </p:txBody>
      </p:sp>
      <p:sp>
        <p:nvSpPr>
          <p:cNvPr id="3" name="内容占位符 2"/>
          <p:cNvSpPr>
            <a:spLocks noGrp="1"/>
          </p:cNvSpPr>
          <p:nvPr>
            <p:ph idx="1"/>
          </p:nvPr>
        </p:nvSpPr>
        <p:spPr/>
        <p:txBody>
          <a:bodyPr/>
          <a:lstStyle/>
          <a:p>
            <a:r>
              <a:rPr lang="zh-CN" altLang="en-US" dirty="0"/>
              <a:t>更新字段的通用语法是</a:t>
            </a:r>
            <a:r>
              <a:rPr lang="en-US" altLang="zh-CN" dirty="0"/>
              <a:t>UPDATE ... SET ... WHERE ... </a:t>
            </a:r>
            <a:r>
              <a:rPr lang="zh-CN" altLang="en-US" dirty="0"/>
              <a:t>，可以对一条记录或多条记录同时进行修改。</a:t>
            </a:r>
            <a:endParaRPr lang="en-US" altLang="zh-CN" dirty="0"/>
          </a:p>
          <a:p>
            <a:r>
              <a:rPr lang="en-US" altLang="zh-CN" dirty="0"/>
              <a:t>WHERE</a:t>
            </a:r>
            <a:r>
              <a:rPr lang="zh-CN" altLang="en-US" dirty="0"/>
              <a:t>子句同样可以应用</a:t>
            </a:r>
            <a:r>
              <a:rPr lang="en-US" altLang="zh-CN" dirty="0"/>
              <a:t>AND</a:t>
            </a:r>
            <a:r>
              <a:rPr lang="zh-CN" altLang="en-US" dirty="0"/>
              <a:t>、</a:t>
            </a:r>
            <a:r>
              <a:rPr lang="en-US" altLang="zh-CN" dirty="0"/>
              <a:t>OR</a:t>
            </a:r>
            <a:r>
              <a:rPr lang="zh-CN" altLang="en-US" dirty="0"/>
              <a:t>、</a:t>
            </a:r>
            <a:r>
              <a:rPr lang="en-US" altLang="zh-CN" dirty="0"/>
              <a:t>INT</a:t>
            </a:r>
            <a:r>
              <a:rPr lang="zh-CN" altLang="en-US" dirty="0"/>
              <a:t>、</a:t>
            </a:r>
            <a:r>
              <a:rPr lang="en-US" altLang="zh-CN" dirty="0"/>
              <a:t>BETWEEN ... AND ...</a:t>
            </a:r>
            <a:r>
              <a:rPr lang="zh-CN" altLang="en-US" dirty="0"/>
              <a:t>、</a:t>
            </a:r>
            <a:r>
              <a:rPr lang="en-US" altLang="zh-CN" dirty="0"/>
              <a:t>LIKE</a:t>
            </a:r>
            <a:r>
              <a:rPr lang="zh-CN" altLang="en-US" dirty="0"/>
              <a:t>等关键字。</a:t>
            </a:r>
            <a:endParaRPr lang="en-US" altLang="zh-CN" dirty="0"/>
          </a:p>
          <a:p>
            <a:r>
              <a:rPr lang="zh-CN" altLang="en-US" dirty="0"/>
              <a:t>例如，如下的查询选出</a:t>
            </a:r>
            <a:r>
              <a:rPr lang="en-US" altLang="zh-CN" dirty="0"/>
              <a:t>Product</a:t>
            </a:r>
            <a:r>
              <a:rPr lang="zh-CN" altLang="en-US" dirty="0"/>
              <a:t>表中所有价格大于</a:t>
            </a:r>
            <a:r>
              <a:rPr lang="en-US" altLang="zh-CN" dirty="0"/>
              <a:t>400</a:t>
            </a:r>
            <a:r>
              <a:rPr lang="zh-CN" altLang="en-US" dirty="0"/>
              <a:t>的商品，并将其价格修改为</a:t>
            </a:r>
            <a:r>
              <a:rPr lang="en-US" altLang="zh-CN" dirty="0"/>
              <a:t>400</a:t>
            </a:r>
            <a:r>
              <a:rPr lang="zh-CN" altLang="en-US" dirty="0"/>
              <a:t>。</a:t>
            </a:r>
            <a:endParaRPr lang="zh-CN" altLang="en-US" dirty="0"/>
          </a:p>
          <a:p>
            <a:r>
              <a:rPr lang="en-US" altLang="zh-CN" dirty="0"/>
              <a:t>UPDATE Product SET Price = 400 WHERE Price &gt; 400</a:t>
            </a:r>
            <a:endParaRPr lang="en-US" altLang="zh-CN" dirty="0"/>
          </a:p>
          <a:p>
            <a:endParaRPr lang="zh-CN" alt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连接表</a:t>
            </a:r>
            <a:endParaRPr lang="zh-CN" altLang="en-US" dirty="0"/>
          </a:p>
        </p:txBody>
      </p:sp>
      <p:sp>
        <p:nvSpPr>
          <p:cNvPr id="3" name="内容占位符 2"/>
          <p:cNvSpPr>
            <a:spLocks noGrp="1"/>
          </p:cNvSpPr>
          <p:nvPr>
            <p:ph idx="1"/>
          </p:nvPr>
        </p:nvSpPr>
        <p:spPr>
          <a:xfrm>
            <a:off x="1438382" y="1202076"/>
            <a:ext cx="7076968" cy="5521453"/>
          </a:xfrm>
        </p:spPr>
        <p:txBody>
          <a:bodyPr>
            <a:normAutofit lnSpcReduction="10000"/>
          </a:bodyPr>
          <a:lstStyle/>
          <a:p>
            <a:r>
              <a:rPr lang="zh-CN" altLang="en-US" dirty="0"/>
              <a:t>使用</a:t>
            </a:r>
            <a:r>
              <a:rPr lang="en-US" altLang="zh-CN" dirty="0"/>
              <a:t>SQL</a:t>
            </a:r>
            <a:r>
              <a:rPr lang="zh-CN" altLang="en-US" dirty="0"/>
              <a:t>语句可以将两个表通过共同字段连接起来，连接得到的新表中仅包含在共同字段上值相同的记录的组合。</a:t>
            </a:r>
            <a:endParaRPr lang="en-US" altLang="zh-CN" dirty="0"/>
          </a:p>
          <a:p>
            <a:r>
              <a:rPr lang="zh-CN" altLang="en-US" dirty="0"/>
              <a:t>通过连接表可以进行多表查询，在</a:t>
            </a:r>
            <a:r>
              <a:rPr lang="en-US" altLang="zh-CN" dirty="0"/>
              <a:t>SQL</a:t>
            </a:r>
            <a:r>
              <a:rPr lang="zh-CN" altLang="en-US" dirty="0"/>
              <a:t>中，有两种方法可以连接表：</a:t>
            </a:r>
            <a:endParaRPr lang="zh-CN" altLang="en-US" dirty="0"/>
          </a:p>
          <a:p>
            <a:pPr lvl="1"/>
            <a:r>
              <a:rPr lang="zh-CN" altLang="en-US" dirty="0"/>
              <a:t>直接调用多张表。在</a:t>
            </a:r>
            <a:r>
              <a:rPr lang="en-US" altLang="zh-CN" dirty="0"/>
              <a:t>SELECT ... FROM ... WHERE </a:t>
            </a:r>
            <a:r>
              <a:rPr lang="zh-CN" altLang="en-US" dirty="0"/>
              <a:t>中引用多张表，并在</a:t>
            </a:r>
            <a:r>
              <a:rPr lang="en-US" altLang="zh-CN" dirty="0"/>
              <a:t>WHERE</a:t>
            </a:r>
            <a:r>
              <a:rPr lang="zh-CN" altLang="en-US" dirty="0"/>
              <a:t>后指明这多张表的连接原则。如：</a:t>
            </a:r>
            <a:endParaRPr lang="en-US" altLang="zh-CN" dirty="0"/>
          </a:p>
          <a:p>
            <a:pPr lvl="1"/>
            <a:r>
              <a:rPr lang="en-US" altLang="zh-CN" dirty="0"/>
              <a:t>SELECT * FROM Student, Course, SC WHERE </a:t>
            </a:r>
            <a:r>
              <a:rPr lang="en-US" altLang="zh-CN" dirty="0" err="1"/>
              <a:t>Student.Sid</a:t>
            </a:r>
            <a:r>
              <a:rPr lang="en-US" altLang="zh-CN" dirty="0"/>
              <a:t> = </a:t>
            </a:r>
            <a:r>
              <a:rPr lang="en-US" altLang="zh-CN" dirty="0" err="1"/>
              <a:t>SC.sid</a:t>
            </a:r>
            <a:r>
              <a:rPr lang="en-US" altLang="zh-CN" dirty="0"/>
              <a:t> AND </a:t>
            </a:r>
            <a:r>
              <a:rPr lang="en-US" altLang="zh-CN" dirty="0" err="1"/>
              <a:t>SC.cid</a:t>
            </a:r>
            <a:r>
              <a:rPr lang="en-US" altLang="zh-CN" dirty="0"/>
              <a:t> = </a:t>
            </a:r>
            <a:r>
              <a:rPr lang="en-US" altLang="zh-CN" dirty="0" err="1"/>
              <a:t>Course.Cid</a:t>
            </a:r>
            <a:endParaRPr lang="en-US" altLang="zh-CN" dirty="0"/>
          </a:p>
          <a:p>
            <a:pPr lvl="1"/>
            <a:endParaRPr lang="en-US" altLang="zh-CN" dirty="0"/>
          </a:p>
          <a:p>
            <a:pPr lvl="1"/>
            <a:r>
              <a:rPr lang="zh-CN" altLang="en-US" dirty="0"/>
              <a:t>使用</a:t>
            </a:r>
            <a:r>
              <a:rPr lang="en-US" altLang="zh-CN" dirty="0"/>
              <a:t>JOIN</a:t>
            </a:r>
            <a:r>
              <a:rPr lang="zh-CN" altLang="en-US" dirty="0"/>
              <a:t>关键字，语法为</a:t>
            </a:r>
            <a:r>
              <a:rPr lang="en-US" altLang="zh-CN" dirty="0"/>
              <a:t>SELECT ... FROM ... JOIN ... ON ... WHERE ...</a:t>
            </a:r>
            <a:r>
              <a:rPr lang="zh-CN" altLang="en-US" dirty="0"/>
              <a:t>。如：</a:t>
            </a:r>
            <a:endParaRPr lang="zh-CN" altLang="en-US" dirty="0"/>
          </a:p>
          <a:p>
            <a:pPr lvl="1"/>
            <a:r>
              <a:rPr lang="en-US" altLang="zh-CN" dirty="0"/>
              <a:t>SELECT * FROM Student JOIN SC ON </a:t>
            </a:r>
            <a:r>
              <a:rPr lang="en-US" altLang="zh-CN" dirty="0" err="1"/>
              <a:t>Student.Sid</a:t>
            </a:r>
            <a:r>
              <a:rPr lang="en-US" altLang="zh-CN" dirty="0"/>
              <a:t> = </a:t>
            </a:r>
            <a:r>
              <a:rPr lang="en-US" altLang="zh-CN" dirty="0" err="1"/>
              <a:t>SC.Sid</a:t>
            </a:r>
            <a:endParaRPr lang="en-US" altLang="zh-CN" dirty="0"/>
          </a:p>
          <a:p>
            <a:endParaRPr lang="zh-CN" alt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云数据库</a:t>
            </a:r>
            <a:endParaRPr lang="zh-CN" altLang="en-US" dirty="0"/>
          </a:p>
        </p:txBody>
      </p:sp>
      <p:sp>
        <p:nvSpPr>
          <p:cNvPr id="3" name="内容占位符 2"/>
          <p:cNvSpPr>
            <a:spLocks noGrp="1"/>
          </p:cNvSpPr>
          <p:nvPr>
            <p:ph idx="1"/>
          </p:nvPr>
        </p:nvSpPr>
        <p:spPr>
          <a:xfrm>
            <a:off x="1438382" y="1202076"/>
            <a:ext cx="7076968" cy="5534900"/>
          </a:xfrm>
        </p:spPr>
        <p:txBody>
          <a:bodyPr/>
          <a:lstStyle/>
          <a:p>
            <a:r>
              <a:rPr lang="zh-CN" altLang="en-US" dirty="0"/>
              <a:t>云数据库是运行在云计算平台中的数据库，例如</a:t>
            </a:r>
            <a:r>
              <a:rPr lang="en-US" altLang="zh-CN" dirty="0"/>
              <a:t>Amazon EC2</a:t>
            </a:r>
            <a:r>
              <a:rPr lang="zh-CN" altLang="en-US" dirty="0"/>
              <a:t>、</a:t>
            </a:r>
            <a:r>
              <a:rPr lang="en-US" altLang="zh-CN" dirty="0" err="1"/>
              <a:t>GoGrid</a:t>
            </a:r>
            <a:r>
              <a:rPr lang="zh-CN" altLang="en-US" dirty="0"/>
              <a:t>，、</a:t>
            </a:r>
            <a:r>
              <a:rPr lang="en-US" altLang="zh-CN" dirty="0"/>
              <a:t>Salesforce</a:t>
            </a:r>
            <a:r>
              <a:rPr lang="zh-CN" altLang="en-US" dirty="0"/>
              <a:t>和</a:t>
            </a:r>
            <a:r>
              <a:rPr lang="en-US" altLang="zh-CN" dirty="0"/>
              <a:t>Rackspace</a:t>
            </a:r>
            <a:r>
              <a:rPr lang="zh-CN" altLang="en-US" dirty="0"/>
              <a:t>。</a:t>
            </a:r>
            <a:endParaRPr lang="en-US" altLang="zh-CN" dirty="0"/>
          </a:p>
          <a:p>
            <a:r>
              <a:rPr lang="zh-CN" altLang="en-US" dirty="0"/>
              <a:t>云数据库使企业能够用更少的室内硬件与维护花费来创建简单规模的数据库，而仅仅需要支付数据存储和运输的费用。</a:t>
            </a:r>
            <a:endParaRPr lang="en-US" altLang="zh-CN" dirty="0"/>
          </a:p>
          <a:p>
            <a:r>
              <a:rPr lang="zh-CN" altLang="en-US" dirty="0"/>
              <a:t>云数据库按照部署模式可分为虚拟机映像和数据库即服务两类，每一类又可分为基于</a:t>
            </a:r>
            <a:r>
              <a:rPr lang="en-US" altLang="zh-CN" dirty="0"/>
              <a:t>SQL</a:t>
            </a:r>
            <a:r>
              <a:rPr lang="zh-CN" altLang="en-US" dirty="0"/>
              <a:t>的数据模型（</a:t>
            </a:r>
            <a:r>
              <a:rPr lang="en-US" altLang="zh-CN" dirty="0"/>
              <a:t>SQL Data Model</a:t>
            </a:r>
            <a:r>
              <a:rPr lang="zh-CN" altLang="en-US" dirty="0"/>
              <a:t>）和支持多种语言的数据模型（</a:t>
            </a:r>
            <a:r>
              <a:rPr lang="en-US" altLang="zh-CN" dirty="0"/>
              <a:t>NoSQL Data Model</a:t>
            </a:r>
            <a:r>
              <a:rPr lang="zh-CN" altLang="en-US" dirty="0"/>
              <a:t>，其中</a:t>
            </a:r>
            <a:r>
              <a:rPr lang="en-US" altLang="zh-CN" dirty="0"/>
              <a:t>NoSQL</a:t>
            </a:r>
            <a:r>
              <a:rPr lang="zh-CN" altLang="en-US" dirty="0"/>
              <a:t>是</a:t>
            </a:r>
            <a:r>
              <a:rPr lang="en-US" altLang="zh-CN" dirty="0"/>
              <a:t>Not only SQL</a:t>
            </a:r>
            <a:r>
              <a:rPr lang="zh-CN" altLang="en-US" dirty="0"/>
              <a:t>的简写，即除了支持</a:t>
            </a:r>
            <a:r>
              <a:rPr lang="en-US" altLang="zh-CN" dirty="0"/>
              <a:t>SQL</a:t>
            </a:r>
            <a:r>
              <a:rPr lang="zh-CN" altLang="en-US" dirty="0"/>
              <a:t>语言外，还支持其他类似的语言）。</a:t>
            </a:r>
            <a:endParaRPr lang="zh-CN" alt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云数据库</a:t>
            </a:r>
            <a:endParaRPr lang="zh-CN" altLang="en-US" dirty="0"/>
          </a:p>
        </p:txBody>
      </p:sp>
      <p:sp>
        <p:nvSpPr>
          <p:cNvPr id="3" name="内容占位符 2"/>
          <p:cNvSpPr>
            <a:spLocks noGrp="1"/>
          </p:cNvSpPr>
          <p:nvPr>
            <p:ph idx="1"/>
          </p:nvPr>
        </p:nvSpPr>
        <p:spPr/>
        <p:txBody>
          <a:bodyPr>
            <a:normAutofit lnSpcReduction="10000"/>
          </a:bodyPr>
          <a:lstStyle/>
          <a:p>
            <a:r>
              <a:rPr lang="zh-CN" altLang="en-US" dirty="0"/>
              <a:t>虚拟机映像（</a:t>
            </a:r>
            <a:r>
              <a:rPr lang="en-US" altLang="zh-CN" dirty="0"/>
              <a:t>Virtual Machine Image</a:t>
            </a:r>
            <a:r>
              <a:rPr lang="zh-CN" altLang="en-US" dirty="0"/>
              <a:t>），用户可以在云提供商提供的虚拟机映像上自己建立与维护数据库。云平台允许用户购买一个限定时间的虚拟机映像，用户可以在其中运行数据库。用户既可以选择将自己的带有数据库的机器映像上传到虚拟机中，也可以使用云提供商已经预先配置好的安装有数据库的机器映像。</a:t>
            </a:r>
            <a:endParaRPr lang="zh-CN" altLang="en-US" dirty="0"/>
          </a:p>
          <a:p>
            <a:r>
              <a:rPr lang="zh-CN" altLang="en-US" dirty="0"/>
              <a:t>数据库即服务（</a:t>
            </a:r>
            <a:r>
              <a:rPr lang="en-US" altLang="zh-CN" dirty="0" err="1"/>
              <a:t>DataBase</a:t>
            </a:r>
            <a:r>
              <a:rPr lang="en-US" altLang="zh-CN" dirty="0"/>
              <a:t> as a Service</a:t>
            </a:r>
            <a:r>
              <a:rPr lang="zh-CN" altLang="en-US" dirty="0"/>
              <a:t>，简称</a:t>
            </a:r>
            <a:r>
              <a:rPr lang="en-US" altLang="zh-CN" dirty="0" err="1"/>
              <a:t>DBaaS</a:t>
            </a:r>
            <a:r>
              <a:rPr lang="zh-CN" altLang="en-US" dirty="0"/>
              <a:t>），即通过服务的方式购买数据库。在</a:t>
            </a:r>
            <a:r>
              <a:rPr lang="en-US" altLang="zh-CN" dirty="0" err="1"/>
              <a:t>DBaaS</a:t>
            </a:r>
            <a:r>
              <a:rPr lang="zh-CN" altLang="en-US" dirty="0"/>
              <a:t>中，用户不需要自己安装或维护数据库</a:t>
            </a:r>
            <a:r>
              <a:rPr lang="en-US" altLang="zh-CN" dirty="0"/>
              <a:t>——</a:t>
            </a:r>
            <a:r>
              <a:rPr lang="zh-CN" altLang="en-US" dirty="0"/>
              <a:t>这是云数据库服务提供商的工作，用户只需要根据对数据库的使用量来付费。</a:t>
            </a:r>
            <a:endParaRPr lang="zh-CN" altLang="en-US" dirty="0"/>
          </a:p>
          <a:p>
            <a:endParaRPr lang="zh-CN" alt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大数据</a:t>
            </a:r>
            <a:endParaRPr lang="zh-CN" altLang="en-US" dirty="0"/>
          </a:p>
        </p:txBody>
      </p:sp>
      <p:sp>
        <p:nvSpPr>
          <p:cNvPr id="3" name="内容占位符 2"/>
          <p:cNvSpPr>
            <a:spLocks noGrp="1"/>
          </p:cNvSpPr>
          <p:nvPr>
            <p:ph idx="1"/>
          </p:nvPr>
        </p:nvSpPr>
        <p:spPr>
          <a:xfrm>
            <a:off x="1438382" y="1202076"/>
            <a:ext cx="7076968" cy="5561795"/>
          </a:xfrm>
        </p:spPr>
        <p:txBody>
          <a:bodyPr>
            <a:normAutofit lnSpcReduction="10000"/>
          </a:bodyPr>
          <a:lstStyle/>
          <a:p>
            <a:r>
              <a:rPr lang="zh-CN" altLang="en-US" dirty="0"/>
              <a:t>五年以前，各种企业收集的大多数数据都是结构化的交互数据，这些数据可以简单地填充到关系数据库管理系统的行、列当中。</a:t>
            </a:r>
            <a:endParaRPr lang="en-US" altLang="zh-CN" dirty="0"/>
          </a:p>
          <a:p>
            <a:r>
              <a:rPr lang="zh-CN" altLang="en-US" dirty="0"/>
              <a:t>然而现在，来自网站、邮件、社交媒体甚至音乐列表以及传感器的数据带来了数据爆炸，这些数据的无结构或半结构化使得它们不适用于通过行、列管理数据的关系数据库产品。</a:t>
            </a:r>
            <a:endParaRPr lang="en-US" altLang="zh-CN" dirty="0"/>
          </a:p>
          <a:p>
            <a:r>
              <a:rPr lang="zh-CN" altLang="en-US" dirty="0"/>
              <a:t>流行词“大数据”指的就是这种蜂拥而至的数据，这些数据可以从网站流向世界各地的公司，由于这些数据的容量过于庞大，以至于传统的数据库管理系统无法在可接受的时间内捕获、存储和分析它们。 </a:t>
            </a: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数据库常用词汇</a:t>
            </a:r>
            <a:endParaRPr lang="zh-CN" altLang="en-US" dirty="0"/>
          </a:p>
        </p:txBody>
      </p:sp>
      <p:sp>
        <p:nvSpPr>
          <p:cNvPr id="3" name="内容占位符 2"/>
          <p:cNvSpPr>
            <a:spLocks noGrp="1"/>
          </p:cNvSpPr>
          <p:nvPr>
            <p:ph idx="1"/>
          </p:nvPr>
        </p:nvSpPr>
        <p:spPr/>
        <p:txBody>
          <a:bodyPr/>
          <a:lstStyle/>
          <a:p>
            <a:r>
              <a:rPr lang="zh-CN" altLang="zh-CN" dirty="0"/>
              <a:t>字段。字段是数据库的基本组成元素，存放着属于同一类的信息。例如在</a:t>
            </a:r>
            <a:r>
              <a:rPr lang="en-US" altLang="zh-CN" dirty="0"/>
              <a:t>iTunes</a:t>
            </a:r>
            <a:r>
              <a:rPr lang="zh-CN" altLang="zh-CN" dirty="0"/>
              <a:t>播放列表中，名称字段存储的是歌曲的名称，时间字段存储的是歌曲的时长等</a:t>
            </a:r>
            <a:r>
              <a:rPr lang="zh-CN" altLang="en-US" dirty="0"/>
              <a:t>。</a:t>
            </a:r>
            <a:endParaRPr lang="en-US" altLang="zh-CN" dirty="0"/>
          </a:p>
          <a:p>
            <a:r>
              <a:rPr lang="zh-CN" altLang="zh-CN" dirty="0"/>
              <a:t>字段又分变长字段和定长字段。其中变长字段的长度可以根据输入数据的长度动态分配，只要不超过预设的最大值。定长字段则会分配固定大小的空间，即使数据很小，也会占用掉整个空间。</a:t>
            </a:r>
            <a:endParaRPr lang="zh-CN" altLang="zh-CN" dirty="0"/>
          </a:p>
          <a:p>
            <a:endParaRPr lang="zh-CN" alt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大数据</a:t>
            </a:r>
            <a:endParaRPr lang="zh-CN" altLang="en-US" dirty="0"/>
          </a:p>
        </p:txBody>
      </p:sp>
      <p:sp>
        <p:nvSpPr>
          <p:cNvPr id="3" name="内容占位符 2"/>
          <p:cNvSpPr>
            <a:spLocks noGrp="1"/>
          </p:cNvSpPr>
          <p:nvPr>
            <p:ph idx="1"/>
          </p:nvPr>
        </p:nvSpPr>
        <p:spPr/>
        <p:txBody>
          <a:bodyPr/>
          <a:lstStyle/>
          <a:p>
            <a:r>
              <a:rPr lang="zh-CN" altLang="en-US" dirty="0"/>
              <a:t>“大数据”通常指的是来自不同资源的数量在</a:t>
            </a:r>
            <a:r>
              <a:rPr lang="en-US" altLang="zh-CN" dirty="0"/>
              <a:t>10</a:t>
            </a:r>
            <a:r>
              <a:rPr lang="zh-CN" altLang="en-US" dirty="0"/>
              <a:t>的</a:t>
            </a:r>
            <a:r>
              <a:rPr lang="en-US" altLang="zh-CN" dirty="0"/>
              <a:t>15</a:t>
            </a:r>
            <a:r>
              <a:rPr lang="zh-CN" altLang="en-US" dirty="0"/>
              <a:t>次方到</a:t>
            </a:r>
            <a:r>
              <a:rPr lang="en-US" altLang="zh-CN" dirty="0"/>
              <a:t>24</a:t>
            </a:r>
            <a:r>
              <a:rPr lang="zh-CN" altLang="en-US" dirty="0"/>
              <a:t>次方之间的数据，换句话说数十亿到数兆的记录。“大数据”的产生速度远快于传统数据，并且该速度还在快速增长。</a:t>
            </a:r>
            <a:endParaRPr lang="en-US" altLang="zh-CN" dirty="0"/>
          </a:p>
          <a:p>
            <a:r>
              <a:rPr lang="zh-CN" altLang="en-US" dirty="0"/>
              <a:t>“大数据”带来的挑战如：通过分析每天产生的</a:t>
            </a:r>
            <a:r>
              <a:rPr lang="en-US" altLang="zh-CN" dirty="0"/>
              <a:t>12TB</a:t>
            </a:r>
            <a:r>
              <a:rPr lang="zh-CN" altLang="en-US" dirty="0"/>
              <a:t>的微博数据来更好地了解用户对产品的看法；分析</a:t>
            </a:r>
            <a:r>
              <a:rPr lang="en-US" altLang="zh-CN" dirty="0"/>
              <a:t>1</a:t>
            </a:r>
            <a:r>
              <a:rPr lang="zh-CN" altLang="en-US" dirty="0"/>
              <a:t>亿封邮件以便在邮件旁边投放合适的广告；分析</a:t>
            </a:r>
            <a:r>
              <a:rPr lang="en-US" altLang="zh-CN" dirty="0"/>
              <a:t>5</a:t>
            </a:r>
            <a:r>
              <a:rPr lang="zh-CN" altLang="en-US" dirty="0"/>
              <a:t>亿条呼叫记录来寻找诈骗和伪造的方式。</a:t>
            </a:r>
            <a:endParaRPr lang="zh-CN" alt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大数据</a:t>
            </a:r>
            <a:endParaRPr lang="zh-CN" altLang="en-US"/>
          </a:p>
        </p:txBody>
      </p:sp>
      <p:sp>
        <p:nvSpPr>
          <p:cNvPr id="3" name="内容占位符 2"/>
          <p:cNvSpPr>
            <a:spLocks noGrp="1"/>
          </p:cNvSpPr>
          <p:nvPr>
            <p:ph idx="1"/>
          </p:nvPr>
        </p:nvSpPr>
        <p:spPr/>
        <p:txBody>
          <a:bodyPr/>
          <a:p>
            <a:r>
              <a:rPr lang="zh-CN" altLang="en-US"/>
              <a:t>特点</a:t>
            </a:r>
            <a:r>
              <a:rPr lang="en-US" altLang="zh-CN"/>
              <a:t>——4V</a:t>
            </a:r>
            <a:endParaRPr lang="zh-CN" altLang="en-US"/>
          </a:p>
          <a:p>
            <a:pPr lvl="1"/>
            <a:r>
              <a:rPr lang="zh-CN" altLang="en-US"/>
              <a:t>数据体积很大（</a:t>
            </a:r>
            <a:r>
              <a:rPr lang="en-US" altLang="zh-CN"/>
              <a:t>Volume</a:t>
            </a:r>
            <a:r>
              <a:rPr lang="zh-CN" altLang="en-US"/>
              <a:t>）</a:t>
            </a:r>
            <a:endParaRPr lang="zh-CN" altLang="en-US"/>
          </a:p>
          <a:p>
            <a:pPr lvl="1"/>
            <a:r>
              <a:rPr lang="zh-CN" altLang="en-US"/>
              <a:t>数据类型多样（</a:t>
            </a:r>
            <a:r>
              <a:rPr lang="en-US" altLang="zh-CN"/>
              <a:t>Variety</a:t>
            </a:r>
            <a:r>
              <a:rPr lang="zh-CN" altLang="en-US"/>
              <a:t>）</a:t>
            </a:r>
            <a:endParaRPr lang="zh-CN" altLang="en-US"/>
          </a:p>
          <a:p>
            <a:pPr lvl="1"/>
            <a:r>
              <a:rPr lang="zh-CN" altLang="en-US"/>
              <a:t>传输速度很快（</a:t>
            </a:r>
            <a:r>
              <a:rPr lang="en-US" altLang="zh-CN"/>
              <a:t>Velocity</a:t>
            </a:r>
            <a:r>
              <a:rPr lang="zh-CN" altLang="en-US"/>
              <a:t>）</a:t>
            </a:r>
            <a:endParaRPr lang="zh-CN" altLang="en-US"/>
          </a:p>
          <a:p>
            <a:pPr lvl="1"/>
            <a:r>
              <a:rPr lang="zh-CN" altLang="en-US"/>
              <a:t>具有潜在价值（</a:t>
            </a:r>
            <a:r>
              <a:rPr lang="en-US" altLang="zh-CN"/>
              <a:t>Value</a:t>
            </a:r>
            <a:r>
              <a:rPr lang="zh-CN" altLang="en-US"/>
              <a:t>）</a:t>
            </a:r>
            <a:endParaRPr lang="zh-CN" altLang="en-US"/>
          </a:p>
          <a:p>
            <a:pPr lvl="1"/>
            <a:r>
              <a:rPr lang="zh-CN" altLang="en-US"/>
              <a:t>精确性（</a:t>
            </a:r>
            <a:r>
              <a:rPr lang="en-US" altLang="zh-CN"/>
              <a:t>Veracity</a:t>
            </a:r>
            <a:r>
              <a:rPr lang="zh-CN" altLang="en-US"/>
              <a:t>）</a:t>
            </a:r>
            <a:endParaRPr lang="zh-CN" altLang="en-US"/>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大数据</a:t>
            </a:r>
            <a:endParaRPr lang="zh-CN" altLang="en-US" dirty="0"/>
          </a:p>
        </p:txBody>
      </p:sp>
      <p:sp>
        <p:nvSpPr>
          <p:cNvPr id="3" name="内容占位符 2"/>
          <p:cNvSpPr>
            <a:spLocks noGrp="1"/>
          </p:cNvSpPr>
          <p:nvPr>
            <p:ph idx="1"/>
          </p:nvPr>
        </p:nvSpPr>
        <p:spPr/>
        <p:txBody>
          <a:bodyPr/>
          <a:lstStyle/>
          <a:p>
            <a:r>
              <a:rPr lang="zh-CN" altLang="en-US" dirty="0"/>
              <a:t>为了管理这些大量的无结构、半结构化与结构化的数据，企业通常使用</a:t>
            </a:r>
            <a:r>
              <a:rPr lang="en-US" altLang="zh-CN" dirty="0"/>
              <a:t>Hadoop</a:t>
            </a:r>
            <a:r>
              <a:rPr lang="zh-CN" altLang="en-US" dirty="0"/>
              <a:t>。</a:t>
            </a:r>
            <a:endParaRPr lang="en-US" altLang="zh-CN" dirty="0"/>
          </a:p>
          <a:p>
            <a:r>
              <a:rPr lang="en-US" altLang="zh-CN" dirty="0"/>
              <a:t>Hadoop</a:t>
            </a:r>
            <a:r>
              <a:rPr lang="zh-CN" altLang="en-US" dirty="0"/>
              <a:t>是一个由</a:t>
            </a:r>
            <a:r>
              <a:rPr lang="en-US" altLang="zh-CN" dirty="0"/>
              <a:t>Apache</a:t>
            </a:r>
            <a:r>
              <a:rPr lang="zh-CN" altLang="en-US" dirty="0"/>
              <a:t>软件基金会管理的开源软件框架，它可以在廉价的计算机上分布并行处理大量的数据。它可将大数据问题分解为多个子问题，然后将它们分散在数千个廉价的计算机处理节点上，并将分析结果组合在一个较小的、易于分析的数据集上。</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数据库常用词汇</a:t>
            </a:r>
            <a:endParaRPr lang="zh-CN" altLang="en-US"/>
          </a:p>
        </p:txBody>
      </p:sp>
      <p:pic>
        <p:nvPicPr>
          <p:cNvPr id="4" name="内容占位符 3"/>
          <p:cNvPicPr>
            <a:picLocks noChangeAspect="1"/>
          </p:cNvPicPr>
          <p:nvPr>
            <p:ph idx="1"/>
          </p:nvPr>
        </p:nvPicPr>
        <p:blipFill>
          <a:blip r:embed="rId1"/>
          <a:stretch>
            <a:fillRect/>
          </a:stretch>
        </p:blipFill>
        <p:spPr>
          <a:xfrm>
            <a:off x="2587625" y="1451610"/>
            <a:ext cx="4778375" cy="4294505"/>
          </a:xfrm>
          <a:prstGeom prst="rect">
            <a:avLst/>
          </a:prstGeom>
        </p:spPr>
      </p:pic>
      <p:sp>
        <p:nvSpPr>
          <p:cNvPr id="5" name="文本框 4"/>
          <p:cNvSpPr txBox="1"/>
          <p:nvPr/>
        </p:nvSpPr>
        <p:spPr>
          <a:xfrm>
            <a:off x="3268345" y="5819140"/>
            <a:ext cx="5036820" cy="368300"/>
          </a:xfrm>
          <a:prstGeom prst="rect">
            <a:avLst/>
          </a:prstGeom>
          <a:noFill/>
        </p:spPr>
        <p:txBody>
          <a:bodyPr wrap="square" rtlCol="0">
            <a:spAutoFit/>
          </a:bodyPr>
          <a:p>
            <a:r>
              <a:rPr lang="en-US" altLang="zh-CN"/>
              <a:t>iTunes</a:t>
            </a:r>
            <a:r>
              <a:rPr lang="zh-CN" altLang="en-US"/>
              <a:t>播放列表中的字段</a:t>
            </a:r>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数据库常用词汇</a:t>
            </a:r>
            <a:endParaRPr lang="zh-CN" altLang="en-US" dirty="0"/>
          </a:p>
        </p:txBody>
      </p:sp>
      <p:sp>
        <p:nvSpPr>
          <p:cNvPr id="3" name="内容占位符 2"/>
          <p:cNvSpPr>
            <a:spLocks noGrp="1"/>
          </p:cNvSpPr>
          <p:nvPr>
            <p:ph idx="1"/>
          </p:nvPr>
        </p:nvSpPr>
        <p:spPr/>
        <p:txBody>
          <a:bodyPr>
            <a:normAutofit/>
          </a:bodyPr>
          <a:lstStyle/>
          <a:p>
            <a:r>
              <a:rPr lang="zh-CN" altLang="en-US" dirty="0"/>
              <a:t>记录。记录是一组字段的集合，代表着一条信息。例如在</a:t>
            </a:r>
            <a:r>
              <a:rPr lang="en-US" altLang="zh-CN" dirty="0"/>
              <a:t>iTunes</a:t>
            </a:r>
            <a:r>
              <a:rPr lang="zh-CN" altLang="en-US" dirty="0"/>
              <a:t>播放列表中，每一首歌曲对应着一条记录，每条记录都包含该歌曲的名称、时间、播放次数等信息。</a:t>
            </a:r>
            <a:endParaRPr lang="en-US" altLang="zh-CN" dirty="0"/>
          </a:p>
          <a:p>
            <a:r>
              <a:rPr lang="zh-CN" altLang="en-US" dirty="0"/>
              <a:t>记录类型。记录类型是</a:t>
            </a:r>
            <a:r>
              <a:rPr lang="zh-CN" altLang="zh-CN" dirty="0"/>
              <a:t>记录模板即字段名的集合，记录类型不包含具体的数据。</a:t>
            </a:r>
            <a:endParaRPr lang="en-US" altLang="zh-CN" dirty="0"/>
          </a:p>
          <a:p>
            <a:r>
              <a:rPr lang="zh-CN" altLang="zh-CN" dirty="0"/>
              <a:t>实体。实体是所有同类物品或生物的集合。每一个实体都对应着一个记录类型，例如，歌曲这个实体对应着名称、时间、播放次数的记录类型。</a:t>
            </a:r>
            <a:endParaRPr lang="zh-CN" altLang="zh-CN" dirty="0"/>
          </a:p>
          <a:p>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数据库常用词汇</a:t>
            </a:r>
            <a:endParaRPr lang="zh-CN" altLang="en-US" dirty="0"/>
          </a:p>
        </p:txBody>
      </p:sp>
      <p:sp>
        <p:nvSpPr>
          <p:cNvPr id="3" name="内容占位符 2"/>
          <p:cNvSpPr>
            <a:spLocks noGrp="1"/>
          </p:cNvSpPr>
          <p:nvPr>
            <p:ph idx="1"/>
          </p:nvPr>
        </p:nvSpPr>
        <p:spPr>
          <a:xfrm>
            <a:off x="1438382" y="1202076"/>
            <a:ext cx="7076968" cy="5655924"/>
          </a:xfrm>
        </p:spPr>
        <p:txBody>
          <a:bodyPr>
            <a:normAutofit/>
          </a:bodyPr>
          <a:lstStyle/>
          <a:p>
            <a:r>
              <a:rPr lang="zh-CN" altLang="zh-CN" dirty="0"/>
              <a:t>关系。关系是指不同记录类型之间的联系。例如，零售商出售的商品</a:t>
            </a:r>
            <a:r>
              <a:rPr lang="en-US" altLang="zh-CN" dirty="0"/>
              <a:t>ID</a:t>
            </a:r>
            <a:r>
              <a:rPr lang="zh-CN" altLang="zh-CN" dirty="0"/>
              <a:t>必须在该商品生产者记录的商品</a:t>
            </a:r>
            <a:r>
              <a:rPr lang="en-US" altLang="zh-CN" dirty="0"/>
              <a:t>ID</a:t>
            </a:r>
            <a:r>
              <a:rPr lang="zh-CN" altLang="zh-CN" dirty="0"/>
              <a:t>列表里，否则该商品就有可能是伪造产品，这便是一种关系。</a:t>
            </a:r>
            <a:endParaRPr lang="zh-CN" altLang="zh-CN" dirty="0"/>
          </a:p>
          <a:p>
            <a:r>
              <a:rPr lang="zh-CN" altLang="en-US" dirty="0"/>
              <a:t>基数。基数是指两个记录类型间可能存在的联系的个数。例如：</a:t>
            </a:r>
            <a:endParaRPr lang="en-US" altLang="zh-CN" dirty="0"/>
          </a:p>
          <a:p>
            <a:pPr lvl="1"/>
            <a:r>
              <a:rPr lang="zh-CN" altLang="en-US" dirty="0"/>
              <a:t>对特定种类产品只能由一个厂商生产，而一个厂商却可以生产多种产品，这是一对多关系。</a:t>
            </a:r>
            <a:endParaRPr lang="en-US" altLang="zh-CN" dirty="0"/>
          </a:p>
          <a:p>
            <a:pPr lvl="1"/>
            <a:r>
              <a:rPr lang="zh-CN" altLang="en-US" dirty="0"/>
              <a:t>多对多关系如厂商和超市的货物供应，超市可以选择多个厂商的货物，厂商也可以供给超市多种货物。</a:t>
            </a:r>
            <a:endParaRPr lang="en-US" altLang="zh-CN" dirty="0"/>
          </a:p>
          <a:p>
            <a:pPr lvl="1"/>
            <a:r>
              <a:rPr lang="zh-CN" altLang="en-US" dirty="0"/>
              <a:t>一对一关系如专辑和其描述的关系，一个专辑只允许有一个描述，而一个描述也只适用于一个专辑，一对一关系在数据库中很少见。</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ER</a:t>
            </a:r>
            <a:r>
              <a:rPr lang="zh-CN" altLang="en-US" dirty="0"/>
              <a:t>图</a:t>
            </a:r>
            <a:endParaRPr lang="zh-CN" altLang="en-US" dirty="0"/>
          </a:p>
        </p:txBody>
      </p:sp>
      <p:sp>
        <p:nvSpPr>
          <p:cNvPr id="3" name="内容占位符 2"/>
          <p:cNvSpPr>
            <a:spLocks noGrp="1"/>
          </p:cNvSpPr>
          <p:nvPr>
            <p:ph idx="1"/>
          </p:nvPr>
        </p:nvSpPr>
        <p:spPr/>
        <p:txBody>
          <a:bodyPr/>
          <a:lstStyle/>
          <a:p>
            <a:r>
              <a:rPr lang="zh-CN" altLang="en-US" dirty="0"/>
              <a:t>实体关系图（</a:t>
            </a:r>
            <a:r>
              <a:rPr lang="en-US" altLang="zh-CN" dirty="0"/>
              <a:t>Entity Relationship Diagram</a:t>
            </a:r>
            <a:r>
              <a:rPr lang="zh-CN" altLang="en-US" dirty="0"/>
              <a:t>，简称</a:t>
            </a:r>
            <a:r>
              <a:rPr lang="en-US" altLang="zh-CN" dirty="0"/>
              <a:t>ER</a:t>
            </a:r>
            <a:r>
              <a:rPr lang="zh-CN" altLang="en-US" dirty="0"/>
              <a:t>图）常用来表示实体间的关系与基数</a:t>
            </a:r>
            <a:endParaRPr lang="zh-CN" altLang="en-US" dirty="0"/>
          </a:p>
        </p:txBody>
      </p:sp>
      <p:pic>
        <p:nvPicPr>
          <p:cNvPr id="4" name="图片 3"/>
          <p:cNvPicPr/>
          <p:nvPr/>
        </p:nvPicPr>
        <p:blipFill>
          <a:blip r:embed="rId1"/>
          <a:stretch>
            <a:fillRect/>
          </a:stretch>
        </p:blipFill>
        <p:spPr>
          <a:xfrm>
            <a:off x="2514600" y="2142554"/>
            <a:ext cx="6629400" cy="4715446"/>
          </a:xfrm>
          <a:prstGeom prst="rect">
            <a:avLst/>
          </a:prstGeom>
        </p:spPr>
      </p:pic>
    </p:spTree>
  </p:cSld>
  <p:clrMapOvr>
    <a:masterClrMapping/>
  </p:clrMapOvr>
</p:sld>
</file>

<file path=ppt/theme/theme1.xml><?xml version="1.0" encoding="utf-8"?>
<a:theme xmlns:a="http://schemas.openxmlformats.org/drawingml/2006/main" name="C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CS</Template>
  <TotalTime>0</TotalTime>
  <Words>8539</Words>
  <Application>WPS 演示</Application>
  <PresentationFormat>全屏显示(4:3)</PresentationFormat>
  <Paragraphs>456</Paragraphs>
  <Slides>52</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52</vt:i4>
      </vt:variant>
    </vt:vector>
  </HeadingPairs>
  <TitlesOfParts>
    <vt:vector size="62" baseType="lpstr">
      <vt:lpstr>Arial</vt:lpstr>
      <vt:lpstr>宋体</vt:lpstr>
      <vt:lpstr>Wingdings</vt:lpstr>
      <vt:lpstr>Calibri Light</vt:lpstr>
      <vt:lpstr>微软雅黑</vt:lpstr>
      <vt:lpstr>Arial Unicode MS</vt:lpstr>
      <vt:lpstr>Calibri</vt:lpstr>
      <vt:lpstr>Times New Roman</vt:lpstr>
      <vt:lpstr>PMingLiU</vt:lpstr>
      <vt:lpstr>CS</vt:lpstr>
      <vt:lpstr>第11章 数据库</vt:lpstr>
      <vt:lpstr>主要内容</vt:lpstr>
      <vt:lpstr>文件和数据库概念</vt:lpstr>
      <vt:lpstr>数据库层次</vt:lpstr>
      <vt:lpstr>数据库常用词汇</vt:lpstr>
      <vt:lpstr>数据库常用词汇</vt:lpstr>
      <vt:lpstr>数据库常用词汇</vt:lpstr>
      <vt:lpstr>数据库常用词汇</vt:lpstr>
      <vt:lpstr>ER图</vt:lpstr>
      <vt:lpstr>数据库的分类</vt:lpstr>
      <vt:lpstr>数据库模型</vt:lpstr>
      <vt:lpstr>平面文件</vt:lpstr>
      <vt:lpstr>层次数据库</vt:lpstr>
      <vt:lpstr>网状数据库</vt:lpstr>
      <vt:lpstr>关系数据库</vt:lpstr>
      <vt:lpstr>维度数据库</vt:lpstr>
      <vt:lpstr>对象数据库</vt:lpstr>
      <vt:lpstr>对象-关系数据库</vt:lpstr>
      <vt:lpstr>文档数据库</vt:lpstr>
      <vt:lpstr>图形数据库</vt:lpstr>
      <vt:lpstr>数据管理工具</vt:lpstr>
      <vt:lpstr>数据库管理系统</vt:lpstr>
      <vt:lpstr>数据库管理系统</vt:lpstr>
      <vt:lpstr>数据库管理系统</vt:lpstr>
      <vt:lpstr>数据库和Web</vt:lpstr>
      <vt:lpstr>数据库和Web</vt:lpstr>
      <vt:lpstr>数据库和Web</vt:lpstr>
      <vt:lpstr>XML</vt:lpstr>
      <vt:lpstr>XML</vt:lpstr>
      <vt:lpstr>XML</vt:lpstr>
      <vt:lpstr>数据库设计</vt:lpstr>
      <vt:lpstr>定义字段</vt:lpstr>
      <vt:lpstr>定义字段</vt:lpstr>
      <vt:lpstr>PowerPoint 演示文稿</vt:lpstr>
      <vt:lpstr>组织记录</vt:lpstr>
      <vt:lpstr>组织记录</vt:lpstr>
      <vt:lpstr>设计界面</vt:lpstr>
      <vt:lpstr>设计报表模板</vt:lpstr>
      <vt:lpstr>载入数据</vt:lpstr>
      <vt:lpstr>PowerPoint 演示文稿</vt:lpstr>
      <vt:lpstr> SQL</vt:lpstr>
      <vt:lpstr> SQL</vt:lpstr>
      <vt:lpstr>添加记录</vt:lpstr>
      <vt:lpstr>查询信息</vt:lpstr>
      <vt:lpstr>更新字段</vt:lpstr>
      <vt:lpstr>连接表</vt:lpstr>
      <vt:lpstr>云数据库</vt:lpstr>
      <vt:lpstr>云数据库</vt:lpstr>
      <vt:lpstr>大数据</vt:lpstr>
      <vt:lpstr>大数据</vt:lpstr>
      <vt:lpstr>PowerPoint 演示文稿</vt:lpstr>
      <vt:lpstr>大数据</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第10章 数据库</dc:title>
  <dc:creator>李沛伦</dc:creator>
  <cp:lastModifiedBy>古安</cp:lastModifiedBy>
  <cp:revision>12</cp:revision>
  <dcterms:created xsi:type="dcterms:W3CDTF">2015-05-25T12:21:00Z</dcterms:created>
  <dcterms:modified xsi:type="dcterms:W3CDTF">2019-11-27T11:00:46Z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2052-11.1.0.9208</vt:lpwstr>
  </property>
</Properties>
</file>