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8" r:id="rId5"/>
    <p:sldId id="259" r:id="rId6"/>
    <p:sldId id="290" r:id="rId7"/>
    <p:sldId id="291" r:id="rId8"/>
    <p:sldId id="292" r:id="rId9"/>
    <p:sldId id="274" r:id="rId10"/>
    <p:sldId id="311" r:id="rId11"/>
    <p:sldId id="275" r:id="rId12"/>
    <p:sldId id="260" r:id="rId13"/>
    <p:sldId id="261" r:id="rId14"/>
    <p:sldId id="262" r:id="rId15"/>
    <p:sldId id="263" r:id="rId16"/>
    <p:sldId id="264" r:id="rId17"/>
    <p:sldId id="265" r:id="rId18"/>
    <p:sldId id="266" r:id="rId19"/>
    <p:sldId id="267" r:id="rId20"/>
    <p:sldId id="268" r:id="rId21"/>
    <p:sldId id="269" r:id="rId22"/>
    <p:sldId id="293" r:id="rId23"/>
    <p:sldId id="294" r:id="rId24"/>
    <p:sldId id="270" r:id="rId25"/>
    <p:sldId id="271" r:id="rId26"/>
    <p:sldId id="272" r:id="rId27"/>
    <p:sldId id="273" r:id="rId2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8" d="100"/>
          <a:sy n="88" d="100"/>
        </p:scale>
        <p:origin x="432" y="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244600" y="4991100"/>
            <a:ext cx="7772400" cy="762000"/>
          </a:xfrm>
        </p:spPr>
        <p:txBody>
          <a:bodyPr anchor="b">
            <a:normAutofit/>
          </a:bodyPr>
          <a:lstStyle>
            <a:lvl1pPr algn="ctr">
              <a:defRPr sz="4000"/>
            </a:lvl1pPr>
          </a:lstStyle>
          <a:p>
            <a:r>
              <a:rPr lang="zh-CN" altLang="en-US"/>
              <a:t>单击此处编辑母版标题样式</a:t>
            </a:r>
            <a:endParaRPr lang="en-US" dirty="0"/>
          </a:p>
        </p:txBody>
      </p:sp>
      <p:sp>
        <p:nvSpPr>
          <p:cNvPr id="4" name="Date Placeholder 3"/>
          <p:cNvSpPr>
            <a:spLocks noGrp="1"/>
          </p:cNvSpPr>
          <p:nvPr>
            <p:ph type="dt" sz="half" idx="10"/>
          </p:nvPr>
        </p:nvSpPr>
        <p:spPr>
          <a:xfrm>
            <a:off x="1438382" y="6356351"/>
            <a:ext cx="1247667" cy="365125"/>
          </a:xfrm>
        </p:spPr>
        <p:txBody>
          <a:bodyPr/>
          <a:lstStyle/>
          <a:p>
            <a:fld id="{BD0AE45F-D4C6-4002-831D-DBDC05CC61EE}"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6FBD9B-D6E6-48FA-BEE8-A51FA5D0337D}" type="slidenum">
              <a:rPr lang="zh-CN" altLang="en-US" smtClean="0"/>
            </a:fld>
            <a:endParaRPr lang="zh-CN" altLang="en-US"/>
          </a:p>
        </p:txBody>
      </p:sp>
      <p:pic>
        <p:nvPicPr>
          <p:cNvPr id="8" name="图片 7"/>
          <p:cNvPicPr>
            <a:picLocks noChangeAspect="1"/>
          </p:cNvPicPr>
          <p:nvPr/>
        </p:nvPicPr>
        <p:blipFill>
          <a:blip r:embed="rId2"/>
          <a:stretch>
            <a:fillRect/>
          </a:stretch>
        </p:blipFill>
        <p:spPr>
          <a:xfrm>
            <a:off x="2915" y="0"/>
            <a:ext cx="9141085" cy="478132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BD0AE45F-D4C6-4002-831D-DBDC05CC61EE}"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6FBD9B-D6E6-48FA-BEE8-A51FA5D0337D}"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BD0AE45F-D4C6-4002-831D-DBDC05CC61EE}"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6FBD9B-D6E6-48FA-BEE8-A51FA5D0337D}"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BD0AE45F-D4C6-4002-831D-DBDC05CC61EE}"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6FBD9B-D6E6-48FA-BEE8-A51FA5D0337D}"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1438382" y="241837"/>
            <a:ext cx="7076968" cy="610918"/>
          </a:xfrm>
        </p:spPr>
        <p:txBody>
          <a:bodyPr>
            <a:normAutofit/>
          </a:bodyPr>
          <a:lstStyle>
            <a:lvl1pPr>
              <a:defRPr sz="3600"/>
            </a:lvl1pPr>
          </a:lstStyle>
          <a:p>
            <a:r>
              <a:rPr lang="zh-CN" altLang="en-US"/>
              <a:t>单击此处编辑母版标题样式</a:t>
            </a:r>
            <a:endParaRPr lang="en-US" dirty="0"/>
          </a:p>
        </p:txBody>
      </p:sp>
      <p:sp>
        <p:nvSpPr>
          <p:cNvPr id="3" name="Content Placeholder 2"/>
          <p:cNvSpPr>
            <a:spLocks noGrp="1"/>
          </p:cNvSpPr>
          <p:nvPr>
            <p:ph idx="1"/>
          </p:nvPr>
        </p:nvSpPr>
        <p:spPr>
          <a:xfrm>
            <a:off x="1438382" y="1202076"/>
            <a:ext cx="7076968" cy="4974887"/>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a:xfrm>
            <a:off x="1438382" y="6356351"/>
            <a:ext cx="1247668" cy="365125"/>
          </a:xfrm>
        </p:spPr>
        <p:txBody>
          <a:bodyPr/>
          <a:lstStyle/>
          <a:p>
            <a:fld id="{BD0AE45F-D4C6-4002-831D-DBDC05CC61EE}"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6FBD9B-D6E6-48FA-BEE8-A51FA5D0337D}" type="slidenum">
              <a:rPr lang="zh-CN" altLang="en-US" smtClean="0"/>
            </a:fld>
            <a:endParaRPr lang="zh-CN" altLang="en-US"/>
          </a:p>
        </p:txBody>
      </p:sp>
      <p:pic>
        <p:nvPicPr>
          <p:cNvPr id="7" name="图片 6"/>
          <p:cNvPicPr>
            <a:picLocks noChangeAspect="1"/>
          </p:cNvPicPr>
          <p:nvPr/>
        </p:nvPicPr>
        <p:blipFill>
          <a:blip r:embed="rId2"/>
          <a:stretch>
            <a:fillRect/>
          </a:stretch>
        </p:blipFill>
        <p:spPr>
          <a:xfrm>
            <a:off x="4762" y="0"/>
            <a:ext cx="1247775" cy="685800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Date Placeholder 3"/>
          <p:cNvSpPr>
            <a:spLocks noGrp="1"/>
          </p:cNvSpPr>
          <p:nvPr>
            <p:ph type="dt" sz="half" idx="10"/>
          </p:nvPr>
        </p:nvSpPr>
        <p:spPr/>
        <p:txBody>
          <a:bodyPr/>
          <a:lstStyle/>
          <a:p>
            <a:fld id="{BD0AE45F-D4C6-4002-831D-DBDC05CC61EE}"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6FBD9B-D6E6-48FA-BEE8-A51FA5D0337D}"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Date Placeholder 4"/>
          <p:cNvSpPr>
            <a:spLocks noGrp="1"/>
          </p:cNvSpPr>
          <p:nvPr>
            <p:ph type="dt" sz="half" idx="10"/>
          </p:nvPr>
        </p:nvSpPr>
        <p:spPr/>
        <p:txBody>
          <a:bodyPr/>
          <a:lstStyle/>
          <a:p>
            <a:fld id="{BD0AE45F-D4C6-4002-831D-DBDC05CC61EE}"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26FBD9B-D6E6-48FA-BEE8-A51FA5D0337D}"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Content Placeholder 3"/>
          <p:cNvSpPr>
            <a:spLocks noGrp="1"/>
          </p:cNvSpPr>
          <p:nvPr>
            <p:ph sz="half" idx="2"/>
          </p:nvPr>
        </p:nvSpPr>
        <p:spPr>
          <a:xfrm>
            <a:off x="629842" y="2505075"/>
            <a:ext cx="3868340"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Content Placeholder 5"/>
          <p:cNvSpPr>
            <a:spLocks noGrp="1"/>
          </p:cNvSpPr>
          <p:nvPr>
            <p:ph sz="quarter" idx="4"/>
          </p:nvPr>
        </p:nvSpPr>
        <p:spPr>
          <a:xfrm>
            <a:off x="4629150" y="2505075"/>
            <a:ext cx="3887391"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7" name="Date Placeholder 6"/>
          <p:cNvSpPr>
            <a:spLocks noGrp="1"/>
          </p:cNvSpPr>
          <p:nvPr>
            <p:ph type="dt" sz="half" idx="10"/>
          </p:nvPr>
        </p:nvSpPr>
        <p:spPr/>
        <p:txBody>
          <a:bodyPr/>
          <a:lstStyle/>
          <a:p>
            <a:fld id="{BD0AE45F-D4C6-4002-831D-DBDC05CC61EE}"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D26FBD9B-D6E6-48FA-BEE8-A51FA5D0337D}"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BD0AE45F-D4C6-4002-831D-DBDC05CC61EE}"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D26FBD9B-D6E6-48FA-BEE8-A51FA5D0337D}"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D0AE45F-D4C6-4002-831D-DBDC05CC61EE}"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D26FBD9B-D6E6-48FA-BEE8-A51FA5D0337D}"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BD0AE45F-D4C6-4002-831D-DBDC05CC61EE}"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26FBD9B-D6E6-48FA-BEE8-A51FA5D0337D}"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BD0AE45F-D4C6-4002-831D-DBDC05CC61EE}"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26FBD9B-D6E6-48FA-BEE8-A51FA5D0337D}"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D0AE45F-D4C6-4002-831D-DBDC05CC61EE}" type="datetimeFigureOut">
              <a:rPr lang="zh-CN" altLang="en-US" smtClean="0"/>
            </a:fld>
            <a:endParaRPr lang="zh-CN"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6FBD9B-D6E6-48FA-BEE8-A51FA5D0337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p:txBody>
          <a:bodyPr/>
          <a:lstStyle/>
          <a:p>
            <a:pPr algn="r"/>
            <a:r>
              <a:rPr lang="zh-CN" altLang="en-US" dirty="0"/>
              <a:t>第</a:t>
            </a:r>
            <a:r>
              <a:rPr lang="en-US" altLang="zh-CN" dirty="0"/>
              <a:t>3</a:t>
            </a:r>
            <a:r>
              <a:rPr lang="zh-CN" altLang="en-US" dirty="0"/>
              <a:t>章 计算机软件</a:t>
            </a:r>
            <a:endParaRPr lang="zh-CN"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App</a:t>
            </a:r>
            <a:r>
              <a:rPr lang="zh-CN" altLang="en-US" dirty="0"/>
              <a:t>和应用程序</a:t>
            </a:r>
            <a:endParaRPr lang="zh-CN" altLang="en-US" dirty="0"/>
          </a:p>
        </p:txBody>
      </p:sp>
      <p:sp>
        <p:nvSpPr>
          <p:cNvPr id="3" name="内容占位符 2"/>
          <p:cNvSpPr>
            <a:spLocks noGrp="1"/>
          </p:cNvSpPr>
          <p:nvPr>
            <p:ph idx="1"/>
          </p:nvPr>
        </p:nvSpPr>
        <p:spPr/>
        <p:txBody>
          <a:bodyPr/>
          <a:lstStyle/>
          <a:p>
            <a:r>
              <a:rPr lang="zh-CN" altLang="en-US" dirty="0"/>
              <a:t>移动 </a:t>
            </a:r>
            <a:r>
              <a:rPr lang="en-US" altLang="zh-CN" dirty="0"/>
              <a:t>App</a:t>
            </a:r>
            <a:endParaRPr lang="en-US" altLang="zh-CN" dirty="0"/>
          </a:p>
          <a:p>
            <a:pPr lvl="1"/>
            <a:r>
              <a:rPr lang="zh-CN" altLang="en-US" dirty="0"/>
              <a:t>即能够在智能手机或者平 板电脑上进行本地安装的应用</a:t>
            </a:r>
            <a:endParaRPr lang="en-US" altLang="zh-CN" dirty="0"/>
          </a:p>
          <a:p>
            <a:r>
              <a:rPr lang="zh-CN" altLang="en-US" dirty="0"/>
              <a:t>本地应用程序</a:t>
            </a:r>
            <a:endParaRPr lang="en-US" altLang="zh-CN" dirty="0"/>
          </a:p>
          <a:p>
            <a:pPr lvl="1"/>
            <a:r>
              <a:rPr lang="zh-CN" altLang="en-US" dirty="0"/>
              <a:t>最传统的应用程序即安装在计算机硬盘中的应用程序</a:t>
            </a:r>
            <a:endParaRPr lang="en-US" altLang="zh-CN" dirty="0"/>
          </a:p>
          <a:p>
            <a:r>
              <a:rPr lang="zh-CN" altLang="en-US" dirty="0"/>
              <a:t>便携式软件</a:t>
            </a:r>
            <a:endParaRPr lang="en-US" altLang="zh-CN" dirty="0"/>
          </a:p>
          <a:p>
            <a:pPr lvl="1"/>
            <a:r>
              <a:rPr lang="zh-CN" altLang="en-US" dirty="0"/>
              <a:t>可以在 </a:t>
            </a:r>
            <a:r>
              <a:rPr lang="en-US" altLang="zh-CN" dirty="0"/>
              <a:t>U </a:t>
            </a:r>
            <a:r>
              <a:rPr lang="zh-CN" altLang="en-US" dirty="0"/>
              <a:t>盘等可移除设备 中运行的软件</a:t>
            </a:r>
            <a:r>
              <a:rPr lang="en-US" altLang="zh-CN" dirty="0"/>
              <a:t>,</a:t>
            </a:r>
            <a:r>
              <a:rPr lang="zh-CN" altLang="en-US" dirty="0"/>
              <a:t>不在本地计算机上安装</a:t>
            </a:r>
            <a:r>
              <a:rPr lang="en-US" altLang="zh-CN" dirty="0"/>
              <a:t>,</a:t>
            </a:r>
            <a:r>
              <a:rPr lang="zh-CN" altLang="en-US" dirty="0"/>
              <a:t>也不会在本地计算机中留下任何配置数据</a:t>
            </a:r>
            <a:endParaRPr lang="en-US" altLang="zh-CN"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常用应用软件</a:t>
            </a:r>
            <a:endParaRPr lang="zh-CN" altLang="en-US" dirty="0"/>
          </a:p>
        </p:txBody>
      </p:sp>
      <p:sp>
        <p:nvSpPr>
          <p:cNvPr id="3" name="内容占位符 2"/>
          <p:cNvSpPr>
            <a:spLocks noGrp="1"/>
          </p:cNvSpPr>
          <p:nvPr>
            <p:ph idx="1"/>
          </p:nvPr>
        </p:nvSpPr>
        <p:spPr/>
        <p:txBody>
          <a:bodyPr/>
          <a:lstStyle/>
          <a:p>
            <a:r>
              <a:rPr lang="zh-CN" altLang="en-US" dirty="0"/>
              <a:t>桌面出版软件：</a:t>
            </a:r>
            <a:r>
              <a:rPr lang="en-US" altLang="zh-CN" dirty="0"/>
              <a:t>Microsoft Publisher</a:t>
            </a:r>
            <a:r>
              <a:rPr lang="zh-CN" altLang="en-US" dirty="0"/>
              <a:t>、</a:t>
            </a:r>
            <a:r>
              <a:rPr lang="en-US" altLang="zh-CN" dirty="0"/>
              <a:t>Adobe InDesign</a:t>
            </a:r>
            <a:r>
              <a:rPr lang="zh-CN" altLang="en-US" dirty="0"/>
              <a:t>、</a:t>
            </a:r>
            <a:r>
              <a:rPr lang="en-US" altLang="zh-CN" dirty="0"/>
              <a:t>QuarkXPress</a:t>
            </a:r>
            <a:r>
              <a:rPr lang="zh-CN" altLang="en-US" dirty="0"/>
              <a:t>等。</a:t>
            </a:r>
            <a:endParaRPr lang="zh-CN" altLang="en-US" dirty="0"/>
          </a:p>
        </p:txBody>
      </p:sp>
      <p:pic>
        <p:nvPicPr>
          <p:cNvPr id="4" name="图片 3"/>
          <p:cNvPicPr/>
          <p:nvPr/>
        </p:nvPicPr>
        <p:blipFill>
          <a:blip r:embed="rId1"/>
          <a:stretch>
            <a:fillRect/>
          </a:stretch>
        </p:blipFill>
        <p:spPr>
          <a:xfrm>
            <a:off x="1886161" y="2208232"/>
            <a:ext cx="6181614" cy="4318701"/>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常用应用软件</a:t>
            </a:r>
            <a:endParaRPr lang="zh-CN" altLang="en-US" dirty="0"/>
          </a:p>
        </p:txBody>
      </p:sp>
      <p:sp>
        <p:nvSpPr>
          <p:cNvPr id="3" name="内容占位符 2"/>
          <p:cNvSpPr>
            <a:spLocks noGrp="1"/>
          </p:cNvSpPr>
          <p:nvPr>
            <p:ph idx="1"/>
          </p:nvPr>
        </p:nvSpPr>
        <p:spPr/>
        <p:txBody>
          <a:bodyPr/>
          <a:lstStyle/>
          <a:p>
            <a:r>
              <a:rPr lang="zh-CN" altLang="en-US" dirty="0"/>
              <a:t>音乐软件：</a:t>
            </a:r>
            <a:r>
              <a:rPr lang="zh-CN" altLang="zh-CN" dirty="0"/>
              <a:t>包括音乐播放软件及音频编辑软件</a:t>
            </a:r>
            <a:r>
              <a:rPr lang="zh-CN" altLang="en-US" dirty="0"/>
              <a:t>。</a:t>
            </a:r>
            <a:endParaRPr lang="en-US" altLang="zh-CN" dirty="0"/>
          </a:p>
          <a:p>
            <a:r>
              <a:rPr lang="zh-CN" altLang="zh-CN" dirty="0"/>
              <a:t>常用的音频编辑软件如</a:t>
            </a:r>
            <a:r>
              <a:rPr lang="en-US" altLang="zh-CN" dirty="0"/>
              <a:t>Cool Edit </a:t>
            </a:r>
            <a:r>
              <a:rPr lang="zh-CN" altLang="zh-CN" dirty="0"/>
              <a:t>及其升级版</a:t>
            </a:r>
            <a:r>
              <a:rPr lang="en-US" altLang="zh-CN" dirty="0"/>
              <a:t>Adobe Audition</a:t>
            </a:r>
            <a:r>
              <a:rPr lang="zh-CN" altLang="en-US" dirty="0"/>
              <a:t>。</a:t>
            </a:r>
            <a:endParaRPr lang="zh-CN" altLang="en-US" dirty="0"/>
          </a:p>
        </p:txBody>
      </p:sp>
      <p:pic>
        <p:nvPicPr>
          <p:cNvPr id="4" name="图片 3"/>
          <p:cNvPicPr/>
          <p:nvPr/>
        </p:nvPicPr>
        <p:blipFill>
          <a:blip r:embed="rId1"/>
          <a:stretch>
            <a:fillRect/>
          </a:stretch>
        </p:blipFill>
        <p:spPr>
          <a:xfrm>
            <a:off x="2447635" y="3038244"/>
            <a:ext cx="5222552" cy="3488039"/>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常用应用软件</a:t>
            </a:r>
            <a:endParaRPr lang="zh-CN" altLang="en-US" dirty="0"/>
          </a:p>
        </p:txBody>
      </p:sp>
      <p:sp>
        <p:nvSpPr>
          <p:cNvPr id="3" name="内容占位符 2"/>
          <p:cNvSpPr>
            <a:spLocks noGrp="1"/>
          </p:cNvSpPr>
          <p:nvPr>
            <p:ph idx="1"/>
          </p:nvPr>
        </p:nvSpPr>
        <p:spPr/>
        <p:txBody>
          <a:bodyPr/>
          <a:lstStyle/>
          <a:p>
            <a:r>
              <a:rPr lang="zh-CN" altLang="en-US" dirty="0"/>
              <a:t>图形软件：</a:t>
            </a:r>
            <a:r>
              <a:rPr lang="zh-CN" altLang="zh-CN" dirty="0"/>
              <a:t>绘图软件及图像编辑软件</a:t>
            </a:r>
            <a:r>
              <a:rPr lang="zh-CN" altLang="en-US" dirty="0"/>
              <a:t>。</a:t>
            </a:r>
            <a:endParaRPr lang="en-US" altLang="zh-CN" dirty="0"/>
          </a:p>
          <a:p>
            <a:r>
              <a:rPr lang="zh-CN" altLang="en-US" dirty="0"/>
              <a:t>绘图</a:t>
            </a:r>
            <a:r>
              <a:rPr lang="zh-CN" altLang="zh-CN" dirty="0"/>
              <a:t>软件如用来绘制矢量图形的</a:t>
            </a:r>
            <a:r>
              <a:rPr lang="en-US" altLang="zh-CN" dirty="0"/>
              <a:t>CorelDraw</a:t>
            </a:r>
            <a:r>
              <a:rPr lang="zh-CN" altLang="zh-CN" dirty="0"/>
              <a:t>、</a:t>
            </a:r>
            <a:r>
              <a:rPr lang="en-US" altLang="zh-CN" dirty="0"/>
              <a:t>Adobe Illustrator</a:t>
            </a:r>
            <a:r>
              <a:rPr lang="zh-CN" altLang="zh-CN" dirty="0"/>
              <a:t>，用于绘制三维图形的</a:t>
            </a:r>
            <a:r>
              <a:rPr lang="en-US" altLang="zh-CN" dirty="0"/>
              <a:t>AutoCAD</a:t>
            </a:r>
            <a:r>
              <a:rPr lang="zh-CN" altLang="zh-CN" dirty="0"/>
              <a:t>等</a:t>
            </a:r>
            <a:r>
              <a:rPr lang="zh-CN" altLang="en-US" dirty="0"/>
              <a:t>。</a:t>
            </a:r>
            <a:endParaRPr lang="en-US" altLang="zh-CN" dirty="0"/>
          </a:p>
          <a:p>
            <a:r>
              <a:rPr lang="zh-CN" altLang="zh-CN" dirty="0"/>
              <a:t>图像编辑软件如</a:t>
            </a:r>
            <a:r>
              <a:rPr lang="en-US" altLang="zh-CN" dirty="0"/>
              <a:t>Adobe Photoshop</a:t>
            </a:r>
            <a:r>
              <a:rPr lang="zh-CN" altLang="en-US" dirty="0"/>
              <a:t>。</a:t>
            </a:r>
            <a:endParaRPr lang="zh-CN" altLang="en-US" dirty="0"/>
          </a:p>
        </p:txBody>
      </p:sp>
      <p:pic>
        <p:nvPicPr>
          <p:cNvPr id="5" name="图片 4"/>
          <p:cNvPicPr/>
          <p:nvPr/>
        </p:nvPicPr>
        <p:blipFill>
          <a:blip r:embed="rId1"/>
          <a:stretch>
            <a:fillRect/>
          </a:stretch>
        </p:blipFill>
        <p:spPr>
          <a:xfrm>
            <a:off x="3033976" y="3554917"/>
            <a:ext cx="5144189" cy="2984314"/>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常用应用软件</a:t>
            </a:r>
            <a:endParaRPr lang="zh-CN" altLang="en-US" dirty="0"/>
          </a:p>
        </p:txBody>
      </p:sp>
      <p:sp>
        <p:nvSpPr>
          <p:cNvPr id="3" name="内容占位符 2"/>
          <p:cNvSpPr>
            <a:spLocks noGrp="1"/>
          </p:cNvSpPr>
          <p:nvPr>
            <p:ph idx="1"/>
          </p:nvPr>
        </p:nvSpPr>
        <p:spPr/>
        <p:txBody>
          <a:bodyPr/>
          <a:lstStyle/>
          <a:p>
            <a:r>
              <a:rPr lang="zh-CN" altLang="en-US" dirty="0"/>
              <a:t>视频软件：</a:t>
            </a:r>
            <a:r>
              <a:rPr lang="zh-CN" altLang="zh-CN" dirty="0"/>
              <a:t>视频播放软件和视频编辑软件</a:t>
            </a:r>
            <a:r>
              <a:rPr lang="zh-CN" altLang="en-US" dirty="0"/>
              <a:t>。</a:t>
            </a:r>
            <a:endParaRPr lang="en-US" altLang="zh-CN" dirty="0"/>
          </a:p>
          <a:p>
            <a:r>
              <a:rPr lang="zh-CN" altLang="en-US" dirty="0"/>
              <a:t>常用的视频编辑软件如</a:t>
            </a:r>
            <a:r>
              <a:rPr lang="en-US" altLang="zh-CN" dirty="0"/>
              <a:t>Corel </a:t>
            </a:r>
            <a:r>
              <a:rPr lang="en-US" altLang="zh-CN" dirty="0" err="1"/>
              <a:t>VideoStudio</a:t>
            </a:r>
            <a:r>
              <a:rPr lang="en-US" altLang="zh-CN" dirty="0"/>
              <a:t> </a:t>
            </a:r>
            <a:r>
              <a:rPr lang="zh-CN" altLang="en-US" dirty="0"/>
              <a:t>（会声会影）和</a:t>
            </a:r>
            <a:r>
              <a:rPr lang="en-US" altLang="zh-CN" dirty="0"/>
              <a:t>Adobe Premiere</a:t>
            </a:r>
            <a:r>
              <a:rPr lang="zh-CN" altLang="en-US" dirty="0"/>
              <a:t>、</a:t>
            </a:r>
            <a:r>
              <a:rPr lang="en-US" altLang="zh-CN" dirty="0"/>
              <a:t>Adobe After Effects</a:t>
            </a:r>
            <a:r>
              <a:rPr lang="zh-CN" altLang="en-US" dirty="0"/>
              <a:t>等。</a:t>
            </a:r>
            <a:endParaRPr lang="zh-CN" altLang="en-US" dirty="0"/>
          </a:p>
        </p:txBody>
      </p:sp>
      <p:pic>
        <p:nvPicPr>
          <p:cNvPr id="5" name="图片 4"/>
          <p:cNvPicPr/>
          <p:nvPr/>
        </p:nvPicPr>
        <p:blipFill>
          <a:blip r:embed="rId1"/>
          <a:stretch>
            <a:fillRect/>
          </a:stretch>
        </p:blipFill>
        <p:spPr>
          <a:xfrm>
            <a:off x="3313110" y="3002701"/>
            <a:ext cx="5120506" cy="3536529"/>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常用应用软件</a:t>
            </a:r>
            <a:endParaRPr lang="zh-CN" altLang="en-US" dirty="0"/>
          </a:p>
        </p:txBody>
      </p:sp>
      <p:sp>
        <p:nvSpPr>
          <p:cNvPr id="3" name="内容占位符 2"/>
          <p:cNvSpPr>
            <a:spLocks noGrp="1"/>
          </p:cNvSpPr>
          <p:nvPr>
            <p:ph idx="1"/>
          </p:nvPr>
        </p:nvSpPr>
        <p:spPr/>
        <p:txBody>
          <a:bodyPr/>
          <a:lstStyle/>
          <a:p>
            <a:r>
              <a:rPr lang="zh-CN" altLang="en-US" dirty="0"/>
              <a:t>地图和定位软件</a:t>
            </a:r>
            <a:endParaRPr lang="zh-CN" altLang="en-US" dirty="0"/>
          </a:p>
        </p:txBody>
      </p:sp>
      <p:pic>
        <p:nvPicPr>
          <p:cNvPr id="4" name="图片 3"/>
          <p:cNvPicPr/>
          <p:nvPr/>
        </p:nvPicPr>
        <p:blipFill>
          <a:blip r:embed="rId1"/>
          <a:stretch>
            <a:fillRect/>
          </a:stretch>
        </p:blipFill>
        <p:spPr>
          <a:xfrm>
            <a:off x="1646793" y="2240097"/>
            <a:ext cx="6868557" cy="3103084"/>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常用应用软件</a:t>
            </a:r>
            <a:endParaRPr lang="zh-CN" altLang="en-US" dirty="0"/>
          </a:p>
        </p:txBody>
      </p:sp>
      <p:sp>
        <p:nvSpPr>
          <p:cNvPr id="3" name="内容占位符 2"/>
          <p:cNvSpPr>
            <a:spLocks noGrp="1"/>
          </p:cNvSpPr>
          <p:nvPr>
            <p:ph idx="1"/>
          </p:nvPr>
        </p:nvSpPr>
        <p:spPr/>
        <p:txBody>
          <a:bodyPr/>
          <a:lstStyle/>
          <a:p>
            <a:r>
              <a:rPr lang="zh-CN" altLang="en-US" dirty="0"/>
              <a:t>数学软件：</a:t>
            </a:r>
            <a:r>
              <a:rPr lang="zh-CN" altLang="zh-CN" dirty="0"/>
              <a:t>帮助进行公式处理、数值计算、数学建模等工作</a:t>
            </a:r>
            <a:r>
              <a:rPr lang="zh-CN" altLang="en-US" dirty="0"/>
              <a:t>。</a:t>
            </a:r>
            <a:endParaRPr lang="en-US" altLang="zh-CN" dirty="0"/>
          </a:p>
          <a:p>
            <a:r>
              <a:rPr lang="zh-CN" altLang="en-US" dirty="0"/>
              <a:t>常用的数学软件有</a:t>
            </a:r>
            <a:r>
              <a:rPr lang="en-US" altLang="zh-CN" dirty="0"/>
              <a:t>MATLAB</a:t>
            </a:r>
            <a:r>
              <a:rPr lang="zh-CN" altLang="en-US" dirty="0"/>
              <a:t>、</a:t>
            </a:r>
            <a:r>
              <a:rPr lang="en-US" altLang="zh-CN" dirty="0"/>
              <a:t>Mathematica</a:t>
            </a:r>
            <a:r>
              <a:rPr lang="zh-CN" altLang="en-US" dirty="0"/>
              <a:t>等。</a:t>
            </a:r>
            <a:endParaRPr lang="zh-CN" altLang="en-US" dirty="0"/>
          </a:p>
        </p:txBody>
      </p:sp>
      <p:pic>
        <p:nvPicPr>
          <p:cNvPr id="4" name="图片 3"/>
          <p:cNvPicPr/>
          <p:nvPr/>
        </p:nvPicPr>
        <p:blipFill>
          <a:blip r:embed="rId1"/>
          <a:stretch>
            <a:fillRect/>
          </a:stretch>
        </p:blipFill>
        <p:spPr>
          <a:xfrm>
            <a:off x="3004873" y="2919699"/>
            <a:ext cx="4842595" cy="3415000"/>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办公套件</a:t>
            </a:r>
            <a:endParaRPr lang="zh-CN" altLang="en-US" dirty="0"/>
          </a:p>
        </p:txBody>
      </p:sp>
      <p:sp>
        <p:nvSpPr>
          <p:cNvPr id="3" name="内容占位符 2"/>
          <p:cNvSpPr>
            <a:spLocks noGrp="1"/>
          </p:cNvSpPr>
          <p:nvPr>
            <p:ph idx="1"/>
          </p:nvPr>
        </p:nvSpPr>
        <p:spPr/>
        <p:txBody>
          <a:bodyPr/>
          <a:lstStyle/>
          <a:p>
            <a:r>
              <a:rPr lang="zh-CN" altLang="en-US" dirty="0"/>
              <a:t>办公套件是一整套的方便办公使用的程序，通常包含了文字处理、演示文稿和电子表格。部分办公套件还包括了数据库、画图、邮件管理等模块。</a:t>
            </a:r>
            <a:endParaRPr lang="zh-CN" altLang="en-US" dirty="0"/>
          </a:p>
          <a:p>
            <a:r>
              <a:rPr lang="zh-CN" altLang="en-US" dirty="0"/>
              <a:t>	比较热门的办公套件有</a:t>
            </a:r>
            <a:r>
              <a:rPr lang="en-US" altLang="zh-CN" dirty="0"/>
              <a:t>Microsoft Office</a:t>
            </a:r>
            <a:r>
              <a:rPr lang="zh-CN" altLang="en-US" dirty="0"/>
              <a:t>、</a:t>
            </a:r>
            <a:r>
              <a:rPr lang="en-US" altLang="zh-CN" dirty="0"/>
              <a:t>Apple iWork</a:t>
            </a:r>
            <a:r>
              <a:rPr lang="zh-CN" altLang="en-US" dirty="0"/>
              <a:t>等。随着移动互联网时代的到来，以及软件产业服务化逐渐深入人心，办公套件也逐渐向免费化或服务化发展。</a:t>
            </a:r>
            <a:endParaRPr lang="zh-CN" altLang="en-US" dirty="0"/>
          </a:p>
          <a:p>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文字处理</a:t>
            </a:r>
            <a:endParaRPr lang="zh-CN" altLang="en-US" dirty="0"/>
          </a:p>
        </p:txBody>
      </p:sp>
      <p:sp>
        <p:nvSpPr>
          <p:cNvPr id="3" name="内容占位符 2"/>
          <p:cNvSpPr>
            <a:spLocks noGrp="1"/>
          </p:cNvSpPr>
          <p:nvPr>
            <p:ph idx="1"/>
          </p:nvPr>
        </p:nvSpPr>
        <p:spPr/>
        <p:txBody>
          <a:bodyPr/>
          <a:lstStyle/>
          <a:p>
            <a:r>
              <a:rPr lang="zh-CN" altLang="zh-CN" dirty="0"/>
              <a:t>文字处理软件用于计算机中文字的编辑、格式化和排版。</a:t>
            </a:r>
            <a:endParaRPr lang="en-US" altLang="zh-CN" dirty="0"/>
          </a:p>
          <a:p>
            <a:r>
              <a:rPr lang="zh-CN" altLang="zh-CN" dirty="0"/>
              <a:t>文字处理软件可以自动完成很多事情，从而可以使用户的精力集中于文字本身，而不用为繁杂重复的事情消耗过多时间</a:t>
            </a:r>
            <a:r>
              <a:rPr lang="zh-CN" altLang="en-US" dirty="0"/>
              <a:t>。</a:t>
            </a:r>
            <a:endParaRPr lang="en-US" altLang="zh-CN" dirty="0"/>
          </a:p>
          <a:p>
            <a:r>
              <a:rPr lang="zh-CN" altLang="zh-CN" dirty="0"/>
              <a:t>大部分文字处理软件中包含语法检查器、拼写检查器，它们在用户进行文本编辑时会自动检查文本中是否有语法或拼写错误并提醒用户。</a:t>
            </a:r>
            <a:endParaRPr lang="en-US" altLang="zh-CN" dirty="0"/>
          </a:p>
          <a:p>
            <a:r>
              <a:rPr lang="zh-CN" altLang="en-US" dirty="0"/>
              <a:t>常用的文字处理软件如</a:t>
            </a:r>
            <a:r>
              <a:rPr lang="en-US" altLang="zh-CN" dirty="0"/>
              <a:t>Microsoft Word</a:t>
            </a:r>
            <a:r>
              <a:rPr lang="zh-CN" altLang="en-US" dirty="0"/>
              <a:t>、</a:t>
            </a:r>
            <a:r>
              <a:rPr lang="en-US" altLang="zh-CN" dirty="0"/>
              <a:t>Apple Pages</a:t>
            </a:r>
            <a:r>
              <a:rPr lang="zh-CN" altLang="en-US" dirty="0"/>
              <a:t>等。</a:t>
            </a:r>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演示文稿</a:t>
            </a:r>
            <a:endParaRPr lang="zh-CN" altLang="en-US" dirty="0"/>
          </a:p>
        </p:txBody>
      </p:sp>
      <p:sp>
        <p:nvSpPr>
          <p:cNvPr id="3" name="内容占位符 2"/>
          <p:cNvSpPr>
            <a:spLocks noGrp="1"/>
          </p:cNvSpPr>
          <p:nvPr>
            <p:ph idx="1"/>
          </p:nvPr>
        </p:nvSpPr>
        <p:spPr/>
        <p:txBody>
          <a:bodyPr/>
          <a:lstStyle/>
          <a:p>
            <a:r>
              <a:rPr lang="zh-CN" altLang="zh-CN" dirty="0"/>
              <a:t>演示文稿软件可用于制作包含文字、图像、视频、声音等的幻灯片。用户可以在计算机屏幕或投影屏幕上展示这些幻灯片，并利用其进行工作汇报、企业宣传、产品推介、婚礼庆典、项目竞标、管理咨询等工作。</a:t>
            </a:r>
            <a:endParaRPr lang="zh-CN" altLang="zh-CN" dirty="0"/>
          </a:p>
          <a:p>
            <a:r>
              <a:rPr lang="zh-CN" altLang="en-US" dirty="0"/>
              <a:t>传统的演示文稿软件如</a:t>
            </a:r>
            <a:r>
              <a:rPr lang="en-US" altLang="zh-CN" dirty="0"/>
              <a:t>Microsoft PowerPoint</a:t>
            </a:r>
            <a:r>
              <a:rPr lang="zh-CN" altLang="en-US" dirty="0"/>
              <a:t>、</a:t>
            </a:r>
            <a:r>
              <a:rPr lang="en-US" altLang="zh-CN" dirty="0"/>
              <a:t>Apple Keynote</a:t>
            </a:r>
            <a:r>
              <a:rPr lang="zh-CN" altLang="en-US" dirty="0"/>
              <a:t>等。新型的演示文稿软件如</a:t>
            </a:r>
            <a:r>
              <a:rPr lang="en-US" altLang="zh-CN" dirty="0"/>
              <a:t>Prezi</a:t>
            </a:r>
            <a:r>
              <a:rPr lang="zh-CN" altLang="en-US" dirty="0"/>
              <a:t>。</a:t>
            </a:r>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主要内容</a:t>
            </a:r>
            <a:endParaRPr lang="zh-CN" altLang="en-US" dirty="0"/>
          </a:p>
        </p:txBody>
      </p:sp>
      <p:sp>
        <p:nvSpPr>
          <p:cNvPr id="3" name="内容占位符 2"/>
          <p:cNvSpPr>
            <a:spLocks noGrp="1"/>
          </p:cNvSpPr>
          <p:nvPr>
            <p:ph idx="1"/>
          </p:nvPr>
        </p:nvSpPr>
        <p:spPr/>
        <p:txBody>
          <a:bodyPr/>
          <a:lstStyle/>
          <a:p>
            <a:r>
              <a:rPr lang="zh-CN" altLang="en-US" dirty="0"/>
              <a:t>软件的定义与分类</a:t>
            </a:r>
            <a:endParaRPr lang="en-US" altLang="zh-CN" dirty="0"/>
          </a:p>
          <a:p>
            <a:r>
              <a:rPr lang="en-US" altLang="zh-CN" dirty="0"/>
              <a:t>App</a:t>
            </a:r>
            <a:r>
              <a:rPr lang="zh-CN" altLang="en-US" dirty="0"/>
              <a:t>和应用程序</a:t>
            </a:r>
            <a:endParaRPr lang="en-US" altLang="zh-CN" dirty="0"/>
          </a:p>
          <a:p>
            <a:r>
              <a:rPr lang="zh-CN" altLang="en-US" dirty="0"/>
              <a:t>常用应用软件</a:t>
            </a:r>
            <a:endParaRPr lang="en-US" altLang="zh-CN" dirty="0"/>
          </a:p>
          <a:p>
            <a:r>
              <a:rPr lang="zh-CN" altLang="en-US" dirty="0"/>
              <a:t>办公套件</a:t>
            </a:r>
            <a:endParaRPr lang="en-US" altLang="zh-CN" dirty="0"/>
          </a:p>
          <a:p>
            <a:r>
              <a:rPr lang="zh-CN" altLang="en-US" dirty="0"/>
              <a:t>软件版权和许可证</a:t>
            </a:r>
            <a:endParaRPr lang="zh-CN" alt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电子表格</a:t>
            </a:r>
            <a:endParaRPr lang="zh-CN" altLang="en-US" dirty="0"/>
          </a:p>
        </p:txBody>
      </p:sp>
      <p:sp>
        <p:nvSpPr>
          <p:cNvPr id="3" name="内容占位符 2"/>
          <p:cNvSpPr>
            <a:spLocks noGrp="1"/>
          </p:cNvSpPr>
          <p:nvPr>
            <p:ph idx="1"/>
          </p:nvPr>
        </p:nvSpPr>
        <p:spPr/>
        <p:txBody>
          <a:bodyPr/>
          <a:lstStyle/>
          <a:p>
            <a:r>
              <a:rPr lang="zh-CN" altLang="zh-CN" dirty="0"/>
              <a:t>电子表格软件可以帮助用户制作复杂的表格、进行数据统计与公式计算，还可以将大量枯燥无味的数据转换成可视性极佳、便于理解的图表并打印出来。</a:t>
            </a:r>
            <a:endParaRPr lang="en-US" altLang="zh-CN" dirty="0"/>
          </a:p>
          <a:p>
            <a:r>
              <a:rPr lang="zh-CN" altLang="zh-CN" dirty="0"/>
              <a:t>电子表格软件可以极大地提高人们对数据的分析能力；对于需要大量重复计算的工作（如计算成绩、估算成本），电子表格软件也有很大用处。</a:t>
            </a:r>
            <a:endParaRPr lang="en-US" altLang="zh-CN" dirty="0"/>
          </a:p>
          <a:p>
            <a:r>
              <a:rPr lang="zh-CN" altLang="zh-CN" dirty="0"/>
              <a:t>常用的电子表格软件有</a:t>
            </a:r>
            <a:r>
              <a:rPr lang="en-US" altLang="zh-CN" dirty="0"/>
              <a:t>Microsoft Excel</a:t>
            </a:r>
            <a:r>
              <a:rPr lang="zh-CN" altLang="zh-CN" dirty="0"/>
              <a:t>、</a:t>
            </a:r>
            <a:r>
              <a:rPr lang="en-US" altLang="zh-CN" dirty="0"/>
              <a:t>Apple Numbers</a:t>
            </a:r>
            <a:r>
              <a:rPr lang="zh-CN" altLang="en-US" dirty="0"/>
              <a:t>等。</a:t>
            </a:r>
            <a:endParaRPr lang="zh-CN"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电子表格</a:t>
            </a:r>
            <a:endParaRPr lang="zh-CN" altLang="en-US"/>
          </a:p>
        </p:txBody>
      </p:sp>
      <p:pic>
        <p:nvPicPr>
          <p:cNvPr id="15" name="图片 15" descr="C:\Users\lipeilun\Documents\Tencent Files\853547159\FileRecv\MobileFile\IMG_1962.JPG"/>
          <p:cNvPicPr>
            <a:picLocks noChangeAspect="1" noChangeArrowheads="1"/>
          </p:cNvPicPr>
          <p:nvPr>
            <p:ph idx="1"/>
          </p:nvPr>
        </p:nvPicPr>
        <p:blipFill>
          <a:blip r:embed="rId1">
            <a:extLst>
              <a:ext uri="{28A0092B-C50C-407E-A947-70E740481C1C}">
                <a14:useLocalDpi xmlns:a14="http://schemas.microsoft.com/office/drawing/2010/main" val="0"/>
              </a:ext>
            </a:extLst>
          </a:blip>
          <a:srcRect/>
          <a:stretch>
            <a:fillRect/>
          </a:stretch>
        </p:blipFill>
        <p:spPr>
          <a:xfrm>
            <a:off x="1438275" y="1201420"/>
            <a:ext cx="7077075" cy="4454525"/>
          </a:xfrm>
          <a:prstGeom prst="rect">
            <a:avLst/>
          </a:prstGeom>
          <a:noFill/>
          <a:ln>
            <a:noFill/>
          </a:ln>
        </p:spPr>
      </p:pic>
      <p:sp>
        <p:nvSpPr>
          <p:cNvPr id="5" name="文本框 4"/>
          <p:cNvSpPr txBox="1"/>
          <p:nvPr/>
        </p:nvSpPr>
        <p:spPr>
          <a:xfrm>
            <a:off x="2446020" y="5764530"/>
            <a:ext cx="5061585" cy="368300"/>
          </a:xfrm>
          <a:prstGeom prst="rect">
            <a:avLst/>
          </a:prstGeom>
          <a:noFill/>
        </p:spPr>
        <p:txBody>
          <a:bodyPr wrap="square" rtlCol="0">
            <a:spAutoFit/>
          </a:bodyPr>
          <a:p>
            <a:r>
              <a:rPr lang="zh-CN" altLang="en-US"/>
              <a:t>利用Apple Numbers可以做出多种多样绚丽的图表</a:t>
            </a:r>
            <a:endParaRPr lang="zh-CN" alt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数据库</a:t>
            </a:r>
            <a:endParaRPr lang="zh-CN" altLang="en-US"/>
          </a:p>
        </p:txBody>
      </p:sp>
      <p:pic>
        <p:nvPicPr>
          <p:cNvPr id="32" name="图片 32" descr="http://www.schulungsunterlagen-verlag.de/wp-content/uploads/Schulungsunterlagen-Microsoft-Access-2013-Beziehungen.png"/>
          <p:cNvPicPr>
            <a:picLocks noChangeAspect="1"/>
          </p:cNvPicPr>
          <p:nvPr>
            <p:ph idx="1"/>
          </p:nvPr>
        </p:nvPicPr>
        <p:blipFill>
          <a:blip r:embed="rId1">
            <a:extLst>
              <a:ext uri="{28A0092B-C50C-407E-A947-70E740481C1C}">
                <a14:useLocalDpi xmlns:a14="http://schemas.microsoft.com/office/drawing/2010/main" val="0"/>
              </a:ext>
            </a:extLst>
          </a:blip>
          <a:srcRect/>
          <a:stretch>
            <a:fillRect/>
          </a:stretch>
        </p:blipFill>
        <p:spPr>
          <a:xfrm>
            <a:off x="1438275" y="1155065"/>
            <a:ext cx="7077075" cy="4548505"/>
          </a:xfrm>
          <a:prstGeom prst="rect">
            <a:avLst/>
          </a:prstGeom>
          <a:noFill/>
          <a:ln>
            <a:noFill/>
          </a:ln>
        </p:spPr>
      </p:pic>
      <p:sp>
        <p:nvSpPr>
          <p:cNvPr id="4" name="文本框 3"/>
          <p:cNvSpPr txBox="1"/>
          <p:nvPr/>
        </p:nvSpPr>
        <p:spPr>
          <a:xfrm>
            <a:off x="3833495" y="5791835"/>
            <a:ext cx="2286635" cy="368300"/>
          </a:xfrm>
          <a:prstGeom prst="rect">
            <a:avLst/>
          </a:prstGeom>
          <a:noFill/>
        </p:spPr>
        <p:txBody>
          <a:bodyPr wrap="square" rtlCol="0">
            <a:spAutoFit/>
          </a:bodyPr>
          <a:p>
            <a:r>
              <a:rPr lang="zh-CN" altLang="en-US"/>
              <a:t>Access 2013界面截图</a:t>
            </a:r>
            <a:endParaRPr lang="zh-CN" alt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软件版权和许可证</a:t>
            </a:r>
            <a:endParaRPr lang="zh-CN" altLang="en-US" dirty="0"/>
          </a:p>
        </p:txBody>
      </p:sp>
      <p:sp>
        <p:nvSpPr>
          <p:cNvPr id="3" name="内容占位符 2"/>
          <p:cNvSpPr>
            <a:spLocks noGrp="1"/>
          </p:cNvSpPr>
          <p:nvPr>
            <p:ph idx="1"/>
          </p:nvPr>
        </p:nvSpPr>
        <p:spPr/>
        <p:txBody>
          <a:bodyPr/>
          <a:lstStyle/>
          <a:p>
            <a:r>
              <a:rPr lang="zh-CN" altLang="zh-CN" dirty="0"/>
              <a:t>在大多数国家中，计算机软件是有版权保护的</a:t>
            </a:r>
            <a:r>
              <a:rPr lang="zh-CN" altLang="en-US" dirty="0"/>
              <a:t>。</a:t>
            </a:r>
            <a:r>
              <a:rPr lang="zh-CN" altLang="zh-CN" dirty="0"/>
              <a:t>版权限制了购买者对软件的使用方式（例如不能传播和修改软件）</a:t>
            </a:r>
            <a:r>
              <a:rPr lang="zh-CN" altLang="en-US" dirty="0"/>
              <a:t>。</a:t>
            </a:r>
            <a:endParaRPr lang="en-US" altLang="zh-CN" dirty="0"/>
          </a:p>
          <a:p>
            <a:r>
              <a:rPr lang="zh-CN" altLang="zh-CN" dirty="0"/>
              <a:t>盗版软件是威胁软件产业的主要问题，它不仅打击了软件作者的积极性，破坏了市场秩序，还会对用户造成不良影响。</a:t>
            </a:r>
            <a:endParaRPr lang="en-US" altLang="zh-CN" dirty="0"/>
          </a:p>
          <a:p>
            <a:r>
              <a:rPr lang="zh-CN" altLang="zh-CN" dirty="0"/>
              <a:t>除了软件版权，软件还受许可证的保护。软件许可证是一种合同，由软件作者和用户签订，用以规定和限制软件用户使用软件（或其源代码）的权利，以及作者应尽的义务。</a:t>
            </a:r>
            <a:endParaRPr lang="zh-CN" alt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软件版权和许可证</a:t>
            </a:r>
            <a:endParaRPr lang="zh-CN" altLang="en-US" dirty="0"/>
          </a:p>
        </p:txBody>
      </p:sp>
      <p:sp>
        <p:nvSpPr>
          <p:cNvPr id="3" name="内容占位符 2"/>
          <p:cNvSpPr>
            <a:spLocks noGrp="1"/>
          </p:cNvSpPr>
          <p:nvPr>
            <p:ph idx="1"/>
          </p:nvPr>
        </p:nvSpPr>
        <p:spPr/>
        <p:txBody>
          <a:bodyPr/>
          <a:lstStyle/>
          <a:p>
            <a:r>
              <a:rPr lang="zh-CN" altLang="zh-CN" dirty="0"/>
              <a:t>购买软件实际上是购买软件的使用许可。</a:t>
            </a:r>
            <a:endParaRPr lang="en-US" altLang="zh-CN" dirty="0"/>
          </a:p>
          <a:p>
            <a:r>
              <a:rPr lang="zh-CN" altLang="zh-CN" dirty="0"/>
              <a:t>软件许可证按照允许的使用范围来划分，可分为允许单一用户使用的单用户许可证、允许指定多个数量的用户使用的多用户许可证、允许一定数量软件副本同时使用的并行用户许可证、允许特定区域内使用的定点许可证，等等。</a:t>
            </a:r>
            <a:endParaRPr lang="en-US" altLang="zh-CN" dirty="0"/>
          </a:p>
          <a:p>
            <a:r>
              <a:rPr lang="zh-CN" altLang="zh-CN" dirty="0"/>
              <a:t>常用的软件许可证包括通用公共许可证（</a:t>
            </a:r>
            <a:r>
              <a:rPr lang="en-US" altLang="zh-CN" dirty="0"/>
              <a:t>General Public License</a:t>
            </a:r>
            <a:r>
              <a:rPr lang="zh-CN" altLang="zh-CN" dirty="0"/>
              <a:t>，简称</a:t>
            </a:r>
            <a:r>
              <a:rPr lang="en-US" altLang="zh-CN" dirty="0"/>
              <a:t>GPL</a:t>
            </a:r>
            <a:r>
              <a:rPr lang="zh-CN" altLang="zh-CN" dirty="0"/>
              <a:t>）、</a:t>
            </a:r>
            <a:r>
              <a:rPr lang="en-US" altLang="zh-CN" dirty="0"/>
              <a:t>BSD</a:t>
            </a:r>
            <a:r>
              <a:rPr lang="zh-CN" altLang="zh-CN" dirty="0"/>
              <a:t>许可证（</a:t>
            </a:r>
            <a:r>
              <a:rPr lang="en-US" altLang="zh-CN" dirty="0"/>
              <a:t>Berkeley Software Distribution</a:t>
            </a:r>
            <a:r>
              <a:rPr lang="zh-CN" altLang="zh-CN" dirty="0"/>
              <a:t>）和私权软件许可证等。</a:t>
            </a:r>
            <a:endParaRPr lang="zh-CN" altLang="zh-CN" dirty="0"/>
          </a:p>
          <a:p>
            <a:endParaRPr lang="zh-CN" alt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软件版权和许可证</a:t>
            </a:r>
            <a:endParaRPr lang="zh-CN" altLang="en-US" dirty="0"/>
          </a:p>
        </p:txBody>
      </p:sp>
      <p:sp>
        <p:nvSpPr>
          <p:cNvPr id="3" name="内容占位符 2"/>
          <p:cNvSpPr>
            <a:spLocks noGrp="1"/>
          </p:cNvSpPr>
          <p:nvPr>
            <p:ph idx="1"/>
          </p:nvPr>
        </p:nvSpPr>
        <p:spPr/>
        <p:txBody>
          <a:bodyPr>
            <a:normAutofit/>
          </a:bodyPr>
          <a:lstStyle/>
          <a:p>
            <a:r>
              <a:rPr lang="zh-CN" altLang="en-US" dirty="0"/>
              <a:t>按照许可证的不同，软件又可分为公共软件和专有软件。</a:t>
            </a:r>
            <a:endParaRPr lang="en-US" altLang="zh-CN" dirty="0"/>
          </a:p>
          <a:p>
            <a:r>
              <a:rPr lang="zh-CN" altLang="en-US" dirty="0"/>
              <a:t>公共软件不受版权保护（作者放弃版权或版权已到期），可不受限制地使用（如复制、转卖，但不可申请版权）。</a:t>
            </a:r>
            <a:endParaRPr lang="en-US" altLang="zh-CN" dirty="0"/>
          </a:p>
          <a:p>
            <a:r>
              <a:rPr lang="zh-CN" altLang="en-US" dirty="0"/>
              <a:t>专有软件受版权和许可证保护，又可细分为商业软件、试用软件、开源软件、免费软件等。</a:t>
            </a:r>
            <a:endParaRPr lang="zh-CN" alt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软件版权和许可证</a:t>
            </a:r>
            <a:endParaRPr lang="zh-CN" altLang="en-US" dirty="0"/>
          </a:p>
        </p:txBody>
      </p:sp>
      <p:sp>
        <p:nvSpPr>
          <p:cNvPr id="3" name="内容占位符 2"/>
          <p:cNvSpPr>
            <a:spLocks noGrp="1"/>
          </p:cNvSpPr>
          <p:nvPr>
            <p:ph idx="1"/>
          </p:nvPr>
        </p:nvSpPr>
        <p:spPr/>
        <p:txBody>
          <a:bodyPr>
            <a:normAutofit lnSpcReduction="10000"/>
          </a:bodyPr>
          <a:lstStyle/>
          <a:p>
            <a:r>
              <a:rPr lang="zh-CN" altLang="zh-CN" dirty="0"/>
              <a:t>商业软件是厂商出于商业目的所出售的软件产品，部分商用软件会先以试用软件的形式分发。试用软件可以免费运行，但主要功能或运行时间（如</a:t>
            </a:r>
            <a:r>
              <a:rPr lang="en-US" altLang="zh-CN" dirty="0"/>
              <a:t>30</a:t>
            </a:r>
            <a:r>
              <a:rPr lang="zh-CN" altLang="zh-CN" dirty="0"/>
              <a:t>天以内或最多运行</a:t>
            </a:r>
            <a:r>
              <a:rPr lang="en-US" altLang="zh-CN" dirty="0"/>
              <a:t>60</a:t>
            </a:r>
            <a:r>
              <a:rPr lang="zh-CN" altLang="zh-CN" dirty="0"/>
              <a:t>分钟）等受到限制，用户如果想不受限制地使用，便需要付费购买。</a:t>
            </a:r>
            <a:endParaRPr lang="zh-CN" altLang="zh-CN" dirty="0"/>
          </a:p>
          <a:p>
            <a:r>
              <a:rPr lang="zh-CN" altLang="zh-CN" dirty="0"/>
              <a:t>开源软件提供了软件的源代码，在发行和使用上没有限制，可以进行销售和修改，但依旧受版权保护。</a:t>
            </a:r>
            <a:endParaRPr lang="zh-CN" altLang="zh-CN" dirty="0"/>
          </a:p>
          <a:p>
            <a:r>
              <a:rPr lang="zh-CN" altLang="zh-CN" dirty="0"/>
              <a:t>免费软件则可以免费使用软件的全部功能，受版权保护，可以使用、复制和传播，但不能修改和出售。常见的免费软件包括网络游戏、实用程序、驱动程序等。</a:t>
            </a:r>
            <a:endParaRPr lang="zh-CN" altLang="zh-CN" dirty="0"/>
          </a:p>
          <a:p>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软件的定义</a:t>
            </a:r>
            <a:endParaRPr lang="zh-CN" altLang="en-US" dirty="0"/>
          </a:p>
        </p:txBody>
      </p:sp>
      <p:sp>
        <p:nvSpPr>
          <p:cNvPr id="3" name="内容占位符 2"/>
          <p:cNvSpPr>
            <a:spLocks noGrp="1"/>
          </p:cNvSpPr>
          <p:nvPr>
            <p:ph idx="1"/>
          </p:nvPr>
        </p:nvSpPr>
        <p:spPr/>
        <p:txBody>
          <a:bodyPr/>
          <a:lstStyle/>
          <a:p>
            <a:r>
              <a:rPr lang="zh-CN" altLang="zh-CN" dirty="0"/>
              <a:t>软件指计算机程序及与之相关的数据，还包含程序的开发文档和管理文档</a:t>
            </a:r>
            <a:r>
              <a:rPr lang="zh-CN" altLang="en-US" dirty="0"/>
              <a:t>。</a:t>
            </a:r>
            <a:endParaRPr lang="zh-CN" altLang="en-US" dirty="0"/>
          </a:p>
        </p:txBody>
      </p:sp>
      <p:pic>
        <p:nvPicPr>
          <p:cNvPr id="4" name="图片 3"/>
          <p:cNvPicPr/>
          <p:nvPr/>
        </p:nvPicPr>
        <p:blipFill>
          <a:blip r:embed="rId1"/>
          <a:stretch>
            <a:fillRect/>
          </a:stretch>
        </p:blipFill>
        <p:spPr>
          <a:xfrm>
            <a:off x="3066419" y="2537666"/>
            <a:ext cx="3378449" cy="3251613"/>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软件的分类</a:t>
            </a:r>
            <a:endParaRPr lang="zh-CN" altLang="en-US" dirty="0"/>
          </a:p>
        </p:txBody>
      </p:sp>
      <p:sp>
        <p:nvSpPr>
          <p:cNvPr id="3" name="内容占位符 2"/>
          <p:cNvSpPr>
            <a:spLocks noGrp="1"/>
          </p:cNvSpPr>
          <p:nvPr>
            <p:ph idx="1"/>
          </p:nvPr>
        </p:nvSpPr>
        <p:spPr/>
        <p:txBody>
          <a:bodyPr/>
          <a:lstStyle/>
          <a:p>
            <a:r>
              <a:rPr lang="zh-CN" altLang="en-US" dirty="0"/>
              <a:t>按功能：系统软件与应用软件</a:t>
            </a:r>
            <a:endParaRPr lang="en-US" altLang="zh-CN" dirty="0"/>
          </a:p>
          <a:p>
            <a:endParaRPr lang="en-US" altLang="zh-CN" dirty="0"/>
          </a:p>
          <a:p>
            <a:r>
              <a:rPr lang="zh-CN" altLang="en-US" dirty="0"/>
              <a:t>按载体：左面软件与移动软件</a:t>
            </a:r>
            <a:endParaRPr lang="en-US" altLang="zh-CN" dirty="0"/>
          </a:p>
          <a:p>
            <a:endParaRPr lang="en-US" altLang="zh-CN" dirty="0"/>
          </a:p>
          <a:p>
            <a:r>
              <a:rPr lang="zh-CN" altLang="en-US" dirty="0"/>
              <a:t>按运行地点：本地软件与云软件</a:t>
            </a:r>
            <a:endParaRPr lang="en-US" altLang="zh-CN"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软件的分类</a:t>
            </a:r>
            <a:endParaRPr lang="zh-CN" altLang="en-US"/>
          </a:p>
        </p:txBody>
      </p:sp>
      <p:sp>
        <p:nvSpPr>
          <p:cNvPr id="3" name="内容占位符 2"/>
          <p:cNvSpPr>
            <a:spLocks noGrp="1"/>
          </p:cNvSpPr>
          <p:nvPr>
            <p:ph idx="1"/>
          </p:nvPr>
        </p:nvSpPr>
        <p:spPr/>
        <p:txBody>
          <a:bodyPr/>
          <a:p>
            <a:r>
              <a:rPr lang="zh-CN" altLang="en-US"/>
              <a:t>按</a:t>
            </a:r>
            <a:r>
              <a:rPr lang="zh-CN" altLang="en-US"/>
              <a:t>功能分类</a:t>
            </a:r>
            <a:endParaRPr lang="zh-CN" altLang="en-US"/>
          </a:p>
          <a:p>
            <a:pPr lvl="1"/>
            <a:r>
              <a:rPr lang="zh-CN" altLang="en-US"/>
              <a:t>系统软件</a:t>
            </a:r>
            <a:r>
              <a:rPr lang="en-US" altLang="zh-CN"/>
              <a:t>	</a:t>
            </a:r>
            <a:endParaRPr lang="en-US" altLang="zh-CN"/>
          </a:p>
          <a:p>
            <a:pPr marL="457200" lvl="1" indent="0">
              <a:buNone/>
            </a:pPr>
            <a:r>
              <a:rPr lang="zh-CN" altLang="zh-CN"/>
              <a:t>包括操作系统、设备驱动与实用程序，对计算机硬件进行统一的控制、调度和管理，并为应用软件提供基本的功能支持。</a:t>
            </a:r>
            <a:endParaRPr lang="zh-CN" altLang="zh-CN"/>
          </a:p>
          <a:p>
            <a:pPr marL="457200" lvl="1" indent="0">
              <a:buNone/>
            </a:pPr>
            <a:endParaRPr lang="zh-CN" altLang="en-US"/>
          </a:p>
          <a:p>
            <a:pPr lvl="1"/>
            <a:r>
              <a:rPr lang="zh-CN" altLang="en-US"/>
              <a:t>应用软件</a:t>
            </a:r>
            <a:r>
              <a:rPr lang="en-US" altLang="zh-CN"/>
              <a:t>	</a:t>
            </a:r>
            <a:endParaRPr lang="en-US" altLang="zh-CN"/>
          </a:p>
          <a:p>
            <a:pPr marL="457200" lvl="1" indent="0">
              <a:buNone/>
            </a:pPr>
            <a:r>
              <a:rPr lang="zh-CN" altLang="en-US"/>
              <a:t>用来解决特定领域的具体问题。</a:t>
            </a:r>
            <a:endParaRPr lang="zh-CN" altLang="en-US"/>
          </a:p>
          <a:p>
            <a:pPr marL="457200" lvl="1" indent="0">
              <a:buNone/>
            </a:pPr>
            <a:endParaRPr lang="zh-CN" altLang="en-US"/>
          </a:p>
          <a:p>
            <a:pPr lvl="1"/>
            <a:r>
              <a:rPr lang="zh-CN" altLang="en-US"/>
              <a:t>开发工具</a:t>
            </a:r>
            <a:r>
              <a:rPr lang="en-US" altLang="zh-CN"/>
              <a:t>	</a:t>
            </a:r>
            <a:endParaRPr lang="en-US" altLang="zh-CN"/>
          </a:p>
          <a:p>
            <a:pPr marL="457200" lvl="1" indent="0">
              <a:buNone/>
            </a:pPr>
            <a:r>
              <a:rPr lang="zh-CN" altLang="en-US"/>
              <a:t>用来编写系统软件和应用软件。</a:t>
            </a:r>
            <a:endParaRPr lang="zh-CN" alt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软件的</a:t>
            </a:r>
            <a:r>
              <a:rPr lang="zh-CN" altLang="en-US"/>
              <a:t>分类</a:t>
            </a:r>
            <a:endParaRPr lang="zh-CN" altLang="en-US"/>
          </a:p>
        </p:txBody>
      </p:sp>
      <p:sp>
        <p:nvSpPr>
          <p:cNvPr id="3" name="内容占位符 2"/>
          <p:cNvSpPr>
            <a:spLocks noGrp="1"/>
          </p:cNvSpPr>
          <p:nvPr>
            <p:ph idx="1"/>
          </p:nvPr>
        </p:nvSpPr>
        <p:spPr/>
        <p:txBody>
          <a:bodyPr/>
          <a:p>
            <a:r>
              <a:rPr lang="zh-CN" altLang="en-US"/>
              <a:t>按载体分类</a:t>
            </a:r>
            <a:endParaRPr lang="zh-CN" altLang="en-US"/>
          </a:p>
          <a:p>
            <a:pPr lvl="1"/>
            <a:r>
              <a:rPr lang="zh-CN" altLang="en-US"/>
              <a:t>桌面软件</a:t>
            </a:r>
            <a:endParaRPr lang="zh-CN" altLang="en-US"/>
          </a:p>
          <a:p>
            <a:pPr marL="457200" lvl="1" indent="0">
              <a:buNone/>
            </a:pPr>
            <a:r>
              <a:rPr lang="zh-CN" altLang="en-US"/>
              <a:t>桌面软件运行在台式计算机或笔记本电脑上，其功能一般较复杂，支持多种输入输出。</a:t>
            </a:r>
            <a:endParaRPr lang="zh-CN" altLang="en-US"/>
          </a:p>
          <a:p>
            <a:pPr marL="457200" lvl="1" indent="0">
              <a:buNone/>
            </a:pPr>
            <a:endParaRPr lang="zh-CN" altLang="en-US"/>
          </a:p>
          <a:p>
            <a:pPr lvl="1"/>
            <a:r>
              <a:rPr lang="zh-CN" altLang="en-US"/>
              <a:t>移动软件</a:t>
            </a:r>
            <a:endParaRPr lang="zh-CN" altLang="en-US"/>
          </a:p>
          <a:p>
            <a:pPr marL="457200" lvl="1" indent="0">
              <a:buNone/>
            </a:pPr>
            <a:r>
              <a:rPr lang="zh-CN" altLang="en-US"/>
              <a:t>移动软件也称应用，运行在移动设备上，功能较简单，且受限于移动性，一般以触摸方式或某个动作作为输入，以文字、图像形式输出。</a:t>
            </a:r>
            <a:endParaRPr lang="zh-CN"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软件的分类</a:t>
            </a:r>
            <a:endParaRPr lang="zh-CN" altLang="en-US"/>
          </a:p>
        </p:txBody>
      </p:sp>
      <p:sp>
        <p:nvSpPr>
          <p:cNvPr id="3" name="内容占位符 2"/>
          <p:cNvSpPr>
            <a:spLocks noGrp="1"/>
          </p:cNvSpPr>
          <p:nvPr>
            <p:ph idx="1"/>
          </p:nvPr>
        </p:nvSpPr>
        <p:spPr/>
        <p:txBody>
          <a:bodyPr/>
          <a:p>
            <a:r>
              <a:rPr lang="zh-CN" altLang="en-US"/>
              <a:t>按运行地点分类</a:t>
            </a:r>
            <a:endParaRPr lang="zh-CN" altLang="en-US"/>
          </a:p>
          <a:p>
            <a:pPr lvl="1"/>
            <a:r>
              <a:rPr lang="zh-CN" altLang="en-US"/>
              <a:t>本地软件</a:t>
            </a:r>
            <a:endParaRPr lang="zh-CN" altLang="en-US"/>
          </a:p>
          <a:p>
            <a:pPr marL="457200" lvl="1" indent="0">
              <a:buNone/>
            </a:pPr>
            <a:r>
              <a:rPr lang="en-US" altLang="zh-CN"/>
              <a:t>	</a:t>
            </a:r>
            <a:r>
              <a:rPr lang="zh-CN" altLang="en-US"/>
              <a:t>本地软件安装在本地的计算机中，运行时由本地的稽山及进行运算与处理。</a:t>
            </a:r>
            <a:endParaRPr lang="zh-CN" altLang="en-US"/>
          </a:p>
          <a:p>
            <a:pPr marL="457200" lvl="1" indent="0">
              <a:buNone/>
            </a:pPr>
            <a:endParaRPr lang="zh-CN" altLang="en-US"/>
          </a:p>
          <a:p>
            <a:pPr lvl="1"/>
            <a:r>
              <a:rPr lang="zh-CN" altLang="en-US"/>
              <a:t>云软件</a:t>
            </a:r>
            <a:endParaRPr lang="zh-CN" altLang="en-US"/>
          </a:p>
          <a:p>
            <a:pPr marL="457200" lvl="1" indent="0">
              <a:buNone/>
            </a:pPr>
            <a:r>
              <a:rPr lang="en-US" altLang="zh-CN"/>
              <a:t>	</a:t>
            </a:r>
            <a:r>
              <a:rPr lang="zh-CN" altLang="en-US"/>
              <a:t>云软件也称云应用，利用因特网上大量的计算资源进行管理和调度，可以理解为在云端运行，用户只需要一个平台即可进行输入和查看输出。</a:t>
            </a:r>
            <a:endParaRPr lang="zh-CN" altLang="en-US"/>
          </a:p>
          <a:p>
            <a:pPr marL="457200" lvl="1" indent="0">
              <a:buNone/>
            </a:pPr>
            <a:r>
              <a:rPr lang="en-US" altLang="zh-CN"/>
              <a:t>	</a:t>
            </a:r>
            <a:r>
              <a:rPr lang="zh-CN" altLang="en-US"/>
              <a:t>云软件便于使用 、无须下载安装，且可在多种操作系统上使用，可以帮助用户大大降低使用成本，并提高工作效率。</a:t>
            </a:r>
            <a:endParaRPr lang="zh-CN"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App</a:t>
            </a:r>
            <a:r>
              <a:rPr lang="zh-CN" altLang="en-US" dirty="0"/>
              <a:t>和应用程序</a:t>
            </a:r>
            <a:endParaRPr lang="zh-CN" altLang="en-US" dirty="0"/>
          </a:p>
        </p:txBody>
      </p:sp>
      <p:sp>
        <p:nvSpPr>
          <p:cNvPr id="3" name="内容占位符 2"/>
          <p:cNvSpPr>
            <a:spLocks noGrp="1"/>
          </p:cNvSpPr>
          <p:nvPr>
            <p:ph idx="1"/>
          </p:nvPr>
        </p:nvSpPr>
        <p:spPr/>
        <p:txBody>
          <a:bodyPr/>
          <a:lstStyle/>
          <a:p>
            <a:r>
              <a:rPr lang="en-US" altLang="zh-CN" dirty="0"/>
              <a:t>Web App</a:t>
            </a:r>
            <a:endParaRPr lang="en-US" altLang="zh-CN" dirty="0"/>
          </a:p>
          <a:p>
            <a:pPr lvl="1"/>
            <a:r>
              <a:rPr lang="zh-CN" altLang="en-US" dirty="0"/>
              <a:t>指能使用浏览器进行访问的一系列软件</a:t>
            </a:r>
            <a:endParaRPr lang="en-US" altLang="zh-CN" dirty="0"/>
          </a:p>
          <a:p>
            <a:pPr lvl="1"/>
            <a:r>
              <a:rPr lang="zh-CN" altLang="en-US" dirty="0"/>
              <a:t>代码随着 </a:t>
            </a:r>
            <a:r>
              <a:rPr lang="en-US" altLang="zh-CN" dirty="0"/>
              <a:t>HTML</a:t>
            </a:r>
            <a:r>
              <a:rPr lang="zh-CN" altLang="en-US" dirty="0"/>
              <a:t>页面而下载下来，并且在浏览器中被执行。</a:t>
            </a:r>
            <a:endParaRPr lang="en-US" altLang="zh-CN" dirty="0"/>
          </a:p>
        </p:txBody>
      </p:sp>
      <p:pic>
        <p:nvPicPr>
          <p:cNvPr id="4" name="图片 3" descr="http://www.thecameronteam.net/agent_files/Blog%20pictures/Sherwin-Williams-paint-visualizer-tool.jpg"/>
          <p:cNvPicPr/>
          <p:nvPr/>
        </p:nvPicPr>
        <p:blipFill>
          <a:blip r:embed="rId1">
            <a:extLst>
              <a:ext uri="{28A0092B-C50C-407E-A947-70E740481C1C}">
                <a14:useLocalDpi xmlns:a14="http://schemas.microsoft.com/office/drawing/2010/main" val="0"/>
              </a:ext>
            </a:extLst>
          </a:blip>
          <a:srcRect/>
          <a:stretch>
            <a:fillRect/>
          </a:stretch>
        </p:blipFill>
        <p:spPr bwMode="auto">
          <a:xfrm>
            <a:off x="3335746" y="2973705"/>
            <a:ext cx="5274310" cy="328295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r>
              <a:rPr lang="en-US" altLang="zh-CN"/>
              <a:t>App</a:t>
            </a:r>
            <a:r>
              <a:rPr lang="zh-CN" altLang="en-US"/>
              <a:t>和应用程序</a:t>
            </a:r>
            <a:endParaRPr lang="zh-CN" altLang="en-US"/>
          </a:p>
        </p:txBody>
      </p:sp>
      <p:sp>
        <p:nvSpPr>
          <p:cNvPr id="3" name="内容占位符 2"/>
          <p:cNvSpPr>
            <a:spLocks noGrp="1"/>
          </p:cNvSpPr>
          <p:nvPr>
            <p:ph idx="1"/>
          </p:nvPr>
        </p:nvSpPr>
        <p:spPr/>
        <p:txBody>
          <a:bodyPr/>
          <a:p>
            <a:r>
              <a:rPr lang="en-US" altLang="zh-CN"/>
              <a:t>Web App</a:t>
            </a:r>
            <a:endParaRPr lang="en-US" altLang="zh-CN"/>
          </a:p>
          <a:p>
            <a:pPr lvl="1"/>
            <a:r>
              <a:rPr lang="en-US" altLang="zh-CN"/>
              <a:t>Web App</a:t>
            </a:r>
            <a:r>
              <a:rPr lang="zh-CN" altLang="en-US"/>
              <a:t>特别适合个人级别的任务，如一些基本的文字处理、表格创建、照片编辑、音频记录、视频剪辑、报告设计和个人财务管理等，</a:t>
            </a:r>
            <a:r>
              <a:rPr lang="en-US" altLang="zh-CN"/>
              <a:t>Web App</a:t>
            </a:r>
            <a:r>
              <a:rPr lang="zh-CN" altLang="en-US"/>
              <a:t>中精密复杂的功能在持续增加。</a:t>
            </a:r>
            <a:endParaRPr lang="zh-CN" altLang="en-US"/>
          </a:p>
          <a:p>
            <a:pPr lvl="1"/>
            <a:r>
              <a:rPr lang="zh-CN" altLang="en-US"/>
              <a:t>由于项目文件存储在网站且很容易被共享，许多</a:t>
            </a:r>
            <a:r>
              <a:rPr lang="en-US" altLang="zh-CN"/>
              <a:t>Web App</a:t>
            </a:r>
            <a:r>
              <a:rPr lang="zh-CN" altLang="en-US"/>
              <a:t>支持几个人呢同时编辑同一个项目。</a:t>
            </a:r>
            <a:endParaRPr lang="zh-CN" altLang="en-US"/>
          </a:p>
          <a:p>
            <a:pPr lvl="1"/>
            <a:r>
              <a:rPr lang="zh-CN" altLang="en-US"/>
              <a:t>缺点：如果存放数据的网站关闭了，就不能访问应用程序或数据；数据可能曝光或丢失，最好能够做备份。</a:t>
            </a:r>
            <a:endParaRPr lang="zh-CN" altLang="en-US"/>
          </a:p>
        </p:txBody>
      </p:sp>
    </p:spTree>
  </p:cSld>
  <p:clrMapOvr>
    <a:masterClrMapping/>
  </p:clrMapOvr>
</p:sld>
</file>

<file path=ppt/theme/theme1.xml><?xml version="1.0" encoding="utf-8"?>
<a:theme xmlns:a="http://schemas.openxmlformats.org/drawingml/2006/main" name="C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CS</Template>
  <TotalTime>0</TotalTime>
  <Words>2779</Words>
  <Application>WPS 演示</Application>
  <PresentationFormat>全屏显示(4:3)</PresentationFormat>
  <Paragraphs>162</Paragraphs>
  <Slides>26</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26</vt:i4>
      </vt:variant>
    </vt:vector>
  </HeadingPairs>
  <TitlesOfParts>
    <vt:vector size="34" baseType="lpstr">
      <vt:lpstr>Arial</vt:lpstr>
      <vt:lpstr>宋体</vt:lpstr>
      <vt:lpstr>Wingdings</vt:lpstr>
      <vt:lpstr>Calibri Light</vt:lpstr>
      <vt:lpstr>微软雅黑</vt:lpstr>
      <vt:lpstr>Arial Unicode MS</vt:lpstr>
      <vt:lpstr>Calibri</vt:lpstr>
      <vt:lpstr>CS</vt:lpstr>
      <vt:lpstr>第3章 计算机软件</vt:lpstr>
      <vt:lpstr>主要内容</vt:lpstr>
      <vt:lpstr>软件的定义</vt:lpstr>
      <vt:lpstr>软件的分类</vt:lpstr>
      <vt:lpstr>软件的分类</vt:lpstr>
      <vt:lpstr>PowerPoint 演示文稿</vt:lpstr>
      <vt:lpstr>PowerPoint 演示文稿</vt:lpstr>
      <vt:lpstr>App和应用程序</vt:lpstr>
      <vt:lpstr>PowerPoint 演示文稿</vt:lpstr>
      <vt:lpstr>App和应用程序</vt:lpstr>
      <vt:lpstr>常用应用软件</vt:lpstr>
      <vt:lpstr>常用应用软件</vt:lpstr>
      <vt:lpstr>常用应用软件</vt:lpstr>
      <vt:lpstr>常用应用软件</vt:lpstr>
      <vt:lpstr>常用应用软件</vt:lpstr>
      <vt:lpstr>常用应用软件</vt:lpstr>
      <vt:lpstr>办公套件</vt:lpstr>
      <vt:lpstr>文字处理</vt:lpstr>
      <vt:lpstr>演示文稿</vt:lpstr>
      <vt:lpstr>电子表格</vt:lpstr>
      <vt:lpstr>电子表格</vt:lpstr>
      <vt:lpstr>数据库</vt:lpstr>
      <vt:lpstr>软件版权和许可证</vt:lpstr>
      <vt:lpstr>软件版权和许可证</vt:lpstr>
      <vt:lpstr>软件版权和许可证</vt:lpstr>
      <vt:lpstr>软件版权和许可证</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第3章 计算机软件</dc:title>
  <dc:creator>李沛伦</dc:creator>
  <cp:lastModifiedBy>古安</cp:lastModifiedBy>
  <cp:revision>7</cp:revision>
  <dcterms:created xsi:type="dcterms:W3CDTF">2015-05-11T11:10:00Z</dcterms:created>
  <dcterms:modified xsi:type="dcterms:W3CDTF">2019-11-22T06:24:47Z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2052-11.1.0.9208</vt:lpwstr>
  </property>
</Properties>
</file>