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21"/>
  </p:notesMasterIdLst>
  <p:sldIdLst>
    <p:sldId id="256" r:id="rId3"/>
    <p:sldId id="257" r:id="rId4"/>
    <p:sldId id="258" r:id="rId5"/>
    <p:sldId id="259" r:id="rId6"/>
    <p:sldId id="281" r:id="rId7"/>
    <p:sldId id="309" r:id="rId8"/>
    <p:sldId id="282" r:id="rId9"/>
    <p:sldId id="310" r:id="rId10"/>
    <p:sldId id="283" r:id="rId11"/>
    <p:sldId id="311" r:id="rId12"/>
    <p:sldId id="284" r:id="rId13"/>
    <p:sldId id="312" r:id="rId14"/>
    <p:sldId id="260" r:id="rId15"/>
    <p:sldId id="313" r:id="rId16"/>
    <p:sldId id="261" r:id="rId17"/>
    <p:sldId id="262" r:id="rId18"/>
    <p:sldId id="263" r:id="rId19"/>
    <p:sldId id="264" r:id="rId20"/>
    <p:sldId id="265" r:id="rId22"/>
    <p:sldId id="266" r:id="rId23"/>
    <p:sldId id="285" r:id="rId24"/>
    <p:sldId id="267" r:id="rId25"/>
    <p:sldId id="286" r:id="rId26"/>
    <p:sldId id="268" r:id="rId27"/>
    <p:sldId id="269" r:id="rId28"/>
    <p:sldId id="270" r:id="rId29"/>
    <p:sldId id="271" r:id="rId30"/>
    <p:sldId id="272" r:id="rId31"/>
    <p:sldId id="287" r:id="rId32"/>
    <p:sldId id="273" r:id="rId33"/>
    <p:sldId id="274" r:id="rId34"/>
    <p:sldId id="275" r:id="rId35"/>
    <p:sldId id="276" r:id="rId36"/>
    <p:sldId id="277" r:id="rId37"/>
    <p:sldId id="278" r:id="rId38"/>
    <p:sldId id="279" r:id="rId39"/>
    <p:sldId id="280" r:id="rId40"/>
    <p:sldId id="315" r:id="rId41"/>
    <p:sldId id="314" r:id="rId42"/>
    <p:sldId id="343" r:id="rId43"/>
    <p:sldId id="344" r:id="rId44"/>
    <p:sldId id="345"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114EE63-FB3A-4A56-9455-E7DFD8F4E5AD}"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114EE63-FB3A-4A56-9455-E7DFD8F4E5AD}"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B5CB660-69FB-4DA5-98F4-5AE2EFA1CE8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114EE63-FB3A-4A56-9455-E7DFD8F4E5A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5CB660-69FB-4DA5-98F4-5AE2EFA1CE83}"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14EE63-FB3A-4A56-9455-E7DFD8F4E5A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4</a:t>
            </a:r>
            <a:r>
              <a:rPr lang="zh-CN" altLang="en-US" dirty="0"/>
              <a:t>章 操作系统和文件管理</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存储器资源</a:t>
            </a:r>
            <a:endParaRPr lang="zh-CN" altLang="en-US"/>
          </a:p>
        </p:txBody>
      </p:sp>
      <p:pic>
        <p:nvPicPr>
          <p:cNvPr id="18" name="图片 18"/>
          <p:cNvPicPr>
            <a:picLocks noChangeAspect="1"/>
          </p:cNvPicPr>
          <p:nvPr>
            <p:ph idx="1"/>
          </p:nvPr>
        </p:nvPicPr>
        <p:blipFill>
          <a:blip r:embed="rId1"/>
          <a:stretch>
            <a:fillRect/>
          </a:stretch>
        </p:blipFill>
        <p:spPr>
          <a:xfrm>
            <a:off x="3300730" y="1938020"/>
            <a:ext cx="2937510" cy="2099945"/>
          </a:xfrm>
          <a:prstGeom prst="rect">
            <a:avLst/>
          </a:prstGeom>
        </p:spPr>
      </p:pic>
      <p:sp>
        <p:nvSpPr>
          <p:cNvPr id="4" name="文本框 3"/>
          <p:cNvSpPr txBox="1"/>
          <p:nvPr/>
        </p:nvSpPr>
        <p:spPr>
          <a:xfrm>
            <a:off x="3394710" y="4271010"/>
            <a:ext cx="2749550" cy="368300"/>
          </a:xfrm>
          <a:prstGeom prst="rect">
            <a:avLst/>
          </a:prstGeom>
          <a:noFill/>
        </p:spPr>
        <p:txBody>
          <a:bodyPr wrap="square" rtlCol="0">
            <a:spAutoFit/>
          </a:bodyPr>
          <a:p>
            <a:r>
              <a:rPr lang="zh-CN" altLang="en-US"/>
              <a:t>存储器资源使用程度示例</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外围设备资源</a:t>
            </a:r>
            <a:endParaRPr lang="zh-CN" altLang="en-US"/>
          </a:p>
        </p:txBody>
      </p:sp>
      <p:sp>
        <p:nvSpPr>
          <p:cNvPr id="3" name="内容占位符 2"/>
          <p:cNvSpPr>
            <a:spLocks noGrp="1"/>
          </p:cNvSpPr>
          <p:nvPr>
            <p:ph idx="1"/>
          </p:nvPr>
        </p:nvSpPr>
        <p:spPr/>
        <p:txBody>
          <a:bodyPr/>
          <a:p>
            <a:r>
              <a:rPr lang="zh-CN" altLang="en-US"/>
              <a:t>与计算机连接的设备都可视为输入或输出资源。</a:t>
            </a:r>
            <a:endParaRPr lang="zh-CN" altLang="en-US"/>
          </a:p>
          <a:p>
            <a:r>
              <a:rPr lang="zh-CN" altLang="en-US"/>
              <a:t>操作系统通过与该设备配套的驱动程序进行与设备的通信，以保障设备的正常使用。</a:t>
            </a:r>
            <a:endParaRPr lang="zh-CN" altLang="en-US"/>
          </a:p>
          <a:p>
            <a:r>
              <a:rPr lang="zh-CN" altLang="en-US"/>
              <a:t>计算机的操作系统会确保输入输出是以有序的形式处理的，并可在计算机忙于其他任务时使用</a:t>
            </a:r>
            <a:r>
              <a:rPr lang="en-US" altLang="zh-CN"/>
              <a:t>“</a:t>
            </a:r>
            <a:r>
              <a:rPr lang="zh-CN" altLang="en-US"/>
              <a:t>缓冲区</a:t>
            </a:r>
            <a:r>
              <a:rPr lang="en-US" altLang="zh-CN"/>
              <a:t>”</a:t>
            </a:r>
            <a:r>
              <a:rPr lang="zh-CN" altLang="en-US"/>
              <a:t>来收集和存放数据。</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外围设备资源</a:t>
            </a:r>
            <a:endParaRPr lang="zh-CN" altLang="en-US"/>
          </a:p>
        </p:txBody>
      </p:sp>
      <p:pic>
        <p:nvPicPr>
          <p:cNvPr id="19" name="图片 19"/>
          <p:cNvPicPr>
            <a:picLocks noChangeAspect="1"/>
          </p:cNvPicPr>
          <p:nvPr>
            <p:ph idx="1"/>
          </p:nvPr>
        </p:nvPicPr>
        <p:blipFill>
          <a:blip r:embed="rId1"/>
          <a:stretch>
            <a:fillRect/>
          </a:stretch>
        </p:blipFill>
        <p:spPr>
          <a:xfrm>
            <a:off x="3482340" y="941705"/>
            <a:ext cx="2988945" cy="4974590"/>
          </a:xfrm>
          <a:prstGeom prst="rect">
            <a:avLst/>
          </a:prstGeom>
        </p:spPr>
      </p:pic>
      <p:sp>
        <p:nvSpPr>
          <p:cNvPr id="4" name="文本框 3"/>
          <p:cNvSpPr txBox="1"/>
          <p:nvPr/>
        </p:nvSpPr>
        <p:spPr>
          <a:xfrm>
            <a:off x="3396615" y="6019800"/>
            <a:ext cx="3159760" cy="368300"/>
          </a:xfrm>
          <a:prstGeom prst="rect">
            <a:avLst/>
          </a:prstGeom>
          <a:noFill/>
        </p:spPr>
        <p:txBody>
          <a:bodyPr wrap="square" rtlCol="0">
            <a:spAutoFit/>
          </a:bodyPr>
          <a:p>
            <a:r>
              <a:rPr lang="zh-CN" altLang="en-US"/>
              <a:t>查看连接到计算机的所有设备</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操作系统的功能</a:t>
            </a:r>
            <a:endParaRPr lang="zh-CN" altLang="en-US" dirty="0"/>
          </a:p>
        </p:txBody>
      </p:sp>
      <p:sp>
        <p:nvSpPr>
          <p:cNvPr id="3" name="内容占位符 2"/>
          <p:cNvSpPr>
            <a:spLocks noGrp="1"/>
          </p:cNvSpPr>
          <p:nvPr>
            <p:ph idx="1"/>
          </p:nvPr>
        </p:nvSpPr>
        <p:spPr/>
        <p:txBody>
          <a:bodyPr/>
          <a:lstStyle/>
          <a:p>
            <a:r>
              <a:rPr lang="zh-CN" altLang="zh-CN" dirty="0"/>
              <a:t>提供用户界面：</a:t>
            </a:r>
            <a:endParaRPr lang="zh-CN" altLang="zh-CN" dirty="0"/>
          </a:p>
          <a:p>
            <a:r>
              <a:rPr lang="zh-CN" altLang="zh-CN" dirty="0"/>
              <a:t>早期的操作系统使用的是命令行界面，它通常不支持鼠标，用户需要通过键盘输入指令（这通常需要用户提前熟记），操作系统接到指令后予以执行。</a:t>
            </a:r>
            <a:endParaRPr lang="en-US" altLang="zh-CN" dirty="0"/>
          </a:p>
          <a:p>
            <a:r>
              <a:rPr lang="zh-CN" altLang="zh-CN" dirty="0"/>
              <a:t>现代的操作系统使用简便易用的图形用户界面，通过对屏幕上显示的图像进行操作，用户可以方便地使用计算机。</a:t>
            </a:r>
            <a:endParaRPr lang="zh-CN" altLang="zh-CN"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提供</a:t>
            </a:r>
            <a:r>
              <a:rPr lang="zh-CN" altLang="en-US"/>
              <a:t>用户界面</a:t>
            </a:r>
            <a:endParaRPr lang="zh-CN" altLang="en-US"/>
          </a:p>
        </p:txBody>
      </p:sp>
      <p:pic>
        <p:nvPicPr>
          <p:cNvPr id="20" name="图片 20"/>
          <p:cNvPicPr>
            <a:picLocks noChangeAspect="1"/>
          </p:cNvPicPr>
          <p:nvPr>
            <p:ph idx="1"/>
          </p:nvPr>
        </p:nvPicPr>
        <p:blipFill>
          <a:blip r:embed="rId1"/>
          <a:stretch>
            <a:fillRect/>
          </a:stretch>
        </p:blipFill>
        <p:spPr>
          <a:xfrm>
            <a:off x="1826260" y="1316355"/>
            <a:ext cx="6410325" cy="4362450"/>
          </a:xfrm>
          <a:prstGeom prst="rect">
            <a:avLst/>
          </a:prstGeom>
        </p:spPr>
      </p:pic>
      <p:sp>
        <p:nvSpPr>
          <p:cNvPr id="4" name="文本框 3"/>
          <p:cNvSpPr txBox="1"/>
          <p:nvPr/>
        </p:nvSpPr>
        <p:spPr>
          <a:xfrm>
            <a:off x="3260725" y="5828665"/>
            <a:ext cx="3432175" cy="368300"/>
          </a:xfrm>
          <a:prstGeom prst="rect">
            <a:avLst/>
          </a:prstGeom>
          <a:noFill/>
        </p:spPr>
        <p:txBody>
          <a:bodyPr wrap="square" rtlCol="0">
            <a:spAutoFit/>
          </a:bodyPr>
          <a:p>
            <a:r>
              <a:rPr lang="zh-CN" altLang="en-US"/>
              <a:t> Windows系统提供的命令行界面</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操作系统的功能</a:t>
            </a:r>
            <a:endParaRPr lang="zh-CN" altLang="en-US" dirty="0"/>
          </a:p>
        </p:txBody>
      </p:sp>
      <p:sp>
        <p:nvSpPr>
          <p:cNvPr id="3" name="内容占位符 2"/>
          <p:cNvSpPr>
            <a:spLocks noGrp="1"/>
          </p:cNvSpPr>
          <p:nvPr>
            <p:ph idx="1"/>
          </p:nvPr>
        </p:nvSpPr>
        <p:spPr/>
        <p:txBody>
          <a:bodyPr>
            <a:normAutofit/>
          </a:bodyPr>
          <a:lstStyle/>
          <a:p>
            <a:r>
              <a:rPr lang="zh-CN" altLang="en-US" dirty="0"/>
              <a:t>尽管现代操作系统的种类多种多样，但其图形用户界面的组成元素是大体相同的：</a:t>
            </a:r>
            <a:endParaRPr lang="en-US" altLang="zh-CN" dirty="0"/>
          </a:p>
          <a:p>
            <a:pPr lvl="1"/>
            <a:r>
              <a:rPr lang="zh-CN" altLang="en-US" dirty="0"/>
              <a:t>桌面</a:t>
            </a:r>
            <a:endParaRPr lang="zh-CN" altLang="en-US" dirty="0"/>
          </a:p>
          <a:p>
            <a:pPr lvl="1"/>
            <a:r>
              <a:rPr lang="zh-CN" altLang="en-US" dirty="0"/>
              <a:t>图标</a:t>
            </a:r>
            <a:endParaRPr lang="en-US" altLang="zh-CN" dirty="0"/>
          </a:p>
          <a:p>
            <a:pPr lvl="1"/>
            <a:r>
              <a:rPr lang="zh-CN" altLang="en-US" dirty="0"/>
              <a:t>窗口</a:t>
            </a:r>
            <a:endParaRPr lang="zh-CN" altLang="en-US" dirty="0"/>
          </a:p>
          <a:p>
            <a:pPr lvl="1"/>
            <a:r>
              <a:rPr lang="zh-CN" altLang="en-US" dirty="0"/>
              <a:t>任务栏</a:t>
            </a:r>
            <a:endParaRPr lang="en-US" altLang="zh-CN" dirty="0"/>
          </a:p>
          <a:p>
            <a:pPr lvl="1"/>
            <a:r>
              <a:rPr lang="zh-CN" altLang="en-US" dirty="0"/>
              <a:t>菜单栏</a:t>
            </a:r>
            <a:endParaRPr lang="en-US" altLang="zh-CN" dirty="0"/>
          </a:p>
          <a:p>
            <a:pPr lvl="1"/>
            <a:r>
              <a:rPr lang="zh-CN" altLang="en-US" dirty="0"/>
              <a:t>工具栏</a:t>
            </a:r>
            <a:endParaRPr lang="en-US" altLang="zh-CN" dirty="0"/>
          </a:p>
          <a:p>
            <a:pPr lvl="1"/>
            <a:r>
              <a:rPr lang="zh-CN" altLang="en-US" dirty="0"/>
              <a:t>按钮</a:t>
            </a:r>
            <a:endParaRPr lang="en-US" altLang="zh-CN" dirty="0"/>
          </a:p>
          <a:p>
            <a:pPr lvl="1"/>
            <a:r>
              <a:rPr lang="zh-CN" altLang="en-US" dirty="0"/>
              <a:t>对话框</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操作系统的分类</a:t>
            </a:r>
            <a:endParaRPr lang="zh-CN" altLang="en-US" dirty="0"/>
          </a:p>
        </p:txBody>
      </p:sp>
      <p:sp>
        <p:nvSpPr>
          <p:cNvPr id="3" name="内容占位符 2"/>
          <p:cNvSpPr>
            <a:spLocks noGrp="1"/>
          </p:cNvSpPr>
          <p:nvPr>
            <p:ph idx="1"/>
          </p:nvPr>
        </p:nvSpPr>
        <p:spPr>
          <a:xfrm>
            <a:off x="1438382" y="1202076"/>
            <a:ext cx="7076968" cy="5363977"/>
          </a:xfrm>
        </p:spPr>
        <p:txBody>
          <a:bodyPr>
            <a:normAutofit/>
          </a:bodyPr>
          <a:lstStyle/>
          <a:p>
            <a:r>
              <a:rPr lang="zh-CN" altLang="zh-CN" dirty="0"/>
              <a:t>操作系统按其应用领域来划分，可分为桌面操作系统、移动操作系统、服务器操作系统等。</a:t>
            </a:r>
            <a:endParaRPr lang="en-US" altLang="zh-CN" dirty="0"/>
          </a:p>
          <a:p>
            <a:r>
              <a:rPr lang="zh-CN" altLang="zh-CN" dirty="0"/>
              <a:t>桌面操作系统是为桌面计算机或笔记本电脑设计的个人用操作系统。它能够实现个人对计算机的几乎所有的需求。</a:t>
            </a:r>
            <a:endParaRPr lang="en-US" altLang="zh-CN" dirty="0"/>
          </a:p>
          <a:p>
            <a:r>
              <a:rPr lang="zh-CN" altLang="zh-CN" dirty="0"/>
              <a:t>移动操作系统是为手持设备如智能手机、平板电脑设计的，移动操作系统更加关注于操作便捷性和应用扩展性。</a:t>
            </a:r>
            <a:endParaRPr lang="en-US" altLang="zh-CN" dirty="0"/>
          </a:p>
          <a:p>
            <a:r>
              <a:rPr lang="zh-CN" altLang="zh-CN" dirty="0"/>
              <a:t>服务器</a:t>
            </a:r>
            <a:r>
              <a:rPr lang="zh-CN" altLang="en-US" dirty="0"/>
              <a:t>操作系统</a:t>
            </a:r>
            <a:r>
              <a:rPr lang="zh-CN" altLang="zh-CN" dirty="0"/>
              <a:t>一般安装在</a:t>
            </a:r>
            <a:r>
              <a:rPr lang="en-US" altLang="zh-CN" dirty="0"/>
              <a:t>Web</a:t>
            </a:r>
            <a:r>
              <a:rPr lang="zh-CN" altLang="zh-CN" dirty="0"/>
              <a:t>服务器、数据库服务器、应用服务器等大型计算机上，具有很高的稳定性和安全性</a:t>
            </a:r>
            <a:endParaRPr lang="zh-CN" altLang="zh-CN" dirty="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常见桌面操作系统</a:t>
            </a:r>
            <a:endParaRPr lang="zh-CN" altLang="en-US" dirty="0"/>
          </a:p>
        </p:txBody>
      </p:sp>
      <p:sp>
        <p:nvSpPr>
          <p:cNvPr id="3" name="内容占位符 2"/>
          <p:cNvSpPr>
            <a:spLocks noGrp="1"/>
          </p:cNvSpPr>
          <p:nvPr>
            <p:ph idx="1"/>
          </p:nvPr>
        </p:nvSpPr>
        <p:spPr/>
        <p:txBody>
          <a:bodyPr/>
          <a:lstStyle/>
          <a:p>
            <a:r>
              <a:rPr lang="en-US" altLang="zh-CN" dirty="0"/>
              <a:t>Microsoft Windows——</a:t>
            </a:r>
            <a:r>
              <a:rPr lang="zh-CN" altLang="zh-CN" dirty="0"/>
              <a:t>全球用户量最大的桌面操作系统</a:t>
            </a:r>
            <a:r>
              <a:rPr lang="zh-CN" altLang="en-US" dirty="0"/>
              <a:t>。（</a:t>
            </a:r>
            <a:r>
              <a:rPr lang="en-US" altLang="zh-CN" dirty="0"/>
              <a:t>90%</a:t>
            </a:r>
            <a:r>
              <a:rPr lang="zh-CN" altLang="en-US" dirty="0"/>
              <a:t>市场份额）</a:t>
            </a:r>
            <a:endParaRPr lang="en-US" altLang="zh-CN" dirty="0"/>
          </a:p>
          <a:p>
            <a:endParaRPr lang="zh-CN" altLang="en-US" dirty="0"/>
          </a:p>
        </p:txBody>
      </p:sp>
      <p:graphicFrame>
        <p:nvGraphicFramePr>
          <p:cNvPr id="7" name="表格 6"/>
          <p:cNvGraphicFramePr>
            <a:graphicFrameLocks noGrp="1"/>
          </p:cNvGraphicFramePr>
          <p:nvPr>
            <p:custDataLst>
              <p:tags r:id="rId1"/>
            </p:custDataLst>
          </p:nvPr>
        </p:nvGraphicFramePr>
        <p:xfrm>
          <a:off x="1844675" y="2325529"/>
          <a:ext cx="6370320" cy="3850154"/>
        </p:xfrm>
        <a:graphic>
          <a:graphicData uri="http://schemas.openxmlformats.org/drawingml/2006/table">
            <a:tbl>
              <a:tblPr firstRow="1" firstCol="1" bandRow="1"/>
              <a:tblGrid>
                <a:gridCol w="705035"/>
                <a:gridCol w="2480958"/>
                <a:gridCol w="704202"/>
                <a:gridCol w="2480125"/>
              </a:tblGrid>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1983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a:t>
                      </a:r>
                      <a:r>
                        <a:rPr lang="zh-CN" sz="1600" kern="100">
                          <a:effectLst/>
                          <a:latin typeface="Calibri" panose="020F0502020204030204" charset="0"/>
                          <a:ea typeface="宋体" panose="02010600030101010101" pitchFamily="2" charset="-122"/>
                          <a:cs typeface="Times New Roman" panose="02020603050405020304" pitchFamily="18" charset="0"/>
                        </a:rPr>
                        <a:t>诞生</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1999</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98 SE</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1985</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1.0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2000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1987</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2.0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Me</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1987</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386</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2001</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XP</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1988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286</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2002</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XP SP1</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3.0</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Server 2003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1991</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3.0a</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2004</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XP SP2</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1992</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3.1</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2007</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Vista</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1992</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for Workgroups</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Server 2008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NT</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XP SP3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3.11</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2009</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7</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1995</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95</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2012</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1996</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CE</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2013</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8.1</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011">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1998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Windows 98</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effectLst/>
                          <a:latin typeface="Calibri" panose="020F0502020204030204" charset="0"/>
                          <a:ea typeface="宋体" panose="02010600030101010101" pitchFamily="2" charset="-122"/>
                          <a:cs typeface="Times New Roman" panose="02020603050405020304" pitchFamily="18" charset="0"/>
                        </a:rPr>
                        <a:t> </a:t>
                      </a:r>
                      <a:endParaRPr lang="zh-CN" sz="16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dirty="0">
                          <a:effectLst/>
                          <a:latin typeface="Calibri" panose="020F0502020204030204" charset="0"/>
                          <a:ea typeface="宋体" panose="02010600030101010101" pitchFamily="2" charset="-122"/>
                          <a:cs typeface="Times New Roman" panose="02020603050405020304" pitchFamily="18" charset="0"/>
                        </a:rPr>
                        <a:t> </a:t>
                      </a:r>
                      <a:endParaRPr lang="zh-CN" sz="16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常见桌面操作系统</a:t>
            </a:r>
            <a:endParaRPr lang="zh-CN" altLang="en-US" dirty="0"/>
          </a:p>
        </p:txBody>
      </p:sp>
      <p:sp>
        <p:nvSpPr>
          <p:cNvPr id="3" name="内容占位符 2"/>
          <p:cNvSpPr>
            <a:spLocks noGrp="1"/>
          </p:cNvSpPr>
          <p:nvPr>
            <p:ph idx="1"/>
          </p:nvPr>
        </p:nvSpPr>
        <p:spPr/>
        <p:txBody>
          <a:bodyPr/>
          <a:lstStyle/>
          <a:p>
            <a:r>
              <a:rPr lang="en-US" altLang="zh-CN" dirty="0"/>
              <a:t>Mac OS——</a:t>
            </a:r>
            <a:r>
              <a:rPr lang="zh-CN" altLang="en-US" dirty="0"/>
              <a:t>运行在苹果</a:t>
            </a:r>
            <a:r>
              <a:rPr lang="en-US" altLang="zh-CN" dirty="0"/>
              <a:t>Macintosh</a:t>
            </a:r>
            <a:r>
              <a:rPr lang="zh-CN" altLang="en-US" dirty="0"/>
              <a:t>系列计算机上的操作系统。</a:t>
            </a:r>
            <a:endParaRPr lang="zh-CN" altLang="en-US" dirty="0"/>
          </a:p>
        </p:txBody>
      </p:sp>
      <p:pic>
        <p:nvPicPr>
          <p:cNvPr id="4" name="图片 3"/>
          <p:cNvPicPr/>
          <p:nvPr/>
        </p:nvPicPr>
        <p:blipFill>
          <a:blip r:embed="rId1"/>
          <a:stretch>
            <a:fillRect/>
          </a:stretch>
        </p:blipFill>
        <p:spPr>
          <a:xfrm>
            <a:off x="2813801" y="2994422"/>
            <a:ext cx="5269792" cy="3295007"/>
          </a:xfrm>
          <a:prstGeom prst="rect">
            <a:avLst/>
          </a:prstGeom>
        </p:spPr>
      </p:pic>
      <p:sp>
        <p:nvSpPr>
          <p:cNvPr id="5" name="文本框 4"/>
          <p:cNvSpPr txBox="1"/>
          <p:nvPr/>
        </p:nvSpPr>
        <p:spPr>
          <a:xfrm>
            <a:off x="4135824" y="2572446"/>
            <a:ext cx="3604128" cy="369332"/>
          </a:xfrm>
          <a:prstGeom prst="rect">
            <a:avLst/>
          </a:prstGeom>
          <a:noFill/>
        </p:spPr>
        <p:txBody>
          <a:bodyPr wrap="none" rtlCol="0">
            <a:spAutoFit/>
          </a:bodyPr>
          <a:lstStyle/>
          <a:p>
            <a:r>
              <a:rPr lang="zh-CN" altLang="en-US" dirty="0"/>
              <a:t>在 </a:t>
            </a:r>
            <a:r>
              <a:rPr lang="en-US" altLang="zh-CN" dirty="0"/>
              <a:t>Mac OS </a:t>
            </a:r>
            <a:r>
              <a:rPr lang="zh-CN" altLang="en-US" dirty="0"/>
              <a:t>上运行 </a:t>
            </a:r>
            <a:r>
              <a:rPr lang="en-US" altLang="zh-CN" dirty="0"/>
              <a:t>Windows </a:t>
            </a:r>
            <a:r>
              <a:rPr lang="zh-CN" altLang="en-US" dirty="0"/>
              <a:t>虚拟机</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常见桌面操作系统</a:t>
            </a:r>
            <a:endParaRPr lang="zh-CN" altLang="en-US" dirty="0"/>
          </a:p>
        </p:txBody>
      </p:sp>
      <p:sp>
        <p:nvSpPr>
          <p:cNvPr id="3" name="内容占位符 2"/>
          <p:cNvSpPr>
            <a:spLocks noGrp="1"/>
          </p:cNvSpPr>
          <p:nvPr>
            <p:ph idx="1"/>
          </p:nvPr>
        </p:nvSpPr>
        <p:spPr/>
        <p:txBody>
          <a:bodyPr>
            <a:normAutofit/>
          </a:bodyPr>
          <a:lstStyle/>
          <a:p>
            <a:r>
              <a:rPr lang="en-US" altLang="zh-CN" dirty="0"/>
              <a:t>UNIX</a:t>
            </a:r>
            <a:r>
              <a:rPr lang="zh-CN" altLang="en-US" dirty="0"/>
              <a:t>和</a:t>
            </a:r>
            <a:r>
              <a:rPr lang="en-US" altLang="zh-CN" dirty="0"/>
              <a:t>Linux</a:t>
            </a:r>
            <a:endParaRPr lang="en-US" altLang="zh-CN" dirty="0"/>
          </a:p>
          <a:p>
            <a:r>
              <a:rPr lang="en-US" altLang="zh-CN" dirty="0"/>
              <a:t>UNIX</a:t>
            </a:r>
            <a:r>
              <a:rPr lang="zh-CN" altLang="en-US" dirty="0"/>
              <a:t>是</a:t>
            </a:r>
            <a:r>
              <a:rPr lang="en-US" altLang="zh-CN" dirty="0"/>
              <a:t>1969</a:t>
            </a:r>
            <a:r>
              <a:rPr lang="zh-CN" altLang="en-US" dirty="0"/>
              <a:t>年由</a:t>
            </a:r>
            <a:r>
              <a:rPr lang="en-US" altLang="zh-CN" dirty="0"/>
              <a:t>AT&amp;T</a:t>
            </a:r>
            <a:r>
              <a:rPr lang="zh-CN" altLang="en-US" dirty="0"/>
              <a:t>公司的贝尔实验室开发的。</a:t>
            </a:r>
            <a:r>
              <a:rPr lang="en-US" altLang="zh-CN" dirty="0"/>
              <a:t>UNIX</a:t>
            </a:r>
            <a:r>
              <a:rPr lang="zh-CN" altLang="en-US" dirty="0"/>
              <a:t>一般用于大型计算机中。</a:t>
            </a:r>
            <a:endParaRPr lang="zh-CN" altLang="en-US" dirty="0"/>
          </a:p>
          <a:p>
            <a:r>
              <a:rPr lang="en-US" altLang="zh-CN" dirty="0"/>
              <a:t>Linux</a:t>
            </a:r>
            <a:r>
              <a:rPr lang="zh-CN" altLang="en-US" dirty="0"/>
              <a:t>是一款免费使用和自由传播的类</a:t>
            </a:r>
            <a:r>
              <a:rPr lang="en-US" altLang="zh-CN" dirty="0"/>
              <a:t>UNIX</a:t>
            </a:r>
            <a:r>
              <a:rPr lang="zh-CN" altLang="en-US" dirty="0"/>
              <a:t>操作系统，是在</a:t>
            </a:r>
            <a:r>
              <a:rPr lang="en-US" altLang="zh-CN" dirty="0"/>
              <a:t>1991</a:t>
            </a:r>
            <a:r>
              <a:rPr lang="zh-CN" altLang="en-US" dirty="0"/>
              <a:t>年由芬兰学生</a:t>
            </a:r>
            <a:r>
              <a:rPr lang="en-US" altLang="zh-CN" dirty="0"/>
              <a:t>Linus Torvalds</a:t>
            </a:r>
            <a:r>
              <a:rPr lang="zh-CN" altLang="en-US" dirty="0"/>
              <a:t>开发的。</a:t>
            </a:r>
            <a:endParaRPr lang="en-US" altLang="zh-CN" dirty="0"/>
          </a:p>
          <a:p>
            <a:r>
              <a:rPr lang="en-US" altLang="zh-CN" dirty="0"/>
              <a:t>Linux</a:t>
            </a:r>
            <a:r>
              <a:rPr lang="zh-CN" altLang="en-US" dirty="0"/>
              <a:t>是开源系统，其代码允许被修改，因此目前有许多种类的</a:t>
            </a:r>
            <a:r>
              <a:rPr lang="en-US" altLang="zh-CN" dirty="0"/>
              <a:t>Linux</a:t>
            </a:r>
            <a:r>
              <a:rPr lang="zh-CN" altLang="en-US" dirty="0"/>
              <a:t>发行版本，它们都包括了一个</a:t>
            </a:r>
            <a:r>
              <a:rPr lang="en-US" altLang="zh-CN" dirty="0"/>
              <a:t>Linux</a:t>
            </a:r>
            <a:r>
              <a:rPr lang="zh-CN" altLang="en-US" dirty="0"/>
              <a:t>内核和其他的程序、工具及图形界面。最流行的</a:t>
            </a:r>
            <a:r>
              <a:rPr lang="en-US" altLang="zh-CN" dirty="0"/>
              <a:t>Linux</a:t>
            </a:r>
            <a:r>
              <a:rPr lang="zh-CN" altLang="en-US" dirty="0"/>
              <a:t>发行版本有</a:t>
            </a:r>
            <a:r>
              <a:rPr lang="en-US" altLang="zh-CN" dirty="0"/>
              <a:t>Ubuntu</a:t>
            </a:r>
            <a:r>
              <a:rPr lang="zh-CN" altLang="en-US" dirty="0"/>
              <a:t>、</a:t>
            </a:r>
            <a:r>
              <a:rPr lang="en-US" altLang="zh-CN" dirty="0"/>
              <a:t>Fedora</a:t>
            </a:r>
            <a:r>
              <a:rPr lang="zh-CN" altLang="en-US" dirty="0"/>
              <a:t>、</a:t>
            </a:r>
            <a:r>
              <a:rPr lang="en-US" altLang="zh-CN" dirty="0" err="1"/>
              <a:t>Debian</a:t>
            </a:r>
            <a:r>
              <a:rPr lang="zh-CN" altLang="en-US" dirty="0"/>
              <a:t>、</a:t>
            </a:r>
            <a:r>
              <a:rPr lang="en-US" altLang="zh-CN" dirty="0"/>
              <a:t>Mint</a:t>
            </a:r>
            <a:r>
              <a:rPr lang="zh-CN" altLang="en-US" dirty="0"/>
              <a:t>、</a:t>
            </a:r>
            <a:r>
              <a:rPr lang="en-US" altLang="zh-CN" dirty="0"/>
              <a:t>CentOS</a:t>
            </a:r>
            <a:r>
              <a:rPr lang="zh-CN" altLang="en-US" dirty="0"/>
              <a:t>等。</a:t>
            </a:r>
            <a:endParaRPr lang="zh-CN" altLang="en-US" dirty="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操作系统基础知识</a:t>
            </a:r>
            <a:endParaRPr lang="en-US" altLang="zh-CN" dirty="0"/>
          </a:p>
          <a:p>
            <a:pPr lvl="1"/>
            <a:r>
              <a:rPr lang="zh-CN" altLang="en-US" dirty="0"/>
              <a:t>操作系统的功能、分类、加载</a:t>
            </a:r>
            <a:endParaRPr lang="en-US" altLang="zh-CN" dirty="0"/>
          </a:p>
          <a:p>
            <a:pPr lvl="1"/>
            <a:r>
              <a:rPr lang="zh-CN" altLang="en-US" dirty="0"/>
              <a:t>实用程序与驱动程序</a:t>
            </a:r>
            <a:endParaRPr lang="en-US" altLang="zh-CN" dirty="0"/>
          </a:p>
          <a:p>
            <a:r>
              <a:rPr lang="zh-CN" altLang="en-US" dirty="0"/>
              <a:t>文件基础知识</a:t>
            </a:r>
            <a:endParaRPr lang="en-US" altLang="zh-CN" dirty="0"/>
          </a:p>
          <a:p>
            <a:pPr lvl="1"/>
            <a:r>
              <a:rPr lang="zh-CN" altLang="en-US" dirty="0"/>
              <a:t>文件名和扩展名</a:t>
            </a:r>
            <a:endParaRPr lang="en-US" altLang="zh-CN" dirty="0"/>
          </a:p>
          <a:p>
            <a:pPr lvl="1"/>
            <a:r>
              <a:rPr lang="zh-CN" altLang="en-US" dirty="0"/>
              <a:t>文件目录和文件夹</a:t>
            </a:r>
            <a:endParaRPr lang="en-US" altLang="zh-CN" dirty="0"/>
          </a:p>
          <a:p>
            <a:pPr lvl="1"/>
            <a:r>
              <a:rPr lang="zh-CN" altLang="en-US" dirty="0"/>
              <a:t>文件格式</a:t>
            </a:r>
            <a:endParaRPr lang="en-US" altLang="zh-CN" dirty="0"/>
          </a:p>
          <a:p>
            <a:r>
              <a:rPr lang="zh-CN" altLang="en-US" dirty="0"/>
              <a:t>文件管理</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常见桌面操作系统</a:t>
            </a:r>
            <a:endParaRPr lang="zh-CN" altLang="en-US" dirty="0"/>
          </a:p>
        </p:txBody>
      </p:sp>
      <p:sp>
        <p:nvSpPr>
          <p:cNvPr id="3" name="内容占位符 2"/>
          <p:cNvSpPr>
            <a:spLocks noGrp="1"/>
          </p:cNvSpPr>
          <p:nvPr>
            <p:ph idx="1"/>
          </p:nvPr>
        </p:nvSpPr>
        <p:spPr/>
        <p:txBody>
          <a:bodyPr/>
          <a:lstStyle/>
          <a:p>
            <a:r>
              <a:rPr lang="en-US" altLang="zh-CN" dirty="0"/>
              <a:t>DOS——</a:t>
            </a:r>
            <a:r>
              <a:rPr lang="zh-CN" altLang="en-US" dirty="0"/>
              <a:t>经典命令行界面系统</a:t>
            </a:r>
            <a:endParaRPr lang="zh-CN" altLang="en-US" dirty="0"/>
          </a:p>
        </p:txBody>
      </p:sp>
      <p:pic>
        <p:nvPicPr>
          <p:cNvPr id="4" name="图片 3"/>
          <p:cNvPicPr/>
          <p:nvPr/>
        </p:nvPicPr>
        <p:blipFill>
          <a:blip r:embed="rId1"/>
          <a:stretch>
            <a:fillRect/>
          </a:stretch>
        </p:blipFill>
        <p:spPr>
          <a:xfrm>
            <a:off x="1870200" y="2094851"/>
            <a:ext cx="6545539" cy="408203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常见桌面操作系统</a:t>
            </a:r>
            <a:endParaRPr lang="zh-CN" altLang="en-US"/>
          </a:p>
        </p:txBody>
      </p:sp>
      <p:sp>
        <p:nvSpPr>
          <p:cNvPr id="3" name="内容占位符 2"/>
          <p:cNvSpPr>
            <a:spLocks noGrp="1"/>
          </p:cNvSpPr>
          <p:nvPr>
            <p:ph idx="1"/>
          </p:nvPr>
        </p:nvSpPr>
        <p:spPr/>
        <p:txBody>
          <a:bodyPr/>
          <a:p>
            <a:r>
              <a:rPr lang="en-US" altLang="zh-CN"/>
              <a:t>Chrome OS</a:t>
            </a:r>
            <a:endParaRPr lang="en-US" altLang="zh-CN"/>
          </a:p>
        </p:txBody>
      </p:sp>
      <p:pic>
        <p:nvPicPr>
          <p:cNvPr id="33" name="图片 33"/>
          <p:cNvPicPr>
            <a:picLocks noChangeAspect="1"/>
          </p:cNvPicPr>
          <p:nvPr/>
        </p:nvPicPr>
        <p:blipFill>
          <a:blip r:embed="rId1"/>
          <a:stretch>
            <a:fillRect/>
          </a:stretch>
        </p:blipFill>
        <p:spPr>
          <a:xfrm>
            <a:off x="2181225" y="1813878"/>
            <a:ext cx="5274310" cy="3951605"/>
          </a:xfrm>
          <a:prstGeom prst="rect">
            <a:avLst/>
          </a:prstGeom>
        </p:spPr>
      </p:pic>
      <p:sp>
        <p:nvSpPr>
          <p:cNvPr id="4" name="文本框 3"/>
          <p:cNvSpPr txBox="1"/>
          <p:nvPr/>
        </p:nvSpPr>
        <p:spPr>
          <a:xfrm>
            <a:off x="3924935" y="5882640"/>
            <a:ext cx="1294130" cy="368300"/>
          </a:xfrm>
          <a:prstGeom prst="rect">
            <a:avLst/>
          </a:prstGeom>
          <a:noFill/>
        </p:spPr>
        <p:txBody>
          <a:bodyPr wrap="square" rtlCol="0">
            <a:spAutoFit/>
          </a:bodyPr>
          <a:p>
            <a:r>
              <a:rPr lang="zh-CN" altLang="en-US"/>
              <a:t>Chrome OS</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常见移动操作系统</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iOS</a:t>
            </a:r>
            <a:r>
              <a:rPr lang="zh-CN" altLang="en-US" dirty="0"/>
              <a:t>：苹果公司开发的移动操作系统，用于</a:t>
            </a:r>
            <a:r>
              <a:rPr lang="en-US" altLang="zh-CN" dirty="0"/>
              <a:t>iPhone</a:t>
            </a:r>
            <a:r>
              <a:rPr lang="zh-CN" altLang="en-US" dirty="0"/>
              <a:t>、</a:t>
            </a:r>
            <a:r>
              <a:rPr lang="en-US" altLang="zh-CN" dirty="0"/>
              <a:t>iPad</a:t>
            </a:r>
            <a:r>
              <a:rPr lang="zh-CN" altLang="en-US" dirty="0"/>
              <a:t>和</a:t>
            </a:r>
            <a:r>
              <a:rPr lang="en-US" altLang="zh-CN" dirty="0"/>
              <a:t>iPod Touch</a:t>
            </a:r>
            <a:r>
              <a:rPr lang="zh-CN" altLang="en-US" dirty="0"/>
              <a:t>等移动设备。</a:t>
            </a:r>
            <a:endParaRPr lang="en-US" altLang="zh-CN" dirty="0"/>
          </a:p>
          <a:p>
            <a:r>
              <a:rPr lang="en-US" altLang="zh-CN" dirty="0"/>
              <a:t>Android OS</a:t>
            </a:r>
            <a:r>
              <a:rPr lang="zh-CN" altLang="en-US" dirty="0"/>
              <a:t>：也称安卓操作系统，是谷歌公司为移动设备开发的基于</a:t>
            </a:r>
            <a:r>
              <a:rPr lang="en-US" altLang="zh-CN" dirty="0"/>
              <a:t>Linux</a:t>
            </a:r>
            <a:r>
              <a:rPr lang="zh-CN" altLang="en-US" dirty="0"/>
              <a:t>的开源操作系统。</a:t>
            </a:r>
            <a:endParaRPr lang="en-US" altLang="zh-CN" dirty="0"/>
          </a:p>
          <a:p>
            <a:r>
              <a:rPr lang="en-US" altLang="zh-CN" dirty="0"/>
              <a:t>Windows Phone</a:t>
            </a:r>
            <a:r>
              <a:rPr lang="zh-CN" altLang="en-US" dirty="0"/>
              <a:t>（简称</a:t>
            </a:r>
            <a:r>
              <a:rPr lang="en-US" altLang="zh-CN" dirty="0"/>
              <a:t>WP</a:t>
            </a:r>
            <a:r>
              <a:rPr lang="zh-CN" altLang="en-US" dirty="0"/>
              <a:t>）：微软公司发布的移动操作系统。</a:t>
            </a:r>
            <a:endParaRPr lang="en-US" altLang="zh-CN" dirty="0"/>
          </a:p>
          <a:p>
            <a:r>
              <a:rPr lang="en-US" altLang="zh-CN" dirty="0"/>
              <a:t>BlackBerry OS</a:t>
            </a:r>
            <a:r>
              <a:rPr lang="zh-CN" altLang="en-US" dirty="0"/>
              <a:t>：又称黑莓操作系统，是由加拿大的</a:t>
            </a:r>
            <a:r>
              <a:rPr lang="en-US" altLang="zh-CN" dirty="0"/>
              <a:t>Research In Motion</a:t>
            </a:r>
            <a:r>
              <a:rPr lang="zh-CN" altLang="en-US" dirty="0"/>
              <a:t>公司（现已更名为</a:t>
            </a:r>
            <a:r>
              <a:rPr lang="en-US" altLang="zh-CN" dirty="0"/>
              <a:t>BlackBerry</a:t>
            </a:r>
            <a:r>
              <a:rPr lang="zh-CN" altLang="en-US" dirty="0"/>
              <a:t>公司）为其智能手机产品</a:t>
            </a:r>
            <a:r>
              <a:rPr lang="en-US" altLang="zh-CN" dirty="0"/>
              <a:t>BlackBerry</a:t>
            </a:r>
            <a:r>
              <a:rPr lang="zh-CN" altLang="en-US" dirty="0"/>
              <a:t>开发的专用操作系统。黑莓操作系统以其处理邮件的能力而闻名。</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38382" y="241837"/>
            <a:ext cx="7076968" cy="610918"/>
          </a:xfrm>
        </p:spPr>
        <p:txBody>
          <a:bodyPr>
            <a:normAutofit/>
          </a:bodyPr>
          <a:p>
            <a:r>
              <a:rPr lang="zh-CN" altLang="en-US"/>
              <a:t>虚拟机</a:t>
            </a:r>
            <a:endParaRPr lang="zh-CN" altLang="en-US"/>
          </a:p>
        </p:txBody>
      </p:sp>
      <p:sp>
        <p:nvSpPr>
          <p:cNvPr id="3" name="内容占位符 2"/>
          <p:cNvSpPr>
            <a:spLocks noGrp="1"/>
          </p:cNvSpPr>
          <p:nvPr>
            <p:ph idx="1"/>
          </p:nvPr>
        </p:nvSpPr>
        <p:spPr/>
        <p:txBody>
          <a:bodyPr/>
          <a:p>
            <a:r>
              <a:rPr lang="zh-CN" altLang="en-US"/>
              <a:t>虚拟机（</a:t>
            </a:r>
            <a:r>
              <a:rPr lang="en-US" altLang="zh-CN"/>
              <a:t>Virtual Machine</a:t>
            </a:r>
            <a:r>
              <a:rPr lang="zh-CN" altLang="en-US"/>
              <a:t>）可以通过软件模拟出具有完整硬件系统功能的、运行在一个完全隔离环境中的完整计算机系统。它可以利用一台计算机资源模拟出多台计算机，虚拟出来的每台计算机都可运行与之平台相兼容的软件。</a:t>
            </a:r>
            <a:endParaRPr lang="zh-CN" altLang="en-US"/>
          </a:p>
          <a:p>
            <a:pPr marL="0" indent="0">
              <a:buNone/>
            </a:pPr>
            <a:endParaRPr lang="zh-CN" altLang="en-US"/>
          </a:p>
          <a:p>
            <a:r>
              <a:rPr lang="zh-CN" altLang="en-US"/>
              <a:t>流行的虚拟机软件有</a:t>
            </a:r>
            <a:r>
              <a:rPr lang="en-US" altLang="zh-CN"/>
              <a:t>VMware Workstation</a:t>
            </a:r>
            <a:r>
              <a:rPr lang="zh-CN" altLang="en-US"/>
              <a:t>和</a:t>
            </a:r>
            <a:r>
              <a:rPr lang="en-US" altLang="zh-CN"/>
              <a:t>Parallel Desktop</a:t>
            </a:r>
            <a:r>
              <a:rPr lang="zh-CN" altLang="en-US"/>
              <a:t>。</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操作系统的加载</a:t>
            </a:r>
            <a:endParaRPr lang="zh-CN" altLang="en-US" dirty="0"/>
          </a:p>
        </p:txBody>
      </p:sp>
      <p:sp>
        <p:nvSpPr>
          <p:cNvPr id="3" name="内容占位符 2"/>
          <p:cNvSpPr>
            <a:spLocks noGrp="1"/>
          </p:cNvSpPr>
          <p:nvPr>
            <p:ph idx="1"/>
          </p:nvPr>
        </p:nvSpPr>
        <p:spPr/>
        <p:txBody>
          <a:bodyPr/>
          <a:lstStyle/>
          <a:p>
            <a:r>
              <a:rPr lang="zh-CN" altLang="zh-CN" dirty="0"/>
              <a:t>对于大多数计算机而言，操作系统存储在硬盘上。在计算机开机时，需要从硬盘上加载操作系统到内存中，并进行相应的处理，计算机才可以正常工作。这个从计算机开机到计算机准备完毕的过程，称为引导过程，或引导计算机。</a:t>
            </a:r>
            <a:endParaRPr lang="en-US" altLang="zh-CN" dirty="0"/>
          </a:p>
          <a:p>
            <a:r>
              <a:rPr lang="zh-CN" altLang="zh-CN" dirty="0"/>
              <a:t>在引导过程中，操作系统的内核（即提供核心服务的部分）会被加载到内存。在计算机运行时，内核会一直保留在内存中，而操作系统的其他部分只在需要的时候才被加载到内存。</a:t>
            </a:r>
            <a:endParaRPr lang="zh-CN" altLang="zh-CN" dirty="0"/>
          </a:p>
          <a:p>
            <a:endParaRPr lang="zh-CN" altLang="zh-CN"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操作系统的加载</a:t>
            </a:r>
            <a:endParaRPr lang="zh-CN" altLang="en-US" dirty="0"/>
          </a:p>
        </p:txBody>
      </p:sp>
      <p:sp>
        <p:nvSpPr>
          <p:cNvPr id="3" name="内容占位符 2"/>
          <p:cNvSpPr>
            <a:spLocks noGrp="1"/>
          </p:cNvSpPr>
          <p:nvPr>
            <p:ph idx="1"/>
          </p:nvPr>
        </p:nvSpPr>
        <p:spPr/>
        <p:txBody>
          <a:bodyPr>
            <a:normAutofit/>
          </a:bodyPr>
          <a:lstStyle/>
          <a:p>
            <a:r>
              <a:rPr lang="zh-CN" altLang="zh-CN" dirty="0"/>
              <a:t>引导过程是由存放在</a:t>
            </a:r>
            <a:r>
              <a:rPr lang="en-US" altLang="zh-CN" dirty="0"/>
              <a:t>ROM</a:t>
            </a:r>
            <a:r>
              <a:rPr lang="zh-CN" altLang="zh-CN" dirty="0"/>
              <a:t>中的引导程序完成的，可分为以下几个步骤：</a:t>
            </a:r>
            <a:endParaRPr lang="zh-CN" altLang="zh-CN" dirty="0"/>
          </a:p>
          <a:p>
            <a:pPr lvl="1"/>
            <a:r>
              <a:rPr lang="zh-CN" altLang="zh-CN" dirty="0"/>
              <a:t>通电</a:t>
            </a:r>
            <a:endParaRPr lang="en-US" altLang="zh-CN" dirty="0"/>
          </a:p>
          <a:p>
            <a:pPr lvl="1"/>
            <a:r>
              <a:rPr lang="zh-CN" altLang="zh-CN" dirty="0"/>
              <a:t>启动引导程序</a:t>
            </a:r>
            <a:endParaRPr lang="en-US" altLang="zh-CN" dirty="0"/>
          </a:p>
          <a:p>
            <a:pPr lvl="1"/>
            <a:r>
              <a:rPr lang="zh-CN" altLang="zh-CN" dirty="0"/>
              <a:t>开机自检</a:t>
            </a:r>
            <a:endParaRPr lang="en-US" altLang="zh-CN" dirty="0"/>
          </a:p>
          <a:p>
            <a:pPr lvl="1"/>
            <a:r>
              <a:rPr lang="zh-CN" altLang="zh-CN" dirty="0"/>
              <a:t>识别外围设备</a:t>
            </a:r>
            <a:endParaRPr lang="zh-CN" altLang="zh-CN" dirty="0"/>
          </a:p>
          <a:p>
            <a:pPr lvl="1"/>
            <a:r>
              <a:rPr lang="zh-CN" altLang="zh-CN" dirty="0"/>
              <a:t>加载操作系统</a:t>
            </a:r>
            <a:endParaRPr lang="zh-CN" altLang="zh-CN" dirty="0"/>
          </a:p>
          <a:p>
            <a:pPr lvl="1"/>
            <a:r>
              <a:rPr lang="zh-CN" altLang="zh-CN" dirty="0"/>
              <a:t>检查配置文件，对操作系统进行定制。</a:t>
            </a:r>
            <a:endParaRPr lang="en-US" altLang="zh-CN" dirty="0"/>
          </a:p>
          <a:p>
            <a:pPr lvl="1"/>
            <a:endParaRPr lang="zh-CN" altLang="zh-CN" dirty="0"/>
          </a:p>
          <a:p>
            <a:r>
              <a:rPr lang="zh-CN" altLang="zh-CN" dirty="0"/>
              <a:t>引导过程完成后，用户便可以正常地使用计算机了。</a:t>
            </a:r>
            <a:endParaRPr lang="zh-CN" altLang="zh-CN"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实用程序</a:t>
            </a:r>
            <a:endParaRPr lang="zh-CN" altLang="en-US" dirty="0"/>
          </a:p>
        </p:txBody>
      </p:sp>
      <p:sp>
        <p:nvSpPr>
          <p:cNvPr id="3" name="内容占位符 2"/>
          <p:cNvSpPr>
            <a:spLocks noGrp="1"/>
          </p:cNvSpPr>
          <p:nvPr>
            <p:ph idx="1"/>
          </p:nvPr>
        </p:nvSpPr>
        <p:spPr/>
        <p:txBody>
          <a:bodyPr/>
          <a:lstStyle/>
          <a:p>
            <a:r>
              <a:rPr lang="zh-CN" altLang="zh-CN" dirty="0"/>
              <a:t>系统软件除了操作系统外，还包括实用程序。实用程序专门处理以计算机为中心的任务，可以帮助用户对计算机硬件、软件、数据或操作系统进行分析、配置、优化或维护。</a:t>
            </a:r>
            <a:endParaRPr lang="zh-CN" altLang="zh-CN" dirty="0"/>
          </a:p>
          <a:p>
            <a:r>
              <a:rPr lang="zh-CN" altLang="zh-CN" dirty="0"/>
              <a:t>操作系统一般自带有一套实用程序。在</a:t>
            </a:r>
            <a:r>
              <a:rPr lang="en-US" altLang="zh-CN" dirty="0"/>
              <a:t>Windows</a:t>
            </a:r>
            <a:r>
              <a:rPr lang="zh-CN" altLang="zh-CN" dirty="0"/>
              <a:t>中，实用程序大多包含在</a:t>
            </a:r>
            <a:r>
              <a:rPr lang="en-US" altLang="zh-CN" dirty="0"/>
              <a:t>“</a:t>
            </a:r>
            <a:r>
              <a:rPr lang="zh-CN" altLang="zh-CN" dirty="0"/>
              <a:t>控制面板</a:t>
            </a:r>
            <a:r>
              <a:rPr lang="en-US" altLang="zh-CN" dirty="0"/>
              <a:t>”</a:t>
            </a:r>
            <a:r>
              <a:rPr lang="zh-CN" altLang="zh-CN" dirty="0"/>
              <a:t>中</a:t>
            </a:r>
            <a:r>
              <a:rPr lang="zh-CN" altLang="en-US" dirty="0"/>
              <a:t>。</a:t>
            </a:r>
            <a:endParaRPr lang="zh-CN" altLang="en-US" dirty="0"/>
          </a:p>
        </p:txBody>
      </p:sp>
      <p:pic>
        <p:nvPicPr>
          <p:cNvPr id="4" name="图片 3"/>
          <p:cNvPicPr/>
          <p:nvPr/>
        </p:nvPicPr>
        <p:blipFill>
          <a:blip r:embed="rId1"/>
          <a:stretch>
            <a:fillRect/>
          </a:stretch>
        </p:blipFill>
        <p:spPr>
          <a:xfrm>
            <a:off x="2812415" y="4288790"/>
            <a:ext cx="6113145" cy="198691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实用程序</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a:t>常用的实用程序如：</a:t>
            </a:r>
            <a:endParaRPr lang="en-US" altLang="zh-CN" dirty="0"/>
          </a:p>
          <a:p>
            <a:pPr lvl="1"/>
            <a:r>
              <a:rPr lang="zh-CN" altLang="en-US" dirty="0"/>
              <a:t>杀毒软件</a:t>
            </a:r>
            <a:endParaRPr lang="en-US" altLang="zh-CN" dirty="0"/>
          </a:p>
          <a:p>
            <a:pPr lvl="1"/>
            <a:r>
              <a:rPr lang="zh-CN" altLang="en-US" dirty="0"/>
              <a:t>备份软件</a:t>
            </a:r>
            <a:endParaRPr lang="en-US" altLang="zh-CN" dirty="0"/>
          </a:p>
          <a:p>
            <a:pPr lvl="1"/>
            <a:r>
              <a:rPr lang="zh-CN" altLang="en-US" dirty="0"/>
              <a:t>剪贴板管理器</a:t>
            </a:r>
            <a:endParaRPr lang="en-US" altLang="zh-CN" dirty="0"/>
          </a:p>
          <a:p>
            <a:pPr lvl="1"/>
            <a:r>
              <a:rPr lang="zh-CN" altLang="en-US" dirty="0"/>
              <a:t>压缩软件</a:t>
            </a:r>
            <a:endParaRPr lang="en-US" altLang="zh-CN" dirty="0"/>
          </a:p>
          <a:p>
            <a:pPr lvl="1"/>
            <a:r>
              <a:rPr lang="zh-CN" altLang="en-US" dirty="0"/>
              <a:t>磁盘检查与磁盘清理</a:t>
            </a:r>
            <a:endParaRPr lang="en-US" altLang="zh-CN" dirty="0"/>
          </a:p>
          <a:p>
            <a:pPr lvl="1"/>
            <a:r>
              <a:rPr lang="zh-CN" altLang="en-US" dirty="0"/>
              <a:t>磁盘分区</a:t>
            </a:r>
            <a:endParaRPr lang="en-US" altLang="zh-CN" dirty="0"/>
          </a:p>
          <a:p>
            <a:pPr lvl="1"/>
            <a:r>
              <a:rPr lang="zh-CN" altLang="en-US" dirty="0"/>
              <a:t>文件管理</a:t>
            </a:r>
            <a:endParaRPr lang="en-US" altLang="zh-CN" dirty="0"/>
          </a:p>
          <a:p>
            <a:pPr lvl="1"/>
            <a:r>
              <a:rPr lang="zh-CN" altLang="en-US" dirty="0"/>
              <a:t>网络设置</a:t>
            </a:r>
            <a:endParaRPr lang="en-US" altLang="zh-CN" dirty="0"/>
          </a:p>
          <a:p>
            <a:pPr lvl="1"/>
            <a:r>
              <a:rPr lang="zh-CN" altLang="en-US" dirty="0"/>
              <a:t>截屏</a:t>
            </a:r>
            <a:endParaRPr lang="en-US" altLang="zh-CN" dirty="0"/>
          </a:p>
          <a:p>
            <a:pPr lvl="1"/>
            <a:r>
              <a:rPr lang="zh-CN" altLang="en-US" dirty="0"/>
              <a:t>软件卸载</a:t>
            </a:r>
            <a:endParaRPr lang="en-US" altLang="zh-CN" dirty="0"/>
          </a:p>
          <a:p>
            <a:pPr lvl="1"/>
            <a:r>
              <a:rPr lang="zh-CN" altLang="en-US" dirty="0"/>
              <a:t>音量设置、键盘设置、电源监控</a:t>
            </a:r>
            <a:endParaRPr lang="en-US" altLang="zh-CN" dirty="0"/>
          </a:p>
          <a:p>
            <a:r>
              <a:rPr lang="zh-CN" altLang="en-US" dirty="0"/>
              <a:t>以上一部分可能由操作系统自带的实用程序提供另一部分则需要借助第三方的实用程序。</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驱动程序</a:t>
            </a:r>
            <a:endParaRPr lang="zh-CN" altLang="en-US" dirty="0"/>
          </a:p>
        </p:txBody>
      </p:sp>
      <p:sp>
        <p:nvSpPr>
          <p:cNvPr id="3" name="内容占位符 2"/>
          <p:cNvSpPr>
            <a:spLocks noGrp="1"/>
          </p:cNvSpPr>
          <p:nvPr>
            <p:ph idx="1"/>
          </p:nvPr>
        </p:nvSpPr>
        <p:spPr/>
        <p:txBody>
          <a:bodyPr/>
          <a:lstStyle/>
          <a:p>
            <a:r>
              <a:rPr lang="zh-CN" altLang="zh-CN" dirty="0"/>
              <a:t>驱动程序负责在操作系统和外部设备间建立通信，是操作系统和外部设备间的接口。</a:t>
            </a:r>
            <a:endParaRPr lang="en-US" altLang="zh-CN" dirty="0"/>
          </a:p>
          <a:p>
            <a:r>
              <a:rPr lang="zh-CN" altLang="zh-CN" dirty="0"/>
              <a:t>驱动程序至关重要，如果没有合适的驱动程序，操作系统便无法识别对应的外部设备；如果驱动程序没有正常安装或受到了损坏，对应的外部设备也无法正常工作。</a:t>
            </a:r>
            <a:endParaRPr lang="en-US" altLang="zh-CN" dirty="0"/>
          </a:p>
          <a:p>
            <a:r>
              <a:rPr lang="zh-CN" altLang="zh-CN" dirty="0"/>
              <a:t>操作系统安装时会安装一些自带的驱动程序，以保证硬盘、显示器、光驱、键盘、鼠标等基本硬件的正常运行，但其他硬件，如显卡、声卡、扫描仪、摄像头、网卡等，或是功能较多的鼠标、键盘等，就需要另外安装对应的驱动程序。</a:t>
            </a:r>
            <a:endParaRPr lang="zh-CN" altLang="zh-CN"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驱动程序</a:t>
            </a:r>
            <a:endParaRPr lang="zh-CN" altLang="en-US"/>
          </a:p>
        </p:txBody>
      </p:sp>
      <p:sp>
        <p:nvSpPr>
          <p:cNvPr id="3" name="内容占位符 2"/>
          <p:cNvSpPr>
            <a:spLocks noGrp="1"/>
          </p:cNvSpPr>
          <p:nvPr>
            <p:ph idx="1"/>
          </p:nvPr>
        </p:nvSpPr>
        <p:spPr/>
        <p:txBody>
          <a:bodyPr/>
          <a:p>
            <a:r>
              <a:rPr lang="zh-CN" altLang="en-US"/>
              <a:t>可以通过</a:t>
            </a:r>
            <a:r>
              <a:rPr lang="en-US" altLang="zh-CN"/>
              <a:t>Windows</a:t>
            </a:r>
            <a:r>
              <a:rPr lang="zh-CN" altLang="en-US"/>
              <a:t>的</a:t>
            </a:r>
            <a:r>
              <a:rPr lang="en-US" altLang="zh-CN"/>
              <a:t>“</a:t>
            </a:r>
            <a:r>
              <a:rPr lang="zh-CN" altLang="en-US"/>
              <a:t>设备管理器</a:t>
            </a:r>
            <a:r>
              <a:rPr lang="en-US" altLang="zh-CN"/>
              <a:t>”</a:t>
            </a:r>
            <a:r>
              <a:rPr lang="zh-CN" altLang="en-US"/>
              <a:t>进行管理</a:t>
            </a:r>
            <a:endParaRPr lang="zh-CN" altLang="en-US"/>
          </a:p>
        </p:txBody>
      </p:sp>
      <p:pic>
        <p:nvPicPr>
          <p:cNvPr id="35" name="图片 35"/>
          <p:cNvPicPr>
            <a:picLocks noChangeAspect="1"/>
          </p:cNvPicPr>
          <p:nvPr/>
        </p:nvPicPr>
        <p:blipFill>
          <a:blip r:embed="rId1"/>
          <a:stretch>
            <a:fillRect/>
          </a:stretch>
        </p:blipFill>
        <p:spPr>
          <a:xfrm>
            <a:off x="3176270" y="1753870"/>
            <a:ext cx="3601720" cy="4422775"/>
          </a:xfrm>
          <a:prstGeom prst="rect">
            <a:avLst/>
          </a:prstGeom>
        </p:spPr>
      </p:pic>
      <p:sp>
        <p:nvSpPr>
          <p:cNvPr id="4" name="文本框 3"/>
          <p:cNvSpPr txBox="1"/>
          <p:nvPr/>
        </p:nvSpPr>
        <p:spPr>
          <a:xfrm>
            <a:off x="3660140" y="6301740"/>
            <a:ext cx="3014345" cy="368300"/>
          </a:xfrm>
          <a:prstGeom prst="rect">
            <a:avLst/>
          </a:prstGeom>
          <a:noFill/>
        </p:spPr>
        <p:txBody>
          <a:bodyPr wrap="square" rtlCol="0">
            <a:spAutoFit/>
          </a:bodyPr>
          <a:p>
            <a:r>
              <a:rPr lang="zh-CN" altLang="en-US"/>
              <a:t>Windows的设备管理器</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操作系统基础知识</a:t>
            </a:r>
            <a:endParaRPr lang="zh-CN" altLang="en-US" dirty="0"/>
          </a:p>
        </p:txBody>
      </p:sp>
      <p:sp>
        <p:nvSpPr>
          <p:cNvPr id="3" name="内容占位符 2"/>
          <p:cNvSpPr>
            <a:spLocks noGrp="1"/>
          </p:cNvSpPr>
          <p:nvPr>
            <p:ph idx="1"/>
          </p:nvPr>
        </p:nvSpPr>
        <p:spPr/>
        <p:txBody>
          <a:bodyPr/>
          <a:lstStyle/>
          <a:p>
            <a:r>
              <a:rPr lang="zh-CN" altLang="en-US" dirty="0"/>
              <a:t>什么是操作系统？</a:t>
            </a:r>
            <a:endParaRPr lang="en-US" altLang="zh-CN" dirty="0"/>
          </a:p>
          <a:p>
            <a:r>
              <a:rPr lang="zh-CN" altLang="zh-CN" dirty="0"/>
              <a:t>操作系统（</a:t>
            </a:r>
            <a:r>
              <a:rPr lang="en-US" altLang="zh-CN" dirty="0"/>
              <a:t>Operating System</a:t>
            </a:r>
            <a:r>
              <a:rPr lang="zh-CN" altLang="zh-CN" dirty="0"/>
              <a:t>，简称</a:t>
            </a:r>
            <a:r>
              <a:rPr lang="en-US" altLang="zh-CN" dirty="0"/>
              <a:t>OS</a:t>
            </a:r>
            <a:r>
              <a:rPr lang="zh-CN" altLang="zh-CN" dirty="0"/>
              <a:t>）是计算机最基本的系统软件，它直接运行在计算机的</a:t>
            </a:r>
            <a:r>
              <a:rPr lang="en-US" altLang="zh-CN" dirty="0"/>
              <a:t>“</a:t>
            </a:r>
            <a:r>
              <a:rPr lang="zh-CN" altLang="zh-CN" dirty="0"/>
              <a:t>裸机</a:t>
            </a:r>
            <a:r>
              <a:rPr lang="en-US" altLang="zh-CN" dirty="0"/>
              <a:t>”</a:t>
            </a:r>
            <a:r>
              <a:rPr lang="zh-CN" altLang="zh-CN" dirty="0"/>
              <a:t>上，是系统中所有活动的总控制器，任何其他的软件都需要有操作系统的支持才能运行。</a:t>
            </a:r>
            <a:endParaRPr lang="zh-CN" altLang="zh-CN"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文件的名称</a:t>
            </a:r>
            <a:endParaRPr lang="zh-CN" altLang="en-US" dirty="0"/>
          </a:p>
        </p:txBody>
      </p:sp>
      <p:sp>
        <p:nvSpPr>
          <p:cNvPr id="3" name="内容占位符 2"/>
          <p:cNvSpPr>
            <a:spLocks noGrp="1"/>
          </p:cNvSpPr>
          <p:nvPr>
            <p:ph idx="1"/>
          </p:nvPr>
        </p:nvSpPr>
        <p:spPr/>
        <p:txBody>
          <a:bodyPr/>
          <a:lstStyle/>
          <a:p>
            <a:r>
              <a:rPr lang="zh-CN" altLang="zh-CN" dirty="0"/>
              <a:t>文件的名称包括文件名和扩展名。文件名可以帮助用户区分不同的文件，而扩展名代表着文件的格式。扩展名通常由一个</a:t>
            </a:r>
            <a:r>
              <a:rPr lang="en-US" altLang="zh-CN" dirty="0"/>
              <a:t>“.”</a:t>
            </a:r>
            <a:r>
              <a:rPr lang="zh-CN" altLang="zh-CN" dirty="0"/>
              <a:t>与文件名分开，放在文件名的后面。</a:t>
            </a:r>
            <a:endParaRPr lang="en-US" altLang="zh-CN" dirty="0"/>
          </a:p>
          <a:p>
            <a:r>
              <a:rPr lang="zh-CN" altLang="zh-CN" dirty="0"/>
              <a:t>如</a:t>
            </a:r>
            <a:r>
              <a:rPr lang="en-US" altLang="zh-CN" dirty="0"/>
              <a:t>“</a:t>
            </a:r>
            <a:r>
              <a:rPr lang="zh-CN" altLang="zh-CN" dirty="0"/>
              <a:t>工作报告</a:t>
            </a:r>
            <a:r>
              <a:rPr lang="en-US" altLang="zh-CN" dirty="0"/>
              <a:t>.txt”</a:t>
            </a:r>
            <a:r>
              <a:rPr lang="zh-CN" altLang="zh-CN" dirty="0"/>
              <a:t>中，工作报告是文件名，</a:t>
            </a:r>
            <a:r>
              <a:rPr lang="en-US" altLang="zh-CN" dirty="0"/>
              <a:t>txt</a:t>
            </a:r>
            <a:r>
              <a:rPr lang="zh-CN" altLang="zh-CN" dirty="0"/>
              <a:t>是扩展名，代表这是一个文本文件。</a:t>
            </a:r>
            <a:endParaRPr lang="zh-CN" altLang="zh-CN" dirty="0"/>
          </a:p>
          <a:p>
            <a:r>
              <a:rPr lang="zh-CN" altLang="zh-CN" dirty="0"/>
              <a:t>文件名需要符合文件命名规范。不同的操作系统有不同的文件命名规范</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文件命名规范</a:t>
            </a:r>
            <a:endParaRPr lang="zh-CN" altLang="en-US" dirty="0"/>
          </a:p>
        </p:txBody>
      </p:sp>
      <p:graphicFrame>
        <p:nvGraphicFramePr>
          <p:cNvPr id="4" name="内容占位符 3"/>
          <p:cNvGraphicFramePr>
            <a:graphicFrameLocks noGrp="1"/>
          </p:cNvGraphicFramePr>
          <p:nvPr>
            <p:ph idx="1"/>
          </p:nvPr>
        </p:nvGraphicFramePr>
        <p:xfrm>
          <a:off x="1575413" y="1773718"/>
          <a:ext cx="6709270" cy="4267932"/>
        </p:xfrm>
        <a:graphic>
          <a:graphicData uri="http://schemas.openxmlformats.org/drawingml/2006/table">
            <a:tbl>
              <a:tblPr firstRow="1" firstCol="1" bandRow="1"/>
              <a:tblGrid>
                <a:gridCol w="2235884"/>
                <a:gridCol w="2236693"/>
                <a:gridCol w="2236693"/>
              </a:tblGrid>
              <a:tr h="406522">
                <a:tc rowSpan="4">
                  <a:txBody>
                    <a:bodyPr/>
                    <a:lstStyle/>
                    <a:p>
                      <a:pPr algn="ctr">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Windows</a:t>
                      </a:r>
                      <a:r>
                        <a:rPr lang="zh-CN" sz="2000" kern="100">
                          <a:effectLst/>
                          <a:latin typeface="Calibri" panose="020F0502020204030204" charset="0"/>
                          <a:ea typeface="宋体" panose="02010600030101010101" pitchFamily="2" charset="-122"/>
                          <a:cs typeface="Times New Roman" panose="02020603050405020304" pitchFamily="18" charset="0"/>
                        </a:rPr>
                        <a:t>文件命名规范</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区分大小写</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不区分</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522">
                <a:tc vMerge="1">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允许空格和数字</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允许</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522">
                <a:tc vMerge="1">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禁止出现的字符</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 \ : &lt; &gt; | “ / ?</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6091">
                <a:tc vMerge="1">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保留字（即禁止使用的文件名）</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aux</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com_</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con</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lpt_</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prn</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nul</a:t>
                      </a:r>
                      <a:r>
                        <a:rPr lang="zh-CN" sz="2000" kern="100">
                          <a:effectLst/>
                          <a:latin typeface="Calibri" panose="020F0502020204030204" charset="0"/>
                          <a:ea typeface="宋体" panose="02010600030101010101" pitchFamily="2" charset="-122"/>
                          <a:cs typeface="Times New Roman" panose="02020603050405020304" pitchFamily="18" charset="0"/>
                        </a:rPr>
                        <a:t>（对任意的大小写组合均禁止，</a:t>
                      </a:r>
                      <a:r>
                        <a:rPr lang="en-US" sz="2000" kern="100">
                          <a:effectLst/>
                          <a:latin typeface="Calibri" panose="020F0502020204030204" charset="0"/>
                          <a:ea typeface="宋体" panose="02010600030101010101" pitchFamily="2" charset="-122"/>
                          <a:cs typeface="Times New Roman" panose="02020603050405020304" pitchFamily="18" charset="0"/>
                        </a:rPr>
                        <a:t>_</a:t>
                      </a:r>
                      <a:r>
                        <a:rPr lang="zh-CN" sz="2000" kern="100">
                          <a:effectLst/>
                          <a:latin typeface="Calibri" panose="020F0502020204030204" charset="0"/>
                          <a:ea typeface="宋体" panose="02010600030101010101" pitchFamily="2" charset="-122"/>
                          <a:cs typeface="Times New Roman" panose="02020603050405020304" pitchFamily="18" charset="0"/>
                        </a:rPr>
                        <a:t>代表</a:t>
                      </a:r>
                      <a:r>
                        <a:rPr lang="en-US" sz="2000" kern="100">
                          <a:effectLst/>
                          <a:latin typeface="Calibri" panose="020F0502020204030204" charset="0"/>
                          <a:ea typeface="宋体" panose="02010600030101010101" pitchFamily="2" charset="-122"/>
                          <a:cs typeface="Times New Roman" panose="02020603050405020304" pitchFamily="18" charset="0"/>
                        </a:rPr>
                        <a:t>0-9</a:t>
                      </a:r>
                      <a:r>
                        <a:rPr lang="zh-CN" sz="2000" kern="100">
                          <a:effectLst/>
                          <a:latin typeface="Calibri" panose="020F0502020204030204" charset="0"/>
                          <a:ea typeface="宋体" panose="02010600030101010101" pitchFamily="2" charset="-122"/>
                          <a:cs typeface="Times New Roman" panose="02020603050405020304" pitchFamily="18" charset="0"/>
                        </a:rPr>
                        <a:t>中的任意一位数字）</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522">
                <a:tc rowSpan="3">
                  <a:txBody>
                    <a:bodyPr/>
                    <a:lstStyle/>
                    <a:p>
                      <a:pPr algn="ctr">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Mac</a:t>
                      </a:r>
                      <a:r>
                        <a:rPr lang="zh-CN" sz="2000" kern="100">
                          <a:effectLst/>
                          <a:latin typeface="Calibri" panose="020F0502020204030204" charset="0"/>
                          <a:ea typeface="宋体" panose="02010600030101010101" pitchFamily="2" charset="-122"/>
                          <a:cs typeface="Times New Roman" panose="02020603050405020304" pitchFamily="18" charset="0"/>
                        </a:rPr>
                        <a:t>文件命名规范</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区分大小写</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不区分</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522">
                <a:tc vMerge="1">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允许空格和数字</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允许</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522">
                <a:tc vMerge="1">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禁止出现的字符</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dirty="0">
                          <a:effectLst/>
                          <a:latin typeface="Calibri" panose="020F0502020204030204" charset="0"/>
                          <a:ea typeface="宋体" panose="02010600030101010101" pitchFamily="2" charset="-122"/>
                          <a:cs typeface="Times New Roman" panose="02020603050405020304" pitchFamily="18" charset="0"/>
                        </a:rPr>
                        <a:t>:</a:t>
                      </a:r>
                      <a:endParaRPr lang="zh-CN" sz="20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文件目录和文件夹</a:t>
            </a:r>
            <a:endParaRPr lang="zh-CN" altLang="en-US" dirty="0"/>
          </a:p>
        </p:txBody>
      </p:sp>
      <p:sp>
        <p:nvSpPr>
          <p:cNvPr id="3" name="内容占位符 2"/>
          <p:cNvSpPr>
            <a:spLocks noGrp="1"/>
          </p:cNvSpPr>
          <p:nvPr>
            <p:ph idx="1"/>
          </p:nvPr>
        </p:nvSpPr>
        <p:spPr/>
        <p:txBody>
          <a:bodyPr/>
          <a:lstStyle/>
          <a:p>
            <a:r>
              <a:rPr lang="zh-CN" altLang="zh-CN" dirty="0"/>
              <a:t>文件目录是计算机对文件建立的索引，操作系统可以通过文件目录找到磁盘上对应的文件。</a:t>
            </a:r>
            <a:endParaRPr lang="en-US" altLang="zh-CN" dirty="0"/>
          </a:p>
          <a:p>
            <a:r>
              <a:rPr lang="zh-CN" altLang="zh-CN" dirty="0"/>
              <a:t>文件目录是一个多级树形结构，可以分为根目录和子目录，子目录通常也称文件夹。</a:t>
            </a:r>
            <a:endParaRPr lang="en-US" altLang="zh-CN" dirty="0"/>
          </a:p>
          <a:p>
            <a:r>
              <a:rPr lang="zh-CN" altLang="zh-CN" dirty="0"/>
              <a:t>在</a:t>
            </a:r>
            <a:r>
              <a:rPr lang="en-US" altLang="zh-CN" dirty="0"/>
              <a:t>Windows</a:t>
            </a:r>
            <a:r>
              <a:rPr lang="zh-CN" altLang="zh-CN" dirty="0"/>
              <a:t>中，每一个磁盘驱动器都有一个根目录，如</a:t>
            </a:r>
            <a:r>
              <a:rPr lang="en-US" altLang="zh-CN" dirty="0"/>
              <a:t>C</a:t>
            </a:r>
            <a:r>
              <a:rPr lang="zh-CN" altLang="zh-CN" dirty="0"/>
              <a:t>盘的根目录是</a:t>
            </a:r>
            <a:r>
              <a:rPr lang="en-US" altLang="zh-CN" dirty="0"/>
              <a:t>“C:\”</a:t>
            </a:r>
            <a:r>
              <a:rPr lang="zh-CN" altLang="zh-CN" dirty="0"/>
              <a:t>。根目录中可以包含若干文件和子目录，而子目录还可进一步包含若干下一级的文件和子目录。</a:t>
            </a:r>
            <a:endParaRPr lang="zh-CN" altLang="zh-CN" dirty="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文件定位</a:t>
            </a:r>
            <a:endParaRPr lang="zh-CN" altLang="en-US" dirty="0"/>
          </a:p>
        </p:txBody>
      </p:sp>
      <p:sp>
        <p:nvSpPr>
          <p:cNvPr id="3" name="内容占位符 2"/>
          <p:cNvSpPr>
            <a:spLocks noGrp="1"/>
          </p:cNvSpPr>
          <p:nvPr>
            <p:ph idx="1"/>
          </p:nvPr>
        </p:nvSpPr>
        <p:spPr/>
        <p:txBody>
          <a:bodyPr/>
          <a:lstStyle/>
          <a:p>
            <a:r>
              <a:rPr lang="zh-CN" altLang="zh-CN" dirty="0"/>
              <a:t>操作系统通过路径来定位一个文件。路径包含了从驱动器到文件夹到文件的定位路线，其中文件夹和文件名间用特定的分隔符区分</a:t>
            </a:r>
            <a:r>
              <a:rPr lang="zh-CN" altLang="en-US" dirty="0"/>
              <a:t>。</a:t>
            </a:r>
            <a:endParaRPr lang="en-US" altLang="zh-CN" dirty="0"/>
          </a:p>
          <a:p>
            <a:r>
              <a:rPr lang="zh-CN" altLang="zh-CN" dirty="0"/>
              <a:t>如路径</a:t>
            </a:r>
            <a:r>
              <a:rPr lang="en-US" altLang="zh-CN" dirty="0"/>
              <a:t>“C:\Windows\System32\cmd.exe”</a:t>
            </a:r>
            <a:r>
              <a:rPr lang="zh-CN" altLang="zh-CN" dirty="0"/>
              <a:t>中，</a:t>
            </a:r>
            <a:r>
              <a:rPr lang="en-US" altLang="zh-CN" dirty="0"/>
              <a:t>“C:\”</a:t>
            </a:r>
            <a:r>
              <a:rPr lang="zh-CN" altLang="zh-CN" dirty="0"/>
              <a:t>代表</a:t>
            </a:r>
            <a:r>
              <a:rPr lang="en-US" altLang="zh-CN" dirty="0"/>
              <a:t>C</a:t>
            </a:r>
            <a:r>
              <a:rPr lang="zh-CN" altLang="zh-CN" dirty="0"/>
              <a:t>盘的根目录，第一级文件夹是</a:t>
            </a:r>
            <a:r>
              <a:rPr lang="en-US" altLang="zh-CN" dirty="0"/>
              <a:t>“Windows”</a:t>
            </a:r>
            <a:r>
              <a:rPr lang="zh-CN" altLang="zh-CN" dirty="0"/>
              <a:t>，第二级文件夹是</a:t>
            </a:r>
            <a:r>
              <a:rPr lang="en-US" altLang="zh-CN" dirty="0"/>
              <a:t>“System32”</a:t>
            </a:r>
            <a:r>
              <a:rPr lang="zh-CN" altLang="zh-CN" dirty="0"/>
              <a:t>，文件名是</a:t>
            </a:r>
            <a:r>
              <a:rPr lang="en-US" altLang="zh-CN" dirty="0"/>
              <a:t>“</a:t>
            </a:r>
            <a:r>
              <a:rPr lang="en-US" altLang="zh-CN" dirty="0" err="1"/>
              <a:t>cmd</a:t>
            </a:r>
            <a:r>
              <a:rPr lang="en-US" altLang="zh-CN" dirty="0"/>
              <a:t>”</a:t>
            </a:r>
            <a:r>
              <a:rPr lang="zh-CN" altLang="zh-CN" dirty="0"/>
              <a:t>，扩展名是</a:t>
            </a:r>
            <a:r>
              <a:rPr lang="en-US" altLang="zh-CN" dirty="0"/>
              <a:t>“exe”</a:t>
            </a:r>
            <a:r>
              <a:rPr lang="zh-CN" altLang="zh-CN" dirty="0"/>
              <a:t>。</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文件格式</a:t>
            </a:r>
            <a:endParaRPr lang="zh-CN" altLang="en-US" dirty="0"/>
          </a:p>
        </p:txBody>
      </p:sp>
      <p:sp>
        <p:nvSpPr>
          <p:cNvPr id="3" name="内容占位符 2"/>
          <p:cNvSpPr>
            <a:spLocks noGrp="1"/>
          </p:cNvSpPr>
          <p:nvPr>
            <p:ph idx="1"/>
          </p:nvPr>
        </p:nvSpPr>
        <p:spPr/>
        <p:txBody>
          <a:bodyPr/>
          <a:lstStyle/>
          <a:p>
            <a:r>
              <a:rPr lang="zh-CN" altLang="zh-CN" dirty="0"/>
              <a:t>文件格式代表了存储在文件中的数据的组织排列的方式。不同的数据类型（如音频和视频）采用了不同的文件格式，同一种数据类型也会有多种文件格式（如图像可以存储为</a:t>
            </a:r>
            <a:r>
              <a:rPr lang="en-US" altLang="zh-CN" dirty="0"/>
              <a:t>BMP</a:t>
            </a:r>
            <a:r>
              <a:rPr lang="zh-CN" altLang="zh-CN" dirty="0"/>
              <a:t>、</a:t>
            </a:r>
            <a:r>
              <a:rPr lang="en-US" altLang="zh-CN" dirty="0"/>
              <a:t>PNG</a:t>
            </a:r>
            <a:r>
              <a:rPr lang="zh-CN" altLang="zh-CN" dirty="0"/>
              <a:t>、</a:t>
            </a:r>
            <a:r>
              <a:rPr lang="en-US" altLang="zh-CN" dirty="0"/>
              <a:t>JPEG</a:t>
            </a:r>
            <a:r>
              <a:rPr lang="zh-CN" altLang="zh-CN" dirty="0"/>
              <a:t>等格式）。</a:t>
            </a:r>
            <a:endParaRPr lang="zh-CN" altLang="zh-CN" dirty="0"/>
          </a:p>
          <a:p>
            <a:r>
              <a:rPr lang="zh-CN" altLang="zh-CN" dirty="0"/>
              <a:t>文件格式通常包括文件头和数据，还可能包括文件终止标记。文件头处于文件数据流的开头，包含了文件的一些诸如文件类型、文件大小、创建时间、修改时间的信息；数据是文件的主题内容；文件终止标记则代表着文件的结束。</a:t>
            </a:r>
            <a:endParaRPr lang="zh-CN" altLang="zh-CN" dirty="0"/>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文件格式</a:t>
            </a:r>
            <a:endParaRPr lang="zh-CN" altLang="en-US" dirty="0"/>
          </a:p>
        </p:txBody>
      </p:sp>
      <p:sp>
        <p:nvSpPr>
          <p:cNvPr id="3" name="内容占位符 2"/>
          <p:cNvSpPr>
            <a:spLocks noGrp="1"/>
          </p:cNvSpPr>
          <p:nvPr>
            <p:ph idx="1"/>
          </p:nvPr>
        </p:nvSpPr>
        <p:spPr/>
        <p:txBody>
          <a:bodyPr>
            <a:normAutofit/>
          </a:bodyPr>
          <a:lstStyle/>
          <a:p>
            <a:r>
              <a:rPr lang="zh-CN" altLang="en-US" dirty="0"/>
              <a:t>文件格式≠扩展名</a:t>
            </a:r>
            <a:endParaRPr lang="en-US" altLang="zh-CN" dirty="0"/>
          </a:p>
          <a:p>
            <a:r>
              <a:rPr lang="zh-CN" altLang="zh-CN" dirty="0"/>
              <a:t>扩展名可以人为修改，而文件格式是固定不变的。扩展名被修改并不能改变文件格式，但可能导致文件不能被正常识别与打开。</a:t>
            </a:r>
            <a:endParaRPr lang="en-US" altLang="zh-CN" dirty="0"/>
          </a:p>
          <a:p>
            <a:r>
              <a:rPr lang="zh-CN" altLang="zh-CN" dirty="0"/>
              <a:t>操作系统通过文件的扩展名来选取合适的程序打开文件，因此一个正确的扩展名十分重要。</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常用文件扩展名</a:t>
            </a:r>
            <a:endParaRPr lang="zh-CN" altLang="en-US" dirty="0"/>
          </a:p>
        </p:txBody>
      </p:sp>
      <p:graphicFrame>
        <p:nvGraphicFramePr>
          <p:cNvPr id="5" name="内容占位符 4"/>
          <p:cNvGraphicFramePr>
            <a:graphicFrameLocks noGrp="1"/>
          </p:cNvGraphicFramePr>
          <p:nvPr>
            <p:ph idx="1"/>
          </p:nvPr>
        </p:nvGraphicFramePr>
        <p:xfrm>
          <a:off x="1729647" y="1861852"/>
          <a:ext cx="6632154" cy="4018951"/>
        </p:xfrm>
        <a:graphic>
          <a:graphicData uri="http://schemas.openxmlformats.org/drawingml/2006/table">
            <a:tbl>
              <a:tblPr firstRow="1" firstCol="1" bandRow="1"/>
              <a:tblGrid>
                <a:gridCol w="3316077"/>
                <a:gridCol w="3316077"/>
              </a:tblGrid>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文件类型</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扩展名</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DOS</a:t>
                      </a:r>
                      <a:r>
                        <a:rPr lang="zh-CN" sz="1800" kern="100">
                          <a:effectLst/>
                          <a:latin typeface="Calibri" panose="020F0502020204030204" charset="0"/>
                          <a:ea typeface="宋体" panose="02010600030101010101" pitchFamily="2" charset="-122"/>
                          <a:cs typeface="Times New Roman" panose="02020603050405020304" pitchFamily="18" charset="0"/>
                        </a:rPr>
                        <a:t>下可执行文件</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exe</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com</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bat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文本</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txt</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rtf</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docx</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pages</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声音</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wav</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mp3</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aac</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m4p</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图像</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jpg</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bmp</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png</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tif</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gif</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视频</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swf</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avi</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mpg</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mp4</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mov</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wmv</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网页</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html</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aspx</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php</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5590">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压缩文件</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rar</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zip</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1181">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其他</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err="1">
                          <a:effectLst/>
                          <a:latin typeface="Calibri" panose="020F0502020204030204" charset="0"/>
                          <a:ea typeface="宋体" panose="02010600030101010101" pitchFamily="2" charset="-122"/>
                          <a:cs typeface="Times New Roman" panose="02020603050405020304" pitchFamily="18" charset="0"/>
                        </a:rPr>
                        <a:t>xlsx</a:t>
                      </a:r>
                      <a:r>
                        <a:rPr lang="zh-CN" sz="1800" kern="100" dirty="0">
                          <a:effectLst/>
                          <a:latin typeface="Calibri" panose="020F0502020204030204" charset="0"/>
                          <a:ea typeface="宋体" panose="02010600030101010101" pitchFamily="2" charset="-122"/>
                          <a:cs typeface="Times New Roman" panose="02020603050405020304" pitchFamily="18" charset="0"/>
                        </a:rPr>
                        <a:t>（</a:t>
                      </a:r>
                      <a:r>
                        <a:rPr lang="en-US" sz="1800" kern="100" dirty="0">
                          <a:effectLst/>
                          <a:latin typeface="Calibri" panose="020F0502020204030204" charset="0"/>
                          <a:ea typeface="宋体" panose="02010600030101010101" pitchFamily="2" charset="-122"/>
                          <a:cs typeface="Times New Roman" panose="02020603050405020304" pitchFamily="18" charset="0"/>
                        </a:rPr>
                        <a:t>Excel</a:t>
                      </a:r>
                      <a:r>
                        <a:rPr lang="zh-CN" sz="1800" kern="100" dirty="0">
                          <a:effectLst/>
                          <a:latin typeface="Calibri" panose="020F0502020204030204" charset="0"/>
                          <a:ea typeface="宋体" panose="02010600030101010101" pitchFamily="2" charset="-122"/>
                          <a:cs typeface="Times New Roman" panose="02020603050405020304" pitchFamily="18" charset="0"/>
                        </a:rPr>
                        <a:t>）、</a:t>
                      </a:r>
                      <a:r>
                        <a:rPr lang="en-US" sz="1800" kern="100" dirty="0">
                          <a:effectLst/>
                          <a:latin typeface="Calibri" panose="020F0502020204030204" charset="0"/>
                          <a:ea typeface="宋体" panose="02010600030101010101" pitchFamily="2" charset="-122"/>
                          <a:cs typeface="Times New Roman" panose="02020603050405020304" pitchFamily="18" charset="0"/>
                        </a:rPr>
                        <a:t>pdf</a:t>
                      </a:r>
                      <a:r>
                        <a:rPr lang="zh-CN" sz="1800" kern="100" dirty="0">
                          <a:effectLst/>
                          <a:latin typeface="Calibri" panose="020F0502020204030204" charset="0"/>
                          <a:ea typeface="宋体" panose="02010600030101010101" pitchFamily="2" charset="-122"/>
                          <a:cs typeface="Times New Roman" panose="02020603050405020304" pitchFamily="18" charset="0"/>
                        </a:rPr>
                        <a:t>（</a:t>
                      </a:r>
                      <a:r>
                        <a:rPr lang="en-US" sz="1800" kern="100" dirty="0">
                          <a:effectLst/>
                          <a:latin typeface="Calibri" panose="020F0502020204030204" charset="0"/>
                          <a:ea typeface="宋体" panose="02010600030101010101" pitchFamily="2" charset="-122"/>
                          <a:cs typeface="Times New Roman" panose="02020603050405020304" pitchFamily="18" charset="0"/>
                        </a:rPr>
                        <a:t>Acrobat</a:t>
                      </a:r>
                      <a:r>
                        <a:rPr lang="zh-CN" sz="1800" kern="100" dirty="0">
                          <a:effectLst/>
                          <a:latin typeface="Calibri" panose="020F0502020204030204" charset="0"/>
                          <a:ea typeface="宋体" panose="02010600030101010101" pitchFamily="2" charset="-122"/>
                          <a:cs typeface="Times New Roman" panose="02020603050405020304" pitchFamily="18" charset="0"/>
                        </a:rPr>
                        <a:t>）、</a:t>
                      </a:r>
                      <a:r>
                        <a:rPr lang="en-US" sz="1800" kern="100" dirty="0" err="1">
                          <a:effectLst/>
                          <a:latin typeface="Calibri" panose="020F0502020204030204" charset="0"/>
                          <a:ea typeface="宋体" panose="02010600030101010101" pitchFamily="2" charset="-122"/>
                          <a:cs typeface="Times New Roman" panose="02020603050405020304" pitchFamily="18" charset="0"/>
                        </a:rPr>
                        <a:t>pptx</a:t>
                      </a:r>
                      <a:r>
                        <a:rPr lang="zh-CN" sz="1800" kern="100" dirty="0">
                          <a:effectLst/>
                          <a:latin typeface="Calibri" panose="020F0502020204030204" charset="0"/>
                          <a:ea typeface="宋体" panose="02010600030101010101" pitchFamily="2" charset="-122"/>
                          <a:cs typeface="Times New Roman" panose="02020603050405020304" pitchFamily="18" charset="0"/>
                        </a:rPr>
                        <a:t>（</a:t>
                      </a:r>
                      <a:r>
                        <a:rPr lang="en-US" sz="1800" kern="100" dirty="0">
                          <a:effectLst/>
                          <a:latin typeface="Calibri" panose="020F0502020204030204" charset="0"/>
                          <a:ea typeface="宋体" panose="02010600030101010101" pitchFamily="2" charset="-122"/>
                          <a:cs typeface="Times New Roman" panose="02020603050405020304" pitchFamily="18" charset="0"/>
                        </a:rPr>
                        <a:t>PowerPoint</a:t>
                      </a:r>
                      <a:r>
                        <a:rPr lang="zh-CN" sz="1800" kern="100" dirty="0">
                          <a:effectLst/>
                          <a:latin typeface="Calibri" panose="020F0502020204030204" charset="0"/>
                          <a:ea typeface="宋体" panose="02010600030101010101" pitchFamily="2" charset="-122"/>
                          <a:cs typeface="Times New Roman" panose="02020603050405020304" pitchFamily="18" charset="0"/>
                        </a:rPr>
                        <a:t>）</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文件管理隐喻</a:t>
            </a:r>
            <a:endParaRPr lang="zh-CN" altLang="en-US" dirty="0"/>
          </a:p>
        </p:txBody>
      </p:sp>
      <p:sp>
        <p:nvSpPr>
          <p:cNvPr id="3" name="内容占位符 2"/>
          <p:cNvSpPr>
            <a:spLocks noGrp="1"/>
          </p:cNvSpPr>
          <p:nvPr>
            <p:ph idx="1"/>
          </p:nvPr>
        </p:nvSpPr>
        <p:spPr/>
        <p:txBody>
          <a:bodyPr/>
          <a:lstStyle/>
          <a:p>
            <a:r>
              <a:rPr lang="zh-CN" altLang="zh-CN" dirty="0"/>
              <a:t>文件管理隐喻是对计算机存储模型的形象化描述，也可称为逻辑存储模型。</a:t>
            </a:r>
            <a:endParaRPr lang="en-US" altLang="zh-CN" dirty="0"/>
          </a:p>
          <a:p>
            <a:r>
              <a:rPr lang="zh-CN" altLang="zh-CN" dirty="0"/>
              <a:t>关于文件管理有两种隐喻：</a:t>
            </a:r>
            <a:endParaRPr lang="en-US" altLang="zh-CN" dirty="0"/>
          </a:p>
          <a:p>
            <a:pPr lvl="1"/>
            <a:r>
              <a:rPr lang="zh-CN" altLang="zh-CN" dirty="0"/>
              <a:t>文件柜式。计算机的存储设备相当于文件柜的一个个抽屉。文件夹放在抽屉中，文件则放在文件夹中或放在文件夹的外面。</a:t>
            </a:r>
            <a:endParaRPr lang="zh-CN" altLang="zh-CN" dirty="0"/>
          </a:p>
          <a:p>
            <a:pPr lvl="1"/>
            <a:r>
              <a:rPr lang="zh-CN" altLang="zh-CN" dirty="0"/>
              <a:t>树状结构。树代表了存储设备，树干相当于根目录，树枝相当于子目录。树枝还能分出更小的树枝代表多级子目录，树枝上的叶子代表文件。</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文件管理隐喻</a:t>
            </a:r>
            <a:endParaRPr lang="zh-CN" altLang="en-US"/>
          </a:p>
        </p:txBody>
      </p:sp>
      <p:pic>
        <p:nvPicPr>
          <p:cNvPr id="36" name="图片 36"/>
          <p:cNvPicPr>
            <a:picLocks noChangeAspect="1"/>
          </p:cNvPicPr>
          <p:nvPr>
            <p:ph idx="1"/>
          </p:nvPr>
        </p:nvPicPr>
        <p:blipFill>
          <a:blip r:embed="rId1"/>
          <a:stretch>
            <a:fillRect/>
          </a:stretch>
        </p:blipFill>
        <p:spPr>
          <a:xfrm>
            <a:off x="2164715" y="1211580"/>
            <a:ext cx="3437890" cy="4974590"/>
          </a:xfrm>
          <a:prstGeom prst="rect">
            <a:avLst/>
          </a:prstGeom>
        </p:spPr>
      </p:pic>
      <p:sp>
        <p:nvSpPr>
          <p:cNvPr id="4" name="文本框 3"/>
          <p:cNvSpPr txBox="1"/>
          <p:nvPr/>
        </p:nvSpPr>
        <p:spPr>
          <a:xfrm>
            <a:off x="6109970" y="5718810"/>
            <a:ext cx="1730375" cy="368300"/>
          </a:xfrm>
          <a:prstGeom prst="rect">
            <a:avLst/>
          </a:prstGeom>
          <a:noFill/>
        </p:spPr>
        <p:txBody>
          <a:bodyPr wrap="square" rtlCol="0">
            <a:spAutoFit/>
          </a:bodyPr>
          <a:p>
            <a:r>
              <a:rPr lang="zh-CN" altLang="en-US"/>
              <a:t>树状结构</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Windows</a:t>
            </a:r>
            <a:r>
              <a:rPr lang="zh-CN" altLang="en-US"/>
              <a:t>资源管理器</a:t>
            </a:r>
            <a:endParaRPr lang="zh-CN" altLang="en-US"/>
          </a:p>
        </p:txBody>
      </p:sp>
      <p:sp>
        <p:nvSpPr>
          <p:cNvPr id="3" name="内容占位符 2"/>
          <p:cNvSpPr>
            <a:spLocks noGrp="1"/>
          </p:cNvSpPr>
          <p:nvPr>
            <p:ph idx="1"/>
          </p:nvPr>
        </p:nvSpPr>
        <p:spPr/>
        <p:txBody>
          <a:bodyPr/>
          <a:p>
            <a:r>
              <a:rPr lang="en-US" altLang="zh-CN">
                <a:sym typeface="+mn-ea"/>
              </a:rPr>
              <a:t>Windows</a:t>
            </a:r>
            <a:r>
              <a:rPr lang="zh-CN" altLang="en-US">
                <a:sym typeface="+mn-ea"/>
              </a:rPr>
              <a:t>资源管理器（</a:t>
            </a:r>
            <a:r>
              <a:rPr lang="en-US" altLang="zh-CN">
                <a:sym typeface="+mn-ea"/>
              </a:rPr>
              <a:t>Windows Explorer</a:t>
            </a:r>
            <a:r>
              <a:rPr lang="zh-CN" altLang="en-US">
                <a:sym typeface="+mn-ea"/>
              </a:rPr>
              <a:t>）</a:t>
            </a:r>
            <a:endParaRPr lang="zh-CN" altLang="en-US">
              <a:sym typeface="+mn-ea"/>
            </a:endParaRPr>
          </a:p>
          <a:p>
            <a:pPr lvl="1"/>
            <a:r>
              <a:rPr lang="zh-CN" altLang="en-US"/>
              <a:t>在</a:t>
            </a:r>
            <a:r>
              <a:rPr lang="en-US" altLang="zh-CN"/>
              <a:t>windows</a:t>
            </a:r>
            <a:r>
              <a:rPr lang="zh-CN" altLang="en-US"/>
              <a:t>资源管理器中可以方便地找到文件，并对其进行操作，如复制、粘贴、剪切、删除、移动、重命名、设置属性等，还可以同时处理几个文件。</a:t>
            </a:r>
            <a:endParaRPr lang="zh-CN" altLang="en-US"/>
          </a:p>
          <a:p>
            <a:pPr lvl="1"/>
            <a:r>
              <a:rPr lang="zh-CN" altLang="zh-CN"/>
              <a:t>在</a:t>
            </a:r>
            <a:r>
              <a:rPr lang="en-US" altLang="zh-CN"/>
              <a:t>Windows 7</a:t>
            </a:r>
            <a:r>
              <a:rPr lang="zh-CN" altLang="en-US"/>
              <a:t>之后的版本中，提供了</a:t>
            </a:r>
            <a:r>
              <a:rPr lang="en-US" altLang="zh-CN"/>
              <a:t>“</a:t>
            </a:r>
            <a:r>
              <a:rPr lang="zh-CN" altLang="en-US"/>
              <a:t>库</a:t>
            </a:r>
            <a:r>
              <a:rPr lang="en-US" altLang="zh-CN"/>
              <a:t>”</a:t>
            </a:r>
            <a:r>
              <a:rPr lang="zh-CN" altLang="en-US"/>
              <a:t>以使用户更方便地组织和访问同类的文件夹，库可以通过导航窗格快捷进入。库中存储的并不是整个文件夹，而只是一个文件夹的链接。</a:t>
            </a:r>
            <a:endParaRPr lang="zh-CN" altLang="en-US"/>
          </a:p>
          <a:p>
            <a:pPr lvl="1"/>
            <a:r>
              <a:rPr lang="zh-CN" altLang="en-US"/>
              <a:t>库也可以直接存储单一的文件按，不过此时文件就真正地物理存放在库中。</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操作系统的功能</a:t>
            </a:r>
            <a:endParaRPr lang="zh-CN" altLang="en-US" dirty="0"/>
          </a:p>
        </p:txBody>
      </p:sp>
      <p:sp>
        <p:nvSpPr>
          <p:cNvPr id="3" name="内容占位符 2"/>
          <p:cNvSpPr>
            <a:spLocks noGrp="1"/>
          </p:cNvSpPr>
          <p:nvPr>
            <p:ph idx="1"/>
          </p:nvPr>
        </p:nvSpPr>
        <p:spPr/>
        <p:txBody>
          <a:bodyPr/>
          <a:lstStyle/>
          <a:p>
            <a:r>
              <a:rPr lang="zh-CN" altLang="zh-CN" dirty="0"/>
              <a:t>操作系统的功能可以分为控制计算机资源和提供用户界面两大类</a:t>
            </a:r>
            <a:r>
              <a:rPr lang="zh-CN" altLang="en-US" dirty="0"/>
              <a:t>。</a:t>
            </a:r>
            <a:endParaRPr lang="en-US" altLang="zh-CN" dirty="0"/>
          </a:p>
          <a:p>
            <a:endParaRPr lang="en-US" altLang="zh-CN" dirty="0"/>
          </a:p>
          <a:p>
            <a:r>
              <a:rPr lang="zh-CN" altLang="en-US" dirty="0"/>
              <a:t>操作系统控制着计算机的：</a:t>
            </a:r>
            <a:endParaRPr lang="en-US" altLang="zh-CN" dirty="0"/>
          </a:p>
          <a:p>
            <a:pPr lvl="1"/>
            <a:r>
              <a:rPr lang="zh-CN" altLang="zh-CN" dirty="0"/>
              <a:t>处理器资源</a:t>
            </a:r>
            <a:endParaRPr lang="en-US" altLang="zh-CN" dirty="0"/>
          </a:p>
          <a:p>
            <a:pPr lvl="1"/>
            <a:r>
              <a:rPr lang="zh-CN" altLang="zh-CN" dirty="0"/>
              <a:t>内存资源</a:t>
            </a:r>
            <a:endParaRPr lang="en-US" altLang="zh-CN" dirty="0"/>
          </a:p>
          <a:p>
            <a:pPr lvl="1"/>
            <a:r>
              <a:rPr lang="zh-CN" altLang="zh-CN" dirty="0"/>
              <a:t>存储器资源</a:t>
            </a:r>
            <a:endParaRPr lang="en-US" altLang="zh-CN" dirty="0"/>
          </a:p>
          <a:p>
            <a:pPr lvl="1"/>
            <a:r>
              <a:rPr lang="zh-CN" altLang="zh-CN" dirty="0"/>
              <a:t>外围设备资源</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文件管理技巧</a:t>
            </a:r>
            <a:endParaRPr lang="zh-CN" altLang="en-US"/>
          </a:p>
        </p:txBody>
      </p:sp>
      <p:sp>
        <p:nvSpPr>
          <p:cNvPr id="3" name="内容占位符 2"/>
          <p:cNvSpPr>
            <a:spLocks noGrp="1"/>
          </p:cNvSpPr>
          <p:nvPr>
            <p:ph idx="1"/>
          </p:nvPr>
        </p:nvSpPr>
        <p:spPr/>
        <p:txBody>
          <a:bodyPr/>
          <a:p>
            <a:r>
              <a:rPr lang="zh-CN" altLang="en-US"/>
              <a:t>使用合适的文件名</a:t>
            </a:r>
            <a:endParaRPr lang="zh-CN" altLang="en-US"/>
          </a:p>
          <a:p>
            <a:r>
              <a:rPr lang="zh-CN" altLang="en-US"/>
              <a:t>显示文件的扩展名</a:t>
            </a:r>
            <a:endParaRPr lang="zh-CN" altLang="en-US"/>
          </a:p>
          <a:p>
            <a:r>
              <a:rPr lang="zh-CN" altLang="en-US"/>
              <a:t>将文件分类存储到文件夹种</a:t>
            </a:r>
            <a:endParaRPr lang="zh-CN" altLang="en-US"/>
          </a:p>
          <a:p>
            <a:r>
              <a:rPr lang="zh-CN" altLang="en-US"/>
              <a:t>使用文件夹的树形结构</a:t>
            </a:r>
            <a:endParaRPr lang="zh-CN" altLang="en-US"/>
          </a:p>
          <a:p>
            <a:r>
              <a:rPr lang="zh-CN" altLang="en-US"/>
              <a:t>不要在根目录中存储文件</a:t>
            </a:r>
            <a:endParaRPr lang="zh-CN" altLang="en-US"/>
          </a:p>
          <a:p>
            <a:r>
              <a:rPr lang="zh-CN" altLang="en-US"/>
              <a:t>定期备份</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物理文件存储</a:t>
            </a:r>
            <a:endParaRPr lang="zh-CN" altLang="en-US"/>
          </a:p>
        </p:txBody>
      </p:sp>
      <p:sp>
        <p:nvSpPr>
          <p:cNvPr id="3" name="内容占位符 2"/>
          <p:cNvSpPr>
            <a:spLocks noGrp="1"/>
          </p:cNvSpPr>
          <p:nvPr>
            <p:ph idx="1"/>
          </p:nvPr>
        </p:nvSpPr>
        <p:spPr/>
        <p:txBody>
          <a:bodyPr>
            <a:normAutofit lnSpcReduction="10000"/>
          </a:bodyPr>
          <a:p>
            <a:r>
              <a:rPr lang="zh-CN" altLang="en-US"/>
              <a:t>文件的物理存储模型描述了文件在磁盘或光盘上的存储方式。</a:t>
            </a:r>
            <a:endParaRPr lang="zh-CN" altLang="en-US"/>
          </a:p>
          <a:p>
            <a:r>
              <a:rPr lang="zh-CN" altLang="en-US"/>
              <a:t>磁盘</a:t>
            </a:r>
            <a:endParaRPr lang="zh-CN" altLang="en-US"/>
          </a:p>
          <a:p>
            <a:pPr lvl="1"/>
            <a:r>
              <a:rPr lang="zh-CN" altLang="en-US"/>
              <a:t>磁盘由很多盘片组成，操作系统在初次使用磁盘时会先将其格式化。格式化过程会把盘片分成很多轨道，再进一步把轨道分成扇区。</a:t>
            </a:r>
            <a:endParaRPr lang="zh-CN" altLang="en-US"/>
          </a:p>
          <a:p>
            <a:pPr lvl="1"/>
            <a:endParaRPr lang="zh-CN" altLang="en-US"/>
          </a:p>
          <a:p>
            <a:pPr lvl="0"/>
            <a:r>
              <a:rPr lang="zh-CN" altLang="en-US"/>
              <a:t>磁盘存储模型的轨道</a:t>
            </a:r>
            <a:endParaRPr lang="zh-CN" altLang="en-US"/>
          </a:p>
          <a:p>
            <a:pPr marL="0" lvl="0" indent="0">
              <a:buNone/>
            </a:pPr>
            <a:r>
              <a:rPr lang="zh-CN" altLang="en-US"/>
              <a:t>是同心圆式的分布；光</a:t>
            </a:r>
            <a:endParaRPr lang="zh-CN" altLang="en-US"/>
          </a:p>
          <a:p>
            <a:pPr marL="0" lvl="0" indent="0">
              <a:buNone/>
            </a:pPr>
            <a:r>
              <a:rPr lang="zh-CN" altLang="en-US"/>
              <a:t>盘存储模型与磁盘类</a:t>
            </a:r>
            <a:endParaRPr lang="zh-CN" altLang="en-US"/>
          </a:p>
          <a:p>
            <a:pPr marL="0" lvl="0" indent="0">
              <a:buNone/>
            </a:pPr>
            <a:r>
              <a:rPr lang="zh-CN" altLang="en-US"/>
              <a:t>似，但轨道是从中心</a:t>
            </a:r>
            <a:endParaRPr lang="zh-CN" altLang="en-US"/>
          </a:p>
          <a:p>
            <a:pPr marL="0" lvl="0" indent="0">
              <a:buNone/>
            </a:pPr>
            <a:r>
              <a:rPr lang="zh-CN" altLang="en-US"/>
              <a:t>向外螺旋分布的。</a:t>
            </a:r>
            <a:endParaRPr lang="zh-CN" altLang="en-US"/>
          </a:p>
        </p:txBody>
      </p:sp>
      <p:pic>
        <p:nvPicPr>
          <p:cNvPr id="37" name="图片 37"/>
          <p:cNvPicPr>
            <a:picLocks noChangeAspect="1"/>
          </p:cNvPicPr>
          <p:nvPr/>
        </p:nvPicPr>
        <p:blipFill>
          <a:blip r:embed="rId1"/>
          <a:stretch>
            <a:fillRect/>
          </a:stretch>
        </p:blipFill>
        <p:spPr>
          <a:xfrm>
            <a:off x="5527040" y="3904298"/>
            <a:ext cx="2917190" cy="1781175"/>
          </a:xfrm>
          <a:prstGeom prst="rect">
            <a:avLst/>
          </a:prstGeom>
        </p:spPr>
      </p:pic>
      <p:sp>
        <p:nvSpPr>
          <p:cNvPr id="4" name="文本框 3"/>
          <p:cNvSpPr txBox="1"/>
          <p:nvPr/>
        </p:nvSpPr>
        <p:spPr>
          <a:xfrm>
            <a:off x="5924550" y="5819140"/>
            <a:ext cx="2122170" cy="368300"/>
          </a:xfrm>
          <a:prstGeom prst="rect">
            <a:avLst/>
          </a:prstGeom>
          <a:noFill/>
        </p:spPr>
        <p:txBody>
          <a:bodyPr wrap="square" rtlCol="0">
            <a:spAutoFit/>
          </a:bodyPr>
          <a:p>
            <a:r>
              <a:rPr lang="zh-CN" altLang="en-US"/>
              <a:t>磁盘的</a:t>
            </a:r>
            <a:r>
              <a:rPr lang="zh-CN" altLang="en-US"/>
              <a:t>存储模型</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物理文件存储</a:t>
            </a:r>
            <a:endParaRPr lang="zh-CN" altLang="en-US"/>
          </a:p>
        </p:txBody>
      </p:sp>
      <p:sp>
        <p:nvSpPr>
          <p:cNvPr id="3" name="内容占位符 2"/>
          <p:cNvSpPr>
            <a:spLocks noGrp="1"/>
          </p:cNvSpPr>
          <p:nvPr>
            <p:ph idx="1"/>
          </p:nvPr>
        </p:nvSpPr>
        <p:spPr/>
        <p:txBody>
          <a:bodyPr/>
          <a:p>
            <a:r>
              <a:rPr lang="zh-CN" altLang="en-US" sz="2400"/>
              <a:t>在磁盘上，操作系统是以</a:t>
            </a:r>
            <a:r>
              <a:rPr lang="en-US" altLang="zh-CN" sz="2400"/>
              <a:t>“</a:t>
            </a:r>
            <a:r>
              <a:rPr lang="zh-CN" altLang="en-US" sz="2400"/>
              <a:t>簇</a:t>
            </a:r>
            <a:r>
              <a:rPr lang="en-US" altLang="zh-CN" sz="2400"/>
              <a:t>”</a:t>
            </a:r>
            <a:r>
              <a:rPr lang="zh-CN" altLang="en-US" sz="2400"/>
              <a:t>为单位为文件分配磁盘空间的。</a:t>
            </a:r>
            <a:endParaRPr lang="zh-CN" altLang="en-US" sz="2400"/>
          </a:p>
          <a:p>
            <a:r>
              <a:rPr lang="zh-CN" altLang="en-US" sz="2400"/>
              <a:t>操作系统使用文件系统来管理存储介质中的文件。</a:t>
            </a:r>
            <a:endParaRPr lang="zh-CN" altLang="en-US" sz="2400"/>
          </a:p>
          <a:p>
            <a:r>
              <a:rPr lang="zh-CN" altLang="en-US" sz="2400"/>
              <a:t>每隔一段时间，需要使用磁盘碎片整理程序重新排列磁盘上的文件，使它们存储在相邻的簇中。</a:t>
            </a:r>
            <a:endParaRPr lang="zh-CN" altLang="en-US" sz="2400"/>
          </a:p>
        </p:txBody>
      </p:sp>
      <p:pic>
        <p:nvPicPr>
          <p:cNvPr id="38" name="图片 38"/>
          <p:cNvPicPr>
            <a:picLocks noChangeAspect="1"/>
          </p:cNvPicPr>
          <p:nvPr/>
        </p:nvPicPr>
        <p:blipFill>
          <a:blip r:embed="rId1"/>
          <a:stretch>
            <a:fillRect/>
          </a:stretch>
        </p:blipFill>
        <p:spPr>
          <a:xfrm>
            <a:off x="2339975" y="3252153"/>
            <a:ext cx="5274310" cy="2814955"/>
          </a:xfrm>
          <a:prstGeom prst="rect">
            <a:avLst/>
          </a:prstGeom>
        </p:spPr>
      </p:pic>
      <p:sp>
        <p:nvSpPr>
          <p:cNvPr id="4" name="文本框 3"/>
          <p:cNvSpPr txBox="1"/>
          <p:nvPr/>
        </p:nvSpPr>
        <p:spPr>
          <a:xfrm>
            <a:off x="3274695" y="6237605"/>
            <a:ext cx="3405505" cy="368300"/>
          </a:xfrm>
          <a:prstGeom prst="rect">
            <a:avLst/>
          </a:prstGeom>
          <a:noFill/>
        </p:spPr>
        <p:txBody>
          <a:bodyPr wrap="square" rtlCol="0">
            <a:spAutoFit/>
          </a:bodyPr>
          <a:p>
            <a:r>
              <a:rPr lang="zh-CN" altLang="en-US"/>
              <a:t>磁盘整理实用程序中的碎片文件</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处理器资源</a:t>
            </a:r>
            <a:endParaRPr lang="zh-CN" altLang="en-US"/>
          </a:p>
        </p:txBody>
      </p:sp>
      <p:sp>
        <p:nvSpPr>
          <p:cNvPr id="3" name="内容占位符 2"/>
          <p:cNvSpPr>
            <a:spLocks noGrp="1"/>
          </p:cNvSpPr>
          <p:nvPr>
            <p:ph idx="1"/>
          </p:nvPr>
        </p:nvSpPr>
        <p:spPr/>
        <p:txBody>
          <a:bodyPr/>
          <a:p>
            <a:r>
              <a:rPr lang="zh-CN" altLang="en-US"/>
              <a:t>微处理器的每个计算周期都是一种计算资源。计算机运行时会有很多进程竞争计算资源，操作系统负责协调控制。</a:t>
            </a:r>
            <a:endParaRPr lang="zh-CN" altLang="en-US"/>
          </a:p>
          <a:p>
            <a:r>
              <a:rPr lang="zh-CN" altLang="en-US"/>
              <a:t>现代操作系统可以使用多任务、多线程、多重处理等技术来保证处理器资源得到充分利用。</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处理器资源</a:t>
            </a:r>
            <a:endParaRPr lang="zh-CN" altLang="en-US"/>
          </a:p>
        </p:txBody>
      </p:sp>
      <p:pic>
        <p:nvPicPr>
          <p:cNvPr id="16" name="图片 16"/>
          <p:cNvPicPr>
            <a:picLocks noChangeAspect="1"/>
          </p:cNvPicPr>
          <p:nvPr>
            <p:ph idx="1"/>
          </p:nvPr>
        </p:nvPicPr>
        <p:blipFill>
          <a:blip r:embed="rId1"/>
          <a:stretch>
            <a:fillRect/>
          </a:stretch>
        </p:blipFill>
        <p:spPr>
          <a:xfrm>
            <a:off x="2526665" y="941705"/>
            <a:ext cx="4899660" cy="4974590"/>
          </a:xfrm>
          <a:prstGeom prst="rect">
            <a:avLst/>
          </a:prstGeom>
        </p:spPr>
      </p:pic>
      <p:sp>
        <p:nvSpPr>
          <p:cNvPr id="4" name="文本框 3"/>
          <p:cNvSpPr txBox="1"/>
          <p:nvPr/>
        </p:nvSpPr>
        <p:spPr>
          <a:xfrm>
            <a:off x="3606800" y="6001385"/>
            <a:ext cx="2740025" cy="368300"/>
          </a:xfrm>
          <a:prstGeom prst="rect">
            <a:avLst/>
          </a:prstGeom>
          <a:noFill/>
        </p:spPr>
        <p:txBody>
          <a:bodyPr wrap="square" rtlCol="0">
            <a:spAutoFit/>
          </a:bodyPr>
          <a:p>
            <a:r>
              <a:rPr lang="zh-CN" altLang="en-US"/>
              <a:t>查看当前正在运行的进程</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内存资源 </a:t>
            </a:r>
            <a:endParaRPr lang="zh-CN" altLang="en-US"/>
          </a:p>
        </p:txBody>
      </p:sp>
      <p:sp>
        <p:nvSpPr>
          <p:cNvPr id="3" name="内容占位符 2"/>
          <p:cNvSpPr>
            <a:spLocks noGrp="1"/>
          </p:cNvSpPr>
          <p:nvPr>
            <p:ph idx="1"/>
          </p:nvPr>
        </p:nvSpPr>
        <p:spPr/>
        <p:txBody>
          <a:bodyPr/>
          <a:p>
            <a:r>
              <a:rPr lang="zh-CN" altLang="en-US"/>
              <a:t>内存为程序提供运行空间，微处理器需要处理的数据和指令都存放在内存中，操作系统为每个程序在内存中分配合适的空间。</a:t>
            </a:r>
            <a:endParaRPr lang="zh-CN" altLang="en-US"/>
          </a:p>
          <a:p>
            <a:r>
              <a:rPr lang="zh-CN" altLang="en-US"/>
              <a:t>如果程序需要更大的内存空间，可向操作系统再次申请；如果内存资源不足，有些程序会运行很慢甚至无法运行；如果内存泄漏，会逐渐耗尽所有内存，此时需要终止相应程序或重启计算机。</a:t>
            </a:r>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内存资源</a:t>
            </a:r>
            <a:endParaRPr lang="zh-CN" altLang="en-US"/>
          </a:p>
        </p:txBody>
      </p:sp>
      <p:pic>
        <p:nvPicPr>
          <p:cNvPr id="17" name="图片 17"/>
          <p:cNvPicPr>
            <a:picLocks noChangeAspect="1"/>
          </p:cNvPicPr>
          <p:nvPr>
            <p:ph idx="1"/>
          </p:nvPr>
        </p:nvPicPr>
        <p:blipFill>
          <a:blip r:embed="rId1"/>
          <a:stretch>
            <a:fillRect/>
          </a:stretch>
        </p:blipFill>
        <p:spPr>
          <a:xfrm>
            <a:off x="2539365" y="941705"/>
            <a:ext cx="4874895" cy="4974590"/>
          </a:xfrm>
          <a:prstGeom prst="rect">
            <a:avLst/>
          </a:prstGeom>
        </p:spPr>
      </p:pic>
      <p:sp>
        <p:nvSpPr>
          <p:cNvPr id="4" name="文本框 3"/>
          <p:cNvSpPr txBox="1"/>
          <p:nvPr/>
        </p:nvSpPr>
        <p:spPr>
          <a:xfrm>
            <a:off x="3819525" y="5916295"/>
            <a:ext cx="2313940" cy="368300"/>
          </a:xfrm>
          <a:prstGeom prst="rect">
            <a:avLst/>
          </a:prstGeom>
          <a:noFill/>
        </p:spPr>
        <p:txBody>
          <a:bodyPr wrap="square" rtlCol="0">
            <a:spAutoFit/>
          </a:bodyPr>
          <a:p>
            <a:r>
              <a:rPr lang="zh-CN" altLang="en-US"/>
              <a:t>监视内存的使用情况</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存储器资源</a:t>
            </a:r>
            <a:endParaRPr lang="zh-CN" altLang="en-US"/>
          </a:p>
        </p:txBody>
      </p:sp>
      <p:sp>
        <p:nvSpPr>
          <p:cNvPr id="3" name="内容占位符 2"/>
          <p:cNvSpPr>
            <a:spLocks noGrp="1"/>
          </p:cNvSpPr>
          <p:nvPr>
            <p:ph idx="1"/>
          </p:nvPr>
        </p:nvSpPr>
        <p:spPr/>
        <p:txBody>
          <a:bodyPr/>
          <a:p>
            <a:r>
              <a:rPr lang="zh-CN" altLang="en-US"/>
              <a:t>存储器类似于一个档案馆，存储用户的所有文件，操作系统对文件进行管理，记录文件的文件名、存放地点、文件大小等信息。</a:t>
            </a:r>
            <a:endParaRPr lang="zh-CN" altLang="en-US"/>
          </a:p>
          <a:p>
            <a:r>
              <a:rPr lang="zh-CN" altLang="en-US"/>
              <a:t>操作系统还可对多而繁杂的文件进行</a:t>
            </a:r>
            <a:r>
              <a:rPr lang="en-US" altLang="zh-CN"/>
              <a:t>“</a:t>
            </a:r>
            <a:r>
              <a:rPr lang="zh-CN" altLang="en-US"/>
              <a:t>整理归类</a:t>
            </a:r>
            <a:r>
              <a:rPr lang="en-US" altLang="zh-CN"/>
              <a:t>”</a:t>
            </a:r>
            <a:r>
              <a:rPr lang="zh-CN" altLang="en-US"/>
              <a:t>以获取更多的存储空间。</a:t>
            </a:r>
            <a:endParaRPr lang="zh-CN" altLang="en-US"/>
          </a:p>
          <a:p>
            <a:r>
              <a:rPr lang="zh-CN" altLang="en-US"/>
              <a:t>当用户要放入新的文件时，操作系统还会为其提供合适的存放地点。</a:t>
            </a:r>
            <a:endParaRPr lang="zh-CN" altLang="en-US"/>
          </a:p>
        </p:txBody>
      </p:sp>
    </p:spTree>
  </p:cSld>
  <p:clrMapOvr>
    <a:masterClrMapping/>
  </p:clrMapOvr>
</p:sld>
</file>

<file path=ppt/tags/tag1.xml><?xml version="1.0" encoding="utf-8"?>
<p:tagLst xmlns:p="http://schemas.openxmlformats.org/presentationml/2006/main">
  <p:tag name="KSO_WM_UNIT_TABLE_BEAUTIFY" val="smartTable{117a5113-9b62-4395-926b-7bb4629eb5b7}"/>
</p:tagLst>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5153</Words>
  <Application>WPS 演示</Application>
  <PresentationFormat>全屏显示(4:3)</PresentationFormat>
  <Paragraphs>467</Paragraphs>
  <Slides>42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42</vt:i4>
      </vt:variant>
    </vt:vector>
  </HeadingPairs>
  <TitlesOfParts>
    <vt:vector size="52" baseType="lpstr">
      <vt:lpstr>Arial</vt:lpstr>
      <vt:lpstr>宋体</vt:lpstr>
      <vt:lpstr>Wingdings</vt:lpstr>
      <vt:lpstr>Calibri Light</vt:lpstr>
      <vt:lpstr>微软雅黑</vt:lpstr>
      <vt:lpstr>Arial Unicode MS</vt:lpstr>
      <vt:lpstr>Calibri</vt:lpstr>
      <vt:lpstr>Times New Roman</vt:lpstr>
      <vt:lpstr>PMingLiU</vt:lpstr>
      <vt:lpstr>CS</vt:lpstr>
      <vt:lpstr>第4章 操作系统和文件管理</vt:lpstr>
      <vt:lpstr>主要内容</vt:lpstr>
      <vt:lpstr>操作系统基础知识</vt:lpstr>
      <vt:lpstr>操作系统的功能</vt:lpstr>
      <vt:lpstr>处理器资源</vt:lpstr>
      <vt:lpstr>处理器资源</vt:lpstr>
      <vt:lpstr>内存资源 </vt:lpstr>
      <vt:lpstr>内存资源</vt:lpstr>
      <vt:lpstr>存储器资源</vt:lpstr>
      <vt:lpstr>存储器资源</vt:lpstr>
      <vt:lpstr>外围设备资源</vt:lpstr>
      <vt:lpstr>外围设备资源</vt:lpstr>
      <vt:lpstr>操作系统的功能</vt:lpstr>
      <vt:lpstr>提供用户界面</vt:lpstr>
      <vt:lpstr>操作系统的功能</vt:lpstr>
      <vt:lpstr>操作系统的分类</vt:lpstr>
      <vt:lpstr>常见桌面操作系统</vt:lpstr>
      <vt:lpstr>常见桌面操作系统</vt:lpstr>
      <vt:lpstr>常见桌面操作系统</vt:lpstr>
      <vt:lpstr>常见桌面操作系统</vt:lpstr>
      <vt:lpstr>常见桌面操作系统</vt:lpstr>
      <vt:lpstr>常见移动操作系统</vt:lpstr>
      <vt:lpstr>虚拟机</vt:lpstr>
      <vt:lpstr>操作系统的加载</vt:lpstr>
      <vt:lpstr>操作系统的加载</vt:lpstr>
      <vt:lpstr>实用程序</vt:lpstr>
      <vt:lpstr>实用程序</vt:lpstr>
      <vt:lpstr>驱动程序</vt:lpstr>
      <vt:lpstr>驱动程序</vt:lpstr>
      <vt:lpstr>文件的名称</vt:lpstr>
      <vt:lpstr>文件命名规范</vt:lpstr>
      <vt:lpstr>文件目录和文件夹</vt:lpstr>
      <vt:lpstr>文件定位</vt:lpstr>
      <vt:lpstr>文件格式</vt:lpstr>
      <vt:lpstr>文件格式</vt:lpstr>
      <vt:lpstr>常用文件扩展名</vt:lpstr>
      <vt:lpstr>文件管理隐喻</vt:lpstr>
      <vt:lpstr>文件管理隐喻</vt:lpstr>
      <vt:lpstr>Windows资源管理器</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操作系统和文件管理</dc:title>
  <dc:creator>李沛伦</dc:creator>
  <cp:lastModifiedBy>古安</cp:lastModifiedBy>
  <cp:revision>10</cp:revision>
  <dcterms:created xsi:type="dcterms:W3CDTF">2015-05-12T13:32:00Z</dcterms:created>
  <dcterms:modified xsi:type="dcterms:W3CDTF">2019-11-23T13:28:38Z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