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257" r:id="rId3"/>
    <p:sldId id="258" r:id="rId4"/>
    <p:sldId id="259" r:id="rId5"/>
    <p:sldId id="291" r:id="rId6"/>
    <p:sldId id="260" r:id="rId7"/>
    <p:sldId id="292" r:id="rId8"/>
    <p:sldId id="293" r:id="rId9"/>
    <p:sldId id="261" r:id="rId10"/>
    <p:sldId id="294" r:id="rId12"/>
    <p:sldId id="324" r:id="rId13"/>
    <p:sldId id="262" r:id="rId14"/>
    <p:sldId id="263" r:id="rId15"/>
    <p:sldId id="264" r:id="rId16"/>
    <p:sldId id="265" r:id="rId17"/>
    <p:sldId id="266" r:id="rId18"/>
    <p:sldId id="325" r:id="rId19"/>
    <p:sldId id="267" r:id="rId20"/>
    <p:sldId id="268" r:id="rId21"/>
    <p:sldId id="326" r:id="rId22"/>
    <p:sldId id="269" r:id="rId23"/>
    <p:sldId id="271" r:id="rId24"/>
    <p:sldId id="272" r:id="rId25"/>
    <p:sldId id="273" r:id="rId26"/>
    <p:sldId id="274" r:id="rId27"/>
    <p:sldId id="275" r:id="rId28"/>
    <p:sldId id="277" r:id="rId29"/>
    <p:sldId id="276" r:id="rId30"/>
    <p:sldId id="278" r:id="rId31"/>
    <p:sldId id="279" r:id="rId32"/>
    <p:sldId id="280" r:id="rId33"/>
    <p:sldId id="281" r:id="rId34"/>
    <p:sldId id="282" r:id="rId35"/>
    <p:sldId id="283" r:id="rId36"/>
    <p:sldId id="284" r:id="rId37"/>
    <p:sldId id="285" r:id="rId38"/>
    <p:sldId id="286" r:id="rId39"/>
    <p:sldId id="327" r:id="rId40"/>
    <p:sldId id="287" r:id="rId41"/>
    <p:sldId id="328" r:id="rId42"/>
    <p:sldId id="288" r:id="rId43"/>
    <p:sldId id="289" r:id="rId44"/>
    <p:sldId id="329" r:id="rId45"/>
    <p:sldId id="330" r:id="rId4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37" autoAdjust="0"/>
    <p:restoredTop sz="94660"/>
  </p:normalViewPr>
  <p:slideViewPr>
    <p:cSldViewPr snapToGrid="0">
      <p:cViewPr varScale="1">
        <p:scale>
          <a:sx n="89" d="100"/>
          <a:sy n="89" d="100"/>
        </p:scale>
        <p:origin x="375" y="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E45D02-164C-409B-9860-141E60EFB97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96FF4B-7E36-466F-80AD-E74E444CEF5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96FF4B-7E36-466F-80AD-E74E444CEF5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96FF4B-7E36-466F-80AD-E74E444CEF5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44600" y="4991100"/>
            <a:ext cx="7772400" cy="762000"/>
          </a:xfrm>
        </p:spPr>
        <p:txBody>
          <a:bodyPr anchor="b">
            <a:normAutofit/>
          </a:bodyPr>
          <a:lstStyle>
            <a:lvl1pPr algn="ctr">
              <a:defRPr sz="4000"/>
            </a:lvl1pPr>
          </a:lstStyle>
          <a:p>
            <a:r>
              <a:rPr lang="zh-CN" altLang="en-US"/>
              <a:t>单击此处编辑母版标题样式</a:t>
            </a:r>
            <a:endParaRPr lang="en-US" dirty="0"/>
          </a:p>
        </p:txBody>
      </p:sp>
      <p:sp>
        <p:nvSpPr>
          <p:cNvPr id="4" name="Date Placeholder 3"/>
          <p:cNvSpPr>
            <a:spLocks noGrp="1"/>
          </p:cNvSpPr>
          <p:nvPr>
            <p:ph type="dt" sz="half" idx="10"/>
          </p:nvPr>
        </p:nvSpPr>
        <p:spPr>
          <a:xfrm>
            <a:off x="1438382" y="6356351"/>
            <a:ext cx="1247667" cy="365125"/>
          </a:xfrm>
        </p:spPr>
        <p:txBody>
          <a:bodyPr/>
          <a:lstStyle/>
          <a:p>
            <a:fld id="{A6CD7DD8-19AD-4D50-806A-BA996D6A594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9262CB1-63F3-4169-9830-1717AC67D186}" type="slidenum">
              <a:rPr lang="zh-CN" altLang="en-US" smtClean="0"/>
            </a:fld>
            <a:endParaRPr lang="zh-CN" altLang="en-US"/>
          </a:p>
        </p:txBody>
      </p:sp>
      <p:pic>
        <p:nvPicPr>
          <p:cNvPr id="8" name="图片 7"/>
          <p:cNvPicPr>
            <a:picLocks noChangeAspect="1"/>
          </p:cNvPicPr>
          <p:nvPr/>
        </p:nvPicPr>
        <p:blipFill>
          <a:blip r:embed="rId2"/>
          <a:stretch>
            <a:fillRect/>
          </a:stretch>
        </p:blipFill>
        <p:spPr>
          <a:xfrm>
            <a:off x="2915" y="0"/>
            <a:ext cx="9141085" cy="478132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A6CD7DD8-19AD-4D50-806A-BA996D6A594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9262CB1-63F3-4169-9830-1717AC67D18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A6CD7DD8-19AD-4D50-806A-BA996D6A594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9262CB1-63F3-4169-9830-1717AC67D18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438382" y="241837"/>
            <a:ext cx="7076968" cy="610918"/>
          </a:xfrm>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a:xfrm>
            <a:off x="1438382" y="1202076"/>
            <a:ext cx="7076968" cy="497488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1438382" y="6356351"/>
            <a:ext cx="1247668" cy="365125"/>
          </a:xfrm>
        </p:spPr>
        <p:txBody>
          <a:bodyPr/>
          <a:lstStyle/>
          <a:p>
            <a:fld id="{A6CD7DD8-19AD-4D50-806A-BA996D6A594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9262CB1-63F3-4169-9830-1717AC67D186}" type="slidenum">
              <a:rPr lang="zh-CN" altLang="en-US" smtClean="0"/>
            </a:fld>
            <a:endParaRPr lang="zh-CN" altLang="en-US"/>
          </a:p>
        </p:txBody>
      </p:sp>
      <p:pic>
        <p:nvPicPr>
          <p:cNvPr id="7" name="图片 6"/>
          <p:cNvPicPr>
            <a:picLocks noChangeAspect="1"/>
          </p:cNvPicPr>
          <p:nvPr/>
        </p:nvPicPr>
        <p:blipFill>
          <a:blip r:embed="rId2"/>
          <a:stretch>
            <a:fillRect/>
          </a:stretch>
        </p:blipFill>
        <p:spPr>
          <a:xfrm>
            <a:off x="4762" y="0"/>
            <a:ext cx="1247775"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A6CD7DD8-19AD-4D50-806A-BA996D6A594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9262CB1-63F3-4169-9830-1717AC67D18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A6CD7DD8-19AD-4D50-806A-BA996D6A594A}"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9262CB1-63F3-4169-9830-1717AC67D18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A6CD7DD8-19AD-4D50-806A-BA996D6A594A}"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9262CB1-63F3-4169-9830-1717AC67D18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6CD7DD8-19AD-4D50-806A-BA996D6A594A}"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9262CB1-63F3-4169-9830-1717AC67D18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CD7DD8-19AD-4D50-806A-BA996D6A594A}"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9262CB1-63F3-4169-9830-1717AC67D18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A6CD7DD8-19AD-4D50-806A-BA996D6A594A}"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9262CB1-63F3-4169-9830-1717AC67D18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A6CD7DD8-19AD-4D50-806A-BA996D6A594A}"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9262CB1-63F3-4169-9830-1717AC67D18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CD7DD8-19AD-4D50-806A-BA996D6A594A}" type="datetimeFigureOut">
              <a:rPr lang="zh-CN" altLang="en-US" smtClean="0"/>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262CB1-63F3-4169-9830-1717AC67D18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gn="r"/>
            <a:r>
              <a:rPr lang="zh-CN" altLang="en-US" dirty="0"/>
              <a:t>第</a:t>
            </a:r>
            <a:r>
              <a:rPr lang="en-US" altLang="zh-CN" dirty="0"/>
              <a:t>1</a:t>
            </a:r>
            <a:r>
              <a:rPr lang="zh-CN" altLang="en-US" dirty="0"/>
              <a:t>章 计算机和数字基础</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软件的分类</a:t>
            </a:r>
            <a:endParaRPr lang="zh-CN" altLang="en-US"/>
          </a:p>
        </p:txBody>
      </p:sp>
      <p:sp>
        <p:nvSpPr>
          <p:cNvPr id="3" name="内容占位符 2"/>
          <p:cNvSpPr>
            <a:spLocks noGrp="1"/>
          </p:cNvSpPr>
          <p:nvPr>
            <p:ph idx="1"/>
          </p:nvPr>
        </p:nvSpPr>
        <p:spPr/>
        <p:txBody>
          <a:bodyPr/>
          <a:p>
            <a:r>
              <a:rPr lang="zh-CN" altLang="en-US" sz="2800">
                <a:sym typeface="+mn-ea"/>
              </a:rPr>
              <a:t>应用软件</a:t>
            </a:r>
            <a:r>
              <a:rPr lang="en-US" altLang="zh-CN" sz="2800">
                <a:sym typeface="+mn-ea"/>
              </a:rPr>
              <a:t>	</a:t>
            </a:r>
            <a:endParaRPr lang="en-US" altLang="zh-CN" sz="2800"/>
          </a:p>
          <a:p>
            <a:pPr lvl="1"/>
            <a:r>
              <a:rPr lang="zh-CN" altLang="en-US">
                <a:sym typeface="+mn-ea"/>
              </a:rPr>
              <a:t>应用软件是为了某种特定的用途而开发的软件。</a:t>
            </a:r>
            <a:endParaRPr lang="zh-CN" altLang="en-US">
              <a:sym typeface="+mn-ea"/>
            </a:endParaRPr>
          </a:p>
          <a:p>
            <a:pPr lvl="1"/>
            <a:r>
              <a:rPr lang="zh-CN" altLang="en-US">
                <a:sym typeface="+mn-ea"/>
              </a:rPr>
              <a:t>应用软件可以是特定的程序，如视频播放器等；可以是一组功能联系紧密，可以互相协作的程序的集合，如微软的</a:t>
            </a:r>
            <a:r>
              <a:rPr lang="en-US" altLang="zh-CN">
                <a:sym typeface="+mn-ea"/>
              </a:rPr>
              <a:t>office</a:t>
            </a:r>
            <a:r>
              <a:rPr lang="zh-CN" altLang="en-US">
                <a:sym typeface="+mn-ea"/>
              </a:rPr>
              <a:t>套件；也可以是由众多独立程序组成的庞大软件系统，如数据库管理系统等。</a:t>
            </a:r>
            <a:endParaRPr lang="zh-CN" altLang="en-US">
              <a:sym typeface="+mn-ea"/>
            </a:endParaRPr>
          </a:p>
          <a:p>
            <a:pPr lvl="1"/>
            <a:endParaRPr lang="zh-CN" altLang="en-US" sz="2800">
              <a:sym typeface="+mn-ea"/>
            </a:endParaRPr>
          </a:p>
          <a:p>
            <a:r>
              <a:rPr lang="zh-CN" altLang="en-US">
                <a:sym typeface="+mn-ea"/>
              </a:rPr>
              <a:t>开发工具</a:t>
            </a:r>
            <a:r>
              <a:rPr lang="en-US" altLang="zh-CN" sz="2800">
                <a:sym typeface="+mn-ea"/>
              </a:rPr>
              <a:t>	</a:t>
            </a:r>
            <a:endParaRPr lang="en-US" altLang="zh-CN" sz="2800"/>
          </a:p>
          <a:p>
            <a:pPr lvl="1"/>
            <a:r>
              <a:rPr lang="zh-CN" altLang="en-US">
                <a:sym typeface="+mn-ea"/>
              </a:rPr>
              <a:t>开发工具是用来编制系统软件和应用软件的软件、语言与工具。开发工具包括</a:t>
            </a:r>
            <a:r>
              <a:rPr lang="en-US" altLang="zh-CN">
                <a:sym typeface="+mn-ea"/>
              </a:rPr>
              <a:t>C++</a:t>
            </a:r>
            <a:r>
              <a:rPr lang="zh-CN" altLang="en-US">
                <a:sym typeface="+mn-ea"/>
              </a:rPr>
              <a:t>等编程语言、</a:t>
            </a:r>
            <a:r>
              <a:rPr lang="en-US" altLang="zh-CN">
                <a:sym typeface="+mn-ea"/>
              </a:rPr>
              <a:t>HTML</a:t>
            </a:r>
            <a:r>
              <a:rPr lang="zh-CN" altLang="en-US">
                <a:sym typeface="+mn-ea"/>
              </a:rPr>
              <a:t>等脚本语言与调试工具等。</a:t>
            </a:r>
            <a:endParaRPr lang="zh-CN" altLang="en-US">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计算机的分类</a:t>
            </a:r>
            <a:endParaRPr lang="zh-CN" altLang="en-US" dirty="0"/>
          </a:p>
        </p:txBody>
      </p:sp>
      <p:sp>
        <p:nvSpPr>
          <p:cNvPr id="3" name="内容占位符 2"/>
          <p:cNvSpPr>
            <a:spLocks noGrp="1"/>
          </p:cNvSpPr>
          <p:nvPr>
            <p:ph idx="1"/>
          </p:nvPr>
        </p:nvSpPr>
        <p:spPr/>
        <p:txBody>
          <a:bodyPr/>
          <a:lstStyle/>
          <a:p>
            <a:r>
              <a:rPr lang="zh-CN" altLang="en-US" dirty="0"/>
              <a:t>多种多样的计算机分类方法</a:t>
            </a:r>
            <a:endParaRPr lang="en-US" altLang="zh-CN" dirty="0"/>
          </a:p>
          <a:p>
            <a:pPr lvl="1"/>
            <a:r>
              <a:rPr lang="zh-CN" altLang="en-US" dirty="0"/>
              <a:t>按计算性能：</a:t>
            </a:r>
            <a:r>
              <a:rPr lang="zh-CN" altLang="zh-CN" dirty="0"/>
              <a:t>巨型机、大型机、中型机、小型机、</a:t>
            </a:r>
            <a:r>
              <a:rPr lang="zh-CN" altLang="en-US" dirty="0"/>
              <a:t>微型机。</a:t>
            </a:r>
            <a:endParaRPr lang="en-US" altLang="zh-CN" dirty="0"/>
          </a:p>
          <a:p>
            <a:pPr lvl="1"/>
            <a:endParaRPr lang="en-US" altLang="zh-CN" dirty="0"/>
          </a:p>
          <a:p>
            <a:pPr lvl="1"/>
            <a:r>
              <a:rPr lang="zh-CN" altLang="en-US" dirty="0"/>
              <a:t>按使用场景：</a:t>
            </a:r>
            <a:r>
              <a:rPr lang="zh-CN" altLang="zh-CN" dirty="0"/>
              <a:t>个人计算机、服务器、大型计算机、超级计算机</a:t>
            </a:r>
            <a:r>
              <a:rPr lang="zh-CN" altLang="en-US" dirty="0"/>
              <a:t>、手持设备、量子计算机。</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计算机的分类</a:t>
            </a:r>
            <a:endParaRPr lang="zh-CN" altLang="en-US" dirty="0"/>
          </a:p>
        </p:txBody>
      </p:sp>
      <p:sp>
        <p:nvSpPr>
          <p:cNvPr id="3" name="内容占位符 2"/>
          <p:cNvSpPr>
            <a:spLocks noGrp="1"/>
          </p:cNvSpPr>
          <p:nvPr>
            <p:ph idx="1"/>
          </p:nvPr>
        </p:nvSpPr>
        <p:spPr/>
        <p:txBody>
          <a:bodyPr/>
          <a:lstStyle/>
          <a:p>
            <a:r>
              <a:rPr lang="zh-CN" altLang="en-US" dirty="0"/>
              <a:t>个人计算机</a:t>
            </a:r>
            <a:endParaRPr lang="en-US" altLang="zh-CN" dirty="0"/>
          </a:p>
          <a:p>
            <a:pPr lvl="1"/>
            <a:r>
              <a:rPr lang="zh-CN" altLang="zh-CN" dirty="0"/>
              <a:t>个人计算机是在大小、性能以及价位等多个方面适合于个人使用，并由最终用户直接操控的计算机的统称</a:t>
            </a:r>
            <a:r>
              <a:rPr lang="zh-CN" altLang="en-US" dirty="0"/>
              <a:t>。</a:t>
            </a:r>
            <a:endParaRPr lang="en-US" altLang="zh-CN" dirty="0"/>
          </a:p>
          <a:p>
            <a:pPr lvl="1"/>
            <a:r>
              <a:rPr lang="zh-CN" altLang="en-US" dirty="0"/>
              <a:t>包括台式机、笔记本电脑、</a:t>
            </a:r>
            <a:r>
              <a:rPr lang="zh-CN" altLang="zh-CN" dirty="0"/>
              <a:t>上网</a:t>
            </a:r>
            <a:r>
              <a:rPr lang="zh-CN" altLang="en-US" dirty="0"/>
              <a:t>本、</a:t>
            </a:r>
            <a:r>
              <a:rPr lang="zh-CN" altLang="zh-CN" dirty="0"/>
              <a:t>平板电脑</a:t>
            </a:r>
            <a:r>
              <a:rPr lang="zh-CN" altLang="en-US" dirty="0"/>
              <a:t>、</a:t>
            </a:r>
            <a:r>
              <a:rPr lang="zh-CN" altLang="zh-CN" dirty="0"/>
              <a:t>超</a:t>
            </a:r>
            <a:r>
              <a:rPr lang="zh-CN" altLang="en-US" dirty="0"/>
              <a:t>极</a:t>
            </a:r>
            <a:r>
              <a:rPr lang="zh-CN" altLang="zh-CN" dirty="0"/>
              <a:t>本</a:t>
            </a:r>
            <a:r>
              <a:rPr lang="zh-CN" altLang="en-US" dirty="0"/>
              <a:t>、工作站等。</a:t>
            </a:r>
            <a:endParaRPr lang="zh-CN" altLang="en-US" dirty="0"/>
          </a:p>
        </p:txBody>
      </p:sp>
      <p:pic>
        <p:nvPicPr>
          <p:cNvPr id="4" name="图片 3"/>
          <p:cNvPicPr/>
          <p:nvPr/>
        </p:nvPicPr>
        <p:blipFill>
          <a:blip r:embed="rId1"/>
          <a:stretch>
            <a:fillRect/>
          </a:stretch>
        </p:blipFill>
        <p:spPr>
          <a:xfrm>
            <a:off x="4145827" y="3833012"/>
            <a:ext cx="4196168" cy="2651608"/>
          </a:xfrm>
          <a:prstGeom prst="rect">
            <a:avLst/>
          </a:prstGeom>
        </p:spPr>
      </p:pic>
      <p:sp>
        <p:nvSpPr>
          <p:cNvPr id="5" name="文本框 4"/>
          <p:cNvSpPr txBox="1"/>
          <p:nvPr/>
        </p:nvSpPr>
        <p:spPr>
          <a:xfrm>
            <a:off x="5432103" y="3395514"/>
            <a:ext cx="1800493" cy="369332"/>
          </a:xfrm>
          <a:prstGeom prst="rect">
            <a:avLst/>
          </a:prstGeom>
          <a:noFill/>
        </p:spPr>
        <p:txBody>
          <a:bodyPr wrap="none" rtlCol="0">
            <a:spAutoFit/>
          </a:bodyPr>
          <a:lstStyle/>
          <a:p>
            <a:r>
              <a:rPr lang="zh-CN" altLang="en-US" dirty="0"/>
              <a:t>数字音频工作站</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计算机的分类</a:t>
            </a:r>
            <a:endParaRPr lang="zh-CN" altLang="en-US" dirty="0"/>
          </a:p>
        </p:txBody>
      </p:sp>
      <p:sp>
        <p:nvSpPr>
          <p:cNvPr id="3" name="内容占位符 2"/>
          <p:cNvSpPr>
            <a:spLocks noGrp="1"/>
          </p:cNvSpPr>
          <p:nvPr>
            <p:ph idx="1"/>
          </p:nvPr>
        </p:nvSpPr>
        <p:spPr/>
        <p:txBody>
          <a:bodyPr/>
          <a:lstStyle/>
          <a:p>
            <a:r>
              <a:rPr lang="zh-CN" altLang="en-US" dirty="0"/>
              <a:t>服务器</a:t>
            </a:r>
            <a:endParaRPr lang="en-US" altLang="zh-CN" dirty="0"/>
          </a:p>
          <a:p>
            <a:pPr lvl="1"/>
            <a:r>
              <a:rPr lang="zh-CN" altLang="en-US" dirty="0"/>
              <a:t>服务器</a:t>
            </a:r>
            <a:r>
              <a:rPr lang="zh-CN" altLang="zh-CN" dirty="0"/>
              <a:t>通常是指那些具有较高计算能力，能够提供给多个用户使用的计算机</a:t>
            </a:r>
            <a:r>
              <a:rPr lang="zh-CN" altLang="en-US" dirty="0"/>
              <a:t>。</a:t>
            </a:r>
            <a:endParaRPr lang="en-US" altLang="zh-CN" dirty="0"/>
          </a:p>
          <a:p>
            <a:pPr lvl="1"/>
            <a:r>
              <a:rPr lang="zh-CN" altLang="zh-CN" dirty="0"/>
              <a:t>服务器的高性能主要体现在高速度的运算能力、长时间的可靠运行、强大的外部数据吞吐能力等方面</a:t>
            </a:r>
            <a:r>
              <a:rPr lang="zh-CN" altLang="en-US" dirty="0"/>
              <a:t>。</a:t>
            </a:r>
            <a:endParaRPr lang="zh-CN" altLang="en-US" dirty="0"/>
          </a:p>
        </p:txBody>
      </p:sp>
      <p:pic>
        <p:nvPicPr>
          <p:cNvPr id="6" name="图片 5"/>
          <p:cNvPicPr/>
          <p:nvPr/>
        </p:nvPicPr>
        <p:blipFill>
          <a:blip r:embed="rId1"/>
          <a:stretch>
            <a:fillRect/>
          </a:stretch>
        </p:blipFill>
        <p:spPr>
          <a:xfrm>
            <a:off x="4468052" y="4020402"/>
            <a:ext cx="3865394" cy="2328156"/>
          </a:xfrm>
          <a:prstGeom prst="rect">
            <a:avLst/>
          </a:prstGeom>
        </p:spPr>
      </p:pic>
      <p:sp>
        <p:nvSpPr>
          <p:cNvPr id="7" name="文本框 6"/>
          <p:cNvSpPr txBox="1"/>
          <p:nvPr/>
        </p:nvSpPr>
        <p:spPr>
          <a:xfrm>
            <a:off x="5962167" y="3651070"/>
            <a:ext cx="877163" cy="369332"/>
          </a:xfrm>
          <a:prstGeom prst="rect">
            <a:avLst/>
          </a:prstGeom>
          <a:noFill/>
        </p:spPr>
        <p:txBody>
          <a:bodyPr wrap="none" rtlCol="0">
            <a:spAutoFit/>
          </a:bodyPr>
          <a:lstStyle/>
          <a:p>
            <a:r>
              <a:rPr lang="zh-CN" altLang="en-US" dirty="0"/>
              <a:t>服务器</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计算机的分类</a:t>
            </a:r>
            <a:endParaRPr lang="zh-CN" altLang="en-US" dirty="0"/>
          </a:p>
        </p:txBody>
      </p:sp>
      <p:sp>
        <p:nvSpPr>
          <p:cNvPr id="3" name="内容占位符 2"/>
          <p:cNvSpPr>
            <a:spLocks noGrp="1"/>
          </p:cNvSpPr>
          <p:nvPr>
            <p:ph idx="1"/>
          </p:nvPr>
        </p:nvSpPr>
        <p:spPr/>
        <p:txBody>
          <a:bodyPr/>
          <a:lstStyle/>
          <a:p>
            <a:r>
              <a:rPr lang="zh-CN" altLang="en-US" dirty="0"/>
              <a:t>大型计算机</a:t>
            </a:r>
            <a:endParaRPr lang="en-US" altLang="zh-CN" dirty="0"/>
          </a:p>
          <a:p>
            <a:pPr lvl="1"/>
            <a:r>
              <a:rPr lang="zh-CN" altLang="zh-CN" dirty="0"/>
              <a:t>大型计算机（简称</a:t>
            </a:r>
            <a:r>
              <a:rPr lang="en-US" altLang="zh-CN" dirty="0"/>
              <a:t>“</a:t>
            </a:r>
            <a:r>
              <a:rPr lang="zh-CN" altLang="zh-CN" dirty="0"/>
              <a:t>大型机</a:t>
            </a:r>
            <a:r>
              <a:rPr lang="en-US" altLang="zh-CN" dirty="0"/>
              <a:t>”</a:t>
            </a:r>
            <a:r>
              <a:rPr lang="zh-CN" altLang="zh-CN" dirty="0"/>
              <a:t>）体积庞大，价格昂贵，能够同时为众多用户处理数据。</a:t>
            </a:r>
            <a:endParaRPr lang="en-US" altLang="zh-CN" dirty="0"/>
          </a:p>
          <a:p>
            <a:pPr lvl="1"/>
            <a:endParaRPr lang="en-US" altLang="zh-CN" dirty="0"/>
          </a:p>
          <a:p>
            <a:pPr lvl="1"/>
            <a:r>
              <a:rPr lang="zh-CN" altLang="zh-CN" dirty="0"/>
              <a:t>大型机主要用于大量数据和关键项目的计算，例如银行金融交易及数据处理、人口普查、企业资源规划等等。</a:t>
            </a:r>
            <a:endParaRPr lang="zh-CN" altLang="zh-CN" dirty="0"/>
          </a:p>
        </p:txBody>
      </p:sp>
      <p:pic>
        <p:nvPicPr>
          <p:cNvPr id="4" name="图片 1"/>
          <p:cNvPicPr>
            <a:picLocks noChangeAspect="1"/>
          </p:cNvPicPr>
          <p:nvPr/>
        </p:nvPicPr>
        <p:blipFill>
          <a:blip r:embed="rId1"/>
          <a:stretch>
            <a:fillRect/>
          </a:stretch>
        </p:blipFill>
        <p:spPr>
          <a:xfrm>
            <a:off x="3781108" y="4210368"/>
            <a:ext cx="4733925" cy="2371725"/>
          </a:xfrm>
          <a:prstGeom prst="rect">
            <a:avLst/>
          </a:prstGeom>
        </p:spPr>
      </p:pic>
      <p:sp>
        <p:nvSpPr>
          <p:cNvPr id="5" name="文本框 4"/>
          <p:cNvSpPr txBox="1"/>
          <p:nvPr/>
        </p:nvSpPr>
        <p:spPr>
          <a:xfrm>
            <a:off x="5631815" y="3842385"/>
            <a:ext cx="1421130" cy="368300"/>
          </a:xfrm>
          <a:prstGeom prst="rect">
            <a:avLst/>
          </a:prstGeom>
          <a:noFill/>
        </p:spPr>
        <p:txBody>
          <a:bodyPr wrap="square" rtlCol="0">
            <a:spAutoFit/>
          </a:bodyPr>
          <a:p>
            <a:r>
              <a:rPr lang="zh-CN" altLang="en-US"/>
              <a:t>大型计算机</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计算机的分类</a:t>
            </a:r>
            <a:endParaRPr lang="zh-CN" altLang="en-US" dirty="0"/>
          </a:p>
        </p:txBody>
      </p:sp>
      <p:sp>
        <p:nvSpPr>
          <p:cNvPr id="3" name="内容占位符 2"/>
          <p:cNvSpPr>
            <a:spLocks noGrp="1"/>
          </p:cNvSpPr>
          <p:nvPr>
            <p:ph idx="1"/>
          </p:nvPr>
        </p:nvSpPr>
        <p:spPr/>
        <p:txBody>
          <a:bodyPr/>
          <a:lstStyle/>
          <a:p>
            <a:r>
              <a:rPr lang="zh-CN" altLang="en-US" dirty="0"/>
              <a:t>超级计算机</a:t>
            </a:r>
            <a:endParaRPr lang="en-US" altLang="zh-CN" dirty="0"/>
          </a:p>
          <a:p>
            <a:pPr lvl="1"/>
            <a:r>
              <a:rPr lang="zh-CN" altLang="zh-CN" dirty="0"/>
              <a:t>超级计算机是计算机中功能最强、运算速度最快、存储容量最大的一类计算机，是一种超大型电子计算机。</a:t>
            </a:r>
            <a:endParaRPr lang="en-US" altLang="zh-CN" dirty="0"/>
          </a:p>
          <a:p>
            <a:pPr lvl="1"/>
            <a:r>
              <a:rPr lang="zh-CN" altLang="zh-CN" dirty="0"/>
              <a:t>超级计算机具有很强的计算和处理数据的能力，主要特点表现为高速度和大容量，配有多种外部和外围设备及丰富的、高功能的软件系统。</a:t>
            </a:r>
            <a:endParaRPr lang="zh-CN" altLang="en-US" dirty="0"/>
          </a:p>
        </p:txBody>
      </p:sp>
      <p:pic>
        <p:nvPicPr>
          <p:cNvPr id="4" name="图片 3"/>
          <p:cNvPicPr/>
          <p:nvPr/>
        </p:nvPicPr>
        <p:blipFill>
          <a:blip r:embed="rId1"/>
          <a:stretch>
            <a:fillRect/>
          </a:stretch>
        </p:blipFill>
        <p:spPr>
          <a:xfrm>
            <a:off x="4700773" y="3858871"/>
            <a:ext cx="4023898" cy="2667413"/>
          </a:xfrm>
          <a:prstGeom prst="rect">
            <a:avLst/>
          </a:prstGeom>
        </p:spPr>
      </p:pic>
      <p:sp>
        <p:nvSpPr>
          <p:cNvPr id="5" name="文本框 4"/>
          <p:cNvSpPr txBox="1"/>
          <p:nvPr/>
        </p:nvSpPr>
        <p:spPr>
          <a:xfrm>
            <a:off x="5350810" y="6488668"/>
            <a:ext cx="2723823" cy="369332"/>
          </a:xfrm>
          <a:prstGeom prst="rect">
            <a:avLst/>
          </a:prstGeom>
          <a:noFill/>
        </p:spPr>
        <p:txBody>
          <a:bodyPr wrap="none" rtlCol="0">
            <a:spAutoFit/>
          </a:bodyPr>
          <a:lstStyle/>
          <a:p>
            <a:r>
              <a:rPr lang="zh-CN" altLang="en-US" dirty="0"/>
              <a:t>“天河二号”超级计算机</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计算机的分类</a:t>
            </a:r>
            <a:endParaRPr lang="zh-CN" altLang="en-US"/>
          </a:p>
        </p:txBody>
      </p:sp>
      <p:sp>
        <p:nvSpPr>
          <p:cNvPr id="3" name="内容占位符 2"/>
          <p:cNvSpPr>
            <a:spLocks noGrp="1"/>
          </p:cNvSpPr>
          <p:nvPr>
            <p:ph idx="1"/>
          </p:nvPr>
        </p:nvSpPr>
        <p:spPr/>
        <p:txBody>
          <a:bodyPr/>
          <a:p>
            <a:r>
              <a:rPr lang="zh-CN" altLang="en-US"/>
              <a:t>嵌入式计算机</a:t>
            </a:r>
            <a:endParaRPr lang="zh-CN" altLang="en-US"/>
          </a:p>
          <a:p>
            <a:pPr lvl="1"/>
            <a:r>
              <a:rPr lang="zh-CN" altLang="en-US"/>
              <a:t>嵌入式计算机是嵌入到商品中的微型计算机，用来执行与商品相关的特定功能或任务。</a:t>
            </a:r>
            <a:endParaRPr lang="zh-CN" altLang="en-US"/>
          </a:p>
          <a:p>
            <a:pPr lvl="1"/>
            <a:r>
              <a:rPr lang="zh-CN" altLang="en-US"/>
              <a:t>洗衣机、彩色电视机、</a:t>
            </a:r>
            <a:r>
              <a:rPr lang="en-US" altLang="zh-CN"/>
              <a:t>DVD</a:t>
            </a:r>
            <a:r>
              <a:rPr lang="zh-CN" altLang="en-US"/>
              <a:t>机，甚至电子钟中都包含着嵌入式计算机。</a:t>
            </a:r>
            <a:endParaRPr lang="zh-CN" altLang="en-US"/>
          </a:p>
          <a:p>
            <a:pPr lvl="1"/>
            <a:r>
              <a:rPr lang="zh-CN" altLang="en-US"/>
              <a:t>现代汽车中的微处理器都属于嵌入式计算机，这些芯片被用来控制汽车完成多种任务，如</a:t>
            </a:r>
            <a:r>
              <a:rPr lang="en-US" altLang="zh-CN"/>
              <a:t>ABS</a:t>
            </a:r>
            <a:r>
              <a:rPr lang="zh-CN" altLang="en-US"/>
              <a:t>、点火、车载多</a:t>
            </a:r>
            <a:r>
              <a:rPr lang="zh-CN" altLang="en-US"/>
              <a:t>媒体设备等。</a:t>
            </a: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计算机的分类</a:t>
            </a:r>
            <a:endParaRPr lang="zh-CN" altLang="en-US" dirty="0"/>
          </a:p>
        </p:txBody>
      </p:sp>
      <p:sp>
        <p:nvSpPr>
          <p:cNvPr id="3" name="内容占位符 2"/>
          <p:cNvSpPr>
            <a:spLocks noGrp="1"/>
          </p:cNvSpPr>
          <p:nvPr>
            <p:ph idx="1"/>
          </p:nvPr>
        </p:nvSpPr>
        <p:spPr/>
        <p:txBody>
          <a:bodyPr/>
          <a:lstStyle/>
          <a:p>
            <a:r>
              <a:rPr lang="zh-CN" altLang="en-US" dirty="0"/>
              <a:t>手持设备</a:t>
            </a:r>
            <a:endParaRPr lang="en-US" altLang="zh-CN" dirty="0"/>
          </a:p>
          <a:p>
            <a:pPr lvl="1"/>
            <a:r>
              <a:rPr lang="zh-CN" altLang="en-US" dirty="0"/>
              <a:t>易于手持并使用的设备：智能手机、</a:t>
            </a:r>
            <a:r>
              <a:rPr lang="en-US" altLang="zh-CN" dirty="0"/>
              <a:t>Kindle</a:t>
            </a:r>
            <a:r>
              <a:rPr lang="zh-CN" altLang="en-US" dirty="0"/>
              <a:t>电子书等。</a:t>
            </a:r>
            <a:endParaRPr lang="en-US" altLang="zh-CN" dirty="0"/>
          </a:p>
          <a:p>
            <a:pPr lvl="1"/>
            <a:endParaRPr lang="en-US" altLang="zh-CN" dirty="0"/>
          </a:p>
          <a:p>
            <a:pPr lvl="1"/>
            <a:r>
              <a:rPr lang="zh-CN" altLang="zh-CN" dirty="0"/>
              <a:t>手持设备可以分为允许用户安装应用和不允许用户安装应用两大类</a:t>
            </a:r>
            <a:r>
              <a:rPr lang="zh-CN" altLang="en-US" dirty="0"/>
              <a:t>。</a:t>
            </a:r>
            <a:endParaRPr lang="en-US" altLang="zh-CN" dirty="0"/>
          </a:p>
          <a:p>
            <a:pPr lvl="1"/>
            <a:endParaRPr lang="en-US" altLang="zh-CN" dirty="0"/>
          </a:p>
          <a:p>
            <a:pPr lvl="1"/>
            <a:r>
              <a:rPr lang="zh-CN" altLang="zh-CN" dirty="0"/>
              <a:t>允许用户安装应用的手持设备可以归类为手持计算机</a:t>
            </a:r>
            <a:r>
              <a:rPr lang="zh-CN" altLang="en-US" dirty="0"/>
              <a:t>。</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计算机的分类</a:t>
            </a:r>
            <a:endParaRPr lang="zh-CN" altLang="en-US" dirty="0"/>
          </a:p>
        </p:txBody>
      </p:sp>
      <p:sp>
        <p:nvSpPr>
          <p:cNvPr id="3" name="内容占位符 2"/>
          <p:cNvSpPr>
            <a:spLocks noGrp="1"/>
          </p:cNvSpPr>
          <p:nvPr>
            <p:ph idx="1"/>
          </p:nvPr>
        </p:nvSpPr>
        <p:spPr/>
        <p:txBody>
          <a:bodyPr/>
          <a:lstStyle/>
          <a:p>
            <a:r>
              <a:rPr lang="zh-CN" altLang="en-US" dirty="0"/>
              <a:t>量子计算机</a:t>
            </a:r>
            <a:endParaRPr lang="en-US" altLang="zh-CN" dirty="0"/>
          </a:p>
          <a:p>
            <a:pPr lvl="1"/>
            <a:r>
              <a:rPr lang="zh-CN" altLang="zh-CN" dirty="0"/>
              <a:t>量子计算机和传统计算机的区别在于它们利用电子、原子核等粒子的工作作为量子位</a:t>
            </a:r>
            <a:r>
              <a:rPr lang="zh-CN" altLang="en-US" dirty="0"/>
              <a:t>。</a:t>
            </a:r>
            <a:endParaRPr lang="en-US" altLang="zh-CN" dirty="0"/>
          </a:p>
          <a:p>
            <a:pPr lvl="1"/>
            <a:endParaRPr lang="en-US" altLang="zh-CN" dirty="0"/>
          </a:p>
          <a:p>
            <a:pPr lvl="1"/>
            <a:r>
              <a:rPr lang="zh-CN" altLang="zh-CN" dirty="0"/>
              <a:t>理论上量子计算机的速度相比于传统计算机以指数方式增长——</a:t>
            </a:r>
            <a:r>
              <a:rPr lang="en-US" altLang="zh-CN" dirty="0"/>
              <a:t>n</a:t>
            </a:r>
            <a:r>
              <a:rPr lang="zh-CN" altLang="zh-CN" dirty="0"/>
              <a:t>个量子位能代表</a:t>
            </a:r>
            <a:r>
              <a:rPr lang="en-US" altLang="zh-CN" dirty="0"/>
              <a:t>2</a:t>
            </a:r>
            <a:r>
              <a:rPr lang="zh-CN" altLang="zh-CN" dirty="0"/>
              <a:t>的</a:t>
            </a:r>
            <a:r>
              <a:rPr lang="en-US" altLang="zh-CN" dirty="0"/>
              <a:t>n</a:t>
            </a:r>
            <a:r>
              <a:rPr lang="zh-CN" altLang="zh-CN" dirty="0"/>
              <a:t>次方，而</a:t>
            </a:r>
            <a:r>
              <a:rPr lang="en-US" altLang="zh-CN" dirty="0"/>
              <a:t>n</a:t>
            </a:r>
            <a:r>
              <a:rPr lang="zh-CN" altLang="zh-CN" dirty="0"/>
              <a:t>个常规位只能代表</a:t>
            </a:r>
            <a:r>
              <a:rPr lang="en-US" altLang="zh-CN" dirty="0"/>
              <a:t>n</a:t>
            </a:r>
            <a:r>
              <a:rPr lang="zh-CN" altLang="zh-CN" dirty="0"/>
              <a:t>。</a:t>
            </a:r>
            <a:endParaRPr lang="en-US" altLang="zh-CN" dirty="0"/>
          </a:p>
          <a:p>
            <a:pPr lvl="1"/>
            <a:endParaRPr lang="en-US" altLang="zh-CN" dirty="0"/>
          </a:p>
          <a:p>
            <a:pPr lvl="1"/>
            <a:r>
              <a:rPr lang="zh-CN" altLang="zh-CN" dirty="0"/>
              <a:t>随着量子位数的增加，量子计算机的性能将达到传统计算机难以企及的程度</a:t>
            </a:r>
            <a:r>
              <a:rPr lang="zh-CN" altLang="en-US" dirty="0"/>
              <a:t>。</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计算机的兼容性</a:t>
            </a:r>
            <a:endParaRPr lang="zh-CN" altLang="en-US"/>
          </a:p>
        </p:txBody>
      </p:sp>
      <p:sp>
        <p:nvSpPr>
          <p:cNvPr id="3" name="内容占位符 2"/>
          <p:cNvSpPr>
            <a:spLocks noGrp="1"/>
          </p:cNvSpPr>
          <p:nvPr>
            <p:ph idx="1"/>
          </p:nvPr>
        </p:nvSpPr>
        <p:spPr/>
        <p:txBody>
          <a:bodyPr/>
          <a:p>
            <a:r>
              <a:rPr lang="zh-CN" altLang="en-US"/>
              <a:t>如果两台计算机使用的是同一操作系统，那么它们就是兼容的，即它们可以使用相同的软件和配件，且数据可以在其间便捷地转移。</a:t>
            </a:r>
            <a:endParaRPr lang="zh-CN" altLang="en-US"/>
          </a:p>
          <a:p>
            <a:endParaRPr lang="zh-CN" altLang="en-US"/>
          </a:p>
          <a:p>
            <a:r>
              <a:rPr lang="zh-CN" altLang="en-US"/>
              <a:t>按照兼容性，计算机可以被分为三类：</a:t>
            </a:r>
            <a:endParaRPr lang="zh-CN" altLang="en-US"/>
          </a:p>
          <a:p>
            <a:pPr lvl="1"/>
            <a:r>
              <a:rPr lang="zh-CN" altLang="en-US"/>
              <a:t>苹果的</a:t>
            </a:r>
            <a:r>
              <a:rPr lang="en-US" altLang="zh-CN"/>
              <a:t>macOS</a:t>
            </a:r>
            <a:r>
              <a:rPr lang="zh-CN" altLang="en-US"/>
              <a:t>和</a:t>
            </a:r>
            <a:r>
              <a:rPr lang="en-US" altLang="zh-CN"/>
              <a:t>IOS</a:t>
            </a:r>
            <a:endParaRPr lang="en-US" altLang="zh-CN"/>
          </a:p>
          <a:p>
            <a:pPr lvl="1"/>
            <a:r>
              <a:rPr lang="zh-CN" altLang="en-US"/>
              <a:t>微软的</a:t>
            </a:r>
            <a:r>
              <a:rPr lang="en-US" altLang="zh-CN"/>
              <a:t>Windows</a:t>
            </a:r>
            <a:r>
              <a:rPr lang="zh-CN" altLang="en-US"/>
              <a:t>和</a:t>
            </a:r>
            <a:r>
              <a:rPr lang="en-US" altLang="zh-CN"/>
              <a:t>Windows Phone</a:t>
            </a:r>
            <a:endParaRPr lang="en-US" altLang="zh-CN"/>
          </a:p>
          <a:p>
            <a:pPr lvl="1"/>
            <a:r>
              <a:rPr lang="zh-CN" altLang="en-US"/>
              <a:t>谷歌的</a:t>
            </a:r>
            <a:r>
              <a:rPr lang="en-US" altLang="zh-CN"/>
              <a:t>Chorme OS</a:t>
            </a:r>
            <a:r>
              <a:rPr lang="zh-CN" altLang="en-US"/>
              <a:t>和</a:t>
            </a:r>
            <a:r>
              <a:rPr lang="en-US" altLang="zh-CN"/>
              <a:t>Android</a:t>
            </a:r>
            <a:endParaRPr lang="en-US" altLang="zh-CN"/>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主要内容</a:t>
            </a:r>
            <a:endParaRPr lang="zh-CN" altLang="en-US" dirty="0"/>
          </a:p>
        </p:txBody>
      </p:sp>
      <p:sp>
        <p:nvSpPr>
          <p:cNvPr id="3" name="内容占位符 2"/>
          <p:cNvSpPr>
            <a:spLocks noGrp="1"/>
          </p:cNvSpPr>
          <p:nvPr>
            <p:ph idx="1"/>
          </p:nvPr>
        </p:nvSpPr>
        <p:spPr/>
        <p:txBody>
          <a:bodyPr/>
          <a:lstStyle/>
          <a:p>
            <a:r>
              <a:rPr lang="zh-CN" altLang="en-US" dirty="0"/>
              <a:t>计算机的基础知识</a:t>
            </a:r>
            <a:endParaRPr lang="en-US" altLang="zh-CN" dirty="0"/>
          </a:p>
          <a:p>
            <a:r>
              <a:rPr lang="zh-CN" altLang="en-US" dirty="0"/>
              <a:t>计算机的分类和使用</a:t>
            </a:r>
            <a:endParaRPr lang="en-US" altLang="zh-CN" dirty="0"/>
          </a:p>
          <a:p>
            <a:r>
              <a:rPr lang="zh-CN" altLang="en-US" dirty="0"/>
              <a:t>计算机的数字数据表示</a:t>
            </a:r>
            <a:endParaRPr lang="en-US" altLang="zh-CN" dirty="0"/>
          </a:p>
          <a:p>
            <a:r>
              <a:rPr lang="zh-CN" altLang="en-US" dirty="0"/>
              <a:t>计算机的数字处理</a:t>
            </a:r>
            <a:endParaRPr lang="en-US" altLang="zh-CN" dirty="0"/>
          </a:p>
          <a:p>
            <a:r>
              <a:rPr lang="zh-CN" altLang="en-US" dirty="0"/>
              <a:t>计算思维</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使用计算机的优缺点</a:t>
            </a:r>
            <a:endParaRPr lang="zh-CN" altLang="en-US" dirty="0"/>
          </a:p>
        </p:txBody>
      </p:sp>
      <p:sp>
        <p:nvSpPr>
          <p:cNvPr id="3" name="内容占位符 2"/>
          <p:cNvSpPr>
            <a:spLocks noGrp="1"/>
          </p:cNvSpPr>
          <p:nvPr>
            <p:ph idx="1"/>
          </p:nvPr>
        </p:nvSpPr>
        <p:spPr/>
        <p:txBody>
          <a:bodyPr/>
          <a:lstStyle/>
          <a:p>
            <a:r>
              <a:rPr lang="zh-CN" altLang="en-US" dirty="0"/>
              <a:t>优点</a:t>
            </a:r>
            <a:endParaRPr lang="en-US" altLang="zh-CN" dirty="0"/>
          </a:p>
          <a:p>
            <a:pPr lvl="1"/>
            <a:r>
              <a:rPr lang="zh-CN" altLang="zh-CN" dirty="0"/>
              <a:t>计算速度更加快速准确</a:t>
            </a:r>
            <a:endParaRPr lang="en-US" altLang="zh-CN" dirty="0"/>
          </a:p>
          <a:p>
            <a:pPr lvl="1"/>
            <a:r>
              <a:rPr lang="zh-CN" altLang="zh-CN" dirty="0"/>
              <a:t>用很少的空间存储大量的信息</a:t>
            </a:r>
            <a:endParaRPr lang="en-US" altLang="zh-CN" dirty="0"/>
          </a:p>
          <a:p>
            <a:pPr lvl="1"/>
            <a:r>
              <a:rPr lang="zh-CN" altLang="zh-CN" dirty="0"/>
              <a:t>从不疲惫</a:t>
            </a:r>
            <a:endParaRPr lang="en-US" altLang="zh-CN" dirty="0"/>
          </a:p>
          <a:p>
            <a:pPr lvl="1"/>
            <a:r>
              <a:rPr lang="zh-CN" altLang="zh-CN" dirty="0"/>
              <a:t>开拓视野</a:t>
            </a:r>
            <a:endParaRPr lang="en-US" altLang="zh-CN" dirty="0"/>
          </a:p>
          <a:p>
            <a:pPr lvl="1"/>
            <a:r>
              <a:rPr lang="zh-CN" altLang="en-US" dirty="0"/>
              <a:t>计算机网络方便人们之间的沟通</a:t>
            </a:r>
            <a:endParaRPr lang="en-US" altLang="zh-CN" dirty="0"/>
          </a:p>
          <a:p>
            <a:r>
              <a:rPr lang="zh-CN" altLang="en-US" dirty="0"/>
              <a:t>缺点</a:t>
            </a:r>
            <a:endParaRPr lang="en-US" altLang="zh-CN" dirty="0"/>
          </a:p>
          <a:p>
            <a:pPr lvl="1"/>
            <a:r>
              <a:rPr lang="zh-CN" altLang="en-US" dirty="0"/>
              <a:t>网络沉迷</a:t>
            </a:r>
            <a:endParaRPr lang="en-US" altLang="zh-CN" dirty="0"/>
          </a:p>
          <a:p>
            <a:pPr lvl="1"/>
            <a:r>
              <a:rPr lang="zh-CN" altLang="en-US" dirty="0"/>
              <a:t>电磁辐射</a:t>
            </a:r>
            <a:endParaRPr lang="en-US" altLang="zh-CN" dirty="0"/>
          </a:p>
          <a:p>
            <a:pPr lvl="1"/>
            <a:r>
              <a:rPr lang="zh-CN" altLang="en-US" dirty="0"/>
              <a:t>碎片</a:t>
            </a:r>
            <a:r>
              <a:rPr lang="zh-CN" altLang="en-US"/>
              <a:t>化时间</a:t>
            </a:r>
            <a:endParaRPr lang="en-US" altLang="zh-CN" dirty="0"/>
          </a:p>
          <a:p>
            <a:pPr lvl="1"/>
            <a:r>
              <a:rPr lang="zh-CN" altLang="en-US" dirty="0"/>
              <a:t>低头族</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计算机的数字数据表示</a:t>
            </a:r>
            <a:endParaRPr lang="zh-CN" altLang="en-US" dirty="0"/>
          </a:p>
        </p:txBody>
      </p:sp>
      <p:sp>
        <p:nvSpPr>
          <p:cNvPr id="3" name="内容占位符 2"/>
          <p:cNvSpPr>
            <a:spLocks noGrp="1"/>
          </p:cNvSpPr>
          <p:nvPr>
            <p:ph idx="1"/>
          </p:nvPr>
        </p:nvSpPr>
        <p:spPr/>
        <p:txBody>
          <a:bodyPr/>
          <a:lstStyle/>
          <a:p>
            <a:r>
              <a:rPr lang="zh-CN" altLang="en-US" dirty="0"/>
              <a:t>数字数据与模拟数据</a:t>
            </a:r>
            <a:endParaRPr lang="en-US" altLang="zh-CN" dirty="0"/>
          </a:p>
          <a:p>
            <a:pPr lvl="1"/>
            <a:r>
              <a:rPr lang="zh-CN" altLang="en-US" dirty="0"/>
              <a:t>数字数据：离散状态</a:t>
            </a:r>
            <a:endParaRPr lang="en-US" altLang="zh-CN" dirty="0"/>
          </a:p>
          <a:p>
            <a:pPr lvl="1"/>
            <a:r>
              <a:rPr lang="zh-CN" altLang="en-US" dirty="0"/>
              <a:t>模拟数据：连续值</a:t>
            </a:r>
            <a:endParaRPr lang="en-US" altLang="zh-CN" dirty="0"/>
          </a:p>
          <a:p>
            <a:endParaRPr lang="en-US" altLang="zh-CN" dirty="0"/>
          </a:p>
          <a:p>
            <a:r>
              <a:rPr lang="zh-CN" altLang="en-US" dirty="0"/>
              <a:t>常用的进制系统</a:t>
            </a:r>
            <a:endParaRPr lang="en-US" altLang="zh-CN" dirty="0"/>
          </a:p>
          <a:p>
            <a:pPr lvl="1"/>
            <a:r>
              <a:rPr lang="zh-CN" altLang="en-US" dirty="0"/>
              <a:t>二进制：</a:t>
            </a:r>
            <a:r>
              <a:rPr lang="en-US" altLang="zh-CN" dirty="0"/>
              <a:t>0-1</a:t>
            </a:r>
            <a:endParaRPr lang="en-US" altLang="zh-CN" dirty="0"/>
          </a:p>
          <a:p>
            <a:pPr lvl="1"/>
            <a:r>
              <a:rPr lang="zh-CN" altLang="en-US" dirty="0"/>
              <a:t>十进制：</a:t>
            </a:r>
            <a:r>
              <a:rPr lang="en-US" altLang="zh-CN" dirty="0"/>
              <a:t>0-9</a:t>
            </a:r>
            <a:endParaRPr lang="en-US" altLang="zh-CN" dirty="0"/>
          </a:p>
          <a:p>
            <a:pPr lvl="1"/>
            <a:r>
              <a:rPr lang="zh-CN" altLang="en-US" dirty="0"/>
              <a:t>十六进制：</a:t>
            </a:r>
            <a:r>
              <a:rPr lang="en-US" altLang="zh-CN" dirty="0"/>
              <a:t>0-9</a:t>
            </a:r>
            <a:r>
              <a:rPr lang="zh-CN" altLang="en-US" dirty="0"/>
              <a:t>、</a:t>
            </a:r>
            <a:r>
              <a:rPr lang="en-US" altLang="zh-CN" dirty="0"/>
              <a:t>A-F</a:t>
            </a:r>
            <a:endParaRPr lang="en-US" altLang="zh-CN" dirty="0"/>
          </a:p>
          <a:p>
            <a:pPr lvl="1"/>
            <a:r>
              <a:rPr lang="zh-CN" altLang="en-US" dirty="0"/>
              <a:t>通用规则：逢基数进一</a:t>
            </a:r>
            <a:endParaRPr lang="en-US" altLang="zh-CN"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十进制系统与二进制系统</a:t>
            </a:r>
            <a:endParaRPr lang="zh-CN" altLang="en-US" dirty="0"/>
          </a:p>
        </p:txBody>
      </p:sp>
      <p:graphicFrame>
        <p:nvGraphicFramePr>
          <p:cNvPr id="6" name="内容占位符 5"/>
          <p:cNvGraphicFramePr>
            <a:graphicFrameLocks noGrp="1"/>
          </p:cNvGraphicFramePr>
          <p:nvPr>
            <p:ph idx="1"/>
          </p:nvPr>
        </p:nvGraphicFramePr>
        <p:xfrm>
          <a:off x="1608462" y="1277960"/>
          <a:ext cx="6411818" cy="5133856"/>
        </p:xfrm>
        <a:graphic>
          <a:graphicData uri="http://schemas.openxmlformats.org/drawingml/2006/table">
            <a:tbl>
              <a:tblPr firstRow="1" firstCol="1" bandRow="1"/>
              <a:tblGrid>
                <a:gridCol w="3205909"/>
                <a:gridCol w="3205909"/>
              </a:tblGrid>
              <a:tr h="366704">
                <a:tc>
                  <a:txBody>
                    <a:bodyPr/>
                    <a:lstStyle/>
                    <a:p>
                      <a:pPr algn="ctr">
                        <a:spcAft>
                          <a:spcPts val="0"/>
                        </a:spcAft>
                      </a:pPr>
                      <a:r>
                        <a:rPr lang="zh-CN" sz="2400" kern="100">
                          <a:effectLst/>
                          <a:latin typeface="Calibri" panose="020F0502020204030204" charset="0"/>
                          <a:ea typeface="宋体" panose="02010600030101010101" pitchFamily="2" charset="-122"/>
                          <a:cs typeface="Times New Roman" panose="02020603050405020304" pitchFamily="18" charset="0"/>
                        </a:rPr>
                        <a:t>十进制（基数</a:t>
                      </a:r>
                      <a:r>
                        <a:rPr lang="en-US" sz="2400" kern="100">
                          <a:effectLst/>
                          <a:latin typeface="Calibri" panose="020F0502020204030204" charset="0"/>
                          <a:ea typeface="宋体" panose="02010600030101010101" pitchFamily="2" charset="-122"/>
                          <a:cs typeface="Times New Roman" panose="02020603050405020304" pitchFamily="18" charset="0"/>
                        </a:rPr>
                        <a:t>10</a:t>
                      </a:r>
                      <a:r>
                        <a:rPr lang="zh-CN" sz="2400" kern="100">
                          <a:effectLst/>
                          <a:latin typeface="Calibri" panose="020F0502020204030204" charset="0"/>
                          <a:ea typeface="宋体" panose="02010600030101010101" pitchFamily="2" charset="-122"/>
                          <a:cs typeface="Times New Roman" panose="02020603050405020304" pitchFamily="18" charset="0"/>
                        </a:rPr>
                        <a:t>）</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kern="100">
                          <a:effectLst/>
                          <a:latin typeface="Calibri" panose="020F0502020204030204" charset="0"/>
                          <a:ea typeface="宋体" panose="02010600030101010101" pitchFamily="2" charset="-122"/>
                          <a:cs typeface="Times New Roman" panose="02020603050405020304" pitchFamily="18" charset="0"/>
                        </a:rPr>
                        <a:t>二进制（基数</a:t>
                      </a:r>
                      <a:r>
                        <a:rPr lang="en-US" sz="2400" kern="100">
                          <a:effectLst/>
                          <a:latin typeface="Calibri" panose="020F0502020204030204" charset="0"/>
                          <a:ea typeface="宋体" panose="02010600030101010101" pitchFamily="2" charset="-122"/>
                          <a:cs typeface="Times New Roman" panose="02020603050405020304" pitchFamily="18" charset="0"/>
                        </a:rPr>
                        <a:t>2</a:t>
                      </a:r>
                      <a:r>
                        <a:rPr lang="zh-CN" sz="2400" kern="100">
                          <a:effectLst/>
                          <a:latin typeface="Calibri" panose="020F0502020204030204" charset="0"/>
                          <a:ea typeface="宋体" panose="02010600030101010101" pitchFamily="2" charset="-122"/>
                          <a:cs typeface="Times New Roman" panose="02020603050405020304" pitchFamily="18" charset="0"/>
                        </a:rPr>
                        <a:t>）</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704">
                <a:tc>
                  <a:txBody>
                    <a:bodyPr/>
                    <a:lstStyle/>
                    <a:p>
                      <a:pPr algn="l">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0</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0</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704">
                <a:tc>
                  <a:txBody>
                    <a:bodyPr/>
                    <a:lstStyle/>
                    <a:p>
                      <a:pPr algn="l">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1</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1</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704">
                <a:tc>
                  <a:txBody>
                    <a:bodyPr/>
                    <a:lstStyle/>
                    <a:p>
                      <a:pPr algn="l">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2</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10</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704">
                <a:tc>
                  <a:txBody>
                    <a:bodyPr/>
                    <a:lstStyle/>
                    <a:p>
                      <a:pPr algn="l">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3</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11</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704">
                <a:tc>
                  <a:txBody>
                    <a:bodyPr/>
                    <a:lstStyle/>
                    <a:p>
                      <a:pPr algn="l">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4</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100</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704">
                <a:tc>
                  <a:txBody>
                    <a:bodyPr/>
                    <a:lstStyle/>
                    <a:p>
                      <a:pPr algn="l">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5</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2400" kern="100" dirty="0">
                          <a:effectLst/>
                          <a:latin typeface="Calibri" panose="020F0502020204030204" charset="0"/>
                          <a:ea typeface="宋体" panose="02010600030101010101" pitchFamily="2" charset="-122"/>
                          <a:cs typeface="Times New Roman" panose="02020603050405020304" pitchFamily="18" charset="0"/>
                        </a:rPr>
                        <a:t>101</a:t>
                      </a:r>
                      <a:endParaRPr lang="zh-CN" sz="24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704">
                <a:tc>
                  <a:txBody>
                    <a:bodyPr/>
                    <a:lstStyle/>
                    <a:p>
                      <a:pPr algn="l">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6</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2400" kern="100" dirty="0">
                          <a:effectLst/>
                          <a:latin typeface="Calibri" panose="020F0502020204030204" charset="0"/>
                          <a:ea typeface="宋体" panose="02010600030101010101" pitchFamily="2" charset="-122"/>
                          <a:cs typeface="Times New Roman" panose="02020603050405020304" pitchFamily="18" charset="0"/>
                        </a:rPr>
                        <a:t>110</a:t>
                      </a:r>
                      <a:endParaRPr lang="zh-CN" sz="24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704">
                <a:tc>
                  <a:txBody>
                    <a:bodyPr/>
                    <a:lstStyle/>
                    <a:p>
                      <a:pPr algn="l">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7</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111</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704">
                <a:tc>
                  <a:txBody>
                    <a:bodyPr/>
                    <a:lstStyle/>
                    <a:p>
                      <a:pPr algn="l">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8</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1000</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704">
                <a:tc>
                  <a:txBody>
                    <a:bodyPr/>
                    <a:lstStyle/>
                    <a:p>
                      <a:pPr algn="l">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9</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2400" kern="100" dirty="0">
                          <a:effectLst/>
                          <a:latin typeface="Calibri" panose="020F0502020204030204" charset="0"/>
                          <a:ea typeface="宋体" panose="02010600030101010101" pitchFamily="2" charset="-122"/>
                          <a:cs typeface="Times New Roman" panose="02020603050405020304" pitchFamily="18" charset="0"/>
                        </a:rPr>
                        <a:t>1001</a:t>
                      </a:r>
                      <a:endParaRPr lang="zh-CN" sz="24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704">
                <a:tc>
                  <a:txBody>
                    <a:bodyPr/>
                    <a:lstStyle/>
                    <a:p>
                      <a:pPr algn="l">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10</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1010</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704">
                <a:tc>
                  <a:txBody>
                    <a:bodyPr/>
                    <a:lstStyle/>
                    <a:p>
                      <a:pPr algn="l">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11</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1011</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704">
                <a:tc>
                  <a:txBody>
                    <a:bodyPr/>
                    <a:lstStyle/>
                    <a:p>
                      <a:pPr algn="l">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1001</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2400" kern="100" dirty="0">
                          <a:effectLst/>
                          <a:latin typeface="Calibri" panose="020F0502020204030204" charset="0"/>
                          <a:ea typeface="宋体" panose="02010600030101010101" pitchFamily="2" charset="-122"/>
                          <a:cs typeface="Times New Roman" panose="02020603050405020304" pitchFamily="18" charset="0"/>
                        </a:rPr>
                        <a:t>1111101001</a:t>
                      </a:r>
                      <a:endParaRPr lang="zh-CN" sz="24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十六进制系统</a:t>
            </a:r>
            <a:endParaRPr lang="zh-CN" altLang="en-US" dirty="0"/>
          </a:p>
        </p:txBody>
      </p:sp>
      <p:graphicFrame>
        <p:nvGraphicFramePr>
          <p:cNvPr id="4" name="内容占位符 3"/>
          <p:cNvGraphicFramePr>
            <a:graphicFrameLocks noGrp="1"/>
          </p:cNvGraphicFramePr>
          <p:nvPr>
            <p:ph idx="1"/>
          </p:nvPr>
        </p:nvGraphicFramePr>
        <p:xfrm>
          <a:off x="1531345" y="852752"/>
          <a:ext cx="6984005" cy="5581098"/>
        </p:xfrm>
        <a:graphic>
          <a:graphicData uri="http://schemas.openxmlformats.org/drawingml/2006/table">
            <a:tbl>
              <a:tblPr firstRow="1" firstCol="1" bandRow="1"/>
              <a:tblGrid>
                <a:gridCol w="2434727"/>
                <a:gridCol w="2220715"/>
                <a:gridCol w="2328563"/>
              </a:tblGrid>
              <a:tr h="310061">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十六进制（基数</a:t>
                      </a:r>
                      <a:r>
                        <a:rPr lang="en-US" sz="2000" kern="100">
                          <a:effectLst/>
                          <a:latin typeface="Calibri" panose="020F0502020204030204" charset="0"/>
                          <a:ea typeface="宋体" panose="02010600030101010101" pitchFamily="2" charset="-122"/>
                          <a:cs typeface="Times New Roman" panose="02020603050405020304" pitchFamily="18" charset="0"/>
                        </a:rPr>
                        <a:t>16</a:t>
                      </a:r>
                      <a:r>
                        <a:rPr lang="zh-CN" sz="2000" kern="100">
                          <a:effectLst/>
                          <a:latin typeface="Calibri" panose="020F0502020204030204" charset="0"/>
                          <a:ea typeface="宋体" panose="02010600030101010101" pitchFamily="2" charset="-122"/>
                          <a:cs typeface="Times New Roman" panose="02020603050405020304" pitchFamily="18" charset="0"/>
                        </a:rPr>
                        <a:t>）</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十进制（基数</a:t>
                      </a:r>
                      <a:r>
                        <a:rPr lang="en-US" sz="2000" kern="100">
                          <a:effectLst/>
                          <a:latin typeface="Calibri" panose="020F0502020204030204" charset="0"/>
                          <a:ea typeface="宋体" panose="02010600030101010101" pitchFamily="2" charset="-122"/>
                          <a:cs typeface="Times New Roman" panose="02020603050405020304" pitchFamily="18" charset="0"/>
                        </a:rPr>
                        <a:t>10</a:t>
                      </a:r>
                      <a:r>
                        <a:rPr lang="zh-CN" sz="2000" kern="100">
                          <a:effectLst/>
                          <a:latin typeface="Calibri" panose="020F0502020204030204" charset="0"/>
                          <a:ea typeface="宋体" panose="02010600030101010101" pitchFamily="2" charset="-122"/>
                          <a:cs typeface="Times New Roman" panose="02020603050405020304" pitchFamily="18" charset="0"/>
                        </a:rPr>
                        <a:t>）</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二进制（基数</a:t>
                      </a:r>
                      <a:r>
                        <a:rPr lang="en-US" sz="2000" kern="100">
                          <a:effectLst/>
                          <a:latin typeface="Calibri" panose="020F0502020204030204" charset="0"/>
                          <a:ea typeface="宋体" panose="02010600030101010101" pitchFamily="2" charset="-122"/>
                          <a:cs typeface="Times New Roman" panose="02020603050405020304" pitchFamily="18" charset="0"/>
                        </a:rPr>
                        <a:t>2</a:t>
                      </a:r>
                      <a:r>
                        <a:rPr lang="zh-CN" sz="2000" kern="100">
                          <a:effectLst/>
                          <a:latin typeface="Calibri" panose="020F0502020204030204" charset="0"/>
                          <a:ea typeface="宋体" panose="02010600030101010101" pitchFamily="2" charset="-122"/>
                          <a:cs typeface="Times New Roman" panose="02020603050405020304" pitchFamily="18" charset="0"/>
                        </a:rPr>
                        <a:t>）</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061">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0</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0</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0</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061">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1</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1</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1</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061">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2</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2</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10</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061">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3</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3</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11</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061">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4</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4</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100</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061">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5</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dirty="0">
                          <a:effectLst/>
                          <a:latin typeface="Calibri" panose="020F0502020204030204" charset="0"/>
                          <a:ea typeface="宋体" panose="02010600030101010101" pitchFamily="2" charset="-122"/>
                          <a:cs typeface="Times New Roman" panose="02020603050405020304" pitchFamily="18" charset="0"/>
                        </a:rPr>
                        <a:t>5</a:t>
                      </a:r>
                      <a:endParaRPr lang="zh-CN" sz="20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101</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061">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6</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6</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110</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061">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7</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7</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111</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061">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8</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8</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1000</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061">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9</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9</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1001</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061">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A</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10</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1010</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061">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B</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11</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1011</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061">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C</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12</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1100</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061">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D</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13</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1101</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061">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E</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14</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1110</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061">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F</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15</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1111</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0061">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10</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16</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dirty="0">
                          <a:effectLst/>
                          <a:latin typeface="Calibri" panose="020F0502020204030204" charset="0"/>
                          <a:ea typeface="宋体" panose="02010600030101010101" pitchFamily="2" charset="-122"/>
                          <a:cs typeface="Times New Roman" panose="02020603050405020304" pitchFamily="18" charset="0"/>
                        </a:rPr>
                        <a:t>10000</a:t>
                      </a:r>
                      <a:endParaRPr lang="zh-CN" sz="20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进制转换</a:t>
            </a:r>
            <a:endParaRPr lang="zh-CN" altLang="en-US" dirty="0"/>
          </a:p>
        </p:txBody>
      </p:sp>
      <p:sp>
        <p:nvSpPr>
          <p:cNvPr id="3" name="内容占位符 2"/>
          <p:cNvSpPr>
            <a:spLocks noGrp="1"/>
          </p:cNvSpPr>
          <p:nvPr>
            <p:ph idx="1"/>
          </p:nvPr>
        </p:nvSpPr>
        <p:spPr/>
        <p:txBody>
          <a:bodyPr/>
          <a:lstStyle/>
          <a:p>
            <a:r>
              <a:rPr lang="zh-CN" altLang="en-US" dirty="0"/>
              <a:t>十进制转换为其他进制：余数法</a:t>
            </a:r>
            <a:endParaRPr lang="en-US" altLang="zh-CN" dirty="0"/>
          </a:p>
          <a:p>
            <a:r>
              <a:rPr lang="zh-CN" altLang="zh-CN" dirty="0"/>
              <a:t>十进制的数被</a:t>
            </a:r>
            <a:r>
              <a:rPr lang="en-US" altLang="zh-CN" dirty="0"/>
              <a:t>2</a:t>
            </a:r>
            <a:r>
              <a:rPr lang="zh-CN" altLang="zh-CN" dirty="0"/>
              <a:t>（转换成二进制）或者</a:t>
            </a:r>
            <a:r>
              <a:rPr lang="en-US" altLang="zh-CN" dirty="0"/>
              <a:t>16</a:t>
            </a:r>
            <a:r>
              <a:rPr lang="zh-CN" altLang="zh-CN" dirty="0"/>
              <a:t>（转换成十六进制）除</a:t>
            </a:r>
            <a:r>
              <a:rPr lang="zh-CN" altLang="en-US" dirty="0"/>
              <a:t>，得到商和余数。将余数记录下来，商继续重复上述过程，直到商为</a:t>
            </a:r>
            <a:r>
              <a:rPr lang="en-US" altLang="zh-CN" dirty="0"/>
              <a:t>0</a:t>
            </a:r>
            <a:r>
              <a:rPr lang="zh-CN" altLang="en-US" dirty="0"/>
              <a:t>。所有余数倒序排列即是转换后的数字。</a:t>
            </a:r>
            <a:endParaRPr lang="en-US" altLang="zh-CN" dirty="0"/>
          </a:p>
          <a:p>
            <a:r>
              <a:rPr lang="zh-CN" altLang="en-US" dirty="0"/>
              <a:t>对于十进制小数：将其小数位乘</a:t>
            </a:r>
            <a:r>
              <a:rPr lang="en-US" altLang="zh-CN" dirty="0"/>
              <a:t>2</a:t>
            </a:r>
            <a:r>
              <a:rPr lang="zh-CN" altLang="en-US" dirty="0"/>
              <a:t>（转换为二进制），提取整数部分，再对小数位重复如上操作，直到小数部分为</a:t>
            </a:r>
            <a:r>
              <a:rPr lang="en-US" altLang="zh-CN" dirty="0"/>
              <a:t>0</a:t>
            </a:r>
            <a:r>
              <a:rPr lang="zh-CN" altLang="en-US" dirty="0"/>
              <a:t>。将过程中得到的整数部分顺序排列即是转换后的数字。</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进制转换</a:t>
            </a:r>
            <a:endParaRPr lang="zh-CN" altLang="en-US" dirty="0"/>
          </a:p>
        </p:txBody>
      </p:sp>
      <p:sp>
        <p:nvSpPr>
          <p:cNvPr id="3" name="内容占位符 2"/>
          <p:cNvSpPr>
            <a:spLocks noGrp="1"/>
          </p:cNvSpPr>
          <p:nvPr>
            <p:ph idx="1"/>
          </p:nvPr>
        </p:nvSpPr>
        <p:spPr/>
        <p:txBody>
          <a:bodyPr/>
          <a:lstStyle/>
          <a:p>
            <a:r>
              <a:rPr lang="zh-CN" altLang="en-US" dirty="0"/>
              <a:t>例：将十进制</a:t>
            </a:r>
            <a:r>
              <a:rPr lang="en-US" altLang="zh-CN" dirty="0"/>
              <a:t>79</a:t>
            </a:r>
            <a:r>
              <a:rPr lang="zh-CN" altLang="en-US" dirty="0"/>
              <a:t>转换为二进制</a:t>
            </a:r>
            <a:endParaRPr lang="en-US" altLang="zh-CN" dirty="0"/>
          </a:p>
          <a:p>
            <a:pPr lvl="1"/>
            <a:r>
              <a:rPr lang="zh-CN" altLang="zh-CN" dirty="0"/>
              <a:t>（</a:t>
            </a:r>
            <a:r>
              <a:rPr lang="en-US" altLang="zh-CN" dirty="0"/>
              <a:t>1</a:t>
            </a:r>
            <a:r>
              <a:rPr lang="zh-CN" altLang="zh-CN" dirty="0"/>
              <a:t>）用</a:t>
            </a:r>
            <a:r>
              <a:rPr lang="en-US" altLang="zh-CN" dirty="0"/>
              <a:t>2</a:t>
            </a:r>
            <a:r>
              <a:rPr lang="zh-CN" altLang="zh-CN" dirty="0"/>
              <a:t>除该数</a:t>
            </a:r>
            <a:r>
              <a:rPr lang="zh-CN" altLang="en-US" dirty="0"/>
              <a:t>，得到商和余数</a:t>
            </a:r>
            <a:endParaRPr lang="zh-CN" altLang="zh-CN" dirty="0"/>
          </a:p>
          <a:p>
            <a:pPr lvl="1"/>
            <a:r>
              <a:rPr lang="zh-CN" altLang="zh-CN" dirty="0"/>
              <a:t>（</a:t>
            </a:r>
            <a:r>
              <a:rPr lang="en-US" altLang="zh-CN" dirty="0"/>
              <a:t>2</a:t>
            </a:r>
            <a:r>
              <a:rPr lang="zh-CN" altLang="zh-CN" dirty="0"/>
              <a:t>）</a:t>
            </a:r>
            <a:r>
              <a:rPr lang="zh-CN" altLang="en-US" dirty="0"/>
              <a:t>对商</a:t>
            </a:r>
            <a:r>
              <a:rPr lang="zh-CN" altLang="zh-CN" dirty="0"/>
              <a:t>重复上述过程直到商为</a:t>
            </a:r>
            <a:r>
              <a:rPr lang="en-US" altLang="zh-CN" dirty="0"/>
              <a:t>0</a:t>
            </a:r>
            <a:endParaRPr lang="zh-CN" altLang="zh-CN" dirty="0"/>
          </a:p>
          <a:p>
            <a:pPr lvl="1"/>
            <a:r>
              <a:rPr lang="zh-CN" altLang="zh-CN" dirty="0"/>
              <a:t>（</a:t>
            </a:r>
            <a:r>
              <a:rPr lang="en-US" altLang="zh-CN" dirty="0"/>
              <a:t>3</a:t>
            </a:r>
            <a:r>
              <a:rPr lang="zh-CN" altLang="zh-CN" dirty="0"/>
              <a:t>）将所得余数倒序排列获取对应的二进制值</a:t>
            </a:r>
            <a:r>
              <a:rPr lang="en-US" altLang="zh-CN" dirty="0"/>
              <a:t>1001111</a:t>
            </a:r>
            <a:endParaRPr lang="zh-CN" altLang="zh-CN" dirty="0"/>
          </a:p>
          <a:p>
            <a:endParaRPr lang="zh-CN" altLang="en-US" dirty="0"/>
          </a:p>
        </p:txBody>
      </p:sp>
      <p:graphicFrame>
        <p:nvGraphicFramePr>
          <p:cNvPr id="4" name="表格 3"/>
          <p:cNvGraphicFramePr>
            <a:graphicFrameLocks noGrp="1"/>
          </p:cNvGraphicFramePr>
          <p:nvPr/>
        </p:nvGraphicFramePr>
        <p:xfrm>
          <a:off x="1938020" y="3361210"/>
          <a:ext cx="6269546" cy="3072640"/>
        </p:xfrm>
        <a:graphic>
          <a:graphicData uri="http://schemas.openxmlformats.org/drawingml/2006/table">
            <a:tbl>
              <a:tblPr firstRow="1" firstCol="1" bandRow="1"/>
              <a:tblGrid>
                <a:gridCol w="2089597"/>
                <a:gridCol w="2089597"/>
                <a:gridCol w="2090352"/>
              </a:tblGrid>
              <a:tr h="384080">
                <a:tc>
                  <a:txBody>
                    <a:bodyPr/>
                    <a:lstStyle/>
                    <a:p>
                      <a:pPr algn="just">
                        <a:spcAft>
                          <a:spcPts val="0"/>
                        </a:spcAft>
                      </a:pPr>
                      <a:r>
                        <a:rPr lang="zh-CN" sz="2400" kern="100">
                          <a:effectLst/>
                          <a:latin typeface="Calibri" panose="020F0502020204030204" charset="0"/>
                          <a:ea typeface="宋体" panose="02010600030101010101" pitchFamily="2" charset="-122"/>
                          <a:cs typeface="Times New Roman" panose="02020603050405020304" pitchFamily="18" charset="0"/>
                        </a:rPr>
                        <a:t>被除数</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kern="100">
                          <a:effectLst/>
                          <a:latin typeface="Calibri" panose="020F0502020204030204" charset="0"/>
                          <a:ea typeface="宋体" panose="02010600030101010101" pitchFamily="2" charset="-122"/>
                          <a:cs typeface="Times New Roman" panose="02020603050405020304" pitchFamily="18" charset="0"/>
                        </a:rPr>
                        <a:t>商</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kern="100">
                          <a:effectLst/>
                          <a:latin typeface="Calibri" panose="020F0502020204030204" charset="0"/>
                          <a:ea typeface="宋体" panose="02010600030101010101" pitchFamily="2" charset="-122"/>
                          <a:cs typeface="Times New Roman" panose="02020603050405020304" pitchFamily="18" charset="0"/>
                        </a:rPr>
                        <a:t>余数</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4080">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79</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39</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1</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4080">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39</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19</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1</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4080">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19</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9</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1</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4080">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9</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4</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1</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4080">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4</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2</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0</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4080">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2</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1</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0</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4080">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1</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0</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kern="100" dirty="0">
                          <a:effectLst/>
                          <a:latin typeface="Calibri" panose="020F0502020204030204" charset="0"/>
                          <a:ea typeface="宋体" panose="02010600030101010101" pitchFamily="2" charset="-122"/>
                          <a:cs typeface="Times New Roman" panose="02020603050405020304" pitchFamily="18" charset="0"/>
                        </a:rPr>
                        <a:t>1</a:t>
                      </a:r>
                      <a:endParaRPr lang="zh-CN" sz="24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进制转换</a:t>
            </a:r>
            <a:endParaRPr lang="zh-CN" altLang="en-US" dirty="0"/>
          </a:p>
        </p:txBody>
      </p:sp>
      <p:sp>
        <p:nvSpPr>
          <p:cNvPr id="3" name="内容占位符 2"/>
          <p:cNvSpPr>
            <a:spLocks noGrp="1"/>
          </p:cNvSpPr>
          <p:nvPr>
            <p:ph idx="1"/>
          </p:nvPr>
        </p:nvSpPr>
        <p:spPr/>
        <p:txBody>
          <a:bodyPr/>
          <a:lstStyle/>
          <a:p>
            <a:r>
              <a:rPr lang="zh-CN" altLang="en-US" dirty="0"/>
              <a:t>例：将</a:t>
            </a:r>
            <a:r>
              <a:rPr lang="zh-CN" altLang="zh-CN" dirty="0"/>
              <a:t>十进制小数</a:t>
            </a:r>
            <a:r>
              <a:rPr lang="en-US" altLang="zh-CN" dirty="0"/>
              <a:t>0.8125</a:t>
            </a:r>
            <a:r>
              <a:rPr lang="zh-CN" altLang="zh-CN" dirty="0"/>
              <a:t>转换为二进制小数</a:t>
            </a:r>
            <a:endParaRPr lang="en-US" altLang="zh-CN" dirty="0"/>
          </a:p>
          <a:p>
            <a:pPr lvl="1"/>
            <a:r>
              <a:rPr lang="zh-CN" altLang="zh-CN" dirty="0"/>
              <a:t>（</a:t>
            </a:r>
            <a:r>
              <a:rPr lang="en-US" altLang="zh-CN" dirty="0"/>
              <a:t>1</a:t>
            </a:r>
            <a:r>
              <a:rPr lang="zh-CN" altLang="zh-CN" dirty="0"/>
              <a:t>）用</a:t>
            </a:r>
            <a:r>
              <a:rPr lang="en-US" altLang="zh-CN" dirty="0"/>
              <a:t>2</a:t>
            </a:r>
            <a:r>
              <a:rPr lang="zh-CN" altLang="zh-CN" dirty="0"/>
              <a:t>乘该数，取整</a:t>
            </a:r>
            <a:endParaRPr lang="zh-CN" altLang="zh-CN" dirty="0"/>
          </a:p>
          <a:p>
            <a:pPr lvl="1"/>
            <a:r>
              <a:rPr lang="zh-CN" altLang="zh-CN" dirty="0"/>
              <a:t>（</a:t>
            </a:r>
            <a:r>
              <a:rPr lang="en-US" altLang="zh-CN" dirty="0"/>
              <a:t>2</a:t>
            </a:r>
            <a:r>
              <a:rPr lang="zh-CN" altLang="zh-CN" dirty="0"/>
              <a:t>）将所得数的小数部分乘</a:t>
            </a:r>
            <a:r>
              <a:rPr lang="en-US" altLang="zh-CN" dirty="0"/>
              <a:t>2</a:t>
            </a:r>
            <a:r>
              <a:rPr lang="zh-CN" altLang="zh-CN" dirty="0"/>
              <a:t>，取整</a:t>
            </a:r>
            <a:endParaRPr lang="zh-CN" altLang="zh-CN" dirty="0"/>
          </a:p>
          <a:p>
            <a:pPr lvl="1"/>
            <a:r>
              <a:rPr lang="zh-CN" altLang="zh-CN" dirty="0"/>
              <a:t>（</a:t>
            </a:r>
            <a:r>
              <a:rPr lang="en-US" altLang="zh-CN" dirty="0"/>
              <a:t>3</a:t>
            </a:r>
            <a:r>
              <a:rPr lang="zh-CN" altLang="zh-CN" dirty="0"/>
              <a:t>）重复上一步，直到小数部分为</a:t>
            </a:r>
            <a:r>
              <a:rPr lang="en-US" altLang="zh-CN" dirty="0"/>
              <a:t>0</a:t>
            </a:r>
            <a:endParaRPr lang="zh-CN" altLang="zh-CN" dirty="0"/>
          </a:p>
          <a:p>
            <a:pPr lvl="1"/>
            <a:r>
              <a:rPr lang="zh-CN" altLang="zh-CN" dirty="0"/>
              <a:t>（</a:t>
            </a:r>
            <a:r>
              <a:rPr lang="en-US" altLang="zh-CN" dirty="0"/>
              <a:t>4</a:t>
            </a:r>
            <a:r>
              <a:rPr lang="zh-CN" altLang="zh-CN" dirty="0"/>
              <a:t>）将所得整数顺序排列，得到对应的二进制小数</a:t>
            </a:r>
            <a:r>
              <a:rPr lang="en-US" altLang="zh-CN" dirty="0"/>
              <a:t>0.1101</a:t>
            </a:r>
            <a:endParaRPr lang="zh-CN" altLang="zh-CN" dirty="0"/>
          </a:p>
          <a:p>
            <a:endParaRPr lang="en-US" altLang="zh-CN" dirty="0"/>
          </a:p>
          <a:p>
            <a:pPr lvl="1"/>
            <a:endParaRPr lang="zh-CN" altLang="en-US" dirty="0"/>
          </a:p>
        </p:txBody>
      </p:sp>
      <p:graphicFrame>
        <p:nvGraphicFramePr>
          <p:cNvPr id="5" name="表格 4"/>
          <p:cNvGraphicFramePr>
            <a:graphicFrameLocks noGrp="1"/>
          </p:cNvGraphicFramePr>
          <p:nvPr/>
        </p:nvGraphicFramePr>
        <p:xfrm>
          <a:off x="1839817" y="4043189"/>
          <a:ext cx="6279613" cy="2412695"/>
        </p:xfrm>
        <a:graphic>
          <a:graphicData uri="http://schemas.openxmlformats.org/drawingml/2006/table">
            <a:tbl>
              <a:tblPr firstRow="1" firstCol="1" bandRow="1"/>
              <a:tblGrid>
                <a:gridCol w="2092952"/>
                <a:gridCol w="2092952"/>
                <a:gridCol w="2093709"/>
              </a:tblGrid>
              <a:tr h="482539">
                <a:tc>
                  <a:txBody>
                    <a:bodyPr/>
                    <a:lstStyle/>
                    <a:p>
                      <a:pPr algn="just">
                        <a:spcAft>
                          <a:spcPts val="0"/>
                        </a:spcAft>
                      </a:pPr>
                      <a:r>
                        <a:rPr lang="zh-CN" sz="2400" kern="100">
                          <a:effectLst/>
                          <a:latin typeface="Calibri" panose="020F0502020204030204" charset="0"/>
                          <a:ea typeface="宋体" panose="02010600030101010101" pitchFamily="2" charset="-122"/>
                          <a:cs typeface="Times New Roman" panose="02020603050405020304" pitchFamily="18" charset="0"/>
                        </a:rPr>
                        <a:t>小数</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kern="100">
                          <a:effectLst/>
                          <a:latin typeface="Calibri" panose="020F0502020204030204" charset="0"/>
                          <a:ea typeface="宋体" panose="02010600030101010101" pitchFamily="2" charset="-122"/>
                          <a:cs typeface="Times New Roman" panose="02020603050405020304" pitchFamily="18" charset="0"/>
                        </a:rPr>
                        <a:t>乘</a:t>
                      </a:r>
                      <a:r>
                        <a:rPr lang="en-US" sz="2400" kern="100">
                          <a:effectLst/>
                          <a:latin typeface="Calibri" panose="020F0502020204030204" charset="0"/>
                          <a:ea typeface="宋体" panose="02010600030101010101" pitchFamily="2" charset="-122"/>
                          <a:cs typeface="Times New Roman" panose="02020603050405020304" pitchFamily="18" charset="0"/>
                        </a:rPr>
                        <a:t>2</a:t>
                      </a:r>
                      <a:r>
                        <a:rPr lang="zh-CN" sz="2400" kern="100">
                          <a:effectLst/>
                          <a:latin typeface="Calibri" panose="020F0502020204030204" charset="0"/>
                          <a:ea typeface="宋体" panose="02010600030101010101" pitchFamily="2" charset="-122"/>
                          <a:cs typeface="Times New Roman" panose="02020603050405020304" pitchFamily="18" charset="0"/>
                        </a:rPr>
                        <a:t>所得数</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kern="100">
                          <a:effectLst/>
                          <a:latin typeface="Calibri" panose="020F0502020204030204" charset="0"/>
                          <a:ea typeface="宋体" panose="02010600030101010101" pitchFamily="2" charset="-122"/>
                          <a:cs typeface="Times New Roman" panose="02020603050405020304" pitchFamily="18" charset="0"/>
                        </a:rPr>
                        <a:t>取整</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2539">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0.8125</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1.625</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1</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2539">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0.625</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1.25</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1</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2539">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0.25</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0.5</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0</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2539">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0.5</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kern="100">
                          <a:effectLst/>
                          <a:latin typeface="Calibri" panose="020F0502020204030204" charset="0"/>
                          <a:ea typeface="宋体" panose="02010600030101010101" pitchFamily="2" charset="-122"/>
                          <a:cs typeface="Times New Roman" panose="02020603050405020304" pitchFamily="18" charset="0"/>
                        </a:rPr>
                        <a:t>1</a:t>
                      </a:r>
                      <a:endParaRPr lang="zh-CN" sz="24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400" kern="100" dirty="0">
                          <a:effectLst/>
                          <a:latin typeface="Calibri" panose="020F0502020204030204" charset="0"/>
                          <a:ea typeface="宋体" panose="02010600030101010101" pitchFamily="2" charset="-122"/>
                          <a:cs typeface="Times New Roman" panose="02020603050405020304" pitchFamily="18" charset="0"/>
                        </a:rPr>
                        <a:t>1</a:t>
                      </a:r>
                      <a:endParaRPr lang="zh-CN" sz="24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进制转换</a:t>
            </a:r>
            <a:endParaRPr lang="zh-CN" altLang="en-US" dirty="0"/>
          </a:p>
        </p:txBody>
      </p:sp>
      <p:sp>
        <p:nvSpPr>
          <p:cNvPr id="3" name="内容占位符 2"/>
          <p:cNvSpPr>
            <a:spLocks noGrp="1"/>
          </p:cNvSpPr>
          <p:nvPr>
            <p:ph idx="1"/>
          </p:nvPr>
        </p:nvSpPr>
        <p:spPr/>
        <p:txBody>
          <a:bodyPr/>
          <a:lstStyle/>
          <a:p>
            <a:r>
              <a:rPr lang="zh-CN" altLang="en-US" dirty="0"/>
              <a:t>非十进制转换为十进制：位权法</a:t>
            </a:r>
            <a:endParaRPr lang="en-US" altLang="zh-CN" dirty="0"/>
          </a:p>
          <a:p>
            <a:endParaRPr lang="en-US" altLang="zh-CN" dirty="0"/>
          </a:p>
          <a:p>
            <a:r>
              <a:rPr lang="zh-CN" altLang="zh-CN" dirty="0"/>
              <a:t>把各非十进制数按权展开，然后求和</a:t>
            </a:r>
            <a:endParaRPr lang="en-US" altLang="zh-CN" dirty="0"/>
          </a:p>
          <a:p>
            <a:endParaRPr lang="en-US" altLang="zh-CN" dirty="0"/>
          </a:p>
          <a:p>
            <a:r>
              <a:rPr lang="zh-CN" altLang="en-US" dirty="0"/>
              <a:t>例：将二进制</a:t>
            </a:r>
            <a:r>
              <a:rPr lang="en-US" altLang="zh-CN" dirty="0"/>
              <a:t>1111101001.1</a:t>
            </a:r>
            <a:r>
              <a:rPr lang="zh-CN" altLang="en-US" dirty="0"/>
              <a:t>转换为十进制</a:t>
            </a:r>
            <a:endParaRPr lang="en-US" altLang="zh-CN" dirty="0"/>
          </a:p>
          <a:p>
            <a:endParaRPr lang="en-US" altLang="zh-CN" dirty="0"/>
          </a:p>
          <a:p>
            <a:r>
              <a:rPr lang="en-US" altLang="zh-CN" dirty="0"/>
              <a:t>(1111101001.1)</a:t>
            </a:r>
            <a:r>
              <a:rPr lang="en-US" altLang="zh-CN" baseline="-25000" dirty="0"/>
              <a:t>2</a:t>
            </a:r>
            <a:r>
              <a:rPr lang="en-US" altLang="zh-CN" dirty="0"/>
              <a:t> = 1 × 2</a:t>
            </a:r>
            <a:r>
              <a:rPr lang="en-US" altLang="zh-CN" baseline="30000" dirty="0"/>
              <a:t>9</a:t>
            </a:r>
            <a:r>
              <a:rPr lang="en-US" altLang="zh-CN" dirty="0"/>
              <a:t> + 1 × 2</a:t>
            </a:r>
            <a:r>
              <a:rPr lang="en-US" altLang="zh-CN" baseline="30000" dirty="0"/>
              <a:t>8</a:t>
            </a:r>
            <a:r>
              <a:rPr lang="en-US" altLang="zh-CN" dirty="0"/>
              <a:t> + 1 × 2</a:t>
            </a:r>
            <a:r>
              <a:rPr lang="en-US" altLang="zh-CN" baseline="30000" dirty="0"/>
              <a:t>7</a:t>
            </a:r>
            <a:r>
              <a:rPr lang="en-US" altLang="zh-CN" dirty="0"/>
              <a:t> + 1 × 2</a:t>
            </a:r>
            <a:r>
              <a:rPr lang="en-US" altLang="zh-CN" baseline="30000" dirty="0"/>
              <a:t>6</a:t>
            </a:r>
            <a:r>
              <a:rPr lang="en-US" altLang="zh-CN" dirty="0"/>
              <a:t> + 1 × 2</a:t>
            </a:r>
            <a:r>
              <a:rPr lang="en-US" altLang="zh-CN" baseline="30000" dirty="0"/>
              <a:t>5</a:t>
            </a:r>
            <a:r>
              <a:rPr lang="en-US" altLang="zh-CN" dirty="0"/>
              <a:t> + 0 × 2</a:t>
            </a:r>
            <a:r>
              <a:rPr lang="en-US" altLang="zh-CN" baseline="30000" dirty="0"/>
              <a:t>4</a:t>
            </a:r>
            <a:r>
              <a:rPr lang="en-US" altLang="zh-CN" dirty="0"/>
              <a:t> + 1 × 2</a:t>
            </a:r>
            <a:r>
              <a:rPr lang="en-US" altLang="zh-CN" baseline="30000" dirty="0"/>
              <a:t>3</a:t>
            </a:r>
            <a:r>
              <a:rPr lang="en-US" altLang="zh-CN" dirty="0"/>
              <a:t> + 0 × 2</a:t>
            </a:r>
            <a:r>
              <a:rPr lang="en-US" altLang="zh-CN" baseline="30000" dirty="0"/>
              <a:t>2</a:t>
            </a:r>
            <a:r>
              <a:rPr lang="en-US" altLang="zh-CN" dirty="0"/>
              <a:t> + 0 × 2</a:t>
            </a:r>
            <a:r>
              <a:rPr lang="en-US" altLang="zh-CN" baseline="30000" dirty="0"/>
              <a:t>1</a:t>
            </a:r>
            <a:r>
              <a:rPr lang="en-US" altLang="zh-CN" dirty="0"/>
              <a:t> + 1 × 2</a:t>
            </a:r>
            <a:r>
              <a:rPr lang="en-US" altLang="zh-CN" baseline="30000" dirty="0"/>
              <a:t>0</a:t>
            </a:r>
            <a:r>
              <a:rPr lang="en-US" altLang="zh-CN" dirty="0"/>
              <a:t> + 1 × 2</a:t>
            </a:r>
            <a:r>
              <a:rPr lang="en-US" altLang="zh-CN" baseline="30000" dirty="0"/>
              <a:t>-1</a:t>
            </a:r>
            <a:r>
              <a:rPr lang="en-US" altLang="zh-CN" dirty="0"/>
              <a:t> = (1001.5)</a:t>
            </a:r>
            <a:r>
              <a:rPr lang="en-US" altLang="zh-CN" baseline="-25000" dirty="0"/>
              <a:t>10</a:t>
            </a:r>
            <a:endParaRPr lang="zh-CN" altLang="zh-CN" dirty="0"/>
          </a:p>
          <a:p>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进制转换</a:t>
            </a:r>
            <a:endParaRPr lang="zh-CN" altLang="en-US" dirty="0"/>
          </a:p>
        </p:txBody>
      </p:sp>
      <p:sp>
        <p:nvSpPr>
          <p:cNvPr id="3" name="内容占位符 2"/>
          <p:cNvSpPr>
            <a:spLocks noGrp="1"/>
          </p:cNvSpPr>
          <p:nvPr>
            <p:ph idx="1"/>
          </p:nvPr>
        </p:nvSpPr>
        <p:spPr/>
        <p:txBody>
          <a:bodyPr/>
          <a:lstStyle/>
          <a:p>
            <a:r>
              <a:rPr lang="zh-CN" altLang="en-US" dirty="0"/>
              <a:t>二进制与十六进制的相互转换：</a:t>
            </a:r>
            <a:endParaRPr lang="en-US" altLang="zh-CN" dirty="0"/>
          </a:p>
          <a:p>
            <a:r>
              <a:rPr lang="zh-CN" altLang="en-US" dirty="0"/>
              <a:t>十六进制一位对应二进制四位</a:t>
            </a:r>
            <a:endParaRPr lang="en-US" altLang="zh-CN" dirty="0"/>
          </a:p>
          <a:p>
            <a:endParaRPr lang="en-US" altLang="zh-CN" dirty="0"/>
          </a:p>
          <a:p>
            <a:r>
              <a:rPr lang="zh-CN" altLang="en-US" dirty="0"/>
              <a:t>例：</a:t>
            </a:r>
            <a:r>
              <a:rPr lang="en-US" altLang="zh-CN" dirty="0"/>
              <a:t>(F6A9)</a:t>
            </a:r>
            <a:r>
              <a:rPr lang="en-US" altLang="zh-CN" baseline="-25000" dirty="0"/>
              <a:t>16</a:t>
            </a:r>
            <a:r>
              <a:rPr lang="en-US" altLang="zh-CN" dirty="0"/>
              <a:t>=(1111011010101001)</a:t>
            </a:r>
            <a:r>
              <a:rPr lang="en-US" altLang="zh-CN" baseline="30000" dirty="0"/>
              <a:t>2</a:t>
            </a:r>
            <a:endParaRPr lang="en-US" altLang="zh-CN" baseline="30000" dirty="0"/>
          </a:p>
          <a:p>
            <a:endParaRPr lang="en-US" altLang="zh-CN" dirty="0"/>
          </a:p>
          <a:p>
            <a:endParaRPr lang="zh-CN" altLang="en-US" dirty="0"/>
          </a:p>
        </p:txBody>
      </p:sp>
      <p:pic>
        <p:nvPicPr>
          <p:cNvPr id="4" name="图片 3"/>
          <p:cNvPicPr>
            <a:picLocks noChangeAspect="1"/>
          </p:cNvPicPr>
          <p:nvPr/>
        </p:nvPicPr>
        <p:blipFill>
          <a:blip r:embed="rId1"/>
          <a:stretch>
            <a:fillRect/>
          </a:stretch>
        </p:blipFill>
        <p:spPr>
          <a:xfrm>
            <a:off x="1682653" y="3930784"/>
            <a:ext cx="6070470" cy="1214094"/>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字符编码</a:t>
            </a:r>
            <a:endParaRPr lang="zh-CN" altLang="en-US" dirty="0"/>
          </a:p>
        </p:txBody>
      </p:sp>
      <p:sp>
        <p:nvSpPr>
          <p:cNvPr id="3" name="内容占位符 2"/>
          <p:cNvSpPr>
            <a:spLocks noGrp="1"/>
          </p:cNvSpPr>
          <p:nvPr>
            <p:ph idx="1"/>
          </p:nvPr>
        </p:nvSpPr>
        <p:spPr/>
        <p:txBody>
          <a:bodyPr/>
          <a:lstStyle/>
          <a:p>
            <a:r>
              <a:rPr lang="en-US" altLang="zh-CN" dirty="0"/>
              <a:t>ASCII</a:t>
            </a:r>
            <a:r>
              <a:rPr lang="zh-CN" altLang="en-US" dirty="0"/>
              <a:t>码</a:t>
            </a:r>
            <a:endParaRPr lang="en-US" altLang="zh-CN" dirty="0"/>
          </a:p>
          <a:p>
            <a:pPr lvl="1"/>
            <a:r>
              <a:rPr lang="zh-CN" altLang="zh-CN" dirty="0"/>
              <a:t>使用指定的</a:t>
            </a:r>
            <a:r>
              <a:rPr lang="en-US" altLang="zh-CN" dirty="0"/>
              <a:t>7 </a:t>
            </a:r>
            <a:r>
              <a:rPr lang="zh-CN" altLang="zh-CN" dirty="0"/>
              <a:t>位或</a:t>
            </a:r>
            <a:r>
              <a:rPr lang="en-US" altLang="zh-CN" dirty="0"/>
              <a:t>8 </a:t>
            </a:r>
            <a:r>
              <a:rPr lang="zh-CN" altLang="zh-CN" dirty="0"/>
              <a:t>位二进制数组合来表示</a:t>
            </a:r>
            <a:r>
              <a:rPr lang="en-US" altLang="zh-CN" dirty="0"/>
              <a:t>128 </a:t>
            </a:r>
            <a:r>
              <a:rPr lang="zh-CN" altLang="zh-CN" dirty="0"/>
              <a:t>或</a:t>
            </a:r>
            <a:r>
              <a:rPr lang="en-US" altLang="zh-CN" dirty="0"/>
              <a:t>256 </a:t>
            </a:r>
            <a:r>
              <a:rPr lang="zh-CN" altLang="zh-CN" dirty="0"/>
              <a:t>种可能的字符</a:t>
            </a:r>
            <a:endParaRPr lang="en-US" altLang="zh-CN" dirty="0"/>
          </a:p>
          <a:p>
            <a:r>
              <a:rPr lang="en-US" altLang="zh-CN" dirty="0"/>
              <a:t>EBCDIC</a:t>
            </a:r>
            <a:r>
              <a:rPr lang="zh-CN" altLang="en-US" dirty="0"/>
              <a:t>码</a:t>
            </a:r>
            <a:endParaRPr lang="en-US" altLang="zh-CN" dirty="0"/>
          </a:p>
          <a:p>
            <a:r>
              <a:rPr lang="en-US" altLang="zh-CN" dirty="0"/>
              <a:t>Unicode</a:t>
            </a:r>
            <a:r>
              <a:rPr lang="zh-CN" altLang="en-US" dirty="0"/>
              <a:t>码</a:t>
            </a:r>
            <a:endParaRPr lang="en-US" altLang="zh-CN" dirty="0"/>
          </a:p>
          <a:p>
            <a:pPr lvl="1"/>
            <a:r>
              <a:rPr lang="zh-CN" altLang="zh-CN" dirty="0"/>
              <a:t>又可分为</a:t>
            </a:r>
            <a:r>
              <a:rPr lang="en-US" altLang="zh-CN" dirty="0"/>
              <a:t>UTF-8</a:t>
            </a:r>
            <a:r>
              <a:rPr lang="zh-CN" altLang="zh-CN" dirty="0"/>
              <a:t>、</a:t>
            </a:r>
            <a:r>
              <a:rPr lang="en-US" altLang="zh-CN" dirty="0"/>
              <a:t>UT8-16</a:t>
            </a:r>
            <a:r>
              <a:rPr lang="zh-CN" altLang="zh-CN" dirty="0"/>
              <a:t>、</a:t>
            </a:r>
            <a:r>
              <a:rPr lang="en-US" altLang="zh-CN" dirty="0"/>
              <a:t>UTF-32</a:t>
            </a:r>
            <a:r>
              <a:rPr lang="zh-CN" altLang="zh-CN" dirty="0"/>
              <a:t>等</a:t>
            </a:r>
            <a:endParaRPr lang="en-US" altLang="zh-CN" dirty="0"/>
          </a:p>
          <a:p>
            <a:r>
              <a:rPr lang="zh-CN" altLang="en-US" dirty="0"/>
              <a:t>汉字编码</a:t>
            </a:r>
            <a:endParaRPr lang="en-US" altLang="zh-CN" dirty="0"/>
          </a:p>
          <a:p>
            <a:pPr lvl="1"/>
            <a:r>
              <a:rPr lang="en-US" altLang="zh-CN" dirty="0"/>
              <a:t>GB2312</a:t>
            </a:r>
            <a:r>
              <a:rPr lang="zh-CN" altLang="en-US" dirty="0"/>
              <a:t>、</a:t>
            </a:r>
            <a:r>
              <a:rPr lang="en-US" altLang="zh-CN" dirty="0"/>
              <a:t>GBK</a:t>
            </a:r>
            <a:r>
              <a:rPr lang="zh-CN" altLang="en-US" dirty="0"/>
              <a:t>、</a:t>
            </a:r>
            <a:r>
              <a:rPr lang="en-US" altLang="zh-CN" dirty="0"/>
              <a:t>GB18030-2005</a:t>
            </a:r>
            <a:r>
              <a:rPr lang="zh-CN" altLang="en-US" dirty="0"/>
              <a:t>等</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计算机的基础知识</a:t>
            </a:r>
            <a:endParaRPr lang="zh-CN" altLang="en-US" dirty="0"/>
          </a:p>
        </p:txBody>
      </p:sp>
      <p:sp>
        <p:nvSpPr>
          <p:cNvPr id="3" name="内容占位符 2"/>
          <p:cNvSpPr>
            <a:spLocks noGrp="1"/>
          </p:cNvSpPr>
          <p:nvPr>
            <p:ph idx="1"/>
          </p:nvPr>
        </p:nvSpPr>
        <p:spPr/>
        <p:txBody>
          <a:bodyPr/>
          <a:lstStyle/>
          <a:p>
            <a:r>
              <a:rPr lang="zh-CN" altLang="en-US" dirty="0"/>
              <a:t>计算机的概念：</a:t>
            </a:r>
            <a:endParaRPr lang="en-US" altLang="zh-CN" dirty="0"/>
          </a:p>
          <a:p>
            <a:pPr lvl="1"/>
            <a:r>
              <a:rPr lang="zh-CN" altLang="en-US" dirty="0"/>
              <a:t>广义：可编程自动化计算设备（</a:t>
            </a:r>
            <a:r>
              <a:rPr lang="zh-CN" altLang="zh-CN" dirty="0"/>
              <a:t>机械计算机、电子计算机与计算器等</a:t>
            </a:r>
            <a:r>
              <a:rPr lang="zh-CN" altLang="en-US" dirty="0"/>
              <a:t>）</a:t>
            </a:r>
            <a:endParaRPr lang="en-US" altLang="zh-CN" dirty="0"/>
          </a:p>
          <a:p>
            <a:pPr lvl="1"/>
            <a:r>
              <a:rPr lang="zh-CN" altLang="en-US" dirty="0"/>
              <a:t>狭义：电子计算机</a:t>
            </a:r>
            <a:endParaRPr lang="en-US" altLang="zh-CN" dirty="0"/>
          </a:p>
          <a:p>
            <a:pPr marL="0" indent="0">
              <a:buNone/>
            </a:pPr>
            <a:endParaRPr lang="en-US" altLang="zh-CN" dirty="0"/>
          </a:p>
        </p:txBody>
      </p:sp>
      <p:pic>
        <p:nvPicPr>
          <p:cNvPr id="4" name="图片 3"/>
          <p:cNvPicPr/>
          <p:nvPr/>
        </p:nvPicPr>
        <p:blipFill>
          <a:blip r:embed="rId1"/>
          <a:stretch>
            <a:fillRect/>
          </a:stretch>
        </p:blipFill>
        <p:spPr>
          <a:xfrm>
            <a:off x="1438382" y="3689519"/>
            <a:ext cx="2729230" cy="1895475"/>
          </a:xfrm>
          <a:prstGeom prst="rect">
            <a:avLst/>
          </a:prstGeom>
        </p:spPr>
      </p:pic>
      <p:sp>
        <p:nvSpPr>
          <p:cNvPr id="5" name="文本框 4"/>
          <p:cNvSpPr txBox="1"/>
          <p:nvPr/>
        </p:nvSpPr>
        <p:spPr>
          <a:xfrm>
            <a:off x="1751682" y="5749649"/>
            <a:ext cx="1800493" cy="369332"/>
          </a:xfrm>
          <a:prstGeom prst="rect">
            <a:avLst/>
          </a:prstGeom>
          <a:noFill/>
        </p:spPr>
        <p:txBody>
          <a:bodyPr wrap="none" rtlCol="0">
            <a:spAutoFit/>
          </a:bodyPr>
          <a:lstStyle/>
          <a:p>
            <a:r>
              <a:rPr lang="zh-CN" altLang="en-US" dirty="0"/>
              <a:t>手摇机械计算机</a:t>
            </a:r>
            <a:endParaRPr lang="zh-CN" altLang="en-US" dirty="0"/>
          </a:p>
        </p:txBody>
      </p:sp>
      <p:pic>
        <p:nvPicPr>
          <p:cNvPr id="6" name="图片 5"/>
          <p:cNvPicPr/>
          <p:nvPr/>
        </p:nvPicPr>
        <p:blipFill>
          <a:blip r:embed="rId2"/>
          <a:stretch>
            <a:fillRect/>
          </a:stretch>
        </p:blipFill>
        <p:spPr>
          <a:xfrm>
            <a:off x="5091586" y="3324563"/>
            <a:ext cx="3820371" cy="2794418"/>
          </a:xfrm>
          <a:prstGeom prst="rect">
            <a:avLst/>
          </a:prstGeom>
        </p:spPr>
      </p:pic>
      <p:sp>
        <p:nvSpPr>
          <p:cNvPr id="7" name="文本框 6"/>
          <p:cNvSpPr txBox="1"/>
          <p:nvPr/>
        </p:nvSpPr>
        <p:spPr>
          <a:xfrm>
            <a:off x="6101524" y="6195220"/>
            <a:ext cx="1569660" cy="369332"/>
          </a:xfrm>
          <a:prstGeom prst="rect">
            <a:avLst/>
          </a:prstGeom>
          <a:noFill/>
        </p:spPr>
        <p:txBody>
          <a:bodyPr wrap="none" rtlCol="0">
            <a:spAutoFit/>
          </a:bodyPr>
          <a:lstStyle/>
          <a:p>
            <a:r>
              <a:rPr lang="zh-CN" altLang="en-US" dirty="0"/>
              <a:t>继电器计算机</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图像编码</a:t>
            </a:r>
            <a:endParaRPr lang="zh-CN" altLang="en-US" dirty="0"/>
          </a:p>
        </p:txBody>
      </p:sp>
      <p:sp>
        <p:nvSpPr>
          <p:cNvPr id="3" name="内容占位符 2"/>
          <p:cNvSpPr>
            <a:spLocks noGrp="1"/>
          </p:cNvSpPr>
          <p:nvPr>
            <p:ph idx="1"/>
          </p:nvPr>
        </p:nvSpPr>
        <p:spPr/>
        <p:txBody>
          <a:bodyPr/>
          <a:lstStyle/>
          <a:p>
            <a:r>
              <a:rPr lang="zh-CN" altLang="en-US" dirty="0"/>
              <a:t>将图像离散成像素点，</a:t>
            </a:r>
            <a:r>
              <a:rPr lang="zh-CN" altLang="zh-CN" dirty="0"/>
              <a:t>每一个点的色彩都可以由一个或一组特定的二进制数来表示</a:t>
            </a:r>
            <a:endParaRPr lang="zh-CN" altLang="en-US" dirty="0"/>
          </a:p>
        </p:txBody>
      </p:sp>
      <p:pic>
        <p:nvPicPr>
          <p:cNvPr id="4" name="图片 3"/>
          <p:cNvPicPr/>
          <p:nvPr/>
        </p:nvPicPr>
        <p:blipFill>
          <a:blip r:embed="rId1"/>
          <a:stretch>
            <a:fillRect/>
          </a:stretch>
        </p:blipFill>
        <p:spPr>
          <a:xfrm>
            <a:off x="3716702" y="3142014"/>
            <a:ext cx="5018986" cy="3589292"/>
          </a:xfrm>
          <a:prstGeom prst="rect">
            <a:avLst/>
          </a:prstGeom>
        </p:spPr>
      </p:pic>
      <p:sp>
        <p:nvSpPr>
          <p:cNvPr id="5" name="文本框 4"/>
          <p:cNvSpPr txBox="1"/>
          <p:nvPr/>
        </p:nvSpPr>
        <p:spPr>
          <a:xfrm>
            <a:off x="5441365" y="2608027"/>
            <a:ext cx="1569660" cy="369332"/>
          </a:xfrm>
          <a:prstGeom prst="rect">
            <a:avLst/>
          </a:prstGeom>
          <a:noFill/>
        </p:spPr>
        <p:txBody>
          <a:bodyPr wrap="none" rtlCol="0">
            <a:spAutoFit/>
          </a:bodyPr>
          <a:lstStyle/>
          <a:p>
            <a:r>
              <a:rPr lang="zh-CN" altLang="en-US" dirty="0"/>
              <a:t>图像的像素点</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声音编码</a:t>
            </a:r>
            <a:endParaRPr lang="zh-CN" altLang="en-US" dirty="0"/>
          </a:p>
        </p:txBody>
      </p:sp>
      <p:sp>
        <p:nvSpPr>
          <p:cNvPr id="3" name="内容占位符 2"/>
          <p:cNvSpPr>
            <a:spLocks noGrp="1"/>
          </p:cNvSpPr>
          <p:nvPr>
            <p:ph idx="1"/>
          </p:nvPr>
        </p:nvSpPr>
        <p:spPr/>
        <p:txBody>
          <a:bodyPr/>
          <a:lstStyle/>
          <a:p>
            <a:r>
              <a:rPr lang="zh-CN" altLang="en-US" dirty="0"/>
              <a:t>用离散化的点代替连续的波形</a:t>
            </a:r>
            <a:endParaRPr lang="zh-CN" altLang="en-US" dirty="0"/>
          </a:p>
        </p:txBody>
      </p:sp>
      <p:pic>
        <p:nvPicPr>
          <p:cNvPr id="4" name="图片 3"/>
          <p:cNvPicPr/>
          <p:nvPr/>
        </p:nvPicPr>
        <p:blipFill>
          <a:blip r:embed="rId1"/>
          <a:stretch>
            <a:fillRect/>
          </a:stretch>
        </p:blipFill>
        <p:spPr>
          <a:xfrm>
            <a:off x="3712684" y="2688117"/>
            <a:ext cx="5143901" cy="4001926"/>
          </a:xfrm>
          <a:prstGeom prst="rect">
            <a:avLst/>
          </a:prstGeom>
        </p:spPr>
      </p:pic>
      <p:sp>
        <p:nvSpPr>
          <p:cNvPr id="5" name="文本框 4"/>
          <p:cNvSpPr txBox="1"/>
          <p:nvPr/>
        </p:nvSpPr>
        <p:spPr>
          <a:xfrm>
            <a:off x="5615220" y="2144125"/>
            <a:ext cx="1338828" cy="369332"/>
          </a:xfrm>
          <a:prstGeom prst="rect">
            <a:avLst/>
          </a:prstGeom>
          <a:noFill/>
        </p:spPr>
        <p:txBody>
          <a:bodyPr wrap="none" rtlCol="0">
            <a:spAutoFit/>
          </a:bodyPr>
          <a:lstStyle/>
          <a:p>
            <a:r>
              <a:rPr lang="zh-CN" altLang="en-US" dirty="0"/>
              <a:t>声波采样点</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位与字节</a:t>
            </a:r>
            <a:endParaRPr lang="zh-CN" altLang="en-US" dirty="0"/>
          </a:p>
        </p:txBody>
      </p:sp>
      <p:sp>
        <p:nvSpPr>
          <p:cNvPr id="3" name="内容占位符 2"/>
          <p:cNvSpPr>
            <a:spLocks noGrp="1"/>
          </p:cNvSpPr>
          <p:nvPr>
            <p:ph idx="1"/>
          </p:nvPr>
        </p:nvSpPr>
        <p:spPr/>
        <p:txBody>
          <a:bodyPr/>
          <a:lstStyle/>
          <a:p>
            <a:r>
              <a:rPr lang="zh-CN" altLang="en-US" dirty="0"/>
              <a:t>位（</a:t>
            </a:r>
            <a:r>
              <a:rPr lang="en-US" altLang="zh-CN" dirty="0"/>
              <a:t>bit</a:t>
            </a:r>
            <a:r>
              <a:rPr lang="zh-CN" altLang="en-US" dirty="0"/>
              <a:t>，简写</a:t>
            </a:r>
            <a:r>
              <a:rPr lang="en-US" altLang="zh-CN" dirty="0"/>
              <a:t>b</a:t>
            </a:r>
            <a:r>
              <a:rPr lang="zh-CN" altLang="en-US" dirty="0"/>
              <a:t>）</a:t>
            </a:r>
            <a:endParaRPr lang="en-US" altLang="zh-CN" dirty="0"/>
          </a:p>
          <a:p>
            <a:pPr lvl="1"/>
            <a:r>
              <a:rPr lang="zh-CN" altLang="zh-CN" dirty="0"/>
              <a:t>一位代表着一个二进制数字</a:t>
            </a:r>
            <a:r>
              <a:rPr lang="en-US" altLang="zh-CN" dirty="0"/>
              <a:t>0</a:t>
            </a:r>
            <a:r>
              <a:rPr lang="zh-CN" altLang="zh-CN" dirty="0"/>
              <a:t>或</a:t>
            </a:r>
            <a:r>
              <a:rPr lang="en-US" altLang="zh-CN" dirty="0"/>
              <a:t>1</a:t>
            </a:r>
            <a:endParaRPr lang="en-US" altLang="zh-CN" dirty="0"/>
          </a:p>
          <a:p>
            <a:r>
              <a:rPr lang="zh-CN" altLang="en-US" dirty="0"/>
              <a:t>字节（</a:t>
            </a:r>
            <a:r>
              <a:rPr lang="en-US" altLang="zh-CN" dirty="0"/>
              <a:t>byte</a:t>
            </a:r>
            <a:r>
              <a:rPr lang="zh-CN" altLang="en-US" dirty="0"/>
              <a:t>，简写</a:t>
            </a:r>
            <a:r>
              <a:rPr lang="en-US" altLang="zh-CN" dirty="0"/>
              <a:t>B</a:t>
            </a:r>
            <a:r>
              <a:rPr lang="zh-CN" altLang="en-US" dirty="0"/>
              <a:t>）</a:t>
            </a:r>
            <a:endParaRPr lang="en-US" altLang="zh-CN" dirty="0"/>
          </a:p>
          <a:p>
            <a:pPr lvl="1"/>
            <a:r>
              <a:rPr lang="zh-CN" altLang="zh-CN" dirty="0"/>
              <a:t>一个字节由</a:t>
            </a:r>
            <a:r>
              <a:rPr lang="en-US" altLang="zh-CN" dirty="0"/>
              <a:t>8</a:t>
            </a:r>
            <a:r>
              <a:rPr lang="zh-CN" altLang="zh-CN" dirty="0"/>
              <a:t>个位组成</a:t>
            </a:r>
            <a:endParaRPr lang="en-US" altLang="zh-CN" dirty="0"/>
          </a:p>
          <a:p>
            <a:pPr lvl="1"/>
            <a:endParaRPr lang="en-US" altLang="zh-CN" dirty="0"/>
          </a:p>
          <a:p>
            <a:r>
              <a:rPr lang="zh-CN" altLang="en-US" dirty="0"/>
              <a:t>常用简写及换算</a:t>
            </a:r>
            <a:endParaRPr lang="en-US" altLang="zh-CN" dirty="0"/>
          </a:p>
          <a:p>
            <a:pPr lvl="1"/>
            <a:r>
              <a:rPr lang="en-US" altLang="zh-CN" dirty="0"/>
              <a:t>1KB = 1024B</a:t>
            </a:r>
            <a:r>
              <a:rPr lang="zh-CN" altLang="zh-CN" dirty="0"/>
              <a:t>，</a:t>
            </a:r>
            <a:r>
              <a:rPr lang="en-US" altLang="zh-CN" dirty="0"/>
              <a:t>1MB = 1024KB</a:t>
            </a:r>
            <a:r>
              <a:rPr lang="zh-CN" altLang="zh-CN" dirty="0"/>
              <a:t>，</a:t>
            </a:r>
            <a:r>
              <a:rPr lang="en-US" altLang="zh-CN" dirty="0"/>
              <a:t>1GB = 1024MB</a:t>
            </a:r>
            <a:r>
              <a:rPr lang="zh-CN" altLang="zh-CN" dirty="0"/>
              <a:t>，</a:t>
            </a:r>
            <a:r>
              <a:rPr lang="en-US" altLang="zh-CN" dirty="0"/>
              <a:t>1TB=1024GB</a:t>
            </a:r>
            <a:r>
              <a:rPr lang="zh-CN" altLang="zh-CN" dirty="0"/>
              <a:t>，</a:t>
            </a:r>
            <a:r>
              <a:rPr lang="en-US" altLang="zh-CN" dirty="0"/>
              <a:t>1PB=1024TB</a:t>
            </a:r>
            <a:r>
              <a:rPr lang="zh-CN" altLang="zh-CN" dirty="0"/>
              <a:t>，</a:t>
            </a:r>
            <a:r>
              <a:rPr lang="en-US" altLang="zh-CN" dirty="0"/>
              <a:t>1EB=1024PB</a:t>
            </a:r>
            <a:endParaRPr lang="en-US" altLang="zh-CN" dirty="0"/>
          </a:p>
          <a:p>
            <a:pPr lvl="1"/>
            <a:r>
              <a:rPr lang="en-US" altLang="zh-CN" dirty="0"/>
              <a:t>1MB=8Mb</a:t>
            </a:r>
            <a:endParaRPr lang="en-US" altLang="zh-CN" dirty="0"/>
          </a:p>
          <a:p>
            <a:pPr lvl="1"/>
            <a:r>
              <a:rPr lang="zh-CN" altLang="en-US" dirty="0"/>
              <a:t>网络带宽的单位通常是</a:t>
            </a:r>
            <a:r>
              <a:rPr lang="en-US" altLang="zh-CN" dirty="0"/>
              <a:t>Mb/s</a:t>
            </a:r>
            <a:r>
              <a:rPr lang="zh-CN" altLang="en-US" dirty="0"/>
              <a:t>，文件大小则通常以字节为单位</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芯片</a:t>
            </a:r>
            <a:endParaRPr lang="zh-CN" altLang="en-US" dirty="0"/>
          </a:p>
        </p:txBody>
      </p:sp>
      <p:sp>
        <p:nvSpPr>
          <p:cNvPr id="3" name="内容占位符 2"/>
          <p:cNvSpPr>
            <a:spLocks noGrp="1"/>
          </p:cNvSpPr>
          <p:nvPr>
            <p:ph idx="1"/>
          </p:nvPr>
        </p:nvSpPr>
        <p:spPr/>
        <p:txBody>
          <a:bodyPr/>
          <a:lstStyle/>
          <a:p>
            <a:r>
              <a:rPr lang="zh-CN" altLang="en-US" dirty="0"/>
              <a:t>芯片也称微电路、集成电路、微芯片，</a:t>
            </a:r>
            <a:r>
              <a:rPr lang="zh-CN" altLang="zh-CN" dirty="0"/>
              <a:t>是指由半导体材料组成的极薄的薄片</a:t>
            </a:r>
            <a:r>
              <a:rPr lang="zh-CN" altLang="en-US" dirty="0"/>
              <a:t>。</a:t>
            </a:r>
            <a:endParaRPr lang="en-US" altLang="zh-CN" dirty="0"/>
          </a:p>
          <a:p>
            <a:endParaRPr lang="en-US" altLang="zh-CN" dirty="0"/>
          </a:p>
          <a:p>
            <a:r>
              <a:rPr lang="zh-CN" altLang="en-US" dirty="0"/>
              <a:t>常见的芯片封装类型</a:t>
            </a:r>
            <a:endParaRPr lang="en-US" altLang="zh-CN" dirty="0"/>
          </a:p>
          <a:p>
            <a:pPr lvl="1"/>
            <a:r>
              <a:rPr lang="en-US" altLang="zh-CN" dirty="0"/>
              <a:t>DIP</a:t>
            </a:r>
            <a:r>
              <a:rPr lang="zh-CN" altLang="en-US" dirty="0"/>
              <a:t>双列直插式</a:t>
            </a:r>
            <a:endParaRPr lang="en-US" altLang="zh-CN" dirty="0"/>
          </a:p>
          <a:p>
            <a:pPr lvl="1"/>
            <a:r>
              <a:rPr lang="en-US" altLang="zh-CN" dirty="0"/>
              <a:t>PGA</a:t>
            </a:r>
            <a:r>
              <a:rPr lang="zh-CN" altLang="en-US" dirty="0"/>
              <a:t>插针网络式</a:t>
            </a:r>
            <a:endParaRPr lang="en-US" altLang="zh-CN" dirty="0"/>
          </a:p>
          <a:p>
            <a:pPr lvl="1"/>
            <a:r>
              <a:rPr lang="en-US" altLang="zh-CN" dirty="0"/>
              <a:t>BGA</a:t>
            </a:r>
            <a:r>
              <a:rPr lang="zh-CN" altLang="en-US" dirty="0"/>
              <a:t>球珊阵列式</a:t>
            </a:r>
            <a:endParaRPr lang="en-US" altLang="zh-CN" dirty="0"/>
          </a:p>
          <a:p>
            <a:pPr lvl="1"/>
            <a:r>
              <a:rPr lang="en-US" altLang="zh-CN" dirty="0"/>
              <a:t>CSP</a:t>
            </a:r>
            <a:r>
              <a:rPr lang="zh-CN" altLang="en-US" dirty="0"/>
              <a:t>芯片尺寸式</a:t>
            </a:r>
            <a:endParaRPr lang="en-US" altLang="zh-CN" dirty="0"/>
          </a:p>
          <a:p>
            <a:pPr lvl="1"/>
            <a:r>
              <a:rPr lang="en-US" altLang="zh-CN" dirty="0"/>
              <a:t>MCM</a:t>
            </a:r>
            <a:r>
              <a:rPr lang="zh-CN" altLang="en-US" dirty="0"/>
              <a:t>多芯片模式</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计算机的数字处理</a:t>
            </a:r>
            <a:endParaRPr lang="zh-CN" altLang="en-US" dirty="0"/>
          </a:p>
        </p:txBody>
      </p:sp>
      <p:sp>
        <p:nvSpPr>
          <p:cNvPr id="3" name="内容占位符 2"/>
          <p:cNvSpPr>
            <a:spLocks noGrp="1"/>
          </p:cNvSpPr>
          <p:nvPr>
            <p:ph idx="1"/>
          </p:nvPr>
        </p:nvSpPr>
        <p:spPr/>
        <p:txBody>
          <a:bodyPr/>
          <a:lstStyle/>
          <a:p>
            <a:r>
              <a:rPr lang="zh-CN" altLang="zh-CN" dirty="0"/>
              <a:t>程序通常是由高级编程语言编写的，如</a:t>
            </a:r>
            <a:r>
              <a:rPr lang="en-US" altLang="zh-CN" dirty="0"/>
              <a:t>C</a:t>
            </a:r>
            <a:r>
              <a:rPr lang="zh-CN" altLang="zh-CN" dirty="0"/>
              <a:t>、</a:t>
            </a:r>
            <a:r>
              <a:rPr lang="en-US" altLang="zh-CN" dirty="0"/>
              <a:t>C++</a:t>
            </a:r>
            <a:r>
              <a:rPr lang="zh-CN" altLang="zh-CN" dirty="0"/>
              <a:t>、</a:t>
            </a:r>
            <a:r>
              <a:rPr lang="en-US" altLang="zh-CN" dirty="0"/>
              <a:t>C#</a:t>
            </a:r>
            <a:r>
              <a:rPr lang="zh-CN" altLang="zh-CN" dirty="0"/>
              <a:t>、</a:t>
            </a:r>
            <a:r>
              <a:rPr lang="en-US" altLang="zh-CN" dirty="0"/>
              <a:t>Java</a:t>
            </a:r>
            <a:r>
              <a:rPr lang="zh-CN" altLang="zh-CN" dirty="0"/>
              <a:t>、</a:t>
            </a:r>
            <a:r>
              <a:rPr lang="en-US" altLang="zh-CN" dirty="0"/>
              <a:t>COBOL</a:t>
            </a:r>
            <a:r>
              <a:rPr lang="zh-CN" altLang="zh-CN" dirty="0"/>
              <a:t>等。</a:t>
            </a:r>
            <a:endParaRPr lang="en-US" altLang="zh-CN" dirty="0"/>
          </a:p>
          <a:p>
            <a:endParaRPr lang="en-US" altLang="zh-CN" dirty="0"/>
          </a:p>
          <a:p>
            <a:r>
              <a:rPr lang="zh-CN" altLang="zh-CN" dirty="0"/>
              <a:t>高级编程语言使用关键字的有限集（如</a:t>
            </a:r>
            <a:r>
              <a:rPr lang="en-US" altLang="zh-CN" dirty="0"/>
              <a:t>if</a:t>
            </a:r>
            <a:r>
              <a:rPr lang="zh-CN" altLang="zh-CN" dirty="0"/>
              <a:t>、</a:t>
            </a:r>
            <a:r>
              <a:rPr lang="en-US" altLang="zh-CN" dirty="0"/>
              <a:t>for</a:t>
            </a:r>
            <a:r>
              <a:rPr lang="zh-CN" altLang="zh-CN" dirty="0"/>
              <a:t>、</a:t>
            </a:r>
            <a:r>
              <a:rPr lang="en-US" altLang="zh-CN" dirty="0"/>
              <a:t>while</a:t>
            </a:r>
            <a:r>
              <a:rPr lang="zh-CN" altLang="zh-CN" dirty="0"/>
              <a:t>、</a:t>
            </a:r>
            <a:r>
              <a:rPr lang="en-US" altLang="zh-CN" dirty="0" err="1"/>
              <a:t>printf</a:t>
            </a:r>
            <a:r>
              <a:rPr lang="zh-CN" altLang="zh-CN" dirty="0"/>
              <a:t>等）来形成程序语句，这些语句可用来指挥</a:t>
            </a:r>
            <a:r>
              <a:rPr lang="en-US" altLang="zh-CN" dirty="0"/>
              <a:t>CPU</a:t>
            </a:r>
            <a:r>
              <a:rPr lang="zh-CN" altLang="zh-CN" dirty="0"/>
              <a:t>进行相应的操作。</a:t>
            </a:r>
            <a:endParaRPr lang="en-US" altLang="zh-CN" dirty="0"/>
          </a:p>
          <a:p>
            <a:endParaRPr lang="en-US" altLang="zh-CN" dirty="0"/>
          </a:p>
          <a:p>
            <a:r>
              <a:rPr lang="zh-CN" altLang="zh-CN" dirty="0"/>
              <a:t>未编译的按照程序设计语言规范书写的文本为源代码。源代码不能直接被计算机识别，必须经过</a:t>
            </a:r>
            <a:r>
              <a:rPr lang="zh-CN" altLang="en-US" dirty="0"/>
              <a:t>解释器或编译器</a:t>
            </a:r>
            <a:r>
              <a:rPr lang="zh-CN" altLang="zh-CN" dirty="0"/>
              <a:t>转换才能被执行</a:t>
            </a:r>
            <a:r>
              <a:rPr lang="zh-CN" altLang="en-US" dirty="0"/>
              <a:t>。</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解释器</a:t>
            </a:r>
            <a:endParaRPr lang="zh-CN" altLang="en-US" dirty="0"/>
          </a:p>
        </p:txBody>
      </p:sp>
      <p:sp>
        <p:nvSpPr>
          <p:cNvPr id="3" name="内容占位符 2"/>
          <p:cNvSpPr>
            <a:spLocks noGrp="1"/>
          </p:cNvSpPr>
          <p:nvPr>
            <p:ph idx="1"/>
          </p:nvPr>
        </p:nvSpPr>
        <p:spPr/>
        <p:txBody>
          <a:bodyPr/>
          <a:lstStyle/>
          <a:p>
            <a:r>
              <a:rPr lang="zh-CN" altLang="en-US" dirty="0"/>
              <a:t>解释器的</a:t>
            </a:r>
            <a:r>
              <a:rPr lang="zh-CN" altLang="zh-CN" dirty="0"/>
              <a:t>执行方式类似于日常生活中的</a:t>
            </a:r>
            <a:r>
              <a:rPr lang="en-US" altLang="zh-CN" dirty="0"/>
              <a:t>“</a:t>
            </a:r>
            <a:r>
              <a:rPr lang="zh-CN" altLang="zh-CN" dirty="0"/>
              <a:t>同声翻译</a:t>
            </a:r>
            <a:r>
              <a:rPr lang="en-US" altLang="zh-CN" dirty="0"/>
              <a:t>”</a:t>
            </a:r>
            <a:r>
              <a:rPr lang="zh-CN" altLang="zh-CN" dirty="0"/>
              <a:t>，应用程序源代码一边由相应语言的解释器</a:t>
            </a:r>
            <a:r>
              <a:rPr lang="en-US" altLang="zh-CN" dirty="0"/>
              <a:t>“</a:t>
            </a:r>
            <a:r>
              <a:rPr lang="zh-CN" altLang="zh-CN" dirty="0"/>
              <a:t>翻译</a:t>
            </a:r>
            <a:r>
              <a:rPr lang="en-US" altLang="zh-CN" dirty="0"/>
              <a:t>”</a:t>
            </a:r>
            <a:r>
              <a:rPr lang="zh-CN" altLang="zh-CN" dirty="0"/>
              <a:t>成目标代码，一边执行。</a:t>
            </a:r>
            <a:endParaRPr lang="en-US" altLang="zh-CN" dirty="0"/>
          </a:p>
          <a:p>
            <a:r>
              <a:rPr lang="zh-CN" altLang="zh-CN" dirty="0"/>
              <a:t>解释器在程序运行时，一次只会转换并执行一条语句。在一条语句被执行后，解释器才会转换到下一条语句，如此循环直到程序结束。</a:t>
            </a:r>
            <a:endParaRPr lang="en-US" altLang="zh-CN" dirty="0"/>
          </a:p>
          <a:p>
            <a:r>
              <a:rPr lang="zh-CN" altLang="zh-CN" dirty="0"/>
              <a:t>这种方式效率较低，应用程序不能离开其解释器，但比较灵活，可以动态地调整、修改应用程序。</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编译器</a:t>
            </a:r>
            <a:endParaRPr lang="zh-CN" altLang="en-US" dirty="0"/>
          </a:p>
        </p:txBody>
      </p:sp>
      <p:sp>
        <p:nvSpPr>
          <p:cNvPr id="3" name="内容占位符 2"/>
          <p:cNvSpPr>
            <a:spLocks noGrp="1"/>
          </p:cNvSpPr>
          <p:nvPr>
            <p:ph idx="1"/>
          </p:nvPr>
        </p:nvSpPr>
        <p:spPr/>
        <p:txBody>
          <a:bodyPr/>
          <a:lstStyle/>
          <a:p>
            <a:r>
              <a:rPr lang="zh-CN" altLang="en-US" dirty="0"/>
              <a:t>编译器</a:t>
            </a:r>
            <a:r>
              <a:rPr lang="zh-CN" altLang="zh-CN" dirty="0"/>
              <a:t>在程序执行之前，就将程序源代码</a:t>
            </a:r>
            <a:r>
              <a:rPr lang="en-US" altLang="zh-CN" dirty="0"/>
              <a:t>“</a:t>
            </a:r>
            <a:r>
              <a:rPr lang="zh-CN" altLang="zh-CN" dirty="0"/>
              <a:t>翻译</a:t>
            </a:r>
            <a:r>
              <a:rPr lang="en-US" altLang="zh-CN" dirty="0"/>
              <a:t>”</a:t>
            </a:r>
            <a:r>
              <a:rPr lang="zh-CN" altLang="zh-CN" dirty="0"/>
              <a:t>成目标代码。</a:t>
            </a:r>
            <a:endParaRPr lang="en-US" altLang="zh-CN" dirty="0"/>
          </a:p>
          <a:p>
            <a:r>
              <a:rPr lang="zh-CN" altLang="zh-CN" dirty="0"/>
              <a:t>编译器能一次性转换一个程序中的所有语句，并将生成的目标代码放在新文件中。</a:t>
            </a:r>
            <a:endParaRPr lang="en-US" altLang="zh-CN" dirty="0"/>
          </a:p>
          <a:p>
            <a:r>
              <a:rPr lang="zh-CN" altLang="zh-CN" dirty="0"/>
              <a:t>使用编译器生成的目标程序可以脱离其语言环境独立运行，使用比较方便、效率较高。但如果需要修改应用程序，则需要先修改其源代码，再重新编译。</a:t>
            </a:r>
            <a:endParaRPr lang="zh-CN" altLang="zh-CN" dirty="0"/>
          </a:p>
          <a:p>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处理器逻辑</a:t>
            </a:r>
            <a:endParaRPr lang="zh-CN" altLang="en-US"/>
          </a:p>
        </p:txBody>
      </p:sp>
      <p:sp>
        <p:nvSpPr>
          <p:cNvPr id="3" name="内容占位符 2"/>
          <p:cNvSpPr>
            <a:spLocks noGrp="1"/>
          </p:cNvSpPr>
          <p:nvPr>
            <p:ph idx="1"/>
          </p:nvPr>
        </p:nvSpPr>
        <p:spPr/>
        <p:txBody>
          <a:bodyPr/>
          <a:p>
            <a:r>
              <a:rPr lang="zh-CN" altLang="en-US"/>
              <a:t>微处理器中包含许多个微型元件，这些元件可分为不同种类的单元。</a:t>
            </a:r>
            <a:endParaRPr lang="zh-CN" altLang="en-US"/>
          </a:p>
          <a:p>
            <a:r>
              <a:rPr lang="zh-CN" altLang="en-US"/>
              <a:t>算术逻辑单元（</a:t>
            </a:r>
            <a:r>
              <a:rPr lang="en-US" altLang="zh-CN"/>
              <a:t>Arithmetic Logic Unit, ALU</a:t>
            </a:r>
            <a:r>
              <a:rPr lang="zh-CN" altLang="en-US"/>
              <a:t>）是微处理器的执行单元，是所有微处理器的核心组成部分。</a:t>
            </a:r>
            <a:r>
              <a:rPr lang="en-US" altLang="zh-CN"/>
              <a:t>ALU</a:t>
            </a:r>
            <a:r>
              <a:rPr lang="zh-CN" altLang="en-US"/>
              <a:t>可以进行算术运算和逻辑运算。</a:t>
            </a:r>
            <a:r>
              <a:rPr lang="en-US" altLang="zh-CN"/>
              <a:t>ALU</a:t>
            </a:r>
            <a:r>
              <a:rPr lang="zh-CN" altLang="en-US"/>
              <a:t>使用寄存器来存放需要处理的数据，使用累加器来存放处理结果。</a:t>
            </a:r>
            <a:endParaRPr lang="zh-CN" altLang="en-US"/>
          </a:p>
          <a:p>
            <a:r>
              <a:rPr lang="zh-CN" altLang="en-US"/>
              <a:t>控制单元是整个微处理器的指挥控制中心，负责程序的流程管理。它根据用户编好的程序，依次从存储器中取出各条指令加载到</a:t>
            </a:r>
            <a:r>
              <a:rPr lang="en-US" altLang="zh-CN"/>
              <a:t>ALU</a:t>
            </a:r>
            <a:r>
              <a:rPr lang="zh-CN" altLang="en-US"/>
              <a:t>的寄存器并命</a:t>
            </a:r>
            <a:r>
              <a:rPr lang="zh-CN" altLang="en-US"/>
              <a:t>令</a:t>
            </a:r>
            <a:r>
              <a:rPr lang="en-US" altLang="zh-CN"/>
              <a:t>ALU</a:t>
            </a:r>
            <a:r>
              <a:rPr lang="zh-CN" altLang="en-US"/>
              <a:t>处理。</a:t>
            </a:r>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处理器逻辑</a:t>
            </a:r>
            <a:endParaRPr lang="zh-CN" altLang="en-US" dirty="0"/>
          </a:p>
        </p:txBody>
      </p:sp>
      <p:pic>
        <p:nvPicPr>
          <p:cNvPr id="4" name="内容占位符 3"/>
          <p:cNvPicPr>
            <a:picLocks noGrp="1"/>
          </p:cNvPicPr>
          <p:nvPr>
            <p:ph idx="1"/>
          </p:nvPr>
        </p:nvPicPr>
        <p:blipFill>
          <a:blip r:embed="rId1"/>
          <a:stretch>
            <a:fillRect/>
          </a:stretch>
        </p:blipFill>
        <p:spPr>
          <a:xfrm>
            <a:off x="1721786" y="1435770"/>
            <a:ext cx="6793564" cy="5042148"/>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t> </a:t>
            </a:r>
            <a:r>
              <a:rPr lang="zh-CN" altLang="en-US"/>
              <a:t>处理器逻辑</a:t>
            </a:r>
            <a:endParaRPr lang="zh-CN" altLang="en-US"/>
          </a:p>
        </p:txBody>
      </p:sp>
      <p:sp>
        <p:nvSpPr>
          <p:cNvPr id="3" name="内容占位符 2"/>
          <p:cNvSpPr>
            <a:spLocks noGrp="1"/>
          </p:cNvSpPr>
          <p:nvPr>
            <p:ph idx="1"/>
          </p:nvPr>
        </p:nvSpPr>
        <p:spPr/>
        <p:txBody>
          <a:bodyPr/>
          <a:p>
            <a:r>
              <a:rPr lang="zh-CN" altLang="en-US" sz="2400"/>
              <a:t>程序启动时，控制单元的指令指针会只想第一条指令的内存地址，控制单元会将该地址中的数据复制到它自己的指令寄存器中以获得相应指令；</a:t>
            </a:r>
            <a:endParaRPr lang="zh-CN" altLang="en-US" sz="2400"/>
          </a:p>
          <a:p>
            <a:r>
              <a:rPr lang="zh-CN" altLang="en-US" sz="2400"/>
              <a:t>获取指令后，控制单元会解释指令，获取指定的数据或是让</a:t>
            </a:r>
            <a:r>
              <a:rPr lang="en-US" altLang="zh-CN" sz="2400"/>
              <a:t>ALU</a:t>
            </a:r>
            <a:r>
              <a:rPr lang="zh-CN" altLang="en-US" sz="2400"/>
              <a:t>处理；</a:t>
            </a:r>
            <a:endParaRPr lang="zh-CN" altLang="en-US" sz="2400"/>
          </a:p>
          <a:p>
            <a:r>
              <a:rPr lang="en-US" altLang="zh-CN" sz="2400"/>
              <a:t>ALU</a:t>
            </a:r>
            <a:r>
              <a:rPr lang="zh-CN" altLang="en-US" sz="2400"/>
              <a:t>接到控制单元的</a:t>
            </a:r>
            <a:r>
              <a:rPr lang="en-US" altLang="zh-CN" sz="2400"/>
              <a:t>“</a:t>
            </a:r>
            <a:r>
              <a:rPr lang="zh-CN" altLang="en-US" sz="2400"/>
              <a:t>开始</a:t>
            </a:r>
            <a:r>
              <a:rPr lang="en-US" altLang="zh-CN" sz="2400"/>
              <a:t>”</a:t>
            </a:r>
            <a:r>
              <a:rPr lang="zh-CN" altLang="en-US" sz="2400"/>
              <a:t>信号时就处理寄存器中的数据，并将结果暂时存放于累加器中；然后，这些数据可由累加器发送到内存中或用于另一步处理；</a:t>
            </a:r>
            <a:endParaRPr lang="zh-CN" altLang="en-US" sz="2400"/>
          </a:p>
          <a:p>
            <a:r>
              <a:rPr lang="en-US" altLang="zh-CN" sz="2400"/>
              <a:t>ALU</a:t>
            </a:r>
            <a:r>
              <a:rPr lang="zh-CN" altLang="en-US" sz="2400"/>
              <a:t>执行完操作后，控制单元的指令指针会递增指向下一条指令的内存地址，如此，便完成了一个指令周期。</a:t>
            </a:r>
            <a:endParaRPr lang="zh-CN" altLang="en-US" sz="24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zh-CN"/>
              <a:t>计算机的概念</a:t>
            </a:r>
            <a:endParaRPr lang="zh-CN" altLang="zh-CN"/>
          </a:p>
        </p:txBody>
      </p:sp>
      <p:sp>
        <p:nvSpPr>
          <p:cNvPr id="3" name="内容占位符 2"/>
          <p:cNvSpPr>
            <a:spLocks noGrp="1"/>
          </p:cNvSpPr>
          <p:nvPr>
            <p:ph idx="1"/>
          </p:nvPr>
        </p:nvSpPr>
        <p:spPr/>
        <p:txBody>
          <a:bodyPr/>
          <a:p>
            <a:r>
              <a:rPr lang="zh-CN" altLang="zh-CN">
                <a:sym typeface="+mn-ea"/>
              </a:rPr>
              <a:t>机械计算机</a:t>
            </a:r>
            <a:r>
              <a:rPr lang="en-US" altLang="zh-CN">
                <a:sym typeface="+mn-ea"/>
              </a:rPr>
              <a:t>——</a:t>
            </a:r>
            <a:r>
              <a:rPr lang="zh-CN" altLang="en-US"/>
              <a:t>最早的机械计算机由帕斯卡发明，利用齿轮转动原理制成。通过手摇方式操作运算。</a:t>
            </a:r>
            <a:endParaRPr lang="zh-CN" altLang="en-US"/>
          </a:p>
          <a:p>
            <a:r>
              <a:rPr lang="zh-CN" altLang="en-US"/>
              <a:t>继电器计算机介于机械计算机和电子计算机之间，全自动继电器计算机</a:t>
            </a:r>
            <a:r>
              <a:rPr lang="en-US" altLang="zh-CN"/>
              <a:t>Z-3</a:t>
            </a:r>
            <a:r>
              <a:rPr lang="zh-CN" altLang="en-US"/>
              <a:t>已经具备了浮点计数</a:t>
            </a:r>
            <a:r>
              <a:rPr lang="en-US" altLang="zh-CN"/>
              <a:t>/</a:t>
            </a:r>
            <a:r>
              <a:rPr lang="zh-CN" altLang="en-US"/>
              <a:t>二进制运算</a:t>
            </a:r>
            <a:r>
              <a:rPr lang="en-US" altLang="zh-CN"/>
              <a:t>/</a:t>
            </a:r>
            <a:r>
              <a:rPr lang="zh-CN" altLang="en-US"/>
              <a:t>数字存储地址的指令形式等现代计算机的特征。</a:t>
            </a:r>
            <a:endParaRPr lang="en-US" altLang="zh-CN"/>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计算思维</a:t>
            </a:r>
            <a:endParaRPr lang="zh-CN" altLang="en-US" dirty="0"/>
          </a:p>
        </p:txBody>
      </p:sp>
      <p:sp>
        <p:nvSpPr>
          <p:cNvPr id="3" name="内容占位符 2"/>
          <p:cNvSpPr>
            <a:spLocks noGrp="1"/>
          </p:cNvSpPr>
          <p:nvPr>
            <p:ph idx="1"/>
          </p:nvPr>
        </p:nvSpPr>
        <p:spPr/>
        <p:txBody>
          <a:bodyPr/>
          <a:lstStyle/>
          <a:p>
            <a:r>
              <a:rPr lang="zh-CN" altLang="en-US" dirty="0"/>
              <a:t>计算思维是运用计算机科学的基础概念进行问题求解、系统设计及人类行为理解等涵 盖计算机科学广度的一系列思维活动。</a:t>
            </a:r>
            <a:endParaRPr lang="en-US" altLang="zh-CN" dirty="0"/>
          </a:p>
          <a:p>
            <a:endParaRPr lang="en-US" altLang="zh-CN" dirty="0"/>
          </a:p>
          <a:p>
            <a:r>
              <a:rPr lang="zh-CN" altLang="en-US" dirty="0"/>
              <a:t>在解决实际问题时</a:t>
            </a:r>
            <a:r>
              <a:rPr lang="en-US" altLang="zh-CN" dirty="0"/>
              <a:t>,</a:t>
            </a:r>
            <a:r>
              <a:rPr lang="zh-CN" altLang="en-US" dirty="0"/>
              <a:t>要利用计算机高速的计算能力</a:t>
            </a:r>
            <a:r>
              <a:rPr lang="en-US" altLang="zh-CN" dirty="0"/>
              <a:t>,</a:t>
            </a:r>
            <a:r>
              <a:rPr lang="zh-CN" altLang="en-US" dirty="0"/>
              <a:t>需要考虑以下</a:t>
            </a:r>
            <a:r>
              <a:rPr lang="en-US" altLang="zh-CN" dirty="0"/>
              <a:t>3</a:t>
            </a:r>
            <a:r>
              <a:rPr lang="zh-CN" altLang="en-US" dirty="0"/>
              <a:t>个问题</a:t>
            </a:r>
            <a:endParaRPr lang="en-US" altLang="zh-CN" dirty="0"/>
          </a:p>
          <a:p>
            <a:pPr lvl="1"/>
            <a:r>
              <a:rPr lang="zh-CN" altLang="en-US" dirty="0"/>
              <a:t>哪些问题能够被计算</a:t>
            </a:r>
            <a:endParaRPr lang="en-US" altLang="zh-CN" dirty="0"/>
          </a:p>
          <a:p>
            <a:pPr lvl="1"/>
            <a:r>
              <a:rPr lang="zh-CN" altLang="en-US" dirty="0"/>
              <a:t>如何利用计算机系统实现计算</a:t>
            </a:r>
            <a:endParaRPr lang="en-US" altLang="zh-CN" dirty="0"/>
          </a:p>
          <a:p>
            <a:pPr lvl="1"/>
            <a:r>
              <a:rPr lang="zh-CN" altLang="en-US" dirty="0"/>
              <a:t>如何高效地实现计算 </a:t>
            </a:r>
            <a:endParaRPr lang="en-US" altLang="zh-CN" dirty="0"/>
          </a:p>
          <a:p>
            <a:pPr lvl="1"/>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计算思维的主要思想</a:t>
            </a:r>
            <a:endParaRPr lang="zh-CN" altLang="en-US" dirty="0"/>
          </a:p>
        </p:txBody>
      </p:sp>
      <p:sp>
        <p:nvSpPr>
          <p:cNvPr id="3" name="内容占位符 2"/>
          <p:cNvSpPr>
            <a:spLocks noGrp="1"/>
          </p:cNvSpPr>
          <p:nvPr>
            <p:ph idx="1"/>
          </p:nvPr>
        </p:nvSpPr>
        <p:spPr/>
        <p:txBody>
          <a:bodyPr/>
          <a:lstStyle/>
          <a:p>
            <a:r>
              <a:rPr lang="zh-CN" altLang="en-US" dirty="0"/>
              <a:t>符号化思想</a:t>
            </a:r>
            <a:endParaRPr lang="en-US" altLang="zh-CN" dirty="0"/>
          </a:p>
          <a:p>
            <a:r>
              <a:rPr lang="zh-CN" altLang="en-US" dirty="0"/>
              <a:t>程序化思想</a:t>
            </a:r>
            <a:endParaRPr lang="en-US" altLang="zh-CN" dirty="0"/>
          </a:p>
          <a:p>
            <a:r>
              <a:rPr lang="zh-CN" altLang="en-US" dirty="0"/>
              <a:t>递归思想 </a:t>
            </a:r>
            <a:endParaRPr lang="en-US" altLang="zh-CN" dirty="0"/>
          </a:p>
          <a:p>
            <a:r>
              <a:rPr lang="zh-CN" altLang="en-US" dirty="0"/>
              <a:t>抽象和分解思想</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计算思维的主要思想</a:t>
            </a:r>
            <a:endParaRPr lang="zh-CN" altLang="en-US"/>
          </a:p>
        </p:txBody>
      </p:sp>
      <p:sp>
        <p:nvSpPr>
          <p:cNvPr id="3" name="内容占位符 2"/>
          <p:cNvSpPr>
            <a:spLocks noGrp="1"/>
          </p:cNvSpPr>
          <p:nvPr>
            <p:ph idx="1"/>
          </p:nvPr>
        </p:nvSpPr>
        <p:spPr/>
        <p:txBody>
          <a:bodyPr>
            <a:normAutofit/>
          </a:bodyPr>
          <a:p>
            <a:r>
              <a:rPr lang="zh-CN" altLang="en-US" sz="2400"/>
              <a:t>计算机之所以能解决复杂的问题，根本上是因为二进制数</a:t>
            </a:r>
            <a:r>
              <a:rPr lang="en-US" altLang="zh-CN" sz="2400"/>
              <a:t>0</a:t>
            </a:r>
            <a:r>
              <a:rPr lang="zh-CN" altLang="en-US" sz="2400"/>
              <a:t>和</a:t>
            </a:r>
            <a:r>
              <a:rPr lang="en-US" altLang="zh-CN" sz="2400"/>
              <a:t>1</a:t>
            </a:r>
            <a:r>
              <a:rPr lang="zh-CN" altLang="en-US" sz="2400"/>
              <a:t>能将各种运算转换成逻辑运算实现；问题的表示方式是无穷无尽的，用统一的符号化语言进行表示是解决问题的基础。</a:t>
            </a:r>
            <a:endParaRPr lang="zh-CN" altLang="en-US" sz="2400"/>
          </a:p>
          <a:p>
            <a:endParaRPr lang="zh-CN" altLang="en-US" sz="2400"/>
          </a:p>
          <a:p>
            <a:r>
              <a:rPr lang="zh-CN" altLang="en-US" sz="2400"/>
              <a:t>不管一个问题多么复杂，只要它是可计算的,那么只要将问题的解决过程设计成一系列基础的步骤,之后只需按顺序一步步执行这些基础步骤，就能使问题在整体上得到解决，这种解决问题的思想体现在计算机系统中就是程序化思想。对于计算机系统来说，只要能够完成每个基础步骤，以及实现一个控制基础步骤组合和执行次序的功能，就能解决非常复杂的问题。</a:t>
            </a:r>
            <a:endParaRPr lang="zh-CN" altLang="en-US" sz="240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br>
              <a:rPr lang="zh-CN" altLang="en-US">
                <a:sym typeface="+mn-ea"/>
              </a:rPr>
            </a:br>
            <a:r>
              <a:rPr lang="zh-CN" altLang="en-US">
                <a:sym typeface="+mn-ea"/>
              </a:rPr>
              <a:t>计算思维的主要思想</a:t>
            </a:r>
            <a:br>
              <a:rPr lang="zh-CN" altLang="en-US"/>
            </a:br>
            <a:endParaRPr lang="zh-CN" altLang="en-US"/>
          </a:p>
        </p:txBody>
      </p:sp>
      <p:sp>
        <p:nvSpPr>
          <p:cNvPr id="3" name="内容占位符 2"/>
          <p:cNvSpPr>
            <a:spLocks noGrp="1"/>
          </p:cNvSpPr>
          <p:nvPr>
            <p:ph idx="1"/>
          </p:nvPr>
        </p:nvSpPr>
        <p:spPr/>
        <p:txBody>
          <a:bodyPr/>
          <a:p>
            <a:r>
              <a:rPr lang="zh-CN" altLang="en-US" sz="2400"/>
              <a:t>递归思想是指一种计算模式调用这种计算模式本身，把一个大型复杂的问题层层转化为一个与原问题相似的规模较小的问题来求解。递归思想最为重要的意义在于能够用有限的步骤来定义无限的功能。计算机科学中的许多重要思想如分治思想、回潮思想、迭代思想、动态规划思想等都与递归思想密切相关。</a:t>
            </a:r>
            <a:endParaRPr lang="zh-CN" altLang="en-US" sz="2400"/>
          </a:p>
          <a:p>
            <a:r>
              <a:rPr lang="zh-CN" altLang="en-US" sz="2400"/>
              <a:t>计算机系统通过抽象和分解思想来解决庞杂的任务或者设计巨大复杂的系统，通过抽象和分解思想我们可以将一一个大型问题拆分成若干子问题，也可以从整体上对众多烦琐的子问题进行抽象和概括以便于理解,使我们能在不必理解每一个细 节的情况下就能够安全地使用、调整和影响一个大型复杂系统的信息。</a:t>
            </a:r>
            <a:endParaRPr lang="zh-CN" altLang="en-US"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计算机的基础知识</a:t>
            </a:r>
            <a:endParaRPr lang="zh-CN" altLang="en-US" dirty="0"/>
          </a:p>
        </p:txBody>
      </p:sp>
      <p:sp>
        <p:nvSpPr>
          <p:cNvPr id="3" name="内容占位符 2"/>
          <p:cNvSpPr>
            <a:spLocks noGrp="1"/>
          </p:cNvSpPr>
          <p:nvPr>
            <p:ph idx="1"/>
          </p:nvPr>
        </p:nvSpPr>
        <p:spPr/>
        <p:txBody>
          <a:bodyPr/>
          <a:lstStyle/>
          <a:p>
            <a:r>
              <a:rPr lang="zh-CN" altLang="en-US" dirty="0"/>
              <a:t>计算机的特征：</a:t>
            </a:r>
            <a:endParaRPr lang="en-US" altLang="zh-CN" dirty="0"/>
          </a:p>
          <a:p>
            <a:pPr lvl="1"/>
            <a:r>
              <a:rPr lang="zh-CN" altLang="en-US" dirty="0"/>
              <a:t>接收输入（键盘、鼠标）</a:t>
            </a:r>
            <a:endParaRPr lang="en-US" altLang="zh-CN" dirty="0"/>
          </a:p>
          <a:p>
            <a:pPr lvl="1"/>
            <a:endParaRPr lang="en-US" altLang="zh-CN" dirty="0"/>
          </a:p>
          <a:p>
            <a:pPr lvl="1"/>
            <a:r>
              <a:rPr lang="zh-CN" altLang="en-US" dirty="0"/>
              <a:t>处理数据（</a:t>
            </a:r>
            <a:r>
              <a:rPr lang="en-US" altLang="zh-CN" dirty="0"/>
              <a:t>CPU</a:t>
            </a:r>
            <a:r>
              <a:rPr lang="zh-CN" altLang="en-US" dirty="0"/>
              <a:t>）</a:t>
            </a:r>
            <a:endParaRPr lang="en-US" altLang="zh-CN" dirty="0"/>
          </a:p>
          <a:p>
            <a:pPr lvl="1"/>
            <a:endParaRPr lang="en-US" altLang="zh-CN" dirty="0"/>
          </a:p>
          <a:p>
            <a:pPr lvl="1"/>
            <a:r>
              <a:rPr lang="zh-CN" altLang="en-US" dirty="0"/>
              <a:t>存储数据（内存、存储器）</a:t>
            </a:r>
            <a:endParaRPr lang="en-US" altLang="zh-CN" dirty="0"/>
          </a:p>
          <a:p>
            <a:pPr lvl="1"/>
            <a:endParaRPr lang="en-US" altLang="zh-CN" dirty="0"/>
          </a:p>
          <a:p>
            <a:pPr lvl="1"/>
            <a:r>
              <a:rPr lang="zh-CN" altLang="en-US" dirty="0"/>
              <a:t>产生输出（显示屏、打印机）</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接收</a:t>
            </a:r>
            <a:r>
              <a:rPr lang="zh-CN" altLang="en-US"/>
              <a:t>输入</a:t>
            </a:r>
            <a:endParaRPr lang="zh-CN" altLang="en-US"/>
          </a:p>
        </p:txBody>
      </p:sp>
      <p:sp>
        <p:nvSpPr>
          <p:cNvPr id="3" name="内容占位符 2"/>
          <p:cNvSpPr>
            <a:spLocks noGrp="1"/>
          </p:cNvSpPr>
          <p:nvPr>
            <p:ph idx="1"/>
          </p:nvPr>
        </p:nvSpPr>
        <p:spPr>
          <a:xfrm>
            <a:off x="1438275" y="955675"/>
            <a:ext cx="7077075" cy="2288540"/>
          </a:xfrm>
        </p:spPr>
        <p:txBody>
          <a:bodyPr/>
          <a:p>
            <a:r>
              <a:rPr lang="zh-CN" altLang="en-US"/>
              <a:t>输入、提交或传输到计算机系统的一切数据</a:t>
            </a:r>
            <a:endParaRPr lang="zh-CN" altLang="en-US"/>
          </a:p>
          <a:p>
            <a:r>
              <a:rPr lang="zh-CN" altLang="en-US"/>
              <a:t>计算机的输入设备有键盘、鼠标等，可以将输入数据转换成电子信号供计算机进行存储与操作</a:t>
            </a:r>
            <a:endParaRPr lang="zh-CN" altLang="en-US"/>
          </a:p>
        </p:txBody>
      </p:sp>
      <p:sp>
        <p:nvSpPr>
          <p:cNvPr id="4" name="标题 1"/>
          <p:cNvSpPr>
            <a:spLocks noGrp="1"/>
          </p:cNvSpPr>
          <p:nvPr/>
        </p:nvSpPr>
        <p:spPr>
          <a:xfrm>
            <a:off x="1438382" y="3438427"/>
            <a:ext cx="7076968" cy="61091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zh-CN" altLang="en-US">
                <a:sym typeface="+mn-ea"/>
              </a:rPr>
              <a:t>处理数据</a:t>
            </a:r>
            <a:endParaRPr lang="zh-CN" altLang="en-US"/>
          </a:p>
        </p:txBody>
      </p:sp>
      <p:sp>
        <p:nvSpPr>
          <p:cNvPr id="5" name="内容占位符 2"/>
          <p:cNvSpPr>
            <a:spLocks noGrp="1"/>
          </p:cNvSpPr>
          <p:nvPr/>
        </p:nvSpPr>
        <p:spPr>
          <a:xfrm>
            <a:off x="1438275" y="4152265"/>
            <a:ext cx="7077075" cy="22885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ym typeface="+mn-ea"/>
              </a:rPr>
              <a:t>计算机的数据处理是在</a:t>
            </a:r>
            <a:r>
              <a:rPr lang="en-US" altLang="zh-CN">
                <a:sym typeface="+mn-ea"/>
              </a:rPr>
              <a:t>CPU</a:t>
            </a:r>
            <a:r>
              <a:rPr lang="zh-CN" altLang="en-US">
                <a:sym typeface="+mn-ea"/>
              </a:rPr>
              <a:t>上进行的，</a:t>
            </a:r>
            <a:r>
              <a:rPr lang="en-US" altLang="zh-CN">
                <a:sym typeface="+mn-ea"/>
              </a:rPr>
              <a:t>CPU</a:t>
            </a:r>
            <a:r>
              <a:rPr lang="zh-CN" altLang="en-US">
                <a:sym typeface="+mn-ea"/>
              </a:rPr>
              <a:t>是计算机的运算核心和控制核心</a:t>
            </a:r>
            <a:endParaRPr lang="zh-CN" altLang="en-US"/>
          </a:p>
          <a:p>
            <a:r>
              <a:rPr lang="zh-CN" altLang="en-US">
                <a:sym typeface="+mn-ea"/>
              </a:rPr>
              <a:t>大部分现代计算机使用的</a:t>
            </a:r>
            <a:r>
              <a:rPr lang="en-US" altLang="zh-CN">
                <a:sym typeface="+mn-ea"/>
              </a:rPr>
              <a:t>CPU</a:t>
            </a:r>
            <a:r>
              <a:rPr lang="zh-CN" altLang="en-US">
                <a:sym typeface="+mn-ea"/>
              </a:rPr>
              <a:t>是微处理器</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数据存储</a:t>
            </a:r>
            <a:endParaRPr lang="zh-CN" altLang="en-US"/>
          </a:p>
        </p:txBody>
      </p:sp>
      <p:sp>
        <p:nvSpPr>
          <p:cNvPr id="3" name="内容占位符 2"/>
          <p:cNvSpPr>
            <a:spLocks noGrp="1"/>
          </p:cNvSpPr>
          <p:nvPr>
            <p:ph idx="1"/>
          </p:nvPr>
        </p:nvSpPr>
        <p:spPr>
          <a:xfrm>
            <a:off x="1438275" y="992505"/>
            <a:ext cx="7077075" cy="1896745"/>
          </a:xfrm>
        </p:spPr>
        <p:txBody>
          <a:bodyPr/>
          <a:p>
            <a:r>
              <a:rPr lang="zh-CN" altLang="en-US"/>
              <a:t>计算机根据数据使用方式的不同将数据存储在不同的地方</a:t>
            </a:r>
            <a:endParaRPr lang="zh-CN" altLang="en-US"/>
          </a:p>
          <a:p>
            <a:r>
              <a:rPr lang="zh-CN" altLang="en-US"/>
              <a:t>正在等待处理的数据被放在内存中，而长期存储的数据则被放在存储器中。</a:t>
            </a:r>
            <a:endParaRPr lang="zh-CN" altLang="en-US"/>
          </a:p>
        </p:txBody>
      </p:sp>
      <p:sp>
        <p:nvSpPr>
          <p:cNvPr id="4" name="标题 1"/>
          <p:cNvSpPr>
            <a:spLocks noGrp="1"/>
          </p:cNvSpPr>
          <p:nvPr/>
        </p:nvSpPr>
        <p:spPr>
          <a:xfrm>
            <a:off x="1438382" y="3059967"/>
            <a:ext cx="7076968" cy="61091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zh-CN" altLang="en-US"/>
              <a:t>输出</a:t>
            </a:r>
            <a:endParaRPr lang="zh-CN" altLang="en-US"/>
          </a:p>
        </p:txBody>
      </p:sp>
      <p:sp>
        <p:nvSpPr>
          <p:cNvPr id="5" name="内容占位符 2"/>
          <p:cNvSpPr>
            <a:spLocks noGrp="1"/>
          </p:cNvSpPr>
          <p:nvPr/>
        </p:nvSpPr>
        <p:spPr>
          <a:xfrm>
            <a:off x="1438275" y="3810635"/>
            <a:ext cx="7077075" cy="1896745"/>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计算机的输出指的是计算机处理信息后产生的结果</a:t>
            </a:r>
            <a:endParaRPr lang="zh-CN" altLang="en-US"/>
          </a:p>
          <a:p>
            <a:r>
              <a:rPr lang="zh-CN" altLang="en-US"/>
              <a:t>计算机的输出形式有文档、图表、图片、视频、音频等</a:t>
            </a:r>
            <a:endParaRPr lang="zh-CN" altLang="en-US"/>
          </a:p>
          <a:p>
            <a:r>
              <a:rPr lang="zh-CN" altLang="en-US"/>
              <a:t>计算机的输出设备可以显示、打印、传送输出的结果。</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计算机的基础知识</a:t>
            </a:r>
            <a:endParaRPr lang="zh-CN" altLang="en-US" dirty="0"/>
          </a:p>
        </p:txBody>
      </p:sp>
      <p:sp>
        <p:nvSpPr>
          <p:cNvPr id="3" name="内容占位符 2"/>
          <p:cNvSpPr>
            <a:spLocks noGrp="1"/>
          </p:cNvSpPr>
          <p:nvPr>
            <p:ph idx="1"/>
          </p:nvPr>
        </p:nvSpPr>
        <p:spPr/>
        <p:txBody>
          <a:bodyPr/>
          <a:lstStyle/>
          <a:p>
            <a:r>
              <a:rPr lang="zh-CN" altLang="en-US" dirty="0"/>
              <a:t>计算机程序与软件</a:t>
            </a:r>
            <a:endParaRPr lang="en-US" altLang="zh-CN" dirty="0"/>
          </a:p>
          <a:p>
            <a:pPr lvl="1"/>
            <a:r>
              <a:rPr lang="zh-CN" altLang="en-US" dirty="0"/>
              <a:t>程序的定义：控制计算机执行处理任务的指令集</a:t>
            </a:r>
            <a:endParaRPr lang="en-US" altLang="zh-CN" dirty="0"/>
          </a:p>
          <a:p>
            <a:pPr lvl="1"/>
            <a:endParaRPr lang="en-US" altLang="zh-CN" dirty="0"/>
          </a:p>
          <a:p>
            <a:pPr lvl="1"/>
            <a:r>
              <a:rPr lang="zh-CN" altLang="en-US" dirty="0"/>
              <a:t>程序构成了软件</a:t>
            </a:r>
            <a:endParaRPr lang="en-US" altLang="zh-CN" dirty="0"/>
          </a:p>
          <a:p>
            <a:endParaRPr lang="en-US" altLang="zh-CN" dirty="0"/>
          </a:p>
          <a:p>
            <a:r>
              <a:rPr lang="zh-CN" altLang="en-US" dirty="0"/>
              <a:t>软件的分类</a:t>
            </a:r>
            <a:endParaRPr lang="en-US" altLang="zh-CN" dirty="0"/>
          </a:p>
          <a:p>
            <a:pPr lvl="1"/>
            <a:r>
              <a:rPr lang="zh-CN" altLang="en-US" dirty="0"/>
              <a:t>系统软件</a:t>
            </a:r>
            <a:endParaRPr lang="en-US" altLang="zh-CN" dirty="0"/>
          </a:p>
          <a:p>
            <a:pPr lvl="1"/>
            <a:r>
              <a:rPr lang="zh-CN" altLang="en-US" dirty="0"/>
              <a:t>应用软件</a:t>
            </a:r>
            <a:endParaRPr lang="zh-CN" altLang="en-US" dirty="0"/>
          </a:p>
          <a:p>
            <a:pPr lvl="1"/>
            <a:r>
              <a:rPr lang="zh-CN" altLang="en-US" dirty="0"/>
              <a:t>开发工具</a:t>
            </a:r>
            <a:endParaRPr lang="en-US" altLang="zh-CN" dirty="0"/>
          </a:p>
          <a:p>
            <a:pPr lvl="1"/>
            <a:endParaRPr lang="en-US" altLang="zh-CN"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软件的分类</a:t>
            </a:r>
            <a:endParaRPr lang="zh-CN" altLang="en-US"/>
          </a:p>
        </p:txBody>
      </p:sp>
      <p:sp>
        <p:nvSpPr>
          <p:cNvPr id="3" name="内容占位符 2"/>
          <p:cNvSpPr>
            <a:spLocks noGrp="1"/>
          </p:cNvSpPr>
          <p:nvPr>
            <p:ph idx="1"/>
          </p:nvPr>
        </p:nvSpPr>
        <p:spPr/>
        <p:txBody>
          <a:bodyPr/>
          <a:p>
            <a:r>
              <a:rPr lang="zh-CN" altLang="en-US"/>
              <a:t>系统软件</a:t>
            </a:r>
            <a:endParaRPr lang="zh-CN" altLang="en-US"/>
          </a:p>
          <a:p>
            <a:pPr lvl="1"/>
            <a:r>
              <a:rPr lang="zh-CN" altLang="en-US">
                <a:sym typeface="+mn-ea"/>
              </a:rPr>
              <a:t>系统软件可分为操作系统和支撑软件，为计算机提供最基本的功能。</a:t>
            </a:r>
            <a:endParaRPr lang="en-US" altLang="zh-CN" dirty="0"/>
          </a:p>
          <a:p>
            <a:pPr lvl="1"/>
            <a:r>
              <a:rPr lang="zh-CN" altLang="en-US">
                <a:sym typeface="+mn-ea"/>
              </a:rPr>
              <a:t>操作系统是最基本的软件，支撑软件包括</a:t>
            </a:r>
            <a:r>
              <a:rPr lang="en-US" altLang="zh-CN">
                <a:sym typeface="+mn-ea"/>
              </a:rPr>
              <a:t>CPU</a:t>
            </a:r>
            <a:r>
              <a:rPr lang="zh-CN" altLang="en-US">
                <a:sym typeface="+mn-ea"/>
              </a:rPr>
              <a:t>监视器、设备驱动器等。</a:t>
            </a:r>
            <a:endParaRPr lang="zh-CN" altLang="en-US">
              <a:sym typeface="+mn-ea"/>
            </a:endParaRPr>
          </a:p>
          <a:p>
            <a:pPr lvl="1"/>
            <a:r>
              <a:rPr lang="zh-CN" altLang="en-US">
                <a:sym typeface="+mn-ea"/>
              </a:rPr>
              <a:t>系统软件负责管理计算机系统中各种独立的硬件，使得它</a:t>
            </a:r>
            <a:r>
              <a:rPr lang="zh-CN" altLang="en-US">
                <a:sym typeface="+mn-ea"/>
              </a:rPr>
              <a:t>们可以协调工作。</a:t>
            </a:r>
            <a:endParaRPr lang="zh-CN" altLang="en-US">
              <a:sym typeface="+mn-ea"/>
            </a:endParaRPr>
          </a:p>
          <a:p>
            <a:pPr lvl="1"/>
            <a:endParaRPr lang="zh-CN" altLang="en-US" sz="2400"/>
          </a:p>
        </p:txBody>
      </p:sp>
    </p:spTree>
  </p:cSld>
  <p:clrMapOvr>
    <a:masterClrMapping/>
  </p:clrMapOvr>
</p:sld>
</file>

<file path=ppt/theme/theme1.xml><?xml version="1.0" encoding="utf-8"?>
<a:theme xmlns:a="http://schemas.openxmlformats.org/drawingml/2006/main" name="C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CS</Template>
  <TotalTime>0</TotalTime>
  <Words>4981</Words>
  <Application>WPS 演示</Application>
  <PresentationFormat>全屏显示(4:3)</PresentationFormat>
  <Paragraphs>587</Paragraphs>
  <Slides>43</Slides>
  <Notes>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43</vt:i4>
      </vt:variant>
    </vt:vector>
  </HeadingPairs>
  <TitlesOfParts>
    <vt:vector size="52" baseType="lpstr">
      <vt:lpstr>Arial</vt:lpstr>
      <vt:lpstr>宋体</vt:lpstr>
      <vt:lpstr>Wingdings</vt:lpstr>
      <vt:lpstr>Calibri Light</vt:lpstr>
      <vt:lpstr>微软雅黑</vt:lpstr>
      <vt:lpstr>Arial Unicode MS</vt:lpstr>
      <vt:lpstr>Calibri</vt:lpstr>
      <vt:lpstr>Times New Roman</vt:lpstr>
      <vt:lpstr>CS</vt:lpstr>
      <vt:lpstr>第1章 计算机和数字基础</vt:lpstr>
      <vt:lpstr>主要内容</vt:lpstr>
      <vt:lpstr>计算机的基础知识</vt:lpstr>
      <vt:lpstr>PowerPoint 演示文稿</vt:lpstr>
      <vt:lpstr>计算机的基础知识</vt:lpstr>
      <vt:lpstr>接收输入</vt:lpstr>
      <vt:lpstr>数据存储</vt:lpstr>
      <vt:lpstr>计算机的基础知识</vt:lpstr>
      <vt:lpstr>系统软件</vt:lpstr>
      <vt:lpstr>PowerPoint 演示文稿</vt:lpstr>
      <vt:lpstr>计算机的分类</vt:lpstr>
      <vt:lpstr>计算机的分类</vt:lpstr>
      <vt:lpstr>计算机的分类</vt:lpstr>
      <vt:lpstr>计算机的分类</vt:lpstr>
      <vt:lpstr>计算机的分类</vt:lpstr>
      <vt:lpstr>PowerPoint 演示文稿</vt:lpstr>
      <vt:lpstr>计算机的分类</vt:lpstr>
      <vt:lpstr>计算机的分类</vt:lpstr>
      <vt:lpstr>PowerPoint 演示文稿</vt:lpstr>
      <vt:lpstr>使用计算机的优缺点</vt:lpstr>
      <vt:lpstr>计算机的数字数据表示</vt:lpstr>
      <vt:lpstr>十进制系统与二进制系统</vt:lpstr>
      <vt:lpstr>十六进制系统</vt:lpstr>
      <vt:lpstr>进制转换</vt:lpstr>
      <vt:lpstr>进制转换</vt:lpstr>
      <vt:lpstr>进制转换</vt:lpstr>
      <vt:lpstr>进制转换</vt:lpstr>
      <vt:lpstr>进制转换</vt:lpstr>
      <vt:lpstr>字符编码</vt:lpstr>
      <vt:lpstr>图像编码</vt:lpstr>
      <vt:lpstr>声音编码</vt:lpstr>
      <vt:lpstr>位与字节</vt:lpstr>
      <vt:lpstr>芯片</vt:lpstr>
      <vt:lpstr>计算机的数字处理</vt:lpstr>
      <vt:lpstr>解释器</vt:lpstr>
      <vt:lpstr>编译器</vt:lpstr>
      <vt:lpstr>PowerPoint 演示文稿</vt:lpstr>
      <vt:lpstr>处理器逻辑</vt:lpstr>
      <vt:lpstr>PowerPoint 演示文稿</vt:lpstr>
      <vt:lpstr>计算思维</vt:lpstr>
      <vt:lpstr>计算思维的主要思想</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计算机和数字基础</dc:title>
  <dc:creator>李沛伦</dc:creator>
  <cp:lastModifiedBy>古安</cp:lastModifiedBy>
  <cp:revision>16</cp:revision>
  <dcterms:created xsi:type="dcterms:W3CDTF">2015-04-23T14:20:00Z</dcterms:created>
  <dcterms:modified xsi:type="dcterms:W3CDTF">2019-11-20T05:30:34Z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