
<file path=[Content_Types].xml><?xml version="1.0" encoding="utf-8"?>
<Types xmlns="http://schemas.openxmlformats.org/package/2006/content-types">
  <Default Extension="jpeg" ContentType="image/jpeg"/>
  <Default Extension="png" ContentType="image/png"/>
  <Default Extension="gif" ContentType="image/gi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bookmarkIdSeed="4">
  <p:sldMasterIdLst>
    <p:sldMasterId id="2147483648" r:id="rId1"/>
  </p:sldMasterIdLst>
  <p:notesMasterIdLst>
    <p:notesMasterId r:id="rId30"/>
  </p:notesMasterIdLst>
  <p:sldIdLst>
    <p:sldId id="256" r:id="rId3"/>
    <p:sldId id="257" r:id="rId4"/>
    <p:sldId id="258" r:id="rId5"/>
    <p:sldId id="279" r:id="rId6"/>
    <p:sldId id="280" r:id="rId7"/>
    <p:sldId id="281" r:id="rId8"/>
    <p:sldId id="282" r:id="rId9"/>
    <p:sldId id="283" r:id="rId10"/>
    <p:sldId id="284" r:id="rId11"/>
    <p:sldId id="285" r:id="rId12"/>
    <p:sldId id="286" r:id="rId13"/>
    <p:sldId id="287" r:id="rId14"/>
    <p:sldId id="288" r:id="rId15"/>
    <p:sldId id="289" r:id="rId16"/>
    <p:sldId id="290" r:id="rId17"/>
    <p:sldId id="291" r:id="rId18"/>
    <p:sldId id="306" r:id="rId19"/>
    <p:sldId id="292" r:id="rId20"/>
    <p:sldId id="307" r:id="rId21"/>
    <p:sldId id="308" r:id="rId22"/>
    <p:sldId id="293" r:id="rId23"/>
    <p:sldId id="309" r:id="rId24"/>
    <p:sldId id="294" r:id="rId25"/>
    <p:sldId id="295" r:id="rId26"/>
    <p:sldId id="296" r:id="rId27"/>
    <p:sldId id="297" r:id="rId28"/>
    <p:sldId id="298" r:id="rId29"/>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88" d="100"/>
          <a:sy n="88" d="100"/>
        </p:scale>
        <p:origin x="432" y="4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3" Type="http://schemas.openxmlformats.org/officeDocument/2006/relationships/tableStyles" Target="tableStyles.xml"/><Relationship Id="rId32" Type="http://schemas.openxmlformats.org/officeDocument/2006/relationships/viewProps" Target="viewProps.xml"/><Relationship Id="rId31" Type="http://schemas.openxmlformats.org/officeDocument/2006/relationships/presProps" Target="presProps.xml"/><Relationship Id="rId30" Type="http://schemas.openxmlformats.org/officeDocument/2006/relationships/notesMaster" Target="notesMasters/notesMaster1.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689052D-3092-4EBD-9FBC-6A9242379F51}"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AFAE143-F568-4DC1-956A-35CEBCAF976C}"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244600" y="4991100"/>
            <a:ext cx="7772400" cy="762000"/>
          </a:xfrm>
        </p:spPr>
        <p:txBody>
          <a:bodyPr anchor="b">
            <a:normAutofit/>
          </a:bodyPr>
          <a:lstStyle>
            <a:lvl1pPr algn="ctr">
              <a:defRPr sz="4000"/>
            </a:lvl1pPr>
          </a:lstStyle>
          <a:p>
            <a:r>
              <a:rPr lang="zh-CN" altLang="en-US"/>
              <a:t>单击此处编辑母版标题样式</a:t>
            </a:r>
            <a:endParaRPr lang="en-US" dirty="0"/>
          </a:p>
        </p:txBody>
      </p:sp>
      <p:sp>
        <p:nvSpPr>
          <p:cNvPr id="4" name="Date Placeholder 3"/>
          <p:cNvSpPr>
            <a:spLocks noGrp="1"/>
          </p:cNvSpPr>
          <p:nvPr>
            <p:ph type="dt" sz="half" idx="10"/>
          </p:nvPr>
        </p:nvSpPr>
        <p:spPr>
          <a:xfrm>
            <a:off x="1438382" y="6356351"/>
            <a:ext cx="1247667" cy="365125"/>
          </a:xfrm>
        </p:spPr>
        <p:txBody>
          <a:bodyPr/>
          <a:lstStyle/>
          <a:p>
            <a:fld id="{682CD00F-EBEC-4CD0-BCA5-2AB70AFF217C}"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696BEBF8-A375-4052-B2F4-16E9C9EFE345}" type="slidenum">
              <a:rPr lang="zh-CN" altLang="en-US" smtClean="0"/>
            </a:fld>
            <a:endParaRPr lang="zh-CN" altLang="en-US"/>
          </a:p>
        </p:txBody>
      </p:sp>
      <p:pic>
        <p:nvPicPr>
          <p:cNvPr id="8" name="图片 7"/>
          <p:cNvPicPr>
            <a:picLocks noChangeAspect="1"/>
          </p:cNvPicPr>
          <p:nvPr/>
        </p:nvPicPr>
        <p:blipFill>
          <a:blip r:embed="rId2"/>
          <a:stretch>
            <a:fillRect/>
          </a:stretch>
        </p:blipFill>
        <p:spPr>
          <a:xfrm>
            <a:off x="2915" y="0"/>
            <a:ext cx="9141085" cy="4781320"/>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4" name="Date Placeholder 3"/>
          <p:cNvSpPr>
            <a:spLocks noGrp="1"/>
          </p:cNvSpPr>
          <p:nvPr>
            <p:ph type="dt" sz="half" idx="10"/>
          </p:nvPr>
        </p:nvSpPr>
        <p:spPr/>
        <p:txBody>
          <a:bodyPr/>
          <a:lstStyle/>
          <a:p>
            <a:fld id="{682CD00F-EBEC-4CD0-BCA5-2AB70AFF217C}"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696BEBF8-A375-4052-B2F4-16E9C9EFE345}"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4" name="Date Placeholder 3"/>
          <p:cNvSpPr>
            <a:spLocks noGrp="1"/>
          </p:cNvSpPr>
          <p:nvPr>
            <p:ph type="dt" sz="half" idx="10"/>
          </p:nvPr>
        </p:nvSpPr>
        <p:spPr/>
        <p:txBody>
          <a:bodyPr/>
          <a:lstStyle/>
          <a:p>
            <a:fld id="{682CD00F-EBEC-4CD0-BCA5-2AB70AFF217C}"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696BEBF8-A375-4052-B2F4-16E9C9EFE345}"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cSld name="1_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zh-CN" altLang="en-US"/>
              <a:t>单击此处编辑母版标题样式</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en-US" dirty="0"/>
          </a:p>
        </p:txBody>
      </p:sp>
      <p:sp>
        <p:nvSpPr>
          <p:cNvPr id="4" name="Date Placeholder 3"/>
          <p:cNvSpPr>
            <a:spLocks noGrp="1"/>
          </p:cNvSpPr>
          <p:nvPr>
            <p:ph type="dt" sz="half" idx="10"/>
          </p:nvPr>
        </p:nvSpPr>
        <p:spPr/>
        <p:txBody>
          <a:bodyPr/>
          <a:lstStyle/>
          <a:p>
            <a:fld id="{682CD00F-EBEC-4CD0-BCA5-2AB70AFF217C}"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696BEBF8-A375-4052-B2F4-16E9C9EFE345}"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a:xfrm>
            <a:off x="1438382" y="241837"/>
            <a:ext cx="7076968" cy="610918"/>
          </a:xfrm>
        </p:spPr>
        <p:txBody>
          <a:bodyPr>
            <a:normAutofit/>
          </a:bodyPr>
          <a:lstStyle>
            <a:lvl1pPr>
              <a:defRPr sz="3600"/>
            </a:lvl1pPr>
          </a:lstStyle>
          <a:p>
            <a:r>
              <a:rPr lang="zh-CN" altLang="en-US"/>
              <a:t>单击此处编辑母版标题样式</a:t>
            </a:r>
            <a:endParaRPr lang="en-US" dirty="0"/>
          </a:p>
        </p:txBody>
      </p:sp>
      <p:sp>
        <p:nvSpPr>
          <p:cNvPr id="3" name="Content Placeholder 2"/>
          <p:cNvSpPr>
            <a:spLocks noGrp="1"/>
          </p:cNvSpPr>
          <p:nvPr>
            <p:ph idx="1"/>
          </p:nvPr>
        </p:nvSpPr>
        <p:spPr>
          <a:xfrm>
            <a:off x="1438382" y="1202076"/>
            <a:ext cx="7076968" cy="4974887"/>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4" name="Date Placeholder 3"/>
          <p:cNvSpPr>
            <a:spLocks noGrp="1"/>
          </p:cNvSpPr>
          <p:nvPr>
            <p:ph type="dt" sz="half" idx="10"/>
          </p:nvPr>
        </p:nvSpPr>
        <p:spPr>
          <a:xfrm>
            <a:off x="1438382" y="6356351"/>
            <a:ext cx="1247668" cy="365125"/>
          </a:xfrm>
        </p:spPr>
        <p:txBody>
          <a:bodyPr/>
          <a:lstStyle/>
          <a:p>
            <a:fld id="{682CD00F-EBEC-4CD0-BCA5-2AB70AFF217C}"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696BEBF8-A375-4052-B2F4-16E9C9EFE345}" type="slidenum">
              <a:rPr lang="zh-CN" altLang="en-US" smtClean="0"/>
            </a:fld>
            <a:endParaRPr lang="zh-CN" altLang="en-US"/>
          </a:p>
        </p:txBody>
      </p:sp>
      <p:pic>
        <p:nvPicPr>
          <p:cNvPr id="7" name="图片 6"/>
          <p:cNvPicPr>
            <a:picLocks noChangeAspect="1"/>
          </p:cNvPicPr>
          <p:nvPr/>
        </p:nvPicPr>
        <p:blipFill>
          <a:blip r:embed="rId2"/>
          <a:stretch>
            <a:fillRect/>
          </a:stretch>
        </p:blipFill>
        <p:spPr>
          <a:xfrm>
            <a:off x="4762" y="0"/>
            <a:ext cx="1247775" cy="6858000"/>
          </a:xfrm>
          <a:prstGeom prst="rect">
            <a:avLst/>
          </a:prstGeom>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zh-CN" altLang="en-US"/>
              <a:t>单击此处编辑母版标题样式</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Date Placeholder 3"/>
          <p:cNvSpPr>
            <a:spLocks noGrp="1"/>
          </p:cNvSpPr>
          <p:nvPr>
            <p:ph type="dt" sz="half" idx="10"/>
          </p:nvPr>
        </p:nvSpPr>
        <p:spPr/>
        <p:txBody>
          <a:bodyPr/>
          <a:lstStyle/>
          <a:p>
            <a:fld id="{682CD00F-EBEC-4CD0-BCA5-2AB70AFF217C}"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696BEBF8-A375-4052-B2F4-16E9C9EFE345}"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5" name="Date Placeholder 4"/>
          <p:cNvSpPr>
            <a:spLocks noGrp="1"/>
          </p:cNvSpPr>
          <p:nvPr>
            <p:ph type="dt" sz="half" idx="10"/>
          </p:nvPr>
        </p:nvSpPr>
        <p:spPr/>
        <p:txBody>
          <a:bodyPr/>
          <a:lstStyle/>
          <a:p>
            <a:fld id="{682CD00F-EBEC-4CD0-BCA5-2AB70AFF217C}" type="datetimeFigureOut">
              <a:rPr lang="zh-CN" altLang="en-US" smtClean="0"/>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696BEBF8-A375-4052-B2F4-16E9C9EFE345}"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zh-CN" altLang="en-US"/>
              <a:t>单击此处编辑母版标题样式</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Content Placeholder 3"/>
          <p:cNvSpPr>
            <a:spLocks noGrp="1"/>
          </p:cNvSpPr>
          <p:nvPr>
            <p:ph sz="half" idx="2"/>
          </p:nvPr>
        </p:nvSpPr>
        <p:spPr>
          <a:xfrm>
            <a:off x="629842" y="2505075"/>
            <a:ext cx="3868340" cy="368458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Content Placeholder 5"/>
          <p:cNvSpPr>
            <a:spLocks noGrp="1"/>
          </p:cNvSpPr>
          <p:nvPr>
            <p:ph sz="quarter" idx="4"/>
          </p:nvPr>
        </p:nvSpPr>
        <p:spPr>
          <a:xfrm>
            <a:off x="4629150" y="2505075"/>
            <a:ext cx="3887391" cy="368458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7" name="Date Placeholder 6"/>
          <p:cNvSpPr>
            <a:spLocks noGrp="1"/>
          </p:cNvSpPr>
          <p:nvPr>
            <p:ph type="dt" sz="half" idx="10"/>
          </p:nvPr>
        </p:nvSpPr>
        <p:spPr/>
        <p:txBody>
          <a:bodyPr/>
          <a:lstStyle/>
          <a:p>
            <a:fld id="{682CD00F-EBEC-4CD0-BCA5-2AB70AFF217C}" type="datetimeFigureOut">
              <a:rPr lang="zh-CN" altLang="en-US" smtClean="0"/>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696BEBF8-A375-4052-B2F4-16E9C9EFE345}"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Date Placeholder 2"/>
          <p:cNvSpPr>
            <a:spLocks noGrp="1"/>
          </p:cNvSpPr>
          <p:nvPr>
            <p:ph type="dt" sz="half" idx="10"/>
          </p:nvPr>
        </p:nvSpPr>
        <p:spPr/>
        <p:txBody>
          <a:bodyPr/>
          <a:lstStyle/>
          <a:p>
            <a:fld id="{682CD00F-EBEC-4CD0-BCA5-2AB70AFF217C}" type="datetimeFigureOut">
              <a:rPr lang="zh-CN" altLang="en-US" smtClean="0"/>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696BEBF8-A375-4052-B2F4-16E9C9EFE345}"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82CD00F-EBEC-4CD0-BCA5-2AB70AFF217C}" type="datetimeFigureOut">
              <a:rPr lang="zh-CN" altLang="en-US" smtClean="0"/>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696BEBF8-A375-4052-B2F4-16E9C9EFE345}"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zh-CN" altLang="en-US"/>
              <a:t>单击此处编辑母版标题样式</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Date Placeholder 4"/>
          <p:cNvSpPr>
            <a:spLocks noGrp="1"/>
          </p:cNvSpPr>
          <p:nvPr>
            <p:ph type="dt" sz="half" idx="10"/>
          </p:nvPr>
        </p:nvSpPr>
        <p:spPr/>
        <p:txBody>
          <a:bodyPr/>
          <a:lstStyle/>
          <a:p>
            <a:fld id="{682CD00F-EBEC-4CD0-BCA5-2AB70AFF217C}" type="datetimeFigureOut">
              <a:rPr lang="zh-CN" altLang="en-US" smtClean="0"/>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696BEBF8-A375-4052-B2F4-16E9C9EFE345}"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zh-CN" altLang="en-US"/>
              <a:t>单击此处编辑母版标题样式</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a:t>单击图标添加图片</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Date Placeholder 4"/>
          <p:cNvSpPr>
            <a:spLocks noGrp="1"/>
          </p:cNvSpPr>
          <p:nvPr>
            <p:ph type="dt" sz="half" idx="10"/>
          </p:nvPr>
        </p:nvSpPr>
        <p:spPr/>
        <p:txBody>
          <a:bodyPr/>
          <a:lstStyle/>
          <a:p>
            <a:fld id="{682CD00F-EBEC-4CD0-BCA5-2AB70AFF217C}" type="datetimeFigureOut">
              <a:rPr lang="zh-CN" altLang="en-US" smtClean="0"/>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696BEBF8-A375-4052-B2F4-16E9C9EFE345}"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zh-CN" altLang="en-US"/>
              <a:t>单击此处编辑母版标题样式</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82CD00F-EBEC-4CD0-BCA5-2AB70AFF217C}" type="datetimeFigureOut">
              <a:rPr lang="zh-CN" altLang="en-US" smtClean="0"/>
            </a:fld>
            <a:endParaRPr lang="zh-CN" alt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96BEBF8-A375-4052-B2F4-16E9C9EFE345}"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pn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png"/></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7.jpe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8.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GIF"/></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ctrTitle"/>
          </p:nvPr>
        </p:nvSpPr>
        <p:spPr/>
        <p:txBody>
          <a:bodyPr/>
          <a:lstStyle/>
          <a:p>
            <a:pPr algn="r"/>
            <a:r>
              <a:rPr lang="zh-CN" altLang="en-US" dirty="0"/>
              <a:t>第</a:t>
            </a:r>
            <a:r>
              <a:rPr lang="en-US" altLang="zh-CN" dirty="0"/>
              <a:t>8</a:t>
            </a:r>
            <a:r>
              <a:rPr lang="zh-CN" altLang="en-US" dirty="0"/>
              <a:t>章 社交媒体</a:t>
            </a:r>
            <a:endParaRPr lang="zh-CN" altLang="en-US"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社交媒体形式</a:t>
            </a:r>
            <a:endParaRPr lang="zh-CN" altLang="en-US" dirty="0"/>
          </a:p>
        </p:txBody>
      </p:sp>
      <p:sp>
        <p:nvSpPr>
          <p:cNvPr id="3" name="内容占位符 2"/>
          <p:cNvSpPr>
            <a:spLocks noGrp="1"/>
          </p:cNvSpPr>
          <p:nvPr>
            <p:ph idx="1"/>
          </p:nvPr>
        </p:nvSpPr>
        <p:spPr/>
        <p:txBody>
          <a:bodyPr/>
          <a:lstStyle/>
          <a:p>
            <a:r>
              <a:rPr lang="zh-CN" altLang="en-US" dirty="0"/>
              <a:t>博客</a:t>
            </a:r>
            <a:endParaRPr lang="en-US" altLang="zh-CN" dirty="0"/>
          </a:p>
          <a:p>
            <a:pPr lvl="1"/>
            <a:r>
              <a:rPr lang="zh-CN" altLang="zh-CN" dirty="0"/>
              <a:t>博客是使用特定的软件，在网络上出版、发表和张贴个人文章的人，或者是一种通常由个人管理、不定期张贴新的文章的网站。博客上的文章通常以网页形式出现，并根据张贴时间，以倒序排列。</a:t>
            </a:r>
            <a:endParaRPr lang="zh-CN" altLang="zh-CN" dirty="0"/>
          </a:p>
          <a:p>
            <a:pPr lvl="1"/>
            <a:endParaRPr lang="en-US" altLang="zh-CN" b="1" dirty="0"/>
          </a:p>
        </p:txBody>
      </p:sp>
      <p:pic>
        <p:nvPicPr>
          <p:cNvPr id="4" name="图片 3"/>
          <p:cNvPicPr/>
          <p:nvPr/>
        </p:nvPicPr>
        <p:blipFill>
          <a:blip r:embed="rId1"/>
          <a:stretch>
            <a:fillRect/>
          </a:stretch>
        </p:blipFill>
        <p:spPr>
          <a:xfrm>
            <a:off x="4230732" y="3156675"/>
            <a:ext cx="4193813" cy="3498578"/>
          </a:xfrm>
          <a:prstGeom prst="rect">
            <a:avLst/>
          </a:prstGeom>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社交媒体形式</a:t>
            </a:r>
            <a:endParaRPr lang="zh-CN" altLang="en-US" dirty="0"/>
          </a:p>
        </p:txBody>
      </p:sp>
      <p:sp>
        <p:nvSpPr>
          <p:cNvPr id="3" name="内容占位符 2"/>
          <p:cNvSpPr>
            <a:spLocks noGrp="1"/>
          </p:cNvSpPr>
          <p:nvPr>
            <p:ph idx="1"/>
          </p:nvPr>
        </p:nvSpPr>
        <p:spPr/>
        <p:txBody>
          <a:bodyPr/>
          <a:lstStyle/>
          <a:p>
            <a:r>
              <a:rPr lang="zh-CN" altLang="en-US" dirty="0"/>
              <a:t>微博</a:t>
            </a:r>
            <a:endParaRPr lang="en-US" altLang="zh-CN" dirty="0"/>
          </a:p>
          <a:p>
            <a:pPr lvl="1"/>
            <a:r>
              <a:rPr lang="zh-CN" altLang="en-US" dirty="0"/>
              <a:t>微博通常是一种短消息。用户发布的微博一般是对所有人可见的，也可设置权限只对特定用户可见。</a:t>
            </a:r>
            <a:endParaRPr lang="en-US" altLang="zh-CN" b="1" dirty="0"/>
          </a:p>
        </p:txBody>
      </p:sp>
      <p:pic>
        <p:nvPicPr>
          <p:cNvPr id="6" name="图片 5"/>
          <p:cNvPicPr/>
          <p:nvPr/>
        </p:nvPicPr>
        <p:blipFill>
          <a:blip r:embed="rId1"/>
          <a:stretch>
            <a:fillRect/>
          </a:stretch>
        </p:blipFill>
        <p:spPr>
          <a:xfrm>
            <a:off x="3341461" y="2654300"/>
            <a:ext cx="5274310" cy="3844290"/>
          </a:xfrm>
          <a:prstGeom prst="rect">
            <a:avLst/>
          </a:prstGeom>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社交媒体形式</a:t>
            </a:r>
            <a:endParaRPr lang="zh-CN" altLang="en-US" dirty="0"/>
          </a:p>
        </p:txBody>
      </p:sp>
      <p:sp>
        <p:nvSpPr>
          <p:cNvPr id="3" name="内容占位符 2"/>
          <p:cNvSpPr>
            <a:spLocks noGrp="1"/>
          </p:cNvSpPr>
          <p:nvPr>
            <p:ph idx="1"/>
          </p:nvPr>
        </p:nvSpPr>
        <p:spPr/>
        <p:txBody>
          <a:bodyPr/>
          <a:lstStyle/>
          <a:p>
            <a:r>
              <a:rPr lang="zh-CN" altLang="en-US" dirty="0"/>
              <a:t>维基</a:t>
            </a:r>
            <a:endParaRPr lang="en-US" altLang="zh-CN" dirty="0"/>
          </a:p>
          <a:p>
            <a:pPr lvl="1"/>
            <a:r>
              <a:rPr lang="zh-CN" altLang="zh-CN" dirty="0"/>
              <a:t>维基（</a:t>
            </a:r>
            <a:r>
              <a:rPr lang="en-US" altLang="zh-CN" dirty="0"/>
              <a:t>wiki</a:t>
            </a:r>
            <a:r>
              <a:rPr lang="zh-CN" altLang="zh-CN" dirty="0"/>
              <a:t>）指一种超文本系统，这种超文本系统支持面向社群的协作式写作，同时也包括一组支持这种写作的辅助工具。</a:t>
            </a:r>
            <a:endParaRPr lang="en-US" altLang="zh-CN" b="1" dirty="0"/>
          </a:p>
        </p:txBody>
      </p:sp>
      <p:pic>
        <p:nvPicPr>
          <p:cNvPr id="5" name="图片 4"/>
          <p:cNvPicPr/>
          <p:nvPr/>
        </p:nvPicPr>
        <p:blipFill>
          <a:blip r:embed="rId1"/>
          <a:stretch>
            <a:fillRect/>
          </a:stretch>
        </p:blipFill>
        <p:spPr>
          <a:xfrm>
            <a:off x="4144010" y="3024713"/>
            <a:ext cx="4280898" cy="3219631"/>
          </a:xfrm>
          <a:prstGeom prst="rect">
            <a:avLst/>
          </a:prstGeom>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社交媒体形式</a:t>
            </a:r>
            <a:endParaRPr lang="zh-CN" altLang="en-US" dirty="0"/>
          </a:p>
        </p:txBody>
      </p:sp>
      <p:sp>
        <p:nvSpPr>
          <p:cNvPr id="3" name="内容占位符 2"/>
          <p:cNvSpPr>
            <a:spLocks noGrp="1"/>
          </p:cNvSpPr>
          <p:nvPr>
            <p:ph idx="1"/>
          </p:nvPr>
        </p:nvSpPr>
        <p:spPr/>
        <p:txBody>
          <a:bodyPr/>
          <a:lstStyle/>
          <a:p>
            <a:r>
              <a:rPr lang="zh-CN" altLang="en-US" dirty="0"/>
              <a:t>微信</a:t>
            </a:r>
            <a:endParaRPr lang="en-US" altLang="zh-CN" dirty="0"/>
          </a:p>
          <a:p>
            <a:pPr lvl="1"/>
            <a:r>
              <a:rPr lang="zh-CN" altLang="en-US" dirty="0"/>
              <a:t>微信是腾讯公司推出的一个为智能终端提供即时通讯服务的免费应用程序。</a:t>
            </a:r>
            <a:endParaRPr lang="en-US" altLang="zh-CN" b="1" dirty="0"/>
          </a:p>
        </p:txBody>
      </p:sp>
      <p:pic>
        <p:nvPicPr>
          <p:cNvPr id="6" name="图片 5" descr="http://img.zcool.cn/community/01b65855431f270000019ae9cabd79.jpg"/>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6030685" y="2608489"/>
            <a:ext cx="2286000" cy="4057650"/>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在线交流</a:t>
            </a:r>
            <a:endParaRPr lang="zh-CN" altLang="en-US" dirty="0"/>
          </a:p>
        </p:txBody>
      </p:sp>
      <p:sp>
        <p:nvSpPr>
          <p:cNvPr id="3" name="内容占位符 2"/>
          <p:cNvSpPr>
            <a:spLocks noGrp="1"/>
          </p:cNvSpPr>
          <p:nvPr>
            <p:ph idx="1"/>
          </p:nvPr>
        </p:nvSpPr>
        <p:spPr/>
        <p:txBody>
          <a:bodyPr/>
          <a:lstStyle/>
          <a:p>
            <a:r>
              <a:rPr lang="zh-CN" altLang="en-US" dirty="0"/>
              <a:t>电子邮件</a:t>
            </a:r>
            <a:endParaRPr lang="en-US" altLang="zh-CN" dirty="0"/>
          </a:p>
          <a:p>
            <a:r>
              <a:rPr lang="zh-CN" altLang="en-US" dirty="0"/>
              <a:t>实时消息</a:t>
            </a:r>
            <a:endParaRPr lang="en-US" altLang="zh-CN" dirty="0"/>
          </a:p>
          <a:p>
            <a:r>
              <a:rPr lang="en-US" altLang="zh-CN" dirty="0"/>
              <a:t>VoIP</a:t>
            </a:r>
            <a:endParaRPr lang="en-US" altLang="zh-CN"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电子邮件</a:t>
            </a:r>
            <a:endParaRPr lang="zh-CN" altLang="en-US" dirty="0"/>
          </a:p>
        </p:txBody>
      </p:sp>
      <p:sp>
        <p:nvSpPr>
          <p:cNvPr id="3" name="内容占位符 2"/>
          <p:cNvSpPr>
            <a:spLocks noGrp="1"/>
          </p:cNvSpPr>
          <p:nvPr>
            <p:ph idx="1"/>
          </p:nvPr>
        </p:nvSpPr>
        <p:spPr/>
        <p:txBody>
          <a:bodyPr/>
          <a:lstStyle/>
          <a:p>
            <a:r>
              <a:rPr lang="zh-CN" altLang="zh-CN" dirty="0"/>
              <a:t>电子邮件（</a:t>
            </a:r>
            <a:r>
              <a:rPr lang="en-US" altLang="zh-CN" dirty="0"/>
              <a:t>E-mail</a:t>
            </a:r>
            <a:r>
              <a:rPr lang="zh-CN" altLang="zh-CN" dirty="0"/>
              <a:t>）是用电子手段进行信息交换的方式，是因特网中应用最广的服务。通过电子邮件系统，用户可以以非常低廉的价格和非常快速的方式与世界上任何一个角落的网络用户联系。</a:t>
            </a:r>
            <a:endParaRPr lang="en-US" altLang="zh-CN" dirty="0"/>
          </a:p>
          <a:p>
            <a:endParaRPr lang="zh-CN" altLang="zh-CN" dirty="0"/>
          </a:p>
          <a:p>
            <a:r>
              <a:rPr lang="zh-CN" altLang="zh-CN" dirty="0"/>
              <a:t>一封典型的电子邮件是由消息头和消息正文构成的。其中消息头指明了电子邮件的主题、日期、发送方和接收方，消息正文则包含了文本信息和附件。</a:t>
            </a:r>
            <a:endParaRPr lang="zh-CN" altLang="zh-CN" dirty="0"/>
          </a:p>
          <a:p>
            <a:endParaRPr lang="zh-CN" altLang="en-US"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电子邮箱账户</a:t>
            </a:r>
            <a:endParaRPr lang="zh-CN" altLang="en-US" dirty="0"/>
          </a:p>
        </p:txBody>
      </p:sp>
      <p:sp>
        <p:nvSpPr>
          <p:cNvPr id="3" name="内容占位符 2"/>
          <p:cNvSpPr>
            <a:spLocks noGrp="1"/>
          </p:cNvSpPr>
          <p:nvPr>
            <p:ph idx="1"/>
          </p:nvPr>
        </p:nvSpPr>
        <p:spPr/>
        <p:txBody>
          <a:bodyPr>
            <a:normAutofit/>
          </a:bodyPr>
          <a:lstStyle/>
          <a:p>
            <a:r>
              <a:rPr lang="zh-CN" altLang="zh-CN" dirty="0"/>
              <a:t>用户的电子邮箱账户具有唯一的电子邮件地址，电子邮件可以根据这个唯一的地址准确地找到接收方。</a:t>
            </a:r>
            <a:endParaRPr lang="en-US" altLang="zh-CN" dirty="0"/>
          </a:p>
          <a:p>
            <a:r>
              <a:rPr lang="zh-CN" altLang="zh-CN" dirty="0"/>
              <a:t>电子邮件地址形如</a:t>
            </a:r>
            <a:r>
              <a:rPr lang="en-US" altLang="zh-CN" dirty="0"/>
              <a:t>“friend@me.com”</a:t>
            </a:r>
            <a:r>
              <a:rPr lang="zh-CN" altLang="zh-CN" dirty="0"/>
              <a:t>，以</a:t>
            </a:r>
            <a:r>
              <a:rPr lang="en-US" altLang="zh-CN" dirty="0"/>
              <a:t>“@”</a:t>
            </a:r>
            <a:r>
              <a:rPr lang="zh-CN" altLang="zh-CN" dirty="0"/>
              <a:t>为分界分为两部分，前一部分是用户的</a:t>
            </a:r>
            <a:r>
              <a:rPr lang="en-US" altLang="zh-CN" dirty="0"/>
              <a:t>ID</a:t>
            </a:r>
            <a:r>
              <a:rPr lang="zh-CN" altLang="zh-CN" dirty="0"/>
              <a:t>，而后一部分是用户账户所属的电子邮件服务器的域名。</a:t>
            </a:r>
            <a:endParaRPr lang="zh-CN" altLang="zh-CN" dirty="0"/>
          </a:p>
          <a:p>
            <a:r>
              <a:rPr lang="zh-CN" altLang="zh-CN" dirty="0"/>
              <a:t>用户在注册电子邮箱账户时，</a:t>
            </a:r>
            <a:r>
              <a:rPr lang="en-US" altLang="zh-CN" dirty="0"/>
              <a:t>“@”</a:t>
            </a:r>
            <a:r>
              <a:rPr lang="zh-CN" altLang="zh-CN" dirty="0"/>
              <a:t>之后的域名是无法改变的</a:t>
            </a:r>
            <a:r>
              <a:rPr lang="zh-CN" altLang="en-US" dirty="0"/>
              <a:t>，</a:t>
            </a:r>
            <a:r>
              <a:rPr lang="zh-CN" altLang="zh-CN" dirty="0"/>
              <a:t>而</a:t>
            </a:r>
            <a:r>
              <a:rPr lang="en-US" altLang="zh-CN" dirty="0"/>
              <a:t>“@”</a:t>
            </a:r>
            <a:r>
              <a:rPr lang="zh-CN" altLang="zh-CN" dirty="0"/>
              <a:t>之前的用户</a:t>
            </a:r>
            <a:r>
              <a:rPr lang="en-US" altLang="zh-CN" dirty="0"/>
              <a:t>ID</a:t>
            </a:r>
            <a:r>
              <a:rPr lang="zh-CN" altLang="zh-CN" dirty="0"/>
              <a:t>可以自由发挥，不过要保证其唯一性和合法性。</a:t>
            </a:r>
            <a:endParaRPr lang="zh-CN" altLang="zh-CN"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normAutofit/>
          </a:bodyPr>
          <a:p>
            <a:r>
              <a:rPr lang="zh-CN" altLang="en-US"/>
              <a:t>本地电子邮件</a:t>
            </a:r>
            <a:endParaRPr lang="zh-CN" altLang="en-US"/>
          </a:p>
        </p:txBody>
      </p:sp>
      <p:sp>
        <p:nvSpPr>
          <p:cNvPr id="3" name="内容占位符 2"/>
          <p:cNvSpPr>
            <a:spLocks noGrp="1"/>
          </p:cNvSpPr>
          <p:nvPr>
            <p:ph idx="1"/>
          </p:nvPr>
        </p:nvSpPr>
        <p:spPr/>
        <p:txBody>
          <a:bodyPr/>
          <a:p>
            <a:r>
              <a:rPr lang="zh-CN" altLang="en-US"/>
              <a:t>采用</a:t>
            </a:r>
            <a:r>
              <a:rPr lang="en-US" altLang="zh-CN"/>
              <a:t>“</a:t>
            </a:r>
            <a:r>
              <a:rPr lang="zh-CN" altLang="en-US"/>
              <a:t>存储</a:t>
            </a:r>
            <a:r>
              <a:rPr lang="en-US" altLang="zh-CN"/>
              <a:t>-</a:t>
            </a:r>
            <a:r>
              <a:rPr lang="zh-CN" altLang="en-US"/>
              <a:t>转发</a:t>
            </a:r>
            <a:r>
              <a:rPr lang="en-US" altLang="zh-CN"/>
              <a:t>”</a:t>
            </a:r>
            <a:r>
              <a:rPr lang="zh-CN" altLang="en-US"/>
              <a:t>技术</a:t>
            </a:r>
            <a:endParaRPr lang="zh-CN" altLang="en-US"/>
          </a:p>
          <a:p>
            <a:r>
              <a:rPr lang="zh-CN" altLang="en-US"/>
              <a:t>采用多种协议保证电子邮件在本机和服务器之间准确传输。</a:t>
            </a:r>
            <a:endParaRPr lang="zh-CN" altLang="en-US"/>
          </a:p>
          <a:p>
            <a:r>
              <a:rPr lang="zh-CN" altLang="en-US"/>
              <a:t>优势</a:t>
            </a:r>
            <a:endParaRPr lang="zh-CN" altLang="en-US"/>
          </a:p>
          <a:p>
            <a:pPr lvl="1"/>
            <a:r>
              <a:rPr lang="zh-CN" altLang="en-US"/>
              <a:t>对因特网的要求不高，用户只需在需要的时候连网进行邮件的发送或接收，其他时候可在离线状态下编辑或阅读邮件。</a:t>
            </a:r>
            <a:endParaRPr lang="zh-CN" altLang="en-US"/>
          </a:p>
          <a:p>
            <a:pPr lvl="1"/>
            <a:r>
              <a:rPr lang="zh-CN" altLang="en-US"/>
              <a:t>可控性高。邮件存储在本地上，不必担心服务器发生意外情况导致邮件丢失。</a:t>
            </a:r>
            <a:endParaRPr lang="zh-CN" altLang="en-US"/>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电子邮件协议</a:t>
            </a:r>
            <a:endParaRPr lang="zh-CN" altLang="en-US" dirty="0"/>
          </a:p>
        </p:txBody>
      </p:sp>
      <p:sp>
        <p:nvSpPr>
          <p:cNvPr id="3" name="内容占位符 2"/>
          <p:cNvSpPr>
            <a:spLocks noGrp="1"/>
          </p:cNvSpPr>
          <p:nvPr>
            <p:ph idx="1"/>
          </p:nvPr>
        </p:nvSpPr>
        <p:spPr/>
        <p:txBody>
          <a:bodyPr/>
          <a:lstStyle/>
          <a:p>
            <a:r>
              <a:rPr lang="en-US" altLang="zh-CN" dirty="0"/>
              <a:t>POP3</a:t>
            </a:r>
            <a:r>
              <a:rPr lang="zh-CN" altLang="en-US" dirty="0"/>
              <a:t>（</a:t>
            </a:r>
            <a:r>
              <a:rPr lang="en-US" altLang="zh-CN" dirty="0"/>
              <a:t>Post Office Protocol version 3</a:t>
            </a:r>
            <a:r>
              <a:rPr lang="zh-CN" altLang="en-US" dirty="0"/>
              <a:t>，邮局协议第</a:t>
            </a:r>
            <a:r>
              <a:rPr lang="en-US" altLang="zh-CN" dirty="0"/>
              <a:t>3</a:t>
            </a:r>
            <a:r>
              <a:rPr lang="zh-CN" altLang="en-US" dirty="0"/>
              <a:t>版）用于管理接收的邮件，本机从服务器上将邮件下载完毕后，服务器上的邮件会被删除。</a:t>
            </a:r>
            <a:endParaRPr lang="zh-CN" altLang="en-US" dirty="0"/>
          </a:p>
          <a:p>
            <a:r>
              <a:rPr lang="en-US" altLang="zh-CN" dirty="0"/>
              <a:t>IMAP</a:t>
            </a:r>
            <a:r>
              <a:rPr lang="zh-CN" altLang="en-US" dirty="0"/>
              <a:t>（</a:t>
            </a:r>
            <a:r>
              <a:rPr lang="en-US" altLang="zh-CN" dirty="0"/>
              <a:t>Internet Message Access Protocol</a:t>
            </a:r>
            <a:r>
              <a:rPr lang="zh-CN" altLang="en-US" dirty="0"/>
              <a:t>，因特网消息访问协议）同样用于管理接收的邮件，但与</a:t>
            </a:r>
            <a:r>
              <a:rPr lang="en-US" altLang="zh-CN" dirty="0"/>
              <a:t>POP3</a:t>
            </a:r>
            <a:r>
              <a:rPr lang="zh-CN" altLang="en-US" dirty="0"/>
              <a:t>不同，无论本机是否下载了邮件，邮件始终在服务器上保留，直到用户手动删除。</a:t>
            </a:r>
            <a:endParaRPr lang="zh-CN" altLang="en-US" dirty="0"/>
          </a:p>
          <a:p>
            <a:r>
              <a:rPr lang="en-US" altLang="zh-CN" dirty="0"/>
              <a:t>SMTP</a:t>
            </a:r>
            <a:r>
              <a:rPr lang="zh-CN" altLang="en-US" dirty="0"/>
              <a:t>（</a:t>
            </a:r>
            <a:r>
              <a:rPr lang="en-US" altLang="zh-CN" dirty="0"/>
              <a:t>Simple Mail Transfer Protocol</a:t>
            </a:r>
            <a:r>
              <a:rPr lang="zh-CN" altLang="en-US" dirty="0"/>
              <a:t>，简单邮件传输协议）用于处理发出的邮件。</a:t>
            </a:r>
            <a:endParaRPr lang="zh-CN" altLang="en-US" dirty="0"/>
          </a:p>
          <a:p>
            <a:endParaRPr lang="zh-CN" altLang="en-US"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sym typeface="+mn-ea"/>
              </a:rPr>
              <a:t>本地电子邮件客户端</a:t>
            </a:r>
            <a:endParaRPr lang="zh-CN" altLang="en-US"/>
          </a:p>
        </p:txBody>
      </p:sp>
      <p:sp>
        <p:nvSpPr>
          <p:cNvPr id="3" name="内容占位符 2"/>
          <p:cNvSpPr>
            <a:spLocks noGrp="1"/>
          </p:cNvSpPr>
          <p:nvPr>
            <p:ph idx="1"/>
          </p:nvPr>
        </p:nvSpPr>
        <p:spPr/>
        <p:txBody>
          <a:bodyPr/>
          <a:p>
            <a:pPr lvl="0"/>
            <a:r>
              <a:rPr lang="zh-CN" altLang="en-US" sz="2800">
                <a:sym typeface="+mn-ea"/>
              </a:rPr>
              <a:t>常见客户端</a:t>
            </a:r>
            <a:endParaRPr lang="en-US" altLang="zh-CN" sz="2800">
              <a:sym typeface="+mn-ea"/>
            </a:endParaRPr>
          </a:p>
          <a:p>
            <a:pPr lvl="1"/>
            <a:r>
              <a:rPr lang="en-US" altLang="zh-CN" sz="2400">
                <a:sym typeface="+mn-ea"/>
              </a:rPr>
              <a:t>macOS</a:t>
            </a:r>
            <a:r>
              <a:rPr lang="zh-CN" altLang="en-US" sz="2400">
                <a:sym typeface="+mn-ea"/>
              </a:rPr>
              <a:t>自带的</a:t>
            </a:r>
            <a:r>
              <a:rPr lang="en-US" altLang="zh-CN" sz="2400">
                <a:sym typeface="+mn-ea"/>
              </a:rPr>
              <a:t>Mail</a:t>
            </a:r>
            <a:r>
              <a:rPr lang="zh-CN" altLang="en-US" sz="2400">
                <a:sym typeface="+mn-ea"/>
              </a:rPr>
              <a:t>和</a:t>
            </a:r>
            <a:r>
              <a:rPr lang="en-US" altLang="zh-CN" sz="2400">
                <a:sym typeface="+mn-ea"/>
              </a:rPr>
              <a:t>Windows</a:t>
            </a:r>
            <a:r>
              <a:rPr lang="zh-CN" altLang="en-US" sz="2400">
                <a:sym typeface="+mn-ea"/>
              </a:rPr>
              <a:t>中的</a:t>
            </a:r>
            <a:r>
              <a:rPr lang="en-US" altLang="zh-CN" sz="2400">
                <a:sym typeface="+mn-ea"/>
              </a:rPr>
              <a:t>Microsoft Outlook</a:t>
            </a:r>
            <a:r>
              <a:rPr lang="zh-CN" altLang="en-US" sz="2400">
                <a:sym typeface="+mn-ea"/>
              </a:rPr>
              <a:t>，以及开源的</a:t>
            </a:r>
            <a:r>
              <a:rPr lang="en-US" altLang="zh-CN" sz="2400">
                <a:sym typeface="+mn-ea"/>
              </a:rPr>
              <a:t>Thunderbird</a:t>
            </a:r>
            <a:endParaRPr lang="en-US" altLang="zh-CN" sz="2400"/>
          </a:p>
          <a:p>
            <a:pPr lvl="0"/>
            <a:r>
              <a:rPr lang="zh-CN" altLang="en-US">
                <a:sym typeface="+mn-ea"/>
              </a:rPr>
              <a:t>本地电子邮件服务端的设置一般需要：</a:t>
            </a:r>
            <a:endParaRPr lang="zh-CN" altLang="en-US">
              <a:sym typeface="+mn-ea"/>
            </a:endParaRPr>
          </a:p>
          <a:p>
            <a:pPr lvl="1"/>
            <a:r>
              <a:rPr lang="zh-CN" altLang="en-US"/>
              <a:t>姓名、电子邮件地址、密码。</a:t>
            </a:r>
            <a:endParaRPr lang="zh-CN" altLang="en-US"/>
          </a:p>
          <a:p>
            <a:pPr lvl="1"/>
            <a:r>
              <a:rPr lang="en-US" altLang="zh-CN"/>
              <a:t>SMTP</a:t>
            </a:r>
            <a:r>
              <a:rPr lang="zh-CN" altLang="en-US"/>
              <a:t>服务器或</a:t>
            </a:r>
            <a:r>
              <a:rPr lang="en-US" altLang="zh-CN"/>
              <a:t>POP3</a:t>
            </a:r>
            <a:r>
              <a:rPr lang="zh-CN" altLang="en-US"/>
              <a:t>服务器（或</a:t>
            </a:r>
            <a:r>
              <a:rPr lang="en-US" altLang="zh-CN"/>
              <a:t>IMAP</a:t>
            </a:r>
            <a:r>
              <a:rPr lang="zh-CN" altLang="en-US"/>
              <a:t>服务器）的地址及端口号。</a:t>
            </a:r>
            <a:endParaRPr lang="zh-CN" altLang="en-US"/>
          </a:p>
          <a:p>
            <a:pPr lvl="1"/>
            <a:r>
              <a:rPr lang="zh-CN" altLang="en-US"/>
              <a:t>服务器是否需要安全认证及服务器所使用的安全措施类型等。</a:t>
            </a:r>
            <a:endParaRPr lang="zh-CN" altLang="en-US"/>
          </a:p>
        </p:txBody>
      </p:sp>
      <p:pic>
        <p:nvPicPr>
          <p:cNvPr id="56" name="图片 56"/>
          <p:cNvPicPr>
            <a:picLocks noChangeAspect="1"/>
          </p:cNvPicPr>
          <p:nvPr/>
        </p:nvPicPr>
        <p:blipFill>
          <a:blip r:embed="rId1"/>
          <a:stretch>
            <a:fillRect/>
          </a:stretch>
        </p:blipFill>
        <p:spPr>
          <a:xfrm>
            <a:off x="1789430" y="4781868"/>
            <a:ext cx="5274310" cy="1683385"/>
          </a:xfrm>
          <a:prstGeom prst="rect">
            <a:avLst/>
          </a:prstGeom>
        </p:spPr>
      </p:pic>
      <p:sp>
        <p:nvSpPr>
          <p:cNvPr id="4" name="文本框 3"/>
          <p:cNvSpPr txBox="1"/>
          <p:nvPr/>
        </p:nvSpPr>
        <p:spPr>
          <a:xfrm>
            <a:off x="7130415" y="5820410"/>
            <a:ext cx="1475740" cy="645160"/>
          </a:xfrm>
          <a:prstGeom prst="rect">
            <a:avLst/>
          </a:prstGeom>
          <a:noFill/>
        </p:spPr>
        <p:txBody>
          <a:bodyPr wrap="square" rtlCol="0">
            <a:spAutoFit/>
          </a:bodyPr>
          <a:p>
            <a:r>
              <a:rPr lang="zh-CN" altLang="en-US"/>
              <a:t>服务器的地址及端口号</a:t>
            </a:r>
            <a:endParaRPr lang="zh-CN" altLang="en-US"/>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主要内容</a:t>
            </a:r>
            <a:endParaRPr lang="zh-CN" altLang="en-US" dirty="0"/>
          </a:p>
        </p:txBody>
      </p:sp>
      <p:sp>
        <p:nvSpPr>
          <p:cNvPr id="3" name="内容占位符 2"/>
          <p:cNvSpPr>
            <a:spLocks noGrp="1"/>
          </p:cNvSpPr>
          <p:nvPr>
            <p:ph idx="1"/>
          </p:nvPr>
        </p:nvSpPr>
        <p:spPr/>
        <p:txBody>
          <a:bodyPr>
            <a:normAutofit/>
          </a:bodyPr>
          <a:lstStyle/>
          <a:p>
            <a:r>
              <a:rPr lang="zh-CN" altLang="en-US" dirty="0"/>
              <a:t>社交媒体基础</a:t>
            </a:r>
            <a:endParaRPr lang="en-US" altLang="zh-CN" dirty="0"/>
          </a:p>
          <a:p>
            <a:r>
              <a:rPr lang="zh-CN" altLang="en-US" dirty="0"/>
              <a:t>内容社区</a:t>
            </a:r>
            <a:endParaRPr lang="en-US" altLang="zh-CN" dirty="0"/>
          </a:p>
          <a:p>
            <a:r>
              <a:rPr lang="zh-CN" altLang="en-US" dirty="0"/>
              <a:t>社交媒体形式</a:t>
            </a:r>
            <a:endParaRPr lang="en-US" altLang="zh-CN" dirty="0"/>
          </a:p>
          <a:p>
            <a:r>
              <a:rPr lang="zh-CN" altLang="en-US" dirty="0"/>
              <a:t>在线交流</a:t>
            </a:r>
            <a:endParaRPr lang="zh-CN" altLang="en-US"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normAutofit fontScale="90000"/>
          </a:bodyPr>
          <a:p>
            <a:r>
              <a:rPr lang="en-US" altLang="zh-CN"/>
              <a:t>Web</a:t>
            </a:r>
            <a:r>
              <a:rPr lang="zh-CN" altLang="en-US"/>
              <a:t>电子邮件</a:t>
            </a:r>
            <a:endParaRPr lang="zh-CN" altLang="en-US"/>
          </a:p>
        </p:txBody>
      </p:sp>
      <p:sp>
        <p:nvSpPr>
          <p:cNvPr id="3" name="内容占位符 2"/>
          <p:cNvSpPr>
            <a:spLocks noGrp="1"/>
          </p:cNvSpPr>
          <p:nvPr>
            <p:ph idx="1"/>
          </p:nvPr>
        </p:nvSpPr>
        <p:spPr>
          <a:xfrm>
            <a:off x="1438382" y="1028721"/>
            <a:ext cx="7076968" cy="4974887"/>
          </a:xfrm>
        </p:spPr>
        <p:txBody>
          <a:bodyPr>
            <a:noAutofit/>
          </a:bodyPr>
          <a:p>
            <a:r>
              <a:rPr lang="zh-CN" altLang="en-US" sz="2400"/>
              <a:t>Web电子邮件</a:t>
            </a:r>
            <a:endParaRPr lang="zh-CN" altLang="en-US" sz="2400"/>
          </a:p>
          <a:p>
            <a:pPr lvl="1"/>
            <a:r>
              <a:rPr lang="zh-CN" altLang="en-US" sz="2000"/>
              <a:t>通过浏览器来访问相应网站的电子邮件服务。对邮件的所有管理全部在浏览器中完成。与本地电子邮件兼容，即可以同时使用Web电子邮件和本地电子邮件管理同一个电子邮箱账户。</a:t>
            </a:r>
            <a:endParaRPr lang="zh-CN" altLang="en-US" sz="2000"/>
          </a:p>
          <a:p>
            <a:r>
              <a:rPr lang="zh-CN" altLang="en-US" sz="2400"/>
              <a:t>优势：</a:t>
            </a:r>
            <a:endParaRPr lang="zh-CN" altLang="en-US" sz="2400"/>
          </a:p>
          <a:p>
            <a:pPr lvl="1"/>
            <a:r>
              <a:rPr lang="zh-CN" altLang="en-US" sz="2000"/>
              <a:t>便捷性。不必安装相应的客户端，只要有因特网就可以访问电子邮箱账户，且移动设备也可通过Web电子邮件进行邮件的收发、编辑与删除。</a:t>
            </a:r>
            <a:endParaRPr lang="zh-CN" altLang="en-US" sz="2000"/>
          </a:p>
          <a:p>
            <a:pPr lvl="1"/>
            <a:r>
              <a:rPr lang="zh-CN" altLang="en-US" sz="2000"/>
              <a:t>多数Web电子邮件是免费的。</a:t>
            </a:r>
            <a:endParaRPr lang="zh-CN" altLang="en-US" sz="2000"/>
          </a:p>
          <a:p>
            <a:r>
              <a:rPr lang="zh-CN" altLang="en-US" sz="2400"/>
              <a:t>不足。</a:t>
            </a:r>
            <a:endParaRPr lang="zh-CN" altLang="en-US" sz="2400"/>
          </a:p>
          <a:p>
            <a:pPr lvl="1"/>
            <a:r>
              <a:rPr lang="zh-CN" altLang="en-US" sz="2000"/>
              <a:t>安全风险。在公共计算机上使用Web电子邮件是有安全风险的，在登录前最好重启计算机，使用完之后要注销账户。一些网站的Web电子邮件服务会提供安全检查。</a:t>
            </a:r>
            <a:endParaRPr lang="zh-CN" altLang="en-US" sz="2000"/>
          </a:p>
          <a:p>
            <a:pPr lvl="1"/>
            <a:r>
              <a:rPr lang="zh-CN" altLang="en-US" sz="2000"/>
              <a:t>免费的Web电子邮件服务可能会有广告。广告服务器可以搜索用户电子邮件中的内容，从而有针对性地投放用户可能感兴趣的广告。</a:t>
            </a:r>
            <a:endParaRPr lang="zh-CN" altLang="en-US" sz="2000"/>
          </a:p>
          <a:p>
            <a:endParaRPr lang="zh-CN" altLang="en-US" sz="200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电子邮件附件</a:t>
            </a:r>
            <a:endParaRPr lang="zh-CN" altLang="en-US" dirty="0"/>
          </a:p>
        </p:txBody>
      </p:sp>
      <p:sp>
        <p:nvSpPr>
          <p:cNvPr id="3" name="内容占位符 2"/>
          <p:cNvSpPr>
            <a:spLocks noGrp="1"/>
          </p:cNvSpPr>
          <p:nvPr>
            <p:ph idx="1"/>
          </p:nvPr>
        </p:nvSpPr>
        <p:spPr>
          <a:xfrm>
            <a:off x="1438382" y="1202076"/>
            <a:ext cx="7076968" cy="5386983"/>
          </a:xfrm>
        </p:spPr>
        <p:txBody>
          <a:bodyPr>
            <a:normAutofit/>
          </a:bodyPr>
          <a:lstStyle/>
          <a:p>
            <a:r>
              <a:rPr lang="zh-CN" altLang="zh-CN" dirty="0"/>
              <a:t>现在的电子邮件可以支持多种形式的正文，如文本、图片、语音等；但最初的电子邮件只支持</a:t>
            </a:r>
            <a:r>
              <a:rPr lang="en-US" altLang="zh-CN" dirty="0"/>
              <a:t>ASCII</a:t>
            </a:r>
            <a:r>
              <a:rPr lang="zh-CN" altLang="zh-CN" dirty="0"/>
              <a:t>的文本格式，即正文中只能写普通的不带有格式的文字，而其他形式的内容需要通过附件发送。</a:t>
            </a:r>
            <a:endParaRPr lang="en-US" altLang="zh-CN" dirty="0"/>
          </a:p>
          <a:p>
            <a:r>
              <a:rPr lang="zh-CN" altLang="zh-CN" dirty="0"/>
              <a:t>电子邮件系统可以将附件通过一种叫做</a:t>
            </a:r>
            <a:r>
              <a:rPr lang="en-US" altLang="zh-CN" dirty="0"/>
              <a:t>MIME</a:t>
            </a:r>
            <a:r>
              <a:rPr lang="zh-CN" altLang="zh-CN" dirty="0"/>
              <a:t>（</a:t>
            </a:r>
            <a:r>
              <a:rPr lang="en-US" altLang="zh-CN" dirty="0"/>
              <a:t>Multipurpose Internet Mail Extensions</a:t>
            </a:r>
            <a:r>
              <a:rPr lang="zh-CN" altLang="zh-CN" dirty="0"/>
              <a:t>，多用途因特网邮件扩展）的方式转换成</a:t>
            </a:r>
            <a:r>
              <a:rPr lang="en-US" altLang="zh-CN" dirty="0"/>
              <a:t>ASCII</a:t>
            </a:r>
            <a:r>
              <a:rPr lang="zh-CN" altLang="zh-CN" dirty="0"/>
              <a:t>格式的文本，然后就可以正常地和电子邮件一起在因特网中传输了。电子邮件头中带有相应的消息，接收方可以通过分析此消息按照对应的方式将附件还原。</a:t>
            </a:r>
            <a:endParaRPr lang="zh-CN" altLang="zh-CN" dirty="0"/>
          </a:p>
          <a:p>
            <a:endParaRPr lang="zh-CN" altLang="en-US" dirty="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normAutofit/>
          </a:bodyPr>
          <a:p>
            <a:r>
              <a:rPr lang="zh-CN" altLang="en-US"/>
              <a:t>电子邮件附件</a:t>
            </a:r>
            <a:endParaRPr lang="zh-CN" altLang="en-US"/>
          </a:p>
        </p:txBody>
      </p:sp>
      <p:sp>
        <p:nvSpPr>
          <p:cNvPr id="3" name="内容占位符 2"/>
          <p:cNvSpPr>
            <a:spLocks noGrp="1"/>
          </p:cNvSpPr>
          <p:nvPr>
            <p:ph idx="1"/>
          </p:nvPr>
        </p:nvSpPr>
        <p:spPr/>
        <p:txBody>
          <a:bodyPr/>
          <a:p>
            <a:r>
              <a:rPr lang="zh-CN" altLang="en-US"/>
              <a:t>使用附件时需要留意的问题：</a:t>
            </a:r>
            <a:endParaRPr lang="zh-CN" altLang="en-US"/>
          </a:p>
          <a:p>
            <a:pPr lvl="1"/>
            <a:r>
              <a:rPr lang="zh-CN" altLang="en-US"/>
              <a:t>不要发送太大的附件。如果收件方的网速不是很快，太大的附件需要消耗很长时间才能下载完毕。尽管一些电子邮件系统支持上传很大的附件，但最好不要这样做。</a:t>
            </a:r>
            <a:endParaRPr lang="zh-CN" altLang="en-US"/>
          </a:p>
          <a:p>
            <a:pPr lvl="1"/>
            <a:r>
              <a:rPr lang="zh-CN" altLang="en-US"/>
              <a:t>不要轻易打开收到的附件。在打开前最好检查一下发件方的身份，以及是否对附件有说明，还可以先对附件进行扫描杀毒。</a:t>
            </a:r>
            <a:endParaRPr lang="zh-CN" altLang="en-US"/>
          </a:p>
          <a:p>
            <a:pPr lvl="1"/>
            <a:r>
              <a:rPr lang="zh-CN" altLang="en-US"/>
              <a:t>发送附件时对其进行说明。在邮件正文中对附件的内容进行</a:t>
            </a:r>
            <a:r>
              <a:rPr lang="zh-CN" altLang="en-US"/>
              <a:t>说明是一个良好的习惯。</a:t>
            </a:r>
            <a:endParaRPr lang="zh-CN" altLang="en-US"/>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电子邮件礼仪</a:t>
            </a:r>
            <a:endParaRPr lang="zh-CN" altLang="en-US" dirty="0"/>
          </a:p>
        </p:txBody>
      </p:sp>
      <p:sp>
        <p:nvSpPr>
          <p:cNvPr id="3" name="内容占位符 2"/>
          <p:cNvSpPr>
            <a:spLocks noGrp="1"/>
          </p:cNvSpPr>
          <p:nvPr>
            <p:ph idx="1"/>
          </p:nvPr>
        </p:nvSpPr>
        <p:spPr>
          <a:xfrm>
            <a:off x="1438382" y="1202076"/>
            <a:ext cx="7076968" cy="5427324"/>
          </a:xfrm>
        </p:spPr>
        <p:txBody>
          <a:bodyPr>
            <a:normAutofit/>
          </a:bodyPr>
          <a:lstStyle/>
          <a:p>
            <a:r>
              <a:rPr lang="zh-CN" altLang="zh-CN" dirty="0"/>
              <a:t>邮件标题要能概括邮件的主要内容，一定不能是空白标题。且标题要简明扼要，不要让电子邮件客户端软件使用省略号来代替标题。</a:t>
            </a:r>
            <a:endParaRPr lang="zh-CN" altLang="zh-CN" dirty="0"/>
          </a:p>
          <a:p>
            <a:r>
              <a:rPr lang="zh-CN" altLang="zh-CN" dirty="0"/>
              <a:t>一封电子邮件最好只针对一个或少数几个主题，每个主题最好分段说明。不要在一封邮件内谈及很多事情。</a:t>
            </a:r>
            <a:endParaRPr lang="zh-CN" altLang="zh-CN" dirty="0"/>
          </a:p>
          <a:p>
            <a:r>
              <a:rPr lang="zh-CN" altLang="zh-CN" dirty="0"/>
              <a:t>发送前检查是否有拼写错误或语法错误，一些电子邮件客户端软件会提供这些功能。</a:t>
            </a:r>
            <a:endParaRPr lang="en-US" altLang="zh-CN" dirty="0"/>
          </a:p>
          <a:p>
            <a:r>
              <a:rPr lang="zh-CN" altLang="zh-CN" dirty="0"/>
              <a:t>对于附件，要在正文中说明其内容。</a:t>
            </a:r>
            <a:endParaRPr lang="en-US" altLang="zh-CN" dirty="0"/>
          </a:p>
          <a:p>
            <a:r>
              <a:rPr lang="zh-CN" altLang="zh-CN" dirty="0"/>
              <a:t>正文中要恰当地称呼收件者与使用问候语，正文内容要文明礼貌。</a:t>
            </a:r>
            <a:endParaRPr lang="zh-CN" altLang="zh-CN" dirty="0"/>
          </a:p>
          <a:p>
            <a:endParaRPr lang="zh-CN" altLang="zh-CN" dirty="0"/>
          </a:p>
          <a:p>
            <a:endParaRPr lang="zh-CN" altLang="en-US" dirty="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电子邮件礼仪</a:t>
            </a:r>
            <a:endParaRPr lang="zh-CN" altLang="en-US" dirty="0"/>
          </a:p>
        </p:txBody>
      </p:sp>
      <p:sp>
        <p:nvSpPr>
          <p:cNvPr id="3" name="内容占位符 2"/>
          <p:cNvSpPr>
            <a:spLocks noGrp="1"/>
          </p:cNvSpPr>
          <p:nvPr>
            <p:ph idx="1"/>
          </p:nvPr>
        </p:nvSpPr>
        <p:spPr/>
        <p:txBody>
          <a:bodyPr/>
          <a:lstStyle/>
          <a:p>
            <a:r>
              <a:rPr lang="zh-CN" altLang="zh-CN" dirty="0"/>
              <a:t>要时刻牢记电子邮件是有安全风险的，是可能被任何人看到的。所以电子邮件中最好不涉密，不说过激言语。</a:t>
            </a:r>
            <a:endParaRPr lang="zh-CN" altLang="zh-CN" dirty="0"/>
          </a:p>
          <a:p>
            <a:r>
              <a:rPr lang="zh-CN" altLang="zh-CN" dirty="0"/>
              <a:t>可以使用一些大写字符（如</a:t>
            </a:r>
            <a:r>
              <a:rPr lang="en-US" altLang="zh-CN" dirty="0"/>
              <a:t>ATTENTION</a:t>
            </a:r>
            <a:r>
              <a:rPr lang="zh-CN" altLang="zh-CN" dirty="0"/>
              <a:t>）、特殊字符（如感叹号）或字符格式（如加粗、倾斜）来突出重点内容，但不要过度使用。</a:t>
            </a:r>
            <a:endParaRPr lang="zh-CN" altLang="zh-CN" dirty="0"/>
          </a:p>
          <a:p>
            <a:r>
              <a:rPr lang="zh-CN" altLang="zh-CN" dirty="0"/>
              <a:t>回复电子邮件是系统默认标题，在原标题前加</a:t>
            </a:r>
            <a:r>
              <a:rPr lang="en-US" altLang="zh-CN" dirty="0"/>
              <a:t>“RE”</a:t>
            </a:r>
            <a:r>
              <a:rPr lang="zh-CN" altLang="zh-CN" dirty="0"/>
              <a:t>或类似前缀，这样如果双方回复的次数过多，标题会非常难以辨认，在适当时候可以根据回复内容来更改标题。</a:t>
            </a:r>
            <a:endParaRPr lang="zh-CN" altLang="zh-CN" dirty="0"/>
          </a:p>
          <a:p>
            <a:endParaRPr lang="zh-CN" altLang="en-US" dirty="0"/>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电子邮件礼仪</a:t>
            </a:r>
            <a:endParaRPr lang="zh-CN" altLang="en-US" dirty="0"/>
          </a:p>
        </p:txBody>
      </p:sp>
      <p:sp>
        <p:nvSpPr>
          <p:cNvPr id="3" name="内容占位符 2"/>
          <p:cNvSpPr>
            <a:spLocks noGrp="1"/>
          </p:cNvSpPr>
          <p:nvPr>
            <p:ph idx="1"/>
          </p:nvPr>
        </p:nvSpPr>
        <p:spPr/>
        <p:txBody>
          <a:bodyPr/>
          <a:lstStyle/>
          <a:p>
            <a:r>
              <a:rPr lang="zh-CN" altLang="zh-CN" dirty="0"/>
              <a:t>如果收件人过多可使用</a:t>
            </a:r>
            <a:r>
              <a:rPr lang="en-US" altLang="zh-CN" dirty="0"/>
              <a:t>“</a:t>
            </a:r>
            <a:r>
              <a:rPr lang="zh-CN" altLang="zh-CN" dirty="0"/>
              <a:t>密送（</a:t>
            </a:r>
            <a:r>
              <a:rPr lang="en-US" altLang="zh-CN" dirty="0"/>
              <a:t>Bcc</a:t>
            </a:r>
            <a:r>
              <a:rPr lang="zh-CN" altLang="zh-CN" dirty="0"/>
              <a:t>）</a:t>
            </a:r>
            <a:r>
              <a:rPr lang="en-US" altLang="zh-CN" dirty="0"/>
              <a:t>”</a:t>
            </a:r>
            <a:r>
              <a:rPr lang="zh-CN" altLang="zh-CN" dirty="0"/>
              <a:t>功能。密送的收件人不会被其他收件人看到，即每个收件人所看到的收件人地址只有自己一个；而如果不使用密送，收件人会看到一长串的收件人地址。</a:t>
            </a:r>
            <a:endParaRPr lang="zh-CN" altLang="zh-CN" dirty="0"/>
          </a:p>
          <a:p>
            <a:r>
              <a:rPr lang="zh-CN" altLang="zh-CN" dirty="0"/>
              <a:t>除非有需求，不要轻易使用</a:t>
            </a:r>
            <a:r>
              <a:rPr lang="en-US" altLang="zh-CN" dirty="0"/>
              <a:t>“</a:t>
            </a:r>
            <a:r>
              <a:rPr lang="zh-CN" altLang="zh-CN" dirty="0"/>
              <a:t>回复所有人</a:t>
            </a:r>
            <a:r>
              <a:rPr lang="en-US" altLang="zh-CN" dirty="0"/>
              <a:t>”</a:t>
            </a:r>
            <a:r>
              <a:rPr lang="zh-CN" altLang="zh-CN" dirty="0"/>
              <a:t>的功能，它会对所有收件人、发件人进行统一回复。在发送回复前也要检查收件人是否有很多个。</a:t>
            </a:r>
            <a:endParaRPr lang="zh-CN" altLang="zh-CN" dirty="0"/>
          </a:p>
          <a:p>
            <a:endParaRPr lang="zh-CN" altLang="en-US" dirty="0"/>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t>实时消息</a:t>
            </a:r>
            <a:endParaRPr lang="zh-CN" altLang="en-US" dirty="0"/>
          </a:p>
        </p:txBody>
      </p:sp>
      <p:sp>
        <p:nvSpPr>
          <p:cNvPr id="3" name="内容占位符 2"/>
          <p:cNvSpPr>
            <a:spLocks noGrp="1"/>
          </p:cNvSpPr>
          <p:nvPr>
            <p:ph idx="1"/>
          </p:nvPr>
        </p:nvSpPr>
        <p:spPr/>
        <p:txBody>
          <a:bodyPr/>
          <a:lstStyle/>
          <a:p>
            <a:r>
              <a:rPr lang="zh-CN" altLang="zh-CN" dirty="0"/>
              <a:t>通过实时消息系统可以实现因特网上用户间的互发信息。</a:t>
            </a:r>
            <a:endParaRPr lang="en-US" altLang="zh-CN" dirty="0"/>
          </a:p>
          <a:p>
            <a:pPr lvl="1"/>
            <a:r>
              <a:rPr lang="zh-CN" altLang="zh-CN" dirty="0"/>
              <a:t>一对一的实时消息称为即时通讯（</a:t>
            </a:r>
            <a:r>
              <a:rPr lang="en-US" altLang="zh-CN" dirty="0"/>
              <a:t>Instant Messaging</a:t>
            </a:r>
            <a:r>
              <a:rPr lang="zh-CN" altLang="zh-CN" dirty="0"/>
              <a:t>，简称</a:t>
            </a:r>
            <a:r>
              <a:rPr lang="en-US" altLang="zh-CN" dirty="0"/>
              <a:t>IM</a:t>
            </a:r>
            <a:r>
              <a:rPr lang="zh-CN" altLang="en-US" dirty="0"/>
              <a:t>）</a:t>
            </a:r>
            <a:endParaRPr lang="en-US" altLang="zh-CN" dirty="0"/>
          </a:p>
          <a:p>
            <a:pPr lvl="1"/>
            <a:r>
              <a:rPr lang="zh-CN" altLang="zh-CN" dirty="0"/>
              <a:t>多人之间的实时消息称为聊天</a:t>
            </a:r>
            <a:endParaRPr lang="en-US" altLang="zh-CN" dirty="0"/>
          </a:p>
          <a:p>
            <a:pPr lvl="1"/>
            <a:endParaRPr lang="en-US" altLang="zh-CN" dirty="0"/>
          </a:p>
          <a:p>
            <a:r>
              <a:rPr lang="zh-CN" altLang="zh-CN" dirty="0"/>
              <a:t>多数的实时消息系统是基于客户端</a:t>
            </a:r>
            <a:r>
              <a:rPr lang="en-US" altLang="zh-CN" dirty="0"/>
              <a:t>/</a:t>
            </a:r>
            <a:r>
              <a:rPr lang="zh-CN" altLang="zh-CN" dirty="0"/>
              <a:t>服务器模式的</a:t>
            </a:r>
            <a:endParaRPr lang="zh-CN" altLang="en-US" dirty="0"/>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VoIP</a:t>
            </a:r>
            <a:endParaRPr lang="zh-CN" altLang="en-US" dirty="0"/>
          </a:p>
        </p:txBody>
      </p:sp>
      <p:sp>
        <p:nvSpPr>
          <p:cNvPr id="3" name="内容占位符 2"/>
          <p:cNvSpPr>
            <a:spLocks noGrp="1"/>
          </p:cNvSpPr>
          <p:nvPr>
            <p:ph idx="1"/>
          </p:nvPr>
        </p:nvSpPr>
        <p:spPr/>
        <p:txBody>
          <a:bodyPr/>
          <a:lstStyle/>
          <a:p>
            <a:r>
              <a:rPr lang="en-US" altLang="zh-CN" dirty="0"/>
              <a:t>VoIP</a:t>
            </a:r>
            <a:r>
              <a:rPr lang="zh-CN" altLang="zh-CN" dirty="0"/>
              <a:t>（</a:t>
            </a:r>
            <a:r>
              <a:rPr lang="en-US" altLang="zh-CN" dirty="0"/>
              <a:t>Voice over Internet Protocol</a:t>
            </a:r>
            <a:r>
              <a:rPr lang="zh-CN" altLang="zh-CN" dirty="0"/>
              <a:t>，</a:t>
            </a:r>
            <a:r>
              <a:rPr lang="en-US" altLang="zh-CN" dirty="0"/>
              <a:t>IP</a:t>
            </a:r>
            <a:r>
              <a:rPr lang="zh-CN" altLang="zh-CN" dirty="0"/>
              <a:t>电话）可以将声音信号数字化，并以数据封包的形式在因特网上进行实时传递。它可以代替普通电话系统，利用因特网进行电话通话。</a:t>
            </a:r>
            <a:endParaRPr lang="en-US" altLang="zh-CN" dirty="0"/>
          </a:p>
          <a:p>
            <a:endParaRPr lang="en-US" altLang="zh-CN" dirty="0"/>
          </a:p>
          <a:p>
            <a:r>
              <a:rPr lang="en-US" altLang="zh-CN" dirty="0"/>
              <a:t>VoIP</a:t>
            </a:r>
            <a:r>
              <a:rPr lang="zh-CN" altLang="zh-CN" dirty="0"/>
              <a:t>需要有良好的因特网连接质量，网速、抖动和丢包都会影响</a:t>
            </a:r>
            <a:r>
              <a:rPr lang="en-US" altLang="zh-CN" dirty="0"/>
              <a:t>VoIP</a:t>
            </a:r>
            <a:r>
              <a:rPr lang="zh-CN" altLang="zh-CN" dirty="0"/>
              <a:t>的通话质量。</a:t>
            </a:r>
            <a:endParaRPr lang="en-US" altLang="zh-CN" dirty="0"/>
          </a:p>
          <a:p>
            <a:pPr lvl="1"/>
            <a:endParaRPr lang="zh-CN" altLang="zh-CN"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社交媒体基础</a:t>
            </a:r>
            <a:endParaRPr lang="zh-CN" altLang="en-US" dirty="0"/>
          </a:p>
        </p:txBody>
      </p:sp>
      <p:sp>
        <p:nvSpPr>
          <p:cNvPr id="3" name="内容占位符 2"/>
          <p:cNvSpPr>
            <a:spLocks noGrp="1"/>
          </p:cNvSpPr>
          <p:nvPr>
            <p:ph idx="1"/>
          </p:nvPr>
        </p:nvSpPr>
        <p:spPr/>
        <p:txBody>
          <a:bodyPr/>
          <a:lstStyle/>
          <a:p>
            <a:r>
              <a:rPr lang="zh-CN" altLang="en-US" dirty="0"/>
              <a:t>社交媒体基础知识</a:t>
            </a:r>
            <a:endParaRPr lang="en-US" altLang="zh-CN" dirty="0"/>
          </a:p>
          <a:p>
            <a:r>
              <a:rPr lang="zh-CN" altLang="en-US" dirty="0"/>
              <a:t>社交媒体演进</a:t>
            </a:r>
            <a:endParaRPr lang="en-US" altLang="zh-CN" dirty="0"/>
          </a:p>
          <a:p>
            <a:r>
              <a:rPr lang="zh-CN" altLang="en-US" dirty="0"/>
              <a:t>基于地理位置的社交网络</a:t>
            </a:r>
            <a:endParaRPr lang="en-US" altLang="zh-CN"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社交媒体基础知识</a:t>
            </a:r>
            <a:endParaRPr lang="en-US" altLang="zh-CN" dirty="0"/>
          </a:p>
        </p:txBody>
      </p:sp>
      <p:sp>
        <p:nvSpPr>
          <p:cNvPr id="3" name="内容占位符 2"/>
          <p:cNvSpPr>
            <a:spLocks noGrp="1"/>
          </p:cNvSpPr>
          <p:nvPr>
            <p:ph idx="1"/>
          </p:nvPr>
        </p:nvSpPr>
        <p:spPr/>
        <p:txBody>
          <a:bodyPr>
            <a:normAutofit/>
          </a:bodyPr>
          <a:lstStyle/>
          <a:p>
            <a:r>
              <a:rPr lang="zh-CN" altLang="zh-CN" dirty="0"/>
              <a:t>社交媒体（</a:t>
            </a:r>
            <a:r>
              <a:rPr lang="en-US" altLang="zh-CN" dirty="0"/>
              <a:t>Social Media</a:t>
            </a:r>
            <a:r>
              <a:rPr lang="zh-CN" altLang="zh-CN" dirty="0"/>
              <a:t>）指的是互联网上基于用户关系的内容生产与交换平台。</a:t>
            </a:r>
            <a:endParaRPr lang="en-US" altLang="zh-CN" dirty="0"/>
          </a:p>
          <a:p>
            <a:endParaRPr lang="en-US" altLang="zh-CN" dirty="0"/>
          </a:p>
          <a:p>
            <a:r>
              <a:rPr lang="zh-CN" altLang="en-US" dirty="0"/>
              <a:t>一个典型的社交媒体网站常常会包含以下元素：</a:t>
            </a:r>
            <a:endParaRPr lang="en-US" altLang="zh-CN" dirty="0"/>
          </a:p>
          <a:p>
            <a:pPr lvl="1"/>
            <a:r>
              <a:rPr lang="zh-CN" altLang="en-US" dirty="0"/>
              <a:t>内容发布工具</a:t>
            </a:r>
            <a:endParaRPr lang="en-US" altLang="zh-CN" dirty="0"/>
          </a:p>
          <a:p>
            <a:pPr lvl="1"/>
            <a:r>
              <a:rPr lang="zh-CN" altLang="en-US" dirty="0"/>
              <a:t>联系人</a:t>
            </a:r>
            <a:endParaRPr lang="en-US" altLang="zh-CN" dirty="0"/>
          </a:p>
          <a:p>
            <a:pPr lvl="1"/>
            <a:r>
              <a:rPr lang="zh-CN" altLang="en-US" dirty="0"/>
              <a:t>个人主页	</a:t>
            </a:r>
            <a:endParaRPr lang="en-US" altLang="zh-CN" dirty="0"/>
          </a:p>
          <a:p>
            <a:pPr lvl="1"/>
            <a:r>
              <a:rPr lang="zh-CN" altLang="en-US" dirty="0"/>
              <a:t>内容查看工具。</a:t>
            </a:r>
            <a:endParaRPr lang="en-US" altLang="zh-CN" dirty="0"/>
          </a:p>
          <a:p>
            <a:pPr lvl="1"/>
            <a:r>
              <a:rPr lang="zh-CN" altLang="en-US" dirty="0"/>
              <a:t>评论。</a:t>
            </a:r>
            <a:endParaRPr lang="en-US" altLang="zh-CN" dirty="0"/>
          </a:p>
          <a:p>
            <a:endParaRPr lang="zh-CN" altLang="zh-CN"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社交媒体演进</a:t>
            </a:r>
            <a:endParaRPr lang="en-US" altLang="zh-CN" dirty="0"/>
          </a:p>
        </p:txBody>
      </p:sp>
      <p:sp>
        <p:nvSpPr>
          <p:cNvPr id="3" name="内容占位符 2"/>
          <p:cNvSpPr>
            <a:spLocks noGrp="1"/>
          </p:cNvSpPr>
          <p:nvPr>
            <p:ph idx="1"/>
          </p:nvPr>
        </p:nvSpPr>
        <p:spPr/>
        <p:txBody>
          <a:bodyPr/>
          <a:lstStyle/>
          <a:p>
            <a:r>
              <a:rPr lang="zh-CN" altLang="zh-CN" dirty="0"/>
              <a:t>社交媒体的历史可以追溯到互联网还未诞生的</a:t>
            </a:r>
            <a:r>
              <a:rPr lang="en-US" altLang="zh-CN" dirty="0"/>
              <a:t>20</a:t>
            </a:r>
            <a:r>
              <a:rPr lang="zh-CN" altLang="zh-CN" dirty="0"/>
              <a:t>世纪</a:t>
            </a:r>
            <a:r>
              <a:rPr lang="en-US" altLang="zh-CN" dirty="0"/>
              <a:t>60</a:t>
            </a:r>
            <a:r>
              <a:rPr lang="zh-CN" altLang="zh-CN" dirty="0"/>
              <a:t>年代，那时的一些在线服务公司，如</a:t>
            </a:r>
            <a:r>
              <a:rPr lang="en-US" altLang="zh-CN" dirty="0"/>
              <a:t>CompuServe</a:t>
            </a:r>
            <a:r>
              <a:rPr lang="zh-CN" altLang="zh-CN" dirty="0"/>
              <a:t>、</a:t>
            </a:r>
            <a:r>
              <a:rPr lang="en-US" altLang="zh-CN" dirty="0"/>
              <a:t>Prodigy</a:t>
            </a:r>
            <a:r>
              <a:rPr lang="zh-CN" altLang="zh-CN" dirty="0"/>
              <a:t>和</a:t>
            </a:r>
            <a:r>
              <a:rPr lang="en-US" altLang="zh-CN" dirty="0"/>
              <a:t>AOL</a:t>
            </a:r>
            <a:r>
              <a:rPr lang="zh-CN" altLang="zh-CN" dirty="0"/>
              <a:t>，允许用户付费使用公司私有的讨论组和电子邮件等功能</a:t>
            </a:r>
            <a:r>
              <a:rPr lang="en-US" altLang="zh-CN" dirty="0"/>
              <a:t>.</a:t>
            </a:r>
            <a:endParaRPr lang="en-US" altLang="zh-CN" dirty="0"/>
          </a:p>
        </p:txBody>
      </p:sp>
      <p:pic>
        <p:nvPicPr>
          <p:cNvPr id="4" name="图片 3" descr="http://www.ameyer.ch/WordPress/wp-content/uploads/compuserve.gif"/>
          <p:cNvPicPr/>
          <p:nvPr/>
        </p:nvPicPr>
        <p:blipFill>
          <a:blip r:embed="rId1">
            <a:extLst>
              <a:ext uri="{28A0092B-C50C-407E-A947-70E740481C1C}">
                <a14:useLocalDpi xmlns:a14="http://schemas.microsoft.com/office/drawing/2010/main" val="0"/>
              </a:ext>
            </a:extLst>
          </a:blip>
          <a:srcRect/>
          <a:stretch>
            <a:fillRect/>
          </a:stretch>
        </p:blipFill>
        <p:spPr bwMode="auto">
          <a:xfrm>
            <a:off x="3848100" y="3502478"/>
            <a:ext cx="4667250" cy="2857500"/>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基于地理位置的社交网络</a:t>
            </a:r>
            <a:endParaRPr lang="en-US" altLang="zh-CN" dirty="0"/>
          </a:p>
        </p:txBody>
      </p:sp>
      <p:sp>
        <p:nvSpPr>
          <p:cNvPr id="3" name="内容占位符 2"/>
          <p:cNvSpPr>
            <a:spLocks noGrp="1"/>
          </p:cNvSpPr>
          <p:nvPr>
            <p:ph idx="1"/>
          </p:nvPr>
        </p:nvSpPr>
        <p:spPr/>
        <p:txBody>
          <a:bodyPr/>
          <a:lstStyle/>
          <a:p>
            <a:r>
              <a:rPr lang="zh-CN" altLang="zh-CN" dirty="0"/>
              <a:t>基于地理位置的社交网络可基于用户当前的位置，为他们提供进行交互的平台。</a:t>
            </a:r>
            <a:endParaRPr lang="en-US" altLang="zh-CN" dirty="0"/>
          </a:p>
          <a:p>
            <a:r>
              <a:rPr lang="zh-CN" altLang="zh-CN" dirty="0"/>
              <a:t>在基于地理位置的社交网络中，社交媒体网站或社交媒体</a:t>
            </a:r>
            <a:r>
              <a:rPr lang="en-US" altLang="zh-CN" dirty="0"/>
              <a:t>App</a:t>
            </a:r>
            <a:r>
              <a:rPr lang="zh-CN" altLang="zh-CN" dirty="0"/>
              <a:t>可以通过手机获取用户的当前位置，并允许用户利用这一信息进行社交</a:t>
            </a:r>
            <a:r>
              <a:rPr lang="zh-CN" altLang="en-US" dirty="0"/>
              <a:t>。</a:t>
            </a:r>
            <a:endParaRPr lang="en-US" altLang="zh-CN" dirty="0"/>
          </a:p>
          <a:p>
            <a:r>
              <a:rPr lang="zh-CN" altLang="zh-CN" dirty="0"/>
              <a:t>一些社交媒体网站在提供基于地理位置的社交网络时，也会收集用户的地理位置信息以完善自身功能</a:t>
            </a:r>
            <a:r>
              <a:rPr lang="zh-CN" altLang="en-US" dirty="0"/>
              <a:t>。</a:t>
            </a:r>
            <a:endParaRPr lang="en-US" altLang="zh-CN"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内容社区</a:t>
            </a:r>
            <a:endParaRPr lang="zh-CN" altLang="en-US" dirty="0"/>
          </a:p>
        </p:txBody>
      </p:sp>
      <p:sp>
        <p:nvSpPr>
          <p:cNvPr id="3" name="内容占位符 2"/>
          <p:cNvSpPr>
            <a:spLocks noGrp="1"/>
          </p:cNvSpPr>
          <p:nvPr>
            <p:ph idx="1"/>
          </p:nvPr>
        </p:nvSpPr>
        <p:spPr/>
        <p:txBody>
          <a:bodyPr/>
          <a:lstStyle/>
          <a:p>
            <a:r>
              <a:rPr lang="zh-CN" altLang="en-US" dirty="0"/>
              <a:t>社区中的内容</a:t>
            </a:r>
            <a:endParaRPr lang="en-US" altLang="zh-CN" dirty="0"/>
          </a:p>
          <a:p>
            <a:r>
              <a:rPr lang="zh-CN" altLang="en-US" dirty="0"/>
              <a:t>知识产权</a:t>
            </a:r>
            <a:endParaRPr lang="en-US" altLang="zh-CN"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社区中的内容</a:t>
            </a:r>
            <a:endParaRPr lang="en-US" altLang="zh-CN" dirty="0"/>
          </a:p>
        </p:txBody>
      </p:sp>
      <p:sp>
        <p:nvSpPr>
          <p:cNvPr id="3" name="内容占位符 2"/>
          <p:cNvSpPr>
            <a:spLocks noGrp="1"/>
          </p:cNvSpPr>
          <p:nvPr>
            <p:ph idx="1"/>
          </p:nvPr>
        </p:nvSpPr>
        <p:spPr/>
        <p:txBody>
          <a:bodyPr/>
          <a:lstStyle/>
          <a:p>
            <a:r>
              <a:rPr lang="zh-CN" altLang="zh-CN" dirty="0"/>
              <a:t>无论是在哪个社交媒体网站中，内容永远占据着主要位置。因此，如何管理这些内容，变成了社交媒体的主要工作。</a:t>
            </a:r>
            <a:endParaRPr lang="en-US" altLang="zh-CN" dirty="0"/>
          </a:p>
          <a:p>
            <a:r>
              <a:rPr lang="zh-CN" altLang="zh-CN" dirty="0"/>
              <a:t>很多大型社交媒体网站都提供了自己开发的搜索引擎，以帮助用户更好地搜索信息</a:t>
            </a:r>
            <a:r>
              <a:rPr lang="zh-CN" altLang="en-US" dirty="0"/>
              <a:t>。</a:t>
            </a:r>
            <a:endParaRPr lang="en-US" altLang="zh-CN" dirty="0"/>
          </a:p>
          <a:p>
            <a:r>
              <a:rPr lang="zh-CN" altLang="zh-CN" dirty="0"/>
              <a:t>除了简单的内容搜索之外，管理内容的另一大利器便是“元数据标签”。元数据标签常常是一个关键词，用来描述有关内容本身的信息，在新浪微博中，元数据标签被称为“话题”，其形式为</a:t>
            </a:r>
            <a:r>
              <a:rPr lang="en-US" altLang="zh-CN" dirty="0"/>
              <a:t>#</a:t>
            </a:r>
            <a:r>
              <a:rPr lang="zh-CN" altLang="zh-CN" dirty="0"/>
              <a:t>话题内容</a:t>
            </a:r>
            <a:r>
              <a:rPr lang="en-US" altLang="zh-CN" dirty="0"/>
              <a:t>#</a:t>
            </a:r>
            <a:r>
              <a:rPr lang="zh-CN" altLang="zh-CN" dirty="0"/>
              <a:t>。</a:t>
            </a:r>
            <a:endParaRPr lang="zh-CN" altLang="zh-CN"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知识产权</a:t>
            </a:r>
            <a:endParaRPr lang="en-US" altLang="zh-CN" dirty="0"/>
          </a:p>
        </p:txBody>
      </p:sp>
      <p:sp>
        <p:nvSpPr>
          <p:cNvPr id="3" name="内容占位符 2"/>
          <p:cNvSpPr>
            <a:spLocks noGrp="1"/>
          </p:cNvSpPr>
          <p:nvPr>
            <p:ph idx="1"/>
          </p:nvPr>
        </p:nvSpPr>
        <p:spPr/>
        <p:txBody>
          <a:bodyPr/>
          <a:lstStyle/>
          <a:p>
            <a:r>
              <a:rPr lang="zh-CN" altLang="zh-CN" dirty="0"/>
              <a:t>知识产权是指“权利人对其智力劳动所创作的成果享有的财产权利”，一般只在有限时间内有效。各种智力创造比如发明、外观设计、文学和艺术作品，以及在商业中使用的标志、名称、图像，都可被认为是某一个人或组织所拥有的知识产权。</a:t>
            </a:r>
            <a:endParaRPr lang="en-US" altLang="zh-CN" dirty="0"/>
          </a:p>
          <a:p>
            <a:endParaRPr lang="en-US" altLang="zh-CN" dirty="0"/>
          </a:p>
          <a:p>
            <a:r>
              <a:rPr lang="zh-CN" altLang="zh-CN" dirty="0"/>
              <a:t>在社交媒体中，知识产权是一个纷乱复杂的话题，不同的社交媒体网站对于知识产权有不同的处理方式。</a:t>
            </a:r>
            <a:endParaRPr lang="zh-CN" altLang="zh-CN" dirty="0"/>
          </a:p>
        </p:txBody>
      </p:sp>
    </p:spTree>
  </p:cSld>
  <p:clrMapOvr>
    <a:masterClrMapping/>
  </p:clrMapOvr>
</p:sld>
</file>

<file path=ppt/theme/theme1.xml><?xml version="1.0" encoding="utf-8"?>
<a:theme xmlns:a="http://schemas.openxmlformats.org/drawingml/2006/main" name="CS">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CS</Template>
  <TotalTime>0</TotalTime>
  <Words>3429</Words>
  <Application>WPS 演示</Application>
  <PresentationFormat>全屏显示(4:3)</PresentationFormat>
  <Paragraphs>183</Paragraphs>
  <Slides>27</Slides>
  <Notes>0</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27</vt:i4>
      </vt:variant>
    </vt:vector>
  </HeadingPairs>
  <TitlesOfParts>
    <vt:vector size="35" baseType="lpstr">
      <vt:lpstr>Arial</vt:lpstr>
      <vt:lpstr>宋体</vt:lpstr>
      <vt:lpstr>Wingdings</vt:lpstr>
      <vt:lpstr>Calibri Light</vt:lpstr>
      <vt:lpstr>微软雅黑</vt:lpstr>
      <vt:lpstr>Arial Unicode MS</vt:lpstr>
      <vt:lpstr>Calibri</vt:lpstr>
      <vt:lpstr>CS</vt:lpstr>
      <vt:lpstr>第8章 社交媒体</vt:lpstr>
      <vt:lpstr>主要内容</vt:lpstr>
      <vt:lpstr>社交媒体基础</vt:lpstr>
      <vt:lpstr>社交媒体基础知识</vt:lpstr>
      <vt:lpstr>社交媒体演进</vt:lpstr>
      <vt:lpstr>基于地理位置的社交网络</vt:lpstr>
      <vt:lpstr>内容社区</vt:lpstr>
      <vt:lpstr>社区中的内容</vt:lpstr>
      <vt:lpstr>知识产权</vt:lpstr>
      <vt:lpstr>社交媒体形式</vt:lpstr>
      <vt:lpstr>社交媒体形式</vt:lpstr>
      <vt:lpstr>社交媒体形式</vt:lpstr>
      <vt:lpstr>社交媒体形式</vt:lpstr>
      <vt:lpstr>在线交流</vt:lpstr>
      <vt:lpstr>电子邮件</vt:lpstr>
      <vt:lpstr>电子邮箱账户</vt:lpstr>
      <vt:lpstr>本地电子邮件</vt:lpstr>
      <vt:lpstr>电子邮件协议</vt:lpstr>
      <vt:lpstr>PowerPoint 演示文稿</vt:lpstr>
      <vt:lpstr>PowerPoint 演示文稿</vt:lpstr>
      <vt:lpstr>电子邮件附件</vt:lpstr>
      <vt:lpstr>PowerPoint 演示文稿</vt:lpstr>
      <vt:lpstr>电子邮件礼仪</vt:lpstr>
      <vt:lpstr>电子邮件礼仪</vt:lpstr>
      <vt:lpstr>电子邮件礼仪</vt:lpstr>
      <vt:lpstr>实时消息</vt:lpstr>
      <vt:lpstr>VoIP</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第7章 Web和电子邮件</dc:title>
  <dc:creator>李沛伦</dc:creator>
  <cp:lastModifiedBy>古安</cp:lastModifiedBy>
  <cp:revision>13</cp:revision>
  <dcterms:created xsi:type="dcterms:W3CDTF">2015-05-19T13:49:00Z</dcterms:created>
  <dcterms:modified xsi:type="dcterms:W3CDTF">2019-11-27T07:33:37Z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2052-11.1.0.9208</vt:lpwstr>
  </property>
</Properties>
</file>