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Lst>
  <p:notesMasterIdLst>
    <p:notesMasterId r:id="rId10"/>
  </p:notesMasterIdLst>
  <p:sldIdLst>
    <p:sldId id="256" r:id="rId3"/>
    <p:sldId id="257" r:id="rId4"/>
    <p:sldId id="258" r:id="rId5"/>
    <p:sldId id="282" r:id="rId6"/>
    <p:sldId id="259" r:id="rId7"/>
    <p:sldId id="260" r:id="rId8"/>
    <p:sldId id="263" r:id="rId9"/>
    <p:sldId id="281" r:id="rId11"/>
    <p:sldId id="283" r:id="rId12"/>
    <p:sldId id="261" r:id="rId13"/>
    <p:sldId id="262" r:id="rId14"/>
    <p:sldId id="284" r:id="rId15"/>
    <p:sldId id="264" r:id="rId16"/>
    <p:sldId id="265" r:id="rId17"/>
    <p:sldId id="266" r:id="rId18"/>
    <p:sldId id="267" r:id="rId19"/>
    <p:sldId id="268" r:id="rId20"/>
    <p:sldId id="269" r:id="rId21"/>
    <p:sldId id="270" r:id="rId22"/>
    <p:sldId id="285" r:id="rId23"/>
    <p:sldId id="271" r:id="rId24"/>
    <p:sldId id="272" r:id="rId25"/>
    <p:sldId id="307" r:id="rId26"/>
    <p:sldId id="308" r:id="rId27"/>
    <p:sldId id="273" r:id="rId28"/>
    <p:sldId id="274" r:id="rId29"/>
    <p:sldId id="310" r:id="rId30"/>
    <p:sldId id="275" r:id="rId31"/>
    <p:sldId id="276" r:id="rId32"/>
    <p:sldId id="277" r:id="rId33"/>
    <p:sldId id="311" r:id="rId34"/>
    <p:sldId id="278" r:id="rId35"/>
    <p:sldId id="312" r:id="rId36"/>
    <p:sldId id="313"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4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explosion val="0"/>
          <c:dPt>
            <c:idx val="0"/>
            <c:bubble3D val="0"/>
            <c:spPr>
              <a:solidFill>
                <a:schemeClr val="accent1"/>
              </a:solidFill>
              <a:ln>
                <a:noFill/>
              </a:ln>
              <a:effectLst>
                <a:outerShdw blurRad="63500" sx="102000" sy="102000" algn="ctr" rotWithShape="0">
                  <a:prstClr val="black">
                    <a:alpha val="20000"/>
                  </a:prstClr>
                </a:outerShdw>
              </a:effectLst>
            </c:spPr>
          </c:dPt>
          <c:dPt>
            <c:idx val="1"/>
            <c:bubble3D val="0"/>
            <c:spPr>
              <a:solidFill>
                <a:schemeClr val="accent2"/>
              </a:solidFill>
              <a:ln>
                <a:noFill/>
              </a:ln>
              <a:effectLst>
                <a:outerShdw blurRad="63500" sx="102000" sy="102000" algn="ctr" rotWithShape="0">
                  <a:prstClr val="black">
                    <a:alpha val="20000"/>
                  </a:prstClr>
                </a:outerShdw>
              </a:effectLst>
            </c:spPr>
          </c:dPt>
          <c:dPt>
            <c:idx val="2"/>
            <c:bubble3D val="0"/>
            <c:spPr>
              <a:solidFill>
                <a:schemeClr val="accent3"/>
              </a:solidFill>
              <a:ln>
                <a:noFill/>
              </a:ln>
              <a:effectLst>
                <a:outerShdw blurRad="63500" sx="102000" sy="102000" algn="ctr" rotWithShape="0">
                  <a:prstClr val="black">
                    <a:alpha val="20000"/>
                  </a:prstClr>
                </a:outerShdw>
              </a:effectLst>
            </c:spPr>
          </c:dPt>
          <c:dPt>
            <c:idx val="3"/>
            <c:bubble3D val="0"/>
            <c:spPr>
              <a:solidFill>
                <a:schemeClr val="accent4"/>
              </a:solidFill>
              <a:ln>
                <a:noFill/>
              </a:ln>
              <a:effectLst>
                <a:outerShdw blurRad="63500" sx="102000" sy="102000" algn="ctr" rotWithShape="0">
                  <a:prstClr val="black">
                    <a:alpha val="20000"/>
                  </a:prstClr>
                </a:outerShdw>
              </a:effectLst>
            </c:spPr>
          </c:dPt>
          <c:dPt>
            <c:idx val="4"/>
            <c:bubble3D val="0"/>
            <c:spPr>
              <a:solidFill>
                <a:schemeClr val="accent5"/>
              </a:solidFill>
              <a:ln>
                <a:noFill/>
              </a:ln>
              <a:effectLst>
                <a:outerShdw blurRad="63500" sx="102000" sy="102000" algn="ctr" rotWithShape="0">
                  <a:prstClr val="black">
                    <a:alpha val="20000"/>
                  </a:prstClr>
                </a:outerShdw>
              </a:effectLst>
            </c:spPr>
          </c:dPt>
          <c:dPt>
            <c:idx val="5"/>
            <c:bubble3D val="0"/>
            <c:spPr>
              <a:solidFill>
                <a:schemeClr val="accent6"/>
              </a:solidFill>
              <a:ln>
                <a:noFill/>
              </a:ln>
              <a:effectLst>
                <a:outerShdw blurRad="63500" sx="102000" sy="102000" algn="ctr" rotWithShape="0">
                  <a:prstClr val="black">
                    <a:alpha val="20000"/>
                  </a:prstClr>
                </a:outerShdw>
              </a:effectLst>
            </c:spPr>
          </c:dPt>
          <c:dLbls>
            <c:dLbl>
              <c:idx val="0"/>
              <c:layout>
                <c:manualLayout>
                  <c:x val="0.0437876299945266"/>
                  <c:y val="-0.0676328502415459"/>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dLbl>
              <c:idx val="1"/>
              <c:layout>
                <c:manualLayout>
                  <c:x val="-0.0919540229885057"/>
                  <c:y val="-0.0579710144927536"/>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dLbl>
              <c:idx val="2"/>
              <c:layout>
                <c:manualLayout>
                  <c:x val="-0.0547345374931582"/>
                  <c:y val="0.00322061191626403"/>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dLbl>
              <c:idx val="3"/>
              <c:layout>
                <c:manualLayout>
                  <c:x val="-0.105090311986864"/>
                  <c:y val="0.0193236714975845"/>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dLbl>
              <c:idx val="4"/>
              <c:layout>
                <c:manualLayout>
                  <c:x val="-0.0547345374931582"/>
                  <c:y val="0.00644122383252817"/>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dLbl>
              <c:idx val="5"/>
              <c:layout>
                <c:manualLayout>
                  <c:x val="0.0591133004926108"/>
                  <c:y val="-0.0128824476650564"/>
                </c:manualLayout>
              </c:layout>
              <c:dLblPos val="bestFit"/>
              <c:showLegendKey val="0"/>
              <c:showVal val="1"/>
              <c:showCatName val="1"/>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spc="0" baseline="0">
                    <a:solidFill>
                      <a:sysClr val="windowText" lastClr="000000"/>
                    </a:solidFill>
                    <a:latin typeface="+mn-lt"/>
                    <a:ea typeface="+mn-ea"/>
                    <a:cs typeface="+mn-cs"/>
                  </a:defRPr>
                </a:pPr>
              </a:p>
            </c:txPr>
            <c:dLblPos val="outEnd"/>
            <c:showLegendKey val="0"/>
            <c:showVal val="1"/>
            <c:showCatName val="1"/>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Sheet3!$A$1:$A$6</c:f>
              <c:strCache>
                <c:ptCount val="6"/>
                <c:pt idx="0">
                  <c:v>Chrome</c:v>
                </c:pt>
                <c:pt idx="1">
                  <c:v>Microsoft Internet Explorer</c:v>
                </c:pt>
                <c:pt idx="2">
                  <c:v>Firefox</c:v>
                </c:pt>
                <c:pt idx="3">
                  <c:v>Microsoft Edge</c:v>
                </c:pt>
                <c:pt idx="4">
                  <c:v>Safari</c:v>
                </c:pt>
                <c:pt idx="5">
                  <c:v>Other</c:v>
                </c:pt>
              </c:strCache>
            </c:strRef>
          </c:cat>
          <c:val>
            <c:numRef>
              <c:f>Sheet3!$B$1:$B$6</c:f>
              <c:numCache>
                <c:formatCode>0.00%</c:formatCode>
                <c:ptCount val="6"/>
                <c:pt idx="0">
                  <c:v>0.5692</c:v>
                </c:pt>
                <c:pt idx="1">
                  <c:v>0.1549</c:v>
                </c:pt>
                <c:pt idx="2">
                  <c:v>0.1084</c:v>
                </c:pt>
                <c:pt idx="3">
                  <c:v>0.0677</c:v>
                </c:pt>
                <c:pt idx="4">
                  <c:v>0.0336</c:v>
                </c:pt>
                <c:pt idx="5">
                  <c:v>0.0662</c:v>
                </c:pt>
              </c:numCache>
            </c:numRef>
          </c:val>
        </c:ser>
        <c:dLbls>
          <c:showLegendKey val="0"/>
          <c:showVal val="0"/>
          <c:showCatName val="1"/>
          <c:showSerName val="0"/>
          <c:showPercent val="0"/>
          <c:showBubbleSize val="0"/>
          <c:showLeaderLines val="1"/>
        </c:dLbls>
        <c:firstSliceAng val="0"/>
      </c:pieChart>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prstDash val="solid"/>
      <a:round/>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89052D-3092-4EBD-9FBC-6A9242379F5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FAE143-F568-4DC1-956A-35CEBCAF976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FAE143-F568-4DC1-956A-35CEBCAF976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FAE143-F568-4DC1-956A-35CEBCAF976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82CD00F-EBEC-4CD0-BCA5-2AB70AFF217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6BEBF8-A375-4052-B2F4-16E9C9EFE34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CD00F-EBEC-4CD0-BCA5-2AB70AFF217C}"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BEBF8-A375-4052-B2F4-16E9C9EFE34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dirty="0"/>
              <a:t>7</a:t>
            </a:r>
            <a:r>
              <a:rPr lang="zh-CN" altLang="en-US" dirty="0"/>
              <a:t>章 </a:t>
            </a:r>
            <a:r>
              <a:rPr lang="en-US" altLang="zh-CN" dirty="0"/>
              <a:t>Web</a:t>
            </a:r>
            <a:r>
              <a:rPr lang="zh-CN" altLang="en-US" dirty="0"/>
              <a:t>技术及应用</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HTML</a:t>
            </a:r>
            <a:endParaRPr lang="zh-CN" altLang="en-US" dirty="0"/>
          </a:p>
        </p:txBody>
      </p:sp>
      <p:sp>
        <p:nvSpPr>
          <p:cNvPr id="3" name="内容占位符 2"/>
          <p:cNvSpPr>
            <a:spLocks noGrp="1"/>
          </p:cNvSpPr>
          <p:nvPr>
            <p:ph idx="1"/>
          </p:nvPr>
        </p:nvSpPr>
        <p:spPr>
          <a:xfrm>
            <a:off x="1438382" y="1202076"/>
            <a:ext cx="7076968" cy="5292853"/>
          </a:xfrm>
        </p:spPr>
        <p:txBody>
          <a:bodyPr>
            <a:normAutofit/>
          </a:bodyPr>
          <a:lstStyle/>
          <a:p>
            <a:r>
              <a:rPr lang="en-US" altLang="zh-CN" dirty="0"/>
              <a:t>HTML</a:t>
            </a:r>
            <a:r>
              <a:rPr lang="zh-CN" altLang="zh-CN" dirty="0"/>
              <a:t>（</a:t>
            </a:r>
            <a:r>
              <a:rPr lang="en-US" altLang="zh-CN" dirty="0" err="1"/>
              <a:t>HyperText</a:t>
            </a:r>
            <a:r>
              <a:rPr lang="en-US" altLang="zh-CN" dirty="0"/>
              <a:t> Markup Language</a:t>
            </a:r>
            <a:r>
              <a:rPr lang="zh-CN" altLang="zh-CN" dirty="0"/>
              <a:t>，超文本标记语言）是设计</a:t>
            </a:r>
            <a:r>
              <a:rPr lang="en-US" altLang="zh-CN" dirty="0"/>
              <a:t>HTML</a:t>
            </a:r>
            <a:r>
              <a:rPr lang="zh-CN" altLang="zh-CN" dirty="0"/>
              <a:t>网页时需要遵循的语言规范，只有遵循了</a:t>
            </a:r>
            <a:r>
              <a:rPr lang="en-US" altLang="zh-CN" dirty="0"/>
              <a:t>HTML</a:t>
            </a:r>
            <a:r>
              <a:rPr lang="zh-CN" altLang="zh-CN" dirty="0"/>
              <a:t>规范的网页才能被浏览器正确解读。</a:t>
            </a:r>
            <a:endParaRPr lang="en-US" altLang="zh-CN" dirty="0"/>
          </a:p>
          <a:p>
            <a:endParaRPr lang="en-US" altLang="zh-CN" dirty="0"/>
          </a:p>
          <a:p>
            <a:r>
              <a:rPr lang="zh-CN" altLang="en-US" dirty="0"/>
              <a:t>最新的</a:t>
            </a:r>
            <a:r>
              <a:rPr lang="en-US" altLang="zh-CN" dirty="0"/>
              <a:t>HTML</a:t>
            </a:r>
            <a:r>
              <a:rPr lang="zh-CN" altLang="en-US" dirty="0"/>
              <a:t>版本是</a:t>
            </a:r>
            <a:r>
              <a:rPr lang="en-US" altLang="zh-CN" dirty="0"/>
              <a:t>HTML5</a:t>
            </a:r>
            <a:r>
              <a:rPr lang="zh-CN" altLang="en-US" dirty="0"/>
              <a:t>。</a:t>
            </a:r>
            <a:endParaRPr lang="en-US" altLang="zh-CN" dirty="0"/>
          </a:p>
          <a:p>
            <a:endParaRPr lang="en-US" altLang="zh-CN" dirty="0"/>
          </a:p>
          <a:p>
            <a:r>
              <a:rPr lang="en-US" altLang="zh-CN" dirty="0"/>
              <a:t>HTML</a:t>
            </a:r>
            <a:r>
              <a:rPr lang="zh-CN" altLang="zh-CN" dirty="0"/>
              <a:t>网页中包含了</a:t>
            </a:r>
            <a:r>
              <a:rPr lang="en-US" altLang="zh-CN" dirty="0"/>
              <a:t>HTML</a:t>
            </a:r>
            <a:r>
              <a:rPr lang="zh-CN" altLang="zh-CN" dirty="0"/>
              <a:t>标记以指导相关内容的生成形式</a:t>
            </a:r>
            <a:r>
              <a:rPr lang="zh-CN" altLang="en-US" dirty="0"/>
              <a:t>。</a:t>
            </a:r>
            <a:r>
              <a:rPr lang="zh-CN" altLang="zh-CN" dirty="0"/>
              <a:t>浏览器会对</a:t>
            </a:r>
            <a:r>
              <a:rPr lang="en-US" altLang="zh-CN" dirty="0"/>
              <a:t>HTML</a:t>
            </a:r>
            <a:r>
              <a:rPr lang="zh-CN" altLang="zh-CN" dirty="0"/>
              <a:t>文件进行解释，按照标签指定的格式设置与放置对应的内容。</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HTTP</a:t>
            </a:r>
            <a:endParaRPr lang="zh-CN" altLang="en-US" dirty="0"/>
          </a:p>
        </p:txBody>
      </p:sp>
      <p:sp>
        <p:nvSpPr>
          <p:cNvPr id="3" name="内容占位符 2"/>
          <p:cNvSpPr>
            <a:spLocks noGrp="1"/>
          </p:cNvSpPr>
          <p:nvPr>
            <p:ph idx="1"/>
          </p:nvPr>
        </p:nvSpPr>
        <p:spPr/>
        <p:txBody>
          <a:bodyPr/>
          <a:lstStyle/>
          <a:p>
            <a:r>
              <a:rPr lang="en-US" altLang="zh-CN" dirty="0"/>
              <a:t>HTTP</a:t>
            </a:r>
            <a:r>
              <a:rPr lang="zh-CN" altLang="zh-CN" dirty="0"/>
              <a:t>（</a:t>
            </a:r>
            <a:r>
              <a:rPr lang="en-US" altLang="zh-CN" dirty="0" err="1"/>
              <a:t>HyperText</a:t>
            </a:r>
            <a:r>
              <a:rPr lang="en-US" altLang="zh-CN" dirty="0"/>
              <a:t> Transfer Protocol</a:t>
            </a:r>
            <a:r>
              <a:rPr lang="zh-CN" altLang="zh-CN" dirty="0"/>
              <a:t>，超文本传输协议）详细规定了浏览器和</a:t>
            </a:r>
            <a:r>
              <a:rPr lang="en-US" altLang="zh-CN" dirty="0"/>
              <a:t>Web</a:t>
            </a:r>
            <a:r>
              <a:rPr lang="zh-CN" altLang="zh-CN" dirty="0"/>
              <a:t>服务器之间互相通信的规则，通过</a:t>
            </a:r>
            <a:r>
              <a:rPr lang="en-US" altLang="zh-CN" dirty="0"/>
              <a:t>HTTP</a:t>
            </a:r>
            <a:r>
              <a:rPr lang="zh-CN" altLang="zh-CN" dirty="0"/>
              <a:t>协议可以将对应</a:t>
            </a:r>
            <a:r>
              <a:rPr lang="en-US" altLang="zh-CN" dirty="0"/>
              <a:t>URL</a:t>
            </a:r>
            <a:r>
              <a:rPr lang="zh-CN" altLang="zh-CN" dirty="0"/>
              <a:t>的</a:t>
            </a:r>
            <a:r>
              <a:rPr lang="en-US" altLang="zh-CN" dirty="0"/>
              <a:t>Web</a:t>
            </a:r>
            <a:r>
              <a:rPr lang="zh-CN" altLang="zh-CN" dirty="0"/>
              <a:t>资源（网页、文档、图形、视频等）获取到用户的本地计算机。</a:t>
            </a:r>
            <a:endParaRPr lang="zh-CN" altLang="zh-CN" dirty="0"/>
          </a:p>
          <a:p>
            <a:r>
              <a:rPr lang="zh-CN" altLang="zh-CN" dirty="0"/>
              <a:t>当浏览器获取网页资源后，会将其中的一些材料作为临时文件存储在计算机的临时文件夹中。这些临时文件一般称为浏览器缓存或</a:t>
            </a:r>
            <a:r>
              <a:rPr lang="en-US" altLang="zh-CN" dirty="0"/>
              <a:t>Web</a:t>
            </a:r>
            <a:r>
              <a:rPr lang="zh-CN" altLang="zh-CN" dirty="0"/>
              <a:t>缓存。浏览器缓存能减少冗余的数据传输</a:t>
            </a:r>
            <a:r>
              <a:rPr lang="en-US" altLang="zh-CN" dirty="0"/>
              <a:t>——</a:t>
            </a:r>
            <a:r>
              <a:rPr lang="zh-CN" altLang="zh-CN" dirty="0"/>
              <a:t>当用户再次访问相同的网页时，可以直接从缓存中找出对应资源，而无需再次向</a:t>
            </a:r>
            <a:r>
              <a:rPr lang="en-US" altLang="zh-CN" dirty="0"/>
              <a:t>Web</a:t>
            </a:r>
            <a:r>
              <a:rPr lang="zh-CN" altLang="zh-CN" dirty="0"/>
              <a:t>服务器请求。</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HTTP</a:t>
            </a:r>
            <a:endParaRPr lang="en-US" altLang="zh-CN"/>
          </a:p>
        </p:txBody>
      </p:sp>
      <p:sp>
        <p:nvSpPr>
          <p:cNvPr id="3" name="内容占位符 2"/>
          <p:cNvSpPr>
            <a:spLocks noGrp="1"/>
          </p:cNvSpPr>
          <p:nvPr>
            <p:ph idx="1"/>
          </p:nvPr>
        </p:nvSpPr>
        <p:spPr/>
        <p:txBody>
          <a:bodyPr/>
          <a:p>
            <a:r>
              <a:rPr lang="en-US" altLang="zh-CN"/>
              <a:t>HTTP</a:t>
            </a:r>
            <a:r>
              <a:rPr lang="zh-CN" altLang="en-US"/>
              <a:t>规定了多种方法以帮助浏览器和</a:t>
            </a:r>
            <a:r>
              <a:rPr lang="en-US" altLang="zh-CN"/>
              <a:t>Web</a:t>
            </a:r>
            <a:r>
              <a:rPr lang="zh-CN" altLang="en-US"/>
              <a:t>服务器的通信，最常用的方法由</a:t>
            </a:r>
            <a:r>
              <a:rPr lang="en-US" altLang="zh-CN"/>
              <a:t>GET</a:t>
            </a:r>
            <a:r>
              <a:rPr lang="zh-CN" altLang="en-US"/>
              <a:t>和</a:t>
            </a:r>
            <a:r>
              <a:rPr lang="en-US" altLang="zh-CN"/>
              <a:t>POST</a:t>
            </a:r>
            <a:r>
              <a:rPr lang="zh-CN" altLang="en-US"/>
              <a:t>。</a:t>
            </a:r>
            <a:endParaRPr lang="zh-CN" altLang="en-US"/>
          </a:p>
          <a:p>
            <a:r>
              <a:rPr lang="en-US" altLang="zh-CN"/>
              <a:t>HTTP</a:t>
            </a:r>
            <a:r>
              <a:rPr lang="zh-CN" altLang="en-US"/>
              <a:t>连接的建立需要一对套接字。套接字是</a:t>
            </a:r>
            <a:r>
              <a:rPr lang="en-US" altLang="zh-CN"/>
              <a:t>IP</a:t>
            </a:r>
            <a:r>
              <a:rPr lang="zh-CN" altLang="en-US"/>
              <a:t>地址和端口号的组合，在</a:t>
            </a:r>
            <a:r>
              <a:rPr lang="en-US" altLang="zh-CN"/>
              <a:t>HTTP</a:t>
            </a:r>
            <a:r>
              <a:rPr lang="zh-CN" altLang="en-US"/>
              <a:t>中通常关联到</a:t>
            </a:r>
            <a:r>
              <a:rPr lang="en-US" altLang="zh-CN"/>
              <a:t>80</a:t>
            </a:r>
            <a:r>
              <a:rPr lang="zh-CN" altLang="en-US"/>
              <a:t>端口。</a:t>
            </a:r>
            <a:endParaRPr lang="zh-CN" altLang="en-US"/>
          </a:p>
          <a:p>
            <a:r>
              <a:rPr lang="zh-CN" altLang="en-US"/>
              <a:t>目前的</a:t>
            </a:r>
            <a:r>
              <a:rPr lang="en-US" altLang="zh-CN"/>
              <a:t>HTTP</a:t>
            </a:r>
            <a:r>
              <a:rPr lang="zh-CN" altLang="en-US"/>
              <a:t>协议默认使用长连接，即可以使用一次连接完成多个请求与响应。</a:t>
            </a:r>
            <a:endParaRPr lang="zh-CN" altLang="en-US"/>
          </a:p>
          <a:p>
            <a:r>
              <a:rPr lang="en-US" altLang="zh-CN"/>
              <a:t>Web</a:t>
            </a:r>
            <a:r>
              <a:rPr lang="zh-CN" altLang="en-US"/>
              <a:t>服务器的每一次相应都会带有一个</a:t>
            </a:r>
            <a:r>
              <a:rPr lang="en-US" altLang="zh-CN"/>
              <a:t>3</a:t>
            </a:r>
            <a:r>
              <a:rPr lang="zh-CN" altLang="en-US"/>
              <a:t>为的</a:t>
            </a:r>
            <a:r>
              <a:rPr lang="en-US" altLang="zh-CN"/>
              <a:t>HTTP</a:t>
            </a:r>
            <a:r>
              <a:rPr lang="zh-CN" altLang="en-US"/>
              <a:t>状态码用以指示请求的完成情况。</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Cookies</a:t>
            </a:r>
            <a:endParaRPr lang="zh-CN" altLang="en-US" dirty="0"/>
          </a:p>
        </p:txBody>
      </p:sp>
      <p:sp>
        <p:nvSpPr>
          <p:cNvPr id="3" name="内容占位符 2"/>
          <p:cNvSpPr>
            <a:spLocks noGrp="1"/>
          </p:cNvSpPr>
          <p:nvPr>
            <p:ph idx="1"/>
          </p:nvPr>
        </p:nvSpPr>
        <p:spPr>
          <a:xfrm>
            <a:off x="1438382" y="1202076"/>
            <a:ext cx="7076968" cy="5521453"/>
          </a:xfrm>
        </p:spPr>
        <p:txBody>
          <a:bodyPr>
            <a:normAutofit/>
          </a:bodyPr>
          <a:lstStyle/>
          <a:p>
            <a:r>
              <a:rPr lang="en-US" altLang="zh-CN" dirty="0"/>
              <a:t>Cookies</a:t>
            </a:r>
            <a:r>
              <a:rPr lang="zh-CN" altLang="zh-CN" dirty="0"/>
              <a:t>是由</a:t>
            </a:r>
            <a:r>
              <a:rPr lang="en-US" altLang="zh-CN" dirty="0"/>
              <a:t>Web</a:t>
            </a:r>
            <a:r>
              <a:rPr lang="zh-CN" altLang="zh-CN" dirty="0"/>
              <a:t>服务器生成后存储在用户的本地计算机中的一段数据。</a:t>
            </a:r>
            <a:endParaRPr lang="en-US" altLang="zh-CN" dirty="0"/>
          </a:p>
          <a:p>
            <a:r>
              <a:rPr lang="zh-CN" altLang="zh-CN" dirty="0"/>
              <a:t>由于</a:t>
            </a:r>
            <a:r>
              <a:rPr lang="en-US" altLang="zh-CN" dirty="0"/>
              <a:t>HTTP</a:t>
            </a:r>
            <a:r>
              <a:rPr lang="zh-CN" altLang="zh-CN" dirty="0"/>
              <a:t>是无状态协议，不会记录用户浏览过的页面、输入的内容或选择的商品，这在某些场合（如网上购物）是非常不方便的。</a:t>
            </a:r>
            <a:r>
              <a:rPr lang="en-US" altLang="zh-CN" dirty="0"/>
              <a:t>Cookies</a:t>
            </a:r>
            <a:r>
              <a:rPr lang="zh-CN" altLang="zh-CN" dirty="0"/>
              <a:t>就是为了满足这种连续性的需求而产生的。</a:t>
            </a:r>
            <a:endParaRPr lang="en-US" altLang="zh-CN" dirty="0"/>
          </a:p>
          <a:p>
            <a:r>
              <a:rPr lang="en-US" altLang="zh-CN" dirty="0"/>
              <a:t>Cookies</a:t>
            </a:r>
            <a:r>
              <a:rPr lang="zh-CN" altLang="zh-CN" dirty="0"/>
              <a:t>可以记录用户的账号和密码（这通常是加密的）、购物车信息、访问日期、搜索过的信息等多种内容，有了</a:t>
            </a:r>
            <a:r>
              <a:rPr lang="en-US" altLang="zh-CN" dirty="0"/>
              <a:t>Cookies</a:t>
            </a:r>
            <a:r>
              <a:rPr lang="zh-CN" altLang="zh-CN" dirty="0"/>
              <a:t>后，相应的网站便可通过对其调用来实现自动登录、购物车支付、有选择的广告投放等功能。</a:t>
            </a:r>
            <a:endParaRPr lang="zh-CN" altLang="zh-CN"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Cookies</a:t>
            </a:r>
            <a:endParaRPr lang="zh-CN" altLang="en-US" dirty="0"/>
          </a:p>
        </p:txBody>
      </p:sp>
      <p:sp>
        <p:nvSpPr>
          <p:cNvPr id="3" name="内容占位符 2"/>
          <p:cNvSpPr>
            <a:spLocks noGrp="1"/>
          </p:cNvSpPr>
          <p:nvPr>
            <p:ph idx="1"/>
          </p:nvPr>
        </p:nvSpPr>
        <p:spPr/>
        <p:txBody>
          <a:bodyPr>
            <a:normAutofit/>
          </a:bodyPr>
          <a:lstStyle/>
          <a:p>
            <a:r>
              <a:rPr lang="zh-CN" altLang="zh-CN" dirty="0"/>
              <a:t>一个典型的</a:t>
            </a:r>
            <a:r>
              <a:rPr lang="en-US" altLang="zh-CN" dirty="0"/>
              <a:t>Cookies</a:t>
            </a:r>
            <a:r>
              <a:rPr lang="zh-CN" altLang="zh-CN" dirty="0"/>
              <a:t>生命周期是</a:t>
            </a:r>
            <a:r>
              <a:rPr lang="zh-CN" altLang="en-US" dirty="0"/>
              <a:t>：</a:t>
            </a:r>
            <a:r>
              <a:rPr lang="zh-CN" altLang="zh-CN" dirty="0"/>
              <a:t>当浏览器访问需要设置</a:t>
            </a:r>
            <a:r>
              <a:rPr lang="en-US" altLang="zh-CN" dirty="0"/>
              <a:t>Cookies</a:t>
            </a:r>
            <a:r>
              <a:rPr lang="zh-CN" altLang="zh-CN" dirty="0"/>
              <a:t>的网站后，会收到 </a:t>
            </a:r>
            <a:r>
              <a:rPr lang="en-US" altLang="zh-CN" dirty="0"/>
              <a:t>“</a:t>
            </a:r>
            <a:r>
              <a:rPr lang="zh-CN" altLang="zh-CN" dirty="0"/>
              <a:t>设置</a:t>
            </a:r>
            <a:r>
              <a:rPr lang="en-US" altLang="zh-CN" dirty="0"/>
              <a:t> Cookies”</a:t>
            </a:r>
            <a:r>
              <a:rPr lang="zh-CN" altLang="zh-CN" dirty="0"/>
              <a:t>请求，其中会包含</a:t>
            </a:r>
            <a:r>
              <a:rPr lang="en-US" altLang="zh-CN" dirty="0"/>
              <a:t>Cookies</a:t>
            </a:r>
            <a:r>
              <a:rPr lang="zh-CN" altLang="zh-CN" dirty="0"/>
              <a:t>的内容及到期时间。浏览器会将</a:t>
            </a:r>
            <a:r>
              <a:rPr lang="en-US" altLang="zh-CN" dirty="0"/>
              <a:t>Cookies</a:t>
            </a:r>
            <a:r>
              <a:rPr lang="zh-CN" altLang="zh-CN" dirty="0"/>
              <a:t>存储在本地计算机的硬盘上，当该网站需求时，可以向浏览器请求该</a:t>
            </a:r>
            <a:r>
              <a:rPr lang="en-US" altLang="zh-CN" dirty="0"/>
              <a:t>Cookies</a:t>
            </a:r>
            <a:r>
              <a:rPr lang="zh-CN" altLang="zh-CN" dirty="0"/>
              <a:t>并对其进行修改或删除。</a:t>
            </a:r>
            <a:endParaRPr lang="zh-CN" altLang="zh-CN" dirty="0"/>
          </a:p>
          <a:p>
            <a:r>
              <a:rPr lang="zh-CN" altLang="zh-CN" dirty="0"/>
              <a:t>当</a:t>
            </a:r>
            <a:r>
              <a:rPr lang="en-US" altLang="zh-CN" dirty="0"/>
              <a:t>Cookies</a:t>
            </a:r>
            <a:r>
              <a:rPr lang="zh-CN" altLang="zh-CN" dirty="0"/>
              <a:t>到了设定的到期时间时，浏览器会自动将其删除。</a:t>
            </a:r>
            <a:endParaRPr lang="en-US" altLang="zh-CN" dirty="0"/>
          </a:p>
          <a:p>
            <a:r>
              <a:rPr lang="zh-CN" altLang="zh-CN" dirty="0"/>
              <a:t>没有设置到期时间或到期时间特别长的</a:t>
            </a:r>
            <a:r>
              <a:rPr lang="en-US" altLang="zh-CN" dirty="0"/>
              <a:t>Cookies</a:t>
            </a:r>
            <a:r>
              <a:rPr lang="zh-CN" altLang="zh-CN" dirty="0"/>
              <a:t>就会长久地存放在用户的硬盘中</a:t>
            </a:r>
            <a:r>
              <a:rPr lang="zh-CN" altLang="en-US" dirty="0"/>
              <a:t>。</a:t>
            </a:r>
            <a:endParaRPr lang="zh-CN"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网页制作</a:t>
            </a:r>
            <a:endParaRPr lang="zh-CN" altLang="en-US" dirty="0"/>
          </a:p>
        </p:txBody>
      </p:sp>
      <p:sp>
        <p:nvSpPr>
          <p:cNvPr id="3" name="内容占位符 2"/>
          <p:cNvSpPr>
            <a:spLocks noGrp="1"/>
          </p:cNvSpPr>
          <p:nvPr>
            <p:ph idx="1"/>
          </p:nvPr>
        </p:nvSpPr>
        <p:spPr/>
        <p:txBody>
          <a:bodyPr>
            <a:normAutofit/>
          </a:bodyPr>
          <a:lstStyle/>
          <a:p>
            <a:r>
              <a:rPr lang="zh-CN" altLang="en-US" dirty="0"/>
              <a:t>要制作一个静态的</a:t>
            </a:r>
            <a:r>
              <a:rPr lang="en-US" altLang="zh-CN" dirty="0"/>
              <a:t>HTML</a:t>
            </a:r>
            <a:r>
              <a:rPr lang="zh-CN" altLang="en-US" dirty="0"/>
              <a:t>网页有多种方式：</a:t>
            </a:r>
            <a:endParaRPr lang="zh-CN" altLang="en-US" dirty="0"/>
          </a:p>
          <a:p>
            <a:pPr lvl="1"/>
            <a:r>
              <a:rPr lang="zh-CN" altLang="en-US" dirty="0"/>
              <a:t>使用</a:t>
            </a:r>
            <a:r>
              <a:rPr lang="en-US" altLang="zh-CN" dirty="0"/>
              <a:t>HTML</a:t>
            </a:r>
            <a:r>
              <a:rPr lang="zh-CN" altLang="en-US" dirty="0"/>
              <a:t>转换使用程序。例如，可以利用</a:t>
            </a:r>
            <a:r>
              <a:rPr lang="en-US" altLang="zh-CN" dirty="0"/>
              <a:t>Microsoft Word</a:t>
            </a:r>
            <a:r>
              <a:rPr lang="zh-CN" altLang="en-US" dirty="0"/>
              <a:t>将文本文件另存为为</a:t>
            </a:r>
            <a:r>
              <a:rPr lang="en-US" altLang="zh-CN" dirty="0"/>
              <a:t>HTML</a:t>
            </a:r>
            <a:r>
              <a:rPr lang="zh-CN" altLang="en-US" dirty="0"/>
              <a:t>格式，生成的网页文件会与原来的文本文件非常相似。不过</a:t>
            </a:r>
            <a:r>
              <a:rPr lang="en-US" altLang="zh-CN" dirty="0"/>
              <a:t>HTML</a:t>
            </a:r>
            <a:r>
              <a:rPr lang="zh-CN" altLang="en-US" dirty="0"/>
              <a:t>并不是支持所有的表现形式，有些文件的转换会出现问题。</a:t>
            </a:r>
            <a:endParaRPr lang="zh-CN" altLang="en-US" dirty="0"/>
          </a:p>
          <a:p>
            <a:pPr lvl="1"/>
            <a:r>
              <a:rPr lang="zh-CN" altLang="en-US" dirty="0"/>
              <a:t>使用网页制作软件如</a:t>
            </a:r>
            <a:r>
              <a:rPr lang="en-US" altLang="zh-CN" dirty="0"/>
              <a:t>Adobe </a:t>
            </a:r>
            <a:r>
              <a:rPr lang="en-US" altLang="zh-CN" dirty="0" err="1"/>
              <a:t>DreamWeaver</a:t>
            </a:r>
            <a:r>
              <a:rPr lang="zh-CN" altLang="en-US" dirty="0"/>
              <a:t>来制作网页。</a:t>
            </a:r>
            <a:endParaRPr lang="en-US" altLang="zh-CN" dirty="0"/>
          </a:p>
          <a:p>
            <a:pPr lvl="1"/>
            <a:r>
              <a:rPr lang="zh-CN" altLang="en-US" dirty="0"/>
              <a:t>使用在线的网页制作工具，可以通过浏览器以可视化的方式制作网页。</a:t>
            </a:r>
            <a:endParaRPr lang="zh-CN" altLang="en-US" dirty="0"/>
          </a:p>
          <a:p>
            <a:pPr lvl="1"/>
            <a:r>
              <a:rPr lang="zh-CN" altLang="en-US" dirty="0"/>
              <a:t>直接使用文本编辑器进行网页源代码的编辑，编辑后用浏览器打开查看。</a:t>
            </a:r>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HTML</a:t>
            </a:r>
            <a:r>
              <a:rPr lang="zh-CN" altLang="en-US" dirty="0"/>
              <a:t>文件</a:t>
            </a:r>
            <a:endParaRPr lang="zh-CN" altLang="en-US" dirty="0"/>
          </a:p>
        </p:txBody>
      </p:sp>
      <p:sp>
        <p:nvSpPr>
          <p:cNvPr id="3" name="内容占位符 2"/>
          <p:cNvSpPr>
            <a:spLocks noGrp="1"/>
          </p:cNvSpPr>
          <p:nvPr>
            <p:ph idx="1"/>
          </p:nvPr>
        </p:nvSpPr>
        <p:spPr>
          <a:xfrm>
            <a:off x="1438382" y="1215523"/>
            <a:ext cx="7076968" cy="4974887"/>
          </a:xfrm>
        </p:spPr>
        <p:txBody>
          <a:bodyPr/>
          <a:lstStyle/>
          <a:p>
            <a:r>
              <a:rPr lang="zh-CN" altLang="zh-CN" dirty="0"/>
              <a:t>一个</a:t>
            </a:r>
            <a:r>
              <a:rPr lang="en-US" altLang="zh-CN" dirty="0"/>
              <a:t>HTML</a:t>
            </a:r>
            <a:r>
              <a:rPr lang="zh-CN" altLang="zh-CN" dirty="0"/>
              <a:t>文件是由头部和主体两部分构成的，其中头部包含</a:t>
            </a:r>
            <a:r>
              <a:rPr lang="en-US" altLang="zh-CN" dirty="0"/>
              <a:t>&lt;! DOCTYPE&gt;</a:t>
            </a:r>
            <a:r>
              <a:rPr lang="zh-CN" altLang="zh-CN" dirty="0"/>
              <a:t>和</a:t>
            </a:r>
            <a:r>
              <a:rPr lang="en-US" altLang="zh-CN" dirty="0"/>
              <a:t>&lt;head&gt;</a:t>
            </a:r>
            <a:r>
              <a:rPr lang="zh-CN" altLang="zh-CN" dirty="0"/>
              <a:t>标记，可以定义全局信息、网页标题等内容；主体包含在</a:t>
            </a:r>
            <a:r>
              <a:rPr lang="en-US" altLang="zh-CN" dirty="0"/>
              <a:t>&lt;body&gt;</a:t>
            </a:r>
            <a:r>
              <a:rPr lang="zh-CN" altLang="zh-CN" dirty="0"/>
              <a:t>标签中，是网页的主要内容</a:t>
            </a:r>
            <a:r>
              <a:rPr lang="zh-CN" altLang="en-US" dirty="0"/>
              <a:t>。</a:t>
            </a:r>
            <a:endParaRPr lang="zh-CN" altLang="en-US" dirty="0"/>
          </a:p>
        </p:txBody>
      </p:sp>
      <p:pic>
        <p:nvPicPr>
          <p:cNvPr id="4" name="图片 3"/>
          <p:cNvPicPr/>
          <p:nvPr/>
        </p:nvPicPr>
        <p:blipFill>
          <a:blip r:embed="rId1"/>
          <a:stretch>
            <a:fillRect/>
          </a:stretch>
        </p:blipFill>
        <p:spPr>
          <a:xfrm>
            <a:off x="2661285" y="3054985"/>
            <a:ext cx="6254750" cy="35655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常用</a:t>
            </a:r>
            <a:r>
              <a:rPr lang="en-US" altLang="zh-CN" dirty="0"/>
              <a:t>HTML</a:t>
            </a:r>
            <a:r>
              <a:rPr lang="zh-CN" altLang="zh-CN" dirty="0"/>
              <a:t>标记</a:t>
            </a:r>
            <a:endParaRPr lang="zh-CN" altLang="en-US" dirty="0"/>
          </a:p>
        </p:txBody>
      </p:sp>
      <p:graphicFrame>
        <p:nvGraphicFramePr>
          <p:cNvPr id="4" name="内容占位符 3"/>
          <p:cNvGraphicFramePr>
            <a:graphicFrameLocks noGrp="1"/>
          </p:cNvGraphicFramePr>
          <p:nvPr>
            <p:ph idx="1"/>
            <p:custDataLst>
              <p:tags r:id="rId1"/>
            </p:custDataLst>
          </p:nvPr>
        </p:nvGraphicFramePr>
        <p:xfrm>
          <a:off x="1729366" y="1299617"/>
          <a:ext cx="6494930" cy="4940675"/>
        </p:xfrm>
        <a:graphic>
          <a:graphicData uri="http://schemas.openxmlformats.org/drawingml/2006/table">
            <a:tbl>
              <a:tblPr firstRow="1" firstCol="1" bandRow="1"/>
              <a:tblGrid>
                <a:gridCol w="2164716"/>
                <a:gridCol w="2048846"/>
                <a:gridCol w="2281368"/>
              </a:tblGrid>
              <a:tr h="561415">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标记</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用途</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举例</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&lt;b&gt;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加粗</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&lt;b&gt;bold&lt;/b&gt;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&lt;h1&gt;</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&lt;h2&gt;</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a:t>
                      </a:r>
                      <a:r>
                        <a:rPr lang="zh-CN" sz="2000" kern="100">
                          <a:effectLst/>
                          <a:latin typeface="Calibri" panose="020F0502020204030204" charset="0"/>
                          <a:ea typeface="宋体" panose="02010600030101010101" pitchFamily="2" charset="-122"/>
                          <a:cs typeface="Times New Roman" panose="02020603050405020304" pitchFamily="18" charset="0"/>
                        </a:rPr>
                        <a:t>、</a:t>
                      </a:r>
                      <a:r>
                        <a:rPr lang="en-US" sz="2000" kern="100">
                          <a:effectLst/>
                          <a:latin typeface="Calibri" panose="020F0502020204030204" charset="0"/>
                          <a:ea typeface="宋体" panose="02010600030101010101" pitchFamily="2" charset="-122"/>
                          <a:cs typeface="Times New Roman" panose="02020603050405020304" pitchFamily="18" charset="0"/>
                        </a:rPr>
                        <a:t>&lt;h6&gt;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设置字号，</a:t>
                      </a:r>
                      <a:r>
                        <a:rPr lang="en-US" sz="2000" kern="100">
                          <a:effectLst/>
                          <a:latin typeface="Calibri" panose="020F0502020204030204" charset="0"/>
                          <a:ea typeface="宋体" panose="02010600030101010101" pitchFamily="2" charset="-122"/>
                          <a:cs typeface="Times New Roman" panose="02020603050405020304" pitchFamily="18" charset="0"/>
                        </a:rPr>
                        <a:t>h1</a:t>
                      </a:r>
                      <a:r>
                        <a:rPr lang="zh-CN" sz="2000" kern="100">
                          <a:effectLst/>
                          <a:latin typeface="Calibri" panose="020F0502020204030204" charset="0"/>
                          <a:ea typeface="宋体" panose="02010600030101010101" pitchFamily="2" charset="-122"/>
                          <a:cs typeface="Times New Roman" panose="02020603050405020304" pitchFamily="18" charset="0"/>
                        </a:rPr>
                        <a:t>最大</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&lt;h1&gt;</a:t>
                      </a:r>
                      <a:r>
                        <a:rPr lang="zh-CN" sz="2000" kern="100">
                          <a:effectLst/>
                          <a:latin typeface="Calibri" panose="020F0502020204030204" charset="0"/>
                          <a:ea typeface="宋体" panose="02010600030101010101" pitchFamily="2" charset="-122"/>
                          <a:cs typeface="Times New Roman" panose="02020603050405020304" pitchFamily="18" charset="0"/>
                        </a:rPr>
                        <a:t>第</a:t>
                      </a:r>
                      <a:r>
                        <a:rPr lang="en-US" sz="2000" kern="100">
                          <a:effectLst/>
                          <a:latin typeface="Calibri" panose="020F0502020204030204" charset="0"/>
                          <a:ea typeface="宋体" panose="02010600030101010101" pitchFamily="2" charset="-122"/>
                          <a:cs typeface="Times New Roman" panose="02020603050405020304" pitchFamily="18" charset="0"/>
                        </a:rPr>
                        <a:t>7</a:t>
                      </a:r>
                      <a:r>
                        <a:rPr lang="zh-CN" sz="2000" kern="100">
                          <a:effectLst/>
                          <a:latin typeface="Calibri" panose="020F0502020204030204" charset="0"/>
                          <a:ea typeface="宋体" panose="02010600030101010101" pitchFamily="2" charset="-122"/>
                          <a:cs typeface="Times New Roman" panose="02020603050405020304" pitchFamily="18" charset="0"/>
                        </a:rPr>
                        <a:t>章</a:t>
                      </a:r>
                      <a:r>
                        <a:rPr lang="en-US" sz="2000" kern="100">
                          <a:effectLst/>
                          <a:latin typeface="Calibri" panose="020F0502020204030204" charset="0"/>
                          <a:ea typeface="宋体" panose="02010600030101010101" pitchFamily="2" charset="-122"/>
                          <a:cs typeface="Times New Roman" panose="02020603050405020304" pitchFamily="18" charset="0"/>
                        </a:rPr>
                        <a:t>&lt;/h1&gt;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&lt;br /&gt;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换行符</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row 1 &lt;br / &gt; row 2</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&lt;hr /&gt;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绘制一条水平线</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7.1.6 &lt;hr /&gt;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&lt;p&gt;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段落符号</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&lt;p&gt;</a:t>
                      </a:r>
                      <a:r>
                        <a:rPr lang="zh-CN" sz="2000" kern="100">
                          <a:effectLst/>
                          <a:latin typeface="Calibri" panose="020F0502020204030204" charset="0"/>
                          <a:ea typeface="宋体" panose="02010600030101010101" pitchFamily="2" charset="-122"/>
                          <a:cs typeface="Times New Roman" panose="02020603050405020304" pitchFamily="18" charset="0"/>
                        </a:rPr>
                        <a:t>一个段落</a:t>
                      </a:r>
                      <a:r>
                        <a:rPr lang="en-US" sz="2000" kern="100">
                          <a:effectLst/>
                          <a:latin typeface="Calibri" panose="020F0502020204030204" charset="0"/>
                          <a:ea typeface="宋体" panose="02010600030101010101" pitchFamily="2" charset="-122"/>
                          <a:cs typeface="Times New Roman" panose="02020603050405020304" pitchFamily="18" charset="0"/>
                        </a:rPr>
                        <a:t>&lt;/p&gt;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&lt;a href=”URL”&gt;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链接</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&lt;a href=”baidu.com”&gt;</a:t>
                      </a:r>
                      <a:r>
                        <a:rPr lang="zh-CN" sz="2000" kern="100">
                          <a:effectLst/>
                          <a:latin typeface="Calibri" panose="020F0502020204030204" charset="0"/>
                          <a:ea typeface="宋体" panose="02010600030101010101" pitchFamily="2" charset="-122"/>
                          <a:cs typeface="Times New Roman" panose="02020603050405020304" pitchFamily="18" charset="0"/>
                        </a:rPr>
                        <a:t>百度</a:t>
                      </a:r>
                      <a:r>
                        <a:rPr lang="en-US" sz="2000" kern="100">
                          <a:effectLst/>
                          <a:latin typeface="Calibri" panose="020F0502020204030204" charset="0"/>
                          <a:ea typeface="宋体" panose="02010600030101010101" pitchFamily="2" charset="-122"/>
                          <a:cs typeface="Times New Roman" panose="02020603050405020304" pitchFamily="18" charset="0"/>
                        </a:rPr>
                        <a:t>&lt;/a&gt;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415">
                <a:tc>
                  <a:txBody>
                    <a:bodyPr/>
                    <a:lstStyle/>
                    <a:p>
                      <a:pPr algn="just">
                        <a:spcAft>
                          <a:spcPts val="0"/>
                        </a:spcAft>
                      </a:pPr>
                      <a:r>
                        <a:rPr lang="en-US" sz="2000" kern="100">
                          <a:effectLst/>
                          <a:latin typeface="Calibri" panose="020F0502020204030204" charset="0"/>
                          <a:ea typeface="宋体" panose="02010600030101010101" pitchFamily="2" charset="-122"/>
                          <a:cs typeface="Times New Roman" panose="02020603050405020304" pitchFamily="18" charset="0"/>
                        </a:rPr>
                        <a:t>&lt;img src=”FilePath”&gt;</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effectLst/>
                          <a:latin typeface="Calibri" panose="020F0502020204030204" charset="0"/>
                          <a:ea typeface="宋体" panose="02010600030101010101" pitchFamily="2" charset="-122"/>
                          <a:cs typeface="Times New Roman" panose="02020603050405020304" pitchFamily="18" charset="0"/>
                        </a:rPr>
                        <a:t>添加图像</a:t>
                      </a:r>
                      <a:endParaRPr lang="zh-CN" sz="20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000" kern="100" dirty="0">
                          <a:effectLst/>
                          <a:latin typeface="Calibri" panose="020F0502020204030204" charset="0"/>
                          <a:ea typeface="宋体" panose="02010600030101010101" pitchFamily="2" charset="-122"/>
                          <a:cs typeface="Times New Roman" panose="02020603050405020304" pitchFamily="18" charset="0"/>
                        </a:rPr>
                        <a:t>&lt;</a:t>
                      </a:r>
                      <a:r>
                        <a:rPr lang="en-US" sz="2000" kern="100" dirty="0" err="1">
                          <a:effectLst/>
                          <a:latin typeface="Calibri" panose="020F0502020204030204" charset="0"/>
                          <a:ea typeface="宋体" panose="02010600030101010101" pitchFamily="2" charset="-122"/>
                          <a:cs typeface="Times New Roman" panose="02020603050405020304" pitchFamily="18" charset="0"/>
                        </a:rPr>
                        <a:t>img</a:t>
                      </a:r>
                      <a:r>
                        <a:rPr lang="en-US" sz="2000" kern="100" dirty="0">
                          <a:effectLst/>
                          <a:latin typeface="Calibri" panose="020F0502020204030204" charset="0"/>
                          <a:ea typeface="宋体" panose="02010600030101010101" pitchFamily="2" charset="-122"/>
                          <a:cs typeface="Times New Roman" panose="02020603050405020304" pitchFamily="18" charset="0"/>
                        </a:rPr>
                        <a:t> </a:t>
                      </a:r>
                      <a:r>
                        <a:rPr lang="en-US" sz="2000" kern="100" dirty="0" err="1">
                          <a:effectLst/>
                          <a:latin typeface="Calibri" panose="020F0502020204030204" charset="0"/>
                          <a:ea typeface="宋体" panose="02010600030101010101" pitchFamily="2" charset="-122"/>
                          <a:cs typeface="Times New Roman" panose="02020603050405020304" pitchFamily="18" charset="0"/>
                        </a:rPr>
                        <a:t>src</a:t>
                      </a:r>
                      <a:r>
                        <a:rPr lang="en-US" sz="2000" kern="100" dirty="0">
                          <a:effectLst/>
                          <a:latin typeface="Calibri" panose="020F0502020204030204" charset="0"/>
                          <a:ea typeface="宋体" panose="02010600030101010101" pitchFamily="2" charset="-122"/>
                          <a:cs typeface="Times New Roman" panose="02020603050405020304" pitchFamily="18" charset="0"/>
                        </a:rPr>
                        <a:t>=”dog.png”&gt;</a:t>
                      </a:r>
                      <a:endParaRPr lang="zh-CN" sz="20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交互式网页</a:t>
            </a:r>
            <a:endParaRPr lang="zh-CN" altLang="en-US" dirty="0"/>
          </a:p>
        </p:txBody>
      </p:sp>
      <p:sp>
        <p:nvSpPr>
          <p:cNvPr id="3" name="内容占位符 2"/>
          <p:cNvSpPr>
            <a:spLocks noGrp="1"/>
          </p:cNvSpPr>
          <p:nvPr>
            <p:ph idx="1"/>
          </p:nvPr>
        </p:nvSpPr>
        <p:spPr/>
        <p:txBody>
          <a:bodyPr/>
          <a:lstStyle/>
          <a:p>
            <a:r>
              <a:rPr lang="zh-CN" altLang="zh-CN" dirty="0"/>
              <a:t>标准的</a:t>
            </a:r>
            <a:r>
              <a:rPr lang="en-US" altLang="zh-CN" dirty="0"/>
              <a:t>HTML</a:t>
            </a:r>
            <a:r>
              <a:rPr lang="zh-CN" altLang="zh-CN" dirty="0"/>
              <a:t>网页是静态的，即只能查看，没有与用户的交互，例如，只用</a:t>
            </a:r>
            <a:r>
              <a:rPr lang="en-US" altLang="zh-CN" dirty="0"/>
              <a:t>HTML</a:t>
            </a:r>
            <a:r>
              <a:rPr lang="zh-CN" altLang="zh-CN" dirty="0"/>
              <a:t>编写的表单是无法登录或提交信息的。要想设计交互式的网页，可以在</a:t>
            </a:r>
            <a:r>
              <a:rPr lang="en-US" altLang="zh-CN" dirty="0"/>
              <a:t>HTML</a:t>
            </a:r>
            <a:r>
              <a:rPr lang="zh-CN" altLang="zh-CN" dirty="0"/>
              <a:t>的基础上借助由其他语言编写的脚本实现。</a:t>
            </a:r>
            <a:endParaRPr lang="en-US" altLang="zh-CN" dirty="0"/>
          </a:p>
          <a:p>
            <a:r>
              <a:rPr lang="zh-CN" altLang="en-US" dirty="0"/>
              <a:t>一些网页的</a:t>
            </a:r>
            <a:r>
              <a:rPr lang="en-US" altLang="zh-CN" dirty="0"/>
              <a:t>URL</a:t>
            </a:r>
            <a:r>
              <a:rPr lang="zh-CN" altLang="en-US" dirty="0"/>
              <a:t>中带有问号，通常说明这是一个交互性质的网页，但这并不意味着</a:t>
            </a:r>
            <a:r>
              <a:rPr lang="en-US" altLang="zh-CN" dirty="0"/>
              <a:t>URL</a:t>
            </a:r>
            <a:r>
              <a:rPr lang="zh-CN" altLang="en-US" dirty="0"/>
              <a:t>中不带问号的网页就不是交互式网页。</a:t>
            </a:r>
            <a:endParaRPr lang="zh-CN" altLang="en-US" dirty="0"/>
          </a:p>
        </p:txBody>
      </p:sp>
      <p:pic>
        <p:nvPicPr>
          <p:cNvPr id="5" name="图片 4"/>
          <p:cNvPicPr/>
          <p:nvPr/>
        </p:nvPicPr>
        <p:blipFill>
          <a:blip r:embed="rId1"/>
          <a:stretch>
            <a:fillRect/>
          </a:stretch>
        </p:blipFill>
        <p:spPr>
          <a:xfrm>
            <a:off x="0" y="4988849"/>
            <a:ext cx="9144000" cy="89282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交互式网页</a:t>
            </a:r>
            <a:endParaRPr lang="zh-CN" altLang="en-US" dirty="0"/>
          </a:p>
        </p:txBody>
      </p:sp>
      <p:sp>
        <p:nvSpPr>
          <p:cNvPr id="3" name="内容占位符 2"/>
          <p:cNvSpPr>
            <a:spLocks noGrp="1"/>
          </p:cNvSpPr>
          <p:nvPr>
            <p:ph idx="1"/>
          </p:nvPr>
        </p:nvSpPr>
        <p:spPr/>
        <p:txBody>
          <a:bodyPr>
            <a:normAutofit/>
          </a:bodyPr>
          <a:lstStyle/>
          <a:p>
            <a:r>
              <a:rPr lang="en-US" altLang="zh-CN" dirty="0"/>
              <a:t>HTML</a:t>
            </a:r>
            <a:r>
              <a:rPr lang="zh-CN" altLang="zh-CN" dirty="0"/>
              <a:t>脚本可以嵌入到</a:t>
            </a:r>
            <a:r>
              <a:rPr lang="en-US" altLang="zh-CN" dirty="0"/>
              <a:t>HTML</a:t>
            </a:r>
            <a:r>
              <a:rPr lang="zh-CN" altLang="zh-CN" dirty="0"/>
              <a:t>文件中用以完成与用户的交互，或验证一些信息。脚本分为服务器脚本和客户端脚本两类：</a:t>
            </a:r>
            <a:endParaRPr lang="zh-CN" altLang="zh-CN" dirty="0"/>
          </a:p>
          <a:p>
            <a:pPr lvl="1"/>
            <a:r>
              <a:rPr lang="zh-CN" altLang="zh-CN" dirty="0"/>
              <a:t>服务器脚本运行在服务器上，负责接受表单提交的信息，并生成定制化的网页。常用的服务器脚本语言如</a:t>
            </a:r>
            <a:r>
              <a:rPr lang="en-US" altLang="zh-CN" dirty="0"/>
              <a:t>PHP</a:t>
            </a:r>
            <a:r>
              <a:rPr lang="zh-CN" altLang="zh-CN" dirty="0"/>
              <a:t>、</a:t>
            </a:r>
            <a:r>
              <a:rPr lang="en-US" altLang="zh-CN" dirty="0"/>
              <a:t>Java</a:t>
            </a:r>
            <a:r>
              <a:rPr lang="zh-CN" altLang="zh-CN" dirty="0"/>
              <a:t>、</a:t>
            </a:r>
            <a:r>
              <a:rPr lang="en-US" altLang="zh-CN" dirty="0"/>
              <a:t>C#</a:t>
            </a:r>
            <a:r>
              <a:rPr lang="zh-CN" altLang="zh-CN" dirty="0"/>
              <a:t>等。</a:t>
            </a:r>
            <a:endParaRPr lang="zh-CN" altLang="zh-CN" dirty="0"/>
          </a:p>
          <a:p>
            <a:pPr lvl="1"/>
            <a:r>
              <a:rPr lang="zh-CN" altLang="zh-CN" dirty="0"/>
              <a:t>客户端脚本运行在浏览器上，负责进行简单的交互，或利用本地计算机的资源进行计算，如验证表单是否填写完整、计算利息等。常用的客户端脚本语言如</a:t>
            </a:r>
            <a:r>
              <a:rPr lang="en-US" altLang="zh-CN" dirty="0"/>
              <a:t>JavaScript</a:t>
            </a:r>
            <a:r>
              <a:rPr lang="zh-CN" altLang="zh-CN" dirty="0"/>
              <a:t>、</a:t>
            </a:r>
            <a:r>
              <a:rPr lang="en-US" altLang="zh-CN" dirty="0"/>
              <a:t>VBScript</a:t>
            </a:r>
            <a:r>
              <a:rPr lang="zh-CN" altLang="zh-CN" dirty="0"/>
              <a:t>等。</a:t>
            </a:r>
            <a:endParaRPr lang="zh-CN" altLang="zh-CN" dirty="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Web </a:t>
            </a:r>
            <a:r>
              <a:rPr lang="zh-CN" altLang="en-US" dirty="0"/>
              <a:t>技术</a:t>
            </a:r>
            <a:endParaRPr lang="en-US" altLang="zh-CN" dirty="0"/>
          </a:p>
          <a:p>
            <a:pPr lvl="1"/>
            <a:r>
              <a:rPr lang="en-US" altLang="zh-CN" dirty="0"/>
              <a:t>Web</a:t>
            </a:r>
            <a:r>
              <a:rPr lang="zh-CN" altLang="en-US" dirty="0"/>
              <a:t>发展历程</a:t>
            </a:r>
            <a:endParaRPr lang="en-US" altLang="zh-CN" dirty="0"/>
          </a:p>
          <a:p>
            <a:pPr lvl="1"/>
            <a:r>
              <a:rPr lang="zh-CN" altLang="en-US" dirty="0"/>
              <a:t>网站</a:t>
            </a:r>
            <a:endParaRPr lang="en-US" altLang="zh-CN" dirty="0"/>
          </a:p>
          <a:p>
            <a:pPr lvl="1"/>
            <a:r>
              <a:rPr lang="en-US" altLang="zh-CN" dirty="0"/>
              <a:t>URL</a:t>
            </a:r>
            <a:endParaRPr lang="en-US" altLang="zh-CN" dirty="0"/>
          </a:p>
          <a:p>
            <a:pPr lvl="1"/>
            <a:r>
              <a:rPr lang="en-US" altLang="zh-CN" dirty="0"/>
              <a:t>Web</a:t>
            </a:r>
            <a:r>
              <a:rPr lang="zh-CN" altLang="en-US" dirty="0"/>
              <a:t>浏览器</a:t>
            </a:r>
            <a:endParaRPr lang="en-US" altLang="zh-CN" dirty="0"/>
          </a:p>
          <a:p>
            <a:pPr lvl="1"/>
            <a:r>
              <a:rPr lang="en-US" altLang="zh-CN" dirty="0"/>
              <a:t>HTML</a:t>
            </a:r>
            <a:endParaRPr lang="en-US" altLang="zh-CN" dirty="0"/>
          </a:p>
          <a:p>
            <a:pPr lvl="1"/>
            <a:r>
              <a:rPr lang="en-US" altLang="zh-CN" dirty="0"/>
              <a:t>HTTP</a:t>
            </a:r>
            <a:endParaRPr lang="en-US" altLang="zh-CN" dirty="0"/>
          </a:p>
          <a:p>
            <a:pPr lvl="1"/>
            <a:r>
              <a:rPr lang="en-US" altLang="zh-CN" dirty="0"/>
              <a:t>Cookies</a:t>
            </a:r>
            <a:endParaRPr lang="en-US" altLang="zh-CN" dirty="0"/>
          </a:p>
          <a:p>
            <a:pPr lvl="1"/>
            <a:r>
              <a:rPr lang="zh-CN" altLang="en-US" dirty="0"/>
              <a:t>网页制作</a:t>
            </a:r>
            <a:endParaRPr lang="en-US" altLang="zh-CN" dirty="0"/>
          </a:p>
          <a:p>
            <a:pPr lvl="1"/>
            <a:r>
              <a:rPr lang="zh-CN" altLang="en-US" dirty="0"/>
              <a:t>交互式网页</a:t>
            </a:r>
            <a:endParaRPr lang="en-US" altLang="zh-CN" dirty="0"/>
          </a:p>
          <a:p>
            <a:r>
              <a:rPr lang="zh-CN" altLang="en-US" dirty="0"/>
              <a:t>搜索引擎</a:t>
            </a:r>
            <a:endParaRPr lang="en-US" altLang="zh-CN" dirty="0"/>
          </a:p>
          <a:p>
            <a:r>
              <a:rPr lang="zh-CN" altLang="en-US" dirty="0"/>
              <a:t>电子商务</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交互式网页</a:t>
            </a:r>
            <a:endParaRPr lang="zh-CN" altLang="en-US"/>
          </a:p>
        </p:txBody>
      </p:sp>
      <p:sp>
        <p:nvSpPr>
          <p:cNvPr id="3" name="内容占位符 2"/>
          <p:cNvSpPr>
            <a:spLocks noGrp="1"/>
          </p:cNvSpPr>
          <p:nvPr>
            <p:ph idx="1"/>
          </p:nvPr>
        </p:nvSpPr>
        <p:spPr/>
        <p:txBody>
          <a:bodyPr>
            <a:normAutofit lnSpcReduction="10000"/>
          </a:bodyPr>
          <a:p>
            <a:r>
              <a:rPr lang="zh-CN" altLang="en-US"/>
              <a:t>客户端脚本除了直接写在HTML文件中外，还可以引用以下工具来实现更多的功能</a:t>
            </a:r>
            <a:endParaRPr lang="zh-CN" altLang="en-US"/>
          </a:p>
          <a:p>
            <a:pPr lvl="1"/>
            <a:r>
              <a:rPr lang="zh-CN" altLang="en-US"/>
              <a:t>可以通过&lt;object&gt;标签引用一个Java小程序,浏览器会将其临时下载并执行它的指令。Java小程序只会与引用它的网站进行交流，而不会对用户隐私与安全造成威胁。</a:t>
            </a:r>
            <a:endParaRPr lang="zh-CN" altLang="en-US"/>
          </a:p>
          <a:p>
            <a:pPr lvl="1"/>
            <a:r>
              <a:rPr lang="zh-CN" altLang="en-US"/>
              <a:t>可以使用ActionScript 语言创建可以从网页启动的Flash 文件进行交互。</a:t>
            </a:r>
            <a:endParaRPr lang="zh-CN" altLang="en-US"/>
          </a:p>
          <a:p>
            <a:pPr lvl="1"/>
            <a:r>
              <a:rPr lang="zh-CN" altLang="en-US"/>
              <a:t>可以引用ActiveX控件，浏览器会下载引用的控件并执行。由于ActiveX控件的功能很强大，可能对用户安全及隐私造成威胁,因此启用前需要确认。ActiveX控件中包含了数字证书以增强其安全性，通过数字证书可以验证控件来源的身份。</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搜索引擎</a:t>
            </a:r>
            <a:endParaRPr lang="zh-CN" altLang="en-US" dirty="0"/>
          </a:p>
        </p:txBody>
      </p:sp>
      <p:sp>
        <p:nvSpPr>
          <p:cNvPr id="3" name="内容占位符 2"/>
          <p:cNvSpPr>
            <a:spLocks noGrp="1"/>
          </p:cNvSpPr>
          <p:nvPr>
            <p:ph idx="1"/>
          </p:nvPr>
        </p:nvSpPr>
        <p:spPr/>
        <p:txBody>
          <a:bodyPr/>
          <a:lstStyle/>
          <a:p>
            <a:r>
              <a:rPr lang="zh-CN" altLang="zh-CN" dirty="0"/>
              <a:t>搜索引擎是一种能为用户提供检索服务，将用户检索的相关信息展示给用户的系统。它能根据一定的策略从因特网上搜集信息，并对信息进行加工和处理。</a:t>
            </a:r>
            <a:endParaRPr lang="en-US" altLang="zh-CN" dirty="0"/>
          </a:p>
          <a:p>
            <a:r>
              <a:rPr lang="zh-CN" altLang="zh-CN" dirty="0"/>
              <a:t>搜索引擎</a:t>
            </a:r>
            <a:r>
              <a:rPr lang="en-US" altLang="zh-CN" dirty="0"/>
              <a:t> </a:t>
            </a:r>
            <a:r>
              <a:rPr lang="zh-CN" altLang="en-US" dirty="0"/>
              <a:t>≠ </a:t>
            </a:r>
            <a:r>
              <a:rPr lang="zh-CN" altLang="zh-CN" dirty="0"/>
              <a:t>搜索引擎网站</a:t>
            </a:r>
            <a:r>
              <a:rPr lang="zh-CN" altLang="en-US" dirty="0"/>
              <a:t>：</a:t>
            </a:r>
            <a:r>
              <a:rPr lang="zh-CN" altLang="zh-CN" dirty="0"/>
              <a:t>搜索引擎是一个系统，而搜索引擎网站是提供搜索引擎访问的网站。</a:t>
            </a:r>
            <a:endParaRPr lang="en-US" altLang="zh-CN" dirty="0"/>
          </a:p>
          <a:p>
            <a:r>
              <a:rPr lang="zh-CN" altLang="zh-CN" dirty="0"/>
              <a:t>一些网站如百度、谷歌使用的是完全由自己开发的搜索引擎；还有一些网站的搜索引擎借用了第三方的搜索技术</a:t>
            </a:r>
            <a:r>
              <a:rPr lang="zh-CN" altLang="en-US" dirty="0"/>
              <a:t>。</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搜索引擎</a:t>
            </a:r>
            <a:endParaRPr lang="zh-CN" altLang="en-US" dirty="0"/>
          </a:p>
        </p:txBody>
      </p:sp>
      <p:sp>
        <p:nvSpPr>
          <p:cNvPr id="3" name="内容占位符 2"/>
          <p:cNvSpPr>
            <a:spLocks noGrp="1"/>
          </p:cNvSpPr>
          <p:nvPr>
            <p:ph idx="1"/>
          </p:nvPr>
        </p:nvSpPr>
        <p:spPr/>
        <p:txBody>
          <a:bodyPr/>
          <a:lstStyle/>
          <a:p>
            <a:r>
              <a:rPr lang="zh-CN" altLang="zh-CN" dirty="0"/>
              <a:t>典型的搜索引擎系统包含以下四个部分：</a:t>
            </a:r>
            <a:endParaRPr lang="en-US" altLang="zh-CN" dirty="0"/>
          </a:p>
          <a:p>
            <a:pPr lvl="1"/>
            <a:r>
              <a:rPr lang="zh-CN" altLang="zh-CN" dirty="0"/>
              <a:t>爬网程序（</a:t>
            </a:r>
            <a:r>
              <a:rPr lang="en-US" altLang="zh-CN" dirty="0"/>
              <a:t>Web crawler</a:t>
            </a:r>
            <a:r>
              <a:rPr lang="zh-CN" altLang="zh-CN" dirty="0"/>
              <a:t>），也称蜘蛛程序（</a:t>
            </a:r>
            <a:r>
              <a:rPr lang="en-US" altLang="zh-CN" dirty="0"/>
              <a:t>Web spider</a:t>
            </a:r>
            <a:r>
              <a:rPr lang="zh-CN" altLang="zh-CN" dirty="0"/>
              <a:t>），能自动对因特网上的网站进行访问、记录与更新。</a:t>
            </a:r>
            <a:endParaRPr lang="zh-CN" altLang="zh-CN" dirty="0"/>
          </a:p>
          <a:p>
            <a:pPr lvl="1"/>
            <a:r>
              <a:rPr lang="zh-CN" altLang="zh-CN" dirty="0"/>
              <a:t>索引器，可以处理爬网程序收集来的信息，取出网页中的关键字并存储在数据库中。</a:t>
            </a:r>
            <a:endParaRPr lang="en-US" altLang="zh-CN" dirty="0"/>
          </a:p>
          <a:p>
            <a:pPr lvl="1"/>
            <a:r>
              <a:rPr lang="zh-CN" altLang="zh-CN" dirty="0"/>
              <a:t>数据库，存储了索引器处理后的索引结果。</a:t>
            </a:r>
            <a:endParaRPr lang="zh-CN" altLang="zh-CN" dirty="0"/>
          </a:p>
          <a:p>
            <a:pPr lvl="1"/>
            <a:r>
              <a:rPr lang="zh-CN" altLang="zh-CN" dirty="0"/>
              <a:t>查询处理器，当用户进行搜索时，查询处理器会在数据库中查找满足要求的索引，并将其排序，生成一个网页返回给用户。</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搜索引擎</a:t>
            </a:r>
            <a:endParaRPr lang="zh-CN" altLang="en-US"/>
          </a:p>
        </p:txBody>
      </p:sp>
      <p:pic>
        <p:nvPicPr>
          <p:cNvPr id="52" name="图片 52"/>
          <p:cNvPicPr>
            <a:picLocks noChangeAspect="1"/>
          </p:cNvPicPr>
          <p:nvPr>
            <p:ph idx="1"/>
          </p:nvPr>
        </p:nvPicPr>
        <p:blipFill>
          <a:blip r:embed="rId1"/>
          <a:stretch>
            <a:fillRect/>
          </a:stretch>
        </p:blipFill>
        <p:spPr>
          <a:xfrm>
            <a:off x="2054225" y="1252855"/>
            <a:ext cx="5981065" cy="977900"/>
          </a:xfrm>
          <a:prstGeom prst="rect">
            <a:avLst/>
          </a:prstGeom>
        </p:spPr>
      </p:pic>
      <p:sp>
        <p:nvSpPr>
          <p:cNvPr id="4" name="文本框 3"/>
          <p:cNvSpPr txBox="1"/>
          <p:nvPr/>
        </p:nvSpPr>
        <p:spPr>
          <a:xfrm>
            <a:off x="3086735" y="2148205"/>
            <a:ext cx="3324225" cy="368300"/>
          </a:xfrm>
          <a:prstGeom prst="rect">
            <a:avLst/>
          </a:prstGeom>
          <a:noFill/>
        </p:spPr>
        <p:txBody>
          <a:bodyPr wrap="square" rtlCol="0">
            <a:spAutoFit/>
          </a:bodyPr>
          <a:p>
            <a:r>
              <a:rPr lang="zh-CN" altLang="en-US"/>
              <a:t>爬网程序不会保存快照</a:t>
            </a:r>
            <a:endParaRPr lang="zh-CN" altLang="en-US"/>
          </a:p>
        </p:txBody>
      </p:sp>
      <p:pic>
        <p:nvPicPr>
          <p:cNvPr id="53" name="图片 53"/>
          <p:cNvPicPr>
            <a:picLocks noChangeAspect="1"/>
          </p:cNvPicPr>
          <p:nvPr/>
        </p:nvPicPr>
        <p:blipFill>
          <a:blip r:embed="rId2"/>
          <a:stretch>
            <a:fillRect/>
          </a:stretch>
        </p:blipFill>
        <p:spPr>
          <a:xfrm>
            <a:off x="1943735" y="2689225"/>
            <a:ext cx="5902325" cy="3525520"/>
          </a:xfrm>
          <a:prstGeom prst="rect">
            <a:avLst/>
          </a:prstGeom>
        </p:spPr>
      </p:pic>
      <p:sp>
        <p:nvSpPr>
          <p:cNvPr id="5" name="文本框 4"/>
          <p:cNvSpPr txBox="1"/>
          <p:nvPr/>
        </p:nvSpPr>
        <p:spPr>
          <a:xfrm>
            <a:off x="2630805" y="6297295"/>
            <a:ext cx="4718050" cy="368300"/>
          </a:xfrm>
          <a:prstGeom prst="rect">
            <a:avLst/>
          </a:prstGeom>
          <a:noFill/>
        </p:spPr>
        <p:txBody>
          <a:bodyPr wrap="square" rtlCol="0">
            <a:spAutoFit/>
          </a:bodyPr>
          <a:p>
            <a:r>
              <a:rPr lang="zh-CN" altLang="en-US"/>
              <a:t>具查看网站的链接数、收录情况和流量排名</a:t>
            </a:r>
            <a:endParaRPr lang="zh-CN" altLang="en-US"/>
          </a:p>
        </p:txBody>
      </p:sp>
      <p:sp>
        <p:nvSpPr>
          <p:cNvPr id="6" name="文本框 5"/>
          <p:cNvSpPr txBox="1"/>
          <p:nvPr/>
        </p:nvSpPr>
        <p:spPr>
          <a:xfrm>
            <a:off x="1574800" y="855345"/>
            <a:ext cx="3123565" cy="521970"/>
          </a:xfrm>
          <a:prstGeom prst="rect">
            <a:avLst/>
          </a:prstGeom>
          <a:noFill/>
        </p:spPr>
        <p:txBody>
          <a:bodyPr wrap="square" rtlCol="0">
            <a:spAutoFit/>
          </a:bodyPr>
          <a:p>
            <a:pPr marL="285750" indent="-285750">
              <a:buFont typeface="Arial" panose="020B0604020202020204" pitchFamily="34" charset="0"/>
              <a:buChar char="•"/>
            </a:pPr>
            <a:r>
              <a:rPr lang="zh-CN" altLang="en-US" sz="2800"/>
              <a:t>爬虫程序</a:t>
            </a:r>
            <a:endParaRPr lang="zh-CN" alt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搜索引擎</a:t>
            </a:r>
            <a:endParaRPr lang="zh-CN" altLang="en-US"/>
          </a:p>
        </p:txBody>
      </p:sp>
      <p:sp>
        <p:nvSpPr>
          <p:cNvPr id="3" name="内容占位符 2"/>
          <p:cNvSpPr>
            <a:spLocks noGrp="1"/>
          </p:cNvSpPr>
          <p:nvPr>
            <p:ph idx="1"/>
          </p:nvPr>
        </p:nvSpPr>
        <p:spPr/>
        <p:txBody>
          <a:bodyPr/>
          <a:p>
            <a:r>
              <a:rPr lang="en-US" altLang="zh-CN"/>
              <a:t> </a:t>
            </a:r>
            <a:r>
              <a:rPr lang="zh-CN" altLang="en-US"/>
              <a:t>搜索引擎的爬虫程序发现一个新的网站可能会需要较长时间，网站管理员可以通过手动提交方式将网站加入到爬网程序的</a:t>
            </a:r>
            <a:r>
              <a:rPr lang="en-US" altLang="zh-CN"/>
              <a:t>URL</a:t>
            </a:r>
            <a:r>
              <a:rPr lang="zh-CN" altLang="en-US"/>
              <a:t>列表中，以使网站能尽快地被搜索引擎收录。</a:t>
            </a:r>
            <a:endParaRPr lang="zh-CN" altLang="en-US"/>
          </a:p>
        </p:txBody>
      </p:sp>
      <p:pic>
        <p:nvPicPr>
          <p:cNvPr id="54" name="图片 54"/>
          <p:cNvPicPr>
            <a:picLocks noChangeAspect="1"/>
          </p:cNvPicPr>
          <p:nvPr/>
        </p:nvPicPr>
        <p:blipFill>
          <a:blip r:embed="rId1"/>
          <a:stretch>
            <a:fillRect/>
          </a:stretch>
        </p:blipFill>
        <p:spPr>
          <a:xfrm>
            <a:off x="1913255" y="3416300"/>
            <a:ext cx="6308725" cy="2056130"/>
          </a:xfrm>
          <a:prstGeom prst="rect">
            <a:avLst/>
          </a:prstGeom>
        </p:spPr>
      </p:pic>
      <p:sp>
        <p:nvSpPr>
          <p:cNvPr id="4" name="文本框 3"/>
          <p:cNvSpPr txBox="1"/>
          <p:nvPr/>
        </p:nvSpPr>
        <p:spPr>
          <a:xfrm>
            <a:off x="3656330" y="5663565"/>
            <a:ext cx="2823210" cy="368300"/>
          </a:xfrm>
          <a:prstGeom prst="rect">
            <a:avLst/>
          </a:prstGeom>
          <a:noFill/>
        </p:spPr>
        <p:txBody>
          <a:bodyPr wrap="square" rtlCol="0">
            <a:spAutoFit/>
          </a:bodyPr>
          <a:p>
            <a:r>
              <a:rPr lang="zh-CN" altLang="en-US"/>
              <a:t>“URL提交”工具</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搜索技巧</a:t>
            </a:r>
            <a:endParaRPr lang="zh-CN" altLang="en-US" dirty="0"/>
          </a:p>
        </p:txBody>
      </p:sp>
      <p:sp>
        <p:nvSpPr>
          <p:cNvPr id="3" name="内容占位符 2"/>
          <p:cNvSpPr>
            <a:spLocks noGrp="1"/>
          </p:cNvSpPr>
          <p:nvPr>
            <p:ph idx="1"/>
          </p:nvPr>
        </p:nvSpPr>
        <p:spPr/>
        <p:txBody>
          <a:bodyPr>
            <a:normAutofit/>
          </a:bodyPr>
          <a:lstStyle/>
          <a:p>
            <a:r>
              <a:rPr lang="zh-CN" altLang="zh-CN" dirty="0"/>
              <a:t>多数搜索引擎通过关键字进行查询，但如何快捷地查到自己想要的信息也需要一些技巧：</a:t>
            </a:r>
            <a:endParaRPr lang="en-US" altLang="zh-CN" dirty="0"/>
          </a:p>
          <a:p>
            <a:pPr lvl="1"/>
            <a:r>
              <a:rPr lang="zh-CN" altLang="en-US" dirty="0"/>
              <a:t>增加或减少关键字的数量。</a:t>
            </a:r>
            <a:endParaRPr lang="en-US" altLang="zh-CN" dirty="0"/>
          </a:p>
          <a:p>
            <a:pPr lvl="1"/>
            <a:r>
              <a:rPr lang="zh-CN" altLang="en-US" dirty="0"/>
              <a:t>关键字的排列顺序也会影响搜索结果。</a:t>
            </a:r>
            <a:endParaRPr lang="zh-CN" altLang="en-US" dirty="0"/>
          </a:p>
          <a:p>
            <a:pPr lvl="1"/>
            <a:r>
              <a:rPr lang="zh-CN" altLang="en-US" dirty="0"/>
              <a:t>使用近义词或同义词搜索。</a:t>
            </a:r>
            <a:endParaRPr lang="en-US" altLang="zh-CN" dirty="0"/>
          </a:p>
          <a:p>
            <a:pPr lvl="1"/>
            <a:r>
              <a:rPr lang="zh-CN" altLang="en-US" dirty="0"/>
              <a:t>使用搜索运算符或特定的语法等进行辅助搜索。</a:t>
            </a:r>
            <a:endParaRPr lang="en-US" altLang="zh-CN" dirty="0"/>
          </a:p>
          <a:p>
            <a:pPr lvl="1"/>
            <a:r>
              <a:rPr lang="zh-CN" altLang="zh-CN" dirty="0"/>
              <a:t>使用搜索引擎网站提供的高级搜索功能，对搜索范围进行更多的限定</a:t>
            </a:r>
            <a:r>
              <a:rPr lang="zh-CN" altLang="en-US" dirty="0"/>
              <a:t>。</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常用搜索运算符</a:t>
            </a:r>
            <a:endParaRPr lang="zh-CN" altLang="en-US" dirty="0"/>
          </a:p>
        </p:txBody>
      </p:sp>
      <p:graphicFrame>
        <p:nvGraphicFramePr>
          <p:cNvPr id="5" name="内容占位符 4"/>
          <p:cNvGraphicFramePr>
            <a:graphicFrameLocks noGrp="1"/>
          </p:cNvGraphicFramePr>
          <p:nvPr>
            <p:ph idx="1"/>
            <p:custDataLst>
              <p:tags r:id="rId1"/>
            </p:custDataLst>
          </p:nvPr>
        </p:nvGraphicFramePr>
        <p:xfrm>
          <a:off x="1640541" y="1303993"/>
          <a:ext cx="6874510" cy="4761865"/>
        </p:xfrm>
        <a:graphic>
          <a:graphicData uri="http://schemas.openxmlformats.org/drawingml/2006/table">
            <a:tbl>
              <a:tblPr firstRow="1" firstCol="1" bandRow="1"/>
              <a:tblGrid>
                <a:gridCol w="1616773"/>
                <a:gridCol w="5258036"/>
              </a:tblGrid>
              <a:tr h="366432">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符号或语法</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功能</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通配符（</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代表任意数量的字符，</a:t>
                      </a: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代表一个任意字符</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AND</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搜索结果需同时满足</a:t>
                      </a:r>
                      <a:r>
                        <a:rPr lang="en-US" sz="1800" kern="100">
                          <a:effectLst/>
                          <a:latin typeface="Calibri" panose="020F0502020204030204" charset="0"/>
                          <a:ea typeface="宋体" panose="02010600030101010101" pitchFamily="2" charset="-122"/>
                          <a:cs typeface="Times New Roman" panose="02020603050405020304" pitchFamily="18" charset="0"/>
                        </a:rPr>
                        <a:t>AND</a:t>
                      </a:r>
                      <a:r>
                        <a:rPr lang="zh-CN" sz="1800" kern="100">
                          <a:effectLst/>
                          <a:latin typeface="Calibri" panose="020F0502020204030204" charset="0"/>
                          <a:ea typeface="宋体" panose="02010600030101010101" pitchFamily="2" charset="-122"/>
                          <a:cs typeface="Times New Roman" panose="02020603050405020304" pitchFamily="18" charset="0"/>
                        </a:rPr>
                        <a:t>两边的两个关键字</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OR</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搜索结果只需满足</a:t>
                      </a:r>
                      <a:r>
                        <a:rPr lang="en-US" sz="1800" kern="100">
                          <a:effectLst/>
                          <a:latin typeface="Calibri" panose="020F0502020204030204" charset="0"/>
                          <a:ea typeface="宋体" panose="02010600030101010101" pitchFamily="2" charset="-122"/>
                          <a:cs typeface="Times New Roman" panose="02020603050405020304" pitchFamily="18" charset="0"/>
                        </a:rPr>
                        <a:t>OR</a:t>
                      </a:r>
                      <a:r>
                        <a:rPr lang="zh-CN" sz="1800" kern="100">
                          <a:effectLst/>
                          <a:latin typeface="Calibri" panose="020F0502020204030204" charset="0"/>
                          <a:ea typeface="宋体" panose="02010600030101010101" pitchFamily="2" charset="-122"/>
                          <a:cs typeface="Times New Roman" panose="02020603050405020304" pitchFamily="18" charset="0"/>
                        </a:rPr>
                        <a:t>两边的其中一个关键字即可</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NOT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搜索结果中不能包含</a:t>
                      </a:r>
                      <a:r>
                        <a:rPr lang="en-US" sz="1800" kern="100">
                          <a:effectLst/>
                          <a:latin typeface="Calibri" panose="020F0502020204030204" charset="0"/>
                          <a:ea typeface="宋体" panose="02010600030101010101" pitchFamily="2" charset="-122"/>
                          <a:cs typeface="Times New Roman" panose="02020603050405020304" pitchFamily="18" charset="0"/>
                        </a:rPr>
                        <a:t>NOT</a:t>
                      </a:r>
                      <a:r>
                        <a:rPr lang="zh-CN" sz="1800" kern="100">
                          <a:effectLst/>
                          <a:latin typeface="Calibri" panose="020F0502020204030204" charset="0"/>
                          <a:ea typeface="宋体" panose="02010600030101010101" pitchFamily="2" charset="-122"/>
                          <a:cs typeface="Times New Roman" panose="02020603050405020304" pitchFamily="18" charset="0"/>
                        </a:rPr>
                        <a:t>后的关键字</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引号中的关键字不会做任意形式的变换，常用于精确搜索</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2865">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a:t>
                      </a:r>
                      <a:r>
                        <a:rPr lang="zh-CN" sz="1800" kern="100">
                          <a:effectLst/>
                          <a:latin typeface="Calibri" panose="020F0502020204030204" charset="0"/>
                          <a:ea typeface="宋体" panose="02010600030101010101" pitchFamily="2" charset="-122"/>
                          <a:cs typeface="Times New Roman" panose="02020603050405020304" pitchFamily="18" charset="0"/>
                        </a:rPr>
                        <a:t>、</a:t>
                      </a:r>
                      <a:r>
                        <a:rPr lang="en-US" sz="1800" kern="100">
                          <a:effectLst/>
                          <a:latin typeface="Calibri" panose="020F0502020204030204" charset="0"/>
                          <a:ea typeface="宋体" panose="02010600030101010101" pitchFamily="2" charset="-122"/>
                          <a:cs typeface="Times New Roman" panose="02020603050405020304" pitchFamily="18" charset="0"/>
                        </a:rPr>
                        <a:t>-</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加号后的关键字必须出现在搜索结果中，而减号后的关键字不能出现</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intitle: </a:t>
                      </a:r>
                      <a:r>
                        <a:rPr lang="zh-CN" sz="1800" kern="100">
                          <a:effectLst/>
                          <a:latin typeface="Calibri" panose="020F0502020204030204" charset="0"/>
                          <a:ea typeface="宋体" panose="02010600030101010101" pitchFamily="2" charset="-122"/>
                          <a:cs typeface="Times New Roman" panose="02020603050405020304" pitchFamily="18" charset="0"/>
                        </a:rPr>
                        <a:t>标题</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搜索范围限定在网页标题中</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site: </a:t>
                      </a:r>
                      <a:r>
                        <a:rPr lang="zh-CN" sz="1800" kern="100">
                          <a:effectLst/>
                          <a:latin typeface="Calibri" panose="020F0502020204030204" charset="0"/>
                          <a:ea typeface="宋体" panose="02010600030101010101" pitchFamily="2" charset="-122"/>
                          <a:cs typeface="Times New Roman" panose="02020603050405020304" pitchFamily="18" charset="0"/>
                        </a:rPr>
                        <a:t>站名</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搜索范围限定在特定站点中</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inurl: </a:t>
                      </a:r>
                      <a:r>
                        <a:rPr lang="zh-CN" sz="1800" kern="100">
                          <a:effectLst/>
                          <a:latin typeface="Calibri" panose="020F0502020204030204" charset="0"/>
                          <a:ea typeface="宋体" panose="02010600030101010101" pitchFamily="2" charset="-122"/>
                          <a:cs typeface="Times New Roman" panose="02020603050405020304" pitchFamily="18" charset="0"/>
                        </a:rPr>
                        <a:t>连接</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Calibri" panose="020F0502020204030204" charset="0"/>
                          <a:ea typeface="宋体" panose="02010600030101010101" pitchFamily="2" charset="-122"/>
                          <a:cs typeface="Times New Roman" panose="02020603050405020304" pitchFamily="18" charset="0"/>
                        </a:rPr>
                        <a:t>搜索范围限定在</a:t>
                      </a:r>
                      <a:r>
                        <a:rPr lang="en-US" sz="1800" kern="100">
                          <a:effectLst/>
                          <a:latin typeface="Calibri" panose="020F0502020204030204" charset="0"/>
                          <a:ea typeface="宋体" panose="02010600030101010101" pitchFamily="2" charset="-122"/>
                          <a:cs typeface="Times New Roman" panose="02020603050405020304" pitchFamily="18" charset="0"/>
                        </a:rPr>
                        <a:t>URL</a:t>
                      </a:r>
                      <a:r>
                        <a:rPr lang="zh-CN" sz="1800" kern="100">
                          <a:effectLst/>
                          <a:latin typeface="Calibri" panose="020F0502020204030204" charset="0"/>
                          <a:ea typeface="宋体" panose="02010600030101010101" pitchFamily="2" charset="-122"/>
                          <a:cs typeface="Times New Roman" panose="02020603050405020304" pitchFamily="18" charset="0"/>
                        </a:rPr>
                        <a:t>链接中</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432">
                <a:tc>
                  <a:txBody>
                    <a:bodyPr/>
                    <a:lstStyle/>
                    <a:p>
                      <a:pPr algn="just">
                        <a:spcAft>
                          <a:spcPts val="0"/>
                        </a:spcAft>
                      </a:pPr>
                      <a:r>
                        <a:rPr lang="en-US" sz="1800" kern="100">
                          <a:effectLst/>
                          <a:latin typeface="Calibri" panose="020F0502020204030204" charset="0"/>
                          <a:ea typeface="宋体" panose="02010600030101010101" pitchFamily="2" charset="-122"/>
                          <a:cs typeface="Times New Roman" panose="02020603050405020304" pitchFamily="18" charset="0"/>
                        </a:rPr>
                        <a:t>filetype: </a:t>
                      </a:r>
                      <a:r>
                        <a:rPr lang="zh-CN" sz="1800" kern="100">
                          <a:effectLst/>
                          <a:latin typeface="Calibri" panose="020F0502020204030204" charset="0"/>
                          <a:ea typeface="宋体" panose="02010600030101010101" pitchFamily="2" charset="-122"/>
                          <a:cs typeface="Times New Roman" panose="02020603050405020304" pitchFamily="18" charset="0"/>
                        </a:rPr>
                        <a:t>文档格式</a:t>
                      </a:r>
                      <a:endParaRPr lang="zh-CN" sz="180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effectLst/>
                          <a:latin typeface="Calibri" panose="020F0502020204030204" charset="0"/>
                          <a:ea typeface="宋体" panose="02010600030101010101" pitchFamily="2" charset="-122"/>
                          <a:cs typeface="Times New Roman" panose="02020603050405020304" pitchFamily="18" charset="0"/>
                        </a:rPr>
                        <a:t>搜索限定文档格式的内容</a:t>
                      </a:r>
                      <a:endParaRPr lang="zh-CN" sz="180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使用基于</a:t>
            </a:r>
            <a:r>
              <a:rPr lang="en-US" altLang="zh-CN"/>
              <a:t>web</a:t>
            </a:r>
            <a:r>
              <a:rPr lang="zh-CN" altLang="en-US"/>
              <a:t>的素材</a:t>
            </a:r>
            <a:endParaRPr lang="zh-CN" altLang="en-US"/>
          </a:p>
        </p:txBody>
      </p:sp>
      <p:sp>
        <p:nvSpPr>
          <p:cNvPr id="3" name="内容占位符 2"/>
          <p:cNvSpPr>
            <a:spLocks noGrp="1"/>
          </p:cNvSpPr>
          <p:nvPr>
            <p:ph idx="1"/>
          </p:nvPr>
        </p:nvSpPr>
        <p:spPr/>
        <p:txBody>
          <a:bodyPr/>
          <a:p>
            <a:r>
              <a:rPr lang="zh-CN" altLang="en-US"/>
              <a:t>使用</a:t>
            </a:r>
            <a:r>
              <a:rPr lang="en-US" altLang="zh-CN"/>
              <a:t>web</a:t>
            </a:r>
            <a:r>
              <a:rPr lang="zh-CN" altLang="en-US"/>
              <a:t>上的素材如文本、图片时，最好注明引用源以确保其他人能找到素材的来源。常用的注明引用源的格式有</a:t>
            </a:r>
            <a:r>
              <a:rPr lang="en-US" altLang="zh-CN"/>
              <a:t>MLA</a:t>
            </a:r>
            <a:r>
              <a:rPr lang="zh-CN" altLang="en-US"/>
              <a:t>央样式（</a:t>
            </a:r>
            <a:r>
              <a:rPr lang="en-US" altLang="zh-CN"/>
              <a:t>Modern Language Association Style</a:t>
            </a:r>
            <a:r>
              <a:rPr lang="zh-CN" altLang="en-US"/>
              <a:t>，现代语言协会样式）、</a:t>
            </a:r>
            <a:r>
              <a:rPr lang="en-US" altLang="zh-CN"/>
              <a:t>APA</a:t>
            </a:r>
            <a:r>
              <a:rPr lang="zh-CN" altLang="en-US"/>
              <a:t>样式（</a:t>
            </a:r>
            <a:r>
              <a:rPr lang="en-US" altLang="zh-CN"/>
              <a:t>American Psychological Association Style</a:t>
            </a:r>
            <a:r>
              <a:rPr lang="zh-CN" altLang="en-US"/>
              <a:t>，美国心理学协会样式）和芝加哥样式（</a:t>
            </a:r>
            <a:r>
              <a:rPr lang="en-US" altLang="zh-CN"/>
              <a:t>Chicago Style</a:t>
            </a:r>
            <a:r>
              <a:rPr lang="zh-CN" altLang="en-US"/>
              <a:t>）等。</a:t>
            </a:r>
            <a:endParaRPr lang="zh-CN" altLang="en-US"/>
          </a:p>
          <a:p>
            <a:r>
              <a:rPr lang="zh-CN" altLang="en-US"/>
              <a:t>一些网站会明确限定网站中素材的使用方式，这些限定通常可在网站的使用条款中找到。</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电子商务</a:t>
            </a:r>
            <a:endParaRPr lang="zh-CN" altLang="en-US" dirty="0"/>
          </a:p>
        </p:txBody>
      </p:sp>
      <p:sp>
        <p:nvSpPr>
          <p:cNvPr id="3" name="内容占位符 2"/>
          <p:cNvSpPr>
            <a:spLocks noGrp="1"/>
          </p:cNvSpPr>
          <p:nvPr>
            <p:ph idx="1"/>
          </p:nvPr>
        </p:nvSpPr>
        <p:spPr/>
        <p:txBody>
          <a:bodyPr>
            <a:normAutofit/>
          </a:bodyPr>
          <a:lstStyle/>
          <a:p>
            <a:r>
              <a:rPr lang="zh-CN" altLang="zh-CN" dirty="0"/>
              <a:t>电子商务是指在网络上以电子交易的方式进行的商业活动和营销过程。</a:t>
            </a:r>
            <a:endParaRPr lang="en-US" altLang="zh-CN" dirty="0"/>
          </a:p>
          <a:p>
            <a:r>
              <a:rPr lang="zh-CN" altLang="zh-CN" dirty="0"/>
              <a:t>电子商务的商品可以是有形的商品，</a:t>
            </a:r>
            <a:r>
              <a:rPr lang="zh-CN" altLang="en-US" dirty="0"/>
              <a:t>也可以是数字产品或是服务。</a:t>
            </a:r>
            <a:endParaRPr lang="en-US" altLang="zh-CN" dirty="0"/>
          </a:p>
          <a:p>
            <a:r>
              <a:rPr lang="zh-CN" altLang="zh-CN" dirty="0"/>
              <a:t>电子商务的优势是它的成本很低，通过利用因特网和计算机资源，可以有效地减少人力资源成本和租用实体店铺的成本。</a:t>
            </a:r>
            <a:endParaRPr lang="en-US" altLang="zh-CN" dirty="0"/>
          </a:p>
          <a:p>
            <a:r>
              <a:rPr lang="zh-CN" altLang="zh-CN" dirty="0"/>
              <a:t>电子商务模式对商家和消费者都有利</a:t>
            </a:r>
            <a:r>
              <a:rPr lang="en-US" altLang="zh-CN" dirty="0"/>
              <a:t>——</a:t>
            </a:r>
            <a:r>
              <a:rPr lang="zh-CN" altLang="zh-CN" dirty="0"/>
              <a:t>商家可以出售一些不太常见的商品，而消费者可以用更低的价格购买到商品。</a:t>
            </a:r>
            <a:endParaRPr lang="zh-CN"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电子商务的商业模式</a:t>
            </a:r>
            <a:endParaRPr lang="zh-CN" altLang="en-US" dirty="0"/>
          </a:p>
        </p:txBody>
      </p:sp>
      <p:sp>
        <p:nvSpPr>
          <p:cNvPr id="3" name="内容占位符 2"/>
          <p:cNvSpPr>
            <a:spLocks noGrp="1"/>
          </p:cNvSpPr>
          <p:nvPr>
            <p:ph idx="1"/>
          </p:nvPr>
        </p:nvSpPr>
        <p:spPr/>
        <p:txBody>
          <a:bodyPr>
            <a:normAutofit/>
          </a:bodyPr>
          <a:lstStyle/>
          <a:p>
            <a:r>
              <a:rPr lang="en-US" altLang="zh-CN" dirty="0"/>
              <a:t>B2C</a:t>
            </a:r>
            <a:r>
              <a:rPr lang="zh-CN" altLang="en-US" dirty="0"/>
              <a:t>（</a:t>
            </a:r>
            <a:r>
              <a:rPr lang="en-US" altLang="zh-CN" dirty="0"/>
              <a:t>Business to Consumer</a:t>
            </a:r>
            <a:r>
              <a:rPr lang="zh-CN" altLang="en-US" dirty="0"/>
              <a:t>，企业对消费者），消费者可以向企业直接购买商品。大型的</a:t>
            </a:r>
            <a:r>
              <a:rPr lang="en-US" altLang="zh-CN" dirty="0"/>
              <a:t>B2C</a:t>
            </a:r>
            <a:r>
              <a:rPr lang="zh-CN" altLang="en-US" dirty="0"/>
              <a:t>电子商务网站如京东商城、天猫商城、亚马逊等。</a:t>
            </a:r>
            <a:endParaRPr lang="zh-CN" altLang="en-US" dirty="0"/>
          </a:p>
          <a:p>
            <a:r>
              <a:rPr lang="en-US" altLang="zh-CN" dirty="0"/>
              <a:t>C2C</a:t>
            </a:r>
            <a:r>
              <a:rPr lang="zh-CN" altLang="en-US" dirty="0"/>
              <a:t>（</a:t>
            </a:r>
            <a:r>
              <a:rPr lang="en-US" altLang="zh-CN" dirty="0"/>
              <a:t>Consumer to Consumer</a:t>
            </a:r>
            <a:r>
              <a:rPr lang="zh-CN" altLang="en-US" dirty="0"/>
              <a:t>，消费者对消费者），用户之间可以互相买卖、竞拍商品。如淘宝。</a:t>
            </a:r>
            <a:endParaRPr lang="zh-CN" altLang="en-US" dirty="0"/>
          </a:p>
          <a:p>
            <a:r>
              <a:rPr lang="en-US" altLang="zh-CN" dirty="0"/>
              <a:t>C2B</a:t>
            </a:r>
            <a:r>
              <a:rPr lang="zh-CN" altLang="zh-CN" dirty="0"/>
              <a:t>（</a:t>
            </a:r>
            <a:r>
              <a:rPr lang="en-US" altLang="zh-CN" dirty="0"/>
              <a:t>Consumer to Business</a:t>
            </a:r>
            <a:r>
              <a:rPr lang="zh-CN" altLang="zh-CN" dirty="0"/>
              <a:t>，消费者对企业），与</a:t>
            </a:r>
            <a:r>
              <a:rPr lang="en-US" altLang="zh-CN" dirty="0"/>
              <a:t>B2C</a:t>
            </a:r>
            <a:r>
              <a:rPr lang="zh-CN" altLang="zh-CN" dirty="0"/>
              <a:t>不同，</a:t>
            </a:r>
            <a:r>
              <a:rPr lang="en-US" altLang="zh-CN" dirty="0"/>
              <a:t>C2B</a:t>
            </a:r>
            <a:r>
              <a:rPr lang="zh-CN" altLang="zh-CN" dirty="0"/>
              <a:t>强调以消费者为中心，即先有消费者提出需求，后有生产企业按需求组织生产。常见的</a:t>
            </a:r>
            <a:r>
              <a:rPr lang="en-US" altLang="zh-CN" dirty="0"/>
              <a:t>C2B</a:t>
            </a:r>
            <a:r>
              <a:rPr lang="zh-CN" altLang="zh-CN" dirty="0"/>
              <a:t>网站如要啥网等。</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Web</a:t>
            </a:r>
            <a:r>
              <a:rPr lang="zh-CN" altLang="en-US" dirty="0"/>
              <a:t>发展历程</a:t>
            </a:r>
            <a:endParaRPr lang="zh-CN" altLang="en-US" dirty="0"/>
          </a:p>
        </p:txBody>
      </p:sp>
      <p:sp>
        <p:nvSpPr>
          <p:cNvPr id="3" name="内容占位符 2"/>
          <p:cNvSpPr>
            <a:spLocks noGrp="1"/>
          </p:cNvSpPr>
          <p:nvPr>
            <p:ph idx="1"/>
          </p:nvPr>
        </p:nvSpPr>
        <p:spPr/>
        <p:txBody>
          <a:bodyPr/>
          <a:lstStyle/>
          <a:p>
            <a:r>
              <a:rPr lang="en-US" altLang="zh-CN" dirty="0"/>
              <a:t>Web</a:t>
            </a:r>
            <a:r>
              <a:rPr lang="zh-CN" altLang="zh-CN" dirty="0"/>
              <a:t>是</a:t>
            </a:r>
            <a:r>
              <a:rPr lang="en-US" altLang="zh-CN" dirty="0"/>
              <a:t>World Wide Web</a:t>
            </a:r>
            <a:r>
              <a:rPr lang="zh-CN" altLang="zh-CN" dirty="0"/>
              <a:t>（简写为</a:t>
            </a:r>
            <a:r>
              <a:rPr lang="en-US" altLang="zh-CN" dirty="0"/>
              <a:t>www</a:t>
            </a:r>
            <a:r>
              <a:rPr lang="zh-CN" altLang="zh-CN" dirty="0"/>
              <a:t>）即万维网的简称。</a:t>
            </a:r>
            <a:endParaRPr lang="en-US" altLang="zh-CN" dirty="0"/>
          </a:p>
          <a:p>
            <a:r>
              <a:rPr lang="en-US" altLang="zh-CN" dirty="0"/>
              <a:t>Web</a:t>
            </a:r>
            <a:r>
              <a:rPr lang="zh-CN" altLang="zh-CN" dirty="0"/>
              <a:t>是指能通过</a:t>
            </a:r>
            <a:r>
              <a:rPr lang="en-US" altLang="zh-CN" dirty="0"/>
              <a:t>HTTP</a:t>
            </a:r>
            <a:r>
              <a:rPr lang="zh-CN" altLang="zh-CN" dirty="0"/>
              <a:t>协议获取的一切因特网上内容的集合，比如文本、图像、视频等等。</a:t>
            </a:r>
            <a:endParaRPr lang="en-US" altLang="zh-CN" dirty="0"/>
          </a:p>
          <a:p>
            <a:r>
              <a:rPr lang="en-US" altLang="zh-CN" dirty="0"/>
              <a:t>Web</a:t>
            </a:r>
            <a:r>
              <a:rPr lang="zh-CN" altLang="zh-CN" dirty="0"/>
              <a:t>依赖于因特网，但不等同于因特网：因特网是一个通信系统，而</a:t>
            </a:r>
            <a:r>
              <a:rPr lang="en-US" altLang="zh-CN" dirty="0"/>
              <a:t>Web</a:t>
            </a:r>
            <a:r>
              <a:rPr lang="zh-CN" altLang="zh-CN" dirty="0"/>
              <a:t>是指信息的集合。</a:t>
            </a:r>
            <a:endParaRPr lang="zh-CN" altLang="zh-CN" dirty="0"/>
          </a:p>
          <a:p>
            <a:r>
              <a:rPr lang="en-US" altLang="zh-CN" dirty="0"/>
              <a:t>Web</a:t>
            </a:r>
            <a:r>
              <a:rPr lang="zh-CN" altLang="zh-CN" dirty="0"/>
              <a:t>可按其发展历程大致分为六个时代</a:t>
            </a:r>
            <a:r>
              <a:rPr lang="zh-CN" altLang="en-US" dirty="0"/>
              <a:t>，</a:t>
            </a:r>
            <a:r>
              <a:rPr lang="zh-CN" altLang="zh-CN" dirty="0"/>
              <a:t>目前，我们正处于</a:t>
            </a:r>
            <a:r>
              <a:rPr lang="en-US" altLang="zh-CN" dirty="0"/>
              <a:t>Web 3.0</a:t>
            </a:r>
            <a:r>
              <a:rPr lang="zh-CN" altLang="zh-CN" dirty="0"/>
              <a:t>时代。</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电子商务的商业模式</a:t>
            </a:r>
            <a:endParaRPr lang="zh-CN" altLang="en-US" dirty="0"/>
          </a:p>
        </p:txBody>
      </p:sp>
      <p:sp>
        <p:nvSpPr>
          <p:cNvPr id="3" name="内容占位符 2"/>
          <p:cNvSpPr>
            <a:spLocks noGrp="1"/>
          </p:cNvSpPr>
          <p:nvPr>
            <p:ph idx="1"/>
          </p:nvPr>
        </p:nvSpPr>
        <p:spPr/>
        <p:txBody>
          <a:bodyPr/>
          <a:lstStyle/>
          <a:p>
            <a:r>
              <a:rPr lang="en-US" altLang="zh-CN" dirty="0"/>
              <a:t>B2B</a:t>
            </a:r>
            <a:r>
              <a:rPr lang="zh-CN" altLang="zh-CN" dirty="0"/>
              <a:t>（</a:t>
            </a:r>
            <a:r>
              <a:rPr lang="en-US" altLang="zh-CN" dirty="0"/>
              <a:t>Business to Business</a:t>
            </a:r>
            <a:r>
              <a:rPr lang="zh-CN" altLang="zh-CN" dirty="0"/>
              <a:t>，企业对企业），企业之间进行的商品交易，常见的</a:t>
            </a:r>
            <a:r>
              <a:rPr lang="en-US" altLang="zh-CN" dirty="0"/>
              <a:t>B2B</a:t>
            </a:r>
            <a:r>
              <a:rPr lang="zh-CN" altLang="zh-CN" dirty="0"/>
              <a:t>网站如阿里巴巴。</a:t>
            </a:r>
            <a:endParaRPr lang="zh-CN" altLang="zh-CN" dirty="0"/>
          </a:p>
          <a:p>
            <a:r>
              <a:rPr lang="en-US" altLang="zh-CN" dirty="0"/>
              <a:t>B2G</a:t>
            </a:r>
            <a:r>
              <a:rPr lang="zh-CN" altLang="zh-CN" dirty="0"/>
              <a:t>（</a:t>
            </a:r>
            <a:r>
              <a:rPr lang="en-US" altLang="zh-CN" dirty="0"/>
              <a:t>Business to Government</a:t>
            </a:r>
            <a:r>
              <a:rPr lang="zh-CN" altLang="zh-CN" dirty="0"/>
              <a:t>，企业对政府），企业与政府间进行的交易，如政府的网上采购。</a:t>
            </a:r>
            <a:endParaRPr lang="zh-CN" altLang="zh-CN" dirty="0"/>
          </a:p>
          <a:p>
            <a:r>
              <a:rPr lang="en-US" altLang="zh-CN" dirty="0"/>
              <a:t>B2T</a:t>
            </a:r>
            <a:r>
              <a:rPr lang="zh-CN" altLang="zh-CN" dirty="0"/>
              <a:t>（</a:t>
            </a:r>
            <a:r>
              <a:rPr lang="en-US" altLang="zh-CN" dirty="0"/>
              <a:t>Business to Team</a:t>
            </a:r>
            <a:r>
              <a:rPr lang="zh-CN" altLang="zh-CN" dirty="0"/>
              <a:t>，企业对团队），即通常所说的团购，许多互不相识的消费者组成团队与商家谈判，以求得最优的价格。</a:t>
            </a:r>
            <a:endParaRPr lang="zh-CN" altLang="zh-CN"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电子商务网站技术</a:t>
            </a:r>
            <a:endParaRPr lang="zh-CN" altLang="en-US"/>
          </a:p>
        </p:txBody>
      </p:sp>
      <p:sp>
        <p:nvSpPr>
          <p:cNvPr id="3" name="内容占位符 2"/>
          <p:cNvSpPr>
            <a:spLocks noGrp="1"/>
          </p:cNvSpPr>
          <p:nvPr>
            <p:ph idx="1"/>
          </p:nvPr>
        </p:nvSpPr>
        <p:spPr/>
        <p:txBody>
          <a:bodyPr>
            <a:normAutofit lnSpcReduction="10000"/>
          </a:bodyPr>
          <a:p>
            <a:r>
              <a:rPr lang="en-US" altLang="zh-CN"/>
              <a:t>B2C</a:t>
            </a:r>
            <a:r>
              <a:rPr lang="zh-CN" altLang="en-US"/>
              <a:t>网站是由单独商家运营的，企业拥有自己的产品库存，而</a:t>
            </a:r>
            <a:r>
              <a:rPr lang="en-US" altLang="zh-CN"/>
              <a:t>C2C</a:t>
            </a:r>
            <a:r>
              <a:rPr lang="zh-CN" altLang="en-US"/>
              <a:t>网站是由许多小个体卖家组成的，他们可以自己维护自己的小网店。</a:t>
            </a:r>
            <a:endParaRPr lang="zh-CN" altLang="en-US"/>
          </a:p>
          <a:p>
            <a:r>
              <a:rPr lang="en-US" altLang="zh-CN"/>
              <a:t>B2C</a:t>
            </a:r>
            <a:r>
              <a:rPr lang="zh-CN" altLang="en-US"/>
              <a:t>网站和</a:t>
            </a:r>
            <a:r>
              <a:rPr lang="en-US" altLang="zh-CN"/>
              <a:t>C2C</a:t>
            </a:r>
            <a:r>
              <a:rPr lang="zh-CN" altLang="en-US"/>
              <a:t>网站的共同点：</a:t>
            </a:r>
            <a:endParaRPr lang="zh-CN" altLang="en-US"/>
          </a:p>
          <a:p>
            <a:pPr lvl="1"/>
            <a:r>
              <a:rPr lang="zh-CN" altLang="en-US"/>
              <a:t>库存。每件商品都有一个库存信息。</a:t>
            </a:r>
            <a:endParaRPr lang="zh-CN" altLang="en-US"/>
          </a:p>
          <a:p>
            <a:pPr lvl="1"/>
            <a:r>
              <a:rPr lang="zh-CN" altLang="en-US"/>
              <a:t>购物车。均支持对购物车中商品统一购买。</a:t>
            </a:r>
            <a:endParaRPr lang="zh-CN" altLang="en-US"/>
          </a:p>
          <a:p>
            <a:r>
              <a:rPr lang="en-US" altLang="zh-CN">
                <a:sym typeface="+mn-ea"/>
              </a:rPr>
              <a:t>B2C</a:t>
            </a:r>
            <a:r>
              <a:rPr lang="zh-CN" altLang="en-US">
                <a:sym typeface="+mn-ea"/>
              </a:rPr>
              <a:t>网站和</a:t>
            </a:r>
            <a:r>
              <a:rPr lang="en-US" altLang="zh-CN">
                <a:sym typeface="+mn-ea"/>
              </a:rPr>
              <a:t>C2C</a:t>
            </a:r>
            <a:r>
              <a:rPr lang="zh-CN" altLang="en-US">
                <a:sym typeface="+mn-ea"/>
              </a:rPr>
              <a:t>网站的不</a:t>
            </a:r>
            <a:r>
              <a:rPr lang="zh-CN" altLang="en-US">
                <a:sym typeface="+mn-ea"/>
              </a:rPr>
              <a:t>同点：</a:t>
            </a:r>
            <a:endParaRPr lang="zh-CN" altLang="en-US">
              <a:sym typeface="+mn-ea"/>
            </a:endParaRPr>
          </a:p>
          <a:p>
            <a:pPr lvl="1"/>
            <a:r>
              <a:rPr lang="en-US" altLang="zh-CN"/>
              <a:t>B2C</a:t>
            </a:r>
            <a:r>
              <a:rPr lang="zh-CN" altLang="en-US"/>
              <a:t>网站的库存比较大，</a:t>
            </a:r>
            <a:r>
              <a:rPr lang="en-US" altLang="zh-CN"/>
              <a:t>C2C</a:t>
            </a:r>
            <a:r>
              <a:rPr lang="zh-CN" altLang="en-US"/>
              <a:t>的通常较小。</a:t>
            </a:r>
            <a:endParaRPr lang="zh-CN" altLang="en-US"/>
          </a:p>
          <a:p>
            <a:pPr lvl="1"/>
            <a:r>
              <a:rPr lang="en-US" altLang="zh-CN"/>
              <a:t>B2C</a:t>
            </a:r>
            <a:r>
              <a:rPr lang="zh-CN" altLang="en-US"/>
              <a:t>网站的库存多由系统自动控制，</a:t>
            </a:r>
            <a:r>
              <a:rPr lang="en-US" altLang="zh-CN"/>
              <a:t>C2C</a:t>
            </a:r>
            <a:r>
              <a:rPr lang="zh-CN" altLang="en-US"/>
              <a:t>则有卖家手动控制。</a:t>
            </a:r>
            <a:endParaRPr lang="zh-CN" altLang="en-US"/>
          </a:p>
          <a:p>
            <a:pPr lvl="1"/>
            <a:r>
              <a:rPr lang="en-US" altLang="zh-CN"/>
              <a:t>C2C</a:t>
            </a:r>
            <a:r>
              <a:rPr lang="zh-CN" altLang="en-US"/>
              <a:t>网站支持买家与卖家的沟通。</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在线支付与</a:t>
            </a:r>
            <a:r>
              <a:rPr lang="en-US" altLang="zh-CN" dirty="0"/>
              <a:t>HTTPS</a:t>
            </a:r>
            <a:endParaRPr lang="zh-CN" altLang="en-US" dirty="0"/>
          </a:p>
        </p:txBody>
      </p:sp>
      <p:sp>
        <p:nvSpPr>
          <p:cNvPr id="3" name="内容占位符 2"/>
          <p:cNvSpPr>
            <a:spLocks noGrp="1"/>
          </p:cNvSpPr>
          <p:nvPr>
            <p:ph idx="1"/>
          </p:nvPr>
        </p:nvSpPr>
        <p:spPr>
          <a:xfrm>
            <a:off x="1438382" y="1202076"/>
            <a:ext cx="7076968" cy="5521453"/>
          </a:xfrm>
        </p:spPr>
        <p:txBody>
          <a:bodyPr>
            <a:normAutofit/>
          </a:bodyPr>
          <a:lstStyle/>
          <a:p>
            <a:r>
              <a:rPr lang="zh-CN" altLang="en-US" dirty="0"/>
              <a:t>在网上商城中，</a:t>
            </a:r>
            <a:r>
              <a:rPr lang="zh-CN" altLang="zh-CN" dirty="0"/>
              <a:t>当消费者确认对购物车中商品进行付费后，网站会生成一个安全连接进行付费操作。常用的安全连接技术有</a:t>
            </a:r>
            <a:r>
              <a:rPr lang="en-US" altLang="zh-CN" dirty="0"/>
              <a:t>SSL/TLS</a:t>
            </a:r>
            <a:r>
              <a:rPr lang="zh-CN" altLang="zh-CN" dirty="0"/>
              <a:t>和</a:t>
            </a:r>
            <a:r>
              <a:rPr lang="en-US" altLang="zh-CN" dirty="0"/>
              <a:t>HTTPS</a:t>
            </a:r>
            <a:r>
              <a:rPr lang="zh-CN" altLang="zh-CN" dirty="0"/>
              <a:t>。</a:t>
            </a:r>
            <a:endParaRPr lang="zh-CN" altLang="zh-CN" dirty="0"/>
          </a:p>
          <a:p>
            <a:pPr lvl="1"/>
            <a:r>
              <a:rPr lang="en-US" altLang="zh-CN" dirty="0"/>
              <a:t>SSL</a:t>
            </a:r>
            <a:r>
              <a:rPr lang="zh-CN" altLang="en-US" dirty="0"/>
              <a:t>（</a:t>
            </a:r>
            <a:r>
              <a:rPr lang="en-US" altLang="zh-CN" dirty="0"/>
              <a:t>Secure Socket Layer</a:t>
            </a:r>
            <a:r>
              <a:rPr lang="zh-CN" altLang="en-US" dirty="0"/>
              <a:t>，安全套接层）和</a:t>
            </a:r>
            <a:r>
              <a:rPr lang="en-US" altLang="zh-CN" dirty="0"/>
              <a:t>TLS</a:t>
            </a:r>
            <a:r>
              <a:rPr lang="zh-CN" altLang="en-US" dirty="0"/>
              <a:t>（</a:t>
            </a:r>
            <a:r>
              <a:rPr lang="en-US" altLang="zh-CN" dirty="0"/>
              <a:t>Transport Layer Security</a:t>
            </a:r>
            <a:r>
              <a:rPr lang="zh-CN" altLang="en-US" dirty="0"/>
              <a:t>，传输层安全）可对计算机和服务器间传输的数据进行加密。</a:t>
            </a:r>
            <a:r>
              <a:rPr lang="en-US" altLang="zh-CN" dirty="0"/>
              <a:t>SSL/TLS</a:t>
            </a:r>
            <a:r>
              <a:rPr lang="zh-CN" altLang="en-US" dirty="0"/>
              <a:t>协议使用计算机特定的端口（通常是</a:t>
            </a:r>
            <a:r>
              <a:rPr lang="en-US" altLang="zh-CN" dirty="0"/>
              <a:t>443</a:t>
            </a:r>
            <a:r>
              <a:rPr lang="zh-CN" altLang="en-US" dirty="0"/>
              <a:t>端口）建立安全连接，而不是普通</a:t>
            </a:r>
            <a:r>
              <a:rPr lang="en-US" altLang="zh-CN" dirty="0"/>
              <a:t>HTTP</a:t>
            </a:r>
            <a:r>
              <a:rPr lang="zh-CN" altLang="en-US" dirty="0"/>
              <a:t>通信使用的</a:t>
            </a:r>
            <a:r>
              <a:rPr lang="en-US" altLang="zh-CN" dirty="0"/>
              <a:t>80</a:t>
            </a:r>
            <a:r>
              <a:rPr lang="zh-CN" altLang="en-US" dirty="0"/>
              <a:t>端口。</a:t>
            </a:r>
            <a:endParaRPr lang="zh-CN" altLang="en-US" dirty="0"/>
          </a:p>
          <a:p>
            <a:pPr lvl="1"/>
            <a:r>
              <a:rPr lang="zh-CN" altLang="en-US" dirty="0"/>
              <a:t>	</a:t>
            </a:r>
            <a:r>
              <a:rPr lang="en-US" altLang="zh-CN" dirty="0"/>
              <a:t>HTTPS</a:t>
            </a:r>
            <a:r>
              <a:rPr lang="zh-CN" altLang="en-US" dirty="0"/>
              <a:t>（</a:t>
            </a:r>
            <a:r>
              <a:rPr lang="en-US" altLang="zh-CN" dirty="0"/>
              <a:t>Hyper Text Transfer Protocol Secure</a:t>
            </a:r>
            <a:r>
              <a:rPr lang="zh-CN" altLang="en-US" dirty="0"/>
              <a:t>，超文本传输安全协议）是对</a:t>
            </a:r>
            <a:r>
              <a:rPr lang="en-US" altLang="zh-CN" dirty="0"/>
              <a:t>HTTTP</a:t>
            </a:r>
            <a:r>
              <a:rPr lang="zh-CN" altLang="en-US" dirty="0"/>
              <a:t>和</a:t>
            </a:r>
            <a:r>
              <a:rPr lang="en-US" altLang="zh-CN" dirty="0"/>
              <a:t>SSL/TLS</a:t>
            </a:r>
            <a:r>
              <a:rPr lang="zh-CN" altLang="en-US" dirty="0"/>
              <a:t>的结合，能为关键操作提供安全连接。使用了</a:t>
            </a:r>
            <a:r>
              <a:rPr lang="en-US" altLang="zh-CN" dirty="0"/>
              <a:t>HTTPS</a:t>
            </a:r>
            <a:r>
              <a:rPr lang="zh-CN" altLang="en-US" dirty="0"/>
              <a:t>协议的网页最显著的标志是，它的</a:t>
            </a:r>
            <a:r>
              <a:rPr lang="en-US" altLang="zh-CN" dirty="0"/>
              <a:t>URL</a:t>
            </a:r>
            <a:r>
              <a:rPr lang="zh-CN" altLang="en-US" dirty="0"/>
              <a:t>是以</a:t>
            </a:r>
            <a:r>
              <a:rPr lang="en-US" altLang="zh-CN" dirty="0"/>
              <a:t>https</a:t>
            </a:r>
            <a:r>
              <a:rPr lang="zh-CN" altLang="en-US" dirty="0"/>
              <a:t>开头的，而不是</a:t>
            </a:r>
            <a:r>
              <a:rPr lang="en-US" altLang="zh-CN" dirty="0"/>
              <a:t>http</a:t>
            </a:r>
            <a:r>
              <a:rPr lang="zh-CN" altLang="en-US" dirty="0"/>
              <a:t>。</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O2O</a:t>
            </a:r>
            <a:endParaRPr lang="en-US" altLang="zh-CN"/>
          </a:p>
        </p:txBody>
      </p:sp>
      <p:sp>
        <p:nvSpPr>
          <p:cNvPr id="3" name="内容占位符 2"/>
          <p:cNvSpPr>
            <a:spLocks noGrp="1"/>
          </p:cNvSpPr>
          <p:nvPr>
            <p:ph idx="1"/>
          </p:nvPr>
        </p:nvSpPr>
        <p:spPr>
          <a:xfrm>
            <a:off x="1438382" y="1002051"/>
            <a:ext cx="7076968" cy="4974887"/>
          </a:xfrm>
        </p:spPr>
        <p:txBody>
          <a:bodyPr>
            <a:noAutofit/>
          </a:bodyPr>
          <a:p>
            <a:r>
              <a:rPr lang="en-US" altLang="zh-CN" sz="2400"/>
              <a:t>O2O</a:t>
            </a:r>
            <a:r>
              <a:rPr lang="zh-CN" altLang="en-US" sz="2400"/>
              <a:t>（</a:t>
            </a:r>
            <a:r>
              <a:rPr lang="en-US" altLang="zh-CN" sz="2400"/>
              <a:t>Online To Online</a:t>
            </a:r>
            <a:r>
              <a:rPr lang="zh-CN" altLang="en-US" sz="2400"/>
              <a:t>，线上到线下）</a:t>
            </a:r>
            <a:endParaRPr lang="zh-CN" altLang="en-US" sz="2400"/>
          </a:p>
          <a:p>
            <a:pPr lvl="1"/>
            <a:r>
              <a:rPr lang="zh-CN" altLang="en-US" sz="2000"/>
              <a:t>是指将线下的商业机会与因特网结合，让因特网成为线下交易的平台。</a:t>
            </a:r>
            <a:endParaRPr lang="zh-CN" altLang="en-US" sz="2000"/>
          </a:p>
          <a:p>
            <a:pPr lvl="1"/>
            <a:r>
              <a:rPr lang="en-US" altLang="zh-CN" sz="2000"/>
              <a:t>O2O</a:t>
            </a:r>
            <a:r>
              <a:rPr lang="zh-CN" altLang="en-US" sz="2000"/>
              <a:t>平台商业模式中，消费过程分为线上和线下。线上平台为消费者提供消费指南、优惠信息、便利服务和分享平台；线下平台专注于提供服务。</a:t>
            </a:r>
            <a:endParaRPr lang="zh-CN" altLang="en-US" sz="2000"/>
          </a:p>
          <a:p>
            <a:pPr lvl="0"/>
            <a:r>
              <a:rPr lang="en-US" altLang="zh-CN" sz="2400"/>
              <a:t>O2O</a:t>
            </a:r>
            <a:r>
              <a:rPr lang="zh-CN" altLang="en-US" sz="2400"/>
              <a:t>对商家的优势：</a:t>
            </a:r>
            <a:endParaRPr lang="zh-CN" altLang="en-US" sz="2400"/>
          </a:p>
          <a:p>
            <a:pPr lvl="1"/>
            <a:r>
              <a:rPr lang="en-US" altLang="zh-CN" sz="2000"/>
              <a:t>可以获得更多的宣传和展示机会</a:t>
            </a:r>
            <a:r>
              <a:rPr lang="zh-CN" altLang="en-US" sz="2000"/>
              <a:t>，</a:t>
            </a:r>
            <a:r>
              <a:rPr lang="en-US" altLang="zh-CN" sz="2000"/>
              <a:t>吸引更多新客户到店消费</a:t>
            </a:r>
            <a:r>
              <a:rPr lang="zh-CN" altLang="en-US" sz="2000"/>
              <a:t>。</a:t>
            </a:r>
            <a:endParaRPr lang="en-US" altLang="zh-CN" sz="2000"/>
          </a:p>
          <a:p>
            <a:pPr lvl="1"/>
            <a:r>
              <a:rPr lang="en-US" altLang="zh-CN" sz="2000"/>
              <a:t>推广效果可查、每笔交易可跟踪</a:t>
            </a:r>
            <a:r>
              <a:rPr lang="zh-CN" altLang="en-US" sz="2000"/>
              <a:t>。</a:t>
            </a:r>
            <a:endParaRPr lang="en-US" altLang="zh-CN" sz="2000"/>
          </a:p>
          <a:p>
            <a:pPr lvl="1"/>
            <a:r>
              <a:rPr lang="en-US" altLang="zh-CN" sz="2000"/>
              <a:t>可以掌握用户数据,大大提升对老客户的维护与营销效果。</a:t>
            </a:r>
            <a:endParaRPr lang="en-US" altLang="zh-CN" sz="2000"/>
          </a:p>
          <a:p>
            <a:pPr lvl="1"/>
            <a:r>
              <a:rPr lang="en-US" altLang="zh-CN" sz="2000"/>
              <a:t>通过与用户的沟通、释疑可以更好地了解用户的心理。</a:t>
            </a:r>
            <a:endParaRPr lang="en-US" altLang="zh-CN" sz="2000"/>
          </a:p>
          <a:p>
            <a:pPr lvl="1"/>
            <a:r>
              <a:rPr lang="en-US" altLang="zh-CN" sz="2000"/>
              <a:t>通过在线有效预订等方式，可以合理安排经营、节约成本。</a:t>
            </a:r>
            <a:endParaRPr lang="en-US" altLang="zh-CN" sz="2000"/>
          </a:p>
          <a:p>
            <a:pPr lvl="1"/>
            <a:r>
              <a:rPr lang="en-US" altLang="zh-CN" sz="2000"/>
              <a:t>可以更加快捷地拉动新品、新店的消费</a:t>
            </a:r>
            <a:r>
              <a:rPr lang="zh-CN" altLang="en-US" sz="2000"/>
              <a:t>。</a:t>
            </a:r>
            <a:endParaRPr lang="en-US" altLang="zh-CN" sz="2000"/>
          </a:p>
          <a:p>
            <a:pPr lvl="1"/>
            <a:r>
              <a:rPr lang="en-US" altLang="zh-CN" sz="2000"/>
              <a:t>可以降低线下实体对黄金地段旺铺的依赖，大大减少租金支出。</a:t>
            </a:r>
            <a:endParaRPr lang="en-US" altLang="zh-CN" sz="20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O2O</a:t>
            </a:r>
            <a:endParaRPr lang="en-US" altLang="zh-CN"/>
          </a:p>
        </p:txBody>
      </p:sp>
      <p:sp>
        <p:nvSpPr>
          <p:cNvPr id="3" name="内容占位符 2"/>
          <p:cNvSpPr>
            <a:spLocks noGrp="1"/>
          </p:cNvSpPr>
          <p:nvPr>
            <p:ph idx="1"/>
          </p:nvPr>
        </p:nvSpPr>
        <p:spPr/>
        <p:txBody>
          <a:bodyPr>
            <a:normAutofit fontScale="80000"/>
          </a:bodyPr>
          <a:p>
            <a:r>
              <a:rPr lang="en-US" altLang="zh-CN" sz="3000"/>
              <a:t>O2O</a:t>
            </a:r>
            <a:r>
              <a:rPr lang="zh-CN" altLang="en-US" sz="3000"/>
              <a:t>对用户的优势</a:t>
            </a:r>
            <a:endParaRPr lang="zh-CN" altLang="en-US" sz="3000"/>
          </a:p>
          <a:p>
            <a:pPr lvl="1"/>
            <a:r>
              <a:rPr lang="zh-CN" altLang="en-US" sz="2700"/>
              <a:t>用户可以获取更丰富、更全面的商家及其服务的信息。</a:t>
            </a:r>
            <a:endParaRPr lang="zh-CN" altLang="en-US" sz="2700"/>
          </a:p>
          <a:p>
            <a:pPr lvl="1"/>
            <a:r>
              <a:rPr lang="zh-CN" altLang="en-US" sz="2700"/>
              <a:t>用户可以更加便捷地向商家在线咨询并进行预购。</a:t>
            </a:r>
            <a:endParaRPr lang="zh-CN" altLang="en-US" sz="2700"/>
          </a:p>
          <a:p>
            <a:pPr lvl="1"/>
            <a:r>
              <a:rPr lang="zh-CN" altLang="en-US" sz="2700"/>
              <a:t>用户可以获得相比线下直接消费更为便宜的价格</a:t>
            </a:r>
            <a:r>
              <a:rPr lang="en-US" altLang="zh-CN" sz="2700"/>
              <a:t>.</a:t>
            </a:r>
            <a:endParaRPr lang="zh-CN" altLang="en-US"/>
          </a:p>
          <a:p>
            <a:r>
              <a:rPr lang="en-US" altLang="zh-CN" sz="3000"/>
              <a:t>O2O</a:t>
            </a:r>
            <a:r>
              <a:rPr lang="zh-CN" altLang="en-US" sz="3000"/>
              <a:t>平台的潜力</a:t>
            </a:r>
            <a:endParaRPr lang="zh-CN" altLang="en-US" sz="3000"/>
          </a:p>
          <a:p>
            <a:pPr lvl="1"/>
            <a:r>
              <a:rPr lang="zh-CN" altLang="en-US" sz="2700"/>
              <a:t>由于与用户的日常生活息息相关，并能给用户带来便捷、优惠与消费保障，因此</a:t>
            </a:r>
            <a:r>
              <a:rPr lang="en-US" altLang="zh-CN" sz="2700"/>
              <a:t>O</a:t>
            </a:r>
            <a:r>
              <a:rPr lang="zh-CN" altLang="en-US" sz="2700"/>
              <a:t>2</a:t>
            </a:r>
            <a:r>
              <a:rPr lang="en-US" altLang="zh-CN" sz="2700"/>
              <a:t>O</a:t>
            </a:r>
            <a:r>
              <a:rPr lang="zh-CN" altLang="en-US" sz="2700"/>
              <a:t>可以吸引大量高黏性用户。</a:t>
            </a:r>
            <a:endParaRPr lang="zh-CN" altLang="en-US" sz="2700"/>
          </a:p>
          <a:p>
            <a:pPr lvl="1"/>
            <a:r>
              <a:rPr lang="zh-CN" altLang="en-US" sz="2700"/>
              <a:t>O2</a:t>
            </a:r>
            <a:r>
              <a:rPr lang="en-US" altLang="zh-CN" sz="2700"/>
              <a:t>O</a:t>
            </a:r>
            <a:r>
              <a:rPr lang="zh-CN" altLang="en-US" sz="2700"/>
              <a:t>对商家具有强大的推广作用，推广效果可衡量，可吸引大量线下生活服务商家加人。</a:t>
            </a:r>
            <a:endParaRPr lang="zh-CN" altLang="en-US" sz="2700"/>
          </a:p>
          <a:p>
            <a:pPr lvl="1"/>
            <a:r>
              <a:rPr lang="zh-CN" altLang="en-US" sz="2700"/>
              <a:t>O2O可以使平台获得高于C2B、B2C数倍的现金流。</a:t>
            </a:r>
            <a:endParaRPr lang="zh-CN" altLang="en-US" sz="2700"/>
          </a:p>
          <a:p>
            <a:pPr lvl="1"/>
            <a:r>
              <a:rPr lang="zh-CN" altLang="en-US" sz="2700"/>
              <a:t>O2</a:t>
            </a:r>
            <a:r>
              <a:rPr lang="en-US" altLang="zh-CN" sz="2700"/>
              <a:t>O</a:t>
            </a:r>
            <a:r>
              <a:rPr lang="zh-CN" altLang="en-US" sz="2700"/>
              <a:t>具有巨大的广告收益空间，形成规模后，还有更多潜在的盈利模式。</a:t>
            </a:r>
            <a:endParaRPr lang="zh-CN" altLang="en-US"/>
          </a:p>
          <a:p>
            <a:pPr lvl="1"/>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en-US" altLang="zh-CN" dirty="0">
                <a:sym typeface="+mn-ea"/>
              </a:rPr>
            </a:br>
            <a:r>
              <a:rPr lang="en-US" altLang="zh-CN" dirty="0">
                <a:sym typeface="+mn-ea"/>
              </a:rPr>
              <a:t>Web</a:t>
            </a:r>
            <a:r>
              <a:rPr lang="zh-CN" altLang="en-US" dirty="0">
                <a:sym typeface="+mn-ea"/>
              </a:rPr>
              <a:t>发展历程</a:t>
            </a:r>
            <a:br>
              <a:rPr lang="zh-CN" altLang="en-US" dirty="0"/>
            </a:br>
            <a:endParaRPr lang="zh-CN" altLang="en-US"/>
          </a:p>
        </p:txBody>
      </p:sp>
      <p:sp>
        <p:nvSpPr>
          <p:cNvPr id="3" name="内容占位符 2"/>
          <p:cNvSpPr>
            <a:spLocks noGrp="1"/>
          </p:cNvSpPr>
          <p:nvPr>
            <p:ph idx="1"/>
          </p:nvPr>
        </p:nvSpPr>
        <p:spPr/>
        <p:txBody>
          <a:bodyPr>
            <a:noAutofit/>
          </a:bodyPr>
          <a:p>
            <a:r>
              <a:rPr lang="zh-CN" altLang="en-US" sz="2400"/>
              <a:t>Web 1.0:：2003年以前的因特网模式，通过门户网站网罗用户，利用点击量盈利。</a:t>
            </a:r>
            <a:endParaRPr lang="zh-CN" altLang="en-US" sz="2400"/>
          </a:p>
          <a:p>
            <a:r>
              <a:rPr lang="zh-CN" altLang="en-US" sz="2400"/>
              <a:t>Web2.0：始于2004年，向内容更丰富、联系性与工具性更强的模式发展，由被动接收因特网信息向主动创造因特网信息迈进。例如，维基、博客等。</a:t>
            </a:r>
            <a:endParaRPr lang="zh-CN" altLang="en-US" sz="2400"/>
          </a:p>
          <a:p>
            <a:r>
              <a:rPr lang="zh-CN" altLang="en-US" sz="2400"/>
              <a:t>Web3.0：首次于2006年被提及，强调网站内的信息可以直接和其他网站相关信息进行交互，能通过第三方信息平台同时对多家网站的信息进行整合使用。</a:t>
            </a:r>
            <a:endParaRPr lang="zh-CN" altLang="en-US" sz="2400"/>
          </a:p>
          <a:p>
            <a:r>
              <a:rPr lang="zh-CN" altLang="en-US" sz="2400"/>
              <a:t>Web4.0：还未到来，更强调智慧的连接，可以在任何时间、任何地点获取想要知道的任何信息。</a:t>
            </a:r>
            <a:endParaRPr lang="zh-CN" altLang="en-US" sz="2400"/>
          </a:p>
          <a:p>
            <a:r>
              <a:rPr lang="zh-CN" altLang="en-US" sz="2400"/>
              <a:t>Web5.0：将建立数字空间中的虚拟社会。</a:t>
            </a:r>
            <a:endParaRPr lang="zh-CN" altLang="en-US" sz="2400"/>
          </a:p>
          <a:p>
            <a:r>
              <a:rPr lang="zh-CN" altLang="en-US" sz="2400"/>
              <a:t>Web6.0：物联网与因特网的初步结合。</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网站</a:t>
            </a:r>
            <a:endParaRPr lang="zh-CN" altLang="en-US" dirty="0"/>
          </a:p>
        </p:txBody>
      </p:sp>
      <p:sp>
        <p:nvSpPr>
          <p:cNvPr id="3" name="内容占位符 2"/>
          <p:cNvSpPr>
            <a:spLocks noGrp="1"/>
          </p:cNvSpPr>
          <p:nvPr>
            <p:ph idx="1"/>
          </p:nvPr>
        </p:nvSpPr>
        <p:spPr/>
        <p:txBody>
          <a:bodyPr/>
          <a:lstStyle/>
          <a:p>
            <a:r>
              <a:rPr lang="zh-CN" altLang="en-US" dirty="0"/>
              <a:t>网站通常包含一系列经过组织和格式化的信息，用户能使用浏览器软件访问这些信息。 </a:t>
            </a:r>
            <a:endParaRPr lang="en-US" altLang="zh-CN" dirty="0"/>
          </a:p>
          <a:p>
            <a:endParaRPr lang="en-US" altLang="zh-CN" dirty="0"/>
          </a:p>
          <a:p>
            <a:r>
              <a:rPr lang="zh-CN" altLang="en-US" dirty="0"/>
              <a:t>所有在网站上的行为都是在 </a:t>
            </a:r>
            <a:r>
              <a:rPr lang="en-US" altLang="zh-CN" dirty="0"/>
              <a:t>Web</a:t>
            </a:r>
            <a:r>
              <a:rPr lang="zh-CN" altLang="en-US" dirty="0"/>
              <a:t>服务器的控制之下进行的。</a:t>
            </a:r>
            <a:r>
              <a:rPr lang="en-US" altLang="zh-CN" dirty="0"/>
              <a:t>Web</a:t>
            </a:r>
            <a:r>
              <a:rPr lang="zh-CN" altLang="en-US" dirty="0"/>
              <a:t>服务器是指连接到因特网能够接收浏览器请求的计算机。服务器会收集所请求的信息</a:t>
            </a:r>
            <a:r>
              <a:rPr lang="en-US" altLang="zh-CN" dirty="0"/>
              <a:t>,</a:t>
            </a:r>
            <a:r>
              <a:rPr lang="zh-CN" altLang="en-US" dirty="0"/>
              <a:t>并将这些信息按照浏览器可以显示的格式</a:t>
            </a:r>
            <a:r>
              <a:rPr lang="en-US" altLang="zh-CN" dirty="0"/>
              <a:t>(</a:t>
            </a:r>
            <a:r>
              <a:rPr lang="zh-CN" altLang="en-US" dirty="0"/>
              <a:t>通常是以网页的形式</a:t>
            </a:r>
            <a:r>
              <a:rPr lang="en-US" altLang="zh-CN" dirty="0"/>
              <a:t>)</a:t>
            </a:r>
            <a:r>
              <a:rPr lang="zh-CN" altLang="en-US" dirty="0"/>
              <a:t>传回浏览器。 </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URL</a:t>
            </a:r>
            <a:endParaRPr lang="zh-CN" altLang="en-US" dirty="0"/>
          </a:p>
        </p:txBody>
      </p:sp>
      <p:sp>
        <p:nvSpPr>
          <p:cNvPr id="3" name="内容占位符 2"/>
          <p:cNvSpPr>
            <a:spLocks noGrp="1"/>
          </p:cNvSpPr>
          <p:nvPr>
            <p:ph idx="1"/>
          </p:nvPr>
        </p:nvSpPr>
        <p:spPr/>
        <p:txBody>
          <a:bodyPr/>
          <a:lstStyle/>
          <a:p>
            <a:r>
              <a:rPr lang="zh-CN" altLang="zh-CN" dirty="0"/>
              <a:t>每个网页都有一个叫做</a:t>
            </a:r>
            <a:r>
              <a:rPr lang="en-US" altLang="zh-CN" dirty="0"/>
              <a:t>URL</a:t>
            </a:r>
            <a:r>
              <a:rPr lang="zh-CN" altLang="zh-CN" dirty="0"/>
              <a:t>的唯一地址。通过</a:t>
            </a:r>
            <a:r>
              <a:rPr lang="en-US" altLang="zh-CN" dirty="0"/>
              <a:t>URL</a:t>
            </a:r>
            <a:r>
              <a:rPr lang="zh-CN" altLang="zh-CN" dirty="0"/>
              <a:t>可唯一确定一个网页</a:t>
            </a:r>
            <a:r>
              <a:rPr lang="zh-CN" altLang="en-US" dirty="0"/>
              <a:t>。</a:t>
            </a:r>
            <a:endParaRPr lang="en-US" altLang="zh-CN" dirty="0"/>
          </a:p>
          <a:p>
            <a:endParaRPr lang="en-US" altLang="zh-CN" dirty="0"/>
          </a:p>
          <a:p>
            <a:r>
              <a:rPr lang="en-US" altLang="zh-CN" dirty="0"/>
              <a:t>URL</a:t>
            </a:r>
            <a:r>
              <a:rPr lang="zh-CN" altLang="zh-CN" dirty="0"/>
              <a:t>（</a:t>
            </a:r>
            <a:r>
              <a:rPr lang="en-US" altLang="zh-CN" dirty="0"/>
              <a:t>Uniform Resource Locator</a:t>
            </a:r>
            <a:r>
              <a:rPr lang="zh-CN" altLang="zh-CN" dirty="0"/>
              <a:t>，统一资源定位符）一般显示在浏览器的地址栏，形如</a:t>
            </a:r>
            <a:r>
              <a:rPr lang="en-US" altLang="zh-CN" dirty="0"/>
              <a:t>“http://www.baidu.com/search/error.html”</a:t>
            </a:r>
            <a:r>
              <a:rPr lang="zh-CN" altLang="zh-CN" dirty="0"/>
              <a:t>。其中，</a:t>
            </a:r>
            <a:r>
              <a:rPr lang="en-US" altLang="zh-CN" dirty="0"/>
              <a:t>“http://”</a:t>
            </a:r>
            <a:r>
              <a:rPr lang="zh-CN" altLang="zh-CN" dirty="0"/>
              <a:t>表明了使用的是</a:t>
            </a:r>
            <a:r>
              <a:rPr lang="en-US" altLang="zh-CN" dirty="0"/>
              <a:t>Web</a:t>
            </a:r>
            <a:r>
              <a:rPr lang="zh-CN" altLang="zh-CN" dirty="0"/>
              <a:t>的标准通信协议，大多数浏览器默认为</a:t>
            </a:r>
            <a:r>
              <a:rPr lang="en-US" altLang="zh-CN" dirty="0"/>
              <a:t>HTTP</a:t>
            </a:r>
            <a:r>
              <a:rPr lang="zh-CN" altLang="zh-CN" dirty="0"/>
              <a:t>访问，所以可省略不写；</a:t>
            </a:r>
            <a:r>
              <a:rPr lang="en-US" altLang="zh-CN" dirty="0"/>
              <a:t>“www.baidu.com”</a:t>
            </a:r>
            <a:r>
              <a:rPr lang="zh-CN" altLang="zh-CN" dirty="0"/>
              <a:t>是该网站的</a:t>
            </a:r>
            <a:r>
              <a:rPr lang="en-US" altLang="zh-CN" dirty="0"/>
              <a:t>Web</a:t>
            </a:r>
            <a:r>
              <a:rPr lang="zh-CN" altLang="zh-CN" dirty="0"/>
              <a:t>服务器名</a:t>
            </a:r>
            <a:r>
              <a:rPr lang="zh-CN" altLang="en-US" dirty="0"/>
              <a:t>。</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Web</a:t>
            </a:r>
            <a:r>
              <a:rPr lang="zh-CN" altLang="en-US" dirty="0"/>
              <a:t>浏览器</a:t>
            </a:r>
            <a:endParaRPr lang="zh-CN" altLang="en-US" dirty="0"/>
          </a:p>
        </p:txBody>
      </p:sp>
      <p:sp>
        <p:nvSpPr>
          <p:cNvPr id="3" name="内容占位符 2"/>
          <p:cNvSpPr>
            <a:spLocks noGrp="1"/>
          </p:cNvSpPr>
          <p:nvPr>
            <p:ph idx="1"/>
          </p:nvPr>
        </p:nvSpPr>
        <p:spPr/>
        <p:txBody>
          <a:bodyPr/>
          <a:lstStyle/>
          <a:p>
            <a:r>
              <a:rPr lang="en-US" altLang="zh-CN" dirty="0"/>
              <a:t>Web</a:t>
            </a:r>
            <a:r>
              <a:rPr lang="zh-CN" altLang="en-US" dirty="0"/>
              <a:t>的入口通常是 </a:t>
            </a:r>
            <a:r>
              <a:rPr lang="en-US" altLang="zh-CN" dirty="0"/>
              <a:t>Web</a:t>
            </a:r>
            <a:r>
              <a:rPr lang="zh-CN" altLang="en-US" dirty="0"/>
              <a:t>浏览器，简称浏览器。浏览器能够通过单击超文本链接或输入 </a:t>
            </a:r>
            <a:r>
              <a:rPr lang="en-US" altLang="zh-CN" dirty="0"/>
              <a:t>URL </a:t>
            </a:r>
            <a:r>
              <a:rPr lang="zh-CN" altLang="en-US" dirty="0"/>
              <a:t>的方式访问指定网页。</a:t>
            </a:r>
            <a:endParaRPr lang="en-US" altLang="zh-CN" dirty="0"/>
          </a:p>
          <a:p>
            <a:r>
              <a:rPr lang="zh-CN" altLang="zh-CN" dirty="0"/>
              <a:t>目前常用的浏览器都可分为多个标签以同时浏览多个网页并方便地在网页间进行切换。</a:t>
            </a:r>
            <a:endParaRPr lang="zh-CN" altLang="zh-CN" dirty="0"/>
          </a:p>
          <a:p>
            <a:r>
              <a:rPr lang="zh-CN" altLang="zh-CN" dirty="0"/>
              <a:t>浏览器有时候需要安装一些插件（也称加载项）来实现一些本身并不能完成的功能</a:t>
            </a:r>
            <a:r>
              <a:rPr lang="zh-CN" altLang="en-US" dirty="0"/>
              <a:t>。</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Web</a:t>
            </a:r>
            <a:r>
              <a:rPr lang="zh-CN" altLang="en-US"/>
              <a:t>浏览器</a:t>
            </a:r>
            <a:endParaRPr lang="zh-CN" altLang="en-US"/>
          </a:p>
        </p:txBody>
      </p:sp>
      <p:graphicFrame>
        <p:nvGraphicFramePr>
          <p:cNvPr id="50" name="图表 50"/>
          <p:cNvGraphicFramePr/>
          <p:nvPr>
            <p:ph idx="1"/>
          </p:nvPr>
        </p:nvGraphicFramePr>
        <p:xfrm>
          <a:off x="1587500" y="1047750"/>
          <a:ext cx="6913880" cy="4902200"/>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2357755" y="6074410"/>
            <a:ext cx="5373370" cy="368300"/>
          </a:xfrm>
          <a:prstGeom prst="rect">
            <a:avLst/>
          </a:prstGeom>
          <a:noFill/>
        </p:spPr>
        <p:txBody>
          <a:bodyPr wrap="square" rtlCol="0">
            <a:spAutoFit/>
          </a:bodyPr>
          <a:p>
            <a:r>
              <a:rPr lang="zh-CN" altLang="en-US"/>
              <a:t>浏览器全球市场占有率（数据来源：netmarketshare）</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en-US" altLang="zh-CN">
                <a:sym typeface="+mn-ea"/>
              </a:rPr>
            </a:br>
            <a:r>
              <a:rPr lang="en-US" altLang="zh-CN">
                <a:sym typeface="+mn-ea"/>
              </a:rPr>
              <a:t>Web</a:t>
            </a:r>
            <a:r>
              <a:rPr lang="zh-CN" altLang="en-US">
                <a:sym typeface="+mn-ea"/>
              </a:rPr>
              <a:t>浏览器</a:t>
            </a:r>
            <a:br>
              <a:rPr lang="zh-CN" altLang="en-US"/>
            </a:br>
            <a:endParaRPr lang="zh-CN" altLang="en-US"/>
          </a:p>
        </p:txBody>
      </p:sp>
      <p:pic>
        <p:nvPicPr>
          <p:cNvPr id="51" name="图片 51"/>
          <p:cNvPicPr>
            <a:picLocks noChangeAspect="1"/>
          </p:cNvPicPr>
          <p:nvPr>
            <p:ph idx="1"/>
          </p:nvPr>
        </p:nvPicPr>
        <p:blipFill>
          <a:blip r:embed="rId1"/>
          <a:stretch>
            <a:fillRect/>
          </a:stretch>
        </p:blipFill>
        <p:spPr>
          <a:xfrm>
            <a:off x="1498600" y="1083945"/>
            <a:ext cx="7016750" cy="4974590"/>
          </a:xfrm>
          <a:prstGeom prst="rect">
            <a:avLst/>
          </a:prstGeom>
        </p:spPr>
      </p:pic>
      <p:sp>
        <p:nvSpPr>
          <p:cNvPr id="4" name="文本框 3"/>
          <p:cNvSpPr txBox="1"/>
          <p:nvPr/>
        </p:nvSpPr>
        <p:spPr>
          <a:xfrm>
            <a:off x="2640330" y="6156325"/>
            <a:ext cx="5327650" cy="368300"/>
          </a:xfrm>
          <a:prstGeom prst="rect">
            <a:avLst/>
          </a:prstGeom>
          <a:noFill/>
        </p:spPr>
        <p:txBody>
          <a:bodyPr wrap="square" rtlCol="0">
            <a:spAutoFit/>
          </a:bodyPr>
          <a:p>
            <a:r>
              <a:rPr lang="zh-CN" altLang="en-US"/>
              <a:t>IE用户可以在“管理加载项”中管理已安装的插件</a:t>
            </a:r>
            <a:endParaRPr lang="zh-CN" altLang="en-US"/>
          </a:p>
        </p:txBody>
      </p:sp>
    </p:spTree>
  </p:cSld>
  <p:clrMapOvr>
    <a:masterClrMapping/>
  </p:clrMapOvr>
</p:sld>
</file>

<file path=ppt/tags/tag1.xml><?xml version="1.0" encoding="utf-8"?>
<p:tagLst xmlns:p="http://schemas.openxmlformats.org/presentationml/2006/main">
  <p:tag name="KSO_WM_UNIT_TABLE_BEAUTIFY" val="smartTable{987d8bf7-70cf-4b4c-bf44-bc0c27bb0a25}"/>
</p:tagLst>
</file>

<file path=ppt/tags/tag2.xml><?xml version="1.0" encoding="utf-8"?>
<p:tagLst xmlns:p="http://schemas.openxmlformats.org/presentationml/2006/main">
  <p:tag name="KSO_WM_UNIT_TABLE_BEAUTIFY" val="smartTable{1c0c9d29-9939-49d4-a44b-e77a094acb46}"/>
</p:tagLst>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CS</Template>
  <TotalTime>0</TotalTime>
  <Words>6076</Words>
  <Application>WPS 演示</Application>
  <PresentationFormat>全屏显示(4:3)</PresentationFormat>
  <Paragraphs>327</Paragraphs>
  <Slides>34</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vt:lpstr>
      <vt:lpstr>宋体</vt:lpstr>
      <vt:lpstr>Wingdings</vt:lpstr>
      <vt:lpstr>Calibri Light</vt:lpstr>
      <vt:lpstr>微软雅黑</vt:lpstr>
      <vt:lpstr>Arial Unicode MS</vt:lpstr>
      <vt:lpstr>Calibri</vt:lpstr>
      <vt:lpstr>Times New Roman</vt:lpstr>
      <vt:lpstr>CS</vt:lpstr>
      <vt:lpstr>第7章 Web技术及应用</vt:lpstr>
      <vt:lpstr>主要内容</vt:lpstr>
      <vt:lpstr>Web发展历程</vt:lpstr>
      <vt:lpstr> Web发展历程 </vt:lpstr>
      <vt:lpstr>网站</vt:lpstr>
      <vt:lpstr>URL</vt:lpstr>
      <vt:lpstr>Web浏览器</vt:lpstr>
      <vt:lpstr>Web浏览器</vt:lpstr>
      <vt:lpstr> Web浏览器 </vt:lpstr>
      <vt:lpstr>HTML</vt:lpstr>
      <vt:lpstr>HTTP</vt:lpstr>
      <vt:lpstr>HTTP</vt:lpstr>
      <vt:lpstr>Cookies</vt:lpstr>
      <vt:lpstr>Cookies</vt:lpstr>
      <vt:lpstr>网页制作</vt:lpstr>
      <vt:lpstr>HTML文件</vt:lpstr>
      <vt:lpstr>常用HTML标记</vt:lpstr>
      <vt:lpstr>交互式网页</vt:lpstr>
      <vt:lpstr>交互式网页</vt:lpstr>
      <vt:lpstr>交互式网页</vt:lpstr>
      <vt:lpstr>搜索引擎</vt:lpstr>
      <vt:lpstr>搜索引擎</vt:lpstr>
      <vt:lpstr>PowerPoint 演示文稿</vt:lpstr>
      <vt:lpstr>PowerPoint 演示文稿</vt:lpstr>
      <vt:lpstr>搜索技巧</vt:lpstr>
      <vt:lpstr>常用搜索运算符</vt:lpstr>
      <vt:lpstr>PowerPoint 演示文稿</vt:lpstr>
      <vt:lpstr>电子商务</vt:lpstr>
      <vt:lpstr>电子商务的商业模式</vt:lpstr>
      <vt:lpstr>电子商务的商业模式</vt:lpstr>
      <vt:lpstr>PowerPoint 演示文稿</vt:lpstr>
      <vt:lpstr>在线支付与HTTPS</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Web和电子邮件</dc:title>
  <dc:creator>李沛伦</dc:creator>
  <cp:lastModifiedBy>古安</cp:lastModifiedBy>
  <cp:revision>12</cp:revision>
  <dcterms:created xsi:type="dcterms:W3CDTF">2015-05-19T13:49:00Z</dcterms:created>
  <dcterms:modified xsi:type="dcterms:W3CDTF">2019-11-27T05:12:34Z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