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300" r:id="rId5"/>
    <p:sldId id="277" r:id="rId6"/>
    <p:sldId id="278" r:id="rId7"/>
    <p:sldId id="279" r:id="rId8"/>
    <p:sldId id="268" r:id="rId9"/>
    <p:sldId id="337" r:id="rId10"/>
    <p:sldId id="269" r:id="rId11"/>
    <p:sldId id="301" r:id="rId12"/>
    <p:sldId id="302" r:id="rId13"/>
    <p:sldId id="263" r:id="rId14"/>
    <p:sldId id="264" r:id="rId15"/>
    <p:sldId id="265" r:id="rId16"/>
    <p:sldId id="266" r:id="rId17"/>
    <p:sldId id="303" r:id="rId18"/>
    <p:sldId id="304" r:id="rId19"/>
    <p:sldId id="280" r:id="rId20"/>
    <p:sldId id="281" r:id="rId21"/>
    <p:sldId id="338" r:id="rId22"/>
    <p:sldId id="339" r:id="rId23"/>
    <p:sldId id="340" r:id="rId24"/>
    <p:sldId id="282" r:id="rId25"/>
    <p:sldId id="375" r:id="rId26"/>
    <p:sldId id="341" r:id="rId27"/>
    <p:sldId id="283" r:id="rId28"/>
    <p:sldId id="305" r:id="rId29"/>
    <p:sldId id="284" r:id="rId30"/>
    <p:sldId id="285" r:id="rId31"/>
    <p:sldId id="377" r:id="rId32"/>
    <p:sldId id="378" r:id="rId33"/>
    <p:sldId id="286" r:id="rId34"/>
    <p:sldId id="287" r:id="rId35"/>
    <p:sldId id="306" r:id="rId36"/>
    <p:sldId id="270" r:id="rId37"/>
    <p:sldId id="271" r:id="rId38"/>
    <p:sldId id="272" r:id="rId39"/>
    <p:sldId id="273" r:id="rId40"/>
    <p:sldId id="275" r:id="rId41"/>
    <p:sldId id="274" r:id="rId42"/>
    <p:sldId id="307" r:id="rId43"/>
    <p:sldId id="308" r:id="rId44"/>
    <p:sldId id="295" r:id="rId45"/>
    <p:sldId id="296" r:id="rId46"/>
    <p:sldId id="297" r:id="rId47"/>
    <p:sldId id="298" r:id="rId48"/>
    <p:sldId id="299"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8" d="100"/>
          <a:sy n="88" d="100"/>
        </p:scale>
        <p:origin x="432" y="48"/>
      </p:cViewPr>
      <p:guideLst/>
    </p:cSldViewPr>
  </p:slideViewPr>
  <p:notesTextViewPr>
    <p:cViewPr>
      <p:scale>
        <a:sx n="1" d="1"/>
        <a:sy n="1" d="1"/>
      </p:scale>
      <p:origin x="0" y="0"/>
    </p:cViewPr>
  </p:notesTextViewPr>
  <p:sorterViewPr>
    <p:cViewPr>
      <p:scale>
        <a:sx n="100" d="100"/>
        <a:sy n="100" d="100"/>
      </p:scale>
      <p:origin x="0" y="-368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44600" y="4991100"/>
            <a:ext cx="7772400" cy="762000"/>
          </a:xfrm>
        </p:spPr>
        <p:txBody>
          <a:bodyPr anchor="b">
            <a:normAutofit/>
          </a:bodyPr>
          <a:lstStyle>
            <a:lvl1pPr algn="ctr">
              <a:defRPr sz="4000"/>
            </a:lvl1pPr>
          </a:lstStyle>
          <a:p>
            <a:r>
              <a:rPr lang="zh-CN" altLang="en-US"/>
              <a:t>单击此处编辑母版标题样式</a:t>
            </a:r>
            <a:endParaRPr lang="en-US" dirty="0"/>
          </a:p>
        </p:txBody>
      </p:sp>
      <p:sp>
        <p:nvSpPr>
          <p:cNvPr id="4" name="Date Placeholder 3"/>
          <p:cNvSpPr>
            <a:spLocks noGrp="1"/>
          </p:cNvSpPr>
          <p:nvPr>
            <p:ph type="dt" sz="half" idx="10"/>
          </p:nvPr>
        </p:nvSpPr>
        <p:spPr>
          <a:xfrm>
            <a:off x="1438382" y="6356351"/>
            <a:ext cx="1247667" cy="365125"/>
          </a:xfrm>
        </p:spPr>
        <p:txBody>
          <a:bodyPr/>
          <a:lstStyle/>
          <a:p>
            <a:fld id="{9406D4B3-1F46-412F-85D8-058416BAEE7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ED96A53-2DE3-4D44-80ED-678741BF2C63}" type="slidenum">
              <a:rPr lang="zh-CN" altLang="en-US" smtClean="0"/>
            </a:fld>
            <a:endParaRPr lang="zh-CN" altLang="en-US"/>
          </a:p>
        </p:txBody>
      </p:sp>
      <p:pic>
        <p:nvPicPr>
          <p:cNvPr id="8" name="图片 7"/>
          <p:cNvPicPr>
            <a:picLocks noChangeAspect="1"/>
          </p:cNvPicPr>
          <p:nvPr/>
        </p:nvPicPr>
        <p:blipFill>
          <a:blip r:embed="rId2"/>
          <a:stretch>
            <a:fillRect/>
          </a:stretch>
        </p:blipFill>
        <p:spPr>
          <a:xfrm>
            <a:off x="2915" y="0"/>
            <a:ext cx="9141085" cy="47813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406D4B3-1F46-412F-85D8-058416BAEE7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ED96A53-2DE3-4D44-80ED-678741BF2C6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406D4B3-1F46-412F-85D8-058416BAEE7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ED96A53-2DE3-4D44-80ED-678741BF2C6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9406D4B3-1F46-412F-85D8-058416BAEE7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ED96A53-2DE3-4D44-80ED-678741BF2C6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438382" y="241837"/>
            <a:ext cx="7076968" cy="610918"/>
          </a:xfrm>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a:xfrm>
            <a:off x="1438382" y="1202076"/>
            <a:ext cx="7076968" cy="49748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1438382" y="6356351"/>
            <a:ext cx="1247668" cy="365125"/>
          </a:xfrm>
        </p:spPr>
        <p:txBody>
          <a:bodyPr/>
          <a:lstStyle/>
          <a:p>
            <a:fld id="{9406D4B3-1F46-412F-85D8-058416BAEE7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ED96A53-2DE3-4D44-80ED-678741BF2C63}" type="slidenum">
              <a:rPr lang="zh-CN" altLang="en-US" smtClean="0"/>
            </a:fld>
            <a:endParaRPr lang="zh-CN" altLang="en-US"/>
          </a:p>
        </p:txBody>
      </p:sp>
      <p:pic>
        <p:nvPicPr>
          <p:cNvPr id="7" name="图片 6"/>
          <p:cNvPicPr>
            <a:picLocks noChangeAspect="1"/>
          </p:cNvPicPr>
          <p:nvPr/>
        </p:nvPicPr>
        <p:blipFill>
          <a:blip r:embed="rId2"/>
          <a:stretch>
            <a:fillRect/>
          </a:stretch>
        </p:blipFill>
        <p:spPr>
          <a:xfrm>
            <a:off x="4762" y="0"/>
            <a:ext cx="1247775"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9406D4B3-1F46-412F-85D8-058416BAEE7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ED96A53-2DE3-4D44-80ED-678741BF2C6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9406D4B3-1F46-412F-85D8-058416BAEE75}"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ED96A53-2DE3-4D44-80ED-678741BF2C6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9406D4B3-1F46-412F-85D8-058416BAEE75}"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ED96A53-2DE3-4D44-80ED-678741BF2C6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406D4B3-1F46-412F-85D8-058416BAEE75}"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ED96A53-2DE3-4D44-80ED-678741BF2C6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06D4B3-1F46-412F-85D8-058416BAEE75}"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ED96A53-2DE3-4D44-80ED-678741BF2C6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9406D4B3-1F46-412F-85D8-058416BAEE75}"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ED96A53-2DE3-4D44-80ED-678741BF2C6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9406D4B3-1F46-412F-85D8-058416BAEE75}"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ED96A53-2DE3-4D44-80ED-678741BF2C6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06D4B3-1F46-412F-85D8-058416BAEE75}"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96A53-2DE3-4D44-80ED-678741BF2C6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pPr algn="r"/>
            <a:r>
              <a:rPr lang="zh-CN" altLang="en-US" dirty="0"/>
              <a:t>第</a:t>
            </a:r>
            <a:r>
              <a:rPr lang="en-US" altLang="zh-CN" dirty="0"/>
              <a:t>14</a:t>
            </a:r>
            <a:r>
              <a:rPr lang="zh-CN" altLang="en-US" dirty="0"/>
              <a:t>章 计算机安全</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生物识别设备</a:t>
            </a:r>
            <a:endParaRPr lang="zh-CN" altLang="en-US" dirty="0"/>
          </a:p>
        </p:txBody>
      </p:sp>
      <p:sp>
        <p:nvSpPr>
          <p:cNvPr id="3" name="内容占位符 2"/>
          <p:cNvSpPr>
            <a:spLocks noGrp="1"/>
          </p:cNvSpPr>
          <p:nvPr>
            <p:ph idx="1"/>
          </p:nvPr>
        </p:nvSpPr>
        <p:spPr>
          <a:xfrm>
            <a:off x="1438382" y="1000370"/>
            <a:ext cx="7076968" cy="5857630"/>
          </a:xfrm>
        </p:spPr>
        <p:txBody>
          <a:bodyPr>
            <a:normAutofit/>
          </a:bodyPr>
          <a:lstStyle/>
          <a:p>
            <a:r>
              <a:rPr lang="zh-CN" altLang="en-US" dirty="0"/>
              <a:t>生物识别设备通过将个人特征</a:t>
            </a:r>
            <a:r>
              <a:rPr lang="en-US" altLang="zh-CN" dirty="0"/>
              <a:t>(</a:t>
            </a:r>
            <a:r>
              <a:rPr lang="zh-CN" altLang="en-US" dirty="0"/>
              <a:t>如指纹</a:t>
            </a:r>
            <a:r>
              <a:rPr lang="en-US" altLang="zh-CN" dirty="0"/>
              <a:t>)</a:t>
            </a:r>
            <a:r>
              <a:rPr lang="zh-CN" altLang="en-US" dirty="0"/>
              <a:t>转换成数字代码</a:t>
            </a:r>
            <a:r>
              <a:rPr lang="en-US" altLang="zh-CN" dirty="0"/>
              <a:t>,</a:t>
            </a:r>
            <a:r>
              <a:rPr lang="zh-CN" altLang="en-US" dirty="0"/>
              <a:t>与验证物理或行为特征的计算机和移动设备所存储的数字代码进行比较来验证身份。</a:t>
            </a:r>
            <a:endParaRPr lang="en-US" altLang="zh-CN" dirty="0"/>
          </a:p>
          <a:p>
            <a:endParaRPr lang="en-US" altLang="zh-CN" dirty="0"/>
          </a:p>
          <a:p>
            <a:r>
              <a:rPr lang="zh-CN" altLang="en-US" dirty="0"/>
              <a:t>常见的生物识别设备</a:t>
            </a:r>
            <a:endParaRPr lang="en-US" altLang="zh-CN" dirty="0"/>
          </a:p>
          <a:p>
            <a:pPr lvl="1"/>
            <a:r>
              <a:rPr lang="zh-CN" altLang="en-US" dirty="0"/>
              <a:t>指纹读取器</a:t>
            </a:r>
            <a:endParaRPr lang="en-US" altLang="zh-CN" dirty="0"/>
          </a:p>
          <a:p>
            <a:pPr lvl="1"/>
            <a:r>
              <a:rPr lang="zh-CN" altLang="en-US" dirty="0"/>
              <a:t>人脸识别系统</a:t>
            </a:r>
            <a:endParaRPr lang="en-US" altLang="zh-CN" dirty="0"/>
          </a:p>
          <a:p>
            <a:pPr lvl="1"/>
            <a:r>
              <a:rPr lang="zh-CN" altLang="en-US" dirty="0"/>
              <a:t>语音验证系统</a:t>
            </a:r>
            <a:endParaRPr lang="en-US" altLang="zh-CN" dirty="0"/>
          </a:p>
          <a:p>
            <a:pPr lvl="1"/>
            <a:r>
              <a:rPr lang="zh-CN" altLang="en-US" dirty="0"/>
              <a:t>签名验证系统</a:t>
            </a:r>
            <a:endParaRPr lang="en-US" altLang="zh-CN" dirty="0"/>
          </a:p>
          <a:p>
            <a:pPr lvl="1"/>
            <a:r>
              <a:rPr lang="zh-CN" altLang="en-US" dirty="0"/>
              <a:t>虹膜识别系统</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恶意软件</a:t>
            </a:r>
            <a:endParaRPr lang="zh-CN" altLang="en-US" dirty="0"/>
          </a:p>
        </p:txBody>
      </p:sp>
      <p:sp>
        <p:nvSpPr>
          <p:cNvPr id="3" name="内容占位符 2"/>
          <p:cNvSpPr>
            <a:spLocks noGrp="1"/>
          </p:cNvSpPr>
          <p:nvPr>
            <p:ph idx="1"/>
          </p:nvPr>
        </p:nvSpPr>
        <p:spPr>
          <a:xfrm>
            <a:off x="1438382" y="1000370"/>
            <a:ext cx="7076968" cy="5857630"/>
          </a:xfrm>
        </p:spPr>
        <p:txBody>
          <a:bodyPr>
            <a:normAutofit/>
          </a:bodyPr>
          <a:lstStyle/>
          <a:p>
            <a:r>
              <a:rPr lang="zh-CN" altLang="en-US" dirty="0"/>
              <a:t>恶意软件威胁</a:t>
            </a:r>
            <a:endParaRPr lang="en-US" altLang="zh-CN" dirty="0"/>
          </a:p>
          <a:p>
            <a:r>
              <a:rPr lang="zh-CN" altLang="en-US" dirty="0"/>
              <a:t>安全套件</a:t>
            </a:r>
            <a:endParaRPr lang="en-US" altLang="zh-CN" dirty="0"/>
          </a:p>
          <a:p>
            <a:r>
              <a:rPr lang="zh-CN" altLang="en-US" dirty="0"/>
              <a:t>杀毒软件</a:t>
            </a:r>
            <a:endParaRPr lang="en-US" altLang="zh-CN" dirty="0"/>
          </a:p>
          <a:p>
            <a:r>
              <a:rPr lang="zh-CN" altLang="en-US" dirty="0"/>
              <a:t>流氓软件与捆绑安装</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恶意软件</a:t>
            </a:r>
            <a:endParaRPr lang="zh-CN" altLang="en-US" dirty="0"/>
          </a:p>
        </p:txBody>
      </p:sp>
      <p:sp>
        <p:nvSpPr>
          <p:cNvPr id="3" name="内容占位符 2"/>
          <p:cNvSpPr>
            <a:spLocks noGrp="1"/>
          </p:cNvSpPr>
          <p:nvPr>
            <p:ph idx="1"/>
          </p:nvPr>
        </p:nvSpPr>
        <p:spPr>
          <a:xfrm>
            <a:off x="1438382" y="1040711"/>
            <a:ext cx="7076968" cy="6140018"/>
          </a:xfrm>
        </p:spPr>
        <p:txBody>
          <a:bodyPr>
            <a:normAutofit/>
          </a:bodyPr>
          <a:lstStyle/>
          <a:p>
            <a:r>
              <a:rPr lang="zh-CN" altLang="en-US" dirty="0"/>
              <a:t>计算机在运行时可能受到多种多样恶意软件的攻击：</a:t>
            </a:r>
            <a:endParaRPr lang="zh-CN" altLang="en-US" dirty="0"/>
          </a:p>
          <a:p>
            <a:pPr lvl="1"/>
            <a:r>
              <a:rPr lang="zh-CN" altLang="en-US" dirty="0"/>
              <a:t>计算机病毒。计算机病毒是一种程序指令，它可以将自身附加到文件中，进行自我复制并传播到其他文件。</a:t>
            </a:r>
            <a:endParaRPr lang="en-US" altLang="zh-CN" dirty="0"/>
          </a:p>
          <a:p>
            <a:pPr lvl="1"/>
            <a:r>
              <a:rPr lang="zh-CN" altLang="en-US" dirty="0"/>
              <a:t>蠕虫。蠕虫是一种能够利用系统漏洞通过网络进行自我传播的恶意程序。</a:t>
            </a:r>
            <a:endParaRPr lang="en-US" altLang="zh-CN" dirty="0"/>
          </a:p>
          <a:p>
            <a:pPr lvl="1"/>
            <a:r>
              <a:rPr lang="zh-CN" altLang="en-US" dirty="0"/>
              <a:t>木马。木马不会自我繁殖，也不会感染其他文件。木马通常伪装成有用的软件，不知情的用户会下载并执行它们</a:t>
            </a:r>
            <a:r>
              <a:rPr lang="en-US" altLang="zh-CN" dirty="0"/>
              <a:t>.</a:t>
            </a:r>
            <a:endParaRPr lang="en-US" altLang="zh-CN" dirty="0"/>
          </a:p>
          <a:p>
            <a:pPr lvl="1"/>
            <a:r>
              <a:rPr lang="zh-CN" altLang="en-US" dirty="0"/>
              <a:t>僵尸网络。僵尸网络采用多种传播手段，将大量计算机感染僵尸程序，从而在控制者和被感染计算机之间形成一对多控制网络。</a:t>
            </a:r>
            <a:endParaRPr lang="en-US" altLang="zh-CN" dirty="0"/>
          </a:p>
          <a:p>
            <a:pPr lvl="1"/>
            <a:r>
              <a:rPr lang="zh-CN" altLang="en-US" dirty="0"/>
              <a:t>间谍软件。间谍软件的入侵方式与木马类似，它能依附在看似正当的软件中，用户可能在无意间将间谍软件下载到计算机。</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恶意软件</a:t>
            </a:r>
            <a:endParaRPr lang="zh-CN" altLang="en-US" dirty="0"/>
          </a:p>
        </p:txBody>
      </p:sp>
      <p:sp>
        <p:nvSpPr>
          <p:cNvPr id="3" name="内容占位符 2"/>
          <p:cNvSpPr>
            <a:spLocks noGrp="1"/>
          </p:cNvSpPr>
          <p:nvPr>
            <p:ph idx="1"/>
          </p:nvPr>
        </p:nvSpPr>
        <p:spPr/>
        <p:txBody>
          <a:bodyPr>
            <a:normAutofit/>
          </a:bodyPr>
          <a:lstStyle/>
          <a:p>
            <a:r>
              <a:rPr lang="zh-CN" altLang="en-US" dirty="0"/>
              <a:t>为避免受到恶意软件攻击，用户在使用计算机时需要注意：</a:t>
            </a:r>
            <a:endParaRPr lang="zh-CN" altLang="en-US" dirty="0"/>
          </a:p>
          <a:p>
            <a:pPr lvl="1"/>
            <a:r>
              <a:rPr lang="zh-CN" altLang="en-US" dirty="0"/>
              <a:t>使用安全套件和杀毒软件。</a:t>
            </a:r>
            <a:endParaRPr lang="zh-CN" altLang="en-US" dirty="0"/>
          </a:p>
          <a:p>
            <a:pPr lvl="1"/>
            <a:r>
              <a:rPr lang="zh-CN" altLang="en-US" dirty="0"/>
              <a:t>保证软件补丁的及时更新。</a:t>
            </a:r>
            <a:endParaRPr lang="zh-CN" altLang="en-US" dirty="0"/>
          </a:p>
          <a:p>
            <a:pPr lvl="1"/>
            <a:r>
              <a:rPr lang="zh-CN" altLang="en-US" dirty="0"/>
              <a:t>不打开可疑的电子邮件附件。</a:t>
            </a:r>
            <a:endParaRPr lang="zh-CN" altLang="en-US" dirty="0"/>
          </a:p>
          <a:p>
            <a:pPr lvl="1"/>
            <a:r>
              <a:rPr lang="zh-CN" altLang="en-US" dirty="0"/>
              <a:t>安装软件时先用安全套件对其进行扫描。</a:t>
            </a:r>
            <a:endParaRPr lang="zh-CN" altLang="en-US" dirty="0"/>
          </a:p>
          <a:p>
            <a:pPr lvl="1"/>
            <a:r>
              <a:rPr lang="zh-CN" altLang="en-US" dirty="0"/>
              <a:t>不要访问不良网站。</a:t>
            </a:r>
            <a:endParaRPr lang="zh-CN" altLang="en-US" dirty="0"/>
          </a:p>
          <a:p>
            <a:pPr lvl="1"/>
            <a:r>
              <a:rPr lang="zh-CN" altLang="en-US" dirty="0"/>
              <a:t>将文件扩展名显示出来。一些木马会命名为形如</a:t>
            </a:r>
            <a:r>
              <a:rPr lang="en-US" altLang="zh-CN" dirty="0"/>
              <a:t>look.jpg.exe</a:t>
            </a:r>
            <a:r>
              <a:rPr lang="zh-CN" altLang="en-US" dirty="0"/>
              <a:t>的格式，如果没有显示文件扩展名，用户可能会以为这是一个图片，但实际上这是一个可执行程序。</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安全套件</a:t>
            </a:r>
            <a:endParaRPr lang="zh-CN" altLang="en-US" dirty="0"/>
          </a:p>
        </p:txBody>
      </p:sp>
      <p:sp>
        <p:nvSpPr>
          <p:cNvPr id="3" name="内容占位符 2"/>
          <p:cNvSpPr>
            <a:spLocks noGrp="1"/>
          </p:cNvSpPr>
          <p:nvPr>
            <p:ph idx="1"/>
          </p:nvPr>
        </p:nvSpPr>
        <p:spPr/>
        <p:txBody>
          <a:bodyPr/>
          <a:lstStyle/>
          <a:p>
            <a:r>
              <a:rPr lang="zh-CN" altLang="en-US" dirty="0"/>
              <a:t>安全套件通常集成了杀毒模块、防火墙模块和反间谍软件模块，可以保护计算机免受常见恶意软件的攻击。一些安全套件还提供了家长控制、</a:t>
            </a:r>
            <a:r>
              <a:rPr lang="en-US" altLang="zh-CN" dirty="0" err="1"/>
              <a:t>WiFi</a:t>
            </a:r>
            <a:r>
              <a:rPr lang="zh-CN" altLang="en-US" dirty="0"/>
              <a:t>侦测、文件恢复、网络问题修复等实用功能。</a:t>
            </a:r>
            <a:endParaRPr lang="zh-CN" altLang="en-US" dirty="0"/>
          </a:p>
          <a:p>
            <a:r>
              <a:rPr lang="zh-CN" altLang="en-US" dirty="0"/>
              <a:t>一台计算机通常只能安装一种安全套件，如果安装了多种，它们会互相竞争对计算机的保护，反而不能有效保证计算机的安全与性能。</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杀毒软件</a:t>
            </a:r>
            <a:endParaRPr lang="zh-CN" altLang="en-US" dirty="0"/>
          </a:p>
        </p:txBody>
      </p:sp>
      <p:sp>
        <p:nvSpPr>
          <p:cNvPr id="3" name="内容占位符 2"/>
          <p:cNvSpPr>
            <a:spLocks noGrp="1"/>
          </p:cNvSpPr>
          <p:nvPr>
            <p:ph idx="1"/>
          </p:nvPr>
        </p:nvSpPr>
        <p:spPr>
          <a:xfrm>
            <a:off x="1438382" y="1202076"/>
            <a:ext cx="7076968" cy="5830736"/>
          </a:xfrm>
        </p:spPr>
        <p:txBody>
          <a:bodyPr>
            <a:normAutofit/>
          </a:bodyPr>
          <a:lstStyle/>
          <a:p>
            <a:r>
              <a:rPr lang="zh-CN" altLang="en-US" dirty="0"/>
              <a:t>杀毒软件是能够查找并清除病毒、蠕虫、木马和僵尸程序的实用软件。</a:t>
            </a:r>
            <a:endParaRPr lang="en-US" altLang="zh-CN" dirty="0"/>
          </a:p>
          <a:p>
            <a:r>
              <a:rPr lang="zh-CN" altLang="en-US" dirty="0"/>
              <a:t>杀毒软件的原理是利用病毒的特征代码在计算机中查找恶意软件。</a:t>
            </a:r>
            <a:endParaRPr lang="en-US" altLang="zh-CN" dirty="0"/>
          </a:p>
          <a:p>
            <a:r>
              <a:rPr lang="zh-CN" altLang="en-US" dirty="0"/>
              <a:t>杀毒软件将病毒特征代码存储在一个病毒定义数据库中，这个数据库需要及时更新以确保杀毒软件能检测出最新的恶意软件。</a:t>
            </a:r>
            <a:endParaRPr lang="en-US" altLang="zh-CN" dirty="0"/>
          </a:p>
          <a:p>
            <a:r>
              <a:rPr lang="zh-CN" altLang="en-US" dirty="0"/>
              <a:t>当杀毒软件检测出恶意软件后，会将其放入隔离文件夹使不法分子无法访问，之后用户可通过杀毒软件对隔离文件夹中的文件进行尝试杀毒或确认删除。</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流氓软件与捆绑安装</a:t>
            </a:r>
            <a:endParaRPr lang="zh-CN" altLang="en-US" dirty="0"/>
          </a:p>
        </p:txBody>
      </p:sp>
      <p:sp>
        <p:nvSpPr>
          <p:cNvPr id="3" name="内容占位符 2"/>
          <p:cNvSpPr>
            <a:spLocks noGrp="1"/>
          </p:cNvSpPr>
          <p:nvPr>
            <p:ph idx="1"/>
          </p:nvPr>
        </p:nvSpPr>
        <p:spPr>
          <a:xfrm>
            <a:off x="1438382" y="1202076"/>
            <a:ext cx="7076968" cy="5830736"/>
          </a:xfrm>
        </p:spPr>
        <p:txBody>
          <a:bodyPr>
            <a:normAutofit/>
          </a:bodyPr>
          <a:lstStyle/>
          <a:p>
            <a:r>
              <a:rPr lang="zh-CN" altLang="en-US" dirty="0"/>
              <a:t>流氓软件是介于恶意软件和正规软件之间的软件。</a:t>
            </a:r>
            <a:endParaRPr lang="en-US" altLang="zh-CN" dirty="0"/>
          </a:p>
          <a:p>
            <a:r>
              <a:rPr lang="zh-CN" altLang="en-US" dirty="0"/>
              <a:t>如果计算机中有流氓软件</a:t>
            </a:r>
            <a:r>
              <a:rPr lang="en-US" altLang="zh-CN" dirty="0"/>
              <a:t>,</a:t>
            </a:r>
            <a:r>
              <a:rPr lang="zh-CN" altLang="en-US" dirty="0"/>
              <a:t>可能会出现以下几种情况</a:t>
            </a:r>
            <a:r>
              <a:rPr lang="en-US" altLang="zh-CN" dirty="0"/>
              <a:t>:</a:t>
            </a:r>
            <a:endParaRPr lang="en-US" altLang="zh-CN" dirty="0"/>
          </a:p>
          <a:p>
            <a:pPr lvl="1"/>
            <a:r>
              <a:rPr lang="zh-CN" altLang="en-US" dirty="0"/>
              <a:t>用户上网时</a:t>
            </a:r>
            <a:r>
              <a:rPr lang="en-US" altLang="zh-CN" dirty="0"/>
              <a:t>,</a:t>
            </a:r>
            <a:r>
              <a:rPr lang="zh-CN" altLang="en-US" dirty="0"/>
              <a:t>会有窗口不断跳出</a:t>
            </a:r>
            <a:r>
              <a:rPr lang="en-US" altLang="zh-CN" dirty="0"/>
              <a:t>;</a:t>
            </a:r>
            <a:endParaRPr lang="en-US" altLang="zh-CN" dirty="0"/>
          </a:p>
          <a:p>
            <a:pPr lvl="1"/>
            <a:r>
              <a:rPr lang="zh-CN" altLang="en-US" dirty="0"/>
              <a:t>计算机浏览器主页被莫名更换</a:t>
            </a:r>
            <a:r>
              <a:rPr lang="en-US" altLang="zh-CN" dirty="0"/>
              <a:t>;</a:t>
            </a:r>
            <a:endParaRPr lang="en-US" altLang="zh-CN" dirty="0"/>
          </a:p>
          <a:p>
            <a:pPr lvl="1"/>
            <a:r>
              <a:rPr lang="zh-CN" altLang="en-US" dirty="0"/>
              <a:t>用户默认浏览器被莫名修改</a:t>
            </a:r>
            <a:r>
              <a:rPr lang="en-US" altLang="zh-CN" dirty="0"/>
              <a:t>,</a:t>
            </a:r>
            <a:r>
              <a:rPr lang="zh-CN" altLang="en-US" dirty="0"/>
              <a:t>等等。 </a:t>
            </a:r>
            <a:endParaRPr lang="en-US" altLang="zh-CN" dirty="0"/>
          </a:p>
          <a:p>
            <a:r>
              <a:rPr lang="zh-CN" altLang="en-US" dirty="0"/>
              <a:t>捆绑安装软件则是指用户在安装一个软件时</a:t>
            </a:r>
            <a:r>
              <a:rPr lang="en-US" altLang="zh-CN" dirty="0"/>
              <a:t>,</a:t>
            </a:r>
            <a:r>
              <a:rPr lang="zh-CN" altLang="en-US" dirty="0"/>
              <a:t>安装程序会在并未告知用户或并未在显 著位置明确告知用户的情况下</a:t>
            </a:r>
            <a:r>
              <a:rPr lang="en-US" altLang="zh-CN" dirty="0"/>
              <a:t>,</a:t>
            </a:r>
            <a:r>
              <a:rPr lang="zh-CN" altLang="en-US" dirty="0"/>
              <a:t>静默安装其他软件。</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在线入侵</a:t>
            </a:r>
            <a:endParaRPr lang="zh-CN" altLang="en-US" dirty="0"/>
          </a:p>
        </p:txBody>
      </p:sp>
      <p:sp>
        <p:nvSpPr>
          <p:cNvPr id="3" name="内容占位符 2"/>
          <p:cNvSpPr>
            <a:spLocks noGrp="1"/>
          </p:cNvSpPr>
          <p:nvPr>
            <p:ph idx="1"/>
          </p:nvPr>
        </p:nvSpPr>
        <p:spPr>
          <a:xfrm>
            <a:off x="1438382" y="1202076"/>
            <a:ext cx="7076968" cy="5830736"/>
          </a:xfrm>
        </p:spPr>
        <p:txBody>
          <a:bodyPr>
            <a:normAutofit/>
          </a:bodyPr>
          <a:lstStyle/>
          <a:p>
            <a:r>
              <a:rPr lang="zh-CN" altLang="en-US" dirty="0"/>
              <a:t>入侵威胁</a:t>
            </a:r>
            <a:endParaRPr lang="en-US" altLang="zh-CN" dirty="0"/>
          </a:p>
          <a:p>
            <a:r>
              <a:rPr lang="zh-CN" altLang="en-US" dirty="0"/>
              <a:t>保护端口</a:t>
            </a:r>
            <a:endParaRPr lang="en-US" altLang="zh-CN" dirty="0"/>
          </a:p>
          <a:p>
            <a:r>
              <a:rPr lang="en-US" altLang="zh-CN" dirty="0"/>
              <a:t>NAT</a:t>
            </a:r>
            <a:endParaRPr lang="en-US" altLang="zh-CN" dirty="0"/>
          </a:p>
          <a:p>
            <a:r>
              <a:rPr lang="en-US" altLang="zh-CN" dirty="0"/>
              <a:t>VPN</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入侵威胁</a:t>
            </a:r>
            <a:endParaRPr lang="zh-CN" altLang="en-US" dirty="0"/>
          </a:p>
        </p:txBody>
      </p:sp>
      <p:sp>
        <p:nvSpPr>
          <p:cNvPr id="3" name="内容占位符 2"/>
          <p:cNvSpPr>
            <a:spLocks noGrp="1"/>
          </p:cNvSpPr>
          <p:nvPr>
            <p:ph idx="1"/>
          </p:nvPr>
        </p:nvSpPr>
        <p:spPr/>
        <p:txBody>
          <a:bodyPr>
            <a:normAutofit/>
          </a:bodyPr>
          <a:lstStyle/>
          <a:p>
            <a:r>
              <a:rPr lang="zh-CN" altLang="en-US" dirty="0"/>
              <a:t>在线入侵是指黑客、罪犯或者其他未经授权的人通过因特网对数据或程序的访问。大部分在线入侵都始于恶意软件。</a:t>
            </a:r>
            <a:endParaRPr lang="en-US" altLang="zh-CN" dirty="0"/>
          </a:p>
          <a:p>
            <a:r>
              <a:rPr lang="zh-CN" altLang="zh-CN" dirty="0"/>
              <a:t>获取对因特网中计算机的未经授权访问的常用手段是查找计算机打开的端口。</a:t>
            </a:r>
            <a:endParaRPr lang="en-US" altLang="zh-CN" dirty="0"/>
          </a:p>
          <a:p>
            <a:r>
              <a:rPr lang="zh-CN" altLang="zh-CN" dirty="0"/>
              <a:t>端口是计算机的虚拟接口，因特网服务都是通过端口进行的，如</a:t>
            </a:r>
            <a:r>
              <a:rPr lang="en-US" altLang="zh-CN" dirty="0"/>
              <a:t>HTTP</a:t>
            </a:r>
            <a:r>
              <a:rPr lang="zh-CN" altLang="zh-CN" dirty="0"/>
              <a:t>请求使用的是</a:t>
            </a:r>
            <a:r>
              <a:rPr lang="en-US" altLang="zh-CN" dirty="0"/>
              <a:t>80</a:t>
            </a:r>
            <a:r>
              <a:rPr lang="zh-CN" altLang="zh-CN" dirty="0"/>
              <a:t>端口，</a:t>
            </a:r>
            <a:r>
              <a:rPr lang="en-US" altLang="zh-CN" dirty="0"/>
              <a:t>FTP</a:t>
            </a:r>
            <a:r>
              <a:rPr lang="zh-CN" altLang="zh-CN" dirty="0"/>
              <a:t>通常为</a:t>
            </a:r>
            <a:r>
              <a:rPr lang="en-US" altLang="zh-CN" dirty="0"/>
              <a:t>21</a:t>
            </a:r>
            <a:r>
              <a:rPr lang="zh-CN" altLang="zh-CN" dirty="0"/>
              <a:t>端口。</a:t>
            </a:r>
            <a:endParaRPr lang="en-US" altLang="zh-CN" dirty="0"/>
          </a:p>
          <a:p>
            <a:r>
              <a:rPr lang="zh-CN" altLang="zh-CN" dirty="0"/>
              <a:t>不法分子可以使用端口扫描软件快速扫描互联网中的计算机端口，一旦发现有打开的且易受入侵的端口，就有可能发动攻击。</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保护端口</a:t>
            </a:r>
            <a:endParaRPr lang="zh-CN" altLang="en-US" dirty="0"/>
          </a:p>
        </p:txBody>
      </p:sp>
      <p:sp>
        <p:nvSpPr>
          <p:cNvPr id="3" name="内容占位符 2"/>
          <p:cNvSpPr>
            <a:spLocks noGrp="1"/>
          </p:cNvSpPr>
          <p:nvPr>
            <p:ph idx="1"/>
          </p:nvPr>
        </p:nvSpPr>
        <p:spPr/>
        <p:txBody>
          <a:bodyPr>
            <a:normAutofit/>
          </a:bodyPr>
          <a:lstStyle/>
          <a:p>
            <a:r>
              <a:rPr lang="zh-CN" altLang="en-US" dirty="0"/>
              <a:t>可以通过如下方式来保护端口，使得其不会被攻击，或即使被攻击，也不会被攻破：</a:t>
            </a:r>
            <a:endParaRPr lang="zh-CN" altLang="en-US" dirty="0"/>
          </a:p>
          <a:p>
            <a:pPr lvl="1"/>
            <a:r>
              <a:rPr lang="zh-CN" altLang="en-US" dirty="0"/>
              <a:t>在不使用计算机的时候将其关闭。需要注意的是，计算机休眠时，端口仍在工作，因此休眠计算机不能有效防止攻击。</a:t>
            </a:r>
            <a:endParaRPr lang="zh-CN" altLang="en-US" dirty="0"/>
          </a:p>
          <a:p>
            <a:pPr lvl="1"/>
            <a:r>
              <a:rPr lang="zh-CN" altLang="en-US" dirty="0"/>
              <a:t>及时更新操作系统及软件补丁。</a:t>
            </a:r>
            <a:endParaRPr lang="zh-CN" altLang="en-US" dirty="0"/>
          </a:p>
          <a:p>
            <a:pPr lvl="1"/>
            <a:r>
              <a:rPr lang="zh-CN" altLang="en-US" dirty="0"/>
              <a:t>使用防火墙，防火墙是用来过滤计算机和因特网之间数据的硬件和软件的结合，它可以阻止未经授权的入侵或来自于可疑</a:t>
            </a:r>
            <a:r>
              <a:rPr lang="en-US" altLang="zh-CN" dirty="0"/>
              <a:t>IP</a:t>
            </a:r>
            <a:r>
              <a:rPr lang="zh-CN" altLang="en-US" dirty="0"/>
              <a:t>地址的活动。</a:t>
            </a:r>
            <a:endParaRPr lang="en-US" altLang="zh-CN" dirty="0"/>
          </a:p>
          <a:p>
            <a:pPr lvl="1"/>
            <a:r>
              <a:rPr lang="zh-CN" altLang="zh-CN" dirty="0"/>
              <a:t>关闭不必要的共享。</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主要内容</a:t>
            </a:r>
            <a:endParaRPr lang="zh-CN" altLang="en-US" dirty="0"/>
          </a:p>
        </p:txBody>
      </p:sp>
      <p:sp>
        <p:nvSpPr>
          <p:cNvPr id="3" name="内容占位符 2"/>
          <p:cNvSpPr>
            <a:spLocks noGrp="1"/>
          </p:cNvSpPr>
          <p:nvPr>
            <p:ph idx="1"/>
          </p:nvPr>
        </p:nvSpPr>
        <p:spPr>
          <a:xfrm>
            <a:off x="1438382" y="1202076"/>
            <a:ext cx="7076968" cy="5655924"/>
          </a:xfrm>
        </p:spPr>
        <p:txBody>
          <a:bodyPr>
            <a:normAutofit/>
          </a:bodyPr>
          <a:lstStyle/>
          <a:p>
            <a:r>
              <a:rPr lang="zh-CN" altLang="en-US" dirty="0"/>
              <a:t>非授权使用</a:t>
            </a:r>
            <a:endParaRPr lang="en-US" altLang="zh-CN" dirty="0"/>
          </a:p>
          <a:p>
            <a:r>
              <a:rPr lang="zh-CN" altLang="en-US" dirty="0"/>
              <a:t>恶意软件</a:t>
            </a:r>
            <a:endParaRPr lang="en-US" altLang="zh-CN" dirty="0"/>
          </a:p>
          <a:p>
            <a:r>
              <a:rPr lang="zh-CN" altLang="en-US" dirty="0"/>
              <a:t>在线入侵</a:t>
            </a:r>
            <a:endParaRPr lang="en-US" altLang="zh-CN" dirty="0"/>
          </a:p>
          <a:p>
            <a:r>
              <a:rPr lang="zh-CN" altLang="en-US" dirty="0"/>
              <a:t>社交安全</a:t>
            </a:r>
            <a:endParaRPr lang="en-US" altLang="zh-CN" dirty="0"/>
          </a:p>
          <a:p>
            <a:r>
              <a:rPr lang="zh-CN" altLang="en-US" dirty="0"/>
              <a:t>备份安全</a:t>
            </a:r>
            <a:endParaRPr lang="en-US" altLang="zh-CN" dirty="0"/>
          </a:p>
          <a:p>
            <a:r>
              <a:rPr lang="zh-CN" altLang="en-US" dirty="0"/>
              <a:t>工作区安全和人体工程学</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保护端口</a:t>
            </a:r>
            <a:endParaRPr lang="zh-CN" altLang="en-US"/>
          </a:p>
        </p:txBody>
      </p:sp>
      <p:pic>
        <p:nvPicPr>
          <p:cNvPr id="90" name="图片 90"/>
          <p:cNvPicPr>
            <a:picLocks noChangeAspect="1"/>
          </p:cNvPicPr>
          <p:nvPr>
            <p:ph idx="1"/>
            <p:custDataLst>
              <p:tags r:id="rId1"/>
            </p:custDataLst>
          </p:nvPr>
        </p:nvPicPr>
        <p:blipFill>
          <a:blip r:embed="rId2"/>
          <a:stretch>
            <a:fillRect/>
          </a:stretch>
        </p:blipFill>
        <p:spPr>
          <a:xfrm>
            <a:off x="2340610" y="1064895"/>
            <a:ext cx="5161915" cy="4974590"/>
          </a:xfrm>
          <a:prstGeom prst="rect">
            <a:avLst/>
          </a:prstGeom>
        </p:spPr>
      </p:pic>
      <p:sp>
        <p:nvSpPr>
          <p:cNvPr id="4" name="文本框 3"/>
          <p:cNvSpPr txBox="1"/>
          <p:nvPr/>
        </p:nvSpPr>
        <p:spPr>
          <a:xfrm>
            <a:off x="2658745" y="6146800"/>
            <a:ext cx="4707890" cy="368300"/>
          </a:xfrm>
          <a:prstGeom prst="rect">
            <a:avLst/>
          </a:prstGeom>
          <a:noFill/>
        </p:spPr>
        <p:txBody>
          <a:bodyPr wrap="square" rtlCol="0">
            <a:spAutoFit/>
          </a:bodyPr>
          <a:p>
            <a:r>
              <a:rPr lang="zh-CN" altLang="en-US"/>
              <a:t>通过在线端口扫描工具检查本机的端口情况</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保护端口</a:t>
            </a:r>
            <a:endParaRPr lang="zh-CN" altLang="en-US"/>
          </a:p>
        </p:txBody>
      </p:sp>
      <p:pic>
        <p:nvPicPr>
          <p:cNvPr id="91" name="图片 91"/>
          <p:cNvPicPr>
            <a:picLocks noChangeAspect="1"/>
          </p:cNvPicPr>
          <p:nvPr>
            <p:ph idx="1"/>
          </p:nvPr>
        </p:nvPicPr>
        <p:blipFill>
          <a:blip r:embed="rId1"/>
          <a:stretch>
            <a:fillRect/>
          </a:stretch>
        </p:blipFill>
        <p:spPr>
          <a:xfrm>
            <a:off x="2309495" y="1287780"/>
            <a:ext cx="5334000" cy="4400550"/>
          </a:xfrm>
          <a:prstGeom prst="rect">
            <a:avLst/>
          </a:prstGeom>
        </p:spPr>
      </p:pic>
      <p:sp>
        <p:nvSpPr>
          <p:cNvPr id="4" name="文本框 3"/>
          <p:cNvSpPr txBox="1"/>
          <p:nvPr/>
        </p:nvSpPr>
        <p:spPr>
          <a:xfrm>
            <a:off x="3390265" y="5919470"/>
            <a:ext cx="4253230" cy="368300"/>
          </a:xfrm>
          <a:prstGeom prst="rect">
            <a:avLst/>
          </a:prstGeom>
          <a:noFill/>
        </p:spPr>
        <p:txBody>
          <a:bodyPr wrap="square" rtlCol="0">
            <a:spAutoFit/>
          </a:bodyPr>
          <a:p>
            <a:r>
              <a:rPr lang="zh-CN" altLang="en-US"/>
              <a:t>通过netstat检测本机端口情况</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保护端口</a:t>
            </a:r>
            <a:endParaRPr lang="zh-CN" altLang="en-US"/>
          </a:p>
        </p:txBody>
      </p:sp>
      <p:pic>
        <p:nvPicPr>
          <p:cNvPr id="92" name="图片 92"/>
          <p:cNvPicPr>
            <a:picLocks noChangeAspect="1"/>
          </p:cNvPicPr>
          <p:nvPr>
            <p:ph idx="1"/>
          </p:nvPr>
        </p:nvPicPr>
        <p:blipFill>
          <a:blip r:embed="rId1"/>
          <a:stretch>
            <a:fillRect/>
          </a:stretch>
        </p:blipFill>
        <p:spPr>
          <a:xfrm>
            <a:off x="1520190" y="1467485"/>
            <a:ext cx="7077075" cy="4224655"/>
          </a:xfrm>
          <a:prstGeom prst="rect">
            <a:avLst/>
          </a:prstGeom>
        </p:spPr>
      </p:pic>
      <p:sp>
        <p:nvSpPr>
          <p:cNvPr id="4" name="文本框 3"/>
          <p:cNvSpPr txBox="1"/>
          <p:nvPr/>
        </p:nvSpPr>
        <p:spPr>
          <a:xfrm>
            <a:off x="4298315" y="5955665"/>
            <a:ext cx="2185670" cy="368300"/>
          </a:xfrm>
          <a:prstGeom prst="rect">
            <a:avLst/>
          </a:prstGeom>
          <a:noFill/>
        </p:spPr>
        <p:txBody>
          <a:bodyPr wrap="square" rtlCol="0">
            <a:spAutoFit/>
          </a:bodyPr>
          <a:p>
            <a:r>
              <a:rPr lang="zh-CN" altLang="en-US"/>
              <a:t>防火墙</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NAT</a:t>
            </a:r>
            <a:endParaRPr lang="en-US" altLang="zh-CN" dirty="0"/>
          </a:p>
        </p:txBody>
      </p:sp>
      <p:sp>
        <p:nvSpPr>
          <p:cNvPr id="3" name="内容占位符 2"/>
          <p:cNvSpPr>
            <a:spLocks noGrp="1"/>
          </p:cNvSpPr>
          <p:nvPr>
            <p:ph idx="1"/>
          </p:nvPr>
        </p:nvSpPr>
        <p:spPr/>
        <p:txBody>
          <a:bodyPr/>
          <a:lstStyle/>
          <a:p>
            <a:r>
              <a:rPr lang="zh-CN" altLang="en-US" dirty="0"/>
              <a:t>除了采用保护端口的措施外，路由器也可以有效地保护计算机使其不受入侵。路由器采用了</a:t>
            </a:r>
            <a:r>
              <a:rPr lang="en-US" altLang="zh-CN" dirty="0"/>
              <a:t>NAT</a:t>
            </a:r>
            <a:r>
              <a:rPr lang="zh-CN" altLang="en-US" dirty="0"/>
              <a:t>（</a:t>
            </a:r>
            <a:r>
              <a:rPr lang="en-US" altLang="zh-CN" dirty="0"/>
              <a:t>Network Address Translation</a:t>
            </a:r>
            <a:r>
              <a:rPr lang="zh-CN" altLang="en-US" dirty="0"/>
              <a:t>，网络地址转换）技术，可以将局域网内用户设备屏蔽起来。</a:t>
            </a:r>
            <a:endParaRPr lang="en-US" altLang="zh-CN" dirty="0"/>
          </a:p>
          <a:p>
            <a:r>
              <a:rPr lang="en-US" altLang="zh-CN" dirty="0"/>
              <a:t>NAT</a:t>
            </a:r>
            <a:r>
              <a:rPr lang="zh-CN" altLang="zh-CN" dirty="0"/>
              <a:t>的原理类似于公司中的接线员，外部的电话统一打到接线员，再由接线员转接到对应部门</a:t>
            </a:r>
            <a:r>
              <a:rPr lang="zh-CN" altLang="en-US" dirty="0"/>
              <a:t>。在路由器网络中，外部数据只可根据可路由</a:t>
            </a:r>
            <a:r>
              <a:rPr lang="en-US" altLang="zh-CN" dirty="0"/>
              <a:t>IP</a:t>
            </a:r>
            <a:r>
              <a:rPr lang="zh-CN" altLang="en-US" dirty="0"/>
              <a:t>地址路由到路由器，再由路由器负责转发到具体用户。</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NAT</a:t>
            </a:r>
            <a:endParaRPr lang="en-US" altLang="zh-CN"/>
          </a:p>
        </p:txBody>
      </p:sp>
      <p:sp>
        <p:nvSpPr>
          <p:cNvPr id="3" name="内容占位符 2"/>
          <p:cNvSpPr>
            <a:spLocks noGrp="1"/>
          </p:cNvSpPr>
          <p:nvPr>
            <p:ph idx="1"/>
          </p:nvPr>
        </p:nvSpPr>
        <p:spPr/>
        <p:txBody>
          <a:bodyPr/>
          <a:p>
            <a:r>
              <a:rPr lang="zh-CN" altLang="en-US"/>
              <a:t>路由器不存储数据，不怕被攻击，因此可以保护局域网内的设备。局域网中的所以设备公用一个可</a:t>
            </a:r>
            <a:r>
              <a:rPr lang="zh-CN" altLang="en-US"/>
              <a:t>路由</a:t>
            </a:r>
            <a:r>
              <a:rPr lang="en-US" altLang="zh-CN"/>
              <a:t>IP</a:t>
            </a:r>
            <a:r>
              <a:rPr lang="zh-CN" altLang="en-US"/>
              <a:t>地址，路由器相当于将局域网中的设备屏蔽了起来。</a:t>
            </a:r>
            <a:endParaRPr lang="zh-CN" altLang="en-US"/>
          </a:p>
          <a:p>
            <a:r>
              <a:rPr lang="zh-CN" altLang="en-US"/>
              <a:t>处于同一局域网内的设备可以通过专用</a:t>
            </a:r>
            <a:r>
              <a:rPr lang="en-US" altLang="zh-CN"/>
              <a:t>IP</a:t>
            </a:r>
            <a:r>
              <a:rPr lang="zh-CN" altLang="en-US"/>
              <a:t>地址找到彼此，但处于不同局域网中的设备就不行了</a:t>
            </a:r>
            <a:r>
              <a:rPr lang="en-US" altLang="zh-CN"/>
              <a:t>——</a:t>
            </a:r>
            <a:r>
              <a:rPr lang="zh-CN" altLang="en-US"/>
              <a:t>需要借助可路由</a:t>
            </a:r>
            <a:r>
              <a:rPr lang="en-US" altLang="zh-CN"/>
              <a:t>IP</a:t>
            </a:r>
            <a:r>
              <a:rPr lang="zh-CN" altLang="en-US"/>
              <a:t>地址才能建立连接。</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NAT</a:t>
            </a:r>
            <a:endParaRPr lang="en-US" altLang="zh-CN"/>
          </a:p>
        </p:txBody>
      </p:sp>
      <p:pic>
        <p:nvPicPr>
          <p:cNvPr id="93" name="图片 93"/>
          <p:cNvPicPr>
            <a:picLocks noChangeAspect="1"/>
          </p:cNvPicPr>
          <p:nvPr>
            <p:ph idx="1"/>
          </p:nvPr>
        </p:nvPicPr>
        <p:blipFill>
          <a:blip r:embed="rId1"/>
          <a:stretch>
            <a:fillRect/>
          </a:stretch>
        </p:blipFill>
        <p:spPr>
          <a:xfrm>
            <a:off x="1824355" y="1318260"/>
            <a:ext cx="6305550" cy="4086225"/>
          </a:xfrm>
          <a:prstGeom prst="rect">
            <a:avLst/>
          </a:prstGeom>
        </p:spPr>
      </p:pic>
      <p:sp>
        <p:nvSpPr>
          <p:cNvPr id="4" name="文本框 3"/>
          <p:cNvSpPr txBox="1"/>
          <p:nvPr/>
        </p:nvSpPr>
        <p:spPr>
          <a:xfrm>
            <a:off x="4043045" y="5673725"/>
            <a:ext cx="2640965" cy="368300"/>
          </a:xfrm>
          <a:prstGeom prst="rect">
            <a:avLst/>
          </a:prstGeom>
          <a:noFill/>
        </p:spPr>
        <p:txBody>
          <a:bodyPr wrap="square" rtlCol="0">
            <a:spAutoFit/>
          </a:bodyPr>
          <a:p>
            <a:r>
              <a:rPr lang="zh-CN" altLang="en-US"/>
              <a:t>路由器NAT </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VPN</a:t>
            </a:r>
            <a:endParaRPr lang="en-US" altLang="zh-CN" dirty="0"/>
          </a:p>
        </p:txBody>
      </p:sp>
      <p:sp>
        <p:nvSpPr>
          <p:cNvPr id="3" name="内容占位符 2"/>
          <p:cNvSpPr>
            <a:spLocks noGrp="1"/>
          </p:cNvSpPr>
          <p:nvPr>
            <p:ph idx="1"/>
          </p:nvPr>
        </p:nvSpPr>
        <p:spPr/>
        <p:txBody>
          <a:bodyPr/>
          <a:lstStyle/>
          <a:p>
            <a:r>
              <a:rPr lang="en-US" altLang="zh-CN" dirty="0"/>
              <a:t>VPN</a:t>
            </a:r>
            <a:r>
              <a:rPr lang="zh-CN" altLang="en-US" dirty="0"/>
              <a:t>（</a:t>
            </a:r>
            <a:r>
              <a:rPr lang="en-US" altLang="zh-CN" dirty="0"/>
              <a:t>Virtual Private Network</a:t>
            </a:r>
            <a:r>
              <a:rPr lang="zh-CN" altLang="en-US" dirty="0"/>
              <a:t>，虚拟专用网络）是一种在公用网络上建立的专用网络，它采用加密通讯，可以使授权用户在远程访问到企业、组织或学校内部网的内容。</a:t>
            </a:r>
            <a:endParaRPr lang="en-US" altLang="zh-CN" dirty="0"/>
          </a:p>
          <a:p>
            <a:r>
              <a:rPr lang="zh-CN" altLang="en-US" dirty="0"/>
              <a:t>由于</a:t>
            </a:r>
            <a:r>
              <a:rPr lang="en-US" altLang="zh-CN" dirty="0"/>
              <a:t>VPN</a:t>
            </a:r>
            <a:r>
              <a:rPr lang="zh-CN" altLang="en-US" dirty="0"/>
              <a:t>会对数据进行加密，因此可以认为</a:t>
            </a:r>
            <a:r>
              <a:rPr lang="en-US" altLang="zh-CN" dirty="0"/>
              <a:t>VPN</a:t>
            </a:r>
            <a:r>
              <a:rPr lang="zh-CN" altLang="en-US" dirty="0"/>
              <a:t>是安全的。</a:t>
            </a:r>
            <a:endParaRPr lang="zh-CN" altLang="en-US" dirty="0"/>
          </a:p>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社交安全</a:t>
            </a:r>
            <a:endParaRPr lang="en-US" altLang="zh-CN" dirty="0"/>
          </a:p>
        </p:txBody>
      </p:sp>
      <p:sp>
        <p:nvSpPr>
          <p:cNvPr id="3" name="内容占位符 2"/>
          <p:cNvSpPr>
            <a:spLocks noGrp="1"/>
          </p:cNvSpPr>
          <p:nvPr>
            <p:ph idx="1"/>
          </p:nvPr>
        </p:nvSpPr>
        <p:spPr/>
        <p:txBody>
          <a:bodyPr/>
          <a:lstStyle/>
          <a:p>
            <a:r>
              <a:rPr lang="en-US" altLang="zh-CN" dirty="0"/>
              <a:t>Cookies</a:t>
            </a:r>
            <a:r>
              <a:rPr lang="zh-CN" altLang="en-US" dirty="0"/>
              <a:t>利用</a:t>
            </a:r>
            <a:endParaRPr lang="en-US" altLang="zh-CN" dirty="0"/>
          </a:p>
          <a:p>
            <a:r>
              <a:rPr lang="zh-CN" altLang="en-US" dirty="0"/>
              <a:t>垃圾邮件</a:t>
            </a:r>
            <a:endParaRPr lang="zh-CN" altLang="en-US" dirty="0"/>
          </a:p>
          <a:p>
            <a:r>
              <a:rPr lang="zh-CN" altLang="en-US" dirty="0"/>
              <a:t>网络钓鱼</a:t>
            </a:r>
            <a:endParaRPr lang="en-US" altLang="zh-CN" dirty="0"/>
          </a:p>
          <a:p>
            <a:r>
              <a:rPr lang="zh-CN" altLang="en-US" dirty="0"/>
              <a:t>假冒网站</a:t>
            </a:r>
            <a:endParaRPr lang="en-US" altLang="zh-CN" dirty="0"/>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Cookies</a:t>
            </a:r>
            <a:r>
              <a:rPr lang="zh-CN" altLang="en-US" dirty="0"/>
              <a:t>利用</a:t>
            </a:r>
            <a:endParaRPr lang="en-US" altLang="zh-CN" dirty="0"/>
          </a:p>
        </p:txBody>
      </p:sp>
      <p:sp>
        <p:nvSpPr>
          <p:cNvPr id="3" name="内容占位符 2"/>
          <p:cNvSpPr>
            <a:spLocks noGrp="1"/>
          </p:cNvSpPr>
          <p:nvPr>
            <p:ph idx="1"/>
          </p:nvPr>
        </p:nvSpPr>
        <p:spPr>
          <a:xfrm>
            <a:off x="1438382" y="1202076"/>
            <a:ext cx="7076968" cy="5534900"/>
          </a:xfrm>
        </p:spPr>
        <p:txBody>
          <a:bodyPr>
            <a:normAutofit/>
          </a:bodyPr>
          <a:lstStyle/>
          <a:p>
            <a:r>
              <a:rPr lang="en-US" altLang="zh-CN" dirty="0"/>
              <a:t>Cookies</a:t>
            </a:r>
            <a:r>
              <a:rPr lang="zh-CN" altLang="en-US" dirty="0"/>
              <a:t>能够为用户上网带来方便，但也有一些</a:t>
            </a:r>
            <a:r>
              <a:rPr lang="en-US" altLang="zh-CN" dirty="0"/>
              <a:t>Cookies</a:t>
            </a:r>
            <a:r>
              <a:rPr lang="zh-CN" altLang="en-US" dirty="0"/>
              <a:t>可能会侵害用户的隐私：</a:t>
            </a:r>
            <a:endParaRPr lang="zh-CN" altLang="en-US" dirty="0"/>
          </a:p>
          <a:p>
            <a:pPr lvl="1"/>
            <a:r>
              <a:rPr lang="zh-CN" altLang="en-US" dirty="0"/>
              <a:t>广告服务</a:t>
            </a:r>
            <a:r>
              <a:rPr lang="en-US" altLang="zh-CN" dirty="0"/>
              <a:t>Cookies</a:t>
            </a:r>
            <a:r>
              <a:rPr lang="zh-CN" altLang="en-US" dirty="0"/>
              <a:t>。当用户点击网站上的广告时，广告提供商可能会生成广告服务</a:t>
            </a:r>
            <a:r>
              <a:rPr lang="en-US" altLang="zh-CN" dirty="0"/>
              <a:t>Cookies</a:t>
            </a:r>
            <a:r>
              <a:rPr lang="zh-CN" altLang="en-US" dirty="0"/>
              <a:t>，跟踪用户在广告站点的活动。</a:t>
            </a:r>
            <a:endParaRPr lang="en-US" altLang="zh-CN" dirty="0"/>
          </a:p>
          <a:p>
            <a:pPr lvl="1"/>
            <a:r>
              <a:rPr lang="en-US" altLang="zh-CN" dirty="0"/>
              <a:t>Flash Cookie</a:t>
            </a:r>
            <a:r>
              <a:rPr lang="zh-CN" altLang="en-US" dirty="0"/>
              <a:t>。和</a:t>
            </a:r>
            <a:r>
              <a:rPr lang="en-US" altLang="zh-CN" dirty="0"/>
              <a:t>Web</a:t>
            </a:r>
            <a:r>
              <a:rPr lang="zh-CN" altLang="en-US" dirty="0"/>
              <a:t>上的</a:t>
            </a:r>
            <a:r>
              <a:rPr lang="en-US" altLang="zh-CN" dirty="0"/>
              <a:t>Cookies</a:t>
            </a:r>
            <a:r>
              <a:rPr lang="zh-CN" altLang="en-US" dirty="0"/>
              <a:t>类似，</a:t>
            </a:r>
            <a:r>
              <a:rPr lang="en-US" altLang="zh-CN" dirty="0"/>
              <a:t>Flash Cookie</a:t>
            </a:r>
            <a:r>
              <a:rPr lang="zh-CN" altLang="en-US" dirty="0"/>
              <a:t>记录用户在访问</a:t>
            </a:r>
            <a:r>
              <a:rPr lang="en-US" altLang="zh-CN" dirty="0"/>
              <a:t>Flash</a:t>
            </a:r>
            <a:r>
              <a:rPr lang="zh-CN" altLang="en-US" dirty="0"/>
              <a:t>网页的时候保留的信息。</a:t>
            </a:r>
            <a:r>
              <a:rPr lang="en-US" altLang="zh-CN" dirty="0"/>
              <a:t>Flash Cookie</a:t>
            </a:r>
            <a:r>
              <a:rPr lang="zh-CN" altLang="en-US" dirty="0"/>
              <a:t>的容量更大，没有默认的过期时间，且很难找到其存储地点，因此其风险性也很大。</a:t>
            </a:r>
            <a:endParaRPr lang="en-US" altLang="zh-CN" dirty="0"/>
          </a:p>
          <a:p>
            <a:r>
              <a:rPr lang="zh-CN" altLang="en-US" dirty="0"/>
              <a:t>为了避免</a:t>
            </a:r>
            <a:r>
              <a:rPr lang="en-US" altLang="zh-CN" dirty="0"/>
              <a:t>Cookies</a:t>
            </a:r>
            <a:r>
              <a:rPr lang="zh-CN" altLang="en-US" dirty="0"/>
              <a:t>侵害隐私，用户可以禁用</a:t>
            </a:r>
            <a:r>
              <a:rPr lang="en-US" altLang="zh-CN" dirty="0"/>
              <a:t>Cookies</a:t>
            </a:r>
            <a:r>
              <a:rPr lang="zh-CN" altLang="en-US" dirty="0"/>
              <a:t>、定期删除</a:t>
            </a:r>
            <a:r>
              <a:rPr lang="en-US" altLang="zh-CN" dirty="0"/>
              <a:t>Cookies</a:t>
            </a:r>
            <a:r>
              <a:rPr lang="zh-CN" altLang="en-US" dirty="0"/>
              <a:t>、调整浏览器设置或使用实用工具管理</a:t>
            </a:r>
            <a:r>
              <a:rPr lang="en-US" altLang="zh-CN" dirty="0"/>
              <a:t>Cookies</a:t>
            </a:r>
            <a:r>
              <a:rPr lang="zh-CN" altLang="en-US" dirty="0"/>
              <a:t>。</a:t>
            </a:r>
            <a:endParaRPr lang="zh-CN" altLang="en-US" dirty="0"/>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垃圾邮件</a:t>
            </a:r>
            <a:endParaRPr lang="zh-CN" altLang="en-US" dirty="0"/>
          </a:p>
        </p:txBody>
      </p:sp>
      <p:sp>
        <p:nvSpPr>
          <p:cNvPr id="3" name="内容占位符 2"/>
          <p:cNvSpPr>
            <a:spLocks noGrp="1"/>
          </p:cNvSpPr>
          <p:nvPr>
            <p:ph idx="1"/>
          </p:nvPr>
        </p:nvSpPr>
        <p:spPr/>
        <p:txBody>
          <a:bodyPr/>
          <a:lstStyle/>
          <a:p>
            <a:r>
              <a:rPr lang="zh-CN" altLang="en-US" dirty="0"/>
              <a:t>用户的电子邮件账户可能经常会收到各种各样的垃圾邮件</a:t>
            </a:r>
            <a:r>
              <a:rPr lang="en-US" altLang="zh-CN" dirty="0"/>
              <a:t>——</a:t>
            </a:r>
            <a:r>
              <a:rPr lang="zh-CN" altLang="en-US" dirty="0"/>
              <a:t>推销、贷款、广告或是诈骗。</a:t>
            </a:r>
            <a:endParaRPr lang="en-US" altLang="zh-CN" dirty="0"/>
          </a:p>
          <a:p>
            <a:r>
              <a:rPr lang="zh-CN" altLang="en-US" dirty="0"/>
              <a:t>较大的电子邮件服务提供商都提供了邮件过滤的功能，可以滤掉大部分垃圾邮件）；用户也可以使用电子邮件客户端提供的垃圾邮件过滤功能。但可能仍有少数垃圾邮件未被滤掉，这时用户就需要提高警惕了</a:t>
            </a:r>
            <a:r>
              <a:rPr lang="en-US" altLang="zh-CN" dirty="0"/>
              <a:t>——</a:t>
            </a:r>
            <a:r>
              <a:rPr lang="zh-CN" altLang="en-US" dirty="0"/>
              <a:t>不要点击垃圾邮件中的链接，也不要回复邮件。</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非授权使用</a:t>
            </a:r>
            <a:endParaRPr lang="zh-CN" altLang="en-US" dirty="0"/>
          </a:p>
        </p:txBody>
      </p:sp>
      <p:sp>
        <p:nvSpPr>
          <p:cNvPr id="3" name="内容占位符 2"/>
          <p:cNvSpPr>
            <a:spLocks noGrp="1"/>
          </p:cNvSpPr>
          <p:nvPr>
            <p:ph idx="1"/>
          </p:nvPr>
        </p:nvSpPr>
        <p:spPr>
          <a:xfrm>
            <a:off x="1438382" y="1202076"/>
            <a:ext cx="7076968" cy="5655924"/>
          </a:xfrm>
        </p:spPr>
        <p:txBody>
          <a:bodyPr>
            <a:normAutofit/>
          </a:bodyPr>
          <a:lstStyle/>
          <a:p>
            <a:r>
              <a:rPr lang="zh-CN" altLang="en-US" dirty="0"/>
              <a:t>加密与授权</a:t>
            </a:r>
            <a:endParaRPr lang="en-US" altLang="zh-CN" dirty="0"/>
          </a:p>
          <a:p>
            <a:r>
              <a:rPr lang="zh-CN" altLang="en-US" dirty="0"/>
              <a:t>密码破解</a:t>
            </a:r>
            <a:endParaRPr lang="en-US" altLang="zh-CN" dirty="0"/>
          </a:p>
          <a:p>
            <a:r>
              <a:rPr lang="zh-CN" altLang="en-US" dirty="0"/>
              <a:t>安全的密码</a:t>
            </a:r>
            <a:endParaRPr lang="en-US" altLang="zh-CN" dirty="0"/>
          </a:p>
          <a:p>
            <a:r>
              <a:rPr lang="zh-CN" altLang="en-US" dirty="0"/>
              <a:t>生物识别设备</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垃圾邮件</a:t>
            </a:r>
            <a:endParaRPr lang="zh-CN" altLang="en-US"/>
          </a:p>
        </p:txBody>
      </p:sp>
      <p:pic>
        <p:nvPicPr>
          <p:cNvPr id="4" name="内容占位符 3"/>
          <p:cNvPicPr>
            <a:picLocks noChangeAspect="1"/>
          </p:cNvPicPr>
          <p:nvPr>
            <p:ph idx="1"/>
          </p:nvPr>
        </p:nvPicPr>
        <p:blipFill>
          <a:blip r:embed="rId1"/>
          <a:stretch>
            <a:fillRect/>
          </a:stretch>
        </p:blipFill>
        <p:spPr>
          <a:xfrm>
            <a:off x="3063240" y="941705"/>
            <a:ext cx="3572510" cy="4974590"/>
          </a:xfrm>
          <a:prstGeom prst="rect">
            <a:avLst/>
          </a:prstGeom>
        </p:spPr>
      </p:pic>
      <p:sp>
        <p:nvSpPr>
          <p:cNvPr id="5" name="文本框 4"/>
          <p:cNvSpPr txBox="1"/>
          <p:nvPr/>
        </p:nvSpPr>
        <p:spPr>
          <a:xfrm>
            <a:off x="4067810" y="6129020"/>
            <a:ext cx="2567940" cy="368300"/>
          </a:xfrm>
          <a:prstGeom prst="rect">
            <a:avLst/>
          </a:prstGeom>
          <a:noFill/>
        </p:spPr>
        <p:txBody>
          <a:bodyPr wrap="square" rtlCol="0">
            <a:spAutoFit/>
          </a:bodyPr>
          <a:p>
            <a:r>
              <a:rPr lang="zh-CN" altLang="en-US"/>
              <a:t>高级隐私设置</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垃圾邮件</a:t>
            </a:r>
            <a:endParaRPr lang="zh-CN" altLang="en-US"/>
          </a:p>
        </p:txBody>
      </p:sp>
      <p:sp>
        <p:nvSpPr>
          <p:cNvPr id="3" name="内容占位符 2"/>
          <p:cNvSpPr>
            <a:spLocks noGrp="1"/>
          </p:cNvSpPr>
          <p:nvPr>
            <p:ph idx="1"/>
          </p:nvPr>
        </p:nvSpPr>
        <p:spPr/>
        <p:txBody>
          <a:bodyPr/>
          <a:p>
            <a:r>
              <a:rPr lang="zh-CN" altLang="en-US"/>
              <a:t>用户在防范垃圾邮件的同时，自己最好也不要发送垃圾邮件或疑似垃圾邮件。一些电子邮件服务提供商会对疑似发生垃圾邮件的账户进行封禁处理。</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网络钓鱼</a:t>
            </a:r>
            <a:endParaRPr lang="zh-CN" altLang="en-US" dirty="0"/>
          </a:p>
        </p:txBody>
      </p:sp>
      <p:sp>
        <p:nvSpPr>
          <p:cNvPr id="3" name="内容占位符 2"/>
          <p:cNvSpPr>
            <a:spLocks noGrp="1"/>
          </p:cNvSpPr>
          <p:nvPr>
            <p:ph idx="1"/>
          </p:nvPr>
        </p:nvSpPr>
        <p:spPr/>
        <p:txBody>
          <a:bodyPr/>
          <a:lstStyle/>
          <a:p>
            <a:r>
              <a:rPr lang="zh-CN" altLang="en-US" dirty="0"/>
              <a:t>网络钓鱼是基于电子邮件的诈骗，诈骗者可能会伪称为银行、网上商店或</a:t>
            </a:r>
            <a:r>
              <a:rPr lang="en-US" altLang="zh-CN" dirty="0"/>
              <a:t>ISP</a:t>
            </a:r>
            <a:r>
              <a:rPr lang="zh-CN" altLang="en-US" dirty="0"/>
              <a:t>等，诱使用户回复邮件或在其提供的链接中输入账户和密码。</a:t>
            </a:r>
            <a:endParaRPr lang="en-US" altLang="zh-CN" dirty="0"/>
          </a:p>
          <a:p>
            <a:r>
              <a:rPr lang="zh-CN" altLang="en-US" dirty="0"/>
              <a:t>当遇到这种邮件而不能分辨真伪时，用户可以拨打对应企业的客服电话，或进入其官网查看，而千万不要拨打邮件中提供的电话或点击邮件中的链接。</a:t>
            </a:r>
            <a:endParaRPr lang="zh-CN" altLang="en-US" dirty="0"/>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假冒网站</a:t>
            </a:r>
            <a:endParaRPr lang="zh-CN" altLang="en-US" dirty="0"/>
          </a:p>
        </p:txBody>
      </p:sp>
      <p:sp>
        <p:nvSpPr>
          <p:cNvPr id="3" name="内容占位符 2"/>
          <p:cNvSpPr>
            <a:spLocks noGrp="1"/>
          </p:cNvSpPr>
          <p:nvPr>
            <p:ph idx="1"/>
          </p:nvPr>
        </p:nvSpPr>
        <p:spPr>
          <a:xfrm>
            <a:off x="1438382" y="1202076"/>
            <a:ext cx="7076968" cy="5790395"/>
          </a:xfrm>
        </p:spPr>
        <p:txBody>
          <a:bodyPr>
            <a:normAutofit/>
          </a:bodyPr>
          <a:lstStyle/>
          <a:p>
            <a:r>
              <a:rPr lang="zh-CN" altLang="en-US" dirty="0"/>
              <a:t>假冒网站是和正规网站极其相似的用于诈骗的网站，用户可能在无意间就将账户和密码输入到了假冒网站中。</a:t>
            </a:r>
            <a:endParaRPr lang="zh-CN" altLang="en-US" dirty="0"/>
          </a:p>
          <a:p>
            <a:r>
              <a:rPr lang="zh-CN" altLang="en-US" dirty="0"/>
              <a:t>避免受到假冒网站的危害，首先要尽量规避进入假冒网站的方式</a:t>
            </a:r>
            <a:r>
              <a:rPr lang="en-US" altLang="zh-CN" dirty="0"/>
              <a:t>——</a:t>
            </a:r>
            <a:r>
              <a:rPr lang="zh-CN" altLang="en-US" dirty="0"/>
              <a:t>查看邮件时，不点击不能确定身份的发件方提供的链接；网络聊天时，不轻易相信对方提供的链接；</a:t>
            </a:r>
            <a:r>
              <a:rPr lang="en-US" altLang="zh-CN" dirty="0"/>
              <a:t>Web</a:t>
            </a:r>
            <a:r>
              <a:rPr lang="zh-CN" altLang="en-US" dirty="0"/>
              <a:t>浏览时，不点击警示性的广告，等等。</a:t>
            </a:r>
            <a:endParaRPr lang="zh-CN" altLang="en-US" dirty="0"/>
          </a:p>
          <a:p>
            <a:r>
              <a:rPr lang="zh-CN" altLang="en-US" dirty="0"/>
              <a:t>一旦怀疑进入了假冒网站，最直接的辨别方式就是根据网址。假冒网站的网址通常和正规网站的网址很相似，但只要认真辨别，还是能发现区别的。</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备份安全</a:t>
            </a:r>
            <a:endParaRPr lang="zh-CN" altLang="en-US" dirty="0"/>
          </a:p>
        </p:txBody>
      </p:sp>
      <p:sp>
        <p:nvSpPr>
          <p:cNvPr id="3" name="内容占位符 2"/>
          <p:cNvSpPr>
            <a:spLocks noGrp="1"/>
          </p:cNvSpPr>
          <p:nvPr>
            <p:ph idx="1"/>
          </p:nvPr>
        </p:nvSpPr>
        <p:spPr>
          <a:xfrm>
            <a:off x="1438382" y="1202076"/>
            <a:ext cx="7076968" cy="5790395"/>
          </a:xfrm>
        </p:spPr>
        <p:txBody>
          <a:bodyPr>
            <a:normAutofit/>
          </a:bodyPr>
          <a:lstStyle/>
          <a:p>
            <a:r>
              <a:rPr lang="zh-CN" altLang="en-US" dirty="0"/>
              <a:t>备份基础知识</a:t>
            </a:r>
            <a:endParaRPr lang="en-US" altLang="zh-CN" dirty="0"/>
          </a:p>
          <a:p>
            <a:r>
              <a:rPr lang="zh-CN" altLang="en-US" dirty="0"/>
              <a:t>文件备份</a:t>
            </a:r>
            <a:endParaRPr lang="en-US" altLang="zh-CN" dirty="0"/>
          </a:p>
          <a:p>
            <a:r>
              <a:rPr lang="zh-CN" altLang="en-US" dirty="0"/>
              <a:t>同步</a:t>
            </a:r>
            <a:endParaRPr lang="en-US" altLang="zh-CN" dirty="0"/>
          </a:p>
          <a:p>
            <a:r>
              <a:rPr lang="en-US" altLang="zh-CN" dirty="0"/>
              <a:t>Windows</a:t>
            </a:r>
            <a:r>
              <a:rPr lang="zh-CN" altLang="en-US" dirty="0"/>
              <a:t>操作系统备份</a:t>
            </a:r>
            <a:endParaRPr lang="en-US" altLang="zh-CN" dirty="0"/>
          </a:p>
          <a:p>
            <a:r>
              <a:rPr lang="zh-CN" altLang="en-US" dirty="0"/>
              <a:t>裸机还原与磁盘镜像</a:t>
            </a:r>
            <a:endParaRPr lang="en-US" altLang="zh-CN" dirty="0"/>
          </a:p>
          <a:p>
            <a:r>
              <a:rPr lang="zh-CN" altLang="en-US" dirty="0"/>
              <a:t>平板电脑和智能手机备份</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备份安全</a:t>
            </a:r>
            <a:endParaRPr lang="zh-CN" altLang="en-US" dirty="0"/>
          </a:p>
        </p:txBody>
      </p:sp>
      <p:sp>
        <p:nvSpPr>
          <p:cNvPr id="3" name="内容占位符 2"/>
          <p:cNvSpPr>
            <a:spLocks noGrp="1"/>
          </p:cNvSpPr>
          <p:nvPr>
            <p:ph idx="1"/>
          </p:nvPr>
        </p:nvSpPr>
        <p:spPr>
          <a:xfrm>
            <a:off x="1438382" y="1202076"/>
            <a:ext cx="7076968" cy="5655924"/>
          </a:xfrm>
        </p:spPr>
        <p:txBody>
          <a:bodyPr>
            <a:normAutofit/>
          </a:bodyPr>
          <a:lstStyle/>
          <a:p>
            <a:r>
              <a:rPr lang="zh-CN" altLang="en-US" dirty="0"/>
              <a:t>我们无法永远阻止突发事件的发生：硬盘会有使用寿命，计算机可能被盗或中病毒。这时如果有备份，就可将数据还原；如果没有及时备份，数据就很有可能就永久丢失掉了。</a:t>
            </a:r>
            <a:endParaRPr lang="zh-CN" altLang="en-US" dirty="0"/>
          </a:p>
          <a:p>
            <a:r>
              <a:rPr lang="zh-CN" altLang="en-US" dirty="0"/>
              <a:t>备份的频率取决于数据的重要性和变化性。不常用的数据只需每个月备份一次，经常使用的数据可以每周备份一次。</a:t>
            </a:r>
            <a:endParaRPr lang="en-US" altLang="zh-CN" dirty="0"/>
          </a:p>
          <a:p>
            <a:r>
              <a:rPr lang="zh-CN" altLang="en-US" dirty="0"/>
              <a:t>备份也需要注意安全性，即不会被不法者偷走，也不会发生原文件和备份文件同时损坏的情况。</a:t>
            </a:r>
            <a:endParaRPr lang="en-US" altLang="zh-CN" dirty="0"/>
          </a:p>
          <a:p>
            <a:r>
              <a:rPr lang="zh-CN" altLang="en-US" dirty="0"/>
              <a:t>以下介绍一些常用的备份手段：</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文件备份</a:t>
            </a:r>
            <a:endParaRPr lang="en-US" altLang="zh-CN" dirty="0"/>
          </a:p>
        </p:txBody>
      </p:sp>
      <p:sp>
        <p:nvSpPr>
          <p:cNvPr id="3" name="内容占位符 2"/>
          <p:cNvSpPr>
            <a:spLocks noGrp="1"/>
          </p:cNvSpPr>
          <p:nvPr>
            <p:ph idx="1"/>
          </p:nvPr>
        </p:nvSpPr>
        <p:spPr/>
        <p:txBody>
          <a:bodyPr>
            <a:normAutofit/>
          </a:bodyPr>
          <a:lstStyle/>
          <a:p>
            <a:r>
              <a:rPr lang="zh-CN" altLang="en-US" dirty="0"/>
              <a:t>最简单的备份方法就是直接拷贝文件到备份载体上，需要备份的时候再拷贝回来。可以考虑对以下文件进行定期备份：</a:t>
            </a:r>
            <a:endParaRPr lang="zh-CN" altLang="en-US" dirty="0"/>
          </a:p>
          <a:p>
            <a:pPr lvl="1"/>
            <a:r>
              <a:rPr lang="zh-CN" altLang="en-US" dirty="0"/>
              <a:t>用户制作的文档、图像、音频、视频等数据文件。这些文件是唯一的，且很难再现。</a:t>
            </a:r>
            <a:endParaRPr lang="zh-CN" altLang="en-US" dirty="0"/>
          </a:p>
          <a:p>
            <a:pPr lvl="1"/>
            <a:r>
              <a:rPr lang="zh-CN" altLang="en-US" dirty="0"/>
              <a:t>电子邮件。</a:t>
            </a:r>
            <a:endParaRPr lang="en-US" altLang="zh-CN" dirty="0"/>
          </a:p>
          <a:p>
            <a:pPr lvl="1"/>
            <a:r>
              <a:rPr lang="zh-CN" altLang="en-US" dirty="0"/>
              <a:t>常用软件的验证码、密钥或激活码，以备重新激活时使用。</a:t>
            </a:r>
            <a:endParaRPr lang="zh-CN" altLang="en-US" dirty="0"/>
          </a:p>
          <a:p>
            <a:pPr lvl="1"/>
            <a:r>
              <a:rPr lang="zh-CN" altLang="en-US" dirty="0"/>
              <a:t>一些不常用账户的账号和密码。</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同步</a:t>
            </a:r>
            <a:endParaRPr lang="en-US" altLang="zh-CN" dirty="0"/>
          </a:p>
        </p:txBody>
      </p:sp>
      <p:sp>
        <p:nvSpPr>
          <p:cNvPr id="3" name="内容占位符 2"/>
          <p:cNvSpPr>
            <a:spLocks noGrp="1"/>
          </p:cNvSpPr>
          <p:nvPr>
            <p:ph idx="1"/>
          </p:nvPr>
        </p:nvSpPr>
        <p:spPr/>
        <p:txBody>
          <a:bodyPr/>
          <a:lstStyle/>
          <a:p>
            <a:r>
              <a:rPr lang="zh-CN" altLang="en-US" dirty="0"/>
              <a:t>同步是指对两个设备的文件内容进行比较，并使其相同。用户可以利用同步功能进行备份，即将原设备数据同步到备份设备上，需要还原时，再将备份设备数据同步到原设备。</a:t>
            </a:r>
            <a:endParaRPr lang="zh-CN" altLang="en-US" dirty="0"/>
          </a:p>
          <a:p>
            <a:r>
              <a:rPr lang="zh-CN" altLang="en-US" dirty="0"/>
              <a:t>最常用的同步软件是</a:t>
            </a:r>
            <a:r>
              <a:rPr lang="en-US" altLang="zh-CN" dirty="0"/>
              <a:t>Mac OS X</a:t>
            </a:r>
            <a:r>
              <a:rPr lang="zh-CN" altLang="en-US" dirty="0"/>
              <a:t>中的</a:t>
            </a:r>
            <a:r>
              <a:rPr lang="en-US" altLang="zh-CN" dirty="0"/>
              <a:t>Time Machine</a:t>
            </a:r>
            <a:r>
              <a:rPr lang="zh-CN" altLang="en-US" dirty="0"/>
              <a:t>，它会每小时同步计算机存储设备中的所有文件到备份介质上。当用户需要时，可以还原特定时间点的特定文件，甚至还原整个系统</a:t>
            </a:r>
            <a:endParaRPr lang="zh-CN" altLang="en-US" dirty="0"/>
          </a:p>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Windows</a:t>
            </a:r>
            <a:r>
              <a:rPr lang="zh-CN" altLang="en-US" dirty="0"/>
              <a:t>操作系统备份</a:t>
            </a:r>
            <a:endParaRPr lang="en-US" altLang="zh-CN" dirty="0"/>
          </a:p>
        </p:txBody>
      </p:sp>
      <p:sp>
        <p:nvSpPr>
          <p:cNvPr id="3" name="内容占位符 2"/>
          <p:cNvSpPr>
            <a:spLocks noGrp="1"/>
          </p:cNvSpPr>
          <p:nvPr>
            <p:ph idx="1"/>
          </p:nvPr>
        </p:nvSpPr>
        <p:spPr>
          <a:xfrm>
            <a:off x="1438382" y="1202076"/>
            <a:ext cx="7076968" cy="5655924"/>
          </a:xfrm>
        </p:spPr>
        <p:txBody>
          <a:bodyPr>
            <a:normAutofit lnSpcReduction="10000"/>
          </a:bodyPr>
          <a:lstStyle/>
          <a:p>
            <a:r>
              <a:rPr lang="en-US" altLang="zh-CN" dirty="0"/>
              <a:t>Windows</a:t>
            </a:r>
            <a:r>
              <a:rPr lang="zh-CN" altLang="en-US" dirty="0"/>
              <a:t>系统也提供了文件备份软件，用户可以使用文件备份软件或第三方提供的文件备份实用程序对需要的文件进行备份，备份软件会定期将所选文件压缩后放入备份介质中。</a:t>
            </a:r>
            <a:endParaRPr lang="en-US" altLang="zh-CN" dirty="0"/>
          </a:p>
          <a:p>
            <a:r>
              <a:rPr lang="zh-CN" altLang="en-US" dirty="0"/>
              <a:t>备份软件需要在操作系统上运行，而如果操作系统不能正常运行（如硬盘故障），可以先采用如下方式修复，再进行备份还原。</a:t>
            </a:r>
            <a:endParaRPr lang="zh-CN" altLang="en-US" dirty="0"/>
          </a:p>
          <a:p>
            <a:pPr lvl="1"/>
            <a:r>
              <a:rPr lang="zh-CN" altLang="en-US" dirty="0"/>
              <a:t>启动盘。启动盘是存储有操作系统文件的移动存储介质，如光盘、</a:t>
            </a:r>
            <a:r>
              <a:rPr lang="en-US" altLang="zh-CN" dirty="0"/>
              <a:t>U</a:t>
            </a:r>
            <a:r>
              <a:rPr lang="zh-CN" altLang="en-US" dirty="0"/>
              <a:t>盘，可以通过启动盘来启动计算机，并修复或重装操作系统。</a:t>
            </a:r>
            <a:endParaRPr lang="zh-CN" altLang="en-US" dirty="0"/>
          </a:p>
          <a:p>
            <a:pPr lvl="1"/>
            <a:r>
              <a:rPr lang="zh-CN" altLang="en-US" dirty="0"/>
              <a:t>恢复盘。恢复盘包含了计算机出厂时的数据，使用恢复盘可以将计算机恢复到出厂时的默认状态。</a:t>
            </a:r>
            <a:endParaRPr lang="zh-CN" altLang="en-US" dirty="0"/>
          </a:p>
          <a:p>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备份的分类</a:t>
            </a:r>
            <a:endParaRPr lang="en-US" altLang="zh-CN" dirty="0"/>
          </a:p>
        </p:txBody>
      </p:sp>
      <p:sp>
        <p:nvSpPr>
          <p:cNvPr id="3" name="内容占位符 2"/>
          <p:cNvSpPr>
            <a:spLocks noGrp="1"/>
          </p:cNvSpPr>
          <p:nvPr>
            <p:ph idx="1"/>
          </p:nvPr>
        </p:nvSpPr>
        <p:spPr/>
        <p:txBody>
          <a:bodyPr>
            <a:normAutofit/>
          </a:bodyPr>
          <a:lstStyle/>
          <a:p>
            <a:r>
              <a:rPr lang="zh-CN" altLang="en-US" dirty="0"/>
              <a:t>完全备份，即为所有备份文件创建一份新的副本。</a:t>
            </a:r>
            <a:endParaRPr lang="zh-CN" altLang="en-US" dirty="0"/>
          </a:p>
          <a:p>
            <a:r>
              <a:rPr lang="zh-CN" altLang="en-US" dirty="0"/>
              <a:t>差异备份，只备份在上次完全备份后添加或修改过的文件。当还原文件时，首先还原完全备份，再还原最近的差异备份。</a:t>
            </a:r>
            <a:endParaRPr lang="zh-CN" altLang="en-US" dirty="0"/>
          </a:p>
          <a:p>
            <a:r>
              <a:rPr lang="zh-CN" altLang="en-US" dirty="0"/>
              <a:t>增量备份，只备份在上次完全备份或增量备份后添加或修改过的文件。当还原文件时，首先还原完全备份，再按时间顺序从先到后还原增量备份。</a:t>
            </a:r>
            <a:endParaRPr lang="en-US" altLang="zh-CN" dirty="0"/>
          </a:p>
          <a:p>
            <a:r>
              <a:rPr lang="zh-CN" altLang="en-US" dirty="0"/>
              <a:t>可以理解为，差异备份只需还原一次，而增量备份则需还原多次。</a:t>
            </a:r>
            <a:endParaRPr lang="zh-CN" altLang="en-US" dirty="0"/>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加密简介</a:t>
            </a:r>
            <a:endParaRPr lang="zh-CN" altLang="en-US" dirty="0"/>
          </a:p>
        </p:txBody>
      </p:sp>
      <p:sp>
        <p:nvSpPr>
          <p:cNvPr id="3" name="内容占位符 2"/>
          <p:cNvSpPr>
            <a:spLocks noGrp="1"/>
          </p:cNvSpPr>
          <p:nvPr>
            <p:ph idx="1"/>
          </p:nvPr>
        </p:nvSpPr>
        <p:spPr/>
        <p:txBody>
          <a:bodyPr/>
          <a:lstStyle/>
          <a:p>
            <a:r>
              <a:rPr lang="zh-CN" altLang="zh-CN" dirty="0"/>
              <a:t>没有加密的原始消息通常称明文，加密后的消息称为密文，即加密是将明文转化成密文的过程，而解密是将密文翻译回明文的过程。</a:t>
            </a:r>
            <a:endParaRPr lang="zh-CN" altLang="zh-CN" dirty="0"/>
          </a:p>
          <a:p>
            <a:r>
              <a:rPr lang="zh-CN" altLang="zh-CN" dirty="0"/>
              <a:t>加密的两个要素是加密算法和密钥。加密算法如</a:t>
            </a:r>
            <a:r>
              <a:rPr lang="en-US" altLang="zh-CN" dirty="0"/>
              <a:t>RSA</a:t>
            </a:r>
            <a:r>
              <a:rPr lang="zh-CN" altLang="zh-CN" dirty="0"/>
              <a:t>、</a:t>
            </a:r>
            <a:r>
              <a:rPr lang="en-US" altLang="zh-CN" dirty="0"/>
              <a:t>AES</a:t>
            </a:r>
            <a:r>
              <a:rPr lang="zh-CN" altLang="zh-CN" dirty="0"/>
              <a:t>等是完全公开的，任何人都知道其加密和解密的方式，如恺撒加密就是简单的让字母按字母表顺序偏移特定位。加密的密钥则是绝对的隐藏，是保护信息的关键，只有经过授权的用户才能得知。</a:t>
            </a:r>
            <a:endParaRPr lang="zh-CN" altLang="zh-CN" dirty="0"/>
          </a:p>
          <a:p>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裸机还原与磁盘镜像</a:t>
            </a:r>
            <a:endParaRPr lang="en-US" altLang="zh-CN" dirty="0"/>
          </a:p>
        </p:txBody>
      </p:sp>
      <p:sp>
        <p:nvSpPr>
          <p:cNvPr id="3" name="内容占位符 2"/>
          <p:cNvSpPr>
            <a:spLocks noGrp="1"/>
          </p:cNvSpPr>
          <p:nvPr>
            <p:ph idx="1"/>
          </p:nvPr>
        </p:nvSpPr>
        <p:spPr/>
        <p:txBody>
          <a:bodyPr>
            <a:normAutofit/>
          </a:bodyPr>
          <a:lstStyle/>
          <a:p>
            <a:r>
              <a:rPr lang="zh-CN" altLang="en-US" dirty="0"/>
              <a:t>通过裸机还原可以一次性地还原整个操作系统的全部文件与配置。</a:t>
            </a:r>
            <a:endParaRPr lang="en-US" altLang="zh-CN" dirty="0"/>
          </a:p>
          <a:p>
            <a:r>
              <a:rPr lang="zh-CN" altLang="en-US" dirty="0"/>
              <a:t>磁盘镜像对磁盘中的所有数据进行精确的完全的复制，就像是磁盘的一个副本。制作磁盘镜像需要花费相当长的时间，不过这是很有意义的</a:t>
            </a:r>
            <a:r>
              <a:rPr lang="en-US" altLang="zh-CN" dirty="0"/>
              <a:t>——</a:t>
            </a:r>
            <a:r>
              <a:rPr lang="zh-CN" altLang="en-US" dirty="0"/>
              <a:t>当操作系统崩溃时，可从磁盘镜像一步还原，而不必再经过修复操作系统、安装驱动、安装应用程序的繁杂过程。</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平板电脑和智能手机备份</a:t>
            </a:r>
            <a:endParaRPr lang="en-US" altLang="zh-CN" dirty="0"/>
          </a:p>
        </p:txBody>
      </p:sp>
      <p:sp>
        <p:nvSpPr>
          <p:cNvPr id="3" name="内容占位符 2"/>
          <p:cNvSpPr>
            <a:spLocks noGrp="1"/>
          </p:cNvSpPr>
          <p:nvPr>
            <p:ph idx="1"/>
          </p:nvPr>
        </p:nvSpPr>
        <p:spPr/>
        <p:txBody>
          <a:bodyPr>
            <a:normAutofit/>
          </a:bodyPr>
          <a:lstStyle/>
          <a:p>
            <a:r>
              <a:rPr lang="zh-CN" altLang="en-US" dirty="0"/>
              <a:t>平板电脑和智能手机有以下两种备份方式。</a:t>
            </a:r>
            <a:endParaRPr lang="en-US" altLang="zh-CN" dirty="0"/>
          </a:p>
          <a:p>
            <a:pPr lvl="1"/>
            <a:r>
              <a:rPr lang="zh-CN" altLang="en-US" dirty="0"/>
              <a:t>通过与台式计算机或笔记本电脑同步进行备份</a:t>
            </a:r>
            <a:endParaRPr lang="en-US" altLang="zh-CN" dirty="0"/>
          </a:p>
          <a:p>
            <a:pPr lvl="1"/>
            <a:endParaRPr lang="en-US" altLang="zh-CN" dirty="0"/>
          </a:p>
          <a:p>
            <a:pPr lvl="1"/>
            <a:r>
              <a:rPr lang="zh-CN" altLang="en-US" dirty="0"/>
              <a:t>将备份存储在</a:t>
            </a:r>
            <a:r>
              <a:rPr lang="en-US" altLang="zh-CN" dirty="0"/>
              <a:t>SD</a:t>
            </a:r>
            <a:r>
              <a:rPr lang="zh-CN" altLang="en-US" dirty="0"/>
              <a:t>卡或备份应用提供商维护的云端。</a:t>
            </a:r>
            <a:endParaRPr lang="en-US" altLang="zh-CN" dirty="0"/>
          </a:p>
          <a:p>
            <a:pPr lvl="1"/>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工作区安全和人体工程学</a:t>
            </a:r>
            <a:endParaRPr lang="zh-CN" altLang="en-US" dirty="0"/>
          </a:p>
        </p:txBody>
      </p:sp>
      <p:sp>
        <p:nvSpPr>
          <p:cNvPr id="3" name="内容占位符 2"/>
          <p:cNvSpPr>
            <a:spLocks noGrp="1"/>
          </p:cNvSpPr>
          <p:nvPr>
            <p:ph idx="1"/>
          </p:nvPr>
        </p:nvSpPr>
        <p:spPr>
          <a:xfrm>
            <a:off x="1438382" y="1202076"/>
            <a:ext cx="7076968" cy="5655924"/>
          </a:xfrm>
        </p:spPr>
        <p:txBody>
          <a:bodyPr>
            <a:normAutofit/>
          </a:bodyPr>
          <a:lstStyle/>
          <a:p>
            <a:r>
              <a:rPr lang="zh-CN" altLang="en-US" dirty="0"/>
              <a:t>辐射</a:t>
            </a:r>
            <a:endParaRPr lang="en-US" altLang="zh-CN" dirty="0"/>
          </a:p>
          <a:p>
            <a:r>
              <a:rPr lang="zh-CN" altLang="en-US" dirty="0"/>
              <a:t>重复性压力损伤</a:t>
            </a:r>
            <a:endParaRPr lang="en-US" altLang="zh-CN" dirty="0"/>
          </a:p>
          <a:p>
            <a:r>
              <a:rPr lang="zh-CN" altLang="en-US" dirty="0"/>
              <a:t>眼疲劳</a:t>
            </a:r>
            <a:endParaRPr lang="en-US" altLang="zh-CN" dirty="0"/>
          </a:p>
          <a:p>
            <a:r>
              <a:rPr lang="zh-CN" altLang="en-US" dirty="0"/>
              <a:t>久坐</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辐射</a:t>
            </a:r>
            <a:endParaRPr lang="en-US" altLang="zh-CN" dirty="0"/>
          </a:p>
        </p:txBody>
      </p:sp>
      <p:sp>
        <p:nvSpPr>
          <p:cNvPr id="3" name="内容占位符 2"/>
          <p:cNvSpPr>
            <a:spLocks noGrp="1"/>
          </p:cNvSpPr>
          <p:nvPr>
            <p:ph idx="1"/>
          </p:nvPr>
        </p:nvSpPr>
        <p:spPr>
          <a:xfrm>
            <a:off x="1438382" y="1202076"/>
            <a:ext cx="7076968" cy="5655924"/>
          </a:xfrm>
        </p:spPr>
        <p:txBody>
          <a:bodyPr>
            <a:normAutofit/>
          </a:bodyPr>
          <a:lstStyle/>
          <a:p>
            <a:r>
              <a:rPr lang="zh-CN" altLang="en-US" dirty="0"/>
              <a:t>数字设备在使用时不可避免地有辐射</a:t>
            </a:r>
            <a:r>
              <a:rPr lang="en-US" altLang="zh-CN" dirty="0"/>
              <a:t>——</a:t>
            </a:r>
            <a:r>
              <a:rPr lang="zh-CN" altLang="en-US" dirty="0"/>
              <a:t>如果没有辐射，它们就不能正常工作了。</a:t>
            </a:r>
            <a:endParaRPr lang="en-US" altLang="zh-CN" dirty="0"/>
          </a:p>
          <a:p>
            <a:r>
              <a:rPr lang="zh-CN" altLang="en-US" dirty="0"/>
              <a:t>数字设备的辐射对人的影响是非常小的。即便是早期的阴极射线管显示器，其覆铅玻璃也能阻挡住绝大部分</a:t>
            </a:r>
            <a:r>
              <a:rPr lang="en-US" altLang="zh-CN" dirty="0"/>
              <a:t>X</a:t>
            </a:r>
            <a:r>
              <a:rPr lang="zh-CN" altLang="en-US" dirty="0"/>
              <a:t>射线辐射，更不用说现在常用的辐射更小的</a:t>
            </a:r>
            <a:r>
              <a:rPr lang="en-US" altLang="zh-CN" dirty="0"/>
              <a:t>LCD</a:t>
            </a:r>
            <a:r>
              <a:rPr lang="zh-CN" altLang="en-US" dirty="0"/>
              <a:t>、</a:t>
            </a:r>
            <a:r>
              <a:rPr lang="en-US" altLang="zh-CN" dirty="0"/>
              <a:t>LED</a:t>
            </a:r>
            <a:r>
              <a:rPr lang="zh-CN" altLang="en-US" dirty="0"/>
              <a:t>显示器了。</a:t>
            </a:r>
            <a:endParaRPr lang="en-US" altLang="zh-CN" dirty="0"/>
          </a:p>
          <a:p>
            <a:r>
              <a:rPr lang="zh-CN" altLang="en-US" dirty="0"/>
              <a:t>数字设备的辐射水平会随距离的增加而急剧减小，一般来说，只要距离显示器和计算机主机约</a:t>
            </a:r>
            <a:r>
              <a:rPr lang="en-US" altLang="zh-CN" dirty="0"/>
              <a:t>50</a:t>
            </a:r>
            <a:r>
              <a:rPr lang="zh-CN" altLang="en-US" dirty="0"/>
              <a:t>厘米，就可避免绝大部分辐射。</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重复性压力损伤</a:t>
            </a:r>
            <a:endParaRPr lang="zh-CN" altLang="en-US" dirty="0"/>
          </a:p>
        </p:txBody>
      </p:sp>
      <p:sp>
        <p:nvSpPr>
          <p:cNvPr id="3" name="内容占位符 2"/>
          <p:cNvSpPr>
            <a:spLocks noGrp="1"/>
          </p:cNvSpPr>
          <p:nvPr>
            <p:ph idx="1"/>
          </p:nvPr>
        </p:nvSpPr>
        <p:spPr/>
        <p:txBody>
          <a:bodyPr>
            <a:normAutofit/>
          </a:bodyPr>
          <a:lstStyle/>
          <a:p>
            <a:r>
              <a:rPr lang="zh-CN" altLang="en-US" dirty="0"/>
              <a:t>重复性压力损伤是由于长期的使用计算机的不正确姿势造成的过劳生理紊乱，例如肩膀、手臂、手腕、脖子、背部的僵硬和疼痛等。大多数重复性压力损伤可以通过充分的休息康复，不过严重的如腕管综合征就需要借助医疗手段康复了。</a:t>
            </a:r>
            <a:endParaRPr lang="zh-CN" altLang="en-US" dirty="0"/>
          </a:p>
          <a:p>
            <a:r>
              <a:rPr lang="zh-CN" altLang="en-US" dirty="0"/>
              <a:t>腕管综合征在某些情况下也称鼠标手，是由于手部的神经和血管在腕管处受到压迫而产生的。</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p:nvPr/>
        </p:nvPicPr>
        <p:blipFill>
          <a:blip r:embed="rId1"/>
          <a:stretch>
            <a:fillRect/>
          </a:stretch>
        </p:blipFill>
        <p:spPr>
          <a:xfrm>
            <a:off x="7449671" y="4625163"/>
            <a:ext cx="1694329" cy="2232837"/>
          </a:xfrm>
          <a:prstGeom prst="rect">
            <a:avLst/>
          </a:prstGeom>
        </p:spPr>
      </p:pic>
      <p:sp>
        <p:nvSpPr>
          <p:cNvPr id="2" name="标题 1"/>
          <p:cNvSpPr>
            <a:spLocks noGrp="1"/>
          </p:cNvSpPr>
          <p:nvPr>
            <p:ph type="title"/>
          </p:nvPr>
        </p:nvSpPr>
        <p:spPr/>
        <p:txBody>
          <a:bodyPr/>
          <a:lstStyle/>
          <a:p>
            <a:r>
              <a:rPr lang="zh-CN" altLang="en-US" dirty="0"/>
              <a:t>重复性压力损伤</a:t>
            </a:r>
            <a:endParaRPr lang="zh-CN" altLang="en-US" dirty="0"/>
          </a:p>
        </p:txBody>
      </p:sp>
      <p:sp>
        <p:nvSpPr>
          <p:cNvPr id="3" name="内容占位符 2"/>
          <p:cNvSpPr>
            <a:spLocks noGrp="1"/>
          </p:cNvSpPr>
          <p:nvPr>
            <p:ph idx="1"/>
          </p:nvPr>
        </p:nvSpPr>
        <p:spPr/>
        <p:txBody>
          <a:bodyPr>
            <a:normAutofit/>
          </a:bodyPr>
          <a:lstStyle/>
          <a:p>
            <a:r>
              <a:rPr lang="zh-CN" altLang="en-US" dirty="0"/>
              <a:t>对于重复性压力损伤，可以考虑使用人体工程学设备并在使用计算机时采用合适的姿势加以预防，简单来说可分为以下几点：</a:t>
            </a:r>
            <a:endParaRPr lang="zh-CN" altLang="en-US" dirty="0"/>
          </a:p>
          <a:p>
            <a:pPr lvl="1"/>
            <a:r>
              <a:rPr lang="zh-CN" altLang="en-US" dirty="0"/>
              <a:t>手、手腕及前臂处于同一条线上，与桌面平行。</a:t>
            </a:r>
            <a:endParaRPr lang="zh-CN" altLang="en-US" dirty="0"/>
          </a:p>
          <a:p>
            <a:pPr lvl="1"/>
            <a:r>
              <a:rPr lang="zh-CN" altLang="en-US" dirty="0"/>
              <a:t>头挺直或稍向前倾，与躯干处于同一条线上。</a:t>
            </a:r>
            <a:endParaRPr lang="zh-CN" altLang="en-US" dirty="0"/>
          </a:p>
          <a:p>
            <a:pPr lvl="1"/>
            <a:r>
              <a:rPr lang="zh-CN" altLang="en-US" dirty="0"/>
              <a:t>放松肩膀，上臂正常地垂于身体两侧。</a:t>
            </a:r>
            <a:endParaRPr lang="zh-CN" altLang="en-US" dirty="0"/>
          </a:p>
          <a:p>
            <a:pPr lvl="1"/>
            <a:r>
              <a:rPr lang="zh-CN" altLang="en-US" dirty="0"/>
              <a:t>肘部靠紧身体，弯曲角度在</a:t>
            </a:r>
            <a:r>
              <a:rPr lang="en-US" altLang="zh-CN" dirty="0"/>
              <a:t>90</a:t>
            </a:r>
            <a:r>
              <a:rPr lang="zh-CN" altLang="en-US" dirty="0"/>
              <a:t>度到</a:t>
            </a:r>
            <a:r>
              <a:rPr lang="en-US" altLang="zh-CN" dirty="0"/>
              <a:t>120</a:t>
            </a:r>
            <a:r>
              <a:rPr lang="zh-CN" altLang="en-US" dirty="0"/>
              <a:t>度之间。</a:t>
            </a:r>
            <a:endParaRPr lang="zh-CN" altLang="en-US" dirty="0"/>
          </a:p>
          <a:p>
            <a:pPr lvl="1"/>
            <a:r>
              <a:rPr lang="zh-CN" altLang="en-US" dirty="0"/>
              <a:t>双脚平放在地板或脚垫上。</a:t>
            </a:r>
            <a:endParaRPr lang="zh-CN" altLang="en-US" dirty="0"/>
          </a:p>
          <a:p>
            <a:pPr lvl="1"/>
            <a:r>
              <a:rPr lang="zh-CN" altLang="en-US" dirty="0"/>
              <a:t>将背部轻轻靠在椅背上，使得整个背部都能够得到支撑。</a:t>
            </a:r>
            <a:endParaRPr lang="zh-CN" altLang="en-US" dirty="0"/>
          </a:p>
          <a:p>
            <a:endParaRPr lang="zh-CN" altLang="en-US" dirty="0"/>
          </a:p>
        </p:txBody>
      </p:sp>
      <p:pic>
        <p:nvPicPr>
          <p:cNvPr id="4" name="图片 3"/>
          <p:cNvPicPr/>
          <p:nvPr/>
        </p:nvPicPr>
        <p:blipFill>
          <a:blip r:embed="rId2"/>
          <a:stretch>
            <a:fillRect/>
          </a:stretch>
        </p:blipFill>
        <p:spPr>
          <a:xfrm>
            <a:off x="0" y="4598894"/>
            <a:ext cx="1916353" cy="2259106"/>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眼疲劳</a:t>
            </a:r>
            <a:endParaRPr lang="zh-CN" altLang="en-US" dirty="0"/>
          </a:p>
        </p:txBody>
      </p:sp>
      <p:sp>
        <p:nvSpPr>
          <p:cNvPr id="3" name="内容占位符 2"/>
          <p:cNvSpPr>
            <a:spLocks noGrp="1"/>
          </p:cNvSpPr>
          <p:nvPr>
            <p:ph idx="1"/>
          </p:nvPr>
        </p:nvSpPr>
        <p:spPr>
          <a:xfrm>
            <a:off x="1438382" y="1202076"/>
            <a:ext cx="7076968" cy="5655924"/>
          </a:xfrm>
        </p:spPr>
        <p:txBody>
          <a:bodyPr>
            <a:normAutofit/>
          </a:bodyPr>
          <a:lstStyle/>
          <a:p>
            <a:r>
              <a:rPr lang="zh-CN" altLang="en-US" dirty="0"/>
              <a:t>使用计算机时间过长容易造成眼睛的干涩、痛痒、疲倦、视物模糊、烧灼感、流泪等疲劳症状。尽量避免长期使用计算机是最好的缓解眼疲劳的方式，使用计算机时每隔一段时间可以休息一下。除此之外，以下一些措施也可缓解眼疲劳的症状：</a:t>
            </a:r>
            <a:endParaRPr lang="zh-CN" altLang="en-US" dirty="0"/>
          </a:p>
          <a:p>
            <a:pPr lvl="1"/>
            <a:r>
              <a:rPr lang="zh-CN" altLang="en-US" dirty="0"/>
              <a:t>调整显示器的位置，保证自己与显示器大概一臂距离，并尽量减少屏幕上的反光和眩光。</a:t>
            </a:r>
            <a:endParaRPr lang="zh-CN" altLang="en-US" dirty="0"/>
          </a:p>
          <a:p>
            <a:pPr lvl="1"/>
            <a:r>
              <a:rPr lang="zh-CN" altLang="en-US" dirty="0"/>
              <a:t>调整显示器亮度。当周围环境很暗时，也把显示器亮度调暗。</a:t>
            </a:r>
            <a:endParaRPr lang="zh-CN" altLang="en-US" dirty="0"/>
          </a:p>
          <a:p>
            <a:pPr lvl="1"/>
            <a:r>
              <a:rPr lang="zh-CN" altLang="en-US" dirty="0"/>
              <a:t>调整显示器的分辨率。分辨率越小，相同的文字、界面就显示的越大。</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久坐</a:t>
            </a:r>
            <a:endParaRPr lang="zh-CN" altLang="en-US" dirty="0"/>
          </a:p>
        </p:txBody>
      </p:sp>
      <p:sp>
        <p:nvSpPr>
          <p:cNvPr id="3" name="内容占位符 2"/>
          <p:cNvSpPr>
            <a:spLocks noGrp="1"/>
          </p:cNvSpPr>
          <p:nvPr>
            <p:ph idx="1"/>
          </p:nvPr>
        </p:nvSpPr>
        <p:spPr/>
        <p:txBody>
          <a:bodyPr/>
          <a:lstStyle/>
          <a:p>
            <a:r>
              <a:rPr lang="zh-CN" altLang="en-US" dirty="0"/>
              <a:t>长时间地保持坐姿会限制血液循环，也有健康风险。因此每坐一段时间，最好站起来活动一下，可以使用休息提醒实用工具来定期提醒自己。</a:t>
            </a:r>
            <a:endParaRPr lang="en-US" altLang="zh-CN" dirty="0"/>
          </a:p>
          <a:p>
            <a:r>
              <a:rPr lang="zh-CN" altLang="en-US" dirty="0"/>
              <a:t>为了让座椅不影响腿部的血液循环，小腿与座椅前端的间隙不应少于</a:t>
            </a:r>
            <a:r>
              <a:rPr lang="en-US" altLang="zh-CN" dirty="0"/>
              <a:t>5</a:t>
            </a:r>
            <a:r>
              <a:rPr lang="zh-CN" altLang="en-US" dirty="0"/>
              <a:t>厘米，且大腿应和地面平行。</a:t>
            </a:r>
            <a:endParaRPr lang="zh-CN" altLang="en-US" dirty="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加密简介</a:t>
            </a:r>
            <a:endParaRPr lang="zh-CN" altLang="en-US" dirty="0"/>
          </a:p>
        </p:txBody>
      </p:sp>
      <p:sp>
        <p:nvSpPr>
          <p:cNvPr id="3" name="内容占位符 2"/>
          <p:cNvSpPr>
            <a:spLocks noGrp="1"/>
          </p:cNvSpPr>
          <p:nvPr>
            <p:ph idx="1"/>
          </p:nvPr>
        </p:nvSpPr>
        <p:spPr/>
        <p:txBody>
          <a:bodyPr>
            <a:normAutofit/>
          </a:bodyPr>
          <a:lstStyle/>
          <a:p>
            <a:r>
              <a:rPr lang="zh-CN" altLang="en-US" dirty="0"/>
              <a:t>据破解密钥的难度可将加密分为强加密和弱加密：</a:t>
            </a:r>
            <a:endParaRPr lang="zh-CN" altLang="en-US" dirty="0"/>
          </a:p>
          <a:p>
            <a:pPr lvl="1"/>
            <a:r>
              <a:rPr lang="zh-CN" altLang="en-US" dirty="0"/>
              <a:t>弱加密如恺撒加密很容易破解</a:t>
            </a:r>
            <a:r>
              <a:rPr lang="en-US" altLang="zh-CN" dirty="0"/>
              <a:t>——</a:t>
            </a:r>
            <a:r>
              <a:rPr lang="zh-CN" altLang="en-US" dirty="0"/>
              <a:t>密钥是一个偏移量，只有几十种情况，通过分析字母出现的频率即可推断出，甚至一个一个去猜也不难。</a:t>
            </a:r>
            <a:endParaRPr lang="zh-CN" altLang="en-US" dirty="0"/>
          </a:p>
          <a:p>
            <a:pPr lvl="1"/>
            <a:r>
              <a:rPr lang="zh-CN" altLang="en-US" dirty="0"/>
              <a:t>强加密则很难被破解，它使用的密钥通常很长，如</a:t>
            </a:r>
            <a:r>
              <a:rPr lang="en-US" altLang="zh-CN" dirty="0"/>
              <a:t>128</a:t>
            </a:r>
            <a:r>
              <a:rPr lang="zh-CN" altLang="en-US" dirty="0"/>
              <a:t>位二进制数或更多。强加密的密钥很难蛮力枚举破解，也没有什么规律可循，因此可以认为是极其安全的。随着计算机计算能力的日渐提升，强加密的密钥长度也在不断增加</a:t>
            </a:r>
            <a:r>
              <a:rPr lang="en-US" altLang="zh-CN" dirty="0"/>
              <a:t>——</a:t>
            </a:r>
            <a:r>
              <a:rPr lang="zh-CN" altLang="en-US" dirty="0"/>
              <a:t>增加一位二进制数，就可使破解时间翻倍。</a:t>
            </a:r>
            <a:endParaRPr lang="zh-CN" altLang="en-US" dirty="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加密简介</a:t>
            </a:r>
            <a:endParaRPr lang="zh-CN" altLang="en-US" dirty="0"/>
          </a:p>
        </p:txBody>
      </p:sp>
      <p:sp>
        <p:nvSpPr>
          <p:cNvPr id="3" name="内容占位符 2"/>
          <p:cNvSpPr>
            <a:spLocks noGrp="1"/>
          </p:cNvSpPr>
          <p:nvPr>
            <p:ph idx="1"/>
          </p:nvPr>
        </p:nvSpPr>
        <p:spPr>
          <a:xfrm>
            <a:off x="1438382" y="986923"/>
            <a:ext cx="7076968" cy="6287936"/>
          </a:xfrm>
        </p:spPr>
        <p:txBody>
          <a:bodyPr>
            <a:normAutofit/>
          </a:bodyPr>
          <a:lstStyle/>
          <a:p>
            <a:r>
              <a:rPr lang="zh-CN" altLang="en-US" dirty="0"/>
              <a:t>加密根据使用密钥的方式又可分为对称式和非对称式两种：</a:t>
            </a:r>
            <a:endParaRPr lang="zh-CN" altLang="en-US" dirty="0"/>
          </a:p>
          <a:p>
            <a:pPr lvl="1"/>
            <a:r>
              <a:rPr lang="zh-CN" altLang="en-US" dirty="0"/>
              <a:t>对称式加密的双方采用共同密钥，即密钥既用来加密消息，也用来解密消息。对称式密钥有很大的安全隐患</a:t>
            </a:r>
            <a:r>
              <a:rPr lang="en-US" altLang="zh-CN" dirty="0"/>
              <a:t>——</a:t>
            </a:r>
            <a:r>
              <a:rPr lang="zh-CN" altLang="en-US" dirty="0"/>
              <a:t>授权一个用户就需要把密钥发给用户，而一旦发送途中密钥被截取，所有加密信息就不再安全。</a:t>
            </a:r>
            <a:endParaRPr lang="zh-CN" altLang="en-US" dirty="0"/>
          </a:p>
          <a:p>
            <a:pPr lvl="1"/>
            <a:r>
              <a:rPr lang="zh-CN" altLang="en-US" dirty="0"/>
              <a:t>非对称式加密使用两个密钥，其一是公共密钥简称公钥，它是完全公开的，任何人都可以使用公钥加密信息，但无法使用公钥破译公钥加密的信息；另一个是私人密钥简称私钥，它是对外保密的，只有私钥才可破译公钥加密的信息，反之亦然。也就是说，使用私人密钥加密的信息只能使用公共密钥解密，使用公共密钥加密的信息只能使用私人密钥解密。非对称式加密很好地保证了密钥的安全性，是目前主流的加密方式，常用于文件加密及数字签名。</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密码破解</a:t>
            </a:r>
            <a:endParaRPr lang="zh-CN" altLang="en-US" dirty="0"/>
          </a:p>
        </p:txBody>
      </p:sp>
      <p:sp>
        <p:nvSpPr>
          <p:cNvPr id="3" name="内容占位符 2"/>
          <p:cNvSpPr>
            <a:spLocks noGrp="1"/>
          </p:cNvSpPr>
          <p:nvPr>
            <p:ph idx="1"/>
          </p:nvPr>
        </p:nvSpPr>
        <p:spPr/>
        <p:txBody>
          <a:bodyPr>
            <a:normAutofit/>
          </a:bodyPr>
          <a:lstStyle/>
          <a:p>
            <a:r>
              <a:rPr lang="zh-CN" altLang="en-US" dirty="0"/>
              <a:t>密码破解的常用方式：</a:t>
            </a:r>
            <a:endParaRPr lang="en-US" altLang="zh-CN" dirty="0"/>
          </a:p>
          <a:p>
            <a:pPr lvl="1"/>
            <a:r>
              <a:rPr lang="zh-CN" altLang="en-US" dirty="0"/>
              <a:t>字典破解，即尝试一些常用的字或词以破解密码。</a:t>
            </a:r>
            <a:endParaRPr lang="zh-CN" altLang="en-US" dirty="0"/>
          </a:p>
          <a:p>
            <a:pPr lvl="1"/>
            <a:r>
              <a:rPr lang="zh-CN" altLang="en-US" dirty="0"/>
              <a:t>蛮力破解，即遍历所有字符的可能组合。</a:t>
            </a:r>
            <a:endParaRPr lang="zh-CN" altLang="en-US" dirty="0"/>
          </a:p>
          <a:p>
            <a:pPr lvl="1"/>
            <a:r>
              <a:rPr lang="zh-CN" altLang="en-US" dirty="0"/>
              <a:t>嗅探，截取计算机网络中发送的信息以获取明文密码。</a:t>
            </a:r>
            <a:endParaRPr lang="zh-CN" altLang="en-US" dirty="0"/>
          </a:p>
          <a:p>
            <a:pPr lvl="1"/>
            <a:r>
              <a:rPr lang="zh-CN" altLang="en-US" dirty="0"/>
              <a:t>网络钓鱼，通过电子邮件诱使用户泄露密码。</a:t>
            </a:r>
            <a:endParaRPr lang="zh-CN" altLang="en-US" dirty="0"/>
          </a:p>
          <a:p>
            <a:pPr lvl="1"/>
            <a:r>
              <a:rPr lang="zh-CN" altLang="en-US" dirty="0"/>
              <a:t>虚假网站，通过与真实网站极其相似的虚假网站诱使用户自己输入密码。</a:t>
            </a:r>
            <a:endParaRPr lang="zh-CN" altLang="en-US" dirty="0"/>
          </a:p>
          <a:p>
            <a:pPr lvl="1"/>
            <a:r>
              <a:rPr lang="zh-CN" altLang="en-US" dirty="0"/>
              <a:t>按键记录，通过植入木马记录用户的按键行为以获取密码。</a:t>
            </a:r>
            <a:endParaRPr lang="zh-CN" altLang="en-US" dirty="0"/>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密码破解</a:t>
            </a:r>
            <a:endParaRPr lang="zh-CN" altLang="en-US"/>
          </a:p>
        </p:txBody>
      </p:sp>
      <p:pic>
        <p:nvPicPr>
          <p:cNvPr id="89" name="图片 89"/>
          <p:cNvPicPr>
            <a:picLocks noChangeAspect="1"/>
          </p:cNvPicPr>
          <p:nvPr>
            <p:ph idx="1"/>
            <p:custDataLst>
              <p:tags r:id="rId1"/>
            </p:custDataLst>
          </p:nvPr>
        </p:nvPicPr>
        <p:blipFill>
          <a:blip r:embed="rId2"/>
          <a:stretch>
            <a:fillRect/>
          </a:stretch>
        </p:blipFill>
        <p:spPr>
          <a:xfrm>
            <a:off x="3181350" y="1121410"/>
            <a:ext cx="3590925" cy="4953000"/>
          </a:xfrm>
          <a:prstGeom prst="rect">
            <a:avLst/>
          </a:prstGeom>
        </p:spPr>
      </p:pic>
      <p:sp>
        <p:nvSpPr>
          <p:cNvPr id="4" name="文本框 3"/>
          <p:cNvSpPr txBox="1"/>
          <p:nvPr/>
        </p:nvSpPr>
        <p:spPr>
          <a:xfrm>
            <a:off x="4233545" y="6256020"/>
            <a:ext cx="1821815" cy="368300"/>
          </a:xfrm>
          <a:prstGeom prst="rect">
            <a:avLst/>
          </a:prstGeom>
          <a:noFill/>
        </p:spPr>
        <p:txBody>
          <a:bodyPr wrap="square" rtlCol="0">
            <a:spAutoFit/>
          </a:bodyPr>
          <a:p>
            <a:r>
              <a:rPr lang="zh-CN" altLang="en-US"/>
              <a:t>字典破解</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安全的密码</a:t>
            </a:r>
            <a:endParaRPr lang="zh-CN" altLang="en-US" dirty="0"/>
          </a:p>
        </p:txBody>
      </p:sp>
      <p:sp>
        <p:nvSpPr>
          <p:cNvPr id="3" name="内容占位符 2"/>
          <p:cNvSpPr>
            <a:spLocks noGrp="1"/>
          </p:cNvSpPr>
          <p:nvPr>
            <p:ph idx="1"/>
          </p:nvPr>
        </p:nvSpPr>
        <p:spPr>
          <a:xfrm>
            <a:off x="1438382" y="1000370"/>
            <a:ext cx="7076968" cy="5857630"/>
          </a:xfrm>
        </p:spPr>
        <p:txBody>
          <a:bodyPr>
            <a:normAutofit/>
          </a:bodyPr>
          <a:lstStyle/>
          <a:p>
            <a:pPr lvl="1"/>
            <a:r>
              <a:rPr lang="zh-CN" altLang="en-US" dirty="0"/>
              <a:t>使用高强度密码，即尽量使用长的字母、符号和数字的组合，字母还可以分大小写。</a:t>
            </a:r>
            <a:endParaRPr lang="zh-CN" altLang="en-US" dirty="0"/>
          </a:p>
          <a:p>
            <a:pPr lvl="1"/>
            <a:r>
              <a:rPr lang="zh-CN" altLang="en-US" dirty="0"/>
              <a:t>不要使用生日、身份证号等容易被获取的信息作为密码。</a:t>
            </a:r>
            <a:endParaRPr lang="en-US" altLang="zh-CN" dirty="0"/>
          </a:p>
          <a:p>
            <a:pPr lvl="1"/>
            <a:r>
              <a:rPr lang="zh-CN" altLang="en-US" dirty="0"/>
              <a:t>指定几个不同等级的密码。对不同重要性的账户用不同的密码。</a:t>
            </a:r>
            <a:endParaRPr lang="zh-CN" altLang="en-US" dirty="0"/>
          </a:p>
          <a:p>
            <a:pPr lvl="1"/>
            <a:r>
              <a:rPr lang="zh-CN" altLang="en-US" dirty="0"/>
              <a:t>合理使用浏览器的记住密码功能。在公共计算机上，记住密码是不明智的行为了。</a:t>
            </a:r>
            <a:endParaRPr lang="zh-CN" altLang="en-US" dirty="0"/>
          </a:p>
          <a:p>
            <a:pPr lvl="1"/>
            <a:r>
              <a:rPr lang="zh-CN" altLang="en-US" dirty="0"/>
              <a:t>合理使用密码管理器。密码管理器是一种应用软件，它可将用户所有账户的用户名和密码加密存储，用户只需要知道密码管理器的主密码即可。维护软件安全。使用安全套件，并定期对计算机进行杀毒。</a:t>
            </a:r>
            <a:endParaRPr lang="zh-CN" altLang="en-US" dirty="0"/>
          </a:p>
          <a:p>
            <a:pPr lvl="1"/>
            <a:r>
              <a:rPr lang="zh-CN" altLang="en-US" dirty="0"/>
              <a:t>在网站中输入密码前，先确定网站的真伪，检查其网址是否与网站对应。</a:t>
            </a:r>
            <a:endParaRPr lang="zh-CN" altLang="en-US" dirty="0"/>
          </a:p>
          <a:p>
            <a:endParaRPr lang="zh-CN" altLang="en-US" dirty="0"/>
          </a:p>
        </p:txBody>
      </p:sp>
    </p:spTree>
  </p:cSld>
  <p:clrMapOvr>
    <a:masterClrMapping/>
  </p:clrMapOvr>
</p:sld>
</file>

<file path=ppt/tags/tag1.xml><?xml version="1.0" encoding="utf-8"?>
<p:tagLst xmlns:p="http://schemas.openxmlformats.org/presentationml/2006/main">
  <p:tag name="REFSHAPE" val="320127908"/>
  <p:tag name="KSO_WM_UNIT_PLACING_PICTURE_USER_VIEWPORT" val="{&quot;height&quot;:7800,&quot;width&quot;:5655}"/>
</p:tagLst>
</file>

<file path=ppt/tags/tag2.xml><?xml version="1.0" encoding="utf-8"?>
<p:tagLst xmlns:p="http://schemas.openxmlformats.org/presentationml/2006/main">
  <p:tag name="REFSHAPE" val="358774516"/>
  <p:tag name="KSO_WM_UNIT_PLACING_PICTURE_USER_VIEWPORT" val="{&quot;height&quot;:7834,&quot;width&quot;:8129}"/>
</p:tagLst>
</file>

<file path=ppt/theme/theme1.xml><?xml version="1.0" encoding="utf-8"?>
<a:theme xmlns:a="http://schemas.openxmlformats.org/drawingml/2006/main" name="C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CS</Template>
  <TotalTime>0</TotalTime>
  <Words>6087</Words>
  <Application>WPS 演示</Application>
  <PresentationFormat>全屏显示(4:3)</PresentationFormat>
  <Paragraphs>316</Paragraphs>
  <Slides>47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47</vt:i4>
      </vt:variant>
    </vt:vector>
  </HeadingPairs>
  <TitlesOfParts>
    <vt:vector size="55" baseType="lpstr">
      <vt:lpstr>Arial</vt:lpstr>
      <vt:lpstr>宋体</vt:lpstr>
      <vt:lpstr>Wingdings</vt:lpstr>
      <vt:lpstr>Calibri Light</vt:lpstr>
      <vt:lpstr>微软雅黑</vt:lpstr>
      <vt:lpstr>Arial Unicode MS</vt:lpstr>
      <vt:lpstr>Calibri</vt:lpstr>
      <vt:lpstr>CS</vt:lpstr>
      <vt:lpstr>第14章 计算机安全</vt:lpstr>
      <vt:lpstr>主要内容</vt:lpstr>
      <vt:lpstr>非授权使用</vt:lpstr>
      <vt:lpstr>加密简介</vt:lpstr>
      <vt:lpstr>加密简介</vt:lpstr>
      <vt:lpstr>加密简介</vt:lpstr>
      <vt:lpstr>密码破解</vt:lpstr>
      <vt:lpstr>密码破解</vt:lpstr>
      <vt:lpstr>安全的密码</vt:lpstr>
      <vt:lpstr>生物识别设备</vt:lpstr>
      <vt:lpstr>恶意软件</vt:lpstr>
      <vt:lpstr>恶意软件</vt:lpstr>
      <vt:lpstr>恶意软件</vt:lpstr>
      <vt:lpstr>安全套件</vt:lpstr>
      <vt:lpstr>杀毒软件</vt:lpstr>
      <vt:lpstr>流氓软件与捆绑安装</vt:lpstr>
      <vt:lpstr>在线入侵</vt:lpstr>
      <vt:lpstr>入侵威胁</vt:lpstr>
      <vt:lpstr>保护端口</vt:lpstr>
      <vt:lpstr>保护端口</vt:lpstr>
      <vt:lpstr>保护端口</vt:lpstr>
      <vt:lpstr>保护端口</vt:lpstr>
      <vt:lpstr>NAT</vt:lpstr>
      <vt:lpstr>PowerPoint 演示文稿</vt:lpstr>
      <vt:lpstr>NAT</vt:lpstr>
      <vt:lpstr>VPN</vt:lpstr>
      <vt:lpstr>社交安全</vt:lpstr>
      <vt:lpstr>Cookies利用</vt:lpstr>
      <vt:lpstr>垃圾邮件</vt:lpstr>
      <vt:lpstr>PowerPoint 演示文稿</vt:lpstr>
      <vt:lpstr>PowerPoint 演示文稿</vt:lpstr>
      <vt:lpstr>网络钓鱼</vt:lpstr>
      <vt:lpstr>假冒网站</vt:lpstr>
      <vt:lpstr>备份安全</vt:lpstr>
      <vt:lpstr>备份安全</vt:lpstr>
      <vt:lpstr>文件备份</vt:lpstr>
      <vt:lpstr>同步</vt:lpstr>
      <vt:lpstr>Windows操作系统备份</vt:lpstr>
      <vt:lpstr>备份的分类</vt:lpstr>
      <vt:lpstr>裸机还原与磁盘镜像</vt:lpstr>
      <vt:lpstr>平板电脑和智能手机备份</vt:lpstr>
      <vt:lpstr>工作区安全和人体工程学</vt:lpstr>
      <vt:lpstr>辐射</vt:lpstr>
      <vt:lpstr>重复性压力损伤</vt:lpstr>
      <vt:lpstr>重复性压力损伤</vt:lpstr>
      <vt:lpstr>眼疲劳</vt:lpstr>
      <vt:lpstr>久坐</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第12章 计算机安全</dc:title>
  <dc:creator>李沛伦</dc:creator>
  <cp:lastModifiedBy>古安</cp:lastModifiedBy>
  <cp:revision>14</cp:revision>
  <dcterms:created xsi:type="dcterms:W3CDTF">2015-05-27T13:18:00Z</dcterms:created>
  <dcterms:modified xsi:type="dcterms:W3CDTF">2019-12-04T11:21:21Z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