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EA"/>
          </a:solidFill>
        </a:fill>
      </a:tcStyle>
    </a:wholeTbl>
    <a:band2H>
      <a:tcTxStyle b="def" i="def"/>
      <a:tcStyle>
        <a:tcBdr/>
        <a:fill>
          <a:solidFill>
            <a:srgbClr val="E6E9F5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E4CB"/>
          </a:solidFill>
        </a:fill>
      </a:tcStyle>
    </a:wholeTbl>
    <a:band2H>
      <a:tcTxStyle b="def" i="def"/>
      <a:tcStyle>
        <a:tcBdr/>
        <a:fill>
          <a:solidFill>
            <a:srgbClr val="F7F2E7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BD9"/>
          </a:solidFill>
        </a:fill>
      </a:tcStyle>
    </a:wholeTbl>
    <a:band2H>
      <a:tcTxStyle b="def" i="def"/>
      <a:tcStyle>
        <a:tcBdr/>
        <a:fill>
          <a:solidFill>
            <a:srgbClr val="EAE7ED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" name="Shape 4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2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正方形"/>
          <p:cNvSpPr/>
          <p:nvPr/>
        </p:nvSpPr>
        <p:spPr>
          <a:xfrm>
            <a:off x="682694" y="135184"/>
            <a:ext cx="585049" cy="586177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28" name="矩形"/>
          <p:cNvSpPr/>
          <p:nvPr/>
        </p:nvSpPr>
        <p:spPr>
          <a:xfrm>
            <a:off x="1010919" y="135184"/>
            <a:ext cx="467362" cy="586177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29" name="矩形"/>
          <p:cNvSpPr/>
          <p:nvPr/>
        </p:nvSpPr>
        <p:spPr>
          <a:xfrm>
            <a:off x="769901" y="505742"/>
            <a:ext cx="575171" cy="675077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0" name="矩形"/>
          <p:cNvSpPr/>
          <p:nvPr/>
        </p:nvSpPr>
        <p:spPr>
          <a:xfrm>
            <a:off x="1168964" y="505742"/>
            <a:ext cx="523805" cy="675077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1" name="矩形"/>
          <p:cNvSpPr/>
          <p:nvPr/>
        </p:nvSpPr>
        <p:spPr>
          <a:xfrm>
            <a:off x="294922" y="492195"/>
            <a:ext cx="796997" cy="600570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2" name="矩形"/>
          <p:cNvSpPr/>
          <p:nvPr/>
        </p:nvSpPr>
        <p:spPr>
          <a:xfrm>
            <a:off x="1094444" y="9031"/>
            <a:ext cx="48839" cy="122630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3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3" name="矩形"/>
          <p:cNvSpPr/>
          <p:nvPr/>
        </p:nvSpPr>
        <p:spPr>
          <a:xfrm>
            <a:off x="629919" y="1025877"/>
            <a:ext cx="11699807" cy="32457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8" tIns="72248" rIns="72248" bIns="72248" anchor="ctr"/>
          <a:lstStyle/>
          <a:p>
            <a:pPr marR="57799" indent="40640" defTabSz="1300480">
              <a:spcBef>
                <a:spcPts val="18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pic>
        <p:nvPicPr>
          <p:cNvPr id="34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10523" y="31608"/>
            <a:ext cx="1074705" cy="1002455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幻灯片编号"/>
          <p:cNvSpPr txBox="1"/>
          <p:nvPr>
            <p:ph type="sldNum" sz="quarter" idx="2"/>
          </p:nvPr>
        </p:nvSpPr>
        <p:spPr>
          <a:xfrm>
            <a:off x="6207901" y="9085298"/>
            <a:ext cx="588998" cy="608755"/>
          </a:xfrm>
          <a:prstGeom prst="rect">
            <a:avLst/>
          </a:prstGeom>
        </p:spPr>
        <p:txBody>
          <a:bodyPr lIns="72248" tIns="72248" rIns="72248" bIns="72248"/>
          <a:lstStyle>
            <a:lvl1pPr defTabSz="830862"/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593795" y="28504"/>
            <a:ext cx="623149" cy="675078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1143000" y="28504"/>
            <a:ext cx="467360" cy="675078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4" name="矩形"/>
          <p:cNvSpPr/>
          <p:nvPr/>
        </p:nvSpPr>
        <p:spPr>
          <a:xfrm>
            <a:off x="769902" y="381000"/>
            <a:ext cx="600570" cy="675076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5" name="矩形"/>
          <p:cNvSpPr/>
          <p:nvPr/>
        </p:nvSpPr>
        <p:spPr>
          <a:xfrm>
            <a:off x="1295964" y="381000"/>
            <a:ext cx="520702" cy="675076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6" name="矩形"/>
          <p:cNvSpPr/>
          <p:nvPr/>
        </p:nvSpPr>
        <p:spPr>
          <a:xfrm>
            <a:off x="190498" y="449015"/>
            <a:ext cx="796998" cy="600570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7" name="矩形"/>
          <p:cNvSpPr/>
          <p:nvPr/>
        </p:nvSpPr>
        <p:spPr>
          <a:xfrm>
            <a:off x="1131405" y="26528"/>
            <a:ext cx="46050" cy="1069906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8" name="矩形"/>
          <p:cNvSpPr/>
          <p:nvPr/>
        </p:nvSpPr>
        <p:spPr>
          <a:xfrm>
            <a:off x="629919" y="1024748"/>
            <a:ext cx="11699807" cy="45158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b="1" sz="3400">
                <a:uFill>
                  <a:solidFill>
                    <a:srgbClr val="000000"/>
                  </a:solidFill>
                </a:uFill>
              </a:defRPr>
            </a:pPr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10524" y="28504"/>
            <a:ext cx="1074705" cy="100245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/>
          <p:nvPr>
            <p:ph type="title"/>
          </p:nvPr>
        </p:nvSpPr>
        <p:spPr>
          <a:xfrm>
            <a:off x="1960574" y="40780"/>
            <a:ext cx="9398002" cy="1003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11" name="正文级别 1…"/>
          <p:cNvSpPr txBox="1"/>
          <p:nvPr>
            <p:ph type="body" idx="1"/>
          </p:nvPr>
        </p:nvSpPr>
        <p:spPr>
          <a:xfrm>
            <a:off x="7258755" y="3467946"/>
            <a:ext cx="5093548" cy="628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" name="幻灯片编号"/>
          <p:cNvSpPr txBox="1"/>
          <p:nvPr>
            <p:ph type="sldNum" sz="quarter" idx="2"/>
          </p:nvPr>
        </p:nvSpPr>
        <p:spPr>
          <a:xfrm>
            <a:off x="6229773" y="9080500"/>
            <a:ext cx="546101" cy="56585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indent="0" algn="ctr" defTabSz="825500">
              <a:defRPr b="1" sz="3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</p:sldLayoutIdLst>
  <p:transition xmlns:p14="http://schemas.microsoft.com/office/powerpoint/2010/main" spd="med" advClick="1"/>
  <p:txStyles>
    <p:titleStyle>
      <a:lvl1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1pPr>
      <a:lvl2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2pPr>
      <a:lvl3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3pPr>
      <a:lvl4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4pPr>
      <a:lvl5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5pPr>
      <a:lvl6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6pPr>
      <a:lvl7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7pPr>
      <a:lvl8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8pPr>
      <a:lvl9pPr marL="0" marR="57798" indent="57798" algn="ctr" defTabSz="1295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000000"/>
          </a:solidFill>
          <a:uFill>
            <a:solidFill>
              <a:srgbClr val="000000"/>
            </a:solidFill>
          </a:uFill>
          <a:latin typeface="Arial Black"/>
          <a:ea typeface="Arial Black"/>
          <a:cs typeface="Arial Black"/>
          <a:sym typeface="Arial Black"/>
        </a:defRPr>
      </a:lvl9pPr>
    </p:titleStyle>
    <p:bodyStyle>
      <a:lvl1pPr marL="383540" marR="57798" indent="-342900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1pPr>
      <a:lvl2pPr marL="828708" marR="57798" indent="-33086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2pPr>
      <a:lvl3pPr marL="1250874" marR="57798" indent="-295835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3pPr>
      <a:lvl4pPr marL="1771467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4pPr>
      <a:lvl5pPr marL="2228667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5pPr>
      <a:lvl6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6pPr>
      <a:lvl7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7pPr>
      <a:lvl8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8pPr>
      <a:lvl9pPr marL="2228668" marR="57798" indent="-359228" algn="l" defTabSz="1295400" rtl="0" latinLnBrk="0">
        <a:lnSpc>
          <a:spcPct val="100000"/>
        </a:lnSpc>
        <a:spcBef>
          <a:spcPts val="1100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b="0" baseline="0" cap="none" i="0" spc="0" strike="noStrike" sz="4400" u="none">
          <a:solidFill>
            <a:srgbClr val="000000"/>
          </a:solidFill>
          <a:uFill>
            <a:solidFill>
              <a:srgbClr val="000000"/>
            </a:solidFill>
          </a:uFill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1pPr>
      <a:lvl2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2pPr>
      <a:lvl3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3pPr>
      <a:lvl4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4pPr>
      <a:lvl5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5pPr>
      <a:lvl6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6pPr>
      <a:lvl7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7pPr>
      <a:lvl8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8pPr>
      <a:lvl9pPr marL="0" marR="0" indent="57798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课后练习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课后练习</a:t>
            </a:r>
          </a:p>
        </p:txBody>
      </p:sp>
      <p:sp>
        <p:nvSpPr>
          <p:cNvPr id="45" name="// 生成滑动窗口的最大值数组…"/>
          <p:cNvSpPr txBox="1"/>
          <p:nvPr/>
        </p:nvSpPr>
        <p:spPr>
          <a:xfrm>
            <a:off x="741397" y="1228636"/>
            <a:ext cx="11699806" cy="4879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生成滑动窗口的最大值数组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例如，k = 3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3, 5, 4, 3, 3, 6,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[4, 3, 5], 4, 3, 3, 6,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[3, 5, 4], 3, 3, 6,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3, [5, 4, 3], 3, 6,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3, 5, [4, 3, 3], 6,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3, 5, 4, [3, 3, 6], 7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4, 3, 5, 4, 3, [3, 6, 7]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//结果：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5, 5, 5, 4, 6,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课后练习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课后练习</a:t>
            </a:r>
          </a:p>
        </p:txBody>
      </p:sp>
      <p:sp>
        <p:nvSpPr>
          <p:cNvPr id="48" name="public static int[] slideWindowMax(int[] a, int k) {…"/>
          <p:cNvSpPr txBox="1"/>
          <p:nvPr/>
        </p:nvSpPr>
        <p:spPr>
          <a:xfrm>
            <a:off x="341505" y="1978517"/>
            <a:ext cx="12327435" cy="6841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[] slideWindowMax(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k</a:t>
            </a:r>
            <a:r>
              <a:t>) {</a:t>
            </a:r>
          </a:p>
          <a:p>
            <a:pPr indent="0"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 ||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||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&lt; 1)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Deque&lt;Integer&gt; </a:t>
            </a:r>
            <a:r>
              <a:rPr>
                <a:solidFill>
                  <a:srgbClr val="7E504F"/>
                </a:solidFill>
              </a:rPr>
              <a:t>deck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ArrayDeque&lt;&gt;(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);</a:t>
            </a:r>
            <a:r>
              <a:t>// 预先知道队列的大小，选用ArrayQueue，否则LinkedList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保证队头是滑动窗口中的最大值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k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(!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.isEmpty() &amp;&amp;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 &gt; 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.peekLast()])) {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.pollLast();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.addLast(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[]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[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</a:t>
            </a:r>
            <a:r>
              <a:rPr>
                <a:solidFill>
                  <a:srgbClr val="7E504F"/>
                </a:solidFill>
              </a:rPr>
              <a:t>k</a:t>
            </a:r>
            <a:r>
              <a:t> + 1];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++]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.peekFirst()];</a:t>
            </a:r>
          </a:p>
          <a:p>
            <a:pPr indent="0">
              <a:defRPr sz="16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++) {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- </a:t>
            </a:r>
            <a:r>
              <a:rPr>
                <a:solidFill>
                  <a:srgbClr val="7E504F"/>
                </a:solidFill>
              </a:rPr>
              <a:t>deck</a:t>
            </a:r>
            <a:r>
              <a:rPr>
                <a:solidFill>
                  <a:srgbClr val="000000"/>
                </a:solidFill>
              </a:rPr>
              <a:t>.peekFirst() &gt;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- 1)</a:t>
            </a:r>
            <a:r>
              <a:t>// 超过了当前滑动窗口的最左边的位置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.pollFirst();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(!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.isEmpty() &amp;&amp;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 &gt; 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.peekLast()])) {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.pollLast();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.addLast(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++]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.peekFirst()];</a:t>
            </a: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1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49" name="基本数据类型int，使用了比较运算符 &gt; 比较大小"/>
          <p:cNvSpPr txBox="1"/>
          <p:nvPr/>
        </p:nvSpPr>
        <p:spPr>
          <a:xfrm>
            <a:off x="909630" y="1328836"/>
            <a:ext cx="821867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基本数据类型int，使用了比较运算符 &gt; 比较大小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课后练习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课后练习</a:t>
            </a:r>
          </a:p>
        </p:txBody>
      </p:sp>
      <p:sp>
        <p:nvSpPr>
          <p:cNvPr id="52" name="// 适用于泛型…"/>
          <p:cNvSpPr txBox="1"/>
          <p:nvPr/>
        </p:nvSpPr>
        <p:spPr>
          <a:xfrm>
            <a:off x="629920" y="2019499"/>
            <a:ext cx="11699805" cy="7508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defRPr sz="1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适用于泛型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&lt;E&gt; E[] slideWindowMax(E[]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k</a:t>
            </a:r>
            <a:r>
              <a:t>) {</a:t>
            </a:r>
          </a:p>
          <a:p>
            <a:pPr indent="0">
              <a:defRPr sz="1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 ||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>
                <a:solidFill>
                  <a:srgbClr val="7E504F"/>
                </a:solidFill>
              </a:rPr>
              <a:t>k </a:t>
            </a:r>
            <a:r>
              <a:rPr>
                <a:solidFill>
                  <a:srgbClr val="000000"/>
                </a:solidFill>
              </a:rPr>
              <a:t>||</a:t>
            </a:r>
            <a:r>
              <a:rPr>
                <a:solidFill>
                  <a:srgbClr val="7E504F"/>
                </a:solidFill>
              </a:rPr>
              <a:t> k</a:t>
            </a:r>
            <a:r>
              <a:rPr>
                <a:solidFill>
                  <a:srgbClr val="000000"/>
                </a:solidFill>
              </a:rPr>
              <a:t> &lt; 1)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Deque&lt;Integer&gt; 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ArrayDeque&lt;&gt;(</a:t>
            </a:r>
            <a:r>
              <a:rPr>
                <a:solidFill>
                  <a:srgbClr val="7E504F"/>
                </a:solidFill>
              </a:rPr>
              <a:t>k</a:t>
            </a:r>
            <a:r>
              <a:t>);</a:t>
            </a:r>
          </a:p>
          <a:p>
            <a:pPr indent="0">
              <a:defRPr sz="1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保证队头是滑动窗口中的最大值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k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 = 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E&gt;)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(!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.isEmpty() &amp;&amp;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.compareTo(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.peekLast()]) &gt; 0) {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.pollLast();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.addLast(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E[]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(E[]) Array.newInstance(</a:t>
            </a:r>
            <a:r>
              <a:rPr>
                <a:solidFill>
                  <a:srgbClr val="7E504F"/>
                </a:solidFill>
              </a:rPr>
              <a:t>a</a:t>
            </a:r>
            <a:r>
              <a:t>.getClass().getComponentType(),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</a:t>
            </a:r>
            <a:r>
              <a:rPr>
                <a:solidFill>
                  <a:srgbClr val="7E504F"/>
                </a:solidFill>
              </a:rPr>
              <a:t>k</a:t>
            </a:r>
            <a:r>
              <a:t> + 1);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++]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.peekFirst()];</a:t>
            </a:r>
          </a:p>
          <a:p>
            <a:pPr indent="0">
              <a:defRPr sz="1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++) {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i</a:t>
            </a:r>
            <a:r>
              <a:t> - 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 &gt; </a:t>
            </a:r>
            <a:r>
              <a:rPr>
                <a:solidFill>
                  <a:srgbClr val="7E504F"/>
                </a:solidFill>
              </a:rPr>
              <a:t>k</a:t>
            </a:r>
            <a:r>
              <a:t> - 1)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.pollFirst();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 = 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E&gt;)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(!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.isEmpty() &amp;&amp;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.compareTo(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.peekLast()]) &gt; 0) {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.pollLast();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.addLast(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++]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.peekFirst()];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1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53" name="引用类型使用compareTo比较大小，要求该类型实现了 Compable接口"/>
          <p:cNvSpPr txBox="1"/>
          <p:nvPr/>
        </p:nvSpPr>
        <p:spPr>
          <a:xfrm>
            <a:off x="909630" y="1328836"/>
            <a:ext cx="1154256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引用类型使用compareTo比较大小，要求该类型实现了 Compable接口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课后练习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课后练习</a:t>
            </a:r>
          </a:p>
        </p:txBody>
      </p:sp>
      <p:sp>
        <p:nvSpPr>
          <p:cNvPr id="56" name="// 这种写法，去除了重复的代码，但for循环中多了1个if语句(执行时间会多一点)，…"/>
          <p:cNvSpPr txBox="1"/>
          <p:nvPr/>
        </p:nvSpPr>
        <p:spPr>
          <a:xfrm>
            <a:off x="652497" y="1391071"/>
            <a:ext cx="11699806" cy="5730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defRPr sz="1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这种写法，去除了重复的代码，但for循环中多了1个if语句(执行时间会多一点)，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&lt;E&gt; E[] slideWindowMax1(E[] </a:t>
            </a:r>
            <a:r>
              <a:rPr>
                <a:solidFill>
                  <a:srgbClr val="7E504F"/>
                </a:solidFill>
              </a:rPr>
              <a:t>a</a:t>
            </a:r>
            <a: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k</a:t>
            </a:r>
            <a:r>
              <a:t>) {</a:t>
            </a:r>
          </a:p>
          <a:p>
            <a:pPr indent="0">
              <a:defRPr sz="1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 || </a:t>
            </a:r>
            <a:r>
              <a:rPr>
                <a:solidFill>
                  <a:srgbClr val="7E504F"/>
                </a:solidFill>
              </a:rPr>
              <a:t>a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||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&lt; 1)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Deque&lt;Integer&gt; 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ArrayDeque&lt;&gt;(</a:t>
            </a:r>
            <a:r>
              <a:rPr>
                <a:solidFill>
                  <a:srgbClr val="7E504F"/>
                </a:solidFill>
              </a:rPr>
              <a:t>k</a:t>
            </a:r>
            <a:r>
              <a:t>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E[]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(E[]) Array.newInstance(</a:t>
            </a:r>
            <a:r>
              <a:rPr>
                <a:solidFill>
                  <a:srgbClr val="7E504F"/>
                </a:solidFill>
              </a:rPr>
              <a:t>a</a:t>
            </a:r>
            <a:r>
              <a:t>.getClass().getComponentType(),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</a:t>
            </a:r>
            <a:r>
              <a:rPr>
                <a:solidFill>
                  <a:srgbClr val="7E504F"/>
                </a:solidFill>
              </a:rPr>
              <a:t>k</a:t>
            </a:r>
            <a:r>
              <a:t> + 1);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= 0;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a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 {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 = (Comparable&lt;? </a:t>
            </a:r>
            <a:r>
              <a:rPr>
                <a:solidFill>
                  <a:srgbClr val="931A68"/>
                </a:solidFill>
              </a:rPr>
              <a:t>super</a:t>
            </a:r>
            <a:r>
              <a:t> E&gt;)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(!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.isEmpty() &amp;&amp; </a:t>
            </a:r>
            <a:r>
              <a:rPr>
                <a:solidFill>
                  <a:srgbClr val="7E504F"/>
                </a:solidFill>
              </a:rPr>
              <a:t>tmp</a:t>
            </a:r>
            <a:r>
              <a:t>.compareTo(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.peekLast()]) &gt; 0) {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.pollLast();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}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.addLast(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</a:p>
          <a:p>
            <a:pPr indent="0">
              <a:defRPr sz="1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- </a:t>
            </a:r>
            <a:r>
              <a:rPr>
                <a:solidFill>
                  <a:srgbClr val="7E504F"/>
                </a:solidFill>
              </a:rPr>
              <a:t>deck</a:t>
            </a:r>
            <a:r>
              <a:rPr>
                <a:solidFill>
                  <a:srgbClr val="000000"/>
                </a:solidFill>
              </a:rPr>
              <a:t>.peekFirst() &gt; </a:t>
            </a:r>
            <a:r>
              <a:rPr>
                <a:solidFill>
                  <a:srgbClr val="7E504F"/>
                </a:solidFill>
              </a:rPr>
              <a:t>k</a:t>
            </a:r>
            <a:r>
              <a:rPr>
                <a:solidFill>
                  <a:srgbClr val="000000"/>
                </a:solidFill>
              </a:rPr>
              <a:t> - 1)</a:t>
            </a:r>
            <a:r>
              <a:t>// 次序必须在这里，如果是for的第1句，deck为空则抛异常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.pollFirst();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i</a:t>
            </a:r>
            <a:r>
              <a:t> &gt;= </a:t>
            </a:r>
            <a:r>
              <a:rPr>
                <a:solidFill>
                  <a:srgbClr val="7E504F"/>
                </a:solidFill>
              </a:rPr>
              <a:t>k</a:t>
            </a:r>
            <a:r>
              <a:t> - 1)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[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++] = </a:t>
            </a:r>
            <a:r>
              <a:rPr>
                <a:solidFill>
                  <a:srgbClr val="7E504F"/>
                </a:solidFill>
              </a:rPr>
              <a:t>a</a:t>
            </a:r>
            <a:r>
              <a:t>[</a:t>
            </a:r>
            <a:r>
              <a:rPr>
                <a:solidFill>
                  <a:srgbClr val="7E504F"/>
                </a:solidFill>
              </a:rPr>
              <a:t>deck</a:t>
            </a:r>
            <a:r>
              <a:t>.peekFirst()];</a:t>
            </a: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1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indent="0">
              <a:defRPr sz="1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4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