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s/comment1.xml" ContentType="application/vnd.openxmlformats-officedocument.presentationml.comments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9"/>
    <p:sldId id="267" r:id="rId20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Tahoma"/>
        <a:ea typeface="Tahoma"/>
        <a:cs typeface="Tahoma"/>
        <a:sym typeface="Tahom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Author id="0" name="李盛恩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comments" Target="comments/comment1.xml"/><Relationship Id="rId19" Type="http://schemas.openxmlformats.org/officeDocument/2006/relationships/slide" Target="slides/slide11.xml"/><Relationship Id="rId20" Type="http://schemas.openxmlformats.org/officeDocument/2006/relationships/slide" Target="slides/slide12.xml"/></Relationships>
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 authorId="0" dt="2020-01-29T08:22:58.564" idx="1">
    <p:pos x="2335" y="2523"/>
    <p:text>初始：pa指向第1表的第1个数据
           pb指向第2表的第1个数据
           pc指向结果表的下一个存入位置
重复：比较pa和pb所指数据的大小，将小的放入pc所指位置，pc+1, pa、pb中指向小的那个+1
直到：1个表为空，并将另一个表中剩余的数据依次放入结果表。
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" name="Shape 2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+mn-lt"/>
        <a:ea typeface="+mn-ea"/>
        <a:cs typeface="+mn-cs"/>
        <a:sym typeface="Lucida Grande"/>
      </a:defRPr>
    </a:lvl1pPr>
    <a:lvl2pPr indent="228600" defTabSz="457200" latinLnBrk="0">
      <a:defRPr sz="2200">
        <a:latin typeface="+mn-lt"/>
        <a:ea typeface="+mn-ea"/>
        <a:cs typeface="+mn-cs"/>
        <a:sym typeface="Lucida Grande"/>
      </a:defRPr>
    </a:lvl2pPr>
    <a:lvl3pPr indent="457200" defTabSz="457200" latinLnBrk="0">
      <a:defRPr sz="2200">
        <a:latin typeface="+mn-lt"/>
        <a:ea typeface="+mn-ea"/>
        <a:cs typeface="+mn-cs"/>
        <a:sym typeface="Lucida Grande"/>
      </a:defRPr>
    </a:lvl3pPr>
    <a:lvl4pPr indent="685800" defTabSz="457200" latinLnBrk="0">
      <a:defRPr sz="2200">
        <a:latin typeface="+mn-lt"/>
        <a:ea typeface="+mn-ea"/>
        <a:cs typeface="+mn-cs"/>
        <a:sym typeface="Lucida Grande"/>
      </a:defRPr>
    </a:lvl4pPr>
    <a:lvl5pPr indent="914400" defTabSz="457200" latinLnBrk="0">
      <a:defRPr sz="2200">
        <a:latin typeface="+mn-lt"/>
        <a:ea typeface="+mn-ea"/>
        <a:cs typeface="+mn-cs"/>
        <a:sym typeface="Lucida Grande"/>
      </a:defRPr>
    </a:lvl5pPr>
    <a:lvl6pPr indent="1143000" defTabSz="457200" latinLnBrk="0">
      <a:defRPr sz="2200">
        <a:latin typeface="+mn-lt"/>
        <a:ea typeface="+mn-ea"/>
        <a:cs typeface="+mn-cs"/>
        <a:sym typeface="Lucida Grande"/>
      </a:defRPr>
    </a:lvl6pPr>
    <a:lvl7pPr indent="1371600" defTabSz="457200" latinLnBrk="0">
      <a:defRPr sz="2200">
        <a:latin typeface="+mn-lt"/>
        <a:ea typeface="+mn-ea"/>
        <a:cs typeface="+mn-cs"/>
        <a:sym typeface="Lucida Grande"/>
      </a:defRPr>
    </a:lvl7pPr>
    <a:lvl8pPr indent="1600200" defTabSz="457200" latinLnBrk="0">
      <a:defRPr sz="2200">
        <a:latin typeface="+mn-lt"/>
        <a:ea typeface="+mn-ea"/>
        <a:cs typeface="+mn-cs"/>
        <a:sym typeface="Lucida Grande"/>
      </a:defRPr>
    </a:lvl8pPr>
    <a:lvl9pPr indent="1828800" defTabSz="457200" latinLnBrk="0">
      <a:defRPr sz="2200"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7512" y="20041"/>
            <a:ext cx="438152" cy="474665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3" name="矩形"/>
          <p:cNvSpPr/>
          <p:nvPr/>
        </p:nvSpPr>
        <p:spPr>
          <a:xfrm>
            <a:off x="803671" y="20041"/>
            <a:ext cx="328614" cy="474665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4" name="矩形"/>
          <p:cNvSpPr/>
          <p:nvPr/>
        </p:nvSpPr>
        <p:spPr>
          <a:xfrm>
            <a:off x="541337" y="267890"/>
            <a:ext cx="422277" cy="474664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5" name="矩形"/>
          <p:cNvSpPr/>
          <p:nvPr/>
        </p:nvSpPr>
        <p:spPr>
          <a:xfrm>
            <a:off x="911224" y="267890"/>
            <a:ext cx="366119" cy="474664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6" name="矩形"/>
          <p:cNvSpPr/>
          <p:nvPr/>
        </p:nvSpPr>
        <p:spPr>
          <a:xfrm>
            <a:off x="133944" y="315713"/>
            <a:ext cx="560390" cy="422277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7" name="矩形"/>
          <p:cNvSpPr/>
          <p:nvPr/>
        </p:nvSpPr>
        <p:spPr>
          <a:xfrm>
            <a:off x="795519" y="18652"/>
            <a:ext cx="32379" cy="752279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sp>
        <p:nvSpPr>
          <p:cNvPr id="8" name="矩形"/>
          <p:cNvSpPr/>
          <p:nvPr/>
        </p:nvSpPr>
        <p:spPr>
          <a:xfrm>
            <a:off x="442912" y="720525"/>
            <a:ext cx="8226427" cy="31752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087" y="20041"/>
            <a:ext cx="755652" cy="70485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/>
          <p:nvPr>
            <p:ph type="title"/>
          </p:nvPr>
        </p:nvSpPr>
        <p:spPr>
          <a:xfrm>
            <a:off x="1378528" y="28673"/>
            <a:ext cx="6607971" cy="70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 anchor="b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11" name="正文级别 1…"/>
          <p:cNvSpPr txBox="1"/>
          <p:nvPr>
            <p:ph type="body" idx="1"/>
          </p:nvPr>
        </p:nvSpPr>
        <p:spPr>
          <a:xfrm>
            <a:off x="5103812" y="2438400"/>
            <a:ext cx="3581401" cy="441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" name="幻灯片编号"/>
          <p:cNvSpPr txBox="1"/>
          <p:nvPr>
            <p:ph type="sldNum" sz="quarter" idx="2"/>
          </p:nvPr>
        </p:nvSpPr>
        <p:spPr>
          <a:xfrm>
            <a:off x="4390528" y="6384726"/>
            <a:ext cx="363539" cy="389770"/>
          </a:xfrm>
          <a:prstGeom prst="rect">
            <a:avLst/>
          </a:prstGeom>
          <a:ln w="12700">
            <a:miter lim="400000"/>
          </a:ln>
        </p:spPr>
        <p:txBody>
          <a:bodyPr wrap="none" lIns="35718" tIns="35718" rIns="35718" bIns="35718">
            <a:spAutoFit/>
          </a:bodyPr>
          <a:lstStyle>
            <a:lvl1pPr algn="ctr" defTabSz="580429">
              <a:defRPr b="1" sz="2200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</p:sldLayoutIdLst>
  <p:transition xmlns:p14="http://schemas.microsoft.com/office/powerpoint/2010/main" spd="med" advClick="1"/>
  <p:txStyles>
    <p:titleStyle>
      <a:lvl1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1pPr>
      <a:lvl2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2pPr>
      <a:lvl3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3pPr>
      <a:lvl4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4pPr>
      <a:lvl5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5pPr>
      <a:lvl6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6pPr>
      <a:lvl7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7pPr>
      <a:lvl8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8pPr>
      <a:lvl9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9pPr>
    </p:titleStyle>
    <p:bodyStyle>
      <a:lvl1pPr marL="274435" marR="40639" indent="-23379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1pPr>
      <a:lvl2pPr marL="723432" marR="40639" indent="-225592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2pPr>
      <a:lvl3pPr marL="1156744" marR="40639" indent="-20170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6571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1143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omments" Target="../comments/commen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学生成绩管理系统"/>
          <p:cNvSpPr txBox="1"/>
          <p:nvPr/>
        </p:nvSpPr>
        <p:spPr>
          <a:xfrm>
            <a:off x="1122616" y="-33933"/>
            <a:ext cx="6731002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39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  <p:sp>
        <p:nvSpPr>
          <p:cNvPr id="30" name="使用表作为数据结构存储若干学生的信息，并且具有以下功能：…"/>
          <p:cNvSpPr txBox="1"/>
          <p:nvPr/>
        </p:nvSpPr>
        <p:spPr>
          <a:xfrm>
            <a:off x="639536" y="1221474"/>
            <a:ext cx="7581901" cy="1795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2100"/>
            </a:pPr>
            <a:r>
              <a:t>使用表作为数据结构存储若干学生的信息，并且具有以下功能：</a:t>
            </a:r>
          </a:p>
          <a:p>
            <a:pPr>
              <a:lnSpc>
                <a:spcPct val="120000"/>
              </a:lnSpc>
              <a:defRPr sz="2100"/>
            </a:pPr>
            <a:r>
              <a:t>1、将学生信息存入系统</a:t>
            </a:r>
          </a:p>
          <a:p>
            <a:pPr>
              <a:lnSpc>
                <a:spcPct val="120000"/>
              </a:lnSpc>
              <a:defRPr sz="2100"/>
            </a:pPr>
            <a:r>
              <a:t>2、给定学生编号，查找学生，并显示该学生的信息</a:t>
            </a:r>
          </a:p>
          <a:p>
            <a:pPr>
              <a:lnSpc>
                <a:spcPct val="120000"/>
              </a:lnSpc>
              <a:defRPr sz="2100"/>
            </a:pPr>
            <a:r>
              <a:t>3、给定学生编号，将其从系统删除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有序的表归并算法"/>
          <p:cNvSpPr txBox="1"/>
          <p:nvPr/>
        </p:nvSpPr>
        <p:spPr>
          <a:xfrm>
            <a:off x="1022349" y="-90395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有序的表归并算法</a:t>
            </a:r>
          </a:p>
        </p:txBody>
      </p:sp>
      <p:graphicFrame>
        <p:nvGraphicFramePr>
          <p:cNvPr id="58" name="表格"/>
          <p:cNvGraphicFramePr/>
          <p:nvPr/>
        </p:nvGraphicFramePr>
        <p:xfrm>
          <a:off x="862342" y="1168565"/>
          <a:ext cx="2895199" cy="41997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720624"/>
                <a:gridCol w="720624"/>
                <a:gridCol w="720624"/>
                <a:gridCol w="720624"/>
              </a:tblGrid>
              <a:tr h="407275"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2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5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9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15</a:t>
                      </a:r>
                    </a:p>
                  </a:txBody>
                  <a:tcPr marL="0" marR="0" marT="0" marB="0" anchor="t" anchorCtr="0" horzOverflow="overflow"/>
                </a:tc>
              </a:tr>
            </a:tbl>
          </a:graphicData>
        </a:graphic>
      </p:graphicFrame>
      <p:graphicFrame>
        <p:nvGraphicFramePr>
          <p:cNvPr id="59" name="表格"/>
          <p:cNvGraphicFramePr/>
          <p:nvPr/>
        </p:nvGraphicFramePr>
        <p:xfrm>
          <a:off x="4383210" y="1168565"/>
          <a:ext cx="2895199" cy="41997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720624"/>
                <a:gridCol w="720624"/>
                <a:gridCol w="720624"/>
                <a:gridCol w="720624"/>
                <a:gridCol w="720624"/>
              </a:tblGrid>
              <a:tr h="407275"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3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4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10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16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18</a:t>
                      </a:r>
                    </a:p>
                  </a:txBody>
                  <a:tcPr marL="0" marR="0" marT="0" marB="0" anchor="t" anchorCtr="0" horzOverflow="overflow"/>
                </a:tc>
              </a:tr>
            </a:tbl>
          </a:graphicData>
        </a:graphic>
      </p:graphicFrame>
      <p:graphicFrame>
        <p:nvGraphicFramePr>
          <p:cNvPr id="60" name="表格"/>
          <p:cNvGraphicFramePr/>
          <p:nvPr/>
        </p:nvGraphicFramePr>
        <p:xfrm>
          <a:off x="1356982" y="2700481"/>
          <a:ext cx="2895199" cy="41997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720624"/>
                <a:gridCol w="720624"/>
                <a:gridCol w="720624"/>
                <a:gridCol w="720624"/>
                <a:gridCol w="720624"/>
                <a:gridCol w="720624"/>
                <a:gridCol w="720624"/>
                <a:gridCol w="720624"/>
                <a:gridCol w="720624"/>
              </a:tblGrid>
              <a:tr h="407275"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</a:p>
                  </a:txBody>
                  <a:tcPr marL="0" marR="0" marT="0" marB="0" anchor="t" anchorCtr="0" horzOverflow="overflow"/>
                </a:tc>
              </a:tr>
            </a:tbl>
          </a:graphicData>
        </a:graphic>
      </p:graphicFrame>
      <p:grpSp>
        <p:nvGrpSpPr>
          <p:cNvPr id="63" name="成组"/>
          <p:cNvGrpSpPr/>
          <p:nvPr/>
        </p:nvGrpSpPr>
        <p:grpSpPr>
          <a:xfrm>
            <a:off x="1063625" y="1564937"/>
            <a:ext cx="388020" cy="761957"/>
            <a:chOff x="0" y="0"/>
            <a:chExt cx="388019" cy="761956"/>
          </a:xfrm>
        </p:grpSpPr>
        <p:sp>
          <p:nvSpPr>
            <p:cNvPr id="61" name="pa"/>
            <p:cNvSpPr txBox="1"/>
            <p:nvPr/>
          </p:nvSpPr>
          <p:spPr>
            <a:xfrm>
              <a:off x="0" y="355556"/>
              <a:ext cx="388020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pa</a:t>
              </a:r>
            </a:p>
          </p:txBody>
        </p:sp>
        <p:sp>
          <p:nvSpPr>
            <p:cNvPr id="62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66" name="成组"/>
          <p:cNvGrpSpPr/>
          <p:nvPr/>
        </p:nvGrpSpPr>
        <p:grpSpPr>
          <a:xfrm>
            <a:off x="4570883" y="1569720"/>
            <a:ext cx="395090" cy="761957"/>
            <a:chOff x="0" y="0"/>
            <a:chExt cx="395089" cy="761956"/>
          </a:xfrm>
        </p:grpSpPr>
        <p:sp>
          <p:nvSpPr>
            <p:cNvPr id="64" name="pb"/>
            <p:cNvSpPr txBox="1"/>
            <p:nvPr/>
          </p:nvSpPr>
          <p:spPr>
            <a:xfrm>
              <a:off x="0" y="355556"/>
              <a:ext cx="395090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pb</a:t>
              </a:r>
            </a:p>
          </p:txBody>
        </p:sp>
        <p:sp>
          <p:nvSpPr>
            <p:cNvPr id="65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69" name="成组"/>
          <p:cNvGrpSpPr/>
          <p:nvPr/>
        </p:nvGrpSpPr>
        <p:grpSpPr>
          <a:xfrm>
            <a:off x="1544080" y="3105924"/>
            <a:ext cx="371898" cy="761958"/>
            <a:chOff x="0" y="0"/>
            <a:chExt cx="371896" cy="761956"/>
          </a:xfrm>
        </p:grpSpPr>
        <p:sp>
          <p:nvSpPr>
            <p:cNvPr id="67" name="pc"/>
            <p:cNvSpPr txBox="1"/>
            <p:nvPr/>
          </p:nvSpPr>
          <p:spPr>
            <a:xfrm>
              <a:off x="0" y="355556"/>
              <a:ext cx="371897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pc</a:t>
              </a:r>
            </a:p>
          </p:txBody>
        </p:sp>
        <p:sp>
          <p:nvSpPr>
            <p:cNvPr id="68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70" name="2"/>
          <p:cNvSpPr txBox="1"/>
          <p:nvPr/>
        </p:nvSpPr>
        <p:spPr>
          <a:xfrm>
            <a:off x="1527622" y="2669169"/>
            <a:ext cx="3286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228600" algn="ctr" defTabSz="584200"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2</a:t>
            </a:r>
          </a:p>
        </p:txBody>
      </p:sp>
      <p:grpSp>
        <p:nvGrpSpPr>
          <p:cNvPr id="73" name="成组"/>
          <p:cNvGrpSpPr/>
          <p:nvPr/>
        </p:nvGrpSpPr>
        <p:grpSpPr>
          <a:xfrm>
            <a:off x="1774825" y="1590337"/>
            <a:ext cx="388020" cy="761957"/>
            <a:chOff x="0" y="0"/>
            <a:chExt cx="388019" cy="761956"/>
          </a:xfrm>
        </p:grpSpPr>
        <p:sp>
          <p:nvSpPr>
            <p:cNvPr id="71" name="pa"/>
            <p:cNvSpPr txBox="1"/>
            <p:nvPr/>
          </p:nvSpPr>
          <p:spPr>
            <a:xfrm>
              <a:off x="0" y="355556"/>
              <a:ext cx="388020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pa</a:t>
              </a:r>
            </a:p>
          </p:txBody>
        </p:sp>
        <p:sp>
          <p:nvSpPr>
            <p:cNvPr id="72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76" name="成组"/>
          <p:cNvGrpSpPr/>
          <p:nvPr/>
        </p:nvGrpSpPr>
        <p:grpSpPr>
          <a:xfrm>
            <a:off x="2255280" y="3118624"/>
            <a:ext cx="371898" cy="761958"/>
            <a:chOff x="0" y="0"/>
            <a:chExt cx="371896" cy="761956"/>
          </a:xfrm>
        </p:grpSpPr>
        <p:sp>
          <p:nvSpPr>
            <p:cNvPr id="74" name="pc"/>
            <p:cNvSpPr txBox="1"/>
            <p:nvPr/>
          </p:nvSpPr>
          <p:spPr>
            <a:xfrm>
              <a:off x="0" y="355556"/>
              <a:ext cx="371897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pc</a:t>
              </a:r>
            </a:p>
          </p:txBody>
        </p:sp>
        <p:sp>
          <p:nvSpPr>
            <p:cNvPr id="75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77" name="3"/>
          <p:cNvSpPr txBox="1"/>
          <p:nvPr/>
        </p:nvSpPr>
        <p:spPr>
          <a:xfrm>
            <a:off x="2276922" y="2669169"/>
            <a:ext cx="3286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228600" algn="ctr" defTabSz="584200"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3</a:t>
            </a:r>
          </a:p>
        </p:txBody>
      </p:sp>
      <p:grpSp>
        <p:nvGrpSpPr>
          <p:cNvPr id="80" name="成组"/>
          <p:cNvGrpSpPr/>
          <p:nvPr/>
        </p:nvGrpSpPr>
        <p:grpSpPr>
          <a:xfrm>
            <a:off x="5320183" y="1557020"/>
            <a:ext cx="395090" cy="761957"/>
            <a:chOff x="0" y="0"/>
            <a:chExt cx="395089" cy="761956"/>
          </a:xfrm>
        </p:grpSpPr>
        <p:sp>
          <p:nvSpPr>
            <p:cNvPr id="78" name="pb"/>
            <p:cNvSpPr txBox="1"/>
            <p:nvPr/>
          </p:nvSpPr>
          <p:spPr>
            <a:xfrm>
              <a:off x="0" y="355556"/>
              <a:ext cx="395090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pb</a:t>
              </a:r>
            </a:p>
          </p:txBody>
        </p:sp>
        <p:sp>
          <p:nvSpPr>
            <p:cNvPr id="79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83" name="成组"/>
          <p:cNvGrpSpPr/>
          <p:nvPr/>
        </p:nvGrpSpPr>
        <p:grpSpPr>
          <a:xfrm>
            <a:off x="2991880" y="3105924"/>
            <a:ext cx="371898" cy="761958"/>
            <a:chOff x="0" y="0"/>
            <a:chExt cx="371896" cy="761956"/>
          </a:xfrm>
        </p:grpSpPr>
        <p:sp>
          <p:nvSpPr>
            <p:cNvPr id="81" name="pc"/>
            <p:cNvSpPr txBox="1"/>
            <p:nvPr/>
          </p:nvSpPr>
          <p:spPr>
            <a:xfrm>
              <a:off x="0" y="355556"/>
              <a:ext cx="371897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pc</a:t>
              </a:r>
            </a:p>
          </p:txBody>
        </p:sp>
        <p:sp>
          <p:nvSpPr>
            <p:cNvPr id="82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84" name="4"/>
          <p:cNvSpPr txBox="1"/>
          <p:nvPr/>
        </p:nvSpPr>
        <p:spPr>
          <a:xfrm>
            <a:off x="2988723" y="2673680"/>
            <a:ext cx="32861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indent="228600" algn="ctr" defTabSz="584200"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4</a:t>
            </a:r>
          </a:p>
        </p:txBody>
      </p:sp>
      <p:grpSp>
        <p:nvGrpSpPr>
          <p:cNvPr id="87" name="成组"/>
          <p:cNvGrpSpPr/>
          <p:nvPr/>
        </p:nvGrpSpPr>
        <p:grpSpPr>
          <a:xfrm>
            <a:off x="6031383" y="1569720"/>
            <a:ext cx="395090" cy="761957"/>
            <a:chOff x="0" y="0"/>
            <a:chExt cx="395089" cy="761956"/>
          </a:xfrm>
        </p:grpSpPr>
        <p:sp>
          <p:nvSpPr>
            <p:cNvPr id="85" name="pb"/>
            <p:cNvSpPr txBox="1"/>
            <p:nvPr/>
          </p:nvSpPr>
          <p:spPr>
            <a:xfrm>
              <a:off x="0" y="355556"/>
              <a:ext cx="395090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pb</a:t>
              </a:r>
            </a:p>
          </p:txBody>
        </p:sp>
        <p:sp>
          <p:nvSpPr>
            <p:cNvPr id="86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90" name="成组"/>
          <p:cNvGrpSpPr/>
          <p:nvPr/>
        </p:nvGrpSpPr>
        <p:grpSpPr>
          <a:xfrm>
            <a:off x="3690380" y="3105924"/>
            <a:ext cx="371898" cy="761958"/>
            <a:chOff x="0" y="0"/>
            <a:chExt cx="371896" cy="761956"/>
          </a:xfrm>
        </p:grpSpPr>
        <p:sp>
          <p:nvSpPr>
            <p:cNvPr id="88" name="pc"/>
            <p:cNvSpPr txBox="1"/>
            <p:nvPr/>
          </p:nvSpPr>
          <p:spPr>
            <a:xfrm>
              <a:off x="0" y="355556"/>
              <a:ext cx="371897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pPr/>
              <a:r>
                <a:t>pc</a:t>
              </a:r>
            </a:p>
          </p:txBody>
        </p:sp>
        <p:sp>
          <p:nvSpPr>
            <p:cNvPr id="89" name="线条"/>
            <p:cNvSpPr/>
            <p:nvPr/>
          </p:nvSpPr>
          <p:spPr>
            <a:xfrm flipV="1">
              <a:off x="164976" y="0"/>
              <a:ext cx="1" cy="47466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xit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xit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xit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xit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xit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after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xit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after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6" grpId="7"/>
      <p:bldP build="whole" bldLvl="1" animBg="1" rev="0" advAuto="0" spid="77" grpId="6"/>
      <p:bldP build="whole" bldLvl="1" animBg="1" rev="0" advAuto="0" spid="76" grpId="9"/>
      <p:bldP build="whole" bldLvl="1" animBg="1" rev="0" advAuto="0" spid="69" grpId="4"/>
      <p:bldP build="whole" bldLvl="1" animBg="1" rev="0" advAuto="0" spid="73" grpId="3"/>
      <p:bldP build="whole" bldLvl="1" animBg="1" rev="0" advAuto="0" spid="76" grpId="5"/>
      <p:bldP build="whole" bldLvl="1" animBg="1" rev="0" advAuto="0" spid="70" grpId="1"/>
      <p:bldP build="whole" bldLvl="1" animBg="1" rev="0" advAuto="0" spid="87" grpId="13"/>
      <p:bldP build="whole" bldLvl="1" animBg="1" rev="0" advAuto="0" spid="83" grpId="14"/>
      <p:bldP build="whole" bldLvl="1" animBg="1" rev="0" advAuto="0" spid="90" grpId="15"/>
      <p:bldP build="whole" bldLvl="1" animBg="1" rev="0" advAuto="0" spid="84" grpId="11"/>
      <p:bldP build="whole" bldLvl="1" animBg="1" rev="0" advAuto="0" spid="80" grpId="8"/>
      <p:bldP build="whole" bldLvl="1" animBg="1" rev="0" advAuto="0" spid="83" grpId="10"/>
      <p:bldP build="whole" bldLvl="1" animBg="1" rev="0" advAuto="0" spid="80" grpId="12"/>
      <p:bldP build="whole" bldLvl="1" animBg="1" rev="0" advAuto="0" spid="63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多项式的存储以及加法实现"/>
          <p:cNvSpPr txBox="1"/>
          <p:nvPr/>
        </p:nvSpPr>
        <p:spPr>
          <a:xfrm>
            <a:off x="1141412" y="-28923"/>
            <a:ext cx="673100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多项式的存储以及加法实现</a:t>
            </a:r>
          </a:p>
        </p:txBody>
      </p:sp>
      <p:graphicFrame>
        <p:nvGraphicFramePr>
          <p:cNvPr id="93" name="表格"/>
          <p:cNvGraphicFramePr/>
          <p:nvPr/>
        </p:nvGraphicFramePr>
        <p:xfrm>
          <a:off x="95889" y="1754084"/>
          <a:ext cx="2895199" cy="41997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94171"/>
                <a:gridCol w="994171"/>
                <a:gridCol w="994171"/>
                <a:gridCol w="994171"/>
              </a:tblGrid>
              <a:tr h="381000"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(1,1)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(3,3)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(5,5)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  <a:r>
                        <a:t>(</a:t>
                      </a:r>
                      <a:r>
                        <a:rPr>
                          <a:solidFill>
                            <a:schemeClr val="accent1"/>
                          </a:solidFill>
                        </a:rPr>
                        <a:t>7</a:t>
                      </a:r>
                      <a:r>
                        <a:t>,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7</a:t>
                      </a:r>
                      <a:r>
                        <a:t>)</a:t>
                      </a:r>
                    </a:p>
                  </a:txBody>
                  <a:tcPr marL="0" marR="0" marT="0" marB="0" anchor="t" anchorCtr="0" horzOverflow="overflow"/>
                </a:tc>
              </a:tr>
            </a:tbl>
          </a:graphicData>
        </a:graphic>
      </p:graphicFrame>
      <p:graphicFrame>
        <p:nvGraphicFramePr>
          <p:cNvPr id="94" name="表格"/>
          <p:cNvGraphicFramePr/>
          <p:nvPr/>
        </p:nvGraphicFramePr>
        <p:xfrm>
          <a:off x="4134158" y="1754084"/>
          <a:ext cx="2895199" cy="41997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94171"/>
                <a:gridCol w="994171"/>
                <a:gridCol w="994171"/>
                <a:gridCol w="994171"/>
                <a:gridCol w="994171"/>
              </a:tblGrid>
              <a:tr h="381000"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(2,2)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(4,4)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(6,6)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  <a:r>
                        <a:t>(</a:t>
                      </a:r>
                      <a:r>
                        <a:rPr>
                          <a:solidFill>
                            <a:schemeClr val="accent1">
                              <a:satOff val="-36923"/>
                              <a:lumOff val="15441"/>
                            </a:schemeClr>
                          </a:solidFill>
                        </a:rPr>
                        <a:t>8</a:t>
                      </a:r>
                      <a:r>
                        <a:t>,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7</a:t>
                      </a:r>
                      <a:r>
                        <a:t>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(9,9)</a:t>
                      </a:r>
                    </a:p>
                  </a:txBody>
                  <a:tcPr marL="0" marR="0" marT="0" marB="0" anchor="t" anchorCtr="0" horzOverflow="overflow"/>
                </a:tc>
              </a:tr>
            </a:tbl>
          </a:graphicData>
        </a:graphic>
      </p:graphicFrame>
      <p:graphicFrame>
        <p:nvGraphicFramePr>
          <p:cNvPr id="95" name="表格"/>
          <p:cNvGraphicFramePr/>
          <p:nvPr/>
        </p:nvGraphicFramePr>
        <p:xfrm>
          <a:off x="379164" y="3935245"/>
          <a:ext cx="2895199" cy="41997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994171"/>
                <a:gridCol w="994171"/>
                <a:gridCol w="994171"/>
                <a:gridCol w="994171"/>
                <a:gridCol w="994171"/>
                <a:gridCol w="994171"/>
                <a:gridCol w="1210658"/>
                <a:gridCol w="1079811"/>
              </a:tblGrid>
              <a:tr h="381000"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(1,1)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(2,2)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(3,3)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(4,4)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(5,5)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(6,6)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2400">
                          <a:sym typeface="Tahoma"/>
                        </a:defRPr>
                      </a:pPr>
                      <a:r>
                        <a:t>(</a:t>
                      </a:r>
                      <a:r>
                        <a:rPr>
                          <a:solidFill>
                            <a:schemeClr val="accent1">
                              <a:satOff val="-36923"/>
                              <a:lumOff val="15441"/>
                            </a:schemeClr>
                          </a:solidFill>
                        </a:rPr>
                        <a:t>15</a:t>
                      </a:r>
                      <a:r>
                        <a:t>,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7</a:t>
                      </a:r>
                      <a:r>
                        <a:t>)</a:t>
                      </a:r>
                    </a:p>
                  </a:txBody>
                  <a:tcPr marL="0" marR="0" marT="0" marB="0" anchor="t" anchorCtr="0" horzOverflow="overflow"/>
                </a:tc>
                <a:tc>
                  <a:txBody>
                    <a:bodyPr/>
                    <a:lstStyle/>
                    <a:p>
                      <a:pPr indent="228600" defTabSz="584200">
                        <a:defRPr sz="1800">
                          <a:uFillTx/>
                        </a:defRPr>
                      </a:pPr>
                      <a:r>
                        <a:rPr sz="2400">
                          <a:uFill>
                            <a:solidFill>
                              <a:srgbClr val="000000"/>
                            </a:solidFill>
                          </a:uFill>
                          <a:sym typeface="Tahoma"/>
                        </a:rPr>
                        <a:t>(9,9)</a:t>
                      </a:r>
                    </a:p>
                  </a:txBody>
                  <a:tcPr marL="0" marR="0" marT="0" marB="0" anchor="t" anchorCtr="0" horzOverflow="overflow"/>
                </a:tc>
              </a:tr>
            </a:tbl>
          </a:graphicData>
        </a:graphic>
      </p:graphicFrame>
      <p:sp>
        <p:nvSpPr>
          <p:cNvPr id="96" name="1、将多项式以系数、幂数对并按幂由小到大的次序存放："/>
          <p:cNvSpPr txBox="1"/>
          <p:nvPr/>
        </p:nvSpPr>
        <p:spPr>
          <a:xfrm>
            <a:off x="131866" y="1121517"/>
            <a:ext cx="660295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1、将多项式以系数、幂数对并按幂由小到大的次序存放：</a:t>
            </a:r>
          </a:p>
        </p:txBody>
      </p:sp>
      <p:sp>
        <p:nvSpPr>
          <p:cNvPr id="97" name="1a1 + 3a3 + 5a5 + 7a7"/>
          <p:cNvSpPr txBox="1"/>
          <p:nvPr/>
        </p:nvSpPr>
        <p:spPr>
          <a:xfrm>
            <a:off x="740921" y="2295370"/>
            <a:ext cx="2686621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1a</a:t>
            </a:r>
            <a:r>
              <a:rPr baseline="31999" sz="2100"/>
              <a:t>1</a:t>
            </a:r>
            <a:r>
              <a:t> + 3a</a:t>
            </a:r>
            <a:r>
              <a:rPr baseline="31999"/>
              <a:t>3</a:t>
            </a:r>
            <a:r>
              <a:t> + 5a</a:t>
            </a:r>
            <a:r>
              <a:rPr baseline="31999"/>
              <a:t>5</a:t>
            </a:r>
            <a:r>
              <a:t> + 7a</a:t>
            </a:r>
            <a:r>
              <a:rPr baseline="31999"/>
              <a:t>7</a:t>
            </a:r>
            <a:r>
              <a:t> </a:t>
            </a:r>
          </a:p>
        </p:txBody>
      </p:sp>
      <p:sp>
        <p:nvSpPr>
          <p:cNvPr id="98" name="2a2 + 4a4 + 6a6 + 8a7  + 9a9"/>
          <p:cNvSpPr txBox="1"/>
          <p:nvPr/>
        </p:nvSpPr>
        <p:spPr>
          <a:xfrm>
            <a:off x="4412590" y="2207161"/>
            <a:ext cx="3469342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2a</a:t>
            </a:r>
            <a:r>
              <a:rPr baseline="31999"/>
              <a:t>2</a:t>
            </a:r>
            <a:r>
              <a:t> + 4a</a:t>
            </a:r>
            <a:r>
              <a:rPr baseline="31999"/>
              <a:t>4</a:t>
            </a:r>
            <a:r>
              <a:t> + 6a</a:t>
            </a:r>
            <a:r>
              <a:rPr baseline="31999"/>
              <a:t>6</a:t>
            </a:r>
            <a:r>
              <a:t> + 8a</a:t>
            </a:r>
            <a:r>
              <a:rPr baseline="31999"/>
              <a:t>7</a:t>
            </a:r>
            <a:r>
              <a:t>  + 9a</a:t>
            </a:r>
            <a:r>
              <a:rPr baseline="31999"/>
              <a:t>9</a:t>
            </a:r>
            <a:r>
              <a:t> </a:t>
            </a:r>
          </a:p>
        </p:txBody>
      </p:sp>
      <p:sp>
        <p:nvSpPr>
          <p:cNvPr id="99" name="2、多项式的加法转换为有序表的归并，幂相同，则系数相加"/>
          <p:cNvSpPr txBox="1"/>
          <p:nvPr/>
        </p:nvSpPr>
        <p:spPr>
          <a:xfrm>
            <a:off x="128073" y="2996993"/>
            <a:ext cx="685695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2、多项式的加法转换为有序表的归并，幂相同，则系数相加</a:t>
            </a:r>
          </a:p>
        </p:txBody>
      </p:sp>
      <p:sp>
        <p:nvSpPr>
          <p:cNvPr id="100" name="1a1 + 2a2 + 3a3 + 4a4 + 5a5 + 6a6 + 15a7  + 9a9"/>
          <p:cNvSpPr txBox="1"/>
          <p:nvPr/>
        </p:nvSpPr>
        <p:spPr>
          <a:xfrm>
            <a:off x="1570265" y="4690752"/>
            <a:ext cx="5731901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1a</a:t>
            </a:r>
            <a:r>
              <a:rPr baseline="31999"/>
              <a:t>1</a:t>
            </a:r>
            <a:r>
              <a:t> + 2a</a:t>
            </a:r>
            <a:r>
              <a:rPr baseline="31999"/>
              <a:t>2</a:t>
            </a:r>
            <a:r>
              <a:t> + 3a</a:t>
            </a:r>
            <a:r>
              <a:rPr baseline="31999"/>
              <a:t>3</a:t>
            </a:r>
            <a:r>
              <a:t> + 4a</a:t>
            </a:r>
            <a:r>
              <a:rPr baseline="31999"/>
              <a:t>4</a:t>
            </a:r>
            <a:r>
              <a:t> + 5a</a:t>
            </a:r>
            <a:r>
              <a:rPr baseline="31999"/>
              <a:t>5</a:t>
            </a:r>
            <a:r>
              <a:t> + 6a</a:t>
            </a:r>
            <a:r>
              <a:rPr baseline="31999"/>
              <a:t>6</a:t>
            </a:r>
            <a:r>
              <a:t> + 15a</a:t>
            </a:r>
            <a:r>
              <a:rPr baseline="31999"/>
              <a:t>7</a:t>
            </a:r>
            <a:r>
              <a:t>  + 9a</a:t>
            </a:r>
            <a:r>
              <a:rPr baseline="31999"/>
              <a:t>9</a:t>
            </a: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说明"/>
          <p:cNvSpPr txBox="1"/>
          <p:nvPr/>
        </p:nvSpPr>
        <p:spPr>
          <a:xfrm>
            <a:off x="1141412" y="-79723"/>
            <a:ext cx="673100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说明</a:t>
            </a:r>
          </a:p>
        </p:txBody>
      </p:sp>
      <p:sp>
        <p:nvSpPr>
          <p:cNvPr id="103" name="和书上的思路不一样：…"/>
          <p:cNvSpPr txBox="1"/>
          <p:nvPr/>
        </p:nvSpPr>
        <p:spPr>
          <a:xfrm>
            <a:off x="54182" y="961088"/>
            <a:ext cx="8839101" cy="1737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2000"/>
            </a:pPr>
            <a:r>
              <a:t>和书上的思路不一样：</a:t>
            </a:r>
          </a:p>
          <a:p>
            <a:pPr>
              <a:lnSpc>
                <a:spcPct val="120000"/>
              </a:lnSpc>
              <a:defRPr sz="2000"/>
            </a:pPr>
            <a:r>
              <a:t>1、很少像书上那样去扩展类库中的类，而是如例题所示。</a:t>
            </a:r>
          </a:p>
          <a:p>
            <a:pPr>
              <a:lnSpc>
                <a:spcPct val="120000"/>
              </a:lnSpc>
              <a:defRPr sz="2000"/>
            </a:pPr>
            <a:r>
              <a:t>2、我们实现的表，java类库中都有，而且考虑的更仔细，更健壮，在实际应用</a:t>
            </a:r>
          </a:p>
          <a:p>
            <a:pPr>
              <a:lnSpc>
                <a:spcPct val="120000"/>
              </a:lnSpc>
              <a:defRPr sz="2000"/>
            </a:pPr>
            <a:r>
              <a:t>中，应该直接使用java类库的类，而不是使用我们自己实现的类！！！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学生成绩管理系统"/>
          <p:cNvSpPr txBox="1"/>
          <p:nvPr/>
        </p:nvSpPr>
        <p:spPr>
          <a:xfrm>
            <a:off x="1190624" y="-33933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  <p:sp>
        <p:nvSpPr>
          <p:cNvPr id="33" name="import java.util.ArrayList;…"/>
          <p:cNvSpPr txBox="1"/>
          <p:nvPr/>
        </p:nvSpPr>
        <p:spPr>
          <a:xfrm>
            <a:off x="649005" y="857231"/>
            <a:ext cx="7133389" cy="25685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import</a:t>
            </a:r>
            <a:r>
              <a:t> java.util.ArrayList;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import</a:t>
            </a:r>
            <a:r>
              <a:t> java.util.List;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import</a:t>
            </a:r>
            <a:r>
              <a:t> java.util.Scanner;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StudentManageSystem {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List&lt;Student&gt; </a:t>
            </a:r>
            <a:r>
              <a:rPr>
                <a:solidFill>
                  <a:srgbClr val="0326CC"/>
                </a:solidFill>
              </a:rPr>
              <a:t>list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ArrayList&lt;&gt;(10);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rivate static class Student{…"/>
          <p:cNvSpPr txBox="1"/>
          <p:nvPr/>
        </p:nvSpPr>
        <p:spPr>
          <a:xfrm>
            <a:off x="1231818" y="962372"/>
            <a:ext cx="5296595" cy="385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Student{</a:t>
            </a: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number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String </a:t>
            </a:r>
            <a:r>
              <a:rPr>
                <a:solidFill>
                  <a:srgbClr val="0326CC"/>
                </a:solidFill>
              </a:rPr>
              <a:t>name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String </a:t>
            </a:r>
            <a:r>
              <a:rPr>
                <a:solidFill>
                  <a:srgbClr val="0326CC"/>
                </a:solidFill>
              </a:rPr>
              <a:t>sex</a:t>
            </a:r>
            <a:r>
              <a:t>;</a:t>
            </a: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float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english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float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math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Student(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) {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t>number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</p:txBody>
      </p:sp>
      <p:sp>
        <p:nvSpPr>
          <p:cNvPr id="36" name="学生成绩管理系统"/>
          <p:cNvSpPr txBox="1"/>
          <p:nvPr/>
        </p:nvSpPr>
        <p:spPr>
          <a:xfrm>
            <a:off x="1190624" y="-54846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ublic Student(int number, String name, String sex, float english, float math){…"/>
          <p:cNvSpPr txBox="1"/>
          <p:nvPr/>
        </p:nvSpPr>
        <p:spPr>
          <a:xfrm>
            <a:off x="29517" y="1365133"/>
            <a:ext cx="8855715" cy="1815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Student(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, String </a:t>
            </a:r>
            <a:r>
              <a:rPr>
                <a:solidFill>
                  <a:srgbClr val="7E504F"/>
                </a:solidFill>
              </a:rPr>
              <a:t>name</a:t>
            </a:r>
            <a:r>
              <a:t>, String </a:t>
            </a:r>
            <a:r>
              <a:rPr>
                <a:solidFill>
                  <a:srgbClr val="7E504F"/>
                </a:solidFill>
              </a:rPr>
              <a:t>sex</a:t>
            </a:r>
            <a:r>
              <a:t>, </a:t>
            </a:r>
            <a:r>
              <a:rPr>
                <a:solidFill>
                  <a:srgbClr val="931A68"/>
                </a:solidFill>
              </a:rPr>
              <a:t>float</a:t>
            </a:r>
            <a:r>
              <a:t> </a:t>
            </a:r>
            <a:r>
              <a:rPr>
                <a:solidFill>
                  <a:srgbClr val="7E504F"/>
                </a:solidFill>
              </a:rPr>
              <a:t>english</a:t>
            </a:r>
            <a:r>
              <a:t>, </a:t>
            </a:r>
            <a:r>
              <a:rPr>
                <a:solidFill>
                  <a:srgbClr val="931A68"/>
                </a:solidFill>
              </a:rPr>
              <a:t>float</a:t>
            </a:r>
            <a:r>
              <a:t> </a:t>
            </a:r>
            <a:r>
              <a:rPr>
                <a:solidFill>
                  <a:srgbClr val="7E504F"/>
                </a:solidFill>
              </a:rPr>
              <a:t>math</a:t>
            </a:r>
            <a:r>
              <a:t>){</a:t>
            </a:r>
          </a:p>
          <a:p>
            <a:pPr>
              <a:defRPr sz="13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t>number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name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name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sex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sex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t>english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english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math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math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</p:txBody>
      </p:sp>
      <p:sp>
        <p:nvSpPr>
          <p:cNvPr id="39" name="学生成绩管理系统"/>
          <p:cNvSpPr txBox="1"/>
          <p:nvPr/>
        </p:nvSpPr>
        <p:spPr>
          <a:xfrm>
            <a:off x="1190624" y="-54846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ublic String toString() {…"/>
          <p:cNvSpPr txBox="1"/>
          <p:nvPr/>
        </p:nvSpPr>
        <p:spPr>
          <a:xfrm>
            <a:off x="24454" y="1249892"/>
            <a:ext cx="9144001" cy="3223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String toString() {</a:t>
            </a:r>
          </a:p>
          <a:p>
            <a:pPr>
              <a:defRPr sz="1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number</a:t>
            </a:r>
            <a:r>
              <a:rPr>
                <a:solidFill>
                  <a:srgbClr val="000000"/>
                </a:solidFill>
              </a:rPr>
              <a:t> + </a:t>
            </a:r>
            <a:r>
              <a:rPr>
                <a:solidFill>
                  <a:srgbClr val="3933FF"/>
                </a:solidFill>
              </a:rPr>
              <a:t>":"</a:t>
            </a:r>
            <a:r>
              <a:rPr>
                <a:solidFill>
                  <a:srgbClr val="000000"/>
                </a:solidFill>
              </a:rPr>
              <a:t> + </a:t>
            </a:r>
            <a:r>
              <a:t>name</a:t>
            </a:r>
            <a:r>
              <a:rPr>
                <a:solidFill>
                  <a:srgbClr val="000000"/>
                </a:solidFill>
              </a:rPr>
              <a:t> + </a:t>
            </a:r>
            <a:r>
              <a:rPr>
                <a:solidFill>
                  <a:srgbClr val="3933FF"/>
                </a:solidFill>
              </a:rPr>
              <a:t>":"</a:t>
            </a:r>
            <a:r>
              <a:rPr>
                <a:solidFill>
                  <a:srgbClr val="000000"/>
                </a:solidFill>
              </a:rPr>
              <a:t> + </a:t>
            </a:r>
            <a:r>
              <a:t>sex</a:t>
            </a:r>
            <a:r>
              <a:rPr>
                <a:solidFill>
                  <a:srgbClr val="000000"/>
                </a:solidFill>
              </a:rPr>
              <a:t> + </a:t>
            </a:r>
            <a:r>
              <a:rPr>
                <a:solidFill>
                  <a:srgbClr val="3933FF"/>
                </a:solidFill>
              </a:rPr>
              <a:t>":"</a:t>
            </a:r>
            <a:r>
              <a:rPr>
                <a:solidFill>
                  <a:srgbClr val="000000"/>
                </a:solidFill>
              </a:rPr>
              <a:t> + </a:t>
            </a:r>
            <a:r>
              <a:t>english</a:t>
            </a:r>
            <a:r>
              <a:rPr>
                <a:solidFill>
                  <a:srgbClr val="000000"/>
                </a:solidFill>
              </a:rPr>
              <a:t> + </a:t>
            </a:r>
            <a:r>
              <a:rPr>
                <a:solidFill>
                  <a:srgbClr val="3933FF"/>
                </a:solidFill>
              </a:rPr>
              <a:t>":"</a:t>
            </a:r>
            <a:r>
              <a:rPr>
                <a:solidFill>
                  <a:srgbClr val="000000"/>
                </a:solidFill>
              </a:rPr>
              <a:t> + </a:t>
            </a:r>
            <a:r>
              <a:t>math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equals(Object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(</a:t>
            </a:r>
            <a:r>
              <a:rPr>
                <a:solidFill>
                  <a:srgbClr val="7E504F"/>
                </a:solidFill>
              </a:rPr>
              <a:t>x</a:t>
            </a:r>
            <a:r>
              <a:t> </a:t>
            </a:r>
            <a:r>
              <a:rPr>
                <a:solidFill>
                  <a:srgbClr val="931A68"/>
                </a:solidFill>
              </a:rPr>
              <a:t>instanceof</a:t>
            </a:r>
            <a:r>
              <a:t> Student) {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((Student) </a:t>
            </a:r>
            <a:r>
              <a:rPr>
                <a:solidFill>
                  <a:srgbClr val="7E504F"/>
                </a:solidFill>
              </a:rPr>
              <a:t>x</a:t>
            </a:r>
            <a:r>
              <a:t>).</a:t>
            </a:r>
            <a:r>
              <a:rPr>
                <a:solidFill>
                  <a:srgbClr val="0326CC"/>
                </a:solidFill>
              </a:rPr>
              <a:t>number</a:t>
            </a:r>
            <a:r>
              <a:t> == </a:t>
            </a:r>
            <a:r>
              <a:rPr>
                <a:solidFill>
                  <a:srgbClr val="0326CC"/>
                </a:solidFill>
              </a:rPr>
              <a:t>number</a:t>
            </a:r>
            <a:r>
              <a:t>;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else</a:t>
            </a:r>
            <a:endParaRPr>
              <a:solidFill>
                <a:srgbClr val="000000"/>
              </a:solidFill>
            </a:endParaRPr>
          </a:p>
          <a:p>
            <a:pPr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		</a:t>
            </a:r>
            <a:endParaRPr>
              <a:solidFill>
                <a:srgbClr val="000000"/>
              </a:solidFill>
            </a:endParaRP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42" name="因为使用表存储Student，需要使用indexOf，该函数要比较2个Student是否相等，需要调用equals。"/>
          <p:cNvSpPr txBox="1"/>
          <p:nvPr/>
        </p:nvSpPr>
        <p:spPr>
          <a:xfrm>
            <a:off x="195011" y="4562975"/>
            <a:ext cx="8421887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/>
            </a:lvl1pPr>
          </a:lstStyle>
          <a:p>
            <a:pPr/>
            <a:r>
              <a:t>因为使用表存储Student，需要使用indexOf，该函数要比较2个Student是否相等，需要调用equals。</a:t>
            </a:r>
          </a:p>
        </p:txBody>
      </p:sp>
      <p:sp>
        <p:nvSpPr>
          <p:cNvPr id="43" name="学生成绩管理系统"/>
          <p:cNvSpPr txBox="1"/>
          <p:nvPr/>
        </p:nvSpPr>
        <p:spPr>
          <a:xfrm>
            <a:off x="1190624" y="-54846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学生成绩管理系统"/>
          <p:cNvSpPr txBox="1"/>
          <p:nvPr/>
        </p:nvSpPr>
        <p:spPr>
          <a:xfrm>
            <a:off x="1183728" y="-11609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  <p:sp>
        <p:nvSpPr>
          <p:cNvPr id="46" name="public void insert(Student x) {…"/>
          <p:cNvSpPr txBox="1"/>
          <p:nvPr/>
        </p:nvSpPr>
        <p:spPr>
          <a:xfrm>
            <a:off x="604132" y="861754"/>
            <a:ext cx="7735392" cy="3166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insert(Student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0326CC"/>
                </a:solidFill>
              </a:rPr>
              <a:t>list</a:t>
            </a:r>
            <a:r>
              <a:t>.add(</a:t>
            </a:r>
            <a:r>
              <a:rPr>
                <a:solidFill>
                  <a:srgbClr val="0326CC"/>
                </a:solidFill>
              </a:rPr>
              <a:t>list</a:t>
            </a:r>
            <a:r>
              <a:t>.size(), </a:t>
            </a:r>
            <a:r>
              <a:rPr>
                <a:solidFill>
                  <a:srgbClr val="7E504F"/>
                </a:solidFill>
              </a:rPr>
              <a:t>x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remove(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pos</a:t>
            </a:r>
            <a:r>
              <a:t> = </a:t>
            </a:r>
            <a:r>
              <a:rPr>
                <a:solidFill>
                  <a:srgbClr val="0326CC"/>
                </a:solidFill>
              </a:rPr>
              <a:t>list</a:t>
            </a:r>
            <a:r>
              <a:t>.indexOf(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Student(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));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pos</a:t>
            </a:r>
            <a:r>
              <a:t> != -1)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0326CC"/>
                </a:solidFill>
              </a:rPr>
              <a:t>list</a:t>
            </a:r>
            <a:r>
              <a:t>.remove(</a:t>
            </a:r>
            <a:r>
              <a:rPr>
                <a:solidFill>
                  <a:srgbClr val="7E504F"/>
                </a:solidFill>
              </a:rPr>
              <a:t>pos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学生成绩管理系统"/>
          <p:cNvSpPr txBox="1"/>
          <p:nvPr/>
        </p:nvSpPr>
        <p:spPr>
          <a:xfrm>
            <a:off x="1190624" y="-54846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  <p:sp>
        <p:nvSpPr>
          <p:cNvPr id="49" name="public Student get(int number) {…"/>
          <p:cNvSpPr txBox="1"/>
          <p:nvPr/>
        </p:nvSpPr>
        <p:spPr>
          <a:xfrm>
            <a:off x="456614" y="814466"/>
            <a:ext cx="8070727" cy="3990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Student get(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) {</a:t>
            </a:r>
          </a:p>
          <a:p>
            <a:pPr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pos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0326CC"/>
                </a:solidFill>
              </a:rPr>
              <a:t>list</a:t>
            </a:r>
            <a:r>
              <a:rPr>
                <a:solidFill>
                  <a:srgbClr val="000000"/>
                </a:solidFill>
              </a:rPr>
              <a:t>.indexOf(</a:t>
            </a:r>
            <a:r>
              <a:rPr u="sng">
                <a:solidFill>
                  <a:srgbClr val="931A68"/>
                </a:solidFill>
              </a:rPr>
              <a:t>new</a:t>
            </a:r>
            <a:r>
              <a:rPr u="sng">
                <a:solidFill>
                  <a:srgbClr val="000000"/>
                </a:solidFill>
              </a:rPr>
              <a:t> Student(</a:t>
            </a:r>
            <a:r>
              <a:rPr u="sng">
                <a:solidFill>
                  <a:srgbClr val="7E504F"/>
                </a:solidFill>
              </a:rPr>
              <a:t>number</a:t>
            </a:r>
            <a:r>
              <a:rPr u="sng">
                <a:solidFill>
                  <a:srgbClr val="000000"/>
                </a:solidFill>
              </a:rPr>
              <a:t>)</a:t>
            </a:r>
            <a:r>
              <a:rPr>
                <a:solidFill>
                  <a:srgbClr val="000000"/>
                </a:solidFill>
              </a:rPr>
              <a:t>);</a:t>
            </a:r>
            <a:endParaRPr>
              <a:solidFill>
                <a:srgbClr val="000000"/>
              </a:solidFill>
            </a:endParaRP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pos</a:t>
            </a:r>
            <a:r>
              <a:t> == -1)</a:t>
            </a:r>
          </a:p>
          <a:p>
            <a:pPr>
              <a:defRPr sz="21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1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else</a:t>
            </a:r>
            <a:endParaRPr>
              <a:solidFill>
                <a:srgbClr val="000000"/>
              </a:solidFill>
            </a:endParaRPr>
          </a:p>
          <a:p>
            <a:pPr>
              <a:defRPr sz="21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list</a:t>
            </a:r>
            <a:r>
              <a:rPr>
                <a:solidFill>
                  <a:srgbClr val="000000"/>
                </a:solidFill>
              </a:rPr>
              <a:t>.get(</a:t>
            </a:r>
            <a:r>
              <a:rPr>
                <a:solidFill>
                  <a:srgbClr val="7E504F"/>
                </a:solidFill>
              </a:rPr>
              <a:t>pos</a:t>
            </a:r>
            <a:r>
              <a:rPr>
                <a:solidFill>
                  <a:srgbClr val="000000"/>
                </a:solidFill>
              </a:rPr>
              <a:t>);</a:t>
            </a:r>
            <a:endParaRPr>
              <a:solidFill>
                <a:srgbClr val="000000"/>
              </a:solidFill>
            </a:endParaRP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String toString() {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0326CC"/>
                </a:solidFill>
              </a:rPr>
              <a:t>list</a:t>
            </a:r>
            <a:r>
              <a:t>.toString();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ublic static void main(String[] args) {…"/>
          <p:cNvSpPr txBox="1"/>
          <p:nvPr/>
        </p:nvSpPr>
        <p:spPr>
          <a:xfrm>
            <a:off x="55903" y="840002"/>
            <a:ext cx="8870883" cy="3715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main(String[] </a:t>
            </a:r>
            <a:r>
              <a:rPr>
                <a:solidFill>
                  <a:srgbClr val="7E504F"/>
                </a:solidFill>
              </a:rPr>
              <a:t>args</a:t>
            </a:r>
            <a:r>
              <a:t>) {</a:t>
            </a:r>
          </a:p>
          <a:p>
            <a:pPr>
              <a:defRPr sz="17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</a:t>
            </a:r>
            <a:r>
              <a:rPr>
                <a:solidFill>
                  <a:srgbClr val="91AFCB"/>
                </a:solidFill>
              </a:rPr>
              <a:t>TODO</a:t>
            </a:r>
            <a:r>
              <a:t> Auto-generated method stub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StudentManageSystem </a:t>
            </a:r>
            <a:r>
              <a:rPr>
                <a:solidFill>
                  <a:srgbClr val="7E504F"/>
                </a:solidFill>
              </a:rPr>
              <a:t>st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StudentManageSystem();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Scanner </a:t>
            </a:r>
            <a:r>
              <a:rPr>
                <a:solidFill>
                  <a:srgbClr val="7E504F"/>
                </a:solidFill>
              </a:rPr>
              <a:t>sc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Scanner(System.</a:t>
            </a:r>
            <a:r>
              <a:rPr>
                <a:solidFill>
                  <a:srgbClr val="0326CC"/>
                </a:solidFill>
              </a:rPr>
              <a:t>in</a:t>
            </a:r>
            <a:r>
              <a:t>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count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.nextInt();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count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.nextInt();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String </a:t>
            </a:r>
            <a:r>
              <a:rPr>
                <a:solidFill>
                  <a:srgbClr val="7E504F"/>
                </a:solidFill>
              </a:rPr>
              <a:t>name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String </a:t>
            </a:r>
            <a:r>
              <a:rPr>
                <a:solidFill>
                  <a:srgbClr val="7E504F"/>
                </a:solidFill>
              </a:rPr>
              <a:t>sex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float</a:t>
            </a:r>
            <a:r>
              <a:t> </a:t>
            </a:r>
            <a:r>
              <a:rPr>
                <a:solidFill>
                  <a:srgbClr val="7E504F"/>
                </a:solidFill>
              </a:rPr>
              <a:t>english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.nextFloat();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float</a:t>
            </a:r>
            <a:r>
              <a:t> </a:t>
            </a:r>
            <a:r>
              <a:rPr>
                <a:solidFill>
                  <a:srgbClr val="7E504F"/>
                </a:solidFill>
              </a:rPr>
              <a:t>math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.nextFloat();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st</a:t>
            </a:r>
            <a:r>
              <a:t>.insert(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Student(</a:t>
            </a:r>
            <a:r>
              <a:rPr>
                <a:solidFill>
                  <a:srgbClr val="7E504F"/>
                </a:solidFill>
              </a:rPr>
              <a:t>number</a:t>
            </a:r>
            <a:r>
              <a:t>, </a:t>
            </a:r>
            <a:r>
              <a:rPr>
                <a:solidFill>
                  <a:srgbClr val="7E504F"/>
                </a:solidFill>
              </a:rPr>
              <a:t>name</a:t>
            </a:r>
            <a:r>
              <a:t>, </a:t>
            </a:r>
            <a:r>
              <a:rPr>
                <a:solidFill>
                  <a:srgbClr val="7E504F"/>
                </a:solidFill>
              </a:rPr>
              <a:t>sex</a:t>
            </a:r>
            <a:r>
              <a:t>, </a:t>
            </a:r>
            <a:r>
              <a:rPr>
                <a:solidFill>
                  <a:srgbClr val="7E504F"/>
                </a:solidFill>
              </a:rPr>
              <a:t>english</a:t>
            </a:r>
            <a:r>
              <a:t>, </a:t>
            </a:r>
            <a:r>
              <a:rPr>
                <a:solidFill>
                  <a:srgbClr val="7E504F"/>
                </a:solidFill>
              </a:rPr>
              <a:t>math</a:t>
            </a:r>
            <a:r>
              <a:t>));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</p:txBody>
      </p:sp>
      <p:sp>
        <p:nvSpPr>
          <p:cNvPr id="52" name="学生成绩管理系统"/>
          <p:cNvSpPr txBox="1"/>
          <p:nvPr/>
        </p:nvSpPr>
        <p:spPr>
          <a:xfrm>
            <a:off x="1190624" y="-54846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ystem.out.println(st);…"/>
          <p:cNvSpPr txBox="1"/>
          <p:nvPr/>
        </p:nvSpPr>
        <p:spPr>
          <a:xfrm>
            <a:off x="436928" y="800632"/>
            <a:ext cx="8070727" cy="42692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st</a:t>
            </a:r>
            <a:r>
              <a:t>);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Student </a:t>
            </a:r>
            <a:r>
              <a:rPr>
                <a:solidFill>
                  <a:srgbClr val="7E504F"/>
                </a:solidFill>
              </a:rPr>
              <a:t>getStudent</a:t>
            </a:r>
            <a:r>
              <a:t> = </a:t>
            </a:r>
            <a:r>
              <a:rPr>
                <a:solidFill>
                  <a:srgbClr val="7E504F"/>
                </a:solidFill>
              </a:rPr>
              <a:t>st</a:t>
            </a:r>
            <a:r>
              <a:t>.get(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.nextInt());</a:t>
            </a:r>
          </a:p>
          <a:p>
            <a:pPr>
              <a:defRPr sz="22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rPr>
                <a:solidFill>
                  <a:srgbClr val="000000"/>
                </a:solidFill>
              </a:rPr>
              <a:t>.println(</a:t>
            </a:r>
            <a:r>
              <a:t>getStudent</a:t>
            </a:r>
            <a:r>
              <a:rPr>
                <a:solidFill>
                  <a:srgbClr val="000000"/>
                </a:solidFill>
              </a:rPr>
              <a:t>);</a:t>
            </a:r>
            <a:endParaRPr>
              <a:solidFill>
                <a:srgbClr val="000000"/>
              </a:solidFill>
            </a:endParaRP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st</a:t>
            </a:r>
            <a:r>
              <a:t>.remove(</a:t>
            </a:r>
            <a:r>
              <a:rPr>
                <a:solidFill>
                  <a:srgbClr val="7E504F"/>
                </a:solidFill>
              </a:rPr>
              <a:t>sc</a:t>
            </a:r>
            <a:r>
              <a:t>.nextInt());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st</a:t>
            </a:r>
            <a:r>
              <a:t>);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sc</a:t>
            </a:r>
            <a:r>
              <a:t>.close();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55" name="学生成绩管理系统"/>
          <p:cNvSpPr txBox="1"/>
          <p:nvPr/>
        </p:nvSpPr>
        <p:spPr>
          <a:xfrm>
            <a:off x="1190624" y="-54846"/>
            <a:ext cx="673100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algn="ctr" defTabSz="914400">
              <a:defRPr b="1" sz="4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学生成绩管理系统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