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9"/>
  </p:notesMasterIdLst>
  <p:sldIdLst>
    <p:sldId id="256" r:id="rId2"/>
    <p:sldId id="314" r:id="rId3"/>
    <p:sldId id="315" r:id="rId4"/>
    <p:sldId id="316" r:id="rId5"/>
    <p:sldId id="317" r:id="rId6"/>
    <p:sldId id="320" r:id="rId7"/>
    <p:sldId id="318" r:id="rId8"/>
    <p:sldId id="263" r:id="rId9"/>
    <p:sldId id="265" r:id="rId10"/>
    <p:sldId id="268" r:id="rId11"/>
    <p:sldId id="269" r:id="rId12"/>
    <p:sldId id="270" r:id="rId13"/>
    <p:sldId id="271" r:id="rId14"/>
    <p:sldId id="273" r:id="rId15"/>
    <p:sldId id="274" r:id="rId16"/>
    <p:sldId id="275" r:id="rId17"/>
    <p:sldId id="319" r:id="rId18"/>
    <p:sldId id="276" r:id="rId19"/>
    <p:sldId id="277" r:id="rId20"/>
    <p:sldId id="278" r:id="rId21"/>
    <p:sldId id="279" r:id="rId22"/>
    <p:sldId id="280" r:id="rId23"/>
    <p:sldId id="321" r:id="rId24"/>
    <p:sldId id="281" r:id="rId25"/>
    <p:sldId id="282" r:id="rId26"/>
    <p:sldId id="323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9" r:id="rId42"/>
    <p:sldId id="297" r:id="rId43"/>
    <p:sldId id="298" r:id="rId44"/>
    <p:sldId id="300" r:id="rId45"/>
    <p:sldId id="301" r:id="rId46"/>
    <p:sldId id="322" r:id="rId47"/>
    <p:sldId id="303" r:id="rId48"/>
    <p:sldId id="324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2" r:id="rId57"/>
    <p:sldId id="313" r:id="rId58"/>
  </p:sldIdLst>
  <p:sldSz cx="9144000" cy="6858000" type="screen4x3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5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imes New Roman"/>
        <a:ea typeface="Times New Roman"/>
        <a:cs typeface="Times New Roman"/>
        <a:sym typeface="Times New Roman"/>
      </a:defRPr>
    </a:lvl1pPr>
    <a:lvl2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5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imes New Roman"/>
        <a:ea typeface="Times New Roman"/>
        <a:cs typeface="Times New Roman"/>
        <a:sym typeface="Times New Roman"/>
      </a:defRPr>
    </a:lvl2pPr>
    <a:lvl3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5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imes New Roman"/>
        <a:ea typeface="Times New Roman"/>
        <a:cs typeface="Times New Roman"/>
        <a:sym typeface="Times New Roman"/>
      </a:defRPr>
    </a:lvl3pPr>
    <a:lvl4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5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imes New Roman"/>
        <a:ea typeface="Times New Roman"/>
        <a:cs typeface="Times New Roman"/>
        <a:sym typeface="Times New Roman"/>
      </a:defRPr>
    </a:lvl4pPr>
    <a:lvl5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5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imes New Roman"/>
        <a:ea typeface="Times New Roman"/>
        <a:cs typeface="Times New Roman"/>
        <a:sym typeface="Times New Roman"/>
      </a:defRPr>
    </a:lvl5pPr>
    <a:lvl6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5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imes New Roman"/>
        <a:ea typeface="Times New Roman"/>
        <a:cs typeface="Times New Roman"/>
        <a:sym typeface="Times New Roman"/>
      </a:defRPr>
    </a:lvl6pPr>
    <a:lvl7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5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imes New Roman"/>
        <a:ea typeface="Times New Roman"/>
        <a:cs typeface="Times New Roman"/>
        <a:sym typeface="Times New Roman"/>
      </a:defRPr>
    </a:lvl7pPr>
    <a:lvl8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5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imes New Roman"/>
        <a:ea typeface="Times New Roman"/>
        <a:cs typeface="Times New Roman"/>
        <a:sym typeface="Times New Roman"/>
      </a:defRPr>
    </a:lvl8pPr>
    <a:lvl9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5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imes New Roman"/>
        <a:ea typeface="Times New Roman"/>
        <a:cs typeface="Times New Roman"/>
        <a:sym typeface="Times New Roman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李盛恩" initials="李" lastIdx="13" clrIdx="0"/>
  <p:cmAuthor id="1" name="作者" initials="作" lastIdx="1" clrIdx="0"/>
  <p:cmAuthor id="2" name="Microsoft Office User" initials="MOU" lastIdx="1" clrIdx="1">
    <p:extLst>
      <p:ext uri="{19B8F6BF-5375-455C-9EA6-DF929625EA0E}">
        <p15:presenceInfo xmlns:p15="http://schemas.microsoft.com/office/powerpoint/2012/main" userId="Microsoft Office 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Tahoma"/>
          <a:ea typeface="Tahoma"/>
          <a:cs typeface="Tahom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B8BBBD">
              <a:alpha val="30000"/>
            </a:srgbClr>
          </a:solidFill>
        </a:fill>
      </a:tcStyle>
    </a:band2H>
    <a:firstCol>
      <a:tcTxStyle b="off" i="off">
        <a:font>
          <a:latin typeface="Tahoma"/>
          <a:ea typeface="Tahoma"/>
          <a:cs typeface="Tahoma"/>
        </a:font>
        <a:srgbClr val="000000"/>
      </a:tcTxStyle>
      <a:tcStyle>
        <a:tcBdr>
          <a:left>
            <a:ln w="28575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firstCol>
    <a:lastRow>
      <a:tcTxStyle b="off" i="off">
        <a:font>
          <a:latin typeface="Tahoma"/>
          <a:ea typeface="Tahoma"/>
          <a:cs typeface="Tahom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28575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lastRow>
    <a:firstRow>
      <a:tcTxStyle b="off" i="off">
        <a:font>
          <a:latin typeface="Tahoma"/>
          <a:ea typeface="Tahoma"/>
          <a:cs typeface="Tahom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85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firstRow>
  </a:tblStyle>
  <a:tblStyle styleId="{C7B018BB-80A7-4F77-B60F-C8B233D01FF8}" styleName="">
    <a:tblBg/>
    <a:wholeTbl>
      <a:tcTxStyle b="on" i="off">
        <a:font>
          <a:latin typeface="Tahoma Bold"/>
          <a:ea typeface="Tahoma Bold"/>
          <a:cs typeface="Tahoma Bold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D2E8"/>
          </a:solidFill>
        </a:fill>
      </a:tcStyle>
    </a:wholeTbl>
    <a:band2H>
      <a:tcTxStyle/>
      <a:tcStyle>
        <a:tcBdr/>
        <a:fill>
          <a:solidFill>
            <a:srgbClr val="E6EAF4"/>
          </a:solidFill>
        </a:fill>
      </a:tcStyle>
    </a:band2H>
    <a:firstCol>
      <a:tcTxStyle b="on" i="off">
        <a:font>
          <a:latin typeface="Tahoma Bold"/>
          <a:ea typeface="Tahoma Bold"/>
          <a:cs typeface="Tahoma Bold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Tahoma Bold"/>
          <a:ea typeface="Tahoma Bold"/>
          <a:cs typeface="Tahoma Bold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Tahoma Bold"/>
          <a:ea typeface="Tahoma Bold"/>
          <a:cs typeface="Tahoma Bold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n" i="off">
        <a:font>
          <a:latin typeface="Tahoma Bold"/>
          <a:ea typeface="Tahoma Bold"/>
          <a:cs typeface="Tahoma Bold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2E7CB"/>
          </a:solidFill>
        </a:fill>
      </a:tcStyle>
    </a:wholeTbl>
    <a:band2H>
      <a:tcTxStyle/>
      <a:tcStyle>
        <a:tcBdr/>
        <a:fill>
          <a:solidFill>
            <a:srgbClr val="F8F4E7"/>
          </a:solidFill>
        </a:fill>
      </a:tcStyle>
    </a:band2H>
    <a:firstCol>
      <a:tcTxStyle b="on" i="off">
        <a:font>
          <a:latin typeface="Tahoma Bold"/>
          <a:ea typeface="Tahoma Bold"/>
          <a:cs typeface="Tahoma Bold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>
          <a:latin typeface="Tahoma Bold"/>
          <a:ea typeface="Tahoma Bold"/>
          <a:cs typeface="Tahoma Bold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>
          <a:latin typeface="Tahoma Bold"/>
          <a:ea typeface="Tahoma Bold"/>
          <a:cs typeface="Tahoma Bold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n" i="off">
        <a:font>
          <a:latin typeface="Tahoma Bold"/>
          <a:ea typeface="Tahoma Bold"/>
          <a:cs typeface="Tahoma Bold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5CDDE"/>
          </a:solidFill>
        </a:fill>
      </a:tcStyle>
    </a:wholeTbl>
    <a:band2H>
      <a:tcTxStyle/>
      <a:tcStyle>
        <a:tcBdr/>
        <a:fill>
          <a:solidFill>
            <a:srgbClr val="EBE8EF"/>
          </a:solidFill>
        </a:fill>
      </a:tcStyle>
    </a:band2H>
    <a:firstCol>
      <a:tcTxStyle b="on" i="off">
        <a:font>
          <a:latin typeface="Tahoma Bold"/>
          <a:ea typeface="Tahoma Bold"/>
          <a:cs typeface="Tahoma Bold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>
          <a:latin typeface="Tahoma Bold"/>
          <a:ea typeface="Tahoma Bold"/>
          <a:cs typeface="Tahoma Bold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>
          <a:latin typeface="Tahoma Bold"/>
          <a:ea typeface="Tahoma Bold"/>
          <a:cs typeface="Tahoma Bold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n" i="off">
        <a:font>
          <a:latin typeface="Tahoma Bold"/>
          <a:ea typeface="Tahoma Bold"/>
          <a:cs typeface="Tahoma Bold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Tahoma Bold"/>
          <a:ea typeface="Tahoma Bold"/>
          <a:cs typeface="Tahoma Bold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Tahoma Bold"/>
          <a:ea typeface="Tahoma Bold"/>
          <a:cs typeface="Tahoma Bold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Tahoma Bold"/>
          <a:ea typeface="Tahoma Bold"/>
          <a:cs typeface="Tahoma Bold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n" i="off">
        <a:font>
          <a:latin typeface="Tahoma Bold"/>
          <a:ea typeface="Tahoma Bold"/>
          <a:cs typeface="Tahoma Bold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>
          <a:latin typeface="Tahoma Bold"/>
          <a:ea typeface="Tahoma Bold"/>
          <a:cs typeface="Tahoma Bold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>
          <a:latin typeface="Tahoma Bold"/>
          <a:ea typeface="Tahoma Bold"/>
          <a:cs typeface="Tahoma Bold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>
          <a:latin typeface="Tahoma Bold"/>
          <a:ea typeface="Tahoma Bold"/>
          <a:cs typeface="Tahoma Bold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/>
    <p:restoredTop sz="94663"/>
  </p:normalViewPr>
  <p:slideViewPr>
    <p:cSldViewPr snapToGrid="0">
      <p:cViewPr>
        <p:scale>
          <a:sx n="127" d="100"/>
          <a:sy n="127" d="100"/>
        </p:scale>
        <p:origin x="184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22-09-06T09:59:50.727" idx="11">
    <p:pos x="5312" y="597"/>
    <p:text>cache: 高速存储，存储单位为line，每个line由多个地址连续的存储单元组成
由于数组元素一般是连续存放的，cache的存在，使得读取listElement[i]后，它临近的数组元素在cache，提高了读写速度
读取速度快，但是，链式就可能使预读取技术(cache)失败
顺序的add和remove读写内存的次数多，由于cache的存在，读写速度比分析的能快一些</p:text>
    <p:extLst>
      <p:ext uri="{C676402C-5697-4E1C-873F-D02D1690AC5C}">
        <p15:threadingInfo xmlns:p15="http://schemas.microsoft.com/office/powerpoint/2012/main" timeZoneBias="-48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4" name="Shape 44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defRPr sz="2200">
        <a:latin typeface="+mn-lt"/>
        <a:ea typeface="+mn-ea"/>
        <a:cs typeface="+mn-cs"/>
        <a:sym typeface="Lucida Grande"/>
      </a:defRPr>
    </a:lvl1pPr>
    <a:lvl2pPr indent="228600" defTabSz="457200" latinLnBrk="0">
      <a:defRPr sz="2200">
        <a:latin typeface="+mn-lt"/>
        <a:ea typeface="+mn-ea"/>
        <a:cs typeface="+mn-cs"/>
        <a:sym typeface="Lucida Grande"/>
      </a:defRPr>
    </a:lvl2pPr>
    <a:lvl3pPr indent="457200" defTabSz="457200" latinLnBrk="0">
      <a:defRPr sz="2200">
        <a:latin typeface="+mn-lt"/>
        <a:ea typeface="+mn-ea"/>
        <a:cs typeface="+mn-cs"/>
        <a:sym typeface="Lucida Grande"/>
      </a:defRPr>
    </a:lvl3pPr>
    <a:lvl4pPr indent="685800" defTabSz="457200" latinLnBrk="0">
      <a:defRPr sz="2200">
        <a:latin typeface="+mn-lt"/>
        <a:ea typeface="+mn-ea"/>
        <a:cs typeface="+mn-cs"/>
        <a:sym typeface="Lucida Grande"/>
      </a:defRPr>
    </a:lvl4pPr>
    <a:lvl5pPr indent="914400" defTabSz="457200" latinLnBrk="0">
      <a:defRPr sz="2200">
        <a:latin typeface="+mn-lt"/>
        <a:ea typeface="+mn-ea"/>
        <a:cs typeface="+mn-cs"/>
        <a:sym typeface="Lucida Grande"/>
      </a:defRPr>
    </a:lvl5pPr>
    <a:lvl6pPr indent="1143000" defTabSz="457200" latinLnBrk="0">
      <a:defRPr sz="2200">
        <a:latin typeface="+mn-lt"/>
        <a:ea typeface="+mn-ea"/>
        <a:cs typeface="+mn-cs"/>
        <a:sym typeface="Lucida Grande"/>
      </a:defRPr>
    </a:lvl6pPr>
    <a:lvl7pPr indent="1371600" defTabSz="457200" latinLnBrk="0">
      <a:defRPr sz="2200">
        <a:latin typeface="+mn-lt"/>
        <a:ea typeface="+mn-ea"/>
        <a:cs typeface="+mn-cs"/>
        <a:sym typeface="Lucida Grande"/>
      </a:defRPr>
    </a:lvl7pPr>
    <a:lvl8pPr indent="1600200" defTabSz="457200" latinLnBrk="0">
      <a:defRPr sz="2200">
        <a:latin typeface="+mn-lt"/>
        <a:ea typeface="+mn-ea"/>
        <a:cs typeface="+mn-cs"/>
        <a:sym typeface="Lucida Grande"/>
      </a:defRPr>
    </a:lvl8pPr>
    <a:lvl9pPr indent="1828800" defTabSz="457200" latinLnBrk="0">
      <a:defRPr sz="2200">
        <a:latin typeface="+mn-lt"/>
        <a:ea typeface="+mn-ea"/>
        <a:cs typeface="+mn-cs"/>
        <a:sym typeface="Lucida Grand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CN" altLang="en-US"/>
              <a:t>头结点有另外的含义</a:t>
            </a:r>
          </a:p>
        </p:txBody>
      </p:sp>
    </p:spTree>
    <p:extLst>
      <p:ext uri="{BB962C8B-B14F-4D97-AF65-F5344CB8AC3E}">
        <p14:creationId xmlns:p14="http://schemas.microsoft.com/office/powerpoint/2010/main" val="29649353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CN" altLang="en-US"/>
              <a:t>数据</a:t>
            </a:r>
            <a:r>
              <a:rPr kumimoji="1" lang="en-US" altLang="zh-CN"/>
              <a:t>x</a:t>
            </a:r>
            <a:r>
              <a:rPr kumimoji="1" lang="zh-CN" altLang="en-US"/>
              <a:t>的编号为</a:t>
            </a:r>
            <a:r>
              <a:rPr kumimoji="1" lang="en-US" altLang="zh-CN"/>
              <a:t>index</a:t>
            </a:r>
            <a:r>
              <a:rPr kumimoji="1" lang="zh-CN" altLang="en-US"/>
              <a:t>，应该存储在链表的第</a:t>
            </a:r>
            <a:r>
              <a:rPr kumimoji="1" lang="en-US" altLang="zh-CN"/>
              <a:t>index+1</a:t>
            </a:r>
            <a:r>
              <a:rPr kumimoji="1" lang="zh-CN" altLang="en-US"/>
              <a:t>个结点，即新创建的结点是第</a:t>
            </a:r>
            <a:r>
              <a:rPr kumimoji="1" lang="en-US" altLang="zh-CN"/>
              <a:t>index+1</a:t>
            </a:r>
            <a:r>
              <a:rPr kumimoji="1" lang="zh-CN" altLang="en-US"/>
              <a:t>个结点，它的前驱是第</a:t>
            </a:r>
            <a:r>
              <a:rPr kumimoji="1" lang="en-US" altLang="zh-CN"/>
              <a:t>index</a:t>
            </a:r>
            <a:r>
              <a:rPr kumimoji="1" lang="zh-CN" altLang="en-US"/>
              <a:t>个结点。</a:t>
            </a:r>
          </a:p>
        </p:txBody>
      </p:sp>
    </p:spTree>
    <p:extLst>
      <p:ext uri="{BB962C8B-B14F-4D97-AF65-F5344CB8AC3E}">
        <p14:creationId xmlns:p14="http://schemas.microsoft.com/office/powerpoint/2010/main" val="303869608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CN" altLang="en-US"/>
              <a:t>数据</a:t>
            </a:r>
            <a:r>
              <a:rPr kumimoji="1" lang="en-US" altLang="zh-CN"/>
              <a:t>x</a:t>
            </a:r>
            <a:r>
              <a:rPr kumimoji="1" lang="zh-CN" altLang="en-US"/>
              <a:t>的编号为</a:t>
            </a:r>
            <a:r>
              <a:rPr kumimoji="1" lang="en-US" altLang="zh-CN"/>
              <a:t>index</a:t>
            </a:r>
            <a:r>
              <a:rPr kumimoji="1" lang="zh-CN" altLang="en-US"/>
              <a:t>，应该存储在链表的第</a:t>
            </a:r>
            <a:r>
              <a:rPr kumimoji="1" lang="en-US" altLang="zh-CN"/>
              <a:t>index+1</a:t>
            </a:r>
            <a:r>
              <a:rPr kumimoji="1" lang="zh-CN" altLang="en-US"/>
              <a:t>个结点，即新创建的结点是第</a:t>
            </a:r>
            <a:r>
              <a:rPr kumimoji="1" lang="en-US" altLang="zh-CN"/>
              <a:t>index+1</a:t>
            </a:r>
            <a:r>
              <a:rPr kumimoji="1" lang="zh-CN" altLang="en-US"/>
              <a:t>个结点，它的前驱是第</a:t>
            </a:r>
            <a:r>
              <a:rPr kumimoji="1" lang="en-US" altLang="zh-CN"/>
              <a:t>index</a:t>
            </a:r>
            <a:r>
              <a:rPr kumimoji="1" lang="zh-CN" altLang="en-US"/>
              <a:t>个结点。</a:t>
            </a:r>
          </a:p>
        </p:txBody>
      </p:sp>
    </p:spTree>
    <p:extLst>
      <p:ext uri="{BB962C8B-B14F-4D97-AF65-F5344CB8AC3E}">
        <p14:creationId xmlns:p14="http://schemas.microsoft.com/office/powerpoint/2010/main" val="4530951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CN" altLang="en-US"/>
              <a:t>从链表中摘除第</a:t>
            </a:r>
            <a:r>
              <a:rPr kumimoji="1" lang="en-US" altLang="zh-CN"/>
              <a:t>1</a:t>
            </a:r>
            <a:r>
              <a:rPr kumimoji="1" lang="zh-CN" altLang="en-US"/>
              <a:t>个结点</a:t>
            </a:r>
          </a:p>
        </p:txBody>
      </p:sp>
    </p:spTree>
    <p:extLst>
      <p:ext uri="{BB962C8B-B14F-4D97-AF65-F5344CB8AC3E}">
        <p14:creationId xmlns:p14="http://schemas.microsoft.com/office/powerpoint/2010/main" val="134528417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CN" altLang="en-US"/>
              <a:t>为了描述数据之间的线性次序关系，使用了数组对象和等量的结点</a:t>
            </a:r>
          </a:p>
        </p:txBody>
      </p:sp>
    </p:spTree>
    <p:extLst>
      <p:ext uri="{BB962C8B-B14F-4D97-AF65-F5344CB8AC3E}">
        <p14:creationId xmlns:p14="http://schemas.microsoft.com/office/powerpoint/2010/main" val="161811255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zh-CN"/>
              <a:t>index=0</a:t>
            </a:r>
            <a:r>
              <a:rPr kumimoji="1" lang="zh-CN" altLang="en-US"/>
              <a:t>，其前驱结点结点是头结点，它一定存在</a:t>
            </a:r>
            <a:r>
              <a:rPr kumimoji="1" lang="en-US" altLang="zh-CN"/>
              <a:t>(</a:t>
            </a:r>
            <a:r>
              <a:rPr kumimoji="1" lang="zh-CN" altLang="en-US"/>
              <a:t>构造器以及其他的方法必须保证</a:t>
            </a:r>
            <a:r>
              <a:rPr kumimoji="1" lang="en-US" altLang="zh-CN"/>
              <a:t>)</a:t>
            </a:r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9543952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CN" altLang="en-US"/>
              <a:t>循环就是任何时候都是一个圆，空表时也是一个圆，所以，注意构造器的写法</a:t>
            </a:r>
          </a:p>
        </p:txBody>
      </p:sp>
    </p:spTree>
    <p:extLst>
      <p:ext uri="{BB962C8B-B14F-4D97-AF65-F5344CB8AC3E}">
        <p14:creationId xmlns:p14="http://schemas.microsoft.com/office/powerpoint/2010/main" val="301763072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CN" altLang="en-US"/>
              <a:t>删除必须先找到其前驱结点，如果删除的是尾结点，应该修改</a:t>
            </a:r>
            <a:r>
              <a:rPr kumimoji="1" lang="en-US" altLang="zh-CN"/>
              <a:t>tail,</a:t>
            </a:r>
            <a:r>
              <a:rPr kumimoji="1" lang="zh-CN" altLang="en-US"/>
              <a:t>使其引用前驱结点。</a:t>
            </a:r>
          </a:p>
        </p:txBody>
      </p:sp>
    </p:spTree>
    <p:extLst>
      <p:ext uri="{BB962C8B-B14F-4D97-AF65-F5344CB8AC3E}">
        <p14:creationId xmlns:p14="http://schemas.microsoft.com/office/powerpoint/2010/main" val="58387295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CN" altLang="en-US"/>
              <a:t>双向链表有</a:t>
            </a:r>
            <a:r>
              <a:rPr kumimoji="1" lang="en-US" altLang="zh-CN"/>
              <a:t>2</a:t>
            </a:r>
            <a:r>
              <a:rPr kumimoji="1" lang="zh-CN" altLang="en-US"/>
              <a:t>个入口，</a:t>
            </a:r>
            <a:r>
              <a:rPr kumimoji="1" lang="en-US" altLang="zh-CN"/>
              <a:t>first</a:t>
            </a:r>
            <a:r>
              <a:rPr kumimoji="1" lang="zh-CN" altLang="en-US"/>
              <a:t>和</a:t>
            </a:r>
            <a:r>
              <a:rPr kumimoji="1" lang="en-US" altLang="zh-CN"/>
              <a:t>last</a:t>
            </a:r>
            <a:r>
              <a:rPr kumimoji="1" lang="zh-CN" altLang="en-US"/>
              <a:t>都是入口。</a:t>
            </a:r>
          </a:p>
        </p:txBody>
      </p:sp>
    </p:spTree>
    <p:extLst>
      <p:ext uri="{BB962C8B-B14F-4D97-AF65-F5344CB8AC3E}">
        <p14:creationId xmlns:p14="http://schemas.microsoft.com/office/powerpoint/2010/main" val="152359441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CN" altLang="en-US"/>
              <a:t>每个结点都有前驱结点和后继结点，但是头结点无数据</a:t>
            </a:r>
          </a:p>
        </p:txBody>
      </p:sp>
    </p:spTree>
    <p:extLst>
      <p:ext uri="{BB962C8B-B14F-4D97-AF65-F5344CB8AC3E}">
        <p14:creationId xmlns:p14="http://schemas.microsoft.com/office/powerpoint/2010/main" val="9336829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zh-CN"/>
              <a:t>first</a:t>
            </a:r>
            <a:r>
              <a:rPr kumimoji="1" lang="zh-CN" altLang="en-US"/>
              <a:t>找到链表的第</a:t>
            </a:r>
            <a:r>
              <a:rPr kumimoji="1" lang="en-US" altLang="zh-CN"/>
              <a:t>1</a:t>
            </a:r>
            <a:r>
              <a:rPr kumimoji="1" lang="zh-CN" altLang="en-US"/>
              <a:t>个结点，是线性表的入口。</a:t>
            </a:r>
            <a:r>
              <a:rPr kumimoji="1" lang="en-US" altLang="zh-CN"/>
              <a:t>size</a:t>
            </a:r>
            <a:r>
              <a:rPr kumimoji="1" lang="zh-CN" altLang="en-US"/>
              <a:t>记录线性表的长度。</a:t>
            </a:r>
            <a:r>
              <a:rPr kumimoji="1" lang="en-US" altLang="zh-CN"/>
              <a:t>Node</a:t>
            </a:r>
            <a:r>
              <a:rPr kumimoji="1" lang="zh-CN" altLang="en-US"/>
              <a:t>类只是辅助</a:t>
            </a:r>
            <a:r>
              <a:rPr kumimoji="1" lang="en-US" altLang="zh-CN"/>
              <a:t>CLinkedList</a:t>
            </a:r>
            <a:r>
              <a:rPr kumimoji="1" lang="zh-CN" altLang="en-US"/>
              <a:t>类实现线性表，所以是</a:t>
            </a:r>
            <a:r>
              <a:rPr kumimoji="1" lang="en-US" altLang="zh-CN"/>
              <a:t>static</a:t>
            </a:r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7687540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zh-CN"/>
              <a:t>C++</a:t>
            </a:r>
            <a:r>
              <a:rPr kumimoji="1" lang="zh-CN" altLang="en-US"/>
              <a:t>可以使</a:t>
            </a:r>
            <a:r>
              <a:rPr kumimoji="1" lang="en-US" altLang="zh-CN"/>
              <a:t>Node</a:t>
            </a:r>
            <a:r>
              <a:rPr kumimoji="1" lang="zh-CN" altLang="en-US"/>
              <a:t>的</a:t>
            </a:r>
            <a:r>
              <a:rPr kumimoji="1" lang="en-US" altLang="zh-CN"/>
              <a:t>data</a:t>
            </a:r>
            <a:r>
              <a:rPr kumimoji="1" lang="zh-CN" altLang="en-US"/>
              <a:t>字段存储对象，也可以存储指针；</a:t>
            </a:r>
            <a:r>
              <a:rPr kumimoji="1" lang="en-US" altLang="zh-CN"/>
              <a:t>Java</a:t>
            </a:r>
            <a:r>
              <a:rPr kumimoji="1" lang="zh-CN" altLang="en-US"/>
              <a:t>只能存储引用</a:t>
            </a:r>
            <a:r>
              <a:rPr kumimoji="1" lang="en-US" altLang="zh-CN"/>
              <a:t>(</a:t>
            </a:r>
            <a:r>
              <a:rPr kumimoji="1" lang="zh-CN" altLang="en-US"/>
              <a:t>相当于</a:t>
            </a:r>
            <a:r>
              <a:rPr kumimoji="1" lang="en-US" altLang="zh-CN"/>
              <a:t>C++</a:t>
            </a:r>
            <a:r>
              <a:rPr kumimoji="1" lang="zh-CN" altLang="en-US"/>
              <a:t>的指针</a:t>
            </a:r>
            <a:r>
              <a:rPr kumimoji="1" lang="en-US" altLang="zh-CN"/>
              <a:t>)</a:t>
            </a:r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318848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CN" altLang="en-US"/>
              <a:t>需要赋予的初值和</a:t>
            </a:r>
            <a:r>
              <a:rPr kumimoji="1" lang="en-US" altLang="zh-CN"/>
              <a:t>default</a:t>
            </a:r>
            <a:r>
              <a:rPr kumimoji="1" lang="zh-CN" altLang="en-US"/>
              <a:t>值一致，所以，可以不写构造器，使用默认的构造器</a:t>
            </a:r>
          </a:p>
        </p:txBody>
      </p:sp>
    </p:spTree>
    <p:extLst>
      <p:ext uri="{BB962C8B-B14F-4D97-AF65-F5344CB8AC3E}">
        <p14:creationId xmlns:p14="http://schemas.microsoft.com/office/powerpoint/2010/main" val="9258969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363777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zh-CN"/>
              <a:t>for</a:t>
            </a:r>
            <a:r>
              <a:rPr kumimoji="1" lang="zh-CN" altLang="en-US"/>
              <a:t>语句控制执行语句</a:t>
            </a:r>
            <a:r>
              <a:rPr kumimoji="1" lang="en-US" altLang="zh-CN"/>
              <a:t>p = p.next</a:t>
            </a:r>
            <a:r>
              <a:rPr kumimoji="1" lang="zh-CN" altLang="en-US"/>
              <a:t>多少次</a:t>
            </a:r>
          </a:p>
        </p:txBody>
      </p:sp>
    </p:spTree>
    <p:extLst>
      <p:ext uri="{BB962C8B-B14F-4D97-AF65-F5344CB8AC3E}">
        <p14:creationId xmlns:p14="http://schemas.microsoft.com/office/powerpoint/2010/main" val="13599317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zh-CN"/>
              <a:t>for</a:t>
            </a:r>
            <a:r>
              <a:rPr kumimoji="1" lang="zh-CN" altLang="en-US"/>
              <a:t>语句控制执行语句</a:t>
            </a:r>
            <a:r>
              <a:rPr kumimoji="1" lang="en-US" altLang="zh-CN"/>
              <a:t>p = p.next</a:t>
            </a:r>
            <a:r>
              <a:rPr kumimoji="1" lang="zh-CN" altLang="en-US"/>
              <a:t>多少次</a:t>
            </a:r>
          </a:p>
        </p:txBody>
      </p:sp>
    </p:spTree>
    <p:extLst>
      <p:ext uri="{BB962C8B-B14F-4D97-AF65-F5344CB8AC3E}">
        <p14:creationId xmlns:p14="http://schemas.microsoft.com/office/powerpoint/2010/main" val="34557788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CN" altLang="en-US"/>
              <a:t>如果是空表，</a:t>
            </a:r>
            <a:r>
              <a:rPr kumimoji="1" lang="en-US" altLang="zh-CN"/>
              <a:t>get(0)</a:t>
            </a:r>
            <a:r>
              <a:rPr kumimoji="1" lang="zh-CN" altLang="en-US"/>
              <a:t>会怎么样？</a:t>
            </a:r>
          </a:p>
        </p:txBody>
      </p:sp>
    </p:spTree>
    <p:extLst>
      <p:ext uri="{BB962C8B-B14F-4D97-AF65-F5344CB8AC3E}">
        <p14:creationId xmlns:p14="http://schemas.microsoft.com/office/powerpoint/2010/main" val="275524397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CN" altLang="en-US"/>
              <a:t>引用了第</a:t>
            </a:r>
            <a:r>
              <a:rPr kumimoji="1" lang="en-US" altLang="zh-CN"/>
              <a:t>index</a:t>
            </a:r>
            <a:r>
              <a:rPr kumimoji="1" lang="zh-CN" altLang="en-US"/>
              <a:t>个结点，它是第</a:t>
            </a:r>
            <a:r>
              <a:rPr kumimoji="1" lang="en-US" altLang="zh-CN"/>
              <a:t>index+1</a:t>
            </a:r>
            <a:r>
              <a:rPr kumimoji="1" lang="zh-CN" altLang="en-US"/>
              <a:t>个结点的前驱结点</a:t>
            </a:r>
          </a:p>
        </p:txBody>
      </p:sp>
    </p:spTree>
    <p:extLst>
      <p:ext uri="{BB962C8B-B14F-4D97-AF65-F5344CB8AC3E}">
        <p14:creationId xmlns:p14="http://schemas.microsoft.com/office/powerpoint/2010/main" val="16928000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ls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文本"/>
          <p:cNvSpPr txBox="1">
            <a:spLocks noGrp="1"/>
          </p:cNvSpPr>
          <p:nvPr>
            <p:ph type="title"/>
          </p:nvPr>
        </p:nvSpPr>
        <p:spPr>
          <a:xfrm>
            <a:off x="1266768" y="28673"/>
            <a:ext cx="6607971" cy="705447"/>
          </a:xfrm>
          <a:prstGeom prst="rect">
            <a:avLst/>
          </a:prstGeom>
        </p:spPr>
        <p:txBody>
          <a:bodyPr/>
          <a:lstStyle>
            <a:lvl1pPr>
              <a:defRPr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t>标题文本</a:t>
            </a:r>
          </a:p>
        </p:txBody>
      </p:sp>
      <p:sp>
        <p:nvSpPr>
          <p:cNvPr id="20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"/>
          <p:cNvSpPr/>
          <p:nvPr/>
        </p:nvSpPr>
        <p:spPr>
          <a:xfrm>
            <a:off x="415925" y="19050"/>
            <a:ext cx="439738" cy="474663"/>
          </a:xfrm>
          <a:prstGeom prst="rect">
            <a:avLst/>
          </a:prstGeom>
          <a:solidFill>
            <a:srgbClr val="F81F08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indent="57150" defTabSz="909637">
              <a:spcBef>
                <a:spcPts val="1300"/>
              </a:spcBef>
              <a:defRPr sz="2200" b="1"/>
            </a:pPr>
            <a:endParaRPr/>
          </a:p>
        </p:txBody>
      </p:sp>
      <p:sp>
        <p:nvSpPr>
          <p:cNvPr id="28" name="矩形"/>
          <p:cNvSpPr/>
          <p:nvPr/>
        </p:nvSpPr>
        <p:spPr>
          <a:xfrm>
            <a:off x="803275" y="19050"/>
            <a:ext cx="328613" cy="474663"/>
          </a:xfrm>
          <a:prstGeom prst="rect">
            <a:avLst/>
          </a:prstGeom>
          <a:gradFill>
            <a:gsLst>
              <a:gs pos="0">
                <a:srgbClr val="F81F08"/>
              </a:gs>
              <a:gs pos="100000">
                <a:srgbClr val="FEE8F7"/>
              </a:gs>
            </a:gsLst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indent="57150" defTabSz="909637">
              <a:spcBef>
                <a:spcPts val="1300"/>
              </a:spcBef>
              <a:defRPr sz="2200" b="1"/>
            </a:pPr>
            <a:endParaRPr/>
          </a:p>
        </p:txBody>
      </p:sp>
      <p:sp>
        <p:nvSpPr>
          <p:cNvPr id="29" name="矩形"/>
          <p:cNvSpPr/>
          <p:nvPr/>
        </p:nvSpPr>
        <p:spPr>
          <a:xfrm>
            <a:off x="539750" y="266700"/>
            <a:ext cx="423863" cy="474663"/>
          </a:xfrm>
          <a:prstGeom prst="rect">
            <a:avLst/>
          </a:prstGeom>
          <a:solidFill>
            <a:srgbClr val="3333CC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indent="57150" defTabSz="909637">
              <a:spcBef>
                <a:spcPts val="1300"/>
              </a:spcBef>
              <a:defRPr sz="2200" b="1"/>
            </a:pPr>
            <a:endParaRPr/>
          </a:p>
        </p:txBody>
      </p:sp>
      <p:sp>
        <p:nvSpPr>
          <p:cNvPr id="30" name="矩形"/>
          <p:cNvSpPr/>
          <p:nvPr/>
        </p:nvSpPr>
        <p:spPr>
          <a:xfrm>
            <a:off x="909637" y="266700"/>
            <a:ext cx="366713" cy="474663"/>
          </a:xfrm>
          <a:prstGeom prst="rect">
            <a:avLst/>
          </a:prstGeom>
          <a:gradFill>
            <a:gsLst>
              <a:gs pos="0">
                <a:srgbClr val="3333CC"/>
              </a:gs>
              <a:gs pos="100000">
                <a:srgbClr val="FEE8F7"/>
              </a:gs>
            </a:gsLst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indent="57150" defTabSz="909637">
              <a:spcBef>
                <a:spcPts val="1300"/>
              </a:spcBef>
              <a:defRPr sz="2200" b="1"/>
            </a:pPr>
            <a:endParaRPr/>
          </a:p>
        </p:txBody>
      </p:sp>
      <p:sp>
        <p:nvSpPr>
          <p:cNvPr id="31" name="矩形"/>
          <p:cNvSpPr/>
          <p:nvPr/>
        </p:nvSpPr>
        <p:spPr>
          <a:xfrm>
            <a:off x="133349" y="314325"/>
            <a:ext cx="560389" cy="422275"/>
          </a:xfrm>
          <a:prstGeom prst="rect">
            <a:avLst/>
          </a:prstGeom>
          <a:gradFill>
            <a:gsLst>
              <a:gs pos="0">
                <a:srgbClr val="FEE8F7"/>
              </a:gs>
              <a:gs pos="100000">
                <a:srgbClr val="FF0000"/>
              </a:gs>
            </a:gsLst>
            <a:lin ang="18900000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indent="57150" defTabSz="909637">
              <a:spcBef>
                <a:spcPts val="1300"/>
              </a:spcBef>
              <a:defRPr sz="2200" b="1"/>
            </a:pPr>
            <a:endParaRPr/>
          </a:p>
        </p:txBody>
      </p:sp>
      <p:sp>
        <p:nvSpPr>
          <p:cNvPr id="32" name="矩形"/>
          <p:cNvSpPr/>
          <p:nvPr/>
        </p:nvSpPr>
        <p:spPr>
          <a:xfrm>
            <a:off x="795337" y="17462"/>
            <a:ext cx="31751" cy="752476"/>
          </a:xfrm>
          <a:prstGeom prst="rect">
            <a:avLst/>
          </a:prstGeom>
          <a:solidFill>
            <a:srgbClr val="1C1C1C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indent="57150" defTabSz="909637">
              <a:spcBef>
                <a:spcPts val="1300"/>
              </a:spcBef>
              <a:defRPr sz="2200" b="1"/>
            </a:pPr>
            <a:endParaRPr/>
          </a:p>
        </p:txBody>
      </p:sp>
      <p:sp>
        <p:nvSpPr>
          <p:cNvPr id="33" name="矩形"/>
          <p:cNvSpPr/>
          <p:nvPr/>
        </p:nvSpPr>
        <p:spPr>
          <a:xfrm>
            <a:off x="441325" y="719137"/>
            <a:ext cx="8228013" cy="31751"/>
          </a:xfrm>
          <a:prstGeom prst="rect">
            <a:avLst/>
          </a:prstGeom>
          <a:gradFill>
            <a:gsLst>
              <a:gs pos="0">
                <a:srgbClr val="1C1C1C"/>
              </a:gs>
              <a:gs pos="100000">
                <a:srgbClr val="FEE8F7"/>
              </a:gs>
            </a:gsLst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indent="57150" defTabSz="909637">
              <a:spcBef>
                <a:spcPts val="1300"/>
              </a:spcBef>
              <a:defRPr sz="2200" b="1"/>
            </a:pPr>
            <a:endParaRPr/>
          </a:p>
        </p:txBody>
      </p:sp>
      <p:pic>
        <p:nvPicPr>
          <p:cNvPr id="34" name="image1.png" descr="image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2087" y="19050"/>
            <a:ext cx="755651" cy="704850"/>
          </a:xfrm>
          <a:prstGeom prst="rect">
            <a:avLst/>
          </a:prstGeom>
          <a:ln w="12700">
            <a:miter lim="400000"/>
          </a:ln>
        </p:spPr>
      </p:pic>
      <p:sp>
        <p:nvSpPr>
          <p:cNvPr id="35" name="标题文本"/>
          <p:cNvSpPr txBox="1">
            <a:spLocks noGrp="1"/>
          </p:cNvSpPr>
          <p:nvPr>
            <p:ph type="title"/>
          </p:nvPr>
        </p:nvSpPr>
        <p:spPr>
          <a:xfrm>
            <a:off x="1276350" y="28575"/>
            <a:ext cx="6607175" cy="704850"/>
          </a:xfrm>
          <a:prstGeom prst="rect">
            <a:avLst/>
          </a:prstGeom>
        </p:spPr>
        <p:txBody>
          <a:bodyPr lIns="35717" tIns="35717" rIns="35717" bIns="35717"/>
          <a:lstStyle>
            <a:lvl1pPr marR="0" indent="57150" defTabSz="909637">
              <a:defRPr>
                <a:uFillTx/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t>标题文本</a:t>
            </a:r>
          </a:p>
        </p:txBody>
      </p:sp>
      <p:sp>
        <p:nvSpPr>
          <p:cNvPr id="36" name="正文级别 1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349249" y="817563"/>
            <a:ext cx="3581401" cy="1444304"/>
          </a:xfrm>
          <a:prstGeom prst="rect">
            <a:avLst/>
          </a:prstGeom>
        </p:spPr>
        <p:txBody>
          <a:bodyPr lIns="35717" tIns="35717" rIns="35717" bIns="35717">
            <a:normAutofit/>
          </a:bodyPr>
          <a:lstStyle>
            <a:lvl1pPr marL="273050" marR="0" indent="-233362" defTabSz="909637">
              <a:defRPr>
                <a:uFillTx/>
              </a:defRPr>
            </a:lvl1pPr>
            <a:lvl2pPr marL="872595" marR="0" indent="-375708" defTabSz="909637">
              <a:defRPr>
                <a:uFillTx/>
              </a:defRPr>
            </a:lvl2pPr>
            <a:lvl3pPr marL="1290108" marR="0" indent="-336020" defTabSz="909637">
              <a:defRPr>
                <a:uFillTx/>
              </a:defRPr>
            </a:lvl3pPr>
            <a:lvl4pPr marL="1818745" marR="0" indent="-407458" defTabSz="909637">
              <a:defRPr>
                <a:uFillTx/>
              </a:defRPr>
            </a:lvl4pPr>
            <a:lvl5pPr marL="2275945" marR="0" indent="-407458" defTabSz="909637">
              <a:defRPr>
                <a:uFillTx/>
              </a:defRPr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</p:txBody>
      </p:sp>
      <p:sp>
        <p:nvSpPr>
          <p:cNvPr id="37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4275138" y="6383337"/>
            <a:ext cx="592137" cy="646757"/>
          </a:xfrm>
          <a:prstGeom prst="rect">
            <a:avLst/>
          </a:prstGeom>
        </p:spPr>
        <p:txBody>
          <a:bodyPr lIns="35717" tIns="35717" rIns="35717" bIns="35717"/>
          <a:lstStyle>
            <a:lvl1pPr defTabSz="579437">
              <a:defRPr sz="4000">
                <a:uFillTx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"/>
          <p:cNvSpPr/>
          <p:nvPr/>
        </p:nvSpPr>
        <p:spPr>
          <a:xfrm>
            <a:off x="417512" y="20041"/>
            <a:ext cx="438152" cy="474665"/>
          </a:xfrm>
          <a:prstGeom prst="rect">
            <a:avLst/>
          </a:prstGeom>
          <a:solidFill>
            <a:srgbClr val="F81F08"/>
          </a:solidFill>
          <a:ln w="12700">
            <a:miter lim="400000"/>
          </a:ln>
        </p:spPr>
        <p:txBody>
          <a:bodyPr lIns="35718" tIns="35718" rIns="35718" bIns="35718" anchor="ctr"/>
          <a:lstStyle/>
          <a:p>
            <a:pPr marR="40639" indent="57798" defTabSz="910828">
              <a:spcBef>
                <a:spcPts val="1300"/>
              </a:spcBef>
              <a:defRPr sz="22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3" name="矩形"/>
          <p:cNvSpPr/>
          <p:nvPr/>
        </p:nvSpPr>
        <p:spPr>
          <a:xfrm>
            <a:off x="803671" y="20041"/>
            <a:ext cx="328614" cy="474665"/>
          </a:xfrm>
          <a:prstGeom prst="rect">
            <a:avLst/>
          </a:prstGeom>
          <a:gradFill>
            <a:gsLst>
              <a:gs pos="0">
                <a:srgbClr val="F81F08"/>
              </a:gs>
              <a:gs pos="100000">
                <a:srgbClr val="FEE8F7"/>
              </a:gs>
            </a:gsLst>
          </a:gradFill>
          <a:ln w="12700">
            <a:miter lim="400000"/>
          </a:ln>
        </p:spPr>
        <p:txBody>
          <a:bodyPr lIns="35718" tIns="35718" rIns="35718" bIns="35718" anchor="ctr"/>
          <a:lstStyle/>
          <a:p>
            <a:pPr marR="40639" indent="57798" defTabSz="910828">
              <a:spcBef>
                <a:spcPts val="1300"/>
              </a:spcBef>
              <a:defRPr sz="22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4" name="矩形"/>
          <p:cNvSpPr/>
          <p:nvPr/>
        </p:nvSpPr>
        <p:spPr>
          <a:xfrm>
            <a:off x="541337" y="267890"/>
            <a:ext cx="422277" cy="474664"/>
          </a:xfrm>
          <a:prstGeom prst="rect">
            <a:avLst/>
          </a:prstGeom>
          <a:solidFill>
            <a:srgbClr val="3333CC"/>
          </a:solidFill>
          <a:ln w="12700">
            <a:miter lim="400000"/>
          </a:ln>
        </p:spPr>
        <p:txBody>
          <a:bodyPr lIns="35718" tIns="35718" rIns="35718" bIns="35718" anchor="ctr"/>
          <a:lstStyle/>
          <a:p>
            <a:pPr marR="40639" indent="57798" defTabSz="910828">
              <a:spcBef>
                <a:spcPts val="1300"/>
              </a:spcBef>
              <a:defRPr sz="22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5" name="矩形"/>
          <p:cNvSpPr/>
          <p:nvPr/>
        </p:nvSpPr>
        <p:spPr>
          <a:xfrm>
            <a:off x="911224" y="267890"/>
            <a:ext cx="366119" cy="474664"/>
          </a:xfrm>
          <a:prstGeom prst="rect">
            <a:avLst/>
          </a:prstGeom>
          <a:gradFill>
            <a:gsLst>
              <a:gs pos="0">
                <a:srgbClr val="3333CC"/>
              </a:gs>
              <a:gs pos="100000">
                <a:srgbClr val="FEE8F7"/>
              </a:gs>
            </a:gsLst>
          </a:gradFill>
          <a:ln w="12700">
            <a:miter lim="400000"/>
          </a:ln>
        </p:spPr>
        <p:txBody>
          <a:bodyPr lIns="35718" tIns="35718" rIns="35718" bIns="35718" anchor="ctr"/>
          <a:lstStyle/>
          <a:p>
            <a:pPr marR="40639" indent="57798" defTabSz="910828">
              <a:spcBef>
                <a:spcPts val="1300"/>
              </a:spcBef>
              <a:defRPr sz="22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6" name="矩形"/>
          <p:cNvSpPr/>
          <p:nvPr/>
        </p:nvSpPr>
        <p:spPr>
          <a:xfrm>
            <a:off x="133944" y="315713"/>
            <a:ext cx="560390" cy="422277"/>
          </a:xfrm>
          <a:prstGeom prst="rect">
            <a:avLst/>
          </a:prstGeom>
          <a:gradFill>
            <a:gsLst>
              <a:gs pos="0">
                <a:srgbClr val="FEE8F7"/>
              </a:gs>
              <a:gs pos="100000">
                <a:srgbClr val="FF0000"/>
              </a:gs>
            </a:gsLst>
            <a:lin ang="18900000"/>
          </a:gradFill>
          <a:ln w="12700">
            <a:miter lim="400000"/>
          </a:ln>
        </p:spPr>
        <p:txBody>
          <a:bodyPr lIns="35718" tIns="35718" rIns="35718" bIns="35718" anchor="ctr"/>
          <a:lstStyle/>
          <a:p>
            <a:pPr marR="40639" indent="57798" defTabSz="910828">
              <a:spcBef>
                <a:spcPts val="1300"/>
              </a:spcBef>
              <a:defRPr sz="22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7" name="矩形"/>
          <p:cNvSpPr/>
          <p:nvPr/>
        </p:nvSpPr>
        <p:spPr>
          <a:xfrm>
            <a:off x="795519" y="18652"/>
            <a:ext cx="32379" cy="752279"/>
          </a:xfrm>
          <a:prstGeom prst="rect">
            <a:avLst/>
          </a:prstGeom>
          <a:solidFill>
            <a:srgbClr val="1C1C1C"/>
          </a:solidFill>
          <a:ln w="12700">
            <a:miter lim="400000"/>
          </a:ln>
        </p:spPr>
        <p:txBody>
          <a:bodyPr lIns="35718" tIns="35718" rIns="35718" bIns="35718" anchor="ctr"/>
          <a:lstStyle/>
          <a:p>
            <a:pPr marR="40639" indent="57798" defTabSz="910828">
              <a:spcBef>
                <a:spcPts val="1300"/>
              </a:spcBef>
              <a:defRPr sz="22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8" name="矩形"/>
          <p:cNvSpPr/>
          <p:nvPr/>
        </p:nvSpPr>
        <p:spPr>
          <a:xfrm>
            <a:off x="442912" y="720525"/>
            <a:ext cx="8226427" cy="31752"/>
          </a:xfrm>
          <a:prstGeom prst="rect">
            <a:avLst/>
          </a:prstGeom>
          <a:gradFill>
            <a:gsLst>
              <a:gs pos="0">
                <a:srgbClr val="1C1C1C"/>
              </a:gs>
              <a:gs pos="100000">
                <a:srgbClr val="FEE8F7"/>
              </a:gs>
            </a:gsLst>
          </a:gradFill>
          <a:ln w="12700">
            <a:miter lim="400000"/>
          </a:ln>
        </p:spPr>
        <p:txBody>
          <a:bodyPr lIns="35718" tIns="35718" rIns="35718" bIns="35718" anchor="ctr"/>
          <a:lstStyle/>
          <a:p>
            <a:pPr marR="40639" indent="57798" defTabSz="910828">
              <a:spcBef>
                <a:spcPts val="1300"/>
              </a:spcBef>
              <a:defRPr sz="22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pic>
        <p:nvPicPr>
          <p:cNvPr id="9" name="image1.png" descr="image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2087" y="20041"/>
            <a:ext cx="755652" cy="704852"/>
          </a:xfrm>
          <a:prstGeom prst="rect">
            <a:avLst/>
          </a:prstGeom>
          <a:ln w="12700">
            <a:miter lim="400000"/>
          </a:ln>
        </p:spPr>
      </p:pic>
      <p:sp>
        <p:nvSpPr>
          <p:cNvPr id="10" name="标题文本"/>
          <p:cNvSpPr txBox="1">
            <a:spLocks noGrp="1"/>
          </p:cNvSpPr>
          <p:nvPr>
            <p:ph type="title"/>
          </p:nvPr>
        </p:nvSpPr>
        <p:spPr>
          <a:xfrm>
            <a:off x="1276928" y="28673"/>
            <a:ext cx="6607971" cy="7054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5718" tIns="35718" rIns="35718" bIns="35718" anchor="b">
            <a:normAutofit/>
          </a:bodyPr>
          <a:lstStyle/>
          <a:p>
            <a:r>
              <a:t>标题文本</a:t>
            </a:r>
          </a:p>
        </p:txBody>
      </p:sp>
      <p:sp>
        <p:nvSpPr>
          <p:cNvPr id="11" name="正文级别 1…"/>
          <p:cNvSpPr txBox="1">
            <a:spLocks noGrp="1"/>
          </p:cNvSpPr>
          <p:nvPr>
            <p:ph type="body" idx="1"/>
          </p:nvPr>
        </p:nvSpPr>
        <p:spPr>
          <a:xfrm>
            <a:off x="420392" y="990403"/>
            <a:ext cx="3581401" cy="13565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5718" tIns="35718" rIns="35718" bIns="35718"/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</p:txBody>
      </p:sp>
      <p:sp>
        <p:nvSpPr>
          <p:cNvPr id="12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4390528" y="6384726"/>
            <a:ext cx="363539" cy="389770"/>
          </a:xfrm>
          <a:prstGeom prst="rect">
            <a:avLst/>
          </a:prstGeom>
          <a:ln w="12700">
            <a:miter lim="400000"/>
          </a:ln>
        </p:spPr>
        <p:txBody>
          <a:bodyPr wrap="none" lIns="35718" tIns="35718" rIns="35718" bIns="35718">
            <a:spAutoFit/>
          </a:bodyPr>
          <a:lstStyle>
            <a:lvl1pPr algn="ctr" defTabSz="580429">
              <a:defRPr sz="2200" b="1">
                <a:uFill>
                  <a:solidFill>
                    <a:srgbClr val="000000"/>
                  </a:solidFill>
                </a:u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med"/>
  <p:txStyles>
    <p:titleStyle>
      <a:lvl1pPr marL="0" marR="40639" indent="57798" algn="ctr" defTabSz="910828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1" i="0" u="none" strike="noStrike" cap="none" spc="0" baseline="0">
          <a:solidFill>
            <a:srgbClr val="000000"/>
          </a:solidFill>
          <a:uFill>
            <a:solidFill>
              <a:srgbClr val="000000"/>
            </a:solidFill>
          </a:uFill>
          <a:latin typeface="Times New Roman" panose="02020603050405020304" pitchFamily="18" charset="0"/>
          <a:ea typeface="Times New Roman" panose="02020603050405020304" pitchFamily="18" charset="0"/>
          <a:cs typeface="Times New Roman" panose="02020603050405020304" pitchFamily="18" charset="0"/>
          <a:sym typeface="Arial Black"/>
        </a:defRPr>
      </a:lvl1pPr>
      <a:lvl2pPr marL="0" marR="40639" indent="57798" algn="ctr" defTabSz="910828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0" i="0" u="none" strike="noStrike" cap="none" spc="0" baseline="0">
          <a:solidFill>
            <a:srgbClr val="000000"/>
          </a:solidFill>
          <a:uFill>
            <a:solidFill>
              <a:srgbClr val="000000"/>
            </a:solidFill>
          </a:uFill>
          <a:latin typeface="Arial Black"/>
          <a:ea typeface="Arial Black"/>
          <a:cs typeface="Arial Black"/>
          <a:sym typeface="Arial Black"/>
        </a:defRPr>
      </a:lvl2pPr>
      <a:lvl3pPr marL="0" marR="40639" indent="57798" algn="ctr" defTabSz="910828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0" i="0" u="none" strike="noStrike" cap="none" spc="0" baseline="0">
          <a:solidFill>
            <a:srgbClr val="000000"/>
          </a:solidFill>
          <a:uFill>
            <a:solidFill>
              <a:srgbClr val="000000"/>
            </a:solidFill>
          </a:uFill>
          <a:latin typeface="Arial Black"/>
          <a:ea typeface="Arial Black"/>
          <a:cs typeface="Arial Black"/>
          <a:sym typeface="Arial Black"/>
        </a:defRPr>
      </a:lvl3pPr>
      <a:lvl4pPr marL="0" marR="40639" indent="57798" algn="ctr" defTabSz="910828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0" i="0" u="none" strike="noStrike" cap="none" spc="0" baseline="0">
          <a:solidFill>
            <a:srgbClr val="000000"/>
          </a:solidFill>
          <a:uFill>
            <a:solidFill>
              <a:srgbClr val="000000"/>
            </a:solidFill>
          </a:uFill>
          <a:latin typeface="Arial Black"/>
          <a:ea typeface="Arial Black"/>
          <a:cs typeface="Arial Black"/>
          <a:sym typeface="Arial Black"/>
        </a:defRPr>
      </a:lvl4pPr>
      <a:lvl5pPr marL="0" marR="40639" indent="57798" algn="ctr" defTabSz="910828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0" i="0" u="none" strike="noStrike" cap="none" spc="0" baseline="0">
          <a:solidFill>
            <a:srgbClr val="000000"/>
          </a:solidFill>
          <a:uFill>
            <a:solidFill>
              <a:srgbClr val="000000"/>
            </a:solidFill>
          </a:uFill>
          <a:latin typeface="Arial Black"/>
          <a:ea typeface="Arial Black"/>
          <a:cs typeface="Arial Black"/>
          <a:sym typeface="Arial Black"/>
        </a:defRPr>
      </a:lvl5pPr>
      <a:lvl6pPr marL="0" marR="40639" indent="57798" algn="ctr" defTabSz="910828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0" i="0" u="none" strike="noStrike" cap="none" spc="0" baseline="0">
          <a:solidFill>
            <a:srgbClr val="000000"/>
          </a:solidFill>
          <a:uFill>
            <a:solidFill>
              <a:srgbClr val="000000"/>
            </a:solidFill>
          </a:uFill>
          <a:latin typeface="Arial Black"/>
          <a:ea typeface="Arial Black"/>
          <a:cs typeface="Arial Black"/>
          <a:sym typeface="Arial Black"/>
        </a:defRPr>
      </a:lvl6pPr>
      <a:lvl7pPr marL="0" marR="40639" indent="57798" algn="ctr" defTabSz="910828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0" i="0" u="none" strike="noStrike" cap="none" spc="0" baseline="0">
          <a:solidFill>
            <a:srgbClr val="000000"/>
          </a:solidFill>
          <a:uFill>
            <a:solidFill>
              <a:srgbClr val="000000"/>
            </a:solidFill>
          </a:uFill>
          <a:latin typeface="Arial Black"/>
          <a:ea typeface="Arial Black"/>
          <a:cs typeface="Arial Black"/>
          <a:sym typeface="Arial Black"/>
        </a:defRPr>
      </a:lvl7pPr>
      <a:lvl8pPr marL="0" marR="40639" indent="57798" algn="ctr" defTabSz="910828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0" i="0" u="none" strike="noStrike" cap="none" spc="0" baseline="0">
          <a:solidFill>
            <a:srgbClr val="000000"/>
          </a:solidFill>
          <a:uFill>
            <a:solidFill>
              <a:srgbClr val="000000"/>
            </a:solidFill>
          </a:uFill>
          <a:latin typeface="Arial Black"/>
          <a:ea typeface="Arial Black"/>
          <a:cs typeface="Arial Black"/>
          <a:sym typeface="Arial Black"/>
        </a:defRPr>
      </a:lvl8pPr>
      <a:lvl9pPr marL="0" marR="40639" indent="57798" algn="ctr" defTabSz="910828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0" i="0" u="none" strike="noStrike" cap="none" spc="0" baseline="0">
          <a:solidFill>
            <a:srgbClr val="000000"/>
          </a:solidFill>
          <a:uFill>
            <a:solidFill>
              <a:srgbClr val="000000"/>
            </a:solidFill>
          </a:uFill>
          <a:latin typeface="Arial Black"/>
          <a:ea typeface="Arial Black"/>
          <a:cs typeface="Arial Black"/>
          <a:sym typeface="Arial Black"/>
        </a:defRPr>
      </a:lvl9pPr>
    </p:titleStyle>
    <p:bodyStyle>
      <a:lvl1pPr marL="274435" marR="40639" indent="-233795" algn="l" defTabSz="910828" latinLnBrk="0">
        <a:lnSpc>
          <a:spcPct val="100000"/>
        </a:lnSpc>
        <a:spcBef>
          <a:spcPts val="700"/>
        </a:spcBef>
        <a:spcAft>
          <a:spcPts val="0"/>
        </a:spcAft>
        <a:buClr>
          <a:schemeClr val="tx1"/>
        </a:buClr>
        <a:buSzPct val="80000"/>
        <a:buFont typeface="Wingdings" pitchFamily="2" charset="2"/>
        <a:buChar char="l"/>
        <a:tabLst/>
        <a:defRPr sz="2400" b="0" i="0" u="none" strike="noStrike" cap="none" spc="0" baseline="0">
          <a:solidFill>
            <a:srgbClr val="000000"/>
          </a:solidFill>
          <a:uFill>
            <a:solidFill>
              <a:srgbClr val="000000"/>
            </a:solidFill>
          </a:uFill>
          <a:latin typeface="Times New Roman" panose="02020603050405020304" pitchFamily="18" charset="0"/>
          <a:ea typeface="Times New Roman" panose="02020603050405020304" pitchFamily="18" charset="0"/>
          <a:cs typeface="Times New Roman" panose="02020603050405020304" pitchFamily="18" charset="0"/>
          <a:sym typeface="Tahoma"/>
        </a:defRPr>
      </a:lvl1pPr>
      <a:lvl2pPr marL="1012190" marR="40639" indent="-514350" algn="l" defTabSz="910828" latinLnBrk="0">
        <a:lnSpc>
          <a:spcPct val="100000"/>
        </a:lnSpc>
        <a:spcBef>
          <a:spcPts val="700"/>
        </a:spcBef>
        <a:spcAft>
          <a:spcPts val="0"/>
        </a:spcAft>
        <a:buClr>
          <a:schemeClr val="tx1"/>
        </a:buClr>
        <a:buSzPct val="80000"/>
        <a:buFont typeface="+mj-lt"/>
        <a:buAutoNum type="alphaLcPeriod"/>
        <a:tabLst/>
        <a:defRPr sz="2200" b="0" i="0" u="none" strike="noStrike" cap="none" spc="0" baseline="0">
          <a:solidFill>
            <a:srgbClr val="000000"/>
          </a:solidFill>
          <a:uFill>
            <a:solidFill>
              <a:srgbClr val="000000"/>
            </a:solidFill>
          </a:uFill>
          <a:latin typeface="Times New Roman" panose="02020603050405020304" pitchFamily="18" charset="0"/>
          <a:ea typeface="Times New Roman" panose="02020603050405020304" pitchFamily="18" charset="0"/>
          <a:cs typeface="Times New Roman" panose="02020603050405020304" pitchFamily="18" charset="0"/>
          <a:sym typeface="Tahoma"/>
        </a:defRPr>
      </a:lvl2pPr>
      <a:lvl3pPr marL="1156744" marR="40639" indent="-201705" algn="l" defTabSz="910828" latinLnBrk="0">
        <a:lnSpc>
          <a:spcPct val="100000"/>
        </a:lnSpc>
        <a:spcBef>
          <a:spcPts val="700"/>
        </a:spcBef>
        <a:spcAft>
          <a:spcPts val="0"/>
        </a:spcAft>
        <a:buClr>
          <a:srgbClr val="3333CC"/>
        </a:buClr>
        <a:buSzPct val="50000"/>
        <a:buFontTx/>
        <a:buChar char="■"/>
        <a:tabLst/>
        <a:defRPr sz="3000" b="0" i="0" u="none" strike="noStrike" cap="none" spc="0" baseline="0">
          <a:solidFill>
            <a:srgbClr val="000000"/>
          </a:solidFill>
          <a:uFill>
            <a:solidFill>
              <a:srgbClr val="000000"/>
            </a:solidFill>
          </a:uFill>
          <a:latin typeface="Tahoma"/>
          <a:ea typeface="Tahoma"/>
          <a:cs typeface="Tahoma"/>
          <a:sym typeface="Tahoma"/>
        </a:defRPr>
      </a:lvl3pPr>
      <a:lvl4pPr marL="1657167" marR="40639" indent="-244928" algn="l" defTabSz="910828" latinLnBrk="0">
        <a:lnSpc>
          <a:spcPct val="100000"/>
        </a:lnSpc>
        <a:spcBef>
          <a:spcPts val="700"/>
        </a:spcBef>
        <a:spcAft>
          <a:spcPts val="0"/>
        </a:spcAft>
        <a:buClr>
          <a:srgbClr val="3333CC"/>
        </a:buClr>
        <a:buSzPct val="55000"/>
        <a:buFontTx/>
        <a:buChar char="■"/>
        <a:tabLst/>
        <a:defRPr sz="3000" b="0" i="0" u="none" strike="noStrike" cap="none" spc="0" baseline="0">
          <a:solidFill>
            <a:srgbClr val="000000"/>
          </a:solidFill>
          <a:uFill>
            <a:solidFill>
              <a:srgbClr val="000000"/>
            </a:solidFill>
          </a:uFill>
          <a:latin typeface="Tahoma"/>
          <a:ea typeface="Tahoma"/>
          <a:cs typeface="Tahoma"/>
          <a:sym typeface="Tahoma"/>
        </a:defRPr>
      </a:lvl4pPr>
      <a:lvl5pPr marL="2114367" marR="40639" indent="-244928" algn="l" defTabSz="910828" latinLnBrk="0">
        <a:lnSpc>
          <a:spcPct val="100000"/>
        </a:lnSpc>
        <a:spcBef>
          <a:spcPts val="700"/>
        </a:spcBef>
        <a:spcAft>
          <a:spcPts val="0"/>
        </a:spcAft>
        <a:buClr>
          <a:srgbClr val="3333CC"/>
        </a:buClr>
        <a:buSzPct val="50000"/>
        <a:buFontTx/>
        <a:buChar char="■"/>
        <a:tabLst/>
        <a:defRPr sz="3000" b="0" i="0" u="none" strike="noStrike" cap="none" spc="0" baseline="0">
          <a:solidFill>
            <a:srgbClr val="000000"/>
          </a:solidFill>
          <a:uFill>
            <a:solidFill>
              <a:srgbClr val="000000"/>
            </a:solidFill>
          </a:uFill>
          <a:latin typeface="Tahoma"/>
          <a:ea typeface="Tahoma"/>
          <a:cs typeface="Tahoma"/>
          <a:sym typeface="Tahoma"/>
        </a:defRPr>
      </a:lvl5pPr>
      <a:lvl6pPr marL="2114368" marR="40639" indent="-244928" algn="l" defTabSz="910828" latinLnBrk="0">
        <a:lnSpc>
          <a:spcPct val="100000"/>
        </a:lnSpc>
        <a:spcBef>
          <a:spcPts val="700"/>
        </a:spcBef>
        <a:spcAft>
          <a:spcPts val="0"/>
        </a:spcAft>
        <a:buClr>
          <a:srgbClr val="3333CC"/>
        </a:buClr>
        <a:buSzPct val="50000"/>
        <a:buFontTx/>
        <a:buChar char="■"/>
        <a:tabLst/>
        <a:defRPr sz="3000" b="0" i="0" u="none" strike="noStrike" cap="none" spc="0" baseline="0">
          <a:solidFill>
            <a:srgbClr val="000000"/>
          </a:solidFill>
          <a:uFill>
            <a:solidFill>
              <a:srgbClr val="000000"/>
            </a:solidFill>
          </a:uFill>
          <a:latin typeface="Tahoma"/>
          <a:ea typeface="Tahoma"/>
          <a:cs typeface="Tahoma"/>
          <a:sym typeface="Tahoma"/>
        </a:defRPr>
      </a:lvl6pPr>
      <a:lvl7pPr marL="2114368" marR="40639" indent="-244928" algn="l" defTabSz="910828" latinLnBrk="0">
        <a:lnSpc>
          <a:spcPct val="100000"/>
        </a:lnSpc>
        <a:spcBef>
          <a:spcPts val="700"/>
        </a:spcBef>
        <a:spcAft>
          <a:spcPts val="0"/>
        </a:spcAft>
        <a:buClr>
          <a:srgbClr val="3333CC"/>
        </a:buClr>
        <a:buSzPct val="50000"/>
        <a:buFontTx/>
        <a:buChar char="■"/>
        <a:tabLst/>
        <a:defRPr sz="3000" b="0" i="0" u="none" strike="noStrike" cap="none" spc="0" baseline="0">
          <a:solidFill>
            <a:srgbClr val="000000"/>
          </a:solidFill>
          <a:uFill>
            <a:solidFill>
              <a:srgbClr val="000000"/>
            </a:solidFill>
          </a:uFill>
          <a:latin typeface="Tahoma"/>
          <a:ea typeface="Tahoma"/>
          <a:cs typeface="Tahoma"/>
          <a:sym typeface="Tahoma"/>
        </a:defRPr>
      </a:lvl7pPr>
      <a:lvl8pPr marL="2114368" marR="40639" indent="-244928" algn="l" defTabSz="910828" latinLnBrk="0">
        <a:lnSpc>
          <a:spcPct val="100000"/>
        </a:lnSpc>
        <a:spcBef>
          <a:spcPts val="700"/>
        </a:spcBef>
        <a:spcAft>
          <a:spcPts val="0"/>
        </a:spcAft>
        <a:buClr>
          <a:srgbClr val="3333CC"/>
        </a:buClr>
        <a:buSzPct val="50000"/>
        <a:buFontTx/>
        <a:buChar char="■"/>
        <a:tabLst/>
        <a:defRPr sz="3000" b="0" i="0" u="none" strike="noStrike" cap="none" spc="0" baseline="0">
          <a:solidFill>
            <a:srgbClr val="000000"/>
          </a:solidFill>
          <a:uFill>
            <a:solidFill>
              <a:srgbClr val="000000"/>
            </a:solidFill>
          </a:uFill>
          <a:latin typeface="Tahoma"/>
          <a:ea typeface="Tahoma"/>
          <a:cs typeface="Tahoma"/>
          <a:sym typeface="Tahoma"/>
        </a:defRPr>
      </a:lvl8pPr>
      <a:lvl9pPr marL="2114368" marR="40639" indent="-244928" algn="l" defTabSz="910828" latinLnBrk="0">
        <a:lnSpc>
          <a:spcPct val="100000"/>
        </a:lnSpc>
        <a:spcBef>
          <a:spcPts val="700"/>
        </a:spcBef>
        <a:spcAft>
          <a:spcPts val="0"/>
        </a:spcAft>
        <a:buClr>
          <a:srgbClr val="3333CC"/>
        </a:buClr>
        <a:buSzPct val="50000"/>
        <a:buFontTx/>
        <a:buChar char="■"/>
        <a:tabLst/>
        <a:defRPr sz="3000" b="0" i="0" u="none" strike="noStrike" cap="none" spc="0" baseline="0">
          <a:solidFill>
            <a:srgbClr val="000000"/>
          </a:solidFill>
          <a:uFill>
            <a:solidFill>
              <a:srgbClr val="000000"/>
            </a:solidFill>
          </a:uFill>
          <a:latin typeface="Tahoma"/>
          <a:ea typeface="Tahoma"/>
          <a:cs typeface="Tahoma"/>
          <a:sym typeface="Tahoma"/>
        </a:defRPr>
      </a:lvl9pPr>
    </p:bodyStyle>
    <p:otherStyle>
      <a:lvl1pPr marL="0" marR="0" indent="0" algn="ctr" defTabSz="58042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200" b="1" i="0" u="none" strike="noStrike" cap="none" spc="0" baseline="0"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Times New Roman"/>
        </a:defRPr>
      </a:lvl1pPr>
      <a:lvl2pPr marL="0" marR="0" indent="57798" algn="ctr" defTabSz="58042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200" b="1" i="0" u="none" strike="noStrike" cap="none" spc="0" baseline="0"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Times New Roman"/>
        </a:defRPr>
      </a:lvl2pPr>
      <a:lvl3pPr marL="0" marR="0" indent="57798" algn="ctr" defTabSz="58042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200" b="1" i="0" u="none" strike="noStrike" cap="none" spc="0" baseline="0"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Times New Roman"/>
        </a:defRPr>
      </a:lvl3pPr>
      <a:lvl4pPr marL="0" marR="0" indent="57798" algn="ctr" defTabSz="58042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200" b="1" i="0" u="none" strike="noStrike" cap="none" spc="0" baseline="0"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Times New Roman"/>
        </a:defRPr>
      </a:lvl4pPr>
      <a:lvl5pPr marL="0" marR="0" indent="57798" algn="ctr" defTabSz="58042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200" b="1" i="0" u="none" strike="noStrike" cap="none" spc="0" baseline="0"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Times New Roman"/>
        </a:defRPr>
      </a:lvl5pPr>
      <a:lvl6pPr marL="0" marR="0" indent="57798" algn="ctr" defTabSz="58042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200" b="1" i="0" u="none" strike="noStrike" cap="none" spc="0" baseline="0"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Times New Roman"/>
        </a:defRPr>
      </a:lvl6pPr>
      <a:lvl7pPr marL="0" marR="0" indent="57798" algn="ctr" defTabSz="58042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200" b="1" i="0" u="none" strike="noStrike" cap="none" spc="0" baseline="0"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Times New Roman"/>
        </a:defRPr>
      </a:lvl7pPr>
      <a:lvl8pPr marL="0" marR="0" indent="57798" algn="ctr" defTabSz="58042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200" b="1" i="0" u="none" strike="noStrike" cap="none" spc="0" baseline="0"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Times New Roman"/>
        </a:defRPr>
      </a:lvl8pPr>
      <a:lvl9pPr marL="0" marR="0" indent="57798" algn="ctr" defTabSz="58042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200" b="1" i="0" u="none" strike="noStrike" cap="none" spc="0" baseline="0"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Times New Roman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F64AF30-FE73-1C3E-6FC6-3F4144B816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6350" y="28572"/>
            <a:ext cx="6607175" cy="704850"/>
          </a:xfrm>
        </p:spPr>
        <p:txBody>
          <a:bodyPr/>
          <a:lstStyle/>
          <a:p>
            <a:r>
              <a:rPr lang="zh-CN" altLang="en-US"/>
              <a:t>主要内容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953BB1A-9446-39A3-35C2-DE8781C4721B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371020" y="828448"/>
            <a:ext cx="7412265" cy="4861152"/>
          </a:xfrm>
        </p:spPr>
        <p:txBody>
          <a:bodyPr/>
          <a:lstStyle/>
          <a:p>
            <a:pPr marL="342900" indent="-342900">
              <a:lnSpc>
                <a:spcPct val="120000"/>
              </a:lnSpc>
            </a:pPr>
            <a:r>
              <a:rPr lang="en-US" altLang="zh-CN"/>
              <a:t>Node(</a:t>
            </a:r>
            <a:r>
              <a:rPr lang="zh-CN" altLang="en-US"/>
              <a:t>结点</a:t>
            </a:r>
            <a:r>
              <a:rPr lang="en-US" altLang="zh-CN"/>
              <a:t>)</a:t>
            </a:r>
            <a:r>
              <a:rPr lang="zh-CN" altLang="en-US"/>
              <a:t>类</a:t>
            </a:r>
          </a:p>
          <a:p>
            <a:pPr marL="342900" indent="-342900">
              <a:lnSpc>
                <a:spcPct val="120000"/>
              </a:lnSpc>
            </a:pPr>
            <a:r>
              <a:rPr lang="zh-CN" altLang="en-US"/>
              <a:t>单</a:t>
            </a:r>
            <a:r>
              <a:rPr lang="en-US" altLang="zh-CN"/>
              <a:t>(</a:t>
            </a:r>
            <a:r>
              <a:rPr lang="zh-CN" altLang="en-US"/>
              <a:t>向</a:t>
            </a:r>
            <a:r>
              <a:rPr lang="en-US" altLang="zh-CN"/>
              <a:t>)</a:t>
            </a:r>
            <a:r>
              <a:rPr lang="zh-CN" altLang="en-US"/>
              <a:t>链表：用引用变量表示</a:t>
            </a:r>
            <a:r>
              <a:rPr lang="zh-CN" altLang="en-US">
                <a:solidFill>
                  <a:schemeClr val="accent1"/>
                </a:solidFill>
              </a:rPr>
              <a:t>后继</a:t>
            </a:r>
            <a:r>
              <a:rPr lang="zh-CN" altLang="en-US"/>
              <a:t>关系的线性表实现方式</a:t>
            </a:r>
          </a:p>
          <a:p>
            <a:pPr marL="342900" indent="-342900">
              <a:lnSpc>
                <a:spcPct val="120000"/>
              </a:lnSpc>
            </a:pPr>
            <a:r>
              <a:rPr lang="zh-CN" altLang="en-US"/>
              <a:t>性能分析</a:t>
            </a:r>
          </a:p>
          <a:p>
            <a:pPr marL="342900" indent="-342900">
              <a:lnSpc>
                <a:spcPct val="120000"/>
              </a:lnSpc>
            </a:pPr>
            <a:r>
              <a:rPr lang="zh-CN" altLang="en-US"/>
              <a:t>带头结点的单</a:t>
            </a:r>
            <a:r>
              <a:rPr lang="en-US" altLang="zh-CN"/>
              <a:t>(</a:t>
            </a:r>
            <a:r>
              <a:rPr lang="zh-CN" altLang="en-US"/>
              <a:t>向</a:t>
            </a:r>
            <a:r>
              <a:rPr lang="en-US" altLang="zh-CN"/>
              <a:t>)</a:t>
            </a:r>
            <a:r>
              <a:rPr lang="zh-CN" altLang="en-US"/>
              <a:t>链表</a:t>
            </a:r>
          </a:p>
          <a:p>
            <a:pPr marL="342900" indent="-342900">
              <a:lnSpc>
                <a:spcPct val="120000"/>
              </a:lnSpc>
            </a:pPr>
            <a:r>
              <a:rPr lang="zh-CN" altLang="en-US"/>
              <a:t>循环单</a:t>
            </a:r>
            <a:r>
              <a:rPr lang="en-US" altLang="zh-CN"/>
              <a:t>(</a:t>
            </a:r>
            <a:r>
              <a:rPr lang="zh-CN" altLang="en-US"/>
              <a:t>向</a:t>
            </a:r>
            <a:r>
              <a:rPr lang="en-US" altLang="zh-CN"/>
              <a:t>)</a:t>
            </a:r>
            <a:r>
              <a:rPr lang="zh-CN" altLang="en-US"/>
              <a:t>链表</a:t>
            </a:r>
          </a:p>
          <a:p>
            <a:pPr marL="342900" indent="-342900">
              <a:lnSpc>
                <a:spcPct val="120000"/>
              </a:lnSpc>
            </a:pPr>
            <a:r>
              <a:rPr lang="zh-CN" altLang="en-US"/>
              <a:t>双向链表：用引用变量表示</a:t>
            </a:r>
            <a:r>
              <a:rPr lang="zh-CN" altLang="en-US">
                <a:solidFill>
                  <a:schemeClr val="accent1"/>
                </a:solidFill>
              </a:rPr>
              <a:t>前驱</a:t>
            </a:r>
            <a:r>
              <a:rPr lang="zh-CN" altLang="en-US"/>
              <a:t>和</a:t>
            </a:r>
            <a:r>
              <a:rPr lang="zh-CN" altLang="en-US">
                <a:solidFill>
                  <a:schemeClr val="accent1"/>
                </a:solidFill>
              </a:rPr>
              <a:t>后继</a:t>
            </a:r>
            <a:r>
              <a:rPr lang="zh-CN" altLang="en-US"/>
              <a:t>关系的线性表实现方式</a:t>
            </a:r>
            <a:endParaRPr lang="en-US" altLang="zh-CN"/>
          </a:p>
          <a:p>
            <a:pPr marL="342900" indent="-342900">
              <a:lnSpc>
                <a:spcPct val="120000"/>
              </a:lnSpc>
            </a:pPr>
            <a:r>
              <a:rPr lang="zh-CN" altLang="en-US"/>
              <a:t>双向循环链表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p = p.next;"/>
          <p:cNvSpPr txBox="1"/>
          <p:nvPr/>
        </p:nvSpPr>
        <p:spPr>
          <a:xfrm>
            <a:off x="1198923" y="4130708"/>
            <a:ext cx="1874776" cy="495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2600">
                <a:latin typeface="Tahoma"/>
                <a:ea typeface="Tahoma"/>
                <a:cs typeface="Tahoma"/>
                <a:sym typeface="Tahoma"/>
              </a:defRPr>
            </a:pPr>
            <a:r>
              <a:rPr>
                <a:solidFill>
                  <a:schemeClr val="accent1">
                    <a:lumOff val="-7647"/>
                  </a:schemeClr>
                </a:solidFill>
              </a:rPr>
              <a:t>p = p.next</a:t>
            </a:r>
            <a:r>
              <a:t>; </a:t>
            </a:r>
          </a:p>
        </p:txBody>
      </p:sp>
      <p:sp>
        <p:nvSpPr>
          <p:cNvPr id="271" name="Node&lt;T&gt; p = head;"/>
          <p:cNvSpPr txBox="1"/>
          <p:nvPr/>
        </p:nvSpPr>
        <p:spPr>
          <a:xfrm>
            <a:off x="1172596" y="3440721"/>
            <a:ext cx="2965555" cy="5027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600"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r>
              <a:t>Node&lt;T&gt; p = </a:t>
            </a:r>
            <a:r>
              <a:rPr lang="en-US"/>
              <a:t>first</a:t>
            </a:r>
            <a:r>
              <a:t>;</a:t>
            </a:r>
          </a:p>
        </p:txBody>
      </p:sp>
      <p:sp>
        <p:nvSpPr>
          <p:cNvPr id="272" name="p"/>
          <p:cNvSpPr txBox="1"/>
          <p:nvPr/>
        </p:nvSpPr>
        <p:spPr>
          <a:xfrm>
            <a:off x="3435831" y="1502191"/>
            <a:ext cx="296814" cy="495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600"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r>
              <a:t>p</a:t>
            </a:r>
          </a:p>
        </p:txBody>
      </p:sp>
      <p:sp>
        <p:nvSpPr>
          <p:cNvPr id="273" name="线条"/>
          <p:cNvSpPr/>
          <p:nvPr/>
        </p:nvSpPr>
        <p:spPr>
          <a:xfrm>
            <a:off x="3584238" y="1950793"/>
            <a:ext cx="1" cy="253267"/>
          </a:xfrm>
          <a:prstGeom prst="line">
            <a:avLst/>
          </a:prstGeom>
          <a:ln w="25400">
            <a:solidFill>
              <a:schemeClr val="accent1"/>
            </a:solidFill>
            <a:tailEnd type="triangle"/>
          </a:ln>
        </p:spPr>
        <p:txBody>
          <a:bodyPr lIns="45718" tIns="45718" rIns="45718" bIns="45718"/>
          <a:lstStyle/>
          <a:p>
            <a:pPr>
              <a:defRPr sz="1200">
                <a:latin typeface="Tahoma"/>
                <a:ea typeface="Tahoma"/>
                <a:cs typeface="Tahoma"/>
                <a:sym typeface="Tahoma"/>
              </a:defRPr>
            </a:pPr>
            <a:endParaRPr/>
          </a:p>
        </p:txBody>
      </p:sp>
      <p:grpSp>
        <p:nvGrpSpPr>
          <p:cNvPr id="301" name="成组"/>
          <p:cNvGrpSpPr/>
          <p:nvPr/>
        </p:nvGrpSpPr>
        <p:grpSpPr>
          <a:xfrm>
            <a:off x="3689482" y="1765300"/>
            <a:ext cx="1581018" cy="400660"/>
            <a:chOff x="0" y="0"/>
            <a:chExt cx="1581017" cy="400659"/>
          </a:xfrm>
        </p:grpSpPr>
        <p:sp>
          <p:nvSpPr>
            <p:cNvPr id="299" name="线条"/>
            <p:cNvSpPr/>
            <p:nvPr/>
          </p:nvSpPr>
          <p:spPr>
            <a:xfrm>
              <a:off x="0" y="10048"/>
              <a:ext cx="1581018" cy="1"/>
            </a:xfrm>
            <a:prstGeom prst="line">
              <a:avLst/>
            </a:prstGeom>
            <a:noFill/>
            <a:ln w="25400" cap="flat">
              <a:solidFill>
                <a:schemeClr val="accent1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 sz="1200"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  <p:sp>
          <p:nvSpPr>
            <p:cNvPr id="300" name="线条"/>
            <p:cNvSpPr/>
            <p:nvPr/>
          </p:nvSpPr>
          <p:spPr>
            <a:xfrm>
              <a:off x="1577318" y="0"/>
              <a:ext cx="1" cy="400660"/>
            </a:xfrm>
            <a:prstGeom prst="line">
              <a:avLst/>
            </a:prstGeom>
            <a:noFill/>
            <a:ln w="25400" cap="flat">
              <a:solidFill>
                <a:schemeClr val="accent1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 sz="1200"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</p:grpSp>
      <p:grpSp>
        <p:nvGrpSpPr>
          <p:cNvPr id="304" name="成组"/>
          <p:cNvGrpSpPr/>
          <p:nvPr/>
        </p:nvGrpSpPr>
        <p:grpSpPr>
          <a:xfrm>
            <a:off x="3810875" y="1765993"/>
            <a:ext cx="3155818" cy="400660"/>
            <a:chOff x="0" y="0"/>
            <a:chExt cx="3155817" cy="400659"/>
          </a:xfrm>
        </p:grpSpPr>
        <p:sp>
          <p:nvSpPr>
            <p:cNvPr id="302" name="线条"/>
            <p:cNvSpPr/>
            <p:nvPr/>
          </p:nvSpPr>
          <p:spPr>
            <a:xfrm>
              <a:off x="3147034" y="0"/>
              <a:ext cx="1" cy="400660"/>
            </a:xfrm>
            <a:prstGeom prst="line">
              <a:avLst/>
            </a:prstGeom>
            <a:noFill/>
            <a:ln w="25400" cap="flat">
              <a:solidFill>
                <a:schemeClr val="accent1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 sz="1200"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  <p:sp>
          <p:nvSpPr>
            <p:cNvPr id="303" name="线条"/>
            <p:cNvSpPr/>
            <p:nvPr/>
          </p:nvSpPr>
          <p:spPr>
            <a:xfrm>
              <a:off x="0" y="10048"/>
              <a:ext cx="3155818" cy="1"/>
            </a:xfrm>
            <a:prstGeom prst="line">
              <a:avLst/>
            </a:prstGeom>
            <a:noFill/>
            <a:ln w="25400" cap="flat">
              <a:solidFill>
                <a:schemeClr val="accent1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 sz="1200"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</p:grpSp>
      <p:sp>
        <p:nvSpPr>
          <p:cNvPr id="305" name="p = p.next;"/>
          <p:cNvSpPr txBox="1"/>
          <p:nvPr/>
        </p:nvSpPr>
        <p:spPr>
          <a:xfrm>
            <a:off x="1186223" y="4827395"/>
            <a:ext cx="1874776" cy="495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2600">
                <a:latin typeface="Tahoma"/>
                <a:ea typeface="Tahoma"/>
                <a:cs typeface="Tahoma"/>
                <a:sym typeface="Tahoma"/>
              </a:defRPr>
            </a:pPr>
            <a:r>
              <a:rPr>
                <a:solidFill>
                  <a:schemeClr val="accent1">
                    <a:lumOff val="-7647"/>
                  </a:schemeClr>
                </a:solidFill>
              </a:rPr>
              <a:t>p = p.next</a:t>
            </a:r>
            <a:r>
              <a:t>; </a:t>
            </a:r>
          </a:p>
        </p:txBody>
      </p:sp>
      <p:sp>
        <p:nvSpPr>
          <p:cNvPr id="306" name="不断改变引用变量p的值，使它引用下一个结点"/>
          <p:cNvSpPr txBox="1"/>
          <p:nvPr/>
        </p:nvSpPr>
        <p:spPr>
          <a:xfrm>
            <a:off x="122237" y="880525"/>
            <a:ext cx="4823436" cy="4873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rPr lang="zh-CN" altLang="en-US"/>
              <a:t>通过字段</a:t>
            </a:r>
            <a:r>
              <a:rPr lang="en-US" altLang="zh-CN"/>
              <a:t>next</a:t>
            </a:r>
            <a:r>
              <a:rPr lang="zh-CN" altLang="en-US"/>
              <a:t>可以找到后继结点。</a:t>
            </a:r>
            <a:endParaRPr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B303A26F-B195-A673-87CA-DABA475D7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找后继结点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1058722E-FEE5-53A8-EB92-4B6E3011C15F}"/>
              </a:ext>
            </a:extLst>
          </p:cNvPr>
          <p:cNvGrpSpPr/>
          <p:nvPr/>
        </p:nvGrpSpPr>
        <p:grpSpPr>
          <a:xfrm>
            <a:off x="2039656" y="2207623"/>
            <a:ext cx="5720453" cy="952581"/>
            <a:chOff x="1342970" y="846448"/>
            <a:chExt cx="5720453" cy="952581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623BD241-AEE7-A022-31CE-87D42141FF6C}"/>
                </a:ext>
              </a:extLst>
            </p:cNvPr>
            <p:cNvGrpSpPr/>
            <p:nvPr/>
          </p:nvGrpSpPr>
          <p:grpSpPr>
            <a:xfrm>
              <a:off x="1912379" y="853114"/>
              <a:ext cx="5093381" cy="469905"/>
              <a:chOff x="1912379" y="853114"/>
              <a:chExt cx="5093381" cy="469905"/>
            </a:xfrm>
          </p:grpSpPr>
          <p:sp>
            <p:nvSpPr>
              <p:cNvPr id="30" name="成组">
                <a:extLst>
                  <a:ext uri="{FF2B5EF4-FFF2-40B4-BE49-F238E27FC236}">
                    <a16:creationId xmlns:a16="http://schemas.microsoft.com/office/drawing/2014/main" id="{5CD5721A-B9BC-9B33-06E9-BA0F3403BD9B}"/>
                  </a:ext>
                </a:extLst>
              </p:cNvPr>
              <p:cNvSpPr/>
              <p:nvPr/>
            </p:nvSpPr>
            <p:spPr>
              <a:xfrm>
                <a:off x="2360731" y="853114"/>
                <a:ext cx="1008064" cy="468316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31" name="矩形">
                <a:extLst>
                  <a:ext uri="{FF2B5EF4-FFF2-40B4-BE49-F238E27FC236}">
                    <a16:creationId xmlns:a16="http://schemas.microsoft.com/office/drawing/2014/main" id="{2053B769-9CB6-C629-915A-D32D83E01C5E}"/>
                  </a:ext>
                </a:extLst>
              </p:cNvPr>
              <p:cNvSpPr/>
              <p:nvPr/>
            </p:nvSpPr>
            <p:spPr>
              <a:xfrm>
                <a:off x="3368795" y="853114"/>
                <a:ext cx="360364" cy="468315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32" name="成组">
                <a:extLst>
                  <a:ext uri="{FF2B5EF4-FFF2-40B4-BE49-F238E27FC236}">
                    <a16:creationId xmlns:a16="http://schemas.microsoft.com/office/drawing/2014/main" id="{5DC45DF2-48B2-6956-D426-5F8EAEDBF465}"/>
                  </a:ext>
                </a:extLst>
              </p:cNvPr>
              <p:cNvSpPr/>
              <p:nvPr/>
            </p:nvSpPr>
            <p:spPr>
              <a:xfrm>
                <a:off x="4016495" y="854702"/>
                <a:ext cx="1008064" cy="468317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33" name="矩形">
                <a:extLst>
                  <a:ext uri="{FF2B5EF4-FFF2-40B4-BE49-F238E27FC236}">
                    <a16:creationId xmlns:a16="http://schemas.microsoft.com/office/drawing/2014/main" id="{4BBE2BDE-7DF1-CDF0-C319-A36E569A9928}"/>
                  </a:ext>
                </a:extLst>
              </p:cNvPr>
              <p:cNvSpPr/>
              <p:nvPr/>
            </p:nvSpPr>
            <p:spPr>
              <a:xfrm>
                <a:off x="5024558" y="854702"/>
                <a:ext cx="360364" cy="468315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34" name="成组">
                <a:extLst>
                  <a:ext uri="{FF2B5EF4-FFF2-40B4-BE49-F238E27FC236}">
                    <a16:creationId xmlns:a16="http://schemas.microsoft.com/office/drawing/2014/main" id="{D3A38DB3-5FC5-D694-3A20-FE431E094863}"/>
                  </a:ext>
                </a:extLst>
              </p:cNvPr>
              <p:cNvSpPr/>
              <p:nvPr/>
            </p:nvSpPr>
            <p:spPr>
              <a:xfrm>
                <a:off x="5637333" y="854702"/>
                <a:ext cx="1008064" cy="468317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35" name="矩形">
                <a:extLst>
                  <a:ext uri="{FF2B5EF4-FFF2-40B4-BE49-F238E27FC236}">
                    <a16:creationId xmlns:a16="http://schemas.microsoft.com/office/drawing/2014/main" id="{81C08B60-79FC-20F2-4C1F-ECE474597C8D}"/>
                  </a:ext>
                </a:extLst>
              </p:cNvPr>
              <p:cNvSpPr/>
              <p:nvPr/>
            </p:nvSpPr>
            <p:spPr>
              <a:xfrm>
                <a:off x="6645396" y="854702"/>
                <a:ext cx="360364" cy="468315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36" name="线条">
                <a:extLst>
                  <a:ext uri="{FF2B5EF4-FFF2-40B4-BE49-F238E27FC236}">
                    <a16:creationId xmlns:a16="http://schemas.microsoft.com/office/drawing/2014/main" id="{BD39B9DA-6C68-1D8F-BB37-528D3F9769FA}"/>
                  </a:ext>
                </a:extLst>
              </p:cNvPr>
              <p:cNvSpPr/>
              <p:nvPr/>
            </p:nvSpPr>
            <p:spPr>
              <a:xfrm>
                <a:off x="1912379" y="1118084"/>
                <a:ext cx="432000" cy="1"/>
              </a:xfrm>
              <a:prstGeom prst="line">
                <a:avLst/>
              </a:prstGeom>
              <a:noFill/>
              <a:ln w="25400" cap="flat">
                <a:solidFill>
                  <a:schemeClr val="tx1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 sz="1200">
                    <a:latin typeface="Tahoma"/>
                    <a:ea typeface="Tahoma"/>
                    <a:cs typeface="Tahoma"/>
                    <a:sym typeface="Tahoma"/>
                  </a:defRPr>
                </a:pPr>
                <a:endParaRPr/>
              </a:p>
            </p:txBody>
          </p:sp>
        </p:grp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26DD7E54-AC30-0BD4-5E96-029930B11F9A}"/>
                </a:ext>
              </a:extLst>
            </p:cNvPr>
            <p:cNvSpPr txBox="1"/>
            <p:nvPr/>
          </p:nvSpPr>
          <p:spPr>
            <a:xfrm>
              <a:off x="1342970" y="846448"/>
              <a:ext cx="621965" cy="48731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50800" tIns="50800" rIns="50800" bIns="50800" numCol="1" spcCol="38100" rtlCol="0" anchor="ctr">
              <a:spAutoFit/>
            </a:bodyPr>
            <a:lstStyle/>
            <a:p>
              <a: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5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Times New Roman"/>
                  <a:ea typeface="Times New Roman"/>
                  <a:cs typeface="Times New Roman"/>
                  <a:sym typeface="Times New Roman"/>
                </a:rPr>
                <a:t>first</a:t>
              </a:r>
              <a:endParaRPr kumimoji="0" lang="zh-CN" altLang="en-US" sz="25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24ACE940-5069-466C-C30C-C552FD6C27EA}"/>
                </a:ext>
              </a:extLst>
            </p:cNvPr>
            <p:cNvSpPr txBox="1"/>
            <p:nvPr/>
          </p:nvSpPr>
          <p:spPr>
            <a:xfrm>
              <a:off x="6654481" y="848744"/>
              <a:ext cx="408942" cy="47705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wrap="square">
              <a:spAutoFit/>
            </a:bodyPr>
            <a:lstStyle/>
            <a:p>
              <a:r>
                <a:rPr lang="zh-CN" altLang="en-US">
                  <a:solidFill>
                    <a:schemeClr val="tx1"/>
                  </a:solidFill>
                  <a:effectLst/>
                  <a:latin typeface="Symbol" pitchFamily="2" charset="2"/>
                </a:rPr>
                <a:t>∧</a:t>
              </a:r>
              <a:endParaRPr lang="zh-CN" altLang="en-US"/>
            </a:p>
          </p:txBody>
        </p: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38CC1522-BAEF-5064-1B61-4D3B8118F268}"/>
                </a:ext>
              </a:extLst>
            </p:cNvPr>
            <p:cNvGrpSpPr/>
            <p:nvPr/>
          </p:nvGrpSpPr>
          <p:grpSpPr>
            <a:xfrm>
              <a:off x="3553119" y="1080245"/>
              <a:ext cx="517808" cy="45719"/>
              <a:chOff x="3553119" y="1080245"/>
              <a:chExt cx="517808" cy="45719"/>
            </a:xfrm>
          </p:grpSpPr>
          <p:sp>
            <p:nvSpPr>
              <p:cNvPr id="28" name="线条">
                <a:extLst>
                  <a:ext uri="{FF2B5EF4-FFF2-40B4-BE49-F238E27FC236}">
                    <a16:creationId xmlns:a16="http://schemas.microsoft.com/office/drawing/2014/main" id="{D00078C9-C1AB-D7E2-4D19-E446E1D33B8C}"/>
                  </a:ext>
                </a:extLst>
              </p:cNvPr>
              <p:cNvSpPr/>
              <p:nvPr/>
            </p:nvSpPr>
            <p:spPr>
              <a:xfrm>
                <a:off x="3602613" y="1107115"/>
                <a:ext cx="468314" cy="1589"/>
              </a:xfrm>
              <a:prstGeom prst="line">
                <a:avLst/>
              </a:prstGeom>
              <a:noFill/>
              <a:ln w="38100" cap="flat">
                <a:solidFill>
                  <a:srgbClr val="000000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36AD7415-BF70-B7CF-AFA3-B03675E538D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553119" y="1080245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 w="25400" cap="flat">
                <a:solidFill>
                  <a:schemeClr val="tx1"/>
                </a:solidFill>
                <a:prstDash val="solid"/>
                <a:round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50800" tIns="50800" rIns="50800" bIns="50800" numCol="1" spcCol="38100" rtlCol="0" anchor="ctr">
                <a:spAutoFit/>
              </a:bodyPr>
              <a:lstStyle/>
              <a:p>
                <a:pPr marL="0" marR="0" indent="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2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Tahoma"/>
                  <a:ea typeface="Tahoma"/>
                  <a:cs typeface="Tahoma"/>
                  <a:sym typeface="Tahoma"/>
                </a:endParaRPr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46948EB2-DBBE-3FE8-9E3A-F8FFA02BD3AB}"/>
                </a:ext>
              </a:extLst>
            </p:cNvPr>
            <p:cNvGrpSpPr/>
            <p:nvPr/>
          </p:nvGrpSpPr>
          <p:grpSpPr>
            <a:xfrm>
              <a:off x="5131082" y="1066718"/>
              <a:ext cx="517808" cy="45719"/>
              <a:chOff x="3553119" y="1080245"/>
              <a:chExt cx="517808" cy="45719"/>
            </a:xfrm>
          </p:grpSpPr>
          <p:sp>
            <p:nvSpPr>
              <p:cNvPr id="26" name="线条">
                <a:extLst>
                  <a:ext uri="{FF2B5EF4-FFF2-40B4-BE49-F238E27FC236}">
                    <a16:creationId xmlns:a16="http://schemas.microsoft.com/office/drawing/2014/main" id="{B0EA096A-192B-249E-839E-16DE6A2455BA}"/>
                  </a:ext>
                </a:extLst>
              </p:cNvPr>
              <p:cNvSpPr/>
              <p:nvPr/>
            </p:nvSpPr>
            <p:spPr>
              <a:xfrm>
                <a:off x="3602613" y="1107115"/>
                <a:ext cx="468314" cy="1589"/>
              </a:xfrm>
              <a:prstGeom prst="line">
                <a:avLst/>
              </a:prstGeom>
              <a:noFill/>
              <a:ln w="38100" cap="flat">
                <a:solidFill>
                  <a:srgbClr val="000000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C74898D5-8E23-CCF2-6212-9767CC0CA49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553119" y="1080245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 w="25400" cap="flat">
                <a:solidFill>
                  <a:schemeClr val="tx1"/>
                </a:solidFill>
                <a:prstDash val="solid"/>
                <a:round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50800" tIns="50800" rIns="50800" bIns="50800" numCol="1" spcCol="38100" rtlCol="0" anchor="ctr">
                <a:spAutoFit/>
              </a:bodyPr>
              <a:lstStyle/>
              <a:p>
                <a:pPr marL="0" marR="0" indent="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2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Tahoma"/>
                  <a:ea typeface="Tahoma"/>
                  <a:cs typeface="Tahoma"/>
                  <a:sym typeface="Tahoma"/>
                </a:endParaRPr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D0F3FCD6-AF1C-9851-9E0C-8D69283A66C5}"/>
                </a:ext>
              </a:extLst>
            </p:cNvPr>
            <p:cNvGrpSpPr/>
            <p:nvPr/>
          </p:nvGrpSpPr>
          <p:grpSpPr>
            <a:xfrm>
              <a:off x="2777675" y="1100380"/>
              <a:ext cx="352661" cy="698649"/>
              <a:chOff x="2766789" y="1100380"/>
              <a:chExt cx="352661" cy="698649"/>
            </a:xfrm>
          </p:grpSpPr>
          <p:sp>
            <p:nvSpPr>
              <p:cNvPr id="24" name="线条">
                <a:extLst>
                  <a:ext uri="{FF2B5EF4-FFF2-40B4-BE49-F238E27FC236}">
                    <a16:creationId xmlns:a16="http://schemas.microsoft.com/office/drawing/2014/main" id="{A819F346-8004-374A-DA15-6A6C10E177C6}"/>
                  </a:ext>
                </a:extLst>
              </p:cNvPr>
              <p:cNvSpPr/>
              <p:nvPr/>
            </p:nvSpPr>
            <p:spPr>
              <a:xfrm flipH="1">
                <a:off x="2882880" y="1100380"/>
                <a:ext cx="1" cy="400565"/>
              </a:xfrm>
              <a:prstGeom prst="line">
                <a:avLst/>
              </a:prstGeom>
              <a:noFill/>
              <a:ln w="25400" cap="flat">
                <a:solidFill>
                  <a:schemeClr val="tx1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 sz="1200">
                    <a:latin typeface="Tahoma"/>
                    <a:ea typeface="Tahoma"/>
                    <a:cs typeface="Tahoma"/>
                    <a:sym typeface="Tahoma"/>
                  </a:defRPr>
                </a:pPr>
                <a:endParaRPr/>
              </a:p>
            </p:txBody>
          </p:sp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8259F644-C5AB-FDC8-6C85-1E8BDB385252}"/>
                  </a:ext>
                </a:extLst>
              </p:cNvPr>
              <p:cNvSpPr txBox="1"/>
              <p:nvPr/>
            </p:nvSpPr>
            <p:spPr>
              <a:xfrm>
                <a:off x="2766789" y="1311716"/>
                <a:ext cx="352661" cy="48731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none" lIns="50800" tIns="50800" rIns="50800" bIns="50800" numCol="1" spcCol="38100" rtlCol="0" anchor="ctr">
                <a:spAutoFit/>
              </a:bodyPr>
              <a:lstStyle/>
              <a:p>
                <a:pPr marL="0" marR="0" indent="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25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rPr>
                  <a:t>a</a:t>
                </a:r>
                <a:r>
                  <a:rPr kumimoji="0" lang="en-US" altLang="zh-CN" sz="2500" b="0" i="0" u="none" strike="noStrike" cap="none" spc="0" normalizeH="0" baseline="-2500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rPr>
                  <a:t>0</a:t>
                </a:r>
                <a:endParaRPr kumimoji="0" lang="zh-CN" altLang="en-US" sz="2500" b="0" i="0" u="none" strike="noStrike" cap="none" spc="0" normalizeH="0" baseline="-2500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Times New Roman"/>
                  <a:ea typeface="Times New Roman"/>
                  <a:cs typeface="Times New Roman"/>
                  <a:sym typeface="Times New Roman"/>
                </a:endParaRPr>
              </a:p>
            </p:txBody>
          </p:sp>
        </p:grp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929BBFC4-9F1E-B38B-5080-3DDCBB9EFCDF}"/>
                </a:ext>
              </a:extLst>
            </p:cNvPr>
            <p:cNvGrpSpPr/>
            <p:nvPr/>
          </p:nvGrpSpPr>
          <p:grpSpPr>
            <a:xfrm>
              <a:off x="4398168" y="1100380"/>
              <a:ext cx="352661" cy="698649"/>
              <a:chOff x="2766789" y="1100380"/>
              <a:chExt cx="352661" cy="698649"/>
            </a:xfrm>
          </p:grpSpPr>
          <p:sp>
            <p:nvSpPr>
              <p:cNvPr id="22" name="线条">
                <a:extLst>
                  <a:ext uri="{FF2B5EF4-FFF2-40B4-BE49-F238E27FC236}">
                    <a16:creationId xmlns:a16="http://schemas.microsoft.com/office/drawing/2014/main" id="{01E69217-020B-BF28-75EF-D024535EE56A}"/>
                  </a:ext>
                </a:extLst>
              </p:cNvPr>
              <p:cNvSpPr/>
              <p:nvPr/>
            </p:nvSpPr>
            <p:spPr>
              <a:xfrm flipH="1">
                <a:off x="2882880" y="1100380"/>
                <a:ext cx="1" cy="400565"/>
              </a:xfrm>
              <a:prstGeom prst="line">
                <a:avLst/>
              </a:prstGeom>
              <a:noFill/>
              <a:ln w="25400" cap="flat">
                <a:solidFill>
                  <a:schemeClr val="tx1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 sz="1200">
                    <a:latin typeface="Tahoma"/>
                    <a:ea typeface="Tahoma"/>
                    <a:cs typeface="Tahoma"/>
                    <a:sym typeface="Tahoma"/>
                  </a:defRPr>
                </a:pPr>
                <a:endParaRPr/>
              </a:p>
            </p:txBody>
          </p:sp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1226C6A6-6944-5F41-FC87-F820769F73F7}"/>
                  </a:ext>
                </a:extLst>
              </p:cNvPr>
              <p:cNvSpPr txBox="1"/>
              <p:nvPr/>
            </p:nvSpPr>
            <p:spPr>
              <a:xfrm>
                <a:off x="2766789" y="1311716"/>
                <a:ext cx="352661" cy="48731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none" lIns="50800" tIns="50800" rIns="50800" bIns="50800" numCol="1" spcCol="38100" rtlCol="0" anchor="ctr">
                <a:spAutoFit/>
              </a:bodyPr>
              <a:lstStyle/>
              <a:p>
                <a:pPr marL="0" marR="0" indent="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25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rPr>
                  <a:t>a</a:t>
                </a:r>
                <a:r>
                  <a:rPr kumimoji="0" lang="en-US" altLang="zh-CN" sz="2500" b="0" i="0" u="none" strike="noStrike" cap="none" spc="0" normalizeH="0" baseline="-2500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rPr>
                  <a:t>1</a:t>
                </a:r>
                <a:endParaRPr kumimoji="0" lang="zh-CN" altLang="en-US" sz="2500" b="0" i="0" u="none" strike="noStrike" cap="none" spc="0" normalizeH="0" baseline="-2500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Times New Roman"/>
                  <a:ea typeface="Times New Roman"/>
                  <a:cs typeface="Times New Roman"/>
                  <a:sym typeface="Times New Roman"/>
                </a:endParaRPr>
              </a:p>
            </p:txBody>
          </p:sp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FF4B691A-17CE-9B7C-A123-5CF1987727BE}"/>
                </a:ext>
              </a:extLst>
            </p:cNvPr>
            <p:cNvGrpSpPr/>
            <p:nvPr/>
          </p:nvGrpSpPr>
          <p:grpSpPr>
            <a:xfrm>
              <a:off x="6028090" y="1100380"/>
              <a:ext cx="352661" cy="698649"/>
              <a:chOff x="2766789" y="1100380"/>
              <a:chExt cx="352661" cy="698649"/>
            </a:xfrm>
          </p:grpSpPr>
          <p:sp>
            <p:nvSpPr>
              <p:cNvPr id="20" name="线条">
                <a:extLst>
                  <a:ext uri="{FF2B5EF4-FFF2-40B4-BE49-F238E27FC236}">
                    <a16:creationId xmlns:a16="http://schemas.microsoft.com/office/drawing/2014/main" id="{81881116-6F62-E17C-ECF3-DEC1A812C483}"/>
                  </a:ext>
                </a:extLst>
              </p:cNvPr>
              <p:cNvSpPr/>
              <p:nvPr/>
            </p:nvSpPr>
            <p:spPr>
              <a:xfrm flipH="1">
                <a:off x="2882880" y="1100380"/>
                <a:ext cx="1" cy="400565"/>
              </a:xfrm>
              <a:prstGeom prst="line">
                <a:avLst/>
              </a:prstGeom>
              <a:noFill/>
              <a:ln w="25400" cap="flat">
                <a:solidFill>
                  <a:schemeClr val="tx1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 sz="1200">
                    <a:latin typeface="Tahoma"/>
                    <a:ea typeface="Tahoma"/>
                    <a:cs typeface="Tahoma"/>
                    <a:sym typeface="Tahoma"/>
                  </a:defRPr>
                </a:pPr>
                <a:endParaRPr/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92EC1372-2323-2B44-DFD4-42266DB35EFB}"/>
                  </a:ext>
                </a:extLst>
              </p:cNvPr>
              <p:cNvSpPr txBox="1"/>
              <p:nvPr/>
            </p:nvSpPr>
            <p:spPr>
              <a:xfrm>
                <a:off x="2766789" y="1311716"/>
                <a:ext cx="352661" cy="48731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none" lIns="50800" tIns="50800" rIns="50800" bIns="50800" numCol="1" spcCol="38100" rtlCol="0" anchor="ctr">
                <a:spAutoFit/>
              </a:bodyPr>
              <a:lstStyle/>
              <a:p>
                <a:pPr marL="0" marR="0" indent="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25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rPr>
                  <a:t>a</a:t>
                </a:r>
                <a:r>
                  <a:rPr kumimoji="0" lang="en-US" altLang="zh-CN" sz="2500" b="0" i="0" u="none" strike="noStrike" cap="none" spc="0" normalizeH="0" baseline="-2500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rPr>
                  <a:t>2</a:t>
                </a:r>
                <a:endParaRPr kumimoji="0" lang="zh-CN" altLang="en-US" sz="2500" b="0" i="0" u="none" strike="noStrike" cap="none" spc="0" normalizeH="0" baseline="-2500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Times New Roman"/>
                  <a:ea typeface="Times New Roman"/>
                  <a:cs typeface="Times New Roman"/>
                  <a:sym typeface="Times New Roman"/>
                </a:endParaRPr>
              </a:p>
            </p:txBody>
          </p:sp>
        </p:grpSp>
      </p:grpSp>
      <p:sp>
        <p:nvSpPr>
          <p:cNvPr id="37" name="p = p.next;">
            <a:extLst>
              <a:ext uri="{FF2B5EF4-FFF2-40B4-BE49-F238E27FC236}">
                <a16:creationId xmlns:a16="http://schemas.microsoft.com/office/drawing/2014/main" id="{6ACFFE8E-37D7-53FF-66D3-8748456CE7A3}"/>
              </a:ext>
            </a:extLst>
          </p:cNvPr>
          <p:cNvSpPr txBox="1"/>
          <p:nvPr/>
        </p:nvSpPr>
        <p:spPr>
          <a:xfrm>
            <a:off x="1224323" y="5309995"/>
            <a:ext cx="1874776" cy="495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2600">
                <a:latin typeface="Tahoma"/>
                <a:ea typeface="Tahoma"/>
                <a:cs typeface="Tahoma"/>
                <a:sym typeface="Tahoma"/>
              </a:defRPr>
            </a:pPr>
            <a:r>
              <a:rPr>
                <a:solidFill>
                  <a:schemeClr val="accent1">
                    <a:lumOff val="-7647"/>
                  </a:schemeClr>
                </a:solidFill>
              </a:rPr>
              <a:t>p = p.next</a:t>
            </a:r>
            <a:r>
              <a:t>; 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99D67558-6787-EDAB-E93E-635E6397C1EC}"/>
              </a:ext>
            </a:extLst>
          </p:cNvPr>
          <p:cNvSpPr txBox="1"/>
          <p:nvPr/>
        </p:nvSpPr>
        <p:spPr>
          <a:xfrm>
            <a:off x="3584238" y="1534354"/>
            <a:ext cx="713337" cy="48731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CN" altLang="en-US" sz="25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kumimoji="0" lang="en-US" altLang="zh-CN" sz="25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=</a:t>
            </a:r>
            <a:r>
              <a:rPr kumimoji="0" lang="zh-CN" altLang="en-US" sz="25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zh-CN" altLang="en-US">
                <a:solidFill>
                  <a:schemeClr val="tx1"/>
                </a:solidFill>
                <a:effectLst/>
                <a:latin typeface="Symbol" pitchFamily="2" charset="2"/>
              </a:rPr>
              <a:t>∧</a:t>
            </a:r>
            <a:r>
              <a:rPr kumimoji="0" lang="zh-CN" altLang="en-US" sz="25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4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7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5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6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5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7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9" fill="hold"/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grpId="8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9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7" fill="hold"/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1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0" grpId="4" animBg="1" advAuto="0"/>
      <p:bldP spid="271" grpId="1" animBg="1" advAuto="0"/>
      <p:bldP spid="272" grpId="2" animBg="1" advAuto="0"/>
      <p:bldP spid="273" grpId="3" animBg="1" advAuto="0"/>
      <p:bldP spid="273" grpId="5" animBg="1" advAuto="0"/>
      <p:bldP spid="301" grpId="6" animBg="1" advAuto="0"/>
      <p:bldP spid="301" grpId="8" animBg="1" advAuto="0"/>
      <p:bldP spid="304" grpId="9" animBg="1" advAuto="0"/>
      <p:bldP spid="305" grpId="7" animBg="1" advAuto="0"/>
      <p:bldP spid="37" grpId="0" animBg="1" advAuto="0"/>
      <p:bldP spid="3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p = p.next;"/>
          <p:cNvSpPr txBox="1"/>
          <p:nvPr/>
        </p:nvSpPr>
        <p:spPr>
          <a:xfrm>
            <a:off x="1198923" y="4448209"/>
            <a:ext cx="1874776" cy="495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2600">
                <a:latin typeface="Tahoma"/>
                <a:ea typeface="Tahoma"/>
                <a:cs typeface="Tahoma"/>
                <a:sym typeface="Tahoma"/>
              </a:defRPr>
            </a:pPr>
            <a:r>
              <a:rPr>
                <a:solidFill>
                  <a:schemeClr val="accent1">
                    <a:lumOff val="-7647"/>
                  </a:schemeClr>
                </a:solidFill>
              </a:rPr>
              <a:t>p = p.next</a:t>
            </a:r>
            <a:r>
              <a:t>; </a:t>
            </a:r>
          </a:p>
        </p:txBody>
      </p:sp>
      <p:sp>
        <p:nvSpPr>
          <p:cNvPr id="310" name="Node&lt;T&gt; p = head;"/>
          <p:cNvSpPr txBox="1"/>
          <p:nvPr/>
        </p:nvSpPr>
        <p:spPr>
          <a:xfrm>
            <a:off x="1172596" y="3838050"/>
            <a:ext cx="2965555" cy="5027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600"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r>
              <a:t>Node&lt;T&gt; p = </a:t>
            </a:r>
            <a:r>
              <a:rPr lang="en-US"/>
              <a:t>first</a:t>
            </a:r>
            <a:r>
              <a:t>;</a:t>
            </a:r>
          </a:p>
        </p:txBody>
      </p:sp>
      <p:grpSp>
        <p:nvGrpSpPr>
          <p:cNvPr id="313" name="成组"/>
          <p:cNvGrpSpPr/>
          <p:nvPr/>
        </p:nvGrpSpPr>
        <p:grpSpPr>
          <a:xfrm>
            <a:off x="3448531" y="1518117"/>
            <a:ext cx="296814" cy="765370"/>
            <a:chOff x="0" y="0"/>
            <a:chExt cx="296812" cy="765368"/>
          </a:xfrm>
        </p:grpSpPr>
        <p:sp>
          <p:nvSpPr>
            <p:cNvPr id="311" name="p"/>
            <p:cNvSpPr txBox="1"/>
            <p:nvPr/>
          </p:nvSpPr>
          <p:spPr>
            <a:xfrm>
              <a:off x="0" y="0"/>
              <a:ext cx="296813" cy="4953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2600">
                  <a:latin typeface="Tahoma"/>
                  <a:ea typeface="Tahoma"/>
                  <a:cs typeface="Tahoma"/>
                  <a:sym typeface="Tahoma"/>
                </a:defRPr>
              </a:lvl1pPr>
            </a:lstStyle>
            <a:p>
              <a:r>
                <a:t>p</a:t>
              </a:r>
            </a:p>
          </p:txBody>
        </p:sp>
        <p:sp>
          <p:nvSpPr>
            <p:cNvPr id="312" name="线条"/>
            <p:cNvSpPr/>
            <p:nvPr/>
          </p:nvSpPr>
          <p:spPr>
            <a:xfrm flipH="1">
              <a:off x="135706" y="447329"/>
              <a:ext cx="1" cy="318040"/>
            </a:xfrm>
            <a:prstGeom prst="line">
              <a:avLst/>
            </a:prstGeom>
            <a:noFill/>
            <a:ln w="25400" cap="flat">
              <a:solidFill>
                <a:schemeClr val="accent1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 sz="1200"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</p:grpSp>
      <p:sp>
        <p:nvSpPr>
          <p:cNvPr id="339" name="p = p.next;"/>
          <p:cNvSpPr txBox="1"/>
          <p:nvPr/>
        </p:nvSpPr>
        <p:spPr>
          <a:xfrm>
            <a:off x="1186223" y="5057809"/>
            <a:ext cx="1874776" cy="495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2600">
                <a:latin typeface="Tahoma"/>
                <a:ea typeface="Tahoma"/>
                <a:cs typeface="Tahoma"/>
                <a:sym typeface="Tahoma"/>
              </a:defRPr>
            </a:pPr>
            <a:r>
              <a:rPr>
                <a:solidFill>
                  <a:schemeClr val="accent1">
                    <a:lumOff val="-7647"/>
                  </a:schemeClr>
                </a:solidFill>
              </a:rPr>
              <a:t>p = p.next</a:t>
            </a:r>
            <a:r>
              <a:t>; </a:t>
            </a:r>
          </a:p>
        </p:txBody>
      </p:sp>
      <p:grpSp>
        <p:nvGrpSpPr>
          <p:cNvPr id="342" name="成组"/>
          <p:cNvGrpSpPr/>
          <p:nvPr/>
        </p:nvGrpSpPr>
        <p:grpSpPr>
          <a:xfrm>
            <a:off x="5105694" y="1518117"/>
            <a:ext cx="296814" cy="765370"/>
            <a:chOff x="0" y="0"/>
            <a:chExt cx="296812" cy="765368"/>
          </a:xfrm>
        </p:grpSpPr>
        <p:sp>
          <p:nvSpPr>
            <p:cNvPr id="340" name="p"/>
            <p:cNvSpPr txBox="1"/>
            <p:nvPr/>
          </p:nvSpPr>
          <p:spPr>
            <a:xfrm>
              <a:off x="0" y="0"/>
              <a:ext cx="296813" cy="4953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2600">
                  <a:latin typeface="Tahoma"/>
                  <a:ea typeface="Tahoma"/>
                  <a:cs typeface="Tahoma"/>
                  <a:sym typeface="Tahoma"/>
                </a:defRPr>
              </a:lvl1pPr>
            </a:lstStyle>
            <a:p>
              <a:r>
                <a:t>p</a:t>
              </a:r>
            </a:p>
          </p:txBody>
        </p:sp>
        <p:sp>
          <p:nvSpPr>
            <p:cNvPr id="341" name="线条"/>
            <p:cNvSpPr/>
            <p:nvPr/>
          </p:nvSpPr>
          <p:spPr>
            <a:xfrm flipH="1">
              <a:off x="135706" y="447329"/>
              <a:ext cx="1" cy="318040"/>
            </a:xfrm>
            <a:prstGeom prst="line">
              <a:avLst/>
            </a:prstGeom>
            <a:noFill/>
            <a:ln w="25400" cap="flat">
              <a:solidFill>
                <a:schemeClr val="accent1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 sz="1200"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</p:grpSp>
      <p:grpSp>
        <p:nvGrpSpPr>
          <p:cNvPr id="345" name="成组"/>
          <p:cNvGrpSpPr/>
          <p:nvPr/>
        </p:nvGrpSpPr>
        <p:grpSpPr>
          <a:xfrm>
            <a:off x="6738571" y="1518117"/>
            <a:ext cx="296814" cy="765370"/>
            <a:chOff x="0" y="0"/>
            <a:chExt cx="296812" cy="765368"/>
          </a:xfrm>
        </p:grpSpPr>
        <p:sp>
          <p:nvSpPr>
            <p:cNvPr id="343" name="p"/>
            <p:cNvSpPr txBox="1"/>
            <p:nvPr/>
          </p:nvSpPr>
          <p:spPr>
            <a:xfrm>
              <a:off x="0" y="0"/>
              <a:ext cx="296813" cy="4953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2600">
                  <a:latin typeface="Tahoma"/>
                  <a:ea typeface="Tahoma"/>
                  <a:cs typeface="Tahoma"/>
                  <a:sym typeface="Tahoma"/>
                </a:defRPr>
              </a:lvl1pPr>
            </a:lstStyle>
            <a:p>
              <a:r>
                <a:t>p</a:t>
              </a:r>
            </a:p>
          </p:txBody>
        </p:sp>
        <p:sp>
          <p:nvSpPr>
            <p:cNvPr id="344" name="线条"/>
            <p:cNvSpPr/>
            <p:nvPr/>
          </p:nvSpPr>
          <p:spPr>
            <a:xfrm flipH="1">
              <a:off x="135706" y="447329"/>
              <a:ext cx="1" cy="318040"/>
            </a:xfrm>
            <a:prstGeom prst="line">
              <a:avLst/>
            </a:prstGeom>
            <a:noFill/>
            <a:ln w="25400" cap="flat">
              <a:solidFill>
                <a:schemeClr val="accent1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 sz="1200"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</p:grpSp>
      <p:sp>
        <p:nvSpPr>
          <p:cNvPr id="346" name="形象的表示：p跑向的下一个结点"/>
          <p:cNvSpPr txBox="1"/>
          <p:nvPr/>
        </p:nvSpPr>
        <p:spPr>
          <a:xfrm>
            <a:off x="151875" y="886841"/>
            <a:ext cx="4430700" cy="4873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形象的表示：p跑向下一个结点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E7242668-7EC4-BA3A-06B7-67E7686AD1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找后继结点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02043EA5-39F4-CE61-56F8-0F570934D2DC}"/>
              </a:ext>
            </a:extLst>
          </p:cNvPr>
          <p:cNvGrpSpPr/>
          <p:nvPr/>
        </p:nvGrpSpPr>
        <p:grpSpPr>
          <a:xfrm>
            <a:off x="2066822" y="2305260"/>
            <a:ext cx="5720453" cy="952581"/>
            <a:chOff x="1342970" y="846448"/>
            <a:chExt cx="5720453" cy="952581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9391100F-D98C-C730-7F81-02FB35F8A26E}"/>
                </a:ext>
              </a:extLst>
            </p:cNvPr>
            <p:cNvGrpSpPr/>
            <p:nvPr/>
          </p:nvGrpSpPr>
          <p:grpSpPr>
            <a:xfrm>
              <a:off x="1912379" y="853114"/>
              <a:ext cx="5093381" cy="469905"/>
              <a:chOff x="1912379" y="853114"/>
              <a:chExt cx="5093381" cy="469905"/>
            </a:xfrm>
          </p:grpSpPr>
          <p:sp>
            <p:nvSpPr>
              <p:cNvPr id="22" name="成组">
                <a:extLst>
                  <a:ext uri="{FF2B5EF4-FFF2-40B4-BE49-F238E27FC236}">
                    <a16:creationId xmlns:a16="http://schemas.microsoft.com/office/drawing/2014/main" id="{6FD32398-2473-E9FA-B158-57ABFF9D755B}"/>
                  </a:ext>
                </a:extLst>
              </p:cNvPr>
              <p:cNvSpPr/>
              <p:nvPr/>
            </p:nvSpPr>
            <p:spPr>
              <a:xfrm>
                <a:off x="2360731" y="853114"/>
                <a:ext cx="1008064" cy="468316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23" name="矩形">
                <a:extLst>
                  <a:ext uri="{FF2B5EF4-FFF2-40B4-BE49-F238E27FC236}">
                    <a16:creationId xmlns:a16="http://schemas.microsoft.com/office/drawing/2014/main" id="{D29BB09E-39F9-9492-BF74-C04AD2C1798D}"/>
                  </a:ext>
                </a:extLst>
              </p:cNvPr>
              <p:cNvSpPr/>
              <p:nvPr/>
            </p:nvSpPr>
            <p:spPr>
              <a:xfrm>
                <a:off x="3368795" y="853114"/>
                <a:ext cx="360364" cy="468315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24" name="成组">
                <a:extLst>
                  <a:ext uri="{FF2B5EF4-FFF2-40B4-BE49-F238E27FC236}">
                    <a16:creationId xmlns:a16="http://schemas.microsoft.com/office/drawing/2014/main" id="{6BBD1614-9B6D-D42F-041E-A43B1A5F7A23}"/>
                  </a:ext>
                </a:extLst>
              </p:cNvPr>
              <p:cNvSpPr/>
              <p:nvPr/>
            </p:nvSpPr>
            <p:spPr>
              <a:xfrm>
                <a:off x="4016495" y="854702"/>
                <a:ext cx="1008064" cy="468317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25" name="矩形">
                <a:extLst>
                  <a:ext uri="{FF2B5EF4-FFF2-40B4-BE49-F238E27FC236}">
                    <a16:creationId xmlns:a16="http://schemas.microsoft.com/office/drawing/2014/main" id="{F604A7DF-EE1E-CDCF-752C-9D1629A9C900}"/>
                  </a:ext>
                </a:extLst>
              </p:cNvPr>
              <p:cNvSpPr/>
              <p:nvPr/>
            </p:nvSpPr>
            <p:spPr>
              <a:xfrm>
                <a:off x="5024558" y="854702"/>
                <a:ext cx="360364" cy="468315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26" name="成组">
                <a:extLst>
                  <a:ext uri="{FF2B5EF4-FFF2-40B4-BE49-F238E27FC236}">
                    <a16:creationId xmlns:a16="http://schemas.microsoft.com/office/drawing/2014/main" id="{50DA8CDB-A01E-0CA6-9AF7-019585C2D730}"/>
                  </a:ext>
                </a:extLst>
              </p:cNvPr>
              <p:cNvSpPr/>
              <p:nvPr/>
            </p:nvSpPr>
            <p:spPr>
              <a:xfrm>
                <a:off x="5637333" y="854702"/>
                <a:ext cx="1008064" cy="468317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27" name="矩形">
                <a:extLst>
                  <a:ext uri="{FF2B5EF4-FFF2-40B4-BE49-F238E27FC236}">
                    <a16:creationId xmlns:a16="http://schemas.microsoft.com/office/drawing/2014/main" id="{12782D6C-B4CE-6E8F-0FC4-2C3930F059F5}"/>
                  </a:ext>
                </a:extLst>
              </p:cNvPr>
              <p:cNvSpPr/>
              <p:nvPr/>
            </p:nvSpPr>
            <p:spPr>
              <a:xfrm>
                <a:off x="6645396" y="854702"/>
                <a:ext cx="360364" cy="468315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28" name="线条">
                <a:extLst>
                  <a:ext uri="{FF2B5EF4-FFF2-40B4-BE49-F238E27FC236}">
                    <a16:creationId xmlns:a16="http://schemas.microsoft.com/office/drawing/2014/main" id="{04D56B20-868B-C1D4-8660-3D15248B56E0}"/>
                  </a:ext>
                </a:extLst>
              </p:cNvPr>
              <p:cNvSpPr/>
              <p:nvPr/>
            </p:nvSpPr>
            <p:spPr>
              <a:xfrm>
                <a:off x="1912379" y="1118084"/>
                <a:ext cx="432000" cy="1"/>
              </a:xfrm>
              <a:prstGeom prst="line">
                <a:avLst/>
              </a:prstGeom>
              <a:noFill/>
              <a:ln w="25400" cap="flat">
                <a:solidFill>
                  <a:schemeClr val="tx1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 sz="1200">
                    <a:latin typeface="Tahoma"/>
                    <a:ea typeface="Tahoma"/>
                    <a:cs typeface="Tahoma"/>
                    <a:sym typeface="Tahoma"/>
                  </a:defRPr>
                </a:pPr>
                <a:endParaRPr/>
              </a:p>
            </p:txBody>
          </p:sp>
        </p:grp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EE5A19D1-08F0-7F0F-6299-7B27C02C69B8}"/>
                </a:ext>
              </a:extLst>
            </p:cNvPr>
            <p:cNvSpPr txBox="1"/>
            <p:nvPr/>
          </p:nvSpPr>
          <p:spPr>
            <a:xfrm>
              <a:off x="1342970" y="846448"/>
              <a:ext cx="621965" cy="48731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50800" tIns="50800" rIns="50800" bIns="50800" numCol="1" spcCol="38100" rtlCol="0" anchor="ctr">
              <a:spAutoFit/>
            </a:bodyPr>
            <a:lstStyle/>
            <a:p>
              <a: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5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Times New Roman"/>
                  <a:ea typeface="Times New Roman"/>
                  <a:cs typeface="Times New Roman"/>
                  <a:sym typeface="Times New Roman"/>
                </a:rPr>
                <a:t>first</a:t>
              </a:r>
              <a:endParaRPr kumimoji="0" lang="zh-CN" altLang="en-US" sz="25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D7F9EAEF-A0A4-8495-9F7A-8ACE90246F38}"/>
                </a:ext>
              </a:extLst>
            </p:cNvPr>
            <p:cNvSpPr txBox="1"/>
            <p:nvPr/>
          </p:nvSpPr>
          <p:spPr>
            <a:xfrm>
              <a:off x="6654481" y="848744"/>
              <a:ext cx="408942" cy="47705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wrap="square">
              <a:spAutoFit/>
            </a:bodyPr>
            <a:lstStyle/>
            <a:p>
              <a:r>
                <a:rPr lang="zh-CN" altLang="en-US">
                  <a:solidFill>
                    <a:schemeClr val="tx1"/>
                  </a:solidFill>
                  <a:effectLst/>
                  <a:latin typeface="Symbol" pitchFamily="2" charset="2"/>
                </a:rPr>
                <a:t>∧</a:t>
              </a:r>
              <a:endParaRPr lang="zh-CN" altLang="en-US"/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D7C9B1C0-F6DA-1ED4-0086-D56495712437}"/>
                </a:ext>
              </a:extLst>
            </p:cNvPr>
            <p:cNvGrpSpPr/>
            <p:nvPr/>
          </p:nvGrpSpPr>
          <p:grpSpPr>
            <a:xfrm>
              <a:off x="3553119" y="1080245"/>
              <a:ext cx="517808" cy="45719"/>
              <a:chOff x="3553119" y="1080245"/>
              <a:chExt cx="517808" cy="45719"/>
            </a:xfrm>
          </p:grpSpPr>
          <p:sp>
            <p:nvSpPr>
              <p:cNvPr id="20" name="线条">
                <a:extLst>
                  <a:ext uri="{FF2B5EF4-FFF2-40B4-BE49-F238E27FC236}">
                    <a16:creationId xmlns:a16="http://schemas.microsoft.com/office/drawing/2014/main" id="{34770957-B175-9EA7-BDAD-480271CCCAA7}"/>
                  </a:ext>
                </a:extLst>
              </p:cNvPr>
              <p:cNvSpPr/>
              <p:nvPr/>
            </p:nvSpPr>
            <p:spPr>
              <a:xfrm>
                <a:off x="3602613" y="1107115"/>
                <a:ext cx="468314" cy="1589"/>
              </a:xfrm>
              <a:prstGeom prst="line">
                <a:avLst/>
              </a:prstGeom>
              <a:noFill/>
              <a:ln w="38100" cap="flat">
                <a:solidFill>
                  <a:srgbClr val="000000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id="{7E697417-4DD7-FF55-BD54-435D7FB8800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553119" y="1080245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 w="25400" cap="flat">
                <a:solidFill>
                  <a:schemeClr val="tx1"/>
                </a:solidFill>
                <a:prstDash val="solid"/>
                <a:round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50800" tIns="50800" rIns="50800" bIns="50800" numCol="1" spcCol="38100" rtlCol="0" anchor="ctr">
                <a:spAutoFit/>
              </a:bodyPr>
              <a:lstStyle/>
              <a:p>
                <a:pPr marL="0" marR="0" indent="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2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Tahoma"/>
                  <a:ea typeface="Tahoma"/>
                  <a:cs typeface="Tahoma"/>
                  <a:sym typeface="Tahoma"/>
                </a:endParaRPr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1361A210-B9A5-EF55-388B-D33DF6DC67A1}"/>
                </a:ext>
              </a:extLst>
            </p:cNvPr>
            <p:cNvGrpSpPr/>
            <p:nvPr/>
          </p:nvGrpSpPr>
          <p:grpSpPr>
            <a:xfrm>
              <a:off x="5131082" y="1066718"/>
              <a:ext cx="517808" cy="45719"/>
              <a:chOff x="3553119" y="1080245"/>
              <a:chExt cx="517808" cy="45719"/>
            </a:xfrm>
          </p:grpSpPr>
          <p:sp>
            <p:nvSpPr>
              <p:cNvPr id="18" name="线条">
                <a:extLst>
                  <a:ext uri="{FF2B5EF4-FFF2-40B4-BE49-F238E27FC236}">
                    <a16:creationId xmlns:a16="http://schemas.microsoft.com/office/drawing/2014/main" id="{A7AFFE06-CDA8-E696-D749-877C553059C1}"/>
                  </a:ext>
                </a:extLst>
              </p:cNvPr>
              <p:cNvSpPr/>
              <p:nvPr/>
            </p:nvSpPr>
            <p:spPr>
              <a:xfrm>
                <a:off x="3602613" y="1107115"/>
                <a:ext cx="468314" cy="1589"/>
              </a:xfrm>
              <a:prstGeom prst="line">
                <a:avLst/>
              </a:prstGeom>
              <a:noFill/>
              <a:ln w="38100" cap="flat">
                <a:solidFill>
                  <a:srgbClr val="000000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id="{C3FC3251-9598-FFC3-90E3-B0B659686A6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553119" y="1080245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 w="25400" cap="flat">
                <a:solidFill>
                  <a:schemeClr val="tx1"/>
                </a:solidFill>
                <a:prstDash val="solid"/>
                <a:round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50800" tIns="50800" rIns="50800" bIns="50800" numCol="1" spcCol="38100" rtlCol="0" anchor="ctr">
                <a:spAutoFit/>
              </a:bodyPr>
              <a:lstStyle/>
              <a:p>
                <a:pPr marL="0" marR="0" indent="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2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Tahoma"/>
                  <a:ea typeface="Tahoma"/>
                  <a:cs typeface="Tahoma"/>
                  <a:sym typeface="Tahoma"/>
                </a:endParaRPr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A23B4DB4-63F7-6C7A-1136-64C0CA05EC63}"/>
                </a:ext>
              </a:extLst>
            </p:cNvPr>
            <p:cNvGrpSpPr/>
            <p:nvPr/>
          </p:nvGrpSpPr>
          <p:grpSpPr>
            <a:xfrm>
              <a:off x="2777675" y="1100380"/>
              <a:ext cx="352661" cy="698649"/>
              <a:chOff x="2766789" y="1100380"/>
              <a:chExt cx="352661" cy="698649"/>
            </a:xfrm>
          </p:grpSpPr>
          <p:sp>
            <p:nvSpPr>
              <p:cNvPr id="16" name="线条">
                <a:extLst>
                  <a:ext uri="{FF2B5EF4-FFF2-40B4-BE49-F238E27FC236}">
                    <a16:creationId xmlns:a16="http://schemas.microsoft.com/office/drawing/2014/main" id="{B9EA30CE-69DE-F9C3-70B9-A92DB72DF2EB}"/>
                  </a:ext>
                </a:extLst>
              </p:cNvPr>
              <p:cNvSpPr/>
              <p:nvPr/>
            </p:nvSpPr>
            <p:spPr>
              <a:xfrm flipH="1">
                <a:off x="2882880" y="1100380"/>
                <a:ext cx="1" cy="400565"/>
              </a:xfrm>
              <a:prstGeom prst="line">
                <a:avLst/>
              </a:prstGeom>
              <a:noFill/>
              <a:ln w="25400" cap="flat">
                <a:solidFill>
                  <a:schemeClr val="tx1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 sz="1200">
                    <a:latin typeface="Tahoma"/>
                    <a:ea typeface="Tahoma"/>
                    <a:cs typeface="Tahoma"/>
                    <a:sym typeface="Tahoma"/>
                  </a:defRPr>
                </a:pPr>
                <a:endParaRPr/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BF4D42A1-9B37-EFB9-01B9-2F661A8F7948}"/>
                  </a:ext>
                </a:extLst>
              </p:cNvPr>
              <p:cNvSpPr txBox="1"/>
              <p:nvPr/>
            </p:nvSpPr>
            <p:spPr>
              <a:xfrm>
                <a:off x="2766789" y="1311716"/>
                <a:ext cx="352661" cy="48731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none" lIns="50800" tIns="50800" rIns="50800" bIns="50800" numCol="1" spcCol="38100" rtlCol="0" anchor="ctr">
                <a:spAutoFit/>
              </a:bodyPr>
              <a:lstStyle/>
              <a:p>
                <a:pPr marL="0" marR="0" indent="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25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rPr>
                  <a:t>a</a:t>
                </a:r>
                <a:r>
                  <a:rPr kumimoji="0" lang="en-US" altLang="zh-CN" sz="2500" b="0" i="0" u="none" strike="noStrike" cap="none" spc="0" normalizeH="0" baseline="-2500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rPr>
                  <a:t>0</a:t>
                </a:r>
                <a:endParaRPr kumimoji="0" lang="zh-CN" altLang="en-US" sz="2500" b="0" i="0" u="none" strike="noStrike" cap="none" spc="0" normalizeH="0" baseline="-2500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Times New Roman"/>
                  <a:ea typeface="Times New Roman"/>
                  <a:cs typeface="Times New Roman"/>
                  <a:sym typeface="Times New Roman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92881760-4C95-01BE-53FD-B2C0AF24D50D}"/>
                </a:ext>
              </a:extLst>
            </p:cNvPr>
            <p:cNvGrpSpPr/>
            <p:nvPr/>
          </p:nvGrpSpPr>
          <p:grpSpPr>
            <a:xfrm>
              <a:off x="4398168" y="1100380"/>
              <a:ext cx="352661" cy="698649"/>
              <a:chOff x="2766789" y="1100380"/>
              <a:chExt cx="352661" cy="698649"/>
            </a:xfrm>
          </p:grpSpPr>
          <p:sp>
            <p:nvSpPr>
              <p:cNvPr id="14" name="线条">
                <a:extLst>
                  <a:ext uri="{FF2B5EF4-FFF2-40B4-BE49-F238E27FC236}">
                    <a16:creationId xmlns:a16="http://schemas.microsoft.com/office/drawing/2014/main" id="{67018D39-F489-743D-EDB3-B97BDC0BA40C}"/>
                  </a:ext>
                </a:extLst>
              </p:cNvPr>
              <p:cNvSpPr/>
              <p:nvPr/>
            </p:nvSpPr>
            <p:spPr>
              <a:xfrm flipH="1">
                <a:off x="2882880" y="1100380"/>
                <a:ext cx="1" cy="400565"/>
              </a:xfrm>
              <a:prstGeom prst="line">
                <a:avLst/>
              </a:prstGeom>
              <a:noFill/>
              <a:ln w="25400" cap="flat">
                <a:solidFill>
                  <a:schemeClr val="tx1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 sz="1200">
                    <a:latin typeface="Tahoma"/>
                    <a:ea typeface="Tahoma"/>
                    <a:cs typeface="Tahoma"/>
                    <a:sym typeface="Tahoma"/>
                  </a:defRPr>
                </a:pPr>
                <a:endParaRPr/>
              </a:p>
            </p:txBody>
          </p:sp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326F6F28-888F-DF1B-2B6E-D33E85EAC8AF}"/>
                  </a:ext>
                </a:extLst>
              </p:cNvPr>
              <p:cNvSpPr txBox="1"/>
              <p:nvPr/>
            </p:nvSpPr>
            <p:spPr>
              <a:xfrm>
                <a:off x="2766789" y="1311716"/>
                <a:ext cx="352661" cy="48731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none" lIns="50800" tIns="50800" rIns="50800" bIns="50800" numCol="1" spcCol="38100" rtlCol="0" anchor="ctr">
                <a:spAutoFit/>
              </a:bodyPr>
              <a:lstStyle/>
              <a:p>
                <a:pPr marL="0" marR="0" indent="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25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rPr>
                  <a:t>a</a:t>
                </a:r>
                <a:r>
                  <a:rPr kumimoji="0" lang="en-US" altLang="zh-CN" sz="2500" b="0" i="0" u="none" strike="noStrike" cap="none" spc="0" normalizeH="0" baseline="-2500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rPr>
                  <a:t>1</a:t>
                </a:r>
                <a:endParaRPr kumimoji="0" lang="zh-CN" altLang="en-US" sz="2500" b="0" i="0" u="none" strike="noStrike" cap="none" spc="0" normalizeH="0" baseline="-2500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Times New Roman"/>
                  <a:ea typeface="Times New Roman"/>
                  <a:cs typeface="Times New Roman"/>
                  <a:sym typeface="Times New Roman"/>
                </a:endParaRPr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D08A3A61-F1FE-C631-D7FC-E3889B4FA32D}"/>
                </a:ext>
              </a:extLst>
            </p:cNvPr>
            <p:cNvGrpSpPr/>
            <p:nvPr/>
          </p:nvGrpSpPr>
          <p:grpSpPr>
            <a:xfrm>
              <a:off x="6028090" y="1100380"/>
              <a:ext cx="352661" cy="698649"/>
              <a:chOff x="2766789" y="1100380"/>
              <a:chExt cx="352661" cy="698649"/>
            </a:xfrm>
          </p:grpSpPr>
          <p:sp>
            <p:nvSpPr>
              <p:cNvPr id="12" name="线条">
                <a:extLst>
                  <a:ext uri="{FF2B5EF4-FFF2-40B4-BE49-F238E27FC236}">
                    <a16:creationId xmlns:a16="http://schemas.microsoft.com/office/drawing/2014/main" id="{0AB9545D-9398-24CC-4368-8F34624C222B}"/>
                  </a:ext>
                </a:extLst>
              </p:cNvPr>
              <p:cNvSpPr/>
              <p:nvPr/>
            </p:nvSpPr>
            <p:spPr>
              <a:xfrm flipH="1">
                <a:off x="2882880" y="1100380"/>
                <a:ext cx="1" cy="400565"/>
              </a:xfrm>
              <a:prstGeom prst="line">
                <a:avLst/>
              </a:prstGeom>
              <a:noFill/>
              <a:ln w="25400" cap="flat">
                <a:solidFill>
                  <a:schemeClr val="tx1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 sz="1200">
                    <a:latin typeface="Tahoma"/>
                    <a:ea typeface="Tahoma"/>
                    <a:cs typeface="Tahoma"/>
                    <a:sym typeface="Tahoma"/>
                  </a:defRPr>
                </a:pPr>
                <a:endParaRPr/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57BEFE62-CBA5-308E-3F56-08103B973DB6}"/>
                  </a:ext>
                </a:extLst>
              </p:cNvPr>
              <p:cNvSpPr txBox="1"/>
              <p:nvPr/>
            </p:nvSpPr>
            <p:spPr>
              <a:xfrm>
                <a:off x="2766789" y="1311716"/>
                <a:ext cx="352661" cy="48731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none" lIns="50800" tIns="50800" rIns="50800" bIns="50800" numCol="1" spcCol="38100" rtlCol="0" anchor="ctr">
                <a:spAutoFit/>
              </a:bodyPr>
              <a:lstStyle/>
              <a:p>
                <a:pPr marL="0" marR="0" indent="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25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rPr>
                  <a:t>a</a:t>
                </a:r>
                <a:r>
                  <a:rPr kumimoji="0" lang="en-US" altLang="zh-CN" sz="2500" b="0" i="0" u="none" strike="noStrike" cap="none" spc="0" normalizeH="0" baseline="-2500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rPr>
                  <a:t>2</a:t>
                </a:r>
                <a:endParaRPr kumimoji="0" lang="zh-CN" altLang="en-US" sz="2500" b="0" i="0" u="none" strike="noStrike" cap="none" spc="0" normalizeH="0" baseline="-2500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Times New Roman"/>
                  <a:ea typeface="Times New Roman"/>
                  <a:cs typeface="Times New Roman"/>
                  <a:sym typeface="Times New Roman"/>
                </a:endParaRPr>
              </a:p>
            </p:txBody>
          </p:sp>
        </p:grpSp>
      </p:grpSp>
      <p:sp>
        <p:nvSpPr>
          <p:cNvPr id="29" name="p = p.next;">
            <a:extLst>
              <a:ext uri="{FF2B5EF4-FFF2-40B4-BE49-F238E27FC236}">
                <a16:creationId xmlns:a16="http://schemas.microsoft.com/office/drawing/2014/main" id="{A3DF8599-DCE5-5B77-CC95-BC81997DA488}"/>
              </a:ext>
            </a:extLst>
          </p:cNvPr>
          <p:cNvSpPr txBox="1"/>
          <p:nvPr/>
        </p:nvSpPr>
        <p:spPr>
          <a:xfrm>
            <a:off x="1211623" y="5616609"/>
            <a:ext cx="1874776" cy="495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2600">
                <a:latin typeface="Tahoma"/>
                <a:ea typeface="Tahoma"/>
                <a:cs typeface="Tahoma"/>
                <a:sym typeface="Tahoma"/>
              </a:defRPr>
            </a:pPr>
            <a:r>
              <a:rPr>
                <a:solidFill>
                  <a:schemeClr val="accent1">
                    <a:lumOff val="-7647"/>
                  </a:schemeClr>
                </a:solidFill>
              </a:rPr>
              <a:t>p = p.next</a:t>
            </a:r>
            <a:r>
              <a:t>; </a:t>
            </a:r>
          </a:p>
        </p:txBody>
      </p:sp>
      <p:grpSp>
        <p:nvGrpSpPr>
          <p:cNvPr id="30" name="成组">
            <a:extLst>
              <a:ext uri="{FF2B5EF4-FFF2-40B4-BE49-F238E27FC236}">
                <a16:creationId xmlns:a16="http://schemas.microsoft.com/office/drawing/2014/main" id="{65BBD175-B94A-EB42-3E05-54FEF448EA02}"/>
              </a:ext>
            </a:extLst>
          </p:cNvPr>
          <p:cNvGrpSpPr/>
          <p:nvPr/>
        </p:nvGrpSpPr>
        <p:grpSpPr>
          <a:xfrm>
            <a:off x="7758260" y="1518117"/>
            <a:ext cx="296814" cy="765370"/>
            <a:chOff x="0" y="0"/>
            <a:chExt cx="296812" cy="765368"/>
          </a:xfrm>
        </p:grpSpPr>
        <p:sp>
          <p:nvSpPr>
            <p:cNvPr id="31" name="p">
              <a:extLst>
                <a:ext uri="{FF2B5EF4-FFF2-40B4-BE49-F238E27FC236}">
                  <a16:creationId xmlns:a16="http://schemas.microsoft.com/office/drawing/2014/main" id="{B28CF3AB-D432-B6F5-79BC-29E28A7A4D59}"/>
                </a:ext>
              </a:extLst>
            </p:cNvPr>
            <p:cNvSpPr txBox="1"/>
            <p:nvPr/>
          </p:nvSpPr>
          <p:spPr>
            <a:xfrm>
              <a:off x="0" y="0"/>
              <a:ext cx="296813" cy="4953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2600">
                  <a:latin typeface="Tahoma"/>
                  <a:ea typeface="Tahoma"/>
                  <a:cs typeface="Tahoma"/>
                  <a:sym typeface="Tahoma"/>
                </a:defRPr>
              </a:lvl1pPr>
            </a:lstStyle>
            <a:p>
              <a:r>
                <a:t>p</a:t>
              </a:r>
            </a:p>
          </p:txBody>
        </p:sp>
        <p:sp>
          <p:nvSpPr>
            <p:cNvPr id="32" name="线条">
              <a:extLst>
                <a:ext uri="{FF2B5EF4-FFF2-40B4-BE49-F238E27FC236}">
                  <a16:creationId xmlns:a16="http://schemas.microsoft.com/office/drawing/2014/main" id="{C3FCE4B0-B4BE-FA83-07E2-5FFB758A0EF4}"/>
                </a:ext>
              </a:extLst>
            </p:cNvPr>
            <p:cNvSpPr/>
            <p:nvPr/>
          </p:nvSpPr>
          <p:spPr>
            <a:xfrm flipH="1">
              <a:off x="135706" y="447329"/>
              <a:ext cx="1" cy="318040"/>
            </a:xfrm>
            <a:prstGeom prst="line">
              <a:avLst/>
            </a:prstGeom>
            <a:noFill/>
            <a:ln w="25400" cap="flat">
              <a:solidFill>
                <a:schemeClr val="accent1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 sz="1200"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4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5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6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fill="hold"/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7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8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4" fill="hold"/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8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6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9" grpId="3" animBg="1" advAuto="0"/>
      <p:bldP spid="310" grpId="1" animBg="1" advAuto="0"/>
      <p:bldP spid="313" grpId="2" animBg="1" advAuto="0"/>
      <p:bldP spid="313" grpId="4" animBg="1" advAuto="0"/>
      <p:bldP spid="339" grpId="6" animBg="1" advAuto="0"/>
      <p:bldP spid="342" grpId="5" animBg="1" advAuto="0"/>
      <p:bldP spid="342" grpId="7" animBg="1" advAuto="0"/>
      <p:bldP spid="345" grpId="8" animBg="1" advAuto="0"/>
      <p:bldP spid="29" grpId="0" animBg="1" advAuto="0"/>
      <p:bldP spid="30" grpId="0" animBg="1" advAuto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for(Node&lt;T&gt; p = head; p != null; p = p.next){…"/>
          <p:cNvSpPr txBox="1"/>
          <p:nvPr/>
        </p:nvSpPr>
        <p:spPr>
          <a:xfrm>
            <a:off x="1351251" y="3450439"/>
            <a:ext cx="5693866" cy="12105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2600">
                <a:latin typeface="Tahoma"/>
                <a:ea typeface="Tahoma"/>
                <a:cs typeface="Tahoma"/>
                <a:sym typeface="Tahoma"/>
              </a:defRPr>
            </a:pP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for(Node&lt;T&gt; p = </a:t>
            </a:r>
            <a:r>
              <a:rPr lang="en-US" sz="240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</a:t>
            </a: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; p != </a:t>
            </a:r>
            <a:r>
              <a:rPr sz="240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null</a:t>
            </a: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; p = p.</a:t>
            </a:r>
            <a:r>
              <a:rPr sz="240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next</a:t>
            </a: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){</a:t>
            </a:r>
          </a:p>
          <a:p>
            <a:pPr>
              <a:defRPr sz="2600">
                <a:latin typeface="Tahoma"/>
                <a:ea typeface="Tahoma"/>
                <a:cs typeface="Tahoma"/>
                <a:sym typeface="Tahoma"/>
              </a:defRPr>
            </a:pP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//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400"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处理数据</a:t>
            </a:r>
            <a:endParaRPr sz="2400">
              <a:latin typeface="SimSun" panose="02010600030101010101" pitchFamily="2" charset="-122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>
              <a:defRPr sz="2600">
                <a:latin typeface="Tahoma"/>
                <a:ea typeface="Tahoma"/>
                <a:cs typeface="Tahoma"/>
                <a:sym typeface="Tahoma"/>
              </a:defRPr>
            </a:pP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</p:txBody>
      </p:sp>
      <p:sp>
        <p:nvSpPr>
          <p:cNvPr id="350" name="从哪开始？ 何时结束？"/>
          <p:cNvSpPr txBox="1"/>
          <p:nvPr/>
        </p:nvSpPr>
        <p:spPr>
          <a:xfrm>
            <a:off x="192882" y="983523"/>
            <a:ext cx="6258123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600">
                <a:solidFill>
                  <a:schemeClr val="accent1"/>
                </a:solid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r>
              <a:rPr lang="zh-CN" altLang="en-US" sz="2400">
                <a:solidFill>
                  <a:schemeClr val="tx1"/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遍历链表：从</a:t>
            </a:r>
            <a:r>
              <a:rPr lang="zh-CN" altLang="en-US" sz="2400">
                <a:solidFill>
                  <a:srgbClr val="FF0000"/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头</a:t>
            </a:r>
            <a:r>
              <a:rPr lang="zh-CN" altLang="en-US" sz="2400">
                <a:solidFill>
                  <a:schemeClr val="tx1"/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至</a:t>
            </a:r>
            <a:r>
              <a:rPr lang="zh-CN" altLang="en-US" sz="2400">
                <a:solidFill>
                  <a:srgbClr val="FF0000"/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尾</a:t>
            </a:r>
            <a:r>
              <a:rPr lang="zh-CN" altLang="en-US" sz="2400">
                <a:solidFill>
                  <a:schemeClr val="tx1"/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，依次“访问”各个数据</a:t>
            </a:r>
            <a:endParaRPr sz="2400">
              <a:solidFill>
                <a:schemeClr val="tx1"/>
              </a:solidFill>
              <a:latin typeface="SimSun" panose="02010600030101010101" pitchFamily="2" charset="-122"/>
              <a:ea typeface="SimSun" panose="02010600030101010101" pitchFamily="2" charset="-122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C7ECD211-72FF-D73A-0706-DB1EC7C8FD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课堂练习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2429F661-CC0C-1DB7-157F-430D01ABE9C5}"/>
              </a:ext>
            </a:extLst>
          </p:cNvPr>
          <p:cNvGrpSpPr/>
          <p:nvPr/>
        </p:nvGrpSpPr>
        <p:grpSpPr>
          <a:xfrm>
            <a:off x="1436343" y="1916231"/>
            <a:ext cx="5720453" cy="952581"/>
            <a:chOff x="1342970" y="846448"/>
            <a:chExt cx="5720453" cy="952581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E2A6A795-EE6E-1570-A706-1FC4F09A7A17}"/>
                </a:ext>
              </a:extLst>
            </p:cNvPr>
            <p:cNvGrpSpPr/>
            <p:nvPr/>
          </p:nvGrpSpPr>
          <p:grpSpPr>
            <a:xfrm>
              <a:off x="1912379" y="853114"/>
              <a:ext cx="5093381" cy="469905"/>
              <a:chOff x="1912379" y="853114"/>
              <a:chExt cx="5093381" cy="469905"/>
            </a:xfrm>
          </p:grpSpPr>
          <p:sp>
            <p:nvSpPr>
              <p:cNvPr id="22" name="成组">
                <a:extLst>
                  <a:ext uri="{FF2B5EF4-FFF2-40B4-BE49-F238E27FC236}">
                    <a16:creationId xmlns:a16="http://schemas.microsoft.com/office/drawing/2014/main" id="{721E3896-5990-13A7-089A-9CD43210056F}"/>
                  </a:ext>
                </a:extLst>
              </p:cNvPr>
              <p:cNvSpPr/>
              <p:nvPr/>
            </p:nvSpPr>
            <p:spPr>
              <a:xfrm>
                <a:off x="2360731" y="853114"/>
                <a:ext cx="1008064" cy="468316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23" name="矩形">
                <a:extLst>
                  <a:ext uri="{FF2B5EF4-FFF2-40B4-BE49-F238E27FC236}">
                    <a16:creationId xmlns:a16="http://schemas.microsoft.com/office/drawing/2014/main" id="{DFC6C580-CA18-5DCB-9DFE-A208E2CAF14E}"/>
                  </a:ext>
                </a:extLst>
              </p:cNvPr>
              <p:cNvSpPr/>
              <p:nvPr/>
            </p:nvSpPr>
            <p:spPr>
              <a:xfrm>
                <a:off x="3368795" y="853114"/>
                <a:ext cx="360364" cy="468315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24" name="成组">
                <a:extLst>
                  <a:ext uri="{FF2B5EF4-FFF2-40B4-BE49-F238E27FC236}">
                    <a16:creationId xmlns:a16="http://schemas.microsoft.com/office/drawing/2014/main" id="{A5D3F064-5BA8-A619-84FC-56BEBD9D6B47}"/>
                  </a:ext>
                </a:extLst>
              </p:cNvPr>
              <p:cNvSpPr/>
              <p:nvPr/>
            </p:nvSpPr>
            <p:spPr>
              <a:xfrm>
                <a:off x="4016495" y="854702"/>
                <a:ext cx="1008064" cy="468317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25" name="矩形">
                <a:extLst>
                  <a:ext uri="{FF2B5EF4-FFF2-40B4-BE49-F238E27FC236}">
                    <a16:creationId xmlns:a16="http://schemas.microsoft.com/office/drawing/2014/main" id="{5A3AE017-5D1B-2445-3F3B-7FE8EF880BAC}"/>
                  </a:ext>
                </a:extLst>
              </p:cNvPr>
              <p:cNvSpPr/>
              <p:nvPr/>
            </p:nvSpPr>
            <p:spPr>
              <a:xfrm>
                <a:off x="5024558" y="854702"/>
                <a:ext cx="360364" cy="468315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26" name="成组">
                <a:extLst>
                  <a:ext uri="{FF2B5EF4-FFF2-40B4-BE49-F238E27FC236}">
                    <a16:creationId xmlns:a16="http://schemas.microsoft.com/office/drawing/2014/main" id="{DC7FA30C-31D4-D027-5DDA-48BB98FA6FE2}"/>
                  </a:ext>
                </a:extLst>
              </p:cNvPr>
              <p:cNvSpPr/>
              <p:nvPr/>
            </p:nvSpPr>
            <p:spPr>
              <a:xfrm>
                <a:off x="5637333" y="854702"/>
                <a:ext cx="1008064" cy="468317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27" name="矩形">
                <a:extLst>
                  <a:ext uri="{FF2B5EF4-FFF2-40B4-BE49-F238E27FC236}">
                    <a16:creationId xmlns:a16="http://schemas.microsoft.com/office/drawing/2014/main" id="{3F258EEF-C44A-5E1F-74EB-547AD75A3B37}"/>
                  </a:ext>
                </a:extLst>
              </p:cNvPr>
              <p:cNvSpPr/>
              <p:nvPr/>
            </p:nvSpPr>
            <p:spPr>
              <a:xfrm>
                <a:off x="6645396" y="854702"/>
                <a:ext cx="360364" cy="468315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28" name="线条">
                <a:extLst>
                  <a:ext uri="{FF2B5EF4-FFF2-40B4-BE49-F238E27FC236}">
                    <a16:creationId xmlns:a16="http://schemas.microsoft.com/office/drawing/2014/main" id="{B21DE7B1-FDD9-3FAB-2B4E-3CC3289111AA}"/>
                  </a:ext>
                </a:extLst>
              </p:cNvPr>
              <p:cNvSpPr/>
              <p:nvPr/>
            </p:nvSpPr>
            <p:spPr>
              <a:xfrm>
                <a:off x="1912379" y="1118084"/>
                <a:ext cx="432000" cy="1"/>
              </a:xfrm>
              <a:prstGeom prst="line">
                <a:avLst/>
              </a:prstGeom>
              <a:noFill/>
              <a:ln w="25400" cap="flat">
                <a:solidFill>
                  <a:schemeClr val="tx1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 sz="1200">
                    <a:latin typeface="Tahoma"/>
                    <a:ea typeface="Tahoma"/>
                    <a:cs typeface="Tahoma"/>
                    <a:sym typeface="Tahoma"/>
                  </a:defRPr>
                </a:pPr>
                <a:endParaRPr/>
              </a:p>
            </p:txBody>
          </p:sp>
        </p:grp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83A7ADFC-B26F-B44D-348A-4AB1E67B8E96}"/>
                </a:ext>
              </a:extLst>
            </p:cNvPr>
            <p:cNvSpPr txBox="1"/>
            <p:nvPr/>
          </p:nvSpPr>
          <p:spPr>
            <a:xfrm>
              <a:off x="1342970" y="846448"/>
              <a:ext cx="621965" cy="48731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50800" tIns="50800" rIns="50800" bIns="50800" numCol="1" spcCol="38100" rtlCol="0" anchor="ctr">
              <a:spAutoFit/>
            </a:bodyPr>
            <a:lstStyle/>
            <a:p>
              <a: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5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Times New Roman"/>
                  <a:ea typeface="Times New Roman"/>
                  <a:cs typeface="Times New Roman"/>
                  <a:sym typeface="Times New Roman"/>
                </a:rPr>
                <a:t>first</a:t>
              </a:r>
              <a:endParaRPr kumimoji="0" lang="zh-CN" altLang="en-US" sz="25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B87F8952-6D8D-83EC-6087-51A42207A3F5}"/>
                </a:ext>
              </a:extLst>
            </p:cNvPr>
            <p:cNvSpPr txBox="1"/>
            <p:nvPr/>
          </p:nvSpPr>
          <p:spPr>
            <a:xfrm>
              <a:off x="6654481" y="848744"/>
              <a:ext cx="408942" cy="47705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wrap="square">
              <a:spAutoFit/>
            </a:bodyPr>
            <a:lstStyle/>
            <a:p>
              <a:r>
                <a:rPr lang="zh-CN" altLang="en-US">
                  <a:solidFill>
                    <a:schemeClr val="tx1"/>
                  </a:solidFill>
                  <a:effectLst/>
                  <a:latin typeface="Symbol" pitchFamily="2" charset="2"/>
                </a:rPr>
                <a:t>∧</a:t>
              </a:r>
              <a:endParaRPr lang="zh-CN" altLang="en-US"/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3CBA7D91-1ECA-B1F4-F083-F2CA97D5F3E1}"/>
                </a:ext>
              </a:extLst>
            </p:cNvPr>
            <p:cNvGrpSpPr/>
            <p:nvPr/>
          </p:nvGrpSpPr>
          <p:grpSpPr>
            <a:xfrm>
              <a:off x="3553119" y="1080245"/>
              <a:ext cx="517808" cy="45719"/>
              <a:chOff x="3553119" y="1080245"/>
              <a:chExt cx="517808" cy="45719"/>
            </a:xfrm>
          </p:grpSpPr>
          <p:sp>
            <p:nvSpPr>
              <p:cNvPr id="20" name="线条">
                <a:extLst>
                  <a:ext uri="{FF2B5EF4-FFF2-40B4-BE49-F238E27FC236}">
                    <a16:creationId xmlns:a16="http://schemas.microsoft.com/office/drawing/2014/main" id="{AEFB94B1-DDC5-33FB-5988-A005C3370708}"/>
                  </a:ext>
                </a:extLst>
              </p:cNvPr>
              <p:cNvSpPr/>
              <p:nvPr/>
            </p:nvSpPr>
            <p:spPr>
              <a:xfrm>
                <a:off x="3602613" y="1107115"/>
                <a:ext cx="468314" cy="1589"/>
              </a:xfrm>
              <a:prstGeom prst="line">
                <a:avLst/>
              </a:prstGeom>
              <a:noFill/>
              <a:ln w="38100" cap="flat">
                <a:solidFill>
                  <a:srgbClr val="000000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id="{F847A19C-EF8E-98DD-AFB9-505968C065F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553119" y="1080245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 w="25400" cap="flat">
                <a:solidFill>
                  <a:schemeClr val="tx1"/>
                </a:solidFill>
                <a:prstDash val="solid"/>
                <a:round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50800" tIns="50800" rIns="50800" bIns="50800" numCol="1" spcCol="38100" rtlCol="0" anchor="ctr">
                <a:spAutoFit/>
              </a:bodyPr>
              <a:lstStyle/>
              <a:p>
                <a:pPr marL="0" marR="0" indent="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2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Tahoma"/>
                  <a:ea typeface="Tahoma"/>
                  <a:cs typeface="Tahoma"/>
                  <a:sym typeface="Tahoma"/>
                </a:endParaRPr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E5CAD29F-49AF-4D57-040F-2789AED75D00}"/>
                </a:ext>
              </a:extLst>
            </p:cNvPr>
            <p:cNvGrpSpPr/>
            <p:nvPr/>
          </p:nvGrpSpPr>
          <p:grpSpPr>
            <a:xfrm>
              <a:off x="5131082" y="1066718"/>
              <a:ext cx="517808" cy="45719"/>
              <a:chOff x="3553119" y="1080245"/>
              <a:chExt cx="517808" cy="45719"/>
            </a:xfrm>
          </p:grpSpPr>
          <p:sp>
            <p:nvSpPr>
              <p:cNvPr id="18" name="线条">
                <a:extLst>
                  <a:ext uri="{FF2B5EF4-FFF2-40B4-BE49-F238E27FC236}">
                    <a16:creationId xmlns:a16="http://schemas.microsoft.com/office/drawing/2014/main" id="{F27CFCC7-12DD-EB53-A2E8-E5E21BFEE374}"/>
                  </a:ext>
                </a:extLst>
              </p:cNvPr>
              <p:cNvSpPr/>
              <p:nvPr/>
            </p:nvSpPr>
            <p:spPr>
              <a:xfrm>
                <a:off x="3602613" y="1107115"/>
                <a:ext cx="468314" cy="1589"/>
              </a:xfrm>
              <a:prstGeom prst="line">
                <a:avLst/>
              </a:prstGeom>
              <a:noFill/>
              <a:ln w="38100" cap="flat">
                <a:solidFill>
                  <a:srgbClr val="000000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id="{E7A4EE90-C729-9D6C-197E-663995561C3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553119" y="1080245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 w="25400" cap="flat">
                <a:solidFill>
                  <a:schemeClr val="tx1"/>
                </a:solidFill>
                <a:prstDash val="solid"/>
                <a:round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50800" tIns="50800" rIns="50800" bIns="50800" numCol="1" spcCol="38100" rtlCol="0" anchor="ctr">
                <a:spAutoFit/>
              </a:bodyPr>
              <a:lstStyle/>
              <a:p>
                <a:pPr marL="0" marR="0" indent="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2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Tahoma"/>
                  <a:ea typeface="Tahoma"/>
                  <a:cs typeface="Tahoma"/>
                  <a:sym typeface="Tahoma"/>
                </a:endParaRPr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57A4DD05-3D79-E2ED-6F64-30AD3C99943C}"/>
                </a:ext>
              </a:extLst>
            </p:cNvPr>
            <p:cNvGrpSpPr/>
            <p:nvPr/>
          </p:nvGrpSpPr>
          <p:grpSpPr>
            <a:xfrm>
              <a:off x="2777675" y="1100380"/>
              <a:ext cx="352661" cy="698649"/>
              <a:chOff x="2766789" y="1100380"/>
              <a:chExt cx="352661" cy="698649"/>
            </a:xfrm>
          </p:grpSpPr>
          <p:sp>
            <p:nvSpPr>
              <p:cNvPr id="16" name="线条">
                <a:extLst>
                  <a:ext uri="{FF2B5EF4-FFF2-40B4-BE49-F238E27FC236}">
                    <a16:creationId xmlns:a16="http://schemas.microsoft.com/office/drawing/2014/main" id="{E93F3E55-CB78-E431-9AA5-B691E53118F1}"/>
                  </a:ext>
                </a:extLst>
              </p:cNvPr>
              <p:cNvSpPr/>
              <p:nvPr/>
            </p:nvSpPr>
            <p:spPr>
              <a:xfrm flipH="1">
                <a:off x="2882880" y="1100380"/>
                <a:ext cx="1" cy="400565"/>
              </a:xfrm>
              <a:prstGeom prst="line">
                <a:avLst/>
              </a:prstGeom>
              <a:noFill/>
              <a:ln w="25400" cap="flat">
                <a:solidFill>
                  <a:schemeClr val="tx1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 sz="1200">
                    <a:latin typeface="Tahoma"/>
                    <a:ea typeface="Tahoma"/>
                    <a:cs typeface="Tahoma"/>
                    <a:sym typeface="Tahoma"/>
                  </a:defRPr>
                </a:pPr>
                <a:endParaRPr/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1FD2947E-0992-40D6-028C-DE028A21CB10}"/>
                  </a:ext>
                </a:extLst>
              </p:cNvPr>
              <p:cNvSpPr txBox="1"/>
              <p:nvPr/>
            </p:nvSpPr>
            <p:spPr>
              <a:xfrm>
                <a:off x="2766789" y="1311716"/>
                <a:ext cx="352661" cy="48731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none" lIns="50800" tIns="50800" rIns="50800" bIns="50800" numCol="1" spcCol="38100" rtlCol="0" anchor="ctr">
                <a:spAutoFit/>
              </a:bodyPr>
              <a:lstStyle/>
              <a:p>
                <a:pPr marL="0" marR="0" indent="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25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rPr>
                  <a:t>a</a:t>
                </a:r>
                <a:r>
                  <a:rPr kumimoji="0" lang="en-US" altLang="zh-CN" sz="2500" b="0" i="0" u="none" strike="noStrike" cap="none" spc="0" normalizeH="0" baseline="-2500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rPr>
                  <a:t>0</a:t>
                </a:r>
                <a:endParaRPr kumimoji="0" lang="zh-CN" altLang="en-US" sz="2500" b="0" i="0" u="none" strike="noStrike" cap="none" spc="0" normalizeH="0" baseline="-2500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Times New Roman"/>
                  <a:ea typeface="Times New Roman"/>
                  <a:cs typeface="Times New Roman"/>
                  <a:sym typeface="Times New Roman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19A24DA7-5A63-B11C-6337-82EB628EDFC2}"/>
                </a:ext>
              </a:extLst>
            </p:cNvPr>
            <p:cNvGrpSpPr/>
            <p:nvPr/>
          </p:nvGrpSpPr>
          <p:grpSpPr>
            <a:xfrm>
              <a:off x="4398168" y="1100380"/>
              <a:ext cx="352661" cy="698649"/>
              <a:chOff x="2766789" y="1100380"/>
              <a:chExt cx="352661" cy="698649"/>
            </a:xfrm>
          </p:grpSpPr>
          <p:sp>
            <p:nvSpPr>
              <p:cNvPr id="14" name="线条">
                <a:extLst>
                  <a:ext uri="{FF2B5EF4-FFF2-40B4-BE49-F238E27FC236}">
                    <a16:creationId xmlns:a16="http://schemas.microsoft.com/office/drawing/2014/main" id="{794B92B1-4B7B-951C-37A2-810D5549ED37}"/>
                  </a:ext>
                </a:extLst>
              </p:cNvPr>
              <p:cNvSpPr/>
              <p:nvPr/>
            </p:nvSpPr>
            <p:spPr>
              <a:xfrm flipH="1">
                <a:off x="2882880" y="1100380"/>
                <a:ext cx="1" cy="400565"/>
              </a:xfrm>
              <a:prstGeom prst="line">
                <a:avLst/>
              </a:prstGeom>
              <a:noFill/>
              <a:ln w="25400" cap="flat">
                <a:solidFill>
                  <a:schemeClr val="tx1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 sz="1200">
                    <a:latin typeface="Tahoma"/>
                    <a:ea typeface="Tahoma"/>
                    <a:cs typeface="Tahoma"/>
                    <a:sym typeface="Tahoma"/>
                  </a:defRPr>
                </a:pPr>
                <a:endParaRPr/>
              </a:p>
            </p:txBody>
          </p:sp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437C5AB4-1841-CD4B-BCB1-830F456785AC}"/>
                  </a:ext>
                </a:extLst>
              </p:cNvPr>
              <p:cNvSpPr txBox="1"/>
              <p:nvPr/>
            </p:nvSpPr>
            <p:spPr>
              <a:xfrm>
                <a:off x="2766789" y="1311716"/>
                <a:ext cx="352661" cy="48731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none" lIns="50800" tIns="50800" rIns="50800" bIns="50800" numCol="1" spcCol="38100" rtlCol="0" anchor="ctr">
                <a:spAutoFit/>
              </a:bodyPr>
              <a:lstStyle/>
              <a:p>
                <a:pPr marL="0" marR="0" indent="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25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rPr>
                  <a:t>a</a:t>
                </a:r>
                <a:r>
                  <a:rPr kumimoji="0" lang="en-US" altLang="zh-CN" sz="2500" b="0" i="0" u="none" strike="noStrike" cap="none" spc="0" normalizeH="0" baseline="-2500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rPr>
                  <a:t>1</a:t>
                </a:r>
                <a:endParaRPr kumimoji="0" lang="zh-CN" altLang="en-US" sz="2500" b="0" i="0" u="none" strike="noStrike" cap="none" spc="0" normalizeH="0" baseline="-2500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Times New Roman"/>
                  <a:ea typeface="Times New Roman"/>
                  <a:cs typeface="Times New Roman"/>
                  <a:sym typeface="Times New Roman"/>
                </a:endParaRPr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58929037-D47D-CFD5-1B6E-88843E709E2F}"/>
                </a:ext>
              </a:extLst>
            </p:cNvPr>
            <p:cNvGrpSpPr/>
            <p:nvPr/>
          </p:nvGrpSpPr>
          <p:grpSpPr>
            <a:xfrm>
              <a:off x="6028090" y="1100380"/>
              <a:ext cx="352661" cy="698649"/>
              <a:chOff x="2766789" y="1100380"/>
              <a:chExt cx="352661" cy="698649"/>
            </a:xfrm>
          </p:grpSpPr>
          <p:sp>
            <p:nvSpPr>
              <p:cNvPr id="12" name="线条">
                <a:extLst>
                  <a:ext uri="{FF2B5EF4-FFF2-40B4-BE49-F238E27FC236}">
                    <a16:creationId xmlns:a16="http://schemas.microsoft.com/office/drawing/2014/main" id="{3474967D-3B8A-9BD8-9220-3094BBAB10C6}"/>
                  </a:ext>
                </a:extLst>
              </p:cNvPr>
              <p:cNvSpPr/>
              <p:nvPr/>
            </p:nvSpPr>
            <p:spPr>
              <a:xfrm flipH="1">
                <a:off x="2882880" y="1100380"/>
                <a:ext cx="1" cy="400565"/>
              </a:xfrm>
              <a:prstGeom prst="line">
                <a:avLst/>
              </a:prstGeom>
              <a:noFill/>
              <a:ln w="25400" cap="flat">
                <a:solidFill>
                  <a:schemeClr val="tx1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 sz="1200">
                    <a:latin typeface="Tahoma"/>
                    <a:ea typeface="Tahoma"/>
                    <a:cs typeface="Tahoma"/>
                    <a:sym typeface="Tahoma"/>
                  </a:defRPr>
                </a:pPr>
                <a:endParaRPr/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53219615-406D-965D-0B0F-4E8C8EF1C946}"/>
                  </a:ext>
                </a:extLst>
              </p:cNvPr>
              <p:cNvSpPr txBox="1"/>
              <p:nvPr/>
            </p:nvSpPr>
            <p:spPr>
              <a:xfrm>
                <a:off x="2766789" y="1311716"/>
                <a:ext cx="352661" cy="48731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none" lIns="50800" tIns="50800" rIns="50800" bIns="50800" numCol="1" spcCol="38100" rtlCol="0" anchor="ctr">
                <a:spAutoFit/>
              </a:bodyPr>
              <a:lstStyle/>
              <a:p>
                <a:pPr marL="0" marR="0" indent="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25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rPr>
                  <a:t>a</a:t>
                </a:r>
                <a:r>
                  <a:rPr kumimoji="0" lang="en-US" altLang="zh-CN" sz="2500" b="0" i="0" u="none" strike="noStrike" cap="none" spc="0" normalizeH="0" baseline="-2500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rPr>
                  <a:t>2</a:t>
                </a:r>
                <a:endParaRPr kumimoji="0" lang="zh-CN" altLang="en-US" sz="2500" b="0" i="0" u="none" strike="noStrike" cap="none" spc="0" normalizeH="0" baseline="-2500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Times New Roman"/>
                  <a:ea typeface="Times New Roman"/>
                  <a:cs typeface="Times New Roman"/>
                  <a:sym typeface="Times New Roman"/>
                </a:endParaRPr>
              </a:p>
            </p:txBody>
          </p:sp>
        </p:grpSp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private class Itr implements Iterator&lt;T&gt;{…"/>
          <p:cNvSpPr txBox="1"/>
          <p:nvPr/>
        </p:nvSpPr>
        <p:spPr>
          <a:xfrm>
            <a:off x="1468154" y="1955721"/>
            <a:ext cx="5953553" cy="42883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1700">
                <a:latin typeface="Monaco"/>
                <a:ea typeface="Monaco"/>
                <a:cs typeface="Monaco"/>
                <a:sym typeface="Monaco"/>
              </a:defRPr>
            </a:pPr>
            <a:r>
              <a:t>	</a:t>
            </a:r>
            <a:r>
              <a:rPr>
                <a:solidFill>
                  <a:srgbClr val="931A68"/>
                </a:solidFill>
              </a:rPr>
              <a:t>private</a:t>
            </a:r>
            <a:r>
              <a:t> </a:t>
            </a:r>
            <a:r>
              <a:rPr>
                <a:solidFill>
                  <a:srgbClr val="931A68"/>
                </a:solidFill>
              </a:rPr>
              <a:t>class</a:t>
            </a:r>
            <a:r>
              <a:t> Itr </a:t>
            </a:r>
            <a:r>
              <a:rPr>
                <a:solidFill>
                  <a:srgbClr val="931A68"/>
                </a:solidFill>
              </a:rPr>
              <a:t>implements</a:t>
            </a:r>
            <a:r>
              <a:t> Iterator&lt;T&gt;{</a:t>
            </a:r>
          </a:p>
          <a:p>
            <a:pPr>
              <a:defRPr sz="1700">
                <a:latin typeface="Monaco"/>
                <a:ea typeface="Monaco"/>
                <a:cs typeface="Monaco"/>
                <a:sym typeface="Monaco"/>
              </a:defRPr>
            </a:pPr>
            <a:r>
              <a:t>		</a:t>
            </a:r>
            <a:r>
              <a:rPr>
                <a:solidFill>
                  <a:srgbClr val="931A68"/>
                </a:solidFill>
              </a:rPr>
              <a:t>private</a:t>
            </a:r>
            <a:r>
              <a:t> Node&lt;T&gt; </a:t>
            </a:r>
            <a:r>
              <a:rPr lang="en-US">
                <a:solidFill>
                  <a:srgbClr val="0326CC"/>
                </a:solidFill>
              </a:rPr>
              <a:t>cursor</a:t>
            </a:r>
            <a:r>
              <a:t>;</a:t>
            </a:r>
          </a:p>
          <a:p>
            <a:pPr>
              <a:defRPr sz="1700">
                <a:latin typeface="Monaco"/>
                <a:ea typeface="Monaco"/>
                <a:cs typeface="Monaco"/>
                <a:sym typeface="Monaco"/>
              </a:defRPr>
            </a:pPr>
            <a:r>
              <a:t>		</a:t>
            </a:r>
          </a:p>
          <a:p>
            <a:pPr>
              <a:defRPr sz="1700">
                <a:latin typeface="Monaco"/>
                <a:ea typeface="Monaco"/>
                <a:cs typeface="Monaco"/>
                <a:sym typeface="Monaco"/>
              </a:defRPr>
            </a:pPr>
            <a:r>
              <a:t>		</a:t>
            </a:r>
            <a:r>
              <a:rPr>
                <a:solidFill>
                  <a:srgbClr val="931A68"/>
                </a:solidFill>
              </a:rPr>
              <a:t>public</a:t>
            </a:r>
            <a:r>
              <a:t> Itr(){</a:t>
            </a:r>
          </a:p>
          <a:p>
            <a:pPr>
              <a:defRPr sz="1700">
                <a:solidFill>
                  <a:srgbClr val="0326CC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	</a:t>
            </a:r>
            <a:r>
              <a:rPr lang="en-US"/>
              <a:t>cursor</a:t>
            </a:r>
            <a:r>
              <a:rPr>
                <a:solidFill>
                  <a:srgbClr val="000000"/>
                </a:solidFill>
              </a:rPr>
              <a:t> = </a:t>
            </a:r>
            <a:r>
              <a:rPr lang="en-US"/>
              <a:t>first</a:t>
            </a:r>
            <a:r>
              <a:rPr>
                <a:solidFill>
                  <a:srgbClr val="000000"/>
                </a:solidFill>
              </a:rPr>
              <a:t>;</a:t>
            </a:r>
          </a:p>
          <a:p>
            <a:pPr>
              <a:defRPr sz="1700">
                <a:latin typeface="Monaco"/>
                <a:ea typeface="Monaco"/>
                <a:cs typeface="Monaco"/>
                <a:sym typeface="Monaco"/>
              </a:defRPr>
            </a:pPr>
            <a:r>
              <a:t>		}</a:t>
            </a:r>
          </a:p>
          <a:p>
            <a:pPr>
              <a:defRPr sz="1700">
                <a:latin typeface="Monaco"/>
                <a:ea typeface="Monaco"/>
                <a:cs typeface="Monaco"/>
                <a:sym typeface="Monaco"/>
              </a:defRPr>
            </a:pPr>
            <a:r>
              <a:t>		</a:t>
            </a:r>
            <a:r>
              <a:rPr>
                <a:solidFill>
                  <a:srgbClr val="931A68"/>
                </a:solidFill>
              </a:rPr>
              <a:t>public</a:t>
            </a:r>
            <a:r>
              <a:t> </a:t>
            </a:r>
            <a:r>
              <a:rPr>
                <a:solidFill>
                  <a:srgbClr val="931A68"/>
                </a:solidFill>
              </a:rPr>
              <a:t>boolean</a:t>
            </a:r>
            <a:r>
              <a:t> hasNext() {</a:t>
            </a:r>
          </a:p>
          <a:p>
            <a:pPr>
              <a:defRPr sz="1700">
                <a:solidFill>
                  <a:srgbClr val="931A68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	</a:t>
            </a:r>
            <a:r>
              <a:t>return</a:t>
            </a:r>
            <a:r>
              <a:rPr>
                <a:solidFill>
                  <a:srgbClr val="000000"/>
                </a:solidFill>
              </a:rPr>
              <a:t> </a:t>
            </a:r>
            <a:r>
              <a:rPr lang="en-US">
                <a:solidFill>
                  <a:srgbClr val="0326CC"/>
                </a:solidFill>
              </a:rPr>
              <a:t>cursor</a:t>
            </a:r>
            <a:r>
              <a:rPr>
                <a:solidFill>
                  <a:srgbClr val="000000"/>
                </a:solidFill>
              </a:rPr>
              <a:t> != </a:t>
            </a:r>
            <a:r>
              <a:t>null</a:t>
            </a:r>
            <a:r>
              <a:rPr>
                <a:solidFill>
                  <a:srgbClr val="000000"/>
                </a:solidFill>
              </a:rPr>
              <a:t>;</a:t>
            </a:r>
          </a:p>
          <a:p>
            <a:pPr>
              <a:defRPr sz="1700">
                <a:latin typeface="Monaco"/>
                <a:ea typeface="Monaco"/>
                <a:cs typeface="Monaco"/>
                <a:sym typeface="Monaco"/>
              </a:defRPr>
            </a:pPr>
            <a:r>
              <a:t>		}</a:t>
            </a:r>
          </a:p>
          <a:p>
            <a:pPr>
              <a:defRPr sz="1700">
                <a:latin typeface="Monaco"/>
                <a:ea typeface="Monaco"/>
                <a:cs typeface="Monaco"/>
                <a:sym typeface="Monaco"/>
              </a:defRPr>
            </a:pPr>
            <a:r>
              <a:t>		</a:t>
            </a:r>
          </a:p>
          <a:p>
            <a:pPr>
              <a:defRPr sz="1700">
                <a:latin typeface="Monaco"/>
                <a:ea typeface="Monaco"/>
                <a:cs typeface="Monaco"/>
                <a:sym typeface="Monaco"/>
              </a:defRPr>
            </a:pPr>
            <a:r>
              <a:t>		</a:t>
            </a:r>
            <a:r>
              <a:rPr>
                <a:solidFill>
                  <a:srgbClr val="931A68"/>
                </a:solidFill>
              </a:rPr>
              <a:t>public</a:t>
            </a:r>
            <a:r>
              <a:t> T next() {</a:t>
            </a:r>
          </a:p>
          <a:p>
            <a:pPr>
              <a:defRPr sz="1700">
                <a:solidFill>
                  <a:srgbClr val="0326CC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	T </a:t>
            </a:r>
            <a:r>
              <a:rPr>
                <a:solidFill>
                  <a:srgbClr val="7E504F"/>
                </a:solidFill>
              </a:rPr>
              <a:t>data</a:t>
            </a:r>
            <a:r>
              <a:rPr>
                <a:solidFill>
                  <a:srgbClr val="000000"/>
                </a:solidFill>
              </a:rPr>
              <a:t> = </a:t>
            </a:r>
            <a:r>
              <a:rPr lang="en-US"/>
              <a:t>cursor</a:t>
            </a:r>
            <a:r>
              <a:rPr>
                <a:solidFill>
                  <a:srgbClr val="000000"/>
                </a:solidFill>
              </a:rPr>
              <a:t>.</a:t>
            </a:r>
            <a:r>
              <a:t>data</a:t>
            </a:r>
            <a:r>
              <a:rPr>
                <a:solidFill>
                  <a:srgbClr val="000000"/>
                </a:solidFill>
              </a:rPr>
              <a:t>;</a:t>
            </a:r>
          </a:p>
          <a:p>
            <a:pPr>
              <a:defRPr sz="1700">
                <a:solidFill>
                  <a:srgbClr val="0326CC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	</a:t>
            </a:r>
            <a:r>
              <a:rPr lang="en-US"/>
              <a:t>cursor</a:t>
            </a:r>
            <a:r>
              <a:rPr>
                <a:solidFill>
                  <a:srgbClr val="000000"/>
                </a:solidFill>
              </a:rPr>
              <a:t> = </a:t>
            </a:r>
            <a:r>
              <a:rPr lang="en-US"/>
              <a:t>cursor</a:t>
            </a:r>
            <a:r>
              <a:rPr>
                <a:solidFill>
                  <a:srgbClr val="000000"/>
                </a:solidFill>
              </a:rPr>
              <a:t>.</a:t>
            </a:r>
            <a:r>
              <a:t>next</a:t>
            </a:r>
            <a:r>
              <a:rPr>
                <a:solidFill>
                  <a:srgbClr val="000000"/>
                </a:solidFill>
              </a:rPr>
              <a:t>;</a:t>
            </a:r>
          </a:p>
          <a:p>
            <a:pPr>
              <a:defRPr sz="1700">
                <a:solidFill>
                  <a:srgbClr val="931A68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	</a:t>
            </a:r>
            <a:r>
              <a:t>return</a:t>
            </a:r>
            <a:r>
              <a:rPr>
                <a:solidFill>
                  <a:srgbClr val="000000"/>
                </a:solidFill>
              </a:rPr>
              <a:t> </a:t>
            </a:r>
            <a:r>
              <a:rPr>
                <a:solidFill>
                  <a:srgbClr val="7E504F"/>
                </a:solidFill>
              </a:rPr>
              <a:t>data</a:t>
            </a:r>
            <a:r>
              <a:rPr>
                <a:solidFill>
                  <a:srgbClr val="000000"/>
                </a:solidFill>
              </a:rPr>
              <a:t>;</a:t>
            </a:r>
          </a:p>
          <a:p>
            <a:pPr>
              <a:defRPr sz="1700">
                <a:latin typeface="Monaco"/>
                <a:ea typeface="Monaco"/>
                <a:cs typeface="Monaco"/>
                <a:sym typeface="Monaco"/>
              </a:defRPr>
            </a:pPr>
            <a:r>
              <a:t>		}		</a:t>
            </a:r>
          </a:p>
          <a:p>
            <a:pPr>
              <a:defRPr sz="1700">
                <a:latin typeface="Monaco"/>
                <a:ea typeface="Monaco"/>
                <a:cs typeface="Monaco"/>
                <a:sym typeface="Monaco"/>
              </a:defRPr>
            </a:pPr>
            <a:r>
              <a:t>	}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14B51DDC-F9F3-B608-4F10-01B271D289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迭代器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CA71DE18-6D41-D730-BD00-9CAED9C3BAFC}"/>
              </a:ext>
            </a:extLst>
          </p:cNvPr>
          <p:cNvGrpSpPr/>
          <p:nvPr/>
        </p:nvGrpSpPr>
        <p:grpSpPr>
          <a:xfrm>
            <a:off x="1342970" y="948048"/>
            <a:ext cx="5720453" cy="952581"/>
            <a:chOff x="1342970" y="846448"/>
            <a:chExt cx="5720453" cy="952581"/>
          </a:xfrm>
        </p:grpSpPr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484DFA7E-4253-FAE6-A2FA-AAAC4B55BA05}"/>
                </a:ext>
              </a:extLst>
            </p:cNvPr>
            <p:cNvGrpSpPr/>
            <p:nvPr/>
          </p:nvGrpSpPr>
          <p:grpSpPr>
            <a:xfrm>
              <a:off x="1912379" y="853114"/>
              <a:ext cx="5093381" cy="469905"/>
              <a:chOff x="1912379" y="853114"/>
              <a:chExt cx="5093381" cy="469905"/>
            </a:xfrm>
          </p:grpSpPr>
          <p:sp>
            <p:nvSpPr>
              <p:cNvPr id="381" name="成组"/>
              <p:cNvSpPr/>
              <p:nvPr/>
            </p:nvSpPr>
            <p:spPr>
              <a:xfrm>
                <a:off x="2360731" y="853114"/>
                <a:ext cx="1008064" cy="468316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382" name="矩形"/>
              <p:cNvSpPr/>
              <p:nvPr/>
            </p:nvSpPr>
            <p:spPr>
              <a:xfrm>
                <a:off x="3368795" y="853114"/>
                <a:ext cx="360364" cy="468315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384" name="成组"/>
              <p:cNvSpPr/>
              <p:nvPr/>
            </p:nvSpPr>
            <p:spPr>
              <a:xfrm>
                <a:off x="4016495" y="854702"/>
                <a:ext cx="1008064" cy="468317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385" name="矩形"/>
              <p:cNvSpPr/>
              <p:nvPr/>
            </p:nvSpPr>
            <p:spPr>
              <a:xfrm>
                <a:off x="5024558" y="854702"/>
                <a:ext cx="360364" cy="468315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386" name="成组"/>
              <p:cNvSpPr/>
              <p:nvPr/>
            </p:nvSpPr>
            <p:spPr>
              <a:xfrm>
                <a:off x="5637333" y="854702"/>
                <a:ext cx="1008064" cy="468317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387" name="矩形"/>
              <p:cNvSpPr/>
              <p:nvPr/>
            </p:nvSpPr>
            <p:spPr>
              <a:xfrm>
                <a:off x="6645396" y="854702"/>
                <a:ext cx="360364" cy="468315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395" name="线条"/>
              <p:cNvSpPr/>
              <p:nvPr/>
            </p:nvSpPr>
            <p:spPr>
              <a:xfrm>
                <a:off x="1912379" y="1118084"/>
                <a:ext cx="432000" cy="1"/>
              </a:xfrm>
              <a:prstGeom prst="line">
                <a:avLst/>
              </a:prstGeom>
              <a:noFill/>
              <a:ln w="25400" cap="flat">
                <a:solidFill>
                  <a:schemeClr val="tx1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 sz="1200">
                    <a:latin typeface="Tahoma"/>
                    <a:ea typeface="Tahoma"/>
                    <a:cs typeface="Tahoma"/>
                    <a:sym typeface="Tahoma"/>
                  </a:defRPr>
                </a:pPr>
                <a:endParaRPr/>
              </a:p>
            </p:txBody>
          </p:sp>
        </p:grp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A675A3F8-E0E9-B888-207E-CBBABC726DCF}"/>
                </a:ext>
              </a:extLst>
            </p:cNvPr>
            <p:cNvSpPr txBox="1"/>
            <p:nvPr/>
          </p:nvSpPr>
          <p:spPr>
            <a:xfrm>
              <a:off x="1342970" y="846448"/>
              <a:ext cx="621965" cy="48731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50800" tIns="50800" rIns="50800" bIns="50800" numCol="1" spcCol="38100" rtlCol="0" anchor="ctr">
              <a:spAutoFit/>
            </a:bodyPr>
            <a:lstStyle/>
            <a:p>
              <a: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5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Times New Roman"/>
                  <a:ea typeface="Times New Roman"/>
                  <a:cs typeface="Times New Roman"/>
                  <a:sym typeface="Times New Roman"/>
                </a:rPr>
                <a:t>first</a:t>
              </a:r>
              <a:endParaRPr kumimoji="0" lang="zh-CN" altLang="en-US" sz="25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805B420E-DBEB-4769-1BC9-BB0A85014904}"/>
                </a:ext>
              </a:extLst>
            </p:cNvPr>
            <p:cNvSpPr txBox="1"/>
            <p:nvPr/>
          </p:nvSpPr>
          <p:spPr>
            <a:xfrm>
              <a:off x="6654481" y="848744"/>
              <a:ext cx="408942" cy="47705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wrap="square">
              <a:spAutoFit/>
            </a:bodyPr>
            <a:lstStyle/>
            <a:p>
              <a:r>
                <a:rPr lang="zh-CN" altLang="en-US">
                  <a:solidFill>
                    <a:schemeClr val="tx1"/>
                  </a:solidFill>
                  <a:effectLst/>
                  <a:latin typeface="Symbol" pitchFamily="2" charset="2"/>
                </a:rPr>
                <a:t>∧</a:t>
              </a:r>
              <a:endParaRPr lang="zh-CN" altLang="en-US"/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9C7B7D42-8B7F-57A3-8BEB-729C653A20A6}"/>
                </a:ext>
              </a:extLst>
            </p:cNvPr>
            <p:cNvGrpSpPr/>
            <p:nvPr/>
          </p:nvGrpSpPr>
          <p:grpSpPr>
            <a:xfrm>
              <a:off x="3553119" y="1080245"/>
              <a:ext cx="517808" cy="45719"/>
              <a:chOff x="3553119" y="1080245"/>
              <a:chExt cx="517808" cy="45719"/>
            </a:xfrm>
          </p:grpSpPr>
          <p:sp>
            <p:nvSpPr>
              <p:cNvPr id="392" name="线条"/>
              <p:cNvSpPr/>
              <p:nvPr/>
            </p:nvSpPr>
            <p:spPr>
              <a:xfrm>
                <a:off x="3602613" y="1107115"/>
                <a:ext cx="468314" cy="1589"/>
              </a:xfrm>
              <a:prstGeom prst="line">
                <a:avLst/>
              </a:prstGeom>
              <a:noFill/>
              <a:ln w="38100" cap="flat">
                <a:solidFill>
                  <a:srgbClr val="000000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CDD61195-E818-A5AC-A9D1-A9744930BFD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553119" y="1080245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 w="25400" cap="flat">
                <a:solidFill>
                  <a:schemeClr val="tx1"/>
                </a:solidFill>
                <a:prstDash val="solid"/>
                <a:round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50800" tIns="50800" rIns="50800" bIns="50800" numCol="1" spcCol="38100" rtlCol="0" anchor="ctr">
                <a:spAutoFit/>
              </a:bodyPr>
              <a:lstStyle/>
              <a:p>
                <a:pPr marL="0" marR="0" indent="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2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Tahoma"/>
                  <a:ea typeface="Tahoma"/>
                  <a:cs typeface="Tahoma"/>
                  <a:sym typeface="Tahoma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B91003CB-B736-E692-8279-0E9D49BFC5CD}"/>
                </a:ext>
              </a:extLst>
            </p:cNvPr>
            <p:cNvGrpSpPr/>
            <p:nvPr/>
          </p:nvGrpSpPr>
          <p:grpSpPr>
            <a:xfrm>
              <a:off x="5131082" y="1066718"/>
              <a:ext cx="517808" cy="45719"/>
              <a:chOff x="3553119" y="1080245"/>
              <a:chExt cx="517808" cy="45719"/>
            </a:xfrm>
          </p:grpSpPr>
          <p:sp>
            <p:nvSpPr>
              <p:cNvPr id="11" name="线条">
                <a:extLst>
                  <a:ext uri="{FF2B5EF4-FFF2-40B4-BE49-F238E27FC236}">
                    <a16:creationId xmlns:a16="http://schemas.microsoft.com/office/drawing/2014/main" id="{604443FB-59D8-5804-206B-C41B31AE8D50}"/>
                  </a:ext>
                </a:extLst>
              </p:cNvPr>
              <p:cNvSpPr/>
              <p:nvPr/>
            </p:nvSpPr>
            <p:spPr>
              <a:xfrm>
                <a:off x="3602613" y="1107115"/>
                <a:ext cx="468314" cy="1589"/>
              </a:xfrm>
              <a:prstGeom prst="line">
                <a:avLst/>
              </a:prstGeom>
              <a:noFill/>
              <a:ln w="38100" cap="flat">
                <a:solidFill>
                  <a:srgbClr val="000000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263D079F-19CE-F3D1-14FE-677F51DDA65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553119" y="1080245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 w="25400" cap="flat">
                <a:solidFill>
                  <a:schemeClr val="tx1"/>
                </a:solidFill>
                <a:prstDash val="solid"/>
                <a:round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50800" tIns="50800" rIns="50800" bIns="50800" numCol="1" spcCol="38100" rtlCol="0" anchor="ctr">
                <a:spAutoFit/>
              </a:bodyPr>
              <a:lstStyle/>
              <a:p>
                <a:pPr marL="0" marR="0" indent="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2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Tahoma"/>
                  <a:ea typeface="Tahoma"/>
                  <a:cs typeface="Tahoma"/>
                  <a:sym typeface="Tahoma"/>
                </a:endParaRPr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DAC24FE1-3729-4DCD-7E03-12F3D225E16C}"/>
                </a:ext>
              </a:extLst>
            </p:cNvPr>
            <p:cNvGrpSpPr/>
            <p:nvPr/>
          </p:nvGrpSpPr>
          <p:grpSpPr>
            <a:xfrm>
              <a:off x="2777675" y="1100380"/>
              <a:ext cx="352661" cy="698649"/>
              <a:chOff x="2766789" y="1100380"/>
              <a:chExt cx="352661" cy="698649"/>
            </a:xfrm>
          </p:grpSpPr>
          <p:sp>
            <p:nvSpPr>
              <p:cNvPr id="398" name="线条"/>
              <p:cNvSpPr/>
              <p:nvPr/>
            </p:nvSpPr>
            <p:spPr>
              <a:xfrm flipH="1">
                <a:off x="2882880" y="1100380"/>
                <a:ext cx="1" cy="400565"/>
              </a:xfrm>
              <a:prstGeom prst="line">
                <a:avLst/>
              </a:prstGeom>
              <a:noFill/>
              <a:ln w="25400" cap="flat">
                <a:solidFill>
                  <a:schemeClr val="tx1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 sz="1200">
                    <a:latin typeface="Tahoma"/>
                    <a:ea typeface="Tahoma"/>
                    <a:cs typeface="Tahoma"/>
                    <a:sym typeface="Tahoma"/>
                  </a:defRPr>
                </a:pPr>
                <a:endParaRPr/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EC7AF440-1381-3C7A-4385-71923867EC1A}"/>
                  </a:ext>
                </a:extLst>
              </p:cNvPr>
              <p:cNvSpPr txBox="1"/>
              <p:nvPr/>
            </p:nvSpPr>
            <p:spPr>
              <a:xfrm>
                <a:off x="2766789" y="1311716"/>
                <a:ext cx="352661" cy="48731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none" lIns="50800" tIns="50800" rIns="50800" bIns="50800" numCol="1" spcCol="38100" rtlCol="0" anchor="ctr">
                <a:spAutoFit/>
              </a:bodyPr>
              <a:lstStyle/>
              <a:p>
                <a:pPr marL="0" marR="0" indent="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25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rPr>
                  <a:t>a</a:t>
                </a:r>
                <a:r>
                  <a:rPr kumimoji="0" lang="en-US" altLang="zh-CN" sz="2500" b="0" i="0" u="none" strike="noStrike" cap="none" spc="0" normalizeH="0" baseline="-2500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rPr>
                  <a:t>0</a:t>
                </a:r>
                <a:endParaRPr kumimoji="0" lang="zh-CN" altLang="en-US" sz="2500" b="0" i="0" u="none" strike="noStrike" cap="none" spc="0" normalizeH="0" baseline="-2500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Times New Roman"/>
                  <a:ea typeface="Times New Roman"/>
                  <a:cs typeface="Times New Roman"/>
                  <a:sym typeface="Times New Roman"/>
                </a:endParaRPr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E4018DA5-E95E-74E9-4006-B4875F39135E}"/>
                </a:ext>
              </a:extLst>
            </p:cNvPr>
            <p:cNvGrpSpPr/>
            <p:nvPr/>
          </p:nvGrpSpPr>
          <p:grpSpPr>
            <a:xfrm>
              <a:off x="4398168" y="1100380"/>
              <a:ext cx="352661" cy="698649"/>
              <a:chOff x="2766789" y="1100380"/>
              <a:chExt cx="352661" cy="698649"/>
            </a:xfrm>
          </p:grpSpPr>
          <p:sp>
            <p:nvSpPr>
              <p:cNvPr id="17" name="线条">
                <a:extLst>
                  <a:ext uri="{FF2B5EF4-FFF2-40B4-BE49-F238E27FC236}">
                    <a16:creationId xmlns:a16="http://schemas.microsoft.com/office/drawing/2014/main" id="{535345F5-1F1F-E653-566A-5B451C715B10}"/>
                  </a:ext>
                </a:extLst>
              </p:cNvPr>
              <p:cNvSpPr/>
              <p:nvPr/>
            </p:nvSpPr>
            <p:spPr>
              <a:xfrm flipH="1">
                <a:off x="2882880" y="1100380"/>
                <a:ext cx="1" cy="400565"/>
              </a:xfrm>
              <a:prstGeom prst="line">
                <a:avLst/>
              </a:prstGeom>
              <a:noFill/>
              <a:ln w="25400" cap="flat">
                <a:solidFill>
                  <a:schemeClr val="tx1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 sz="1200">
                    <a:latin typeface="Tahoma"/>
                    <a:ea typeface="Tahoma"/>
                    <a:cs typeface="Tahoma"/>
                    <a:sym typeface="Tahoma"/>
                  </a:defRPr>
                </a:pPr>
                <a:endParaRPr/>
              </a:p>
            </p:txBody>
          </p:sp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39BA672C-8116-3D7F-6BDC-FEC2296A72AD}"/>
                  </a:ext>
                </a:extLst>
              </p:cNvPr>
              <p:cNvSpPr txBox="1"/>
              <p:nvPr/>
            </p:nvSpPr>
            <p:spPr>
              <a:xfrm>
                <a:off x="2766789" y="1311716"/>
                <a:ext cx="352661" cy="48731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none" lIns="50800" tIns="50800" rIns="50800" bIns="50800" numCol="1" spcCol="38100" rtlCol="0" anchor="ctr">
                <a:spAutoFit/>
              </a:bodyPr>
              <a:lstStyle/>
              <a:p>
                <a:pPr marL="0" marR="0" indent="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25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rPr>
                  <a:t>a</a:t>
                </a:r>
                <a:r>
                  <a:rPr kumimoji="0" lang="en-US" altLang="zh-CN" sz="2500" b="0" i="0" u="none" strike="noStrike" cap="none" spc="0" normalizeH="0" baseline="-2500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rPr>
                  <a:t>1</a:t>
                </a:r>
                <a:endParaRPr kumimoji="0" lang="zh-CN" altLang="en-US" sz="2500" b="0" i="0" u="none" strike="noStrike" cap="none" spc="0" normalizeH="0" baseline="-2500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Times New Roman"/>
                  <a:ea typeface="Times New Roman"/>
                  <a:cs typeface="Times New Roman"/>
                  <a:sym typeface="Times New Roman"/>
                </a:endParaRPr>
              </a:p>
            </p:txBody>
          </p:sp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B44E8749-4507-C410-517D-5AEAB2D54383}"/>
                </a:ext>
              </a:extLst>
            </p:cNvPr>
            <p:cNvGrpSpPr/>
            <p:nvPr/>
          </p:nvGrpSpPr>
          <p:grpSpPr>
            <a:xfrm>
              <a:off x="6028090" y="1100380"/>
              <a:ext cx="352661" cy="698649"/>
              <a:chOff x="2766789" y="1100380"/>
              <a:chExt cx="352661" cy="698649"/>
            </a:xfrm>
          </p:grpSpPr>
          <p:sp>
            <p:nvSpPr>
              <p:cNvPr id="20" name="线条">
                <a:extLst>
                  <a:ext uri="{FF2B5EF4-FFF2-40B4-BE49-F238E27FC236}">
                    <a16:creationId xmlns:a16="http://schemas.microsoft.com/office/drawing/2014/main" id="{A2CE76D1-0228-1E21-2813-4E4269FA2D08}"/>
                  </a:ext>
                </a:extLst>
              </p:cNvPr>
              <p:cNvSpPr/>
              <p:nvPr/>
            </p:nvSpPr>
            <p:spPr>
              <a:xfrm flipH="1">
                <a:off x="2882880" y="1100380"/>
                <a:ext cx="1" cy="400565"/>
              </a:xfrm>
              <a:prstGeom prst="line">
                <a:avLst/>
              </a:prstGeom>
              <a:noFill/>
              <a:ln w="25400" cap="flat">
                <a:solidFill>
                  <a:schemeClr val="tx1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 sz="1200">
                    <a:latin typeface="Tahoma"/>
                    <a:ea typeface="Tahoma"/>
                    <a:cs typeface="Tahoma"/>
                    <a:sym typeface="Tahoma"/>
                  </a:defRPr>
                </a:pPr>
                <a:endParaRPr/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038B352A-AF5F-993D-61B1-D84AE8C486EC}"/>
                  </a:ext>
                </a:extLst>
              </p:cNvPr>
              <p:cNvSpPr txBox="1"/>
              <p:nvPr/>
            </p:nvSpPr>
            <p:spPr>
              <a:xfrm>
                <a:off x="2766789" y="1311716"/>
                <a:ext cx="352661" cy="48731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none" lIns="50800" tIns="50800" rIns="50800" bIns="50800" numCol="1" spcCol="38100" rtlCol="0" anchor="ctr">
                <a:spAutoFit/>
              </a:bodyPr>
              <a:lstStyle/>
              <a:p>
                <a:pPr marL="0" marR="0" indent="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25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rPr>
                  <a:t>a</a:t>
                </a:r>
                <a:r>
                  <a:rPr kumimoji="0" lang="en-US" altLang="zh-CN" sz="2500" b="0" i="0" u="none" strike="noStrike" cap="none" spc="0" normalizeH="0" baseline="-2500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rPr>
                  <a:t>2</a:t>
                </a:r>
                <a:endParaRPr kumimoji="0" lang="zh-CN" altLang="en-US" sz="2500" b="0" i="0" u="none" strike="noStrike" cap="none" spc="0" normalizeH="0" baseline="-2500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Times New Roman"/>
                  <a:ea typeface="Times New Roman"/>
                  <a:cs typeface="Times New Roman"/>
                  <a:sym typeface="Times New Roman"/>
                </a:endParaRPr>
              </a:p>
            </p:txBody>
          </p:sp>
        </p:grpSp>
      </p:grp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" name="public int indexOf(T x) {…"/>
          <p:cNvSpPr txBox="1"/>
          <p:nvPr/>
        </p:nvSpPr>
        <p:spPr>
          <a:xfrm>
            <a:off x="-33022" y="2042285"/>
            <a:ext cx="8106386" cy="39986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lnSpc>
                <a:spcPct val="150000"/>
              </a:lnSpc>
              <a:defRPr sz="1900">
                <a:latin typeface="Monaco"/>
                <a:ea typeface="Monaco"/>
                <a:cs typeface="Monaco"/>
                <a:sym typeface="Monaco"/>
              </a:defRPr>
            </a:pPr>
            <a:r>
              <a:t>	</a:t>
            </a:r>
            <a:r>
              <a:rPr>
                <a:solidFill>
                  <a:srgbClr val="931A68"/>
                </a:solidFill>
              </a:rPr>
              <a:t>public</a:t>
            </a:r>
            <a:r>
              <a:t> </a:t>
            </a:r>
            <a:r>
              <a:rPr>
                <a:solidFill>
                  <a:srgbClr val="931A68"/>
                </a:solidFill>
              </a:rPr>
              <a:t>int</a:t>
            </a:r>
            <a:r>
              <a:t> indexOf(T </a:t>
            </a:r>
            <a:r>
              <a:rPr>
                <a:solidFill>
                  <a:srgbClr val="7E504F"/>
                </a:solidFill>
              </a:rPr>
              <a:t>x</a:t>
            </a:r>
            <a:r>
              <a:t>) {</a:t>
            </a:r>
          </a:p>
          <a:p>
            <a:pPr>
              <a:lnSpc>
                <a:spcPct val="150000"/>
              </a:lnSpc>
              <a:defRPr sz="1900">
                <a:latin typeface="Monaco"/>
                <a:ea typeface="Monaco"/>
                <a:cs typeface="Monaco"/>
                <a:sym typeface="Monaco"/>
              </a:defRPr>
            </a:pPr>
            <a:r>
              <a:t>		</a:t>
            </a:r>
            <a:r>
              <a:rPr>
                <a:solidFill>
                  <a:srgbClr val="931A68"/>
                </a:solidFill>
              </a:rPr>
              <a:t>int</a:t>
            </a:r>
            <a:r>
              <a:t> </a:t>
            </a:r>
            <a:r>
              <a:rPr>
                <a:solidFill>
                  <a:srgbClr val="7E504F"/>
                </a:solidFill>
              </a:rPr>
              <a:t>index</a:t>
            </a:r>
            <a:r>
              <a:t> = 0;</a:t>
            </a:r>
          </a:p>
          <a:p>
            <a:pPr>
              <a:lnSpc>
                <a:spcPct val="150000"/>
              </a:lnSpc>
              <a:defRPr sz="1900">
                <a:latin typeface="Monaco"/>
                <a:ea typeface="Monaco"/>
                <a:cs typeface="Monaco"/>
                <a:sym typeface="Monaco"/>
              </a:defRPr>
            </a:pPr>
            <a:r>
              <a:t>		</a:t>
            </a:r>
            <a:r>
              <a:rPr>
                <a:solidFill>
                  <a:srgbClr val="931A68"/>
                </a:solidFill>
              </a:rPr>
              <a:t>for</a:t>
            </a:r>
            <a:r>
              <a:t> (Node&lt;T&gt; </a:t>
            </a:r>
            <a:r>
              <a:rPr>
                <a:solidFill>
                  <a:srgbClr val="7E504F"/>
                </a:solidFill>
              </a:rPr>
              <a:t>p</a:t>
            </a:r>
            <a:r>
              <a:t> = </a:t>
            </a:r>
            <a:r>
              <a:rPr lang="en-US">
                <a:solidFill>
                  <a:srgbClr val="0326CC"/>
                </a:solidFill>
              </a:rPr>
              <a:t>first</a:t>
            </a:r>
            <a:r>
              <a:t>; </a:t>
            </a:r>
            <a:r>
              <a:rPr>
                <a:solidFill>
                  <a:srgbClr val="7E504F"/>
                </a:solidFill>
              </a:rPr>
              <a:t>p</a:t>
            </a:r>
            <a:r>
              <a:t> != </a:t>
            </a:r>
            <a:r>
              <a:rPr>
                <a:solidFill>
                  <a:srgbClr val="931A68"/>
                </a:solidFill>
              </a:rPr>
              <a:t>null</a:t>
            </a:r>
            <a:r>
              <a:t>; </a:t>
            </a:r>
            <a:r>
              <a:rPr>
                <a:solidFill>
                  <a:srgbClr val="7E504F"/>
                </a:solidFill>
              </a:rPr>
              <a:t>p</a:t>
            </a:r>
            <a:r>
              <a:t> = </a:t>
            </a:r>
            <a:r>
              <a:rPr>
                <a:solidFill>
                  <a:srgbClr val="7E504F"/>
                </a:solidFill>
              </a:rPr>
              <a:t>p</a:t>
            </a:r>
            <a:r>
              <a:t>.</a:t>
            </a:r>
            <a:r>
              <a:rPr>
                <a:solidFill>
                  <a:srgbClr val="0326CC"/>
                </a:solidFill>
              </a:rPr>
              <a:t>next</a:t>
            </a:r>
            <a:r>
              <a:t>{</a:t>
            </a:r>
          </a:p>
          <a:p>
            <a:pPr lvl="6" indent="1371600">
              <a:lnSpc>
                <a:spcPct val="150000"/>
              </a:lnSpc>
              <a:defRPr sz="1900"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931A68"/>
                </a:solidFill>
              </a:rPr>
              <a:t>if</a:t>
            </a:r>
            <a:r>
              <a:t> (</a:t>
            </a:r>
            <a:r>
              <a:rPr>
                <a:solidFill>
                  <a:srgbClr val="7E504F"/>
                </a:solidFill>
              </a:rPr>
              <a:t>p</a:t>
            </a:r>
            <a:r>
              <a:t>.</a:t>
            </a:r>
            <a:r>
              <a:rPr>
                <a:solidFill>
                  <a:srgbClr val="0326CC"/>
                </a:solidFill>
              </a:rPr>
              <a:t>data</a:t>
            </a:r>
            <a:r>
              <a:t>.equals(</a:t>
            </a:r>
            <a:r>
              <a:rPr>
                <a:solidFill>
                  <a:srgbClr val="7E504F"/>
                </a:solidFill>
              </a:rPr>
              <a:t>x</a:t>
            </a:r>
            <a:r>
              <a:t>))</a:t>
            </a:r>
            <a:r>
              <a:rPr>
                <a:solidFill>
                  <a:schemeClr val="tx1"/>
                </a:solidFill>
              </a:rPr>
              <a:t>//这种表达方式数据不能</a:t>
            </a:r>
            <a:r>
              <a:rPr lang="zh-CN" altLang="en-US">
                <a:solidFill>
                  <a:schemeClr val="tx1"/>
                </a:solidFill>
              </a:rPr>
              <a:t>为</a:t>
            </a:r>
            <a:r>
              <a:rPr>
                <a:solidFill>
                  <a:schemeClr val="tx1"/>
                </a:solidFill>
              </a:rPr>
              <a:t>null</a:t>
            </a:r>
          </a:p>
          <a:p>
            <a:pPr>
              <a:lnSpc>
                <a:spcPct val="150000"/>
              </a:lnSpc>
              <a:defRPr sz="1900">
                <a:solidFill>
                  <a:srgbClr val="931A68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		</a:t>
            </a:r>
            <a:r>
              <a:t>return</a:t>
            </a:r>
            <a:r>
              <a:rPr>
                <a:solidFill>
                  <a:srgbClr val="000000"/>
                </a:solidFill>
              </a:rPr>
              <a:t> </a:t>
            </a:r>
            <a:r>
              <a:rPr>
                <a:solidFill>
                  <a:srgbClr val="7E504F"/>
                </a:solidFill>
              </a:rPr>
              <a:t>index</a:t>
            </a:r>
            <a:r>
              <a:rPr>
                <a:solidFill>
                  <a:srgbClr val="000000"/>
                </a:solidFill>
              </a:rPr>
              <a:t>;</a:t>
            </a:r>
            <a:endParaRPr lang="en-US">
              <a:solidFill>
                <a:srgbClr val="000000"/>
              </a:solidFill>
            </a:endParaRPr>
          </a:p>
          <a:p>
            <a:pPr>
              <a:lnSpc>
                <a:spcPct val="150000"/>
              </a:lnSpc>
              <a:defRPr sz="1900">
                <a:solidFill>
                  <a:srgbClr val="931A68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 lang="en-US"/>
              <a:t>			</a:t>
            </a:r>
            <a:r>
              <a:rPr lang="en-US" altLang="zh-CN"/>
              <a:t> </a:t>
            </a:r>
            <a:r>
              <a:rPr lang="en-US" altLang="zh-CN">
                <a:solidFill>
                  <a:schemeClr val="tx1"/>
                </a:solidFill>
              </a:rPr>
              <a:t>index++</a:t>
            </a:r>
            <a:endParaRPr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  <a:defRPr sz="1900">
                <a:latin typeface="Monaco"/>
                <a:ea typeface="Monaco"/>
                <a:cs typeface="Monaco"/>
                <a:sym typeface="Monaco"/>
              </a:defRPr>
            </a:pPr>
            <a:r>
              <a:t>		}</a:t>
            </a:r>
          </a:p>
          <a:p>
            <a:pPr>
              <a:lnSpc>
                <a:spcPct val="150000"/>
              </a:lnSpc>
              <a:defRPr sz="1900">
                <a:solidFill>
                  <a:srgbClr val="931A68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t>return</a:t>
            </a:r>
            <a:r>
              <a:rPr>
                <a:solidFill>
                  <a:srgbClr val="000000"/>
                </a:solidFill>
              </a:rPr>
              <a:t> -1;</a:t>
            </a:r>
          </a:p>
          <a:p>
            <a:pPr>
              <a:lnSpc>
                <a:spcPct val="150000"/>
              </a:lnSpc>
              <a:defRPr sz="1900">
                <a:latin typeface="Monaco"/>
                <a:ea typeface="Monaco"/>
                <a:cs typeface="Monaco"/>
                <a:sym typeface="Monaco"/>
              </a:defRPr>
            </a:pPr>
            <a:r>
              <a:t>	}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A1746D09-6C8A-948F-3558-ABAD1415F741}"/>
              </a:ext>
            </a:extLst>
          </p:cNvPr>
          <p:cNvGrpSpPr/>
          <p:nvPr/>
        </p:nvGrpSpPr>
        <p:grpSpPr>
          <a:xfrm>
            <a:off x="1715449" y="1086118"/>
            <a:ext cx="5720453" cy="952581"/>
            <a:chOff x="1342970" y="846448"/>
            <a:chExt cx="5720453" cy="952581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63EA621F-BF1A-2F8F-2679-57671D401859}"/>
                </a:ext>
              </a:extLst>
            </p:cNvPr>
            <p:cNvGrpSpPr/>
            <p:nvPr/>
          </p:nvGrpSpPr>
          <p:grpSpPr>
            <a:xfrm>
              <a:off x="1912379" y="853114"/>
              <a:ext cx="5093381" cy="469905"/>
              <a:chOff x="1912379" y="853114"/>
              <a:chExt cx="5093381" cy="469905"/>
            </a:xfrm>
          </p:grpSpPr>
          <p:sp>
            <p:nvSpPr>
              <p:cNvPr id="21" name="成组">
                <a:extLst>
                  <a:ext uri="{FF2B5EF4-FFF2-40B4-BE49-F238E27FC236}">
                    <a16:creationId xmlns:a16="http://schemas.microsoft.com/office/drawing/2014/main" id="{04932569-7B8A-9A3A-6D0C-CBE066ABFD3A}"/>
                  </a:ext>
                </a:extLst>
              </p:cNvPr>
              <p:cNvSpPr/>
              <p:nvPr/>
            </p:nvSpPr>
            <p:spPr>
              <a:xfrm>
                <a:off x="2360731" y="853114"/>
                <a:ext cx="1008064" cy="468316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22" name="矩形">
                <a:extLst>
                  <a:ext uri="{FF2B5EF4-FFF2-40B4-BE49-F238E27FC236}">
                    <a16:creationId xmlns:a16="http://schemas.microsoft.com/office/drawing/2014/main" id="{D95D304E-E264-E3CF-A45C-CC3747D47EF9}"/>
                  </a:ext>
                </a:extLst>
              </p:cNvPr>
              <p:cNvSpPr/>
              <p:nvPr/>
            </p:nvSpPr>
            <p:spPr>
              <a:xfrm>
                <a:off x="3368795" y="853114"/>
                <a:ext cx="360364" cy="468315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23" name="成组">
                <a:extLst>
                  <a:ext uri="{FF2B5EF4-FFF2-40B4-BE49-F238E27FC236}">
                    <a16:creationId xmlns:a16="http://schemas.microsoft.com/office/drawing/2014/main" id="{4E099F89-E8D4-19A6-BF26-07565FC81BED}"/>
                  </a:ext>
                </a:extLst>
              </p:cNvPr>
              <p:cNvSpPr/>
              <p:nvPr/>
            </p:nvSpPr>
            <p:spPr>
              <a:xfrm>
                <a:off x="4016495" y="854702"/>
                <a:ext cx="1008064" cy="468317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24" name="矩形">
                <a:extLst>
                  <a:ext uri="{FF2B5EF4-FFF2-40B4-BE49-F238E27FC236}">
                    <a16:creationId xmlns:a16="http://schemas.microsoft.com/office/drawing/2014/main" id="{5EFBDCF4-1BB1-B5D8-90F9-CBA6CEB7C33A}"/>
                  </a:ext>
                </a:extLst>
              </p:cNvPr>
              <p:cNvSpPr/>
              <p:nvPr/>
            </p:nvSpPr>
            <p:spPr>
              <a:xfrm>
                <a:off x="5024558" y="854702"/>
                <a:ext cx="360364" cy="468315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25" name="成组">
                <a:extLst>
                  <a:ext uri="{FF2B5EF4-FFF2-40B4-BE49-F238E27FC236}">
                    <a16:creationId xmlns:a16="http://schemas.microsoft.com/office/drawing/2014/main" id="{8F27EC00-B6EC-08B0-D3C7-658C1272E3BF}"/>
                  </a:ext>
                </a:extLst>
              </p:cNvPr>
              <p:cNvSpPr/>
              <p:nvPr/>
            </p:nvSpPr>
            <p:spPr>
              <a:xfrm>
                <a:off x="5637333" y="854702"/>
                <a:ext cx="1008064" cy="468317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26" name="矩形">
                <a:extLst>
                  <a:ext uri="{FF2B5EF4-FFF2-40B4-BE49-F238E27FC236}">
                    <a16:creationId xmlns:a16="http://schemas.microsoft.com/office/drawing/2014/main" id="{4EAB7020-6ACD-F05C-0704-05D5414D18E3}"/>
                  </a:ext>
                </a:extLst>
              </p:cNvPr>
              <p:cNvSpPr/>
              <p:nvPr/>
            </p:nvSpPr>
            <p:spPr>
              <a:xfrm>
                <a:off x="6645396" y="854702"/>
                <a:ext cx="360364" cy="468315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27" name="线条">
                <a:extLst>
                  <a:ext uri="{FF2B5EF4-FFF2-40B4-BE49-F238E27FC236}">
                    <a16:creationId xmlns:a16="http://schemas.microsoft.com/office/drawing/2014/main" id="{C033FE1C-6872-7ECA-0416-4BD703E7396E}"/>
                  </a:ext>
                </a:extLst>
              </p:cNvPr>
              <p:cNvSpPr/>
              <p:nvPr/>
            </p:nvSpPr>
            <p:spPr>
              <a:xfrm>
                <a:off x="1912379" y="1118084"/>
                <a:ext cx="432000" cy="1"/>
              </a:xfrm>
              <a:prstGeom prst="line">
                <a:avLst/>
              </a:prstGeom>
              <a:noFill/>
              <a:ln w="25400" cap="flat">
                <a:solidFill>
                  <a:schemeClr val="tx1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 sz="1200">
                    <a:latin typeface="Tahoma"/>
                    <a:ea typeface="Tahoma"/>
                    <a:cs typeface="Tahoma"/>
                    <a:sym typeface="Tahoma"/>
                  </a:defRPr>
                </a:pPr>
                <a:endParaRPr/>
              </a:p>
            </p:txBody>
          </p:sp>
        </p:grp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5A89416C-25D3-9E01-402C-1CAA64DDC7ED}"/>
                </a:ext>
              </a:extLst>
            </p:cNvPr>
            <p:cNvSpPr txBox="1"/>
            <p:nvPr/>
          </p:nvSpPr>
          <p:spPr>
            <a:xfrm>
              <a:off x="1342970" y="846448"/>
              <a:ext cx="621965" cy="48731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50800" tIns="50800" rIns="50800" bIns="50800" numCol="1" spcCol="38100" rtlCol="0" anchor="ctr">
              <a:spAutoFit/>
            </a:bodyPr>
            <a:lstStyle/>
            <a:p>
              <a: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5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Times New Roman"/>
                  <a:ea typeface="Times New Roman"/>
                  <a:cs typeface="Times New Roman"/>
                  <a:sym typeface="Times New Roman"/>
                </a:rPr>
                <a:t>first</a:t>
              </a:r>
              <a:endParaRPr kumimoji="0" lang="zh-CN" altLang="en-US" sz="25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D8C9C2FD-A4F8-F952-5193-A2B3CC725325}"/>
                </a:ext>
              </a:extLst>
            </p:cNvPr>
            <p:cNvSpPr txBox="1"/>
            <p:nvPr/>
          </p:nvSpPr>
          <p:spPr>
            <a:xfrm>
              <a:off x="6654481" y="848744"/>
              <a:ext cx="408942" cy="47705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wrap="square">
              <a:spAutoFit/>
            </a:bodyPr>
            <a:lstStyle/>
            <a:p>
              <a:r>
                <a:rPr lang="zh-CN" altLang="en-US">
                  <a:solidFill>
                    <a:schemeClr val="tx1"/>
                  </a:solidFill>
                  <a:effectLst/>
                  <a:latin typeface="Symbol" pitchFamily="2" charset="2"/>
                </a:rPr>
                <a:t>∧</a:t>
              </a:r>
              <a:endParaRPr lang="zh-CN" altLang="en-US"/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34648EE1-0283-5141-33DF-95A6C2928106}"/>
                </a:ext>
              </a:extLst>
            </p:cNvPr>
            <p:cNvGrpSpPr/>
            <p:nvPr/>
          </p:nvGrpSpPr>
          <p:grpSpPr>
            <a:xfrm>
              <a:off x="3553119" y="1080245"/>
              <a:ext cx="517808" cy="45719"/>
              <a:chOff x="3553119" y="1080245"/>
              <a:chExt cx="517808" cy="45719"/>
            </a:xfrm>
          </p:grpSpPr>
          <p:sp>
            <p:nvSpPr>
              <p:cNvPr id="19" name="线条">
                <a:extLst>
                  <a:ext uri="{FF2B5EF4-FFF2-40B4-BE49-F238E27FC236}">
                    <a16:creationId xmlns:a16="http://schemas.microsoft.com/office/drawing/2014/main" id="{1D50B973-9CD4-6005-F210-05623DF0DFB9}"/>
                  </a:ext>
                </a:extLst>
              </p:cNvPr>
              <p:cNvSpPr/>
              <p:nvPr/>
            </p:nvSpPr>
            <p:spPr>
              <a:xfrm>
                <a:off x="3602613" y="1107115"/>
                <a:ext cx="468314" cy="1589"/>
              </a:xfrm>
              <a:prstGeom prst="line">
                <a:avLst/>
              </a:prstGeom>
              <a:noFill/>
              <a:ln w="38100" cap="flat">
                <a:solidFill>
                  <a:srgbClr val="000000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5FF36D33-9B8D-60C4-A85A-2709A86488D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553119" y="1080245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 w="25400" cap="flat">
                <a:solidFill>
                  <a:schemeClr val="tx1"/>
                </a:solidFill>
                <a:prstDash val="solid"/>
                <a:round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50800" tIns="50800" rIns="50800" bIns="50800" numCol="1" spcCol="38100" rtlCol="0" anchor="ctr">
                <a:spAutoFit/>
              </a:bodyPr>
              <a:lstStyle/>
              <a:p>
                <a:pPr marL="0" marR="0" indent="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2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Tahoma"/>
                  <a:ea typeface="Tahoma"/>
                  <a:cs typeface="Tahoma"/>
                  <a:sym typeface="Tahoma"/>
                </a:endParaRPr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FB056CCC-05FD-29DC-E3AE-6707F132BB1E}"/>
                </a:ext>
              </a:extLst>
            </p:cNvPr>
            <p:cNvGrpSpPr/>
            <p:nvPr/>
          </p:nvGrpSpPr>
          <p:grpSpPr>
            <a:xfrm>
              <a:off x="5131082" y="1066718"/>
              <a:ext cx="517808" cy="45719"/>
              <a:chOff x="3553119" y="1080245"/>
              <a:chExt cx="517808" cy="45719"/>
            </a:xfrm>
          </p:grpSpPr>
          <p:sp>
            <p:nvSpPr>
              <p:cNvPr id="17" name="线条">
                <a:extLst>
                  <a:ext uri="{FF2B5EF4-FFF2-40B4-BE49-F238E27FC236}">
                    <a16:creationId xmlns:a16="http://schemas.microsoft.com/office/drawing/2014/main" id="{D89E7997-DAF5-F3DC-D081-BDEB4F948F24}"/>
                  </a:ext>
                </a:extLst>
              </p:cNvPr>
              <p:cNvSpPr/>
              <p:nvPr/>
            </p:nvSpPr>
            <p:spPr>
              <a:xfrm>
                <a:off x="3602613" y="1107115"/>
                <a:ext cx="468314" cy="1589"/>
              </a:xfrm>
              <a:prstGeom prst="line">
                <a:avLst/>
              </a:prstGeom>
              <a:noFill/>
              <a:ln w="38100" cap="flat">
                <a:solidFill>
                  <a:srgbClr val="000000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id="{84B0C198-921B-EA58-24EB-F65CA750370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553119" y="1080245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 w="25400" cap="flat">
                <a:solidFill>
                  <a:schemeClr val="tx1"/>
                </a:solidFill>
                <a:prstDash val="solid"/>
                <a:round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50800" tIns="50800" rIns="50800" bIns="50800" numCol="1" spcCol="38100" rtlCol="0" anchor="ctr">
                <a:spAutoFit/>
              </a:bodyPr>
              <a:lstStyle/>
              <a:p>
                <a:pPr marL="0" marR="0" indent="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2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Tahoma"/>
                  <a:ea typeface="Tahoma"/>
                  <a:cs typeface="Tahoma"/>
                  <a:sym typeface="Tahoma"/>
                </a:endParaRPr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0028BDAF-B4DE-30C3-D9D6-F2BD51D04FE4}"/>
                </a:ext>
              </a:extLst>
            </p:cNvPr>
            <p:cNvGrpSpPr/>
            <p:nvPr/>
          </p:nvGrpSpPr>
          <p:grpSpPr>
            <a:xfrm>
              <a:off x="2777675" y="1100380"/>
              <a:ext cx="352661" cy="698649"/>
              <a:chOff x="2766789" y="1100380"/>
              <a:chExt cx="352661" cy="698649"/>
            </a:xfrm>
          </p:grpSpPr>
          <p:sp>
            <p:nvSpPr>
              <p:cNvPr id="15" name="线条">
                <a:extLst>
                  <a:ext uri="{FF2B5EF4-FFF2-40B4-BE49-F238E27FC236}">
                    <a16:creationId xmlns:a16="http://schemas.microsoft.com/office/drawing/2014/main" id="{913A1DC2-F94E-E0AC-2348-F9035E0D3C26}"/>
                  </a:ext>
                </a:extLst>
              </p:cNvPr>
              <p:cNvSpPr/>
              <p:nvPr/>
            </p:nvSpPr>
            <p:spPr>
              <a:xfrm flipH="1">
                <a:off x="2882880" y="1100380"/>
                <a:ext cx="1" cy="400565"/>
              </a:xfrm>
              <a:prstGeom prst="line">
                <a:avLst/>
              </a:prstGeom>
              <a:noFill/>
              <a:ln w="25400" cap="flat">
                <a:solidFill>
                  <a:schemeClr val="tx1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 sz="1200">
                    <a:latin typeface="Tahoma"/>
                    <a:ea typeface="Tahoma"/>
                    <a:cs typeface="Tahoma"/>
                    <a:sym typeface="Tahoma"/>
                  </a:defRPr>
                </a:pPr>
                <a:endParaRPr/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A912C1B0-60F5-740B-3408-AF097A5D9FDB}"/>
                  </a:ext>
                </a:extLst>
              </p:cNvPr>
              <p:cNvSpPr txBox="1"/>
              <p:nvPr/>
            </p:nvSpPr>
            <p:spPr>
              <a:xfrm>
                <a:off x="2766789" y="1311716"/>
                <a:ext cx="352661" cy="48731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none" lIns="50800" tIns="50800" rIns="50800" bIns="50800" numCol="1" spcCol="38100" rtlCol="0" anchor="ctr">
                <a:spAutoFit/>
              </a:bodyPr>
              <a:lstStyle/>
              <a:p>
                <a:pPr marL="0" marR="0" indent="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25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rPr>
                  <a:t>a</a:t>
                </a:r>
                <a:r>
                  <a:rPr kumimoji="0" lang="en-US" altLang="zh-CN" sz="2500" b="0" i="0" u="none" strike="noStrike" cap="none" spc="0" normalizeH="0" baseline="-2500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rPr>
                  <a:t>0</a:t>
                </a:r>
                <a:endParaRPr kumimoji="0" lang="zh-CN" altLang="en-US" sz="2500" b="0" i="0" u="none" strike="noStrike" cap="none" spc="0" normalizeH="0" baseline="-2500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Times New Roman"/>
                  <a:ea typeface="Times New Roman"/>
                  <a:cs typeface="Times New Roman"/>
                  <a:sym typeface="Times New Roman"/>
                </a:endParaRPr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47647ACC-34F9-9705-6344-1761ED20D7C7}"/>
                </a:ext>
              </a:extLst>
            </p:cNvPr>
            <p:cNvGrpSpPr/>
            <p:nvPr/>
          </p:nvGrpSpPr>
          <p:grpSpPr>
            <a:xfrm>
              <a:off x="4398168" y="1100380"/>
              <a:ext cx="352661" cy="698649"/>
              <a:chOff x="2766789" y="1100380"/>
              <a:chExt cx="352661" cy="698649"/>
            </a:xfrm>
          </p:grpSpPr>
          <p:sp>
            <p:nvSpPr>
              <p:cNvPr id="13" name="线条">
                <a:extLst>
                  <a:ext uri="{FF2B5EF4-FFF2-40B4-BE49-F238E27FC236}">
                    <a16:creationId xmlns:a16="http://schemas.microsoft.com/office/drawing/2014/main" id="{356835E2-C339-4C40-E8DA-2261DDFA348C}"/>
                  </a:ext>
                </a:extLst>
              </p:cNvPr>
              <p:cNvSpPr/>
              <p:nvPr/>
            </p:nvSpPr>
            <p:spPr>
              <a:xfrm flipH="1">
                <a:off x="2882880" y="1100380"/>
                <a:ext cx="1" cy="400565"/>
              </a:xfrm>
              <a:prstGeom prst="line">
                <a:avLst/>
              </a:prstGeom>
              <a:noFill/>
              <a:ln w="25400" cap="flat">
                <a:solidFill>
                  <a:schemeClr val="tx1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 sz="1200">
                    <a:latin typeface="Tahoma"/>
                    <a:ea typeface="Tahoma"/>
                    <a:cs typeface="Tahoma"/>
                    <a:sym typeface="Tahoma"/>
                  </a:defRPr>
                </a:pPr>
                <a:endParaRPr/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964A4107-4ACB-8148-9D9C-F467CDA2BCA0}"/>
                  </a:ext>
                </a:extLst>
              </p:cNvPr>
              <p:cNvSpPr txBox="1"/>
              <p:nvPr/>
            </p:nvSpPr>
            <p:spPr>
              <a:xfrm>
                <a:off x="2766789" y="1311716"/>
                <a:ext cx="352661" cy="48731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none" lIns="50800" tIns="50800" rIns="50800" bIns="50800" numCol="1" spcCol="38100" rtlCol="0" anchor="ctr">
                <a:spAutoFit/>
              </a:bodyPr>
              <a:lstStyle/>
              <a:p>
                <a:pPr marL="0" marR="0" indent="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25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rPr>
                  <a:t>a</a:t>
                </a:r>
                <a:r>
                  <a:rPr kumimoji="0" lang="en-US" altLang="zh-CN" sz="2500" b="0" i="0" u="none" strike="noStrike" cap="none" spc="0" normalizeH="0" baseline="-2500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rPr>
                  <a:t>1</a:t>
                </a:r>
                <a:endParaRPr kumimoji="0" lang="zh-CN" altLang="en-US" sz="2500" b="0" i="0" u="none" strike="noStrike" cap="none" spc="0" normalizeH="0" baseline="-2500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Times New Roman"/>
                  <a:ea typeface="Times New Roman"/>
                  <a:cs typeface="Times New Roman"/>
                  <a:sym typeface="Times New Roman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DB1D6563-1BA2-4FD5-8045-4797715CD427}"/>
                </a:ext>
              </a:extLst>
            </p:cNvPr>
            <p:cNvGrpSpPr/>
            <p:nvPr/>
          </p:nvGrpSpPr>
          <p:grpSpPr>
            <a:xfrm>
              <a:off x="6028090" y="1100380"/>
              <a:ext cx="352661" cy="698649"/>
              <a:chOff x="2766789" y="1100380"/>
              <a:chExt cx="352661" cy="698649"/>
            </a:xfrm>
          </p:grpSpPr>
          <p:sp>
            <p:nvSpPr>
              <p:cNvPr id="11" name="线条">
                <a:extLst>
                  <a:ext uri="{FF2B5EF4-FFF2-40B4-BE49-F238E27FC236}">
                    <a16:creationId xmlns:a16="http://schemas.microsoft.com/office/drawing/2014/main" id="{920E8E19-A73E-7E6B-6C05-17D198AFE956}"/>
                  </a:ext>
                </a:extLst>
              </p:cNvPr>
              <p:cNvSpPr/>
              <p:nvPr/>
            </p:nvSpPr>
            <p:spPr>
              <a:xfrm flipH="1">
                <a:off x="2882880" y="1100380"/>
                <a:ext cx="1" cy="400565"/>
              </a:xfrm>
              <a:prstGeom prst="line">
                <a:avLst/>
              </a:prstGeom>
              <a:noFill/>
              <a:ln w="25400" cap="flat">
                <a:solidFill>
                  <a:schemeClr val="tx1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 sz="1200">
                    <a:latin typeface="Tahoma"/>
                    <a:ea typeface="Tahoma"/>
                    <a:cs typeface="Tahoma"/>
                    <a:sym typeface="Tahoma"/>
                  </a:defRPr>
                </a:pPr>
                <a:endParaRPr/>
              </a:p>
            </p:txBody>
          </p:sp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FD2F4529-0B4F-20BB-D93E-20B8686F4A66}"/>
                  </a:ext>
                </a:extLst>
              </p:cNvPr>
              <p:cNvSpPr txBox="1"/>
              <p:nvPr/>
            </p:nvSpPr>
            <p:spPr>
              <a:xfrm>
                <a:off x="2766789" y="1311716"/>
                <a:ext cx="352661" cy="48731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none" lIns="50800" tIns="50800" rIns="50800" bIns="50800" numCol="1" spcCol="38100" rtlCol="0" anchor="ctr">
                <a:spAutoFit/>
              </a:bodyPr>
              <a:lstStyle/>
              <a:p>
                <a:pPr marL="0" marR="0" indent="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25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rPr>
                  <a:t>a</a:t>
                </a:r>
                <a:r>
                  <a:rPr kumimoji="0" lang="en-US" altLang="zh-CN" sz="2500" b="0" i="0" u="none" strike="noStrike" cap="none" spc="0" normalizeH="0" baseline="-2500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rPr>
                  <a:t>2</a:t>
                </a:r>
                <a:endParaRPr kumimoji="0" lang="zh-CN" altLang="en-US" sz="2500" b="0" i="0" u="none" strike="noStrike" cap="none" spc="0" normalizeH="0" baseline="-2500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Times New Roman"/>
                  <a:ea typeface="Times New Roman"/>
                  <a:cs typeface="Times New Roman"/>
                  <a:sym typeface="Times New Roman"/>
                </a:endParaRPr>
              </a:p>
            </p:txBody>
          </p:sp>
        </p:grpSp>
      </p:grpSp>
      <p:sp>
        <p:nvSpPr>
          <p:cNvPr id="29" name="标题 28">
            <a:extLst>
              <a:ext uri="{FF2B5EF4-FFF2-40B4-BE49-F238E27FC236}">
                <a16:creationId xmlns:a16="http://schemas.microsoft.com/office/drawing/2014/main" id="{3DA1022A-20A4-4E16-CA98-4A69BD15E0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int indexOf(T x)</a:t>
            </a:r>
            <a:endParaRPr lang="zh-CN" alt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2" name="public int indexOf(T x) {…"/>
          <p:cNvSpPr txBox="1"/>
          <p:nvPr/>
        </p:nvSpPr>
        <p:spPr>
          <a:xfrm>
            <a:off x="97889" y="967433"/>
            <a:ext cx="8902184" cy="42037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lnSpc>
                <a:spcPct val="150000"/>
              </a:lnSpc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	</a:t>
            </a:r>
            <a:r>
              <a:rPr>
                <a:solidFill>
                  <a:srgbClr val="931A68"/>
                </a:solidFill>
              </a:rPr>
              <a:t>public</a:t>
            </a:r>
            <a:r>
              <a:t> </a:t>
            </a:r>
            <a:r>
              <a:rPr>
                <a:solidFill>
                  <a:srgbClr val="931A68"/>
                </a:solidFill>
              </a:rPr>
              <a:t>int</a:t>
            </a:r>
            <a:r>
              <a:t> indexOf(T </a:t>
            </a:r>
            <a:r>
              <a:rPr>
                <a:solidFill>
                  <a:srgbClr val="7E504F"/>
                </a:solidFill>
              </a:rPr>
              <a:t>x</a:t>
            </a:r>
            <a:r>
              <a:t>) {</a:t>
            </a:r>
          </a:p>
          <a:p>
            <a:pPr>
              <a:lnSpc>
                <a:spcPct val="150000"/>
              </a:lnSpc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		</a:t>
            </a:r>
            <a:r>
              <a:rPr>
                <a:solidFill>
                  <a:srgbClr val="931A68"/>
                </a:solidFill>
              </a:rPr>
              <a:t>int</a:t>
            </a:r>
            <a:r>
              <a:t> </a:t>
            </a:r>
            <a:r>
              <a:rPr>
                <a:solidFill>
                  <a:srgbClr val="7E504F"/>
                </a:solidFill>
              </a:rPr>
              <a:t>index</a:t>
            </a:r>
            <a:r>
              <a:t> = 0;</a:t>
            </a:r>
          </a:p>
          <a:p>
            <a:pPr>
              <a:lnSpc>
                <a:spcPct val="150000"/>
              </a:lnSpc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		</a:t>
            </a:r>
            <a:r>
              <a:rPr>
                <a:solidFill>
                  <a:srgbClr val="931A68"/>
                </a:solidFill>
              </a:rPr>
              <a:t>for</a:t>
            </a:r>
            <a:r>
              <a:t> (Node&lt;T&gt; </a:t>
            </a:r>
            <a:r>
              <a:rPr>
                <a:solidFill>
                  <a:srgbClr val="7E504F"/>
                </a:solidFill>
              </a:rPr>
              <a:t>p</a:t>
            </a:r>
            <a:r>
              <a:t> = </a:t>
            </a:r>
            <a:r>
              <a:rPr lang="en-US">
                <a:solidFill>
                  <a:srgbClr val="0326CC"/>
                </a:solidFill>
              </a:rPr>
              <a:t>first</a:t>
            </a:r>
            <a:r>
              <a:t>; </a:t>
            </a:r>
            <a:r>
              <a:rPr>
                <a:solidFill>
                  <a:srgbClr val="7E504F"/>
                </a:solidFill>
              </a:rPr>
              <a:t>p</a:t>
            </a:r>
            <a:r>
              <a:t> != </a:t>
            </a:r>
            <a:r>
              <a:rPr>
                <a:solidFill>
                  <a:srgbClr val="931A68"/>
                </a:solidFill>
              </a:rPr>
              <a:t>null</a:t>
            </a:r>
            <a:r>
              <a:t>; </a:t>
            </a:r>
            <a:r>
              <a:rPr>
                <a:solidFill>
                  <a:srgbClr val="7E504F"/>
                </a:solidFill>
              </a:rPr>
              <a:t>p</a:t>
            </a:r>
            <a:r>
              <a:t> = </a:t>
            </a:r>
            <a:r>
              <a:rPr>
                <a:solidFill>
                  <a:srgbClr val="7E504F"/>
                </a:solidFill>
              </a:rPr>
              <a:t>p</a:t>
            </a:r>
            <a:r>
              <a:t>.</a:t>
            </a:r>
            <a:r>
              <a:rPr>
                <a:solidFill>
                  <a:srgbClr val="0326CC"/>
                </a:solidFill>
              </a:rPr>
              <a:t>next</a:t>
            </a:r>
            <a:r>
              <a:t>) {</a:t>
            </a:r>
          </a:p>
          <a:p>
            <a:pPr lvl="6" indent="1371600">
              <a:lnSpc>
                <a:spcPct val="150000"/>
              </a:lnSpc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931A68"/>
                </a:solidFill>
              </a:rPr>
              <a:t>if</a:t>
            </a:r>
            <a:r>
              <a:t> (</a:t>
            </a:r>
            <a:r>
              <a:rPr>
                <a:solidFill>
                  <a:srgbClr val="7E504F"/>
                </a:solidFill>
              </a:rPr>
              <a:t>x</a:t>
            </a:r>
            <a:r>
              <a:t>.equals(</a:t>
            </a:r>
            <a:r>
              <a:rPr>
                <a:solidFill>
                  <a:srgbClr val="7E504F"/>
                </a:solidFill>
              </a:rPr>
              <a:t>p</a:t>
            </a:r>
            <a:r>
              <a:t>.</a:t>
            </a:r>
            <a:r>
              <a:rPr>
                <a:solidFill>
                  <a:srgbClr val="0326CC"/>
                </a:solidFill>
              </a:rPr>
              <a:t>data</a:t>
            </a:r>
            <a:r>
              <a:t>))</a:t>
            </a:r>
            <a:r>
              <a:rPr>
                <a:solidFill>
                  <a:schemeClr val="tx1"/>
                </a:solidFill>
              </a:rPr>
              <a:t>//这种表达方式x不能为null</a:t>
            </a:r>
            <a:r>
              <a:t>		</a:t>
            </a:r>
          </a:p>
          <a:p>
            <a:pPr>
              <a:lnSpc>
                <a:spcPct val="150000"/>
              </a:lnSpc>
              <a:defRPr sz="2000">
                <a:solidFill>
                  <a:srgbClr val="931A68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		</a:t>
            </a:r>
            <a:r>
              <a:t>return</a:t>
            </a:r>
            <a:r>
              <a:rPr>
                <a:solidFill>
                  <a:srgbClr val="000000"/>
                </a:solidFill>
              </a:rPr>
              <a:t> </a:t>
            </a:r>
            <a:r>
              <a:rPr>
                <a:solidFill>
                  <a:srgbClr val="7E504F"/>
                </a:solidFill>
              </a:rPr>
              <a:t>index</a:t>
            </a:r>
            <a:r>
              <a:rPr>
                <a:solidFill>
                  <a:srgbClr val="000000"/>
                </a:solidFill>
              </a:rPr>
              <a:t>;</a:t>
            </a:r>
          </a:p>
          <a:p>
            <a:pPr>
              <a:lnSpc>
                <a:spcPct val="150000"/>
              </a:lnSpc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			++</a:t>
            </a:r>
            <a:r>
              <a:rPr>
                <a:solidFill>
                  <a:srgbClr val="7E504F"/>
                </a:solidFill>
              </a:rPr>
              <a:t>index</a:t>
            </a:r>
            <a:r>
              <a:t>;</a:t>
            </a:r>
          </a:p>
          <a:p>
            <a:pPr>
              <a:lnSpc>
                <a:spcPct val="150000"/>
              </a:lnSpc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		}</a:t>
            </a:r>
          </a:p>
          <a:p>
            <a:pPr>
              <a:lnSpc>
                <a:spcPct val="150000"/>
              </a:lnSpc>
              <a:defRPr sz="2000">
                <a:solidFill>
                  <a:srgbClr val="931A68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t>return</a:t>
            </a:r>
            <a:r>
              <a:rPr>
                <a:solidFill>
                  <a:srgbClr val="000000"/>
                </a:solidFill>
              </a:rPr>
              <a:t> -1;</a:t>
            </a:r>
          </a:p>
          <a:p>
            <a:pPr>
              <a:lnSpc>
                <a:spcPct val="150000"/>
              </a:lnSpc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	}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9DC59BEE-60FE-B913-A030-AC35B4CF6C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int indexOf(T x)</a:t>
            </a:r>
            <a:endParaRPr lang="zh-CN" altLang="en-US"/>
          </a:p>
        </p:txBody>
      </p:sp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3" name="public int indexOf1(T x) {…"/>
          <p:cNvSpPr txBox="1"/>
          <p:nvPr/>
        </p:nvSpPr>
        <p:spPr>
          <a:xfrm>
            <a:off x="359089" y="1432955"/>
            <a:ext cx="7412286" cy="45345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1600">
                <a:latin typeface="Monaco"/>
                <a:ea typeface="Monaco"/>
                <a:cs typeface="Monaco"/>
                <a:sym typeface="Monaco"/>
              </a:defRPr>
            </a:pPr>
            <a:r>
              <a:t>	</a:t>
            </a:r>
            <a:r>
              <a:rPr>
                <a:solidFill>
                  <a:srgbClr val="931A68"/>
                </a:solidFill>
              </a:rPr>
              <a:t>public</a:t>
            </a:r>
            <a:r>
              <a:t> </a:t>
            </a:r>
            <a:r>
              <a:rPr>
                <a:solidFill>
                  <a:srgbClr val="931A68"/>
                </a:solidFill>
              </a:rPr>
              <a:t>int</a:t>
            </a:r>
            <a:r>
              <a:t> indexOf1(T </a:t>
            </a:r>
            <a:r>
              <a:rPr>
                <a:solidFill>
                  <a:srgbClr val="7E504F"/>
                </a:solidFill>
              </a:rPr>
              <a:t>x</a:t>
            </a:r>
            <a:r>
              <a:t>) {</a:t>
            </a:r>
          </a:p>
          <a:p>
            <a:pPr>
              <a:defRPr sz="1600">
                <a:latin typeface="Monaco"/>
                <a:ea typeface="Monaco"/>
                <a:cs typeface="Monaco"/>
                <a:sym typeface="Monaco"/>
              </a:defRPr>
            </a:pPr>
            <a:r>
              <a:t>		</a:t>
            </a:r>
            <a:r>
              <a:rPr>
                <a:solidFill>
                  <a:srgbClr val="931A68"/>
                </a:solidFill>
              </a:rPr>
              <a:t>if</a:t>
            </a:r>
            <a:r>
              <a:t> (</a:t>
            </a:r>
            <a:r>
              <a:rPr>
                <a:solidFill>
                  <a:srgbClr val="7E504F"/>
                </a:solidFill>
              </a:rPr>
              <a:t>x</a:t>
            </a:r>
            <a:r>
              <a:t> == </a:t>
            </a:r>
            <a:r>
              <a:rPr>
                <a:solidFill>
                  <a:srgbClr val="931A68"/>
                </a:solidFill>
              </a:rPr>
              <a:t>null</a:t>
            </a:r>
            <a:r>
              <a:t>) {</a:t>
            </a:r>
          </a:p>
          <a:p>
            <a:pPr>
              <a:defRPr sz="1600">
                <a:latin typeface="Monaco"/>
                <a:ea typeface="Monaco"/>
                <a:cs typeface="Monaco"/>
                <a:sym typeface="Monaco"/>
              </a:defRPr>
            </a:pPr>
            <a:r>
              <a:t>			</a:t>
            </a:r>
            <a:r>
              <a:rPr>
                <a:solidFill>
                  <a:srgbClr val="931A68"/>
                </a:solidFill>
              </a:rPr>
              <a:t>int</a:t>
            </a:r>
            <a:r>
              <a:t> </a:t>
            </a:r>
            <a:r>
              <a:rPr>
                <a:solidFill>
                  <a:srgbClr val="7E504F"/>
                </a:solidFill>
              </a:rPr>
              <a:t>index</a:t>
            </a:r>
            <a:r>
              <a:t> = 0;</a:t>
            </a:r>
          </a:p>
          <a:p>
            <a:pPr>
              <a:defRPr sz="1600">
                <a:latin typeface="Monaco"/>
                <a:ea typeface="Monaco"/>
                <a:cs typeface="Monaco"/>
                <a:sym typeface="Monaco"/>
              </a:defRPr>
            </a:pPr>
            <a:r>
              <a:t>			</a:t>
            </a:r>
            <a:r>
              <a:rPr>
                <a:solidFill>
                  <a:srgbClr val="931A68"/>
                </a:solidFill>
              </a:rPr>
              <a:t>for</a:t>
            </a:r>
            <a:r>
              <a:t> (Node&lt;T&gt; </a:t>
            </a:r>
            <a:r>
              <a:rPr>
                <a:solidFill>
                  <a:srgbClr val="7E504F"/>
                </a:solidFill>
              </a:rPr>
              <a:t>p</a:t>
            </a:r>
            <a:r>
              <a:t> = </a:t>
            </a:r>
            <a:r>
              <a:rPr lang="en-US">
                <a:solidFill>
                  <a:srgbClr val="0326CC"/>
                </a:solidFill>
              </a:rPr>
              <a:t>first</a:t>
            </a:r>
            <a:r>
              <a:t>; </a:t>
            </a:r>
            <a:r>
              <a:rPr>
                <a:solidFill>
                  <a:srgbClr val="7E504F"/>
                </a:solidFill>
              </a:rPr>
              <a:t>p</a:t>
            </a:r>
            <a:r>
              <a:t> != </a:t>
            </a:r>
            <a:r>
              <a:rPr>
                <a:solidFill>
                  <a:srgbClr val="931A68"/>
                </a:solidFill>
              </a:rPr>
              <a:t>null</a:t>
            </a:r>
            <a:r>
              <a:t>; </a:t>
            </a:r>
            <a:r>
              <a:rPr>
                <a:solidFill>
                  <a:srgbClr val="7E504F"/>
                </a:solidFill>
              </a:rPr>
              <a:t>p</a:t>
            </a:r>
            <a:r>
              <a:t> = </a:t>
            </a:r>
            <a:r>
              <a:rPr>
                <a:solidFill>
                  <a:srgbClr val="7E504F"/>
                </a:solidFill>
              </a:rPr>
              <a:t>p</a:t>
            </a:r>
            <a:r>
              <a:t>.</a:t>
            </a:r>
            <a:r>
              <a:rPr>
                <a:solidFill>
                  <a:srgbClr val="0326CC"/>
                </a:solidFill>
              </a:rPr>
              <a:t>next</a:t>
            </a:r>
            <a:r>
              <a:t>) {</a:t>
            </a:r>
          </a:p>
          <a:p>
            <a:pPr>
              <a:defRPr sz="1600">
                <a:latin typeface="Monaco"/>
                <a:ea typeface="Monaco"/>
                <a:cs typeface="Monaco"/>
                <a:sym typeface="Monaco"/>
              </a:defRPr>
            </a:pPr>
            <a:r>
              <a:t>				</a:t>
            </a:r>
            <a:r>
              <a:rPr>
                <a:solidFill>
                  <a:srgbClr val="931A68"/>
                </a:solidFill>
              </a:rPr>
              <a:t>if</a:t>
            </a:r>
            <a:r>
              <a:t> (</a:t>
            </a:r>
            <a:r>
              <a:rPr>
                <a:solidFill>
                  <a:srgbClr val="7E504F"/>
                </a:solidFill>
              </a:rPr>
              <a:t>p</a:t>
            </a:r>
            <a:r>
              <a:t>.</a:t>
            </a:r>
            <a:r>
              <a:rPr>
                <a:solidFill>
                  <a:srgbClr val="0326CC"/>
                </a:solidFill>
              </a:rPr>
              <a:t>data</a:t>
            </a:r>
            <a:r>
              <a:t> == </a:t>
            </a:r>
            <a:r>
              <a:rPr>
                <a:solidFill>
                  <a:srgbClr val="931A68"/>
                </a:solidFill>
              </a:rPr>
              <a:t>null</a:t>
            </a:r>
            <a:r>
              <a:t>)</a:t>
            </a:r>
          </a:p>
          <a:p>
            <a:pPr>
              <a:defRPr sz="1600">
                <a:solidFill>
                  <a:srgbClr val="931A68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			</a:t>
            </a:r>
            <a:r>
              <a:t>return</a:t>
            </a:r>
            <a:r>
              <a:rPr>
                <a:solidFill>
                  <a:srgbClr val="000000"/>
                </a:solidFill>
              </a:rPr>
              <a:t> </a:t>
            </a:r>
            <a:r>
              <a:rPr>
                <a:solidFill>
                  <a:srgbClr val="7E504F"/>
                </a:solidFill>
              </a:rPr>
              <a:t>index</a:t>
            </a:r>
            <a:r>
              <a:rPr>
                <a:solidFill>
                  <a:srgbClr val="000000"/>
                </a:solidFill>
              </a:rPr>
              <a:t>;</a:t>
            </a:r>
          </a:p>
          <a:p>
            <a:pPr>
              <a:defRPr sz="1600">
                <a:latin typeface="Monaco"/>
                <a:ea typeface="Monaco"/>
                <a:cs typeface="Monaco"/>
                <a:sym typeface="Monaco"/>
              </a:defRPr>
            </a:pPr>
            <a:r>
              <a:t>				++</a:t>
            </a:r>
            <a:r>
              <a:rPr>
                <a:solidFill>
                  <a:srgbClr val="7E504F"/>
                </a:solidFill>
              </a:rPr>
              <a:t>index</a:t>
            </a:r>
            <a:r>
              <a:t>;</a:t>
            </a:r>
          </a:p>
          <a:p>
            <a:pPr>
              <a:defRPr sz="1600">
                <a:latin typeface="Monaco"/>
                <a:ea typeface="Monaco"/>
                <a:cs typeface="Monaco"/>
                <a:sym typeface="Monaco"/>
              </a:defRPr>
            </a:pPr>
            <a:r>
              <a:t>			}</a:t>
            </a:r>
          </a:p>
          <a:p>
            <a:pPr>
              <a:defRPr sz="1600">
                <a:latin typeface="Monaco"/>
                <a:ea typeface="Monaco"/>
                <a:cs typeface="Monaco"/>
                <a:sym typeface="Monaco"/>
              </a:defRPr>
            </a:pPr>
            <a:r>
              <a:t>		} </a:t>
            </a:r>
            <a:r>
              <a:rPr>
                <a:solidFill>
                  <a:srgbClr val="931A68"/>
                </a:solidFill>
              </a:rPr>
              <a:t>else</a:t>
            </a:r>
            <a:r>
              <a:t> {</a:t>
            </a:r>
          </a:p>
          <a:p>
            <a:pPr>
              <a:defRPr sz="1600">
                <a:latin typeface="Monaco"/>
                <a:ea typeface="Monaco"/>
                <a:cs typeface="Monaco"/>
                <a:sym typeface="Monaco"/>
              </a:defRPr>
            </a:pPr>
            <a:r>
              <a:t>			</a:t>
            </a:r>
            <a:r>
              <a:rPr>
                <a:solidFill>
                  <a:srgbClr val="931A68"/>
                </a:solidFill>
              </a:rPr>
              <a:t>int</a:t>
            </a:r>
            <a:r>
              <a:t> </a:t>
            </a:r>
            <a:r>
              <a:rPr>
                <a:solidFill>
                  <a:srgbClr val="7E504F"/>
                </a:solidFill>
              </a:rPr>
              <a:t>index</a:t>
            </a:r>
            <a:r>
              <a:t> = 0;</a:t>
            </a:r>
          </a:p>
          <a:p>
            <a:pPr>
              <a:defRPr sz="1600">
                <a:latin typeface="Monaco"/>
                <a:ea typeface="Monaco"/>
                <a:cs typeface="Monaco"/>
                <a:sym typeface="Monaco"/>
              </a:defRPr>
            </a:pPr>
            <a:r>
              <a:t>			</a:t>
            </a:r>
            <a:r>
              <a:rPr>
                <a:solidFill>
                  <a:srgbClr val="931A68"/>
                </a:solidFill>
              </a:rPr>
              <a:t>for</a:t>
            </a:r>
            <a:r>
              <a:t> (Node&lt;T&gt; </a:t>
            </a:r>
            <a:r>
              <a:rPr>
                <a:solidFill>
                  <a:srgbClr val="7E504F"/>
                </a:solidFill>
              </a:rPr>
              <a:t>p</a:t>
            </a:r>
            <a:r>
              <a:t> = </a:t>
            </a:r>
            <a:r>
              <a:rPr lang="en-US">
                <a:solidFill>
                  <a:srgbClr val="0326CC"/>
                </a:solidFill>
              </a:rPr>
              <a:t>first</a:t>
            </a:r>
            <a:r>
              <a:t>; </a:t>
            </a:r>
            <a:r>
              <a:rPr>
                <a:solidFill>
                  <a:srgbClr val="7E504F"/>
                </a:solidFill>
              </a:rPr>
              <a:t>p</a:t>
            </a:r>
            <a:r>
              <a:t> != </a:t>
            </a:r>
            <a:r>
              <a:rPr>
                <a:solidFill>
                  <a:srgbClr val="931A68"/>
                </a:solidFill>
              </a:rPr>
              <a:t>null</a:t>
            </a:r>
            <a:r>
              <a:t>; </a:t>
            </a:r>
            <a:r>
              <a:rPr>
                <a:solidFill>
                  <a:srgbClr val="7E504F"/>
                </a:solidFill>
              </a:rPr>
              <a:t>p</a:t>
            </a:r>
            <a:r>
              <a:t> = </a:t>
            </a:r>
            <a:r>
              <a:rPr>
                <a:solidFill>
                  <a:srgbClr val="7E504F"/>
                </a:solidFill>
              </a:rPr>
              <a:t>p</a:t>
            </a:r>
            <a:r>
              <a:t>.</a:t>
            </a:r>
            <a:r>
              <a:rPr>
                <a:solidFill>
                  <a:srgbClr val="0326CC"/>
                </a:solidFill>
              </a:rPr>
              <a:t>next</a:t>
            </a:r>
            <a:r>
              <a:t>) {</a:t>
            </a:r>
          </a:p>
          <a:p>
            <a:pPr>
              <a:defRPr sz="1600">
                <a:latin typeface="Monaco"/>
                <a:ea typeface="Monaco"/>
                <a:cs typeface="Monaco"/>
                <a:sym typeface="Monaco"/>
              </a:defRPr>
            </a:pPr>
            <a:r>
              <a:t>				</a:t>
            </a:r>
            <a:r>
              <a:rPr>
                <a:solidFill>
                  <a:srgbClr val="931A68"/>
                </a:solidFill>
              </a:rPr>
              <a:t>if</a:t>
            </a:r>
            <a:r>
              <a:t> (</a:t>
            </a:r>
            <a:r>
              <a:rPr>
                <a:solidFill>
                  <a:srgbClr val="7E504F"/>
                </a:solidFill>
              </a:rPr>
              <a:t>x</a:t>
            </a:r>
            <a:r>
              <a:t>.equals(</a:t>
            </a:r>
            <a:r>
              <a:rPr>
                <a:solidFill>
                  <a:srgbClr val="7E504F"/>
                </a:solidFill>
              </a:rPr>
              <a:t>p</a:t>
            </a:r>
            <a:r>
              <a:t>.</a:t>
            </a:r>
            <a:r>
              <a:rPr>
                <a:solidFill>
                  <a:srgbClr val="0326CC"/>
                </a:solidFill>
              </a:rPr>
              <a:t>data</a:t>
            </a:r>
            <a:r>
              <a:t>))</a:t>
            </a:r>
          </a:p>
          <a:p>
            <a:pPr>
              <a:defRPr sz="1600">
                <a:solidFill>
                  <a:srgbClr val="931A68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			</a:t>
            </a:r>
            <a:r>
              <a:t>return</a:t>
            </a:r>
            <a:r>
              <a:rPr>
                <a:solidFill>
                  <a:srgbClr val="000000"/>
                </a:solidFill>
              </a:rPr>
              <a:t> </a:t>
            </a:r>
            <a:r>
              <a:rPr>
                <a:solidFill>
                  <a:srgbClr val="7E504F"/>
                </a:solidFill>
              </a:rPr>
              <a:t>index</a:t>
            </a:r>
            <a:r>
              <a:rPr>
                <a:solidFill>
                  <a:srgbClr val="000000"/>
                </a:solidFill>
              </a:rPr>
              <a:t>;</a:t>
            </a:r>
          </a:p>
          <a:p>
            <a:pPr>
              <a:defRPr sz="1600">
                <a:latin typeface="Monaco"/>
                <a:ea typeface="Monaco"/>
                <a:cs typeface="Monaco"/>
                <a:sym typeface="Monaco"/>
              </a:defRPr>
            </a:pPr>
            <a:r>
              <a:t>				++</a:t>
            </a:r>
            <a:r>
              <a:rPr>
                <a:solidFill>
                  <a:srgbClr val="7E504F"/>
                </a:solidFill>
              </a:rPr>
              <a:t>index</a:t>
            </a:r>
            <a:r>
              <a:t>;</a:t>
            </a:r>
          </a:p>
          <a:p>
            <a:pPr>
              <a:defRPr sz="1600">
                <a:latin typeface="Monaco"/>
                <a:ea typeface="Monaco"/>
                <a:cs typeface="Monaco"/>
                <a:sym typeface="Monaco"/>
              </a:defRPr>
            </a:pPr>
            <a:r>
              <a:t>			}</a:t>
            </a:r>
          </a:p>
          <a:p>
            <a:pPr>
              <a:defRPr sz="1600">
                <a:latin typeface="Monaco"/>
                <a:ea typeface="Monaco"/>
                <a:cs typeface="Monaco"/>
                <a:sym typeface="Monaco"/>
              </a:defRPr>
            </a:pPr>
            <a:r>
              <a:t>		}</a:t>
            </a:r>
          </a:p>
          <a:p>
            <a:pPr>
              <a:defRPr sz="1600">
                <a:solidFill>
                  <a:srgbClr val="931A68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t>return</a:t>
            </a:r>
            <a:r>
              <a:rPr>
                <a:solidFill>
                  <a:srgbClr val="000000"/>
                </a:solidFill>
              </a:rPr>
              <a:t> -1;</a:t>
            </a:r>
          </a:p>
          <a:p>
            <a:pPr>
              <a:defRPr sz="1600">
                <a:latin typeface="Monaco"/>
                <a:ea typeface="Monaco"/>
                <a:cs typeface="Monaco"/>
                <a:sym typeface="Monaco"/>
              </a:defRPr>
            </a:pPr>
            <a:r>
              <a:t>	}</a:t>
            </a:r>
          </a:p>
        </p:txBody>
      </p:sp>
      <p:sp>
        <p:nvSpPr>
          <p:cNvPr id="504" name="x可以是null，数据中也可以有null"/>
          <p:cNvSpPr txBox="1"/>
          <p:nvPr/>
        </p:nvSpPr>
        <p:spPr>
          <a:xfrm>
            <a:off x="593328" y="797787"/>
            <a:ext cx="4753397" cy="533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x可以是null，数据中也可以有null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321ABFD4-97B7-6173-25DE-1669FA62B6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int indexOf(T x)</a:t>
            </a:r>
            <a:endParaRPr lang="zh-CN" altLang="en-US"/>
          </a:p>
        </p:txBody>
      </p:sp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81B24144-EBFE-6A68-4AC8-8CFB503A44F5}"/>
              </a:ext>
            </a:extLst>
          </p:cNvPr>
          <p:cNvGrpSpPr/>
          <p:nvPr/>
        </p:nvGrpSpPr>
        <p:grpSpPr>
          <a:xfrm>
            <a:off x="1385249" y="1574719"/>
            <a:ext cx="5720453" cy="952581"/>
            <a:chOff x="1342970" y="846448"/>
            <a:chExt cx="5720453" cy="952581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BCBEE93F-6D2D-B0E0-C37F-0996FDC6D3AC}"/>
                </a:ext>
              </a:extLst>
            </p:cNvPr>
            <p:cNvGrpSpPr/>
            <p:nvPr/>
          </p:nvGrpSpPr>
          <p:grpSpPr>
            <a:xfrm>
              <a:off x="1912379" y="853114"/>
              <a:ext cx="5093381" cy="469905"/>
              <a:chOff x="1912379" y="853114"/>
              <a:chExt cx="5093381" cy="469905"/>
            </a:xfrm>
          </p:grpSpPr>
          <p:sp>
            <p:nvSpPr>
              <p:cNvPr id="21" name="成组">
                <a:extLst>
                  <a:ext uri="{FF2B5EF4-FFF2-40B4-BE49-F238E27FC236}">
                    <a16:creationId xmlns:a16="http://schemas.microsoft.com/office/drawing/2014/main" id="{24F35912-8355-01CE-C7D6-26D0FB0096C0}"/>
                  </a:ext>
                </a:extLst>
              </p:cNvPr>
              <p:cNvSpPr/>
              <p:nvPr/>
            </p:nvSpPr>
            <p:spPr>
              <a:xfrm>
                <a:off x="2360731" y="853114"/>
                <a:ext cx="1008064" cy="468316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22" name="矩形">
                <a:extLst>
                  <a:ext uri="{FF2B5EF4-FFF2-40B4-BE49-F238E27FC236}">
                    <a16:creationId xmlns:a16="http://schemas.microsoft.com/office/drawing/2014/main" id="{6F3F3A76-B179-F8B2-36FD-1491ACC650E2}"/>
                  </a:ext>
                </a:extLst>
              </p:cNvPr>
              <p:cNvSpPr/>
              <p:nvPr/>
            </p:nvSpPr>
            <p:spPr>
              <a:xfrm>
                <a:off x="3368795" y="853114"/>
                <a:ext cx="360364" cy="468315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23" name="成组">
                <a:extLst>
                  <a:ext uri="{FF2B5EF4-FFF2-40B4-BE49-F238E27FC236}">
                    <a16:creationId xmlns:a16="http://schemas.microsoft.com/office/drawing/2014/main" id="{36FC3F4A-DADE-97CE-3BD8-31EB712D3B82}"/>
                  </a:ext>
                </a:extLst>
              </p:cNvPr>
              <p:cNvSpPr/>
              <p:nvPr/>
            </p:nvSpPr>
            <p:spPr>
              <a:xfrm>
                <a:off x="4016495" y="854702"/>
                <a:ext cx="1008064" cy="468317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24" name="矩形">
                <a:extLst>
                  <a:ext uri="{FF2B5EF4-FFF2-40B4-BE49-F238E27FC236}">
                    <a16:creationId xmlns:a16="http://schemas.microsoft.com/office/drawing/2014/main" id="{A64C6C0F-99CE-F2B8-A75C-6B54BE9B19AF}"/>
                  </a:ext>
                </a:extLst>
              </p:cNvPr>
              <p:cNvSpPr/>
              <p:nvPr/>
            </p:nvSpPr>
            <p:spPr>
              <a:xfrm>
                <a:off x="5024558" y="854702"/>
                <a:ext cx="360364" cy="468315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25" name="成组">
                <a:extLst>
                  <a:ext uri="{FF2B5EF4-FFF2-40B4-BE49-F238E27FC236}">
                    <a16:creationId xmlns:a16="http://schemas.microsoft.com/office/drawing/2014/main" id="{2CD60779-72BD-D4A6-1ED4-E682AC153B21}"/>
                  </a:ext>
                </a:extLst>
              </p:cNvPr>
              <p:cNvSpPr/>
              <p:nvPr/>
            </p:nvSpPr>
            <p:spPr>
              <a:xfrm>
                <a:off x="5637333" y="854702"/>
                <a:ext cx="1008064" cy="468317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26" name="矩形">
                <a:extLst>
                  <a:ext uri="{FF2B5EF4-FFF2-40B4-BE49-F238E27FC236}">
                    <a16:creationId xmlns:a16="http://schemas.microsoft.com/office/drawing/2014/main" id="{208D7ECB-6866-FB0F-48D8-BA9CDACFB7D4}"/>
                  </a:ext>
                </a:extLst>
              </p:cNvPr>
              <p:cNvSpPr/>
              <p:nvPr/>
            </p:nvSpPr>
            <p:spPr>
              <a:xfrm>
                <a:off x="6645396" y="854702"/>
                <a:ext cx="360364" cy="468315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27" name="线条">
                <a:extLst>
                  <a:ext uri="{FF2B5EF4-FFF2-40B4-BE49-F238E27FC236}">
                    <a16:creationId xmlns:a16="http://schemas.microsoft.com/office/drawing/2014/main" id="{03CEADA7-520E-F226-185A-7F0998380D0F}"/>
                  </a:ext>
                </a:extLst>
              </p:cNvPr>
              <p:cNvSpPr/>
              <p:nvPr/>
            </p:nvSpPr>
            <p:spPr>
              <a:xfrm>
                <a:off x="1912379" y="1118084"/>
                <a:ext cx="432000" cy="1"/>
              </a:xfrm>
              <a:prstGeom prst="line">
                <a:avLst/>
              </a:prstGeom>
              <a:noFill/>
              <a:ln w="25400" cap="flat">
                <a:solidFill>
                  <a:schemeClr val="tx1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 sz="1200">
                    <a:latin typeface="Tahoma"/>
                    <a:ea typeface="Tahoma"/>
                    <a:cs typeface="Tahoma"/>
                    <a:sym typeface="Tahoma"/>
                  </a:defRPr>
                </a:pPr>
                <a:endParaRPr/>
              </a:p>
            </p:txBody>
          </p:sp>
        </p:grp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32631A0D-E57C-C141-2419-3B9CFAA9E2BD}"/>
                </a:ext>
              </a:extLst>
            </p:cNvPr>
            <p:cNvSpPr txBox="1"/>
            <p:nvPr/>
          </p:nvSpPr>
          <p:spPr>
            <a:xfrm>
              <a:off x="1342970" y="846448"/>
              <a:ext cx="621965" cy="48731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50800" tIns="50800" rIns="50800" bIns="50800" numCol="1" spcCol="38100" rtlCol="0" anchor="ctr">
              <a:spAutoFit/>
            </a:bodyPr>
            <a:lstStyle/>
            <a:p>
              <a: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5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Times New Roman"/>
                  <a:ea typeface="Times New Roman"/>
                  <a:cs typeface="Times New Roman"/>
                  <a:sym typeface="Times New Roman"/>
                </a:rPr>
                <a:t>first</a:t>
              </a:r>
              <a:endParaRPr kumimoji="0" lang="zh-CN" altLang="en-US" sz="25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4C804C42-3354-AA71-6021-A3BDFBCA4E12}"/>
                </a:ext>
              </a:extLst>
            </p:cNvPr>
            <p:cNvSpPr txBox="1"/>
            <p:nvPr/>
          </p:nvSpPr>
          <p:spPr>
            <a:xfrm>
              <a:off x="6654481" y="848744"/>
              <a:ext cx="408942" cy="47705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wrap="square">
              <a:spAutoFit/>
            </a:bodyPr>
            <a:lstStyle/>
            <a:p>
              <a:r>
                <a:rPr lang="zh-CN" altLang="en-US">
                  <a:solidFill>
                    <a:schemeClr val="tx1"/>
                  </a:solidFill>
                  <a:effectLst/>
                  <a:latin typeface="Symbol" pitchFamily="2" charset="2"/>
                </a:rPr>
                <a:t>∧</a:t>
              </a:r>
              <a:endParaRPr lang="zh-CN" altLang="en-US"/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AA6BFB91-83BD-1F6C-FBD9-577E2BC697AC}"/>
                </a:ext>
              </a:extLst>
            </p:cNvPr>
            <p:cNvGrpSpPr/>
            <p:nvPr/>
          </p:nvGrpSpPr>
          <p:grpSpPr>
            <a:xfrm>
              <a:off x="3553119" y="1080245"/>
              <a:ext cx="517808" cy="45719"/>
              <a:chOff x="3553119" y="1080245"/>
              <a:chExt cx="517808" cy="45719"/>
            </a:xfrm>
          </p:grpSpPr>
          <p:sp>
            <p:nvSpPr>
              <p:cNvPr id="19" name="线条">
                <a:extLst>
                  <a:ext uri="{FF2B5EF4-FFF2-40B4-BE49-F238E27FC236}">
                    <a16:creationId xmlns:a16="http://schemas.microsoft.com/office/drawing/2014/main" id="{EFE34407-9C01-C52B-7C56-CFBA09FC2AF4}"/>
                  </a:ext>
                </a:extLst>
              </p:cNvPr>
              <p:cNvSpPr/>
              <p:nvPr/>
            </p:nvSpPr>
            <p:spPr>
              <a:xfrm>
                <a:off x="3602613" y="1107115"/>
                <a:ext cx="468314" cy="1589"/>
              </a:xfrm>
              <a:prstGeom prst="line">
                <a:avLst/>
              </a:prstGeom>
              <a:noFill/>
              <a:ln w="38100" cap="flat">
                <a:solidFill>
                  <a:srgbClr val="000000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7D8EB7CD-36EE-A7E2-499A-5067A7C2A65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553119" y="1080245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 w="25400" cap="flat">
                <a:solidFill>
                  <a:schemeClr val="tx1"/>
                </a:solidFill>
                <a:prstDash val="solid"/>
                <a:round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50800" tIns="50800" rIns="50800" bIns="50800" numCol="1" spcCol="38100" rtlCol="0" anchor="ctr">
                <a:spAutoFit/>
              </a:bodyPr>
              <a:lstStyle/>
              <a:p>
                <a:pPr marL="0" marR="0" indent="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2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Tahoma"/>
                  <a:ea typeface="Tahoma"/>
                  <a:cs typeface="Tahoma"/>
                  <a:sym typeface="Tahoma"/>
                </a:endParaRPr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8772C375-469B-255E-4F7A-7CE0ABA99711}"/>
                </a:ext>
              </a:extLst>
            </p:cNvPr>
            <p:cNvGrpSpPr/>
            <p:nvPr/>
          </p:nvGrpSpPr>
          <p:grpSpPr>
            <a:xfrm>
              <a:off x="5131082" y="1066718"/>
              <a:ext cx="517808" cy="45719"/>
              <a:chOff x="3553119" y="1080245"/>
              <a:chExt cx="517808" cy="45719"/>
            </a:xfrm>
          </p:grpSpPr>
          <p:sp>
            <p:nvSpPr>
              <p:cNvPr id="17" name="线条">
                <a:extLst>
                  <a:ext uri="{FF2B5EF4-FFF2-40B4-BE49-F238E27FC236}">
                    <a16:creationId xmlns:a16="http://schemas.microsoft.com/office/drawing/2014/main" id="{13CD76CA-EFF8-EB44-24DE-F0052CDA1A76}"/>
                  </a:ext>
                </a:extLst>
              </p:cNvPr>
              <p:cNvSpPr/>
              <p:nvPr/>
            </p:nvSpPr>
            <p:spPr>
              <a:xfrm>
                <a:off x="3602613" y="1107115"/>
                <a:ext cx="468314" cy="1589"/>
              </a:xfrm>
              <a:prstGeom prst="line">
                <a:avLst/>
              </a:prstGeom>
              <a:noFill/>
              <a:ln w="38100" cap="flat">
                <a:solidFill>
                  <a:srgbClr val="000000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id="{E9B0ADB3-D736-0D77-5737-F25DF73702D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553119" y="1080245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 w="25400" cap="flat">
                <a:solidFill>
                  <a:schemeClr val="tx1"/>
                </a:solidFill>
                <a:prstDash val="solid"/>
                <a:round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50800" tIns="50800" rIns="50800" bIns="50800" numCol="1" spcCol="38100" rtlCol="0" anchor="ctr">
                <a:spAutoFit/>
              </a:bodyPr>
              <a:lstStyle/>
              <a:p>
                <a:pPr marL="0" marR="0" indent="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2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Tahoma"/>
                  <a:ea typeface="Tahoma"/>
                  <a:cs typeface="Tahoma"/>
                  <a:sym typeface="Tahoma"/>
                </a:endParaRPr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F1F0F8FD-47B5-CAB0-A05F-FDEA5237DEBB}"/>
                </a:ext>
              </a:extLst>
            </p:cNvPr>
            <p:cNvGrpSpPr/>
            <p:nvPr/>
          </p:nvGrpSpPr>
          <p:grpSpPr>
            <a:xfrm>
              <a:off x="2777675" y="1100380"/>
              <a:ext cx="352661" cy="698649"/>
              <a:chOff x="2766789" y="1100380"/>
              <a:chExt cx="352661" cy="698649"/>
            </a:xfrm>
          </p:grpSpPr>
          <p:sp>
            <p:nvSpPr>
              <p:cNvPr id="15" name="线条">
                <a:extLst>
                  <a:ext uri="{FF2B5EF4-FFF2-40B4-BE49-F238E27FC236}">
                    <a16:creationId xmlns:a16="http://schemas.microsoft.com/office/drawing/2014/main" id="{9EBC7D1A-84B6-1AD5-3DCF-630A33D95953}"/>
                  </a:ext>
                </a:extLst>
              </p:cNvPr>
              <p:cNvSpPr/>
              <p:nvPr/>
            </p:nvSpPr>
            <p:spPr>
              <a:xfrm flipH="1">
                <a:off x="2882880" y="1100380"/>
                <a:ext cx="1" cy="400565"/>
              </a:xfrm>
              <a:prstGeom prst="line">
                <a:avLst/>
              </a:prstGeom>
              <a:noFill/>
              <a:ln w="25400" cap="flat">
                <a:solidFill>
                  <a:schemeClr val="tx1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 sz="1200">
                    <a:latin typeface="Tahoma"/>
                    <a:ea typeface="Tahoma"/>
                    <a:cs typeface="Tahoma"/>
                    <a:sym typeface="Tahoma"/>
                  </a:defRPr>
                </a:pPr>
                <a:endParaRPr/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12DD84FA-DB73-899D-2C82-0B5445214A96}"/>
                  </a:ext>
                </a:extLst>
              </p:cNvPr>
              <p:cNvSpPr txBox="1"/>
              <p:nvPr/>
            </p:nvSpPr>
            <p:spPr>
              <a:xfrm>
                <a:off x="2766789" y="1311716"/>
                <a:ext cx="352661" cy="48731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none" lIns="50800" tIns="50800" rIns="50800" bIns="50800" numCol="1" spcCol="38100" rtlCol="0" anchor="ctr">
                <a:spAutoFit/>
              </a:bodyPr>
              <a:lstStyle/>
              <a:p>
                <a:pPr marL="0" marR="0" indent="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25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rPr>
                  <a:t>a</a:t>
                </a:r>
                <a:r>
                  <a:rPr kumimoji="0" lang="en-US" altLang="zh-CN" sz="2500" b="0" i="0" u="none" strike="noStrike" cap="none" spc="0" normalizeH="0" baseline="-2500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rPr>
                  <a:t>0</a:t>
                </a:r>
                <a:endParaRPr kumimoji="0" lang="zh-CN" altLang="en-US" sz="2500" b="0" i="0" u="none" strike="noStrike" cap="none" spc="0" normalizeH="0" baseline="-2500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Times New Roman"/>
                  <a:ea typeface="Times New Roman"/>
                  <a:cs typeface="Times New Roman"/>
                  <a:sym typeface="Times New Roman"/>
                </a:endParaRPr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8F5E2CDB-467B-9D56-EE46-CDA45D314CAE}"/>
                </a:ext>
              </a:extLst>
            </p:cNvPr>
            <p:cNvGrpSpPr/>
            <p:nvPr/>
          </p:nvGrpSpPr>
          <p:grpSpPr>
            <a:xfrm>
              <a:off x="4398168" y="1100380"/>
              <a:ext cx="352661" cy="698649"/>
              <a:chOff x="2766789" y="1100380"/>
              <a:chExt cx="352661" cy="698649"/>
            </a:xfrm>
          </p:grpSpPr>
          <p:sp>
            <p:nvSpPr>
              <p:cNvPr id="13" name="线条">
                <a:extLst>
                  <a:ext uri="{FF2B5EF4-FFF2-40B4-BE49-F238E27FC236}">
                    <a16:creationId xmlns:a16="http://schemas.microsoft.com/office/drawing/2014/main" id="{6044F3C6-286D-58D8-4477-6AC1C0EC5059}"/>
                  </a:ext>
                </a:extLst>
              </p:cNvPr>
              <p:cNvSpPr/>
              <p:nvPr/>
            </p:nvSpPr>
            <p:spPr>
              <a:xfrm flipH="1">
                <a:off x="2882880" y="1100380"/>
                <a:ext cx="1" cy="400565"/>
              </a:xfrm>
              <a:prstGeom prst="line">
                <a:avLst/>
              </a:prstGeom>
              <a:noFill/>
              <a:ln w="25400" cap="flat">
                <a:solidFill>
                  <a:schemeClr val="tx1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 sz="1200">
                    <a:latin typeface="Tahoma"/>
                    <a:ea typeface="Tahoma"/>
                    <a:cs typeface="Tahoma"/>
                    <a:sym typeface="Tahoma"/>
                  </a:defRPr>
                </a:pPr>
                <a:endParaRPr/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9F68A0B0-1987-C7AE-B726-89DE563E68F0}"/>
                  </a:ext>
                </a:extLst>
              </p:cNvPr>
              <p:cNvSpPr txBox="1"/>
              <p:nvPr/>
            </p:nvSpPr>
            <p:spPr>
              <a:xfrm>
                <a:off x="2766789" y="1311716"/>
                <a:ext cx="352661" cy="48731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none" lIns="50800" tIns="50800" rIns="50800" bIns="50800" numCol="1" spcCol="38100" rtlCol="0" anchor="ctr">
                <a:spAutoFit/>
              </a:bodyPr>
              <a:lstStyle/>
              <a:p>
                <a:pPr marL="0" marR="0" indent="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25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rPr>
                  <a:t>a</a:t>
                </a:r>
                <a:r>
                  <a:rPr kumimoji="0" lang="en-US" altLang="zh-CN" sz="2500" b="0" i="0" u="none" strike="noStrike" cap="none" spc="0" normalizeH="0" baseline="-2500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rPr>
                  <a:t>1</a:t>
                </a:r>
                <a:endParaRPr kumimoji="0" lang="zh-CN" altLang="en-US" sz="2500" b="0" i="0" u="none" strike="noStrike" cap="none" spc="0" normalizeH="0" baseline="-2500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Times New Roman"/>
                  <a:ea typeface="Times New Roman"/>
                  <a:cs typeface="Times New Roman"/>
                  <a:sym typeface="Times New Roman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EC628B54-4F56-0AFF-A875-117BE50D0EE0}"/>
                </a:ext>
              </a:extLst>
            </p:cNvPr>
            <p:cNvGrpSpPr/>
            <p:nvPr/>
          </p:nvGrpSpPr>
          <p:grpSpPr>
            <a:xfrm>
              <a:off x="6028090" y="1100380"/>
              <a:ext cx="352661" cy="698649"/>
              <a:chOff x="2766789" y="1100380"/>
              <a:chExt cx="352661" cy="698649"/>
            </a:xfrm>
          </p:grpSpPr>
          <p:sp>
            <p:nvSpPr>
              <p:cNvPr id="11" name="线条">
                <a:extLst>
                  <a:ext uri="{FF2B5EF4-FFF2-40B4-BE49-F238E27FC236}">
                    <a16:creationId xmlns:a16="http://schemas.microsoft.com/office/drawing/2014/main" id="{BA66FFB9-9296-05D5-3E9B-63A48865705F}"/>
                  </a:ext>
                </a:extLst>
              </p:cNvPr>
              <p:cNvSpPr/>
              <p:nvPr/>
            </p:nvSpPr>
            <p:spPr>
              <a:xfrm flipH="1">
                <a:off x="2882880" y="1100380"/>
                <a:ext cx="1" cy="400565"/>
              </a:xfrm>
              <a:prstGeom prst="line">
                <a:avLst/>
              </a:prstGeom>
              <a:noFill/>
              <a:ln w="25400" cap="flat">
                <a:solidFill>
                  <a:schemeClr val="tx1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 sz="1200">
                    <a:latin typeface="Tahoma"/>
                    <a:ea typeface="Tahoma"/>
                    <a:cs typeface="Tahoma"/>
                    <a:sym typeface="Tahoma"/>
                  </a:defRPr>
                </a:pPr>
                <a:endParaRPr/>
              </a:p>
            </p:txBody>
          </p:sp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7CDF02FB-6C05-B87C-2AD1-367713753BD1}"/>
                  </a:ext>
                </a:extLst>
              </p:cNvPr>
              <p:cNvSpPr txBox="1"/>
              <p:nvPr/>
            </p:nvSpPr>
            <p:spPr>
              <a:xfrm>
                <a:off x="2766789" y="1311716"/>
                <a:ext cx="352661" cy="48731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none" lIns="50800" tIns="50800" rIns="50800" bIns="50800" numCol="1" spcCol="38100" rtlCol="0" anchor="ctr">
                <a:spAutoFit/>
              </a:bodyPr>
              <a:lstStyle/>
              <a:p>
                <a:pPr marL="0" marR="0" indent="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25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rPr>
                  <a:t>a</a:t>
                </a:r>
                <a:r>
                  <a:rPr kumimoji="0" lang="en-US" altLang="zh-CN" sz="2500" b="0" i="0" u="none" strike="noStrike" cap="none" spc="0" normalizeH="0" baseline="-2500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rPr>
                  <a:t>2</a:t>
                </a:r>
                <a:endParaRPr kumimoji="0" lang="zh-CN" altLang="en-US" sz="2500" b="0" i="0" u="none" strike="noStrike" cap="none" spc="0" normalizeH="0" baseline="-2500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Times New Roman"/>
                  <a:ea typeface="Times New Roman"/>
                  <a:cs typeface="Times New Roman"/>
                  <a:sym typeface="Times New Roman"/>
                </a:endParaRPr>
              </a:p>
            </p:txBody>
          </p:sp>
        </p:grpSp>
      </p:grpSp>
      <p:sp>
        <p:nvSpPr>
          <p:cNvPr id="30" name="标题 29">
            <a:extLst>
              <a:ext uri="{FF2B5EF4-FFF2-40B4-BE49-F238E27FC236}">
                <a16:creationId xmlns:a16="http://schemas.microsoft.com/office/drawing/2014/main" id="{8A771B1F-CB17-AB79-D997-1A2CE6D01E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T get(int index)</a:t>
            </a:r>
            <a:endParaRPr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1DF8864B-C5A0-A5CA-7B1C-680AF6E08CCD}"/>
              </a:ext>
            </a:extLst>
          </p:cNvPr>
          <p:cNvSpPr txBox="1"/>
          <p:nvPr/>
        </p:nvSpPr>
        <p:spPr>
          <a:xfrm>
            <a:off x="457200" y="848543"/>
            <a:ext cx="6865662" cy="48731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342900" marR="0" indent="-3429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l"/>
              <a:tabLst/>
            </a:pPr>
            <a:r>
              <a:rPr kumimoji="0" lang="zh-CN" altLang="en-US" sz="25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编号为</a:t>
            </a:r>
            <a:r>
              <a:rPr kumimoji="0" lang="en-US" altLang="zh-CN" sz="25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index</a:t>
            </a:r>
            <a:r>
              <a:rPr kumimoji="0" lang="zh-CN" altLang="en-US" sz="25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的数据存储于第</a:t>
            </a:r>
            <a:r>
              <a:rPr kumimoji="0" lang="en-US" altLang="zh-CN" sz="25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index + 1</a:t>
            </a:r>
            <a:r>
              <a:rPr kumimoji="0" lang="zh-CN" altLang="en-US" sz="25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个结点。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5A6609A4-80F4-F3E2-9541-C13429159DA3}"/>
              </a:ext>
            </a:extLst>
          </p:cNvPr>
          <p:cNvSpPr txBox="1"/>
          <p:nvPr/>
        </p:nvSpPr>
        <p:spPr>
          <a:xfrm>
            <a:off x="457200" y="2641600"/>
            <a:ext cx="4549322" cy="48731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342900" marR="0" indent="-3429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l"/>
              <a:tabLst/>
            </a:pPr>
            <a:r>
              <a:rPr kumimoji="0" lang="zh-CN" altLang="en-US" sz="25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如何找到第</a:t>
            </a:r>
            <a:r>
              <a:rPr kumimoji="0" lang="en-US" altLang="zh-CN" sz="25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index + 1</a:t>
            </a:r>
            <a:r>
              <a:rPr kumimoji="0" lang="zh-CN" altLang="en-US" sz="25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个结点？</a:t>
            </a:r>
          </a:p>
        </p:txBody>
      </p:sp>
      <p:sp>
        <p:nvSpPr>
          <p:cNvPr id="31" name="index= 0:  p所指的就是，找下一个结点0次">
            <a:extLst>
              <a:ext uri="{FF2B5EF4-FFF2-40B4-BE49-F238E27FC236}">
                <a16:creationId xmlns:a16="http://schemas.microsoft.com/office/drawing/2014/main" id="{6503D013-6819-475A-9BD3-4AC723DAE7E1}"/>
              </a:ext>
            </a:extLst>
          </p:cNvPr>
          <p:cNvSpPr txBox="1"/>
          <p:nvPr/>
        </p:nvSpPr>
        <p:spPr>
          <a:xfrm>
            <a:off x="1021899" y="3747484"/>
            <a:ext cx="5828840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R="40640" indent="40640" defTabSz="914400">
              <a:spcBef>
                <a:spcPts val="1300"/>
              </a:spcBef>
              <a:defRPr sz="2400">
                <a:uFill>
                  <a:solidFill>
                    <a:srgbClr val="000000"/>
                  </a:solidFill>
                </a:uFill>
              </a:defRPr>
            </a:lvl1pPr>
          </a:lstStyle>
          <a:p>
            <a:r>
              <a:t>index= 0:  p所指的就是，</a:t>
            </a:r>
            <a:r>
              <a:rPr lang="en-US"/>
              <a:t>执行0次p = p.next</a:t>
            </a:r>
            <a:endParaRPr/>
          </a:p>
        </p:txBody>
      </p:sp>
      <p:sp>
        <p:nvSpPr>
          <p:cNvPr id="32" name="index = 1:  找下一个结点1次">
            <a:extLst>
              <a:ext uri="{FF2B5EF4-FFF2-40B4-BE49-F238E27FC236}">
                <a16:creationId xmlns:a16="http://schemas.microsoft.com/office/drawing/2014/main" id="{10BFA229-C9F9-DAAE-7D92-EA84C8C897EB}"/>
              </a:ext>
            </a:extLst>
          </p:cNvPr>
          <p:cNvSpPr txBox="1"/>
          <p:nvPr/>
        </p:nvSpPr>
        <p:spPr>
          <a:xfrm>
            <a:off x="1021899" y="4204684"/>
            <a:ext cx="3828292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R="40640" indent="40640" defTabSz="914400">
              <a:spcBef>
                <a:spcPts val="1300"/>
              </a:spcBef>
              <a:defRPr sz="2400">
                <a:uFill>
                  <a:solidFill>
                    <a:srgbClr val="000000"/>
                  </a:solidFill>
                </a:uFill>
              </a:defRPr>
            </a:lvl1pPr>
          </a:lstStyle>
          <a:p>
            <a:r>
              <a:t>index = 1: </a:t>
            </a:r>
            <a:r>
              <a:rPr lang="en-US" altLang="zh-CN"/>
              <a:t>执行1次p = p.next</a:t>
            </a:r>
            <a:endParaRPr/>
          </a:p>
        </p:txBody>
      </p:sp>
      <p:sp>
        <p:nvSpPr>
          <p:cNvPr id="33" name="index = 2:  找下一个结点2次">
            <a:extLst>
              <a:ext uri="{FF2B5EF4-FFF2-40B4-BE49-F238E27FC236}">
                <a16:creationId xmlns:a16="http://schemas.microsoft.com/office/drawing/2014/main" id="{FB694D86-E65C-5231-8916-48F413F1098E}"/>
              </a:ext>
            </a:extLst>
          </p:cNvPr>
          <p:cNvSpPr txBox="1"/>
          <p:nvPr/>
        </p:nvSpPr>
        <p:spPr>
          <a:xfrm>
            <a:off x="1021899" y="4699984"/>
            <a:ext cx="3828292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R="40640" indent="40640" defTabSz="914400">
              <a:spcBef>
                <a:spcPts val="1300"/>
              </a:spcBef>
              <a:defRPr sz="2400">
                <a:uFill>
                  <a:solidFill>
                    <a:srgbClr val="000000"/>
                  </a:solidFill>
                </a:uFill>
              </a:defRPr>
            </a:lvl1pPr>
          </a:lstStyle>
          <a:p>
            <a:r>
              <a:t>index = 2: </a:t>
            </a:r>
            <a:r>
              <a:rPr lang="en-US" altLang="zh-CN"/>
              <a:t>执行2次p = p.next</a:t>
            </a:r>
            <a:endParaRPr/>
          </a:p>
        </p:txBody>
      </p:sp>
      <p:sp>
        <p:nvSpPr>
          <p:cNvPr id="34" name="p = head">
            <a:extLst>
              <a:ext uri="{FF2B5EF4-FFF2-40B4-BE49-F238E27FC236}">
                <a16:creationId xmlns:a16="http://schemas.microsoft.com/office/drawing/2014/main" id="{1F350F5D-8511-8D23-B3EF-0766C99211DB}"/>
              </a:ext>
            </a:extLst>
          </p:cNvPr>
          <p:cNvSpPr txBox="1"/>
          <p:nvPr/>
        </p:nvSpPr>
        <p:spPr>
          <a:xfrm>
            <a:off x="945699" y="3289300"/>
            <a:ext cx="1237839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R="40640" indent="40640" defTabSz="914400">
              <a:spcBef>
                <a:spcPts val="1300"/>
              </a:spcBef>
              <a:defRPr sz="2400">
                <a:uFill>
                  <a:solidFill>
                    <a:srgbClr val="000000"/>
                  </a:solidFill>
                </a:uFill>
              </a:defRPr>
            </a:lvl1pPr>
          </a:lstStyle>
          <a:p>
            <a:r>
              <a:t> p = </a:t>
            </a:r>
            <a:r>
              <a:rPr lang="en-US"/>
              <a:t>first</a:t>
            </a:r>
            <a:endParaRPr/>
          </a:p>
        </p:txBody>
      </p:sp>
      <p:sp>
        <p:nvSpPr>
          <p:cNvPr id="35" name="需要执行index次找下一个结点的操作：p=p.next。">
            <a:extLst>
              <a:ext uri="{FF2B5EF4-FFF2-40B4-BE49-F238E27FC236}">
                <a16:creationId xmlns:a16="http://schemas.microsoft.com/office/drawing/2014/main" id="{4CEF215B-4BE3-E4FE-1841-CBCE56B6088F}"/>
              </a:ext>
            </a:extLst>
          </p:cNvPr>
          <p:cNvSpPr txBox="1"/>
          <p:nvPr/>
        </p:nvSpPr>
        <p:spPr>
          <a:xfrm>
            <a:off x="1021899" y="5283281"/>
            <a:ext cx="6664004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R="40640" indent="40640" defTabSz="914400">
              <a:spcBef>
                <a:spcPts val="1300"/>
              </a:spcBef>
              <a:defRPr sz="2400">
                <a:solidFill>
                  <a:schemeClr val="accent1"/>
                </a:solidFill>
                <a:uFill>
                  <a:solidFill>
                    <a:srgbClr val="000000"/>
                  </a:solidFill>
                </a:uFill>
              </a:defRPr>
            </a:lvl1pPr>
          </a:lstStyle>
          <a:p>
            <a:r>
              <a:t>需要执行index次找</a:t>
            </a:r>
            <a:r>
              <a:rPr lang="zh-CN" altLang="en-US"/>
              <a:t>后继</a:t>
            </a:r>
            <a:r>
              <a:t>结点的操作：p=p.next。</a:t>
            </a:r>
          </a:p>
        </p:txBody>
      </p:sp>
    </p:spTree>
    <p:extLst>
      <p:ext uri="{BB962C8B-B14F-4D97-AF65-F5344CB8AC3E}">
        <p14:creationId xmlns:p14="http://schemas.microsoft.com/office/powerpoint/2010/main" val="304462554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0" name="Node&lt;T&gt; p = head;…"/>
          <p:cNvSpPr txBox="1"/>
          <p:nvPr/>
        </p:nvSpPr>
        <p:spPr>
          <a:xfrm>
            <a:off x="745793" y="2044369"/>
            <a:ext cx="6989093" cy="17665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lnSpc>
                <a:spcPct val="150000"/>
              </a:lnSpc>
              <a:defRPr>
                <a:latin typeface="Monaco"/>
                <a:ea typeface="Monaco"/>
                <a:cs typeface="Monaco"/>
                <a:sym typeface="Monaco"/>
              </a:defRPr>
            </a:pPr>
            <a:r>
              <a:t>		Node&lt;T&gt; </a:t>
            </a:r>
            <a:r>
              <a:rPr>
                <a:solidFill>
                  <a:srgbClr val="7E504F"/>
                </a:solidFill>
              </a:rPr>
              <a:t>p</a:t>
            </a:r>
            <a:r>
              <a:t> = </a:t>
            </a:r>
            <a:r>
              <a:rPr lang="en-US">
                <a:solidFill>
                  <a:srgbClr val="0326CC"/>
                </a:solidFill>
              </a:rPr>
              <a:t>first</a:t>
            </a:r>
            <a:r>
              <a:t>;</a:t>
            </a:r>
          </a:p>
          <a:p>
            <a:pPr>
              <a:lnSpc>
                <a:spcPct val="150000"/>
              </a:lnSpc>
              <a:defRPr>
                <a:latin typeface="Monaco"/>
                <a:ea typeface="Monaco"/>
                <a:cs typeface="Monaco"/>
                <a:sym typeface="Monaco"/>
              </a:defRPr>
            </a:pPr>
            <a:r>
              <a:t>		</a:t>
            </a:r>
            <a:r>
              <a:rPr>
                <a:solidFill>
                  <a:srgbClr val="931A68"/>
                </a:solidFill>
              </a:rPr>
              <a:t>for</a:t>
            </a:r>
            <a:r>
              <a:t> (</a:t>
            </a:r>
            <a:r>
              <a:rPr>
                <a:solidFill>
                  <a:srgbClr val="931A68"/>
                </a:solidFill>
              </a:rPr>
              <a:t>int</a:t>
            </a:r>
            <a:r>
              <a:t> </a:t>
            </a:r>
            <a:r>
              <a:rPr>
                <a:solidFill>
                  <a:srgbClr val="7E504F"/>
                </a:solidFill>
              </a:rPr>
              <a:t>i</a:t>
            </a:r>
            <a:r>
              <a:t> = 0; </a:t>
            </a:r>
            <a:r>
              <a:rPr>
                <a:solidFill>
                  <a:srgbClr val="7E504F"/>
                </a:solidFill>
              </a:rPr>
              <a:t>i</a:t>
            </a:r>
            <a:r>
              <a:t> &lt; </a:t>
            </a:r>
            <a:r>
              <a:rPr>
                <a:solidFill>
                  <a:schemeClr val="accent5"/>
                </a:solidFill>
              </a:rPr>
              <a:t>index</a:t>
            </a:r>
            <a:r>
              <a:t>; </a:t>
            </a:r>
            <a:r>
              <a:rPr>
                <a:solidFill>
                  <a:srgbClr val="7E504F"/>
                </a:solidFill>
              </a:rPr>
              <a:t>i</a:t>
            </a:r>
            <a:r>
              <a:t>++)</a:t>
            </a:r>
          </a:p>
          <a:p>
            <a:pPr>
              <a:lnSpc>
                <a:spcPct val="150000"/>
              </a:lnSpc>
              <a:defRPr>
                <a:solidFill>
                  <a:srgbClr val="0326CC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	</a:t>
            </a:r>
            <a:r>
              <a:rPr>
                <a:solidFill>
                  <a:srgbClr val="7E504F"/>
                </a:solidFill>
              </a:rPr>
              <a:t>p</a:t>
            </a:r>
            <a:r>
              <a:rPr>
                <a:solidFill>
                  <a:srgbClr val="000000"/>
                </a:solidFill>
              </a:rPr>
              <a:t> = </a:t>
            </a:r>
            <a:r>
              <a:rPr>
                <a:solidFill>
                  <a:srgbClr val="7E504F"/>
                </a:solidFill>
              </a:rPr>
              <a:t>p</a:t>
            </a:r>
            <a:r>
              <a:rPr>
                <a:solidFill>
                  <a:srgbClr val="000000"/>
                </a:solidFill>
              </a:rPr>
              <a:t>.</a:t>
            </a:r>
            <a:r>
              <a:t>next</a:t>
            </a:r>
            <a:r>
              <a:rPr>
                <a:solidFill>
                  <a:srgbClr val="000000"/>
                </a:solidFill>
              </a:rPr>
              <a:t>;</a:t>
            </a:r>
          </a:p>
        </p:txBody>
      </p:sp>
      <p:sp>
        <p:nvSpPr>
          <p:cNvPr id="30" name="标题 29">
            <a:extLst>
              <a:ext uri="{FF2B5EF4-FFF2-40B4-BE49-F238E27FC236}">
                <a16:creationId xmlns:a16="http://schemas.microsoft.com/office/drawing/2014/main" id="{8A771B1F-CB17-AB79-D997-1A2CE6D01E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T get(int index)</a:t>
            </a:r>
            <a:endParaRPr lang="zh-CN" altLang="en-US"/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8CC24D93-AB70-98C7-2A26-95D8A4C42E79}"/>
              </a:ext>
            </a:extLst>
          </p:cNvPr>
          <p:cNvGrpSpPr/>
          <p:nvPr/>
        </p:nvGrpSpPr>
        <p:grpSpPr>
          <a:xfrm>
            <a:off x="1345028" y="964788"/>
            <a:ext cx="5720453" cy="952581"/>
            <a:chOff x="1342970" y="846448"/>
            <a:chExt cx="5720453" cy="952581"/>
          </a:xfrm>
        </p:grpSpPr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A452B338-A499-5964-B186-F404C7F06B5B}"/>
                </a:ext>
              </a:extLst>
            </p:cNvPr>
            <p:cNvGrpSpPr/>
            <p:nvPr/>
          </p:nvGrpSpPr>
          <p:grpSpPr>
            <a:xfrm>
              <a:off x="1912379" y="853114"/>
              <a:ext cx="5093381" cy="469905"/>
              <a:chOff x="1912379" y="853114"/>
              <a:chExt cx="5093381" cy="469905"/>
            </a:xfrm>
          </p:grpSpPr>
          <p:sp>
            <p:nvSpPr>
              <p:cNvPr id="50" name="成组">
                <a:extLst>
                  <a:ext uri="{FF2B5EF4-FFF2-40B4-BE49-F238E27FC236}">
                    <a16:creationId xmlns:a16="http://schemas.microsoft.com/office/drawing/2014/main" id="{63EF2383-C482-25D4-192C-DBD89E390ECB}"/>
                  </a:ext>
                </a:extLst>
              </p:cNvPr>
              <p:cNvSpPr/>
              <p:nvPr/>
            </p:nvSpPr>
            <p:spPr>
              <a:xfrm>
                <a:off x="2360731" y="853114"/>
                <a:ext cx="1008064" cy="468316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51" name="矩形">
                <a:extLst>
                  <a:ext uri="{FF2B5EF4-FFF2-40B4-BE49-F238E27FC236}">
                    <a16:creationId xmlns:a16="http://schemas.microsoft.com/office/drawing/2014/main" id="{B896D664-CD47-C56C-8602-5C4E90AE89F5}"/>
                  </a:ext>
                </a:extLst>
              </p:cNvPr>
              <p:cNvSpPr/>
              <p:nvPr/>
            </p:nvSpPr>
            <p:spPr>
              <a:xfrm>
                <a:off x="3368795" y="853114"/>
                <a:ext cx="360364" cy="468315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52" name="成组">
                <a:extLst>
                  <a:ext uri="{FF2B5EF4-FFF2-40B4-BE49-F238E27FC236}">
                    <a16:creationId xmlns:a16="http://schemas.microsoft.com/office/drawing/2014/main" id="{ACD5B71E-1090-F9F0-CBB4-917EFFB40A00}"/>
                  </a:ext>
                </a:extLst>
              </p:cNvPr>
              <p:cNvSpPr/>
              <p:nvPr/>
            </p:nvSpPr>
            <p:spPr>
              <a:xfrm>
                <a:off x="4016495" y="854702"/>
                <a:ext cx="1008064" cy="468317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53" name="矩形">
                <a:extLst>
                  <a:ext uri="{FF2B5EF4-FFF2-40B4-BE49-F238E27FC236}">
                    <a16:creationId xmlns:a16="http://schemas.microsoft.com/office/drawing/2014/main" id="{83C54462-0A61-4279-900A-5AF408CF737A}"/>
                  </a:ext>
                </a:extLst>
              </p:cNvPr>
              <p:cNvSpPr/>
              <p:nvPr/>
            </p:nvSpPr>
            <p:spPr>
              <a:xfrm>
                <a:off x="5024558" y="854702"/>
                <a:ext cx="360364" cy="468315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54" name="成组">
                <a:extLst>
                  <a:ext uri="{FF2B5EF4-FFF2-40B4-BE49-F238E27FC236}">
                    <a16:creationId xmlns:a16="http://schemas.microsoft.com/office/drawing/2014/main" id="{AB376090-9B64-D4B6-5128-C095433D8428}"/>
                  </a:ext>
                </a:extLst>
              </p:cNvPr>
              <p:cNvSpPr/>
              <p:nvPr/>
            </p:nvSpPr>
            <p:spPr>
              <a:xfrm>
                <a:off x="5637333" y="854702"/>
                <a:ext cx="1008064" cy="468317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55" name="矩形">
                <a:extLst>
                  <a:ext uri="{FF2B5EF4-FFF2-40B4-BE49-F238E27FC236}">
                    <a16:creationId xmlns:a16="http://schemas.microsoft.com/office/drawing/2014/main" id="{3A6B1ADE-8090-E317-0D00-37FD3A3337D7}"/>
                  </a:ext>
                </a:extLst>
              </p:cNvPr>
              <p:cNvSpPr/>
              <p:nvPr/>
            </p:nvSpPr>
            <p:spPr>
              <a:xfrm>
                <a:off x="6645396" y="854702"/>
                <a:ext cx="360364" cy="468315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56" name="线条">
                <a:extLst>
                  <a:ext uri="{FF2B5EF4-FFF2-40B4-BE49-F238E27FC236}">
                    <a16:creationId xmlns:a16="http://schemas.microsoft.com/office/drawing/2014/main" id="{9D5AE481-C807-DFEF-D0F6-9EEB5FD19197}"/>
                  </a:ext>
                </a:extLst>
              </p:cNvPr>
              <p:cNvSpPr/>
              <p:nvPr/>
            </p:nvSpPr>
            <p:spPr>
              <a:xfrm>
                <a:off x="1912379" y="1118084"/>
                <a:ext cx="432000" cy="1"/>
              </a:xfrm>
              <a:prstGeom prst="line">
                <a:avLst/>
              </a:prstGeom>
              <a:noFill/>
              <a:ln w="25400" cap="flat">
                <a:solidFill>
                  <a:schemeClr val="tx1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 sz="1200">
                    <a:latin typeface="Tahoma"/>
                    <a:ea typeface="Tahoma"/>
                    <a:cs typeface="Tahoma"/>
                    <a:sym typeface="Tahoma"/>
                  </a:defRPr>
                </a:pPr>
                <a:endParaRPr/>
              </a:p>
            </p:txBody>
          </p:sp>
        </p:grp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0A6726D8-6EF3-87F9-EB92-1F7087188D97}"/>
                </a:ext>
              </a:extLst>
            </p:cNvPr>
            <p:cNvSpPr txBox="1"/>
            <p:nvPr/>
          </p:nvSpPr>
          <p:spPr>
            <a:xfrm>
              <a:off x="1342970" y="846448"/>
              <a:ext cx="621965" cy="48731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50800" tIns="50800" rIns="50800" bIns="50800" numCol="1" spcCol="38100" rtlCol="0" anchor="ctr">
              <a:spAutoFit/>
            </a:bodyPr>
            <a:lstStyle/>
            <a:p>
              <a: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5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Times New Roman"/>
                  <a:ea typeface="Times New Roman"/>
                  <a:cs typeface="Times New Roman"/>
                  <a:sym typeface="Times New Roman"/>
                </a:rPr>
                <a:t>first</a:t>
              </a:r>
              <a:endParaRPr kumimoji="0" lang="zh-CN" altLang="en-US" sz="25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504E8059-A2EE-D113-32E9-82D3C26A5F4B}"/>
                </a:ext>
              </a:extLst>
            </p:cNvPr>
            <p:cNvSpPr txBox="1"/>
            <p:nvPr/>
          </p:nvSpPr>
          <p:spPr>
            <a:xfrm>
              <a:off x="6654481" y="848744"/>
              <a:ext cx="408942" cy="47705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wrap="square">
              <a:spAutoFit/>
            </a:bodyPr>
            <a:lstStyle/>
            <a:p>
              <a:r>
                <a:rPr lang="zh-CN" altLang="en-US">
                  <a:solidFill>
                    <a:schemeClr val="tx1"/>
                  </a:solidFill>
                  <a:effectLst/>
                  <a:latin typeface="Symbol" pitchFamily="2" charset="2"/>
                </a:rPr>
                <a:t>∧</a:t>
              </a:r>
              <a:endParaRPr lang="zh-CN" altLang="en-US"/>
            </a:p>
          </p:txBody>
        </p: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E1996696-37CD-F84C-1B60-1AB14FC927C2}"/>
                </a:ext>
              </a:extLst>
            </p:cNvPr>
            <p:cNvGrpSpPr/>
            <p:nvPr/>
          </p:nvGrpSpPr>
          <p:grpSpPr>
            <a:xfrm>
              <a:off x="3553119" y="1080245"/>
              <a:ext cx="517808" cy="45719"/>
              <a:chOff x="3553119" y="1080245"/>
              <a:chExt cx="517808" cy="45719"/>
            </a:xfrm>
          </p:grpSpPr>
          <p:sp>
            <p:nvSpPr>
              <p:cNvPr id="48" name="线条">
                <a:extLst>
                  <a:ext uri="{FF2B5EF4-FFF2-40B4-BE49-F238E27FC236}">
                    <a16:creationId xmlns:a16="http://schemas.microsoft.com/office/drawing/2014/main" id="{00F8426F-4098-E01B-439E-B07CC9CC7FE1}"/>
                  </a:ext>
                </a:extLst>
              </p:cNvPr>
              <p:cNvSpPr/>
              <p:nvPr/>
            </p:nvSpPr>
            <p:spPr>
              <a:xfrm>
                <a:off x="3602613" y="1107115"/>
                <a:ext cx="468314" cy="1589"/>
              </a:xfrm>
              <a:prstGeom prst="line">
                <a:avLst/>
              </a:prstGeom>
              <a:noFill/>
              <a:ln w="38100" cap="flat">
                <a:solidFill>
                  <a:srgbClr val="000000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id="{CEAE3E59-5F94-0BA2-D177-0E03226C0B6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553119" y="1080245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 w="25400" cap="flat">
                <a:solidFill>
                  <a:schemeClr val="tx1"/>
                </a:solidFill>
                <a:prstDash val="solid"/>
                <a:round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50800" tIns="50800" rIns="50800" bIns="50800" numCol="1" spcCol="38100" rtlCol="0" anchor="ctr">
                <a:spAutoFit/>
              </a:bodyPr>
              <a:lstStyle/>
              <a:p>
                <a:pPr marL="0" marR="0" indent="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2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Tahoma"/>
                  <a:ea typeface="Tahoma"/>
                  <a:cs typeface="Tahoma"/>
                  <a:sym typeface="Tahoma"/>
                </a:endParaRPr>
              </a:p>
            </p:txBody>
          </p:sp>
        </p:grp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A968E0EB-2E8B-4738-8717-5C3CEA91C6AE}"/>
                </a:ext>
              </a:extLst>
            </p:cNvPr>
            <p:cNvGrpSpPr/>
            <p:nvPr/>
          </p:nvGrpSpPr>
          <p:grpSpPr>
            <a:xfrm>
              <a:off x="5131082" y="1066718"/>
              <a:ext cx="517808" cy="45719"/>
              <a:chOff x="3553119" y="1080245"/>
              <a:chExt cx="517808" cy="45719"/>
            </a:xfrm>
          </p:grpSpPr>
          <p:sp>
            <p:nvSpPr>
              <p:cNvPr id="46" name="线条">
                <a:extLst>
                  <a:ext uri="{FF2B5EF4-FFF2-40B4-BE49-F238E27FC236}">
                    <a16:creationId xmlns:a16="http://schemas.microsoft.com/office/drawing/2014/main" id="{C0750603-36B0-FEC5-8F2C-1BB0654F6CF5}"/>
                  </a:ext>
                </a:extLst>
              </p:cNvPr>
              <p:cNvSpPr/>
              <p:nvPr/>
            </p:nvSpPr>
            <p:spPr>
              <a:xfrm>
                <a:off x="3602613" y="1107115"/>
                <a:ext cx="468314" cy="1589"/>
              </a:xfrm>
              <a:prstGeom prst="line">
                <a:avLst/>
              </a:prstGeom>
              <a:noFill/>
              <a:ln w="38100" cap="flat">
                <a:solidFill>
                  <a:srgbClr val="000000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id="{B6D3B46D-F80B-6CF4-4929-D1AD9B4E410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553119" y="1080245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 w="25400" cap="flat">
                <a:solidFill>
                  <a:schemeClr val="tx1"/>
                </a:solidFill>
                <a:prstDash val="solid"/>
                <a:round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50800" tIns="50800" rIns="50800" bIns="50800" numCol="1" spcCol="38100" rtlCol="0" anchor="ctr">
                <a:spAutoFit/>
              </a:bodyPr>
              <a:lstStyle/>
              <a:p>
                <a:pPr marL="0" marR="0" indent="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2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Tahoma"/>
                  <a:ea typeface="Tahoma"/>
                  <a:cs typeface="Tahoma"/>
                  <a:sym typeface="Tahoma"/>
                </a:endParaRPr>
              </a:p>
            </p:txBody>
          </p:sp>
        </p:grp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EA81276E-8FE1-B101-FCD0-802D0D61DEBA}"/>
                </a:ext>
              </a:extLst>
            </p:cNvPr>
            <p:cNvGrpSpPr/>
            <p:nvPr/>
          </p:nvGrpSpPr>
          <p:grpSpPr>
            <a:xfrm>
              <a:off x="2777675" y="1100380"/>
              <a:ext cx="352661" cy="698649"/>
              <a:chOff x="2766789" y="1100380"/>
              <a:chExt cx="352661" cy="698649"/>
            </a:xfrm>
          </p:grpSpPr>
          <p:sp>
            <p:nvSpPr>
              <p:cNvPr id="44" name="线条">
                <a:extLst>
                  <a:ext uri="{FF2B5EF4-FFF2-40B4-BE49-F238E27FC236}">
                    <a16:creationId xmlns:a16="http://schemas.microsoft.com/office/drawing/2014/main" id="{BF4C95A6-5848-142B-37DC-D331224B6C89}"/>
                  </a:ext>
                </a:extLst>
              </p:cNvPr>
              <p:cNvSpPr/>
              <p:nvPr/>
            </p:nvSpPr>
            <p:spPr>
              <a:xfrm flipH="1">
                <a:off x="2882880" y="1100380"/>
                <a:ext cx="1" cy="400565"/>
              </a:xfrm>
              <a:prstGeom prst="line">
                <a:avLst/>
              </a:prstGeom>
              <a:noFill/>
              <a:ln w="25400" cap="flat">
                <a:solidFill>
                  <a:schemeClr val="tx1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 sz="1200">
                    <a:latin typeface="Tahoma"/>
                    <a:ea typeface="Tahoma"/>
                    <a:cs typeface="Tahoma"/>
                    <a:sym typeface="Tahoma"/>
                  </a:defRPr>
                </a:pPr>
                <a:endParaRPr/>
              </a:p>
            </p:txBody>
          </p:sp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id="{E349E8AC-FE2B-D08C-83B8-C22028F45AB9}"/>
                  </a:ext>
                </a:extLst>
              </p:cNvPr>
              <p:cNvSpPr txBox="1"/>
              <p:nvPr/>
            </p:nvSpPr>
            <p:spPr>
              <a:xfrm>
                <a:off x="2766789" y="1311716"/>
                <a:ext cx="352661" cy="48731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none" lIns="50800" tIns="50800" rIns="50800" bIns="50800" numCol="1" spcCol="38100" rtlCol="0" anchor="ctr">
                <a:spAutoFit/>
              </a:bodyPr>
              <a:lstStyle/>
              <a:p>
                <a:pPr marL="0" marR="0" indent="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25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rPr>
                  <a:t>a</a:t>
                </a:r>
                <a:r>
                  <a:rPr kumimoji="0" lang="en-US" altLang="zh-CN" sz="2500" b="0" i="0" u="none" strike="noStrike" cap="none" spc="0" normalizeH="0" baseline="-2500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rPr>
                  <a:t>0</a:t>
                </a:r>
                <a:endParaRPr kumimoji="0" lang="zh-CN" altLang="en-US" sz="2500" b="0" i="0" u="none" strike="noStrike" cap="none" spc="0" normalizeH="0" baseline="-2500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Times New Roman"/>
                  <a:ea typeface="Times New Roman"/>
                  <a:cs typeface="Times New Roman"/>
                  <a:sym typeface="Times New Roman"/>
                </a:endParaRPr>
              </a:p>
            </p:txBody>
          </p:sp>
        </p:grp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91F8ABC9-F32D-AD2E-1415-C395FF8871BE}"/>
                </a:ext>
              </a:extLst>
            </p:cNvPr>
            <p:cNvGrpSpPr/>
            <p:nvPr/>
          </p:nvGrpSpPr>
          <p:grpSpPr>
            <a:xfrm>
              <a:off x="4398168" y="1100380"/>
              <a:ext cx="352661" cy="698649"/>
              <a:chOff x="2766789" y="1100380"/>
              <a:chExt cx="352661" cy="698649"/>
            </a:xfrm>
          </p:grpSpPr>
          <p:sp>
            <p:nvSpPr>
              <p:cNvPr id="42" name="线条">
                <a:extLst>
                  <a:ext uri="{FF2B5EF4-FFF2-40B4-BE49-F238E27FC236}">
                    <a16:creationId xmlns:a16="http://schemas.microsoft.com/office/drawing/2014/main" id="{F481F869-17BC-62D7-7183-2AD927E11BCB}"/>
                  </a:ext>
                </a:extLst>
              </p:cNvPr>
              <p:cNvSpPr/>
              <p:nvPr/>
            </p:nvSpPr>
            <p:spPr>
              <a:xfrm flipH="1">
                <a:off x="2882880" y="1100380"/>
                <a:ext cx="1" cy="400565"/>
              </a:xfrm>
              <a:prstGeom prst="line">
                <a:avLst/>
              </a:prstGeom>
              <a:noFill/>
              <a:ln w="25400" cap="flat">
                <a:solidFill>
                  <a:schemeClr val="tx1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 sz="1200">
                    <a:latin typeface="Tahoma"/>
                    <a:ea typeface="Tahoma"/>
                    <a:cs typeface="Tahoma"/>
                    <a:sym typeface="Tahoma"/>
                  </a:defRPr>
                </a:pPr>
                <a:endParaRPr/>
              </a:p>
            </p:txBody>
          </p:sp>
          <p:sp>
            <p:nvSpPr>
              <p:cNvPr id="43" name="文本框 42">
                <a:extLst>
                  <a:ext uri="{FF2B5EF4-FFF2-40B4-BE49-F238E27FC236}">
                    <a16:creationId xmlns:a16="http://schemas.microsoft.com/office/drawing/2014/main" id="{B4C6DA9B-7813-5A20-8B4A-4C3868105BB8}"/>
                  </a:ext>
                </a:extLst>
              </p:cNvPr>
              <p:cNvSpPr txBox="1"/>
              <p:nvPr/>
            </p:nvSpPr>
            <p:spPr>
              <a:xfrm>
                <a:off x="2766789" y="1311716"/>
                <a:ext cx="352661" cy="48731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none" lIns="50800" tIns="50800" rIns="50800" bIns="50800" numCol="1" spcCol="38100" rtlCol="0" anchor="ctr">
                <a:spAutoFit/>
              </a:bodyPr>
              <a:lstStyle/>
              <a:p>
                <a:pPr marL="0" marR="0" indent="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25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rPr>
                  <a:t>a</a:t>
                </a:r>
                <a:r>
                  <a:rPr kumimoji="0" lang="en-US" altLang="zh-CN" sz="2500" b="0" i="0" u="none" strike="noStrike" cap="none" spc="0" normalizeH="0" baseline="-2500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rPr>
                  <a:t>1</a:t>
                </a:r>
                <a:endParaRPr kumimoji="0" lang="zh-CN" altLang="en-US" sz="2500" b="0" i="0" u="none" strike="noStrike" cap="none" spc="0" normalizeH="0" baseline="-2500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Times New Roman"/>
                  <a:ea typeface="Times New Roman"/>
                  <a:cs typeface="Times New Roman"/>
                  <a:sym typeface="Times New Roman"/>
                </a:endParaRPr>
              </a:p>
            </p:txBody>
          </p:sp>
        </p:grp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FDCEA5A6-B041-EE46-2064-96C5B1B95362}"/>
                </a:ext>
              </a:extLst>
            </p:cNvPr>
            <p:cNvGrpSpPr/>
            <p:nvPr/>
          </p:nvGrpSpPr>
          <p:grpSpPr>
            <a:xfrm>
              <a:off x="6028090" y="1100380"/>
              <a:ext cx="352661" cy="698649"/>
              <a:chOff x="2766789" y="1100380"/>
              <a:chExt cx="352661" cy="698649"/>
            </a:xfrm>
          </p:grpSpPr>
          <p:sp>
            <p:nvSpPr>
              <p:cNvPr id="40" name="线条">
                <a:extLst>
                  <a:ext uri="{FF2B5EF4-FFF2-40B4-BE49-F238E27FC236}">
                    <a16:creationId xmlns:a16="http://schemas.microsoft.com/office/drawing/2014/main" id="{6E0DC5D9-7FEE-71AA-EDFC-67625EA13633}"/>
                  </a:ext>
                </a:extLst>
              </p:cNvPr>
              <p:cNvSpPr/>
              <p:nvPr/>
            </p:nvSpPr>
            <p:spPr>
              <a:xfrm flipH="1">
                <a:off x="2882880" y="1100380"/>
                <a:ext cx="1" cy="400565"/>
              </a:xfrm>
              <a:prstGeom prst="line">
                <a:avLst/>
              </a:prstGeom>
              <a:noFill/>
              <a:ln w="25400" cap="flat">
                <a:solidFill>
                  <a:schemeClr val="tx1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 sz="1200">
                    <a:latin typeface="Tahoma"/>
                    <a:ea typeface="Tahoma"/>
                    <a:cs typeface="Tahoma"/>
                    <a:sym typeface="Tahoma"/>
                  </a:defRPr>
                </a:pPr>
                <a:endParaRPr/>
              </a:p>
            </p:txBody>
          </p:sp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id="{75EBCBFB-711F-B273-78E6-2DC01782A309}"/>
                  </a:ext>
                </a:extLst>
              </p:cNvPr>
              <p:cNvSpPr txBox="1"/>
              <p:nvPr/>
            </p:nvSpPr>
            <p:spPr>
              <a:xfrm>
                <a:off x="2766789" y="1311716"/>
                <a:ext cx="352661" cy="48731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none" lIns="50800" tIns="50800" rIns="50800" bIns="50800" numCol="1" spcCol="38100" rtlCol="0" anchor="ctr">
                <a:spAutoFit/>
              </a:bodyPr>
              <a:lstStyle/>
              <a:p>
                <a:pPr marL="0" marR="0" indent="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25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rPr>
                  <a:t>a</a:t>
                </a:r>
                <a:r>
                  <a:rPr kumimoji="0" lang="en-US" altLang="zh-CN" sz="2500" b="0" i="0" u="none" strike="noStrike" cap="none" spc="0" normalizeH="0" baseline="-2500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rPr>
                  <a:t>2</a:t>
                </a:r>
                <a:endParaRPr kumimoji="0" lang="zh-CN" altLang="en-US" sz="2500" b="0" i="0" u="none" strike="noStrike" cap="none" spc="0" normalizeH="0" baseline="-2500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Times New Roman"/>
                  <a:ea typeface="Times New Roman"/>
                  <a:cs typeface="Times New Roman"/>
                  <a:sym typeface="Times New Roman"/>
                </a:endParaRPr>
              </a:p>
            </p:txBody>
          </p:sp>
        </p:grpSp>
      </p:grpSp>
      <p:sp>
        <p:nvSpPr>
          <p:cNvPr id="57" name="文本框 56">
            <a:extLst>
              <a:ext uri="{FF2B5EF4-FFF2-40B4-BE49-F238E27FC236}">
                <a16:creationId xmlns:a16="http://schemas.microsoft.com/office/drawing/2014/main" id="{45DADD81-A5E6-1D2B-7783-9FA77F17049F}"/>
              </a:ext>
            </a:extLst>
          </p:cNvPr>
          <p:cNvSpPr txBox="1"/>
          <p:nvPr/>
        </p:nvSpPr>
        <p:spPr>
          <a:xfrm>
            <a:off x="445813" y="4307810"/>
            <a:ext cx="8279088" cy="125675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zh-CN" altLang="en-US"/>
              <a:t>循环结束后，</a:t>
            </a:r>
            <a:r>
              <a:rPr lang="en-US" altLang="zh-CN"/>
              <a:t>p</a:t>
            </a:r>
            <a:r>
              <a:rPr lang="zh-CN" altLang="en-US"/>
              <a:t>引用了第</a:t>
            </a:r>
            <a:r>
              <a:rPr lang="en-US" altLang="zh-CN"/>
              <a:t>index + 1</a:t>
            </a:r>
            <a:r>
              <a:rPr lang="zh-CN" altLang="en-US"/>
              <a:t>个结点，它存储的是编号为</a:t>
            </a:r>
            <a:r>
              <a:rPr lang="en-US" altLang="zh-CN"/>
              <a:t>index</a:t>
            </a:r>
            <a:r>
              <a:rPr lang="zh-CN" altLang="en-US"/>
              <a:t>的数据。</a:t>
            </a:r>
            <a:endParaRPr kumimoji="0" lang="zh-CN" altLang="en-US" sz="25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3" name="public T get(int index) {…"/>
          <p:cNvSpPr txBox="1"/>
          <p:nvPr/>
        </p:nvSpPr>
        <p:spPr>
          <a:xfrm>
            <a:off x="1020123" y="914133"/>
            <a:ext cx="6989093" cy="407483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lnSpc>
                <a:spcPct val="150000"/>
              </a:lnSpc>
              <a:defRPr>
                <a:latin typeface="Monaco"/>
                <a:ea typeface="Monaco"/>
                <a:cs typeface="Monaco"/>
                <a:sym typeface="Monaco"/>
              </a:defRPr>
            </a:pPr>
            <a:r>
              <a:t>	</a:t>
            </a:r>
            <a:r>
              <a:rPr>
                <a:solidFill>
                  <a:srgbClr val="931A68"/>
                </a:solidFill>
              </a:rPr>
              <a:t>public</a:t>
            </a:r>
            <a:r>
              <a:t> T get(</a:t>
            </a:r>
            <a:r>
              <a:rPr>
                <a:solidFill>
                  <a:srgbClr val="931A68"/>
                </a:solidFill>
              </a:rPr>
              <a:t>int</a:t>
            </a:r>
            <a:r>
              <a:t> </a:t>
            </a:r>
            <a:r>
              <a:rPr>
                <a:solidFill>
                  <a:srgbClr val="7E504F"/>
                </a:solidFill>
              </a:rPr>
              <a:t>index</a:t>
            </a:r>
            <a:r>
              <a:t>) {</a:t>
            </a:r>
          </a:p>
          <a:p>
            <a:pPr>
              <a:lnSpc>
                <a:spcPct val="150000"/>
              </a:lnSpc>
              <a:defRPr>
                <a:latin typeface="Monaco"/>
                <a:ea typeface="Monaco"/>
                <a:cs typeface="Monaco"/>
                <a:sym typeface="Monaco"/>
              </a:defRPr>
            </a:pPr>
            <a:r>
              <a:t>		rangeCheck(</a:t>
            </a:r>
            <a:r>
              <a:rPr>
                <a:solidFill>
                  <a:srgbClr val="7E504F"/>
                </a:solidFill>
              </a:rPr>
              <a:t>index</a:t>
            </a:r>
            <a:r>
              <a:t>);</a:t>
            </a:r>
          </a:p>
          <a:p>
            <a:pPr>
              <a:lnSpc>
                <a:spcPct val="150000"/>
              </a:lnSpc>
              <a:defRPr>
                <a:latin typeface="Monaco"/>
                <a:ea typeface="Monaco"/>
                <a:cs typeface="Monaco"/>
                <a:sym typeface="Monaco"/>
              </a:defRPr>
            </a:pPr>
            <a:r>
              <a:t>		Node&lt;T&gt; </a:t>
            </a:r>
            <a:r>
              <a:rPr>
                <a:solidFill>
                  <a:srgbClr val="7E504F"/>
                </a:solidFill>
              </a:rPr>
              <a:t>p</a:t>
            </a:r>
            <a:r>
              <a:t> = </a:t>
            </a:r>
            <a:r>
              <a:rPr lang="en-US">
                <a:solidFill>
                  <a:srgbClr val="0326CC"/>
                </a:solidFill>
              </a:rPr>
              <a:t>first</a:t>
            </a:r>
            <a:r>
              <a:t>;</a:t>
            </a:r>
          </a:p>
          <a:p>
            <a:pPr>
              <a:lnSpc>
                <a:spcPct val="150000"/>
              </a:lnSpc>
              <a:defRPr>
                <a:latin typeface="Monaco"/>
                <a:ea typeface="Monaco"/>
                <a:cs typeface="Monaco"/>
                <a:sym typeface="Monaco"/>
              </a:defRPr>
            </a:pPr>
            <a:r>
              <a:t>		</a:t>
            </a:r>
            <a:r>
              <a:rPr>
                <a:solidFill>
                  <a:srgbClr val="931A68"/>
                </a:solidFill>
              </a:rPr>
              <a:t>for</a:t>
            </a:r>
            <a:r>
              <a:t> (</a:t>
            </a:r>
            <a:r>
              <a:rPr>
                <a:solidFill>
                  <a:srgbClr val="931A68"/>
                </a:solidFill>
              </a:rPr>
              <a:t>int</a:t>
            </a:r>
            <a:r>
              <a:t> </a:t>
            </a:r>
            <a:r>
              <a:rPr>
                <a:solidFill>
                  <a:srgbClr val="7E504F"/>
                </a:solidFill>
              </a:rPr>
              <a:t>i</a:t>
            </a:r>
            <a:r>
              <a:t> = 0; </a:t>
            </a:r>
            <a:r>
              <a:rPr>
                <a:solidFill>
                  <a:srgbClr val="7E504F"/>
                </a:solidFill>
              </a:rPr>
              <a:t>i</a:t>
            </a:r>
            <a:r>
              <a:t> &lt; </a:t>
            </a:r>
            <a:r>
              <a:rPr>
                <a:solidFill>
                  <a:srgbClr val="7E504F"/>
                </a:solidFill>
              </a:rPr>
              <a:t>index</a:t>
            </a:r>
            <a:r>
              <a:t>; </a:t>
            </a:r>
            <a:r>
              <a:rPr>
                <a:solidFill>
                  <a:srgbClr val="7E504F"/>
                </a:solidFill>
              </a:rPr>
              <a:t>i</a:t>
            </a:r>
            <a:r>
              <a:t>++)</a:t>
            </a:r>
          </a:p>
          <a:p>
            <a:pPr>
              <a:lnSpc>
                <a:spcPct val="150000"/>
              </a:lnSpc>
              <a:defRPr>
                <a:solidFill>
                  <a:srgbClr val="0326CC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	</a:t>
            </a:r>
            <a:r>
              <a:rPr>
                <a:solidFill>
                  <a:srgbClr val="7E504F"/>
                </a:solidFill>
              </a:rPr>
              <a:t>p</a:t>
            </a:r>
            <a:r>
              <a:rPr>
                <a:solidFill>
                  <a:srgbClr val="000000"/>
                </a:solidFill>
              </a:rPr>
              <a:t> = </a:t>
            </a:r>
            <a:r>
              <a:rPr>
                <a:solidFill>
                  <a:srgbClr val="7E504F"/>
                </a:solidFill>
              </a:rPr>
              <a:t>p</a:t>
            </a:r>
            <a:r>
              <a:rPr>
                <a:solidFill>
                  <a:srgbClr val="000000"/>
                </a:solidFill>
              </a:rPr>
              <a:t>.</a:t>
            </a:r>
            <a:r>
              <a:t>next</a:t>
            </a:r>
            <a:r>
              <a:rPr>
                <a:solidFill>
                  <a:srgbClr val="000000"/>
                </a:solidFill>
              </a:rPr>
              <a:t>;</a:t>
            </a:r>
          </a:p>
          <a:p>
            <a:pPr>
              <a:lnSpc>
                <a:spcPct val="150000"/>
              </a:lnSpc>
              <a:defRPr>
                <a:solidFill>
                  <a:srgbClr val="931A68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t>return</a:t>
            </a:r>
            <a:r>
              <a:rPr>
                <a:solidFill>
                  <a:srgbClr val="000000"/>
                </a:solidFill>
              </a:rPr>
              <a:t> </a:t>
            </a:r>
            <a:r>
              <a:rPr>
                <a:solidFill>
                  <a:srgbClr val="7E504F"/>
                </a:solidFill>
              </a:rPr>
              <a:t>p</a:t>
            </a:r>
            <a:r>
              <a:rPr>
                <a:solidFill>
                  <a:srgbClr val="000000"/>
                </a:solidFill>
              </a:rPr>
              <a:t>.</a:t>
            </a:r>
            <a:r>
              <a:rPr>
                <a:solidFill>
                  <a:srgbClr val="0326CC"/>
                </a:solidFill>
              </a:rPr>
              <a:t>data</a:t>
            </a:r>
            <a:r>
              <a:rPr>
                <a:solidFill>
                  <a:srgbClr val="000000"/>
                </a:solidFill>
              </a:rPr>
              <a:t>;</a:t>
            </a:r>
          </a:p>
          <a:p>
            <a:pPr>
              <a:lnSpc>
                <a:spcPct val="150000"/>
              </a:lnSpc>
              <a:defRPr>
                <a:latin typeface="Monaco"/>
                <a:ea typeface="Monaco"/>
                <a:cs typeface="Monaco"/>
                <a:sym typeface="Monaco"/>
              </a:defRPr>
            </a:pPr>
            <a:r>
              <a:t>	}</a:t>
            </a:r>
          </a:p>
        </p:txBody>
      </p:sp>
      <p:sp>
        <p:nvSpPr>
          <p:cNvPr id="8" name="标题 7">
            <a:extLst>
              <a:ext uri="{FF2B5EF4-FFF2-40B4-BE49-F238E27FC236}">
                <a16:creationId xmlns:a16="http://schemas.microsoft.com/office/drawing/2014/main" id="{E5DB0A23-390E-2E06-95E7-105C1214F9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T get(int index)</a:t>
            </a:r>
            <a:endParaRPr lang="zh-CN" altLang="en-US"/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F64AF30-FE73-1C3E-6FC6-3F4144B816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Node</a:t>
            </a:r>
            <a:r>
              <a:rPr lang="zh-CN" altLang="en-US"/>
              <a:t>类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29CD7C9-73E8-C6CF-9F75-7B556EEC5820}"/>
              </a:ext>
            </a:extLst>
          </p:cNvPr>
          <p:cNvSpPr txBox="1"/>
          <p:nvPr/>
        </p:nvSpPr>
        <p:spPr>
          <a:xfrm>
            <a:off x="544286" y="1323886"/>
            <a:ext cx="102657" cy="48731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25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02FF2F2-F656-2303-F0FE-F5DED7CDC433}"/>
              </a:ext>
            </a:extLst>
          </p:cNvPr>
          <p:cNvSpPr txBox="1"/>
          <p:nvPr/>
        </p:nvSpPr>
        <p:spPr>
          <a:xfrm>
            <a:off x="733980" y="994044"/>
            <a:ext cx="7412286" cy="202619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r>
              <a:rPr lang="en-US" altLang="zh-CN">
                <a:solidFill>
                  <a:srgbClr val="7F0055"/>
                </a:solidFill>
                <a:latin typeface="Monaco" pitchFamily="2" charset="0"/>
              </a:rPr>
              <a:t>private static class </a:t>
            </a:r>
            <a:r>
              <a:rPr lang="en-US" altLang="zh-CN">
                <a:solidFill>
                  <a:srgbClr val="000000"/>
                </a:solidFill>
                <a:effectLst/>
                <a:latin typeface="Monaco" pitchFamily="2" charset="0"/>
              </a:rPr>
              <a:t>Node&lt;T&gt; {</a:t>
            </a:r>
            <a:r>
              <a:rPr lang="en-US" altLang="zh-CN">
                <a:solidFill>
                  <a:srgbClr val="3F7F5F"/>
                </a:solidFill>
                <a:effectLst/>
                <a:latin typeface="Monaco" pitchFamily="2" charset="0"/>
              </a:rPr>
              <a:t>// </a:t>
            </a:r>
            <a:r>
              <a:rPr lang="zh-CN" altLang="en-US">
                <a:solidFill>
                  <a:srgbClr val="3F7F5F"/>
                </a:solidFill>
                <a:effectLst/>
                <a:latin typeface="Monaco" pitchFamily="2" charset="0"/>
              </a:rPr>
              <a:t>嵌套类</a:t>
            </a:r>
            <a:endParaRPr lang="zh-CN" altLang="en-US">
              <a:solidFill>
                <a:srgbClr val="000000"/>
              </a:solidFill>
              <a:effectLst/>
              <a:latin typeface="Monaco" pitchFamily="2" charset="0"/>
            </a:endParaRPr>
          </a:p>
          <a:p>
            <a:r>
              <a:rPr lang="en-US" altLang="zh-CN">
                <a:effectLst/>
                <a:latin typeface="Monaco" pitchFamily="2" charset="0"/>
              </a:rPr>
              <a:t>	T </a:t>
            </a:r>
            <a:r>
              <a:rPr lang="en-US" altLang="zh-CN">
                <a:solidFill>
                  <a:srgbClr val="0000C0"/>
                </a:solidFill>
                <a:effectLst/>
                <a:latin typeface="Monaco" pitchFamily="2" charset="0"/>
              </a:rPr>
              <a:t>data</a:t>
            </a:r>
            <a:r>
              <a:rPr lang="en-US" altLang="zh-CN">
                <a:effectLst/>
                <a:latin typeface="Monaco" pitchFamily="2" charset="0"/>
              </a:rPr>
              <a:t>;</a:t>
            </a:r>
          </a:p>
          <a:p>
            <a:r>
              <a:rPr lang="en-US" altLang="zh-CN">
                <a:effectLst/>
                <a:latin typeface="Monaco" pitchFamily="2" charset="0"/>
              </a:rPr>
              <a:t>	Node&lt;T&gt; </a:t>
            </a:r>
            <a:r>
              <a:rPr lang="en-US" altLang="zh-CN">
                <a:solidFill>
                  <a:srgbClr val="0000C0"/>
                </a:solidFill>
                <a:effectLst/>
                <a:latin typeface="Monaco" pitchFamily="2" charset="0"/>
              </a:rPr>
              <a:t>next</a:t>
            </a:r>
            <a:r>
              <a:rPr lang="en-US" altLang="zh-CN">
                <a:effectLst/>
                <a:latin typeface="Monaco" pitchFamily="2" charset="0"/>
              </a:rPr>
              <a:t>;</a:t>
            </a:r>
          </a:p>
          <a:p>
            <a:r>
              <a:rPr lang="en-US" altLang="zh-CN">
                <a:latin typeface="Monaco" pitchFamily="2" charset="0"/>
              </a:rPr>
              <a:t>	...</a:t>
            </a:r>
            <a:endParaRPr lang="en-US" altLang="zh-CN">
              <a:effectLst/>
              <a:latin typeface="Monaco" pitchFamily="2" charset="0"/>
            </a:endParaRPr>
          </a:p>
          <a:p>
            <a:r>
              <a:rPr lang="en-US" altLang="zh-CN">
                <a:effectLst/>
                <a:latin typeface="Monaco" pitchFamily="2" charset="0"/>
              </a:rPr>
              <a:t>}</a:t>
            </a:r>
          </a:p>
        </p:txBody>
      </p:sp>
      <p:grpSp>
        <p:nvGrpSpPr>
          <p:cNvPr id="14" name="成组">
            <a:extLst>
              <a:ext uri="{FF2B5EF4-FFF2-40B4-BE49-F238E27FC236}">
                <a16:creationId xmlns:a16="http://schemas.microsoft.com/office/drawing/2014/main" id="{694D1C1A-BA2E-1279-2D58-1554D2830D20}"/>
              </a:ext>
            </a:extLst>
          </p:cNvPr>
          <p:cNvGrpSpPr/>
          <p:nvPr/>
        </p:nvGrpSpPr>
        <p:grpSpPr>
          <a:xfrm>
            <a:off x="3722263" y="4089310"/>
            <a:ext cx="999531" cy="922341"/>
            <a:chOff x="0" y="0"/>
            <a:chExt cx="999529" cy="922338"/>
          </a:xfrm>
        </p:grpSpPr>
        <p:sp>
          <p:nvSpPr>
            <p:cNvPr id="27" name="矩形">
              <a:extLst>
                <a:ext uri="{FF2B5EF4-FFF2-40B4-BE49-F238E27FC236}">
                  <a16:creationId xmlns:a16="http://schemas.microsoft.com/office/drawing/2014/main" id="{CCA14408-29B6-A8A2-57A2-B80BBCB39166}"/>
                </a:ext>
              </a:extLst>
            </p:cNvPr>
            <p:cNvSpPr/>
            <p:nvPr/>
          </p:nvSpPr>
          <p:spPr>
            <a:xfrm>
              <a:off x="0" y="0"/>
              <a:ext cx="999530" cy="465139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40640" marR="40640" defTabSz="914400">
                <a:spcBef>
                  <a:spcPts val="1300"/>
                </a:spcBef>
                <a:defRPr sz="1900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28" name="矩形">
              <a:extLst>
                <a:ext uri="{FF2B5EF4-FFF2-40B4-BE49-F238E27FC236}">
                  <a16:creationId xmlns:a16="http://schemas.microsoft.com/office/drawing/2014/main" id="{4CE01F4B-C938-70A5-BDFB-0FE1895FE161}"/>
                </a:ext>
              </a:extLst>
            </p:cNvPr>
            <p:cNvSpPr/>
            <p:nvPr/>
          </p:nvSpPr>
          <p:spPr>
            <a:xfrm>
              <a:off x="0" y="457200"/>
              <a:ext cx="999530" cy="465139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40640" marR="40640" defTabSz="914400">
                <a:spcBef>
                  <a:spcPts val="1300"/>
                </a:spcBef>
                <a:defRPr sz="1900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</p:grpSp>
      <p:sp>
        <p:nvSpPr>
          <p:cNvPr id="29" name="线条">
            <a:extLst>
              <a:ext uri="{FF2B5EF4-FFF2-40B4-BE49-F238E27FC236}">
                <a16:creationId xmlns:a16="http://schemas.microsoft.com/office/drawing/2014/main" id="{E5186A1F-DFEA-86E2-F30D-094E7D61D588}"/>
              </a:ext>
            </a:extLst>
          </p:cNvPr>
          <p:cNvSpPr/>
          <p:nvPr/>
        </p:nvSpPr>
        <p:spPr>
          <a:xfrm>
            <a:off x="4322423" y="4779081"/>
            <a:ext cx="1008000" cy="1"/>
          </a:xfrm>
          <a:prstGeom prst="line">
            <a:avLst/>
          </a:prstGeom>
          <a:noFill/>
          <a:ln w="25400" cap="flat">
            <a:solidFill>
              <a:srgbClr val="1781FB"/>
            </a:solidFill>
            <a:prstDash val="solid"/>
            <a:round/>
            <a:tailEnd type="triangle" w="med" len="med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R="40639" indent="57798" algn="ctr" defTabSz="910828">
              <a:defRPr sz="4000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30" name="线条">
            <a:extLst>
              <a:ext uri="{FF2B5EF4-FFF2-40B4-BE49-F238E27FC236}">
                <a16:creationId xmlns:a16="http://schemas.microsoft.com/office/drawing/2014/main" id="{02FBE9FB-A7C3-5B72-0328-DE44968ABBE7}"/>
              </a:ext>
            </a:extLst>
          </p:cNvPr>
          <p:cNvSpPr/>
          <p:nvPr/>
        </p:nvSpPr>
        <p:spPr>
          <a:xfrm rot="-180000" flipV="1">
            <a:off x="4220821" y="3632108"/>
            <a:ext cx="38102" cy="798116"/>
          </a:xfrm>
          <a:prstGeom prst="line">
            <a:avLst/>
          </a:prstGeom>
          <a:noFill/>
          <a:ln w="25400" cap="flat">
            <a:solidFill>
              <a:srgbClr val="1781FB"/>
            </a:solidFill>
            <a:prstDash val="solid"/>
            <a:round/>
            <a:tailEnd type="triangle" w="med" len="med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R="40639" indent="57798" algn="ctr" defTabSz="910828">
              <a:defRPr sz="4000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grpSp>
        <p:nvGrpSpPr>
          <p:cNvPr id="31" name="成组">
            <a:extLst>
              <a:ext uri="{FF2B5EF4-FFF2-40B4-BE49-F238E27FC236}">
                <a16:creationId xmlns:a16="http://schemas.microsoft.com/office/drawing/2014/main" id="{C71F1B1B-70F2-987C-67EA-29ED0615DC23}"/>
              </a:ext>
            </a:extLst>
          </p:cNvPr>
          <p:cNvGrpSpPr/>
          <p:nvPr/>
        </p:nvGrpSpPr>
        <p:grpSpPr>
          <a:xfrm>
            <a:off x="5330423" y="4114710"/>
            <a:ext cx="999531" cy="922341"/>
            <a:chOff x="0" y="0"/>
            <a:chExt cx="999529" cy="922338"/>
          </a:xfrm>
        </p:grpSpPr>
        <p:sp>
          <p:nvSpPr>
            <p:cNvPr id="32" name="矩形">
              <a:extLst>
                <a:ext uri="{FF2B5EF4-FFF2-40B4-BE49-F238E27FC236}">
                  <a16:creationId xmlns:a16="http://schemas.microsoft.com/office/drawing/2014/main" id="{4AE6509A-BF77-1A2B-A520-C96967C0C7FB}"/>
                </a:ext>
              </a:extLst>
            </p:cNvPr>
            <p:cNvSpPr/>
            <p:nvPr/>
          </p:nvSpPr>
          <p:spPr>
            <a:xfrm>
              <a:off x="0" y="0"/>
              <a:ext cx="999530" cy="465139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40640" marR="40640" defTabSz="914400">
                <a:spcBef>
                  <a:spcPts val="1300"/>
                </a:spcBef>
                <a:defRPr sz="1900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33" name="矩形">
              <a:extLst>
                <a:ext uri="{FF2B5EF4-FFF2-40B4-BE49-F238E27FC236}">
                  <a16:creationId xmlns:a16="http://schemas.microsoft.com/office/drawing/2014/main" id="{16613C4C-F320-67F9-F0D2-36D71C59F6A8}"/>
                </a:ext>
              </a:extLst>
            </p:cNvPr>
            <p:cNvSpPr/>
            <p:nvPr/>
          </p:nvSpPr>
          <p:spPr>
            <a:xfrm>
              <a:off x="0" y="457200"/>
              <a:ext cx="999530" cy="465139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40640" marR="40640" defTabSz="914400">
                <a:spcBef>
                  <a:spcPts val="1300"/>
                </a:spcBef>
                <a:defRPr sz="1900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</p:grpSp>
      <p:sp>
        <p:nvSpPr>
          <p:cNvPr id="34" name="椭圆 33">
            <a:extLst>
              <a:ext uri="{FF2B5EF4-FFF2-40B4-BE49-F238E27FC236}">
                <a16:creationId xmlns:a16="http://schemas.microsoft.com/office/drawing/2014/main" id="{21575BF7-F64F-EB21-9375-A82D7AEC1670}"/>
              </a:ext>
            </a:extLst>
          </p:cNvPr>
          <p:cNvSpPr/>
          <p:nvPr/>
        </p:nvSpPr>
        <p:spPr>
          <a:xfrm>
            <a:off x="3771900" y="2705100"/>
            <a:ext cx="914400" cy="914400"/>
          </a:xfrm>
          <a:prstGeom prst="ellipse">
            <a:avLst/>
          </a:prstGeom>
          <a:solidFill>
            <a:srgbClr val="FFFFFF"/>
          </a:solidFill>
          <a:ln w="25400" cap="flat">
            <a:solidFill>
              <a:schemeClr val="tx1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2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ahoma"/>
              <a:ea typeface="Tahoma"/>
              <a:cs typeface="Tahoma"/>
              <a:sym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73420248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6" name="Node&lt;T&gt; p = head;…"/>
          <p:cNvSpPr txBox="1"/>
          <p:nvPr/>
        </p:nvSpPr>
        <p:spPr>
          <a:xfrm>
            <a:off x="619029" y="2791991"/>
            <a:ext cx="7758534" cy="17665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lnSpc>
                <a:spcPct val="150000"/>
              </a:lnSpc>
              <a:defRPr>
                <a:latin typeface="Monaco"/>
                <a:ea typeface="Monaco"/>
                <a:cs typeface="Monaco"/>
                <a:sym typeface="Monaco"/>
              </a:defRPr>
            </a:pPr>
            <a:r>
              <a:t>		Node&lt;T&gt; </a:t>
            </a:r>
            <a:r>
              <a:rPr>
                <a:solidFill>
                  <a:srgbClr val="7E504F"/>
                </a:solidFill>
              </a:rPr>
              <a:t>p</a:t>
            </a:r>
            <a:r>
              <a:t> = </a:t>
            </a:r>
            <a:r>
              <a:rPr lang="en-US">
                <a:solidFill>
                  <a:srgbClr val="0326CC"/>
                </a:solidFill>
              </a:rPr>
              <a:t>first</a:t>
            </a:r>
            <a:r>
              <a:t>;</a:t>
            </a:r>
          </a:p>
          <a:p>
            <a:pPr>
              <a:lnSpc>
                <a:spcPct val="150000"/>
              </a:lnSpc>
              <a:defRPr>
                <a:latin typeface="Monaco"/>
                <a:ea typeface="Monaco"/>
                <a:cs typeface="Monaco"/>
                <a:sym typeface="Monaco"/>
              </a:defRPr>
            </a:pPr>
            <a:r>
              <a:t>		</a:t>
            </a:r>
            <a:r>
              <a:rPr>
                <a:solidFill>
                  <a:srgbClr val="931A68"/>
                </a:solidFill>
              </a:rPr>
              <a:t>for</a:t>
            </a:r>
            <a:r>
              <a:t> (</a:t>
            </a:r>
            <a:r>
              <a:rPr>
                <a:solidFill>
                  <a:srgbClr val="931A68"/>
                </a:solidFill>
              </a:rPr>
              <a:t>int</a:t>
            </a:r>
            <a:r>
              <a:t> </a:t>
            </a:r>
            <a:r>
              <a:rPr>
                <a:solidFill>
                  <a:srgbClr val="7E504F"/>
                </a:solidFill>
              </a:rPr>
              <a:t>i</a:t>
            </a:r>
            <a:r>
              <a:t> = 0; </a:t>
            </a:r>
            <a:r>
              <a:rPr>
                <a:solidFill>
                  <a:srgbClr val="7E504F"/>
                </a:solidFill>
              </a:rPr>
              <a:t>i</a:t>
            </a:r>
            <a:r>
              <a:t> &lt; </a:t>
            </a:r>
            <a:r>
              <a:rPr>
                <a:solidFill>
                  <a:schemeClr val="accent5"/>
                </a:solidFill>
              </a:rPr>
              <a:t>index - 1</a:t>
            </a:r>
            <a:r>
              <a:t>; </a:t>
            </a:r>
            <a:r>
              <a:rPr>
                <a:solidFill>
                  <a:srgbClr val="7E504F"/>
                </a:solidFill>
              </a:rPr>
              <a:t>i</a:t>
            </a:r>
            <a:r>
              <a:t>++)</a:t>
            </a:r>
          </a:p>
          <a:p>
            <a:pPr>
              <a:lnSpc>
                <a:spcPct val="150000"/>
              </a:lnSpc>
              <a:defRPr>
                <a:solidFill>
                  <a:srgbClr val="0326CC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	</a:t>
            </a:r>
            <a:r>
              <a:rPr>
                <a:solidFill>
                  <a:srgbClr val="7E504F"/>
                </a:solidFill>
              </a:rPr>
              <a:t>p</a:t>
            </a:r>
            <a:r>
              <a:rPr>
                <a:solidFill>
                  <a:srgbClr val="000000"/>
                </a:solidFill>
              </a:rPr>
              <a:t> = </a:t>
            </a:r>
            <a:r>
              <a:rPr>
                <a:solidFill>
                  <a:srgbClr val="7E504F"/>
                </a:solidFill>
              </a:rPr>
              <a:t>p</a:t>
            </a:r>
            <a:r>
              <a:rPr>
                <a:solidFill>
                  <a:srgbClr val="000000"/>
                </a:solidFill>
              </a:rPr>
              <a:t>.</a:t>
            </a:r>
            <a:r>
              <a:t>next</a:t>
            </a:r>
            <a:r>
              <a:rPr>
                <a:solidFill>
                  <a:srgbClr val="000000"/>
                </a:solidFill>
              </a:rPr>
              <a:t>;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EBDEABDB-6D2D-05B8-E516-F25267BCFA05}"/>
              </a:ext>
            </a:extLst>
          </p:cNvPr>
          <p:cNvGrpSpPr/>
          <p:nvPr/>
        </p:nvGrpSpPr>
        <p:grpSpPr>
          <a:xfrm>
            <a:off x="1304868" y="4978885"/>
            <a:ext cx="5720453" cy="952581"/>
            <a:chOff x="1342970" y="846448"/>
            <a:chExt cx="5720453" cy="952581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9C209AF5-B694-CDF2-14A9-8E762B0E0942}"/>
                </a:ext>
              </a:extLst>
            </p:cNvPr>
            <p:cNvGrpSpPr/>
            <p:nvPr/>
          </p:nvGrpSpPr>
          <p:grpSpPr>
            <a:xfrm>
              <a:off x="1912379" y="853114"/>
              <a:ext cx="5093381" cy="469905"/>
              <a:chOff x="1912379" y="853114"/>
              <a:chExt cx="5093381" cy="469905"/>
            </a:xfrm>
          </p:grpSpPr>
          <p:sp>
            <p:nvSpPr>
              <p:cNvPr id="23" name="成组">
                <a:extLst>
                  <a:ext uri="{FF2B5EF4-FFF2-40B4-BE49-F238E27FC236}">
                    <a16:creationId xmlns:a16="http://schemas.microsoft.com/office/drawing/2014/main" id="{B8960C54-B36D-5EDD-3933-F086FD835752}"/>
                  </a:ext>
                </a:extLst>
              </p:cNvPr>
              <p:cNvSpPr/>
              <p:nvPr/>
            </p:nvSpPr>
            <p:spPr>
              <a:xfrm>
                <a:off x="2360731" y="853114"/>
                <a:ext cx="1008064" cy="468316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24" name="矩形">
                <a:extLst>
                  <a:ext uri="{FF2B5EF4-FFF2-40B4-BE49-F238E27FC236}">
                    <a16:creationId xmlns:a16="http://schemas.microsoft.com/office/drawing/2014/main" id="{CC8989EB-1828-54A6-140E-B576E8861DE3}"/>
                  </a:ext>
                </a:extLst>
              </p:cNvPr>
              <p:cNvSpPr/>
              <p:nvPr/>
            </p:nvSpPr>
            <p:spPr>
              <a:xfrm>
                <a:off x="3368795" y="853114"/>
                <a:ext cx="360364" cy="468315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25" name="成组">
                <a:extLst>
                  <a:ext uri="{FF2B5EF4-FFF2-40B4-BE49-F238E27FC236}">
                    <a16:creationId xmlns:a16="http://schemas.microsoft.com/office/drawing/2014/main" id="{05B5B852-263E-2233-D0CE-932E7F356712}"/>
                  </a:ext>
                </a:extLst>
              </p:cNvPr>
              <p:cNvSpPr/>
              <p:nvPr/>
            </p:nvSpPr>
            <p:spPr>
              <a:xfrm>
                <a:off x="4016495" y="854702"/>
                <a:ext cx="1008064" cy="468317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26" name="矩形">
                <a:extLst>
                  <a:ext uri="{FF2B5EF4-FFF2-40B4-BE49-F238E27FC236}">
                    <a16:creationId xmlns:a16="http://schemas.microsoft.com/office/drawing/2014/main" id="{D56D16B1-ADC0-6DB8-E50F-2B994276A334}"/>
                  </a:ext>
                </a:extLst>
              </p:cNvPr>
              <p:cNvSpPr/>
              <p:nvPr/>
            </p:nvSpPr>
            <p:spPr>
              <a:xfrm>
                <a:off x="5024558" y="854702"/>
                <a:ext cx="360364" cy="468315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27" name="成组">
                <a:extLst>
                  <a:ext uri="{FF2B5EF4-FFF2-40B4-BE49-F238E27FC236}">
                    <a16:creationId xmlns:a16="http://schemas.microsoft.com/office/drawing/2014/main" id="{45B5F587-E4A1-BEA0-89E8-1C6B37DD1D7B}"/>
                  </a:ext>
                </a:extLst>
              </p:cNvPr>
              <p:cNvSpPr/>
              <p:nvPr/>
            </p:nvSpPr>
            <p:spPr>
              <a:xfrm>
                <a:off x="5637333" y="854702"/>
                <a:ext cx="1008064" cy="468317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28" name="矩形">
                <a:extLst>
                  <a:ext uri="{FF2B5EF4-FFF2-40B4-BE49-F238E27FC236}">
                    <a16:creationId xmlns:a16="http://schemas.microsoft.com/office/drawing/2014/main" id="{DDE2E075-7B88-7432-61F6-C69DDB4C2BD6}"/>
                  </a:ext>
                </a:extLst>
              </p:cNvPr>
              <p:cNvSpPr/>
              <p:nvPr/>
            </p:nvSpPr>
            <p:spPr>
              <a:xfrm>
                <a:off x="6645396" y="854702"/>
                <a:ext cx="360364" cy="468315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29" name="线条">
                <a:extLst>
                  <a:ext uri="{FF2B5EF4-FFF2-40B4-BE49-F238E27FC236}">
                    <a16:creationId xmlns:a16="http://schemas.microsoft.com/office/drawing/2014/main" id="{54DAE437-37BE-C521-BC7D-F1A21BF5908D}"/>
                  </a:ext>
                </a:extLst>
              </p:cNvPr>
              <p:cNvSpPr/>
              <p:nvPr/>
            </p:nvSpPr>
            <p:spPr>
              <a:xfrm>
                <a:off x="1912379" y="1118084"/>
                <a:ext cx="432000" cy="1"/>
              </a:xfrm>
              <a:prstGeom prst="line">
                <a:avLst/>
              </a:prstGeom>
              <a:noFill/>
              <a:ln w="25400" cap="flat">
                <a:solidFill>
                  <a:schemeClr val="tx1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 sz="1200">
                    <a:latin typeface="Tahoma"/>
                    <a:ea typeface="Tahoma"/>
                    <a:cs typeface="Tahoma"/>
                    <a:sym typeface="Tahoma"/>
                  </a:defRPr>
                </a:pPr>
                <a:endParaRPr/>
              </a:p>
            </p:txBody>
          </p:sp>
        </p:grp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29C33617-DDD8-1C23-24A6-3993CA668D17}"/>
                </a:ext>
              </a:extLst>
            </p:cNvPr>
            <p:cNvSpPr txBox="1"/>
            <p:nvPr/>
          </p:nvSpPr>
          <p:spPr>
            <a:xfrm>
              <a:off x="1342970" y="846448"/>
              <a:ext cx="621965" cy="48731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50800" tIns="50800" rIns="50800" bIns="50800" numCol="1" spcCol="38100" rtlCol="0" anchor="ctr">
              <a:spAutoFit/>
            </a:bodyPr>
            <a:lstStyle/>
            <a:p>
              <a: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5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Times New Roman"/>
                  <a:ea typeface="Times New Roman"/>
                  <a:cs typeface="Times New Roman"/>
                  <a:sym typeface="Times New Roman"/>
                </a:rPr>
                <a:t>first</a:t>
              </a:r>
              <a:endParaRPr kumimoji="0" lang="zh-CN" altLang="en-US" sz="25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A27E0484-FB56-7F2C-4686-C1744C9D0631}"/>
                </a:ext>
              </a:extLst>
            </p:cNvPr>
            <p:cNvSpPr txBox="1"/>
            <p:nvPr/>
          </p:nvSpPr>
          <p:spPr>
            <a:xfrm>
              <a:off x="6654481" y="848744"/>
              <a:ext cx="408942" cy="47705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wrap="square">
              <a:spAutoFit/>
            </a:bodyPr>
            <a:lstStyle/>
            <a:p>
              <a:r>
                <a:rPr lang="zh-CN" altLang="en-US">
                  <a:solidFill>
                    <a:schemeClr val="tx1"/>
                  </a:solidFill>
                  <a:effectLst/>
                  <a:latin typeface="Symbol" pitchFamily="2" charset="2"/>
                </a:rPr>
                <a:t>∧</a:t>
              </a:r>
              <a:endParaRPr lang="zh-CN" altLang="en-US"/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DE5B475D-0BFA-3FE0-EEDC-0D1CA40BD456}"/>
                </a:ext>
              </a:extLst>
            </p:cNvPr>
            <p:cNvGrpSpPr/>
            <p:nvPr/>
          </p:nvGrpSpPr>
          <p:grpSpPr>
            <a:xfrm>
              <a:off x="3553119" y="1080245"/>
              <a:ext cx="517808" cy="45719"/>
              <a:chOff x="3553119" y="1080245"/>
              <a:chExt cx="517808" cy="45719"/>
            </a:xfrm>
          </p:grpSpPr>
          <p:sp>
            <p:nvSpPr>
              <p:cNvPr id="21" name="线条">
                <a:extLst>
                  <a:ext uri="{FF2B5EF4-FFF2-40B4-BE49-F238E27FC236}">
                    <a16:creationId xmlns:a16="http://schemas.microsoft.com/office/drawing/2014/main" id="{20587696-A198-8165-C492-AD01C58D544E}"/>
                  </a:ext>
                </a:extLst>
              </p:cNvPr>
              <p:cNvSpPr/>
              <p:nvPr/>
            </p:nvSpPr>
            <p:spPr>
              <a:xfrm>
                <a:off x="3602613" y="1107115"/>
                <a:ext cx="468314" cy="1589"/>
              </a:xfrm>
              <a:prstGeom prst="line">
                <a:avLst/>
              </a:prstGeom>
              <a:noFill/>
              <a:ln w="38100" cap="flat">
                <a:solidFill>
                  <a:srgbClr val="000000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8557BA25-9710-7CF2-13AD-CB56C2093E4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553119" y="1080245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 w="25400" cap="flat">
                <a:solidFill>
                  <a:schemeClr val="tx1"/>
                </a:solidFill>
                <a:prstDash val="solid"/>
                <a:round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50800" tIns="50800" rIns="50800" bIns="50800" numCol="1" spcCol="38100" rtlCol="0" anchor="ctr">
                <a:spAutoFit/>
              </a:bodyPr>
              <a:lstStyle/>
              <a:p>
                <a:pPr marL="0" marR="0" indent="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2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Tahoma"/>
                  <a:ea typeface="Tahoma"/>
                  <a:cs typeface="Tahoma"/>
                  <a:sym typeface="Tahoma"/>
                </a:endParaRPr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611FD29B-3307-6B23-95FD-5A6F7A4E2D55}"/>
                </a:ext>
              </a:extLst>
            </p:cNvPr>
            <p:cNvGrpSpPr/>
            <p:nvPr/>
          </p:nvGrpSpPr>
          <p:grpSpPr>
            <a:xfrm>
              <a:off x="5131082" y="1066718"/>
              <a:ext cx="517808" cy="45719"/>
              <a:chOff x="3553119" y="1080245"/>
              <a:chExt cx="517808" cy="45719"/>
            </a:xfrm>
          </p:grpSpPr>
          <p:sp>
            <p:nvSpPr>
              <p:cNvPr id="19" name="线条">
                <a:extLst>
                  <a:ext uri="{FF2B5EF4-FFF2-40B4-BE49-F238E27FC236}">
                    <a16:creationId xmlns:a16="http://schemas.microsoft.com/office/drawing/2014/main" id="{17355350-01FF-E291-AB7B-5DDC1B10C234}"/>
                  </a:ext>
                </a:extLst>
              </p:cNvPr>
              <p:cNvSpPr/>
              <p:nvPr/>
            </p:nvSpPr>
            <p:spPr>
              <a:xfrm>
                <a:off x="3602613" y="1107115"/>
                <a:ext cx="468314" cy="1589"/>
              </a:xfrm>
              <a:prstGeom prst="line">
                <a:avLst/>
              </a:prstGeom>
              <a:noFill/>
              <a:ln w="38100" cap="flat">
                <a:solidFill>
                  <a:srgbClr val="000000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B0B84097-5D52-6671-22DF-66140D128FA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553119" y="1080245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 w="25400" cap="flat">
                <a:solidFill>
                  <a:schemeClr val="tx1"/>
                </a:solidFill>
                <a:prstDash val="solid"/>
                <a:round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50800" tIns="50800" rIns="50800" bIns="50800" numCol="1" spcCol="38100" rtlCol="0" anchor="ctr">
                <a:spAutoFit/>
              </a:bodyPr>
              <a:lstStyle/>
              <a:p>
                <a:pPr marL="0" marR="0" indent="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2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Tahoma"/>
                  <a:ea typeface="Tahoma"/>
                  <a:cs typeface="Tahoma"/>
                  <a:sym typeface="Tahoma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5950EAE2-3FD6-70A7-3E7A-E5B090669703}"/>
                </a:ext>
              </a:extLst>
            </p:cNvPr>
            <p:cNvGrpSpPr/>
            <p:nvPr/>
          </p:nvGrpSpPr>
          <p:grpSpPr>
            <a:xfrm>
              <a:off x="2777675" y="1100380"/>
              <a:ext cx="352661" cy="698649"/>
              <a:chOff x="2766789" y="1100380"/>
              <a:chExt cx="352661" cy="698649"/>
            </a:xfrm>
          </p:grpSpPr>
          <p:sp>
            <p:nvSpPr>
              <p:cNvPr id="17" name="线条">
                <a:extLst>
                  <a:ext uri="{FF2B5EF4-FFF2-40B4-BE49-F238E27FC236}">
                    <a16:creationId xmlns:a16="http://schemas.microsoft.com/office/drawing/2014/main" id="{D858C19B-B111-20F2-E810-8EFB46FF2F0F}"/>
                  </a:ext>
                </a:extLst>
              </p:cNvPr>
              <p:cNvSpPr/>
              <p:nvPr/>
            </p:nvSpPr>
            <p:spPr>
              <a:xfrm flipH="1">
                <a:off x="2882880" y="1100380"/>
                <a:ext cx="1" cy="400565"/>
              </a:xfrm>
              <a:prstGeom prst="line">
                <a:avLst/>
              </a:prstGeom>
              <a:noFill/>
              <a:ln w="25400" cap="flat">
                <a:solidFill>
                  <a:schemeClr val="tx1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 sz="1200">
                    <a:latin typeface="Tahoma"/>
                    <a:ea typeface="Tahoma"/>
                    <a:cs typeface="Tahoma"/>
                    <a:sym typeface="Tahoma"/>
                  </a:defRPr>
                </a:pPr>
                <a:endParaRPr/>
              </a:p>
            </p:txBody>
          </p:sp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1D6E0A2C-4F1C-E86A-7464-3E7E2FC08082}"/>
                  </a:ext>
                </a:extLst>
              </p:cNvPr>
              <p:cNvSpPr txBox="1"/>
              <p:nvPr/>
            </p:nvSpPr>
            <p:spPr>
              <a:xfrm>
                <a:off x="2766789" y="1311716"/>
                <a:ext cx="352661" cy="48731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none" lIns="50800" tIns="50800" rIns="50800" bIns="50800" numCol="1" spcCol="38100" rtlCol="0" anchor="ctr">
                <a:spAutoFit/>
              </a:bodyPr>
              <a:lstStyle/>
              <a:p>
                <a:pPr marL="0" marR="0" indent="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25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rPr>
                  <a:t>a</a:t>
                </a:r>
                <a:r>
                  <a:rPr kumimoji="0" lang="en-US" altLang="zh-CN" sz="2500" b="0" i="0" u="none" strike="noStrike" cap="none" spc="0" normalizeH="0" baseline="-2500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rPr>
                  <a:t>0</a:t>
                </a:r>
                <a:endParaRPr kumimoji="0" lang="zh-CN" altLang="en-US" sz="2500" b="0" i="0" u="none" strike="noStrike" cap="none" spc="0" normalizeH="0" baseline="-2500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Times New Roman"/>
                  <a:ea typeface="Times New Roman"/>
                  <a:cs typeface="Times New Roman"/>
                  <a:sym typeface="Times New Roman"/>
                </a:endParaRPr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78368FB7-2A3F-50D4-7D90-697A22E0AA91}"/>
                </a:ext>
              </a:extLst>
            </p:cNvPr>
            <p:cNvGrpSpPr/>
            <p:nvPr/>
          </p:nvGrpSpPr>
          <p:grpSpPr>
            <a:xfrm>
              <a:off x="4398168" y="1100380"/>
              <a:ext cx="352661" cy="698649"/>
              <a:chOff x="2766789" y="1100380"/>
              <a:chExt cx="352661" cy="698649"/>
            </a:xfrm>
          </p:grpSpPr>
          <p:sp>
            <p:nvSpPr>
              <p:cNvPr id="15" name="线条">
                <a:extLst>
                  <a:ext uri="{FF2B5EF4-FFF2-40B4-BE49-F238E27FC236}">
                    <a16:creationId xmlns:a16="http://schemas.microsoft.com/office/drawing/2014/main" id="{A1CD49CE-1CB0-D9DE-C054-70719121B963}"/>
                  </a:ext>
                </a:extLst>
              </p:cNvPr>
              <p:cNvSpPr/>
              <p:nvPr/>
            </p:nvSpPr>
            <p:spPr>
              <a:xfrm flipH="1">
                <a:off x="2882880" y="1100380"/>
                <a:ext cx="1" cy="400565"/>
              </a:xfrm>
              <a:prstGeom prst="line">
                <a:avLst/>
              </a:prstGeom>
              <a:noFill/>
              <a:ln w="25400" cap="flat">
                <a:solidFill>
                  <a:schemeClr val="tx1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 sz="1200">
                    <a:latin typeface="Tahoma"/>
                    <a:ea typeface="Tahoma"/>
                    <a:cs typeface="Tahoma"/>
                    <a:sym typeface="Tahoma"/>
                  </a:defRPr>
                </a:pPr>
                <a:endParaRPr/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BC0A2512-FE67-59E7-7A13-C9D7F54C9391}"/>
                  </a:ext>
                </a:extLst>
              </p:cNvPr>
              <p:cNvSpPr txBox="1"/>
              <p:nvPr/>
            </p:nvSpPr>
            <p:spPr>
              <a:xfrm>
                <a:off x="2766789" y="1311716"/>
                <a:ext cx="352661" cy="48731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none" lIns="50800" tIns="50800" rIns="50800" bIns="50800" numCol="1" spcCol="38100" rtlCol="0" anchor="ctr">
                <a:spAutoFit/>
              </a:bodyPr>
              <a:lstStyle/>
              <a:p>
                <a:pPr marL="0" marR="0" indent="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25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rPr>
                  <a:t>a</a:t>
                </a:r>
                <a:r>
                  <a:rPr kumimoji="0" lang="en-US" altLang="zh-CN" sz="2500" b="0" i="0" u="none" strike="noStrike" cap="none" spc="0" normalizeH="0" baseline="-2500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rPr>
                  <a:t>1</a:t>
                </a:r>
                <a:endParaRPr kumimoji="0" lang="zh-CN" altLang="en-US" sz="2500" b="0" i="0" u="none" strike="noStrike" cap="none" spc="0" normalizeH="0" baseline="-2500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Times New Roman"/>
                  <a:ea typeface="Times New Roman"/>
                  <a:cs typeface="Times New Roman"/>
                  <a:sym typeface="Times New Roman"/>
                </a:endParaRPr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22F02F0B-0D17-2BA9-0C88-05BF75E4EF5D}"/>
                </a:ext>
              </a:extLst>
            </p:cNvPr>
            <p:cNvGrpSpPr/>
            <p:nvPr/>
          </p:nvGrpSpPr>
          <p:grpSpPr>
            <a:xfrm>
              <a:off x="6028090" y="1100380"/>
              <a:ext cx="352661" cy="698649"/>
              <a:chOff x="2766789" y="1100380"/>
              <a:chExt cx="352661" cy="698649"/>
            </a:xfrm>
          </p:grpSpPr>
          <p:sp>
            <p:nvSpPr>
              <p:cNvPr id="13" name="线条">
                <a:extLst>
                  <a:ext uri="{FF2B5EF4-FFF2-40B4-BE49-F238E27FC236}">
                    <a16:creationId xmlns:a16="http://schemas.microsoft.com/office/drawing/2014/main" id="{3BB491A0-A1CE-4680-6727-87E2ACC01BE4}"/>
                  </a:ext>
                </a:extLst>
              </p:cNvPr>
              <p:cNvSpPr/>
              <p:nvPr/>
            </p:nvSpPr>
            <p:spPr>
              <a:xfrm flipH="1">
                <a:off x="2882880" y="1100380"/>
                <a:ext cx="1" cy="400565"/>
              </a:xfrm>
              <a:prstGeom prst="line">
                <a:avLst/>
              </a:prstGeom>
              <a:noFill/>
              <a:ln w="25400" cap="flat">
                <a:solidFill>
                  <a:schemeClr val="tx1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 sz="1200">
                    <a:latin typeface="Tahoma"/>
                    <a:ea typeface="Tahoma"/>
                    <a:cs typeface="Tahoma"/>
                    <a:sym typeface="Tahoma"/>
                  </a:defRPr>
                </a:pPr>
                <a:endParaRPr/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299E29B4-3F76-5F84-1D78-0F8D0D20C0CA}"/>
                  </a:ext>
                </a:extLst>
              </p:cNvPr>
              <p:cNvSpPr txBox="1"/>
              <p:nvPr/>
            </p:nvSpPr>
            <p:spPr>
              <a:xfrm>
                <a:off x="2766789" y="1311716"/>
                <a:ext cx="352661" cy="48731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none" lIns="50800" tIns="50800" rIns="50800" bIns="50800" numCol="1" spcCol="38100" rtlCol="0" anchor="ctr">
                <a:spAutoFit/>
              </a:bodyPr>
              <a:lstStyle/>
              <a:p>
                <a:pPr marL="0" marR="0" indent="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25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rPr>
                  <a:t>a</a:t>
                </a:r>
                <a:r>
                  <a:rPr kumimoji="0" lang="en-US" altLang="zh-CN" sz="2500" b="0" i="0" u="none" strike="noStrike" cap="none" spc="0" normalizeH="0" baseline="-2500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rPr>
                  <a:t>2</a:t>
                </a:r>
                <a:endParaRPr kumimoji="0" lang="zh-CN" altLang="en-US" sz="2500" b="0" i="0" u="none" strike="noStrike" cap="none" spc="0" normalizeH="0" baseline="-2500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Times New Roman"/>
                  <a:ea typeface="Times New Roman"/>
                  <a:cs typeface="Times New Roman"/>
                  <a:sym typeface="Times New Roman"/>
                </a:endParaRPr>
              </a:p>
            </p:txBody>
          </p:sp>
        </p:grp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id="{436DC250-2E3B-E5BF-771C-4DFB73BA3429}"/>
              </a:ext>
            </a:extLst>
          </p:cNvPr>
          <p:cNvSpPr txBox="1"/>
          <p:nvPr/>
        </p:nvSpPr>
        <p:spPr>
          <a:xfrm>
            <a:off x="79493" y="784920"/>
            <a:ext cx="8585200" cy="18338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CN" altLang="en-US" sz="25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下面的循环结束后：</a:t>
            </a:r>
            <a:endParaRPr kumimoji="0" lang="en-US" altLang="zh-CN" sz="25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1" indent="457200">
              <a:lnSpc>
                <a:spcPct val="150000"/>
              </a:lnSpc>
              <a:buFont typeface="+mj-lt"/>
              <a:buAutoNum type="arabicPeriod"/>
            </a:pPr>
            <a:r>
              <a:rPr kumimoji="0" lang="en-US" altLang="zh-CN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p</a:t>
            </a:r>
            <a:r>
              <a:rPr kumimoji="0" lang="zh-CN" altLang="en-US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引用了第几个结点？</a:t>
            </a:r>
            <a:endParaRPr kumimoji="0" lang="en-US" altLang="zh-CN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1" indent="457200">
              <a:lnSpc>
                <a:spcPct val="150000"/>
              </a:lnSpc>
              <a:buFont typeface="+mj-lt"/>
              <a:buAutoNum type="arabicPeriod"/>
            </a:pPr>
            <a:r>
              <a:rPr kumimoji="0" lang="zh-CN" altLang="en-US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它是第</a:t>
            </a:r>
            <a:r>
              <a:rPr kumimoji="0" lang="en-US" altLang="zh-CN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index + 1</a:t>
            </a:r>
            <a:r>
              <a:rPr kumimoji="0" lang="zh-CN" altLang="en-US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个结点的？</a:t>
            </a:r>
          </a:p>
        </p:txBody>
      </p:sp>
      <p:sp>
        <p:nvSpPr>
          <p:cNvPr id="34" name="标题 33">
            <a:extLst>
              <a:ext uri="{FF2B5EF4-FFF2-40B4-BE49-F238E27FC236}">
                <a16:creationId xmlns:a16="http://schemas.microsoft.com/office/drawing/2014/main" id="{7DDD3680-6D3A-07BD-7AB6-AE5D0810C8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课堂练习</a:t>
            </a:r>
          </a:p>
        </p:txBody>
      </p:sp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0" name="成组"/>
          <p:cNvGrpSpPr/>
          <p:nvPr/>
        </p:nvGrpSpPr>
        <p:grpSpPr>
          <a:xfrm>
            <a:off x="1958023" y="2474414"/>
            <a:ext cx="1008066" cy="471924"/>
            <a:chOff x="0" y="8772"/>
            <a:chExt cx="1008064" cy="471922"/>
          </a:xfrm>
        </p:grpSpPr>
        <p:sp>
          <p:nvSpPr>
            <p:cNvPr id="578" name="矩形"/>
            <p:cNvSpPr/>
            <p:nvPr/>
          </p:nvSpPr>
          <p:spPr>
            <a:xfrm>
              <a:off x="0" y="10575"/>
              <a:ext cx="1008064" cy="468316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579" name="ai-1"/>
            <p:cNvSpPr txBox="1"/>
            <p:nvPr/>
          </p:nvSpPr>
          <p:spPr>
            <a:xfrm>
              <a:off x="334753" y="8772"/>
              <a:ext cx="338553" cy="47192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/>
            <a:p>
              <a:pPr marR="40640" indent="40640" algn="ctr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r>
                <a:t>a</a:t>
              </a:r>
              <a:endParaRPr baseline="-25000"/>
            </a:p>
          </p:txBody>
        </p:sp>
      </p:grpSp>
      <p:sp>
        <p:nvSpPr>
          <p:cNvPr id="581" name="矩形"/>
          <p:cNvSpPr/>
          <p:nvPr/>
        </p:nvSpPr>
        <p:spPr>
          <a:xfrm>
            <a:off x="2966086" y="2476218"/>
            <a:ext cx="360364" cy="4683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50800" tIns="50800" rIns="50800" bIns="50800" anchor="ctr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582" name="椭圆形"/>
          <p:cNvSpPr/>
          <p:nvPr/>
        </p:nvSpPr>
        <p:spPr>
          <a:xfrm>
            <a:off x="3110548" y="2692118"/>
            <a:ext cx="36515" cy="71439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txBody>
          <a:bodyPr lIns="50800" tIns="50800" rIns="50800" bIns="50800" anchor="ctr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grpSp>
        <p:nvGrpSpPr>
          <p:cNvPr id="585" name="成组"/>
          <p:cNvGrpSpPr/>
          <p:nvPr/>
        </p:nvGrpSpPr>
        <p:grpSpPr>
          <a:xfrm>
            <a:off x="3613785" y="2477805"/>
            <a:ext cx="1774033" cy="1504159"/>
            <a:chOff x="0" y="10574"/>
            <a:chExt cx="1774031" cy="1504157"/>
          </a:xfrm>
        </p:grpSpPr>
        <p:sp>
          <p:nvSpPr>
            <p:cNvPr id="583" name="矩形"/>
            <p:cNvSpPr/>
            <p:nvPr/>
          </p:nvSpPr>
          <p:spPr>
            <a:xfrm>
              <a:off x="0" y="10574"/>
              <a:ext cx="1008065" cy="468316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584" name="ai"/>
            <p:cNvSpPr/>
            <p:nvPr/>
          </p:nvSpPr>
          <p:spPr>
            <a:xfrm>
              <a:off x="504031" y="244731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/>
            <a:p>
              <a:pPr marR="40640" indent="40640" algn="ctr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r>
                <a:rPr lang="en-US"/>
                <a:t>b</a:t>
              </a:r>
              <a:endParaRPr baseline="-25000"/>
            </a:p>
          </p:txBody>
        </p:sp>
      </p:grpSp>
      <p:sp>
        <p:nvSpPr>
          <p:cNvPr id="586" name="矩形"/>
          <p:cNvSpPr/>
          <p:nvPr/>
        </p:nvSpPr>
        <p:spPr>
          <a:xfrm>
            <a:off x="4621848" y="2477806"/>
            <a:ext cx="360364" cy="468314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50800" tIns="50800" rIns="50800" bIns="50800" anchor="ctr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grpSp>
        <p:nvGrpSpPr>
          <p:cNvPr id="589" name="成组"/>
          <p:cNvGrpSpPr/>
          <p:nvPr/>
        </p:nvGrpSpPr>
        <p:grpSpPr>
          <a:xfrm>
            <a:off x="5234623" y="2476002"/>
            <a:ext cx="1008066" cy="471924"/>
            <a:chOff x="0" y="8772"/>
            <a:chExt cx="1008064" cy="471922"/>
          </a:xfrm>
        </p:grpSpPr>
        <p:sp>
          <p:nvSpPr>
            <p:cNvPr id="587" name="矩形"/>
            <p:cNvSpPr/>
            <p:nvPr/>
          </p:nvSpPr>
          <p:spPr>
            <a:xfrm>
              <a:off x="0" y="10575"/>
              <a:ext cx="1008064" cy="468316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588" name="ai+1"/>
            <p:cNvSpPr txBox="1"/>
            <p:nvPr/>
          </p:nvSpPr>
          <p:spPr>
            <a:xfrm>
              <a:off x="343570" y="8772"/>
              <a:ext cx="320921" cy="47192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/>
            <a:p>
              <a:pPr marR="40640" indent="40640" algn="ctr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r>
                <a:rPr lang="en-US" altLang="zh-CN"/>
                <a:t>c</a:t>
              </a:r>
              <a:endParaRPr baseline="-25000"/>
            </a:p>
          </p:txBody>
        </p:sp>
      </p:grpSp>
      <p:sp>
        <p:nvSpPr>
          <p:cNvPr id="590" name="矩形"/>
          <p:cNvSpPr/>
          <p:nvPr/>
        </p:nvSpPr>
        <p:spPr>
          <a:xfrm>
            <a:off x="6242686" y="2477806"/>
            <a:ext cx="360364" cy="468314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50800" tIns="50800" rIns="50800" bIns="50800" anchor="ctr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591" name="椭圆形"/>
          <p:cNvSpPr/>
          <p:nvPr/>
        </p:nvSpPr>
        <p:spPr>
          <a:xfrm>
            <a:off x="4802823" y="2658781"/>
            <a:ext cx="36515" cy="71439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txBody>
          <a:bodyPr lIns="50800" tIns="50800" rIns="50800" bIns="50800" anchor="ctr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595" name="线条"/>
          <p:cNvSpPr/>
          <p:nvPr/>
        </p:nvSpPr>
        <p:spPr>
          <a:xfrm>
            <a:off x="3145473" y="2730217"/>
            <a:ext cx="468314" cy="1589"/>
          </a:xfrm>
          <a:prstGeom prst="line">
            <a:avLst/>
          </a:prstGeom>
          <a:ln w="38100">
            <a:solidFill>
              <a:srgbClr val="000000"/>
            </a:solidFill>
            <a:tailEnd type="triangle"/>
          </a:ln>
        </p:spPr>
        <p:txBody>
          <a:bodyPr lIns="45718" tIns="45718" rIns="45718" bIns="45718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596" name="线条"/>
          <p:cNvSpPr/>
          <p:nvPr/>
        </p:nvSpPr>
        <p:spPr>
          <a:xfrm>
            <a:off x="4839336" y="2693706"/>
            <a:ext cx="395289" cy="1589"/>
          </a:xfrm>
          <a:prstGeom prst="line">
            <a:avLst/>
          </a:prstGeom>
          <a:ln w="38100">
            <a:solidFill>
              <a:srgbClr val="000000"/>
            </a:solidFill>
            <a:tailEnd type="triangle"/>
          </a:ln>
        </p:spPr>
        <p:txBody>
          <a:bodyPr lIns="45718" tIns="45718" rIns="45718" bIns="45718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grpSp>
        <p:nvGrpSpPr>
          <p:cNvPr id="599" name="成组"/>
          <p:cNvGrpSpPr/>
          <p:nvPr/>
        </p:nvGrpSpPr>
        <p:grpSpPr>
          <a:xfrm>
            <a:off x="3054986" y="3119693"/>
            <a:ext cx="1008064" cy="468317"/>
            <a:chOff x="0" y="0"/>
            <a:chExt cx="1008062" cy="468315"/>
          </a:xfrm>
        </p:grpSpPr>
        <p:sp>
          <p:nvSpPr>
            <p:cNvPr id="597" name="矩形"/>
            <p:cNvSpPr/>
            <p:nvPr/>
          </p:nvSpPr>
          <p:spPr>
            <a:xfrm>
              <a:off x="0" y="0"/>
              <a:ext cx="1008064" cy="468317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598" name="e"/>
            <p:cNvSpPr txBox="1"/>
            <p:nvPr/>
          </p:nvSpPr>
          <p:spPr>
            <a:xfrm>
              <a:off x="358918" y="18381"/>
              <a:ext cx="290226" cy="43155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marR="40640" indent="40640" algn="ctr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r>
                <a:t>e</a:t>
              </a:r>
            </a:p>
          </p:txBody>
        </p:sp>
      </p:grpSp>
      <p:sp>
        <p:nvSpPr>
          <p:cNvPr id="600" name="矩形"/>
          <p:cNvSpPr/>
          <p:nvPr/>
        </p:nvSpPr>
        <p:spPr>
          <a:xfrm>
            <a:off x="4063048" y="3119693"/>
            <a:ext cx="360364" cy="46831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50800" tIns="50800" rIns="50800" bIns="50800" anchor="ctr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601" name="p"/>
          <p:cNvSpPr txBox="1"/>
          <p:nvPr/>
        </p:nvSpPr>
        <p:spPr>
          <a:xfrm>
            <a:off x="2193290" y="1474381"/>
            <a:ext cx="324456" cy="4315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lvl1pPr>
          </a:lstStyle>
          <a:p>
            <a:r>
              <a:t>p</a:t>
            </a:r>
          </a:p>
        </p:txBody>
      </p:sp>
      <p:sp>
        <p:nvSpPr>
          <p:cNvPr id="602" name="线条"/>
          <p:cNvSpPr/>
          <p:nvPr/>
        </p:nvSpPr>
        <p:spPr>
          <a:xfrm flipH="1">
            <a:off x="2358073" y="1912413"/>
            <a:ext cx="2" cy="546751"/>
          </a:xfrm>
          <a:prstGeom prst="line">
            <a:avLst/>
          </a:prstGeom>
          <a:ln w="38100">
            <a:solidFill>
              <a:srgbClr val="000000"/>
            </a:solidFill>
            <a:tailEnd type="triangle"/>
          </a:ln>
        </p:spPr>
        <p:txBody>
          <a:bodyPr lIns="45718" tIns="45718" rIns="45718" bIns="45718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603" name="q"/>
          <p:cNvSpPr txBox="1"/>
          <p:nvPr/>
        </p:nvSpPr>
        <p:spPr>
          <a:xfrm>
            <a:off x="3384089" y="3849116"/>
            <a:ext cx="324456" cy="4315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lvl1pPr>
          </a:lstStyle>
          <a:p>
            <a:r>
              <a:t>q</a:t>
            </a:r>
          </a:p>
        </p:txBody>
      </p:sp>
      <p:sp>
        <p:nvSpPr>
          <p:cNvPr id="604" name="线条"/>
          <p:cNvSpPr/>
          <p:nvPr/>
        </p:nvSpPr>
        <p:spPr>
          <a:xfrm flipV="1">
            <a:off x="3559017" y="3560074"/>
            <a:ext cx="2" cy="422277"/>
          </a:xfrm>
          <a:prstGeom prst="line">
            <a:avLst/>
          </a:prstGeom>
          <a:ln w="38100">
            <a:solidFill>
              <a:srgbClr val="000000"/>
            </a:solidFill>
            <a:tailEnd type="triangle"/>
          </a:ln>
        </p:spPr>
        <p:txBody>
          <a:bodyPr lIns="45718" tIns="45718" rIns="45718" bIns="45718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grpSp>
        <p:nvGrpSpPr>
          <p:cNvPr id="607" name="成组"/>
          <p:cNvGrpSpPr/>
          <p:nvPr/>
        </p:nvGrpSpPr>
        <p:grpSpPr>
          <a:xfrm>
            <a:off x="1354966" y="4935306"/>
            <a:ext cx="1008066" cy="471924"/>
            <a:chOff x="0" y="8772"/>
            <a:chExt cx="1008064" cy="471922"/>
          </a:xfrm>
        </p:grpSpPr>
        <p:sp>
          <p:nvSpPr>
            <p:cNvPr id="605" name="矩形"/>
            <p:cNvSpPr/>
            <p:nvPr/>
          </p:nvSpPr>
          <p:spPr>
            <a:xfrm>
              <a:off x="0" y="10575"/>
              <a:ext cx="1008064" cy="468316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606" name="ai-1"/>
            <p:cNvSpPr txBox="1"/>
            <p:nvPr/>
          </p:nvSpPr>
          <p:spPr>
            <a:xfrm>
              <a:off x="334753" y="8772"/>
              <a:ext cx="338553" cy="47192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/>
            <a:p>
              <a:pPr marR="40640" indent="40640" algn="ctr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r>
                <a:t>a</a:t>
              </a:r>
              <a:endParaRPr baseline="-25000"/>
            </a:p>
          </p:txBody>
        </p:sp>
      </p:grpSp>
      <p:sp>
        <p:nvSpPr>
          <p:cNvPr id="608" name="矩形"/>
          <p:cNvSpPr/>
          <p:nvPr/>
        </p:nvSpPr>
        <p:spPr>
          <a:xfrm>
            <a:off x="2363029" y="4937110"/>
            <a:ext cx="360364" cy="468314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50800" tIns="50800" rIns="50800" bIns="50800" anchor="ctr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609" name="椭圆形"/>
          <p:cNvSpPr/>
          <p:nvPr/>
        </p:nvSpPr>
        <p:spPr>
          <a:xfrm>
            <a:off x="2507491" y="5153010"/>
            <a:ext cx="36515" cy="71439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txBody>
          <a:bodyPr lIns="50800" tIns="50800" rIns="50800" bIns="50800" anchor="ctr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grpSp>
        <p:nvGrpSpPr>
          <p:cNvPr id="612" name="成组"/>
          <p:cNvGrpSpPr/>
          <p:nvPr/>
        </p:nvGrpSpPr>
        <p:grpSpPr>
          <a:xfrm>
            <a:off x="4649028" y="4938697"/>
            <a:ext cx="1774033" cy="1504159"/>
            <a:chOff x="0" y="10574"/>
            <a:chExt cx="1774031" cy="1504157"/>
          </a:xfrm>
        </p:grpSpPr>
        <p:sp>
          <p:nvSpPr>
            <p:cNvPr id="610" name="矩形"/>
            <p:cNvSpPr/>
            <p:nvPr/>
          </p:nvSpPr>
          <p:spPr>
            <a:xfrm>
              <a:off x="0" y="10574"/>
              <a:ext cx="1008065" cy="468316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611" name="ai+1"/>
            <p:cNvSpPr/>
            <p:nvPr/>
          </p:nvSpPr>
          <p:spPr>
            <a:xfrm>
              <a:off x="504031" y="244731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/>
            <a:p>
              <a:pPr marR="40640" indent="40640" algn="ctr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r>
                <a:rPr lang="en-US" altLang="zh-CN"/>
                <a:t>b</a:t>
              </a:r>
              <a:endParaRPr baseline="-25000">
                <a:solidFill>
                  <a:schemeClr val="accent5"/>
                </a:solidFill>
              </a:endParaRPr>
            </a:p>
          </p:txBody>
        </p:sp>
      </p:grpSp>
      <p:sp>
        <p:nvSpPr>
          <p:cNvPr id="613" name="矩形"/>
          <p:cNvSpPr/>
          <p:nvPr/>
        </p:nvSpPr>
        <p:spPr>
          <a:xfrm>
            <a:off x="5657091" y="4938698"/>
            <a:ext cx="360364" cy="468314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50800" tIns="50800" rIns="50800" bIns="50800" anchor="ctr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grpSp>
        <p:nvGrpSpPr>
          <p:cNvPr id="616" name="成组"/>
          <p:cNvGrpSpPr/>
          <p:nvPr/>
        </p:nvGrpSpPr>
        <p:grpSpPr>
          <a:xfrm>
            <a:off x="6269866" y="4936894"/>
            <a:ext cx="1008066" cy="471924"/>
            <a:chOff x="0" y="8772"/>
            <a:chExt cx="1008064" cy="471922"/>
          </a:xfrm>
        </p:grpSpPr>
        <p:sp>
          <p:nvSpPr>
            <p:cNvPr id="614" name="矩形"/>
            <p:cNvSpPr/>
            <p:nvPr/>
          </p:nvSpPr>
          <p:spPr>
            <a:xfrm>
              <a:off x="0" y="10575"/>
              <a:ext cx="1008064" cy="468316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615" name="ai+2"/>
            <p:cNvSpPr txBox="1"/>
            <p:nvPr/>
          </p:nvSpPr>
          <p:spPr>
            <a:xfrm>
              <a:off x="343570" y="8772"/>
              <a:ext cx="320920" cy="47192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/>
            <a:p>
              <a:pPr marR="40640" indent="40640" algn="ctr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r>
                <a:rPr lang="en-US" altLang="zh-CN"/>
                <a:t>c</a:t>
              </a:r>
              <a:endParaRPr baseline="-25000">
                <a:solidFill>
                  <a:schemeClr val="accent5"/>
                </a:solidFill>
              </a:endParaRPr>
            </a:p>
          </p:txBody>
        </p:sp>
      </p:grpSp>
      <p:sp>
        <p:nvSpPr>
          <p:cNvPr id="617" name="矩形"/>
          <p:cNvSpPr/>
          <p:nvPr/>
        </p:nvSpPr>
        <p:spPr>
          <a:xfrm>
            <a:off x="7277929" y="4938698"/>
            <a:ext cx="360364" cy="468314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50800" tIns="50800" rIns="50800" bIns="50800" anchor="ctr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618" name="椭圆形"/>
          <p:cNvSpPr/>
          <p:nvPr/>
        </p:nvSpPr>
        <p:spPr>
          <a:xfrm>
            <a:off x="5838066" y="5119673"/>
            <a:ext cx="36515" cy="71439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txBody>
          <a:bodyPr lIns="50800" tIns="50800" rIns="50800" bIns="50800" anchor="ctr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622" name="线条"/>
          <p:cNvSpPr/>
          <p:nvPr/>
        </p:nvSpPr>
        <p:spPr>
          <a:xfrm>
            <a:off x="2542416" y="5191110"/>
            <a:ext cx="468314" cy="1589"/>
          </a:xfrm>
          <a:prstGeom prst="line">
            <a:avLst/>
          </a:prstGeom>
          <a:ln w="38100">
            <a:solidFill>
              <a:srgbClr val="000000"/>
            </a:solidFill>
            <a:tailEnd type="triangle"/>
          </a:ln>
        </p:spPr>
        <p:txBody>
          <a:bodyPr lIns="45718" tIns="45718" rIns="45718" bIns="45718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623" name="线条"/>
          <p:cNvSpPr/>
          <p:nvPr/>
        </p:nvSpPr>
        <p:spPr>
          <a:xfrm>
            <a:off x="5874579" y="5154598"/>
            <a:ext cx="395289" cy="1589"/>
          </a:xfrm>
          <a:prstGeom prst="line">
            <a:avLst/>
          </a:prstGeom>
          <a:ln w="38100">
            <a:solidFill>
              <a:srgbClr val="000000"/>
            </a:solidFill>
            <a:tailEnd type="triangle"/>
          </a:ln>
        </p:spPr>
        <p:txBody>
          <a:bodyPr lIns="45718" tIns="45718" rIns="45718" bIns="45718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624" name="线条"/>
          <p:cNvSpPr/>
          <p:nvPr/>
        </p:nvSpPr>
        <p:spPr>
          <a:xfrm flipH="1">
            <a:off x="1755016" y="4373305"/>
            <a:ext cx="2" cy="546751"/>
          </a:xfrm>
          <a:prstGeom prst="line">
            <a:avLst/>
          </a:prstGeom>
          <a:ln w="38100">
            <a:solidFill>
              <a:srgbClr val="000000"/>
            </a:solidFill>
            <a:tailEnd type="triangle"/>
          </a:ln>
        </p:spPr>
        <p:txBody>
          <a:bodyPr lIns="45718" tIns="45718" rIns="45718" bIns="45718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grpSp>
        <p:nvGrpSpPr>
          <p:cNvPr id="627" name="成组"/>
          <p:cNvGrpSpPr/>
          <p:nvPr/>
        </p:nvGrpSpPr>
        <p:grpSpPr>
          <a:xfrm>
            <a:off x="3016886" y="4935793"/>
            <a:ext cx="1008064" cy="468317"/>
            <a:chOff x="0" y="0"/>
            <a:chExt cx="1008062" cy="468315"/>
          </a:xfrm>
        </p:grpSpPr>
        <p:sp>
          <p:nvSpPr>
            <p:cNvPr id="625" name="矩形"/>
            <p:cNvSpPr/>
            <p:nvPr/>
          </p:nvSpPr>
          <p:spPr>
            <a:xfrm>
              <a:off x="0" y="0"/>
              <a:ext cx="1008064" cy="468317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626" name="e"/>
            <p:cNvSpPr txBox="1"/>
            <p:nvPr/>
          </p:nvSpPr>
          <p:spPr>
            <a:xfrm>
              <a:off x="358918" y="18381"/>
              <a:ext cx="290226" cy="43155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marR="40640" indent="40640" algn="ctr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r>
                <a:t>e</a:t>
              </a:r>
            </a:p>
          </p:txBody>
        </p:sp>
      </p:grpSp>
      <p:sp>
        <p:nvSpPr>
          <p:cNvPr id="628" name="矩形"/>
          <p:cNvSpPr/>
          <p:nvPr/>
        </p:nvSpPr>
        <p:spPr>
          <a:xfrm>
            <a:off x="4024948" y="4935793"/>
            <a:ext cx="360364" cy="46831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50800" tIns="50800" rIns="50800" bIns="50800" anchor="ctr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629" name="椭圆形"/>
          <p:cNvSpPr/>
          <p:nvPr/>
        </p:nvSpPr>
        <p:spPr>
          <a:xfrm>
            <a:off x="4129723" y="5116768"/>
            <a:ext cx="36515" cy="71441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txBody>
          <a:bodyPr lIns="50800" tIns="50800" rIns="50800" bIns="50800" anchor="ctr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630" name="线条"/>
          <p:cNvSpPr/>
          <p:nvPr/>
        </p:nvSpPr>
        <p:spPr>
          <a:xfrm flipV="1">
            <a:off x="3520917" y="5452374"/>
            <a:ext cx="2" cy="422277"/>
          </a:xfrm>
          <a:prstGeom prst="line">
            <a:avLst/>
          </a:prstGeom>
          <a:ln w="38100">
            <a:solidFill>
              <a:srgbClr val="000000"/>
            </a:solidFill>
            <a:tailEnd type="triangle"/>
          </a:ln>
        </p:spPr>
        <p:txBody>
          <a:bodyPr lIns="45718" tIns="45718" rIns="45718" bIns="45718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631" name="线条"/>
          <p:cNvSpPr/>
          <p:nvPr/>
        </p:nvSpPr>
        <p:spPr>
          <a:xfrm>
            <a:off x="4168016" y="5153010"/>
            <a:ext cx="468314" cy="1589"/>
          </a:xfrm>
          <a:prstGeom prst="line">
            <a:avLst/>
          </a:prstGeom>
          <a:ln w="38100">
            <a:solidFill>
              <a:srgbClr val="000000"/>
            </a:solidFill>
            <a:tailEnd type="triangle"/>
          </a:ln>
        </p:spPr>
        <p:txBody>
          <a:bodyPr lIns="45718" tIns="45718" rIns="45718" bIns="45718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632" name="q"/>
          <p:cNvSpPr txBox="1"/>
          <p:nvPr/>
        </p:nvSpPr>
        <p:spPr>
          <a:xfrm>
            <a:off x="3358689" y="5665216"/>
            <a:ext cx="324456" cy="4315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lvl1pPr>
          </a:lstStyle>
          <a:p>
            <a:r>
              <a:t>q</a:t>
            </a:r>
          </a:p>
        </p:txBody>
      </p:sp>
      <p:sp>
        <p:nvSpPr>
          <p:cNvPr id="633" name="p"/>
          <p:cNvSpPr txBox="1"/>
          <p:nvPr/>
        </p:nvSpPr>
        <p:spPr>
          <a:xfrm>
            <a:off x="1609090" y="3950881"/>
            <a:ext cx="324456" cy="4315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lvl1pPr>
          </a:lstStyle>
          <a:p>
            <a:r>
              <a:t>p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3A18AA5-8310-FC3A-FC87-4419A0115381}"/>
              </a:ext>
            </a:extLst>
          </p:cNvPr>
          <p:cNvSpPr txBox="1"/>
          <p:nvPr/>
        </p:nvSpPr>
        <p:spPr>
          <a:xfrm>
            <a:off x="6214030" y="2489310"/>
            <a:ext cx="408942" cy="47705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zh-CN" altLang="en-US">
                <a:solidFill>
                  <a:schemeClr val="tx1"/>
                </a:solidFill>
                <a:effectLst/>
                <a:latin typeface="Symbol" pitchFamily="2" charset="2"/>
              </a:rPr>
              <a:t>∧</a:t>
            </a:r>
            <a:endParaRPr lang="zh-CN" altLang="en-US"/>
          </a:p>
        </p:txBody>
      </p:sp>
      <p:sp>
        <p:nvSpPr>
          <p:cNvPr id="5" name="标题 4">
            <a:extLst>
              <a:ext uri="{FF2B5EF4-FFF2-40B4-BE49-F238E27FC236}">
                <a16:creationId xmlns:a16="http://schemas.microsoft.com/office/drawing/2014/main" id="{DE1DCDA6-308C-7740-4692-D732E737D6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/>
              <a:t>为结点加入新的后继结点</a:t>
            </a:r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10E9872-806A-CA75-982D-61808C889723}"/>
              </a:ext>
            </a:extLst>
          </p:cNvPr>
          <p:cNvSpPr txBox="1"/>
          <p:nvPr/>
        </p:nvSpPr>
        <p:spPr>
          <a:xfrm>
            <a:off x="7288940" y="4908675"/>
            <a:ext cx="349353" cy="47705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zh-CN" altLang="en-US">
                <a:solidFill>
                  <a:schemeClr val="tx1"/>
                </a:solidFill>
                <a:effectLst/>
                <a:latin typeface="Symbol" pitchFamily="2" charset="2"/>
              </a:rPr>
              <a:t>∧</a:t>
            </a:r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CA98A68-0433-BCC3-4AE4-34BDF163B696}"/>
              </a:ext>
            </a:extLst>
          </p:cNvPr>
          <p:cNvSpPr txBox="1"/>
          <p:nvPr/>
        </p:nvSpPr>
        <p:spPr>
          <a:xfrm>
            <a:off x="4072243" y="3115297"/>
            <a:ext cx="324438" cy="47705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zh-CN" altLang="en-US">
                <a:solidFill>
                  <a:schemeClr val="tx1"/>
                </a:solidFill>
                <a:effectLst/>
                <a:latin typeface="Symbol" pitchFamily="2" charset="2"/>
              </a:rPr>
              <a:t>∧</a:t>
            </a:r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153C5EB-C5F4-C2B2-330B-357593EAEA64}"/>
              </a:ext>
            </a:extLst>
          </p:cNvPr>
          <p:cNvSpPr txBox="1"/>
          <p:nvPr/>
        </p:nvSpPr>
        <p:spPr>
          <a:xfrm>
            <a:off x="140511" y="947303"/>
            <a:ext cx="8438207" cy="48731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CN" altLang="en-US" sz="25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新创建一个结点</a:t>
            </a:r>
            <a:r>
              <a:rPr kumimoji="0" lang="en-US" altLang="zh-CN" sz="25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(</a:t>
            </a:r>
            <a:r>
              <a:rPr kumimoji="0" lang="zh-CN" altLang="en-US" sz="25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用</a:t>
            </a:r>
            <a:r>
              <a:rPr kumimoji="0" lang="en-US" altLang="zh-CN" sz="25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q</a:t>
            </a:r>
            <a:r>
              <a:rPr kumimoji="0" lang="zh-CN" altLang="en-US" sz="25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引用它</a:t>
            </a:r>
            <a:r>
              <a:rPr kumimoji="0" lang="en-US" altLang="zh-CN" sz="25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)</a:t>
            </a:r>
            <a:r>
              <a:rPr kumimoji="0" lang="zh-CN" altLang="en-US" sz="25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，将它作为结点</a:t>
            </a:r>
            <a:r>
              <a:rPr lang="en-US" altLang="zh-CN"/>
              <a:t>p</a:t>
            </a:r>
            <a:r>
              <a:rPr lang="zh-CN" altLang="en-US"/>
              <a:t>的后继结点：</a:t>
            </a:r>
            <a:endParaRPr kumimoji="0" lang="zh-CN" altLang="en-US" sz="25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7" name="成组"/>
          <p:cNvGrpSpPr/>
          <p:nvPr/>
        </p:nvGrpSpPr>
        <p:grpSpPr>
          <a:xfrm>
            <a:off x="2709861" y="1815882"/>
            <a:ext cx="1008066" cy="471924"/>
            <a:chOff x="0" y="8771"/>
            <a:chExt cx="1008064" cy="471923"/>
          </a:xfrm>
        </p:grpSpPr>
        <p:sp>
          <p:nvSpPr>
            <p:cNvPr id="635" name="矩形"/>
            <p:cNvSpPr/>
            <p:nvPr/>
          </p:nvSpPr>
          <p:spPr>
            <a:xfrm>
              <a:off x="0" y="10575"/>
              <a:ext cx="1008064" cy="468316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636" name="ai-1"/>
            <p:cNvSpPr txBox="1"/>
            <p:nvPr/>
          </p:nvSpPr>
          <p:spPr>
            <a:xfrm>
              <a:off x="334753" y="8771"/>
              <a:ext cx="338553" cy="47192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/>
            <a:p>
              <a:pPr marR="40640" indent="40640" algn="ctr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r>
                <a:t>a</a:t>
              </a:r>
              <a:endParaRPr baseline="-25000"/>
            </a:p>
          </p:txBody>
        </p:sp>
      </p:grpSp>
      <p:sp>
        <p:nvSpPr>
          <p:cNvPr id="638" name="矩形"/>
          <p:cNvSpPr/>
          <p:nvPr/>
        </p:nvSpPr>
        <p:spPr>
          <a:xfrm>
            <a:off x="3717925" y="1817686"/>
            <a:ext cx="360364" cy="468314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50800" tIns="50800" rIns="50800" bIns="50800" anchor="ctr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639" name="椭圆形"/>
          <p:cNvSpPr/>
          <p:nvPr/>
        </p:nvSpPr>
        <p:spPr>
          <a:xfrm>
            <a:off x="3862387" y="2033586"/>
            <a:ext cx="36515" cy="71439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txBody>
          <a:bodyPr lIns="50800" tIns="50800" rIns="50800" bIns="50800" anchor="ctr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grpSp>
        <p:nvGrpSpPr>
          <p:cNvPr id="642" name="成组"/>
          <p:cNvGrpSpPr/>
          <p:nvPr/>
        </p:nvGrpSpPr>
        <p:grpSpPr>
          <a:xfrm>
            <a:off x="4365624" y="1819274"/>
            <a:ext cx="1774033" cy="1504159"/>
            <a:chOff x="0" y="10574"/>
            <a:chExt cx="1774031" cy="1504157"/>
          </a:xfrm>
        </p:grpSpPr>
        <p:sp>
          <p:nvSpPr>
            <p:cNvPr id="640" name="矩形"/>
            <p:cNvSpPr/>
            <p:nvPr/>
          </p:nvSpPr>
          <p:spPr>
            <a:xfrm>
              <a:off x="0" y="10574"/>
              <a:ext cx="1008065" cy="468316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641" name="ai"/>
            <p:cNvSpPr/>
            <p:nvPr/>
          </p:nvSpPr>
          <p:spPr>
            <a:xfrm>
              <a:off x="504031" y="244731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/>
            <a:p>
              <a:pPr marR="40640" indent="40640" algn="ctr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r>
                <a:rPr lang="en-US" altLang="zh-CN"/>
                <a:t>b</a:t>
              </a:r>
              <a:endParaRPr baseline="-25000"/>
            </a:p>
          </p:txBody>
        </p:sp>
      </p:grpSp>
      <p:sp>
        <p:nvSpPr>
          <p:cNvPr id="643" name="矩形"/>
          <p:cNvSpPr/>
          <p:nvPr/>
        </p:nvSpPr>
        <p:spPr>
          <a:xfrm>
            <a:off x="5373687" y="1819275"/>
            <a:ext cx="360364" cy="4683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50800" tIns="50800" rIns="50800" bIns="50800" anchor="ctr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grpSp>
        <p:nvGrpSpPr>
          <p:cNvPr id="646" name="成组"/>
          <p:cNvGrpSpPr/>
          <p:nvPr/>
        </p:nvGrpSpPr>
        <p:grpSpPr>
          <a:xfrm>
            <a:off x="5986462" y="1817471"/>
            <a:ext cx="1008066" cy="471924"/>
            <a:chOff x="0" y="8772"/>
            <a:chExt cx="1008064" cy="471922"/>
          </a:xfrm>
        </p:grpSpPr>
        <p:sp>
          <p:nvSpPr>
            <p:cNvPr id="644" name="矩形"/>
            <p:cNvSpPr/>
            <p:nvPr/>
          </p:nvSpPr>
          <p:spPr>
            <a:xfrm>
              <a:off x="0" y="10575"/>
              <a:ext cx="1008064" cy="468316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645" name="ai+1"/>
            <p:cNvSpPr txBox="1"/>
            <p:nvPr/>
          </p:nvSpPr>
          <p:spPr>
            <a:xfrm>
              <a:off x="343570" y="8772"/>
              <a:ext cx="320920" cy="47192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/>
            <a:p>
              <a:pPr marR="40640" indent="40640" algn="ctr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r>
                <a:rPr lang="en-US" altLang="zh-CN"/>
                <a:t>c</a:t>
              </a:r>
              <a:endParaRPr baseline="-25000"/>
            </a:p>
          </p:txBody>
        </p:sp>
      </p:grpSp>
      <p:sp>
        <p:nvSpPr>
          <p:cNvPr id="647" name="矩形"/>
          <p:cNvSpPr/>
          <p:nvPr/>
        </p:nvSpPr>
        <p:spPr>
          <a:xfrm>
            <a:off x="6994525" y="1819275"/>
            <a:ext cx="360364" cy="4683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50800" tIns="50800" rIns="50800" bIns="50800" anchor="ctr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648" name="椭圆形"/>
          <p:cNvSpPr/>
          <p:nvPr/>
        </p:nvSpPr>
        <p:spPr>
          <a:xfrm>
            <a:off x="5554662" y="2000250"/>
            <a:ext cx="36515" cy="71439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txBody>
          <a:bodyPr lIns="50800" tIns="50800" rIns="50800" bIns="50800" anchor="ctr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652" name="线条"/>
          <p:cNvSpPr/>
          <p:nvPr/>
        </p:nvSpPr>
        <p:spPr>
          <a:xfrm>
            <a:off x="3897312" y="2071686"/>
            <a:ext cx="468314" cy="1589"/>
          </a:xfrm>
          <a:prstGeom prst="line">
            <a:avLst/>
          </a:prstGeom>
          <a:ln w="38100">
            <a:solidFill>
              <a:srgbClr val="000000"/>
            </a:solidFill>
            <a:tailEnd type="triangle"/>
          </a:ln>
        </p:spPr>
        <p:txBody>
          <a:bodyPr lIns="45718" tIns="45718" rIns="45718" bIns="45718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653" name="线条"/>
          <p:cNvSpPr/>
          <p:nvPr/>
        </p:nvSpPr>
        <p:spPr>
          <a:xfrm>
            <a:off x="5591175" y="2035174"/>
            <a:ext cx="395289" cy="1589"/>
          </a:xfrm>
          <a:prstGeom prst="line">
            <a:avLst/>
          </a:prstGeom>
          <a:ln w="38100">
            <a:solidFill>
              <a:srgbClr val="000000"/>
            </a:solidFill>
            <a:tailEnd type="triangle"/>
          </a:ln>
        </p:spPr>
        <p:txBody>
          <a:bodyPr lIns="45718" tIns="45718" rIns="45718" bIns="45718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grpSp>
        <p:nvGrpSpPr>
          <p:cNvPr id="656" name="成组"/>
          <p:cNvGrpSpPr/>
          <p:nvPr/>
        </p:nvGrpSpPr>
        <p:grpSpPr>
          <a:xfrm>
            <a:off x="4149725" y="2854862"/>
            <a:ext cx="1008064" cy="468317"/>
            <a:chOff x="0" y="0"/>
            <a:chExt cx="1008062" cy="468315"/>
          </a:xfrm>
        </p:grpSpPr>
        <p:sp>
          <p:nvSpPr>
            <p:cNvPr id="654" name="矩形"/>
            <p:cNvSpPr/>
            <p:nvPr/>
          </p:nvSpPr>
          <p:spPr>
            <a:xfrm>
              <a:off x="0" y="0"/>
              <a:ext cx="1008064" cy="468317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655" name="e"/>
            <p:cNvSpPr txBox="1"/>
            <p:nvPr/>
          </p:nvSpPr>
          <p:spPr>
            <a:xfrm>
              <a:off x="358918" y="18381"/>
              <a:ext cx="290226" cy="43155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marR="40640" indent="40640" algn="ctr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r>
                <a:t>e</a:t>
              </a:r>
            </a:p>
          </p:txBody>
        </p:sp>
      </p:grpSp>
      <p:sp>
        <p:nvSpPr>
          <p:cNvPr id="657" name="矩形"/>
          <p:cNvSpPr/>
          <p:nvPr/>
        </p:nvSpPr>
        <p:spPr>
          <a:xfrm>
            <a:off x="5157787" y="2854862"/>
            <a:ext cx="360364" cy="46831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50800" tIns="50800" rIns="50800" bIns="50800" anchor="ctr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658" name="p"/>
          <p:cNvSpPr txBox="1"/>
          <p:nvPr/>
        </p:nvSpPr>
        <p:spPr>
          <a:xfrm>
            <a:off x="2945128" y="815850"/>
            <a:ext cx="324457" cy="4315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lvl1pPr>
          </a:lstStyle>
          <a:p>
            <a:r>
              <a:t>p</a:t>
            </a:r>
          </a:p>
        </p:txBody>
      </p:sp>
      <p:sp>
        <p:nvSpPr>
          <p:cNvPr id="659" name="线条"/>
          <p:cNvSpPr/>
          <p:nvPr/>
        </p:nvSpPr>
        <p:spPr>
          <a:xfrm flipH="1">
            <a:off x="3109911" y="1253881"/>
            <a:ext cx="2" cy="546751"/>
          </a:xfrm>
          <a:prstGeom prst="line">
            <a:avLst/>
          </a:prstGeom>
          <a:ln w="38100">
            <a:solidFill>
              <a:srgbClr val="000000"/>
            </a:solidFill>
            <a:tailEnd type="triangle"/>
          </a:ln>
        </p:spPr>
        <p:txBody>
          <a:bodyPr lIns="45718" tIns="45718" rIns="45718" bIns="45718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660" name="q"/>
          <p:cNvSpPr txBox="1"/>
          <p:nvPr/>
        </p:nvSpPr>
        <p:spPr>
          <a:xfrm>
            <a:off x="4491528" y="3584285"/>
            <a:ext cx="324456" cy="4315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lvl1pPr>
          </a:lstStyle>
          <a:p>
            <a:r>
              <a:t>q</a:t>
            </a:r>
          </a:p>
        </p:txBody>
      </p:sp>
      <p:sp>
        <p:nvSpPr>
          <p:cNvPr id="661" name="线条"/>
          <p:cNvSpPr/>
          <p:nvPr/>
        </p:nvSpPr>
        <p:spPr>
          <a:xfrm flipV="1">
            <a:off x="4653755" y="3295242"/>
            <a:ext cx="2" cy="422277"/>
          </a:xfrm>
          <a:prstGeom prst="line">
            <a:avLst/>
          </a:prstGeom>
          <a:ln w="38100">
            <a:solidFill>
              <a:srgbClr val="000000"/>
            </a:solidFill>
            <a:tailEnd type="triangle"/>
          </a:ln>
        </p:spPr>
        <p:txBody>
          <a:bodyPr lIns="45718" tIns="45718" rIns="45718" bIns="45718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grpSp>
        <p:nvGrpSpPr>
          <p:cNvPr id="664" name="成组"/>
          <p:cNvGrpSpPr/>
          <p:nvPr/>
        </p:nvGrpSpPr>
        <p:grpSpPr>
          <a:xfrm>
            <a:off x="6284681" y="2296145"/>
            <a:ext cx="36516" cy="848797"/>
            <a:chOff x="0" y="-1"/>
            <a:chExt cx="36515" cy="848795"/>
          </a:xfrm>
        </p:grpSpPr>
        <p:sp>
          <p:nvSpPr>
            <p:cNvPr id="662" name="椭圆形"/>
            <p:cNvSpPr>
              <a:spLocks noChangeAspect="1"/>
            </p:cNvSpPr>
            <p:nvPr/>
          </p:nvSpPr>
          <p:spPr>
            <a:xfrm>
              <a:off x="0" y="777353"/>
              <a:ext cx="36515" cy="71441"/>
            </a:xfrm>
            <a:prstGeom prst="ellipse">
              <a:avLst/>
            </a:prstGeom>
            <a:solidFill>
              <a:srgbClr val="000000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663" name="线条"/>
            <p:cNvSpPr/>
            <p:nvPr/>
          </p:nvSpPr>
          <p:spPr>
            <a:xfrm flipV="1">
              <a:off x="12376" y="-1"/>
              <a:ext cx="3135" cy="780153"/>
            </a:xfrm>
            <a:prstGeom prst="line">
              <a:avLst/>
            </a:prstGeom>
            <a:noFill/>
            <a:ln w="38100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</p:grpSp>
      <p:sp>
        <p:nvSpPr>
          <p:cNvPr id="665" name="q.next = p.next"/>
          <p:cNvSpPr txBox="1"/>
          <p:nvPr/>
        </p:nvSpPr>
        <p:spPr>
          <a:xfrm>
            <a:off x="173100" y="3345943"/>
            <a:ext cx="2116285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R="40640" indent="40640" defTabSz="914400">
              <a:spcBef>
                <a:spcPts val="1300"/>
              </a:spcBef>
              <a:defRPr sz="2400">
                <a:solidFill>
                  <a:schemeClr val="accent5"/>
                </a:solidFill>
                <a:uFill>
                  <a:solidFill>
                    <a:srgbClr val="000000"/>
                  </a:solidFill>
                </a:uFill>
              </a:defRPr>
            </a:lvl1pPr>
          </a:lstStyle>
          <a:p>
            <a:r>
              <a:t>q.next = p.next</a:t>
            </a:r>
            <a:r>
              <a:rPr lang="en-US"/>
              <a:t>;</a:t>
            </a:r>
            <a:endParaRPr/>
          </a:p>
        </p:txBody>
      </p:sp>
      <p:grpSp>
        <p:nvGrpSpPr>
          <p:cNvPr id="668" name="成组"/>
          <p:cNvGrpSpPr/>
          <p:nvPr/>
        </p:nvGrpSpPr>
        <p:grpSpPr>
          <a:xfrm>
            <a:off x="3882832" y="2090084"/>
            <a:ext cx="212921" cy="925232"/>
            <a:chOff x="0" y="0"/>
            <a:chExt cx="212920" cy="925231"/>
          </a:xfrm>
        </p:grpSpPr>
        <p:sp>
          <p:nvSpPr>
            <p:cNvPr id="666" name="线条"/>
            <p:cNvSpPr/>
            <p:nvPr/>
          </p:nvSpPr>
          <p:spPr>
            <a:xfrm flipV="1">
              <a:off x="-1" y="-1"/>
              <a:ext cx="2" cy="925232"/>
            </a:xfrm>
            <a:prstGeom prst="line">
              <a:avLst/>
            </a:prstGeom>
            <a:noFill/>
            <a:ln w="381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667" name="线条"/>
            <p:cNvSpPr/>
            <p:nvPr/>
          </p:nvSpPr>
          <p:spPr>
            <a:xfrm flipV="1">
              <a:off x="14479" y="904092"/>
              <a:ext cx="198441" cy="2"/>
            </a:xfrm>
            <a:prstGeom prst="line">
              <a:avLst/>
            </a:prstGeom>
            <a:noFill/>
            <a:ln w="38100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</p:grpSp>
      <p:sp>
        <p:nvSpPr>
          <p:cNvPr id="669" name="p.next = q"/>
          <p:cNvSpPr txBox="1"/>
          <p:nvPr/>
        </p:nvSpPr>
        <p:spPr>
          <a:xfrm>
            <a:off x="173100" y="3733577"/>
            <a:ext cx="1510350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R="40640" indent="40640" defTabSz="914400">
              <a:spcBef>
                <a:spcPts val="1300"/>
              </a:spcBef>
              <a:defRPr sz="2400">
                <a:solidFill>
                  <a:schemeClr val="accent5"/>
                </a:solidFill>
                <a:uFill>
                  <a:solidFill>
                    <a:srgbClr val="000000"/>
                  </a:solidFill>
                </a:uFill>
              </a:defRPr>
            </a:lvl1pPr>
          </a:lstStyle>
          <a:p>
            <a:r>
              <a:t>p.next = q</a:t>
            </a:r>
            <a:r>
              <a:rPr lang="en-US"/>
              <a:t>;</a:t>
            </a:r>
            <a:endParaRPr/>
          </a:p>
        </p:txBody>
      </p:sp>
      <p:sp>
        <p:nvSpPr>
          <p:cNvPr id="670" name="或者：p.next = new Node&lt;T&gt;(e, p.next)"/>
          <p:cNvSpPr txBox="1"/>
          <p:nvPr/>
        </p:nvSpPr>
        <p:spPr>
          <a:xfrm>
            <a:off x="173100" y="4781167"/>
            <a:ext cx="5442195" cy="4411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2200">
                <a:solidFill>
                  <a:schemeClr val="accent5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rPr>
                <a:solidFill>
                  <a:schemeClr val="accent1"/>
                </a:solidFill>
              </a:rPr>
              <a:t>或者：p.next = new Node&lt;T&gt;(e, p.next)</a:t>
            </a:r>
            <a:r>
              <a:rPr lang="en-US">
                <a:solidFill>
                  <a:schemeClr val="accent1"/>
                </a:solidFill>
              </a:rPr>
              <a:t>;</a:t>
            </a:r>
            <a:r>
              <a:t> </a:t>
            </a:r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id="{15349CB5-E640-2771-57DF-9E07E12D60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/>
              <a:t>为结点加入新的后继结点</a:t>
            </a:r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872AE09-D3EB-CAA4-A99F-43754B2F035C}"/>
              </a:ext>
            </a:extLst>
          </p:cNvPr>
          <p:cNvSpPr txBox="1"/>
          <p:nvPr/>
        </p:nvSpPr>
        <p:spPr>
          <a:xfrm>
            <a:off x="7011986" y="1798953"/>
            <a:ext cx="349353" cy="47705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zh-CN" altLang="en-US">
                <a:solidFill>
                  <a:schemeClr val="tx1"/>
                </a:solidFill>
                <a:effectLst/>
                <a:latin typeface="Symbol" pitchFamily="2" charset="2"/>
              </a:rPr>
              <a:t>∧</a:t>
            </a:r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C12C109-1201-BF6A-38E3-53892B4D8460}"/>
              </a:ext>
            </a:extLst>
          </p:cNvPr>
          <p:cNvSpPr txBox="1"/>
          <p:nvPr/>
        </p:nvSpPr>
        <p:spPr>
          <a:xfrm>
            <a:off x="5145925" y="2845610"/>
            <a:ext cx="324438" cy="47705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zh-CN" altLang="en-US">
                <a:solidFill>
                  <a:schemeClr val="tx1"/>
                </a:solidFill>
                <a:effectLst/>
                <a:latin typeface="Symbol" pitchFamily="2" charset="2"/>
              </a:rPr>
              <a:t>∧</a:t>
            </a:r>
            <a:endParaRPr lang="zh-CN" altLang="en-US"/>
          </a:p>
        </p:txBody>
      </p:sp>
      <p:sp>
        <p:nvSpPr>
          <p:cNvPr id="7" name="q.next = p.next">
            <a:extLst>
              <a:ext uri="{FF2B5EF4-FFF2-40B4-BE49-F238E27FC236}">
                <a16:creationId xmlns:a16="http://schemas.microsoft.com/office/drawing/2014/main" id="{6B13559D-D44A-F615-F066-5942CC2C289E}"/>
              </a:ext>
            </a:extLst>
          </p:cNvPr>
          <p:cNvSpPr txBox="1"/>
          <p:nvPr/>
        </p:nvSpPr>
        <p:spPr>
          <a:xfrm>
            <a:off x="173100" y="2919292"/>
            <a:ext cx="3326552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R="40640" indent="40640" defTabSz="914400">
              <a:spcBef>
                <a:spcPts val="1300"/>
              </a:spcBef>
              <a:defRPr sz="2400">
                <a:solidFill>
                  <a:schemeClr val="accent5"/>
                </a:solidFill>
                <a:uFill>
                  <a:solidFill>
                    <a:srgbClr val="000000"/>
                  </a:solidFill>
                </a:uFill>
              </a:defRPr>
            </a:lvl1pPr>
          </a:lstStyle>
          <a:p>
            <a:r>
              <a:t>q</a:t>
            </a:r>
            <a:r>
              <a:rPr lang="en-US"/>
              <a:t> = new</a:t>
            </a:r>
            <a:r>
              <a:rPr lang="zh-CN" altLang="en-US"/>
              <a:t> </a:t>
            </a:r>
            <a:r>
              <a:rPr lang="en-US" altLang="zh-CN"/>
              <a:t>Node&lt;&gt;(e, null);</a:t>
            </a:r>
            <a:endParaRPr/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fill="hold"/>
                                        <p:tgtEl>
                                          <p:spTgt spid="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fill="hold"/>
                                        <p:tgtEl>
                                          <p:spTgt spid="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4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5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8" fill="hold"/>
                                        <p:tgtEl>
                                          <p:spTgt spid="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6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2" fill="hold"/>
                                        <p:tgtEl>
                                          <p:spTgt spid="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2" grpId="4" animBg="1" advAuto="0"/>
      <p:bldP spid="657" grpId="0" animBg="1"/>
      <p:bldP spid="660" grpId="0" animBg="1"/>
      <p:bldP spid="661" grpId="0" animBg="1"/>
      <p:bldP spid="664" grpId="2" animBg="1" advAuto="0"/>
      <p:bldP spid="665" grpId="1" animBg="1" advAuto="0"/>
      <p:bldP spid="668" grpId="5" animBg="1" advAuto="0"/>
      <p:bldP spid="669" grpId="3" animBg="1" advAuto="0"/>
      <p:bldP spid="670" grpId="6" animBg="1" advAuto="0"/>
      <p:bldP spid="6" grpId="0"/>
      <p:bldP spid="6" grpId="1"/>
      <p:bldP spid="7" grpId="0" animBg="1" advAuto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6F97BFC7-548B-EC89-43BB-BE4195485798}"/>
              </a:ext>
            </a:extLst>
          </p:cNvPr>
          <p:cNvSpPr txBox="1"/>
          <p:nvPr/>
        </p:nvSpPr>
        <p:spPr>
          <a:xfrm>
            <a:off x="404394" y="938611"/>
            <a:ext cx="8325719" cy="287258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457200" marR="0" indent="-457200" algn="l" defTabSz="4572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创建结点，存储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x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。</a:t>
            </a:r>
            <a:endParaRPr kumimoji="0" lang="en-US" altLang="zh-CN" sz="2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marR="0" indent="-457200" algn="l" defTabSz="4572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将新结点加入链表，它的前驱结点是第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index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个结点，后继结点</a:t>
            </a:r>
            <a:r>
              <a:rPr lang="zh-CN" altLang="en-US" sz="2400"/>
              <a:t>是前驱结点的后继结点。</a:t>
            </a:r>
            <a:endParaRPr lang="en-US" altLang="zh-CN" sz="2400"/>
          </a:p>
          <a:p>
            <a:pPr marL="457200" marR="0" indent="-457200" algn="l" defTabSz="4572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</a:pPr>
            <a:r>
              <a:rPr lang="zh-CN" altLang="en-US" sz="2400"/>
              <a:t>首先使</a:t>
            </a:r>
            <a:r>
              <a:rPr lang="en-US" altLang="zh-CN" sz="2400"/>
              <a:t>p</a:t>
            </a:r>
            <a:r>
              <a:rPr lang="zh-CN" altLang="en-US" sz="2400"/>
              <a:t>引用前驱结点，然后利用上面介绍的操作即可。</a:t>
            </a:r>
            <a:endParaRPr lang="en-US" altLang="zh-CN" sz="2400"/>
          </a:p>
          <a:p>
            <a:pPr marL="457200" marR="0" indent="-457200" algn="l" defTabSz="4572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注意：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首结点没有前驱结点，需要特殊处理。</a:t>
            </a:r>
            <a:endParaRPr kumimoji="0" lang="en-US" altLang="zh-CN" sz="2400" b="0" i="0" u="none" strike="noStrike" cap="none" spc="0" normalizeH="0" baseline="0">
              <a:ln>
                <a:noFill/>
              </a:ln>
              <a:solidFill>
                <a:srgbClr val="FF0000"/>
              </a:solidFill>
              <a:effectLst/>
              <a:uFillTx/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DE8B68C7-911A-99FB-1333-5C6EE46E4A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void add(int </a:t>
            </a:r>
            <a:r>
              <a:rPr lang="en-US" altLang="zh-CN">
                <a:solidFill>
                  <a:schemeClr val="tx1"/>
                </a:solidFill>
              </a:rPr>
              <a:t>i</a:t>
            </a:r>
            <a:r>
              <a:rPr lang="en-US" altLang="zh-CN"/>
              <a:t>ndex, T x)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5566956"/>
      </p:ext>
    </p:extLst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4" name="public void add(int index, T x) {…"/>
          <p:cNvSpPr txBox="1"/>
          <p:nvPr/>
        </p:nvSpPr>
        <p:spPr>
          <a:xfrm>
            <a:off x="-23813" y="833997"/>
            <a:ext cx="9335889" cy="55887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lnSpc>
                <a:spcPct val="150000"/>
              </a:lnSpc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	</a:t>
            </a:r>
            <a:r>
              <a:rPr>
                <a:solidFill>
                  <a:srgbClr val="931A68"/>
                </a:solidFill>
              </a:rPr>
              <a:t>public</a:t>
            </a:r>
            <a:r>
              <a:t> </a:t>
            </a:r>
            <a:r>
              <a:rPr>
                <a:solidFill>
                  <a:srgbClr val="931A68"/>
                </a:solidFill>
              </a:rPr>
              <a:t>void</a:t>
            </a:r>
            <a:r>
              <a:t> add(</a:t>
            </a:r>
            <a:r>
              <a:rPr>
                <a:solidFill>
                  <a:srgbClr val="931A68"/>
                </a:solidFill>
              </a:rPr>
              <a:t>int</a:t>
            </a:r>
            <a:r>
              <a:t> </a:t>
            </a:r>
            <a:r>
              <a:rPr>
                <a:solidFill>
                  <a:srgbClr val="7E504F"/>
                </a:solidFill>
              </a:rPr>
              <a:t>index</a:t>
            </a:r>
            <a:r>
              <a:t>, T </a:t>
            </a:r>
            <a:r>
              <a:rPr>
                <a:solidFill>
                  <a:srgbClr val="7E504F"/>
                </a:solidFill>
              </a:rPr>
              <a:t>x</a:t>
            </a:r>
            <a:r>
              <a:t>) {</a:t>
            </a:r>
          </a:p>
          <a:p>
            <a:pPr>
              <a:lnSpc>
                <a:spcPct val="150000"/>
              </a:lnSpc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		rangeCheckForAdd(</a:t>
            </a:r>
            <a:r>
              <a:rPr>
                <a:solidFill>
                  <a:srgbClr val="7E504F"/>
                </a:solidFill>
              </a:rPr>
              <a:t>index</a:t>
            </a:r>
            <a:r>
              <a:t>);</a:t>
            </a:r>
          </a:p>
          <a:p>
            <a:pPr>
              <a:lnSpc>
                <a:spcPct val="150000"/>
              </a:lnSpc>
              <a:defRPr sz="20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rPr>
                <a:solidFill>
                  <a:srgbClr val="931A68"/>
                </a:solidFill>
              </a:rPr>
              <a:t>if</a:t>
            </a:r>
            <a:r>
              <a:rPr>
                <a:solidFill>
                  <a:srgbClr val="000000"/>
                </a:solidFill>
              </a:rPr>
              <a:t> (</a:t>
            </a:r>
            <a:r>
              <a:rPr>
                <a:solidFill>
                  <a:srgbClr val="7E504F"/>
                </a:solidFill>
              </a:rPr>
              <a:t>index</a:t>
            </a:r>
            <a:r>
              <a:rPr>
                <a:solidFill>
                  <a:srgbClr val="000000"/>
                </a:solidFill>
              </a:rPr>
              <a:t> == 0) {</a:t>
            </a:r>
            <a:r>
              <a:t>//</a:t>
            </a:r>
            <a:r>
              <a:rPr lang="zh-CN" altLang="en-US"/>
              <a:t>没有前驱结点</a:t>
            </a:r>
            <a:r>
              <a:rPr lang="en-US" altLang="zh-CN"/>
              <a:t>:</a:t>
            </a:r>
            <a:r>
              <a:rPr lang="zh-CN" altLang="en-US"/>
              <a:t>空表或加入的数据编号为</a:t>
            </a:r>
            <a:r>
              <a:rPr lang="en-US" altLang="zh-CN"/>
              <a:t>index</a:t>
            </a:r>
            <a:endParaRPr>
              <a:solidFill>
                <a:srgbClr val="000000"/>
              </a:solidFill>
            </a:endParaRPr>
          </a:p>
          <a:p>
            <a:pPr>
              <a:lnSpc>
                <a:spcPct val="150000"/>
              </a:lnSpc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			</a:t>
            </a:r>
            <a:r>
              <a:rPr lang="en-US">
                <a:solidFill>
                  <a:srgbClr val="0326CC"/>
                </a:solidFill>
              </a:rPr>
              <a:t>first</a:t>
            </a:r>
            <a:r>
              <a:t> = </a:t>
            </a:r>
            <a:r>
              <a:rPr>
                <a:solidFill>
                  <a:srgbClr val="931A68"/>
                </a:solidFill>
              </a:rPr>
              <a:t>new</a:t>
            </a:r>
            <a:r>
              <a:t> Node&lt;T&gt;(</a:t>
            </a:r>
            <a:r>
              <a:rPr>
                <a:solidFill>
                  <a:srgbClr val="7E504F"/>
                </a:solidFill>
              </a:rPr>
              <a:t>x</a:t>
            </a:r>
            <a:r>
              <a:t>, </a:t>
            </a:r>
            <a:r>
              <a:rPr lang="en-US">
                <a:solidFill>
                  <a:srgbClr val="0326CC"/>
                </a:solidFill>
              </a:rPr>
              <a:t>first</a:t>
            </a:r>
            <a:r>
              <a:t>);// 加入后作为第1个结点</a:t>
            </a:r>
          </a:p>
          <a:p>
            <a:pPr>
              <a:lnSpc>
                <a:spcPct val="150000"/>
              </a:lnSpc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		} </a:t>
            </a:r>
            <a:r>
              <a:rPr>
                <a:solidFill>
                  <a:srgbClr val="931A68"/>
                </a:solidFill>
              </a:rPr>
              <a:t>else</a:t>
            </a:r>
            <a:r>
              <a:t> {</a:t>
            </a:r>
          </a:p>
          <a:p>
            <a:pPr>
              <a:lnSpc>
                <a:spcPct val="150000"/>
              </a:lnSpc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			Node&lt;T&gt; </a:t>
            </a:r>
            <a:r>
              <a:rPr>
                <a:solidFill>
                  <a:srgbClr val="7E504F"/>
                </a:solidFill>
              </a:rPr>
              <a:t>p</a:t>
            </a:r>
            <a:r>
              <a:t> = </a:t>
            </a:r>
            <a:r>
              <a:rPr lang="en-US">
                <a:solidFill>
                  <a:srgbClr val="0326CC"/>
                </a:solidFill>
              </a:rPr>
              <a:t>first</a:t>
            </a:r>
            <a:r>
              <a:t>;</a:t>
            </a:r>
          </a:p>
          <a:p>
            <a:pPr>
              <a:lnSpc>
                <a:spcPct val="150000"/>
              </a:lnSpc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			</a:t>
            </a:r>
            <a:r>
              <a:rPr>
                <a:solidFill>
                  <a:srgbClr val="931A68"/>
                </a:solidFill>
              </a:rPr>
              <a:t>for</a:t>
            </a:r>
            <a:r>
              <a:t> (</a:t>
            </a:r>
            <a:r>
              <a:rPr>
                <a:solidFill>
                  <a:srgbClr val="931A68"/>
                </a:solidFill>
              </a:rPr>
              <a:t>int</a:t>
            </a:r>
            <a:r>
              <a:t> </a:t>
            </a:r>
            <a:r>
              <a:rPr>
                <a:solidFill>
                  <a:srgbClr val="7E504F"/>
                </a:solidFill>
              </a:rPr>
              <a:t>i</a:t>
            </a:r>
            <a:r>
              <a:t> = 0; </a:t>
            </a:r>
            <a:r>
              <a:rPr>
                <a:solidFill>
                  <a:srgbClr val="7E504F"/>
                </a:solidFill>
              </a:rPr>
              <a:t>i</a:t>
            </a:r>
            <a:r>
              <a:t> &lt; </a:t>
            </a:r>
            <a:r>
              <a:rPr>
                <a:solidFill>
                  <a:srgbClr val="7E504F"/>
                </a:solidFill>
              </a:rPr>
              <a:t>index</a:t>
            </a:r>
            <a:r>
              <a:t> - 1; </a:t>
            </a:r>
            <a:r>
              <a:rPr>
                <a:solidFill>
                  <a:srgbClr val="7E504F"/>
                </a:solidFill>
              </a:rPr>
              <a:t>i</a:t>
            </a:r>
            <a:r>
              <a:t>++)</a:t>
            </a:r>
          </a:p>
          <a:p>
            <a:pPr>
              <a:lnSpc>
                <a:spcPct val="150000"/>
              </a:lnSpc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				</a:t>
            </a:r>
            <a:r>
              <a:rPr>
                <a:solidFill>
                  <a:srgbClr val="7E504F"/>
                </a:solidFill>
              </a:rPr>
              <a:t>p</a:t>
            </a:r>
            <a:r>
              <a:t> = </a:t>
            </a:r>
            <a:r>
              <a:rPr>
                <a:solidFill>
                  <a:srgbClr val="7E504F"/>
                </a:solidFill>
              </a:rPr>
              <a:t>p</a:t>
            </a:r>
            <a:r>
              <a:t>.</a:t>
            </a:r>
            <a:r>
              <a:rPr>
                <a:solidFill>
                  <a:srgbClr val="0326CC"/>
                </a:solidFill>
              </a:rPr>
              <a:t>next</a:t>
            </a:r>
            <a:r>
              <a:t>;</a:t>
            </a:r>
          </a:p>
          <a:p>
            <a:pPr>
              <a:lnSpc>
                <a:spcPct val="150000"/>
              </a:lnSpc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			</a:t>
            </a:r>
            <a:r>
              <a:rPr>
                <a:solidFill>
                  <a:srgbClr val="7E504F"/>
                </a:solidFill>
              </a:rPr>
              <a:t>p</a:t>
            </a:r>
            <a:r>
              <a:t>.</a:t>
            </a:r>
            <a:r>
              <a:rPr>
                <a:solidFill>
                  <a:srgbClr val="0326CC"/>
                </a:solidFill>
              </a:rPr>
              <a:t>next</a:t>
            </a:r>
            <a:r>
              <a:t> = </a:t>
            </a:r>
            <a:r>
              <a:rPr>
                <a:solidFill>
                  <a:srgbClr val="931A68"/>
                </a:solidFill>
              </a:rPr>
              <a:t>new</a:t>
            </a:r>
            <a:r>
              <a:t> Node&lt;T&gt;(</a:t>
            </a:r>
            <a:r>
              <a:rPr>
                <a:solidFill>
                  <a:srgbClr val="7E504F"/>
                </a:solidFill>
              </a:rPr>
              <a:t>x</a:t>
            </a:r>
            <a:r>
              <a:t>, </a:t>
            </a:r>
            <a:r>
              <a:rPr>
                <a:solidFill>
                  <a:srgbClr val="7E504F"/>
                </a:solidFill>
              </a:rPr>
              <a:t>p</a:t>
            </a:r>
            <a:r>
              <a:t>.</a:t>
            </a:r>
            <a:r>
              <a:rPr>
                <a:solidFill>
                  <a:srgbClr val="0326CC"/>
                </a:solidFill>
              </a:rPr>
              <a:t>next</a:t>
            </a:r>
            <a:r>
              <a:t>);</a:t>
            </a:r>
          </a:p>
          <a:p>
            <a:pPr>
              <a:lnSpc>
                <a:spcPct val="150000"/>
              </a:lnSpc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		}</a:t>
            </a:r>
          </a:p>
          <a:p>
            <a:pPr>
              <a:lnSpc>
                <a:spcPct val="150000"/>
              </a:lnSpc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		++</a:t>
            </a:r>
            <a:r>
              <a:rPr>
                <a:solidFill>
                  <a:srgbClr val="0326CC"/>
                </a:solidFill>
              </a:rPr>
              <a:t>size</a:t>
            </a:r>
            <a:r>
              <a:t>;</a:t>
            </a:r>
          </a:p>
          <a:p>
            <a:pPr>
              <a:lnSpc>
                <a:spcPct val="150000"/>
              </a:lnSpc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	}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04B88A7D-73C1-9FF0-F760-1ECA3F68CE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void add(int </a:t>
            </a:r>
            <a:r>
              <a:rPr lang="en-US" altLang="zh-CN">
                <a:solidFill>
                  <a:schemeClr val="tx1"/>
                </a:solidFill>
              </a:rPr>
              <a:t>i</a:t>
            </a:r>
            <a:r>
              <a:rPr lang="en-US" altLang="zh-CN"/>
              <a:t>ndex, T x)</a:t>
            </a:r>
            <a:endParaRPr lang="zh-CN" altLang="en-US"/>
          </a:p>
        </p:txBody>
      </p:sp>
    </p:spTree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2" name="成组"/>
          <p:cNvGrpSpPr/>
          <p:nvPr/>
        </p:nvGrpSpPr>
        <p:grpSpPr>
          <a:xfrm>
            <a:off x="1288486" y="2124616"/>
            <a:ext cx="1008066" cy="471924"/>
            <a:chOff x="0" y="8772"/>
            <a:chExt cx="1008064" cy="471922"/>
          </a:xfrm>
        </p:grpSpPr>
        <p:sp>
          <p:nvSpPr>
            <p:cNvPr id="700" name="矩形"/>
            <p:cNvSpPr/>
            <p:nvPr/>
          </p:nvSpPr>
          <p:spPr>
            <a:xfrm>
              <a:off x="0" y="10575"/>
              <a:ext cx="1008064" cy="468316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701" name="ai-1"/>
            <p:cNvSpPr txBox="1"/>
            <p:nvPr/>
          </p:nvSpPr>
          <p:spPr>
            <a:xfrm>
              <a:off x="334753" y="8772"/>
              <a:ext cx="338553" cy="47192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/>
            <a:p>
              <a:pPr marR="40640" indent="40640" algn="ctr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r>
                <a:t>a</a:t>
              </a:r>
              <a:endParaRPr baseline="-25000"/>
            </a:p>
          </p:txBody>
        </p:sp>
      </p:grpSp>
      <p:sp>
        <p:nvSpPr>
          <p:cNvPr id="703" name="矩形"/>
          <p:cNvSpPr/>
          <p:nvPr/>
        </p:nvSpPr>
        <p:spPr>
          <a:xfrm>
            <a:off x="2296549" y="2126420"/>
            <a:ext cx="360364" cy="468314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50800" tIns="50800" rIns="50800" bIns="50800" anchor="ctr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704" name="椭圆形"/>
          <p:cNvSpPr/>
          <p:nvPr/>
        </p:nvSpPr>
        <p:spPr>
          <a:xfrm>
            <a:off x="2441011" y="2342320"/>
            <a:ext cx="36515" cy="71439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txBody>
          <a:bodyPr lIns="50800" tIns="50800" rIns="50800" bIns="50800" anchor="ctr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grpSp>
        <p:nvGrpSpPr>
          <p:cNvPr id="707" name="成组"/>
          <p:cNvGrpSpPr/>
          <p:nvPr/>
        </p:nvGrpSpPr>
        <p:grpSpPr>
          <a:xfrm>
            <a:off x="4582548" y="2128007"/>
            <a:ext cx="1774033" cy="1504159"/>
            <a:chOff x="0" y="10574"/>
            <a:chExt cx="1774031" cy="1504157"/>
          </a:xfrm>
        </p:grpSpPr>
        <p:sp>
          <p:nvSpPr>
            <p:cNvPr id="705" name="矩形"/>
            <p:cNvSpPr/>
            <p:nvPr/>
          </p:nvSpPr>
          <p:spPr>
            <a:xfrm>
              <a:off x="0" y="10574"/>
              <a:ext cx="1008065" cy="468316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706" name="ai+1"/>
            <p:cNvSpPr/>
            <p:nvPr/>
          </p:nvSpPr>
          <p:spPr>
            <a:xfrm>
              <a:off x="504031" y="244731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/>
            <a:p>
              <a:pPr marR="40640" indent="40640" algn="ctr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r>
                <a:rPr lang="en-US"/>
                <a:t>c</a:t>
              </a:r>
              <a:endParaRPr baseline="-25000"/>
            </a:p>
          </p:txBody>
        </p:sp>
      </p:grpSp>
      <p:sp>
        <p:nvSpPr>
          <p:cNvPr id="708" name="矩形"/>
          <p:cNvSpPr/>
          <p:nvPr/>
        </p:nvSpPr>
        <p:spPr>
          <a:xfrm>
            <a:off x="5590611" y="2128008"/>
            <a:ext cx="360364" cy="468314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50800" tIns="50800" rIns="50800" bIns="50800" anchor="ctr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709" name="矩形"/>
          <p:cNvSpPr/>
          <p:nvPr/>
        </p:nvSpPr>
        <p:spPr>
          <a:xfrm>
            <a:off x="6203386" y="2128007"/>
            <a:ext cx="1008064" cy="468316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50800" tIns="50800" rIns="50800" bIns="50800" anchor="ctr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710" name="ai+2"/>
          <p:cNvSpPr txBox="1"/>
          <p:nvPr/>
        </p:nvSpPr>
        <p:spPr>
          <a:xfrm>
            <a:off x="6529324" y="2126203"/>
            <a:ext cx="356187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marR="40640" indent="40640" algn="ctr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r>
              <a:rPr lang="en-US"/>
              <a:t>d</a:t>
            </a:r>
            <a:endParaRPr baseline="-25000"/>
          </a:p>
        </p:txBody>
      </p:sp>
      <p:sp>
        <p:nvSpPr>
          <p:cNvPr id="711" name="矩形"/>
          <p:cNvSpPr/>
          <p:nvPr/>
        </p:nvSpPr>
        <p:spPr>
          <a:xfrm>
            <a:off x="7211449" y="2128008"/>
            <a:ext cx="360364" cy="468314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50800" tIns="50800" rIns="50800" bIns="50800" anchor="ctr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712" name="椭圆形"/>
          <p:cNvSpPr/>
          <p:nvPr/>
        </p:nvSpPr>
        <p:spPr>
          <a:xfrm>
            <a:off x="5771586" y="2308983"/>
            <a:ext cx="36515" cy="71439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txBody>
          <a:bodyPr lIns="50800" tIns="50800" rIns="50800" bIns="50800" anchor="ctr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716" name="线条"/>
          <p:cNvSpPr/>
          <p:nvPr/>
        </p:nvSpPr>
        <p:spPr>
          <a:xfrm>
            <a:off x="2475937" y="2380420"/>
            <a:ext cx="468313" cy="1589"/>
          </a:xfrm>
          <a:prstGeom prst="line">
            <a:avLst/>
          </a:prstGeom>
          <a:ln w="38100">
            <a:solidFill>
              <a:srgbClr val="000000"/>
            </a:solidFill>
            <a:tailEnd type="triangle"/>
          </a:ln>
        </p:spPr>
        <p:txBody>
          <a:bodyPr lIns="45718" tIns="45718" rIns="45718" bIns="45718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717" name="线条"/>
          <p:cNvSpPr/>
          <p:nvPr/>
        </p:nvSpPr>
        <p:spPr>
          <a:xfrm>
            <a:off x="5808099" y="2343908"/>
            <a:ext cx="395289" cy="1589"/>
          </a:xfrm>
          <a:prstGeom prst="line">
            <a:avLst/>
          </a:prstGeom>
          <a:ln w="38100">
            <a:solidFill>
              <a:srgbClr val="000000"/>
            </a:solidFill>
            <a:tailEnd type="triangle"/>
          </a:ln>
        </p:spPr>
        <p:txBody>
          <a:bodyPr lIns="45718" tIns="45718" rIns="45718" bIns="45718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718" name="矩形"/>
          <p:cNvSpPr/>
          <p:nvPr/>
        </p:nvSpPr>
        <p:spPr>
          <a:xfrm>
            <a:off x="2950406" y="2125103"/>
            <a:ext cx="1008064" cy="46831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50800" tIns="50800" rIns="50800" bIns="50800" anchor="ctr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719" name="ai"/>
          <p:cNvSpPr txBox="1"/>
          <p:nvPr/>
        </p:nvSpPr>
        <p:spPr>
          <a:xfrm>
            <a:off x="3276344" y="2123299"/>
            <a:ext cx="356187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marR="40640" indent="40640" algn="ctr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r>
              <a:rPr lang="en-US"/>
              <a:t>b</a:t>
            </a:r>
            <a:endParaRPr baseline="-5999"/>
          </a:p>
        </p:txBody>
      </p:sp>
      <p:sp>
        <p:nvSpPr>
          <p:cNvPr id="720" name="矩形"/>
          <p:cNvSpPr/>
          <p:nvPr/>
        </p:nvSpPr>
        <p:spPr>
          <a:xfrm>
            <a:off x="3958468" y="2125103"/>
            <a:ext cx="360364" cy="46831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50800" tIns="50800" rIns="50800" bIns="50800" anchor="ctr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grpSp>
        <p:nvGrpSpPr>
          <p:cNvPr id="723" name="成组"/>
          <p:cNvGrpSpPr/>
          <p:nvPr/>
        </p:nvGrpSpPr>
        <p:grpSpPr>
          <a:xfrm>
            <a:off x="4075943" y="2344178"/>
            <a:ext cx="506608" cy="71441"/>
            <a:chOff x="0" y="0"/>
            <a:chExt cx="506606" cy="71440"/>
          </a:xfrm>
        </p:grpSpPr>
        <p:sp>
          <p:nvSpPr>
            <p:cNvPr id="721" name="椭圆形"/>
            <p:cNvSpPr/>
            <p:nvPr/>
          </p:nvSpPr>
          <p:spPr>
            <a:xfrm>
              <a:off x="0" y="0"/>
              <a:ext cx="36515" cy="71441"/>
            </a:xfrm>
            <a:prstGeom prst="ellipse">
              <a:avLst/>
            </a:prstGeom>
            <a:solidFill>
              <a:srgbClr val="000000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722" name="线条"/>
            <p:cNvSpPr/>
            <p:nvPr/>
          </p:nvSpPr>
          <p:spPr>
            <a:xfrm>
              <a:off x="29483" y="37830"/>
              <a:ext cx="477124" cy="1"/>
            </a:xfrm>
            <a:prstGeom prst="line">
              <a:avLst/>
            </a:prstGeom>
            <a:noFill/>
            <a:ln w="38100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</p:grpSp>
      <p:sp>
        <p:nvSpPr>
          <p:cNvPr id="724" name="q.next = p.next;"/>
          <p:cNvSpPr txBox="1"/>
          <p:nvPr/>
        </p:nvSpPr>
        <p:spPr>
          <a:xfrm>
            <a:off x="2777600" y="4422401"/>
            <a:ext cx="2135858" cy="444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200"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r>
              <a:t>q.next = p.next;</a:t>
            </a:r>
          </a:p>
        </p:txBody>
      </p:sp>
      <p:grpSp>
        <p:nvGrpSpPr>
          <p:cNvPr id="727" name="成组"/>
          <p:cNvGrpSpPr/>
          <p:nvPr/>
        </p:nvGrpSpPr>
        <p:grpSpPr>
          <a:xfrm>
            <a:off x="1344159" y="2622043"/>
            <a:ext cx="324456" cy="771396"/>
            <a:chOff x="0" y="0"/>
            <a:chExt cx="324455" cy="771394"/>
          </a:xfrm>
        </p:grpSpPr>
        <p:sp>
          <p:nvSpPr>
            <p:cNvPr id="725" name="线条"/>
            <p:cNvSpPr/>
            <p:nvPr/>
          </p:nvSpPr>
          <p:spPr>
            <a:xfrm flipV="1">
              <a:off x="187627" y="0"/>
              <a:ext cx="2" cy="422276"/>
            </a:xfrm>
            <a:prstGeom prst="line">
              <a:avLst/>
            </a:prstGeom>
            <a:noFill/>
            <a:ln w="38100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726" name="q"/>
            <p:cNvSpPr txBox="1"/>
            <p:nvPr/>
          </p:nvSpPr>
          <p:spPr>
            <a:xfrm>
              <a:off x="0" y="339842"/>
              <a:ext cx="324456" cy="43155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r>
                <a:t>q</a:t>
              </a:r>
            </a:p>
          </p:txBody>
        </p:sp>
      </p:grpSp>
      <p:sp>
        <p:nvSpPr>
          <p:cNvPr id="728" name="线条"/>
          <p:cNvSpPr/>
          <p:nvPr/>
        </p:nvSpPr>
        <p:spPr>
          <a:xfrm>
            <a:off x="4768009" y="1610371"/>
            <a:ext cx="1" cy="527439"/>
          </a:xfrm>
          <a:prstGeom prst="line">
            <a:avLst/>
          </a:prstGeom>
          <a:ln w="38100">
            <a:solidFill>
              <a:srgbClr val="000000"/>
            </a:solidFill>
            <a:tailEnd type="triangle"/>
          </a:ln>
        </p:spPr>
        <p:txBody>
          <a:bodyPr lIns="45718" tIns="45718" rIns="45718" bIns="45718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729" name="线条"/>
          <p:cNvSpPr/>
          <p:nvPr/>
        </p:nvSpPr>
        <p:spPr>
          <a:xfrm>
            <a:off x="2438850" y="1633979"/>
            <a:ext cx="2314266" cy="1"/>
          </a:xfrm>
          <a:prstGeom prst="line">
            <a:avLst/>
          </a:prstGeom>
          <a:ln w="50800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pPr>
              <a:defRPr sz="1200">
                <a:latin typeface="Tahoma"/>
                <a:ea typeface="Tahoma"/>
                <a:cs typeface="Tahoma"/>
                <a:sym typeface="Tahoma"/>
              </a:defRPr>
            </a:pPr>
            <a:endParaRPr/>
          </a:p>
        </p:txBody>
      </p:sp>
      <p:sp>
        <p:nvSpPr>
          <p:cNvPr id="730" name="线条"/>
          <p:cNvSpPr/>
          <p:nvPr/>
        </p:nvSpPr>
        <p:spPr>
          <a:xfrm flipV="1">
            <a:off x="2461115" y="1614826"/>
            <a:ext cx="1" cy="755754"/>
          </a:xfrm>
          <a:prstGeom prst="line">
            <a:avLst/>
          </a:prstGeom>
          <a:ln w="50800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pPr>
              <a:defRPr sz="1200">
                <a:latin typeface="Tahoma"/>
                <a:ea typeface="Tahoma"/>
                <a:cs typeface="Tahoma"/>
                <a:sym typeface="Tahoma"/>
              </a:defRPr>
            </a:pPr>
            <a:endParaRPr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60E5007D-1CDF-5D46-C75A-4868FDF242E1}"/>
              </a:ext>
            </a:extLst>
          </p:cNvPr>
          <p:cNvGrpSpPr/>
          <p:nvPr/>
        </p:nvGrpSpPr>
        <p:grpSpPr>
          <a:xfrm>
            <a:off x="1630290" y="2634743"/>
            <a:ext cx="324457" cy="750806"/>
            <a:chOff x="1168081" y="2132343"/>
            <a:chExt cx="324457" cy="750806"/>
          </a:xfrm>
        </p:grpSpPr>
        <p:sp>
          <p:nvSpPr>
            <p:cNvPr id="731" name="p"/>
            <p:cNvSpPr txBox="1"/>
            <p:nvPr/>
          </p:nvSpPr>
          <p:spPr>
            <a:xfrm>
              <a:off x="1168081" y="2451596"/>
              <a:ext cx="324457" cy="43155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anchor="ctr">
              <a:spAutoFit/>
            </a:bodyPr>
            <a:lstStyle>
              <a:lvl1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r>
                <a:t>p</a:t>
              </a:r>
            </a:p>
          </p:txBody>
        </p:sp>
        <p:sp>
          <p:nvSpPr>
            <p:cNvPr id="732" name="线条"/>
            <p:cNvSpPr/>
            <p:nvPr/>
          </p:nvSpPr>
          <p:spPr>
            <a:xfrm flipV="1">
              <a:off x="1338742" y="2132343"/>
              <a:ext cx="2" cy="422277"/>
            </a:xfrm>
            <a:prstGeom prst="line">
              <a:avLst/>
            </a:prstGeom>
            <a:ln w="38100">
              <a:solidFill>
                <a:srgbClr val="000000"/>
              </a:solidFill>
              <a:tailEnd type="triangle"/>
            </a:ln>
          </p:spPr>
          <p:txBody>
            <a:bodyPr lIns="45718" tIns="45718" rIns="45718" bIns="45718"/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</p:grpSp>
      <p:sp>
        <p:nvSpPr>
          <p:cNvPr id="733" name="q = p;"/>
          <p:cNvSpPr txBox="1"/>
          <p:nvPr/>
        </p:nvSpPr>
        <p:spPr>
          <a:xfrm>
            <a:off x="2777600" y="3431710"/>
            <a:ext cx="899841" cy="444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200"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r>
              <a:t>q = p;</a:t>
            </a:r>
          </a:p>
        </p:txBody>
      </p:sp>
      <p:sp>
        <p:nvSpPr>
          <p:cNvPr id="734" name="p = p.next;"/>
          <p:cNvSpPr txBox="1"/>
          <p:nvPr/>
        </p:nvSpPr>
        <p:spPr>
          <a:xfrm>
            <a:off x="2777600" y="3915992"/>
            <a:ext cx="1516622" cy="444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200"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r>
              <a:t>p = p.next;</a:t>
            </a:r>
          </a:p>
        </p:txBody>
      </p:sp>
      <p:sp>
        <p:nvSpPr>
          <p:cNvPr id="738" name="帮助GC：…"/>
          <p:cNvSpPr txBox="1"/>
          <p:nvPr/>
        </p:nvSpPr>
        <p:spPr>
          <a:xfrm>
            <a:off x="5506095" y="2986395"/>
            <a:ext cx="1508426" cy="4873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</a:lstStyle>
          <a:p>
            <a:r>
              <a:t>帮助GC：</a:t>
            </a:r>
          </a:p>
        </p:txBody>
      </p:sp>
      <p:grpSp>
        <p:nvGrpSpPr>
          <p:cNvPr id="741" name="成组"/>
          <p:cNvGrpSpPr/>
          <p:nvPr/>
        </p:nvGrpSpPr>
        <p:grpSpPr>
          <a:xfrm>
            <a:off x="3366255" y="2244959"/>
            <a:ext cx="152401" cy="228601"/>
            <a:chOff x="0" y="0"/>
            <a:chExt cx="152399" cy="228600"/>
          </a:xfrm>
        </p:grpSpPr>
        <p:sp>
          <p:nvSpPr>
            <p:cNvPr id="739" name="线条"/>
            <p:cNvSpPr/>
            <p:nvPr/>
          </p:nvSpPr>
          <p:spPr>
            <a:xfrm flipH="1">
              <a:off x="-1" y="0"/>
              <a:ext cx="76202" cy="228601"/>
            </a:xfrm>
            <a:prstGeom prst="line">
              <a:avLst/>
            </a:prstGeom>
            <a:noFill/>
            <a:ln w="25400" cap="flat">
              <a:solidFill>
                <a:schemeClr val="accent5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740" name="线条"/>
            <p:cNvSpPr/>
            <p:nvPr/>
          </p:nvSpPr>
          <p:spPr>
            <a:xfrm>
              <a:off x="76200" y="-1"/>
              <a:ext cx="76200" cy="228602"/>
            </a:xfrm>
            <a:prstGeom prst="line">
              <a:avLst/>
            </a:prstGeom>
            <a:noFill/>
            <a:ln w="25400" cap="flat">
              <a:solidFill>
                <a:schemeClr val="accent5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</p:grpSp>
      <p:grpSp>
        <p:nvGrpSpPr>
          <p:cNvPr id="744" name="成组"/>
          <p:cNvGrpSpPr/>
          <p:nvPr/>
        </p:nvGrpSpPr>
        <p:grpSpPr>
          <a:xfrm>
            <a:off x="4037843" y="2259543"/>
            <a:ext cx="152401" cy="228601"/>
            <a:chOff x="0" y="0"/>
            <a:chExt cx="152399" cy="228600"/>
          </a:xfrm>
        </p:grpSpPr>
        <p:sp>
          <p:nvSpPr>
            <p:cNvPr id="742" name="线条"/>
            <p:cNvSpPr/>
            <p:nvPr/>
          </p:nvSpPr>
          <p:spPr>
            <a:xfrm flipH="1">
              <a:off x="-1" y="0"/>
              <a:ext cx="76202" cy="228601"/>
            </a:xfrm>
            <a:prstGeom prst="line">
              <a:avLst/>
            </a:prstGeom>
            <a:noFill/>
            <a:ln w="25400" cap="flat">
              <a:solidFill>
                <a:schemeClr val="accent5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743" name="线条"/>
            <p:cNvSpPr/>
            <p:nvPr/>
          </p:nvSpPr>
          <p:spPr>
            <a:xfrm>
              <a:off x="76200" y="-1"/>
              <a:ext cx="76200" cy="228602"/>
            </a:xfrm>
            <a:prstGeom prst="line">
              <a:avLst/>
            </a:prstGeom>
            <a:noFill/>
            <a:ln w="25400" cap="flat">
              <a:solidFill>
                <a:schemeClr val="accent5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</p:grpSp>
      <p:sp>
        <p:nvSpPr>
          <p:cNvPr id="745" name="p.next = null;"/>
          <p:cNvSpPr txBox="1"/>
          <p:nvPr/>
        </p:nvSpPr>
        <p:spPr>
          <a:xfrm>
            <a:off x="5600369" y="4154188"/>
            <a:ext cx="2057128" cy="44371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1">
              <a:defRPr>
                <a:solidFill>
                  <a:schemeClr val="accent1"/>
                </a:solidFill>
              </a:defRPr>
            </a:pPr>
            <a:r>
              <a:t>   p.next = null;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172F7EB-9EE6-14BB-24E5-A5C5239EC0D4}"/>
              </a:ext>
            </a:extLst>
          </p:cNvPr>
          <p:cNvSpPr txBox="1"/>
          <p:nvPr/>
        </p:nvSpPr>
        <p:spPr>
          <a:xfrm>
            <a:off x="5768463" y="3648834"/>
            <a:ext cx="2004907" cy="47705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en-US" altLang="zh-CN">
                <a:solidFill>
                  <a:schemeClr val="accent1"/>
                </a:solidFill>
              </a:rPr>
              <a:t>p.data = null;</a:t>
            </a:r>
            <a:endParaRPr lang="zh-CN" altLang="en-US">
              <a:solidFill>
                <a:schemeClr val="accent1"/>
              </a:solidFill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3BE9E4C6-A834-7511-4EF6-E784B46791DC}"/>
              </a:ext>
            </a:extLst>
          </p:cNvPr>
          <p:cNvGrpSpPr/>
          <p:nvPr/>
        </p:nvGrpSpPr>
        <p:grpSpPr>
          <a:xfrm>
            <a:off x="3318327" y="2583943"/>
            <a:ext cx="324457" cy="750806"/>
            <a:chOff x="1168081" y="2132343"/>
            <a:chExt cx="324457" cy="750806"/>
          </a:xfrm>
        </p:grpSpPr>
        <p:sp>
          <p:nvSpPr>
            <p:cNvPr id="8" name="p">
              <a:extLst>
                <a:ext uri="{FF2B5EF4-FFF2-40B4-BE49-F238E27FC236}">
                  <a16:creationId xmlns:a16="http://schemas.microsoft.com/office/drawing/2014/main" id="{0CDCB640-79BE-6715-B1D8-97CCD4493785}"/>
                </a:ext>
              </a:extLst>
            </p:cNvPr>
            <p:cNvSpPr txBox="1"/>
            <p:nvPr/>
          </p:nvSpPr>
          <p:spPr>
            <a:xfrm>
              <a:off x="1168081" y="2451596"/>
              <a:ext cx="324457" cy="43155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anchor="ctr">
              <a:spAutoFit/>
            </a:bodyPr>
            <a:lstStyle>
              <a:lvl1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r>
                <a:t>p</a:t>
              </a:r>
            </a:p>
          </p:txBody>
        </p:sp>
        <p:sp>
          <p:nvSpPr>
            <p:cNvPr id="9" name="线条">
              <a:extLst>
                <a:ext uri="{FF2B5EF4-FFF2-40B4-BE49-F238E27FC236}">
                  <a16:creationId xmlns:a16="http://schemas.microsoft.com/office/drawing/2014/main" id="{1D97046D-044C-D36B-6DF7-EB07E51A975F}"/>
                </a:ext>
              </a:extLst>
            </p:cNvPr>
            <p:cNvSpPr/>
            <p:nvPr/>
          </p:nvSpPr>
          <p:spPr>
            <a:xfrm flipV="1">
              <a:off x="1338742" y="2132343"/>
              <a:ext cx="2" cy="422277"/>
            </a:xfrm>
            <a:prstGeom prst="line">
              <a:avLst/>
            </a:prstGeom>
            <a:ln w="38100">
              <a:solidFill>
                <a:srgbClr val="000000"/>
              </a:solidFill>
              <a:tailEnd type="triangle"/>
            </a:ln>
          </p:spPr>
          <p:txBody>
            <a:bodyPr lIns="45718" tIns="45718" rIns="45718" bIns="45718"/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</p:grpSp>
      <p:sp>
        <p:nvSpPr>
          <p:cNvPr id="10" name="标题 9">
            <a:extLst>
              <a:ext uri="{FF2B5EF4-FFF2-40B4-BE49-F238E27FC236}">
                <a16:creationId xmlns:a16="http://schemas.microsoft.com/office/drawing/2014/main" id="{C52062F2-B787-5793-A331-F14590B9F8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删除结点的后继结点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A9716DB-F51C-BD2C-13E5-A51BDEF87A57}"/>
              </a:ext>
            </a:extLst>
          </p:cNvPr>
          <p:cNvSpPr txBox="1"/>
          <p:nvPr/>
        </p:nvSpPr>
        <p:spPr>
          <a:xfrm>
            <a:off x="7156695" y="2098153"/>
            <a:ext cx="349353" cy="47705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zh-CN" altLang="en-US">
                <a:solidFill>
                  <a:schemeClr val="tx1"/>
                </a:solidFill>
                <a:effectLst/>
                <a:latin typeface="Symbol" pitchFamily="2" charset="2"/>
              </a:rPr>
              <a:t>∧</a:t>
            </a:r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1B3603C-AD56-ECFC-394D-84B7DD56B0E3}"/>
              </a:ext>
            </a:extLst>
          </p:cNvPr>
          <p:cNvSpPr txBox="1"/>
          <p:nvPr/>
        </p:nvSpPr>
        <p:spPr>
          <a:xfrm>
            <a:off x="432079" y="886783"/>
            <a:ext cx="3468898" cy="48731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CN" altLang="en-US" sz="25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删除结点</a:t>
            </a:r>
            <a:r>
              <a:rPr kumimoji="0" lang="en-US" altLang="zh-CN" sz="25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p</a:t>
            </a:r>
            <a:r>
              <a:rPr kumimoji="0" lang="zh-CN" altLang="en-US" sz="25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的后继结点：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6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fill="hold"/>
                                        <p:tgtEl>
                                          <p:spTgt spid="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7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8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fill="hold"/>
                                        <p:tgtEl>
                                          <p:spTgt spid="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9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4" fill="hold"/>
                                        <p:tgtEl>
                                          <p:spTgt spid="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10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6" fill="hold"/>
                                        <p:tgtEl>
                                          <p:spTgt spid="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1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0" fill="hold"/>
                                        <p:tgtEl>
                                          <p:spTgt spid="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12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13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2" fill="hold"/>
                                        <p:tgtEl>
                                          <p:spTgt spid="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14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6" fill="hold"/>
                                        <p:tgtEl>
                                          <p:spTgt spid="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15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16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4" fill="hold"/>
                                        <p:tgtEl>
                                          <p:spTgt spid="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" grpId="7" animBg="1" advAuto="0"/>
      <p:bldP spid="719" grpId="12" animBg="1" advAuto="0"/>
      <p:bldP spid="723" grpId="15" animBg="1" advAuto="0"/>
      <p:bldP spid="724" grpId="6" animBg="1" advAuto="0"/>
      <p:bldP spid="727" grpId="2" animBg="1" advAuto="0"/>
      <p:bldP spid="728" grpId="10" animBg="1" advAuto="0"/>
      <p:bldP spid="729" grpId="9" animBg="1" advAuto="0"/>
      <p:bldP spid="730" grpId="8" animBg="1" advAuto="0"/>
      <p:bldP spid="733" grpId="1" animBg="1" advAuto="0"/>
      <p:bldP spid="734" grpId="3" animBg="1" advAuto="0"/>
      <p:bldP spid="738" grpId="11" animBg="1" advAuto="0"/>
      <p:bldP spid="741" grpId="13" animBg="1" advAuto="0"/>
      <p:bldP spid="744" grpId="16" animBg="1" advAuto="0"/>
      <p:bldP spid="745" grpId="14" animBg="1" advAuto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6F97BFC7-548B-EC89-43BB-BE4195485798}"/>
              </a:ext>
            </a:extLst>
          </p:cNvPr>
          <p:cNvSpPr txBox="1"/>
          <p:nvPr/>
        </p:nvSpPr>
        <p:spPr>
          <a:xfrm>
            <a:off x="407893" y="949997"/>
            <a:ext cx="8325719" cy="176458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457200" marR="0" indent="-457200" algn="l" defTabSz="4572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找到第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index+1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个结点的前驱结点</a:t>
            </a:r>
            <a:endParaRPr kumimoji="0" lang="en-US" altLang="zh-CN" sz="2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marR="0" indent="-457200" algn="l" defTabSz="4572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</a:pPr>
            <a:r>
              <a:rPr lang="zh-CN" altLang="en-US" sz="2400"/>
              <a:t>利用上面介绍的操作即可。</a:t>
            </a:r>
            <a:endParaRPr lang="en-US" altLang="zh-CN" sz="2400"/>
          </a:p>
          <a:p>
            <a:pPr marL="457200" marR="0" indent="-457200" algn="l" defTabSz="4572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注意：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首结点没有前驱结点，需要特殊处理。</a:t>
            </a:r>
            <a:endParaRPr kumimoji="0" lang="en-US" altLang="zh-CN" sz="2400" b="0" i="0" u="none" strike="noStrike" cap="none" spc="0" normalizeH="0" baseline="0">
              <a:ln>
                <a:noFill/>
              </a:ln>
              <a:solidFill>
                <a:srgbClr val="FF0000"/>
              </a:solidFill>
              <a:effectLst/>
              <a:uFillTx/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DE8B68C7-911A-99FB-1333-5C6EE46E4A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T remove(int </a:t>
            </a:r>
            <a:r>
              <a:rPr lang="en-US" altLang="zh-CN">
                <a:solidFill>
                  <a:schemeClr val="tx1"/>
                </a:solidFill>
              </a:rPr>
              <a:t>i</a:t>
            </a:r>
            <a:r>
              <a:rPr lang="en-US" altLang="zh-CN"/>
              <a:t>ndex)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8686491"/>
      </p:ext>
    </p:extLst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8" name="public T remove(int index) {…"/>
          <p:cNvSpPr txBox="1"/>
          <p:nvPr/>
        </p:nvSpPr>
        <p:spPr>
          <a:xfrm>
            <a:off x="1298197" y="805340"/>
            <a:ext cx="6312626" cy="56425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1600">
                <a:latin typeface="Monaco"/>
                <a:ea typeface="Monaco"/>
                <a:cs typeface="Monaco"/>
                <a:sym typeface="Monaco"/>
              </a:defRPr>
            </a:pPr>
            <a:r>
              <a:rPr sz="1800"/>
              <a:t>	</a:t>
            </a:r>
            <a:r>
              <a:rPr sz="1800">
                <a:solidFill>
                  <a:srgbClr val="931A68"/>
                </a:solidFill>
              </a:rPr>
              <a:t>public</a:t>
            </a:r>
            <a:r>
              <a:rPr sz="1800"/>
              <a:t> T remove(</a:t>
            </a:r>
            <a:r>
              <a:rPr sz="1800">
                <a:solidFill>
                  <a:srgbClr val="931A68"/>
                </a:solidFill>
              </a:rPr>
              <a:t>int</a:t>
            </a:r>
            <a:r>
              <a:rPr sz="1800"/>
              <a:t> </a:t>
            </a:r>
            <a:r>
              <a:rPr sz="1800">
                <a:solidFill>
                  <a:srgbClr val="7E504F"/>
                </a:solidFill>
              </a:rPr>
              <a:t>index</a:t>
            </a:r>
            <a:r>
              <a:rPr sz="1800"/>
              <a:t>) {</a:t>
            </a:r>
          </a:p>
          <a:p>
            <a:pPr>
              <a:defRPr sz="1600">
                <a:latin typeface="Monaco"/>
                <a:ea typeface="Monaco"/>
                <a:cs typeface="Monaco"/>
                <a:sym typeface="Monaco"/>
              </a:defRPr>
            </a:pPr>
            <a:r>
              <a:rPr sz="1800"/>
              <a:t>		rangeCheck(</a:t>
            </a:r>
            <a:r>
              <a:rPr sz="1800">
                <a:solidFill>
                  <a:srgbClr val="7E504F"/>
                </a:solidFill>
              </a:rPr>
              <a:t>index</a:t>
            </a:r>
            <a:r>
              <a:rPr sz="1800"/>
              <a:t>);</a:t>
            </a:r>
            <a:r>
              <a:rPr lang="en-US" altLang="zh-CN" sz="1800">
                <a:solidFill>
                  <a:srgbClr val="4E9072"/>
                </a:solidFill>
                <a:latin typeface="Monaco"/>
              </a:rPr>
              <a:t>//</a:t>
            </a:r>
            <a:r>
              <a:rPr lang="zh-CN" altLang="en-US" sz="1800">
                <a:solidFill>
                  <a:srgbClr val="4E9072"/>
                </a:solidFill>
                <a:latin typeface="Monaco"/>
              </a:rPr>
              <a:t> 空表会抛异常</a:t>
            </a:r>
            <a:endParaRPr sz="1800">
              <a:solidFill>
                <a:srgbClr val="4E9072"/>
              </a:solidFill>
              <a:latin typeface="Monaco"/>
            </a:endParaRPr>
          </a:p>
          <a:p>
            <a:pPr>
              <a:defRPr sz="1600">
                <a:latin typeface="Monaco"/>
                <a:ea typeface="Monaco"/>
                <a:cs typeface="Monaco"/>
                <a:sym typeface="Monaco"/>
              </a:defRPr>
            </a:pPr>
            <a:r>
              <a:rPr sz="1800"/>
              <a:t>		Node&lt;T&gt; </a:t>
            </a:r>
            <a:r>
              <a:rPr sz="1800">
                <a:solidFill>
                  <a:srgbClr val="7E504F"/>
                </a:solidFill>
              </a:rPr>
              <a:t>p</a:t>
            </a:r>
            <a:r>
              <a:rPr sz="1800"/>
              <a:t> = </a:t>
            </a:r>
            <a:r>
              <a:rPr lang="en-US" sz="1800">
                <a:solidFill>
                  <a:srgbClr val="0326CC"/>
                </a:solidFill>
              </a:rPr>
              <a:t>first</a:t>
            </a:r>
            <a:r>
              <a:rPr sz="1800"/>
              <a:t>;</a:t>
            </a:r>
          </a:p>
          <a:p>
            <a:pPr>
              <a:defRPr sz="1600">
                <a:latin typeface="Monaco"/>
                <a:ea typeface="Monaco"/>
                <a:cs typeface="Monaco"/>
                <a:sym typeface="Monaco"/>
              </a:defRPr>
            </a:pPr>
            <a:r>
              <a:rPr sz="1800"/>
              <a:t>		</a:t>
            </a:r>
            <a:r>
              <a:rPr sz="1800">
                <a:solidFill>
                  <a:srgbClr val="931A68"/>
                </a:solidFill>
              </a:rPr>
              <a:t>if</a:t>
            </a:r>
            <a:r>
              <a:rPr sz="1800"/>
              <a:t> (</a:t>
            </a:r>
            <a:r>
              <a:rPr sz="1800">
                <a:solidFill>
                  <a:srgbClr val="7E504F"/>
                </a:solidFill>
              </a:rPr>
              <a:t>index</a:t>
            </a:r>
            <a:r>
              <a:rPr sz="1800"/>
              <a:t> == 0) {</a:t>
            </a:r>
            <a:r>
              <a:rPr sz="1800">
                <a:solidFill>
                  <a:srgbClr val="4E9072"/>
                </a:solidFill>
              </a:rPr>
              <a:t>// </a:t>
            </a:r>
            <a:r>
              <a:rPr lang="zh-CN" altLang="en-US" sz="1800">
                <a:solidFill>
                  <a:srgbClr val="4E9072"/>
                </a:solidFill>
              </a:rPr>
              <a:t>没有前驱结点</a:t>
            </a:r>
            <a:endParaRPr sz="1800">
              <a:solidFill>
                <a:srgbClr val="4E9072"/>
              </a:solidFill>
            </a:endParaRPr>
          </a:p>
          <a:p>
            <a:pPr>
              <a:defRPr sz="1600">
                <a:solidFill>
                  <a:srgbClr val="0326CC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 sz="1800">
                <a:solidFill>
                  <a:srgbClr val="000000"/>
                </a:solidFill>
              </a:rPr>
              <a:t>			</a:t>
            </a:r>
            <a:r>
              <a:rPr lang="en-US" sz="1800"/>
              <a:t>first</a:t>
            </a:r>
            <a:r>
              <a:rPr sz="1800">
                <a:solidFill>
                  <a:srgbClr val="000000"/>
                </a:solidFill>
              </a:rPr>
              <a:t> = </a:t>
            </a:r>
            <a:r>
              <a:rPr lang="en-US" sz="1800"/>
              <a:t>first</a:t>
            </a:r>
            <a:r>
              <a:rPr sz="1800">
                <a:solidFill>
                  <a:srgbClr val="000000"/>
                </a:solidFill>
              </a:rPr>
              <a:t>.</a:t>
            </a:r>
            <a:r>
              <a:rPr sz="1800"/>
              <a:t>next</a:t>
            </a:r>
            <a:r>
              <a:rPr sz="1800">
                <a:solidFill>
                  <a:srgbClr val="000000"/>
                </a:solidFill>
              </a:rPr>
              <a:t>;</a:t>
            </a:r>
          </a:p>
          <a:p>
            <a:pPr>
              <a:defRPr sz="16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 sz="1800">
                <a:solidFill>
                  <a:srgbClr val="000000"/>
                </a:solidFill>
              </a:rPr>
              <a:t>		} </a:t>
            </a:r>
            <a:r>
              <a:rPr sz="1800">
                <a:solidFill>
                  <a:srgbClr val="931A68"/>
                </a:solidFill>
              </a:rPr>
              <a:t>else</a:t>
            </a:r>
            <a:r>
              <a:rPr sz="1800">
                <a:solidFill>
                  <a:srgbClr val="000000"/>
                </a:solidFill>
              </a:rPr>
              <a:t> {</a:t>
            </a:r>
            <a:r>
              <a:rPr sz="1800"/>
              <a:t>// </a:t>
            </a:r>
            <a:r>
              <a:rPr lang="zh-CN" altLang="en-US" sz="1800"/>
              <a:t>有前驱结点</a:t>
            </a:r>
            <a:endParaRPr sz="1800">
              <a:solidFill>
                <a:srgbClr val="000000"/>
              </a:solidFill>
            </a:endParaRPr>
          </a:p>
          <a:p>
            <a:pPr>
              <a:defRPr sz="16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 sz="1800">
                <a:solidFill>
                  <a:srgbClr val="000000"/>
                </a:solidFill>
              </a:rPr>
              <a:t>			</a:t>
            </a:r>
            <a:r>
              <a:rPr sz="1800">
                <a:solidFill>
                  <a:srgbClr val="931A68"/>
                </a:solidFill>
              </a:rPr>
              <a:t>for</a:t>
            </a:r>
            <a:r>
              <a:rPr sz="1800"/>
              <a:t> (</a:t>
            </a:r>
            <a:r>
              <a:rPr sz="1800">
                <a:solidFill>
                  <a:srgbClr val="931A68"/>
                </a:solidFill>
              </a:rPr>
              <a:t>int</a:t>
            </a:r>
            <a:r>
              <a:rPr sz="1800"/>
              <a:t> </a:t>
            </a:r>
            <a:r>
              <a:rPr sz="1800">
                <a:solidFill>
                  <a:srgbClr val="7E504F"/>
                </a:solidFill>
              </a:rPr>
              <a:t>i</a:t>
            </a:r>
            <a:r>
              <a:rPr sz="1800"/>
              <a:t> = 0; </a:t>
            </a:r>
            <a:r>
              <a:rPr sz="1800">
                <a:solidFill>
                  <a:srgbClr val="7E504F"/>
                </a:solidFill>
              </a:rPr>
              <a:t>i</a:t>
            </a:r>
            <a:r>
              <a:rPr sz="1800"/>
              <a:t> &lt; </a:t>
            </a:r>
            <a:r>
              <a:rPr sz="1800">
                <a:solidFill>
                  <a:srgbClr val="7E504F"/>
                </a:solidFill>
              </a:rPr>
              <a:t>index</a:t>
            </a:r>
            <a:r>
              <a:rPr sz="1800"/>
              <a:t> - 1; </a:t>
            </a:r>
            <a:r>
              <a:rPr sz="1800">
                <a:solidFill>
                  <a:srgbClr val="7E504F"/>
                </a:solidFill>
              </a:rPr>
              <a:t>i</a:t>
            </a:r>
            <a:r>
              <a:rPr sz="1800"/>
              <a:t>++)</a:t>
            </a:r>
            <a:endParaRPr sz="1800">
              <a:solidFill>
                <a:srgbClr val="000000"/>
              </a:solidFill>
            </a:endParaRPr>
          </a:p>
          <a:p>
            <a:pPr>
              <a:defRPr sz="1600">
                <a:latin typeface="Monaco"/>
                <a:ea typeface="Monaco"/>
                <a:cs typeface="Monaco"/>
                <a:sym typeface="Monaco"/>
              </a:defRPr>
            </a:pPr>
            <a:r>
              <a:rPr sz="1800"/>
              <a:t>				</a:t>
            </a:r>
            <a:r>
              <a:rPr sz="1800">
                <a:solidFill>
                  <a:srgbClr val="7E504F"/>
                </a:solidFill>
              </a:rPr>
              <a:t>p</a:t>
            </a:r>
            <a:r>
              <a:rPr sz="1800"/>
              <a:t> = </a:t>
            </a:r>
            <a:r>
              <a:rPr sz="1800">
                <a:solidFill>
                  <a:srgbClr val="7E504F"/>
                </a:solidFill>
              </a:rPr>
              <a:t>p</a:t>
            </a:r>
            <a:r>
              <a:rPr sz="1800"/>
              <a:t>.</a:t>
            </a:r>
            <a:r>
              <a:rPr sz="1800">
                <a:solidFill>
                  <a:srgbClr val="0326CC"/>
                </a:solidFill>
              </a:rPr>
              <a:t>next</a:t>
            </a:r>
            <a:r>
              <a:rPr sz="1800"/>
              <a:t>;</a:t>
            </a:r>
          </a:p>
          <a:p>
            <a:pPr>
              <a:defRPr sz="1600">
                <a:latin typeface="Monaco"/>
                <a:ea typeface="Monaco"/>
                <a:cs typeface="Monaco"/>
                <a:sym typeface="Monaco"/>
              </a:defRPr>
            </a:pPr>
            <a:r>
              <a:rPr sz="1800"/>
              <a:t>			Node&lt;T&gt; </a:t>
            </a:r>
            <a:r>
              <a:rPr sz="1800">
                <a:solidFill>
                  <a:srgbClr val="7E504F"/>
                </a:solidFill>
              </a:rPr>
              <a:t>q</a:t>
            </a:r>
            <a:r>
              <a:rPr sz="1800"/>
              <a:t> = </a:t>
            </a:r>
            <a:r>
              <a:rPr sz="1800">
                <a:solidFill>
                  <a:srgbClr val="7E504F"/>
                </a:solidFill>
              </a:rPr>
              <a:t>p</a:t>
            </a:r>
            <a:r>
              <a:rPr sz="1800"/>
              <a:t>;</a:t>
            </a:r>
          </a:p>
          <a:p>
            <a:pPr>
              <a:defRPr sz="1600">
                <a:solidFill>
                  <a:srgbClr val="0326CC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 sz="1800">
                <a:solidFill>
                  <a:srgbClr val="000000"/>
                </a:solidFill>
              </a:rPr>
              <a:t>			</a:t>
            </a:r>
            <a:r>
              <a:rPr sz="1800">
                <a:solidFill>
                  <a:srgbClr val="7E504F"/>
                </a:solidFill>
              </a:rPr>
              <a:t>p</a:t>
            </a:r>
            <a:r>
              <a:rPr sz="1800">
                <a:solidFill>
                  <a:srgbClr val="000000"/>
                </a:solidFill>
              </a:rPr>
              <a:t> = </a:t>
            </a:r>
            <a:r>
              <a:rPr sz="1800">
                <a:solidFill>
                  <a:srgbClr val="7E504F"/>
                </a:solidFill>
              </a:rPr>
              <a:t>p</a:t>
            </a:r>
            <a:r>
              <a:rPr sz="1800">
                <a:solidFill>
                  <a:srgbClr val="000000"/>
                </a:solidFill>
              </a:rPr>
              <a:t>.</a:t>
            </a:r>
            <a:r>
              <a:rPr sz="1800"/>
              <a:t>next</a:t>
            </a:r>
            <a:r>
              <a:rPr sz="1800">
                <a:solidFill>
                  <a:srgbClr val="000000"/>
                </a:solidFill>
              </a:rPr>
              <a:t>;</a:t>
            </a:r>
          </a:p>
          <a:p>
            <a:pPr>
              <a:defRPr sz="1600">
                <a:solidFill>
                  <a:srgbClr val="0326CC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 sz="1800">
                <a:solidFill>
                  <a:srgbClr val="000000"/>
                </a:solidFill>
              </a:rPr>
              <a:t>			</a:t>
            </a:r>
            <a:r>
              <a:rPr sz="1800">
                <a:solidFill>
                  <a:srgbClr val="7E504F"/>
                </a:solidFill>
              </a:rPr>
              <a:t>q</a:t>
            </a:r>
            <a:r>
              <a:rPr sz="1800">
                <a:solidFill>
                  <a:srgbClr val="000000"/>
                </a:solidFill>
              </a:rPr>
              <a:t>.</a:t>
            </a:r>
            <a:r>
              <a:rPr sz="1800"/>
              <a:t>next</a:t>
            </a:r>
            <a:r>
              <a:rPr sz="1800">
                <a:solidFill>
                  <a:srgbClr val="000000"/>
                </a:solidFill>
              </a:rPr>
              <a:t> = </a:t>
            </a:r>
            <a:r>
              <a:rPr sz="1800">
                <a:solidFill>
                  <a:srgbClr val="7E504F"/>
                </a:solidFill>
              </a:rPr>
              <a:t>p</a:t>
            </a:r>
            <a:r>
              <a:rPr sz="1800">
                <a:solidFill>
                  <a:srgbClr val="000000"/>
                </a:solidFill>
              </a:rPr>
              <a:t>.</a:t>
            </a:r>
            <a:r>
              <a:rPr sz="1800"/>
              <a:t>next</a:t>
            </a:r>
            <a:r>
              <a:rPr sz="1800">
                <a:solidFill>
                  <a:srgbClr val="000000"/>
                </a:solidFill>
              </a:rPr>
              <a:t>;</a:t>
            </a:r>
          </a:p>
          <a:p>
            <a:pPr>
              <a:defRPr sz="1600">
                <a:latin typeface="Monaco"/>
                <a:ea typeface="Monaco"/>
                <a:cs typeface="Monaco"/>
                <a:sym typeface="Monaco"/>
              </a:defRPr>
            </a:pPr>
            <a:r>
              <a:rPr sz="1800"/>
              <a:t>		}</a:t>
            </a:r>
          </a:p>
          <a:p>
            <a:pPr>
              <a:defRPr sz="16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 sz="1800">
                <a:solidFill>
                  <a:srgbClr val="000000"/>
                </a:solidFill>
              </a:rPr>
              <a:t>		</a:t>
            </a:r>
            <a:r>
              <a:rPr sz="1800"/>
              <a:t>// p指向待删除结点</a:t>
            </a:r>
            <a:endParaRPr sz="1800">
              <a:solidFill>
                <a:srgbClr val="000000"/>
              </a:solidFill>
            </a:endParaRPr>
          </a:p>
          <a:p>
            <a:pPr>
              <a:defRPr sz="1600">
                <a:solidFill>
                  <a:srgbClr val="7E504F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 sz="1800">
                <a:solidFill>
                  <a:srgbClr val="000000"/>
                </a:solidFill>
              </a:rPr>
              <a:t>		T </a:t>
            </a:r>
            <a:r>
              <a:rPr sz="1800"/>
              <a:t>value</a:t>
            </a:r>
            <a:r>
              <a:rPr sz="1800">
                <a:solidFill>
                  <a:srgbClr val="000000"/>
                </a:solidFill>
              </a:rPr>
              <a:t> = </a:t>
            </a:r>
            <a:r>
              <a:rPr sz="1800"/>
              <a:t>p</a:t>
            </a:r>
            <a:r>
              <a:rPr sz="1800">
                <a:solidFill>
                  <a:srgbClr val="000000"/>
                </a:solidFill>
              </a:rPr>
              <a:t>.</a:t>
            </a:r>
            <a:r>
              <a:rPr sz="1800">
                <a:solidFill>
                  <a:srgbClr val="0326CC"/>
                </a:solidFill>
              </a:rPr>
              <a:t>data</a:t>
            </a:r>
            <a:r>
              <a:rPr sz="1800">
                <a:solidFill>
                  <a:srgbClr val="000000"/>
                </a:solidFill>
              </a:rPr>
              <a:t>;</a:t>
            </a:r>
          </a:p>
          <a:p>
            <a:pPr>
              <a:defRPr sz="16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 sz="1800">
                <a:solidFill>
                  <a:srgbClr val="000000"/>
                </a:solidFill>
              </a:rPr>
              <a:t>		</a:t>
            </a:r>
            <a:r>
              <a:rPr sz="1800">
                <a:solidFill>
                  <a:srgbClr val="7E504F"/>
                </a:solidFill>
              </a:rPr>
              <a:t>p</a:t>
            </a:r>
            <a:r>
              <a:rPr sz="1800">
                <a:solidFill>
                  <a:srgbClr val="000000"/>
                </a:solidFill>
              </a:rPr>
              <a:t>.</a:t>
            </a:r>
            <a:r>
              <a:rPr sz="1800">
                <a:solidFill>
                  <a:srgbClr val="0326CC"/>
                </a:solidFill>
              </a:rPr>
              <a:t>data</a:t>
            </a:r>
            <a:r>
              <a:rPr sz="1800">
                <a:solidFill>
                  <a:srgbClr val="000000"/>
                </a:solidFill>
              </a:rPr>
              <a:t> = </a:t>
            </a:r>
            <a:r>
              <a:rPr sz="1800">
                <a:solidFill>
                  <a:srgbClr val="931A68"/>
                </a:solidFill>
              </a:rPr>
              <a:t>null</a:t>
            </a:r>
            <a:r>
              <a:rPr sz="1800">
                <a:solidFill>
                  <a:srgbClr val="000000"/>
                </a:solidFill>
              </a:rPr>
              <a:t>;</a:t>
            </a:r>
            <a:r>
              <a:rPr sz="1800"/>
              <a:t>// 帮助GC</a:t>
            </a:r>
            <a:endParaRPr sz="1800">
              <a:solidFill>
                <a:srgbClr val="000000"/>
              </a:solidFill>
            </a:endParaRPr>
          </a:p>
          <a:p>
            <a:pPr>
              <a:defRPr sz="1600">
                <a:solidFill>
                  <a:srgbClr val="0326CC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 sz="1800">
                <a:solidFill>
                  <a:srgbClr val="000000"/>
                </a:solidFill>
              </a:rPr>
              <a:t>		</a:t>
            </a:r>
            <a:r>
              <a:rPr sz="1800">
                <a:solidFill>
                  <a:srgbClr val="7E504F"/>
                </a:solidFill>
              </a:rPr>
              <a:t>p</a:t>
            </a:r>
            <a:r>
              <a:rPr sz="1800">
                <a:solidFill>
                  <a:srgbClr val="000000"/>
                </a:solidFill>
              </a:rPr>
              <a:t>.</a:t>
            </a:r>
            <a:r>
              <a:rPr sz="1800"/>
              <a:t>next</a:t>
            </a:r>
            <a:r>
              <a:rPr sz="1800">
                <a:solidFill>
                  <a:srgbClr val="000000"/>
                </a:solidFill>
              </a:rPr>
              <a:t> = </a:t>
            </a:r>
            <a:r>
              <a:rPr sz="1800">
                <a:solidFill>
                  <a:srgbClr val="931A68"/>
                </a:solidFill>
              </a:rPr>
              <a:t>null</a:t>
            </a:r>
            <a:r>
              <a:rPr sz="1800">
                <a:solidFill>
                  <a:srgbClr val="000000"/>
                </a:solidFill>
              </a:rPr>
              <a:t>;</a:t>
            </a:r>
          </a:p>
          <a:p>
            <a:pPr>
              <a:defRPr sz="1600">
                <a:latin typeface="Monaco"/>
                <a:ea typeface="Monaco"/>
                <a:cs typeface="Monaco"/>
                <a:sym typeface="Monaco"/>
              </a:defRPr>
            </a:pPr>
            <a:endParaRPr sz="1800">
              <a:solidFill>
                <a:srgbClr val="000000"/>
              </a:solidFill>
            </a:endParaRPr>
          </a:p>
          <a:p>
            <a:pPr>
              <a:defRPr sz="1600">
                <a:latin typeface="Monaco"/>
                <a:ea typeface="Monaco"/>
                <a:cs typeface="Monaco"/>
                <a:sym typeface="Monaco"/>
              </a:defRPr>
            </a:pPr>
            <a:r>
              <a:rPr sz="1800"/>
              <a:t>		--</a:t>
            </a:r>
            <a:r>
              <a:rPr sz="1800">
                <a:solidFill>
                  <a:srgbClr val="0326CC"/>
                </a:solidFill>
              </a:rPr>
              <a:t>size</a:t>
            </a:r>
            <a:r>
              <a:rPr sz="1800"/>
              <a:t>;</a:t>
            </a:r>
          </a:p>
          <a:p>
            <a:pPr>
              <a:defRPr sz="1600">
                <a:solidFill>
                  <a:srgbClr val="931A68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 sz="1800">
                <a:solidFill>
                  <a:srgbClr val="000000"/>
                </a:solidFill>
              </a:rPr>
              <a:t>		</a:t>
            </a:r>
            <a:r>
              <a:rPr sz="1800"/>
              <a:t>return</a:t>
            </a:r>
            <a:r>
              <a:rPr sz="1800">
                <a:solidFill>
                  <a:srgbClr val="000000"/>
                </a:solidFill>
              </a:rPr>
              <a:t> </a:t>
            </a:r>
            <a:r>
              <a:rPr sz="1800">
                <a:solidFill>
                  <a:srgbClr val="7E504F"/>
                </a:solidFill>
              </a:rPr>
              <a:t>value</a:t>
            </a:r>
            <a:r>
              <a:rPr sz="1800">
                <a:solidFill>
                  <a:srgbClr val="000000"/>
                </a:solidFill>
              </a:rPr>
              <a:t>;</a:t>
            </a:r>
          </a:p>
          <a:p>
            <a:pPr>
              <a:defRPr sz="1600">
                <a:latin typeface="Monaco"/>
                <a:ea typeface="Monaco"/>
                <a:cs typeface="Monaco"/>
                <a:sym typeface="Monaco"/>
              </a:defRPr>
            </a:pPr>
            <a:r>
              <a:rPr sz="1800"/>
              <a:t>	}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41DD73EB-148B-F344-904E-5A863E00FB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T remove(int </a:t>
            </a:r>
            <a:r>
              <a:rPr lang="en-US" altLang="zh-CN">
                <a:solidFill>
                  <a:schemeClr val="tx1"/>
                </a:solidFill>
              </a:rPr>
              <a:t>i</a:t>
            </a:r>
            <a:r>
              <a:rPr lang="en-US" altLang="zh-CN"/>
              <a:t>ndex)</a:t>
            </a:r>
            <a:endParaRPr lang="zh-CN" altLang="en-US"/>
          </a:p>
        </p:txBody>
      </p:sp>
    </p:spTree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3" name="void clear()"/>
          <p:cNvSpPr txBox="1"/>
          <p:nvPr/>
        </p:nvSpPr>
        <p:spPr>
          <a:xfrm>
            <a:off x="1090612" y="47277"/>
            <a:ext cx="6731001" cy="6277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indent="40640" algn="ctr" defTabSz="584200">
              <a:defRPr sz="3700" b="1">
                <a:uFill>
                  <a:solidFill>
                    <a:srgbClr val="000000"/>
                  </a:solidFill>
                </a:uFill>
              </a:defRPr>
            </a:lvl1pPr>
          </a:lstStyle>
          <a:p>
            <a:r>
              <a:t>void clear()</a:t>
            </a:r>
          </a:p>
        </p:txBody>
      </p:sp>
      <p:sp>
        <p:nvSpPr>
          <p:cNvPr id="774" name="成组"/>
          <p:cNvSpPr/>
          <p:nvPr/>
        </p:nvSpPr>
        <p:spPr>
          <a:xfrm>
            <a:off x="2477716" y="5448874"/>
            <a:ext cx="1008066" cy="468316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50800" tIns="50800" rIns="50800" bIns="50800" anchor="ctr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775" name="矩形"/>
          <p:cNvSpPr/>
          <p:nvPr/>
        </p:nvSpPr>
        <p:spPr>
          <a:xfrm>
            <a:off x="3485779" y="5448875"/>
            <a:ext cx="360364" cy="468314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50800" tIns="50800" rIns="50800" bIns="50800" anchor="ctr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776" name="成组"/>
          <p:cNvSpPr/>
          <p:nvPr/>
        </p:nvSpPr>
        <p:spPr>
          <a:xfrm>
            <a:off x="4133479" y="5450462"/>
            <a:ext cx="1008064" cy="46831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50800" tIns="50800" rIns="50800" bIns="50800" anchor="ctr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777" name="矩形"/>
          <p:cNvSpPr/>
          <p:nvPr/>
        </p:nvSpPr>
        <p:spPr>
          <a:xfrm>
            <a:off x="5141541" y="5450463"/>
            <a:ext cx="360365" cy="468314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50800" tIns="50800" rIns="50800" bIns="50800" anchor="ctr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778" name="成组"/>
          <p:cNvSpPr/>
          <p:nvPr/>
        </p:nvSpPr>
        <p:spPr>
          <a:xfrm>
            <a:off x="5754317" y="5450462"/>
            <a:ext cx="1008066" cy="46831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50800" tIns="50800" rIns="50800" bIns="50800" anchor="ctr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779" name="矩形"/>
          <p:cNvSpPr/>
          <p:nvPr/>
        </p:nvSpPr>
        <p:spPr>
          <a:xfrm>
            <a:off x="6762380" y="5450463"/>
            <a:ext cx="360364" cy="468314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50800" tIns="50800" rIns="50800" bIns="50800" anchor="ctr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780" name="head ="/>
          <p:cNvSpPr txBox="1"/>
          <p:nvPr/>
        </p:nvSpPr>
        <p:spPr>
          <a:xfrm>
            <a:off x="553693" y="5442188"/>
            <a:ext cx="930063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R="40640" indent="40640" defTabSz="914400">
              <a:spcBef>
                <a:spcPts val="1300"/>
              </a:spcBef>
              <a:defRPr sz="2400">
                <a:uFill>
                  <a:solidFill>
                    <a:srgbClr val="000000"/>
                  </a:solidFill>
                </a:uFill>
              </a:defRPr>
            </a:lvl1pPr>
          </a:lstStyle>
          <a:p>
            <a:r>
              <a:rPr lang="en-US"/>
              <a:t>first</a:t>
            </a:r>
            <a:r>
              <a:t> =</a:t>
            </a:r>
          </a:p>
        </p:txBody>
      </p:sp>
      <p:sp>
        <p:nvSpPr>
          <p:cNvPr id="784" name="public void clear() {…"/>
          <p:cNvSpPr txBox="1"/>
          <p:nvPr/>
        </p:nvSpPr>
        <p:spPr>
          <a:xfrm>
            <a:off x="221915" y="754609"/>
            <a:ext cx="8773236" cy="34265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rPr sz="2400"/>
              <a:t>	</a:t>
            </a:r>
            <a:r>
              <a:rPr sz="2400">
                <a:solidFill>
                  <a:srgbClr val="931A68"/>
                </a:solidFill>
              </a:rPr>
              <a:t>public</a:t>
            </a:r>
            <a:r>
              <a:rPr sz="2400"/>
              <a:t> </a:t>
            </a:r>
            <a:r>
              <a:rPr sz="2400">
                <a:solidFill>
                  <a:srgbClr val="931A68"/>
                </a:solidFill>
              </a:rPr>
              <a:t>void</a:t>
            </a:r>
            <a:r>
              <a:rPr sz="2400"/>
              <a:t> clear() {</a:t>
            </a:r>
          </a:p>
          <a:p>
            <a:pPr>
              <a:defRPr sz="20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 sz="2400">
                <a:solidFill>
                  <a:srgbClr val="000000"/>
                </a:solidFill>
              </a:rPr>
              <a:t>		</a:t>
            </a:r>
            <a:r>
              <a:rPr sz="2400">
                <a:solidFill>
                  <a:srgbClr val="931A68"/>
                </a:solidFill>
              </a:rPr>
              <a:t>while</a:t>
            </a:r>
            <a:r>
              <a:rPr sz="2400">
                <a:solidFill>
                  <a:srgbClr val="000000"/>
                </a:solidFill>
              </a:rPr>
              <a:t> (</a:t>
            </a:r>
            <a:r>
              <a:rPr lang="en-US" sz="2400">
                <a:solidFill>
                  <a:srgbClr val="0326CC"/>
                </a:solidFill>
              </a:rPr>
              <a:t>first</a:t>
            </a:r>
            <a:r>
              <a:rPr sz="2400">
                <a:solidFill>
                  <a:srgbClr val="000000"/>
                </a:solidFill>
              </a:rPr>
              <a:t> != </a:t>
            </a:r>
            <a:r>
              <a:rPr sz="2400">
                <a:solidFill>
                  <a:srgbClr val="931A68"/>
                </a:solidFill>
              </a:rPr>
              <a:t>null</a:t>
            </a:r>
            <a:r>
              <a:rPr sz="2400">
                <a:solidFill>
                  <a:srgbClr val="000000"/>
                </a:solidFill>
              </a:rPr>
              <a:t>) {</a:t>
            </a:r>
            <a:r>
              <a:rPr sz="2400"/>
              <a:t>// 不断的删除第1个结点</a:t>
            </a:r>
            <a:endParaRPr sz="2400">
              <a:solidFill>
                <a:srgbClr val="000000"/>
              </a:solidFill>
            </a:endParaRPr>
          </a:p>
          <a:p>
            <a:pPr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rPr sz="2400"/>
              <a:t>			Node&lt;T&gt; </a:t>
            </a:r>
            <a:r>
              <a:rPr sz="2400">
                <a:solidFill>
                  <a:srgbClr val="7E504F"/>
                </a:solidFill>
              </a:rPr>
              <a:t>q</a:t>
            </a:r>
            <a:r>
              <a:rPr sz="2400"/>
              <a:t> = </a:t>
            </a:r>
            <a:r>
              <a:rPr lang="en-US" sz="2400">
                <a:solidFill>
                  <a:srgbClr val="0326CC"/>
                </a:solidFill>
              </a:rPr>
              <a:t>first</a:t>
            </a:r>
            <a:r>
              <a:rPr sz="2400"/>
              <a:t>;</a:t>
            </a:r>
            <a:r>
              <a:rPr sz="2400">
                <a:solidFill>
                  <a:srgbClr val="4E9072"/>
                </a:solidFill>
              </a:rPr>
              <a:t>// q</a:t>
            </a:r>
            <a:r>
              <a:rPr lang="zh-CN" altLang="en-US" sz="2400">
                <a:solidFill>
                  <a:srgbClr val="4E9072"/>
                </a:solidFill>
              </a:rPr>
              <a:t>引用</a:t>
            </a:r>
            <a:r>
              <a:rPr sz="2400">
                <a:solidFill>
                  <a:srgbClr val="4E9072"/>
                </a:solidFill>
              </a:rPr>
              <a:t>待删除</a:t>
            </a:r>
            <a:r>
              <a:rPr lang="zh-CN" altLang="en-US" sz="2400">
                <a:solidFill>
                  <a:srgbClr val="4E9072"/>
                </a:solidFill>
              </a:rPr>
              <a:t>的</a:t>
            </a:r>
            <a:r>
              <a:rPr sz="2400">
                <a:solidFill>
                  <a:srgbClr val="4E9072"/>
                </a:solidFill>
              </a:rPr>
              <a:t>结点</a:t>
            </a:r>
          </a:p>
          <a:p>
            <a:pPr>
              <a:defRPr sz="20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 sz="2400">
                <a:solidFill>
                  <a:srgbClr val="000000"/>
                </a:solidFill>
              </a:rPr>
              <a:t>			</a:t>
            </a:r>
            <a:r>
              <a:rPr lang="en-US" sz="2400">
                <a:solidFill>
                  <a:srgbClr val="0326CC"/>
                </a:solidFill>
              </a:rPr>
              <a:t>first</a:t>
            </a:r>
            <a:r>
              <a:rPr sz="2400">
                <a:solidFill>
                  <a:srgbClr val="000000"/>
                </a:solidFill>
              </a:rPr>
              <a:t> = </a:t>
            </a:r>
            <a:r>
              <a:rPr lang="en-US" sz="2400">
                <a:solidFill>
                  <a:srgbClr val="0326CC"/>
                </a:solidFill>
              </a:rPr>
              <a:t>first</a:t>
            </a:r>
            <a:r>
              <a:rPr sz="2400">
                <a:solidFill>
                  <a:srgbClr val="000000"/>
                </a:solidFill>
              </a:rPr>
              <a:t>.</a:t>
            </a:r>
            <a:r>
              <a:rPr sz="2400">
                <a:solidFill>
                  <a:srgbClr val="0326CC"/>
                </a:solidFill>
              </a:rPr>
              <a:t>next</a:t>
            </a:r>
            <a:r>
              <a:rPr sz="2400">
                <a:solidFill>
                  <a:srgbClr val="000000"/>
                </a:solidFill>
              </a:rPr>
              <a:t>;</a:t>
            </a:r>
            <a:r>
              <a:rPr sz="2400"/>
              <a:t>// 下一个结点</a:t>
            </a:r>
            <a:endParaRPr sz="2400">
              <a:solidFill>
                <a:srgbClr val="000000"/>
              </a:solidFill>
            </a:endParaRPr>
          </a:p>
          <a:p>
            <a:pPr>
              <a:defRPr sz="20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 sz="2400">
                <a:solidFill>
                  <a:srgbClr val="000000"/>
                </a:solidFill>
              </a:rPr>
              <a:t>			</a:t>
            </a:r>
            <a:r>
              <a:rPr sz="2400">
                <a:solidFill>
                  <a:srgbClr val="7E504F"/>
                </a:solidFill>
              </a:rPr>
              <a:t>q</a:t>
            </a:r>
            <a:r>
              <a:rPr sz="2400">
                <a:solidFill>
                  <a:srgbClr val="000000"/>
                </a:solidFill>
              </a:rPr>
              <a:t>.</a:t>
            </a:r>
            <a:r>
              <a:rPr sz="2400">
                <a:solidFill>
                  <a:srgbClr val="0326CC"/>
                </a:solidFill>
              </a:rPr>
              <a:t>data</a:t>
            </a:r>
            <a:r>
              <a:rPr sz="2400">
                <a:solidFill>
                  <a:srgbClr val="000000"/>
                </a:solidFill>
              </a:rPr>
              <a:t> = </a:t>
            </a:r>
            <a:r>
              <a:rPr sz="2400">
                <a:solidFill>
                  <a:srgbClr val="931A68"/>
                </a:solidFill>
              </a:rPr>
              <a:t>null</a:t>
            </a:r>
            <a:r>
              <a:rPr sz="2400">
                <a:solidFill>
                  <a:srgbClr val="000000"/>
                </a:solidFill>
              </a:rPr>
              <a:t>;</a:t>
            </a:r>
            <a:r>
              <a:rPr sz="2400"/>
              <a:t>// 帮助GC</a:t>
            </a:r>
            <a:endParaRPr sz="2400">
              <a:solidFill>
                <a:srgbClr val="000000"/>
              </a:solidFill>
            </a:endParaRPr>
          </a:p>
          <a:p>
            <a:pPr>
              <a:defRPr sz="2000">
                <a:solidFill>
                  <a:srgbClr val="0326CC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 sz="2400">
                <a:solidFill>
                  <a:srgbClr val="000000"/>
                </a:solidFill>
              </a:rPr>
              <a:t>			</a:t>
            </a:r>
            <a:r>
              <a:rPr sz="2400">
                <a:solidFill>
                  <a:srgbClr val="7E504F"/>
                </a:solidFill>
              </a:rPr>
              <a:t>q</a:t>
            </a:r>
            <a:r>
              <a:rPr sz="2400">
                <a:solidFill>
                  <a:srgbClr val="000000"/>
                </a:solidFill>
              </a:rPr>
              <a:t>.</a:t>
            </a:r>
            <a:r>
              <a:rPr sz="2400"/>
              <a:t>next</a:t>
            </a:r>
            <a:r>
              <a:rPr sz="2400">
                <a:solidFill>
                  <a:srgbClr val="000000"/>
                </a:solidFill>
              </a:rPr>
              <a:t> = </a:t>
            </a:r>
            <a:r>
              <a:rPr sz="2400">
                <a:solidFill>
                  <a:srgbClr val="931A68"/>
                </a:solidFill>
              </a:rPr>
              <a:t>null</a:t>
            </a:r>
            <a:r>
              <a:rPr sz="2400">
                <a:solidFill>
                  <a:srgbClr val="000000"/>
                </a:solidFill>
              </a:rPr>
              <a:t>;</a:t>
            </a:r>
          </a:p>
          <a:p>
            <a:pPr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rPr sz="2400"/>
              <a:t>		}</a:t>
            </a:r>
          </a:p>
          <a:p>
            <a:pPr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rPr sz="2400"/>
              <a:t>		</a:t>
            </a:r>
            <a:r>
              <a:rPr sz="2400">
                <a:solidFill>
                  <a:srgbClr val="0326CC"/>
                </a:solidFill>
              </a:rPr>
              <a:t>size</a:t>
            </a:r>
            <a:r>
              <a:rPr sz="2400"/>
              <a:t> = 0;</a:t>
            </a:r>
          </a:p>
          <a:p>
            <a:pPr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rPr sz="2400"/>
              <a:t>	}</a:t>
            </a:r>
          </a:p>
        </p:txBody>
      </p:sp>
      <p:sp>
        <p:nvSpPr>
          <p:cNvPr id="785" name="q"/>
          <p:cNvSpPr txBox="1"/>
          <p:nvPr/>
        </p:nvSpPr>
        <p:spPr>
          <a:xfrm>
            <a:off x="4464531" y="3521491"/>
            <a:ext cx="296814" cy="495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600"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r>
              <a:t>q</a:t>
            </a:r>
          </a:p>
        </p:txBody>
      </p:sp>
      <p:sp>
        <p:nvSpPr>
          <p:cNvPr id="786" name="线条"/>
          <p:cNvSpPr/>
          <p:nvPr/>
        </p:nvSpPr>
        <p:spPr>
          <a:xfrm>
            <a:off x="4612938" y="3970093"/>
            <a:ext cx="1" cy="253267"/>
          </a:xfrm>
          <a:prstGeom prst="line">
            <a:avLst/>
          </a:prstGeom>
          <a:ln w="25400">
            <a:solidFill>
              <a:schemeClr val="accent1"/>
            </a:solidFill>
            <a:tailEnd type="triangle"/>
          </a:ln>
        </p:spPr>
        <p:txBody>
          <a:bodyPr lIns="45718" tIns="45718" rIns="45718" bIns="45718"/>
          <a:lstStyle/>
          <a:p>
            <a:pPr>
              <a:defRPr sz="1200">
                <a:latin typeface="Tahoma"/>
                <a:ea typeface="Tahoma"/>
                <a:cs typeface="Tahoma"/>
                <a:sym typeface="Tahoma"/>
              </a:defRPr>
            </a:pPr>
            <a:endParaRPr/>
          </a:p>
        </p:txBody>
      </p:sp>
      <p:sp>
        <p:nvSpPr>
          <p:cNvPr id="787" name="成组"/>
          <p:cNvSpPr/>
          <p:nvPr/>
        </p:nvSpPr>
        <p:spPr>
          <a:xfrm>
            <a:off x="4078089" y="4208798"/>
            <a:ext cx="1008064" cy="468316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50800" tIns="50800" rIns="50800" bIns="50800" anchor="ctr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788" name="矩形"/>
          <p:cNvSpPr/>
          <p:nvPr/>
        </p:nvSpPr>
        <p:spPr>
          <a:xfrm>
            <a:off x="5086152" y="4208798"/>
            <a:ext cx="360364" cy="468314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50800" tIns="50800" rIns="50800" bIns="50800" anchor="ctr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789" name="椭圆形"/>
          <p:cNvSpPr/>
          <p:nvPr/>
        </p:nvSpPr>
        <p:spPr>
          <a:xfrm>
            <a:off x="5230614" y="4424698"/>
            <a:ext cx="36515" cy="71439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txBody>
          <a:bodyPr lIns="50800" tIns="50800" rIns="50800" bIns="50800" anchor="ctr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790" name="成组"/>
          <p:cNvSpPr/>
          <p:nvPr/>
        </p:nvSpPr>
        <p:spPr>
          <a:xfrm>
            <a:off x="5733852" y="4210386"/>
            <a:ext cx="1008064" cy="468316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50800" tIns="50800" rIns="50800" bIns="50800" anchor="ctr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791" name="矩形"/>
          <p:cNvSpPr/>
          <p:nvPr/>
        </p:nvSpPr>
        <p:spPr>
          <a:xfrm>
            <a:off x="6741914" y="4210387"/>
            <a:ext cx="360364" cy="468314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50800" tIns="50800" rIns="50800" bIns="50800" anchor="ctr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792" name="成组"/>
          <p:cNvSpPr/>
          <p:nvPr/>
        </p:nvSpPr>
        <p:spPr>
          <a:xfrm>
            <a:off x="7354689" y="4210386"/>
            <a:ext cx="1008064" cy="468316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50800" tIns="50800" rIns="50800" bIns="50800" anchor="ctr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793" name="矩形"/>
          <p:cNvSpPr/>
          <p:nvPr/>
        </p:nvSpPr>
        <p:spPr>
          <a:xfrm>
            <a:off x="8362752" y="4210387"/>
            <a:ext cx="360364" cy="468314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50800" tIns="50800" rIns="50800" bIns="50800" anchor="ctr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794" name="椭圆形"/>
          <p:cNvSpPr/>
          <p:nvPr/>
        </p:nvSpPr>
        <p:spPr>
          <a:xfrm>
            <a:off x="6922889" y="4391362"/>
            <a:ext cx="36515" cy="71439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txBody>
          <a:bodyPr lIns="50800" tIns="50800" rIns="50800" bIns="50800" anchor="ctr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798" name="线条"/>
          <p:cNvSpPr/>
          <p:nvPr/>
        </p:nvSpPr>
        <p:spPr>
          <a:xfrm>
            <a:off x="5265539" y="4462799"/>
            <a:ext cx="468314" cy="1589"/>
          </a:xfrm>
          <a:prstGeom prst="line">
            <a:avLst/>
          </a:prstGeom>
          <a:ln w="38100">
            <a:solidFill>
              <a:srgbClr val="000000"/>
            </a:solidFill>
            <a:tailEnd type="triangle"/>
          </a:ln>
        </p:spPr>
        <p:txBody>
          <a:bodyPr lIns="45718" tIns="45718" rIns="45718" bIns="45718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799" name="线条"/>
          <p:cNvSpPr/>
          <p:nvPr/>
        </p:nvSpPr>
        <p:spPr>
          <a:xfrm>
            <a:off x="6959402" y="4426286"/>
            <a:ext cx="395289" cy="1589"/>
          </a:xfrm>
          <a:prstGeom prst="line">
            <a:avLst/>
          </a:prstGeom>
          <a:ln w="38100">
            <a:solidFill>
              <a:srgbClr val="000000"/>
            </a:solidFill>
            <a:tailEnd type="triangle"/>
          </a:ln>
        </p:spPr>
        <p:txBody>
          <a:bodyPr lIns="45718" tIns="45718" rIns="45718" bIns="45718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800" name="head"/>
          <p:cNvSpPr txBox="1"/>
          <p:nvPr/>
        </p:nvSpPr>
        <p:spPr>
          <a:xfrm>
            <a:off x="2589409" y="4209068"/>
            <a:ext cx="666849" cy="5027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600"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r>
              <a:rPr lang="en-US"/>
              <a:t>first</a:t>
            </a:r>
            <a:endParaRPr/>
          </a:p>
        </p:txBody>
      </p:sp>
      <p:sp>
        <p:nvSpPr>
          <p:cNvPr id="801" name="线条"/>
          <p:cNvSpPr/>
          <p:nvPr/>
        </p:nvSpPr>
        <p:spPr>
          <a:xfrm>
            <a:off x="3510668" y="4460825"/>
            <a:ext cx="567422" cy="1"/>
          </a:xfrm>
          <a:prstGeom prst="line">
            <a:avLst/>
          </a:prstGeom>
          <a:ln w="38100">
            <a:solidFill>
              <a:srgbClr val="000000"/>
            </a:solidFill>
            <a:tailEnd type="triangle"/>
          </a:ln>
        </p:spPr>
        <p:txBody>
          <a:bodyPr lIns="45718" tIns="45718" rIns="45718" bIns="45718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802" name="a0"/>
          <p:cNvSpPr txBox="1"/>
          <p:nvPr/>
        </p:nvSpPr>
        <p:spPr>
          <a:xfrm>
            <a:off x="4415750" y="4706450"/>
            <a:ext cx="408941" cy="4894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marR="40640" indent="40640" algn="ctr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r>
              <a:t>a</a:t>
            </a:r>
            <a:r>
              <a:rPr baseline="-25000"/>
              <a:t>0</a:t>
            </a:r>
          </a:p>
        </p:txBody>
      </p:sp>
      <p:sp>
        <p:nvSpPr>
          <p:cNvPr id="803" name="线条"/>
          <p:cNvSpPr/>
          <p:nvPr/>
        </p:nvSpPr>
        <p:spPr>
          <a:xfrm>
            <a:off x="4600238" y="4456063"/>
            <a:ext cx="1" cy="400565"/>
          </a:xfrm>
          <a:prstGeom prst="line">
            <a:avLst/>
          </a:prstGeom>
          <a:ln w="25400">
            <a:solidFill>
              <a:schemeClr val="accent1"/>
            </a:solidFill>
            <a:tailEnd type="triangle"/>
          </a:ln>
        </p:spPr>
        <p:txBody>
          <a:bodyPr lIns="45718" tIns="45718" rIns="45718" bIns="45718"/>
          <a:lstStyle/>
          <a:p>
            <a:pPr>
              <a:defRPr sz="1200">
                <a:latin typeface="Tahoma"/>
                <a:ea typeface="Tahoma"/>
                <a:cs typeface="Tahoma"/>
                <a:sym typeface="Tahoma"/>
              </a:defRPr>
            </a:pPr>
            <a:endParaRPr/>
          </a:p>
        </p:txBody>
      </p:sp>
      <p:sp>
        <p:nvSpPr>
          <p:cNvPr id="804" name="a1"/>
          <p:cNvSpPr txBox="1"/>
          <p:nvPr/>
        </p:nvSpPr>
        <p:spPr>
          <a:xfrm>
            <a:off x="6078330" y="4706450"/>
            <a:ext cx="408941" cy="4894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marR="40640" indent="40640" algn="ctr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r>
              <a:t>a</a:t>
            </a:r>
            <a:r>
              <a:rPr baseline="-25000"/>
              <a:t>1</a:t>
            </a:r>
          </a:p>
        </p:txBody>
      </p:sp>
      <p:sp>
        <p:nvSpPr>
          <p:cNvPr id="805" name="线条"/>
          <p:cNvSpPr/>
          <p:nvPr/>
        </p:nvSpPr>
        <p:spPr>
          <a:xfrm>
            <a:off x="6262818" y="4456063"/>
            <a:ext cx="1" cy="400565"/>
          </a:xfrm>
          <a:prstGeom prst="line">
            <a:avLst/>
          </a:prstGeom>
          <a:ln w="25400">
            <a:solidFill>
              <a:schemeClr val="accent1"/>
            </a:solidFill>
            <a:tailEnd type="triangle"/>
          </a:ln>
        </p:spPr>
        <p:txBody>
          <a:bodyPr lIns="45718" tIns="45718" rIns="45718" bIns="45718"/>
          <a:lstStyle/>
          <a:p>
            <a:pPr>
              <a:defRPr sz="1200">
                <a:latin typeface="Tahoma"/>
                <a:ea typeface="Tahoma"/>
                <a:cs typeface="Tahoma"/>
                <a:sym typeface="Tahoma"/>
              </a:defRPr>
            </a:pPr>
            <a:endParaRPr/>
          </a:p>
        </p:txBody>
      </p:sp>
      <p:sp>
        <p:nvSpPr>
          <p:cNvPr id="806" name="a2"/>
          <p:cNvSpPr txBox="1"/>
          <p:nvPr/>
        </p:nvSpPr>
        <p:spPr>
          <a:xfrm>
            <a:off x="7711208" y="4706450"/>
            <a:ext cx="408941" cy="4894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marR="40640" indent="40640" algn="ctr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r>
              <a:t>a</a:t>
            </a:r>
            <a:r>
              <a:rPr baseline="-25000"/>
              <a:t>2</a:t>
            </a:r>
          </a:p>
        </p:txBody>
      </p:sp>
      <p:sp>
        <p:nvSpPr>
          <p:cNvPr id="807" name="线条"/>
          <p:cNvSpPr/>
          <p:nvPr/>
        </p:nvSpPr>
        <p:spPr>
          <a:xfrm>
            <a:off x="7895695" y="4456063"/>
            <a:ext cx="1" cy="400565"/>
          </a:xfrm>
          <a:prstGeom prst="line">
            <a:avLst/>
          </a:prstGeom>
          <a:ln w="25400">
            <a:solidFill>
              <a:schemeClr val="accent1"/>
            </a:solidFill>
            <a:tailEnd type="triangle"/>
          </a:ln>
        </p:spPr>
        <p:txBody>
          <a:bodyPr lIns="45718" tIns="45718" rIns="45718" bIns="45718"/>
          <a:lstStyle/>
          <a:p>
            <a:pPr>
              <a:defRPr sz="1200">
                <a:latin typeface="Tahoma"/>
                <a:ea typeface="Tahoma"/>
                <a:cs typeface="Tahoma"/>
                <a:sym typeface="Tahoma"/>
              </a:defRPr>
            </a:pPr>
            <a:endParaRPr/>
          </a:p>
        </p:txBody>
      </p:sp>
      <p:sp>
        <p:nvSpPr>
          <p:cNvPr id="808" name="a0"/>
          <p:cNvSpPr txBox="1"/>
          <p:nvPr/>
        </p:nvSpPr>
        <p:spPr>
          <a:xfrm>
            <a:off x="2798972" y="6092069"/>
            <a:ext cx="408941" cy="4894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marR="40640" indent="40640" algn="ctr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r>
              <a:t>a</a:t>
            </a:r>
            <a:r>
              <a:rPr baseline="-25000"/>
              <a:t>0</a:t>
            </a:r>
          </a:p>
        </p:txBody>
      </p:sp>
      <p:sp>
        <p:nvSpPr>
          <p:cNvPr id="809" name="a1"/>
          <p:cNvSpPr txBox="1"/>
          <p:nvPr/>
        </p:nvSpPr>
        <p:spPr>
          <a:xfrm>
            <a:off x="4458440" y="6092069"/>
            <a:ext cx="408941" cy="4894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marR="40640" indent="40640" algn="ctr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r>
              <a:t>a</a:t>
            </a:r>
            <a:r>
              <a:rPr baseline="-25000"/>
              <a:t>1</a:t>
            </a:r>
          </a:p>
        </p:txBody>
      </p:sp>
      <p:sp>
        <p:nvSpPr>
          <p:cNvPr id="810" name="a2"/>
          <p:cNvSpPr txBox="1"/>
          <p:nvPr/>
        </p:nvSpPr>
        <p:spPr>
          <a:xfrm>
            <a:off x="6078330" y="6092069"/>
            <a:ext cx="408941" cy="4894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marR="40640" indent="40640" algn="ctr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r>
              <a:t>a</a:t>
            </a:r>
            <a:r>
              <a:rPr baseline="-25000"/>
              <a:t>2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4595D8D-2E38-31CD-B993-E78F20033CF7}"/>
              </a:ext>
            </a:extLst>
          </p:cNvPr>
          <p:cNvSpPr txBox="1"/>
          <p:nvPr/>
        </p:nvSpPr>
        <p:spPr>
          <a:xfrm>
            <a:off x="8341149" y="4208798"/>
            <a:ext cx="349353" cy="47705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zh-CN" altLang="en-US">
                <a:solidFill>
                  <a:schemeClr val="tx1"/>
                </a:solidFill>
                <a:effectLst/>
                <a:latin typeface="Symbol" pitchFamily="2" charset="2"/>
              </a:rPr>
              <a:t>∧</a:t>
            </a:r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3C4AF8E-9202-2F0A-2C10-986B6EDEA5D5}"/>
              </a:ext>
            </a:extLst>
          </p:cNvPr>
          <p:cNvSpPr txBox="1"/>
          <p:nvPr/>
        </p:nvSpPr>
        <p:spPr>
          <a:xfrm>
            <a:off x="1363089" y="5438826"/>
            <a:ext cx="406958" cy="47705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zh-CN" altLang="en-US">
                <a:solidFill>
                  <a:schemeClr val="tx1"/>
                </a:solidFill>
                <a:effectLst/>
                <a:latin typeface="Symbol" pitchFamily="2" charset="2"/>
              </a:rPr>
              <a:t>∧</a:t>
            </a:r>
            <a:endParaRPr lang="zh-CN" altLang="en-US"/>
          </a:p>
        </p:txBody>
      </p:sp>
    </p:spTree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4" name="Node&lt;T&gt; pre = null;…"/>
          <p:cNvSpPr txBox="1"/>
          <p:nvPr/>
        </p:nvSpPr>
        <p:spPr>
          <a:xfrm>
            <a:off x="1210351" y="2548114"/>
            <a:ext cx="7016344" cy="23417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lnSpc>
                <a:spcPct val="150000"/>
              </a:lnSpc>
            </a:pPr>
            <a:r>
              <a:t>Node&lt;T&gt; pre = </a:t>
            </a:r>
            <a:r>
              <a:rPr>
                <a:solidFill>
                  <a:schemeClr val="accent5"/>
                </a:solidFill>
              </a:rPr>
              <a:t>null</a:t>
            </a:r>
            <a:r>
              <a:t>;</a:t>
            </a:r>
          </a:p>
          <a:p>
            <a:pPr>
              <a:lnSpc>
                <a:spcPct val="150000"/>
              </a:lnSpc>
            </a:pPr>
            <a:r>
              <a:t>for(Node&lt;T&gt; p = </a:t>
            </a:r>
            <a:r>
              <a:rPr lang="en-US"/>
              <a:t>first</a:t>
            </a:r>
            <a:r>
              <a:t>; p != null; </a:t>
            </a:r>
            <a:r>
              <a:rPr>
                <a:solidFill>
                  <a:schemeClr val="accent5"/>
                </a:solidFill>
              </a:rPr>
              <a:t>pre = p</a:t>
            </a:r>
            <a:r>
              <a:t>, p = p.next){</a:t>
            </a:r>
          </a:p>
          <a:p>
            <a:pPr>
              <a:lnSpc>
                <a:spcPct val="150000"/>
              </a:lnSpc>
            </a:pPr>
            <a:r>
              <a:t>…. if(p.data….)</a:t>
            </a:r>
          </a:p>
          <a:p>
            <a:pPr>
              <a:lnSpc>
                <a:spcPct val="150000"/>
              </a:lnSpc>
            </a:pPr>
            <a:r>
              <a:t>}</a:t>
            </a:r>
          </a:p>
        </p:txBody>
      </p:sp>
      <p:sp>
        <p:nvSpPr>
          <p:cNvPr id="815" name="如果pre=null，则满足条件的结点是第1个结点，没有前驱结点…"/>
          <p:cNvSpPr txBox="1"/>
          <p:nvPr/>
        </p:nvSpPr>
        <p:spPr>
          <a:xfrm>
            <a:off x="229509" y="5263631"/>
            <a:ext cx="8729432" cy="11837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/>
              <a:t>如果是空表，则</a:t>
            </a:r>
            <a:r>
              <a:rPr lang="en-US" altLang="zh-CN"/>
              <a:t>pre=null</a:t>
            </a:r>
            <a:r>
              <a:rPr lang="zh-CN" altLang="en-US"/>
              <a:t>，没有前驱结点</a:t>
            </a:r>
            <a:endParaRPr lang="en-US"/>
          </a:p>
          <a:p>
            <a:pPr>
              <a:lnSpc>
                <a:spcPct val="150000"/>
              </a:lnSpc>
            </a:pPr>
            <a:r>
              <a:t>如果满足条件的结点是第1个结点，</a:t>
            </a:r>
            <a:r>
              <a:rPr lang="en-US" altLang="zh-CN"/>
              <a:t> </a:t>
            </a:r>
            <a:r>
              <a:rPr lang="zh-CN" altLang="en-US"/>
              <a:t>则</a:t>
            </a:r>
            <a:r>
              <a:rPr lang="en-US" altLang="zh-CN"/>
              <a:t>pre=null</a:t>
            </a:r>
            <a:r>
              <a:rPr lang="zh-CN" altLang="en-US"/>
              <a:t>，</a:t>
            </a:r>
            <a:r>
              <a:t>没有前驱结点</a:t>
            </a:r>
          </a:p>
        </p:txBody>
      </p:sp>
      <p:grpSp>
        <p:nvGrpSpPr>
          <p:cNvPr id="845" name="成组"/>
          <p:cNvGrpSpPr/>
          <p:nvPr/>
        </p:nvGrpSpPr>
        <p:grpSpPr>
          <a:xfrm>
            <a:off x="1311005" y="709094"/>
            <a:ext cx="6133709" cy="1674425"/>
            <a:chOff x="0" y="0"/>
            <a:chExt cx="6133707" cy="1674424"/>
          </a:xfrm>
        </p:grpSpPr>
        <p:sp>
          <p:nvSpPr>
            <p:cNvPr id="816" name="pre"/>
            <p:cNvSpPr txBox="1"/>
            <p:nvPr/>
          </p:nvSpPr>
          <p:spPr>
            <a:xfrm>
              <a:off x="1760822" y="0"/>
              <a:ext cx="587996" cy="4953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2600">
                  <a:latin typeface="Tahoma"/>
                  <a:ea typeface="Tahoma"/>
                  <a:cs typeface="Tahoma"/>
                  <a:sym typeface="Tahoma"/>
                </a:defRPr>
              </a:lvl1pPr>
            </a:lstStyle>
            <a:p>
              <a:r>
                <a:t>pre</a:t>
              </a:r>
            </a:p>
          </p:txBody>
        </p:sp>
        <p:sp>
          <p:nvSpPr>
            <p:cNvPr id="817" name="线条"/>
            <p:cNvSpPr/>
            <p:nvPr/>
          </p:nvSpPr>
          <p:spPr>
            <a:xfrm>
              <a:off x="2023528" y="448602"/>
              <a:ext cx="1" cy="253267"/>
            </a:xfrm>
            <a:prstGeom prst="line">
              <a:avLst/>
            </a:prstGeom>
            <a:noFill/>
            <a:ln w="25400" cap="flat">
              <a:solidFill>
                <a:schemeClr val="accent1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 sz="1200"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  <p:grpSp>
          <p:nvGrpSpPr>
            <p:cNvPr id="833" name="成组"/>
            <p:cNvGrpSpPr/>
            <p:nvPr/>
          </p:nvGrpSpPr>
          <p:grpSpPr>
            <a:xfrm>
              <a:off x="0" y="687306"/>
              <a:ext cx="6133707" cy="502972"/>
              <a:chOff x="0" y="10575"/>
              <a:chExt cx="6133706" cy="502970"/>
            </a:xfrm>
          </p:grpSpPr>
          <p:sp>
            <p:nvSpPr>
              <p:cNvPr id="818" name="成组"/>
              <p:cNvSpPr/>
              <p:nvPr/>
            </p:nvSpPr>
            <p:spPr>
              <a:xfrm>
                <a:off x="1488679" y="10575"/>
                <a:ext cx="1008064" cy="468316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819" name="矩形"/>
              <p:cNvSpPr/>
              <p:nvPr/>
            </p:nvSpPr>
            <p:spPr>
              <a:xfrm>
                <a:off x="2496742" y="10575"/>
                <a:ext cx="360364" cy="468314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820" name="椭圆形"/>
              <p:cNvSpPr/>
              <p:nvPr/>
            </p:nvSpPr>
            <p:spPr>
              <a:xfrm>
                <a:off x="2641205" y="226475"/>
                <a:ext cx="36515" cy="71439"/>
              </a:xfrm>
              <a:prstGeom prst="ellipse">
                <a:avLst/>
              </a:prstGeom>
              <a:solidFill>
                <a:srgbClr val="000000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821" name="成组"/>
              <p:cNvSpPr/>
              <p:nvPr/>
            </p:nvSpPr>
            <p:spPr>
              <a:xfrm>
                <a:off x="3144442" y="12163"/>
                <a:ext cx="1008064" cy="468316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822" name="矩形"/>
              <p:cNvSpPr/>
              <p:nvPr/>
            </p:nvSpPr>
            <p:spPr>
              <a:xfrm>
                <a:off x="4152505" y="12163"/>
                <a:ext cx="360364" cy="468314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823" name="成组"/>
              <p:cNvSpPr/>
              <p:nvPr/>
            </p:nvSpPr>
            <p:spPr>
              <a:xfrm>
                <a:off x="4765279" y="12163"/>
                <a:ext cx="1008064" cy="468316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824" name="矩形"/>
              <p:cNvSpPr/>
              <p:nvPr/>
            </p:nvSpPr>
            <p:spPr>
              <a:xfrm>
                <a:off x="5773342" y="12163"/>
                <a:ext cx="360364" cy="468314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825" name="椭圆形"/>
              <p:cNvSpPr/>
              <p:nvPr/>
            </p:nvSpPr>
            <p:spPr>
              <a:xfrm>
                <a:off x="4333480" y="193138"/>
                <a:ext cx="36515" cy="71439"/>
              </a:xfrm>
              <a:prstGeom prst="ellipse">
                <a:avLst/>
              </a:prstGeom>
              <a:solidFill>
                <a:srgbClr val="000000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829" name="线条"/>
              <p:cNvSpPr/>
              <p:nvPr/>
            </p:nvSpPr>
            <p:spPr>
              <a:xfrm>
                <a:off x="2676130" y="264575"/>
                <a:ext cx="468314" cy="1589"/>
              </a:xfrm>
              <a:prstGeom prst="line">
                <a:avLst/>
              </a:prstGeom>
              <a:noFill/>
              <a:ln w="38100" cap="flat">
                <a:solidFill>
                  <a:srgbClr val="000000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830" name="线条"/>
              <p:cNvSpPr/>
              <p:nvPr/>
            </p:nvSpPr>
            <p:spPr>
              <a:xfrm>
                <a:off x="4369992" y="228063"/>
                <a:ext cx="395290" cy="1589"/>
              </a:xfrm>
              <a:prstGeom prst="line">
                <a:avLst/>
              </a:prstGeom>
              <a:noFill/>
              <a:ln w="38100" cap="flat">
                <a:solidFill>
                  <a:srgbClr val="000000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831" name="head"/>
              <p:cNvSpPr txBox="1"/>
              <p:nvPr/>
            </p:nvSpPr>
            <p:spPr>
              <a:xfrm>
                <a:off x="0" y="10845"/>
                <a:ext cx="666849" cy="50270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>
                <a:lvl1pPr>
                  <a:defRPr sz="2600">
                    <a:latin typeface="Tahoma"/>
                    <a:ea typeface="Tahoma"/>
                    <a:cs typeface="Tahoma"/>
                    <a:sym typeface="Tahoma"/>
                  </a:defRPr>
                </a:lvl1pPr>
              </a:lstStyle>
              <a:p>
                <a:r>
                  <a:rPr lang="en-US"/>
                  <a:t>first</a:t>
                </a:r>
                <a:endParaRPr/>
              </a:p>
            </p:txBody>
          </p:sp>
          <p:sp>
            <p:nvSpPr>
              <p:cNvPr id="832" name="线条"/>
              <p:cNvSpPr/>
              <p:nvPr/>
            </p:nvSpPr>
            <p:spPr>
              <a:xfrm>
                <a:off x="921258" y="262602"/>
                <a:ext cx="567422" cy="1"/>
              </a:xfrm>
              <a:prstGeom prst="line">
                <a:avLst/>
              </a:prstGeom>
              <a:noFill/>
              <a:ln w="38100" cap="flat">
                <a:solidFill>
                  <a:srgbClr val="000000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</p:grpSp>
        <p:grpSp>
          <p:nvGrpSpPr>
            <p:cNvPr id="836" name="成组"/>
            <p:cNvGrpSpPr/>
            <p:nvPr/>
          </p:nvGrpSpPr>
          <p:grpSpPr>
            <a:xfrm>
              <a:off x="1826341" y="934572"/>
              <a:ext cx="408941" cy="739852"/>
              <a:chOff x="0" y="0"/>
              <a:chExt cx="408940" cy="739851"/>
            </a:xfrm>
          </p:grpSpPr>
          <p:sp>
            <p:nvSpPr>
              <p:cNvPr id="834" name="a0"/>
              <p:cNvSpPr txBox="1"/>
              <p:nvPr/>
            </p:nvSpPr>
            <p:spPr>
              <a:xfrm>
                <a:off x="0" y="250387"/>
                <a:ext cx="408941" cy="48946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/>
              <a:p>
                <a:pPr marR="40640" indent="40640" algn="ctr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r>
                  <a:t>a</a:t>
                </a:r>
                <a:r>
                  <a:rPr baseline="-25000"/>
                  <a:t>0</a:t>
                </a:r>
              </a:p>
            </p:txBody>
          </p:sp>
          <p:sp>
            <p:nvSpPr>
              <p:cNvPr id="835" name="线条"/>
              <p:cNvSpPr/>
              <p:nvPr/>
            </p:nvSpPr>
            <p:spPr>
              <a:xfrm flipH="1">
                <a:off x="184487" y="0"/>
                <a:ext cx="1" cy="400564"/>
              </a:xfrm>
              <a:prstGeom prst="line">
                <a:avLst/>
              </a:prstGeom>
              <a:noFill/>
              <a:ln w="25400" cap="flat">
                <a:solidFill>
                  <a:schemeClr val="accent1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 sz="1200">
                    <a:latin typeface="Tahoma"/>
                    <a:ea typeface="Tahoma"/>
                    <a:cs typeface="Tahoma"/>
                    <a:sym typeface="Tahoma"/>
                  </a:defRPr>
                </a:pPr>
                <a:endParaRPr/>
              </a:p>
            </p:txBody>
          </p:sp>
        </p:grpSp>
        <p:grpSp>
          <p:nvGrpSpPr>
            <p:cNvPr id="839" name="成组"/>
            <p:cNvGrpSpPr/>
            <p:nvPr/>
          </p:nvGrpSpPr>
          <p:grpSpPr>
            <a:xfrm>
              <a:off x="3488921" y="934572"/>
              <a:ext cx="408941" cy="739852"/>
              <a:chOff x="0" y="0"/>
              <a:chExt cx="408940" cy="739851"/>
            </a:xfrm>
          </p:grpSpPr>
          <p:sp>
            <p:nvSpPr>
              <p:cNvPr id="837" name="a1"/>
              <p:cNvSpPr txBox="1"/>
              <p:nvPr/>
            </p:nvSpPr>
            <p:spPr>
              <a:xfrm>
                <a:off x="0" y="250387"/>
                <a:ext cx="408941" cy="48946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/>
              <a:p>
                <a:pPr marR="40640" indent="40640" algn="ctr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r>
                  <a:t>a</a:t>
                </a:r>
                <a:r>
                  <a:rPr baseline="-25000"/>
                  <a:t>1</a:t>
                </a:r>
              </a:p>
            </p:txBody>
          </p:sp>
          <p:sp>
            <p:nvSpPr>
              <p:cNvPr id="838" name="线条"/>
              <p:cNvSpPr/>
              <p:nvPr/>
            </p:nvSpPr>
            <p:spPr>
              <a:xfrm flipH="1">
                <a:off x="184487" y="0"/>
                <a:ext cx="1" cy="400564"/>
              </a:xfrm>
              <a:prstGeom prst="line">
                <a:avLst/>
              </a:prstGeom>
              <a:noFill/>
              <a:ln w="25400" cap="flat">
                <a:solidFill>
                  <a:schemeClr val="accent1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 sz="1200">
                    <a:latin typeface="Tahoma"/>
                    <a:ea typeface="Tahoma"/>
                    <a:cs typeface="Tahoma"/>
                    <a:sym typeface="Tahoma"/>
                  </a:defRPr>
                </a:pPr>
                <a:endParaRPr/>
              </a:p>
            </p:txBody>
          </p:sp>
        </p:grpSp>
        <p:grpSp>
          <p:nvGrpSpPr>
            <p:cNvPr id="842" name="成组"/>
            <p:cNvGrpSpPr/>
            <p:nvPr/>
          </p:nvGrpSpPr>
          <p:grpSpPr>
            <a:xfrm>
              <a:off x="5121798" y="934572"/>
              <a:ext cx="408942" cy="739852"/>
              <a:chOff x="0" y="0"/>
              <a:chExt cx="408940" cy="739851"/>
            </a:xfrm>
          </p:grpSpPr>
          <p:sp>
            <p:nvSpPr>
              <p:cNvPr id="840" name="a2"/>
              <p:cNvSpPr txBox="1"/>
              <p:nvPr/>
            </p:nvSpPr>
            <p:spPr>
              <a:xfrm>
                <a:off x="0" y="250387"/>
                <a:ext cx="408941" cy="48946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/>
              <a:p>
                <a:pPr marR="40640" indent="40640" algn="ctr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r>
                  <a:t>a</a:t>
                </a:r>
                <a:r>
                  <a:rPr baseline="-25000"/>
                  <a:t>2</a:t>
                </a:r>
              </a:p>
            </p:txBody>
          </p:sp>
          <p:sp>
            <p:nvSpPr>
              <p:cNvPr id="841" name="线条"/>
              <p:cNvSpPr/>
              <p:nvPr/>
            </p:nvSpPr>
            <p:spPr>
              <a:xfrm flipH="1">
                <a:off x="184487" y="0"/>
                <a:ext cx="1" cy="400564"/>
              </a:xfrm>
              <a:prstGeom prst="line">
                <a:avLst/>
              </a:prstGeom>
              <a:noFill/>
              <a:ln w="25400" cap="flat">
                <a:solidFill>
                  <a:schemeClr val="accent1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 sz="1200">
                    <a:latin typeface="Tahoma"/>
                    <a:ea typeface="Tahoma"/>
                    <a:cs typeface="Tahoma"/>
                    <a:sym typeface="Tahoma"/>
                  </a:defRPr>
                </a:pPr>
                <a:endParaRPr/>
              </a:p>
            </p:txBody>
          </p:sp>
        </p:grpSp>
        <p:sp>
          <p:nvSpPr>
            <p:cNvPr id="843" name="p"/>
            <p:cNvSpPr txBox="1"/>
            <p:nvPr/>
          </p:nvSpPr>
          <p:spPr>
            <a:xfrm>
              <a:off x="3513421" y="0"/>
              <a:ext cx="296814" cy="4953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2600">
                  <a:latin typeface="Tahoma"/>
                  <a:ea typeface="Tahoma"/>
                  <a:cs typeface="Tahoma"/>
                  <a:sym typeface="Tahoma"/>
                </a:defRPr>
              </a:lvl1pPr>
            </a:lstStyle>
            <a:p>
              <a:r>
                <a:t>p</a:t>
              </a:r>
            </a:p>
          </p:txBody>
        </p:sp>
        <p:sp>
          <p:nvSpPr>
            <p:cNvPr id="844" name="线条"/>
            <p:cNvSpPr/>
            <p:nvPr/>
          </p:nvSpPr>
          <p:spPr>
            <a:xfrm>
              <a:off x="3661829" y="448602"/>
              <a:ext cx="1" cy="253267"/>
            </a:xfrm>
            <a:prstGeom prst="line">
              <a:avLst/>
            </a:prstGeom>
            <a:noFill/>
            <a:ln w="25400" cap="flat">
              <a:solidFill>
                <a:schemeClr val="accent1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 sz="1200"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</p:grpSp>
      <p:sp>
        <p:nvSpPr>
          <p:cNvPr id="2" name="标题 1">
            <a:extLst>
              <a:ext uri="{FF2B5EF4-FFF2-40B4-BE49-F238E27FC236}">
                <a16:creationId xmlns:a16="http://schemas.microsoft.com/office/drawing/2014/main" id="{3B58421B-B823-BF11-EB56-FADDFBFBB8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根据某条件找前驱结点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6CABC80-1C0A-C34F-293D-9783F18A2842}"/>
              </a:ext>
            </a:extLst>
          </p:cNvPr>
          <p:cNvSpPr txBox="1"/>
          <p:nvPr/>
        </p:nvSpPr>
        <p:spPr>
          <a:xfrm>
            <a:off x="7062786" y="1379853"/>
            <a:ext cx="349353" cy="47705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zh-CN" altLang="en-US">
                <a:solidFill>
                  <a:schemeClr val="tx1"/>
                </a:solidFill>
                <a:effectLst/>
                <a:latin typeface="Symbol" pitchFamily="2" charset="2"/>
              </a:rPr>
              <a:t>∧</a:t>
            </a:r>
            <a:endParaRPr lang="zh-CN" altLang="en-US"/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F64AF30-FE73-1C3E-6FC6-3F4144B816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Node</a:t>
            </a:r>
            <a:r>
              <a:rPr lang="zh-CN" altLang="en-US"/>
              <a:t>类对象之间的引用关系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29CD7C9-73E8-C6CF-9F75-7B556EEC5820}"/>
              </a:ext>
            </a:extLst>
          </p:cNvPr>
          <p:cNvSpPr txBox="1"/>
          <p:nvPr/>
        </p:nvSpPr>
        <p:spPr>
          <a:xfrm>
            <a:off x="544286" y="1323886"/>
            <a:ext cx="102657" cy="48731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25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CD1A509C-906C-B9C5-0AC7-6B41D74C6223}"/>
              </a:ext>
            </a:extLst>
          </p:cNvPr>
          <p:cNvGrpSpPr/>
          <p:nvPr/>
        </p:nvGrpSpPr>
        <p:grpSpPr>
          <a:xfrm>
            <a:off x="1178635" y="2938801"/>
            <a:ext cx="6641674" cy="922342"/>
            <a:chOff x="1346319" y="3798544"/>
            <a:chExt cx="6641674" cy="922342"/>
          </a:xfrm>
        </p:grpSpPr>
        <p:grpSp>
          <p:nvGrpSpPr>
            <p:cNvPr id="25" name="成组">
              <a:extLst>
                <a:ext uri="{FF2B5EF4-FFF2-40B4-BE49-F238E27FC236}">
                  <a16:creationId xmlns:a16="http://schemas.microsoft.com/office/drawing/2014/main" id="{C7E7C44B-C818-20B7-6EDF-CAA35A77942F}"/>
                </a:ext>
              </a:extLst>
            </p:cNvPr>
            <p:cNvGrpSpPr/>
            <p:nvPr/>
          </p:nvGrpSpPr>
          <p:grpSpPr>
            <a:xfrm>
              <a:off x="1346319" y="3798544"/>
              <a:ext cx="999531" cy="922341"/>
              <a:chOff x="0" y="0"/>
              <a:chExt cx="999529" cy="922338"/>
            </a:xfrm>
          </p:grpSpPr>
          <p:sp>
            <p:nvSpPr>
              <p:cNvPr id="38" name="矩形">
                <a:extLst>
                  <a:ext uri="{FF2B5EF4-FFF2-40B4-BE49-F238E27FC236}">
                    <a16:creationId xmlns:a16="http://schemas.microsoft.com/office/drawing/2014/main" id="{7D4C85D0-CD6D-C4A2-C9BE-690AF17A3B99}"/>
                  </a:ext>
                </a:extLst>
              </p:cNvPr>
              <p:cNvSpPr/>
              <p:nvPr/>
            </p:nvSpPr>
            <p:spPr>
              <a:xfrm>
                <a:off x="0" y="0"/>
                <a:ext cx="999530" cy="465139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L="40640" marR="40640" defTabSz="914400">
                  <a:spcBef>
                    <a:spcPts val="1300"/>
                  </a:spcBef>
                  <a:defRPr sz="1900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39" name="矩形">
                <a:extLst>
                  <a:ext uri="{FF2B5EF4-FFF2-40B4-BE49-F238E27FC236}">
                    <a16:creationId xmlns:a16="http://schemas.microsoft.com/office/drawing/2014/main" id="{1AD4BC68-0A22-20F7-8366-CEF9EE2FA44C}"/>
                  </a:ext>
                </a:extLst>
              </p:cNvPr>
              <p:cNvSpPr/>
              <p:nvPr/>
            </p:nvSpPr>
            <p:spPr>
              <a:xfrm>
                <a:off x="0" y="457200"/>
                <a:ext cx="999530" cy="465139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L="40640" marR="40640" defTabSz="914400">
                  <a:spcBef>
                    <a:spcPts val="1300"/>
                  </a:spcBef>
                  <a:defRPr sz="1900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</p:grpSp>
        <p:grpSp>
          <p:nvGrpSpPr>
            <p:cNvPr id="26" name="成组">
              <a:extLst>
                <a:ext uri="{FF2B5EF4-FFF2-40B4-BE49-F238E27FC236}">
                  <a16:creationId xmlns:a16="http://schemas.microsoft.com/office/drawing/2014/main" id="{7F94CA7B-E701-1260-2A57-5BF48BAA7ED0}"/>
                </a:ext>
              </a:extLst>
            </p:cNvPr>
            <p:cNvGrpSpPr/>
            <p:nvPr/>
          </p:nvGrpSpPr>
          <p:grpSpPr>
            <a:xfrm>
              <a:off x="5105376" y="3798544"/>
              <a:ext cx="999530" cy="922341"/>
              <a:chOff x="0" y="0"/>
              <a:chExt cx="999529" cy="922338"/>
            </a:xfrm>
          </p:grpSpPr>
          <p:sp>
            <p:nvSpPr>
              <p:cNvPr id="36" name="矩形">
                <a:extLst>
                  <a:ext uri="{FF2B5EF4-FFF2-40B4-BE49-F238E27FC236}">
                    <a16:creationId xmlns:a16="http://schemas.microsoft.com/office/drawing/2014/main" id="{A2F31944-9B2B-F9F3-AAAE-8AEC4DA033F5}"/>
                  </a:ext>
                </a:extLst>
              </p:cNvPr>
              <p:cNvSpPr/>
              <p:nvPr/>
            </p:nvSpPr>
            <p:spPr>
              <a:xfrm>
                <a:off x="0" y="0"/>
                <a:ext cx="999530" cy="465139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L="40640" marR="40640" defTabSz="914400">
                  <a:spcBef>
                    <a:spcPts val="1300"/>
                  </a:spcBef>
                  <a:defRPr sz="1900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37" name="矩形">
                <a:extLst>
                  <a:ext uri="{FF2B5EF4-FFF2-40B4-BE49-F238E27FC236}">
                    <a16:creationId xmlns:a16="http://schemas.microsoft.com/office/drawing/2014/main" id="{B670193E-C4C7-CC56-69B1-B4E03E47E3D2}"/>
                  </a:ext>
                </a:extLst>
              </p:cNvPr>
              <p:cNvSpPr/>
              <p:nvPr/>
            </p:nvSpPr>
            <p:spPr>
              <a:xfrm>
                <a:off x="0" y="457200"/>
                <a:ext cx="999530" cy="465139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L="40640" marR="40640" defTabSz="914400">
                  <a:spcBef>
                    <a:spcPts val="1300"/>
                  </a:spcBef>
                  <a:defRPr sz="1900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</p:grpSp>
        <p:grpSp>
          <p:nvGrpSpPr>
            <p:cNvPr id="27" name="成组">
              <a:extLst>
                <a:ext uri="{FF2B5EF4-FFF2-40B4-BE49-F238E27FC236}">
                  <a16:creationId xmlns:a16="http://schemas.microsoft.com/office/drawing/2014/main" id="{ED94E5C1-2A4F-84F3-F2AB-32570C950256}"/>
                </a:ext>
              </a:extLst>
            </p:cNvPr>
            <p:cNvGrpSpPr/>
            <p:nvPr/>
          </p:nvGrpSpPr>
          <p:grpSpPr>
            <a:xfrm>
              <a:off x="6988462" y="3798544"/>
              <a:ext cx="999531" cy="922342"/>
              <a:chOff x="0" y="0"/>
              <a:chExt cx="999530" cy="922339"/>
            </a:xfrm>
          </p:grpSpPr>
          <p:sp>
            <p:nvSpPr>
              <p:cNvPr id="34" name="矩形">
                <a:extLst>
                  <a:ext uri="{FF2B5EF4-FFF2-40B4-BE49-F238E27FC236}">
                    <a16:creationId xmlns:a16="http://schemas.microsoft.com/office/drawing/2014/main" id="{D6F56B13-2C1B-DFF5-C70C-7BE9A8D70C14}"/>
                  </a:ext>
                </a:extLst>
              </p:cNvPr>
              <p:cNvSpPr/>
              <p:nvPr/>
            </p:nvSpPr>
            <p:spPr>
              <a:xfrm>
                <a:off x="0" y="0"/>
                <a:ext cx="999530" cy="465139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L="40640" marR="40640" defTabSz="914400">
                  <a:spcBef>
                    <a:spcPts val="1300"/>
                  </a:spcBef>
                  <a:defRPr sz="1900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35" name="矩形">
                <a:extLst>
                  <a:ext uri="{FF2B5EF4-FFF2-40B4-BE49-F238E27FC236}">
                    <a16:creationId xmlns:a16="http://schemas.microsoft.com/office/drawing/2014/main" id="{127F42BF-6020-F98A-33B6-B651D0960148}"/>
                  </a:ext>
                </a:extLst>
              </p:cNvPr>
              <p:cNvSpPr/>
              <p:nvPr/>
            </p:nvSpPr>
            <p:spPr>
              <a:xfrm>
                <a:off x="0" y="457200"/>
                <a:ext cx="999530" cy="465139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L="40640" marR="40640" algn="ctr" defTabSz="914400">
                  <a:spcBef>
                    <a:spcPts val="1300"/>
                  </a:spcBef>
                  <a:defRPr sz="1900">
                    <a:uFill>
                      <a:solidFill>
                        <a:srgbClr val="000000"/>
                      </a:solidFill>
                    </a:uFill>
                  </a:defRPr>
                </a:pPr>
                <a:r>
                  <a:rPr lang="zh-CN" altLang="en-US">
                    <a:solidFill>
                      <a:schemeClr val="tx1"/>
                    </a:solidFill>
                    <a:effectLst/>
                    <a:latin typeface="Symbol" pitchFamily="2" charset="2"/>
                  </a:rPr>
                  <a:t>∧</a:t>
                </a: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8" name="线条">
              <a:extLst>
                <a:ext uri="{FF2B5EF4-FFF2-40B4-BE49-F238E27FC236}">
                  <a16:creationId xmlns:a16="http://schemas.microsoft.com/office/drawing/2014/main" id="{44DD3344-966C-5131-92B6-0B322B590DCA}"/>
                </a:ext>
              </a:extLst>
            </p:cNvPr>
            <p:cNvSpPr/>
            <p:nvPr/>
          </p:nvSpPr>
          <p:spPr>
            <a:xfrm>
              <a:off x="1869514" y="4466179"/>
              <a:ext cx="1360259" cy="1"/>
            </a:xfrm>
            <a:prstGeom prst="line">
              <a:avLst/>
            </a:prstGeom>
            <a:noFill/>
            <a:ln w="25400" cap="flat">
              <a:solidFill>
                <a:srgbClr val="1781FB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R="40639" indent="57798" algn="ctr" defTabSz="910828">
                <a:defRPr sz="4000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29" name="线条">
              <a:extLst>
                <a:ext uri="{FF2B5EF4-FFF2-40B4-BE49-F238E27FC236}">
                  <a16:creationId xmlns:a16="http://schemas.microsoft.com/office/drawing/2014/main" id="{A05D6F64-B2A5-8369-B0EE-39FE21FD0278}"/>
                </a:ext>
              </a:extLst>
            </p:cNvPr>
            <p:cNvSpPr/>
            <p:nvPr/>
          </p:nvSpPr>
          <p:spPr>
            <a:xfrm>
              <a:off x="5648486" y="4466179"/>
              <a:ext cx="1360259" cy="1"/>
            </a:xfrm>
            <a:prstGeom prst="line">
              <a:avLst/>
            </a:prstGeom>
            <a:noFill/>
            <a:ln w="25400" cap="flat">
              <a:solidFill>
                <a:srgbClr val="1781FB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R="40639" indent="57798" algn="ctr" defTabSz="910828">
                <a:defRPr sz="4000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grpSp>
          <p:nvGrpSpPr>
            <p:cNvPr id="30" name="成组">
              <a:extLst>
                <a:ext uri="{FF2B5EF4-FFF2-40B4-BE49-F238E27FC236}">
                  <a16:creationId xmlns:a16="http://schemas.microsoft.com/office/drawing/2014/main" id="{835CCE92-AE0E-6B62-EA16-F3E30698BE86}"/>
                </a:ext>
              </a:extLst>
            </p:cNvPr>
            <p:cNvGrpSpPr/>
            <p:nvPr/>
          </p:nvGrpSpPr>
          <p:grpSpPr>
            <a:xfrm>
              <a:off x="3229406" y="3798544"/>
              <a:ext cx="999531" cy="922341"/>
              <a:chOff x="0" y="0"/>
              <a:chExt cx="999529" cy="922338"/>
            </a:xfrm>
          </p:grpSpPr>
          <p:sp>
            <p:nvSpPr>
              <p:cNvPr id="32" name="矩形">
                <a:extLst>
                  <a:ext uri="{FF2B5EF4-FFF2-40B4-BE49-F238E27FC236}">
                    <a16:creationId xmlns:a16="http://schemas.microsoft.com/office/drawing/2014/main" id="{EF00FF34-5C1E-18EC-8F57-1F3EAC791276}"/>
                  </a:ext>
                </a:extLst>
              </p:cNvPr>
              <p:cNvSpPr/>
              <p:nvPr/>
            </p:nvSpPr>
            <p:spPr>
              <a:xfrm>
                <a:off x="0" y="0"/>
                <a:ext cx="999530" cy="465139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L="40640" marR="40640" defTabSz="914400">
                  <a:spcBef>
                    <a:spcPts val="1300"/>
                  </a:spcBef>
                  <a:defRPr sz="1900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33" name="矩形">
                <a:extLst>
                  <a:ext uri="{FF2B5EF4-FFF2-40B4-BE49-F238E27FC236}">
                    <a16:creationId xmlns:a16="http://schemas.microsoft.com/office/drawing/2014/main" id="{62AD43C2-96F9-CF60-6BD4-1BA3873807B7}"/>
                  </a:ext>
                </a:extLst>
              </p:cNvPr>
              <p:cNvSpPr/>
              <p:nvPr/>
            </p:nvSpPr>
            <p:spPr>
              <a:xfrm>
                <a:off x="0" y="457200"/>
                <a:ext cx="999530" cy="465139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L="40640" marR="40640" defTabSz="914400">
                  <a:spcBef>
                    <a:spcPts val="1300"/>
                  </a:spcBef>
                  <a:defRPr sz="1900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</p:grpSp>
        <p:sp>
          <p:nvSpPr>
            <p:cNvPr id="31" name="线条">
              <a:extLst>
                <a:ext uri="{FF2B5EF4-FFF2-40B4-BE49-F238E27FC236}">
                  <a16:creationId xmlns:a16="http://schemas.microsoft.com/office/drawing/2014/main" id="{F869A4BE-9E6A-CD41-3C04-52D6550FDC92}"/>
                </a:ext>
              </a:extLst>
            </p:cNvPr>
            <p:cNvSpPr/>
            <p:nvPr/>
          </p:nvSpPr>
          <p:spPr>
            <a:xfrm>
              <a:off x="3752601" y="4466179"/>
              <a:ext cx="1360259" cy="1"/>
            </a:xfrm>
            <a:prstGeom prst="line">
              <a:avLst/>
            </a:prstGeom>
            <a:noFill/>
            <a:ln w="25400" cap="flat">
              <a:solidFill>
                <a:srgbClr val="1781FB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R="40639" indent="57798" algn="ctr" defTabSz="910828">
                <a:defRPr sz="4000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</p:grpSp>
      <p:sp>
        <p:nvSpPr>
          <p:cNvPr id="41" name="文本框 40">
            <a:extLst>
              <a:ext uri="{FF2B5EF4-FFF2-40B4-BE49-F238E27FC236}">
                <a16:creationId xmlns:a16="http://schemas.microsoft.com/office/drawing/2014/main" id="{C9D2D7DD-AED9-C1F5-A214-E538A95C8BFA}"/>
              </a:ext>
            </a:extLst>
          </p:cNvPr>
          <p:cNvSpPr txBox="1"/>
          <p:nvPr/>
        </p:nvSpPr>
        <p:spPr>
          <a:xfrm>
            <a:off x="646943" y="4317457"/>
            <a:ext cx="2720296" cy="48731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25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Node</a:t>
            </a:r>
            <a:r>
              <a:rPr kumimoji="0" lang="zh-CN" altLang="en-US" sz="25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对象简称结点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0640A9D4-2989-E8B8-0F75-67C1758B9D30}"/>
              </a:ext>
            </a:extLst>
          </p:cNvPr>
          <p:cNvSpPr txBox="1"/>
          <p:nvPr/>
        </p:nvSpPr>
        <p:spPr>
          <a:xfrm>
            <a:off x="797480" y="778144"/>
            <a:ext cx="7412286" cy="202619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r>
              <a:rPr lang="en-US" altLang="zh-CN">
                <a:solidFill>
                  <a:srgbClr val="7F0055"/>
                </a:solidFill>
                <a:latin typeface="Monaco" pitchFamily="2" charset="0"/>
              </a:rPr>
              <a:t>private static class </a:t>
            </a:r>
            <a:r>
              <a:rPr lang="en-US" altLang="zh-CN">
                <a:solidFill>
                  <a:srgbClr val="000000"/>
                </a:solidFill>
                <a:effectLst/>
                <a:latin typeface="Monaco" pitchFamily="2" charset="0"/>
              </a:rPr>
              <a:t>Node&lt;T&gt; {</a:t>
            </a:r>
            <a:r>
              <a:rPr lang="en-US" altLang="zh-CN">
                <a:solidFill>
                  <a:srgbClr val="3F7F5F"/>
                </a:solidFill>
                <a:effectLst/>
                <a:latin typeface="Monaco" pitchFamily="2" charset="0"/>
              </a:rPr>
              <a:t>// </a:t>
            </a:r>
            <a:r>
              <a:rPr lang="zh-CN" altLang="en-US">
                <a:solidFill>
                  <a:srgbClr val="3F7F5F"/>
                </a:solidFill>
                <a:effectLst/>
                <a:latin typeface="Monaco" pitchFamily="2" charset="0"/>
              </a:rPr>
              <a:t>嵌套类</a:t>
            </a:r>
            <a:endParaRPr lang="zh-CN" altLang="en-US">
              <a:solidFill>
                <a:srgbClr val="000000"/>
              </a:solidFill>
              <a:effectLst/>
              <a:latin typeface="Monaco" pitchFamily="2" charset="0"/>
            </a:endParaRPr>
          </a:p>
          <a:p>
            <a:r>
              <a:rPr lang="en-US" altLang="zh-CN">
                <a:effectLst/>
                <a:latin typeface="Monaco" pitchFamily="2" charset="0"/>
              </a:rPr>
              <a:t>	T </a:t>
            </a:r>
            <a:r>
              <a:rPr lang="en-US" altLang="zh-CN">
                <a:solidFill>
                  <a:srgbClr val="0000C0"/>
                </a:solidFill>
                <a:effectLst/>
                <a:latin typeface="Monaco" pitchFamily="2" charset="0"/>
              </a:rPr>
              <a:t>data</a:t>
            </a:r>
            <a:r>
              <a:rPr lang="en-US" altLang="zh-CN">
                <a:effectLst/>
                <a:latin typeface="Monaco" pitchFamily="2" charset="0"/>
              </a:rPr>
              <a:t>;</a:t>
            </a:r>
          </a:p>
          <a:p>
            <a:r>
              <a:rPr lang="en-US" altLang="zh-CN">
                <a:effectLst/>
                <a:latin typeface="Monaco" pitchFamily="2" charset="0"/>
              </a:rPr>
              <a:t>	Node&lt;T&gt; </a:t>
            </a:r>
            <a:r>
              <a:rPr lang="en-US" altLang="zh-CN">
                <a:solidFill>
                  <a:srgbClr val="0000C0"/>
                </a:solidFill>
                <a:effectLst/>
                <a:latin typeface="Monaco" pitchFamily="2" charset="0"/>
              </a:rPr>
              <a:t>next</a:t>
            </a:r>
            <a:r>
              <a:rPr lang="en-US" altLang="zh-CN">
                <a:effectLst/>
                <a:latin typeface="Monaco" pitchFamily="2" charset="0"/>
              </a:rPr>
              <a:t>;</a:t>
            </a:r>
          </a:p>
          <a:p>
            <a:r>
              <a:rPr lang="en-US" altLang="zh-CN">
                <a:latin typeface="Monaco" pitchFamily="2" charset="0"/>
              </a:rPr>
              <a:t>	...</a:t>
            </a:r>
            <a:endParaRPr lang="en-US" altLang="zh-CN">
              <a:effectLst/>
              <a:latin typeface="Monaco" pitchFamily="2" charset="0"/>
            </a:endParaRPr>
          </a:p>
          <a:p>
            <a:r>
              <a:rPr lang="en-US" altLang="zh-CN">
                <a:effectLst/>
                <a:latin typeface="Monaco" pitchFamily="2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240695333"/>
      </p:ext>
    </p:extLst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8" name="Node&lt;T&gt; p = null;// c的前驱结点…"/>
          <p:cNvSpPr txBox="1"/>
          <p:nvPr/>
        </p:nvSpPr>
        <p:spPr>
          <a:xfrm>
            <a:off x="1195290" y="2343596"/>
            <a:ext cx="7604646" cy="34265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16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 sz="2400">
                <a:solidFill>
                  <a:srgbClr val="000000"/>
                </a:solidFill>
              </a:rPr>
              <a:t>		Node&lt;T&gt; </a:t>
            </a:r>
            <a:r>
              <a:rPr sz="2400">
                <a:solidFill>
                  <a:srgbClr val="7E504F"/>
                </a:solidFill>
              </a:rPr>
              <a:t>p</a:t>
            </a:r>
            <a:r>
              <a:rPr sz="2400">
                <a:solidFill>
                  <a:srgbClr val="000000"/>
                </a:solidFill>
              </a:rPr>
              <a:t> = </a:t>
            </a:r>
            <a:r>
              <a:rPr sz="2400">
                <a:solidFill>
                  <a:srgbClr val="931A68"/>
                </a:solidFill>
              </a:rPr>
              <a:t>null</a:t>
            </a:r>
            <a:r>
              <a:rPr sz="2400">
                <a:solidFill>
                  <a:srgbClr val="000000"/>
                </a:solidFill>
              </a:rPr>
              <a:t>;</a:t>
            </a:r>
            <a:r>
              <a:rPr sz="2400"/>
              <a:t>// c的前驱结点</a:t>
            </a:r>
            <a:endParaRPr sz="2400">
              <a:solidFill>
                <a:srgbClr val="000000"/>
              </a:solidFill>
            </a:endParaRPr>
          </a:p>
          <a:p>
            <a:pPr>
              <a:defRPr sz="16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 sz="2400">
                <a:solidFill>
                  <a:srgbClr val="000000"/>
                </a:solidFill>
              </a:rPr>
              <a:t>		Node&lt;T&gt; </a:t>
            </a:r>
            <a:r>
              <a:rPr sz="2400">
                <a:solidFill>
                  <a:srgbClr val="7E504F"/>
                </a:solidFill>
              </a:rPr>
              <a:t>c</a:t>
            </a:r>
            <a:r>
              <a:rPr sz="2400">
                <a:solidFill>
                  <a:srgbClr val="000000"/>
                </a:solidFill>
              </a:rPr>
              <a:t> = </a:t>
            </a:r>
            <a:r>
              <a:rPr lang="en-US" sz="2400">
                <a:solidFill>
                  <a:srgbClr val="0326CC"/>
                </a:solidFill>
              </a:rPr>
              <a:t>first</a:t>
            </a:r>
            <a:r>
              <a:rPr sz="2400">
                <a:solidFill>
                  <a:srgbClr val="000000"/>
                </a:solidFill>
              </a:rPr>
              <a:t>;</a:t>
            </a:r>
          </a:p>
          <a:p>
            <a:pPr>
              <a:defRPr sz="16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 sz="2400">
                <a:solidFill>
                  <a:srgbClr val="000000"/>
                </a:solidFill>
              </a:rPr>
              <a:t>		Node&lt;T&gt; </a:t>
            </a:r>
            <a:r>
              <a:rPr sz="2400">
                <a:solidFill>
                  <a:srgbClr val="7E504F"/>
                </a:solidFill>
              </a:rPr>
              <a:t>q</a:t>
            </a:r>
            <a:r>
              <a:rPr sz="2400">
                <a:solidFill>
                  <a:srgbClr val="000000"/>
                </a:solidFill>
              </a:rPr>
              <a:t>;</a:t>
            </a:r>
            <a:r>
              <a:rPr sz="2400"/>
              <a:t>// q的后继结点</a:t>
            </a:r>
            <a:endParaRPr sz="2400">
              <a:solidFill>
                <a:srgbClr val="000000"/>
              </a:solidFill>
            </a:endParaRPr>
          </a:p>
          <a:p>
            <a:pPr>
              <a:defRPr sz="1600">
                <a:solidFill>
                  <a:srgbClr val="931A68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 sz="2400">
                <a:solidFill>
                  <a:srgbClr val="000000"/>
                </a:solidFill>
              </a:rPr>
              <a:t>		</a:t>
            </a:r>
            <a:r>
              <a:rPr sz="2400"/>
              <a:t>while</a:t>
            </a:r>
            <a:r>
              <a:rPr sz="2400">
                <a:solidFill>
                  <a:srgbClr val="000000"/>
                </a:solidFill>
              </a:rPr>
              <a:t> (</a:t>
            </a:r>
            <a:r>
              <a:rPr sz="2400">
                <a:solidFill>
                  <a:srgbClr val="7E504F"/>
                </a:solidFill>
              </a:rPr>
              <a:t>c</a:t>
            </a:r>
            <a:r>
              <a:rPr sz="2400">
                <a:solidFill>
                  <a:srgbClr val="000000"/>
                </a:solidFill>
              </a:rPr>
              <a:t> != </a:t>
            </a:r>
            <a:r>
              <a:rPr sz="2400"/>
              <a:t>null</a:t>
            </a:r>
            <a:r>
              <a:rPr sz="2400">
                <a:solidFill>
                  <a:srgbClr val="000000"/>
                </a:solidFill>
              </a:rPr>
              <a:t>) {</a:t>
            </a:r>
            <a:r>
              <a:rPr lang="en-US" altLang="zh-CN" sz="2400">
                <a:solidFill>
                  <a:srgbClr val="FF0000"/>
                </a:solidFill>
                <a:latin typeface="Monaco"/>
              </a:rPr>
              <a:t>//</a:t>
            </a:r>
            <a:r>
              <a:rPr lang="zh-CN" altLang="en-US" sz="2400">
                <a:solidFill>
                  <a:srgbClr val="FF0000"/>
                </a:solidFill>
                <a:latin typeface="Monaco"/>
              </a:rPr>
              <a:t> 可替换成其他条件</a:t>
            </a:r>
            <a:endParaRPr sz="2400">
              <a:solidFill>
                <a:srgbClr val="FF0000"/>
              </a:solidFill>
              <a:latin typeface="Monaco"/>
            </a:endParaRPr>
          </a:p>
          <a:p>
            <a:pPr>
              <a:defRPr sz="16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 sz="2400">
                <a:solidFill>
                  <a:srgbClr val="000000"/>
                </a:solidFill>
              </a:rPr>
              <a:t>			</a:t>
            </a:r>
            <a:r>
              <a:rPr sz="2400">
                <a:solidFill>
                  <a:srgbClr val="7E504F"/>
                </a:solidFill>
              </a:rPr>
              <a:t>q</a:t>
            </a:r>
            <a:r>
              <a:rPr sz="2400">
                <a:solidFill>
                  <a:srgbClr val="000000"/>
                </a:solidFill>
              </a:rPr>
              <a:t> = </a:t>
            </a:r>
            <a:r>
              <a:rPr sz="2400">
                <a:solidFill>
                  <a:srgbClr val="7E504F"/>
                </a:solidFill>
              </a:rPr>
              <a:t>cur</a:t>
            </a:r>
            <a:r>
              <a:rPr sz="2400">
                <a:solidFill>
                  <a:srgbClr val="000000"/>
                </a:solidFill>
              </a:rPr>
              <a:t>.</a:t>
            </a:r>
            <a:r>
              <a:rPr sz="2400">
                <a:solidFill>
                  <a:srgbClr val="0326CC"/>
                </a:solidFill>
              </a:rPr>
              <a:t>next</a:t>
            </a:r>
            <a:r>
              <a:rPr sz="2400">
                <a:solidFill>
                  <a:srgbClr val="000000"/>
                </a:solidFill>
              </a:rPr>
              <a:t>;</a:t>
            </a:r>
            <a:r>
              <a:rPr sz="2400"/>
              <a:t>// 记住c的后继结点</a:t>
            </a:r>
            <a:endParaRPr sz="2400">
              <a:solidFill>
                <a:srgbClr val="000000"/>
              </a:solidFill>
            </a:endParaRPr>
          </a:p>
          <a:p>
            <a:pPr>
              <a:defRPr sz="16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 sz="2400">
                <a:solidFill>
                  <a:srgbClr val="000000"/>
                </a:solidFill>
              </a:rPr>
              <a:t>			…</a:t>
            </a:r>
            <a:r>
              <a:rPr sz="2400">
                <a:solidFill>
                  <a:srgbClr val="7E504F"/>
                </a:solidFill>
              </a:rPr>
              <a:t>处理c引用的结点</a:t>
            </a:r>
            <a:endParaRPr sz="2400">
              <a:solidFill>
                <a:srgbClr val="000000"/>
              </a:solidFill>
            </a:endParaRPr>
          </a:p>
          <a:p>
            <a:pPr>
              <a:defRPr sz="16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 sz="2400">
                <a:solidFill>
                  <a:srgbClr val="000000"/>
                </a:solidFill>
              </a:rPr>
              <a:t>			</a:t>
            </a:r>
            <a:r>
              <a:rPr sz="2400">
                <a:solidFill>
                  <a:srgbClr val="7E504F"/>
                </a:solidFill>
              </a:rPr>
              <a:t>p</a:t>
            </a:r>
            <a:r>
              <a:rPr sz="2400">
                <a:solidFill>
                  <a:srgbClr val="000000"/>
                </a:solidFill>
              </a:rPr>
              <a:t> = </a:t>
            </a:r>
            <a:r>
              <a:rPr sz="2400">
                <a:solidFill>
                  <a:srgbClr val="7E504F"/>
                </a:solidFill>
              </a:rPr>
              <a:t>c</a:t>
            </a:r>
            <a:r>
              <a:rPr sz="2400">
                <a:solidFill>
                  <a:srgbClr val="000000"/>
                </a:solidFill>
              </a:rPr>
              <a:t>;</a:t>
            </a:r>
            <a:r>
              <a:rPr sz="2400"/>
              <a:t>// 准备处理下一个结点</a:t>
            </a:r>
            <a:endParaRPr sz="2400">
              <a:solidFill>
                <a:srgbClr val="000000"/>
              </a:solidFill>
            </a:endParaRPr>
          </a:p>
          <a:p>
            <a:pPr>
              <a:defRPr sz="1600">
                <a:solidFill>
                  <a:srgbClr val="7E504F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 sz="2400">
                <a:solidFill>
                  <a:srgbClr val="000000"/>
                </a:solidFill>
              </a:rPr>
              <a:t>			</a:t>
            </a:r>
            <a:r>
              <a:rPr sz="2400"/>
              <a:t>c</a:t>
            </a:r>
            <a:r>
              <a:rPr sz="2400">
                <a:solidFill>
                  <a:srgbClr val="000000"/>
                </a:solidFill>
              </a:rPr>
              <a:t> = q;</a:t>
            </a:r>
          </a:p>
          <a:p>
            <a:pPr>
              <a:defRPr sz="1600">
                <a:latin typeface="Monaco"/>
                <a:ea typeface="Monaco"/>
                <a:cs typeface="Monaco"/>
                <a:sym typeface="Monaco"/>
              </a:defRPr>
            </a:pPr>
            <a:r>
              <a:rPr sz="2400"/>
              <a:t>		}</a:t>
            </a:r>
          </a:p>
        </p:txBody>
      </p:sp>
      <p:grpSp>
        <p:nvGrpSpPr>
          <p:cNvPr id="886" name="成组"/>
          <p:cNvGrpSpPr/>
          <p:nvPr/>
        </p:nvGrpSpPr>
        <p:grpSpPr>
          <a:xfrm>
            <a:off x="728859" y="607908"/>
            <a:ext cx="7733908" cy="1707887"/>
            <a:chOff x="0" y="0"/>
            <a:chExt cx="7733906" cy="1707886"/>
          </a:xfrm>
        </p:grpSpPr>
        <p:sp>
          <p:nvSpPr>
            <p:cNvPr id="849" name="p"/>
            <p:cNvSpPr txBox="1"/>
            <p:nvPr/>
          </p:nvSpPr>
          <p:spPr>
            <a:xfrm>
              <a:off x="1849722" y="33462"/>
              <a:ext cx="296814" cy="4953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2600">
                  <a:latin typeface="Tahoma"/>
                  <a:ea typeface="Tahoma"/>
                  <a:cs typeface="Tahoma"/>
                  <a:sym typeface="Tahoma"/>
                </a:defRPr>
              </a:lvl1pPr>
            </a:lstStyle>
            <a:p>
              <a:r>
                <a:t>p</a:t>
              </a:r>
            </a:p>
          </p:txBody>
        </p:sp>
        <p:sp>
          <p:nvSpPr>
            <p:cNvPr id="850" name="线条"/>
            <p:cNvSpPr/>
            <p:nvPr/>
          </p:nvSpPr>
          <p:spPr>
            <a:xfrm>
              <a:off x="2023529" y="482064"/>
              <a:ext cx="1" cy="253267"/>
            </a:xfrm>
            <a:prstGeom prst="line">
              <a:avLst/>
            </a:prstGeom>
            <a:noFill/>
            <a:ln w="25400" cap="flat">
              <a:solidFill>
                <a:schemeClr val="accent1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 sz="1200"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  <p:sp>
          <p:nvSpPr>
            <p:cNvPr id="851" name="成组"/>
            <p:cNvSpPr/>
            <p:nvPr/>
          </p:nvSpPr>
          <p:spPr>
            <a:xfrm>
              <a:off x="1488679" y="720768"/>
              <a:ext cx="1008064" cy="468316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852" name="矩形"/>
            <p:cNvSpPr/>
            <p:nvPr/>
          </p:nvSpPr>
          <p:spPr>
            <a:xfrm>
              <a:off x="2496742" y="720769"/>
              <a:ext cx="360364" cy="468314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853" name="椭圆形"/>
            <p:cNvSpPr/>
            <p:nvPr/>
          </p:nvSpPr>
          <p:spPr>
            <a:xfrm>
              <a:off x="2641205" y="936669"/>
              <a:ext cx="36515" cy="71439"/>
            </a:xfrm>
            <a:prstGeom prst="ellipse">
              <a:avLst/>
            </a:prstGeom>
            <a:solidFill>
              <a:srgbClr val="000000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854" name="成组"/>
            <p:cNvSpPr/>
            <p:nvPr/>
          </p:nvSpPr>
          <p:spPr>
            <a:xfrm>
              <a:off x="3144442" y="722357"/>
              <a:ext cx="1008064" cy="468315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855" name="矩形"/>
            <p:cNvSpPr/>
            <p:nvPr/>
          </p:nvSpPr>
          <p:spPr>
            <a:xfrm>
              <a:off x="4152505" y="722357"/>
              <a:ext cx="360364" cy="468314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856" name="成组"/>
            <p:cNvSpPr/>
            <p:nvPr/>
          </p:nvSpPr>
          <p:spPr>
            <a:xfrm>
              <a:off x="6365480" y="722357"/>
              <a:ext cx="1008064" cy="468315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857" name="矩形"/>
            <p:cNvSpPr/>
            <p:nvPr/>
          </p:nvSpPr>
          <p:spPr>
            <a:xfrm>
              <a:off x="7373542" y="722357"/>
              <a:ext cx="360364" cy="468314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858" name="椭圆形"/>
            <p:cNvSpPr/>
            <p:nvPr/>
          </p:nvSpPr>
          <p:spPr>
            <a:xfrm>
              <a:off x="4333480" y="903332"/>
              <a:ext cx="36515" cy="71439"/>
            </a:xfrm>
            <a:prstGeom prst="ellipse">
              <a:avLst/>
            </a:prstGeom>
            <a:solidFill>
              <a:srgbClr val="000000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862" name="线条"/>
            <p:cNvSpPr/>
            <p:nvPr/>
          </p:nvSpPr>
          <p:spPr>
            <a:xfrm>
              <a:off x="2676130" y="974769"/>
              <a:ext cx="468314" cy="1589"/>
            </a:xfrm>
            <a:prstGeom prst="line">
              <a:avLst/>
            </a:prstGeom>
            <a:noFill/>
            <a:ln w="38100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863" name="head"/>
            <p:cNvSpPr txBox="1"/>
            <p:nvPr/>
          </p:nvSpPr>
          <p:spPr>
            <a:xfrm>
              <a:off x="0" y="721038"/>
              <a:ext cx="666849" cy="5027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2600">
                  <a:latin typeface="Tahoma"/>
                  <a:ea typeface="Tahoma"/>
                  <a:cs typeface="Tahoma"/>
                  <a:sym typeface="Tahoma"/>
                </a:defRPr>
              </a:lvl1pPr>
            </a:lstStyle>
            <a:p>
              <a:r>
                <a:rPr lang="en-US"/>
                <a:t>first</a:t>
              </a:r>
              <a:endParaRPr/>
            </a:p>
          </p:txBody>
        </p:sp>
        <p:sp>
          <p:nvSpPr>
            <p:cNvPr id="864" name="线条"/>
            <p:cNvSpPr/>
            <p:nvPr/>
          </p:nvSpPr>
          <p:spPr>
            <a:xfrm>
              <a:off x="921258" y="972796"/>
              <a:ext cx="567422" cy="1"/>
            </a:xfrm>
            <a:prstGeom prst="line">
              <a:avLst/>
            </a:prstGeom>
            <a:noFill/>
            <a:ln w="38100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grpSp>
          <p:nvGrpSpPr>
            <p:cNvPr id="867" name="成组"/>
            <p:cNvGrpSpPr/>
            <p:nvPr/>
          </p:nvGrpSpPr>
          <p:grpSpPr>
            <a:xfrm>
              <a:off x="1826341" y="968034"/>
              <a:ext cx="408941" cy="739852"/>
              <a:chOff x="0" y="0"/>
              <a:chExt cx="408940" cy="739851"/>
            </a:xfrm>
          </p:grpSpPr>
          <p:sp>
            <p:nvSpPr>
              <p:cNvPr id="865" name="a0"/>
              <p:cNvSpPr txBox="1"/>
              <p:nvPr/>
            </p:nvSpPr>
            <p:spPr>
              <a:xfrm>
                <a:off x="0" y="250387"/>
                <a:ext cx="408941" cy="48946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/>
              <a:p>
                <a:pPr marR="40640" indent="40640" algn="ctr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r>
                  <a:t>a</a:t>
                </a:r>
                <a:r>
                  <a:rPr baseline="-25000"/>
                  <a:t>0</a:t>
                </a:r>
              </a:p>
            </p:txBody>
          </p:sp>
          <p:sp>
            <p:nvSpPr>
              <p:cNvPr id="866" name="线条"/>
              <p:cNvSpPr/>
              <p:nvPr/>
            </p:nvSpPr>
            <p:spPr>
              <a:xfrm flipH="1">
                <a:off x="184487" y="0"/>
                <a:ext cx="1" cy="400564"/>
              </a:xfrm>
              <a:prstGeom prst="line">
                <a:avLst/>
              </a:prstGeom>
              <a:noFill/>
              <a:ln w="25400" cap="flat">
                <a:solidFill>
                  <a:schemeClr val="accent1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 sz="1200">
                    <a:latin typeface="Tahoma"/>
                    <a:ea typeface="Tahoma"/>
                    <a:cs typeface="Tahoma"/>
                    <a:sym typeface="Tahoma"/>
                  </a:defRPr>
                </a:pPr>
                <a:endParaRPr/>
              </a:p>
            </p:txBody>
          </p:sp>
        </p:grpSp>
        <p:grpSp>
          <p:nvGrpSpPr>
            <p:cNvPr id="870" name="成组"/>
            <p:cNvGrpSpPr/>
            <p:nvPr/>
          </p:nvGrpSpPr>
          <p:grpSpPr>
            <a:xfrm>
              <a:off x="3488921" y="968034"/>
              <a:ext cx="408941" cy="739852"/>
              <a:chOff x="0" y="0"/>
              <a:chExt cx="408940" cy="739851"/>
            </a:xfrm>
          </p:grpSpPr>
          <p:sp>
            <p:nvSpPr>
              <p:cNvPr id="868" name="a1"/>
              <p:cNvSpPr txBox="1"/>
              <p:nvPr/>
            </p:nvSpPr>
            <p:spPr>
              <a:xfrm>
                <a:off x="0" y="250387"/>
                <a:ext cx="408941" cy="48946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/>
              <a:p>
                <a:pPr marR="40640" indent="40640" algn="ctr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r>
                  <a:t>a</a:t>
                </a:r>
                <a:r>
                  <a:rPr baseline="-25000"/>
                  <a:t>1</a:t>
                </a:r>
              </a:p>
            </p:txBody>
          </p:sp>
          <p:sp>
            <p:nvSpPr>
              <p:cNvPr id="869" name="线条"/>
              <p:cNvSpPr/>
              <p:nvPr/>
            </p:nvSpPr>
            <p:spPr>
              <a:xfrm flipH="1">
                <a:off x="184487" y="0"/>
                <a:ext cx="1" cy="400564"/>
              </a:xfrm>
              <a:prstGeom prst="line">
                <a:avLst/>
              </a:prstGeom>
              <a:noFill/>
              <a:ln w="25400" cap="flat">
                <a:solidFill>
                  <a:schemeClr val="accent1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 sz="1200">
                    <a:latin typeface="Tahoma"/>
                    <a:ea typeface="Tahoma"/>
                    <a:cs typeface="Tahoma"/>
                    <a:sym typeface="Tahoma"/>
                  </a:defRPr>
                </a:pPr>
                <a:endParaRPr/>
              </a:p>
            </p:txBody>
          </p:sp>
        </p:grpSp>
        <p:sp>
          <p:nvSpPr>
            <p:cNvPr id="871" name="a3"/>
            <p:cNvSpPr txBox="1"/>
            <p:nvPr/>
          </p:nvSpPr>
          <p:spPr>
            <a:xfrm>
              <a:off x="6721998" y="1218421"/>
              <a:ext cx="408941" cy="489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/>
            <a:p>
              <a:pPr marR="40640" indent="40640" algn="ctr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r>
                <a:t>a</a:t>
              </a:r>
              <a:r>
                <a:rPr baseline="-25000"/>
                <a:t>3</a:t>
              </a:r>
            </a:p>
          </p:txBody>
        </p:sp>
        <p:sp>
          <p:nvSpPr>
            <p:cNvPr id="872" name="线条"/>
            <p:cNvSpPr/>
            <p:nvPr/>
          </p:nvSpPr>
          <p:spPr>
            <a:xfrm>
              <a:off x="6906486" y="968034"/>
              <a:ext cx="1" cy="400565"/>
            </a:xfrm>
            <a:prstGeom prst="line">
              <a:avLst/>
            </a:prstGeom>
            <a:noFill/>
            <a:ln w="25400" cap="flat">
              <a:solidFill>
                <a:schemeClr val="accent1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 sz="1200"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  <p:sp>
          <p:nvSpPr>
            <p:cNvPr id="873" name="c"/>
            <p:cNvSpPr txBox="1"/>
            <p:nvPr/>
          </p:nvSpPr>
          <p:spPr>
            <a:xfrm>
              <a:off x="3513421" y="33462"/>
              <a:ext cx="266664" cy="4953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2600">
                  <a:solidFill>
                    <a:schemeClr val="accent5"/>
                  </a:solidFill>
                  <a:latin typeface="Tahoma"/>
                  <a:ea typeface="Tahoma"/>
                  <a:cs typeface="Tahoma"/>
                  <a:sym typeface="Tahoma"/>
                </a:defRPr>
              </a:lvl1pPr>
            </a:lstStyle>
            <a:p>
              <a:r>
                <a:t>c</a:t>
              </a:r>
            </a:p>
          </p:txBody>
        </p:sp>
        <p:sp>
          <p:nvSpPr>
            <p:cNvPr id="874" name="线条"/>
            <p:cNvSpPr/>
            <p:nvPr/>
          </p:nvSpPr>
          <p:spPr>
            <a:xfrm>
              <a:off x="3661829" y="482064"/>
              <a:ext cx="1" cy="253267"/>
            </a:xfrm>
            <a:prstGeom prst="line">
              <a:avLst/>
            </a:prstGeom>
            <a:noFill/>
            <a:ln w="25400" cap="flat">
              <a:solidFill>
                <a:schemeClr val="accent1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 sz="1200"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  <p:sp>
          <p:nvSpPr>
            <p:cNvPr id="875" name="q"/>
            <p:cNvSpPr txBox="1"/>
            <p:nvPr/>
          </p:nvSpPr>
          <p:spPr>
            <a:xfrm>
              <a:off x="5146971" y="0"/>
              <a:ext cx="296814" cy="4953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2600">
                  <a:latin typeface="Tahoma"/>
                  <a:ea typeface="Tahoma"/>
                  <a:cs typeface="Tahoma"/>
                  <a:sym typeface="Tahoma"/>
                </a:defRPr>
              </a:lvl1pPr>
            </a:lstStyle>
            <a:p>
              <a:r>
                <a:t>q</a:t>
              </a:r>
            </a:p>
          </p:txBody>
        </p:sp>
        <p:sp>
          <p:nvSpPr>
            <p:cNvPr id="876" name="线条"/>
            <p:cNvSpPr/>
            <p:nvPr/>
          </p:nvSpPr>
          <p:spPr>
            <a:xfrm>
              <a:off x="5295378" y="448602"/>
              <a:ext cx="1" cy="253267"/>
            </a:xfrm>
            <a:prstGeom prst="line">
              <a:avLst/>
            </a:prstGeom>
            <a:noFill/>
            <a:ln w="25400" cap="flat">
              <a:solidFill>
                <a:schemeClr val="accent1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 sz="1200"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  <p:grpSp>
          <p:nvGrpSpPr>
            <p:cNvPr id="883" name="成组"/>
            <p:cNvGrpSpPr/>
            <p:nvPr/>
          </p:nvGrpSpPr>
          <p:grpSpPr>
            <a:xfrm>
              <a:off x="4744642" y="722356"/>
              <a:ext cx="1368427" cy="985530"/>
              <a:chOff x="0" y="0"/>
              <a:chExt cx="1368425" cy="985528"/>
            </a:xfrm>
          </p:grpSpPr>
          <p:sp>
            <p:nvSpPr>
              <p:cNvPr id="877" name="成组"/>
              <p:cNvSpPr/>
              <p:nvPr/>
            </p:nvSpPr>
            <p:spPr>
              <a:xfrm>
                <a:off x="0" y="0"/>
                <a:ext cx="1008063" cy="468315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878" name="矩形"/>
              <p:cNvSpPr/>
              <p:nvPr/>
            </p:nvSpPr>
            <p:spPr>
              <a:xfrm>
                <a:off x="1008062" y="0"/>
                <a:ext cx="360364" cy="468314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879" name="椭圆形"/>
              <p:cNvSpPr/>
              <p:nvPr/>
            </p:nvSpPr>
            <p:spPr>
              <a:xfrm>
                <a:off x="1189037" y="180975"/>
                <a:ext cx="36515" cy="71439"/>
              </a:xfrm>
              <a:prstGeom prst="ellipse">
                <a:avLst/>
              </a:prstGeom>
              <a:solidFill>
                <a:srgbClr val="000000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grpSp>
            <p:nvGrpSpPr>
              <p:cNvPr id="882" name="成组"/>
              <p:cNvGrpSpPr/>
              <p:nvPr/>
            </p:nvGrpSpPr>
            <p:grpSpPr>
              <a:xfrm>
                <a:off x="344478" y="245677"/>
                <a:ext cx="408941" cy="739852"/>
                <a:chOff x="0" y="0"/>
                <a:chExt cx="408940" cy="739851"/>
              </a:xfrm>
            </p:grpSpPr>
            <p:sp>
              <p:nvSpPr>
                <p:cNvPr id="880" name="a2"/>
                <p:cNvSpPr txBox="1"/>
                <p:nvPr/>
              </p:nvSpPr>
              <p:spPr>
                <a:xfrm>
                  <a:off x="0" y="250387"/>
                  <a:ext cx="408941" cy="489465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  </a:ext>
                </a:extLst>
              </p:spPr>
              <p:txBody>
                <a:bodyPr wrap="none" lIns="50800" tIns="50800" rIns="50800" bIns="50800" numCol="1" anchor="ctr">
                  <a:spAutoFit/>
                </a:bodyPr>
                <a:lstStyle/>
                <a:p>
                  <a:pPr marR="40640" indent="40640" algn="ctr" defTabSz="914400">
                    <a:spcBef>
                      <a:spcPts val="1300"/>
                    </a:spcBef>
                    <a:defRPr sz="2400" b="1">
                      <a:uFill>
                        <a:solidFill>
                          <a:srgbClr val="000000"/>
                        </a:solidFill>
                      </a:uFill>
                    </a:defRPr>
                  </a:pPr>
                  <a:r>
                    <a:t>a</a:t>
                  </a:r>
                  <a:r>
                    <a:rPr baseline="-25000"/>
                    <a:t>2</a:t>
                  </a:r>
                </a:p>
              </p:txBody>
            </p:sp>
            <p:sp>
              <p:nvSpPr>
                <p:cNvPr id="881" name="线条"/>
                <p:cNvSpPr/>
                <p:nvPr/>
              </p:nvSpPr>
              <p:spPr>
                <a:xfrm flipH="1">
                  <a:off x="184487" y="0"/>
                  <a:ext cx="1" cy="400564"/>
                </a:xfrm>
                <a:prstGeom prst="line">
                  <a:avLst/>
                </a:prstGeom>
                <a:noFill/>
                <a:ln w="25400" cap="flat">
                  <a:solidFill>
                    <a:schemeClr val="accent1"/>
                  </a:solidFill>
                  <a:prstDash val="solid"/>
                  <a:round/>
                  <a:tailEnd type="triangle" w="med" len="med"/>
                </a:ln>
                <a:effectLst/>
              </p:spPr>
              <p:txBody>
                <a:bodyPr wrap="square" lIns="45718" tIns="45718" rIns="45718" bIns="45718" numCol="1" anchor="t">
                  <a:noAutofit/>
                </a:bodyPr>
                <a:lstStyle/>
                <a:p>
                  <a:pPr>
                    <a:defRPr sz="1200">
                      <a:latin typeface="Tahoma"/>
                      <a:ea typeface="Tahoma"/>
                      <a:cs typeface="Tahoma"/>
                      <a:sym typeface="Tahoma"/>
                    </a:defRPr>
                  </a:pPr>
                  <a:endParaRPr/>
                </a:p>
              </p:txBody>
            </p:sp>
          </p:grpSp>
        </p:grpSp>
        <p:sp>
          <p:nvSpPr>
            <p:cNvPr id="884" name="线条"/>
            <p:cNvSpPr/>
            <p:nvPr/>
          </p:nvSpPr>
          <p:spPr>
            <a:xfrm>
              <a:off x="5970193" y="938257"/>
              <a:ext cx="395289" cy="1589"/>
            </a:xfrm>
            <a:prstGeom prst="line">
              <a:avLst/>
            </a:prstGeom>
            <a:noFill/>
            <a:ln w="38100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885" name="线条"/>
            <p:cNvSpPr/>
            <p:nvPr/>
          </p:nvSpPr>
          <p:spPr>
            <a:xfrm>
              <a:off x="4365268" y="941121"/>
              <a:ext cx="395289" cy="1588"/>
            </a:xfrm>
            <a:prstGeom prst="line">
              <a:avLst/>
            </a:prstGeom>
            <a:noFill/>
            <a:ln w="38100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</p:grpSp>
      <p:sp>
        <p:nvSpPr>
          <p:cNvPr id="887" name="注意：表头(a0)和表尾(a3)结点的特殊性"/>
          <p:cNvSpPr txBox="1"/>
          <p:nvPr/>
        </p:nvSpPr>
        <p:spPr>
          <a:xfrm>
            <a:off x="437058" y="5854915"/>
            <a:ext cx="5475731" cy="533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注意：表头(a</a:t>
            </a:r>
            <a:r>
              <a:rPr baseline="-5999"/>
              <a:t>0</a:t>
            </a:r>
            <a:r>
              <a:t>)和表尾(a</a:t>
            </a:r>
            <a:r>
              <a:rPr baseline="-5999"/>
              <a:t>3</a:t>
            </a:r>
            <a:r>
              <a:t>)结点的特殊性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11111A74-69DB-0997-B74B-7239101B26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找前驱和后继结点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33D4381-AF9D-0A6B-EF23-3674C3848681}"/>
              </a:ext>
            </a:extLst>
          </p:cNvPr>
          <p:cNvSpPr txBox="1"/>
          <p:nvPr/>
        </p:nvSpPr>
        <p:spPr>
          <a:xfrm>
            <a:off x="8090577" y="1338495"/>
            <a:ext cx="349353" cy="47705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zh-CN" altLang="en-US">
                <a:solidFill>
                  <a:schemeClr val="tx1"/>
                </a:solidFill>
                <a:effectLst/>
                <a:latin typeface="Symbol" pitchFamily="2" charset="2"/>
              </a:rPr>
              <a:t>∧</a:t>
            </a:r>
            <a:endParaRPr lang="zh-CN" altLang="en-US"/>
          </a:p>
        </p:txBody>
      </p:sp>
    </p:spTree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6" name="成组"/>
          <p:cNvGrpSpPr/>
          <p:nvPr/>
        </p:nvGrpSpPr>
        <p:grpSpPr>
          <a:xfrm>
            <a:off x="526130" y="772019"/>
            <a:ext cx="6806110" cy="3571102"/>
            <a:chOff x="0" y="0"/>
            <a:chExt cx="6806109" cy="3571101"/>
          </a:xfrm>
        </p:grpSpPr>
        <p:sp>
          <p:nvSpPr>
            <p:cNvPr id="890" name="矩形"/>
            <p:cNvSpPr/>
            <p:nvPr/>
          </p:nvSpPr>
          <p:spPr>
            <a:xfrm>
              <a:off x="0" y="0"/>
              <a:ext cx="1932484" cy="1610837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custDash>
                <a:ds d="200000" sp="200000"/>
              </a:custDash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grpSp>
          <p:nvGrpSpPr>
            <p:cNvPr id="893" name="成组"/>
            <p:cNvGrpSpPr/>
            <p:nvPr/>
          </p:nvGrpSpPr>
          <p:grpSpPr>
            <a:xfrm>
              <a:off x="2161084" y="276761"/>
              <a:ext cx="1008063" cy="489464"/>
              <a:chOff x="0" y="0"/>
              <a:chExt cx="1008062" cy="489463"/>
            </a:xfrm>
          </p:grpSpPr>
          <p:sp>
            <p:nvSpPr>
              <p:cNvPr id="891" name="矩形"/>
              <p:cNvSpPr/>
              <p:nvPr/>
            </p:nvSpPr>
            <p:spPr>
              <a:xfrm>
                <a:off x="0" y="10575"/>
                <a:ext cx="1008064" cy="468316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892" name="a0"/>
              <p:cNvSpPr txBox="1"/>
              <p:nvPr/>
            </p:nvSpPr>
            <p:spPr>
              <a:xfrm>
                <a:off x="299561" y="0"/>
                <a:ext cx="408941" cy="48946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/>
              <a:p>
                <a:pPr marR="40640" indent="40640" algn="ctr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r>
                  <a:t>a</a:t>
                </a:r>
                <a:r>
                  <a:rPr baseline="-25000"/>
                  <a:t>0</a:t>
                </a:r>
              </a:p>
            </p:txBody>
          </p:sp>
        </p:grpSp>
        <p:sp>
          <p:nvSpPr>
            <p:cNvPr id="894" name="矩形"/>
            <p:cNvSpPr/>
            <p:nvPr/>
          </p:nvSpPr>
          <p:spPr>
            <a:xfrm>
              <a:off x="3169146" y="287336"/>
              <a:ext cx="360364" cy="468314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895" name="椭圆形"/>
            <p:cNvSpPr/>
            <p:nvPr/>
          </p:nvSpPr>
          <p:spPr>
            <a:xfrm>
              <a:off x="3313608" y="503236"/>
              <a:ext cx="36515" cy="71439"/>
            </a:xfrm>
            <a:prstGeom prst="ellipse">
              <a:avLst/>
            </a:prstGeom>
            <a:solidFill>
              <a:srgbClr val="000000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grpSp>
          <p:nvGrpSpPr>
            <p:cNvPr id="898" name="成组"/>
            <p:cNvGrpSpPr/>
            <p:nvPr/>
          </p:nvGrpSpPr>
          <p:grpSpPr>
            <a:xfrm>
              <a:off x="3816846" y="278349"/>
              <a:ext cx="1008064" cy="489465"/>
              <a:chOff x="0" y="0"/>
              <a:chExt cx="1008062" cy="489463"/>
            </a:xfrm>
          </p:grpSpPr>
          <p:sp>
            <p:nvSpPr>
              <p:cNvPr id="896" name="矩形"/>
              <p:cNvSpPr/>
              <p:nvPr/>
            </p:nvSpPr>
            <p:spPr>
              <a:xfrm>
                <a:off x="0" y="10575"/>
                <a:ext cx="1008064" cy="468316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897" name="a1"/>
              <p:cNvSpPr txBox="1"/>
              <p:nvPr/>
            </p:nvSpPr>
            <p:spPr>
              <a:xfrm>
                <a:off x="299561" y="0"/>
                <a:ext cx="408941" cy="48946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/>
              <a:p>
                <a:pPr marR="40640" indent="40640" algn="ctr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r>
                  <a:t>a</a:t>
                </a:r>
                <a:r>
                  <a:rPr baseline="-25000"/>
                  <a:t>1</a:t>
                </a:r>
              </a:p>
            </p:txBody>
          </p:sp>
        </p:grpSp>
        <p:sp>
          <p:nvSpPr>
            <p:cNvPr id="899" name="矩形"/>
            <p:cNvSpPr/>
            <p:nvPr/>
          </p:nvSpPr>
          <p:spPr>
            <a:xfrm>
              <a:off x="4824908" y="288925"/>
              <a:ext cx="360364" cy="468313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grpSp>
          <p:nvGrpSpPr>
            <p:cNvPr id="902" name="成组"/>
            <p:cNvGrpSpPr/>
            <p:nvPr/>
          </p:nvGrpSpPr>
          <p:grpSpPr>
            <a:xfrm>
              <a:off x="5437684" y="278349"/>
              <a:ext cx="1008063" cy="489465"/>
              <a:chOff x="0" y="0"/>
              <a:chExt cx="1008062" cy="489463"/>
            </a:xfrm>
          </p:grpSpPr>
          <p:sp>
            <p:nvSpPr>
              <p:cNvPr id="900" name="矩形"/>
              <p:cNvSpPr/>
              <p:nvPr/>
            </p:nvSpPr>
            <p:spPr>
              <a:xfrm>
                <a:off x="0" y="10575"/>
                <a:ext cx="1008064" cy="468316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901" name="a2"/>
              <p:cNvSpPr txBox="1"/>
              <p:nvPr/>
            </p:nvSpPr>
            <p:spPr>
              <a:xfrm>
                <a:off x="299561" y="0"/>
                <a:ext cx="408941" cy="48946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/>
              <a:p>
                <a:pPr marR="40640" indent="40640" algn="ctr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r>
                  <a:t>a</a:t>
                </a:r>
                <a:r>
                  <a:rPr baseline="-25000"/>
                  <a:t>2</a:t>
                </a:r>
              </a:p>
            </p:txBody>
          </p:sp>
        </p:grpSp>
        <p:sp>
          <p:nvSpPr>
            <p:cNvPr id="903" name="矩形"/>
            <p:cNvSpPr/>
            <p:nvPr/>
          </p:nvSpPr>
          <p:spPr>
            <a:xfrm>
              <a:off x="6445745" y="288925"/>
              <a:ext cx="360364" cy="468313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904" name="椭圆形"/>
            <p:cNvSpPr/>
            <p:nvPr/>
          </p:nvSpPr>
          <p:spPr>
            <a:xfrm>
              <a:off x="5005883" y="469900"/>
              <a:ext cx="36515" cy="71439"/>
            </a:xfrm>
            <a:prstGeom prst="ellipse">
              <a:avLst/>
            </a:prstGeom>
            <a:solidFill>
              <a:srgbClr val="000000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grpSp>
          <p:nvGrpSpPr>
            <p:cNvPr id="907" name="成组"/>
            <p:cNvGrpSpPr/>
            <p:nvPr/>
          </p:nvGrpSpPr>
          <p:grpSpPr>
            <a:xfrm>
              <a:off x="210333" y="303788"/>
              <a:ext cx="1618966" cy="471924"/>
              <a:chOff x="-1" y="-20062"/>
              <a:chExt cx="1618965" cy="471924"/>
            </a:xfrm>
          </p:grpSpPr>
          <p:sp>
            <p:nvSpPr>
              <p:cNvPr id="905" name="矩形"/>
              <p:cNvSpPr/>
              <p:nvPr/>
            </p:nvSpPr>
            <p:spPr>
              <a:xfrm>
                <a:off x="-1" y="0"/>
                <a:ext cx="1618965" cy="431800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906" name="head"/>
              <p:cNvSpPr txBox="1"/>
              <p:nvPr/>
            </p:nvSpPr>
            <p:spPr>
              <a:xfrm>
                <a:off x="-1" y="-20062"/>
                <a:ext cx="1618965" cy="47192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ctr">
                <a:spAutoFit/>
              </a:bodyPr>
              <a:lstStyle>
                <a:lvl1pPr marR="40640" indent="40640" defTabSz="914400">
                  <a:spcBef>
                    <a:spcPts val="1300"/>
                  </a:spcBef>
                  <a:defRPr sz="2400">
                    <a:uFill>
                      <a:solidFill>
                        <a:srgbClr val="000000"/>
                      </a:solidFill>
                    </a:uFill>
                  </a:defRPr>
                </a:lvl1pPr>
              </a:lstStyle>
              <a:p>
                <a:r>
                  <a:rPr lang="en-US"/>
                  <a:t>first</a:t>
                </a:r>
                <a:endParaRPr/>
              </a:p>
            </p:txBody>
          </p:sp>
        </p:grpSp>
        <p:sp>
          <p:nvSpPr>
            <p:cNvPr id="911" name="线条"/>
            <p:cNvSpPr/>
            <p:nvPr/>
          </p:nvSpPr>
          <p:spPr>
            <a:xfrm>
              <a:off x="1576883" y="539749"/>
              <a:ext cx="539751" cy="1589"/>
            </a:xfrm>
            <a:prstGeom prst="line">
              <a:avLst/>
            </a:prstGeom>
            <a:noFill/>
            <a:ln w="38100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912" name="线条"/>
            <p:cNvSpPr/>
            <p:nvPr/>
          </p:nvSpPr>
          <p:spPr>
            <a:xfrm>
              <a:off x="3348534" y="541336"/>
              <a:ext cx="468314" cy="1589"/>
            </a:xfrm>
            <a:prstGeom prst="line">
              <a:avLst/>
            </a:prstGeom>
            <a:noFill/>
            <a:ln w="38100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913" name="线条"/>
            <p:cNvSpPr/>
            <p:nvPr/>
          </p:nvSpPr>
          <p:spPr>
            <a:xfrm>
              <a:off x="5042396" y="504824"/>
              <a:ext cx="395289" cy="1589"/>
            </a:xfrm>
            <a:prstGeom prst="line">
              <a:avLst/>
            </a:prstGeom>
            <a:noFill/>
            <a:ln w="38100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grpSp>
          <p:nvGrpSpPr>
            <p:cNvPr id="916" name="成组"/>
            <p:cNvGrpSpPr/>
            <p:nvPr/>
          </p:nvGrpSpPr>
          <p:grpSpPr>
            <a:xfrm>
              <a:off x="210334" y="844550"/>
              <a:ext cx="1618964" cy="431800"/>
              <a:chOff x="0" y="0"/>
              <a:chExt cx="1618963" cy="431800"/>
            </a:xfrm>
          </p:grpSpPr>
          <p:sp>
            <p:nvSpPr>
              <p:cNvPr id="914" name="矩形"/>
              <p:cNvSpPr/>
              <p:nvPr/>
            </p:nvSpPr>
            <p:spPr>
              <a:xfrm>
                <a:off x="-1" y="0"/>
                <a:ext cx="1618965" cy="431800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915" name="size"/>
              <p:cNvSpPr txBox="1"/>
              <p:nvPr/>
            </p:nvSpPr>
            <p:spPr>
              <a:xfrm>
                <a:off x="-1" y="124"/>
                <a:ext cx="1618965" cy="43155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ctr">
                <a:spAutoFit/>
              </a:bodyPr>
              <a:lstStyle>
                <a:lvl1pPr marR="40640" indent="40640" defTabSz="914400">
                  <a:spcBef>
                    <a:spcPts val="1300"/>
                  </a:spcBef>
                  <a:defRPr sz="2400">
                    <a:uFill>
                      <a:solidFill>
                        <a:srgbClr val="000000"/>
                      </a:solidFill>
                    </a:uFill>
                  </a:defRPr>
                </a:lvl1pPr>
              </a:lstStyle>
              <a:p>
                <a:r>
                  <a:t>size</a:t>
                </a:r>
              </a:p>
            </p:txBody>
          </p:sp>
        </p:grpSp>
        <p:sp>
          <p:nvSpPr>
            <p:cNvPr id="917" name="矩形"/>
            <p:cNvSpPr/>
            <p:nvPr/>
          </p:nvSpPr>
          <p:spPr>
            <a:xfrm>
              <a:off x="31906" y="1960263"/>
              <a:ext cx="1932485" cy="1610838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chemeClr val="accent5"/>
              </a:solidFill>
              <a:custDash>
                <a:ds d="200000" sp="200000"/>
              </a:custDash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grpSp>
          <p:nvGrpSpPr>
            <p:cNvPr id="920" name="成组"/>
            <p:cNvGrpSpPr/>
            <p:nvPr/>
          </p:nvGrpSpPr>
          <p:grpSpPr>
            <a:xfrm>
              <a:off x="242239" y="2264052"/>
              <a:ext cx="1618966" cy="471924"/>
              <a:chOff x="-1" y="-20061"/>
              <a:chExt cx="1618965" cy="471923"/>
            </a:xfrm>
          </p:grpSpPr>
          <p:sp>
            <p:nvSpPr>
              <p:cNvPr id="918" name="矩形"/>
              <p:cNvSpPr/>
              <p:nvPr/>
            </p:nvSpPr>
            <p:spPr>
              <a:xfrm>
                <a:off x="-1" y="0"/>
                <a:ext cx="1618965" cy="431800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919" name="head"/>
              <p:cNvSpPr txBox="1"/>
              <p:nvPr/>
            </p:nvSpPr>
            <p:spPr>
              <a:xfrm>
                <a:off x="-1" y="-20061"/>
                <a:ext cx="1618965" cy="47192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ctr">
                <a:spAutoFit/>
              </a:bodyPr>
              <a:lstStyle>
                <a:lvl1pPr marR="40640" indent="40640" defTabSz="914400">
                  <a:spcBef>
                    <a:spcPts val="1300"/>
                  </a:spcBef>
                  <a:defRPr sz="2400">
                    <a:uFill>
                      <a:solidFill>
                        <a:srgbClr val="000000"/>
                      </a:solidFill>
                    </a:uFill>
                  </a:defRPr>
                </a:lvl1pPr>
              </a:lstStyle>
              <a:p>
                <a:r>
                  <a:rPr lang="en-US"/>
                  <a:t>first</a:t>
                </a:r>
                <a:endParaRPr/>
              </a:p>
            </p:txBody>
          </p:sp>
        </p:grpSp>
        <p:sp>
          <p:nvSpPr>
            <p:cNvPr id="921" name="线条"/>
            <p:cNvSpPr/>
            <p:nvPr/>
          </p:nvSpPr>
          <p:spPr>
            <a:xfrm flipV="1">
              <a:off x="2500015" y="749053"/>
              <a:ext cx="1" cy="1796555"/>
            </a:xfrm>
            <a:prstGeom prst="line">
              <a:avLst/>
            </a:prstGeom>
            <a:noFill/>
            <a:ln w="38100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grpSp>
          <p:nvGrpSpPr>
            <p:cNvPr id="924" name="成组"/>
            <p:cNvGrpSpPr/>
            <p:nvPr/>
          </p:nvGrpSpPr>
          <p:grpSpPr>
            <a:xfrm>
              <a:off x="242240" y="2804813"/>
              <a:ext cx="1618964" cy="431801"/>
              <a:chOff x="0" y="0"/>
              <a:chExt cx="1618963" cy="431800"/>
            </a:xfrm>
          </p:grpSpPr>
          <p:sp>
            <p:nvSpPr>
              <p:cNvPr id="922" name="矩形"/>
              <p:cNvSpPr/>
              <p:nvPr/>
            </p:nvSpPr>
            <p:spPr>
              <a:xfrm>
                <a:off x="-1" y="0"/>
                <a:ext cx="1618965" cy="431800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923" name="size"/>
              <p:cNvSpPr txBox="1"/>
              <p:nvPr/>
            </p:nvSpPr>
            <p:spPr>
              <a:xfrm>
                <a:off x="-1" y="124"/>
                <a:ext cx="1618965" cy="43155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ctr">
                <a:spAutoFit/>
              </a:bodyPr>
              <a:lstStyle>
                <a:lvl1pPr marR="40640" indent="40640" defTabSz="914400">
                  <a:spcBef>
                    <a:spcPts val="1300"/>
                  </a:spcBef>
                  <a:defRPr sz="2400">
                    <a:uFill>
                      <a:solidFill>
                        <a:srgbClr val="000000"/>
                      </a:solidFill>
                    </a:uFill>
                  </a:defRPr>
                </a:lvl1pPr>
              </a:lstStyle>
              <a:p>
                <a:r>
                  <a:t>size</a:t>
                </a:r>
              </a:p>
            </p:txBody>
          </p:sp>
        </p:grpSp>
        <p:sp>
          <p:nvSpPr>
            <p:cNvPr id="925" name="线条"/>
            <p:cNvSpPr/>
            <p:nvPr/>
          </p:nvSpPr>
          <p:spPr>
            <a:xfrm>
              <a:off x="1738887" y="2508194"/>
              <a:ext cx="754001" cy="1"/>
            </a:xfrm>
            <a:prstGeom prst="line">
              <a:avLst/>
            </a:prstGeom>
            <a:noFill/>
            <a:ln w="381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</p:grpSp>
      <p:sp>
        <p:nvSpPr>
          <p:cNvPr id="927" name="@SuppressWarnings(&quot;unchecked&quot;)…"/>
          <p:cNvSpPr txBox="1"/>
          <p:nvPr/>
        </p:nvSpPr>
        <p:spPr>
          <a:xfrm>
            <a:off x="2101429" y="3717762"/>
            <a:ext cx="6995505" cy="27340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lnSpc>
                <a:spcPct val="120000"/>
              </a:lnSpc>
              <a:defRPr sz="1500">
                <a:solidFill>
                  <a:srgbClr val="777777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 sz="1800">
                <a:solidFill>
                  <a:srgbClr val="000000"/>
                </a:solidFill>
              </a:rPr>
              <a:t>    </a:t>
            </a:r>
            <a:r>
              <a:rPr sz="1800"/>
              <a:t>@SuppressWarnings</a:t>
            </a:r>
            <a:r>
              <a:rPr sz="1800">
                <a:solidFill>
                  <a:srgbClr val="000000"/>
                </a:solidFill>
              </a:rPr>
              <a:t>(</a:t>
            </a:r>
            <a:r>
              <a:rPr sz="1800">
                <a:solidFill>
                  <a:srgbClr val="3933FF"/>
                </a:solidFill>
              </a:rPr>
              <a:t>"unchecked"</a:t>
            </a:r>
            <a:r>
              <a:rPr sz="1800">
                <a:solidFill>
                  <a:srgbClr val="000000"/>
                </a:solidFill>
              </a:rPr>
              <a:t>)</a:t>
            </a:r>
          </a:p>
          <a:p>
            <a:pPr>
              <a:lnSpc>
                <a:spcPct val="120000"/>
              </a:lnSpc>
              <a:defRPr sz="1500">
                <a:latin typeface="Monaco"/>
                <a:ea typeface="Monaco"/>
                <a:cs typeface="Monaco"/>
                <a:sym typeface="Monaco"/>
              </a:defRPr>
            </a:pPr>
            <a:r>
              <a:rPr sz="1800"/>
              <a:t>    </a:t>
            </a:r>
            <a:r>
              <a:rPr sz="1800">
                <a:solidFill>
                  <a:srgbClr val="931A68"/>
                </a:solidFill>
              </a:rPr>
              <a:t>private</a:t>
            </a:r>
            <a:r>
              <a:rPr sz="1800"/>
              <a:t> CLinkedList&lt;T&gt; superClone() {</a:t>
            </a:r>
          </a:p>
          <a:p>
            <a:pPr>
              <a:lnSpc>
                <a:spcPct val="120000"/>
              </a:lnSpc>
              <a:defRPr sz="1500">
                <a:latin typeface="Monaco"/>
                <a:ea typeface="Monaco"/>
                <a:cs typeface="Monaco"/>
                <a:sym typeface="Monaco"/>
              </a:defRPr>
            </a:pPr>
            <a:r>
              <a:rPr sz="1800"/>
              <a:t>        </a:t>
            </a:r>
            <a:r>
              <a:rPr sz="1800">
                <a:solidFill>
                  <a:srgbClr val="931A68"/>
                </a:solidFill>
              </a:rPr>
              <a:t>try</a:t>
            </a:r>
            <a:r>
              <a:rPr sz="1800"/>
              <a:t> {</a:t>
            </a:r>
          </a:p>
          <a:p>
            <a:pPr>
              <a:lnSpc>
                <a:spcPct val="120000"/>
              </a:lnSpc>
              <a:defRPr sz="1500">
                <a:latin typeface="Monaco"/>
                <a:ea typeface="Monaco"/>
                <a:cs typeface="Monaco"/>
                <a:sym typeface="Monaco"/>
              </a:defRPr>
            </a:pPr>
            <a:r>
              <a:rPr sz="1800"/>
              <a:t>            </a:t>
            </a:r>
            <a:r>
              <a:rPr sz="1800">
                <a:solidFill>
                  <a:srgbClr val="931A68"/>
                </a:solidFill>
              </a:rPr>
              <a:t>return</a:t>
            </a:r>
            <a:r>
              <a:rPr sz="1800"/>
              <a:t> </a:t>
            </a:r>
            <a:r>
              <a:rPr lang="en-US" sz="1800"/>
              <a:t>(</a:t>
            </a:r>
            <a:r>
              <a:rPr sz="1800"/>
              <a:t>CLinkedList&lt;T&gt;) </a:t>
            </a:r>
            <a:r>
              <a:rPr sz="1800">
                <a:solidFill>
                  <a:srgbClr val="931A68"/>
                </a:solidFill>
              </a:rPr>
              <a:t>super</a:t>
            </a:r>
            <a:r>
              <a:rPr sz="1800"/>
              <a:t>.clone();</a:t>
            </a:r>
          </a:p>
          <a:p>
            <a:pPr>
              <a:lnSpc>
                <a:spcPct val="120000"/>
              </a:lnSpc>
              <a:defRPr sz="1500">
                <a:latin typeface="Monaco"/>
                <a:ea typeface="Monaco"/>
                <a:cs typeface="Monaco"/>
                <a:sym typeface="Monaco"/>
              </a:defRPr>
            </a:pPr>
            <a:r>
              <a:rPr sz="1800"/>
              <a:t>        } </a:t>
            </a:r>
            <a:r>
              <a:rPr sz="1800">
                <a:solidFill>
                  <a:srgbClr val="931A68"/>
                </a:solidFill>
              </a:rPr>
              <a:t>catch</a:t>
            </a:r>
            <a:r>
              <a:rPr sz="1800"/>
              <a:t> (CloneNotSupportedException </a:t>
            </a:r>
            <a:r>
              <a:rPr sz="1800">
                <a:solidFill>
                  <a:srgbClr val="7E504F"/>
                </a:solidFill>
              </a:rPr>
              <a:t>e</a:t>
            </a:r>
            <a:r>
              <a:rPr sz="1800"/>
              <a:t>) {</a:t>
            </a:r>
          </a:p>
          <a:p>
            <a:pPr>
              <a:lnSpc>
                <a:spcPct val="120000"/>
              </a:lnSpc>
              <a:defRPr sz="1500">
                <a:latin typeface="Monaco"/>
                <a:ea typeface="Monaco"/>
                <a:cs typeface="Monaco"/>
                <a:sym typeface="Monaco"/>
              </a:defRPr>
            </a:pPr>
            <a:r>
              <a:rPr sz="1800"/>
              <a:t>            </a:t>
            </a:r>
            <a:r>
              <a:rPr sz="1800">
                <a:solidFill>
                  <a:srgbClr val="931A68"/>
                </a:solidFill>
              </a:rPr>
              <a:t>throw</a:t>
            </a:r>
            <a:r>
              <a:rPr sz="1800"/>
              <a:t> </a:t>
            </a:r>
            <a:r>
              <a:rPr sz="1800">
                <a:solidFill>
                  <a:srgbClr val="931A68"/>
                </a:solidFill>
              </a:rPr>
              <a:t>new</a:t>
            </a:r>
            <a:r>
              <a:rPr sz="1800"/>
              <a:t> InternalError(</a:t>
            </a:r>
            <a:r>
              <a:rPr sz="1800">
                <a:solidFill>
                  <a:srgbClr val="7E504F"/>
                </a:solidFill>
              </a:rPr>
              <a:t>e</a:t>
            </a:r>
            <a:r>
              <a:rPr sz="1800"/>
              <a:t>);</a:t>
            </a:r>
          </a:p>
          <a:p>
            <a:pPr>
              <a:lnSpc>
                <a:spcPct val="120000"/>
              </a:lnSpc>
              <a:defRPr sz="1500">
                <a:latin typeface="Monaco"/>
                <a:ea typeface="Monaco"/>
                <a:cs typeface="Monaco"/>
                <a:sym typeface="Monaco"/>
              </a:defRPr>
            </a:pPr>
            <a:r>
              <a:rPr sz="1800"/>
              <a:t>        }</a:t>
            </a:r>
          </a:p>
          <a:p>
            <a:pPr>
              <a:lnSpc>
                <a:spcPct val="120000"/>
              </a:lnSpc>
              <a:defRPr sz="1500">
                <a:latin typeface="Monaco"/>
                <a:ea typeface="Monaco"/>
                <a:cs typeface="Monaco"/>
                <a:sym typeface="Monaco"/>
              </a:defRPr>
            </a:pPr>
            <a:r>
              <a:rPr sz="1800"/>
              <a:t>    }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BC347FCA-275C-6C38-2393-C489102A5A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Object clone()</a:t>
            </a:r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F1ED5E4-BDA8-4604-5CC3-64FB1D8BA0C9}"/>
              </a:ext>
            </a:extLst>
          </p:cNvPr>
          <p:cNvSpPr txBox="1"/>
          <p:nvPr/>
        </p:nvSpPr>
        <p:spPr>
          <a:xfrm>
            <a:off x="6986586" y="1049653"/>
            <a:ext cx="349353" cy="47705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zh-CN" altLang="en-US">
                <a:solidFill>
                  <a:schemeClr val="tx1"/>
                </a:solidFill>
                <a:effectLst/>
                <a:latin typeface="Symbol" pitchFamily="2" charset="2"/>
              </a:rPr>
              <a:t>∧</a:t>
            </a:r>
            <a:endParaRPr lang="zh-CN" altLang="en-US"/>
          </a:p>
        </p:txBody>
      </p:sp>
    </p:spTree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9" name="public Object clone() {…"/>
          <p:cNvSpPr txBox="1"/>
          <p:nvPr/>
        </p:nvSpPr>
        <p:spPr>
          <a:xfrm>
            <a:off x="37495" y="815012"/>
            <a:ext cx="9188413" cy="24724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1300">
                <a:latin typeface="Monaco"/>
                <a:ea typeface="Monaco"/>
                <a:cs typeface="Monaco"/>
                <a:sym typeface="Monaco"/>
              </a:defRPr>
            </a:pPr>
            <a:r>
              <a:rPr sz="1400"/>
              <a:t>	</a:t>
            </a:r>
            <a:r>
              <a:rPr sz="1400">
                <a:solidFill>
                  <a:srgbClr val="931A68"/>
                </a:solidFill>
              </a:rPr>
              <a:t>public</a:t>
            </a:r>
            <a:r>
              <a:rPr sz="1400"/>
              <a:t> Object clone() {</a:t>
            </a:r>
          </a:p>
          <a:p>
            <a:pPr>
              <a:defRPr sz="1300">
                <a:latin typeface="Monaco"/>
                <a:ea typeface="Monaco"/>
                <a:cs typeface="Monaco"/>
                <a:sym typeface="Monaco"/>
              </a:defRPr>
            </a:pPr>
            <a:r>
              <a:rPr sz="1400"/>
              <a:t>		CLinkedList&lt;T&gt; </a:t>
            </a:r>
            <a:r>
              <a:rPr sz="1400">
                <a:solidFill>
                  <a:srgbClr val="7E504F"/>
                </a:solidFill>
              </a:rPr>
              <a:t>v</a:t>
            </a:r>
            <a:r>
              <a:rPr sz="1400"/>
              <a:t> = superClone();</a:t>
            </a:r>
          </a:p>
          <a:p>
            <a:pPr>
              <a:defRPr sz="13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 sz="1400">
                <a:solidFill>
                  <a:srgbClr val="000000"/>
                </a:solidFill>
              </a:rPr>
              <a:t>		</a:t>
            </a:r>
            <a:r>
              <a:rPr sz="1400">
                <a:solidFill>
                  <a:srgbClr val="931A68"/>
                </a:solidFill>
              </a:rPr>
              <a:t>if</a:t>
            </a:r>
            <a:r>
              <a:rPr sz="1400">
                <a:solidFill>
                  <a:srgbClr val="000000"/>
                </a:solidFill>
              </a:rPr>
              <a:t> (</a:t>
            </a:r>
            <a:r>
              <a:rPr sz="1400">
                <a:solidFill>
                  <a:srgbClr val="7E504F"/>
                </a:solidFill>
              </a:rPr>
              <a:t>v</a:t>
            </a:r>
            <a:r>
              <a:rPr sz="1400">
                <a:solidFill>
                  <a:srgbClr val="000000"/>
                </a:solidFill>
              </a:rPr>
              <a:t>.</a:t>
            </a:r>
            <a:r>
              <a:rPr lang="en-US" sz="1400">
                <a:solidFill>
                  <a:srgbClr val="0326CC"/>
                </a:solidFill>
              </a:rPr>
              <a:t>first</a:t>
            </a:r>
            <a:r>
              <a:rPr sz="1400">
                <a:solidFill>
                  <a:srgbClr val="000000"/>
                </a:solidFill>
              </a:rPr>
              <a:t> == </a:t>
            </a:r>
            <a:r>
              <a:rPr sz="1400">
                <a:solidFill>
                  <a:srgbClr val="931A68"/>
                </a:solidFill>
              </a:rPr>
              <a:t>null</a:t>
            </a:r>
            <a:r>
              <a:rPr sz="1400">
                <a:solidFill>
                  <a:srgbClr val="000000"/>
                </a:solidFill>
              </a:rPr>
              <a:t>)</a:t>
            </a:r>
            <a:r>
              <a:rPr sz="1400"/>
              <a:t>// 空表</a:t>
            </a:r>
            <a:endParaRPr sz="1400">
              <a:solidFill>
                <a:srgbClr val="000000"/>
              </a:solidFill>
            </a:endParaRPr>
          </a:p>
          <a:p>
            <a:pPr>
              <a:defRPr sz="1300">
                <a:solidFill>
                  <a:srgbClr val="931A68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 sz="1400">
                <a:solidFill>
                  <a:srgbClr val="000000"/>
                </a:solidFill>
              </a:rPr>
              <a:t>			</a:t>
            </a:r>
            <a:r>
              <a:rPr sz="1400"/>
              <a:t>return</a:t>
            </a:r>
            <a:r>
              <a:rPr sz="1400">
                <a:solidFill>
                  <a:srgbClr val="000000"/>
                </a:solidFill>
              </a:rPr>
              <a:t> </a:t>
            </a:r>
            <a:r>
              <a:rPr sz="1400">
                <a:solidFill>
                  <a:srgbClr val="7E504F"/>
                </a:solidFill>
              </a:rPr>
              <a:t>v</a:t>
            </a:r>
            <a:r>
              <a:rPr sz="1400">
                <a:solidFill>
                  <a:srgbClr val="000000"/>
                </a:solidFill>
              </a:rPr>
              <a:t>;</a:t>
            </a:r>
          </a:p>
          <a:p>
            <a:pPr>
              <a:defRPr sz="14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 sz="1400">
                <a:solidFill>
                  <a:srgbClr val="000000"/>
                </a:solidFill>
              </a:rPr>
              <a:t>		</a:t>
            </a:r>
            <a:r>
              <a:rPr sz="1400"/>
              <a:t>// 复制this的链表，赋予v</a:t>
            </a:r>
            <a:endParaRPr sz="1400">
              <a:solidFill>
                <a:srgbClr val="000000"/>
              </a:solidFill>
            </a:endParaRPr>
          </a:p>
          <a:p>
            <a:pPr>
              <a:defRPr sz="1300">
                <a:latin typeface="Monaco"/>
                <a:ea typeface="Monaco"/>
                <a:cs typeface="Monaco"/>
                <a:sym typeface="Monaco"/>
              </a:defRPr>
            </a:pPr>
            <a:r>
              <a:rPr sz="1400"/>
              <a:t>		</a:t>
            </a:r>
            <a:r>
              <a:rPr sz="1400">
                <a:solidFill>
                  <a:srgbClr val="7E504F"/>
                </a:solidFill>
              </a:rPr>
              <a:t>v</a:t>
            </a:r>
            <a:r>
              <a:rPr sz="1400"/>
              <a:t>.</a:t>
            </a:r>
            <a:r>
              <a:rPr lang="en-US" sz="1400">
                <a:solidFill>
                  <a:srgbClr val="0326CC"/>
                </a:solidFill>
              </a:rPr>
              <a:t>first</a:t>
            </a:r>
            <a:r>
              <a:rPr sz="1400"/>
              <a:t> = </a:t>
            </a:r>
            <a:r>
              <a:rPr sz="1400">
                <a:solidFill>
                  <a:srgbClr val="931A68"/>
                </a:solidFill>
              </a:rPr>
              <a:t>new</a:t>
            </a:r>
            <a:r>
              <a:rPr sz="1400"/>
              <a:t> Node&lt;&gt;(</a:t>
            </a:r>
            <a:r>
              <a:rPr lang="en-US" sz="1400">
                <a:solidFill>
                  <a:srgbClr val="0326CC"/>
                </a:solidFill>
              </a:rPr>
              <a:t>first</a:t>
            </a:r>
            <a:r>
              <a:rPr sz="1400"/>
              <a:t>.</a:t>
            </a:r>
            <a:r>
              <a:rPr sz="1400">
                <a:solidFill>
                  <a:srgbClr val="0326CC"/>
                </a:solidFill>
              </a:rPr>
              <a:t>data</a:t>
            </a:r>
            <a:r>
              <a:rPr sz="1400"/>
              <a:t>, </a:t>
            </a:r>
            <a:r>
              <a:rPr sz="1400">
                <a:solidFill>
                  <a:srgbClr val="931A68"/>
                </a:solidFill>
              </a:rPr>
              <a:t>null</a:t>
            </a:r>
            <a:r>
              <a:rPr sz="1400"/>
              <a:t>);</a:t>
            </a:r>
          </a:p>
          <a:p>
            <a:pPr>
              <a:defRPr sz="1300">
                <a:latin typeface="Monaco"/>
                <a:ea typeface="Monaco"/>
                <a:cs typeface="Monaco"/>
                <a:sym typeface="Monaco"/>
              </a:defRPr>
            </a:pPr>
            <a:r>
              <a:rPr sz="1400"/>
              <a:t>		</a:t>
            </a:r>
            <a:r>
              <a:rPr sz="1400">
                <a:solidFill>
                  <a:srgbClr val="931A68"/>
                </a:solidFill>
              </a:rPr>
              <a:t>for</a:t>
            </a:r>
            <a:r>
              <a:rPr sz="1400"/>
              <a:t> (Node&lt;T&gt; </a:t>
            </a:r>
            <a:r>
              <a:rPr sz="1400">
                <a:solidFill>
                  <a:srgbClr val="7E504F"/>
                </a:solidFill>
              </a:rPr>
              <a:t>p</a:t>
            </a:r>
            <a:r>
              <a:rPr sz="1400"/>
              <a:t> = </a:t>
            </a:r>
            <a:r>
              <a:rPr lang="en-US" sz="1400">
                <a:solidFill>
                  <a:srgbClr val="0326CC"/>
                </a:solidFill>
              </a:rPr>
              <a:t>first</a:t>
            </a:r>
            <a:r>
              <a:rPr sz="1400"/>
              <a:t>.</a:t>
            </a:r>
            <a:r>
              <a:rPr sz="1400">
                <a:solidFill>
                  <a:srgbClr val="0326CC"/>
                </a:solidFill>
              </a:rPr>
              <a:t>next</a:t>
            </a:r>
            <a:r>
              <a:rPr sz="1400"/>
              <a:t>, </a:t>
            </a:r>
            <a:r>
              <a:rPr sz="1400">
                <a:solidFill>
                  <a:srgbClr val="7E504F"/>
                </a:solidFill>
              </a:rPr>
              <a:t>q</a:t>
            </a:r>
            <a:r>
              <a:rPr sz="1400"/>
              <a:t> = </a:t>
            </a:r>
            <a:r>
              <a:rPr sz="1400">
                <a:solidFill>
                  <a:srgbClr val="7E504F"/>
                </a:solidFill>
              </a:rPr>
              <a:t>v</a:t>
            </a:r>
            <a:r>
              <a:rPr sz="1400"/>
              <a:t>.</a:t>
            </a:r>
            <a:r>
              <a:rPr lang="en-US" sz="1400">
                <a:solidFill>
                  <a:srgbClr val="0326CC"/>
                </a:solidFill>
              </a:rPr>
              <a:t>first</a:t>
            </a:r>
            <a:r>
              <a:rPr sz="1400"/>
              <a:t>; </a:t>
            </a:r>
            <a:r>
              <a:rPr sz="1400">
                <a:solidFill>
                  <a:srgbClr val="7E504F"/>
                </a:solidFill>
              </a:rPr>
              <a:t>p</a:t>
            </a:r>
            <a:r>
              <a:rPr sz="1400"/>
              <a:t> != </a:t>
            </a:r>
            <a:r>
              <a:rPr sz="1400">
                <a:solidFill>
                  <a:srgbClr val="931A68"/>
                </a:solidFill>
              </a:rPr>
              <a:t>null</a:t>
            </a:r>
            <a:r>
              <a:rPr sz="1400"/>
              <a:t>; </a:t>
            </a:r>
            <a:r>
              <a:rPr sz="1400">
                <a:solidFill>
                  <a:srgbClr val="7E504F"/>
                </a:solidFill>
              </a:rPr>
              <a:t>p</a:t>
            </a:r>
            <a:r>
              <a:rPr sz="1400"/>
              <a:t> = </a:t>
            </a:r>
            <a:r>
              <a:rPr sz="1400">
                <a:solidFill>
                  <a:srgbClr val="7E504F"/>
                </a:solidFill>
              </a:rPr>
              <a:t>p</a:t>
            </a:r>
            <a:r>
              <a:rPr sz="1400"/>
              <a:t>.</a:t>
            </a:r>
            <a:r>
              <a:rPr sz="1400">
                <a:solidFill>
                  <a:srgbClr val="0326CC"/>
                </a:solidFill>
              </a:rPr>
              <a:t>next</a:t>
            </a:r>
            <a:r>
              <a:rPr sz="1400"/>
              <a:t>, </a:t>
            </a:r>
            <a:r>
              <a:rPr sz="1400">
                <a:solidFill>
                  <a:srgbClr val="7E504F"/>
                </a:solidFill>
              </a:rPr>
              <a:t>q</a:t>
            </a:r>
            <a:r>
              <a:rPr sz="1400"/>
              <a:t> = </a:t>
            </a:r>
            <a:r>
              <a:rPr sz="1400">
                <a:solidFill>
                  <a:srgbClr val="7E504F"/>
                </a:solidFill>
              </a:rPr>
              <a:t>q</a:t>
            </a:r>
            <a:r>
              <a:rPr sz="1400"/>
              <a:t>.</a:t>
            </a:r>
            <a:r>
              <a:rPr sz="1400">
                <a:solidFill>
                  <a:srgbClr val="0326CC"/>
                </a:solidFill>
              </a:rPr>
              <a:t>next</a:t>
            </a:r>
            <a:r>
              <a:rPr sz="1400"/>
              <a:t>)</a:t>
            </a:r>
          </a:p>
          <a:p>
            <a:pPr>
              <a:defRPr sz="1300">
                <a:latin typeface="Monaco"/>
                <a:ea typeface="Monaco"/>
                <a:cs typeface="Monaco"/>
                <a:sym typeface="Monaco"/>
              </a:defRPr>
            </a:pPr>
            <a:r>
              <a:rPr sz="1400"/>
              <a:t>			</a:t>
            </a:r>
            <a:r>
              <a:rPr sz="1400">
                <a:solidFill>
                  <a:srgbClr val="7E504F"/>
                </a:solidFill>
              </a:rPr>
              <a:t>q</a:t>
            </a:r>
            <a:r>
              <a:rPr sz="1400"/>
              <a:t>.</a:t>
            </a:r>
            <a:r>
              <a:rPr sz="1400">
                <a:solidFill>
                  <a:srgbClr val="0326CC"/>
                </a:solidFill>
              </a:rPr>
              <a:t>next</a:t>
            </a:r>
            <a:r>
              <a:rPr sz="1400"/>
              <a:t> = </a:t>
            </a:r>
            <a:r>
              <a:rPr sz="1400">
                <a:solidFill>
                  <a:srgbClr val="931A68"/>
                </a:solidFill>
              </a:rPr>
              <a:t>new</a:t>
            </a:r>
            <a:r>
              <a:rPr sz="1400"/>
              <a:t> Node&lt;&gt;(</a:t>
            </a:r>
            <a:r>
              <a:rPr sz="1400">
                <a:solidFill>
                  <a:srgbClr val="7E504F"/>
                </a:solidFill>
              </a:rPr>
              <a:t>p</a:t>
            </a:r>
            <a:r>
              <a:rPr sz="1400"/>
              <a:t>.</a:t>
            </a:r>
            <a:r>
              <a:rPr sz="1400">
                <a:solidFill>
                  <a:srgbClr val="0326CC"/>
                </a:solidFill>
              </a:rPr>
              <a:t>data</a:t>
            </a:r>
            <a:r>
              <a:rPr sz="1400"/>
              <a:t>, </a:t>
            </a:r>
            <a:r>
              <a:rPr sz="1400">
                <a:solidFill>
                  <a:srgbClr val="931A68"/>
                </a:solidFill>
              </a:rPr>
              <a:t>null</a:t>
            </a:r>
            <a:r>
              <a:rPr sz="1400"/>
              <a:t>);			</a:t>
            </a:r>
          </a:p>
          <a:p>
            <a:pPr>
              <a:defRPr sz="1300">
                <a:solidFill>
                  <a:srgbClr val="931A68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 sz="1400">
                <a:solidFill>
                  <a:srgbClr val="000000"/>
                </a:solidFill>
              </a:rPr>
              <a:t>		</a:t>
            </a:r>
            <a:r>
              <a:rPr sz="1400"/>
              <a:t>return</a:t>
            </a:r>
            <a:r>
              <a:rPr sz="1400">
                <a:solidFill>
                  <a:srgbClr val="000000"/>
                </a:solidFill>
              </a:rPr>
              <a:t> </a:t>
            </a:r>
            <a:r>
              <a:rPr sz="1400">
                <a:solidFill>
                  <a:srgbClr val="7E504F"/>
                </a:solidFill>
              </a:rPr>
              <a:t>v</a:t>
            </a:r>
            <a:r>
              <a:rPr sz="1400">
                <a:solidFill>
                  <a:srgbClr val="000000"/>
                </a:solidFill>
              </a:rPr>
              <a:t>;</a:t>
            </a:r>
          </a:p>
          <a:p>
            <a:pPr>
              <a:defRPr sz="1300">
                <a:latin typeface="Monaco"/>
                <a:ea typeface="Monaco"/>
                <a:cs typeface="Monaco"/>
                <a:sym typeface="Monaco"/>
              </a:defRPr>
            </a:pPr>
            <a:r>
              <a:rPr sz="1400"/>
              <a:t>		}</a:t>
            </a:r>
          </a:p>
          <a:p>
            <a:pPr>
              <a:defRPr sz="1300">
                <a:latin typeface="Monaco"/>
                <a:ea typeface="Monaco"/>
                <a:cs typeface="Monaco"/>
                <a:sym typeface="Monaco"/>
              </a:defRPr>
            </a:pPr>
            <a:r>
              <a:rPr sz="1400"/>
              <a:t>	}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4174F626-ACAD-90AC-A386-459BF9E6EC3C}"/>
              </a:ext>
            </a:extLst>
          </p:cNvPr>
          <p:cNvGrpSpPr/>
          <p:nvPr/>
        </p:nvGrpSpPr>
        <p:grpSpPr>
          <a:xfrm>
            <a:off x="4720577" y="2815933"/>
            <a:ext cx="296814" cy="701870"/>
            <a:chOff x="4733277" y="3400133"/>
            <a:chExt cx="296814" cy="701870"/>
          </a:xfrm>
        </p:grpSpPr>
        <p:sp>
          <p:nvSpPr>
            <p:cNvPr id="931" name="p"/>
            <p:cNvSpPr txBox="1"/>
            <p:nvPr/>
          </p:nvSpPr>
          <p:spPr>
            <a:xfrm>
              <a:off x="4733277" y="3400133"/>
              <a:ext cx="296814" cy="4953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2600">
                  <a:latin typeface="Tahoma"/>
                  <a:ea typeface="Tahoma"/>
                  <a:cs typeface="Tahoma"/>
                  <a:sym typeface="Tahoma"/>
                </a:defRPr>
              </a:lvl1pPr>
            </a:lstStyle>
            <a:p>
              <a:r>
                <a:t>p</a:t>
              </a:r>
            </a:p>
          </p:txBody>
        </p:sp>
        <p:sp>
          <p:nvSpPr>
            <p:cNvPr id="932" name="线条"/>
            <p:cNvSpPr/>
            <p:nvPr/>
          </p:nvSpPr>
          <p:spPr>
            <a:xfrm>
              <a:off x="4881685" y="3848736"/>
              <a:ext cx="1" cy="253267"/>
            </a:xfrm>
            <a:prstGeom prst="line">
              <a:avLst/>
            </a:prstGeom>
            <a:noFill/>
            <a:ln w="25400" cap="flat">
              <a:solidFill>
                <a:schemeClr val="accent1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 sz="1200"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</p:grpSp>
      <p:sp>
        <p:nvSpPr>
          <p:cNvPr id="933" name="成组"/>
          <p:cNvSpPr/>
          <p:nvPr/>
        </p:nvSpPr>
        <p:spPr>
          <a:xfrm>
            <a:off x="2683134" y="3503241"/>
            <a:ext cx="1008064" cy="468316"/>
          </a:xfrm>
          <a:prstGeom prst="rect">
            <a:avLst/>
          </a:prstGeom>
          <a:solidFill>
            <a:srgbClr val="FFFFFF"/>
          </a:solidFill>
          <a:ln w="9525" cap="flat">
            <a:solidFill>
              <a:srgbClr val="000000"/>
            </a:solidFill>
            <a:prstDash val="solid"/>
            <a:round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934" name="矩形"/>
          <p:cNvSpPr/>
          <p:nvPr/>
        </p:nvSpPr>
        <p:spPr>
          <a:xfrm>
            <a:off x="3691198" y="3503241"/>
            <a:ext cx="360364" cy="468315"/>
          </a:xfrm>
          <a:prstGeom prst="rect">
            <a:avLst/>
          </a:prstGeom>
          <a:solidFill>
            <a:srgbClr val="FFFFFF"/>
          </a:solidFill>
          <a:ln w="9525" cap="flat">
            <a:solidFill>
              <a:srgbClr val="000000"/>
            </a:solidFill>
            <a:prstDash val="solid"/>
            <a:round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935" name="椭圆形"/>
          <p:cNvSpPr/>
          <p:nvPr/>
        </p:nvSpPr>
        <p:spPr>
          <a:xfrm>
            <a:off x="3835661" y="3719141"/>
            <a:ext cx="36515" cy="71439"/>
          </a:xfrm>
          <a:prstGeom prst="ellipse">
            <a:avLst/>
          </a:prstGeom>
          <a:solidFill>
            <a:srgbClr val="000000"/>
          </a:solidFill>
          <a:ln w="9525" cap="flat">
            <a:solidFill>
              <a:srgbClr val="000000"/>
            </a:solidFill>
            <a:prstDash val="solid"/>
            <a:round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936" name="成组"/>
          <p:cNvSpPr/>
          <p:nvPr/>
        </p:nvSpPr>
        <p:spPr>
          <a:xfrm>
            <a:off x="4338898" y="3504828"/>
            <a:ext cx="1008064" cy="468317"/>
          </a:xfrm>
          <a:prstGeom prst="rect">
            <a:avLst/>
          </a:prstGeom>
          <a:solidFill>
            <a:srgbClr val="FFFFFF"/>
          </a:solidFill>
          <a:ln w="9525" cap="flat">
            <a:solidFill>
              <a:srgbClr val="000000"/>
            </a:solidFill>
            <a:prstDash val="solid"/>
            <a:round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937" name="矩形"/>
          <p:cNvSpPr/>
          <p:nvPr/>
        </p:nvSpPr>
        <p:spPr>
          <a:xfrm>
            <a:off x="5346961" y="3504829"/>
            <a:ext cx="360364" cy="468315"/>
          </a:xfrm>
          <a:prstGeom prst="rect">
            <a:avLst/>
          </a:prstGeom>
          <a:solidFill>
            <a:srgbClr val="FFFFFF"/>
          </a:solidFill>
          <a:ln w="9525" cap="flat">
            <a:solidFill>
              <a:srgbClr val="000000"/>
            </a:solidFill>
            <a:prstDash val="solid"/>
            <a:round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938" name="成组"/>
          <p:cNvSpPr/>
          <p:nvPr/>
        </p:nvSpPr>
        <p:spPr>
          <a:xfrm>
            <a:off x="5959736" y="3504828"/>
            <a:ext cx="1008064" cy="468317"/>
          </a:xfrm>
          <a:prstGeom prst="rect">
            <a:avLst/>
          </a:prstGeom>
          <a:solidFill>
            <a:srgbClr val="FFFFFF"/>
          </a:solidFill>
          <a:ln w="9525" cap="flat">
            <a:solidFill>
              <a:srgbClr val="000000"/>
            </a:solidFill>
            <a:prstDash val="solid"/>
            <a:round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939" name="矩形"/>
          <p:cNvSpPr/>
          <p:nvPr/>
        </p:nvSpPr>
        <p:spPr>
          <a:xfrm>
            <a:off x="6967799" y="3504829"/>
            <a:ext cx="360364" cy="468315"/>
          </a:xfrm>
          <a:prstGeom prst="rect">
            <a:avLst/>
          </a:prstGeom>
          <a:solidFill>
            <a:srgbClr val="FFFFFF"/>
          </a:solidFill>
          <a:ln w="9525" cap="flat">
            <a:solidFill>
              <a:srgbClr val="000000"/>
            </a:solidFill>
            <a:prstDash val="solid"/>
            <a:round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943" name="线条"/>
          <p:cNvSpPr/>
          <p:nvPr/>
        </p:nvSpPr>
        <p:spPr>
          <a:xfrm>
            <a:off x="3870586" y="3757241"/>
            <a:ext cx="468314" cy="1589"/>
          </a:xfrm>
          <a:prstGeom prst="line">
            <a:avLst/>
          </a:prstGeom>
          <a:noFill/>
          <a:ln w="38100" cap="flat">
            <a:solidFill>
              <a:srgbClr val="000000"/>
            </a:solidFill>
            <a:prstDash val="solid"/>
            <a:round/>
            <a:tailEnd type="triangle" w="med" len="med"/>
          </a:ln>
          <a:effectLst/>
        </p:spPr>
        <p:txBody>
          <a:bodyPr wrap="square" lIns="45718" tIns="45718" rIns="45718" bIns="45718" numCol="1" anchor="t">
            <a:noAutofit/>
          </a:bodyPr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grpSp>
        <p:nvGrpSpPr>
          <p:cNvPr id="946" name="成组"/>
          <p:cNvGrpSpPr/>
          <p:nvPr/>
        </p:nvGrpSpPr>
        <p:grpSpPr>
          <a:xfrm>
            <a:off x="5527936" y="3685804"/>
            <a:ext cx="431802" cy="71439"/>
            <a:chOff x="0" y="0"/>
            <a:chExt cx="431800" cy="71438"/>
          </a:xfrm>
        </p:grpSpPr>
        <p:sp>
          <p:nvSpPr>
            <p:cNvPr id="944" name="椭圆形"/>
            <p:cNvSpPr/>
            <p:nvPr/>
          </p:nvSpPr>
          <p:spPr>
            <a:xfrm>
              <a:off x="0" y="0"/>
              <a:ext cx="36515" cy="71439"/>
            </a:xfrm>
            <a:prstGeom prst="ellipse">
              <a:avLst/>
            </a:prstGeom>
            <a:solidFill>
              <a:srgbClr val="000000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945" name="线条"/>
            <p:cNvSpPr/>
            <p:nvPr/>
          </p:nvSpPr>
          <p:spPr>
            <a:xfrm>
              <a:off x="36512" y="34924"/>
              <a:ext cx="395289" cy="1589"/>
            </a:xfrm>
            <a:prstGeom prst="line">
              <a:avLst/>
            </a:prstGeom>
            <a:noFill/>
            <a:ln w="38100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</p:grpSp>
      <p:sp>
        <p:nvSpPr>
          <p:cNvPr id="947" name="head"/>
          <p:cNvSpPr txBox="1"/>
          <p:nvPr/>
        </p:nvSpPr>
        <p:spPr>
          <a:xfrm>
            <a:off x="1435755" y="3518899"/>
            <a:ext cx="597921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numCol="1" anchor="ctr">
            <a:spAutoFit/>
          </a:bodyPr>
          <a:lstStyle>
            <a:lvl1pPr>
              <a:defRPr sz="2600"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first</a:t>
            </a:r>
            <a:endParaRPr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48" name="线条"/>
          <p:cNvSpPr/>
          <p:nvPr/>
        </p:nvSpPr>
        <p:spPr>
          <a:xfrm>
            <a:off x="2060609" y="3768210"/>
            <a:ext cx="584439" cy="1"/>
          </a:xfrm>
          <a:prstGeom prst="line">
            <a:avLst/>
          </a:prstGeom>
          <a:noFill/>
          <a:ln w="25400" cap="flat">
            <a:solidFill>
              <a:schemeClr val="accent1"/>
            </a:solidFill>
            <a:prstDash val="solid"/>
            <a:round/>
            <a:tailEnd type="triangle" w="med" len="med"/>
          </a:ln>
          <a:effectLst/>
        </p:spPr>
        <p:txBody>
          <a:bodyPr wrap="square" lIns="45718" tIns="45718" rIns="45718" bIns="45718" numCol="1" anchor="t">
            <a:noAutofit/>
          </a:bodyPr>
          <a:lstStyle/>
          <a:p>
            <a:pPr>
              <a:defRPr sz="1200">
                <a:latin typeface="Tahoma"/>
                <a:ea typeface="Tahoma"/>
                <a:cs typeface="Tahoma"/>
                <a:sym typeface="Tahoma"/>
              </a:defRPr>
            </a:pPr>
            <a:endParaRPr/>
          </a:p>
        </p:txBody>
      </p:sp>
      <p:grpSp>
        <p:nvGrpSpPr>
          <p:cNvPr id="951" name="成组"/>
          <p:cNvGrpSpPr/>
          <p:nvPr/>
        </p:nvGrpSpPr>
        <p:grpSpPr>
          <a:xfrm>
            <a:off x="3020797" y="3750506"/>
            <a:ext cx="408941" cy="739853"/>
            <a:chOff x="0" y="0"/>
            <a:chExt cx="408940" cy="739851"/>
          </a:xfrm>
        </p:grpSpPr>
        <p:sp>
          <p:nvSpPr>
            <p:cNvPr id="949" name="a0"/>
            <p:cNvSpPr txBox="1"/>
            <p:nvPr/>
          </p:nvSpPr>
          <p:spPr>
            <a:xfrm>
              <a:off x="0" y="250387"/>
              <a:ext cx="408941" cy="489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/>
            <a:p>
              <a:pPr marR="40640" indent="40640" algn="ctr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r>
                <a:t>a</a:t>
              </a:r>
              <a:r>
                <a:rPr baseline="-25000"/>
                <a:t>0</a:t>
              </a:r>
            </a:p>
          </p:txBody>
        </p:sp>
        <p:sp>
          <p:nvSpPr>
            <p:cNvPr id="950" name="线条"/>
            <p:cNvSpPr/>
            <p:nvPr/>
          </p:nvSpPr>
          <p:spPr>
            <a:xfrm flipH="1">
              <a:off x="184487" y="0"/>
              <a:ext cx="1" cy="400564"/>
            </a:xfrm>
            <a:prstGeom prst="line">
              <a:avLst/>
            </a:prstGeom>
            <a:noFill/>
            <a:ln w="25400" cap="flat">
              <a:solidFill>
                <a:schemeClr val="accent1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 sz="1200"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</p:grpSp>
      <p:grpSp>
        <p:nvGrpSpPr>
          <p:cNvPr id="954" name="成组"/>
          <p:cNvGrpSpPr/>
          <p:nvPr/>
        </p:nvGrpSpPr>
        <p:grpSpPr>
          <a:xfrm>
            <a:off x="4683377" y="3750506"/>
            <a:ext cx="408941" cy="739853"/>
            <a:chOff x="0" y="0"/>
            <a:chExt cx="408940" cy="739851"/>
          </a:xfrm>
        </p:grpSpPr>
        <p:sp>
          <p:nvSpPr>
            <p:cNvPr id="952" name="a1"/>
            <p:cNvSpPr txBox="1"/>
            <p:nvPr/>
          </p:nvSpPr>
          <p:spPr>
            <a:xfrm>
              <a:off x="0" y="250387"/>
              <a:ext cx="408941" cy="489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/>
            <a:p>
              <a:pPr marR="40640" indent="40640" algn="ctr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r>
                <a:t>a</a:t>
              </a:r>
              <a:r>
                <a:rPr baseline="-25000"/>
                <a:t>1</a:t>
              </a:r>
            </a:p>
          </p:txBody>
        </p:sp>
        <p:sp>
          <p:nvSpPr>
            <p:cNvPr id="953" name="线条"/>
            <p:cNvSpPr/>
            <p:nvPr/>
          </p:nvSpPr>
          <p:spPr>
            <a:xfrm flipH="1">
              <a:off x="184487" y="0"/>
              <a:ext cx="1" cy="400564"/>
            </a:xfrm>
            <a:prstGeom prst="line">
              <a:avLst/>
            </a:prstGeom>
            <a:noFill/>
            <a:ln w="25400" cap="flat">
              <a:solidFill>
                <a:schemeClr val="accent1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 sz="1200"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</p:grpSp>
      <p:grpSp>
        <p:nvGrpSpPr>
          <p:cNvPr id="957" name="成组"/>
          <p:cNvGrpSpPr/>
          <p:nvPr/>
        </p:nvGrpSpPr>
        <p:grpSpPr>
          <a:xfrm>
            <a:off x="6316255" y="3750506"/>
            <a:ext cx="408942" cy="739853"/>
            <a:chOff x="0" y="0"/>
            <a:chExt cx="408940" cy="739851"/>
          </a:xfrm>
        </p:grpSpPr>
        <p:sp>
          <p:nvSpPr>
            <p:cNvPr id="955" name="a2"/>
            <p:cNvSpPr txBox="1"/>
            <p:nvPr/>
          </p:nvSpPr>
          <p:spPr>
            <a:xfrm>
              <a:off x="0" y="250387"/>
              <a:ext cx="408941" cy="489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/>
            <a:p>
              <a:pPr marR="40640" indent="40640" algn="ctr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r>
                <a:t>a</a:t>
              </a:r>
              <a:r>
                <a:rPr baseline="-25000"/>
                <a:t>2</a:t>
              </a:r>
            </a:p>
          </p:txBody>
        </p:sp>
        <p:sp>
          <p:nvSpPr>
            <p:cNvPr id="956" name="线条"/>
            <p:cNvSpPr/>
            <p:nvPr/>
          </p:nvSpPr>
          <p:spPr>
            <a:xfrm flipH="1">
              <a:off x="184487" y="0"/>
              <a:ext cx="1" cy="400564"/>
            </a:xfrm>
            <a:prstGeom prst="line">
              <a:avLst/>
            </a:prstGeom>
            <a:noFill/>
            <a:ln w="25400" cap="flat">
              <a:solidFill>
                <a:schemeClr val="accent1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 sz="1200"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617EE212-A7CF-52B2-4785-F07A394998A9}"/>
              </a:ext>
            </a:extLst>
          </p:cNvPr>
          <p:cNvGrpSpPr/>
          <p:nvPr/>
        </p:nvGrpSpPr>
        <p:grpSpPr>
          <a:xfrm>
            <a:off x="3012209" y="4385922"/>
            <a:ext cx="296814" cy="739969"/>
            <a:chOff x="3024909" y="4970122"/>
            <a:chExt cx="296814" cy="739969"/>
          </a:xfrm>
        </p:grpSpPr>
        <p:sp>
          <p:nvSpPr>
            <p:cNvPr id="959" name="q"/>
            <p:cNvSpPr txBox="1"/>
            <p:nvPr/>
          </p:nvSpPr>
          <p:spPr>
            <a:xfrm>
              <a:off x="3024909" y="4970122"/>
              <a:ext cx="296814" cy="4953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2600">
                  <a:latin typeface="Tahoma"/>
                  <a:ea typeface="Tahoma"/>
                  <a:cs typeface="Tahoma"/>
                  <a:sym typeface="Tahoma"/>
                </a:defRPr>
              </a:lvl1pPr>
            </a:lstStyle>
            <a:p>
              <a:r>
                <a:t>q</a:t>
              </a:r>
            </a:p>
          </p:txBody>
        </p:sp>
        <p:sp>
          <p:nvSpPr>
            <p:cNvPr id="960" name="线条"/>
            <p:cNvSpPr/>
            <p:nvPr/>
          </p:nvSpPr>
          <p:spPr>
            <a:xfrm>
              <a:off x="3173315" y="5456823"/>
              <a:ext cx="1" cy="253268"/>
            </a:xfrm>
            <a:prstGeom prst="line">
              <a:avLst/>
            </a:prstGeom>
            <a:noFill/>
            <a:ln w="25400" cap="flat">
              <a:solidFill>
                <a:schemeClr val="accent1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 sz="1200"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8BD3C77A-F47C-BA48-3B63-68BE07FBC69A}"/>
              </a:ext>
            </a:extLst>
          </p:cNvPr>
          <p:cNvGrpSpPr/>
          <p:nvPr/>
        </p:nvGrpSpPr>
        <p:grpSpPr>
          <a:xfrm>
            <a:off x="2587666" y="5162128"/>
            <a:ext cx="1368428" cy="468316"/>
            <a:chOff x="2638466" y="5695528"/>
            <a:chExt cx="1368428" cy="468316"/>
          </a:xfrm>
        </p:grpSpPr>
        <p:sp>
          <p:nvSpPr>
            <p:cNvPr id="961" name="成组"/>
            <p:cNvSpPr/>
            <p:nvPr/>
          </p:nvSpPr>
          <p:spPr>
            <a:xfrm>
              <a:off x="2638466" y="5695528"/>
              <a:ext cx="1008065" cy="468316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962" name="矩形"/>
            <p:cNvSpPr/>
            <p:nvPr/>
          </p:nvSpPr>
          <p:spPr>
            <a:xfrm>
              <a:off x="3646530" y="5695529"/>
              <a:ext cx="360364" cy="468314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</p:grpSp>
      <p:sp>
        <p:nvSpPr>
          <p:cNvPr id="963" name="v.head"/>
          <p:cNvSpPr txBox="1"/>
          <p:nvPr/>
        </p:nvSpPr>
        <p:spPr>
          <a:xfrm>
            <a:off x="1276785" y="5088887"/>
            <a:ext cx="828753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numCol="1" anchor="ctr">
            <a:spAutoFit/>
          </a:bodyPr>
          <a:lstStyle>
            <a:lvl1pPr>
              <a:defRPr sz="2600"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v.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first</a:t>
            </a:r>
            <a:endParaRPr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64" name="线条"/>
          <p:cNvSpPr/>
          <p:nvPr/>
        </p:nvSpPr>
        <p:spPr>
          <a:xfrm>
            <a:off x="2127866" y="5376299"/>
            <a:ext cx="459813" cy="1"/>
          </a:xfrm>
          <a:prstGeom prst="line">
            <a:avLst/>
          </a:prstGeom>
          <a:noFill/>
          <a:ln w="25400" cap="flat">
            <a:solidFill>
              <a:schemeClr val="accent1"/>
            </a:solidFill>
            <a:prstDash val="solid"/>
            <a:round/>
            <a:tailEnd type="triangle" w="med" len="med"/>
          </a:ln>
          <a:effectLst/>
        </p:spPr>
        <p:txBody>
          <a:bodyPr wrap="square" lIns="45718" tIns="45718" rIns="45718" bIns="45718" numCol="1" anchor="t">
            <a:noAutofit/>
          </a:bodyPr>
          <a:lstStyle/>
          <a:p>
            <a:pPr>
              <a:defRPr sz="1200">
                <a:latin typeface="Tahoma"/>
                <a:ea typeface="Tahoma"/>
                <a:cs typeface="Tahoma"/>
                <a:sym typeface="Tahoma"/>
              </a:defRPr>
            </a:pPr>
            <a:endParaRPr/>
          </a:p>
        </p:txBody>
      </p:sp>
      <p:grpSp>
        <p:nvGrpSpPr>
          <p:cNvPr id="967" name="成组"/>
          <p:cNvGrpSpPr/>
          <p:nvPr/>
        </p:nvGrpSpPr>
        <p:grpSpPr>
          <a:xfrm>
            <a:off x="2925328" y="5396695"/>
            <a:ext cx="408941" cy="739852"/>
            <a:chOff x="0" y="0"/>
            <a:chExt cx="408940" cy="739851"/>
          </a:xfrm>
        </p:grpSpPr>
        <p:sp>
          <p:nvSpPr>
            <p:cNvPr id="965" name="a0"/>
            <p:cNvSpPr txBox="1"/>
            <p:nvPr/>
          </p:nvSpPr>
          <p:spPr>
            <a:xfrm>
              <a:off x="0" y="250387"/>
              <a:ext cx="408941" cy="489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/>
            <a:p>
              <a:pPr marR="40640" indent="40640" algn="ctr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r>
                <a:t>a</a:t>
              </a:r>
              <a:r>
                <a:rPr baseline="-25000"/>
                <a:t>0</a:t>
              </a:r>
            </a:p>
          </p:txBody>
        </p:sp>
        <p:sp>
          <p:nvSpPr>
            <p:cNvPr id="966" name="线条"/>
            <p:cNvSpPr/>
            <p:nvPr/>
          </p:nvSpPr>
          <p:spPr>
            <a:xfrm flipH="1">
              <a:off x="184487" y="0"/>
              <a:ext cx="1" cy="400564"/>
            </a:xfrm>
            <a:prstGeom prst="line">
              <a:avLst/>
            </a:prstGeom>
            <a:noFill/>
            <a:ln w="25400" cap="flat">
              <a:solidFill>
                <a:schemeClr val="accent1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 sz="1200"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1FA508F6-6A4A-6597-3559-9006FC23E4E0}"/>
              </a:ext>
            </a:extLst>
          </p:cNvPr>
          <p:cNvGrpSpPr/>
          <p:nvPr/>
        </p:nvGrpSpPr>
        <p:grpSpPr>
          <a:xfrm>
            <a:off x="4281528" y="5112916"/>
            <a:ext cx="1368428" cy="468316"/>
            <a:chOff x="4294228" y="5697116"/>
            <a:chExt cx="1368428" cy="468316"/>
          </a:xfrm>
        </p:grpSpPr>
        <p:sp>
          <p:nvSpPr>
            <p:cNvPr id="969" name="成组"/>
            <p:cNvSpPr/>
            <p:nvPr/>
          </p:nvSpPr>
          <p:spPr>
            <a:xfrm>
              <a:off x="4294228" y="5697116"/>
              <a:ext cx="1008064" cy="468316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970" name="矩形"/>
            <p:cNvSpPr/>
            <p:nvPr/>
          </p:nvSpPr>
          <p:spPr>
            <a:xfrm>
              <a:off x="5302291" y="5697116"/>
              <a:ext cx="360365" cy="468315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</p:grpSp>
      <p:grpSp>
        <p:nvGrpSpPr>
          <p:cNvPr id="973" name="成组"/>
          <p:cNvGrpSpPr/>
          <p:nvPr/>
        </p:nvGrpSpPr>
        <p:grpSpPr>
          <a:xfrm>
            <a:off x="4626007" y="5358593"/>
            <a:ext cx="408942" cy="739854"/>
            <a:chOff x="0" y="0"/>
            <a:chExt cx="408940" cy="739851"/>
          </a:xfrm>
        </p:grpSpPr>
        <p:sp>
          <p:nvSpPr>
            <p:cNvPr id="971" name="a1"/>
            <p:cNvSpPr txBox="1"/>
            <p:nvPr/>
          </p:nvSpPr>
          <p:spPr>
            <a:xfrm>
              <a:off x="0" y="250387"/>
              <a:ext cx="408941" cy="489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/>
            <a:p>
              <a:pPr marR="40640" indent="40640" algn="ctr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r>
                <a:t>a</a:t>
              </a:r>
              <a:r>
                <a:rPr baseline="-25000"/>
                <a:t>1</a:t>
              </a:r>
            </a:p>
          </p:txBody>
        </p:sp>
        <p:sp>
          <p:nvSpPr>
            <p:cNvPr id="972" name="线条"/>
            <p:cNvSpPr/>
            <p:nvPr/>
          </p:nvSpPr>
          <p:spPr>
            <a:xfrm flipH="1">
              <a:off x="184487" y="0"/>
              <a:ext cx="1" cy="400564"/>
            </a:xfrm>
            <a:prstGeom prst="line">
              <a:avLst/>
            </a:prstGeom>
            <a:noFill/>
            <a:ln w="25400" cap="flat">
              <a:solidFill>
                <a:schemeClr val="accent1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 sz="1200"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F8A7AAC6-6A02-2784-7BE5-34E6D8714D10}"/>
              </a:ext>
            </a:extLst>
          </p:cNvPr>
          <p:cNvGrpSpPr/>
          <p:nvPr/>
        </p:nvGrpSpPr>
        <p:grpSpPr>
          <a:xfrm>
            <a:off x="5902365" y="5112916"/>
            <a:ext cx="1368428" cy="468316"/>
            <a:chOff x="5915065" y="5697116"/>
            <a:chExt cx="1368428" cy="468316"/>
          </a:xfrm>
        </p:grpSpPr>
        <p:sp>
          <p:nvSpPr>
            <p:cNvPr id="975" name="成组"/>
            <p:cNvSpPr/>
            <p:nvPr/>
          </p:nvSpPr>
          <p:spPr>
            <a:xfrm>
              <a:off x="5915065" y="5697116"/>
              <a:ext cx="1008064" cy="468316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976" name="矩形"/>
            <p:cNvSpPr/>
            <p:nvPr/>
          </p:nvSpPr>
          <p:spPr>
            <a:xfrm>
              <a:off x="6923128" y="5697116"/>
              <a:ext cx="360365" cy="468315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</p:grpSp>
      <p:grpSp>
        <p:nvGrpSpPr>
          <p:cNvPr id="982" name="成组"/>
          <p:cNvGrpSpPr/>
          <p:nvPr/>
        </p:nvGrpSpPr>
        <p:grpSpPr>
          <a:xfrm>
            <a:off x="6258885" y="5358593"/>
            <a:ext cx="408943" cy="739856"/>
            <a:chOff x="0" y="0"/>
            <a:chExt cx="408943" cy="739852"/>
          </a:xfrm>
        </p:grpSpPr>
        <p:sp>
          <p:nvSpPr>
            <p:cNvPr id="980" name="a2"/>
            <p:cNvSpPr txBox="1"/>
            <p:nvPr/>
          </p:nvSpPr>
          <p:spPr>
            <a:xfrm>
              <a:off x="0" y="250387"/>
              <a:ext cx="408943" cy="489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/>
            <a:p>
              <a:pPr marR="40640" indent="40640" algn="ctr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r>
                <a:t>a</a:t>
              </a:r>
              <a:r>
                <a:rPr baseline="-25000"/>
                <a:t>2</a:t>
              </a:r>
            </a:p>
          </p:txBody>
        </p:sp>
        <p:sp>
          <p:nvSpPr>
            <p:cNvPr id="981" name="线条"/>
            <p:cNvSpPr/>
            <p:nvPr/>
          </p:nvSpPr>
          <p:spPr>
            <a:xfrm flipH="1">
              <a:off x="184487" y="0"/>
              <a:ext cx="1" cy="400564"/>
            </a:xfrm>
            <a:prstGeom prst="line">
              <a:avLst/>
            </a:prstGeom>
            <a:noFill/>
            <a:ln w="25400" cap="flat">
              <a:solidFill>
                <a:schemeClr val="accent1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 sz="1200"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</p:grpSp>
      <p:grpSp>
        <p:nvGrpSpPr>
          <p:cNvPr id="987" name="成组"/>
          <p:cNvGrpSpPr/>
          <p:nvPr/>
        </p:nvGrpSpPr>
        <p:grpSpPr>
          <a:xfrm>
            <a:off x="3828948" y="5340579"/>
            <a:ext cx="431802" cy="71439"/>
            <a:chOff x="0" y="0"/>
            <a:chExt cx="431800" cy="71438"/>
          </a:xfrm>
        </p:grpSpPr>
        <p:sp>
          <p:nvSpPr>
            <p:cNvPr id="985" name="椭圆形"/>
            <p:cNvSpPr/>
            <p:nvPr/>
          </p:nvSpPr>
          <p:spPr>
            <a:xfrm>
              <a:off x="0" y="0"/>
              <a:ext cx="36515" cy="71439"/>
            </a:xfrm>
            <a:prstGeom prst="ellipse">
              <a:avLst/>
            </a:prstGeom>
            <a:solidFill>
              <a:srgbClr val="000000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986" name="线条"/>
            <p:cNvSpPr/>
            <p:nvPr/>
          </p:nvSpPr>
          <p:spPr>
            <a:xfrm>
              <a:off x="36512" y="34924"/>
              <a:ext cx="395289" cy="1589"/>
            </a:xfrm>
            <a:prstGeom prst="line">
              <a:avLst/>
            </a:prstGeom>
            <a:noFill/>
            <a:ln w="38100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</p:grpSp>
      <p:grpSp>
        <p:nvGrpSpPr>
          <p:cNvPr id="990" name="成组"/>
          <p:cNvGrpSpPr/>
          <p:nvPr/>
        </p:nvGrpSpPr>
        <p:grpSpPr>
          <a:xfrm>
            <a:off x="5485160" y="5310173"/>
            <a:ext cx="431802" cy="71439"/>
            <a:chOff x="0" y="0"/>
            <a:chExt cx="431800" cy="71438"/>
          </a:xfrm>
        </p:grpSpPr>
        <p:sp>
          <p:nvSpPr>
            <p:cNvPr id="988" name="椭圆形"/>
            <p:cNvSpPr/>
            <p:nvPr/>
          </p:nvSpPr>
          <p:spPr>
            <a:xfrm>
              <a:off x="0" y="0"/>
              <a:ext cx="36515" cy="71439"/>
            </a:xfrm>
            <a:prstGeom prst="ellipse">
              <a:avLst/>
            </a:prstGeom>
            <a:solidFill>
              <a:srgbClr val="000000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989" name="线条"/>
            <p:cNvSpPr/>
            <p:nvPr/>
          </p:nvSpPr>
          <p:spPr>
            <a:xfrm>
              <a:off x="36512" y="34924"/>
              <a:ext cx="395289" cy="1589"/>
            </a:xfrm>
            <a:prstGeom prst="line">
              <a:avLst/>
            </a:prstGeom>
            <a:noFill/>
            <a:ln w="38100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</p:grpSp>
      <p:sp>
        <p:nvSpPr>
          <p:cNvPr id="2" name="标题 1">
            <a:extLst>
              <a:ext uri="{FF2B5EF4-FFF2-40B4-BE49-F238E27FC236}">
                <a16:creationId xmlns:a16="http://schemas.microsoft.com/office/drawing/2014/main" id="{CCF5A1F7-842D-10E5-C112-EA622F6387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Object clone()</a:t>
            </a:r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FE8ED68-973D-0292-44E3-0E85603CE0A4}"/>
              </a:ext>
            </a:extLst>
          </p:cNvPr>
          <p:cNvSpPr txBox="1"/>
          <p:nvPr/>
        </p:nvSpPr>
        <p:spPr>
          <a:xfrm>
            <a:off x="6951977" y="3554041"/>
            <a:ext cx="349523" cy="38472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40640" marR="40640" algn="ctr" defTabSz="914400">
              <a:spcBef>
                <a:spcPts val="1300"/>
              </a:spcBef>
              <a:defRPr sz="1900">
                <a:uFill>
                  <a:solidFill>
                    <a:srgbClr val="000000"/>
                  </a:solidFill>
                </a:uFill>
              </a:defRPr>
            </a:pPr>
            <a:r>
              <a:rPr lang="zh-CN" altLang="en-US">
                <a:solidFill>
                  <a:schemeClr val="tx1"/>
                </a:solidFill>
                <a:effectLst/>
                <a:latin typeface="Symbol" pitchFamily="2" charset="2"/>
              </a:rPr>
              <a:t>∧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70418FD-C81F-20BB-C4F1-1F885B28DB90}"/>
              </a:ext>
            </a:extLst>
          </p:cNvPr>
          <p:cNvSpPr txBox="1"/>
          <p:nvPr/>
        </p:nvSpPr>
        <p:spPr>
          <a:xfrm>
            <a:off x="6900874" y="5168858"/>
            <a:ext cx="349523" cy="38472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40640" marR="40640" algn="ctr" defTabSz="914400">
              <a:spcBef>
                <a:spcPts val="1300"/>
              </a:spcBef>
              <a:defRPr sz="1900">
                <a:uFill>
                  <a:solidFill>
                    <a:srgbClr val="000000"/>
                  </a:solidFill>
                </a:uFill>
              </a:defRPr>
            </a:pPr>
            <a:r>
              <a:rPr lang="zh-CN" altLang="en-US">
                <a:solidFill>
                  <a:schemeClr val="tx1"/>
                </a:solidFill>
                <a:effectLst/>
                <a:latin typeface="Symbol" pitchFamily="2" charset="2"/>
              </a:rPr>
              <a:t>∧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7F324ED-AFFA-0A9D-5A53-ABA054448D64}"/>
              </a:ext>
            </a:extLst>
          </p:cNvPr>
          <p:cNvSpPr txBox="1"/>
          <p:nvPr/>
        </p:nvSpPr>
        <p:spPr>
          <a:xfrm>
            <a:off x="5328388" y="5147179"/>
            <a:ext cx="349523" cy="38472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40640" marR="40640" algn="ctr" defTabSz="914400">
              <a:spcBef>
                <a:spcPts val="1300"/>
              </a:spcBef>
              <a:defRPr sz="1900">
                <a:uFill>
                  <a:solidFill>
                    <a:srgbClr val="000000"/>
                  </a:solidFill>
                </a:uFill>
              </a:defRPr>
            </a:pPr>
            <a:r>
              <a:rPr lang="zh-CN" altLang="en-US">
                <a:solidFill>
                  <a:schemeClr val="tx1"/>
                </a:solidFill>
                <a:effectLst/>
                <a:latin typeface="Symbol" pitchFamily="2" charset="2"/>
              </a:rPr>
              <a:t>∧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9436518-06E3-15CD-B9C6-E6A721975A64}"/>
              </a:ext>
            </a:extLst>
          </p:cNvPr>
          <p:cNvSpPr txBox="1"/>
          <p:nvPr/>
        </p:nvSpPr>
        <p:spPr>
          <a:xfrm>
            <a:off x="3589502" y="5173112"/>
            <a:ext cx="349523" cy="38472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40640" marR="40640" algn="ctr" defTabSz="914400">
              <a:spcBef>
                <a:spcPts val="1300"/>
              </a:spcBef>
              <a:defRPr sz="1900">
                <a:uFill>
                  <a:solidFill>
                    <a:srgbClr val="000000"/>
                  </a:solidFill>
                </a:uFill>
              </a:defRPr>
            </a:pPr>
            <a:r>
              <a:rPr lang="zh-CN" altLang="en-US">
                <a:solidFill>
                  <a:schemeClr val="tx1"/>
                </a:solidFill>
                <a:effectLst/>
                <a:latin typeface="Symbol" pitchFamily="2" charset="2"/>
              </a:rPr>
              <a:t>∧</a:t>
            </a:r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A877C4BD-1929-0774-7D62-A24770821455}"/>
              </a:ext>
            </a:extLst>
          </p:cNvPr>
          <p:cNvGrpSpPr/>
          <p:nvPr/>
        </p:nvGrpSpPr>
        <p:grpSpPr>
          <a:xfrm>
            <a:off x="6382968" y="2804359"/>
            <a:ext cx="296814" cy="701870"/>
            <a:chOff x="4733277" y="3400133"/>
            <a:chExt cx="296814" cy="701870"/>
          </a:xfrm>
        </p:grpSpPr>
        <p:sp>
          <p:nvSpPr>
            <p:cNvPr id="15" name="p">
              <a:extLst>
                <a:ext uri="{FF2B5EF4-FFF2-40B4-BE49-F238E27FC236}">
                  <a16:creationId xmlns:a16="http://schemas.microsoft.com/office/drawing/2014/main" id="{3DCBD4D3-225B-D848-2B94-4CB78F6D71BF}"/>
                </a:ext>
              </a:extLst>
            </p:cNvPr>
            <p:cNvSpPr txBox="1"/>
            <p:nvPr/>
          </p:nvSpPr>
          <p:spPr>
            <a:xfrm>
              <a:off x="4733277" y="3400133"/>
              <a:ext cx="296814" cy="4953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2600">
                  <a:latin typeface="Tahoma"/>
                  <a:ea typeface="Tahoma"/>
                  <a:cs typeface="Tahoma"/>
                  <a:sym typeface="Tahoma"/>
                </a:defRPr>
              </a:lvl1pPr>
            </a:lstStyle>
            <a:p>
              <a:r>
                <a:t>p</a:t>
              </a:r>
            </a:p>
          </p:txBody>
        </p:sp>
        <p:sp>
          <p:nvSpPr>
            <p:cNvPr id="16" name="线条">
              <a:extLst>
                <a:ext uri="{FF2B5EF4-FFF2-40B4-BE49-F238E27FC236}">
                  <a16:creationId xmlns:a16="http://schemas.microsoft.com/office/drawing/2014/main" id="{F3451348-8E99-0EAE-7C26-52A76B1401DD}"/>
                </a:ext>
              </a:extLst>
            </p:cNvPr>
            <p:cNvSpPr/>
            <p:nvPr/>
          </p:nvSpPr>
          <p:spPr>
            <a:xfrm>
              <a:off x="4881685" y="3848736"/>
              <a:ext cx="1" cy="253267"/>
            </a:xfrm>
            <a:prstGeom prst="line">
              <a:avLst/>
            </a:prstGeom>
            <a:noFill/>
            <a:ln w="25400" cap="flat">
              <a:solidFill>
                <a:schemeClr val="accent1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 sz="1200"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013EC6EB-F73E-3C90-3FAE-50486D451E8E}"/>
              </a:ext>
            </a:extLst>
          </p:cNvPr>
          <p:cNvGrpSpPr/>
          <p:nvPr/>
        </p:nvGrpSpPr>
        <p:grpSpPr>
          <a:xfrm>
            <a:off x="4687724" y="4372915"/>
            <a:ext cx="296814" cy="739969"/>
            <a:chOff x="3024909" y="4970122"/>
            <a:chExt cx="296814" cy="739969"/>
          </a:xfrm>
        </p:grpSpPr>
        <p:sp>
          <p:nvSpPr>
            <p:cNvPr id="18" name="q">
              <a:extLst>
                <a:ext uri="{FF2B5EF4-FFF2-40B4-BE49-F238E27FC236}">
                  <a16:creationId xmlns:a16="http://schemas.microsoft.com/office/drawing/2014/main" id="{DA1F7325-8095-B315-29F0-29823A74B26D}"/>
                </a:ext>
              </a:extLst>
            </p:cNvPr>
            <p:cNvSpPr txBox="1"/>
            <p:nvPr/>
          </p:nvSpPr>
          <p:spPr>
            <a:xfrm>
              <a:off x="3024909" y="4970122"/>
              <a:ext cx="296814" cy="4953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2600">
                  <a:latin typeface="Tahoma"/>
                  <a:ea typeface="Tahoma"/>
                  <a:cs typeface="Tahoma"/>
                  <a:sym typeface="Tahoma"/>
                </a:defRPr>
              </a:lvl1pPr>
            </a:lstStyle>
            <a:p>
              <a:r>
                <a:t>q</a:t>
              </a:r>
            </a:p>
          </p:txBody>
        </p:sp>
        <p:sp>
          <p:nvSpPr>
            <p:cNvPr id="19" name="线条">
              <a:extLst>
                <a:ext uri="{FF2B5EF4-FFF2-40B4-BE49-F238E27FC236}">
                  <a16:creationId xmlns:a16="http://schemas.microsoft.com/office/drawing/2014/main" id="{409ECE4D-FB69-F631-4377-A14A7649A500}"/>
                </a:ext>
              </a:extLst>
            </p:cNvPr>
            <p:cNvSpPr/>
            <p:nvPr/>
          </p:nvSpPr>
          <p:spPr>
            <a:xfrm>
              <a:off x="3173315" y="5456823"/>
              <a:ext cx="1" cy="253268"/>
            </a:xfrm>
            <a:prstGeom prst="line">
              <a:avLst/>
            </a:prstGeom>
            <a:noFill/>
            <a:ln w="25400" cap="flat">
              <a:solidFill>
                <a:schemeClr val="accent1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 sz="1200"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BDA297C4-DDFD-7D14-F8DB-F0B30BB76B20}"/>
              </a:ext>
            </a:extLst>
          </p:cNvPr>
          <p:cNvGrpSpPr/>
          <p:nvPr/>
        </p:nvGrpSpPr>
        <p:grpSpPr>
          <a:xfrm>
            <a:off x="7503833" y="2790488"/>
            <a:ext cx="296814" cy="701870"/>
            <a:chOff x="4733277" y="3400133"/>
            <a:chExt cx="296814" cy="701870"/>
          </a:xfrm>
        </p:grpSpPr>
        <p:sp>
          <p:nvSpPr>
            <p:cNvPr id="22" name="p">
              <a:extLst>
                <a:ext uri="{FF2B5EF4-FFF2-40B4-BE49-F238E27FC236}">
                  <a16:creationId xmlns:a16="http://schemas.microsoft.com/office/drawing/2014/main" id="{A71B617C-1E99-B9B8-6776-79014A4AA6FA}"/>
                </a:ext>
              </a:extLst>
            </p:cNvPr>
            <p:cNvSpPr txBox="1"/>
            <p:nvPr/>
          </p:nvSpPr>
          <p:spPr>
            <a:xfrm>
              <a:off x="4733277" y="3400133"/>
              <a:ext cx="296814" cy="4953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2600">
                  <a:latin typeface="Tahoma"/>
                  <a:ea typeface="Tahoma"/>
                  <a:cs typeface="Tahoma"/>
                  <a:sym typeface="Tahoma"/>
                </a:defRPr>
              </a:lvl1pPr>
            </a:lstStyle>
            <a:p>
              <a:r>
                <a:t>p</a:t>
              </a:r>
            </a:p>
          </p:txBody>
        </p:sp>
        <p:sp>
          <p:nvSpPr>
            <p:cNvPr id="23" name="线条">
              <a:extLst>
                <a:ext uri="{FF2B5EF4-FFF2-40B4-BE49-F238E27FC236}">
                  <a16:creationId xmlns:a16="http://schemas.microsoft.com/office/drawing/2014/main" id="{C4D024C5-912B-14F2-8E69-3E346BCC6CE1}"/>
                </a:ext>
              </a:extLst>
            </p:cNvPr>
            <p:cNvSpPr/>
            <p:nvPr/>
          </p:nvSpPr>
          <p:spPr>
            <a:xfrm>
              <a:off x="4881685" y="3848736"/>
              <a:ext cx="1" cy="253267"/>
            </a:xfrm>
            <a:prstGeom prst="line">
              <a:avLst/>
            </a:prstGeom>
            <a:noFill/>
            <a:ln w="25400" cap="flat">
              <a:solidFill>
                <a:schemeClr val="accent1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 sz="1200"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D6A7FFBB-98F9-4E29-E63A-10489AAFE30D}"/>
              </a:ext>
            </a:extLst>
          </p:cNvPr>
          <p:cNvGrpSpPr/>
          <p:nvPr/>
        </p:nvGrpSpPr>
        <p:grpSpPr>
          <a:xfrm>
            <a:off x="6452536" y="4396749"/>
            <a:ext cx="296814" cy="739969"/>
            <a:chOff x="3024909" y="4970122"/>
            <a:chExt cx="296814" cy="739969"/>
          </a:xfrm>
        </p:grpSpPr>
        <p:sp>
          <p:nvSpPr>
            <p:cNvPr id="25" name="q">
              <a:extLst>
                <a:ext uri="{FF2B5EF4-FFF2-40B4-BE49-F238E27FC236}">
                  <a16:creationId xmlns:a16="http://schemas.microsoft.com/office/drawing/2014/main" id="{A81C521C-CEB6-8232-B704-294B84A059F1}"/>
                </a:ext>
              </a:extLst>
            </p:cNvPr>
            <p:cNvSpPr txBox="1"/>
            <p:nvPr/>
          </p:nvSpPr>
          <p:spPr>
            <a:xfrm>
              <a:off x="3024909" y="4970122"/>
              <a:ext cx="296814" cy="4953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2600">
                  <a:latin typeface="Tahoma"/>
                  <a:ea typeface="Tahoma"/>
                  <a:cs typeface="Tahoma"/>
                  <a:sym typeface="Tahoma"/>
                </a:defRPr>
              </a:lvl1pPr>
            </a:lstStyle>
            <a:p>
              <a:r>
                <a:t>q</a:t>
              </a:r>
            </a:p>
          </p:txBody>
        </p:sp>
        <p:sp>
          <p:nvSpPr>
            <p:cNvPr id="26" name="线条">
              <a:extLst>
                <a:ext uri="{FF2B5EF4-FFF2-40B4-BE49-F238E27FC236}">
                  <a16:creationId xmlns:a16="http://schemas.microsoft.com/office/drawing/2014/main" id="{202939E1-229F-4A5D-B8A0-06A84EE842C8}"/>
                </a:ext>
              </a:extLst>
            </p:cNvPr>
            <p:cNvSpPr/>
            <p:nvPr/>
          </p:nvSpPr>
          <p:spPr>
            <a:xfrm>
              <a:off x="3173315" y="5456823"/>
              <a:ext cx="1" cy="253268"/>
            </a:xfrm>
            <a:prstGeom prst="line">
              <a:avLst/>
            </a:prstGeom>
            <a:noFill/>
            <a:ln w="25400" cap="flat">
              <a:solidFill>
                <a:schemeClr val="accent1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 sz="1200"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</p:grpSp>
      <p:sp>
        <p:nvSpPr>
          <p:cNvPr id="27" name="线条">
            <a:extLst>
              <a:ext uri="{FF2B5EF4-FFF2-40B4-BE49-F238E27FC236}">
                <a16:creationId xmlns:a16="http://schemas.microsoft.com/office/drawing/2014/main" id="{F90B7F8E-24FA-D3D8-77DB-320AF574D28C}"/>
              </a:ext>
            </a:extLst>
          </p:cNvPr>
          <p:cNvSpPr/>
          <p:nvPr/>
        </p:nvSpPr>
        <p:spPr>
          <a:xfrm flipV="1">
            <a:off x="1868205" y="3938761"/>
            <a:ext cx="744438" cy="1230097"/>
          </a:xfrm>
          <a:prstGeom prst="line">
            <a:avLst/>
          </a:prstGeom>
          <a:noFill/>
          <a:ln w="25400" cap="flat">
            <a:solidFill>
              <a:schemeClr val="accent1"/>
            </a:solidFill>
            <a:prstDash val="solid"/>
            <a:round/>
            <a:tailEnd type="triangle" w="med" len="med"/>
          </a:ln>
          <a:effectLst/>
        </p:spPr>
        <p:txBody>
          <a:bodyPr wrap="square" lIns="45718" tIns="45718" rIns="45718" bIns="45718" numCol="1" anchor="t">
            <a:noAutofit/>
          </a:bodyPr>
          <a:lstStyle/>
          <a:p>
            <a:pPr>
              <a:defRPr sz="1200">
                <a:latin typeface="Tahoma"/>
                <a:ea typeface="Tahoma"/>
                <a:cs typeface="Tahoma"/>
                <a:sym typeface="Tahoma"/>
              </a:defRPr>
            </a:pPr>
            <a:endParaRPr/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4" grpId="0" animBg="1"/>
      <p:bldP spid="6" grpId="0"/>
      <p:bldP spid="7" grpId="0"/>
      <p:bldP spid="7" grpId="1"/>
      <p:bldP spid="9" grpId="0"/>
      <p:bldP spid="9" grpId="1"/>
      <p:bldP spid="2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9" name="public boolean equals(Object obj) {…"/>
          <p:cNvSpPr txBox="1"/>
          <p:nvPr/>
        </p:nvSpPr>
        <p:spPr>
          <a:xfrm>
            <a:off x="99978" y="752326"/>
            <a:ext cx="8941550" cy="33034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1300">
                <a:latin typeface="Monaco"/>
                <a:ea typeface="Monaco"/>
                <a:cs typeface="Monaco"/>
                <a:sym typeface="Monaco"/>
              </a:defRPr>
            </a:pPr>
            <a:r>
              <a:t>	</a:t>
            </a:r>
            <a:r>
              <a:rPr>
                <a:solidFill>
                  <a:srgbClr val="931A68"/>
                </a:solidFill>
              </a:rPr>
              <a:t>public</a:t>
            </a:r>
            <a:r>
              <a:t> </a:t>
            </a:r>
            <a:r>
              <a:rPr>
                <a:solidFill>
                  <a:srgbClr val="931A68"/>
                </a:solidFill>
              </a:rPr>
              <a:t>boolean</a:t>
            </a:r>
            <a:r>
              <a:t> equals(Object </a:t>
            </a:r>
            <a:r>
              <a:rPr>
                <a:solidFill>
                  <a:srgbClr val="7E504F"/>
                </a:solidFill>
              </a:rPr>
              <a:t>obj</a:t>
            </a:r>
            <a:r>
              <a:t>) {</a:t>
            </a:r>
          </a:p>
          <a:p>
            <a:pPr>
              <a:defRPr sz="1300">
                <a:solidFill>
                  <a:srgbClr val="931A68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t>if</a:t>
            </a:r>
            <a:r>
              <a:rPr>
                <a:solidFill>
                  <a:srgbClr val="000000"/>
                </a:solidFill>
              </a:rPr>
              <a:t> (</a:t>
            </a:r>
            <a:r>
              <a:t>this</a:t>
            </a:r>
            <a:r>
              <a:rPr>
                <a:solidFill>
                  <a:srgbClr val="000000"/>
                </a:solidFill>
              </a:rPr>
              <a:t> == </a:t>
            </a:r>
            <a:r>
              <a:rPr>
                <a:solidFill>
                  <a:srgbClr val="7E504F"/>
                </a:solidFill>
              </a:rPr>
              <a:t>obj</a:t>
            </a:r>
            <a:r>
              <a:rPr>
                <a:solidFill>
                  <a:srgbClr val="000000"/>
                </a:solidFill>
              </a:rPr>
              <a:t>)</a:t>
            </a:r>
          </a:p>
          <a:p>
            <a:pPr>
              <a:defRPr sz="1300">
                <a:solidFill>
                  <a:srgbClr val="931A68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	</a:t>
            </a:r>
            <a:r>
              <a:t>return</a:t>
            </a:r>
            <a:r>
              <a:rPr>
                <a:solidFill>
                  <a:srgbClr val="000000"/>
                </a:solidFill>
              </a:rPr>
              <a:t> </a:t>
            </a:r>
            <a:r>
              <a:t>true</a:t>
            </a:r>
            <a:r>
              <a:rPr>
                <a:solidFill>
                  <a:srgbClr val="000000"/>
                </a:solidFill>
              </a:rPr>
              <a:t>;</a:t>
            </a:r>
          </a:p>
          <a:p>
            <a:pPr>
              <a:defRPr sz="1300">
                <a:latin typeface="Monaco"/>
                <a:ea typeface="Monaco"/>
                <a:cs typeface="Monaco"/>
                <a:sym typeface="Monaco"/>
              </a:defRPr>
            </a:pPr>
            <a:endParaRPr>
              <a:solidFill>
                <a:srgbClr val="000000"/>
              </a:solidFill>
            </a:endParaRPr>
          </a:p>
          <a:p>
            <a:pPr>
              <a:defRPr sz="1300">
                <a:latin typeface="Monaco"/>
                <a:ea typeface="Monaco"/>
                <a:cs typeface="Monaco"/>
                <a:sym typeface="Monaco"/>
              </a:defRPr>
            </a:pPr>
            <a:r>
              <a:t>		</a:t>
            </a:r>
            <a:r>
              <a:rPr>
                <a:solidFill>
                  <a:srgbClr val="931A68"/>
                </a:solidFill>
              </a:rPr>
              <a:t>if</a:t>
            </a:r>
            <a:r>
              <a:t> (</a:t>
            </a:r>
            <a:r>
              <a:rPr>
                <a:solidFill>
                  <a:srgbClr val="7E504F"/>
                </a:solidFill>
              </a:rPr>
              <a:t>obj</a:t>
            </a:r>
            <a:r>
              <a:t> </a:t>
            </a:r>
            <a:r>
              <a:rPr>
                <a:solidFill>
                  <a:srgbClr val="931A68"/>
                </a:solidFill>
              </a:rPr>
              <a:t>instanceof</a:t>
            </a:r>
            <a:r>
              <a:t> CLinkedList&lt;?&gt;) {</a:t>
            </a:r>
          </a:p>
          <a:p>
            <a:pPr>
              <a:defRPr sz="1300">
                <a:latin typeface="Monaco"/>
                <a:ea typeface="Monaco"/>
                <a:cs typeface="Monaco"/>
                <a:sym typeface="Monaco"/>
              </a:defRPr>
            </a:pPr>
            <a:r>
              <a:t>			CLinkedList&lt;?&gt; </a:t>
            </a:r>
            <a:r>
              <a:rPr>
                <a:solidFill>
                  <a:srgbClr val="7E504F"/>
                </a:solidFill>
              </a:rPr>
              <a:t>rhd</a:t>
            </a:r>
            <a:r>
              <a:t> = (CLinkedList&lt;?&gt;) </a:t>
            </a:r>
            <a:r>
              <a:rPr>
                <a:solidFill>
                  <a:srgbClr val="7E504F"/>
                </a:solidFill>
              </a:rPr>
              <a:t>obj</a:t>
            </a:r>
            <a:r>
              <a:t>;</a:t>
            </a:r>
          </a:p>
          <a:p>
            <a:pPr>
              <a:defRPr sz="1300">
                <a:solidFill>
                  <a:srgbClr val="931A68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	</a:t>
            </a:r>
            <a:r>
              <a:t>if</a:t>
            </a:r>
            <a:r>
              <a:rPr>
                <a:solidFill>
                  <a:srgbClr val="000000"/>
                </a:solidFill>
              </a:rPr>
              <a:t> (</a:t>
            </a:r>
            <a:r>
              <a:t>this</a:t>
            </a:r>
            <a:r>
              <a:rPr>
                <a:solidFill>
                  <a:srgbClr val="000000"/>
                </a:solidFill>
              </a:rPr>
              <a:t>.</a:t>
            </a:r>
            <a:r>
              <a:rPr>
                <a:solidFill>
                  <a:srgbClr val="0326CC"/>
                </a:solidFill>
              </a:rPr>
              <a:t>size</a:t>
            </a:r>
            <a:r>
              <a:rPr>
                <a:solidFill>
                  <a:srgbClr val="000000"/>
                </a:solidFill>
              </a:rPr>
              <a:t> != </a:t>
            </a:r>
            <a:r>
              <a:rPr>
                <a:solidFill>
                  <a:srgbClr val="7E504F"/>
                </a:solidFill>
              </a:rPr>
              <a:t>rhd</a:t>
            </a:r>
            <a:r>
              <a:rPr>
                <a:solidFill>
                  <a:srgbClr val="000000"/>
                </a:solidFill>
              </a:rPr>
              <a:t>.</a:t>
            </a:r>
            <a:r>
              <a:rPr>
                <a:solidFill>
                  <a:srgbClr val="0326CC"/>
                </a:solidFill>
              </a:rPr>
              <a:t>size</a:t>
            </a:r>
            <a:r>
              <a:rPr>
                <a:solidFill>
                  <a:srgbClr val="000000"/>
                </a:solidFill>
              </a:rPr>
              <a:t>)</a:t>
            </a:r>
          </a:p>
          <a:p>
            <a:pPr>
              <a:defRPr sz="1300">
                <a:solidFill>
                  <a:srgbClr val="931A68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		</a:t>
            </a:r>
            <a:r>
              <a:t>return</a:t>
            </a:r>
            <a:r>
              <a:rPr>
                <a:solidFill>
                  <a:srgbClr val="000000"/>
                </a:solidFill>
              </a:rPr>
              <a:t> </a:t>
            </a:r>
            <a:r>
              <a:t>false</a:t>
            </a:r>
            <a:r>
              <a:rPr>
                <a:solidFill>
                  <a:srgbClr val="000000"/>
                </a:solidFill>
              </a:rPr>
              <a:t>;</a:t>
            </a:r>
          </a:p>
          <a:p>
            <a:pPr>
              <a:defRPr sz="1300">
                <a:latin typeface="Monaco"/>
                <a:ea typeface="Monaco"/>
                <a:cs typeface="Monaco"/>
                <a:sym typeface="Monaco"/>
              </a:defRPr>
            </a:pPr>
            <a:r>
              <a:t>			</a:t>
            </a:r>
            <a:r>
              <a:rPr>
                <a:solidFill>
                  <a:srgbClr val="931A68"/>
                </a:solidFill>
              </a:rPr>
              <a:t>for</a:t>
            </a:r>
            <a:r>
              <a:t> (Node&lt;?&gt; </a:t>
            </a:r>
            <a:r>
              <a:rPr>
                <a:solidFill>
                  <a:srgbClr val="7E504F"/>
                </a:solidFill>
              </a:rPr>
              <a:t>p</a:t>
            </a:r>
            <a:r>
              <a:t> = </a:t>
            </a:r>
            <a:r>
              <a:rPr lang="en-US">
                <a:solidFill>
                  <a:srgbClr val="0326CC"/>
                </a:solidFill>
              </a:rPr>
              <a:t>first</a:t>
            </a:r>
            <a:r>
              <a:t>, </a:t>
            </a:r>
            <a:r>
              <a:rPr>
                <a:solidFill>
                  <a:srgbClr val="7E504F"/>
                </a:solidFill>
              </a:rPr>
              <a:t>q</a:t>
            </a:r>
            <a:r>
              <a:t> = </a:t>
            </a:r>
            <a:r>
              <a:rPr>
                <a:solidFill>
                  <a:srgbClr val="7E504F"/>
                </a:solidFill>
              </a:rPr>
              <a:t>rhd</a:t>
            </a:r>
            <a:r>
              <a:t>.</a:t>
            </a:r>
            <a:r>
              <a:rPr lang="en-US">
                <a:solidFill>
                  <a:srgbClr val="0326CC"/>
                </a:solidFill>
              </a:rPr>
              <a:t>first</a:t>
            </a:r>
            <a:r>
              <a:t>; </a:t>
            </a:r>
            <a:r>
              <a:rPr>
                <a:solidFill>
                  <a:srgbClr val="7E504F"/>
                </a:solidFill>
              </a:rPr>
              <a:t>p</a:t>
            </a:r>
            <a:r>
              <a:t> != </a:t>
            </a:r>
            <a:r>
              <a:rPr>
                <a:solidFill>
                  <a:srgbClr val="931A68"/>
                </a:solidFill>
              </a:rPr>
              <a:t>null</a:t>
            </a:r>
            <a:r>
              <a:t>; </a:t>
            </a:r>
            <a:r>
              <a:rPr>
                <a:solidFill>
                  <a:srgbClr val="7E504F"/>
                </a:solidFill>
              </a:rPr>
              <a:t>p</a:t>
            </a:r>
            <a:r>
              <a:t> = </a:t>
            </a:r>
            <a:r>
              <a:rPr>
                <a:solidFill>
                  <a:srgbClr val="7E504F"/>
                </a:solidFill>
              </a:rPr>
              <a:t>p</a:t>
            </a:r>
            <a:r>
              <a:t>.</a:t>
            </a:r>
            <a:r>
              <a:rPr>
                <a:solidFill>
                  <a:srgbClr val="0326CC"/>
                </a:solidFill>
              </a:rPr>
              <a:t>next</a:t>
            </a:r>
            <a:r>
              <a:t>, </a:t>
            </a:r>
            <a:r>
              <a:rPr>
                <a:solidFill>
                  <a:srgbClr val="7E504F"/>
                </a:solidFill>
              </a:rPr>
              <a:t>q</a:t>
            </a:r>
            <a:r>
              <a:t> = </a:t>
            </a:r>
            <a:r>
              <a:rPr>
                <a:solidFill>
                  <a:srgbClr val="7E504F"/>
                </a:solidFill>
              </a:rPr>
              <a:t>q</a:t>
            </a:r>
            <a:r>
              <a:t>.</a:t>
            </a:r>
            <a:r>
              <a:rPr>
                <a:solidFill>
                  <a:srgbClr val="0326CC"/>
                </a:solidFill>
              </a:rPr>
              <a:t>next</a:t>
            </a:r>
            <a:r>
              <a:t>) {</a:t>
            </a:r>
          </a:p>
          <a:p>
            <a:pPr>
              <a:defRPr sz="1300">
                <a:latin typeface="Monaco"/>
                <a:ea typeface="Monaco"/>
                <a:cs typeface="Monaco"/>
                <a:sym typeface="Monaco"/>
              </a:defRPr>
            </a:pPr>
            <a:r>
              <a:t>				</a:t>
            </a:r>
            <a:r>
              <a:rPr>
                <a:solidFill>
                  <a:srgbClr val="931A68"/>
                </a:solidFill>
              </a:rPr>
              <a:t>if</a:t>
            </a:r>
            <a:r>
              <a:t> (!</a:t>
            </a:r>
            <a:r>
              <a:rPr>
                <a:solidFill>
                  <a:srgbClr val="7E504F"/>
                </a:solidFill>
              </a:rPr>
              <a:t>p</a:t>
            </a:r>
            <a:r>
              <a:t>.</a:t>
            </a:r>
            <a:r>
              <a:rPr>
                <a:solidFill>
                  <a:srgbClr val="0326CC"/>
                </a:solidFill>
              </a:rPr>
              <a:t>data</a:t>
            </a:r>
            <a:r>
              <a:t>.equals(</a:t>
            </a:r>
            <a:r>
              <a:rPr>
                <a:solidFill>
                  <a:srgbClr val="7E504F"/>
                </a:solidFill>
              </a:rPr>
              <a:t>q</a:t>
            </a:r>
            <a:r>
              <a:t>.</a:t>
            </a:r>
            <a:r>
              <a:rPr>
                <a:solidFill>
                  <a:srgbClr val="0326CC"/>
                </a:solidFill>
              </a:rPr>
              <a:t>data</a:t>
            </a:r>
            <a:r>
              <a:t>))</a:t>
            </a:r>
          </a:p>
          <a:p>
            <a:pPr>
              <a:defRPr sz="1300">
                <a:solidFill>
                  <a:srgbClr val="931A68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			</a:t>
            </a:r>
            <a:r>
              <a:t>return</a:t>
            </a:r>
            <a:r>
              <a:rPr>
                <a:solidFill>
                  <a:srgbClr val="000000"/>
                </a:solidFill>
              </a:rPr>
              <a:t> </a:t>
            </a:r>
            <a:r>
              <a:t>false</a:t>
            </a:r>
            <a:r>
              <a:rPr>
                <a:solidFill>
                  <a:srgbClr val="000000"/>
                </a:solidFill>
              </a:rPr>
              <a:t>;</a:t>
            </a:r>
          </a:p>
          <a:p>
            <a:pPr>
              <a:defRPr sz="1300">
                <a:latin typeface="Monaco"/>
                <a:ea typeface="Monaco"/>
                <a:cs typeface="Monaco"/>
                <a:sym typeface="Monaco"/>
              </a:defRPr>
            </a:pPr>
            <a:r>
              <a:t>			}</a:t>
            </a:r>
          </a:p>
          <a:p>
            <a:pPr>
              <a:defRPr sz="1300">
                <a:solidFill>
                  <a:srgbClr val="931A68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	</a:t>
            </a:r>
            <a:r>
              <a:t>return</a:t>
            </a:r>
            <a:r>
              <a:rPr>
                <a:solidFill>
                  <a:srgbClr val="000000"/>
                </a:solidFill>
              </a:rPr>
              <a:t> </a:t>
            </a:r>
            <a:r>
              <a:t>true</a:t>
            </a:r>
            <a:r>
              <a:rPr>
                <a:solidFill>
                  <a:srgbClr val="000000"/>
                </a:solidFill>
              </a:rPr>
              <a:t>;</a:t>
            </a:r>
          </a:p>
          <a:p>
            <a:pPr>
              <a:defRPr sz="1300">
                <a:latin typeface="Monaco"/>
                <a:ea typeface="Monaco"/>
                <a:cs typeface="Monaco"/>
                <a:sym typeface="Monaco"/>
              </a:defRPr>
            </a:pPr>
            <a:r>
              <a:t>		}</a:t>
            </a:r>
          </a:p>
          <a:p>
            <a:pPr>
              <a:defRPr sz="1300">
                <a:solidFill>
                  <a:srgbClr val="931A68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t>return</a:t>
            </a:r>
            <a:r>
              <a:rPr>
                <a:solidFill>
                  <a:srgbClr val="000000"/>
                </a:solidFill>
              </a:rPr>
              <a:t> </a:t>
            </a:r>
            <a:r>
              <a:t>false</a:t>
            </a:r>
            <a:r>
              <a:rPr>
                <a:solidFill>
                  <a:srgbClr val="000000"/>
                </a:solidFill>
              </a:rPr>
              <a:t>;</a:t>
            </a:r>
          </a:p>
          <a:p>
            <a:pPr>
              <a:defRPr sz="1300">
                <a:latin typeface="Monaco"/>
                <a:ea typeface="Monaco"/>
                <a:cs typeface="Monaco"/>
                <a:sym typeface="Monaco"/>
              </a:defRPr>
            </a:pPr>
            <a:r>
              <a:t>	}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09972C8B-2544-1FA0-575F-C749FED20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28976" y="-172287"/>
            <a:ext cx="6607971" cy="705447"/>
          </a:xfrm>
        </p:spPr>
        <p:txBody>
          <a:bodyPr anchor="t"/>
          <a:lstStyle/>
          <a:p>
            <a:r>
              <a:rPr lang="en-US" altLang="zh-CN"/>
              <a:t>equals</a:t>
            </a:r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F4EBB34B-D371-416E-EC31-46273A79B52D}"/>
              </a:ext>
            </a:extLst>
          </p:cNvPr>
          <p:cNvGrpSpPr/>
          <p:nvPr/>
        </p:nvGrpSpPr>
        <p:grpSpPr>
          <a:xfrm>
            <a:off x="1428647" y="5693029"/>
            <a:ext cx="6197165" cy="952581"/>
            <a:chOff x="847670" y="846448"/>
            <a:chExt cx="6197165" cy="952581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7AF17983-874A-1FA8-C9FC-D38AC8864F39}"/>
                </a:ext>
              </a:extLst>
            </p:cNvPr>
            <p:cNvGrpSpPr/>
            <p:nvPr/>
          </p:nvGrpSpPr>
          <p:grpSpPr>
            <a:xfrm>
              <a:off x="1912379" y="853114"/>
              <a:ext cx="5093381" cy="469905"/>
              <a:chOff x="1912379" y="853114"/>
              <a:chExt cx="5093381" cy="469905"/>
            </a:xfrm>
          </p:grpSpPr>
          <p:sp>
            <p:nvSpPr>
              <p:cNvPr id="22" name="成组">
                <a:extLst>
                  <a:ext uri="{FF2B5EF4-FFF2-40B4-BE49-F238E27FC236}">
                    <a16:creationId xmlns:a16="http://schemas.microsoft.com/office/drawing/2014/main" id="{EBA0BACC-B05B-A25D-D9FA-56C4FCB249A4}"/>
                  </a:ext>
                </a:extLst>
              </p:cNvPr>
              <p:cNvSpPr/>
              <p:nvPr/>
            </p:nvSpPr>
            <p:spPr>
              <a:xfrm>
                <a:off x="2360731" y="853114"/>
                <a:ext cx="1008064" cy="468316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23" name="矩形">
                <a:extLst>
                  <a:ext uri="{FF2B5EF4-FFF2-40B4-BE49-F238E27FC236}">
                    <a16:creationId xmlns:a16="http://schemas.microsoft.com/office/drawing/2014/main" id="{AE071401-560B-C6D0-D587-F0361CF40A17}"/>
                  </a:ext>
                </a:extLst>
              </p:cNvPr>
              <p:cNvSpPr/>
              <p:nvPr/>
            </p:nvSpPr>
            <p:spPr>
              <a:xfrm>
                <a:off x="3368795" y="853114"/>
                <a:ext cx="360364" cy="468315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24" name="成组">
                <a:extLst>
                  <a:ext uri="{FF2B5EF4-FFF2-40B4-BE49-F238E27FC236}">
                    <a16:creationId xmlns:a16="http://schemas.microsoft.com/office/drawing/2014/main" id="{AD70DCF0-EB93-2A19-5F1A-4F8BEC42F2BA}"/>
                  </a:ext>
                </a:extLst>
              </p:cNvPr>
              <p:cNvSpPr/>
              <p:nvPr/>
            </p:nvSpPr>
            <p:spPr>
              <a:xfrm>
                <a:off x="4016495" y="854702"/>
                <a:ext cx="1008064" cy="468317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25" name="矩形">
                <a:extLst>
                  <a:ext uri="{FF2B5EF4-FFF2-40B4-BE49-F238E27FC236}">
                    <a16:creationId xmlns:a16="http://schemas.microsoft.com/office/drawing/2014/main" id="{D0836A95-0B36-03E6-E195-D363BCB701CB}"/>
                  </a:ext>
                </a:extLst>
              </p:cNvPr>
              <p:cNvSpPr/>
              <p:nvPr/>
            </p:nvSpPr>
            <p:spPr>
              <a:xfrm>
                <a:off x="5024558" y="854702"/>
                <a:ext cx="360364" cy="468315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26" name="成组">
                <a:extLst>
                  <a:ext uri="{FF2B5EF4-FFF2-40B4-BE49-F238E27FC236}">
                    <a16:creationId xmlns:a16="http://schemas.microsoft.com/office/drawing/2014/main" id="{60815209-C76A-2ADD-1E51-027EFBC18BF3}"/>
                  </a:ext>
                </a:extLst>
              </p:cNvPr>
              <p:cNvSpPr/>
              <p:nvPr/>
            </p:nvSpPr>
            <p:spPr>
              <a:xfrm>
                <a:off x="5637333" y="854702"/>
                <a:ext cx="1008064" cy="468317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27" name="矩形">
                <a:extLst>
                  <a:ext uri="{FF2B5EF4-FFF2-40B4-BE49-F238E27FC236}">
                    <a16:creationId xmlns:a16="http://schemas.microsoft.com/office/drawing/2014/main" id="{131B6A52-9777-BEF4-0F7C-A642A1BBB456}"/>
                  </a:ext>
                </a:extLst>
              </p:cNvPr>
              <p:cNvSpPr/>
              <p:nvPr/>
            </p:nvSpPr>
            <p:spPr>
              <a:xfrm>
                <a:off x="6645396" y="854702"/>
                <a:ext cx="360364" cy="468315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28" name="线条">
                <a:extLst>
                  <a:ext uri="{FF2B5EF4-FFF2-40B4-BE49-F238E27FC236}">
                    <a16:creationId xmlns:a16="http://schemas.microsoft.com/office/drawing/2014/main" id="{17D01277-9ADB-1974-8B6B-B42B7B6CDAB3}"/>
                  </a:ext>
                </a:extLst>
              </p:cNvPr>
              <p:cNvSpPr/>
              <p:nvPr/>
            </p:nvSpPr>
            <p:spPr>
              <a:xfrm>
                <a:off x="1912379" y="1118084"/>
                <a:ext cx="432000" cy="1"/>
              </a:xfrm>
              <a:prstGeom prst="line">
                <a:avLst/>
              </a:prstGeom>
              <a:noFill/>
              <a:ln w="25400" cap="flat">
                <a:solidFill>
                  <a:schemeClr val="tx1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 sz="1200">
                    <a:latin typeface="Tahoma"/>
                    <a:ea typeface="Tahoma"/>
                    <a:cs typeface="Tahoma"/>
                    <a:sym typeface="Tahoma"/>
                  </a:defRPr>
                </a:pPr>
                <a:endParaRPr/>
              </a:p>
            </p:txBody>
          </p:sp>
        </p:grp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083C8DB1-9081-DCEF-28E0-0024896ABC8F}"/>
                </a:ext>
              </a:extLst>
            </p:cNvPr>
            <p:cNvSpPr txBox="1"/>
            <p:nvPr/>
          </p:nvSpPr>
          <p:spPr>
            <a:xfrm>
              <a:off x="847670" y="846448"/>
              <a:ext cx="1130118" cy="48731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50800" tIns="50800" rIns="50800" bIns="50800" numCol="1" spcCol="38100" rtlCol="0" anchor="ctr">
              <a:spAutoFit/>
            </a:bodyPr>
            <a:lstStyle/>
            <a:p>
              <a: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5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Times New Roman"/>
                  <a:ea typeface="Times New Roman"/>
                  <a:cs typeface="Times New Roman"/>
                  <a:sym typeface="Times New Roman"/>
                </a:rPr>
                <a:t>rhd.first</a:t>
              </a:r>
              <a:endParaRPr kumimoji="0" lang="zh-CN" altLang="en-US" sz="25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0AD2EED1-281F-BE95-D2A7-8FC47FB91DEE}"/>
                </a:ext>
              </a:extLst>
            </p:cNvPr>
            <p:cNvSpPr txBox="1"/>
            <p:nvPr/>
          </p:nvSpPr>
          <p:spPr>
            <a:xfrm>
              <a:off x="6673070" y="848744"/>
              <a:ext cx="371765" cy="47705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wrap="square">
              <a:spAutoFit/>
            </a:bodyPr>
            <a:lstStyle/>
            <a:p>
              <a:r>
                <a:rPr lang="zh-CN" altLang="en-US">
                  <a:solidFill>
                    <a:schemeClr val="tx1"/>
                  </a:solidFill>
                  <a:effectLst/>
                  <a:latin typeface="Symbol" pitchFamily="2" charset="2"/>
                </a:rPr>
                <a:t>∧</a:t>
              </a:r>
              <a:endParaRPr lang="zh-CN" altLang="en-US"/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AE8006AD-D284-F9CE-4518-D4B53846BFA5}"/>
                </a:ext>
              </a:extLst>
            </p:cNvPr>
            <p:cNvGrpSpPr/>
            <p:nvPr/>
          </p:nvGrpSpPr>
          <p:grpSpPr>
            <a:xfrm>
              <a:off x="3553119" y="1080245"/>
              <a:ext cx="517808" cy="45719"/>
              <a:chOff x="3553119" y="1080245"/>
              <a:chExt cx="517808" cy="45719"/>
            </a:xfrm>
          </p:grpSpPr>
          <p:sp>
            <p:nvSpPr>
              <p:cNvPr id="20" name="线条">
                <a:extLst>
                  <a:ext uri="{FF2B5EF4-FFF2-40B4-BE49-F238E27FC236}">
                    <a16:creationId xmlns:a16="http://schemas.microsoft.com/office/drawing/2014/main" id="{297915DB-B681-6BC5-E811-82E2857C2201}"/>
                  </a:ext>
                </a:extLst>
              </p:cNvPr>
              <p:cNvSpPr/>
              <p:nvPr/>
            </p:nvSpPr>
            <p:spPr>
              <a:xfrm>
                <a:off x="3602613" y="1107115"/>
                <a:ext cx="468314" cy="1589"/>
              </a:xfrm>
              <a:prstGeom prst="line">
                <a:avLst/>
              </a:prstGeom>
              <a:noFill/>
              <a:ln w="38100" cap="flat">
                <a:solidFill>
                  <a:srgbClr val="000000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id="{20DE00D6-6499-1910-BB86-BE6F5CF6D2C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553119" y="1080245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 w="25400" cap="flat">
                <a:solidFill>
                  <a:schemeClr val="tx1"/>
                </a:solidFill>
                <a:prstDash val="solid"/>
                <a:round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50800" tIns="50800" rIns="50800" bIns="50800" numCol="1" spcCol="38100" rtlCol="0" anchor="ctr">
                <a:spAutoFit/>
              </a:bodyPr>
              <a:lstStyle/>
              <a:p>
                <a:pPr marL="0" marR="0" indent="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2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Tahoma"/>
                  <a:ea typeface="Tahoma"/>
                  <a:cs typeface="Tahoma"/>
                  <a:sym typeface="Tahoma"/>
                </a:endParaRPr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14DF528E-4EF8-CA70-7B37-BCB512F32AB5}"/>
                </a:ext>
              </a:extLst>
            </p:cNvPr>
            <p:cNvGrpSpPr/>
            <p:nvPr/>
          </p:nvGrpSpPr>
          <p:grpSpPr>
            <a:xfrm>
              <a:off x="5131082" y="1066718"/>
              <a:ext cx="517808" cy="45719"/>
              <a:chOff x="3553119" y="1080245"/>
              <a:chExt cx="517808" cy="45719"/>
            </a:xfrm>
          </p:grpSpPr>
          <p:sp>
            <p:nvSpPr>
              <p:cNvPr id="18" name="线条">
                <a:extLst>
                  <a:ext uri="{FF2B5EF4-FFF2-40B4-BE49-F238E27FC236}">
                    <a16:creationId xmlns:a16="http://schemas.microsoft.com/office/drawing/2014/main" id="{E25F1372-C72D-27CD-8357-F21E3AD90C43}"/>
                  </a:ext>
                </a:extLst>
              </p:cNvPr>
              <p:cNvSpPr/>
              <p:nvPr/>
            </p:nvSpPr>
            <p:spPr>
              <a:xfrm>
                <a:off x="3602613" y="1107115"/>
                <a:ext cx="468314" cy="1589"/>
              </a:xfrm>
              <a:prstGeom prst="line">
                <a:avLst/>
              </a:prstGeom>
              <a:noFill/>
              <a:ln w="38100" cap="flat">
                <a:solidFill>
                  <a:srgbClr val="000000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id="{806700F4-B21F-82D2-05E1-20EE3EABB8C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553119" y="1080245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 w="25400" cap="flat">
                <a:solidFill>
                  <a:schemeClr val="tx1"/>
                </a:solidFill>
                <a:prstDash val="solid"/>
                <a:round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50800" tIns="50800" rIns="50800" bIns="50800" numCol="1" spcCol="38100" rtlCol="0" anchor="ctr">
                <a:spAutoFit/>
              </a:bodyPr>
              <a:lstStyle/>
              <a:p>
                <a:pPr marL="0" marR="0" indent="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2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Tahoma"/>
                  <a:ea typeface="Tahoma"/>
                  <a:cs typeface="Tahoma"/>
                  <a:sym typeface="Tahoma"/>
                </a:endParaRPr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215A5761-409B-545A-9FDA-A43F304BF9FB}"/>
                </a:ext>
              </a:extLst>
            </p:cNvPr>
            <p:cNvGrpSpPr/>
            <p:nvPr/>
          </p:nvGrpSpPr>
          <p:grpSpPr>
            <a:xfrm>
              <a:off x="2803075" y="1024180"/>
              <a:ext cx="370294" cy="774849"/>
              <a:chOff x="2792189" y="1024180"/>
              <a:chExt cx="370294" cy="774849"/>
            </a:xfrm>
          </p:grpSpPr>
          <p:sp>
            <p:nvSpPr>
              <p:cNvPr id="16" name="线条">
                <a:extLst>
                  <a:ext uri="{FF2B5EF4-FFF2-40B4-BE49-F238E27FC236}">
                    <a16:creationId xmlns:a16="http://schemas.microsoft.com/office/drawing/2014/main" id="{004FD325-79C2-146B-1037-9641565EC73F}"/>
                  </a:ext>
                </a:extLst>
              </p:cNvPr>
              <p:cNvSpPr/>
              <p:nvPr/>
            </p:nvSpPr>
            <p:spPr>
              <a:xfrm flipH="1">
                <a:off x="2882880" y="1024180"/>
                <a:ext cx="1" cy="400565"/>
              </a:xfrm>
              <a:prstGeom prst="line">
                <a:avLst/>
              </a:prstGeom>
              <a:noFill/>
              <a:ln w="25400" cap="flat">
                <a:solidFill>
                  <a:schemeClr val="tx1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 sz="1200">
                    <a:latin typeface="Tahoma"/>
                    <a:ea typeface="Tahoma"/>
                    <a:cs typeface="Tahoma"/>
                    <a:sym typeface="Tahoma"/>
                  </a:defRPr>
                </a:pPr>
                <a:endParaRPr/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D14E40DB-5443-9E75-3B46-263ACBC3E3A2}"/>
                  </a:ext>
                </a:extLst>
              </p:cNvPr>
              <p:cNvSpPr txBox="1"/>
              <p:nvPr/>
            </p:nvSpPr>
            <p:spPr>
              <a:xfrm>
                <a:off x="2792189" y="1311716"/>
                <a:ext cx="370294" cy="48731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none" lIns="50800" tIns="50800" rIns="50800" bIns="50800" numCol="1" spcCol="38100" rtlCol="0" anchor="ctr">
                <a:spAutoFit/>
              </a:bodyPr>
              <a:lstStyle/>
              <a:p>
                <a:pPr marL="0" marR="0" indent="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25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rPr>
                  <a:t>b</a:t>
                </a:r>
                <a:r>
                  <a:rPr kumimoji="0" lang="en-US" altLang="zh-CN" sz="2500" b="0" i="0" u="none" strike="noStrike" cap="none" spc="0" normalizeH="0" baseline="-2500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rPr>
                  <a:t>0</a:t>
                </a:r>
                <a:endParaRPr kumimoji="0" lang="zh-CN" altLang="en-US" sz="2500" b="0" i="0" u="none" strike="noStrike" cap="none" spc="0" normalizeH="0" baseline="-2500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Times New Roman"/>
                  <a:ea typeface="Times New Roman"/>
                  <a:cs typeface="Times New Roman"/>
                  <a:sym typeface="Times New Roman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BC7C950-CA5F-C36B-ED50-E1AD820DA91D}"/>
                </a:ext>
              </a:extLst>
            </p:cNvPr>
            <p:cNvGrpSpPr/>
            <p:nvPr/>
          </p:nvGrpSpPr>
          <p:grpSpPr>
            <a:xfrm>
              <a:off x="4423568" y="1024180"/>
              <a:ext cx="370294" cy="774849"/>
              <a:chOff x="2792189" y="1024180"/>
              <a:chExt cx="370294" cy="774849"/>
            </a:xfrm>
          </p:grpSpPr>
          <p:sp>
            <p:nvSpPr>
              <p:cNvPr id="14" name="线条">
                <a:extLst>
                  <a:ext uri="{FF2B5EF4-FFF2-40B4-BE49-F238E27FC236}">
                    <a16:creationId xmlns:a16="http://schemas.microsoft.com/office/drawing/2014/main" id="{4ACC52EF-F07A-D18B-DB28-E879E1F5EC08}"/>
                  </a:ext>
                </a:extLst>
              </p:cNvPr>
              <p:cNvSpPr/>
              <p:nvPr/>
            </p:nvSpPr>
            <p:spPr>
              <a:xfrm flipH="1">
                <a:off x="2882880" y="1024180"/>
                <a:ext cx="1" cy="400565"/>
              </a:xfrm>
              <a:prstGeom prst="line">
                <a:avLst/>
              </a:prstGeom>
              <a:noFill/>
              <a:ln w="25400" cap="flat">
                <a:solidFill>
                  <a:schemeClr val="tx1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 sz="1200">
                    <a:latin typeface="Tahoma"/>
                    <a:ea typeface="Tahoma"/>
                    <a:cs typeface="Tahoma"/>
                    <a:sym typeface="Tahoma"/>
                  </a:defRPr>
                </a:pPr>
                <a:endParaRPr/>
              </a:p>
            </p:txBody>
          </p:sp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3CD1340C-E8B8-42B4-BC65-B8E3F4A92EB7}"/>
                  </a:ext>
                </a:extLst>
              </p:cNvPr>
              <p:cNvSpPr txBox="1"/>
              <p:nvPr/>
            </p:nvSpPr>
            <p:spPr>
              <a:xfrm>
                <a:off x="2792189" y="1311716"/>
                <a:ext cx="370294" cy="48731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none" lIns="50800" tIns="50800" rIns="50800" bIns="50800" numCol="1" spcCol="38100" rtlCol="0" anchor="ctr">
                <a:spAutoFit/>
              </a:bodyPr>
              <a:lstStyle/>
              <a:p>
                <a:pPr marL="0" marR="0" indent="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25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rPr>
                  <a:t>b</a:t>
                </a:r>
                <a:r>
                  <a:rPr kumimoji="0" lang="en-US" altLang="zh-CN" sz="2500" b="0" i="0" u="none" strike="noStrike" cap="none" spc="0" normalizeH="0" baseline="-2500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rPr>
                  <a:t>1</a:t>
                </a:r>
                <a:endParaRPr kumimoji="0" lang="zh-CN" altLang="en-US" sz="2500" b="0" i="0" u="none" strike="noStrike" cap="none" spc="0" normalizeH="0" baseline="-2500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Times New Roman"/>
                  <a:ea typeface="Times New Roman"/>
                  <a:cs typeface="Times New Roman"/>
                  <a:sym typeface="Times New Roman"/>
                </a:endParaRPr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EC6632AF-0B51-AF3C-8001-CDF85D74083F}"/>
                </a:ext>
              </a:extLst>
            </p:cNvPr>
            <p:cNvGrpSpPr/>
            <p:nvPr/>
          </p:nvGrpSpPr>
          <p:grpSpPr>
            <a:xfrm>
              <a:off x="6053490" y="1024180"/>
              <a:ext cx="370294" cy="774849"/>
              <a:chOff x="2792189" y="1024180"/>
              <a:chExt cx="370294" cy="774849"/>
            </a:xfrm>
          </p:grpSpPr>
          <p:sp>
            <p:nvSpPr>
              <p:cNvPr id="12" name="线条">
                <a:extLst>
                  <a:ext uri="{FF2B5EF4-FFF2-40B4-BE49-F238E27FC236}">
                    <a16:creationId xmlns:a16="http://schemas.microsoft.com/office/drawing/2014/main" id="{7EEE424B-FFE2-BF6C-6B12-5D6B75778620}"/>
                  </a:ext>
                </a:extLst>
              </p:cNvPr>
              <p:cNvSpPr/>
              <p:nvPr/>
            </p:nvSpPr>
            <p:spPr>
              <a:xfrm flipH="1">
                <a:off x="2882880" y="1024180"/>
                <a:ext cx="1" cy="400565"/>
              </a:xfrm>
              <a:prstGeom prst="line">
                <a:avLst/>
              </a:prstGeom>
              <a:noFill/>
              <a:ln w="25400" cap="flat">
                <a:solidFill>
                  <a:schemeClr val="tx1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 sz="1200">
                    <a:latin typeface="Tahoma"/>
                    <a:ea typeface="Tahoma"/>
                    <a:cs typeface="Tahoma"/>
                    <a:sym typeface="Tahoma"/>
                  </a:defRPr>
                </a:pPr>
                <a:endParaRPr/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4BF939B9-CACE-E94E-579C-39B08448FC4B}"/>
                  </a:ext>
                </a:extLst>
              </p:cNvPr>
              <p:cNvSpPr txBox="1"/>
              <p:nvPr/>
            </p:nvSpPr>
            <p:spPr>
              <a:xfrm>
                <a:off x="2792189" y="1311716"/>
                <a:ext cx="370294" cy="48731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none" lIns="50800" tIns="50800" rIns="50800" bIns="50800" numCol="1" spcCol="38100" rtlCol="0" anchor="ctr">
                <a:spAutoFit/>
              </a:bodyPr>
              <a:lstStyle/>
              <a:p>
                <a:pPr marL="0" marR="0" indent="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25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rPr>
                  <a:t>b</a:t>
                </a:r>
                <a:r>
                  <a:rPr kumimoji="0" lang="en-US" altLang="zh-CN" sz="2500" b="0" i="0" u="none" strike="noStrike" cap="none" spc="0" normalizeH="0" baseline="-2500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rPr>
                  <a:t>2</a:t>
                </a:r>
                <a:endParaRPr kumimoji="0" lang="zh-CN" altLang="en-US" sz="2500" b="0" i="0" u="none" strike="noStrike" cap="none" spc="0" normalizeH="0" baseline="-2500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Times New Roman"/>
                  <a:ea typeface="Times New Roman"/>
                  <a:cs typeface="Times New Roman"/>
                  <a:sym typeface="Times New Roman"/>
                </a:endParaRPr>
              </a:p>
            </p:txBody>
          </p:sp>
        </p:grp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BFF7BB31-778A-175D-59BD-C850E0D5DE25}"/>
              </a:ext>
            </a:extLst>
          </p:cNvPr>
          <p:cNvGrpSpPr/>
          <p:nvPr/>
        </p:nvGrpSpPr>
        <p:grpSpPr>
          <a:xfrm>
            <a:off x="1923947" y="4103733"/>
            <a:ext cx="5720453" cy="952581"/>
            <a:chOff x="1342970" y="846448"/>
            <a:chExt cx="5720453" cy="952581"/>
          </a:xfrm>
        </p:grpSpPr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1B93DB02-B585-BB14-CB96-A0F2DBAF2F04}"/>
                </a:ext>
              </a:extLst>
            </p:cNvPr>
            <p:cNvGrpSpPr/>
            <p:nvPr/>
          </p:nvGrpSpPr>
          <p:grpSpPr>
            <a:xfrm>
              <a:off x="1912379" y="853114"/>
              <a:ext cx="5093381" cy="469905"/>
              <a:chOff x="1912379" y="853114"/>
              <a:chExt cx="5093381" cy="469905"/>
            </a:xfrm>
          </p:grpSpPr>
          <p:sp>
            <p:nvSpPr>
              <p:cNvPr id="48" name="成组">
                <a:extLst>
                  <a:ext uri="{FF2B5EF4-FFF2-40B4-BE49-F238E27FC236}">
                    <a16:creationId xmlns:a16="http://schemas.microsoft.com/office/drawing/2014/main" id="{86248E61-5E02-5EBB-D1CA-DD6A3739314F}"/>
                  </a:ext>
                </a:extLst>
              </p:cNvPr>
              <p:cNvSpPr/>
              <p:nvPr/>
            </p:nvSpPr>
            <p:spPr>
              <a:xfrm>
                <a:off x="2360731" y="853114"/>
                <a:ext cx="1008064" cy="468316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49" name="矩形">
                <a:extLst>
                  <a:ext uri="{FF2B5EF4-FFF2-40B4-BE49-F238E27FC236}">
                    <a16:creationId xmlns:a16="http://schemas.microsoft.com/office/drawing/2014/main" id="{FD8AB342-108A-533A-3A6F-8997943D5977}"/>
                  </a:ext>
                </a:extLst>
              </p:cNvPr>
              <p:cNvSpPr/>
              <p:nvPr/>
            </p:nvSpPr>
            <p:spPr>
              <a:xfrm>
                <a:off x="3368795" y="853114"/>
                <a:ext cx="360364" cy="468315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50" name="成组">
                <a:extLst>
                  <a:ext uri="{FF2B5EF4-FFF2-40B4-BE49-F238E27FC236}">
                    <a16:creationId xmlns:a16="http://schemas.microsoft.com/office/drawing/2014/main" id="{E18FBFC1-4913-7FC4-C564-1A8809D98121}"/>
                  </a:ext>
                </a:extLst>
              </p:cNvPr>
              <p:cNvSpPr/>
              <p:nvPr/>
            </p:nvSpPr>
            <p:spPr>
              <a:xfrm>
                <a:off x="4016495" y="854702"/>
                <a:ext cx="1008064" cy="468317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51" name="矩形">
                <a:extLst>
                  <a:ext uri="{FF2B5EF4-FFF2-40B4-BE49-F238E27FC236}">
                    <a16:creationId xmlns:a16="http://schemas.microsoft.com/office/drawing/2014/main" id="{69E565A0-16D0-3346-D390-45D79537A179}"/>
                  </a:ext>
                </a:extLst>
              </p:cNvPr>
              <p:cNvSpPr/>
              <p:nvPr/>
            </p:nvSpPr>
            <p:spPr>
              <a:xfrm>
                <a:off x="5024558" y="854702"/>
                <a:ext cx="360364" cy="468315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52" name="成组">
                <a:extLst>
                  <a:ext uri="{FF2B5EF4-FFF2-40B4-BE49-F238E27FC236}">
                    <a16:creationId xmlns:a16="http://schemas.microsoft.com/office/drawing/2014/main" id="{D10D104F-C370-B266-83D3-05FC48A66BEE}"/>
                  </a:ext>
                </a:extLst>
              </p:cNvPr>
              <p:cNvSpPr/>
              <p:nvPr/>
            </p:nvSpPr>
            <p:spPr>
              <a:xfrm>
                <a:off x="5637333" y="854702"/>
                <a:ext cx="1008064" cy="468317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53" name="矩形">
                <a:extLst>
                  <a:ext uri="{FF2B5EF4-FFF2-40B4-BE49-F238E27FC236}">
                    <a16:creationId xmlns:a16="http://schemas.microsoft.com/office/drawing/2014/main" id="{6858AD28-F856-5F6F-B209-AFC0D7FD1528}"/>
                  </a:ext>
                </a:extLst>
              </p:cNvPr>
              <p:cNvSpPr/>
              <p:nvPr/>
            </p:nvSpPr>
            <p:spPr>
              <a:xfrm>
                <a:off x="6645396" y="854702"/>
                <a:ext cx="360364" cy="468315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54" name="线条">
                <a:extLst>
                  <a:ext uri="{FF2B5EF4-FFF2-40B4-BE49-F238E27FC236}">
                    <a16:creationId xmlns:a16="http://schemas.microsoft.com/office/drawing/2014/main" id="{C00EDDD2-0BEF-5F8D-E19E-6BAFEDEE8EF0}"/>
                  </a:ext>
                </a:extLst>
              </p:cNvPr>
              <p:cNvSpPr/>
              <p:nvPr/>
            </p:nvSpPr>
            <p:spPr>
              <a:xfrm>
                <a:off x="1912379" y="1118084"/>
                <a:ext cx="432000" cy="1"/>
              </a:xfrm>
              <a:prstGeom prst="line">
                <a:avLst/>
              </a:prstGeom>
              <a:noFill/>
              <a:ln w="25400" cap="flat">
                <a:solidFill>
                  <a:schemeClr val="tx1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 sz="1200">
                    <a:latin typeface="Tahoma"/>
                    <a:ea typeface="Tahoma"/>
                    <a:cs typeface="Tahoma"/>
                    <a:sym typeface="Tahoma"/>
                  </a:defRPr>
                </a:pPr>
                <a:endParaRPr/>
              </a:p>
            </p:txBody>
          </p:sp>
        </p:grp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01410FB2-40DE-02F2-C95D-B26CF44F5EA2}"/>
                </a:ext>
              </a:extLst>
            </p:cNvPr>
            <p:cNvSpPr txBox="1"/>
            <p:nvPr/>
          </p:nvSpPr>
          <p:spPr>
            <a:xfrm>
              <a:off x="1342970" y="846448"/>
              <a:ext cx="621965" cy="48731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50800" tIns="50800" rIns="50800" bIns="50800" numCol="1" spcCol="38100" rtlCol="0" anchor="ctr">
              <a:spAutoFit/>
            </a:bodyPr>
            <a:lstStyle/>
            <a:p>
              <a: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5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Times New Roman"/>
                  <a:ea typeface="Times New Roman"/>
                  <a:cs typeface="Times New Roman"/>
                  <a:sym typeface="Times New Roman"/>
                </a:rPr>
                <a:t>first</a:t>
              </a:r>
              <a:endParaRPr kumimoji="0" lang="zh-CN" altLang="en-US" sz="25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01A88D62-159E-72C4-5B02-4549560B40A9}"/>
                </a:ext>
              </a:extLst>
            </p:cNvPr>
            <p:cNvSpPr txBox="1"/>
            <p:nvPr/>
          </p:nvSpPr>
          <p:spPr>
            <a:xfrm>
              <a:off x="6654481" y="848744"/>
              <a:ext cx="408942" cy="47705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wrap="square">
              <a:spAutoFit/>
            </a:bodyPr>
            <a:lstStyle/>
            <a:p>
              <a:r>
                <a:rPr lang="zh-CN" altLang="en-US">
                  <a:solidFill>
                    <a:schemeClr val="tx1"/>
                  </a:solidFill>
                  <a:effectLst/>
                  <a:latin typeface="Symbol" pitchFamily="2" charset="2"/>
                </a:rPr>
                <a:t>∧</a:t>
              </a:r>
              <a:endParaRPr lang="zh-CN" altLang="en-US"/>
            </a:p>
          </p:txBody>
        </p: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9F4468CE-4B45-0BA6-AA57-ED478817CCDC}"/>
                </a:ext>
              </a:extLst>
            </p:cNvPr>
            <p:cNvGrpSpPr/>
            <p:nvPr/>
          </p:nvGrpSpPr>
          <p:grpSpPr>
            <a:xfrm>
              <a:off x="3553119" y="1080245"/>
              <a:ext cx="517808" cy="45719"/>
              <a:chOff x="3553119" y="1080245"/>
              <a:chExt cx="517808" cy="45719"/>
            </a:xfrm>
          </p:grpSpPr>
          <p:sp>
            <p:nvSpPr>
              <p:cNvPr id="46" name="线条">
                <a:extLst>
                  <a:ext uri="{FF2B5EF4-FFF2-40B4-BE49-F238E27FC236}">
                    <a16:creationId xmlns:a16="http://schemas.microsoft.com/office/drawing/2014/main" id="{8E4669B3-2316-31A6-C405-521BBD68884F}"/>
                  </a:ext>
                </a:extLst>
              </p:cNvPr>
              <p:cNvSpPr/>
              <p:nvPr/>
            </p:nvSpPr>
            <p:spPr>
              <a:xfrm>
                <a:off x="3602613" y="1107115"/>
                <a:ext cx="468314" cy="1589"/>
              </a:xfrm>
              <a:prstGeom prst="line">
                <a:avLst/>
              </a:prstGeom>
              <a:noFill/>
              <a:ln w="38100" cap="flat">
                <a:solidFill>
                  <a:srgbClr val="000000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id="{FE98B156-F48B-F92A-182A-010F46D7021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553119" y="1080245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 w="25400" cap="flat">
                <a:solidFill>
                  <a:schemeClr val="tx1"/>
                </a:solidFill>
                <a:prstDash val="solid"/>
                <a:round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50800" tIns="50800" rIns="50800" bIns="50800" numCol="1" spcCol="38100" rtlCol="0" anchor="ctr">
                <a:spAutoFit/>
              </a:bodyPr>
              <a:lstStyle/>
              <a:p>
                <a:pPr marL="0" marR="0" indent="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2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Tahoma"/>
                  <a:ea typeface="Tahoma"/>
                  <a:cs typeface="Tahoma"/>
                  <a:sym typeface="Tahoma"/>
                </a:endParaRPr>
              </a:p>
            </p:txBody>
          </p:sp>
        </p:grp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8652F0B9-8BB2-2B67-2572-804778AC5035}"/>
                </a:ext>
              </a:extLst>
            </p:cNvPr>
            <p:cNvGrpSpPr/>
            <p:nvPr/>
          </p:nvGrpSpPr>
          <p:grpSpPr>
            <a:xfrm>
              <a:off x="5131082" y="1066718"/>
              <a:ext cx="517808" cy="45719"/>
              <a:chOff x="3553119" y="1080245"/>
              <a:chExt cx="517808" cy="45719"/>
            </a:xfrm>
          </p:grpSpPr>
          <p:sp>
            <p:nvSpPr>
              <p:cNvPr id="44" name="线条">
                <a:extLst>
                  <a:ext uri="{FF2B5EF4-FFF2-40B4-BE49-F238E27FC236}">
                    <a16:creationId xmlns:a16="http://schemas.microsoft.com/office/drawing/2014/main" id="{F37AF600-5886-B7DA-8682-C39FBB9080F6}"/>
                  </a:ext>
                </a:extLst>
              </p:cNvPr>
              <p:cNvSpPr/>
              <p:nvPr/>
            </p:nvSpPr>
            <p:spPr>
              <a:xfrm>
                <a:off x="3602613" y="1107115"/>
                <a:ext cx="468314" cy="1589"/>
              </a:xfrm>
              <a:prstGeom prst="line">
                <a:avLst/>
              </a:prstGeom>
              <a:noFill/>
              <a:ln w="38100" cap="flat">
                <a:solidFill>
                  <a:srgbClr val="000000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id="{E1F676BF-1D0F-2617-F997-65BFBD51C96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553119" y="1080245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 w="25400" cap="flat">
                <a:solidFill>
                  <a:schemeClr val="tx1"/>
                </a:solidFill>
                <a:prstDash val="solid"/>
                <a:round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50800" tIns="50800" rIns="50800" bIns="50800" numCol="1" spcCol="38100" rtlCol="0" anchor="ctr">
                <a:spAutoFit/>
              </a:bodyPr>
              <a:lstStyle/>
              <a:p>
                <a:pPr marL="0" marR="0" indent="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2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Tahoma"/>
                  <a:ea typeface="Tahoma"/>
                  <a:cs typeface="Tahoma"/>
                  <a:sym typeface="Tahoma"/>
                </a:endParaRPr>
              </a:p>
            </p:txBody>
          </p:sp>
        </p:grp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01E41436-B891-EE05-00C0-2B31EAF65AAB}"/>
                </a:ext>
              </a:extLst>
            </p:cNvPr>
            <p:cNvGrpSpPr/>
            <p:nvPr/>
          </p:nvGrpSpPr>
          <p:grpSpPr>
            <a:xfrm>
              <a:off x="2777675" y="1100380"/>
              <a:ext cx="352661" cy="698649"/>
              <a:chOff x="2766789" y="1100380"/>
              <a:chExt cx="352661" cy="698649"/>
            </a:xfrm>
          </p:grpSpPr>
          <p:sp>
            <p:nvSpPr>
              <p:cNvPr id="42" name="线条">
                <a:extLst>
                  <a:ext uri="{FF2B5EF4-FFF2-40B4-BE49-F238E27FC236}">
                    <a16:creationId xmlns:a16="http://schemas.microsoft.com/office/drawing/2014/main" id="{5F38BC47-3A1A-0C13-1D9B-AB5DA30BD31D}"/>
                  </a:ext>
                </a:extLst>
              </p:cNvPr>
              <p:cNvSpPr/>
              <p:nvPr/>
            </p:nvSpPr>
            <p:spPr>
              <a:xfrm flipH="1">
                <a:off x="2882880" y="1100380"/>
                <a:ext cx="1" cy="400565"/>
              </a:xfrm>
              <a:prstGeom prst="line">
                <a:avLst/>
              </a:prstGeom>
              <a:noFill/>
              <a:ln w="25400" cap="flat">
                <a:solidFill>
                  <a:schemeClr val="tx1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 sz="1200">
                    <a:latin typeface="Tahoma"/>
                    <a:ea typeface="Tahoma"/>
                    <a:cs typeface="Tahoma"/>
                    <a:sym typeface="Tahoma"/>
                  </a:defRPr>
                </a:pPr>
                <a:endParaRPr/>
              </a:p>
            </p:txBody>
          </p:sp>
          <p:sp>
            <p:nvSpPr>
              <p:cNvPr id="43" name="文本框 42">
                <a:extLst>
                  <a:ext uri="{FF2B5EF4-FFF2-40B4-BE49-F238E27FC236}">
                    <a16:creationId xmlns:a16="http://schemas.microsoft.com/office/drawing/2014/main" id="{55C1C961-9C50-255F-8F75-2E006347A096}"/>
                  </a:ext>
                </a:extLst>
              </p:cNvPr>
              <p:cNvSpPr txBox="1"/>
              <p:nvPr/>
            </p:nvSpPr>
            <p:spPr>
              <a:xfrm>
                <a:off x="2766789" y="1311716"/>
                <a:ext cx="352661" cy="48731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none" lIns="50800" tIns="50800" rIns="50800" bIns="50800" numCol="1" spcCol="38100" rtlCol="0" anchor="ctr">
                <a:spAutoFit/>
              </a:bodyPr>
              <a:lstStyle/>
              <a:p>
                <a:pPr marL="0" marR="0" indent="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25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rPr>
                  <a:t>a</a:t>
                </a:r>
                <a:r>
                  <a:rPr kumimoji="0" lang="en-US" altLang="zh-CN" sz="2500" b="0" i="0" u="none" strike="noStrike" cap="none" spc="0" normalizeH="0" baseline="-2500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rPr>
                  <a:t>0</a:t>
                </a:r>
                <a:endParaRPr kumimoji="0" lang="zh-CN" altLang="en-US" sz="2500" b="0" i="0" u="none" strike="noStrike" cap="none" spc="0" normalizeH="0" baseline="-2500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Times New Roman"/>
                  <a:ea typeface="Times New Roman"/>
                  <a:cs typeface="Times New Roman"/>
                  <a:sym typeface="Times New Roman"/>
                </a:endParaRPr>
              </a:p>
            </p:txBody>
          </p:sp>
        </p:grp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73FF3A55-FCC8-C426-EA63-40B8233F6A6B}"/>
                </a:ext>
              </a:extLst>
            </p:cNvPr>
            <p:cNvGrpSpPr/>
            <p:nvPr/>
          </p:nvGrpSpPr>
          <p:grpSpPr>
            <a:xfrm>
              <a:off x="4398168" y="1100380"/>
              <a:ext cx="352661" cy="698649"/>
              <a:chOff x="2766789" y="1100380"/>
              <a:chExt cx="352661" cy="698649"/>
            </a:xfrm>
          </p:grpSpPr>
          <p:sp>
            <p:nvSpPr>
              <p:cNvPr id="40" name="线条">
                <a:extLst>
                  <a:ext uri="{FF2B5EF4-FFF2-40B4-BE49-F238E27FC236}">
                    <a16:creationId xmlns:a16="http://schemas.microsoft.com/office/drawing/2014/main" id="{51D599A3-47A6-B1B8-5B35-B7B243099D62}"/>
                  </a:ext>
                </a:extLst>
              </p:cNvPr>
              <p:cNvSpPr/>
              <p:nvPr/>
            </p:nvSpPr>
            <p:spPr>
              <a:xfrm flipH="1">
                <a:off x="2882880" y="1100380"/>
                <a:ext cx="1" cy="400565"/>
              </a:xfrm>
              <a:prstGeom prst="line">
                <a:avLst/>
              </a:prstGeom>
              <a:noFill/>
              <a:ln w="25400" cap="flat">
                <a:solidFill>
                  <a:schemeClr val="tx1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 sz="1200">
                    <a:latin typeface="Tahoma"/>
                    <a:ea typeface="Tahoma"/>
                    <a:cs typeface="Tahoma"/>
                    <a:sym typeface="Tahoma"/>
                  </a:defRPr>
                </a:pPr>
                <a:endParaRPr/>
              </a:p>
            </p:txBody>
          </p:sp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id="{AB132E60-5785-FD1A-2D02-051B3FE9C3C9}"/>
                  </a:ext>
                </a:extLst>
              </p:cNvPr>
              <p:cNvSpPr txBox="1"/>
              <p:nvPr/>
            </p:nvSpPr>
            <p:spPr>
              <a:xfrm>
                <a:off x="2766789" y="1311716"/>
                <a:ext cx="352661" cy="48731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none" lIns="50800" tIns="50800" rIns="50800" bIns="50800" numCol="1" spcCol="38100" rtlCol="0" anchor="ctr">
                <a:spAutoFit/>
              </a:bodyPr>
              <a:lstStyle/>
              <a:p>
                <a:pPr marL="0" marR="0" indent="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25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rPr>
                  <a:t>a</a:t>
                </a:r>
                <a:r>
                  <a:rPr kumimoji="0" lang="en-US" altLang="zh-CN" sz="2500" b="0" i="0" u="none" strike="noStrike" cap="none" spc="0" normalizeH="0" baseline="-2500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rPr>
                  <a:t>1</a:t>
                </a:r>
                <a:endParaRPr kumimoji="0" lang="zh-CN" altLang="en-US" sz="2500" b="0" i="0" u="none" strike="noStrike" cap="none" spc="0" normalizeH="0" baseline="-2500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Times New Roman"/>
                  <a:ea typeface="Times New Roman"/>
                  <a:cs typeface="Times New Roman"/>
                  <a:sym typeface="Times New Roman"/>
                </a:endParaRPr>
              </a:p>
            </p:txBody>
          </p:sp>
        </p:grp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280A66CC-A652-2747-A4AB-996E810207BA}"/>
                </a:ext>
              </a:extLst>
            </p:cNvPr>
            <p:cNvGrpSpPr/>
            <p:nvPr/>
          </p:nvGrpSpPr>
          <p:grpSpPr>
            <a:xfrm>
              <a:off x="6028090" y="1100380"/>
              <a:ext cx="352661" cy="698649"/>
              <a:chOff x="2766789" y="1100380"/>
              <a:chExt cx="352661" cy="698649"/>
            </a:xfrm>
          </p:grpSpPr>
          <p:sp>
            <p:nvSpPr>
              <p:cNvPr id="38" name="线条">
                <a:extLst>
                  <a:ext uri="{FF2B5EF4-FFF2-40B4-BE49-F238E27FC236}">
                    <a16:creationId xmlns:a16="http://schemas.microsoft.com/office/drawing/2014/main" id="{CBBB8EEE-05DE-9D1F-3038-FD9A5364A959}"/>
                  </a:ext>
                </a:extLst>
              </p:cNvPr>
              <p:cNvSpPr/>
              <p:nvPr/>
            </p:nvSpPr>
            <p:spPr>
              <a:xfrm flipH="1">
                <a:off x="2882880" y="1100380"/>
                <a:ext cx="1" cy="400565"/>
              </a:xfrm>
              <a:prstGeom prst="line">
                <a:avLst/>
              </a:prstGeom>
              <a:noFill/>
              <a:ln w="25400" cap="flat">
                <a:solidFill>
                  <a:schemeClr val="tx1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 sz="1200">
                    <a:latin typeface="Tahoma"/>
                    <a:ea typeface="Tahoma"/>
                    <a:cs typeface="Tahoma"/>
                    <a:sym typeface="Tahoma"/>
                  </a:defRPr>
                </a:pPr>
                <a:endParaRPr/>
              </a:p>
            </p:txBody>
          </p:sp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id="{954A9071-4F30-5C1A-9E42-F3A2B8CED4F1}"/>
                  </a:ext>
                </a:extLst>
              </p:cNvPr>
              <p:cNvSpPr txBox="1"/>
              <p:nvPr/>
            </p:nvSpPr>
            <p:spPr>
              <a:xfrm>
                <a:off x="2766789" y="1311716"/>
                <a:ext cx="352661" cy="48731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none" lIns="50800" tIns="50800" rIns="50800" bIns="50800" numCol="1" spcCol="38100" rtlCol="0" anchor="ctr">
                <a:spAutoFit/>
              </a:bodyPr>
              <a:lstStyle/>
              <a:p>
                <a:pPr marL="0" marR="0" indent="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25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rPr>
                  <a:t>a</a:t>
                </a:r>
                <a:r>
                  <a:rPr kumimoji="0" lang="en-US" altLang="zh-CN" sz="2500" b="0" i="0" u="none" strike="noStrike" cap="none" spc="0" normalizeH="0" baseline="-2500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rPr>
                  <a:t>2</a:t>
                </a:r>
                <a:endParaRPr kumimoji="0" lang="zh-CN" altLang="en-US" sz="2500" b="0" i="0" u="none" strike="noStrike" cap="none" spc="0" normalizeH="0" baseline="-2500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Times New Roman"/>
                  <a:ea typeface="Times New Roman"/>
                  <a:cs typeface="Times New Roman"/>
                  <a:sym typeface="Times New Roman"/>
                </a:endParaRPr>
              </a:p>
            </p:txBody>
          </p:sp>
        </p:grp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92C3BE58-D909-AE31-F781-0C32CC6F3BF1}"/>
              </a:ext>
            </a:extLst>
          </p:cNvPr>
          <p:cNvGrpSpPr/>
          <p:nvPr/>
        </p:nvGrpSpPr>
        <p:grpSpPr>
          <a:xfrm>
            <a:off x="3326336" y="3383477"/>
            <a:ext cx="296814" cy="701870"/>
            <a:chOff x="4733277" y="3400133"/>
            <a:chExt cx="296814" cy="701870"/>
          </a:xfrm>
        </p:grpSpPr>
        <p:sp>
          <p:nvSpPr>
            <p:cNvPr id="56" name="p">
              <a:extLst>
                <a:ext uri="{FF2B5EF4-FFF2-40B4-BE49-F238E27FC236}">
                  <a16:creationId xmlns:a16="http://schemas.microsoft.com/office/drawing/2014/main" id="{5FB94FEA-EF4E-C781-FC3E-563B08445E92}"/>
                </a:ext>
              </a:extLst>
            </p:cNvPr>
            <p:cNvSpPr txBox="1"/>
            <p:nvPr/>
          </p:nvSpPr>
          <p:spPr>
            <a:xfrm>
              <a:off x="4733277" y="3400133"/>
              <a:ext cx="296814" cy="4953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2600">
                  <a:latin typeface="Tahoma"/>
                  <a:ea typeface="Tahoma"/>
                  <a:cs typeface="Tahoma"/>
                  <a:sym typeface="Tahoma"/>
                </a:defRPr>
              </a:lvl1pPr>
            </a:lstStyle>
            <a:p>
              <a:r>
                <a:t>p</a:t>
              </a:r>
            </a:p>
          </p:txBody>
        </p:sp>
        <p:sp>
          <p:nvSpPr>
            <p:cNvPr id="57" name="线条">
              <a:extLst>
                <a:ext uri="{FF2B5EF4-FFF2-40B4-BE49-F238E27FC236}">
                  <a16:creationId xmlns:a16="http://schemas.microsoft.com/office/drawing/2014/main" id="{5AAFD1A2-CB66-C5A0-0E8E-339B00E4C800}"/>
                </a:ext>
              </a:extLst>
            </p:cNvPr>
            <p:cNvSpPr/>
            <p:nvPr/>
          </p:nvSpPr>
          <p:spPr>
            <a:xfrm>
              <a:off x="4881685" y="3848736"/>
              <a:ext cx="1" cy="253267"/>
            </a:xfrm>
            <a:prstGeom prst="line">
              <a:avLst/>
            </a:prstGeom>
            <a:noFill/>
            <a:ln w="25400" cap="flat">
              <a:solidFill>
                <a:schemeClr val="accent1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 sz="1200"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59120A3E-DE42-B242-CD3B-502ACB693FB1}"/>
              </a:ext>
            </a:extLst>
          </p:cNvPr>
          <p:cNvGrpSpPr/>
          <p:nvPr/>
        </p:nvGrpSpPr>
        <p:grpSpPr>
          <a:xfrm>
            <a:off x="3312851" y="4956174"/>
            <a:ext cx="286938" cy="705570"/>
            <a:chOff x="4733277" y="3396433"/>
            <a:chExt cx="286938" cy="705570"/>
          </a:xfrm>
        </p:grpSpPr>
        <p:sp>
          <p:nvSpPr>
            <p:cNvPr id="59" name="p">
              <a:extLst>
                <a:ext uri="{FF2B5EF4-FFF2-40B4-BE49-F238E27FC236}">
                  <a16:creationId xmlns:a16="http://schemas.microsoft.com/office/drawing/2014/main" id="{CAA98B15-7E14-C1ED-991A-BB2E6A2DEB54}"/>
                </a:ext>
              </a:extLst>
            </p:cNvPr>
            <p:cNvSpPr txBox="1"/>
            <p:nvPr/>
          </p:nvSpPr>
          <p:spPr>
            <a:xfrm>
              <a:off x="4733277" y="3396433"/>
              <a:ext cx="286938" cy="5027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2600">
                  <a:latin typeface="Tahoma"/>
                  <a:ea typeface="Tahoma"/>
                  <a:cs typeface="Tahoma"/>
                  <a:sym typeface="Tahoma"/>
                </a:defRPr>
              </a:lvl1pPr>
            </a:lstStyle>
            <a:p>
              <a:r>
                <a:rPr lang="en-US"/>
                <a:t>q</a:t>
              </a:r>
              <a:endParaRPr/>
            </a:p>
          </p:txBody>
        </p:sp>
        <p:sp>
          <p:nvSpPr>
            <p:cNvPr id="60" name="线条">
              <a:extLst>
                <a:ext uri="{FF2B5EF4-FFF2-40B4-BE49-F238E27FC236}">
                  <a16:creationId xmlns:a16="http://schemas.microsoft.com/office/drawing/2014/main" id="{E32DCB30-CD54-88B3-D363-E2282CB4EE74}"/>
                </a:ext>
              </a:extLst>
            </p:cNvPr>
            <p:cNvSpPr/>
            <p:nvPr/>
          </p:nvSpPr>
          <p:spPr>
            <a:xfrm>
              <a:off x="4881685" y="3848736"/>
              <a:ext cx="1" cy="253267"/>
            </a:xfrm>
            <a:prstGeom prst="line">
              <a:avLst/>
            </a:prstGeom>
            <a:noFill/>
            <a:ln w="25400" cap="flat">
              <a:solidFill>
                <a:schemeClr val="accent1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 sz="1200"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89923C75-A8E7-0283-DB17-B552DB15055A}"/>
              </a:ext>
            </a:extLst>
          </p:cNvPr>
          <p:cNvGrpSpPr/>
          <p:nvPr/>
        </p:nvGrpSpPr>
        <p:grpSpPr>
          <a:xfrm>
            <a:off x="4968960" y="3383477"/>
            <a:ext cx="296814" cy="701870"/>
            <a:chOff x="4733277" y="3400133"/>
            <a:chExt cx="296814" cy="701870"/>
          </a:xfrm>
        </p:grpSpPr>
        <p:sp>
          <p:nvSpPr>
            <p:cNvPr id="62" name="p">
              <a:extLst>
                <a:ext uri="{FF2B5EF4-FFF2-40B4-BE49-F238E27FC236}">
                  <a16:creationId xmlns:a16="http://schemas.microsoft.com/office/drawing/2014/main" id="{95F904A0-0645-B0C7-1AA6-009A4AB0BF72}"/>
                </a:ext>
              </a:extLst>
            </p:cNvPr>
            <p:cNvSpPr txBox="1"/>
            <p:nvPr/>
          </p:nvSpPr>
          <p:spPr>
            <a:xfrm>
              <a:off x="4733277" y="3400133"/>
              <a:ext cx="296814" cy="4953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2600">
                  <a:latin typeface="Tahoma"/>
                  <a:ea typeface="Tahoma"/>
                  <a:cs typeface="Tahoma"/>
                  <a:sym typeface="Tahoma"/>
                </a:defRPr>
              </a:lvl1pPr>
            </a:lstStyle>
            <a:p>
              <a:r>
                <a:t>p</a:t>
              </a:r>
            </a:p>
          </p:txBody>
        </p:sp>
        <p:sp>
          <p:nvSpPr>
            <p:cNvPr id="63" name="线条">
              <a:extLst>
                <a:ext uri="{FF2B5EF4-FFF2-40B4-BE49-F238E27FC236}">
                  <a16:creationId xmlns:a16="http://schemas.microsoft.com/office/drawing/2014/main" id="{A25CDB29-4EB8-C8AA-21D6-EE69648D8847}"/>
                </a:ext>
              </a:extLst>
            </p:cNvPr>
            <p:cNvSpPr/>
            <p:nvPr/>
          </p:nvSpPr>
          <p:spPr>
            <a:xfrm>
              <a:off x="4881685" y="3848736"/>
              <a:ext cx="1" cy="253267"/>
            </a:xfrm>
            <a:prstGeom prst="line">
              <a:avLst/>
            </a:prstGeom>
            <a:noFill/>
            <a:ln w="25400" cap="flat">
              <a:solidFill>
                <a:schemeClr val="accent1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 sz="1200"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</p:grpSp>
      <p:grpSp>
        <p:nvGrpSpPr>
          <p:cNvPr id="960" name="组合 959">
            <a:extLst>
              <a:ext uri="{FF2B5EF4-FFF2-40B4-BE49-F238E27FC236}">
                <a16:creationId xmlns:a16="http://schemas.microsoft.com/office/drawing/2014/main" id="{19FDEF40-9ED9-746E-55B9-7BAD412E2420}"/>
              </a:ext>
            </a:extLst>
          </p:cNvPr>
          <p:cNvGrpSpPr/>
          <p:nvPr/>
        </p:nvGrpSpPr>
        <p:grpSpPr>
          <a:xfrm>
            <a:off x="6565167" y="3383477"/>
            <a:ext cx="296814" cy="701870"/>
            <a:chOff x="4733277" y="3400133"/>
            <a:chExt cx="296814" cy="701870"/>
          </a:xfrm>
        </p:grpSpPr>
        <p:sp>
          <p:nvSpPr>
            <p:cNvPr id="961" name="p">
              <a:extLst>
                <a:ext uri="{FF2B5EF4-FFF2-40B4-BE49-F238E27FC236}">
                  <a16:creationId xmlns:a16="http://schemas.microsoft.com/office/drawing/2014/main" id="{DE9B7DEC-CBEF-1F9E-F956-386DB31C381C}"/>
                </a:ext>
              </a:extLst>
            </p:cNvPr>
            <p:cNvSpPr txBox="1"/>
            <p:nvPr/>
          </p:nvSpPr>
          <p:spPr>
            <a:xfrm>
              <a:off x="4733277" y="3400133"/>
              <a:ext cx="296814" cy="4953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2600">
                  <a:latin typeface="Tahoma"/>
                  <a:ea typeface="Tahoma"/>
                  <a:cs typeface="Tahoma"/>
                  <a:sym typeface="Tahoma"/>
                </a:defRPr>
              </a:lvl1pPr>
            </a:lstStyle>
            <a:p>
              <a:r>
                <a:t>p</a:t>
              </a:r>
            </a:p>
          </p:txBody>
        </p:sp>
        <p:sp>
          <p:nvSpPr>
            <p:cNvPr id="962" name="线条">
              <a:extLst>
                <a:ext uri="{FF2B5EF4-FFF2-40B4-BE49-F238E27FC236}">
                  <a16:creationId xmlns:a16="http://schemas.microsoft.com/office/drawing/2014/main" id="{FEF4E709-A993-05AD-9411-1AA5A0620F4F}"/>
                </a:ext>
              </a:extLst>
            </p:cNvPr>
            <p:cNvSpPr/>
            <p:nvPr/>
          </p:nvSpPr>
          <p:spPr>
            <a:xfrm>
              <a:off x="4881685" y="3848736"/>
              <a:ext cx="1" cy="253267"/>
            </a:xfrm>
            <a:prstGeom prst="line">
              <a:avLst/>
            </a:prstGeom>
            <a:noFill/>
            <a:ln w="25400" cap="flat">
              <a:solidFill>
                <a:schemeClr val="accent1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 sz="1200"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</p:grpSp>
      <p:grpSp>
        <p:nvGrpSpPr>
          <p:cNvPr id="963" name="组合 962">
            <a:extLst>
              <a:ext uri="{FF2B5EF4-FFF2-40B4-BE49-F238E27FC236}">
                <a16:creationId xmlns:a16="http://schemas.microsoft.com/office/drawing/2014/main" id="{F758E123-ABA1-2CA6-DEC1-60187FEDCBB0}"/>
              </a:ext>
            </a:extLst>
          </p:cNvPr>
          <p:cNvGrpSpPr/>
          <p:nvPr/>
        </p:nvGrpSpPr>
        <p:grpSpPr>
          <a:xfrm>
            <a:off x="7732765" y="3383477"/>
            <a:ext cx="296814" cy="701870"/>
            <a:chOff x="4733277" y="3400133"/>
            <a:chExt cx="296814" cy="701870"/>
          </a:xfrm>
        </p:grpSpPr>
        <p:sp>
          <p:nvSpPr>
            <p:cNvPr id="964" name="p">
              <a:extLst>
                <a:ext uri="{FF2B5EF4-FFF2-40B4-BE49-F238E27FC236}">
                  <a16:creationId xmlns:a16="http://schemas.microsoft.com/office/drawing/2014/main" id="{390C4414-DDA7-D814-519E-345B688F13A4}"/>
                </a:ext>
              </a:extLst>
            </p:cNvPr>
            <p:cNvSpPr txBox="1"/>
            <p:nvPr/>
          </p:nvSpPr>
          <p:spPr>
            <a:xfrm>
              <a:off x="4733277" y="3400133"/>
              <a:ext cx="296814" cy="4953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2600">
                  <a:latin typeface="Tahoma"/>
                  <a:ea typeface="Tahoma"/>
                  <a:cs typeface="Tahoma"/>
                  <a:sym typeface="Tahoma"/>
                </a:defRPr>
              </a:lvl1pPr>
            </a:lstStyle>
            <a:p>
              <a:r>
                <a:t>p</a:t>
              </a:r>
            </a:p>
          </p:txBody>
        </p:sp>
        <p:sp>
          <p:nvSpPr>
            <p:cNvPr id="965" name="线条">
              <a:extLst>
                <a:ext uri="{FF2B5EF4-FFF2-40B4-BE49-F238E27FC236}">
                  <a16:creationId xmlns:a16="http://schemas.microsoft.com/office/drawing/2014/main" id="{4E0798B4-CFC3-3CAA-9118-90D64770B7BC}"/>
                </a:ext>
              </a:extLst>
            </p:cNvPr>
            <p:cNvSpPr/>
            <p:nvPr/>
          </p:nvSpPr>
          <p:spPr>
            <a:xfrm>
              <a:off x="4881685" y="3848736"/>
              <a:ext cx="1" cy="253267"/>
            </a:xfrm>
            <a:prstGeom prst="line">
              <a:avLst/>
            </a:prstGeom>
            <a:noFill/>
            <a:ln w="25400" cap="flat">
              <a:solidFill>
                <a:schemeClr val="accent1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 sz="1200"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</p:grpSp>
      <p:grpSp>
        <p:nvGrpSpPr>
          <p:cNvPr id="966" name="组合 965">
            <a:extLst>
              <a:ext uri="{FF2B5EF4-FFF2-40B4-BE49-F238E27FC236}">
                <a16:creationId xmlns:a16="http://schemas.microsoft.com/office/drawing/2014/main" id="{0C9A582F-84F5-81E8-41D6-2CDA8042873B}"/>
              </a:ext>
            </a:extLst>
          </p:cNvPr>
          <p:cNvGrpSpPr/>
          <p:nvPr/>
        </p:nvGrpSpPr>
        <p:grpSpPr>
          <a:xfrm>
            <a:off x="4951767" y="4956174"/>
            <a:ext cx="286938" cy="705570"/>
            <a:chOff x="4733277" y="3396433"/>
            <a:chExt cx="286938" cy="705570"/>
          </a:xfrm>
        </p:grpSpPr>
        <p:sp>
          <p:nvSpPr>
            <p:cNvPr id="967" name="p">
              <a:extLst>
                <a:ext uri="{FF2B5EF4-FFF2-40B4-BE49-F238E27FC236}">
                  <a16:creationId xmlns:a16="http://schemas.microsoft.com/office/drawing/2014/main" id="{BED7F79A-6C19-FCB3-83D0-408B81BAFB2B}"/>
                </a:ext>
              </a:extLst>
            </p:cNvPr>
            <p:cNvSpPr txBox="1"/>
            <p:nvPr/>
          </p:nvSpPr>
          <p:spPr>
            <a:xfrm>
              <a:off x="4733277" y="3396433"/>
              <a:ext cx="286938" cy="5027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2600">
                  <a:latin typeface="Tahoma"/>
                  <a:ea typeface="Tahoma"/>
                  <a:cs typeface="Tahoma"/>
                  <a:sym typeface="Tahoma"/>
                </a:defRPr>
              </a:lvl1pPr>
            </a:lstStyle>
            <a:p>
              <a:r>
                <a:rPr lang="en-US"/>
                <a:t>q</a:t>
              </a:r>
              <a:endParaRPr/>
            </a:p>
          </p:txBody>
        </p:sp>
        <p:sp>
          <p:nvSpPr>
            <p:cNvPr id="968" name="线条">
              <a:extLst>
                <a:ext uri="{FF2B5EF4-FFF2-40B4-BE49-F238E27FC236}">
                  <a16:creationId xmlns:a16="http://schemas.microsoft.com/office/drawing/2014/main" id="{CBC3AC48-7712-9D1F-B15E-E2D1ACB0DE44}"/>
                </a:ext>
              </a:extLst>
            </p:cNvPr>
            <p:cNvSpPr/>
            <p:nvPr/>
          </p:nvSpPr>
          <p:spPr>
            <a:xfrm>
              <a:off x="4881685" y="3848736"/>
              <a:ext cx="1" cy="253267"/>
            </a:xfrm>
            <a:prstGeom prst="line">
              <a:avLst/>
            </a:prstGeom>
            <a:noFill/>
            <a:ln w="25400" cap="flat">
              <a:solidFill>
                <a:schemeClr val="accent1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 sz="1200"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</p:grpSp>
      <p:grpSp>
        <p:nvGrpSpPr>
          <p:cNvPr id="969" name="组合 968">
            <a:extLst>
              <a:ext uri="{FF2B5EF4-FFF2-40B4-BE49-F238E27FC236}">
                <a16:creationId xmlns:a16="http://schemas.microsoft.com/office/drawing/2014/main" id="{FE71A91A-796A-1A32-1193-3327BBA6F2DB}"/>
              </a:ext>
            </a:extLst>
          </p:cNvPr>
          <p:cNvGrpSpPr/>
          <p:nvPr/>
        </p:nvGrpSpPr>
        <p:grpSpPr>
          <a:xfrm>
            <a:off x="6577808" y="4956174"/>
            <a:ext cx="286938" cy="705570"/>
            <a:chOff x="4733277" y="3396433"/>
            <a:chExt cx="286938" cy="705570"/>
          </a:xfrm>
        </p:grpSpPr>
        <p:sp>
          <p:nvSpPr>
            <p:cNvPr id="970" name="p">
              <a:extLst>
                <a:ext uri="{FF2B5EF4-FFF2-40B4-BE49-F238E27FC236}">
                  <a16:creationId xmlns:a16="http://schemas.microsoft.com/office/drawing/2014/main" id="{3B9C98CF-12ED-AB98-022B-89CC6FCCED61}"/>
                </a:ext>
              </a:extLst>
            </p:cNvPr>
            <p:cNvSpPr txBox="1"/>
            <p:nvPr/>
          </p:nvSpPr>
          <p:spPr>
            <a:xfrm>
              <a:off x="4733277" y="3396433"/>
              <a:ext cx="286938" cy="5027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2600">
                  <a:latin typeface="Tahoma"/>
                  <a:ea typeface="Tahoma"/>
                  <a:cs typeface="Tahoma"/>
                  <a:sym typeface="Tahoma"/>
                </a:defRPr>
              </a:lvl1pPr>
            </a:lstStyle>
            <a:p>
              <a:r>
                <a:rPr lang="en-US"/>
                <a:t>q</a:t>
              </a:r>
              <a:endParaRPr/>
            </a:p>
          </p:txBody>
        </p:sp>
        <p:sp>
          <p:nvSpPr>
            <p:cNvPr id="971" name="线条">
              <a:extLst>
                <a:ext uri="{FF2B5EF4-FFF2-40B4-BE49-F238E27FC236}">
                  <a16:creationId xmlns:a16="http://schemas.microsoft.com/office/drawing/2014/main" id="{619FE8C1-3DE6-45AF-DAC3-DA560D642606}"/>
                </a:ext>
              </a:extLst>
            </p:cNvPr>
            <p:cNvSpPr/>
            <p:nvPr/>
          </p:nvSpPr>
          <p:spPr>
            <a:xfrm>
              <a:off x="4881685" y="3848736"/>
              <a:ext cx="1" cy="253267"/>
            </a:xfrm>
            <a:prstGeom prst="line">
              <a:avLst/>
            </a:prstGeom>
            <a:noFill/>
            <a:ln w="25400" cap="flat">
              <a:solidFill>
                <a:schemeClr val="accent1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 sz="1200"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</p:grpSp>
      <p:grpSp>
        <p:nvGrpSpPr>
          <p:cNvPr id="972" name="组合 971">
            <a:extLst>
              <a:ext uri="{FF2B5EF4-FFF2-40B4-BE49-F238E27FC236}">
                <a16:creationId xmlns:a16="http://schemas.microsoft.com/office/drawing/2014/main" id="{D28B7AB0-4EE0-49A2-A9F7-25E61E540EEF}"/>
              </a:ext>
            </a:extLst>
          </p:cNvPr>
          <p:cNvGrpSpPr/>
          <p:nvPr/>
        </p:nvGrpSpPr>
        <p:grpSpPr>
          <a:xfrm>
            <a:off x="7744553" y="4956174"/>
            <a:ext cx="286938" cy="705570"/>
            <a:chOff x="4733277" y="3396433"/>
            <a:chExt cx="286938" cy="705570"/>
          </a:xfrm>
        </p:grpSpPr>
        <p:sp>
          <p:nvSpPr>
            <p:cNvPr id="973" name="p">
              <a:extLst>
                <a:ext uri="{FF2B5EF4-FFF2-40B4-BE49-F238E27FC236}">
                  <a16:creationId xmlns:a16="http://schemas.microsoft.com/office/drawing/2014/main" id="{231DBA36-DEA1-D271-D892-D507BF6025F3}"/>
                </a:ext>
              </a:extLst>
            </p:cNvPr>
            <p:cNvSpPr txBox="1"/>
            <p:nvPr/>
          </p:nvSpPr>
          <p:spPr>
            <a:xfrm>
              <a:off x="4733277" y="3396433"/>
              <a:ext cx="286938" cy="5027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2600">
                  <a:latin typeface="Tahoma"/>
                  <a:ea typeface="Tahoma"/>
                  <a:cs typeface="Tahoma"/>
                  <a:sym typeface="Tahoma"/>
                </a:defRPr>
              </a:lvl1pPr>
            </a:lstStyle>
            <a:p>
              <a:r>
                <a:rPr lang="en-US"/>
                <a:t>q</a:t>
              </a:r>
              <a:endParaRPr/>
            </a:p>
          </p:txBody>
        </p:sp>
        <p:sp>
          <p:nvSpPr>
            <p:cNvPr id="974" name="线条">
              <a:extLst>
                <a:ext uri="{FF2B5EF4-FFF2-40B4-BE49-F238E27FC236}">
                  <a16:creationId xmlns:a16="http://schemas.microsoft.com/office/drawing/2014/main" id="{0DE504AA-4849-5158-BB65-41977412E95F}"/>
                </a:ext>
              </a:extLst>
            </p:cNvPr>
            <p:cNvSpPr/>
            <p:nvPr/>
          </p:nvSpPr>
          <p:spPr>
            <a:xfrm>
              <a:off x="4881685" y="3848736"/>
              <a:ext cx="1" cy="253267"/>
            </a:xfrm>
            <a:prstGeom prst="line">
              <a:avLst/>
            </a:prstGeom>
            <a:noFill/>
            <a:ln w="25400" cap="flat">
              <a:solidFill>
                <a:schemeClr val="accent1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 sz="1200"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4" name="isEmpty: O(1)"/>
          <p:cNvSpPr txBox="1"/>
          <p:nvPr/>
        </p:nvSpPr>
        <p:spPr>
          <a:xfrm>
            <a:off x="268294" y="879672"/>
            <a:ext cx="1870705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100"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r>
              <a:rPr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isEmpty: O(1)</a:t>
            </a:r>
          </a:p>
        </p:txBody>
      </p:sp>
      <p:sp>
        <p:nvSpPr>
          <p:cNvPr id="1005" name="size: O(1)"/>
          <p:cNvSpPr txBox="1"/>
          <p:nvPr/>
        </p:nvSpPr>
        <p:spPr>
          <a:xfrm>
            <a:off x="268294" y="1423422"/>
            <a:ext cx="1324080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100"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r>
              <a:rPr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size: O(1)</a:t>
            </a:r>
          </a:p>
        </p:txBody>
      </p:sp>
      <p:sp>
        <p:nvSpPr>
          <p:cNvPr id="1006" name="indexOf: 主要操作是找下一个结点和比较。…"/>
          <p:cNvSpPr txBox="1"/>
          <p:nvPr/>
        </p:nvSpPr>
        <p:spPr>
          <a:xfrm>
            <a:off x="268294" y="1970686"/>
            <a:ext cx="5711500" cy="39104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lnSpc>
                <a:spcPct val="150000"/>
              </a:lnSpc>
              <a:defRPr sz="2100">
                <a:latin typeface="Tahoma"/>
                <a:ea typeface="Tahoma"/>
                <a:cs typeface="Tahoma"/>
                <a:sym typeface="Tahoma"/>
              </a:defRPr>
            </a:pPr>
            <a:r>
              <a:rPr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indexOf: 主要操作是找</a:t>
            </a:r>
            <a:r>
              <a:rPr lang="en-US"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后继</a:t>
            </a:r>
            <a:r>
              <a:rPr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结点和比较。</a:t>
            </a:r>
            <a:endParaRPr lang="en-US" sz="240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3">
              <a:lnSpc>
                <a:spcPct val="150000"/>
              </a:lnSpc>
              <a:defRPr sz="2100">
                <a:latin typeface="Tahoma"/>
                <a:ea typeface="Tahoma"/>
                <a:cs typeface="Tahoma"/>
                <a:sym typeface="Tahoma"/>
              </a:defRPr>
            </a:pPr>
            <a:r>
              <a:rPr lang="zh-CN" altLang="en-US"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位置             </a:t>
            </a:r>
            <a:r>
              <a:rPr lang="en-US" altLang="zh-CN"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0   1   2  3        </a:t>
            </a:r>
            <a:r>
              <a:rPr lang="en-US" altLang="zh-CN" sz="2400" i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zh-CN" altLang="en-US"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zh-CN" altLang="en-US"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</a:t>
            </a:r>
          </a:p>
          <a:p>
            <a:pPr>
              <a:lnSpc>
                <a:spcPct val="150000"/>
              </a:lnSpc>
              <a:defRPr sz="2100">
                <a:latin typeface="Tahoma"/>
                <a:ea typeface="Tahoma"/>
                <a:cs typeface="Tahoma"/>
                <a:sym typeface="Tahoma"/>
              </a:defRPr>
            </a:pPr>
            <a:r>
              <a:rPr lang="zh-CN" altLang="en-US"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移动次数     </a:t>
            </a:r>
            <a:r>
              <a:rPr lang="en-US" altLang="zh-CN"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0   1   2  3        </a:t>
            </a:r>
            <a:r>
              <a:rPr lang="en-US" altLang="zh-CN" sz="2400" i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zh-CN" altLang="en-US"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zh-CN" altLang="en-US"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 </a:t>
            </a:r>
          </a:p>
          <a:p>
            <a:pPr>
              <a:lnSpc>
                <a:spcPct val="150000"/>
              </a:lnSpc>
              <a:defRPr sz="2100">
                <a:latin typeface="Tahoma"/>
                <a:ea typeface="Tahoma"/>
                <a:cs typeface="Tahoma"/>
                <a:sym typeface="Tahoma"/>
              </a:defRPr>
            </a:pPr>
            <a:r>
              <a:rPr lang="zh-CN" altLang="en-US"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比较次数     </a:t>
            </a:r>
            <a:r>
              <a:rPr lang="en-US" altLang="zh-CN"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1   2   3  4         </a:t>
            </a:r>
            <a:r>
              <a:rPr lang="en-US" altLang="zh-CN" sz="2400" i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</a:t>
            </a:r>
            <a:endParaRPr sz="2400" i="1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 sz="2100">
                <a:latin typeface="Tahoma"/>
                <a:ea typeface="Tahoma"/>
                <a:cs typeface="Tahoma"/>
                <a:sym typeface="Tahoma"/>
              </a:defRPr>
            </a:pPr>
            <a:r>
              <a:rPr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查找成功：最少0次，最多</a:t>
            </a:r>
            <a:r>
              <a:rPr sz="2400" i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zh-CN" altLang="en-US"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zh-CN" altLang="en-US"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1次。</a:t>
            </a:r>
          </a:p>
          <a:p>
            <a:pPr>
              <a:lnSpc>
                <a:spcPct val="150000"/>
              </a:lnSpc>
              <a:defRPr sz="2100">
                <a:latin typeface="Tahoma"/>
                <a:ea typeface="Tahoma"/>
                <a:cs typeface="Tahoma"/>
                <a:sym typeface="Tahoma"/>
              </a:defRPr>
            </a:pPr>
            <a:r>
              <a:rPr lang="zh-CN" altLang="en-US"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等概率的</a:t>
            </a:r>
            <a:r>
              <a:rPr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平均：O(</a:t>
            </a:r>
            <a:r>
              <a:rPr sz="2400" i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50000"/>
              </a:lnSpc>
              <a:defRPr sz="2100">
                <a:latin typeface="Tahoma"/>
                <a:ea typeface="Tahoma"/>
                <a:cs typeface="Tahoma"/>
                <a:sym typeface="Tahoma"/>
              </a:defRPr>
            </a:pPr>
            <a:r>
              <a:rPr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查找不成功：移动</a:t>
            </a:r>
            <a:r>
              <a:rPr sz="2400" i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zh-CN" altLang="en-US"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zh-CN" altLang="en-US"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次，比较</a:t>
            </a:r>
            <a:r>
              <a:rPr sz="2400" i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次</a:t>
            </a:r>
            <a:r>
              <a:rPr lang="zh-CN" altLang="en-US"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O(</a:t>
            </a:r>
            <a:r>
              <a:rPr sz="2400" i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AB4E97C7-654C-F647-60AF-17B5E0ABDE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算法复杂性分析</a:t>
            </a:r>
          </a:p>
        </p:txBody>
      </p:sp>
    </p:spTree>
  </p:cSld>
  <p:clrMapOvr>
    <a:masterClrMapping/>
  </p:clrMapOvr>
  <p:transition spd="med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9" name="add: 主要操作是找下一个结点，最少0次，最多n-1次。…"/>
          <p:cNvSpPr txBox="1"/>
          <p:nvPr/>
        </p:nvSpPr>
        <p:spPr>
          <a:xfrm>
            <a:off x="341149" y="1775529"/>
            <a:ext cx="4752904" cy="5034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lnSpc>
                <a:spcPct val="120000"/>
              </a:lnSpc>
              <a:defRPr sz="2100">
                <a:latin typeface="Tahoma"/>
                <a:ea typeface="Tahoma"/>
                <a:cs typeface="Tahoma"/>
                <a:sym typeface="Tahoma"/>
              </a:defRPr>
            </a:pPr>
            <a:r>
              <a:rPr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add: 主要操作是找</a:t>
            </a:r>
            <a:r>
              <a:rPr lang="zh-CN" altLang="en-US"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后继</a:t>
            </a:r>
            <a:r>
              <a:rPr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结点， O(</a:t>
            </a:r>
            <a:r>
              <a:rPr sz="2400" i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1010" name="remove: 主要操作是找下一个结点，最少0次，最多n-1次。…"/>
          <p:cNvSpPr txBox="1"/>
          <p:nvPr/>
        </p:nvSpPr>
        <p:spPr>
          <a:xfrm>
            <a:off x="341149" y="2355441"/>
            <a:ext cx="5153655" cy="5034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lnSpc>
                <a:spcPct val="120000"/>
              </a:lnSpc>
              <a:defRPr sz="2100">
                <a:latin typeface="Tahoma"/>
                <a:ea typeface="Tahoma"/>
                <a:cs typeface="Tahoma"/>
                <a:sym typeface="Tahoma"/>
              </a:defRPr>
            </a:pPr>
            <a:r>
              <a:rPr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remove: 主要操作是找</a:t>
            </a:r>
            <a:r>
              <a:rPr lang="zh-CN" altLang="en-US"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后继</a:t>
            </a:r>
            <a:r>
              <a:rPr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结点，O(</a:t>
            </a:r>
            <a:r>
              <a:rPr sz="2400" i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1011" name="get: 主要操作是找下一个结点，最少0次，最多n-1次。…"/>
          <p:cNvSpPr txBox="1"/>
          <p:nvPr/>
        </p:nvSpPr>
        <p:spPr>
          <a:xfrm>
            <a:off x="341149" y="1123882"/>
            <a:ext cx="4607030" cy="5034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lnSpc>
                <a:spcPct val="120000"/>
              </a:lnSpc>
              <a:defRPr sz="2100">
                <a:latin typeface="Tahoma"/>
                <a:ea typeface="Tahoma"/>
                <a:cs typeface="Tahoma"/>
                <a:sym typeface="Tahoma"/>
              </a:defRPr>
            </a:pPr>
            <a:r>
              <a:rPr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get: 主要操作是找</a:t>
            </a:r>
            <a:r>
              <a:rPr lang="zh-CN" altLang="en-US"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后继</a:t>
            </a:r>
            <a:r>
              <a:rPr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结点，O(</a:t>
            </a:r>
            <a:r>
              <a:rPr sz="2400" i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DB38A005-6412-A34C-92B1-38B345C1D7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算法复杂性分析</a:t>
            </a:r>
          </a:p>
        </p:txBody>
      </p:sp>
    </p:spTree>
  </p:cSld>
  <p:clrMapOvr>
    <a:masterClrMapping/>
  </p:clrMapOvr>
  <p:transition spd="med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9" name="成组"/>
          <p:cNvGrpSpPr/>
          <p:nvPr/>
        </p:nvGrpSpPr>
        <p:grpSpPr>
          <a:xfrm>
            <a:off x="819150" y="839245"/>
            <a:ext cx="7383459" cy="2632077"/>
            <a:chOff x="25400" y="25400"/>
            <a:chExt cx="7383458" cy="2632075"/>
          </a:xfrm>
        </p:grpSpPr>
        <p:graphicFrame>
          <p:nvGraphicFramePr>
            <p:cNvPr id="1013" name="表格"/>
            <p:cNvGraphicFramePr/>
            <p:nvPr/>
          </p:nvGraphicFramePr>
          <p:xfrm>
            <a:off x="41275" y="749300"/>
            <a:ext cx="7367583" cy="787399"/>
          </p:xfrm>
          <a:graphic>
            <a:graphicData uri="http://schemas.openxmlformats.org/drawingml/2006/table">
              <a:tbl>
                <a:tblPr>
                  <a:tableStyleId>{4C3C2611-4C71-4FC5-86AE-919BDF0F9419}</a:tableStyleId>
                </a:tblPr>
                <a:tblGrid>
                  <a:gridCol w="1052512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052512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  <a:gridCol w="1052512">
                    <a:extLst>
                      <a:ext uri="{9D8B030D-6E8A-4147-A177-3AD203B41FA5}">
                        <a16:colId xmlns:a16="http://schemas.microsoft.com/office/drawing/2014/main" val="20002"/>
                      </a:ext>
                    </a:extLst>
                  </a:gridCol>
                  <a:gridCol w="1052512">
                    <a:extLst>
                      <a:ext uri="{9D8B030D-6E8A-4147-A177-3AD203B41FA5}">
                        <a16:colId xmlns:a16="http://schemas.microsoft.com/office/drawing/2014/main" val="20003"/>
                      </a:ext>
                    </a:extLst>
                  </a:gridCol>
                  <a:gridCol w="1052512">
                    <a:extLst>
                      <a:ext uri="{9D8B030D-6E8A-4147-A177-3AD203B41FA5}">
                        <a16:colId xmlns:a16="http://schemas.microsoft.com/office/drawing/2014/main" val="20004"/>
                      </a:ext>
                    </a:extLst>
                  </a:gridCol>
                  <a:gridCol w="1052512">
                    <a:extLst>
                      <a:ext uri="{9D8B030D-6E8A-4147-A177-3AD203B41FA5}">
                        <a16:colId xmlns:a16="http://schemas.microsoft.com/office/drawing/2014/main" val="20005"/>
                      </a:ext>
                    </a:extLst>
                  </a:gridCol>
                  <a:gridCol w="1052512">
                    <a:extLst>
                      <a:ext uri="{9D8B030D-6E8A-4147-A177-3AD203B41FA5}">
                        <a16:colId xmlns:a16="http://schemas.microsoft.com/office/drawing/2014/main" val="20006"/>
                      </a:ext>
                    </a:extLst>
                  </a:gridCol>
                </a:tblGrid>
                <a:tr h="787400">
                  <a:tc>
                    <a:txBody>
                      <a:bodyPr/>
                      <a:lstStyle/>
                      <a:p>
                        <a:pPr algn="ctr" defTabSz="914400">
                          <a:spcBef>
                            <a:spcPts val="600"/>
                          </a:spcBef>
                          <a:tabLst>
                            <a:tab pos="914400" algn="l"/>
                          </a:tabLst>
                          <a:defRPr sz="2800">
                            <a:sym typeface="Tahoma"/>
                          </a:defRPr>
                        </a:pPr>
                        <a:endParaRPr/>
                      </a:p>
                    </a:txBody>
                    <a:tcPr marL="50800" marR="50800" marT="50800" marB="50800" anchor="ctr" horzOverflow="overflow">
                      <a:lnL w="28575">
                        <a:solidFill>
                          <a:srgbClr val="000000"/>
                        </a:solidFill>
                        <a:miter lim="400000"/>
                      </a:lnL>
                      <a:lnT w="28575">
                        <a:solidFill>
                          <a:srgbClr val="000000"/>
                        </a:solidFill>
                        <a:miter lim="400000"/>
                      </a:lnT>
                      <a:lnB w="28575">
                        <a:solidFill>
                          <a:srgbClr val="000000"/>
                        </a:solidFill>
                        <a:miter lim="400000"/>
                      </a:lnB>
                    </a:tcPr>
                  </a:tc>
                  <a:tc>
                    <a:txBody>
                      <a:bodyPr/>
                      <a:lstStyle/>
                      <a:p>
                        <a:pPr algn="ctr" defTabSz="914400">
                          <a:spcBef>
                            <a:spcPts val="600"/>
                          </a:spcBef>
                          <a:tabLst>
                            <a:tab pos="914400" algn="l"/>
                          </a:tabLst>
                          <a:defRPr sz="2800">
                            <a:sym typeface="Tahoma"/>
                          </a:defRPr>
                        </a:pPr>
                        <a:endParaRPr/>
                      </a:p>
                    </a:txBody>
                    <a:tcPr marL="50800" marR="50800" marT="50800" marB="50800" anchor="ctr" horzOverflow="overflow">
                      <a:lnT w="28575">
                        <a:solidFill>
                          <a:srgbClr val="000000"/>
                        </a:solidFill>
                        <a:miter lim="400000"/>
                      </a:lnT>
                      <a:lnB w="28575">
                        <a:solidFill>
                          <a:srgbClr val="000000"/>
                        </a:solidFill>
                        <a:miter lim="400000"/>
                      </a:lnB>
                    </a:tcPr>
                  </a:tc>
                  <a:tc>
                    <a:txBody>
                      <a:bodyPr/>
                      <a:lstStyle/>
                      <a:p>
                        <a:pPr algn="ctr" defTabSz="914400">
                          <a:spcBef>
                            <a:spcPts val="600"/>
                          </a:spcBef>
                          <a:tabLst>
                            <a:tab pos="914400" algn="l"/>
                          </a:tabLst>
                          <a:defRPr sz="2800">
                            <a:sym typeface="Tahoma"/>
                          </a:defRPr>
                        </a:pPr>
                        <a:endParaRPr/>
                      </a:p>
                    </a:txBody>
                    <a:tcPr marL="50800" marR="50800" marT="50800" marB="50800" anchor="ctr" horzOverflow="overflow">
                      <a:lnT w="28575">
                        <a:solidFill>
                          <a:srgbClr val="000000"/>
                        </a:solidFill>
                        <a:miter lim="400000"/>
                      </a:lnT>
                      <a:lnB w="28575">
                        <a:solidFill>
                          <a:srgbClr val="000000"/>
                        </a:solidFill>
                        <a:miter lim="400000"/>
                      </a:lnB>
                    </a:tcPr>
                  </a:tc>
                  <a:tc>
                    <a:txBody>
                      <a:bodyPr/>
                      <a:lstStyle/>
                      <a:p>
                        <a:pPr algn="ctr" defTabSz="914400">
                          <a:spcBef>
                            <a:spcPts val="600"/>
                          </a:spcBef>
                          <a:tabLst>
                            <a:tab pos="914400" algn="l"/>
                          </a:tabLst>
                          <a:defRPr sz="2800">
                            <a:sym typeface="Tahoma"/>
                          </a:defRPr>
                        </a:pPr>
                        <a:endParaRPr/>
                      </a:p>
                    </a:txBody>
                    <a:tcPr marL="50800" marR="50800" marT="50800" marB="50800" anchor="ctr" horzOverflow="overflow">
                      <a:lnT w="28575">
                        <a:solidFill>
                          <a:srgbClr val="000000"/>
                        </a:solidFill>
                        <a:miter lim="400000"/>
                      </a:lnT>
                      <a:lnB w="28575">
                        <a:solidFill>
                          <a:srgbClr val="000000"/>
                        </a:solidFill>
                        <a:miter lim="400000"/>
                      </a:lnB>
                    </a:tcPr>
                  </a:tc>
                  <a:tc>
                    <a:txBody>
                      <a:bodyPr/>
                      <a:lstStyle/>
                      <a:p>
                        <a:pPr algn="ctr" defTabSz="914400">
                          <a:spcBef>
                            <a:spcPts val="600"/>
                          </a:spcBef>
                          <a:tabLst>
                            <a:tab pos="914400" algn="l"/>
                          </a:tabLst>
                          <a:defRPr sz="2800">
                            <a:sym typeface="Tahoma"/>
                          </a:defRPr>
                        </a:pPr>
                        <a:endParaRPr/>
                      </a:p>
                    </a:txBody>
                    <a:tcPr marL="50800" marR="50800" marT="50800" marB="50800" anchor="ctr" horzOverflow="overflow">
                      <a:lnT w="28575">
                        <a:solidFill>
                          <a:srgbClr val="000000"/>
                        </a:solidFill>
                        <a:miter lim="400000"/>
                      </a:lnT>
                      <a:lnB w="28575">
                        <a:solidFill>
                          <a:srgbClr val="000000"/>
                        </a:solidFill>
                        <a:miter lim="400000"/>
                      </a:lnB>
                    </a:tcPr>
                  </a:tc>
                  <a:tc>
                    <a:txBody>
                      <a:bodyPr/>
                      <a:lstStyle/>
                      <a:p>
                        <a:pPr algn="ctr" defTabSz="914400">
                          <a:spcBef>
                            <a:spcPts val="600"/>
                          </a:spcBef>
                          <a:tabLst>
                            <a:tab pos="914400" algn="l"/>
                          </a:tabLst>
                          <a:defRPr sz="1800"/>
                        </a:pPr>
                        <a:r>
                          <a:rPr sz="2800">
                            <a:sym typeface="Tahoma"/>
                          </a:rPr>
                          <a:t>......</a:t>
                        </a:r>
                      </a:p>
                    </a:txBody>
                    <a:tcPr marL="50800" marR="50800" marT="50800" marB="50800" anchor="ctr" horzOverflow="overflow">
                      <a:lnT w="28575">
                        <a:solidFill>
                          <a:srgbClr val="000000"/>
                        </a:solidFill>
                        <a:miter lim="400000"/>
                      </a:lnT>
                      <a:lnB w="28575">
                        <a:solidFill>
                          <a:srgbClr val="000000"/>
                        </a:solidFill>
                        <a:miter lim="400000"/>
                      </a:lnB>
                    </a:tcPr>
                  </a:tc>
                  <a:tc>
                    <a:txBody>
                      <a:bodyPr/>
                      <a:lstStyle/>
                      <a:p>
                        <a:pPr algn="ctr" defTabSz="914400">
                          <a:spcBef>
                            <a:spcPts val="600"/>
                          </a:spcBef>
                          <a:tabLst>
                            <a:tab pos="914400" algn="l"/>
                          </a:tabLst>
                          <a:defRPr sz="2800">
                            <a:sym typeface="Tahoma"/>
                          </a:defRPr>
                        </a:pPr>
                        <a:endParaRPr/>
                      </a:p>
                    </a:txBody>
                    <a:tcPr marL="50800" marR="50800" marT="50800" marB="50800" anchor="ctr" horzOverflow="overflow">
                      <a:lnR w="28575">
                        <a:solidFill>
                          <a:srgbClr val="000000"/>
                        </a:solidFill>
                        <a:miter lim="400000"/>
                      </a:lnR>
                      <a:lnT w="28575">
                        <a:solidFill>
                          <a:srgbClr val="000000"/>
                        </a:solidFill>
                        <a:miter lim="400000"/>
                      </a:lnT>
                      <a:lnB w="28575">
                        <a:solidFill>
                          <a:srgbClr val="000000"/>
                        </a:solidFill>
                        <a:miter lim="400000"/>
                      </a:lnB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</a:tbl>
            </a:graphicData>
          </a:graphic>
        </p:graphicFrame>
        <p:graphicFrame>
          <p:nvGraphicFramePr>
            <p:cNvPr id="1014" name="表格"/>
            <p:cNvGraphicFramePr/>
            <p:nvPr/>
          </p:nvGraphicFramePr>
          <p:xfrm>
            <a:off x="25400" y="25400"/>
            <a:ext cx="7367583" cy="787399"/>
          </p:xfrm>
          <a:graphic>
            <a:graphicData uri="http://schemas.openxmlformats.org/drawingml/2006/table">
              <a:tbl>
                <a:tblPr>
                  <a:tableStyleId>{4C3C2611-4C71-4FC5-86AE-919BDF0F9419}</a:tableStyleId>
                </a:tblPr>
                <a:tblGrid>
                  <a:gridCol w="1052512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052512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  <a:gridCol w="1052512">
                    <a:extLst>
                      <a:ext uri="{9D8B030D-6E8A-4147-A177-3AD203B41FA5}">
                        <a16:colId xmlns:a16="http://schemas.microsoft.com/office/drawing/2014/main" val="20002"/>
                      </a:ext>
                    </a:extLst>
                  </a:gridCol>
                  <a:gridCol w="1052512">
                    <a:extLst>
                      <a:ext uri="{9D8B030D-6E8A-4147-A177-3AD203B41FA5}">
                        <a16:colId xmlns:a16="http://schemas.microsoft.com/office/drawing/2014/main" val="20003"/>
                      </a:ext>
                    </a:extLst>
                  </a:gridCol>
                  <a:gridCol w="1052512">
                    <a:extLst>
                      <a:ext uri="{9D8B030D-6E8A-4147-A177-3AD203B41FA5}">
                        <a16:colId xmlns:a16="http://schemas.microsoft.com/office/drawing/2014/main" val="20004"/>
                      </a:ext>
                    </a:extLst>
                  </a:gridCol>
                  <a:gridCol w="1052512">
                    <a:extLst>
                      <a:ext uri="{9D8B030D-6E8A-4147-A177-3AD203B41FA5}">
                        <a16:colId xmlns:a16="http://schemas.microsoft.com/office/drawing/2014/main" val="20005"/>
                      </a:ext>
                    </a:extLst>
                  </a:gridCol>
                  <a:gridCol w="1052512">
                    <a:extLst>
                      <a:ext uri="{9D8B030D-6E8A-4147-A177-3AD203B41FA5}">
                        <a16:colId xmlns:a16="http://schemas.microsoft.com/office/drawing/2014/main" val="20006"/>
                      </a:ext>
                    </a:extLst>
                  </a:gridCol>
                </a:tblGrid>
                <a:tr h="787400">
                  <a:tc>
                    <a:txBody>
                      <a:bodyPr/>
                      <a:lstStyle/>
                      <a:p>
                        <a:pPr algn="ctr" defTabSz="914400">
                          <a:spcBef>
                            <a:spcPts val="600"/>
                          </a:spcBef>
                          <a:tabLst>
                            <a:tab pos="914400" algn="l"/>
                          </a:tabLst>
                          <a:defRPr sz="1800"/>
                        </a:pPr>
                        <a:r>
                          <a:rPr sz="2800">
                            <a:sym typeface="Tahoma"/>
                          </a:rPr>
                          <a:t>0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miter lim="400000"/>
                      </a:lnL>
                      <a:lnR w="12700">
                        <a:miter lim="400000"/>
                      </a:lnR>
                      <a:lnT w="12700">
                        <a:miter lim="400000"/>
                      </a:lnT>
                      <a:lnB w="12700">
                        <a:miter lim="400000"/>
                      </a:lnB>
                    </a:tcPr>
                  </a:tc>
                  <a:tc>
                    <a:txBody>
                      <a:bodyPr/>
                      <a:lstStyle/>
                      <a:p>
                        <a:pPr algn="ctr" defTabSz="914400">
                          <a:spcBef>
                            <a:spcPts val="600"/>
                          </a:spcBef>
                          <a:tabLst>
                            <a:tab pos="914400" algn="l"/>
                          </a:tabLst>
                          <a:defRPr sz="1800"/>
                        </a:pPr>
                        <a:r>
                          <a:rPr sz="2800">
                            <a:sym typeface="Tahoma"/>
                          </a:rPr>
                          <a:t>1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miter lim="400000"/>
                      </a:lnL>
                      <a:lnR w="12700">
                        <a:miter lim="400000"/>
                      </a:lnR>
                      <a:lnT w="12700">
                        <a:miter lim="400000"/>
                      </a:lnT>
                      <a:lnB w="12700">
                        <a:miter lim="400000"/>
                      </a:lnB>
                    </a:tcPr>
                  </a:tc>
                  <a:tc>
                    <a:txBody>
                      <a:bodyPr/>
                      <a:lstStyle/>
                      <a:p>
                        <a:pPr algn="ctr" defTabSz="914400">
                          <a:spcBef>
                            <a:spcPts val="600"/>
                          </a:spcBef>
                          <a:tabLst>
                            <a:tab pos="914400" algn="l"/>
                          </a:tabLst>
                          <a:defRPr sz="1800"/>
                        </a:pPr>
                        <a:r>
                          <a:rPr sz="2800">
                            <a:sym typeface="Tahoma"/>
                          </a:rPr>
                          <a:t>2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miter lim="400000"/>
                      </a:lnL>
                      <a:lnR w="12700">
                        <a:miter lim="400000"/>
                      </a:lnR>
                      <a:lnT w="12700">
                        <a:miter lim="400000"/>
                      </a:lnT>
                      <a:lnB w="12700">
                        <a:miter lim="400000"/>
                      </a:lnB>
                    </a:tcPr>
                  </a:tc>
                  <a:tc>
                    <a:txBody>
                      <a:bodyPr/>
                      <a:lstStyle/>
                      <a:p>
                        <a:pPr algn="ctr" defTabSz="914400">
                          <a:spcBef>
                            <a:spcPts val="600"/>
                          </a:spcBef>
                          <a:tabLst>
                            <a:tab pos="914400" algn="l"/>
                          </a:tabLst>
                          <a:defRPr sz="1800"/>
                        </a:pPr>
                        <a:r>
                          <a:rPr sz="2800">
                            <a:sym typeface="Tahoma"/>
                          </a:rPr>
                          <a:t>3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miter lim="400000"/>
                      </a:lnL>
                      <a:lnR w="12700">
                        <a:miter lim="400000"/>
                      </a:lnR>
                      <a:lnT w="12700">
                        <a:miter lim="400000"/>
                      </a:lnT>
                      <a:lnB w="12700">
                        <a:miter lim="400000"/>
                      </a:lnB>
                    </a:tcPr>
                  </a:tc>
                  <a:tc>
                    <a:txBody>
                      <a:bodyPr/>
                      <a:lstStyle/>
                      <a:p>
                        <a:pPr algn="ctr" defTabSz="914400">
                          <a:spcBef>
                            <a:spcPts val="600"/>
                          </a:spcBef>
                          <a:tabLst>
                            <a:tab pos="914400" algn="l"/>
                          </a:tabLst>
                          <a:defRPr sz="1800"/>
                        </a:pPr>
                        <a:r>
                          <a:rPr sz="2800">
                            <a:sym typeface="Tahoma"/>
                          </a:rPr>
                          <a:t>4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miter lim="400000"/>
                      </a:lnL>
                      <a:lnR w="12700">
                        <a:miter lim="400000"/>
                      </a:lnR>
                      <a:lnT w="12700">
                        <a:miter lim="400000"/>
                      </a:lnT>
                      <a:lnB w="12700">
                        <a:miter lim="400000"/>
                      </a:lnB>
                    </a:tcPr>
                  </a:tc>
                  <a:tc>
                    <a:txBody>
                      <a:bodyPr/>
                      <a:lstStyle/>
                      <a:p>
                        <a:pPr algn="ctr" defTabSz="914400">
                          <a:spcBef>
                            <a:spcPts val="600"/>
                          </a:spcBef>
                          <a:tabLst>
                            <a:tab pos="914400" algn="l"/>
                          </a:tabLst>
                          <a:defRPr sz="1800"/>
                        </a:pPr>
                        <a:r>
                          <a:rPr sz="2800">
                            <a:sym typeface="Tahoma"/>
                          </a:rPr>
                          <a:t>......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miter lim="400000"/>
                      </a:lnL>
                      <a:lnR w="12700">
                        <a:miter lim="400000"/>
                      </a:lnR>
                      <a:lnT w="12700">
                        <a:miter lim="400000"/>
                      </a:lnT>
                      <a:lnB w="12700">
                        <a:miter lim="400000"/>
                      </a:lnB>
                    </a:tcPr>
                  </a:tc>
                  <a:tc>
                    <a:txBody>
                      <a:bodyPr/>
                      <a:lstStyle/>
                      <a:p>
                        <a:pPr algn="ctr" defTabSz="914400">
                          <a:spcBef>
                            <a:spcPts val="600"/>
                          </a:spcBef>
                          <a:tabLst>
                            <a:tab pos="914400" algn="l"/>
                          </a:tabLst>
                          <a:defRPr sz="1800"/>
                        </a:pPr>
                        <a:r>
                          <a:rPr sz="1500">
                            <a:sym typeface="Tahoma"/>
                          </a:rPr>
                          <a:t>length - 1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miter lim="400000"/>
                      </a:lnL>
                      <a:lnR w="12700">
                        <a:miter lim="400000"/>
                      </a:lnR>
                      <a:lnT w="12700">
                        <a:miter lim="400000"/>
                      </a:lnT>
                      <a:lnB w="12700">
                        <a:miter lim="400000"/>
                      </a:lnB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</a:tbl>
            </a:graphicData>
          </a:graphic>
        </p:graphicFrame>
        <p:grpSp>
          <p:nvGrpSpPr>
            <p:cNvPr id="1017" name="成组"/>
            <p:cNvGrpSpPr/>
            <p:nvPr/>
          </p:nvGrpSpPr>
          <p:grpSpPr>
            <a:xfrm>
              <a:off x="161925" y="1068387"/>
              <a:ext cx="730250" cy="1589088"/>
              <a:chOff x="0" y="0"/>
              <a:chExt cx="730250" cy="1589087"/>
            </a:xfrm>
          </p:grpSpPr>
          <p:sp>
            <p:nvSpPr>
              <p:cNvPr id="1015" name="椭圆形"/>
              <p:cNvSpPr/>
              <p:nvPr/>
            </p:nvSpPr>
            <p:spPr>
              <a:xfrm>
                <a:off x="0" y="861984"/>
                <a:ext cx="730250" cy="727104"/>
              </a:xfrm>
              <a:prstGeom prst="ellipse">
                <a:avLst/>
              </a:prstGeom>
              <a:solidFill>
                <a:srgbClr val="FFFFFF"/>
              </a:solidFill>
              <a:ln w="25400" cap="flat">
                <a:solidFill>
                  <a:schemeClr val="accent1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1200">
                    <a:latin typeface="Tahoma"/>
                    <a:ea typeface="Tahoma"/>
                    <a:cs typeface="Tahoma"/>
                    <a:sym typeface="Tahoma"/>
                  </a:defRPr>
                </a:pPr>
                <a:endParaRPr/>
              </a:p>
            </p:txBody>
          </p:sp>
          <p:sp>
            <p:nvSpPr>
              <p:cNvPr id="1016" name="线条"/>
              <p:cNvSpPr/>
              <p:nvPr/>
            </p:nvSpPr>
            <p:spPr>
              <a:xfrm flipH="1">
                <a:off x="365124" y="0"/>
                <a:ext cx="1" cy="816228"/>
              </a:xfrm>
              <a:prstGeom prst="line">
                <a:avLst/>
              </a:prstGeom>
              <a:noFill/>
              <a:ln w="25400" cap="flat">
                <a:solidFill>
                  <a:schemeClr val="accent1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lnSpc>
                    <a:spcPct val="120000"/>
                  </a:lnSpc>
                  <a:defRPr>
                    <a:latin typeface="Tahoma"/>
                    <a:ea typeface="Tahoma"/>
                    <a:cs typeface="Tahoma"/>
                    <a:sym typeface="Tahoma"/>
                  </a:defRPr>
                </a:pPr>
                <a:endParaRPr/>
              </a:p>
            </p:txBody>
          </p:sp>
        </p:grpSp>
        <p:grpSp>
          <p:nvGrpSpPr>
            <p:cNvPr id="1020" name="成组"/>
            <p:cNvGrpSpPr/>
            <p:nvPr/>
          </p:nvGrpSpPr>
          <p:grpSpPr>
            <a:xfrm>
              <a:off x="1252537" y="1068387"/>
              <a:ext cx="730251" cy="1589088"/>
              <a:chOff x="0" y="0"/>
              <a:chExt cx="730250" cy="1589087"/>
            </a:xfrm>
          </p:grpSpPr>
          <p:sp>
            <p:nvSpPr>
              <p:cNvPr id="1018" name="椭圆形"/>
              <p:cNvSpPr/>
              <p:nvPr/>
            </p:nvSpPr>
            <p:spPr>
              <a:xfrm>
                <a:off x="0" y="861984"/>
                <a:ext cx="730250" cy="727104"/>
              </a:xfrm>
              <a:prstGeom prst="ellipse">
                <a:avLst/>
              </a:prstGeom>
              <a:solidFill>
                <a:srgbClr val="FFFFFF"/>
              </a:solidFill>
              <a:ln w="25400" cap="flat">
                <a:solidFill>
                  <a:schemeClr val="accent1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1200">
                    <a:latin typeface="Tahoma"/>
                    <a:ea typeface="Tahoma"/>
                    <a:cs typeface="Tahoma"/>
                    <a:sym typeface="Tahoma"/>
                  </a:defRPr>
                </a:pPr>
                <a:endParaRPr/>
              </a:p>
            </p:txBody>
          </p:sp>
          <p:sp>
            <p:nvSpPr>
              <p:cNvPr id="1019" name="线条"/>
              <p:cNvSpPr/>
              <p:nvPr/>
            </p:nvSpPr>
            <p:spPr>
              <a:xfrm flipH="1">
                <a:off x="365124" y="0"/>
                <a:ext cx="1" cy="816228"/>
              </a:xfrm>
              <a:prstGeom prst="line">
                <a:avLst/>
              </a:prstGeom>
              <a:noFill/>
              <a:ln w="25400" cap="flat">
                <a:solidFill>
                  <a:schemeClr val="accent1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lnSpc>
                    <a:spcPct val="120000"/>
                  </a:lnSpc>
                  <a:defRPr>
                    <a:latin typeface="Tahoma"/>
                    <a:ea typeface="Tahoma"/>
                    <a:cs typeface="Tahoma"/>
                    <a:sym typeface="Tahoma"/>
                  </a:defRPr>
                </a:pPr>
                <a:endParaRPr/>
              </a:p>
            </p:txBody>
          </p:sp>
        </p:grpSp>
        <p:grpSp>
          <p:nvGrpSpPr>
            <p:cNvPr id="1023" name="成组"/>
            <p:cNvGrpSpPr/>
            <p:nvPr/>
          </p:nvGrpSpPr>
          <p:grpSpPr>
            <a:xfrm>
              <a:off x="2322512" y="1068387"/>
              <a:ext cx="730251" cy="1589088"/>
              <a:chOff x="0" y="0"/>
              <a:chExt cx="730250" cy="1589087"/>
            </a:xfrm>
          </p:grpSpPr>
          <p:sp>
            <p:nvSpPr>
              <p:cNvPr id="1021" name="椭圆形"/>
              <p:cNvSpPr/>
              <p:nvPr/>
            </p:nvSpPr>
            <p:spPr>
              <a:xfrm>
                <a:off x="0" y="861984"/>
                <a:ext cx="730250" cy="727104"/>
              </a:xfrm>
              <a:prstGeom prst="ellipse">
                <a:avLst/>
              </a:prstGeom>
              <a:solidFill>
                <a:srgbClr val="FFFFFF"/>
              </a:solidFill>
              <a:ln w="25400" cap="flat">
                <a:solidFill>
                  <a:schemeClr val="accent1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1200">
                    <a:latin typeface="Tahoma"/>
                    <a:ea typeface="Tahoma"/>
                    <a:cs typeface="Tahoma"/>
                    <a:sym typeface="Tahoma"/>
                  </a:defRPr>
                </a:pPr>
                <a:endParaRPr/>
              </a:p>
            </p:txBody>
          </p:sp>
          <p:sp>
            <p:nvSpPr>
              <p:cNvPr id="1022" name="线条"/>
              <p:cNvSpPr/>
              <p:nvPr/>
            </p:nvSpPr>
            <p:spPr>
              <a:xfrm flipH="1">
                <a:off x="365124" y="0"/>
                <a:ext cx="1" cy="816228"/>
              </a:xfrm>
              <a:prstGeom prst="line">
                <a:avLst/>
              </a:prstGeom>
              <a:noFill/>
              <a:ln w="25400" cap="flat">
                <a:solidFill>
                  <a:schemeClr val="accent1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lnSpc>
                    <a:spcPct val="120000"/>
                  </a:lnSpc>
                  <a:defRPr>
                    <a:latin typeface="Tahoma"/>
                    <a:ea typeface="Tahoma"/>
                    <a:cs typeface="Tahoma"/>
                    <a:sym typeface="Tahoma"/>
                  </a:defRPr>
                </a:pPr>
                <a:endParaRPr/>
              </a:p>
            </p:txBody>
          </p:sp>
        </p:grpSp>
        <p:grpSp>
          <p:nvGrpSpPr>
            <p:cNvPr id="1026" name="成组"/>
            <p:cNvGrpSpPr/>
            <p:nvPr/>
          </p:nvGrpSpPr>
          <p:grpSpPr>
            <a:xfrm>
              <a:off x="3343275" y="1068387"/>
              <a:ext cx="730250" cy="1589088"/>
              <a:chOff x="0" y="0"/>
              <a:chExt cx="730250" cy="1589087"/>
            </a:xfrm>
          </p:grpSpPr>
          <p:sp>
            <p:nvSpPr>
              <p:cNvPr id="1024" name="椭圆形"/>
              <p:cNvSpPr/>
              <p:nvPr/>
            </p:nvSpPr>
            <p:spPr>
              <a:xfrm>
                <a:off x="0" y="861984"/>
                <a:ext cx="730250" cy="727104"/>
              </a:xfrm>
              <a:prstGeom prst="ellipse">
                <a:avLst/>
              </a:prstGeom>
              <a:solidFill>
                <a:srgbClr val="FFFFFF"/>
              </a:solidFill>
              <a:ln w="25400" cap="flat">
                <a:solidFill>
                  <a:schemeClr val="accent1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1200">
                    <a:latin typeface="Tahoma"/>
                    <a:ea typeface="Tahoma"/>
                    <a:cs typeface="Tahoma"/>
                    <a:sym typeface="Tahoma"/>
                  </a:defRPr>
                </a:pPr>
                <a:endParaRPr/>
              </a:p>
            </p:txBody>
          </p:sp>
          <p:sp>
            <p:nvSpPr>
              <p:cNvPr id="1025" name="线条"/>
              <p:cNvSpPr/>
              <p:nvPr/>
            </p:nvSpPr>
            <p:spPr>
              <a:xfrm flipH="1">
                <a:off x="365124" y="0"/>
                <a:ext cx="1" cy="816228"/>
              </a:xfrm>
              <a:prstGeom prst="line">
                <a:avLst/>
              </a:prstGeom>
              <a:noFill/>
              <a:ln w="25400" cap="flat">
                <a:solidFill>
                  <a:schemeClr val="accent1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lnSpc>
                    <a:spcPct val="120000"/>
                  </a:lnSpc>
                  <a:defRPr>
                    <a:latin typeface="Tahoma"/>
                    <a:ea typeface="Tahoma"/>
                    <a:cs typeface="Tahoma"/>
                    <a:sym typeface="Tahoma"/>
                  </a:defRPr>
                </a:pPr>
                <a:endParaRPr/>
              </a:p>
            </p:txBody>
          </p:sp>
        </p:grpSp>
        <p:sp>
          <p:nvSpPr>
            <p:cNvPr id="1027" name="椭圆形"/>
            <p:cNvSpPr/>
            <p:nvPr/>
          </p:nvSpPr>
          <p:spPr>
            <a:xfrm>
              <a:off x="3343275" y="1930371"/>
              <a:ext cx="730250" cy="727104"/>
            </a:xfrm>
            <a:prstGeom prst="ellipse">
              <a:avLst/>
            </a:prstGeom>
            <a:solidFill>
              <a:srgbClr val="FFFFFF"/>
            </a:solidFill>
            <a:ln w="25400" cap="flat">
              <a:solidFill>
                <a:schemeClr val="accent1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1200"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  <p:sp>
          <p:nvSpPr>
            <p:cNvPr id="1028" name="线条"/>
            <p:cNvSpPr/>
            <p:nvPr/>
          </p:nvSpPr>
          <p:spPr>
            <a:xfrm flipH="1">
              <a:off x="3708398" y="1068387"/>
              <a:ext cx="2" cy="816229"/>
            </a:xfrm>
            <a:prstGeom prst="line">
              <a:avLst/>
            </a:prstGeom>
            <a:noFill/>
            <a:ln w="25400" cap="flat">
              <a:solidFill>
                <a:schemeClr val="accent1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lnSpc>
                  <a:spcPct val="120000"/>
                </a:lnSpc>
                <a:defRPr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</p:grpSp>
      <p:sp>
        <p:nvSpPr>
          <p:cNvPr id="2" name="标题 1">
            <a:extLst>
              <a:ext uri="{FF2B5EF4-FFF2-40B4-BE49-F238E27FC236}">
                <a16:creationId xmlns:a16="http://schemas.microsoft.com/office/drawing/2014/main" id="{36728057-D30C-CA92-CFD8-073BD1DD22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顺序存储和链式存储的区别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6E18426F-BD17-38FD-EC91-98C46317878B}"/>
              </a:ext>
            </a:extLst>
          </p:cNvPr>
          <p:cNvGrpSpPr/>
          <p:nvPr/>
        </p:nvGrpSpPr>
        <p:grpSpPr>
          <a:xfrm>
            <a:off x="527843" y="3869033"/>
            <a:ext cx="7429981" cy="1878808"/>
            <a:chOff x="527843" y="3848937"/>
            <a:chExt cx="7429981" cy="1878808"/>
          </a:xfrm>
        </p:grpSpPr>
        <p:sp>
          <p:nvSpPr>
            <p:cNvPr id="1030" name="成组"/>
            <p:cNvSpPr/>
            <p:nvPr/>
          </p:nvSpPr>
          <p:spPr>
            <a:xfrm>
              <a:off x="1623697" y="3851565"/>
              <a:ext cx="1008063" cy="468315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031" name="矩形"/>
            <p:cNvSpPr/>
            <p:nvPr/>
          </p:nvSpPr>
          <p:spPr>
            <a:xfrm>
              <a:off x="2631759" y="3851565"/>
              <a:ext cx="360364" cy="468315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033" name="成组"/>
            <p:cNvSpPr/>
            <p:nvPr/>
          </p:nvSpPr>
          <p:spPr>
            <a:xfrm>
              <a:off x="3279459" y="3853152"/>
              <a:ext cx="1008064" cy="468316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034" name="矩形"/>
            <p:cNvSpPr/>
            <p:nvPr/>
          </p:nvSpPr>
          <p:spPr>
            <a:xfrm>
              <a:off x="4287522" y="3851566"/>
              <a:ext cx="360364" cy="468314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035" name="成组"/>
            <p:cNvSpPr/>
            <p:nvPr/>
          </p:nvSpPr>
          <p:spPr>
            <a:xfrm>
              <a:off x="4900298" y="3853152"/>
              <a:ext cx="1008064" cy="468316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036" name="矩形"/>
            <p:cNvSpPr/>
            <p:nvPr/>
          </p:nvSpPr>
          <p:spPr>
            <a:xfrm>
              <a:off x="5908359" y="3853153"/>
              <a:ext cx="360364" cy="468314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E796451C-AD60-8303-AFE7-3389AED58B27}"/>
                </a:ext>
              </a:extLst>
            </p:cNvPr>
            <p:cNvGrpSpPr/>
            <p:nvPr/>
          </p:nvGrpSpPr>
          <p:grpSpPr>
            <a:xfrm>
              <a:off x="4468497" y="4034128"/>
              <a:ext cx="431801" cy="71439"/>
              <a:chOff x="4468497" y="4034128"/>
              <a:chExt cx="431801" cy="71439"/>
            </a:xfrm>
          </p:grpSpPr>
          <p:sp>
            <p:nvSpPr>
              <p:cNvPr id="1037" name="椭圆形"/>
              <p:cNvSpPr/>
              <p:nvPr/>
            </p:nvSpPr>
            <p:spPr>
              <a:xfrm>
                <a:off x="4468497" y="4034128"/>
                <a:ext cx="36515" cy="71439"/>
              </a:xfrm>
              <a:prstGeom prst="ellipse">
                <a:avLst/>
              </a:prstGeom>
              <a:solidFill>
                <a:srgbClr val="000000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1039" name="线条"/>
              <p:cNvSpPr/>
              <p:nvPr/>
            </p:nvSpPr>
            <p:spPr>
              <a:xfrm>
                <a:off x="4505009" y="4069053"/>
                <a:ext cx="395289" cy="1589"/>
              </a:xfrm>
              <a:prstGeom prst="line">
                <a:avLst/>
              </a:prstGeom>
              <a:noFill/>
              <a:ln w="38100" cap="flat">
                <a:solidFill>
                  <a:schemeClr val="accent1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</p:grpSp>
        <p:grpSp>
          <p:nvGrpSpPr>
            <p:cNvPr id="1042" name="成组"/>
            <p:cNvGrpSpPr/>
            <p:nvPr/>
          </p:nvGrpSpPr>
          <p:grpSpPr>
            <a:xfrm>
              <a:off x="1744346" y="4138655"/>
              <a:ext cx="730251" cy="1589090"/>
              <a:chOff x="0" y="0"/>
              <a:chExt cx="730250" cy="1589087"/>
            </a:xfrm>
          </p:grpSpPr>
          <p:sp>
            <p:nvSpPr>
              <p:cNvPr id="1040" name="椭圆形"/>
              <p:cNvSpPr/>
              <p:nvPr/>
            </p:nvSpPr>
            <p:spPr>
              <a:xfrm>
                <a:off x="0" y="861984"/>
                <a:ext cx="730250" cy="727104"/>
              </a:xfrm>
              <a:prstGeom prst="ellipse">
                <a:avLst/>
              </a:prstGeom>
              <a:solidFill>
                <a:srgbClr val="FFFFFF"/>
              </a:solidFill>
              <a:ln w="25400" cap="flat">
                <a:solidFill>
                  <a:schemeClr val="accent1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1200">
                    <a:latin typeface="Tahoma"/>
                    <a:ea typeface="Tahoma"/>
                    <a:cs typeface="Tahoma"/>
                    <a:sym typeface="Tahoma"/>
                  </a:defRPr>
                </a:pPr>
                <a:endParaRPr/>
              </a:p>
            </p:txBody>
          </p:sp>
          <p:sp>
            <p:nvSpPr>
              <p:cNvPr id="1041" name="线条"/>
              <p:cNvSpPr/>
              <p:nvPr/>
            </p:nvSpPr>
            <p:spPr>
              <a:xfrm flipH="1">
                <a:off x="365124" y="0"/>
                <a:ext cx="1" cy="816228"/>
              </a:xfrm>
              <a:prstGeom prst="line">
                <a:avLst/>
              </a:prstGeom>
              <a:noFill/>
              <a:ln w="25400" cap="flat">
                <a:solidFill>
                  <a:schemeClr val="accent1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lnSpc>
                    <a:spcPct val="120000"/>
                  </a:lnSpc>
                  <a:defRPr>
                    <a:latin typeface="Tahoma"/>
                    <a:ea typeface="Tahoma"/>
                    <a:cs typeface="Tahoma"/>
                    <a:sym typeface="Tahoma"/>
                  </a:defRPr>
                </a:pPr>
                <a:endParaRPr/>
              </a:p>
            </p:txBody>
          </p:sp>
        </p:grpSp>
        <p:grpSp>
          <p:nvGrpSpPr>
            <p:cNvPr id="1045" name="成组"/>
            <p:cNvGrpSpPr/>
            <p:nvPr/>
          </p:nvGrpSpPr>
          <p:grpSpPr>
            <a:xfrm>
              <a:off x="3456465" y="4073588"/>
              <a:ext cx="730251" cy="1589091"/>
              <a:chOff x="0" y="0"/>
              <a:chExt cx="730250" cy="1589087"/>
            </a:xfrm>
          </p:grpSpPr>
          <p:sp>
            <p:nvSpPr>
              <p:cNvPr id="1043" name="椭圆形"/>
              <p:cNvSpPr/>
              <p:nvPr/>
            </p:nvSpPr>
            <p:spPr>
              <a:xfrm>
                <a:off x="0" y="861984"/>
                <a:ext cx="730250" cy="727104"/>
              </a:xfrm>
              <a:prstGeom prst="ellipse">
                <a:avLst/>
              </a:prstGeom>
              <a:solidFill>
                <a:srgbClr val="FFFFFF"/>
              </a:solidFill>
              <a:ln w="25400" cap="flat">
                <a:solidFill>
                  <a:schemeClr val="accent1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1200">
                    <a:latin typeface="Tahoma"/>
                    <a:ea typeface="Tahoma"/>
                    <a:cs typeface="Tahoma"/>
                    <a:sym typeface="Tahoma"/>
                  </a:defRPr>
                </a:pPr>
                <a:endParaRPr/>
              </a:p>
            </p:txBody>
          </p:sp>
          <p:sp>
            <p:nvSpPr>
              <p:cNvPr id="1044" name="线条"/>
              <p:cNvSpPr/>
              <p:nvPr/>
            </p:nvSpPr>
            <p:spPr>
              <a:xfrm flipH="1">
                <a:off x="365124" y="0"/>
                <a:ext cx="1" cy="816228"/>
              </a:xfrm>
              <a:prstGeom prst="line">
                <a:avLst/>
              </a:prstGeom>
              <a:noFill/>
              <a:ln w="25400" cap="flat">
                <a:solidFill>
                  <a:schemeClr val="accent1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lnSpc>
                    <a:spcPct val="120000"/>
                  </a:lnSpc>
                  <a:defRPr>
                    <a:latin typeface="Tahoma"/>
                    <a:ea typeface="Tahoma"/>
                    <a:cs typeface="Tahoma"/>
                    <a:sym typeface="Tahoma"/>
                  </a:defRPr>
                </a:pPr>
                <a:endParaRPr/>
              </a:p>
            </p:txBody>
          </p:sp>
        </p:grpSp>
        <p:grpSp>
          <p:nvGrpSpPr>
            <p:cNvPr id="1048" name="成组"/>
            <p:cNvGrpSpPr/>
            <p:nvPr/>
          </p:nvGrpSpPr>
          <p:grpSpPr>
            <a:xfrm>
              <a:off x="5033583" y="4125955"/>
              <a:ext cx="730251" cy="1589090"/>
              <a:chOff x="0" y="0"/>
              <a:chExt cx="730250" cy="1589087"/>
            </a:xfrm>
          </p:grpSpPr>
          <p:sp>
            <p:nvSpPr>
              <p:cNvPr id="1046" name="椭圆形"/>
              <p:cNvSpPr/>
              <p:nvPr/>
            </p:nvSpPr>
            <p:spPr>
              <a:xfrm>
                <a:off x="0" y="861984"/>
                <a:ext cx="730250" cy="727104"/>
              </a:xfrm>
              <a:prstGeom prst="ellipse">
                <a:avLst/>
              </a:prstGeom>
              <a:solidFill>
                <a:srgbClr val="FFFFFF"/>
              </a:solidFill>
              <a:ln w="25400" cap="flat">
                <a:solidFill>
                  <a:schemeClr val="accent1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1200">
                    <a:latin typeface="Tahoma"/>
                    <a:ea typeface="Tahoma"/>
                    <a:cs typeface="Tahoma"/>
                    <a:sym typeface="Tahoma"/>
                  </a:defRPr>
                </a:pPr>
                <a:endParaRPr/>
              </a:p>
            </p:txBody>
          </p:sp>
          <p:sp>
            <p:nvSpPr>
              <p:cNvPr id="1047" name="线条"/>
              <p:cNvSpPr/>
              <p:nvPr/>
            </p:nvSpPr>
            <p:spPr>
              <a:xfrm flipH="1">
                <a:off x="365124" y="0"/>
                <a:ext cx="1" cy="816228"/>
              </a:xfrm>
              <a:prstGeom prst="line">
                <a:avLst/>
              </a:prstGeom>
              <a:noFill/>
              <a:ln w="25400" cap="flat">
                <a:solidFill>
                  <a:schemeClr val="accent1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lnSpc>
                    <a:spcPct val="120000"/>
                  </a:lnSpc>
                  <a:defRPr>
                    <a:latin typeface="Tahoma"/>
                    <a:ea typeface="Tahoma"/>
                    <a:cs typeface="Tahoma"/>
                    <a:sym typeface="Tahoma"/>
                  </a:defRPr>
                </a:pPr>
                <a:endParaRPr/>
              </a:p>
            </p:txBody>
          </p:sp>
        </p:grpSp>
        <p:sp>
          <p:nvSpPr>
            <p:cNvPr id="1049" name="成组"/>
            <p:cNvSpPr/>
            <p:nvPr/>
          </p:nvSpPr>
          <p:spPr>
            <a:xfrm>
              <a:off x="6589397" y="3853152"/>
              <a:ext cx="1008064" cy="468316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050" name="矩形"/>
            <p:cNvSpPr/>
            <p:nvPr/>
          </p:nvSpPr>
          <p:spPr>
            <a:xfrm>
              <a:off x="7597460" y="3853153"/>
              <a:ext cx="360364" cy="468314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grpSp>
          <p:nvGrpSpPr>
            <p:cNvPr id="1057" name="成组"/>
            <p:cNvGrpSpPr/>
            <p:nvPr/>
          </p:nvGrpSpPr>
          <p:grpSpPr>
            <a:xfrm>
              <a:off x="6722683" y="4125955"/>
              <a:ext cx="730251" cy="1589090"/>
              <a:chOff x="0" y="0"/>
              <a:chExt cx="730250" cy="1589087"/>
            </a:xfrm>
          </p:grpSpPr>
          <p:sp>
            <p:nvSpPr>
              <p:cNvPr id="1055" name="椭圆形"/>
              <p:cNvSpPr/>
              <p:nvPr/>
            </p:nvSpPr>
            <p:spPr>
              <a:xfrm>
                <a:off x="0" y="861984"/>
                <a:ext cx="730250" cy="727104"/>
              </a:xfrm>
              <a:prstGeom prst="ellipse">
                <a:avLst/>
              </a:prstGeom>
              <a:solidFill>
                <a:srgbClr val="FFFFFF"/>
              </a:solidFill>
              <a:ln w="25400" cap="flat">
                <a:solidFill>
                  <a:schemeClr val="accent1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1200">
                    <a:latin typeface="Tahoma"/>
                    <a:ea typeface="Tahoma"/>
                    <a:cs typeface="Tahoma"/>
                    <a:sym typeface="Tahoma"/>
                  </a:defRPr>
                </a:pPr>
                <a:endParaRPr/>
              </a:p>
            </p:txBody>
          </p:sp>
          <p:sp>
            <p:nvSpPr>
              <p:cNvPr id="1056" name="线条"/>
              <p:cNvSpPr/>
              <p:nvPr/>
            </p:nvSpPr>
            <p:spPr>
              <a:xfrm flipH="1">
                <a:off x="365124" y="0"/>
                <a:ext cx="1" cy="816228"/>
              </a:xfrm>
              <a:prstGeom prst="line">
                <a:avLst/>
              </a:prstGeom>
              <a:noFill/>
              <a:ln w="25400" cap="flat">
                <a:solidFill>
                  <a:schemeClr val="accent1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lnSpc>
                    <a:spcPct val="120000"/>
                  </a:lnSpc>
                  <a:defRPr>
                    <a:latin typeface="Tahoma"/>
                    <a:ea typeface="Tahoma"/>
                    <a:cs typeface="Tahoma"/>
                    <a:sym typeface="Tahoma"/>
                  </a:defRPr>
                </a:pPr>
                <a:endParaRPr/>
              </a:p>
            </p:txBody>
          </p:sp>
        </p:grpSp>
        <p:sp>
          <p:nvSpPr>
            <p:cNvPr id="1058" name="线条"/>
            <p:cNvSpPr/>
            <p:nvPr/>
          </p:nvSpPr>
          <p:spPr>
            <a:xfrm>
              <a:off x="1217297" y="4102080"/>
              <a:ext cx="395289" cy="1589"/>
            </a:xfrm>
            <a:prstGeom prst="line">
              <a:avLst/>
            </a:prstGeom>
            <a:noFill/>
            <a:ln w="38100" cap="flat">
              <a:solidFill>
                <a:schemeClr val="accent1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060" name="head"/>
            <p:cNvSpPr txBox="1"/>
            <p:nvPr/>
          </p:nvSpPr>
          <p:spPr>
            <a:xfrm>
              <a:off x="527843" y="3848937"/>
              <a:ext cx="621965" cy="48731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anchor="ctr">
              <a:spAutoFit/>
            </a:bodyPr>
            <a:lstStyle/>
            <a:p>
              <a:r>
                <a:rPr lang="en-US"/>
                <a:t>first</a:t>
              </a:r>
              <a:endParaRPr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30BB7592-F075-AE82-0E5F-E08EBB0EC0C7}"/>
                </a:ext>
              </a:extLst>
            </p:cNvPr>
            <p:cNvSpPr txBox="1"/>
            <p:nvPr/>
          </p:nvSpPr>
          <p:spPr>
            <a:xfrm>
              <a:off x="7580823" y="3849328"/>
              <a:ext cx="360364" cy="47705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wrap="square">
              <a:spAutoFit/>
            </a:bodyPr>
            <a:lstStyle/>
            <a:p>
              <a:r>
                <a:rPr lang="zh-CN" altLang="en-US">
                  <a:solidFill>
                    <a:schemeClr val="tx1"/>
                  </a:solidFill>
                  <a:effectLst/>
                  <a:latin typeface="Symbol" pitchFamily="2" charset="2"/>
                </a:rPr>
                <a:t>∧</a:t>
              </a:r>
              <a:endParaRPr lang="zh-CN" altLang="en-US"/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E5AA879B-97A6-835B-ACA5-C4F1B0FBB95B}"/>
                </a:ext>
              </a:extLst>
            </p:cNvPr>
            <p:cNvGrpSpPr/>
            <p:nvPr/>
          </p:nvGrpSpPr>
          <p:grpSpPr>
            <a:xfrm>
              <a:off x="6170040" y="4034128"/>
              <a:ext cx="431801" cy="71439"/>
              <a:chOff x="4468497" y="4034128"/>
              <a:chExt cx="431801" cy="71439"/>
            </a:xfrm>
          </p:grpSpPr>
          <p:sp>
            <p:nvSpPr>
              <p:cNvPr id="7" name="椭圆形">
                <a:extLst>
                  <a:ext uri="{FF2B5EF4-FFF2-40B4-BE49-F238E27FC236}">
                    <a16:creationId xmlns:a16="http://schemas.microsoft.com/office/drawing/2014/main" id="{CB5B69BE-4701-8A72-96C7-1832DD285F3D}"/>
                  </a:ext>
                </a:extLst>
              </p:cNvPr>
              <p:cNvSpPr/>
              <p:nvPr/>
            </p:nvSpPr>
            <p:spPr>
              <a:xfrm>
                <a:off x="4468497" y="4034128"/>
                <a:ext cx="36515" cy="71439"/>
              </a:xfrm>
              <a:prstGeom prst="ellipse">
                <a:avLst/>
              </a:prstGeom>
              <a:solidFill>
                <a:srgbClr val="000000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8" name="线条">
                <a:extLst>
                  <a:ext uri="{FF2B5EF4-FFF2-40B4-BE49-F238E27FC236}">
                    <a16:creationId xmlns:a16="http://schemas.microsoft.com/office/drawing/2014/main" id="{E4298738-F513-73F0-EB7D-A59309800712}"/>
                  </a:ext>
                </a:extLst>
              </p:cNvPr>
              <p:cNvSpPr/>
              <p:nvPr/>
            </p:nvSpPr>
            <p:spPr>
              <a:xfrm>
                <a:off x="4505009" y="4069053"/>
                <a:ext cx="395289" cy="1589"/>
              </a:xfrm>
              <a:prstGeom prst="line">
                <a:avLst/>
              </a:prstGeom>
              <a:noFill/>
              <a:ln w="38100" cap="flat">
                <a:solidFill>
                  <a:schemeClr val="accent1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8DDF6109-1AAA-F3DE-7016-68CA760DA780}"/>
                </a:ext>
              </a:extLst>
            </p:cNvPr>
            <p:cNvGrpSpPr/>
            <p:nvPr/>
          </p:nvGrpSpPr>
          <p:grpSpPr>
            <a:xfrm>
              <a:off x="2853232" y="4034128"/>
              <a:ext cx="431801" cy="71439"/>
              <a:chOff x="4468497" y="4034128"/>
              <a:chExt cx="431801" cy="71439"/>
            </a:xfrm>
          </p:grpSpPr>
          <p:sp>
            <p:nvSpPr>
              <p:cNvPr id="10" name="椭圆形">
                <a:extLst>
                  <a:ext uri="{FF2B5EF4-FFF2-40B4-BE49-F238E27FC236}">
                    <a16:creationId xmlns:a16="http://schemas.microsoft.com/office/drawing/2014/main" id="{BE1B7EBA-3CC9-9F7D-5D8A-4CC18DE46E45}"/>
                  </a:ext>
                </a:extLst>
              </p:cNvPr>
              <p:cNvSpPr/>
              <p:nvPr/>
            </p:nvSpPr>
            <p:spPr>
              <a:xfrm>
                <a:off x="4468497" y="4034128"/>
                <a:ext cx="36515" cy="71439"/>
              </a:xfrm>
              <a:prstGeom prst="ellipse">
                <a:avLst/>
              </a:prstGeom>
              <a:solidFill>
                <a:srgbClr val="000000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11" name="线条">
                <a:extLst>
                  <a:ext uri="{FF2B5EF4-FFF2-40B4-BE49-F238E27FC236}">
                    <a16:creationId xmlns:a16="http://schemas.microsoft.com/office/drawing/2014/main" id="{F50A9C0A-2ADF-8C57-5816-6A6EBB9A5C36}"/>
                  </a:ext>
                </a:extLst>
              </p:cNvPr>
              <p:cNvSpPr/>
              <p:nvPr/>
            </p:nvSpPr>
            <p:spPr>
              <a:xfrm>
                <a:off x="4505009" y="4069053"/>
                <a:ext cx="395289" cy="1589"/>
              </a:xfrm>
              <a:prstGeom prst="line">
                <a:avLst/>
              </a:prstGeom>
              <a:noFill/>
              <a:ln w="38100" cap="flat">
                <a:solidFill>
                  <a:schemeClr val="accent1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</p:grpSp>
      </p:grpSp>
    </p:spTree>
  </p:cSld>
  <p:clrMapOvr>
    <a:masterClrMapping/>
  </p:clrMapOvr>
  <p:transition spd="med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5" name="get : O(1)  随机存取"/>
          <p:cNvSpPr txBox="1"/>
          <p:nvPr/>
        </p:nvSpPr>
        <p:spPr>
          <a:xfrm>
            <a:off x="319086" y="810780"/>
            <a:ext cx="8177214" cy="11405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>
            <a:spAutoFit/>
          </a:bodyPr>
          <a:lstStyle/>
          <a:p>
            <a:pPr marR="40640" indent="40640" defTabSz="914400">
              <a:lnSpc>
                <a:spcPct val="150000"/>
              </a:lnSpc>
              <a:spcBef>
                <a:spcPts val="1300"/>
              </a:spcBef>
              <a:defRPr>
                <a:uFill>
                  <a:solidFill>
                    <a:srgbClr val="000000"/>
                  </a:solidFill>
                </a:uFill>
              </a:defRPr>
            </a:pPr>
            <a:r>
              <a:rPr lang="zh-CN" altLang="en-US" sz="2400"/>
              <a:t>顺序的</a:t>
            </a:r>
            <a:r>
              <a:rPr sz="2400"/>
              <a:t>get</a:t>
            </a:r>
            <a:r>
              <a:rPr lang="zh-CN" altLang="en-US" sz="2400"/>
              <a:t>和</a:t>
            </a:r>
            <a:r>
              <a:rPr lang="en-US" altLang="zh-CN" sz="2400"/>
              <a:t>set</a:t>
            </a:r>
            <a:r>
              <a:rPr sz="2400"/>
              <a:t> : O(1)  </a:t>
            </a:r>
            <a:r>
              <a:rPr sz="2400">
                <a:solidFill>
                  <a:schemeClr val="accent1"/>
                </a:solidFill>
              </a:rPr>
              <a:t>随机存取</a:t>
            </a:r>
            <a:r>
              <a:rPr lang="zh-CN" altLang="en-US" sz="2400">
                <a:solidFill>
                  <a:schemeClr val="tx1"/>
                </a:solidFill>
              </a:rPr>
              <a:t>；链式的</a:t>
            </a:r>
            <a:r>
              <a:rPr lang="en-US" altLang="zh-CN" sz="2400"/>
              <a:t>get</a:t>
            </a:r>
            <a:r>
              <a:rPr lang="zh-CN" altLang="en-US" sz="2400"/>
              <a:t>和</a:t>
            </a:r>
            <a:r>
              <a:rPr lang="en-US" altLang="zh-CN" sz="2400"/>
              <a:t>set: O(</a:t>
            </a:r>
            <a:r>
              <a:rPr lang="en-US" altLang="zh-CN" sz="2400" i="1"/>
              <a:t>n</a:t>
            </a:r>
            <a:r>
              <a:rPr lang="en-US" altLang="zh-CN" sz="2400"/>
              <a:t>)   </a:t>
            </a:r>
            <a:r>
              <a:rPr lang="zh-CN" altLang="en-US" sz="2400">
                <a:solidFill>
                  <a:schemeClr val="accent1"/>
                </a:solidFill>
              </a:rPr>
              <a:t>顺序存取</a:t>
            </a:r>
          </a:p>
        </p:txBody>
      </p:sp>
      <p:sp>
        <p:nvSpPr>
          <p:cNvPr id="1068" name="三、顺序、链式存储…"/>
          <p:cNvSpPr txBox="1"/>
          <p:nvPr/>
        </p:nvSpPr>
        <p:spPr>
          <a:xfrm>
            <a:off x="272024" y="1981753"/>
            <a:ext cx="8650752" cy="335649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/>
          <a:p>
            <a:pPr indent="40640">
              <a:lnSpc>
                <a:spcPct val="150000"/>
              </a:lnSpc>
            </a:pPr>
            <a:r>
              <a:rPr sz="2400"/>
              <a:t>add和remove的时间复杂度都是O(</a:t>
            </a:r>
            <a:r>
              <a:rPr sz="2400" i="1"/>
              <a:t>n</a:t>
            </a:r>
            <a:r>
              <a:rPr sz="2400"/>
              <a:t>)，但：       </a:t>
            </a:r>
          </a:p>
          <a:p>
            <a:pPr marL="342900" lvl="2" indent="-342900">
              <a:lnSpc>
                <a:spcPct val="150000"/>
              </a:lnSpc>
              <a:buSzPct val="60000"/>
              <a:buFont typeface="Wingdings" pitchFamily="2" charset="2"/>
              <a:buChar char="l"/>
            </a:pPr>
            <a:r>
              <a:rPr sz="2400"/>
              <a:t>顺序的add、remove的主要操作</a:t>
            </a:r>
            <a:r>
              <a:rPr lang="zh-CN" altLang="en-US" sz="2400"/>
              <a:t>是</a:t>
            </a:r>
            <a:r>
              <a:rPr sz="2400"/>
              <a:t>复制数据</a:t>
            </a:r>
            <a:r>
              <a:rPr lang="zh-CN" altLang="en-US" sz="2400"/>
              <a:t>：</a:t>
            </a:r>
            <a:endParaRPr sz="2400"/>
          </a:p>
          <a:p>
            <a:pPr lvl="2" indent="40640">
              <a:lnSpc>
                <a:spcPct val="150000"/>
              </a:lnSpc>
            </a:pPr>
            <a:r>
              <a:rPr sz="2400"/>
              <a:t>       listElem[</a:t>
            </a:r>
            <a:r>
              <a:rPr sz="2400">
                <a:solidFill>
                  <a:srgbClr val="7E504F"/>
                </a:solidFill>
              </a:rPr>
              <a:t>i</a:t>
            </a:r>
            <a:r>
              <a:rPr sz="2400"/>
              <a:t>] = listElem[</a:t>
            </a:r>
            <a:r>
              <a:rPr sz="2400">
                <a:solidFill>
                  <a:srgbClr val="7E504F"/>
                </a:solidFill>
              </a:rPr>
              <a:t>i</a:t>
            </a:r>
            <a:r>
              <a:rPr sz="2400"/>
              <a:t> + 1]，</a:t>
            </a:r>
            <a:r>
              <a:rPr lang="zh-CN" altLang="en-US" sz="2400"/>
              <a:t>需要</a:t>
            </a:r>
            <a:r>
              <a:rPr sz="2400"/>
              <a:t>读、写内存</a:t>
            </a:r>
          </a:p>
          <a:p>
            <a:pPr marL="342900" lvl="2" indent="-342900">
              <a:lnSpc>
                <a:spcPct val="150000"/>
              </a:lnSpc>
              <a:buSzPct val="60000"/>
              <a:buFont typeface="Wingdings" pitchFamily="2" charset="2"/>
              <a:buChar char="l"/>
            </a:pPr>
            <a:r>
              <a:rPr sz="2400"/>
              <a:t>链式的add、remove的主要操作</a:t>
            </a:r>
            <a:r>
              <a:rPr lang="zh-CN" altLang="en-US" sz="2400"/>
              <a:t>是找后继结点：</a:t>
            </a:r>
            <a:endParaRPr lang="en-US" altLang="zh-CN" sz="2400"/>
          </a:p>
          <a:p>
            <a:pPr lvl="3">
              <a:lnSpc>
                <a:spcPct val="150000"/>
              </a:lnSpc>
              <a:buSzPct val="60000"/>
            </a:pPr>
            <a:r>
              <a:rPr lang="zh-CN" altLang="en-US" sz="2400"/>
              <a:t>        </a:t>
            </a:r>
            <a:r>
              <a:rPr sz="2400"/>
              <a:t>p</a:t>
            </a:r>
            <a:r>
              <a:rPr lang="zh-CN" altLang="en-US" sz="2400"/>
              <a:t> </a:t>
            </a:r>
            <a:r>
              <a:rPr sz="2400"/>
              <a:t>=</a:t>
            </a:r>
            <a:r>
              <a:rPr lang="zh-CN" altLang="en-US" sz="2400"/>
              <a:t> </a:t>
            </a:r>
            <a:r>
              <a:rPr sz="2400"/>
              <a:t>p.next，</a:t>
            </a:r>
            <a:r>
              <a:rPr lang="zh-CN" altLang="en-US" sz="2400"/>
              <a:t>需要</a:t>
            </a:r>
            <a:r>
              <a:rPr sz="2400"/>
              <a:t>读内存, 写</a:t>
            </a:r>
            <a:r>
              <a:rPr lang="zh-CN" altLang="en-US" sz="2400"/>
              <a:t>内存</a:t>
            </a:r>
            <a:r>
              <a:rPr sz="2400"/>
              <a:t>，</a:t>
            </a:r>
            <a:r>
              <a:rPr sz="2400">
                <a:solidFill>
                  <a:schemeClr val="accent1"/>
                </a:solidFill>
              </a:rPr>
              <a:t>p可以优化为</a:t>
            </a:r>
            <a:r>
              <a:rPr lang="zh-CN" altLang="en-US" sz="2400">
                <a:solidFill>
                  <a:schemeClr val="accent1"/>
                </a:solidFill>
              </a:rPr>
              <a:t>使用</a:t>
            </a:r>
            <a:r>
              <a:rPr sz="2400">
                <a:solidFill>
                  <a:schemeClr val="accent1"/>
                </a:solidFill>
              </a:rPr>
              <a:t>寄存器</a:t>
            </a:r>
            <a:r>
              <a:rPr lang="zh-CN" altLang="en-US" sz="2400">
                <a:solidFill>
                  <a:schemeClr val="accent1"/>
                </a:solidFill>
              </a:rPr>
              <a:t>，但需要注意内存体系结构的影响</a:t>
            </a:r>
            <a:endParaRPr lang="en-US" sz="2400">
              <a:solidFill>
                <a:schemeClr val="accent1"/>
              </a:solidFill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1CA84735-C25E-59C8-8F97-3A272FA090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顺序存储和链式存储的区别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0" name="三、如果要逐一读取表中的所有数据"/>
          <p:cNvSpPr txBox="1"/>
          <p:nvPr/>
        </p:nvSpPr>
        <p:spPr>
          <a:xfrm>
            <a:off x="93661" y="916780"/>
            <a:ext cx="5952802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marR="40640" indent="40640" defTabSz="914400">
              <a:spcBef>
                <a:spcPts val="1300"/>
              </a:spcBef>
              <a:defRPr sz="2800">
                <a:uFill>
                  <a:solidFill>
                    <a:srgbClr val="000000"/>
                  </a:solidFill>
                </a:uFill>
              </a:defRPr>
            </a:lvl1pPr>
          </a:lstStyle>
          <a:p>
            <a:r>
              <a:rPr sz="2400"/>
              <a:t>如果要逐一读取表中的所有数据</a:t>
            </a:r>
            <a:r>
              <a:rPr lang="zh-CN" altLang="en-US" sz="2400"/>
              <a:t>：</a:t>
            </a:r>
            <a:endParaRPr sz="2400"/>
          </a:p>
        </p:txBody>
      </p:sp>
      <p:sp>
        <p:nvSpPr>
          <p:cNvPr id="1071" name="顺序存储： for + get"/>
          <p:cNvSpPr txBox="1"/>
          <p:nvPr/>
        </p:nvSpPr>
        <p:spPr>
          <a:xfrm>
            <a:off x="560386" y="1529556"/>
            <a:ext cx="6134103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marR="40640" indent="40640" defTabSz="914400">
              <a:spcBef>
                <a:spcPts val="1300"/>
              </a:spcBef>
              <a:defRPr sz="2800">
                <a:uFill>
                  <a:solidFill>
                    <a:srgbClr val="000000"/>
                  </a:solidFill>
                </a:uFill>
              </a:defRPr>
            </a:lvl1pPr>
          </a:lstStyle>
          <a:p>
            <a:r>
              <a:rPr sz="2400"/>
              <a:t>顺序存储： for + get </a:t>
            </a:r>
          </a:p>
        </p:txBody>
      </p:sp>
      <p:sp>
        <p:nvSpPr>
          <p:cNvPr id="1072" name="链式存储:   使用迭代器"/>
          <p:cNvSpPr txBox="1"/>
          <p:nvPr/>
        </p:nvSpPr>
        <p:spPr>
          <a:xfrm>
            <a:off x="560386" y="2177256"/>
            <a:ext cx="8052845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marR="40640" indent="40640" defTabSz="914400">
              <a:spcBef>
                <a:spcPts val="1300"/>
              </a:spcBef>
              <a:defRPr sz="2800">
                <a:uFill>
                  <a:solidFill>
                    <a:srgbClr val="000000"/>
                  </a:solidFill>
                </a:uFill>
              </a:defRPr>
            </a:lvl1pPr>
          </a:lstStyle>
          <a:p>
            <a:r>
              <a:rPr sz="2400"/>
              <a:t>链式存储:   使用迭代器</a:t>
            </a:r>
          </a:p>
        </p:txBody>
      </p:sp>
      <p:sp>
        <p:nvSpPr>
          <p:cNvPr id="1073" name="四、顺序存储适合能预知数据量的场合(扩展空间的代价大)"/>
          <p:cNvSpPr txBox="1"/>
          <p:nvPr/>
        </p:nvSpPr>
        <p:spPr>
          <a:xfrm>
            <a:off x="93662" y="2888456"/>
            <a:ext cx="8986294" cy="11405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marR="40640" indent="40640" defTabSz="914400">
              <a:spcBef>
                <a:spcPts val="1300"/>
              </a:spcBef>
              <a:defRPr sz="2700">
                <a:uFill>
                  <a:solidFill>
                    <a:srgbClr val="000000"/>
                  </a:solidFill>
                </a:uFill>
              </a:defRPr>
            </a:lvl1pPr>
          </a:lstStyle>
          <a:p>
            <a:pPr>
              <a:lnSpc>
                <a:spcPct val="150000"/>
              </a:lnSpc>
            </a:pPr>
            <a:r>
              <a:rPr sz="2400"/>
              <a:t>顺序存储</a:t>
            </a:r>
            <a:r>
              <a:rPr lang="zh-CN" altLang="en-US" sz="2400"/>
              <a:t>需要一次申请内存，必要时申请更大的内存，</a:t>
            </a:r>
            <a:r>
              <a:rPr sz="2400"/>
              <a:t>适合能预知数据量的场合</a:t>
            </a:r>
            <a:r>
              <a:rPr lang="zh-CN" altLang="en-US" sz="2400"/>
              <a:t>。</a:t>
            </a:r>
            <a:endParaRPr sz="2400"/>
          </a:p>
        </p:txBody>
      </p:sp>
      <p:sp>
        <p:nvSpPr>
          <p:cNvPr id="1074" name="链式存储不需要连续的空间，因此，不需要扩充空间；…"/>
          <p:cNvSpPr txBox="1"/>
          <p:nvPr/>
        </p:nvSpPr>
        <p:spPr>
          <a:xfrm>
            <a:off x="54519" y="4237832"/>
            <a:ext cx="8777787" cy="16945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/>
          <a:p>
            <a:pPr marR="40640" indent="40640" defTabSz="914400">
              <a:lnSpc>
                <a:spcPct val="150000"/>
              </a:lnSpc>
              <a:spcBef>
                <a:spcPts val="1300"/>
              </a:spcBef>
              <a:defRPr sz="2800">
                <a:uFill>
                  <a:solidFill>
                    <a:srgbClr val="000000"/>
                  </a:solidFill>
                </a:uFill>
              </a:defRPr>
            </a:pPr>
            <a:r>
              <a:rPr sz="2400"/>
              <a:t>链式存储</a:t>
            </a:r>
            <a:r>
              <a:rPr lang="zh-CN" altLang="en-US" sz="2400"/>
              <a:t>只在需要时申请内存，不需要时释放内存，适合</a:t>
            </a:r>
            <a:r>
              <a:rPr lang="zh-CN" altLang="en-US" sz="2400">
                <a:solidFill>
                  <a:schemeClr val="accent5"/>
                </a:solidFill>
              </a:rPr>
              <a:t>动态数据集</a:t>
            </a:r>
            <a:r>
              <a:rPr lang="en-US" altLang="zh-CN" sz="2400"/>
              <a:t>(</a:t>
            </a:r>
            <a:r>
              <a:rPr lang="zh-CN" altLang="en-US" sz="2400"/>
              <a:t>变化较大的数据集）</a:t>
            </a:r>
            <a:r>
              <a:rPr sz="2400"/>
              <a:t>但是，需要</a:t>
            </a:r>
            <a:r>
              <a:rPr sz="2400">
                <a:solidFill>
                  <a:schemeClr val="accent5"/>
                </a:solidFill>
              </a:rPr>
              <a:t>更多</a:t>
            </a:r>
            <a:r>
              <a:rPr sz="2400"/>
              <a:t>的存储空间(</a:t>
            </a:r>
            <a:r>
              <a:rPr lang="zh-CN" altLang="en-US" sz="2400"/>
              <a:t>一个结点比一个数据元素占用更大的存储空间</a:t>
            </a:r>
            <a:r>
              <a:rPr sz="2400"/>
              <a:t>)</a:t>
            </a:r>
            <a:r>
              <a:rPr lang="zh-CN" altLang="en-US" sz="2400"/>
              <a:t>。</a:t>
            </a:r>
            <a:endParaRPr sz="240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5A2F2E4B-CB73-E521-ABF0-B4B7572697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顺序存储和链式存储的区别</a:t>
            </a:r>
          </a:p>
        </p:txBody>
      </p:sp>
    </p:spTree>
  </p:cSld>
  <p:clrMapOvr>
    <a:masterClrMapping/>
  </p:clrMapOvr>
  <p:transition spd="med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8" name="add和remove需要对索引号0做特殊处理，原因是索引号为0的结点没有前驱结点，…"/>
          <p:cNvSpPr txBox="1"/>
          <p:nvPr/>
        </p:nvSpPr>
        <p:spPr>
          <a:xfrm>
            <a:off x="-4549" y="797874"/>
            <a:ext cx="8765220" cy="9675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lnSpc>
                <a:spcPct val="150000"/>
              </a:lnSpc>
              <a:defRPr sz="1900">
                <a:latin typeface="Tahoma"/>
                <a:ea typeface="Tahoma"/>
                <a:cs typeface="Tahoma"/>
                <a:sym typeface="Tahoma"/>
              </a:defRPr>
            </a:pPr>
            <a:r>
              <a:rPr sz="20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add和remove需要对</a:t>
            </a:r>
            <a:r>
              <a:rPr lang="zh-CN" altLang="en-US" sz="20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编号</a:t>
            </a:r>
            <a:r>
              <a:rPr sz="20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0做特殊处理，原因是</a:t>
            </a:r>
            <a:r>
              <a:rPr lang="zh-CN" altLang="en-US" sz="2000">
                <a:solidFill>
                  <a:schemeClr val="accent5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编号</a:t>
            </a:r>
            <a:r>
              <a:rPr sz="2000">
                <a:solidFill>
                  <a:schemeClr val="accent5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为0的结点</a:t>
            </a:r>
            <a:r>
              <a:rPr sz="2000">
                <a:solidFill>
                  <a:schemeClr val="accent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没有前驱结点</a:t>
            </a:r>
            <a:r>
              <a:rPr sz="20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，</a:t>
            </a:r>
          </a:p>
          <a:p>
            <a:pPr>
              <a:lnSpc>
                <a:spcPct val="150000"/>
              </a:lnSpc>
              <a:defRPr sz="1900">
                <a:latin typeface="Tahoma"/>
                <a:ea typeface="Tahoma"/>
                <a:cs typeface="Tahoma"/>
                <a:sym typeface="Tahoma"/>
              </a:defRPr>
            </a:pPr>
            <a:r>
              <a:rPr lang="zh-CN" altLang="en-US" sz="20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一种解决方案是</a:t>
            </a:r>
            <a:r>
              <a:rPr sz="20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增加1个冗余结点“</a:t>
            </a:r>
            <a:r>
              <a:rPr sz="2000">
                <a:solidFill>
                  <a:schemeClr val="accent5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头结点</a:t>
            </a:r>
            <a:r>
              <a:rPr sz="20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”，</a:t>
            </a:r>
            <a:r>
              <a:rPr sz="2000">
                <a:solidFill>
                  <a:schemeClr val="accent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使</a:t>
            </a:r>
            <a:r>
              <a:rPr lang="zh-CN" altLang="en-US" sz="2000">
                <a:solidFill>
                  <a:schemeClr val="accent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编号</a:t>
            </a:r>
            <a:r>
              <a:rPr sz="2000">
                <a:solidFill>
                  <a:schemeClr val="accent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为0的结点也有前驱结点</a:t>
            </a:r>
            <a:r>
              <a:rPr sz="20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1079" name="矩形"/>
          <p:cNvSpPr/>
          <p:nvPr/>
        </p:nvSpPr>
        <p:spPr>
          <a:xfrm>
            <a:off x="3242618" y="3512163"/>
            <a:ext cx="360365" cy="468314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50800" tIns="50800" rIns="50800" bIns="50800" anchor="ctr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1080" name="成组"/>
          <p:cNvSpPr/>
          <p:nvPr/>
        </p:nvSpPr>
        <p:spPr>
          <a:xfrm>
            <a:off x="3826818" y="2224699"/>
            <a:ext cx="1008066" cy="468316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50800" tIns="50800" rIns="50800" bIns="50800" anchor="ctr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1081" name="矩形"/>
          <p:cNvSpPr/>
          <p:nvPr/>
        </p:nvSpPr>
        <p:spPr>
          <a:xfrm>
            <a:off x="4834881" y="2224700"/>
            <a:ext cx="360364" cy="468314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50800" tIns="50800" rIns="50800" bIns="50800" anchor="ctr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1082" name="椭圆形"/>
          <p:cNvSpPr/>
          <p:nvPr/>
        </p:nvSpPr>
        <p:spPr>
          <a:xfrm>
            <a:off x="4979343" y="2440600"/>
            <a:ext cx="36515" cy="71439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txBody>
          <a:bodyPr lIns="50800" tIns="50800" rIns="50800" bIns="50800" anchor="ctr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1083" name="成组"/>
          <p:cNvSpPr/>
          <p:nvPr/>
        </p:nvSpPr>
        <p:spPr>
          <a:xfrm>
            <a:off x="5482581" y="2226287"/>
            <a:ext cx="1008064" cy="468316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50800" tIns="50800" rIns="50800" bIns="50800" anchor="ctr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1084" name="矩形"/>
          <p:cNvSpPr/>
          <p:nvPr/>
        </p:nvSpPr>
        <p:spPr>
          <a:xfrm>
            <a:off x="6490644" y="2226288"/>
            <a:ext cx="360365" cy="468314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50800" tIns="50800" rIns="50800" bIns="50800" anchor="ctr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1085" name="成组"/>
          <p:cNvSpPr/>
          <p:nvPr/>
        </p:nvSpPr>
        <p:spPr>
          <a:xfrm>
            <a:off x="7103419" y="2226287"/>
            <a:ext cx="1008066" cy="468316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50800" tIns="50800" rIns="50800" bIns="50800" anchor="ctr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1086" name="矩形"/>
          <p:cNvSpPr/>
          <p:nvPr/>
        </p:nvSpPr>
        <p:spPr>
          <a:xfrm>
            <a:off x="8111482" y="2226288"/>
            <a:ext cx="360364" cy="468314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50800" tIns="50800" rIns="50800" bIns="50800" anchor="ctr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1087" name="椭圆形"/>
          <p:cNvSpPr/>
          <p:nvPr/>
        </p:nvSpPr>
        <p:spPr>
          <a:xfrm>
            <a:off x="6671619" y="2407263"/>
            <a:ext cx="36515" cy="71439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txBody>
          <a:bodyPr lIns="50800" tIns="50800" rIns="50800" bIns="50800" anchor="ctr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1091" name="椭圆形"/>
          <p:cNvSpPr/>
          <p:nvPr/>
        </p:nvSpPr>
        <p:spPr>
          <a:xfrm>
            <a:off x="1593206" y="2440600"/>
            <a:ext cx="36515" cy="71439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txBody>
          <a:bodyPr lIns="50800" tIns="50800" rIns="50800" bIns="50800" anchor="ctr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1092" name="线条"/>
          <p:cNvSpPr/>
          <p:nvPr/>
        </p:nvSpPr>
        <p:spPr>
          <a:xfrm>
            <a:off x="1629719" y="2477113"/>
            <a:ext cx="539752" cy="1589"/>
          </a:xfrm>
          <a:prstGeom prst="line">
            <a:avLst/>
          </a:prstGeom>
          <a:ln>
            <a:solidFill>
              <a:srgbClr val="000000"/>
            </a:solidFill>
            <a:tailEnd type="triangle"/>
          </a:ln>
        </p:spPr>
        <p:txBody>
          <a:bodyPr lIns="45718" tIns="45718" rIns="45718" bIns="45718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1093" name="线条"/>
          <p:cNvSpPr/>
          <p:nvPr/>
        </p:nvSpPr>
        <p:spPr>
          <a:xfrm>
            <a:off x="5014268" y="2478700"/>
            <a:ext cx="468315" cy="1589"/>
          </a:xfrm>
          <a:prstGeom prst="line">
            <a:avLst/>
          </a:prstGeom>
          <a:ln>
            <a:solidFill>
              <a:srgbClr val="000000"/>
            </a:solidFill>
            <a:tailEnd type="triangle"/>
          </a:ln>
        </p:spPr>
        <p:txBody>
          <a:bodyPr lIns="45718" tIns="45718" rIns="45718" bIns="45718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1094" name="线条"/>
          <p:cNvSpPr/>
          <p:nvPr/>
        </p:nvSpPr>
        <p:spPr>
          <a:xfrm>
            <a:off x="6708132" y="2442188"/>
            <a:ext cx="395289" cy="1589"/>
          </a:xfrm>
          <a:prstGeom prst="line">
            <a:avLst/>
          </a:prstGeom>
          <a:ln>
            <a:solidFill>
              <a:srgbClr val="000000"/>
            </a:solidFill>
            <a:tailEnd type="triangle"/>
          </a:ln>
        </p:spPr>
        <p:txBody>
          <a:bodyPr lIns="45718" tIns="45718" rIns="45718" bIns="45718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1095" name="矩形"/>
          <p:cNvSpPr/>
          <p:nvPr/>
        </p:nvSpPr>
        <p:spPr>
          <a:xfrm>
            <a:off x="2171057" y="2224700"/>
            <a:ext cx="1008064" cy="468314"/>
          </a:xfrm>
          <a:prstGeom prst="rect">
            <a:avLst/>
          </a:prstGeom>
          <a:solidFill>
            <a:srgbClr val="FFFFFF"/>
          </a:solidFill>
          <a:ln>
            <a:solidFill>
              <a:srgbClr val="86133E"/>
            </a:solidFill>
          </a:ln>
        </p:spPr>
        <p:txBody>
          <a:bodyPr lIns="50800" tIns="50800" rIns="50800" bIns="50800" anchor="ctr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1096" name="矩形"/>
          <p:cNvSpPr/>
          <p:nvPr/>
        </p:nvSpPr>
        <p:spPr>
          <a:xfrm>
            <a:off x="3179118" y="2224700"/>
            <a:ext cx="360365" cy="468314"/>
          </a:xfrm>
          <a:prstGeom prst="rect">
            <a:avLst/>
          </a:prstGeom>
          <a:solidFill>
            <a:srgbClr val="FFFFFF"/>
          </a:solidFill>
          <a:ln>
            <a:solidFill>
              <a:srgbClr val="86133E"/>
            </a:solidFill>
          </a:ln>
        </p:spPr>
        <p:txBody>
          <a:bodyPr lIns="50800" tIns="50800" rIns="50800" bIns="50800" anchor="ctr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1097" name="椭圆形"/>
          <p:cNvSpPr/>
          <p:nvPr/>
        </p:nvSpPr>
        <p:spPr>
          <a:xfrm>
            <a:off x="3323582" y="2440600"/>
            <a:ext cx="36515" cy="71439"/>
          </a:xfrm>
          <a:prstGeom prst="ellipse">
            <a:avLst/>
          </a:prstGeom>
          <a:solidFill>
            <a:srgbClr val="000000"/>
          </a:solidFill>
          <a:ln>
            <a:solidFill>
              <a:srgbClr val="86133E"/>
            </a:solidFill>
          </a:ln>
        </p:spPr>
        <p:txBody>
          <a:bodyPr lIns="50800" tIns="50800" rIns="50800" bIns="50800" anchor="ctr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1098" name="线条"/>
          <p:cNvSpPr/>
          <p:nvPr/>
        </p:nvSpPr>
        <p:spPr>
          <a:xfrm>
            <a:off x="3358507" y="2478700"/>
            <a:ext cx="468314" cy="1589"/>
          </a:xfrm>
          <a:prstGeom prst="line">
            <a:avLst/>
          </a:prstGeom>
          <a:ln>
            <a:solidFill>
              <a:srgbClr val="86133E"/>
            </a:solidFill>
            <a:tailEnd type="triangle"/>
          </a:ln>
        </p:spPr>
        <p:txBody>
          <a:bodyPr lIns="45718" tIns="45718" rIns="45718" bIns="45718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1099" name="头结点"/>
          <p:cNvSpPr txBox="1"/>
          <p:nvPr/>
        </p:nvSpPr>
        <p:spPr>
          <a:xfrm>
            <a:off x="2175819" y="2978763"/>
            <a:ext cx="1155702" cy="520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lvl1pPr>
          </a:lstStyle>
          <a:p>
            <a:r>
              <a:t>头结点</a:t>
            </a:r>
          </a:p>
        </p:txBody>
      </p:sp>
      <p:sp>
        <p:nvSpPr>
          <p:cNvPr id="1100" name="线条"/>
          <p:cNvSpPr/>
          <p:nvPr/>
        </p:nvSpPr>
        <p:spPr>
          <a:xfrm rot="60000">
            <a:off x="2734619" y="2699363"/>
            <a:ext cx="8286" cy="373510"/>
          </a:xfrm>
          <a:prstGeom prst="line">
            <a:avLst/>
          </a:prstGeom>
          <a:ln w="25400">
            <a:solidFill>
              <a:srgbClr val="000000"/>
            </a:solidFill>
            <a:headEnd type="stealth"/>
          </a:ln>
        </p:spPr>
        <p:txBody>
          <a:bodyPr lIns="45718" tIns="45718" rIns="45718" bIns="45718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1101" name="椭圆形"/>
          <p:cNvSpPr/>
          <p:nvPr/>
        </p:nvSpPr>
        <p:spPr>
          <a:xfrm>
            <a:off x="1655119" y="3728063"/>
            <a:ext cx="36515" cy="71439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txBody>
          <a:bodyPr lIns="50800" tIns="50800" rIns="50800" bIns="50800" anchor="ctr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1102" name="线条"/>
          <p:cNvSpPr/>
          <p:nvPr/>
        </p:nvSpPr>
        <p:spPr>
          <a:xfrm>
            <a:off x="1693219" y="3766163"/>
            <a:ext cx="539752" cy="1589"/>
          </a:xfrm>
          <a:prstGeom prst="line">
            <a:avLst/>
          </a:prstGeom>
          <a:ln>
            <a:solidFill>
              <a:srgbClr val="000000"/>
            </a:solidFill>
            <a:tailEnd type="triangle"/>
          </a:ln>
        </p:spPr>
        <p:txBody>
          <a:bodyPr lIns="45718" tIns="45718" rIns="45718" bIns="45718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1103" name="矩形"/>
          <p:cNvSpPr/>
          <p:nvPr/>
        </p:nvSpPr>
        <p:spPr>
          <a:xfrm>
            <a:off x="2239319" y="3512163"/>
            <a:ext cx="1008064" cy="468314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50800" tIns="50800" rIns="50800" bIns="50800" anchor="ctr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1107" name="head"/>
          <p:cNvSpPr txBox="1"/>
          <p:nvPr/>
        </p:nvSpPr>
        <p:spPr>
          <a:xfrm>
            <a:off x="865531" y="2242619"/>
            <a:ext cx="679994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R="40640" indent="40640" defTabSz="914400">
              <a:spcBef>
                <a:spcPts val="1300"/>
              </a:spcBef>
              <a:defRPr sz="2400">
                <a:uFill>
                  <a:solidFill>
                    <a:srgbClr val="000000"/>
                  </a:solidFill>
                </a:uFill>
              </a:defRPr>
            </a:lvl1pPr>
          </a:lstStyle>
          <a:p>
            <a:r>
              <a:rPr lang="en-US"/>
              <a:t>first</a:t>
            </a:r>
            <a:endParaRPr/>
          </a:p>
        </p:txBody>
      </p:sp>
      <p:sp>
        <p:nvSpPr>
          <p:cNvPr id="1108" name="head"/>
          <p:cNvSpPr txBox="1"/>
          <p:nvPr/>
        </p:nvSpPr>
        <p:spPr>
          <a:xfrm>
            <a:off x="972436" y="3527821"/>
            <a:ext cx="679994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R="40640" indent="40640" defTabSz="914400">
              <a:spcBef>
                <a:spcPts val="1300"/>
              </a:spcBef>
              <a:defRPr sz="2400">
                <a:uFill>
                  <a:solidFill>
                    <a:srgbClr val="000000"/>
                  </a:solidFill>
                </a:uFill>
              </a:defRPr>
            </a:lvl1pPr>
          </a:lstStyle>
          <a:p>
            <a:r>
              <a:rPr lang="en-US"/>
              <a:t>first</a:t>
            </a:r>
            <a:endParaRPr/>
          </a:p>
        </p:txBody>
      </p:sp>
      <p:grpSp>
        <p:nvGrpSpPr>
          <p:cNvPr id="1111" name="成组"/>
          <p:cNvGrpSpPr/>
          <p:nvPr/>
        </p:nvGrpSpPr>
        <p:grpSpPr>
          <a:xfrm>
            <a:off x="4164480" y="2435134"/>
            <a:ext cx="408941" cy="876850"/>
            <a:chOff x="0" y="0"/>
            <a:chExt cx="408940" cy="876848"/>
          </a:xfrm>
        </p:grpSpPr>
        <p:sp>
          <p:nvSpPr>
            <p:cNvPr id="1109" name="a0"/>
            <p:cNvSpPr txBox="1"/>
            <p:nvPr/>
          </p:nvSpPr>
          <p:spPr>
            <a:xfrm>
              <a:off x="0" y="387384"/>
              <a:ext cx="408941" cy="489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/>
            <a:p>
              <a:pPr marR="40640" indent="40640" algn="ctr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r>
                <a:t>a</a:t>
              </a:r>
              <a:r>
                <a:rPr baseline="-25000"/>
                <a:t>0</a:t>
              </a:r>
            </a:p>
          </p:txBody>
        </p:sp>
        <p:sp>
          <p:nvSpPr>
            <p:cNvPr id="1110" name="线条"/>
            <p:cNvSpPr/>
            <p:nvPr/>
          </p:nvSpPr>
          <p:spPr>
            <a:xfrm flipH="1">
              <a:off x="170339" y="0"/>
              <a:ext cx="1" cy="520700"/>
            </a:xfrm>
            <a:prstGeom prst="line">
              <a:avLst/>
            </a:prstGeom>
            <a:noFill/>
            <a:ln w="25400" cap="flat">
              <a:solidFill>
                <a:schemeClr val="accent1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 sz="1200"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</p:grpSp>
      <p:grpSp>
        <p:nvGrpSpPr>
          <p:cNvPr id="1114" name="成组"/>
          <p:cNvGrpSpPr/>
          <p:nvPr/>
        </p:nvGrpSpPr>
        <p:grpSpPr>
          <a:xfrm>
            <a:off x="5845643" y="2435134"/>
            <a:ext cx="408941" cy="876850"/>
            <a:chOff x="0" y="0"/>
            <a:chExt cx="408940" cy="876848"/>
          </a:xfrm>
        </p:grpSpPr>
        <p:sp>
          <p:nvSpPr>
            <p:cNvPr id="1112" name="a1"/>
            <p:cNvSpPr txBox="1"/>
            <p:nvPr/>
          </p:nvSpPr>
          <p:spPr>
            <a:xfrm>
              <a:off x="0" y="387384"/>
              <a:ext cx="408941" cy="489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/>
            <a:p>
              <a:pPr marR="40640" indent="40640" algn="ctr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r>
                <a:t>a</a:t>
              </a:r>
              <a:r>
                <a:rPr baseline="-25000"/>
                <a:t>1</a:t>
              </a:r>
            </a:p>
          </p:txBody>
        </p:sp>
        <p:sp>
          <p:nvSpPr>
            <p:cNvPr id="1113" name="线条"/>
            <p:cNvSpPr/>
            <p:nvPr/>
          </p:nvSpPr>
          <p:spPr>
            <a:xfrm flipH="1">
              <a:off x="170339" y="0"/>
              <a:ext cx="1" cy="520700"/>
            </a:xfrm>
            <a:prstGeom prst="line">
              <a:avLst/>
            </a:prstGeom>
            <a:noFill/>
            <a:ln w="25400" cap="flat">
              <a:solidFill>
                <a:schemeClr val="accent1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 sz="1200"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</p:grpSp>
      <p:grpSp>
        <p:nvGrpSpPr>
          <p:cNvPr id="1117" name="成组"/>
          <p:cNvGrpSpPr/>
          <p:nvPr/>
        </p:nvGrpSpPr>
        <p:grpSpPr>
          <a:xfrm>
            <a:off x="7409808" y="2435134"/>
            <a:ext cx="408941" cy="876850"/>
            <a:chOff x="0" y="0"/>
            <a:chExt cx="408940" cy="876848"/>
          </a:xfrm>
        </p:grpSpPr>
        <p:sp>
          <p:nvSpPr>
            <p:cNvPr id="1115" name="a2"/>
            <p:cNvSpPr txBox="1"/>
            <p:nvPr/>
          </p:nvSpPr>
          <p:spPr>
            <a:xfrm>
              <a:off x="0" y="387384"/>
              <a:ext cx="408941" cy="489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/>
            <a:p>
              <a:pPr marR="40640" indent="40640" algn="ctr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r>
                <a:t>a</a:t>
              </a:r>
              <a:r>
                <a:rPr baseline="-25000"/>
                <a:t>2</a:t>
              </a:r>
            </a:p>
          </p:txBody>
        </p:sp>
        <p:sp>
          <p:nvSpPr>
            <p:cNvPr id="1116" name="线条"/>
            <p:cNvSpPr/>
            <p:nvPr/>
          </p:nvSpPr>
          <p:spPr>
            <a:xfrm flipH="1">
              <a:off x="170339" y="0"/>
              <a:ext cx="1" cy="520700"/>
            </a:xfrm>
            <a:prstGeom prst="line">
              <a:avLst/>
            </a:prstGeom>
            <a:noFill/>
            <a:ln w="25400" cap="flat">
              <a:solidFill>
                <a:schemeClr val="accent1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 sz="1200"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</p:grpSp>
      <p:sp>
        <p:nvSpPr>
          <p:cNvPr id="1118" name="注意：…"/>
          <p:cNvSpPr txBox="1"/>
          <p:nvPr/>
        </p:nvSpPr>
        <p:spPr>
          <a:xfrm>
            <a:off x="9371" y="4106952"/>
            <a:ext cx="9230091" cy="14954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lnSpc>
                <a:spcPct val="150000"/>
              </a:lnSpc>
              <a:defRPr sz="2100"/>
            </a:pPr>
            <a:r>
              <a:t>注意：</a:t>
            </a:r>
          </a:p>
          <a:p>
            <a:pPr marL="723900" lvl="1" indent="-342900">
              <a:lnSpc>
                <a:spcPct val="150000"/>
              </a:lnSpc>
              <a:buSzPct val="60000"/>
              <a:buFont typeface="Wingdings" pitchFamily="2" charset="2"/>
              <a:buChar char="l"/>
              <a:defRPr sz="2100"/>
            </a:pPr>
            <a:r>
              <a:rPr>
                <a:solidFill>
                  <a:schemeClr val="accent1"/>
                </a:solidFill>
              </a:rPr>
              <a:t>头结点不存储数据</a:t>
            </a:r>
            <a:r>
              <a:t>，但也可以根据需要，存储特殊的数据</a:t>
            </a:r>
          </a:p>
          <a:p>
            <a:pPr marL="723900" lvl="1" indent="-342900">
              <a:lnSpc>
                <a:spcPct val="150000"/>
              </a:lnSpc>
              <a:buSzPct val="60000"/>
              <a:buFont typeface="Wingdings" pitchFamily="2" charset="2"/>
              <a:buChar char="l"/>
              <a:defRPr sz="2100"/>
            </a:pPr>
            <a:r>
              <a:t>加入头结点的</a:t>
            </a:r>
            <a:r>
              <a:rPr>
                <a:solidFill>
                  <a:srgbClr val="FF0000"/>
                </a:solidFill>
              </a:rPr>
              <a:t>目的</a:t>
            </a:r>
            <a:r>
              <a:t>是为了解决add和remove方法需要</a:t>
            </a:r>
            <a:r>
              <a:rPr>
                <a:solidFill>
                  <a:schemeClr val="accent1"/>
                </a:solidFill>
              </a:rPr>
              <a:t>判断index为0</a:t>
            </a:r>
            <a:r>
              <a:t>的情形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E3A320A4-7CF7-B739-4451-FB9D25F3D4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带头结点的单</a:t>
            </a:r>
            <a:r>
              <a:rPr lang="en-US" altLang="zh-CN"/>
              <a:t>(</a:t>
            </a:r>
            <a:r>
              <a:rPr lang="zh-CN" altLang="en-US"/>
              <a:t>向</a:t>
            </a:r>
            <a:r>
              <a:rPr lang="en-US" altLang="zh-CN"/>
              <a:t>)</a:t>
            </a:r>
            <a:r>
              <a:rPr lang="zh-CN" altLang="en-US"/>
              <a:t>链表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7A7ADDC-B999-9754-9D22-14F9A83685F1}"/>
              </a:ext>
            </a:extLst>
          </p:cNvPr>
          <p:cNvSpPr txBox="1"/>
          <p:nvPr/>
        </p:nvSpPr>
        <p:spPr>
          <a:xfrm>
            <a:off x="8101642" y="2237489"/>
            <a:ext cx="360364" cy="47705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zh-CN" altLang="en-US">
                <a:solidFill>
                  <a:schemeClr val="tx1"/>
                </a:solidFill>
                <a:effectLst/>
                <a:latin typeface="Symbol" pitchFamily="2" charset="2"/>
              </a:rPr>
              <a:t>∧</a:t>
            </a:r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72A79F3-C2B3-2D63-DF62-5C5BA02C4D92}"/>
              </a:ext>
            </a:extLst>
          </p:cNvPr>
          <p:cNvSpPr txBox="1"/>
          <p:nvPr/>
        </p:nvSpPr>
        <p:spPr>
          <a:xfrm>
            <a:off x="3245630" y="3503123"/>
            <a:ext cx="360364" cy="47705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zh-CN" altLang="en-US">
                <a:solidFill>
                  <a:schemeClr val="tx1"/>
                </a:solidFill>
                <a:effectLst/>
                <a:latin typeface="Symbol" pitchFamily="2" charset="2"/>
              </a:rPr>
              <a:t>∧</a:t>
            </a:r>
            <a:endParaRPr lang="zh-CN" altLang="en-US"/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F64AF30-FE73-1C3E-6FC6-3F4144B816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线性表的链式描述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29CD7C9-73E8-C6CF-9F75-7B556EEC5820}"/>
              </a:ext>
            </a:extLst>
          </p:cNvPr>
          <p:cNvSpPr txBox="1"/>
          <p:nvPr/>
        </p:nvSpPr>
        <p:spPr>
          <a:xfrm>
            <a:off x="544286" y="1323886"/>
            <a:ext cx="102657" cy="48731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25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63ED7E10-C8D0-AA2D-F539-2028BA6CC2BE}"/>
              </a:ext>
            </a:extLst>
          </p:cNvPr>
          <p:cNvGrpSpPr/>
          <p:nvPr/>
        </p:nvGrpSpPr>
        <p:grpSpPr>
          <a:xfrm>
            <a:off x="1003274" y="1075714"/>
            <a:ext cx="6536053" cy="983655"/>
            <a:chOff x="1199217" y="2059841"/>
            <a:chExt cx="6536053" cy="983655"/>
          </a:xfrm>
        </p:grpSpPr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26B699BC-30EA-3292-431B-E50EFC3E28A1}"/>
                </a:ext>
              </a:extLst>
            </p:cNvPr>
            <p:cNvGrpSpPr/>
            <p:nvPr/>
          </p:nvGrpSpPr>
          <p:grpSpPr>
            <a:xfrm>
              <a:off x="1199217" y="2059841"/>
              <a:ext cx="983655" cy="983655"/>
              <a:chOff x="1253647" y="2094461"/>
              <a:chExt cx="983655" cy="983655"/>
            </a:xfrm>
          </p:grpSpPr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D3FD40F5-4727-85A8-FBD3-AAEA1443BAA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253647" y="2094461"/>
                <a:ext cx="983655" cy="983655"/>
              </a:xfrm>
              <a:prstGeom prst="ellipse">
                <a:avLst/>
              </a:prstGeom>
              <a:solidFill>
                <a:srgbClr val="FFFFFF"/>
              </a:solidFill>
              <a:ln w="25400" cap="flat">
                <a:solidFill>
                  <a:schemeClr val="tx1"/>
                </a:solidFill>
                <a:prstDash val="solid"/>
                <a:round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50800" tIns="50800" rIns="50800" bIns="50800" numCol="1" spcCol="38100" rtlCol="0" anchor="ctr">
                <a:spAutoFit/>
              </a:bodyPr>
              <a:lstStyle/>
              <a:p>
                <a:pPr marL="0" marR="0" indent="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200" b="0" i="0" u="none" strike="noStrike" cap="none" spc="0" normalizeH="0" baseline="0">
                  <a:ln>
                    <a:noFill/>
                  </a:ln>
                  <a:effectLst/>
                  <a:uFillTx/>
                  <a:latin typeface="Tahoma"/>
                  <a:ea typeface="Tahoma"/>
                  <a:cs typeface="Tahoma"/>
                  <a:sym typeface="Tahoma"/>
                </a:endParaRPr>
              </a:p>
            </p:txBody>
          </p:sp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51FBD955-7BA1-8E42-A21E-BBBE23D1C1DF}"/>
                  </a:ext>
                </a:extLst>
              </p:cNvPr>
              <p:cNvSpPr txBox="1"/>
              <p:nvPr/>
            </p:nvSpPr>
            <p:spPr>
              <a:xfrm>
                <a:off x="1590917" y="2308013"/>
                <a:ext cx="352661" cy="48731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none" lIns="50800" tIns="50800" rIns="50800" bIns="50800" numCol="1" spcCol="38100" rtlCol="0" anchor="ctr">
                <a:spAutoFit/>
              </a:bodyPr>
              <a:lstStyle/>
              <a:p>
                <a:pPr marL="0" marR="0" indent="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2500" b="0" i="0" u="none" strike="noStrike" cap="none" spc="0" normalizeH="0" baseline="0">
                    <a:ln>
                      <a:noFill/>
                    </a:ln>
                    <a:effectLst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rPr>
                  <a:t>a</a:t>
                </a:r>
                <a:r>
                  <a:rPr kumimoji="0" lang="en-US" altLang="zh-CN" sz="2500" b="0" i="0" u="none" strike="noStrike" cap="none" spc="0" normalizeH="0" baseline="-25000">
                    <a:ln>
                      <a:noFill/>
                    </a:ln>
                    <a:effectLst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rPr>
                  <a:t>0</a:t>
                </a:r>
                <a:endParaRPr kumimoji="0" lang="zh-CN" altLang="en-US" sz="2500" b="0" i="0" u="none" strike="noStrike" cap="none" spc="0" normalizeH="0" baseline="-25000">
                  <a:ln>
                    <a:noFill/>
                  </a:ln>
                  <a:effectLst/>
                  <a:uFillTx/>
                  <a:latin typeface="Times New Roman"/>
                  <a:ea typeface="Times New Roman"/>
                  <a:cs typeface="Times New Roman"/>
                  <a:sym typeface="Times New Roman"/>
                </a:endParaRPr>
              </a:p>
            </p:txBody>
          </p:sp>
        </p:grpSp>
        <p:sp>
          <p:nvSpPr>
            <p:cNvPr id="41" name="线条">
              <a:extLst>
                <a:ext uri="{FF2B5EF4-FFF2-40B4-BE49-F238E27FC236}">
                  <a16:creationId xmlns:a16="http://schemas.microsoft.com/office/drawing/2014/main" id="{3D82F31F-E21C-8B1B-CC7E-8D9D9A0203F3}"/>
                </a:ext>
              </a:extLst>
            </p:cNvPr>
            <p:cNvSpPr/>
            <p:nvPr/>
          </p:nvSpPr>
          <p:spPr>
            <a:xfrm>
              <a:off x="2193760" y="2562555"/>
              <a:ext cx="864000" cy="1"/>
            </a:xfrm>
            <a:prstGeom prst="line">
              <a:avLst/>
            </a:prstGeom>
            <a:noFill/>
            <a:ln w="25400" cap="flat">
              <a:solidFill>
                <a:schemeClr val="tx1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R="40639" indent="57798" algn="ctr" defTabSz="910828">
                <a:defRPr sz="4000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59C5F618-7DF4-7990-4D74-500A27318498}"/>
                </a:ext>
              </a:extLst>
            </p:cNvPr>
            <p:cNvGrpSpPr/>
            <p:nvPr/>
          </p:nvGrpSpPr>
          <p:grpSpPr>
            <a:xfrm>
              <a:off x="3054418" y="2059841"/>
              <a:ext cx="983655" cy="983655"/>
              <a:chOff x="1253647" y="2094461"/>
              <a:chExt cx="983655" cy="983655"/>
            </a:xfrm>
          </p:grpSpPr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id="{2DF6F570-11E9-264B-93DB-52035DFB3DC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253647" y="2094461"/>
                <a:ext cx="983655" cy="983655"/>
              </a:xfrm>
              <a:prstGeom prst="ellipse">
                <a:avLst/>
              </a:prstGeom>
              <a:solidFill>
                <a:srgbClr val="FFFFFF"/>
              </a:solidFill>
              <a:ln w="25400" cap="flat">
                <a:solidFill>
                  <a:schemeClr val="tx1"/>
                </a:solidFill>
                <a:prstDash val="solid"/>
                <a:round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50800" tIns="50800" rIns="50800" bIns="50800" numCol="1" spcCol="38100" rtlCol="0" anchor="ctr">
                <a:spAutoFit/>
              </a:bodyPr>
              <a:lstStyle/>
              <a:p>
                <a:pPr marL="0" marR="0" indent="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200" b="0" i="0" u="none" strike="noStrike" cap="none" spc="0" normalizeH="0" baseline="0">
                  <a:ln>
                    <a:noFill/>
                  </a:ln>
                  <a:effectLst/>
                  <a:uFillTx/>
                  <a:latin typeface="Tahoma"/>
                  <a:ea typeface="Tahoma"/>
                  <a:cs typeface="Tahoma"/>
                  <a:sym typeface="Tahoma"/>
                </a:endParaRPr>
              </a:p>
            </p:txBody>
          </p:sp>
          <p:sp>
            <p:nvSpPr>
              <p:cNvPr id="50" name="文本框 49">
                <a:extLst>
                  <a:ext uri="{FF2B5EF4-FFF2-40B4-BE49-F238E27FC236}">
                    <a16:creationId xmlns:a16="http://schemas.microsoft.com/office/drawing/2014/main" id="{3C78012B-0200-93D3-07BE-4A2FB5FD7960}"/>
                  </a:ext>
                </a:extLst>
              </p:cNvPr>
              <p:cNvSpPr txBox="1"/>
              <p:nvPr/>
            </p:nvSpPr>
            <p:spPr>
              <a:xfrm>
                <a:off x="1590917" y="2308013"/>
                <a:ext cx="352661" cy="48731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none" lIns="50800" tIns="50800" rIns="50800" bIns="50800" numCol="1" spcCol="38100" rtlCol="0" anchor="ctr">
                <a:spAutoFit/>
              </a:bodyPr>
              <a:lstStyle/>
              <a:p>
                <a:pPr marL="0" marR="0" indent="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2500" b="0" i="0" u="none" strike="noStrike" cap="none" spc="0" normalizeH="0" baseline="0">
                    <a:ln>
                      <a:noFill/>
                    </a:ln>
                    <a:effectLst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rPr>
                  <a:t>a</a:t>
                </a:r>
                <a:r>
                  <a:rPr kumimoji="0" lang="en-US" altLang="zh-CN" sz="2500" b="0" i="0" u="none" strike="noStrike" cap="none" spc="0" normalizeH="0" baseline="-25000">
                    <a:ln>
                      <a:noFill/>
                    </a:ln>
                    <a:effectLst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rPr>
                  <a:t>1</a:t>
                </a:r>
                <a:endParaRPr kumimoji="0" lang="zh-CN" altLang="en-US" sz="2500" b="0" i="0" u="none" strike="noStrike" cap="none" spc="0" normalizeH="0" baseline="-25000">
                  <a:ln>
                    <a:noFill/>
                  </a:ln>
                  <a:effectLst/>
                  <a:uFillTx/>
                  <a:latin typeface="Times New Roman"/>
                  <a:ea typeface="Times New Roman"/>
                  <a:cs typeface="Times New Roman"/>
                  <a:sym typeface="Times New Roman"/>
                </a:endParaRPr>
              </a:p>
            </p:txBody>
          </p:sp>
        </p:grpSp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B40F88A1-2546-387E-B799-7230FE977AB8}"/>
                </a:ext>
              </a:extLst>
            </p:cNvPr>
            <p:cNvGrpSpPr/>
            <p:nvPr/>
          </p:nvGrpSpPr>
          <p:grpSpPr>
            <a:xfrm>
              <a:off x="4904009" y="2059841"/>
              <a:ext cx="983655" cy="983655"/>
              <a:chOff x="1253647" y="2094461"/>
              <a:chExt cx="983655" cy="983655"/>
            </a:xfrm>
          </p:grpSpPr>
          <p:sp>
            <p:nvSpPr>
              <p:cNvPr id="53" name="椭圆 52">
                <a:extLst>
                  <a:ext uri="{FF2B5EF4-FFF2-40B4-BE49-F238E27FC236}">
                    <a16:creationId xmlns:a16="http://schemas.microsoft.com/office/drawing/2014/main" id="{1B4EB2AC-68AE-224D-E06A-9B32345124E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253647" y="2094461"/>
                <a:ext cx="983655" cy="983655"/>
              </a:xfrm>
              <a:prstGeom prst="ellipse">
                <a:avLst/>
              </a:prstGeom>
              <a:solidFill>
                <a:srgbClr val="FFFFFF"/>
              </a:solidFill>
              <a:ln w="25400" cap="flat">
                <a:solidFill>
                  <a:schemeClr val="tx1"/>
                </a:solidFill>
                <a:prstDash val="solid"/>
                <a:round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50800" tIns="50800" rIns="50800" bIns="50800" numCol="1" spcCol="38100" rtlCol="0" anchor="ctr">
                <a:spAutoFit/>
              </a:bodyPr>
              <a:lstStyle/>
              <a:p>
                <a:pPr marL="0" marR="0" indent="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200" b="0" i="0" u="none" strike="noStrike" cap="none" spc="0" normalizeH="0" baseline="0">
                  <a:ln>
                    <a:noFill/>
                  </a:ln>
                  <a:effectLst/>
                  <a:uFillTx/>
                  <a:latin typeface="Tahoma"/>
                  <a:ea typeface="Tahoma"/>
                  <a:cs typeface="Tahoma"/>
                  <a:sym typeface="Tahoma"/>
                </a:endParaRPr>
              </a:p>
            </p:txBody>
          </p:sp>
          <p:sp>
            <p:nvSpPr>
              <p:cNvPr id="54" name="文本框 53">
                <a:extLst>
                  <a:ext uri="{FF2B5EF4-FFF2-40B4-BE49-F238E27FC236}">
                    <a16:creationId xmlns:a16="http://schemas.microsoft.com/office/drawing/2014/main" id="{96AF726F-9A6F-745F-F8D0-D0DA544516E3}"/>
                  </a:ext>
                </a:extLst>
              </p:cNvPr>
              <p:cNvSpPr txBox="1"/>
              <p:nvPr/>
            </p:nvSpPr>
            <p:spPr>
              <a:xfrm>
                <a:off x="1590917" y="2308013"/>
                <a:ext cx="352661" cy="48731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none" lIns="50800" tIns="50800" rIns="50800" bIns="50800" numCol="1" spcCol="38100" rtlCol="0" anchor="ctr">
                <a:spAutoFit/>
              </a:bodyPr>
              <a:lstStyle/>
              <a:p>
                <a:pPr marL="0" marR="0" indent="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2500" b="0" i="0" u="none" strike="noStrike" cap="none" spc="0" normalizeH="0" baseline="0">
                    <a:ln>
                      <a:noFill/>
                    </a:ln>
                    <a:effectLst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rPr>
                  <a:t>a</a:t>
                </a:r>
                <a:r>
                  <a:rPr kumimoji="0" lang="en-US" altLang="zh-CN" sz="2500" b="0" i="0" u="none" strike="noStrike" cap="none" spc="0" normalizeH="0" baseline="-25000">
                    <a:ln>
                      <a:noFill/>
                    </a:ln>
                    <a:effectLst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rPr>
                  <a:t>2</a:t>
                </a:r>
                <a:endParaRPr kumimoji="0" lang="zh-CN" altLang="en-US" sz="2500" b="0" i="0" u="none" strike="noStrike" cap="none" spc="0" normalizeH="0" baseline="-25000">
                  <a:ln>
                    <a:noFill/>
                  </a:ln>
                  <a:effectLst/>
                  <a:uFillTx/>
                  <a:latin typeface="Times New Roman"/>
                  <a:ea typeface="Times New Roman"/>
                  <a:cs typeface="Times New Roman"/>
                  <a:sym typeface="Times New Roman"/>
                </a:endParaRPr>
              </a:p>
            </p:txBody>
          </p:sp>
        </p:grp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5756C19B-07FC-C762-1D8B-F01914068744}"/>
                </a:ext>
              </a:extLst>
            </p:cNvPr>
            <p:cNvGrpSpPr/>
            <p:nvPr/>
          </p:nvGrpSpPr>
          <p:grpSpPr>
            <a:xfrm>
              <a:off x="6751615" y="2059841"/>
              <a:ext cx="983655" cy="983655"/>
              <a:chOff x="1253647" y="2094461"/>
              <a:chExt cx="983655" cy="983655"/>
            </a:xfrm>
          </p:grpSpPr>
          <p:sp>
            <p:nvSpPr>
              <p:cNvPr id="57" name="椭圆 56">
                <a:extLst>
                  <a:ext uri="{FF2B5EF4-FFF2-40B4-BE49-F238E27FC236}">
                    <a16:creationId xmlns:a16="http://schemas.microsoft.com/office/drawing/2014/main" id="{E5D61DF9-76C8-790C-91B5-80835ECCFD1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253647" y="2094461"/>
                <a:ext cx="983655" cy="983655"/>
              </a:xfrm>
              <a:prstGeom prst="ellipse">
                <a:avLst/>
              </a:prstGeom>
              <a:solidFill>
                <a:srgbClr val="FFFFFF"/>
              </a:solidFill>
              <a:ln w="25400" cap="flat">
                <a:solidFill>
                  <a:schemeClr val="tx1"/>
                </a:solidFill>
                <a:prstDash val="solid"/>
                <a:round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50800" tIns="50800" rIns="50800" bIns="50800" numCol="1" spcCol="38100" rtlCol="0" anchor="ctr">
                <a:spAutoFit/>
              </a:bodyPr>
              <a:lstStyle/>
              <a:p>
                <a:pPr marL="0" marR="0" indent="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200" b="0" i="0" u="none" strike="noStrike" cap="none" spc="0" normalizeH="0" baseline="0">
                  <a:ln>
                    <a:noFill/>
                  </a:ln>
                  <a:effectLst/>
                  <a:uFillTx/>
                  <a:latin typeface="Tahoma"/>
                  <a:ea typeface="Tahoma"/>
                  <a:cs typeface="Tahoma"/>
                  <a:sym typeface="Tahoma"/>
                </a:endParaRPr>
              </a:p>
            </p:txBody>
          </p:sp>
          <p:sp>
            <p:nvSpPr>
              <p:cNvPr id="58" name="文本框 57">
                <a:extLst>
                  <a:ext uri="{FF2B5EF4-FFF2-40B4-BE49-F238E27FC236}">
                    <a16:creationId xmlns:a16="http://schemas.microsoft.com/office/drawing/2014/main" id="{DF87CBCE-1350-F304-E34A-70D7357DEF9F}"/>
                  </a:ext>
                </a:extLst>
              </p:cNvPr>
              <p:cNvSpPr txBox="1"/>
              <p:nvPr/>
            </p:nvSpPr>
            <p:spPr>
              <a:xfrm>
                <a:off x="1590917" y="2308013"/>
                <a:ext cx="352661" cy="48731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none" lIns="50800" tIns="50800" rIns="50800" bIns="50800" numCol="1" spcCol="38100" rtlCol="0" anchor="ctr">
                <a:spAutoFit/>
              </a:bodyPr>
              <a:lstStyle/>
              <a:p>
                <a:pPr marL="0" marR="0" indent="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2500" b="0" i="0" u="none" strike="noStrike" cap="none" spc="0" normalizeH="0" baseline="0">
                    <a:ln>
                      <a:noFill/>
                    </a:ln>
                    <a:effectLst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rPr>
                  <a:t>a</a:t>
                </a:r>
                <a:r>
                  <a:rPr kumimoji="0" lang="en-US" altLang="zh-CN" sz="2500" b="0" i="0" u="none" strike="noStrike" cap="none" spc="0" normalizeH="0" baseline="-25000">
                    <a:ln>
                      <a:noFill/>
                    </a:ln>
                    <a:effectLst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rPr>
                  <a:t>3</a:t>
                </a:r>
                <a:endParaRPr kumimoji="0" lang="zh-CN" altLang="en-US" sz="2500" b="0" i="0" u="none" strike="noStrike" cap="none" spc="0" normalizeH="0" baseline="-25000">
                  <a:ln>
                    <a:noFill/>
                  </a:ln>
                  <a:effectLst/>
                  <a:uFillTx/>
                  <a:latin typeface="Times New Roman"/>
                  <a:ea typeface="Times New Roman"/>
                  <a:cs typeface="Times New Roman"/>
                  <a:sym typeface="Times New Roman"/>
                </a:endParaRPr>
              </a:p>
            </p:txBody>
          </p:sp>
        </p:grpSp>
        <p:sp>
          <p:nvSpPr>
            <p:cNvPr id="60" name="线条">
              <a:extLst>
                <a:ext uri="{FF2B5EF4-FFF2-40B4-BE49-F238E27FC236}">
                  <a16:creationId xmlns:a16="http://schemas.microsoft.com/office/drawing/2014/main" id="{6CF29346-FC64-2ECD-36C3-E5CDB3F9FFDA}"/>
                </a:ext>
              </a:extLst>
            </p:cNvPr>
            <p:cNvSpPr/>
            <p:nvPr/>
          </p:nvSpPr>
          <p:spPr>
            <a:xfrm>
              <a:off x="4045429" y="2562555"/>
              <a:ext cx="864000" cy="1"/>
            </a:xfrm>
            <a:prstGeom prst="line">
              <a:avLst/>
            </a:prstGeom>
            <a:noFill/>
            <a:ln w="25400" cap="flat">
              <a:solidFill>
                <a:schemeClr val="tx1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R="40639" indent="57798" algn="ctr" defTabSz="910828">
                <a:defRPr sz="4000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61" name="线条">
              <a:extLst>
                <a:ext uri="{FF2B5EF4-FFF2-40B4-BE49-F238E27FC236}">
                  <a16:creationId xmlns:a16="http://schemas.microsoft.com/office/drawing/2014/main" id="{E78C58B6-FC1A-4D5F-7761-F24A4B18A283}"/>
                </a:ext>
              </a:extLst>
            </p:cNvPr>
            <p:cNvSpPr/>
            <p:nvPr/>
          </p:nvSpPr>
          <p:spPr>
            <a:xfrm>
              <a:off x="5896993" y="2562555"/>
              <a:ext cx="864000" cy="1"/>
            </a:xfrm>
            <a:prstGeom prst="line">
              <a:avLst/>
            </a:prstGeom>
            <a:noFill/>
            <a:ln w="25400" cap="flat">
              <a:solidFill>
                <a:schemeClr val="tx1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R="40639" indent="57798" algn="ctr" defTabSz="910828">
                <a:defRPr sz="4000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1A7B4525-E343-6331-901D-C7EDEA307CAC}"/>
              </a:ext>
            </a:extLst>
          </p:cNvPr>
          <p:cNvSpPr txBox="1"/>
          <p:nvPr/>
        </p:nvSpPr>
        <p:spPr>
          <a:xfrm>
            <a:off x="446312" y="2272921"/>
            <a:ext cx="8143255" cy="125675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342900" marR="0" indent="-342900" algn="l" defTabSz="4572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l"/>
              <a:tabLst/>
            </a:pPr>
            <a:r>
              <a:rPr lang="zh-CN" altLang="en-US"/>
              <a:t>使用结点存储</a:t>
            </a:r>
            <a:r>
              <a:rPr lang="en-US" altLang="zh-CN"/>
              <a:t>(</a:t>
            </a:r>
            <a:r>
              <a:rPr lang="zh-CN" altLang="en-US"/>
              <a:t>引用</a:t>
            </a:r>
            <a:r>
              <a:rPr lang="en-US" altLang="zh-CN"/>
              <a:t>)</a:t>
            </a:r>
            <a:r>
              <a:rPr lang="zh-CN" altLang="en-US"/>
              <a:t>数据</a:t>
            </a:r>
            <a:endParaRPr lang="en-US" altLang="zh-CN"/>
          </a:p>
          <a:p>
            <a:pPr marL="342900" marR="0" indent="-342900" algn="l" defTabSz="4572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l"/>
              <a:tabLst/>
            </a:pPr>
            <a:r>
              <a:rPr lang="zh-CN" altLang="en-US"/>
              <a:t>结点</a:t>
            </a:r>
            <a:r>
              <a:rPr kumimoji="0" lang="zh-CN" altLang="en-US" sz="25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之间的引用关系与线性表数据之间的先后关系一致</a:t>
            </a:r>
          </a:p>
        </p:txBody>
      </p:sp>
    </p:spTree>
    <p:extLst>
      <p:ext uri="{BB962C8B-B14F-4D97-AF65-F5344CB8AC3E}">
        <p14:creationId xmlns:p14="http://schemas.microsoft.com/office/powerpoint/2010/main" val="3760433960"/>
      </p:ext>
    </p:extLst>
  </p:cSld>
  <p:clrMapOvr>
    <a:masterClrMapping/>
  </p:clrMapOvr>
  <p:transition spd="med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0" name="public class LinkedListWithHeadNode&lt;T&gt; implements Ilist&lt;T&gt; {…"/>
          <p:cNvSpPr txBox="1"/>
          <p:nvPr/>
        </p:nvSpPr>
        <p:spPr>
          <a:xfrm>
            <a:off x="79760" y="2099686"/>
            <a:ext cx="9000862" cy="44884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1800">
                <a:latin typeface="Monaco"/>
                <a:ea typeface="Monaco"/>
                <a:cs typeface="Monaco"/>
                <a:sym typeface="Monaco"/>
              </a:defRPr>
            </a:pPr>
            <a:r>
              <a:rPr sz="1900">
                <a:solidFill>
                  <a:srgbClr val="931A68"/>
                </a:solidFill>
              </a:rPr>
              <a:t>public</a:t>
            </a:r>
            <a:r>
              <a:rPr sz="1900"/>
              <a:t> </a:t>
            </a:r>
            <a:r>
              <a:rPr sz="1900">
                <a:solidFill>
                  <a:srgbClr val="931A68"/>
                </a:solidFill>
              </a:rPr>
              <a:t>class</a:t>
            </a:r>
            <a:r>
              <a:rPr sz="1900"/>
              <a:t> LinkedListWith</a:t>
            </a:r>
            <a:r>
              <a:rPr lang="en-US" sz="1900"/>
              <a:t>first</a:t>
            </a:r>
            <a:r>
              <a:rPr sz="1900"/>
              <a:t>Node&lt;T&gt; </a:t>
            </a:r>
            <a:r>
              <a:rPr sz="1900">
                <a:solidFill>
                  <a:srgbClr val="931A68"/>
                </a:solidFill>
              </a:rPr>
              <a:t>implements</a:t>
            </a:r>
            <a:r>
              <a:rPr sz="1900"/>
              <a:t> Ilist&lt;T&gt; {</a:t>
            </a:r>
          </a:p>
          <a:p>
            <a:pPr>
              <a:defRPr sz="1800">
                <a:latin typeface="Monaco"/>
                <a:ea typeface="Monaco"/>
                <a:cs typeface="Monaco"/>
                <a:sym typeface="Monaco"/>
              </a:defRPr>
            </a:pPr>
            <a:r>
              <a:rPr sz="1900"/>
              <a:t>	</a:t>
            </a:r>
            <a:r>
              <a:rPr sz="1900">
                <a:solidFill>
                  <a:srgbClr val="931A68"/>
                </a:solidFill>
              </a:rPr>
              <a:t>private</a:t>
            </a:r>
            <a:r>
              <a:rPr sz="1900"/>
              <a:t> Node&lt;T&gt; </a:t>
            </a:r>
            <a:r>
              <a:rPr lang="en-US" sz="1900">
                <a:solidFill>
                  <a:srgbClr val="0326CC"/>
                </a:solidFill>
              </a:rPr>
              <a:t>first</a:t>
            </a:r>
            <a:r>
              <a:rPr sz="1900"/>
              <a:t>;</a:t>
            </a:r>
          </a:p>
          <a:p>
            <a:pPr>
              <a:defRPr sz="1800">
                <a:solidFill>
                  <a:srgbClr val="0326CC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 sz="1900">
                <a:solidFill>
                  <a:srgbClr val="000000"/>
                </a:solidFill>
              </a:rPr>
              <a:t>	</a:t>
            </a:r>
            <a:r>
              <a:rPr sz="1900">
                <a:solidFill>
                  <a:srgbClr val="931A68"/>
                </a:solidFill>
              </a:rPr>
              <a:t>int</a:t>
            </a:r>
            <a:r>
              <a:rPr sz="1900">
                <a:solidFill>
                  <a:srgbClr val="000000"/>
                </a:solidFill>
              </a:rPr>
              <a:t> </a:t>
            </a:r>
            <a:r>
              <a:rPr sz="1900"/>
              <a:t>size</a:t>
            </a:r>
            <a:r>
              <a:rPr sz="1900">
                <a:solidFill>
                  <a:srgbClr val="000000"/>
                </a:solidFill>
              </a:rPr>
              <a:t>;</a:t>
            </a:r>
          </a:p>
          <a:p>
            <a:pPr>
              <a:defRPr sz="1800">
                <a:latin typeface="Monaco"/>
                <a:ea typeface="Monaco"/>
                <a:cs typeface="Monaco"/>
                <a:sym typeface="Monaco"/>
              </a:defRPr>
            </a:pPr>
            <a:r>
              <a:rPr sz="1900"/>
              <a:t>	LinkedListWith</a:t>
            </a:r>
            <a:r>
              <a:rPr lang="en-US" sz="1900"/>
              <a:t>first</a:t>
            </a:r>
            <a:r>
              <a:rPr sz="1900"/>
              <a:t>Node(){</a:t>
            </a:r>
          </a:p>
          <a:p>
            <a:pPr>
              <a:defRPr sz="1800">
                <a:latin typeface="Monaco"/>
                <a:ea typeface="Monaco"/>
                <a:cs typeface="Monaco"/>
                <a:sym typeface="Monaco"/>
              </a:defRPr>
            </a:pPr>
            <a:r>
              <a:rPr sz="1900"/>
              <a:t>		</a:t>
            </a:r>
            <a:r>
              <a:rPr lang="en-US" sz="1900">
                <a:solidFill>
                  <a:srgbClr val="0326CC"/>
                </a:solidFill>
              </a:rPr>
              <a:t>first</a:t>
            </a:r>
            <a:r>
              <a:rPr sz="1900"/>
              <a:t> = </a:t>
            </a:r>
            <a:r>
              <a:rPr sz="1900">
                <a:solidFill>
                  <a:srgbClr val="931A68"/>
                </a:solidFill>
              </a:rPr>
              <a:t>new</a:t>
            </a:r>
            <a:r>
              <a:rPr sz="1900"/>
              <a:t> Node&lt;&gt;(</a:t>
            </a:r>
            <a:r>
              <a:rPr sz="1900">
                <a:solidFill>
                  <a:srgbClr val="931A68"/>
                </a:solidFill>
              </a:rPr>
              <a:t>null</a:t>
            </a:r>
            <a:r>
              <a:rPr sz="1900"/>
              <a:t>, </a:t>
            </a:r>
            <a:r>
              <a:rPr sz="1900">
                <a:solidFill>
                  <a:srgbClr val="931A68"/>
                </a:solidFill>
              </a:rPr>
              <a:t>null</a:t>
            </a:r>
            <a:r>
              <a:rPr sz="1900"/>
              <a:t>);</a:t>
            </a:r>
            <a:r>
              <a:rPr sz="1900">
                <a:solidFill>
                  <a:srgbClr val="4E9072"/>
                </a:solidFill>
              </a:rPr>
              <a:t>// 头结点</a:t>
            </a:r>
          </a:p>
          <a:p>
            <a:pPr>
              <a:defRPr sz="1800">
                <a:latin typeface="Monaco"/>
                <a:ea typeface="Monaco"/>
                <a:cs typeface="Monaco"/>
                <a:sym typeface="Monaco"/>
              </a:defRPr>
            </a:pPr>
            <a:r>
              <a:rPr sz="1900"/>
              <a:t>	}</a:t>
            </a:r>
          </a:p>
          <a:p>
            <a:pPr>
              <a:defRPr sz="1800">
                <a:latin typeface="Monaco"/>
                <a:ea typeface="Monaco"/>
                <a:cs typeface="Monaco"/>
                <a:sym typeface="Monaco"/>
              </a:defRPr>
            </a:pPr>
            <a:endParaRPr sz="1900"/>
          </a:p>
          <a:p>
            <a:pPr>
              <a:defRPr sz="1800">
                <a:latin typeface="Monaco"/>
                <a:ea typeface="Monaco"/>
                <a:cs typeface="Monaco"/>
                <a:sym typeface="Monaco"/>
              </a:defRPr>
            </a:pPr>
            <a:r>
              <a:rPr sz="1900"/>
              <a:t>	</a:t>
            </a:r>
            <a:r>
              <a:rPr sz="1900">
                <a:solidFill>
                  <a:srgbClr val="931A68"/>
                </a:solidFill>
              </a:rPr>
              <a:t>private</a:t>
            </a:r>
            <a:r>
              <a:rPr sz="1900"/>
              <a:t> </a:t>
            </a:r>
            <a:r>
              <a:rPr sz="1900">
                <a:solidFill>
                  <a:srgbClr val="931A68"/>
                </a:solidFill>
              </a:rPr>
              <a:t>static</a:t>
            </a:r>
            <a:r>
              <a:rPr sz="1900"/>
              <a:t> </a:t>
            </a:r>
            <a:r>
              <a:rPr sz="1900">
                <a:solidFill>
                  <a:srgbClr val="931A68"/>
                </a:solidFill>
              </a:rPr>
              <a:t>class</a:t>
            </a:r>
            <a:r>
              <a:rPr sz="1900"/>
              <a:t> Node&lt;T&gt;{</a:t>
            </a:r>
          </a:p>
          <a:p>
            <a:pPr>
              <a:defRPr sz="1800">
                <a:latin typeface="Monaco"/>
                <a:ea typeface="Monaco"/>
                <a:cs typeface="Monaco"/>
                <a:sym typeface="Monaco"/>
              </a:defRPr>
            </a:pPr>
            <a:r>
              <a:rPr sz="1900"/>
              <a:t>		T </a:t>
            </a:r>
            <a:r>
              <a:rPr sz="1900">
                <a:solidFill>
                  <a:srgbClr val="0326CC"/>
                </a:solidFill>
              </a:rPr>
              <a:t>data</a:t>
            </a:r>
            <a:r>
              <a:rPr sz="1900"/>
              <a:t>;</a:t>
            </a:r>
          </a:p>
          <a:p>
            <a:pPr>
              <a:defRPr sz="1800">
                <a:latin typeface="Monaco"/>
                <a:ea typeface="Monaco"/>
                <a:cs typeface="Monaco"/>
                <a:sym typeface="Monaco"/>
              </a:defRPr>
            </a:pPr>
            <a:r>
              <a:rPr sz="1900"/>
              <a:t>		Node&lt;T&gt; </a:t>
            </a:r>
            <a:r>
              <a:rPr sz="1900">
                <a:solidFill>
                  <a:srgbClr val="0326CC"/>
                </a:solidFill>
              </a:rPr>
              <a:t>next</a:t>
            </a:r>
            <a:r>
              <a:rPr sz="1900"/>
              <a:t>;</a:t>
            </a:r>
          </a:p>
          <a:p>
            <a:pPr>
              <a:defRPr sz="1800">
                <a:latin typeface="Monaco"/>
                <a:ea typeface="Monaco"/>
                <a:cs typeface="Monaco"/>
                <a:sym typeface="Monaco"/>
              </a:defRPr>
            </a:pPr>
            <a:r>
              <a:rPr sz="1900"/>
              <a:t>		Node(T </a:t>
            </a:r>
            <a:r>
              <a:rPr sz="1900">
                <a:solidFill>
                  <a:srgbClr val="7E504F"/>
                </a:solidFill>
              </a:rPr>
              <a:t>data</a:t>
            </a:r>
            <a:r>
              <a:rPr sz="1900"/>
              <a:t>, Node&lt;T&gt; </a:t>
            </a:r>
            <a:r>
              <a:rPr sz="1900">
                <a:solidFill>
                  <a:srgbClr val="7E504F"/>
                </a:solidFill>
              </a:rPr>
              <a:t>next</a:t>
            </a:r>
            <a:r>
              <a:rPr sz="1900"/>
              <a:t>){</a:t>
            </a:r>
          </a:p>
          <a:p>
            <a:pPr>
              <a:defRPr sz="1800">
                <a:solidFill>
                  <a:srgbClr val="931A68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 sz="1900">
                <a:solidFill>
                  <a:srgbClr val="000000"/>
                </a:solidFill>
              </a:rPr>
              <a:t>			</a:t>
            </a:r>
            <a:r>
              <a:rPr sz="1900"/>
              <a:t>this</a:t>
            </a:r>
            <a:r>
              <a:rPr sz="1900">
                <a:solidFill>
                  <a:srgbClr val="000000"/>
                </a:solidFill>
              </a:rPr>
              <a:t>.</a:t>
            </a:r>
            <a:r>
              <a:rPr sz="1900">
                <a:solidFill>
                  <a:srgbClr val="0326CC"/>
                </a:solidFill>
              </a:rPr>
              <a:t>data</a:t>
            </a:r>
            <a:r>
              <a:rPr sz="1900">
                <a:solidFill>
                  <a:srgbClr val="000000"/>
                </a:solidFill>
              </a:rPr>
              <a:t> = </a:t>
            </a:r>
            <a:r>
              <a:rPr sz="1900">
                <a:solidFill>
                  <a:srgbClr val="7E504F"/>
                </a:solidFill>
              </a:rPr>
              <a:t>data</a:t>
            </a:r>
            <a:r>
              <a:rPr sz="1900">
                <a:solidFill>
                  <a:srgbClr val="000000"/>
                </a:solidFill>
              </a:rPr>
              <a:t>;</a:t>
            </a:r>
          </a:p>
          <a:p>
            <a:pPr>
              <a:defRPr sz="1800">
                <a:solidFill>
                  <a:srgbClr val="931A68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 sz="1900">
                <a:solidFill>
                  <a:srgbClr val="000000"/>
                </a:solidFill>
              </a:rPr>
              <a:t>			</a:t>
            </a:r>
            <a:r>
              <a:rPr sz="1900"/>
              <a:t>this</a:t>
            </a:r>
            <a:r>
              <a:rPr sz="1900">
                <a:solidFill>
                  <a:srgbClr val="000000"/>
                </a:solidFill>
              </a:rPr>
              <a:t>.</a:t>
            </a:r>
            <a:r>
              <a:rPr sz="1900">
                <a:solidFill>
                  <a:srgbClr val="0326CC"/>
                </a:solidFill>
              </a:rPr>
              <a:t>next</a:t>
            </a:r>
            <a:r>
              <a:rPr sz="1900">
                <a:solidFill>
                  <a:srgbClr val="000000"/>
                </a:solidFill>
              </a:rPr>
              <a:t> = </a:t>
            </a:r>
            <a:r>
              <a:rPr sz="1900">
                <a:solidFill>
                  <a:srgbClr val="7E504F"/>
                </a:solidFill>
              </a:rPr>
              <a:t>next</a:t>
            </a:r>
            <a:r>
              <a:rPr sz="1900">
                <a:solidFill>
                  <a:srgbClr val="000000"/>
                </a:solidFill>
              </a:rPr>
              <a:t>;</a:t>
            </a:r>
          </a:p>
          <a:p>
            <a:pPr>
              <a:defRPr sz="1800">
                <a:latin typeface="Monaco"/>
                <a:ea typeface="Monaco"/>
                <a:cs typeface="Monaco"/>
                <a:sym typeface="Monaco"/>
              </a:defRPr>
            </a:pPr>
            <a:r>
              <a:rPr sz="1900"/>
              <a:t>		}</a:t>
            </a:r>
          </a:p>
          <a:p>
            <a:pPr>
              <a:defRPr sz="1800">
                <a:latin typeface="Monaco"/>
                <a:ea typeface="Monaco"/>
                <a:cs typeface="Monaco"/>
                <a:sym typeface="Monaco"/>
              </a:defRPr>
            </a:pPr>
            <a:r>
              <a:rPr sz="1900"/>
              <a:t>	}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1275E980-88D6-1A21-4B20-D9DF13C454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带头结点的单</a:t>
            </a:r>
            <a:r>
              <a:rPr lang="en-US" altLang="zh-CN"/>
              <a:t>(</a:t>
            </a:r>
            <a:r>
              <a:rPr lang="zh-CN" altLang="en-US"/>
              <a:t>向</a:t>
            </a:r>
            <a:r>
              <a:rPr lang="en-US" altLang="zh-CN"/>
              <a:t>)</a:t>
            </a:r>
            <a:r>
              <a:rPr lang="zh-CN" altLang="en-US"/>
              <a:t>链表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9A41364-90F5-B026-D20E-6F49C397F57C}"/>
              </a:ext>
            </a:extLst>
          </p:cNvPr>
          <p:cNvSpPr txBox="1"/>
          <p:nvPr/>
        </p:nvSpPr>
        <p:spPr>
          <a:xfrm>
            <a:off x="1612900" y="1164405"/>
            <a:ext cx="1064394" cy="48731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CN" altLang="en-US" sz="25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空表：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432AB53C-00BE-ED37-0A30-705DFC601CBD}"/>
              </a:ext>
            </a:extLst>
          </p:cNvPr>
          <p:cNvGrpSpPr/>
          <p:nvPr/>
        </p:nvGrpSpPr>
        <p:grpSpPr>
          <a:xfrm>
            <a:off x="3011486" y="1154061"/>
            <a:ext cx="2630549" cy="525683"/>
            <a:chOff x="3011486" y="1154061"/>
            <a:chExt cx="2630549" cy="525683"/>
          </a:xfrm>
        </p:grpSpPr>
        <p:sp>
          <p:nvSpPr>
            <p:cNvPr id="1121" name="矩形"/>
            <p:cNvSpPr/>
            <p:nvPr/>
          </p:nvSpPr>
          <p:spPr>
            <a:xfrm>
              <a:off x="5281670" y="1192161"/>
              <a:ext cx="360365" cy="468315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122" name="椭圆形"/>
            <p:cNvSpPr/>
            <p:nvPr/>
          </p:nvSpPr>
          <p:spPr>
            <a:xfrm>
              <a:off x="3694170" y="1408062"/>
              <a:ext cx="36515" cy="71439"/>
            </a:xfrm>
            <a:prstGeom prst="ellipse">
              <a:avLst/>
            </a:prstGeom>
            <a:solidFill>
              <a:srgbClr val="000000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123" name="线条"/>
            <p:cNvSpPr/>
            <p:nvPr/>
          </p:nvSpPr>
          <p:spPr>
            <a:xfrm>
              <a:off x="3732270" y="1446162"/>
              <a:ext cx="539753" cy="1589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124" name="矩形"/>
            <p:cNvSpPr/>
            <p:nvPr/>
          </p:nvSpPr>
          <p:spPr>
            <a:xfrm>
              <a:off x="4278370" y="1192161"/>
              <a:ext cx="1008065" cy="468315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128" name="head"/>
            <p:cNvSpPr txBox="1"/>
            <p:nvPr/>
          </p:nvSpPr>
          <p:spPr>
            <a:xfrm>
              <a:off x="3011486" y="1207820"/>
              <a:ext cx="679994" cy="47192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marR="40640" indent="40640" defTabSz="914400">
                <a:spcBef>
                  <a:spcPts val="1300"/>
                </a:spcBef>
                <a:defRPr sz="24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r>
                <a:rPr lang="en-US"/>
                <a:t>first</a:t>
              </a:r>
              <a:endParaRPr/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5CA9D5EC-6996-BF5F-2917-485EDA346C9E}"/>
                </a:ext>
              </a:extLst>
            </p:cNvPr>
            <p:cNvSpPr txBox="1"/>
            <p:nvPr/>
          </p:nvSpPr>
          <p:spPr>
            <a:xfrm>
              <a:off x="5275323" y="1154061"/>
              <a:ext cx="360364" cy="47705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wrap="square">
              <a:spAutoFit/>
            </a:bodyPr>
            <a:lstStyle/>
            <a:p>
              <a:r>
                <a:rPr lang="zh-CN" altLang="en-US">
                  <a:solidFill>
                    <a:schemeClr val="tx1"/>
                  </a:solidFill>
                  <a:effectLst/>
                  <a:latin typeface="Symbol" pitchFamily="2" charset="2"/>
                </a:rPr>
                <a:t>∧</a:t>
              </a:r>
              <a:endParaRPr lang="zh-CN" altLang="en-US"/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F7FC0E46-E8BA-2527-9EAE-C3B8266BA7D1}"/>
                </a:ext>
              </a:extLst>
            </p:cNvPr>
            <p:cNvSpPr txBox="1"/>
            <p:nvPr/>
          </p:nvSpPr>
          <p:spPr>
            <a:xfrm>
              <a:off x="4602223" y="1166761"/>
              <a:ext cx="360364" cy="47705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wrap="square">
              <a:spAutoFit/>
            </a:bodyPr>
            <a:lstStyle/>
            <a:p>
              <a:r>
                <a:rPr lang="zh-CN" altLang="en-US">
                  <a:solidFill>
                    <a:schemeClr val="tx1"/>
                  </a:solidFill>
                  <a:effectLst/>
                  <a:latin typeface="Symbol" pitchFamily="2" charset="2"/>
                </a:rPr>
                <a:t>∧</a:t>
              </a:r>
              <a:endParaRPr lang="zh-CN" altLang="en-US"/>
            </a:p>
          </p:txBody>
        </p:sp>
      </p:grpSp>
    </p:spTree>
  </p:cSld>
  <p:clrMapOvr>
    <a:masterClrMapping/>
  </p:clrMapOvr>
  <p:transition spd="med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9" name="public T get(int index) {…"/>
          <p:cNvSpPr txBox="1"/>
          <p:nvPr/>
        </p:nvSpPr>
        <p:spPr>
          <a:xfrm>
            <a:off x="617542" y="1102122"/>
            <a:ext cx="7793800" cy="328808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2300">
                <a:latin typeface="Monaco"/>
                <a:ea typeface="Monaco"/>
                <a:cs typeface="Monaco"/>
                <a:sym typeface="Monaco"/>
              </a:defRPr>
            </a:pPr>
            <a:r>
              <a:t>	</a:t>
            </a:r>
            <a:r>
              <a:rPr>
                <a:solidFill>
                  <a:srgbClr val="931A68"/>
                </a:solidFill>
              </a:rPr>
              <a:t>public</a:t>
            </a:r>
            <a:r>
              <a:t> T get(</a:t>
            </a:r>
            <a:r>
              <a:rPr>
                <a:solidFill>
                  <a:srgbClr val="931A68"/>
                </a:solidFill>
              </a:rPr>
              <a:t>int</a:t>
            </a:r>
            <a:r>
              <a:t> </a:t>
            </a:r>
            <a:r>
              <a:rPr>
                <a:solidFill>
                  <a:srgbClr val="7E504F"/>
                </a:solidFill>
              </a:rPr>
              <a:t>index</a:t>
            </a:r>
            <a:r>
              <a:t>) {</a:t>
            </a:r>
          </a:p>
          <a:p>
            <a:pPr>
              <a:defRPr sz="2300">
                <a:latin typeface="Monaco"/>
                <a:ea typeface="Monaco"/>
                <a:cs typeface="Monaco"/>
                <a:sym typeface="Monaco"/>
              </a:defRPr>
            </a:pPr>
            <a:r>
              <a:t>		rangCheck(</a:t>
            </a:r>
            <a:r>
              <a:rPr>
                <a:solidFill>
                  <a:srgbClr val="7E504F"/>
                </a:solidFill>
              </a:rPr>
              <a:t>index</a:t>
            </a:r>
            <a:r>
              <a:t>);</a:t>
            </a:r>
          </a:p>
          <a:p>
            <a:pPr>
              <a:defRPr sz="2300">
                <a:latin typeface="Monaco"/>
                <a:ea typeface="Monaco"/>
                <a:cs typeface="Monaco"/>
                <a:sym typeface="Monaco"/>
              </a:defRPr>
            </a:pPr>
            <a:r>
              <a:t>		Node&lt;T&gt; </a:t>
            </a:r>
            <a:r>
              <a:rPr>
                <a:solidFill>
                  <a:srgbClr val="7E504F"/>
                </a:solidFill>
              </a:rPr>
              <a:t>p</a:t>
            </a:r>
            <a:r>
              <a:t> = </a:t>
            </a:r>
            <a:r>
              <a:rPr lang="en-US">
                <a:solidFill>
                  <a:srgbClr val="0326CC"/>
                </a:solidFill>
              </a:rPr>
              <a:t>first</a:t>
            </a:r>
            <a:r>
              <a:t>.</a:t>
            </a:r>
            <a:r>
              <a:rPr>
                <a:solidFill>
                  <a:srgbClr val="0326CC"/>
                </a:solidFill>
              </a:rPr>
              <a:t>next</a:t>
            </a:r>
            <a:r>
              <a:t>;</a:t>
            </a:r>
            <a:r>
              <a:rPr>
                <a:solidFill>
                  <a:schemeClr val="accent5"/>
                </a:solidFill>
              </a:rPr>
              <a:t>//注意：开始的位置</a:t>
            </a:r>
          </a:p>
          <a:p>
            <a:pPr>
              <a:defRPr sz="23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t>// index次</a:t>
            </a:r>
            <a:endParaRPr>
              <a:solidFill>
                <a:srgbClr val="000000"/>
              </a:solidFill>
            </a:endParaRPr>
          </a:p>
          <a:p>
            <a:pPr>
              <a:defRPr sz="2300">
                <a:latin typeface="Monaco"/>
                <a:ea typeface="Monaco"/>
                <a:cs typeface="Monaco"/>
                <a:sym typeface="Monaco"/>
              </a:defRPr>
            </a:pPr>
            <a:r>
              <a:t>		</a:t>
            </a:r>
            <a:r>
              <a:rPr>
                <a:solidFill>
                  <a:srgbClr val="931A68"/>
                </a:solidFill>
              </a:rPr>
              <a:t>for</a:t>
            </a:r>
            <a:r>
              <a:t> (</a:t>
            </a:r>
            <a:r>
              <a:rPr>
                <a:solidFill>
                  <a:srgbClr val="931A68"/>
                </a:solidFill>
              </a:rPr>
              <a:t>int</a:t>
            </a:r>
            <a:r>
              <a:t> </a:t>
            </a:r>
            <a:r>
              <a:rPr>
                <a:solidFill>
                  <a:srgbClr val="7E504F"/>
                </a:solidFill>
              </a:rPr>
              <a:t>i</a:t>
            </a:r>
            <a:r>
              <a:t> = 0; </a:t>
            </a:r>
            <a:r>
              <a:rPr>
                <a:solidFill>
                  <a:srgbClr val="7E504F"/>
                </a:solidFill>
              </a:rPr>
              <a:t>i</a:t>
            </a:r>
            <a:r>
              <a:t> &lt; </a:t>
            </a:r>
            <a:r>
              <a:rPr>
                <a:solidFill>
                  <a:srgbClr val="7E504F"/>
                </a:solidFill>
              </a:rPr>
              <a:t>index</a:t>
            </a:r>
            <a:r>
              <a:t>; </a:t>
            </a:r>
            <a:r>
              <a:rPr>
                <a:solidFill>
                  <a:srgbClr val="7E504F"/>
                </a:solidFill>
              </a:rPr>
              <a:t>i</a:t>
            </a:r>
            <a:r>
              <a:t>++)</a:t>
            </a:r>
          </a:p>
          <a:p>
            <a:pPr>
              <a:defRPr sz="2300">
                <a:solidFill>
                  <a:srgbClr val="0326CC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	</a:t>
            </a:r>
            <a:r>
              <a:rPr>
                <a:solidFill>
                  <a:srgbClr val="7E504F"/>
                </a:solidFill>
              </a:rPr>
              <a:t>p</a:t>
            </a:r>
            <a:r>
              <a:rPr>
                <a:solidFill>
                  <a:srgbClr val="000000"/>
                </a:solidFill>
              </a:rPr>
              <a:t> = </a:t>
            </a:r>
            <a:r>
              <a:rPr>
                <a:solidFill>
                  <a:srgbClr val="7E504F"/>
                </a:solidFill>
              </a:rPr>
              <a:t>p</a:t>
            </a:r>
            <a:r>
              <a:rPr>
                <a:solidFill>
                  <a:srgbClr val="000000"/>
                </a:solidFill>
              </a:rPr>
              <a:t>.</a:t>
            </a:r>
            <a:r>
              <a:t>next</a:t>
            </a:r>
            <a:r>
              <a:rPr>
                <a:solidFill>
                  <a:srgbClr val="000000"/>
                </a:solidFill>
              </a:rPr>
              <a:t>;</a:t>
            </a:r>
          </a:p>
          <a:p>
            <a:pPr>
              <a:defRPr sz="2300">
                <a:latin typeface="Monaco"/>
                <a:ea typeface="Monaco"/>
                <a:cs typeface="Monaco"/>
                <a:sym typeface="Monaco"/>
              </a:defRPr>
            </a:pPr>
            <a:endParaRPr>
              <a:solidFill>
                <a:srgbClr val="000000"/>
              </a:solidFill>
            </a:endParaRPr>
          </a:p>
          <a:p>
            <a:pPr>
              <a:defRPr sz="2300">
                <a:solidFill>
                  <a:srgbClr val="931A68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t>return</a:t>
            </a:r>
            <a:r>
              <a:rPr>
                <a:solidFill>
                  <a:srgbClr val="000000"/>
                </a:solidFill>
              </a:rPr>
              <a:t> </a:t>
            </a:r>
            <a:r>
              <a:rPr>
                <a:solidFill>
                  <a:srgbClr val="7E504F"/>
                </a:solidFill>
              </a:rPr>
              <a:t>p</a:t>
            </a:r>
            <a:r>
              <a:rPr>
                <a:solidFill>
                  <a:srgbClr val="000000"/>
                </a:solidFill>
              </a:rPr>
              <a:t>.</a:t>
            </a:r>
            <a:r>
              <a:rPr>
                <a:solidFill>
                  <a:srgbClr val="0326CC"/>
                </a:solidFill>
              </a:rPr>
              <a:t>data</a:t>
            </a:r>
            <a:r>
              <a:rPr>
                <a:solidFill>
                  <a:srgbClr val="000000"/>
                </a:solidFill>
              </a:rPr>
              <a:t>;</a:t>
            </a:r>
          </a:p>
          <a:p>
            <a:pPr>
              <a:defRPr sz="2300">
                <a:latin typeface="Monaco"/>
                <a:ea typeface="Monaco"/>
                <a:cs typeface="Monaco"/>
                <a:sym typeface="Monaco"/>
              </a:defRPr>
            </a:pPr>
            <a:r>
              <a:t>	}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99CA2540-DC80-F9C5-A01D-6C9A4F78F5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get</a:t>
            </a:r>
            <a:endParaRPr lang="zh-CN" altLang="en-US"/>
          </a:p>
        </p:txBody>
      </p:sp>
    </p:spTree>
  </p:cSld>
  <p:clrMapOvr>
    <a:masterClrMapping/>
  </p:clrMapOvr>
  <p:transition spd="med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3" name="public void add(int index, T x) {// 对比CLinkedList…"/>
          <p:cNvSpPr txBox="1"/>
          <p:nvPr/>
        </p:nvSpPr>
        <p:spPr>
          <a:xfrm>
            <a:off x="193380" y="1147391"/>
            <a:ext cx="8712321" cy="30110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21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</a:t>
            </a:r>
            <a:r>
              <a:rPr>
                <a:solidFill>
                  <a:srgbClr val="931A68"/>
                </a:solidFill>
              </a:rPr>
              <a:t>public</a:t>
            </a:r>
            <a:r>
              <a:rPr>
                <a:solidFill>
                  <a:srgbClr val="000000"/>
                </a:solidFill>
              </a:rPr>
              <a:t> </a:t>
            </a:r>
            <a:r>
              <a:rPr>
                <a:solidFill>
                  <a:srgbClr val="931A68"/>
                </a:solidFill>
              </a:rPr>
              <a:t>void</a:t>
            </a:r>
            <a:r>
              <a:rPr>
                <a:solidFill>
                  <a:srgbClr val="000000"/>
                </a:solidFill>
              </a:rPr>
              <a:t> add(</a:t>
            </a:r>
            <a:r>
              <a:rPr>
                <a:solidFill>
                  <a:srgbClr val="931A68"/>
                </a:solidFill>
              </a:rPr>
              <a:t>int</a:t>
            </a:r>
            <a:r>
              <a:rPr>
                <a:solidFill>
                  <a:srgbClr val="000000"/>
                </a:solidFill>
              </a:rPr>
              <a:t> </a:t>
            </a:r>
            <a:r>
              <a:rPr>
                <a:solidFill>
                  <a:srgbClr val="7E504F"/>
                </a:solidFill>
              </a:rPr>
              <a:t>index</a:t>
            </a:r>
            <a:r>
              <a:rPr>
                <a:solidFill>
                  <a:srgbClr val="000000"/>
                </a:solidFill>
              </a:rPr>
              <a:t>, T </a:t>
            </a:r>
            <a:r>
              <a:rPr>
                <a:solidFill>
                  <a:srgbClr val="7E504F"/>
                </a:solidFill>
              </a:rPr>
              <a:t>x</a:t>
            </a:r>
            <a:r>
              <a:rPr>
                <a:solidFill>
                  <a:srgbClr val="000000"/>
                </a:solidFill>
              </a:rPr>
              <a:t>) {</a:t>
            </a:r>
            <a:r>
              <a:t>// 对比CLinkedList</a:t>
            </a:r>
            <a:endParaRPr>
              <a:solidFill>
                <a:srgbClr val="000000"/>
              </a:solidFill>
            </a:endParaRPr>
          </a:p>
          <a:p>
            <a:pPr>
              <a:defRPr sz="2100">
                <a:latin typeface="Monaco"/>
                <a:ea typeface="Monaco"/>
                <a:cs typeface="Monaco"/>
                <a:sym typeface="Monaco"/>
              </a:defRPr>
            </a:pPr>
            <a:r>
              <a:t>		rangeCheckForAdd(</a:t>
            </a:r>
            <a:r>
              <a:rPr>
                <a:solidFill>
                  <a:srgbClr val="7E504F"/>
                </a:solidFill>
              </a:rPr>
              <a:t>index</a:t>
            </a:r>
            <a:r>
              <a:t>);</a:t>
            </a:r>
          </a:p>
          <a:p>
            <a:pPr>
              <a:defRPr sz="21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t>// 找前驱</a:t>
            </a:r>
            <a:r>
              <a:rPr lang="zh-CN" altLang="en-US"/>
              <a:t>结点</a:t>
            </a:r>
            <a:endParaRPr>
              <a:solidFill>
                <a:srgbClr val="000000"/>
              </a:solidFill>
            </a:endParaRPr>
          </a:p>
          <a:p>
            <a:pPr>
              <a:defRPr sz="2100">
                <a:latin typeface="Monaco"/>
                <a:ea typeface="Monaco"/>
                <a:cs typeface="Monaco"/>
                <a:sym typeface="Monaco"/>
              </a:defRPr>
            </a:pPr>
            <a:r>
              <a:t>		Node&lt;T&gt; </a:t>
            </a:r>
            <a:r>
              <a:rPr>
                <a:solidFill>
                  <a:srgbClr val="7E504F"/>
                </a:solidFill>
              </a:rPr>
              <a:t>p</a:t>
            </a:r>
            <a:r>
              <a:t> = </a:t>
            </a:r>
            <a:r>
              <a:rPr lang="en-US">
                <a:solidFill>
                  <a:srgbClr val="0326CC"/>
                </a:solidFill>
              </a:rPr>
              <a:t>first</a:t>
            </a:r>
            <a:r>
              <a:t>;</a:t>
            </a:r>
            <a:r>
              <a:rPr lang="zh-CN" altLang="en-US">
                <a:solidFill>
                  <a:schemeClr val="accent5"/>
                </a:solidFill>
              </a:rPr>
              <a:t> </a:t>
            </a:r>
            <a:r>
              <a:rPr lang="en-US" altLang="zh-CN">
                <a:solidFill>
                  <a:schemeClr val="accent5"/>
                </a:solidFill>
              </a:rPr>
              <a:t>//</a:t>
            </a:r>
            <a:r>
              <a:rPr lang="zh-CN" altLang="en-US">
                <a:solidFill>
                  <a:schemeClr val="accent5"/>
                </a:solidFill>
              </a:rPr>
              <a:t>注意：开始的位置</a:t>
            </a:r>
            <a:endParaRPr/>
          </a:p>
          <a:p>
            <a:pPr>
              <a:defRPr sz="2100">
                <a:latin typeface="Monaco"/>
                <a:ea typeface="Monaco"/>
                <a:cs typeface="Monaco"/>
                <a:sym typeface="Monaco"/>
              </a:defRPr>
            </a:pPr>
            <a:r>
              <a:t>		</a:t>
            </a:r>
            <a:r>
              <a:rPr>
                <a:solidFill>
                  <a:srgbClr val="931A68"/>
                </a:solidFill>
              </a:rPr>
              <a:t>for</a:t>
            </a:r>
            <a:r>
              <a:t> (</a:t>
            </a:r>
            <a:r>
              <a:rPr>
                <a:solidFill>
                  <a:srgbClr val="931A68"/>
                </a:solidFill>
              </a:rPr>
              <a:t>int</a:t>
            </a:r>
            <a:r>
              <a:t> </a:t>
            </a:r>
            <a:r>
              <a:rPr>
                <a:solidFill>
                  <a:srgbClr val="7E504F"/>
                </a:solidFill>
              </a:rPr>
              <a:t>i</a:t>
            </a:r>
            <a:r>
              <a:t> = 0; </a:t>
            </a:r>
            <a:r>
              <a:rPr>
                <a:solidFill>
                  <a:srgbClr val="7E504F"/>
                </a:solidFill>
              </a:rPr>
              <a:t>i</a:t>
            </a:r>
            <a:r>
              <a:t> &lt; </a:t>
            </a:r>
            <a:r>
              <a:rPr>
                <a:solidFill>
                  <a:srgbClr val="7E504F"/>
                </a:solidFill>
              </a:rPr>
              <a:t>index</a:t>
            </a:r>
            <a:r>
              <a:t>; </a:t>
            </a:r>
            <a:r>
              <a:rPr>
                <a:solidFill>
                  <a:srgbClr val="7E504F"/>
                </a:solidFill>
              </a:rPr>
              <a:t>i</a:t>
            </a:r>
            <a:r>
              <a:t>++)</a:t>
            </a:r>
          </a:p>
          <a:p>
            <a:pPr>
              <a:defRPr sz="2100">
                <a:solidFill>
                  <a:srgbClr val="0326CC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	</a:t>
            </a:r>
            <a:r>
              <a:rPr>
                <a:solidFill>
                  <a:srgbClr val="7E504F"/>
                </a:solidFill>
              </a:rPr>
              <a:t>p</a:t>
            </a:r>
            <a:r>
              <a:rPr>
                <a:solidFill>
                  <a:srgbClr val="000000"/>
                </a:solidFill>
              </a:rPr>
              <a:t> = </a:t>
            </a:r>
            <a:r>
              <a:rPr>
                <a:solidFill>
                  <a:srgbClr val="7E504F"/>
                </a:solidFill>
              </a:rPr>
              <a:t>p</a:t>
            </a:r>
            <a:r>
              <a:rPr>
                <a:solidFill>
                  <a:srgbClr val="000000"/>
                </a:solidFill>
              </a:rPr>
              <a:t>.</a:t>
            </a:r>
            <a:r>
              <a:t>next</a:t>
            </a:r>
            <a:r>
              <a:rPr>
                <a:solidFill>
                  <a:srgbClr val="000000"/>
                </a:solidFill>
              </a:rPr>
              <a:t>;</a:t>
            </a:r>
          </a:p>
          <a:p>
            <a:pPr>
              <a:defRPr sz="2100">
                <a:latin typeface="Monaco"/>
                <a:ea typeface="Monaco"/>
                <a:cs typeface="Monaco"/>
                <a:sym typeface="Monaco"/>
              </a:defRPr>
            </a:pPr>
            <a:r>
              <a:t>		</a:t>
            </a:r>
            <a:r>
              <a:rPr>
                <a:solidFill>
                  <a:srgbClr val="7E504F"/>
                </a:solidFill>
              </a:rPr>
              <a:t>p</a:t>
            </a:r>
            <a:r>
              <a:t>.</a:t>
            </a:r>
            <a:r>
              <a:rPr>
                <a:solidFill>
                  <a:srgbClr val="0326CC"/>
                </a:solidFill>
              </a:rPr>
              <a:t>next</a:t>
            </a:r>
            <a:r>
              <a:t> = </a:t>
            </a:r>
            <a:r>
              <a:rPr>
                <a:solidFill>
                  <a:srgbClr val="931A68"/>
                </a:solidFill>
              </a:rPr>
              <a:t>new</a:t>
            </a:r>
            <a:r>
              <a:t> Node&lt;&gt;(</a:t>
            </a:r>
            <a:r>
              <a:rPr>
                <a:solidFill>
                  <a:srgbClr val="7E504F"/>
                </a:solidFill>
              </a:rPr>
              <a:t>x</a:t>
            </a:r>
            <a:r>
              <a:t>, </a:t>
            </a:r>
            <a:r>
              <a:rPr>
                <a:solidFill>
                  <a:srgbClr val="7E504F"/>
                </a:solidFill>
              </a:rPr>
              <a:t>p</a:t>
            </a:r>
            <a:r>
              <a:t>.</a:t>
            </a:r>
            <a:r>
              <a:rPr>
                <a:solidFill>
                  <a:srgbClr val="0326CC"/>
                </a:solidFill>
              </a:rPr>
              <a:t>next</a:t>
            </a:r>
            <a:r>
              <a:t>);</a:t>
            </a:r>
          </a:p>
          <a:p>
            <a:pPr>
              <a:defRPr sz="2100">
                <a:latin typeface="Monaco"/>
                <a:ea typeface="Monaco"/>
                <a:cs typeface="Monaco"/>
                <a:sym typeface="Monaco"/>
              </a:defRPr>
            </a:pPr>
            <a:r>
              <a:t>		++</a:t>
            </a:r>
            <a:r>
              <a:rPr>
                <a:solidFill>
                  <a:srgbClr val="0326CC"/>
                </a:solidFill>
              </a:rPr>
              <a:t>size</a:t>
            </a:r>
            <a:r>
              <a:t>;</a:t>
            </a:r>
          </a:p>
          <a:p>
            <a:pPr>
              <a:defRPr sz="2100">
                <a:latin typeface="Monaco"/>
                <a:ea typeface="Monaco"/>
                <a:cs typeface="Monaco"/>
                <a:sym typeface="Monaco"/>
              </a:defRPr>
            </a:pPr>
            <a:r>
              <a:t>	}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08116520-0F08-E639-6A65-5788A3A543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add</a:t>
            </a:r>
            <a:endParaRPr lang="zh-CN" altLang="en-US"/>
          </a:p>
        </p:txBody>
      </p:sp>
    </p:spTree>
  </p:cSld>
  <p:clrMapOvr>
    <a:masterClrMapping/>
  </p:clrMapOvr>
  <p:transition spd="med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" name="public T remove(int index) {// 对比CLinkedList…"/>
          <p:cNvSpPr txBox="1"/>
          <p:nvPr/>
        </p:nvSpPr>
        <p:spPr>
          <a:xfrm>
            <a:off x="599710" y="1120161"/>
            <a:ext cx="7574189" cy="41960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19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</a:t>
            </a:r>
            <a:r>
              <a:rPr>
                <a:solidFill>
                  <a:srgbClr val="931A68"/>
                </a:solidFill>
              </a:rPr>
              <a:t>public</a:t>
            </a:r>
            <a:r>
              <a:rPr>
                <a:solidFill>
                  <a:srgbClr val="000000"/>
                </a:solidFill>
              </a:rPr>
              <a:t> T remove(</a:t>
            </a:r>
            <a:r>
              <a:rPr>
                <a:solidFill>
                  <a:srgbClr val="931A68"/>
                </a:solidFill>
              </a:rPr>
              <a:t>int</a:t>
            </a:r>
            <a:r>
              <a:rPr>
                <a:solidFill>
                  <a:srgbClr val="000000"/>
                </a:solidFill>
              </a:rPr>
              <a:t> </a:t>
            </a:r>
            <a:r>
              <a:rPr>
                <a:solidFill>
                  <a:srgbClr val="7E504F"/>
                </a:solidFill>
              </a:rPr>
              <a:t>index</a:t>
            </a:r>
            <a:r>
              <a:rPr>
                <a:solidFill>
                  <a:srgbClr val="000000"/>
                </a:solidFill>
              </a:rPr>
              <a:t>) {</a:t>
            </a:r>
            <a:r>
              <a:t>// 对比CLinkedList</a:t>
            </a:r>
            <a:endParaRPr>
              <a:solidFill>
                <a:srgbClr val="000000"/>
              </a:solidFill>
            </a:endParaRPr>
          </a:p>
          <a:p>
            <a:pPr>
              <a:defRPr sz="1900">
                <a:latin typeface="Monaco"/>
                <a:ea typeface="Monaco"/>
                <a:cs typeface="Monaco"/>
                <a:sym typeface="Monaco"/>
              </a:defRPr>
            </a:pPr>
            <a:r>
              <a:t>		rangeCheck(</a:t>
            </a:r>
            <a:r>
              <a:rPr>
                <a:solidFill>
                  <a:srgbClr val="7E504F"/>
                </a:solidFill>
              </a:rPr>
              <a:t>index</a:t>
            </a:r>
            <a:r>
              <a:t>);</a:t>
            </a:r>
          </a:p>
          <a:p>
            <a:pPr>
              <a:defRPr sz="1900">
                <a:latin typeface="Monaco"/>
                <a:ea typeface="Monaco"/>
                <a:cs typeface="Monaco"/>
                <a:sym typeface="Monaco"/>
              </a:defRPr>
            </a:pPr>
            <a:r>
              <a:t>		Node&lt;T&gt; </a:t>
            </a:r>
            <a:r>
              <a:rPr>
                <a:solidFill>
                  <a:srgbClr val="7E504F"/>
                </a:solidFill>
              </a:rPr>
              <a:t>p</a:t>
            </a:r>
            <a:r>
              <a:t> = </a:t>
            </a:r>
            <a:r>
              <a:rPr lang="en-US">
                <a:solidFill>
                  <a:srgbClr val="0326CC"/>
                </a:solidFill>
              </a:rPr>
              <a:t>first</a:t>
            </a:r>
            <a:r>
              <a:t>;</a:t>
            </a:r>
          </a:p>
          <a:p>
            <a:pPr>
              <a:defRPr sz="19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t>// 找到index的前驱</a:t>
            </a:r>
            <a:endParaRPr>
              <a:solidFill>
                <a:srgbClr val="000000"/>
              </a:solidFill>
            </a:endParaRPr>
          </a:p>
          <a:p>
            <a:pPr>
              <a:defRPr sz="1900">
                <a:latin typeface="Monaco"/>
                <a:ea typeface="Monaco"/>
                <a:cs typeface="Monaco"/>
                <a:sym typeface="Monaco"/>
              </a:defRPr>
            </a:pPr>
            <a:r>
              <a:t>		</a:t>
            </a:r>
            <a:r>
              <a:rPr>
                <a:solidFill>
                  <a:srgbClr val="931A68"/>
                </a:solidFill>
              </a:rPr>
              <a:t>for</a:t>
            </a:r>
            <a:r>
              <a:t> (</a:t>
            </a:r>
            <a:r>
              <a:rPr>
                <a:solidFill>
                  <a:srgbClr val="931A68"/>
                </a:solidFill>
              </a:rPr>
              <a:t>int</a:t>
            </a:r>
            <a:r>
              <a:t> </a:t>
            </a:r>
            <a:r>
              <a:rPr>
                <a:solidFill>
                  <a:srgbClr val="7E504F"/>
                </a:solidFill>
              </a:rPr>
              <a:t>i</a:t>
            </a:r>
            <a:r>
              <a:t> = 0; </a:t>
            </a:r>
            <a:r>
              <a:rPr>
                <a:solidFill>
                  <a:srgbClr val="7E504F"/>
                </a:solidFill>
              </a:rPr>
              <a:t>i</a:t>
            </a:r>
            <a:r>
              <a:t> &lt; </a:t>
            </a:r>
            <a:r>
              <a:rPr>
                <a:solidFill>
                  <a:srgbClr val="7E504F"/>
                </a:solidFill>
              </a:rPr>
              <a:t>index</a:t>
            </a:r>
            <a:r>
              <a:t>; </a:t>
            </a:r>
            <a:r>
              <a:rPr>
                <a:solidFill>
                  <a:srgbClr val="7E504F"/>
                </a:solidFill>
              </a:rPr>
              <a:t>i</a:t>
            </a:r>
            <a:r>
              <a:t>++)</a:t>
            </a:r>
          </a:p>
          <a:p>
            <a:pPr>
              <a:defRPr sz="19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	</a:t>
            </a:r>
            <a:r>
              <a:rPr>
                <a:solidFill>
                  <a:srgbClr val="7E504F"/>
                </a:solidFill>
              </a:rPr>
              <a:t>p</a:t>
            </a:r>
            <a:r>
              <a:rPr>
                <a:solidFill>
                  <a:srgbClr val="000000"/>
                </a:solidFill>
              </a:rPr>
              <a:t> = </a:t>
            </a:r>
            <a:r>
              <a:rPr>
                <a:solidFill>
                  <a:srgbClr val="7E504F"/>
                </a:solidFill>
              </a:rPr>
              <a:t>p</a:t>
            </a:r>
            <a:r>
              <a:rPr>
                <a:solidFill>
                  <a:srgbClr val="000000"/>
                </a:solidFill>
              </a:rPr>
              <a:t>.</a:t>
            </a:r>
            <a:r>
              <a:rPr>
                <a:solidFill>
                  <a:srgbClr val="0326CC"/>
                </a:solidFill>
              </a:rPr>
              <a:t>next</a:t>
            </a:r>
            <a:r>
              <a:rPr>
                <a:solidFill>
                  <a:srgbClr val="000000"/>
                </a:solidFill>
              </a:rPr>
              <a:t>;</a:t>
            </a:r>
            <a:r>
              <a:t>// 循环结束后，p引用待删除结点的前驱</a:t>
            </a:r>
            <a:endParaRPr>
              <a:solidFill>
                <a:srgbClr val="000000"/>
              </a:solidFill>
            </a:endParaRPr>
          </a:p>
          <a:p>
            <a:pPr>
              <a:defRPr sz="19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Node&lt;T&gt; </a:t>
            </a:r>
            <a:r>
              <a:rPr>
                <a:solidFill>
                  <a:srgbClr val="7E504F"/>
                </a:solidFill>
              </a:rPr>
              <a:t>q</a:t>
            </a:r>
            <a:r>
              <a:rPr>
                <a:solidFill>
                  <a:srgbClr val="000000"/>
                </a:solidFill>
              </a:rPr>
              <a:t> = </a:t>
            </a:r>
            <a:r>
              <a:rPr>
                <a:solidFill>
                  <a:srgbClr val="7E504F"/>
                </a:solidFill>
              </a:rPr>
              <a:t>p</a:t>
            </a:r>
            <a:r>
              <a:rPr>
                <a:solidFill>
                  <a:srgbClr val="000000"/>
                </a:solidFill>
              </a:rPr>
              <a:t>.</a:t>
            </a:r>
            <a:r>
              <a:rPr>
                <a:solidFill>
                  <a:srgbClr val="0326CC"/>
                </a:solidFill>
              </a:rPr>
              <a:t>next</a:t>
            </a:r>
            <a:r>
              <a:rPr>
                <a:solidFill>
                  <a:srgbClr val="000000"/>
                </a:solidFill>
              </a:rPr>
              <a:t>;</a:t>
            </a:r>
            <a:r>
              <a:t>// q引用待删除结点</a:t>
            </a:r>
            <a:endParaRPr>
              <a:solidFill>
                <a:srgbClr val="000000"/>
              </a:solidFill>
            </a:endParaRPr>
          </a:p>
          <a:p>
            <a:pPr>
              <a:defRPr sz="19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rPr>
                <a:solidFill>
                  <a:srgbClr val="7E504F"/>
                </a:solidFill>
              </a:rPr>
              <a:t>p</a:t>
            </a:r>
            <a:r>
              <a:rPr>
                <a:solidFill>
                  <a:srgbClr val="000000"/>
                </a:solidFill>
              </a:rPr>
              <a:t>.</a:t>
            </a:r>
            <a:r>
              <a:rPr>
                <a:solidFill>
                  <a:srgbClr val="0326CC"/>
                </a:solidFill>
              </a:rPr>
              <a:t>next</a:t>
            </a:r>
            <a:r>
              <a:rPr>
                <a:solidFill>
                  <a:srgbClr val="000000"/>
                </a:solidFill>
              </a:rPr>
              <a:t> = </a:t>
            </a:r>
            <a:r>
              <a:rPr>
                <a:solidFill>
                  <a:srgbClr val="7E504F"/>
                </a:solidFill>
              </a:rPr>
              <a:t>q</a:t>
            </a:r>
            <a:r>
              <a:rPr>
                <a:solidFill>
                  <a:srgbClr val="000000"/>
                </a:solidFill>
              </a:rPr>
              <a:t>.</a:t>
            </a:r>
            <a:r>
              <a:rPr>
                <a:solidFill>
                  <a:srgbClr val="0326CC"/>
                </a:solidFill>
              </a:rPr>
              <a:t>next</a:t>
            </a:r>
            <a:r>
              <a:rPr>
                <a:solidFill>
                  <a:srgbClr val="000000"/>
                </a:solidFill>
              </a:rPr>
              <a:t>;</a:t>
            </a:r>
            <a:r>
              <a:t>// 将待删除结点从链表中移除</a:t>
            </a:r>
            <a:endParaRPr>
              <a:solidFill>
                <a:srgbClr val="000000"/>
              </a:solidFill>
            </a:endParaRPr>
          </a:p>
          <a:p>
            <a:pPr>
              <a:defRPr sz="1900">
                <a:solidFill>
                  <a:srgbClr val="7E504F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T </a:t>
            </a:r>
            <a:r>
              <a:t>value</a:t>
            </a:r>
            <a:r>
              <a:rPr>
                <a:solidFill>
                  <a:srgbClr val="000000"/>
                </a:solidFill>
              </a:rPr>
              <a:t> = </a:t>
            </a:r>
            <a:r>
              <a:t>q</a:t>
            </a:r>
            <a:r>
              <a:rPr>
                <a:solidFill>
                  <a:srgbClr val="000000"/>
                </a:solidFill>
              </a:rPr>
              <a:t>.</a:t>
            </a:r>
            <a:r>
              <a:rPr>
                <a:solidFill>
                  <a:srgbClr val="0326CC"/>
                </a:solidFill>
              </a:rPr>
              <a:t>data</a:t>
            </a:r>
            <a:r>
              <a:rPr>
                <a:solidFill>
                  <a:srgbClr val="000000"/>
                </a:solidFill>
              </a:rPr>
              <a:t>;</a:t>
            </a:r>
          </a:p>
          <a:p>
            <a:pPr>
              <a:defRPr sz="19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rPr>
                <a:solidFill>
                  <a:srgbClr val="7E504F"/>
                </a:solidFill>
              </a:rPr>
              <a:t>q</a:t>
            </a:r>
            <a:r>
              <a:rPr>
                <a:solidFill>
                  <a:srgbClr val="000000"/>
                </a:solidFill>
              </a:rPr>
              <a:t>.</a:t>
            </a:r>
            <a:r>
              <a:rPr>
                <a:solidFill>
                  <a:srgbClr val="0326CC"/>
                </a:solidFill>
              </a:rPr>
              <a:t>data</a:t>
            </a:r>
            <a:r>
              <a:rPr>
                <a:solidFill>
                  <a:srgbClr val="000000"/>
                </a:solidFill>
              </a:rPr>
              <a:t> = </a:t>
            </a:r>
            <a:r>
              <a:rPr>
                <a:solidFill>
                  <a:srgbClr val="931A68"/>
                </a:solidFill>
              </a:rPr>
              <a:t>null</a:t>
            </a:r>
            <a:r>
              <a:rPr>
                <a:solidFill>
                  <a:srgbClr val="000000"/>
                </a:solidFill>
              </a:rPr>
              <a:t>;</a:t>
            </a:r>
            <a:r>
              <a:t>// 帮助GC</a:t>
            </a:r>
            <a:endParaRPr>
              <a:solidFill>
                <a:srgbClr val="000000"/>
              </a:solidFill>
            </a:endParaRPr>
          </a:p>
          <a:p>
            <a:pPr>
              <a:defRPr sz="1900">
                <a:solidFill>
                  <a:srgbClr val="0326CC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rPr>
                <a:solidFill>
                  <a:srgbClr val="7E504F"/>
                </a:solidFill>
              </a:rPr>
              <a:t>q</a:t>
            </a:r>
            <a:r>
              <a:rPr>
                <a:solidFill>
                  <a:srgbClr val="000000"/>
                </a:solidFill>
              </a:rPr>
              <a:t>.</a:t>
            </a:r>
            <a:r>
              <a:t>next</a:t>
            </a:r>
            <a:r>
              <a:rPr>
                <a:solidFill>
                  <a:srgbClr val="000000"/>
                </a:solidFill>
              </a:rPr>
              <a:t> = </a:t>
            </a:r>
            <a:r>
              <a:rPr>
                <a:solidFill>
                  <a:srgbClr val="931A68"/>
                </a:solidFill>
              </a:rPr>
              <a:t>null</a:t>
            </a:r>
            <a:r>
              <a:rPr>
                <a:solidFill>
                  <a:srgbClr val="000000"/>
                </a:solidFill>
              </a:rPr>
              <a:t>;</a:t>
            </a:r>
          </a:p>
          <a:p>
            <a:pPr>
              <a:defRPr sz="1900">
                <a:latin typeface="Monaco"/>
                <a:ea typeface="Monaco"/>
                <a:cs typeface="Monaco"/>
                <a:sym typeface="Monaco"/>
              </a:defRPr>
            </a:pPr>
            <a:r>
              <a:t>		--</a:t>
            </a:r>
            <a:r>
              <a:rPr>
                <a:solidFill>
                  <a:srgbClr val="0326CC"/>
                </a:solidFill>
              </a:rPr>
              <a:t>size</a:t>
            </a:r>
            <a:r>
              <a:t>;</a:t>
            </a:r>
          </a:p>
          <a:p>
            <a:pPr>
              <a:defRPr sz="1900">
                <a:solidFill>
                  <a:srgbClr val="931A68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t>return</a:t>
            </a:r>
            <a:r>
              <a:rPr>
                <a:solidFill>
                  <a:srgbClr val="000000"/>
                </a:solidFill>
              </a:rPr>
              <a:t> </a:t>
            </a:r>
            <a:r>
              <a:rPr>
                <a:solidFill>
                  <a:srgbClr val="7E504F"/>
                </a:solidFill>
              </a:rPr>
              <a:t>value</a:t>
            </a:r>
            <a:r>
              <a:rPr>
                <a:solidFill>
                  <a:srgbClr val="000000"/>
                </a:solidFill>
              </a:rPr>
              <a:t>;</a:t>
            </a:r>
          </a:p>
          <a:p>
            <a:pPr>
              <a:defRPr sz="1900">
                <a:latin typeface="Monaco"/>
                <a:ea typeface="Monaco"/>
                <a:cs typeface="Monaco"/>
                <a:sym typeface="Monaco"/>
              </a:defRPr>
            </a:pPr>
            <a:r>
              <a:t>	}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40D30688-7406-84AF-EBAC-85450AD72C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/>
              <a:t>remove</a:t>
            </a:r>
            <a:endParaRPr lang="zh-CN" altLang="en-US" sz="3600"/>
          </a:p>
        </p:txBody>
      </p:sp>
    </p:spTree>
  </p:cSld>
  <p:clrMapOvr>
    <a:masterClrMapping/>
  </p:clrMapOvr>
  <p:transition spd="med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56" name="成组"/>
          <p:cNvGrpSpPr/>
          <p:nvPr/>
        </p:nvGrpSpPr>
        <p:grpSpPr>
          <a:xfrm>
            <a:off x="386866" y="852140"/>
            <a:ext cx="7606315" cy="489845"/>
            <a:chOff x="0" y="0"/>
            <a:chExt cx="7606313" cy="489843"/>
          </a:xfrm>
        </p:grpSpPr>
        <p:sp>
          <p:nvSpPr>
            <p:cNvPr id="1142" name="成组"/>
            <p:cNvSpPr/>
            <p:nvPr/>
          </p:nvSpPr>
          <p:spPr>
            <a:xfrm>
              <a:off x="2961286" y="0"/>
              <a:ext cx="1008066" cy="468315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143" name="矩形"/>
            <p:cNvSpPr/>
            <p:nvPr/>
          </p:nvSpPr>
          <p:spPr>
            <a:xfrm>
              <a:off x="3969349" y="1"/>
              <a:ext cx="360364" cy="468314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144" name="成组"/>
            <p:cNvSpPr/>
            <p:nvPr/>
          </p:nvSpPr>
          <p:spPr>
            <a:xfrm>
              <a:off x="4617049" y="1587"/>
              <a:ext cx="1008064" cy="468316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145" name="矩形"/>
            <p:cNvSpPr/>
            <p:nvPr/>
          </p:nvSpPr>
          <p:spPr>
            <a:xfrm>
              <a:off x="5625112" y="1588"/>
              <a:ext cx="360365" cy="468314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146" name="成组"/>
            <p:cNvSpPr/>
            <p:nvPr/>
          </p:nvSpPr>
          <p:spPr>
            <a:xfrm>
              <a:off x="6237887" y="1587"/>
              <a:ext cx="1008066" cy="468316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147" name="矩形"/>
            <p:cNvSpPr/>
            <p:nvPr/>
          </p:nvSpPr>
          <p:spPr>
            <a:xfrm>
              <a:off x="7245949" y="1588"/>
              <a:ext cx="360364" cy="468314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148" name="椭圆形"/>
            <p:cNvSpPr/>
            <p:nvPr/>
          </p:nvSpPr>
          <p:spPr>
            <a:xfrm>
              <a:off x="727675" y="215901"/>
              <a:ext cx="36515" cy="71439"/>
            </a:xfrm>
            <a:prstGeom prst="ellipse">
              <a:avLst/>
            </a:prstGeom>
            <a:solidFill>
              <a:srgbClr val="000000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149" name="线条"/>
            <p:cNvSpPr/>
            <p:nvPr/>
          </p:nvSpPr>
          <p:spPr>
            <a:xfrm>
              <a:off x="764188" y="252414"/>
              <a:ext cx="539752" cy="1589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150" name="矩形"/>
            <p:cNvSpPr/>
            <p:nvPr/>
          </p:nvSpPr>
          <p:spPr>
            <a:xfrm>
              <a:off x="1305525" y="1"/>
              <a:ext cx="1008064" cy="468314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86133E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151" name="矩形"/>
            <p:cNvSpPr/>
            <p:nvPr/>
          </p:nvSpPr>
          <p:spPr>
            <a:xfrm>
              <a:off x="2313586" y="1"/>
              <a:ext cx="360365" cy="468314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86133E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152" name="head"/>
            <p:cNvSpPr txBox="1"/>
            <p:nvPr/>
          </p:nvSpPr>
          <p:spPr>
            <a:xfrm>
              <a:off x="0" y="17921"/>
              <a:ext cx="679994" cy="47192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marR="40640" indent="40640" defTabSz="914400">
                <a:spcBef>
                  <a:spcPts val="1300"/>
                </a:spcBef>
                <a:defRPr sz="24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r>
                <a:rPr lang="en-US"/>
                <a:t>first</a:t>
              </a:r>
              <a:endParaRPr/>
            </a:p>
          </p:txBody>
        </p:sp>
      </p:grpSp>
      <p:sp>
        <p:nvSpPr>
          <p:cNvPr id="1157" name="public void clear() {…"/>
          <p:cNvSpPr txBox="1"/>
          <p:nvPr/>
        </p:nvSpPr>
        <p:spPr>
          <a:xfrm>
            <a:off x="144787" y="1838821"/>
            <a:ext cx="8258671" cy="31803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	</a:t>
            </a:r>
            <a:r>
              <a:rPr>
                <a:solidFill>
                  <a:srgbClr val="931A68"/>
                </a:solidFill>
              </a:rPr>
              <a:t>public</a:t>
            </a:r>
            <a:r>
              <a:t> </a:t>
            </a:r>
            <a:r>
              <a:rPr>
                <a:solidFill>
                  <a:srgbClr val="931A68"/>
                </a:solidFill>
              </a:rPr>
              <a:t>void</a:t>
            </a:r>
            <a:r>
              <a:t> clear() {</a:t>
            </a:r>
          </a:p>
          <a:p>
            <a:pPr>
              <a:defRPr sz="20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t>// 不断删除</a:t>
            </a:r>
            <a:r>
              <a:rPr lang="en-US"/>
              <a:t>first</a:t>
            </a:r>
            <a:r>
              <a:t>引用结点的后继结点，直到剩下头结点</a:t>
            </a:r>
            <a:endParaRPr>
              <a:solidFill>
                <a:srgbClr val="000000"/>
              </a:solidFill>
            </a:endParaRPr>
          </a:p>
          <a:p>
            <a:pPr>
              <a:defRPr sz="2000">
                <a:solidFill>
                  <a:srgbClr val="931A68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t>while</a:t>
            </a:r>
            <a:r>
              <a:rPr>
                <a:solidFill>
                  <a:srgbClr val="000000"/>
                </a:solidFill>
              </a:rPr>
              <a:t> (</a:t>
            </a:r>
            <a:r>
              <a:rPr lang="en-US">
                <a:solidFill>
                  <a:srgbClr val="0326CC"/>
                </a:solidFill>
              </a:rPr>
              <a:t>first</a:t>
            </a:r>
            <a:r>
              <a:rPr>
                <a:solidFill>
                  <a:srgbClr val="000000"/>
                </a:solidFill>
              </a:rPr>
              <a:t>.</a:t>
            </a:r>
            <a:r>
              <a:rPr>
                <a:solidFill>
                  <a:srgbClr val="0326CC"/>
                </a:solidFill>
              </a:rPr>
              <a:t>next</a:t>
            </a:r>
            <a:r>
              <a:rPr>
                <a:solidFill>
                  <a:srgbClr val="000000"/>
                </a:solidFill>
              </a:rPr>
              <a:t> != </a:t>
            </a:r>
            <a:r>
              <a:t>null</a:t>
            </a:r>
            <a:r>
              <a:rPr>
                <a:solidFill>
                  <a:srgbClr val="000000"/>
                </a:solidFill>
              </a:rPr>
              <a:t>) {</a:t>
            </a:r>
          </a:p>
          <a:p>
            <a:pPr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			Node&lt;T&gt; </a:t>
            </a:r>
            <a:r>
              <a:rPr>
                <a:solidFill>
                  <a:srgbClr val="7E504F"/>
                </a:solidFill>
              </a:rPr>
              <a:t>q</a:t>
            </a:r>
            <a:r>
              <a:t> = </a:t>
            </a:r>
            <a:r>
              <a:rPr lang="en-US">
                <a:solidFill>
                  <a:srgbClr val="0326CC"/>
                </a:solidFill>
              </a:rPr>
              <a:t>first</a:t>
            </a:r>
            <a:r>
              <a:t>.</a:t>
            </a:r>
            <a:r>
              <a:rPr>
                <a:solidFill>
                  <a:srgbClr val="0326CC"/>
                </a:solidFill>
              </a:rPr>
              <a:t>next</a:t>
            </a:r>
            <a:r>
              <a:t>;</a:t>
            </a:r>
            <a:r>
              <a:rPr>
                <a:solidFill>
                  <a:srgbClr val="4E9072"/>
                </a:solidFill>
              </a:rPr>
              <a:t>// q引用待删除结点</a:t>
            </a:r>
          </a:p>
          <a:p>
            <a:pPr>
              <a:defRPr sz="20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	</a:t>
            </a:r>
            <a:r>
              <a:rPr lang="en-US">
                <a:solidFill>
                  <a:srgbClr val="0326CC"/>
                </a:solidFill>
              </a:rPr>
              <a:t>first</a:t>
            </a:r>
            <a:r>
              <a:rPr>
                <a:solidFill>
                  <a:srgbClr val="000000"/>
                </a:solidFill>
              </a:rPr>
              <a:t>.</a:t>
            </a:r>
            <a:r>
              <a:rPr>
                <a:solidFill>
                  <a:srgbClr val="0326CC"/>
                </a:solidFill>
              </a:rPr>
              <a:t>next</a:t>
            </a:r>
            <a:r>
              <a:rPr>
                <a:solidFill>
                  <a:srgbClr val="000000"/>
                </a:solidFill>
              </a:rPr>
              <a:t> = </a:t>
            </a:r>
            <a:r>
              <a:rPr>
                <a:solidFill>
                  <a:srgbClr val="7E504F"/>
                </a:solidFill>
              </a:rPr>
              <a:t>q</a:t>
            </a:r>
            <a:r>
              <a:rPr>
                <a:solidFill>
                  <a:srgbClr val="000000"/>
                </a:solidFill>
              </a:rPr>
              <a:t>.</a:t>
            </a:r>
            <a:r>
              <a:rPr>
                <a:solidFill>
                  <a:srgbClr val="0326CC"/>
                </a:solidFill>
              </a:rPr>
              <a:t>next</a:t>
            </a:r>
            <a:r>
              <a:rPr>
                <a:solidFill>
                  <a:srgbClr val="000000"/>
                </a:solidFill>
              </a:rPr>
              <a:t>;</a:t>
            </a:r>
            <a:r>
              <a:t>// 将q引用的结点从链表中移除</a:t>
            </a:r>
            <a:endParaRPr>
              <a:solidFill>
                <a:srgbClr val="000000"/>
              </a:solidFill>
            </a:endParaRPr>
          </a:p>
          <a:p>
            <a:pPr>
              <a:defRPr sz="20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	</a:t>
            </a:r>
            <a:r>
              <a:rPr>
                <a:solidFill>
                  <a:srgbClr val="7E504F"/>
                </a:solidFill>
              </a:rPr>
              <a:t>q</a:t>
            </a:r>
            <a:r>
              <a:rPr>
                <a:solidFill>
                  <a:srgbClr val="000000"/>
                </a:solidFill>
              </a:rPr>
              <a:t>.</a:t>
            </a:r>
            <a:r>
              <a:rPr>
                <a:solidFill>
                  <a:srgbClr val="0326CC"/>
                </a:solidFill>
              </a:rPr>
              <a:t>data</a:t>
            </a:r>
            <a:r>
              <a:rPr>
                <a:solidFill>
                  <a:srgbClr val="000000"/>
                </a:solidFill>
              </a:rPr>
              <a:t> = </a:t>
            </a:r>
            <a:r>
              <a:rPr>
                <a:solidFill>
                  <a:srgbClr val="931A68"/>
                </a:solidFill>
              </a:rPr>
              <a:t>null</a:t>
            </a:r>
            <a:r>
              <a:rPr>
                <a:solidFill>
                  <a:srgbClr val="000000"/>
                </a:solidFill>
              </a:rPr>
              <a:t>;</a:t>
            </a:r>
            <a:r>
              <a:t>// 帮助GC</a:t>
            </a:r>
            <a:endParaRPr>
              <a:solidFill>
                <a:srgbClr val="000000"/>
              </a:solidFill>
            </a:endParaRPr>
          </a:p>
          <a:p>
            <a:pPr>
              <a:defRPr sz="2000">
                <a:solidFill>
                  <a:srgbClr val="0326CC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	</a:t>
            </a:r>
            <a:r>
              <a:rPr>
                <a:solidFill>
                  <a:srgbClr val="7E504F"/>
                </a:solidFill>
              </a:rPr>
              <a:t>q</a:t>
            </a:r>
            <a:r>
              <a:rPr>
                <a:solidFill>
                  <a:srgbClr val="000000"/>
                </a:solidFill>
              </a:rPr>
              <a:t>.</a:t>
            </a:r>
            <a:r>
              <a:t>next</a:t>
            </a:r>
            <a:r>
              <a:rPr>
                <a:solidFill>
                  <a:srgbClr val="000000"/>
                </a:solidFill>
              </a:rPr>
              <a:t> = </a:t>
            </a:r>
            <a:r>
              <a:rPr>
                <a:solidFill>
                  <a:srgbClr val="931A68"/>
                </a:solidFill>
              </a:rPr>
              <a:t>null</a:t>
            </a:r>
            <a:r>
              <a:rPr>
                <a:solidFill>
                  <a:srgbClr val="000000"/>
                </a:solidFill>
              </a:rPr>
              <a:t>;</a:t>
            </a:r>
          </a:p>
          <a:p>
            <a:pPr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		}</a:t>
            </a:r>
          </a:p>
          <a:p>
            <a:pPr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		</a:t>
            </a:r>
            <a:r>
              <a:rPr>
                <a:solidFill>
                  <a:srgbClr val="0326CC"/>
                </a:solidFill>
              </a:rPr>
              <a:t>size</a:t>
            </a:r>
            <a:r>
              <a:t> = 0;</a:t>
            </a:r>
          </a:p>
          <a:p>
            <a:pPr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	}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0AB07BF4-865F-65CF-EB07-700DFB43A3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clear</a:t>
            </a:r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9DC8CDE-0DF4-CA53-28DE-D2FC9E542C6D}"/>
              </a:ext>
            </a:extLst>
          </p:cNvPr>
          <p:cNvSpPr txBox="1"/>
          <p:nvPr/>
        </p:nvSpPr>
        <p:spPr>
          <a:xfrm>
            <a:off x="2708390" y="847516"/>
            <a:ext cx="360364" cy="47705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zh-CN" altLang="en-US">
                <a:solidFill>
                  <a:schemeClr val="tx1"/>
                </a:solidFill>
                <a:effectLst/>
                <a:latin typeface="Symbol" pitchFamily="2" charset="2"/>
              </a:rPr>
              <a:t>∧</a:t>
            </a:r>
            <a:endParaRPr lang="zh-CN" altLang="en-US"/>
          </a:p>
        </p:txBody>
      </p:sp>
    </p:spTree>
  </p:cSld>
  <p:clrMapOvr>
    <a:masterClrMapping/>
  </p:clrMapOvr>
  <p:transition spd="med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96" name="成组"/>
          <p:cNvGrpSpPr/>
          <p:nvPr/>
        </p:nvGrpSpPr>
        <p:grpSpPr>
          <a:xfrm>
            <a:off x="1369465" y="986198"/>
            <a:ext cx="7511647" cy="1740105"/>
            <a:chOff x="0" y="0"/>
            <a:chExt cx="7511646" cy="1740104"/>
          </a:xfrm>
        </p:grpSpPr>
        <p:sp>
          <p:nvSpPr>
            <p:cNvPr id="1160" name="矩形"/>
            <p:cNvSpPr/>
            <p:nvPr/>
          </p:nvSpPr>
          <p:spPr>
            <a:xfrm>
              <a:off x="1210857" y="1260474"/>
              <a:ext cx="1008064" cy="468315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161" name="矩形"/>
            <p:cNvSpPr/>
            <p:nvPr/>
          </p:nvSpPr>
          <p:spPr>
            <a:xfrm>
              <a:off x="2218919" y="1260474"/>
              <a:ext cx="360365" cy="468315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162" name="线条"/>
            <p:cNvSpPr/>
            <p:nvPr/>
          </p:nvSpPr>
          <p:spPr>
            <a:xfrm>
              <a:off x="669519" y="1511299"/>
              <a:ext cx="539752" cy="1590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163" name="线条"/>
            <p:cNvSpPr/>
            <p:nvPr/>
          </p:nvSpPr>
          <p:spPr>
            <a:xfrm flipV="1">
              <a:off x="2388259" y="1079500"/>
              <a:ext cx="1589" cy="395289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164" name="线条"/>
            <p:cNvSpPr/>
            <p:nvPr/>
          </p:nvSpPr>
          <p:spPr>
            <a:xfrm flipH="1">
              <a:off x="1029882" y="1079500"/>
              <a:ext cx="1368427" cy="1589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165" name="线条"/>
            <p:cNvSpPr/>
            <p:nvPr/>
          </p:nvSpPr>
          <p:spPr>
            <a:xfrm rot="60000">
              <a:off x="1029882" y="1079500"/>
              <a:ext cx="1589" cy="323852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166" name="线条"/>
            <p:cNvSpPr/>
            <p:nvPr/>
          </p:nvSpPr>
          <p:spPr>
            <a:xfrm>
              <a:off x="1029882" y="1403349"/>
              <a:ext cx="180977" cy="1590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167" name="椭圆形"/>
            <p:cNvSpPr/>
            <p:nvPr/>
          </p:nvSpPr>
          <p:spPr>
            <a:xfrm>
              <a:off x="2361794" y="1476374"/>
              <a:ext cx="36515" cy="71441"/>
            </a:xfrm>
            <a:prstGeom prst="ellipse">
              <a:avLst/>
            </a:prstGeom>
            <a:solidFill>
              <a:srgbClr val="000000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grpSp>
          <p:nvGrpSpPr>
            <p:cNvPr id="1170" name="成组"/>
            <p:cNvGrpSpPr/>
            <p:nvPr/>
          </p:nvGrpSpPr>
          <p:grpSpPr>
            <a:xfrm>
              <a:off x="2866619" y="224374"/>
              <a:ext cx="1008064" cy="489465"/>
              <a:chOff x="0" y="0"/>
              <a:chExt cx="1008062" cy="489463"/>
            </a:xfrm>
          </p:grpSpPr>
          <p:sp>
            <p:nvSpPr>
              <p:cNvPr id="1168" name="矩形"/>
              <p:cNvSpPr/>
              <p:nvPr/>
            </p:nvSpPr>
            <p:spPr>
              <a:xfrm>
                <a:off x="0" y="10575"/>
                <a:ext cx="1008064" cy="468316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1169" name="a0"/>
              <p:cNvSpPr txBox="1"/>
              <p:nvPr/>
            </p:nvSpPr>
            <p:spPr>
              <a:xfrm>
                <a:off x="299561" y="0"/>
                <a:ext cx="408941" cy="48946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/>
              <a:p>
                <a:pPr marR="40640" indent="40640" algn="ctr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r>
                  <a:t>a</a:t>
                </a:r>
                <a:r>
                  <a:rPr baseline="-25000"/>
                  <a:t>0</a:t>
                </a:r>
              </a:p>
            </p:txBody>
          </p:sp>
        </p:grpSp>
        <p:sp>
          <p:nvSpPr>
            <p:cNvPr id="1171" name="矩形"/>
            <p:cNvSpPr/>
            <p:nvPr/>
          </p:nvSpPr>
          <p:spPr>
            <a:xfrm>
              <a:off x="3874682" y="234950"/>
              <a:ext cx="360364" cy="468314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172" name="椭圆形"/>
            <p:cNvSpPr/>
            <p:nvPr/>
          </p:nvSpPr>
          <p:spPr>
            <a:xfrm>
              <a:off x="4019143" y="450850"/>
              <a:ext cx="36515" cy="71439"/>
            </a:xfrm>
            <a:prstGeom prst="ellipse">
              <a:avLst/>
            </a:prstGeom>
            <a:solidFill>
              <a:srgbClr val="000000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grpSp>
          <p:nvGrpSpPr>
            <p:cNvPr id="1175" name="成组"/>
            <p:cNvGrpSpPr/>
            <p:nvPr/>
          </p:nvGrpSpPr>
          <p:grpSpPr>
            <a:xfrm>
              <a:off x="4522382" y="225961"/>
              <a:ext cx="1008064" cy="489465"/>
              <a:chOff x="0" y="0"/>
              <a:chExt cx="1008062" cy="489463"/>
            </a:xfrm>
          </p:grpSpPr>
          <p:sp>
            <p:nvSpPr>
              <p:cNvPr id="1173" name="矩形"/>
              <p:cNvSpPr/>
              <p:nvPr/>
            </p:nvSpPr>
            <p:spPr>
              <a:xfrm>
                <a:off x="0" y="10575"/>
                <a:ext cx="1008064" cy="468316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1174" name="a1"/>
              <p:cNvSpPr txBox="1"/>
              <p:nvPr/>
            </p:nvSpPr>
            <p:spPr>
              <a:xfrm>
                <a:off x="299561" y="0"/>
                <a:ext cx="408941" cy="48946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/>
              <a:p>
                <a:pPr marR="40640" indent="40640" algn="ctr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r>
                  <a:t>a</a:t>
                </a:r>
                <a:r>
                  <a:rPr baseline="-25000"/>
                  <a:t>1</a:t>
                </a:r>
              </a:p>
            </p:txBody>
          </p:sp>
        </p:grpSp>
        <p:sp>
          <p:nvSpPr>
            <p:cNvPr id="1176" name="矩形"/>
            <p:cNvSpPr/>
            <p:nvPr/>
          </p:nvSpPr>
          <p:spPr>
            <a:xfrm>
              <a:off x="5530443" y="236537"/>
              <a:ext cx="360364" cy="468315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grpSp>
          <p:nvGrpSpPr>
            <p:cNvPr id="1179" name="成组"/>
            <p:cNvGrpSpPr/>
            <p:nvPr/>
          </p:nvGrpSpPr>
          <p:grpSpPr>
            <a:xfrm>
              <a:off x="6143218" y="225961"/>
              <a:ext cx="1008064" cy="489465"/>
              <a:chOff x="0" y="0"/>
              <a:chExt cx="1008062" cy="489463"/>
            </a:xfrm>
          </p:grpSpPr>
          <p:sp>
            <p:nvSpPr>
              <p:cNvPr id="1177" name="矩形"/>
              <p:cNvSpPr/>
              <p:nvPr/>
            </p:nvSpPr>
            <p:spPr>
              <a:xfrm>
                <a:off x="0" y="10575"/>
                <a:ext cx="1008064" cy="468316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1178" name="a2"/>
              <p:cNvSpPr txBox="1"/>
              <p:nvPr/>
            </p:nvSpPr>
            <p:spPr>
              <a:xfrm>
                <a:off x="299561" y="0"/>
                <a:ext cx="408941" cy="48946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/>
              <a:p>
                <a:pPr marR="40640" indent="40640" algn="ctr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r>
                  <a:t>a</a:t>
                </a:r>
                <a:r>
                  <a:rPr baseline="-25000"/>
                  <a:t>2</a:t>
                </a:r>
              </a:p>
            </p:txBody>
          </p:sp>
        </p:grpSp>
        <p:sp>
          <p:nvSpPr>
            <p:cNvPr id="1180" name="矩形"/>
            <p:cNvSpPr/>
            <p:nvPr/>
          </p:nvSpPr>
          <p:spPr>
            <a:xfrm>
              <a:off x="7151282" y="236537"/>
              <a:ext cx="360364" cy="468315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181" name="椭圆形"/>
            <p:cNvSpPr/>
            <p:nvPr/>
          </p:nvSpPr>
          <p:spPr>
            <a:xfrm>
              <a:off x="5711418" y="417512"/>
              <a:ext cx="36515" cy="71441"/>
            </a:xfrm>
            <a:prstGeom prst="ellipse">
              <a:avLst/>
            </a:prstGeom>
            <a:solidFill>
              <a:srgbClr val="000000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182" name="线条"/>
            <p:cNvSpPr/>
            <p:nvPr/>
          </p:nvSpPr>
          <p:spPr>
            <a:xfrm>
              <a:off x="669519" y="487362"/>
              <a:ext cx="539752" cy="1590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183" name="线条"/>
            <p:cNvSpPr/>
            <p:nvPr/>
          </p:nvSpPr>
          <p:spPr>
            <a:xfrm>
              <a:off x="4054069" y="488950"/>
              <a:ext cx="468314" cy="1589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184" name="线条"/>
            <p:cNvSpPr/>
            <p:nvPr/>
          </p:nvSpPr>
          <p:spPr>
            <a:xfrm>
              <a:off x="5747932" y="452437"/>
              <a:ext cx="395289" cy="1590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185" name="矩形"/>
            <p:cNvSpPr/>
            <p:nvPr/>
          </p:nvSpPr>
          <p:spPr>
            <a:xfrm>
              <a:off x="1210857" y="234950"/>
              <a:ext cx="1008064" cy="468314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186" name="矩形"/>
            <p:cNvSpPr/>
            <p:nvPr/>
          </p:nvSpPr>
          <p:spPr>
            <a:xfrm>
              <a:off x="2218919" y="234950"/>
              <a:ext cx="360365" cy="468314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187" name="椭圆形"/>
            <p:cNvSpPr/>
            <p:nvPr/>
          </p:nvSpPr>
          <p:spPr>
            <a:xfrm>
              <a:off x="2363382" y="450850"/>
              <a:ext cx="36515" cy="71439"/>
            </a:xfrm>
            <a:prstGeom prst="ellipse">
              <a:avLst/>
            </a:prstGeom>
            <a:solidFill>
              <a:srgbClr val="000000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188" name="线条"/>
            <p:cNvSpPr/>
            <p:nvPr/>
          </p:nvSpPr>
          <p:spPr>
            <a:xfrm>
              <a:off x="2398307" y="488950"/>
              <a:ext cx="468314" cy="1589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189" name="线条"/>
            <p:cNvSpPr/>
            <p:nvPr/>
          </p:nvSpPr>
          <p:spPr>
            <a:xfrm flipV="1">
              <a:off x="7330668" y="0"/>
              <a:ext cx="1589" cy="466727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190" name="线条"/>
            <p:cNvSpPr/>
            <p:nvPr/>
          </p:nvSpPr>
          <p:spPr>
            <a:xfrm>
              <a:off x="994957" y="0"/>
              <a:ext cx="6335714" cy="1590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191" name="线条"/>
            <p:cNvSpPr/>
            <p:nvPr/>
          </p:nvSpPr>
          <p:spPr>
            <a:xfrm>
              <a:off x="994957" y="0"/>
              <a:ext cx="1589" cy="323852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192" name="线条"/>
            <p:cNvSpPr/>
            <p:nvPr/>
          </p:nvSpPr>
          <p:spPr>
            <a:xfrm>
              <a:off x="994957" y="323850"/>
              <a:ext cx="215902" cy="1589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193" name="椭圆形"/>
            <p:cNvSpPr/>
            <p:nvPr/>
          </p:nvSpPr>
          <p:spPr>
            <a:xfrm>
              <a:off x="7310572" y="466725"/>
              <a:ext cx="36515" cy="71439"/>
            </a:xfrm>
            <a:prstGeom prst="ellipse">
              <a:avLst/>
            </a:prstGeom>
            <a:solidFill>
              <a:srgbClr val="000000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194" name="head"/>
            <p:cNvSpPr txBox="1"/>
            <p:nvPr/>
          </p:nvSpPr>
          <p:spPr>
            <a:xfrm>
              <a:off x="0" y="246374"/>
              <a:ext cx="679994" cy="47192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marR="40640" indent="40640" defTabSz="914400">
                <a:spcBef>
                  <a:spcPts val="1300"/>
                </a:spcBef>
                <a:defRPr sz="24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r>
                <a:rPr lang="en-US"/>
                <a:t>first</a:t>
              </a:r>
              <a:endParaRPr/>
            </a:p>
          </p:txBody>
        </p:sp>
        <p:sp>
          <p:nvSpPr>
            <p:cNvPr id="1195" name="head"/>
            <p:cNvSpPr txBox="1"/>
            <p:nvPr/>
          </p:nvSpPr>
          <p:spPr>
            <a:xfrm>
              <a:off x="0" y="1268180"/>
              <a:ext cx="679994" cy="47192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marR="40640" indent="40640" defTabSz="914400">
                <a:spcBef>
                  <a:spcPts val="1300"/>
                </a:spcBef>
                <a:defRPr sz="24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r>
                <a:rPr lang="en-US"/>
                <a:t>first</a:t>
              </a:r>
              <a:endParaRPr/>
            </a:p>
          </p:txBody>
        </p:sp>
      </p:grpSp>
      <p:sp>
        <p:nvSpPr>
          <p:cNvPr id="1197" name="形式一："/>
          <p:cNvSpPr txBox="1"/>
          <p:nvPr/>
        </p:nvSpPr>
        <p:spPr>
          <a:xfrm>
            <a:off x="233858" y="927297"/>
            <a:ext cx="1384301" cy="533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形式一：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90C372D2-312A-88D8-0C4A-7E569291FA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带头结点的单</a:t>
            </a:r>
            <a:r>
              <a:rPr lang="en-US" altLang="zh-CN"/>
              <a:t>(</a:t>
            </a:r>
            <a:r>
              <a:rPr lang="zh-CN" altLang="en-US"/>
              <a:t>向</a:t>
            </a:r>
            <a:r>
              <a:rPr lang="en-US" altLang="zh-CN"/>
              <a:t>)</a:t>
            </a:r>
            <a:r>
              <a:rPr lang="zh-CN" altLang="en-US"/>
              <a:t>循环链表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72BF58B-28B6-2F30-8BBD-066139C374B7}"/>
              </a:ext>
            </a:extLst>
          </p:cNvPr>
          <p:cNvSpPr txBox="1"/>
          <p:nvPr/>
        </p:nvSpPr>
        <p:spPr>
          <a:xfrm>
            <a:off x="144958" y="3276186"/>
            <a:ext cx="1384995" cy="48731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CN" altLang="en-US" sz="25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构造器：</a:t>
            </a:r>
          </a:p>
        </p:txBody>
      </p:sp>
      <p:sp>
        <p:nvSpPr>
          <p:cNvPr id="5" name="public class CircularLinkedListWithHeadNode&lt;T&gt; implements Ilist&lt;T&gt; , Cloneable{…">
            <a:extLst>
              <a:ext uri="{FF2B5EF4-FFF2-40B4-BE49-F238E27FC236}">
                <a16:creationId xmlns:a16="http://schemas.microsoft.com/office/drawing/2014/main" id="{E4B6845D-A1CE-D9C5-E151-42E617316B6B}"/>
              </a:ext>
            </a:extLst>
          </p:cNvPr>
          <p:cNvSpPr txBox="1"/>
          <p:nvPr/>
        </p:nvSpPr>
        <p:spPr>
          <a:xfrm>
            <a:off x="183625" y="3866819"/>
            <a:ext cx="8808184" cy="23270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lnSpc>
                <a:spcPct val="150000"/>
              </a:lnSpc>
              <a:defRPr sz="1400"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931A68"/>
                </a:solidFill>
              </a:rPr>
              <a:t>public</a:t>
            </a:r>
            <a:r>
              <a:t> </a:t>
            </a:r>
            <a:r>
              <a:rPr>
                <a:solidFill>
                  <a:srgbClr val="931A68"/>
                </a:solidFill>
              </a:rPr>
              <a:t>class</a:t>
            </a:r>
            <a:r>
              <a:t> CircularLinkedListWith</a:t>
            </a:r>
            <a:r>
              <a:rPr lang="en-US"/>
              <a:t>first</a:t>
            </a:r>
            <a:r>
              <a:t>Node&lt;T&gt; </a:t>
            </a:r>
            <a:r>
              <a:rPr>
                <a:solidFill>
                  <a:srgbClr val="931A68"/>
                </a:solidFill>
              </a:rPr>
              <a:t>implements</a:t>
            </a:r>
            <a:r>
              <a:t> Ilist&lt;T&gt; , Cloneable{</a:t>
            </a:r>
          </a:p>
          <a:p>
            <a:pPr>
              <a:lnSpc>
                <a:spcPct val="150000"/>
              </a:lnSpc>
              <a:defRPr sz="1400">
                <a:latin typeface="Monaco"/>
                <a:ea typeface="Monaco"/>
                <a:cs typeface="Monaco"/>
                <a:sym typeface="Monaco"/>
              </a:defRPr>
            </a:pPr>
            <a:r>
              <a:t>	</a:t>
            </a:r>
            <a:r>
              <a:rPr>
                <a:solidFill>
                  <a:srgbClr val="931A68"/>
                </a:solidFill>
              </a:rPr>
              <a:t>private</a:t>
            </a:r>
            <a:r>
              <a:t> Node&lt;T&gt; </a:t>
            </a:r>
            <a:r>
              <a:rPr lang="en-US">
                <a:solidFill>
                  <a:srgbClr val="0326CC"/>
                </a:solidFill>
              </a:rPr>
              <a:t>first</a:t>
            </a:r>
            <a:r>
              <a:t>;</a:t>
            </a:r>
          </a:p>
          <a:p>
            <a:pPr>
              <a:lnSpc>
                <a:spcPct val="150000"/>
              </a:lnSpc>
              <a:defRPr sz="1400">
                <a:solidFill>
                  <a:srgbClr val="0326CC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</a:t>
            </a:r>
            <a:r>
              <a:rPr>
                <a:solidFill>
                  <a:srgbClr val="931A68"/>
                </a:solidFill>
              </a:rPr>
              <a:t>int</a:t>
            </a:r>
            <a:r>
              <a:rPr>
                <a:solidFill>
                  <a:srgbClr val="000000"/>
                </a:solidFill>
              </a:rPr>
              <a:t> </a:t>
            </a:r>
            <a:r>
              <a:t>size</a:t>
            </a:r>
            <a:r>
              <a:rPr>
                <a:solidFill>
                  <a:srgbClr val="000000"/>
                </a:solidFill>
              </a:rPr>
              <a:t>;</a:t>
            </a:r>
          </a:p>
          <a:p>
            <a:pPr>
              <a:lnSpc>
                <a:spcPct val="150000"/>
              </a:lnSpc>
              <a:defRPr sz="1400">
                <a:latin typeface="Monaco"/>
                <a:ea typeface="Monaco"/>
                <a:cs typeface="Monaco"/>
                <a:sym typeface="Monaco"/>
              </a:defRPr>
            </a:pPr>
            <a:r>
              <a:t>	CircularLinkedListWith</a:t>
            </a:r>
            <a:r>
              <a:rPr lang="en-US"/>
              <a:t>first</a:t>
            </a:r>
            <a:r>
              <a:t>Node(){</a:t>
            </a:r>
          </a:p>
          <a:p>
            <a:pPr>
              <a:lnSpc>
                <a:spcPct val="150000"/>
              </a:lnSpc>
              <a:defRPr sz="1400">
                <a:latin typeface="Monaco"/>
                <a:ea typeface="Monaco"/>
                <a:cs typeface="Monaco"/>
                <a:sym typeface="Monaco"/>
              </a:defRPr>
            </a:pPr>
            <a:r>
              <a:t>		</a:t>
            </a:r>
            <a:r>
              <a:rPr lang="en-US">
                <a:solidFill>
                  <a:srgbClr val="0326CC"/>
                </a:solidFill>
              </a:rPr>
              <a:t>first</a:t>
            </a:r>
            <a:r>
              <a:t> = </a:t>
            </a:r>
            <a:r>
              <a:rPr>
                <a:solidFill>
                  <a:srgbClr val="931A68"/>
                </a:solidFill>
              </a:rPr>
              <a:t>new</a:t>
            </a:r>
            <a:r>
              <a:t> Node&lt;&gt;(</a:t>
            </a:r>
            <a:r>
              <a:rPr>
                <a:solidFill>
                  <a:srgbClr val="931A68"/>
                </a:solidFill>
              </a:rPr>
              <a:t>null</a:t>
            </a:r>
            <a:r>
              <a:t>, </a:t>
            </a:r>
            <a:r>
              <a:rPr>
                <a:solidFill>
                  <a:srgbClr val="931A68"/>
                </a:solidFill>
              </a:rPr>
              <a:t>null</a:t>
            </a:r>
            <a:r>
              <a:t>);</a:t>
            </a:r>
          </a:p>
          <a:p>
            <a:pPr>
              <a:lnSpc>
                <a:spcPct val="150000"/>
              </a:lnSpc>
              <a:defRPr sz="1400">
                <a:solidFill>
                  <a:srgbClr val="0326CC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rPr lang="en-US"/>
              <a:t>first</a:t>
            </a:r>
            <a:r>
              <a:rPr>
                <a:solidFill>
                  <a:srgbClr val="000000"/>
                </a:solidFill>
              </a:rPr>
              <a:t>.</a:t>
            </a:r>
            <a:r>
              <a:t>next</a:t>
            </a:r>
            <a:r>
              <a:rPr>
                <a:solidFill>
                  <a:srgbClr val="000000"/>
                </a:solidFill>
              </a:rPr>
              <a:t> = </a:t>
            </a:r>
            <a:r>
              <a:rPr lang="en-US"/>
              <a:t>first</a:t>
            </a:r>
            <a:r>
              <a:rPr>
                <a:solidFill>
                  <a:srgbClr val="000000"/>
                </a:solidFill>
              </a:rPr>
              <a:t>;</a:t>
            </a:r>
            <a:r>
              <a:rPr>
                <a:solidFill>
                  <a:srgbClr val="4E9072"/>
                </a:solidFill>
              </a:rPr>
              <a:t>//循环</a:t>
            </a:r>
            <a:endParaRPr>
              <a:solidFill>
                <a:srgbClr val="000000"/>
              </a:solidFill>
            </a:endParaRPr>
          </a:p>
          <a:p>
            <a:pPr>
              <a:lnSpc>
                <a:spcPct val="150000"/>
              </a:lnSpc>
              <a:defRPr sz="1400">
                <a:latin typeface="Monaco"/>
                <a:ea typeface="Monaco"/>
                <a:cs typeface="Monaco"/>
                <a:sym typeface="Monaco"/>
              </a:defRPr>
            </a:pPr>
            <a:r>
              <a:t>	}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96" name="成组"/>
          <p:cNvGrpSpPr/>
          <p:nvPr/>
        </p:nvGrpSpPr>
        <p:grpSpPr>
          <a:xfrm>
            <a:off x="466097" y="1036998"/>
            <a:ext cx="7511647" cy="1740105"/>
            <a:chOff x="0" y="0"/>
            <a:chExt cx="7511646" cy="1740104"/>
          </a:xfrm>
        </p:grpSpPr>
        <p:sp>
          <p:nvSpPr>
            <p:cNvPr id="1160" name="矩形"/>
            <p:cNvSpPr/>
            <p:nvPr/>
          </p:nvSpPr>
          <p:spPr>
            <a:xfrm>
              <a:off x="1210857" y="1260474"/>
              <a:ext cx="1008064" cy="468315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161" name="矩形"/>
            <p:cNvSpPr/>
            <p:nvPr/>
          </p:nvSpPr>
          <p:spPr>
            <a:xfrm>
              <a:off x="2218919" y="1260474"/>
              <a:ext cx="360365" cy="468315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162" name="线条"/>
            <p:cNvSpPr/>
            <p:nvPr/>
          </p:nvSpPr>
          <p:spPr>
            <a:xfrm>
              <a:off x="669519" y="1511299"/>
              <a:ext cx="539752" cy="1590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163" name="线条"/>
            <p:cNvSpPr/>
            <p:nvPr/>
          </p:nvSpPr>
          <p:spPr>
            <a:xfrm flipV="1">
              <a:off x="2398307" y="1079500"/>
              <a:ext cx="1589" cy="395289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164" name="线条"/>
            <p:cNvSpPr/>
            <p:nvPr/>
          </p:nvSpPr>
          <p:spPr>
            <a:xfrm flipH="1">
              <a:off x="1029882" y="1079500"/>
              <a:ext cx="1368427" cy="1589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165" name="线条"/>
            <p:cNvSpPr/>
            <p:nvPr/>
          </p:nvSpPr>
          <p:spPr>
            <a:xfrm>
              <a:off x="1029882" y="1079500"/>
              <a:ext cx="1589" cy="323852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166" name="线条"/>
            <p:cNvSpPr/>
            <p:nvPr/>
          </p:nvSpPr>
          <p:spPr>
            <a:xfrm>
              <a:off x="1029882" y="1403349"/>
              <a:ext cx="180977" cy="1590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167" name="椭圆形"/>
            <p:cNvSpPr/>
            <p:nvPr/>
          </p:nvSpPr>
          <p:spPr>
            <a:xfrm>
              <a:off x="2361794" y="1476374"/>
              <a:ext cx="36515" cy="71441"/>
            </a:xfrm>
            <a:prstGeom prst="ellipse">
              <a:avLst/>
            </a:prstGeom>
            <a:solidFill>
              <a:srgbClr val="000000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grpSp>
          <p:nvGrpSpPr>
            <p:cNvPr id="1170" name="成组"/>
            <p:cNvGrpSpPr/>
            <p:nvPr/>
          </p:nvGrpSpPr>
          <p:grpSpPr>
            <a:xfrm>
              <a:off x="2866619" y="224374"/>
              <a:ext cx="1008064" cy="489465"/>
              <a:chOff x="0" y="0"/>
              <a:chExt cx="1008062" cy="489463"/>
            </a:xfrm>
          </p:grpSpPr>
          <p:sp>
            <p:nvSpPr>
              <p:cNvPr id="1168" name="矩形"/>
              <p:cNvSpPr/>
              <p:nvPr/>
            </p:nvSpPr>
            <p:spPr>
              <a:xfrm>
                <a:off x="0" y="10575"/>
                <a:ext cx="1008064" cy="468316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1169" name="a0"/>
              <p:cNvSpPr txBox="1"/>
              <p:nvPr/>
            </p:nvSpPr>
            <p:spPr>
              <a:xfrm>
                <a:off x="299561" y="0"/>
                <a:ext cx="408941" cy="48946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/>
              <a:p>
                <a:pPr marR="40640" indent="40640" algn="ctr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r>
                  <a:t>a</a:t>
                </a:r>
                <a:r>
                  <a:rPr baseline="-25000"/>
                  <a:t>0</a:t>
                </a:r>
              </a:p>
            </p:txBody>
          </p:sp>
        </p:grpSp>
        <p:sp>
          <p:nvSpPr>
            <p:cNvPr id="1171" name="矩形"/>
            <p:cNvSpPr/>
            <p:nvPr/>
          </p:nvSpPr>
          <p:spPr>
            <a:xfrm>
              <a:off x="3874682" y="234950"/>
              <a:ext cx="360364" cy="468314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172" name="椭圆形"/>
            <p:cNvSpPr/>
            <p:nvPr/>
          </p:nvSpPr>
          <p:spPr>
            <a:xfrm>
              <a:off x="4019143" y="450850"/>
              <a:ext cx="36515" cy="71439"/>
            </a:xfrm>
            <a:prstGeom prst="ellipse">
              <a:avLst/>
            </a:prstGeom>
            <a:solidFill>
              <a:srgbClr val="000000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grpSp>
          <p:nvGrpSpPr>
            <p:cNvPr id="1175" name="成组"/>
            <p:cNvGrpSpPr/>
            <p:nvPr/>
          </p:nvGrpSpPr>
          <p:grpSpPr>
            <a:xfrm>
              <a:off x="4522382" y="225961"/>
              <a:ext cx="1008064" cy="489465"/>
              <a:chOff x="0" y="0"/>
              <a:chExt cx="1008062" cy="489463"/>
            </a:xfrm>
          </p:grpSpPr>
          <p:sp>
            <p:nvSpPr>
              <p:cNvPr id="1173" name="矩形"/>
              <p:cNvSpPr/>
              <p:nvPr/>
            </p:nvSpPr>
            <p:spPr>
              <a:xfrm>
                <a:off x="0" y="10575"/>
                <a:ext cx="1008064" cy="468316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1174" name="a1"/>
              <p:cNvSpPr txBox="1"/>
              <p:nvPr/>
            </p:nvSpPr>
            <p:spPr>
              <a:xfrm>
                <a:off x="299561" y="0"/>
                <a:ext cx="408941" cy="48946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/>
              <a:p>
                <a:pPr marR="40640" indent="40640" algn="ctr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r>
                  <a:t>a</a:t>
                </a:r>
                <a:r>
                  <a:rPr baseline="-25000"/>
                  <a:t>1</a:t>
                </a:r>
              </a:p>
            </p:txBody>
          </p:sp>
        </p:grpSp>
        <p:sp>
          <p:nvSpPr>
            <p:cNvPr id="1176" name="矩形"/>
            <p:cNvSpPr/>
            <p:nvPr/>
          </p:nvSpPr>
          <p:spPr>
            <a:xfrm>
              <a:off x="5530443" y="236537"/>
              <a:ext cx="360364" cy="468315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grpSp>
          <p:nvGrpSpPr>
            <p:cNvPr id="1179" name="成组"/>
            <p:cNvGrpSpPr/>
            <p:nvPr/>
          </p:nvGrpSpPr>
          <p:grpSpPr>
            <a:xfrm>
              <a:off x="6143218" y="225961"/>
              <a:ext cx="1008064" cy="489465"/>
              <a:chOff x="0" y="0"/>
              <a:chExt cx="1008062" cy="489463"/>
            </a:xfrm>
          </p:grpSpPr>
          <p:sp>
            <p:nvSpPr>
              <p:cNvPr id="1177" name="矩形"/>
              <p:cNvSpPr/>
              <p:nvPr/>
            </p:nvSpPr>
            <p:spPr>
              <a:xfrm>
                <a:off x="0" y="10575"/>
                <a:ext cx="1008064" cy="468316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1178" name="a2"/>
              <p:cNvSpPr txBox="1"/>
              <p:nvPr/>
            </p:nvSpPr>
            <p:spPr>
              <a:xfrm>
                <a:off x="299561" y="0"/>
                <a:ext cx="408941" cy="48946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/>
              <a:p>
                <a:pPr marR="40640" indent="40640" algn="ctr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r>
                  <a:t>a</a:t>
                </a:r>
                <a:r>
                  <a:rPr baseline="-25000"/>
                  <a:t>2</a:t>
                </a:r>
              </a:p>
            </p:txBody>
          </p:sp>
        </p:grpSp>
        <p:sp>
          <p:nvSpPr>
            <p:cNvPr id="1180" name="矩形"/>
            <p:cNvSpPr/>
            <p:nvPr/>
          </p:nvSpPr>
          <p:spPr>
            <a:xfrm>
              <a:off x="7151282" y="236537"/>
              <a:ext cx="360364" cy="468315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181" name="椭圆形"/>
            <p:cNvSpPr/>
            <p:nvPr/>
          </p:nvSpPr>
          <p:spPr>
            <a:xfrm>
              <a:off x="5711418" y="417512"/>
              <a:ext cx="36515" cy="71441"/>
            </a:xfrm>
            <a:prstGeom prst="ellipse">
              <a:avLst/>
            </a:prstGeom>
            <a:solidFill>
              <a:srgbClr val="000000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182" name="线条"/>
            <p:cNvSpPr/>
            <p:nvPr/>
          </p:nvSpPr>
          <p:spPr>
            <a:xfrm>
              <a:off x="669519" y="487362"/>
              <a:ext cx="539752" cy="1590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183" name="线条"/>
            <p:cNvSpPr/>
            <p:nvPr/>
          </p:nvSpPr>
          <p:spPr>
            <a:xfrm>
              <a:off x="4054069" y="488950"/>
              <a:ext cx="468314" cy="1589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184" name="线条"/>
            <p:cNvSpPr/>
            <p:nvPr/>
          </p:nvSpPr>
          <p:spPr>
            <a:xfrm>
              <a:off x="5747932" y="452437"/>
              <a:ext cx="395289" cy="1590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185" name="矩形"/>
            <p:cNvSpPr/>
            <p:nvPr/>
          </p:nvSpPr>
          <p:spPr>
            <a:xfrm>
              <a:off x="1210857" y="234950"/>
              <a:ext cx="1008064" cy="468314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186" name="矩形"/>
            <p:cNvSpPr/>
            <p:nvPr/>
          </p:nvSpPr>
          <p:spPr>
            <a:xfrm>
              <a:off x="2218919" y="234950"/>
              <a:ext cx="360365" cy="468314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187" name="椭圆形"/>
            <p:cNvSpPr/>
            <p:nvPr/>
          </p:nvSpPr>
          <p:spPr>
            <a:xfrm>
              <a:off x="2363382" y="450850"/>
              <a:ext cx="36515" cy="71439"/>
            </a:xfrm>
            <a:prstGeom prst="ellipse">
              <a:avLst/>
            </a:prstGeom>
            <a:solidFill>
              <a:srgbClr val="000000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188" name="线条"/>
            <p:cNvSpPr/>
            <p:nvPr/>
          </p:nvSpPr>
          <p:spPr>
            <a:xfrm>
              <a:off x="2398307" y="488950"/>
              <a:ext cx="468314" cy="1589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189" name="线条"/>
            <p:cNvSpPr/>
            <p:nvPr/>
          </p:nvSpPr>
          <p:spPr>
            <a:xfrm flipV="1">
              <a:off x="7330668" y="0"/>
              <a:ext cx="1589" cy="466727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190" name="线条"/>
            <p:cNvSpPr/>
            <p:nvPr/>
          </p:nvSpPr>
          <p:spPr>
            <a:xfrm>
              <a:off x="994957" y="0"/>
              <a:ext cx="6335714" cy="1590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191" name="线条"/>
            <p:cNvSpPr/>
            <p:nvPr/>
          </p:nvSpPr>
          <p:spPr>
            <a:xfrm>
              <a:off x="994957" y="0"/>
              <a:ext cx="1589" cy="323852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192" name="线条"/>
            <p:cNvSpPr/>
            <p:nvPr/>
          </p:nvSpPr>
          <p:spPr>
            <a:xfrm>
              <a:off x="994957" y="323850"/>
              <a:ext cx="215902" cy="1589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193" name="椭圆形"/>
            <p:cNvSpPr/>
            <p:nvPr/>
          </p:nvSpPr>
          <p:spPr>
            <a:xfrm>
              <a:off x="7330668" y="466725"/>
              <a:ext cx="36515" cy="71439"/>
            </a:xfrm>
            <a:prstGeom prst="ellipse">
              <a:avLst/>
            </a:prstGeom>
            <a:solidFill>
              <a:srgbClr val="000000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194" name="head"/>
            <p:cNvSpPr txBox="1"/>
            <p:nvPr/>
          </p:nvSpPr>
          <p:spPr>
            <a:xfrm>
              <a:off x="0" y="246374"/>
              <a:ext cx="679994" cy="47192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marR="40640" indent="40640" defTabSz="914400">
                <a:spcBef>
                  <a:spcPts val="1300"/>
                </a:spcBef>
                <a:defRPr sz="24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r>
                <a:rPr lang="en-US"/>
                <a:t>first</a:t>
              </a:r>
              <a:endParaRPr/>
            </a:p>
          </p:txBody>
        </p:sp>
        <p:sp>
          <p:nvSpPr>
            <p:cNvPr id="1195" name="head"/>
            <p:cNvSpPr txBox="1"/>
            <p:nvPr/>
          </p:nvSpPr>
          <p:spPr>
            <a:xfrm>
              <a:off x="0" y="1268180"/>
              <a:ext cx="679994" cy="47192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marR="40640" indent="40640" defTabSz="914400">
                <a:spcBef>
                  <a:spcPts val="1300"/>
                </a:spcBef>
                <a:defRPr sz="24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r>
                <a:rPr lang="en-US"/>
                <a:t>first</a:t>
              </a:r>
              <a:endParaRPr/>
            </a:p>
          </p:txBody>
        </p:sp>
      </p:grpSp>
      <p:sp>
        <p:nvSpPr>
          <p:cNvPr id="1198" name="如何实现遍历？"/>
          <p:cNvSpPr txBox="1"/>
          <p:nvPr/>
        </p:nvSpPr>
        <p:spPr>
          <a:xfrm>
            <a:off x="466097" y="3254735"/>
            <a:ext cx="2336801" cy="533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如何实现遍历？</a:t>
            </a:r>
          </a:p>
        </p:txBody>
      </p:sp>
      <p:sp>
        <p:nvSpPr>
          <p:cNvPr id="1199" name="开始结点：p = head.next"/>
          <p:cNvSpPr txBox="1"/>
          <p:nvPr/>
        </p:nvSpPr>
        <p:spPr>
          <a:xfrm>
            <a:off x="1133840" y="4116073"/>
            <a:ext cx="3359894" cy="4873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开始结点：p = </a:t>
            </a:r>
            <a:r>
              <a:rPr lang="en-US"/>
              <a:t>first</a:t>
            </a:r>
            <a:r>
              <a:t>.next</a:t>
            </a:r>
          </a:p>
        </p:txBody>
      </p:sp>
      <p:sp>
        <p:nvSpPr>
          <p:cNvPr id="1200" name="结束条件：p != head"/>
          <p:cNvSpPr txBox="1"/>
          <p:nvPr/>
        </p:nvSpPr>
        <p:spPr>
          <a:xfrm>
            <a:off x="1133840" y="4637967"/>
            <a:ext cx="2834109" cy="4873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结束条件：p != </a:t>
            </a:r>
            <a:r>
              <a:rPr lang="en-US"/>
              <a:t>first</a:t>
            </a:r>
            <a:endParaRPr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90C372D2-312A-88D8-0C4A-7E569291FA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带头结点的单</a:t>
            </a:r>
            <a:r>
              <a:rPr lang="en-US" altLang="zh-CN"/>
              <a:t>(</a:t>
            </a:r>
            <a:r>
              <a:rPr lang="zh-CN" altLang="en-US"/>
              <a:t>向</a:t>
            </a:r>
            <a:r>
              <a:rPr lang="en-US" altLang="zh-CN"/>
              <a:t>)</a:t>
            </a:r>
            <a:r>
              <a:rPr lang="zh-CN" altLang="en-US"/>
              <a:t>循环链表</a:t>
            </a:r>
          </a:p>
        </p:txBody>
      </p:sp>
    </p:spTree>
    <p:extLst>
      <p:ext uri="{BB962C8B-B14F-4D97-AF65-F5344CB8AC3E}">
        <p14:creationId xmlns:p14="http://schemas.microsoft.com/office/powerpoint/2010/main" val="4118725257"/>
      </p:ext>
    </p:extLst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9" grpId="0" animBg="1" advAuto="0"/>
      <p:bldP spid="1200" grpId="0" animBg="1" advAuto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BC8643EA-931E-60D2-60FC-0B2AEAA92015}"/>
              </a:ext>
            </a:extLst>
          </p:cNvPr>
          <p:cNvGrpSpPr/>
          <p:nvPr/>
        </p:nvGrpSpPr>
        <p:grpSpPr>
          <a:xfrm>
            <a:off x="1893269" y="1025703"/>
            <a:ext cx="6516691" cy="1531459"/>
            <a:chOff x="1893269" y="1025703"/>
            <a:chExt cx="6516691" cy="1531459"/>
          </a:xfrm>
        </p:grpSpPr>
        <p:sp>
          <p:nvSpPr>
            <p:cNvPr id="1217" name="线条"/>
            <p:cNvSpPr/>
            <p:nvPr/>
          </p:nvSpPr>
          <p:spPr>
            <a:xfrm>
              <a:off x="1893269" y="1025703"/>
              <a:ext cx="6335716" cy="1591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218" name="线条"/>
            <p:cNvSpPr/>
            <p:nvPr/>
          </p:nvSpPr>
          <p:spPr>
            <a:xfrm flipV="1">
              <a:off x="7703231" y="1779306"/>
              <a:ext cx="1" cy="397026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grpSp>
          <p:nvGrpSpPr>
            <p:cNvPr id="1221" name="成组"/>
            <p:cNvGrpSpPr/>
            <p:nvPr/>
          </p:nvGrpSpPr>
          <p:grpSpPr>
            <a:xfrm>
              <a:off x="3764932" y="1250077"/>
              <a:ext cx="1008064" cy="489466"/>
              <a:chOff x="0" y="0"/>
              <a:chExt cx="1008062" cy="489463"/>
            </a:xfrm>
          </p:grpSpPr>
          <p:sp>
            <p:nvSpPr>
              <p:cNvPr id="1219" name="矩形"/>
              <p:cNvSpPr/>
              <p:nvPr/>
            </p:nvSpPr>
            <p:spPr>
              <a:xfrm>
                <a:off x="0" y="10575"/>
                <a:ext cx="1008064" cy="468316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1220" name="a0"/>
              <p:cNvSpPr txBox="1"/>
              <p:nvPr/>
            </p:nvSpPr>
            <p:spPr>
              <a:xfrm>
                <a:off x="299561" y="0"/>
                <a:ext cx="408941" cy="48946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/>
              <a:p>
                <a:pPr marR="40640" indent="40640" algn="ctr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r>
                  <a:t>a</a:t>
                </a:r>
                <a:r>
                  <a:rPr baseline="-25000"/>
                  <a:t>0</a:t>
                </a:r>
              </a:p>
            </p:txBody>
          </p:sp>
        </p:grpSp>
        <p:sp>
          <p:nvSpPr>
            <p:cNvPr id="1222" name="矩形"/>
            <p:cNvSpPr/>
            <p:nvPr/>
          </p:nvSpPr>
          <p:spPr>
            <a:xfrm>
              <a:off x="4772995" y="1260653"/>
              <a:ext cx="360364" cy="468315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223" name="椭圆形"/>
            <p:cNvSpPr/>
            <p:nvPr/>
          </p:nvSpPr>
          <p:spPr>
            <a:xfrm>
              <a:off x="4917457" y="1476554"/>
              <a:ext cx="36515" cy="71439"/>
            </a:xfrm>
            <a:prstGeom prst="ellipse">
              <a:avLst/>
            </a:prstGeom>
            <a:solidFill>
              <a:srgbClr val="000000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grpSp>
          <p:nvGrpSpPr>
            <p:cNvPr id="1226" name="成组"/>
            <p:cNvGrpSpPr/>
            <p:nvPr/>
          </p:nvGrpSpPr>
          <p:grpSpPr>
            <a:xfrm>
              <a:off x="5420696" y="1251665"/>
              <a:ext cx="1008064" cy="489466"/>
              <a:chOff x="0" y="0"/>
              <a:chExt cx="1008062" cy="489463"/>
            </a:xfrm>
          </p:grpSpPr>
          <p:sp>
            <p:nvSpPr>
              <p:cNvPr id="1224" name="矩形"/>
              <p:cNvSpPr/>
              <p:nvPr/>
            </p:nvSpPr>
            <p:spPr>
              <a:xfrm>
                <a:off x="0" y="10575"/>
                <a:ext cx="1008064" cy="468316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1225" name="a1"/>
              <p:cNvSpPr txBox="1"/>
              <p:nvPr/>
            </p:nvSpPr>
            <p:spPr>
              <a:xfrm>
                <a:off x="299561" y="0"/>
                <a:ext cx="408941" cy="48946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/>
              <a:p>
                <a:pPr marR="40640" indent="40640" algn="ctr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r>
                  <a:t>a</a:t>
                </a:r>
                <a:r>
                  <a:rPr baseline="-25000"/>
                  <a:t>1</a:t>
                </a:r>
              </a:p>
            </p:txBody>
          </p:sp>
        </p:grpSp>
        <p:sp>
          <p:nvSpPr>
            <p:cNvPr id="1227" name="矩形"/>
            <p:cNvSpPr/>
            <p:nvPr/>
          </p:nvSpPr>
          <p:spPr>
            <a:xfrm>
              <a:off x="6428758" y="1262240"/>
              <a:ext cx="360364" cy="468316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grpSp>
          <p:nvGrpSpPr>
            <p:cNvPr id="1230" name="成组"/>
            <p:cNvGrpSpPr/>
            <p:nvPr/>
          </p:nvGrpSpPr>
          <p:grpSpPr>
            <a:xfrm>
              <a:off x="7041533" y="1251665"/>
              <a:ext cx="1008064" cy="489466"/>
              <a:chOff x="0" y="0"/>
              <a:chExt cx="1008062" cy="489463"/>
            </a:xfrm>
          </p:grpSpPr>
          <p:sp>
            <p:nvSpPr>
              <p:cNvPr id="1228" name="矩形"/>
              <p:cNvSpPr/>
              <p:nvPr/>
            </p:nvSpPr>
            <p:spPr>
              <a:xfrm>
                <a:off x="0" y="10575"/>
                <a:ext cx="1008064" cy="468316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1229" name="a2"/>
              <p:cNvSpPr txBox="1"/>
              <p:nvPr/>
            </p:nvSpPr>
            <p:spPr>
              <a:xfrm>
                <a:off x="299561" y="0"/>
                <a:ext cx="408941" cy="48946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/>
              <a:p>
                <a:pPr marR="40640" indent="40640" algn="ctr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r>
                  <a:t>a</a:t>
                </a:r>
                <a:r>
                  <a:rPr baseline="-25000"/>
                  <a:t>2</a:t>
                </a:r>
              </a:p>
            </p:txBody>
          </p:sp>
        </p:grpSp>
        <p:sp>
          <p:nvSpPr>
            <p:cNvPr id="1231" name="矩形"/>
            <p:cNvSpPr/>
            <p:nvPr/>
          </p:nvSpPr>
          <p:spPr>
            <a:xfrm>
              <a:off x="8049596" y="1262240"/>
              <a:ext cx="360364" cy="468316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232" name="椭圆形"/>
            <p:cNvSpPr/>
            <p:nvPr/>
          </p:nvSpPr>
          <p:spPr>
            <a:xfrm>
              <a:off x="6609733" y="1443216"/>
              <a:ext cx="36515" cy="71441"/>
            </a:xfrm>
            <a:prstGeom prst="ellipse">
              <a:avLst/>
            </a:prstGeom>
            <a:solidFill>
              <a:srgbClr val="000000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233" name="线条"/>
            <p:cNvSpPr/>
            <p:nvPr/>
          </p:nvSpPr>
          <p:spPr>
            <a:xfrm>
              <a:off x="2435726" y="1692733"/>
              <a:ext cx="539752" cy="1590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234" name="线条"/>
            <p:cNvSpPr/>
            <p:nvPr/>
          </p:nvSpPr>
          <p:spPr>
            <a:xfrm>
              <a:off x="4952382" y="1514654"/>
              <a:ext cx="468314" cy="1589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235" name="线条"/>
            <p:cNvSpPr/>
            <p:nvPr/>
          </p:nvSpPr>
          <p:spPr>
            <a:xfrm>
              <a:off x="6646245" y="1478141"/>
              <a:ext cx="395289" cy="1590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236" name="矩形"/>
            <p:cNvSpPr/>
            <p:nvPr/>
          </p:nvSpPr>
          <p:spPr>
            <a:xfrm>
              <a:off x="2109168" y="1260653"/>
              <a:ext cx="1008064" cy="468315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237" name="矩形"/>
            <p:cNvSpPr/>
            <p:nvPr/>
          </p:nvSpPr>
          <p:spPr>
            <a:xfrm>
              <a:off x="3117232" y="1260653"/>
              <a:ext cx="360365" cy="468315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238" name="椭圆形"/>
            <p:cNvSpPr/>
            <p:nvPr/>
          </p:nvSpPr>
          <p:spPr>
            <a:xfrm>
              <a:off x="3261695" y="1476554"/>
              <a:ext cx="36515" cy="71439"/>
            </a:xfrm>
            <a:prstGeom prst="ellipse">
              <a:avLst/>
            </a:prstGeom>
            <a:solidFill>
              <a:srgbClr val="000000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239" name="线条"/>
            <p:cNvSpPr/>
            <p:nvPr/>
          </p:nvSpPr>
          <p:spPr>
            <a:xfrm>
              <a:off x="3296620" y="1514654"/>
              <a:ext cx="468314" cy="1589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240" name="线条"/>
            <p:cNvSpPr/>
            <p:nvPr/>
          </p:nvSpPr>
          <p:spPr>
            <a:xfrm flipV="1">
              <a:off x="8228984" y="1025703"/>
              <a:ext cx="1589" cy="466729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241" name="线条"/>
            <p:cNvSpPr/>
            <p:nvPr/>
          </p:nvSpPr>
          <p:spPr>
            <a:xfrm>
              <a:off x="1893269" y="1025704"/>
              <a:ext cx="1589" cy="323853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242" name="线条"/>
            <p:cNvSpPr/>
            <p:nvPr/>
          </p:nvSpPr>
          <p:spPr>
            <a:xfrm>
              <a:off x="1893269" y="1349554"/>
              <a:ext cx="215901" cy="1589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243" name="椭圆形"/>
            <p:cNvSpPr/>
            <p:nvPr/>
          </p:nvSpPr>
          <p:spPr>
            <a:xfrm>
              <a:off x="8228984" y="1492429"/>
              <a:ext cx="36515" cy="71439"/>
            </a:xfrm>
            <a:prstGeom prst="ellipse">
              <a:avLst/>
            </a:prstGeom>
            <a:solidFill>
              <a:srgbClr val="000000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244" name="tail"/>
            <p:cNvSpPr txBox="1"/>
            <p:nvPr/>
          </p:nvSpPr>
          <p:spPr>
            <a:xfrm>
              <a:off x="7419298" y="2125608"/>
              <a:ext cx="544276" cy="43155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marR="40640" indent="40640" defTabSz="914400">
                <a:spcBef>
                  <a:spcPts val="1300"/>
                </a:spcBef>
                <a:defRPr sz="24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r>
                <a:t>tail</a:t>
              </a:r>
            </a:p>
          </p:txBody>
        </p:sp>
      </p:grpSp>
      <p:grpSp>
        <p:nvGrpSpPr>
          <p:cNvPr id="1255" name="成组"/>
          <p:cNvGrpSpPr/>
          <p:nvPr/>
        </p:nvGrpSpPr>
        <p:grpSpPr>
          <a:xfrm>
            <a:off x="1928194" y="2105205"/>
            <a:ext cx="1615957" cy="1449366"/>
            <a:chOff x="0" y="0"/>
            <a:chExt cx="1615956" cy="1449364"/>
          </a:xfrm>
        </p:grpSpPr>
        <p:sp>
          <p:nvSpPr>
            <p:cNvPr id="1246" name="矩形"/>
            <p:cNvSpPr/>
            <p:nvPr/>
          </p:nvSpPr>
          <p:spPr>
            <a:xfrm>
              <a:off x="180975" y="180974"/>
              <a:ext cx="1008063" cy="468315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247" name="矩形"/>
            <p:cNvSpPr/>
            <p:nvPr/>
          </p:nvSpPr>
          <p:spPr>
            <a:xfrm>
              <a:off x="1189037" y="180974"/>
              <a:ext cx="360365" cy="468315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248" name="线条"/>
            <p:cNvSpPr/>
            <p:nvPr/>
          </p:nvSpPr>
          <p:spPr>
            <a:xfrm flipV="1">
              <a:off x="1368425" y="0"/>
              <a:ext cx="1589" cy="395289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249" name="线条"/>
            <p:cNvSpPr/>
            <p:nvPr/>
          </p:nvSpPr>
          <p:spPr>
            <a:xfrm flipH="1">
              <a:off x="0" y="0"/>
              <a:ext cx="1368427" cy="1588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250" name="线条"/>
            <p:cNvSpPr/>
            <p:nvPr/>
          </p:nvSpPr>
          <p:spPr>
            <a:xfrm>
              <a:off x="0" y="0"/>
              <a:ext cx="1589" cy="323852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251" name="线条"/>
            <p:cNvSpPr/>
            <p:nvPr/>
          </p:nvSpPr>
          <p:spPr>
            <a:xfrm>
              <a:off x="0" y="323849"/>
              <a:ext cx="180977" cy="1590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252" name="椭圆形"/>
            <p:cNvSpPr/>
            <p:nvPr/>
          </p:nvSpPr>
          <p:spPr>
            <a:xfrm>
              <a:off x="1331912" y="396874"/>
              <a:ext cx="36515" cy="71441"/>
            </a:xfrm>
            <a:prstGeom prst="ellipse">
              <a:avLst/>
            </a:prstGeom>
            <a:solidFill>
              <a:srgbClr val="000000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253" name="线条"/>
            <p:cNvSpPr/>
            <p:nvPr/>
          </p:nvSpPr>
          <p:spPr>
            <a:xfrm flipV="1">
              <a:off x="1355615" y="671512"/>
              <a:ext cx="1" cy="397024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254" name="tail"/>
            <p:cNvSpPr txBox="1"/>
            <p:nvPr/>
          </p:nvSpPr>
          <p:spPr>
            <a:xfrm>
              <a:off x="1071681" y="1017812"/>
              <a:ext cx="544276" cy="43155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marR="40640" indent="40640" defTabSz="914400">
                <a:spcBef>
                  <a:spcPts val="1300"/>
                </a:spcBef>
                <a:defRPr sz="24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r>
                <a:t>tail</a:t>
              </a:r>
            </a:p>
          </p:txBody>
        </p:sp>
      </p:grpSp>
      <p:sp>
        <p:nvSpPr>
          <p:cNvPr id="1256" name="形式二："/>
          <p:cNvSpPr txBox="1"/>
          <p:nvPr/>
        </p:nvSpPr>
        <p:spPr>
          <a:xfrm>
            <a:off x="260184" y="978097"/>
            <a:ext cx="1384300" cy="5334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numCol="1" anchor="ctr">
            <a:spAutoFit/>
          </a:bodyPr>
          <a:lstStyle/>
          <a:p>
            <a:r>
              <a:t>形式二：</a:t>
            </a:r>
          </a:p>
        </p:txBody>
      </p:sp>
      <p:sp>
        <p:nvSpPr>
          <p:cNvPr id="1259" name="如何实现遍历？"/>
          <p:cNvSpPr txBox="1"/>
          <p:nvPr/>
        </p:nvSpPr>
        <p:spPr>
          <a:xfrm>
            <a:off x="131232" y="3583520"/>
            <a:ext cx="2336801" cy="533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如何实现遍历？</a:t>
            </a:r>
          </a:p>
        </p:txBody>
      </p:sp>
      <p:sp>
        <p:nvSpPr>
          <p:cNvPr id="1260" name="开始结点：p = tail.next.next"/>
          <p:cNvSpPr txBox="1"/>
          <p:nvPr/>
        </p:nvSpPr>
        <p:spPr>
          <a:xfrm>
            <a:off x="1099622" y="4102274"/>
            <a:ext cx="3855933" cy="533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开始结点：p = tail.next.next</a:t>
            </a:r>
          </a:p>
        </p:txBody>
      </p:sp>
      <p:sp>
        <p:nvSpPr>
          <p:cNvPr id="1261" name="结束条件：p != tail.next"/>
          <p:cNvSpPr txBox="1"/>
          <p:nvPr/>
        </p:nvSpPr>
        <p:spPr>
          <a:xfrm>
            <a:off x="1099622" y="4624169"/>
            <a:ext cx="3335655" cy="533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结束条件：p != tail.next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91EEDE4B-EF55-37B0-E364-C63702540C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带头结点的单</a:t>
            </a:r>
            <a:r>
              <a:rPr lang="en-US" altLang="zh-CN"/>
              <a:t>(</a:t>
            </a:r>
            <a:r>
              <a:rPr lang="zh-CN" altLang="en-US"/>
              <a:t>向</a:t>
            </a:r>
            <a:r>
              <a:rPr lang="en-US" altLang="zh-CN"/>
              <a:t>)</a:t>
            </a:r>
            <a:r>
              <a:rPr lang="zh-CN" altLang="en-US"/>
              <a:t>循环链表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0" grpId="1" animBg="1" advAuto="0"/>
      <p:bldP spid="1261" grpId="2" animBg="1" advAuto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1EEDE4B-EF55-37B0-E364-C63702540C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课堂练习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58282AC-8492-78F4-B2FE-57D87A10DA8B}"/>
              </a:ext>
            </a:extLst>
          </p:cNvPr>
          <p:cNvSpPr txBox="1"/>
          <p:nvPr/>
        </p:nvSpPr>
        <p:spPr>
          <a:xfrm>
            <a:off x="200968" y="733175"/>
            <a:ext cx="8570168" cy="125675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CN" altLang="en-US" sz="25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因为要求</a:t>
            </a:r>
            <a:r>
              <a:rPr kumimoji="0" lang="en-US" altLang="zh-CN" sz="25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tail</a:t>
            </a:r>
            <a:r>
              <a:rPr kumimoji="0" lang="zh-CN" altLang="en-US" sz="25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始终引用尾结点，如果</a:t>
            </a:r>
            <a:r>
              <a:rPr lang="zh-CN" altLang="en-US"/>
              <a:t>删除的结点是尾结点就</a:t>
            </a:r>
            <a:r>
              <a:rPr kumimoji="0" lang="zh-CN" altLang="en-US" sz="25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需要对此进行特殊处理，应该如何处理？</a:t>
            </a:r>
          </a:p>
        </p:txBody>
      </p:sp>
      <p:grpSp>
        <p:nvGrpSpPr>
          <p:cNvPr id="1287" name="组合 1286">
            <a:extLst>
              <a:ext uri="{FF2B5EF4-FFF2-40B4-BE49-F238E27FC236}">
                <a16:creationId xmlns:a16="http://schemas.microsoft.com/office/drawing/2014/main" id="{F6AB7A4D-0AB3-1C01-FBB9-5C8C985556F2}"/>
              </a:ext>
            </a:extLst>
          </p:cNvPr>
          <p:cNvGrpSpPr/>
          <p:nvPr/>
        </p:nvGrpSpPr>
        <p:grpSpPr>
          <a:xfrm>
            <a:off x="1286864" y="2321625"/>
            <a:ext cx="6516691" cy="1531459"/>
            <a:chOff x="1893269" y="1025703"/>
            <a:chExt cx="6516691" cy="1531459"/>
          </a:xfrm>
        </p:grpSpPr>
        <p:sp>
          <p:nvSpPr>
            <p:cNvPr id="1288" name="线条">
              <a:extLst>
                <a:ext uri="{FF2B5EF4-FFF2-40B4-BE49-F238E27FC236}">
                  <a16:creationId xmlns:a16="http://schemas.microsoft.com/office/drawing/2014/main" id="{0EFB567A-6B82-D04B-DA81-0F63ADE05EEA}"/>
                </a:ext>
              </a:extLst>
            </p:cNvPr>
            <p:cNvSpPr/>
            <p:nvPr/>
          </p:nvSpPr>
          <p:spPr>
            <a:xfrm>
              <a:off x="1893269" y="1025703"/>
              <a:ext cx="6335716" cy="1591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289" name="线条">
              <a:extLst>
                <a:ext uri="{FF2B5EF4-FFF2-40B4-BE49-F238E27FC236}">
                  <a16:creationId xmlns:a16="http://schemas.microsoft.com/office/drawing/2014/main" id="{A5511B02-040A-A770-9F48-E255C63502DC}"/>
                </a:ext>
              </a:extLst>
            </p:cNvPr>
            <p:cNvSpPr/>
            <p:nvPr/>
          </p:nvSpPr>
          <p:spPr>
            <a:xfrm flipV="1">
              <a:off x="7703231" y="1779306"/>
              <a:ext cx="1" cy="397026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grpSp>
          <p:nvGrpSpPr>
            <p:cNvPr id="1290" name="成组">
              <a:extLst>
                <a:ext uri="{FF2B5EF4-FFF2-40B4-BE49-F238E27FC236}">
                  <a16:creationId xmlns:a16="http://schemas.microsoft.com/office/drawing/2014/main" id="{2433AD46-D903-30F8-E046-14AFF2A59F9C}"/>
                </a:ext>
              </a:extLst>
            </p:cNvPr>
            <p:cNvGrpSpPr/>
            <p:nvPr/>
          </p:nvGrpSpPr>
          <p:grpSpPr>
            <a:xfrm>
              <a:off x="3764932" y="1250077"/>
              <a:ext cx="1008064" cy="489466"/>
              <a:chOff x="0" y="0"/>
              <a:chExt cx="1008062" cy="489463"/>
            </a:xfrm>
          </p:grpSpPr>
          <p:sp>
            <p:nvSpPr>
              <p:cNvPr id="1314" name="矩形">
                <a:extLst>
                  <a:ext uri="{FF2B5EF4-FFF2-40B4-BE49-F238E27FC236}">
                    <a16:creationId xmlns:a16="http://schemas.microsoft.com/office/drawing/2014/main" id="{DCCE5776-4937-CCA5-49AE-00F3235CAC4C}"/>
                  </a:ext>
                </a:extLst>
              </p:cNvPr>
              <p:cNvSpPr/>
              <p:nvPr/>
            </p:nvSpPr>
            <p:spPr>
              <a:xfrm>
                <a:off x="0" y="10575"/>
                <a:ext cx="1008064" cy="468316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1315" name="a0">
                <a:extLst>
                  <a:ext uri="{FF2B5EF4-FFF2-40B4-BE49-F238E27FC236}">
                    <a16:creationId xmlns:a16="http://schemas.microsoft.com/office/drawing/2014/main" id="{A47C0F67-0B0B-20D8-A3BC-E03AD5A50738}"/>
                  </a:ext>
                </a:extLst>
              </p:cNvPr>
              <p:cNvSpPr txBox="1"/>
              <p:nvPr/>
            </p:nvSpPr>
            <p:spPr>
              <a:xfrm>
                <a:off x="299561" y="0"/>
                <a:ext cx="408941" cy="48946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/>
              <a:p>
                <a:pPr marR="40640" indent="40640" algn="ctr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r>
                  <a:t>a</a:t>
                </a:r>
                <a:r>
                  <a:rPr baseline="-25000"/>
                  <a:t>0</a:t>
                </a:r>
              </a:p>
            </p:txBody>
          </p:sp>
        </p:grpSp>
        <p:sp>
          <p:nvSpPr>
            <p:cNvPr id="1291" name="矩形">
              <a:extLst>
                <a:ext uri="{FF2B5EF4-FFF2-40B4-BE49-F238E27FC236}">
                  <a16:creationId xmlns:a16="http://schemas.microsoft.com/office/drawing/2014/main" id="{E2B7B5B9-F45D-C685-9E4B-E376F7E93735}"/>
                </a:ext>
              </a:extLst>
            </p:cNvPr>
            <p:cNvSpPr/>
            <p:nvPr/>
          </p:nvSpPr>
          <p:spPr>
            <a:xfrm>
              <a:off x="4772995" y="1260653"/>
              <a:ext cx="360364" cy="468315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292" name="椭圆形">
              <a:extLst>
                <a:ext uri="{FF2B5EF4-FFF2-40B4-BE49-F238E27FC236}">
                  <a16:creationId xmlns:a16="http://schemas.microsoft.com/office/drawing/2014/main" id="{9A9BAA5A-92C2-C954-9D29-C4114021087A}"/>
                </a:ext>
              </a:extLst>
            </p:cNvPr>
            <p:cNvSpPr/>
            <p:nvPr/>
          </p:nvSpPr>
          <p:spPr>
            <a:xfrm>
              <a:off x="4917457" y="1476554"/>
              <a:ext cx="36515" cy="71439"/>
            </a:xfrm>
            <a:prstGeom prst="ellipse">
              <a:avLst/>
            </a:prstGeom>
            <a:solidFill>
              <a:srgbClr val="000000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grpSp>
          <p:nvGrpSpPr>
            <p:cNvPr id="1293" name="成组">
              <a:extLst>
                <a:ext uri="{FF2B5EF4-FFF2-40B4-BE49-F238E27FC236}">
                  <a16:creationId xmlns:a16="http://schemas.microsoft.com/office/drawing/2014/main" id="{949E5E98-5A2B-38B5-8DE7-697E72F3F24F}"/>
                </a:ext>
              </a:extLst>
            </p:cNvPr>
            <p:cNvGrpSpPr/>
            <p:nvPr/>
          </p:nvGrpSpPr>
          <p:grpSpPr>
            <a:xfrm>
              <a:off x="5420696" y="1251665"/>
              <a:ext cx="1008064" cy="489466"/>
              <a:chOff x="0" y="0"/>
              <a:chExt cx="1008062" cy="489463"/>
            </a:xfrm>
          </p:grpSpPr>
          <p:sp>
            <p:nvSpPr>
              <p:cNvPr id="1312" name="矩形">
                <a:extLst>
                  <a:ext uri="{FF2B5EF4-FFF2-40B4-BE49-F238E27FC236}">
                    <a16:creationId xmlns:a16="http://schemas.microsoft.com/office/drawing/2014/main" id="{87567CC2-196A-78BA-FDFE-68A4C3ECC78B}"/>
                  </a:ext>
                </a:extLst>
              </p:cNvPr>
              <p:cNvSpPr/>
              <p:nvPr/>
            </p:nvSpPr>
            <p:spPr>
              <a:xfrm>
                <a:off x="0" y="10575"/>
                <a:ext cx="1008064" cy="468316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1313" name="a1">
                <a:extLst>
                  <a:ext uri="{FF2B5EF4-FFF2-40B4-BE49-F238E27FC236}">
                    <a16:creationId xmlns:a16="http://schemas.microsoft.com/office/drawing/2014/main" id="{566E277A-0D8F-938C-501E-6A7BC76FD85A}"/>
                  </a:ext>
                </a:extLst>
              </p:cNvPr>
              <p:cNvSpPr txBox="1"/>
              <p:nvPr/>
            </p:nvSpPr>
            <p:spPr>
              <a:xfrm>
                <a:off x="299561" y="0"/>
                <a:ext cx="408941" cy="48946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/>
              <a:p>
                <a:pPr marR="40640" indent="40640" algn="ctr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r>
                  <a:t>a</a:t>
                </a:r>
                <a:r>
                  <a:rPr baseline="-25000"/>
                  <a:t>1</a:t>
                </a:r>
              </a:p>
            </p:txBody>
          </p:sp>
        </p:grpSp>
        <p:sp>
          <p:nvSpPr>
            <p:cNvPr id="1294" name="矩形">
              <a:extLst>
                <a:ext uri="{FF2B5EF4-FFF2-40B4-BE49-F238E27FC236}">
                  <a16:creationId xmlns:a16="http://schemas.microsoft.com/office/drawing/2014/main" id="{0E425B99-2446-85B0-DE64-51915265FCB8}"/>
                </a:ext>
              </a:extLst>
            </p:cNvPr>
            <p:cNvSpPr/>
            <p:nvPr/>
          </p:nvSpPr>
          <p:spPr>
            <a:xfrm>
              <a:off x="6428758" y="1262240"/>
              <a:ext cx="360364" cy="468316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grpSp>
          <p:nvGrpSpPr>
            <p:cNvPr id="1295" name="成组">
              <a:extLst>
                <a:ext uri="{FF2B5EF4-FFF2-40B4-BE49-F238E27FC236}">
                  <a16:creationId xmlns:a16="http://schemas.microsoft.com/office/drawing/2014/main" id="{47BB39E9-71D9-AE7C-ED6E-27474366A2C6}"/>
                </a:ext>
              </a:extLst>
            </p:cNvPr>
            <p:cNvGrpSpPr/>
            <p:nvPr/>
          </p:nvGrpSpPr>
          <p:grpSpPr>
            <a:xfrm>
              <a:off x="7041533" y="1251665"/>
              <a:ext cx="1008064" cy="489466"/>
              <a:chOff x="0" y="0"/>
              <a:chExt cx="1008062" cy="489463"/>
            </a:xfrm>
          </p:grpSpPr>
          <p:sp>
            <p:nvSpPr>
              <p:cNvPr id="1310" name="矩形">
                <a:extLst>
                  <a:ext uri="{FF2B5EF4-FFF2-40B4-BE49-F238E27FC236}">
                    <a16:creationId xmlns:a16="http://schemas.microsoft.com/office/drawing/2014/main" id="{8B6BEBAC-5962-3A2F-C109-C6441ED61974}"/>
                  </a:ext>
                </a:extLst>
              </p:cNvPr>
              <p:cNvSpPr/>
              <p:nvPr/>
            </p:nvSpPr>
            <p:spPr>
              <a:xfrm>
                <a:off x="0" y="10575"/>
                <a:ext cx="1008064" cy="468316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1311" name="a2">
                <a:extLst>
                  <a:ext uri="{FF2B5EF4-FFF2-40B4-BE49-F238E27FC236}">
                    <a16:creationId xmlns:a16="http://schemas.microsoft.com/office/drawing/2014/main" id="{A5AB5598-802F-03E1-DA0A-CA692174DDCA}"/>
                  </a:ext>
                </a:extLst>
              </p:cNvPr>
              <p:cNvSpPr txBox="1"/>
              <p:nvPr/>
            </p:nvSpPr>
            <p:spPr>
              <a:xfrm>
                <a:off x="299561" y="0"/>
                <a:ext cx="408941" cy="48946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/>
              <a:p>
                <a:pPr marR="40640" indent="40640" algn="ctr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r>
                  <a:t>a</a:t>
                </a:r>
                <a:r>
                  <a:rPr baseline="-25000"/>
                  <a:t>2</a:t>
                </a:r>
              </a:p>
            </p:txBody>
          </p:sp>
        </p:grpSp>
        <p:sp>
          <p:nvSpPr>
            <p:cNvPr id="1296" name="矩形">
              <a:extLst>
                <a:ext uri="{FF2B5EF4-FFF2-40B4-BE49-F238E27FC236}">
                  <a16:creationId xmlns:a16="http://schemas.microsoft.com/office/drawing/2014/main" id="{ED0ADFB5-104C-A06C-0EDD-360838EEF1FC}"/>
                </a:ext>
              </a:extLst>
            </p:cNvPr>
            <p:cNvSpPr/>
            <p:nvPr/>
          </p:nvSpPr>
          <p:spPr>
            <a:xfrm>
              <a:off x="8049596" y="1262240"/>
              <a:ext cx="360364" cy="468316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297" name="椭圆形">
              <a:extLst>
                <a:ext uri="{FF2B5EF4-FFF2-40B4-BE49-F238E27FC236}">
                  <a16:creationId xmlns:a16="http://schemas.microsoft.com/office/drawing/2014/main" id="{076526CF-7621-5FB2-7408-85EA2E9088AA}"/>
                </a:ext>
              </a:extLst>
            </p:cNvPr>
            <p:cNvSpPr/>
            <p:nvPr/>
          </p:nvSpPr>
          <p:spPr>
            <a:xfrm>
              <a:off x="6609733" y="1443216"/>
              <a:ext cx="36515" cy="71441"/>
            </a:xfrm>
            <a:prstGeom prst="ellipse">
              <a:avLst/>
            </a:prstGeom>
            <a:solidFill>
              <a:srgbClr val="000000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298" name="线条">
              <a:extLst>
                <a:ext uri="{FF2B5EF4-FFF2-40B4-BE49-F238E27FC236}">
                  <a16:creationId xmlns:a16="http://schemas.microsoft.com/office/drawing/2014/main" id="{E767F5E2-31B7-5E34-952C-B5BAD2831EA7}"/>
                </a:ext>
              </a:extLst>
            </p:cNvPr>
            <p:cNvSpPr/>
            <p:nvPr/>
          </p:nvSpPr>
          <p:spPr>
            <a:xfrm>
              <a:off x="2435726" y="1692733"/>
              <a:ext cx="539752" cy="1590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299" name="线条">
              <a:extLst>
                <a:ext uri="{FF2B5EF4-FFF2-40B4-BE49-F238E27FC236}">
                  <a16:creationId xmlns:a16="http://schemas.microsoft.com/office/drawing/2014/main" id="{6B3FC233-96A0-9D63-C415-87EAB1BDA76E}"/>
                </a:ext>
              </a:extLst>
            </p:cNvPr>
            <p:cNvSpPr/>
            <p:nvPr/>
          </p:nvSpPr>
          <p:spPr>
            <a:xfrm>
              <a:off x="4952382" y="1514654"/>
              <a:ext cx="468314" cy="1589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300" name="线条">
              <a:extLst>
                <a:ext uri="{FF2B5EF4-FFF2-40B4-BE49-F238E27FC236}">
                  <a16:creationId xmlns:a16="http://schemas.microsoft.com/office/drawing/2014/main" id="{9627F506-8673-6042-F4C9-B42D7DBC208A}"/>
                </a:ext>
              </a:extLst>
            </p:cNvPr>
            <p:cNvSpPr/>
            <p:nvPr/>
          </p:nvSpPr>
          <p:spPr>
            <a:xfrm>
              <a:off x="6646245" y="1478141"/>
              <a:ext cx="395289" cy="1590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301" name="矩形">
              <a:extLst>
                <a:ext uri="{FF2B5EF4-FFF2-40B4-BE49-F238E27FC236}">
                  <a16:creationId xmlns:a16="http://schemas.microsoft.com/office/drawing/2014/main" id="{72670015-93E5-175B-D8D7-85B18FE04425}"/>
                </a:ext>
              </a:extLst>
            </p:cNvPr>
            <p:cNvSpPr/>
            <p:nvPr/>
          </p:nvSpPr>
          <p:spPr>
            <a:xfrm>
              <a:off x="2109168" y="1260653"/>
              <a:ext cx="1008064" cy="468315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302" name="矩形">
              <a:extLst>
                <a:ext uri="{FF2B5EF4-FFF2-40B4-BE49-F238E27FC236}">
                  <a16:creationId xmlns:a16="http://schemas.microsoft.com/office/drawing/2014/main" id="{3E2D2D7F-4337-1BF4-D94E-B0CC4535FC68}"/>
                </a:ext>
              </a:extLst>
            </p:cNvPr>
            <p:cNvSpPr/>
            <p:nvPr/>
          </p:nvSpPr>
          <p:spPr>
            <a:xfrm>
              <a:off x="3117232" y="1260653"/>
              <a:ext cx="360365" cy="468315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303" name="椭圆形">
              <a:extLst>
                <a:ext uri="{FF2B5EF4-FFF2-40B4-BE49-F238E27FC236}">
                  <a16:creationId xmlns:a16="http://schemas.microsoft.com/office/drawing/2014/main" id="{565DB949-1188-905B-19F8-5FCD532B12B9}"/>
                </a:ext>
              </a:extLst>
            </p:cNvPr>
            <p:cNvSpPr/>
            <p:nvPr/>
          </p:nvSpPr>
          <p:spPr>
            <a:xfrm>
              <a:off x="3261695" y="1476554"/>
              <a:ext cx="36515" cy="71439"/>
            </a:xfrm>
            <a:prstGeom prst="ellipse">
              <a:avLst/>
            </a:prstGeom>
            <a:solidFill>
              <a:srgbClr val="000000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304" name="线条">
              <a:extLst>
                <a:ext uri="{FF2B5EF4-FFF2-40B4-BE49-F238E27FC236}">
                  <a16:creationId xmlns:a16="http://schemas.microsoft.com/office/drawing/2014/main" id="{56DC3105-8D49-6C8D-BCE4-B3F74E68767D}"/>
                </a:ext>
              </a:extLst>
            </p:cNvPr>
            <p:cNvSpPr/>
            <p:nvPr/>
          </p:nvSpPr>
          <p:spPr>
            <a:xfrm>
              <a:off x="3296620" y="1514654"/>
              <a:ext cx="468314" cy="1589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305" name="线条">
              <a:extLst>
                <a:ext uri="{FF2B5EF4-FFF2-40B4-BE49-F238E27FC236}">
                  <a16:creationId xmlns:a16="http://schemas.microsoft.com/office/drawing/2014/main" id="{81729441-D990-5806-A043-D24184C4656A}"/>
                </a:ext>
              </a:extLst>
            </p:cNvPr>
            <p:cNvSpPr/>
            <p:nvPr/>
          </p:nvSpPr>
          <p:spPr>
            <a:xfrm flipV="1">
              <a:off x="8228984" y="1025703"/>
              <a:ext cx="1589" cy="466729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306" name="线条">
              <a:extLst>
                <a:ext uri="{FF2B5EF4-FFF2-40B4-BE49-F238E27FC236}">
                  <a16:creationId xmlns:a16="http://schemas.microsoft.com/office/drawing/2014/main" id="{39909B54-7A2F-47DC-4238-0E097130CD59}"/>
                </a:ext>
              </a:extLst>
            </p:cNvPr>
            <p:cNvSpPr/>
            <p:nvPr/>
          </p:nvSpPr>
          <p:spPr>
            <a:xfrm>
              <a:off x="1893269" y="1025704"/>
              <a:ext cx="1589" cy="323853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307" name="线条">
              <a:extLst>
                <a:ext uri="{FF2B5EF4-FFF2-40B4-BE49-F238E27FC236}">
                  <a16:creationId xmlns:a16="http://schemas.microsoft.com/office/drawing/2014/main" id="{6EF04F2A-72FB-19AD-92A1-470BF81E4372}"/>
                </a:ext>
              </a:extLst>
            </p:cNvPr>
            <p:cNvSpPr/>
            <p:nvPr/>
          </p:nvSpPr>
          <p:spPr>
            <a:xfrm>
              <a:off x="1893269" y="1349554"/>
              <a:ext cx="215901" cy="1589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308" name="椭圆形">
              <a:extLst>
                <a:ext uri="{FF2B5EF4-FFF2-40B4-BE49-F238E27FC236}">
                  <a16:creationId xmlns:a16="http://schemas.microsoft.com/office/drawing/2014/main" id="{E1D9AAA1-24D2-EA9A-8242-246EC2D7EE1D}"/>
                </a:ext>
              </a:extLst>
            </p:cNvPr>
            <p:cNvSpPr/>
            <p:nvPr/>
          </p:nvSpPr>
          <p:spPr>
            <a:xfrm>
              <a:off x="8228984" y="1492429"/>
              <a:ext cx="36515" cy="71439"/>
            </a:xfrm>
            <a:prstGeom prst="ellipse">
              <a:avLst/>
            </a:prstGeom>
            <a:solidFill>
              <a:srgbClr val="000000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309" name="tail">
              <a:extLst>
                <a:ext uri="{FF2B5EF4-FFF2-40B4-BE49-F238E27FC236}">
                  <a16:creationId xmlns:a16="http://schemas.microsoft.com/office/drawing/2014/main" id="{CC82328F-300C-E3D7-9232-9821A1EB7E1F}"/>
                </a:ext>
              </a:extLst>
            </p:cNvPr>
            <p:cNvSpPr txBox="1"/>
            <p:nvPr/>
          </p:nvSpPr>
          <p:spPr>
            <a:xfrm>
              <a:off x="7419298" y="2125608"/>
              <a:ext cx="544276" cy="43155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marR="40640" indent="40640" defTabSz="914400">
                <a:spcBef>
                  <a:spcPts val="1300"/>
                </a:spcBef>
                <a:defRPr sz="24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r>
                <a:t>tail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21243938"/>
      </p:ext>
    </p:extLst>
  </p:cSld>
  <p:clrMapOvr>
    <a:masterClrMapping/>
  </p:clrMapOvr>
  <p:transition spd="med"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5" name="一、作用：方便定位一个结点的前驱结点和后继结点"/>
          <p:cNvSpPr txBox="1"/>
          <p:nvPr/>
        </p:nvSpPr>
        <p:spPr>
          <a:xfrm>
            <a:off x="651867" y="964803"/>
            <a:ext cx="8339840" cy="5413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5717" tIns="35717" rIns="35717" bIns="35717">
            <a:spAutoFit/>
          </a:bodyPr>
          <a:lstStyle>
            <a:lvl1pPr marR="40640" indent="40640" defTabSz="910828">
              <a:spcBef>
                <a:spcPts val="1300"/>
              </a:spcBef>
              <a:defRPr sz="2600">
                <a:uFill>
                  <a:solidFill>
                    <a:srgbClr val="000000"/>
                  </a:solidFill>
                </a:uFill>
              </a:defRPr>
            </a:lvl1pPr>
          </a:lstStyle>
          <a:p>
            <a:r>
              <a:t>一、作用：方便定位一个结点的前驱结点和后继结点</a:t>
            </a:r>
          </a:p>
        </p:txBody>
      </p:sp>
      <p:sp>
        <p:nvSpPr>
          <p:cNvPr id="1266" name="二、结点的形式"/>
          <p:cNvSpPr txBox="1"/>
          <p:nvPr/>
        </p:nvSpPr>
        <p:spPr>
          <a:xfrm>
            <a:off x="642936" y="1695610"/>
            <a:ext cx="3723682" cy="5413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5717" tIns="35717" rIns="35717" bIns="35717">
            <a:spAutoFit/>
          </a:bodyPr>
          <a:lstStyle>
            <a:lvl1pPr marR="40640" indent="40640" defTabSz="910828">
              <a:spcBef>
                <a:spcPts val="1300"/>
              </a:spcBef>
              <a:defRPr sz="2600">
                <a:uFill>
                  <a:solidFill>
                    <a:srgbClr val="000000"/>
                  </a:solidFill>
                </a:uFill>
              </a:defRPr>
            </a:lvl1pPr>
          </a:lstStyle>
          <a:p>
            <a:r>
              <a:t>二、结点的形式</a:t>
            </a:r>
          </a:p>
        </p:txBody>
      </p:sp>
      <p:grpSp>
        <p:nvGrpSpPr>
          <p:cNvPr id="1274" name="成组"/>
          <p:cNvGrpSpPr/>
          <p:nvPr/>
        </p:nvGrpSpPr>
        <p:grpSpPr>
          <a:xfrm>
            <a:off x="2187573" y="2441591"/>
            <a:ext cx="3040659" cy="622559"/>
            <a:chOff x="0" y="0"/>
            <a:chExt cx="3040658" cy="622558"/>
          </a:xfrm>
        </p:grpSpPr>
        <p:grpSp>
          <p:nvGrpSpPr>
            <p:cNvPr id="1271" name="成组"/>
            <p:cNvGrpSpPr/>
            <p:nvPr/>
          </p:nvGrpSpPr>
          <p:grpSpPr>
            <a:xfrm>
              <a:off x="911224" y="0"/>
              <a:ext cx="1223371" cy="622559"/>
              <a:chOff x="0" y="0"/>
              <a:chExt cx="1223369" cy="622558"/>
            </a:xfrm>
          </p:grpSpPr>
          <p:sp>
            <p:nvSpPr>
              <p:cNvPr id="1267" name="矩形"/>
              <p:cNvSpPr/>
              <p:nvPr/>
            </p:nvSpPr>
            <p:spPr>
              <a:xfrm>
                <a:off x="0" y="6223"/>
                <a:ext cx="1223370" cy="607225"/>
              </a:xfrm>
              <a:prstGeom prst="rect">
                <a:avLst/>
              </a:prstGeom>
              <a:solidFill>
                <a:srgbClr val="CCFFCC">
                  <a:alpha val="50195"/>
                </a:srgbClr>
              </a:solidFill>
              <a:ln w="25400" cap="flat">
                <a:solidFill>
                  <a:srgbClr val="333399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0828">
                  <a:spcBef>
                    <a:spcPts val="1300"/>
                  </a:spcBef>
                  <a:defRPr sz="22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1268" name="ai"/>
              <p:cNvSpPr txBox="1"/>
              <p:nvPr/>
            </p:nvSpPr>
            <p:spPr>
              <a:xfrm>
                <a:off x="399273" y="0"/>
                <a:ext cx="420655" cy="62255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none" lIns="35717" tIns="35717" rIns="35717" bIns="35717" numCol="1" anchor="ctr">
                <a:spAutoFit/>
              </a:bodyPr>
              <a:lstStyle/>
              <a:p>
                <a:pPr marR="40640" indent="40640" algn="ctr" defTabSz="910828">
                  <a:defRPr sz="3400" b="1">
                    <a:solidFill>
                      <a:srgbClr val="333399"/>
                    </a:solidFill>
                    <a:uFill>
                      <a:solidFill>
                        <a:srgbClr val="333399"/>
                      </a:solidFill>
                    </a:uFill>
                  </a:defRPr>
                </a:pPr>
                <a:r>
                  <a:t>a</a:t>
                </a:r>
                <a:r>
                  <a:rPr baseline="-26116"/>
                  <a:t>i</a:t>
                </a:r>
              </a:p>
            </p:txBody>
          </p:sp>
          <p:sp>
            <p:nvSpPr>
              <p:cNvPr id="1269" name="线条"/>
              <p:cNvSpPr/>
              <p:nvPr/>
            </p:nvSpPr>
            <p:spPr>
              <a:xfrm>
                <a:off x="304800" y="6223"/>
                <a:ext cx="1589" cy="607223"/>
              </a:xfrm>
              <a:prstGeom prst="line">
                <a:avLst/>
              </a:prstGeom>
              <a:noFill/>
              <a:ln w="25400" cap="flat">
                <a:solidFill>
                  <a:srgbClr val="333399"/>
                </a:solidFill>
                <a:prstDash val="solid"/>
                <a:round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1270" name="线条"/>
              <p:cNvSpPr/>
              <p:nvPr/>
            </p:nvSpPr>
            <p:spPr>
              <a:xfrm>
                <a:off x="914400" y="6223"/>
                <a:ext cx="1590" cy="607223"/>
              </a:xfrm>
              <a:prstGeom prst="line">
                <a:avLst/>
              </a:prstGeom>
              <a:noFill/>
              <a:ln w="25400" cap="flat">
                <a:solidFill>
                  <a:srgbClr val="333399"/>
                </a:solidFill>
                <a:prstDash val="solid"/>
                <a:round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</p:grpSp>
        <p:sp>
          <p:nvSpPr>
            <p:cNvPr id="1272" name="线条"/>
            <p:cNvSpPr/>
            <p:nvPr/>
          </p:nvSpPr>
          <p:spPr>
            <a:xfrm>
              <a:off x="1978025" y="311024"/>
              <a:ext cx="1062634" cy="1589"/>
            </a:xfrm>
            <a:prstGeom prst="line">
              <a:avLst/>
            </a:prstGeom>
            <a:noFill/>
            <a:ln w="38100" cap="flat">
              <a:solidFill>
                <a:srgbClr val="333399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273" name="线条"/>
            <p:cNvSpPr/>
            <p:nvPr/>
          </p:nvSpPr>
          <p:spPr>
            <a:xfrm flipH="1">
              <a:off x="0" y="328486"/>
              <a:ext cx="1022351" cy="1589"/>
            </a:xfrm>
            <a:prstGeom prst="line">
              <a:avLst/>
            </a:prstGeom>
            <a:noFill/>
            <a:ln w="38100" cap="flat">
              <a:solidFill>
                <a:srgbClr val="333399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</p:grpSp>
      <p:sp>
        <p:nvSpPr>
          <p:cNvPr id="1275" name="线条"/>
          <p:cNvSpPr/>
          <p:nvPr/>
        </p:nvSpPr>
        <p:spPr>
          <a:xfrm>
            <a:off x="6506520" y="4832380"/>
            <a:ext cx="1001714" cy="1590"/>
          </a:xfrm>
          <a:prstGeom prst="line">
            <a:avLst/>
          </a:prstGeom>
          <a:ln w="38100">
            <a:solidFill>
              <a:srgbClr val="333399"/>
            </a:solidFill>
            <a:tailEnd type="triangle"/>
          </a:ln>
        </p:spPr>
        <p:txBody>
          <a:bodyPr lIns="45718" tIns="45718" rIns="45718" bIns="45718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1276" name="线条"/>
          <p:cNvSpPr/>
          <p:nvPr/>
        </p:nvSpPr>
        <p:spPr>
          <a:xfrm flipH="1">
            <a:off x="6030865" y="4170393"/>
            <a:ext cx="1665290" cy="1589"/>
          </a:xfrm>
          <a:prstGeom prst="line">
            <a:avLst/>
          </a:prstGeom>
          <a:ln w="38100">
            <a:solidFill>
              <a:srgbClr val="993300"/>
            </a:solidFill>
          </a:ln>
        </p:spPr>
        <p:txBody>
          <a:bodyPr lIns="45718" tIns="45718" rIns="45718" bIns="45718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1277" name="线条"/>
          <p:cNvSpPr/>
          <p:nvPr/>
        </p:nvSpPr>
        <p:spPr>
          <a:xfrm flipV="1">
            <a:off x="7690597" y="4171980"/>
            <a:ext cx="1589" cy="660799"/>
          </a:xfrm>
          <a:prstGeom prst="line">
            <a:avLst/>
          </a:prstGeom>
          <a:ln w="38100">
            <a:solidFill>
              <a:srgbClr val="993300"/>
            </a:solidFill>
          </a:ln>
        </p:spPr>
        <p:txBody>
          <a:bodyPr lIns="45718" tIns="45718" rIns="45718" bIns="45718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1278" name="线条"/>
          <p:cNvSpPr/>
          <p:nvPr/>
        </p:nvSpPr>
        <p:spPr>
          <a:xfrm>
            <a:off x="6030865" y="4171980"/>
            <a:ext cx="1590" cy="395290"/>
          </a:xfrm>
          <a:prstGeom prst="line">
            <a:avLst/>
          </a:prstGeom>
          <a:ln w="38100">
            <a:solidFill>
              <a:srgbClr val="993300"/>
            </a:solidFill>
            <a:tailEnd type="triangle"/>
          </a:ln>
        </p:spPr>
        <p:txBody>
          <a:bodyPr lIns="45718" tIns="45718" rIns="45718" bIns="45718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1279" name="线条"/>
          <p:cNvSpPr/>
          <p:nvPr/>
        </p:nvSpPr>
        <p:spPr>
          <a:xfrm flipV="1">
            <a:off x="5452222" y="4171980"/>
            <a:ext cx="1589" cy="660799"/>
          </a:xfrm>
          <a:prstGeom prst="line">
            <a:avLst/>
          </a:prstGeom>
          <a:ln w="38100">
            <a:solidFill>
              <a:srgbClr val="993300"/>
            </a:solidFill>
          </a:ln>
        </p:spPr>
        <p:txBody>
          <a:bodyPr lIns="45718" tIns="45718" rIns="45718" bIns="45718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1280" name="线条"/>
          <p:cNvSpPr/>
          <p:nvPr/>
        </p:nvSpPr>
        <p:spPr>
          <a:xfrm flipH="1">
            <a:off x="3785347" y="4159280"/>
            <a:ext cx="1679577" cy="1590"/>
          </a:xfrm>
          <a:prstGeom prst="line">
            <a:avLst/>
          </a:prstGeom>
          <a:ln w="38100">
            <a:solidFill>
              <a:srgbClr val="993300"/>
            </a:solidFill>
          </a:ln>
        </p:spPr>
        <p:txBody>
          <a:bodyPr lIns="45718" tIns="45718" rIns="45718" bIns="45718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1281" name="线条"/>
          <p:cNvSpPr/>
          <p:nvPr/>
        </p:nvSpPr>
        <p:spPr>
          <a:xfrm>
            <a:off x="3798047" y="4171980"/>
            <a:ext cx="1589" cy="395290"/>
          </a:xfrm>
          <a:prstGeom prst="line">
            <a:avLst/>
          </a:prstGeom>
          <a:ln w="38100">
            <a:solidFill>
              <a:srgbClr val="993300"/>
            </a:solidFill>
            <a:tailEnd type="triangle"/>
          </a:ln>
        </p:spPr>
        <p:txBody>
          <a:bodyPr lIns="45718" tIns="45718" rIns="45718" bIns="45718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1282" name="线条"/>
          <p:cNvSpPr/>
          <p:nvPr/>
        </p:nvSpPr>
        <p:spPr>
          <a:xfrm flipV="1">
            <a:off x="8087473" y="5099279"/>
            <a:ext cx="1589" cy="252414"/>
          </a:xfrm>
          <a:prstGeom prst="line">
            <a:avLst/>
          </a:prstGeom>
          <a:ln w="38100">
            <a:solidFill>
              <a:srgbClr val="993300"/>
            </a:solidFill>
            <a:tailEnd type="triangle"/>
          </a:ln>
        </p:spPr>
        <p:txBody>
          <a:bodyPr lIns="45718" tIns="45718" rIns="45718" bIns="45718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1283" name="线条"/>
          <p:cNvSpPr/>
          <p:nvPr/>
        </p:nvSpPr>
        <p:spPr>
          <a:xfrm>
            <a:off x="4394947" y="4832380"/>
            <a:ext cx="936627" cy="1590"/>
          </a:xfrm>
          <a:prstGeom prst="line">
            <a:avLst/>
          </a:prstGeom>
          <a:ln w="38100">
            <a:solidFill>
              <a:srgbClr val="333399"/>
            </a:solidFill>
            <a:tailEnd type="triangle"/>
          </a:ln>
        </p:spPr>
        <p:txBody>
          <a:bodyPr lIns="45718" tIns="45718" rIns="45718" bIns="45718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1284" name="矩形"/>
          <p:cNvSpPr/>
          <p:nvPr/>
        </p:nvSpPr>
        <p:spPr>
          <a:xfrm>
            <a:off x="934926" y="4510334"/>
            <a:ext cx="1350235" cy="1612210"/>
          </a:xfrm>
          <a:prstGeom prst="rect">
            <a:avLst/>
          </a:prstGeom>
          <a:solidFill>
            <a:srgbClr val="FFFFFF"/>
          </a:solidFill>
          <a:ln w="25400">
            <a:solidFill>
              <a:srgbClr val="000000"/>
            </a:solidFill>
            <a:prstDash val="solid"/>
          </a:ln>
        </p:spPr>
        <p:txBody>
          <a:bodyPr lIns="50800" tIns="50800" rIns="50800" bIns="50800" anchor="ctr"/>
          <a:lstStyle/>
          <a:p>
            <a:pPr marR="40640" indent="40640" defTabSz="910828">
              <a:spcBef>
                <a:spcPts val="1300"/>
              </a:spcBef>
              <a:defRPr sz="22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1285" name="first"/>
          <p:cNvSpPr txBox="1"/>
          <p:nvPr/>
        </p:nvSpPr>
        <p:spPr>
          <a:xfrm>
            <a:off x="1433712" y="4650958"/>
            <a:ext cx="621230" cy="3897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5717" tIns="35717" rIns="35717" bIns="35717">
            <a:spAutoFit/>
          </a:bodyPr>
          <a:lstStyle>
            <a:lvl1pPr marR="40640" indent="40640" defTabSz="910828">
              <a:spcBef>
                <a:spcPts val="1300"/>
              </a:spcBef>
              <a:defRPr sz="2200" b="1">
                <a:uFill>
                  <a:solidFill>
                    <a:srgbClr val="000000"/>
                  </a:solidFill>
                </a:uFill>
              </a:defRPr>
            </a:lvl1pPr>
          </a:lstStyle>
          <a:p>
            <a:r>
              <a:t>first</a:t>
            </a:r>
          </a:p>
        </p:txBody>
      </p:sp>
      <p:sp>
        <p:nvSpPr>
          <p:cNvPr id="1286" name="last"/>
          <p:cNvSpPr txBox="1"/>
          <p:nvPr/>
        </p:nvSpPr>
        <p:spPr>
          <a:xfrm>
            <a:off x="1472388" y="5172355"/>
            <a:ext cx="543877" cy="3897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5717" tIns="35717" rIns="35717" bIns="35717">
            <a:spAutoFit/>
          </a:bodyPr>
          <a:lstStyle>
            <a:lvl1pPr marR="40640" indent="40640" defTabSz="910828">
              <a:spcBef>
                <a:spcPts val="1300"/>
              </a:spcBef>
              <a:defRPr sz="2200" b="1">
                <a:uFill>
                  <a:solidFill>
                    <a:srgbClr val="000000"/>
                  </a:solidFill>
                </a:uFill>
              </a:defRPr>
            </a:lvl1pPr>
          </a:lstStyle>
          <a:p>
            <a:r>
              <a:t>last</a:t>
            </a:r>
          </a:p>
        </p:txBody>
      </p:sp>
      <p:sp>
        <p:nvSpPr>
          <p:cNvPr id="1287" name="线条"/>
          <p:cNvSpPr/>
          <p:nvPr/>
        </p:nvSpPr>
        <p:spPr>
          <a:xfrm>
            <a:off x="2099223" y="5367170"/>
            <a:ext cx="6013650" cy="138"/>
          </a:xfrm>
          <a:prstGeom prst="line">
            <a:avLst/>
          </a:prstGeom>
          <a:ln w="38100">
            <a:solidFill>
              <a:srgbClr val="993300"/>
            </a:solidFill>
          </a:ln>
        </p:spPr>
        <p:txBody>
          <a:bodyPr lIns="45718" tIns="45718" rIns="45718" bIns="45718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1288" name="线条"/>
          <p:cNvSpPr/>
          <p:nvPr/>
        </p:nvSpPr>
        <p:spPr>
          <a:xfrm flipV="1">
            <a:off x="2075410" y="4833909"/>
            <a:ext cx="1127326" cy="7304"/>
          </a:xfrm>
          <a:prstGeom prst="line">
            <a:avLst/>
          </a:prstGeom>
          <a:ln w="38100">
            <a:solidFill>
              <a:srgbClr val="333399"/>
            </a:solidFill>
            <a:tailEnd type="triangle"/>
          </a:ln>
        </p:spPr>
        <p:txBody>
          <a:bodyPr lIns="45718" tIns="45718" rIns="45718" bIns="45718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grpSp>
        <p:nvGrpSpPr>
          <p:cNvPr id="1293" name="成组"/>
          <p:cNvGrpSpPr/>
          <p:nvPr/>
        </p:nvGrpSpPr>
        <p:grpSpPr>
          <a:xfrm>
            <a:off x="7498806" y="4522512"/>
            <a:ext cx="1223371" cy="622559"/>
            <a:chOff x="0" y="5"/>
            <a:chExt cx="1223369" cy="622558"/>
          </a:xfrm>
        </p:grpSpPr>
        <p:sp>
          <p:nvSpPr>
            <p:cNvPr id="1289" name="矩形"/>
            <p:cNvSpPr/>
            <p:nvPr/>
          </p:nvSpPr>
          <p:spPr>
            <a:xfrm>
              <a:off x="0" y="6223"/>
              <a:ext cx="1223370" cy="607225"/>
            </a:xfrm>
            <a:prstGeom prst="rect">
              <a:avLst/>
            </a:prstGeom>
            <a:solidFill>
              <a:srgbClr val="CCFFCC">
                <a:alpha val="50195"/>
              </a:srgbClr>
            </a:solidFill>
            <a:ln w="25400" cap="flat">
              <a:solidFill>
                <a:srgbClr val="333399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0828">
                <a:spcBef>
                  <a:spcPts val="1300"/>
                </a:spcBef>
                <a:defRPr sz="22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290" name="a2"/>
            <p:cNvSpPr txBox="1"/>
            <p:nvPr/>
          </p:nvSpPr>
          <p:spPr>
            <a:xfrm>
              <a:off x="367297" y="5"/>
              <a:ext cx="484611" cy="62255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5717" tIns="35717" rIns="35717" bIns="35717" numCol="1" anchor="ctr">
              <a:spAutoFit/>
            </a:bodyPr>
            <a:lstStyle/>
            <a:p>
              <a:pPr marR="40640" indent="40640" algn="ctr" defTabSz="910828">
                <a:defRPr sz="3400" b="1">
                  <a:solidFill>
                    <a:srgbClr val="333399"/>
                  </a:solidFill>
                  <a:uFill>
                    <a:solidFill>
                      <a:srgbClr val="333399"/>
                    </a:solidFill>
                  </a:uFill>
                </a:defRPr>
              </a:pPr>
              <a:r>
                <a:t>a</a:t>
              </a:r>
              <a:r>
                <a:rPr baseline="-26116"/>
                <a:t>2</a:t>
              </a:r>
            </a:p>
          </p:txBody>
        </p:sp>
        <p:sp>
          <p:nvSpPr>
            <p:cNvPr id="1291" name="线条"/>
            <p:cNvSpPr/>
            <p:nvPr/>
          </p:nvSpPr>
          <p:spPr>
            <a:xfrm>
              <a:off x="304800" y="6223"/>
              <a:ext cx="1589" cy="607223"/>
            </a:xfrm>
            <a:prstGeom prst="line">
              <a:avLst/>
            </a:prstGeom>
            <a:noFill/>
            <a:ln w="25400" cap="flat">
              <a:solidFill>
                <a:srgbClr val="333399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292" name="线条"/>
            <p:cNvSpPr/>
            <p:nvPr/>
          </p:nvSpPr>
          <p:spPr>
            <a:xfrm>
              <a:off x="914400" y="6223"/>
              <a:ext cx="1590" cy="607223"/>
            </a:xfrm>
            <a:prstGeom prst="line">
              <a:avLst/>
            </a:prstGeom>
            <a:noFill/>
            <a:ln w="25400" cap="flat">
              <a:solidFill>
                <a:srgbClr val="333399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</p:grpSp>
      <p:grpSp>
        <p:nvGrpSpPr>
          <p:cNvPr id="1298" name="成组"/>
          <p:cNvGrpSpPr/>
          <p:nvPr/>
        </p:nvGrpSpPr>
        <p:grpSpPr>
          <a:xfrm>
            <a:off x="5284907" y="4534563"/>
            <a:ext cx="1223371" cy="622559"/>
            <a:chOff x="0" y="5"/>
            <a:chExt cx="1223369" cy="622558"/>
          </a:xfrm>
        </p:grpSpPr>
        <p:sp>
          <p:nvSpPr>
            <p:cNvPr id="1294" name="矩形"/>
            <p:cNvSpPr/>
            <p:nvPr/>
          </p:nvSpPr>
          <p:spPr>
            <a:xfrm>
              <a:off x="0" y="6223"/>
              <a:ext cx="1223370" cy="607225"/>
            </a:xfrm>
            <a:prstGeom prst="rect">
              <a:avLst/>
            </a:prstGeom>
            <a:solidFill>
              <a:srgbClr val="CCFFCC">
                <a:alpha val="50195"/>
              </a:srgbClr>
            </a:solidFill>
            <a:ln w="25400" cap="flat">
              <a:solidFill>
                <a:srgbClr val="333399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0828">
                <a:spcBef>
                  <a:spcPts val="1300"/>
                </a:spcBef>
                <a:defRPr sz="22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295" name="a1"/>
            <p:cNvSpPr txBox="1"/>
            <p:nvPr/>
          </p:nvSpPr>
          <p:spPr>
            <a:xfrm>
              <a:off x="367297" y="5"/>
              <a:ext cx="484611" cy="62255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5717" tIns="35717" rIns="35717" bIns="35717" numCol="1" anchor="ctr">
              <a:spAutoFit/>
            </a:bodyPr>
            <a:lstStyle/>
            <a:p>
              <a:pPr marR="40640" indent="40640" algn="ctr" defTabSz="910828">
                <a:defRPr sz="3400" b="1">
                  <a:solidFill>
                    <a:srgbClr val="333399"/>
                  </a:solidFill>
                  <a:uFill>
                    <a:solidFill>
                      <a:srgbClr val="333399"/>
                    </a:solidFill>
                  </a:uFill>
                </a:defRPr>
              </a:pPr>
              <a:r>
                <a:t>a</a:t>
              </a:r>
              <a:r>
                <a:rPr baseline="-26116"/>
                <a:t>1</a:t>
              </a:r>
            </a:p>
          </p:txBody>
        </p:sp>
        <p:sp>
          <p:nvSpPr>
            <p:cNvPr id="1296" name="线条"/>
            <p:cNvSpPr/>
            <p:nvPr/>
          </p:nvSpPr>
          <p:spPr>
            <a:xfrm>
              <a:off x="304800" y="6223"/>
              <a:ext cx="1589" cy="607223"/>
            </a:xfrm>
            <a:prstGeom prst="line">
              <a:avLst/>
            </a:prstGeom>
            <a:noFill/>
            <a:ln w="25400" cap="flat">
              <a:solidFill>
                <a:srgbClr val="333399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297" name="线条"/>
            <p:cNvSpPr/>
            <p:nvPr/>
          </p:nvSpPr>
          <p:spPr>
            <a:xfrm>
              <a:off x="914400" y="6223"/>
              <a:ext cx="1590" cy="607223"/>
            </a:xfrm>
            <a:prstGeom prst="line">
              <a:avLst/>
            </a:prstGeom>
            <a:noFill/>
            <a:ln w="25400" cap="flat">
              <a:solidFill>
                <a:srgbClr val="333399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</p:grpSp>
      <p:grpSp>
        <p:nvGrpSpPr>
          <p:cNvPr id="1303" name="成组"/>
          <p:cNvGrpSpPr/>
          <p:nvPr/>
        </p:nvGrpSpPr>
        <p:grpSpPr>
          <a:xfrm>
            <a:off x="3173774" y="4545972"/>
            <a:ext cx="1223371" cy="622559"/>
            <a:chOff x="0" y="5"/>
            <a:chExt cx="1223369" cy="622558"/>
          </a:xfrm>
        </p:grpSpPr>
        <p:sp>
          <p:nvSpPr>
            <p:cNvPr id="1299" name="矩形"/>
            <p:cNvSpPr/>
            <p:nvPr/>
          </p:nvSpPr>
          <p:spPr>
            <a:xfrm>
              <a:off x="0" y="6223"/>
              <a:ext cx="1223370" cy="607225"/>
            </a:xfrm>
            <a:prstGeom prst="rect">
              <a:avLst/>
            </a:prstGeom>
            <a:solidFill>
              <a:srgbClr val="CCFFCC">
                <a:alpha val="50195"/>
              </a:srgbClr>
            </a:solidFill>
            <a:ln w="25400" cap="flat">
              <a:solidFill>
                <a:srgbClr val="333399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0828">
                <a:spcBef>
                  <a:spcPts val="1300"/>
                </a:spcBef>
                <a:defRPr sz="22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300" name="a0"/>
            <p:cNvSpPr txBox="1"/>
            <p:nvPr/>
          </p:nvSpPr>
          <p:spPr>
            <a:xfrm>
              <a:off x="367297" y="5"/>
              <a:ext cx="484611" cy="62255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5717" tIns="35717" rIns="35717" bIns="35717" numCol="1" anchor="ctr">
              <a:spAutoFit/>
            </a:bodyPr>
            <a:lstStyle/>
            <a:p>
              <a:pPr marR="40640" indent="40640" algn="ctr" defTabSz="910828">
                <a:defRPr sz="3400" b="1">
                  <a:solidFill>
                    <a:srgbClr val="333399"/>
                  </a:solidFill>
                  <a:uFill>
                    <a:solidFill>
                      <a:srgbClr val="333399"/>
                    </a:solidFill>
                  </a:uFill>
                </a:defRPr>
              </a:pPr>
              <a:r>
                <a:t>a</a:t>
              </a:r>
              <a:r>
                <a:rPr baseline="-26116"/>
                <a:t>0</a:t>
              </a:r>
            </a:p>
          </p:txBody>
        </p:sp>
        <p:sp>
          <p:nvSpPr>
            <p:cNvPr id="1301" name="线条"/>
            <p:cNvSpPr/>
            <p:nvPr/>
          </p:nvSpPr>
          <p:spPr>
            <a:xfrm>
              <a:off x="304800" y="6223"/>
              <a:ext cx="1589" cy="607223"/>
            </a:xfrm>
            <a:prstGeom prst="line">
              <a:avLst/>
            </a:prstGeom>
            <a:noFill/>
            <a:ln w="25400" cap="flat">
              <a:solidFill>
                <a:srgbClr val="333399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302" name="线条"/>
            <p:cNvSpPr/>
            <p:nvPr/>
          </p:nvSpPr>
          <p:spPr>
            <a:xfrm>
              <a:off x="914400" y="6223"/>
              <a:ext cx="1590" cy="607223"/>
            </a:xfrm>
            <a:prstGeom prst="line">
              <a:avLst/>
            </a:prstGeom>
            <a:noFill/>
            <a:ln w="25400" cap="flat">
              <a:solidFill>
                <a:srgbClr val="333399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</p:grpSp>
      <p:grpSp>
        <p:nvGrpSpPr>
          <p:cNvPr id="1306" name="成组"/>
          <p:cNvGrpSpPr/>
          <p:nvPr/>
        </p:nvGrpSpPr>
        <p:grpSpPr>
          <a:xfrm>
            <a:off x="8497359" y="4686475"/>
            <a:ext cx="156569" cy="232175"/>
            <a:chOff x="0" y="0"/>
            <a:chExt cx="156567" cy="232174"/>
          </a:xfrm>
        </p:grpSpPr>
        <p:sp>
          <p:nvSpPr>
            <p:cNvPr id="1304" name="线条"/>
            <p:cNvSpPr/>
            <p:nvPr/>
          </p:nvSpPr>
          <p:spPr>
            <a:xfrm flipH="1">
              <a:off x="-1" y="-1"/>
              <a:ext cx="80369" cy="232176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305" name="线条"/>
            <p:cNvSpPr/>
            <p:nvPr/>
          </p:nvSpPr>
          <p:spPr>
            <a:xfrm>
              <a:off x="76198" y="-1"/>
              <a:ext cx="80370" cy="232176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</p:grpSp>
      <p:grpSp>
        <p:nvGrpSpPr>
          <p:cNvPr id="1309" name="成组"/>
          <p:cNvGrpSpPr/>
          <p:nvPr/>
        </p:nvGrpSpPr>
        <p:grpSpPr>
          <a:xfrm>
            <a:off x="3265480" y="4717691"/>
            <a:ext cx="156569" cy="232175"/>
            <a:chOff x="0" y="0"/>
            <a:chExt cx="156567" cy="232174"/>
          </a:xfrm>
        </p:grpSpPr>
        <p:sp>
          <p:nvSpPr>
            <p:cNvPr id="1307" name="线条"/>
            <p:cNvSpPr/>
            <p:nvPr/>
          </p:nvSpPr>
          <p:spPr>
            <a:xfrm flipH="1">
              <a:off x="-1" y="-1"/>
              <a:ext cx="80369" cy="232176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308" name="线条"/>
            <p:cNvSpPr/>
            <p:nvPr/>
          </p:nvSpPr>
          <p:spPr>
            <a:xfrm>
              <a:off x="76198" y="-1"/>
              <a:ext cx="80370" cy="232176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</p:grpSp>
      <p:sp>
        <p:nvSpPr>
          <p:cNvPr id="1310" name="三、链表的形式"/>
          <p:cNvSpPr txBox="1"/>
          <p:nvPr/>
        </p:nvSpPr>
        <p:spPr>
          <a:xfrm>
            <a:off x="616610" y="3268537"/>
            <a:ext cx="3723681" cy="5413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5717" tIns="35717" rIns="35717" bIns="35717">
            <a:spAutoFit/>
          </a:bodyPr>
          <a:lstStyle>
            <a:lvl1pPr marR="40640" indent="40640" defTabSz="910828">
              <a:spcBef>
                <a:spcPts val="1300"/>
              </a:spcBef>
              <a:defRPr sz="2600">
                <a:uFill>
                  <a:solidFill>
                    <a:srgbClr val="000000"/>
                  </a:solidFill>
                </a:uFill>
              </a:defRPr>
            </a:lvl1pPr>
          </a:lstStyle>
          <a:p>
            <a:r>
              <a:t>三、链表的形式</a:t>
            </a:r>
          </a:p>
        </p:txBody>
      </p:sp>
      <p:sp>
        <p:nvSpPr>
          <p:cNvPr id="1311" name="size = 3"/>
          <p:cNvSpPr txBox="1"/>
          <p:nvPr/>
        </p:nvSpPr>
        <p:spPr>
          <a:xfrm>
            <a:off x="1120710" y="5693752"/>
            <a:ext cx="997765" cy="3897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5717" tIns="35717" rIns="35717" bIns="35717">
            <a:spAutoFit/>
          </a:bodyPr>
          <a:lstStyle>
            <a:lvl1pPr marR="40640" indent="40640" defTabSz="910828">
              <a:spcBef>
                <a:spcPts val="1300"/>
              </a:spcBef>
              <a:defRPr sz="2200" b="1">
                <a:uFill>
                  <a:solidFill>
                    <a:srgbClr val="000000"/>
                  </a:solidFill>
                </a:uFill>
              </a:defRPr>
            </a:lvl1pPr>
          </a:lstStyle>
          <a:p>
            <a:r>
              <a:t>size = 3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7B16F2C9-5FE9-3554-4492-3F28E7F4CF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双向链表</a:t>
            </a: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F64AF30-FE73-1C3E-6FC6-3F4144B816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线性表的链式描述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385789F-72ED-B570-7522-4DB429717338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274410" y="4163848"/>
            <a:ext cx="8544380" cy="1862131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/>
              <a:t>4</a:t>
            </a:r>
            <a:r>
              <a:rPr lang="zh-CN" altLang="en-US"/>
              <a:t>个数据</a:t>
            </a:r>
            <a:r>
              <a:rPr lang="en-US" altLang="zh-CN"/>
              <a:t>=&gt;4</a:t>
            </a:r>
            <a:r>
              <a:rPr lang="zh-CN" altLang="en-US"/>
              <a:t>个结点，结点的字段</a:t>
            </a:r>
            <a:r>
              <a:rPr lang="en-US" altLang="zh-CN"/>
              <a:t>data</a:t>
            </a:r>
            <a:r>
              <a:rPr lang="zh-CN" altLang="en-US"/>
              <a:t>引用数据对象。</a:t>
            </a:r>
            <a:endParaRPr lang="en-US" altLang="zh-CN"/>
          </a:p>
          <a:p>
            <a:pPr>
              <a:lnSpc>
                <a:spcPct val="150000"/>
              </a:lnSpc>
            </a:pPr>
            <a:r>
              <a:rPr lang="zh-CN" altLang="en-US"/>
              <a:t>若数据之间有先后关系，对应的结点之间有引用关系。</a:t>
            </a:r>
            <a:endParaRPr lang="en-US" altLang="zh-CN"/>
          </a:p>
          <a:p>
            <a:pPr>
              <a:lnSpc>
                <a:spcPct val="150000"/>
              </a:lnSpc>
            </a:pPr>
            <a:r>
              <a:rPr lang="en-US" altLang="zh-CN">
                <a:solidFill>
                  <a:srgbClr val="FF0000"/>
                </a:solidFill>
              </a:rPr>
              <a:t>Singly Linked List(</a:t>
            </a:r>
            <a:r>
              <a:rPr lang="zh-CN" altLang="en-US">
                <a:solidFill>
                  <a:srgbClr val="FF0000"/>
                </a:solidFill>
              </a:rPr>
              <a:t>单向链表</a:t>
            </a:r>
            <a:r>
              <a:rPr lang="en-US" altLang="zh-CN">
                <a:solidFill>
                  <a:srgbClr val="FF0000"/>
                </a:solidFill>
              </a:rPr>
              <a:t>)</a:t>
            </a:r>
            <a:r>
              <a:rPr lang="zh-CN" altLang="en-US">
                <a:solidFill>
                  <a:srgbClr val="FF0000"/>
                </a:solidFill>
              </a:rPr>
              <a:t>：由字段</a:t>
            </a:r>
            <a:r>
              <a:rPr lang="en-US" altLang="zh-CN">
                <a:solidFill>
                  <a:srgbClr val="FF0000"/>
                </a:solidFill>
              </a:rPr>
              <a:t>next</a:t>
            </a:r>
            <a:r>
              <a:rPr lang="zh-CN" altLang="en-US">
                <a:solidFill>
                  <a:srgbClr val="FF0000"/>
                </a:solidFill>
              </a:rPr>
              <a:t>可找到后继结点</a:t>
            </a:r>
            <a:endParaRPr lang="en-US" altLang="zh-CN">
              <a:solidFill>
                <a:srgbClr val="FF0000"/>
              </a:solidFill>
            </a:endParaRPr>
          </a:p>
          <a:p>
            <a:pPr marL="39688" indent="0">
              <a:lnSpc>
                <a:spcPct val="150000"/>
              </a:lnSpc>
              <a:buNone/>
            </a:pPr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29CD7C9-73E8-C6CF-9F75-7B556EEC5820}"/>
              </a:ext>
            </a:extLst>
          </p:cNvPr>
          <p:cNvSpPr txBox="1"/>
          <p:nvPr/>
        </p:nvSpPr>
        <p:spPr>
          <a:xfrm>
            <a:off x="544286" y="1323886"/>
            <a:ext cx="102657" cy="48731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25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grpSp>
        <p:nvGrpSpPr>
          <p:cNvPr id="5" name="成组">
            <a:extLst>
              <a:ext uri="{FF2B5EF4-FFF2-40B4-BE49-F238E27FC236}">
                <a16:creationId xmlns:a16="http://schemas.microsoft.com/office/drawing/2014/main" id="{D1665504-857C-D707-61A7-4815FD42C720}"/>
              </a:ext>
            </a:extLst>
          </p:cNvPr>
          <p:cNvGrpSpPr/>
          <p:nvPr/>
        </p:nvGrpSpPr>
        <p:grpSpPr>
          <a:xfrm>
            <a:off x="1222179" y="2749889"/>
            <a:ext cx="999531" cy="922341"/>
            <a:chOff x="0" y="0"/>
            <a:chExt cx="999529" cy="922338"/>
          </a:xfrm>
        </p:grpSpPr>
        <p:sp>
          <p:nvSpPr>
            <p:cNvPr id="20" name="矩形">
              <a:extLst>
                <a:ext uri="{FF2B5EF4-FFF2-40B4-BE49-F238E27FC236}">
                  <a16:creationId xmlns:a16="http://schemas.microsoft.com/office/drawing/2014/main" id="{89829D26-98D3-3BF2-087A-B36589F90780}"/>
                </a:ext>
              </a:extLst>
            </p:cNvPr>
            <p:cNvSpPr/>
            <p:nvPr/>
          </p:nvSpPr>
          <p:spPr>
            <a:xfrm>
              <a:off x="0" y="0"/>
              <a:ext cx="999530" cy="465139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40640" marR="40640" defTabSz="914400">
                <a:spcBef>
                  <a:spcPts val="1300"/>
                </a:spcBef>
                <a:defRPr sz="1900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21" name="矩形">
              <a:extLst>
                <a:ext uri="{FF2B5EF4-FFF2-40B4-BE49-F238E27FC236}">
                  <a16:creationId xmlns:a16="http://schemas.microsoft.com/office/drawing/2014/main" id="{836A17AB-4546-F30D-B89D-093502081737}"/>
                </a:ext>
              </a:extLst>
            </p:cNvPr>
            <p:cNvSpPr/>
            <p:nvPr/>
          </p:nvSpPr>
          <p:spPr>
            <a:xfrm>
              <a:off x="0" y="457200"/>
              <a:ext cx="999530" cy="465139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40640" marR="40640" defTabSz="914400">
                <a:spcBef>
                  <a:spcPts val="1300"/>
                </a:spcBef>
                <a:defRPr sz="1900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</p:grpSp>
      <p:grpSp>
        <p:nvGrpSpPr>
          <p:cNvPr id="7" name="成组">
            <a:extLst>
              <a:ext uri="{FF2B5EF4-FFF2-40B4-BE49-F238E27FC236}">
                <a16:creationId xmlns:a16="http://schemas.microsoft.com/office/drawing/2014/main" id="{7F5E8141-29C2-5A27-BFA3-1FBDEE8A5CCC}"/>
              </a:ext>
            </a:extLst>
          </p:cNvPr>
          <p:cNvGrpSpPr/>
          <p:nvPr/>
        </p:nvGrpSpPr>
        <p:grpSpPr>
          <a:xfrm>
            <a:off x="4981236" y="2749889"/>
            <a:ext cx="999530" cy="922341"/>
            <a:chOff x="0" y="0"/>
            <a:chExt cx="999529" cy="922338"/>
          </a:xfrm>
        </p:grpSpPr>
        <p:sp>
          <p:nvSpPr>
            <p:cNvPr id="18" name="矩形">
              <a:extLst>
                <a:ext uri="{FF2B5EF4-FFF2-40B4-BE49-F238E27FC236}">
                  <a16:creationId xmlns:a16="http://schemas.microsoft.com/office/drawing/2014/main" id="{E6EE3C1B-E0F0-7E9D-9FEF-837B9ABF5653}"/>
                </a:ext>
              </a:extLst>
            </p:cNvPr>
            <p:cNvSpPr/>
            <p:nvPr/>
          </p:nvSpPr>
          <p:spPr>
            <a:xfrm>
              <a:off x="0" y="0"/>
              <a:ext cx="999530" cy="465139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40640" marR="40640" defTabSz="914400">
                <a:spcBef>
                  <a:spcPts val="1300"/>
                </a:spcBef>
                <a:defRPr sz="1900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9" name="矩形">
              <a:extLst>
                <a:ext uri="{FF2B5EF4-FFF2-40B4-BE49-F238E27FC236}">
                  <a16:creationId xmlns:a16="http://schemas.microsoft.com/office/drawing/2014/main" id="{8C3F7F73-EA00-D59D-BED5-FB8E2AE0968E}"/>
                </a:ext>
              </a:extLst>
            </p:cNvPr>
            <p:cNvSpPr/>
            <p:nvPr/>
          </p:nvSpPr>
          <p:spPr>
            <a:xfrm>
              <a:off x="0" y="457200"/>
              <a:ext cx="999530" cy="465139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40640" marR="40640" defTabSz="914400">
                <a:spcBef>
                  <a:spcPts val="1300"/>
                </a:spcBef>
                <a:defRPr sz="1900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E3CE34AB-E845-F88D-DB9B-DEAF84CE0498}"/>
              </a:ext>
            </a:extLst>
          </p:cNvPr>
          <p:cNvGrpSpPr/>
          <p:nvPr/>
        </p:nvGrpSpPr>
        <p:grpSpPr>
          <a:xfrm>
            <a:off x="6864322" y="2749889"/>
            <a:ext cx="999531" cy="922342"/>
            <a:chOff x="6864322" y="3994489"/>
            <a:chExt cx="999531" cy="922342"/>
          </a:xfrm>
        </p:grpSpPr>
        <p:sp>
          <p:nvSpPr>
            <p:cNvPr id="13" name="矩形">
              <a:extLst>
                <a:ext uri="{FF2B5EF4-FFF2-40B4-BE49-F238E27FC236}">
                  <a16:creationId xmlns:a16="http://schemas.microsoft.com/office/drawing/2014/main" id="{0F38AFCB-6DB1-B2BA-3DEB-F7B350594BFE}"/>
                </a:ext>
              </a:extLst>
            </p:cNvPr>
            <p:cNvSpPr/>
            <p:nvPr/>
          </p:nvSpPr>
          <p:spPr>
            <a:xfrm>
              <a:off x="6864322" y="3994489"/>
              <a:ext cx="999531" cy="465141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40640" marR="40640" defTabSz="914400">
                <a:spcBef>
                  <a:spcPts val="1300"/>
                </a:spcBef>
                <a:defRPr sz="1900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4" name="矩形">
              <a:extLst>
                <a:ext uri="{FF2B5EF4-FFF2-40B4-BE49-F238E27FC236}">
                  <a16:creationId xmlns:a16="http://schemas.microsoft.com/office/drawing/2014/main" id="{75C26DAC-05B8-6448-E613-0E76055CE05D}"/>
                </a:ext>
              </a:extLst>
            </p:cNvPr>
            <p:cNvSpPr/>
            <p:nvPr/>
          </p:nvSpPr>
          <p:spPr>
            <a:xfrm>
              <a:off x="6864322" y="4451690"/>
              <a:ext cx="999531" cy="465141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40640" marR="40640" algn="ctr" defTabSz="914400">
                <a:spcBef>
                  <a:spcPts val="1300"/>
                </a:spcBef>
                <a:defRPr sz="1900">
                  <a:uFill>
                    <a:solidFill>
                      <a:srgbClr val="000000"/>
                    </a:solidFill>
                  </a:uFill>
                </a:defRPr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0" name="线条">
            <a:extLst>
              <a:ext uri="{FF2B5EF4-FFF2-40B4-BE49-F238E27FC236}">
                <a16:creationId xmlns:a16="http://schemas.microsoft.com/office/drawing/2014/main" id="{07F2A9C3-C022-304B-BEE7-F8EE141D64DA}"/>
              </a:ext>
            </a:extLst>
          </p:cNvPr>
          <p:cNvSpPr/>
          <p:nvPr/>
        </p:nvSpPr>
        <p:spPr>
          <a:xfrm>
            <a:off x="1745374" y="3417524"/>
            <a:ext cx="1360259" cy="1"/>
          </a:xfrm>
          <a:prstGeom prst="line">
            <a:avLst/>
          </a:prstGeom>
          <a:noFill/>
          <a:ln w="25400" cap="flat">
            <a:solidFill>
              <a:srgbClr val="1781FB"/>
            </a:solidFill>
            <a:prstDash val="solid"/>
            <a:round/>
            <a:tailEnd type="triangle" w="med" len="med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R="40639" indent="57798" algn="ctr" defTabSz="910828">
              <a:defRPr sz="4000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11" name="线条">
            <a:extLst>
              <a:ext uri="{FF2B5EF4-FFF2-40B4-BE49-F238E27FC236}">
                <a16:creationId xmlns:a16="http://schemas.microsoft.com/office/drawing/2014/main" id="{277C3809-5DE4-7202-5AFF-B7B1FCEE1A12}"/>
              </a:ext>
            </a:extLst>
          </p:cNvPr>
          <p:cNvSpPr/>
          <p:nvPr/>
        </p:nvSpPr>
        <p:spPr>
          <a:xfrm>
            <a:off x="5524346" y="3417524"/>
            <a:ext cx="1360259" cy="1"/>
          </a:xfrm>
          <a:prstGeom prst="line">
            <a:avLst/>
          </a:prstGeom>
          <a:noFill/>
          <a:ln w="25400" cap="flat">
            <a:solidFill>
              <a:srgbClr val="1781FB"/>
            </a:solidFill>
            <a:prstDash val="solid"/>
            <a:round/>
            <a:tailEnd type="triangle" w="med" len="med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R="40639" indent="57798" algn="ctr" defTabSz="910828">
              <a:defRPr sz="4000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grpSp>
        <p:nvGrpSpPr>
          <p:cNvPr id="24" name="成组">
            <a:extLst>
              <a:ext uri="{FF2B5EF4-FFF2-40B4-BE49-F238E27FC236}">
                <a16:creationId xmlns:a16="http://schemas.microsoft.com/office/drawing/2014/main" id="{B1686AFF-A252-E7E4-8204-52D72CBAC1E0}"/>
              </a:ext>
            </a:extLst>
          </p:cNvPr>
          <p:cNvGrpSpPr/>
          <p:nvPr/>
        </p:nvGrpSpPr>
        <p:grpSpPr>
          <a:xfrm>
            <a:off x="3105266" y="2749889"/>
            <a:ext cx="999531" cy="922341"/>
            <a:chOff x="0" y="0"/>
            <a:chExt cx="999529" cy="922338"/>
          </a:xfrm>
        </p:grpSpPr>
        <p:sp>
          <p:nvSpPr>
            <p:cNvPr id="25" name="矩形">
              <a:extLst>
                <a:ext uri="{FF2B5EF4-FFF2-40B4-BE49-F238E27FC236}">
                  <a16:creationId xmlns:a16="http://schemas.microsoft.com/office/drawing/2014/main" id="{708A6CC3-C631-D879-A31D-D0629237BA76}"/>
                </a:ext>
              </a:extLst>
            </p:cNvPr>
            <p:cNvSpPr/>
            <p:nvPr/>
          </p:nvSpPr>
          <p:spPr>
            <a:xfrm>
              <a:off x="0" y="0"/>
              <a:ext cx="999530" cy="465139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40640" marR="40640" defTabSz="914400">
                <a:spcBef>
                  <a:spcPts val="1300"/>
                </a:spcBef>
                <a:defRPr sz="1900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26" name="矩形">
              <a:extLst>
                <a:ext uri="{FF2B5EF4-FFF2-40B4-BE49-F238E27FC236}">
                  <a16:creationId xmlns:a16="http://schemas.microsoft.com/office/drawing/2014/main" id="{E80495AA-D4FD-DD5E-5642-9B4AB0D1640C}"/>
                </a:ext>
              </a:extLst>
            </p:cNvPr>
            <p:cNvSpPr/>
            <p:nvPr/>
          </p:nvSpPr>
          <p:spPr>
            <a:xfrm>
              <a:off x="0" y="457200"/>
              <a:ext cx="999530" cy="465139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40640" marR="40640" defTabSz="914400">
                <a:spcBef>
                  <a:spcPts val="1300"/>
                </a:spcBef>
                <a:defRPr sz="1900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</p:grpSp>
      <p:sp>
        <p:nvSpPr>
          <p:cNvPr id="27" name="线条">
            <a:extLst>
              <a:ext uri="{FF2B5EF4-FFF2-40B4-BE49-F238E27FC236}">
                <a16:creationId xmlns:a16="http://schemas.microsoft.com/office/drawing/2014/main" id="{DDC9FAFF-BFD8-B684-0F80-7E5267A53FCE}"/>
              </a:ext>
            </a:extLst>
          </p:cNvPr>
          <p:cNvSpPr/>
          <p:nvPr/>
        </p:nvSpPr>
        <p:spPr>
          <a:xfrm>
            <a:off x="3628461" y="3417524"/>
            <a:ext cx="1360259" cy="1"/>
          </a:xfrm>
          <a:prstGeom prst="line">
            <a:avLst/>
          </a:prstGeom>
          <a:noFill/>
          <a:ln w="25400" cap="flat">
            <a:solidFill>
              <a:srgbClr val="1781FB"/>
            </a:solidFill>
            <a:prstDash val="solid"/>
            <a:round/>
            <a:tailEnd type="triangle" w="med" len="med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R="40639" indent="57798" algn="ctr" defTabSz="910828">
              <a:defRPr sz="4000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63ED7E10-C8D0-AA2D-F539-2028BA6CC2BE}"/>
              </a:ext>
            </a:extLst>
          </p:cNvPr>
          <p:cNvGrpSpPr/>
          <p:nvPr/>
        </p:nvGrpSpPr>
        <p:grpSpPr>
          <a:xfrm>
            <a:off x="1238366" y="1011186"/>
            <a:ext cx="6536053" cy="983655"/>
            <a:chOff x="1199217" y="2059841"/>
            <a:chExt cx="6536053" cy="983655"/>
          </a:xfrm>
        </p:grpSpPr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26B699BC-30EA-3292-431B-E50EFC3E28A1}"/>
                </a:ext>
              </a:extLst>
            </p:cNvPr>
            <p:cNvGrpSpPr/>
            <p:nvPr/>
          </p:nvGrpSpPr>
          <p:grpSpPr>
            <a:xfrm>
              <a:off x="1199217" y="2059841"/>
              <a:ext cx="983655" cy="983655"/>
              <a:chOff x="1253647" y="2094461"/>
              <a:chExt cx="983655" cy="983655"/>
            </a:xfrm>
          </p:grpSpPr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D3FD40F5-4727-85A8-FBD3-AAEA1443BAA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253647" y="2094461"/>
                <a:ext cx="983655" cy="983655"/>
              </a:xfrm>
              <a:prstGeom prst="ellipse">
                <a:avLst/>
              </a:prstGeom>
              <a:solidFill>
                <a:srgbClr val="FFFFFF"/>
              </a:solidFill>
              <a:ln w="25400" cap="flat">
                <a:solidFill>
                  <a:schemeClr val="tx1"/>
                </a:solidFill>
                <a:prstDash val="solid"/>
                <a:round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50800" tIns="50800" rIns="50800" bIns="50800" numCol="1" spcCol="38100" rtlCol="0" anchor="ctr">
                <a:spAutoFit/>
              </a:bodyPr>
              <a:lstStyle/>
              <a:p>
                <a:pPr marL="0" marR="0" indent="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200" b="0" i="0" u="none" strike="noStrike" cap="none" spc="0" normalizeH="0" baseline="0">
                  <a:ln>
                    <a:noFill/>
                  </a:ln>
                  <a:effectLst/>
                  <a:uFillTx/>
                  <a:latin typeface="Tahoma"/>
                  <a:ea typeface="Tahoma"/>
                  <a:cs typeface="Tahoma"/>
                  <a:sym typeface="Tahoma"/>
                </a:endParaRPr>
              </a:p>
            </p:txBody>
          </p:sp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51FBD955-7BA1-8E42-A21E-BBBE23D1C1DF}"/>
                  </a:ext>
                </a:extLst>
              </p:cNvPr>
              <p:cNvSpPr txBox="1"/>
              <p:nvPr/>
            </p:nvSpPr>
            <p:spPr>
              <a:xfrm>
                <a:off x="1590917" y="2308013"/>
                <a:ext cx="352661" cy="48731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none" lIns="50800" tIns="50800" rIns="50800" bIns="50800" numCol="1" spcCol="38100" rtlCol="0" anchor="ctr">
                <a:spAutoFit/>
              </a:bodyPr>
              <a:lstStyle/>
              <a:p>
                <a:pPr marL="0" marR="0" indent="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2500" b="0" i="0" u="none" strike="noStrike" cap="none" spc="0" normalizeH="0" baseline="0">
                    <a:ln>
                      <a:noFill/>
                    </a:ln>
                    <a:effectLst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rPr>
                  <a:t>a</a:t>
                </a:r>
                <a:r>
                  <a:rPr kumimoji="0" lang="en-US" altLang="zh-CN" sz="2500" b="0" i="0" u="none" strike="noStrike" cap="none" spc="0" normalizeH="0" baseline="-25000">
                    <a:ln>
                      <a:noFill/>
                    </a:ln>
                    <a:effectLst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rPr>
                  <a:t>0</a:t>
                </a:r>
                <a:endParaRPr kumimoji="0" lang="zh-CN" altLang="en-US" sz="2500" b="0" i="0" u="none" strike="noStrike" cap="none" spc="0" normalizeH="0" baseline="-25000">
                  <a:ln>
                    <a:noFill/>
                  </a:ln>
                  <a:effectLst/>
                  <a:uFillTx/>
                  <a:latin typeface="Times New Roman"/>
                  <a:ea typeface="Times New Roman"/>
                  <a:cs typeface="Times New Roman"/>
                  <a:sym typeface="Times New Roman"/>
                </a:endParaRPr>
              </a:p>
            </p:txBody>
          </p:sp>
        </p:grpSp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59C5F618-7DF4-7990-4D74-500A27318498}"/>
                </a:ext>
              </a:extLst>
            </p:cNvPr>
            <p:cNvGrpSpPr/>
            <p:nvPr/>
          </p:nvGrpSpPr>
          <p:grpSpPr>
            <a:xfrm>
              <a:off x="3054418" y="2059841"/>
              <a:ext cx="983655" cy="983655"/>
              <a:chOff x="1253647" y="2094461"/>
              <a:chExt cx="983655" cy="983655"/>
            </a:xfrm>
          </p:grpSpPr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id="{2DF6F570-11E9-264B-93DB-52035DFB3DC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253647" y="2094461"/>
                <a:ext cx="983655" cy="983655"/>
              </a:xfrm>
              <a:prstGeom prst="ellipse">
                <a:avLst/>
              </a:prstGeom>
              <a:solidFill>
                <a:srgbClr val="FFFFFF"/>
              </a:solidFill>
              <a:ln w="25400" cap="flat">
                <a:solidFill>
                  <a:schemeClr val="tx1"/>
                </a:solidFill>
                <a:prstDash val="solid"/>
                <a:round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50800" tIns="50800" rIns="50800" bIns="50800" numCol="1" spcCol="38100" rtlCol="0" anchor="ctr">
                <a:spAutoFit/>
              </a:bodyPr>
              <a:lstStyle/>
              <a:p>
                <a:pPr marL="0" marR="0" indent="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200" b="0" i="0" u="none" strike="noStrike" cap="none" spc="0" normalizeH="0" baseline="0">
                  <a:ln>
                    <a:noFill/>
                  </a:ln>
                  <a:effectLst/>
                  <a:uFillTx/>
                  <a:latin typeface="Tahoma"/>
                  <a:ea typeface="Tahoma"/>
                  <a:cs typeface="Tahoma"/>
                  <a:sym typeface="Tahoma"/>
                </a:endParaRPr>
              </a:p>
            </p:txBody>
          </p:sp>
          <p:sp>
            <p:nvSpPr>
              <p:cNvPr id="50" name="文本框 49">
                <a:extLst>
                  <a:ext uri="{FF2B5EF4-FFF2-40B4-BE49-F238E27FC236}">
                    <a16:creationId xmlns:a16="http://schemas.microsoft.com/office/drawing/2014/main" id="{3C78012B-0200-93D3-07BE-4A2FB5FD7960}"/>
                  </a:ext>
                </a:extLst>
              </p:cNvPr>
              <p:cNvSpPr txBox="1"/>
              <p:nvPr/>
            </p:nvSpPr>
            <p:spPr>
              <a:xfrm>
                <a:off x="1590917" y="2308013"/>
                <a:ext cx="352661" cy="48731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none" lIns="50800" tIns="50800" rIns="50800" bIns="50800" numCol="1" spcCol="38100" rtlCol="0" anchor="ctr">
                <a:spAutoFit/>
              </a:bodyPr>
              <a:lstStyle/>
              <a:p>
                <a:pPr marL="0" marR="0" indent="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2500" b="0" i="0" u="none" strike="noStrike" cap="none" spc="0" normalizeH="0" baseline="0">
                    <a:ln>
                      <a:noFill/>
                    </a:ln>
                    <a:effectLst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rPr>
                  <a:t>a</a:t>
                </a:r>
                <a:r>
                  <a:rPr kumimoji="0" lang="en-US" altLang="zh-CN" sz="2500" b="0" i="0" u="none" strike="noStrike" cap="none" spc="0" normalizeH="0" baseline="-25000">
                    <a:ln>
                      <a:noFill/>
                    </a:ln>
                    <a:effectLst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rPr>
                  <a:t>1</a:t>
                </a:r>
                <a:endParaRPr kumimoji="0" lang="zh-CN" altLang="en-US" sz="2500" b="0" i="0" u="none" strike="noStrike" cap="none" spc="0" normalizeH="0" baseline="-25000">
                  <a:ln>
                    <a:noFill/>
                  </a:ln>
                  <a:effectLst/>
                  <a:uFillTx/>
                  <a:latin typeface="Times New Roman"/>
                  <a:ea typeface="Times New Roman"/>
                  <a:cs typeface="Times New Roman"/>
                  <a:sym typeface="Times New Roman"/>
                </a:endParaRPr>
              </a:p>
            </p:txBody>
          </p:sp>
        </p:grpSp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B40F88A1-2546-387E-B799-7230FE977AB8}"/>
                </a:ext>
              </a:extLst>
            </p:cNvPr>
            <p:cNvGrpSpPr/>
            <p:nvPr/>
          </p:nvGrpSpPr>
          <p:grpSpPr>
            <a:xfrm>
              <a:off x="4904009" y="2059841"/>
              <a:ext cx="983655" cy="983655"/>
              <a:chOff x="1253647" y="2094461"/>
              <a:chExt cx="983655" cy="983655"/>
            </a:xfrm>
          </p:grpSpPr>
          <p:sp>
            <p:nvSpPr>
              <p:cNvPr id="53" name="椭圆 52">
                <a:extLst>
                  <a:ext uri="{FF2B5EF4-FFF2-40B4-BE49-F238E27FC236}">
                    <a16:creationId xmlns:a16="http://schemas.microsoft.com/office/drawing/2014/main" id="{1B4EB2AC-68AE-224D-E06A-9B32345124E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253647" y="2094461"/>
                <a:ext cx="983655" cy="983655"/>
              </a:xfrm>
              <a:prstGeom prst="ellipse">
                <a:avLst/>
              </a:prstGeom>
              <a:solidFill>
                <a:srgbClr val="FFFFFF"/>
              </a:solidFill>
              <a:ln w="25400" cap="flat">
                <a:solidFill>
                  <a:schemeClr val="tx1"/>
                </a:solidFill>
                <a:prstDash val="solid"/>
                <a:round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50800" tIns="50800" rIns="50800" bIns="50800" numCol="1" spcCol="38100" rtlCol="0" anchor="ctr">
                <a:spAutoFit/>
              </a:bodyPr>
              <a:lstStyle/>
              <a:p>
                <a:pPr marL="0" marR="0" indent="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200" b="0" i="0" u="none" strike="noStrike" cap="none" spc="0" normalizeH="0" baseline="0">
                  <a:ln>
                    <a:noFill/>
                  </a:ln>
                  <a:effectLst/>
                  <a:uFillTx/>
                  <a:latin typeface="Tahoma"/>
                  <a:ea typeface="Tahoma"/>
                  <a:cs typeface="Tahoma"/>
                  <a:sym typeface="Tahoma"/>
                </a:endParaRPr>
              </a:p>
            </p:txBody>
          </p:sp>
          <p:sp>
            <p:nvSpPr>
              <p:cNvPr id="54" name="文本框 53">
                <a:extLst>
                  <a:ext uri="{FF2B5EF4-FFF2-40B4-BE49-F238E27FC236}">
                    <a16:creationId xmlns:a16="http://schemas.microsoft.com/office/drawing/2014/main" id="{96AF726F-9A6F-745F-F8D0-D0DA544516E3}"/>
                  </a:ext>
                </a:extLst>
              </p:cNvPr>
              <p:cNvSpPr txBox="1"/>
              <p:nvPr/>
            </p:nvSpPr>
            <p:spPr>
              <a:xfrm>
                <a:off x="1590917" y="2308013"/>
                <a:ext cx="352661" cy="48731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none" lIns="50800" tIns="50800" rIns="50800" bIns="50800" numCol="1" spcCol="38100" rtlCol="0" anchor="ctr">
                <a:spAutoFit/>
              </a:bodyPr>
              <a:lstStyle/>
              <a:p>
                <a:pPr marL="0" marR="0" indent="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2500" b="0" i="0" u="none" strike="noStrike" cap="none" spc="0" normalizeH="0" baseline="0">
                    <a:ln>
                      <a:noFill/>
                    </a:ln>
                    <a:effectLst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rPr>
                  <a:t>a</a:t>
                </a:r>
                <a:r>
                  <a:rPr kumimoji="0" lang="en-US" altLang="zh-CN" sz="2500" b="0" i="0" u="none" strike="noStrike" cap="none" spc="0" normalizeH="0" baseline="-25000">
                    <a:ln>
                      <a:noFill/>
                    </a:ln>
                    <a:effectLst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rPr>
                  <a:t>2</a:t>
                </a:r>
                <a:endParaRPr kumimoji="0" lang="zh-CN" altLang="en-US" sz="2500" b="0" i="0" u="none" strike="noStrike" cap="none" spc="0" normalizeH="0" baseline="-25000">
                  <a:ln>
                    <a:noFill/>
                  </a:ln>
                  <a:effectLst/>
                  <a:uFillTx/>
                  <a:latin typeface="Times New Roman"/>
                  <a:ea typeface="Times New Roman"/>
                  <a:cs typeface="Times New Roman"/>
                  <a:sym typeface="Times New Roman"/>
                </a:endParaRPr>
              </a:p>
            </p:txBody>
          </p:sp>
        </p:grp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5756C19B-07FC-C762-1D8B-F01914068744}"/>
                </a:ext>
              </a:extLst>
            </p:cNvPr>
            <p:cNvGrpSpPr/>
            <p:nvPr/>
          </p:nvGrpSpPr>
          <p:grpSpPr>
            <a:xfrm>
              <a:off x="6751615" y="2059841"/>
              <a:ext cx="983655" cy="983655"/>
              <a:chOff x="1253647" y="2094461"/>
              <a:chExt cx="983655" cy="983655"/>
            </a:xfrm>
          </p:grpSpPr>
          <p:sp>
            <p:nvSpPr>
              <p:cNvPr id="57" name="椭圆 56">
                <a:extLst>
                  <a:ext uri="{FF2B5EF4-FFF2-40B4-BE49-F238E27FC236}">
                    <a16:creationId xmlns:a16="http://schemas.microsoft.com/office/drawing/2014/main" id="{E5D61DF9-76C8-790C-91B5-80835ECCFD1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253647" y="2094461"/>
                <a:ext cx="983655" cy="983655"/>
              </a:xfrm>
              <a:prstGeom prst="ellipse">
                <a:avLst/>
              </a:prstGeom>
              <a:solidFill>
                <a:srgbClr val="FFFFFF"/>
              </a:solidFill>
              <a:ln w="25400" cap="flat">
                <a:solidFill>
                  <a:schemeClr val="tx1"/>
                </a:solidFill>
                <a:prstDash val="solid"/>
                <a:round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50800" tIns="50800" rIns="50800" bIns="50800" numCol="1" spcCol="38100" rtlCol="0" anchor="ctr">
                <a:spAutoFit/>
              </a:bodyPr>
              <a:lstStyle/>
              <a:p>
                <a:pPr marL="0" marR="0" indent="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200" b="0" i="0" u="none" strike="noStrike" cap="none" spc="0" normalizeH="0" baseline="0">
                  <a:ln>
                    <a:noFill/>
                  </a:ln>
                  <a:effectLst/>
                  <a:uFillTx/>
                  <a:latin typeface="Tahoma"/>
                  <a:ea typeface="Tahoma"/>
                  <a:cs typeface="Tahoma"/>
                  <a:sym typeface="Tahoma"/>
                </a:endParaRPr>
              </a:p>
            </p:txBody>
          </p:sp>
          <p:sp>
            <p:nvSpPr>
              <p:cNvPr id="58" name="文本框 57">
                <a:extLst>
                  <a:ext uri="{FF2B5EF4-FFF2-40B4-BE49-F238E27FC236}">
                    <a16:creationId xmlns:a16="http://schemas.microsoft.com/office/drawing/2014/main" id="{DF87CBCE-1350-F304-E34A-70D7357DEF9F}"/>
                  </a:ext>
                </a:extLst>
              </p:cNvPr>
              <p:cNvSpPr txBox="1"/>
              <p:nvPr/>
            </p:nvSpPr>
            <p:spPr>
              <a:xfrm>
                <a:off x="1590917" y="2308013"/>
                <a:ext cx="352661" cy="48731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none" lIns="50800" tIns="50800" rIns="50800" bIns="50800" numCol="1" spcCol="38100" rtlCol="0" anchor="ctr">
                <a:spAutoFit/>
              </a:bodyPr>
              <a:lstStyle/>
              <a:p>
                <a:pPr marL="0" marR="0" indent="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2500" b="0" i="0" u="none" strike="noStrike" cap="none" spc="0" normalizeH="0" baseline="0">
                    <a:ln>
                      <a:noFill/>
                    </a:ln>
                    <a:effectLst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rPr>
                  <a:t>a</a:t>
                </a:r>
                <a:r>
                  <a:rPr kumimoji="0" lang="en-US" altLang="zh-CN" sz="2500" b="0" i="0" u="none" strike="noStrike" cap="none" spc="0" normalizeH="0" baseline="-25000">
                    <a:ln>
                      <a:noFill/>
                    </a:ln>
                    <a:effectLst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rPr>
                  <a:t>3</a:t>
                </a:r>
                <a:endParaRPr kumimoji="0" lang="zh-CN" altLang="en-US" sz="2500" b="0" i="0" u="none" strike="noStrike" cap="none" spc="0" normalizeH="0" baseline="-25000">
                  <a:ln>
                    <a:noFill/>
                  </a:ln>
                  <a:effectLst/>
                  <a:uFillTx/>
                  <a:latin typeface="Times New Roman"/>
                  <a:ea typeface="Times New Roman"/>
                  <a:cs typeface="Times New Roman"/>
                  <a:sym typeface="Times New Roman"/>
                </a:endParaRPr>
              </a:p>
            </p:txBody>
          </p:sp>
        </p:grpSp>
      </p:grpSp>
      <p:cxnSp>
        <p:nvCxnSpPr>
          <p:cNvPr id="64" name="直线连接符 63">
            <a:extLst>
              <a:ext uri="{FF2B5EF4-FFF2-40B4-BE49-F238E27FC236}">
                <a16:creationId xmlns:a16="http://schemas.microsoft.com/office/drawing/2014/main" id="{3DA11C2B-7AC6-F89D-AB9D-4BE9D38899EC}"/>
              </a:ext>
            </a:extLst>
          </p:cNvPr>
          <p:cNvCxnSpPr>
            <a:cxnSpLocks/>
          </p:cNvCxnSpPr>
          <p:nvPr/>
        </p:nvCxnSpPr>
        <p:spPr>
          <a:xfrm flipV="1">
            <a:off x="1730193" y="1994841"/>
            <a:ext cx="1" cy="1053799"/>
          </a:xfrm>
          <a:prstGeom prst="line">
            <a:avLst/>
          </a:prstGeom>
          <a:noFill/>
          <a:ln w="25400" cap="rnd">
            <a:solidFill>
              <a:schemeClr val="tx1"/>
            </a:solidFill>
            <a:prstDash val="solid"/>
            <a:round/>
            <a:headEnd type="none"/>
            <a:tailEnd type="arrow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66" name="直线连接符 65">
            <a:extLst>
              <a:ext uri="{FF2B5EF4-FFF2-40B4-BE49-F238E27FC236}">
                <a16:creationId xmlns:a16="http://schemas.microsoft.com/office/drawing/2014/main" id="{77CFC489-B573-91E3-A555-17835F7964AB}"/>
              </a:ext>
            </a:extLst>
          </p:cNvPr>
          <p:cNvCxnSpPr>
            <a:cxnSpLocks/>
          </p:cNvCxnSpPr>
          <p:nvPr/>
        </p:nvCxnSpPr>
        <p:spPr>
          <a:xfrm flipV="1">
            <a:off x="3596279" y="1994841"/>
            <a:ext cx="1" cy="1053799"/>
          </a:xfrm>
          <a:prstGeom prst="line">
            <a:avLst/>
          </a:prstGeom>
          <a:noFill/>
          <a:ln w="25400" cap="rnd">
            <a:solidFill>
              <a:schemeClr val="tx1"/>
            </a:solidFill>
            <a:prstDash val="solid"/>
            <a:round/>
            <a:headEnd type="none"/>
            <a:tailEnd type="arrow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67" name="直线连接符 66">
            <a:extLst>
              <a:ext uri="{FF2B5EF4-FFF2-40B4-BE49-F238E27FC236}">
                <a16:creationId xmlns:a16="http://schemas.microsoft.com/office/drawing/2014/main" id="{5B561DBA-84DF-2411-41A2-6A15C996E85E}"/>
              </a:ext>
            </a:extLst>
          </p:cNvPr>
          <p:cNvCxnSpPr>
            <a:cxnSpLocks/>
          </p:cNvCxnSpPr>
          <p:nvPr/>
        </p:nvCxnSpPr>
        <p:spPr>
          <a:xfrm flipV="1">
            <a:off x="5494685" y="1994841"/>
            <a:ext cx="1" cy="1053799"/>
          </a:xfrm>
          <a:prstGeom prst="line">
            <a:avLst/>
          </a:prstGeom>
          <a:noFill/>
          <a:ln w="25400" cap="rnd">
            <a:solidFill>
              <a:schemeClr val="tx1"/>
            </a:solidFill>
            <a:prstDash val="solid"/>
            <a:round/>
            <a:headEnd type="none"/>
            <a:tailEnd type="arrow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68" name="直线连接符 67">
            <a:extLst>
              <a:ext uri="{FF2B5EF4-FFF2-40B4-BE49-F238E27FC236}">
                <a16:creationId xmlns:a16="http://schemas.microsoft.com/office/drawing/2014/main" id="{9837F268-3259-857A-6576-7B6A9502D981}"/>
              </a:ext>
            </a:extLst>
          </p:cNvPr>
          <p:cNvCxnSpPr>
            <a:cxnSpLocks/>
          </p:cNvCxnSpPr>
          <p:nvPr/>
        </p:nvCxnSpPr>
        <p:spPr>
          <a:xfrm flipV="1">
            <a:off x="7337154" y="1994841"/>
            <a:ext cx="1" cy="1053799"/>
          </a:xfrm>
          <a:prstGeom prst="line">
            <a:avLst/>
          </a:prstGeom>
          <a:noFill/>
          <a:ln w="25400" cap="rnd">
            <a:solidFill>
              <a:schemeClr val="tx1"/>
            </a:solidFill>
            <a:prstDash val="solid"/>
            <a:round/>
            <a:headEnd type="none"/>
            <a:tailEnd type="arrow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id="{CCF983F2-B038-69A4-18B2-C30522085F77}"/>
              </a:ext>
            </a:extLst>
          </p:cNvPr>
          <p:cNvSpPr txBox="1"/>
          <p:nvPr/>
        </p:nvSpPr>
        <p:spPr>
          <a:xfrm>
            <a:off x="7242334" y="3190473"/>
            <a:ext cx="391787" cy="47705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zh-CN" altLang="en-US">
                <a:solidFill>
                  <a:schemeClr val="tx1"/>
                </a:solidFill>
                <a:effectLst/>
                <a:latin typeface="Symbol" pitchFamily="2" charset="2"/>
              </a:rPr>
              <a:t>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175087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10" grpId="0" animBg="1"/>
      <p:bldP spid="11" grpId="0" animBg="1"/>
      <p:bldP spid="27" grpId="0" animBg="1"/>
      <p:bldP spid="17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3" name="空表："/>
          <p:cNvSpPr txBox="1"/>
          <p:nvPr/>
        </p:nvSpPr>
        <p:spPr>
          <a:xfrm>
            <a:off x="412971" y="1080810"/>
            <a:ext cx="1066801" cy="533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空表：</a:t>
            </a:r>
          </a:p>
        </p:txBody>
      </p:sp>
      <p:sp>
        <p:nvSpPr>
          <p:cNvPr id="1335" name="first = null"/>
          <p:cNvSpPr txBox="1"/>
          <p:nvPr/>
        </p:nvSpPr>
        <p:spPr>
          <a:xfrm>
            <a:off x="3574929" y="1283761"/>
            <a:ext cx="1348443" cy="4106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5717" tIns="35717" rIns="35717" bIns="35717">
            <a:spAutoFit/>
          </a:bodyPr>
          <a:lstStyle>
            <a:lvl1pPr marR="40640" indent="40640" defTabSz="910828">
              <a:spcBef>
                <a:spcPts val="1300"/>
              </a:spcBef>
              <a:defRPr sz="2200" b="1">
                <a:uFill>
                  <a:solidFill>
                    <a:srgbClr val="000000"/>
                  </a:solidFill>
                </a:uFill>
              </a:defRPr>
            </a:lvl1pPr>
          </a:lstStyle>
          <a:p>
            <a:r>
              <a:rPr b="0"/>
              <a:t>first = null</a:t>
            </a:r>
          </a:p>
        </p:txBody>
      </p:sp>
      <p:sp>
        <p:nvSpPr>
          <p:cNvPr id="1336" name="last = null"/>
          <p:cNvSpPr txBox="1"/>
          <p:nvPr/>
        </p:nvSpPr>
        <p:spPr>
          <a:xfrm>
            <a:off x="3589046" y="1841842"/>
            <a:ext cx="1284323" cy="4106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5717" tIns="35717" rIns="35717" bIns="35717">
            <a:spAutoFit/>
          </a:bodyPr>
          <a:lstStyle>
            <a:lvl1pPr marR="40640" indent="40640" defTabSz="910828">
              <a:spcBef>
                <a:spcPts val="1300"/>
              </a:spcBef>
              <a:defRPr sz="2200" b="1">
                <a:uFill>
                  <a:solidFill>
                    <a:srgbClr val="000000"/>
                  </a:solidFill>
                </a:uFill>
              </a:defRPr>
            </a:lvl1pPr>
          </a:lstStyle>
          <a:p>
            <a:r>
              <a:rPr b="0"/>
              <a:t>last = null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2FAAB150-21F9-D080-A984-2F6089F985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双向链表</a:t>
            </a:r>
          </a:p>
        </p:txBody>
      </p:sp>
      <p:sp>
        <p:nvSpPr>
          <p:cNvPr id="4" name="线条">
            <a:extLst>
              <a:ext uri="{FF2B5EF4-FFF2-40B4-BE49-F238E27FC236}">
                <a16:creationId xmlns:a16="http://schemas.microsoft.com/office/drawing/2014/main" id="{2762A47C-6DF0-2AB8-FF31-1B43D6C555F3}"/>
              </a:ext>
            </a:extLst>
          </p:cNvPr>
          <p:cNvSpPr/>
          <p:nvPr/>
        </p:nvSpPr>
        <p:spPr>
          <a:xfrm flipV="1">
            <a:off x="6208552" y="3983547"/>
            <a:ext cx="1589" cy="252414"/>
          </a:xfrm>
          <a:prstGeom prst="line">
            <a:avLst/>
          </a:prstGeom>
          <a:noFill/>
          <a:ln w="38100" cap="flat">
            <a:solidFill>
              <a:srgbClr val="993300"/>
            </a:solidFill>
            <a:prstDash val="solid"/>
            <a:round/>
            <a:tailEnd type="triangle" w="med" len="med"/>
          </a:ln>
          <a:effectLst/>
        </p:spPr>
        <p:txBody>
          <a:bodyPr wrap="square" lIns="45718" tIns="45718" rIns="45718" bIns="45718" numCol="1" anchor="t">
            <a:noAutofit/>
          </a:bodyPr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8" name="线条">
            <a:extLst>
              <a:ext uri="{FF2B5EF4-FFF2-40B4-BE49-F238E27FC236}">
                <a16:creationId xmlns:a16="http://schemas.microsoft.com/office/drawing/2014/main" id="{CB4491EB-B24F-4269-9910-51D5CEAEBF8F}"/>
              </a:ext>
            </a:extLst>
          </p:cNvPr>
          <p:cNvSpPr/>
          <p:nvPr/>
        </p:nvSpPr>
        <p:spPr>
          <a:xfrm>
            <a:off x="4468855" y="4233904"/>
            <a:ext cx="1762325" cy="1"/>
          </a:xfrm>
          <a:prstGeom prst="line">
            <a:avLst/>
          </a:prstGeom>
          <a:noFill/>
          <a:ln w="38100" cap="flat">
            <a:solidFill>
              <a:srgbClr val="993300"/>
            </a:solidFill>
            <a:prstDash val="solid"/>
            <a:round/>
          </a:ln>
          <a:effectLst/>
        </p:spPr>
        <p:txBody>
          <a:bodyPr wrap="square" lIns="45718" tIns="45718" rIns="45718" bIns="45718" numCol="1" anchor="t">
            <a:noAutofit/>
          </a:bodyPr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9" name="线条">
            <a:extLst>
              <a:ext uri="{FF2B5EF4-FFF2-40B4-BE49-F238E27FC236}">
                <a16:creationId xmlns:a16="http://schemas.microsoft.com/office/drawing/2014/main" id="{802707B8-D387-E30B-C9F1-4AE380B1E2B0}"/>
              </a:ext>
            </a:extLst>
          </p:cNvPr>
          <p:cNvSpPr/>
          <p:nvPr/>
        </p:nvSpPr>
        <p:spPr>
          <a:xfrm flipV="1">
            <a:off x="4470443" y="3662542"/>
            <a:ext cx="1127326" cy="7304"/>
          </a:xfrm>
          <a:prstGeom prst="line">
            <a:avLst/>
          </a:prstGeom>
          <a:noFill/>
          <a:ln w="38100" cap="flat">
            <a:solidFill>
              <a:srgbClr val="333399"/>
            </a:solidFill>
            <a:prstDash val="solid"/>
            <a:round/>
            <a:tailEnd type="triangle" w="med" len="med"/>
          </a:ln>
          <a:effectLst/>
        </p:spPr>
        <p:txBody>
          <a:bodyPr wrap="square" lIns="45718" tIns="45718" rIns="45718" bIns="45718" numCol="1" anchor="t">
            <a:noAutofit/>
          </a:bodyPr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grpSp>
        <p:nvGrpSpPr>
          <p:cNvPr id="10" name="成组">
            <a:extLst>
              <a:ext uri="{FF2B5EF4-FFF2-40B4-BE49-F238E27FC236}">
                <a16:creationId xmlns:a16="http://schemas.microsoft.com/office/drawing/2014/main" id="{16E9803E-2584-C7DD-4614-43980A081206}"/>
              </a:ext>
            </a:extLst>
          </p:cNvPr>
          <p:cNvGrpSpPr/>
          <p:nvPr/>
        </p:nvGrpSpPr>
        <p:grpSpPr>
          <a:xfrm>
            <a:off x="5652440" y="3366235"/>
            <a:ext cx="1879603" cy="1575058"/>
            <a:chOff x="0" y="6223"/>
            <a:chExt cx="1879602" cy="1575056"/>
          </a:xfrm>
        </p:grpSpPr>
        <p:sp>
          <p:nvSpPr>
            <p:cNvPr id="17" name="矩形">
              <a:extLst>
                <a:ext uri="{FF2B5EF4-FFF2-40B4-BE49-F238E27FC236}">
                  <a16:creationId xmlns:a16="http://schemas.microsoft.com/office/drawing/2014/main" id="{D11297FE-F06C-539B-6E63-0E51DBC50573}"/>
                </a:ext>
              </a:extLst>
            </p:cNvPr>
            <p:cNvSpPr/>
            <p:nvPr/>
          </p:nvSpPr>
          <p:spPr>
            <a:xfrm>
              <a:off x="0" y="6223"/>
              <a:ext cx="1223370" cy="607225"/>
            </a:xfrm>
            <a:prstGeom prst="rect">
              <a:avLst/>
            </a:prstGeom>
            <a:solidFill>
              <a:srgbClr val="CCFFCC">
                <a:alpha val="50195"/>
              </a:srgbClr>
            </a:solidFill>
            <a:ln w="25400" cap="flat">
              <a:solidFill>
                <a:srgbClr val="333399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0828">
                <a:spcBef>
                  <a:spcPts val="1300"/>
                </a:spcBef>
                <a:defRPr sz="22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8" name="a0">
              <a:extLst>
                <a:ext uri="{FF2B5EF4-FFF2-40B4-BE49-F238E27FC236}">
                  <a16:creationId xmlns:a16="http://schemas.microsoft.com/office/drawing/2014/main" id="{714DC862-3F89-3F14-2A3F-C8D1F0DCEDF9}"/>
                </a:ext>
              </a:extLst>
            </p:cNvPr>
            <p:cNvSpPr/>
            <p:nvPr/>
          </p:nvSpPr>
          <p:spPr>
            <a:xfrm>
              <a:off x="609602" y="311279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5717" tIns="35717" rIns="35717" bIns="35717" numCol="1" anchor="ctr">
              <a:spAutoFit/>
            </a:bodyPr>
            <a:lstStyle/>
            <a:p>
              <a:pPr marR="40640" indent="40640" algn="ctr" defTabSz="910828">
                <a:defRPr sz="3400" b="1">
                  <a:solidFill>
                    <a:srgbClr val="333399"/>
                  </a:solidFill>
                  <a:uFill>
                    <a:solidFill>
                      <a:srgbClr val="333399"/>
                    </a:solidFill>
                  </a:uFill>
                </a:defRPr>
              </a:pPr>
              <a:r>
                <a:t>a</a:t>
              </a:r>
              <a:r>
                <a:rPr baseline="-26116"/>
                <a:t>0</a:t>
              </a:r>
            </a:p>
          </p:txBody>
        </p:sp>
        <p:sp>
          <p:nvSpPr>
            <p:cNvPr id="19" name="线条">
              <a:extLst>
                <a:ext uri="{FF2B5EF4-FFF2-40B4-BE49-F238E27FC236}">
                  <a16:creationId xmlns:a16="http://schemas.microsoft.com/office/drawing/2014/main" id="{78FCBFCC-92A3-720A-3F5E-663754D1B47C}"/>
                </a:ext>
              </a:extLst>
            </p:cNvPr>
            <p:cNvSpPr/>
            <p:nvPr/>
          </p:nvSpPr>
          <p:spPr>
            <a:xfrm>
              <a:off x="304800" y="6223"/>
              <a:ext cx="1589" cy="607223"/>
            </a:xfrm>
            <a:prstGeom prst="line">
              <a:avLst/>
            </a:prstGeom>
            <a:noFill/>
            <a:ln w="25400" cap="flat">
              <a:solidFill>
                <a:srgbClr val="333399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20" name="线条">
              <a:extLst>
                <a:ext uri="{FF2B5EF4-FFF2-40B4-BE49-F238E27FC236}">
                  <a16:creationId xmlns:a16="http://schemas.microsoft.com/office/drawing/2014/main" id="{157B27AB-7CDB-0A58-5397-6806E491D483}"/>
                </a:ext>
              </a:extLst>
            </p:cNvPr>
            <p:cNvSpPr/>
            <p:nvPr/>
          </p:nvSpPr>
          <p:spPr>
            <a:xfrm>
              <a:off x="914400" y="6223"/>
              <a:ext cx="1590" cy="607223"/>
            </a:xfrm>
            <a:prstGeom prst="line">
              <a:avLst/>
            </a:prstGeom>
            <a:noFill/>
            <a:ln w="25400" cap="flat">
              <a:solidFill>
                <a:srgbClr val="333399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</p:grpSp>
      <p:grpSp>
        <p:nvGrpSpPr>
          <p:cNvPr id="11" name="成组">
            <a:extLst>
              <a:ext uri="{FF2B5EF4-FFF2-40B4-BE49-F238E27FC236}">
                <a16:creationId xmlns:a16="http://schemas.microsoft.com/office/drawing/2014/main" id="{E7C8DB4D-0E49-F926-587C-6DBCE06B004B}"/>
              </a:ext>
            </a:extLst>
          </p:cNvPr>
          <p:cNvGrpSpPr/>
          <p:nvPr/>
        </p:nvGrpSpPr>
        <p:grpSpPr>
          <a:xfrm>
            <a:off x="6617356" y="3544077"/>
            <a:ext cx="156569" cy="232175"/>
            <a:chOff x="0" y="0"/>
            <a:chExt cx="156567" cy="232174"/>
          </a:xfrm>
        </p:grpSpPr>
        <p:sp>
          <p:nvSpPr>
            <p:cNvPr id="15" name="线条">
              <a:extLst>
                <a:ext uri="{FF2B5EF4-FFF2-40B4-BE49-F238E27FC236}">
                  <a16:creationId xmlns:a16="http://schemas.microsoft.com/office/drawing/2014/main" id="{4F805371-111F-3F0B-834B-DFD0E3DDCB9D}"/>
                </a:ext>
              </a:extLst>
            </p:cNvPr>
            <p:cNvSpPr/>
            <p:nvPr/>
          </p:nvSpPr>
          <p:spPr>
            <a:xfrm flipH="1">
              <a:off x="-1" y="-1"/>
              <a:ext cx="80369" cy="232176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6" name="线条">
              <a:extLst>
                <a:ext uri="{FF2B5EF4-FFF2-40B4-BE49-F238E27FC236}">
                  <a16:creationId xmlns:a16="http://schemas.microsoft.com/office/drawing/2014/main" id="{F0637812-772C-79FB-D2E7-B237C14658F2}"/>
                </a:ext>
              </a:extLst>
            </p:cNvPr>
            <p:cNvSpPr/>
            <p:nvPr/>
          </p:nvSpPr>
          <p:spPr>
            <a:xfrm>
              <a:off x="76198" y="-1"/>
              <a:ext cx="80370" cy="232176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</p:grpSp>
      <p:grpSp>
        <p:nvGrpSpPr>
          <p:cNvPr id="12" name="成组">
            <a:extLst>
              <a:ext uri="{FF2B5EF4-FFF2-40B4-BE49-F238E27FC236}">
                <a16:creationId xmlns:a16="http://schemas.microsoft.com/office/drawing/2014/main" id="{0E865242-3D8E-3CF9-EC59-6EF904D64B77}"/>
              </a:ext>
            </a:extLst>
          </p:cNvPr>
          <p:cNvGrpSpPr/>
          <p:nvPr/>
        </p:nvGrpSpPr>
        <p:grpSpPr>
          <a:xfrm>
            <a:off x="5690255" y="3544077"/>
            <a:ext cx="156569" cy="232175"/>
            <a:chOff x="0" y="0"/>
            <a:chExt cx="156567" cy="232174"/>
          </a:xfrm>
        </p:grpSpPr>
        <p:sp>
          <p:nvSpPr>
            <p:cNvPr id="13" name="线条">
              <a:extLst>
                <a:ext uri="{FF2B5EF4-FFF2-40B4-BE49-F238E27FC236}">
                  <a16:creationId xmlns:a16="http://schemas.microsoft.com/office/drawing/2014/main" id="{095584BB-34BB-CD10-94D0-D2CABA52FCB1}"/>
                </a:ext>
              </a:extLst>
            </p:cNvPr>
            <p:cNvSpPr/>
            <p:nvPr/>
          </p:nvSpPr>
          <p:spPr>
            <a:xfrm flipH="1">
              <a:off x="-1" y="-1"/>
              <a:ext cx="80369" cy="232176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4" name="线条">
              <a:extLst>
                <a:ext uri="{FF2B5EF4-FFF2-40B4-BE49-F238E27FC236}">
                  <a16:creationId xmlns:a16="http://schemas.microsoft.com/office/drawing/2014/main" id="{DBE9999F-AF45-20B7-D461-5FD8F25F8D58}"/>
                </a:ext>
              </a:extLst>
            </p:cNvPr>
            <p:cNvSpPr/>
            <p:nvPr/>
          </p:nvSpPr>
          <p:spPr>
            <a:xfrm>
              <a:off x="76198" y="-1"/>
              <a:ext cx="80370" cy="232176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</p:grpSp>
      <p:sp>
        <p:nvSpPr>
          <p:cNvPr id="21" name="只有1个结点：">
            <a:extLst>
              <a:ext uri="{FF2B5EF4-FFF2-40B4-BE49-F238E27FC236}">
                <a16:creationId xmlns:a16="http://schemas.microsoft.com/office/drawing/2014/main" id="{6FFEB63C-D1BD-6B47-909D-8CFA4F533CBF}"/>
              </a:ext>
            </a:extLst>
          </p:cNvPr>
          <p:cNvSpPr txBox="1"/>
          <p:nvPr/>
        </p:nvSpPr>
        <p:spPr>
          <a:xfrm>
            <a:off x="406813" y="3106382"/>
            <a:ext cx="2178051" cy="533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只有1个结点：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8F8DECE4-EE61-FCEB-E334-03B6D351B84F}"/>
              </a:ext>
            </a:extLst>
          </p:cNvPr>
          <p:cNvSpPr txBox="1"/>
          <p:nvPr/>
        </p:nvSpPr>
        <p:spPr>
          <a:xfrm>
            <a:off x="3340100" y="1193800"/>
            <a:ext cx="1854200" cy="1295400"/>
          </a:xfrm>
          <a:prstGeom prst="rect">
            <a:avLst/>
          </a:prstGeom>
          <a:noFill/>
          <a:ln w="19050" cap="flat">
            <a:solidFill>
              <a:srgbClr val="00000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25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0FDE07E7-EA3A-AB01-BEC6-33BCDC03880C}"/>
              </a:ext>
            </a:extLst>
          </p:cNvPr>
          <p:cNvSpPr txBox="1"/>
          <p:nvPr/>
        </p:nvSpPr>
        <p:spPr>
          <a:xfrm>
            <a:off x="3802044" y="3446286"/>
            <a:ext cx="621965" cy="48731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25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first</a:t>
            </a:r>
            <a:endParaRPr kumimoji="0" lang="zh-CN" altLang="en-US" sz="25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749BE0B0-0801-895B-0A56-16250AB70A35}"/>
              </a:ext>
            </a:extLst>
          </p:cNvPr>
          <p:cNvSpPr txBox="1"/>
          <p:nvPr/>
        </p:nvSpPr>
        <p:spPr>
          <a:xfrm>
            <a:off x="3814038" y="3933599"/>
            <a:ext cx="549831" cy="48731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zh-CN"/>
              <a:t>last</a:t>
            </a:r>
            <a:endParaRPr kumimoji="0" lang="zh-CN" altLang="en-US" sz="25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A7C81249-A98F-CBA2-9D54-7C88E487CB81}"/>
              </a:ext>
            </a:extLst>
          </p:cNvPr>
          <p:cNvSpPr txBox="1"/>
          <p:nvPr/>
        </p:nvSpPr>
        <p:spPr>
          <a:xfrm>
            <a:off x="3366033" y="3258958"/>
            <a:ext cx="1510071" cy="1295400"/>
          </a:xfrm>
          <a:prstGeom prst="rect">
            <a:avLst/>
          </a:prstGeom>
          <a:noFill/>
          <a:ln w="19050" cap="flat">
            <a:solidFill>
              <a:srgbClr val="00000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25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:wipe dir="r"/>
      </p:transition>
    </mc:Choice>
    <mc:Fallback xmlns:a14="http://schemas.microsoft.com/office/drawing/2010/main" xmlns:m="http://schemas.openxmlformats.org/officeDocument/2006/math" xmlns="">
      <p:transition spd="fast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9" name="private static class Node&lt;T&gt; {…"/>
          <p:cNvSpPr txBox="1"/>
          <p:nvPr/>
        </p:nvSpPr>
        <p:spPr>
          <a:xfrm>
            <a:off x="512445" y="2209139"/>
            <a:ext cx="8192816" cy="38522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    </a:t>
            </a:r>
            <a:r>
              <a:rPr>
                <a:solidFill>
                  <a:srgbClr val="931A68"/>
                </a:solidFill>
              </a:rPr>
              <a:t>private</a:t>
            </a:r>
            <a:r>
              <a:t> </a:t>
            </a:r>
            <a:r>
              <a:rPr>
                <a:solidFill>
                  <a:srgbClr val="931A68"/>
                </a:solidFill>
              </a:rPr>
              <a:t>static</a:t>
            </a:r>
            <a:r>
              <a:t> </a:t>
            </a:r>
            <a:r>
              <a:rPr>
                <a:solidFill>
                  <a:srgbClr val="931A68"/>
                </a:solidFill>
              </a:rPr>
              <a:t>class</a:t>
            </a:r>
            <a:r>
              <a:t> Node&lt;T&gt; {</a:t>
            </a:r>
          </a:p>
          <a:p>
            <a:pPr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        T </a:t>
            </a:r>
            <a:r>
              <a:rPr>
                <a:solidFill>
                  <a:srgbClr val="0326CC"/>
                </a:solidFill>
              </a:rPr>
              <a:t>data</a:t>
            </a:r>
            <a:r>
              <a:t>;</a:t>
            </a:r>
          </a:p>
          <a:p>
            <a:pPr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        Node&lt;T&gt; </a:t>
            </a:r>
            <a:r>
              <a:rPr>
                <a:solidFill>
                  <a:srgbClr val="0326CC"/>
                </a:solidFill>
              </a:rPr>
              <a:t>next</a:t>
            </a:r>
            <a:r>
              <a:t>;</a:t>
            </a:r>
          </a:p>
          <a:p>
            <a:pPr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        Node&lt;T&gt; </a:t>
            </a:r>
            <a:r>
              <a:rPr>
                <a:solidFill>
                  <a:srgbClr val="0326CC"/>
                </a:solidFill>
              </a:rPr>
              <a:t>prev</a:t>
            </a:r>
            <a:r>
              <a:t>;</a:t>
            </a:r>
          </a:p>
          <a:p>
            <a:pPr>
              <a:defRPr sz="2000">
                <a:latin typeface="Monaco"/>
                <a:ea typeface="Monaco"/>
                <a:cs typeface="Monaco"/>
                <a:sym typeface="Monaco"/>
              </a:defRPr>
            </a:pPr>
            <a:endParaRPr/>
          </a:p>
          <a:p>
            <a:pPr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        Node(Node&lt;T&gt; </a:t>
            </a:r>
            <a:r>
              <a:rPr>
                <a:solidFill>
                  <a:srgbClr val="7E504F"/>
                </a:solidFill>
              </a:rPr>
              <a:t>prev</a:t>
            </a:r>
            <a:r>
              <a:t>, T </a:t>
            </a:r>
            <a:r>
              <a:rPr>
                <a:solidFill>
                  <a:srgbClr val="7E504F"/>
                </a:solidFill>
              </a:rPr>
              <a:t>element</a:t>
            </a:r>
            <a:r>
              <a:t>, Node&lt;T&gt; </a:t>
            </a:r>
            <a:r>
              <a:rPr>
                <a:solidFill>
                  <a:srgbClr val="7E504F"/>
                </a:solidFill>
              </a:rPr>
              <a:t>next</a:t>
            </a:r>
            <a:r>
              <a:t>) {</a:t>
            </a:r>
          </a:p>
          <a:p>
            <a:pPr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            </a:t>
            </a:r>
            <a:r>
              <a:rPr>
                <a:solidFill>
                  <a:srgbClr val="931A68"/>
                </a:solidFill>
              </a:rPr>
              <a:t>this</a:t>
            </a:r>
            <a:r>
              <a:t>.</a:t>
            </a:r>
            <a:r>
              <a:rPr>
                <a:solidFill>
                  <a:srgbClr val="0326CC"/>
                </a:solidFill>
              </a:rPr>
              <a:t>data</a:t>
            </a:r>
            <a:r>
              <a:t> = </a:t>
            </a:r>
            <a:r>
              <a:rPr>
                <a:solidFill>
                  <a:srgbClr val="7E504F"/>
                </a:solidFill>
              </a:rPr>
              <a:t>element</a:t>
            </a:r>
            <a:r>
              <a:t>;</a:t>
            </a:r>
          </a:p>
          <a:p>
            <a:pPr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            </a:t>
            </a:r>
            <a:r>
              <a:rPr>
                <a:solidFill>
                  <a:srgbClr val="931A68"/>
                </a:solidFill>
              </a:rPr>
              <a:t>this</a:t>
            </a:r>
            <a:r>
              <a:t>.</a:t>
            </a:r>
            <a:r>
              <a:rPr>
                <a:solidFill>
                  <a:srgbClr val="0326CC"/>
                </a:solidFill>
              </a:rPr>
              <a:t>next</a:t>
            </a:r>
            <a:r>
              <a:t> = </a:t>
            </a:r>
            <a:r>
              <a:rPr>
                <a:solidFill>
                  <a:srgbClr val="7E504F"/>
                </a:solidFill>
              </a:rPr>
              <a:t>next</a:t>
            </a:r>
            <a:r>
              <a:t>;</a:t>
            </a:r>
          </a:p>
          <a:p>
            <a:pPr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            </a:t>
            </a:r>
            <a:r>
              <a:rPr>
                <a:solidFill>
                  <a:srgbClr val="931A68"/>
                </a:solidFill>
              </a:rPr>
              <a:t>this</a:t>
            </a:r>
            <a:r>
              <a:t>.</a:t>
            </a:r>
            <a:r>
              <a:rPr>
                <a:solidFill>
                  <a:srgbClr val="0326CC"/>
                </a:solidFill>
              </a:rPr>
              <a:t>prev</a:t>
            </a:r>
            <a:r>
              <a:t> = </a:t>
            </a:r>
            <a:r>
              <a:rPr>
                <a:solidFill>
                  <a:srgbClr val="7E504F"/>
                </a:solidFill>
              </a:rPr>
              <a:t>prev</a:t>
            </a:r>
            <a:r>
              <a:t>;</a:t>
            </a:r>
          </a:p>
          <a:p>
            <a:pPr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        }</a:t>
            </a:r>
          </a:p>
          <a:p>
            <a:pPr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    }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3436FB2E-6E58-22D2-13F8-A67B0D6DAC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课堂练习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96C324B-B405-6769-178B-13509C63CA55}"/>
              </a:ext>
            </a:extLst>
          </p:cNvPr>
          <p:cNvSpPr txBox="1"/>
          <p:nvPr/>
        </p:nvSpPr>
        <p:spPr>
          <a:xfrm>
            <a:off x="474345" y="829294"/>
            <a:ext cx="3278141" cy="48731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zh-CN" altLang="en-US"/>
              <a:t>给出</a:t>
            </a:r>
            <a:r>
              <a:rPr lang="en-US" altLang="zh-CN"/>
              <a:t>Node&lt;T&gt;</a:t>
            </a:r>
            <a:r>
              <a:rPr lang="zh-CN" altLang="en-US"/>
              <a:t>的定义：</a:t>
            </a:r>
            <a:endParaRPr kumimoji="0" lang="zh-CN" altLang="en-US" sz="25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grpSp>
        <p:nvGrpSpPr>
          <p:cNvPr id="4" name="成组">
            <a:extLst>
              <a:ext uri="{FF2B5EF4-FFF2-40B4-BE49-F238E27FC236}">
                <a16:creationId xmlns:a16="http://schemas.microsoft.com/office/drawing/2014/main" id="{D31792CC-4470-A9E6-F4F5-3AAE6D5387DB}"/>
              </a:ext>
            </a:extLst>
          </p:cNvPr>
          <p:cNvGrpSpPr/>
          <p:nvPr/>
        </p:nvGrpSpPr>
        <p:grpSpPr>
          <a:xfrm>
            <a:off x="2989715" y="1411781"/>
            <a:ext cx="3040659" cy="622559"/>
            <a:chOff x="0" y="0"/>
            <a:chExt cx="3040658" cy="622558"/>
          </a:xfrm>
        </p:grpSpPr>
        <p:grpSp>
          <p:nvGrpSpPr>
            <p:cNvPr id="5" name="成组">
              <a:extLst>
                <a:ext uri="{FF2B5EF4-FFF2-40B4-BE49-F238E27FC236}">
                  <a16:creationId xmlns:a16="http://schemas.microsoft.com/office/drawing/2014/main" id="{D21B09A7-A923-2BD6-E2FD-3EE1CC33256D}"/>
                </a:ext>
              </a:extLst>
            </p:cNvPr>
            <p:cNvGrpSpPr/>
            <p:nvPr/>
          </p:nvGrpSpPr>
          <p:grpSpPr>
            <a:xfrm>
              <a:off x="911224" y="0"/>
              <a:ext cx="1223371" cy="622559"/>
              <a:chOff x="0" y="0"/>
              <a:chExt cx="1223369" cy="622558"/>
            </a:xfrm>
          </p:grpSpPr>
          <p:sp>
            <p:nvSpPr>
              <p:cNvPr id="8" name="矩形">
                <a:extLst>
                  <a:ext uri="{FF2B5EF4-FFF2-40B4-BE49-F238E27FC236}">
                    <a16:creationId xmlns:a16="http://schemas.microsoft.com/office/drawing/2014/main" id="{9993C463-A3C5-4968-66CC-4ADA6CBBA26E}"/>
                  </a:ext>
                </a:extLst>
              </p:cNvPr>
              <p:cNvSpPr/>
              <p:nvPr/>
            </p:nvSpPr>
            <p:spPr>
              <a:xfrm>
                <a:off x="0" y="6223"/>
                <a:ext cx="1223370" cy="607225"/>
              </a:xfrm>
              <a:prstGeom prst="rect">
                <a:avLst/>
              </a:prstGeom>
              <a:solidFill>
                <a:srgbClr val="CCFFCC">
                  <a:alpha val="50195"/>
                </a:srgbClr>
              </a:solidFill>
              <a:ln w="25400" cap="flat">
                <a:solidFill>
                  <a:srgbClr val="333399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0828">
                  <a:spcBef>
                    <a:spcPts val="1300"/>
                  </a:spcBef>
                  <a:defRPr sz="22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9" name="ai">
                <a:extLst>
                  <a:ext uri="{FF2B5EF4-FFF2-40B4-BE49-F238E27FC236}">
                    <a16:creationId xmlns:a16="http://schemas.microsoft.com/office/drawing/2014/main" id="{89DBCC3B-0277-90A6-64CB-5B1BE28A2EE1}"/>
                  </a:ext>
                </a:extLst>
              </p:cNvPr>
              <p:cNvSpPr txBox="1"/>
              <p:nvPr/>
            </p:nvSpPr>
            <p:spPr>
              <a:xfrm>
                <a:off x="399273" y="0"/>
                <a:ext cx="420655" cy="62255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none" lIns="35717" tIns="35717" rIns="35717" bIns="35717" numCol="1" anchor="ctr">
                <a:spAutoFit/>
              </a:bodyPr>
              <a:lstStyle/>
              <a:p>
                <a:pPr marR="40640" indent="40640" algn="ctr" defTabSz="910828">
                  <a:defRPr sz="3400" b="1">
                    <a:solidFill>
                      <a:srgbClr val="333399"/>
                    </a:solidFill>
                    <a:uFill>
                      <a:solidFill>
                        <a:srgbClr val="333399"/>
                      </a:solidFill>
                    </a:uFill>
                  </a:defRPr>
                </a:pPr>
                <a:r>
                  <a:t>a</a:t>
                </a:r>
                <a:r>
                  <a:rPr baseline="-26116"/>
                  <a:t>i</a:t>
                </a:r>
              </a:p>
            </p:txBody>
          </p:sp>
          <p:sp>
            <p:nvSpPr>
              <p:cNvPr id="10" name="线条">
                <a:extLst>
                  <a:ext uri="{FF2B5EF4-FFF2-40B4-BE49-F238E27FC236}">
                    <a16:creationId xmlns:a16="http://schemas.microsoft.com/office/drawing/2014/main" id="{856D5BF2-116B-457A-EE01-E5A88EAF3745}"/>
                  </a:ext>
                </a:extLst>
              </p:cNvPr>
              <p:cNvSpPr/>
              <p:nvPr/>
            </p:nvSpPr>
            <p:spPr>
              <a:xfrm>
                <a:off x="304800" y="6223"/>
                <a:ext cx="1589" cy="607223"/>
              </a:xfrm>
              <a:prstGeom prst="line">
                <a:avLst/>
              </a:prstGeom>
              <a:noFill/>
              <a:ln w="25400" cap="flat">
                <a:solidFill>
                  <a:srgbClr val="333399"/>
                </a:solidFill>
                <a:prstDash val="solid"/>
                <a:round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11" name="线条">
                <a:extLst>
                  <a:ext uri="{FF2B5EF4-FFF2-40B4-BE49-F238E27FC236}">
                    <a16:creationId xmlns:a16="http://schemas.microsoft.com/office/drawing/2014/main" id="{BD2D847C-6EC3-9A00-3410-BF2737773417}"/>
                  </a:ext>
                </a:extLst>
              </p:cNvPr>
              <p:cNvSpPr/>
              <p:nvPr/>
            </p:nvSpPr>
            <p:spPr>
              <a:xfrm>
                <a:off x="914400" y="6223"/>
                <a:ext cx="1590" cy="607223"/>
              </a:xfrm>
              <a:prstGeom prst="line">
                <a:avLst/>
              </a:prstGeom>
              <a:noFill/>
              <a:ln w="25400" cap="flat">
                <a:solidFill>
                  <a:srgbClr val="333399"/>
                </a:solidFill>
                <a:prstDash val="solid"/>
                <a:round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</p:grpSp>
        <p:sp>
          <p:nvSpPr>
            <p:cNvPr id="6" name="线条">
              <a:extLst>
                <a:ext uri="{FF2B5EF4-FFF2-40B4-BE49-F238E27FC236}">
                  <a16:creationId xmlns:a16="http://schemas.microsoft.com/office/drawing/2014/main" id="{72BBF6E9-0F9F-21D7-83BD-0F08F4CCA2C2}"/>
                </a:ext>
              </a:extLst>
            </p:cNvPr>
            <p:cNvSpPr/>
            <p:nvPr/>
          </p:nvSpPr>
          <p:spPr>
            <a:xfrm>
              <a:off x="1978025" y="311024"/>
              <a:ext cx="1062634" cy="1589"/>
            </a:xfrm>
            <a:prstGeom prst="line">
              <a:avLst/>
            </a:prstGeom>
            <a:noFill/>
            <a:ln w="38100" cap="flat">
              <a:solidFill>
                <a:srgbClr val="333399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7" name="线条">
              <a:extLst>
                <a:ext uri="{FF2B5EF4-FFF2-40B4-BE49-F238E27FC236}">
                  <a16:creationId xmlns:a16="http://schemas.microsoft.com/office/drawing/2014/main" id="{831E4BD8-FEFC-734E-5721-43344AE33ED2}"/>
                </a:ext>
              </a:extLst>
            </p:cNvPr>
            <p:cNvSpPr/>
            <p:nvPr/>
          </p:nvSpPr>
          <p:spPr>
            <a:xfrm flipH="1">
              <a:off x="0" y="328486"/>
              <a:ext cx="1022351" cy="1589"/>
            </a:xfrm>
            <a:prstGeom prst="line">
              <a:avLst/>
            </a:prstGeom>
            <a:noFill/>
            <a:ln w="38100" cap="flat">
              <a:solidFill>
                <a:srgbClr val="333399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:wipe dir="r"/>
      </p:transition>
    </mc:Choice>
    <mc:Fallback xmlns:a14="http://schemas.microsoft.com/office/drawing/2010/main" xmlns:m="http://schemas.openxmlformats.org/officeDocument/2006/math" xmlns="">
      <p:transition spd="fast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9" grpId="1" animBg="1" advAuto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2" name="public class DoublelyLinkedList&lt;T&gt; implements Ilist&lt;T&gt;, Iterable&lt;T&gt;{…"/>
          <p:cNvSpPr txBox="1"/>
          <p:nvPr/>
        </p:nvSpPr>
        <p:spPr>
          <a:xfrm>
            <a:off x="266700" y="1529605"/>
            <a:ext cx="8495916" cy="15799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t">
            <a:spAutoFit/>
          </a:bodyPr>
          <a:lstStyle/>
          <a:p>
            <a:pPr>
              <a:defRPr sz="1600"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931A68"/>
                </a:solidFill>
              </a:rPr>
              <a:t>public</a:t>
            </a:r>
            <a:r>
              <a:t> </a:t>
            </a:r>
            <a:r>
              <a:rPr>
                <a:solidFill>
                  <a:srgbClr val="931A68"/>
                </a:solidFill>
              </a:rPr>
              <a:t>class</a:t>
            </a:r>
            <a:r>
              <a:t> DoublelyLinkedList&lt;T&gt; </a:t>
            </a:r>
            <a:r>
              <a:rPr>
                <a:solidFill>
                  <a:srgbClr val="931A68"/>
                </a:solidFill>
              </a:rPr>
              <a:t>implements</a:t>
            </a:r>
            <a:r>
              <a:t> Ilist&lt;T&gt;, Iterable&lt;T&gt;{</a:t>
            </a:r>
          </a:p>
          <a:p>
            <a:pPr>
              <a:defRPr sz="1600">
                <a:latin typeface="Monaco"/>
                <a:ea typeface="Monaco"/>
                <a:cs typeface="Monaco"/>
                <a:sym typeface="Monaco"/>
              </a:defRPr>
            </a:pPr>
            <a:r>
              <a:t>	Node&lt;T&gt; </a:t>
            </a:r>
            <a:r>
              <a:rPr>
                <a:solidFill>
                  <a:srgbClr val="0326CC"/>
                </a:solidFill>
              </a:rPr>
              <a:t>first</a:t>
            </a:r>
            <a:r>
              <a:t>;</a:t>
            </a:r>
          </a:p>
          <a:p>
            <a:pPr>
              <a:defRPr sz="1600">
                <a:latin typeface="Monaco"/>
                <a:ea typeface="Monaco"/>
                <a:cs typeface="Monaco"/>
                <a:sym typeface="Monaco"/>
              </a:defRPr>
            </a:pPr>
            <a:r>
              <a:t>	Node&lt;T&gt; </a:t>
            </a:r>
            <a:r>
              <a:rPr>
                <a:solidFill>
                  <a:srgbClr val="0326CC"/>
                </a:solidFill>
              </a:rPr>
              <a:t>last</a:t>
            </a:r>
            <a:r>
              <a:t>;</a:t>
            </a:r>
          </a:p>
          <a:p>
            <a:pPr>
              <a:defRPr sz="1600">
                <a:solidFill>
                  <a:srgbClr val="0326CC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</a:t>
            </a:r>
            <a:r>
              <a:rPr>
                <a:solidFill>
                  <a:srgbClr val="931A68"/>
                </a:solidFill>
              </a:rPr>
              <a:t>int</a:t>
            </a:r>
            <a:r>
              <a:rPr>
                <a:solidFill>
                  <a:srgbClr val="000000"/>
                </a:solidFill>
              </a:rPr>
              <a:t> </a:t>
            </a:r>
            <a:r>
              <a:t>size</a:t>
            </a:r>
            <a:r>
              <a:rPr>
                <a:solidFill>
                  <a:srgbClr val="000000"/>
                </a:solidFill>
              </a:rPr>
              <a:t>;</a:t>
            </a:r>
          </a:p>
          <a:p>
            <a:pPr>
              <a:defRPr sz="1600">
                <a:latin typeface="Monaco"/>
                <a:ea typeface="Monaco"/>
                <a:cs typeface="Monaco"/>
                <a:sym typeface="Monaco"/>
              </a:defRPr>
            </a:pPr>
            <a:r>
              <a:t>…</a:t>
            </a:r>
          </a:p>
          <a:p>
            <a:pPr>
              <a:defRPr sz="1600">
                <a:latin typeface="Monaco"/>
                <a:ea typeface="Monaco"/>
                <a:cs typeface="Monaco"/>
                <a:sym typeface="Monaco"/>
              </a:defRPr>
            </a:pPr>
            <a:r>
              <a:t>}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E276CBF4-F98B-C3A1-6638-239E8B23C9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课堂练习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56BF533-1639-B3DC-2523-D26024818471}"/>
              </a:ext>
            </a:extLst>
          </p:cNvPr>
          <p:cNvSpPr txBox="1"/>
          <p:nvPr/>
        </p:nvSpPr>
        <p:spPr>
          <a:xfrm>
            <a:off x="266700" y="862806"/>
            <a:ext cx="4629472" cy="48731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zh-CN" altLang="en-US"/>
              <a:t>给出</a:t>
            </a:r>
            <a:r>
              <a:rPr lang="en-US" altLang="zh-CN"/>
              <a:t>DoublelyLinkedList</a:t>
            </a:r>
            <a:r>
              <a:rPr lang="zh-CN" altLang="en-US"/>
              <a:t>的定义：</a:t>
            </a:r>
            <a:endParaRPr kumimoji="0" lang="zh-CN" altLang="en-US" sz="25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:wipe dir="r"/>
      </p:transition>
    </mc:Choice>
    <mc:Fallback xmlns:a14="http://schemas.microsoft.com/office/drawing/2010/main" xmlns:m="http://schemas.openxmlformats.org/officeDocument/2006/math" xmlns="">
      <p:transition spd="fast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2" grpId="1" animBg="1" advAuto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5" name="线条"/>
          <p:cNvSpPr/>
          <p:nvPr/>
        </p:nvSpPr>
        <p:spPr>
          <a:xfrm>
            <a:off x="2014536" y="2381249"/>
            <a:ext cx="687588" cy="1589"/>
          </a:xfrm>
          <a:prstGeom prst="line">
            <a:avLst/>
          </a:prstGeom>
          <a:ln w="38100">
            <a:solidFill>
              <a:srgbClr val="333399"/>
            </a:solidFill>
            <a:tailEnd type="triangle"/>
          </a:ln>
        </p:spPr>
        <p:txBody>
          <a:bodyPr lIns="45718" tIns="45718" rIns="45718" bIns="45718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1346" name="线条"/>
          <p:cNvSpPr/>
          <p:nvPr/>
        </p:nvSpPr>
        <p:spPr>
          <a:xfrm>
            <a:off x="3767137" y="2381249"/>
            <a:ext cx="2205634" cy="1590"/>
          </a:xfrm>
          <a:prstGeom prst="line">
            <a:avLst/>
          </a:prstGeom>
          <a:ln w="38100">
            <a:solidFill>
              <a:srgbClr val="333399"/>
            </a:solidFill>
            <a:tailEnd type="triangle"/>
          </a:ln>
        </p:spPr>
        <p:txBody>
          <a:bodyPr lIns="45718" tIns="45718" rIns="45718" bIns="45718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1347" name="线条"/>
          <p:cNvSpPr/>
          <p:nvPr/>
        </p:nvSpPr>
        <p:spPr>
          <a:xfrm>
            <a:off x="7043736" y="2381250"/>
            <a:ext cx="767955" cy="1588"/>
          </a:xfrm>
          <a:prstGeom prst="line">
            <a:avLst/>
          </a:prstGeom>
          <a:ln w="12700">
            <a:solidFill>
              <a:srgbClr val="333399"/>
            </a:solidFill>
            <a:tailEnd type="triangle"/>
          </a:ln>
        </p:spPr>
        <p:txBody>
          <a:bodyPr lIns="45718" tIns="45718" rIns="45718" bIns="45718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grpSp>
        <p:nvGrpSpPr>
          <p:cNvPr id="1351" name="成组"/>
          <p:cNvGrpSpPr/>
          <p:nvPr/>
        </p:nvGrpSpPr>
        <p:grpSpPr>
          <a:xfrm>
            <a:off x="3309936" y="1771650"/>
            <a:ext cx="2821785" cy="607221"/>
            <a:chOff x="0" y="0"/>
            <a:chExt cx="2821784" cy="607220"/>
          </a:xfrm>
        </p:grpSpPr>
        <p:sp>
          <p:nvSpPr>
            <p:cNvPr id="1348" name="线条"/>
            <p:cNvSpPr/>
            <p:nvPr/>
          </p:nvSpPr>
          <p:spPr>
            <a:xfrm flipV="1">
              <a:off x="2819401" y="-1"/>
              <a:ext cx="1590" cy="607222"/>
            </a:xfrm>
            <a:prstGeom prst="line">
              <a:avLst/>
            </a:prstGeom>
            <a:noFill/>
            <a:ln w="38100" cap="flat">
              <a:solidFill>
                <a:srgbClr val="99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349" name="线条"/>
            <p:cNvSpPr/>
            <p:nvPr/>
          </p:nvSpPr>
          <p:spPr>
            <a:xfrm flipH="1">
              <a:off x="-1" y="0"/>
              <a:ext cx="2821786" cy="1588"/>
            </a:xfrm>
            <a:prstGeom prst="line">
              <a:avLst/>
            </a:prstGeom>
            <a:noFill/>
            <a:ln w="38100" cap="flat">
              <a:solidFill>
                <a:srgbClr val="99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350" name="线条"/>
            <p:cNvSpPr/>
            <p:nvPr/>
          </p:nvSpPr>
          <p:spPr>
            <a:xfrm>
              <a:off x="0" y="0"/>
              <a:ext cx="1589" cy="312540"/>
            </a:xfrm>
            <a:prstGeom prst="line">
              <a:avLst/>
            </a:prstGeom>
            <a:noFill/>
            <a:ln w="38100" cap="flat">
              <a:solidFill>
                <a:srgbClr val="99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</p:grpSp>
      <p:sp>
        <p:nvSpPr>
          <p:cNvPr id="1352" name="s.next = p.next;           s.prev = p;…"/>
          <p:cNvSpPr txBox="1"/>
          <p:nvPr/>
        </p:nvSpPr>
        <p:spPr>
          <a:xfrm>
            <a:off x="958850" y="4638675"/>
            <a:ext cx="6635272" cy="12873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5717" tIns="35717" rIns="35717" bIns="35717">
            <a:spAutoFit/>
          </a:bodyPr>
          <a:lstStyle/>
          <a:p>
            <a:pPr marR="40640" indent="40640" defTabSz="910828">
              <a:lnSpc>
                <a:spcPct val="150000"/>
              </a:lnSpc>
              <a:defRPr sz="2800" b="1">
                <a:solidFill>
                  <a:srgbClr val="990000"/>
                </a:solidFill>
                <a:uFill>
                  <a:solidFill>
                    <a:srgbClr val="990000"/>
                  </a:solidFill>
                </a:uFill>
              </a:defRPr>
            </a:pPr>
            <a:r>
              <a:t>s.next = p.next;           s.prev = p;</a:t>
            </a:r>
            <a:r>
              <a:rPr sz="2600" b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rPr>
              <a:t> </a:t>
            </a:r>
            <a:endParaRPr sz="2600" b="0"/>
          </a:p>
          <a:p>
            <a:pPr marR="40640" indent="40640" defTabSz="910828">
              <a:lnSpc>
                <a:spcPct val="150000"/>
              </a:lnSpc>
              <a:defRPr sz="2800" b="1">
                <a:solidFill>
                  <a:srgbClr val="990000"/>
                </a:solidFill>
                <a:uFill>
                  <a:solidFill>
                    <a:srgbClr val="990000"/>
                  </a:solidFill>
                </a:uFill>
              </a:defRPr>
            </a:pPr>
            <a:r>
              <a:t>p.next = s;                   s.next.prev=s;</a:t>
            </a:r>
            <a:r>
              <a:rPr sz="2600" b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rPr>
              <a:t> </a:t>
            </a:r>
          </a:p>
        </p:txBody>
      </p:sp>
      <p:grpSp>
        <p:nvGrpSpPr>
          <p:cNvPr id="1355" name="成组"/>
          <p:cNvGrpSpPr/>
          <p:nvPr/>
        </p:nvGrpSpPr>
        <p:grpSpPr>
          <a:xfrm>
            <a:off x="2852736" y="857249"/>
            <a:ext cx="455417" cy="1223370"/>
            <a:chOff x="0" y="0"/>
            <a:chExt cx="455415" cy="1223368"/>
          </a:xfrm>
        </p:grpSpPr>
        <p:sp>
          <p:nvSpPr>
            <p:cNvPr id="1353" name="形状"/>
            <p:cNvSpPr/>
            <p:nvPr/>
          </p:nvSpPr>
          <p:spPr>
            <a:xfrm>
              <a:off x="0" y="-1"/>
              <a:ext cx="455416" cy="12233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9360"/>
                  </a:lnTo>
                  <a:lnTo>
                    <a:pt x="12420" y="9360"/>
                  </a:lnTo>
                  <a:lnTo>
                    <a:pt x="12420" y="17663"/>
                  </a:lnTo>
                  <a:lnTo>
                    <a:pt x="16200" y="17663"/>
                  </a:lnTo>
                  <a:lnTo>
                    <a:pt x="10800" y="21600"/>
                  </a:lnTo>
                  <a:lnTo>
                    <a:pt x="5400" y="17663"/>
                  </a:lnTo>
                  <a:lnTo>
                    <a:pt x="9180" y="17663"/>
                  </a:lnTo>
                  <a:lnTo>
                    <a:pt x="9180" y="9360"/>
                  </a:lnTo>
                  <a:lnTo>
                    <a:pt x="0" y="9360"/>
                  </a:lnTo>
                  <a:close/>
                </a:path>
              </a:pathLst>
            </a:custGeom>
            <a:solidFill>
              <a:srgbClr val="CCFFFF"/>
            </a:solidFill>
            <a:ln w="12700" cap="flat">
              <a:solidFill>
                <a:srgbClr val="003366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0828">
                <a:spcBef>
                  <a:spcPts val="1300"/>
                </a:spcBef>
                <a:defRPr sz="22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354" name="p"/>
            <p:cNvSpPr txBox="1"/>
            <p:nvPr/>
          </p:nvSpPr>
          <p:spPr>
            <a:xfrm>
              <a:off x="51297" y="16057"/>
              <a:ext cx="354605" cy="49997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17858" tIns="17858" rIns="17858" bIns="17858" numCol="1" anchor="ctr">
              <a:spAutoFit/>
            </a:bodyPr>
            <a:lstStyle>
              <a:lvl1pPr marR="66039" indent="66039" algn="ctr" defTabSz="910828">
                <a:defRPr sz="3400" b="1">
                  <a:solidFill>
                    <a:srgbClr val="000099"/>
                  </a:solidFill>
                  <a:uFill>
                    <a:solidFill>
                      <a:srgbClr val="000099"/>
                    </a:solidFill>
                  </a:uFill>
                </a:defRPr>
              </a:lvl1pPr>
            </a:lstStyle>
            <a:p>
              <a:r>
                <a:t>p</a:t>
              </a:r>
            </a:p>
          </p:txBody>
        </p:sp>
      </p:grpSp>
      <p:grpSp>
        <p:nvGrpSpPr>
          <p:cNvPr id="1358" name="成组"/>
          <p:cNvGrpSpPr/>
          <p:nvPr/>
        </p:nvGrpSpPr>
        <p:grpSpPr>
          <a:xfrm>
            <a:off x="4757737" y="3752850"/>
            <a:ext cx="455417" cy="906716"/>
            <a:chOff x="0" y="0"/>
            <a:chExt cx="455415" cy="906715"/>
          </a:xfrm>
        </p:grpSpPr>
        <p:sp>
          <p:nvSpPr>
            <p:cNvPr id="1356" name="形状"/>
            <p:cNvSpPr/>
            <p:nvPr/>
          </p:nvSpPr>
          <p:spPr>
            <a:xfrm>
              <a:off x="0" y="0"/>
              <a:ext cx="455416" cy="8304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2109"/>
                  </a:moveTo>
                  <a:lnTo>
                    <a:pt x="9000" y="12109"/>
                  </a:lnTo>
                  <a:lnTo>
                    <a:pt x="9000" y="5073"/>
                  </a:lnTo>
                  <a:lnTo>
                    <a:pt x="5400" y="5073"/>
                  </a:lnTo>
                  <a:lnTo>
                    <a:pt x="10800" y="0"/>
                  </a:lnTo>
                  <a:lnTo>
                    <a:pt x="16200" y="5073"/>
                  </a:lnTo>
                  <a:lnTo>
                    <a:pt x="12600" y="5073"/>
                  </a:lnTo>
                  <a:lnTo>
                    <a:pt x="12600" y="12109"/>
                  </a:lnTo>
                  <a:lnTo>
                    <a:pt x="21600" y="12109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FFFF99">
                <a:alpha val="50195"/>
              </a:srgbClr>
            </a:solidFill>
            <a:ln w="12700" cap="flat">
              <a:solidFill>
                <a:srgbClr val="993300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0828">
                <a:spcBef>
                  <a:spcPts val="1300"/>
                </a:spcBef>
                <a:defRPr sz="22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357" name="s"/>
            <p:cNvSpPr txBox="1"/>
            <p:nvPr/>
          </p:nvSpPr>
          <p:spPr>
            <a:xfrm>
              <a:off x="87350" y="406740"/>
              <a:ext cx="282498" cy="49997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17858" tIns="17858" rIns="17858" bIns="17858" numCol="1" anchor="ctr">
              <a:spAutoFit/>
            </a:bodyPr>
            <a:lstStyle>
              <a:lvl1pPr marR="66039" indent="66039" algn="ctr" defTabSz="910828">
                <a:defRPr sz="3400" b="1">
                  <a:solidFill>
                    <a:srgbClr val="FF0000"/>
                  </a:solidFill>
                  <a:uFill>
                    <a:solidFill>
                      <a:srgbClr val="FF0000"/>
                    </a:solidFill>
                  </a:uFill>
                </a:defRPr>
              </a:lvl1pPr>
            </a:lstStyle>
            <a:p>
              <a:r>
                <a:t>s</a:t>
              </a:r>
            </a:p>
          </p:txBody>
        </p:sp>
      </p:grpSp>
      <p:sp>
        <p:nvSpPr>
          <p:cNvPr id="1359" name="线条"/>
          <p:cNvSpPr/>
          <p:nvPr/>
        </p:nvSpPr>
        <p:spPr>
          <a:xfrm>
            <a:off x="981075" y="5254624"/>
            <a:ext cx="3169936" cy="1"/>
          </a:xfrm>
          <a:prstGeom prst="line">
            <a:avLst/>
          </a:prstGeom>
          <a:ln w="25400">
            <a:solidFill>
              <a:srgbClr val="6600CC"/>
            </a:solidFill>
          </a:ln>
        </p:spPr>
        <p:txBody>
          <a:bodyPr lIns="45718" tIns="45718" rIns="45718" bIns="45718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1360" name="线条"/>
          <p:cNvSpPr/>
          <p:nvPr/>
        </p:nvSpPr>
        <p:spPr>
          <a:xfrm rot="10800000" flipH="1">
            <a:off x="5443537" y="2686050"/>
            <a:ext cx="991197" cy="7679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</a:path>
            </a:pathLst>
          </a:custGeom>
          <a:ln w="38100">
            <a:solidFill>
              <a:srgbClr val="333399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 marR="40640" indent="40640" defTabSz="910828">
              <a:spcBef>
                <a:spcPts val="1300"/>
              </a:spcBef>
              <a:defRPr sz="22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1361" name="线条"/>
          <p:cNvSpPr/>
          <p:nvPr/>
        </p:nvSpPr>
        <p:spPr>
          <a:xfrm>
            <a:off x="4322762" y="5218112"/>
            <a:ext cx="2321467" cy="1"/>
          </a:xfrm>
          <a:prstGeom prst="line">
            <a:avLst/>
          </a:prstGeom>
          <a:ln w="25400">
            <a:solidFill>
              <a:srgbClr val="6600CC"/>
            </a:solidFill>
          </a:ln>
        </p:spPr>
        <p:txBody>
          <a:bodyPr lIns="45718" tIns="45718" rIns="45718" bIns="45718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1362" name="线条"/>
          <p:cNvSpPr/>
          <p:nvPr/>
        </p:nvSpPr>
        <p:spPr>
          <a:xfrm>
            <a:off x="3921125" y="2382836"/>
            <a:ext cx="455415" cy="10626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10200" y="0"/>
                </a:lnTo>
                <a:lnTo>
                  <a:pt x="10200" y="21600"/>
                </a:lnTo>
                <a:lnTo>
                  <a:pt x="21600" y="21600"/>
                </a:lnTo>
              </a:path>
            </a:pathLst>
          </a:custGeom>
          <a:ln w="38100">
            <a:solidFill>
              <a:srgbClr val="333399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 marR="40640" indent="40640" defTabSz="910828">
              <a:spcBef>
                <a:spcPts val="1300"/>
              </a:spcBef>
              <a:defRPr sz="22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1363" name="线条"/>
          <p:cNvSpPr/>
          <p:nvPr/>
        </p:nvSpPr>
        <p:spPr>
          <a:xfrm>
            <a:off x="1017587" y="6010274"/>
            <a:ext cx="3169936" cy="1"/>
          </a:xfrm>
          <a:prstGeom prst="line">
            <a:avLst/>
          </a:prstGeom>
          <a:ln w="25400">
            <a:solidFill>
              <a:srgbClr val="6600CC"/>
            </a:solidFill>
          </a:ln>
        </p:spPr>
        <p:txBody>
          <a:bodyPr lIns="45718" tIns="45718" rIns="45718" bIns="45718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1364" name="线条"/>
          <p:cNvSpPr/>
          <p:nvPr/>
        </p:nvSpPr>
        <p:spPr>
          <a:xfrm flipH="1">
            <a:off x="4986337" y="2381250"/>
            <a:ext cx="991198" cy="7679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</a:path>
            </a:pathLst>
          </a:custGeom>
          <a:ln w="38100">
            <a:solidFill>
              <a:srgbClr val="99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 marR="40640" indent="40640" defTabSz="910828">
              <a:spcBef>
                <a:spcPts val="1300"/>
              </a:spcBef>
              <a:defRPr sz="22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1365" name="线条"/>
          <p:cNvSpPr/>
          <p:nvPr/>
        </p:nvSpPr>
        <p:spPr>
          <a:xfrm>
            <a:off x="4332286" y="5989638"/>
            <a:ext cx="2327819" cy="1"/>
          </a:xfrm>
          <a:prstGeom prst="line">
            <a:avLst/>
          </a:prstGeom>
          <a:ln w="25400">
            <a:solidFill>
              <a:srgbClr val="6600CC"/>
            </a:solidFill>
          </a:ln>
        </p:spPr>
        <p:txBody>
          <a:bodyPr lIns="45718" tIns="45718" rIns="45718" bIns="45718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1366" name="线条"/>
          <p:cNvSpPr/>
          <p:nvPr/>
        </p:nvSpPr>
        <p:spPr>
          <a:xfrm rot="10800000">
            <a:off x="3309936" y="2686050"/>
            <a:ext cx="1062635" cy="9334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</a:path>
            </a:pathLst>
          </a:custGeom>
          <a:ln w="38100">
            <a:solidFill>
              <a:srgbClr val="99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 marR="40640" indent="40640" defTabSz="910828">
              <a:spcBef>
                <a:spcPts val="1300"/>
              </a:spcBef>
              <a:defRPr sz="22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1367" name="线条"/>
          <p:cNvSpPr/>
          <p:nvPr/>
        </p:nvSpPr>
        <p:spPr>
          <a:xfrm flipV="1">
            <a:off x="2852737" y="1771649"/>
            <a:ext cx="1590" cy="607221"/>
          </a:xfrm>
          <a:prstGeom prst="line">
            <a:avLst/>
          </a:prstGeom>
          <a:ln w="38100">
            <a:solidFill>
              <a:srgbClr val="990000"/>
            </a:solidFill>
          </a:ln>
        </p:spPr>
        <p:txBody>
          <a:bodyPr lIns="45718" tIns="45718" rIns="45718" bIns="45718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1368" name="线条"/>
          <p:cNvSpPr/>
          <p:nvPr/>
        </p:nvSpPr>
        <p:spPr>
          <a:xfrm flipH="1">
            <a:off x="1938337" y="1771649"/>
            <a:ext cx="910831" cy="1589"/>
          </a:xfrm>
          <a:prstGeom prst="line">
            <a:avLst/>
          </a:prstGeom>
          <a:ln w="38100">
            <a:solidFill>
              <a:srgbClr val="990000"/>
            </a:solidFill>
            <a:tailEnd type="triangle"/>
          </a:ln>
        </p:spPr>
        <p:txBody>
          <a:bodyPr lIns="45718" tIns="45718" rIns="45718" bIns="45718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grpSp>
        <p:nvGrpSpPr>
          <p:cNvPr id="1373" name="成组"/>
          <p:cNvGrpSpPr/>
          <p:nvPr/>
        </p:nvGrpSpPr>
        <p:grpSpPr>
          <a:xfrm>
            <a:off x="5974141" y="2067680"/>
            <a:ext cx="1223371" cy="622559"/>
            <a:chOff x="0" y="0"/>
            <a:chExt cx="1223369" cy="622558"/>
          </a:xfrm>
        </p:grpSpPr>
        <p:sp>
          <p:nvSpPr>
            <p:cNvPr id="1369" name="矩形"/>
            <p:cNvSpPr/>
            <p:nvPr/>
          </p:nvSpPr>
          <p:spPr>
            <a:xfrm>
              <a:off x="0" y="6223"/>
              <a:ext cx="1223370" cy="607225"/>
            </a:xfrm>
            <a:prstGeom prst="rect">
              <a:avLst/>
            </a:prstGeom>
            <a:solidFill>
              <a:srgbClr val="CCFFCC">
                <a:alpha val="50195"/>
              </a:srgbClr>
            </a:solidFill>
            <a:ln w="25400" cap="flat">
              <a:solidFill>
                <a:srgbClr val="333399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0828">
                <a:spcBef>
                  <a:spcPts val="1300"/>
                </a:spcBef>
                <a:defRPr sz="22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370" name="ai"/>
            <p:cNvSpPr txBox="1"/>
            <p:nvPr/>
          </p:nvSpPr>
          <p:spPr>
            <a:xfrm>
              <a:off x="399273" y="0"/>
              <a:ext cx="420655" cy="62255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5717" tIns="35717" rIns="35717" bIns="35717" numCol="1" anchor="ctr">
              <a:spAutoFit/>
            </a:bodyPr>
            <a:lstStyle/>
            <a:p>
              <a:pPr marR="40640" indent="40640" algn="ctr" defTabSz="910828">
                <a:defRPr sz="3400" b="1">
                  <a:solidFill>
                    <a:srgbClr val="333399"/>
                  </a:solidFill>
                  <a:uFill>
                    <a:solidFill>
                      <a:srgbClr val="333399"/>
                    </a:solidFill>
                  </a:uFill>
                </a:defRPr>
              </a:pPr>
              <a:r>
                <a:t>a</a:t>
              </a:r>
              <a:r>
                <a:rPr baseline="-26116"/>
                <a:t>i</a:t>
              </a:r>
            </a:p>
          </p:txBody>
        </p:sp>
        <p:sp>
          <p:nvSpPr>
            <p:cNvPr id="1371" name="线条"/>
            <p:cNvSpPr/>
            <p:nvPr/>
          </p:nvSpPr>
          <p:spPr>
            <a:xfrm>
              <a:off x="304800" y="6223"/>
              <a:ext cx="1589" cy="607223"/>
            </a:xfrm>
            <a:prstGeom prst="line">
              <a:avLst/>
            </a:prstGeom>
            <a:noFill/>
            <a:ln w="25400" cap="flat">
              <a:solidFill>
                <a:srgbClr val="333399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372" name="线条"/>
            <p:cNvSpPr/>
            <p:nvPr/>
          </p:nvSpPr>
          <p:spPr>
            <a:xfrm>
              <a:off x="914400" y="6223"/>
              <a:ext cx="1590" cy="607223"/>
            </a:xfrm>
            <a:prstGeom prst="line">
              <a:avLst/>
            </a:prstGeom>
            <a:noFill/>
            <a:ln w="25400" cap="flat">
              <a:solidFill>
                <a:srgbClr val="333399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</p:grpSp>
      <p:grpSp>
        <p:nvGrpSpPr>
          <p:cNvPr id="1378" name="成组"/>
          <p:cNvGrpSpPr/>
          <p:nvPr/>
        </p:nvGrpSpPr>
        <p:grpSpPr>
          <a:xfrm>
            <a:off x="2688185" y="2086895"/>
            <a:ext cx="1223371" cy="622560"/>
            <a:chOff x="0" y="5"/>
            <a:chExt cx="1223369" cy="622558"/>
          </a:xfrm>
        </p:grpSpPr>
        <p:sp>
          <p:nvSpPr>
            <p:cNvPr id="1374" name="矩形"/>
            <p:cNvSpPr/>
            <p:nvPr/>
          </p:nvSpPr>
          <p:spPr>
            <a:xfrm>
              <a:off x="0" y="6223"/>
              <a:ext cx="1223370" cy="607225"/>
            </a:xfrm>
            <a:prstGeom prst="rect">
              <a:avLst/>
            </a:prstGeom>
            <a:solidFill>
              <a:srgbClr val="CCFFCC">
                <a:alpha val="50195"/>
              </a:srgbClr>
            </a:solidFill>
            <a:ln w="25400" cap="flat">
              <a:solidFill>
                <a:srgbClr val="333399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0828">
                <a:spcBef>
                  <a:spcPts val="1300"/>
                </a:spcBef>
                <a:defRPr sz="22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375" name="ai-1"/>
            <p:cNvSpPr txBox="1"/>
            <p:nvPr/>
          </p:nvSpPr>
          <p:spPr>
            <a:xfrm>
              <a:off x="279377" y="5"/>
              <a:ext cx="660451" cy="62255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5717" tIns="35717" rIns="35717" bIns="35717" numCol="1" anchor="ctr">
              <a:spAutoFit/>
            </a:bodyPr>
            <a:lstStyle/>
            <a:p>
              <a:pPr marR="40640" indent="40640" algn="ctr" defTabSz="910828">
                <a:defRPr sz="3400" b="1">
                  <a:solidFill>
                    <a:srgbClr val="333399"/>
                  </a:solidFill>
                  <a:uFill>
                    <a:solidFill>
                      <a:srgbClr val="333399"/>
                    </a:solidFill>
                  </a:uFill>
                </a:defRPr>
              </a:pPr>
              <a:r>
                <a:t>a</a:t>
              </a:r>
              <a:r>
                <a:rPr baseline="-26116"/>
                <a:t>i-1</a:t>
              </a:r>
            </a:p>
          </p:txBody>
        </p:sp>
        <p:sp>
          <p:nvSpPr>
            <p:cNvPr id="1376" name="线条"/>
            <p:cNvSpPr/>
            <p:nvPr/>
          </p:nvSpPr>
          <p:spPr>
            <a:xfrm>
              <a:off x="304800" y="6223"/>
              <a:ext cx="1589" cy="607223"/>
            </a:xfrm>
            <a:prstGeom prst="line">
              <a:avLst/>
            </a:prstGeom>
            <a:noFill/>
            <a:ln w="25400" cap="flat">
              <a:solidFill>
                <a:srgbClr val="333399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377" name="线条"/>
            <p:cNvSpPr/>
            <p:nvPr/>
          </p:nvSpPr>
          <p:spPr>
            <a:xfrm>
              <a:off x="914400" y="6223"/>
              <a:ext cx="1590" cy="607223"/>
            </a:xfrm>
            <a:prstGeom prst="line">
              <a:avLst/>
            </a:prstGeom>
            <a:noFill/>
            <a:ln w="25400" cap="flat">
              <a:solidFill>
                <a:srgbClr val="333399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</p:grpSp>
      <p:grpSp>
        <p:nvGrpSpPr>
          <p:cNvPr id="1383" name="成组"/>
          <p:cNvGrpSpPr/>
          <p:nvPr/>
        </p:nvGrpSpPr>
        <p:grpSpPr>
          <a:xfrm>
            <a:off x="4369780" y="3149343"/>
            <a:ext cx="1879604" cy="1575063"/>
            <a:chOff x="0" y="0"/>
            <a:chExt cx="1879602" cy="1575061"/>
          </a:xfrm>
        </p:grpSpPr>
        <p:sp>
          <p:nvSpPr>
            <p:cNvPr id="1379" name="矩形"/>
            <p:cNvSpPr/>
            <p:nvPr/>
          </p:nvSpPr>
          <p:spPr>
            <a:xfrm>
              <a:off x="0" y="0"/>
              <a:ext cx="1223370" cy="607225"/>
            </a:xfrm>
            <a:prstGeom prst="rect">
              <a:avLst/>
            </a:prstGeom>
            <a:solidFill>
              <a:srgbClr val="CCFFCC">
                <a:alpha val="50195"/>
              </a:srgbClr>
            </a:solidFill>
            <a:ln w="25400" cap="flat">
              <a:solidFill>
                <a:srgbClr val="333399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0828">
                <a:spcBef>
                  <a:spcPts val="1300"/>
                </a:spcBef>
                <a:defRPr sz="22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380" name="e"/>
            <p:cNvSpPr/>
            <p:nvPr/>
          </p:nvSpPr>
          <p:spPr>
            <a:xfrm>
              <a:off x="609602" y="305061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5717" tIns="35717" rIns="35717" bIns="35717" numCol="1" anchor="ctr">
              <a:spAutoFit/>
            </a:bodyPr>
            <a:lstStyle>
              <a:lvl1pPr marR="40640" indent="40640" algn="ctr" defTabSz="910828">
                <a:defRPr sz="3400" b="1">
                  <a:solidFill>
                    <a:srgbClr val="333399"/>
                  </a:solidFill>
                  <a:uFill>
                    <a:solidFill>
                      <a:srgbClr val="333399"/>
                    </a:solidFill>
                  </a:uFill>
                </a:defRPr>
              </a:lvl1pPr>
            </a:lstStyle>
            <a:p>
              <a:r>
                <a:t>e</a:t>
              </a:r>
            </a:p>
          </p:txBody>
        </p:sp>
        <p:sp>
          <p:nvSpPr>
            <p:cNvPr id="1381" name="线条"/>
            <p:cNvSpPr/>
            <p:nvPr/>
          </p:nvSpPr>
          <p:spPr>
            <a:xfrm>
              <a:off x="304800" y="0"/>
              <a:ext cx="1589" cy="607223"/>
            </a:xfrm>
            <a:prstGeom prst="line">
              <a:avLst/>
            </a:prstGeom>
            <a:noFill/>
            <a:ln w="25400" cap="flat">
              <a:solidFill>
                <a:srgbClr val="333399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382" name="线条"/>
            <p:cNvSpPr/>
            <p:nvPr/>
          </p:nvSpPr>
          <p:spPr>
            <a:xfrm>
              <a:off x="914400" y="0"/>
              <a:ext cx="1590" cy="607223"/>
            </a:xfrm>
            <a:prstGeom prst="line">
              <a:avLst/>
            </a:prstGeom>
            <a:noFill/>
            <a:ln w="25400" cap="flat">
              <a:solidFill>
                <a:srgbClr val="333399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</p:grpSp>
      <p:sp>
        <p:nvSpPr>
          <p:cNvPr id="2" name="标题 1">
            <a:extLst>
              <a:ext uri="{FF2B5EF4-FFF2-40B4-BE49-F238E27FC236}">
                <a16:creationId xmlns:a16="http://schemas.microsoft.com/office/drawing/2014/main" id="{7B4AA1E5-6D56-B1D3-1A5F-70DD2D2CFE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add(int </a:t>
            </a:r>
            <a:r>
              <a:rPr lang="en-US" altLang="zh-CN">
                <a:solidFill>
                  <a:schemeClr val="tx1"/>
                </a:solidFill>
              </a:rPr>
              <a:t>i</a:t>
            </a:r>
            <a:r>
              <a:rPr lang="en-US" altLang="zh-CN"/>
              <a:t>ndex T x)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:wipe dir="r"/>
      </p:transition>
    </mc:Choice>
    <mc:Fallback xmlns:a14="http://schemas.microsoft.com/office/drawing/2010/main" xmlns:m="http://schemas.openxmlformats.org/officeDocument/2006/math" xmlns="">
      <p:transition spd="fast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2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1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3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1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9" presetClass="entr" presetSubtype="10" fill="hold" grpId="4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1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5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7" fill="hold"/>
                                        <p:tgtEl>
                                          <p:spTgt spid="1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9" presetClass="entr" presetSubtype="10" fill="hold" grpId="6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fill="hold"/>
                                        <p:tgtEl>
                                          <p:spTgt spid="1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2" fill="hold" grpId="7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8" fill="hold"/>
                                        <p:tgtEl>
                                          <p:spTgt spid="1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9" presetClass="entr" presetSubtype="10" fill="hold" grpId="8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3" fill="hold"/>
                                        <p:tgtEl>
                                          <p:spTgt spid="1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xit" presetSubtype="8" fill="hold" grpId="9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wipe(left)">
                                      <p:cBhvr>
                                        <p:cTn id="49" dur="1000" fill="hold"/>
                                        <p:tgtEl>
                                          <p:spTgt spid="13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22" presetClass="entr" presetSubtype="1" fill="hold" grpId="1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3" fill="hold"/>
                                        <p:tgtEl>
                                          <p:spTgt spid="1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9" presetClass="entr" presetSubtype="10" fill="hold" grpId="1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8" fill="hold"/>
                                        <p:tgtEl>
                                          <p:spTgt spid="1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2" fill="hold" grpId="12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4" fill="hold"/>
                                        <p:tgtEl>
                                          <p:spTgt spid="1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1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22" presetClass="exit" presetSubtype="8" fill="hold" grpId="1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wipe(left)">
                                      <p:cBhvr>
                                        <p:cTn id="68" dur="1000" fill="hold"/>
                                        <p:tgtEl>
                                          <p:spTgt spid="13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6" grpId="9" animBg="1" advAuto="0"/>
      <p:bldP spid="1351" grpId="13" animBg="1" advAuto="0"/>
      <p:bldP spid="1352" grpId="3" animBg="1" advAuto="0"/>
      <p:bldP spid="1355" grpId="2" animBg="1" advAuto="0"/>
      <p:bldP spid="1358" grpId="1" animBg="1" advAuto="0"/>
      <p:bldP spid="1359" grpId="4" animBg="1" advAuto="0"/>
      <p:bldP spid="1360" grpId="5" animBg="1" advAuto="0"/>
      <p:bldP spid="1361" grpId="6" animBg="1" advAuto="0"/>
      <p:bldP spid="1362" grpId="10" animBg="1" advAuto="0"/>
      <p:bldP spid="1363" grpId="8" animBg="1" advAuto="0"/>
      <p:bldP spid="1364" grpId="12" animBg="1" advAuto="0"/>
      <p:bldP spid="1365" grpId="11" animBg="1" advAuto="0"/>
      <p:bldP spid="1366" grpId="7" animBg="1" advAuto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6" name="线条"/>
          <p:cNvSpPr/>
          <p:nvPr/>
        </p:nvSpPr>
        <p:spPr>
          <a:xfrm>
            <a:off x="1093786" y="2366963"/>
            <a:ext cx="910830" cy="1588"/>
          </a:xfrm>
          <a:prstGeom prst="line">
            <a:avLst/>
          </a:prstGeom>
          <a:ln w="38100">
            <a:solidFill>
              <a:srgbClr val="333399"/>
            </a:solidFill>
            <a:tailEnd type="triangle"/>
          </a:ln>
        </p:spPr>
        <p:txBody>
          <a:bodyPr lIns="45718" tIns="45718" rIns="45718" bIns="45718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1387" name="线条"/>
          <p:cNvSpPr/>
          <p:nvPr/>
        </p:nvSpPr>
        <p:spPr>
          <a:xfrm>
            <a:off x="3074986" y="2366961"/>
            <a:ext cx="1143002" cy="1590"/>
          </a:xfrm>
          <a:prstGeom prst="line">
            <a:avLst/>
          </a:prstGeom>
          <a:ln w="38100">
            <a:solidFill>
              <a:srgbClr val="333399"/>
            </a:solidFill>
            <a:tailEnd type="triangle"/>
          </a:ln>
        </p:spPr>
        <p:txBody>
          <a:bodyPr lIns="45718" tIns="45718" rIns="45718" bIns="45718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1388" name="线条"/>
          <p:cNvSpPr/>
          <p:nvPr/>
        </p:nvSpPr>
        <p:spPr>
          <a:xfrm>
            <a:off x="5360986" y="2366961"/>
            <a:ext cx="1062635" cy="1591"/>
          </a:xfrm>
          <a:prstGeom prst="line">
            <a:avLst/>
          </a:prstGeom>
          <a:ln w="38100">
            <a:solidFill>
              <a:srgbClr val="333399"/>
            </a:solidFill>
            <a:tailEnd type="triangle"/>
          </a:ln>
        </p:spPr>
        <p:txBody>
          <a:bodyPr lIns="45718" tIns="45718" rIns="45718" bIns="45718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1389" name="线条"/>
          <p:cNvSpPr/>
          <p:nvPr/>
        </p:nvSpPr>
        <p:spPr>
          <a:xfrm>
            <a:off x="7570786" y="2366962"/>
            <a:ext cx="767955" cy="1589"/>
          </a:xfrm>
          <a:prstGeom prst="line">
            <a:avLst/>
          </a:prstGeom>
          <a:ln w="38100">
            <a:solidFill>
              <a:srgbClr val="333399"/>
            </a:solidFill>
            <a:tailEnd type="triangle"/>
          </a:ln>
        </p:spPr>
        <p:txBody>
          <a:bodyPr lIns="45718" tIns="45718" rIns="45718" bIns="45718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1390" name="p.next = q.next;…"/>
          <p:cNvSpPr txBox="1"/>
          <p:nvPr/>
        </p:nvSpPr>
        <p:spPr>
          <a:xfrm>
            <a:off x="657599" y="4697590"/>
            <a:ext cx="2361527" cy="100289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5717" tIns="35717" rIns="35717" bIns="35717">
            <a:spAutoFit/>
          </a:bodyPr>
          <a:lstStyle/>
          <a:p>
            <a:pPr marR="40640" indent="40640" defTabSz="910828">
              <a:lnSpc>
                <a:spcPct val="150000"/>
              </a:lnSpc>
              <a:defRPr sz="2600" b="1">
                <a:solidFill>
                  <a:srgbClr val="660033"/>
                </a:solidFill>
                <a:uFill>
                  <a:solidFill>
                    <a:srgbClr val="660033"/>
                  </a:solidFill>
                </a:uFill>
              </a:defRPr>
            </a:pPr>
            <a:r>
              <a:t>p.next = q.next;</a:t>
            </a:r>
          </a:p>
          <a:p>
            <a:pPr marR="40640" indent="40640" defTabSz="910828">
              <a:lnSpc>
                <a:spcPct val="150000"/>
              </a:lnSpc>
              <a:defRPr sz="2600" b="1">
                <a:solidFill>
                  <a:srgbClr val="660033"/>
                </a:solidFill>
                <a:uFill>
                  <a:solidFill>
                    <a:srgbClr val="660033"/>
                  </a:solidFill>
                </a:uFill>
              </a:defRPr>
            </a:pPr>
            <a:r>
              <a:t>q.next.prev = p;</a:t>
            </a:r>
          </a:p>
        </p:txBody>
      </p:sp>
      <p:sp>
        <p:nvSpPr>
          <p:cNvPr id="1391" name="线条"/>
          <p:cNvSpPr/>
          <p:nvPr/>
        </p:nvSpPr>
        <p:spPr>
          <a:xfrm>
            <a:off x="380993" y="5286552"/>
            <a:ext cx="2907627" cy="1"/>
          </a:xfrm>
          <a:prstGeom prst="line">
            <a:avLst/>
          </a:prstGeom>
          <a:ln w="25400">
            <a:solidFill>
              <a:srgbClr val="6600CC"/>
            </a:solidFill>
          </a:ln>
        </p:spPr>
        <p:txBody>
          <a:bodyPr lIns="45718" tIns="45718" rIns="45718" bIns="45718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grpSp>
        <p:nvGrpSpPr>
          <p:cNvPr id="1395" name="成组"/>
          <p:cNvGrpSpPr/>
          <p:nvPr/>
        </p:nvGrpSpPr>
        <p:grpSpPr>
          <a:xfrm>
            <a:off x="4903787" y="1604961"/>
            <a:ext cx="1754191" cy="767957"/>
            <a:chOff x="0" y="0"/>
            <a:chExt cx="1754190" cy="767955"/>
          </a:xfrm>
        </p:grpSpPr>
        <p:sp>
          <p:nvSpPr>
            <p:cNvPr id="1392" name="线条"/>
            <p:cNvSpPr/>
            <p:nvPr/>
          </p:nvSpPr>
          <p:spPr>
            <a:xfrm flipV="1">
              <a:off x="1752602" y="-1"/>
              <a:ext cx="1588" cy="767957"/>
            </a:xfrm>
            <a:prstGeom prst="line">
              <a:avLst/>
            </a:prstGeom>
            <a:noFill/>
            <a:ln w="38100" cap="flat">
              <a:solidFill>
                <a:srgbClr val="9933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393" name="线条"/>
            <p:cNvSpPr/>
            <p:nvPr/>
          </p:nvSpPr>
          <p:spPr>
            <a:xfrm flipH="1">
              <a:off x="0" y="-1"/>
              <a:ext cx="1750221" cy="1590"/>
            </a:xfrm>
            <a:prstGeom prst="line">
              <a:avLst/>
            </a:prstGeom>
            <a:noFill/>
            <a:ln w="50800" cap="flat">
              <a:solidFill>
                <a:srgbClr val="9933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394" name="线条"/>
            <p:cNvSpPr/>
            <p:nvPr/>
          </p:nvSpPr>
          <p:spPr>
            <a:xfrm>
              <a:off x="-1" y="-1"/>
              <a:ext cx="1590" cy="455416"/>
            </a:xfrm>
            <a:prstGeom prst="line">
              <a:avLst/>
            </a:prstGeom>
            <a:noFill/>
            <a:ln w="38100" cap="flat">
              <a:solidFill>
                <a:srgbClr val="9933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</p:grpSp>
      <p:grpSp>
        <p:nvGrpSpPr>
          <p:cNvPr id="1398" name="成组"/>
          <p:cNvGrpSpPr/>
          <p:nvPr/>
        </p:nvGrpSpPr>
        <p:grpSpPr>
          <a:xfrm>
            <a:off x="2465386" y="2671761"/>
            <a:ext cx="375050" cy="1294809"/>
            <a:chOff x="0" y="0"/>
            <a:chExt cx="375048" cy="1294807"/>
          </a:xfrm>
        </p:grpSpPr>
        <p:sp>
          <p:nvSpPr>
            <p:cNvPr id="1396" name="形状"/>
            <p:cNvSpPr/>
            <p:nvPr/>
          </p:nvSpPr>
          <p:spPr>
            <a:xfrm>
              <a:off x="0" y="0"/>
              <a:ext cx="375049" cy="12948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3553"/>
                  </a:moveTo>
                  <a:lnTo>
                    <a:pt x="9180" y="13553"/>
                  </a:lnTo>
                  <a:lnTo>
                    <a:pt x="9180" y="3918"/>
                  </a:lnTo>
                  <a:lnTo>
                    <a:pt x="6480" y="3918"/>
                  </a:lnTo>
                  <a:lnTo>
                    <a:pt x="10800" y="0"/>
                  </a:lnTo>
                  <a:lnTo>
                    <a:pt x="15120" y="3918"/>
                  </a:lnTo>
                  <a:lnTo>
                    <a:pt x="12420" y="3918"/>
                  </a:lnTo>
                  <a:lnTo>
                    <a:pt x="12420" y="13553"/>
                  </a:lnTo>
                  <a:lnTo>
                    <a:pt x="21600" y="13553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CCFFFF"/>
            </a:solidFill>
            <a:ln w="3175" cap="flat">
              <a:solidFill>
                <a:srgbClr val="003366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0828">
                <a:spcBef>
                  <a:spcPts val="1300"/>
                </a:spcBef>
                <a:defRPr sz="22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397" name="p"/>
            <p:cNvSpPr txBox="1"/>
            <p:nvPr/>
          </p:nvSpPr>
          <p:spPr>
            <a:xfrm>
              <a:off x="44029" y="864484"/>
              <a:ext cx="292939" cy="38483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8929" tIns="8929" rIns="8929" bIns="8929" numCol="1" anchor="ctr">
              <a:spAutoFit/>
            </a:bodyPr>
            <a:lstStyle>
              <a:lvl1pPr marR="78738" indent="78738" algn="ctr" defTabSz="910828">
                <a:defRPr sz="2600" b="1">
                  <a:solidFill>
                    <a:srgbClr val="000099"/>
                  </a:solidFill>
                  <a:uFill>
                    <a:solidFill>
                      <a:srgbClr val="000099"/>
                    </a:solidFill>
                  </a:uFill>
                </a:defRPr>
              </a:lvl1pPr>
            </a:lstStyle>
            <a:p>
              <a:r>
                <a:t>p</a:t>
              </a:r>
            </a:p>
          </p:txBody>
        </p:sp>
      </p:grpSp>
      <p:sp>
        <p:nvSpPr>
          <p:cNvPr id="1399" name="线条"/>
          <p:cNvSpPr/>
          <p:nvPr/>
        </p:nvSpPr>
        <p:spPr>
          <a:xfrm flipV="1">
            <a:off x="4446587" y="1604962"/>
            <a:ext cx="1590" cy="767955"/>
          </a:xfrm>
          <a:prstGeom prst="line">
            <a:avLst/>
          </a:prstGeom>
          <a:ln w="38100">
            <a:solidFill>
              <a:srgbClr val="993300"/>
            </a:solidFill>
          </a:ln>
        </p:spPr>
        <p:txBody>
          <a:bodyPr lIns="45718" tIns="45718" rIns="45718" bIns="45718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grpSp>
        <p:nvGrpSpPr>
          <p:cNvPr id="1402" name="成组"/>
          <p:cNvGrpSpPr/>
          <p:nvPr/>
        </p:nvGrpSpPr>
        <p:grpSpPr>
          <a:xfrm>
            <a:off x="2693986" y="1604961"/>
            <a:ext cx="1750222" cy="455417"/>
            <a:chOff x="0" y="0"/>
            <a:chExt cx="1750220" cy="455415"/>
          </a:xfrm>
        </p:grpSpPr>
        <p:sp>
          <p:nvSpPr>
            <p:cNvPr id="1400" name="线条"/>
            <p:cNvSpPr/>
            <p:nvPr/>
          </p:nvSpPr>
          <p:spPr>
            <a:xfrm flipH="1">
              <a:off x="0" y="-1"/>
              <a:ext cx="1750221" cy="1590"/>
            </a:xfrm>
            <a:prstGeom prst="line">
              <a:avLst/>
            </a:prstGeom>
            <a:noFill/>
            <a:ln w="38100" cap="flat">
              <a:solidFill>
                <a:srgbClr val="9933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401" name="线条"/>
            <p:cNvSpPr/>
            <p:nvPr/>
          </p:nvSpPr>
          <p:spPr>
            <a:xfrm>
              <a:off x="0" y="0"/>
              <a:ext cx="1522" cy="455415"/>
            </a:xfrm>
            <a:prstGeom prst="line">
              <a:avLst/>
            </a:prstGeom>
            <a:noFill/>
            <a:ln w="38100" cap="flat">
              <a:solidFill>
                <a:srgbClr val="9933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</p:grpSp>
      <p:sp>
        <p:nvSpPr>
          <p:cNvPr id="1403" name="线条"/>
          <p:cNvSpPr/>
          <p:nvPr/>
        </p:nvSpPr>
        <p:spPr>
          <a:xfrm>
            <a:off x="3227386" y="2366961"/>
            <a:ext cx="3884416" cy="53578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918" y="0"/>
                </a:lnTo>
                <a:lnTo>
                  <a:pt x="918" y="21600"/>
                </a:lnTo>
                <a:lnTo>
                  <a:pt x="21600" y="21600"/>
                </a:lnTo>
                <a:lnTo>
                  <a:pt x="21600" y="12343"/>
                </a:lnTo>
              </a:path>
            </a:pathLst>
          </a:custGeom>
          <a:ln w="38100">
            <a:solidFill>
              <a:srgbClr val="00808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 marR="40640" indent="40640" defTabSz="910828">
              <a:spcBef>
                <a:spcPts val="1300"/>
              </a:spcBef>
              <a:defRPr sz="22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1404" name="线条"/>
          <p:cNvSpPr/>
          <p:nvPr/>
        </p:nvSpPr>
        <p:spPr>
          <a:xfrm>
            <a:off x="380999" y="5997752"/>
            <a:ext cx="2908302" cy="1589"/>
          </a:xfrm>
          <a:prstGeom prst="line">
            <a:avLst/>
          </a:prstGeom>
          <a:ln w="25400">
            <a:solidFill>
              <a:srgbClr val="6600CC"/>
            </a:solidFill>
          </a:ln>
        </p:spPr>
        <p:txBody>
          <a:bodyPr lIns="45718" tIns="45718" rIns="45718" bIns="45718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grpSp>
        <p:nvGrpSpPr>
          <p:cNvPr id="1408" name="成组"/>
          <p:cNvGrpSpPr/>
          <p:nvPr/>
        </p:nvGrpSpPr>
        <p:grpSpPr>
          <a:xfrm>
            <a:off x="2619373" y="1376361"/>
            <a:ext cx="4000506" cy="991199"/>
            <a:chOff x="0" y="0"/>
            <a:chExt cx="4000504" cy="991197"/>
          </a:xfrm>
        </p:grpSpPr>
        <p:sp>
          <p:nvSpPr>
            <p:cNvPr id="1405" name="线条"/>
            <p:cNvSpPr/>
            <p:nvPr/>
          </p:nvSpPr>
          <p:spPr>
            <a:xfrm flipH="1" flipV="1">
              <a:off x="3998936" y="0"/>
              <a:ext cx="1569" cy="991198"/>
            </a:xfrm>
            <a:prstGeom prst="line">
              <a:avLst/>
            </a:prstGeom>
            <a:noFill/>
            <a:ln w="38100" cap="flat">
              <a:solidFill>
                <a:srgbClr val="FF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406" name="线条"/>
            <p:cNvSpPr/>
            <p:nvPr/>
          </p:nvSpPr>
          <p:spPr>
            <a:xfrm flipH="1">
              <a:off x="0" y="-1"/>
              <a:ext cx="3986400" cy="1590"/>
            </a:xfrm>
            <a:prstGeom prst="line">
              <a:avLst/>
            </a:prstGeom>
            <a:noFill/>
            <a:ln w="38100" cap="flat">
              <a:solidFill>
                <a:srgbClr val="FF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407" name="线条"/>
            <p:cNvSpPr/>
            <p:nvPr/>
          </p:nvSpPr>
          <p:spPr>
            <a:xfrm>
              <a:off x="-1" y="-1"/>
              <a:ext cx="1569" cy="687587"/>
            </a:xfrm>
            <a:prstGeom prst="line">
              <a:avLst/>
            </a:prstGeom>
            <a:noFill/>
            <a:ln w="38100" cap="flat">
              <a:solidFill>
                <a:srgbClr val="FF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</p:grpSp>
      <p:grpSp>
        <p:nvGrpSpPr>
          <p:cNvPr id="1411" name="成组"/>
          <p:cNvGrpSpPr/>
          <p:nvPr/>
        </p:nvGrpSpPr>
        <p:grpSpPr>
          <a:xfrm>
            <a:off x="4586287" y="2671761"/>
            <a:ext cx="375050" cy="1294809"/>
            <a:chOff x="0" y="0"/>
            <a:chExt cx="375048" cy="1294807"/>
          </a:xfrm>
        </p:grpSpPr>
        <p:sp>
          <p:nvSpPr>
            <p:cNvPr id="1409" name="形状"/>
            <p:cNvSpPr/>
            <p:nvPr/>
          </p:nvSpPr>
          <p:spPr>
            <a:xfrm>
              <a:off x="0" y="0"/>
              <a:ext cx="375049" cy="12948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3553"/>
                  </a:moveTo>
                  <a:lnTo>
                    <a:pt x="9180" y="13553"/>
                  </a:lnTo>
                  <a:lnTo>
                    <a:pt x="9180" y="3918"/>
                  </a:lnTo>
                  <a:lnTo>
                    <a:pt x="6480" y="3918"/>
                  </a:lnTo>
                  <a:lnTo>
                    <a:pt x="10800" y="0"/>
                  </a:lnTo>
                  <a:lnTo>
                    <a:pt x="15120" y="3918"/>
                  </a:lnTo>
                  <a:lnTo>
                    <a:pt x="12420" y="3918"/>
                  </a:lnTo>
                  <a:lnTo>
                    <a:pt x="12420" y="13553"/>
                  </a:lnTo>
                  <a:lnTo>
                    <a:pt x="21600" y="13553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CCFFFF"/>
            </a:solidFill>
            <a:ln w="3175" cap="flat">
              <a:solidFill>
                <a:srgbClr val="003366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0828">
                <a:spcBef>
                  <a:spcPts val="1300"/>
                </a:spcBef>
                <a:defRPr sz="22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410" name="q"/>
            <p:cNvSpPr txBox="1"/>
            <p:nvPr/>
          </p:nvSpPr>
          <p:spPr>
            <a:xfrm>
              <a:off x="44028" y="864484"/>
              <a:ext cx="292939" cy="38483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8929" tIns="8929" rIns="8929" bIns="8929" numCol="1" anchor="ctr">
              <a:spAutoFit/>
            </a:bodyPr>
            <a:lstStyle>
              <a:lvl1pPr marR="78738" indent="78738" algn="ctr" defTabSz="910828">
                <a:defRPr sz="2600" b="1">
                  <a:solidFill>
                    <a:srgbClr val="000099"/>
                  </a:solidFill>
                  <a:uFill>
                    <a:solidFill>
                      <a:srgbClr val="000099"/>
                    </a:solidFill>
                  </a:uFill>
                </a:defRPr>
              </a:lvl1pPr>
            </a:lstStyle>
            <a:p>
              <a:r>
                <a:t>q</a:t>
              </a:r>
            </a:p>
          </p:txBody>
        </p:sp>
      </p:grpSp>
      <p:sp>
        <p:nvSpPr>
          <p:cNvPr id="1412" name="q=p.next;"/>
          <p:cNvSpPr txBox="1"/>
          <p:nvPr/>
        </p:nvSpPr>
        <p:spPr>
          <a:xfrm>
            <a:off x="656408" y="4241977"/>
            <a:ext cx="4009431" cy="4384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5717" tIns="35717" rIns="35717" bIns="35717">
            <a:spAutoFit/>
          </a:bodyPr>
          <a:lstStyle>
            <a:lvl1pPr marR="40640" indent="40640" defTabSz="910828">
              <a:spcBef>
                <a:spcPts val="1300"/>
              </a:spcBef>
              <a:defRPr sz="2600" b="1">
                <a:solidFill>
                  <a:srgbClr val="990000"/>
                </a:solidFill>
                <a:uFill>
                  <a:solidFill>
                    <a:srgbClr val="990000"/>
                  </a:solidFill>
                </a:uFill>
              </a:defRPr>
            </a:lvl1pPr>
          </a:lstStyle>
          <a:p>
            <a:r>
              <a:t>q=p.next;</a:t>
            </a:r>
          </a:p>
        </p:txBody>
      </p:sp>
      <p:grpSp>
        <p:nvGrpSpPr>
          <p:cNvPr id="1417" name="成组"/>
          <p:cNvGrpSpPr/>
          <p:nvPr/>
        </p:nvGrpSpPr>
        <p:grpSpPr>
          <a:xfrm>
            <a:off x="6418641" y="2080386"/>
            <a:ext cx="1223371" cy="622559"/>
            <a:chOff x="0" y="5"/>
            <a:chExt cx="1223369" cy="622558"/>
          </a:xfrm>
        </p:grpSpPr>
        <p:sp>
          <p:nvSpPr>
            <p:cNvPr id="1413" name="矩形"/>
            <p:cNvSpPr/>
            <p:nvPr/>
          </p:nvSpPr>
          <p:spPr>
            <a:xfrm>
              <a:off x="0" y="6223"/>
              <a:ext cx="1223370" cy="607225"/>
            </a:xfrm>
            <a:prstGeom prst="rect">
              <a:avLst/>
            </a:prstGeom>
            <a:solidFill>
              <a:srgbClr val="CCFFCC">
                <a:alpha val="50195"/>
              </a:srgbClr>
            </a:solidFill>
            <a:ln w="25400" cap="flat">
              <a:solidFill>
                <a:srgbClr val="333399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0828">
                <a:spcBef>
                  <a:spcPts val="1300"/>
                </a:spcBef>
                <a:defRPr sz="22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414" name="ai+1"/>
            <p:cNvSpPr txBox="1"/>
            <p:nvPr/>
          </p:nvSpPr>
          <p:spPr>
            <a:xfrm>
              <a:off x="245291" y="5"/>
              <a:ext cx="728622" cy="62255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5717" tIns="35717" rIns="35717" bIns="35717" numCol="1" anchor="ctr">
              <a:spAutoFit/>
            </a:bodyPr>
            <a:lstStyle/>
            <a:p>
              <a:pPr marR="40640" indent="40640" algn="ctr" defTabSz="910828">
                <a:defRPr sz="3400" b="1">
                  <a:solidFill>
                    <a:srgbClr val="333399"/>
                  </a:solidFill>
                  <a:uFill>
                    <a:solidFill>
                      <a:srgbClr val="333399"/>
                    </a:solidFill>
                  </a:uFill>
                </a:defRPr>
              </a:pPr>
              <a:r>
                <a:t>a</a:t>
              </a:r>
              <a:r>
                <a:rPr baseline="-26116"/>
                <a:t>i+1</a:t>
              </a:r>
            </a:p>
          </p:txBody>
        </p:sp>
        <p:sp>
          <p:nvSpPr>
            <p:cNvPr id="1415" name="线条"/>
            <p:cNvSpPr/>
            <p:nvPr/>
          </p:nvSpPr>
          <p:spPr>
            <a:xfrm>
              <a:off x="304800" y="6223"/>
              <a:ext cx="1589" cy="607223"/>
            </a:xfrm>
            <a:prstGeom prst="line">
              <a:avLst/>
            </a:prstGeom>
            <a:noFill/>
            <a:ln w="25400" cap="flat">
              <a:solidFill>
                <a:srgbClr val="333399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416" name="线条"/>
            <p:cNvSpPr/>
            <p:nvPr/>
          </p:nvSpPr>
          <p:spPr>
            <a:xfrm>
              <a:off x="914400" y="6223"/>
              <a:ext cx="1590" cy="607223"/>
            </a:xfrm>
            <a:prstGeom prst="line">
              <a:avLst/>
            </a:prstGeom>
            <a:noFill/>
            <a:ln w="25400" cap="flat">
              <a:solidFill>
                <a:srgbClr val="333399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</p:grpSp>
      <p:grpSp>
        <p:nvGrpSpPr>
          <p:cNvPr id="1422" name="成组"/>
          <p:cNvGrpSpPr/>
          <p:nvPr/>
        </p:nvGrpSpPr>
        <p:grpSpPr>
          <a:xfrm>
            <a:off x="4244181" y="2065060"/>
            <a:ext cx="1223371" cy="622559"/>
            <a:chOff x="0" y="0"/>
            <a:chExt cx="1223369" cy="622558"/>
          </a:xfrm>
        </p:grpSpPr>
        <p:sp>
          <p:nvSpPr>
            <p:cNvPr id="1418" name="矩形"/>
            <p:cNvSpPr/>
            <p:nvPr/>
          </p:nvSpPr>
          <p:spPr>
            <a:xfrm>
              <a:off x="0" y="6223"/>
              <a:ext cx="1223370" cy="607225"/>
            </a:xfrm>
            <a:prstGeom prst="rect">
              <a:avLst/>
            </a:prstGeom>
            <a:solidFill>
              <a:srgbClr val="CCFFCC">
                <a:alpha val="50195"/>
              </a:srgbClr>
            </a:solidFill>
            <a:ln w="25400" cap="flat">
              <a:solidFill>
                <a:srgbClr val="333399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0828">
                <a:spcBef>
                  <a:spcPts val="1300"/>
                </a:spcBef>
                <a:defRPr sz="22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419" name="ai"/>
            <p:cNvSpPr txBox="1"/>
            <p:nvPr/>
          </p:nvSpPr>
          <p:spPr>
            <a:xfrm>
              <a:off x="399273" y="0"/>
              <a:ext cx="420655" cy="62255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5717" tIns="35717" rIns="35717" bIns="35717" numCol="1" anchor="ctr">
              <a:spAutoFit/>
            </a:bodyPr>
            <a:lstStyle/>
            <a:p>
              <a:pPr marR="40640" indent="40640" algn="ctr" defTabSz="910828">
                <a:defRPr sz="3400" b="1">
                  <a:solidFill>
                    <a:srgbClr val="333399"/>
                  </a:solidFill>
                  <a:uFill>
                    <a:solidFill>
                      <a:srgbClr val="333399"/>
                    </a:solidFill>
                  </a:uFill>
                </a:defRPr>
              </a:pPr>
              <a:r>
                <a:t>a</a:t>
              </a:r>
              <a:r>
                <a:rPr baseline="-26116"/>
                <a:t>i</a:t>
              </a:r>
            </a:p>
          </p:txBody>
        </p:sp>
        <p:sp>
          <p:nvSpPr>
            <p:cNvPr id="1420" name="线条"/>
            <p:cNvSpPr/>
            <p:nvPr/>
          </p:nvSpPr>
          <p:spPr>
            <a:xfrm>
              <a:off x="304800" y="6223"/>
              <a:ext cx="1589" cy="607223"/>
            </a:xfrm>
            <a:prstGeom prst="line">
              <a:avLst/>
            </a:prstGeom>
            <a:noFill/>
            <a:ln w="25400" cap="flat">
              <a:solidFill>
                <a:srgbClr val="333399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421" name="线条"/>
            <p:cNvSpPr/>
            <p:nvPr/>
          </p:nvSpPr>
          <p:spPr>
            <a:xfrm>
              <a:off x="914400" y="6223"/>
              <a:ext cx="1590" cy="607223"/>
            </a:xfrm>
            <a:prstGeom prst="line">
              <a:avLst/>
            </a:prstGeom>
            <a:noFill/>
            <a:ln w="25400" cap="flat">
              <a:solidFill>
                <a:srgbClr val="333399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</p:grpSp>
      <p:grpSp>
        <p:nvGrpSpPr>
          <p:cNvPr id="1427" name="成组"/>
          <p:cNvGrpSpPr/>
          <p:nvPr/>
        </p:nvGrpSpPr>
        <p:grpSpPr>
          <a:xfrm>
            <a:off x="2017016" y="2042110"/>
            <a:ext cx="1223371" cy="622559"/>
            <a:chOff x="0" y="5"/>
            <a:chExt cx="1223369" cy="622558"/>
          </a:xfrm>
        </p:grpSpPr>
        <p:sp>
          <p:nvSpPr>
            <p:cNvPr id="1423" name="矩形"/>
            <p:cNvSpPr/>
            <p:nvPr/>
          </p:nvSpPr>
          <p:spPr>
            <a:xfrm>
              <a:off x="0" y="6223"/>
              <a:ext cx="1223370" cy="607225"/>
            </a:xfrm>
            <a:prstGeom prst="rect">
              <a:avLst/>
            </a:prstGeom>
            <a:solidFill>
              <a:srgbClr val="CCFFCC">
                <a:alpha val="50195"/>
              </a:srgbClr>
            </a:solidFill>
            <a:ln w="25400" cap="flat">
              <a:solidFill>
                <a:srgbClr val="333399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0828">
                <a:spcBef>
                  <a:spcPts val="1300"/>
                </a:spcBef>
                <a:defRPr sz="22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424" name="ai-1"/>
            <p:cNvSpPr txBox="1"/>
            <p:nvPr/>
          </p:nvSpPr>
          <p:spPr>
            <a:xfrm>
              <a:off x="279377" y="5"/>
              <a:ext cx="660451" cy="62255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35717" tIns="35717" rIns="35717" bIns="35717" numCol="1" anchor="ctr">
              <a:spAutoFit/>
            </a:bodyPr>
            <a:lstStyle/>
            <a:p>
              <a:pPr marR="40640" indent="40640" algn="ctr" defTabSz="910828">
                <a:defRPr sz="3400" b="1">
                  <a:solidFill>
                    <a:srgbClr val="333399"/>
                  </a:solidFill>
                  <a:uFill>
                    <a:solidFill>
                      <a:srgbClr val="333399"/>
                    </a:solidFill>
                  </a:uFill>
                </a:defRPr>
              </a:pPr>
              <a:r>
                <a:t>a</a:t>
              </a:r>
              <a:r>
                <a:rPr baseline="-26116"/>
                <a:t>i-1</a:t>
              </a:r>
            </a:p>
          </p:txBody>
        </p:sp>
        <p:sp>
          <p:nvSpPr>
            <p:cNvPr id="1425" name="线条"/>
            <p:cNvSpPr/>
            <p:nvPr/>
          </p:nvSpPr>
          <p:spPr>
            <a:xfrm>
              <a:off x="304800" y="6223"/>
              <a:ext cx="1589" cy="607223"/>
            </a:xfrm>
            <a:prstGeom prst="line">
              <a:avLst/>
            </a:prstGeom>
            <a:noFill/>
            <a:ln w="25400" cap="flat">
              <a:solidFill>
                <a:srgbClr val="333399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426" name="线条"/>
            <p:cNvSpPr/>
            <p:nvPr/>
          </p:nvSpPr>
          <p:spPr>
            <a:xfrm>
              <a:off x="914400" y="6223"/>
              <a:ext cx="1590" cy="607223"/>
            </a:xfrm>
            <a:prstGeom prst="line">
              <a:avLst/>
            </a:prstGeom>
            <a:noFill/>
            <a:ln w="25400" cap="flat">
              <a:solidFill>
                <a:srgbClr val="333399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</p:grpSp>
      <p:sp>
        <p:nvSpPr>
          <p:cNvPr id="1428" name="如何帮助GC?"/>
          <p:cNvSpPr txBox="1"/>
          <p:nvPr/>
        </p:nvSpPr>
        <p:spPr>
          <a:xfrm>
            <a:off x="4987139" y="4331626"/>
            <a:ext cx="1966280" cy="533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如何帮助GC?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9E72793E-647D-E6E4-845A-63B854CD34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remove(int </a:t>
            </a:r>
            <a:r>
              <a:rPr lang="en-US" altLang="zh-CN">
                <a:solidFill>
                  <a:schemeClr val="tx1"/>
                </a:solidFill>
              </a:rPr>
              <a:t>i</a:t>
            </a:r>
            <a:r>
              <a:rPr lang="en-US" altLang="zh-CN"/>
              <a:t>ndex)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:wipe dir="r"/>
      </p:transition>
    </mc:Choice>
    <mc:Fallback xmlns:a14="http://schemas.microsoft.com/office/drawing/2010/main" xmlns:m="http://schemas.openxmlformats.org/officeDocument/2006/math" xmlns="">
      <p:transition spd="fast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1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3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1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4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1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9" presetClass="entr" presetSubtype="10" fill="hold" grpId="5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5" fill="hold"/>
                                        <p:tgtEl>
                                          <p:spTgt spid="1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6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wipe(left)">
                                      <p:cBhvr>
                                        <p:cTn id="31" dur="1000" fill="hold"/>
                                        <p:tgtEl>
                                          <p:spTgt spid="13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2" presetClass="entr" presetSubtype="8" fill="hold" grpId="7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5" fill="hold"/>
                                        <p:tgtEl>
                                          <p:spTgt spid="1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9" presetClass="entr" presetSubtype="10" fill="hold" grpId="8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0" fill="hold"/>
                                        <p:tgtEl>
                                          <p:spTgt spid="1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9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wipe(left)">
                                      <p:cBhvr>
                                        <p:cTn id="46" dur="1000" fill="hold"/>
                                        <p:tgtEl>
                                          <p:spTgt spid="13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1" presetClass="entr" presetSubtype="0" fill="hold" grpId="1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0" fill="hold"/>
                                        <p:tgtEl>
                                          <p:spTgt spid="1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1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4" fill="hold"/>
                                        <p:tgtEl>
                                          <p:spTgt spid="1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7" grpId="6" animBg="1" advAuto="0"/>
      <p:bldP spid="1390" grpId="4" animBg="1" advAuto="0"/>
      <p:bldP spid="1391" grpId="5" animBg="1" advAuto="0"/>
      <p:bldP spid="1395" grpId="9" animBg="1" advAuto="0"/>
      <p:bldP spid="1398" grpId="1" animBg="1" advAuto="0"/>
      <p:bldP spid="1403" grpId="7" animBg="1" advAuto="0"/>
      <p:bldP spid="1404" grpId="8" animBg="1" advAuto="0"/>
      <p:bldP spid="1408" grpId="10" animBg="1" advAuto="0"/>
      <p:bldP spid="1411" grpId="3" animBg="1" advAuto="0"/>
      <p:bldP spid="1412" grpId="2" animBg="1" advAuto="0"/>
      <p:bldP spid="1428" grpId="11" animBg="1" advAuto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43" name="成组"/>
          <p:cNvGrpSpPr/>
          <p:nvPr/>
        </p:nvGrpSpPr>
        <p:grpSpPr>
          <a:xfrm>
            <a:off x="3057191" y="905582"/>
            <a:ext cx="2309302" cy="853260"/>
            <a:chOff x="0" y="0"/>
            <a:chExt cx="2309300" cy="853258"/>
          </a:xfrm>
        </p:grpSpPr>
        <p:sp>
          <p:nvSpPr>
            <p:cNvPr id="1431" name="线条"/>
            <p:cNvSpPr/>
            <p:nvPr/>
          </p:nvSpPr>
          <p:spPr>
            <a:xfrm flipH="1">
              <a:off x="1768257" y="0"/>
              <a:ext cx="360365" cy="1590"/>
            </a:xfrm>
            <a:prstGeom prst="line">
              <a:avLst/>
            </a:prstGeom>
            <a:noFill/>
            <a:ln w="38100" cap="flat">
              <a:solidFill>
                <a:srgbClr val="3333CC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432" name="线条"/>
            <p:cNvSpPr/>
            <p:nvPr/>
          </p:nvSpPr>
          <p:spPr>
            <a:xfrm flipH="1">
              <a:off x="1263233" y="0"/>
              <a:ext cx="360365" cy="1590"/>
            </a:xfrm>
            <a:prstGeom prst="line">
              <a:avLst/>
            </a:prstGeom>
            <a:noFill/>
            <a:ln w="38100" cap="flat">
              <a:solidFill>
                <a:srgbClr val="9933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433" name="线条"/>
            <p:cNvSpPr/>
            <p:nvPr/>
          </p:nvSpPr>
          <p:spPr>
            <a:xfrm flipV="1">
              <a:off x="2128620" y="0"/>
              <a:ext cx="1590" cy="437557"/>
            </a:xfrm>
            <a:prstGeom prst="line">
              <a:avLst/>
            </a:prstGeom>
            <a:noFill/>
            <a:ln w="38100" cap="flat">
              <a:solidFill>
                <a:srgbClr val="3333CC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434" name="线条"/>
            <p:cNvSpPr/>
            <p:nvPr/>
          </p:nvSpPr>
          <p:spPr>
            <a:xfrm>
              <a:off x="1768258" y="0"/>
              <a:ext cx="1590" cy="214314"/>
            </a:xfrm>
            <a:prstGeom prst="line">
              <a:avLst/>
            </a:prstGeom>
            <a:noFill/>
            <a:ln w="38100" cap="flat">
              <a:solidFill>
                <a:srgbClr val="3333CC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435" name="线条"/>
            <p:cNvSpPr/>
            <p:nvPr/>
          </p:nvSpPr>
          <p:spPr>
            <a:xfrm flipV="1">
              <a:off x="1265020" y="0"/>
              <a:ext cx="1589" cy="437557"/>
            </a:xfrm>
            <a:prstGeom prst="line">
              <a:avLst/>
            </a:prstGeom>
            <a:noFill/>
            <a:ln w="38100" cap="flat">
              <a:solidFill>
                <a:srgbClr val="9933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436" name="线条"/>
            <p:cNvSpPr/>
            <p:nvPr/>
          </p:nvSpPr>
          <p:spPr>
            <a:xfrm>
              <a:off x="1623795" y="0"/>
              <a:ext cx="1589" cy="214314"/>
            </a:xfrm>
            <a:prstGeom prst="line">
              <a:avLst/>
            </a:prstGeom>
            <a:noFill/>
            <a:ln w="38100" cap="flat">
              <a:solidFill>
                <a:srgbClr val="9933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437" name="head"/>
            <p:cNvSpPr txBox="1"/>
            <p:nvPr/>
          </p:nvSpPr>
          <p:spPr>
            <a:xfrm>
              <a:off x="0" y="329361"/>
              <a:ext cx="873138" cy="41068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35717" tIns="35717" rIns="35717" bIns="35717" numCol="1" anchor="t">
              <a:spAutoFit/>
            </a:bodyPr>
            <a:lstStyle>
              <a:lvl1pPr marR="40640" indent="40640" defTabSz="910828">
                <a:spcBef>
                  <a:spcPts val="1300"/>
                </a:spcBef>
                <a:defRPr sz="2200" b="1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r>
                <a:rPr lang="en-US"/>
                <a:t>first</a:t>
              </a:r>
              <a:endParaRPr/>
            </a:p>
          </p:txBody>
        </p:sp>
        <p:sp>
          <p:nvSpPr>
            <p:cNvPr id="1438" name="线条"/>
            <p:cNvSpPr/>
            <p:nvPr/>
          </p:nvSpPr>
          <p:spPr>
            <a:xfrm>
              <a:off x="670467" y="537679"/>
              <a:ext cx="422277" cy="1"/>
            </a:xfrm>
            <a:prstGeom prst="line">
              <a:avLst/>
            </a:prstGeom>
            <a:noFill/>
            <a:ln w="38100" cap="flat">
              <a:solidFill>
                <a:srgbClr val="333399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grpSp>
          <p:nvGrpSpPr>
            <p:cNvPr id="1442" name="成组"/>
            <p:cNvGrpSpPr/>
            <p:nvPr/>
          </p:nvGrpSpPr>
          <p:grpSpPr>
            <a:xfrm>
              <a:off x="1085929" y="246033"/>
              <a:ext cx="1223371" cy="607225"/>
              <a:chOff x="0" y="0"/>
              <a:chExt cx="1223369" cy="607224"/>
            </a:xfrm>
          </p:grpSpPr>
          <p:sp>
            <p:nvSpPr>
              <p:cNvPr id="1439" name="矩形"/>
              <p:cNvSpPr/>
              <p:nvPr/>
            </p:nvSpPr>
            <p:spPr>
              <a:xfrm>
                <a:off x="0" y="0"/>
                <a:ext cx="1223370" cy="607225"/>
              </a:xfrm>
              <a:prstGeom prst="rect">
                <a:avLst/>
              </a:prstGeom>
              <a:solidFill>
                <a:srgbClr val="CCFFCC">
                  <a:alpha val="50195"/>
                </a:srgbClr>
              </a:solidFill>
              <a:ln w="25400" cap="flat">
                <a:solidFill>
                  <a:srgbClr val="333399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0828">
                  <a:spcBef>
                    <a:spcPts val="1300"/>
                  </a:spcBef>
                  <a:defRPr sz="22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1440" name="线条"/>
              <p:cNvSpPr/>
              <p:nvPr/>
            </p:nvSpPr>
            <p:spPr>
              <a:xfrm>
                <a:off x="304800" y="0"/>
                <a:ext cx="1589" cy="607223"/>
              </a:xfrm>
              <a:prstGeom prst="line">
                <a:avLst/>
              </a:prstGeom>
              <a:noFill/>
              <a:ln w="25400" cap="flat">
                <a:solidFill>
                  <a:srgbClr val="333399"/>
                </a:solidFill>
                <a:prstDash val="solid"/>
                <a:round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1441" name="线条"/>
              <p:cNvSpPr/>
              <p:nvPr/>
            </p:nvSpPr>
            <p:spPr>
              <a:xfrm>
                <a:off x="914400" y="0"/>
                <a:ext cx="1590" cy="607223"/>
              </a:xfrm>
              <a:prstGeom prst="line">
                <a:avLst/>
              </a:prstGeom>
              <a:noFill/>
              <a:ln w="25400" cap="flat">
                <a:solidFill>
                  <a:srgbClr val="333399"/>
                </a:solidFill>
                <a:prstDash val="solid"/>
                <a:round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</p:grpSp>
      </p:grpSp>
      <p:grpSp>
        <p:nvGrpSpPr>
          <p:cNvPr id="1483" name="成组"/>
          <p:cNvGrpSpPr/>
          <p:nvPr/>
        </p:nvGrpSpPr>
        <p:grpSpPr>
          <a:xfrm>
            <a:off x="119766" y="2829697"/>
            <a:ext cx="8317875" cy="1778598"/>
            <a:chOff x="0" y="0"/>
            <a:chExt cx="8317873" cy="1778597"/>
          </a:xfrm>
        </p:grpSpPr>
        <p:sp>
          <p:nvSpPr>
            <p:cNvPr id="1444" name="线条"/>
            <p:cNvSpPr/>
            <p:nvPr/>
          </p:nvSpPr>
          <p:spPr>
            <a:xfrm>
              <a:off x="6114052" y="850901"/>
              <a:ext cx="995364" cy="1589"/>
            </a:xfrm>
            <a:prstGeom prst="line">
              <a:avLst/>
            </a:prstGeom>
            <a:noFill/>
            <a:ln w="38100" cap="flat">
              <a:solidFill>
                <a:srgbClr val="333399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445" name="线条"/>
            <p:cNvSpPr/>
            <p:nvPr/>
          </p:nvSpPr>
          <p:spPr>
            <a:xfrm flipH="1">
              <a:off x="5676696" y="1498600"/>
              <a:ext cx="1631952" cy="1590"/>
            </a:xfrm>
            <a:prstGeom prst="line">
              <a:avLst/>
            </a:prstGeom>
            <a:noFill/>
            <a:ln w="38100" cap="flat">
              <a:solidFill>
                <a:srgbClr val="9933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446" name="线条"/>
            <p:cNvSpPr/>
            <p:nvPr/>
          </p:nvSpPr>
          <p:spPr>
            <a:xfrm flipV="1">
              <a:off x="7311027" y="952501"/>
              <a:ext cx="1589" cy="560389"/>
            </a:xfrm>
            <a:prstGeom prst="line">
              <a:avLst/>
            </a:prstGeom>
            <a:noFill/>
            <a:ln w="38100" cap="flat">
              <a:solidFill>
                <a:srgbClr val="9933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447" name="线条"/>
            <p:cNvSpPr/>
            <p:nvPr/>
          </p:nvSpPr>
          <p:spPr>
            <a:xfrm flipV="1">
              <a:off x="8158752" y="0"/>
              <a:ext cx="1589" cy="849314"/>
            </a:xfrm>
            <a:prstGeom prst="line">
              <a:avLst/>
            </a:prstGeom>
            <a:noFill/>
            <a:ln w="38100" cap="flat">
              <a:solidFill>
                <a:srgbClr val="3333CC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448" name="线条"/>
            <p:cNvSpPr/>
            <p:nvPr/>
          </p:nvSpPr>
          <p:spPr>
            <a:xfrm flipH="1">
              <a:off x="1711915" y="0"/>
              <a:ext cx="6469267" cy="1589"/>
            </a:xfrm>
            <a:prstGeom prst="line">
              <a:avLst/>
            </a:prstGeom>
            <a:noFill/>
            <a:ln w="38100" cap="flat">
              <a:solidFill>
                <a:srgbClr val="3333CC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449" name="线条"/>
            <p:cNvSpPr/>
            <p:nvPr/>
          </p:nvSpPr>
          <p:spPr>
            <a:xfrm>
              <a:off x="1724614" y="0"/>
              <a:ext cx="1590" cy="576264"/>
            </a:xfrm>
            <a:prstGeom prst="line">
              <a:avLst/>
            </a:prstGeom>
            <a:noFill/>
            <a:ln w="38100" cap="flat">
              <a:solidFill>
                <a:srgbClr val="3333CC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450" name="线条"/>
            <p:cNvSpPr/>
            <p:nvPr/>
          </p:nvSpPr>
          <p:spPr>
            <a:xfrm flipV="1">
              <a:off x="5671140" y="1106488"/>
              <a:ext cx="1589" cy="412157"/>
            </a:xfrm>
            <a:prstGeom prst="line">
              <a:avLst/>
            </a:prstGeom>
            <a:noFill/>
            <a:ln w="38100" cap="flat">
              <a:solidFill>
                <a:srgbClr val="9933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451" name="线条"/>
            <p:cNvSpPr/>
            <p:nvPr/>
          </p:nvSpPr>
          <p:spPr>
            <a:xfrm flipH="1">
              <a:off x="3578814" y="1493639"/>
              <a:ext cx="1504953" cy="1590"/>
            </a:xfrm>
            <a:prstGeom prst="line">
              <a:avLst/>
            </a:prstGeom>
            <a:noFill/>
            <a:ln w="38100" cap="flat">
              <a:solidFill>
                <a:srgbClr val="9933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452" name="线条"/>
            <p:cNvSpPr/>
            <p:nvPr/>
          </p:nvSpPr>
          <p:spPr>
            <a:xfrm flipV="1">
              <a:off x="5083765" y="956469"/>
              <a:ext cx="1589" cy="560389"/>
            </a:xfrm>
            <a:prstGeom prst="line">
              <a:avLst/>
            </a:prstGeom>
            <a:noFill/>
            <a:ln w="38100" cap="flat">
              <a:solidFill>
                <a:srgbClr val="9933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453" name="线条"/>
            <p:cNvSpPr/>
            <p:nvPr/>
          </p:nvSpPr>
          <p:spPr>
            <a:xfrm flipV="1">
              <a:off x="3587149" y="1128713"/>
              <a:ext cx="1589" cy="374057"/>
            </a:xfrm>
            <a:prstGeom prst="line">
              <a:avLst/>
            </a:prstGeom>
            <a:noFill/>
            <a:ln w="38100" cap="flat">
              <a:solidFill>
                <a:srgbClr val="9933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454" name="线条"/>
            <p:cNvSpPr/>
            <p:nvPr/>
          </p:nvSpPr>
          <p:spPr>
            <a:xfrm flipV="1">
              <a:off x="3099390" y="943769"/>
              <a:ext cx="1589" cy="560389"/>
            </a:xfrm>
            <a:prstGeom prst="line">
              <a:avLst/>
            </a:prstGeom>
            <a:noFill/>
            <a:ln w="38100" cap="flat">
              <a:solidFill>
                <a:srgbClr val="9933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455" name="线条"/>
            <p:cNvSpPr/>
            <p:nvPr/>
          </p:nvSpPr>
          <p:spPr>
            <a:xfrm flipV="1">
              <a:off x="1603964" y="1154113"/>
              <a:ext cx="1590" cy="348657"/>
            </a:xfrm>
            <a:prstGeom prst="line">
              <a:avLst/>
            </a:prstGeom>
            <a:noFill/>
            <a:ln w="38100" cap="flat">
              <a:solidFill>
                <a:srgbClr val="9933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456" name="线条"/>
            <p:cNvSpPr/>
            <p:nvPr/>
          </p:nvSpPr>
          <p:spPr>
            <a:xfrm flipV="1">
              <a:off x="1207089" y="900113"/>
              <a:ext cx="1590" cy="866181"/>
            </a:xfrm>
            <a:prstGeom prst="line">
              <a:avLst/>
            </a:prstGeom>
            <a:noFill/>
            <a:ln w="38100" cap="flat">
              <a:solidFill>
                <a:srgbClr val="9933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457" name="线条"/>
            <p:cNvSpPr/>
            <p:nvPr/>
          </p:nvSpPr>
          <p:spPr>
            <a:xfrm>
              <a:off x="1207089" y="1763713"/>
              <a:ext cx="6624640" cy="1589"/>
            </a:xfrm>
            <a:prstGeom prst="line">
              <a:avLst/>
            </a:prstGeom>
            <a:noFill/>
            <a:ln w="38100" cap="flat">
              <a:solidFill>
                <a:srgbClr val="9933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458" name="线条"/>
            <p:cNvSpPr/>
            <p:nvPr/>
          </p:nvSpPr>
          <p:spPr>
            <a:xfrm flipV="1">
              <a:off x="7831727" y="1118196"/>
              <a:ext cx="1589" cy="660401"/>
            </a:xfrm>
            <a:prstGeom prst="line">
              <a:avLst/>
            </a:prstGeom>
            <a:noFill/>
            <a:ln w="38100" cap="flat">
              <a:solidFill>
                <a:srgbClr val="9933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459" name="线条"/>
            <p:cNvSpPr/>
            <p:nvPr/>
          </p:nvSpPr>
          <p:spPr>
            <a:xfrm flipH="1">
              <a:off x="1603964" y="1476374"/>
              <a:ext cx="1474790" cy="1591"/>
            </a:xfrm>
            <a:prstGeom prst="line">
              <a:avLst/>
            </a:prstGeom>
            <a:noFill/>
            <a:ln w="38100" cap="flat">
              <a:solidFill>
                <a:srgbClr val="9933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460" name="线条"/>
            <p:cNvSpPr/>
            <p:nvPr/>
          </p:nvSpPr>
          <p:spPr>
            <a:xfrm>
              <a:off x="2088152" y="850901"/>
              <a:ext cx="733427" cy="1589"/>
            </a:xfrm>
            <a:prstGeom prst="line">
              <a:avLst/>
            </a:prstGeom>
            <a:noFill/>
            <a:ln w="38100" cap="flat">
              <a:solidFill>
                <a:srgbClr val="333399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461" name="线条"/>
            <p:cNvSpPr/>
            <p:nvPr/>
          </p:nvSpPr>
          <p:spPr>
            <a:xfrm>
              <a:off x="3931239" y="850901"/>
              <a:ext cx="996754" cy="1589"/>
            </a:xfrm>
            <a:prstGeom prst="line">
              <a:avLst/>
            </a:prstGeom>
            <a:noFill/>
            <a:ln w="38100" cap="flat">
              <a:solidFill>
                <a:srgbClr val="333399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462" name="head"/>
            <p:cNvSpPr txBox="1"/>
            <p:nvPr/>
          </p:nvSpPr>
          <p:spPr>
            <a:xfrm>
              <a:off x="0" y="644714"/>
              <a:ext cx="758816" cy="41068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35717" tIns="35717" rIns="35717" bIns="35717" numCol="1" anchor="t">
              <a:spAutoFit/>
            </a:bodyPr>
            <a:lstStyle>
              <a:lvl1pPr marR="40640" indent="40640" defTabSz="910828">
                <a:spcBef>
                  <a:spcPts val="1300"/>
                </a:spcBef>
                <a:defRPr sz="2200" b="1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r>
                <a:rPr lang="en-US"/>
                <a:t>first</a:t>
              </a:r>
              <a:endParaRPr/>
            </a:p>
          </p:txBody>
        </p:sp>
        <p:sp>
          <p:nvSpPr>
            <p:cNvPr id="1463" name="线条"/>
            <p:cNvSpPr/>
            <p:nvPr/>
          </p:nvSpPr>
          <p:spPr>
            <a:xfrm>
              <a:off x="679583" y="857251"/>
              <a:ext cx="366119" cy="1"/>
            </a:xfrm>
            <a:prstGeom prst="line">
              <a:avLst/>
            </a:prstGeom>
            <a:noFill/>
            <a:ln w="38100" cap="flat">
              <a:solidFill>
                <a:srgbClr val="333399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grpSp>
          <p:nvGrpSpPr>
            <p:cNvPr id="1467" name="成组"/>
            <p:cNvGrpSpPr/>
            <p:nvPr/>
          </p:nvGrpSpPr>
          <p:grpSpPr>
            <a:xfrm>
              <a:off x="1057170" y="572038"/>
              <a:ext cx="1223371" cy="607225"/>
              <a:chOff x="0" y="0"/>
              <a:chExt cx="1223369" cy="607224"/>
            </a:xfrm>
          </p:grpSpPr>
          <p:sp>
            <p:nvSpPr>
              <p:cNvPr id="1464" name="矩形"/>
              <p:cNvSpPr/>
              <p:nvPr/>
            </p:nvSpPr>
            <p:spPr>
              <a:xfrm>
                <a:off x="0" y="0"/>
                <a:ext cx="1223370" cy="607225"/>
              </a:xfrm>
              <a:prstGeom prst="rect">
                <a:avLst/>
              </a:prstGeom>
              <a:solidFill>
                <a:srgbClr val="CCFFCC">
                  <a:alpha val="50195"/>
                </a:srgbClr>
              </a:solidFill>
              <a:ln w="25400" cap="flat">
                <a:solidFill>
                  <a:srgbClr val="333399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0828">
                  <a:spcBef>
                    <a:spcPts val="1300"/>
                  </a:spcBef>
                  <a:defRPr sz="22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1465" name="线条"/>
              <p:cNvSpPr/>
              <p:nvPr/>
            </p:nvSpPr>
            <p:spPr>
              <a:xfrm>
                <a:off x="304800" y="0"/>
                <a:ext cx="1589" cy="607223"/>
              </a:xfrm>
              <a:prstGeom prst="line">
                <a:avLst/>
              </a:prstGeom>
              <a:noFill/>
              <a:ln w="25400" cap="flat">
                <a:solidFill>
                  <a:srgbClr val="333399"/>
                </a:solidFill>
                <a:prstDash val="solid"/>
                <a:round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1466" name="线条"/>
              <p:cNvSpPr/>
              <p:nvPr/>
            </p:nvSpPr>
            <p:spPr>
              <a:xfrm>
                <a:off x="914400" y="0"/>
                <a:ext cx="1590" cy="607223"/>
              </a:xfrm>
              <a:prstGeom prst="line">
                <a:avLst/>
              </a:prstGeom>
              <a:noFill/>
              <a:ln w="25400" cap="flat">
                <a:solidFill>
                  <a:srgbClr val="333399"/>
                </a:solidFill>
                <a:prstDash val="solid"/>
                <a:round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</p:grpSp>
        <p:grpSp>
          <p:nvGrpSpPr>
            <p:cNvPr id="1472" name="成组"/>
            <p:cNvGrpSpPr/>
            <p:nvPr/>
          </p:nvGrpSpPr>
          <p:grpSpPr>
            <a:xfrm>
              <a:off x="2796193" y="525210"/>
              <a:ext cx="1223371" cy="622559"/>
              <a:chOff x="0" y="5"/>
              <a:chExt cx="1223369" cy="622558"/>
            </a:xfrm>
          </p:grpSpPr>
          <p:sp>
            <p:nvSpPr>
              <p:cNvPr id="1468" name="矩形"/>
              <p:cNvSpPr/>
              <p:nvPr/>
            </p:nvSpPr>
            <p:spPr>
              <a:xfrm>
                <a:off x="0" y="6223"/>
                <a:ext cx="1223370" cy="607225"/>
              </a:xfrm>
              <a:prstGeom prst="rect">
                <a:avLst/>
              </a:prstGeom>
              <a:solidFill>
                <a:srgbClr val="CCFFCC">
                  <a:alpha val="50195"/>
                </a:srgbClr>
              </a:solidFill>
              <a:ln w="25400" cap="flat">
                <a:solidFill>
                  <a:srgbClr val="333399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0828">
                  <a:spcBef>
                    <a:spcPts val="1300"/>
                  </a:spcBef>
                  <a:defRPr sz="22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1469" name="a0"/>
              <p:cNvSpPr txBox="1"/>
              <p:nvPr/>
            </p:nvSpPr>
            <p:spPr>
              <a:xfrm>
                <a:off x="367297" y="5"/>
                <a:ext cx="484611" cy="62255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none" lIns="35717" tIns="35717" rIns="35717" bIns="35717" numCol="1" anchor="ctr">
                <a:spAutoFit/>
              </a:bodyPr>
              <a:lstStyle/>
              <a:p>
                <a:pPr marR="40640" indent="40640" algn="ctr" defTabSz="910828">
                  <a:defRPr sz="3400" b="1">
                    <a:solidFill>
                      <a:srgbClr val="333399"/>
                    </a:solidFill>
                    <a:uFill>
                      <a:solidFill>
                        <a:srgbClr val="333399"/>
                      </a:solidFill>
                    </a:uFill>
                  </a:defRPr>
                </a:pPr>
                <a:r>
                  <a:t>a</a:t>
                </a:r>
                <a:r>
                  <a:rPr baseline="-26116"/>
                  <a:t>0</a:t>
                </a:r>
              </a:p>
            </p:txBody>
          </p:sp>
          <p:sp>
            <p:nvSpPr>
              <p:cNvPr id="1470" name="线条"/>
              <p:cNvSpPr/>
              <p:nvPr/>
            </p:nvSpPr>
            <p:spPr>
              <a:xfrm>
                <a:off x="304800" y="6223"/>
                <a:ext cx="1589" cy="607223"/>
              </a:xfrm>
              <a:prstGeom prst="line">
                <a:avLst/>
              </a:prstGeom>
              <a:noFill/>
              <a:ln w="25400" cap="flat">
                <a:solidFill>
                  <a:srgbClr val="333399"/>
                </a:solidFill>
                <a:prstDash val="solid"/>
                <a:round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1471" name="线条"/>
              <p:cNvSpPr/>
              <p:nvPr/>
            </p:nvSpPr>
            <p:spPr>
              <a:xfrm>
                <a:off x="914400" y="6223"/>
                <a:ext cx="1590" cy="607223"/>
              </a:xfrm>
              <a:prstGeom prst="line">
                <a:avLst/>
              </a:prstGeom>
              <a:noFill/>
              <a:ln w="25400" cap="flat">
                <a:solidFill>
                  <a:srgbClr val="333399"/>
                </a:solidFill>
                <a:prstDash val="solid"/>
                <a:round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</p:grpSp>
        <p:grpSp>
          <p:nvGrpSpPr>
            <p:cNvPr id="1477" name="成组"/>
            <p:cNvGrpSpPr/>
            <p:nvPr/>
          </p:nvGrpSpPr>
          <p:grpSpPr>
            <a:xfrm>
              <a:off x="4910443" y="522949"/>
              <a:ext cx="1223371" cy="622559"/>
              <a:chOff x="0" y="5"/>
              <a:chExt cx="1223369" cy="622558"/>
            </a:xfrm>
          </p:grpSpPr>
          <p:sp>
            <p:nvSpPr>
              <p:cNvPr id="1473" name="矩形"/>
              <p:cNvSpPr/>
              <p:nvPr/>
            </p:nvSpPr>
            <p:spPr>
              <a:xfrm>
                <a:off x="0" y="6223"/>
                <a:ext cx="1223370" cy="607225"/>
              </a:xfrm>
              <a:prstGeom prst="rect">
                <a:avLst/>
              </a:prstGeom>
              <a:solidFill>
                <a:srgbClr val="CCFFCC">
                  <a:alpha val="50195"/>
                </a:srgbClr>
              </a:solidFill>
              <a:ln w="25400" cap="flat">
                <a:solidFill>
                  <a:srgbClr val="333399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0828">
                  <a:spcBef>
                    <a:spcPts val="1300"/>
                  </a:spcBef>
                  <a:defRPr sz="22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1474" name="a1"/>
              <p:cNvSpPr txBox="1"/>
              <p:nvPr/>
            </p:nvSpPr>
            <p:spPr>
              <a:xfrm>
                <a:off x="367297" y="5"/>
                <a:ext cx="484611" cy="62255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none" lIns="35717" tIns="35717" rIns="35717" bIns="35717" numCol="1" anchor="ctr">
                <a:spAutoFit/>
              </a:bodyPr>
              <a:lstStyle/>
              <a:p>
                <a:pPr marR="40640" indent="40640" algn="ctr" defTabSz="910828">
                  <a:defRPr sz="3400" b="1">
                    <a:solidFill>
                      <a:srgbClr val="333399"/>
                    </a:solidFill>
                    <a:uFill>
                      <a:solidFill>
                        <a:srgbClr val="333399"/>
                      </a:solidFill>
                    </a:uFill>
                  </a:defRPr>
                </a:pPr>
                <a:r>
                  <a:t>a</a:t>
                </a:r>
                <a:r>
                  <a:rPr baseline="-26116"/>
                  <a:t>1</a:t>
                </a:r>
              </a:p>
            </p:txBody>
          </p:sp>
          <p:sp>
            <p:nvSpPr>
              <p:cNvPr id="1475" name="线条"/>
              <p:cNvSpPr/>
              <p:nvPr/>
            </p:nvSpPr>
            <p:spPr>
              <a:xfrm>
                <a:off x="304800" y="6223"/>
                <a:ext cx="1589" cy="607223"/>
              </a:xfrm>
              <a:prstGeom prst="line">
                <a:avLst/>
              </a:prstGeom>
              <a:noFill/>
              <a:ln w="25400" cap="flat">
                <a:solidFill>
                  <a:srgbClr val="333399"/>
                </a:solidFill>
                <a:prstDash val="solid"/>
                <a:round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1476" name="线条"/>
              <p:cNvSpPr/>
              <p:nvPr/>
            </p:nvSpPr>
            <p:spPr>
              <a:xfrm>
                <a:off x="914400" y="6223"/>
                <a:ext cx="1590" cy="607223"/>
              </a:xfrm>
              <a:prstGeom prst="line">
                <a:avLst/>
              </a:prstGeom>
              <a:noFill/>
              <a:ln w="25400" cap="flat">
                <a:solidFill>
                  <a:srgbClr val="333399"/>
                </a:solidFill>
                <a:prstDash val="solid"/>
                <a:round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</p:grpSp>
        <p:grpSp>
          <p:nvGrpSpPr>
            <p:cNvPr id="1482" name="成组"/>
            <p:cNvGrpSpPr/>
            <p:nvPr/>
          </p:nvGrpSpPr>
          <p:grpSpPr>
            <a:xfrm>
              <a:off x="7094502" y="526693"/>
              <a:ext cx="1223371" cy="622560"/>
              <a:chOff x="0" y="5"/>
              <a:chExt cx="1223369" cy="622558"/>
            </a:xfrm>
          </p:grpSpPr>
          <p:sp>
            <p:nvSpPr>
              <p:cNvPr id="1478" name="矩形"/>
              <p:cNvSpPr/>
              <p:nvPr/>
            </p:nvSpPr>
            <p:spPr>
              <a:xfrm>
                <a:off x="0" y="6223"/>
                <a:ext cx="1223370" cy="607225"/>
              </a:xfrm>
              <a:prstGeom prst="rect">
                <a:avLst/>
              </a:prstGeom>
              <a:solidFill>
                <a:srgbClr val="CCFFCC">
                  <a:alpha val="50195"/>
                </a:srgbClr>
              </a:solidFill>
              <a:ln w="25400" cap="flat">
                <a:solidFill>
                  <a:srgbClr val="333399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0828">
                  <a:spcBef>
                    <a:spcPts val="1300"/>
                  </a:spcBef>
                  <a:defRPr sz="22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1479" name="a2"/>
              <p:cNvSpPr txBox="1"/>
              <p:nvPr/>
            </p:nvSpPr>
            <p:spPr>
              <a:xfrm>
                <a:off x="367297" y="5"/>
                <a:ext cx="484611" cy="62255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none" lIns="35717" tIns="35717" rIns="35717" bIns="35717" numCol="1" anchor="ctr">
                <a:spAutoFit/>
              </a:bodyPr>
              <a:lstStyle/>
              <a:p>
                <a:pPr marR="40640" indent="40640" algn="ctr" defTabSz="910828">
                  <a:defRPr sz="3400" b="1">
                    <a:solidFill>
                      <a:srgbClr val="333399"/>
                    </a:solidFill>
                    <a:uFill>
                      <a:solidFill>
                        <a:srgbClr val="333399"/>
                      </a:solidFill>
                    </a:uFill>
                  </a:defRPr>
                </a:pPr>
                <a:r>
                  <a:t>a</a:t>
                </a:r>
                <a:r>
                  <a:rPr baseline="-26116"/>
                  <a:t>2</a:t>
                </a:r>
              </a:p>
            </p:txBody>
          </p:sp>
          <p:sp>
            <p:nvSpPr>
              <p:cNvPr id="1480" name="线条"/>
              <p:cNvSpPr/>
              <p:nvPr/>
            </p:nvSpPr>
            <p:spPr>
              <a:xfrm>
                <a:off x="304800" y="6223"/>
                <a:ext cx="1589" cy="607223"/>
              </a:xfrm>
              <a:prstGeom prst="line">
                <a:avLst/>
              </a:prstGeom>
              <a:noFill/>
              <a:ln w="25400" cap="flat">
                <a:solidFill>
                  <a:srgbClr val="333399"/>
                </a:solidFill>
                <a:prstDash val="solid"/>
                <a:round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1481" name="线条"/>
              <p:cNvSpPr/>
              <p:nvPr/>
            </p:nvSpPr>
            <p:spPr>
              <a:xfrm>
                <a:off x="914400" y="6223"/>
                <a:ext cx="1590" cy="607223"/>
              </a:xfrm>
              <a:prstGeom prst="line">
                <a:avLst/>
              </a:prstGeom>
              <a:noFill/>
              <a:ln w="25400" cap="flat">
                <a:solidFill>
                  <a:srgbClr val="333399"/>
                </a:solidFill>
                <a:prstDash val="solid"/>
                <a:round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</p:grpSp>
      </p:grpSp>
      <p:sp>
        <p:nvSpPr>
          <p:cNvPr id="2" name="标题 1">
            <a:extLst>
              <a:ext uri="{FF2B5EF4-FFF2-40B4-BE49-F238E27FC236}">
                <a16:creationId xmlns:a16="http://schemas.microsoft.com/office/drawing/2014/main" id="{ABEA932A-7E8B-0E26-32BE-924260FD6E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带头结点双向循环链表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:wipe dir="r"/>
      </p:transition>
    </mc:Choice>
    <mc:Fallback xmlns:a14="http://schemas.microsoft.com/office/drawing/2010/main" xmlns:m="http://schemas.openxmlformats.org/officeDocument/2006/math" xmlns="">
      <p:transition spd="fast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41" name="成组"/>
          <p:cNvGrpSpPr/>
          <p:nvPr/>
        </p:nvGrpSpPr>
        <p:grpSpPr>
          <a:xfrm>
            <a:off x="2721165" y="1695054"/>
            <a:ext cx="2309302" cy="853260"/>
            <a:chOff x="0" y="0"/>
            <a:chExt cx="2309300" cy="853258"/>
          </a:xfrm>
        </p:grpSpPr>
        <p:sp>
          <p:nvSpPr>
            <p:cNvPr id="1529" name="线条"/>
            <p:cNvSpPr/>
            <p:nvPr/>
          </p:nvSpPr>
          <p:spPr>
            <a:xfrm flipH="1">
              <a:off x="1768257" y="0"/>
              <a:ext cx="360365" cy="1590"/>
            </a:xfrm>
            <a:prstGeom prst="line">
              <a:avLst/>
            </a:prstGeom>
            <a:noFill/>
            <a:ln w="38100" cap="flat">
              <a:solidFill>
                <a:srgbClr val="3333CC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530" name="线条"/>
            <p:cNvSpPr/>
            <p:nvPr/>
          </p:nvSpPr>
          <p:spPr>
            <a:xfrm flipH="1">
              <a:off x="1263233" y="0"/>
              <a:ext cx="360365" cy="1590"/>
            </a:xfrm>
            <a:prstGeom prst="line">
              <a:avLst/>
            </a:prstGeom>
            <a:noFill/>
            <a:ln w="38100" cap="flat">
              <a:solidFill>
                <a:srgbClr val="9933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531" name="线条"/>
            <p:cNvSpPr/>
            <p:nvPr/>
          </p:nvSpPr>
          <p:spPr>
            <a:xfrm flipV="1">
              <a:off x="2128620" y="0"/>
              <a:ext cx="1590" cy="437557"/>
            </a:xfrm>
            <a:prstGeom prst="line">
              <a:avLst/>
            </a:prstGeom>
            <a:noFill/>
            <a:ln w="38100" cap="flat">
              <a:solidFill>
                <a:srgbClr val="3333CC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532" name="线条"/>
            <p:cNvSpPr/>
            <p:nvPr/>
          </p:nvSpPr>
          <p:spPr>
            <a:xfrm>
              <a:off x="1768258" y="0"/>
              <a:ext cx="1590" cy="214314"/>
            </a:xfrm>
            <a:prstGeom prst="line">
              <a:avLst/>
            </a:prstGeom>
            <a:noFill/>
            <a:ln w="38100" cap="flat">
              <a:solidFill>
                <a:srgbClr val="3333CC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533" name="线条"/>
            <p:cNvSpPr/>
            <p:nvPr/>
          </p:nvSpPr>
          <p:spPr>
            <a:xfrm flipV="1">
              <a:off x="1265020" y="0"/>
              <a:ext cx="1589" cy="437557"/>
            </a:xfrm>
            <a:prstGeom prst="line">
              <a:avLst/>
            </a:prstGeom>
            <a:noFill/>
            <a:ln w="38100" cap="flat">
              <a:solidFill>
                <a:srgbClr val="9933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534" name="线条"/>
            <p:cNvSpPr/>
            <p:nvPr/>
          </p:nvSpPr>
          <p:spPr>
            <a:xfrm>
              <a:off x="1623795" y="0"/>
              <a:ext cx="1589" cy="214314"/>
            </a:xfrm>
            <a:prstGeom prst="line">
              <a:avLst/>
            </a:prstGeom>
            <a:noFill/>
            <a:ln w="38100" cap="flat">
              <a:solidFill>
                <a:srgbClr val="9933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535" name="head"/>
            <p:cNvSpPr txBox="1"/>
            <p:nvPr/>
          </p:nvSpPr>
          <p:spPr>
            <a:xfrm>
              <a:off x="0" y="329361"/>
              <a:ext cx="873138" cy="41068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35717" tIns="35717" rIns="35717" bIns="35717" numCol="1" anchor="t">
              <a:spAutoFit/>
            </a:bodyPr>
            <a:lstStyle>
              <a:lvl1pPr marR="40640" indent="40640" defTabSz="910828">
                <a:spcBef>
                  <a:spcPts val="1300"/>
                </a:spcBef>
                <a:defRPr sz="2200" b="1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r>
                <a:rPr lang="en-US"/>
                <a:t>first</a:t>
              </a:r>
              <a:endParaRPr/>
            </a:p>
          </p:txBody>
        </p:sp>
        <p:sp>
          <p:nvSpPr>
            <p:cNvPr id="1536" name="线条"/>
            <p:cNvSpPr/>
            <p:nvPr/>
          </p:nvSpPr>
          <p:spPr>
            <a:xfrm>
              <a:off x="670467" y="537679"/>
              <a:ext cx="422277" cy="1"/>
            </a:xfrm>
            <a:prstGeom prst="line">
              <a:avLst/>
            </a:prstGeom>
            <a:noFill/>
            <a:ln w="38100" cap="flat">
              <a:solidFill>
                <a:srgbClr val="333399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grpSp>
          <p:nvGrpSpPr>
            <p:cNvPr id="1540" name="成组"/>
            <p:cNvGrpSpPr/>
            <p:nvPr/>
          </p:nvGrpSpPr>
          <p:grpSpPr>
            <a:xfrm>
              <a:off x="1085929" y="246033"/>
              <a:ext cx="1223371" cy="607225"/>
              <a:chOff x="0" y="0"/>
              <a:chExt cx="1223369" cy="607224"/>
            </a:xfrm>
          </p:grpSpPr>
          <p:sp>
            <p:nvSpPr>
              <p:cNvPr id="1537" name="矩形"/>
              <p:cNvSpPr/>
              <p:nvPr/>
            </p:nvSpPr>
            <p:spPr>
              <a:xfrm>
                <a:off x="0" y="0"/>
                <a:ext cx="1223370" cy="607225"/>
              </a:xfrm>
              <a:prstGeom prst="rect">
                <a:avLst/>
              </a:prstGeom>
              <a:solidFill>
                <a:srgbClr val="CCFFCC">
                  <a:alpha val="50195"/>
                </a:srgbClr>
              </a:solidFill>
              <a:ln w="25400" cap="flat">
                <a:solidFill>
                  <a:srgbClr val="333399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0828">
                  <a:spcBef>
                    <a:spcPts val="1300"/>
                  </a:spcBef>
                  <a:defRPr sz="22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1538" name="线条"/>
              <p:cNvSpPr/>
              <p:nvPr/>
            </p:nvSpPr>
            <p:spPr>
              <a:xfrm>
                <a:off x="304800" y="0"/>
                <a:ext cx="1589" cy="607223"/>
              </a:xfrm>
              <a:prstGeom prst="line">
                <a:avLst/>
              </a:prstGeom>
              <a:noFill/>
              <a:ln w="25400" cap="flat">
                <a:solidFill>
                  <a:srgbClr val="333399"/>
                </a:solidFill>
                <a:prstDash val="solid"/>
                <a:round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1539" name="线条"/>
              <p:cNvSpPr/>
              <p:nvPr/>
            </p:nvSpPr>
            <p:spPr>
              <a:xfrm>
                <a:off x="914400" y="0"/>
                <a:ext cx="1590" cy="607223"/>
              </a:xfrm>
              <a:prstGeom prst="line">
                <a:avLst/>
              </a:prstGeom>
              <a:noFill/>
              <a:ln w="25400" cap="flat">
                <a:solidFill>
                  <a:srgbClr val="333399"/>
                </a:solidFill>
                <a:prstDash val="solid"/>
                <a:round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</p:grpSp>
      </p:grpSp>
      <p:sp>
        <p:nvSpPr>
          <p:cNvPr id="1542" name="public CircularDoublelyLinkedListWithHeadNode() {…"/>
          <p:cNvSpPr txBox="1"/>
          <p:nvPr/>
        </p:nvSpPr>
        <p:spPr>
          <a:xfrm>
            <a:off x="441417" y="2998022"/>
            <a:ext cx="8258671" cy="18953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lnSpc>
                <a:spcPct val="150000"/>
              </a:lnSpc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	</a:t>
            </a:r>
            <a:r>
              <a:rPr>
                <a:solidFill>
                  <a:srgbClr val="931A68"/>
                </a:solidFill>
              </a:rPr>
              <a:t>public</a:t>
            </a:r>
            <a:r>
              <a:t> CircularDoublelyLinkedListWith</a:t>
            </a:r>
            <a:r>
              <a:rPr lang="en-US"/>
              <a:t>first</a:t>
            </a:r>
            <a:r>
              <a:t>Node() {</a:t>
            </a:r>
          </a:p>
          <a:p>
            <a:pPr>
              <a:lnSpc>
                <a:spcPct val="150000"/>
              </a:lnSpc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		</a:t>
            </a:r>
            <a:r>
              <a:rPr lang="en-US">
                <a:solidFill>
                  <a:srgbClr val="0326CC"/>
                </a:solidFill>
              </a:rPr>
              <a:t>first</a:t>
            </a:r>
            <a:r>
              <a:t> = </a:t>
            </a:r>
            <a:r>
              <a:rPr>
                <a:solidFill>
                  <a:srgbClr val="931A68"/>
                </a:solidFill>
              </a:rPr>
              <a:t>new</a:t>
            </a:r>
            <a:r>
              <a:t> Node&lt;T&gt;(</a:t>
            </a:r>
            <a:r>
              <a:rPr>
                <a:solidFill>
                  <a:srgbClr val="931A68"/>
                </a:solidFill>
              </a:rPr>
              <a:t>null</a:t>
            </a:r>
            <a:r>
              <a:t>, </a:t>
            </a:r>
            <a:r>
              <a:rPr>
                <a:solidFill>
                  <a:srgbClr val="931A68"/>
                </a:solidFill>
              </a:rPr>
              <a:t>null</a:t>
            </a:r>
            <a:r>
              <a:t>, </a:t>
            </a:r>
            <a:r>
              <a:rPr>
                <a:solidFill>
                  <a:srgbClr val="931A68"/>
                </a:solidFill>
              </a:rPr>
              <a:t>null</a:t>
            </a:r>
            <a:r>
              <a:t>);</a:t>
            </a:r>
          </a:p>
          <a:p>
            <a:pPr>
              <a:lnSpc>
                <a:spcPct val="150000"/>
              </a:lnSpc>
              <a:defRPr sz="2000">
                <a:solidFill>
                  <a:srgbClr val="0326CC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rPr lang="en-US"/>
              <a:t>first</a:t>
            </a:r>
            <a:r>
              <a:rPr>
                <a:solidFill>
                  <a:srgbClr val="000000"/>
                </a:solidFill>
              </a:rPr>
              <a:t>.</a:t>
            </a:r>
            <a:r>
              <a:t>next</a:t>
            </a:r>
            <a:r>
              <a:rPr>
                <a:solidFill>
                  <a:srgbClr val="000000"/>
                </a:solidFill>
              </a:rPr>
              <a:t> = </a:t>
            </a:r>
            <a:r>
              <a:rPr lang="en-US"/>
              <a:t>first</a:t>
            </a:r>
            <a:r>
              <a:rPr>
                <a:solidFill>
                  <a:srgbClr val="000000"/>
                </a:solidFill>
              </a:rPr>
              <a:t>.</a:t>
            </a:r>
            <a:r>
              <a:t>prev</a:t>
            </a:r>
            <a:r>
              <a:rPr>
                <a:solidFill>
                  <a:srgbClr val="000000"/>
                </a:solidFill>
              </a:rPr>
              <a:t> = </a:t>
            </a:r>
            <a:r>
              <a:rPr lang="en-US"/>
              <a:t>first</a:t>
            </a:r>
            <a:r>
              <a:rPr>
                <a:solidFill>
                  <a:srgbClr val="000000"/>
                </a:solidFill>
              </a:rPr>
              <a:t>;</a:t>
            </a:r>
          </a:p>
          <a:p>
            <a:pPr>
              <a:lnSpc>
                <a:spcPct val="150000"/>
              </a:lnSpc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	}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C7824EB6-F900-8C4C-59D1-BC37B2FC64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课堂练习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CE04DDB-A778-92E2-F689-5BD500C0AEAF}"/>
              </a:ext>
            </a:extLst>
          </p:cNvPr>
          <p:cNvSpPr txBox="1"/>
          <p:nvPr/>
        </p:nvSpPr>
        <p:spPr>
          <a:xfrm>
            <a:off x="339817" y="873107"/>
            <a:ext cx="2987997" cy="48731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r>
              <a:rPr lang="zh-CN" altLang="en-US"/>
              <a:t>给出构造器的代码：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2" grpId="1" animBg="1" advAuto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5" name="线条"/>
          <p:cNvSpPr/>
          <p:nvPr/>
        </p:nvSpPr>
        <p:spPr>
          <a:xfrm>
            <a:off x="89833" y="1023946"/>
            <a:ext cx="347063" cy="42433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15635" y="0"/>
                  <a:pt x="10800" y="806"/>
                  <a:pt x="10800" y="1800"/>
                </a:cubicBezTo>
                <a:lnTo>
                  <a:pt x="10800" y="9000"/>
                </a:lnTo>
                <a:cubicBezTo>
                  <a:pt x="10800" y="9994"/>
                  <a:pt x="5965" y="10800"/>
                  <a:pt x="0" y="10800"/>
                </a:cubicBezTo>
                <a:cubicBezTo>
                  <a:pt x="5965" y="10800"/>
                  <a:pt x="10800" y="11606"/>
                  <a:pt x="10800" y="12600"/>
                </a:cubicBezTo>
                <a:lnTo>
                  <a:pt x="10800" y="19800"/>
                </a:lnTo>
                <a:cubicBezTo>
                  <a:pt x="10800" y="20794"/>
                  <a:pt x="15635" y="21600"/>
                  <a:pt x="21600" y="21600"/>
                </a:cubicBezTo>
              </a:path>
            </a:pathLst>
          </a:custGeom>
          <a:ln w="38100">
            <a:solidFill>
              <a:srgbClr val="FF3300"/>
            </a:solidFill>
          </a:ln>
        </p:spPr>
        <p:txBody>
          <a:bodyPr lIns="50800" tIns="50800" rIns="50800" bIns="50800" anchor="ctr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1546" name="1、Node类的对象之间有先后关系，将其它类的对象“装入”…"/>
          <p:cNvSpPr txBox="1"/>
          <p:nvPr/>
        </p:nvSpPr>
        <p:spPr>
          <a:xfrm>
            <a:off x="443875" y="954512"/>
            <a:ext cx="8507074" cy="11133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/>
          <a:p>
            <a:pPr marR="40640" indent="40640" defTabSz="914400">
              <a:lnSpc>
                <a:spcPct val="120000"/>
              </a:lnSpc>
              <a:spcBef>
                <a:spcPts val="1300"/>
              </a:spcBef>
              <a:defRPr sz="2300">
                <a:uFill>
                  <a:solidFill>
                    <a:srgbClr val="000000"/>
                  </a:solidFill>
                </a:uFill>
              </a:defRPr>
            </a:pPr>
            <a:r>
              <a:rPr sz="2400"/>
              <a:t>1、Node类对象之间有</a:t>
            </a:r>
            <a:r>
              <a:rPr lang="zh-CN" altLang="en-US" sz="2400"/>
              <a:t>引用</a:t>
            </a:r>
            <a:r>
              <a:rPr sz="2400"/>
              <a:t>关系，将其它类的对象“装入”</a:t>
            </a:r>
          </a:p>
          <a:p>
            <a:pPr marR="40640" indent="40640" defTabSz="914400">
              <a:lnSpc>
                <a:spcPct val="120000"/>
              </a:lnSpc>
              <a:spcBef>
                <a:spcPts val="1300"/>
              </a:spcBef>
              <a:defRPr sz="2300">
                <a:uFill>
                  <a:solidFill>
                    <a:srgbClr val="000000"/>
                  </a:solidFill>
                </a:uFill>
              </a:defRPr>
            </a:pPr>
            <a:r>
              <a:rPr sz="2400"/>
              <a:t>      Node对象，就设置了其它类对象之间的先后关系</a:t>
            </a:r>
          </a:p>
        </p:txBody>
      </p:sp>
      <p:sp>
        <p:nvSpPr>
          <p:cNvPr id="1547" name="3、java.util.LinkedList：不带头结点的双向链表"/>
          <p:cNvSpPr txBox="1"/>
          <p:nvPr/>
        </p:nvSpPr>
        <p:spPr>
          <a:xfrm>
            <a:off x="450881" y="4861415"/>
            <a:ext cx="7842357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marR="40640" indent="40640" defTabSz="914400">
              <a:spcBef>
                <a:spcPts val="1300"/>
              </a:spcBef>
              <a:defRPr sz="2300">
                <a:uFill>
                  <a:solidFill>
                    <a:srgbClr val="000000"/>
                  </a:solidFill>
                </a:uFill>
              </a:defRPr>
            </a:lvl1pPr>
          </a:lstStyle>
          <a:p>
            <a:r>
              <a:rPr sz="2400"/>
              <a:t>3、java.util.LinkedList：不带头结点的双向链表 </a:t>
            </a:r>
          </a:p>
        </p:txBody>
      </p:sp>
      <p:sp>
        <p:nvSpPr>
          <p:cNvPr id="1548" name="2、最基本的操作：…"/>
          <p:cNvSpPr txBox="1"/>
          <p:nvPr/>
        </p:nvSpPr>
        <p:spPr>
          <a:xfrm>
            <a:off x="468432" y="2186077"/>
            <a:ext cx="8017557" cy="23331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/>
          <a:p>
            <a:pPr marR="40640" indent="40640" defTabSz="914400">
              <a:lnSpc>
                <a:spcPct val="120000"/>
              </a:lnSpc>
              <a:spcBef>
                <a:spcPts val="1300"/>
              </a:spcBef>
              <a:defRPr sz="2300">
                <a:uFill>
                  <a:solidFill>
                    <a:srgbClr val="000000"/>
                  </a:solidFill>
                </a:uFill>
              </a:defRPr>
            </a:pPr>
            <a:r>
              <a:rPr sz="2400"/>
              <a:t>2、</a:t>
            </a:r>
            <a:r>
              <a:rPr lang="zh-CN" altLang="en-US" sz="2400"/>
              <a:t>单向链表的</a:t>
            </a:r>
            <a:r>
              <a:rPr sz="2400"/>
              <a:t>基本操作：</a:t>
            </a:r>
          </a:p>
          <a:p>
            <a:pPr marL="723900" marR="40640" lvl="1" indent="-342900" defTabSz="914400">
              <a:lnSpc>
                <a:spcPct val="120000"/>
              </a:lnSpc>
              <a:spcBef>
                <a:spcPts val="1300"/>
              </a:spcBef>
              <a:buSzPct val="80000"/>
              <a:buFont typeface="Wingdings" pitchFamily="2" charset="2"/>
              <a:buChar char="l"/>
              <a:defRPr sz="2300">
                <a:uFill>
                  <a:solidFill>
                    <a:srgbClr val="000000"/>
                  </a:solidFill>
                </a:uFill>
              </a:defRPr>
            </a:pPr>
            <a:r>
              <a:rPr lang="zh-CN" altLang="en-US" sz="2400">
                <a:latin typeface="SimSun" panose="02010600030101010101" pitchFamily="2" charset="-122"/>
                <a:ea typeface="SimSun" panose="02010600030101010101" pitchFamily="2" charset="-122"/>
              </a:rPr>
              <a:t>“</a:t>
            </a:r>
            <a:r>
              <a:rPr sz="2400">
                <a:latin typeface="SimSun" panose="02010600030101010101" pitchFamily="2" charset="-122"/>
                <a:ea typeface="SimSun" panose="02010600030101010101" pitchFamily="2" charset="-122"/>
              </a:rPr>
              <a:t>找</a:t>
            </a:r>
            <a:r>
              <a:rPr lang="zh-CN" altLang="en-US" sz="2400">
                <a:latin typeface="SimSun" panose="02010600030101010101" pitchFamily="2" charset="-122"/>
                <a:ea typeface="SimSun" panose="02010600030101010101" pitchFamily="2" charset="-122"/>
              </a:rPr>
              <a:t>后继</a:t>
            </a:r>
            <a:r>
              <a:rPr sz="2400">
                <a:latin typeface="SimSun" panose="02010600030101010101" pitchFamily="2" charset="-122"/>
                <a:ea typeface="SimSun" panose="02010600030101010101" pitchFamily="2" charset="-122"/>
              </a:rPr>
              <a:t>结点”</a:t>
            </a:r>
            <a:r>
              <a:rPr sz="2400"/>
              <a:t> p = p.next</a:t>
            </a:r>
          </a:p>
          <a:p>
            <a:pPr marL="723900" marR="40640" lvl="1" indent="-342900" defTabSz="914400">
              <a:lnSpc>
                <a:spcPct val="120000"/>
              </a:lnSpc>
              <a:spcBef>
                <a:spcPts val="1300"/>
              </a:spcBef>
              <a:buSzPct val="80000"/>
              <a:buFont typeface="Wingdings" pitchFamily="2" charset="2"/>
              <a:buChar char="l"/>
              <a:defRPr sz="2300">
                <a:uFill>
                  <a:solidFill>
                    <a:srgbClr val="000000"/>
                  </a:solidFill>
                </a:uFill>
              </a:defRPr>
            </a:pPr>
            <a:r>
              <a:rPr sz="2400"/>
              <a:t>删除p的后继结点</a:t>
            </a:r>
          </a:p>
          <a:p>
            <a:pPr marL="723900" marR="40640" lvl="1" indent="-342900" defTabSz="914400">
              <a:lnSpc>
                <a:spcPct val="120000"/>
              </a:lnSpc>
              <a:spcBef>
                <a:spcPts val="1300"/>
              </a:spcBef>
              <a:buSzPct val="80000"/>
              <a:buFont typeface="Wingdings" pitchFamily="2" charset="2"/>
              <a:buChar char="l"/>
              <a:defRPr sz="2300">
                <a:uFill>
                  <a:solidFill>
                    <a:srgbClr val="000000"/>
                  </a:solidFill>
                </a:uFill>
              </a:defRPr>
            </a:pPr>
            <a:r>
              <a:rPr sz="2400"/>
              <a:t>加入结点作为p的后继结点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A3DAABBE-9A86-27D8-429F-05352D7D0E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小结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F64AF30-FE73-1C3E-6FC6-3F4144B816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结点的相关约定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385789F-72ED-B570-7522-4DB429717338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299810" y="3820948"/>
            <a:ext cx="8544380" cy="2665577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/>
              <a:t>结点的编号：</a:t>
            </a:r>
            <a:r>
              <a:rPr lang="en-US" altLang="zh-CN"/>
              <a:t>1</a:t>
            </a:r>
            <a:r>
              <a:rPr lang="zh-CN" altLang="en-US"/>
              <a:t>、</a:t>
            </a:r>
            <a:r>
              <a:rPr lang="en-US" altLang="zh-CN"/>
              <a:t>2</a:t>
            </a:r>
            <a:r>
              <a:rPr lang="zh-CN" altLang="en-US"/>
              <a:t>、</a:t>
            </a:r>
            <a:r>
              <a:rPr lang="en-US" altLang="zh-CN"/>
              <a:t>3</a:t>
            </a:r>
          </a:p>
          <a:p>
            <a:pPr>
              <a:lnSpc>
                <a:spcPct val="150000"/>
              </a:lnSpc>
            </a:pPr>
            <a:r>
              <a:rPr lang="zh-CN" altLang="en-US"/>
              <a:t>结点的命名：用存储的数据命名，结点</a:t>
            </a:r>
            <a:r>
              <a:rPr lang="en-US" altLang="zh-CN"/>
              <a:t>a</a:t>
            </a:r>
            <a:r>
              <a:rPr lang="en-US" altLang="zh-CN" baseline="-25000"/>
              <a:t>0</a:t>
            </a:r>
            <a:r>
              <a:rPr lang="zh-CN" altLang="en-US"/>
              <a:t>、结点</a:t>
            </a:r>
            <a:r>
              <a:rPr lang="en-US" altLang="zh-CN"/>
              <a:t>a</a:t>
            </a:r>
            <a:r>
              <a:rPr lang="en-US" altLang="zh-CN" baseline="-25000"/>
              <a:t>1</a:t>
            </a:r>
            <a:r>
              <a:rPr lang="zh-CN" altLang="en-US"/>
              <a:t>。</a:t>
            </a:r>
            <a:endParaRPr lang="en-US" altLang="zh-CN"/>
          </a:p>
          <a:p>
            <a:pPr>
              <a:lnSpc>
                <a:spcPct val="150000"/>
              </a:lnSpc>
            </a:pPr>
            <a:r>
              <a:rPr lang="zh-CN" altLang="en-US"/>
              <a:t>首结点、尾结点</a:t>
            </a:r>
            <a:endParaRPr lang="en-US" altLang="zh-CN"/>
          </a:p>
          <a:p>
            <a:pPr>
              <a:lnSpc>
                <a:spcPct val="150000"/>
              </a:lnSpc>
            </a:pPr>
            <a:r>
              <a:rPr lang="zh-CN" altLang="en-US"/>
              <a:t>前驱结点、后继结点</a:t>
            </a:r>
            <a:endParaRPr lang="en-US" altLang="zh-CN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29CD7C9-73E8-C6CF-9F75-7B556EEC5820}"/>
              </a:ext>
            </a:extLst>
          </p:cNvPr>
          <p:cNvSpPr txBox="1"/>
          <p:nvPr/>
        </p:nvSpPr>
        <p:spPr>
          <a:xfrm>
            <a:off x="544286" y="1323886"/>
            <a:ext cx="102657" cy="48731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25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grpSp>
        <p:nvGrpSpPr>
          <p:cNvPr id="5" name="成组">
            <a:extLst>
              <a:ext uri="{FF2B5EF4-FFF2-40B4-BE49-F238E27FC236}">
                <a16:creationId xmlns:a16="http://schemas.microsoft.com/office/drawing/2014/main" id="{D1665504-857C-D707-61A7-4815FD42C720}"/>
              </a:ext>
            </a:extLst>
          </p:cNvPr>
          <p:cNvGrpSpPr/>
          <p:nvPr/>
        </p:nvGrpSpPr>
        <p:grpSpPr>
          <a:xfrm>
            <a:off x="1222179" y="2749889"/>
            <a:ext cx="999531" cy="922341"/>
            <a:chOff x="0" y="0"/>
            <a:chExt cx="999529" cy="922338"/>
          </a:xfrm>
        </p:grpSpPr>
        <p:sp>
          <p:nvSpPr>
            <p:cNvPr id="20" name="矩形">
              <a:extLst>
                <a:ext uri="{FF2B5EF4-FFF2-40B4-BE49-F238E27FC236}">
                  <a16:creationId xmlns:a16="http://schemas.microsoft.com/office/drawing/2014/main" id="{89829D26-98D3-3BF2-087A-B36589F90780}"/>
                </a:ext>
              </a:extLst>
            </p:cNvPr>
            <p:cNvSpPr/>
            <p:nvPr/>
          </p:nvSpPr>
          <p:spPr>
            <a:xfrm>
              <a:off x="0" y="0"/>
              <a:ext cx="999530" cy="465139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40640" marR="40640" defTabSz="914400">
                <a:spcBef>
                  <a:spcPts val="1300"/>
                </a:spcBef>
                <a:defRPr sz="1900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21" name="矩形">
              <a:extLst>
                <a:ext uri="{FF2B5EF4-FFF2-40B4-BE49-F238E27FC236}">
                  <a16:creationId xmlns:a16="http://schemas.microsoft.com/office/drawing/2014/main" id="{836A17AB-4546-F30D-B89D-093502081737}"/>
                </a:ext>
              </a:extLst>
            </p:cNvPr>
            <p:cNvSpPr/>
            <p:nvPr/>
          </p:nvSpPr>
          <p:spPr>
            <a:xfrm>
              <a:off x="0" y="457200"/>
              <a:ext cx="999530" cy="465139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40640" marR="40640" defTabSz="914400">
                <a:spcBef>
                  <a:spcPts val="1300"/>
                </a:spcBef>
                <a:defRPr sz="1900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</p:grpSp>
      <p:grpSp>
        <p:nvGrpSpPr>
          <p:cNvPr id="7" name="成组">
            <a:extLst>
              <a:ext uri="{FF2B5EF4-FFF2-40B4-BE49-F238E27FC236}">
                <a16:creationId xmlns:a16="http://schemas.microsoft.com/office/drawing/2014/main" id="{7F5E8141-29C2-5A27-BFA3-1FBDEE8A5CCC}"/>
              </a:ext>
            </a:extLst>
          </p:cNvPr>
          <p:cNvGrpSpPr/>
          <p:nvPr/>
        </p:nvGrpSpPr>
        <p:grpSpPr>
          <a:xfrm>
            <a:off x="4981236" y="2749889"/>
            <a:ext cx="999530" cy="922341"/>
            <a:chOff x="0" y="0"/>
            <a:chExt cx="999529" cy="922338"/>
          </a:xfrm>
        </p:grpSpPr>
        <p:sp>
          <p:nvSpPr>
            <p:cNvPr id="18" name="矩形">
              <a:extLst>
                <a:ext uri="{FF2B5EF4-FFF2-40B4-BE49-F238E27FC236}">
                  <a16:creationId xmlns:a16="http://schemas.microsoft.com/office/drawing/2014/main" id="{E6EE3C1B-E0F0-7E9D-9FEF-837B9ABF5653}"/>
                </a:ext>
              </a:extLst>
            </p:cNvPr>
            <p:cNvSpPr/>
            <p:nvPr/>
          </p:nvSpPr>
          <p:spPr>
            <a:xfrm>
              <a:off x="0" y="0"/>
              <a:ext cx="999530" cy="465139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40640" marR="40640" defTabSz="914400">
                <a:spcBef>
                  <a:spcPts val="1300"/>
                </a:spcBef>
                <a:defRPr sz="1900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9" name="矩形">
              <a:extLst>
                <a:ext uri="{FF2B5EF4-FFF2-40B4-BE49-F238E27FC236}">
                  <a16:creationId xmlns:a16="http://schemas.microsoft.com/office/drawing/2014/main" id="{8C3F7F73-EA00-D59D-BED5-FB8E2AE0968E}"/>
                </a:ext>
              </a:extLst>
            </p:cNvPr>
            <p:cNvSpPr/>
            <p:nvPr/>
          </p:nvSpPr>
          <p:spPr>
            <a:xfrm>
              <a:off x="0" y="457200"/>
              <a:ext cx="999530" cy="465139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40640" marR="40640" defTabSz="914400">
                <a:spcBef>
                  <a:spcPts val="1300"/>
                </a:spcBef>
                <a:defRPr sz="1900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E3CE34AB-E845-F88D-DB9B-DEAF84CE0498}"/>
              </a:ext>
            </a:extLst>
          </p:cNvPr>
          <p:cNvGrpSpPr/>
          <p:nvPr/>
        </p:nvGrpSpPr>
        <p:grpSpPr>
          <a:xfrm>
            <a:off x="6864322" y="2749889"/>
            <a:ext cx="999531" cy="922342"/>
            <a:chOff x="6864322" y="3994489"/>
            <a:chExt cx="999531" cy="922342"/>
          </a:xfrm>
        </p:grpSpPr>
        <p:sp>
          <p:nvSpPr>
            <p:cNvPr id="13" name="矩形">
              <a:extLst>
                <a:ext uri="{FF2B5EF4-FFF2-40B4-BE49-F238E27FC236}">
                  <a16:creationId xmlns:a16="http://schemas.microsoft.com/office/drawing/2014/main" id="{0F38AFCB-6DB1-B2BA-3DEB-F7B350594BFE}"/>
                </a:ext>
              </a:extLst>
            </p:cNvPr>
            <p:cNvSpPr/>
            <p:nvPr/>
          </p:nvSpPr>
          <p:spPr>
            <a:xfrm>
              <a:off x="6864322" y="3994489"/>
              <a:ext cx="999531" cy="465141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40640" marR="40640" defTabSz="914400">
                <a:spcBef>
                  <a:spcPts val="1300"/>
                </a:spcBef>
                <a:defRPr sz="1900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4" name="矩形">
              <a:extLst>
                <a:ext uri="{FF2B5EF4-FFF2-40B4-BE49-F238E27FC236}">
                  <a16:creationId xmlns:a16="http://schemas.microsoft.com/office/drawing/2014/main" id="{75C26DAC-05B8-6448-E613-0E76055CE05D}"/>
                </a:ext>
              </a:extLst>
            </p:cNvPr>
            <p:cNvSpPr/>
            <p:nvPr/>
          </p:nvSpPr>
          <p:spPr>
            <a:xfrm>
              <a:off x="6864322" y="4451690"/>
              <a:ext cx="999531" cy="465141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40640" marR="40640" algn="ctr" defTabSz="914400">
                <a:spcBef>
                  <a:spcPts val="1300"/>
                </a:spcBef>
                <a:defRPr sz="1900">
                  <a:uFill>
                    <a:solidFill>
                      <a:srgbClr val="000000"/>
                    </a:solidFill>
                  </a:uFill>
                </a:defRPr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0" name="线条">
            <a:extLst>
              <a:ext uri="{FF2B5EF4-FFF2-40B4-BE49-F238E27FC236}">
                <a16:creationId xmlns:a16="http://schemas.microsoft.com/office/drawing/2014/main" id="{07F2A9C3-C022-304B-BEE7-F8EE141D64DA}"/>
              </a:ext>
            </a:extLst>
          </p:cNvPr>
          <p:cNvSpPr/>
          <p:nvPr/>
        </p:nvSpPr>
        <p:spPr>
          <a:xfrm>
            <a:off x="1745374" y="3417524"/>
            <a:ext cx="1360259" cy="1"/>
          </a:xfrm>
          <a:prstGeom prst="line">
            <a:avLst/>
          </a:prstGeom>
          <a:noFill/>
          <a:ln w="25400" cap="flat">
            <a:solidFill>
              <a:srgbClr val="1781FB"/>
            </a:solidFill>
            <a:prstDash val="solid"/>
            <a:round/>
            <a:tailEnd type="triangle" w="med" len="med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R="40639" indent="57798" algn="ctr" defTabSz="910828">
              <a:defRPr sz="4000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11" name="线条">
            <a:extLst>
              <a:ext uri="{FF2B5EF4-FFF2-40B4-BE49-F238E27FC236}">
                <a16:creationId xmlns:a16="http://schemas.microsoft.com/office/drawing/2014/main" id="{277C3809-5DE4-7202-5AFF-B7B1FCEE1A12}"/>
              </a:ext>
            </a:extLst>
          </p:cNvPr>
          <p:cNvSpPr/>
          <p:nvPr/>
        </p:nvSpPr>
        <p:spPr>
          <a:xfrm>
            <a:off x="5524346" y="3417524"/>
            <a:ext cx="1360259" cy="1"/>
          </a:xfrm>
          <a:prstGeom prst="line">
            <a:avLst/>
          </a:prstGeom>
          <a:noFill/>
          <a:ln w="25400" cap="flat">
            <a:solidFill>
              <a:srgbClr val="1781FB"/>
            </a:solidFill>
            <a:prstDash val="solid"/>
            <a:round/>
            <a:tailEnd type="triangle" w="med" len="med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R="40639" indent="57798" algn="ctr" defTabSz="910828">
              <a:defRPr sz="4000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grpSp>
        <p:nvGrpSpPr>
          <p:cNvPr id="24" name="成组">
            <a:extLst>
              <a:ext uri="{FF2B5EF4-FFF2-40B4-BE49-F238E27FC236}">
                <a16:creationId xmlns:a16="http://schemas.microsoft.com/office/drawing/2014/main" id="{B1686AFF-A252-E7E4-8204-52D72CBAC1E0}"/>
              </a:ext>
            </a:extLst>
          </p:cNvPr>
          <p:cNvGrpSpPr/>
          <p:nvPr/>
        </p:nvGrpSpPr>
        <p:grpSpPr>
          <a:xfrm>
            <a:off x="3105266" y="2749889"/>
            <a:ext cx="999531" cy="922341"/>
            <a:chOff x="0" y="0"/>
            <a:chExt cx="999529" cy="922338"/>
          </a:xfrm>
        </p:grpSpPr>
        <p:sp>
          <p:nvSpPr>
            <p:cNvPr id="25" name="矩形">
              <a:extLst>
                <a:ext uri="{FF2B5EF4-FFF2-40B4-BE49-F238E27FC236}">
                  <a16:creationId xmlns:a16="http://schemas.microsoft.com/office/drawing/2014/main" id="{708A6CC3-C631-D879-A31D-D0629237BA76}"/>
                </a:ext>
              </a:extLst>
            </p:cNvPr>
            <p:cNvSpPr/>
            <p:nvPr/>
          </p:nvSpPr>
          <p:spPr>
            <a:xfrm>
              <a:off x="0" y="0"/>
              <a:ext cx="999530" cy="465139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40640" marR="40640" defTabSz="914400">
                <a:spcBef>
                  <a:spcPts val="1300"/>
                </a:spcBef>
                <a:defRPr sz="1900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26" name="矩形">
              <a:extLst>
                <a:ext uri="{FF2B5EF4-FFF2-40B4-BE49-F238E27FC236}">
                  <a16:creationId xmlns:a16="http://schemas.microsoft.com/office/drawing/2014/main" id="{E80495AA-D4FD-DD5E-5642-9B4AB0D1640C}"/>
                </a:ext>
              </a:extLst>
            </p:cNvPr>
            <p:cNvSpPr/>
            <p:nvPr/>
          </p:nvSpPr>
          <p:spPr>
            <a:xfrm>
              <a:off x="0" y="457200"/>
              <a:ext cx="999530" cy="465139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40640" marR="40640" defTabSz="914400">
                <a:spcBef>
                  <a:spcPts val="1300"/>
                </a:spcBef>
                <a:defRPr sz="1900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</p:grpSp>
      <p:sp>
        <p:nvSpPr>
          <p:cNvPr id="27" name="线条">
            <a:extLst>
              <a:ext uri="{FF2B5EF4-FFF2-40B4-BE49-F238E27FC236}">
                <a16:creationId xmlns:a16="http://schemas.microsoft.com/office/drawing/2014/main" id="{DDC9FAFF-BFD8-B684-0F80-7E5267A53FCE}"/>
              </a:ext>
            </a:extLst>
          </p:cNvPr>
          <p:cNvSpPr/>
          <p:nvPr/>
        </p:nvSpPr>
        <p:spPr>
          <a:xfrm>
            <a:off x="3628461" y="3417524"/>
            <a:ext cx="1360259" cy="1"/>
          </a:xfrm>
          <a:prstGeom prst="line">
            <a:avLst/>
          </a:prstGeom>
          <a:noFill/>
          <a:ln w="25400" cap="flat">
            <a:solidFill>
              <a:srgbClr val="1781FB"/>
            </a:solidFill>
            <a:prstDash val="solid"/>
            <a:round/>
            <a:tailEnd type="triangle" w="med" len="med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R="40639" indent="57798" algn="ctr" defTabSz="910828">
              <a:defRPr sz="4000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63ED7E10-C8D0-AA2D-F539-2028BA6CC2BE}"/>
              </a:ext>
            </a:extLst>
          </p:cNvPr>
          <p:cNvGrpSpPr/>
          <p:nvPr/>
        </p:nvGrpSpPr>
        <p:grpSpPr>
          <a:xfrm>
            <a:off x="1238366" y="1011186"/>
            <a:ext cx="6536053" cy="983655"/>
            <a:chOff x="1199217" y="2059841"/>
            <a:chExt cx="6536053" cy="983655"/>
          </a:xfrm>
        </p:grpSpPr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26B699BC-30EA-3292-431B-E50EFC3E28A1}"/>
                </a:ext>
              </a:extLst>
            </p:cNvPr>
            <p:cNvGrpSpPr/>
            <p:nvPr/>
          </p:nvGrpSpPr>
          <p:grpSpPr>
            <a:xfrm>
              <a:off x="1199217" y="2059841"/>
              <a:ext cx="983655" cy="983655"/>
              <a:chOff x="1253647" y="2094461"/>
              <a:chExt cx="983655" cy="983655"/>
            </a:xfrm>
          </p:grpSpPr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D3FD40F5-4727-85A8-FBD3-AAEA1443BAA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253647" y="2094461"/>
                <a:ext cx="983655" cy="983655"/>
              </a:xfrm>
              <a:prstGeom prst="ellipse">
                <a:avLst/>
              </a:prstGeom>
              <a:solidFill>
                <a:srgbClr val="FFFFFF"/>
              </a:solidFill>
              <a:ln w="25400" cap="flat">
                <a:solidFill>
                  <a:schemeClr val="tx1"/>
                </a:solidFill>
                <a:prstDash val="solid"/>
                <a:round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50800" tIns="50800" rIns="50800" bIns="50800" numCol="1" spcCol="38100" rtlCol="0" anchor="ctr">
                <a:spAutoFit/>
              </a:bodyPr>
              <a:lstStyle/>
              <a:p>
                <a:pPr marL="0" marR="0" indent="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200" b="0" i="0" u="none" strike="noStrike" cap="none" spc="0" normalizeH="0" baseline="0">
                  <a:ln>
                    <a:noFill/>
                  </a:ln>
                  <a:effectLst/>
                  <a:uFillTx/>
                  <a:latin typeface="Tahoma"/>
                  <a:ea typeface="Tahoma"/>
                  <a:cs typeface="Tahoma"/>
                  <a:sym typeface="Tahoma"/>
                </a:endParaRPr>
              </a:p>
            </p:txBody>
          </p:sp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51FBD955-7BA1-8E42-A21E-BBBE23D1C1DF}"/>
                  </a:ext>
                </a:extLst>
              </p:cNvPr>
              <p:cNvSpPr txBox="1"/>
              <p:nvPr/>
            </p:nvSpPr>
            <p:spPr>
              <a:xfrm>
                <a:off x="1590917" y="2308013"/>
                <a:ext cx="352661" cy="48731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none" lIns="50800" tIns="50800" rIns="50800" bIns="50800" numCol="1" spcCol="38100" rtlCol="0" anchor="ctr">
                <a:spAutoFit/>
              </a:bodyPr>
              <a:lstStyle/>
              <a:p>
                <a:pPr marL="0" marR="0" indent="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2500" b="0" i="0" u="none" strike="noStrike" cap="none" spc="0" normalizeH="0" baseline="0">
                    <a:ln>
                      <a:noFill/>
                    </a:ln>
                    <a:effectLst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rPr>
                  <a:t>a</a:t>
                </a:r>
                <a:r>
                  <a:rPr kumimoji="0" lang="en-US" altLang="zh-CN" sz="2500" b="0" i="0" u="none" strike="noStrike" cap="none" spc="0" normalizeH="0" baseline="-25000">
                    <a:ln>
                      <a:noFill/>
                    </a:ln>
                    <a:effectLst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rPr>
                  <a:t>0</a:t>
                </a:r>
                <a:endParaRPr kumimoji="0" lang="zh-CN" altLang="en-US" sz="2500" b="0" i="0" u="none" strike="noStrike" cap="none" spc="0" normalizeH="0" baseline="-25000">
                  <a:ln>
                    <a:noFill/>
                  </a:ln>
                  <a:effectLst/>
                  <a:uFillTx/>
                  <a:latin typeface="Times New Roman"/>
                  <a:ea typeface="Times New Roman"/>
                  <a:cs typeface="Times New Roman"/>
                  <a:sym typeface="Times New Roman"/>
                </a:endParaRPr>
              </a:p>
            </p:txBody>
          </p:sp>
        </p:grpSp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59C5F618-7DF4-7990-4D74-500A27318498}"/>
                </a:ext>
              </a:extLst>
            </p:cNvPr>
            <p:cNvGrpSpPr/>
            <p:nvPr/>
          </p:nvGrpSpPr>
          <p:grpSpPr>
            <a:xfrm>
              <a:off x="3054418" y="2059841"/>
              <a:ext cx="983655" cy="983655"/>
              <a:chOff x="1253647" y="2094461"/>
              <a:chExt cx="983655" cy="983655"/>
            </a:xfrm>
          </p:grpSpPr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id="{2DF6F570-11E9-264B-93DB-52035DFB3DC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253647" y="2094461"/>
                <a:ext cx="983655" cy="983655"/>
              </a:xfrm>
              <a:prstGeom prst="ellipse">
                <a:avLst/>
              </a:prstGeom>
              <a:solidFill>
                <a:srgbClr val="FFFFFF"/>
              </a:solidFill>
              <a:ln w="25400" cap="flat">
                <a:solidFill>
                  <a:schemeClr val="tx1"/>
                </a:solidFill>
                <a:prstDash val="solid"/>
                <a:round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50800" tIns="50800" rIns="50800" bIns="50800" numCol="1" spcCol="38100" rtlCol="0" anchor="ctr">
                <a:spAutoFit/>
              </a:bodyPr>
              <a:lstStyle/>
              <a:p>
                <a:pPr marL="0" marR="0" indent="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200" b="0" i="0" u="none" strike="noStrike" cap="none" spc="0" normalizeH="0" baseline="0">
                  <a:ln>
                    <a:noFill/>
                  </a:ln>
                  <a:effectLst/>
                  <a:uFillTx/>
                  <a:latin typeface="Tahoma"/>
                  <a:ea typeface="Tahoma"/>
                  <a:cs typeface="Tahoma"/>
                  <a:sym typeface="Tahoma"/>
                </a:endParaRPr>
              </a:p>
            </p:txBody>
          </p:sp>
          <p:sp>
            <p:nvSpPr>
              <p:cNvPr id="50" name="文本框 49">
                <a:extLst>
                  <a:ext uri="{FF2B5EF4-FFF2-40B4-BE49-F238E27FC236}">
                    <a16:creationId xmlns:a16="http://schemas.microsoft.com/office/drawing/2014/main" id="{3C78012B-0200-93D3-07BE-4A2FB5FD7960}"/>
                  </a:ext>
                </a:extLst>
              </p:cNvPr>
              <p:cNvSpPr txBox="1"/>
              <p:nvPr/>
            </p:nvSpPr>
            <p:spPr>
              <a:xfrm>
                <a:off x="1590917" y="2308013"/>
                <a:ext cx="352661" cy="48731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none" lIns="50800" tIns="50800" rIns="50800" bIns="50800" numCol="1" spcCol="38100" rtlCol="0" anchor="ctr">
                <a:spAutoFit/>
              </a:bodyPr>
              <a:lstStyle/>
              <a:p>
                <a:pPr marL="0" marR="0" indent="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2500" b="0" i="0" u="none" strike="noStrike" cap="none" spc="0" normalizeH="0" baseline="0">
                    <a:ln>
                      <a:noFill/>
                    </a:ln>
                    <a:effectLst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rPr>
                  <a:t>a</a:t>
                </a:r>
                <a:r>
                  <a:rPr kumimoji="0" lang="en-US" altLang="zh-CN" sz="2500" b="0" i="0" u="none" strike="noStrike" cap="none" spc="0" normalizeH="0" baseline="-25000">
                    <a:ln>
                      <a:noFill/>
                    </a:ln>
                    <a:effectLst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rPr>
                  <a:t>1</a:t>
                </a:r>
                <a:endParaRPr kumimoji="0" lang="zh-CN" altLang="en-US" sz="2500" b="0" i="0" u="none" strike="noStrike" cap="none" spc="0" normalizeH="0" baseline="-25000">
                  <a:ln>
                    <a:noFill/>
                  </a:ln>
                  <a:effectLst/>
                  <a:uFillTx/>
                  <a:latin typeface="Times New Roman"/>
                  <a:ea typeface="Times New Roman"/>
                  <a:cs typeface="Times New Roman"/>
                  <a:sym typeface="Times New Roman"/>
                </a:endParaRPr>
              </a:p>
            </p:txBody>
          </p:sp>
        </p:grpSp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B40F88A1-2546-387E-B799-7230FE977AB8}"/>
                </a:ext>
              </a:extLst>
            </p:cNvPr>
            <p:cNvGrpSpPr/>
            <p:nvPr/>
          </p:nvGrpSpPr>
          <p:grpSpPr>
            <a:xfrm>
              <a:off x="4904009" y="2059841"/>
              <a:ext cx="983655" cy="983655"/>
              <a:chOff x="1253647" y="2094461"/>
              <a:chExt cx="983655" cy="983655"/>
            </a:xfrm>
          </p:grpSpPr>
          <p:sp>
            <p:nvSpPr>
              <p:cNvPr id="53" name="椭圆 52">
                <a:extLst>
                  <a:ext uri="{FF2B5EF4-FFF2-40B4-BE49-F238E27FC236}">
                    <a16:creationId xmlns:a16="http://schemas.microsoft.com/office/drawing/2014/main" id="{1B4EB2AC-68AE-224D-E06A-9B32345124E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253647" y="2094461"/>
                <a:ext cx="983655" cy="983655"/>
              </a:xfrm>
              <a:prstGeom prst="ellipse">
                <a:avLst/>
              </a:prstGeom>
              <a:solidFill>
                <a:srgbClr val="FFFFFF"/>
              </a:solidFill>
              <a:ln w="25400" cap="flat">
                <a:solidFill>
                  <a:schemeClr val="tx1"/>
                </a:solidFill>
                <a:prstDash val="solid"/>
                <a:round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50800" tIns="50800" rIns="50800" bIns="50800" numCol="1" spcCol="38100" rtlCol="0" anchor="ctr">
                <a:spAutoFit/>
              </a:bodyPr>
              <a:lstStyle/>
              <a:p>
                <a:pPr marL="0" marR="0" indent="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200" b="0" i="0" u="none" strike="noStrike" cap="none" spc="0" normalizeH="0" baseline="0">
                  <a:ln>
                    <a:noFill/>
                  </a:ln>
                  <a:effectLst/>
                  <a:uFillTx/>
                  <a:latin typeface="Tahoma"/>
                  <a:ea typeface="Tahoma"/>
                  <a:cs typeface="Tahoma"/>
                  <a:sym typeface="Tahoma"/>
                </a:endParaRPr>
              </a:p>
            </p:txBody>
          </p:sp>
          <p:sp>
            <p:nvSpPr>
              <p:cNvPr id="54" name="文本框 53">
                <a:extLst>
                  <a:ext uri="{FF2B5EF4-FFF2-40B4-BE49-F238E27FC236}">
                    <a16:creationId xmlns:a16="http://schemas.microsoft.com/office/drawing/2014/main" id="{96AF726F-9A6F-745F-F8D0-D0DA544516E3}"/>
                  </a:ext>
                </a:extLst>
              </p:cNvPr>
              <p:cNvSpPr txBox="1"/>
              <p:nvPr/>
            </p:nvSpPr>
            <p:spPr>
              <a:xfrm>
                <a:off x="1590917" y="2308013"/>
                <a:ext cx="352661" cy="48731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none" lIns="50800" tIns="50800" rIns="50800" bIns="50800" numCol="1" spcCol="38100" rtlCol="0" anchor="ctr">
                <a:spAutoFit/>
              </a:bodyPr>
              <a:lstStyle/>
              <a:p>
                <a:pPr marL="0" marR="0" indent="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2500" b="0" i="0" u="none" strike="noStrike" cap="none" spc="0" normalizeH="0" baseline="0">
                    <a:ln>
                      <a:noFill/>
                    </a:ln>
                    <a:effectLst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rPr>
                  <a:t>a</a:t>
                </a:r>
                <a:r>
                  <a:rPr kumimoji="0" lang="en-US" altLang="zh-CN" sz="2500" b="0" i="0" u="none" strike="noStrike" cap="none" spc="0" normalizeH="0" baseline="-25000">
                    <a:ln>
                      <a:noFill/>
                    </a:ln>
                    <a:effectLst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rPr>
                  <a:t>2</a:t>
                </a:r>
                <a:endParaRPr kumimoji="0" lang="zh-CN" altLang="en-US" sz="2500" b="0" i="0" u="none" strike="noStrike" cap="none" spc="0" normalizeH="0" baseline="-25000">
                  <a:ln>
                    <a:noFill/>
                  </a:ln>
                  <a:effectLst/>
                  <a:uFillTx/>
                  <a:latin typeface="Times New Roman"/>
                  <a:ea typeface="Times New Roman"/>
                  <a:cs typeface="Times New Roman"/>
                  <a:sym typeface="Times New Roman"/>
                </a:endParaRPr>
              </a:p>
            </p:txBody>
          </p:sp>
        </p:grp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5756C19B-07FC-C762-1D8B-F01914068744}"/>
                </a:ext>
              </a:extLst>
            </p:cNvPr>
            <p:cNvGrpSpPr/>
            <p:nvPr/>
          </p:nvGrpSpPr>
          <p:grpSpPr>
            <a:xfrm>
              <a:off x="6751615" y="2059841"/>
              <a:ext cx="983655" cy="983655"/>
              <a:chOff x="1253647" y="2094461"/>
              <a:chExt cx="983655" cy="983655"/>
            </a:xfrm>
          </p:grpSpPr>
          <p:sp>
            <p:nvSpPr>
              <p:cNvPr id="57" name="椭圆 56">
                <a:extLst>
                  <a:ext uri="{FF2B5EF4-FFF2-40B4-BE49-F238E27FC236}">
                    <a16:creationId xmlns:a16="http://schemas.microsoft.com/office/drawing/2014/main" id="{E5D61DF9-76C8-790C-91B5-80835ECCFD1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253647" y="2094461"/>
                <a:ext cx="983655" cy="983655"/>
              </a:xfrm>
              <a:prstGeom prst="ellipse">
                <a:avLst/>
              </a:prstGeom>
              <a:solidFill>
                <a:srgbClr val="FFFFFF"/>
              </a:solidFill>
              <a:ln w="25400" cap="flat">
                <a:solidFill>
                  <a:schemeClr val="tx1"/>
                </a:solidFill>
                <a:prstDash val="solid"/>
                <a:round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50800" tIns="50800" rIns="50800" bIns="50800" numCol="1" spcCol="38100" rtlCol="0" anchor="ctr">
                <a:spAutoFit/>
              </a:bodyPr>
              <a:lstStyle/>
              <a:p>
                <a:pPr marL="0" marR="0" indent="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200" b="0" i="0" u="none" strike="noStrike" cap="none" spc="0" normalizeH="0" baseline="0">
                  <a:ln>
                    <a:noFill/>
                  </a:ln>
                  <a:effectLst/>
                  <a:uFillTx/>
                  <a:latin typeface="Tahoma"/>
                  <a:ea typeface="Tahoma"/>
                  <a:cs typeface="Tahoma"/>
                  <a:sym typeface="Tahoma"/>
                </a:endParaRPr>
              </a:p>
            </p:txBody>
          </p:sp>
          <p:sp>
            <p:nvSpPr>
              <p:cNvPr id="58" name="文本框 57">
                <a:extLst>
                  <a:ext uri="{FF2B5EF4-FFF2-40B4-BE49-F238E27FC236}">
                    <a16:creationId xmlns:a16="http://schemas.microsoft.com/office/drawing/2014/main" id="{DF87CBCE-1350-F304-E34A-70D7357DEF9F}"/>
                  </a:ext>
                </a:extLst>
              </p:cNvPr>
              <p:cNvSpPr txBox="1"/>
              <p:nvPr/>
            </p:nvSpPr>
            <p:spPr>
              <a:xfrm>
                <a:off x="1590917" y="2308013"/>
                <a:ext cx="352661" cy="48731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none" lIns="50800" tIns="50800" rIns="50800" bIns="50800" numCol="1" spcCol="38100" rtlCol="0" anchor="ctr">
                <a:spAutoFit/>
              </a:bodyPr>
              <a:lstStyle/>
              <a:p>
                <a:pPr marL="0" marR="0" indent="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2500" b="0" i="0" u="none" strike="noStrike" cap="none" spc="0" normalizeH="0" baseline="0">
                    <a:ln>
                      <a:noFill/>
                    </a:ln>
                    <a:effectLst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rPr>
                  <a:t>a</a:t>
                </a:r>
                <a:r>
                  <a:rPr kumimoji="0" lang="en-US" altLang="zh-CN" sz="2500" b="0" i="0" u="none" strike="noStrike" cap="none" spc="0" normalizeH="0" baseline="-25000">
                    <a:ln>
                      <a:noFill/>
                    </a:ln>
                    <a:effectLst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rPr>
                  <a:t>3</a:t>
                </a:r>
                <a:endParaRPr kumimoji="0" lang="zh-CN" altLang="en-US" sz="2500" b="0" i="0" u="none" strike="noStrike" cap="none" spc="0" normalizeH="0" baseline="-25000">
                  <a:ln>
                    <a:noFill/>
                  </a:ln>
                  <a:effectLst/>
                  <a:uFillTx/>
                  <a:latin typeface="Times New Roman"/>
                  <a:ea typeface="Times New Roman"/>
                  <a:cs typeface="Times New Roman"/>
                  <a:sym typeface="Times New Roman"/>
                </a:endParaRPr>
              </a:p>
            </p:txBody>
          </p:sp>
        </p:grpSp>
      </p:grpSp>
      <p:cxnSp>
        <p:nvCxnSpPr>
          <p:cNvPr id="64" name="直线连接符 63">
            <a:extLst>
              <a:ext uri="{FF2B5EF4-FFF2-40B4-BE49-F238E27FC236}">
                <a16:creationId xmlns:a16="http://schemas.microsoft.com/office/drawing/2014/main" id="{3DA11C2B-7AC6-F89D-AB9D-4BE9D38899EC}"/>
              </a:ext>
            </a:extLst>
          </p:cNvPr>
          <p:cNvCxnSpPr>
            <a:cxnSpLocks/>
          </p:cNvCxnSpPr>
          <p:nvPr/>
        </p:nvCxnSpPr>
        <p:spPr>
          <a:xfrm flipV="1">
            <a:off x="1730193" y="1994841"/>
            <a:ext cx="1" cy="1053799"/>
          </a:xfrm>
          <a:prstGeom prst="line">
            <a:avLst/>
          </a:prstGeom>
          <a:noFill/>
          <a:ln w="25400" cap="rnd">
            <a:solidFill>
              <a:schemeClr val="tx1"/>
            </a:solidFill>
            <a:prstDash val="solid"/>
            <a:round/>
            <a:headEnd type="none"/>
            <a:tailEnd type="arrow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66" name="直线连接符 65">
            <a:extLst>
              <a:ext uri="{FF2B5EF4-FFF2-40B4-BE49-F238E27FC236}">
                <a16:creationId xmlns:a16="http://schemas.microsoft.com/office/drawing/2014/main" id="{77CFC489-B573-91E3-A555-17835F7964AB}"/>
              </a:ext>
            </a:extLst>
          </p:cNvPr>
          <p:cNvCxnSpPr>
            <a:cxnSpLocks/>
          </p:cNvCxnSpPr>
          <p:nvPr/>
        </p:nvCxnSpPr>
        <p:spPr>
          <a:xfrm flipV="1">
            <a:off x="3596279" y="1994841"/>
            <a:ext cx="1" cy="1053799"/>
          </a:xfrm>
          <a:prstGeom prst="line">
            <a:avLst/>
          </a:prstGeom>
          <a:noFill/>
          <a:ln w="25400" cap="rnd">
            <a:solidFill>
              <a:schemeClr val="tx1"/>
            </a:solidFill>
            <a:prstDash val="solid"/>
            <a:round/>
            <a:headEnd type="none"/>
            <a:tailEnd type="arrow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67" name="直线连接符 66">
            <a:extLst>
              <a:ext uri="{FF2B5EF4-FFF2-40B4-BE49-F238E27FC236}">
                <a16:creationId xmlns:a16="http://schemas.microsoft.com/office/drawing/2014/main" id="{5B561DBA-84DF-2411-41A2-6A15C996E85E}"/>
              </a:ext>
            </a:extLst>
          </p:cNvPr>
          <p:cNvCxnSpPr>
            <a:cxnSpLocks/>
          </p:cNvCxnSpPr>
          <p:nvPr/>
        </p:nvCxnSpPr>
        <p:spPr>
          <a:xfrm flipV="1">
            <a:off x="5494685" y="1994841"/>
            <a:ext cx="1" cy="1053799"/>
          </a:xfrm>
          <a:prstGeom prst="line">
            <a:avLst/>
          </a:prstGeom>
          <a:noFill/>
          <a:ln w="25400" cap="rnd">
            <a:solidFill>
              <a:schemeClr val="tx1"/>
            </a:solidFill>
            <a:prstDash val="solid"/>
            <a:round/>
            <a:headEnd type="none"/>
            <a:tailEnd type="arrow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68" name="直线连接符 67">
            <a:extLst>
              <a:ext uri="{FF2B5EF4-FFF2-40B4-BE49-F238E27FC236}">
                <a16:creationId xmlns:a16="http://schemas.microsoft.com/office/drawing/2014/main" id="{9837F268-3259-857A-6576-7B6A9502D981}"/>
              </a:ext>
            </a:extLst>
          </p:cNvPr>
          <p:cNvCxnSpPr>
            <a:cxnSpLocks/>
          </p:cNvCxnSpPr>
          <p:nvPr/>
        </p:nvCxnSpPr>
        <p:spPr>
          <a:xfrm flipV="1">
            <a:off x="7337154" y="1994841"/>
            <a:ext cx="1" cy="1053799"/>
          </a:xfrm>
          <a:prstGeom prst="line">
            <a:avLst/>
          </a:prstGeom>
          <a:noFill/>
          <a:ln w="25400" cap="rnd">
            <a:solidFill>
              <a:schemeClr val="tx1"/>
            </a:solidFill>
            <a:prstDash val="solid"/>
            <a:round/>
            <a:headEnd type="none"/>
            <a:tailEnd type="arrow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id="{CCF983F2-B038-69A4-18B2-C30522085F77}"/>
              </a:ext>
            </a:extLst>
          </p:cNvPr>
          <p:cNvSpPr txBox="1"/>
          <p:nvPr/>
        </p:nvSpPr>
        <p:spPr>
          <a:xfrm>
            <a:off x="7242334" y="3190473"/>
            <a:ext cx="391787" cy="47705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zh-CN" altLang="en-US">
                <a:solidFill>
                  <a:schemeClr val="tx1"/>
                </a:solidFill>
                <a:effectLst/>
                <a:latin typeface="Symbol" pitchFamily="2" charset="2"/>
              </a:rPr>
              <a:t>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1642990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AD529A-6A89-2BBF-E46E-9905FD5A3D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CLinkedList</a:t>
            </a:r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54F4B99-C073-F6D5-252B-8A63D89E513D}"/>
              </a:ext>
            </a:extLst>
          </p:cNvPr>
          <p:cNvSpPr txBox="1"/>
          <p:nvPr/>
        </p:nvSpPr>
        <p:spPr>
          <a:xfrm>
            <a:off x="10883" y="1359583"/>
            <a:ext cx="9220199" cy="529375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>
                <a:solidFill>
                  <a:srgbClr val="7F0055"/>
                </a:solidFill>
                <a:effectLst/>
                <a:latin typeface="Monaco" pitchFamily="2" charset="0"/>
              </a:rPr>
              <a:t>public</a:t>
            </a:r>
            <a:r>
              <a:rPr lang="en-US" altLang="zh-CN" sz="1600">
                <a:effectLst/>
                <a:latin typeface="Monaco" pitchFamily="2" charset="0"/>
              </a:rPr>
              <a:t> </a:t>
            </a:r>
            <a:r>
              <a:rPr lang="en-US" altLang="zh-CN" sz="1600">
                <a:solidFill>
                  <a:srgbClr val="7F0055"/>
                </a:solidFill>
                <a:effectLst/>
                <a:latin typeface="Monaco" pitchFamily="2" charset="0"/>
              </a:rPr>
              <a:t>class</a:t>
            </a:r>
            <a:r>
              <a:rPr lang="en-US" altLang="zh-CN" sz="1600">
                <a:effectLst/>
                <a:latin typeface="Monaco" pitchFamily="2" charset="0"/>
              </a:rPr>
              <a:t> CLinkedList&lt;T&gt; </a:t>
            </a:r>
            <a:r>
              <a:rPr lang="en-US" altLang="zh-CN" sz="1600">
                <a:solidFill>
                  <a:srgbClr val="7F0055"/>
                </a:solidFill>
                <a:effectLst/>
                <a:latin typeface="Monaco" pitchFamily="2" charset="0"/>
              </a:rPr>
              <a:t>implements</a:t>
            </a:r>
            <a:r>
              <a:rPr lang="en-US" altLang="zh-CN" sz="1600">
                <a:effectLst/>
                <a:latin typeface="Monaco" pitchFamily="2" charset="0"/>
              </a:rPr>
              <a:t> IList&lt;T&gt;, Iterable&lt;T&gt;, Cloneable {</a:t>
            </a:r>
          </a:p>
          <a:p>
            <a:pPr>
              <a:lnSpc>
                <a:spcPct val="150000"/>
              </a:lnSpc>
            </a:pPr>
            <a:r>
              <a:rPr lang="en-US" altLang="zh-CN" sz="1600">
                <a:solidFill>
                  <a:srgbClr val="7F0055"/>
                </a:solidFill>
                <a:effectLst/>
                <a:latin typeface="Monaco" pitchFamily="2" charset="0"/>
              </a:rPr>
              <a:t>	private</a:t>
            </a:r>
            <a:r>
              <a:rPr lang="en-US" altLang="zh-CN" sz="1600">
                <a:effectLst/>
                <a:latin typeface="Monaco" pitchFamily="2" charset="0"/>
              </a:rPr>
              <a:t> Node&lt;T&gt; </a:t>
            </a:r>
            <a:r>
              <a:rPr lang="en-US" altLang="zh-CN" sz="1600">
                <a:solidFill>
                  <a:srgbClr val="0000C0"/>
                </a:solidFill>
                <a:effectLst/>
                <a:latin typeface="Monaco" pitchFamily="2" charset="0"/>
              </a:rPr>
              <a:t>first</a:t>
            </a:r>
            <a:r>
              <a:rPr lang="en-US" altLang="zh-CN" sz="1600">
                <a:effectLst/>
                <a:latin typeface="Monaco" pitchFamily="2" charset="0"/>
              </a:rPr>
              <a:t>;</a:t>
            </a:r>
          </a:p>
          <a:p>
            <a:pPr>
              <a:lnSpc>
                <a:spcPct val="150000"/>
              </a:lnSpc>
            </a:pPr>
            <a:r>
              <a:rPr lang="en-US" altLang="zh-CN" sz="1600">
                <a:solidFill>
                  <a:srgbClr val="7F0055"/>
                </a:solidFill>
                <a:effectLst/>
                <a:latin typeface="Monaco" pitchFamily="2" charset="0"/>
              </a:rPr>
              <a:t>	private</a:t>
            </a:r>
            <a:r>
              <a:rPr lang="en-US" altLang="zh-CN" sz="1600">
                <a:solidFill>
                  <a:srgbClr val="000000"/>
                </a:solidFill>
                <a:effectLst/>
                <a:latin typeface="Monaco" pitchFamily="2" charset="0"/>
              </a:rPr>
              <a:t> </a:t>
            </a:r>
            <a:r>
              <a:rPr lang="en-US" altLang="zh-CN" sz="1600">
                <a:solidFill>
                  <a:srgbClr val="7F0055"/>
                </a:solidFill>
                <a:effectLst/>
                <a:latin typeface="Monaco" pitchFamily="2" charset="0"/>
              </a:rPr>
              <a:t>int</a:t>
            </a:r>
            <a:r>
              <a:rPr lang="en-US" altLang="zh-CN" sz="1600">
                <a:solidFill>
                  <a:srgbClr val="000000"/>
                </a:solidFill>
                <a:effectLst/>
                <a:latin typeface="Monaco" pitchFamily="2" charset="0"/>
              </a:rPr>
              <a:t> </a:t>
            </a:r>
            <a:r>
              <a:rPr lang="en-US" altLang="zh-CN" sz="1600">
                <a:solidFill>
                  <a:srgbClr val="0000C0"/>
                </a:solidFill>
                <a:effectLst/>
                <a:latin typeface="Monaco" pitchFamily="2" charset="0"/>
              </a:rPr>
              <a:t>size</a:t>
            </a:r>
            <a:r>
              <a:rPr lang="en-US" altLang="zh-CN" sz="1600">
                <a:solidFill>
                  <a:srgbClr val="000000"/>
                </a:solidFill>
                <a:effectLst/>
                <a:latin typeface="Monaco" pitchFamily="2" charset="0"/>
              </a:rPr>
              <a:t>;</a:t>
            </a:r>
          </a:p>
          <a:p>
            <a:pPr>
              <a:lnSpc>
                <a:spcPct val="150000"/>
              </a:lnSpc>
            </a:pPr>
            <a:r>
              <a:rPr lang="en-US" altLang="zh-CN" sz="1600">
                <a:latin typeface="Monaco" pitchFamily="2" charset="0"/>
              </a:rPr>
              <a:t>    ...</a:t>
            </a:r>
          </a:p>
          <a:p>
            <a:pPr>
              <a:lnSpc>
                <a:spcPct val="120000"/>
              </a:lnSpc>
              <a:defRPr sz="2300">
                <a:latin typeface="Monaco"/>
                <a:ea typeface="Monaco"/>
                <a:cs typeface="Monaco"/>
                <a:sym typeface="Monaco"/>
              </a:defRPr>
            </a:pPr>
            <a:r>
              <a:rPr lang="en-US" altLang="zh-CN"/>
              <a:t>	</a:t>
            </a:r>
            <a:r>
              <a:rPr lang="en-US" altLang="zh-CN">
                <a:solidFill>
                  <a:srgbClr val="931A68"/>
                </a:solidFill>
              </a:rPr>
              <a:t>private</a:t>
            </a:r>
            <a:r>
              <a:rPr lang="en-US" altLang="zh-CN"/>
              <a:t> </a:t>
            </a:r>
            <a:r>
              <a:rPr lang="en-US" altLang="zh-CN">
                <a:solidFill>
                  <a:srgbClr val="931A68"/>
                </a:solidFill>
              </a:rPr>
              <a:t>static</a:t>
            </a:r>
            <a:r>
              <a:rPr lang="en-US" altLang="zh-CN"/>
              <a:t> </a:t>
            </a:r>
            <a:r>
              <a:rPr lang="en-US" altLang="zh-CN">
                <a:solidFill>
                  <a:srgbClr val="931A68"/>
                </a:solidFill>
              </a:rPr>
              <a:t>class</a:t>
            </a:r>
            <a:r>
              <a:rPr lang="en-US" altLang="zh-CN"/>
              <a:t> Node&lt;T&gt;{//</a:t>
            </a:r>
            <a:r>
              <a:rPr lang="zh-CN" altLang="en-US"/>
              <a:t>嵌套类</a:t>
            </a:r>
          </a:p>
          <a:p>
            <a:pPr lvl="1" indent="228600">
              <a:lnSpc>
                <a:spcPct val="120000"/>
              </a:lnSpc>
              <a:defRPr sz="2300">
                <a:solidFill>
                  <a:srgbClr val="931A68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 lang="zh-CN" altLang="en-US">
                <a:solidFill>
                  <a:srgbClr val="000000"/>
                </a:solidFill>
              </a:rPr>
              <a:t>		   </a:t>
            </a:r>
            <a:r>
              <a:rPr lang="en-US" altLang="zh-CN">
                <a:solidFill>
                  <a:srgbClr val="000000"/>
                </a:solidFill>
              </a:rPr>
              <a:t>T </a:t>
            </a:r>
            <a:r>
              <a:rPr lang="en-US" altLang="zh-CN">
                <a:solidFill>
                  <a:srgbClr val="0326CC"/>
                </a:solidFill>
              </a:rPr>
              <a:t>data</a:t>
            </a:r>
            <a:r>
              <a:rPr lang="en-US" altLang="zh-CN">
                <a:solidFill>
                  <a:srgbClr val="000000"/>
                </a:solidFill>
              </a:rPr>
              <a:t>;</a:t>
            </a:r>
          </a:p>
          <a:p>
            <a:pPr>
              <a:lnSpc>
                <a:spcPct val="120000"/>
              </a:lnSpc>
              <a:defRPr sz="2300">
                <a:latin typeface="Monaco"/>
                <a:ea typeface="Monaco"/>
                <a:cs typeface="Monaco"/>
                <a:sym typeface="Monaco"/>
              </a:defRPr>
            </a:pPr>
            <a:r>
              <a:rPr lang="en-US" altLang="zh-CN"/>
              <a:t>		</a:t>
            </a:r>
            <a:r>
              <a:rPr lang="en-US" altLang="zh-CN">
                <a:solidFill>
                  <a:srgbClr val="931A68"/>
                </a:solidFill>
              </a:rPr>
              <a:t>   </a:t>
            </a:r>
            <a:r>
              <a:rPr lang="en-US" altLang="zh-CN"/>
              <a:t>Node&lt;T&gt; </a:t>
            </a:r>
            <a:r>
              <a:rPr lang="en-US" altLang="zh-CN">
                <a:solidFill>
                  <a:srgbClr val="0326CC"/>
                </a:solidFill>
              </a:rPr>
              <a:t>next</a:t>
            </a:r>
            <a:r>
              <a:rPr lang="en-US" altLang="zh-CN"/>
              <a:t>;</a:t>
            </a:r>
          </a:p>
          <a:p>
            <a:pPr>
              <a:lnSpc>
                <a:spcPct val="120000"/>
              </a:lnSpc>
              <a:defRPr sz="2300">
                <a:latin typeface="Monaco"/>
                <a:ea typeface="Monaco"/>
                <a:cs typeface="Monaco"/>
                <a:sym typeface="Monaco"/>
              </a:defRPr>
            </a:pPr>
            <a:r>
              <a:rPr lang="en-US" altLang="zh-CN"/>
              <a:t>		</a:t>
            </a:r>
            <a:r>
              <a:rPr lang="en-US" altLang="zh-CN">
                <a:solidFill>
                  <a:srgbClr val="931A68"/>
                </a:solidFill>
              </a:rPr>
              <a:t>   </a:t>
            </a:r>
            <a:r>
              <a:rPr lang="en-US" altLang="zh-CN"/>
              <a:t>Node(T </a:t>
            </a:r>
            <a:r>
              <a:rPr lang="en-US" altLang="zh-CN">
                <a:solidFill>
                  <a:srgbClr val="7E504F"/>
                </a:solidFill>
              </a:rPr>
              <a:t>data</a:t>
            </a:r>
            <a:r>
              <a:rPr lang="en-US" altLang="zh-CN"/>
              <a:t>, Node&lt;T&gt; </a:t>
            </a:r>
            <a:r>
              <a:rPr lang="en-US" altLang="zh-CN">
                <a:solidFill>
                  <a:srgbClr val="7E504F"/>
                </a:solidFill>
              </a:rPr>
              <a:t>next</a:t>
            </a:r>
            <a:r>
              <a:rPr lang="en-US" altLang="zh-CN"/>
              <a:t>){</a:t>
            </a:r>
          </a:p>
          <a:p>
            <a:pPr lvl="2" indent="457200">
              <a:lnSpc>
                <a:spcPct val="120000"/>
              </a:lnSpc>
              <a:defRPr sz="2300">
                <a:solidFill>
                  <a:srgbClr val="931A68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 lang="en-US" altLang="zh-CN">
                <a:solidFill>
                  <a:srgbClr val="000000"/>
                </a:solidFill>
              </a:rPr>
              <a:t>			</a:t>
            </a:r>
            <a:r>
              <a:rPr lang="en-US" altLang="zh-CN"/>
              <a:t>this</a:t>
            </a:r>
            <a:r>
              <a:rPr lang="en-US" altLang="zh-CN">
                <a:solidFill>
                  <a:srgbClr val="000000"/>
                </a:solidFill>
              </a:rPr>
              <a:t>.</a:t>
            </a:r>
            <a:r>
              <a:rPr lang="en-US" altLang="zh-CN">
                <a:solidFill>
                  <a:srgbClr val="0326CC"/>
                </a:solidFill>
              </a:rPr>
              <a:t>data</a:t>
            </a:r>
            <a:r>
              <a:rPr lang="en-US" altLang="zh-CN">
                <a:solidFill>
                  <a:srgbClr val="000000"/>
                </a:solidFill>
              </a:rPr>
              <a:t> = </a:t>
            </a:r>
            <a:r>
              <a:rPr lang="en-US" altLang="zh-CN">
                <a:solidFill>
                  <a:srgbClr val="7E504F"/>
                </a:solidFill>
              </a:rPr>
              <a:t>data</a:t>
            </a:r>
            <a:r>
              <a:rPr lang="en-US" altLang="zh-CN">
                <a:solidFill>
                  <a:srgbClr val="000000"/>
                </a:solidFill>
              </a:rPr>
              <a:t>;</a:t>
            </a:r>
          </a:p>
          <a:p>
            <a:pPr lvl="2" indent="457200">
              <a:lnSpc>
                <a:spcPct val="120000"/>
              </a:lnSpc>
              <a:defRPr sz="2300">
                <a:solidFill>
                  <a:srgbClr val="931A68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 lang="en-US" altLang="zh-CN">
                <a:solidFill>
                  <a:srgbClr val="000000"/>
                </a:solidFill>
              </a:rPr>
              <a:t>			</a:t>
            </a:r>
            <a:r>
              <a:rPr lang="en-US" altLang="zh-CN"/>
              <a:t>this</a:t>
            </a:r>
            <a:r>
              <a:rPr lang="en-US" altLang="zh-CN">
                <a:solidFill>
                  <a:srgbClr val="000000"/>
                </a:solidFill>
              </a:rPr>
              <a:t>.</a:t>
            </a:r>
            <a:r>
              <a:rPr lang="en-US" altLang="zh-CN">
                <a:solidFill>
                  <a:srgbClr val="0326CC"/>
                </a:solidFill>
              </a:rPr>
              <a:t>next</a:t>
            </a:r>
            <a:r>
              <a:rPr lang="en-US" altLang="zh-CN">
                <a:solidFill>
                  <a:srgbClr val="000000"/>
                </a:solidFill>
              </a:rPr>
              <a:t> = </a:t>
            </a:r>
            <a:r>
              <a:rPr lang="en-US" altLang="zh-CN">
                <a:solidFill>
                  <a:srgbClr val="7E504F"/>
                </a:solidFill>
              </a:rPr>
              <a:t>next</a:t>
            </a:r>
            <a:r>
              <a:rPr lang="en-US" altLang="zh-CN">
                <a:solidFill>
                  <a:srgbClr val="000000"/>
                </a:solidFill>
              </a:rPr>
              <a:t>;</a:t>
            </a:r>
          </a:p>
          <a:p>
            <a:pPr lvl="2" indent="457200">
              <a:lnSpc>
                <a:spcPct val="120000"/>
              </a:lnSpc>
              <a:defRPr sz="2300">
                <a:latin typeface="Monaco"/>
                <a:ea typeface="Monaco"/>
                <a:cs typeface="Monaco"/>
                <a:sym typeface="Monaco"/>
              </a:defRPr>
            </a:pPr>
            <a:r>
              <a:rPr lang="en-US" altLang="zh-CN"/>
              <a:t>		}</a:t>
            </a:r>
          </a:p>
          <a:p>
            <a:pPr>
              <a:lnSpc>
                <a:spcPct val="120000"/>
              </a:lnSpc>
              <a:defRPr sz="2300">
                <a:latin typeface="Monaco"/>
                <a:ea typeface="Monaco"/>
                <a:cs typeface="Monaco"/>
                <a:sym typeface="Monaco"/>
              </a:defRPr>
            </a:pPr>
            <a:r>
              <a:rPr lang="en-US" altLang="zh-CN"/>
              <a:t>	}</a:t>
            </a:r>
            <a:endParaRPr lang="en-US" altLang="zh-CN" sz="1600">
              <a:solidFill>
                <a:srgbClr val="000000"/>
              </a:solidFill>
              <a:effectLst/>
              <a:latin typeface="Monaco" pitchFamily="2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600">
                <a:solidFill>
                  <a:schemeClr val="tx1"/>
                </a:solidFill>
                <a:effectLst/>
                <a:latin typeface="Monaco" pitchFamily="2" charset="0"/>
              </a:rPr>
              <a:t>}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D9C5B9C-56FB-1FAD-0B24-E03C70976070}"/>
              </a:ext>
            </a:extLst>
          </p:cNvPr>
          <p:cNvSpPr txBox="1"/>
          <p:nvPr/>
        </p:nvSpPr>
        <p:spPr>
          <a:xfrm>
            <a:off x="368300" y="873943"/>
            <a:ext cx="5892639" cy="48731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25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CLinkedList</a:t>
            </a:r>
            <a:r>
              <a:rPr kumimoji="0" lang="zh-CN" altLang="en-US" sz="25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是使用单链表实现的线性表。</a:t>
            </a:r>
          </a:p>
        </p:txBody>
      </p:sp>
    </p:spTree>
    <p:extLst>
      <p:ext uri="{BB962C8B-B14F-4D97-AF65-F5344CB8AC3E}">
        <p14:creationId xmlns:p14="http://schemas.microsoft.com/office/powerpoint/2010/main" val="2735848399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矩形"/>
          <p:cNvSpPr/>
          <p:nvPr/>
        </p:nvSpPr>
        <p:spPr>
          <a:xfrm>
            <a:off x="6167492" y="1752939"/>
            <a:ext cx="1517106" cy="105534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custDash>
              <a:ds d="200000" sp="200000"/>
            </a:custDash>
          </a:ln>
        </p:spPr>
        <p:txBody>
          <a:bodyPr lIns="50800" tIns="50800" rIns="50800" bIns="50800" anchor="ctr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158" name="矩形"/>
          <p:cNvSpPr/>
          <p:nvPr/>
        </p:nvSpPr>
        <p:spPr>
          <a:xfrm>
            <a:off x="4576762" y="1752939"/>
            <a:ext cx="1517105" cy="105534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custDash>
              <a:ds d="200000" sp="200000"/>
            </a:custDash>
          </a:ln>
        </p:spPr>
        <p:txBody>
          <a:bodyPr lIns="50800" tIns="50800" rIns="50800" bIns="50800" anchor="ctr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159" name="矩形"/>
          <p:cNvSpPr/>
          <p:nvPr/>
        </p:nvSpPr>
        <p:spPr>
          <a:xfrm>
            <a:off x="2889915" y="1750910"/>
            <a:ext cx="1517105" cy="1055341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custDash>
              <a:ds d="200000" sp="200000"/>
            </a:custDash>
          </a:ln>
        </p:spPr>
        <p:txBody>
          <a:bodyPr lIns="50800" tIns="50800" rIns="50800" bIns="50800" anchor="ctr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160" name="CLinkedList"/>
          <p:cNvSpPr txBox="1"/>
          <p:nvPr/>
        </p:nvSpPr>
        <p:spPr>
          <a:xfrm>
            <a:off x="695565" y="1048409"/>
            <a:ext cx="2271456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200"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r>
              <a:rPr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CLinkedList</a:t>
            </a:r>
            <a:r>
              <a:rPr lang="zh-CN" altLang="en-US" sz="24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对象</a:t>
            </a:r>
            <a:endParaRPr sz="240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1" name="矩形"/>
          <p:cNvSpPr/>
          <p:nvPr/>
        </p:nvSpPr>
        <p:spPr>
          <a:xfrm>
            <a:off x="826710" y="1739624"/>
            <a:ext cx="1932485" cy="16108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custDash>
              <a:ds d="200000" sp="200000"/>
            </a:custDash>
          </a:ln>
        </p:spPr>
        <p:txBody>
          <a:bodyPr lIns="50800" tIns="50800" rIns="50800" bIns="50800" anchor="ctr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162" name="成组"/>
          <p:cNvSpPr/>
          <p:nvPr/>
        </p:nvSpPr>
        <p:spPr>
          <a:xfrm>
            <a:off x="2987794" y="2026960"/>
            <a:ext cx="1008064" cy="468316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50800" tIns="50800" rIns="50800" bIns="50800" anchor="ctr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163" name="矩形"/>
          <p:cNvSpPr/>
          <p:nvPr/>
        </p:nvSpPr>
        <p:spPr>
          <a:xfrm>
            <a:off x="3995856" y="2026961"/>
            <a:ext cx="360364" cy="468314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50800" tIns="50800" rIns="50800" bIns="50800" anchor="ctr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164" name="椭圆形"/>
          <p:cNvSpPr/>
          <p:nvPr/>
        </p:nvSpPr>
        <p:spPr>
          <a:xfrm>
            <a:off x="4140319" y="2242861"/>
            <a:ext cx="36515" cy="71439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txBody>
          <a:bodyPr lIns="50800" tIns="50800" rIns="50800" bIns="50800" anchor="ctr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165" name="成组"/>
          <p:cNvSpPr/>
          <p:nvPr/>
        </p:nvSpPr>
        <p:spPr>
          <a:xfrm>
            <a:off x="4643556" y="2028548"/>
            <a:ext cx="1008064" cy="468316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50800" tIns="50800" rIns="50800" bIns="50800" anchor="ctr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166" name="矩形"/>
          <p:cNvSpPr/>
          <p:nvPr/>
        </p:nvSpPr>
        <p:spPr>
          <a:xfrm>
            <a:off x="5651619" y="2028549"/>
            <a:ext cx="360364" cy="468314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50800" tIns="50800" rIns="50800" bIns="50800" anchor="ctr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167" name="成组"/>
          <p:cNvSpPr/>
          <p:nvPr/>
        </p:nvSpPr>
        <p:spPr>
          <a:xfrm>
            <a:off x="6264394" y="2028548"/>
            <a:ext cx="1008064" cy="468316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50800" tIns="50800" rIns="50800" bIns="50800" anchor="ctr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168" name="矩形"/>
          <p:cNvSpPr/>
          <p:nvPr/>
        </p:nvSpPr>
        <p:spPr>
          <a:xfrm>
            <a:off x="7272456" y="2028549"/>
            <a:ext cx="360364" cy="468314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50800" tIns="50800" rIns="50800" bIns="50800" anchor="ctr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169" name="椭圆形"/>
          <p:cNvSpPr/>
          <p:nvPr/>
        </p:nvSpPr>
        <p:spPr>
          <a:xfrm>
            <a:off x="5832594" y="2209524"/>
            <a:ext cx="36515" cy="71439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txBody>
          <a:bodyPr lIns="50800" tIns="50800" rIns="50800" bIns="50800" anchor="ctr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grpSp>
        <p:nvGrpSpPr>
          <p:cNvPr id="172" name="成组"/>
          <p:cNvGrpSpPr/>
          <p:nvPr/>
        </p:nvGrpSpPr>
        <p:grpSpPr>
          <a:xfrm>
            <a:off x="1037043" y="2043413"/>
            <a:ext cx="1618966" cy="471924"/>
            <a:chOff x="-1" y="-20061"/>
            <a:chExt cx="1618965" cy="471923"/>
          </a:xfrm>
        </p:grpSpPr>
        <p:sp>
          <p:nvSpPr>
            <p:cNvPr id="170" name="矩形"/>
            <p:cNvSpPr/>
            <p:nvPr/>
          </p:nvSpPr>
          <p:spPr>
            <a:xfrm>
              <a:off x="-1" y="0"/>
              <a:ext cx="1618965" cy="431800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71" name="head"/>
            <p:cNvSpPr txBox="1"/>
            <p:nvPr/>
          </p:nvSpPr>
          <p:spPr>
            <a:xfrm>
              <a:off x="-1" y="-20061"/>
              <a:ext cx="1618965" cy="47192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 marR="40640" indent="40640" defTabSz="914400">
                <a:spcBef>
                  <a:spcPts val="1300"/>
                </a:spcBef>
                <a:defRPr sz="24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r>
                <a:rPr lang="en-US"/>
                <a:t>first</a:t>
              </a:r>
              <a:endParaRPr/>
            </a:p>
          </p:txBody>
        </p:sp>
      </p:grpSp>
      <p:sp>
        <p:nvSpPr>
          <p:cNvPr id="176" name="椭圆形"/>
          <p:cNvSpPr/>
          <p:nvPr/>
        </p:nvSpPr>
        <p:spPr>
          <a:xfrm>
            <a:off x="2367081" y="2242861"/>
            <a:ext cx="36515" cy="71439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txBody>
          <a:bodyPr lIns="50800" tIns="50800" rIns="50800" bIns="50800" anchor="ctr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177" name="线条"/>
          <p:cNvSpPr/>
          <p:nvPr/>
        </p:nvSpPr>
        <p:spPr>
          <a:xfrm>
            <a:off x="2403594" y="2279374"/>
            <a:ext cx="539751" cy="1589"/>
          </a:xfrm>
          <a:prstGeom prst="line">
            <a:avLst/>
          </a:prstGeom>
          <a:ln w="38100">
            <a:solidFill>
              <a:srgbClr val="000000"/>
            </a:solidFill>
            <a:tailEnd type="triangle"/>
          </a:ln>
        </p:spPr>
        <p:txBody>
          <a:bodyPr lIns="45718" tIns="45718" rIns="45718" bIns="45718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178" name="线条"/>
          <p:cNvSpPr/>
          <p:nvPr/>
        </p:nvSpPr>
        <p:spPr>
          <a:xfrm>
            <a:off x="4175244" y="2280961"/>
            <a:ext cx="468314" cy="1589"/>
          </a:xfrm>
          <a:prstGeom prst="line">
            <a:avLst/>
          </a:prstGeom>
          <a:ln w="38100">
            <a:solidFill>
              <a:srgbClr val="000000"/>
            </a:solidFill>
            <a:tailEnd type="triangle"/>
          </a:ln>
        </p:spPr>
        <p:txBody>
          <a:bodyPr lIns="45718" tIns="45718" rIns="45718" bIns="45718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179" name="线条"/>
          <p:cNvSpPr/>
          <p:nvPr/>
        </p:nvSpPr>
        <p:spPr>
          <a:xfrm>
            <a:off x="5869106" y="2244449"/>
            <a:ext cx="395289" cy="1589"/>
          </a:xfrm>
          <a:prstGeom prst="line">
            <a:avLst/>
          </a:prstGeom>
          <a:ln w="38100">
            <a:solidFill>
              <a:srgbClr val="000000"/>
            </a:solidFill>
            <a:tailEnd type="triangle"/>
          </a:ln>
        </p:spPr>
        <p:txBody>
          <a:bodyPr lIns="45718" tIns="45718" rIns="45718" bIns="45718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180" name="Node"/>
          <p:cNvSpPr txBox="1"/>
          <p:nvPr/>
        </p:nvSpPr>
        <p:spPr>
          <a:xfrm>
            <a:off x="4403116" y="1063798"/>
            <a:ext cx="1277594" cy="4411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200"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r>
              <a:rPr>
                <a:latin typeface="Times New Roman" panose="02020603050405020304" pitchFamily="18" charset="0"/>
                <a:cs typeface="Times New Roman" panose="02020603050405020304" pitchFamily="18" charset="0"/>
              </a:rPr>
              <a:t>Node</a:t>
            </a:r>
            <a:r>
              <a:rPr lang="zh-CN" altLang="en-US"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对象</a:t>
            </a:r>
            <a:endParaRPr>
              <a:latin typeface="SimSun" panose="02010600030101010101" pitchFamily="2" charset="-122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183" name="成组"/>
          <p:cNvGrpSpPr/>
          <p:nvPr/>
        </p:nvGrpSpPr>
        <p:grpSpPr>
          <a:xfrm>
            <a:off x="1037044" y="2584174"/>
            <a:ext cx="1618964" cy="431801"/>
            <a:chOff x="0" y="0"/>
            <a:chExt cx="1618963" cy="431800"/>
          </a:xfrm>
        </p:grpSpPr>
        <p:sp>
          <p:nvSpPr>
            <p:cNvPr id="181" name="矩形"/>
            <p:cNvSpPr/>
            <p:nvPr/>
          </p:nvSpPr>
          <p:spPr>
            <a:xfrm>
              <a:off x="-1" y="0"/>
              <a:ext cx="1618965" cy="431800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82" name="size=3"/>
            <p:cNvSpPr txBox="1"/>
            <p:nvPr/>
          </p:nvSpPr>
          <p:spPr>
            <a:xfrm>
              <a:off x="-1" y="124"/>
              <a:ext cx="1618965" cy="43155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 marR="40640" indent="40640" defTabSz="914400">
                <a:spcBef>
                  <a:spcPts val="1300"/>
                </a:spcBef>
                <a:defRPr sz="24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r>
                <a:t>size=3</a:t>
              </a:r>
            </a:p>
          </p:txBody>
        </p:sp>
      </p:grpSp>
      <p:grpSp>
        <p:nvGrpSpPr>
          <p:cNvPr id="196" name="成组"/>
          <p:cNvGrpSpPr/>
          <p:nvPr/>
        </p:nvGrpSpPr>
        <p:grpSpPr>
          <a:xfrm>
            <a:off x="3325455" y="2267315"/>
            <a:ext cx="408941" cy="1119584"/>
            <a:chOff x="0" y="0"/>
            <a:chExt cx="408940" cy="1119582"/>
          </a:xfrm>
        </p:grpSpPr>
        <p:sp>
          <p:nvSpPr>
            <p:cNvPr id="194" name="a0"/>
            <p:cNvSpPr txBox="1"/>
            <p:nvPr/>
          </p:nvSpPr>
          <p:spPr>
            <a:xfrm>
              <a:off x="0" y="630118"/>
              <a:ext cx="408941" cy="489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/>
            <a:p>
              <a:pPr marR="40640" indent="40640" algn="ctr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r>
                <a:t>a</a:t>
              </a:r>
              <a:r>
                <a:rPr baseline="-25000"/>
                <a:t>0</a:t>
              </a:r>
            </a:p>
          </p:txBody>
        </p:sp>
        <p:sp>
          <p:nvSpPr>
            <p:cNvPr id="195" name="线条"/>
            <p:cNvSpPr/>
            <p:nvPr/>
          </p:nvSpPr>
          <p:spPr>
            <a:xfrm flipH="1">
              <a:off x="191770" y="0"/>
              <a:ext cx="1" cy="752278"/>
            </a:xfrm>
            <a:prstGeom prst="line">
              <a:avLst/>
            </a:prstGeom>
            <a:noFill/>
            <a:ln w="25400" cap="flat">
              <a:solidFill>
                <a:schemeClr val="accent1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 sz="1200"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</p:grpSp>
      <p:grpSp>
        <p:nvGrpSpPr>
          <p:cNvPr id="199" name="成组"/>
          <p:cNvGrpSpPr/>
          <p:nvPr/>
        </p:nvGrpSpPr>
        <p:grpSpPr>
          <a:xfrm>
            <a:off x="4951849" y="2267315"/>
            <a:ext cx="408941" cy="1119584"/>
            <a:chOff x="0" y="0"/>
            <a:chExt cx="408940" cy="1119582"/>
          </a:xfrm>
        </p:grpSpPr>
        <p:sp>
          <p:nvSpPr>
            <p:cNvPr id="197" name="a1"/>
            <p:cNvSpPr txBox="1"/>
            <p:nvPr/>
          </p:nvSpPr>
          <p:spPr>
            <a:xfrm>
              <a:off x="0" y="630118"/>
              <a:ext cx="408941" cy="489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/>
            <a:p>
              <a:pPr marR="40640" indent="40640" algn="ctr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r>
                <a:t>a</a:t>
              </a:r>
              <a:r>
                <a:rPr baseline="-25000"/>
                <a:t>1</a:t>
              </a:r>
            </a:p>
          </p:txBody>
        </p:sp>
        <p:sp>
          <p:nvSpPr>
            <p:cNvPr id="198" name="线条"/>
            <p:cNvSpPr/>
            <p:nvPr/>
          </p:nvSpPr>
          <p:spPr>
            <a:xfrm flipH="1">
              <a:off x="191770" y="0"/>
              <a:ext cx="1" cy="752278"/>
            </a:xfrm>
            <a:prstGeom prst="line">
              <a:avLst/>
            </a:prstGeom>
            <a:noFill/>
            <a:ln w="25400" cap="flat">
              <a:solidFill>
                <a:schemeClr val="accent1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 sz="1200"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</p:grpSp>
      <p:grpSp>
        <p:nvGrpSpPr>
          <p:cNvPr id="202" name="成组"/>
          <p:cNvGrpSpPr/>
          <p:nvPr/>
        </p:nvGrpSpPr>
        <p:grpSpPr>
          <a:xfrm>
            <a:off x="6552652" y="2267315"/>
            <a:ext cx="408941" cy="1119584"/>
            <a:chOff x="0" y="0"/>
            <a:chExt cx="408940" cy="1119582"/>
          </a:xfrm>
        </p:grpSpPr>
        <p:sp>
          <p:nvSpPr>
            <p:cNvPr id="200" name="a2"/>
            <p:cNvSpPr txBox="1"/>
            <p:nvPr/>
          </p:nvSpPr>
          <p:spPr>
            <a:xfrm>
              <a:off x="0" y="630118"/>
              <a:ext cx="408941" cy="489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/>
            <a:p>
              <a:pPr marR="40640" indent="40640" algn="ctr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r>
                <a:t>a</a:t>
              </a:r>
              <a:r>
                <a:rPr baseline="-25000"/>
                <a:t>2</a:t>
              </a:r>
            </a:p>
          </p:txBody>
        </p:sp>
        <p:sp>
          <p:nvSpPr>
            <p:cNvPr id="201" name="线条"/>
            <p:cNvSpPr/>
            <p:nvPr/>
          </p:nvSpPr>
          <p:spPr>
            <a:xfrm flipH="1">
              <a:off x="191770" y="0"/>
              <a:ext cx="1" cy="752278"/>
            </a:xfrm>
            <a:prstGeom prst="line">
              <a:avLst/>
            </a:prstGeom>
            <a:noFill/>
            <a:ln w="25400" cap="flat">
              <a:solidFill>
                <a:schemeClr val="accent1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 sz="1200"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</p:grpSp>
      <p:sp>
        <p:nvSpPr>
          <p:cNvPr id="2" name="标题 1">
            <a:extLst>
              <a:ext uri="{FF2B5EF4-FFF2-40B4-BE49-F238E27FC236}">
                <a16:creationId xmlns:a16="http://schemas.microsoft.com/office/drawing/2014/main" id="{D9AD529A-6A89-2BBF-E46E-9905FD5A3D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CLinkedList</a:t>
            </a:r>
            <a:r>
              <a:rPr lang="zh-CN" altLang="en-US"/>
              <a:t>的对象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F311425-2BB4-DD99-00D6-C92784B03A55}"/>
              </a:ext>
            </a:extLst>
          </p:cNvPr>
          <p:cNvSpPr txBox="1"/>
          <p:nvPr/>
        </p:nvSpPr>
        <p:spPr>
          <a:xfrm>
            <a:off x="7271805" y="2013578"/>
            <a:ext cx="408942" cy="47705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zh-CN" altLang="en-US">
                <a:solidFill>
                  <a:schemeClr val="tx1"/>
                </a:solidFill>
                <a:effectLst/>
                <a:latin typeface="Symbol" pitchFamily="2" charset="2"/>
              </a:rPr>
              <a:t>∧</a:t>
            </a:r>
            <a:endParaRPr lang="zh-CN" altLang="en-US"/>
          </a:p>
        </p:txBody>
      </p:sp>
      <p:sp>
        <p:nvSpPr>
          <p:cNvPr id="5" name="矩形">
            <a:extLst>
              <a:ext uri="{FF2B5EF4-FFF2-40B4-BE49-F238E27FC236}">
                <a16:creationId xmlns:a16="http://schemas.microsoft.com/office/drawing/2014/main" id="{47F9B513-76C4-79B3-7890-0F680DE7A6BC}"/>
              </a:ext>
            </a:extLst>
          </p:cNvPr>
          <p:cNvSpPr/>
          <p:nvPr/>
        </p:nvSpPr>
        <p:spPr>
          <a:xfrm>
            <a:off x="6167492" y="4248652"/>
            <a:ext cx="1517106" cy="105534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custDash>
              <a:ds d="200000" sp="200000"/>
            </a:custDash>
          </a:ln>
        </p:spPr>
        <p:txBody>
          <a:bodyPr lIns="50800" tIns="50800" rIns="50800" bIns="50800" anchor="ctr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6" name="矩形">
            <a:extLst>
              <a:ext uri="{FF2B5EF4-FFF2-40B4-BE49-F238E27FC236}">
                <a16:creationId xmlns:a16="http://schemas.microsoft.com/office/drawing/2014/main" id="{99133785-4895-7121-913D-1FCF6E5E08A9}"/>
              </a:ext>
            </a:extLst>
          </p:cNvPr>
          <p:cNvSpPr/>
          <p:nvPr/>
        </p:nvSpPr>
        <p:spPr>
          <a:xfrm>
            <a:off x="4576762" y="4248652"/>
            <a:ext cx="1517105" cy="105534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custDash>
              <a:ds d="200000" sp="200000"/>
            </a:custDash>
          </a:ln>
        </p:spPr>
        <p:txBody>
          <a:bodyPr lIns="50800" tIns="50800" rIns="50800" bIns="50800" anchor="ctr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7" name="矩形">
            <a:extLst>
              <a:ext uri="{FF2B5EF4-FFF2-40B4-BE49-F238E27FC236}">
                <a16:creationId xmlns:a16="http://schemas.microsoft.com/office/drawing/2014/main" id="{4F7DE607-FE07-E457-0EEE-B95BB81E8E99}"/>
              </a:ext>
            </a:extLst>
          </p:cNvPr>
          <p:cNvSpPr/>
          <p:nvPr/>
        </p:nvSpPr>
        <p:spPr>
          <a:xfrm>
            <a:off x="2889915" y="4246623"/>
            <a:ext cx="1517105" cy="1055341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custDash>
              <a:ds d="200000" sp="200000"/>
            </a:custDash>
          </a:ln>
        </p:spPr>
        <p:txBody>
          <a:bodyPr lIns="50800" tIns="50800" rIns="50800" bIns="50800" anchor="ctr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8" name="矩形">
            <a:extLst>
              <a:ext uri="{FF2B5EF4-FFF2-40B4-BE49-F238E27FC236}">
                <a16:creationId xmlns:a16="http://schemas.microsoft.com/office/drawing/2014/main" id="{EBE57175-E977-5B9F-A1A2-4AAD9C1B64D8}"/>
              </a:ext>
            </a:extLst>
          </p:cNvPr>
          <p:cNvSpPr/>
          <p:nvPr/>
        </p:nvSpPr>
        <p:spPr>
          <a:xfrm>
            <a:off x="826710" y="4235337"/>
            <a:ext cx="1932485" cy="16108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custDash>
              <a:ds d="200000" sp="200000"/>
            </a:custDash>
          </a:ln>
        </p:spPr>
        <p:txBody>
          <a:bodyPr lIns="50800" tIns="50800" rIns="50800" bIns="50800" anchor="ctr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9" name="成组">
            <a:extLst>
              <a:ext uri="{FF2B5EF4-FFF2-40B4-BE49-F238E27FC236}">
                <a16:creationId xmlns:a16="http://schemas.microsoft.com/office/drawing/2014/main" id="{127BC78C-A3B4-B1A0-7547-66EB5FB05246}"/>
              </a:ext>
            </a:extLst>
          </p:cNvPr>
          <p:cNvSpPr/>
          <p:nvPr/>
        </p:nvSpPr>
        <p:spPr>
          <a:xfrm>
            <a:off x="2987794" y="4522673"/>
            <a:ext cx="1008064" cy="468316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50800" tIns="50800" rIns="50800" bIns="50800" anchor="ctr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10" name="矩形">
            <a:extLst>
              <a:ext uri="{FF2B5EF4-FFF2-40B4-BE49-F238E27FC236}">
                <a16:creationId xmlns:a16="http://schemas.microsoft.com/office/drawing/2014/main" id="{C40CDFA0-5267-8F50-B0B0-C0BB34FD1EEC}"/>
              </a:ext>
            </a:extLst>
          </p:cNvPr>
          <p:cNvSpPr/>
          <p:nvPr/>
        </p:nvSpPr>
        <p:spPr>
          <a:xfrm>
            <a:off x="3995856" y="4522674"/>
            <a:ext cx="360364" cy="468314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50800" tIns="50800" rIns="50800" bIns="50800" anchor="ctr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11" name="椭圆形">
            <a:extLst>
              <a:ext uri="{FF2B5EF4-FFF2-40B4-BE49-F238E27FC236}">
                <a16:creationId xmlns:a16="http://schemas.microsoft.com/office/drawing/2014/main" id="{EF9606EC-44CB-1870-3471-150799F36799}"/>
              </a:ext>
            </a:extLst>
          </p:cNvPr>
          <p:cNvSpPr/>
          <p:nvPr/>
        </p:nvSpPr>
        <p:spPr>
          <a:xfrm>
            <a:off x="4140319" y="4738574"/>
            <a:ext cx="36515" cy="71439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txBody>
          <a:bodyPr lIns="50800" tIns="50800" rIns="50800" bIns="50800" anchor="ctr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12" name="成组">
            <a:extLst>
              <a:ext uri="{FF2B5EF4-FFF2-40B4-BE49-F238E27FC236}">
                <a16:creationId xmlns:a16="http://schemas.microsoft.com/office/drawing/2014/main" id="{7E2AF1E1-1425-62E9-82F4-115C4E9FD262}"/>
              </a:ext>
            </a:extLst>
          </p:cNvPr>
          <p:cNvSpPr/>
          <p:nvPr/>
        </p:nvSpPr>
        <p:spPr>
          <a:xfrm>
            <a:off x="4643556" y="4524261"/>
            <a:ext cx="1008064" cy="468316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50800" tIns="50800" rIns="50800" bIns="50800" anchor="ctr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13" name="矩形">
            <a:extLst>
              <a:ext uri="{FF2B5EF4-FFF2-40B4-BE49-F238E27FC236}">
                <a16:creationId xmlns:a16="http://schemas.microsoft.com/office/drawing/2014/main" id="{1DA0DBA3-0B9F-4260-35EC-6A2E661D8418}"/>
              </a:ext>
            </a:extLst>
          </p:cNvPr>
          <p:cNvSpPr/>
          <p:nvPr/>
        </p:nvSpPr>
        <p:spPr>
          <a:xfrm>
            <a:off x="5651619" y="4524262"/>
            <a:ext cx="360364" cy="468314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50800" tIns="50800" rIns="50800" bIns="50800" anchor="ctr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14" name="成组">
            <a:extLst>
              <a:ext uri="{FF2B5EF4-FFF2-40B4-BE49-F238E27FC236}">
                <a16:creationId xmlns:a16="http://schemas.microsoft.com/office/drawing/2014/main" id="{97A19C5D-FD74-9723-8572-13ABFD679D04}"/>
              </a:ext>
            </a:extLst>
          </p:cNvPr>
          <p:cNvSpPr/>
          <p:nvPr/>
        </p:nvSpPr>
        <p:spPr>
          <a:xfrm>
            <a:off x="6264394" y="4524261"/>
            <a:ext cx="1008064" cy="468316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50800" tIns="50800" rIns="50800" bIns="50800" anchor="ctr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15" name="矩形">
            <a:extLst>
              <a:ext uri="{FF2B5EF4-FFF2-40B4-BE49-F238E27FC236}">
                <a16:creationId xmlns:a16="http://schemas.microsoft.com/office/drawing/2014/main" id="{04924E9F-BD8B-C8FB-1379-7586CD08EEA6}"/>
              </a:ext>
            </a:extLst>
          </p:cNvPr>
          <p:cNvSpPr/>
          <p:nvPr/>
        </p:nvSpPr>
        <p:spPr>
          <a:xfrm>
            <a:off x="7272456" y="4524262"/>
            <a:ext cx="360364" cy="468314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50800" tIns="50800" rIns="50800" bIns="50800" anchor="ctr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16" name="椭圆形">
            <a:extLst>
              <a:ext uri="{FF2B5EF4-FFF2-40B4-BE49-F238E27FC236}">
                <a16:creationId xmlns:a16="http://schemas.microsoft.com/office/drawing/2014/main" id="{11C1A77D-470D-B192-CBDE-FA72B5407604}"/>
              </a:ext>
            </a:extLst>
          </p:cNvPr>
          <p:cNvSpPr/>
          <p:nvPr/>
        </p:nvSpPr>
        <p:spPr>
          <a:xfrm>
            <a:off x="5832594" y="4705237"/>
            <a:ext cx="36515" cy="71439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txBody>
          <a:bodyPr lIns="50800" tIns="50800" rIns="50800" bIns="50800" anchor="ctr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grpSp>
        <p:nvGrpSpPr>
          <p:cNvPr id="17" name="成组">
            <a:extLst>
              <a:ext uri="{FF2B5EF4-FFF2-40B4-BE49-F238E27FC236}">
                <a16:creationId xmlns:a16="http://schemas.microsoft.com/office/drawing/2014/main" id="{AE8F4D69-7085-1D89-89B4-A5D9A051B33F}"/>
              </a:ext>
            </a:extLst>
          </p:cNvPr>
          <p:cNvGrpSpPr/>
          <p:nvPr/>
        </p:nvGrpSpPr>
        <p:grpSpPr>
          <a:xfrm>
            <a:off x="1037043" y="4539126"/>
            <a:ext cx="1618966" cy="471924"/>
            <a:chOff x="-1" y="-20061"/>
            <a:chExt cx="1618965" cy="471923"/>
          </a:xfrm>
        </p:grpSpPr>
        <p:sp>
          <p:nvSpPr>
            <p:cNvPr id="18" name="矩形">
              <a:extLst>
                <a:ext uri="{FF2B5EF4-FFF2-40B4-BE49-F238E27FC236}">
                  <a16:creationId xmlns:a16="http://schemas.microsoft.com/office/drawing/2014/main" id="{3834A86F-4452-C9B4-7D6D-EFE6BBCD3BF5}"/>
                </a:ext>
              </a:extLst>
            </p:cNvPr>
            <p:cNvSpPr/>
            <p:nvPr/>
          </p:nvSpPr>
          <p:spPr>
            <a:xfrm>
              <a:off x="-1" y="0"/>
              <a:ext cx="1618965" cy="431800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9" name="head">
              <a:extLst>
                <a:ext uri="{FF2B5EF4-FFF2-40B4-BE49-F238E27FC236}">
                  <a16:creationId xmlns:a16="http://schemas.microsoft.com/office/drawing/2014/main" id="{0BD68BFE-3AF6-1257-0401-6CC87B35737C}"/>
                </a:ext>
              </a:extLst>
            </p:cNvPr>
            <p:cNvSpPr txBox="1"/>
            <p:nvPr/>
          </p:nvSpPr>
          <p:spPr>
            <a:xfrm>
              <a:off x="-1" y="-20061"/>
              <a:ext cx="1618965" cy="47192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 marR="40640" indent="40640" defTabSz="914400">
                <a:spcBef>
                  <a:spcPts val="1300"/>
                </a:spcBef>
                <a:defRPr sz="24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r>
                <a:rPr lang="en-US"/>
                <a:t>first</a:t>
              </a:r>
              <a:endParaRPr/>
            </a:p>
          </p:txBody>
        </p:sp>
      </p:grpSp>
      <p:sp>
        <p:nvSpPr>
          <p:cNvPr id="20" name="椭圆形">
            <a:extLst>
              <a:ext uri="{FF2B5EF4-FFF2-40B4-BE49-F238E27FC236}">
                <a16:creationId xmlns:a16="http://schemas.microsoft.com/office/drawing/2014/main" id="{24052E0C-CA55-3226-10E4-E63DF37C8AD0}"/>
              </a:ext>
            </a:extLst>
          </p:cNvPr>
          <p:cNvSpPr/>
          <p:nvPr/>
        </p:nvSpPr>
        <p:spPr>
          <a:xfrm>
            <a:off x="2367081" y="4738574"/>
            <a:ext cx="36515" cy="71439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txBody>
          <a:bodyPr lIns="50800" tIns="50800" rIns="50800" bIns="50800" anchor="ctr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21" name="线条">
            <a:extLst>
              <a:ext uri="{FF2B5EF4-FFF2-40B4-BE49-F238E27FC236}">
                <a16:creationId xmlns:a16="http://schemas.microsoft.com/office/drawing/2014/main" id="{78BD77D4-97C9-5EA3-AE27-E0B217E1A0FF}"/>
              </a:ext>
            </a:extLst>
          </p:cNvPr>
          <p:cNvSpPr/>
          <p:nvPr/>
        </p:nvSpPr>
        <p:spPr>
          <a:xfrm>
            <a:off x="2403594" y="4775087"/>
            <a:ext cx="539751" cy="1589"/>
          </a:xfrm>
          <a:prstGeom prst="line">
            <a:avLst/>
          </a:prstGeom>
          <a:ln w="38100">
            <a:solidFill>
              <a:srgbClr val="000000"/>
            </a:solidFill>
            <a:tailEnd type="triangle"/>
          </a:ln>
        </p:spPr>
        <p:txBody>
          <a:bodyPr lIns="45718" tIns="45718" rIns="45718" bIns="45718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22" name="线条">
            <a:extLst>
              <a:ext uri="{FF2B5EF4-FFF2-40B4-BE49-F238E27FC236}">
                <a16:creationId xmlns:a16="http://schemas.microsoft.com/office/drawing/2014/main" id="{3FADBC66-054F-F63B-190D-780F9B341F32}"/>
              </a:ext>
            </a:extLst>
          </p:cNvPr>
          <p:cNvSpPr/>
          <p:nvPr/>
        </p:nvSpPr>
        <p:spPr>
          <a:xfrm>
            <a:off x="4175244" y="4776674"/>
            <a:ext cx="468314" cy="1589"/>
          </a:xfrm>
          <a:prstGeom prst="line">
            <a:avLst/>
          </a:prstGeom>
          <a:ln w="38100">
            <a:solidFill>
              <a:srgbClr val="000000"/>
            </a:solidFill>
            <a:tailEnd type="triangle"/>
          </a:ln>
        </p:spPr>
        <p:txBody>
          <a:bodyPr lIns="45718" tIns="45718" rIns="45718" bIns="45718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23" name="线条">
            <a:extLst>
              <a:ext uri="{FF2B5EF4-FFF2-40B4-BE49-F238E27FC236}">
                <a16:creationId xmlns:a16="http://schemas.microsoft.com/office/drawing/2014/main" id="{72407C2C-B34A-9EBE-7944-549EA79DBDA8}"/>
              </a:ext>
            </a:extLst>
          </p:cNvPr>
          <p:cNvSpPr/>
          <p:nvPr/>
        </p:nvSpPr>
        <p:spPr>
          <a:xfrm>
            <a:off x="5869106" y="4740162"/>
            <a:ext cx="395289" cy="1589"/>
          </a:xfrm>
          <a:prstGeom prst="line">
            <a:avLst/>
          </a:prstGeom>
          <a:ln w="38100">
            <a:solidFill>
              <a:srgbClr val="000000"/>
            </a:solidFill>
            <a:tailEnd type="triangle"/>
          </a:ln>
        </p:spPr>
        <p:txBody>
          <a:bodyPr lIns="45718" tIns="45718" rIns="45718" bIns="45718"/>
          <a:lstStyle/>
          <a:p>
            <a:pPr marR="40640" indent="40640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grpSp>
        <p:nvGrpSpPr>
          <p:cNvPr id="24" name="成组">
            <a:extLst>
              <a:ext uri="{FF2B5EF4-FFF2-40B4-BE49-F238E27FC236}">
                <a16:creationId xmlns:a16="http://schemas.microsoft.com/office/drawing/2014/main" id="{237E5F7E-6B42-D2F1-FB61-BAD3238F294E}"/>
              </a:ext>
            </a:extLst>
          </p:cNvPr>
          <p:cNvGrpSpPr/>
          <p:nvPr/>
        </p:nvGrpSpPr>
        <p:grpSpPr>
          <a:xfrm>
            <a:off x="1037044" y="5079887"/>
            <a:ext cx="1618964" cy="431801"/>
            <a:chOff x="0" y="0"/>
            <a:chExt cx="1618963" cy="431800"/>
          </a:xfrm>
        </p:grpSpPr>
        <p:sp>
          <p:nvSpPr>
            <p:cNvPr id="25" name="矩形">
              <a:extLst>
                <a:ext uri="{FF2B5EF4-FFF2-40B4-BE49-F238E27FC236}">
                  <a16:creationId xmlns:a16="http://schemas.microsoft.com/office/drawing/2014/main" id="{FD7A3387-539B-1FE5-C792-2D0EA7FA0BAC}"/>
                </a:ext>
              </a:extLst>
            </p:cNvPr>
            <p:cNvSpPr/>
            <p:nvPr/>
          </p:nvSpPr>
          <p:spPr>
            <a:xfrm>
              <a:off x="-1" y="0"/>
              <a:ext cx="1618965" cy="431800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26" name="size=3">
              <a:extLst>
                <a:ext uri="{FF2B5EF4-FFF2-40B4-BE49-F238E27FC236}">
                  <a16:creationId xmlns:a16="http://schemas.microsoft.com/office/drawing/2014/main" id="{4713AA66-3AFD-2FF1-BB78-CBB3A34647FA}"/>
                </a:ext>
              </a:extLst>
            </p:cNvPr>
            <p:cNvSpPr txBox="1"/>
            <p:nvPr/>
          </p:nvSpPr>
          <p:spPr>
            <a:xfrm>
              <a:off x="-1" y="124"/>
              <a:ext cx="1618965" cy="43155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 marR="40640" indent="40640" defTabSz="914400">
                <a:spcBef>
                  <a:spcPts val="1300"/>
                </a:spcBef>
                <a:defRPr sz="24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r>
                <a:t>size=3</a:t>
              </a:r>
            </a:p>
          </p:txBody>
        </p:sp>
      </p:grpSp>
      <p:sp>
        <p:nvSpPr>
          <p:cNvPr id="27" name="a0">
            <a:extLst>
              <a:ext uri="{FF2B5EF4-FFF2-40B4-BE49-F238E27FC236}">
                <a16:creationId xmlns:a16="http://schemas.microsoft.com/office/drawing/2014/main" id="{7D6E6998-726C-2F23-D53C-A9792DDC1D12}"/>
              </a:ext>
            </a:extLst>
          </p:cNvPr>
          <p:cNvSpPr txBox="1"/>
          <p:nvPr/>
        </p:nvSpPr>
        <p:spPr>
          <a:xfrm>
            <a:off x="3305731" y="4479036"/>
            <a:ext cx="408942" cy="48946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numCol="1" anchor="ctr">
            <a:spAutoFit/>
          </a:bodyPr>
          <a:lstStyle/>
          <a:p>
            <a:pPr marR="40640" indent="40640" algn="ctr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r>
              <a:t>a</a:t>
            </a:r>
            <a:r>
              <a:rPr baseline="-25000"/>
              <a:t>0</a:t>
            </a:r>
          </a:p>
        </p:txBody>
      </p:sp>
      <p:sp>
        <p:nvSpPr>
          <p:cNvPr id="28" name="a1">
            <a:extLst>
              <a:ext uri="{FF2B5EF4-FFF2-40B4-BE49-F238E27FC236}">
                <a16:creationId xmlns:a16="http://schemas.microsoft.com/office/drawing/2014/main" id="{25DE33C3-2AED-81AB-43E6-4BC10AF39D1D}"/>
              </a:ext>
            </a:extLst>
          </p:cNvPr>
          <p:cNvSpPr txBox="1"/>
          <p:nvPr/>
        </p:nvSpPr>
        <p:spPr>
          <a:xfrm>
            <a:off x="5022846" y="4460504"/>
            <a:ext cx="408942" cy="48946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numCol="1" anchor="ctr">
            <a:spAutoFit/>
          </a:bodyPr>
          <a:lstStyle/>
          <a:p>
            <a:pPr marR="40640" indent="40640" algn="ctr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r>
              <a:t>a</a:t>
            </a:r>
            <a:r>
              <a:rPr baseline="-25000"/>
              <a:t>1</a:t>
            </a:r>
          </a:p>
        </p:txBody>
      </p:sp>
      <p:sp>
        <p:nvSpPr>
          <p:cNvPr id="29" name="a2">
            <a:extLst>
              <a:ext uri="{FF2B5EF4-FFF2-40B4-BE49-F238E27FC236}">
                <a16:creationId xmlns:a16="http://schemas.microsoft.com/office/drawing/2014/main" id="{8075EFDB-E303-41E2-3FFE-EB7335B86C7B}"/>
              </a:ext>
            </a:extLst>
          </p:cNvPr>
          <p:cNvSpPr txBox="1"/>
          <p:nvPr/>
        </p:nvSpPr>
        <p:spPr>
          <a:xfrm>
            <a:off x="6605249" y="4476699"/>
            <a:ext cx="408942" cy="48946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numCol="1" anchor="ctr">
            <a:spAutoFit/>
          </a:bodyPr>
          <a:lstStyle/>
          <a:p>
            <a:pPr marR="40640" indent="40640" algn="ctr" defTabSz="914400">
              <a:spcBef>
                <a:spcPts val="1300"/>
              </a:spcBef>
              <a:defRPr sz="2400" b="1">
                <a:uFill>
                  <a:solidFill>
                    <a:srgbClr val="000000"/>
                  </a:solidFill>
                </a:uFill>
              </a:defRPr>
            </a:pPr>
            <a:r>
              <a:t>a</a:t>
            </a:r>
            <a:r>
              <a:rPr baseline="-25000"/>
              <a:t>2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2BD5CC4D-E7D7-67B4-C03C-51850771D2E9}"/>
              </a:ext>
            </a:extLst>
          </p:cNvPr>
          <p:cNvSpPr txBox="1"/>
          <p:nvPr/>
        </p:nvSpPr>
        <p:spPr>
          <a:xfrm>
            <a:off x="7271805" y="4509291"/>
            <a:ext cx="408942" cy="47705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zh-CN" altLang="en-US">
                <a:solidFill>
                  <a:schemeClr val="tx1"/>
                </a:solidFill>
                <a:effectLst/>
                <a:latin typeface="Symbol" pitchFamily="2" charset="2"/>
              </a:rPr>
              <a:t>∧</a:t>
            </a:r>
            <a:endParaRPr lang="zh-CN" altLang="en-US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933E513E-B70E-FCD8-CADD-5B0800AB5E56}"/>
              </a:ext>
            </a:extLst>
          </p:cNvPr>
          <p:cNvSpPr txBox="1"/>
          <p:nvPr/>
        </p:nvSpPr>
        <p:spPr>
          <a:xfrm>
            <a:off x="826710" y="3631658"/>
            <a:ext cx="1384995" cy="48731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CN" altLang="en-US" sz="25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简明画法</a:t>
            </a: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public class CLinkedList&lt;T&gt; implements…"/>
          <p:cNvSpPr txBox="1"/>
          <p:nvPr/>
        </p:nvSpPr>
        <p:spPr>
          <a:xfrm>
            <a:off x="4493023" y="1545303"/>
            <a:ext cx="3318216" cy="32261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lnSpc>
                <a:spcPct val="150000"/>
              </a:lnSpc>
              <a:defRPr sz="23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t>/*	</a:t>
            </a:r>
            <a:endParaRPr>
              <a:solidFill>
                <a:srgbClr val="000000"/>
              </a:solidFill>
            </a:endParaRPr>
          </a:p>
          <a:p>
            <a:pPr>
              <a:lnSpc>
                <a:spcPct val="150000"/>
              </a:lnSpc>
              <a:defRPr sz="23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t>	CLinkedList(){</a:t>
            </a:r>
            <a:endParaRPr>
              <a:solidFill>
                <a:srgbClr val="000000"/>
              </a:solidFill>
            </a:endParaRPr>
          </a:p>
          <a:p>
            <a:pPr>
              <a:lnSpc>
                <a:spcPct val="150000"/>
              </a:lnSpc>
              <a:defRPr sz="23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t>		</a:t>
            </a:r>
            <a:r>
              <a:rPr lang="en-US"/>
              <a:t>first</a:t>
            </a:r>
            <a:r>
              <a:t> = null;</a:t>
            </a:r>
            <a:endParaRPr>
              <a:solidFill>
                <a:srgbClr val="000000"/>
              </a:solidFill>
            </a:endParaRPr>
          </a:p>
          <a:p>
            <a:pPr>
              <a:lnSpc>
                <a:spcPct val="150000"/>
              </a:lnSpc>
              <a:defRPr sz="23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t>		size = 0;</a:t>
            </a:r>
            <a:endParaRPr>
              <a:solidFill>
                <a:srgbClr val="000000"/>
              </a:solidFill>
            </a:endParaRPr>
          </a:p>
          <a:p>
            <a:pPr>
              <a:lnSpc>
                <a:spcPct val="150000"/>
              </a:lnSpc>
              <a:defRPr sz="23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t>	}</a:t>
            </a:r>
            <a:endParaRPr>
              <a:solidFill>
                <a:srgbClr val="000000"/>
              </a:solidFill>
            </a:endParaRPr>
          </a:p>
          <a:p>
            <a:pPr>
              <a:lnSpc>
                <a:spcPct val="150000"/>
              </a:lnSpc>
              <a:defRPr sz="23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t>*/</a:t>
            </a:r>
            <a:endParaRPr>
              <a:solidFill>
                <a:srgbClr val="000000"/>
              </a:solidFill>
            </a:endParaRPr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7F3CD9C7-89A9-F2A4-8E91-BB41F0CAF9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构造器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71756CA-BAA3-4626-E11E-FB4FCF299E37}"/>
              </a:ext>
            </a:extLst>
          </p:cNvPr>
          <p:cNvSpPr txBox="1"/>
          <p:nvPr/>
        </p:nvSpPr>
        <p:spPr>
          <a:xfrm>
            <a:off x="380999" y="839734"/>
            <a:ext cx="7360989" cy="48731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CN" altLang="en-US" sz="25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构造器构建空表。字段</a:t>
            </a:r>
            <a:r>
              <a:rPr kumimoji="0" lang="en-US" altLang="zh-CN" sz="25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size = 0</a:t>
            </a:r>
            <a:r>
              <a:rPr kumimoji="0" lang="zh-CN" altLang="en-US" sz="25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，并且字段</a:t>
            </a:r>
            <a:r>
              <a:rPr kumimoji="0" lang="en-US" altLang="zh-CN" sz="25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first = null</a:t>
            </a:r>
            <a:endParaRPr kumimoji="0" lang="zh-CN" altLang="en-US" sz="25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72C9823-6809-19DC-614D-57A53E4E4B43}"/>
              </a:ext>
            </a:extLst>
          </p:cNvPr>
          <p:cNvSpPr txBox="1"/>
          <p:nvPr/>
        </p:nvSpPr>
        <p:spPr>
          <a:xfrm>
            <a:off x="354144" y="5040500"/>
            <a:ext cx="7723268" cy="48731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zh-CN" altLang="en-US">
                <a:solidFill>
                  <a:schemeClr val="accent5"/>
                </a:solidFill>
              </a:rPr>
              <a:t>判断线性表是否为空表，判断</a:t>
            </a:r>
            <a:r>
              <a:rPr kumimoji="0" lang="en-US" altLang="zh-CN" sz="2500" b="0" i="0" u="none" strike="noStrike" cap="none" spc="0" normalizeH="0" baseline="0">
                <a:ln>
                  <a:noFill/>
                </a:ln>
                <a:solidFill>
                  <a:schemeClr val="accent5"/>
                </a:solidFill>
                <a:effectLst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size == 0</a:t>
            </a:r>
            <a:r>
              <a:rPr lang="zh-CN" altLang="en-US">
                <a:solidFill>
                  <a:schemeClr val="accent5"/>
                </a:solidFill>
              </a:rPr>
              <a:t>，或</a:t>
            </a:r>
            <a:r>
              <a:rPr kumimoji="0" lang="en-US" altLang="zh-CN" sz="2500" b="0" i="0" u="none" strike="noStrike" cap="none" spc="0" normalizeH="0" baseline="0">
                <a:ln>
                  <a:noFill/>
                </a:ln>
                <a:solidFill>
                  <a:schemeClr val="accent5"/>
                </a:solidFill>
                <a:effectLst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first == null</a:t>
            </a:r>
            <a:endParaRPr kumimoji="0" lang="zh-CN" altLang="en-US" sz="2500" b="0" i="0" u="none" strike="noStrike" cap="none" spc="0" normalizeH="0" baseline="0">
              <a:ln>
                <a:noFill/>
              </a:ln>
              <a:solidFill>
                <a:schemeClr val="accent5"/>
              </a:solidFill>
              <a:effectLst/>
              <a:uFillTx/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grpSp>
        <p:nvGrpSpPr>
          <p:cNvPr id="6" name="成组">
            <a:extLst>
              <a:ext uri="{FF2B5EF4-FFF2-40B4-BE49-F238E27FC236}">
                <a16:creationId xmlns:a16="http://schemas.microsoft.com/office/drawing/2014/main" id="{BC6D53D4-3E41-A15D-17A7-4F3735788771}"/>
              </a:ext>
            </a:extLst>
          </p:cNvPr>
          <p:cNvGrpSpPr/>
          <p:nvPr/>
        </p:nvGrpSpPr>
        <p:grpSpPr>
          <a:xfrm>
            <a:off x="937216" y="2160098"/>
            <a:ext cx="1932486" cy="1610838"/>
            <a:chOff x="0" y="0"/>
            <a:chExt cx="1932484" cy="1610837"/>
          </a:xfrm>
        </p:grpSpPr>
        <p:sp>
          <p:nvSpPr>
            <p:cNvPr id="7" name="矩形">
              <a:extLst>
                <a:ext uri="{FF2B5EF4-FFF2-40B4-BE49-F238E27FC236}">
                  <a16:creationId xmlns:a16="http://schemas.microsoft.com/office/drawing/2014/main" id="{7C423F10-7A89-E071-21E1-C756A76F6083}"/>
                </a:ext>
              </a:extLst>
            </p:cNvPr>
            <p:cNvSpPr/>
            <p:nvPr/>
          </p:nvSpPr>
          <p:spPr>
            <a:xfrm>
              <a:off x="0" y="0"/>
              <a:ext cx="1932484" cy="1610837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custDash>
                <a:ds d="200000" sp="200000"/>
              </a:custDash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indent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grpSp>
          <p:nvGrpSpPr>
            <p:cNvPr id="8" name="成组">
              <a:extLst>
                <a:ext uri="{FF2B5EF4-FFF2-40B4-BE49-F238E27FC236}">
                  <a16:creationId xmlns:a16="http://schemas.microsoft.com/office/drawing/2014/main" id="{663617B3-56C5-E42E-E375-16082E6CB3FA}"/>
                </a:ext>
              </a:extLst>
            </p:cNvPr>
            <p:cNvGrpSpPr/>
            <p:nvPr/>
          </p:nvGrpSpPr>
          <p:grpSpPr>
            <a:xfrm>
              <a:off x="210332" y="303788"/>
              <a:ext cx="1618966" cy="471924"/>
              <a:chOff x="-1" y="-20062"/>
              <a:chExt cx="1618965" cy="471924"/>
            </a:xfrm>
          </p:grpSpPr>
          <p:sp>
            <p:nvSpPr>
              <p:cNvPr id="12" name="矩形">
                <a:extLst>
                  <a:ext uri="{FF2B5EF4-FFF2-40B4-BE49-F238E27FC236}">
                    <a16:creationId xmlns:a16="http://schemas.microsoft.com/office/drawing/2014/main" id="{DEADC5CF-6BE7-7CCD-3446-429F325442B3}"/>
                  </a:ext>
                </a:extLst>
              </p:cNvPr>
              <p:cNvSpPr/>
              <p:nvPr/>
            </p:nvSpPr>
            <p:spPr>
              <a:xfrm>
                <a:off x="-1" y="0"/>
                <a:ext cx="1618965" cy="431800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13" name="head=null">
                <a:extLst>
                  <a:ext uri="{FF2B5EF4-FFF2-40B4-BE49-F238E27FC236}">
                    <a16:creationId xmlns:a16="http://schemas.microsoft.com/office/drawing/2014/main" id="{846A4533-0FB3-2C03-5E9E-D456CCD4994E}"/>
                  </a:ext>
                </a:extLst>
              </p:cNvPr>
              <p:cNvSpPr txBox="1"/>
              <p:nvPr/>
            </p:nvSpPr>
            <p:spPr>
              <a:xfrm>
                <a:off x="-1" y="-20062"/>
                <a:ext cx="1618965" cy="47192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ctr">
                <a:spAutoFit/>
              </a:bodyPr>
              <a:lstStyle>
                <a:lvl1pPr marR="40640" indent="40640" defTabSz="914400">
                  <a:spcBef>
                    <a:spcPts val="1300"/>
                  </a:spcBef>
                  <a:defRPr sz="2400">
                    <a:uFill>
                      <a:solidFill>
                        <a:srgbClr val="000000"/>
                      </a:solidFill>
                    </a:uFill>
                  </a:defRPr>
                </a:lvl1pPr>
              </a:lstStyle>
              <a:p>
                <a:r>
                  <a:rPr lang="en-US"/>
                  <a:t>first</a:t>
                </a:r>
                <a:r>
                  <a:t>=</a:t>
                </a:r>
                <a:r>
                  <a:rPr lang="zh-CN" altLang="en-US">
                    <a:solidFill>
                      <a:schemeClr val="tx1"/>
                    </a:solidFill>
                    <a:effectLst/>
                    <a:latin typeface="Symbol" pitchFamily="2" charset="2"/>
                  </a:rPr>
                  <a:t> ∧</a:t>
                </a:r>
                <a:endParaRPr/>
              </a:p>
            </p:txBody>
          </p:sp>
        </p:grpSp>
        <p:grpSp>
          <p:nvGrpSpPr>
            <p:cNvPr id="9" name="成组">
              <a:extLst>
                <a:ext uri="{FF2B5EF4-FFF2-40B4-BE49-F238E27FC236}">
                  <a16:creationId xmlns:a16="http://schemas.microsoft.com/office/drawing/2014/main" id="{61FD1509-94FB-3C94-256A-862142878347}"/>
                </a:ext>
              </a:extLst>
            </p:cNvPr>
            <p:cNvGrpSpPr/>
            <p:nvPr/>
          </p:nvGrpSpPr>
          <p:grpSpPr>
            <a:xfrm>
              <a:off x="210333" y="844550"/>
              <a:ext cx="1618964" cy="431800"/>
              <a:chOff x="0" y="0"/>
              <a:chExt cx="1618963" cy="431800"/>
            </a:xfrm>
          </p:grpSpPr>
          <p:sp>
            <p:nvSpPr>
              <p:cNvPr id="10" name="矩形">
                <a:extLst>
                  <a:ext uri="{FF2B5EF4-FFF2-40B4-BE49-F238E27FC236}">
                    <a16:creationId xmlns:a16="http://schemas.microsoft.com/office/drawing/2014/main" id="{8482428B-A54A-F736-C661-F56E268A6A39}"/>
                  </a:ext>
                </a:extLst>
              </p:cNvPr>
              <p:cNvSpPr/>
              <p:nvPr/>
            </p:nvSpPr>
            <p:spPr>
              <a:xfrm>
                <a:off x="-1" y="0"/>
                <a:ext cx="1618965" cy="431800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indent="40640" defTabSz="914400">
                  <a:spcBef>
                    <a:spcPts val="1300"/>
                  </a:spcBef>
                  <a:defRPr sz="2400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11" name="size=0">
                <a:extLst>
                  <a:ext uri="{FF2B5EF4-FFF2-40B4-BE49-F238E27FC236}">
                    <a16:creationId xmlns:a16="http://schemas.microsoft.com/office/drawing/2014/main" id="{7EA36F0E-6025-C917-1359-4BD0880000BB}"/>
                  </a:ext>
                </a:extLst>
              </p:cNvPr>
              <p:cNvSpPr txBox="1"/>
              <p:nvPr/>
            </p:nvSpPr>
            <p:spPr>
              <a:xfrm>
                <a:off x="-1" y="124"/>
                <a:ext cx="1618965" cy="43155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ctr">
                <a:spAutoFit/>
              </a:bodyPr>
              <a:lstStyle>
                <a:lvl1pPr marR="40640" indent="40640" defTabSz="914400">
                  <a:spcBef>
                    <a:spcPts val="1300"/>
                  </a:spcBef>
                  <a:defRPr sz="2400">
                    <a:uFill>
                      <a:solidFill>
                        <a:srgbClr val="000000"/>
                      </a:solidFill>
                    </a:uFill>
                  </a:defRPr>
                </a:lvl1pPr>
              </a:lstStyle>
              <a:p>
                <a:r>
                  <a:t>size=0</a:t>
                </a:r>
              </a:p>
            </p:txBody>
          </p:sp>
        </p:grp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Lucida Grande"/>
        <a:ea typeface="Lucida Grande"/>
        <a:cs typeface="Lucida Grande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Tahoma"/>
            <a:ea typeface="Tahoma"/>
            <a:cs typeface="Tahoma"/>
            <a:sym typeface="Tahom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5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Times New Roman"/>
            <a:ea typeface="Times New Roman"/>
            <a:cs typeface="Times New Roman"/>
            <a:sym typeface="Times New Roman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Lucida Grande"/>
        <a:ea typeface="Lucida Grande"/>
        <a:cs typeface="Lucida Grande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Tahoma"/>
            <a:ea typeface="Tahoma"/>
            <a:cs typeface="Tahoma"/>
            <a:sym typeface="Tahom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5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Times New Roman"/>
            <a:ea typeface="Times New Roman"/>
            <a:cs typeface="Times New Roman"/>
            <a:sym typeface="Times New Roman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12617</TotalTime>
  <Words>4287</Words>
  <Application>Microsoft Macintosh PowerPoint</Application>
  <PresentationFormat>全屏显示(4:3)</PresentationFormat>
  <Paragraphs>721</Paragraphs>
  <Slides>57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57</vt:i4>
      </vt:variant>
    </vt:vector>
  </HeadingPairs>
  <TitlesOfParts>
    <vt:vector size="66" baseType="lpstr">
      <vt:lpstr>SimSun</vt:lpstr>
      <vt:lpstr>Arial Black</vt:lpstr>
      <vt:lpstr>Lucida Grande</vt:lpstr>
      <vt:lpstr>Monaco</vt:lpstr>
      <vt:lpstr>Symbol</vt:lpstr>
      <vt:lpstr>Tahoma</vt:lpstr>
      <vt:lpstr>Times New Roman</vt:lpstr>
      <vt:lpstr>Wingdings</vt:lpstr>
      <vt:lpstr>White</vt:lpstr>
      <vt:lpstr>主要内容</vt:lpstr>
      <vt:lpstr>Node类</vt:lpstr>
      <vt:lpstr>Node类对象之间的引用关系</vt:lpstr>
      <vt:lpstr>线性表的链式描述</vt:lpstr>
      <vt:lpstr>线性表的链式描述</vt:lpstr>
      <vt:lpstr>结点的相关约定</vt:lpstr>
      <vt:lpstr>CLinkedList</vt:lpstr>
      <vt:lpstr>CLinkedList的对象</vt:lpstr>
      <vt:lpstr>构造器</vt:lpstr>
      <vt:lpstr>找后继结点</vt:lpstr>
      <vt:lpstr>找后继结点</vt:lpstr>
      <vt:lpstr>课堂练习</vt:lpstr>
      <vt:lpstr>迭代器</vt:lpstr>
      <vt:lpstr>int indexOf(T x)</vt:lpstr>
      <vt:lpstr>int indexOf(T x)</vt:lpstr>
      <vt:lpstr>int indexOf(T x)</vt:lpstr>
      <vt:lpstr>T get(int index)</vt:lpstr>
      <vt:lpstr>T get(int index)</vt:lpstr>
      <vt:lpstr>T get(int index)</vt:lpstr>
      <vt:lpstr>课堂练习</vt:lpstr>
      <vt:lpstr>为结点加入新的后继结点</vt:lpstr>
      <vt:lpstr>为结点加入新的后继结点</vt:lpstr>
      <vt:lpstr>void add(int index, T x)</vt:lpstr>
      <vt:lpstr>void add(int index, T x)</vt:lpstr>
      <vt:lpstr>删除结点的后继结点</vt:lpstr>
      <vt:lpstr>T remove(int index)</vt:lpstr>
      <vt:lpstr>T remove(int index)</vt:lpstr>
      <vt:lpstr>PowerPoint 演示文稿</vt:lpstr>
      <vt:lpstr>根据某条件找前驱结点</vt:lpstr>
      <vt:lpstr>找前驱和后继结点</vt:lpstr>
      <vt:lpstr>Object clone()</vt:lpstr>
      <vt:lpstr>Object clone()</vt:lpstr>
      <vt:lpstr>equals</vt:lpstr>
      <vt:lpstr>算法复杂性分析</vt:lpstr>
      <vt:lpstr>算法复杂性分析</vt:lpstr>
      <vt:lpstr>顺序存储和链式存储的区别</vt:lpstr>
      <vt:lpstr>顺序存储和链式存储的区别</vt:lpstr>
      <vt:lpstr>顺序存储和链式存储的区别</vt:lpstr>
      <vt:lpstr>带头结点的单(向)链表</vt:lpstr>
      <vt:lpstr>带头结点的单(向)链表</vt:lpstr>
      <vt:lpstr>get</vt:lpstr>
      <vt:lpstr>add</vt:lpstr>
      <vt:lpstr>remove</vt:lpstr>
      <vt:lpstr>clear</vt:lpstr>
      <vt:lpstr>带头结点的单(向)循环链表</vt:lpstr>
      <vt:lpstr>带头结点的单(向)循环链表</vt:lpstr>
      <vt:lpstr>带头结点的单(向)循环链表</vt:lpstr>
      <vt:lpstr>课堂练习</vt:lpstr>
      <vt:lpstr>双向链表</vt:lpstr>
      <vt:lpstr>双向链表</vt:lpstr>
      <vt:lpstr>课堂练习</vt:lpstr>
      <vt:lpstr>课堂练习</vt:lpstr>
      <vt:lpstr>add(int index T x)</vt:lpstr>
      <vt:lpstr>remove(int index)</vt:lpstr>
      <vt:lpstr>带头结点双向循环链表</vt:lpstr>
      <vt:lpstr>课堂练习</vt:lpstr>
      <vt:lpstr>小结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Microsoft Office User</cp:lastModifiedBy>
  <cp:revision>212</cp:revision>
  <dcterms:modified xsi:type="dcterms:W3CDTF">2023-03-15T00:47:07Z</dcterms:modified>
</cp:coreProperties>
</file>