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s/comment1.xml" ContentType="application/vnd.openxmlformats-officedocument.presentationml.comments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Author id="0" name="李盛恩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comments" Target="comments/comment1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/Relationships>
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 authorId="0" dt="2020-01-28T11:05:42.713" idx="1">
    <p:pos x="3821" y="3168"/>
    <p:text>不用特殊处理位置0
因为head不会=null，所以，也不需要特殊处理空表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" name="Shape 4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"/>
          <p:cNvSpPr/>
          <p:nvPr/>
        </p:nvSpPr>
        <p:spPr>
          <a:xfrm>
            <a:off x="415925" y="19050"/>
            <a:ext cx="439738" cy="474663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28" name="矩形"/>
          <p:cNvSpPr/>
          <p:nvPr/>
        </p:nvSpPr>
        <p:spPr>
          <a:xfrm>
            <a:off x="803275" y="19050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29" name="矩形"/>
          <p:cNvSpPr/>
          <p:nvPr/>
        </p:nvSpPr>
        <p:spPr>
          <a:xfrm>
            <a:off x="539750" y="266700"/>
            <a:ext cx="423863" cy="474663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0" name="矩形"/>
          <p:cNvSpPr/>
          <p:nvPr/>
        </p:nvSpPr>
        <p:spPr>
          <a:xfrm>
            <a:off x="909637" y="266700"/>
            <a:ext cx="366713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1" name="矩形"/>
          <p:cNvSpPr/>
          <p:nvPr/>
        </p:nvSpPr>
        <p:spPr>
          <a:xfrm>
            <a:off x="133349" y="314325"/>
            <a:ext cx="560389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2" name="矩形"/>
          <p:cNvSpPr/>
          <p:nvPr/>
        </p:nvSpPr>
        <p:spPr>
          <a:xfrm>
            <a:off x="795337" y="17462"/>
            <a:ext cx="31751" cy="75247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3" name="矩形"/>
          <p:cNvSpPr/>
          <p:nvPr/>
        </p:nvSpPr>
        <p:spPr>
          <a:xfrm>
            <a:off x="441325" y="719137"/>
            <a:ext cx="8228013" cy="317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pic>
        <p:nvPicPr>
          <p:cNvPr id="34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7" y="19050"/>
            <a:ext cx="755651" cy="7048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标题文本"/>
          <p:cNvSpPr txBox="1"/>
          <p:nvPr>
            <p:ph type="title"/>
          </p:nvPr>
        </p:nvSpPr>
        <p:spPr>
          <a:xfrm>
            <a:off x="1377950" y="28575"/>
            <a:ext cx="6607175" cy="704850"/>
          </a:xfrm>
          <a:prstGeom prst="rect">
            <a:avLst/>
          </a:prstGeom>
        </p:spPr>
        <p:txBody>
          <a:bodyPr lIns="35717" tIns="35717" rIns="35717" bIns="35717"/>
          <a:lstStyle>
            <a:lvl1pPr marR="0" indent="57150" defTabSz="909637">
              <a:defRPr>
                <a:uFillTx/>
              </a:defRPr>
            </a:lvl1pPr>
          </a:lstStyle>
          <a:p>
            <a:pPr/>
            <a:r>
              <a:t>标题文本</a:t>
            </a:r>
          </a:p>
        </p:txBody>
      </p:sp>
      <p:sp>
        <p:nvSpPr>
          <p:cNvPr id="36" name="正文级别 1…"/>
          <p:cNvSpPr txBox="1"/>
          <p:nvPr>
            <p:ph type="body" sz="half" idx="1"/>
          </p:nvPr>
        </p:nvSpPr>
        <p:spPr>
          <a:xfrm>
            <a:off x="5103812" y="2438400"/>
            <a:ext cx="3581401" cy="4419600"/>
          </a:xfrm>
          <a:prstGeom prst="rect">
            <a:avLst/>
          </a:prstGeom>
        </p:spPr>
        <p:txBody>
          <a:bodyPr lIns="35717" tIns="35717" rIns="35717" bIns="35717">
            <a:normAutofit fontScale="100000" lnSpcReduction="0"/>
          </a:bodyPr>
          <a:lstStyle>
            <a:lvl1pPr marL="273050" marR="0" indent="-233362" defTabSz="909637">
              <a:defRPr>
                <a:uFillTx/>
              </a:defRPr>
            </a:lvl1pPr>
            <a:lvl2pPr marL="872595" marR="0" indent="-375708" defTabSz="909637">
              <a:defRPr>
                <a:uFillTx/>
              </a:defRPr>
            </a:lvl2pPr>
            <a:lvl3pPr marL="1290108" marR="0" indent="-336020" defTabSz="909637">
              <a:defRPr>
                <a:uFillTx/>
              </a:defRPr>
            </a:lvl3pPr>
            <a:lvl4pPr marL="1818745" marR="0" indent="-407458" defTabSz="909637">
              <a:defRPr>
                <a:uFillTx/>
              </a:defRPr>
            </a:lvl4pPr>
            <a:lvl5pPr marL="2275945" marR="0" indent="-407458" defTabSz="909637">
              <a:defRPr>
                <a:uFillTx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7" name="幻灯片编号"/>
          <p:cNvSpPr txBox="1"/>
          <p:nvPr>
            <p:ph type="sldNum" sz="quarter" idx="2"/>
          </p:nvPr>
        </p:nvSpPr>
        <p:spPr>
          <a:xfrm>
            <a:off x="4275138" y="6383337"/>
            <a:ext cx="592137" cy="646757"/>
          </a:xfrm>
          <a:prstGeom prst="rect">
            <a:avLst/>
          </a:prstGeom>
        </p:spPr>
        <p:txBody>
          <a:bodyPr lIns="35717" tIns="35717" rIns="35717" bIns="35717"/>
          <a:lstStyle>
            <a:lvl1pPr defTabSz="579437">
              <a:defRPr sz="4000">
                <a:uFillTx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7512" y="20041"/>
            <a:ext cx="438152" cy="474665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803671" y="20041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4" name="矩形"/>
          <p:cNvSpPr/>
          <p:nvPr/>
        </p:nvSpPr>
        <p:spPr>
          <a:xfrm>
            <a:off x="541337" y="267890"/>
            <a:ext cx="422277" cy="474664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" name="矩形"/>
          <p:cNvSpPr/>
          <p:nvPr/>
        </p:nvSpPr>
        <p:spPr>
          <a:xfrm>
            <a:off x="911224" y="267890"/>
            <a:ext cx="366119" cy="474664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" name="矩形"/>
          <p:cNvSpPr/>
          <p:nvPr/>
        </p:nvSpPr>
        <p:spPr>
          <a:xfrm>
            <a:off x="133944" y="315713"/>
            <a:ext cx="560390" cy="422277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" name="矩形"/>
          <p:cNvSpPr/>
          <p:nvPr/>
        </p:nvSpPr>
        <p:spPr>
          <a:xfrm>
            <a:off x="795519" y="18652"/>
            <a:ext cx="32379" cy="752279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8" name="矩形"/>
          <p:cNvSpPr/>
          <p:nvPr/>
        </p:nvSpPr>
        <p:spPr>
          <a:xfrm>
            <a:off x="442912" y="720525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7" y="20041"/>
            <a:ext cx="755652" cy="70485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/>
          <p:nvPr>
            <p:ph type="title"/>
          </p:nvPr>
        </p:nvSpPr>
        <p:spPr>
          <a:xfrm>
            <a:off x="1378528" y="28673"/>
            <a:ext cx="6607971" cy="70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1" name="正文级别 1…"/>
          <p:cNvSpPr txBox="1"/>
          <p:nvPr>
            <p:ph type="body" idx="1"/>
          </p:nvPr>
        </p:nvSpPr>
        <p:spPr>
          <a:xfrm>
            <a:off x="5103812" y="2438400"/>
            <a:ext cx="3581401" cy="441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" name="幻灯片编号"/>
          <p:cNvSpPr txBox="1"/>
          <p:nvPr>
            <p:ph type="sldNum" sz="quarter" idx="2"/>
          </p:nvPr>
        </p:nvSpPr>
        <p:spPr>
          <a:xfrm>
            <a:off x="4390528" y="6384726"/>
            <a:ext cx="363539" cy="389770"/>
          </a:xfrm>
          <a:prstGeom prst="rect">
            <a:avLst/>
          </a:prstGeom>
          <a:ln w="12700">
            <a:miter lim="400000"/>
          </a:ln>
        </p:spPr>
        <p:txBody>
          <a:bodyPr wrap="none" lIns="35718" tIns="35718" rIns="35718" bIns="35718">
            <a:spAutoFit/>
          </a:bodyPr>
          <a:lstStyle>
            <a:lvl1pPr algn="ctr" defTabSz="580429">
              <a:defRPr b="1" sz="2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</p:sldLayoutIdLst>
  <p:transition xmlns:p14="http://schemas.microsoft.com/office/powerpoint/2010/main" spd="med" advClick="1"/>
  <p:txStyles>
    <p:titleStyle>
      <a:lvl1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1pPr>
      <a:lvl2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274435" marR="40639" indent="-23379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723432" marR="40639" indent="-225592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156744" marR="40639" indent="-20170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6571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1143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omments" Target="../comments/commen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两种链表的对应关系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两种链表的对应关系</a:t>
            </a:r>
          </a:p>
        </p:txBody>
      </p:sp>
      <p:grpSp>
        <p:nvGrpSpPr>
          <p:cNvPr id="84" name="成组"/>
          <p:cNvGrpSpPr/>
          <p:nvPr/>
        </p:nvGrpSpPr>
        <p:grpSpPr>
          <a:xfrm>
            <a:off x="1623532" y="3732304"/>
            <a:ext cx="6516689" cy="2287566"/>
            <a:chOff x="0" y="0"/>
            <a:chExt cx="6516688" cy="2287565"/>
          </a:xfrm>
        </p:grpSpPr>
        <p:sp>
          <p:nvSpPr>
            <p:cNvPr id="47" name="矩形"/>
            <p:cNvSpPr/>
            <p:nvPr/>
          </p:nvSpPr>
          <p:spPr>
            <a:xfrm>
              <a:off x="215900" y="1019175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8" name="矩形"/>
            <p:cNvSpPr/>
            <p:nvPr/>
          </p:nvSpPr>
          <p:spPr>
            <a:xfrm>
              <a:off x="1223962" y="1019175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" name="线条"/>
            <p:cNvSpPr/>
            <p:nvPr/>
          </p:nvSpPr>
          <p:spPr>
            <a:xfrm flipV="1">
              <a:off x="5809960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" name="线条"/>
            <p:cNvSpPr/>
            <p:nvPr/>
          </p:nvSpPr>
          <p:spPr>
            <a:xfrm flipV="1">
              <a:off x="1403350" y="838201"/>
              <a:ext cx="1589" cy="3952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1" name="线条"/>
            <p:cNvSpPr/>
            <p:nvPr/>
          </p:nvSpPr>
          <p:spPr>
            <a:xfrm flipH="1">
              <a:off x="34925" y="838200"/>
              <a:ext cx="1368427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2" name="线条"/>
            <p:cNvSpPr/>
            <p:nvPr/>
          </p:nvSpPr>
          <p:spPr>
            <a:xfrm>
              <a:off x="34925" y="83820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3" name="线条"/>
            <p:cNvSpPr/>
            <p:nvPr/>
          </p:nvSpPr>
          <p:spPr>
            <a:xfrm>
              <a:off x="34925" y="1162050"/>
              <a:ext cx="180977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4" name="椭圆形"/>
            <p:cNvSpPr/>
            <p:nvPr/>
          </p:nvSpPr>
          <p:spPr>
            <a:xfrm>
              <a:off x="1366837" y="1235075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57" name="成组"/>
            <p:cNvGrpSpPr/>
            <p:nvPr/>
          </p:nvGrpSpPr>
          <p:grpSpPr>
            <a:xfrm>
              <a:off x="1871661" y="224374"/>
              <a:ext cx="1008064" cy="489465"/>
              <a:chOff x="0" y="0"/>
              <a:chExt cx="1008062" cy="489463"/>
            </a:xfrm>
          </p:grpSpPr>
          <p:sp>
            <p:nvSpPr>
              <p:cNvPr id="55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6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58" name="矩形"/>
            <p:cNvSpPr/>
            <p:nvPr/>
          </p:nvSpPr>
          <p:spPr>
            <a:xfrm>
              <a:off x="2879724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9" name="椭圆形"/>
            <p:cNvSpPr/>
            <p:nvPr/>
          </p:nvSpPr>
          <p:spPr>
            <a:xfrm>
              <a:off x="3024186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62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60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61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63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66" name="成组"/>
            <p:cNvGrpSpPr/>
            <p:nvPr/>
          </p:nvGrpSpPr>
          <p:grpSpPr>
            <a:xfrm>
              <a:off x="5148262" y="225961"/>
              <a:ext cx="1008064" cy="489465"/>
              <a:chOff x="0" y="0"/>
              <a:chExt cx="1008062" cy="489463"/>
            </a:xfrm>
          </p:grpSpPr>
          <p:sp>
            <p:nvSpPr>
              <p:cNvPr id="6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65" name="a3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3</a:t>
                </a:r>
              </a:p>
            </p:txBody>
          </p:sp>
        </p:grpSp>
        <p:sp>
          <p:nvSpPr>
            <p:cNvPr id="67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8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9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0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1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2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3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4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5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6" name="线条"/>
            <p:cNvSpPr/>
            <p:nvPr/>
          </p:nvSpPr>
          <p:spPr>
            <a:xfrm flipV="1">
              <a:off x="6335712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7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8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9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80" name="椭圆形"/>
            <p:cNvSpPr/>
            <p:nvPr/>
          </p:nvSpPr>
          <p:spPr>
            <a:xfrm>
              <a:off x="6335712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81" name="tail"/>
            <p:cNvSpPr txBox="1"/>
            <p:nvPr/>
          </p:nvSpPr>
          <p:spPr>
            <a:xfrm>
              <a:off x="5526026" y="1099903"/>
              <a:ext cx="54427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  <p:sp>
          <p:nvSpPr>
            <p:cNvPr id="82" name="线条"/>
            <p:cNvSpPr/>
            <p:nvPr/>
          </p:nvSpPr>
          <p:spPr>
            <a:xfrm flipV="1">
              <a:off x="1390540" y="150971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83" name="tail"/>
            <p:cNvSpPr txBox="1"/>
            <p:nvPr/>
          </p:nvSpPr>
          <p:spPr>
            <a:xfrm>
              <a:off x="1106606" y="1856013"/>
              <a:ext cx="54427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  <p:sp>
        <p:nvSpPr>
          <p:cNvPr id="85" name="头节点：head  &lt;=&gt; tail.next…"/>
          <p:cNvSpPr txBox="1"/>
          <p:nvPr/>
        </p:nvSpPr>
        <p:spPr>
          <a:xfrm>
            <a:off x="1185155" y="719527"/>
            <a:ext cx="4813921" cy="17697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chemeClr val="accent5"/>
                </a:solidFill>
              </a:defRPr>
            </a:pPr>
            <a:r>
              <a:t>头节点：head  &lt;=&gt; tail.next</a:t>
            </a:r>
          </a:p>
          <a:p>
            <a:pPr>
              <a:lnSpc>
                <a:spcPct val="120000"/>
              </a:lnSpc>
              <a:defRPr sz="2000">
                <a:solidFill>
                  <a:schemeClr val="accent5"/>
                </a:solidFill>
              </a:defRPr>
            </a:pPr>
            <a:r>
              <a:t>遍历完的标志：p == null  &lt;=&gt; p == tail.next</a:t>
            </a:r>
          </a:p>
          <a:p>
            <a:pPr>
              <a:lnSpc>
                <a:spcPct val="120000"/>
              </a:lnSpc>
              <a:defRPr sz="2000">
                <a:solidFill>
                  <a:schemeClr val="accent5"/>
                </a:solidFill>
              </a:defRPr>
            </a:pPr>
            <a:r>
              <a:t>第1个节点: head.next  &lt;=&gt; tail.next.next</a:t>
            </a:r>
          </a:p>
          <a:p>
            <a:pPr>
              <a:lnSpc>
                <a:spcPct val="120000"/>
              </a:lnSpc>
              <a:defRPr sz="2000">
                <a:solidFill>
                  <a:schemeClr val="accent5"/>
                </a:solidFill>
              </a:defRPr>
            </a:pPr>
            <a:r>
              <a:t>最后1个节点                &lt;=&gt; tail</a:t>
            </a:r>
          </a:p>
        </p:txBody>
      </p:sp>
      <p:grpSp>
        <p:nvGrpSpPr>
          <p:cNvPr id="122" name="成组"/>
          <p:cNvGrpSpPr/>
          <p:nvPr/>
        </p:nvGrpSpPr>
        <p:grpSpPr>
          <a:xfrm>
            <a:off x="532480" y="2559262"/>
            <a:ext cx="7606315" cy="1042456"/>
            <a:chOff x="0" y="0"/>
            <a:chExt cx="7606314" cy="1042454"/>
          </a:xfrm>
        </p:grpSpPr>
        <p:grpSp>
          <p:nvGrpSpPr>
            <p:cNvPr id="112" name="成组"/>
            <p:cNvGrpSpPr/>
            <p:nvPr/>
          </p:nvGrpSpPr>
          <p:grpSpPr>
            <a:xfrm>
              <a:off x="-1" y="-1"/>
              <a:ext cx="7606315" cy="491053"/>
              <a:chOff x="0" y="0"/>
              <a:chExt cx="7606313" cy="491051"/>
            </a:xfrm>
          </p:grpSpPr>
          <p:grpSp>
            <p:nvGrpSpPr>
              <p:cNvPr id="88" name="成组"/>
              <p:cNvGrpSpPr/>
              <p:nvPr/>
            </p:nvGrpSpPr>
            <p:grpSpPr>
              <a:xfrm>
                <a:off x="2961286" y="-1"/>
                <a:ext cx="1008066" cy="489465"/>
                <a:chOff x="0" y="0"/>
                <a:chExt cx="1008065" cy="489463"/>
              </a:xfrm>
            </p:grpSpPr>
            <p:sp>
              <p:nvSpPr>
                <p:cNvPr id="86" name="矩形"/>
                <p:cNvSpPr/>
                <p:nvPr/>
              </p:nvSpPr>
              <p:spPr>
                <a:xfrm>
                  <a:off x="-1" y="10575"/>
                  <a:ext cx="1008066" cy="46831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87" name="a0"/>
                <p:cNvSpPr txBox="1"/>
                <p:nvPr/>
              </p:nvSpPr>
              <p:spPr>
                <a:xfrm>
                  <a:off x="299561" y="0"/>
                  <a:ext cx="408941" cy="48946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89" name="矩形"/>
              <p:cNvSpPr/>
              <p:nvPr/>
            </p:nvSpPr>
            <p:spPr>
              <a:xfrm>
                <a:off x="3969349" y="10576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90" name="椭圆形"/>
              <p:cNvSpPr/>
              <p:nvPr/>
            </p:nvSpPr>
            <p:spPr>
              <a:xfrm>
                <a:off x="4113811" y="226476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93" name="成组"/>
              <p:cNvGrpSpPr/>
              <p:nvPr/>
            </p:nvGrpSpPr>
            <p:grpSpPr>
              <a:xfrm>
                <a:off x="4617049" y="1587"/>
                <a:ext cx="1008064" cy="489465"/>
                <a:chOff x="0" y="0"/>
                <a:chExt cx="1008062" cy="489463"/>
              </a:xfrm>
            </p:grpSpPr>
            <p:sp>
              <p:nvSpPr>
                <p:cNvPr id="91" name="矩形"/>
                <p:cNvSpPr/>
                <p:nvPr/>
              </p:nvSpPr>
              <p:spPr>
                <a:xfrm>
                  <a:off x="0" y="10575"/>
                  <a:ext cx="1008064" cy="46831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92" name="a1"/>
                <p:cNvSpPr txBox="1"/>
                <p:nvPr/>
              </p:nvSpPr>
              <p:spPr>
                <a:xfrm>
                  <a:off x="299561" y="0"/>
                  <a:ext cx="408941" cy="48946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94" name="矩形"/>
              <p:cNvSpPr/>
              <p:nvPr/>
            </p:nvSpPr>
            <p:spPr>
              <a:xfrm>
                <a:off x="5625112" y="12163"/>
                <a:ext cx="360365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97" name="成组"/>
              <p:cNvGrpSpPr/>
              <p:nvPr/>
            </p:nvGrpSpPr>
            <p:grpSpPr>
              <a:xfrm>
                <a:off x="6237888" y="1587"/>
                <a:ext cx="1008066" cy="489465"/>
                <a:chOff x="0" y="0"/>
                <a:chExt cx="1008065" cy="489463"/>
              </a:xfrm>
            </p:grpSpPr>
            <p:sp>
              <p:nvSpPr>
                <p:cNvPr id="95" name="矩形"/>
                <p:cNvSpPr/>
                <p:nvPr/>
              </p:nvSpPr>
              <p:spPr>
                <a:xfrm>
                  <a:off x="-1" y="10575"/>
                  <a:ext cx="1008066" cy="468316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96" name="a2"/>
                <p:cNvSpPr txBox="1"/>
                <p:nvPr/>
              </p:nvSpPr>
              <p:spPr>
                <a:xfrm>
                  <a:off x="299561" y="0"/>
                  <a:ext cx="408941" cy="48946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2</a:t>
                  </a:r>
                </a:p>
              </p:txBody>
            </p:sp>
          </p:grpSp>
          <p:sp>
            <p:nvSpPr>
              <p:cNvPr id="98" name="矩形"/>
              <p:cNvSpPr/>
              <p:nvPr/>
            </p:nvSpPr>
            <p:spPr>
              <a:xfrm>
                <a:off x="7245950" y="12163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99" name="椭圆形"/>
              <p:cNvSpPr/>
              <p:nvPr/>
            </p:nvSpPr>
            <p:spPr>
              <a:xfrm>
                <a:off x="5806088" y="193138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102" name="成组"/>
              <p:cNvGrpSpPr/>
              <p:nvPr/>
            </p:nvGrpSpPr>
            <p:grpSpPr>
              <a:xfrm>
                <a:off x="7318976" y="107413"/>
                <a:ext cx="152401" cy="228601"/>
                <a:chOff x="0" y="0"/>
                <a:chExt cx="152399" cy="228600"/>
              </a:xfrm>
            </p:grpSpPr>
            <p:sp>
              <p:nvSpPr>
                <p:cNvPr id="100" name="线条"/>
                <p:cNvSpPr/>
                <p:nvPr/>
              </p:nvSpPr>
              <p:spPr>
                <a:xfrm flipH="1">
                  <a:off x="0" y="-1"/>
                  <a:ext cx="76201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01" name="线条"/>
                <p:cNvSpPr/>
                <p:nvPr/>
              </p:nvSpPr>
              <p:spPr>
                <a:xfrm>
                  <a:off x="76200" y="-1"/>
                  <a:ext cx="76201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  <p:sp>
            <p:nvSpPr>
              <p:cNvPr id="103" name="椭圆形"/>
              <p:cNvSpPr/>
              <p:nvPr/>
            </p:nvSpPr>
            <p:spPr>
              <a:xfrm>
                <a:off x="727675" y="226476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4" name="线条"/>
              <p:cNvSpPr/>
              <p:nvPr/>
            </p:nvSpPr>
            <p:spPr>
              <a:xfrm>
                <a:off x="764188" y="262989"/>
                <a:ext cx="539752" cy="1589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5" name="线条"/>
              <p:cNvSpPr/>
              <p:nvPr/>
            </p:nvSpPr>
            <p:spPr>
              <a:xfrm>
                <a:off x="4148737" y="264575"/>
                <a:ext cx="468315" cy="1589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6" name="线条"/>
              <p:cNvSpPr/>
              <p:nvPr/>
            </p:nvSpPr>
            <p:spPr>
              <a:xfrm>
                <a:off x="5842600" y="228064"/>
                <a:ext cx="395289" cy="1589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7" name="矩形"/>
              <p:cNvSpPr/>
              <p:nvPr/>
            </p:nvSpPr>
            <p:spPr>
              <a:xfrm>
                <a:off x="1305525" y="10576"/>
                <a:ext cx="10080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86133E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8" name="矩形"/>
              <p:cNvSpPr/>
              <p:nvPr/>
            </p:nvSpPr>
            <p:spPr>
              <a:xfrm>
                <a:off x="2313586" y="10576"/>
                <a:ext cx="360365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86133E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09" name="椭圆形"/>
              <p:cNvSpPr/>
              <p:nvPr/>
            </p:nvSpPr>
            <p:spPr>
              <a:xfrm>
                <a:off x="2458050" y="226476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86133E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0" name="线条"/>
              <p:cNvSpPr/>
              <p:nvPr/>
            </p:nvSpPr>
            <p:spPr>
              <a:xfrm>
                <a:off x="2492975" y="264575"/>
                <a:ext cx="468314" cy="1589"/>
              </a:xfrm>
              <a:prstGeom prst="line">
                <a:avLst/>
              </a:prstGeom>
              <a:noFill/>
              <a:ln w="9525" cap="flat">
                <a:solidFill>
                  <a:srgbClr val="86133E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1" name="head"/>
              <p:cNvSpPr txBox="1"/>
              <p:nvPr/>
            </p:nvSpPr>
            <p:spPr>
              <a:xfrm>
                <a:off x="0" y="48680"/>
                <a:ext cx="730310" cy="4315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</p:grpSp>
        <p:grpSp>
          <p:nvGrpSpPr>
            <p:cNvPr id="121" name="成组"/>
            <p:cNvGrpSpPr/>
            <p:nvPr/>
          </p:nvGrpSpPr>
          <p:grpSpPr>
            <a:xfrm>
              <a:off x="-1" y="572798"/>
              <a:ext cx="2673952" cy="469657"/>
              <a:chOff x="0" y="0"/>
              <a:chExt cx="2673950" cy="469656"/>
            </a:xfrm>
          </p:grpSpPr>
          <p:sp>
            <p:nvSpPr>
              <p:cNvPr id="113" name="椭圆形"/>
              <p:cNvSpPr/>
              <p:nvPr/>
            </p:nvSpPr>
            <p:spPr>
              <a:xfrm>
                <a:off x="727675" y="215899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4" name="线条"/>
              <p:cNvSpPr/>
              <p:nvPr/>
            </p:nvSpPr>
            <p:spPr>
              <a:xfrm>
                <a:off x="764188" y="252412"/>
                <a:ext cx="539752" cy="1589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5" name="矩形"/>
              <p:cNvSpPr/>
              <p:nvPr/>
            </p:nvSpPr>
            <p:spPr>
              <a:xfrm>
                <a:off x="1305525" y="0"/>
                <a:ext cx="1008064" cy="46831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86133E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6" name="矩形"/>
              <p:cNvSpPr/>
              <p:nvPr/>
            </p:nvSpPr>
            <p:spPr>
              <a:xfrm>
                <a:off x="2313586" y="0"/>
                <a:ext cx="360365" cy="46831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86133E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17" name="head"/>
              <p:cNvSpPr txBox="1"/>
              <p:nvPr/>
            </p:nvSpPr>
            <p:spPr>
              <a:xfrm>
                <a:off x="0" y="38104"/>
                <a:ext cx="730310" cy="4315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head</a:t>
                </a:r>
              </a:p>
            </p:txBody>
          </p:sp>
          <p:grpSp>
            <p:nvGrpSpPr>
              <p:cNvPr id="120" name="成组"/>
              <p:cNvGrpSpPr/>
              <p:nvPr/>
            </p:nvGrpSpPr>
            <p:grpSpPr>
              <a:xfrm>
                <a:off x="2436618" y="133358"/>
                <a:ext cx="152401" cy="228601"/>
                <a:chOff x="0" y="0"/>
                <a:chExt cx="152399" cy="228600"/>
              </a:xfrm>
            </p:grpSpPr>
            <p:sp>
              <p:nvSpPr>
                <p:cNvPr id="118" name="线条"/>
                <p:cNvSpPr/>
                <p:nvPr/>
              </p:nvSpPr>
              <p:spPr>
                <a:xfrm flipH="1">
                  <a:off x="0" y="-1"/>
                  <a:ext cx="76201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119" name="线条"/>
                <p:cNvSpPr/>
                <p:nvPr/>
              </p:nvSpPr>
              <p:spPr>
                <a:xfrm>
                  <a:off x="76200" y="-1"/>
                  <a:ext cx="76201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带头结点的单链表clear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带头结点的单链表clear</a:t>
            </a:r>
          </a:p>
        </p:txBody>
      </p:sp>
      <p:grpSp>
        <p:nvGrpSpPr>
          <p:cNvPr id="442" name="成组"/>
          <p:cNvGrpSpPr/>
          <p:nvPr/>
        </p:nvGrpSpPr>
        <p:grpSpPr>
          <a:xfrm>
            <a:off x="602109" y="1147762"/>
            <a:ext cx="7606314" cy="491052"/>
            <a:chOff x="0" y="0"/>
            <a:chExt cx="7606312" cy="491051"/>
          </a:xfrm>
        </p:grpSpPr>
        <p:grpSp>
          <p:nvGrpSpPr>
            <p:cNvPr id="418" name="成组"/>
            <p:cNvGrpSpPr/>
            <p:nvPr/>
          </p:nvGrpSpPr>
          <p:grpSpPr>
            <a:xfrm>
              <a:off x="2961286" y="-1"/>
              <a:ext cx="1008066" cy="489465"/>
              <a:chOff x="0" y="0"/>
              <a:chExt cx="1008065" cy="489463"/>
            </a:xfrm>
          </p:grpSpPr>
          <p:sp>
            <p:nvSpPr>
              <p:cNvPr id="416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17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419" name="矩形"/>
            <p:cNvSpPr/>
            <p:nvPr/>
          </p:nvSpPr>
          <p:spPr>
            <a:xfrm>
              <a:off x="3969349" y="1057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20" name="椭圆形"/>
            <p:cNvSpPr/>
            <p:nvPr/>
          </p:nvSpPr>
          <p:spPr>
            <a:xfrm>
              <a:off x="4113811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23" name="成组"/>
            <p:cNvGrpSpPr/>
            <p:nvPr/>
          </p:nvGrpSpPr>
          <p:grpSpPr>
            <a:xfrm>
              <a:off x="4617049" y="1587"/>
              <a:ext cx="1008064" cy="489465"/>
              <a:chOff x="0" y="0"/>
              <a:chExt cx="1008062" cy="489463"/>
            </a:xfrm>
          </p:grpSpPr>
          <p:sp>
            <p:nvSpPr>
              <p:cNvPr id="421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22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424" name="矩形"/>
            <p:cNvSpPr/>
            <p:nvPr/>
          </p:nvSpPr>
          <p:spPr>
            <a:xfrm>
              <a:off x="5625112" y="12163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27" name="成组"/>
            <p:cNvGrpSpPr/>
            <p:nvPr/>
          </p:nvGrpSpPr>
          <p:grpSpPr>
            <a:xfrm>
              <a:off x="6237887" y="1587"/>
              <a:ext cx="1008066" cy="489465"/>
              <a:chOff x="0" y="0"/>
              <a:chExt cx="1008065" cy="489463"/>
            </a:xfrm>
          </p:grpSpPr>
          <p:sp>
            <p:nvSpPr>
              <p:cNvPr id="425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26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428" name="矩形"/>
            <p:cNvSpPr/>
            <p:nvPr/>
          </p:nvSpPr>
          <p:spPr>
            <a:xfrm>
              <a:off x="7245949" y="1216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29" name="椭圆形"/>
            <p:cNvSpPr/>
            <p:nvPr/>
          </p:nvSpPr>
          <p:spPr>
            <a:xfrm>
              <a:off x="5806087" y="193138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32" name="成组"/>
            <p:cNvGrpSpPr/>
            <p:nvPr/>
          </p:nvGrpSpPr>
          <p:grpSpPr>
            <a:xfrm>
              <a:off x="7318975" y="107413"/>
              <a:ext cx="152401" cy="228601"/>
              <a:chOff x="0" y="0"/>
              <a:chExt cx="152399" cy="228600"/>
            </a:xfrm>
          </p:grpSpPr>
          <p:sp>
            <p:nvSpPr>
              <p:cNvPr id="430" name="线条"/>
              <p:cNvSpPr/>
              <p:nvPr/>
            </p:nvSpPr>
            <p:spPr>
              <a:xfrm flipH="1">
                <a:off x="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31" name="线条"/>
              <p:cNvSpPr/>
              <p:nvPr/>
            </p:nvSpPr>
            <p:spPr>
              <a:xfrm>
                <a:off x="7620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433" name="椭圆形"/>
            <p:cNvSpPr/>
            <p:nvPr/>
          </p:nvSpPr>
          <p:spPr>
            <a:xfrm>
              <a:off x="727675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4" name="线条"/>
            <p:cNvSpPr/>
            <p:nvPr/>
          </p:nvSpPr>
          <p:spPr>
            <a:xfrm>
              <a:off x="764188" y="262989"/>
              <a:ext cx="53975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5" name="线条"/>
            <p:cNvSpPr/>
            <p:nvPr/>
          </p:nvSpPr>
          <p:spPr>
            <a:xfrm>
              <a:off x="4148737" y="264575"/>
              <a:ext cx="468315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6" name="线条"/>
            <p:cNvSpPr/>
            <p:nvPr/>
          </p:nvSpPr>
          <p:spPr>
            <a:xfrm>
              <a:off x="5842600" y="228064"/>
              <a:ext cx="395289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7" name="矩形"/>
            <p:cNvSpPr/>
            <p:nvPr/>
          </p:nvSpPr>
          <p:spPr>
            <a:xfrm>
              <a:off x="1305525" y="10576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8" name="矩形"/>
            <p:cNvSpPr/>
            <p:nvPr/>
          </p:nvSpPr>
          <p:spPr>
            <a:xfrm>
              <a:off x="2313586" y="10576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39" name="椭圆形"/>
            <p:cNvSpPr/>
            <p:nvPr/>
          </p:nvSpPr>
          <p:spPr>
            <a:xfrm>
              <a:off x="2458050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40" name="线条"/>
            <p:cNvSpPr/>
            <p:nvPr/>
          </p:nvSpPr>
          <p:spPr>
            <a:xfrm>
              <a:off x="2492975" y="264575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86133E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41" name="head"/>
            <p:cNvSpPr txBox="1"/>
            <p:nvPr/>
          </p:nvSpPr>
          <p:spPr>
            <a:xfrm>
              <a:off x="0" y="48680"/>
              <a:ext cx="730310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</p:grpSp>
      <p:sp>
        <p:nvSpPr>
          <p:cNvPr id="443" name="public void clear() {…"/>
          <p:cNvSpPr txBox="1"/>
          <p:nvPr/>
        </p:nvSpPr>
        <p:spPr>
          <a:xfrm>
            <a:off x="80655" y="1759095"/>
            <a:ext cx="8847535" cy="333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0326CC"/>
                </a:solidFill>
              </a:rPr>
              <a:t>head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r>
              <a:rPr>
                <a:solidFill>
                  <a:schemeClr val="accent5"/>
                </a:solidFill>
              </a:rPr>
              <a:t>//head一直作为前驱，删除它后面的节点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//q待删除节点</a:t>
            </a:r>
          </a:p>
          <a:p>
            <a:pPr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0326CC"/>
                </a:solidFill>
              </a:rPr>
              <a:t>head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//将q从链表中移除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</a:p>
          <a:p>
            <a:pPr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帮助GC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= 0;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带头结点的单循环链表clear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带头结点的单循环链表clear</a:t>
            </a:r>
          </a:p>
        </p:txBody>
      </p:sp>
      <p:sp>
        <p:nvSpPr>
          <p:cNvPr id="446" name="public void clear() {…"/>
          <p:cNvSpPr txBox="1"/>
          <p:nvPr/>
        </p:nvSpPr>
        <p:spPr>
          <a:xfrm>
            <a:off x="39024" y="2002465"/>
            <a:ext cx="8873133" cy="3433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tail引用头节点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//如果tail.next == tail，则只剩下了头结点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q是待删除节点，tail 是q的前驱，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将q从链中移除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帮助GC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= 0;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475" name="成组"/>
          <p:cNvGrpSpPr/>
          <p:nvPr/>
        </p:nvGrpSpPr>
        <p:grpSpPr>
          <a:xfrm>
            <a:off x="1297781" y="812997"/>
            <a:ext cx="6516689" cy="1531456"/>
            <a:chOff x="0" y="0"/>
            <a:chExt cx="6516687" cy="1531455"/>
          </a:xfrm>
        </p:grpSpPr>
        <p:sp>
          <p:nvSpPr>
            <p:cNvPr id="447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50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44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49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451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52" name="椭圆形"/>
            <p:cNvSpPr/>
            <p:nvPr/>
          </p:nvSpPr>
          <p:spPr>
            <a:xfrm>
              <a:off x="3024187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55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45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54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456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59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45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58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460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1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2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3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4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5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6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7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8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69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70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71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72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73" name="椭圆形"/>
            <p:cNvSpPr/>
            <p:nvPr/>
          </p:nvSpPr>
          <p:spPr>
            <a:xfrm>
              <a:off x="6335711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74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5" name="成组"/>
          <p:cNvGrpSpPr/>
          <p:nvPr/>
        </p:nvGrpSpPr>
        <p:grpSpPr>
          <a:xfrm>
            <a:off x="601595" y="1332729"/>
            <a:ext cx="6516689" cy="1531457"/>
            <a:chOff x="0" y="0"/>
            <a:chExt cx="6516687" cy="1531455"/>
          </a:xfrm>
        </p:grpSpPr>
        <p:sp>
          <p:nvSpPr>
            <p:cNvPr id="477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80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47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79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481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82" name="椭圆形"/>
            <p:cNvSpPr/>
            <p:nvPr/>
          </p:nvSpPr>
          <p:spPr>
            <a:xfrm>
              <a:off x="3024186" y="450851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85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48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84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486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489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48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488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490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1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2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3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4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5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6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7" name="椭圆形"/>
            <p:cNvSpPr/>
            <p:nvPr/>
          </p:nvSpPr>
          <p:spPr>
            <a:xfrm>
              <a:off x="1368425" y="450851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8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99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0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1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2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3" name="椭圆形"/>
            <p:cNvSpPr/>
            <p:nvPr/>
          </p:nvSpPr>
          <p:spPr>
            <a:xfrm>
              <a:off x="6335712" y="46672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4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  <p:sp>
        <p:nvSpPr>
          <p:cNvPr id="506" name="线条"/>
          <p:cNvSpPr/>
          <p:nvPr/>
        </p:nvSpPr>
        <p:spPr>
          <a:xfrm flipV="1">
            <a:off x="4815767" y="3093215"/>
            <a:ext cx="1" cy="397025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11" name="成组"/>
          <p:cNvGrpSpPr/>
          <p:nvPr/>
        </p:nvGrpSpPr>
        <p:grpSpPr>
          <a:xfrm>
            <a:off x="2623539" y="2606071"/>
            <a:ext cx="1368427" cy="489465"/>
            <a:chOff x="0" y="0"/>
            <a:chExt cx="1368425" cy="489463"/>
          </a:xfrm>
        </p:grpSpPr>
        <p:grpSp>
          <p:nvGrpSpPr>
            <p:cNvPr id="509" name="成组"/>
            <p:cNvGrpSpPr/>
            <p:nvPr/>
          </p:nvGrpSpPr>
          <p:grpSpPr>
            <a:xfrm>
              <a:off x="0" y="-1"/>
              <a:ext cx="1008063" cy="489465"/>
              <a:chOff x="0" y="1"/>
              <a:chExt cx="1008062" cy="489463"/>
            </a:xfrm>
          </p:grpSpPr>
          <p:sp>
            <p:nvSpPr>
              <p:cNvPr id="50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08" name="b0"/>
              <p:cNvSpPr txBox="1"/>
              <p:nvPr/>
            </p:nvSpPr>
            <p:spPr>
              <a:xfrm>
                <a:off x="291004" y="1"/>
                <a:ext cx="426056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b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510" name="矩形"/>
            <p:cNvSpPr/>
            <p:nvPr/>
          </p:nvSpPr>
          <p:spPr>
            <a:xfrm>
              <a:off x="1008062" y="10575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12" name="线条"/>
          <p:cNvSpPr/>
          <p:nvPr/>
        </p:nvSpPr>
        <p:spPr>
          <a:xfrm>
            <a:off x="1294335" y="3048725"/>
            <a:ext cx="539752" cy="159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3" name="矩形"/>
          <p:cNvSpPr/>
          <p:nvPr/>
        </p:nvSpPr>
        <p:spPr>
          <a:xfrm>
            <a:off x="967777" y="2616646"/>
            <a:ext cx="10080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4" name="矩形"/>
          <p:cNvSpPr/>
          <p:nvPr/>
        </p:nvSpPr>
        <p:spPr>
          <a:xfrm>
            <a:off x="1975839" y="2616646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5" name="椭圆形"/>
          <p:cNvSpPr/>
          <p:nvPr/>
        </p:nvSpPr>
        <p:spPr>
          <a:xfrm>
            <a:off x="2120302" y="2832546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6" name="线条"/>
          <p:cNvSpPr/>
          <p:nvPr/>
        </p:nvSpPr>
        <p:spPr>
          <a:xfrm>
            <a:off x="2155227" y="2870646"/>
            <a:ext cx="468314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7" name="线条"/>
          <p:cNvSpPr/>
          <p:nvPr/>
        </p:nvSpPr>
        <p:spPr>
          <a:xfrm>
            <a:off x="751877" y="2381695"/>
            <a:ext cx="4683724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8" name="线条"/>
          <p:cNvSpPr/>
          <p:nvPr/>
        </p:nvSpPr>
        <p:spPr>
          <a:xfrm>
            <a:off x="751877" y="2381697"/>
            <a:ext cx="1589" cy="32385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19" name="线条"/>
          <p:cNvSpPr/>
          <p:nvPr/>
        </p:nvSpPr>
        <p:spPr>
          <a:xfrm>
            <a:off x="751877" y="2705546"/>
            <a:ext cx="215902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20" name="tail"/>
          <p:cNvSpPr txBox="1"/>
          <p:nvPr/>
        </p:nvSpPr>
        <p:spPr>
          <a:xfrm>
            <a:off x="4531833" y="3439516"/>
            <a:ext cx="544276" cy="431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tail</a:t>
            </a:r>
          </a:p>
        </p:txBody>
      </p:sp>
      <p:sp>
        <p:nvSpPr>
          <p:cNvPr id="521" name="合并2个单循环链表："/>
          <p:cNvSpPr txBox="1"/>
          <p:nvPr/>
        </p:nvSpPr>
        <p:spPr>
          <a:xfrm>
            <a:off x="3228" y="785129"/>
            <a:ext cx="313055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合并2个单循环链表：</a:t>
            </a:r>
          </a:p>
        </p:txBody>
      </p:sp>
      <p:sp>
        <p:nvSpPr>
          <p:cNvPr id="522" name="线条"/>
          <p:cNvSpPr/>
          <p:nvPr/>
        </p:nvSpPr>
        <p:spPr>
          <a:xfrm>
            <a:off x="45865" y="4001192"/>
            <a:ext cx="1589" cy="32385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23" name="线条"/>
          <p:cNvSpPr/>
          <p:nvPr/>
        </p:nvSpPr>
        <p:spPr>
          <a:xfrm flipV="1">
            <a:off x="8369251" y="4729394"/>
            <a:ext cx="1" cy="397025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28" name="成组"/>
          <p:cNvGrpSpPr/>
          <p:nvPr/>
        </p:nvGrpSpPr>
        <p:grpSpPr>
          <a:xfrm>
            <a:off x="1765127" y="4225566"/>
            <a:ext cx="1368427" cy="489465"/>
            <a:chOff x="0" y="0"/>
            <a:chExt cx="1368425" cy="489463"/>
          </a:xfrm>
        </p:grpSpPr>
        <p:grpSp>
          <p:nvGrpSpPr>
            <p:cNvPr id="526" name="成组"/>
            <p:cNvGrpSpPr/>
            <p:nvPr/>
          </p:nvGrpSpPr>
          <p:grpSpPr>
            <a:xfrm>
              <a:off x="0" y="-1"/>
              <a:ext cx="1008063" cy="489465"/>
              <a:chOff x="0" y="0"/>
              <a:chExt cx="1008062" cy="489463"/>
            </a:xfrm>
          </p:grpSpPr>
          <p:sp>
            <p:nvSpPr>
              <p:cNvPr id="52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25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527" name="矩形"/>
            <p:cNvSpPr/>
            <p:nvPr/>
          </p:nvSpPr>
          <p:spPr>
            <a:xfrm>
              <a:off x="1008062" y="1057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33" name="成组"/>
          <p:cNvGrpSpPr/>
          <p:nvPr/>
        </p:nvGrpSpPr>
        <p:grpSpPr>
          <a:xfrm>
            <a:off x="3268490" y="4227153"/>
            <a:ext cx="1368426" cy="489465"/>
            <a:chOff x="0" y="0"/>
            <a:chExt cx="1368425" cy="489463"/>
          </a:xfrm>
        </p:grpSpPr>
        <p:grpSp>
          <p:nvGrpSpPr>
            <p:cNvPr id="531" name="成组"/>
            <p:cNvGrpSpPr/>
            <p:nvPr/>
          </p:nvGrpSpPr>
          <p:grpSpPr>
            <a:xfrm>
              <a:off x="0" y="-1"/>
              <a:ext cx="1008063" cy="489465"/>
              <a:chOff x="0" y="0"/>
              <a:chExt cx="1008062" cy="489463"/>
            </a:xfrm>
          </p:grpSpPr>
          <p:sp>
            <p:nvSpPr>
              <p:cNvPr id="529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30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532" name="矩形"/>
            <p:cNvSpPr/>
            <p:nvPr/>
          </p:nvSpPr>
          <p:spPr>
            <a:xfrm>
              <a:off x="1008062" y="10575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38" name="成组"/>
          <p:cNvGrpSpPr/>
          <p:nvPr/>
        </p:nvGrpSpPr>
        <p:grpSpPr>
          <a:xfrm>
            <a:off x="4775027" y="4227153"/>
            <a:ext cx="1368427" cy="489465"/>
            <a:chOff x="0" y="0"/>
            <a:chExt cx="1368426" cy="489463"/>
          </a:xfrm>
        </p:grpSpPr>
        <p:grpSp>
          <p:nvGrpSpPr>
            <p:cNvPr id="536" name="成组"/>
            <p:cNvGrpSpPr/>
            <p:nvPr/>
          </p:nvGrpSpPr>
          <p:grpSpPr>
            <a:xfrm>
              <a:off x="0" y="-1"/>
              <a:ext cx="1008063" cy="489465"/>
              <a:chOff x="0" y="0"/>
              <a:chExt cx="1008062" cy="489463"/>
            </a:xfrm>
          </p:grpSpPr>
          <p:sp>
            <p:nvSpPr>
              <p:cNvPr id="53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35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537" name="矩形"/>
            <p:cNvSpPr/>
            <p:nvPr/>
          </p:nvSpPr>
          <p:spPr>
            <a:xfrm>
              <a:off x="1008063" y="10575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41" name="成组"/>
          <p:cNvGrpSpPr/>
          <p:nvPr/>
        </p:nvGrpSpPr>
        <p:grpSpPr>
          <a:xfrm>
            <a:off x="261765" y="4236142"/>
            <a:ext cx="1368427" cy="468314"/>
            <a:chOff x="0" y="0"/>
            <a:chExt cx="1368425" cy="468312"/>
          </a:xfrm>
        </p:grpSpPr>
        <p:sp>
          <p:nvSpPr>
            <p:cNvPr id="539" name="矩形"/>
            <p:cNvSpPr/>
            <p:nvPr/>
          </p:nvSpPr>
          <p:spPr>
            <a:xfrm>
              <a:off x="0" y="0"/>
              <a:ext cx="1008063" cy="468313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40" name="矩形"/>
            <p:cNvSpPr/>
            <p:nvPr/>
          </p:nvSpPr>
          <p:spPr>
            <a:xfrm>
              <a:off x="1008061" y="0"/>
              <a:ext cx="360365" cy="468313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42" name="线条"/>
          <p:cNvSpPr/>
          <p:nvPr/>
        </p:nvSpPr>
        <p:spPr>
          <a:xfrm>
            <a:off x="45865" y="4001191"/>
            <a:ext cx="8907636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43" name="线条"/>
          <p:cNvSpPr/>
          <p:nvPr/>
        </p:nvSpPr>
        <p:spPr>
          <a:xfrm>
            <a:off x="45865" y="4325042"/>
            <a:ext cx="215902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44" name="tail"/>
          <p:cNvSpPr txBox="1"/>
          <p:nvPr/>
        </p:nvSpPr>
        <p:spPr>
          <a:xfrm>
            <a:off x="8085318" y="5075694"/>
            <a:ext cx="544275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tail</a:t>
            </a:r>
          </a:p>
        </p:txBody>
      </p:sp>
      <p:grpSp>
        <p:nvGrpSpPr>
          <p:cNvPr id="549" name="成组"/>
          <p:cNvGrpSpPr/>
          <p:nvPr/>
        </p:nvGrpSpPr>
        <p:grpSpPr>
          <a:xfrm>
            <a:off x="6286327" y="4227154"/>
            <a:ext cx="1368428" cy="489465"/>
            <a:chOff x="0" y="0"/>
            <a:chExt cx="1368427" cy="489463"/>
          </a:xfrm>
        </p:grpSpPr>
        <p:grpSp>
          <p:nvGrpSpPr>
            <p:cNvPr id="547" name="成组"/>
            <p:cNvGrpSpPr/>
            <p:nvPr/>
          </p:nvGrpSpPr>
          <p:grpSpPr>
            <a:xfrm>
              <a:off x="0" y="-1"/>
              <a:ext cx="1008063" cy="489465"/>
              <a:chOff x="0" y="1"/>
              <a:chExt cx="1008062" cy="489463"/>
            </a:xfrm>
          </p:grpSpPr>
          <p:sp>
            <p:nvSpPr>
              <p:cNvPr id="545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46" name="b0"/>
              <p:cNvSpPr txBox="1"/>
              <p:nvPr/>
            </p:nvSpPr>
            <p:spPr>
              <a:xfrm>
                <a:off x="291004" y="1"/>
                <a:ext cx="426056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b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548" name="矩形"/>
            <p:cNvSpPr/>
            <p:nvPr/>
          </p:nvSpPr>
          <p:spPr>
            <a:xfrm>
              <a:off x="1008064" y="10574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50" name="椭圆形"/>
          <p:cNvSpPr/>
          <p:nvPr/>
        </p:nvSpPr>
        <p:spPr>
          <a:xfrm>
            <a:off x="7969077" y="4467917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60" name="成组"/>
          <p:cNvGrpSpPr/>
          <p:nvPr/>
        </p:nvGrpSpPr>
        <p:grpSpPr>
          <a:xfrm>
            <a:off x="197507" y="4934233"/>
            <a:ext cx="1615957" cy="1449366"/>
            <a:chOff x="0" y="0"/>
            <a:chExt cx="1615956" cy="1449364"/>
          </a:xfrm>
        </p:grpSpPr>
        <p:sp>
          <p:nvSpPr>
            <p:cNvPr id="551" name="矩形"/>
            <p:cNvSpPr/>
            <p:nvPr/>
          </p:nvSpPr>
          <p:spPr>
            <a:xfrm>
              <a:off x="180975" y="180974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2" name="矩形"/>
            <p:cNvSpPr/>
            <p:nvPr/>
          </p:nvSpPr>
          <p:spPr>
            <a:xfrm>
              <a:off x="1189037" y="180974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3" name="线条"/>
            <p:cNvSpPr/>
            <p:nvPr/>
          </p:nvSpPr>
          <p:spPr>
            <a:xfrm flipV="1">
              <a:off x="1368425" y="0"/>
              <a:ext cx="1589" cy="3952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4" name="线条"/>
            <p:cNvSpPr/>
            <p:nvPr/>
          </p:nvSpPr>
          <p:spPr>
            <a:xfrm flipH="1">
              <a:off x="0" y="0"/>
              <a:ext cx="1368427" cy="158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5" name="线条"/>
            <p:cNvSpPr/>
            <p:nvPr/>
          </p:nvSpPr>
          <p:spPr>
            <a:xfrm>
              <a:off x="0" y="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6" name="线条"/>
            <p:cNvSpPr/>
            <p:nvPr/>
          </p:nvSpPr>
          <p:spPr>
            <a:xfrm>
              <a:off x="0" y="323849"/>
              <a:ext cx="180977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7" name="椭圆形"/>
            <p:cNvSpPr/>
            <p:nvPr/>
          </p:nvSpPr>
          <p:spPr>
            <a:xfrm>
              <a:off x="1331912" y="396874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8" name="线条"/>
            <p:cNvSpPr/>
            <p:nvPr/>
          </p:nvSpPr>
          <p:spPr>
            <a:xfrm flipV="1">
              <a:off x="1355615" y="671512"/>
              <a:ext cx="1" cy="397024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9" name="tail"/>
            <p:cNvSpPr txBox="1"/>
            <p:nvPr/>
          </p:nvSpPr>
          <p:spPr>
            <a:xfrm>
              <a:off x="1071681" y="1017812"/>
              <a:ext cx="54427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  <p:sp>
        <p:nvSpPr>
          <p:cNvPr id="561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  <p:grpSp>
        <p:nvGrpSpPr>
          <p:cNvPr id="566" name="成组"/>
          <p:cNvGrpSpPr/>
          <p:nvPr/>
        </p:nvGrpSpPr>
        <p:grpSpPr>
          <a:xfrm>
            <a:off x="4274539" y="2606071"/>
            <a:ext cx="1368427" cy="489465"/>
            <a:chOff x="0" y="0"/>
            <a:chExt cx="1368425" cy="489463"/>
          </a:xfrm>
        </p:grpSpPr>
        <p:grpSp>
          <p:nvGrpSpPr>
            <p:cNvPr id="564" name="成组"/>
            <p:cNvGrpSpPr/>
            <p:nvPr/>
          </p:nvGrpSpPr>
          <p:grpSpPr>
            <a:xfrm>
              <a:off x="0" y="-1"/>
              <a:ext cx="1008063" cy="489465"/>
              <a:chOff x="0" y="1"/>
              <a:chExt cx="1008062" cy="489463"/>
            </a:xfrm>
          </p:grpSpPr>
          <p:sp>
            <p:nvSpPr>
              <p:cNvPr id="56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63" name="b1"/>
              <p:cNvSpPr txBox="1"/>
              <p:nvPr/>
            </p:nvSpPr>
            <p:spPr>
              <a:xfrm>
                <a:off x="291004" y="1"/>
                <a:ext cx="426056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b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565" name="矩形"/>
            <p:cNvSpPr/>
            <p:nvPr/>
          </p:nvSpPr>
          <p:spPr>
            <a:xfrm>
              <a:off x="1008062" y="10575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69" name="成组"/>
          <p:cNvGrpSpPr/>
          <p:nvPr/>
        </p:nvGrpSpPr>
        <p:grpSpPr>
          <a:xfrm>
            <a:off x="5401664" y="2384570"/>
            <a:ext cx="36515" cy="519415"/>
            <a:chOff x="0" y="0"/>
            <a:chExt cx="36514" cy="519414"/>
          </a:xfrm>
        </p:grpSpPr>
        <p:sp>
          <p:nvSpPr>
            <p:cNvPr id="567" name="椭圆形"/>
            <p:cNvSpPr/>
            <p:nvPr/>
          </p:nvSpPr>
          <p:spPr>
            <a:xfrm>
              <a:off x="0" y="4479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68" name="线条"/>
            <p:cNvSpPr/>
            <p:nvPr/>
          </p:nvSpPr>
          <p:spPr>
            <a:xfrm flipV="1">
              <a:off x="25042" y="0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72" name="成组"/>
          <p:cNvGrpSpPr/>
          <p:nvPr/>
        </p:nvGrpSpPr>
        <p:grpSpPr>
          <a:xfrm>
            <a:off x="1433708" y="4434579"/>
            <a:ext cx="353520" cy="71439"/>
            <a:chOff x="0" y="0"/>
            <a:chExt cx="353518" cy="71438"/>
          </a:xfrm>
        </p:grpSpPr>
        <p:sp>
          <p:nvSpPr>
            <p:cNvPr id="570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71" name="线条"/>
            <p:cNvSpPr/>
            <p:nvPr/>
          </p:nvSpPr>
          <p:spPr>
            <a:xfrm>
              <a:off x="29495" y="31350"/>
              <a:ext cx="32402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75" name="成组"/>
          <p:cNvGrpSpPr/>
          <p:nvPr/>
        </p:nvGrpSpPr>
        <p:grpSpPr>
          <a:xfrm>
            <a:off x="2929679" y="4434579"/>
            <a:ext cx="353519" cy="71439"/>
            <a:chOff x="0" y="0"/>
            <a:chExt cx="353518" cy="71438"/>
          </a:xfrm>
        </p:grpSpPr>
        <p:sp>
          <p:nvSpPr>
            <p:cNvPr id="573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74" name="线条"/>
            <p:cNvSpPr/>
            <p:nvPr/>
          </p:nvSpPr>
          <p:spPr>
            <a:xfrm>
              <a:off x="29495" y="31350"/>
              <a:ext cx="32402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78" name="成组"/>
          <p:cNvGrpSpPr/>
          <p:nvPr/>
        </p:nvGrpSpPr>
        <p:grpSpPr>
          <a:xfrm>
            <a:off x="7417792" y="4434579"/>
            <a:ext cx="353520" cy="71439"/>
            <a:chOff x="0" y="0"/>
            <a:chExt cx="353518" cy="71438"/>
          </a:xfrm>
        </p:grpSpPr>
        <p:sp>
          <p:nvSpPr>
            <p:cNvPr id="576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77" name="线条"/>
            <p:cNvSpPr/>
            <p:nvPr/>
          </p:nvSpPr>
          <p:spPr>
            <a:xfrm>
              <a:off x="29495" y="31350"/>
              <a:ext cx="32402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81" name="成组"/>
          <p:cNvGrpSpPr/>
          <p:nvPr/>
        </p:nvGrpSpPr>
        <p:grpSpPr>
          <a:xfrm>
            <a:off x="4433341" y="4434579"/>
            <a:ext cx="353519" cy="71439"/>
            <a:chOff x="0" y="0"/>
            <a:chExt cx="353518" cy="71438"/>
          </a:xfrm>
        </p:grpSpPr>
        <p:sp>
          <p:nvSpPr>
            <p:cNvPr id="579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80" name="线条"/>
            <p:cNvSpPr/>
            <p:nvPr/>
          </p:nvSpPr>
          <p:spPr>
            <a:xfrm>
              <a:off x="29495" y="31350"/>
              <a:ext cx="32402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grpSp>
        <p:nvGrpSpPr>
          <p:cNvPr id="586" name="成组"/>
          <p:cNvGrpSpPr/>
          <p:nvPr/>
        </p:nvGrpSpPr>
        <p:grpSpPr>
          <a:xfrm>
            <a:off x="7753349" y="4208104"/>
            <a:ext cx="1368428" cy="489465"/>
            <a:chOff x="0" y="0"/>
            <a:chExt cx="1368427" cy="489463"/>
          </a:xfrm>
        </p:grpSpPr>
        <p:grpSp>
          <p:nvGrpSpPr>
            <p:cNvPr id="584" name="成组"/>
            <p:cNvGrpSpPr/>
            <p:nvPr/>
          </p:nvGrpSpPr>
          <p:grpSpPr>
            <a:xfrm>
              <a:off x="0" y="-1"/>
              <a:ext cx="1008063" cy="489465"/>
              <a:chOff x="0" y="1"/>
              <a:chExt cx="1008062" cy="489463"/>
            </a:xfrm>
          </p:grpSpPr>
          <p:sp>
            <p:nvSpPr>
              <p:cNvPr id="58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583" name="b1"/>
              <p:cNvSpPr txBox="1"/>
              <p:nvPr/>
            </p:nvSpPr>
            <p:spPr>
              <a:xfrm>
                <a:off x="291004" y="1"/>
                <a:ext cx="426056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b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585" name="矩形"/>
            <p:cNvSpPr/>
            <p:nvPr/>
          </p:nvSpPr>
          <p:spPr>
            <a:xfrm>
              <a:off x="1008064" y="10574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87" name="线条"/>
          <p:cNvSpPr/>
          <p:nvPr/>
        </p:nvSpPr>
        <p:spPr>
          <a:xfrm flipV="1">
            <a:off x="8943084" y="4005955"/>
            <a:ext cx="1589" cy="466727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90" name="成组"/>
          <p:cNvGrpSpPr/>
          <p:nvPr/>
        </p:nvGrpSpPr>
        <p:grpSpPr>
          <a:xfrm>
            <a:off x="5945115" y="4434579"/>
            <a:ext cx="353519" cy="71439"/>
            <a:chOff x="0" y="0"/>
            <a:chExt cx="353518" cy="71438"/>
          </a:xfrm>
        </p:grpSpPr>
        <p:sp>
          <p:nvSpPr>
            <p:cNvPr id="588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89" name="线条"/>
            <p:cNvSpPr/>
            <p:nvPr/>
          </p:nvSpPr>
          <p:spPr>
            <a:xfrm>
              <a:off x="29495" y="31350"/>
              <a:ext cx="32402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  <p:sp>
        <p:nvSpPr>
          <p:cNvPr id="593" name="// 将other的数据结点合并到this，other变成空表…"/>
          <p:cNvSpPr txBox="1"/>
          <p:nvPr/>
        </p:nvSpPr>
        <p:spPr>
          <a:xfrm>
            <a:off x="79325" y="978097"/>
            <a:ext cx="8985350" cy="3907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将other的数据结点合并到this，other变成空表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merge(CircularLinkedListWithHeadNodeUsingTail&lt;T&gt; </a:t>
            </a:r>
            <a:r>
              <a:rPr>
                <a:solidFill>
                  <a:srgbClr val="7E504F"/>
                </a:solidFill>
              </a:rPr>
              <a:t>other</a:t>
            </a:r>
            <a:r>
              <a:t>) {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 == 0)</a:t>
            </a:r>
            <a:r>
              <a:t>// 因为后面的代码不能正确的处理空表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other的头结点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 += 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t>other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other</a:t>
            </a:r>
            <a: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= 0;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如何在一组数据中找最小的数据？返回最小值的索引号"/>
          <p:cNvSpPr txBox="1"/>
          <p:nvPr/>
        </p:nvSpPr>
        <p:spPr>
          <a:xfrm>
            <a:off x="163622" y="762197"/>
            <a:ext cx="77343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如何在一组数据中找最小的数据？返回最小值的索引号</a:t>
            </a:r>
          </a:p>
        </p:txBody>
      </p:sp>
      <p:sp>
        <p:nvSpPr>
          <p:cNvPr id="596" name="a0，a1, a2, …, an"/>
          <p:cNvSpPr txBox="1"/>
          <p:nvPr/>
        </p:nvSpPr>
        <p:spPr>
          <a:xfrm>
            <a:off x="1172579" y="1186998"/>
            <a:ext cx="221257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</a:t>
            </a:r>
            <a:r>
              <a:rPr baseline="-5999"/>
              <a:t>0</a:t>
            </a:r>
            <a:r>
              <a:t>，a</a:t>
            </a:r>
            <a:r>
              <a:rPr baseline="-5999"/>
              <a:t>1</a:t>
            </a:r>
            <a:r>
              <a:t>, a</a:t>
            </a:r>
            <a:r>
              <a:rPr baseline="-5999"/>
              <a:t>2</a:t>
            </a:r>
            <a:r>
              <a:t>, …, a</a:t>
            </a:r>
            <a:r>
              <a:rPr baseline="-5999"/>
              <a:t>n</a:t>
            </a:r>
          </a:p>
        </p:txBody>
      </p:sp>
      <p:sp>
        <p:nvSpPr>
          <p:cNvPr id="597" name="1、使用min记录最小的值，p记录它的索引号，初始时…"/>
          <p:cNvSpPr txBox="1"/>
          <p:nvPr/>
        </p:nvSpPr>
        <p:spPr>
          <a:xfrm>
            <a:off x="271814" y="1655239"/>
            <a:ext cx="7593224" cy="97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1、使用min记录最小的值，p记录它的索引号，初始时</a:t>
            </a:r>
          </a:p>
          <a:p>
            <a:pPr/>
            <a:r>
              <a:t>      min = a</a:t>
            </a:r>
            <a:r>
              <a:rPr baseline="-5999"/>
              <a:t>0</a:t>
            </a:r>
            <a:r>
              <a:t>， p = 0;</a:t>
            </a:r>
          </a:p>
        </p:txBody>
      </p:sp>
      <p:sp>
        <p:nvSpPr>
          <p:cNvPr id="598" name="2、逐个比较: 用i记录下一个要比较的数据的索引号，i = 1,…, n…"/>
          <p:cNvSpPr txBox="1"/>
          <p:nvPr/>
        </p:nvSpPr>
        <p:spPr>
          <a:xfrm>
            <a:off x="270387" y="2522883"/>
            <a:ext cx="8812995" cy="97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2、逐个比较: 用i记录下一个要比较的数据的索引号，i = 1,…, n</a:t>
            </a:r>
          </a:p>
          <a:p>
            <a:pPr/>
            <a:r>
              <a:t>      比较时，如果a</a:t>
            </a:r>
            <a:r>
              <a:rPr baseline="-5999"/>
              <a:t>i</a:t>
            </a:r>
            <a:r>
              <a:rPr>
                <a:solidFill>
                  <a:schemeClr val="accent5"/>
                </a:solidFill>
              </a:rPr>
              <a:t>小于</a:t>
            </a:r>
            <a:r>
              <a:t>min，则 min = a</a:t>
            </a:r>
            <a:r>
              <a:rPr baseline="-5999"/>
              <a:t>i</a:t>
            </a:r>
            <a:r>
              <a:t>， p=i</a:t>
            </a:r>
          </a:p>
        </p:txBody>
      </p:sp>
      <p:sp>
        <p:nvSpPr>
          <p:cNvPr id="599" name="public static int findMin(int[] a) {// 要求至少有一个数据…"/>
          <p:cNvSpPr txBox="1"/>
          <p:nvPr/>
        </p:nvSpPr>
        <p:spPr>
          <a:xfrm>
            <a:off x="1033686" y="3441484"/>
            <a:ext cx="7567484" cy="32438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findMin(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[]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 要求至少有一个数据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[0];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0;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1;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&lt; </a:t>
            </a:r>
            <a:r>
              <a:rPr>
                <a:solidFill>
                  <a:srgbClr val="7E504F"/>
                </a:solidFill>
              </a:rPr>
              <a:t>min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 基本类型的比较使用&lt;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i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00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@SuppressWarnings(&quot;unchecked&quot;)…"/>
          <p:cNvSpPr txBox="1"/>
          <p:nvPr/>
        </p:nvSpPr>
        <p:spPr>
          <a:xfrm>
            <a:off x="49657" y="795584"/>
            <a:ext cx="9203935" cy="2947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3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&lt;T&gt;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findMin(T[]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) {</a:t>
            </a:r>
            <a:r>
              <a:rPr>
                <a:solidFill>
                  <a:srgbClr val="4E9072"/>
                </a:solidFill>
              </a:rPr>
              <a:t>// 要求至少有一个数据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T 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[0];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0;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1;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defRPr sz="1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// 引用类型的比较，使用compareTo(需要实验接口Comparable),或compare(接口Comparator)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(((Comparable&lt;?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T&gt;)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]).compareTo(</a:t>
            </a:r>
            <a:r>
              <a:rPr>
                <a:solidFill>
                  <a:srgbClr val="7E504F"/>
                </a:solidFill>
              </a:rPr>
              <a:t>min</a:t>
            </a:r>
            <a:r>
              <a:t>) &lt; 0)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i</a:t>
            </a:r>
            <a: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03" name="// 限制T必须实现了接口Comparable…"/>
          <p:cNvSpPr txBox="1"/>
          <p:nvPr/>
        </p:nvSpPr>
        <p:spPr>
          <a:xfrm>
            <a:off x="178704" y="3634409"/>
            <a:ext cx="7933619" cy="300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限制T必须实现了接口Comparable</a:t>
            </a:r>
            <a:endParaRPr>
              <a:solidFill>
                <a:srgbClr val="000000"/>
              </a:solidFill>
            </a:endParaRP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&lt;T </a:t>
            </a:r>
            <a:r>
              <a:rPr>
                <a:solidFill>
                  <a:srgbClr val="931A68"/>
                </a:solidFill>
              </a:rPr>
              <a:t>extends</a:t>
            </a:r>
            <a:r>
              <a:t> 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T&gt;&gt;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findMin1(T[]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T 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[0];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0;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1;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].compareTo(</a:t>
            </a:r>
            <a:r>
              <a:rPr>
                <a:solidFill>
                  <a:srgbClr val="7E504F"/>
                </a:solidFill>
              </a:rPr>
              <a:t>min</a:t>
            </a:r>
            <a:r>
              <a:t>) &lt; 0)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i</a:t>
            </a:r>
            <a:r>
              <a:t>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04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ublic static void main(String[] args) {…"/>
          <p:cNvSpPr txBox="1"/>
          <p:nvPr/>
        </p:nvSpPr>
        <p:spPr>
          <a:xfrm>
            <a:off x="614669" y="978097"/>
            <a:ext cx="5083201" cy="201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main(String[] </a:t>
            </a:r>
            <a:r>
              <a:rPr>
                <a:solidFill>
                  <a:srgbClr val="7E504F"/>
                </a:solidFill>
              </a:rPr>
              <a:t>args</a:t>
            </a:r>
            <a:r>
              <a:t>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 = { 2, 8, 4, 6, 1, 5, 9 };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.println(findMin(</a:t>
            </a:r>
            <a:r>
              <a:rPr>
                <a:solidFill>
                  <a:srgbClr val="7E504F"/>
                </a:solidFill>
              </a:rPr>
              <a:t>a</a:t>
            </a:r>
            <a:r>
              <a:t>));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Integer[] </a:t>
            </a:r>
            <a:r>
              <a:rPr>
                <a:solidFill>
                  <a:srgbClr val="7E504F"/>
                </a:solidFill>
              </a:rPr>
              <a:t>b</a:t>
            </a:r>
            <a:r>
              <a:t> = { 2, 8, 4, 6, 1, 5, 9 };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.println(findMin(</a:t>
            </a:r>
            <a:r>
              <a:rPr>
                <a:solidFill>
                  <a:srgbClr val="7E504F"/>
                </a:solidFill>
              </a:rPr>
              <a:t>b</a:t>
            </a:r>
            <a:r>
              <a:t>));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.println(findMin1(</a:t>
            </a:r>
            <a:r>
              <a:rPr>
                <a:solidFill>
                  <a:srgbClr val="7E504F"/>
                </a:solidFill>
              </a:rPr>
              <a:t>b</a:t>
            </a:r>
            <a:r>
              <a:t>));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07" name="如果将findMin1更名为findMin，编译不会报错，重载的效果…"/>
          <p:cNvSpPr txBox="1"/>
          <p:nvPr/>
        </p:nvSpPr>
        <p:spPr>
          <a:xfrm>
            <a:off x="245162" y="3447378"/>
            <a:ext cx="8386975" cy="97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如果将findMin1更名为findMin，编译不会报错，重载的效果</a:t>
            </a:r>
          </a:p>
          <a:p>
            <a:pPr/>
            <a:r>
              <a:t>是调用findMin1的代码。</a:t>
            </a:r>
          </a:p>
        </p:txBody>
      </p:sp>
      <p:sp>
        <p:nvSpPr>
          <p:cNvPr id="608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线条"/>
          <p:cNvSpPr/>
          <p:nvPr/>
        </p:nvSpPr>
        <p:spPr>
          <a:xfrm flipV="1">
            <a:off x="6720359" y="2150406"/>
            <a:ext cx="1" cy="397025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613" name="成组"/>
          <p:cNvGrpSpPr/>
          <p:nvPr/>
        </p:nvGrpSpPr>
        <p:grpSpPr>
          <a:xfrm>
            <a:off x="2782061" y="1621178"/>
            <a:ext cx="1008064" cy="489465"/>
            <a:chOff x="0" y="0"/>
            <a:chExt cx="1008062" cy="489463"/>
          </a:xfrm>
        </p:grpSpPr>
        <p:sp>
          <p:nvSpPr>
            <p:cNvPr id="611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12" name="a0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</p:grpSp>
      <p:sp>
        <p:nvSpPr>
          <p:cNvPr id="614" name="矩形"/>
          <p:cNvSpPr/>
          <p:nvPr/>
        </p:nvSpPr>
        <p:spPr>
          <a:xfrm>
            <a:off x="3790124" y="1631754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15" name="椭圆形"/>
          <p:cNvSpPr/>
          <p:nvPr/>
        </p:nvSpPr>
        <p:spPr>
          <a:xfrm>
            <a:off x="3934586" y="184765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618" name="成组"/>
          <p:cNvGrpSpPr/>
          <p:nvPr/>
        </p:nvGrpSpPr>
        <p:grpSpPr>
          <a:xfrm>
            <a:off x="4437824" y="1622765"/>
            <a:ext cx="1008064" cy="489465"/>
            <a:chOff x="0" y="0"/>
            <a:chExt cx="1008062" cy="489463"/>
          </a:xfrm>
        </p:grpSpPr>
        <p:sp>
          <p:nvSpPr>
            <p:cNvPr id="616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17" name="a1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</p:grpSp>
      <p:sp>
        <p:nvSpPr>
          <p:cNvPr id="619" name="矩形"/>
          <p:cNvSpPr/>
          <p:nvPr/>
        </p:nvSpPr>
        <p:spPr>
          <a:xfrm>
            <a:off x="5445886" y="1633341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622" name="成组"/>
          <p:cNvGrpSpPr/>
          <p:nvPr/>
        </p:nvGrpSpPr>
        <p:grpSpPr>
          <a:xfrm>
            <a:off x="6058661" y="1622765"/>
            <a:ext cx="1008064" cy="489465"/>
            <a:chOff x="0" y="0"/>
            <a:chExt cx="1008062" cy="489463"/>
          </a:xfrm>
        </p:grpSpPr>
        <p:sp>
          <p:nvSpPr>
            <p:cNvPr id="620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21" name="a2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</p:grpSp>
      <p:sp>
        <p:nvSpPr>
          <p:cNvPr id="623" name="矩形"/>
          <p:cNvSpPr/>
          <p:nvPr/>
        </p:nvSpPr>
        <p:spPr>
          <a:xfrm>
            <a:off x="7066724" y="1633341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4" name="椭圆形"/>
          <p:cNvSpPr/>
          <p:nvPr/>
        </p:nvSpPr>
        <p:spPr>
          <a:xfrm>
            <a:off x="5626861" y="1814316"/>
            <a:ext cx="36515" cy="71441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5" name="线条"/>
          <p:cNvSpPr/>
          <p:nvPr/>
        </p:nvSpPr>
        <p:spPr>
          <a:xfrm>
            <a:off x="1452857" y="2063833"/>
            <a:ext cx="539752" cy="159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6" name="线条"/>
          <p:cNvSpPr/>
          <p:nvPr/>
        </p:nvSpPr>
        <p:spPr>
          <a:xfrm>
            <a:off x="3969511" y="1885754"/>
            <a:ext cx="468314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7" name="线条"/>
          <p:cNvSpPr/>
          <p:nvPr/>
        </p:nvSpPr>
        <p:spPr>
          <a:xfrm>
            <a:off x="5663374" y="1849241"/>
            <a:ext cx="395289" cy="159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8" name="矩形"/>
          <p:cNvSpPr/>
          <p:nvPr/>
        </p:nvSpPr>
        <p:spPr>
          <a:xfrm>
            <a:off x="1126299" y="1631754"/>
            <a:ext cx="10080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9" name="矩形"/>
          <p:cNvSpPr/>
          <p:nvPr/>
        </p:nvSpPr>
        <p:spPr>
          <a:xfrm>
            <a:off x="2134361" y="1631754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0" name="椭圆形"/>
          <p:cNvSpPr/>
          <p:nvPr/>
        </p:nvSpPr>
        <p:spPr>
          <a:xfrm>
            <a:off x="2278824" y="184765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1" name="线条"/>
          <p:cNvSpPr/>
          <p:nvPr/>
        </p:nvSpPr>
        <p:spPr>
          <a:xfrm>
            <a:off x="2313750" y="1885754"/>
            <a:ext cx="468313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2" name="线条"/>
          <p:cNvSpPr/>
          <p:nvPr/>
        </p:nvSpPr>
        <p:spPr>
          <a:xfrm flipV="1">
            <a:off x="7246111" y="1396804"/>
            <a:ext cx="1589" cy="466727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3" name="线条"/>
          <p:cNvSpPr/>
          <p:nvPr/>
        </p:nvSpPr>
        <p:spPr>
          <a:xfrm>
            <a:off x="910399" y="1396803"/>
            <a:ext cx="6335714" cy="1590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4" name="线条"/>
          <p:cNvSpPr/>
          <p:nvPr/>
        </p:nvSpPr>
        <p:spPr>
          <a:xfrm>
            <a:off x="910399" y="1396804"/>
            <a:ext cx="1589" cy="32385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5" name="线条"/>
          <p:cNvSpPr/>
          <p:nvPr/>
        </p:nvSpPr>
        <p:spPr>
          <a:xfrm>
            <a:off x="910399" y="1720654"/>
            <a:ext cx="215902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6" name="椭圆形"/>
          <p:cNvSpPr/>
          <p:nvPr/>
        </p:nvSpPr>
        <p:spPr>
          <a:xfrm>
            <a:off x="7246111" y="1863529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37" name="tail"/>
          <p:cNvSpPr txBox="1"/>
          <p:nvPr/>
        </p:nvSpPr>
        <p:spPr>
          <a:xfrm>
            <a:off x="6436426" y="2496706"/>
            <a:ext cx="544275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tail</a:t>
            </a:r>
          </a:p>
        </p:txBody>
      </p:sp>
      <p:sp>
        <p:nvSpPr>
          <p:cNvPr id="638" name="putMinToFirst"/>
          <p:cNvSpPr txBox="1"/>
          <p:nvPr/>
        </p:nvSpPr>
        <p:spPr>
          <a:xfrm>
            <a:off x="219307" y="850833"/>
            <a:ext cx="1962095" cy="443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putMinToFirst</a:t>
            </a:r>
          </a:p>
        </p:txBody>
      </p:sp>
      <p:sp>
        <p:nvSpPr>
          <p:cNvPr id="639" name="线条"/>
          <p:cNvSpPr/>
          <p:nvPr/>
        </p:nvSpPr>
        <p:spPr>
          <a:xfrm flipV="1">
            <a:off x="3491043" y="2150406"/>
            <a:ext cx="1" cy="397025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40" name="pre"/>
          <p:cNvSpPr txBox="1"/>
          <p:nvPr/>
        </p:nvSpPr>
        <p:spPr>
          <a:xfrm>
            <a:off x="3207109" y="2496706"/>
            <a:ext cx="544127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pre</a:t>
            </a:r>
          </a:p>
        </p:txBody>
      </p:sp>
      <p:sp>
        <p:nvSpPr>
          <p:cNvPr id="641" name="T min: 记录最小值；Node&lt;T&gt; pre: 记录最小值结点的前驱"/>
          <p:cNvSpPr txBox="1"/>
          <p:nvPr/>
        </p:nvSpPr>
        <p:spPr>
          <a:xfrm>
            <a:off x="261937" y="3080081"/>
            <a:ext cx="801552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 min: 记录最小值；Node&lt;T&gt; pre: 记录最小值结点的前驱</a:t>
            </a:r>
          </a:p>
        </p:txBody>
      </p:sp>
      <p:sp>
        <p:nvSpPr>
          <p:cNvPr id="642" name="如何逐一比较？c引用下一个要比较的结点，p引用c的前驱"/>
          <p:cNvSpPr txBox="1"/>
          <p:nvPr/>
        </p:nvSpPr>
        <p:spPr>
          <a:xfrm>
            <a:off x="261937" y="3741572"/>
            <a:ext cx="817489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如何逐一比较？c引用下一个要比较的结点，p引用c的前驱</a:t>
            </a:r>
          </a:p>
        </p:txBody>
      </p:sp>
      <p:sp>
        <p:nvSpPr>
          <p:cNvPr id="643" name="找到最小值结点后：…"/>
          <p:cNvSpPr txBox="1"/>
          <p:nvPr/>
        </p:nvSpPr>
        <p:spPr>
          <a:xfrm>
            <a:off x="255107" y="4409911"/>
            <a:ext cx="4400551" cy="141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找到最小值结点后：</a:t>
            </a:r>
          </a:p>
          <a:p>
            <a:pPr/>
            <a:r>
              <a:t>1、将最小值结点从链表中摘除</a:t>
            </a:r>
          </a:p>
          <a:p>
            <a:pPr/>
            <a:r>
              <a:t>2、将最小值结点作为表头结点</a:t>
            </a:r>
          </a:p>
        </p:txBody>
      </p:sp>
      <p:sp>
        <p:nvSpPr>
          <p:cNvPr id="644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  <p:sp>
        <p:nvSpPr>
          <p:cNvPr id="647" name="// 需要测试能否处理空表、只有1个结点，因为下面的注解已经表明，假设至少有2个结点了…"/>
          <p:cNvSpPr txBox="1"/>
          <p:nvPr/>
        </p:nvSpPr>
        <p:spPr>
          <a:xfrm>
            <a:off x="340211" y="952736"/>
            <a:ext cx="8421304" cy="4684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需要测试能否处理空表、只有1个结点，因为下面的注解已经表明，假设至少有2个结点了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测试结果表明能正确处理空表和只有1个结点的特殊情况，想想原因？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putMinToFirst() {</a:t>
            </a: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		if (size &lt;= 1)// 下面的代码可以处理空表和只有一个结点的情况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			return;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最小值结点的前驱，初始为头结点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假设第1个结点的值最小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T&gt; 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T&gt;) 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;</a:t>
            </a: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cur从第2个结点开始比较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pre</a:t>
            </a:r>
            <a: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,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pre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 !=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pre</a:t>
            </a:r>
            <a:r>
              <a:t> =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,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 =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min</a:t>
            </a:r>
            <a:r>
              <a:t>.compareTo(</a:t>
            </a:r>
            <a:r>
              <a:rPr>
                <a:solidFill>
                  <a:srgbClr val="7E504F"/>
                </a:solidFill>
              </a:rPr>
              <a:t>cur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 &gt; 0) {</a:t>
            </a: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pre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记住最小值所在结点的前驱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min</a:t>
            </a:r>
            <a:r>
              <a:t> = 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T&gt;) </a:t>
            </a:r>
            <a:r>
              <a:rPr>
                <a:solidFill>
                  <a:srgbClr val="7E504F"/>
                </a:solidFill>
              </a:rPr>
              <a:t>cur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;</a:t>
            </a: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下一句没有使用if语句，希望能帮助CPU的流水线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? 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rPr>
                <a:solidFill>
                  <a:srgbClr val="000000"/>
                </a:solidFill>
              </a:rPr>
              <a:t> :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判断最小值结点是否表尾结点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 最小值结点</a:t>
            </a: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preMin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从链表中移走最小值结点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将最小值结点加入头结点的后面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?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: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判断加入后的结点是否表尾结点</a:t>
            </a:r>
            <a:endParaRPr>
              <a:solidFill>
                <a:srgbClr val="000000"/>
              </a:solidFill>
            </a:endParaRPr>
          </a:p>
          <a:p>
            <a:pPr>
              <a:defRPr sz="1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remove、迭代器等自己补上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remove、迭代器等自己补上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带头结点的单链表get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带头结点的单链表get</a:t>
            </a:r>
          </a:p>
        </p:txBody>
      </p:sp>
      <p:grpSp>
        <p:nvGrpSpPr>
          <p:cNvPr id="151" name="成组"/>
          <p:cNvGrpSpPr/>
          <p:nvPr/>
        </p:nvGrpSpPr>
        <p:grpSpPr>
          <a:xfrm>
            <a:off x="602109" y="1147762"/>
            <a:ext cx="7606314" cy="491052"/>
            <a:chOff x="0" y="0"/>
            <a:chExt cx="7606312" cy="491051"/>
          </a:xfrm>
        </p:grpSpPr>
        <p:grpSp>
          <p:nvGrpSpPr>
            <p:cNvPr id="127" name="成组"/>
            <p:cNvGrpSpPr/>
            <p:nvPr/>
          </p:nvGrpSpPr>
          <p:grpSpPr>
            <a:xfrm>
              <a:off x="2961286" y="-1"/>
              <a:ext cx="1008066" cy="489465"/>
              <a:chOff x="0" y="0"/>
              <a:chExt cx="1008065" cy="489463"/>
            </a:xfrm>
          </p:grpSpPr>
          <p:sp>
            <p:nvSpPr>
              <p:cNvPr id="125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26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28" name="矩形"/>
            <p:cNvSpPr/>
            <p:nvPr/>
          </p:nvSpPr>
          <p:spPr>
            <a:xfrm>
              <a:off x="3969349" y="1057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9" name="椭圆形"/>
            <p:cNvSpPr/>
            <p:nvPr/>
          </p:nvSpPr>
          <p:spPr>
            <a:xfrm>
              <a:off x="4113811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32" name="成组"/>
            <p:cNvGrpSpPr/>
            <p:nvPr/>
          </p:nvGrpSpPr>
          <p:grpSpPr>
            <a:xfrm>
              <a:off x="4617049" y="1587"/>
              <a:ext cx="1008064" cy="489465"/>
              <a:chOff x="0" y="0"/>
              <a:chExt cx="1008062" cy="489463"/>
            </a:xfrm>
          </p:grpSpPr>
          <p:sp>
            <p:nvSpPr>
              <p:cNvPr id="130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31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33" name="矩形"/>
            <p:cNvSpPr/>
            <p:nvPr/>
          </p:nvSpPr>
          <p:spPr>
            <a:xfrm>
              <a:off x="5625112" y="12163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36" name="成组"/>
            <p:cNvGrpSpPr/>
            <p:nvPr/>
          </p:nvGrpSpPr>
          <p:grpSpPr>
            <a:xfrm>
              <a:off x="6237887" y="1587"/>
              <a:ext cx="1008066" cy="489465"/>
              <a:chOff x="0" y="0"/>
              <a:chExt cx="1008065" cy="489463"/>
            </a:xfrm>
          </p:grpSpPr>
          <p:sp>
            <p:nvSpPr>
              <p:cNvPr id="134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35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37" name="矩形"/>
            <p:cNvSpPr/>
            <p:nvPr/>
          </p:nvSpPr>
          <p:spPr>
            <a:xfrm>
              <a:off x="7245949" y="1216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38" name="椭圆形"/>
            <p:cNvSpPr/>
            <p:nvPr/>
          </p:nvSpPr>
          <p:spPr>
            <a:xfrm>
              <a:off x="5806087" y="193138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41" name="成组"/>
            <p:cNvGrpSpPr/>
            <p:nvPr/>
          </p:nvGrpSpPr>
          <p:grpSpPr>
            <a:xfrm>
              <a:off x="7318975" y="107413"/>
              <a:ext cx="152401" cy="228601"/>
              <a:chOff x="0" y="0"/>
              <a:chExt cx="152399" cy="228600"/>
            </a:xfrm>
          </p:grpSpPr>
          <p:sp>
            <p:nvSpPr>
              <p:cNvPr id="139" name="线条"/>
              <p:cNvSpPr/>
              <p:nvPr/>
            </p:nvSpPr>
            <p:spPr>
              <a:xfrm flipH="1">
                <a:off x="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40" name="线条"/>
              <p:cNvSpPr/>
              <p:nvPr/>
            </p:nvSpPr>
            <p:spPr>
              <a:xfrm>
                <a:off x="7620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142" name="椭圆形"/>
            <p:cNvSpPr/>
            <p:nvPr/>
          </p:nvSpPr>
          <p:spPr>
            <a:xfrm>
              <a:off x="727675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3" name="线条"/>
            <p:cNvSpPr/>
            <p:nvPr/>
          </p:nvSpPr>
          <p:spPr>
            <a:xfrm>
              <a:off x="764188" y="262989"/>
              <a:ext cx="53975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4" name="线条"/>
            <p:cNvSpPr/>
            <p:nvPr/>
          </p:nvSpPr>
          <p:spPr>
            <a:xfrm>
              <a:off x="4148737" y="264575"/>
              <a:ext cx="468315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5" name="线条"/>
            <p:cNvSpPr/>
            <p:nvPr/>
          </p:nvSpPr>
          <p:spPr>
            <a:xfrm>
              <a:off x="5842600" y="228064"/>
              <a:ext cx="395289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6" name="矩形"/>
            <p:cNvSpPr/>
            <p:nvPr/>
          </p:nvSpPr>
          <p:spPr>
            <a:xfrm>
              <a:off x="1305525" y="10576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7" name="矩形"/>
            <p:cNvSpPr/>
            <p:nvPr/>
          </p:nvSpPr>
          <p:spPr>
            <a:xfrm>
              <a:off x="2313586" y="10576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8" name="椭圆形"/>
            <p:cNvSpPr/>
            <p:nvPr/>
          </p:nvSpPr>
          <p:spPr>
            <a:xfrm>
              <a:off x="2458050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9" name="线条"/>
            <p:cNvSpPr/>
            <p:nvPr/>
          </p:nvSpPr>
          <p:spPr>
            <a:xfrm>
              <a:off x="2492975" y="264575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86133E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0" name="head"/>
            <p:cNvSpPr txBox="1"/>
            <p:nvPr/>
          </p:nvSpPr>
          <p:spPr>
            <a:xfrm>
              <a:off x="0" y="48680"/>
              <a:ext cx="730310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</p:grpSp>
      <p:sp>
        <p:nvSpPr>
          <p:cNvPr id="152" name="public T get(int index) {…"/>
          <p:cNvSpPr txBox="1"/>
          <p:nvPr/>
        </p:nvSpPr>
        <p:spPr>
          <a:xfrm>
            <a:off x="586854" y="1764745"/>
            <a:ext cx="6007746" cy="3577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get(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checkElementIndex(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</a:t>
            </a:r>
            <a:r>
              <a:rPr>
                <a:solidFill>
                  <a:srgbClr val="000000"/>
                </a:solidFill>
              </a:rPr>
              <a:t>第1个结点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i次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两种嵌套类(内部类)的区别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两种嵌套类(内部类)的区别</a:t>
            </a:r>
          </a:p>
        </p:txBody>
      </p:sp>
      <p:sp>
        <p:nvSpPr>
          <p:cNvPr id="652" name="private static class Node&lt;T&gt; {…"/>
          <p:cNvSpPr txBox="1"/>
          <p:nvPr/>
        </p:nvSpPr>
        <p:spPr>
          <a:xfrm>
            <a:off x="55408" y="832486"/>
            <a:ext cx="3802832" cy="2246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Node&lt;T&gt;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T 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Node(T </a:t>
            </a:r>
            <a:r>
              <a:rPr>
                <a:solidFill>
                  <a:srgbClr val="7E504F"/>
                </a:solidFill>
              </a:rPr>
              <a:t>data</a:t>
            </a:r>
            <a:r>
              <a:t>, Node&lt;T&gt; </a:t>
            </a:r>
            <a:r>
              <a:rPr>
                <a:solidFill>
                  <a:srgbClr val="7E504F"/>
                </a:solidFill>
              </a:rPr>
              <a:t>next</a:t>
            </a:r>
            <a:r>
              <a:t>) {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53" name="public Iterator&lt;T&gt; iterator() {//没有参数…"/>
          <p:cNvSpPr txBox="1"/>
          <p:nvPr/>
        </p:nvSpPr>
        <p:spPr>
          <a:xfrm>
            <a:off x="4018537" y="785965"/>
            <a:ext cx="4732698" cy="491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Iterator&lt;T&gt; iterator() {//没有参数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Itr();//也只能没有参数</a:t>
            </a:r>
          </a:p>
          <a:p>
            <a:pPr>
              <a:defRPr sz="1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		return this.new </a:t>
            </a:r>
            <a:r>
              <a:rPr u="sng"/>
              <a:t>Itr</a:t>
            </a:r>
            <a:r>
              <a:t>();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Itr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Iterator&lt;T&gt;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Node&lt;T&gt; </a:t>
            </a:r>
            <a:r>
              <a:rPr>
                <a:solidFill>
                  <a:srgbClr val="0326CC"/>
                </a:solidFill>
              </a:rPr>
              <a:t>curPos</a:t>
            </a:r>
            <a: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Itr() {//又需要使用一个参数</a:t>
            </a:r>
          </a:p>
          <a:p>
            <a:pPr>
              <a:defRPr sz="1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curPos</a:t>
            </a:r>
            <a:r>
              <a:rPr>
                <a:solidFill>
                  <a:srgbClr val="000000"/>
                </a:solidFill>
              </a:rPr>
              <a:t> = </a:t>
            </a:r>
            <a:r>
              <a:t>head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hasNext() {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curPos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next() {</a:t>
            </a:r>
          </a:p>
          <a:p>
            <a:pPr>
              <a:defRPr sz="1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T </a:t>
            </a:r>
            <a:r>
              <a:rPr>
                <a:solidFill>
                  <a:srgbClr val="7E504F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t>curPos</a:t>
            </a:r>
            <a:r>
              <a:rPr>
                <a:solidFill>
                  <a:srgbClr val="000000"/>
                </a:solidFill>
              </a:rPr>
              <a:t>.</a:t>
            </a:r>
            <a:r>
              <a:t>data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curPos</a:t>
            </a:r>
            <a:r>
              <a:rPr>
                <a:solidFill>
                  <a:srgbClr val="000000"/>
                </a:solidFill>
              </a:rPr>
              <a:t> = </a:t>
            </a:r>
            <a:r>
              <a:t>curPos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654" name="LinkedList"/>
          <p:cNvSpPr/>
          <p:nvPr/>
        </p:nvSpPr>
        <p:spPr>
          <a:xfrm>
            <a:off x="459283" y="3050776"/>
            <a:ext cx="1270001" cy="1270001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LinkedList</a:t>
            </a:r>
          </a:p>
        </p:txBody>
      </p:sp>
      <p:sp>
        <p:nvSpPr>
          <p:cNvPr id="655" name="Itr"/>
          <p:cNvSpPr/>
          <p:nvPr/>
        </p:nvSpPr>
        <p:spPr>
          <a:xfrm>
            <a:off x="2563468" y="4149061"/>
            <a:ext cx="1270001" cy="1270001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Itr</a:t>
            </a:r>
          </a:p>
        </p:txBody>
      </p:sp>
      <p:sp>
        <p:nvSpPr>
          <p:cNvPr id="656" name="线条"/>
          <p:cNvSpPr/>
          <p:nvPr/>
        </p:nvSpPr>
        <p:spPr>
          <a:xfrm flipH="1" flipV="1">
            <a:off x="1621146" y="4047522"/>
            <a:ext cx="983007" cy="457388"/>
          </a:xfrm>
          <a:prstGeom prst="line">
            <a:avLst/>
          </a:prstGeom>
          <a:ln w="25400">
            <a:solidFill>
              <a:schemeClr val="accent1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</a:p>
        </p:txBody>
      </p:sp>
      <p:sp>
        <p:nvSpPr>
          <p:cNvPr id="657" name="对象"/>
          <p:cNvSpPr txBox="1"/>
          <p:nvPr/>
        </p:nvSpPr>
        <p:spPr>
          <a:xfrm>
            <a:off x="745728" y="4301047"/>
            <a:ext cx="6223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对象</a:t>
            </a:r>
          </a:p>
        </p:txBody>
      </p:sp>
      <p:sp>
        <p:nvSpPr>
          <p:cNvPr id="658" name="对象"/>
          <p:cNvSpPr txBox="1"/>
          <p:nvPr/>
        </p:nvSpPr>
        <p:spPr>
          <a:xfrm>
            <a:off x="2900018" y="5410910"/>
            <a:ext cx="6223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对象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带头结点的单循环链表get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带头结点的单循环链表get</a:t>
            </a:r>
          </a:p>
        </p:txBody>
      </p:sp>
      <p:sp>
        <p:nvSpPr>
          <p:cNvPr id="155" name="public T get(int index) {…"/>
          <p:cNvSpPr txBox="1"/>
          <p:nvPr/>
        </p:nvSpPr>
        <p:spPr>
          <a:xfrm>
            <a:off x="637765" y="1837282"/>
            <a:ext cx="6769870" cy="3577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get(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checkElementIndex(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第1个结点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移动i次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184" name="成组"/>
          <p:cNvGrpSpPr/>
          <p:nvPr/>
        </p:nvGrpSpPr>
        <p:grpSpPr>
          <a:xfrm>
            <a:off x="1297781" y="812997"/>
            <a:ext cx="6516689" cy="1531456"/>
            <a:chOff x="0" y="0"/>
            <a:chExt cx="6516687" cy="1531455"/>
          </a:xfrm>
        </p:grpSpPr>
        <p:sp>
          <p:nvSpPr>
            <p:cNvPr id="156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59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15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58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60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61" name="椭圆形"/>
            <p:cNvSpPr/>
            <p:nvPr/>
          </p:nvSpPr>
          <p:spPr>
            <a:xfrm>
              <a:off x="3024187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64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16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63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65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68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166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67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69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0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1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2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3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4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5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6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7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8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9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0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1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2" name="椭圆形"/>
            <p:cNvSpPr/>
            <p:nvPr/>
          </p:nvSpPr>
          <p:spPr>
            <a:xfrm>
              <a:off x="6335711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3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带头结点的单链表indexOf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带头结点的单链表indexOf</a:t>
            </a:r>
          </a:p>
        </p:txBody>
      </p:sp>
      <p:grpSp>
        <p:nvGrpSpPr>
          <p:cNvPr id="213" name="成组"/>
          <p:cNvGrpSpPr/>
          <p:nvPr/>
        </p:nvGrpSpPr>
        <p:grpSpPr>
          <a:xfrm>
            <a:off x="602109" y="1147762"/>
            <a:ext cx="7606314" cy="491052"/>
            <a:chOff x="0" y="0"/>
            <a:chExt cx="7606312" cy="491051"/>
          </a:xfrm>
        </p:grpSpPr>
        <p:grpSp>
          <p:nvGrpSpPr>
            <p:cNvPr id="189" name="成组"/>
            <p:cNvGrpSpPr/>
            <p:nvPr/>
          </p:nvGrpSpPr>
          <p:grpSpPr>
            <a:xfrm>
              <a:off x="2961286" y="-1"/>
              <a:ext cx="1008066" cy="489465"/>
              <a:chOff x="0" y="0"/>
              <a:chExt cx="1008065" cy="489463"/>
            </a:xfrm>
          </p:grpSpPr>
          <p:sp>
            <p:nvSpPr>
              <p:cNvPr id="187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88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90" name="矩形"/>
            <p:cNvSpPr/>
            <p:nvPr/>
          </p:nvSpPr>
          <p:spPr>
            <a:xfrm>
              <a:off x="3969349" y="1057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91" name="椭圆形"/>
            <p:cNvSpPr/>
            <p:nvPr/>
          </p:nvSpPr>
          <p:spPr>
            <a:xfrm>
              <a:off x="4113811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94" name="成组"/>
            <p:cNvGrpSpPr/>
            <p:nvPr/>
          </p:nvGrpSpPr>
          <p:grpSpPr>
            <a:xfrm>
              <a:off x="4617049" y="1587"/>
              <a:ext cx="1008064" cy="489465"/>
              <a:chOff x="0" y="0"/>
              <a:chExt cx="1008062" cy="489463"/>
            </a:xfrm>
          </p:grpSpPr>
          <p:sp>
            <p:nvSpPr>
              <p:cNvPr id="19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93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95" name="矩形"/>
            <p:cNvSpPr/>
            <p:nvPr/>
          </p:nvSpPr>
          <p:spPr>
            <a:xfrm>
              <a:off x="5625112" y="12163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198" name="成组"/>
            <p:cNvGrpSpPr/>
            <p:nvPr/>
          </p:nvGrpSpPr>
          <p:grpSpPr>
            <a:xfrm>
              <a:off x="6237887" y="1587"/>
              <a:ext cx="1008066" cy="489465"/>
              <a:chOff x="0" y="0"/>
              <a:chExt cx="1008065" cy="489463"/>
            </a:xfrm>
          </p:grpSpPr>
          <p:sp>
            <p:nvSpPr>
              <p:cNvPr id="196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97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99" name="矩形"/>
            <p:cNvSpPr/>
            <p:nvPr/>
          </p:nvSpPr>
          <p:spPr>
            <a:xfrm>
              <a:off x="7245949" y="1216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0" name="椭圆形"/>
            <p:cNvSpPr/>
            <p:nvPr/>
          </p:nvSpPr>
          <p:spPr>
            <a:xfrm>
              <a:off x="5806087" y="193138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03" name="成组"/>
            <p:cNvGrpSpPr/>
            <p:nvPr/>
          </p:nvGrpSpPr>
          <p:grpSpPr>
            <a:xfrm>
              <a:off x="7318975" y="107413"/>
              <a:ext cx="152401" cy="228601"/>
              <a:chOff x="0" y="0"/>
              <a:chExt cx="152399" cy="228600"/>
            </a:xfrm>
          </p:grpSpPr>
          <p:sp>
            <p:nvSpPr>
              <p:cNvPr id="201" name="线条"/>
              <p:cNvSpPr/>
              <p:nvPr/>
            </p:nvSpPr>
            <p:spPr>
              <a:xfrm flipH="1">
                <a:off x="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02" name="线条"/>
              <p:cNvSpPr/>
              <p:nvPr/>
            </p:nvSpPr>
            <p:spPr>
              <a:xfrm>
                <a:off x="7620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204" name="椭圆形"/>
            <p:cNvSpPr/>
            <p:nvPr/>
          </p:nvSpPr>
          <p:spPr>
            <a:xfrm>
              <a:off x="727675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5" name="线条"/>
            <p:cNvSpPr/>
            <p:nvPr/>
          </p:nvSpPr>
          <p:spPr>
            <a:xfrm>
              <a:off x="764188" y="262989"/>
              <a:ext cx="53975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6" name="线条"/>
            <p:cNvSpPr/>
            <p:nvPr/>
          </p:nvSpPr>
          <p:spPr>
            <a:xfrm>
              <a:off x="4148737" y="264575"/>
              <a:ext cx="468315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7" name="线条"/>
            <p:cNvSpPr/>
            <p:nvPr/>
          </p:nvSpPr>
          <p:spPr>
            <a:xfrm>
              <a:off x="5842600" y="228064"/>
              <a:ext cx="395289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8" name="矩形"/>
            <p:cNvSpPr/>
            <p:nvPr/>
          </p:nvSpPr>
          <p:spPr>
            <a:xfrm>
              <a:off x="1305525" y="10576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9" name="矩形"/>
            <p:cNvSpPr/>
            <p:nvPr/>
          </p:nvSpPr>
          <p:spPr>
            <a:xfrm>
              <a:off x="2313586" y="10576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0" name="椭圆形"/>
            <p:cNvSpPr/>
            <p:nvPr/>
          </p:nvSpPr>
          <p:spPr>
            <a:xfrm>
              <a:off x="2458050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1" name="线条"/>
            <p:cNvSpPr/>
            <p:nvPr/>
          </p:nvSpPr>
          <p:spPr>
            <a:xfrm>
              <a:off x="2492975" y="264575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86133E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12" name="head"/>
            <p:cNvSpPr txBox="1"/>
            <p:nvPr/>
          </p:nvSpPr>
          <p:spPr>
            <a:xfrm>
              <a:off x="0" y="48680"/>
              <a:ext cx="730310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</p:grpSp>
      <p:sp>
        <p:nvSpPr>
          <p:cNvPr id="214" name="public int indexOf(T x) {…"/>
          <p:cNvSpPr txBox="1"/>
          <p:nvPr/>
        </p:nvSpPr>
        <p:spPr>
          <a:xfrm>
            <a:off x="220355" y="1902373"/>
            <a:ext cx="8558486" cy="3053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indexOf(T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t> = 0;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 </a:t>
            </a:r>
            <a:r>
              <a:rPr u="sng">
                <a:solidFill>
                  <a:schemeClr val="accent5"/>
                </a:solidFill>
              </a:rPr>
              <a:t>p != 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x</a:t>
            </a:r>
            <a:r>
              <a:t>))</a:t>
            </a:r>
          </a:p>
          <a:p>
            <a:pPr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++</a:t>
            </a:r>
            <a:r>
              <a:rPr>
                <a:solidFill>
                  <a:srgbClr val="7E504F"/>
                </a:solidFill>
              </a:rPr>
              <a:t>pos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-1;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带头结点的单循环链表indexOf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带头结点的单循环链表indexOf</a:t>
            </a:r>
          </a:p>
        </p:txBody>
      </p:sp>
      <p:sp>
        <p:nvSpPr>
          <p:cNvPr id="217" name="public int indexOf(T x) {…"/>
          <p:cNvSpPr txBox="1"/>
          <p:nvPr/>
        </p:nvSpPr>
        <p:spPr>
          <a:xfrm>
            <a:off x="173325" y="2292495"/>
            <a:ext cx="8588971" cy="24849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indexOf(T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t> = 0;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 </a:t>
            </a:r>
            <a:r>
              <a:rPr u="sng">
                <a:solidFill>
                  <a:schemeClr val="accent5"/>
                </a:solidFill>
              </a:rPr>
              <a:t>p != tail.next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x</a:t>
            </a:r>
            <a:r>
              <a:t>))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++</a:t>
            </a:r>
            <a:r>
              <a:rPr>
                <a:solidFill>
                  <a:srgbClr val="7E504F"/>
                </a:solidFill>
              </a:rPr>
              <a:t>pos</a:t>
            </a:r>
            <a: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-1;</a:t>
            </a:r>
            <a:endParaRPr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246" name="成组"/>
          <p:cNvGrpSpPr/>
          <p:nvPr/>
        </p:nvGrpSpPr>
        <p:grpSpPr>
          <a:xfrm>
            <a:off x="1297781" y="812997"/>
            <a:ext cx="6516689" cy="1531456"/>
            <a:chOff x="0" y="0"/>
            <a:chExt cx="6516687" cy="1531455"/>
          </a:xfrm>
        </p:grpSpPr>
        <p:sp>
          <p:nvSpPr>
            <p:cNvPr id="218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21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219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0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222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23" name="椭圆形"/>
            <p:cNvSpPr/>
            <p:nvPr/>
          </p:nvSpPr>
          <p:spPr>
            <a:xfrm>
              <a:off x="3024187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26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22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5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227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30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22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9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231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2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3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4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5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6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7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8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39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0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1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2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3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4" name="椭圆形"/>
            <p:cNvSpPr/>
            <p:nvPr/>
          </p:nvSpPr>
          <p:spPr>
            <a:xfrm>
              <a:off x="6335711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45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成组"/>
          <p:cNvGrpSpPr/>
          <p:nvPr/>
        </p:nvGrpSpPr>
        <p:grpSpPr>
          <a:xfrm>
            <a:off x="245995" y="1789929"/>
            <a:ext cx="8137526" cy="1531457"/>
            <a:chOff x="0" y="0"/>
            <a:chExt cx="8137524" cy="1531455"/>
          </a:xfrm>
        </p:grpSpPr>
        <p:sp>
          <p:nvSpPr>
            <p:cNvPr id="248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52" name="成组"/>
            <p:cNvGrpSpPr/>
            <p:nvPr/>
          </p:nvGrpSpPr>
          <p:grpSpPr>
            <a:xfrm>
              <a:off x="6769098" y="230187"/>
              <a:ext cx="1368427" cy="468315"/>
              <a:chOff x="0" y="0"/>
              <a:chExt cx="1368426" cy="468314"/>
            </a:xfrm>
          </p:grpSpPr>
          <p:sp>
            <p:nvSpPr>
              <p:cNvPr id="249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0" name="矩形"/>
              <p:cNvSpPr/>
              <p:nvPr/>
            </p:nvSpPr>
            <p:spPr>
              <a:xfrm>
                <a:off x="1008062" y="0"/>
                <a:ext cx="360365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1" name="椭圆形"/>
              <p:cNvSpPr/>
              <p:nvPr/>
            </p:nvSpPr>
            <p:spPr>
              <a:xfrm>
                <a:off x="1150937" y="215900"/>
                <a:ext cx="36515" cy="71441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55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25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4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256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57" name="椭圆形"/>
            <p:cNvSpPr/>
            <p:nvPr/>
          </p:nvSpPr>
          <p:spPr>
            <a:xfrm>
              <a:off x="3024186" y="450851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60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25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9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261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64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26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63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265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66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67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68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69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0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1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2" name="椭圆形"/>
            <p:cNvSpPr/>
            <p:nvPr/>
          </p:nvSpPr>
          <p:spPr>
            <a:xfrm>
              <a:off x="1368425" y="450851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3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4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5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6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7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8" name="椭圆形"/>
            <p:cNvSpPr/>
            <p:nvPr/>
          </p:nvSpPr>
          <p:spPr>
            <a:xfrm>
              <a:off x="6335712" y="46672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79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  <p:sp>
          <p:nvSpPr>
            <p:cNvPr id="280" name="线条"/>
            <p:cNvSpPr/>
            <p:nvPr/>
          </p:nvSpPr>
          <p:spPr>
            <a:xfrm flipV="1">
              <a:off x="5345790" y="737578"/>
              <a:ext cx="1" cy="397024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81" name="p"/>
            <p:cNvSpPr txBox="1"/>
            <p:nvPr/>
          </p:nvSpPr>
          <p:spPr>
            <a:xfrm>
              <a:off x="5188856" y="1083878"/>
              <a:ext cx="307341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</a:t>
              </a:r>
            </a:p>
          </p:txBody>
        </p:sp>
      </p:grpSp>
      <p:grpSp>
        <p:nvGrpSpPr>
          <p:cNvPr id="313" name="成组"/>
          <p:cNvGrpSpPr/>
          <p:nvPr/>
        </p:nvGrpSpPr>
        <p:grpSpPr>
          <a:xfrm>
            <a:off x="501932" y="3772788"/>
            <a:ext cx="6516689" cy="1531456"/>
            <a:chOff x="0" y="0"/>
            <a:chExt cx="6516687" cy="1531455"/>
          </a:xfrm>
        </p:grpSpPr>
        <p:sp>
          <p:nvSpPr>
            <p:cNvPr id="283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86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28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85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287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88" name="椭圆形"/>
            <p:cNvSpPr/>
            <p:nvPr/>
          </p:nvSpPr>
          <p:spPr>
            <a:xfrm>
              <a:off x="3024186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91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289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90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292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95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29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94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296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97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98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99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0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1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2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3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4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5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6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7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8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09" name="椭圆形"/>
            <p:cNvSpPr/>
            <p:nvPr/>
          </p:nvSpPr>
          <p:spPr>
            <a:xfrm>
              <a:off x="6335712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10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  <p:sp>
          <p:nvSpPr>
            <p:cNvPr id="311" name="线条"/>
            <p:cNvSpPr/>
            <p:nvPr/>
          </p:nvSpPr>
          <p:spPr>
            <a:xfrm flipV="1">
              <a:off x="4139290" y="737578"/>
              <a:ext cx="1" cy="397024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12" name="p"/>
            <p:cNvSpPr txBox="1"/>
            <p:nvPr/>
          </p:nvSpPr>
          <p:spPr>
            <a:xfrm>
              <a:off x="3982356" y="1083878"/>
              <a:ext cx="307341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</a:t>
              </a:r>
            </a:p>
          </p:txBody>
        </p:sp>
      </p:grpSp>
      <p:sp>
        <p:nvSpPr>
          <p:cNvPr id="314" name="remove"/>
          <p:cNvSpPr txBox="1"/>
          <p:nvPr/>
        </p:nvSpPr>
        <p:spPr>
          <a:xfrm>
            <a:off x="131938" y="3248792"/>
            <a:ext cx="1066336" cy="443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remove</a:t>
            </a:r>
          </a:p>
        </p:txBody>
      </p:sp>
      <p:sp>
        <p:nvSpPr>
          <p:cNvPr id="315" name="add"/>
          <p:cNvSpPr txBox="1"/>
          <p:nvPr/>
        </p:nvSpPr>
        <p:spPr>
          <a:xfrm>
            <a:off x="247912" y="1270372"/>
            <a:ext cx="572723" cy="443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add</a:t>
            </a:r>
          </a:p>
        </p:txBody>
      </p:sp>
      <p:sp>
        <p:nvSpPr>
          <p:cNvPr id="316" name="字段tail引用表尾结点"/>
          <p:cNvSpPr txBox="1"/>
          <p:nvPr/>
        </p:nvSpPr>
        <p:spPr>
          <a:xfrm>
            <a:off x="109537" y="776534"/>
            <a:ext cx="3059858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字段tail引用表尾结点</a:t>
            </a:r>
          </a:p>
        </p:txBody>
      </p:sp>
      <p:sp>
        <p:nvSpPr>
          <p:cNvPr id="317" name="线条"/>
          <p:cNvSpPr/>
          <p:nvPr/>
        </p:nvSpPr>
        <p:spPr>
          <a:xfrm flipV="1">
            <a:off x="2545446" y="7070367"/>
            <a:ext cx="1" cy="397025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18" name="tail"/>
          <p:cNvSpPr txBox="1"/>
          <p:nvPr/>
        </p:nvSpPr>
        <p:spPr>
          <a:xfrm>
            <a:off x="2261512" y="7416668"/>
            <a:ext cx="544275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tail</a:t>
            </a:r>
          </a:p>
        </p:txBody>
      </p:sp>
      <p:sp>
        <p:nvSpPr>
          <p:cNvPr id="319" name="带头结点的单(向)循环链表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带头结点的单(向)循环链表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带头结点的单链表add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带头结点的单链表add</a:t>
            </a:r>
          </a:p>
        </p:txBody>
      </p:sp>
      <p:grpSp>
        <p:nvGrpSpPr>
          <p:cNvPr id="348" name="成组"/>
          <p:cNvGrpSpPr/>
          <p:nvPr/>
        </p:nvGrpSpPr>
        <p:grpSpPr>
          <a:xfrm>
            <a:off x="602109" y="1147762"/>
            <a:ext cx="7606314" cy="491052"/>
            <a:chOff x="0" y="0"/>
            <a:chExt cx="7606312" cy="491051"/>
          </a:xfrm>
        </p:grpSpPr>
        <p:grpSp>
          <p:nvGrpSpPr>
            <p:cNvPr id="324" name="成组"/>
            <p:cNvGrpSpPr/>
            <p:nvPr/>
          </p:nvGrpSpPr>
          <p:grpSpPr>
            <a:xfrm>
              <a:off x="2961286" y="-1"/>
              <a:ext cx="1008066" cy="489465"/>
              <a:chOff x="0" y="0"/>
              <a:chExt cx="1008065" cy="489463"/>
            </a:xfrm>
          </p:grpSpPr>
          <p:sp>
            <p:nvSpPr>
              <p:cNvPr id="322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23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325" name="矩形"/>
            <p:cNvSpPr/>
            <p:nvPr/>
          </p:nvSpPr>
          <p:spPr>
            <a:xfrm>
              <a:off x="3969349" y="1057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26" name="椭圆形"/>
            <p:cNvSpPr/>
            <p:nvPr/>
          </p:nvSpPr>
          <p:spPr>
            <a:xfrm>
              <a:off x="4113811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29" name="成组"/>
            <p:cNvGrpSpPr/>
            <p:nvPr/>
          </p:nvGrpSpPr>
          <p:grpSpPr>
            <a:xfrm>
              <a:off x="4617049" y="1587"/>
              <a:ext cx="1008064" cy="489465"/>
              <a:chOff x="0" y="0"/>
              <a:chExt cx="1008062" cy="489463"/>
            </a:xfrm>
          </p:grpSpPr>
          <p:sp>
            <p:nvSpPr>
              <p:cNvPr id="32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28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330" name="矩形"/>
            <p:cNvSpPr/>
            <p:nvPr/>
          </p:nvSpPr>
          <p:spPr>
            <a:xfrm>
              <a:off x="5625112" y="12163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33" name="成组"/>
            <p:cNvGrpSpPr/>
            <p:nvPr/>
          </p:nvGrpSpPr>
          <p:grpSpPr>
            <a:xfrm>
              <a:off x="6237887" y="1587"/>
              <a:ext cx="1008066" cy="489465"/>
              <a:chOff x="0" y="0"/>
              <a:chExt cx="1008065" cy="489463"/>
            </a:xfrm>
          </p:grpSpPr>
          <p:sp>
            <p:nvSpPr>
              <p:cNvPr id="331" name="矩形"/>
              <p:cNvSpPr/>
              <p:nvPr/>
            </p:nvSpPr>
            <p:spPr>
              <a:xfrm>
                <a:off x="-1" y="10575"/>
                <a:ext cx="1008066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32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334" name="矩形"/>
            <p:cNvSpPr/>
            <p:nvPr/>
          </p:nvSpPr>
          <p:spPr>
            <a:xfrm>
              <a:off x="7245949" y="1216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35" name="椭圆形"/>
            <p:cNvSpPr/>
            <p:nvPr/>
          </p:nvSpPr>
          <p:spPr>
            <a:xfrm>
              <a:off x="5806087" y="193138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38" name="成组"/>
            <p:cNvGrpSpPr/>
            <p:nvPr/>
          </p:nvGrpSpPr>
          <p:grpSpPr>
            <a:xfrm>
              <a:off x="7318975" y="107413"/>
              <a:ext cx="152401" cy="228601"/>
              <a:chOff x="0" y="0"/>
              <a:chExt cx="152399" cy="228600"/>
            </a:xfrm>
          </p:grpSpPr>
          <p:sp>
            <p:nvSpPr>
              <p:cNvPr id="336" name="线条"/>
              <p:cNvSpPr/>
              <p:nvPr/>
            </p:nvSpPr>
            <p:spPr>
              <a:xfrm flipH="1">
                <a:off x="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37" name="线条"/>
              <p:cNvSpPr/>
              <p:nvPr/>
            </p:nvSpPr>
            <p:spPr>
              <a:xfrm>
                <a:off x="76200" y="-1"/>
                <a:ext cx="76201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339" name="椭圆形"/>
            <p:cNvSpPr/>
            <p:nvPr/>
          </p:nvSpPr>
          <p:spPr>
            <a:xfrm>
              <a:off x="727675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0" name="线条"/>
            <p:cNvSpPr/>
            <p:nvPr/>
          </p:nvSpPr>
          <p:spPr>
            <a:xfrm>
              <a:off x="764188" y="262989"/>
              <a:ext cx="53975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1" name="线条"/>
            <p:cNvSpPr/>
            <p:nvPr/>
          </p:nvSpPr>
          <p:spPr>
            <a:xfrm>
              <a:off x="4148737" y="264575"/>
              <a:ext cx="468315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2" name="线条"/>
            <p:cNvSpPr/>
            <p:nvPr/>
          </p:nvSpPr>
          <p:spPr>
            <a:xfrm>
              <a:off x="5842600" y="228064"/>
              <a:ext cx="395289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3" name="矩形"/>
            <p:cNvSpPr/>
            <p:nvPr/>
          </p:nvSpPr>
          <p:spPr>
            <a:xfrm>
              <a:off x="1305525" y="10576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4" name="矩形"/>
            <p:cNvSpPr/>
            <p:nvPr/>
          </p:nvSpPr>
          <p:spPr>
            <a:xfrm>
              <a:off x="2313586" y="10576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5" name="椭圆形"/>
            <p:cNvSpPr/>
            <p:nvPr/>
          </p:nvSpPr>
          <p:spPr>
            <a:xfrm>
              <a:off x="2458050" y="22647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6" name="线条"/>
            <p:cNvSpPr/>
            <p:nvPr/>
          </p:nvSpPr>
          <p:spPr>
            <a:xfrm>
              <a:off x="2492975" y="264575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86133E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47" name="head"/>
            <p:cNvSpPr txBox="1"/>
            <p:nvPr/>
          </p:nvSpPr>
          <p:spPr>
            <a:xfrm>
              <a:off x="0" y="48680"/>
              <a:ext cx="730310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</p:grpSp>
      <p:sp>
        <p:nvSpPr>
          <p:cNvPr id="349" name="public void add(int index, T x) {…"/>
          <p:cNvSpPr txBox="1"/>
          <p:nvPr/>
        </p:nvSpPr>
        <p:spPr>
          <a:xfrm>
            <a:off x="958786" y="2015645"/>
            <a:ext cx="5906295" cy="388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add(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checkPositionIndex(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找到前驱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带头结点的单循环链表add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带头结点的单循环链表add</a:t>
            </a:r>
          </a:p>
        </p:txBody>
      </p:sp>
      <p:grpSp>
        <p:nvGrpSpPr>
          <p:cNvPr id="380" name="成组"/>
          <p:cNvGrpSpPr/>
          <p:nvPr/>
        </p:nvGrpSpPr>
        <p:grpSpPr>
          <a:xfrm>
            <a:off x="1297781" y="812997"/>
            <a:ext cx="6516689" cy="1531456"/>
            <a:chOff x="0" y="0"/>
            <a:chExt cx="6516687" cy="1531455"/>
          </a:xfrm>
        </p:grpSpPr>
        <p:sp>
          <p:nvSpPr>
            <p:cNvPr id="352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55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35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54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356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57" name="椭圆形"/>
            <p:cNvSpPr/>
            <p:nvPr/>
          </p:nvSpPr>
          <p:spPr>
            <a:xfrm>
              <a:off x="3024187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60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35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59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361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64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362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63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365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66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67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68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69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0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1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2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3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4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5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6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7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8" name="椭圆形"/>
            <p:cNvSpPr/>
            <p:nvPr/>
          </p:nvSpPr>
          <p:spPr>
            <a:xfrm>
              <a:off x="6335711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79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  <p:sp>
        <p:nvSpPr>
          <p:cNvPr id="381" name="public void add(int index, T x) {…"/>
          <p:cNvSpPr txBox="1"/>
          <p:nvPr/>
        </p:nvSpPr>
        <p:spPr>
          <a:xfrm>
            <a:off x="404694" y="1612008"/>
            <a:ext cx="6944867" cy="468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void</a:t>
            </a:r>
            <a:r>
              <a:rPr>
                <a:solidFill>
                  <a:srgbClr val="000000"/>
                </a:solidFill>
              </a:rPr>
              <a:t> add(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checkPositionIndex(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 在最后1个结点的后面</a:t>
            </a:r>
            <a:r>
              <a:rPr>
                <a:solidFill>
                  <a:srgbClr val="000000"/>
                </a:solidFill>
              </a:rPr>
              <a:t>插入数据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 </a:t>
            </a:r>
            <a:r>
              <a:rPr>
                <a:solidFill>
                  <a:srgbClr val="931A68"/>
                </a:solidFill>
              </a:rPr>
              <a:t>else</a:t>
            </a:r>
            <a:r>
              <a:t> {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 头结点</a:t>
            </a: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// 移动i次，指向第i-1个结点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带头结点的单循环链表add"/>
          <p:cNvSpPr txBox="1"/>
          <p:nvPr/>
        </p:nvSpPr>
        <p:spPr>
          <a:xfrm>
            <a:off x="1047749" y="0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带头结点的单循环链表add</a:t>
            </a:r>
          </a:p>
        </p:txBody>
      </p:sp>
      <p:grpSp>
        <p:nvGrpSpPr>
          <p:cNvPr id="412" name="成组"/>
          <p:cNvGrpSpPr/>
          <p:nvPr/>
        </p:nvGrpSpPr>
        <p:grpSpPr>
          <a:xfrm>
            <a:off x="1297781" y="812997"/>
            <a:ext cx="6516689" cy="1531456"/>
            <a:chOff x="0" y="0"/>
            <a:chExt cx="6516687" cy="1531455"/>
          </a:xfrm>
        </p:grpSpPr>
        <p:sp>
          <p:nvSpPr>
            <p:cNvPr id="384" name="线条"/>
            <p:cNvSpPr/>
            <p:nvPr/>
          </p:nvSpPr>
          <p:spPr>
            <a:xfrm flipV="1">
              <a:off x="5809959" y="753602"/>
              <a:ext cx="1" cy="3970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87" name="成组"/>
            <p:cNvGrpSpPr/>
            <p:nvPr/>
          </p:nvGrpSpPr>
          <p:grpSpPr>
            <a:xfrm>
              <a:off x="1871662" y="224374"/>
              <a:ext cx="1008064" cy="489465"/>
              <a:chOff x="0" y="0"/>
              <a:chExt cx="1008062" cy="489463"/>
            </a:xfrm>
          </p:grpSpPr>
          <p:sp>
            <p:nvSpPr>
              <p:cNvPr id="385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86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388" name="矩形"/>
            <p:cNvSpPr/>
            <p:nvPr/>
          </p:nvSpPr>
          <p:spPr>
            <a:xfrm>
              <a:off x="2879725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89" name="椭圆形"/>
            <p:cNvSpPr/>
            <p:nvPr/>
          </p:nvSpPr>
          <p:spPr>
            <a:xfrm>
              <a:off x="3024187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92" name="成组"/>
            <p:cNvGrpSpPr/>
            <p:nvPr/>
          </p:nvGrpSpPr>
          <p:grpSpPr>
            <a:xfrm>
              <a:off x="3527425" y="225961"/>
              <a:ext cx="1008064" cy="489465"/>
              <a:chOff x="0" y="0"/>
              <a:chExt cx="1008062" cy="489463"/>
            </a:xfrm>
          </p:grpSpPr>
          <p:sp>
            <p:nvSpPr>
              <p:cNvPr id="390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91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393" name="矩形"/>
            <p:cNvSpPr/>
            <p:nvPr/>
          </p:nvSpPr>
          <p:spPr>
            <a:xfrm>
              <a:off x="4535487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96" name="成组"/>
            <p:cNvGrpSpPr/>
            <p:nvPr/>
          </p:nvGrpSpPr>
          <p:grpSpPr>
            <a:xfrm>
              <a:off x="5148261" y="225961"/>
              <a:ext cx="1008064" cy="489465"/>
              <a:chOff x="0" y="0"/>
              <a:chExt cx="1008062" cy="489463"/>
            </a:xfrm>
          </p:grpSpPr>
          <p:sp>
            <p:nvSpPr>
              <p:cNvPr id="39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95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397" name="矩形"/>
            <p:cNvSpPr/>
            <p:nvPr/>
          </p:nvSpPr>
          <p:spPr>
            <a:xfrm>
              <a:off x="6156325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98" name="椭圆形"/>
            <p:cNvSpPr/>
            <p:nvPr/>
          </p:nvSpPr>
          <p:spPr>
            <a:xfrm>
              <a:off x="4716461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99" name="线条"/>
            <p:cNvSpPr/>
            <p:nvPr/>
          </p:nvSpPr>
          <p:spPr>
            <a:xfrm>
              <a:off x="542457" y="667030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0" name="线条"/>
            <p:cNvSpPr/>
            <p:nvPr/>
          </p:nvSpPr>
          <p:spPr>
            <a:xfrm>
              <a:off x="3059112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1" name="线条"/>
            <p:cNvSpPr/>
            <p:nvPr/>
          </p:nvSpPr>
          <p:spPr>
            <a:xfrm>
              <a:off x="4752975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2" name="矩形"/>
            <p:cNvSpPr/>
            <p:nvPr/>
          </p:nvSpPr>
          <p:spPr>
            <a:xfrm>
              <a:off x="215900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3" name="矩形"/>
            <p:cNvSpPr/>
            <p:nvPr/>
          </p:nvSpPr>
          <p:spPr>
            <a:xfrm>
              <a:off x="1223962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4" name="椭圆形"/>
            <p:cNvSpPr/>
            <p:nvPr/>
          </p:nvSpPr>
          <p:spPr>
            <a:xfrm>
              <a:off x="1368425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5" name="线条"/>
            <p:cNvSpPr/>
            <p:nvPr/>
          </p:nvSpPr>
          <p:spPr>
            <a:xfrm>
              <a:off x="1403350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6" name="线条"/>
            <p:cNvSpPr/>
            <p:nvPr/>
          </p:nvSpPr>
          <p:spPr>
            <a:xfrm flipV="1">
              <a:off x="6335711" y="1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7" name="线条"/>
            <p:cNvSpPr/>
            <p:nvPr/>
          </p:nvSpPr>
          <p:spPr>
            <a:xfrm>
              <a:off x="0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8" name="线条"/>
            <p:cNvSpPr/>
            <p:nvPr/>
          </p:nvSpPr>
          <p:spPr>
            <a:xfrm>
              <a:off x="0" y="1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09" name="线条"/>
            <p:cNvSpPr/>
            <p:nvPr/>
          </p:nvSpPr>
          <p:spPr>
            <a:xfrm>
              <a:off x="0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10" name="椭圆形"/>
            <p:cNvSpPr/>
            <p:nvPr/>
          </p:nvSpPr>
          <p:spPr>
            <a:xfrm>
              <a:off x="6335711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411" name="tail"/>
            <p:cNvSpPr txBox="1"/>
            <p:nvPr/>
          </p:nvSpPr>
          <p:spPr>
            <a:xfrm>
              <a:off x="5526026" y="1099903"/>
              <a:ext cx="544275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tail</a:t>
              </a:r>
            </a:p>
          </p:txBody>
        </p:sp>
      </p:grpSp>
      <p:sp>
        <p:nvSpPr>
          <p:cNvPr id="413" name="public void add(int index, T x) {…"/>
          <p:cNvSpPr txBox="1"/>
          <p:nvPr/>
        </p:nvSpPr>
        <p:spPr>
          <a:xfrm>
            <a:off x="-27106" y="1916808"/>
            <a:ext cx="9060751" cy="4125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void</a:t>
            </a:r>
            <a:r>
              <a:rPr>
                <a:solidFill>
                  <a:srgbClr val="000000"/>
                </a:solidFill>
              </a:rPr>
              <a:t> add(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rangeCheckForAdd(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tail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 头结点</a:t>
            </a: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移动i次，指向第i-1个结点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) </a:t>
            </a:r>
            <a:r>
              <a:t>// 在最后1个结点的后面插入数据，tail要跟着发生变化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tail</a:t>
            </a:r>
            <a:r>
              <a:rPr>
                <a:solidFill>
                  <a:srgbClr val="000000"/>
                </a:solidFill>
              </a:rPr>
              <a:t> = </a:t>
            </a:r>
            <a:r>
              <a:t>tail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