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327" r:id="rId2"/>
    <p:sldId id="256" r:id="rId3"/>
    <p:sldId id="257" r:id="rId4"/>
    <p:sldId id="316" r:id="rId5"/>
    <p:sldId id="324" r:id="rId6"/>
    <p:sldId id="317" r:id="rId7"/>
    <p:sldId id="258" r:id="rId8"/>
    <p:sldId id="259" r:id="rId9"/>
    <p:sldId id="260" r:id="rId10"/>
    <p:sldId id="262" r:id="rId11"/>
    <p:sldId id="263" r:id="rId12"/>
    <p:sldId id="318" r:id="rId13"/>
    <p:sldId id="319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325" r:id="rId22"/>
    <p:sldId id="272" r:id="rId23"/>
    <p:sldId id="326" r:id="rId24"/>
    <p:sldId id="273" r:id="rId25"/>
    <p:sldId id="320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323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40640" marR="40640" indent="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1pPr>
    <a:lvl2pPr marL="40640" marR="40640" indent="3429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2pPr>
    <a:lvl3pPr marL="40640" marR="40640" indent="6858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3pPr>
    <a:lvl4pPr marL="40640" marR="40640" indent="10287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4pPr>
    <a:lvl5pPr marL="40640" marR="40640" indent="13716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5pPr>
    <a:lvl6pPr marL="40640" marR="40640" indent="17145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6pPr>
    <a:lvl7pPr marL="40640" marR="40640" indent="20574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7pPr>
    <a:lvl8pPr marL="40640" marR="40640" indent="24003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8pPr>
    <a:lvl9pPr marL="40640" marR="40640" indent="2743200" algn="l" defTabSz="914400" rtl="0" fontAlgn="auto" latinLnBrk="0" hangingPunct="0">
      <a:lnSpc>
        <a:spcPct val="100000"/>
      </a:lnSpc>
      <a:spcBef>
        <a:spcPts val="1600"/>
      </a:spcBef>
      <a:spcAft>
        <a:spcPts val="0"/>
      </a:spcAft>
      <a:buClrTx/>
      <a:buSzTx/>
      <a:buFontTx/>
      <a:buNone/>
      <a:tabLst/>
      <a:defRPr kumimoji="0" sz="28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6208"/>
  </p:normalViewPr>
  <p:slideViewPr>
    <p:cSldViewPr snapToGrid="0">
      <p:cViewPr varScale="1">
        <p:scale>
          <a:sx n="119" d="100"/>
          <a:sy n="119" d="100"/>
        </p:scale>
        <p:origin x="14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368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2-09T12:14:11.811" idx="1">
    <p:pos x="2434" y="2782"/>
    <p:text>数据有序
i = 0，表示为i指向了数组元素0
j =7，表示为j指向了数组元素7
(j - i) / 2 : 坐标范围[i, j]中的元素个数的一半。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计算机科学是研究算法的科学，或者说是研究变换的科学</a:t>
            </a:r>
          </a:p>
        </p:txBody>
      </p:sp>
    </p:spTree>
    <p:extLst>
      <p:ext uri="{BB962C8B-B14F-4D97-AF65-F5344CB8AC3E}">
        <p14:creationId xmlns:p14="http://schemas.microsoft.com/office/powerpoint/2010/main" val="2202425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 lang="zh-CN" altLang="en-US">
                <a:latin typeface="Helvetica"/>
                <a:ea typeface="Helvetica"/>
                <a:cs typeface="Helvetica"/>
                <a:sym typeface="Helvetica"/>
              </a:rPr>
              <a:t>在同一台抽象的机器，忽略</a:t>
            </a:r>
            <a:r>
              <a:rPr lang="en-US" altLang="zh-CN">
                <a:latin typeface="Helvetica"/>
                <a:ea typeface="Helvetica"/>
                <a:cs typeface="Helvetica"/>
                <a:sym typeface="Helvetica"/>
              </a:rPr>
              <a:t>A</a:t>
            </a:r>
            <a:r>
              <a:rPr lang="zh-CN" altLang="en-US">
                <a:latin typeface="Helvetica"/>
                <a:ea typeface="Helvetica"/>
                <a:cs typeface="Helvetica"/>
                <a:sym typeface="Helvetica"/>
              </a:rPr>
              <a:t>，视程序为算法，省略</a:t>
            </a:r>
            <a:r>
              <a:rPr lang="en-US" altLang="zh-CN">
                <a:latin typeface="Helvetica"/>
                <a:ea typeface="Helvetica"/>
                <a:cs typeface="Helvetica"/>
                <a:sym typeface="Helvetica"/>
              </a:rPr>
              <a:t>A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下面的分析是分析最坏的情形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下面的分析是分析最坏的情形</a:t>
            </a:r>
          </a:p>
        </p:txBody>
      </p:sp>
    </p:spTree>
    <p:extLst>
      <p:ext uri="{BB962C8B-B14F-4D97-AF65-F5344CB8AC3E}">
        <p14:creationId xmlns:p14="http://schemas.microsoft.com/office/powerpoint/2010/main" val="274505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i=0 1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次</a:t>
            </a:r>
          </a:p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x == a[i]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、</a:t>
            </a:r>
            <a:r>
              <a:t>i++ n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次</a:t>
            </a:r>
          </a:p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i &lt; a.length n+ 1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次</a:t>
            </a:r>
          </a:p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方法参数的传入和返回不计算，因为每个方法都需要传入参数和返回值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4" name="Shape 2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使用等比数列的求和公式或二进制数的计算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" name="Shape 2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max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指的取增长率快的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计算机科学是研究算法的科学，或者说是研究变换的科学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计算机科学是研究算法的科学，或者说是研究变换的科学</a:t>
            </a:r>
          </a:p>
        </p:txBody>
      </p:sp>
    </p:spTree>
    <p:extLst>
      <p:ext uri="{BB962C8B-B14F-4D97-AF65-F5344CB8AC3E}">
        <p14:creationId xmlns:p14="http://schemas.microsoft.com/office/powerpoint/2010/main" val="1563561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计算机科学是研究算法的科学，或者说是研究变换的科学</a:t>
            </a:r>
          </a:p>
        </p:txBody>
      </p:sp>
    </p:spTree>
    <p:extLst>
      <p:ext uri="{BB962C8B-B14F-4D97-AF65-F5344CB8AC3E}">
        <p14:creationId xmlns:p14="http://schemas.microsoft.com/office/powerpoint/2010/main" val="2605792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计算机科学是研究算法的科学，或者说是研究变换的科学</a:t>
            </a:r>
          </a:p>
        </p:txBody>
      </p:sp>
    </p:spTree>
    <p:extLst>
      <p:ext uri="{BB962C8B-B14F-4D97-AF65-F5344CB8AC3E}">
        <p14:creationId xmlns:p14="http://schemas.microsoft.com/office/powerpoint/2010/main" val="3339601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如何讲清楚怎样逐一比较</a:t>
            </a:r>
            <a:endParaRPr kumimoji="1" lang="en-US" altLang="zh-CN"/>
          </a:p>
        </p:txBody>
      </p:sp>
    </p:spTree>
    <p:extLst>
      <p:ext uri="{BB962C8B-B14F-4D97-AF65-F5344CB8AC3E}">
        <p14:creationId xmlns:p14="http://schemas.microsoft.com/office/powerpoint/2010/main" val="2573177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j – i &gt;&gt;&gt; 1  =&gt; (j – i) / 2,-</a:t>
            </a:r>
            <a:r>
              <a:rPr kumimoji="1" lang="zh-CN" altLang="en-US"/>
              <a:t>运算的优先级高于</a:t>
            </a:r>
            <a:r>
              <a:rPr kumimoji="1" lang="en-US" altLang="zh-CN"/>
              <a:t>&gt;&gt;&gt;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0206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这段代码只能计算很小的</a:t>
            </a:r>
            <a:r>
              <a:t>n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分治法：将问题分解为相同的但是规模更小的问题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910431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310711" y="6388102"/>
            <a:ext cx="522579" cy="53347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7514" y="98426"/>
            <a:ext cx="438151" cy="474663"/>
          </a:xfrm>
          <a:prstGeom prst="rect">
            <a:avLst/>
          </a:prstGeom>
          <a:solidFill>
            <a:srgbClr val="F81F08"/>
          </a:soli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3" name="矩形"/>
          <p:cNvSpPr/>
          <p:nvPr/>
        </p:nvSpPr>
        <p:spPr>
          <a:xfrm>
            <a:off x="800102" y="98426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4" name="矩形"/>
          <p:cNvSpPr/>
          <p:nvPr/>
        </p:nvSpPr>
        <p:spPr>
          <a:xfrm>
            <a:off x="541337" y="520702"/>
            <a:ext cx="422276" cy="474663"/>
          </a:xfrm>
          <a:prstGeom prst="rect">
            <a:avLst/>
          </a:prstGeom>
          <a:solidFill>
            <a:srgbClr val="3333CC"/>
          </a:soli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5" name="矩形"/>
          <p:cNvSpPr/>
          <p:nvPr/>
        </p:nvSpPr>
        <p:spPr>
          <a:xfrm>
            <a:off x="911225" y="520702"/>
            <a:ext cx="368300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6" name="矩形"/>
          <p:cNvSpPr/>
          <p:nvPr/>
        </p:nvSpPr>
        <p:spPr>
          <a:xfrm>
            <a:off x="127000" y="447676"/>
            <a:ext cx="560388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7" name="矩形"/>
          <p:cNvSpPr/>
          <p:nvPr/>
        </p:nvSpPr>
        <p:spPr>
          <a:xfrm>
            <a:off x="755650" y="-19049"/>
            <a:ext cx="44450" cy="1052513"/>
          </a:xfrm>
          <a:prstGeom prst="rect">
            <a:avLst/>
          </a:prstGeom>
          <a:solidFill>
            <a:srgbClr val="1C1C1C"/>
          </a:soli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8" name="矩形"/>
          <p:cNvSpPr/>
          <p:nvPr/>
        </p:nvSpPr>
        <p:spPr>
          <a:xfrm>
            <a:off x="442912" y="946149"/>
            <a:ext cx="8226426" cy="444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>
            <a:miter lim="400000"/>
          </a:ln>
        </p:spPr>
        <p:txBody>
          <a:bodyPr lIns="50800" tIns="50800" rIns="50800" bIns="50800" anchor="ctr"/>
          <a:lstStyle/>
          <a:p>
            <a:endParaRPr sz="2800"/>
          </a:p>
        </p:txBody>
      </p:sp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977900" y="10161"/>
            <a:ext cx="7793038" cy="944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520673" y="6388102"/>
            <a:ext cx="102657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marL="0" marR="0" algn="ctr" defTabSz="584200">
              <a:spcBef>
                <a:spcPts val="0"/>
              </a:spcBef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40640" marR="4064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chemeClr val="tx1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1pPr>
      <a:lvl2pPr marL="40640" marR="40640" indent="2286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2pPr>
      <a:lvl3pPr marL="40640" marR="40640" indent="4572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3pPr>
      <a:lvl4pPr marL="40640" marR="40640" indent="6858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4pPr>
      <a:lvl5pPr marL="40640" marR="40640" indent="9144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5pPr>
      <a:lvl6pPr marL="40640" marR="40640" indent="11430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6pPr>
      <a:lvl7pPr marL="40640" marR="40640" indent="13716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7pPr>
      <a:lvl8pPr marL="40640" marR="40640" indent="16002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8pPr>
      <a:lvl9pPr marL="40640" marR="40640" indent="18288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333399"/>
          </a:solidFill>
          <a:uFill>
            <a:solidFill>
              <a:srgbClr val="333399"/>
            </a:solidFill>
          </a:uFill>
          <a:latin typeface="Times New Roman"/>
          <a:ea typeface="Times New Roman"/>
          <a:cs typeface="Times New Roman"/>
          <a:sym typeface="Times New Roman"/>
        </a:defRPr>
      </a:lvl9pPr>
    </p:titleStyle>
    <p:bodyStyle>
      <a:lvl1pPr marL="383540" marR="4064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1pPr>
      <a:lvl2pPr marL="824411" marR="4064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2pPr>
      <a:lvl3pPr marL="1259839" marR="4064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3pPr>
      <a:lvl4pPr marL="17780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4pPr>
      <a:lvl5pPr marL="22352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5pPr>
      <a:lvl6pPr marL="22352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6pPr>
      <a:lvl7pPr marL="22352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7pPr>
      <a:lvl8pPr marL="22352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8pPr>
      <a:lvl9pPr marL="2235200" marR="4064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"/>
        <a:tabLst/>
        <a:defRPr sz="3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ahoma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AA1BF5D-D68C-E050-40A0-421223944C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3077" y="123472"/>
            <a:ext cx="6643689" cy="790927"/>
          </a:xfrm>
          <a:prstGeom prst="rect">
            <a:avLst/>
          </a:prstGeom>
        </p:spPr>
        <p:txBody>
          <a:bodyPr>
            <a:normAutofit/>
          </a:bodyPr>
          <a:lstStyle>
            <a:lvl1pPr marR="34950" indent="49707" defTabSz="783312">
              <a:defRPr sz="3440"/>
            </a:lvl1pPr>
          </a:lstStyle>
          <a:p>
            <a:r>
              <a:rPr lang="zh-CN" altLang="en-US" sz="4000">
                <a:solidFill>
                  <a:schemeClr val="tx1"/>
                </a:solidFill>
              </a:rPr>
              <a:t>主要内容</a:t>
            </a:r>
            <a:endParaRPr sz="4000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B3BD75-777F-8911-5003-226E94AB8BFA}"/>
              </a:ext>
            </a:extLst>
          </p:cNvPr>
          <p:cNvSpPr txBox="1"/>
          <p:nvPr/>
        </p:nvSpPr>
        <p:spPr>
          <a:xfrm>
            <a:off x="471561" y="1018727"/>
            <a:ext cx="5378395" cy="2103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97840" marR="40640" indent="-45720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kumimoji="0" lang="zh-CN" altLang="en-US" sz="3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算法</a:t>
            </a:r>
            <a:endParaRPr kumimoji="0" lang="en-US" altLang="zh-CN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97840" marR="40640" indent="-45720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</a:pPr>
            <a:r>
              <a:rPr kumimoji="0" lang="zh-CN" altLang="en-US" sz="3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算法分析：</a:t>
            </a:r>
            <a:endParaRPr kumimoji="0" lang="en-US" altLang="zh-CN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4064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Pct val="80000"/>
              <a:tabLst/>
            </a:pPr>
            <a:r>
              <a:rPr lang="zh-CN" altLang="en-US" sz="3000"/>
              <a:t>     </a:t>
            </a:r>
            <a:r>
              <a:rPr kumimoji="0" lang="zh-CN" altLang="en-US" sz="3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问题规模、模型、渐进分析</a:t>
            </a:r>
          </a:p>
        </p:txBody>
      </p:sp>
    </p:spTree>
    <p:extLst>
      <p:ext uri="{BB962C8B-B14F-4D97-AF65-F5344CB8AC3E}">
        <p14:creationId xmlns:p14="http://schemas.microsoft.com/office/powerpoint/2010/main" val="12940111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 1"/>
          <p:cNvSpPr txBox="1">
            <a:spLocks noGrp="1"/>
          </p:cNvSpPr>
          <p:nvPr>
            <p:ph type="title"/>
          </p:nvPr>
        </p:nvSpPr>
        <p:spPr>
          <a:xfrm>
            <a:off x="781338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使用数组存储数据</a:t>
            </a:r>
          </a:p>
        </p:txBody>
      </p:sp>
      <p:graphicFrame>
        <p:nvGraphicFramePr>
          <p:cNvPr id="57" name="表格"/>
          <p:cNvGraphicFramePr/>
          <p:nvPr/>
        </p:nvGraphicFramePr>
        <p:xfrm>
          <a:off x="873125" y="2201864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a[0]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a[1]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a[2]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a[3]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a[4]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a[5]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a[6]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a[7]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8" name="表格"/>
          <p:cNvGraphicFramePr/>
          <p:nvPr/>
        </p:nvGraphicFramePr>
        <p:xfrm>
          <a:off x="873125" y="1363664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179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167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标题 1"/>
          <p:cNvSpPr txBox="1">
            <a:spLocks noGrp="1"/>
          </p:cNvSpPr>
          <p:nvPr>
            <p:ph type="title"/>
          </p:nvPr>
        </p:nvSpPr>
        <p:spPr>
          <a:xfrm>
            <a:off x="78133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顺序查找程序</a:t>
            </a:r>
          </a:p>
        </p:txBody>
      </p:sp>
      <p:sp>
        <p:nvSpPr>
          <p:cNvPr id="61" name="public int sequentialSearch(int a[],int x){…"/>
          <p:cNvSpPr txBox="1"/>
          <p:nvPr/>
        </p:nvSpPr>
        <p:spPr>
          <a:xfrm>
            <a:off x="53476" y="1062695"/>
            <a:ext cx="9034525" cy="3572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public</a:t>
            </a:r>
            <a:r>
              <a:rPr sz="2200"/>
              <a:t> </a:t>
            </a:r>
            <a:r>
              <a:rPr sz="2200">
                <a:solidFill>
                  <a:srgbClr val="931A68"/>
                </a:solidFill>
              </a:rPr>
              <a:t>static int</a:t>
            </a:r>
            <a:r>
              <a:rPr sz="2200"/>
              <a:t> sequentialSearch(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a</a:t>
            </a:r>
            <a:r>
              <a:rPr sz="2200"/>
              <a:t>[],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x</a:t>
            </a:r>
            <a:r>
              <a:rPr sz="22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for</a:t>
            </a:r>
            <a:r>
              <a:rPr sz="2200"/>
              <a:t>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= 0;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&lt; </a:t>
            </a:r>
            <a:r>
              <a:rPr sz="2200">
                <a:solidFill>
                  <a:srgbClr val="7E504F"/>
                </a:solidFill>
              </a:rPr>
              <a:t>a</a:t>
            </a:r>
            <a:r>
              <a:rPr sz="2200"/>
              <a:t>.</a:t>
            </a:r>
            <a:r>
              <a:rPr sz="2200">
                <a:solidFill>
                  <a:srgbClr val="0326CC"/>
                </a:solidFill>
              </a:rPr>
              <a:t>length</a:t>
            </a:r>
            <a:r>
              <a:rPr sz="2200"/>
              <a:t>; i++){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	</a:t>
            </a:r>
            <a:r>
              <a:rPr sz="2200">
                <a:solidFill>
                  <a:srgbClr val="931A68"/>
                </a:solidFill>
              </a:rPr>
              <a:t>if</a:t>
            </a:r>
            <a:r>
              <a:rPr sz="2200"/>
              <a:t>(</a:t>
            </a:r>
            <a:r>
              <a:rPr sz="2200">
                <a:solidFill>
                  <a:srgbClr val="7E504F"/>
                </a:solidFill>
              </a:rPr>
              <a:t>x</a:t>
            </a:r>
            <a:r>
              <a:rPr sz="2200"/>
              <a:t> == </a:t>
            </a:r>
            <a:r>
              <a:rPr sz="2200">
                <a:solidFill>
                  <a:srgbClr val="7E504F"/>
                </a:solidFill>
              </a:rPr>
              <a:t>a</a:t>
            </a:r>
            <a:r>
              <a:rPr sz="2200"/>
              <a:t>[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]) 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        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;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}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-1;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}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标题 1"/>
          <p:cNvSpPr txBox="1">
            <a:spLocks noGrp="1"/>
          </p:cNvSpPr>
          <p:nvPr>
            <p:ph type="title"/>
          </p:nvPr>
        </p:nvSpPr>
        <p:spPr>
          <a:xfrm>
            <a:off x="78133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查找</a:t>
            </a:r>
            <a:r>
              <a:rPr lang="en-US">
                <a:solidFill>
                  <a:schemeClr val="tx1"/>
                </a:solidFill>
              </a:rPr>
              <a:t>问题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61" name="public int sequentialSearch(int a[],int x){…"/>
          <p:cNvSpPr txBox="1"/>
          <p:nvPr/>
        </p:nvSpPr>
        <p:spPr>
          <a:xfrm>
            <a:off x="284921" y="1221949"/>
            <a:ext cx="8574157" cy="2047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2.3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个不同的整数，并且</a:t>
            </a:r>
            <a:r>
              <a:rPr lang="zh-CN" altLang="en-US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满足条件</a:t>
            </a:r>
            <a:r>
              <a:rPr lang="en-US" altLang="zh-CN" sz="2200" i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200" kern="100" baseline="-250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 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&lt; </a:t>
            </a:r>
            <a:r>
              <a:rPr lang="en-US" altLang="zh-CN" sz="2200" i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200" kern="100" baseline="-250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en-US" altLang="zh-CN" sz="22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&lt;…&lt; </a:t>
            </a:r>
            <a:r>
              <a:rPr lang="en-US" altLang="zh-CN" sz="2200" i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200" i="1" kern="100" baseline="-250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200" kern="100" baseline="-250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endParaRPr lang="en-US" altLang="zh-CN" sz="2200" kern="10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给定整数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，判断是否存在某个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2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相等，如果存在，则输出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2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的下标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，否则，输出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-1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266700">
              <a:lnSpc>
                <a:spcPct val="150000"/>
              </a:lnSpc>
              <a:spcBef>
                <a:spcPts val="0"/>
              </a:spcBef>
            </a:pPr>
            <a:endParaRPr lang="zh-CN" altLang="zh-CN" sz="22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87651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标题 1"/>
          <p:cNvSpPr txBox="1">
            <a:spLocks noGrp="1"/>
          </p:cNvSpPr>
          <p:nvPr>
            <p:ph type="title"/>
          </p:nvPr>
        </p:nvSpPr>
        <p:spPr>
          <a:xfrm>
            <a:off x="78133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折半</a:t>
            </a:r>
            <a:r>
              <a:rPr>
                <a:solidFill>
                  <a:schemeClr val="tx1"/>
                </a:solidFill>
              </a:rPr>
              <a:t>查找</a:t>
            </a:r>
            <a:r>
              <a:rPr lang="en-US">
                <a:solidFill>
                  <a:schemeClr val="tx1"/>
                </a:solidFill>
              </a:rPr>
              <a:t>算法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61" name="public int sequentialSearch(int a[],int x){…"/>
          <p:cNvSpPr txBox="1"/>
          <p:nvPr/>
        </p:nvSpPr>
        <p:spPr>
          <a:xfrm>
            <a:off x="131702" y="1170242"/>
            <a:ext cx="8859079" cy="3893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indent="266700">
              <a:lnSpc>
                <a:spcPct val="150000"/>
              </a:lnSpc>
              <a:spcBef>
                <a:spcPts val="0"/>
              </a:spcBef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基本思想是不断地循环，每次将查找区间缩小一半，算法如下：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使用变量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表示数据的下标，查找区间记为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，即从下标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到下标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的有序数据中查找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，初始时令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0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- 1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如果区间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1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有数据，即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&lt;=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，则重复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(3)-(6)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，否则，输出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，结束。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计算处于中间位置的数据的下标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+ (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-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/ 2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&lt;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只可能出现在区间</a:t>
            </a:r>
            <a:r>
              <a:rPr lang="en-US" altLang="zh-CN" sz="21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- 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1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，令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- 1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，转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&gt;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只可能出现在区间</a:t>
            </a:r>
            <a:r>
              <a:rPr lang="en-US" altLang="zh-CN" sz="21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+ 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1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1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，令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+ 1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，转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1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Font typeface="+mj-lt"/>
              <a:buAutoNum type="arabicParenBoth"/>
            </a:pP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如果条件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== 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成立，输出</a:t>
            </a:r>
            <a:r>
              <a:rPr lang="en-US" altLang="zh-CN" sz="21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1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，结束。</a:t>
            </a:r>
          </a:p>
        </p:txBody>
      </p:sp>
    </p:spTree>
    <p:extLst>
      <p:ext uri="{BB962C8B-B14F-4D97-AF65-F5344CB8AC3E}">
        <p14:creationId xmlns:p14="http://schemas.microsoft.com/office/powerpoint/2010/main" val="382673473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标题 1"/>
          <p:cNvSpPr txBox="1">
            <a:spLocks noGrp="1"/>
          </p:cNvSpPr>
          <p:nvPr>
            <p:ph type="title"/>
          </p:nvPr>
        </p:nvSpPr>
        <p:spPr>
          <a:xfrm>
            <a:off x="781338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使用数组存储数据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64" name="线条"/>
          <p:cNvSpPr/>
          <p:nvPr/>
        </p:nvSpPr>
        <p:spPr>
          <a:xfrm>
            <a:off x="7744743" y="1917472"/>
            <a:ext cx="1" cy="474664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j"/>
          <p:cNvSpPr txBox="1"/>
          <p:nvPr/>
        </p:nvSpPr>
        <p:spPr>
          <a:xfrm>
            <a:off x="7603771" y="1435048"/>
            <a:ext cx="28405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j</a:t>
            </a:r>
          </a:p>
        </p:txBody>
      </p:sp>
      <p:graphicFrame>
        <p:nvGraphicFramePr>
          <p:cNvPr id="66" name="表格"/>
          <p:cNvGraphicFramePr/>
          <p:nvPr>
            <p:extLst>
              <p:ext uri="{D42A27DB-BD31-4B8C-83A1-F6EECF244321}">
                <p14:modId xmlns:p14="http://schemas.microsoft.com/office/powerpoint/2010/main" val="3022643860"/>
              </p:ext>
            </p:extLst>
          </p:nvPr>
        </p:nvGraphicFramePr>
        <p:xfrm>
          <a:off x="859717" y="3255384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a[0]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a[1]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a[2]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a[3]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a[4]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a[5]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a[6]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a[7]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7" name="表格"/>
          <p:cNvGraphicFramePr/>
          <p:nvPr>
            <p:extLst>
              <p:ext uri="{D42A27DB-BD31-4B8C-83A1-F6EECF244321}">
                <p14:modId xmlns:p14="http://schemas.microsoft.com/office/powerpoint/2010/main" val="3671027708"/>
              </p:ext>
            </p:extLst>
          </p:nvPr>
        </p:nvGraphicFramePr>
        <p:xfrm>
          <a:off x="859717" y="2417183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167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179</a:t>
                      </a:r>
                    </a:p>
                  </a:txBody>
                  <a:tcPr marL="50800" marR="50800" marT="50800" marB="50800" anchor="ctr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8" name="线条"/>
          <p:cNvSpPr/>
          <p:nvPr/>
        </p:nvSpPr>
        <p:spPr>
          <a:xfrm>
            <a:off x="1316236" y="1917472"/>
            <a:ext cx="1" cy="474664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i"/>
          <p:cNvSpPr txBox="1"/>
          <p:nvPr/>
        </p:nvSpPr>
        <p:spPr>
          <a:xfrm>
            <a:off x="1175264" y="1435048"/>
            <a:ext cx="28405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</a:t>
            </a:r>
          </a:p>
        </p:txBody>
      </p:sp>
      <p:sp>
        <p:nvSpPr>
          <p:cNvPr id="70" name="线条"/>
          <p:cNvSpPr/>
          <p:nvPr/>
        </p:nvSpPr>
        <p:spPr>
          <a:xfrm>
            <a:off x="4028154" y="1917472"/>
            <a:ext cx="1" cy="474664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"/>
          <p:cNvSpPr txBox="1"/>
          <p:nvPr/>
        </p:nvSpPr>
        <p:spPr>
          <a:xfrm>
            <a:off x="3861782" y="1435048"/>
            <a:ext cx="36420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</a:t>
            </a:r>
          </a:p>
        </p:txBody>
      </p:sp>
      <p:sp>
        <p:nvSpPr>
          <p:cNvPr id="72" name="p = i + (j - i) / 2"/>
          <p:cNvSpPr txBox="1"/>
          <p:nvPr/>
        </p:nvSpPr>
        <p:spPr>
          <a:xfrm>
            <a:off x="754763" y="4275109"/>
            <a:ext cx="2424062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 = i + (j - i) / 2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标题 1"/>
          <p:cNvSpPr txBox="1">
            <a:spLocks noGrp="1"/>
          </p:cNvSpPr>
          <p:nvPr>
            <p:ph type="title"/>
          </p:nvPr>
        </p:nvSpPr>
        <p:spPr>
          <a:xfrm>
            <a:off x="75982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折半查找程序</a:t>
            </a:r>
          </a:p>
        </p:txBody>
      </p:sp>
      <p:sp>
        <p:nvSpPr>
          <p:cNvPr id="79" name="public int binarySearch(int a[], int x){…"/>
          <p:cNvSpPr txBox="1"/>
          <p:nvPr/>
        </p:nvSpPr>
        <p:spPr>
          <a:xfrm>
            <a:off x="502969" y="1039544"/>
            <a:ext cx="7771358" cy="5043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static int</a:t>
            </a:r>
            <a:r>
              <a:rPr sz="2000"/>
              <a:t> binarySearch(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[], 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,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0,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 </a:t>
            </a:r>
            <a:r>
              <a:rPr sz="2000"/>
              <a:t>- 1;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while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&lt;=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){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 = i + (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-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&gt;&gt;&gt; 1);</a:t>
            </a:r>
            <a:endParaRPr sz="2000">
              <a:solidFill>
                <a:srgbClr val="4E9072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a[p]</a:t>
            </a:r>
            <a:r>
              <a:rPr sz="2000"/>
              <a:t>)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p - 1</a:t>
            </a:r>
            <a:r>
              <a:rPr sz="2000"/>
              <a:t>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else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&gt; </a:t>
            </a:r>
            <a:r>
              <a:rPr sz="2000">
                <a:solidFill>
                  <a:srgbClr val="7E504F"/>
                </a:solidFill>
              </a:rPr>
              <a:t>a[p]</a:t>
            </a:r>
            <a:r>
              <a:rPr sz="2000"/>
              <a:t>)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p + 1</a:t>
            </a:r>
            <a:r>
              <a:rPr sz="2000"/>
              <a:t>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-1;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	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标题 1"/>
          <p:cNvSpPr txBox="1">
            <a:spLocks noGrp="1"/>
          </p:cNvSpPr>
          <p:nvPr>
            <p:ph type="title"/>
          </p:nvPr>
        </p:nvSpPr>
        <p:spPr>
          <a:xfrm>
            <a:off x="781338" y="10759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阶乘</a:t>
            </a:r>
            <a:r>
              <a:rPr lang="zh-CN" altLang="en-US">
                <a:solidFill>
                  <a:schemeClr val="tx1"/>
                </a:solidFill>
              </a:rPr>
              <a:t>：递推</a:t>
            </a:r>
            <a:endParaRPr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n! = 1×2×3×4...×n"/>
              <p:cNvSpPr txBox="1"/>
              <p:nvPr/>
            </p:nvSpPr>
            <p:spPr>
              <a:xfrm>
                <a:off x="223931" y="996742"/>
                <a:ext cx="5875655" cy="171758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wrap="square" lIns="38100" tIns="38100" rIns="38100" bIns="38100">
                <a:spAutoFit/>
              </a:bodyPr>
              <a:lstStyle/>
              <a:p>
                <a:pPr indent="26797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zh-CN" altLang="zh-CN" sz="2200" b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200" b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2.4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计算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!</a:t>
                </a:r>
                <a:endParaRPr lang="en-US" altLang="zh-CN" sz="2200" kern="1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indent="26797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𝑛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!= 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22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sz="22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1                      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𝑖𝑓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=0 </m:t>
                              </m:r>
                            </m:e>
                            <m:e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1</m:t>
                              </m:r>
                              <m:r>
                                <a:rPr lang="zh-CN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×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2…</m:t>
                              </m:r>
                              <m:r>
                                <a:rPr lang="zh-CN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×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 </m:t>
                              </m:r>
                              <m:r>
                                <a:rPr lang="zh-CN" altLang="en-US" sz="2200" b="0" i="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 </m:t>
                              </m:r>
                              <m:r>
                                <a:rPr lang="zh-CN" altLang="en-US" sz="2200" b="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𝑖𝑓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≥1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3" name="n! = 1×2×3×4...×n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931" y="996742"/>
                <a:ext cx="5875655" cy="1717586"/>
              </a:xfrm>
              <a:prstGeom prst="rect">
                <a:avLst/>
              </a:prstGeom>
              <a:blipFill>
                <a:blip r:embed="rId3"/>
                <a:stretch>
                  <a:fillRect t="-52941" b="-13602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public int factorial (int n){…">
            <a:extLst>
              <a:ext uri="{FF2B5EF4-FFF2-40B4-BE49-F238E27FC236}">
                <a16:creationId xmlns:a16="http://schemas.microsoft.com/office/drawing/2014/main" id="{A356F7E8-9BB6-E64B-4CD1-70B8621877A8}"/>
              </a:ext>
            </a:extLst>
          </p:cNvPr>
          <p:cNvSpPr txBox="1"/>
          <p:nvPr/>
        </p:nvSpPr>
        <p:spPr>
          <a:xfrm>
            <a:off x="1088484" y="2610251"/>
            <a:ext cx="6825586" cy="4080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public</a:t>
            </a:r>
            <a:r>
              <a:rPr sz="2200"/>
              <a:t> </a:t>
            </a:r>
            <a:r>
              <a:rPr sz="2200">
                <a:solidFill>
                  <a:srgbClr val="931A68"/>
                </a:solidFill>
              </a:rPr>
              <a:t>static long</a:t>
            </a:r>
            <a:r>
              <a:rPr sz="2200"/>
              <a:t> factorial 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if</a:t>
            </a:r>
            <a:r>
              <a:rPr sz="2200"/>
              <a:t>(n == 0)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      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1;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   long 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 = 1;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for</a:t>
            </a:r>
            <a:r>
              <a:rPr sz="2200"/>
              <a:t>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= 2;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&lt;=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; </a:t>
            </a:r>
            <a:r>
              <a:rPr sz="2200">
                <a:solidFill>
                  <a:srgbClr val="7E504F"/>
                </a:solidFill>
              </a:rPr>
              <a:t>i++</a:t>
            </a:r>
            <a:r>
              <a:rPr sz="2200"/>
              <a:t>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	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 *=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;	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标题 1"/>
          <p:cNvSpPr txBox="1">
            <a:spLocks noGrp="1"/>
          </p:cNvSpPr>
          <p:nvPr>
            <p:ph type="title"/>
          </p:nvPr>
        </p:nvSpPr>
        <p:spPr>
          <a:xfrm>
            <a:off x="835323" y="7772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阶乘</a:t>
            </a:r>
            <a:r>
              <a:rPr lang="zh-CN" altLang="en-US">
                <a:solidFill>
                  <a:schemeClr val="tx1"/>
                </a:solidFill>
              </a:rPr>
              <a:t>：递归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88" name="5! = 5×4!…"/>
          <p:cNvSpPr txBox="1"/>
          <p:nvPr/>
        </p:nvSpPr>
        <p:spPr>
          <a:xfrm>
            <a:off x="6599482" y="1196934"/>
            <a:ext cx="1243930" cy="2697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5! = 5×4!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4! = 4×3!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3! = 3×2!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2! = 2×1!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1! = 1×0!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0! = 1</a:t>
            </a:r>
          </a:p>
        </p:txBody>
      </p:sp>
      <p:sp>
        <p:nvSpPr>
          <p:cNvPr id="89" name="直线箭头连接符 3"/>
          <p:cNvSpPr/>
          <p:nvPr/>
        </p:nvSpPr>
        <p:spPr>
          <a:xfrm flipH="1">
            <a:off x="6173186" y="1398329"/>
            <a:ext cx="1" cy="2295001"/>
          </a:xfrm>
          <a:prstGeom prst="line">
            <a:avLst/>
          </a:prstGeom>
          <a:ln w="12700">
            <a:solidFill>
              <a:srgbClr val="6096E6"/>
            </a:solidFill>
            <a:miter/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90" name="直线箭头连接符 10"/>
          <p:cNvSpPr/>
          <p:nvPr/>
        </p:nvSpPr>
        <p:spPr>
          <a:xfrm flipV="1">
            <a:off x="8044502" y="1398329"/>
            <a:ext cx="1" cy="2295001"/>
          </a:xfrm>
          <a:prstGeom prst="line">
            <a:avLst/>
          </a:prstGeom>
          <a:ln w="12700">
            <a:solidFill>
              <a:srgbClr val="FF0000"/>
            </a:solidFill>
            <a:miter/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9994E9-FA82-3709-F0E1-D26CCD4BED22}"/>
                  </a:ext>
                </a:extLst>
              </p:cNvPr>
              <p:cNvSpPr txBox="1"/>
              <p:nvPr/>
            </p:nvSpPr>
            <p:spPr>
              <a:xfrm>
                <a:off x="382120" y="984931"/>
                <a:ext cx="4982967" cy="194841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indent="267970">
                  <a:lnSpc>
                    <a:spcPct val="150000"/>
                  </a:lnSpc>
                </a:pPr>
                <a:r>
                  <a:rPr lang="zh-CN" altLang="zh-CN" sz="2200" b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200" b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2.5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计算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!</a:t>
                </a:r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indent="26670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zh-CN" altLang="en-US" sz="2200" b="0" i="1" kern="1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                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𝑛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!= 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22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sz="22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1                        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𝑖𝑓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=0 </m:t>
                              </m:r>
                            </m:e>
                            <m:e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zh-CN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zh-CN" altLang="zh-CN" sz="2200" i="1" kern="100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200" i="1" kern="10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𝑛</m:t>
                                  </m:r>
                                  <m:r>
                                    <a:rPr lang="en-US" altLang="zh-CN" sz="2200" i="1" kern="10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!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𝑖𝑓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 </m:t>
                              </m:r>
                              <m:r>
                                <a:rPr lang="en-US" altLang="zh-CN" sz="2200" i="1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𝑛</m:t>
                              </m:r>
                              <m:r>
                                <a:rPr lang="en-US" altLang="zh-CN" sz="2200" kern="10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≥1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9994E9-FA82-3709-F0E1-D26CCD4BE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20" y="984931"/>
                <a:ext cx="4982967" cy="1948419"/>
              </a:xfrm>
              <a:prstGeom prst="rect">
                <a:avLst/>
              </a:prstGeom>
              <a:blipFill>
                <a:blip r:embed="rId3"/>
                <a:stretch>
                  <a:fillRect l="-1272" t="-35065" b="-120130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1" build="p" bldLvl="5" animBg="1" advAuto="0"/>
      <p:bldP spid="89" grpId="2" animBg="1" advAuto="0"/>
      <p:bldP spid="90" grpId="3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 txBox="1">
            <a:spLocks noGrp="1"/>
          </p:cNvSpPr>
          <p:nvPr>
            <p:ph type="title"/>
          </p:nvPr>
        </p:nvSpPr>
        <p:spPr>
          <a:xfrm>
            <a:off x="781335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阶乘：递归</a:t>
            </a:r>
          </a:p>
        </p:txBody>
      </p:sp>
      <p:sp>
        <p:nvSpPr>
          <p:cNvPr id="101" name="public int factorial (int n){…"/>
          <p:cNvSpPr txBox="1"/>
          <p:nvPr/>
        </p:nvSpPr>
        <p:spPr>
          <a:xfrm>
            <a:off x="147088" y="1379653"/>
            <a:ext cx="6825586" cy="2480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public</a:t>
            </a:r>
            <a:r>
              <a:rPr sz="2200"/>
              <a:t> </a:t>
            </a:r>
            <a:r>
              <a:rPr sz="2200">
                <a:solidFill>
                  <a:srgbClr val="931A68"/>
                </a:solidFill>
              </a:rPr>
              <a:t>static long</a:t>
            </a:r>
            <a:r>
              <a:rPr sz="2200"/>
              <a:t> factorial 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){</a:t>
            </a:r>
          </a:p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if</a:t>
            </a:r>
            <a:r>
              <a:rPr sz="2200"/>
              <a:t>(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 == 0)	</a:t>
            </a:r>
          </a:p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	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1;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	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 * factorial(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-1);	</a:t>
            </a:r>
          </a:p>
          <a:p>
            <a:pPr marL="0" marR="0" defTabSz="457200">
              <a:lnSpc>
                <a:spcPct val="120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}	</a:t>
            </a:r>
          </a:p>
        </p:txBody>
      </p:sp>
      <p:grpSp>
        <p:nvGrpSpPr>
          <p:cNvPr id="113" name="成组"/>
          <p:cNvGrpSpPr/>
          <p:nvPr/>
        </p:nvGrpSpPr>
        <p:grpSpPr>
          <a:xfrm>
            <a:off x="7654649" y="1379653"/>
            <a:ext cx="538609" cy="2789717"/>
            <a:chOff x="0" y="-20062"/>
            <a:chExt cx="538607" cy="2789715"/>
          </a:xfrm>
        </p:grpSpPr>
        <p:sp>
          <p:nvSpPr>
            <p:cNvPr id="102" name="f(5)"/>
            <p:cNvSpPr txBox="1"/>
            <p:nvPr/>
          </p:nvSpPr>
          <p:spPr>
            <a:xfrm>
              <a:off x="0" y="-20062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f(5)</a:t>
              </a:r>
            </a:p>
          </p:txBody>
        </p:sp>
        <p:sp>
          <p:nvSpPr>
            <p:cNvPr id="103" name="f(4)"/>
            <p:cNvSpPr txBox="1"/>
            <p:nvPr/>
          </p:nvSpPr>
          <p:spPr>
            <a:xfrm>
              <a:off x="0" y="408563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f(4)</a:t>
              </a:r>
            </a:p>
          </p:txBody>
        </p:sp>
        <p:sp>
          <p:nvSpPr>
            <p:cNvPr id="104" name="f(3)"/>
            <p:cNvSpPr txBox="1"/>
            <p:nvPr/>
          </p:nvSpPr>
          <p:spPr>
            <a:xfrm>
              <a:off x="0" y="884813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f(3)</a:t>
              </a:r>
            </a:p>
          </p:txBody>
        </p:sp>
        <p:sp>
          <p:nvSpPr>
            <p:cNvPr id="105" name="f(2)"/>
            <p:cNvSpPr txBox="1"/>
            <p:nvPr/>
          </p:nvSpPr>
          <p:spPr>
            <a:xfrm>
              <a:off x="0" y="1332777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f(2)</a:t>
              </a:r>
            </a:p>
          </p:txBody>
        </p:sp>
        <p:sp>
          <p:nvSpPr>
            <p:cNvPr id="106" name="f(1)"/>
            <p:cNvSpPr txBox="1"/>
            <p:nvPr/>
          </p:nvSpPr>
          <p:spPr>
            <a:xfrm>
              <a:off x="0" y="1828077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f(1)</a:t>
              </a:r>
            </a:p>
          </p:txBody>
        </p:sp>
        <p:sp>
          <p:nvSpPr>
            <p:cNvPr id="107" name="线条"/>
            <p:cNvSpPr/>
            <p:nvPr/>
          </p:nvSpPr>
          <p:spPr>
            <a:xfrm>
              <a:off x="243274" y="331110"/>
              <a:ext cx="2" cy="20534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108" name="线条"/>
            <p:cNvSpPr/>
            <p:nvPr/>
          </p:nvSpPr>
          <p:spPr>
            <a:xfrm>
              <a:off x="243274" y="788310"/>
              <a:ext cx="2" cy="20534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109" name="线条"/>
            <p:cNvSpPr/>
            <p:nvPr/>
          </p:nvSpPr>
          <p:spPr>
            <a:xfrm>
              <a:off x="243274" y="1255035"/>
              <a:ext cx="2" cy="20534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110" name="线条"/>
            <p:cNvSpPr/>
            <p:nvPr/>
          </p:nvSpPr>
          <p:spPr>
            <a:xfrm>
              <a:off x="243274" y="1721760"/>
              <a:ext cx="2" cy="20534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111" name="f(0)"/>
            <p:cNvSpPr txBox="1"/>
            <p:nvPr/>
          </p:nvSpPr>
          <p:spPr>
            <a:xfrm>
              <a:off x="0" y="2323377"/>
              <a:ext cx="538607" cy="4462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f(0)</a:t>
              </a:r>
            </a:p>
          </p:txBody>
        </p:sp>
        <p:sp>
          <p:nvSpPr>
            <p:cNvPr id="112" name="线条"/>
            <p:cNvSpPr/>
            <p:nvPr/>
          </p:nvSpPr>
          <p:spPr>
            <a:xfrm>
              <a:off x="243274" y="2217060"/>
              <a:ext cx="2" cy="20534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</p:grp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标题 1"/>
          <p:cNvSpPr txBox="1">
            <a:spLocks noGrp="1"/>
          </p:cNvSpPr>
          <p:nvPr>
            <p:ph type="title"/>
          </p:nvPr>
        </p:nvSpPr>
        <p:spPr>
          <a:xfrm>
            <a:off x="770581" y="32275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执行时间和影响因素</a:t>
            </a:r>
          </a:p>
        </p:txBody>
      </p:sp>
      <p:sp>
        <p:nvSpPr>
          <p:cNvPr id="121" name="文本框 2"/>
          <p:cNvSpPr txBox="1"/>
          <p:nvPr/>
        </p:nvSpPr>
        <p:spPr>
          <a:xfrm>
            <a:off x="235616" y="998829"/>
            <a:ext cx="4434842" cy="2215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影响因素</a:t>
            </a:r>
          </a:p>
          <a:p>
            <a:pPr marL="800100" marR="0" lvl="1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软硬件环境</a:t>
            </a:r>
            <a:r>
              <a:rPr lang="en-US" sz="2400"/>
              <a:t>(Enviroment)</a:t>
            </a:r>
            <a:endParaRPr sz="2400"/>
          </a:p>
          <a:p>
            <a:pPr marL="800100" marR="0" lvl="1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算法</a:t>
            </a:r>
            <a:r>
              <a:rPr lang="en-US" sz="2400"/>
              <a:t>(Algorithm)</a:t>
            </a:r>
            <a:endParaRPr sz="2400"/>
          </a:p>
          <a:p>
            <a:pPr marL="800100" marR="0" lvl="1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>
                <a:solidFill>
                  <a:srgbClr val="FF0000"/>
                </a:solidFill>
              </a:rPr>
              <a:t>问题的输入</a:t>
            </a:r>
            <a:r>
              <a:rPr lang="en-US" sz="2400">
                <a:solidFill>
                  <a:schemeClr val="tx1"/>
                </a:solidFill>
              </a:rPr>
              <a:t>(Input)</a:t>
            </a:r>
            <a:endParaRPr sz="2400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407F68-D42A-F113-FA3A-53803D146F2E}"/>
              </a:ext>
            </a:extLst>
          </p:cNvPr>
          <p:cNvGrpSpPr/>
          <p:nvPr/>
        </p:nvGrpSpPr>
        <p:grpSpPr>
          <a:xfrm>
            <a:off x="328125" y="5571010"/>
            <a:ext cx="6700915" cy="441569"/>
            <a:chOff x="306613" y="5311982"/>
            <a:chExt cx="6700915" cy="441569"/>
          </a:xfrm>
        </p:grpSpPr>
        <p:sp>
          <p:nvSpPr>
            <p:cNvPr id="123" name="文本框 6"/>
            <p:cNvSpPr txBox="1"/>
            <p:nvPr/>
          </p:nvSpPr>
          <p:spPr>
            <a:xfrm>
              <a:off x="306613" y="5311982"/>
              <a:ext cx="4360487" cy="4385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4289" tIns="34289" rIns="34289" bIns="34289">
              <a:spAutoFit/>
            </a:bodyPr>
            <a:lstStyle/>
            <a:p>
              <a:pPr marL="0" marR="0">
                <a:spcBef>
                  <a:spcPts val="0"/>
                </a:spcBef>
                <a:defRPr sz="2400">
                  <a:uFillTx/>
                </a:defRPr>
              </a:pPr>
              <a:r>
                <a:rPr sz="2400"/>
                <a:t>执行时间是一个函数：T(E, A, I)</a:t>
              </a:r>
            </a:p>
          </p:txBody>
        </p:sp>
        <p:sp>
          <p:nvSpPr>
            <p:cNvPr id="124" name="文本框 7"/>
            <p:cNvSpPr txBox="1"/>
            <p:nvPr/>
          </p:nvSpPr>
          <p:spPr>
            <a:xfrm>
              <a:off x="5149326" y="5314971"/>
              <a:ext cx="941281" cy="4385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4289" tIns="34289" rIns="34289" bIns="34289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T(A, I)</a:t>
              </a:r>
            </a:p>
          </p:txBody>
        </p:sp>
        <p:sp>
          <p:nvSpPr>
            <p:cNvPr id="125" name="文本框 8"/>
            <p:cNvSpPr txBox="1"/>
            <p:nvPr/>
          </p:nvSpPr>
          <p:spPr>
            <a:xfrm>
              <a:off x="6442952" y="5314971"/>
              <a:ext cx="564576" cy="4385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4289" tIns="34289" rIns="34289" bIns="34289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T(I)</a:t>
              </a:r>
            </a:p>
          </p:txBody>
        </p:sp>
        <p:sp>
          <p:nvSpPr>
            <p:cNvPr id="126" name="文本框 9"/>
            <p:cNvSpPr txBox="1"/>
            <p:nvPr/>
          </p:nvSpPr>
          <p:spPr>
            <a:xfrm>
              <a:off x="4612115" y="5314971"/>
              <a:ext cx="415496" cy="4385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4289" tIns="34289" rIns="34289" bIns="34289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=&gt;</a:t>
              </a:r>
            </a:p>
          </p:txBody>
        </p:sp>
        <p:sp>
          <p:nvSpPr>
            <p:cNvPr id="127" name="文本框 10"/>
            <p:cNvSpPr txBox="1"/>
            <p:nvPr/>
          </p:nvSpPr>
          <p:spPr>
            <a:xfrm>
              <a:off x="5968708" y="5314971"/>
              <a:ext cx="415496" cy="4385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4289" tIns="34289" rIns="34289" bIns="34289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t>=&gt;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EE109A8-40DD-404B-EF63-AAA6C0D731A5}"/>
              </a:ext>
            </a:extLst>
          </p:cNvPr>
          <p:cNvSpPr txBox="1"/>
          <p:nvPr/>
        </p:nvSpPr>
        <p:spPr>
          <a:xfrm>
            <a:off x="1437339" y="3220599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167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78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DD0829-482D-2FA5-618D-E7C3B293147B}"/>
              </a:ext>
            </a:extLst>
          </p:cNvPr>
          <p:cNvSpPr txBox="1"/>
          <p:nvPr/>
        </p:nvSpPr>
        <p:spPr>
          <a:xfrm>
            <a:off x="1437339" y="4476981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78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167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31F304-4E42-467C-828A-F1CAF796716A}"/>
              </a:ext>
            </a:extLst>
          </p:cNvPr>
          <p:cNvSpPr txBox="1"/>
          <p:nvPr/>
        </p:nvSpPr>
        <p:spPr>
          <a:xfrm>
            <a:off x="1437339" y="3869972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78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r>
              <a:rPr lang="en-US" altLang="zh-CN"/>
              <a:t>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167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>
            <a:spLocks noGrp="1"/>
          </p:cNvSpPr>
          <p:nvPr>
            <p:ph type="title"/>
          </p:nvPr>
        </p:nvSpPr>
        <p:spPr>
          <a:xfrm>
            <a:off x="78133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算法(algorithm)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255363" y="1212588"/>
            <a:ext cx="8633274" cy="2215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uFillTx/>
              </a:defRPr>
            </a:pPr>
            <a:r>
              <a:rPr sz="2400"/>
              <a:t>算法没有统一的定义</a:t>
            </a:r>
            <a:r>
              <a:rPr lang="zh-CN" altLang="en-US" sz="2400"/>
              <a:t>，</a:t>
            </a:r>
            <a:r>
              <a:rPr sz="2400"/>
              <a:t> 一般认为：</a:t>
            </a:r>
          </a:p>
          <a:p>
            <a:pPr marL="457200" marR="0" lvl="1" indent="0">
              <a:lnSpc>
                <a:spcPct val="150000"/>
              </a:lnSpc>
              <a:spcBef>
                <a:spcPts val="0"/>
              </a:spcBef>
              <a:buSzPct val="100000"/>
              <a:defRPr sz="2200">
                <a:uFillTx/>
              </a:defRPr>
            </a:pPr>
            <a:r>
              <a:rPr sz="2400"/>
              <a:t>算法是一个意义明确的</a:t>
            </a:r>
            <a:r>
              <a:rPr sz="2400">
                <a:solidFill>
                  <a:srgbClr val="FF0000"/>
                </a:solidFill>
              </a:rPr>
              <a:t>指令</a:t>
            </a:r>
            <a:r>
              <a:rPr lang="en-US" sz="2400">
                <a:solidFill>
                  <a:srgbClr val="FF0000"/>
                </a:solidFill>
              </a:rPr>
              <a:t>(操作)</a:t>
            </a:r>
            <a:r>
              <a:rPr sz="2400">
                <a:solidFill>
                  <a:srgbClr val="FF0000"/>
                </a:solidFill>
              </a:rPr>
              <a:t>序列</a:t>
            </a:r>
            <a:r>
              <a:rPr lang="zh-CN" altLang="en-US" sz="2400">
                <a:solidFill>
                  <a:schemeClr val="tx1"/>
                </a:solidFill>
              </a:rPr>
              <a:t>。</a:t>
            </a:r>
            <a:r>
              <a:rPr lang="zh-CN" altLang="en-US" sz="2400"/>
              <a:t>指令序列描述了</a:t>
            </a:r>
            <a:r>
              <a:rPr lang="zh-CN" altLang="en-US" sz="2400">
                <a:solidFill>
                  <a:srgbClr val="FF0000"/>
                </a:solidFill>
              </a:rPr>
              <a:t>计算过程</a:t>
            </a:r>
            <a:r>
              <a:rPr lang="zh-CN" altLang="en-US" sz="2400"/>
              <a:t>，即给定一组数据，得到一个计算结果，计算过程一定会</a:t>
            </a:r>
            <a:r>
              <a:rPr lang="zh-CN" altLang="en-US" sz="2400">
                <a:solidFill>
                  <a:srgbClr val="FF0000"/>
                </a:solidFill>
              </a:rPr>
              <a:t>结束</a:t>
            </a:r>
            <a:r>
              <a:rPr lang="zh-CN" altLang="en-US" sz="2400"/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uild="p" bldLvl="5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标题 1"/>
          <p:cNvSpPr txBox="1">
            <a:spLocks noGrp="1"/>
          </p:cNvSpPr>
          <p:nvPr>
            <p:ph type="title"/>
          </p:nvPr>
        </p:nvSpPr>
        <p:spPr>
          <a:xfrm>
            <a:off x="781339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问题的规模</a:t>
            </a:r>
          </a:p>
        </p:txBody>
      </p:sp>
      <p:sp>
        <p:nvSpPr>
          <p:cNvPr id="135" name="文本框 2"/>
          <p:cNvSpPr txBox="1"/>
          <p:nvPr/>
        </p:nvSpPr>
        <p:spPr>
          <a:xfrm>
            <a:off x="102870" y="1024888"/>
            <a:ext cx="4434843" cy="55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lvl1pPr>
          </a:lstStyle>
          <a:p>
            <a:r>
              <a:t>规模大，需要的时间长</a:t>
            </a:r>
          </a:p>
        </p:txBody>
      </p:sp>
      <p:graphicFrame>
        <p:nvGraphicFramePr>
          <p:cNvPr id="136" name="表格"/>
          <p:cNvGraphicFramePr/>
          <p:nvPr>
            <p:extLst>
              <p:ext uri="{D42A27DB-BD31-4B8C-83A1-F6EECF244321}">
                <p14:modId xmlns:p14="http://schemas.microsoft.com/office/powerpoint/2010/main" val="171589561"/>
              </p:ext>
            </p:extLst>
          </p:nvPr>
        </p:nvGraphicFramePr>
        <p:xfrm>
          <a:off x="382033" y="2639056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a[0]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a[1]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a[2]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a[3]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a[4]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a[5]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a[6]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a[7]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7" name="表格"/>
          <p:cNvGraphicFramePr/>
          <p:nvPr>
            <p:extLst>
              <p:ext uri="{D42A27DB-BD31-4B8C-83A1-F6EECF244321}">
                <p14:modId xmlns:p14="http://schemas.microsoft.com/office/powerpoint/2010/main" val="2997825565"/>
              </p:ext>
            </p:extLst>
          </p:nvPr>
        </p:nvGraphicFramePr>
        <p:xfrm>
          <a:off x="382033" y="1800855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9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179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167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8" name="表格"/>
          <p:cNvGraphicFramePr/>
          <p:nvPr>
            <p:extLst>
              <p:ext uri="{D42A27DB-BD31-4B8C-83A1-F6EECF244321}">
                <p14:modId xmlns:p14="http://schemas.microsoft.com/office/powerpoint/2010/main" val="315812164"/>
              </p:ext>
            </p:extLst>
          </p:nvPr>
        </p:nvGraphicFramePr>
        <p:xfrm>
          <a:off x="382033" y="4337040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73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a[0]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a[1]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a[2]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a[3]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a[4]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a[5]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a[6]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algn="l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a[7]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5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9" name="表格"/>
          <p:cNvGraphicFramePr/>
          <p:nvPr>
            <p:extLst>
              <p:ext uri="{D42A27DB-BD31-4B8C-83A1-F6EECF244321}">
                <p14:modId xmlns:p14="http://schemas.microsoft.com/office/powerpoint/2010/main" val="127326019"/>
              </p:ext>
            </p:extLst>
          </p:nvPr>
        </p:nvGraphicFramePr>
        <p:xfrm>
          <a:off x="382033" y="3498839"/>
          <a:ext cx="7366000" cy="7874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73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50800" marR="50800" marT="50800" marB="50800" anchor="ctr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179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167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0640" defTabSz="914400">
                        <a:spcBef>
                          <a:spcPts val="600"/>
                        </a:spcBef>
                        <a:tabLst>
                          <a:tab pos="914400" algn="l"/>
                        </a:tabLst>
                        <a:defRPr sz="1800">
                          <a:uFillTx/>
                        </a:defRPr>
                      </a:pPr>
                      <a:r>
                        <a:rPr sz="2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50800" marR="50800" marT="50800" marB="50800" anchor="ctr" horzOverflow="overflow"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1、任何一个算法都是由有限个基本运算（算术运算、逻辑运算、赋值运算等）组成。"/>
          <p:cNvSpPr txBox="1"/>
          <p:nvPr/>
        </p:nvSpPr>
        <p:spPr>
          <a:xfrm>
            <a:off x="331021" y="1213505"/>
            <a:ext cx="8693672" cy="1536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200"/>
              <a:t>根据问题规模对输入进行分类：规模</a:t>
            </a:r>
            <a:r>
              <a:rPr lang="en-US" altLang="zh-CN" sz="2200"/>
              <a:t>1</a:t>
            </a:r>
            <a:r>
              <a:rPr lang="zh-CN" altLang="en-US" sz="2200"/>
              <a:t>的输入、规模</a:t>
            </a:r>
            <a:r>
              <a:rPr lang="en-US" altLang="zh-CN" sz="2200"/>
              <a:t>2</a:t>
            </a:r>
            <a:r>
              <a:rPr lang="zh-CN" altLang="en-US" sz="2200"/>
              <a:t>的输入、</a:t>
            </a:r>
            <a:r>
              <a:rPr lang="en-US" altLang="zh-CN" sz="2200"/>
              <a:t>...</a:t>
            </a:r>
            <a:r>
              <a:rPr lang="zh-CN" altLang="en-US" sz="2200"/>
              <a:t>、规模</a:t>
            </a:r>
            <a:r>
              <a:rPr lang="en-US" altLang="zh-CN" sz="2200" i="1"/>
              <a:t>n</a:t>
            </a:r>
            <a:r>
              <a:rPr lang="zh-CN" altLang="en-US" sz="2200"/>
              <a:t>的输入</a:t>
            </a:r>
            <a:endParaRPr lang="zh-CN" altLang="zh-CN" sz="2200"/>
          </a:p>
          <a:p>
            <a:pPr marL="0" marR="0" lvl="1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zh-CN" altLang="en-US" sz="2200"/>
              <a:t>算法</a:t>
            </a:r>
            <a:r>
              <a:rPr lang="zh-CN" altLang="zh-CN" sz="2200"/>
              <a:t>的运行时间</a:t>
            </a:r>
            <a:r>
              <a:rPr lang="zh-CN" altLang="en-US" sz="2200"/>
              <a:t>就</a:t>
            </a:r>
            <a:r>
              <a:rPr lang="zh-CN" altLang="zh-CN" sz="2200"/>
              <a:t>是问题规模的函数，记为</a:t>
            </a:r>
            <a:r>
              <a:rPr lang="en-US" altLang="zh-CN" sz="2200" i="1"/>
              <a:t>T</a:t>
            </a:r>
            <a:r>
              <a:rPr lang="en-US" altLang="zh-CN" sz="2200"/>
              <a:t>(</a:t>
            </a:r>
            <a:r>
              <a:rPr lang="en-US" altLang="zh-CN" sz="2200" i="1"/>
              <a:t>n</a:t>
            </a:r>
            <a:r>
              <a:rPr lang="en-US" altLang="zh-CN" sz="2200"/>
              <a:t>)</a:t>
            </a:r>
            <a:r>
              <a:rPr lang="zh-CN" altLang="zh-CN" sz="2200"/>
              <a:t>。</a:t>
            </a:r>
            <a:endParaRPr lang="en-US" altLang="zh-CN" sz="220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D981788-D2C1-4C1D-CA54-6D0CC048D9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339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问题的规模</a:t>
            </a:r>
          </a:p>
        </p:txBody>
      </p:sp>
    </p:spTree>
    <p:extLst>
      <p:ext uri="{BB962C8B-B14F-4D97-AF65-F5344CB8AC3E}">
        <p14:creationId xmlns:p14="http://schemas.microsoft.com/office/powerpoint/2010/main" val="394909691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2"/>
          <p:cNvSpPr txBox="1"/>
          <p:nvPr/>
        </p:nvSpPr>
        <p:spPr>
          <a:xfrm>
            <a:off x="114990" y="1074169"/>
            <a:ext cx="5162205" cy="55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lvl1pPr>
          </a:lstStyle>
          <a:p>
            <a:r>
              <a:t>相同规模的不同输入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3501D1F9-77EB-E959-0F83-9BBE9230CD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339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问题的规模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1D5DFB-998A-EA3C-FC90-733CB603E4E7}"/>
              </a:ext>
            </a:extLst>
          </p:cNvPr>
          <p:cNvSpPr txBox="1"/>
          <p:nvPr/>
        </p:nvSpPr>
        <p:spPr>
          <a:xfrm>
            <a:off x="1183339" y="1563295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167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78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8B3C5-5CF5-873C-5842-9CD7DA47D6A9}"/>
              </a:ext>
            </a:extLst>
          </p:cNvPr>
          <p:cNvSpPr txBox="1"/>
          <p:nvPr/>
        </p:nvSpPr>
        <p:spPr>
          <a:xfrm>
            <a:off x="1183339" y="2819677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78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167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7D8C11-C94A-4994-299B-107D121EC427}"/>
              </a:ext>
            </a:extLst>
          </p:cNvPr>
          <p:cNvSpPr txBox="1"/>
          <p:nvPr/>
        </p:nvSpPr>
        <p:spPr>
          <a:xfrm>
            <a:off x="1183339" y="2212668"/>
            <a:ext cx="6109365" cy="738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40" marR="40640" indent="0" algn="l" defTabSz="914400" rtl="0" fontAlgn="auto" latinLnBrk="0" hangingPunc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78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112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56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81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r>
              <a:rPr lang="en-US" altLang="zh-CN"/>
              <a:t>79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68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90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rPr>
              <a:t>，</a:t>
            </a:r>
            <a:r>
              <a:rPr lang="en-US" altLang="zh-CN"/>
              <a:t>167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1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5"/>
          <p:cNvSpPr txBox="1"/>
          <p:nvPr/>
        </p:nvSpPr>
        <p:spPr>
          <a:xfrm>
            <a:off x="243016" y="4909044"/>
            <a:ext cx="4434842" cy="55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执行时间：</a:t>
            </a:r>
            <a:r>
              <a:rPr sz="2400">
                <a:solidFill>
                  <a:srgbClr val="FF0000"/>
                </a:solidFill>
              </a:rPr>
              <a:t>T</a:t>
            </a:r>
            <a:r>
              <a:rPr sz="2400" baseline="-25000">
                <a:solidFill>
                  <a:srgbClr val="FF0000"/>
                </a:solidFill>
              </a:rPr>
              <a:t>worst</a:t>
            </a:r>
            <a:r>
              <a:rPr sz="2400">
                <a:solidFill>
                  <a:srgbClr val="0F1423"/>
                </a:solidFill>
              </a:rPr>
              <a:t>、</a:t>
            </a:r>
            <a:r>
              <a:rPr sz="2400"/>
              <a:t>T</a:t>
            </a:r>
            <a:r>
              <a:rPr sz="2400" baseline="-25000"/>
              <a:t>best</a:t>
            </a:r>
            <a:r>
              <a:rPr sz="2400"/>
              <a:t>、T</a:t>
            </a:r>
            <a:r>
              <a:rPr sz="2400" baseline="-25000"/>
              <a:t>avg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3501D1F9-77EB-E959-0F83-9BBE9230CD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339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问题的规模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1499A9-5253-068A-A864-413D925CB7D8}"/>
              </a:ext>
            </a:extLst>
          </p:cNvPr>
          <p:cNvSpPr txBox="1"/>
          <p:nvPr/>
        </p:nvSpPr>
        <p:spPr>
          <a:xfrm>
            <a:off x="1077692" y="1095280"/>
            <a:ext cx="6988151" cy="3657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当有多个问题规模为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的输入时</a:t>
            </a:r>
            <a:r>
              <a:rPr lang="zh-CN" altLang="en-US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22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000" indent="-457200">
              <a:lnSpc>
                <a:spcPct val="150000"/>
              </a:lnSpc>
              <a:spcBef>
                <a:spcPts val="0"/>
              </a:spcBef>
              <a:buAutoNum type="arabicParenBoth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如果将这些输入中最长的运行时间作为问题规模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的运行时间，这样的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叫作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最坏运行时间</a:t>
            </a:r>
            <a:r>
              <a:rPr lang="en-US" altLang="zh-CN" sz="2000">
                <a:solidFill>
                  <a:srgbClr val="FF0000"/>
                </a:solidFill>
              </a:rPr>
              <a:t>T</a:t>
            </a:r>
            <a:r>
              <a:rPr lang="en-US" altLang="zh-CN" sz="2000" baseline="-25000">
                <a:solidFill>
                  <a:srgbClr val="FF0000"/>
                </a:solidFill>
              </a:rPr>
              <a:t>worst</a:t>
            </a:r>
            <a:endParaRPr lang="en-US" altLang="zh-CN" sz="2200" b="1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000" indent="-457200">
              <a:lnSpc>
                <a:spcPct val="150000"/>
              </a:lnSpc>
              <a:spcBef>
                <a:spcPts val="0"/>
              </a:spcBef>
              <a:buAutoNum type="arabicParenBoth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如果将这些输入中最短的运行时间作为问题规模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的运行时间，这样的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叫作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最好运行时间</a:t>
            </a:r>
            <a:r>
              <a:rPr lang="en-US" altLang="zh-CN" sz="2000"/>
              <a:t>T</a:t>
            </a:r>
            <a:r>
              <a:rPr lang="en-US" altLang="zh-CN" sz="2000" baseline="-25000"/>
              <a:t>best</a:t>
            </a:r>
            <a:endParaRPr lang="en-US" altLang="zh-CN" sz="2200" b="1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000" indent="-457200">
              <a:lnSpc>
                <a:spcPct val="150000"/>
              </a:lnSpc>
              <a:spcBef>
                <a:spcPts val="0"/>
              </a:spcBef>
              <a:buAutoNum type="arabicParenBoth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如果取这些输入的平均运行时间作为问题规模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的运行时间，这样的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叫作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平均运行时间</a:t>
            </a:r>
            <a:r>
              <a:rPr lang="en-US" altLang="zh-CN" sz="2000"/>
              <a:t>T</a:t>
            </a:r>
            <a:r>
              <a:rPr lang="en-US" altLang="zh-CN" sz="2000" baseline="-25000"/>
              <a:t>avg 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1834885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算法分析</a:t>
            </a:r>
          </a:p>
        </p:txBody>
      </p:sp>
      <p:sp>
        <p:nvSpPr>
          <p:cNvPr id="153" name="算法分析：对算法的执行时间和需要的…"/>
          <p:cNvSpPr txBox="1"/>
          <p:nvPr/>
        </p:nvSpPr>
        <p:spPr>
          <a:xfrm>
            <a:off x="201586" y="1170624"/>
            <a:ext cx="8709078" cy="1123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对算法的执行时间和需要的存储空间进行</a:t>
            </a:r>
            <a:r>
              <a:rPr sz="2400">
                <a:solidFill>
                  <a:srgbClr val="FF0000"/>
                </a:solidFill>
              </a:rPr>
              <a:t>定性分析</a:t>
            </a:r>
            <a:r>
              <a:rPr sz="2400"/>
              <a:t>，以</a:t>
            </a:r>
            <a:r>
              <a:rPr lang="zh-CN" altLang="en-US" sz="2400"/>
              <a:t>了解算法、</a:t>
            </a:r>
            <a:r>
              <a:rPr sz="2400"/>
              <a:t>比较算法、改进算法。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1、任何一个算法都是由有限个基本运算（算术运算、逻辑运算、赋值运算等）组成。"/>
          <p:cNvSpPr txBox="1"/>
          <p:nvPr/>
        </p:nvSpPr>
        <p:spPr>
          <a:xfrm>
            <a:off x="375024" y="955322"/>
            <a:ext cx="8199883" cy="4996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zh-CN" altLang="zh-CN" sz="2400"/>
              <a:t>假设程序在一台抽象的计算机上运行</a:t>
            </a:r>
            <a:endParaRPr lang="en-US" altLang="zh-CN" sz="2400"/>
          </a:p>
          <a:p>
            <a:pPr marL="36000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en-US" altLang="zh-CN" sz="2400"/>
              <a:t>(1)</a:t>
            </a:r>
            <a:r>
              <a:rPr lang="zh-CN" altLang="zh-CN" sz="2400"/>
              <a:t>这台计算机的指令涉及以下的运算</a:t>
            </a:r>
            <a:r>
              <a:rPr sz="2400"/>
              <a:t>：</a:t>
            </a:r>
          </a:p>
          <a:p>
            <a:pPr marL="1080000" marR="0" lvl="3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算术运算</a:t>
            </a:r>
          </a:p>
          <a:p>
            <a:pPr marL="1080000" marR="0" lvl="3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比较运算</a:t>
            </a:r>
          </a:p>
          <a:p>
            <a:pPr marL="1080000" marR="0" lvl="3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逻辑运算</a:t>
            </a:r>
          </a:p>
          <a:p>
            <a:pPr marL="1080000" marR="0" lvl="3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赋值运算</a:t>
            </a:r>
          </a:p>
          <a:p>
            <a:pPr marL="1080000" marR="0" lvl="3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移位运算</a:t>
            </a:r>
          </a:p>
          <a:p>
            <a:pPr marL="36000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en-US" sz="2400"/>
              <a:t>(2)</a:t>
            </a:r>
            <a:r>
              <a:rPr sz="2400"/>
              <a:t>每条指令的执行时间为1个单位</a:t>
            </a:r>
            <a:endParaRPr lang="en-US" sz="2400"/>
          </a:p>
          <a:p>
            <a:pPr marL="36000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en-US" sz="2400"/>
              <a:t>(3)执行时间</a:t>
            </a:r>
            <a:r>
              <a:rPr lang="zh-CN" altLang="en-US" sz="2400"/>
              <a:t> </a:t>
            </a:r>
            <a:r>
              <a:rPr lang="en-US" altLang="zh-CN" sz="2400"/>
              <a:t>=</a:t>
            </a:r>
            <a:r>
              <a:rPr lang="zh-CN" altLang="en-US" sz="2400"/>
              <a:t> 指令条数</a:t>
            </a:r>
            <a:endParaRPr sz="240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C5B2DAFD-895D-C49D-5FCA-6996087B172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338" y="10759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时间</a:t>
            </a:r>
            <a:r>
              <a:rPr lang="zh-CN" altLang="en-US">
                <a:solidFill>
                  <a:schemeClr val="tx1"/>
                </a:solidFill>
              </a:rPr>
              <a:t>复杂度</a:t>
            </a:r>
            <a:r>
              <a:rPr>
                <a:solidFill>
                  <a:schemeClr val="tx1"/>
                </a:solidFill>
              </a:rPr>
              <a:t>模型</a:t>
            </a:r>
          </a:p>
        </p:txBody>
      </p:sp>
    </p:spTree>
    <p:extLst>
      <p:ext uri="{BB962C8B-B14F-4D97-AF65-F5344CB8AC3E}">
        <p14:creationId xmlns:p14="http://schemas.microsoft.com/office/powerpoint/2010/main" val="346878461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标题 1"/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顺序查找的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  <p:sp>
        <p:nvSpPr>
          <p:cNvPr id="162" name="问题规模n：数据的个数…"/>
          <p:cNvSpPr txBox="1"/>
          <p:nvPr/>
        </p:nvSpPr>
        <p:spPr>
          <a:xfrm>
            <a:off x="1381543" y="5075141"/>
            <a:ext cx="1739259" cy="564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lvl1pPr>
          </a:lstStyle>
          <a:p>
            <a:r>
              <a:rPr i="1"/>
              <a:t>T</a:t>
            </a:r>
            <a:r>
              <a:t>(</a:t>
            </a:r>
            <a:r>
              <a:rPr i="1"/>
              <a:t>n</a:t>
            </a:r>
            <a:r>
              <a:t>) = 3</a:t>
            </a:r>
            <a:r>
              <a:rPr i="1"/>
              <a:t>n</a:t>
            </a:r>
            <a:r>
              <a:t> + 2</a:t>
            </a:r>
          </a:p>
        </p:txBody>
      </p:sp>
      <p:sp>
        <p:nvSpPr>
          <p:cNvPr id="163" name="public int sequentialSearch(int a[],int x){…"/>
          <p:cNvSpPr txBox="1"/>
          <p:nvPr/>
        </p:nvSpPr>
        <p:spPr>
          <a:xfrm>
            <a:off x="112532" y="1131261"/>
            <a:ext cx="8233023" cy="3254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public static int sequentialSearch(int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[],int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i++</a:t>
            </a:r>
            <a:r>
              <a:rPr sz="2000"/>
              <a:t>){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==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])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           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-1;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  <p:sp>
        <p:nvSpPr>
          <p:cNvPr id="164" name="文本框 2"/>
          <p:cNvSpPr txBox="1"/>
          <p:nvPr/>
        </p:nvSpPr>
        <p:spPr>
          <a:xfrm>
            <a:off x="495153" y="4565961"/>
            <a:ext cx="6128599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问题的规模：数据的个数，</a:t>
            </a:r>
            <a:r>
              <a:rPr lang="zh-CN" altLang="en-US" sz="2400"/>
              <a:t>即</a:t>
            </a:r>
            <a:r>
              <a:rPr lang="en-US" altLang="zh-CN" sz="2400"/>
              <a:t>a.length</a:t>
            </a:r>
            <a:r>
              <a:rPr lang="zh-CN" altLang="en-US" sz="2400"/>
              <a:t>，</a:t>
            </a:r>
            <a:r>
              <a:rPr sz="2400"/>
              <a:t>记为</a:t>
            </a:r>
            <a:r>
              <a:rPr sz="2400" i="1"/>
              <a:t>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2" animBg="1" advAuto="0"/>
      <p:bldP spid="164" grpId="1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ublic int binarySearch(int a[], int x){…"/>
          <p:cNvSpPr txBox="1"/>
          <p:nvPr/>
        </p:nvSpPr>
        <p:spPr>
          <a:xfrm>
            <a:off x="348914" y="1108640"/>
            <a:ext cx="7771358" cy="5043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public static int binarySearch(int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[], int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,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0,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 </a:t>
            </a:r>
            <a:r>
              <a:rPr sz="2000"/>
              <a:t>- 1;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while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){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 = i + ((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-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) &gt;&gt;&gt; 1);</a:t>
            </a:r>
            <a:endParaRPr sz="2000">
              <a:solidFill>
                <a:srgbClr val="4E9072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a[p]</a:t>
            </a:r>
            <a:r>
              <a:rPr sz="2000"/>
              <a:t>)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p - 1</a:t>
            </a:r>
            <a:r>
              <a:rPr sz="2000"/>
              <a:t>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else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&gt; </a:t>
            </a:r>
            <a:r>
              <a:rPr sz="2000">
                <a:solidFill>
                  <a:srgbClr val="7E504F"/>
                </a:solidFill>
              </a:rPr>
              <a:t>ap</a:t>
            </a:r>
            <a:r>
              <a:rPr sz="2000"/>
              <a:t>)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p + 1</a:t>
            </a:r>
            <a:r>
              <a:rPr sz="2000"/>
              <a:t>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p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-1;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	</a:t>
            </a:r>
          </a:p>
        </p:txBody>
      </p:sp>
      <p:sp>
        <p:nvSpPr>
          <p:cNvPr id="170" name="文本框 7"/>
          <p:cNvSpPr txBox="1"/>
          <p:nvPr/>
        </p:nvSpPr>
        <p:spPr>
          <a:xfrm>
            <a:off x="6787562" y="3509403"/>
            <a:ext cx="1915907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每循环1次：9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57DFE2D-12F7-1DB9-AF96-E4E4A7A430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折半查找的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文本框 2"/>
          <p:cNvSpPr txBox="1"/>
          <p:nvPr/>
        </p:nvSpPr>
        <p:spPr>
          <a:xfrm>
            <a:off x="73480" y="1037229"/>
            <a:ext cx="6482081" cy="111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solidFill>
                  <a:srgbClr val="FF0000"/>
                </a:solidFill>
                <a:uFillTx/>
              </a:defRPr>
            </a:pPr>
            <a:r>
              <a:rPr sz="2400"/>
              <a:t>循环多少次？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分析一个特殊情形，假设查找区间的数据个数：</a:t>
            </a:r>
          </a:p>
        </p:txBody>
      </p:sp>
      <p:sp>
        <p:nvSpPr>
          <p:cNvPr id="174" name="2m-1"/>
          <p:cNvSpPr txBox="1"/>
          <p:nvPr/>
        </p:nvSpPr>
        <p:spPr>
          <a:xfrm>
            <a:off x="623954" y="2689206"/>
            <a:ext cx="236220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2</a:t>
            </a:r>
            <a:r>
              <a:rPr sz="2400" i="1" baseline="29998"/>
              <a:t>m</a:t>
            </a:r>
            <a:r>
              <a:rPr sz="2400" baseline="29998"/>
              <a:t>-1</a:t>
            </a:r>
          </a:p>
        </p:txBody>
      </p:sp>
      <p:sp>
        <p:nvSpPr>
          <p:cNvPr id="175" name="2m-2"/>
          <p:cNvSpPr txBox="1"/>
          <p:nvPr/>
        </p:nvSpPr>
        <p:spPr>
          <a:xfrm>
            <a:off x="623954" y="3202366"/>
            <a:ext cx="236220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2</a:t>
            </a:r>
            <a:r>
              <a:rPr sz="2400" i="1" baseline="29998"/>
              <a:t>m</a:t>
            </a:r>
            <a:r>
              <a:rPr sz="2400" baseline="29998"/>
              <a:t>-2</a:t>
            </a:r>
          </a:p>
        </p:txBody>
      </p:sp>
      <p:sp>
        <p:nvSpPr>
          <p:cNvPr id="176" name="……"/>
          <p:cNvSpPr txBox="1"/>
          <p:nvPr/>
        </p:nvSpPr>
        <p:spPr>
          <a:xfrm>
            <a:off x="623954" y="3633372"/>
            <a:ext cx="110606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     ……</a:t>
            </a:r>
          </a:p>
        </p:txBody>
      </p:sp>
      <p:sp>
        <p:nvSpPr>
          <p:cNvPr id="177" name="22"/>
          <p:cNvSpPr txBox="1"/>
          <p:nvPr/>
        </p:nvSpPr>
        <p:spPr>
          <a:xfrm>
            <a:off x="623954" y="4120338"/>
            <a:ext cx="236220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2</a:t>
            </a:r>
            <a:r>
              <a:rPr sz="2400" baseline="29998"/>
              <a:t>2</a:t>
            </a:r>
          </a:p>
        </p:txBody>
      </p:sp>
      <p:sp>
        <p:nvSpPr>
          <p:cNvPr id="178" name="21"/>
          <p:cNvSpPr txBox="1"/>
          <p:nvPr/>
        </p:nvSpPr>
        <p:spPr>
          <a:xfrm>
            <a:off x="623954" y="4552535"/>
            <a:ext cx="236220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2</a:t>
            </a:r>
            <a:r>
              <a:rPr sz="2400" baseline="29998"/>
              <a:t>1</a:t>
            </a:r>
          </a:p>
        </p:txBody>
      </p:sp>
      <p:sp>
        <p:nvSpPr>
          <p:cNvPr id="179" name="20"/>
          <p:cNvSpPr txBox="1"/>
          <p:nvPr/>
        </p:nvSpPr>
        <p:spPr>
          <a:xfrm>
            <a:off x="623954" y="4983541"/>
            <a:ext cx="236220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2</a:t>
            </a:r>
            <a:r>
              <a:rPr sz="2400" baseline="29998"/>
              <a:t>0</a:t>
            </a:r>
          </a:p>
        </p:txBody>
      </p:sp>
      <p:grpSp>
        <p:nvGrpSpPr>
          <p:cNvPr id="183" name="组合 3"/>
          <p:cNvGrpSpPr/>
          <p:nvPr/>
        </p:nvGrpSpPr>
        <p:grpSpPr>
          <a:xfrm>
            <a:off x="373407" y="2241550"/>
            <a:ext cx="3618942" cy="1441518"/>
            <a:chOff x="0" y="31560"/>
            <a:chExt cx="3618941" cy="1441516"/>
          </a:xfrm>
        </p:grpSpPr>
        <p:sp>
          <p:nvSpPr>
            <p:cNvPr id="180" name="2m          即m = log2n"/>
            <p:cNvSpPr/>
            <p:nvPr/>
          </p:nvSpPr>
          <p:spPr>
            <a:xfrm>
              <a:off x="590771" y="31560"/>
              <a:ext cx="3028170" cy="446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/>
            <a:p>
              <a:pPr marL="0" marR="0">
                <a:spcBef>
                  <a:spcPts val="0"/>
                </a:spcBef>
                <a:defRPr sz="2400">
                  <a:uFillTx/>
                </a:defRPr>
              </a:pPr>
              <a:r>
                <a:rPr sz="2400"/>
                <a:t>2</a:t>
              </a:r>
              <a:r>
                <a:rPr sz="2400" i="1" baseline="29998"/>
                <a:t>m</a:t>
              </a:r>
              <a:r>
                <a:rPr sz="2400" baseline="29998"/>
                <a:t>          </a:t>
              </a:r>
              <a:r>
                <a:rPr sz="2400"/>
                <a:t>即</a:t>
              </a:r>
              <a:r>
                <a:rPr sz="2400" i="1"/>
                <a:t>m</a:t>
              </a:r>
              <a:r>
                <a:rPr sz="2400"/>
                <a:t> = </a:t>
              </a:r>
              <a:r>
                <a:rPr sz="2400">
                  <a:uFill>
                    <a:solidFill>
                      <a:srgbClr val="F81F08"/>
                    </a:solidFill>
                  </a:uFill>
                </a:rPr>
                <a:t>log</a:t>
              </a:r>
              <a:r>
                <a:rPr sz="2400" baseline="-25000">
                  <a:uFill>
                    <a:solidFill>
                      <a:srgbClr val="F81F08"/>
                    </a:solidFill>
                  </a:uFill>
                </a:rPr>
                <a:t>2</a:t>
              </a:r>
              <a:r>
                <a:rPr sz="2400" i="1">
                  <a:uFill>
                    <a:solidFill>
                      <a:srgbClr val="F81F08"/>
                    </a:solidFill>
                  </a:uFill>
                </a:rPr>
                <a:t>n</a:t>
              </a:r>
            </a:p>
          </p:txBody>
        </p:sp>
        <p:sp>
          <p:nvSpPr>
            <p:cNvPr id="181" name="n"/>
            <p:cNvSpPr/>
            <p:nvPr/>
          </p:nvSpPr>
          <p:spPr>
            <a:xfrm>
              <a:off x="0" y="20307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marL="0" marR="0">
                <a:spcBef>
                  <a:spcPts val="0"/>
                </a:spcBef>
                <a:defRPr sz="2400">
                  <a:uFillTx/>
                </a:defRPr>
              </a:lvl1pPr>
            </a:lstStyle>
            <a:p>
              <a:r>
                <a:rPr i="1"/>
                <a:t>n</a:t>
              </a:r>
            </a:p>
          </p:txBody>
        </p:sp>
        <p:sp>
          <p:nvSpPr>
            <p:cNvPr id="182" name="线条"/>
            <p:cNvSpPr/>
            <p:nvPr/>
          </p:nvSpPr>
          <p:spPr>
            <a:xfrm>
              <a:off x="257291" y="222961"/>
              <a:ext cx="32861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pPr marL="0" marR="0">
                <a:spcBef>
                  <a:spcPts val="0"/>
                </a:spcBef>
                <a:defRPr sz="1800">
                  <a:uFillTx/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</p:grpSp>
      <p:sp>
        <p:nvSpPr>
          <p:cNvPr id="184" name="线条"/>
          <p:cNvSpPr/>
          <p:nvPr/>
        </p:nvSpPr>
        <p:spPr>
          <a:xfrm>
            <a:off x="630699" y="2899676"/>
            <a:ext cx="328614" cy="2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185" name="线条"/>
          <p:cNvSpPr/>
          <p:nvPr/>
        </p:nvSpPr>
        <p:spPr>
          <a:xfrm>
            <a:off x="630699" y="3865960"/>
            <a:ext cx="328614" cy="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186" name="线条"/>
          <p:cNvSpPr/>
          <p:nvPr/>
        </p:nvSpPr>
        <p:spPr>
          <a:xfrm>
            <a:off x="630699" y="3403343"/>
            <a:ext cx="328614" cy="2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187" name="线条"/>
          <p:cNvSpPr/>
          <p:nvPr/>
        </p:nvSpPr>
        <p:spPr>
          <a:xfrm>
            <a:off x="630699" y="4750178"/>
            <a:ext cx="328614" cy="2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188" name="m + 1次，即  log2n + 1"/>
          <p:cNvSpPr txBox="1"/>
          <p:nvPr/>
        </p:nvSpPr>
        <p:spPr>
          <a:xfrm>
            <a:off x="1755369" y="3649550"/>
            <a:ext cx="3004027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solidFill>
                  <a:srgbClr val="FF0000"/>
                </a:solidFill>
                <a:uFillTx/>
              </a:defRPr>
            </a:pPr>
            <a:r>
              <a:rPr sz="2400"/>
              <a:t>m + 1次，即  </a:t>
            </a:r>
            <a:r>
              <a:rPr sz="2400">
                <a:uFill>
                  <a:solidFill>
                    <a:srgbClr val="F81F08"/>
                  </a:solidFill>
                </a:uFill>
              </a:rPr>
              <a:t>log</a:t>
            </a:r>
            <a:r>
              <a:rPr sz="2400" baseline="-25000">
                <a:uFill>
                  <a:solidFill>
                    <a:srgbClr val="F81F08"/>
                  </a:solidFill>
                </a:uFill>
              </a:rPr>
              <a:t>2</a:t>
            </a:r>
            <a:r>
              <a:rPr sz="2400">
                <a:uFill>
                  <a:solidFill>
                    <a:srgbClr val="F81F08"/>
                  </a:solidFill>
                </a:uFill>
              </a:rPr>
              <a:t>n + 1</a:t>
            </a:r>
          </a:p>
        </p:txBody>
      </p:sp>
      <p:sp>
        <p:nvSpPr>
          <p:cNvPr id="189" name="线条"/>
          <p:cNvSpPr/>
          <p:nvPr/>
        </p:nvSpPr>
        <p:spPr>
          <a:xfrm>
            <a:off x="649749" y="4304110"/>
            <a:ext cx="328614" cy="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190" name="线条"/>
          <p:cNvSpPr/>
          <p:nvPr/>
        </p:nvSpPr>
        <p:spPr>
          <a:xfrm>
            <a:off x="630699" y="5172439"/>
            <a:ext cx="328614" cy="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(n) = 6(⎣log2n⎦ + 1) + 2"/>
              <p:cNvSpPr txBox="1"/>
              <p:nvPr/>
            </p:nvSpPr>
            <p:spPr>
              <a:xfrm>
                <a:off x="2086151" y="4773371"/>
                <a:ext cx="3379643" cy="46166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wrap="none" lIns="38100" tIns="38100" rIns="38100" bIns="38100">
                <a:spAutoFit/>
              </a:bodyPr>
              <a:lstStyle/>
              <a:p>
                <a:pPr marL="0" marR="0"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 i="1"/>
                  <a:t>T</a:t>
                </a:r>
                <a:r>
                  <a:rPr sz="2400"/>
                  <a:t>(</a:t>
                </a:r>
                <a:r>
                  <a:rPr sz="2400" i="1"/>
                  <a:t>n</a:t>
                </a:r>
                <a:r>
                  <a:rPr sz="2400"/>
                  <a:t>) = </a:t>
                </a:r>
                <a14:m>
                  <m:oMath xmlns:m="http://schemas.openxmlformats.org/officeDocument/2006/math">
                    <m:r>
                      <a:rPr sz="2550" i="1">
                        <a:latin typeface="Cambria Math" panose="02040503050406030204" pitchFamily="18" charset="0"/>
                      </a:rPr>
                      <m:t>9</m:t>
                    </m:r>
                    <m:d>
                      <m:dPr>
                        <m:ctrlPr>
                          <a:rPr sz="255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sz="255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sz="255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</m:d>
                        <m:r>
                          <a:rPr sz="255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sz="2400">
                    <a:latin typeface="Arial"/>
                    <a:ea typeface="Arial"/>
                    <a:cs typeface="Arial"/>
                    <a:sym typeface="Arial"/>
                  </a:rPr>
                  <a:t> + 4</a:t>
                </a:r>
              </a:p>
            </p:txBody>
          </p:sp>
        </mc:Choice>
        <mc:Fallback xmlns="">
          <p:sp>
            <p:nvSpPr>
              <p:cNvPr id="191" name="T(n) = 6(⎣log2n⎦ + 1) +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151" y="4773371"/>
                <a:ext cx="3379643" cy="461665"/>
              </a:xfrm>
              <a:prstGeom prst="rect">
                <a:avLst/>
              </a:prstGeom>
              <a:blipFill>
                <a:blip r:embed="rId2"/>
                <a:stretch>
                  <a:fillRect l="-4494" t="-7895" r="-2996" b="-28947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标题 1">
            <a:extLst>
              <a:ext uri="{FF2B5EF4-FFF2-40B4-BE49-F238E27FC236}">
                <a16:creationId xmlns:a16="http://schemas.microsoft.com/office/drawing/2014/main" id="{F7416FFA-E39A-2493-8B0E-1FC5E4E738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折半查找的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  <p:bldP spid="174" grpId="3" animBg="1" advAuto="0"/>
      <p:bldP spid="175" grpId="4" animBg="1" advAuto="0"/>
      <p:bldP spid="176" grpId="5" animBg="1" advAuto="0"/>
      <p:bldP spid="177" grpId="6" animBg="1" advAuto="0"/>
      <p:bldP spid="178" grpId="7" animBg="1" advAuto="0"/>
      <p:bldP spid="179" grpId="8" animBg="1" advAuto="0"/>
      <p:bldP spid="183" grpId="2" animBg="1" advAuto="0"/>
      <p:bldP spid="184" grpId="9" animBg="1" advAuto="0"/>
      <p:bldP spid="185" grpId="10" animBg="1" advAuto="0"/>
      <p:bldP spid="186" grpId="11" animBg="1" advAuto="0"/>
      <p:bldP spid="187" grpId="12" animBg="1" advAuto="0"/>
      <p:bldP spid="188" grpId="13" animBg="1" advAuto="0"/>
      <p:bldP spid="189" grpId="14" animBg="1" advAuto="0"/>
      <p:bldP spid="190" grpId="15" animBg="1" advAuto="0"/>
      <p:bldP spid="191" grpId="16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(n) = 3(n-1) + 3= 3n"/>
          <p:cNvSpPr txBox="1"/>
          <p:nvPr/>
        </p:nvSpPr>
        <p:spPr>
          <a:xfrm>
            <a:off x="665580" y="4974173"/>
            <a:ext cx="3723776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lang="en-US" altLang="zh-CN" sz="2400" i="1"/>
              <a:t>T</a:t>
            </a:r>
            <a:r>
              <a:rPr lang="en-US" altLang="zh-CN" sz="2400"/>
              <a:t>(0) = 1</a:t>
            </a:r>
            <a:r>
              <a:rPr lang="zh-CN" altLang="en-US" sz="2400"/>
              <a:t>                          </a:t>
            </a:r>
            <a:r>
              <a:rPr lang="en-US" altLang="zh-CN" sz="2400" i="1"/>
              <a:t>n</a:t>
            </a:r>
            <a:r>
              <a:rPr lang="en-US" altLang="zh-CN" sz="2400"/>
              <a:t> = 0</a:t>
            </a:r>
            <a:endParaRPr lang="en-US" sz="2400" i="1"/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4(</a:t>
            </a:r>
            <a:r>
              <a:rPr sz="2400" i="1"/>
              <a:t>n</a:t>
            </a:r>
            <a:r>
              <a:rPr sz="2400"/>
              <a:t>-1) + 4 = 4</a:t>
            </a:r>
            <a:r>
              <a:rPr sz="2400" i="1"/>
              <a:t>n</a:t>
            </a:r>
            <a:r>
              <a:rPr sz="2400"/>
              <a:t>   </a:t>
            </a:r>
            <a:r>
              <a:rPr sz="2400" i="1"/>
              <a:t>n</a:t>
            </a:r>
            <a:r>
              <a:rPr sz="2400"/>
              <a:t> ≥ 1</a:t>
            </a:r>
          </a:p>
        </p:txBody>
      </p:sp>
      <p:sp>
        <p:nvSpPr>
          <p:cNvPr id="195" name="public int factorial (int n){…"/>
          <p:cNvSpPr txBox="1"/>
          <p:nvPr/>
        </p:nvSpPr>
        <p:spPr>
          <a:xfrm>
            <a:off x="95152" y="1170127"/>
            <a:ext cx="6825586" cy="3126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</a:t>
            </a:r>
            <a:r>
              <a:rPr sz="2200">
                <a:solidFill>
                  <a:srgbClr val="931A68"/>
                </a:solidFill>
              </a:rPr>
              <a:t>public</a:t>
            </a:r>
            <a:r>
              <a:rPr sz="2200"/>
              <a:t> </a:t>
            </a:r>
            <a:r>
              <a:rPr sz="2200">
                <a:solidFill>
                  <a:srgbClr val="931A68"/>
                </a:solidFill>
              </a:rPr>
              <a:t>static long</a:t>
            </a:r>
            <a:r>
              <a:rPr sz="2200"/>
              <a:t> factorial 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){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if</a:t>
            </a:r>
            <a:r>
              <a:rPr sz="2200"/>
              <a:t>(n == 0)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      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1;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     long 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 = 1;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for</a:t>
            </a:r>
            <a:r>
              <a:rPr sz="2200"/>
              <a:t>(</a:t>
            </a:r>
            <a:r>
              <a:rPr sz="2200">
                <a:solidFill>
                  <a:srgbClr val="931A68"/>
                </a:solidFill>
              </a:rPr>
              <a:t>int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= 2; 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 &lt;= </a:t>
            </a:r>
            <a:r>
              <a:rPr sz="2200">
                <a:solidFill>
                  <a:srgbClr val="7E504F"/>
                </a:solidFill>
              </a:rPr>
              <a:t>n</a:t>
            </a:r>
            <a:r>
              <a:rPr sz="2200"/>
              <a:t>; </a:t>
            </a:r>
            <a:r>
              <a:rPr sz="2200">
                <a:solidFill>
                  <a:srgbClr val="7E504F"/>
                </a:solidFill>
              </a:rPr>
              <a:t>i++</a:t>
            </a:r>
            <a:r>
              <a:rPr sz="2200"/>
              <a:t>)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	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 *=</a:t>
            </a:r>
            <a:r>
              <a:rPr sz="2200">
                <a:solidFill>
                  <a:srgbClr val="7E504F"/>
                </a:solidFill>
              </a:rPr>
              <a:t>i</a:t>
            </a:r>
            <a:r>
              <a:rPr sz="2200"/>
              <a:t>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	</a:t>
            </a:r>
            <a:r>
              <a:rPr sz="2200">
                <a:solidFill>
                  <a:srgbClr val="931A68"/>
                </a:solidFill>
              </a:rPr>
              <a:t>return</a:t>
            </a:r>
            <a:r>
              <a:rPr sz="2200"/>
              <a:t> </a:t>
            </a:r>
            <a:r>
              <a:rPr sz="2200">
                <a:solidFill>
                  <a:srgbClr val="7E504F"/>
                </a:solidFill>
              </a:rPr>
              <a:t>f</a:t>
            </a:r>
            <a:r>
              <a:rPr sz="2200"/>
              <a:t>;	</a:t>
            </a:r>
            <a:endParaRPr sz="2200">
              <a:solidFill>
                <a:srgbClr val="931A68"/>
              </a:solidFill>
            </a:endParaRP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2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200"/>
              <a:t>	}</a:t>
            </a:r>
          </a:p>
        </p:txBody>
      </p:sp>
      <p:sp>
        <p:nvSpPr>
          <p:cNvPr id="196" name="文本框 2"/>
          <p:cNvSpPr txBox="1"/>
          <p:nvPr/>
        </p:nvSpPr>
        <p:spPr>
          <a:xfrm>
            <a:off x="382634" y="4496707"/>
            <a:ext cx="2069795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问题的规模：</a:t>
            </a:r>
            <a:r>
              <a:rPr sz="2400" i="1"/>
              <a:t>n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42A93B46-41D5-B70D-7924-E46137C6A4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递推的阶乘的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2" animBg="1" advAuto="0"/>
      <p:bldP spid="19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1"/>
          <p:cNvSpPr txBox="1">
            <a:spLocks noGrp="1"/>
          </p:cNvSpPr>
          <p:nvPr>
            <p:ph type="title"/>
          </p:nvPr>
        </p:nvSpPr>
        <p:spPr>
          <a:xfrm>
            <a:off x="792095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</a:t>
            </a:r>
          </a:p>
        </p:txBody>
      </p:sp>
      <p:sp>
        <p:nvSpPr>
          <p:cNvPr id="35" name="求一元二次方程ax2 + bx + c = 0 的实根"/>
          <p:cNvSpPr txBox="1"/>
          <p:nvPr/>
        </p:nvSpPr>
        <p:spPr>
          <a:xfrm>
            <a:off x="486182" y="1148881"/>
            <a:ext cx="5466240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200">
                <a:uFillTx/>
              </a:defRPr>
            </a:pPr>
            <a:r>
              <a:rPr lang="zh-CN" altLang="en-US" sz="2200"/>
              <a:t>例</a:t>
            </a:r>
            <a:r>
              <a:rPr lang="en-US" altLang="zh-CN" sz="2200"/>
              <a:t>2.1 </a:t>
            </a:r>
            <a:r>
              <a:rPr sz="2200"/>
              <a:t>求一元二次方程</a:t>
            </a:r>
            <a:r>
              <a:rPr sz="2200" i="1"/>
              <a:t>ax</a:t>
            </a:r>
            <a:r>
              <a:rPr sz="2200" baseline="31998"/>
              <a:t>2</a:t>
            </a:r>
            <a:r>
              <a:rPr sz="2200"/>
              <a:t> + </a:t>
            </a:r>
            <a:r>
              <a:rPr sz="2200" i="1"/>
              <a:t>bx</a:t>
            </a:r>
            <a:r>
              <a:rPr sz="2200"/>
              <a:t> + </a:t>
            </a:r>
            <a:r>
              <a:rPr sz="2200" i="1"/>
              <a:t>c</a:t>
            </a:r>
            <a:r>
              <a:rPr sz="2200"/>
              <a:t> = 0 </a:t>
            </a:r>
            <a:r>
              <a:rPr lang="zh-CN" altLang="en-US" sz="2200"/>
              <a:t>的</a:t>
            </a:r>
            <a:r>
              <a:rPr sz="2200"/>
              <a:t>实根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8487DA-095D-5CF5-F555-B297F6D4F5BA}"/>
                  </a:ext>
                </a:extLst>
              </p:cNvPr>
              <p:cNvSpPr txBox="1"/>
              <p:nvPr/>
            </p:nvSpPr>
            <p:spPr>
              <a:xfrm>
                <a:off x="507698" y="1618169"/>
                <a:ext cx="6974473" cy="39967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arenBoth"/>
                </a:pP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获取系数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、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arenBoth"/>
                </a:pP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2200" kern="100"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</a:rPr>
                  <a:t>𝛥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kern="100" baseline="30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- 4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arenBoth"/>
                </a:pP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200" kern="100"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</a:rPr>
                  <a:t>𝛥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&lt; 0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，则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3.1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，否则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3.2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marL="457200" lvl="1" indent="0">
                  <a:lnSpc>
                    <a:spcPct val="150000"/>
                  </a:lnSpc>
                </a:pPr>
                <a:r>
                  <a:rPr lang="en-US" altLang="zh-CN" sz="2200" kern="1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(3.1) 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输出无实根的提示，结束。</a:t>
                </a:r>
                <a:endParaRPr lang="en-US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</a:pP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(3.2)</a:t>
                </a:r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输出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kern="100" baseline="-25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+ </m:t>
                        </m:r>
                        <m:rad>
                          <m:radPr>
                            <m:degHide m:val="on"/>
                            <m:ctrlPr>
                              <a:rPr lang="zh-CN" altLang="zh-CN" sz="22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200" i="1" kern="1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200" i="1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200" i="1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2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− 4</m:t>
                            </m:r>
                            <m:r>
                              <a:rPr lang="en-US" altLang="zh-CN" sz="22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200" i="1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kern="100" baseline="-25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+ </m:t>
                        </m:r>
                        <m:rad>
                          <m:radPr>
                            <m:degHide m:val="on"/>
                            <m:ctrlPr>
                              <a:rPr lang="zh-CN" altLang="zh-CN" sz="22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200" i="1" kern="1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200" i="1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200" i="1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2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+ 4</m:t>
                            </m:r>
                            <m:r>
                              <a:rPr lang="en-US" altLang="zh-CN" sz="22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200" kern="1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，结束。</a:t>
                </a:r>
                <a:endParaRPr lang="zh-CN" altLang="zh-CN" sz="2200" kern="10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8487DA-095D-5CF5-F555-B297F6D4F5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98" y="1618169"/>
                <a:ext cx="6974473" cy="3996735"/>
              </a:xfrm>
              <a:prstGeom prst="rect">
                <a:avLst/>
              </a:prstGeom>
              <a:blipFill>
                <a:blip r:embed="rId2"/>
                <a:stretch>
                  <a:fillRect l="-1455" r="-182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(0) = 2…"/>
          <p:cNvSpPr txBox="1"/>
          <p:nvPr/>
        </p:nvSpPr>
        <p:spPr>
          <a:xfrm>
            <a:off x="413482" y="4144077"/>
            <a:ext cx="2927083" cy="16725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递推式：</a:t>
            </a:r>
          </a:p>
          <a:p>
            <a:pPr marL="0" marR="0" lvl="1" indent="45720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(0) = 1</a:t>
            </a:r>
          </a:p>
          <a:p>
            <a:pPr marL="0" marR="0" lvl="1" indent="45720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 - 1)  + 2</a:t>
            </a:r>
          </a:p>
        </p:txBody>
      </p:sp>
      <p:sp>
        <p:nvSpPr>
          <p:cNvPr id="200" name="public int factorial (int n){…"/>
          <p:cNvSpPr txBox="1"/>
          <p:nvPr/>
        </p:nvSpPr>
        <p:spPr>
          <a:xfrm>
            <a:off x="132260" y="1212639"/>
            <a:ext cx="7359387" cy="2428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static long</a:t>
            </a:r>
            <a:r>
              <a:rPr sz="2400"/>
              <a:t> factorial (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){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if</a:t>
            </a:r>
            <a:r>
              <a:rPr sz="2400"/>
              <a:t>(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 == 0)	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1;</a:t>
            </a:r>
            <a:endParaRPr sz="2400">
              <a:solidFill>
                <a:srgbClr val="931A68"/>
              </a:solidFill>
            </a:endParaRP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 * factorial(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-1);	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	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A8EF6BC3-5FB3-572A-4593-22F6B54771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递归的阶乘的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(n) = T(n - 1) + 1…"/>
          <p:cNvSpPr txBox="1"/>
          <p:nvPr/>
        </p:nvSpPr>
        <p:spPr>
          <a:xfrm>
            <a:off x="473100" y="1186446"/>
            <a:ext cx="5238614" cy="2745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 - 1) + 2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= (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2) + 2) + 2 = 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2) + 2×2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= (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3) + 2) + 2×2= 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-3) + 3×2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....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= </a:t>
            </a:r>
            <a:r>
              <a:rPr sz="2400" i="1"/>
              <a:t>T</a:t>
            </a:r>
            <a:r>
              <a:rPr sz="2400"/>
              <a:t>(1) + (</a:t>
            </a:r>
            <a:r>
              <a:rPr sz="2400" i="1"/>
              <a:t>n</a:t>
            </a:r>
            <a:r>
              <a:rPr sz="2400"/>
              <a:t> - 1)×2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= (</a:t>
            </a:r>
            <a:r>
              <a:rPr sz="2400" i="1"/>
              <a:t>T</a:t>
            </a:r>
            <a:r>
              <a:rPr sz="2400"/>
              <a:t>(0) + 2)+ (</a:t>
            </a:r>
            <a:r>
              <a:rPr sz="2400" i="1"/>
              <a:t>n</a:t>
            </a:r>
            <a:r>
              <a:rPr sz="2400"/>
              <a:t> - 1)×2</a:t>
            </a:r>
          </a:p>
          <a:p>
            <a:pPr marL="0" marR="0" defTabSz="321467">
              <a:lnSpc>
                <a:spcPts val="3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= 1 + 2</a:t>
            </a:r>
            <a:r>
              <a:rPr sz="2400" i="1"/>
              <a:t>n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E9D6336-3284-76F9-9D9A-BAF48894409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递归的阶乘的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反映汉诺塔盘子移动过程中，每个塔上盘子的分布情况"/>
          <p:cNvSpPr txBox="1"/>
          <p:nvPr/>
        </p:nvSpPr>
        <p:spPr>
          <a:xfrm>
            <a:off x="88356" y="1242951"/>
            <a:ext cx="1709681" cy="423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6788" tIns="26788" rIns="26788" bIns="26788">
            <a:spAutoFit/>
          </a:bodyPr>
          <a:lstStyle/>
          <a:p>
            <a:pPr marL="0" marR="57798" indent="57798" defTabSz="1295400">
              <a:spcBef>
                <a:spcPts val="1900"/>
              </a:spcBef>
              <a:defRPr sz="2400">
                <a:uFillTx/>
              </a:defRPr>
            </a:pPr>
            <a:r>
              <a:rPr sz="2400"/>
              <a:t>汉诺塔问题</a:t>
            </a:r>
          </a:p>
        </p:txBody>
      </p:sp>
      <p:pic>
        <p:nvPicPr>
          <p:cNvPr id="208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009" y="2012255"/>
            <a:ext cx="4735690" cy="134615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0CCD09AF-E021-1734-0605-CF2499AD79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递归程序的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ublic void move(int x, int y, int z) {…"/>
          <p:cNvSpPr txBox="1"/>
          <p:nvPr/>
        </p:nvSpPr>
        <p:spPr>
          <a:xfrm>
            <a:off x="145307" y="1093664"/>
            <a:ext cx="8853386" cy="2800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</a:t>
            </a:r>
            <a:r>
              <a:rPr sz="1900">
                <a:solidFill>
                  <a:srgbClr val="931A68"/>
                </a:solidFill>
              </a:rPr>
              <a:t>public</a:t>
            </a:r>
            <a:r>
              <a:rPr sz="1900"/>
              <a:t> </a:t>
            </a:r>
            <a:r>
              <a:rPr sz="1900">
                <a:solidFill>
                  <a:srgbClr val="931A68"/>
                </a:solidFill>
              </a:rPr>
              <a:t>static void</a:t>
            </a:r>
            <a:r>
              <a:rPr sz="1900"/>
              <a:t> hanoi(</a:t>
            </a:r>
            <a:r>
              <a:rPr sz="1900">
                <a:solidFill>
                  <a:srgbClr val="931A68"/>
                </a:solidFill>
              </a:rPr>
              <a:t>int</a:t>
            </a:r>
            <a:r>
              <a:rPr sz="1900"/>
              <a:t> </a:t>
            </a:r>
            <a:r>
              <a:rPr sz="1900">
                <a:solidFill>
                  <a:srgbClr val="7E504F"/>
                </a:solidFill>
              </a:rPr>
              <a:t>n</a:t>
            </a:r>
            <a:r>
              <a:rPr sz="1900"/>
              <a:t>, </a:t>
            </a:r>
            <a:r>
              <a:rPr sz="1900">
                <a:solidFill>
                  <a:srgbClr val="931A68"/>
                </a:solidFill>
              </a:rPr>
              <a:t>char</a:t>
            </a:r>
            <a:r>
              <a:rPr sz="1900"/>
              <a:t> </a:t>
            </a:r>
            <a:r>
              <a:rPr sz="1900">
                <a:solidFill>
                  <a:srgbClr val="7E504F"/>
                </a:solidFill>
              </a:rPr>
              <a:t>x</a:t>
            </a:r>
            <a:r>
              <a:rPr sz="1900"/>
              <a:t>, </a:t>
            </a:r>
            <a:r>
              <a:rPr sz="1900">
                <a:solidFill>
                  <a:srgbClr val="931A68"/>
                </a:solidFill>
              </a:rPr>
              <a:t>char</a:t>
            </a:r>
            <a:r>
              <a:rPr sz="1900"/>
              <a:t> </a:t>
            </a:r>
            <a:r>
              <a:rPr sz="1900">
                <a:solidFill>
                  <a:srgbClr val="7E504F"/>
                </a:solidFill>
              </a:rPr>
              <a:t>y</a:t>
            </a:r>
            <a:r>
              <a:rPr sz="1900"/>
              <a:t>, </a:t>
            </a:r>
            <a:r>
              <a:rPr sz="1900">
                <a:solidFill>
                  <a:srgbClr val="931A68"/>
                </a:solidFill>
              </a:rPr>
              <a:t>char</a:t>
            </a:r>
            <a:r>
              <a:rPr sz="1900"/>
              <a:t> </a:t>
            </a:r>
            <a:r>
              <a:rPr sz="1900">
                <a:solidFill>
                  <a:srgbClr val="7E504F"/>
                </a:solidFill>
              </a:rPr>
              <a:t>z</a:t>
            </a:r>
            <a:r>
              <a:rPr sz="1900"/>
              <a:t>) {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</a:t>
            </a:r>
            <a:r>
              <a:rPr sz="1900">
                <a:solidFill>
                  <a:srgbClr val="931A68"/>
                </a:solidFill>
              </a:rPr>
              <a:t>if</a:t>
            </a:r>
            <a:r>
              <a:rPr sz="1900"/>
              <a:t> (</a:t>
            </a:r>
            <a:r>
              <a:rPr sz="1900">
                <a:solidFill>
                  <a:srgbClr val="7E504F"/>
                </a:solidFill>
              </a:rPr>
              <a:t>n</a:t>
            </a:r>
            <a:r>
              <a:rPr sz="1900"/>
              <a:t> == 1)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	move(</a:t>
            </a:r>
            <a:r>
              <a:rPr sz="1900">
                <a:solidFill>
                  <a:srgbClr val="7E504F"/>
                </a:solidFill>
              </a:rPr>
              <a:t>x</a:t>
            </a:r>
            <a:r>
              <a:rPr sz="1900"/>
              <a:t>, 1, </a:t>
            </a:r>
            <a:r>
              <a:rPr sz="1900">
                <a:solidFill>
                  <a:srgbClr val="7E504F"/>
                </a:solidFill>
              </a:rPr>
              <a:t>z</a:t>
            </a:r>
            <a:r>
              <a:rPr sz="1900"/>
              <a:t>);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</a:t>
            </a:r>
            <a:r>
              <a:rPr sz="1900">
                <a:solidFill>
                  <a:srgbClr val="931A68"/>
                </a:solidFill>
              </a:rPr>
              <a:t>else</a:t>
            </a:r>
            <a:r>
              <a:rPr sz="1900"/>
              <a:t> {</a:t>
            </a:r>
            <a:endParaRPr sz="1900">
              <a:solidFill>
                <a:srgbClr val="931A68"/>
              </a:solidFill>
            </a:endParaRP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	hanoi(</a:t>
            </a:r>
            <a:r>
              <a:rPr sz="1900">
                <a:solidFill>
                  <a:srgbClr val="7E504F"/>
                </a:solidFill>
              </a:rPr>
              <a:t>n</a:t>
            </a:r>
            <a:r>
              <a:rPr sz="1900"/>
              <a:t> - 1, </a:t>
            </a:r>
            <a:r>
              <a:rPr sz="1900">
                <a:solidFill>
                  <a:srgbClr val="7E504F"/>
                </a:solidFill>
              </a:rPr>
              <a:t>x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z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y</a:t>
            </a:r>
            <a:r>
              <a:rPr sz="1900"/>
              <a:t>);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	move(</a:t>
            </a:r>
            <a:r>
              <a:rPr sz="1900">
                <a:solidFill>
                  <a:srgbClr val="7E504F"/>
                </a:solidFill>
              </a:rPr>
              <a:t>x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n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z</a:t>
            </a:r>
            <a:r>
              <a:rPr sz="1900"/>
              <a:t>);</a:t>
            </a:r>
          </a:p>
          <a:p>
            <a:pPr marL="0" marR="0" defTabSz="457200">
              <a:lnSpc>
                <a:spcPts val="3000"/>
              </a:lnSpc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	hanoi(</a:t>
            </a:r>
            <a:r>
              <a:rPr sz="1900">
                <a:solidFill>
                  <a:srgbClr val="7E504F"/>
                </a:solidFill>
              </a:rPr>
              <a:t>n</a:t>
            </a:r>
            <a:r>
              <a:rPr sz="1900"/>
              <a:t> - 1, </a:t>
            </a:r>
            <a:r>
              <a:rPr sz="1900">
                <a:solidFill>
                  <a:srgbClr val="7E504F"/>
                </a:solidFill>
              </a:rPr>
              <a:t>y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x</a:t>
            </a:r>
            <a:r>
              <a:rPr sz="1900"/>
              <a:t>, </a:t>
            </a:r>
            <a:r>
              <a:rPr sz="1900">
                <a:solidFill>
                  <a:srgbClr val="7E504F"/>
                </a:solidFill>
              </a:rPr>
              <a:t>z</a:t>
            </a:r>
            <a:r>
              <a:rPr sz="1900"/>
              <a:t>);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}</a:t>
            </a:r>
          </a:p>
          <a:p>
            <a:pPr marL="0" marR="0" defTabSz="457200">
              <a:spcBef>
                <a:spcPts val="0"/>
              </a:spcBef>
              <a:defRPr sz="19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}</a:t>
            </a:r>
          </a:p>
        </p:txBody>
      </p:sp>
      <p:sp>
        <p:nvSpPr>
          <p:cNvPr id="212" name="分析程序：            T(1)=1…"/>
          <p:cNvSpPr txBox="1"/>
          <p:nvPr/>
        </p:nvSpPr>
        <p:spPr>
          <a:xfrm>
            <a:off x="474677" y="3944323"/>
            <a:ext cx="5724527" cy="2226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问题的规模：</a:t>
            </a:r>
            <a:r>
              <a:rPr sz="2400" i="1"/>
              <a:t>n</a:t>
            </a:r>
          </a:p>
          <a:p>
            <a:pPr marL="0" marR="0" lvl="1" indent="45720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假设move方法的用时为1个时间单位： </a:t>
            </a:r>
          </a:p>
          <a:p>
            <a:pPr marL="0" marR="0" lvl="1" indent="45720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(1) = 2</a:t>
            </a:r>
            <a:r>
              <a:rPr lang="en-US" sz="2400"/>
              <a:t>                            </a:t>
            </a:r>
            <a:r>
              <a:rPr lang="en-US" sz="2400" i="1"/>
              <a:t>n</a:t>
            </a:r>
            <a:r>
              <a:rPr lang="en-US" sz="2400"/>
              <a:t> = 1</a:t>
            </a:r>
            <a:endParaRPr sz="2400"/>
          </a:p>
          <a:p>
            <a:pPr marL="0" marR="0" lvl="1" indent="45720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2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 -</a:t>
            </a:r>
            <a:r>
              <a:rPr lang="en-US" sz="2400"/>
              <a:t> </a:t>
            </a:r>
            <a:r>
              <a:rPr sz="2400"/>
              <a:t>1) + 2</a:t>
            </a:r>
            <a:r>
              <a:rPr lang="en-US" sz="2400"/>
              <a:t>          </a:t>
            </a:r>
            <a:r>
              <a:rPr lang="en-US" sz="2400" i="1"/>
              <a:t>n</a:t>
            </a:r>
            <a:r>
              <a:rPr lang="en-US" sz="2400"/>
              <a:t> &gt; 1</a:t>
            </a:r>
            <a:endParaRPr sz="240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8EBF580-211C-9487-60FD-426AD60BDD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递归程序的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1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(n)=2T(n-1) + 1"/>
          <p:cNvSpPr txBox="1"/>
          <p:nvPr/>
        </p:nvSpPr>
        <p:spPr>
          <a:xfrm>
            <a:off x="361952" y="1134151"/>
            <a:ext cx="315277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rPr i="1"/>
              <a:t>T</a:t>
            </a:r>
            <a:r>
              <a:t>(</a:t>
            </a:r>
            <a:r>
              <a:rPr i="1"/>
              <a:t>n</a:t>
            </a:r>
            <a:r>
              <a:t>) = 2</a:t>
            </a:r>
            <a:r>
              <a:rPr i="1"/>
              <a:t>T</a:t>
            </a:r>
            <a:r>
              <a:t>(</a:t>
            </a:r>
            <a:r>
              <a:rPr i="1"/>
              <a:t>n</a:t>
            </a:r>
            <a:r>
              <a:rPr lang="en-US" i="1"/>
              <a:t> </a:t>
            </a:r>
            <a:r>
              <a:t>-</a:t>
            </a:r>
            <a:r>
              <a:rPr lang="en-US"/>
              <a:t> </a:t>
            </a:r>
            <a:r>
              <a:t>1) + 2</a:t>
            </a:r>
          </a:p>
        </p:txBody>
      </p:sp>
      <p:sp>
        <p:nvSpPr>
          <p:cNvPr id="216" name="=2(2T(n-2)+1)+1=22T(n-2) + 2 + 1"/>
          <p:cNvSpPr txBox="1"/>
          <p:nvPr/>
        </p:nvSpPr>
        <p:spPr>
          <a:xfrm>
            <a:off x="857252" y="1673901"/>
            <a:ext cx="753054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 2(2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2)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2)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2=2</a:t>
            </a:r>
            <a:r>
              <a:rPr sz="2400" baseline="29998"/>
              <a:t>2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2) + 2</a:t>
            </a:r>
            <a:r>
              <a:rPr sz="2400" baseline="31999"/>
              <a:t>2</a:t>
            </a:r>
            <a:r>
              <a:rPr sz="2400"/>
              <a:t> + 2</a:t>
            </a:r>
          </a:p>
        </p:txBody>
      </p:sp>
      <p:sp>
        <p:nvSpPr>
          <p:cNvPr id="217" name="=22(2T(n-3) +1) + 2 + 1=23T(n-3) + 22 + 2 +1"/>
          <p:cNvSpPr txBox="1"/>
          <p:nvPr/>
        </p:nvSpPr>
        <p:spPr>
          <a:xfrm>
            <a:off x="857252" y="2156501"/>
            <a:ext cx="680680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 2</a:t>
            </a:r>
            <a:r>
              <a:rPr sz="2400" baseline="29998"/>
              <a:t>2</a:t>
            </a:r>
            <a:r>
              <a:rPr sz="2400"/>
              <a:t>(2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3) +</a:t>
            </a:r>
            <a:r>
              <a:rPr lang="en-US" sz="2400"/>
              <a:t> </a:t>
            </a:r>
            <a:r>
              <a:rPr sz="2400"/>
              <a:t>2) + 2</a:t>
            </a:r>
            <a:r>
              <a:rPr sz="2400" baseline="31999"/>
              <a:t>2</a:t>
            </a:r>
            <a:r>
              <a:rPr sz="2400"/>
              <a:t> + 2=2</a:t>
            </a:r>
            <a:r>
              <a:rPr sz="2400" baseline="29998"/>
              <a:t>3</a:t>
            </a:r>
            <a:r>
              <a:rPr sz="2400" i="1"/>
              <a:t>T</a:t>
            </a:r>
            <a:r>
              <a:rPr sz="2400"/>
              <a:t>(</a:t>
            </a:r>
            <a:r>
              <a:rPr sz="2400" i="1"/>
              <a:t>n</a:t>
            </a:r>
            <a:r>
              <a:rPr lang="en-US" sz="2400" i="1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3) + 2</a:t>
            </a:r>
            <a:r>
              <a:rPr sz="2400" baseline="29998"/>
              <a:t>3</a:t>
            </a:r>
            <a:r>
              <a:rPr sz="2400"/>
              <a:t> + 2</a:t>
            </a:r>
            <a:r>
              <a:rPr sz="2400" baseline="31999"/>
              <a:t>2</a:t>
            </a:r>
            <a:r>
              <a:rPr sz="2400"/>
              <a:t> +2</a:t>
            </a:r>
          </a:p>
        </p:txBody>
      </p:sp>
      <p:sp>
        <p:nvSpPr>
          <p:cNvPr id="218" name="=……"/>
          <p:cNvSpPr txBox="1"/>
          <p:nvPr/>
        </p:nvSpPr>
        <p:spPr>
          <a:xfrm>
            <a:off x="857252" y="2597381"/>
            <a:ext cx="412432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=……</a:t>
            </a:r>
          </a:p>
        </p:txBody>
      </p:sp>
      <p:sp>
        <p:nvSpPr>
          <p:cNvPr id="219" name="=2n-1T(1)+2n-2+…+2+1= 2n-1+2n-2+…+2+1"/>
          <p:cNvSpPr txBox="1"/>
          <p:nvPr/>
        </p:nvSpPr>
        <p:spPr>
          <a:xfrm>
            <a:off x="857252" y="3107366"/>
            <a:ext cx="7429496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=2</a:t>
            </a:r>
            <a:r>
              <a:rPr sz="2400" i="1" baseline="29998"/>
              <a:t>n</a:t>
            </a:r>
            <a:r>
              <a:rPr sz="2400" baseline="29998"/>
              <a:t>-1</a:t>
            </a:r>
            <a:r>
              <a:rPr sz="2400" i="1"/>
              <a:t>T</a:t>
            </a:r>
            <a:r>
              <a:rPr sz="2400"/>
              <a:t>(1)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</a:t>
            </a:r>
            <a:r>
              <a:rPr sz="2400" i="1" baseline="29998"/>
              <a:t>n</a:t>
            </a:r>
            <a:r>
              <a:rPr sz="2400" baseline="29998"/>
              <a:t>-1</a:t>
            </a:r>
            <a:r>
              <a:rPr lang="en-US" sz="2400" baseline="29998"/>
              <a:t> </a:t>
            </a:r>
            <a:r>
              <a:rPr sz="2400"/>
              <a:t>+…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</a:t>
            </a:r>
            <a:r>
              <a:rPr sz="2400" baseline="31999"/>
              <a:t>2</a:t>
            </a:r>
            <a:r>
              <a:rPr lang="en-US" sz="2400" baseline="31999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2= 2(2</a:t>
            </a:r>
            <a:r>
              <a:rPr sz="2400" i="1" baseline="29998"/>
              <a:t>n</a:t>
            </a:r>
            <a:r>
              <a:rPr sz="2400" baseline="29998"/>
              <a:t>-1</a:t>
            </a:r>
            <a:r>
              <a:rPr lang="en-US" sz="2400" baseline="29998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</a:t>
            </a:r>
            <a:r>
              <a:rPr sz="2400" baseline="29998"/>
              <a:t>n-2</a:t>
            </a:r>
            <a:r>
              <a:rPr lang="en-US" sz="2400" baseline="29998"/>
              <a:t> </a:t>
            </a:r>
            <a:r>
              <a:rPr sz="2400"/>
              <a:t>+…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2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1)      </a:t>
            </a:r>
          </a:p>
        </p:txBody>
      </p:sp>
      <p:sp>
        <p:nvSpPr>
          <p:cNvPr id="220" name="=2n-1"/>
          <p:cNvSpPr txBox="1"/>
          <p:nvPr/>
        </p:nvSpPr>
        <p:spPr>
          <a:xfrm>
            <a:off x="857252" y="3575281"/>
            <a:ext cx="286702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=2(2</a:t>
            </a:r>
            <a:r>
              <a:rPr sz="2400" i="1" baseline="29998"/>
              <a:t>n</a:t>
            </a:r>
            <a:r>
              <a:rPr lang="en-US" sz="2400" i="1" baseline="29998"/>
              <a:t> </a:t>
            </a:r>
            <a:r>
              <a:rPr sz="2400"/>
              <a:t>-</a:t>
            </a:r>
            <a:r>
              <a:rPr lang="en-US" sz="2400"/>
              <a:t> </a:t>
            </a:r>
            <a:r>
              <a:rPr sz="2400"/>
              <a:t>1) = 2</a:t>
            </a:r>
            <a:r>
              <a:rPr sz="2400" i="1" baseline="31999"/>
              <a:t>n</a:t>
            </a:r>
            <a:r>
              <a:rPr sz="2400" baseline="31999"/>
              <a:t>+1</a:t>
            </a:r>
            <a:r>
              <a:rPr sz="2400"/>
              <a:t> -</a:t>
            </a:r>
            <a:r>
              <a:rPr lang="en-US" sz="2400"/>
              <a:t> </a:t>
            </a:r>
            <a:r>
              <a:rPr sz="2400"/>
              <a:t>2</a:t>
            </a:r>
          </a:p>
        </p:txBody>
      </p:sp>
      <p:sp>
        <p:nvSpPr>
          <p:cNvPr id="221" name="=2n-1T(1)+2n-2+…+2+1= 2n-1+2n-2+…+2+1"/>
          <p:cNvSpPr txBox="1"/>
          <p:nvPr/>
        </p:nvSpPr>
        <p:spPr>
          <a:xfrm>
            <a:off x="857252" y="4368878"/>
            <a:ext cx="503872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2</a:t>
            </a:r>
            <a:r>
              <a:rPr sz="2400" i="1" baseline="29998"/>
              <a:t>n</a:t>
            </a:r>
            <a:r>
              <a:rPr sz="2400" baseline="29998"/>
              <a:t>-1</a:t>
            </a:r>
            <a:r>
              <a:rPr sz="2400"/>
              <a:t>+2</a:t>
            </a:r>
            <a:r>
              <a:rPr sz="2400" i="1" baseline="29998"/>
              <a:t>n</a:t>
            </a:r>
            <a:r>
              <a:rPr sz="2400" baseline="29998"/>
              <a:t>-2</a:t>
            </a:r>
            <a:r>
              <a:rPr sz="2400"/>
              <a:t>+…+2+1    = (111......11)</a:t>
            </a:r>
            <a:r>
              <a:rPr sz="2400" baseline="-25000"/>
              <a:t>2</a:t>
            </a:r>
            <a:r>
              <a:rPr sz="2400"/>
              <a:t>  </a:t>
            </a:r>
          </a:p>
        </p:txBody>
      </p:sp>
      <p:sp>
        <p:nvSpPr>
          <p:cNvPr id="222" name="=2n-1T(1)+2n-2+…+2+1= 2n-1+2n-2+…+2+1"/>
          <p:cNvSpPr txBox="1"/>
          <p:nvPr/>
        </p:nvSpPr>
        <p:spPr>
          <a:xfrm>
            <a:off x="844187" y="5153378"/>
            <a:ext cx="7124511" cy="12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(2</a:t>
            </a:r>
            <a:r>
              <a:rPr sz="2400" i="1" baseline="29998"/>
              <a:t>n</a:t>
            </a:r>
            <a:r>
              <a:rPr sz="2400" baseline="29998"/>
              <a:t>-1</a:t>
            </a:r>
            <a:r>
              <a:rPr sz="2400"/>
              <a:t>+2</a:t>
            </a:r>
            <a:r>
              <a:rPr sz="2400" i="1" baseline="29998"/>
              <a:t>n</a:t>
            </a:r>
            <a:r>
              <a:rPr sz="2400" baseline="29998"/>
              <a:t>-2</a:t>
            </a:r>
            <a:r>
              <a:rPr sz="2400"/>
              <a:t>+…+2+1) + 1    = (111......11)</a:t>
            </a:r>
            <a:r>
              <a:rPr sz="2400" baseline="-25000"/>
              <a:t>2</a:t>
            </a:r>
            <a:r>
              <a:rPr sz="2400"/>
              <a:t> + (1)</a:t>
            </a:r>
            <a:r>
              <a:rPr sz="2400" baseline="-25000"/>
              <a:t>2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                                  = (1000......00)</a:t>
            </a:r>
            <a:r>
              <a:rPr sz="2400" baseline="-25000"/>
              <a:t>2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                                  = 2</a:t>
            </a:r>
            <a:r>
              <a:rPr sz="2400" baseline="29998"/>
              <a:t>n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76B5E4CF-B2C3-AF0F-28BE-22DA075B04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递归程序的</a:t>
            </a:r>
            <a:r>
              <a:rPr>
                <a:solidFill>
                  <a:schemeClr val="tx1"/>
                </a:solidFill>
              </a:rPr>
              <a:t>执行时间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1" animBg="1" advAuto="0"/>
      <p:bldP spid="216" grpId="2" animBg="1" advAuto="0"/>
      <p:bldP spid="217" grpId="3" animBg="1" advAuto="0"/>
      <p:bldP spid="218" grpId="4" animBg="1" advAuto="0"/>
      <p:bldP spid="219" grpId="5" animBg="1" advAuto="0"/>
      <p:bldP spid="220" grpId="6" animBg="1" advAuto="0"/>
      <p:bldP spid="221" grpId="7" animBg="1" advAuto="0"/>
      <p:bldP spid="222" grpId="8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标题 1"/>
          <p:cNvSpPr txBox="1">
            <a:spLocks noGrp="1"/>
          </p:cNvSpPr>
          <p:nvPr>
            <p:ph type="title"/>
          </p:nvPr>
        </p:nvSpPr>
        <p:spPr>
          <a:xfrm>
            <a:off x="770581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执行时间的比较</a:t>
            </a:r>
          </a:p>
        </p:txBody>
      </p:sp>
      <p:sp>
        <p:nvSpPr>
          <p:cNvPr id="227" name="两个算法哪个速度快呢？"/>
          <p:cNvSpPr txBox="1"/>
          <p:nvPr/>
        </p:nvSpPr>
        <p:spPr>
          <a:xfrm>
            <a:off x="114029" y="1526862"/>
            <a:ext cx="5804071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>
                  <a:solidFill>
                    <a:srgbClr val="F81F08"/>
                  </a:solidFill>
                </a:uFill>
              </a:defRPr>
            </a:pPr>
            <a:r>
              <a:rPr sz="2400"/>
              <a:t>以下的两个算法哪个用时少(速度快)？</a:t>
            </a:r>
          </a:p>
        </p:txBody>
      </p:sp>
      <p:sp>
        <p:nvSpPr>
          <p:cNvPr id="228" name="T1(n) =3n+2"/>
          <p:cNvSpPr txBox="1"/>
          <p:nvPr/>
        </p:nvSpPr>
        <p:spPr>
          <a:xfrm>
            <a:off x="809625" y="2114072"/>
            <a:ext cx="3333750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 i="1"/>
              <a:t>T</a:t>
            </a:r>
            <a:r>
              <a:rPr sz="2400" baseline="-25000"/>
              <a:t>1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=3</a:t>
            </a:r>
            <a:r>
              <a:rPr sz="2400" i="1"/>
              <a:t>n</a:t>
            </a:r>
            <a:r>
              <a:rPr sz="2400"/>
              <a:t> + 2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9" name="T2(n) =   + 4"/>
              <p:cNvSpPr txBox="1"/>
              <p:nvPr/>
            </p:nvSpPr>
            <p:spPr>
              <a:xfrm>
                <a:off x="789283" y="2760191"/>
                <a:ext cx="3462999" cy="52283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 i="1"/>
                  <a:t>T</a:t>
                </a:r>
                <a:r>
                  <a:rPr sz="2300" baseline="-5999"/>
                  <a:t>2</a:t>
                </a:r>
                <a:r>
                  <a:rPr sz="2400"/>
                  <a:t>(</a:t>
                </a:r>
                <a:r>
                  <a:rPr sz="2400" i="1"/>
                  <a:t>n</a:t>
                </a:r>
                <a:r>
                  <a:rPr sz="2400"/>
                  <a:t>) = </a:t>
                </a:r>
                <a14:m>
                  <m:oMath xmlns:m="http://schemas.openxmlformats.org/officeDocument/2006/math">
                    <m:r>
                      <a:rPr sz="2550" i="1">
                        <a:latin typeface="Cambria Math" panose="02040503050406030204" pitchFamily="18" charset="0"/>
                      </a:rPr>
                      <m:t>9</m:t>
                    </m:r>
                    <m:d>
                      <m:dPr>
                        <m:ctrlPr>
                          <a:rPr sz="255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sz="255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sz="255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</m:d>
                        <m:r>
                          <a:rPr sz="255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sz="2400"/>
                  <a:t> + 4</a:t>
                </a:r>
              </a:p>
            </p:txBody>
          </p:sp>
        </mc:Choice>
        <mc:Fallback xmlns="">
          <p:sp>
            <p:nvSpPr>
              <p:cNvPr id="229" name="T2(n) =   +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283" y="2760191"/>
                <a:ext cx="3462999" cy="522835"/>
              </a:xfrm>
              <a:prstGeom prst="rect">
                <a:avLst/>
              </a:prstGeom>
              <a:blipFill>
                <a:blip r:embed="rId2"/>
                <a:stretch>
                  <a:fillRect l="-3636" r="-2182" b="-261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标题 1"/>
          <p:cNvSpPr txBox="1">
            <a:spLocks noGrp="1"/>
          </p:cNvSpPr>
          <p:nvPr>
            <p:ph type="title"/>
          </p:nvPr>
        </p:nvSpPr>
        <p:spPr>
          <a:xfrm>
            <a:off x="770581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渐进时间复杂度分析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227" name="两个算法哪个速度快呢？"/>
          <p:cNvSpPr txBox="1"/>
          <p:nvPr/>
        </p:nvSpPr>
        <p:spPr>
          <a:xfrm>
            <a:off x="175348" y="1300951"/>
            <a:ext cx="8704492" cy="2962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marL="38354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时间复杂度是对算法所需时间的定性度量，忽略了很多因素</a:t>
            </a:r>
            <a:endParaRPr lang="en-US" altLang="zh-CN" sz="22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8354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比较两个算法的快慢时，不宜比较某个具体的问题规模，如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5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= 100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时谁快谁慢</a:t>
            </a:r>
            <a:endParaRPr lang="en-US" altLang="zh-CN" sz="22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8354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而应比较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2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充分大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时，谁快谁慢，即比较时间复杂度函数的</a:t>
            </a:r>
            <a:r>
              <a:rPr lang="zh-CN" altLang="zh-CN" sz="22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增长率</a:t>
            </a:r>
            <a:r>
              <a:rPr lang="zh-CN" altLang="zh-CN" sz="22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19543542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O的定义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2" name="1、任何一个算法都是由有限个基本运算（算术运算、逻辑运算、赋值运算等）组成。"/>
              <p:cNvSpPr txBox="1"/>
              <p:nvPr/>
            </p:nvSpPr>
            <p:spPr>
              <a:xfrm>
                <a:off x="206745" y="1200828"/>
                <a:ext cx="8133934" cy="231736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38100" tIns="38100" rIns="38100" bIns="3810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如果存在正常数</a:t>
                </a:r>
                <a:r>
                  <a:rPr sz="2400" i="1"/>
                  <a:t>c</a:t>
                </a:r>
                <a:r>
                  <a:rPr sz="2400"/>
                  <a:t>，存在</a:t>
                </a:r>
                <a:r>
                  <a:rPr sz="2400" i="1"/>
                  <a:t>n</a:t>
                </a:r>
                <a:r>
                  <a:rPr sz="2400" baseline="-25000"/>
                  <a:t>0</a:t>
                </a:r>
                <a:r>
                  <a:rPr sz="2400"/>
                  <a:t>，当</a:t>
                </a:r>
                <a:r>
                  <a:rPr sz="2400" i="1"/>
                  <a:t>n</a:t>
                </a:r>
                <a:r>
                  <a:rPr sz="2400"/>
                  <a:t> ≥ </a:t>
                </a:r>
                <a:r>
                  <a:rPr sz="2400" i="1"/>
                  <a:t>n</a:t>
                </a:r>
                <a:r>
                  <a:rPr sz="2400" baseline="-25000"/>
                  <a:t>0</a:t>
                </a:r>
                <a:r>
                  <a:rPr sz="2400"/>
                  <a:t>时，有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                T(</a:t>
                </a:r>
                <a:r>
                  <a:rPr sz="2400" i="1"/>
                  <a:t>n</a:t>
                </a:r>
                <a:r>
                  <a:rPr sz="2400"/>
                  <a:t>) ≤ </a:t>
                </a:r>
                <a:r>
                  <a:rPr sz="2400" i="1"/>
                  <a:t>c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 </a:t>
                </a:r>
                <a:endParaRPr sz="2400" baseline="-25000"/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则称T(</a:t>
                </a:r>
                <a:r>
                  <a:rPr sz="2400" i="1"/>
                  <a:t>n</a:t>
                </a:r>
                <a:r>
                  <a:rPr sz="2400"/>
                  <a:t>)的</a:t>
                </a:r>
                <a:r>
                  <a:rPr sz="2400">
                    <a:solidFill>
                      <a:srgbClr val="16468D"/>
                    </a:solidFill>
                  </a:rPr>
                  <a:t>增长率</a:t>
                </a:r>
                <a:r>
                  <a:rPr sz="2400"/>
                  <a:t>(growth rate)为O(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)，记为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     T(</a:t>
                </a:r>
                <a:r>
                  <a:rPr sz="2400" i="1"/>
                  <a:t>n</a:t>
                </a:r>
                <a:r>
                  <a:rPr sz="2400"/>
                  <a:t>) = O(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)</a:t>
                </a:r>
              </a:p>
            </p:txBody>
          </p:sp>
        </mc:Choice>
        <mc:Fallback xmlns="">
          <p:sp>
            <p:nvSpPr>
              <p:cNvPr id="232" name="1、任何一个算法都是由有限个基本运算（算术运算、逻辑运算、赋值运算等）组成。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45" y="1200828"/>
                <a:ext cx="8133934" cy="2317366"/>
              </a:xfrm>
              <a:prstGeom prst="rect">
                <a:avLst/>
              </a:prstGeom>
              <a:blipFill>
                <a:blip r:embed="rId2"/>
                <a:stretch>
                  <a:fillRect l="-1872" b="-6011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1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O的常见形式</a:t>
            </a:r>
          </a:p>
        </p:txBody>
      </p:sp>
      <p:sp>
        <p:nvSpPr>
          <p:cNvPr id="235" name="常数阶   O(1)…"/>
          <p:cNvSpPr txBox="1"/>
          <p:nvPr/>
        </p:nvSpPr>
        <p:spPr>
          <a:xfrm>
            <a:off x="250498" y="1175807"/>
            <a:ext cx="3793174" cy="2969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099" tIns="35099" rIns="35099" bIns="35099">
            <a:normAutofit/>
          </a:bodyPr>
          <a:lstStyle/>
          <a:p>
            <a:pPr marL="155447" marR="0" indent="-155447" defTabSz="621791">
              <a:lnSpc>
                <a:spcPct val="110000"/>
              </a:lnSpc>
              <a:spcBef>
                <a:spcPts val="600"/>
              </a:spcBef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	 常数阶	          O(1)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对数阶		O(</a:t>
            </a:r>
            <a:r>
              <a:rPr sz="1632" i="1"/>
              <a:t>logn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线性阶		O(</a:t>
            </a:r>
            <a:r>
              <a:rPr sz="1632" i="1"/>
              <a:t>n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线性对数阶	O(</a:t>
            </a:r>
            <a:r>
              <a:rPr sz="1632" i="1"/>
              <a:t>nlogn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平方阶		O(</a:t>
            </a:r>
            <a:r>
              <a:rPr sz="1632" i="1"/>
              <a:t>n</a:t>
            </a:r>
            <a:r>
              <a:rPr sz="1632" baseline="29057"/>
              <a:t>2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立方阶		O(</a:t>
            </a:r>
            <a:r>
              <a:rPr sz="1632" i="1"/>
              <a:t>n</a:t>
            </a:r>
            <a:r>
              <a:rPr sz="1632" baseline="29057"/>
              <a:t>3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k次方阶	          O(</a:t>
            </a:r>
            <a:r>
              <a:rPr sz="1632" i="1"/>
              <a:t>n</a:t>
            </a:r>
            <a:r>
              <a:rPr sz="1632" i="1" baseline="29057"/>
              <a:t>k</a:t>
            </a:r>
            <a:r>
              <a:rPr sz="1632"/>
              <a:t>)</a:t>
            </a:r>
            <a:endParaRPr sz="1632" spc="136">
              <a:solidFill>
                <a:srgbClr val="595959"/>
              </a:solidFill>
            </a:endParaRPr>
          </a:p>
          <a:p>
            <a:pPr marL="231660" marR="0" indent="-204025" defTabSz="621791">
              <a:lnSpc>
                <a:spcPct val="110000"/>
              </a:lnSpc>
              <a:spcBef>
                <a:spcPts val="600"/>
              </a:spcBef>
              <a:buSzPct val="100000"/>
              <a:buFont typeface="Times New Roman"/>
              <a:buChar char=" "/>
              <a:defRPr sz="1632" spc="68">
                <a:solidFill>
                  <a:srgbClr val="0F1423"/>
                </a:solidFill>
                <a:uFillTx/>
              </a:defRPr>
            </a:pPr>
            <a:r>
              <a:rPr sz="1632"/>
              <a:t>指数阶		O(2</a:t>
            </a:r>
            <a:r>
              <a:rPr sz="1632" i="1" baseline="29057"/>
              <a:t>n</a:t>
            </a:r>
            <a:r>
              <a:rPr sz="1632"/>
              <a:t>)</a:t>
            </a:r>
          </a:p>
        </p:txBody>
      </p:sp>
      <p:sp>
        <p:nvSpPr>
          <p:cNvPr id="236" name="线条"/>
          <p:cNvSpPr/>
          <p:nvPr/>
        </p:nvSpPr>
        <p:spPr>
          <a:xfrm flipH="1">
            <a:off x="3763108" y="1226715"/>
            <a:ext cx="4493" cy="2820766"/>
          </a:xfrm>
          <a:prstGeom prst="line">
            <a:avLst/>
          </a:prstGeom>
          <a:ln w="38100">
            <a:solidFill>
              <a:srgbClr val="6096E6"/>
            </a:solidFill>
            <a:miter lim="400000"/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O的常见形式</a:t>
            </a:r>
          </a:p>
        </p:txBody>
      </p:sp>
      <p:pic>
        <p:nvPicPr>
          <p:cNvPr id="239" name="图片 3" descr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45" y="1491094"/>
            <a:ext cx="4597210" cy="44838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320645" y="2051685"/>
            <a:ext cx="8382824" cy="2215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uFillTx/>
              </a:defRPr>
            </a:pPr>
            <a:r>
              <a:rPr sz="2400"/>
              <a:t>算法是一个变换： </a:t>
            </a:r>
            <a:r>
              <a:rPr sz="2400" i="1">
                <a:solidFill>
                  <a:srgbClr val="16468D"/>
                </a:solidFill>
              </a:rPr>
              <a:t>Out</a:t>
            </a:r>
            <a:r>
              <a:rPr sz="2400">
                <a:solidFill>
                  <a:srgbClr val="16468D"/>
                </a:solidFill>
              </a:rPr>
              <a:t> = translate(</a:t>
            </a:r>
            <a:r>
              <a:rPr sz="2400" i="1">
                <a:solidFill>
                  <a:srgbClr val="16468D"/>
                </a:solidFill>
              </a:rPr>
              <a:t>In</a:t>
            </a:r>
            <a:r>
              <a:rPr sz="2400">
                <a:solidFill>
                  <a:srgbClr val="16468D"/>
                </a:solidFill>
              </a:rPr>
              <a:t>)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uFillTx/>
              </a:defRPr>
            </a:pPr>
            <a:r>
              <a:rPr lang="en-US" sz="2400"/>
              <a:t>         定义了一个</a:t>
            </a:r>
            <a:r>
              <a:rPr sz="2400"/>
              <a:t>部分函数(partial function)</a:t>
            </a:r>
            <a:r>
              <a:rPr lang="en-US" sz="2400"/>
              <a:t>: 定义域内有解</a:t>
            </a:r>
            <a:endParaRPr sz="2400"/>
          </a:p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uFillTx/>
              </a:defRPr>
            </a:pPr>
            <a:endParaRPr sz="2400"/>
          </a:p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solidFill>
                  <a:srgbClr val="0F1423"/>
                </a:solidFill>
                <a:uFillTx/>
              </a:defRPr>
            </a:pPr>
            <a:r>
              <a:rPr sz="2400"/>
              <a:t>算法的描述：自然语言 + 数学语言 =&gt; 伪代码</a:t>
            </a:r>
          </a:p>
        </p:txBody>
      </p:sp>
      <p:sp>
        <p:nvSpPr>
          <p:cNvPr id="2" name="4、否则，x1,2 =">
            <a:extLst>
              <a:ext uri="{FF2B5EF4-FFF2-40B4-BE49-F238E27FC236}">
                <a16:creationId xmlns:a16="http://schemas.microsoft.com/office/drawing/2014/main" id="{EA7C5C10-02B0-EC5C-F8C7-E5450D9467AA}"/>
              </a:ext>
            </a:extLst>
          </p:cNvPr>
          <p:cNvSpPr txBox="1"/>
          <p:nvPr/>
        </p:nvSpPr>
        <p:spPr>
          <a:xfrm>
            <a:off x="429280" y="1333407"/>
            <a:ext cx="1724831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200">
                <a:uFillTx/>
              </a:defRPr>
            </a:pPr>
            <a:r>
              <a:rPr sz="2200" i="1"/>
              <a:t>x</a:t>
            </a:r>
            <a:r>
              <a:rPr sz="2200" baseline="-5998"/>
              <a:t>1,2</a:t>
            </a:r>
            <a:r>
              <a:rPr lang="zh-CN" altLang="en-US" sz="2200" baseline="-5998"/>
              <a:t> </a:t>
            </a:r>
            <a:r>
              <a:rPr lang="zh-CN" altLang="en-US" sz="2200"/>
              <a:t> </a:t>
            </a:r>
            <a:r>
              <a:rPr lang="en-US" altLang="zh-CN" sz="2200"/>
              <a:t>=</a:t>
            </a:r>
            <a:r>
              <a:rPr lang="zh-CN" altLang="en-US" sz="2200"/>
              <a:t> </a:t>
            </a:r>
            <a:r>
              <a:rPr lang="en-US" altLang="zh-CN" sz="2200" i="1"/>
              <a:t>f</a:t>
            </a:r>
            <a:r>
              <a:rPr lang="en-US" altLang="zh-CN" sz="2200"/>
              <a:t>(a, b, c)</a:t>
            </a:r>
            <a:endParaRPr sz="2200" baseline="-5998"/>
          </a:p>
        </p:txBody>
      </p:sp>
    </p:spTree>
    <p:extLst>
      <p:ext uri="{BB962C8B-B14F-4D97-AF65-F5344CB8AC3E}">
        <p14:creationId xmlns:p14="http://schemas.microsoft.com/office/powerpoint/2010/main" val="203033027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 bldLvl="5" animBg="1" advAuto="0"/>
      <p:bldP spid="2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O的计算</a:t>
            </a:r>
          </a:p>
        </p:txBody>
      </p:sp>
      <p:sp>
        <p:nvSpPr>
          <p:cNvPr id="242" name="T1(n) =3n+2"/>
          <p:cNvSpPr txBox="1"/>
          <p:nvPr/>
        </p:nvSpPr>
        <p:spPr>
          <a:xfrm>
            <a:off x="298359" y="1125417"/>
            <a:ext cx="3333751" cy="2780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T</a:t>
            </a:r>
            <a:r>
              <a:rPr sz="2400" baseline="-25000"/>
              <a:t>1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=3</a:t>
            </a:r>
            <a:r>
              <a:rPr sz="2400" i="1"/>
              <a:t>n</a:t>
            </a:r>
            <a:r>
              <a:rPr sz="2400"/>
              <a:t> + 2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 ≤ 3</a:t>
            </a:r>
            <a:r>
              <a:rPr sz="2400" i="1"/>
              <a:t>n</a:t>
            </a:r>
            <a:r>
              <a:rPr sz="2400"/>
              <a:t> + </a:t>
            </a:r>
            <a:r>
              <a:rPr sz="2400" i="1"/>
              <a:t>n</a:t>
            </a:r>
            <a:r>
              <a:rPr sz="2400"/>
              <a:t>   当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n</a:t>
            </a:r>
            <a:r>
              <a:rPr sz="2400">
                <a:uFill>
                  <a:solidFill>
                    <a:srgbClr val="F81F08"/>
                  </a:solidFill>
                </a:uFill>
              </a:rPr>
              <a:t> </a:t>
            </a:r>
            <a:r>
              <a:rPr sz="2400"/>
              <a:t>≥ 2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      ≤ 4</a:t>
            </a:r>
            <a:r>
              <a:rPr sz="2400" i="1"/>
              <a:t>n</a:t>
            </a:r>
            <a:r>
              <a:rPr sz="2400"/>
              <a:t>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 i="1"/>
              <a:t>n</a:t>
            </a:r>
            <a:r>
              <a:rPr sz="2400" baseline="-25000"/>
              <a:t>0</a:t>
            </a:r>
            <a:r>
              <a:rPr sz="2400"/>
              <a:t> = 2， </a:t>
            </a:r>
            <a:r>
              <a:rPr sz="2400" i="1"/>
              <a:t>c</a:t>
            </a:r>
            <a:r>
              <a:rPr sz="2400"/>
              <a:t> = 4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T</a:t>
            </a:r>
            <a:r>
              <a:rPr sz="2400" baseline="-25000"/>
              <a:t>1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O(</a:t>
            </a:r>
            <a:r>
              <a:rPr sz="2400" i="1"/>
              <a:t>n</a:t>
            </a:r>
            <a:r>
              <a:rPr sz="2400"/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1" build="p" bldLvl="5" animBg="1" advAuto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" name="矩形 6"/>
              <p:cNvSpPr txBox="1"/>
              <p:nvPr/>
            </p:nvSpPr>
            <p:spPr>
              <a:xfrm>
                <a:off x="421794" y="1157633"/>
                <a:ext cx="5489472" cy="359463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34289" tIns="34289" rIns="34289" bIns="34289">
                <a:spAutoFit/>
              </a:bodyPr>
              <a:lstStyle/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T</a:t>
                </a:r>
                <a:r>
                  <a:rPr sz="2300" baseline="-5999"/>
                  <a:t>2</a:t>
                </a:r>
                <a:r>
                  <a:rPr sz="2400"/>
                  <a:t>(</a:t>
                </a:r>
                <a:r>
                  <a:rPr sz="2400" i="1"/>
                  <a:t>n</a:t>
                </a:r>
                <a:r>
                  <a:rPr sz="2400"/>
                  <a:t>) = </a:t>
                </a:r>
                <a14:m>
                  <m:oMath xmlns:m="http://schemas.openxmlformats.org/officeDocument/2006/math">
                    <m:r>
                      <a:rPr sz="2550" i="1">
                        <a:latin typeface="Cambria Math" panose="02040503050406030204" pitchFamily="18" charset="0"/>
                      </a:rPr>
                      <m:t>9</m:t>
                    </m:r>
                    <m:d>
                      <m:dPr>
                        <m:ctrlPr>
                          <a:rPr sz="255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sz="255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sz="255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sz="25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</m:d>
                        <m:r>
                          <a:rPr sz="255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sz="2400"/>
                  <a:t> + 4</a:t>
                </a:r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       &lt; 9</a:t>
                </a:r>
                <a:r>
                  <a:rPr sz="2400">
                    <a:uFill>
                      <a:solidFill>
                        <a:srgbClr val="F81F08"/>
                      </a:solidFill>
                    </a:uFill>
                  </a:rPr>
                  <a:t>log</a:t>
                </a:r>
                <a:r>
                  <a:rPr sz="2400" baseline="-25000">
                    <a:uFill>
                      <a:solidFill>
                        <a:srgbClr val="F81F08"/>
                      </a:solidFill>
                    </a:uFill>
                  </a:rPr>
                  <a:t>2</a:t>
                </a:r>
                <a:r>
                  <a:rPr sz="2400" i="1">
                    <a:uFill>
                      <a:solidFill>
                        <a:srgbClr val="F81F08"/>
                      </a:solidFill>
                    </a:uFill>
                  </a:rPr>
                  <a:t>n</a:t>
                </a:r>
                <a:r>
                  <a:rPr sz="2400">
                    <a:uFill>
                      <a:solidFill>
                        <a:srgbClr val="F81F08"/>
                      </a:solidFill>
                    </a:uFill>
                  </a:rPr>
                  <a:t> + 13 </a:t>
                </a:r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>
                      <a:solidFill>
                        <a:srgbClr val="F81F08"/>
                      </a:solidFill>
                    </a:uFill>
                  </a:defRPr>
                </a:pPr>
                <a:r>
                  <a:rPr sz="2400"/>
                  <a:t>       = </a:t>
                </a:r>
                <a:r>
                  <a:rPr sz="2400">
                    <a:uFillTx/>
                  </a:rPr>
                  <a:t>9</a:t>
                </a:r>
                <a:r>
                  <a:rPr sz="2400"/>
                  <a:t>log</a:t>
                </a:r>
                <a:r>
                  <a:rPr sz="2400" baseline="-25000"/>
                  <a:t>2</a:t>
                </a:r>
                <a:r>
                  <a:rPr sz="2400" i="1"/>
                  <a:t>n</a:t>
                </a:r>
                <a:r>
                  <a:rPr sz="2400"/>
                  <a:t> + log</a:t>
                </a:r>
                <a:r>
                  <a:rPr sz="2400" baseline="-25000"/>
                  <a:t>2</a:t>
                </a:r>
                <a:r>
                  <a:rPr sz="2400"/>
                  <a:t>2</a:t>
                </a:r>
                <a:r>
                  <a:rPr sz="2400" baseline="30000"/>
                  <a:t>13</a:t>
                </a:r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>
                      <a:solidFill>
                        <a:srgbClr val="F81F08"/>
                      </a:solidFill>
                    </a:uFill>
                  </a:defRPr>
                </a:pPr>
                <a:r>
                  <a:rPr sz="2400"/>
                  <a:t>       </a:t>
                </a:r>
                <a:r>
                  <a:rPr sz="2400">
                    <a:uFillTx/>
                  </a:rPr>
                  <a:t>≤ 9</a:t>
                </a:r>
                <a:r>
                  <a:rPr sz="2400"/>
                  <a:t>log</a:t>
                </a:r>
                <a:r>
                  <a:rPr sz="2400" baseline="-25000"/>
                  <a:t>2</a:t>
                </a:r>
                <a:r>
                  <a:rPr sz="2400" i="1"/>
                  <a:t>n</a:t>
                </a:r>
                <a:r>
                  <a:rPr sz="2400"/>
                  <a:t> + log</a:t>
                </a:r>
                <a:r>
                  <a:rPr sz="2400" baseline="-25000"/>
                  <a:t>2</a:t>
                </a:r>
                <a:r>
                  <a:rPr sz="2400" i="1"/>
                  <a:t>n</a:t>
                </a:r>
                <a:r>
                  <a:rPr sz="2400"/>
                  <a:t> 当 </a:t>
                </a:r>
                <a:r>
                  <a:rPr sz="2400" i="1"/>
                  <a:t>n</a:t>
                </a:r>
                <a:r>
                  <a:rPr sz="2400"/>
                  <a:t> </a:t>
                </a:r>
                <a:r>
                  <a:rPr sz="2400">
                    <a:uFillTx/>
                  </a:rPr>
                  <a:t>≥ </a:t>
                </a:r>
                <a:r>
                  <a:rPr sz="2400"/>
                  <a:t> 2</a:t>
                </a:r>
                <a:r>
                  <a:rPr sz="2400" baseline="30000"/>
                  <a:t>13</a:t>
                </a:r>
                <a:endParaRPr lang="en-US" sz="2400"/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>
                      <a:solidFill>
                        <a:srgbClr val="F81F08"/>
                      </a:solidFill>
                    </a:uFill>
                  </a:defRPr>
                </a:pPr>
                <a:r>
                  <a:rPr lang="en-US" altLang="zh-CN" sz="2400">
                    <a:uFillTx/>
                  </a:rPr>
                  <a:t>       ≤ 10</a:t>
                </a:r>
                <a:r>
                  <a:rPr lang="en-US" altLang="zh-CN" sz="2400"/>
                  <a:t>log</a:t>
                </a:r>
                <a:r>
                  <a:rPr lang="en-US" altLang="zh-CN" sz="2400" baseline="-25000"/>
                  <a:t>2</a:t>
                </a:r>
                <a:r>
                  <a:rPr lang="en-US" altLang="zh-CN" sz="2400" i="1"/>
                  <a:t>n</a:t>
                </a:r>
                <a:endParaRPr sz="2400" baseline="30000"/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 i="1"/>
                  <a:t>n</a:t>
                </a:r>
                <a:r>
                  <a:rPr sz="2400" baseline="-25000"/>
                  <a:t>0</a:t>
                </a:r>
                <a:r>
                  <a:rPr sz="2400"/>
                  <a:t> = </a:t>
                </a:r>
                <a:r>
                  <a:rPr sz="2400">
                    <a:uFill>
                      <a:solidFill>
                        <a:srgbClr val="F81F08"/>
                      </a:solidFill>
                    </a:uFill>
                  </a:rPr>
                  <a:t>2</a:t>
                </a:r>
                <a:r>
                  <a:rPr sz="2400" baseline="30000">
                    <a:uFill>
                      <a:solidFill>
                        <a:srgbClr val="F81F08"/>
                      </a:solidFill>
                    </a:uFill>
                  </a:rPr>
                  <a:t>13 </a:t>
                </a:r>
                <a:r>
                  <a:rPr sz="2400"/>
                  <a:t>， </a:t>
                </a:r>
                <a:r>
                  <a:rPr sz="2400" i="1"/>
                  <a:t>c</a:t>
                </a:r>
                <a:r>
                  <a:rPr sz="2400"/>
                  <a:t> = 10</a:t>
                </a:r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endParaRPr lang="en-US" sz="2400"/>
              </a:p>
              <a:p>
                <a:pPr marL="0" marR="0">
                  <a:lnSpc>
                    <a:spcPct val="12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T</a:t>
                </a:r>
                <a:r>
                  <a:rPr sz="2400" baseline="-25000"/>
                  <a:t>2</a:t>
                </a:r>
                <a:r>
                  <a:rPr sz="2400"/>
                  <a:t>(</a:t>
                </a:r>
                <a:r>
                  <a:rPr sz="2400" i="1"/>
                  <a:t>n</a:t>
                </a:r>
                <a:r>
                  <a:rPr sz="2400"/>
                  <a:t>) = O(</a:t>
                </a:r>
                <a:r>
                  <a:rPr sz="2400" i="1">
                    <a:uFill>
                      <a:solidFill>
                        <a:srgbClr val="F81F08"/>
                      </a:solidFill>
                    </a:uFill>
                  </a:rPr>
                  <a:t>log</a:t>
                </a:r>
                <a:r>
                  <a:rPr sz="2400" i="1" baseline="-25000">
                    <a:uFill>
                      <a:solidFill>
                        <a:srgbClr val="F81F08"/>
                      </a:solidFill>
                    </a:uFill>
                  </a:rPr>
                  <a:t>2</a:t>
                </a:r>
                <a:r>
                  <a:rPr sz="2400" i="1">
                    <a:uFill>
                      <a:solidFill>
                        <a:srgbClr val="F81F08"/>
                      </a:solidFill>
                    </a:uFill>
                  </a:rPr>
                  <a:t>n</a:t>
                </a:r>
                <a:r>
                  <a:rPr sz="2400"/>
                  <a:t>)</a:t>
                </a:r>
              </a:p>
            </p:txBody>
          </p:sp>
        </mc:Choice>
        <mc:Fallback xmlns="">
          <p:sp>
            <p:nvSpPr>
              <p:cNvPr id="245" name="矩形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94" y="1157633"/>
                <a:ext cx="5489472" cy="3594636"/>
              </a:xfrm>
              <a:prstGeom prst="rect">
                <a:avLst/>
              </a:prstGeom>
              <a:blipFill>
                <a:blip r:embed="rId2"/>
                <a:stretch>
                  <a:fillRect l="-2771" t="-352" b="-316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" grpId="1" build="p" bldLvl="5" animBg="1" advAuto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8" name="矩形 7"/>
              <p:cNvSpPr txBox="1"/>
              <p:nvPr/>
            </p:nvSpPr>
            <p:spPr>
              <a:xfrm>
                <a:off x="1135829" y="1917430"/>
                <a:ext cx="2131674" cy="61991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0" tIns="0" rIns="0" bIns="0">
                <a:spAutoFit/>
              </a:bodyPr>
              <a:lstStyle/>
              <a:p>
                <a:pPr marL="0" marR="0" latinLnBrk="1">
                  <a:spcBef>
                    <a:spcPts val="0"/>
                  </a:spcBef>
                  <a:defRPr sz="1800"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sz="1800" i="1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  <m:sub>
                          <m:r>
                            <a:rPr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sz="1800" i="1">
                              <a:latin typeface="Cambria Math" panose="02040503050406030204" pitchFamily="18" charset="0"/>
                            </a:rPr>
                            <m:t>n</m:t>
                          </m:r>
                        </m:sup>
                      </m:sSubSup>
                      <m:r>
                        <a:rPr sz="1800" i="1">
                          <a:latin typeface="Cambria Math" panose="02040503050406030204" pitchFamily="18" charset="0"/>
                        </a:rPr>
                        <m:t>=  </m:t>
                      </m:r>
                      <m:f>
                        <m:fPr>
                          <m:ctrlPr>
                            <a:rPr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sz="1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sz="1800" i="1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sz="1800" i="1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sz="1800" i="1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p>
                          </m:sSubSup>
                        </m:num>
                        <m:den>
                          <m:sSubSup>
                            <m:sSubSupPr>
                              <m:ctrlPr>
                                <a:rPr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sz="1800" i="1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sz="1800" i="1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  <m:sup>
                              <m:r>
                                <a:rPr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sz="1800" i="1">
                          <a:latin typeface="Cambria Math" panose="02040503050406030204" pitchFamily="18" charset="0"/>
                        </a:rPr>
                        <m:t>c</m:t>
                      </m:r>
                      <m:sSubSup>
                        <m:sSubSupPr>
                          <m:ctrlPr>
                            <a:rPr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sz="1800" i="1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sz="1800" i="1">
                              <a:latin typeface="Cambria Math" panose="02040503050406030204" pitchFamily="18" charset="0"/>
                            </a:rPr>
                            <m:t>b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sz="1800" i="1">
                              <a:latin typeface="Cambria Math" panose="02040503050406030204" pitchFamily="18" charset="0"/>
                            </a:rPr>
                            <m:t>n</m:t>
                          </m:r>
                        </m:sup>
                      </m:sSubSup>
                    </m:oMath>
                  </m:oMathPara>
                </a14:m>
                <a:endParaRPr sz="1800"/>
              </a:p>
            </p:txBody>
          </p:sp>
        </mc:Choice>
        <mc:Fallback xmlns="">
          <p:sp>
            <p:nvSpPr>
              <p:cNvPr id="248" name="矩形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829" y="1917430"/>
                <a:ext cx="2131674" cy="619913"/>
              </a:xfrm>
              <a:prstGeom prst="rect">
                <a:avLst/>
              </a:prstGeom>
              <a:blipFill>
                <a:blip r:embed="rId2"/>
                <a:stretch>
                  <a:fillRect l="-3550" t="-4082" r="-592" b="-12245"/>
                </a:stretch>
              </a:blipFill>
              <a:ln w="12700">
                <a:miter lim="4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9" name="文本框 8"/>
          <p:cNvSpPr txBox="1"/>
          <p:nvPr/>
        </p:nvSpPr>
        <p:spPr>
          <a:xfrm>
            <a:off x="385762" y="1339850"/>
            <a:ext cx="2223684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对数的换底公式</a:t>
            </a:r>
          </a:p>
        </p:txBody>
      </p:sp>
      <p:sp>
        <p:nvSpPr>
          <p:cNvPr id="250" name="文本框 9"/>
          <p:cNvSpPr txBox="1"/>
          <p:nvPr/>
        </p:nvSpPr>
        <p:spPr>
          <a:xfrm>
            <a:off x="385763" y="2768472"/>
            <a:ext cx="3147013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所以，不关注对数的底</a:t>
            </a:r>
          </a:p>
        </p:txBody>
      </p:sp>
      <p:sp>
        <p:nvSpPr>
          <p:cNvPr id="251" name="T2(n)= 6(⎣log2n⎦ + 1) + 2"/>
          <p:cNvSpPr txBox="1"/>
          <p:nvPr/>
        </p:nvSpPr>
        <p:spPr>
          <a:xfrm>
            <a:off x="351471" y="3693812"/>
            <a:ext cx="6577424" cy="572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T</a:t>
            </a:r>
            <a:r>
              <a:rPr sz="2400" baseline="-25000"/>
              <a:t>2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O(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log</a:t>
            </a:r>
            <a:r>
              <a:rPr sz="2400" i="1" baseline="-25000">
                <a:uFill>
                  <a:solidFill>
                    <a:srgbClr val="F81F08"/>
                  </a:solidFill>
                </a:uFill>
              </a:rPr>
              <a:t>2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n</a:t>
            </a:r>
            <a:r>
              <a:rPr sz="2400"/>
              <a:t>)   ⟹  T</a:t>
            </a:r>
            <a:r>
              <a:rPr sz="2400" baseline="-25000"/>
              <a:t>2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 = O(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logn</a:t>
            </a:r>
            <a:r>
              <a:rPr sz="2400"/>
              <a:t>) 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" grpId="1" animBg="1" advAuto="0"/>
      <p:bldP spid="251" grpId="2" animBg="1" advAuto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O的用途</a:t>
            </a:r>
          </a:p>
        </p:txBody>
      </p:sp>
      <p:sp>
        <p:nvSpPr>
          <p:cNvPr id="254" name="T1(n) =3n+2"/>
          <p:cNvSpPr txBox="1"/>
          <p:nvPr/>
        </p:nvSpPr>
        <p:spPr>
          <a:xfrm>
            <a:off x="115379" y="1363664"/>
            <a:ext cx="8657671" cy="1668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由于O(</a:t>
            </a:r>
            <a:r>
              <a:rPr sz="2400" i="1"/>
              <a:t>n</a:t>
            </a:r>
            <a:r>
              <a:rPr sz="2400"/>
              <a:t>)的增长率比O(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log</a:t>
            </a:r>
            <a:r>
              <a:rPr sz="2400" i="1" baseline="-25000">
                <a:uFill>
                  <a:solidFill>
                    <a:srgbClr val="F81F08"/>
                  </a:solidFill>
                </a:uFill>
              </a:rPr>
              <a:t>2</a:t>
            </a:r>
            <a:r>
              <a:rPr sz="2400" i="1">
                <a:uFill>
                  <a:solidFill>
                    <a:srgbClr val="F81F08"/>
                  </a:solidFill>
                </a:uFill>
              </a:rPr>
              <a:t>n</a:t>
            </a:r>
            <a:r>
              <a:rPr sz="2400"/>
              <a:t>)高，所以，</a:t>
            </a:r>
            <a:r>
              <a:rPr sz="2400">
                <a:solidFill>
                  <a:schemeClr val="tx1"/>
                </a:solidFill>
              </a:rPr>
              <a:t>随着</a:t>
            </a:r>
            <a:r>
              <a:rPr sz="2400" i="1">
                <a:solidFill>
                  <a:schemeClr val="tx1"/>
                </a:solidFill>
              </a:rPr>
              <a:t>n</a:t>
            </a:r>
            <a:r>
              <a:rPr sz="2400">
                <a:solidFill>
                  <a:schemeClr val="tx1"/>
                </a:solidFill>
              </a:rPr>
              <a:t>的增大</a:t>
            </a:r>
            <a:r>
              <a:rPr sz="2400"/>
              <a:t>， T</a:t>
            </a:r>
            <a:r>
              <a:rPr sz="2400" baseline="-25000"/>
              <a:t>2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)比T</a:t>
            </a:r>
            <a:r>
              <a:rPr sz="2400" baseline="-25000"/>
              <a:t>1</a:t>
            </a:r>
            <a:r>
              <a:rPr sz="2400"/>
              <a:t>(</a:t>
            </a:r>
            <a:r>
              <a:rPr sz="2400" i="1"/>
              <a:t>n</a:t>
            </a:r>
            <a:r>
              <a:rPr sz="2400"/>
              <a:t>)需要的时间少。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即折半查找比顺序查找快。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标题 1"/>
          <p:cNvSpPr txBox="1">
            <a:spLocks noGrp="1"/>
          </p:cNvSpPr>
          <p:nvPr>
            <p:ph type="title"/>
          </p:nvPr>
        </p:nvSpPr>
        <p:spPr>
          <a:xfrm>
            <a:off x="804924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 运算规则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7" name="1、任何一个算法都是由有限个基本运算（算术运算、逻辑运算、赋值运算等）组成。"/>
              <p:cNvSpPr txBox="1"/>
              <p:nvPr/>
            </p:nvSpPr>
            <p:spPr>
              <a:xfrm>
                <a:off x="91865" y="1174777"/>
                <a:ext cx="8960270" cy="148354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38100" tIns="38100" rIns="38100" bIns="3810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000">
                    <a:uFillTx/>
                  </a:defRPr>
                </a:pPr>
                <a:r>
                  <a:rPr sz="2000"/>
                  <a:t>假设T</a:t>
                </a:r>
                <a:r>
                  <a:rPr sz="2000" baseline="-28799"/>
                  <a:t>1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= O(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 )， T</a:t>
                </a:r>
                <a:r>
                  <a:rPr sz="2000" baseline="-28799"/>
                  <a:t>2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= O(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𝑔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 )</a:t>
                </a:r>
              </a:p>
              <a:p>
                <a:pPr marL="800100" marR="0" lvl="1" indent="-342900">
                  <a:lnSpc>
                    <a:spcPct val="150000"/>
                  </a:lnSpc>
                  <a:spcBef>
                    <a:spcPts val="0"/>
                  </a:spcBef>
                  <a:buSzPct val="100000"/>
                  <a:buChar char="●"/>
                  <a:defRPr sz="2000">
                    <a:uFillTx/>
                  </a:defRPr>
                </a:pPr>
                <a:r>
                  <a:rPr sz="2000"/>
                  <a:t>T</a:t>
                </a:r>
                <a:r>
                  <a:rPr sz="2000" baseline="-28799"/>
                  <a:t>1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+ T</a:t>
                </a:r>
                <a:r>
                  <a:rPr sz="2000" baseline="-28799"/>
                  <a:t>2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= O( 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 i="1"/>
                  <a:t> + 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𝑔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)    ⟹ max(O(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), O(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𝑔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)) </a:t>
                </a:r>
              </a:p>
              <a:p>
                <a:pPr marL="800100" marR="0" lvl="1" indent="-342900">
                  <a:lnSpc>
                    <a:spcPct val="150000"/>
                  </a:lnSpc>
                  <a:spcBef>
                    <a:spcPts val="0"/>
                  </a:spcBef>
                  <a:buSzPct val="100000"/>
                  <a:buChar char="●"/>
                  <a:defRPr sz="2000">
                    <a:uFillTx/>
                  </a:defRPr>
                </a:pPr>
                <a:r>
                  <a:rPr sz="2000"/>
                  <a:t>T</a:t>
                </a:r>
                <a:r>
                  <a:rPr sz="2000" baseline="-28799"/>
                  <a:t>1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</a:t>
                </a:r>
                <a:r>
                  <a:rPr lang="en-US" sz="2000"/>
                  <a:t>× </a:t>
                </a:r>
                <a:r>
                  <a:rPr sz="2000"/>
                  <a:t>T</a:t>
                </a:r>
                <a:r>
                  <a:rPr sz="2000" baseline="-28799"/>
                  <a:t>2</a:t>
                </a:r>
                <a:r>
                  <a:rPr sz="2000"/>
                  <a:t>(</a:t>
                </a:r>
                <a:r>
                  <a:rPr sz="2000" i="1"/>
                  <a:t>n</a:t>
                </a:r>
                <a:r>
                  <a:rPr sz="2000"/>
                  <a:t>) = O(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000"/>
                  <a:t>×</a:t>
                </a:r>
                <a:r>
                  <a:rPr sz="2000" i="1"/>
                  <a:t> </a:t>
                </a:r>
                <a14:m>
                  <m:oMath xmlns:m="http://schemas.openxmlformats.org/officeDocument/2006/math">
                    <m:r>
                      <a:rPr sz="2150" i="1">
                        <a:latin typeface="Cambria Math" panose="02040503050406030204" pitchFamily="18" charset="0"/>
                      </a:rPr>
                      <m:t>𝑔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150" i="1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sz="2000" i="1"/>
              </a:p>
            </p:txBody>
          </p:sp>
        </mc:Choice>
        <mc:Fallback xmlns="">
          <p:sp>
            <p:nvSpPr>
              <p:cNvPr id="257" name="1、任何一个算法都是由有限个基本运算（算术运算、逻辑运算、赋值运算等）组成。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65" y="1174777"/>
                <a:ext cx="8960270" cy="1483548"/>
              </a:xfrm>
              <a:prstGeom prst="rect">
                <a:avLst/>
              </a:prstGeom>
              <a:blipFill>
                <a:blip r:embed="rId3"/>
                <a:stretch>
                  <a:fillRect l="-1275" b="-678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 运算规则的应用</a:t>
            </a:r>
          </a:p>
        </p:txBody>
      </p:sp>
      <p:sp>
        <p:nvSpPr>
          <p:cNvPr id="262" name="public int binarySearch(int a[], int x){…"/>
          <p:cNvSpPr txBox="1"/>
          <p:nvPr/>
        </p:nvSpPr>
        <p:spPr>
          <a:xfrm>
            <a:off x="358600" y="1102133"/>
            <a:ext cx="8492710" cy="4710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public static int binarySearch(int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[], int </a:t>
            </a:r>
            <a:r>
              <a:rPr sz="1800">
                <a:solidFill>
                  <a:srgbClr val="7E504F"/>
                </a:solidFill>
              </a:rPr>
              <a:t>x</a:t>
            </a:r>
            <a:r>
              <a:rPr sz="1800"/>
              <a:t>){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int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, 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 = 0, </a:t>
            </a:r>
            <a:r>
              <a:rPr sz="1800">
                <a:solidFill>
                  <a:srgbClr val="7E504F"/>
                </a:solidFill>
              </a:rPr>
              <a:t>j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.</a:t>
            </a:r>
            <a:r>
              <a:rPr sz="1800">
                <a:solidFill>
                  <a:srgbClr val="0326CC"/>
                </a:solidFill>
              </a:rPr>
              <a:t>length</a:t>
            </a:r>
            <a:r>
              <a:rPr sz="1800"/>
              <a:t>;  O(1) + O(1)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while</a:t>
            </a:r>
            <a:r>
              <a:rPr sz="1800"/>
              <a:t>(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 &lt; </a:t>
            </a:r>
            <a:r>
              <a:rPr sz="1800">
                <a:solidFill>
                  <a:srgbClr val="7E504F"/>
                </a:solidFill>
              </a:rPr>
              <a:t>j</a:t>
            </a:r>
            <a:r>
              <a:rPr sz="1800"/>
              <a:t>){                O(1)，循环O(logn)次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 = i + ((</a:t>
            </a:r>
            <a:r>
              <a:rPr sz="1800">
                <a:solidFill>
                  <a:srgbClr val="7E504F"/>
                </a:solidFill>
              </a:rPr>
              <a:t>j</a:t>
            </a:r>
            <a:r>
              <a:rPr sz="1800"/>
              <a:t> - 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) &gt;&gt;&gt; 1);  O(1) + O(1) + O(1) + O(1)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</a:t>
            </a:r>
            <a:r>
              <a:rPr sz="1800">
                <a:solidFill>
                  <a:srgbClr val="931A68"/>
                </a:solidFill>
              </a:rPr>
              <a:t>if</a:t>
            </a:r>
            <a:r>
              <a:rPr sz="1800"/>
              <a:t>(</a:t>
            </a:r>
            <a:r>
              <a:rPr sz="1800">
                <a:solidFill>
                  <a:srgbClr val="7E504F"/>
                </a:solidFill>
              </a:rPr>
              <a:t>x</a:t>
            </a:r>
            <a:r>
              <a:rPr sz="1800"/>
              <a:t> &lt; </a:t>
            </a:r>
            <a:r>
              <a:rPr sz="1800">
                <a:solidFill>
                  <a:srgbClr val="7E504F"/>
                </a:solidFill>
              </a:rPr>
              <a:t>a[p]</a:t>
            </a:r>
            <a:r>
              <a:rPr sz="1800"/>
              <a:t>)               O(1)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	</a:t>
            </a:r>
            <a:r>
              <a:rPr sz="1800">
                <a:solidFill>
                  <a:srgbClr val="7E504F"/>
                </a:solidFill>
              </a:rPr>
              <a:t>j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p - 1</a:t>
            </a:r>
            <a:r>
              <a:rPr sz="1800"/>
              <a:t>;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</a:t>
            </a:r>
            <a:r>
              <a:rPr sz="1800">
                <a:solidFill>
                  <a:srgbClr val="931A68"/>
                </a:solidFill>
              </a:rPr>
              <a:t>else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if</a:t>
            </a:r>
            <a:r>
              <a:rPr sz="1800"/>
              <a:t>( </a:t>
            </a:r>
            <a:r>
              <a:rPr sz="1800">
                <a:solidFill>
                  <a:srgbClr val="7E504F"/>
                </a:solidFill>
              </a:rPr>
              <a:t>x</a:t>
            </a:r>
            <a:r>
              <a:rPr sz="1800"/>
              <a:t> &gt; </a:t>
            </a:r>
            <a:r>
              <a:rPr sz="1800">
                <a:solidFill>
                  <a:srgbClr val="7E504F"/>
                </a:solidFill>
              </a:rPr>
              <a:t>a[p]</a:t>
            </a:r>
            <a:r>
              <a:rPr sz="1800"/>
              <a:t>)        O(1)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	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p + 1</a:t>
            </a:r>
            <a:r>
              <a:rPr sz="1800"/>
              <a:t>;             O(1) + O(1)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</a:t>
            </a:r>
            <a:r>
              <a:rPr sz="18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	</a:t>
            </a:r>
            <a:r>
              <a:rPr sz="1800">
                <a:solidFill>
                  <a:srgbClr val="931A68"/>
                </a:solidFill>
              </a:rPr>
              <a:t>return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;</a:t>
            </a:r>
            <a:endParaRPr sz="1800">
              <a:solidFill>
                <a:srgbClr val="931A68"/>
              </a:solidFill>
            </a:endParaRP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}</a:t>
            </a: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return</a:t>
            </a:r>
            <a:r>
              <a:rPr sz="1800"/>
              <a:t> -1;</a:t>
            </a:r>
            <a:endParaRPr sz="1800">
              <a:solidFill>
                <a:srgbClr val="931A68"/>
              </a:solidFill>
            </a:endParaRPr>
          </a:p>
          <a:p>
            <a:pPr marL="0" marR="0" defTabSz="457200">
              <a:lnSpc>
                <a:spcPts val="276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}	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 运算规则的应用</a:t>
            </a:r>
          </a:p>
        </p:txBody>
      </p:sp>
      <p:sp>
        <p:nvSpPr>
          <p:cNvPr id="265" name="文本框 2"/>
          <p:cNvSpPr txBox="1"/>
          <p:nvPr/>
        </p:nvSpPr>
        <p:spPr>
          <a:xfrm>
            <a:off x="307137" y="1235490"/>
            <a:ext cx="6255237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O(1) + O(1) + O(1) + O(</a:t>
            </a:r>
            <a:r>
              <a:rPr i="1"/>
              <a:t>logn</a:t>
            </a:r>
            <a:r>
              <a:t>) (O(1) + ...... +O(1))</a:t>
            </a:r>
          </a:p>
        </p:txBody>
      </p:sp>
      <p:sp>
        <p:nvSpPr>
          <p:cNvPr id="266" name="文本框 4"/>
          <p:cNvSpPr txBox="1"/>
          <p:nvPr/>
        </p:nvSpPr>
        <p:spPr>
          <a:xfrm>
            <a:off x="294437" y="1730790"/>
            <a:ext cx="5171607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O(1) + O(1) + O(1)= O(1 + 1 + 1) = O(1)</a:t>
            </a:r>
          </a:p>
        </p:txBody>
      </p:sp>
      <p:sp>
        <p:nvSpPr>
          <p:cNvPr id="267" name="矩形 3"/>
          <p:cNvSpPr txBox="1"/>
          <p:nvPr/>
        </p:nvSpPr>
        <p:spPr>
          <a:xfrm>
            <a:off x="307137" y="2220943"/>
            <a:ext cx="3283269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O(1) + ...... +O(1)) = O(1)</a:t>
            </a:r>
          </a:p>
        </p:txBody>
      </p:sp>
      <p:sp>
        <p:nvSpPr>
          <p:cNvPr id="268" name="矩形 7"/>
          <p:cNvSpPr txBox="1"/>
          <p:nvPr/>
        </p:nvSpPr>
        <p:spPr>
          <a:xfrm>
            <a:off x="345235" y="2830542"/>
            <a:ext cx="2688554" cy="27728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O(1) + O(</a:t>
            </a:r>
            <a:r>
              <a:rPr sz="2400" i="1"/>
              <a:t>logn</a:t>
            </a:r>
            <a:r>
              <a:rPr sz="2400"/>
              <a:t>) O(1)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= O(1) + O(1×</a:t>
            </a:r>
            <a:r>
              <a:rPr sz="2400" i="1"/>
              <a:t>logn</a:t>
            </a:r>
            <a:r>
              <a:rPr sz="2400"/>
              <a:t>)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= O(1) + O(</a:t>
            </a:r>
            <a:r>
              <a:rPr sz="2400" i="1"/>
              <a:t>logn</a:t>
            </a:r>
            <a:r>
              <a:rPr sz="2400"/>
              <a:t>)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= O(1 + </a:t>
            </a:r>
            <a:r>
              <a:rPr sz="2400" i="1"/>
              <a:t>logn</a:t>
            </a:r>
            <a:r>
              <a:rPr sz="2400"/>
              <a:t>)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= O(</a:t>
            </a:r>
            <a:r>
              <a:rPr sz="2400" i="1"/>
              <a:t>logn</a:t>
            </a:r>
            <a:r>
              <a:rPr sz="2400"/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" grpId="1" animBg="1" advAuto="0"/>
      <p:bldP spid="267" grpId="2" animBg="1" advAuto="0"/>
      <p:bldP spid="268" grpId="3" build="p" bldLvl="5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标题 1"/>
          <p:cNvSpPr txBox="1">
            <a:spLocks noGrp="1"/>
          </p:cNvSpPr>
          <p:nvPr>
            <p:ph type="title"/>
          </p:nvPr>
        </p:nvSpPr>
        <p:spPr>
          <a:xfrm>
            <a:off x="828370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O 运算规则的应用</a:t>
            </a:r>
          </a:p>
        </p:txBody>
      </p:sp>
      <p:sp>
        <p:nvSpPr>
          <p:cNvPr id="271" name="例4: n×n矩阵的元素值的和…"/>
          <p:cNvSpPr txBox="1"/>
          <p:nvPr/>
        </p:nvSpPr>
        <p:spPr>
          <a:xfrm>
            <a:off x="180957" y="1028107"/>
            <a:ext cx="6301745" cy="339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099" tIns="35099" rIns="35099" bIns="35099">
            <a:spAutoFit/>
          </a:bodyPr>
          <a:lstStyle/>
          <a:p>
            <a:pPr marL="228600" marR="0" indent="-228600">
              <a:spcBef>
                <a:spcPts val="1000"/>
              </a:spcBef>
              <a:defRPr sz="2400" spc="150">
                <a:uFillTx/>
              </a:defRPr>
            </a:pPr>
            <a:r>
              <a:rPr sz="2400"/>
              <a:t>例: n×n矩阵的元素值的和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600"/>
              </a:spcBef>
              <a:defRPr sz="2400" spc="150">
                <a:uFillTx/>
              </a:defRPr>
            </a:pPr>
            <a:r>
              <a:rPr sz="2400"/>
              <a:t>float  sum(float a[][]){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600"/>
              </a:spcBef>
              <a:defRPr sz="2400" spc="150">
                <a:uFillTx/>
              </a:defRPr>
            </a:pPr>
            <a:r>
              <a:rPr sz="2400"/>
              <a:t>	result = 0;                        O(1)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600"/>
              </a:spcBef>
              <a:defRPr sz="2400" spc="150">
                <a:uFillTx/>
              </a:defRPr>
            </a:pPr>
            <a:r>
              <a:rPr sz="2400"/>
              <a:t>    for(i = 0; i&lt; n; i++)           O(</a:t>
            </a:r>
            <a:r>
              <a:rPr sz="2400" i="1"/>
              <a:t>n</a:t>
            </a:r>
            <a:r>
              <a:rPr sz="2400"/>
              <a:t>)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600"/>
              </a:spcBef>
              <a:defRPr sz="2400" spc="150">
                <a:uFillTx/>
              </a:defRPr>
            </a:pPr>
            <a:r>
              <a:rPr sz="2400"/>
              <a:t>         for(j = 0; j &lt; n; j++)     O(</a:t>
            </a:r>
            <a:r>
              <a:rPr sz="2400" i="1"/>
              <a:t>n</a:t>
            </a:r>
            <a:r>
              <a:rPr sz="2400"/>
              <a:t>)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0"/>
              </a:spcBef>
              <a:defRPr sz="2400" spc="150">
                <a:uFillTx/>
              </a:defRPr>
            </a:pPr>
            <a:r>
              <a:rPr sz="2400"/>
              <a:t>		   result += a[i][j];   O(1)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600"/>
              </a:spcBef>
              <a:defRPr sz="2400" spc="150">
                <a:uFillTx/>
              </a:defRPr>
            </a:pPr>
            <a:r>
              <a:rPr sz="2400"/>
              <a:t>	return result;</a:t>
            </a:r>
            <a:endParaRPr sz="2400">
              <a:solidFill>
                <a:srgbClr val="595959"/>
              </a:solidFill>
            </a:endParaRPr>
          </a:p>
          <a:p>
            <a:pPr marL="0" marR="0" lvl="2" indent="497840">
              <a:spcBef>
                <a:spcPts val="0"/>
              </a:spcBef>
              <a:defRPr sz="2400" spc="150">
                <a:uFillTx/>
              </a:defRPr>
            </a:pPr>
            <a:r>
              <a:rPr sz="2400"/>
              <a:t>}</a:t>
            </a:r>
          </a:p>
        </p:txBody>
      </p:sp>
      <p:sp>
        <p:nvSpPr>
          <p:cNvPr id="272" name="文本框 5"/>
          <p:cNvSpPr txBox="1"/>
          <p:nvPr/>
        </p:nvSpPr>
        <p:spPr>
          <a:xfrm>
            <a:off x="146775" y="4533281"/>
            <a:ext cx="3597458" cy="1915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T(</a:t>
            </a:r>
            <a:r>
              <a:rPr sz="2400" i="1"/>
              <a:t>n</a:t>
            </a:r>
            <a:r>
              <a:rPr sz="2400"/>
              <a:t>) = O(1) + O(</a:t>
            </a:r>
            <a:r>
              <a:rPr sz="2400" i="1"/>
              <a:t>n</a:t>
            </a:r>
            <a:r>
              <a:rPr sz="2400"/>
              <a:t>)O(</a:t>
            </a:r>
            <a:r>
              <a:rPr sz="2400" i="1"/>
              <a:t>n</a:t>
            </a:r>
            <a:r>
              <a:rPr sz="2400"/>
              <a:t>)O(1)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= O(1) + O(</a:t>
            </a:r>
            <a:r>
              <a:rPr sz="2400" i="1"/>
              <a:t>n</a:t>
            </a:r>
            <a:r>
              <a:rPr sz="2400"/>
              <a:t>×</a:t>
            </a:r>
            <a:r>
              <a:rPr sz="2400" i="1"/>
              <a:t>n</a:t>
            </a:r>
            <a:r>
              <a:rPr sz="2400"/>
              <a:t>×1)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= O(1) + O(</a:t>
            </a:r>
            <a:r>
              <a:rPr sz="2400" i="1"/>
              <a:t>n</a:t>
            </a:r>
            <a:r>
              <a:rPr sz="2400" baseline="30000"/>
              <a:t>2</a:t>
            </a:r>
            <a:r>
              <a:rPr sz="2400"/>
              <a:t>)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= O(1 + </a:t>
            </a:r>
            <a:r>
              <a:rPr sz="2400" i="1"/>
              <a:t>n</a:t>
            </a:r>
            <a:r>
              <a:rPr sz="2400" baseline="30000"/>
              <a:t>2</a:t>
            </a:r>
            <a:r>
              <a:rPr sz="2400"/>
              <a:t>)</a:t>
            </a:r>
          </a:p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       = O(</a:t>
            </a:r>
            <a:r>
              <a:rPr sz="2400" i="1"/>
              <a:t>n</a:t>
            </a:r>
            <a:r>
              <a:rPr sz="2400" baseline="30000"/>
              <a:t>2</a:t>
            </a:r>
            <a:r>
              <a:rPr sz="2400"/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1" build="p" bldLvl="5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标题 1"/>
          <p:cNvSpPr txBox="1">
            <a:spLocks noGrp="1"/>
          </p:cNvSpPr>
          <p:nvPr>
            <p:ph type="title"/>
          </p:nvPr>
        </p:nvSpPr>
        <p:spPr>
          <a:xfrm>
            <a:off x="758032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Big 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5" name="1、任何一个算法都是由有限个基本运算（算术运算、逻辑运算、赋值运算等）组成。"/>
              <p:cNvSpPr txBox="1"/>
              <p:nvPr/>
            </p:nvSpPr>
            <p:spPr>
              <a:xfrm>
                <a:off x="218865" y="1149377"/>
                <a:ext cx="8706270" cy="232371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val="1"/>
                </a:ext>
              </a:extLst>
            </p:spPr>
            <p:txBody>
              <a:bodyPr lIns="38100" tIns="38100" rIns="38100" bIns="3810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如果存在正常数</a:t>
                </a:r>
                <a:r>
                  <a:rPr sz="2400" i="1"/>
                  <a:t>c</a:t>
                </a:r>
                <a:r>
                  <a:rPr sz="2400"/>
                  <a:t>，存在</a:t>
                </a:r>
                <a:r>
                  <a:rPr sz="2400" i="1"/>
                  <a:t>n</a:t>
                </a:r>
                <a:r>
                  <a:rPr sz="2400" baseline="-25000"/>
                  <a:t>0</a:t>
                </a:r>
                <a:r>
                  <a:rPr sz="2400"/>
                  <a:t>，当</a:t>
                </a:r>
                <a:r>
                  <a:rPr sz="2400" i="1"/>
                  <a:t>n</a:t>
                </a:r>
                <a:r>
                  <a:rPr sz="2400"/>
                  <a:t> ≥ </a:t>
                </a:r>
                <a:r>
                  <a:rPr sz="2400" i="1"/>
                  <a:t>n</a:t>
                </a:r>
                <a:r>
                  <a:rPr sz="2400" baseline="-25000"/>
                  <a:t>0</a:t>
                </a:r>
                <a:r>
                  <a:rPr sz="2400"/>
                  <a:t>时，有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                T(</a:t>
                </a:r>
                <a:r>
                  <a:rPr sz="2400" i="1"/>
                  <a:t>n</a:t>
                </a:r>
                <a:r>
                  <a:rPr sz="2400"/>
                  <a:t>) ≥ </a:t>
                </a:r>
                <a:r>
                  <a:rPr sz="2400" i="1"/>
                  <a:t>c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 </a:t>
                </a:r>
                <a:endParaRPr sz="2400" baseline="-25000"/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则称T(</a:t>
                </a:r>
                <a:r>
                  <a:rPr sz="2400" i="1"/>
                  <a:t>n</a:t>
                </a:r>
                <a:r>
                  <a:rPr sz="2400"/>
                  <a:t>)的</a:t>
                </a:r>
                <a:r>
                  <a:rPr sz="2400">
                    <a:solidFill>
                      <a:srgbClr val="16468D"/>
                    </a:solidFill>
                  </a:rPr>
                  <a:t>增长率</a:t>
                </a:r>
                <a:r>
                  <a:rPr sz="2400"/>
                  <a:t>(growth rate)为𝛀(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)，记为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defRPr sz="2400">
                    <a:uFillTx/>
                  </a:defRPr>
                </a:pPr>
                <a:r>
                  <a:rPr sz="2400"/>
                  <a:t>     T(</a:t>
                </a:r>
                <a:r>
                  <a:rPr sz="2400" i="1"/>
                  <a:t>n</a:t>
                </a:r>
                <a:r>
                  <a:rPr sz="2400"/>
                  <a:t>) = 𝛀(</a:t>
                </a:r>
                <a14:m>
                  <m:oMath xmlns:m="http://schemas.openxmlformats.org/officeDocument/2006/math">
                    <m:r>
                      <a:rPr sz="26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(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sz="2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sz="2400"/>
                  <a:t>)</a:t>
                </a:r>
              </a:p>
            </p:txBody>
          </p:sp>
        </mc:Choice>
        <mc:Fallback xmlns="">
          <p:sp>
            <p:nvSpPr>
              <p:cNvPr id="275" name="1、任何一个算法都是由有限个基本运算（算术运算、逻辑运算、赋值运算等）组成。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865" y="1149377"/>
                <a:ext cx="8706270" cy="2323713"/>
              </a:xfrm>
              <a:prstGeom prst="rect">
                <a:avLst/>
              </a:prstGeom>
              <a:blipFill>
                <a:blip r:embed="rId2"/>
                <a:stretch>
                  <a:fillRect l="-1749" b="-543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" name="文本框 2"/>
          <p:cNvSpPr txBox="1"/>
          <p:nvPr/>
        </p:nvSpPr>
        <p:spPr>
          <a:xfrm>
            <a:off x="182578" y="3702875"/>
            <a:ext cx="1816521" cy="1114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solidFill>
                  <a:srgbClr val="FF0000"/>
                </a:solidFill>
                <a:uFillTx/>
              </a:defRPr>
            </a:pPr>
            <a:r>
              <a:rPr sz="2400"/>
              <a:t>Big O  : 上界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solidFill>
                  <a:srgbClr val="FF0000"/>
                </a:solidFill>
                <a:uFillTx/>
              </a:defRPr>
            </a:pPr>
            <a:r>
              <a:rPr sz="2400"/>
              <a:t>Big 𝛀 ：下界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1" animBg="1" advAuto="0"/>
      <p:bldP spid="276" grpId="2" animBg="1" advAuto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局限性</a:t>
            </a:r>
          </a:p>
        </p:txBody>
      </p:sp>
      <p:sp>
        <p:nvSpPr>
          <p:cNvPr id="279" name="两个算法哪个速度快呢？"/>
          <p:cNvSpPr txBox="1"/>
          <p:nvPr/>
        </p:nvSpPr>
        <p:spPr>
          <a:xfrm>
            <a:off x="114027" y="1133164"/>
            <a:ext cx="362902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defRPr sz="2400">
                <a:uFill>
                  <a:solidFill>
                    <a:srgbClr val="F81F08"/>
                  </a:solidFill>
                </a:uFill>
              </a:defRPr>
            </a:pPr>
            <a:r>
              <a:rPr sz="2400"/>
              <a:t>查找问题的2个算法：</a:t>
            </a:r>
          </a:p>
        </p:txBody>
      </p:sp>
      <p:sp>
        <p:nvSpPr>
          <p:cNvPr id="280" name="文本框 5"/>
          <p:cNvSpPr txBox="1"/>
          <p:nvPr/>
        </p:nvSpPr>
        <p:spPr>
          <a:xfrm>
            <a:off x="661309" y="1580425"/>
            <a:ext cx="2929005" cy="1107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顺序查找：O(</a:t>
            </a:r>
            <a:r>
              <a:rPr sz="2400" i="1"/>
              <a:t>n</a:t>
            </a:r>
            <a:r>
              <a:rPr sz="2400"/>
              <a:t>)</a:t>
            </a:r>
          </a:p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折半查找：O(</a:t>
            </a:r>
            <a:r>
              <a:rPr sz="2400" i="1"/>
              <a:t>logn</a:t>
            </a:r>
            <a:r>
              <a:rPr sz="2400"/>
              <a:t>)</a:t>
            </a:r>
          </a:p>
        </p:txBody>
      </p:sp>
      <p:sp>
        <p:nvSpPr>
          <p:cNvPr id="281" name="文本框 6"/>
          <p:cNvSpPr txBox="1"/>
          <p:nvPr/>
        </p:nvSpPr>
        <p:spPr>
          <a:xfrm>
            <a:off x="148317" y="2931381"/>
            <a:ext cx="5763114" cy="2215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457200" marR="0" indent="-457200">
              <a:lnSpc>
                <a:spcPct val="150000"/>
              </a:lnSpc>
              <a:spcBef>
                <a:spcPts val="0"/>
              </a:spcBef>
              <a:buSzPct val="100000"/>
              <a:buAutoNum type="circleNumDbPlain"/>
              <a:defRPr sz="2400">
                <a:uFillTx/>
              </a:defRPr>
            </a:pPr>
            <a:r>
              <a:rPr sz="2400"/>
              <a:t>当</a:t>
            </a:r>
            <a:r>
              <a:rPr sz="2400" i="1"/>
              <a:t>n</a:t>
            </a:r>
            <a:r>
              <a:rPr sz="2400"/>
              <a:t>比较大时，折半查找比顺序查找快</a:t>
            </a:r>
          </a:p>
          <a:p>
            <a:pPr marL="457200" marR="0" indent="-457200">
              <a:lnSpc>
                <a:spcPct val="150000"/>
              </a:lnSpc>
              <a:spcBef>
                <a:spcPts val="0"/>
              </a:spcBef>
              <a:buSzPct val="100000"/>
              <a:buAutoNum type="circleNumDbPlain"/>
              <a:defRPr sz="2400">
                <a:uFillTx/>
              </a:defRPr>
            </a:pPr>
            <a:r>
              <a:rPr lang="en-US" sz="2400"/>
              <a:t> </a:t>
            </a:r>
            <a:r>
              <a:rPr sz="2400" i="1"/>
              <a:t>n</a:t>
            </a:r>
            <a:r>
              <a:rPr sz="2400"/>
              <a:t>比较小时？</a:t>
            </a:r>
          </a:p>
          <a:p>
            <a:pPr marL="457200" marR="0" indent="-457200">
              <a:lnSpc>
                <a:spcPct val="150000"/>
              </a:lnSpc>
              <a:spcBef>
                <a:spcPts val="0"/>
              </a:spcBef>
              <a:buSzPct val="100000"/>
              <a:buAutoNum type="circleNumDbPlain"/>
              <a:defRPr sz="2400">
                <a:uFillTx/>
              </a:defRPr>
            </a:pPr>
            <a:r>
              <a:rPr sz="2400"/>
              <a:t>数据无序时？</a:t>
            </a:r>
          </a:p>
          <a:p>
            <a:pPr marL="457200" marR="0" indent="-457200">
              <a:lnSpc>
                <a:spcPct val="150000"/>
              </a:lnSpc>
              <a:spcBef>
                <a:spcPts val="0"/>
              </a:spcBef>
              <a:buSzPct val="100000"/>
              <a:buAutoNum type="circleNumDbPlain"/>
              <a:defRPr sz="2400">
                <a:uFillTx/>
              </a:defRPr>
            </a:pPr>
            <a:r>
              <a:rPr sz="2400"/>
              <a:t>折半查找的实现比顺序查找的实现复杂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1" build="p" bldLvl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299129" y="1363195"/>
            <a:ext cx="8382824" cy="548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defRPr sz="2200">
                <a:solidFill>
                  <a:srgbClr val="0F1423"/>
                </a:solidFill>
                <a:uFillTx/>
              </a:defRPr>
            </a:pPr>
            <a:r>
              <a:rPr sz="2400"/>
              <a:t>算法的描述：自然语言 + 数学语言 =&gt; 伪代码</a:t>
            </a:r>
          </a:p>
        </p:txBody>
      </p:sp>
    </p:spTree>
    <p:extLst>
      <p:ext uri="{BB962C8B-B14F-4D97-AF65-F5344CB8AC3E}">
        <p14:creationId xmlns:p14="http://schemas.microsoft.com/office/powerpoint/2010/main" val="315019295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 bldLvl="5" animBg="1" advAuto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局限性</a:t>
            </a:r>
          </a:p>
        </p:txBody>
      </p:sp>
      <p:sp>
        <p:nvSpPr>
          <p:cNvPr id="284" name="coff[0] = a0 coff[1] = a1    ......coff[n] =  an"/>
          <p:cNvSpPr txBox="1"/>
          <p:nvPr/>
        </p:nvSpPr>
        <p:spPr>
          <a:xfrm>
            <a:off x="680932" y="1643338"/>
            <a:ext cx="5671424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coff[0] = a</a:t>
            </a:r>
            <a:r>
              <a:rPr sz="2400" baseline="-5998"/>
              <a:t>0  </a:t>
            </a:r>
            <a:r>
              <a:rPr sz="2400"/>
              <a:t>  coff[1] = a</a:t>
            </a:r>
            <a:r>
              <a:rPr sz="2400" baseline="-5998"/>
              <a:t>1</a:t>
            </a:r>
            <a:r>
              <a:rPr sz="2400"/>
              <a:t>    ......   coff[n] =  a</a:t>
            </a:r>
            <a:r>
              <a:rPr sz="2400" baseline="-5998"/>
              <a:t>n</a:t>
            </a:r>
          </a:p>
        </p:txBody>
      </p:sp>
      <p:sp>
        <p:nvSpPr>
          <p:cNvPr id="285" name="求anxn + an-1xn-1 + ... + a2x2 +  a1x + a0"/>
          <p:cNvSpPr txBox="1"/>
          <p:nvPr/>
        </p:nvSpPr>
        <p:spPr>
          <a:xfrm>
            <a:off x="93103" y="1165677"/>
            <a:ext cx="62501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多项式求和：a</a:t>
            </a:r>
            <a:r>
              <a:rPr sz="2400" baseline="-5998"/>
              <a:t>n</a:t>
            </a:r>
            <a:r>
              <a:rPr sz="2400"/>
              <a:t>x</a:t>
            </a:r>
            <a:r>
              <a:rPr sz="2400" baseline="31999"/>
              <a:t>n </a:t>
            </a:r>
            <a:r>
              <a:rPr sz="2400"/>
              <a:t>+ a</a:t>
            </a:r>
            <a:r>
              <a:rPr sz="2400" baseline="-5998"/>
              <a:t>n-1</a:t>
            </a:r>
            <a:r>
              <a:rPr sz="2400"/>
              <a:t>x</a:t>
            </a:r>
            <a:r>
              <a:rPr sz="2400" baseline="31999"/>
              <a:t>n-1 </a:t>
            </a:r>
            <a:r>
              <a:rPr sz="2400"/>
              <a:t>+ ... + a</a:t>
            </a:r>
            <a:r>
              <a:rPr sz="2400" baseline="-5998"/>
              <a:t>2</a:t>
            </a:r>
            <a:r>
              <a:rPr sz="2400"/>
              <a:t>x</a:t>
            </a:r>
            <a:r>
              <a:rPr sz="2400" baseline="31999"/>
              <a:t>2 </a:t>
            </a:r>
            <a:r>
              <a:rPr sz="2400"/>
              <a:t>+</a:t>
            </a:r>
            <a:r>
              <a:rPr sz="2400" baseline="31999"/>
              <a:t>  </a:t>
            </a:r>
            <a:r>
              <a:rPr sz="2400"/>
              <a:t>a</a:t>
            </a:r>
            <a:r>
              <a:rPr sz="2400" baseline="-5998"/>
              <a:t>1</a:t>
            </a:r>
            <a:r>
              <a:rPr sz="2400"/>
              <a:t>x</a:t>
            </a:r>
            <a:r>
              <a:rPr sz="2400" baseline="31999"/>
              <a:t> </a:t>
            </a:r>
            <a:r>
              <a:rPr sz="2400"/>
              <a:t>+ a</a:t>
            </a:r>
            <a:r>
              <a:rPr sz="2400" baseline="-5998"/>
              <a:t>0</a:t>
            </a:r>
            <a:r>
              <a:rPr sz="2400"/>
              <a:t> </a:t>
            </a:r>
          </a:p>
        </p:txBody>
      </p:sp>
      <p:sp>
        <p:nvSpPr>
          <p:cNvPr id="286" name="public static float polyEval(float coff[], float x){…"/>
          <p:cNvSpPr txBox="1"/>
          <p:nvPr/>
        </p:nvSpPr>
        <p:spPr>
          <a:xfrm>
            <a:off x="59231" y="2158510"/>
            <a:ext cx="8540800" cy="3716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static float</a:t>
            </a:r>
            <a:r>
              <a:rPr sz="2000"/>
              <a:t> polyEval(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[], 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y</a:t>
            </a:r>
            <a:r>
              <a:rPr sz="2000"/>
              <a:t> = 1, 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[0];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1;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i++</a:t>
            </a:r>
            <a:r>
              <a:rPr sz="2000"/>
              <a:t>){</a:t>
            </a:r>
            <a:endParaRPr sz="2000">
              <a:solidFill>
                <a:srgbClr val="4E9072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y</a:t>
            </a:r>
            <a:r>
              <a:rPr sz="2000"/>
              <a:t> *=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 += </a:t>
            </a:r>
            <a:r>
              <a:rPr sz="2000">
                <a:solidFill>
                  <a:srgbClr val="7E504F"/>
                </a:solidFill>
              </a:rPr>
              <a:t>y</a:t>
            </a:r>
            <a:r>
              <a:rPr sz="2000"/>
              <a:t>*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];</a:t>
            </a:r>
            <a:endParaRPr sz="2000">
              <a:solidFill>
                <a:srgbClr val="7E504F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  <p:sp>
        <p:nvSpPr>
          <p:cNvPr id="287" name="文本框 2"/>
          <p:cNvSpPr txBox="1"/>
          <p:nvPr/>
        </p:nvSpPr>
        <p:spPr>
          <a:xfrm>
            <a:off x="504552" y="5942298"/>
            <a:ext cx="2640464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T(</a:t>
            </a:r>
            <a:r>
              <a:rPr i="1"/>
              <a:t>n</a:t>
            </a:r>
            <a:r>
              <a:t>) = 7</a:t>
            </a:r>
            <a:r>
              <a:rPr i="1"/>
              <a:t>n</a:t>
            </a:r>
            <a:r>
              <a:t> + 4 = O(</a:t>
            </a:r>
            <a:r>
              <a:rPr i="1"/>
              <a:t>n</a:t>
            </a:r>
            <a: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" grpId="1" animBg="1" advAuto="0"/>
      <p:bldP spid="286" grpId="2" animBg="1" advAuto="0"/>
      <p:bldP spid="287" grpId="3" animBg="1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局限性</a:t>
            </a:r>
          </a:p>
        </p:txBody>
      </p:sp>
      <p:sp>
        <p:nvSpPr>
          <p:cNvPr id="290" name="a3x3+a2x2+a1x+a0"/>
          <p:cNvSpPr txBox="1"/>
          <p:nvPr/>
        </p:nvSpPr>
        <p:spPr>
          <a:xfrm>
            <a:off x="1129841" y="1984459"/>
            <a:ext cx="2628925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a</a:t>
            </a:r>
            <a:r>
              <a:rPr sz="2400" baseline="-5998"/>
              <a:t>3</a:t>
            </a:r>
            <a:r>
              <a:rPr sz="2400"/>
              <a:t>x</a:t>
            </a:r>
            <a:r>
              <a:rPr sz="2400" baseline="31999"/>
              <a:t>3</a:t>
            </a:r>
            <a:r>
              <a:rPr lang="en-US" sz="2400" baseline="31999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2</a:t>
            </a:r>
            <a:r>
              <a:rPr sz="2400"/>
              <a:t>x</a:t>
            </a:r>
            <a:r>
              <a:rPr sz="2400" baseline="31999"/>
              <a:t>2</a:t>
            </a:r>
            <a:r>
              <a:rPr lang="en-US" sz="2400" baseline="31999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1</a:t>
            </a:r>
            <a:r>
              <a:rPr sz="2400"/>
              <a:t>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0</a:t>
            </a:r>
          </a:p>
        </p:txBody>
      </p:sp>
      <p:sp>
        <p:nvSpPr>
          <p:cNvPr id="291" name="=(a3x2+a2x+a1)x+a0"/>
          <p:cNvSpPr txBox="1"/>
          <p:nvPr/>
        </p:nvSpPr>
        <p:spPr>
          <a:xfrm>
            <a:off x="1006018" y="2565483"/>
            <a:ext cx="293028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=(a</a:t>
            </a:r>
            <a:r>
              <a:rPr sz="2400" baseline="-5998"/>
              <a:t>3</a:t>
            </a:r>
            <a:r>
              <a:rPr sz="2400"/>
              <a:t>x</a:t>
            </a:r>
            <a:r>
              <a:rPr sz="2400" baseline="31999"/>
              <a:t>2</a:t>
            </a:r>
            <a:r>
              <a:rPr lang="en-US" sz="2400" baseline="31999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2</a:t>
            </a:r>
            <a:r>
              <a:rPr sz="2400"/>
              <a:t>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1</a:t>
            </a:r>
            <a:r>
              <a:rPr sz="2400"/>
              <a:t>)x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0</a:t>
            </a:r>
          </a:p>
        </p:txBody>
      </p:sp>
      <p:sp>
        <p:nvSpPr>
          <p:cNvPr id="292" name="=(a3x+a2)x+a1)x+a0"/>
          <p:cNvSpPr txBox="1"/>
          <p:nvPr/>
        </p:nvSpPr>
        <p:spPr>
          <a:xfrm>
            <a:off x="996493" y="3220508"/>
            <a:ext cx="3058530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=((a</a:t>
            </a:r>
            <a:r>
              <a:rPr sz="2400" baseline="-5998"/>
              <a:t>3</a:t>
            </a:r>
            <a:r>
              <a:rPr sz="2400"/>
              <a:t>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2</a:t>
            </a:r>
            <a:r>
              <a:rPr sz="2400"/>
              <a:t>)x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1</a:t>
            </a:r>
            <a:r>
              <a:rPr sz="2400"/>
              <a:t>)x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baseline="-5998"/>
              <a:t>0</a:t>
            </a:r>
          </a:p>
        </p:txBody>
      </p:sp>
      <p:sp>
        <p:nvSpPr>
          <p:cNvPr id="293" name="bx+ai-1"/>
          <p:cNvSpPr txBox="1"/>
          <p:nvPr/>
        </p:nvSpPr>
        <p:spPr>
          <a:xfrm>
            <a:off x="1341934" y="4074535"/>
            <a:ext cx="1077218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bx</a:t>
            </a:r>
            <a:r>
              <a:rPr lang="en-US" sz="2400"/>
              <a:t> </a:t>
            </a:r>
            <a:r>
              <a:rPr sz="2400"/>
              <a:t>+</a:t>
            </a:r>
            <a:r>
              <a:rPr lang="en-US" sz="2400"/>
              <a:t> </a:t>
            </a:r>
            <a:r>
              <a:rPr sz="2400"/>
              <a:t>a</a:t>
            </a:r>
            <a:r>
              <a:rPr sz="2400" i="1" baseline="-5998"/>
              <a:t>i</a:t>
            </a:r>
            <a:r>
              <a:rPr sz="2400" baseline="-5998"/>
              <a:t>-1</a:t>
            </a:r>
          </a:p>
        </p:txBody>
      </p:sp>
      <p:sp>
        <p:nvSpPr>
          <p:cNvPr id="294" name="重复多少次？？？"/>
          <p:cNvSpPr txBox="1"/>
          <p:nvPr/>
        </p:nvSpPr>
        <p:spPr>
          <a:xfrm>
            <a:off x="2696136" y="4074534"/>
            <a:ext cx="2539157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重复多少次？？？</a:t>
            </a:r>
          </a:p>
        </p:txBody>
      </p:sp>
      <p:sp>
        <p:nvSpPr>
          <p:cNvPr id="295" name="文本框 2"/>
          <p:cNvSpPr txBox="1"/>
          <p:nvPr/>
        </p:nvSpPr>
        <p:spPr>
          <a:xfrm>
            <a:off x="191044" y="1494062"/>
            <a:ext cx="1864611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0" marR="0">
              <a:spcBef>
                <a:spcPts val="0"/>
              </a:spcBef>
              <a:defRPr sz="2400">
                <a:uFillTx/>
              </a:defRPr>
            </a:pPr>
            <a:r>
              <a:rPr sz="2400"/>
              <a:t>Horner算法：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标题 1"/>
          <p:cNvSpPr txBox="1">
            <a:spLocks noGrp="1"/>
          </p:cNvSpPr>
          <p:nvPr>
            <p:ph type="title"/>
          </p:nvPr>
        </p:nvSpPr>
        <p:spPr>
          <a:xfrm>
            <a:off x="81664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局限性</a:t>
            </a:r>
          </a:p>
        </p:txBody>
      </p:sp>
      <p:sp>
        <p:nvSpPr>
          <p:cNvPr id="298" name="public static float polyHorner(float coff[], float x){…"/>
          <p:cNvSpPr txBox="1"/>
          <p:nvPr/>
        </p:nvSpPr>
        <p:spPr>
          <a:xfrm>
            <a:off x="70337" y="1061726"/>
            <a:ext cx="8848576" cy="3254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 static float</a:t>
            </a:r>
            <a:r>
              <a:rPr sz="2000"/>
              <a:t> polyHorner(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[], 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 - 1;</a:t>
            </a:r>
            <a:endParaRPr sz="2000">
              <a:solidFill>
                <a:srgbClr val="0326CC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float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];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1;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&lt;=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i++</a:t>
            </a:r>
            <a:r>
              <a:rPr sz="2000"/>
              <a:t>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 = 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 *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+ </a:t>
            </a:r>
            <a:r>
              <a:rPr sz="2000">
                <a:solidFill>
                  <a:srgbClr val="7E504F"/>
                </a:solidFill>
              </a:rPr>
              <a:t>coff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 - 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];</a:t>
            </a:r>
            <a:endParaRPr sz="2000">
              <a:solidFill>
                <a:srgbClr val="7E504F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value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  <p:sp>
        <p:nvSpPr>
          <p:cNvPr id="299" name="文本框 9"/>
          <p:cNvSpPr txBox="1"/>
          <p:nvPr/>
        </p:nvSpPr>
        <p:spPr>
          <a:xfrm>
            <a:off x="504552" y="4625491"/>
            <a:ext cx="2640464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T(</a:t>
            </a:r>
            <a:r>
              <a:rPr i="1"/>
              <a:t>n</a:t>
            </a:r>
            <a:r>
              <a:t>) = 6</a:t>
            </a:r>
            <a:r>
              <a:rPr i="1"/>
              <a:t>n</a:t>
            </a:r>
            <a:r>
              <a:t> + 5 = O(</a:t>
            </a:r>
            <a:r>
              <a:rPr i="1"/>
              <a:t>n</a:t>
            </a:r>
            <a: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1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标题 1"/>
          <p:cNvSpPr txBox="1">
            <a:spLocks noGrp="1"/>
          </p:cNvSpPr>
          <p:nvPr>
            <p:ph type="title"/>
          </p:nvPr>
        </p:nvSpPr>
        <p:spPr>
          <a:xfrm>
            <a:off x="793201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局限性</a:t>
            </a:r>
          </a:p>
        </p:txBody>
      </p:sp>
      <p:sp>
        <p:nvSpPr>
          <p:cNvPr id="302" name="文本框 9"/>
          <p:cNvSpPr txBox="1"/>
          <p:nvPr/>
        </p:nvSpPr>
        <p:spPr>
          <a:xfrm>
            <a:off x="582632" y="1334912"/>
            <a:ext cx="2640464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T(</a:t>
            </a:r>
            <a:r>
              <a:rPr i="1"/>
              <a:t>n</a:t>
            </a:r>
            <a:r>
              <a:t>) = 6</a:t>
            </a:r>
            <a:r>
              <a:rPr i="1"/>
              <a:t>n</a:t>
            </a:r>
            <a:r>
              <a:t> + 5 = O(</a:t>
            </a:r>
            <a:r>
              <a:rPr i="1"/>
              <a:t>n</a:t>
            </a:r>
            <a:r>
              <a:t>)</a:t>
            </a:r>
          </a:p>
        </p:txBody>
      </p:sp>
      <p:sp>
        <p:nvSpPr>
          <p:cNvPr id="303" name="文本框 13"/>
          <p:cNvSpPr txBox="1"/>
          <p:nvPr/>
        </p:nvSpPr>
        <p:spPr>
          <a:xfrm>
            <a:off x="582631" y="1966857"/>
            <a:ext cx="2640464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T(</a:t>
            </a:r>
            <a:r>
              <a:rPr i="1"/>
              <a:t>n</a:t>
            </a:r>
            <a:r>
              <a:t>) = 7</a:t>
            </a:r>
            <a:r>
              <a:rPr i="1"/>
              <a:t>n</a:t>
            </a:r>
            <a:r>
              <a:t> + 4 = O(</a:t>
            </a:r>
            <a:r>
              <a:rPr i="1"/>
              <a:t>n</a:t>
            </a:r>
            <a:r>
              <a:t>)</a:t>
            </a:r>
          </a:p>
        </p:txBody>
      </p:sp>
      <p:sp>
        <p:nvSpPr>
          <p:cNvPr id="304" name="文本框 3"/>
          <p:cNvSpPr txBox="1"/>
          <p:nvPr/>
        </p:nvSpPr>
        <p:spPr>
          <a:xfrm>
            <a:off x="460317" y="2613315"/>
            <a:ext cx="3801984" cy="1129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Horner 算法的基本操作少</a:t>
            </a:r>
          </a:p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Horner算法的</a:t>
            </a:r>
            <a:r>
              <a:rPr sz="2400">
                <a:solidFill>
                  <a:srgbClr val="FF0000"/>
                </a:solidFill>
              </a:rPr>
              <a:t>乘法操作少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1" build="p" bldLvl="5" animBg="1" advAuto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标题 1"/>
          <p:cNvSpPr txBox="1">
            <a:spLocks noGrp="1"/>
          </p:cNvSpPr>
          <p:nvPr>
            <p:ph type="title"/>
          </p:nvPr>
        </p:nvSpPr>
        <p:spPr>
          <a:xfrm>
            <a:off x="828370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空间复杂性模型</a:t>
            </a:r>
          </a:p>
        </p:txBody>
      </p:sp>
      <p:sp>
        <p:nvSpPr>
          <p:cNvPr id="307" name="文本框 2"/>
          <p:cNvSpPr txBox="1"/>
          <p:nvPr/>
        </p:nvSpPr>
        <p:spPr>
          <a:xfrm>
            <a:off x="96632" y="1470311"/>
            <a:ext cx="7378941" cy="166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/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只计局部变量的个数</a:t>
            </a:r>
          </a:p>
          <a:p>
            <a: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pPr>
            <a:r>
              <a:rPr sz="2400"/>
              <a:t>不计执行方法时其它必须的空间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defRPr sz="2400">
                <a:uFillTx/>
              </a:defRPr>
            </a:pPr>
            <a:r>
              <a:rPr sz="2400"/>
              <a:t>   如方法的返回地址、返回值、中间结果等占用的空间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标题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空间复杂性计算</a:t>
            </a:r>
          </a:p>
        </p:txBody>
      </p:sp>
      <p:sp>
        <p:nvSpPr>
          <p:cNvPr id="310" name="public int factorial (int n){…"/>
          <p:cNvSpPr txBox="1"/>
          <p:nvPr/>
        </p:nvSpPr>
        <p:spPr>
          <a:xfrm>
            <a:off x="313773" y="958375"/>
            <a:ext cx="6232475" cy="3716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static long</a:t>
            </a:r>
            <a:r>
              <a:rPr sz="2000"/>
              <a:t> factorial 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(n == 0)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        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1;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     long </a:t>
            </a:r>
            <a:r>
              <a:rPr sz="2000">
                <a:solidFill>
                  <a:srgbClr val="7E504F"/>
                </a:solidFill>
              </a:rPr>
              <a:t>f</a:t>
            </a:r>
            <a:r>
              <a:rPr sz="2000"/>
              <a:t> = 1;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2;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&lt;=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i++</a:t>
            </a:r>
            <a:r>
              <a:rPr sz="2000"/>
              <a:t>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f</a:t>
            </a:r>
            <a:r>
              <a:rPr sz="2000"/>
              <a:t> *=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f</a:t>
            </a:r>
            <a:r>
              <a:rPr sz="2000"/>
              <a:t>;	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  <p:sp>
        <p:nvSpPr>
          <p:cNvPr id="311" name="文本框 4"/>
          <p:cNvSpPr txBox="1"/>
          <p:nvPr/>
        </p:nvSpPr>
        <p:spPr>
          <a:xfrm>
            <a:off x="714496" y="5087868"/>
            <a:ext cx="1989645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S(</a:t>
            </a:r>
            <a:r>
              <a:rPr i="1"/>
              <a:t>n</a:t>
            </a:r>
            <a:r>
              <a:t>) = 3 = O(1)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" grpId="1" animBg="1" advAuto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标题 1"/>
          <p:cNvSpPr txBox="1">
            <a:spLocks noGrp="1"/>
          </p:cNvSpPr>
          <p:nvPr>
            <p:ph type="title"/>
          </p:nvPr>
        </p:nvSpPr>
        <p:spPr>
          <a:xfrm>
            <a:off x="81664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空间复杂性计算</a:t>
            </a:r>
          </a:p>
        </p:txBody>
      </p:sp>
      <p:sp>
        <p:nvSpPr>
          <p:cNvPr id="314" name="文本框 4"/>
          <p:cNvSpPr txBox="1"/>
          <p:nvPr/>
        </p:nvSpPr>
        <p:spPr>
          <a:xfrm>
            <a:off x="537054" y="4352499"/>
            <a:ext cx="1989645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S(</a:t>
            </a:r>
            <a:r>
              <a:rPr i="1"/>
              <a:t>n</a:t>
            </a:r>
            <a:r>
              <a:t>) = 3 = O(1)</a:t>
            </a:r>
          </a:p>
        </p:txBody>
      </p:sp>
      <p:sp>
        <p:nvSpPr>
          <p:cNvPr id="315" name="public int sequentialSearch(int a[],int x){…"/>
          <p:cNvSpPr txBox="1"/>
          <p:nvPr/>
        </p:nvSpPr>
        <p:spPr>
          <a:xfrm>
            <a:off x="53476" y="982593"/>
            <a:ext cx="8233023" cy="3254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static int</a:t>
            </a:r>
            <a:r>
              <a:rPr sz="2000"/>
              <a:t> sequentialSearch(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[],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; i++){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/>
              <a:t>(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==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]) 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          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-1;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1" animBg="1" advAuto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标题 1"/>
          <p:cNvSpPr txBox="1">
            <a:spLocks noGrp="1"/>
          </p:cNvSpPr>
          <p:nvPr>
            <p:ph type="title"/>
          </p:nvPr>
        </p:nvSpPr>
        <p:spPr>
          <a:xfrm>
            <a:off x="804924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空间复杂性计算</a:t>
            </a:r>
          </a:p>
        </p:txBody>
      </p:sp>
      <p:sp>
        <p:nvSpPr>
          <p:cNvPr id="318" name="public int factorial (int n){…"/>
          <p:cNvSpPr txBox="1"/>
          <p:nvPr/>
        </p:nvSpPr>
        <p:spPr>
          <a:xfrm>
            <a:off x="-236771" y="1280348"/>
            <a:ext cx="7175041" cy="2292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static int</a:t>
            </a:r>
            <a:r>
              <a:rPr sz="2400"/>
              <a:t> factorial (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){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if</a:t>
            </a:r>
            <a:r>
              <a:rPr sz="2400"/>
              <a:t>(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 == 0)	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1;</a:t>
            </a:r>
            <a:endParaRPr sz="2400">
              <a:solidFill>
                <a:srgbClr val="931A68"/>
              </a:solidFill>
            </a:endParaRP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else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 * factorial(</a:t>
            </a:r>
            <a:r>
              <a:rPr sz="2400">
                <a:solidFill>
                  <a:srgbClr val="7E504F"/>
                </a:solidFill>
              </a:rPr>
              <a:t>n</a:t>
            </a:r>
            <a:r>
              <a:rPr sz="2400"/>
              <a:t>-1);	</a:t>
            </a:r>
          </a:p>
          <a:p>
            <a:pPr marL="0" marR="0" defTabSz="457200">
              <a:spcBef>
                <a:spcPts val="0"/>
              </a:spcBef>
              <a:defRPr sz="2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	</a:t>
            </a:r>
          </a:p>
        </p:txBody>
      </p:sp>
      <p:sp>
        <p:nvSpPr>
          <p:cNvPr id="319" name="f(5)"/>
          <p:cNvSpPr txBox="1"/>
          <p:nvPr/>
        </p:nvSpPr>
        <p:spPr>
          <a:xfrm>
            <a:off x="6927940" y="1526740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f(5)</a:t>
            </a:r>
          </a:p>
        </p:txBody>
      </p:sp>
      <p:sp>
        <p:nvSpPr>
          <p:cNvPr id="320" name="f(4)"/>
          <p:cNvSpPr txBox="1"/>
          <p:nvPr/>
        </p:nvSpPr>
        <p:spPr>
          <a:xfrm>
            <a:off x="6927940" y="1955365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f(4)</a:t>
            </a:r>
          </a:p>
        </p:txBody>
      </p:sp>
      <p:sp>
        <p:nvSpPr>
          <p:cNvPr id="321" name="f(3)"/>
          <p:cNvSpPr txBox="1"/>
          <p:nvPr/>
        </p:nvSpPr>
        <p:spPr>
          <a:xfrm>
            <a:off x="6927940" y="2431615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f(3)</a:t>
            </a:r>
          </a:p>
        </p:txBody>
      </p:sp>
      <p:sp>
        <p:nvSpPr>
          <p:cNvPr id="322" name="f(2)"/>
          <p:cNvSpPr txBox="1"/>
          <p:nvPr/>
        </p:nvSpPr>
        <p:spPr>
          <a:xfrm>
            <a:off x="6927940" y="2879579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f(2)</a:t>
            </a:r>
          </a:p>
        </p:txBody>
      </p:sp>
      <p:sp>
        <p:nvSpPr>
          <p:cNvPr id="323" name="f(1)"/>
          <p:cNvSpPr txBox="1"/>
          <p:nvPr/>
        </p:nvSpPr>
        <p:spPr>
          <a:xfrm>
            <a:off x="6927940" y="3374879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f(1)</a:t>
            </a:r>
          </a:p>
        </p:txBody>
      </p:sp>
      <p:sp>
        <p:nvSpPr>
          <p:cNvPr id="324" name="线条"/>
          <p:cNvSpPr/>
          <p:nvPr/>
        </p:nvSpPr>
        <p:spPr>
          <a:xfrm>
            <a:off x="7171212" y="1877914"/>
            <a:ext cx="2" cy="20534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325" name="线条"/>
          <p:cNvSpPr/>
          <p:nvPr/>
        </p:nvSpPr>
        <p:spPr>
          <a:xfrm>
            <a:off x="7171212" y="2335114"/>
            <a:ext cx="2" cy="20534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326" name="线条"/>
          <p:cNvSpPr/>
          <p:nvPr/>
        </p:nvSpPr>
        <p:spPr>
          <a:xfrm>
            <a:off x="7171212" y="2801839"/>
            <a:ext cx="2" cy="20534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327" name="线条"/>
          <p:cNvSpPr/>
          <p:nvPr/>
        </p:nvSpPr>
        <p:spPr>
          <a:xfrm>
            <a:off x="7171212" y="3268564"/>
            <a:ext cx="2" cy="20534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328" name="f(0)"/>
          <p:cNvSpPr txBox="1"/>
          <p:nvPr/>
        </p:nvSpPr>
        <p:spPr>
          <a:xfrm>
            <a:off x="6927940" y="3870179"/>
            <a:ext cx="538609" cy="44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f(0)</a:t>
            </a:r>
          </a:p>
        </p:txBody>
      </p:sp>
      <p:sp>
        <p:nvSpPr>
          <p:cNvPr id="329" name="线条"/>
          <p:cNvSpPr/>
          <p:nvPr/>
        </p:nvSpPr>
        <p:spPr>
          <a:xfrm>
            <a:off x="7171212" y="3763864"/>
            <a:ext cx="2" cy="20534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34289" tIns="34289" rIns="34289" bIns="34289"/>
          <a:lstStyle/>
          <a:p>
            <a:pPr marL="0" marR="0">
              <a:spcBef>
                <a:spcPts val="0"/>
              </a:spcBef>
              <a:defRPr sz="1800">
                <a:uFillTx/>
                <a:latin typeface="Arial"/>
                <a:ea typeface="Arial"/>
                <a:cs typeface="Arial"/>
                <a:sym typeface="Arial"/>
              </a:defRPr>
            </a:pPr>
            <a:endParaRPr sz="1800"/>
          </a:p>
        </p:txBody>
      </p:sp>
      <p:sp>
        <p:nvSpPr>
          <p:cNvPr id="330" name="文本框 3"/>
          <p:cNvSpPr txBox="1"/>
          <p:nvPr/>
        </p:nvSpPr>
        <p:spPr>
          <a:xfrm>
            <a:off x="429146" y="3774987"/>
            <a:ext cx="2470546" cy="438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0" marR="0">
              <a:spcBef>
                <a:spcPts val="0"/>
              </a:spcBef>
              <a:defRPr sz="2400">
                <a:uFillTx/>
              </a:defRPr>
            </a:lvl1pPr>
          </a:lstStyle>
          <a:p>
            <a:r>
              <a:t>S(</a:t>
            </a:r>
            <a:r>
              <a:rPr i="1"/>
              <a:t>n</a:t>
            </a:r>
            <a:r>
              <a:t>) = </a:t>
            </a:r>
            <a:r>
              <a:rPr i="1"/>
              <a:t>n</a:t>
            </a:r>
            <a:r>
              <a:t> + 1</a:t>
            </a:r>
            <a:r>
              <a:rPr lang="en-US"/>
              <a:t> = </a:t>
            </a:r>
            <a:r>
              <a:t>O(</a:t>
            </a:r>
            <a:r>
              <a:rPr i="1"/>
              <a:t>n</a:t>
            </a:r>
            <a: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1" animBg="1" advAuto="0"/>
      <p:bldP spid="320" grpId="2" animBg="1" advAuto="0"/>
      <p:bldP spid="321" grpId="3" animBg="1" advAuto="0"/>
      <p:bldP spid="322" grpId="4" animBg="1" advAuto="0"/>
      <p:bldP spid="323" grpId="5" animBg="1" advAuto="0"/>
      <p:bldP spid="324" grpId="6" animBg="1" advAuto="0"/>
      <p:bldP spid="325" grpId="7" animBg="1" advAuto="0"/>
      <p:bldP spid="326" grpId="8" animBg="1" advAuto="0"/>
      <p:bldP spid="327" grpId="9" animBg="1" advAuto="0"/>
      <p:bldP spid="328" grpId="10" animBg="1" advAuto="0"/>
      <p:bldP spid="329" grpId="11" animBg="1" advAuto="0"/>
      <p:bldP spid="330" grpId="12" animBg="1" advAuto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标题 1"/>
          <p:cNvSpPr txBox="1">
            <a:spLocks noGrp="1"/>
          </p:cNvSpPr>
          <p:nvPr>
            <p:ph type="title"/>
          </p:nvPr>
        </p:nvSpPr>
        <p:spPr>
          <a:xfrm>
            <a:off x="816647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程序性能的测量</a:t>
            </a:r>
          </a:p>
        </p:txBody>
      </p:sp>
      <p:sp>
        <p:nvSpPr>
          <p:cNvPr id="333" name="public class Test {…"/>
          <p:cNvSpPr txBox="1"/>
          <p:nvPr/>
        </p:nvSpPr>
        <p:spPr>
          <a:xfrm>
            <a:off x="290502" y="1068292"/>
            <a:ext cx="7360989" cy="51013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static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void</a:t>
            </a:r>
            <a:r>
              <a:rPr sz="2000"/>
              <a:t> main(String[] </a:t>
            </a:r>
            <a:r>
              <a:rPr sz="2000">
                <a:solidFill>
                  <a:srgbClr val="7E504F"/>
                </a:solidFill>
              </a:rPr>
              <a:t>args</a:t>
            </a:r>
            <a:r>
              <a:rPr sz="2000"/>
              <a:t>) 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 = 100000;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[]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 = </a:t>
            </a:r>
            <a:r>
              <a:rPr sz="2000">
                <a:solidFill>
                  <a:srgbClr val="931A68"/>
                </a:solidFill>
              </a:rPr>
              <a:t>new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];</a:t>
            </a:r>
            <a:endParaRPr sz="20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 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++)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[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] =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long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start</a:t>
            </a:r>
            <a:r>
              <a:rPr sz="2000"/>
              <a:t> = System.nanoTime();</a:t>
            </a:r>
            <a:r>
              <a:rPr sz="2000">
                <a:solidFill>
                  <a:srgbClr val="4E9072"/>
                </a:solidFill>
              </a:rPr>
              <a:t>// 纳秒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 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++)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sequentialSearch(</a:t>
            </a:r>
            <a:r>
              <a:rPr sz="2000">
                <a:solidFill>
                  <a:srgbClr val="7E504F"/>
                </a:solidFill>
              </a:rPr>
              <a:t>a</a:t>
            </a:r>
            <a:r>
              <a:rPr sz="2000"/>
              <a:t>,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 - 1);</a:t>
            </a:r>
            <a:r>
              <a:rPr sz="2000">
                <a:solidFill>
                  <a:srgbClr val="4E9072"/>
                </a:solidFill>
              </a:rPr>
              <a:t>// 找最后一个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long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end</a:t>
            </a:r>
            <a:r>
              <a:rPr sz="2000"/>
              <a:t> = System.nanoTime();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System.</a:t>
            </a:r>
            <a:r>
              <a:rPr sz="2000">
                <a:solidFill>
                  <a:srgbClr val="0326CC"/>
                </a:solidFill>
              </a:rPr>
              <a:t>out</a:t>
            </a:r>
            <a:r>
              <a:rPr sz="2000"/>
              <a:t>.println((</a:t>
            </a:r>
            <a:r>
              <a:rPr sz="2000">
                <a:solidFill>
                  <a:srgbClr val="7E504F"/>
                </a:solidFill>
              </a:rPr>
              <a:t>end</a:t>
            </a:r>
            <a:r>
              <a:rPr sz="2000"/>
              <a:t> - </a:t>
            </a:r>
            <a:r>
              <a:rPr sz="2000">
                <a:solidFill>
                  <a:srgbClr val="7E504F"/>
                </a:solidFill>
              </a:rPr>
              <a:t>start)/n</a:t>
            </a:r>
            <a:r>
              <a:rPr sz="2000"/>
              <a:t>);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(n)=Θ(h(n))，如果存在正常数c1、c2和n0， n≥n0，c1h(n)  ≤T(n) ≤c2h(n)…"/>
          <p:cNvSpPr txBox="1"/>
          <p:nvPr/>
        </p:nvSpPr>
        <p:spPr>
          <a:xfrm>
            <a:off x="1042989" y="1235075"/>
            <a:ext cx="7429501" cy="2370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50000"/>
              </a:lnSpc>
            </a:pPr>
            <a:r>
              <a:t>T(</a:t>
            </a:r>
            <a:r>
              <a:rPr i="1"/>
              <a:t>n</a:t>
            </a:r>
            <a:r>
              <a:t>)=Θ(</a:t>
            </a:r>
            <a:r>
              <a:rPr i="1"/>
              <a:t>h</a:t>
            </a:r>
            <a:r>
              <a:t>(</a:t>
            </a:r>
            <a:r>
              <a:rPr i="1"/>
              <a:t>n</a:t>
            </a:r>
            <a:r>
              <a:t>))，如果存在正常数</a:t>
            </a:r>
            <a:r>
              <a:rPr i="1"/>
              <a:t>c</a:t>
            </a:r>
            <a:r>
              <a:rPr baseline="-25000"/>
              <a:t>1</a:t>
            </a:r>
            <a:r>
              <a:t>、</a:t>
            </a:r>
            <a:r>
              <a:rPr i="1"/>
              <a:t>c</a:t>
            </a:r>
            <a:r>
              <a:rPr baseline="-25000"/>
              <a:t>2</a:t>
            </a:r>
            <a:r>
              <a:t>和</a:t>
            </a:r>
            <a:r>
              <a:rPr i="1"/>
              <a:t>n</a:t>
            </a:r>
            <a:r>
              <a:rPr baseline="-25000"/>
              <a:t>0</a:t>
            </a:r>
            <a:r>
              <a:t>， </a:t>
            </a:r>
            <a:endParaRPr lang="en-US"/>
          </a:p>
          <a:p>
            <a:pPr>
              <a:lnSpc>
                <a:spcPct val="150000"/>
              </a:lnSpc>
            </a:pPr>
            <a:r>
              <a:rPr i="1"/>
              <a:t>n</a:t>
            </a:r>
            <a:r>
              <a:rPr lang="en-US" i="1"/>
              <a:t> </a:t>
            </a:r>
            <a:r>
              <a:t>≥</a:t>
            </a:r>
            <a:r>
              <a:rPr lang="en-US"/>
              <a:t> </a:t>
            </a:r>
            <a:r>
              <a:rPr i="1"/>
              <a:t>n</a:t>
            </a:r>
            <a:r>
              <a:rPr i="1" baseline="-25000"/>
              <a:t>0</a:t>
            </a:r>
            <a:r>
              <a:t>，</a:t>
            </a:r>
            <a:r>
              <a:rPr i="1"/>
              <a:t>c</a:t>
            </a:r>
            <a:r>
              <a:rPr baseline="-25000"/>
              <a:t>1</a:t>
            </a:r>
            <a:r>
              <a:rPr i="1"/>
              <a:t>h</a:t>
            </a:r>
            <a:r>
              <a:t>(</a:t>
            </a:r>
            <a:r>
              <a:rPr i="1"/>
              <a:t>n</a:t>
            </a:r>
            <a:r>
              <a:t>)  ≤</a:t>
            </a:r>
            <a:r>
              <a:rPr lang="en-US"/>
              <a:t> </a:t>
            </a:r>
            <a:r>
              <a:t>T(</a:t>
            </a:r>
            <a:r>
              <a:rPr i="1"/>
              <a:t>n</a:t>
            </a:r>
            <a:r>
              <a:t>) ≤</a:t>
            </a:r>
            <a:r>
              <a:rPr lang="en-US"/>
              <a:t> </a:t>
            </a:r>
            <a:r>
              <a:rPr i="1"/>
              <a:t>c</a:t>
            </a:r>
            <a:r>
              <a:rPr baseline="-25000"/>
              <a:t>2</a:t>
            </a:r>
            <a:r>
              <a:rPr i="1"/>
              <a:t>h</a:t>
            </a:r>
            <a:r>
              <a:t>(</a:t>
            </a:r>
            <a:r>
              <a:rPr i="1"/>
              <a:t>n</a:t>
            </a:r>
            <a:r>
              <a:t>)</a:t>
            </a:r>
          </a:p>
          <a:p>
            <a:pPr>
              <a:lnSpc>
                <a:spcPct val="150000"/>
              </a:lnSpc>
            </a:pPr>
            <a:r>
              <a:t>叫做渐近确界</a:t>
            </a:r>
          </a:p>
        </p:txBody>
      </p:sp>
      <p:grpSp>
        <p:nvGrpSpPr>
          <p:cNvPr id="338" name="成组"/>
          <p:cNvGrpSpPr/>
          <p:nvPr/>
        </p:nvGrpSpPr>
        <p:grpSpPr>
          <a:xfrm>
            <a:off x="808039" y="3877283"/>
            <a:ext cx="7899401" cy="533479"/>
            <a:chOff x="0" y="621319"/>
            <a:chExt cx="7899400" cy="533478"/>
          </a:xfrm>
        </p:grpSpPr>
        <p:sp>
          <p:nvSpPr>
            <p:cNvPr id="336" name="T(n)=Θ(h(n))        T(n)= O(h(n))且 T(n)=Ω(h(n))"/>
            <p:cNvSpPr/>
            <p:nvPr/>
          </p:nvSpPr>
          <p:spPr>
            <a:xfrm>
              <a:off x="0" y="621319"/>
              <a:ext cx="7899400" cy="533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r>
                <a:t>T(</a:t>
              </a:r>
              <a:r>
                <a:rPr i="1"/>
                <a:t>n</a:t>
              </a:r>
              <a:r>
                <a:t>)=Θ(</a:t>
              </a:r>
              <a:r>
                <a:rPr i="1"/>
                <a:t>h</a:t>
              </a:r>
              <a:r>
                <a:t>(</a:t>
              </a:r>
              <a:r>
                <a:rPr i="1"/>
                <a:t>n</a:t>
              </a:r>
              <a:r>
                <a:t>))        T(</a:t>
              </a:r>
              <a:r>
                <a:rPr i="1"/>
                <a:t>n</a:t>
              </a:r>
              <a:r>
                <a:t>)= O(</a:t>
              </a:r>
              <a:r>
                <a:rPr i="1"/>
                <a:t>h</a:t>
              </a:r>
              <a:r>
                <a:t>(</a:t>
              </a:r>
              <a:r>
                <a:rPr i="1"/>
                <a:t>n</a:t>
              </a:r>
              <a:r>
                <a:t>))且 T(</a:t>
              </a:r>
              <a:r>
                <a:rPr i="1"/>
                <a:t>n</a:t>
              </a:r>
              <a:r>
                <a:t>)=Ω(</a:t>
              </a:r>
              <a:r>
                <a:rPr i="1"/>
                <a:t>h</a:t>
              </a:r>
              <a:r>
                <a:t>(</a:t>
              </a:r>
              <a:r>
                <a:rPr i="1"/>
                <a:t>n</a:t>
              </a:r>
              <a:r>
                <a:t>))</a:t>
              </a:r>
            </a:p>
          </p:txBody>
        </p:sp>
        <p:sp>
          <p:nvSpPr>
            <p:cNvPr id="337" name="双箭头"/>
            <p:cNvSpPr/>
            <p:nvPr/>
          </p:nvSpPr>
          <p:spPr>
            <a:xfrm>
              <a:off x="2084387" y="853094"/>
              <a:ext cx="612776" cy="215900"/>
            </a:xfrm>
            <a:prstGeom prst="leftRightArrow">
              <a:avLst>
                <a:gd name="adj1" fmla="val 50000"/>
                <a:gd name="adj2" fmla="val 56765"/>
              </a:avLst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39" name="渐进分析-Θ记号"/>
          <p:cNvSpPr txBox="1"/>
          <p:nvPr/>
        </p:nvSpPr>
        <p:spPr>
          <a:xfrm>
            <a:off x="858716" y="188911"/>
            <a:ext cx="723900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spcBef>
                <a:spcPts val="0"/>
              </a:spcBef>
              <a:buFont typeface="Helvetica"/>
              <a:defRPr sz="400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sz="4000">
                <a:latin typeface="Times New Roman" panose="02020603050405020304" pitchFamily="18" charset="0"/>
                <a:cs typeface="Times New Roman" panose="02020603050405020304" pitchFamily="18" charset="0"/>
              </a:rPr>
              <a:t>渐进分析-Θ记号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>
            <a:spLocks noGrp="1"/>
          </p:cNvSpPr>
          <p:nvPr>
            <p:ph type="title"/>
          </p:nvPr>
        </p:nvSpPr>
        <p:spPr>
          <a:xfrm>
            <a:off x="792093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算法</a:t>
            </a:r>
            <a:r>
              <a:rPr lang="zh-CN" altLang="en-US">
                <a:solidFill>
                  <a:schemeClr val="tx1"/>
                </a:solidFill>
              </a:rPr>
              <a:t>的特性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380588" y="1137285"/>
            <a:ext cx="8763412" cy="273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4289" tIns="34289" rIns="34289" bIns="34289">
            <a:spAutoFit/>
          </a:bodyPr>
          <a:lstStyle/>
          <a:p>
            <a:pPr marL="497840" lvl="0" indent="-457200">
              <a:buAutoNum type="arabicParenBoth"/>
            </a:pPr>
            <a:r>
              <a:rPr lang="zh-CN" altLang="zh-CN" sz="2400"/>
              <a:t>有穷性：算法必须在有限步</a:t>
            </a:r>
            <a:r>
              <a:rPr lang="zh-CN" altLang="en-US" sz="2400"/>
              <a:t>操作</a:t>
            </a:r>
            <a:r>
              <a:rPr lang="zh-CN" altLang="zh-CN" sz="2400"/>
              <a:t>后结束。</a:t>
            </a:r>
            <a:endParaRPr lang="en-US" altLang="zh-CN" sz="2400"/>
          </a:p>
          <a:p>
            <a:pPr marL="497840" lvl="0" indent="-457200">
              <a:buAutoNum type="arabicParenBoth"/>
            </a:pPr>
            <a:r>
              <a:rPr lang="zh-CN" altLang="zh-CN" sz="2400"/>
              <a:t>确定性：算法的每个</a:t>
            </a:r>
            <a:r>
              <a:rPr lang="zh-CN" altLang="en-US" sz="2400"/>
              <a:t>操作</a:t>
            </a:r>
            <a:r>
              <a:rPr lang="zh-CN" altLang="zh-CN" sz="2400"/>
              <a:t>应有确切的定义。</a:t>
            </a:r>
            <a:endParaRPr lang="en-US" altLang="zh-CN" sz="2400"/>
          </a:p>
          <a:p>
            <a:pPr marL="497840" indent="-457200">
              <a:buFontTx/>
              <a:buAutoNum type="arabicParenBoth"/>
            </a:pPr>
            <a:r>
              <a:rPr lang="zh-CN" altLang="zh-CN" sz="2400"/>
              <a:t>输入：算法有零个或多个输入。</a:t>
            </a:r>
          </a:p>
          <a:p>
            <a:pPr marL="497840" indent="-457200">
              <a:buFontTx/>
              <a:buAutoNum type="arabicParenBoth"/>
            </a:pPr>
            <a:r>
              <a:rPr lang="zh-CN" altLang="zh-CN" sz="2400"/>
              <a:t>输</a:t>
            </a:r>
            <a:r>
              <a:rPr lang="zh-CN" altLang="en-US" sz="2400"/>
              <a:t>出</a:t>
            </a:r>
            <a:r>
              <a:rPr lang="zh-CN" altLang="zh-CN" sz="2400"/>
              <a:t>：算法有</a:t>
            </a:r>
            <a:r>
              <a:rPr lang="zh-CN" altLang="en-US" sz="2400"/>
              <a:t>若干个</a:t>
            </a:r>
            <a:r>
              <a:rPr lang="zh-CN" altLang="zh-CN" sz="2400"/>
              <a:t>输</a:t>
            </a:r>
            <a:r>
              <a:rPr lang="zh-CN" altLang="en-US" sz="2400"/>
              <a:t>出</a:t>
            </a:r>
            <a:r>
              <a:rPr lang="zh-CN" altLang="zh-CN" sz="2400"/>
              <a:t>。</a:t>
            </a:r>
          </a:p>
          <a:p>
            <a:pPr marL="497840" indent="-457200">
              <a:buFontTx/>
              <a:buAutoNum type="arabicParenBoth"/>
            </a:pPr>
            <a:r>
              <a:rPr lang="zh-CN" altLang="en-US" sz="2400"/>
              <a:t>有效性：算法的每个操作应足够简单，能够由计算机完成。</a:t>
            </a:r>
          </a:p>
        </p:txBody>
      </p:sp>
    </p:spTree>
    <p:extLst>
      <p:ext uri="{BB962C8B-B14F-4D97-AF65-F5344CB8AC3E}">
        <p14:creationId xmlns:p14="http://schemas.microsoft.com/office/powerpoint/2010/main" val="15749239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 bldLvl="5" animBg="1" advAuto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(n)=o(g(n))，当且仅当：…"/>
          <p:cNvSpPr txBox="1"/>
          <p:nvPr/>
        </p:nvSpPr>
        <p:spPr>
          <a:xfrm>
            <a:off x="1042989" y="1235077"/>
            <a:ext cx="7429501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r>
              <a:t>T(</a:t>
            </a:r>
            <a:r>
              <a:rPr i="1"/>
              <a:t>n</a:t>
            </a:r>
            <a:r>
              <a:t>)=o(</a:t>
            </a:r>
            <a:r>
              <a:rPr i="1"/>
              <a:t>g</a:t>
            </a:r>
            <a:r>
              <a:t>(</a:t>
            </a:r>
            <a:r>
              <a:rPr i="1"/>
              <a:t>n</a:t>
            </a:r>
            <a:r>
              <a:t>))，当且仅当：</a:t>
            </a:r>
          </a:p>
          <a:p>
            <a:r>
              <a:t>T(</a:t>
            </a:r>
            <a:r>
              <a:rPr i="1"/>
              <a:t>n</a:t>
            </a:r>
            <a:r>
              <a:t>) =</a:t>
            </a:r>
            <a:r>
              <a:rPr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</a:rPr>
              <a:t>O</a:t>
            </a:r>
            <a:r>
              <a:t>(</a:t>
            </a:r>
            <a:r>
              <a:rPr i="1"/>
              <a:t>g</a:t>
            </a:r>
            <a:r>
              <a:t>(</a:t>
            </a:r>
            <a:r>
              <a:rPr i="1"/>
              <a:t>n</a:t>
            </a:r>
            <a:r>
              <a:t>))且 T(</a:t>
            </a:r>
            <a:r>
              <a:rPr i="1"/>
              <a:t>n</a:t>
            </a:r>
            <a:r>
              <a:t>) != Ω(</a:t>
            </a:r>
            <a:r>
              <a:rPr i="1"/>
              <a:t>g</a:t>
            </a:r>
            <a:r>
              <a:t>(</a:t>
            </a:r>
            <a:r>
              <a:rPr i="1"/>
              <a:t>n</a:t>
            </a:r>
            <a:r>
              <a:t>))</a:t>
            </a:r>
          </a:p>
        </p:txBody>
      </p:sp>
      <p:sp>
        <p:nvSpPr>
          <p:cNvPr id="342" name="渐进分析-o记号"/>
          <p:cNvSpPr txBox="1"/>
          <p:nvPr/>
        </p:nvSpPr>
        <p:spPr>
          <a:xfrm>
            <a:off x="877399" y="251312"/>
            <a:ext cx="72390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>
              <a:spcBef>
                <a:spcPts val="0"/>
              </a:spcBef>
              <a:buFont typeface="Helvetica"/>
              <a:defRPr sz="4000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sz="4000">
                <a:latin typeface="Times New Roman" panose="02020603050405020304" pitchFamily="18" charset="0"/>
                <a:cs typeface="Times New Roman" panose="02020603050405020304" pitchFamily="18" charset="0"/>
              </a:rPr>
              <a:t>渐进分析-o记号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小 结"/>
          <p:cNvSpPr txBox="1"/>
          <p:nvPr/>
        </p:nvSpPr>
        <p:spPr>
          <a:xfrm>
            <a:off x="716864" y="268041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小 结</a:t>
            </a:r>
          </a:p>
        </p:txBody>
      </p:sp>
      <p:sp>
        <p:nvSpPr>
          <p:cNvPr id="345" name="线条"/>
          <p:cNvSpPr/>
          <p:nvPr/>
        </p:nvSpPr>
        <p:spPr>
          <a:xfrm>
            <a:off x="1293812" y="1782762"/>
            <a:ext cx="217488" cy="3819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46" name="算法分析"/>
          <p:cNvSpPr txBox="1"/>
          <p:nvPr/>
        </p:nvSpPr>
        <p:spPr>
          <a:xfrm>
            <a:off x="1547814" y="3722689"/>
            <a:ext cx="166370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r>
              <a:t>算法分析</a:t>
            </a:r>
          </a:p>
        </p:txBody>
      </p:sp>
      <p:sp>
        <p:nvSpPr>
          <p:cNvPr id="347" name="算法的概念"/>
          <p:cNvSpPr txBox="1"/>
          <p:nvPr/>
        </p:nvSpPr>
        <p:spPr>
          <a:xfrm>
            <a:off x="1547814" y="1563689"/>
            <a:ext cx="220980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r>
              <a:t>算法的概念 </a:t>
            </a:r>
          </a:p>
        </p:txBody>
      </p:sp>
      <p:sp>
        <p:nvSpPr>
          <p:cNvPr id="348" name="线条"/>
          <p:cNvSpPr/>
          <p:nvPr/>
        </p:nvSpPr>
        <p:spPr>
          <a:xfrm>
            <a:off x="3852862" y="1389064"/>
            <a:ext cx="179388" cy="1014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49" name="算法"/>
          <p:cNvSpPr txBox="1"/>
          <p:nvPr/>
        </p:nvSpPr>
        <p:spPr>
          <a:xfrm>
            <a:off x="4076702" y="1244602"/>
            <a:ext cx="90281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r>
              <a:t>算法</a:t>
            </a:r>
          </a:p>
        </p:txBody>
      </p:sp>
      <p:sp>
        <p:nvSpPr>
          <p:cNvPr id="350" name="特性"/>
          <p:cNvSpPr txBox="1"/>
          <p:nvPr/>
        </p:nvSpPr>
        <p:spPr>
          <a:xfrm>
            <a:off x="4076702" y="1990727"/>
            <a:ext cx="90281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r>
              <a:t>特性</a:t>
            </a:r>
          </a:p>
        </p:txBody>
      </p:sp>
      <p:sp>
        <p:nvSpPr>
          <p:cNvPr id="351" name="线条"/>
          <p:cNvSpPr/>
          <p:nvPr/>
        </p:nvSpPr>
        <p:spPr>
          <a:xfrm rot="10800000" flipH="1">
            <a:off x="3852862" y="3008312"/>
            <a:ext cx="179388" cy="206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52" name="问题的规模n"/>
          <p:cNvSpPr txBox="1"/>
          <p:nvPr/>
        </p:nvSpPr>
        <p:spPr>
          <a:xfrm>
            <a:off x="4076700" y="2828927"/>
            <a:ext cx="215956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buFont typeface="Times New Roman"/>
            </a:pPr>
            <a:r>
              <a:t>问题的规模</a:t>
            </a:r>
            <a:r>
              <a:rPr i="1"/>
              <a:t>n</a:t>
            </a:r>
          </a:p>
        </p:txBody>
      </p:sp>
      <p:sp>
        <p:nvSpPr>
          <p:cNvPr id="353" name="执行时间和空间是n的函数。"/>
          <p:cNvSpPr txBox="1"/>
          <p:nvPr/>
        </p:nvSpPr>
        <p:spPr>
          <a:xfrm>
            <a:off x="4076700" y="3400427"/>
            <a:ext cx="4673074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buFont typeface="Times New Roman"/>
            </a:pPr>
            <a:r>
              <a:t>执行时间和空间是</a:t>
            </a:r>
            <a:r>
              <a:rPr i="1"/>
              <a:t>n</a:t>
            </a:r>
            <a:r>
              <a:t>的函数。</a:t>
            </a:r>
          </a:p>
        </p:txBody>
      </p:sp>
      <p:sp>
        <p:nvSpPr>
          <p:cNvPr id="354" name="O的含义"/>
          <p:cNvSpPr txBox="1"/>
          <p:nvPr/>
        </p:nvSpPr>
        <p:spPr>
          <a:xfrm>
            <a:off x="4076700" y="3976689"/>
            <a:ext cx="152157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r>
              <a:t>O的含义</a:t>
            </a:r>
          </a:p>
        </p:txBody>
      </p:sp>
      <p:sp>
        <p:nvSpPr>
          <p:cNvPr id="355" name="如何求出T(n)的阶"/>
          <p:cNvSpPr txBox="1"/>
          <p:nvPr/>
        </p:nvSpPr>
        <p:spPr>
          <a:xfrm>
            <a:off x="4076700" y="4557714"/>
            <a:ext cx="43688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r>
              <a:t>如何求出T(</a:t>
            </a:r>
            <a:r>
              <a:rPr i="1"/>
              <a:t>n</a:t>
            </a:r>
            <a:r>
              <a:t>)的阶</a:t>
            </a:r>
          </a:p>
        </p:txBody>
      </p:sp>
      <p:sp>
        <p:nvSpPr>
          <p:cNvPr id="356" name="常用算法"/>
          <p:cNvSpPr txBox="1"/>
          <p:nvPr/>
        </p:nvSpPr>
        <p:spPr>
          <a:xfrm>
            <a:off x="1547814" y="5297489"/>
            <a:ext cx="166370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r>
              <a:t>常用算法</a:t>
            </a:r>
          </a:p>
        </p:txBody>
      </p:sp>
      <p:sp>
        <p:nvSpPr>
          <p:cNvPr id="357" name="顺序和折半查找算法、…"/>
          <p:cNvSpPr txBox="1"/>
          <p:nvPr/>
        </p:nvSpPr>
        <p:spPr>
          <a:xfrm>
            <a:off x="4076700" y="5256214"/>
            <a:ext cx="4368800" cy="1087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0" marR="0" defTabSz="321468">
              <a:lnSpc>
                <a:spcPct val="120000"/>
              </a:lnSpc>
              <a:spcBef>
                <a:spcPts val="0"/>
              </a:spcBef>
              <a:defRPr>
                <a:uFillTx/>
              </a:defRPr>
            </a:pPr>
            <a:r>
              <a:t>顺序和折半查找算法、</a:t>
            </a:r>
          </a:p>
          <a:p>
            <a:pPr marL="0" marR="0" defTabSz="321468">
              <a:lnSpc>
                <a:spcPct val="120000"/>
              </a:lnSpc>
              <a:spcBef>
                <a:spcPts val="0"/>
              </a:spcBef>
              <a:defRPr>
                <a:uFillTx/>
              </a:defRPr>
            </a:pPr>
            <a:r>
              <a:t>Horner算法</a:t>
            </a:r>
          </a:p>
        </p:txBody>
      </p:sp>
      <p:sp>
        <p:nvSpPr>
          <p:cNvPr id="358" name="线条"/>
          <p:cNvSpPr/>
          <p:nvPr/>
        </p:nvSpPr>
        <p:spPr>
          <a:xfrm>
            <a:off x="3852862" y="5316539"/>
            <a:ext cx="179388" cy="1014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1" animBg="1" advAuto="0"/>
      <p:bldP spid="346" grpId="6" animBg="1" advAuto="0"/>
      <p:bldP spid="347" grpId="2" animBg="1" advAuto="0"/>
      <p:bldP spid="348" grpId="3" animBg="1" advAuto="0"/>
      <p:bldP spid="349" grpId="4" animBg="1" advAuto="0"/>
      <p:bldP spid="350" grpId="5" animBg="1" advAuto="0"/>
      <p:bldP spid="351" grpId="7" animBg="1" advAuto="0"/>
      <p:bldP spid="352" grpId="8" animBg="1" advAuto="0"/>
      <p:bldP spid="353" grpId="9" animBg="1" advAuto="0"/>
      <p:bldP spid="354" grpId="10" animBg="1" advAuto="0"/>
      <p:bldP spid="355" grpId="11" animBg="1" advAuto="0"/>
      <p:bldP spid="356" grpId="12" animBg="1" advAuto="0"/>
      <p:bldP spid="357" grpId="13" animBg="1" advAuto="0"/>
      <p:bldP spid="358" grpId="14" animBg="1" advAuto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作业"/>
          <p:cNvSpPr txBox="1"/>
          <p:nvPr/>
        </p:nvSpPr>
        <p:spPr>
          <a:xfrm>
            <a:off x="719137" y="44450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作业</a:t>
            </a:r>
          </a:p>
        </p:txBody>
      </p:sp>
      <p:sp>
        <p:nvSpPr>
          <p:cNvPr id="361" name="1、编写程序计算n = 1 、2、4、8、16、32时，以下函数的值：…"/>
          <p:cNvSpPr txBox="1"/>
          <p:nvPr/>
        </p:nvSpPr>
        <p:spPr>
          <a:xfrm>
            <a:off x="637052" y="1014859"/>
            <a:ext cx="8241359" cy="5488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300"/>
            </a:pPr>
            <a:r>
              <a:rPr sz="2300"/>
              <a:t>1、编写程序计算n = 1 、2、4、8、16、32时，以下函数的值：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1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logn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n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nlogn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n</a:t>
            </a:r>
            <a:r>
              <a:rPr sz="2300" baseline="31999"/>
              <a:t>2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n</a:t>
            </a:r>
            <a:r>
              <a:rPr sz="2300" baseline="31999"/>
              <a:t>3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2</a:t>
            </a:r>
            <a:r>
              <a:rPr sz="2300" baseline="31999"/>
              <a:t>n</a:t>
            </a:r>
          </a:p>
          <a:p>
            <a:pPr marL="818515" lvl="1" indent="-333375">
              <a:buSzPct val="45000"/>
              <a:buBlip>
                <a:blip r:embed="rId2"/>
              </a:buBlip>
              <a:defRPr sz="2300"/>
            </a:pPr>
            <a:r>
              <a:rPr sz="2300"/>
              <a:t>n!</a:t>
            </a:r>
          </a:p>
          <a:p>
            <a:pPr>
              <a:defRPr sz="2300"/>
            </a:pPr>
            <a:r>
              <a:rPr sz="2300"/>
              <a:t>用excel做表，保存为PDF。提交"漂亮的"表格(log以2为底)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作业"/>
          <p:cNvSpPr txBox="1"/>
          <p:nvPr/>
        </p:nvSpPr>
        <p:spPr>
          <a:xfrm>
            <a:off x="719137" y="44450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作业</a:t>
            </a:r>
          </a:p>
        </p:txBody>
      </p:sp>
      <p:sp>
        <p:nvSpPr>
          <p:cNvPr id="364" name="2、测试你的机器跑递归的阶乘…"/>
          <p:cNvSpPr txBox="1"/>
          <p:nvPr/>
        </p:nvSpPr>
        <p:spPr>
          <a:xfrm>
            <a:off x="294007" y="1244026"/>
            <a:ext cx="5222905" cy="1169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2、测试你的机器跑递归的阶乘</a:t>
            </a:r>
          </a:p>
          <a:p>
            <a:r>
              <a:t>程序， 当n=?时，程序开始抛出:</a:t>
            </a:r>
          </a:p>
        </p:txBody>
      </p:sp>
      <p:sp>
        <p:nvSpPr>
          <p:cNvPr id="365" name="java.lang.StackOverflowError"/>
          <p:cNvSpPr txBox="1"/>
          <p:nvPr/>
        </p:nvSpPr>
        <p:spPr>
          <a:xfrm>
            <a:off x="1306830" y="3152275"/>
            <a:ext cx="6302748" cy="553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0" marR="0" defTabSz="457200">
              <a:spcBef>
                <a:spcPts val="0"/>
              </a:spcBef>
              <a:defRPr sz="2900">
                <a:solidFill>
                  <a:srgbClr val="FF2600"/>
                </a:solidFill>
                <a:uFillTx/>
                <a:latin typeface="Monaco"/>
                <a:ea typeface="Monaco"/>
                <a:cs typeface="Monaco"/>
                <a:sym typeface="Monaco"/>
              </a:defRPr>
            </a:lvl1pPr>
          </a:lstStyle>
          <a:p>
            <a:r>
              <a:t>java.lang.StackOverflowError</a:t>
            </a:r>
          </a:p>
        </p:txBody>
      </p:sp>
      <p:sp>
        <p:nvSpPr>
          <p:cNvPr id="366" name="注意：ppt的代码的返回值是int，能表示的数太小，要用…"/>
          <p:cNvSpPr txBox="1"/>
          <p:nvPr/>
        </p:nvSpPr>
        <p:spPr>
          <a:xfrm>
            <a:off x="192405" y="4136415"/>
            <a:ext cx="8921032" cy="1805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注意：ppt的代码的返回值是int，能表示的数太小，要用</a:t>
            </a:r>
          </a:p>
          <a:p>
            <a:r>
              <a:t>long或double。记录下你尝试的次数(我的机器n=15000</a:t>
            </a:r>
          </a:p>
          <a:p>
            <a:r>
              <a:t>肯定抛出异常)。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作业"/>
          <p:cNvSpPr txBox="1"/>
          <p:nvPr/>
        </p:nvSpPr>
        <p:spPr>
          <a:xfrm>
            <a:off x="719137" y="44450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作业</a:t>
            </a:r>
          </a:p>
        </p:txBody>
      </p:sp>
      <p:sp>
        <p:nvSpPr>
          <p:cNvPr id="369" name="3、请给出++x的执行次数与n函数关系(严格，不用O)…"/>
          <p:cNvSpPr txBox="1"/>
          <p:nvPr/>
        </p:nvSpPr>
        <p:spPr>
          <a:xfrm>
            <a:off x="389892" y="1076512"/>
            <a:ext cx="8367675" cy="4850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>
                <a:uFillTx/>
              </a:defRPr>
            </a:pPr>
            <a:r>
              <a:t>3、请给出++x的执行次数与n函数关系(严格，不用O)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static int fun(int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) 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 = 1;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n</a:t>
            </a:r>
            <a:r>
              <a:rPr sz="2000"/>
              <a:t>; i++)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i</a:t>
            </a:r>
            <a:r>
              <a:rPr sz="2000"/>
              <a:t>; ++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</a:t>
            </a:r>
            <a:r>
              <a:rPr sz="2000">
                <a:solidFill>
                  <a:srgbClr val="931A68"/>
                </a:solidFill>
              </a:rPr>
              <a:t>for</a:t>
            </a:r>
            <a:r>
              <a:rPr sz="2000"/>
              <a:t>(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/>
              <a:t> </a:t>
            </a:r>
            <a:r>
              <a:rPr sz="2000">
                <a:solidFill>
                  <a:srgbClr val="7E504F"/>
                </a:solidFill>
              </a:rPr>
              <a:t>k</a:t>
            </a:r>
            <a:r>
              <a:rPr sz="2000"/>
              <a:t> = 0; </a:t>
            </a:r>
            <a:r>
              <a:rPr sz="2000">
                <a:solidFill>
                  <a:srgbClr val="7E504F"/>
                </a:solidFill>
              </a:rPr>
              <a:t>k</a:t>
            </a:r>
            <a:r>
              <a:rPr sz="2000"/>
              <a:t> &lt; </a:t>
            </a:r>
            <a:r>
              <a:rPr sz="2000">
                <a:solidFill>
                  <a:srgbClr val="7E504F"/>
                </a:solidFill>
              </a:rPr>
              <a:t>j</a:t>
            </a:r>
            <a:r>
              <a:rPr sz="2000"/>
              <a:t>; ++</a:t>
            </a:r>
            <a:r>
              <a:rPr sz="2000">
                <a:solidFill>
                  <a:srgbClr val="7E504F"/>
                </a:solidFill>
              </a:rPr>
              <a:t>k</a:t>
            </a:r>
            <a:r>
              <a:rPr sz="2000"/>
              <a:t>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		++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return </a:t>
            </a:r>
            <a:r>
              <a:rPr sz="2000">
                <a:solidFill>
                  <a:srgbClr val="7E504F"/>
                </a:solidFill>
              </a:rPr>
              <a:t>x</a:t>
            </a:r>
            <a:r>
              <a:rPr sz="20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endParaRPr sz="2000"/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20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作业(自我练习)"/>
          <p:cNvSpPr txBox="1"/>
          <p:nvPr/>
        </p:nvSpPr>
        <p:spPr>
          <a:xfrm>
            <a:off x="719137" y="44450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作业(自我练习)</a:t>
            </a:r>
          </a:p>
        </p:txBody>
      </p:sp>
      <p:sp>
        <p:nvSpPr>
          <p:cNvPr id="372" name="输入：a0  ≤ a1  ≤ …… ≤ an-1， x…"/>
          <p:cNvSpPr txBox="1"/>
          <p:nvPr/>
        </p:nvSpPr>
        <p:spPr>
          <a:xfrm>
            <a:off x="936381" y="1105634"/>
            <a:ext cx="7213600" cy="3560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t>输入：a</a:t>
            </a:r>
            <a:r>
              <a:rPr baseline="-25000"/>
              <a:t>0  </a:t>
            </a:r>
            <a:r>
              <a:t>≤ a</a:t>
            </a:r>
            <a:r>
              <a:rPr baseline="-25000"/>
              <a:t>1  </a:t>
            </a:r>
            <a:r>
              <a:t>≤ …… ≤ a</a:t>
            </a:r>
            <a:r>
              <a:rPr i="1" baseline="-25000"/>
              <a:t>n</a:t>
            </a:r>
            <a:r>
              <a:rPr baseline="-25000"/>
              <a:t>-1</a:t>
            </a:r>
            <a:r>
              <a:t>， x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t>修改折半查找算法: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t>1、找到x的第1次出现的位置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t>2、找到x的最后1次出现的位置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t>3、给出x出现的次数</a:t>
            </a: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作业(自我练习)"/>
          <p:cNvSpPr txBox="1"/>
          <p:nvPr/>
        </p:nvSpPr>
        <p:spPr>
          <a:xfrm>
            <a:off x="719137" y="44450"/>
            <a:ext cx="7937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spcBef>
                <a:spcPts val="0"/>
              </a:spcBef>
              <a:defRPr sz="4000" b="1"/>
            </a:lvl1pPr>
          </a:lstStyle>
          <a:p>
            <a:r>
              <a:t>作业(自我练习)</a:t>
            </a:r>
          </a:p>
        </p:txBody>
      </p:sp>
      <p:grpSp>
        <p:nvGrpSpPr>
          <p:cNvPr id="443" name="成组"/>
          <p:cNvGrpSpPr/>
          <p:nvPr/>
        </p:nvGrpSpPr>
        <p:grpSpPr>
          <a:xfrm>
            <a:off x="2286151" y="2868216"/>
            <a:ext cx="5190529" cy="3743046"/>
            <a:chOff x="-1" y="-13729"/>
            <a:chExt cx="5190528" cy="3743045"/>
          </a:xfrm>
        </p:grpSpPr>
        <p:sp>
          <p:nvSpPr>
            <p:cNvPr id="376" name="线条"/>
            <p:cNvSpPr/>
            <p:nvPr/>
          </p:nvSpPr>
          <p:spPr>
            <a:xfrm flipH="1" flipV="1">
              <a:off x="3769900" y="1900224"/>
              <a:ext cx="266914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7" name="线条"/>
            <p:cNvSpPr/>
            <p:nvPr/>
          </p:nvSpPr>
          <p:spPr>
            <a:xfrm flipV="1">
              <a:off x="3438893" y="19002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8" name="线条"/>
            <p:cNvSpPr/>
            <p:nvPr/>
          </p:nvSpPr>
          <p:spPr>
            <a:xfrm flipH="1" flipV="1">
              <a:off x="3477800" y="1379524"/>
              <a:ext cx="266914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9" name="线条"/>
            <p:cNvSpPr/>
            <p:nvPr/>
          </p:nvSpPr>
          <p:spPr>
            <a:xfrm flipV="1">
              <a:off x="3146793" y="13795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0" name="线条"/>
            <p:cNvSpPr/>
            <p:nvPr/>
          </p:nvSpPr>
          <p:spPr>
            <a:xfrm flipH="1" flipV="1">
              <a:off x="2474501" y="13795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1" name="线条"/>
            <p:cNvSpPr/>
            <p:nvPr/>
          </p:nvSpPr>
          <p:spPr>
            <a:xfrm flipV="1">
              <a:off x="2143493" y="13795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2" name="线条"/>
            <p:cNvSpPr/>
            <p:nvPr/>
          </p:nvSpPr>
          <p:spPr>
            <a:xfrm flipH="1" flipV="1">
              <a:off x="1509301" y="13922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3" name="线条"/>
            <p:cNvSpPr/>
            <p:nvPr/>
          </p:nvSpPr>
          <p:spPr>
            <a:xfrm flipV="1">
              <a:off x="1178293" y="13922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4" name="线条"/>
            <p:cNvSpPr/>
            <p:nvPr/>
          </p:nvSpPr>
          <p:spPr>
            <a:xfrm flipH="1" flipV="1">
              <a:off x="467901" y="1366824"/>
              <a:ext cx="266913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5" name="线条"/>
            <p:cNvSpPr/>
            <p:nvPr/>
          </p:nvSpPr>
          <p:spPr>
            <a:xfrm flipV="1">
              <a:off x="136893" y="1366824"/>
              <a:ext cx="266914" cy="444218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6" name="线条"/>
            <p:cNvSpPr/>
            <p:nvPr/>
          </p:nvSpPr>
          <p:spPr>
            <a:xfrm flipH="1" flipV="1">
              <a:off x="3054732" y="791158"/>
              <a:ext cx="441809" cy="44180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7" name="线条"/>
            <p:cNvSpPr/>
            <p:nvPr/>
          </p:nvSpPr>
          <p:spPr>
            <a:xfrm flipV="1">
              <a:off x="2399134" y="791158"/>
              <a:ext cx="441809" cy="44180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8" name="线条"/>
            <p:cNvSpPr/>
            <p:nvPr/>
          </p:nvSpPr>
          <p:spPr>
            <a:xfrm flipH="1" flipV="1">
              <a:off x="1121764" y="791158"/>
              <a:ext cx="441808" cy="44180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9" name="线条"/>
            <p:cNvSpPr/>
            <p:nvPr/>
          </p:nvSpPr>
          <p:spPr>
            <a:xfrm flipV="1">
              <a:off x="466166" y="791158"/>
              <a:ext cx="441808" cy="44180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90" name="线条"/>
            <p:cNvSpPr/>
            <p:nvPr/>
          </p:nvSpPr>
          <p:spPr>
            <a:xfrm flipH="1" flipV="1">
              <a:off x="2084409" y="217378"/>
              <a:ext cx="736257" cy="47813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91" name="线条"/>
            <p:cNvSpPr/>
            <p:nvPr/>
          </p:nvSpPr>
          <p:spPr>
            <a:xfrm flipV="1">
              <a:off x="1138467" y="187493"/>
              <a:ext cx="693465" cy="45034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grpSp>
          <p:nvGrpSpPr>
            <p:cNvPr id="394" name="成组"/>
            <p:cNvGrpSpPr/>
            <p:nvPr/>
          </p:nvGrpSpPr>
          <p:grpSpPr>
            <a:xfrm>
              <a:off x="1752449" y="-13729"/>
              <a:ext cx="381001" cy="410369"/>
              <a:chOff x="0" y="-13729"/>
              <a:chExt cx="381000" cy="410368"/>
            </a:xfrm>
          </p:grpSpPr>
          <p:sp>
            <p:nvSpPr>
              <p:cNvPr id="392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393" name="3"/>
              <p:cNvSpPr txBox="1"/>
              <p:nvPr/>
            </p:nvSpPr>
            <p:spPr>
              <a:xfrm>
                <a:off x="36829" y="-13729"/>
                <a:ext cx="312905" cy="4103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3</a:t>
                </a:r>
              </a:p>
            </p:txBody>
          </p:sp>
        </p:grpSp>
        <p:grpSp>
          <p:nvGrpSpPr>
            <p:cNvPr id="397" name="成组"/>
            <p:cNvGrpSpPr/>
            <p:nvPr/>
          </p:nvGrpSpPr>
          <p:grpSpPr>
            <a:xfrm>
              <a:off x="797261" y="521270"/>
              <a:ext cx="381001" cy="410369"/>
              <a:chOff x="0" y="-13728"/>
              <a:chExt cx="381000" cy="410367"/>
            </a:xfrm>
          </p:grpSpPr>
          <p:sp>
            <p:nvSpPr>
              <p:cNvPr id="395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396" name="1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1</a:t>
                </a:r>
              </a:p>
            </p:txBody>
          </p:sp>
        </p:grpSp>
        <p:grpSp>
          <p:nvGrpSpPr>
            <p:cNvPr id="400" name="成组"/>
            <p:cNvGrpSpPr/>
            <p:nvPr/>
          </p:nvGrpSpPr>
          <p:grpSpPr>
            <a:xfrm>
              <a:off x="2731937" y="521270"/>
              <a:ext cx="381001" cy="410369"/>
              <a:chOff x="0" y="-13728"/>
              <a:chExt cx="381000" cy="410367"/>
            </a:xfrm>
          </p:grpSpPr>
          <p:sp>
            <p:nvSpPr>
              <p:cNvPr id="398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399" name="5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5</a:t>
                </a:r>
              </a:p>
            </p:txBody>
          </p:sp>
        </p:grpSp>
        <p:grpSp>
          <p:nvGrpSpPr>
            <p:cNvPr id="403" name="成组"/>
            <p:cNvGrpSpPr/>
            <p:nvPr/>
          </p:nvGrpSpPr>
          <p:grpSpPr>
            <a:xfrm>
              <a:off x="261723" y="1145750"/>
              <a:ext cx="381001" cy="410369"/>
              <a:chOff x="0" y="-13728"/>
              <a:chExt cx="381000" cy="410367"/>
            </a:xfrm>
          </p:grpSpPr>
          <p:sp>
            <p:nvSpPr>
              <p:cNvPr id="401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402" name="0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0</a:t>
                </a:r>
              </a:p>
            </p:txBody>
          </p:sp>
        </p:grpSp>
        <p:grpSp>
          <p:nvGrpSpPr>
            <p:cNvPr id="406" name="成组"/>
            <p:cNvGrpSpPr/>
            <p:nvPr/>
          </p:nvGrpSpPr>
          <p:grpSpPr>
            <a:xfrm>
              <a:off x="1294699" y="1145750"/>
              <a:ext cx="381001" cy="410369"/>
              <a:chOff x="0" y="-13728"/>
              <a:chExt cx="381000" cy="410367"/>
            </a:xfrm>
          </p:grpSpPr>
          <p:sp>
            <p:nvSpPr>
              <p:cNvPr id="404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405" name="2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2</a:t>
                </a:r>
              </a:p>
            </p:txBody>
          </p:sp>
        </p:grpSp>
        <p:grpSp>
          <p:nvGrpSpPr>
            <p:cNvPr id="409" name="成组"/>
            <p:cNvGrpSpPr/>
            <p:nvPr/>
          </p:nvGrpSpPr>
          <p:grpSpPr>
            <a:xfrm>
              <a:off x="3556683" y="1693591"/>
              <a:ext cx="381001" cy="410369"/>
              <a:chOff x="0" y="-13728"/>
              <a:chExt cx="381000" cy="410367"/>
            </a:xfrm>
          </p:grpSpPr>
          <p:sp>
            <p:nvSpPr>
              <p:cNvPr id="407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408" name="7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7</a:t>
                </a:r>
              </a:p>
            </p:txBody>
          </p:sp>
        </p:grpSp>
        <p:grpSp>
          <p:nvGrpSpPr>
            <p:cNvPr id="412" name="成组"/>
            <p:cNvGrpSpPr/>
            <p:nvPr/>
          </p:nvGrpSpPr>
          <p:grpSpPr>
            <a:xfrm>
              <a:off x="2228149" y="1145750"/>
              <a:ext cx="381001" cy="410369"/>
              <a:chOff x="0" y="-13728"/>
              <a:chExt cx="381000" cy="410367"/>
            </a:xfrm>
          </p:grpSpPr>
          <p:sp>
            <p:nvSpPr>
              <p:cNvPr id="410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411" name="4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4</a:t>
                </a:r>
              </a:p>
            </p:txBody>
          </p:sp>
        </p:grpSp>
        <p:grpSp>
          <p:nvGrpSpPr>
            <p:cNvPr id="415" name="成组"/>
            <p:cNvGrpSpPr/>
            <p:nvPr/>
          </p:nvGrpSpPr>
          <p:grpSpPr>
            <a:xfrm>
              <a:off x="3261124" y="1145750"/>
              <a:ext cx="381001" cy="410369"/>
              <a:chOff x="0" y="-13728"/>
              <a:chExt cx="381000" cy="410367"/>
            </a:xfrm>
          </p:grpSpPr>
          <p:sp>
            <p:nvSpPr>
              <p:cNvPr id="413" name="圆形"/>
              <p:cNvSpPr/>
              <p:nvPr/>
            </p:nvSpPr>
            <p:spPr>
              <a:xfrm>
                <a:off x="0" y="954"/>
                <a:ext cx="381000" cy="38100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000"/>
                </a:pPr>
                <a:endParaRPr sz="2000"/>
              </a:p>
            </p:txBody>
          </p:sp>
          <p:sp>
            <p:nvSpPr>
              <p:cNvPr id="414" name="6"/>
              <p:cNvSpPr txBox="1"/>
              <p:nvPr/>
            </p:nvSpPr>
            <p:spPr>
              <a:xfrm>
                <a:off x="36829" y="-13728"/>
                <a:ext cx="312905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6</a:t>
                </a:r>
              </a:p>
            </p:txBody>
          </p:sp>
        </p:grpSp>
        <p:grpSp>
          <p:nvGrpSpPr>
            <p:cNvPr id="418" name="成组"/>
            <p:cNvGrpSpPr/>
            <p:nvPr/>
          </p:nvGrpSpPr>
          <p:grpSpPr>
            <a:xfrm>
              <a:off x="-1" y="1693590"/>
              <a:ext cx="298480" cy="410369"/>
              <a:chOff x="-12700" y="-26428"/>
              <a:chExt cx="298478" cy="410367"/>
            </a:xfrm>
          </p:grpSpPr>
          <p:sp>
            <p:nvSpPr>
              <p:cNvPr id="416" name="正方形"/>
              <p:cNvSpPr/>
              <p:nvPr/>
            </p:nvSpPr>
            <p:spPr>
              <a:xfrm>
                <a:off x="89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7" name="a"/>
              <p:cNvSpPr txBox="1"/>
              <p:nvPr/>
            </p:nvSpPr>
            <p:spPr>
              <a:xfrm>
                <a:off x="-12700" y="-26428"/>
                <a:ext cx="298478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a</a:t>
                </a:r>
              </a:p>
            </p:txBody>
          </p:sp>
        </p:grpSp>
        <p:grpSp>
          <p:nvGrpSpPr>
            <p:cNvPr id="421" name="成组"/>
            <p:cNvGrpSpPr/>
            <p:nvPr/>
          </p:nvGrpSpPr>
          <p:grpSpPr>
            <a:xfrm>
              <a:off x="584200" y="1797174"/>
              <a:ext cx="1270000" cy="1384301"/>
              <a:chOff x="0" y="77154"/>
              <a:chExt cx="1270000" cy="1384300"/>
            </a:xfrm>
          </p:grpSpPr>
          <p:sp>
            <p:nvSpPr>
              <p:cNvPr id="419" name="正方形"/>
              <p:cNvSpPr/>
              <p:nvPr/>
            </p:nvSpPr>
            <p:spPr>
              <a:xfrm>
                <a:off x="89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0" name="b"/>
              <p:cNvSpPr/>
              <p:nvPr/>
            </p:nvSpPr>
            <p:spPr>
              <a:xfrm>
                <a:off x="0" y="191454"/>
                <a:ext cx="1270000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b</a:t>
                </a:r>
              </a:p>
            </p:txBody>
          </p:sp>
        </p:grpSp>
        <p:grpSp>
          <p:nvGrpSpPr>
            <p:cNvPr id="424" name="成组"/>
            <p:cNvGrpSpPr/>
            <p:nvPr/>
          </p:nvGrpSpPr>
          <p:grpSpPr>
            <a:xfrm>
              <a:off x="1054100" y="1693590"/>
              <a:ext cx="298480" cy="410369"/>
              <a:chOff x="-12700" y="-26428"/>
              <a:chExt cx="298479" cy="410367"/>
            </a:xfrm>
          </p:grpSpPr>
          <p:sp>
            <p:nvSpPr>
              <p:cNvPr id="422" name="正方形"/>
              <p:cNvSpPr/>
              <p:nvPr/>
            </p:nvSpPr>
            <p:spPr>
              <a:xfrm>
                <a:off x="89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3" name="c"/>
              <p:cNvSpPr txBox="1"/>
              <p:nvPr/>
            </p:nvSpPr>
            <p:spPr>
              <a:xfrm>
                <a:off x="-12700" y="-26428"/>
                <a:ext cx="298479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c</a:t>
                </a:r>
              </a:p>
            </p:txBody>
          </p:sp>
        </p:grpSp>
        <p:grpSp>
          <p:nvGrpSpPr>
            <p:cNvPr id="427" name="成组"/>
            <p:cNvGrpSpPr/>
            <p:nvPr/>
          </p:nvGrpSpPr>
          <p:grpSpPr>
            <a:xfrm>
              <a:off x="1612900" y="1797174"/>
              <a:ext cx="1270001" cy="1397001"/>
              <a:chOff x="0" y="64454"/>
              <a:chExt cx="1270000" cy="1397000"/>
            </a:xfrm>
          </p:grpSpPr>
          <p:sp>
            <p:nvSpPr>
              <p:cNvPr id="425" name="正方形"/>
              <p:cNvSpPr/>
              <p:nvPr/>
            </p:nvSpPr>
            <p:spPr>
              <a:xfrm>
                <a:off x="34314" y="644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6" name="d"/>
              <p:cNvSpPr/>
              <p:nvPr/>
            </p:nvSpPr>
            <p:spPr>
              <a:xfrm>
                <a:off x="0" y="191454"/>
                <a:ext cx="1270000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d</a:t>
                </a:r>
              </a:p>
            </p:txBody>
          </p:sp>
        </p:grpSp>
        <p:grpSp>
          <p:nvGrpSpPr>
            <p:cNvPr id="430" name="成组"/>
            <p:cNvGrpSpPr/>
            <p:nvPr/>
          </p:nvGrpSpPr>
          <p:grpSpPr>
            <a:xfrm>
              <a:off x="2003579" y="1693590"/>
              <a:ext cx="298480" cy="410369"/>
              <a:chOff x="-12700" y="-26428"/>
              <a:chExt cx="298478" cy="410367"/>
            </a:xfrm>
          </p:grpSpPr>
          <p:sp>
            <p:nvSpPr>
              <p:cNvPr id="428" name="正方形"/>
              <p:cNvSpPr/>
              <p:nvPr/>
            </p:nvSpPr>
            <p:spPr>
              <a:xfrm>
                <a:off x="89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9" name="e"/>
              <p:cNvSpPr txBox="1"/>
              <p:nvPr/>
            </p:nvSpPr>
            <p:spPr>
              <a:xfrm>
                <a:off x="-12700" y="-26428"/>
                <a:ext cx="298478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e</a:t>
                </a:r>
              </a:p>
            </p:txBody>
          </p:sp>
        </p:grpSp>
        <p:grpSp>
          <p:nvGrpSpPr>
            <p:cNvPr id="433" name="成组"/>
            <p:cNvGrpSpPr/>
            <p:nvPr/>
          </p:nvGrpSpPr>
          <p:grpSpPr>
            <a:xfrm>
              <a:off x="2575079" y="1718991"/>
              <a:ext cx="275617" cy="410369"/>
              <a:chOff x="-12700" y="-1028"/>
              <a:chExt cx="275615" cy="410367"/>
            </a:xfrm>
          </p:grpSpPr>
          <p:sp>
            <p:nvSpPr>
              <p:cNvPr id="431" name="正方形"/>
              <p:cNvSpPr/>
              <p:nvPr/>
            </p:nvSpPr>
            <p:spPr>
              <a:xfrm>
                <a:off x="89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32" name="f"/>
              <p:cNvSpPr txBox="1"/>
              <p:nvPr/>
            </p:nvSpPr>
            <p:spPr>
              <a:xfrm>
                <a:off x="-12700" y="-1028"/>
                <a:ext cx="269624" cy="4103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f</a:t>
                </a:r>
              </a:p>
            </p:txBody>
          </p:sp>
        </p:grpSp>
        <p:grpSp>
          <p:nvGrpSpPr>
            <p:cNvPr id="436" name="成组"/>
            <p:cNvGrpSpPr/>
            <p:nvPr/>
          </p:nvGrpSpPr>
          <p:grpSpPr>
            <a:xfrm>
              <a:off x="3323626" y="2345015"/>
              <a:ext cx="1270001" cy="1384301"/>
              <a:chOff x="0" y="77154"/>
              <a:chExt cx="1270000" cy="1384300"/>
            </a:xfrm>
          </p:grpSpPr>
          <p:sp>
            <p:nvSpPr>
              <p:cNvPr id="434" name="正方形"/>
              <p:cNvSpPr/>
              <p:nvPr/>
            </p:nvSpPr>
            <p:spPr>
              <a:xfrm>
                <a:off x="21614" y="771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35" name="h"/>
              <p:cNvSpPr/>
              <p:nvPr/>
            </p:nvSpPr>
            <p:spPr>
              <a:xfrm>
                <a:off x="0" y="191454"/>
                <a:ext cx="1270000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h</a:t>
                </a:r>
              </a:p>
            </p:txBody>
          </p:sp>
        </p:grpSp>
        <p:grpSp>
          <p:nvGrpSpPr>
            <p:cNvPr id="439" name="成组"/>
            <p:cNvGrpSpPr/>
            <p:nvPr/>
          </p:nvGrpSpPr>
          <p:grpSpPr>
            <a:xfrm>
              <a:off x="3916741" y="2345015"/>
              <a:ext cx="1273786" cy="1384301"/>
              <a:chOff x="0" y="77154"/>
              <a:chExt cx="1273785" cy="1384300"/>
            </a:xfrm>
          </p:grpSpPr>
          <p:sp>
            <p:nvSpPr>
              <p:cNvPr id="437" name="正方形"/>
              <p:cNvSpPr/>
              <p:nvPr/>
            </p:nvSpPr>
            <p:spPr>
              <a:xfrm>
                <a:off x="0" y="77154"/>
                <a:ext cx="254000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38" name="i"/>
              <p:cNvSpPr/>
              <p:nvPr/>
            </p:nvSpPr>
            <p:spPr>
              <a:xfrm>
                <a:off x="3785" y="191454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i</a:t>
                </a:r>
              </a:p>
            </p:txBody>
          </p:sp>
        </p:grpSp>
        <p:grpSp>
          <p:nvGrpSpPr>
            <p:cNvPr id="442" name="成组"/>
            <p:cNvGrpSpPr/>
            <p:nvPr/>
          </p:nvGrpSpPr>
          <p:grpSpPr>
            <a:xfrm>
              <a:off x="2991159" y="1797174"/>
              <a:ext cx="1270001" cy="1358901"/>
              <a:chOff x="0" y="102554"/>
              <a:chExt cx="1270000" cy="1358900"/>
            </a:xfrm>
          </p:grpSpPr>
          <p:sp>
            <p:nvSpPr>
              <p:cNvPr id="440" name="正方形"/>
              <p:cNvSpPr/>
              <p:nvPr/>
            </p:nvSpPr>
            <p:spPr>
              <a:xfrm>
                <a:off x="21614" y="102554"/>
                <a:ext cx="254001" cy="2540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41" name="g"/>
              <p:cNvSpPr/>
              <p:nvPr/>
            </p:nvSpPr>
            <p:spPr>
              <a:xfrm>
                <a:off x="0" y="191454"/>
                <a:ext cx="1270000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t>g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 txBox="1">
            <a:spLocks noGrp="1"/>
          </p:cNvSpPr>
          <p:nvPr>
            <p:ph type="title"/>
          </p:nvPr>
        </p:nvSpPr>
        <p:spPr>
          <a:xfrm>
            <a:off x="781335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程序(program)</a:t>
            </a:r>
          </a:p>
        </p:txBody>
      </p:sp>
      <p:sp>
        <p:nvSpPr>
          <p:cNvPr id="43" name="文本框 3"/>
          <p:cNvSpPr txBox="1"/>
          <p:nvPr/>
        </p:nvSpPr>
        <p:spPr>
          <a:xfrm>
            <a:off x="100755" y="987621"/>
            <a:ext cx="2877709" cy="55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lvl1pPr>
          </a:lstStyle>
          <a:p>
            <a:r>
              <a:t>程序是算法的实现</a:t>
            </a:r>
          </a:p>
        </p:txBody>
      </p:sp>
      <p:sp>
        <p:nvSpPr>
          <p:cNvPr id="44" name="public static boolean realroot(double a, double b, double c, double[] roots) {…"/>
          <p:cNvSpPr txBox="1"/>
          <p:nvPr/>
        </p:nvSpPr>
        <p:spPr>
          <a:xfrm>
            <a:off x="53012" y="1665301"/>
            <a:ext cx="9140323" cy="3860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</a:t>
            </a:r>
            <a:r>
              <a:rPr sz="2200">
                <a:solidFill>
                  <a:srgbClr val="931A68"/>
                </a:solidFill>
              </a:rPr>
              <a:t>public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static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boolean</a:t>
            </a:r>
            <a:r>
              <a:rPr sz="1800"/>
              <a:t> realroot(</a:t>
            </a:r>
            <a:r>
              <a:rPr sz="1800">
                <a:solidFill>
                  <a:srgbClr val="931A68"/>
                </a:solidFill>
              </a:rPr>
              <a:t>double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, </a:t>
            </a:r>
            <a:r>
              <a:rPr sz="1800">
                <a:solidFill>
                  <a:srgbClr val="931A68"/>
                </a:solidFill>
              </a:rPr>
              <a:t>double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b</a:t>
            </a:r>
            <a:r>
              <a:rPr sz="1800"/>
              <a:t>, </a:t>
            </a:r>
            <a:r>
              <a:rPr sz="1800">
                <a:solidFill>
                  <a:srgbClr val="931A68"/>
                </a:solidFill>
              </a:rPr>
              <a:t>double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c</a:t>
            </a:r>
            <a:r>
              <a:rPr sz="1800"/>
              <a:t>, 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                          </a:t>
            </a:r>
            <a:r>
              <a:rPr sz="1800">
                <a:solidFill>
                  <a:srgbClr val="931A68"/>
                </a:solidFill>
              </a:rPr>
              <a:t>double</a:t>
            </a:r>
            <a:r>
              <a:rPr sz="1800"/>
              <a:t>[] </a:t>
            </a:r>
            <a:r>
              <a:rPr sz="1800">
                <a:solidFill>
                  <a:srgbClr val="7E504F"/>
                </a:solidFill>
              </a:rPr>
              <a:t>roots</a:t>
            </a:r>
            <a:r>
              <a:rPr sz="1800"/>
              <a:t>) {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double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deta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b</a:t>
            </a:r>
            <a:r>
              <a:rPr sz="1800"/>
              <a:t> * </a:t>
            </a:r>
            <a:r>
              <a:rPr sz="1800">
                <a:solidFill>
                  <a:srgbClr val="7E504F"/>
                </a:solidFill>
              </a:rPr>
              <a:t>b</a:t>
            </a:r>
            <a:r>
              <a:rPr sz="1800"/>
              <a:t> - 4.0 *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 * </a:t>
            </a:r>
            <a:r>
              <a:rPr sz="1800">
                <a:solidFill>
                  <a:srgbClr val="7E504F"/>
                </a:solidFill>
              </a:rPr>
              <a:t>c</a:t>
            </a:r>
            <a:r>
              <a:rPr sz="1800"/>
              <a:t>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if</a:t>
            </a:r>
            <a:r>
              <a:rPr sz="1800"/>
              <a:t> (</a:t>
            </a:r>
            <a:r>
              <a:rPr sz="1800">
                <a:solidFill>
                  <a:srgbClr val="7E504F"/>
                </a:solidFill>
              </a:rPr>
              <a:t>deta</a:t>
            </a:r>
            <a:r>
              <a:rPr sz="1800"/>
              <a:t> &lt; 0)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</a:t>
            </a:r>
            <a:r>
              <a:rPr sz="1800">
                <a:solidFill>
                  <a:srgbClr val="931A68"/>
                </a:solidFill>
              </a:rPr>
              <a:t>return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false</a:t>
            </a:r>
            <a:r>
              <a:rPr sz="1800"/>
              <a:t>;</a:t>
            </a:r>
            <a:endParaRPr sz="18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7E504F"/>
                </a:solidFill>
              </a:rPr>
              <a:t>roots</a:t>
            </a:r>
            <a:r>
              <a:rPr sz="1800"/>
              <a:t>[0] = (-</a:t>
            </a:r>
            <a:r>
              <a:rPr sz="1800">
                <a:solidFill>
                  <a:srgbClr val="7E504F"/>
                </a:solidFill>
              </a:rPr>
              <a:t>b</a:t>
            </a:r>
            <a:r>
              <a:rPr sz="1800"/>
              <a:t> + Math.sqrt(</a:t>
            </a:r>
            <a:r>
              <a:rPr sz="1800">
                <a:solidFill>
                  <a:srgbClr val="7E504F"/>
                </a:solidFill>
              </a:rPr>
              <a:t>deta</a:t>
            </a:r>
            <a:r>
              <a:rPr sz="1800"/>
              <a:t>)) / (2.0 *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);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7E504F"/>
                </a:solidFill>
              </a:rPr>
              <a:t>roots</a:t>
            </a:r>
            <a:r>
              <a:rPr sz="1800"/>
              <a:t>[1] = (-</a:t>
            </a:r>
            <a:r>
              <a:rPr sz="1800">
                <a:solidFill>
                  <a:srgbClr val="7E504F"/>
                </a:solidFill>
              </a:rPr>
              <a:t>b</a:t>
            </a:r>
            <a:r>
              <a:rPr sz="1800"/>
              <a:t> - Math.sqrt(</a:t>
            </a:r>
            <a:r>
              <a:rPr sz="1800">
                <a:solidFill>
                  <a:srgbClr val="7E504F"/>
                </a:solidFill>
              </a:rPr>
              <a:t>deta</a:t>
            </a:r>
            <a:r>
              <a:rPr sz="1800"/>
              <a:t>)) / (2.0 * </a:t>
            </a:r>
            <a:r>
              <a:rPr sz="1800">
                <a:solidFill>
                  <a:srgbClr val="7E504F"/>
                </a:solidFill>
              </a:rPr>
              <a:t>a</a:t>
            </a:r>
            <a:r>
              <a:rPr sz="1800"/>
              <a:t>);</a:t>
            </a: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return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true</a:t>
            </a:r>
            <a:r>
              <a:rPr sz="1800"/>
              <a:t>;</a:t>
            </a:r>
            <a:endParaRPr sz="1800">
              <a:solidFill>
                <a:srgbClr val="931A68"/>
              </a:solidFill>
            </a:endParaRPr>
          </a:p>
          <a:p>
            <a:pPr marL="0" marR="0" defTabSz="457200">
              <a:lnSpc>
                <a:spcPct val="150000"/>
              </a:lnSpc>
              <a:spcBef>
                <a:spcPts val="0"/>
              </a:spcBef>
              <a:defRPr sz="18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}</a:t>
            </a:r>
          </a:p>
        </p:txBody>
      </p:sp>
      <p:sp>
        <p:nvSpPr>
          <p:cNvPr id="45" name="文本框 4"/>
          <p:cNvSpPr txBox="1"/>
          <p:nvPr/>
        </p:nvSpPr>
        <p:spPr>
          <a:xfrm>
            <a:off x="100754" y="5682047"/>
            <a:ext cx="2029721" cy="56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4289" tIns="34289" rIns="34289" bIns="34289">
            <a:spAutoFit/>
          </a:bodyPr>
          <a:lstStyle>
            <a:lvl1pPr marL="342900" marR="0" indent="-342900">
              <a:lnSpc>
                <a:spcPct val="150000"/>
              </a:lnSpc>
              <a:spcBef>
                <a:spcPts val="0"/>
              </a:spcBef>
              <a:buSzPct val="100000"/>
              <a:buChar char="●"/>
              <a:defRPr sz="2400">
                <a:uFillTx/>
              </a:defRPr>
            </a:lvl1pPr>
          </a:lstStyle>
          <a:p>
            <a:r>
              <a:t>算法 ≃ 程序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 animBg="1" advAuto="0"/>
      <p:bldP spid="44" grpId="2" animBg="1" advAuto="0"/>
      <p:bldP spid="45" grpId="3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标题 1"/>
          <p:cNvSpPr txBox="1">
            <a:spLocks noGrp="1"/>
          </p:cNvSpPr>
          <p:nvPr>
            <p:ph type="title"/>
          </p:nvPr>
        </p:nvSpPr>
        <p:spPr>
          <a:xfrm>
            <a:off x="781335" y="1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查找问题(search problem)</a:t>
            </a:r>
          </a:p>
        </p:txBody>
      </p:sp>
      <p:sp>
        <p:nvSpPr>
          <p:cNvPr id="48" name="给定一个整数x，判断x是否与上述n个整数中的某个整数相等，如果是，则给出其下标值，否则，返回-1。"/>
          <p:cNvSpPr txBox="1"/>
          <p:nvPr/>
        </p:nvSpPr>
        <p:spPr>
          <a:xfrm>
            <a:off x="40402" y="1422560"/>
            <a:ext cx="8705565" cy="1668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buSzPct val="100000"/>
              <a:defRPr sz="2400">
                <a:uFillTx/>
              </a:defRPr>
            </a:pP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 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个不同的整数，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en-US" altLang="zh-CN" sz="2400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400" kern="100">
                <a:effectLst/>
                <a:ea typeface="Times New Roman" panose="02020603050405020304" pitchFamily="18" charset="0"/>
              </a:rPr>
              <a:t> </a:t>
            </a:r>
            <a:endParaRPr lang="en-US" altLang="zh-CN" sz="2400" kern="100">
              <a:effectLst/>
              <a:ea typeface="Times New Roman" panose="02020603050405020304" pitchFamily="18" charset="0"/>
            </a:endParaRPr>
          </a:p>
          <a:p>
            <a:pPr marL="0" marR="0" lvl="1">
              <a:lnSpc>
                <a:spcPct val="150000"/>
              </a:lnSpc>
              <a:spcBef>
                <a:spcPts val="0"/>
              </a:spcBef>
              <a:buSzPct val="100000"/>
              <a:defRPr sz="2400">
                <a:uFillTx/>
              </a:defRPr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给定整数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，判断是否存在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相等，如果存在，则输出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的下标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，否则，输出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effectLst/>
              </a:rPr>
              <a:t> </a:t>
            </a:r>
            <a:endParaRPr sz="240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标题 1"/>
          <p:cNvSpPr txBox="1">
            <a:spLocks noGrp="1"/>
          </p:cNvSpPr>
          <p:nvPr>
            <p:ph type="title"/>
          </p:nvPr>
        </p:nvSpPr>
        <p:spPr>
          <a:xfrm>
            <a:off x="759824" y="10759"/>
            <a:ext cx="7793038" cy="944563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chemeClr val="tx1"/>
                </a:solidFill>
              </a:rPr>
              <a:t>顺序查找算法</a:t>
            </a:r>
          </a:p>
        </p:txBody>
      </p:sp>
      <p:sp>
        <p:nvSpPr>
          <p:cNvPr id="51" name="过程：…"/>
          <p:cNvSpPr txBox="1"/>
          <p:nvPr/>
        </p:nvSpPr>
        <p:spPr>
          <a:xfrm>
            <a:off x="180021" y="1206215"/>
            <a:ext cx="8608977" cy="4438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基本思想是从左至右，将</a:t>
            </a:r>
            <a:r>
              <a:rPr lang="en-US" altLang="zh-CN" sz="2400" i="1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个整数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逐一比较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，算法如下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60000" lvl="3" indent="360000">
              <a:lnSpc>
                <a:spcPct val="150000"/>
              </a:lnSpc>
              <a:spcBef>
                <a:spcPts val="0"/>
              </a:spcBef>
              <a:buAutoNum type="arabicParenBoth"/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使用变量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表示要与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比较的数据的下标，初始时，令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0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60000" lvl="3" indent="360000">
              <a:lnSpc>
                <a:spcPct val="150000"/>
              </a:lnSpc>
              <a:spcBef>
                <a:spcPts val="0"/>
              </a:spcBef>
              <a:buFontTx/>
              <a:buAutoNum type="arabicParenBoth"/>
            </a:pP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&lt; n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，即尚有未与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比较过的数据，则转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；否则，输出</a:t>
            </a:r>
            <a:endParaRPr lang="en-US" altLang="zh-CN" sz="24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60000" lvl="3" indent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-1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817200" lvl="3" indent="-457200">
              <a:lnSpc>
                <a:spcPct val="150000"/>
              </a:lnSpc>
              <a:spcBef>
                <a:spcPts val="0"/>
              </a:spcBef>
              <a:buFont typeface="Wingdings" pitchFamily="2" charset="2"/>
              <a:buAutoNum type="arabicParenBoth" startAt="3"/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如果条件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i="1" kern="100" baseline="-250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成立，则输出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，结束</a:t>
            </a: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否则令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400" i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+ 1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，转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Tahoma Bold"/>
        <a:ea typeface="Tahoma Bold"/>
        <a:cs typeface="Tahoma Bold"/>
      </a:majorFont>
      <a:minorFont>
        <a:latin typeface="Tahoma"/>
        <a:ea typeface="Tahoma"/>
        <a:cs typeface="Taho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6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6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Tahoma Bold"/>
        <a:ea typeface="Tahoma Bold"/>
        <a:cs typeface="Tahoma Bold"/>
      </a:majorFont>
      <a:minorFont>
        <a:latin typeface="Tahoma"/>
        <a:ea typeface="Tahoma"/>
        <a:cs typeface="Taho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6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9525" cap="flat">
          <a:solidFill>
            <a:srgbClr val="000000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40" marR="40640" indent="0" algn="l" defTabSz="914400" rtl="0" fontAlgn="auto" latinLnBrk="0" hangingPunct="0">
          <a:lnSpc>
            <a:spcPct val="100000"/>
          </a:lnSpc>
          <a:spcBef>
            <a:spcPts val="16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4407</Words>
  <Application>Microsoft Macintosh PowerPoint</Application>
  <PresentationFormat>全屏显示(4:3)</PresentationFormat>
  <Paragraphs>600</Paragraphs>
  <Slides>66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6" baseType="lpstr">
      <vt:lpstr>宋体</vt:lpstr>
      <vt:lpstr>Arial</vt:lpstr>
      <vt:lpstr>Calibri</vt:lpstr>
      <vt:lpstr>Cambria Math</vt:lpstr>
      <vt:lpstr>Helvetica</vt:lpstr>
      <vt:lpstr>Lucida Grande</vt:lpstr>
      <vt:lpstr>Monaco</vt:lpstr>
      <vt:lpstr>Times New Roman</vt:lpstr>
      <vt:lpstr>Wingdings</vt:lpstr>
      <vt:lpstr>White</vt:lpstr>
      <vt:lpstr>主要内容</vt:lpstr>
      <vt:lpstr>算法(algorithm)</vt:lpstr>
      <vt:lpstr>算法</vt:lpstr>
      <vt:lpstr>算法</vt:lpstr>
      <vt:lpstr>算法</vt:lpstr>
      <vt:lpstr>算法的特性</vt:lpstr>
      <vt:lpstr>程序(program)</vt:lpstr>
      <vt:lpstr>查找问题(search problem)</vt:lpstr>
      <vt:lpstr>顺序查找算法</vt:lpstr>
      <vt:lpstr>使用数组存储数据</vt:lpstr>
      <vt:lpstr>顺序查找程序</vt:lpstr>
      <vt:lpstr>查找问题</vt:lpstr>
      <vt:lpstr>折半查找算法</vt:lpstr>
      <vt:lpstr>使用数组存储数据</vt:lpstr>
      <vt:lpstr>折半查找程序</vt:lpstr>
      <vt:lpstr>阶乘：递推</vt:lpstr>
      <vt:lpstr>阶乘：递归</vt:lpstr>
      <vt:lpstr>阶乘：递归</vt:lpstr>
      <vt:lpstr>执行时间和影响因素</vt:lpstr>
      <vt:lpstr>问题的规模</vt:lpstr>
      <vt:lpstr>问题的规模</vt:lpstr>
      <vt:lpstr>问题的规模</vt:lpstr>
      <vt:lpstr>问题的规模</vt:lpstr>
      <vt:lpstr>算法分析</vt:lpstr>
      <vt:lpstr>时间复杂度模型</vt:lpstr>
      <vt:lpstr>顺序查找的执行时间</vt:lpstr>
      <vt:lpstr>折半查找的执行时间</vt:lpstr>
      <vt:lpstr>折半查找的执行时间</vt:lpstr>
      <vt:lpstr>递推的阶乘的执行时间</vt:lpstr>
      <vt:lpstr>递归的阶乘的执行时间</vt:lpstr>
      <vt:lpstr>递归的阶乘的执行时间</vt:lpstr>
      <vt:lpstr>递归程序的执行时间</vt:lpstr>
      <vt:lpstr>递归程序的执行时间</vt:lpstr>
      <vt:lpstr>递归程序的执行时间</vt:lpstr>
      <vt:lpstr>执行时间的比较</vt:lpstr>
      <vt:lpstr>渐进时间复杂度分析</vt:lpstr>
      <vt:lpstr>Big O的定义</vt:lpstr>
      <vt:lpstr>Big O的常见形式</vt:lpstr>
      <vt:lpstr>Big O的常见形式</vt:lpstr>
      <vt:lpstr>Big O的计算</vt:lpstr>
      <vt:lpstr>Big O的计算</vt:lpstr>
      <vt:lpstr>Big O的计算</vt:lpstr>
      <vt:lpstr>Big O的用途</vt:lpstr>
      <vt:lpstr>Big O 运算规则</vt:lpstr>
      <vt:lpstr>Big O 运算规则的应用</vt:lpstr>
      <vt:lpstr>Big O 运算规则的应用</vt:lpstr>
      <vt:lpstr>Big O 运算规则的应用</vt:lpstr>
      <vt:lpstr>Big 𝛀</vt:lpstr>
      <vt:lpstr>局限性</vt:lpstr>
      <vt:lpstr>局限性</vt:lpstr>
      <vt:lpstr>局限性</vt:lpstr>
      <vt:lpstr>局限性</vt:lpstr>
      <vt:lpstr>局限性</vt:lpstr>
      <vt:lpstr>空间复杂性模型</vt:lpstr>
      <vt:lpstr>空间复杂性计算</vt:lpstr>
      <vt:lpstr>空间复杂性计算</vt:lpstr>
      <vt:lpstr>空间复杂性计算</vt:lpstr>
      <vt:lpstr>程序性能的测量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算法(algorithm)</dc:title>
  <cp:lastModifiedBy>Microsoft Office User</cp:lastModifiedBy>
  <cp:revision>125</cp:revision>
  <dcterms:modified xsi:type="dcterms:W3CDTF">2023-02-20T06:03:53Z</dcterms:modified>
</cp:coreProperties>
</file>