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318" r:id="rId4"/>
    <p:sldId id="319" r:id="rId5"/>
    <p:sldId id="320" r:id="rId6"/>
    <p:sldId id="321" r:id="rId7"/>
    <p:sldId id="261" r:id="rId8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1pPr>
    <a:lvl2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2pPr>
    <a:lvl3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3pPr>
    <a:lvl4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4pPr>
    <a:lvl5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5pPr>
    <a:lvl6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6pPr>
    <a:lvl7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7pPr>
    <a:lvl8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8pPr>
    <a:lvl9pPr marL="0" marR="0" indent="0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李盛恩" initials="李" lastIdx="24" clrIdx="0"/>
  <p:cmAuthor id="1" name="Microsoft Office User" initials="MOU" lastIdx="2" clrIdx="1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3"/>
  </p:normalViewPr>
  <p:slideViewPr>
    <p:cSldViewPr snapToGrid="0">
      <p:cViewPr>
        <p:scale>
          <a:sx n="123" d="100"/>
          <a:sy n="123" d="100"/>
        </p:scale>
        <p:origin x="30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1-03-07T08:24:40.108" idx="1">
    <p:pos x="5486" y="473"/>
    <p:text>关系可以是数据之间自然有的，如：
同学关系。
也可以是根据需要，人为加上的：
如菜鸟驿站的包裹的编号、学生的学号</p:text>
    <p:extLst>
      <p:ext uri="{C676402C-5697-4E1C-873F-D02D1690AC5C}">
        <p15:threadingInfo xmlns:p15="http://schemas.microsoft.com/office/powerpoint/2012/main" timeZoneBias="-4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0-07-18T09:35:39.848" idx="2">
    <p:pos x="4974" y="732"/>
    <p:text>size():返回长度 clear():清空线性表的数据 isEmpty():如果为空表返回true，否则false get(i):返回编号为I的数据
set(i, x):更改编号为i的数据，并返回修改前的数据
add(i, x)  将x存放到第i 个位置
remove(i) 删除编号为i的数据
indexOf(T x): 如果有与x相等的数据，返回其编号，否则，返回-1. iterator(): 返回一个迭代器，它按照从表头到表尾的顺序依次返回各数据。 
接口中没有描述数据之间的关系
这个关系体现在操作中</p:text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" name="Shape 4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+mn-lt"/>
        <a:ea typeface="+mn-ea"/>
        <a:cs typeface="+mn-cs"/>
        <a:sym typeface="Lucida Grande"/>
      </a:defRPr>
    </a:lvl1pPr>
    <a:lvl2pPr indent="228600" defTabSz="457200" latinLnBrk="0">
      <a:defRPr sz="2200">
        <a:latin typeface="+mn-lt"/>
        <a:ea typeface="+mn-ea"/>
        <a:cs typeface="+mn-cs"/>
        <a:sym typeface="Lucida Grande"/>
      </a:defRPr>
    </a:lvl2pPr>
    <a:lvl3pPr indent="457200" defTabSz="457200" latinLnBrk="0">
      <a:defRPr sz="2200">
        <a:latin typeface="+mn-lt"/>
        <a:ea typeface="+mn-ea"/>
        <a:cs typeface="+mn-cs"/>
        <a:sym typeface="Lucida Grande"/>
      </a:defRPr>
    </a:lvl3pPr>
    <a:lvl4pPr indent="685800" defTabSz="457200" latinLnBrk="0">
      <a:defRPr sz="2200">
        <a:latin typeface="+mn-lt"/>
        <a:ea typeface="+mn-ea"/>
        <a:cs typeface="+mn-cs"/>
        <a:sym typeface="Lucida Grande"/>
      </a:defRPr>
    </a:lvl4pPr>
    <a:lvl5pPr indent="914400" defTabSz="457200" latinLnBrk="0">
      <a:defRPr sz="2200">
        <a:latin typeface="+mn-lt"/>
        <a:ea typeface="+mn-ea"/>
        <a:cs typeface="+mn-cs"/>
        <a:sym typeface="Lucida Grande"/>
      </a:defRPr>
    </a:lvl5pPr>
    <a:lvl6pPr indent="1143000" defTabSz="457200" latinLnBrk="0">
      <a:defRPr sz="2200">
        <a:latin typeface="+mn-lt"/>
        <a:ea typeface="+mn-ea"/>
        <a:cs typeface="+mn-cs"/>
        <a:sym typeface="Lucida Grande"/>
      </a:defRPr>
    </a:lvl6pPr>
    <a:lvl7pPr indent="1371600" defTabSz="457200" latinLnBrk="0">
      <a:defRPr sz="2200">
        <a:latin typeface="+mn-lt"/>
        <a:ea typeface="+mn-ea"/>
        <a:cs typeface="+mn-cs"/>
        <a:sym typeface="Lucida Grande"/>
      </a:defRPr>
    </a:lvl7pPr>
    <a:lvl8pPr indent="1600200" defTabSz="457200" latinLnBrk="0">
      <a:defRPr sz="2200">
        <a:latin typeface="+mn-lt"/>
        <a:ea typeface="+mn-ea"/>
        <a:cs typeface="+mn-cs"/>
        <a:sym typeface="Lucida Grande"/>
      </a:defRPr>
    </a:lvl8pPr>
    <a:lvl9pPr indent="1828800" defTabSz="457200" latinLnBrk="0">
      <a:defRPr sz="2200">
        <a:latin typeface="+mn-lt"/>
        <a:ea typeface="+mn-ea"/>
        <a:cs typeface="+mn-cs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36868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顶点表示数据，弧表示数据之间的先后关系</a:t>
            </a:r>
          </a:p>
        </p:txBody>
      </p:sp>
    </p:spTree>
    <p:extLst>
      <p:ext uri="{BB962C8B-B14F-4D97-AF65-F5344CB8AC3E}">
        <p14:creationId xmlns:p14="http://schemas.microsoft.com/office/powerpoint/2010/main" val="359665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顶点表示数据，弧表示数据之间的先后关系</a:t>
            </a:r>
          </a:p>
        </p:txBody>
      </p:sp>
    </p:spTree>
    <p:extLst>
      <p:ext uri="{BB962C8B-B14F-4D97-AF65-F5344CB8AC3E}">
        <p14:creationId xmlns:p14="http://schemas.microsoft.com/office/powerpoint/2010/main" val="1732055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上体育课时，一个同学入队</a:t>
            </a:r>
          </a:p>
        </p:txBody>
      </p:sp>
    </p:spTree>
    <p:extLst>
      <p:ext uri="{BB962C8B-B14F-4D97-AF65-F5344CB8AC3E}">
        <p14:creationId xmlns:p14="http://schemas.microsoft.com/office/powerpoint/2010/main" val="1940763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上体育课时，一个同学入队</a:t>
            </a:r>
          </a:p>
        </p:txBody>
      </p:sp>
    </p:spTree>
    <p:extLst>
      <p:ext uri="{BB962C8B-B14F-4D97-AF65-F5344CB8AC3E}">
        <p14:creationId xmlns:p14="http://schemas.microsoft.com/office/powerpoint/2010/main" val="2430657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Java</a:t>
            </a:r>
            <a:r>
              <a:rPr kumimoji="1" lang="zh-CN" altLang="en-US"/>
              <a:t>类库的抽象数据类型线性表叫做</a:t>
            </a:r>
            <a:r>
              <a:rPr kumimoji="1" lang="en-US" altLang="zh-CN"/>
              <a:t>list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52216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文本"/>
          <p:cNvSpPr txBox="1">
            <a:spLocks noGrp="1"/>
          </p:cNvSpPr>
          <p:nvPr>
            <p:ph type="title"/>
          </p:nvPr>
        </p:nvSpPr>
        <p:spPr>
          <a:xfrm>
            <a:off x="1276350" y="28575"/>
            <a:ext cx="6607175" cy="704850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t>标题文本</a:t>
            </a:r>
          </a:p>
        </p:txBody>
      </p:sp>
      <p:sp>
        <p:nvSpPr>
          <p:cNvPr id="2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0725DCA-3E38-9274-C4F5-E7C5090655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4498" y="845993"/>
            <a:ext cx="8221519" cy="1356880"/>
          </a:xfrm>
          <a:prstGeom prst="rect">
            <a:avLst/>
          </a:prstGeom>
        </p:spPr>
        <p:txBody>
          <a:bodyPr/>
          <a:lstStyle>
            <a:lvl1pPr marL="273050" indent="-45720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l"/>
              <a:defRPr sz="24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defRPr>
            </a:lvl1pPr>
            <a:lvl2pPr marL="1011237" indent="-45720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+mj-lt"/>
              <a:buAutoNum type="alphaLcPeriod"/>
              <a:def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defRPr>
            </a:lvl2pPr>
            <a:lvl3pPr marL="954088" indent="-457200">
              <a:lnSpc>
                <a:spcPct val="150000"/>
              </a:lnSpc>
              <a:spcBef>
                <a:spcPts val="0"/>
              </a:spcBef>
              <a:buNone/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411287" indent="-457200">
              <a:lnSpc>
                <a:spcPct val="150000"/>
              </a:lnSpc>
              <a:spcBef>
                <a:spcPts val="0"/>
              </a:spcBef>
              <a:buNone/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1868487" indent="0"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endParaRPr kumimoji="1" lang="zh-CN" altLang="en-US"/>
          </a:p>
          <a:p>
            <a:pPr lvl="3"/>
            <a:endParaRPr kumimoji="1" lang="zh-CN" alt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s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"/>
          <p:cNvSpPr/>
          <p:nvPr/>
        </p:nvSpPr>
        <p:spPr>
          <a:xfrm>
            <a:off x="803671" y="73024"/>
            <a:ext cx="328614" cy="474665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lnSpc>
                <a:spcPct val="100000"/>
              </a:lnSpc>
              <a:spcBef>
                <a:spcPts val="1300"/>
              </a:spcBef>
              <a:defRPr sz="18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33" name="Group 7"/>
          <p:cNvGrpSpPr/>
          <p:nvPr/>
        </p:nvGrpSpPr>
        <p:grpSpPr>
          <a:xfrm>
            <a:off x="116085" y="73024"/>
            <a:ext cx="1009056" cy="732237"/>
            <a:chOff x="0" y="0"/>
            <a:chExt cx="1009054" cy="732235"/>
          </a:xfrm>
        </p:grpSpPr>
        <p:sp>
          <p:nvSpPr>
            <p:cNvPr id="29" name="Shape 3"/>
            <p:cNvSpPr/>
            <p:nvPr/>
          </p:nvSpPr>
          <p:spPr>
            <a:xfrm>
              <a:off x="256129" y="-1"/>
              <a:ext cx="383675" cy="385711"/>
            </a:xfrm>
            <a:prstGeom prst="rect">
              <a:avLst/>
            </a:prstGeom>
            <a:solidFill>
              <a:srgbClr val="F81F08"/>
            </a:soli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R="40639" indent="57798" defTabSz="910828">
                <a:lnSpc>
                  <a:spcPct val="100000"/>
                </a:lnSpc>
                <a:spcBef>
                  <a:spcPts val="1300"/>
                </a:spcBef>
                <a:defRPr sz="18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30" name="Shape 4"/>
            <p:cNvSpPr/>
            <p:nvPr/>
          </p:nvSpPr>
          <p:spPr>
            <a:xfrm>
              <a:off x="364558" y="346525"/>
              <a:ext cx="369774" cy="385711"/>
            </a:xfrm>
            <a:prstGeom prst="rect">
              <a:avLst/>
            </a:prstGeom>
            <a:solidFill>
              <a:srgbClr val="3333CC"/>
            </a:soli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R="40639" indent="57798" defTabSz="910828">
                <a:lnSpc>
                  <a:spcPct val="100000"/>
                </a:lnSpc>
                <a:spcBef>
                  <a:spcPts val="1300"/>
                </a:spcBef>
                <a:defRPr sz="18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31" name="Shape 5"/>
            <p:cNvSpPr/>
            <p:nvPr/>
          </p:nvSpPr>
          <p:spPr>
            <a:xfrm>
              <a:off x="688456" y="346525"/>
              <a:ext cx="320599" cy="385711"/>
            </a:xfrm>
            <a:prstGeom prst="rect">
              <a:avLst/>
            </a:prstGeom>
            <a:gradFill flip="none" rotWithShape="1">
              <a:gsLst>
                <a:gs pos="0">
                  <a:srgbClr val="3333CC"/>
                </a:gs>
                <a:gs pos="100000">
                  <a:srgbClr val="FEE8F7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R="40639" indent="57798" defTabSz="910828">
                <a:lnSpc>
                  <a:spcPct val="100000"/>
                </a:lnSpc>
                <a:spcBef>
                  <a:spcPts val="1300"/>
                </a:spcBef>
                <a:defRPr sz="18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32" name="Shape 6"/>
            <p:cNvSpPr/>
            <p:nvPr/>
          </p:nvSpPr>
          <p:spPr>
            <a:xfrm>
              <a:off x="-1" y="283799"/>
              <a:ext cx="490715" cy="343140"/>
            </a:xfrm>
            <a:prstGeom prst="rect">
              <a:avLst/>
            </a:prstGeom>
            <a:gradFill flip="none" rotWithShape="1">
              <a:gsLst>
                <a:gs pos="0">
                  <a:srgbClr val="FEE8F7"/>
                </a:gs>
                <a:gs pos="100000">
                  <a:srgbClr val="FF0000"/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R="40639" indent="57798" defTabSz="910828">
                <a:lnSpc>
                  <a:spcPct val="100000"/>
                </a:lnSpc>
                <a:spcBef>
                  <a:spcPts val="1300"/>
                </a:spcBef>
                <a:defRPr sz="18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34" name="Shape 8"/>
          <p:cNvSpPr/>
          <p:nvPr/>
        </p:nvSpPr>
        <p:spPr>
          <a:xfrm>
            <a:off x="764579" y="-44848"/>
            <a:ext cx="31751" cy="912814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lnSpc>
                <a:spcPct val="100000"/>
              </a:lnSpc>
              <a:spcBef>
                <a:spcPts val="1300"/>
              </a:spcBef>
              <a:defRPr sz="18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35" name="Shape 9"/>
          <p:cNvSpPr/>
          <p:nvPr/>
        </p:nvSpPr>
        <p:spPr>
          <a:xfrm>
            <a:off x="442912" y="701674"/>
            <a:ext cx="8226427" cy="31752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lnSpc>
                <a:spcPct val="100000"/>
              </a:lnSpc>
              <a:spcBef>
                <a:spcPts val="1300"/>
              </a:spcBef>
              <a:defRPr sz="18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pic>
        <p:nvPicPr>
          <p:cNvPr id="36" name="tb.png" descr="t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946" y="28773"/>
            <a:ext cx="698006" cy="664767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标题文本"/>
          <p:cNvSpPr txBox="1">
            <a:spLocks noGrp="1"/>
          </p:cNvSpPr>
          <p:nvPr>
            <p:ph type="title"/>
          </p:nvPr>
        </p:nvSpPr>
        <p:spPr>
          <a:xfrm>
            <a:off x="1138951" y="33515"/>
            <a:ext cx="6643689" cy="669728"/>
          </a:xfrm>
          <a:prstGeom prst="rect">
            <a:avLst/>
          </a:prstGeom>
        </p:spPr>
        <p:txBody>
          <a:bodyPr lIns="35718" tIns="35718" rIns="35718" bIns="35718" anchor="ctr"/>
          <a:lstStyle>
            <a:lvl1pPr marR="40639" indent="57798" defTabSz="910828">
              <a:defRPr sz="4000" b="1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标题文本</a:t>
            </a:r>
          </a:p>
        </p:txBody>
      </p:sp>
      <p:sp>
        <p:nvSpPr>
          <p:cNvPr id="3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4410273" y="6384726"/>
            <a:ext cx="312739" cy="328428"/>
          </a:xfrm>
          <a:prstGeom prst="rect">
            <a:avLst/>
          </a:prstGeom>
        </p:spPr>
        <p:txBody>
          <a:bodyPr lIns="35718" tIns="35718" rIns="35718" bIns="35718"/>
          <a:lstStyle>
            <a:lvl1pPr defTabSz="580429">
              <a:defRPr sz="1800">
                <a:uFill>
                  <a:solidFill>
                    <a:srgbClr val="000000"/>
                  </a:solidFill>
                </a:u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415925" y="19050"/>
            <a:ext cx="439738" cy="474663"/>
          </a:xfrm>
          <a:prstGeom prst="rect">
            <a:avLst/>
          </a:prstGeom>
          <a:solidFill>
            <a:srgbClr val="F81F0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lnSpc>
                <a:spcPct val="100000"/>
              </a:lnSpc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3" name="矩形"/>
          <p:cNvSpPr/>
          <p:nvPr/>
        </p:nvSpPr>
        <p:spPr>
          <a:xfrm>
            <a:off x="803275" y="19050"/>
            <a:ext cx="328613" cy="474663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lnSpc>
                <a:spcPct val="100000"/>
              </a:lnSpc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4" name="矩形"/>
          <p:cNvSpPr/>
          <p:nvPr/>
        </p:nvSpPr>
        <p:spPr>
          <a:xfrm>
            <a:off x="539750" y="266700"/>
            <a:ext cx="423863" cy="474663"/>
          </a:xfrm>
          <a:prstGeom prst="rect">
            <a:avLst/>
          </a:prstGeom>
          <a:solidFill>
            <a:srgbClr val="3333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lnSpc>
                <a:spcPct val="100000"/>
              </a:lnSpc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5" name="矩形"/>
          <p:cNvSpPr/>
          <p:nvPr/>
        </p:nvSpPr>
        <p:spPr>
          <a:xfrm>
            <a:off x="909637" y="266700"/>
            <a:ext cx="366713" cy="474663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lnSpc>
                <a:spcPct val="100000"/>
              </a:lnSpc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6" name="矩形"/>
          <p:cNvSpPr/>
          <p:nvPr/>
        </p:nvSpPr>
        <p:spPr>
          <a:xfrm>
            <a:off x="133349" y="314325"/>
            <a:ext cx="560389" cy="422275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lnSpc>
                <a:spcPct val="100000"/>
              </a:lnSpc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7" name="矩形"/>
          <p:cNvSpPr/>
          <p:nvPr/>
        </p:nvSpPr>
        <p:spPr>
          <a:xfrm>
            <a:off x="795337" y="17462"/>
            <a:ext cx="31751" cy="752476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lnSpc>
                <a:spcPct val="100000"/>
              </a:lnSpc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8" name="矩形"/>
          <p:cNvSpPr/>
          <p:nvPr/>
        </p:nvSpPr>
        <p:spPr>
          <a:xfrm>
            <a:off x="441325" y="719137"/>
            <a:ext cx="8228013" cy="31751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lnSpc>
                <a:spcPct val="100000"/>
              </a:lnSpc>
              <a:spcBef>
                <a:spcPts val="1300"/>
              </a:spcBef>
              <a:defRPr sz="2200" b="1"/>
            </a:pPr>
            <a:endParaRPr/>
          </a:p>
        </p:txBody>
      </p:sp>
      <p:pic>
        <p:nvPicPr>
          <p:cNvPr id="9" name="image1.png" descr="image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2087" y="19050"/>
            <a:ext cx="755651" cy="704850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标题文本"/>
          <p:cNvSpPr txBox="1">
            <a:spLocks noGrp="1"/>
          </p:cNvSpPr>
          <p:nvPr>
            <p:ph type="title"/>
          </p:nvPr>
        </p:nvSpPr>
        <p:spPr>
          <a:xfrm>
            <a:off x="1286510" y="28575"/>
            <a:ext cx="6607175" cy="704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5717" tIns="35717" rIns="35717" bIns="35717" anchor="b">
            <a:noAutofit/>
          </a:bodyPr>
          <a:lstStyle/>
          <a:p>
            <a:r>
              <a:t>标题文本</a:t>
            </a:r>
          </a:p>
        </p:txBody>
      </p:sp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4275138" y="6383337"/>
            <a:ext cx="592137" cy="646757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>
            <a:spAutoFit/>
          </a:bodyPr>
          <a:lstStyle>
            <a:lvl1pPr algn="ctr" defTabSz="579437">
              <a:lnSpc>
                <a:spcPct val="100000"/>
              </a:lnSpc>
              <a:defRPr sz="4000" b="1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571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000000"/>
          </a:solidFill>
          <a:uFillTx/>
          <a:latin typeface="Times New Roman" panose="02020603050405020304" pitchFamily="18" charset="0"/>
          <a:ea typeface="Times New Roman" panose="02020603050405020304" pitchFamily="18" charset="0"/>
          <a:cs typeface="Times New Roman" panose="02020603050405020304" pitchFamily="18" charset="0"/>
          <a:sym typeface="Arial Black"/>
        </a:defRPr>
      </a:lvl1pPr>
      <a:lvl2pPr marL="0" marR="0" indent="571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2pPr>
      <a:lvl3pPr marL="0" marR="0" indent="571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3pPr>
      <a:lvl4pPr marL="0" marR="0" indent="571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4pPr>
      <a:lvl5pPr marL="0" marR="0" indent="571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5pPr>
      <a:lvl6pPr marL="0" marR="0" indent="5143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6pPr>
      <a:lvl7pPr marL="0" marR="0" indent="9715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7pPr>
      <a:lvl8pPr marL="0" marR="0" indent="14287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8pPr>
      <a:lvl9pPr marL="0" marR="0" indent="1885950" algn="ctr" defTabSz="9096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9pPr>
    </p:titleStyle>
    <p:bodyStyle>
      <a:lvl1pPr marL="273050" marR="0" indent="-233362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60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1pPr>
      <a:lvl2pPr marL="872595" marR="0" indent="-375708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2pPr>
      <a:lvl3pPr marL="1290108" marR="0" indent="-336020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3pPr>
      <a:lvl4pPr marL="1818745" marR="0" indent="-407458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4pPr>
      <a:lvl5pPr marL="2275945" marR="0" indent="-407458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5pPr>
      <a:lvl6pPr marL="2733145" marR="0" indent="-407458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6pPr>
      <a:lvl7pPr marL="3190345" marR="0" indent="-407458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7pPr>
      <a:lvl8pPr marL="3647545" marR="0" indent="-407458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8pPr>
      <a:lvl9pPr marL="4104745" marR="0" indent="-407458" algn="l" defTabSz="909637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3000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9pPr>
    </p:bodyStyle>
    <p:otherStyle>
      <a:lvl1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1pPr>
      <a:lvl2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2pPr>
      <a:lvl3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3pPr>
      <a:lvl4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4pPr>
      <a:lvl5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5pPr>
      <a:lvl6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6pPr>
      <a:lvl7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7pPr>
      <a:lvl8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8pPr>
      <a:lvl9pPr marL="0" marR="0" indent="0" algn="ctr" defTabSz="5794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8CF48A5-EFAD-24A8-60C9-2D5F34DFE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本章内容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909C0C4-F4F4-1C64-B604-E8C944B1B4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4498" y="845992"/>
            <a:ext cx="8221519" cy="1866035"/>
          </a:xfrm>
        </p:spPr>
        <p:txBody>
          <a:bodyPr/>
          <a:lstStyle/>
          <a:p>
            <a:r>
              <a:rPr lang="zh-CN" altLang="en-US"/>
              <a:t>线性表的定义</a:t>
            </a:r>
            <a:endParaRPr lang="en-US" altLang="zh-CN"/>
          </a:p>
          <a:p>
            <a:r>
              <a:rPr lang="zh-CN" altLang="en-US"/>
              <a:t>线性表的数组描述</a:t>
            </a:r>
            <a:endParaRPr lang="en-US" altLang="zh-CN"/>
          </a:p>
          <a:p>
            <a:r>
              <a:rPr lang="zh-CN" altLang="en-US"/>
              <a:t>线性表的链式描述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DBEDC54C-BC00-9557-DDFF-2351D3B9E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线性表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080084-6C5D-330C-19A7-231167B4D87A}"/>
              </a:ext>
            </a:extLst>
          </p:cNvPr>
          <p:cNvSpPr txBox="1"/>
          <p:nvPr/>
        </p:nvSpPr>
        <p:spPr>
          <a:xfrm>
            <a:off x="418662" y="870099"/>
            <a:ext cx="8437307" cy="56504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 anchorCtr="0">
            <a:noAutofit/>
          </a:bodyPr>
          <a:lstStyle/>
          <a:p>
            <a:pPr marL="342900" marR="0" indent="-34290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l"/>
              <a:tabLst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线性表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(</a:t>
            </a:r>
            <a:r>
              <a:rPr lang="en-US" altLang="zh-CN" sz="2400"/>
              <a:t>linear list</a:t>
            </a:r>
            <a:r>
              <a:rPr lang="zh-CN" altLang="en-US" sz="2400"/>
              <a:t>，</a:t>
            </a:r>
            <a:r>
              <a:rPr lang="en-US" altLang="zh-CN" sz="2400"/>
              <a:t>list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是有限的数据集合，数据之间有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线性次序关系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。即线性表是一个数据序列：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indent="0" algn="ctr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4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zh-CN" altLang="zh-CN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n-</a:t>
            </a:r>
            <a:r>
              <a:rPr lang="en-US" altLang="zh-CN" sz="24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altLang="zh-CN" sz="2400" kern="10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marR="0" indent="-34290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l"/>
              <a:tabLst/>
            </a:pPr>
            <a:r>
              <a:rPr lang="zh-CN" altLang="zh-CN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线性表的</a:t>
            </a:r>
            <a:r>
              <a:rPr lang="zh-CN" altLang="zh-CN" sz="24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长度</a:t>
            </a:r>
            <a:r>
              <a:rPr lang="zh-CN" altLang="en-US" sz="2400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是数据的个数</a:t>
            </a:r>
            <a:endParaRPr lang="en-US" altLang="zh-CN" sz="2400" kern="1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marR="0" indent="-34290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l"/>
              <a:tabLst/>
            </a:pPr>
            <a:r>
              <a:rPr lang="zh-CN" altLang="en-US" sz="2400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长度为</a:t>
            </a:r>
            <a:r>
              <a:rPr lang="en-US" altLang="zh-CN" sz="2400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400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的线性表叫做</a:t>
            </a:r>
            <a:r>
              <a:rPr lang="zh-CN" altLang="en-US" sz="24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空表</a:t>
            </a:r>
            <a:endParaRPr lang="en-US" altLang="zh-CN" sz="2400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marR="0" indent="-34290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l"/>
              <a:tabLst/>
            </a:pP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根据数据在线性表的位置，赋予数据唯一的</a:t>
            </a:r>
            <a:r>
              <a:rPr lang="zh-CN" altLang="zh-CN" sz="24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编号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Index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，长度为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的线性表的数据编号为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 1</a:t>
            </a:r>
            <a:endParaRPr lang="en-US" altLang="zh-CN" sz="24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marR="0" indent="-34290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l"/>
              <a:tabLst/>
            </a:pPr>
            <a:r>
              <a:rPr lang="zh-CN" altLang="en-US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zh-CN" altLang="zh-CN" sz="2400">
                <a:effectLst/>
              </a:rPr>
              <a:t> </a:t>
            </a:r>
            <a:r>
              <a:rPr lang="en-US" altLang="zh-CN" sz="24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i="1" kern="1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400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而言，</a:t>
            </a:r>
            <a:r>
              <a:rPr lang="en-US" altLang="zh-CN" sz="24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</a:t>
            </a:r>
            <a:r>
              <a:rPr lang="en-US" altLang="zh-CN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≠ 0</a:t>
            </a:r>
            <a:r>
              <a:rPr lang="zh-CN" altLang="en-US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r>
              <a:rPr lang="en-US" altLang="zh-CN" sz="2400" i="1" kern="1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i-</a:t>
            </a:r>
            <a:r>
              <a:rPr lang="en-US" altLang="zh-CN" sz="2400" kern="1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sz="24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前驱</a:t>
            </a:r>
            <a:r>
              <a:rPr lang="en-US" altLang="zh-CN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Predecessor</a:t>
            </a:r>
            <a:r>
              <a:rPr lang="zh-CN" altLang="zh-CN" sz="2400">
                <a:effectLst/>
              </a:rPr>
              <a:t> </a:t>
            </a:r>
            <a:r>
              <a:rPr lang="en-US" altLang="zh-CN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r>
              <a:rPr lang="en-US" altLang="zh-CN" sz="2400" i="1" kern="1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i+</a:t>
            </a:r>
            <a:r>
              <a:rPr lang="en-US" altLang="zh-CN" sz="2400" kern="1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sz="24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后继</a:t>
            </a:r>
            <a:r>
              <a:rPr lang="en-US" altLang="zh-CN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Successor</a:t>
            </a:r>
            <a:r>
              <a:rPr lang="zh-CN" altLang="zh-CN" sz="2400">
                <a:effectLst/>
              </a:rPr>
              <a:t> </a:t>
            </a:r>
            <a:r>
              <a:rPr lang="en-US" altLang="zh-CN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342900" marR="0" indent="-34290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l"/>
              <a:tabLst/>
            </a:pPr>
            <a:r>
              <a:rPr lang="zh-CN" altLang="en-US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</a:t>
            </a:r>
            <a:r>
              <a:rPr lang="en-US" altLang="zh-CN" sz="24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en-US" sz="24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表头</a:t>
            </a:r>
            <a:r>
              <a:rPr lang="en-US" altLang="zh-CN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(Head)</a:t>
            </a:r>
            <a:r>
              <a:rPr lang="zh-CN" altLang="en-US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400" i="1" kern="1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400" kern="1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en-US" sz="24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表尾</a:t>
            </a:r>
            <a:r>
              <a:rPr lang="en-US" altLang="zh-CN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(Tail)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DBEDC54C-BC00-9557-DDFF-2351D3B9E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线性表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080084-6C5D-330C-19A7-231167B4D87A}"/>
              </a:ext>
            </a:extLst>
          </p:cNvPr>
          <p:cNvSpPr txBox="1"/>
          <p:nvPr/>
        </p:nvSpPr>
        <p:spPr>
          <a:xfrm>
            <a:off x="364232" y="935415"/>
            <a:ext cx="8437307" cy="561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 anchorCtr="0">
            <a:noAutofit/>
          </a:bodyPr>
          <a:lstStyle/>
          <a:p>
            <a:pPr marR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tabLst/>
            </a:pPr>
            <a:r>
              <a:rPr kumimoji="0" lang="zh-CN" altLang="en-US" sz="2400" b="0" i="0" u="none" strike="noStrike" kern="10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/>
              </a:rPr>
              <a:t>线性表的图示形式：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" name="图片 4" descr="图片包含 游戏机, 画&#10;&#10;描述已自动生成">
            <a:extLst>
              <a:ext uri="{FF2B5EF4-FFF2-40B4-BE49-F238E27FC236}">
                <a16:creationId xmlns:a16="http://schemas.microsoft.com/office/drawing/2014/main" id="{D7CD7E64-9833-CC8A-226B-283B35DE4D4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49075" y="1663616"/>
            <a:ext cx="3500120" cy="56134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D2C2B6-46A6-2EEF-A164-93D9627A7BF6}"/>
              </a:ext>
            </a:extLst>
          </p:cNvPr>
          <p:cNvSpPr txBox="1"/>
          <p:nvPr/>
        </p:nvSpPr>
        <p:spPr>
          <a:xfrm>
            <a:off x="468084" y="2732315"/>
            <a:ext cx="8131630" cy="19007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 anchorCtr="0">
            <a:noAutofit/>
          </a:bodyPr>
          <a:lstStyle/>
          <a:p>
            <a:pPr indent="-457200">
              <a:lnSpc>
                <a:spcPct val="150000"/>
              </a:lnSpc>
            </a:pP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线性表是从实际应用抽象出来的数据结构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  <a:p>
            <a:pPr indent="-457200">
              <a:lnSpc>
                <a:spcPct val="150000"/>
              </a:lnSpc>
            </a:pP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上体育课时排成的队列、根据下单时间形成的订单序列、根据学号大小编排的学生花名册等。</a:t>
            </a:r>
          </a:p>
        </p:txBody>
      </p:sp>
    </p:spTree>
    <p:extLst>
      <p:ext uri="{BB962C8B-B14F-4D97-AF65-F5344CB8AC3E}">
        <p14:creationId xmlns:p14="http://schemas.microsoft.com/office/powerpoint/2010/main" val="1056119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DBEDC54C-BC00-9557-DDFF-2351D3B9E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线性表的操作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080084-6C5D-330C-19A7-231167B4D87A}"/>
              </a:ext>
            </a:extLst>
          </p:cNvPr>
          <p:cNvSpPr txBox="1"/>
          <p:nvPr/>
        </p:nvSpPr>
        <p:spPr>
          <a:xfrm>
            <a:off x="364232" y="935415"/>
            <a:ext cx="8437307" cy="2493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 anchorCtr="0">
            <a:noAutofit/>
          </a:bodyPr>
          <a:lstStyle/>
          <a:p>
            <a:pPr marR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tabLst/>
            </a:pPr>
            <a:r>
              <a:rPr kumimoji="0" lang="zh-CN" altLang="en-US" sz="2400" b="0" i="0" u="none" strike="noStrike" kern="10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/>
              </a:rPr>
              <a:t>线性表有若干操作：</a:t>
            </a:r>
            <a:endParaRPr kumimoji="0" lang="en-US" altLang="zh-CN" sz="2400" b="0" i="0" u="none" strike="noStrike" kern="100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/>
            </a:endParaRPr>
          </a:p>
          <a:p>
            <a:pPr marL="720000" lvl="3" indent="-414900">
              <a:lnSpc>
                <a:spcPct val="150000"/>
              </a:lnSpc>
              <a:buSzPct val="80000"/>
              <a:buFont typeface="Wingdings" pitchFamily="2" charset="2"/>
              <a:buChar char="l"/>
            </a:pPr>
            <a:r>
              <a:rPr lang="en-US" altLang="zh-CN" sz="2400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</a:t>
            </a:r>
          </a:p>
          <a:p>
            <a:pPr marL="720000" lvl="3" indent="-414900">
              <a:lnSpc>
                <a:spcPct val="150000"/>
              </a:lnSpc>
              <a:buSzPct val="80000"/>
              <a:buFont typeface="Wingdings" pitchFamily="2" charset="2"/>
              <a:buChar char="l"/>
            </a:pPr>
            <a:r>
              <a:rPr kumimoji="0" lang="en-US" altLang="zh-CN" sz="2400" b="0" i="0" u="none" strike="noStrike" kern="10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/>
              </a:rPr>
              <a:t>remove</a:t>
            </a:r>
          </a:p>
          <a:p>
            <a:pPr marL="720000" lvl="3" indent="-414900">
              <a:lnSpc>
                <a:spcPct val="150000"/>
              </a:lnSpc>
              <a:buSzPct val="80000"/>
              <a:buFont typeface="Wingdings" pitchFamily="2" charset="2"/>
              <a:buChar char="l"/>
            </a:pPr>
            <a:r>
              <a:rPr kumimoji="0" lang="en-US" altLang="zh-CN" sz="2400" b="0" i="0" u="none" strike="noStrike" kern="10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/>
              </a:rPr>
              <a:t>...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32569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DBEDC54C-BC00-9557-DDFF-2351D3B9E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add</a:t>
            </a:r>
            <a:r>
              <a:rPr lang="zh-CN" altLang="en-US"/>
              <a:t>操作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080084-6C5D-330C-19A7-231167B4D87A}"/>
              </a:ext>
            </a:extLst>
          </p:cNvPr>
          <p:cNvSpPr txBox="1"/>
          <p:nvPr/>
        </p:nvSpPr>
        <p:spPr>
          <a:xfrm>
            <a:off x="364232" y="935415"/>
            <a:ext cx="8437307" cy="22867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 anchorCtr="0">
            <a:noAutofit/>
          </a:bodyPr>
          <a:lstStyle/>
          <a:p>
            <a:pPr marR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tabLst/>
            </a:pPr>
            <a:r>
              <a:rPr lang="zh-CN" altLang="en-US" sz="2400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向线性表增加编号为</a:t>
            </a:r>
            <a:r>
              <a:rPr lang="en-US" altLang="zh-CN" sz="2400" i="1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400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的数据：</a:t>
            </a:r>
            <a:endParaRPr kumimoji="0" lang="en-US" altLang="zh-CN" sz="2400" b="0" i="0" u="none" strike="noStrike" kern="100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/>
            </a:endParaRPr>
          </a:p>
          <a:p>
            <a:pPr marL="0" marR="0" indent="0" algn="ctr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n-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 kern="1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⇒ 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a'</a:t>
            </a:r>
            <a:r>
              <a:rPr lang="en-US" altLang="zh-CN" sz="20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a'</a:t>
            </a:r>
            <a:r>
              <a:rPr lang="en-US" altLang="zh-CN" sz="20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a'</a:t>
            </a:r>
            <a:r>
              <a:rPr lang="en-US" altLang="zh-CN" sz="20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000" i="1" kern="100" baseline="-25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zh-CN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a'</a:t>
            </a:r>
            <a:r>
              <a:rPr lang="en-US" altLang="zh-CN" sz="24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a'</a:t>
            </a:r>
            <a:r>
              <a:rPr lang="en-US" altLang="zh-CN" sz="24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=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</a:t>
            </a:r>
            <a:r>
              <a:rPr lang="en-US" altLang="zh-CN" sz="24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a'</a:t>
            </a:r>
            <a:r>
              <a:rPr lang="en-US" altLang="zh-CN" sz="24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n-</a:t>
            </a:r>
            <a:r>
              <a:rPr lang="en-US" altLang="zh-CN" sz="24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400" kern="100" baseline="-250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400">
                <a:effectLst/>
              </a:rPr>
              <a:t>add</a:t>
            </a:r>
            <a:r>
              <a:rPr lang="zh-CN" altLang="en-US" sz="2400">
                <a:effectLst/>
              </a:rPr>
              <a:t>操作后，线性表的长度由</a:t>
            </a:r>
            <a:r>
              <a:rPr lang="en-US" altLang="zh-CN" sz="2400" i="1">
                <a:effectLst/>
              </a:rPr>
              <a:t>n</a:t>
            </a:r>
            <a:r>
              <a:rPr lang="zh-CN" altLang="en-US" sz="2400">
                <a:effectLst/>
              </a:rPr>
              <a:t>变为</a:t>
            </a:r>
            <a:r>
              <a:rPr lang="en-US" altLang="zh-CN" sz="2400" i="1">
                <a:effectLst/>
              </a:rPr>
              <a:t>n</a:t>
            </a:r>
            <a:r>
              <a:rPr lang="en-US" altLang="zh-CN" sz="2400">
                <a:effectLst/>
              </a:rPr>
              <a:t> + 1</a:t>
            </a:r>
            <a:r>
              <a:rPr lang="zh-CN" altLang="zh-CN" sz="2400">
                <a:effectLst/>
              </a:rPr>
              <a:t> 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1384CA6-B7FD-2AE1-DB9F-FCADBC804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300" y="4398735"/>
            <a:ext cx="6121400" cy="4318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FE0569C-F86C-EF3A-27CA-1947989514A7}"/>
              </a:ext>
            </a:extLst>
          </p:cNvPr>
          <p:cNvSpPr txBox="1"/>
          <p:nvPr/>
        </p:nvSpPr>
        <p:spPr>
          <a:xfrm>
            <a:off x="364232" y="3632204"/>
            <a:ext cx="2449286" cy="5551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add</a:t>
            </a:r>
            <a:r>
              <a:rPr kumimoji="1" lang="en-US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(c</a:t>
            </a:r>
            <a:r>
              <a:rPr kumimoji="1" lang="zh-CN" altLang="en-US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kumimoji="1" lang="en-US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endParaRPr kumimoji="1" lang="zh-CN" altLang="en-US" sz="24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0172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DBEDC54C-BC00-9557-DDFF-2351D3B9E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remove</a:t>
            </a:r>
            <a:r>
              <a:rPr lang="zh-CN" altLang="en-US"/>
              <a:t>操作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080084-6C5D-330C-19A7-231167B4D87A}"/>
              </a:ext>
            </a:extLst>
          </p:cNvPr>
          <p:cNvSpPr txBox="1"/>
          <p:nvPr/>
        </p:nvSpPr>
        <p:spPr>
          <a:xfrm>
            <a:off x="364232" y="935415"/>
            <a:ext cx="8437307" cy="22867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 anchorCtr="0">
            <a:noAutofit/>
          </a:bodyPr>
          <a:lstStyle/>
          <a:p>
            <a:pPr marR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tabLst/>
            </a:pPr>
            <a:r>
              <a:rPr lang="zh-CN" altLang="en-US" sz="2400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从线性表删除编号为</a:t>
            </a:r>
            <a:r>
              <a:rPr lang="en-US" altLang="zh-CN" sz="2400" i="1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400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的数据：</a:t>
            </a:r>
            <a:endParaRPr kumimoji="0" lang="en-US" altLang="zh-CN" sz="2400" b="0" i="0" u="none" strike="noStrike" kern="100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/>
            </a:endParaRPr>
          </a:p>
          <a:p>
            <a:pPr marL="0" marR="0" indent="0" algn="ctr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n-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 kern="1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⇒ 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000" kern="100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a'</a:t>
            </a:r>
            <a:r>
              <a:rPr lang="en-US" altLang="zh-CN" sz="20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a'</a:t>
            </a:r>
            <a:r>
              <a:rPr lang="en-US" altLang="zh-CN" sz="20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zh-CN" sz="20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 i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a'</a:t>
            </a:r>
            <a:r>
              <a:rPr lang="en-US" altLang="zh-CN" sz="2000" i="1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000" kern="100" baseline="-250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-2</a:t>
            </a:r>
            <a:endParaRPr lang="en-US" altLang="zh-CN" sz="2000" kern="10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其中，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a'</a:t>
            </a:r>
            <a:r>
              <a:rPr lang="en-US" altLang="zh-CN" sz="24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a'</a:t>
            </a:r>
            <a:r>
              <a:rPr lang="en-US" altLang="zh-CN" sz="24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=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</a:t>
            </a:r>
            <a:r>
              <a:rPr lang="en-US" altLang="zh-CN" sz="24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i+</a:t>
            </a:r>
            <a:r>
              <a:rPr lang="en-US" altLang="zh-CN" sz="24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a'</a:t>
            </a:r>
            <a:r>
              <a:rPr lang="en-US" altLang="zh-CN" sz="24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n-</a:t>
            </a:r>
            <a:r>
              <a:rPr lang="en-US" altLang="zh-CN" sz="24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n-</a:t>
            </a:r>
            <a:r>
              <a:rPr lang="en-US" altLang="zh-CN" sz="24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4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zh-CN" sz="2400">
                <a:effectLst/>
              </a:rPr>
              <a:t> </a:t>
            </a:r>
            <a:r>
              <a:rPr lang="en-US" altLang="zh-CN" sz="2400"/>
              <a:t>remove</a:t>
            </a:r>
            <a:r>
              <a:rPr lang="zh-CN" altLang="en-US" sz="2400">
                <a:effectLst/>
              </a:rPr>
              <a:t>操作后，线性表的长度由</a:t>
            </a:r>
            <a:r>
              <a:rPr lang="en-US" altLang="zh-CN" sz="2400" i="1">
                <a:effectLst/>
              </a:rPr>
              <a:t>n</a:t>
            </a:r>
            <a:r>
              <a:rPr lang="zh-CN" altLang="en-US" sz="2400">
                <a:effectLst/>
              </a:rPr>
              <a:t>变为</a:t>
            </a:r>
            <a:r>
              <a:rPr lang="en-US" altLang="zh-CN" sz="2400" i="1">
                <a:effectLst/>
              </a:rPr>
              <a:t>n</a:t>
            </a:r>
            <a:r>
              <a:rPr lang="en-US" altLang="zh-CN" sz="2400">
                <a:effectLst/>
              </a:rPr>
              <a:t> - 1</a:t>
            </a:r>
            <a:r>
              <a:rPr lang="zh-CN" altLang="zh-CN" sz="2400">
                <a:effectLst/>
              </a:rPr>
              <a:t> 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E0569C-F86C-EF3A-27CA-1947989514A7}"/>
              </a:ext>
            </a:extLst>
          </p:cNvPr>
          <p:cNvSpPr txBox="1"/>
          <p:nvPr/>
        </p:nvSpPr>
        <p:spPr>
          <a:xfrm>
            <a:off x="364232" y="3632204"/>
            <a:ext cx="2449286" cy="5551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en-US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remove(1)</a:t>
            </a:r>
            <a:endParaRPr kumimoji="1" lang="zh-CN" altLang="en-US" sz="24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C843EB0-EEF0-FB1D-D253-1F0DF538B8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267" y="4547636"/>
            <a:ext cx="6121400" cy="44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976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ackage list;…"/>
          <p:cNvSpPr txBox="1"/>
          <p:nvPr/>
        </p:nvSpPr>
        <p:spPr>
          <a:xfrm>
            <a:off x="540409" y="1269111"/>
            <a:ext cx="4812215" cy="5444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t" anchorCtr="0">
            <a:spAutoFit/>
          </a:bodyPr>
          <a:lstStyle/>
          <a:p>
            <a:pPr>
              <a:lnSpc>
                <a:spcPts val="3500"/>
              </a:lnSpc>
              <a:defRPr sz="22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package</a:t>
            </a:r>
            <a:r>
              <a:rPr sz="2200">
                <a:solidFill>
                  <a:srgbClr val="000000"/>
                </a:solidFill>
              </a:rPr>
              <a:t> list;</a:t>
            </a:r>
          </a:p>
          <a:p>
            <a:pPr>
              <a:lnSpc>
                <a:spcPts val="35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rPr sz="2200">
                <a:solidFill>
                  <a:srgbClr val="931A68"/>
                </a:solidFill>
              </a:rPr>
              <a:t>public</a:t>
            </a:r>
            <a:r>
              <a:rPr sz="2200"/>
              <a:t> </a:t>
            </a:r>
            <a:r>
              <a:rPr sz="2200">
                <a:solidFill>
                  <a:srgbClr val="931A68"/>
                </a:solidFill>
              </a:rPr>
              <a:t>interface</a:t>
            </a:r>
            <a:r>
              <a:rPr sz="2200"/>
              <a:t> I</a:t>
            </a:r>
            <a:r>
              <a:rPr lang="en-US" altLang="zh-CN" sz="2200"/>
              <a:t>L</a:t>
            </a:r>
            <a:r>
              <a:rPr sz="2200"/>
              <a:t>ist&lt;T&gt; {</a:t>
            </a:r>
          </a:p>
          <a:p>
            <a:pPr>
              <a:lnSpc>
                <a:spcPts val="35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</a:t>
            </a:r>
            <a:r>
              <a:rPr sz="2200">
                <a:solidFill>
                  <a:srgbClr val="931A68"/>
                </a:solidFill>
              </a:rPr>
              <a:t>int</a:t>
            </a:r>
            <a:r>
              <a:rPr sz="2200"/>
              <a:t> size();</a:t>
            </a:r>
          </a:p>
          <a:p>
            <a:pPr>
              <a:lnSpc>
                <a:spcPts val="35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</a:t>
            </a:r>
            <a:r>
              <a:rPr sz="2200">
                <a:solidFill>
                  <a:srgbClr val="931A68"/>
                </a:solidFill>
              </a:rPr>
              <a:t>void</a:t>
            </a:r>
            <a:r>
              <a:rPr sz="2200"/>
              <a:t> clear();</a:t>
            </a:r>
          </a:p>
          <a:p>
            <a:pPr>
              <a:lnSpc>
                <a:spcPts val="35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</a:t>
            </a:r>
            <a:r>
              <a:rPr sz="2200">
                <a:solidFill>
                  <a:srgbClr val="931A68"/>
                </a:solidFill>
              </a:rPr>
              <a:t>boolean</a:t>
            </a:r>
            <a:r>
              <a:rPr sz="2200"/>
              <a:t> isEmpty();</a:t>
            </a:r>
          </a:p>
          <a:p>
            <a:pPr>
              <a:lnSpc>
                <a:spcPts val="35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T get(</a:t>
            </a:r>
            <a:r>
              <a:rPr sz="2200">
                <a:solidFill>
                  <a:srgbClr val="931A68"/>
                </a:solidFill>
              </a:rPr>
              <a:t>int</a:t>
            </a:r>
            <a:r>
              <a:rPr sz="2200"/>
              <a:t> </a:t>
            </a:r>
            <a:r>
              <a:rPr sz="2200">
                <a:solidFill>
                  <a:srgbClr val="7E504F"/>
                </a:solidFill>
              </a:rPr>
              <a:t>index</a:t>
            </a:r>
            <a:r>
              <a:rPr sz="2200"/>
              <a:t>);</a:t>
            </a:r>
          </a:p>
          <a:p>
            <a:pPr>
              <a:lnSpc>
                <a:spcPts val="3500"/>
              </a:lnSpc>
              <a:defRPr sz="22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200">
                <a:solidFill>
                  <a:srgbClr val="000000"/>
                </a:solidFill>
              </a:rPr>
              <a:t>	T set(</a:t>
            </a:r>
            <a:r>
              <a:rPr sz="2200">
                <a:solidFill>
                  <a:srgbClr val="931A68"/>
                </a:solidFill>
              </a:rPr>
              <a:t>int</a:t>
            </a:r>
            <a:r>
              <a:rPr sz="2200">
                <a:solidFill>
                  <a:srgbClr val="000000"/>
                </a:solidFill>
              </a:rPr>
              <a:t> </a:t>
            </a:r>
            <a:r>
              <a:rPr sz="2200">
                <a:solidFill>
                  <a:srgbClr val="7E504F"/>
                </a:solidFill>
              </a:rPr>
              <a:t>index</a:t>
            </a:r>
            <a:r>
              <a:rPr sz="2200">
                <a:solidFill>
                  <a:srgbClr val="000000"/>
                </a:solidFill>
              </a:rPr>
              <a:t>, T </a:t>
            </a:r>
            <a:r>
              <a:rPr sz="2200">
                <a:solidFill>
                  <a:srgbClr val="7E504F"/>
                </a:solidFill>
              </a:rPr>
              <a:t>x</a:t>
            </a:r>
            <a:r>
              <a:rPr sz="2200">
                <a:solidFill>
                  <a:srgbClr val="000000"/>
                </a:solidFill>
              </a:rPr>
              <a:t>);</a:t>
            </a:r>
            <a:endParaRPr sz="2200"/>
          </a:p>
          <a:p>
            <a:pPr>
              <a:lnSpc>
                <a:spcPts val="35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</a:t>
            </a:r>
            <a:r>
              <a:rPr sz="2200">
                <a:solidFill>
                  <a:srgbClr val="931A68"/>
                </a:solidFill>
              </a:rPr>
              <a:t>void</a:t>
            </a:r>
            <a:r>
              <a:rPr sz="2200"/>
              <a:t> add(</a:t>
            </a:r>
            <a:r>
              <a:rPr sz="2200">
                <a:solidFill>
                  <a:srgbClr val="931A68"/>
                </a:solidFill>
              </a:rPr>
              <a:t>int</a:t>
            </a:r>
            <a:r>
              <a:rPr sz="2200"/>
              <a:t> </a:t>
            </a:r>
            <a:r>
              <a:rPr sz="2200">
                <a:solidFill>
                  <a:srgbClr val="7E504F"/>
                </a:solidFill>
              </a:rPr>
              <a:t>index</a:t>
            </a:r>
            <a:r>
              <a:rPr sz="2200"/>
              <a:t>, T </a:t>
            </a:r>
            <a:r>
              <a:rPr sz="2200">
                <a:solidFill>
                  <a:srgbClr val="7E504F"/>
                </a:solidFill>
              </a:rPr>
              <a:t>x</a:t>
            </a:r>
            <a:r>
              <a:rPr sz="2200"/>
              <a:t>);</a:t>
            </a:r>
          </a:p>
          <a:p>
            <a:pPr>
              <a:lnSpc>
                <a:spcPts val="35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T remove(</a:t>
            </a:r>
            <a:r>
              <a:rPr sz="2200">
                <a:solidFill>
                  <a:srgbClr val="931A68"/>
                </a:solidFill>
              </a:rPr>
              <a:t>int</a:t>
            </a:r>
            <a:r>
              <a:rPr sz="2200"/>
              <a:t> </a:t>
            </a:r>
            <a:r>
              <a:rPr sz="2200">
                <a:solidFill>
                  <a:srgbClr val="7E504F"/>
                </a:solidFill>
              </a:rPr>
              <a:t>index</a:t>
            </a:r>
            <a:r>
              <a:rPr sz="2200"/>
              <a:t>);</a:t>
            </a:r>
          </a:p>
          <a:p>
            <a:pPr>
              <a:lnSpc>
                <a:spcPts val="35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  </a:t>
            </a:r>
            <a:r>
              <a:rPr lang="en-US" sz="2200"/>
              <a:t>	</a:t>
            </a:r>
            <a:r>
              <a:rPr sz="2200">
                <a:solidFill>
                  <a:srgbClr val="931A68"/>
                </a:solidFill>
              </a:rPr>
              <a:t>int</a:t>
            </a:r>
            <a:r>
              <a:rPr sz="2200"/>
              <a:t> indexOf(T </a:t>
            </a:r>
            <a:r>
              <a:rPr sz="2200">
                <a:solidFill>
                  <a:srgbClr val="7E504F"/>
                </a:solidFill>
              </a:rPr>
              <a:t>x</a:t>
            </a:r>
            <a:r>
              <a:rPr sz="2200"/>
              <a:t>);</a:t>
            </a:r>
            <a:endParaRPr lang="en-US" sz="2200"/>
          </a:p>
          <a:p>
            <a:pPr>
              <a:lnSpc>
                <a:spcPts val="35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en-US" altLang="zh-CN" sz="2200">
                <a:latin typeface="Monaco"/>
              </a:rPr>
              <a:t>Iterator&lt;T&gt; iterator();</a:t>
            </a:r>
            <a:r>
              <a:rPr lang="zh-CN" altLang="zh-CN" sz="2200">
                <a:latin typeface="Monaco"/>
              </a:rPr>
              <a:t> </a:t>
            </a:r>
            <a:endParaRPr sz="2200">
              <a:latin typeface="Monaco"/>
            </a:endParaRPr>
          </a:p>
          <a:p>
            <a:pPr>
              <a:lnSpc>
                <a:spcPts val="35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A3CFF4E-CC85-BE4E-5982-E1105120E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641" y="21930"/>
            <a:ext cx="6643689" cy="669728"/>
          </a:xfrm>
        </p:spPr>
        <p:txBody>
          <a:bodyPr/>
          <a:lstStyle/>
          <a:p>
            <a:r>
              <a:rPr lang="zh-CN" altLang="en-US"/>
              <a:t>抽象数据类型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97CC8B-6EB6-D34F-435B-87DF120FB609}"/>
              </a:ext>
            </a:extLst>
          </p:cNvPr>
          <p:cNvSpPr txBox="1"/>
          <p:nvPr/>
        </p:nvSpPr>
        <p:spPr>
          <a:xfrm>
            <a:off x="445406" y="766151"/>
            <a:ext cx="6913336" cy="6697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线性表是一个抽象数据类型，由</a:t>
            </a:r>
            <a:r>
              <a:rPr kumimoji="1"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IList</a:t>
            </a:r>
            <a:r>
              <a:rPr kumimoji="1" lang="zh-CN" altLang="en-US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接口定义。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 anchorCtr="0">
        <a:noAutofit/>
      </a:bodyPr>
      <a:lstStyle>
        <a:defPPr indent="-457200" algn="l">
          <a:lnSpc>
            <a:spcPct val="150000"/>
          </a:lnSpc>
          <a:defRPr sz="2400" kern="100"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513</Words>
  <Application>Microsoft Macintosh PowerPoint</Application>
  <PresentationFormat>全屏显示(4:3)</PresentationFormat>
  <Paragraphs>52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SimSun</vt:lpstr>
      <vt:lpstr>Arial Black</vt:lpstr>
      <vt:lpstr>Lucida Grande</vt:lpstr>
      <vt:lpstr>Monaco</vt:lpstr>
      <vt:lpstr>Tahoma</vt:lpstr>
      <vt:lpstr>Times New Roman</vt:lpstr>
      <vt:lpstr>Wingdings</vt:lpstr>
      <vt:lpstr>White</vt:lpstr>
      <vt:lpstr>本章内容</vt:lpstr>
      <vt:lpstr>线性表</vt:lpstr>
      <vt:lpstr>线性表</vt:lpstr>
      <vt:lpstr>线性表的操作</vt:lpstr>
      <vt:lpstr>add操作</vt:lpstr>
      <vt:lpstr>remove操作</vt:lpstr>
      <vt:lpstr>抽象数据类型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主要内容</dc:title>
  <cp:lastModifiedBy>Microsoft Office User</cp:lastModifiedBy>
  <cp:revision>46</cp:revision>
  <dcterms:modified xsi:type="dcterms:W3CDTF">2023-02-23T07:09:58Z</dcterms:modified>
</cp:coreProperties>
</file>