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6"/>
  </p:notesMasterIdLst>
  <p:sldIdLst>
    <p:sldId id="256" r:id="rId2"/>
    <p:sldId id="304" r:id="rId3"/>
    <p:sldId id="305" r:id="rId4"/>
    <p:sldId id="260" r:id="rId5"/>
    <p:sldId id="306" r:id="rId6"/>
    <p:sldId id="262" r:id="rId7"/>
    <p:sldId id="307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308" r:id="rId19"/>
    <p:sldId id="273" r:id="rId20"/>
    <p:sldId id="274" r:id="rId21"/>
    <p:sldId id="275" r:id="rId22"/>
    <p:sldId id="276" r:id="rId23"/>
    <p:sldId id="277" r:id="rId24"/>
    <p:sldId id="278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1pPr>
    <a:lvl2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2pPr>
    <a:lvl3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3pPr>
    <a:lvl4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4pPr>
    <a:lvl5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5pPr>
    <a:lvl6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6pPr>
    <a:lvl7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7pPr>
    <a:lvl8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8pPr>
    <a:lvl9pPr marL="0" marR="0" indent="57798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5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imes New Roman"/>
        <a:ea typeface="Times New Roman"/>
        <a:cs typeface="Times New Roman"/>
        <a:sym typeface="Times New Roman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盛恩" initials="李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CDFE2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E78C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394F8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B4EB3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1EA"/>
          </a:solidFill>
        </a:fill>
      </a:tcStyle>
    </a:wholeTbl>
    <a:band2H>
      <a:tcTxStyle/>
      <a:tcStyle>
        <a:tcBdr/>
        <a:fill>
          <a:solidFill>
            <a:srgbClr val="E6E9F5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FE4CB"/>
          </a:solidFill>
        </a:fill>
      </a:tcStyle>
    </a:wholeTbl>
    <a:band2H>
      <a:tcTxStyle/>
      <a:tcStyle>
        <a:tcBdr/>
        <a:fill>
          <a:solidFill>
            <a:srgbClr val="F7F2E7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CBD9"/>
          </a:solidFill>
        </a:fill>
      </a:tcStyle>
    </a:wholeTbl>
    <a:band2H>
      <a:tcTxStyle/>
      <a:tcStyle>
        <a:tcBdr/>
        <a:fill>
          <a:solidFill>
            <a:srgbClr val="EAE7ED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63"/>
  </p:normalViewPr>
  <p:slideViewPr>
    <p:cSldViewPr snapToGrid="0">
      <p:cViewPr varScale="1">
        <p:scale>
          <a:sx n="82" d="100"/>
          <a:sy n="82" d="100"/>
        </p:scale>
        <p:origin x="2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习惯上，栈是垂直的</a:t>
            </a:r>
          </a:p>
        </p:txBody>
      </p:sp>
    </p:spTree>
    <p:extLst>
      <p:ext uri="{BB962C8B-B14F-4D97-AF65-F5344CB8AC3E}">
        <p14:creationId xmlns:p14="http://schemas.microsoft.com/office/powerpoint/2010/main" val="1965139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卡特兰数</a:t>
            </a:r>
          </a:p>
        </p:txBody>
      </p:sp>
    </p:spTree>
    <p:extLst>
      <p:ext uri="{BB962C8B-B14F-4D97-AF65-F5344CB8AC3E}">
        <p14:creationId xmlns:p14="http://schemas.microsoft.com/office/powerpoint/2010/main" val="1473443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7531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5491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Java</a:t>
            </a:r>
            <a:r>
              <a:rPr kumimoji="1" lang="zh-CN" altLang="en-US"/>
              <a:t>的求余运算得到的余数的符号同被除数。</a:t>
            </a:r>
          </a:p>
        </p:txBody>
      </p:sp>
    </p:spTree>
    <p:extLst>
      <p:ext uri="{BB962C8B-B14F-4D97-AF65-F5344CB8AC3E}">
        <p14:creationId xmlns:p14="http://schemas.microsoft.com/office/powerpoint/2010/main" val="503317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>
            <a:spLocks noGrp="1"/>
          </p:cNvSpPr>
          <p:nvPr>
            <p:ph type="title"/>
          </p:nvPr>
        </p:nvSpPr>
        <p:spPr>
          <a:xfrm>
            <a:off x="1815254" y="40640"/>
            <a:ext cx="9396871" cy="1002453"/>
          </a:xfrm>
          <a:prstGeom prst="rect">
            <a:avLst/>
          </a:prstGeom>
        </p:spPr>
        <p:txBody>
          <a:bodyPr/>
          <a:lstStyle>
            <a:lvl1pPr>
              <a:defRPr sz="5689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t>标题文本</a:t>
            </a:r>
          </a:p>
        </p:txBody>
      </p:sp>
      <p:sp>
        <p:nvSpPr>
          <p:cNvPr id="2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725DCA-3E38-9274-C4F5-E7C5090655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2176" y="1203190"/>
            <a:ext cx="11692827" cy="1929785"/>
          </a:xfrm>
          <a:prstGeom prst="rect">
            <a:avLst/>
          </a:prstGeom>
        </p:spPr>
        <p:txBody>
          <a:bodyPr/>
          <a:lstStyle>
            <a:lvl1pPr marL="388332" indent="-65023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3413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defRPr>
            </a:lvl1pPr>
            <a:lvl2pPr marL="1438181" indent="-65023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lphaLcPeriod"/>
              <a:defRPr sz="3413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defRPr>
            </a:lvl2pPr>
            <a:lvl3pPr marL="1356904" indent="-650230">
              <a:lnSpc>
                <a:spcPct val="150000"/>
              </a:lnSpc>
              <a:spcBef>
                <a:spcPts val="0"/>
              </a:spcBef>
              <a:buNone/>
              <a:defRPr sz="3413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2007132" indent="-650230">
              <a:lnSpc>
                <a:spcPct val="150000"/>
              </a:lnSpc>
              <a:spcBef>
                <a:spcPts val="0"/>
              </a:spcBef>
              <a:buNone/>
              <a:defRPr sz="3413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657362" indent="0"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endParaRPr kumimoji="1" lang="zh-CN" altLang="en-US"/>
          </a:p>
          <a:p>
            <a:pPr lvl="3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707541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ls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"/>
          <p:cNvSpPr/>
          <p:nvPr/>
        </p:nvSpPr>
        <p:spPr>
          <a:xfrm>
            <a:off x="1142999" y="103857"/>
            <a:ext cx="467362" cy="675079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799" tIns="50799" rIns="50799" bIns="50799" anchor="ctr"/>
          <a:lstStyle/>
          <a:p>
            <a:pPr marR="57797" indent="82200" defTabSz="1295380">
              <a:lnSpc>
                <a:spcPct val="100000"/>
              </a:lnSpc>
              <a:spcBef>
                <a:spcPts val="1849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 sz="2560"/>
          </a:p>
        </p:txBody>
      </p:sp>
      <p:grpSp>
        <p:nvGrpSpPr>
          <p:cNvPr id="33" name="Group 7"/>
          <p:cNvGrpSpPr/>
          <p:nvPr/>
        </p:nvGrpSpPr>
        <p:grpSpPr>
          <a:xfrm>
            <a:off x="165099" y="103857"/>
            <a:ext cx="1435102" cy="1041404"/>
            <a:chOff x="0" y="0"/>
            <a:chExt cx="1009054" cy="732235"/>
          </a:xfrm>
        </p:grpSpPr>
        <p:sp>
          <p:nvSpPr>
            <p:cNvPr id="29" name="Shape 3"/>
            <p:cNvSpPr/>
            <p:nvPr/>
          </p:nvSpPr>
          <p:spPr>
            <a:xfrm>
              <a:off x="256129" y="-1"/>
              <a:ext cx="383675" cy="385711"/>
            </a:xfrm>
            <a:prstGeom prst="rect">
              <a:avLst/>
            </a:prstGeom>
            <a:solidFill>
              <a:srgbClr val="F81F08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  <p:sp>
          <p:nvSpPr>
            <p:cNvPr id="30" name="Shape 4"/>
            <p:cNvSpPr/>
            <p:nvPr/>
          </p:nvSpPr>
          <p:spPr>
            <a:xfrm>
              <a:off x="364558" y="346525"/>
              <a:ext cx="369774" cy="385711"/>
            </a:xfrm>
            <a:prstGeom prst="rect">
              <a:avLst/>
            </a:prstGeom>
            <a:solidFill>
              <a:srgbClr val="3333CC"/>
            </a:soli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  <p:sp>
          <p:nvSpPr>
            <p:cNvPr id="31" name="Shape 5"/>
            <p:cNvSpPr/>
            <p:nvPr/>
          </p:nvSpPr>
          <p:spPr>
            <a:xfrm>
              <a:off x="688456" y="346525"/>
              <a:ext cx="320599" cy="385711"/>
            </a:xfrm>
            <a:prstGeom prst="rect">
              <a:avLst/>
            </a:prstGeom>
            <a:gradFill flip="none" rotWithShape="1">
              <a:gsLst>
                <a:gs pos="0">
                  <a:srgbClr val="3333CC"/>
                </a:gs>
                <a:gs pos="100000">
                  <a:srgbClr val="FEE8F7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  <p:sp>
          <p:nvSpPr>
            <p:cNvPr id="32" name="Shape 6"/>
            <p:cNvSpPr/>
            <p:nvPr/>
          </p:nvSpPr>
          <p:spPr>
            <a:xfrm>
              <a:off x="-1" y="283799"/>
              <a:ext cx="490715" cy="343140"/>
            </a:xfrm>
            <a:prstGeom prst="rect">
              <a:avLst/>
            </a:prstGeom>
            <a:gradFill flip="none" rotWithShape="1">
              <a:gsLst>
                <a:gs pos="0">
                  <a:srgbClr val="FEE8F7"/>
                </a:gs>
                <a:gs pos="100000">
                  <a:srgbClr val="FF0000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35718" tIns="35718" rIns="35718" bIns="35718" numCol="1" anchor="ctr">
              <a:noAutofit/>
            </a:bodyPr>
            <a:lstStyle/>
            <a:p>
              <a:pPr marR="57797" indent="82200" defTabSz="1295380">
                <a:lnSpc>
                  <a:spcPct val="100000"/>
                </a:lnSpc>
                <a:spcBef>
                  <a:spcPts val="1849"/>
                </a:spcBef>
                <a:defRPr sz="1800" b="1">
                  <a:uFill>
                    <a:solidFill>
                      <a:srgbClr val="000000"/>
                    </a:solidFill>
                  </a:uFill>
                </a:defRPr>
              </a:pPr>
              <a:endParaRPr sz="2560"/>
            </a:p>
          </p:txBody>
        </p:sp>
      </p:grpSp>
      <p:sp>
        <p:nvSpPr>
          <p:cNvPr id="34" name="Shape 8"/>
          <p:cNvSpPr/>
          <p:nvPr/>
        </p:nvSpPr>
        <p:spPr>
          <a:xfrm>
            <a:off x="1087402" y="-63784"/>
            <a:ext cx="45157" cy="1298224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50799" tIns="50799" rIns="50799" bIns="50799" anchor="ctr"/>
          <a:lstStyle/>
          <a:p>
            <a:pPr marR="57797" indent="82200" defTabSz="1295380">
              <a:lnSpc>
                <a:spcPct val="100000"/>
              </a:lnSpc>
              <a:spcBef>
                <a:spcPts val="1849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 sz="2560"/>
          </a:p>
        </p:txBody>
      </p:sp>
      <p:sp>
        <p:nvSpPr>
          <p:cNvPr id="35" name="Shape 9"/>
          <p:cNvSpPr/>
          <p:nvPr/>
        </p:nvSpPr>
        <p:spPr>
          <a:xfrm>
            <a:off x="629920" y="997937"/>
            <a:ext cx="11699807" cy="45158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50799" tIns="50799" rIns="50799" bIns="50799" anchor="ctr"/>
          <a:lstStyle/>
          <a:p>
            <a:pPr marR="57797" indent="82200" defTabSz="1295380">
              <a:lnSpc>
                <a:spcPct val="100000"/>
              </a:lnSpc>
              <a:spcBef>
                <a:spcPts val="1849"/>
              </a:spcBef>
              <a:defRPr sz="1800" b="1">
                <a:uFill>
                  <a:solidFill>
                    <a:srgbClr val="000000"/>
                  </a:solidFill>
                </a:uFill>
              </a:defRPr>
            </a:pPr>
            <a:endParaRPr sz="2560"/>
          </a:p>
        </p:txBody>
      </p:sp>
      <p:pic>
        <p:nvPicPr>
          <p:cNvPr id="36" name="tb.png" descr="t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5923" y="40923"/>
            <a:ext cx="992720" cy="945446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标题文本"/>
          <p:cNvSpPr txBox="1">
            <a:spLocks noGrp="1"/>
          </p:cNvSpPr>
          <p:nvPr>
            <p:ph type="title"/>
          </p:nvPr>
        </p:nvSpPr>
        <p:spPr>
          <a:xfrm>
            <a:off x="1619842" y="47666"/>
            <a:ext cx="9448802" cy="952502"/>
          </a:xfrm>
          <a:prstGeom prst="rect">
            <a:avLst/>
          </a:prstGeom>
        </p:spPr>
        <p:txBody>
          <a:bodyPr lIns="35718" tIns="35718" rIns="35718" bIns="35718" anchor="ctr"/>
          <a:lstStyle>
            <a:lvl1pPr marR="57797" indent="82200" defTabSz="1295380">
              <a:defRPr sz="5689" b="1"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标题文本</a:t>
            </a:r>
          </a:p>
        </p:txBody>
      </p:sp>
      <p:sp>
        <p:nvSpPr>
          <p:cNvPr id="3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238782" y="9080499"/>
            <a:ext cx="511998" cy="466088"/>
          </a:xfrm>
          <a:prstGeom prst="rect">
            <a:avLst/>
          </a:prstGeom>
        </p:spPr>
        <p:txBody>
          <a:bodyPr lIns="35718" tIns="35718" rIns="35718" bIns="35718"/>
          <a:lstStyle>
            <a:lvl1pPr defTabSz="825486">
              <a:defRPr sz="2560">
                <a:uFill>
                  <a:solidFill>
                    <a:srgbClr val="000000"/>
                  </a:solidFill>
                </a:u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55573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591538" y="27094"/>
            <a:ext cx="625405" cy="675076"/>
          </a:xfrm>
          <a:prstGeom prst="rect">
            <a:avLst/>
          </a:prstGeom>
          <a:solidFill>
            <a:srgbClr val="F81F08"/>
          </a:soli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3" name="矩形"/>
          <p:cNvSpPr/>
          <p:nvPr/>
        </p:nvSpPr>
        <p:spPr>
          <a:xfrm>
            <a:off x="1142436" y="27094"/>
            <a:ext cx="467361" cy="675076"/>
          </a:xfrm>
          <a:prstGeom prst="rect">
            <a:avLst/>
          </a:prstGeom>
          <a:gradFill>
            <a:gsLst>
              <a:gs pos="0">
                <a:srgbClr val="F81F08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4" name="矩形"/>
          <p:cNvSpPr/>
          <p:nvPr/>
        </p:nvSpPr>
        <p:spPr>
          <a:xfrm>
            <a:off x="767645" y="379308"/>
            <a:ext cx="602827" cy="675076"/>
          </a:xfrm>
          <a:prstGeom prst="rect">
            <a:avLst/>
          </a:prstGeom>
          <a:solidFill>
            <a:srgbClr val="3333CC"/>
          </a:soli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5" name="矩形"/>
          <p:cNvSpPr/>
          <p:nvPr/>
        </p:nvSpPr>
        <p:spPr>
          <a:xfrm>
            <a:off x="1293707" y="379308"/>
            <a:ext cx="521547" cy="675076"/>
          </a:xfrm>
          <a:prstGeom prst="rect">
            <a:avLst/>
          </a:prstGeom>
          <a:gradFill>
            <a:gsLst>
              <a:gs pos="0">
                <a:srgbClr val="3333C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6" name="矩形"/>
          <p:cNvSpPr/>
          <p:nvPr/>
        </p:nvSpPr>
        <p:spPr>
          <a:xfrm>
            <a:off x="189652" y="447041"/>
            <a:ext cx="796998" cy="600569"/>
          </a:xfrm>
          <a:prstGeom prst="rect">
            <a:avLst/>
          </a:prstGeom>
          <a:gradFill>
            <a:gsLst>
              <a:gs pos="0">
                <a:srgbClr val="FEE8F7"/>
              </a:gs>
              <a:gs pos="100000">
                <a:srgbClr val="FF0000"/>
              </a:gs>
            </a:gsLst>
            <a:lin ang="18900000"/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7" name="矩形"/>
          <p:cNvSpPr/>
          <p:nvPr/>
        </p:nvSpPr>
        <p:spPr>
          <a:xfrm>
            <a:off x="1131147" y="24835"/>
            <a:ext cx="45157" cy="1070188"/>
          </a:xfrm>
          <a:prstGeom prst="rect">
            <a:avLst/>
          </a:prstGeom>
          <a:solidFill>
            <a:srgbClr val="1C1C1C"/>
          </a:soli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sp>
        <p:nvSpPr>
          <p:cNvPr id="8" name="矩形"/>
          <p:cNvSpPr/>
          <p:nvPr/>
        </p:nvSpPr>
        <p:spPr>
          <a:xfrm>
            <a:off x="627663" y="1022773"/>
            <a:ext cx="11702063" cy="45157"/>
          </a:xfrm>
          <a:prstGeom prst="rect">
            <a:avLst/>
          </a:prstGeom>
          <a:gradFill>
            <a:gsLst>
              <a:gs pos="0">
                <a:srgbClr val="1C1C1C"/>
              </a:gs>
              <a:gs pos="100000">
                <a:srgbClr val="FEE8F7"/>
              </a:gs>
            </a:gsLst>
          </a:gradFill>
          <a:ln w="12700">
            <a:miter lim="400000"/>
          </a:ln>
        </p:spPr>
        <p:txBody>
          <a:bodyPr lIns="72249" tIns="72249" rIns="72249" bIns="72249" anchor="ctr"/>
          <a:lstStyle/>
          <a:p>
            <a:pPr indent="81279" defTabSz="1293686">
              <a:lnSpc>
                <a:spcPct val="100000"/>
              </a:lnSpc>
              <a:spcBef>
                <a:spcPts val="1849"/>
              </a:spcBef>
              <a:defRPr sz="2200" b="1"/>
            </a:pPr>
            <a:endParaRPr sz="3129"/>
          </a:p>
        </p:txBody>
      </p:sp>
      <p:pic>
        <p:nvPicPr>
          <p:cNvPr id="9" name="image1.png" descr="imag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0524" y="27094"/>
            <a:ext cx="1074704" cy="100245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标题文本"/>
          <p:cNvSpPr txBox="1">
            <a:spLocks noGrp="1"/>
          </p:cNvSpPr>
          <p:nvPr>
            <p:ph type="title"/>
          </p:nvPr>
        </p:nvSpPr>
        <p:spPr>
          <a:xfrm>
            <a:off x="1829704" y="40640"/>
            <a:ext cx="9396871" cy="10024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717" tIns="35717" rIns="35717" bIns="35717" anchor="b">
            <a:noAutofit/>
          </a:bodyPr>
          <a:lstStyle/>
          <a:p>
            <a:r>
              <a:t>标题文本</a:t>
            </a:r>
          </a:p>
        </p:txBody>
      </p:sp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009633" y="9078525"/>
            <a:ext cx="983278" cy="947628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>
            <a:spAutoFit/>
          </a:bodyPr>
          <a:lstStyle>
            <a:lvl1pPr algn="ctr" defTabSz="824075">
              <a:lnSpc>
                <a:spcPct val="100000"/>
              </a:lnSpc>
              <a:defRPr sz="5689" b="1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6550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ransition spd="med"/>
  <p:txStyles>
    <p:titleStyle>
      <a:lvl1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rgbClr val="000000"/>
          </a:solidFill>
          <a:uFillTx/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 Black"/>
        </a:defRPr>
      </a:lvl1pPr>
      <a:lvl2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2pPr>
      <a:lvl3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3pPr>
      <a:lvl4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4pPr>
      <a:lvl5pPr marL="0" marR="0" indent="8127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5pPr>
      <a:lvl6pPr marL="0" marR="0" indent="731509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6pPr>
      <a:lvl7pPr marL="0" marR="0" indent="1381738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7pPr>
      <a:lvl8pPr marL="0" marR="0" indent="2031968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8pPr>
      <a:lvl9pPr marL="0" marR="0" indent="2682198" algn="ctr" defTabSz="129368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0" i="0" u="none" strike="noStrike" cap="none" spc="0" baseline="0">
          <a:solidFill>
            <a:srgbClr val="000000"/>
          </a:solidFill>
          <a:uFillTx/>
          <a:latin typeface="Arial Black"/>
          <a:ea typeface="Arial Black"/>
          <a:cs typeface="Arial Black"/>
          <a:sym typeface="Arial Black"/>
        </a:defRPr>
      </a:lvl9pPr>
    </p:titleStyle>
    <p:bodyStyle>
      <a:lvl1pPr marL="388332" marR="0" indent="-3318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60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1pPr>
      <a:lvl2pPr marL="1241005" marR="0" indent="-534332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2pPr>
      <a:lvl3pPr marL="1834792" marR="0" indent="-477888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3pPr>
      <a:lvl4pPr marL="258661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5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4pPr>
      <a:lvl5pPr marL="323684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■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5pPr>
      <a:lvl6pPr marL="388707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6pPr>
      <a:lvl7pPr marL="4537309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7pPr>
      <a:lvl8pPr marL="5187538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8pPr>
      <a:lvl9pPr marL="5837768" marR="0" indent="-579487" algn="l" defTabSz="1293686" rtl="0" latinLnBrk="0">
        <a:lnSpc>
          <a:spcPct val="100000"/>
        </a:lnSpc>
        <a:spcBef>
          <a:spcPts val="996"/>
        </a:spcBef>
        <a:spcAft>
          <a:spcPts val="0"/>
        </a:spcAft>
        <a:buClr>
          <a:srgbClr val="3333CC"/>
        </a:buClr>
        <a:buSzPct val="50000"/>
        <a:buFontTx/>
        <a:buChar char=""/>
        <a:tabLst/>
        <a:defRPr sz="4267" b="0" i="0" u="none" strike="noStrike" cap="none" spc="0" baseline="0">
          <a:solidFill>
            <a:srgbClr val="000000"/>
          </a:solidFill>
          <a:uFillTx/>
          <a:latin typeface="Tahoma"/>
          <a:ea typeface="Tahoma"/>
          <a:cs typeface="Tahoma"/>
          <a:sym typeface="Tahoma"/>
        </a:defRPr>
      </a:lvl9pPr>
    </p:bodyStyle>
    <p:otherStyle>
      <a:lvl1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1pPr>
      <a:lvl2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2pPr>
      <a:lvl3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3pPr>
      <a:lvl4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4pPr>
      <a:lvl5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5pPr>
      <a:lvl6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6pPr>
      <a:lvl7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7pPr>
      <a:lvl8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8pPr>
      <a:lvl9pPr marL="0" marR="0" indent="0" algn="ctr" defTabSz="824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89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1A87D24-4021-BD67-8669-290682F622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2176" y="1203190"/>
            <a:ext cx="11692827" cy="3673610"/>
          </a:xfrm>
        </p:spPr>
        <p:txBody>
          <a:bodyPr/>
          <a:lstStyle/>
          <a:p>
            <a:r>
              <a:rPr lang="zh-CN" altLang="en-US"/>
              <a:t>栈的定义</a:t>
            </a:r>
            <a:endParaRPr lang="en-US" altLang="zh-CN"/>
          </a:p>
          <a:p>
            <a:r>
              <a:rPr lang="zh-CN" altLang="en-US"/>
              <a:t>栈的特点</a:t>
            </a:r>
            <a:endParaRPr lang="en-US" altLang="zh-CN"/>
          </a:p>
          <a:p>
            <a:r>
              <a:rPr lang="zh-CN" altLang="en-US"/>
              <a:t>栈的用途</a:t>
            </a:r>
            <a:endParaRPr lang="en-US" altLang="zh-CN"/>
          </a:p>
          <a:p>
            <a:r>
              <a:rPr lang="zh-CN" altLang="en-US"/>
              <a:t>栈的抽象数据类型</a:t>
            </a:r>
            <a:endParaRPr lang="en-US" altLang="zh-CN"/>
          </a:p>
          <a:p>
            <a:r>
              <a:rPr lang="zh-CN" altLang="en-US"/>
              <a:t>栈的数组实现</a:t>
            </a:r>
            <a:endParaRPr lang="en-US" altLang="zh-CN"/>
          </a:p>
          <a:p>
            <a:r>
              <a:rPr lang="zh-CN" altLang="en-US"/>
              <a:t>栈的链式实现</a:t>
            </a:r>
            <a:br>
              <a:rPr lang="en-US" altLang="zh-CN"/>
            </a:br>
            <a:endParaRPr lang="en-US" altLang="zh-CN"/>
          </a:p>
          <a:p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27A81DB3-01D9-9267-A4D2-B2FDE31FD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主要内容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栈的用途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方法调用</a:t>
            </a:r>
            <a:endParaRPr/>
          </a:p>
        </p:txBody>
      </p:sp>
      <p:sp>
        <p:nvSpPr>
          <p:cNvPr id="101" name="public void removeRange4(int from, int to) {…"/>
          <p:cNvSpPr txBox="1"/>
          <p:nvPr/>
        </p:nvSpPr>
        <p:spPr>
          <a:xfrm>
            <a:off x="160920" y="3871918"/>
            <a:ext cx="12375183" cy="29464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2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removeRange(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from</a:t>
            </a:r>
            <a:r>
              <a:t>,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to</a:t>
            </a:r>
            <a:r>
              <a:t>) {</a:t>
            </a:r>
          </a:p>
          <a:p>
            <a:pPr indent="0">
              <a:lnSpc>
                <a:spcPct val="200000"/>
              </a:lnSpc>
              <a:defRPr sz="2400">
                <a:solidFill>
                  <a:srgbClr val="7E504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t>i</a:t>
            </a:r>
            <a:r>
              <a:rPr>
                <a:solidFill>
                  <a:srgbClr val="000000"/>
                </a:solidFill>
              </a:rPr>
              <a:t> = </a:t>
            </a:r>
            <a:r>
              <a:t>from</a:t>
            </a:r>
            <a:r>
              <a:rPr>
                <a:solidFill>
                  <a:srgbClr val="000000"/>
                </a:solidFill>
              </a:rPr>
              <a:t>; </a:t>
            </a:r>
            <a:r>
              <a:t>i</a:t>
            </a:r>
            <a:r>
              <a:rPr>
                <a:solidFill>
                  <a:srgbClr val="000000"/>
                </a:solidFill>
              </a:rPr>
              <a:t> &lt;= </a:t>
            </a:r>
            <a:r>
              <a:t>to</a:t>
            </a:r>
            <a:r>
              <a:rPr>
                <a:solidFill>
                  <a:srgbClr val="000000"/>
                </a:solidFill>
              </a:rPr>
              <a:t>; </a:t>
            </a:r>
            <a:r>
              <a:t>i</a:t>
            </a:r>
            <a:r>
              <a:rPr>
                <a:solidFill>
                  <a:srgbClr val="000000"/>
                </a:solidFill>
              </a:rPr>
              <a:t>++)</a:t>
            </a:r>
          </a:p>
          <a:p>
            <a:pPr indent="0">
              <a:lnSpc>
                <a:spcPct val="2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		remove(</a:t>
            </a:r>
            <a:r>
              <a:rPr>
                <a:solidFill>
                  <a:srgbClr val="7E504F"/>
                </a:solidFill>
              </a:rPr>
              <a:t>i</a:t>
            </a:r>
            <a:r>
              <a:t>);</a:t>
            </a:r>
            <a:r>
              <a:rPr>
                <a:solidFill>
                  <a:schemeClr val="accent5"/>
                </a:solidFill>
              </a:rPr>
              <a:t>// 效率低，还有错误，size发生了变化，</a:t>
            </a:r>
            <a:r>
              <a:rPr lang="zh-CN" altLang="en-US">
                <a:solidFill>
                  <a:schemeClr val="accent5"/>
                </a:solidFill>
              </a:rPr>
              <a:t>删除的</a:t>
            </a:r>
            <a:r>
              <a:rPr>
                <a:solidFill>
                  <a:schemeClr val="accent5"/>
                </a:solidFill>
              </a:rPr>
              <a:t>就不是from-to</a:t>
            </a:r>
          </a:p>
          <a:p>
            <a:pPr indent="0">
              <a:lnSpc>
                <a:spcPct val="20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890EED-B266-EEAA-B508-388E4F19B535}"/>
              </a:ext>
            </a:extLst>
          </p:cNvPr>
          <p:cNvSpPr txBox="1"/>
          <p:nvPr/>
        </p:nvSpPr>
        <p:spPr>
          <a:xfrm>
            <a:off x="583659" y="1278297"/>
            <a:ext cx="10019490" cy="2029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线性表：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60</a:t>
            </a:r>
            <a:endParaRPr kumimoji="1" lang="en-US" altLang="zh-CN" kern="10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</a:pP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 </a:t>
            </a:r>
            <a:r>
              <a:rPr kumimoji="1"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to = 3</a:t>
            </a:r>
          </a:p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即删除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1" lang="en-US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40</a:t>
            </a:r>
            <a:endParaRPr kumimoji="1" lang="en-US" altLang="zh-CN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</a:pP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// Java类库没有Stack接口，栈的操作在Deque接口中定义…"/>
          <p:cNvSpPr txBox="1"/>
          <p:nvPr/>
        </p:nvSpPr>
        <p:spPr>
          <a:xfrm>
            <a:off x="69372" y="1389727"/>
            <a:ext cx="10342575" cy="4537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2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interface</a:t>
            </a:r>
            <a:r>
              <a:t> IStack&lt;T&gt; {</a:t>
            </a:r>
          </a:p>
          <a:p>
            <a:pPr indent="0">
              <a:lnSpc>
                <a:spcPct val="12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clear();</a:t>
            </a:r>
          </a:p>
          <a:p>
            <a:pPr indent="0">
              <a:lnSpc>
                <a:spcPct val="12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isEmpty();</a:t>
            </a:r>
          </a:p>
          <a:p>
            <a:pPr indent="0">
              <a:lnSpc>
                <a:spcPct val="12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size();</a:t>
            </a:r>
          </a:p>
          <a:p>
            <a:pPr indent="0">
              <a:lnSpc>
                <a:spcPct val="120000"/>
              </a:lnSpc>
              <a:defRPr sz="22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返回栈顶的值，如果栈空则返回null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20000"/>
              </a:lnSpc>
              <a:defRPr sz="22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T peek();</a:t>
            </a:r>
          </a:p>
          <a:p>
            <a:pPr indent="0">
              <a:lnSpc>
                <a:spcPct val="120000"/>
              </a:lnSpc>
              <a:defRPr sz="22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没有空间抛异常</a:t>
            </a:r>
            <a:r>
              <a:rPr lang="en-US" altLang="zh-CN">
                <a:effectLst/>
                <a:latin typeface="Monaco" pitchFamily="2" charset="0"/>
              </a:rPr>
              <a:t>StackOverflowError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20000"/>
              </a:lnSpc>
              <a:defRPr sz="22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   </a:t>
            </a:r>
            <a:r>
              <a:rPr>
                <a:solidFill>
                  <a:srgbClr val="931A68"/>
                </a:solidFill>
              </a:rPr>
              <a:t>void</a:t>
            </a:r>
            <a:r>
              <a:rPr>
                <a:solidFill>
                  <a:srgbClr val="000000"/>
                </a:solidFill>
              </a:rPr>
              <a:t> push(T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);</a:t>
            </a:r>
          </a:p>
          <a:p>
            <a:pPr indent="0">
              <a:lnSpc>
                <a:spcPct val="120000"/>
              </a:lnSpc>
              <a:defRPr sz="22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// 出栈并返回栈顶的值，如果栈空</a:t>
            </a:r>
            <a:r>
              <a:rPr lang="zh-CN" altLang="en-US"/>
              <a:t>则</a:t>
            </a:r>
            <a:r>
              <a:t>抛出异常NoSuchElementException</a:t>
            </a:r>
          </a:p>
          <a:p>
            <a:pPr indent="0">
              <a:lnSpc>
                <a:spcPct val="120000"/>
              </a:lnSpc>
              <a:defRPr sz="22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   </a:t>
            </a:r>
            <a:r>
              <a:rPr>
                <a:solidFill>
                  <a:srgbClr val="000000"/>
                </a:solidFill>
              </a:rPr>
              <a:t>T pop();</a:t>
            </a:r>
          </a:p>
          <a:p>
            <a:pPr indent="0">
              <a:lnSpc>
                <a:spcPct val="120000"/>
              </a:lnSpc>
              <a:defRPr sz="2200">
                <a:latin typeface="Monaco"/>
                <a:ea typeface="Monaco"/>
                <a:cs typeface="Monaco"/>
                <a:sym typeface="Monaco"/>
              </a:defRPr>
            </a:pPr>
            <a:r>
              <a:t>}</a:t>
            </a: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AC220FB4-BCED-017C-94CC-D4D8BC001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栈的抽象数据类型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op：入栈的位置"/>
          <p:cNvSpPr txBox="1"/>
          <p:nvPr/>
        </p:nvSpPr>
        <p:spPr>
          <a:xfrm>
            <a:off x="201943" y="1302064"/>
            <a:ext cx="4699684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lang="zh-CN" altLang="en-US">
                <a:solidFill>
                  <a:srgbClr val="FF0000"/>
                </a:solidFill>
              </a:rPr>
              <a:t>不变式：</a:t>
            </a:r>
            <a:r>
              <a:rPr>
                <a:solidFill>
                  <a:srgbClr val="FF0000"/>
                </a:solidFill>
              </a:rPr>
              <a:t>top</a:t>
            </a:r>
            <a:r>
              <a:rPr lang="zh-CN" altLang="en-US">
                <a:solidFill>
                  <a:srgbClr val="FF0000"/>
                </a:solidFill>
              </a:rPr>
              <a:t>是栈顶的右邻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D2D989D-D06F-1B22-83B7-1EC0F1E87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数组实现</a:t>
            </a:r>
          </a:p>
        </p:txBody>
      </p:sp>
      <p:pic>
        <p:nvPicPr>
          <p:cNvPr id="4" name="图片 3" descr="形状&#10;&#10;中度可信度描述已自动生成">
            <a:extLst>
              <a:ext uri="{FF2B5EF4-FFF2-40B4-BE49-F238E27FC236}">
                <a16:creationId xmlns:a16="http://schemas.microsoft.com/office/drawing/2014/main" id="{74360C33-296D-399B-4E2E-7CEFDDFE220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943" y="1973665"/>
            <a:ext cx="11790746" cy="3162897"/>
          </a:xfrm>
          <a:prstGeom prst="rect">
            <a:avLst/>
          </a:prstGeom>
        </p:spPr>
      </p:pic>
      <p:pic>
        <p:nvPicPr>
          <p:cNvPr id="5" name="图片 4" descr="形状&#10;&#10;中度可信度描述已自动生成">
            <a:extLst>
              <a:ext uri="{FF2B5EF4-FFF2-40B4-BE49-F238E27FC236}">
                <a16:creationId xmlns:a16="http://schemas.microsoft.com/office/drawing/2014/main" id="{37AE3AEB-BE69-A698-0ED1-384974162CA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943" y="5153413"/>
            <a:ext cx="11840900" cy="320591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ublic class CStack&lt;T&gt; implements IStack&lt;T&gt; {…"/>
          <p:cNvSpPr txBox="1"/>
          <p:nvPr/>
        </p:nvSpPr>
        <p:spPr>
          <a:xfrm>
            <a:off x="62461" y="1773769"/>
            <a:ext cx="12689347" cy="54703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2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class</a:t>
            </a:r>
            <a:r>
              <a:t> CStack&lt;T&gt; </a:t>
            </a:r>
            <a:r>
              <a:rPr>
                <a:solidFill>
                  <a:srgbClr val="931A68"/>
                </a:solidFill>
              </a:rPr>
              <a:t>implements</a:t>
            </a:r>
            <a:r>
              <a:t> IStack&lt;T&gt; {</a:t>
            </a:r>
          </a:p>
          <a:p>
            <a:pPr indent="0">
              <a:lnSpc>
                <a:spcPct val="12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private</a:t>
            </a:r>
            <a:r>
              <a:t> Object[] 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;</a:t>
            </a:r>
          </a:p>
          <a:p>
            <a:pPr indent="0">
              <a:lnSpc>
                <a:spcPct val="12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private</a:t>
            </a:r>
            <a:r>
              <a:rPr>
                <a:solidFill>
                  <a:srgbClr val="000000"/>
                </a:solidFill>
              </a:rPr>
              <a:t> 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326CC"/>
                </a:solidFill>
              </a:rPr>
              <a:t>top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20000"/>
              </a:lnSpc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endParaRPr>
              <a:solidFill>
                <a:srgbClr val="000000"/>
              </a:solidFill>
            </a:endParaRPr>
          </a:p>
          <a:p>
            <a:pPr indent="0">
              <a:lnSpc>
                <a:spcPct val="12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@SuppressWarnings(</a:t>
            </a:r>
            <a:r>
              <a:rPr>
                <a:solidFill>
                  <a:srgbClr val="3933FF"/>
                </a:solidFill>
              </a:rPr>
              <a:t>"unchecked"</a:t>
            </a:r>
            <a:r>
              <a:t>)</a:t>
            </a:r>
          </a:p>
          <a:p>
            <a:pPr indent="0">
              <a:lnSpc>
                <a:spcPct val="12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CStack(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t>) {</a:t>
            </a:r>
          </a:p>
          <a:p>
            <a:pPr indent="0">
              <a:lnSpc>
                <a:spcPct val="12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(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t> &lt; 0) </a:t>
            </a:r>
            <a:r>
              <a:rPr>
                <a:solidFill>
                  <a:srgbClr val="931A68"/>
                </a:solidFill>
              </a:rPr>
              <a:t>throw</a:t>
            </a:r>
            <a:r>
              <a:t> </a:t>
            </a:r>
          </a:p>
          <a:p>
            <a:pPr indent="0">
              <a:lnSpc>
                <a:spcPct val="12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           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IllegalArgumentException(String.valueOf(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t>));</a:t>
            </a:r>
          </a:p>
          <a:p>
            <a:pPr indent="0">
              <a:lnSpc>
                <a:spcPct val="12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rPr>
                <a:solidFill>
                  <a:srgbClr val="000000"/>
                </a:solidFill>
              </a:rPr>
              <a:t> Object[</a:t>
            </a:r>
            <a:r>
              <a:rPr>
                <a:solidFill>
                  <a:srgbClr val="7E504F"/>
                </a:solidFill>
              </a:rPr>
              <a:t>maxSize</a:t>
            </a:r>
            <a:r>
              <a:rPr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2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//</a:t>
            </a:r>
            <a:r>
              <a:rPr>
                <a:solidFill>
                  <a:srgbClr val="0326CC"/>
                </a:solidFill>
              </a:rPr>
              <a:t>top</a:t>
            </a:r>
            <a:r>
              <a:t> = 0;</a:t>
            </a:r>
          </a:p>
          <a:p>
            <a:pPr indent="0">
              <a:lnSpc>
                <a:spcPct val="12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grpSp>
        <p:nvGrpSpPr>
          <p:cNvPr id="130" name="成组"/>
          <p:cNvGrpSpPr/>
          <p:nvPr/>
        </p:nvGrpSpPr>
        <p:grpSpPr>
          <a:xfrm>
            <a:off x="9004634" y="1090088"/>
            <a:ext cx="3250584" cy="3686949"/>
            <a:chOff x="0" y="38100"/>
            <a:chExt cx="3250582" cy="3686948"/>
          </a:xfrm>
        </p:grpSpPr>
        <p:grpSp>
          <p:nvGrpSpPr>
            <p:cNvPr id="124" name="成组"/>
            <p:cNvGrpSpPr/>
            <p:nvPr/>
          </p:nvGrpSpPr>
          <p:grpSpPr>
            <a:xfrm>
              <a:off x="0" y="38100"/>
              <a:ext cx="2696048" cy="3686948"/>
              <a:chOff x="0" y="38100"/>
              <a:chExt cx="2696047" cy="3686947"/>
            </a:xfrm>
          </p:grpSpPr>
          <p:graphicFrame>
            <p:nvGraphicFramePr>
              <p:cNvPr id="121" name="表格"/>
              <p:cNvGraphicFramePr/>
              <p:nvPr/>
            </p:nvGraphicFramePr>
            <p:xfrm>
              <a:off x="1502248" y="38100"/>
              <a:ext cx="1193799" cy="3686947"/>
            </p:xfrm>
            <a:graphic>
              <a:graphicData uri="http://schemas.openxmlformats.org/drawingml/2006/table">
                <a:tbl>
                  <a:tblPr>
                    <a:tableStyleId>{4C3C2611-4C71-4FC5-86AE-919BDF0F9419}</a:tableStyleId>
                  </a:tblPr>
                  <a:tblGrid>
                    <a:gridCol w="1193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736035">
                    <a:tc>
                      <a:txBody>
                        <a:bodyPr/>
                        <a:lstStyle/>
                        <a:p>
                          <a:pPr marR="57798" indent="0" defTabSz="1295400">
                            <a:spcBef>
                              <a:spcPts val="900"/>
                            </a:spcBef>
                            <a:tabLst>
                              <a:tab pos="1295400" algn="l"/>
                            </a:tabLst>
                            <a:defRPr sz="1800"/>
                          </a:pPr>
                          <a:r>
                            <a:rPr sz="3800"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ahoma"/>
                              <a:ea typeface="Tahoma"/>
                              <a:cs typeface="Tahoma"/>
                              <a:sym typeface="Tahoma"/>
                            </a:rPr>
                            <a:t>  </a:t>
                          </a:r>
                        </a:p>
                      </a:txBody>
                      <a:tcPr marL="50800" marR="50800" marT="50800" marB="50800" horzOverflow="overflow">
                        <a:lnL w="28575">
                          <a:solidFill>
                            <a:srgbClr val="000000"/>
                          </a:solidFill>
                          <a:miter lim="400000"/>
                        </a:lnL>
                        <a:lnR w="28575">
                          <a:solidFill>
                            <a:srgbClr val="000000"/>
                          </a:solidFill>
                          <a:miter lim="400000"/>
                        </a:lnR>
                        <a:lnT w="28575">
                          <a:solidFill>
                            <a:srgbClr val="000000"/>
                          </a:solidFill>
                          <a:miter lim="400000"/>
                        </a:lnT>
                        <a:lnB w="12700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8293">
                    <a:tc>
                      <a:txBody>
                        <a:bodyPr/>
                        <a:lstStyle/>
                        <a:p>
                          <a:pPr marR="57798" indent="0" defTabSz="1295400">
                            <a:spcBef>
                              <a:spcPts val="900"/>
                            </a:spcBef>
                            <a:tabLst>
                              <a:tab pos="1295400" algn="l"/>
                            </a:tabLst>
                            <a:defRPr sz="1800"/>
                          </a:pPr>
                          <a:r>
                            <a:rPr sz="3800"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ahoma"/>
                              <a:ea typeface="Tahoma"/>
                              <a:cs typeface="Tahoma"/>
                              <a:sym typeface="Tahoma"/>
                            </a:rPr>
                            <a:t> </a:t>
                          </a:r>
                        </a:p>
                      </a:txBody>
                      <a:tcPr marL="50800" marR="50800" marT="50800" marB="50800" horzOverflow="overflow">
                        <a:lnL w="28575">
                          <a:solidFill>
                            <a:srgbClr val="000000"/>
                          </a:solidFill>
                          <a:miter lim="400000"/>
                        </a:lnL>
                        <a:lnR w="28575">
                          <a:solidFill>
                            <a:srgbClr val="000000"/>
                          </a:solidFill>
                          <a:miter lim="400000"/>
                        </a:lnR>
                        <a:lnT w="12700">
                          <a:solidFill>
                            <a:srgbClr val="000000"/>
                          </a:solidFill>
                          <a:miter lim="400000"/>
                        </a:lnT>
                        <a:lnB w="12700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38293">
                    <a:tc>
                      <a:txBody>
                        <a:bodyPr/>
                        <a:lstStyle/>
                        <a:p>
                          <a:pPr marR="57798" indent="0" defTabSz="1295400">
                            <a:spcBef>
                              <a:spcPts val="900"/>
                            </a:spcBef>
                            <a:tabLst>
                              <a:tab pos="1295400" algn="l"/>
                            </a:tabLst>
                            <a:defRPr sz="1800"/>
                          </a:pPr>
                          <a:r>
                            <a:rPr sz="3800"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ahoma"/>
                              <a:ea typeface="Tahoma"/>
                              <a:cs typeface="Tahoma"/>
                              <a:sym typeface="Tahoma"/>
                            </a:rPr>
                            <a:t> </a:t>
                          </a:r>
                        </a:p>
                      </a:txBody>
                      <a:tcPr marL="50800" marR="50800" marT="50800" marB="50800" horzOverflow="overflow">
                        <a:lnL w="28575">
                          <a:solidFill>
                            <a:srgbClr val="000000"/>
                          </a:solidFill>
                          <a:miter lim="400000"/>
                        </a:lnL>
                        <a:lnR w="28575">
                          <a:solidFill>
                            <a:srgbClr val="000000"/>
                          </a:solidFill>
                          <a:miter lim="400000"/>
                        </a:lnR>
                        <a:lnT w="12700">
                          <a:solidFill>
                            <a:srgbClr val="000000"/>
                          </a:solidFill>
                          <a:miter lim="400000"/>
                        </a:lnT>
                        <a:lnB w="12700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38293">
                    <a:tc>
                      <a:txBody>
                        <a:bodyPr/>
                        <a:lstStyle/>
                        <a:p>
                          <a:pPr marR="57798" indent="0" defTabSz="1295400">
                            <a:spcBef>
                              <a:spcPts val="900"/>
                            </a:spcBef>
                            <a:tabLst>
                              <a:tab pos="1295400" algn="l"/>
                            </a:tabLst>
                            <a:defRPr sz="1800"/>
                          </a:pPr>
                          <a:r>
                            <a:rPr sz="3800"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ahoma"/>
                              <a:ea typeface="Tahoma"/>
                              <a:cs typeface="Tahoma"/>
                              <a:sym typeface="Tahoma"/>
                            </a:rPr>
                            <a:t> </a:t>
                          </a:r>
                        </a:p>
                      </a:txBody>
                      <a:tcPr marL="50800" marR="50800" marT="50800" marB="50800" horzOverflow="overflow">
                        <a:lnL w="28575">
                          <a:solidFill>
                            <a:srgbClr val="000000"/>
                          </a:solidFill>
                          <a:miter lim="400000"/>
                        </a:lnL>
                        <a:lnR w="28575">
                          <a:solidFill>
                            <a:srgbClr val="000000"/>
                          </a:solidFill>
                          <a:miter lim="400000"/>
                        </a:lnR>
                        <a:lnT w="12700">
                          <a:solidFill>
                            <a:srgbClr val="000000"/>
                          </a:solidFill>
                          <a:miter lim="400000"/>
                        </a:lnT>
                        <a:lnB w="12700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36035">
                    <a:tc>
                      <a:txBody>
                        <a:bodyPr/>
                        <a:lstStyle/>
                        <a:p>
                          <a:pPr marR="57798" indent="0" defTabSz="1295400">
                            <a:spcBef>
                              <a:spcPts val="900"/>
                            </a:spcBef>
                            <a:tabLst>
                              <a:tab pos="1295400" algn="l"/>
                            </a:tabLst>
                            <a:defRPr sz="1800"/>
                          </a:pPr>
                          <a:r>
                            <a:rPr sz="3800"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ahoma"/>
                              <a:ea typeface="Tahoma"/>
                              <a:cs typeface="Tahoma"/>
                              <a:sym typeface="Tahoma"/>
                            </a:rPr>
                            <a:t> </a:t>
                          </a:r>
                        </a:p>
                      </a:txBody>
                      <a:tcPr marL="50800" marR="50800" marT="50800" marB="50800" horzOverflow="overflow">
                        <a:lnL w="28575">
                          <a:solidFill>
                            <a:srgbClr val="000000"/>
                          </a:solidFill>
                          <a:miter lim="400000"/>
                        </a:lnL>
                        <a:lnR w="28575">
                          <a:solidFill>
                            <a:srgbClr val="000000"/>
                          </a:solidFill>
                          <a:miter lim="400000"/>
                        </a:lnR>
                        <a:lnT w="12700">
                          <a:solidFill>
                            <a:srgbClr val="000000"/>
                          </a:solidFill>
                          <a:miter lim="400000"/>
                        </a:lnT>
                        <a:lnB w="28575">
                          <a:solidFill>
                            <a:srgbClr val="000000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  <p:sp>
            <p:nvSpPr>
              <p:cNvPr id="122" name="top"/>
              <p:cNvSpPr txBox="1"/>
              <p:nvPr/>
            </p:nvSpPr>
            <p:spPr>
              <a:xfrm>
                <a:off x="0" y="3115107"/>
                <a:ext cx="1206502" cy="5658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marR="57798" defTabSz="1295400"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r>
                  <a:t>top</a:t>
                </a:r>
              </a:p>
            </p:txBody>
          </p:sp>
          <p:sp>
            <p:nvSpPr>
              <p:cNvPr id="123" name="线条"/>
              <p:cNvSpPr/>
              <p:nvPr/>
            </p:nvSpPr>
            <p:spPr>
              <a:xfrm>
                <a:off x="810367" y="3398035"/>
                <a:ext cx="636582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sp>
          <p:nvSpPr>
            <p:cNvPr id="125" name="0"/>
            <p:cNvSpPr txBox="1"/>
            <p:nvPr/>
          </p:nvSpPr>
          <p:spPr>
            <a:xfrm>
              <a:off x="2887982" y="3139428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0</a:t>
              </a:r>
            </a:p>
          </p:txBody>
        </p:sp>
        <p:sp>
          <p:nvSpPr>
            <p:cNvPr id="126" name="1"/>
            <p:cNvSpPr txBox="1"/>
            <p:nvPr/>
          </p:nvSpPr>
          <p:spPr>
            <a:xfrm>
              <a:off x="2887982" y="2385577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127" name="2"/>
            <p:cNvSpPr txBox="1"/>
            <p:nvPr/>
          </p:nvSpPr>
          <p:spPr>
            <a:xfrm>
              <a:off x="2887982" y="1631725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128" name="3"/>
            <p:cNvSpPr txBox="1"/>
            <p:nvPr/>
          </p:nvSpPr>
          <p:spPr>
            <a:xfrm>
              <a:off x="2887982" y="888039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129" name="4"/>
            <p:cNvSpPr txBox="1"/>
            <p:nvPr/>
          </p:nvSpPr>
          <p:spPr>
            <a:xfrm>
              <a:off x="2875282" y="151439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4</a:t>
              </a:r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28192C0D-771C-7F54-F3DB-DBB90436D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数组实现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ublic int size() {…"/>
          <p:cNvSpPr txBox="1"/>
          <p:nvPr/>
        </p:nvSpPr>
        <p:spPr>
          <a:xfrm>
            <a:off x="3551508" y="1555154"/>
            <a:ext cx="5525307" cy="3427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int</a:t>
            </a:r>
            <a:r>
              <a:t>	size() {</a:t>
            </a:r>
          </a:p>
          <a:p>
            <a:pPr indent="0">
              <a:defRPr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326CC"/>
                </a:solidFill>
              </a:rPr>
              <a:t>top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boolean</a:t>
            </a:r>
            <a:r>
              <a:t> isEmpty() {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0326CC"/>
                </a:solidFill>
              </a:rPr>
              <a:t>top</a:t>
            </a:r>
            <a:r>
              <a:t> == 0;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graphicFrame>
        <p:nvGraphicFramePr>
          <p:cNvPr id="134" name="表格"/>
          <p:cNvGraphicFramePr/>
          <p:nvPr/>
        </p:nvGraphicFramePr>
        <p:xfrm>
          <a:off x="10585747" y="1457331"/>
          <a:ext cx="1193800" cy="368694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9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6035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8293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D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293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C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8293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B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035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A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5" name="top"/>
          <p:cNvSpPr txBox="1"/>
          <p:nvPr/>
        </p:nvSpPr>
        <p:spPr>
          <a:xfrm>
            <a:off x="9099847" y="1584331"/>
            <a:ext cx="1206502" cy="5658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top</a:t>
            </a:r>
          </a:p>
        </p:txBody>
      </p:sp>
      <p:sp>
        <p:nvSpPr>
          <p:cNvPr id="136" name="线条"/>
          <p:cNvSpPr/>
          <p:nvPr/>
        </p:nvSpPr>
        <p:spPr>
          <a:xfrm>
            <a:off x="9910215" y="1867259"/>
            <a:ext cx="636581" cy="1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45718" tIns="45718" rIns="45718" bIns="45718"/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aphicFrame>
        <p:nvGraphicFramePr>
          <p:cNvPr id="137" name="表格"/>
          <p:cNvGraphicFramePr/>
          <p:nvPr/>
        </p:nvGraphicFramePr>
        <p:xfrm>
          <a:off x="1640259" y="1722340"/>
          <a:ext cx="1193800" cy="368694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9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6035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 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28575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8293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293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8293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035">
                <a:tc>
                  <a:txBody>
                    <a:bodyPr/>
                    <a:lstStyle/>
                    <a:p>
                      <a:pPr marR="57798" algn="l" defTabSz="1295400">
                        <a:spcBef>
                          <a:spcPts val="900"/>
                        </a:spcBef>
                        <a:tabLst>
                          <a:tab pos="1295400" algn="l"/>
                        </a:tabLst>
                        <a:defRPr sz="1800">
                          <a:uFillTx/>
                        </a:defRPr>
                      </a:pPr>
                      <a:r>
                        <a:rPr sz="3800">
                          <a:uFill>
                            <a:solidFill>
                              <a:srgbClr val="000000"/>
                            </a:solidFill>
                          </a:uFill>
                          <a:latin typeface="Tahoma"/>
                          <a:ea typeface="Tahoma"/>
                          <a:cs typeface="Tahoma"/>
                          <a:sym typeface="Tahom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28575">
                      <a:solidFill>
                        <a:srgbClr val="000000"/>
                      </a:solidFill>
                      <a:miter lim="400000"/>
                    </a:lnL>
                    <a:lnR w="28575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285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8" name="top"/>
          <p:cNvSpPr txBox="1"/>
          <p:nvPr/>
        </p:nvSpPr>
        <p:spPr>
          <a:xfrm>
            <a:off x="138010" y="4799348"/>
            <a:ext cx="1206503" cy="5658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top</a:t>
            </a:r>
          </a:p>
        </p:txBody>
      </p:sp>
      <p:sp>
        <p:nvSpPr>
          <p:cNvPr id="139" name="线条"/>
          <p:cNvSpPr/>
          <p:nvPr/>
        </p:nvSpPr>
        <p:spPr>
          <a:xfrm>
            <a:off x="948378" y="5082276"/>
            <a:ext cx="636582" cy="1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45718" tIns="45718" rIns="45718" bIns="45718"/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140" name="0"/>
          <p:cNvSpPr txBox="1"/>
          <p:nvPr/>
        </p:nvSpPr>
        <p:spPr>
          <a:xfrm>
            <a:off x="2914947" y="4795653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0</a:t>
            </a:r>
          </a:p>
        </p:txBody>
      </p:sp>
      <p:sp>
        <p:nvSpPr>
          <p:cNvPr id="141" name="1"/>
          <p:cNvSpPr txBox="1"/>
          <p:nvPr/>
        </p:nvSpPr>
        <p:spPr>
          <a:xfrm>
            <a:off x="2914947" y="4041802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1</a:t>
            </a:r>
          </a:p>
        </p:txBody>
      </p:sp>
      <p:sp>
        <p:nvSpPr>
          <p:cNvPr id="142" name="2"/>
          <p:cNvSpPr txBox="1"/>
          <p:nvPr/>
        </p:nvSpPr>
        <p:spPr>
          <a:xfrm>
            <a:off x="2914947" y="3287951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2</a:t>
            </a:r>
          </a:p>
        </p:txBody>
      </p:sp>
      <p:sp>
        <p:nvSpPr>
          <p:cNvPr id="143" name="3"/>
          <p:cNvSpPr txBox="1"/>
          <p:nvPr/>
        </p:nvSpPr>
        <p:spPr>
          <a:xfrm>
            <a:off x="2914947" y="2544265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3</a:t>
            </a:r>
          </a:p>
        </p:txBody>
      </p:sp>
      <p:sp>
        <p:nvSpPr>
          <p:cNvPr id="144" name="4"/>
          <p:cNvSpPr txBox="1"/>
          <p:nvPr/>
        </p:nvSpPr>
        <p:spPr>
          <a:xfrm>
            <a:off x="2902247" y="1807665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4</a:t>
            </a:r>
          </a:p>
        </p:txBody>
      </p:sp>
      <p:sp>
        <p:nvSpPr>
          <p:cNvPr id="145" name="0"/>
          <p:cNvSpPr txBox="1"/>
          <p:nvPr/>
        </p:nvSpPr>
        <p:spPr>
          <a:xfrm>
            <a:off x="11843047" y="4518194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0</a:t>
            </a:r>
          </a:p>
        </p:txBody>
      </p:sp>
      <p:sp>
        <p:nvSpPr>
          <p:cNvPr id="146" name="1"/>
          <p:cNvSpPr txBox="1"/>
          <p:nvPr/>
        </p:nvSpPr>
        <p:spPr>
          <a:xfrm>
            <a:off x="11843047" y="3764343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1</a:t>
            </a:r>
          </a:p>
        </p:txBody>
      </p:sp>
      <p:sp>
        <p:nvSpPr>
          <p:cNvPr id="147" name="2"/>
          <p:cNvSpPr txBox="1"/>
          <p:nvPr/>
        </p:nvSpPr>
        <p:spPr>
          <a:xfrm>
            <a:off x="11843047" y="3010492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2</a:t>
            </a:r>
          </a:p>
        </p:txBody>
      </p:sp>
      <p:sp>
        <p:nvSpPr>
          <p:cNvPr id="148" name="3"/>
          <p:cNvSpPr txBox="1"/>
          <p:nvPr/>
        </p:nvSpPr>
        <p:spPr>
          <a:xfrm>
            <a:off x="11843047" y="2266806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3</a:t>
            </a:r>
          </a:p>
        </p:txBody>
      </p:sp>
      <p:sp>
        <p:nvSpPr>
          <p:cNvPr id="149" name="4"/>
          <p:cNvSpPr txBox="1"/>
          <p:nvPr/>
        </p:nvSpPr>
        <p:spPr>
          <a:xfrm>
            <a:off x="11830347" y="1530206"/>
            <a:ext cx="36260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4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5FBE41F-F784-CF0F-7F48-B0806DDB2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isEmpty() size()</a:t>
            </a:r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1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ublic T peek() {…"/>
          <p:cNvSpPr txBox="1"/>
          <p:nvPr/>
        </p:nvSpPr>
        <p:spPr>
          <a:xfrm>
            <a:off x="170508" y="1397961"/>
            <a:ext cx="9690153" cy="6685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T peek() {</a:t>
            </a:r>
          </a:p>
          <a:p>
            <a:pPr indent="0">
              <a:lnSpc>
                <a:spcPct val="15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>
                <a:solidFill>
                  <a:srgbClr val="000000"/>
                </a:solidFill>
              </a:rPr>
              <a:t> </a:t>
            </a:r>
            <a:r>
              <a:rPr sz="2400"/>
              <a:t>top</a:t>
            </a:r>
            <a:r>
              <a:rPr sz="2400">
                <a:solidFill>
                  <a:srgbClr val="000000"/>
                </a:solidFill>
              </a:rPr>
              <a:t> == 0 ? </a:t>
            </a:r>
            <a:r>
              <a:rPr sz="2400">
                <a:solidFill>
                  <a:srgbClr val="931A68"/>
                </a:solidFill>
              </a:rPr>
              <a:t>null</a:t>
            </a:r>
            <a:r>
              <a:rPr sz="2400">
                <a:solidFill>
                  <a:srgbClr val="000000"/>
                </a:solidFill>
              </a:rPr>
              <a:t> : (T) </a:t>
            </a:r>
            <a:r>
              <a:rPr sz="2400"/>
              <a:t>elements</a:t>
            </a:r>
            <a:r>
              <a:rPr sz="2400">
                <a:solidFill>
                  <a:srgbClr val="000000"/>
                </a:solidFill>
              </a:rPr>
              <a:t>[</a:t>
            </a:r>
            <a:r>
              <a:rPr sz="2400"/>
              <a:t>top</a:t>
            </a:r>
            <a:r>
              <a:rPr sz="2400">
                <a:solidFill>
                  <a:srgbClr val="000000"/>
                </a:solidFill>
              </a:rPr>
              <a:t> - 1];</a:t>
            </a:r>
          </a:p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endParaRPr sz="2400"/>
          </a:p>
          <a:p>
            <a:pPr indent="0">
              <a:lnSpc>
                <a:spcPct val="150000"/>
              </a:lnSpc>
              <a:defRPr sz="24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</a:t>
            </a:r>
            <a:r>
              <a:rPr sz="2400"/>
              <a:t>@SuppressWarnings</a:t>
            </a:r>
            <a:r>
              <a:rPr sz="2400">
                <a:solidFill>
                  <a:srgbClr val="000000"/>
                </a:solidFill>
              </a:rPr>
              <a:t>(</a:t>
            </a:r>
            <a:r>
              <a:rPr sz="2400">
                <a:solidFill>
                  <a:srgbClr val="3933FF"/>
                </a:solidFill>
              </a:rPr>
              <a:t>"unchecked"</a:t>
            </a:r>
            <a:r>
              <a:rPr sz="2400">
                <a:solidFill>
                  <a:srgbClr val="000000"/>
                </a:solidFill>
              </a:rPr>
              <a:t>)</a:t>
            </a:r>
          </a:p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T pop() {</a:t>
            </a:r>
          </a:p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if</a:t>
            </a:r>
            <a:r>
              <a:rPr sz="2400"/>
              <a:t> (</a:t>
            </a:r>
            <a:r>
              <a:rPr sz="2400">
                <a:solidFill>
                  <a:srgbClr val="0326CC"/>
                </a:solidFill>
              </a:rPr>
              <a:t>top</a:t>
            </a:r>
            <a:r>
              <a:rPr sz="2400"/>
              <a:t> == 0)</a:t>
            </a:r>
          </a:p>
          <a:p>
            <a:pPr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</a:rPr>
              <a:t>	</a:t>
            </a:r>
            <a:r>
              <a:rPr lang="zh-CN" altLang="en-US" sz="2400">
                <a:solidFill>
                  <a:srgbClr val="000000"/>
                </a:solidFill>
              </a:rPr>
              <a:t>           </a:t>
            </a:r>
            <a:r>
              <a:rPr lang="en-US" altLang="zh-CN" sz="2400">
                <a:solidFill>
                  <a:srgbClr val="931A68"/>
                </a:solidFill>
                <a:latin typeface="Monaco"/>
                <a:ea typeface="Monaco"/>
                <a:cs typeface="Monaco"/>
              </a:rPr>
              <a:t>throw</a:t>
            </a:r>
            <a:r>
              <a:rPr lang="en-US" altLang="zh-CN" sz="2400"/>
              <a:t> </a:t>
            </a:r>
            <a:r>
              <a:rPr lang="en-US" altLang="zh-CN" sz="2400">
                <a:solidFill>
                  <a:srgbClr val="931A68"/>
                </a:solidFill>
                <a:latin typeface="Monaco"/>
                <a:ea typeface="Monaco"/>
                <a:cs typeface="Monaco"/>
              </a:rPr>
              <a:t>new</a:t>
            </a:r>
            <a:r>
              <a:rPr lang="en-US" altLang="zh-CN" sz="2400"/>
              <a:t> </a:t>
            </a:r>
            <a:r>
              <a:rPr lang="en-US" altLang="zh-CN" sz="2400">
                <a:latin typeface="Monaco"/>
                <a:ea typeface="Monaco"/>
                <a:cs typeface="Monaco"/>
              </a:rPr>
              <a:t>NoSuchElementException();</a:t>
            </a:r>
            <a:r>
              <a:rPr sz="2400">
                <a:latin typeface="Monaco"/>
                <a:ea typeface="Monaco"/>
                <a:cs typeface="Monaco"/>
              </a:rPr>
              <a:t>	</a:t>
            </a:r>
          </a:p>
          <a:p>
            <a:pPr indent="0">
              <a:lnSpc>
                <a:spcPct val="15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T </a:t>
            </a:r>
            <a:r>
              <a:rPr sz="2400">
                <a:solidFill>
                  <a:srgbClr val="7E504F"/>
                </a:solidFill>
              </a:rPr>
              <a:t>result</a:t>
            </a:r>
            <a:r>
              <a:rPr sz="2400">
                <a:solidFill>
                  <a:srgbClr val="000000"/>
                </a:solidFill>
              </a:rPr>
              <a:t> = (T) </a:t>
            </a:r>
            <a:r>
              <a:rPr sz="2400"/>
              <a:t>elements</a:t>
            </a:r>
            <a:r>
              <a:rPr sz="2400">
                <a:solidFill>
                  <a:srgbClr val="000000"/>
                </a:solidFill>
              </a:rPr>
              <a:t>[--</a:t>
            </a:r>
            <a:r>
              <a:rPr sz="2400"/>
              <a:t>top</a:t>
            </a:r>
            <a:r>
              <a:rPr sz="2400">
                <a:solidFill>
                  <a:srgbClr val="000000"/>
                </a:solidFill>
              </a:rPr>
              <a:t>];</a:t>
            </a:r>
          </a:p>
          <a:p>
            <a:pPr indent="0">
              <a:lnSpc>
                <a:spcPct val="15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/>
              <a:t>elements</a:t>
            </a:r>
            <a:r>
              <a:rPr sz="2400">
                <a:solidFill>
                  <a:srgbClr val="000000"/>
                </a:solidFill>
              </a:rPr>
              <a:t>[</a:t>
            </a:r>
            <a:r>
              <a:rPr sz="2400"/>
              <a:t>top</a:t>
            </a:r>
            <a:r>
              <a:rPr sz="2400">
                <a:solidFill>
                  <a:srgbClr val="000000"/>
                </a:solidFill>
              </a:rPr>
              <a:t>] = </a:t>
            </a:r>
            <a:r>
              <a:rPr sz="2400">
                <a:solidFill>
                  <a:srgbClr val="931A68"/>
                </a:solidFill>
              </a:rPr>
              <a:t>null</a:t>
            </a:r>
            <a:r>
              <a:rPr sz="2400">
                <a:solidFill>
                  <a:srgbClr val="000000"/>
                </a:solidFill>
              </a:rPr>
              <a:t>;</a:t>
            </a:r>
            <a:r>
              <a:rPr sz="2400">
                <a:solidFill>
                  <a:srgbClr val="4E9072"/>
                </a:solidFill>
              </a:rPr>
              <a:t>// </a:t>
            </a:r>
            <a:r>
              <a:rPr sz="2400">
                <a:solidFill>
                  <a:srgbClr val="000000"/>
                </a:solidFill>
              </a:rPr>
              <a:t>防止内存泄漏</a:t>
            </a:r>
          </a:p>
          <a:p>
            <a:pPr indent="0">
              <a:lnSpc>
                <a:spcPct val="150000"/>
              </a:lnSpc>
              <a:defRPr sz="2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/>
              <a:t>return</a:t>
            </a:r>
            <a:r>
              <a:rPr sz="2400">
                <a:solidFill>
                  <a:srgbClr val="000000"/>
                </a:solidFill>
              </a:rPr>
              <a:t> </a:t>
            </a:r>
            <a:r>
              <a:rPr sz="2400">
                <a:solidFill>
                  <a:srgbClr val="7E504F"/>
                </a:solidFill>
              </a:rPr>
              <a:t>result</a:t>
            </a:r>
            <a:r>
              <a:rPr sz="2400">
                <a:solidFill>
                  <a:srgbClr val="000000"/>
                </a:solidFill>
              </a:rPr>
              <a:t>;</a:t>
            </a:r>
            <a:r>
              <a:rPr sz="2400"/>
              <a:t>	</a:t>
            </a:r>
          </a:p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  <p:grpSp>
        <p:nvGrpSpPr>
          <p:cNvPr id="161" name="成组"/>
          <p:cNvGrpSpPr/>
          <p:nvPr/>
        </p:nvGrpSpPr>
        <p:grpSpPr>
          <a:xfrm>
            <a:off x="9368188" y="3035300"/>
            <a:ext cx="3052238" cy="3686949"/>
            <a:chOff x="0" y="38100"/>
            <a:chExt cx="3052236" cy="3686948"/>
          </a:xfrm>
        </p:grpSpPr>
        <p:graphicFrame>
          <p:nvGraphicFramePr>
            <p:cNvPr id="153" name="表格"/>
            <p:cNvGraphicFramePr/>
            <p:nvPr/>
          </p:nvGraphicFramePr>
          <p:xfrm>
            <a:off x="1485900" y="38100"/>
            <a:ext cx="1193799" cy="3686948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11938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736035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738293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738293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C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738293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B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736035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A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</a:tbl>
            </a:graphicData>
          </a:graphic>
        </p:graphicFrame>
        <p:sp>
          <p:nvSpPr>
            <p:cNvPr id="154" name="top"/>
            <p:cNvSpPr txBox="1"/>
            <p:nvPr/>
          </p:nvSpPr>
          <p:spPr>
            <a:xfrm>
              <a:off x="0" y="762000"/>
              <a:ext cx="1206502" cy="5658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top</a:t>
              </a:r>
            </a:p>
          </p:txBody>
        </p:sp>
        <p:sp>
          <p:nvSpPr>
            <p:cNvPr id="155" name="线条"/>
            <p:cNvSpPr/>
            <p:nvPr/>
          </p:nvSpPr>
          <p:spPr>
            <a:xfrm>
              <a:off x="810367" y="1044928"/>
              <a:ext cx="636582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56" name="0"/>
            <p:cNvSpPr txBox="1"/>
            <p:nvPr/>
          </p:nvSpPr>
          <p:spPr>
            <a:xfrm>
              <a:off x="2689636" y="3113333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0</a:t>
              </a:r>
            </a:p>
          </p:txBody>
        </p:sp>
        <p:sp>
          <p:nvSpPr>
            <p:cNvPr id="157" name="1"/>
            <p:cNvSpPr txBox="1"/>
            <p:nvPr/>
          </p:nvSpPr>
          <p:spPr>
            <a:xfrm>
              <a:off x="2689636" y="2359482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158" name="2"/>
            <p:cNvSpPr txBox="1"/>
            <p:nvPr/>
          </p:nvSpPr>
          <p:spPr>
            <a:xfrm>
              <a:off x="2689636" y="1605631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159" name="3"/>
            <p:cNvSpPr txBox="1"/>
            <p:nvPr/>
          </p:nvSpPr>
          <p:spPr>
            <a:xfrm>
              <a:off x="2689636" y="861945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160" name="4"/>
            <p:cNvSpPr txBox="1"/>
            <p:nvPr/>
          </p:nvSpPr>
          <p:spPr>
            <a:xfrm>
              <a:off x="2676936" y="125345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4</a:t>
              </a:r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F065311D-655C-03CC-588C-017549F57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 peek()  T pop()</a:t>
            </a:r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1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ublic void push(T x) {…"/>
          <p:cNvSpPr txBox="1"/>
          <p:nvPr/>
        </p:nvSpPr>
        <p:spPr>
          <a:xfrm>
            <a:off x="169456" y="1289378"/>
            <a:ext cx="10236005" cy="7537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	push(T </a:t>
            </a:r>
            <a:r>
              <a:rPr>
                <a:solidFill>
                  <a:srgbClr val="7E504F"/>
                </a:solidFill>
              </a:rPr>
              <a:t>x</a:t>
            </a:r>
            <a:r>
              <a:t>) {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     Objects.requireNonNull(</a:t>
            </a:r>
            <a:r>
              <a:rPr>
                <a:solidFill>
                  <a:srgbClr val="7E504F"/>
                </a:solidFill>
              </a:rPr>
              <a:t>x</a:t>
            </a:r>
            <a:r>
              <a:t>);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(</a:t>
            </a:r>
            <a:r>
              <a:rPr>
                <a:solidFill>
                  <a:srgbClr val="0326CC"/>
                </a:solidFill>
              </a:rPr>
              <a:t>top</a:t>
            </a:r>
            <a:r>
              <a:t> == </a:t>
            </a:r>
            <a:r>
              <a:rPr>
                <a:solidFill>
                  <a:srgbClr val="0326CC"/>
                </a:solidFill>
              </a:rPr>
              <a:t>elements</a:t>
            </a:r>
            <a:r>
              <a:t>.</a:t>
            </a:r>
            <a:r>
              <a:rPr>
                <a:solidFill>
                  <a:srgbClr val="0326CC"/>
                </a:solidFill>
              </a:rPr>
              <a:t>length</a:t>
            </a:r>
            <a:r>
              <a:t>) 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       </a:t>
            </a:r>
            <a:r>
              <a:rPr>
                <a:solidFill>
                  <a:srgbClr val="931A68"/>
                </a:solidFill>
              </a:rPr>
              <a:t>throw</a:t>
            </a:r>
            <a:r>
              <a:t>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StackOverFlowError(</a:t>
            </a:r>
            <a:r>
              <a:rPr>
                <a:solidFill>
                  <a:srgbClr val="3933FF"/>
                </a:solidFill>
              </a:rPr>
              <a:t>"full stack"</a:t>
            </a:r>
            <a:r>
              <a:t>);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t>top</a:t>
            </a:r>
            <a:r>
              <a:rPr>
                <a:solidFill>
                  <a:srgbClr val="000000"/>
                </a:solidFill>
              </a:rPr>
              <a:t>++] =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clear() {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while</a:t>
            </a:r>
            <a:r>
              <a:t> (</a:t>
            </a:r>
            <a:r>
              <a:rPr>
                <a:solidFill>
                  <a:srgbClr val="0326CC"/>
                </a:solidFill>
              </a:rPr>
              <a:t>top</a:t>
            </a:r>
            <a:r>
              <a:t> != 0) {</a:t>
            </a:r>
          </a:p>
          <a:p>
            <a:pPr indent="0">
              <a:lnSpc>
                <a:spcPct val="150000"/>
              </a:lnSpc>
              <a:defRPr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[--</a:t>
            </a:r>
            <a:r>
              <a:t>top</a:t>
            </a:r>
            <a:r>
              <a:rPr>
                <a:solidFill>
                  <a:srgbClr val="000000"/>
                </a:solidFill>
              </a:rPr>
              <a:t>] = </a:t>
            </a:r>
            <a:r>
              <a:rPr>
                <a:solidFill>
                  <a:srgbClr val="931A68"/>
                </a:solidFill>
              </a:rPr>
              <a:t>null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lnSpc>
                <a:spcPct val="150000"/>
              </a:lnSpc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grpSp>
        <p:nvGrpSpPr>
          <p:cNvPr id="173" name="成组"/>
          <p:cNvGrpSpPr/>
          <p:nvPr/>
        </p:nvGrpSpPr>
        <p:grpSpPr>
          <a:xfrm>
            <a:off x="9905279" y="3035300"/>
            <a:ext cx="3052238" cy="3686949"/>
            <a:chOff x="0" y="38100"/>
            <a:chExt cx="3052236" cy="3686948"/>
          </a:xfrm>
        </p:grpSpPr>
        <p:graphicFrame>
          <p:nvGraphicFramePr>
            <p:cNvPr id="165" name="表格"/>
            <p:cNvGraphicFramePr/>
            <p:nvPr/>
          </p:nvGraphicFramePr>
          <p:xfrm>
            <a:off x="1485900" y="38100"/>
            <a:ext cx="1193799" cy="3686948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11938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736035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28575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738293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738293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C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738293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B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736035">
                  <a:tc>
                    <a:txBody>
                      <a:bodyPr/>
                      <a:lstStyle/>
                      <a:p>
                        <a:pPr marR="57798" indent="0" defTabSz="1295400">
                          <a:spcBef>
                            <a:spcPts val="900"/>
                          </a:spcBef>
                          <a:tabLst>
                            <a:tab pos="1295400" algn="l"/>
                          </a:tabLst>
                          <a:defRPr sz="1800"/>
                        </a:pPr>
                        <a:r>
                          <a:rPr sz="3800">
                            <a:uFill>
                              <a:solidFill>
                                <a:srgbClr val="000000"/>
                              </a:solidFill>
                            </a:uFill>
                            <a:latin typeface="Tahoma"/>
                            <a:ea typeface="Tahoma"/>
                            <a:cs typeface="Tahoma"/>
                            <a:sym typeface="Tahoma"/>
                          </a:rPr>
                          <a:t>  A</a:t>
                        </a:r>
                      </a:p>
                    </a:txBody>
                    <a:tcPr marL="50800" marR="50800" marT="50800" marB="50800" horzOverflow="overflow">
                      <a:lnL w="28575">
                        <a:solidFill>
                          <a:srgbClr val="000000"/>
                        </a:solidFill>
                        <a:miter lim="400000"/>
                      </a:lnL>
                      <a:lnR w="28575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28575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</a:tbl>
            </a:graphicData>
          </a:graphic>
        </p:graphicFrame>
        <p:sp>
          <p:nvSpPr>
            <p:cNvPr id="166" name="top"/>
            <p:cNvSpPr txBox="1"/>
            <p:nvPr/>
          </p:nvSpPr>
          <p:spPr>
            <a:xfrm>
              <a:off x="0" y="762000"/>
              <a:ext cx="1206502" cy="5658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top</a:t>
              </a:r>
            </a:p>
          </p:txBody>
        </p:sp>
        <p:sp>
          <p:nvSpPr>
            <p:cNvPr id="167" name="线条"/>
            <p:cNvSpPr/>
            <p:nvPr/>
          </p:nvSpPr>
          <p:spPr>
            <a:xfrm>
              <a:off x="810367" y="1044928"/>
              <a:ext cx="636582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68" name="0"/>
            <p:cNvSpPr txBox="1"/>
            <p:nvPr/>
          </p:nvSpPr>
          <p:spPr>
            <a:xfrm>
              <a:off x="2689636" y="3113333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0</a:t>
              </a:r>
            </a:p>
          </p:txBody>
        </p:sp>
        <p:sp>
          <p:nvSpPr>
            <p:cNvPr id="169" name="1"/>
            <p:cNvSpPr txBox="1"/>
            <p:nvPr/>
          </p:nvSpPr>
          <p:spPr>
            <a:xfrm>
              <a:off x="2689636" y="2359482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170" name="2"/>
            <p:cNvSpPr txBox="1"/>
            <p:nvPr/>
          </p:nvSpPr>
          <p:spPr>
            <a:xfrm>
              <a:off x="2689636" y="1605631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171" name="3"/>
            <p:cNvSpPr txBox="1"/>
            <p:nvPr/>
          </p:nvSpPr>
          <p:spPr>
            <a:xfrm>
              <a:off x="2689636" y="861945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172" name="4"/>
            <p:cNvSpPr txBox="1"/>
            <p:nvPr/>
          </p:nvSpPr>
          <p:spPr>
            <a:xfrm>
              <a:off x="2676936" y="125345"/>
              <a:ext cx="362600" cy="517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3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4</a:t>
              </a:r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E08AD099-0001-E3A4-38D2-3EFF9C70D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push( T x) clear()</a:t>
            </a:r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1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方便调试：…"/>
          <p:cNvSpPr txBox="1"/>
          <p:nvPr/>
        </p:nvSpPr>
        <p:spPr>
          <a:xfrm>
            <a:off x="458277" y="1891670"/>
            <a:ext cx="12088246" cy="3361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String toString() {</a:t>
            </a:r>
          </a:p>
          <a:p>
            <a:pPr indent="0">
              <a:lnSpc>
                <a:spcPct val="150000"/>
              </a:lnSpc>
              <a:defRPr sz="24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StringBuilder </a:t>
            </a:r>
            <a:r>
              <a:rPr>
                <a:solidFill>
                  <a:srgbClr val="7E504F"/>
                </a:solidFill>
              </a:rPr>
              <a:t>str</a:t>
            </a:r>
            <a:r>
              <a:rPr>
                <a:solidFill>
                  <a:srgbClr val="000000"/>
                </a:solidFill>
              </a:rP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rPr>
                <a:solidFill>
                  <a:srgbClr val="000000"/>
                </a:solidFill>
              </a:rPr>
              <a:t> StringBuilder();</a:t>
            </a:r>
            <a:r>
              <a:t>//使用了StringBuilder</a:t>
            </a:r>
            <a:endParaRPr>
              <a:solidFill>
                <a:srgbClr val="000000"/>
              </a:solidFill>
            </a:endParaRPr>
          </a:p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</a:t>
            </a:r>
            <a:r>
              <a:rPr>
                <a:solidFill>
                  <a:srgbClr val="0326CC"/>
                </a:solidFill>
              </a:rPr>
              <a:t>top</a:t>
            </a:r>
            <a:r>
              <a:t>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&gt;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--)</a:t>
            </a:r>
          </a:p>
          <a:p>
            <a:pPr indent="0">
              <a:lnSpc>
                <a:spcPct val="150000"/>
              </a:lnSpc>
              <a:defRPr sz="2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rPr>
                <a:solidFill>
                  <a:srgbClr val="7E504F"/>
                </a:solidFill>
              </a:rPr>
              <a:t>str</a:t>
            </a:r>
            <a:r>
              <a:rPr>
                <a:solidFill>
                  <a:srgbClr val="000000"/>
                </a:solidFill>
              </a:rPr>
              <a:t>.append(</a:t>
            </a:r>
            <a:r>
              <a:t>elements</a:t>
            </a:r>
            <a:r>
              <a:rPr>
                <a:solidFill>
                  <a:srgbClr val="000000"/>
                </a:solidFill>
              </a:rPr>
              <a:t>[</a:t>
            </a:r>
            <a:r>
              <a:rPr>
                <a:solidFill>
                  <a:srgbClr val="7E504F"/>
                </a:solidFill>
              </a:rPr>
              <a:t>i</a:t>
            </a:r>
            <a:r>
              <a:rPr>
                <a:solidFill>
                  <a:srgbClr val="000000"/>
                </a:solidFill>
              </a:rPr>
              <a:t> - 1] + </a:t>
            </a:r>
            <a:r>
              <a:rPr>
                <a:solidFill>
                  <a:srgbClr val="3933FF"/>
                </a:solidFill>
              </a:rPr>
              <a:t>"  "</a:t>
            </a:r>
            <a:r>
              <a:rPr>
                <a:solidFill>
                  <a:srgbClr val="000000"/>
                </a:solidFill>
              </a:rPr>
              <a:t>);</a:t>
            </a:r>
          </a:p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return</a:t>
            </a:r>
            <a:r>
              <a:t> </a:t>
            </a:r>
            <a:r>
              <a:rPr>
                <a:solidFill>
                  <a:srgbClr val="7E504F"/>
                </a:solidFill>
              </a:rPr>
              <a:t>str</a:t>
            </a:r>
            <a:r>
              <a:t>.toString();</a:t>
            </a:r>
          </a:p>
          <a:p>
            <a:pPr indent="0">
              <a:lnSpc>
                <a:spcPct val="150000"/>
              </a:lnSpc>
              <a:defRPr sz="24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71F27C4-BFA5-2E59-3896-EBAA39AAB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toString()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30412E-2035-A7AB-9CD8-F48DCF2440C6}"/>
              </a:ext>
            </a:extLst>
          </p:cNvPr>
          <p:cNvSpPr txBox="1"/>
          <p:nvPr/>
        </p:nvSpPr>
        <p:spPr>
          <a:xfrm>
            <a:off x="342673" y="1269542"/>
            <a:ext cx="3100917" cy="6221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栈顶到栈底的次序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71F27C4-BFA5-2E59-3896-EBAA39AAB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迭代器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30412E-2035-A7AB-9CD8-F48DCF2440C6}"/>
              </a:ext>
            </a:extLst>
          </p:cNvPr>
          <p:cNvSpPr txBox="1"/>
          <p:nvPr/>
        </p:nvSpPr>
        <p:spPr>
          <a:xfrm>
            <a:off x="342673" y="1223048"/>
            <a:ext cx="3100917" cy="6221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栈顶到栈底的次序</a:t>
            </a:r>
          </a:p>
        </p:txBody>
      </p:sp>
      <p:sp>
        <p:nvSpPr>
          <p:cNvPr id="2" name="public Iterator&lt;T&gt; iterator() {…">
            <a:extLst>
              <a:ext uri="{FF2B5EF4-FFF2-40B4-BE49-F238E27FC236}">
                <a16:creationId xmlns:a16="http://schemas.microsoft.com/office/drawing/2014/main" id="{EE0232F1-C47E-50AA-0659-C45D2B311B76}"/>
              </a:ext>
            </a:extLst>
          </p:cNvPr>
          <p:cNvSpPr txBox="1"/>
          <p:nvPr/>
        </p:nvSpPr>
        <p:spPr>
          <a:xfrm>
            <a:off x="3629569" y="1478041"/>
            <a:ext cx="7017947" cy="822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/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Iterator&lt;T&gt; iterator() {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/>
              <a:t> </a:t>
            </a:r>
            <a:r>
              <a:rPr sz="2400">
                <a:solidFill>
                  <a:srgbClr val="931A68"/>
                </a:solidFill>
              </a:rPr>
              <a:t>new</a:t>
            </a:r>
            <a:r>
              <a:rPr sz="2400"/>
              <a:t> Itr();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endParaRPr sz="2400"/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class</a:t>
            </a:r>
            <a:r>
              <a:rPr sz="2400"/>
              <a:t> Itr </a:t>
            </a:r>
            <a:r>
              <a:rPr sz="2400">
                <a:solidFill>
                  <a:srgbClr val="931A68"/>
                </a:solidFill>
              </a:rPr>
              <a:t>implements</a:t>
            </a:r>
            <a:r>
              <a:rPr sz="2400"/>
              <a:t> Iterator&lt;T&gt; {</a:t>
            </a:r>
          </a:p>
          <a:p>
            <a:pPr>
              <a:lnSpc>
                <a:spcPct val="100000"/>
              </a:lnSpc>
              <a:defRPr sz="1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>
                <a:solidFill>
                  <a:srgbClr val="931A68"/>
                </a:solidFill>
              </a:rPr>
              <a:t>int</a:t>
            </a:r>
            <a:r>
              <a:rPr sz="2400">
                <a:solidFill>
                  <a:srgbClr val="000000"/>
                </a:solidFill>
              </a:rPr>
              <a:t> </a:t>
            </a:r>
            <a:r>
              <a:rPr sz="2400"/>
              <a:t>cursor</a:t>
            </a:r>
            <a:r>
              <a:rPr sz="2400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endParaRPr sz="240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Itr() {</a:t>
            </a:r>
          </a:p>
          <a:p>
            <a:pPr>
              <a:lnSpc>
                <a:spcPct val="100000"/>
              </a:lnSpc>
              <a:defRPr sz="1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</a:t>
            </a:r>
            <a:r>
              <a:rPr sz="2400"/>
              <a:t>cursor</a:t>
            </a:r>
            <a:r>
              <a:rPr sz="2400">
                <a:solidFill>
                  <a:srgbClr val="000000"/>
                </a:solidFill>
              </a:rPr>
              <a:t> = </a:t>
            </a:r>
            <a:r>
              <a:rPr sz="2400"/>
              <a:t>top</a:t>
            </a:r>
            <a:r>
              <a:rPr sz="2400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}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endParaRPr sz="2400"/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</a:t>
            </a:r>
            <a:r>
              <a:rPr sz="2400">
                <a:solidFill>
                  <a:srgbClr val="931A68"/>
                </a:solidFill>
              </a:rPr>
              <a:t>boolean</a:t>
            </a:r>
            <a:r>
              <a:rPr sz="2400"/>
              <a:t> hasNext() {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	</a:t>
            </a:r>
            <a:r>
              <a:rPr sz="2400">
                <a:solidFill>
                  <a:srgbClr val="931A68"/>
                </a:solidFill>
              </a:rPr>
              <a:t>if</a:t>
            </a:r>
            <a:r>
              <a:rPr sz="2400"/>
              <a:t> (</a:t>
            </a:r>
            <a:r>
              <a:rPr sz="2400">
                <a:solidFill>
                  <a:srgbClr val="0326CC"/>
                </a:solidFill>
              </a:rPr>
              <a:t>cursor</a:t>
            </a:r>
            <a:r>
              <a:rPr sz="2400"/>
              <a:t> != 0)</a:t>
            </a:r>
          </a:p>
          <a:p>
            <a:pPr>
              <a:lnSpc>
                <a:spcPct val="100000"/>
              </a:lnSpc>
              <a:defRPr sz="1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	</a:t>
            </a:r>
            <a:r>
              <a:rPr sz="2400"/>
              <a:t>return</a:t>
            </a:r>
            <a:r>
              <a:rPr sz="2400">
                <a:solidFill>
                  <a:srgbClr val="000000"/>
                </a:solidFill>
              </a:rPr>
              <a:t> </a:t>
            </a:r>
            <a:r>
              <a:rPr sz="2400"/>
              <a:t>true</a:t>
            </a:r>
            <a:r>
              <a:rPr sz="2400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4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</a:t>
            </a:r>
            <a:r>
              <a:rPr sz="2400"/>
              <a:t>return</a:t>
            </a:r>
            <a:r>
              <a:rPr sz="2400">
                <a:solidFill>
                  <a:srgbClr val="000000"/>
                </a:solidFill>
              </a:rPr>
              <a:t> </a:t>
            </a:r>
            <a:r>
              <a:rPr sz="2400"/>
              <a:t>false</a:t>
            </a:r>
            <a:r>
              <a:rPr sz="2400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}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endParaRPr sz="2400"/>
          </a:p>
          <a:p>
            <a:pPr>
              <a:lnSpc>
                <a:spcPct val="100000"/>
              </a:lnSpc>
              <a:defRPr sz="1400">
                <a:solidFill>
                  <a:srgbClr val="777777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/>
              <a:t>@SuppressWarnings</a:t>
            </a:r>
            <a:r>
              <a:rPr sz="2400">
                <a:solidFill>
                  <a:srgbClr val="000000"/>
                </a:solidFill>
              </a:rPr>
              <a:t>(</a:t>
            </a:r>
            <a:r>
              <a:rPr sz="2400">
                <a:solidFill>
                  <a:srgbClr val="3933FF"/>
                </a:solidFill>
              </a:rPr>
              <a:t>"unchecked"</a:t>
            </a:r>
            <a:r>
              <a:rPr sz="2400"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T next() {</a:t>
            </a:r>
          </a:p>
          <a:p>
            <a:pPr>
              <a:lnSpc>
                <a:spcPct val="100000"/>
              </a:lnSpc>
              <a:defRPr sz="1400">
                <a:solidFill>
                  <a:srgbClr val="0326CC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	</a:t>
            </a:r>
            <a:r>
              <a:rPr sz="2400">
                <a:solidFill>
                  <a:srgbClr val="931A68"/>
                </a:solidFill>
              </a:rPr>
              <a:t>return</a:t>
            </a:r>
            <a:r>
              <a:rPr sz="2400">
                <a:solidFill>
                  <a:srgbClr val="000000"/>
                </a:solidFill>
              </a:rPr>
              <a:t> (T) </a:t>
            </a:r>
            <a:r>
              <a:rPr sz="2400"/>
              <a:t>elements</a:t>
            </a:r>
            <a:r>
              <a:rPr sz="2400">
                <a:solidFill>
                  <a:srgbClr val="000000"/>
                </a:solidFill>
              </a:rPr>
              <a:t>[--</a:t>
            </a:r>
            <a:r>
              <a:rPr sz="2400"/>
              <a:t>cursor</a:t>
            </a:r>
            <a:r>
              <a:rPr sz="2400">
                <a:solidFill>
                  <a:srgbClr val="000000"/>
                </a:solidFill>
              </a:rPr>
              <a:t>];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}</a:t>
            </a:r>
          </a:p>
          <a:p>
            <a:pPr>
              <a:lnSpc>
                <a:spcPct val="100000"/>
              </a:lnSpc>
              <a:defRPr sz="14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945967685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ublic static void main(String[] args) {…"/>
          <p:cNvSpPr txBox="1"/>
          <p:nvPr/>
        </p:nvSpPr>
        <p:spPr>
          <a:xfrm>
            <a:off x="1882450" y="1041834"/>
            <a:ext cx="8268879" cy="67806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</a:t>
            </a:r>
            <a:r>
              <a:rPr>
                <a:solidFill>
                  <a:srgbClr val="931A68"/>
                </a:solidFill>
              </a:rPr>
              <a:t>public</a:t>
            </a:r>
            <a:r>
              <a:t> </a:t>
            </a:r>
            <a:r>
              <a:rPr>
                <a:solidFill>
                  <a:srgbClr val="931A68"/>
                </a:solidFill>
              </a:rPr>
              <a:t>static</a:t>
            </a:r>
            <a:r>
              <a:t> </a:t>
            </a:r>
            <a:r>
              <a:rPr>
                <a:solidFill>
                  <a:srgbClr val="931A68"/>
                </a:solidFill>
              </a:rPr>
              <a:t>void</a:t>
            </a:r>
            <a:r>
              <a:t> main(String[] </a:t>
            </a:r>
            <a:r>
              <a:rPr>
                <a:solidFill>
                  <a:srgbClr val="7E504F"/>
                </a:solidFill>
              </a:rPr>
              <a:t>args</a:t>
            </a:r>
            <a:r>
              <a:t>) {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CStack&lt;Integer&gt; </a:t>
            </a:r>
            <a:r>
              <a:rPr>
                <a:solidFill>
                  <a:srgbClr val="7E504F"/>
                </a:solidFill>
              </a:rPr>
              <a:t>ss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CStack&lt;&gt;(10);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t> (</a:t>
            </a:r>
            <a:r>
              <a:rPr>
                <a:solidFill>
                  <a:srgbClr val="7E504F"/>
                </a:solidFill>
              </a:rPr>
              <a:t>ss</a:t>
            </a:r>
            <a:r>
              <a:t>.isEmpty())</a:t>
            </a:r>
          </a:p>
          <a:p>
            <a:pPr indent="0">
              <a:defRPr>
                <a:solidFill>
                  <a:srgbClr val="3933FF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rPr>
                <a:solidFill>
                  <a:srgbClr val="000000"/>
                </a:solidFill>
              </a:rPr>
              <a:t>.println(</a:t>
            </a:r>
            <a:r>
              <a:t>"empty stack"</a:t>
            </a:r>
            <a:r>
              <a:rPr>
                <a:solidFill>
                  <a:srgbClr val="000000"/>
                </a:solidFill>
              </a:rPr>
              <a:t>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ss</a:t>
            </a:r>
            <a:r>
              <a:t>.push(1);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ss</a:t>
            </a:r>
            <a:r>
              <a:t>.push(2);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</a:t>
            </a:r>
            <a:r>
              <a:rPr>
                <a:solidFill>
                  <a:srgbClr val="7E504F"/>
                </a:solidFill>
              </a:rPr>
              <a:t>ss</a:t>
            </a:r>
            <a:r>
              <a:t>.size());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</a:t>
            </a:r>
            <a:r>
              <a:rPr>
                <a:solidFill>
                  <a:srgbClr val="7E504F"/>
                </a:solidFill>
              </a:rPr>
              <a:t>ss</a:t>
            </a:r>
            <a:r>
              <a:t>.peek());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</a:t>
            </a:r>
            <a:r>
              <a:rPr>
                <a:solidFill>
                  <a:srgbClr val="7E504F"/>
                </a:solidFill>
              </a:rPr>
              <a:t>ss</a:t>
            </a:r>
            <a:r>
              <a:t>.pop());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</a:t>
            </a:r>
            <a:r>
              <a:rPr>
                <a:solidFill>
                  <a:srgbClr val="7E504F"/>
                </a:solidFill>
              </a:rPr>
              <a:t>ss</a:t>
            </a:r>
            <a:r>
              <a:t>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ss</a:t>
            </a:r>
            <a:r>
              <a:t>.pop();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</a:t>
            </a:r>
            <a:r>
              <a:rPr>
                <a:solidFill>
                  <a:srgbClr val="7E504F"/>
                </a:solidFill>
              </a:rPr>
              <a:t>ss</a:t>
            </a:r>
            <a:r>
              <a:t>.clear();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</a:t>
            </a:r>
            <a:r>
              <a:rPr>
                <a:solidFill>
                  <a:srgbClr val="7E504F"/>
                </a:solidFill>
              </a:rPr>
              <a:t>ss</a:t>
            </a:r>
            <a:r>
              <a:t>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	System.</a:t>
            </a:r>
            <a:r>
              <a:rPr>
                <a:solidFill>
                  <a:srgbClr val="0326CC"/>
                </a:solidFill>
              </a:rPr>
              <a:t>out</a:t>
            </a:r>
            <a:r>
              <a:t>.println(</a:t>
            </a:r>
            <a:r>
              <a:rPr>
                <a:solidFill>
                  <a:srgbClr val="7E504F"/>
                </a:solidFill>
              </a:rPr>
              <a:t>ss</a:t>
            </a:r>
            <a:r>
              <a:t>.pop());</a:t>
            </a:r>
          </a:p>
          <a:p>
            <a:pPr indent="0">
              <a:defRPr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E6D7C53-80B3-AA30-AE0B-44999A1AE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实例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C9C8042-F53E-3FB9-C9C9-6F78E299E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栈的定义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6086BF-3117-A6DA-8328-8F1A8384F072}"/>
              </a:ext>
            </a:extLst>
          </p:cNvPr>
          <p:cNvSpPr txBox="1"/>
          <p:nvPr/>
        </p:nvSpPr>
        <p:spPr>
          <a:xfrm>
            <a:off x="511446" y="1332853"/>
            <a:ext cx="11158777" cy="19372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栈</a:t>
            </a:r>
            <a:r>
              <a:rPr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(Stack)</a:t>
            </a:r>
            <a:r>
              <a:rPr lang="zh-CN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是限制</a:t>
            </a:r>
            <a:r>
              <a:rPr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add</a:t>
            </a:r>
            <a:r>
              <a:rPr lang="zh-CN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remove</a:t>
            </a:r>
            <a:r>
              <a:rPr lang="zh-CN" altLang="zh-CN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操作只能发生在表头或表尾的线性表</a:t>
            </a:r>
            <a:r>
              <a:rPr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</a:rPr>
              <a:t>发生操作的一端叫做栈顶</a:t>
            </a:r>
            <a:r>
              <a:rPr lang="en-US" altLang="zh-CN">
                <a:latin typeface="SimSun" panose="02010600030101010101" pitchFamily="2" charset="-122"/>
                <a:ea typeface="SimSun" panose="02010600030101010101" pitchFamily="2" charset="-122"/>
              </a:rPr>
              <a:t>(top)</a:t>
            </a: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</a:rPr>
              <a:t>，另一端叫做栈底</a:t>
            </a:r>
            <a:r>
              <a:rPr lang="en-US" altLang="zh-CN">
                <a:latin typeface="SimSun" panose="02010600030101010101" pitchFamily="2" charset="-122"/>
                <a:ea typeface="SimSun" panose="02010600030101010101" pitchFamily="2" charset="-122"/>
              </a:rPr>
              <a:t>(bottom)</a:t>
            </a: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</a:rPr>
              <a:t>；</a:t>
            </a:r>
            <a:endParaRPr lang="en-US" altLang="zh-CN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indent="-457200" algn="l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</a:rPr>
              <a:t>习惯上，</a:t>
            </a:r>
            <a:r>
              <a:rPr lang="en-US" altLang="zh-CN">
                <a:latin typeface="SimSun" panose="02010600030101010101" pitchFamily="2" charset="-122"/>
                <a:ea typeface="SimSun" panose="02010600030101010101" pitchFamily="2" charset="-122"/>
              </a:rPr>
              <a:t>add</a:t>
            </a: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</a:rPr>
              <a:t>操作叫做压栈</a:t>
            </a:r>
            <a:r>
              <a:rPr lang="en-US" altLang="zh-CN">
                <a:latin typeface="SimSun" panose="02010600030101010101" pitchFamily="2" charset="-122"/>
                <a:ea typeface="SimSun" panose="02010600030101010101" pitchFamily="2" charset="-122"/>
              </a:rPr>
              <a:t>(push)</a:t>
            </a: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</a:rPr>
              <a:t>操作，</a:t>
            </a:r>
            <a:r>
              <a:rPr lang="en-US" altLang="zh-CN">
                <a:latin typeface="SimSun" panose="02010600030101010101" pitchFamily="2" charset="-122"/>
                <a:ea typeface="SimSun" panose="02010600030101010101" pitchFamily="2" charset="-122"/>
              </a:rPr>
              <a:t>remove</a:t>
            </a: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</a:rPr>
              <a:t>操作叫做出栈</a:t>
            </a:r>
            <a:r>
              <a:rPr lang="en-US" altLang="zh-CN">
                <a:latin typeface="SimSun" panose="02010600030101010101" pitchFamily="2" charset="-122"/>
                <a:ea typeface="SimSun" panose="02010600030101010101" pitchFamily="2" charset="-122"/>
              </a:rPr>
              <a:t>(pop)</a:t>
            </a:r>
            <a:r>
              <a:rPr lang="zh-CN" altLang="en-US">
                <a:latin typeface="SimSun" panose="02010600030101010101" pitchFamily="2" charset="-122"/>
                <a:ea typeface="SimSun" panose="02010600030101010101" pitchFamily="2" charset="-122"/>
              </a:rPr>
              <a:t>操作。</a:t>
            </a:r>
            <a:r>
              <a:rPr lang="zh-CN" altLang="zh-CN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pic>
        <p:nvPicPr>
          <p:cNvPr id="4" name="图片 3" descr="形状&#10;&#10;中度可信度描述已自动生成">
            <a:extLst>
              <a:ext uri="{FF2B5EF4-FFF2-40B4-BE49-F238E27FC236}">
                <a16:creationId xmlns:a16="http://schemas.microsoft.com/office/drawing/2014/main" id="{1E8BB8BA-2518-D739-59DF-A115098E97A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5594" y="3602827"/>
            <a:ext cx="6704351" cy="272520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E3EB359-3FF5-1C0E-C424-116242B7DFDE}"/>
              </a:ext>
            </a:extLst>
          </p:cNvPr>
          <p:cNvSpPr txBox="1"/>
          <p:nvPr/>
        </p:nvSpPr>
        <p:spPr>
          <a:xfrm>
            <a:off x="2695593" y="6710766"/>
            <a:ext cx="1395959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初始状态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2D9F0F-EB39-D05E-55CA-D98F7D78FAE8}"/>
              </a:ext>
            </a:extLst>
          </p:cNvPr>
          <p:cNvSpPr txBox="1"/>
          <p:nvPr/>
        </p:nvSpPr>
        <p:spPr>
          <a:xfrm>
            <a:off x="5458276" y="6710766"/>
            <a:ext cx="1395959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压栈操作</a:t>
            </a: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366C16-1923-E957-0720-0CE312F639AA}"/>
              </a:ext>
            </a:extLst>
          </p:cNvPr>
          <p:cNvSpPr txBox="1"/>
          <p:nvPr/>
        </p:nvSpPr>
        <p:spPr>
          <a:xfrm>
            <a:off x="8090405" y="6660713"/>
            <a:ext cx="1395959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出栈操作</a:t>
            </a:r>
            <a:endParaRPr kumimoji="1" lang="zh-CN" altLang="en-US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67515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各函数的时间复杂度均为O(1)"/>
          <p:cNvSpPr txBox="1"/>
          <p:nvPr/>
        </p:nvSpPr>
        <p:spPr>
          <a:xfrm>
            <a:off x="841050" y="1313140"/>
            <a:ext cx="7723909" cy="1974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pPr marL="457200" indent="-457200">
              <a:buFont typeface="Wingdings" pitchFamily="2" charset="2"/>
              <a:buChar char="l"/>
            </a:pPr>
            <a:r>
              <a:rPr lang="zh-CN" altLang="en-US" b="0"/>
              <a:t>需要事先给定</a:t>
            </a:r>
            <a:r>
              <a:rPr lang="en-US" altLang="zh-CN" b="0"/>
              <a:t>maxSize</a:t>
            </a:r>
            <a:r>
              <a:rPr lang="zh-CN" altLang="en-US"/>
              <a:t>，</a:t>
            </a:r>
            <a:r>
              <a:rPr lang="zh-CN" altLang="en-US" b="0"/>
              <a:t>设置后</a:t>
            </a:r>
            <a:r>
              <a:rPr lang="zh-CN" altLang="en-US"/>
              <a:t>，</a:t>
            </a:r>
            <a:r>
              <a:rPr lang="zh-CN" altLang="en-US" b="0"/>
              <a:t>不能改变</a:t>
            </a:r>
            <a:endParaRPr lang="en-US" b="0"/>
          </a:p>
          <a:p>
            <a:pPr marL="457200" indent="-457200">
              <a:buFont typeface="Wingdings" pitchFamily="2" charset="2"/>
              <a:buChar char="l"/>
            </a:pPr>
            <a:r>
              <a:rPr b="0"/>
              <a:t>各函数的时间复杂度均为O(1)</a:t>
            </a:r>
            <a:endParaRPr lang="en-US" b="0"/>
          </a:p>
          <a:p>
            <a:pPr marL="457200" indent="-457200">
              <a:buFont typeface="Wingdings" pitchFamily="2" charset="2"/>
              <a:buChar char="l"/>
            </a:pPr>
            <a:r>
              <a:rPr lang="zh-CN" altLang="en-US" b="0"/>
              <a:t>体会</a:t>
            </a:r>
            <a:r>
              <a:rPr lang="en-US" altLang="zh-CN"/>
              <a:t>++</a:t>
            </a:r>
            <a:r>
              <a:rPr lang="zh-CN" altLang="en-US"/>
              <a:t>、</a:t>
            </a:r>
            <a:r>
              <a:rPr lang="en-US" altLang="zh-CN" b="0"/>
              <a:t>--</a:t>
            </a:r>
            <a:r>
              <a:rPr lang="zh-CN" altLang="en-US" b="0"/>
              <a:t>操作的运用</a:t>
            </a:r>
            <a:endParaRPr b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7FA75B6-4CD0-A88A-2055-886F9243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数组实现</a:t>
            </a:r>
            <a:r>
              <a:rPr lang="en-US" altLang="zh-CN"/>
              <a:t>-</a:t>
            </a:r>
            <a:r>
              <a:rPr lang="zh-CN" altLang="en-US"/>
              <a:t>小结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矩形"/>
          <p:cNvSpPr/>
          <p:nvPr/>
        </p:nvSpPr>
        <p:spPr>
          <a:xfrm>
            <a:off x="1758577" y="2096663"/>
            <a:ext cx="1521384" cy="1561334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grpSp>
        <p:nvGrpSpPr>
          <p:cNvPr id="207" name="成组"/>
          <p:cNvGrpSpPr/>
          <p:nvPr/>
        </p:nvGrpSpPr>
        <p:grpSpPr>
          <a:xfrm>
            <a:off x="3618087" y="2131113"/>
            <a:ext cx="6807203" cy="696598"/>
            <a:chOff x="0" y="0"/>
            <a:chExt cx="6807201" cy="696596"/>
          </a:xfrm>
        </p:grpSpPr>
        <p:grpSp>
          <p:nvGrpSpPr>
            <p:cNvPr id="190" name="成组"/>
            <p:cNvGrpSpPr/>
            <p:nvPr/>
          </p:nvGrpSpPr>
          <p:grpSpPr>
            <a:xfrm>
              <a:off x="0" y="0"/>
              <a:ext cx="1477301" cy="694243"/>
              <a:chOff x="0" y="0"/>
              <a:chExt cx="1477300" cy="694242"/>
            </a:xfrm>
          </p:grpSpPr>
          <p:sp>
            <p:nvSpPr>
              <p:cNvPr id="188" name="矩形"/>
              <p:cNvSpPr/>
              <p:nvPr/>
            </p:nvSpPr>
            <p:spPr>
              <a:xfrm>
                <a:off x="0" y="0"/>
                <a:ext cx="1477301" cy="694243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89" name="a0"/>
              <p:cNvSpPr txBox="1"/>
              <p:nvPr/>
            </p:nvSpPr>
            <p:spPr>
              <a:xfrm>
                <a:off x="439001" y="102389"/>
                <a:ext cx="599296" cy="4894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0</a:t>
                </a:r>
              </a:p>
            </p:txBody>
          </p:sp>
        </p:grpSp>
        <p:sp>
          <p:nvSpPr>
            <p:cNvPr id="191" name="矩形"/>
            <p:cNvSpPr/>
            <p:nvPr/>
          </p:nvSpPr>
          <p:spPr>
            <a:xfrm>
              <a:off x="1477298" y="0"/>
              <a:ext cx="528107" cy="694242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192" name="椭圆形"/>
            <p:cNvSpPr/>
            <p:nvPr/>
          </p:nvSpPr>
          <p:spPr>
            <a:xfrm>
              <a:off x="1689004" y="320056"/>
              <a:ext cx="53511" cy="105903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95" name="成组"/>
            <p:cNvGrpSpPr/>
            <p:nvPr/>
          </p:nvGrpSpPr>
          <p:grpSpPr>
            <a:xfrm>
              <a:off x="2426491" y="2353"/>
              <a:ext cx="1477301" cy="694244"/>
              <a:chOff x="0" y="0"/>
              <a:chExt cx="1477300" cy="694243"/>
            </a:xfrm>
          </p:grpSpPr>
          <p:sp>
            <p:nvSpPr>
              <p:cNvPr id="193" name="矩形"/>
              <p:cNvSpPr/>
              <p:nvPr/>
            </p:nvSpPr>
            <p:spPr>
              <a:xfrm>
                <a:off x="0" y="0"/>
                <a:ext cx="1477301" cy="69424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94" name="a1"/>
              <p:cNvSpPr txBox="1"/>
              <p:nvPr/>
            </p:nvSpPr>
            <p:spPr>
              <a:xfrm>
                <a:off x="439001" y="102389"/>
                <a:ext cx="599296" cy="4894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1</a:t>
                </a:r>
              </a:p>
            </p:txBody>
          </p:sp>
        </p:grpSp>
        <p:sp>
          <p:nvSpPr>
            <p:cNvPr id="196" name="矩形"/>
            <p:cNvSpPr/>
            <p:nvPr/>
          </p:nvSpPr>
          <p:spPr>
            <a:xfrm>
              <a:off x="3903788" y="2353"/>
              <a:ext cx="528107" cy="694242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199" name="成组"/>
            <p:cNvGrpSpPr/>
            <p:nvPr/>
          </p:nvGrpSpPr>
          <p:grpSpPr>
            <a:xfrm>
              <a:off x="4801800" y="2353"/>
              <a:ext cx="1477302" cy="694244"/>
              <a:chOff x="0" y="0"/>
              <a:chExt cx="1477301" cy="694243"/>
            </a:xfrm>
          </p:grpSpPr>
          <p:sp>
            <p:nvSpPr>
              <p:cNvPr id="197" name="矩形"/>
              <p:cNvSpPr/>
              <p:nvPr/>
            </p:nvSpPr>
            <p:spPr>
              <a:xfrm>
                <a:off x="0" y="0"/>
                <a:ext cx="1477302" cy="694244"/>
              </a:xfrm>
              <a:prstGeom prst="rect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R="40640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198" name="a2"/>
              <p:cNvSpPr txBox="1"/>
              <p:nvPr/>
            </p:nvSpPr>
            <p:spPr>
              <a:xfrm>
                <a:off x="439001" y="102389"/>
                <a:ext cx="599297" cy="4894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marR="40640" indent="40640" algn="ctr" defTabSz="914400">
                  <a:spcBef>
                    <a:spcPts val="1300"/>
                  </a:spcBef>
                  <a:defRPr sz="2400" b="1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a</a:t>
                </a:r>
                <a:r>
                  <a:rPr baseline="-25000"/>
                  <a:t>2</a:t>
                </a:r>
              </a:p>
            </p:txBody>
          </p:sp>
        </p:grpSp>
        <p:sp>
          <p:nvSpPr>
            <p:cNvPr id="200" name="矩形"/>
            <p:cNvSpPr/>
            <p:nvPr/>
          </p:nvSpPr>
          <p:spPr>
            <a:xfrm>
              <a:off x="6279095" y="2353"/>
              <a:ext cx="528107" cy="694242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01" name="椭圆形"/>
            <p:cNvSpPr/>
            <p:nvPr/>
          </p:nvSpPr>
          <p:spPr>
            <a:xfrm>
              <a:off x="4169005" y="270636"/>
              <a:ext cx="53511" cy="105903"/>
            </a:xfrm>
            <a:prstGeom prst="ellipse">
              <a:avLst/>
            </a:pr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R="40640" defTabSz="914400">
                <a:spcBef>
                  <a:spcPts val="1300"/>
                </a:spcBef>
                <a:defRPr sz="2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grpSp>
          <p:nvGrpSpPr>
            <p:cNvPr id="204" name="成组"/>
            <p:cNvGrpSpPr/>
            <p:nvPr/>
          </p:nvGrpSpPr>
          <p:grpSpPr>
            <a:xfrm>
              <a:off x="6386116" y="143555"/>
              <a:ext cx="223343" cy="338886"/>
              <a:chOff x="0" y="0"/>
              <a:chExt cx="223342" cy="338885"/>
            </a:xfrm>
          </p:grpSpPr>
          <p:sp>
            <p:nvSpPr>
              <p:cNvPr id="202" name="线条"/>
              <p:cNvSpPr/>
              <p:nvPr/>
            </p:nvSpPr>
            <p:spPr>
              <a:xfrm flipH="1">
                <a:off x="0" y="-1"/>
                <a:ext cx="111672" cy="338887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  <p:sp>
            <p:nvSpPr>
              <p:cNvPr id="203" name="线条"/>
              <p:cNvSpPr/>
              <p:nvPr/>
            </p:nvSpPr>
            <p:spPr>
              <a:xfrm>
                <a:off x="111669" y="0"/>
                <a:ext cx="111674" cy="338885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marR="57798" defTabSz="1295400">
                  <a:spcBef>
                    <a:spcPts val="1900"/>
                  </a:spcBef>
                  <a:defRPr sz="3400" b="1">
                    <a:uFill>
                      <a:solidFill>
                        <a:srgbClr val="000000"/>
                      </a:solidFill>
                    </a:uFill>
                  </a:defRPr>
                </a:pPr>
                <a:endParaRPr/>
              </a:p>
            </p:txBody>
          </p:sp>
        </p:grpSp>
        <p:sp>
          <p:nvSpPr>
            <p:cNvPr id="205" name="线条"/>
            <p:cNvSpPr/>
            <p:nvPr/>
          </p:nvSpPr>
          <p:spPr>
            <a:xfrm>
              <a:off x="1740188" y="376537"/>
              <a:ext cx="686306" cy="235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  <p:sp>
          <p:nvSpPr>
            <p:cNvPr id="206" name="线条"/>
            <p:cNvSpPr/>
            <p:nvPr/>
          </p:nvSpPr>
          <p:spPr>
            <a:xfrm>
              <a:off x="4222513" y="322410"/>
              <a:ext cx="579289" cy="235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marR="57798" defTabSz="1295400">
                <a:spcBef>
                  <a:spcPts val="1900"/>
                </a:spcBef>
                <a:defRPr sz="3400" b="1">
                  <a:uFill>
                    <a:solidFill>
                      <a:srgbClr val="000000"/>
                    </a:solidFill>
                  </a:uFill>
                </a:defRPr>
              </a:pPr>
              <a:endParaRPr/>
            </a:p>
          </p:txBody>
        </p:sp>
      </p:grpSp>
      <p:sp>
        <p:nvSpPr>
          <p:cNvPr id="208" name="线条"/>
          <p:cNvSpPr/>
          <p:nvPr/>
        </p:nvSpPr>
        <p:spPr>
          <a:xfrm flipH="1">
            <a:off x="2695105" y="2501983"/>
            <a:ext cx="901702" cy="1"/>
          </a:xfrm>
          <a:prstGeom prst="line">
            <a:avLst/>
          </a:prstGeom>
          <a:ln w="38100">
            <a:solidFill>
              <a:srgbClr val="000000"/>
            </a:solidFill>
            <a:headEnd type="stealth"/>
          </a:ln>
        </p:spPr>
        <p:txBody>
          <a:bodyPr lIns="45718" tIns="45718" rIns="45718" bIns="45718"/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/>
          </a:p>
        </p:txBody>
      </p:sp>
      <p:sp>
        <p:nvSpPr>
          <p:cNvPr id="209" name="top"/>
          <p:cNvSpPr txBox="1"/>
          <p:nvPr/>
        </p:nvSpPr>
        <p:spPr>
          <a:xfrm>
            <a:off x="1984050" y="2220804"/>
            <a:ext cx="701370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top</a:t>
            </a:r>
          </a:p>
        </p:txBody>
      </p:sp>
      <p:sp>
        <p:nvSpPr>
          <p:cNvPr id="210" name="size=3"/>
          <p:cNvSpPr txBox="1"/>
          <p:nvPr/>
        </p:nvSpPr>
        <p:spPr>
          <a:xfrm>
            <a:off x="1984050" y="3034087"/>
            <a:ext cx="1172039" cy="517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size=3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BD53977-C7A0-E857-EFA9-5ABB91BF0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链式实现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1、java.util.Stack: 扩展了Vector实现的栈，线程安全。…"/>
          <p:cNvSpPr txBox="1"/>
          <p:nvPr/>
        </p:nvSpPr>
        <p:spPr>
          <a:xfrm>
            <a:off x="777654" y="1633481"/>
            <a:ext cx="10784042" cy="2784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3000"/>
            </a:pPr>
            <a:r>
              <a:t>1、java.util.Stack: 扩展了Vector实现的栈，线程安全。</a:t>
            </a:r>
          </a:p>
          <a:p>
            <a:pPr>
              <a:lnSpc>
                <a:spcPct val="150000"/>
              </a:lnSpc>
              <a:defRPr sz="3000"/>
            </a:pPr>
            <a:r>
              <a:t>2、Deque接口提供了栈的操作，以下的2个类都实现了该接口：</a:t>
            </a:r>
          </a:p>
          <a:p>
            <a:pPr>
              <a:lnSpc>
                <a:spcPct val="150000"/>
              </a:lnSpc>
              <a:defRPr sz="3000"/>
            </a:pPr>
            <a:r>
              <a:t>      java.util.ArrayDeque: </a:t>
            </a:r>
            <a:r>
              <a:rPr lang="zh-CN" altLang="en-US"/>
              <a:t>数组</a:t>
            </a:r>
            <a:r>
              <a:t>实现</a:t>
            </a:r>
            <a:r>
              <a:rPr lang="zh-CN" altLang="en-US"/>
              <a:t>的栈</a:t>
            </a:r>
            <a:r>
              <a:t>。</a:t>
            </a:r>
          </a:p>
          <a:p>
            <a:pPr>
              <a:lnSpc>
                <a:spcPct val="150000"/>
              </a:lnSpc>
              <a:defRPr sz="3000"/>
            </a:pPr>
            <a:r>
              <a:t>      java.util.LinkedList：链式实现</a:t>
            </a:r>
            <a:r>
              <a:rPr lang="zh-CN" altLang="en-US"/>
              <a:t>的栈</a:t>
            </a:r>
            <a:r>
              <a:t>。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74B0B01-FF33-5466-688B-2F7FC7895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Java</a:t>
            </a:r>
            <a:r>
              <a:rPr lang="zh-CN" altLang="en-US"/>
              <a:t>类库的栈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计算顺序"/>
          <p:cNvSpPr txBox="1"/>
          <p:nvPr/>
        </p:nvSpPr>
        <p:spPr>
          <a:xfrm rot="5400000">
            <a:off x="54186" y="5274247"/>
            <a:ext cx="2743202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计算顺序</a:t>
            </a:r>
          </a:p>
        </p:txBody>
      </p:sp>
      <p:sp>
        <p:nvSpPr>
          <p:cNvPr id="217" name="输出顺序"/>
          <p:cNvSpPr txBox="1"/>
          <p:nvPr/>
        </p:nvSpPr>
        <p:spPr>
          <a:xfrm rot="5400000">
            <a:off x="9899650" y="5268744"/>
            <a:ext cx="2857500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输出顺序</a:t>
            </a:r>
          </a:p>
        </p:txBody>
      </p:sp>
      <p:sp>
        <p:nvSpPr>
          <p:cNvPr id="218" name="例如：（1348)10 = (2504)8 ，其运算过程如下："/>
          <p:cNvSpPr txBox="1"/>
          <p:nvPr/>
        </p:nvSpPr>
        <p:spPr>
          <a:xfrm>
            <a:off x="1327572" y="2851291"/>
            <a:ext cx="11341103" cy="625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例如：（1348)10 = (2504)8 ，其运算过程如下：</a:t>
            </a:r>
          </a:p>
        </p:txBody>
      </p:sp>
      <p:sp>
        <p:nvSpPr>
          <p:cNvPr id="219" name="算法基于的原理：      N = (N div d)×d + N mod d"/>
          <p:cNvSpPr txBox="1"/>
          <p:nvPr/>
        </p:nvSpPr>
        <p:spPr>
          <a:xfrm>
            <a:off x="1573388" y="1433687"/>
            <a:ext cx="9710697" cy="670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marR="57798" defTabSz="1295400">
              <a:lnSpc>
                <a:spcPct val="120000"/>
              </a:lnSpc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算法基于的原理：N = (N div d)×d + N mod d</a:t>
            </a:r>
          </a:p>
        </p:txBody>
      </p:sp>
      <p:sp>
        <p:nvSpPr>
          <p:cNvPr id="220" name="N         N div 8    N mod 8   1348       168          4    168        21            0       21         2            5        2          0            2"/>
          <p:cNvSpPr txBox="1"/>
          <p:nvPr/>
        </p:nvSpPr>
        <p:spPr>
          <a:xfrm>
            <a:off x="4095608" y="3879143"/>
            <a:ext cx="6159502" cy="2718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         N div 8    N mod 8</a:t>
            </a:r>
            <a:b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1348       168          4</a:t>
            </a:r>
            <a:b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168        21            0</a:t>
            </a:r>
            <a:b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21         2            5</a:t>
            </a:r>
            <a:b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2          0            2</a:t>
            </a:r>
          </a:p>
        </p:txBody>
      </p:sp>
      <p:sp>
        <p:nvSpPr>
          <p:cNvPr id="221" name="线条"/>
          <p:cNvSpPr/>
          <p:nvPr/>
        </p:nvSpPr>
        <p:spPr>
          <a:xfrm flipV="1">
            <a:off x="2872730" y="4067124"/>
            <a:ext cx="3325" cy="2757539"/>
          </a:xfrm>
          <a:prstGeom prst="line">
            <a:avLst/>
          </a:prstGeom>
          <a:ln w="25400">
            <a:solidFill>
              <a:srgbClr val="000000"/>
            </a:solidFill>
            <a:headEnd type="stealth"/>
          </a:ln>
        </p:spPr>
        <p:txBody>
          <a:bodyPr lIns="45718" tIns="45718" rIns="45718" bIns="45718"/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2" name="线条"/>
          <p:cNvSpPr/>
          <p:nvPr/>
        </p:nvSpPr>
        <p:spPr>
          <a:xfrm>
            <a:off x="10382299" y="4369592"/>
            <a:ext cx="9625" cy="2437608"/>
          </a:xfrm>
          <a:prstGeom prst="line">
            <a:avLst/>
          </a:prstGeom>
          <a:ln w="25400">
            <a:solidFill>
              <a:srgbClr val="000000"/>
            </a:solidFill>
            <a:headEnd type="stealth"/>
          </a:ln>
        </p:spPr>
        <p:txBody>
          <a:bodyPr lIns="45718" tIns="45718" rIns="45718" bIns="45718"/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endParaRPr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2537FA5-AF2F-CDAF-7D33-342C8D1FB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022" y="47666"/>
            <a:ext cx="10021464" cy="952502"/>
          </a:xfrm>
        </p:spPr>
        <p:txBody>
          <a:bodyPr/>
          <a:lstStyle/>
          <a:p>
            <a:r>
              <a:rPr lang="zh-CN" altLang="en-US" sz="4800"/>
              <a:t>十进制</a:t>
            </a:r>
            <a:r>
              <a:rPr lang="en-US" altLang="zh-CN" sz="4800"/>
              <a:t>(</a:t>
            </a:r>
            <a:r>
              <a:rPr lang="zh-CN" altLang="en-US" sz="4800"/>
              <a:t>正数</a:t>
            </a:r>
            <a:r>
              <a:rPr lang="en-US" altLang="zh-CN" sz="4800"/>
              <a:t>)</a:t>
            </a:r>
            <a:r>
              <a:rPr lang="zh-CN" altLang="en-US" sz="4800"/>
              <a:t>转换为</a:t>
            </a:r>
            <a:r>
              <a:rPr lang="en-US" altLang="zh-CN" sz="4800"/>
              <a:t>d</a:t>
            </a:r>
            <a:r>
              <a:rPr lang="zh-CN" altLang="en-US" sz="4800"/>
              <a:t>进制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2、重复下面的操作，直到n=0"/>
          <p:cNvSpPr txBox="1"/>
          <p:nvPr/>
        </p:nvSpPr>
        <p:spPr>
          <a:xfrm>
            <a:off x="2310271" y="2108200"/>
            <a:ext cx="7747001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2、重复下面的操作，直到n=0</a:t>
            </a:r>
          </a:p>
        </p:txBody>
      </p:sp>
      <p:sp>
        <p:nvSpPr>
          <p:cNvPr id="226" name="1、建立一个栈"/>
          <p:cNvSpPr txBox="1"/>
          <p:nvPr/>
        </p:nvSpPr>
        <p:spPr>
          <a:xfrm>
            <a:off x="2310271" y="1369906"/>
            <a:ext cx="8724901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1、建立一个栈</a:t>
            </a:r>
          </a:p>
        </p:txBody>
      </p:sp>
      <p:sp>
        <p:nvSpPr>
          <p:cNvPr id="227" name="2.1、将n除以8的余数入栈"/>
          <p:cNvSpPr txBox="1"/>
          <p:nvPr/>
        </p:nvSpPr>
        <p:spPr>
          <a:xfrm>
            <a:off x="2874474" y="2814036"/>
            <a:ext cx="6680202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2.1、</a:t>
            </a:r>
            <a:r>
              <a:rPr lang="en-US" b="0"/>
              <a:t>余数入栈</a:t>
            </a:r>
            <a:r>
              <a:rPr lang="zh-CN" altLang="en-US" b="0"/>
              <a:t>：即</a:t>
            </a:r>
            <a:r>
              <a:rPr b="0"/>
              <a:t>n</a:t>
            </a:r>
            <a:r>
              <a:rPr lang="zh-CN" altLang="en-US" b="0"/>
              <a:t> </a:t>
            </a:r>
            <a:r>
              <a:rPr lang="en-US" altLang="zh-CN" b="0"/>
              <a:t>% d</a:t>
            </a:r>
            <a:r>
              <a:rPr b="0"/>
              <a:t>入栈</a:t>
            </a:r>
          </a:p>
        </p:txBody>
      </p:sp>
      <p:sp>
        <p:nvSpPr>
          <p:cNvPr id="228" name="2.2、n等于n除以8的商"/>
          <p:cNvSpPr txBox="1"/>
          <p:nvPr/>
        </p:nvSpPr>
        <p:spPr>
          <a:xfrm>
            <a:off x="2874474" y="3656188"/>
            <a:ext cx="6680202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2.2、n</a:t>
            </a:r>
            <a:r>
              <a:rPr lang="zh-CN" altLang="en-US" b="0"/>
              <a:t> </a:t>
            </a:r>
            <a:r>
              <a:rPr lang="en-US" altLang="zh-CN" b="0"/>
              <a:t>=</a:t>
            </a:r>
            <a:r>
              <a:rPr lang="zh-CN" altLang="en-US" b="0"/>
              <a:t> </a:t>
            </a:r>
            <a:r>
              <a:rPr b="0"/>
              <a:t>n</a:t>
            </a:r>
            <a:r>
              <a:rPr lang="zh-CN" altLang="en-US" b="0"/>
              <a:t> </a:t>
            </a:r>
            <a:r>
              <a:rPr lang="en-US" altLang="zh-CN" b="0"/>
              <a:t>/</a:t>
            </a:r>
            <a:r>
              <a:rPr lang="zh-CN" altLang="en-US" b="0"/>
              <a:t> </a:t>
            </a:r>
            <a:r>
              <a:rPr b="0"/>
              <a:t>8</a:t>
            </a:r>
          </a:p>
        </p:txBody>
      </p:sp>
      <p:sp>
        <p:nvSpPr>
          <p:cNvPr id="229" name="3、重复下面的操作，直到栈为空"/>
          <p:cNvSpPr txBox="1"/>
          <p:nvPr/>
        </p:nvSpPr>
        <p:spPr>
          <a:xfrm>
            <a:off x="2310271" y="4658641"/>
            <a:ext cx="7747001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3、重复下面的操作，直到栈为空</a:t>
            </a:r>
          </a:p>
        </p:txBody>
      </p:sp>
      <p:sp>
        <p:nvSpPr>
          <p:cNvPr id="230" name="3.1、出栈，栈顶元素存放到e"/>
          <p:cNvSpPr txBox="1"/>
          <p:nvPr/>
        </p:nvSpPr>
        <p:spPr>
          <a:xfrm>
            <a:off x="2913385" y="5664200"/>
            <a:ext cx="5588589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3.1、出栈，栈顶元素</a:t>
            </a:r>
            <a:r>
              <a:rPr lang="zh-CN" altLang="en-US" b="0"/>
              <a:t> </a:t>
            </a:r>
            <a:r>
              <a:rPr lang="en-US" altLang="zh-CN" b="0"/>
              <a:t>=&gt; </a:t>
            </a:r>
            <a:r>
              <a:rPr b="0"/>
              <a:t>e</a:t>
            </a:r>
          </a:p>
        </p:txBody>
      </p:sp>
      <p:sp>
        <p:nvSpPr>
          <p:cNvPr id="231" name="3.2、输出e"/>
          <p:cNvSpPr txBox="1"/>
          <p:nvPr/>
        </p:nvSpPr>
        <p:spPr>
          <a:xfrm>
            <a:off x="2913385" y="6500988"/>
            <a:ext cx="3098309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0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b="0"/>
              <a:t>3.2、输出e</a:t>
            </a: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FE7D674C-A7DB-FD96-806E-F1A4630EB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022" y="47666"/>
            <a:ext cx="10021464" cy="952502"/>
          </a:xfrm>
        </p:spPr>
        <p:txBody>
          <a:bodyPr/>
          <a:lstStyle/>
          <a:p>
            <a:r>
              <a:rPr lang="zh-CN" altLang="en-US" sz="4800"/>
              <a:t>十进制</a:t>
            </a:r>
            <a:r>
              <a:rPr lang="en-US" altLang="zh-CN" sz="4800"/>
              <a:t>(</a:t>
            </a:r>
            <a:r>
              <a:rPr lang="zh-CN" altLang="en-US" sz="4800"/>
              <a:t>正数</a:t>
            </a:r>
            <a:r>
              <a:rPr lang="en-US" altLang="zh-CN" sz="4800"/>
              <a:t>)</a:t>
            </a:r>
            <a:r>
              <a:rPr lang="zh-CN" altLang="en-US" sz="4800"/>
              <a:t>转换为</a:t>
            </a:r>
            <a:r>
              <a:rPr lang="en-US" altLang="zh-CN" sz="4800"/>
              <a:t>d</a:t>
            </a:r>
            <a:r>
              <a:rPr lang="zh-CN" altLang="en-US" sz="4800"/>
              <a:t>进制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C9C8042-F53E-3FB9-C9C9-6F78E299E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栈的特点</a:t>
            </a:r>
          </a:p>
        </p:txBody>
      </p:sp>
      <p:sp>
        <p:nvSpPr>
          <p:cNvPr id="9" name="()">
            <a:extLst>
              <a:ext uri="{FF2B5EF4-FFF2-40B4-BE49-F238E27FC236}">
                <a16:creationId xmlns:a16="http://schemas.microsoft.com/office/drawing/2014/main" id="{A0B101DC-EAA2-4151-7462-8C25841D16BE}"/>
              </a:ext>
            </a:extLst>
          </p:cNvPr>
          <p:cNvSpPr txBox="1"/>
          <p:nvPr/>
        </p:nvSpPr>
        <p:spPr>
          <a:xfrm>
            <a:off x="3690934" y="3438932"/>
            <a:ext cx="10414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endParaRPr sz="3200" b="0"/>
          </a:p>
        </p:txBody>
      </p:sp>
      <p:sp>
        <p:nvSpPr>
          <p:cNvPr id="10" name="(a0)">
            <a:extLst>
              <a:ext uri="{FF2B5EF4-FFF2-40B4-BE49-F238E27FC236}">
                <a16:creationId xmlns:a16="http://schemas.microsoft.com/office/drawing/2014/main" id="{C8B6357F-422F-4BD5-5F59-A2BC5CD8552B}"/>
              </a:ext>
            </a:extLst>
          </p:cNvPr>
          <p:cNvSpPr txBox="1"/>
          <p:nvPr/>
        </p:nvSpPr>
        <p:spPr>
          <a:xfrm>
            <a:off x="3690934" y="3438932"/>
            <a:ext cx="10414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endParaRPr sz="3200"/>
          </a:p>
        </p:txBody>
      </p:sp>
      <p:sp>
        <p:nvSpPr>
          <p:cNvPr id="11" name="(a0, a1)">
            <a:extLst>
              <a:ext uri="{FF2B5EF4-FFF2-40B4-BE49-F238E27FC236}">
                <a16:creationId xmlns:a16="http://schemas.microsoft.com/office/drawing/2014/main" id="{4E5CEB3F-319D-7C87-49E7-806815847E8D}"/>
              </a:ext>
            </a:extLst>
          </p:cNvPr>
          <p:cNvSpPr txBox="1"/>
          <p:nvPr/>
        </p:nvSpPr>
        <p:spPr>
          <a:xfrm>
            <a:off x="3690934" y="3438932"/>
            <a:ext cx="21082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r>
              <a:rPr sz="3200"/>
              <a:t>, a</a:t>
            </a:r>
            <a:r>
              <a:rPr sz="3200" baseline="-5998"/>
              <a:t>1</a:t>
            </a:r>
            <a:endParaRPr sz="3200"/>
          </a:p>
        </p:txBody>
      </p:sp>
      <p:sp>
        <p:nvSpPr>
          <p:cNvPr id="12" name="(a0, a1,a2,…)">
            <a:extLst>
              <a:ext uri="{FF2B5EF4-FFF2-40B4-BE49-F238E27FC236}">
                <a16:creationId xmlns:a16="http://schemas.microsoft.com/office/drawing/2014/main" id="{9254B2AE-13BD-DC3A-788E-D9FC31661B71}"/>
              </a:ext>
            </a:extLst>
          </p:cNvPr>
          <p:cNvSpPr txBox="1"/>
          <p:nvPr/>
        </p:nvSpPr>
        <p:spPr>
          <a:xfrm>
            <a:off x="3690934" y="3438932"/>
            <a:ext cx="38100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r>
              <a:rPr sz="3200"/>
              <a:t>, a</a:t>
            </a:r>
            <a:r>
              <a:rPr sz="3200" baseline="-5998"/>
              <a:t>1</a:t>
            </a:r>
            <a:r>
              <a:rPr sz="3200"/>
              <a:t>,a</a:t>
            </a:r>
            <a:r>
              <a:rPr sz="3200" baseline="-5998"/>
              <a:t>2</a:t>
            </a:r>
            <a:r>
              <a:rPr sz="3200"/>
              <a:t>,…</a:t>
            </a:r>
          </a:p>
        </p:txBody>
      </p:sp>
      <p:sp>
        <p:nvSpPr>
          <p:cNvPr id="13" name="(a0, a1,a2,…an-1)">
            <a:extLst>
              <a:ext uri="{FF2B5EF4-FFF2-40B4-BE49-F238E27FC236}">
                <a16:creationId xmlns:a16="http://schemas.microsoft.com/office/drawing/2014/main" id="{4D82E813-119F-336B-E647-284E5565E7D6}"/>
              </a:ext>
            </a:extLst>
          </p:cNvPr>
          <p:cNvSpPr txBox="1"/>
          <p:nvPr/>
        </p:nvSpPr>
        <p:spPr>
          <a:xfrm>
            <a:off x="3690934" y="3438932"/>
            <a:ext cx="38100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r>
              <a:rPr sz="3200"/>
              <a:t>, a</a:t>
            </a:r>
            <a:r>
              <a:rPr sz="3200" baseline="-5998"/>
              <a:t>1</a:t>
            </a:r>
            <a:r>
              <a:rPr sz="3200"/>
              <a:t>,a</a:t>
            </a:r>
            <a:r>
              <a:rPr sz="3200" baseline="-5998"/>
              <a:t>2</a:t>
            </a:r>
            <a:r>
              <a:rPr sz="3200"/>
              <a:t>,…a</a:t>
            </a:r>
            <a:r>
              <a:rPr sz="3200" baseline="-5998"/>
              <a:t>n-1</a:t>
            </a:r>
            <a:endParaRPr sz="3200"/>
          </a:p>
        </p:txBody>
      </p:sp>
      <p:sp>
        <p:nvSpPr>
          <p:cNvPr id="14" name="(a0, a1,a2,…an-1,an)">
            <a:extLst>
              <a:ext uri="{FF2B5EF4-FFF2-40B4-BE49-F238E27FC236}">
                <a16:creationId xmlns:a16="http://schemas.microsoft.com/office/drawing/2014/main" id="{57810C13-DA6B-2569-74AC-48B7AEA9DA1B}"/>
              </a:ext>
            </a:extLst>
          </p:cNvPr>
          <p:cNvSpPr txBox="1"/>
          <p:nvPr/>
        </p:nvSpPr>
        <p:spPr>
          <a:xfrm>
            <a:off x="3690934" y="3438932"/>
            <a:ext cx="62357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r>
              <a:rPr sz="3200"/>
              <a:t>, a</a:t>
            </a:r>
            <a:r>
              <a:rPr sz="3200" baseline="-5998"/>
              <a:t>1</a:t>
            </a:r>
            <a:r>
              <a:rPr sz="3200"/>
              <a:t>,a</a:t>
            </a:r>
            <a:r>
              <a:rPr sz="3200" baseline="-5998"/>
              <a:t>2</a:t>
            </a:r>
            <a:r>
              <a:rPr sz="3200"/>
              <a:t>,…a</a:t>
            </a:r>
            <a:r>
              <a:rPr sz="3200" baseline="-5998"/>
              <a:t>n-1</a:t>
            </a:r>
            <a:r>
              <a:rPr sz="3200"/>
              <a:t>,a</a:t>
            </a:r>
            <a:r>
              <a:rPr sz="3200" baseline="-5998"/>
              <a:t>n</a:t>
            </a:r>
            <a:endParaRPr sz="3200"/>
          </a:p>
        </p:txBody>
      </p:sp>
      <p:sp>
        <p:nvSpPr>
          <p:cNvPr id="15" name="入栈过程">
            <a:extLst>
              <a:ext uri="{FF2B5EF4-FFF2-40B4-BE49-F238E27FC236}">
                <a16:creationId xmlns:a16="http://schemas.microsoft.com/office/drawing/2014/main" id="{4725906B-7ACB-18CC-EB8F-AB86C33DBDD6}"/>
              </a:ext>
            </a:extLst>
          </p:cNvPr>
          <p:cNvSpPr txBox="1"/>
          <p:nvPr/>
        </p:nvSpPr>
        <p:spPr>
          <a:xfrm>
            <a:off x="974828" y="3449534"/>
            <a:ext cx="2228058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3200" b="0"/>
              <a:t>入栈过程</a:t>
            </a:r>
            <a:r>
              <a:rPr lang="en-US" sz="3200" b="0"/>
              <a:t>:</a:t>
            </a:r>
            <a:endParaRPr sz="3200" b="0"/>
          </a:p>
        </p:txBody>
      </p:sp>
      <p:sp>
        <p:nvSpPr>
          <p:cNvPr id="16" name="出栈过程">
            <a:extLst>
              <a:ext uri="{FF2B5EF4-FFF2-40B4-BE49-F238E27FC236}">
                <a16:creationId xmlns:a16="http://schemas.microsoft.com/office/drawing/2014/main" id="{BDFEA952-3A17-B4CE-CE98-E7193D7F54F2}"/>
              </a:ext>
            </a:extLst>
          </p:cNvPr>
          <p:cNvSpPr txBox="1"/>
          <p:nvPr/>
        </p:nvSpPr>
        <p:spPr>
          <a:xfrm>
            <a:off x="974828" y="5035299"/>
            <a:ext cx="2228058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3200" b="0"/>
              <a:t>出栈过程</a:t>
            </a:r>
            <a:r>
              <a:rPr lang="en-US" sz="3200" b="0"/>
              <a:t>:</a:t>
            </a:r>
            <a:endParaRPr sz="3200" b="0"/>
          </a:p>
        </p:txBody>
      </p:sp>
      <p:sp>
        <p:nvSpPr>
          <p:cNvPr id="17" name="()">
            <a:extLst>
              <a:ext uri="{FF2B5EF4-FFF2-40B4-BE49-F238E27FC236}">
                <a16:creationId xmlns:a16="http://schemas.microsoft.com/office/drawing/2014/main" id="{46E5C9AD-1111-D734-C766-F5CAF8D1B897}"/>
              </a:ext>
            </a:extLst>
          </p:cNvPr>
          <p:cNvSpPr txBox="1"/>
          <p:nvPr/>
        </p:nvSpPr>
        <p:spPr>
          <a:xfrm>
            <a:off x="3653963" y="5013728"/>
            <a:ext cx="10414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endParaRPr sz="3200" b="0"/>
          </a:p>
        </p:txBody>
      </p:sp>
      <p:sp>
        <p:nvSpPr>
          <p:cNvPr id="18" name="(a0)">
            <a:extLst>
              <a:ext uri="{FF2B5EF4-FFF2-40B4-BE49-F238E27FC236}">
                <a16:creationId xmlns:a16="http://schemas.microsoft.com/office/drawing/2014/main" id="{801A2D51-5890-838E-6963-2E9925D2C411}"/>
              </a:ext>
            </a:extLst>
          </p:cNvPr>
          <p:cNvSpPr txBox="1"/>
          <p:nvPr/>
        </p:nvSpPr>
        <p:spPr>
          <a:xfrm>
            <a:off x="3653963" y="5013728"/>
            <a:ext cx="10414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endParaRPr sz="3200"/>
          </a:p>
        </p:txBody>
      </p:sp>
      <p:sp>
        <p:nvSpPr>
          <p:cNvPr id="19" name="(a0, a1)">
            <a:extLst>
              <a:ext uri="{FF2B5EF4-FFF2-40B4-BE49-F238E27FC236}">
                <a16:creationId xmlns:a16="http://schemas.microsoft.com/office/drawing/2014/main" id="{C07ED0D5-24EC-EEB0-926B-0B190DA569B9}"/>
              </a:ext>
            </a:extLst>
          </p:cNvPr>
          <p:cNvSpPr txBox="1"/>
          <p:nvPr/>
        </p:nvSpPr>
        <p:spPr>
          <a:xfrm>
            <a:off x="3653963" y="5013728"/>
            <a:ext cx="21082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r>
              <a:rPr sz="3200"/>
              <a:t>, a</a:t>
            </a:r>
            <a:r>
              <a:rPr sz="3200" baseline="-5998"/>
              <a:t>1</a:t>
            </a:r>
            <a:endParaRPr sz="3200"/>
          </a:p>
        </p:txBody>
      </p:sp>
      <p:sp>
        <p:nvSpPr>
          <p:cNvPr id="20" name="(a0, a1,a2,…)">
            <a:extLst>
              <a:ext uri="{FF2B5EF4-FFF2-40B4-BE49-F238E27FC236}">
                <a16:creationId xmlns:a16="http://schemas.microsoft.com/office/drawing/2014/main" id="{636B57E0-8864-65D9-EF61-0C31B75D614B}"/>
              </a:ext>
            </a:extLst>
          </p:cNvPr>
          <p:cNvSpPr txBox="1"/>
          <p:nvPr/>
        </p:nvSpPr>
        <p:spPr>
          <a:xfrm>
            <a:off x="3653963" y="5013728"/>
            <a:ext cx="2818274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r>
              <a:rPr sz="3200"/>
              <a:t>, a</a:t>
            </a:r>
            <a:r>
              <a:rPr sz="3200" baseline="-5998"/>
              <a:t>1</a:t>
            </a:r>
            <a:r>
              <a:rPr sz="3200"/>
              <a:t>,a</a:t>
            </a:r>
            <a:r>
              <a:rPr sz="3200" baseline="-5998"/>
              <a:t>2</a:t>
            </a:r>
            <a:r>
              <a:rPr sz="3200"/>
              <a:t>,…</a:t>
            </a:r>
          </a:p>
        </p:txBody>
      </p:sp>
      <p:sp>
        <p:nvSpPr>
          <p:cNvPr id="21" name="(a0, a1,a2,…an-1)">
            <a:extLst>
              <a:ext uri="{FF2B5EF4-FFF2-40B4-BE49-F238E27FC236}">
                <a16:creationId xmlns:a16="http://schemas.microsoft.com/office/drawing/2014/main" id="{A5725258-FD91-2B00-665D-41A6796A4A6E}"/>
              </a:ext>
            </a:extLst>
          </p:cNvPr>
          <p:cNvSpPr txBox="1"/>
          <p:nvPr/>
        </p:nvSpPr>
        <p:spPr>
          <a:xfrm>
            <a:off x="3653963" y="5013728"/>
            <a:ext cx="38100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r>
              <a:rPr sz="3200"/>
              <a:t>, a</a:t>
            </a:r>
            <a:r>
              <a:rPr sz="3200" baseline="-5998"/>
              <a:t>1</a:t>
            </a:r>
            <a:r>
              <a:rPr sz="3200"/>
              <a:t>,a</a:t>
            </a:r>
            <a:r>
              <a:rPr sz="3200" baseline="-5998"/>
              <a:t>2</a:t>
            </a:r>
            <a:r>
              <a:rPr sz="3200"/>
              <a:t>,…a</a:t>
            </a:r>
            <a:r>
              <a:rPr sz="3200" baseline="-5998"/>
              <a:t>n-1</a:t>
            </a:r>
            <a:endParaRPr sz="3200"/>
          </a:p>
        </p:txBody>
      </p:sp>
      <p:sp>
        <p:nvSpPr>
          <p:cNvPr id="22" name="(a0, a1,a2,…an-1, an)">
            <a:extLst>
              <a:ext uri="{FF2B5EF4-FFF2-40B4-BE49-F238E27FC236}">
                <a16:creationId xmlns:a16="http://schemas.microsoft.com/office/drawing/2014/main" id="{EC143CF5-3F82-9EE8-0AFA-B213433E93E5}"/>
              </a:ext>
            </a:extLst>
          </p:cNvPr>
          <p:cNvSpPr txBox="1"/>
          <p:nvPr/>
        </p:nvSpPr>
        <p:spPr>
          <a:xfrm>
            <a:off x="3653963" y="5013728"/>
            <a:ext cx="727710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  <a:r>
              <a:rPr sz="3200"/>
              <a:t>, a</a:t>
            </a:r>
            <a:r>
              <a:rPr sz="3200" baseline="-5998"/>
              <a:t>1</a:t>
            </a:r>
            <a:r>
              <a:rPr sz="3200"/>
              <a:t>,a</a:t>
            </a:r>
            <a:r>
              <a:rPr sz="3200" baseline="-5998"/>
              <a:t>2</a:t>
            </a:r>
            <a:r>
              <a:rPr sz="3200"/>
              <a:t>,…a</a:t>
            </a:r>
            <a:r>
              <a:rPr sz="3200" baseline="-5998"/>
              <a:t>n-1</a:t>
            </a:r>
            <a:r>
              <a:rPr sz="3200"/>
              <a:t>, a</a:t>
            </a:r>
            <a:r>
              <a:rPr sz="3200" baseline="-5998"/>
              <a:t>n</a:t>
            </a:r>
            <a:endParaRPr sz="3200"/>
          </a:p>
        </p:txBody>
      </p:sp>
      <p:sp>
        <p:nvSpPr>
          <p:cNvPr id="23" name="an">
            <a:extLst>
              <a:ext uri="{FF2B5EF4-FFF2-40B4-BE49-F238E27FC236}">
                <a16:creationId xmlns:a16="http://schemas.microsoft.com/office/drawing/2014/main" id="{1EB1CF3A-6387-AC00-9FE2-4F5832608A74}"/>
              </a:ext>
            </a:extLst>
          </p:cNvPr>
          <p:cNvSpPr txBox="1"/>
          <p:nvPr/>
        </p:nvSpPr>
        <p:spPr>
          <a:xfrm>
            <a:off x="2819431" y="6026059"/>
            <a:ext cx="8255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n</a:t>
            </a:r>
          </a:p>
        </p:txBody>
      </p:sp>
      <p:sp>
        <p:nvSpPr>
          <p:cNvPr id="24" name="an-1">
            <a:extLst>
              <a:ext uri="{FF2B5EF4-FFF2-40B4-BE49-F238E27FC236}">
                <a16:creationId xmlns:a16="http://schemas.microsoft.com/office/drawing/2014/main" id="{194F54DD-573C-DAA8-6CC8-E461E811B6DE}"/>
              </a:ext>
            </a:extLst>
          </p:cNvPr>
          <p:cNvSpPr txBox="1"/>
          <p:nvPr/>
        </p:nvSpPr>
        <p:spPr>
          <a:xfrm>
            <a:off x="4154626" y="6026059"/>
            <a:ext cx="1143000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n-1</a:t>
            </a:r>
          </a:p>
        </p:txBody>
      </p:sp>
      <p:sp>
        <p:nvSpPr>
          <p:cNvPr id="25" name="a0">
            <a:extLst>
              <a:ext uri="{FF2B5EF4-FFF2-40B4-BE49-F238E27FC236}">
                <a16:creationId xmlns:a16="http://schemas.microsoft.com/office/drawing/2014/main" id="{7ADD471F-EBAE-9D8C-755E-44D085F3408C}"/>
              </a:ext>
            </a:extLst>
          </p:cNvPr>
          <p:cNvSpPr txBox="1"/>
          <p:nvPr/>
        </p:nvSpPr>
        <p:spPr>
          <a:xfrm>
            <a:off x="8322787" y="6026059"/>
            <a:ext cx="8255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0</a:t>
            </a:r>
          </a:p>
        </p:txBody>
      </p:sp>
      <p:sp>
        <p:nvSpPr>
          <p:cNvPr id="26" name="a1">
            <a:extLst>
              <a:ext uri="{FF2B5EF4-FFF2-40B4-BE49-F238E27FC236}">
                <a16:creationId xmlns:a16="http://schemas.microsoft.com/office/drawing/2014/main" id="{39A15C24-E469-B233-5BC3-29E0B61DBE47}"/>
              </a:ext>
            </a:extLst>
          </p:cNvPr>
          <p:cNvSpPr txBox="1"/>
          <p:nvPr/>
        </p:nvSpPr>
        <p:spPr>
          <a:xfrm>
            <a:off x="7297758" y="6026059"/>
            <a:ext cx="8255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1</a:t>
            </a:r>
          </a:p>
        </p:txBody>
      </p:sp>
      <p:sp>
        <p:nvSpPr>
          <p:cNvPr id="27" name="a2">
            <a:extLst>
              <a:ext uri="{FF2B5EF4-FFF2-40B4-BE49-F238E27FC236}">
                <a16:creationId xmlns:a16="http://schemas.microsoft.com/office/drawing/2014/main" id="{3C53C0AA-6FF9-F3D6-7869-BC6849FE955D}"/>
              </a:ext>
            </a:extLst>
          </p:cNvPr>
          <p:cNvSpPr txBox="1"/>
          <p:nvPr/>
        </p:nvSpPr>
        <p:spPr>
          <a:xfrm>
            <a:off x="6274984" y="6026059"/>
            <a:ext cx="8255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pPr>
            <a:r>
              <a:rPr sz="3200"/>
              <a:t>a</a:t>
            </a:r>
            <a:r>
              <a:rPr sz="3200" baseline="-5998"/>
              <a:t>2</a:t>
            </a:r>
          </a:p>
        </p:txBody>
      </p:sp>
      <p:sp>
        <p:nvSpPr>
          <p:cNvPr id="28" name="……">
            <a:extLst>
              <a:ext uri="{FF2B5EF4-FFF2-40B4-BE49-F238E27FC236}">
                <a16:creationId xmlns:a16="http://schemas.microsoft.com/office/drawing/2014/main" id="{8527E752-F90C-DE6E-3C16-F7351E370DFD}"/>
              </a:ext>
            </a:extLst>
          </p:cNvPr>
          <p:cNvSpPr txBox="1"/>
          <p:nvPr/>
        </p:nvSpPr>
        <p:spPr>
          <a:xfrm>
            <a:off x="5278151" y="6026059"/>
            <a:ext cx="1447803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3200" b="0"/>
              <a:t>……</a:t>
            </a:r>
          </a:p>
        </p:txBody>
      </p:sp>
      <p:sp>
        <p:nvSpPr>
          <p:cNvPr id="29" name="栈的特点：先进后出(Last In First Out)">
            <a:extLst>
              <a:ext uri="{FF2B5EF4-FFF2-40B4-BE49-F238E27FC236}">
                <a16:creationId xmlns:a16="http://schemas.microsoft.com/office/drawing/2014/main" id="{D6C61F35-4D0F-B4C3-1B63-33A658A64676}"/>
              </a:ext>
            </a:extLst>
          </p:cNvPr>
          <p:cNvSpPr txBox="1"/>
          <p:nvPr/>
        </p:nvSpPr>
        <p:spPr>
          <a:xfrm>
            <a:off x="495723" y="1386687"/>
            <a:ext cx="953770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 b="1">
                <a:uFill>
                  <a:solidFill>
                    <a:srgbClr val="000000"/>
                  </a:solidFill>
                </a:uFill>
              </a:defRPr>
            </a:lvl1pPr>
          </a:lstStyle>
          <a:p>
            <a:pPr indent="0"/>
            <a:r>
              <a:rPr sz="3200" b="0"/>
              <a:t>先进后出(Last In First Out)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C3F9AA9-7444-F50D-3449-72F054CF6B9F}"/>
              </a:ext>
            </a:extLst>
          </p:cNvPr>
          <p:cNvSpPr txBox="1"/>
          <p:nvPr/>
        </p:nvSpPr>
        <p:spPr>
          <a:xfrm>
            <a:off x="937741" y="2209573"/>
            <a:ext cx="11290421" cy="914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>
              <a:lnSpc>
                <a:spcPct val="150000"/>
              </a:lnSpc>
            </a:pPr>
            <a:r>
              <a:rPr lang="zh-CN" altLang="en-US" sz="3200"/>
              <a:t>将</a:t>
            </a:r>
            <a:r>
              <a:rPr lang="en-US" altLang="zh-CN" sz="3200"/>
              <a:t>n</a:t>
            </a:r>
            <a:r>
              <a:rPr lang="zh-CN" altLang="en-US" sz="3200"/>
              <a:t>个数</a:t>
            </a:r>
            <a:r>
              <a:rPr lang="en-US" altLang="zh-CN" sz="3200"/>
              <a:t>a</a:t>
            </a:r>
            <a:r>
              <a:rPr lang="en-US" altLang="zh-CN" sz="3200" baseline="-5998"/>
              <a:t>0</a:t>
            </a:r>
            <a:r>
              <a:rPr lang="zh-CN" altLang="en-US" sz="3200"/>
              <a:t>，</a:t>
            </a:r>
            <a:r>
              <a:rPr lang="en-US" altLang="zh-CN" sz="3200"/>
              <a:t>a</a:t>
            </a:r>
            <a:r>
              <a:rPr lang="en-US" altLang="zh-CN" sz="3200" baseline="-5998"/>
              <a:t>1</a:t>
            </a:r>
            <a:r>
              <a:rPr lang="zh-CN" altLang="en-US" sz="3200"/>
              <a:t>，</a:t>
            </a:r>
            <a:r>
              <a:rPr lang="en-US" altLang="zh-CN" sz="3200"/>
              <a:t>a</a:t>
            </a:r>
            <a:r>
              <a:rPr lang="en-US" altLang="zh-CN" sz="3200" baseline="-5998"/>
              <a:t>2</a:t>
            </a:r>
            <a:r>
              <a:rPr lang="zh-CN" altLang="en-US" sz="3200"/>
              <a:t>， </a:t>
            </a:r>
            <a:r>
              <a:rPr lang="en-US" altLang="zh-CN" sz="3200"/>
              <a:t>…</a:t>
            </a:r>
            <a:r>
              <a:rPr lang="zh-CN" altLang="en-US" sz="3200"/>
              <a:t>，</a:t>
            </a:r>
            <a:r>
              <a:rPr lang="en-US" altLang="zh-CN" sz="3200"/>
              <a:t>a</a:t>
            </a:r>
            <a:r>
              <a:rPr lang="en-US" altLang="zh-CN" sz="3200" baseline="-5998"/>
              <a:t>n-1</a:t>
            </a:r>
            <a:r>
              <a:rPr lang="zh-CN" altLang="en-US" sz="3200"/>
              <a:t>，</a:t>
            </a:r>
            <a:r>
              <a:rPr lang="en-US" altLang="zh-CN" sz="3200"/>
              <a:t>a</a:t>
            </a:r>
            <a:r>
              <a:rPr lang="en-US" altLang="zh-CN" sz="3200" baseline="-5998"/>
              <a:t>n</a:t>
            </a:r>
            <a:r>
              <a:rPr lang="zh-CN" altLang="en-US" sz="3200"/>
              <a:t>按照下标的次序进栈，然后再出栈</a:t>
            </a:r>
          </a:p>
          <a:p>
            <a:pPr indent="-457200" algn="l">
              <a:lnSpc>
                <a:spcPct val="150000"/>
              </a:lnSpc>
            </a:pPr>
            <a:endParaRPr kumimoji="1" lang="zh-CN" altLang="en-US" sz="3200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8452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3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7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dvAuto="0"/>
      <p:bldP spid="10" grpId="1" animBg="1" advAuto="0"/>
      <p:bldP spid="11" grpId="0" animBg="1" advAuto="0"/>
      <p:bldP spid="11" grpId="1" animBg="1" advAuto="0"/>
      <p:bldP spid="12" grpId="0" animBg="1" advAuto="0"/>
      <p:bldP spid="12" grpId="1" animBg="1" advAuto="0"/>
      <p:bldP spid="13" grpId="0" animBg="1" advAuto="0"/>
      <p:bldP spid="13" grpId="1" animBg="1" advAuto="0"/>
      <p:bldP spid="14" grpId="0" animBg="1" advAuto="0"/>
      <p:bldP spid="15" grpId="0" animBg="1" advAuto="0"/>
      <p:bldP spid="16" grpId="0" animBg="1" advAuto="0"/>
      <p:bldP spid="18" grpId="0" animBg="1" advAuto="0"/>
      <p:bldP spid="18" grpId="1" animBg="1" advAuto="0"/>
      <p:bldP spid="19" grpId="0" animBg="1" advAuto="0"/>
      <p:bldP spid="19" grpId="1" animBg="1" advAuto="0"/>
      <p:bldP spid="20" grpId="0" animBg="1" advAuto="0"/>
      <p:bldP spid="20" grpId="1" animBg="1" advAuto="0"/>
      <p:bldP spid="21" grpId="0" animBg="1" advAuto="0"/>
      <p:bldP spid="21" grpId="1" animBg="1" advAuto="0"/>
      <p:bldP spid="22" grpId="0" animBg="1" advAuto="0"/>
      <p:bldP spid="22" grpId="1" animBg="1" advAuto="0"/>
      <p:bldP spid="23" grpId="0" animBg="1" advAuto="0"/>
      <p:bldP spid="24" grpId="0" animBg="1" advAuto="0"/>
      <p:bldP spid="25" grpId="0" animBg="1" advAuto="0"/>
      <p:bldP spid="26" grpId="0" animBg="1" advAuto="0"/>
      <p:bldP spid="27" grpId="0" animBg="1" advAuto="0"/>
      <p:bldP spid="28" grpId="0" animBg="1" advAuto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BDD4B96-4EF2-BE87-06B8-E659DD654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栈的特点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13F72F-5FB9-5B9C-50DC-932842B6A8DF}"/>
              </a:ext>
            </a:extLst>
          </p:cNvPr>
          <p:cNvSpPr txBox="1"/>
          <p:nvPr/>
        </p:nvSpPr>
        <p:spPr>
          <a:xfrm>
            <a:off x="-32166" y="1475848"/>
            <a:ext cx="13067230" cy="46815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  <a:t>1</a:t>
            </a:r>
            <a:r>
              <a:rPr lang="zh-CN" altLang="en-US" sz="2800">
                <a:latin typeface="SimSun" panose="02010600030101010101" pitchFamily="2" charset="-122"/>
                <a:ea typeface="SimSun" panose="02010600030101010101" pitchFamily="2" charset="-122"/>
              </a:rPr>
              <a:t>、有６个元素按照</a:t>
            </a:r>
            <a: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  <a:t>6,5,4,3,2,1</a:t>
            </a:r>
            <a:r>
              <a:rPr lang="zh-CN" altLang="en-US" sz="2800">
                <a:latin typeface="SimSun" panose="02010600030101010101" pitchFamily="2" charset="-122"/>
                <a:ea typeface="SimSun" panose="02010600030101010101" pitchFamily="2" charset="-122"/>
              </a:rPr>
              <a:t>的顺序进栈，问下列哪一个不是合法的出栈序列</a:t>
            </a:r>
            <a: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  <a:t>: </a:t>
            </a:r>
            <a:b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</a:br>
            <a: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  <a:t>   </a:t>
            </a:r>
            <a:r>
              <a:rPr lang="zh-CN" altLang="en-US" sz="280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  <a:t>A</a:t>
            </a:r>
            <a:r>
              <a:rPr lang="zh-CN" altLang="en-US" sz="280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  <a:t>5,4,3,6,2,1                    B 4,5,3,1,2,6 </a:t>
            </a:r>
            <a:b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</a:br>
            <a: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  <a:t>   </a:t>
            </a:r>
            <a:r>
              <a:rPr lang="zh-CN" altLang="en-US" sz="280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  <a:t>C</a:t>
            </a:r>
            <a:r>
              <a:rPr lang="zh-CN" altLang="en-US" sz="280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r>
              <a:rPr lang="en-US" altLang="zh-CN" sz="2800">
                <a:latin typeface="SimSun" panose="02010600030101010101" pitchFamily="2" charset="-122"/>
                <a:ea typeface="SimSun" panose="02010600030101010101" pitchFamily="2" charset="-122"/>
              </a:rPr>
              <a:t>3,4,6,5,2,1                    D 2,3,4,1,5,6 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一个栈的输入序列为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，下面哪一个序列不可能是这个栈的输出序列：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   A 1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4      </a:t>
            </a:r>
            <a:r>
              <a:rPr lang="zh-CN" altLang="en-US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800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2800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   C</a:t>
            </a:r>
            <a:r>
              <a:rPr lang="zh-CN" altLang="en-US" sz="2800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2      </a:t>
            </a:r>
            <a:r>
              <a:rPr lang="zh-CN" altLang="en-US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2800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-457200" algn="l">
              <a:lnSpc>
                <a:spcPct val="150000"/>
              </a:lnSpc>
            </a:pPr>
            <a:endParaRPr kumimoji="1" lang="zh-CN" altLang="en-US" sz="2800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BDD4B96-4EF2-BE87-06B8-E659DD654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栈的特点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8582CD-BEFA-A11D-40A3-FAC768C19DE7}"/>
                  </a:ext>
                </a:extLst>
              </p:cNvPr>
              <p:cNvSpPr txBox="1"/>
              <p:nvPr/>
            </p:nvSpPr>
            <p:spPr>
              <a:xfrm>
                <a:off x="1035088" y="1460029"/>
                <a:ext cx="9669295" cy="170162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t" anchorCtr="0">
                <a:noAutofit/>
              </a:bodyPr>
              <a:lstStyle/>
              <a:p>
                <a:pPr indent="0" algn="just">
                  <a:lnSpc>
                    <a:spcPct val="150000"/>
                  </a:lnSpc>
                </a:pPr>
                <a:r>
                  <a:rPr lang="zh-CN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按照</a:t>
                </a:r>
                <a:r>
                  <a:rPr lang="en-US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...</a:t>
                </a:r>
                <a:r>
                  <a:rPr lang="zh-CN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的次序入栈，共有多少出栈的次序？</a:t>
                </a:r>
                <a:endParaRPr lang="en-US" altLang="zh-CN" sz="2800" kern="10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indent="0" algn="ctr">
                  <a:lnSpc>
                    <a:spcPct val="150000"/>
                  </a:lnSpc>
                </a:pPr>
                <a:r>
                  <a:rPr lang="en-US" altLang="zh-CN" sz="2800" kern="10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Times New Roman" panose="02020603050405020304" pitchFamily="18" charset="0"/>
                  </a:rPr>
                  <a:t>1/(n+1) *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zh-CN" sz="2800" i="1" kern="1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kumimoji="1" lang="en-US" altLang="zh-CN" sz="2800" i="1" kern="100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  <m:sub>
                        <m:r>
                          <a:rPr kumimoji="1" lang="en-US" altLang="zh-CN" sz="2800" b="0" i="1" kern="1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  <m:sup>
                        <m:r>
                          <a:rPr kumimoji="1" lang="en-US" altLang="zh-CN" sz="2800" b="0" i="1" kern="1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kumimoji="1" lang="en-US" altLang="zh-CN" sz="2800" b="0" i="1" kern="1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endParaRPr lang="zh-CN" altLang="zh-CN" sz="2800" kern="10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indent="0" algn="l">
                  <a:lnSpc>
                    <a:spcPct val="150000"/>
                  </a:lnSpc>
                </a:pPr>
                <a:endParaRPr kumimoji="1" lang="zh-CN" altLang="en-US" sz="2800" kern="10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8582CD-BEFA-A11D-40A3-FAC768C19D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088" y="1460029"/>
                <a:ext cx="9669295" cy="1701626"/>
              </a:xfrm>
              <a:prstGeom prst="rect">
                <a:avLst/>
              </a:prstGeom>
              <a:blipFill>
                <a:blip r:embed="rId3"/>
                <a:stretch>
                  <a:fillRect l="-1706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725574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方法调用：使用栈传递参数、返回结果，记录返回地址等"/>
          <p:cNvSpPr txBox="1"/>
          <p:nvPr/>
        </p:nvSpPr>
        <p:spPr>
          <a:xfrm>
            <a:off x="228600" y="1375336"/>
            <a:ext cx="1169980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4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/>
              <a:t>方法调用：使用栈传递参数、返回结果，记录返回地址等</a:t>
            </a:r>
          </a:p>
        </p:txBody>
      </p:sp>
      <p:grpSp>
        <p:nvGrpSpPr>
          <p:cNvPr id="79" name="成组"/>
          <p:cNvGrpSpPr/>
          <p:nvPr/>
        </p:nvGrpSpPr>
        <p:grpSpPr>
          <a:xfrm>
            <a:off x="8303135" y="3919752"/>
            <a:ext cx="2264608" cy="1458633"/>
            <a:chOff x="0" y="0"/>
            <a:chExt cx="2264607" cy="1458631"/>
          </a:xfrm>
        </p:grpSpPr>
        <p:sp>
          <p:nvSpPr>
            <p:cNvPr id="76" name="返回地址：6"/>
            <p:cNvSpPr txBox="1"/>
            <p:nvPr/>
          </p:nvSpPr>
          <p:spPr>
            <a:xfrm>
              <a:off x="0" y="976031"/>
              <a:ext cx="2262016" cy="482601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返回地址：6</a:t>
              </a:r>
            </a:p>
          </p:txBody>
        </p:sp>
        <p:sp>
          <p:nvSpPr>
            <p:cNvPr id="77" name="计算结果："/>
            <p:cNvSpPr txBox="1"/>
            <p:nvPr/>
          </p:nvSpPr>
          <p:spPr>
            <a:xfrm>
              <a:off x="2592" y="486906"/>
              <a:ext cx="2262016" cy="482601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计算结果：</a:t>
              </a:r>
            </a:p>
          </p:txBody>
        </p:sp>
        <p:sp>
          <p:nvSpPr>
            <p:cNvPr id="78" name="参数：10"/>
            <p:cNvSpPr txBox="1"/>
            <p:nvPr/>
          </p:nvSpPr>
          <p:spPr>
            <a:xfrm>
              <a:off x="0" y="0"/>
              <a:ext cx="2262016" cy="482601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参数：10</a:t>
              </a:r>
            </a:p>
          </p:txBody>
        </p:sp>
      </p:grpSp>
      <p:grpSp>
        <p:nvGrpSpPr>
          <p:cNvPr id="83" name="成组"/>
          <p:cNvGrpSpPr/>
          <p:nvPr/>
        </p:nvGrpSpPr>
        <p:grpSpPr>
          <a:xfrm>
            <a:off x="8303135" y="2456439"/>
            <a:ext cx="2264608" cy="1458633"/>
            <a:chOff x="0" y="0"/>
            <a:chExt cx="2264607" cy="1458631"/>
          </a:xfrm>
        </p:grpSpPr>
        <p:sp>
          <p:nvSpPr>
            <p:cNvPr id="80" name="返回地址：11"/>
            <p:cNvSpPr txBox="1"/>
            <p:nvPr/>
          </p:nvSpPr>
          <p:spPr>
            <a:xfrm>
              <a:off x="0" y="976031"/>
              <a:ext cx="2262016" cy="482601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返回地址：11</a:t>
              </a:r>
            </a:p>
          </p:txBody>
        </p:sp>
        <p:sp>
          <p:nvSpPr>
            <p:cNvPr id="81" name="计算结果："/>
            <p:cNvSpPr txBox="1"/>
            <p:nvPr/>
          </p:nvSpPr>
          <p:spPr>
            <a:xfrm>
              <a:off x="2592" y="486906"/>
              <a:ext cx="2262016" cy="482601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计算结果：</a:t>
              </a:r>
            </a:p>
          </p:txBody>
        </p:sp>
        <p:sp>
          <p:nvSpPr>
            <p:cNvPr id="82" name="参数：10"/>
            <p:cNvSpPr txBox="1"/>
            <p:nvPr/>
          </p:nvSpPr>
          <p:spPr>
            <a:xfrm>
              <a:off x="0" y="0"/>
              <a:ext cx="2262016" cy="482601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marR="57798" defTabSz="1295400">
                <a:spcBef>
                  <a:spcPts val="1900"/>
                </a:spcBef>
                <a:defRPr sz="2000" b="1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r>
                <a:t>参数：10</a:t>
              </a:r>
            </a:p>
          </p:txBody>
        </p:sp>
      </p:grpSp>
      <p:sp>
        <p:nvSpPr>
          <p:cNvPr id="84" name="计算结果：100"/>
          <p:cNvSpPr txBox="1"/>
          <p:nvPr/>
        </p:nvSpPr>
        <p:spPr>
          <a:xfrm>
            <a:off x="8303135" y="2944455"/>
            <a:ext cx="2262016" cy="482601"/>
          </a:xfrm>
          <a:prstGeom prst="rect">
            <a:avLst/>
          </a:prstGeom>
          <a:ln w="25400">
            <a:solidFill>
              <a:srgbClr val="000000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57798" defTabSz="1295400">
              <a:spcBef>
                <a:spcPts val="1900"/>
              </a:spcBef>
              <a:defRPr sz="2000" b="1">
                <a:uFill>
                  <a:solidFill>
                    <a:srgbClr val="000000"/>
                  </a:solidFill>
                </a:uFill>
              </a:defRPr>
            </a:pPr>
            <a:r>
              <a:t>计算结果：</a:t>
            </a:r>
            <a:r>
              <a:rPr>
                <a:solidFill>
                  <a:schemeClr val="accent5"/>
                </a:solidFill>
              </a:rPr>
              <a:t>100</a:t>
            </a:r>
          </a:p>
        </p:txBody>
      </p:sp>
      <p:sp>
        <p:nvSpPr>
          <p:cNvPr id="85" name="计算结果：200"/>
          <p:cNvSpPr txBox="1"/>
          <p:nvPr/>
        </p:nvSpPr>
        <p:spPr>
          <a:xfrm>
            <a:off x="8303135" y="4407768"/>
            <a:ext cx="2262016" cy="482601"/>
          </a:xfrm>
          <a:prstGeom prst="rect">
            <a:avLst/>
          </a:prstGeom>
          <a:ln w="25400">
            <a:solidFill>
              <a:srgbClr val="000000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R="57798" defTabSz="1295400">
              <a:spcBef>
                <a:spcPts val="1900"/>
              </a:spcBef>
              <a:defRPr sz="2000" b="1">
                <a:uFill>
                  <a:solidFill>
                    <a:srgbClr val="000000"/>
                  </a:solidFill>
                </a:uFill>
              </a:defRPr>
            </a:pPr>
            <a:r>
              <a:t>计算结果：</a:t>
            </a:r>
            <a:r>
              <a:rPr>
                <a:solidFill>
                  <a:schemeClr val="accent5"/>
                </a:solidFill>
              </a:rPr>
              <a:t>200</a:t>
            </a:r>
          </a:p>
        </p:txBody>
      </p:sp>
      <p:sp>
        <p:nvSpPr>
          <p:cNvPr id="86" name="注意：栈的内容是示意性的，例如返回地址"/>
          <p:cNvSpPr txBox="1"/>
          <p:nvPr/>
        </p:nvSpPr>
        <p:spPr>
          <a:xfrm>
            <a:off x="261620" y="7700383"/>
            <a:ext cx="60670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R="57798" defTabSz="1295400">
              <a:spcBef>
                <a:spcPts val="1900"/>
              </a:spcBef>
              <a:defRPr sz="3000">
                <a:solidFill>
                  <a:schemeClr val="accent1"/>
                </a:solidFill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rPr sz="2400"/>
              <a:t>注意：栈的内容是示意性的，例如返回地址</a:t>
            </a:r>
          </a:p>
        </p:txBody>
      </p:sp>
      <p:pic>
        <p:nvPicPr>
          <p:cNvPr id="87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36" y="2010122"/>
            <a:ext cx="6369333" cy="527789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6F388F89-E85F-5DE9-A900-7F72E8E9E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栈的用途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1" animBg="1" advAuto="0"/>
      <p:bldP spid="79" grpId="8" animBg="1" advAuto="0"/>
      <p:bldP spid="83" grpId="2" animBg="1" advAuto="0"/>
      <p:bldP spid="83" grpId="5" animBg="1" advAuto="0"/>
      <p:bldP spid="84" grpId="3" animBg="1" advAuto="0"/>
      <p:bldP spid="84" grpId="4" animBg="1" advAuto="0"/>
      <p:bldP spid="85" grpId="6" animBg="1" advAuto="0"/>
      <p:bldP spid="85" grpId="7" animBg="1" advAuto="0"/>
      <p:bldP spid="86" grpId="9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方法调用：…"/>
          <p:cNvSpPr txBox="1"/>
          <p:nvPr/>
        </p:nvSpPr>
        <p:spPr>
          <a:xfrm>
            <a:off x="324749" y="1366772"/>
            <a:ext cx="12389178" cy="1803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1219200" lvl="2" indent="-457200">
              <a:lnSpc>
                <a:spcPct val="200000"/>
              </a:lnSpc>
              <a:buSzPct val="100000"/>
              <a:buFont typeface="Wingdings" pitchFamily="2" charset="2"/>
              <a:buChar char="l"/>
              <a:defRPr sz="3000"/>
            </a:pPr>
            <a:r>
              <a:rPr lang="zh-CN" altLang="en-US"/>
              <a:t>拆分成多个方法使得代码短小、清晰，容易理解和维护</a:t>
            </a:r>
            <a:endParaRPr lang="en-US"/>
          </a:p>
          <a:p>
            <a:pPr marL="1219200" lvl="2" indent="-457200">
              <a:lnSpc>
                <a:spcPct val="200000"/>
              </a:lnSpc>
              <a:buSzPct val="100000"/>
              <a:buFont typeface="Wingdings" pitchFamily="2" charset="2"/>
              <a:buChar char="l"/>
              <a:defRPr sz="3000"/>
            </a:pPr>
            <a:r>
              <a:t>有代价：需要空间(</a:t>
            </a:r>
            <a:r>
              <a:rPr>
                <a:solidFill>
                  <a:schemeClr val="accent1"/>
                </a:solidFill>
              </a:rPr>
              <a:t>stack overflow</a:t>
            </a:r>
            <a:r>
              <a:t>)和时间，</a:t>
            </a:r>
            <a:r>
              <a:rPr>
                <a:solidFill>
                  <a:schemeClr val="accent5"/>
                </a:solidFill>
              </a:rPr>
              <a:t>减少不必要的方法调用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F3C53F9-27C2-6514-3786-F2ED539DE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方法调用</a:t>
            </a:r>
          </a:p>
        </p:txBody>
      </p:sp>
    </p:spTree>
    <p:extLst>
      <p:ext uri="{BB962C8B-B14F-4D97-AF65-F5344CB8AC3E}">
        <p14:creationId xmlns:p14="http://schemas.microsoft.com/office/powerpoint/2010/main" val="30514054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inline 优化技术：使用方法的代码替换方法调用。"/>
          <p:cNvSpPr txBox="1"/>
          <p:nvPr/>
        </p:nvSpPr>
        <p:spPr>
          <a:xfrm>
            <a:off x="254000" y="1360887"/>
            <a:ext cx="12389178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R="57798" defTabSz="1295400">
              <a:spcBef>
                <a:spcPts val="1900"/>
              </a:spcBef>
              <a:defRPr sz="3000">
                <a:uFill>
                  <a:solidFill>
                    <a:srgbClr val="000000"/>
                  </a:solidFill>
                </a:uFill>
              </a:defRPr>
            </a:lvl1pPr>
          </a:lstStyle>
          <a:p>
            <a:r>
              <a:t>inline 优化技术：使用方法的代码替换方法调用。</a:t>
            </a:r>
          </a:p>
        </p:txBody>
      </p:sp>
      <p:pic>
        <p:nvPicPr>
          <p:cNvPr id="9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48" y="2195896"/>
            <a:ext cx="6367704" cy="3604214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Java：bytecode size under 35 (the -XX:MaxInlineSize default value)…"/>
          <p:cNvSpPr txBox="1"/>
          <p:nvPr/>
        </p:nvSpPr>
        <p:spPr>
          <a:xfrm>
            <a:off x="912601" y="6000117"/>
            <a:ext cx="8921670" cy="10650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lnSpc>
                <a:spcPct val="120000"/>
              </a:lnSpc>
              <a:defRPr>
                <a:solidFill>
                  <a:srgbClr val="4F76CB"/>
                </a:solidFill>
              </a:defRPr>
            </a:pPr>
            <a:r>
              <a:t>Java：bytecode size under 35 (the </a:t>
            </a:r>
            <a:r>
              <a:rPr>
                <a:solidFill>
                  <a:srgbClr val="9293AF"/>
                </a:solidFill>
              </a:rPr>
              <a:t>-</a:t>
            </a:r>
            <a:r>
              <a:t>XX:MaxInlineSize default value)</a:t>
            </a:r>
          </a:p>
          <a:p>
            <a:pPr indent="0">
              <a:lnSpc>
                <a:spcPct val="120000"/>
              </a:lnSpc>
              <a:defRPr>
                <a:solidFill>
                  <a:srgbClr val="4F76CB"/>
                </a:solidFill>
              </a:defRPr>
            </a:pPr>
            <a:r>
              <a:t>C++：可以将方法声明为inline，提示编译器优化</a:t>
            </a:r>
          </a:p>
        </p:txBody>
      </p:sp>
      <p:pic>
        <p:nvPicPr>
          <p:cNvPr id="94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2438" y="2257110"/>
            <a:ext cx="6537577" cy="263713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6F3C53F9-27C2-6514-3786-F2ED539DE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方法调用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栈的用途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方法调用</a:t>
            </a:r>
            <a:endParaRPr/>
          </a:p>
        </p:txBody>
      </p:sp>
      <p:sp>
        <p:nvSpPr>
          <p:cNvPr id="97" name="public CArrayList&lt;T&gt; toSqList() {…"/>
          <p:cNvSpPr txBox="1"/>
          <p:nvPr/>
        </p:nvSpPr>
        <p:spPr>
          <a:xfrm>
            <a:off x="1134414" y="1855305"/>
            <a:ext cx="9321463" cy="2687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</a:t>
            </a:r>
            <a:r>
              <a:rPr sz="2400">
                <a:solidFill>
                  <a:srgbClr val="931A68"/>
                </a:solidFill>
              </a:rPr>
              <a:t>public</a:t>
            </a:r>
            <a:r>
              <a:rPr sz="2400"/>
              <a:t> CArrayList&lt;T&gt; toSqList() {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CArrayList&lt;T&gt; </a:t>
            </a:r>
            <a:r>
              <a:rPr sz="2400">
                <a:solidFill>
                  <a:srgbClr val="7E504F"/>
                </a:solidFill>
              </a:rPr>
              <a:t>sl</a:t>
            </a:r>
            <a:r>
              <a:rPr sz="2400"/>
              <a:t> = </a:t>
            </a:r>
            <a:r>
              <a:rPr sz="2400">
                <a:solidFill>
                  <a:srgbClr val="931A68"/>
                </a:solidFill>
              </a:rPr>
              <a:t>new</a:t>
            </a:r>
            <a:r>
              <a:rPr sz="2400"/>
              <a:t> CArrayList&lt;&gt;(</a:t>
            </a:r>
            <a:r>
              <a:rPr sz="2400">
                <a:solidFill>
                  <a:srgbClr val="0326CC"/>
                </a:solidFill>
              </a:rPr>
              <a:t>size</a:t>
            </a:r>
            <a:r>
              <a:rPr sz="2400"/>
              <a:t>);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int</a:t>
            </a:r>
            <a:r>
              <a:rPr sz="2400"/>
              <a:t> </a:t>
            </a:r>
            <a:r>
              <a:rPr sz="2400">
                <a:solidFill>
                  <a:srgbClr val="7E504F"/>
                </a:solidFill>
              </a:rPr>
              <a:t>index</a:t>
            </a:r>
            <a:r>
              <a:rPr sz="2400"/>
              <a:t> = 0;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</a:t>
            </a:r>
            <a:r>
              <a:rPr sz="2400">
                <a:solidFill>
                  <a:srgbClr val="931A68"/>
                </a:solidFill>
              </a:rPr>
              <a:t>for</a:t>
            </a:r>
            <a:r>
              <a:rPr sz="2400"/>
              <a:t> (Node&lt;T&gt; </a:t>
            </a:r>
            <a:r>
              <a:rPr sz="2400">
                <a:solidFill>
                  <a:srgbClr val="7E504F"/>
                </a:solidFill>
              </a:rPr>
              <a:t>p</a:t>
            </a:r>
            <a:r>
              <a:rPr sz="2400"/>
              <a:t> = </a:t>
            </a:r>
            <a:r>
              <a:rPr sz="2400">
                <a:solidFill>
                  <a:srgbClr val="0326CC"/>
                </a:solidFill>
              </a:rPr>
              <a:t>head</a:t>
            </a:r>
            <a:r>
              <a:rPr sz="2400"/>
              <a:t>; </a:t>
            </a:r>
            <a:r>
              <a:rPr sz="2400">
                <a:solidFill>
                  <a:srgbClr val="7E504F"/>
                </a:solidFill>
              </a:rPr>
              <a:t>p</a:t>
            </a:r>
            <a:r>
              <a:rPr sz="2400"/>
              <a:t> != </a:t>
            </a:r>
            <a:r>
              <a:rPr sz="2400">
                <a:solidFill>
                  <a:srgbClr val="931A68"/>
                </a:solidFill>
              </a:rPr>
              <a:t>null</a:t>
            </a:r>
            <a:r>
              <a:rPr sz="2400"/>
              <a:t>; </a:t>
            </a:r>
            <a:r>
              <a:rPr sz="2400">
                <a:solidFill>
                  <a:srgbClr val="7E504F"/>
                </a:solidFill>
              </a:rPr>
              <a:t>p</a:t>
            </a:r>
            <a:r>
              <a:rPr sz="2400"/>
              <a:t> = </a:t>
            </a:r>
            <a:r>
              <a:rPr sz="2400">
                <a:solidFill>
                  <a:srgbClr val="7E504F"/>
                </a:solidFill>
              </a:rPr>
              <a:t>p</a:t>
            </a:r>
            <a:r>
              <a:rPr sz="2400"/>
              <a:t>.</a:t>
            </a:r>
            <a:r>
              <a:rPr sz="2400">
                <a:solidFill>
                  <a:srgbClr val="0326CC"/>
                </a:solidFill>
              </a:rPr>
              <a:t>next</a:t>
            </a:r>
            <a:r>
              <a:rPr sz="2400"/>
              <a:t>)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		</a:t>
            </a:r>
            <a:r>
              <a:rPr sz="2400">
                <a:solidFill>
                  <a:srgbClr val="7E504F"/>
                </a:solidFill>
              </a:rPr>
              <a:t>sl</a:t>
            </a:r>
            <a:r>
              <a:rPr sz="2400"/>
              <a:t>.add(</a:t>
            </a:r>
            <a:r>
              <a:rPr sz="2400">
                <a:solidFill>
                  <a:srgbClr val="7E504F"/>
                </a:solidFill>
              </a:rPr>
              <a:t>index</a:t>
            </a:r>
            <a:r>
              <a:rPr sz="2400"/>
              <a:t>++, </a:t>
            </a:r>
            <a:r>
              <a:rPr sz="2400">
                <a:solidFill>
                  <a:srgbClr val="7E504F"/>
                </a:solidFill>
              </a:rPr>
              <a:t>p</a:t>
            </a:r>
            <a:r>
              <a:rPr sz="2400"/>
              <a:t>.</a:t>
            </a:r>
            <a:r>
              <a:rPr sz="2400">
                <a:solidFill>
                  <a:srgbClr val="0326CC"/>
                </a:solidFill>
              </a:rPr>
              <a:t>data</a:t>
            </a:r>
            <a:r>
              <a:rPr sz="2400"/>
              <a:t>);// </a:t>
            </a:r>
            <a:r>
              <a:rPr sz="2400">
                <a:solidFill>
                  <a:schemeClr val="accent5"/>
                </a:solidFill>
              </a:rPr>
              <a:t>必须</a:t>
            </a:r>
          </a:p>
          <a:p>
            <a:pPr indent="0"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sz="2400">
                <a:solidFill>
                  <a:srgbClr val="000000"/>
                </a:solidFill>
              </a:rPr>
              <a:t>		</a:t>
            </a:r>
            <a:r>
              <a:rPr sz="2400"/>
              <a:t>return</a:t>
            </a:r>
            <a:r>
              <a:rPr sz="2400">
                <a:solidFill>
                  <a:srgbClr val="000000"/>
                </a:solidFill>
              </a:rPr>
              <a:t> </a:t>
            </a:r>
            <a:r>
              <a:rPr sz="2400">
                <a:solidFill>
                  <a:srgbClr val="7E504F"/>
                </a:solidFill>
              </a:rPr>
              <a:t>sl</a:t>
            </a:r>
            <a:r>
              <a:rPr sz="2400">
                <a:solidFill>
                  <a:srgbClr val="000000"/>
                </a:solidFill>
              </a:rPr>
              <a:t>;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rPr sz="2400"/>
              <a:t>	}</a:t>
            </a:r>
          </a:p>
        </p:txBody>
      </p:sp>
      <p:sp>
        <p:nvSpPr>
          <p:cNvPr id="98" name="public void add(int index, T x) {…"/>
          <p:cNvSpPr txBox="1"/>
          <p:nvPr/>
        </p:nvSpPr>
        <p:spPr>
          <a:xfrm>
            <a:off x="3033650" y="4454642"/>
            <a:ext cx="6873677" cy="471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indent="0"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</a:t>
            </a:r>
            <a:r>
              <a:t>public</a:t>
            </a:r>
            <a:r>
              <a:rPr>
                <a:solidFill>
                  <a:srgbClr val="000000"/>
                </a:solidFill>
              </a:rPr>
              <a:t> </a:t>
            </a:r>
            <a:r>
              <a:t>void</a:t>
            </a:r>
            <a:r>
              <a:rPr>
                <a:solidFill>
                  <a:srgbClr val="000000"/>
                </a:solidFill>
              </a:rPr>
              <a:t> add(</a:t>
            </a:r>
            <a:r>
              <a:t>int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, T </a:t>
            </a:r>
            <a:r>
              <a:rPr>
                <a:solidFill>
                  <a:srgbClr val="7E504F"/>
                </a:solidFill>
              </a:rPr>
              <a:t>x</a:t>
            </a:r>
            <a:r>
              <a:rPr>
                <a:solidFill>
                  <a:srgbClr val="000000"/>
                </a:solidFill>
              </a:rPr>
              <a:t>) {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rangeCheckForAdd(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);// </a:t>
            </a:r>
            <a:r>
              <a:rPr>
                <a:solidFill>
                  <a:schemeClr val="accent5"/>
                </a:solidFill>
              </a:rPr>
              <a:t>inline</a:t>
            </a:r>
          </a:p>
          <a:p>
            <a:pPr indent="0"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rPr>
                <a:solidFill>
                  <a:srgbClr val="931A68"/>
                </a:solidFill>
              </a:rPr>
              <a:t>if</a:t>
            </a:r>
            <a:r>
              <a:rPr>
                <a:solidFill>
                  <a:srgbClr val="000000"/>
                </a:solidFill>
              </a:rPr>
              <a:t> (</a:t>
            </a:r>
            <a:r>
              <a:rPr>
                <a:solidFill>
                  <a:srgbClr val="7E504F"/>
                </a:solidFill>
              </a:rPr>
              <a:t>index</a:t>
            </a:r>
            <a:r>
              <a:rPr>
                <a:solidFill>
                  <a:srgbClr val="000000"/>
                </a:solidFill>
              </a:rPr>
              <a:t> == 0) {</a:t>
            </a:r>
            <a:r>
              <a:t>// 空表，及插入位置0</a:t>
            </a:r>
            <a:endParaRPr>
              <a:solidFill>
                <a:srgbClr val="000000"/>
              </a:solidFill>
            </a:endParaRP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Node&lt;T&gt;(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);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 </a:t>
            </a:r>
            <a:r>
              <a:rPr>
                <a:solidFill>
                  <a:srgbClr val="931A68"/>
                </a:solidFill>
              </a:rPr>
              <a:t>else</a:t>
            </a:r>
            <a:r>
              <a:t> {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Node&lt;T&gt; 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0326CC"/>
                </a:solidFill>
              </a:rPr>
              <a:t>head</a:t>
            </a:r>
            <a:r>
              <a:t>;</a:t>
            </a:r>
          </a:p>
          <a:p>
            <a:pPr indent="0">
              <a:defRPr sz="2000">
                <a:solidFill>
                  <a:srgbClr val="4E9072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	</a:t>
            </a:r>
            <a:r>
              <a:t>// 找到index的前驱结点</a:t>
            </a:r>
            <a:endParaRPr>
              <a:solidFill>
                <a:srgbClr val="000000"/>
              </a:solidFill>
            </a:endParaRP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931A68"/>
                </a:solidFill>
              </a:rPr>
              <a:t>for</a:t>
            </a:r>
            <a:r>
              <a:t> (</a:t>
            </a:r>
            <a:r>
              <a:rPr>
                <a:solidFill>
                  <a:srgbClr val="931A68"/>
                </a:solidFill>
              </a:rPr>
              <a:t>int</a:t>
            </a:r>
            <a:r>
              <a:t> </a:t>
            </a:r>
            <a:r>
              <a:rPr>
                <a:solidFill>
                  <a:srgbClr val="7E504F"/>
                </a:solidFill>
              </a:rPr>
              <a:t>i</a:t>
            </a:r>
            <a:r>
              <a:t> = 0; </a:t>
            </a:r>
            <a:r>
              <a:rPr>
                <a:solidFill>
                  <a:srgbClr val="7E504F"/>
                </a:solidFill>
              </a:rPr>
              <a:t>i</a:t>
            </a:r>
            <a:r>
              <a:t> &lt; </a:t>
            </a:r>
            <a:r>
              <a:rPr>
                <a:solidFill>
                  <a:srgbClr val="7E504F"/>
                </a:solidFill>
              </a:rPr>
              <a:t>index</a:t>
            </a:r>
            <a:r>
              <a:t> - 1; </a:t>
            </a:r>
            <a:r>
              <a:rPr>
                <a:solidFill>
                  <a:srgbClr val="7E504F"/>
                </a:solidFill>
              </a:rPr>
              <a:t>i</a:t>
            </a:r>
            <a:r>
              <a:t>++)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 =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;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endParaRPr/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	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 = </a:t>
            </a:r>
            <a:r>
              <a:rPr>
                <a:solidFill>
                  <a:srgbClr val="931A68"/>
                </a:solidFill>
              </a:rPr>
              <a:t>new</a:t>
            </a:r>
            <a:r>
              <a:t> Node&lt;T&gt;(</a:t>
            </a:r>
            <a:r>
              <a:rPr>
                <a:solidFill>
                  <a:srgbClr val="7E504F"/>
                </a:solidFill>
              </a:rPr>
              <a:t>x</a:t>
            </a:r>
            <a:r>
              <a:t>, </a:t>
            </a:r>
            <a:r>
              <a:rPr>
                <a:solidFill>
                  <a:srgbClr val="7E504F"/>
                </a:solidFill>
              </a:rPr>
              <a:t>p</a:t>
            </a:r>
            <a:r>
              <a:t>.</a:t>
            </a:r>
            <a:r>
              <a:rPr>
                <a:solidFill>
                  <a:srgbClr val="0326CC"/>
                </a:solidFill>
              </a:rPr>
              <a:t>next</a:t>
            </a:r>
            <a:r>
              <a:t>);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}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	++</a:t>
            </a:r>
            <a:r>
              <a:rPr>
                <a:solidFill>
                  <a:srgbClr val="0326CC"/>
                </a:solidFill>
              </a:rPr>
              <a:t>size</a:t>
            </a:r>
            <a:r>
              <a:t>;</a:t>
            </a:r>
          </a:p>
          <a:p>
            <a:pPr indent="0">
              <a:defRPr sz="2000">
                <a:solidFill>
                  <a:srgbClr val="931A68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>
                <a:solidFill>
                  <a:srgbClr val="000000"/>
                </a:solidFill>
              </a:rPr>
              <a:t>		</a:t>
            </a:r>
            <a:r>
              <a:t>return</a:t>
            </a:r>
            <a:r>
              <a:rPr>
                <a:solidFill>
                  <a:srgbClr val="000000"/>
                </a:solidFill>
              </a:rPr>
              <a:t>;</a:t>
            </a:r>
          </a:p>
          <a:p>
            <a:pPr indent="0">
              <a:defRPr sz="2000">
                <a:latin typeface="Monaco"/>
                <a:ea typeface="Monaco"/>
                <a:cs typeface="Monaco"/>
                <a:sym typeface="Monaco"/>
              </a:defRPr>
            </a:pPr>
            <a:r>
              <a:t>	}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F5593A-5DB9-4592-ABA0-2693A636BF5C}"/>
              </a:ext>
            </a:extLst>
          </p:cNvPr>
          <p:cNvSpPr txBox="1"/>
          <p:nvPr/>
        </p:nvSpPr>
        <p:spPr>
          <a:xfrm>
            <a:off x="136186" y="1225685"/>
            <a:ext cx="3463047" cy="6809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t" anchorCtr="0">
            <a:noAutofit/>
          </a:bodyPr>
          <a:lstStyle/>
          <a:p>
            <a:pPr indent="-457200" algn="l">
              <a:lnSpc>
                <a:spcPct val="150000"/>
              </a:lnSpc>
            </a:pPr>
            <a:r>
              <a:rPr kumimoji="1" lang="zh-CN" altLang="en-US" sz="2800" kern="1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以下的实现有什么问题？</a:t>
            </a:r>
            <a:endParaRPr kumimoji="1" lang="zh-CN" altLang="en-US" sz="2800" kern="10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ahoma"/>
            <a:ea typeface="Tahoma"/>
            <a:cs typeface="Tahoma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 anchorCtr="0">
        <a:noAutofit/>
      </a:bodyPr>
      <a:lstStyle>
        <a:defPPr indent="-457200" algn="l">
          <a:lnSpc>
            <a:spcPct val="150000"/>
          </a:lnSpc>
          <a:defRPr kern="100">
            <a:effectLst/>
            <a:latin typeface="SimSun" panose="02010600030101010101" pitchFamily="2" charset="-122"/>
            <a:ea typeface="SimSun" panose="02010600030101010101" pitchFamily="2" charset="-122"/>
            <a:cs typeface="Times New Roman" panose="02020603050405020304" pitchFamily="18" charset="0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57798" indent="57798" algn="l" defTabSz="1295400" rtl="0" fontAlgn="auto" latinLnBrk="0" hangingPunct="0">
          <a:lnSpc>
            <a:spcPct val="100000"/>
          </a:lnSpc>
          <a:spcBef>
            <a:spcPts val="1900"/>
          </a:spcBef>
          <a:spcAft>
            <a:spcPts val="0"/>
          </a:spcAft>
          <a:buClrTx/>
          <a:buSzTx/>
          <a:buFontTx/>
          <a:buNone/>
          <a:tabLst/>
          <a:defRPr kumimoji="0" sz="3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57798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5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</TotalTime>
  <Words>1686</Words>
  <Application>Microsoft Macintosh PowerPoint</Application>
  <PresentationFormat>自定义</PresentationFormat>
  <Paragraphs>291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SimSun</vt:lpstr>
      <vt:lpstr>Arial Black</vt:lpstr>
      <vt:lpstr>Avenir Roman</vt:lpstr>
      <vt:lpstr>Cambria Math</vt:lpstr>
      <vt:lpstr>Monaco</vt:lpstr>
      <vt:lpstr>Tahoma</vt:lpstr>
      <vt:lpstr>Times New Roman</vt:lpstr>
      <vt:lpstr>Wingdings</vt:lpstr>
      <vt:lpstr>1_White</vt:lpstr>
      <vt:lpstr>主要内容</vt:lpstr>
      <vt:lpstr>栈的定义</vt:lpstr>
      <vt:lpstr>栈的特点</vt:lpstr>
      <vt:lpstr>栈的特点</vt:lpstr>
      <vt:lpstr>栈的特点</vt:lpstr>
      <vt:lpstr>栈的用途</vt:lpstr>
      <vt:lpstr>方法调用</vt:lpstr>
      <vt:lpstr>方法调用</vt:lpstr>
      <vt:lpstr>方法调用</vt:lpstr>
      <vt:lpstr>方法调用</vt:lpstr>
      <vt:lpstr>栈的抽象数据类型</vt:lpstr>
      <vt:lpstr>数组实现</vt:lpstr>
      <vt:lpstr>数组实现</vt:lpstr>
      <vt:lpstr>isEmpty() size()</vt:lpstr>
      <vt:lpstr>T peek()  T pop()</vt:lpstr>
      <vt:lpstr>push( T x) clear()</vt:lpstr>
      <vt:lpstr>toString()</vt:lpstr>
      <vt:lpstr>迭代器</vt:lpstr>
      <vt:lpstr>实例</vt:lpstr>
      <vt:lpstr>数组实现-小结</vt:lpstr>
      <vt:lpstr>链式实现</vt:lpstr>
      <vt:lpstr>Java类库的栈</vt:lpstr>
      <vt:lpstr>十进制(正数)转换为d进制</vt:lpstr>
      <vt:lpstr>十进制(正数)转换为d进制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主要内容</dc:title>
  <cp:lastModifiedBy>Microsoft Office User</cp:lastModifiedBy>
  <cp:revision>66</cp:revision>
  <dcterms:modified xsi:type="dcterms:W3CDTF">2023-04-20T07:09:13Z</dcterms:modified>
</cp:coreProperties>
</file>