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sldIdLst>
    <p:sldId id="338" r:id="rId2"/>
    <p:sldId id="262" r:id="rId3"/>
    <p:sldId id="317" r:id="rId4"/>
    <p:sldId id="318" r:id="rId5"/>
    <p:sldId id="319" r:id="rId6"/>
    <p:sldId id="320" r:id="rId7"/>
    <p:sldId id="321" r:id="rId8"/>
    <p:sldId id="324" r:id="rId9"/>
    <p:sldId id="268" r:id="rId10"/>
    <p:sldId id="322" r:id="rId11"/>
    <p:sldId id="323" r:id="rId12"/>
    <p:sldId id="325" r:id="rId13"/>
    <p:sldId id="326" r:id="rId14"/>
    <p:sldId id="339" r:id="rId15"/>
    <p:sldId id="328" r:id="rId16"/>
    <p:sldId id="329" r:id="rId17"/>
    <p:sldId id="331" r:id="rId18"/>
    <p:sldId id="332" r:id="rId19"/>
    <p:sldId id="277" r:id="rId20"/>
    <p:sldId id="333" r:id="rId21"/>
    <p:sldId id="334" r:id="rId22"/>
    <p:sldId id="340" r:id="rId23"/>
    <p:sldId id="335" r:id="rId24"/>
    <p:sldId id="336" r:id="rId25"/>
    <p:sldId id="337" r:id="rId26"/>
    <p:sldId id="283" r:id="rId27"/>
    <p:sldId id="284" r:id="rId28"/>
    <p:sldId id="342" r:id="rId29"/>
    <p:sldId id="341" r:id="rId30"/>
    <p:sldId id="285" r:id="rId31"/>
    <p:sldId id="286" r:id="rId32"/>
    <p:sldId id="287" r:id="rId33"/>
    <p:sldId id="290" r:id="rId34"/>
    <p:sldId id="291" r:id="rId35"/>
    <p:sldId id="288" r:id="rId36"/>
    <p:sldId id="289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43" r:id="rId49"/>
    <p:sldId id="303" r:id="rId50"/>
    <p:sldId id="345" r:id="rId51"/>
    <p:sldId id="344" r:id="rId52"/>
    <p:sldId id="304" r:id="rId53"/>
    <p:sldId id="305" r:id="rId54"/>
    <p:sldId id="346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1pPr>
    <a:lvl2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2pPr>
    <a:lvl3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3pPr>
    <a:lvl4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4pPr>
    <a:lvl5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5pPr>
    <a:lvl6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6pPr>
    <a:lvl7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7pPr>
    <a:lvl8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8pPr>
    <a:lvl9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盛恩" initials="李" lastIdx="2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46"/>
    <p:restoredTop sz="96208"/>
  </p:normalViewPr>
  <p:slideViewPr>
    <p:cSldViewPr snapToGrid="0">
      <p:cViewPr>
        <p:scale>
          <a:sx n="139" d="100"/>
          <a:sy n="139" d="100"/>
        </p:scale>
        <p:origin x="-24" y="-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09-07T09:14:15.436" idx="3">
    <p:pos x="5420" y="661"/>
    <p:text>数组是一组无名变量的集合 变量有编号：0，1，2，...， 编号为0的变量叫做0号数组元素，编号为1的变量叫做1号数组元素，依此类推。 数组提供根据编号读写变量的 数组元素如何存放于内存有多种方法， 常用的方法是连续存放。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09-12T08:56:48.495" idx="6">
    <p:pos x="5479" y="1730"/>
    <p:text>arraycopy的实现思想就是向前复制和向后复制，一般使用C++或汇编语言实现，效率比for速度快。特别是复制引用类型的
数组，可能的原因：由于多线程的存在，读写引用值需要加锁，arraycopy一次性加锁，for方式的需要多次加锁，所以，
arraycopy的速度快。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03-04T08:30:52" idx="7">
    <p:pos x="4405" y="569"/>
    <p:text>==是比较变量x和listElem[i]的值是不是
相等，也就是它们是不是引用了同
一个对象。
equals是比较x和listElem[i]引用的
对象是不是“相等”</p:text>
    <p:extLst>
      <p:ext uri="{C676402C-5697-4E1C-873F-D02D1690AC5C}">
        <p15:threadingInfo xmlns:p15="http://schemas.microsoft.com/office/powerpoint/2012/main" timeZoneBias="-480"/>
      </p:ext>
    </p:extLst>
  </p:cm>
  <p:cm authorId="0" dt="2021-09-08T09:25:26.293" idx="8">
    <p:pos x="4638" y="576"/>
    <p:text>如果有重复的数据：第1个、最后1个
有几个？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03-04T08:21:34" idx="21">
    <p:pos x="5255" y="605"/>
    <p:text>如果只是让size=0，对对象的引用仍然存在。这些对象占用的空间不会被释放。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1-03-09T14:38:59.218" idx="10">
    <p:pos x="5319" y="613"/>
    <p:text>ensureCapacity(size + 1)或ensureCapacity(size + a.length), a是某个数组，a.length一定是一个正数
第2种写法没有考虑溢出，minCapacity可能是负数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" name="Shape 4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+mn-lt"/>
        <a:ea typeface="+mn-ea"/>
        <a:cs typeface="+mn-cs"/>
        <a:sym typeface="Lucida Grande"/>
      </a:defRPr>
    </a:lvl1pPr>
    <a:lvl2pPr indent="228600" defTabSz="457200" latinLnBrk="0">
      <a:defRPr sz="2200">
        <a:latin typeface="+mn-lt"/>
        <a:ea typeface="+mn-ea"/>
        <a:cs typeface="+mn-cs"/>
        <a:sym typeface="Lucida Grande"/>
      </a:defRPr>
    </a:lvl2pPr>
    <a:lvl3pPr indent="457200" defTabSz="457200" latinLnBrk="0">
      <a:defRPr sz="2200">
        <a:latin typeface="+mn-lt"/>
        <a:ea typeface="+mn-ea"/>
        <a:cs typeface="+mn-cs"/>
        <a:sym typeface="Lucida Grande"/>
      </a:defRPr>
    </a:lvl3pPr>
    <a:lvl4pPr indent="685800" defTabSz="457200" latinLnBrk="0">
      <a:defRPr sz="2200">
        <a:latin typeface="+mn-lt"/>
        <a:ea typeface="+mn-ea"/>
        <a:cs typeface="+mn-cs"/>
        <a:sym typeface="Lucida Grande"/>
      </a:defRPr>
    </a:lvl4pPr>
    <a:lvl5pPr indent="914400" defTabSz="457200" latinLnBrk="0">
      <a:defRPr sz="2200">
        <a:latin typeface="+mn-lt"/>
        <a:ea typeface="+mn-ea"/>
        <a:cs typeface="+mn-cs"/>
        <a:sym typeface="Lucida Grande"/>
      </a:defRPr>
    </a:lvl5pPr>
    <a:lvl6pPr indent="1143000" defTabSz="457200" latinLnBrk="0">
      <a:defRPr sz="2200">
        <a:latin typeface="+mn-lt"/>
        <a:ea typeface="+mn-ea"/>
        <a:cs typeface="+mn-cs"/>
        <a:sym typeface="Lucida Grande"/>
      </a:defRPr>
    </a:lvl6pPr>
    <a:lvl7pPr indent="1371600" defTabSz="457200" latinLnBrk="0">
      <a:defRPr sz="2200">
        <a:latin typeface="+mn-lt"/>
        <a:ea typeface="+mn-ea"/>
        <a:cs typeface="+mn-cs"/>
        <a:sym typeface="Lucida Grande"/>
      </a:defRPr>
    </a:lvl7pPr>
    <a:lvl8pPr indent="1600200" defTabSz="457200" latinLnBrk="0">
      <a:defRPr sz="2200">
        <a:latin typeface="+mn-lt"/>
        <a:ea typeface="+mn-ea"/>
        <a:cs typeface="+mn-cs"/>
        <a:sym typeface="Lucida Grande"/>
      </a:defRPr>
    </a:lvl8pPr>
    <a:lvl9pPr indent="1828800" defTabSz="457200" latinLnBrk="0">
      <a:defRPr sz="2200">
        <a:latin typeface="+mn-lt"/>
        <a:ea typeface="+mn-ea"/>
        <a:cs typeface="+mn-cs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注意：如何存储数据，存储数据之间的关系，高效：分析时间复杂度和空间复杂度</a:t>
            </a:r>
          </a:p>
        </p:txBody>
      </p:sp>
    </p:spTree>
    <p:extLst>
      <p:ext uri="{BB962C8B-B14F-4D97-AF65-F5344CB8AC3E}">
        <p14:creationId xmlns:p14="http://schemas.microsoft.com/office/powerpoint/2010/main" val="556134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elements[index]</a:t>
            </a:r>
            <a:r>
              <a:rPr kumimoji="1" lang="zh-CN" altLang="en-US"/>
              <a:t>返回的是</a:t>
            </a:r>
            <a:r>
              <a:rPr kumimoji="1" lang="en-US" altLang="zh-CN"/>
              <a:t>Object,get</a:t>
            </a:r>
            <a:r>
              <a:rPr kumimoji="1" lang="zh-CN" altLang="en-US"/>
              <a:t>方法的返回值类型是</a:t>
            </a:r>
            <a:r>
              <a:rPr kumimoji="1" lang="en-US" altLang="zh-CN"/>
              <a:t>T</a:t>
            </a:r>
            <a:r>
              <a:rPr kumimoji="1" lang="zh-CN" altLang="en-US"/>
              <a:t>，需要强制转型，但是编译器会给出警告，第一行的代码告诉编译器不要给出警告</a:t>
            </a:r>
          </a:p>
        </p:txBody>
      </p:sp>
    </p:spTree>
    <p:extLst>
      <p:ext uri="{BB962C8B-B14F-4D97-AF65-F5344CB8AC3E}">
        <p14:creationId xmlns:p14="http://schemas.microsoft.com/office/powerpoint/2010/main" val="3855161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63602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体育课：已经排好队，又新来了一位同学插队</a:t>
            </a:r>
          </a:p>
        </p:txBody>
      </p:sp>
    </p:spTree>
    <p:extLst>
      <p:ext uri="{BB962C8B-B14F-4D97-AF65-F5344CB8AC3E}">
        <p14:creationId xmlns:p14="http://schemas.microsoft.com/office/powerpoint/2010/main" val="33401356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716051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体育课：一个同学要求入队。如果入队到队头、队尾会怎么养？</a:t>
            </a:r>
          </a:p>
        </p:txBody>
      </p:sp>
    </p:spTree>
    <p:extLst>
      <p:ext uri="{BB962C8B-B14F-4D97-AF65-F5344CB8AC3E}">
        <p14:creationId xmlns:p14="http://schemas.microsoft.com/office/powerpoint/2010/main" val="13154686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075834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4237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538097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65337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74951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注意：如何存储数据，存储数据之间的关系</a:t>
            </a:r>
          </a:p>
        </p:txBody>
      </p:sp>
    </p:spTree>
    <p:extLst>
      <p:ext uri="{BB962C8B-B14F-4D97-AF65-F5344CB8AC3E}">
        <p14:creationId xmlns:p14="http://schemas.microsoft.com/office/powerpoint/2010/main" val="10286506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不能直接设置</a:t>
            </a:r>
            <a:r>
              <a:rPr kumimoji="1" lang="en-US" altLang="zh-CN"/>
              <a:t>a[2] = null</a:t>
            </a:r>
            <a:r>
              <a:rPr kumimoji="1" lang="zh-CN" altLang="en-US"/>
              <a:t>，因为删除后，它后面的数据的编号发生了变化，违反数据编号和数组下标一一对应的要求</a:t>
            </a:r>
          </a:p>
        </p:txBody>
      </p:sp>
    </p:spTree>
    <p:extLst>
      <p:ext uri="{BB962C8B-B14F-4D97-AF65-F5344CB8AC3E}">
        <p14:creationId xmlns:p14="http://schemas.microsoft.com/office/powerpoint/2010/main" val="19057304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注意最后一个数据，它有</a:t>
            </a:r>
            <a:r>
              <a:rPr kumimoji="1" lang="en-US" altLang="zh-CN"/>
              <a:t>2</a:t>
            </a:r>
            <a:r>
              <a:rPr kumimoji="1" lang="zh-CN" altLang="en-US"/>
              <a:t>份</a:t>
            </a:r>
          </a:p>
        </p:txBody>
      </p:sp>
    </p:spTree>
    <p:extLst>
      <p:ext uri="{BB962C8B-B14F-4D97-AF65-F5344CB8AC3E}">
        <p14:creationId xmlns:p14="http://schemas.microsoft.com/office/powerpoint/2010/main" val="8624386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832119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35060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968608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8</a:t>
            </a:r>
            <a:r>
              <a:rPr kumimoji="1" lang="zh-CN" altLang="en-US"/>
              <a:t>位二进制，无符号数：</a:t>
            </a:r>
            <a:r>
              <a:rPr kumimoji="1" lang="en-US" altLang="zh-CN"/>
              <a:t>0~255</a:t>
            </a:r>
            <a:r>
              <a:rPr kumimoji="1" lang="zh-CN" altLang="en-US"/>
              <a:t>，有符号数：</a:t>
            </a:r>
            <a:r>
              <a:rPr kumimoji="1" lang="en-US" altLang="zh-CN"/>
              <a:t>-128~127</a:t>
            </a:r>
          </a:p>
          <a:p>
            <a:r>
              <a:rPr kumimoji="1" lang="zh-CN" altLang="en-US"/>
              <a:t>溢出：意味着运算结果错误。但上面的代码利用了正负数构成了循环的特点。</a:t>
            </a:r>
          </a:p>
        </p:txBody>
      </p:sp>
    </p:spTree>
    <p:extLst>
      <p:ext uri="{BB962C8B-B14F-4D97-AF65-F5344CB8AC3E}">
        <p14:creationId xmlns:p14="http://schemas.microsoft.com/office/powerpoint/2010/main" val="12018502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Byte.</a:t>
            </a:r>
            <a:r>
              <a:rPr lang="en-US" altLang="zh-CN">
                <a:solidFill>
                  <a:srgbClr val="0326CC"/>
                </a:solidFill>
              </a:rPr>
              <a:t>MAX_VALUE</a:t>
            </a:r>
            <a:r>
              <a:rPr lang="en-US" altLang="zh-CN"/>
              <a:t> + 1</a:t>
            </a:r>
            <a:r>
              <a:rPr lang="zh-CN" altLang="en-US"/>
              <a:t>：因为</a:t>
            </a:r>
            <a:r>
              <a:rPr lang="en-US" altLang="zh-CN"/>
              <a:t>1</a:t>
            </a:r>
            <a:r>
              <a:rPr lang="zh-CN" altLang="en-US"/>
              <a:t>是</a:t>
            </a:r>
            <a:r>
              <a:rPr lang="en-US" altLang="zh-CN"/>
              <a:t>int</a:t>
            </a:r>
            <a:r>
              <a:rPr lang="zh-CN" altLang="en-US"/>
              <a:t>，</a:t>
            </a:r>
            <a:r>
              <a:rPr lang="en-US" altLang="zh-CN"/>
              <a:t>+</a:t>
            </a:r>
            <a:r>
              <a:rPr lang="zh-CN" altLang="en-US"/>
              <a:t>运算将</a:t>
            </a:r>
            <a:r>
              <a:rPr lang="en-US" altLang="zh-CN"/>
              <a:t>Byte.</a:t>
            </a:r>
            <a:r>
              <a:rPr lang="en-US" altLang="zh-CN">
                <a:solidFill>
                  <a:srgbClr val="0326CC"/>
                </a:solidFill>
              </a:rPr>
              <a:t>MAX_VALUE</a:t>
            </a:r>
            <a:r>
              <a:rPr lang="zh-CN" altLang="en-US">
                <a:solidFill>
                  <a:srgbClr val="0326CC"/>
                </a:solidFill>
              </a:rPr>
              <a:t>转换为</a:t>
            </a:r>
            <a:r>
              <a:rPr lang="en-US" altLang="zh-CN">
                <a:solidFill>
                  <a:srgbClr val="0326CC"/>
                </a:solidFill>
              </a:rPr>
              <a:t>int</a:t>
            </a:r>
            <a:r>
              <a:rPr lang="zh-CN" altLang="en-US">
                <a:solidFill>
                  <a:srgbClr val="0326CC"/>
                </a:solidFill>
              </a:rPr>
              <a:t>，运算结果是</a:t>
            </a:r>
            <a:r>
              <a:rPr lang="en-US" altLang="zh-CN">
                <a:solidFill>
                  <a:srgbClr val="0326CC"/>
                </a:solidFill>
              </a:rPr>
              <a:t>int</a:t>
            </a:r>
            <a:r>
              <a:rPr lang="zh-CN" altLang="en-US">
                <a:solidFill>
                  <a:srgbClr val="0326CC"/>
                </a:solidFill>
              </a:rPr>
              <a:t>，所谓强制转型为</a:t>
            </a:r>
            <a:r>
              <a:rPr lang="en-US" altLang="zh-CN">
                <a:solidFill>
                  <a:srgbClr val="0326CC"/>
                </a:solidFill>
              </a:rPr>
              <a:t>byte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29659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如果 </a:t>
            </a:r>
            <a:r>
              <a:rPr kumimoji="1" lang="en-US" altLang="zh-CN"/>
              <a:t>a &gt; 0     </a:t>
            </a:r>
            <a:r>
              <a:rPr kumimoji="1" lang="zh-CN" altLang="en-US"/>
              <a:t>则 </a:t>
            </a:r>
            <a:r>
              <a:rPr kumimoji="1" lang="en-US" altLang="zh-CN"/>
              <a:t>a&gt;&gt;&gt;1</a:t>
            </a:r>
            <a:r>
              <a:rPr kumimoji="1" lang="zh-CN" altLang="en-US"/>
              <a:t>的结果是</a:t>
            </a:r>
            <a:r>
              <a:rPr kumimoji="1" lang="en-US" altLang="zh-CN"/>
              <a:t>a / 2</a:t>
            </a:r>
            <a:r>
              <a:rPr kumimoji="1" lang="zh-CN" altLang="en-US"/>
              <a:t>，</a:t>
            </a:r>
            <a:r>
              <a:rPr kumimoji="1" lang="en-US" altLang="zh-CN"/>
              <a:t>a&lt;&lt;1</a:t>
            </a:r>
            <a:r>
              <a:rPr kumimoji="1" lang="zh-CN" altLang="en-US"/>
              <a:t>的结果是</a:t>
            </a:r>
            <a:r>
              <a:rPr kumimoji="1" lang="en-US" altLang="zh-CN"/>
              <a:t>a*2</a:t>
            </a:r>
            <a:r>
              <a:rPr kumimoji="1"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9786625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有</a:t>
            </a:r>
            <a:r>
              <a:rPr kumimoji="1" lang="en-US" altLang="zh-CN"/>
              <a:t>n</a:t>
            </a:r>
            <a:r>
              <a:rPr kumimoji="1" lang="zh-CN" altLang="en-US"/>
              <a:t>个数据，增加的位置是</a:t>
            </a:r>
            <a:r>
              <a:rPr kumimoji="1" lang="en-US" altLang="zh-CN"/>
              <a:t>0</a:t>
            </a:r>
            <a:r>
              <a:rPr kumimoji="1" lang="zh-CN" altLang="en-US"/>
              <a:t>～</a:t>
            </a:r>
            <a:r>
              <a:rPr kumimoji="1" lang="en-US" altLang="zh-CN"/>
              <a:t>n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65009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5573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数组是引用型数组，</a:t>
            </a:r>
            <a:r>
              <a:rPr kumimoji="1" lang="en-US" altLang="zh-CN"/>
              <a:t>C++</a:t>
            </a:r>
            <a:r>
              <a:rPr kumimoji="1" lang="zh-CN" altLang="en-US"/>
              <a:t>的数组可以直接存放对象，但</a:t>
            </a:r>
            <a:r>
              <a:rPr kumimoji="1" lang="en-US" altLang="zh-CN"/>
              <a:t>Java</a:t>
            </a:r>
            <a:r>
              <a:rPr kumimoji="1" lang="zh-CN" altLang="en-US"/>
              <a:t>不行，只能存放对象的</a:t>
            </a:r>
            <a:r>
              <a:rPr kumimoji="1" lang="en-US" altLang="zh-CN"/>
              <a:t>ID</a:t>
            </a:r>
            <a:r>
              <a:rPr kumimoji="1" lang="zh-CN" altLang="en-US"/>
              <a:t>，由</a:t>
            </a:r>
            <a:r>
              <a:rPr kumimoji="1" lang="en-US" altLang="zh-CN"/>
              <a:t>ID</a:t>
            </a:r>
            <a:r>
              <a:rPr kumimoji="1" lang="zh-CN" altLang="en-US"/>
              <a:t>找到对象</a:t>
            </a:r>
          </a:p>
        </p:txBody>
      </p:sp>
    </p:spTree>
    <p:extLst>
      <p:ext uri="{BB962C8B-B14F-4D97-AF65-F5344CB8AC3E}">
        <p14:creationId xmlns:p14="http://schemas.microsoft.com/office/powerpoint/2010/main" val="1837323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注意：没有实现获取迭代器后，表因为插入和删除发生了变化，迭代器没有通知出现这种情况，也不做任何处理，</a:t>
            </a:r>
            <a:r>
              <a:rPr kumimoji="1" lang="en-US" altLang="zh-CN"/>
              <a:t>Java</a:t>
            </a:r>
            <a:r>
              <a:rPr kumimoji="1" lang="zh-CN" altLang="en-US"/>
              <a:t>类库实现的迭代器功能更完善。</a:t>
            </a:r>
          </a:p>
        </p:txBody>
      </p:sp>
    </p:spTree>
    <p:extLst>
      <p:ext uri="{BB962C8B-B14F-4D97-AF65-F5344CB8AC3E}">
        <p14:creationId xmlns:p14="http://schemas.microsoft.com/office/powerpoint/2010/main" val="18616796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 </a:t>
            </a:r>
            <a:r>
              <a:rPr kumimoji="1" lang="en-US" altLang="zh-CN"/>
              <a:t>Itr</a:t>
            </a:r>
            <a:r>
              <a:rPr kumimoji="1" lang="zh-CN" altLang="en-US"/>
              <a:t>是内部类，它的对象绑定了</a:t>
            </a:r>
            <a:r>
              <a:rPr kumimoji="1" lang="en-US" altLang="zh-CN"/>
              <a:t>CArrayList</a:t>
            </a:r>
            <a:r>
              <a:rPr kumimoji="1" lang="zh-CN" altLang="en-US"/>
              <a:t>的对象，可以直接读写</a:t>
            </a:r>
            <a:r>
              <a:rPr kumimoji="1" lang="en-US" altLang="zh-CN"/>
              <a:t>CArrayList</a:t>
            </a:r>
            <a:r>
              <a:rPr kumimoji="1" lang="zh-CN" altLang="en-US"/>
              <a:t>的任何字段</a:t>
            </a:r>
          </a:p>
        </p:txBody>
      </p:sp>
    </p:spTree>
    <p:extLst>
      <p:ext uri="{BB962C8B-B14F-4D97-AF65-F5344CB8AC3E}">
        <p14:creationId xmlns:p14="http://schemas.microsoft.com/office/powerpoint/2010/main" val="27841507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forEach</a:t>
            </a:r>
            <a:r>
              <a:rPr kumimoji="1" lang="zh-CN" altLang="en-US"/>
              <a:t>是</a:t>
            </a:r>
            <a:r>
              <a:rPr kumimoji="1" lang="en-US" altLang="zh-CN"/>
              <a:t>Iterable</a:t>
            </a:r>
            <a:r>
              <a:rPr kumimoji="1" lang="zh-CN" altLang="en-US"/>
              <a:t>接口定义的</a:t>
            </a:r>
            <a:r>
              <a:rPr kumimoji="1" lang="en-US" altLang="zh-CN"/>
              <a:t>default</a:t>
            </a:r>
            <a:r>
              <a:rPr kumimoji="1" lang="zh-CN" altLang="en-US"/>
              <a:t>方法，</a:t>
            </a:r>
            <a:r>
              <a:rPr kumimoji="1" lang="en-US" altLang="zh-CN"/>
              <a:t>forEcah</a:t>
            </a:r>
            <a:r>
              <a:rPr kumimoji="1" lang="zh-CN" altLang="en-US"/>
              <a:t>使用了增强型的</a:t>
            </a:r>
            <a:r>
              <a:rPr kumimoji="1" lang="en-US" altLang="zh-CN"/>
              <a:t>for</a:t>
            </a:r>
            <a:r>
              <a:rPr kumimoji="1" lang="zh-CN" altLang="en-US"/>
              <a:t>语句</a:t>
            </a:r>
          </a:p>
        </p:txBody>
      </p:sp>
    </p:spTree>
    <p:extLst>
      <p:ext uri="{BB962C8B-B14F-4D97-AF65-F5344CB8AC3E}">
        <p14:creationId xmlns:p14="http://schemas.microsoft.com/office/powerpoint/2010/main" val="9066566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RandomAccess</a:t>
            </a:r>
            <a:r>
              <a:rPr kumimoji="1" lang="zh-CN" altLang="en-US"/>
              <a:t>接口是一个标志性接口，即它没有定义任何方法。如果某个类实现了这个接口，遍历数据时，要使用</a:t>
            </a:r>
            <a:r>
              <a:rPr kumimoji="1" lang="en-US" altLang="zh-CN"/>
              <a:t>get</a:t>
            </a:r>
            <a:r>
              <a:rPr kumimoji="1" lang="zh-CN" altLang="en-US"/>
              <a:t>方法而不是迭代器</a:t>
            </a:r>
          </a:p>
        </p:txBody>
      </p:sp>
    </p:spTree>
    <p:extLst>
      <p:ext uri="{BB962C8B-B14F-4D97-AF65-F5344CB8AC3E}">
        <p14:creationId xmlns:p14="http://schemas.microsoft.com/office/powerpoint/2010/main" val="23098075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很多同学说输出了乱码，实际不是乱码</a:t>
            </a:r>
          </a:p>
        </p:txBody>
      </p:sp>
    </p:spTree>
    <p:extLst>
      <p:ext uri="{BB962C8B-B14F-4D97-AF65-F5344CB8AC3E}">
        <p14:creationId xmlns:p14="http://schemas.microsoft.com/office/powerpoint/2010/main" val="15979770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172080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覆盖后，输出线性表的数据，按照从头到尾的次序。</a:t>
            </a:r>
          </a:p>
        </p:txBody>
      </p:sp>
    </p:spTree>
    <p:extLst>
      <p:ext uri="{BB962C8B-B14F-4D97-AF65-F5344CB8AC3E}">
        <p14:creationId xmlns:p14="http://schemas.microsoft.com/office/powerpoint/2010/main" val="32923466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如果</a:t>
            </a:r>
            <a:r>
              <a:rPr kumimoji="1" lang="en-US" altLang="zh-CN"/>
              <a:t>elementa[i]</a:t>
            </a:r>
            <a:r>
              <a:rPr kumimoji="1" lang="zh-CN" altLang="en-US"/>
              <a:t>仍然引用了其它的对象，给出的这个</a:t>
            </a:r>
            <a:r>
              <a:rPr kumimoji="1" lang="en-US" altLang="zh-CN"/>
              <a:t>clone</a:t>
            </a:r>
            <a:r>
              <a:rPr kumimoji="1" lang="zh-CN" altLang="en-US"/>
              <a:t>，还是“浅度”克隆。</a:t>
            </a:r>
          </a:p>
        </p:txBody>
      </p:sp>
    </p:spTree>
    <p:extLst>
      <p:ext uri="{BB962C8B-B14F-4D97-AF65-F5344CB8AC3E}">
        <p14:creationId xmlns:p14="http://schemas.microsoft.com/office/powerpoint/2010/main" val="5321591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浅复制造成两个对象共享一个数组，互相干扰，出错</a:t>
            </a:r>
          </a:p>
        </p:txBody>
      </p:sp>
    </p:spTree>
    <p:extLst>
      <p:ext uri="{BB962C8B-B14F-4D97-AF65-F5344CB8AC3E}">
        <p14:creationId xmlns:p14="http://schemas.microsoft.com/office/powerpoint/2010/main" val="256159964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如果</a:t>
            </a:r>
            <a:r>
              <a:rPr kumimoji="1" lang="en-US" altLang="zh-CN"/>
              <a:t>elementa[i]</a:t>
            </a:r>
            <a:r>
              <a:rPr kumimoji="1" lang="zh-CN" altLang="en-US"/>
              <a:t>仍然引用了其它的对象，给出的这个</a:t>
            </a:r>
            <a:r>
              <a:rPr kumimoji="1" lang="en-US" altLang="zh-CN"/>
              <a:t>clone</a:t>
            </a:r>
            <a:r>
              <a:rPr kumimoji="1" lang="zh-CN" altLang="en-US"/>
              <a:t>，还是“浅度”克隆。</a:t>
            </a:r>
          </a:p>
        </p:txBody>
      </p:sp>
    </p:spTree>
    <p:extLst>
      <p:ext uri="{BB962C8B-B14F-4D97-AF65-F5344CB8AC3E}">
        <p14:creationId xmlns:p14="http://schemas.microsoft.com/office/powerpoint/2010/main" val="1115779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Java</a:t>
            </a:r>
            <a:r>
              <a:rPr kumimoji="1" lang="zh-CN" altLang="en-US"/>
              <a:t>的默认值：数值型</a:t>
            </a:r>
            <a:r>
              <a:rPr kumimoji="1" lang="en-US" altLang="zh-CN"/>
              <a:t>=0</a:t>
            </a:r>
            <a:r>
              <a:rPr kumimoji="1" lang="zh-CN" altLang="en-US"/>
              <a:t>，布尔型</a:t>
            </a:r>
            <a:r>
              <a:rPr kumimoji="1" lang="en-US" altLang="zh-CN"/>
              <a:t>=false</a:t>
            </a:r>
            <a:r>
              <a:rPr kumimoji="1" lang="zh-CN" altLang="en-US"/>
              <a:t>，引用型</a:t>
            </a:r>
            <a:r>
              <a:rPr kumimoji="1" lang="en-US" altLang="zh-CN"/>
              <a:t>=null</a:t>
            </a:r>
            <a:r>
              <a:rPr kumimoji="1" lang="zh-CN" altLang="en-US"/>
              <a:t>。因此</a:t>
            </a:r>
            <a:r>
              <a:rPr kumimoji="1" lang="en-US" altLang="zh-CN"/>
              <a:t>size=0</a:t>
            </a:r>
            <a:r>
              <a:rPr kumimoji="1" lang="zh-CN" altLang="en-US"/>
              <a:t>，各数组元素</a:t>
            </a:r>
            <a:r>
              <a:rPr kumimoji="1" lang="en-US" altLang="zh-CN"/>
              <a:t>=null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244935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8930100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String</a:t>
            </a:r>
            <a:r>
              <a:rPr kumimoji="1" lang="zh-CN" altLang="en-US"/>
              <a:t>类的</a:t>
            </a:r>
            <a:r>
              <a:rPr kumimoji="1" lang="en-US" altLang="zh-CN"/>
              <a:t>value</a:t>
            </a:r>
            <a:r>
              <a:rPr kumimoji="1" lang="zh-CN" altLang="en-US"/>
              <a:t>是一经赋值就不能再改变，所以，</a:t>
            </a:r>
            <a:r>
              <a:rPr kumimoji="1" lang="en-US" altLang="zh-CN"/>
              <a:t>hash</a:t>
            </a:r>
            <a:r>
              <a:rPr kumimoji="1" lang="zh-CN" altLang="en-US"/>
              <a:t>值只计算一次就保存，以后不再计算。</a:t>
            </a:r>
          </a:p>
          <a:p>
            <a:r>
              <a:rPr kumimoji="1" lang="zh-CN" altLang="en-US"/>
              <a:t>为什么选</a:t>
            </a:r>
            <a:r>
              <a:rPr kumimoji="1" lang="en-US" altLang="zh-CN"/>
              <a:t>31</a:t>
            </a:r>
            <a:r>
              <a:rPr kumimoji="1" lang="zh-CN" altLang="en-US"/>
              <a:t>？</a:t>
            </a:r>
          </a:p>
          <a:p>
            <a:r>
              <a:rPr kumimoji="1" lang="en-US" altLang="zh-CN"/>
              <a:t>1</a:t>
            </a:r>
            <a:r>
              <a:rPr kumimoji="1" lang="zh-CN" altLang="en-US"/>
              <a:t>、</a:t>
            </a:r>
            <a:r>
              <a:rPr kumimoji="1" lang="en-US" altLang="zh-CN"/>
              <a:t>31</a:t>
            </a:r>
            <a:r>
              <a:rPr kumimoji="1" lang="zh-CN" altLang="en-US"/>
              <a:t>是不大不小的质数</a:t>
            </a:r>
          </a:p>
          <a:p>
            <a:r>
              <a:rPr kumimoji="1" lang="en-US" altLang="zh-CN"/>
              <a:t>2</a:t>
            </a:r>
            <a:r>
              <a:rPr kumimoji="1" lang="zh-CN" altLang="en-US"/>
              <a:t>、</a:t>
            </a:r>
            <a:r>
              <a:rPr kumimoji="1" lang="en-US" altLang="zh-CN"/>
              <a:t>31 *  i = i &lt;&lt; 5 - i 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6736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一个线性表由两个对象表示：</a:t>
            </a:r>
            <a:r>
              <a:rPr kumimoji="1" lang="en-US" altLang="zh-CN"/>
              <a:t>CArrayList</a:t>
            </a:r>
            <a:r>
              <a:rPr kumimoji="1" lang="zh-CN" altLang="en-US"/>
              <a:t>对象和数组对象</a:t>
            </a:r>
          </a:p>
        </p:txBody>
      </p:sp>
    </p:spTree>
    <p:extLst>
      <p:ext uri="{BB962C8B-B14F-4D97-AF65-F5344CB8AC3E}">
        <p14:creationId xmlns:p14="http://schemas.microsoft.com/office/powerpoint/2010/main" val="508006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23455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06395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774233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68954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>
            <a:spLocks noGrp="1"/>
          </p:cNvSpPr>
          <p:nvPr>
            <p:ph type="title"/>
          </p:nvPr>
        </p:nvSpPr>
        <p:spPr>
          <a:xfrm>
            <a:off x="1276350" y="28575"/>
            <a:ext cx="6607175" cy="704850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t>标题文本</a:t>
            </a:r>
          </a:p>
        </p:txBody>
      </p:sp>
      <p:sp>
        <p:nvSpPr>
          <p:cNvPr id="2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8ED3D2E-EDB9-BC3A-064E-1675749ED1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6247" y="1045845"/>
            <a:ext cx="8240713" cy="1261420"/>
          </a:xfrm>
          <a:prstGeom prst="rect">
            <a:avLst/>
          </a:prstGeom>
        </p:spPr>
        <p:txBody>
          <a:bodyPr/>
          <a:lstStyle>
            <a:lvl1pPr marL="273050" indent="-233362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l"/>
              <a:def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defRPr>
            </a:lvl1pPr>
            <a:lvl2pPr marL="1011237" indent="-51435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+mj-lt"/>
              <a:buAutoNum type="alphaLcPeriod"/>
              <a:def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defRPr>
            </a:lvl2pPr>
            <a:lvl3pPr marL="954088" indent="0">
              <a:buNone/>
              <a:defRPr/>
            </a:lvl3pPr>
            <a:lvl4pPr marL="1411287" indent="0">
              <a:buNone/>
              <a:defRPr/>
            </a:lvl4pPr>
            <a:lvl5pPr marL="1868487" indent="0"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>
            <a:spLocks noGrp="1"/>
          </p:cNvSpPr>
          <p:nvPr>
            <p:ph type="title"/>
          </p:nvPr>
        </p:nvSpPr>
        <p:spPr>
          <a:xfrm>
            <a:off x="1276350" y="28575"/>
            <a:ext cx="6607175" cy="704850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t>标题文本</a:t>
            </a:r>
          </a:p>
        </p:txBody>
      </p:sp>
      <p:sp>
        <p:nvSpPr>
          <p:cNvPr id="2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359167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415925" y="19050"/>
            <a:ext cx="439738" cy="474663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3" name="矩形"/>
          <p:cNvSpPr/>
          <p:nvPr/>
        </p:nvSpPr>
        <p:spPr>
          <a:xfrm>
            <a:off x="803275" y="19050"/>
            <a:ext cx="328613" cy="474663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4" name="矩形"/>
          <p:cNvSpPr/>
          <p:nvPr/>
        </p:nvSpPr>
        <p:spPr>
          <a:xfrm>
            <a:off x="539750" y="266700"/>
            <a:ext cx="423863" cy="474663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5" name="矩形"/>
          <p:cNvSpPr/>
          <p:nvPr/>
        </p:nvSpPr>
        <p:spPr>
          <a:xfrm>
            <a:off x="909637" y="266700"/>
            <a:ext cx="366713" cy="474663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6" name="矩形"/>
          <p:cNvSpPr/>
          <p:nvPr/>
        </p:nvSpPr>
        <p:spPr>
          <a:xfrm>
            <a:off x="133349" y="314325"/>
            <a:ext cx="560389" cy="422275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7" name="矩形"/>
          <p:cNvSpPr/>
          <p:nvPr/>
        </p:nvSpPr>
        <p:spPr>
          <a:xfrm>
            <a:off x="795337" y="17462"/>
            <a:ext cx="31751" cy="752476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8" name="矩形"/>
          <p:cNvSpPr/>
          <p:nvPr/>
        </p:nvSpPr>
        <p:spPr>
          <a:xfrm>
            <a:off x="441325" y="719137"/>
            <a:ext cx="8228013" cy="31751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pic>
        <p:nvPicPr>
          <p:cNvPr id="9" name="image1.png" descr="imag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087" y="19050"/>
            <a:ext cx="755651" cy="704850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标题文本"/>
          <p:cNvSpPr txBox="1">
            <a:spLocks noGrp="1"/>
          </p:cNvSpPr>
          <p:nvPr>
            <p:ph type="title"/>
          </p:nvPr>
        </p:nvSpPr>
        <p:spPr>
          <a:xfrm>
            <a:off x="1286510" y="28575"/>
            <a:ext cx="6607175" cy="704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7" tIns="35717" rIns="35717" bIns="35717" anchor="b">
            <a:noAutofit/>
          </a:bodyPr>
          <a:lstStyle/>
          <a:p>
            <a:r>
              <a:t>标题文本</a:t>
            </a:r>
          </a:p>
        </p:txBody>
      </p:sp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4275138" y="6383337"/>
            <a:ext cx="592137" cy="646757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>
            <a:spAutoFit/>
          </a:bodyPr>
          <a:lstStyle>
            <a:lvl1pPr algn="ctr" defTabSz="579437">
              <a:lnSpc>
                <a:spcPct val="100000"/>
              </a:lnSpc>
              <a:defRPr sz="4000" b="1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571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000000"/>
          </a:solidFill>
          <a:uFillTx/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 Black"/>
        </a:defRPr>
      </a:lvl1pPr>
      <a:lvl2pPr marL="0" marR="0" indent="571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2pPr>
      <a:lvl3pPr marL="0" marR="0" indent="571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3pPr>
      <a:lvl4pPr marL="0" marR="0" indent="571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4pPr>
      <a:lvl5pPr marL="0" marR="0" indent="571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5pPr>
      <a:lvl6pPr marL="0" marR="0" indent="5143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6pPr>
      <a:lvl7pPr marL="0" marR="0" indent="9715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7pPr>
      <a:lvl8pPr marL="0" marR="0" indent="14287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8pPr>
      <a:lvl9pPr marL="0" marR="0" indent="18859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9pPr>
    </p:titleStyle>
    <p:bodyStyle>
      <a:lvl1pPr marL="273050" marR="0" indent="-233362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6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1pPr>
      <a:lvl2pPr marL="872595" marR="0" indent="-37570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2pPr>
      <a:lvl3pPr marL="1290108" marR="0" indent="-336020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3pPr>
      <a:lvl4pPr marL="18187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4pPr>
      <a:lvl5pPr marL="22759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5pPr>
      <a:lvl6pPr marL="27331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6pPr>
      <a:lvl7pPr marL="31903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7pPr>
      <a:lvl8pPr marL="36475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8pPr>
      <a:lvl9pPr marL="41047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1pPr>
      <a:lvl2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2pPr>
      <a:lvl3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3pPr>
      <a:lvl4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4pPr>
      <a:lvl5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5pPr>
      <a:lvl6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6pPr>
      <a:lvl7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7pPr>
      <a:lvl8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8pPr>
      <a:lvl9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DB80E38F-E2E3-FC07-F459-295C1AF9C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线性表的实现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6327D5-6096-8E80-2AB3-1E5565B823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4193" y="862747"/>
            <a:ext cx="8315614" cy="2566253"/>
          </a:xfrm>
        </p:spPr>
        <p:txBody>
          <a:bodyPr/>
          <a:lstStyle/>
          <a:p>
            <a:pPr marL="39688" indent="0">
              <a:buNone/>
            </a:pPr>
            <a:r>
              <a:rPr lang="zh-CN" altLang="en-US"/>
              <a:t>需要解决三个问题：</a:t>
            </a:r>
            <a:endParaRPr lang="en-US" altLang="zh-CN"/>
          </a:p>
          <a:p>
            <a:pPr lvl="1"/>
            <a:r>
              <a:rPr lang="zh-CN" altLang="en-US"/>
              <a:t>如何存放数据</a:t>
            </a:r>
            <a:endParaRPr lang="en-US" altLang="zh-CN">
              <a:solidFill>
                <a:schemeClr val="accent1">
                  <a:lumOff val="-7647"/>
                </a:schemeClr>
              </a:solidFill>
            </a:endParaRPr>
          </a:p>
          <a:p>
            <a:pPr lvl="1"/>
            <a:r>
              <a:rPr lang="zh-CN" altLang="en-US">
                <a:solidFill>
                  <a:schemeClr val="tx1"/>
                </a:solidFill>
              </a:rPr>
              <a:t>如何存放数据之间的关系</a:t>
            </a:r>
            <a:endParaRPr lang="en-US" altLang="zh-CN">
              <a:solidFill>
                <a:schemeClr val="tx1"/>
              </a:solidFill>
            </a:endParaRPr>
          </a:p>
          <a:p>
            <a:pPr lvl="1"/>
            <a:r>
              <a:rPr lang="zh-CN" altLang="en-US">
                <a:solidFill>
                  <a:schemeClr val="tx1"/>
                </a:solidFill>
              </a:rPr>
              <a:t>如何高效的实现操作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05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 get(int index)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8E5DCB-5D18-620A-ED9F-FC8C21C73C5F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42504" y="900068"/>
            <a:ext cx="8248822" cy="646757"/>
          </a:xfrm>
          <a:prstGeom prst="rect">
            <a:avLst/>
          </a:prstGeom>
        </p:spPr>
        <p:txBody>
          <a:bodyPr/>
          <a:lstStyle/>
          <a:p>
            <a:pPr marL="39688" indent="0">
              <a:buNone/>
            </a:pP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方法返回编号为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index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的数据。</a:t>
            </a:r>
          </a:p>
        </p:txBody>
      </p:sp>
      <p:sp>
        <p:nvSpPr>
          <p:cNvPr id="2" name="@SuppressWarnings(&quot;unchecked&quot;)…">
            <a:extLst>
              <a:ext uri="{FF2B5EF4-FFF2-40B4-BE49-F238E27FC236}">
                <a16:creationId xmlns:a16="http://schemas.microsoft.com/office/drawing/2014/main" id="{DFCADB9B-D11F-2F43-40E6-0E67312A0D19}"/>
              </a:ext>
            </a:extLst>
          </p:cNvPr>
          <p:cNvSpPr txBox="1"/>
          <p:nvPr/>
        </p:nvSpPr>
        <p:spPr>
          <a:xfrm>
            <a:off x="1410970" y="1685390"/>
            <a:ext cx="6094617" cy="2807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</a:t>
            </a:r>
            <a:r>
              <a:rPr sz="2400"/>
              <a:t>@SuppressWarnings</a:t>
            </a:r>
            <a:r>
              <a:rPr sz="2400">
                <a:solidFill>
                  <a:srgbClr val="000000"/>
                </a:solidFill>
              </a:rPr>
              <a:t>(</a:t>
            </a:r>
            <a:r>
              <a:rPr sz="2400">
                <a:solidFill>
                  <a:srgbClr val="3933FF"/>
                </a:solidFill>
              </a:rPr>
              <a:t>"unchecked"</a:t>
            </a:r>
            <a:r>
              <a:rPr sz="2400"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T get(</a:t>
            </a:r>
            <a:r>
              <a:rPr sz="2400">
                <a:solidFill>
                  <a:srgbClr val="931A68"/>
                </a:solidFill>
              </a:rPr>
              <a:t>int</a:t>
            </a:r>
            <a:r>
              <a:rPr sz="2400"/>
              <a:t> </a:t>
            </a:r>
            <a:r>
              <a:rPr sz="2400">
                <a:solidFill>
                  <a:srgbClr val="7E504F"/>
                </a:solidFill>
              </a:rPr>
              <a:t>index</a:t>
            </a:r>
            <a:r>
              <a:rPr sz="2400"/>
              <a:t>) {</a:t>
            </a:r>
          </a:p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rangeCheck(</a:t>
            </a:r>
            <a:r>
              <a:rPr sz="2400">
                <a:solidFill>
                  <a:srgbClr val="7E504F"/>
                </a:solidFill>
              </a:rPr>
              <a:t>index</a:t>
            </a:r>
            <a:r>
              <a:rPr sz="2400"/>
              <a:t>);</a:t>
            </a:r>
          </a:p>
          <a:p>
            <a:pPr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>
                <a:solidFill>
                  <a:srgbClr val="000000"/>
                </a:solidFill>
              </a:rPr>
              <a:t> (T)</a:t>
            </a:r>
            <a:r>
              <a:rPr lang="en-US" sz="2400"/>
              <a:t>elements</a:t>
            </a:r>
            <a:r>
              <a:rPr sz="2400">
                <a:solidFill>
                  <a:srgbClr val="000000"/>
                </a:solidFill>
              </a:rPr>
              <a:t>[</a:t>
            </a:r>
            <a:r>
              <a:rPr sz="2400">
                <a:solidFill>
                  <a:srgbClr val="7E504F"/>
                </a:solidFill>
              </a:rPr>
              <a:t>index</a:t>
            </a:r>
            <a:r>
              <a:rPr sz="2400">
                <a:solidFill>
                  <a:srgbClr val="000000"/>
                </a:solidFill>
              </a:rPr>
              <a:t>];</a:t>
            </a:r>
          </a:p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81401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 set(int index)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9908757-4EDA-FE1E-EA0B-0D59AFD046A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3390" y="867410"/>
            <a:ext cx="8248822" cy="646757"/>
          </a:xfrm>
          <a:prstGeom prst="rect">
            <a:avLst/>
          </a:prstGeom>
        </p:spPr>
        <p:txBody>
          <a:bodyPr/>
          <a:lstStyle/>
          <a:p>
            <a:pPr marL="39688" indent="0">
              <a:buNone/>
            </a:pP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方法修改编号为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index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的数据，并返回修改前的数据。</a:t>
            </a:r>
          </a:p>
        </p:txBody>
      </p:sp>
      <p:sp>
        <p:nvSpPr>
          <p:cNvPr id="3" name="@SuppressWarnings(&quot;unchecked&quot;)…">
            <a:extLst>
              <a:ext uri="{FF2B5EF4-FFF2-40B4-BE49-F238E27FC236}">
                <a16:creationId xmlns:a16="http://schemas.microsoft.com/office/drawing/2014/main" id="{F08226C9-7D15-4728-DF66-7F4E15EFD0B0}"/>
              </a:ext>
            </a:extLst>
          </p:cNvPr>
          <p:cNvSpPr txBox="1"/>
          <p:nvPr/>
        </p:nvSpPr>
        <p:spPr>
          <a:xfrm>
            <a:off x="997439" y="1521826"/>
            <a:ext cx="7109318" cy="3915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1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</a:t>
            </a:r>
            <a:r>
              <a:rPr sz="2400"/>
              <a:t>@SuppressWarnings</a:t>
            </a:r>
            <a:r>
              <a:rPr sz="2400">
                <a:solidFill>
                  <a:srgbClr val="000000"/>
                </a:solidFill>
              </a:rPr>
              <a:t>(</a:t>
            </a:r>
            <a:r>
              <a:rPr sz="2400">
                <a:solidFill>
                  <a:srgbClr val="3933FF"/>
                </a:solidFill>
              </a:rPr>
              <a:t>"unchecked"</a:t>
            </a:r>
            <a:r>
              <a:rPr sz="2400"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50000"/>
              </a:lnSpc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T set(</a:t>
            </a:r>
            <a:r>
              <a:rPr sz="2400">
                <a:solidFill>
                  <a:srgbClr val="931A68"/>
                </a:solidFill>
              </a:rPr>
              <a:t>int</a:t>
            </a:r>
            <a:r>
              <a:rPr sz="2400"/>
              <a:t> </a:t>
            </a:r>
            <a:r>
              <a:rPr sz="2400">
                <a:solidFill>
                  <a:srgbClr val="7E504F"/>
                </a:solidFill>
              </a:rPr>
              <a:t>index</a:t>
            </a:r>
            <a:r>
              <a:rPr sz="2400"/>
              <a:t>, T </a:t>
            </a:r>
            <a:r>
              <a:rPr sz="2400">
                <a:solidFill>
                  <a:srgbClr val="7E504F"/>
                </a:solidFill>
              </a:rPr>
              <a:t>x</a:t>
            </a:r>
            <a:r>
              <a:rPr sz="2400"/>
              <a:t>) {</a:t>
            </a:r>
          </a:p>
          <a:p>
            <a:pPr>
              <a:lnSpc>
                <a:spcPct val="150000"/>
              </a:lnSpc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rangeCheck(</a:t>
            </a:r>
            <a:r>
              <a:rPr sz="2400">
                <a:solidFill>
                  <a:srgbClr val="7E504F"/>
                </a:solidFill>
              </a:rPr>
              <a:t>index</a:t>
            </a:r>
            <a:r>
              <a:rPr sz="2400"/>
              <a:t>);</a:t>
            </a:r>
          </a:p>
          <a:p>
            <a:pPr>
              <a:lnSpc>
                <a:spcPct val="150000"/>
              </a:lnSpc>
              <a:defRPr sz="21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T </a:t>
            </a:r>
            <a:r>
              <a:rPr sz="2400"/>
              <a:t>OldValue</a:t>
            </a:r>
            <a:r>
              <a:rPr sz="2400">
                <a:solidFill>
                  <a:srgbClr val="000000"/>
                </a:solidFill>
              </a:rPr>
              <a:t> = (T) </a:t>
            </a:r>
            <a:r>
              <a:rPr lang="en-US" sz="2400">
                <a:solidFill>
                  <a:srgbClr val="0326CC"/>
                </a:solidFill>
              </a:rPr>
              <a:t>elements</a:t>
            </a:r>
            <a:r>
              <a:rPr sz="2400">
                <a:solidFill>
                  <a:srgbClr val="000000"/>
                </a:solidFill>
              </a:rPr>
              <a:t>[</a:t>
            </a:r>
            <a:r>
              <a:rPr sz="2400"/>
              <a:t>index</a:t>
            </a:r>
            <a:r>
              <a:rPr sz="2400">
                <a:solidFill>
                  <a:srgbClr val="000000"/>
                </a:solidFill>
              </a:rPr>
              <a:t>];</a:t>
            </a:r>
          </a:p>
          <a:p>
            <a:pPr>
              <a:lnSpc>
                <a:spcPct val="150000"/>
              </a:lnSpc>
              <a:defRPr sz="21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</a:t>
            </a:r>
            <a:r>
              <a:rPr lang="en-US" sz="2400"/>
              <a:t>elements</a:t>
            </a:r>
            <a:r>
              <a:rPr sz="2400">
                <a:solidFill>
                  <a:srgbClr val="000000"/>
                </a:solidFill>
              </a:rPr>
              <a:t>[</a:t>
            </a:r>
            <a:r>
              <a:rPr sz="2400">
                <a:solidFill>
                  <a:srgbClr val="7E504F"/>
                </a:solidFill>
              </a:rPr>
              <a:t>index</a:t>
            </a:r>
            <a:r>
              <a:rPr sz="2400">
                <a:solidFill>
                  <a:srgbClr val="000000"/>
                </a:solidFill>
              </a:rPr>
              <a:t>] = </a:t>
            </a:r>
            <a:r>
              <a:rPr sz="2400">
                <a:solidFill>
                  <a:srgbClr val="7E504F"/>
                </a:solidFill>
              </a:rPr>
              <a:t>x</a:t>
            </a:r>
            <a:r>
              <a:rPr sz="2400"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50000"/>
              </a:lnSpc>
              <a:defRPr sz="21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>
                <a:solidFill>
                  <a:srgbClr val="000000"/>
                </a:solidFill>
              </a:rPr>
              <a:t> </a:t>
            </a:r>
            <a:r>
              <a:rPr sz="2400"/>
              <a:t>OldValue</a:t>
            </a:r>
            <a:r>
              <a:rPr sz="2400"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50000"/>
              </a:lnSpc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82772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void add(int index</a:t>
            </a:r>
            <a:r>
              <a:rPr lang="zh-CN" altLang="en-US"/>
              <a:t>，</a:t>
            </a:r>
            <a:r>
              <a:rPr lang="en-US" altLang="zh-CN"/>
              <a:t>T x)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9908757-4EDA-FE1E-EA0B-0D59AFD046A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3390" y="834752"/>
            <a:ext cx="8248822" cy="112467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Clr>
                <a:schemeClr val="tx1"/>
              </a:buClr>
              <a:buSzPct val="80000"/>
              <a:buFont typeface="Wingdings" pitchFamily="2" charset="2"/>
              <a:buChar char="l"/>
            </a:pP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add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方法向线性表加入数据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，编号为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index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chemeClr val="tx1"/>
              </a:buClr>
              <a:buSzPct val="80000"/>
              <a:buFont typeface="Wingdings" pitchFamily="2" charset="2"/>
              <a:buChar char="l"/>
            </a:pP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add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造成</a:t>
            </a:r>
            <a:r>
              <a:rPr lang="zh-CN" altLang="en-US" sz="2400">
                <a:solidFill>
                  <a:srgbClr val="FF26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结构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改变：某些数据的先驱和后继发生了变化。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CF5D96F-3459-FDD7-A48F-3883EFBB77BB}"/>
              </a:ext>
            </a:extLst>
          </p:cNvPr>
          <p:cNvGrpSpPr/>
          <p:nvPr/>
        </p:nvGrpSpPr>
        <p:grpSpPr>
          <a:xfrm>
            <a:off x="1553385" y="2464138"/>
            <a:ext cx="5838137" cy="1969861"/>
            <a:chOff x="1634665" y="2414617"/>
            <a:chExt cx="5838137" cy="1969861"/>
          </a:xfrm>
        </p:grpSpPr>
        <p:sp>
          <p:nvSpPr>
            <p:cNvPr id="6" name="(a0, a1, ..., aindex - 1, aindex, aindex + 1, ...)">
              <a:extLst>
                <a:ext uri="{FF2B5EF4-FFF2-40B4-BE49-F238E27FC236}">
                  <a16:creationId xmlns:a16="http://schemas.microsoft.com/office/drawing/2014/main" id="{C64F251C-CADD-26B0-AE49-549171348B1C}"/>
                </a:ext>
              </a:extLst>
            </p:cNvPr>
            <p:cNvSpPr txBox="1"/>
            <p:nvPr/>
          </p:nvSpPr>
          <p:spPr>
            <a:xfrm>
              <a:off x="1660065" y="2414617"/>
              <a:ext cx="4690512" cy="44371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r>
                <a:t>(a</a:t>
              </a:r>
              <a:r>
                <a:rPr sz="2400" baseline="-5999"/>
                <a:t>0</a:t>
              </a:r>
              <a:r>
                <a:t>, a</a:t>
              </a:r>
              <a:r>
                <a:rPr baseline="-5999"/>
                <a:t>1</a:t>
              </a:r>
              <a:r>
                <a:t>, ..., </a:t>
              </a:r>
              <a:r>
                <a:rPr>
                  <a:solidFill>
                    <a:srgbClr val="FF2600"/>
                  </a:solidFill>
                </a:rPr>
                <a:t>a</a:t>
              </a:r>
              <a:r>
                <a:rPr baseline="-5999">
                  <a:solidFill>
                    <a:srgbClr val="FF2600"/>
                  </a:solidFill>
                </a:rPr>
                <a:t>index - 1</a:t>
              </a:r>
              <a:r>
                <a:t>, </a:t>
              </a:r>
              <a:r>
                <a:rPr>
                  <a:solidFill>
                    <a:srgbClr val="FF2600"/>
                  </a:solidFill>
                </a:rPr>
                <a:t>a</a:t>
              </a:r>
              <a:r>
                <a:rPr baseline="-5999">
                  <a:solidFill>
                    <a:srgbClr val="FF2600"/>
                  </a:solidFill>
                </a:rPr>
                <a:t>index</a:t>
              </a:r>
              <a:r>
                <a:t>, a</a:t>
              </a:r>
              <a:r>
                <a:rPr baseline="-5999"/>
                <a:t>index + 1</a:t>
              </a:r>
              <a:r>
                <a:t>, ...)</a:t>
              </a:r>
            </a:p>
          </p:txBody>
        </p:sp>
        <p:sp>
          <p:nvSpPr>
            <p:cNvPr id="7" name="(a0, a1, ..., aindex - 1, xindex, aindex+1, aindex + 2, ...)">
              <a:extLst>
                <a:ext uri="{FF2B5EF4-FFF2-40B4-BE49-F238E27FC236}">
                  <a16:creationId xmlns:a16="http://schemas.microsoft.com/office/drawing/2014/main" id="{0079ED7B-2DE4-5D27-9278-82545947787F}"/>
                </a:ext>
              </a:extLst>
            </p:cNvPr>
            <p:cNvSpPr txBox="1"/>
            <p:nvPr/>
          </p:nvSpPr>
          <p:spPr>
            <a:xfrm>
              <a:off x="1634665" y="3860488"/>
              <a:ext cx="5838137" cy="5239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r>
                <a:t>(a</a:t>
              </a:r>
              <a:r>
                <a:rPr sz="2400" baseline="-5999"/>
                <a:t>0</a:t>
              </a:r>
              <a:r>
                <a:t>, a</a:t>
              </a:r>
              <a:r>
                <a:rPr baseline="-5999"/>
                <a:t>1</a:t>
              </a:r>
              <a:r>
                <a:t>, ..., </a:t>
              </a:r>
              <a:r>
                <a:rPr>
                  <a:solidFill>
                    <a:srgbClr val="FF2600"/>
                  </a:solidFill>
                </a:rPr>
                <a:t>a</a:t>
              </a:r>
              <a:r>
                <a:rPr baseline="-5999">
                  <a:solidFill>
                    <a:srgbClr val="FF2600"/>
                  </a:solidFill>
                </a:rPr>
                <a:t>index - 1</a:t>
              </a:r>
              <a:r>
                <a:t>, </a:t>
              </a:r>
              <a:r>
                <a:rPr lang="zh-CN" altLang="en-US"/>
                <a:t>   </a:t>
              </a:r>
              <a:r>
                <a:rPr>
                  <a:solidFill>
                    <a:srgbClr val="FF0000"/>
                  </a:solidFill>
                </a:rPr>
                <a:t>x</a:t>
              </a:r>
              <a:r>
                <a:t>,</a:t>
              </a:r>
              <a:r>
                <a:rPr lang="zh-CN" altLang="en-US"/>
                <a:t>  </a:t>
              </a:r>
              <a:r>
                <a:t> </a:t>
              </a:r>
              <a:r>
                <a:rPr>
                  <a:solidFill>
                    <a:srgbClr val="FF2600"/>
                  </a:solidFill>
                </a:rPr>
                <a:t>a</a:t>
              </a:r>
              <a:r>
                <a:rPr baseline="-5999">
                  <a:solidFill>
                    <a:srgbClr val="FF2600"/>
                  </a:solidFill>
                </a:rPr>
                <a:t>index+1</a:t>
              </a:r>
              <a:r>
                <a:t>, a</a:t>
              </a:r>
              <a:r>
                <a:rPr baseline="-5999"/>
                <a:t>index + 2</a:t>
              </a:r>
              <a:r>
                <a:t>, ...)</a:t>
              </a:r>
            </a:p>
          </p:txBody>
        </p:sp>
        <p:sp>
          <p:nvSpPr>
            <p:cNvPr id="9" name="线条">
              <a:extLst>
                <a:ext uri="{FF2B5EF4-FFF2-40B4-BE49-F238E27FC236}">
                  <a16:creationId xmlns:a16="http://schemas.microsoft.com/office/drawing/2014/main" id="{9E9C1AF4-7116-9C88-509D-1846D49E448C}"/>
                </a:ext>
              </a:extLst>
            </p:cNvPr>
            <p:cNvSpPr/>
            <p:nvPr/>
          </p:nvSpPr>
          <p:spPr>
            <a:xfrm>
              <a:off x="4462101" y="2800760"/>
              <a:ext cx="744899" cy="1263241"/>
            </a:xfrm>
            <a:prstGeom prst="line">
              <a:avLst/>
            </a:prstGeom>
            <a:ln w="25400">
              <a:solidFill>
                <a:srgbClr val="941751"/>
              </a:solidFill>
              <a:custDash>
                <a:ds d="200000" sp="200000"/>
              </a:custDash>
              <a:miter lim="400000"/>
              <a:tailEnd type="triangle"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0" name="线条">
              <a:extLst>
                <a:ext uri="{FF2B5EF4-FFF2-40B4-BE49-F238E27FC236}">
                  <a16:creationId xmlns:a16="http://schemas.microsoft.com/office/drawing/2014/main" id="{69B23DCF-098A-2571-6300-F689EBD1DFA7}"/>
                </a:ext>
              </a:extLst>
            </p:cNvPr>
            <p:cNvSpPr/>
            <p:nvPr/>
          </p:nvSpPr>
          <p:spPr>
            <a:xfrm>
              <a:off x="5246145" y="2808418"/>
              <a:ext cx="744900" cy="1263241"/>
            </a:xfrm>
            <a:prstGeom prst="line">
              <a:avLst/>
            </a:prstGeom>
            <a:ln w="25400">
              <a:solidFill>
                <a:srgbClr val="941751"/>
              </a:solidFill>
              <a:custDash>
                <a:ds d="200000" sp="200000"/>
              </a:custDash>
              <a:miter lim="400000"/>
              <a:tailEnd type="triangle"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1" name="线条">
              <a:extLst>
                <a:ext uri="{FF2B5EF4-FFF2-40B4-BE49-F238E27FC236}">
                  <a16:creationId xmlns:a16="http://schemas.microsoft.com/office/drawing/2014/main" id="{BF65BD50-CE5B-6383-85DA-E08B291EC89D}"/>
                </a:ext>
              </a:extLst>
            </p:cNvPr>
            <p:cNvSpPr/>
            <p:nvPr/>
          </p:nvSpPr>
          <p:spPr>
            <a:xfrm flipH="1">
              <a:off x="1897505" y="2799998"/>
              <a:ext cx="1" cy="1263660"/>
            </a:xfrm>
            <a:prstGeom prst="line">
              <a:avLst/>
            </a:prstGeom>
            <a:ln w="25400">
              <a:solidFill>
                <a:schemeClr val="accent1"/>
              </a:solidFill>
              <a:custDash>
                <a:ds d="200000" sp="200000"/>
              </a:custDash>
              <a:miter lim="400000"/>
              <a:tailEnd type="triangle"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2" name="线条">
              <a:extLst>
                <a:ext uri="{FF2B5EF4-FFF2-40B4-BE49-F238E27FC236}">
                  <a16:creationId xmlns:a16="http://schemas.microsoft.com/office/drawing/2014/main" id="{040188C8-9FFE-BE9D-5027-5010816756E4}"/>
                </a:ext>
              </a:extLst>
            </p:cNvPr>
            <p:cNvSpPr/>
            <p:nvPr/>
          </p:nvSpPr>
          <p:spPr>
            <a:xfrm>
              <a:off x="3258808" y="2814668"/>
              <a:ext cx="1" cy="1263660"/>
            </a:xfrm>
            <a:prstGeom prst="line">
              <a:avLst/>
            </a:prstGeom>
            <a:ln w="25400">
              <a:solidFill>
                <a:schemeClr val="accent1"/>
              </a:solidFill>
              <a:custDash>
                <a:ds d="200000" sp="200000"/>
              </a:custDash>
              <a:miter lim="400000"/>
              <a:tailEnd type="triangle"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325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错误的做法</a:t>
            </a:r>
            <a:endParaRPr lang="en-US" altLang="zh-CN"/>
          </a:p>
        </p:txBody>
      </p:sp>
      <p:grpSp>
        <p:nvGrpSpPr>
          <p:cNvPr id="25" name="成组">
            <a:extLst>
              <a:ext uri="{FF2B5EF4-FFF2-40B4-BE49-F238E27FC236}">
                <a16:creationId xmlns:a16="http://schemas.microsoft.com/office/drawing/2014/main" id="{8C05E159-3F1A-21D9-97A0-1B9A61DF42D9}"/>
              </a:ext>
            </a:extLst>
          </p:cNvPr>
          <p:cNvGrpSpPr/>
          <p:nvPr/>
        </p:nvGrpSpPr>
        <p:grpSpPr>
          <a:xfrm>
            <a:off x="1074536" y="1690459"/>
            <a:ext cx="6553201" cy="612776"/>
            <a:chOff x="0" y="0"/>
            <a:chExt cx="6553200" cy="612775"/>
          </a:xfrm>
        </p:grpSpPr>
        <p:grpSp>
          <p:nvGrpSpPr>
            <p:cNvPr id="26" name="成组">
              <a:extLst>
                <a:ext uri="{FF2B5EF4-FFF2-40B4-BE49-F238E27FC236}">
                  <a16:creationId xmlns:a16="http://schemas.microsoft.com/office/drawing/2014/main" id="{90D8BE22-ABD0-D76C-07FF-F3029372AC2C}"/>
                </a:ext>
              </a:extLst>
            </p:cNvPr>
            <p:cNvGrpSpPr/>
            <p:nvPr/>
          </p:nvGrpSpPr>
          <p:grpSpPr>
            <a:xfrm>
              <a:off x="0" y="0"/>
              <a:ext cx="6553200" cy="612775"/>
              <a:chOff x="0" y="0"/>
              <a:chExt cx="6553200" cy="612775"/>
            </a:xfrm>
          </p:grpSpPr>
          <p:sp>
            <p:nvSpPr>
              <p:cNvPr id="36" name="矩形">
                <a:extLst>
                  <a:ext uri="{FF2B5EF4-FFF2-40B4-BE49-F238E27FC236}">
                    <a16:creationId xmlns:a16="http://schemas.microsoft.com/office/drawing/2014/main" id="{A1ACC0B9-323D-3AA0-9172-2C5376E85336}"/>
                  </a:ext>
                </a:extLst>
              </p:cNvPr>
              <p:cNvSpPr/>
              <p:nvPr/>
            </p:nvSpPr>
            <p:spPr>
              <a:xfrm>
                <a:off x="0" y="0"/>
                <a:ext cx="6553200" cy="61277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37" name="a0          a1         a2       a3        a4       a5">
                <a:extLst>
                  <a:ext uri="{FF2B5EF4-FFF2-40B4-BE49-F238E27FC236}">
                    <a16:creationId xmlns:a16="http://schemas.microsoft.com/office/drawing/2014/main" id="{FFF8C2AC-BCF5-D319-6B5A-E9E5A4F868D2}"/>
                  </a:ext>
                </a:extLst>
              </p:cNvPr>
              <p:cNvSpPr txBox="1"/>
              <p:nvPr/>
            </p:nvSpPr>
            <p:spPr>
              <a:xfrm>
                <a:off x="0" y="61655"/>
                <a:ext cx="4065588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r>
                  <a:t>a</a:t>
                </a:r>
                <a:r>
                  <a:rPr baseline="-25000"/>
                  <a:t>0          </a:t>
                </a:r>
                <a:r>
                  <a:t>a</a:t>
                </a:r>
                <a:r>
                  <a:rPr baseline="-25000"/>
                  <a:t>1         </a:t>
                </a:r>
                <a:r>
                  <a:t>a</a:t>
                </a:r>
                <a:r>
                  <a:rPr baseline="-25000"/>
                  <a:t>2       </a:t>
                </a:r>
                <a:r>
                  <a:t>a</a:t>
                </a:r>
                <a:r>
                  <a:rPr baseline="-25000"/>
                  <a:t>3        </a:t>
                </a:r>
                <a:r>
                  <a:t>a</a:t>
                </a:r>
                <a:r>
                  <a:rPr baseline="-25000"/>
                  <a:t>4       </a:t>
                </a:r>
                <a:r>
                  <a:t>a</a:t>
                </a:r>
                <a:r>
                  <a:rPr baseline="-25000"/>
                  <a:t>5      </a:t>
                </a:r>
              </a:p>
            </p:txBody>
          </p:sp>
        </p:grpSp>
        <p:sp>
          <p:nvSpPr>
            <p:cNvPr id="27" name="线条">
              <a:extLst>
                <a:ext uri="{FF2B5EF4-FFF2-40B4-BE49-F238E27FC236}">
                  <a16:creationId xmlns:a16="http://schemas.microsoft.com/office/drawing/2014/main" id="{0AC7795E-C6FA-9834-2C4D-4ED07FF7C205}"/>
                </a:ext>
              </a:extLst>
            </p:cNvPr>
            <p:cNvSpPr/>
            <p:nvPr/>
          </p:nvSpPr>
          <p:spPr>
            <a:xfrm flipV="1">
              <a:off x="6381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28" name="线条">
              <a:extLst>
                <a:ext uri="{FF2B5EF4-FFF2-40B4-BE49-F238E27FC236}">
                  <a16:creationId xmlns:a16="http://schemas.microsoft.com/office/drawing/2014/main" id="{24A3DB0E-B5C7-BE9F-8E60-E202C5DF77D2}"/>
                </a:ext>
              </a:extLst>
            </p:cNvPr>
            <p:cNvSpPr/>
            <p:nvPr/>
          </p:nvSpPr>
          <p:spPr>
            <a:xfrm flipV="1">
              <a:off x="13112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29" name="线条">
              <a:extLst>
                <a:ext uri="{FF2B5EF4-FFF2-40B4-BE49-F238E27FC236}">
                  <a16:creationId xmlns:a16="http://schemas.microsoft.com/office/drawing/2014/main" id="{11DCE5F6-F7CC-E11A-A23D-84F2022BE048}"/>
                </a:ext>
              </a:extLst>
            </p:cNvPr>
            <p:cNvSpPr/>
            <p:nvPr/>
          </p:nvSpPr>
          <p:spPr>
            <a:xfrm flipV="1">
              <a:off x="19843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0" name="线条">
              <a:extLst>
                <a:ext uri="{FF2B5EF4-FFF2-40B4-BE49-F238E27FC236}">
                  <a16:creationId xmlns:a16="http://schemas.microsoft.com/office/drawing/2014/main" id="{A354EFED-566D-A869-ACC3-F76384715966}"/>
                </a:ext>
              </a:extLst>
            </p:cNvPr>
            <p:cNvSpPr/>
            <p:nvPr/>
          </p:nvSpPr>
          <p:spPr>
            <a:xfrm flipV="1">
              <a:off x="2654300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1" name="线条">
              <a:extLst>
                <a:ext uri="{FF2B5EF4-FFF2-40B4-BE49-F238E27FC236}">
                  <a16:creationId xmlns:a16="http://schemas.microsoft.com/office/drawing/2014/main" id="{05F50DA9-1DA4-B85E-0ADB-4E351950E1C2}"/>
                </a:ext>
              </a:extLst>
            </p:cNvPr>
            <p:cNvSpPr/>
            <p:nvPr/>
          </p:nvSpPr>
          <p:spPr>
            <a:xfrm flipV="1">
              <a:off x="32940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2" name="线条">
              <a:extLst>
                <a:ext uri="{FF2B5EF4-FFF2-40B4-BE49-F238E27FC236}">
                  <a16:creationId xmlns:a16="http://schemas.microsoft.com/office/drawing/2014/main" id="{6345431C-2BFB-EAF2-8DBD-BBA01F4C06D7}"/>
                </a:ext>
              </a:extLst>
            </p:cNvPr>
            <p:cNvSpPr/>
            <p:nvPr/>
          </p:nvSpPr>
          <p:spPr>
            <a:xfrm flipV="1">
              <a:off x="39655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3" name="线条">
              <a:extLst>
                <a:ext uri="{FF2B5EF4-FFF2-40B4-BE49-F238E27FC236}">
                  <a16:creationId xmlns:a16="http://schemas.microsoft.com/office/drawing/2014/main" id="{ECEC309D-37F3-9B8C-FEA3-2E637C49FA89}"/>
                </a:ext>
              </a:extLst>
            </p:cNvPr>
            <p:cNvSpPr/>
            <p:nvPr/>
          </p:nvSpPr>
          <p:spPr>
            <a:xfrm flipV="1">
              <a:off x="4637087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4" name="线条">
              <a:extLst>
                <a:ext uri="{FF2B5EF4-FFF2-40B4-BE49-F238E27FC236}">
                  <a16:creationId xmlns:a16="http://schemas.microsoft.com/office/drawing/2014/main" id="{C33305BF-6472-BDEE-E157-93450FCEEB74}"/>
                </a:ext>
              </a:extLst>
            </p:cNvPr>
            <p:cNvSpPr/>
            <p:nvPr/>
          </p:nvSpPr>
          <p:spPr>
            <a:xfrm flipV="1">
              <a:off x="52752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5" name="线条">
              <a:extLst>
                <a:ext uri="{FF2B5EF4-FFF2-40B4-BE49-F238E27FC236}">
                  <a16:creationId xmlns:a16="http://schemas.microsoft.com/office/drawing/2014/main" id="{0FC61B80-5F7F-B204-ED95-C980582AE202}"/>
                </a:ext>
              </a:extLst>
            </p:cNvPr>
            <p:cNvSpPr/>
            <p:nvPr/>
          </p:nvSpPr>
          <p:spPr>
            <a:xfrm flipV="1">
              <a:off x="591502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40" name="内容占位符 39">
            <a:extLst>
              <a:ext uri="{FF2B5EF4-FFF2-40B4-BE49-F238E27FC236}">
                <a16:creationId xmlns:a16="http://schemas.microsoft.com/office/drawing/2014/main" id="{050EAE3C-88B9-C8C9-CCBD-18836310AE8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3390" y="867410"/>
            <a:ext cx="8248822" cy="646757"/>
          </a:xfrm>
          <a:prstGeom prst="rect">
            <a:avLst/>
          </a:prstGeom>
        </p:spPr>
        <p:txBody>
          <a:bodyPr/>
          <a:lstStyle/>
          <a:p>
            <a:pPr marL="39688" indent="0">
              <a:buNone/>
            </a:pP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例如，在位置</a:t>
            </a:r>
            <a:r>
              <a:rPr lang="en-US" altLang="zh-CN" sz="2400">
                <a:latin typeface="SimSun" panose="02010600030101010101" pitchFamily="2" charset="-122"/>
                <a:ea typeface="SimSun" panose="02010600030101010101" pitchFamily="2" charset="-122"/>
              </a:rPr>
              <a:t>2</a:t>
            </a: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插入数据</a:t>
            </a:r>
            <a:r>
              <a:rPr lang="en-US" altLang="zh-CN" sz="2400">
                <a:latin typeface="SimSun" panose="02010600030101010101" pitchFamily="2" charset="-122"/>
                <a:ea typeface="SimSun" panose="02010600030101010101" pitchFamily="2" charset="-122"/>
              </a:rPr>
              <a:t>x</a:t>
            </a: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。</a:t>
            </a:r>
            <a:endParaRPr lang="en-US" altLang="zh-CN" sz="240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endParaRPr lang="zh-CN" altLang="en-US" sz="240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43" name="内容占位符 39">
            <a:extLst>
              <a:ext uri="{FF2B5EF4-FFF2-40B4-BE49-F238E27FC236}">
                <a16:creationId xmlns:a16="http://schemas.microsoft.com/office/drawing/2014/main" id="{A2772AE9-F999-A199-3E44-985B6585CC10}"/>
              </a:ext>
            </a:extLst>
          </p:cNvPr>
          <p:cNvSpPr txBox="1">
            <a:spLocks/>
          </p:cNvSpPr>
          <p:nvPr/>
        </p:nvSpPr>
        <p:spPr>
          <a:xfrm>
            <a:off x="453390" y="3244868"/>
            <a:ext cx="8248822" cy="646757"/>
          </a:xfrm>
          <a:prstGeom prst="rect">
            <a:avLst/>
          </a:prstGeom>
        </p:spPr>
        <p:txBody>
          <a:bodyPr/>
          <a:lstStyle>
            <a:lvl1pPr marL="0" marR="0" indent="0" algn="l" defTabSz="909637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60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Tahoma"/>
              </a:defRPr>
            </a:lvl1pPr>
            <a:lvl2pPr marL="872595" marR="0" indent="-37570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5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2pPr>
            <a:lvl3pPr marL="1290108" marR="0" indent="-336020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3pPr>
            <a:lvl4pPr marL="18187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5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4pPr>
            <a:lvl5pPr marL="22759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5pPr>
            <a:lvl6pPr marL="27331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6pPr>
            <a:lvl7pPr marL="31903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7pPr>
            <a:lvl8pPr marL="36475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8pPr>
            <a:lvl9pPr marL="41047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hangingPunct="1"/>
            <a:r>
              <a:rPr lang="en-US" altLang="zh-CN"/>
              <a:t>elements[2] = x;</a:t>
            </a:r>
          </a:p>
          <a:p>
            <a:pPr hangingPunct="1"/>
            <a:endParaRPr lang="zh-CN" altLang="en-US"/>
          </a:p>
        </p:txBody>
      </p:sp>
      <p:grpSp>
        <p:nvGrpSpPr>
          <p:cNvPr id="44" name="成组">
            <a:extLst>
              <a:ext uri="{FF2B5EF4-FFF2-40B4-BE49-F238E27FC236}">
                <a16:creationId xmlns:a16="http://schemas.microsoft.com/office/drawing/2014/main" id="{9207B411-3FA5-0FD3-A80F-9BF63CD8438F}"/>
              </a:ext>
            </a:extLst>
          </p:cNvPr>
          <p:cNvGrpSpPr/>
          <p:nvPr/>
        </p:nvGrpSpPr>
        <p:grpSpPr>
          <a:xfrm>
            <a:off x="1074535" y="3960042"/>
            <a:ext cx="6553201" cy="612776"/>
            <a:chOff x="0" y="0"/>
            <a:chExt cx="6553200" cy="612775"/>
          </a:xfrm>
        </p:grpSpPr>
        <p:grpSp>
          <p:nvGrpSpPr>
            <p:cNvPr id="45" name="成组">
              <a:extLst>
                <a:ext uri="{FF2B5EF4-FFF2-40B4-BE49-F238E27FC236}">
                  <a16:creationId xmlns:a16="http://schemas.microsoft.com/office/drawing/2014/main" id="{B546459A-E798-DDC4-1FAF-43539E9E37B3}"/>
                </a:ext>
              </a:extLst>
            </p:cNvPr>
            <p:cNvGrpSpPr/>
            <p:nvPr/>
          </p:nvGrpSpPr>
          <p:grpSpPr>
            <a:xfrm>
              <a:off x="0" y="0"/>
              <a:ext cx="6553200" cy="612775"/>
              <a:chOff x="0" y="0"/>
              <a:chExt cx="6553200" cy="612775"/>
            </a:xfrm>
          </p:grpSpPr>
          <p:sp>
            <p:nvSpPr>
              <p:cNvPr id="55" name="矩形">
                <a:extLst>
                  <a:ext uri="{FF2B5EF4-FFF2-40B4-BE49-F238E27FC236}">
                    <a16:creationId xmlns:a16="http://schemas.microsoft.com/office/drawing/2014/main" id="{C4031FAF-D2CB-738C-04FC-C9A62F5F19A9}"/>
                  </a:ext>
                </a:extLst>
              </p:cNvPr>
              <p:cNvSpPr/>
              <p:nvPr/>
            </p:nvSpPr>
            <p:spPr>
              <a:xfrm>
                <a:off x="0" y="0"/>
                <a:ext cx="6553200" cy="61277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56" name="a0          a1         a2       a3        a4       a5">
                <a:extLst>
                  <a:ext uri="{FF2B5EF4-FFF2-40B4-BE49-F238E27FC236}">
                    <a16:creationId xmlns:a16="http://schemas.microsoft.com/office/drawing/2014/main" id="{FF0B7BC5-3765-D3D5-BD34-77CBED18CDEC}"/>
                  </a:ext>
                </a:extLst>
              </p:cNvPr>
              <p:cNvSpPr txBox="1"/>
              <p:nvPr/>
            </p:nvSpPr>
            <p:spPr>
              <a:xfrm>
                <a:off x="0" y="61655"/>
                <a:ext cx="4065588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r>
                  <a:t>a</a:t>
                </a:r>
                <a:r>
                  <a:rPr baseline="-25000"/>
                  <a:t>0          </a:t>
                </a:r>
                <a:r>
                  <a:t>a</a:t>
                </a:r>
                <a:r>
                  <a:rPr baseline="-25000"/>
                  <a:t>1         </a:t>
                </a:r>
                <a:r>
                  <a:rPr lang="en-US"/>
                  <a:t>   </a:t>
                </a:r>
                <a:r>
                  <a:rPr baseline="-25000"/>
                  <a:t>       </a:t>
                </a:r>
                <a:r>
                  <a:t>a</a:t>
                </a:r>
                <a:r>
                  <a:rPr baseline="-25000"/>
                  <a:t>3        </a:t>
                </a:r>
                <a:r>
                  <a:t>a</a:t>
                </a:r>
                <a:r>
                  <a:rPr baseline="-25000"/>
                  <a:t>4       </a:t>
                </a:r>
                <a:r>
                  <a:t>a</a:t>
                </a:r>
                <a:r>
                  <a:rPr baseline="-25000"/>
                  <a:t>5      </a:t>
                </a:r>
              </a:p>
            </p:txBody>
          </p:sp>
        </p:grpSp>
        <p:sp>
          <p:nvSpPr>
            <p:cNvPr id="46" name="线条">
              <a:extLst>
                <a:ext uri="{FF2B5EF4-FFF2-40B4-BE49-F238E27FC236}">
                  <a16:creationId xmlns:a16="http://schemas.microsoft.com/office/drawing/2014/main" id="{D73D53AB-DAC2-3D43-C484-A9F5883773AA}"/>
                </a:ext>
              </a:extLst>
            </p:cNvPr>
            <p:cNvSpPr/>
            <p:nvPr/>
          </p:nvSpPr>
          <p:spPr>
            <a:xfrm flipV="1">
              <a:off x="6381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47" name="线条">
              <a:extLst>
                <a:ext uri="{FF2B5EF4-FFF2-40B4-BE49-F238E27FC236}">
                  <a16:creationId xmlns:a16="http://schemas.microsoft.com/office/drawing/2014/main" id="{B5B3D52B-8EFC-CEBB-25C5-7F58D029A854}"/>
                </a:ext>
              </a:extLst>
            </p:cNvPr>
            <p:cNvSpPr/>
            <p:nvPr/>
          </p:nvSpPr>
          <p:spPr>
            <a:xfrm flipV="1">
              <a:off x="13112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48" name="线条">
              <a:extLst>
                <a:ext uri="{FF2B5EF4-FFF2-40B4-BE49-F238E27FC236}">
                  <a16:creationId xmlns:a16="http://schemas.microsoft.com/office/drawing/2014/main" id="{28173455-A3C3-FEB2-049C-8F18144358E1}"/>
                </a:ext>
              </a:extLst>
            </p:cNvPr>
            <p:cNvSpPr/>
            <p:nvPr/>
          </p:nvSpPr>
          <p:spPr>
            <a:xfrm flipV="1">
              <a:off x="19843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49" name="线条">
              <a:extLst>
                <a:ext uri="{FF2B5EF4-FFF2-40B4-BE49-F238E27FC236}">
                  <a16:creationId xmlns:a16="http://schemas.microsoft.com/office/drawing/2014/main" id="{49F52931-139A-E9AE-F0E4-C43233D632D6}"/>
                </a:ext>
              </a:extLst>
            </p:cNvPr>
            <p:cNvSpPr/>
            <p:nvPr/>
          </p:nvSpPr>
          <p:spPr>
            <a:xfrm flipV="1">
              <a:off x="2654300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50" name="线条">
              <a:extLst>
                <a:ext uri="{FF2B5EF4-FFF2-40B4-BE49-F238E27FC236}">
                  <a16:creationId xmlns:a16="http://schemas.microsoft.com/office/drawing/2014/main" id="{3A1EE443-E7ED-B620-903C-EA93F9F89ED7}"/>
                </a:ext>
              </a:extLst>
            </p:cNvPr>
            <p:cNvSpPr/>
            <p:nvPr/>
          </p:nvSpPr>
          <p:spPr>
            <a:xfrm flipV="1">
              <a:off x="32940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51" name="线条">
              <a:extLst>
                <a:ext uri="{FF2B5EF4-FFF2-40B4-BE49-F238E27FC236}">
                  <a16:creationId xmlns:a16="http://schemas.microsoft.com/office/drawing/2014/main" id="{8766F73D-AC35-8FD0-A49D-1E6625CF6833}"/>
                </a:ext>
              </a:extLst>
            </p:cNvPr>
            <p:cNvSpPr/>
            <p:nvPr/>
          </p:nvSpPr>
          <p:spPr>
            <a:xfrm flipV="1">
              <a:off x="39655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52" name="线条">
              <a:extLst>
                <a:ext uri="{FF2B5EF4-FFF2-40B4-BE49-F238E27FC236}">
                  <a16:creationId xmlns:a16="http://schemas.microsoft.com/office/drawing/2014/main" id="{360EBD85-D844-3DE9-947F-DE38596FEB27}"/>
                </a:ext>
              </a:extLst>
            </p:cNvPr>
            <p:cNvSpPr/>
            <p:nvPr/>
          </p:nvSpPr>
          <p:spPr>
            <a:xfrm flipV="1">
              <a:off x="4637087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53" name="线条">
              <a:extLst>
                <a:ext uri="{FF2B5EF4-FFF2-40B4-BE49-F238E27FC236}">
                  <a16:creationId xmlns:a16="http://schemas.microsoft.com/office/drawing/2014/main" id="{DA8DBDFD-58C2-5BF8-0A2D-93B8D4352A25}"/>
                </a:ext>
              </a:extLst>
            </p:cNvPr>
            <p:cNvSpPr/>
            <p:nvPr/>
          </p:nvSpPr>
          <p:spPr>
            <a:xfrm flipV="1">
              <a:off x="52752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54" name="线条">
              <a:extLst>
                <a:ext uri="{FF2B5EF4-FFF2-40B4-BE49-F238E27FC236}">
                  <a16:creationId xmlns:a16="http://schemas.microsoft.com/office/drawing/2014/main" id="{DE79B1DE-C1C8-3B1C-2B6A-8991DF9BE090}"/>
                </a:ext>
              </a:extLst>
            </p:cNvPr>
            <p:cNvSpPr/>
            <p:nvPr/>
          </p:nvSpPr>
          <p:spPr>
            <a:xfrm flipV="1">
              <a:off x="591502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E2A7D4B5-D2B3-5C12-3104-BE52A5A5087A}"/>
              </a:ext>
            </a:extLst>
          </p:cNvPr>
          <p:cNvSpPr txBox="1"/>
          <p:nvPr/>
        </p:nvSpPr>
        <p:spPr>
          <a:xfrm>
            <a:off x="2551712" y="4006318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向后复制数据</a:t>
            </a:r>
            <a:endParaRPr lang="en-US" altLang="zh-CN"/>
          </a:p>
        </p:txBody>
      </p:sp>
      <p:grpSp>
        <p:nvGrpSpPr>
          <p:cNvPr id="3" name="成组">
            <a:extLst>
              <a:ext uri="{FF2B5EF4-FFF2-40B4-BE49-F238E27FC236}">
                <a16:creationId xmlns:a16="http://schemas.microsoft.com/office/drawing/2014/main" id="{FA6596DE-E06E-A86B-A87C-488F0FCE7732}"/>
              </a:ext>
            </a:extLst>
          </p:cNvPr>
          <p:cNvGrpSpPr/>
          <p:nvPr/>
        </p:nvGrpSpPr>
        <p:grpSpPr>
          <a:xfrm>
            <a:off x="1074537" y="2661650"/>
            <a:ext cx="6553201" cy="612776"/>
            <a:chOff x="0" y="0"/>
            <a:chExt cx="6553200" cy="612775"/>
          </a:xfrm>
        </p:grpSpPr>
        <p:grpSp>
          <p:nvGrpSpPr>
            <p:cNvPr id="13" name="成组">
              <a:extLst>
                <a:ext uri="{FF2B5EF4-FFF2-40B4-BE49-F238E27FC236}">
                  <a16:creationId xmlns:a16="http://schemas.microsoft.com/office/drawing/2014/main" id="{0324C2CA-07BB-B02A-D1B6-DC21F18106AF}"/>
                </a:ext>
              </a:extLst>
            </p:cNvPr>
            <p:cNvGrpSpPr/>
            <p:nvPr/>
          </p:nvGrpSpPr>
          <p:grpSpPr>
            <a:xfrm>
              <a:off x="0" y="0"/>
              <a:ext cx="6553200" cy="612775"/>
              <a:chOff x="0" y="0"/>
              <a:chExt cx="6553200" cy="612775"/>
            </a:xfrm>
          </p:grpSpPr>
          <p:sp>
            <p:nvSpPr>
              <p:cNvPr id="23" name="矩形">
                <a:extLst>
                  <a:ext uri="{FF2B5EF4-FFF2-40B4-BE49-F238E27FC236}">
                    <a16:creationId xmlns:a16="http://schemas.microsoft.com/office/drawing/2014/main" id="{D5CBE808-5E2B-5F15-47F8-DFA0EF4EA38C}"/>
                  </a:ext>
                </a:extLst>
              </p:cNvPr>
              <p:cNvSpPr/>
              <p:nvPr/>
            </p:nvSpPr>
            <p:spPr>
              <a:xfrm>
                <a:off x="0" y="0"/>
                <a:ext cx="6553200" cy="61277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24" name="a0          a1        e         a2         a3        a4        a5">
                <a:extLst>
                  <a:ext uri="{FF2B5EF4-FFF2-40B4-BE49-F238E27FC236}">
                    <a16:creationId xmlns:a16="http://schemas.microsoft.com/office/drawing/2014/main" id="{7895AAEF-5271-0E9B-16B8-C57EA7DF87EA}"/>
                  </a:ext>
                </a:extLst>
              </p:cNvPr>
              <p:cNvSpPr txBox="1"/>
              <p:nvPr/>
            </p:nvSpPr>
            <p:spPr>
              <a:xfrm>
                <a:off x="0" y="70425"/>
                <a:ext cx="4605106" cy="4719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r>
                  <a:t>a</a:t>
                </a:r>
                <a:r>
                  <a:rPr baseline="-25000"/>
                  <a:t>0          </a:t>
                </a:r>
                <a:r>
                  <a:t>a</a:t>
                </a:r>
                <a:r>
                  <a:rPr baseline="-25000"/>
                  <a:t>1       </a:t>
                </a:r>
                <a:r>
                  <a:rPr lang="en-US" altLang="zh-CN" baseline="-25000"/>
                  <a:t> </a:t>
                </a:r>
                <a:r>
                  <a:rPr lang="en-US" altLang="zh-CN"/>
                  <a:t>a</a:t>
                </a:r>
                <a:r>
                  <a:rPr lang="en-US" altLang="zh-CN" baseline="-25000"/>
                  <a:t>2</a:t>
                </a:r>
                <a:r>
                  <a:rPr baseline="-25000"/>
                  <a:t>         </a:t>
                </a:r>
                <a:r>
                  <a:t>a</a:t>
                </a:r>
                <a:r>
                  <a:rPr baseline="-25000"/>
                  <a:t>2         </a:t>
                </a:r>
                <a:r>
                  <a:t>a</a:t>
                </a:r>
                <a:r>
                  <a:rPr baseline="-25000"/>
                  <a:t>3        </a:t>
                </a:r>
                <a:r>
                  <a:t>a</a:t>
                </a:r>
                <a:r>
                  <a:rPr baseline="-25000"/>
                  <a:t>4        </a:t>
                </a:r>
                <a:r>
                  <a:t>a</a:t>
                </a:r>
                <a:r>
                  <a:rPr baseline="-25000"/>
                  <a:t>5</a:t>
                </a:r>
              </a:p>
            </p:txBody>
          </p:sp>
        </p:grpSp>
        <p:sp>
          <p:nvSpPr>
            <p:cNvPr id="14" name="线条">
              <a:extLst>
                <a:ext uri="{FF2B5EF4-FFF2-40B4-BE49-F238E27FC236}">
                  <a16:creationId xmlns:a16="http://schemas.microsoft.com/office/drawing/2014/main" id="{64052E7C-2F9A-D4A7-91ED-10F84EB98531}"/>
                </a:ext>
              </a:extLst>
            </p:cNvPr>
            <p:cNvSpPr/>
            <p:nvPr/>
          </p:nvSpPr>
          <p:spPr>
            <a:xfrm flipV="1">
              <a:off x="6381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5" name="线条">
              <a:extLst>
                <a:ext uri="{FF2B5EF4-FFF2-40B4-BE49-F238E27FC236}">
                  <a16:creationId xmlns:a16="http://schemas.microsoft.com/office/drawing/2014/main" id="{82FCD44B-909B-80AB-99B8-1722D056BDE1}"/>
                </a:ext>
              </a:extLst>
            </p:cNvPr>
            <p:cNvSpPr/>
            <p:nvPr/>
          </p:nvSpPr>
          <p:spPr>
            <a:xfrm flipV="1">
              <a:off x="13112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6" name="线条">
              <a:extLst>
                <a:ext uri="{FF2B5EF4-FFF2-40B4-BE49-F238E27FC236}">
                  <a16:creationId xmlns:a16="http://schemas.microsoft.com/office/drawing/2014/main" id="{CD772C72-947D-080E-7AD1-85D4458A82AF}"/>
                </a:ext>
              </a:extLst>
            </p:cNvPr>
            <p:cNvSpPr/>
            <p:nvPr/>
          </p:nvSpPr>
          <p:spPr>
            <a:xfrm flipV="1">
              <a:off x="19843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7" name="线条">
              <a:extLst>
                <a:ext uri="{FF2B5EF4-FFF2-40B4-BE49-F238E27FC236}">
                  <a16:creationId xmlns:a16="http://schemas.microsoft.com/office/drawing/2014/main" id="{95AA2602-0796-AC62-54D1-4FD7A94B9C1F}"/>
                </a:ext>
              </a:extLst>
            </p:cNvPr>
            <p:cNvSpPr/>
            <p:nvPr/>
          </p:nvSpPr>
          <p:spPr>
            <a:xfrm flipV="1">
              <a:off x="2654300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8" name="线条">
              <a:extLst>
                <a:ext uri="{FF2B5EF4-FFF2-40B4-BE49-F238E27FC236}">
                  <a16:creationId xmlns:a16="http://schemas.microsoft.com/office/drawing/2014/main" id="{DF745E52-795A-B3F7-9151-60E8841F8160}"/>
                </a:ext>
              </a:extLst>
            </p:cNvPr>
            <p:cNvSpPr/>
            <p:nvPr/>
          </p:nvSpPr>
          <p:spPr>
            <a:xfrm flipV="1">
              <a:off x="32940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9" name="线条">
              <a:extLst>
                <a:ext uri="{FF2B5EF4-FFF2-40B4-BE49-F238E27FC236}">
                  <a16:creationId xmlns:a16="http://schemas.microsoft.com/office/drawing/2014/main" id="{374A98F1-4352-867C-49B1-83D416433DDC}"/>
                </a:ext>
              </a:extLst>
            </p:cNvPr>
            <p:cNvSpPr/>
            <p:nvPr/>
          </p:nvSpPr>
          <p:spPr>
            <a:xfrm flipV="1">
              <a:off x="39655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20" name="线条">
              <a:extLst>
                <a:ext uri="{FF2B5EF4-FFF2-40B4-BE49-F238E27FC236}">
                  <a16:creationId xmlns:a16="http://schemas.microsoft.com/office/drawing/2014/main" id="{F799DF30-0911-4654-B65A-5B143A656D29}"/>
                </a:ext>
              </a:extLst>
            </p:cNvPr>
            <p:cNvSpPr/>
            <p:nvPr/>
          </p:nvSpPr>
          <p:spPr>
            <a:xfrm flipV="1">
              <a:off x="4637087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21" name="线条">
              <a:extLst>
                <a:ext uri="{FF2B5EF4-FFF2-40B4-BE49-F238E27FC236}">
                  <a16:creationId xmlns:a16="http://schemas.microsoft.com/office/drawing/2014/main" id="{9A1416DD-5BE2-81EF-FCC8-8CBADFFDA7BF}"/>
                </a:ext>
              </a:extLst>
            </p:cNvPr>
            <p:cNvSpPr/>
            <p:nvPr/>
          </p:nvSpPr>
          <p:spPr>
            <a:xfrm flipV="1">
              <a:off x="52752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22" name="线条">
              <a:extLst>
                <a:ext uri="{FF2B5EF4-FFF2-40B4-BE49-F238E27FC236}">
                  <a16:creationId xmlns:a16="http://schemas.microsoft.com/office/drawing/2014/main" id="{41723A9E-0872-C2E1-46BE-9FB4DAFC6D34}"/>
                </a:ext>
              </a:extLst>
            </p:cNvPr>
            <p:cNvSpPr/>
            <p:nvPr/>
          </p:nvSpPr>
          <p:spPr>
            <a:xfrm flipV="1">
              <a:off x="591502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25" name="成组">
            <a:extLst>
              <a:ext uri="{FF2B5EF4-FFF2-40B4-BE49-F238E27FC236}">
                <a16:creationId xmlns:a16="http://schemas.microsoft.com/office/drawing/2014/main" id="{8C05E159-3F1A-21D9-97A0-1B9A61DF42D9}"/>
              </a:ext>
            </a:extLst>
          </p:cNvPr>
          <p:cNvGrpSpPr/>
          <p:nvPr/>
        </p:nvGrpSpPr>
        <p:grpSpPr>
          <a:xfrm>
            <a:off x="1074536" y="1690459"/>
            <a:ext cx="6553201" cy="612776"/>
            <a:chOff x="0" y="0"/>
            <a:chExt cx="6553200" cy="612775"/>
          </a:xfrm>
        </p:grpSpPr>
        <p:grpSp>
          <p:nvGrpSpPr>
            <p:cNvPr id="26" name="成组">
              <a:extLst>
                <a:ext uri="{FF2B5EF4-FFF2-40B4-BE49-F238E27FC236}">
                  <a16:creationId xmlns:a16="http://schemas.microsoft.com/office/drawing/2014/main" id="{90D8BE22-ABD0-D76C-07FF-F3029372AC2C}"/>
                </a:ext>
              </a:extLst>
            </p:cNvPr>
            <p:cNvGrpSpPr/>
            <p:nvPr/>
          </p:nvGrpSpPr>
          <p:grpSpPr>
            <a:xfrm>
              <a:off x="0" y="0"/>
              <a:ext cx="6553200" cy="612775"/>
              <a:chOff x="0" y="0"/>
              <a:chExt cx="6553200" cy="612775"/>
            </a:xfrm>
          </p:grpSpPr>
          <p:sp>
            <p:nvSpPr>
              <p:cNvPr id="36" name="矩形">
                <a:extLst>
                  <a:ext uri="{FF2B5EF4-FFF2-40B4-BE49-F238E27FC236}">
                    <a16:creationId xmlns:a16="http://schemas.microsoft.com/office/drawing/2014/main" id="{A1ACC0B9-323D-3AA0-9172-2C5376E85336}"/>
                  </a:ext>
                </a:extLst>
              </p:cNvPr>
              <p:cNvSpPr/>
              <p:nvPr/>
            </p:nvSpPr>
            <p:spPr>
              <a:xfrm>
                <a:off x="0" y="0"/>
                <a:ext cx="6553200" cy="61277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37" name="a0          a1         a2       a3        a4       a5">
                <a:extLst>
                  <a:ext uri="{FF2B5EF4-FFF2-40B4-BE49-F238E27FC236}">
                    <a16:creationId xmlns:a16="http://schemas.microsoft.com/office/drawing/2014/main" id="{FFF8C2AC-BCF5-D319-6B5A-E9E5A4F868D2}"/>
                  </a:ext>
                </a:extLst>
              </p:cNvPr>
              <p:cNvSpPr txBox="1"/>
              <p:nvPr/>
            </p:nvSpPr>
            <p:spPr>
              <a:xfrm>
                <a:off x="0" y="61655"/>
                <a:ext cx="4065588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r>
                  <a:t>a</a:t>
                </a:r>
                <a:r>
                  <a:rPr baseline="-25000"/>
                  <a:t>0          </a:t>
                </a:r>
                <a:r>
                  <a:t>a</a:t>
                </a:r>
                <a:r>
                  <a:rPr baseline="-25000"/>
                  <a:t>1         </a:t>
                </a:r>
                <a:r>
                  <a:t>a</a:t>
                </a:r>
                <a:r>
                  <a:rPr baseline="-25000"/>
                  <a:t>2       </a:t>
                </a:r>
                <a:r>
                  <a:t>a</a:t>
                </a:r>
                <a:r>
                  <a:rPr baseline="-25000"/>
                  <a:t>3        </a:t>
                </a:r>
                <a:r>
                  <a:t>a</a:t>
                </a:r>
                <a:r>
                  <a:rPr baseline="-25000"/>
                  <a:t>4       </a:t>
                </a:r>
                <a:r>
                  <a:t>a</a:t>
                </a:r>
                <a:r>
                  <a:rPr baseline="-25000"/>
                  <a:t>5      </a:t>
                </a:r>
              </a:p>
            </p:txBody>
          </p:sp>
        </p:grpSp>
        <p:sp>
          <p:nvSpPr>
            <p:cNvPr id="27" name="线条">
              <a:extLst>
                <a:ext uri="{FF2B5EF4-FFF2-40B4-BE49-F238E27FC236}">
                  <a16:creationId xmlns:a16="http://schemas.microsoft.com/office/drawing/2014/main" id="{0AC7795E-C6FA-9834-2C4D-4ED07FF7C205}"/>
                </a:ext>
              </a:extLst>
            </p:cNvPr>
            <p:cNvSpPr/>
            <p:nvPr/>
          </p:nvSpPr>
          <p:spPr>
            <a:xfrm flipV="1">
              <a:off x="6381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28" name="线条">
              <a:extLst>
                <a:ext uri="{FF2B5EF4-FFF2-40B4-BE49-F238E27FC236}">
                  <a16:creationId xmlns:a16="http://schemas.microsoft.com/office/drawing/2014/main" id="{24A3DB0E-B5C7-BE9F-8E60-E202C5DF77D2}"/>
                </a:ext>
              </a:extLst>
            </p:cNvPr>
            <p:cNvSpPr/>
            <p:nvPr/>
          </p:nvSpPr>
          <p:spPr>
            <a:xfrm flipV="1">
              <a:off x="13112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29" name="线条">
              <a:extLst>
                <a:ext uri="{FF2B5EF4-FFF2-40B4-BE49-F238E27FC236}">
                  <a16:creationId xmlns:a16="http://schemas.microsoft.com/office/drawing/2014/main" id="{11DCE5F6-F7CC-E11A-A23D-84F2022BE048}"/>
                </a:ext>
              </a:extLst>
            </p:cNvPr>
            <p:cNvSpPr/>
            <p:nvPr/>
          </p:nvSpPr>
          <p:spPr>
            <a:xfrm flipV="1">
              <a:off x="19843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0" name="线条">
              <a:extLst>
                <a:ext uri="{FF2B5EF4-FFF2-40B4-BE49-F238E27FC236}">
                  <a16:creationId xmlns:a16="http://schemas.microsoft.com/office/drawing/2014/main" id="{A354EFED-566D-A869-ACC3-F76384715966}"/>
                </a:ext>
              </a:extLst>
            </p:cNvPr>
            <p:cNvSpPr/>
            <p:nvPr/>
          </p:nvSpPr>
          <p:spPr>
            <a:xfrm flipV="1">
              <a:off x="2654300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1" name="线条">
              <a:extLst>
                <a:ext uri="{FF2B5EF4-FFF2-40B4-BE49-F238E27FC236}">
                  <a16:creationId xmlns:a16="http://schemas.microsoft.com/office/drawing/2014/main" id="{05F50DA9-1DA4-B85E-0ADB-4E351950E1C2}"/>
                </a:ext>
              </a:extLst>
            </p:cNvPr>
            <p:cNvSpPr/>
            <p:nvPr/>
          </p:nvSpPr>
          <p:spPr>
            <a:xfrm flipV="1">
              <a:off x="32940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2" name="线条">
              <a:extLst>
                <a:ext uri="{FF2B5EF4-FFF2-40B4-BE49-F238E27FC236}">
                  <a16:creationId xmlns:a16="http://schemas.microsoft.com/office/drawing/2014/main" id="{6345431C-2BFB-EAF2-8DBD-BBA01F4C06D7}"/>
                </a:ext>
              </a:extLst>
            </p:cNvPr>
            <p:cNvSpPr/>
            <p:nvPr/>
          </p:nvSpPr>
          <p:spPr>
            <a:xfrm flipV="1">
              <a:off x="39655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3" name="线条">
              <a:extLst>
                <a:ext uri="{FF2B5EF4-FFF2-40B4-BE49-F238E27FC236}">
                  <a16:creationId xmlns:a16="http://schemas.microsoft.com/office/drawing/2014/main" id="{ECEC309D-37F3-9B8C-FEA3-2E637C49FA89}"/>
                </a:ext>
              </a:extLst>
            </p:cNvPr>
            <p:cNvSpPr/>
            <p:nvPr/>
          </p:nvSpPr>
          <p:spPr>
            <a:xfrm flipV="1">
              <a:off x="4637087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4" name="线条">
              <a:extLst>
                <a:ext uri="{FF2B5EF4-FFF2-40B4-BE49-F238E27FC236}">
                  <a16:creationId xmlns:a16="http://schemas.microsoft.com/office/drawing/2014/main" id="{C33305BF-6472-BDEE-E157-93450FCEEB74}"/>
                </a:ext>
              </a:extLst>
            </p:cNvPr>
            <p:cNvSpPr/>
            <p:nvPr/>
          </p:nvSpPr>
          <p:spPr>
            <a:xfrm flipV="1">
              <a:off x="52752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5" name="线条">
              <a:extLst>
                <a:ext uri="{FF2B5EF4-FFF2-40B4-BE49-F238E27FC236}">
                  <a16:creationId xmlns:a16="http://schemas.microsoft.com/office/drawing/2014/main" id="{0FC61B80-5F7F-B204-ED95-C980582AE202}"/>
                </a:ext>
              </a:extLst>
            </p:cNvPr>
            <p:cNvSpPr/>
            <p:nvPr/>
          </p:nvSpPr>
          <p:spPr>
            <a:xfrm flipV="1">
              <a:off x="591502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40" name="内容占位符 39">
            <a:extLst>
              <a:ext uri="{FF2B5EF4-FFF2-40B4-BE49-F238E27FC236}">
                <a16:creationId xmlns:a16="http://schemas.microsoft.com/office/drawing/2014/main" id="{050EAE3C-88B9-C8C9-CCBD-18836310AE8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3390" y="867410"/>
            <a:ext cx="8248822" cy="646757"/>
          </a:xfrm>
          <a:prstGeom prst="rect">
            <a:avLst/>
          </a:prstGeom>
        </p:spPr>
        <p:txBody>
          <a:bodyPr/>
          <a:lstStyle/>
          <a:p>
            <a:pPr marL="39688" indent="0">
              <a:buNone/>
            </a:pP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在位置</a:t>
            </a:r>
            <a:r>
              <a:rPr lang="en-US" altLang="zh-CN" sz="2400">
                <a:latin typeface="SimSun" panose="02010600030101010101" pitchFamily="2" charset="-122"/>
                <a:ea typeface="SimSun" panose="02010600030101010101" pitchFamily="2" charset="-122"/>
              </a:rPr>
              <a:t>2</a:t>
            </a: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插入数据</a:t>
            </a:r>
            <a:r>
              <a:rPr lang="en-US" altLang="zh-CN" sz="2400">
                <a:latin typeface="SimSun" panose="02010600030101010101" pitchFamily="2" charset="-122"/>
                <a:ea typeface="SimSun" panose="02010600030101010101" pitchFamily="2" charset="-122"/>
              </a:rPr>
              <a:t>x</a:t>
            </a: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。</a:t>
            </a:r>
            <a:endParaRPr lang="en-US" altLang="zh-CN" sz="240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endParaRPr lang="zh-CN" altLang="en-US" sz="240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32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向后复制数据</a:t>
            </a:r>
            <a:endParaRPr lang="en-US" altLang="zh-CN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059C988-30CA-8441-F0AA-143638C99A3D}"/>
              </a:ext>
            </a:extLst>
          </p:cNvPr>
          <p:cNvGrpSpPr/>
          <p:nvPr/>
        </p:nvGrpSpPr>
        <p:grpSpPr>
          <a:xfrm>
            <a:off x="1103947" y="995680"/>
            <a:ext cx="6567488" cy="2268175"/>
            <a:chOff x="1500187" y="1016000"/>
            <a:chExt cx="6567488" cy="2268175"/>
          </a:xfrm>
        </p:grpSpPr>
        <p:grpSp>
          <p:nvGrpSpPr>
            <p:cNvPr id="7" name="成组">
              <a:extLst>
                <a:ext uri="{FF2B5EF4-FFF2-40B4-BE49-F238E27FC236}">
                  <a16:creationId xmlns:a16="http://schemas.microsoft.com/office/drawing/2014/main" id="{5656F31C-4CD1-790B-401E-2E78A2653B6C}"/>
                </a:ext>
              </a:extLst>
            </p:cNvPr>
            <p:cNvGrpSpPr/>
            <p:nvPr/>
          </p:nvGrpSpPr>
          <p:grpSpPr>
            <a:xfrm>
              <a:off x="1514475" y="2236787"/>
              <a:ext cx="6553200" cy="612776"/>
              <a:chOff x="0" y="0"/>
              <a:chExt cx="6553200" cy="612775"/>
            </a:xfrm>
          </p:grpSpPr>
          <p:grpSp>
            <p:nvGrpSpPr>
              <p:cNvPr id="61" name="成组">
                <a:extLst>
                  <a:ext uri="{FF2B5EF4-FFF2-40B4-BE49-F238E27FC236}">
                    <a16:creationId xmlns:a16="http://schemas.microsoft.com/office/drawing/2014/main" id="{03DA414E-F719-0BDD-4820-201B83FE1E3A}"/>
                  </a:ext>
                </a:extLst>
              </p:cNvPr>
              <p:cNvGrpSpPr/>
              <p:nvPr/>
            </p:nvGrpSpPr>
            <p:grpSpPr>
              <a:xfrm>
                <a:off x="0" y="0"/>
                <a:ext cx="6553200" cy="612775"/>
                <a:chOff x="0" y="0"/>
                <a:chExt cx="6553200" cy="612775"/>
              </a:xfrm>
            </p:grpSpPr>
            <p:sp>
              <p:nvSpPr>
                <p:cNvPr id="71" name="矩形">
                  <a:extLst>
                    <a:ext uri="{FF2B5EF4-FFF2-40B4-BE49-F238E27FC236}">
                      <a16:creationId xmlns:a16="http://schemas.microsoft.com/office/drawing/2014/main" id="{F4E01822-3019-ED05-BC77-8A0BCBD5B009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553200" cy="61277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sp>
              <p:nvSpPr>
                <p:cNvPr id="72" name="a0          a1        e         a2         a3        a4        a5">
                  <a:extLst>
                    <a:ext uri="{FF2B5EF4-FFF2-40B4-BE49-F238E27FC236}">
                      <a16:creationId xmlns:a16="http://schemas.microsoft.com/office/drawing/2014/main" id="{11973F7D-F8AB-0F6F-C452-80F1A430F0F8}"/>
                    </a:ext>
                  </a:extLst>
                </p:cNvPr>
                <p:cNvSpPr txBox="1"/>
                <p:nvPr/>
              </p:nvSpPr>
              <p:spPr>
                <a:xfrm>
                  <a:off x="0" y="70425"/>
                  <a:ext cx="4605107" cy="47192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/>
                <a:p>
                  <a:pPr indent="39687"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r>
                    <a:t>a</a:t>
                  </a:r>
                  <a:r>
                    <a:rPr baseline="-25000"/>
                    <a:t>0          </a:t>
                  </a:r>
                  <a:r>
                    <a:t>a</a:t>
                  </a:r>
                  <a:r>
                    <a:rPr baseline="-25000"/>
                    <a:t>1 </a:t>
                  </a:r>
                  <a:r>
                    <a:rPr lang="en-US" baseline="-25000"/>
                    <a:t>        </a:t>
                  </a:r>
                  <a:r>
                    <a:rPr lang="en-US" altLang="zh-CN"/>
                    <a:t>a</a:t>
                  </a:r>
                  <a:r>
                    <a:rPr lang="en-US" altLang="zh-CN" baseline="-25000"/>
                    <a:t>2</a:t>
                  </a:r>
                  <a:r>
                    <a:rPr lang="zh-CN" altLang="en-US" baseline="-25000"/>
                    <a:t>  </a:t>
                  </a:r>
                  <a:r>
                    <a:rPr baseline="-25000"/>
                    <a:t>      </a:t>
                  </a:r>
                  <a:r>
                    <a:t>a</a:t>
                  </a:r>
                  <a:r>
                    <a:rPr baseline="-25000"/>
                    <a:t>2         </a:t>
                  </a:r>
                  <a:r>
                    <a:t>a</a:t>
                  </a:r>
                  <a:r>
                    <a:rPr baseline="-25000"/>
                    <a:t>3        </a:t>
                  </a:r>
                  <a:r>
                    <a:t>a</a:t>
                  </a:r>
                  <a:r>
                    <a:rPr baseline="-25000"/>
                    <a:t>4        </a:t>
                  </a:r>
                  <a:r>
                    <a:t>a</a:t>
                  </a:r>
                  <a:r>
                    <a:rPr baseline="-25000"/>
                    <a:t>5</a:t>
                  </a:r>
                </a:p>
              </p:txBody>
            </p:sp>
          </p:grpSp>
          <p:sp>
            <p:nvSpPr>
              <p:cNvPr id="62" name="线条">
                <a:extLst>
                  <a:ext uri="{FF2B5EF4-FFF2-40B4-BE49-F238E27FC236}">
                    <a16:creationId xmlns:a16="http://schemas.microsoft.com/office/drawing/2014/main" id="{BE7691DD-23B4-767D-466F-2FDA261C55DD}"/>
                  </a:ext>
                </a:extLst>
              </p:cNvPr>
              <p:cNvSpPr/>
              <p:nvPr/>
            </p:nvSpPr>
            <p:spPr>
              <a:xfrm flipV="1">
                <a:off x="638175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63" name="线条">
                <a:extLst>
                  <a:ext uri="{FF2B5EF4-FFF2-40B4-BE49-F238E27FC236}">
                    <a16:creationId xmlns:a16="http://schemas.microsoft.com/office/drawing/2014/main" id="{258F092D-A415-842B-5771-CB2C5C8868BF}"/>
                  </a:ext>
                </a:extLst>
              </p:cNvPr>
              <p:cNvSpPr/>
              <p:nvPr/>
            </p:nvSpPr>
            <p:spPr>
              <a:xfrm flipV="1">
                <a:off x="1311275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64" name="线条">
                <a:extLst>
                  <a:ext uri="{FF2B5EF4-FFF2-40B4-BE49-F238E27FC236}">
                    <a16:creationId xmlns:a16="http://schemas.microsoft.com/office/drawing/2014/main" id="{5301D8E1-E2A6-6688-8309-9095654EE9D3}"/>
                  </a:ext>
                </a:extLst>
              </p:cNvPr>
              <p:cNvSpPr/>
              <p:nvPr/>
            </p:nvSpPr>
            <p:spPr>
              <a:xfrm flipV="1">
                <a:off x="1984375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65" name="线条">
                <a:extLst>
                  <a:ext uri="{FF2B5EF4-FFF2-40B4-BE49-F238E27FC236}">
                    <a16:creationId xmlns:a16="http://schemas.microsoft.com/office/drawing/2014/main" id="{A28DC072-9B65-BC71-5528-488AF949CD7C}"/>
                  </a:ext>
                </a:extLst>
              </p:cNvPr>
              <p:cNvSpPr/>
              <p:nvPr/>
            </p:nvSpPr>
            <p:spPr>
              <a:xfrm flipV="1">
                <a:off x="2654300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66" name="线条">
                <a:extLst>
                  <a:ext uri="{FF2B5EF4-FFF2-40B4-BE49-F238E27FC236}">
                    <a16:creationId xmlns:a16="http://schemas.microsoft.com/office/drawing/2014/main" id="{271D7E7F-DE6A-621D-BE8D-C3E7A2056B6E}"/>
                  </a:ext>
                </a:extLst>
              </p:cNvPr>
              <p:cNvSpPr/>
              <p:nvPr/>
            </p:nvSpPr>
            <p:spPr>
              <a:xfrm flipV="1">
                <a:off x="3294062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67" name="线条">
                <a:extLst>
                  <a:ext uri="{FF2B5EF4-FFF2-40B4-BE49-F238E27FC236}">
                    <a16:creationId xmlns:a16="http://schemas.microsoft.com/office/drawing/2014/main" id="{F6F66E81-84FD-3968-7AAC-190821F580FB}"/>
                  </a:ext>
                </a:extLst>
              </p:cNvPr>
              <p:cNvSpPr/>
              <p:nvPr/>
            </p:nvSpPr>
            <p:spPr>
              <a:xfrm flipV="1">
                <a:off x="3965575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68" name="线条">
                <a:extLst>
                  <a:ext uri="{FF2B5EF4-FFF2-40B4-BE49-F238E27FC236}">
                    <a16:creationId xmlns:a16="http://schemas.microsoft.com/office/drawing/2014/main" id="{BC9F8AB5-39FB-E0E4-712D-FDA07A13349D}"/>
                  </a:ext>
                </a:extLst>
              </p:cNvPr>
              <p:cNvSpPr/>
              <p:nvPr/>
            </p:nvSpPr>
            <p:spPr>
              <a:xfrm flipV="1">
                <a:off x="4637087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69" name="线条">
                <a:extLst>
                  <a:ext uri="{FF2B5EF4-FFF2-40B4-BE49-F238E27FC236}">
                    <a16:creationId xmlns:a16="http://schemas.microsoft.com/office/drawing/2014/main" id="{B99E907A-D275-4330-1813-09CAE28869E2}"/>
                  </a:ext>
                </a:extLst>
              </p:cNvPr>
              <p:cNvSpPr/>
              <p:nvPr/>
            </p:nvSpPr>
            <p:spPr>
              <a:xfrm flipV="1">
                <a:off x="5275262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70" name="线条">
                <a:extLst>
                  <a:ext uri="{FF2B5EF4-FFF2-40B4-BE49-F238E27FC236}">
                    <a16:creationId xmlns:a16="http://schemas.microsoft.com/office/drawing/2014/main" id="{64C0ED2F-B317-0FF9-8C6C-ED1627EFE048}"/>
                  </a:ext>
                </a:extLst>
              </p:cNvPr>
              <p:cNvSpPr/>
              <p:nvPr/>
            </p:nvSpPr>
            <p:spPr>
              <a:xfrm flipV="1">
                <a:off x="5915025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grpSp>
          <p:nvGrpSpPr>
            <p:cNvPr id="8" name="成组">
              <a:extLst>
                <a:ext uri="{FF2B5EF4-FFF2-40B4-BE49-F238E27FC236}">
                  <a16:creationId xmlns:a16="http://schemas.microsoft.com/office/drawing/2014/main" id="{FE874941-485B-7DFC-0EBF-6EA4C8E03A9E}"/>
                </a:ext>
              </a:extLst>
            </p:cNvPr>
            <p:cNvGrpSpPr/>
            <p:nvPr/>
          </p:nvGrpSpPr>
          <p:grpSpPr>
            <a:xfrm>
              <a:off x="1501775" y="1016000"/>
              <a:ext cx="6553200" cy="612775"/>
              <a:chOff x="0" y="0"/>
              <a:chExt cx="6553200" cy="612775"/>
            </a:xfrm>
          </p:grpSpPr>
          <p:grpSp>
            <p:nvGrpSpPr>
              <p:cNvPr id="49" name="成组">
                <a:extLst>
                  <a:ext uri="{FF2B5EF4-FFF2-40B4-BE49-F238E27FC236}">
                    <a16:creationId xmlns:a16="http://schemas.microsoft.com/office/drawing/2014/main" id="{FF7A147A-A532-0DA9-22BB-9C097814B105}"/>
                  </a:ext>
                </a:extLst>
              </p:cNvPr>
              <p:cNvGrpSpPr/>
              <p:nvPr/>
            </p:nvGrpSpPr>
            <p:grpSpPr>
              <a:xfrm>
                <a:off x="0" y="0"/>
                <a:ext cx="6553200" cy="612775"/>
                <a:chOff x="0" y="0"/>
                <a:chExt cx="6553200" cy="612775"/>
              </a:xfrm>
            </p:grpSpPr>
            <p:sp>
              <p:nvSpPr>
                <p:cNvPr id="59" name="矩形">
                  <a:extLst>
                    <a:ext uri="{FF2B5EF4-FFF2-40B4-BE49-F238E27FC236}">
                      <a16:creationId xmlns:a16="http://schemas.microsoft.com/office/drawing/2014/main" id="{FCC33E34-B964-F9D0-E141-C22C565CDDF1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553200" cy="61277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sp>
              <p:nvSpPr>
                <p:cNvPr id="60" name="a0          a1         a2       a3        a4       a5">
                  <a:extLst>
                    <a:ext uri="{FF2B5EF4-FFF2-40B4-BE49-F238E27FC236}">
                      <a16:creationId xmlns:a16="http://schemas.microsoft.com/office/drawing/2014/main" id="{99212D46-8CE4-F173-CD22-BDC26B04C05A}"/>
                    </a:ext>
                  </a:extLst>
                </p:cNvPr>
                <p:cNvSpPr txBox="1"/>
                <p:nvPr/>
              </p:nvSpPr>
              <p:spPr>
                <a:xfrm>
                  <a:off x="0" y="61655"/>
                  <a:ext cx="4065588" cy="489464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/>
                <a:p>
                  <a:pPr indent="39687"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r>
                    <a:t>a</a:t>
                  </a:r>
                  <a:r>
                    <a:rPr baseline="-25000"/>
                    <a:t>0          </a:t>
                  </a:r>
                  <a:r>
                    <a:t>a</a:t>
                  </a:r>
                  <a:r>
                    <a:rPr baseline="-25000"/>
                    <a:t>1         </a:t>
                  </a:r>
                  <a:r>
                    <a:t>a</a:t>
                  </a:r>
                  <a:r>
                    <a:rPr baseline="-25000"/>
                    <a:t>2       </a:t>
                  </a:r>
                  <a:r>
                    <a:t>a</a:t>
                  </a:r>
                  <a:r>
                    <a:rPr baseline="-25000"/>
                    <a:t>3        </a:t>
                  </a:r>
                  <a:r>
                    <a:t>a</a:t>
                  </a:r>
                  <a:r>
                    <a:rPr baseline="-25000"/>
                    <a:t>4       </a:t>
                  </a:r>
                  <a:r>
                    <a:t>a</a:t>
                  </a:r>
                  <a:r>
                    <a:rPr baseline="-25000"/>
                    <a:t>5      </a:t>
                  </a:r>
                </a:p>
              </p:txBody>
            </p:sp>
          </p:grpSp>
          <p:sp>
            <p:nvSpPr>
              <p:cNvPr id="50" name="线条">
                <a:extLst>
                  <a:ext uri="{FF2B5EF4-FFF2-40B4-BE49-F238E27FC236}">
                    <a16:creationId xmlns:a16="http://schemas.microsoft.com/office/drawing/2014/main" id="{D5BE6944-6D6B-D91D-EE88-6E4D5977AD08}"/>
                  </a:ext>
                </a:extLst>
              </p:cNvPr>
              <p:cNvSpPr/>
              <p:nvPr/>
            </p:nvSpPr>
            <p:spPr>
              <a:xfrm flipV="1">
                <a:off x="638175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51" name="线条">
                <a:extLst>
                  <a:ext uri="{FF2B5EF4-FFF2-40B4-BE49-F238E27FC236}">
                    <a16:creationId xmlns:a16="http://schemas.microsoft.com/office/drawing/2014/main" id="{3109733D-DA9A-B3E0-943B-9644C2AECD9B}"/>
                  </a:ext>
                </a:extLst>
              </p:cNvPr>
              <p:cNvSpPr/>
              <p:nvPr/>
            </p:nvSpPr>
            <p:spPr>
              <a:xfrm flipV="1">
                <a:off x="1311275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52" name="线条">
                <a:extLst>
                  <a:ext uri="{FF2B5EF4-FFF2-40B4-BE49-F238E27FC236}">
                    <a16:creationId xmlns:a16="http://schemas.microsoft.com/office/drawing/2014/main" id="{0700F742-3DED-7473-1FAD-000F09BBCEE0}"/>
                  </a:ext>
                </a:extLst>
              </p:cNvPr>
              <p:cNvSpPr/>
              <p:nvPr/>
            </p:nvSpPr>
            <p:spPr>
              <a:xfrm flipV="1">
                <a:off x="1984375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53" name="线条">
                <a:extLst>
                  <a:ext uri="{FF2B5EF4-FFF2-40B4-BE49-F238E27FC236}">
                    <a16:creationId xmlns:a16="http://schemas.microsoft.com/office/drawing/2014/main" id="{7B31FD70-C76C-50A4-D512-0FD898D85721}"/>
                  </a:ext>
                </a:extLst>
              </p:cNvPr>
              <p:cNvSpPr/>
              <p:nvPr/>
            </p:nvSpPr>
            <p:spPr>
              <a:xfrm flipV="1">
                <a:off x="2654300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54" name="线条">
                <a:extLst>
                  <a:ext uri="{FF2B5EF4-FFF2-40B4-BE49-F238E27FC236}">
                    <a16:creationId xmlns:a16="http://schemas.microsoft.com/office/drawing/2014/main" id="{F282013E-CB8E-5221-C742-D19E49323DD0}"/>
                  </a:ext>
                </a:extLst>
              </p:cNvPr>
              <p:cNvSpPr/>
              <p:nvPr/>
            </p:nvSpPr>
            <p:spPr>
              <a:xfrm flipV="1">
                <a:off x="3294062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55" name="线条">
                <a:extLst>
                  <a:ext uri="{FF2B5EF4-FFF2-40B4-BE49-F238E27FC236}">
                    <a16:creationId xmlns:a16="http://schemas.microsoft.com/office/drawing/2014/main" id="{C68DD8F6-C15F-844D-2B30-49AD8A751E00}"/>
                  </a:ext>
                </a:extLst>
              </p:cNvPr>
              <p:cNvSpPr/>
              <p:nvPr/>
            </p:nvSpPr>
            <p:spPr>
              <a:xfrm flipV="1">
                <a:off x="3965575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56" name="线条">
                <a:extLst>
                  <a:ext uri="{FF2B5EF4-FFF2-40B4-BE49-F238E27FC236}">
                    <a16:creationId xmlns:a16="http://schemas.microsoft.com/office/drawing/2014/main" id="{FC384FAA-33BF-62D5-55F9-B1B304A299D8}"/>
                  </a:ext>
                </a:extLst>
              </p:cNvPr>
              <p:cNvSpPr/>
              <p:nvPr/>
            </p:nvSpPr>
            <p:spPr>
              <a:xfrm flipV="1">
                <a:off x="4637087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57" name="线条">
                <a:extLst>
                  <a:ext uri="{FF2B5EF4-FFF2-40B4-BE49-F238E27FC236}">
                    <a16:creationId xmlns:a16="http://schemas.microsoft.com/office/drawing/2014/main" id="{C5368CE3-517F-79C4-786A-05E079F43D41}"/>
                  </a:ext>
                </a:extLst>
              </p:cNvPr>
              <p:cNvSpPr/>
              <p:nvPr/>
            </p:nvSpPr>
            <p:spPr>
              <a:xfrm flipV="1">
                <a:off x="5275262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58" name="线条">
                <a:extLst>
                  <a:ext uri="{FF2B5EF4-FFF2-40B4-BE49-F238E27FC236}">
                    <a16:creationId xmlns:a16="http://schemas.microsoft.com/office/drawing/2014/main" id="{06D76AB6-DD9F-9F4A-2966-D75F8CAE3524}"/>
                  </a:ext>
                </a:extLst>
              </p:cNvPr>
              <p:cNvSpPr/>
              <p:nvPr/>
            </p:nvSpPr>
            <p:spPr>
              <a:xfrm flipV="1">
                <a:off x="5915025" y="0"/>
                <a:ext cx="1590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9" name="e[0]">
              <a:extLst>
                <a:ext uri="{FF2B5EF4-FFF2-40B4-BE49-F238E27FC236}">
                  <a16:creationId xmlns:a16="http://schemas.microsoft.com/office/drawing/2014/main" id="{CDCB806F-43AC-F0F0-101B-F1A92244DB90}"/>
                </a:ext>
              </a:extLst>
            </p:cNvPr>
            <p:cNvSpPr txBox="1"/>
            <p:nvPr/>
          </p:nvSpPr>
          <p:spPr>
            <a:xfrm>
              <a:off x="1535112" y="2913425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e[0]</a:t>
              </a:r>
            </a:p>
          </p:txBody>
        </p:sp>
        <p:sp>
          <p:nvSpPr>
            <p:cNvPr id="10" name="e[1]">
              <a:extLst>
                <a:ext uri="{FF2B5EF4-FFF2-40B4-BE49-F238E27FC236}">
                  <a16:creationId xmlns:a16="http://schemas.microsoft.com/office/drawing/2014/main" id="{1D6B7BAB-2B4E-FE19-04FC-0BE57C4E6FEC}"/>
                </a:ext>
              </a:extLst>
            </p:cNvPr>
            <p:cNvSpPr txBox="1"/>
            <p:nvPr/>
          </p:nvSpPr>
          <p:spPr>
            <a:xfrm>
              <a:off x="2235200" y="2913425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e[1]</a:t>
              </a:r>
            </a:p>
          </p:txBody>
        </p:sp>
        <p:sp>
          <p:nvSpPr>
            <p:cNvPr id="11" name="e[2]">
              <a:extLst>
                <a:ext uri="{FF2B5EF4-FFF2-40B4-BE49-F238E27FC236}">
                  <a16:creationId xmlns:a16="http://schemas.microsoft.com/office/drawing/2014/main" id="{B2BB20E6-E9F1-1DCA-0D44-6D015EFD0859}"/>
                </a:ext>
              </a:extLst>
            </p:cNvPr>
            <p:cNvSpPr txBox="1"/>
            <p:nvPr/>
          </p:nvSpPr>
          <p:spPr>
            <a:xfrm>
              <a:off x="2849562" y="2913425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e[2]</a:t>
              </a:r>
            </a:p>
          </p:txBody>
        </p:sp>
        <p:sp>
          <p:nvSpPr>
            <p:cNvPr id="12" name="e[3]">
              <a:extLst>
                <a:ext uri="{FF2B5EF4-FFF2-40B4-BE49-F238E27FC236}">
                  <a16:creationId xmlns:a16="http://schemas.microsoft.com/office/drawing/2014/main" id="{35EC8D82-1938-6AF4-7FB5-F2E1799B9485}"/>
                </a:ext>
              </a:extLst>
            </p:cNvPr>
            <p:cNvSpPr txBox="1"/>
            <p:nvPr/>
          </p:nvSpPr>
          <p:spPr>
            <a:xfrm>
              <a:off x="3556000" y="2913425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e[3]</a:t>
              </a:r>
            </a:p>
          </p:txBody>
        </p:sp>
        <p:sp>
          <p:nvSpPr>
            <p:cNvPr id="38" name="e[4]">
              <a:extLst>
                <a:ext uri="{FF2B5EF4-FFF2-40B4-BE49-F238E27FC236}">
                  <a16:creationId xmlns:a16="http://schemas.microsoft.com/office/drawing/2014/main" id="{28D962E0-530E-718E-BC6C-F22A18A41D70}"/>
                </a:ext>
              </a:extLst>
            </p:cNvPr>
            <p:cNvSpPr txBox="1"/>
            <p:nvPr/>
          </p:nvSpPr>
          <p:spPr>
            <a:xfrm>
              <a:off x="4248150" y="2913425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e[4]</a:t>
              </a:r>
            </a:p>
          </p:txBody>
        </p:sp>
        <p:sp>
          <p:nvSpPr>
            <p:cNvPr id="39" name="e[5]">
              <a:extLst>
                <a:ext uri="{FF2B5EF4-FFF2-40B4-BE49-F238E27FC236}">
                  <a16:creationId xmlns:a16="http://schemas.microsoft.com/office/drawing/2014/main" id="{DC6F3D3C-0AFE-47CD-055D-25F3C5DD4628}"/>
                </a:ext>
              </a:extLst>
            </p:cNvPr>
            <p:cNvSpPr txBox="1"/>
            <p:nvPr/>
          </p:nvSpPr>
          <p:spPr>
            <a:xfrm>
              <a:off x="4941887" y="2913425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e[5]</a:t>
              </a:r>
            </a:p>
          </p:txBody>
        </p:sp>
        <p:sp>
          <p:nvSpPr>
            <p:cNvPr id="41" name="e[6]">
              <a:extLst>
                <a:ext uri="{FF2B5EF4-FFF2-40B4-BE49-F238E27FC236}">
                  <a16:creationId xmlns:a16="http://schemas.microsoft.com/office/drawing/2014/main" id="{731A61BE-ED4F-A1D2-EF6F-E54494882F8C}"/>
                </a:ext>
              </a:extLst>
            </p:cNvPr>
            <p:cNvSpPr txBox="1"/>
            <p:nvPr/>
          </p:nvSpPr>
          <p:spPr>
            <a:xfrm>
              <a:off x="5648325" y="2913425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e[6]</a:t>
              </a:r>
            </a:p>
          </p:txBody>
        </p:sp>
        <p:sp>
          <p:nvSpPr>
            <p:cNvPr id="42" name="e[0]">
              <a:extLst>
                <a:ext uri="{FF2B5EF4-FFF2-40B4-BE49-F238E27FC236}">
                  <a16:creationId xmlns:a16="http://schemas.microsoft.com/office/drawing/2014/main" id="{0E3741A2-78FD-6EC8-F2A9-684941F8A8B9}"/>
                </a:ext>
              </a:extLst>
            </p:cNvPr>
            <p:cNvSpPr txBox="1"/>
            <p:nvPr/>
          </p:nvSpPr>
          <p:spPr>
            <a:xfrm>
              <a:off x="1500187" y="1639456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e[0]</a:t>
              </a:r>
            </a:p>
          </p:txBody>
        </p:sp>
        <p:sp>
          <p:nvSpPr>
            <p:cNvPr id="43" name="e[1]">
              <a:extLst>
                <a:ext uri="{FF2B5EF4-FFF2-40B4-BE49-F238E27FC236}">
                  <a16:creationId xmlns:a16="http://schemas.microsoft.com/office/drawing/2014/main" id="{B464B6D4-9859-F35F-640E-1E0337558584}"/>
                </a:ext>
              </a:extLst>
            </p:cNvPr>
            <p:cNvSpPr txBox="1"/>
            <p:nvPr/>
          </p:nvSpPr>
          <p:spPr>
            <a:xfrm>
              <a:off x="2200275" y="1639456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e[1]</a:t>
              </a:r>
            </a:p>
          </p:txBody>
        </p:sp>
        <p:sp>
          <p:nvSpPr>
            <p:cNvPr id="44" name="e[2]">
              <a:extLst>
                <a:ext uri="{FF2B5EF4-FFF2-40B4-BE49-F238E27FC236}">
                  <a16:creationId xmlns:a16="http://schemas.microsoft.com/office/drawing/2014/main" id="{441FE888-39E3-CE47-5600-5CF122A5E9F9}"/>
                </a:ext>
              </a:extLst>
            </p:cNvPr>
            <p:cNvSpPr txBox="1"/>
            <p:nvPr/>
          </p:nvSpPr>
          <p:spPr>
            <a:xfrm>
              <a:off x="2814637" y="1639456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e[2]</a:t>
              </a:r>
            </a:p>
          </p:txBody>
        </p:sp>
        <p:sp>
          <p:nvSpPr>
            <p:cNvPr id="45" name="e[3]">
              <a:extLst>
                <a:ext uri="{FF2B5EF4-FFF2-40B4-BE49-F238E27FC236}">
                  <a16:creationId xmlns:a16="http://schemas.microsoft.com/office/drawing/2014/main" id="{2FABC7AC-08B9-A48E-780C-CF70A5646A7E}"/>
                </a:ext>
              </a:extLst>
            </p:cNvPr>
            <p:cNvSpPr txBox="1"/>
            <p:nvPr/>
          </p:nvSpPr>
          <p:spPr>
            <a:xfrm>
              <a:off x="3522662" y="1639456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e[3]</a:t>
              </a:r>
            </a:p>
          </p:txBody>
        </p:sp>
        <p:sp>
          <p:nvSpPr>
            <p:cNvPr id="46" name="e[4]">
              <a:extLst>
                <a:ext uri="{FF2B5EF4-FFF2-40B4-BE49-F238E27FC236}">
                  <a16:creationId xmlns:a16="http://schemas.microsoft.com/office/drawing/2014/main" id="{4460E95E-2531-DDB0-3A28-71CAC95CC29D}"/>
                </a:ext>
              </a:extLst>
            </p:cNvPr>
            <p:cNvSpPr txBox="1"/>
            <p:nvPr/>
          </p:nvSpPr>
          <p:spPr>
            <a:xfrm>
              <a:off x="4214812" y="1639456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e[4]</a:t>
              </a:r>
            </a:p>
          </p:txBody>
        </p:sp>
        <p:sp>
          <p:nvSpPr>
            <p:cNvPr id="47" name="e[5]">
              <a:extLst>
                <a:ext uri="{FF2B5EF4-FFF2-40B4-BE49-F238E27FC236}">
                  <a16:creationId xmlns:a16="http://schemas.microsoft.com/office/drawing/2014/main" id="{81ADA207-E72C-0A90-4C37-15A2263F21D4}"/>
                </a:ext>
              </a:extLst>
            </p:cNvPr>
            <p:cNvSpPr txBox="1"/>
            <p:nvPr/>
          </p:nvSpPr>
          <p:spPr>
            <a:xfrm>
              <a:off x="4906962" y="1639456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e[5]</a:t>
              </a:r>
            </a:p>
          </p:txBody>
        </p:sp>
        <p:sp>
          <p:nvSpPr>
            <p:cNvPr id="48" name="e[6]">
              <a:extLst>
                <a:ext uri="{FF2B5EF4-FFF2-40B4-BE49-F238E27FC236}">
                  <a16:creationId xmlns:a16="http://schemas.microsoft.com/office/drawing/2014/main" id="{9756B738-F174-8149-8E61-EB0CCBC0867A}"/>
                </a:ext>
              </a:extLst>
            </p:cNvPr>
            <p:cNvSpPr txBox="1"/>
            <p:nvPr/>
          </p:nvSpPr>
          <p:spPr>
            <a:xfrm>
              <a:off x="5613400" y="1639456"/>
              <a:ext cx="502761" cy="3707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100000"/>
                </a:lnSpc>
                <a:defRPr sz="1900"/>
              </a:lvl1pPr>
            </a:lstStyle>
            <a:p>
              <a:r>
                <a:t>e[6]</a:t>
              </a:r>
            </a:p>
          </p:txBody>
        </p:sp>
      </p:grpSp>
      <p:sp>
        <p:nvSpPr>
          <p:cNvPr id="73" name="e[6]=e[5]…">
            <a:extLst>
              <a:ext uri="{FF2B5EF4-FFF2-40B4-BE49-F238E27FC236}">
                <a16:creationId xmlns:a16="http://schemas.microsoft.com/office/drawing/2014/main" id="{5DEC025B-425C-0F8B-C1C1-A6799C9E05B6}"/>
              </a:ext>
            </a:extLst>
          </p:cNvPr>
          <p:cNvSpPr txBox="1"/>
          <p:nvPr/>
        </p:nvSpPr>
        <p:spPr>
          <a:xfrm>
            <a:off x="1895475" y="3470275"/>
            <a:ext cx="1436688" cy="1754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indent="39687" defTabSz="914400">
              <a:lnSpc>
                <a:spcPct val="100000"/>
              </a:lnSpc>
              <a:spcBef>
                <a:spcPts val="1300"/>
              </a:spcBef>
              <a:defRPr sz="2000"/>
            </a:pPr>
            <a:r>
              <a:t>e[6]=e[5]</a:t>
            </a:r>
          </a:p>
          <a:p>
            <a:pPr indent="39687" defTabSz="914400">
              <a:lnSpc>
                <a:spcPct val="100000"/>
              </a:lnSpc>
              <a:spcBef>
                <a:spcPts val="1300"/>
              </a:spcBef>
              <a:defRPr sz="2000"/>
            </a:pPr>
            <a:r>
              <a:t>e[5]=e[4]</a:t>
            </a:r>
          </a:p>
          <a:p>
            <a:pPr indent="39687" defTabSz="914400">
              <a:lnSpc>
                <a:spcPct val="100000"/>
              </a:lnSpc>
              <a:spcBef>
                <a:spcPts val="1300"/>
              </a:spcBef>
              <a:defRPr sz="2000"/>
            </a:pPr>
            <a:r>
              <a:t>e[4]=e[3]</a:t>
            </a:r>
          </a:p>
          <a:p>
            <a:pPr indent="39687" defTabSz="914400">
              <a:lnSpc>
                <a:spcPct val="100000"/>
              </a:lnSpc>
              <a:spcBef>
                <a:spcPts val="1300"/>
              </a:spcBef>
              <a:defRPr sz="2000"/>
            </a:pPr>
            <a:r>
              <a:t>e[3]=e[2]</a:t>
            </a:r>
          </a:p>
        </p:txBody>
      </p:sp>
      <p:sp>
        <p:nvSpPr>
          <p:cNvPr id="74" name="e[k] = e[k - 1]">
            <a:extLst>
              <a:ext uri="{FF2B5EF4-FFF2-40B4-BE49-F238E27FC236}">
                <a16:creationId xmlns:a16="http://schemas.microsoft.com/office/drawing/2014/main" id="{F99C73CA-B72D-16C7-4945-E9C22C9F8083}"/>
              </a:ext>
            </a:extLst>
          </p:cNvPr>
          <p:cNvSpPr txBox="1"/>
          <p:nvPr/>
        </p:nvSpPr>
        <p:spPr>
          <a:xfrm>
            <a:off x="4260215" y="3690937"/>
            <a:ext cx="2311400" cy="519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indent="39687" defTabSz="914400">
              <a:lnSpc>
                <a:spcPct val="100000"/>
              </a:lnSpc>
              <a:spcBef>
                <a:spcPts val="1300"/>
              </a:spcBef>
              <a:defRPr>
                <a:solidFill>
                  <a:srgbClr val="F81F08"/>
                </a:solidFill>
              </a:defRPr>
            </a:pPr>
            <a:r>
              <a:t>e[k]</a:t>
            </a:r>
            <a:r>
              <a:rPr baseline="-30000"/>
              <a:t> </a:t>
            </a:r>
            <a:r>
              <a:t>= e[k - 1]</a:t>
            </a:r>
          </a:p>
        </p:txBody>
      </p:sp>
      <p:sp>
        <p:nvSpPr>
          <p:cNvPr id="75" name="k=size→  i + 1">
            <a:extLst>
              <a:ext uri="{FF2B5EF4-FFF2-40B4-BE49-F238E27FC236}">
                <a16:creationId xmlns:a16="http://schemas.microsoft.com/office/drawing/2014/main" id="{B87E7253-C65E-8E9C-4544-CA558F256A11}"/>
              </a:ext>
            </a:extLst>
          </p:cNvPr>
          <p:cNvSpPr txBox="1"/>
          <p:nvPr/>
        </p:nvSpPr>
        <p:spPr>
          <a:xfrm>
            <a:off x="4250690" y="4435475"/>
            <a:ext cx="4456290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indent="39687" defTabSz="914400">
              <a:lnSpc>
                <a:spcPct val="100000"/>
              </a:lnSpc>
              <a:spcBef>
                <a:spcPts val="1300"/>
              </a:spcBef>
              <a:defRPr sz="3200" b="1">
                <a:solidFill>
                  <a:srgbClr val="F81F08"/>
                </a:solidFill>
              </a:defRPr>
            </a:lvl1pPr>
          </a:lstStyle>
          <a:p>
            <a:r>
              <a:t>k</a:t>
            </a:r>
            <a:r>
              <a:rPr lang="en-US"/>
              <a:t> </a:t>
            </a:r>
            <a:r>
              <a:t>=</a:t>
            </a:r>
            <a:r>
              <a:rPr lang="en-US"/>
              <a:t> </a:t>
            </a:r>
            <a:r>
              <a:t>size</a:t>
            </a:r>
            <a:r>
              <a:rPr lang="zh-CN" altLang="en-US"/>
              <a:t>，</a:t>
            </a:r>
            <a:r>
              <a:rPr lang="en-US" altLang="zh-CN"/>
              <a:t>...</a:t>
            </a:r>
            <a:r>
              <a:rPr lang="zh-CN" altLang="en-US"/>
              <a:t>，</a:t>
            </a:r>
            <a:r>
              <a:t> i</a:t>
            </a:r>
            <a:r>
              <a:rPr lang="en-US" altLang="zh-CN"/>
              <a:t>ndex</a:t>
            </a:r>
            <a:r>
              <a:t> + 1</a:t>
            </a:r>
          </a:p>
        </p:txBody>
      </p:sp>
      <p:sp>
        <p:nvSpPr>
          <p:cNvPr id="76" name="线条">
            <a:extLst>
              <a:ext uri="{FF2B5EF4-FFF2-40B4-BE49-F238E27FC236}">
                <a16:creationId xmlns:a16="http://schemas.microsoft.com/office/drawing/2014/main" id="{CAD61668-ABA9-3593-235E-9EE6F228CC6E}"/>
              </a:ext>
            </a:extLst>
          </p:cNvPr>
          <p:cNvSpPr/>
          <p:nvPr/>
        </p:nvSpPr>
        <p:spPr>
          <a:xfrm>
            <a:off x="3711575" y="3568382"/>
            <a:ext cx="1588" cy="1728000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887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 advAuto="0"/>
      <p:bldP spid="74" grpId="0" animBg="1" advAuto="0"/>
      <p:bldP spid="75" grpId="0" animBg="1" advAuto="0"/>
      <p:bldP spid="76" grpId="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向后复制数据</a:t>
            </a:r>
            <a:endParaRPr lang="en-US" altLang="zh-CN"/>
          </a:p>
        </p:txBody>
      </p:sp>
      <p:sp>
        <p:nvSpPr>
          <p:cNvPr id="2" name="private void moveBackward(int pos) {…">
            <a:extLst>
              <a:ext uri="{FF2B5EF4-FFF2-40B4-BE49-F238E27FC236}">
                <a16:creationId xmlns:a16="http://schemas.microsoft.com/office/drawing/2014/main" id="{CC101159-7D97-67B8-E731-F56A3F9A8801}"/>
              </a:ext>
            </a:extLst>
          </p:cNvPr>
          <p:cNvSpPr txBox="1"/>
          <p:nvPr/>
        </p:nvSpPr>
        <p:spPr>
          <a:xfrm>
            <a:off x="733636" y="1039645"/>
            <a:ext cx="7753726" cy="22539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400" u="sng">
                <a:latin typeface="Monaco"/>
                <a:ea typeface="Monaco"/>
                <a:cs typeface="Monaco"/>
                <a:sym typeface="Monaco"/>
              </a:defRPr>
            </a:pPr>
            <a:r>
              <a:rPr u="none"/>
              <a:t>	</a:t>
            </a:r>
            <a:r>
              <a:rPr u="none">
                <a:solidFill>
                  <a:srgbClr val="931A68"/>
                </a:solidFill>
              </a:rPr>
              <a:t>private</a:t>
            </a:r>
            <a:r>
              <a:rPr u="none"/>
              <a:t> </a:t>
            </a:r>
            <a:r>
              <a:rPr u="none">
                <a:solidFill>
                  <a:srgbClr val="931A68"/>
                </a:solidFill>
              </a:rPr>
              <a:t>void</a:t>
            </a:r>
            <a:r>
              <a:rPr u="none"/>
              <a:t> moveBackward(</a:t>
            </a:r>
            <a:r>
              <a:rPr u="none">
                <a:solidFill>
                  <a:srgbClr val="931A68"/>
                </a:solidFill>
              </a:rPr>
              <a:t>int</a:t>
            </a:r>
            <a:r>
              <a:rPr lang="zh-CN" altLang="en-US" u="none">
                <a:solidFill>
                  <a:srgbClr val="931A68"/>
                </a:solidFill>
              </a:rPr>
              <a:t> </a:t>
            </a:r>
            <a:r>
              <a:rPr lang="en-US" altLang="zh-CN" u="none">
                <a:solidFill>
                  <a:schemeClr val="tx1"/>
                </a:solidFill>
              </a:rPr>
              <a:t>index</a:t>
            </a:r>
            <a:r>
              <a:rPr u="none"/>
              <a:t>) {</a:t>
            </a:r>
          </a:p>
          <a:p>
            <a:pPr>
              <a:lnSpc>
                <a:spcPct val="15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= </a:t>
            </a:r>
            <a:r>
              <a:t>size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&gt; </a:t>
            </a:r>
            <a:r>
              <a:rPr lang="en-US" altLang="zh-CN">
                <a:solidFill>
                  <a:schemeClr val="tx1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; --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5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- 1];</a:t>
            </a:r>
          </a:p>
          <a:p>
            <a:pPr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41535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void add(int index</a:t>
            </a:r>
            <a:r>
              <a:rPr lang="zh-CN" altLang="en-US"/>
              <a:t>，</a:t>
            </a:r>
            <a:r>
              <a:rPr lang="en-US" altLang="zh-CN"/>
              <a:t>T x)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9908757-4EDA-FE1E-EA0B-0D59AFD046A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3390" y="867410"/>
            <a:ext cx="8248822" cy="3034030"/>
          </a:xfrm>
          <a:prstGeom prst="rect">
            <a:avLst/>
          </a:prstGeom>
        </p:spPr>
        <p:txBody>
          <a:bodyPr/>
          <a:lstStyle/>
          <a:p>
            <a:pPr marL="457200" indent="-457200" defTabSz="9144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rabicPeriod"/>
              <a:defRPr sz="2800">
                <a:latin typeface="SimSun"/>
                <a:ea typeface="SimSun"/>
                <a:cs typeface="SimSun"/>
                <a:sym typeface="SimSun"/>
              </a:defRPr>
            </a:pPr>
            <a:r>
              <a:rPr lang="zh-CN" alt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判断</a:t>
            </a:r>
            <a:r>
              <a:rPr lang="en-US" altLang="zh-CN" sz="2500">
                <a:latin typeface="Times New Roman" panose="02020603050405020304" pitchFamily="18" charset="0"/>
                <a:cs typeface="Times New Roman" panose="02020603050405020304" pitchFamily="18" charset="0"/>
              </a:rPr>
              <a:t>index</a:t>
            </a:r>
            <a:r>
              <a:rPr lang="zh-CN" alt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的合法性</a:t>
            </a:r>
            <a:endParaRPr lang="en-US" altLang="zh-CN" sz="25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defTabSz="9144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rabicPeriod"/>
              <a:defRPr sz="2800">
                <a:latin typeface="SimSun"/>
                <a:ea typeface="SimSun"/>
                <a:cs typeface="SimSun"/>
                <a:sym typeface="SimSun"/>
              </a:defRPr>
            </a:pPr>
            <a:r>
              <a:rPr lang="zh-CN" altLang="en-US" sz="25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判断表是不是已满</a:t>
            </a:r>
          </a:p>
          <a:p>
            <a:pPr marL="457200" indent="-457200" defTabSz="9144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rabicPeriod"/>
              <a:defRPr sz="2800">
                <a:latin typeface="SimSun"/>
                <a:ea typeface="SimSun"/>
                <a:cs typeface="SimSun"/>
                <a:sym typeface="SimSun"/>
              </a:defRPr>
            </a:pPr>
            <a:r>
              <a:rPr lang="zh-CN" alt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向后复制，腾出空间</a:t>
            </a:r>
          </a:p>
          <a:p>
            <a:pPr marL="457200" indent="-457200" defTabSz="9144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rabicPeriod"/>
              <a:defRPr sz="2800">
                <a:latin typeface="SimSun"/>
                <a:ea typeface="SimSun"/>
                <a:cs typeface="SimSun"/>
                <a:sym typeface="SimSun"/>
              </a:defRPr>
            </a:pPr>
            <a:r>
              <a:rPr lang="zh-CN" alt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赋值</a:t>
            </a:r>
          </a:p>
          <a:p>
            <a:pPr marL="457200" indent="-457200" defTabSz="9144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rabicPeriod"/>
              <a:defRPr sz="2800">
                <a:latin typeface="SimSun"/>
                <a:ea typeface="SimSun"/>
                <a:cs typeface="SimSun"/>
                <a:sym typeface="SimSun"/>
              </a:defRPr>
            </a:pPr>
            <a:r>
              <a:rPr lang="en-US" altLang="zh-CN" sz="2500">
                <a:latin typeface="Times New Roman" panose="02020603050405020304" pitchFamily="18" charset="0"/>
                <a:cs typeface="Times New Roman" panose="02020603050405020304" pitchFamily="18" charset="0"/>
              </a:rPr>
              <a:t>++size</a:t>
            </a:r>
          </a:p>
        </p:txBody>
      </p:sp>
    </p:spTree>
    <p:extLst>
      <p:ext uri="{BB962C8B-B14F-4D97-AF65-F5344CB8AC3E}">
        <p14:creationId xmlns:p14="http://schemas.microsoft.com/office/powerpoint/2010/main" val="346082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void add(int index</a:t>
            </a:r>
            <a:r>
              <a:rPr lang="zh-CN" altLang="en-US"/>
              <a:t>，</a:t>
            </a:r>
            <a:r>
              <a:rPr lang="en-US" altLang="zh-CN"/>
              <a:t>T x)</a:t>
            </a:r>
          </a:p>
        </p:txBody>
      </p:sp>
      <p:sp>
        <p:nvSpPr>
          <p:cNvPr id="6" name="public void add(int index, T x) {…">
            <a:extLst>
              <a:ext uri="{FF2B5EF4-FFF2-40B4-BE49-F238E27FC236}">
                <a16:creationId xmlns:a16="http://schemas.microsoft.com/office/drawing/2014/main" id="{8D3F4094-74DD-ED20-8D1D-2ACE5272F5FE}"/>
              </a:ext>
            </a:extLst>
          </p:cNvPr>
          <p:cNvSpPr txBox="1"/>
          <p:nvPr/>
        </p:nvSpPr>
        <p:spPr>
          <a:xfrm>
            <a:off x="182880" y="976469"/>
            <a:ext cx="8236229" cy="420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9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</a:t>
            </a:r>
            <a:r>
              <a:rPr sz="1800"/>
              <a:t>public</a:t>
            </a:r>
            <a:r>
              <a:rPr sz="1800">
                <a:solidFill>
                  <a:srgbClr val="000000"/>
                </a:solidFill>
              </a:rPr>
              <a:t> </a:t>
            </a:r>
            <a:r>
              <a:rPr sz="1800"/>
              <a:t>void</a:t>
            </a:r>
            <a:r>
              <a:rPr sz="1800">
                <a:solidFill>
                  <a:srgbClr val="000000"/>
                </a:solidFill>
              </a:rPr>
              <a:t> add(</a:t>
            </a:r>
            <a:r>
              <a:rPr sz="1800"/>
              <a:t>int</a:t>
            </a:r>
            <a:r>
              <a:rPr sz="1800">
                <a:solidFill>
                  <a:srgbClr val="000000"/>
                </a:solidFill>
              </a:rPr>
              <a:t> </a:t>
            </a:r>
            <a:r>
              <a:rPr sz="1800">
                <a:solidFill>
                  <a:srgbClr val="7E504F"/>
                </a:solidFill>
              </a:rPr>
              <a:t>index</a:t>
            </a:r>
            <a:r>
              <a:rPr sz="1800">
                <a:solidFill>
                  <a:srgbClr val="000000"/>
                </a:solidFill>
              </a:rPr>
              <a:t>, T </a:t>
            </a:r>
            <a:r>
              <a:rPr sz="1800">
                <a:solidFill>
                  <a:srgbClr val="7E504F"/>
                </a:solidFill>
              </a:rPr>
              <a:t>x</a:t>
            </a:r>
            <a:r>
              <a:rPr sz="1800">
                <a:solidFill>
                  <a:srgbClr val="000000"/>
                </a:solidFill>
              </a:rPr>
              <a:t>) {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rangeCheckForAdd(</a:t>
            </a:r>
            <a:r>
              <a:rPr sz="1800">
                <a:solidFill>
                  <a:srgbClr val="7E504F"/>
                </a:solidFill>
              </a:rPr>
              <a:t>index</a:t>
            </a:r>
            <a:r>
              <a:rPr sz="1800"/>
              <a:t>);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ensureCapacity(</a:t>
            </a:r>
            <a:r>
              <a:rPr sz="1800">
                <a:solidFill>
                  <a:srgbClr val="0326CC"/>
                </a:solidFill>
              </a:rPr>
              <a:t>size</a:t>
            </a:r>
            <a:r>
              <a:rPr sz="1800"/>
              <a:t> + 1); //确保有空间存放x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endParaRPr sz="1800"/>
          </a:p>
          <a:p>
            <a:pPr>
              <a:lnSpc>
                <a:spcPct val="150000"/>
              </a:lnSpc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</a:t>
            </a:r>
            <a:r>
              <a:rPr sz="1800"/>
              <a:t>//moveBackward(i</a:t>
            </a:r>
            <a:r>
              <a:rPr lang="en-US" altLang="zh-CN" sz="1800"/>
              <a:t>ndex</a:t>
            </a:r>
            <a:r>
              <a:rPr sz="1800"/>
              <a:t>);</a:t>
            </a:r>
            <a:endParaRPr sz="180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System.arraycopy(</a:t>
            </a:r>
            <a:r>
              <a:rPr lang="en-US" sz="1800">
                <a:solidFill>
                  <a:srgbClr val="0326CC"/>
                </a:solidFill>
              </a:rPr>
              <a:t>elements</a:t>
            </a:r>
            <a:r>
              <a:rPr sz="1800"/>
              <a:t>, </a:t>
            </a:r>
            <a:r>
              <a:rPr sz="1800">
                <a:solidFill>
                  <a:srgbClr val="7E504F"/>
                </a:solidFill>
              </a:rPr>
              <a:t>index</a:t>
            </a:r>
            <a:r>
              <a:rPr sz="1800"/>
              <a:t>, 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                       </a:t>
            </a:r>
            <a:r>
              <a:rPr lang="zh-CN" altLang="en-US" sz="1800"/>
              <a:t> </a:t>
            </a:r>
            <a:r>
              <a:rPr lang="en-US" sz="1800">
                <a:solidFill>
                  <a:srgbClr val="0326CC"/>
                </a:solidFill>
              </a:rPr>
              <a:t>elements</a:t>
            </a:r>
            <a:r>
              <a:rPr sz="1800"/>
              <a:t>, </a:t>
            </a:r>
            <a:r>
              <a:rPr sz="1800">
                <a:solidFill>
                  <a:srgbClr val="7E504F"/>
                </a:solidFill>
              </a:rPr>
              <a:t>index</a:t>
            </a:r>
            <a:r>
              <a:rPr sz="1800"/>
              <a:t> + 1, </a:t>
            </a:r>
            <a:r>
              <a:rPr sz="1800">
                <a:solidFill>
                  <a:srgbClr val="0326CC"/>
                </a:solidFill>
              </a:rPr>
              <a:t>size</a:t>
            </a:r>
            <a:r>
              <a:rPr sz="1800"/>
              <a:t> - </a:t>
            </a:r>
            <a:r>
              <a:rPr sz="1800">
                <a:solidFill>
                  <a:srgbClr val="7E504F"/>
                </a:solidFill>
              </a:rPr>
              <a:t>index</a:t>
            </a:r>
            <a:r>
              <a:rPr sz="1800"/>
              <a:t>);</a:t>
            </a:r>
          </a:p>
          <a:p>
            <a:pPr>
              <a:lnSpc>
                <a:spcPct val="150000"/>
              </a:lnSpc>
              <a:defRPr sz="19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</a:t>
            </a:r>
            <a:r>
              <a:rPr lang="en-US" sz="1800"/>
              <a:t>elements</a:t>
            </a:r>
            <a:r>
              <a:rPr sz="1800">
                <a:solidFill>
                  <a:srgbClr val="000000"/>
                </a:solidFill>
              </a:rPr>
              <a:t>[</a:t>
            </a:r>
            <a:r>
              <a:rPr sz="1800">
                <a:solidFill>
                  <a:srgbClr val="7E504F"/>
                </a:solidFill>
              </a:rPr>
              <a:t>index</a:t>
            </a:r>
            <a:r>
              <a:rPr sz="1800">
                <a:solidFill>
                  <a:srgbClr val="000000"/>
                </a:solidFill>
              </a:rPr>
              <a:t>] = </a:t>
            </a:r>
            <a:r>
              <a:rPr sz="1800">
                <a:solidFill>
                  <a:srgbClr val="7E504F"/>
                </a:solidFill>
              </a:rPr>
              <a:t>x</a:t>
            </a:r>
            <a:r>
              <a:rPr sz="1800"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++</a:t>
            </a:r>
            <a:r>
              <a:rPr sz="1800">
                <a:solidFill>
                  <a:srgbClr val="0326CC"/>
                </a:solidFill>
              </a:rPr>
              <a:t>size</a:t>
            </a:r>
            <a:r>
              <a:rPr sz="1800"/>
              <a:t>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426060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public static native void arraycopy(Object src,  int  srcPos,…"/>
          <p:cNvSpPr txBox="1"/>
          <p:nvPr/>
        </p:nvSpPr>
        <p:spPr>
          <a:xfrm>
            <a:off x="-50800" y="838218"/>
            <a:ext cx="9031152" cy="1035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native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arraycopy(Object </a:t>
            </a:r>
            <a:r>
              <a:rPr>
                <a:solidFill>
                  <a:srgbClr val="7E504F"/>
                </a:solidFill>
              </a:rPr>
              <a:t>src</a:t>
            </a:r>
            <a:r>
              <a:t>, 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 </a:t>
            </a:r>
            <a:r>
              <a:rPr>
                <a:solidFill>
                  <a:srgbClr val="7E504F"/>
                </a:solidFill>
              </a:rPr>
              <a:t>srcPos</a:t>
            </a:r>
            <a:r>
              <a:t>,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                                        Object </a:t>
            </a:r>
            <a:r>
              <a:rPr>
                <a:solidFill>
                  <a:srgbClr val="7E504F"/>
                </a:solidFill>
              </a:rPr>
              <a:t>dest</a:t>
            </a:r>
            <a:r>
              <a:t>,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destPos</a:t>
            </a:r>
            <a:r>
              <a:t>,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                                       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length</a:t>
            </a:r>
            <a:r>
              <a:t>);</a:t>
            </a:r>
          </a:p>
        </p:txBody>
      </p:sp>
      <p:grpSp>
        <p:nvGrpSpPr>
          <p:cNvPr id="345" name="成组"/>
          <p:cNvGrpSpPr/>
          <p:nvPr/>
        </p:nvGrpSpPr>
        <p:grpSpPr>
          <a:xfrm>
            <a:off x="1395412" y="2486025"/>
            <a:ext cx="6553201" cy="612775"/>
            <a:chOff x="0" y="0"/>
            <a:chExt cx="6553200" cy="612775"/>
          </a:xfrm>
        </p:grpSpPr>
        <p:sp>
          <p:nvSpPr>
            <p:cNvPr id="335" name="矩形"/>
            <p:cNvSpPr/>
            <p:nvPr/>
          </p:nvSpPr>
          <p:spPr>
            <a:xfrm>
              <a:off x="0" y="0"/>
              <a:ext cx="6553200" cy="61277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/>
            </a:p>
          </p:txBody>
        </p:sp>
        <p:sp>
          <p:nvSpPr>
            <p:cNvPr id="336" name="线条"/>
            <p:cNvSpPr/>
            <p:nvPr/>
          </p:nvSpPr>
          <p:spPr>
            <a:xfrm flipV="1">
              <a:off x="6381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37" name="线条"/>
            <p:cNvSpPr/>
            <p:nvPr/>
          </p:nvSpPr>
          <p:spPr>
            <a:xfrm flipV="1">
              <a:off x="13112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38" name="线条"/>
            <p:cNvSpPr/>
            <p:nvPr/>
          </p:nvSpPr>
          <p:spPr>
            <a:xfrm flipV="1">
              <a:off x="19843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39" name="线条"/>
            <p:cNvSpPr/>
            <p:nvPr/>
          </p:nvSpPr>
          <p:spPr>
            <a:xfrm flipV="1">
              <a:off x="2654300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40" name="线条"/>
            <p:cNvSpPr/>
            <p:nvPr/>
          </p:nvSpPr>
          <p:spPr>
            <a:xfrm flipV="1">
              <a:off x="32940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41" name="线条"/>
            <p:cNvSpPr/>
            <p:nvPr/>
          </p:nvSpPr>
          <p:spPr>
            <a:xfrm flipV="1">
              <a:off x="39655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42" name="线条"/>
            <p:cNvSpPr/>
            <p:nvPr/>
          </p:nvSpPr>
          <p:spPr>
            <a:xfrm flipV="1">
              <a:off x="4637087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43" name="线条"/>
            <p:cNvSpPr/>
            <p:nvPr/>
          </p:nvSpPr>
          <p:spPr>
            <a:xfrm flipV="1">
              <a:off x="52752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44" name="线条"/>
            <p:cNvSpPr/>
            <p:nvPr/>
          </p:nvSpPr>
          <p:spPr>
            <a:xfrm flipV="1">
              <a:off x="591502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356" name="成组"/>
          <p:cNvGrpSpPr/>
          <p:nvPr/>
        </p:nvGrpSpPr>
        <p:grpSpPr>
          <a:xfrm>
            <a:off x="1692275" y="4140200"/>
            <a:ext cx="6553200" cy="612775"/>
            <a:chOff x="0" y="0"/>
            <a:chExt cx="6553200" cy="612775"/>
          </a:xfrm>
        </p:grpSpPr>
        <p:sp>
          <p:nvSpPr>
            <p:cNvPr id="346" name="矩形"/>
            <p:cNvSpPr/>
            <p:nvPr/>
          </p:nvSpPr>
          <p:spPr>
            <a:xfrm>
              <a:off x="0" y="0"/>
              <a:ext cx="6553200" cy="61277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/>
            </a:p>
          </p:txBody>
        </p:sp>
        <p:sp>
          <p:nvSpPr>
            <p:cNvPr id="347" name="线条"/>
            <p:cNvSpPr/>
            <p:nvPr/>
          </p:nvSpPr>
          <p:spPr>
            <a:xfrm flipV="1">
              <a:off x="6381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48" name="线条"/>
            <p:cNvSpPr/>
            <p:nvPr/>
          </p:nvSpPr>
          <p:spPr>
            <a:xfrm flipV="1">
              <a:off x="13112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49" name="线条"/>
            <p:cNvSpPr/>
            <p:nvPr/>
          </p:nvSpPr>
          <p:spPr>
            <a:xfrm flipV="1">
              <a:off x="19843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50" name="线条"/>
            <p:cNvSpPr/>
            <p:nvPr/>
          </p:nvSpPr>
          <p:spPr>
            <a:xfrm flipV="1">
              <a:off x="2654300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51" name="线条"/>
            <p:cNvSpPr/>
            <p:nvPr/>
          </p:nvSpPr>
          <p:spPr>
            <a:xfrm flipV="1">
              <a:off x="32940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52" name="线条"/>
            <p:cNvSpPr/>
            <p:nvPr/>
          </p:nvSpPr>
          <p:spPr>
            <a:xfrm flipV="1">
              <a:off x="39655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53" name="线条"/>
            <p:cNvSpPr/>
            <p:nvPr/>
          </p:nvSpPr>
          <p:spPr>
            <a:xfrm flipV="1">
              <a:off x="4637087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54" name="线条"/>
            <p:cNvSpPr/>
            <p:nvPr/>
          </p:nvSpPr>
          <p:spPr>
            <a:xfrm flipV="1">
              <a:off x="52752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55" name="线条"/>
            <p:cNvSpPr/>
            <p:nvPr/>
          </p:nvSpPr>
          <p:spPr>
            <a:xfrm flipV="1">
              <a:off x="591502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357" name="src ：source"/>
          <p:cNvSpPr txBox="1"/>
          <p:nvPr/>
        </p:nvSpPr>
        <p:spPr>
          <a:xfrm>
            <a:off x="212725" y="1906587"/>
            <a:ext cx="150261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src ：source</a:t>
            </a:r>
          </a:p>
        </p:txBody>
      </p:sp>
      <p:sp>
        <p:nvSpPr>
          <p:cNvPr id="358" name="dest : destination"/>
          <p:cNvSpPr txBox="1"/>
          <p:nvPr/>
        </p:nvSpPr>
        <p:spPr>
          <a:xfrm>
            <a:off x="217487" y="3554412"/>
            <a:ext cx="2063205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dest : destination</a:t>
            </a:r>
          </a:p>
        </p:txBody>
      </p:sp>
      <p:sp>
        <p:nvSpPr>
          <p:cNvPr id="359" name="srcPos"/>
          <p:cNvSpPr txBox="1"/>
          <p:nvPr/>
        </p:nvSpPr>
        <p:spPr>
          <a:xfrm>
            <a:off x="2581275" y="1963756"/>
            <a:ext cx="937394" cy="4000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18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lvl1pPr>
          </a:lstStyle>
          <a:p>
            <a:r>
              <a:t>srcPos</a:t>
            </a:r>
          </a:p>
        </p:txBody>
      </p:sp>
      <p:sp>
        <p:nvSpPr>
          <p:cNvPr id="360" name="destPos"/>
          <p:cNvSpPr txBox="1"/>
          <p:nvPr/>
        </p:nvSpPr>
        <p:spPr>
          <a:xfrm>
            <a:off x="3556000" y="4932381"/>
            <a:ext cx="1074577" cy="4000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18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lvl1pPr>
          </a:lstStyle>
          <a:p>
            <a:r>
              <a:t>destPos</a:t>
            </a:r>
          </a:p>
        </p:txBody>
      </p:sp>
      <p:sp>
        <p:nvSpPr>
          <p:cNvPr id="361" name="线条"/>
          <p:cNvSpPr/>
          <p:nvPr/>
        </p:nvSpPr>
        <p:spPr>
          <a:xfrm>
            <a:off x="3092449" y="2859087"/>
            <a:ext cx="744539" cy="1252539"/>
          </a:xfrm>
          <a:prstGeom prst="line">
            <a:avLst/>
          </a:prstGeom>
          <a:ln w="25400">
            <a:solidFill>
              <a:schemeClr val="accent1"/>
            </a:solidFill>
            <a:tailEnd type="triangle"/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362" name="线条"/>
          <p:cNvSpPr/>
          <p:nvPr/>
        </p:nvSpPr>
        <p:spPr>
          <a:xfrm>
            <a:off x="3752849" y="2859087"/>
            <a:ext cx="744539" cy="1252539"/>
          </a:xfrm>
          <a:prstGeom prst="line">
            <a:avLst/>
          </a:prstGeom>
          <a:ln w="25400">
            <a:solidFill>
              <a:schemeClr val="accent1"/>
            </a:solidFill>
            <a:tailEnd type="triangle"/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363" name="线条"/>
          <p:cNvSpPr/>
          <p:nvPr/>
        </p:nvSpPr>
        <p:spPr>
          <a:xfrm>
            <a:off x="6384924" y="2859087"/>
            <a:ext cx="744539" cy="1252539"/>
          </a:xfrm>
          <a:prstGeom prst="line">
            <a:avLst/>
          </a:prstGeom>
          <a:ln w="25400">
            <a:solidFill>
              <a:schemeClr val="accent1"/>
            </a:solidFill>
            <a:tailEnd type="triangle"/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364" name="srcPos + length - 1"/>
          <p:cNvSpPr txBox="1"/>
          <p:nvPr/>
        </p:nvSpPr>
        <p:spPr>
          <a:xfrm>
            <a:off x="5829300" y="1963756"/>
            <a:ext cx="2857947" cy="4000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 </a:t>
            </a:r>
            <a:r>
              <a:rPr>
                <a:solidFill>
                  <a:srgbClr val="7E504F"/>
                </a:solidFill>
              </a:rPr>
              <a:t>srcPos + length - 1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81D0D28-FAE9-CD1B-9238-0E822346F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089" y="50165"/>
            <a:ext cx="6607175" cy="704850"/>
          </a:xfrm>
        </p:spPr>
        <p:txBody>
          <a:bodyPr/>
          <a:lstStyle/>
          <a:p>
            <a:r>
              <a:rPr lang="en-US" altLang="zh-CN"/>
              <a:t>System</a:t>
            </a:r>
            <a:r>
              <a:rPr lang="zh-CN" altLang="en-US"/>
              <a:t>类的</a:t>
            </a:r>
            <a:r>
              <a:rPr lang="en-US" altLang="zh-CN"/>
              <a:t>arraycopy</a:t>
            </a:r>
            <a:r>
              <a:rPr lang="zh-CN" altLang="en-US"/>
              <a:t>方法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DB80E38F-E2E3-FC07-F459-295C1AF9C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数组描述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6327D5-6096-8E80-2AB3-1E5565B823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5686" y="830089"/>
            <a:ext cx="8467061" cy="2498737"/>
          </a:xfrm>
        </p:spPr>
        <p:txBody>
          <a:bodyPr/>
          <a:lstStyle/>
          <a:p>
            <a:r>
              <a:rPr lang="zh-CN" altLang="en-US"/>
              <a:t>数组元素存放数据，数据的索引号和数组元素下标</a:t>
            </a:r>
            <a:r>
              <a:rPr lang="zh-CN" altLang="en-US">
                <a:solidFill>
                  <a:schemeClr val="accent1"/>
                </a:solidFill>
              </a:rPr>
              <a:t>一一对应</a:t>
            </a:r>
            <a:endParaRPr lang="en-US" altLang="zh-CN">
              <a:solidFill>
                <a:schemeClr val="accent1"/>
              </a:solidFill>
            </a:endParaRPr>
          </a:p>
          <a:p>
            <a:r>
              <a:rPr lang="zh-CN" altLang="en-US"/>
              <a:t>数组元素的</a:t>
            </a:r>
            <a:r>
              <a:rPr lang="zh-CN" altLang="en-US">
                <a:solidFill>
                  <a:schemeClr val="accent1">
                    <a:lumOff val="-7647"/>
                  </a:schemeClr>
                </a:solidFill>
              </a:rPr>
              <a:t>相邻关系</a:t>
            </a:r>
            <a:r>
              <a:rPr lang="zh-CN" altLang="en-US"/>
              <a:t>表示数据的</a:t>
            </a:r>
            <a:r>
              <a:rPr lang="zh-CN" altLang="en-US">
                <a:solidFill>
                  <a:schemeClr val="accent1">
                    <a:lumOff val="-7647"/>
                  </a:schemeClr>
                </a:solidFill>
              </a:rPr>
              <a:t>前后关系</a:t>
            </a:r>
            <a:endParaRPr lang="en-US" altLang="zh-CN">
              <a:solidFill>
                <a:schemeClr val="accent1">
                  <a:lumOff val="-7647"/>
                </a:schemeClr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数组是引用型数组：</a:t>
            </a:r>
            <a:r>
              <a:rPr lang="en-US" altLang="zh-CN">
                <a:solidFill>
                  <a:schemeClr val="tx1"/>
                </a:solidFill>
              </a:rPr>
              <a:t>Object[]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 remove(int index)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9908757-4EDA-FE1E-EA0B-0D59AFD046A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3390" y="867410"/>
            <a:ext cx="8568690" cy="131699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Clr>
                <a:schemeClr val="tx1"/>
              </a:buClr>
              <a:buSzPct val="80000"/>
              <a:buFont typeface="Wingdings" pitchFamily="2" charset="2"/>
              <a:buChar char="l"/>
            </a:pPr>
            <a:r>
              <a:rPr lang="en-US" altLang="zh-CN" sz="23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remove</a:t>
            </a:r>
            <a:r>
              <a:rPr lang="zh-CN" altLang="en-US" sz="23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方法从线性表删除编号为</a:t>
            </a:r>
            <a:r>
              <a:rPr lang="en-US" altLang="zh-CN" sz="23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index</a:t>
            </a:r>
            <a:r>
              <a:rPr lang="zh-CN" altLang="en-US" sz="23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的数据，并返回这个数据。</a:t>
            </a:r>
            <a:endParaRPr lang="en-US" altLang="zh-CN" sz="23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chemeClr val="tx1"/>
              </a:buClr>
              <a:buSzPct val="80000"/>
              <a:buFont typeface="Wingdings" pitchFamily="2" charset="2"/>
              <a:buChar char="l"/>
            </a:pPr>
            <a:r>
              <a:rPr lang="en-US" altLang="zh-CN" sz="23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remove</a:t>
            </a:r>
            <a:r>
              <a:rPr lang="zh-CN" altLang="en-US" sz="23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造成</a:t>
            </a:r>
            <a:r>
              <a:rPr lang="zh-CN" altLang="en-US" sz="2300">
                <a:solidFill>
                  <a:srgbClr val="FF26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结构</a:t>
            </a:r>
            <a:r>
              <a:rPr lang="zh-CN" altLang="en-US" sz="23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改变：某些数据的先驱和后继发生了变化。</a:t>
            </a:r>
          </a:p>
          <a:p>
            <a:pPr>
              <a:lnSpc>
                <a:spcPct val="150000"/>
              </a:lnSpc>
            </a:pPr>
            <a:endParaRPr lang="zh-CN" altLang="en-US" sz="23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(a0, a1, ..., aindex - 1, aindex, aindex + 1, ...)">
            <a:extLst>
              <a:ext uri="{FF2B5EF4-FFF2-40B4-BE49-F238E27FC236}">
                <a16:creationId xmlns:a16="http://schemas.microsoft.com/office/drawing/2014/main" id="{06B6AE29-2377-1FA5-47AB-C1B4D1F9EF7E}"/>
              </a:ext>
            </a:extLst>
          </p:cNvPr>
          <p:cNvSpPr txBox="1"/>
          <p:nvPr/>
        </p:nvSpPr>
        <p:spPr>
          <a:xfrm>
            <a:off x="1660065" y="2516217"/>
            <a:ext cx="4690512" cy="4437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(a</a:t>
            </a:r>
            <a:r>
              <a:rPr sz="2400" baseline="-5999"/>
              <a:t>0</a:t>
            </a:r>
            <a:r>
              <a:t>, a</a:t>
            </a:r>
            <a:r>
              <a:rPr baseline="-5999"/>
              <a:t>1</a:t>
            </a:r>
            <a:r>
              <a:t>, ..., </a:t>
            </a:r>
            <a:r>
              <a:rPr>
                <a:solidFill>
                  <a:srgbClr val="FF2600"/>
                </a:solidFill>
              </a:rPr>
              <a:t>a</a:t>
            </a:r>
            <a:r>
              <a:rPr baseline="-5999">
                <a:solidFill>
                  <a:srgbClr val="FF2600"/>
                </a:solidFill>
              </a:rPr>
              <a:t>index - 1</a:t>
            </a:r>
            <a:r>
              <a:t>, a</a:t>
            </a:r>
            <a:r>
              <a:rPr baseline="-5999"/>
              <a:t>index</a:t>
            </a:r>
            <a:r>
              <a:t>, </a:t>
            </a:r>
            <a:r>
              <a:rPr>
                <a:solidFill>
                  <a:srgbClr val="FF2600"/>
                </a:solidFill>
              </a:rPr>
              <a:t>a</a:t>
            </a:r>
            <a:r>
              <a:rPr baseline="-5999">
                <a:solidFill>
                  <a:srgbClr val="FF2600"/>
                </a:solidFill>
              </a:rPr>
              <a:t>index + 1</a:t>
            </a:r>
            <a:r>
              <a:t>, ...)</a:t>
            </a:r>
          </a:p>
        </p:txBody>
      </p:sp>
      <p:sp>
        <p:nvSpPr>
          <p:cNvPr id="13" name="(a0, a1, ..., aindex - 1, aindex + 1, ...)">
            <a:extLst>
              <a:ext uri="{FF2B5EF4-FFF2-40B4-BE49-F238E27FC236}">
                <a16:creationId xmlns:a16="http://schemas.microsoft.com/office/drawing/2014/main" id="{D9431A6F-4C3C-C0EE-2E53-F28AF27237B5}"/>
              </a:ext>
            </a:extLst>
          </p:cNvPr>
          <p:cNvSpPr txBox="1"/>
          <p:nvPr/>
        </p:nvSpPr>
        <p:spPr>
          <a:xfrm>
            <a:off x="1634665" y="4002226"/>
            <a:ext cx="3920585" cy="4437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(a</a:t>
            </a:r>
            <a:r>
              <a:rPr sz="2400" baseline="-5999"/>
              <a:t>0</a:t>
            </a:r>
            <a:r>
              <a:t>, a</a:t>
            </a:r>
            <a:r>
              <a:rPr baseline="-5999"/>
              <a:t>1</a:t>
            </a:r>
            <a:r>
              <a:t>, ..., </a:t>
            </a:r>
            <a:r>
              <a:rPr>
                <a:solidFill>
                  <a:srgbClr val="FF2600"/>
                </a:solidFill>
              </a:rPr>
              <a:t>a</a:t>
            </a:r>
            <a:r>
              <a:rPr baseline="-5999">
                <a:solidFill>
                  <a:srgbClr val="FF2600"/>
                </a:solidFill>
              </a:rPr>
              <a:t>index - 1</a:t>
            </a:r>
            <a:r>
              <a:t>, </a:t>
            </a:r>
            <a:r>
              <a:rPr>
                <a:solidFill>
                  <a:srgbClr val="FF2600"/>
                </a:solidFill>
              </a:rPr>
              <a:t>a</a:t>
            </a:r>
            <a:r>
              <a:rPr baseline="-5999">
                <a:solidFill>
                  <a:srgbClr val="FF2600"/>
                </a:solidFill>
              </a:rPr>
              <a:t>index + 1</a:t>
            </a:r>
            <a:r>
              <a:t>, ...)</a:t>
            </a:r>
          </a:p>
        </p:txBody>
      </p:sp>
      <p:sp>
        <p:nvSpPr>
          <p:cNvPr id="14" name="线条">
            <a:extLst>
              <a:ext uri="{FF2B5EF4-FFF2-40B4-BE49-F238E27FC236}">
                <a16:creationId xmlns:a16="http://schemas.microsoft.com/office/drawing/2014/main" id="{BF55CA8F-C503-7806-C974-4A2B62ED38FF}"/>
              </a:ext>
            </a:extLst>
          </p:cNvPr>
          <p:cNvSpPr/>
          <p:nvPr/>
        </p:nvSpPr>
        <p:spPr>
          <a:xfrm>
            <a:off x="3872764" y="3018670"/>
            <a:ext cx="1" cy="973062"/>
          </a:xfrm>
          <a:prstGeom prst="line">
            <a:avLst/>
          </a:prstGeom>
          <a:ln w="50800">
            <a:solidFill>
              <a:schemeClr val="accent1"/>
            </a:solidFill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291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错误的做法</a:t>
            </a:r>
            <a:endParaRPr lang="en-US" altLang="zh-CN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4C601CA-7EE1-59F3-AC34-8B805DDBF98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3390" y="867410"/>
            <a:ext cx="8248822" cy="646757"/>
          </a:xfrm>
          <a:prstGeom prst="rect">
            <a:avLst/>
          </a:prstGeom>
        </p:spPr>
        <p:txBody>
          <a:bodyPr/>
          <a:lstStyle/>
          <a:p>
            <a:pPr marL="39688" indent="0">
              <a:buNone/>
            </a:pP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删除位置</a:t>
            </a:r>
            <a:r>
              <a:rPr lang="en-US" altLang="zh-CN" sz="2400">
                <a:latin typeface="SimSun" panose="02010600030101010101" pitchFamily="2" charset="-122"/>
                <a:ea typeface="SimSun" panose="02010600030101010101" pitchFamily="2" charset="-122"/>
              </a:rPr>
              <a:t>2</a:t>
            </a: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的数据</a:t>
            </a:r>
            <a:endParaRPr lang="en-US" altLang="zh-CN" sz="240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endParaRPr lang="zh-CN" altLang="en-US" sz="240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8F193D2-AC9C-2420-6BE6-973DE9805AE4}"/>
              </a:ext>
            </a:extLst>
          </p:cNvPr>
          <p:cNvGrpSpPr/>
          <p:nvPr/>
        </p:nvGrpSpPr>
        <p:grpSpPr>
          <a:xfrm>
            <a:off x="1013765" y="1718299"/>
            <a:ext cx="6553201" cy="614364"/>
            <a:chOff x="1013766" y="3429000"/>
            <a:chExt cx="6553201" cy="614364"/>
          </a:xfrm>
        </p:grpSpPr>
        <p:grpSp>
          <p:nvGrpSpPr>
            <p:cNvPr id="62" name="成组">
              <a:extLst>
                <a:ext uri="{FF2B5EF4-FFF2-40B4-BE49-F238E27FC236}">
                  <a16:creationId xmlns:a16="http://schemas.microsoft.com/office/drawing/2014/main" id="{B9DD94BA-7F46-C519-C9CD-A8F04575F557}"/>
                </a:ext>
              </a:extLst>
            </p:cNvPr>
            <p:cNvGrpSpPr/>
            <p:nvPr/>
          </p:nvGrpSpPr>
          <p:grpSpPr>
            <a:xfrm>
              <a:off x="1013766" y="3430588"/>
              <a:ext cx="6553201" cy="612776"/>
              <a:chOff x="0" y="0"/>
              <a:chExt cx="6553200" cy="612775"/>
            </a:xfrm>
          </p:grpSpPr>
          <p:sp>
            <p:nvSpPr>
              <p:cNvPr id="72" name="矩形">
                <a:extLst>
                  <a:ext uri="{FF2B5EF4-FFF2-40B4-BE49-F238E27FC236}">
                    <a16:creationId xmlns:a16="http://schemas.microsoft.com/office/drawing/2014/main" id="{A7016CC0-6D56-A03C-C6D6-D2AC91A11304}"/>
                  </a:ext>
                </a:extLst>
              </p:cNvPr>
              <p:cNvSpPr/>
              <p:nvPr/>
            </p:nvSpPr>
            <p:spPr>
              <a:xfrm>
                <a:off x="0" y="0"/>
                <a:ext cx="6553200" cy="61277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73" name="a0          a1         a2       a3         a4        a5">
                <a:extLst>
                  <a:ext uri="{FF2B5EF4-FFF2-40B4-BE49-F238E27FC236}">
                    <a16:creationId xmlns:a16="http://schemas.microsoft.com/office/drawing/2014/main" id="{50A42D8A-9222-BEB9-BF81-8EA468076604}"/>
                  </a:ext>
                </a:extLst>
              </p:cNvPr>
              <p:cNvSpPr txBox="1"/>
              <p:nvPr/>
            </p:nvSpPr>
            <p:spPr>
              <a:xfrm>
                <a:off x="0" y="70423"/>
                <a:ext cx="4425569" cy="4719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r>
                  <a:rPr lang="en-US"/>
                  <a:t>a</a:t>
                </a:r>
                <a:r>
                  <a:rPr lang="en-US" baseline="-25000"/>
                  <a:t>0          </a:t>
                </a:r>
                <a:r>
                  <a:rPr lang="en-US"/>
                  <a:t>a</a:t>
                </a:r>
                <a:r>
                  <a:rPr lang="en-US" baseline="-25000"/>
                  <a:t>1         </a:t>
                </a:r>
                <a:r>
                  <a:rPr lang="en-US" altLang="zh-CN"/>
                  <a:t>a</a:t>
                </a:r>
                <a:r>
                  <a:rPr lang="en-US" altLang="zh-CN" baseline="-25000"/>
                  <a:t>2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Symbol" pitchFamily="2" charset="2"/>
                  </a:rPr>
                  <a:t> </a:t>
                </a:r>
                <a:r>
                  <a:rPr lang="en-US" baseline="-25000"/>
                  <a:t>       </a:t>
                </a:r>
                <a:r>
                  <a:rPr lang="en-US"/>
                  <a:t>a</a:t>
                </a:r>
                <a:r>
                  <a:rPr lang="en-US" baseline="-25000"/>
                  <a:t>3         </a:t>
                </a:r>
                <a:r>
                  <a:rPr lang="en-US"/>
                  <a:t>a</a:t>
                </a:r>
                <a:r>
                  <a:rPr lang="en-US" baseline="-25000"/>
                  <a:t>4        </a:t>
                </a:r>
                <a:r>
                  <a:rPr lang="en-US"/>
                  <a:t>a</a:t>
                </a:r>
                <a:r>
                  <a:rPr lang="en-US" baseline="-25000"/>
                  <a:t>5       </a:t>
                </a:r>
              </a:p>
            </p:txBody>
          </p:sp>
        </p:grpSp>
        <p:sp>
          <p:nvSpPr>
            <p:cNvPr id="63" name="线条">
              <a:extLst>
                <a:ext uri="{FF2B5EF4-FFF2-40B4-BE49-F238E27FC236}">
                  <a16:creationId xmlns:a16="http://schemas.microsoft.com/office/drawing/2014/main" id="{3B390570-F2E1-748E-D3FE-BCAC3385B339}"/>
                </a:ext>
              </a:extLst>
            </p:cNvPr>
            <p:cNvSpPr/>
            <p:nvPr/>
          </p:nvSpPr>
          <p:spPr>
            <a:xfrm flipV="1">
              <a:off x="16519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4" name="线条">
              <a:extLst>
                <a:ext uri="{FF2B5EF4-FFF2-40B4-BE49-F238E27FC236}">
                  <a16:creationId xmlns:a16="http://schemas.microsoft.com/office/drawing/2014/main" id="{5ED6C1A0-E072-7BE3-BE30-04F0E54C6B26}"/>
                </a:ext>
              </a:extLst>
            </p:cNvPr>
            <p:cNvSpPr/>
            <p:nvPr/>
          </p:nvSpPr>
          <p:spPr>
            <a:xfrm flipV="1">
              <a:off x="23250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5" name="线条">
              <a:extLst>
                <a:ext uri="{FF2B5EF4-FFF2-40B4-BE49-F238E27FC236}">
                  <a16:creationId xmlns:a16="http://schemas.microsoft.com/office/drawing/2014/main" id="{8B1F6FC5-AE3E-B48F-85A1-9B29B7C7A6E7}"/>
                </a:ext>
              </a:extLst>
            </p:cNvPr>
            <p:cNvSpPr/>
            <p:nvPr/>
          </p:nvSpPr>
          <p:spPr>
            <a:xfrm flipV="1">
              <a:off x="29981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6" name="线条">
              <a:extLst>
                <a:ext uri="{FF2B5EF4-FFF2-40B4-BE49-F238E27FC236}">
                  <a16:creationId xmlns:a16="http://schemas.microsoft.com/office/drawing/2014/main" id="{5688BE6F-CFA7-C48D-8D52-C40625715D68}"/>
                </a:ext>
              </a:extLst>
            </p:cNvPr>
            <p:cNvSpPr/>
            <p:nvPr/>
          </p:nvSpPr>
          <p:spPr>
            <a:xfrm flipV="1">
              <a:off x="3668066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7" name="线条">
              <a:extLst>
                <a:ext uri="{FF2B5EF4-FFF2-40B4-BE49-F238E27FC236}">
                  <a16:creationId xmlns:a16="http://schemas.microsoft.com/office/drawing/2014/main" id="{F601B758-1AB7-4C32-0A53-8D39B4971930}"/>
                </a:ext>
              </a:extLst>
            </p:cNvPr>
            <p:cNvSpPr/>
            <p:nvPr/>
          </p:nvSpPr>
          <p:spPr>
            <a:xfrm flipV="1">
              <a:off x="4307829" y="3430588"/>
              <a:ext cx="1588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8" name="线条">
              <a:extLst>
                <a:ext uri="{FF2B5EF4-FFF2-40B4-BE49-F238E27FC236}">
                  <a16:creationId xmlns:a16="http://schemas.microsoft.com/office/drawing/2014/main" id="{781D99DB-A617-0467-D54C-FAD03A3EC24E}"/>
                </a:ext>
              </a:extLst>
            </p:cNvPr>
            <p:cNvSpPr/>
            <p:nvPr/>
          </p:nvSpPr>
          <p:spPr>
            <a:xfrm flipV="1">
              <a:off x="49793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9" name="线条">
              <a:extLst>
                <a:ext uri="{FF2B5EF4-FFF2-40B4-BE49-F238E27FC236}">
                  <a16:creationId xmlns:a16="http://schemas.microsoft.com/office/drawing/2014/main" id="{1A4C3B96-4D0C-F982-E534-AE895F12A5E7}"/>
                </a:ext>
              </a:extLst>
            </p:cNvPr>
            <p:cNvSpPr/>
            <p:nvPr/>
          </p:nvSpPr>
          <p:spPr>
            <a:xfrm flipV="1">
              <a:off x="5650854" y="3430588"/>
              <a:ext cx="1588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70" name="线条">
              <a:extLst>
                <a:ext uri="{FF2B5EF4-FFF2-40B4-BE49-F238E27FC236}">
                  <a16:creationId xmlns:a16="http://schemas.microsoft.com/office/drawing/2014/main" id="{A570E200-9FA8-AEFE-B0AB-D8D3AB598755}"/>
                </a:ext>
              </a:extLst>
            </p:cNvPr>
            <p:cNvSpPr/>
            <p:nvPr/>
          </p:nvSpPr>
          <p:spPr>
            <a:xfrm flipV="1">
              <a:off x="6289029" y="3430588"/>
              <a:ext cx="1588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71" name="线条">
              <a:extLst>
                <a:ext uri="{FF2B5EF4-FFF2-40B4-BE49-F238E27FC236}">
                  <a16:creationId xmlns:a16="http://schemas.microsoft.com/office/drawing/2014/main" id="{1967D9A8-01CA-4ECE-E0A3-0A9D8E0644CF}"/>
                </a:ext>
              </a:extLst>
            </p:cNvPr>
            <p:cNvSpPr/>
            <p:nvPr/>
          </p:nvSpPr>
          <p:spPr>
            <a:xfrm flipV="1">
              <a:off x="6928791" y="3429000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D29F383-C438-503F-2EF8-BE88298EFBA9}"/>
              </a:ext>
            </a:extLst>
          </p:cNvPr>
          <p:cNvGrpSpPr/>
          <p:nvPr/>
        </p:nvGrpSpPr>
        <p:grpSpPr>
          <a:xfrm>
            <a:off x="1019595" y="2463596"/>
            <a:ext cx="6553201" cy="614364"/>
            <a:chOff x="1013766" y="3429000"/>
            <a:chExt cx="6553201" cy="614364"/>
          </a:xfrm>
        </p:grpSpPr>
        <p:grpSp>
          <p:nvGrpSpPr>
            <p:cNvPr id="76" name="成组">
              <a:extLst>
                <a:ext uri="{FF2B5EF4-FFF2-40B4-BE49-F238E27FC236}">
                  <a16:creationId xmlns:a16="http://schemas.microsoft.com/office/drawing/2014/main" id="{22D7EDF5-D855-FDAA-4B8C-210112F1790B}"/>
                </a:ext>
              </a:extLst>
            </p:cNvPr>
            <p:cNvGrpSpPr/>
            <p:nvPr/>
          </p:nvGrpSpPr>
          <p:grpSpPr>
            <a:xfrm>
              <a:off x="1013766" y="3430588"/>
              <a:ext cx="6553201" cy="612776"/>
              <a:chOff x="0" y="0"/>
              <a:chExt cx="6553200" cy="612775"/>
            </a:xfrm>
          </p:grpSpPr>
          <p:sp>
            <p:nvSpPr>
              <p:cNvPr id="86" name="矩形">
                <a:extLst>
                  <a:ext uri="{FF2B5EF4-FFF2-40B4-BE49-F238E27FC236}">
                    <a16:creationId xmlns:a16="http://schemas.microsoft.com/office/drawing/2014/main" id="{402DEE53-4454-3E2F-E48B-5F27BD746EED}"/>
                  </a:ext>
                </a:extLst>
              </p:cNvPr>
              <p:cNvSpPr/>
              <p:nvPr/>
            </p:nvSpPr>
            <p:spPr>
              <a:xfrm>
                <a:off x="0" y="0"/>
                <a:ext cx="6553200" cy="61277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87" name="a0          a1         a2       a3         a4        a5">
                <a:extLst>
                  <a:ext uri="{FF2B5EF4-FFF2-40B4-BE49-F238E27FC236}">
                    <a16:creationId xmlns:a16="http://schemas.microsoft.com/office/drawing/2014/main" id="{EAC4DCB3-F717-76A8-6CDE-C3D49F6846FA}"/>
                  </a:ext>
                </a:extLst>
              </p:cNvPr>
              <p:cNvSpPr txBox="1"/>
              <p:nvPr/>
            </p:nvSpPr>
            <p:spPr>
              <a:xfrm>
                <a:off x="0" y="70423"/>
                <a:ext cx="4273285" cy="4719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r>
                  <a:rPr lang="en-US"/>
                  <a:t>a</a:t>
                </a:r>
                <a:r>
                  <a:rPr lang="en-US" baseline="-25000"/>
                  <a:t>0          </a:t>
                </a:r>
                <a:r>
                  <a:rPr lang="en-US"/>
                  <a:t>a</a:t>
                </a:r>
                <a:r>
                  <a:rPr lang="en-US" baseline="-25000"/>
                  <a:t>1         </a:t>
                </a:r>
                <a:r>
                  <a:rPr lang="zh-CN" altLang="en-US">
                    <a:solidFill>
                      <a:srgbClr val="FF0000"/>
                    </a:solidFill>
                    <a:effectLst/>
                    <a:latin typeface="Symbol" pitchFamily="2" charset="2"/>
                  </a:rPr>
                  <a:t>∧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Symbol" pitchFamily="2" charset="2"/>
                  </a:rPr>
                  <a:t> </a:t>
                </a:r>
                <a:r>
                  <a:rPr lang="en-US" baseline="-25000"/>
                  <a:t>       </a:t>
                </a:r>
                <a:r>
                  <a:rPr lang="en-US"/>
                  <a:t>a</a:t>
                </a:r>
                <a:r>
                  <a:rPr lang="en-US" baseline="-25000"/>
                  <a:t>3         </a:t>
                </a:r>
                <a:r>
                  <a:rPr lang="en-US"/>
                  <a:t>a</a:t>
                </a:r>
                <a:r>
                  <a:rPr lang="en-US" baseline="-25000"/>
                  <a:t>4        </a:t>
                </a:r>
                <a:r>
                  <a:rPr lang="en-US"/>
                  <a:t>a</a:t>
                </a:r>
                <a:r>
                  <a:rPr lang="en-US" baseline="-25000"/>
                  <a:t>5       </a:t>
                </a:r>
              </a:p>
            </p:txBody>
          </p:sp>
        </p:grpSp>
        <p:sp>
          <p:nvSpPr>
            <p:cNvPr id="77" name="线条">
              <a:extLst>
                <a:ext uri="{FF2B5EF4-FFF2-40B4-BE49-F238E27FC236}">
                  <a16:creationId xmlns:a16="http://schemas.microsoft.com/office/drawing/2014/main" id="{847A8CAD-D548-6927-C5EB-6B5C4468FF8E}"/>
                </a:ext>
              </a:extLst>
            </p:cNvPr>
            <p:cNvSpPr/>
            <p:nvPr/>
          </p:nvSpPr>
          <p:spPr>
            <a:xfrm flipV="1">
              <a:off x="16519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78" name="线条">
              <a:extLst>
                <a:ext uri="{FF2B5EF4-FFF2-40B4-BE49-F238E27FC236}">
                  <a16:creationId xmlns:a16="http://schemas.microsoft.com/office/drawing/2014/main" id="{01E95EC2-9205-ED94-B898-34FBCF873C5B}"/>
                </a:ext>
              </a:extLst>
            </p:cNvPr>
            <p:cNvSpPr/>
            <p:nvPr/>
          </p:nvSpPr>
          <p:spPr>
            <a:xfrm flipV="1">
              <a:off x="23250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79" name="线条">
              <a:extLst>
                <a:ext uri="{FF2B5EF4-FFF2-40B4-BE49-F238E27FC236}">
                  <a16:creationId xmlns:a16="http://schemas.microsoft.com/office/drawing/2014/main" id="{E1E6978D-7BAF-0236-B7D8-9CEFA6F8A524}"/>
                </a:ext>
              </a:extLst>
            </p:cNvPr>
            <p:cNvSpPr/>
            <p:nvPr/>
          </p:nvSpPr>
          <p:spPr>
            <a:xfrm flipV="1">
              <a:off x="29981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80" name="线条">
              <a:extLst>
                <a:ext uri="{FF2B5EF4-FFF2-40B4-BE49-F238E27FC236}">
                  <a16:creationId xmlns:a16="http://schemas.microsoft.com/office/drawing/2014/main" id="{8648AB2A-4C2B-37B2-F5B3-74E8DCE8F841}"/>
                </a:ext>
              </a:extLst>
            </p:cNvPr>
            <p:cNvSpPr/>
            <p:nvPr/>
          </p:nvSpPr>
          <p:spPr>
            <a:xfrm flipV="1">
              <a:off x="3668066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81" name="线条">
              <a:extLst>
                <a:ext uri="{FF2B5EF4-FFF2-40B4-BE49-F238E27FC236}">
                  <a16:creationId xmlns:a16="http://schemas.microsoft.com/office/drawing/2014/main" id="{83243F90-13C7-CB21-6213-E869CB0CF392}"/>
                </a:ext>
              </a:extLst>
            </p:cNvPr>
            <p:cNvSpPr/>
            <p:nvPr/>
          </p:nvSpPr>
          <p:spPr>
            <a:xfrm flipV="1">
              <a:off x="4307829" y="3430588"/>
              <a:ext cx="1588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82" name="线条">
              <a:extLst>
                <a:ext uri="{FF2B5EF4-FFF2-40B4-BE49-F238E27FC236}">
                  <a16:creationId xmlns:a16="http://schemas.microsoft.com/office/drawing/2014/main" id="{640E6A68-2189-8C2C-4B4A-1BD54BF664F0}"/>
                </a:ext>
              </a:extLst>
            </p:cNvPr>
            <p:cNvSpPr/>
            <p:nvPr/>
          </p:nvSpPr>
          <p:spPr>
            <a:xfrm flipV="1">
              <a:off x="49793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83" name="线条">
              <a:extLst>
                <a:ext uri="{FF2B5EF4-FFF2-40B4-BE49-F238E27FC236}">
                  <a16:creationId xmlns:a16="http://schemas.microsoft.com/office/drawing/2014/main" id="{4A94446A-CEEF-8D35-404D-1872BCFF6AD5}"/>
                </a:ext>
              </a:extLst>
            </p:cNvPr>
            <p:cNvSpPr/>
            <p:nvPr/>
          </p:nvSpPr>
          <p:spPr>
            <a:xfrm flipV="1">
              <a:off x="5650854" y="3430588"/>
              <a:ext cx="1588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84" name="线条">
              <a:extLst>
                <a:ext uri="{FF2B5EF4-FFF2-40B4-BE49-F238E27FC236}">
                  <a16:creationId xmlns:a16="http://schemas.microsoft.com/office/drawing/2014/main" id="{95FD555D-71BA-335A-4161-070817D83848}"/>
                </a:ext>
              </a:extLst>
            </p:cNvPr>
            <p:cNvSpPr/>
            <p:nvPr/>
          </p:nvSpPr>
          <p:spPr>
            <a:xfrm flipV="1">
              <a:off x="6289029" y="3430588"/>
              <a:ext cx="1588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85" name="线条">
              <a:extLst>
                <a:ext uri="{FF2B5EF4-FFF2-40B4-BE49-F238E27FC236}">
                  <a16:creationId xmlns:a16="http://schemas.microsoft.com/office/drawing/2014/main" id="{E553DB46-7DD1-D057-A341-130A755D1CD4}"/>
                </a:ext>
              </a:extLst>
            </p:cNvPr>
            <p:cNvSpPr/>
            <p:nvPr/>
          </p:nvSpPr>
          <p:spPr>
            <a:xfrm flipV="1">
              <a:off x="6928791" y="3429000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5D78E2E3-FA5E-D640-25D1-78FACB703B02}"/>
              </a:ext>
            </a:extLst>
          </p:cNvPr>
          <p:cNvSpPr txBox="1"/>
          <p:nvPr/>
        </p:nvSpPr>
        <p:spPr>
          <a:xfrm>
            <a:off x="5119698" y="1807358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E832CD3-D52D-789C-CA71-1F75A454BF2D}"/>
              </a:ext>
            </a:extLst>
          </p:cNvPr>
          <p:cNvSpPr txBox="1"/>
          <p:nvPr/>
        </p:nvSpPr>
        <p:spPr>
          <a:xfrm>
            <a:off x="5773767" y="1807358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223A2B2F-1792-92CF-7261-A0B46F8A2D43}"/>
              </a:ext>
            </a:extLst>
          </p:cNvPr>
          <p:cNvSpPr txBox="1"/>
          <p:nvPr/>
        </p:nvSpPr>
        <p:spPr>
          <a:xfrm>
            <a:off x="6416614" y="1807358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1D2F847C-1B92-B569-E8FF-0C7F2A2F93BB}"/>
              </a:ext>
            </a:extLst>
          </p:cNvPr>
          <p:cNvSpPr txBox="1"/>
          <p:nvPr/>
        </p:nvSpPr>
        <p:spPr>
          <a:xfrm>
            <a:off x="7047486" y="1807358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69AA10FF-A357-9867-646F-9C0DFA64728A}"/>
              </a:ext>
            </a:extLst>
          </p:cNvPr>
          <p:cNvSpPr txBox="1"/>
          <p:nvPr/>
        </p:nvSpPr>
        <p:spPr>
          <a:xfrm>
            <a:off x="5160338" y="2469210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DDFCC8B5-317A-CCFF-3AC1-53FAC5D44830}"/>
              </a:ext>
            </a:extLst>
          </p:cNvPr>
          <p:cNvSpPr txBox="1"/>
          <p:nvPr/>
        </p:nvSpPr>
        <p:spPr>
          <a:xfrm>
            <a:off x="5814407" y="2469210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A3C169CC-FB89-0480-FAA6-B4CBEACCF0A5}"/>
              </a:ext>
            </a:extLst>
          </p:cNvPr>
          <p:cNvSpPr txBox="1"/>
          <p:nvPr/>
        </p:nvSpPr>
        <p:spPr>
          <a:xfrm>
            <a:off x="6457254" y="2469210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542A9BCA-FF51-87E8-7837-D56FA571BDE1}"/>
              </a:ext>
            </a:extLst>
          </p:cNvPr>
          <p:cNvSpPr txBox="1"/>
          <p:nvPr/>
        </p:nvSpPr>
        <p:spPr>
          <a:xfrm>
            <a:off x="7088126" y="2469210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72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向前复制数据</a:t>
            </a:r>
            <a:endParaRPr lang="en-US" altLang="zh-CN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4C601CA-7EE1-59F3-AC34-8B805DDBF98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88074" y="867410"/>
            <a:ext cx="8248822" cy="646757"/>
          </a:xfrm>
          <a:prstGeom prst="rect">
            <a:avLst/>
          </a:prstGeom>
        </p:spPr>
        <p:txBody>
          <a:bodyPr/>
          <a:lstStyle/>
          <a:p>
            <a:pPr marL="39688" indent="0">
              <a:buNone/>
            </a:pP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删除</a:t>
            </a: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位置</a:t>
            </a:r>
            <a:r>
              <a:rPr lang="en-US" altLang="zh-CN" sz="2400">
                <a:latin typeface="SimSun" panose="02010600030101010101" pitchFamily="2" charset="-122"/>
                <a:ea typeface="SimSun" panose="02010600030101010101" pitchFamily="2" charset="-122"/>
              </a:rPr>
              <a:t>2</a:t>
            </a: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的元素</a:t>
            </a:r>
            <a:endParaRPr lang="en-US" altLang="zh-CN" sz="240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endParaRPr lang="zh-CN" altLang="en-US" sz="240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grpSp>
        <p:nvGrpSpPr>
          <p:cNvPr id="7" name="成组">
            <a:extLst>
              <a:ext uri="{FF2B5EF4-FFF2-40B4-BE49-F238E27FC236}">
                <a16:creationId xmlns:a16="http://schemas.microsoft.com/office/drawing/2014/main" id="{7EF0DB73-43F5-45F0-492F-0C0E0A5BC276}"/>
              </a:ext>
            </a:extLst>
          </p:cNvPr>
          <p:cNvGrpSpPr/>
          <p:nvPr/>
        </p:nvGrpSpPr>
        <p:grpSpPr>
          <a:xfrm>
            <a:off x="1038646" y="2707250"/>
            <a:ext cx="6553204" cy="612777"/>
            <a:chOff x="0" y="0"/>
            <a:chExt cx="6553203" cy="612776"/>
          </a:xfrm>
        </p:grpSpPr>
        <p:grpSp>
          <p:nvGrpSpPr>
            <p:cNvPr id="8" name="成组">
              <a:extLst>
                <a:ext uri="{FF2B5EF4-FFF2-40B4-BE49-F238E27FC236}">
                  <a16:creationId xmlns:a16="http://schemas.microsoft.com/office/drawing/2014/main" id="{759A1466-2B1C-C1CE-BF15-1BC6C6D505F2}"/>
                </a:ext>
              </a:extLst>
            </p:cNvPr>
            <p:cNvGrpSpPr/>
            <p:nvPr/>
          </p:nvGrpSpPr>
          <p:grpSpPr>
            <a:xfrm>
              <a:off x="0" y="0"/>
              <a:ext cx="6553203" cy="612775"/>
              <a:chOff x="0" y="0"/>
              <a:chExt cx="6553201" cy="612775"/>
            </a:xfrm>
          </p:grpSpPr>
          <p:sp>
            <p:nvSpPr>
              <p:cNvPr id="20" name="矩形">
                <a:extLst>
                  <a:ext uri="{FF2B5EF4-FFF2-40B4-BE49-F238E27FC236}">
                    <a16:creationId xmlns:a16="http://schemas.microsoft.com/office/drawing/2014/main" id="{6D1A1098-8982-2996-5411-1D30EEEA637A}"/>
                  </a:ext>
                </a:extLst>
              </p:cNvPr>
              <p:cNvSpPr/>
              <p:nvPr/>
            </p:nvSpPr>
            <p:spPr>
              <a:xfrm>
                <a:off x="0" y="0"/>
                <a:ext cx="6553201" cy="61277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21" name="a0          a1         a3       a4       a5">
                <a:extLst>
                  <a:ext uri="{FF2B5EF4-FFF2-40B4-BE49-F238E27FC236}">
                    <a16:creationId xmlns:a16="http://schemas.microsoft.com/office/drawing/2014/main" id="{71BA80C0-18F6-B143-6B1D-76EC3DC0C98C}"/>
                  </a:ext>
                </a:extLst>
              </p:cNvPr>
              <p:cNvSpPr txBox="1"/>
              <p:nvPr/>
            </p:nvSpPr>
            <p:spPr>
              <a:xfrm>
                <a:off x="0" y="70425"/>
                <a:ext cx="3938256" cy="4719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r>
                  <a:t>a</a:t>
                </a:r>
                <a:r>
                  <a:rPr baseline="-25000"/>
                  <a:t>0          </a:t>
                </a:r>
                <a:r>
                  <a:t>a</a:t>
                </a:r>
                <a:r>
                  <a:rPr baseline="-25000"/>
                  <a:t>1         </a:t>
                </a:r>
                <a:r>
                  <a:rPr>
                    <a:solidFill>
                      <a:srgbClr val="FF0000"/>
                    </a:solidFill>
                  </a:rPr>
                  <a:t>a</a:t>
                </a:r>
                <a:r>
                  <a:rPr baseline="-25000">
                    <a:solidFill>
                      <a:srgbClr val="FF0000"/>
                    </a:solidFill>
                  </a:rPr>
                  <a:t>3</a:t>
                </a:r>
                <a:r>
                  <a:rPr baseline="-25000"/>
                  <a:t>       </a:t>
                </a:r>
                <a:r>
                  <a:rPr>
                    <a:solidFill>
                      <a:srgbClr val="FF0000"/>
                    </a:solidFill>
                  </a:rPr>
                  <a:t>a</a:t>
                </a:r>
                <a:r>
                  <a:rPr baseline="-25000">
                    <a:solidFill>
                      <a:srgbClr val="FF0000"/>
                    </a:solidFill>
                  </a:rPr>
                  <a:t>4</a:t>
                </a:r>
                <a:r>
                  <a:rPr baseline="-25000"/>
                  <a:t>       </a:t>
                </a:r>
                <a:r>
                  <a:rPr lang="zh-CN" altLang="en-US" baseline="-25000"/>
                  <a:t> </a:t>
                </a:r>
                <a:r>
                  <a:rPr>
                    <a:solidFill>
                      <a:srgbClr val="FF0000"/>
                    </a:solidFill>
                  </a:rPr>
                  <a:t>a</a:t>
                </a:r>
                <a:r>
                  <a:rPr baseline="-25000">
                    <a:solidFill>
                      <a:srgbClr val="FF0000"/>
                    </a:solidFill>
                  </a:rPr>
                  <a:t>5</a:t>
                </a:r>
                <a:r>
                  <a:rPr lang="en-US" baseline="-25000">
                    <a:solidFill>
                      <a:srgbClr val="FF0000"/>
                    </a:solidFill>
                  </a:rPr>
                  <a:t> </a:t>
                </a:r>
                <a:r>
                  <a:rPr lang="zh-CN" altLang="en-US" baseline="-25000">
                    <a:solidFill>
                      <a:srgbClr val="FF0000"/>
                    </a:solidFill>
                  </a:rPr>
                  <a:t>        </a:t>
                </a:r>
                <a:r>
                  <a:rPr lang="en-US" altLang="zh-CN">
                    <a:solidFill>
                      <a:schemeClr val="accent1"/>
                    </a:solidFill>
                  </a:rPr>
                  <a:t>a</a:t>
                </a:r>
                <a:r>
                  <a:rPr lang="en-US" altLang="zh-CN" baseline="-25000">
                    <a:solidFill>
                      <a:schemeClr val="accent1"/>
                    </a:solidFill>
                  </a:rPr>
                  <a:t>5</a:t>
                </a:r>
                <a:endParaRPr baseline="-2500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9" name="线条">
              <a:extLst>
                <a:ext uri="{FF2B5EF4-FFF2-40B4-BE49-F238E27FC236}">
                  <a16:creationId xmlns:a16="http://schemas.microsoft.com/office/drawing/2014/main" id="{FCCFA61A-A1FC-DEC8-320D-9B7F722EC2D0}"/>
                </a:ext>
              </a:extLst>
            </p:cNvPr>
            <p:cNvSpPr/>
            <p:nvPr/>
          </p:nvSpPr>
          <p:spPr>
            <a:xfrm flipV="1">
              <a:off x="6381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0" name="线条">
              <a:extLst>
                <a:ext uri="{FF2B5EF4-FFF2-40B4-BE49-F238E27FC236}">
                  <a16:creationId xmlns:a16="http://schemas.microsoft.com/office/drawing/2014/main" id="{F9F2B8F7-1CBE-585E-6B0C-4831FA6F80C8}"/>
                </a:ext>
              </a:extLst>
            </p:cNvPr>
            <p:cNvSpPr/>
            <p:nvPr/>
          </p:nvSpPr>
          <p:spPr>
            <a:xfrm flipV="1">
              <a:off x="13112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1" name="线条">
              <a:extLst>
                <a:ext uri="{FF2B5EF4-FFF2-40B4-BE49-F238E27FC236}">
                  <a16:creationId xmlns:a16="http://schemas.microsoft.com/office/drawing/2014/main" id="{31C37FEB-1611-87D7-3DA0-C4AFA7F67AD1}"/>
                </a:ext>
              </a:extLst>
            </p:cNvPr>
            <p:cNvSpPr/>
            <p:nvPr/>
          </p:nvSpPr>
          <p:spPr>
            <a:xfrm flipV="1">
              <a:off x="19843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2" name="线条">
              <a:extLst>
                <a:ext uri="{FF2B5EF4-FFF2-40B4-BE49-F238E27FC236}">
                  <a16:creationId xmlns:a16="http://schemas.microsoft.com/office/drawing/2014/main" id="{5AB33F1A-1B88-654E-66CE-BFE8956B3A04}"/>
                </a:ext>
              </a:extLst>
            </p:cNvPr>
            <p:cNvSpPr/>
            <p:nvPr/>
          </p:nvSpPr>
          <p:spPr>
            <a:xfrm flipV="1">
              <a:off x="2654300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5" name="线条">
              <a:extLst>
                <a:ext uri="{FF2B5EF4-FFF2-40B4-BE49-F238E27FC236}">
                  <a16:creationId xmlns:a16="http://schemas.microsoft.com/office/drawing/2014/main" id="{782133E4-354B-C451-880C-21B9DE5AE534}"/>
                </a:ext>
              </a:extLst>
            </p:cNvPr>
            <p:cNvSpPr/>
            <p:nvPr/>
          </p:nvSpPr>
          <p:spPr>
            <a:xfrm flipV="1">
              <a:off x="32940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6" name="线条">
              <a:extLst>
                <a:ext uri="{FF2B5EF4-FFF2-40B4-BE49-F238E27FC236}">
                  <a16:creationId xmlns:a16="http://schemas.microsoft.com/office/drawing/2014/main" id="{3AE8B664-D675-1A73-4224-985C74B9A44D}"/>
                </a:ext>
              </a:extLst>
            </p:cNvPr>
            <p:cNvSpPr/>
            <p:nvPr/>
          </p:nvSpPr>
          <p:spPr>
            <a:xfrm flipV="1">
              <a:off x="396557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7" name="线条">
              <a:extLst>
                <a:ext uri="{FF2B5EF4-FFF2-40B4-BE49-F238E27FC236}">
                  <a16:creationId xmlns:a16="http://schemas.microsoft.com/office/drawing/2014/main" id="{EF38A445-F90B-26E2-2F30-574998BF1CE9}"/>
                </a:ext>
              </a:extLst>
            </p:cNvPr>
            <p:cNvSpPr/>
            <p:nvPr/>
          </p:nvSpPr>
          <p:spPr>
            <a:xfrm flipV="1">
              <a:off x="4637087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8" name="线条">
              <a:extLst>
                <a:ext uri="{FF2B5EF4-FFF2-40B4-BE49-F238E27FC236}">
                  <a16:creationId xmlns:a16="http://schemas.microsoft.com/office/drawing/2014/main" id="{997FD7DB-17C9-90E3-37FB-D17F9E885A56}"/>
                </a:ext>
              </a:extLst>
            </p:cNvPr>
            <p:cNvSpPr/>
            <p:nvPr/>
          </p:nvSpPr>
          <p:spPr>
            <a:xfrm flipV="1">
              <a:off x="5275262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9" name="线条">
              <a:extLst>
                <a:ext uri="{FF2B5EF4-FFF2-40B4-BE49-F238E27FC236}">
                  <a16:creationId xmlns:a16="http://schemas.microsoft.com/office/drawing/2014/main" id="{DFC346DD-309A-95FD-AA37-FDACF712FF5F}"/>
                </a:ext>
              </a:extLst>
            </p:cNvPr>
            <p:cNvSpPr/>
            <p:nvPr/>
          </p:nvSpPr>
          <p:spPr>
            <a:xfrm flipV="1">
              <a:off x="5915025" y="0"/>
              <a:ext cx="1590" cy="61277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502DB97-1900-F509-3B0C-4491FF7408A9}"/>
              </a:ext>
            </a:extLst>
          </p:cNvPr>
          <p:cNvGrpSpPr/>
          <p:nvPr/>
        </p:nvGrpSpPr>
        <p:grpSpPr>
          <a:xfrm>
            <a:off x="1038645" y="1754115"/>
            <a:ext cx="6553201" cy="614364"/>
            <a:chOff x="1013766" y="3429000"/>
            <a:chExt cx="6553201" cy="614364"/>
          </a:xfrm>
        </p:grpSpPr>
        <p:grpSp>
          <p:nvGrpSpPr>
            <p:cNvPr id="22" name="成组">
              <a:extLst>
                <a:ext uri="{FF2B5EF4-FFF2-40B4-BE49-F238E27FC236}">
                  <a16:creationId xmlns:a16="http://schemas.microsoft.com/office/drawing/2014/main" id="{6D82806C-1F91-5359-7970-184B66784FB6}"/>
                </a:ext>
              </a:extLst>
            </p:cNvPr>
            <p:cNvGrpSpPr/>
            <p:nvPr/>
          </p:nvGrpSpPr>
          <p:grpSpPr>
            <a:xfrm>
              <a:off x="1013766" y="3430588"/>
              <a:ext cx="6553201" cy="612776"/>
              <a:chOff x="0" y="0"/>
              <a:chExt cx="6553200" cy="612775"/>
            </a:xfrm>
          </p:grpSpPr>
          <p:sp>
            <p:nvSpPr>
              <p:cNvPr id="23" name="矩形">
                <a:extLst>
                  <a:ext uri="{FF2B5EF4-FFF2-40B4-BE49-F238E27FC236}">
                    <a16:creationId xmlns:a16="http://schemas.microsoft.com/office/drawing/2014/main" id="{8CF1D076-D9A2-C95C-F30B-ADEA9E288BD2}"/>
                  </a:ext>
                </a:extLst>
              </p:cNvPr>
              <p:cNvSpPr/>
              <p:nvPr/>
            </p:nvSpPr>
            <p:spPr>
              <a:xfrm>
                <a:off x="0" y="0"/>
                <a:ext cx="6553200" cy="61277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24" name="a0          a1         a2       a3         a4        a5">
                <a:extLst>
                  <a:ext uri="{FF2B5EF4-FFF2-40B4-BE49-F238E27FC236}">
                    <a16:creationId xmlns:a16="http://schemas.microsoft.com/office/drawing/2014/main" id="{0B390E30-EB9E-BA1E-4BAA-D62846F2A593}"/>
                  </a:ext>
                </a:extLst>
              </p:cNvPr>
              <p:cNvSpPr txBox="1"/>
              <p:nvPr/>
            </p:nvSpPr>
            <p:spPr>
              <a:xfrm>
                <a:off x="0" y="61655"/>
                <a:ext cx="4217988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r>
                  <a:t>a</a:t>
                </a:r>
                <a:r>
                  <a:rPr baseline="-25000"/>
                  <a:t>0          </a:t>
                </a:r>
                <a:r>
                  <a:t>a</a:t>
                </a:r>
                <a:r>
                  <a:rPr baseline="-25000"/>
                  <a:t>1         </a:t>
                </a:r>
                <a:r>
                  <a:t>a</a:t>
                </a:r>
                <a:r>
                  <a:rPr baseline="-25000"/>
                  <a:t>2       </a:t>
                </a:r>
                <a:r>
                  <a:rPr>
                    <a:solidFill>
                      <a:srgbClr val="FF0000"/>
                    </a:solidFill>
                  </a:rPr>
                  <a:t>a</a:t>
                </a:r>
                <a:r>
                  <a:rPr baseline="-25000">
                    <a:solidFill>
                      <a:srgbClr val="FF0000"/>
                    </a:solidFill>
                  </a:rPr>
                  <a:t>3</a:t>
                </a:r>
                <a:r>
                  <a:rPr baseline="-25000"/>
                  <a:t>         </a:t>
                </a:r>
                <a:r>
                  <a:rPr>
                    <a:solidFill>
                      <a:srgbClr val="FF0000"/>
                    </a:solidFill>
                  </a:rPr>
                  <a:t>a</a:t>
                </a:r>
                <a:r>
                  <a:rPr baseline="-25000">
                    <a:solidFill>
                      <a:srgbClr val="FF0000"/>
                    </a:solidFill>
                  </a:rPr>
                  <a:t>4</a:t>
                </a:r>
                <a:r>
                  <a:rPr baseline="-25000"/>
                  <a:t>        </a:t>
                </a:r>
                <a:r>
                  <a:rPr>
                    <a:solidFill>
                      <a:srgbClr val="FF0000"/>
                    </a:solidFill>
                  </a:rPr>
                  <a:t>a</a:t>
                </a:r>
                <a:r>
                  <a:rPr baseline="-25000">
                    <a:solidFill>
                      <a:srgbClr val="FF0000"/>
                    </a:solidFill>
                  </a:rPr>
                  <a:t>5</a:t>
                </a:r>
                <a:r>
                  <a:rPr baseline="-25000"/>
                  <a:t>       </a:t>
                </a:r>
              </a:p>
            </p:txBody>
          </p:sp>
        </p:grpSp>
        <p:sp>
          <p:nvSpPr>
            <p:cNvPr id="25" name="线条">
              <a:extLst>
                <a:ext uri="{FF2B5EF4-FFF2-40B4-BE49-F238E27FC236}">
                  <a16:creationId xmlns:a16="http://schemas.microsoft.com/office/drawing/2014/main" id="{FD7E0AB0-D940-1750-E934-FD438036962B}"/>
                </a:ext>
              </a:extLst>
            </p:cNvPr>
            <p:cNvSpPr/>
            <p:nvPr/>
          </p:nvSpPr>
          <p:spPr>
            <a:xfrm flipV="1">
              <a:off x="16519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26" name="线条">
              <a:extLst>
                <a:ext uri="{FF2B5EF4-FFF2-40B4-BE49-F238E27FC236}">
                  <a16:creationId xmlns:a16="http://schemas.microsoft.com/office/drawing/2014/main" id="{CC575AFF-6C7E-811B-56F4-C33A44BDD33D}"/>
                </a:ext>
              </a:extLst>
            </p:cNvPr>
            <p:cNvSpPr/>
            <p:nvPr/>
          </p:nvSpPr>
          <p:spPr>
            <a:xfrm flipV="1">
              <a:off x="23250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27" name="线条">
              <a:extLst>
                <a:ext uri="{FF2B5EF4-FFF2-40B4-BE49-F238E27FC236}">
                  <a16:creationId xmlns:a16="http://schemas.microsoft.com/office/drawing/2014/main" id="{C1EF4435-DF47-FEDB-08B0-70D00F6EA7AB}"/>
                </a:ext>
              </a:extLst>
            </p:cNvPr>
            <p:cNvSpPr/>
            <p:nvPr/>
          </p:nvSpPr>
          <p:spPr>
            <a:xfrm flipV="1">
              <a:off x="29981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28" name="线条">
              <a:extLst>
                <a:ext uri="{FF2B5EF4-FFF2-40B4-BE49-F238E27FC236}">
                  <a16:creationId xmlns:a16="http://schemas.microsoft.com/office/drawing/2014/main" id="{34A6D12A-E55C-BEA8-C55A-1463CEB8359D}"/>
                </a:ext>
              </a:extLst>
            </p:cNvPr>
            <p:cNvSpPr/>
            <p:nvPr/>
          </p:nvSpPr>
          <p:spPr>
            <a:xfrm flipV="1">
              <a:off x="3668066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29" name="线条">
              <a:extLst>
                <a:ext uri="{FF2B5EF4-FFF2-40B4-BE49-F238E27FC236}">
                  <a16:creationId xmlns:a16="http://schemas.microsoft.com/office/drawing/2014/main" id="{4370E706-CB21-B86E-5844-9918AA71F987}"/>
                </a:ext>
              </a:extLst>
            </p:cNvPr>
            <p:cNvSpPr/>
            <p:nvPr/>
          </p:nvSpPr>
          <p:spPr>
            <a:xfrm flipV="1">
              <a:off x="4307829" y="3430588"/>
              <a:ext cx="1588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0" name="线条">
              <a:extLst>
                <a:ext uri="{FF2B5EF4-FFF2-40B4-BE49-F238E27FC236}">
                  <a16:creationId xmlns:a16="http://schemas.microsoft.com/office/drawing/2014/main" id="{5A5C268E-4919-6987-00D2-392DDC7F5096}"/>
                </a:ext>
              </a:extLst>
            </p:cNvPr>
            <p:cNvSpPr/>
            <p:nvPr/>
          </p:nvSpPr>
          <p:spPr>
            <a:xfrm flipV="1">
              <a:off x="4979341" y="3430588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1" name="线条">
              <a:extLst>
                <a:ext uri="{FF2B5EF4-FFF2-40B4-BE49-F238E27FC236}">
                  <a16:creationId xmlns:a16="http://schemas.microsoft.com/office/drawing/2014/main" id="{B52C1E94-32A8-2413-7A4B-291EC85ECED3}"/>
                </a:ext>
              </a:extLst>
            </p:cNvPr>
            <p:cNvSpPr/>
            <p:nvPr/>
          </p:nvSpPr>
          <p:spPr>
            <a:xfrm flipV="1">
              <a:off x="5650854" y="3430588"/>
              <a:ext cx="1588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2" name="线条">
              <a:extLst>
                <a:ext uri="{FF2B5EF4-FFF2-40B4-BE49-F238E27FC236}">
                  <a16:creationId xmlns:a16="http://schemas.microsoft.com/office/drawing/2014/main" id="{DCF4B043-D475-C48B-3EB7-725E93B71E14}"/>
                </a:ext>
              </a:extLst>
            </p:cNvPr>
            <p:cNvSpPr/>
            <p:nvPr/>
          </p:nvSpPr>
          <p:spPr>
            <a:xfrm flipV="1">
              <a:off x="6289029" y="3430588"/>
              <a:ext cx="1588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3" name="线条">
              <a:extLst>
                <a:ext uri="{FF2B5EF4-FFF2-40B4-BE49-F238E27FC236}">
                  <a16:creationId xmlns:a16="http://schemas.microsoft.com/office/drawing/2014/main" id="{4DE9D261-28D0-1983-794D-A328E8EC2A66}"/>
                </a:ext>
              </a:extLst>
            </p:cNvPr>
            <p:cNvSpPr/>
            <p:nvPr/>
          </p:nvSpPr>
          <p:spPr>
            <a:xfrm flipV="1">
              <a:off x="6928791" y="3429000"/>
              <a:ext cx="1589" cy="61277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txBody>
            <a:bodyPr lIns="45719" rIns="45719"/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id="{90F91559-3A10-7256-A931-29D4BD9EE0F0}"/>
              </a:ext>
            </a:extLst>
          </p:cNvPr>
          <p:cNvSpPr txBox="1"/>
          <p:nvPr/>
        </p:nvSpPr>
        <p:spPr>
          <a:xfrm>
            <a:off x="5117259" y="1808374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4583AAF0-3B4F-0A02-C6DD-4376A1A9D06C}"/>
              </a:ext>
            </a:extLst>
          </p:cNvPr>
          <p:cNvSpPr txBox="1"/>
          <p:nvPr/>
        </p:nvSpPr>
        <p:spPr>
          <a:xfrm>
            <a:off x="5771328" y="1808374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31BB37FD-65F6-89E2-0C69-A32CF1B16BF4}"/>
              </a:ext>
            </a:extLst>
          </p:cNvPr>
          <p:cNvSpPr txBox="1"/>
          <p:nvPr/>
        </p:nvSpPr>
        <p:spPr>
          <a:xfrm>
            <a:off x="6414175" y="1808374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C78E4255-64F4-301B-F4C5-E140A950FD65}"/>
              </a:ext>
            </a:extLst>
          </p:cNvPr>
          <p:cNvSpPr txBox="1"/>
          <p:nvPr/>
        </p:nvSpPr>
        <p:spPr>
          <a:xfrm>
            <a:off x="7045047" y="1808374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ADC2393B-AFA5-AF06-5ED5-819A8550ACEA}"/>
              </a:ext>
            </a:extLst>
          </p:cNvPr>
          <p:cNvSpPr txBox="1"/>
          <p:nvPr/>
        </p:nvSpPr>
        <p:spPr>
          <a:xfrm>
            <a:off x="5110277" y="2739869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979FD21C-D2B4-ADFE-D0A1-93A6E5B336B0}"/>
              </a:ext>
            </a:extLst>
          </p:cNvPr>
          <p:cNvSpPr txBox="1"/>
          <p:nvPr/>
        </p:nvSpPr>
        <p:spPr>
          <a:xfrm>
            <a:off x="5764346" y="2739869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40E5742E-769A-3BA9-E8B1-B5A0AAEE8E3B}"/>
              </a:ext>
            </a:extLst>
          </p:cNvPr>
          <p:cNvSpPr txBox="1"/>
          <p:nvPr/>
        </p:nvSpPr>
        <p:spPr>
          <a:xfrm>
            <a:off x="6407193" y="2739869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ACEDC9CD-60F3-8EAC-E2FD-0C8E8224DBB5}"/>
              </a:ext>
            </a:extLst>
          </p:cNvPr>
          <p:cNvSpPr txBox="1"/>
          <p:nvPr/>
        </p:nvSpPr>
        <p:spPr>
          <a:xfrm>
            <a:off x="7038065" y="2739869"/>
            <a:ext cx="339710" cy="521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53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向前复制数据</a:t>
            </a:r>
            <a:endParaRPr lang="en-US" altLang="zh-CN"/>
          </a:p>
        </p:txBody>
      </p:sp>
      <p:sp>
        <p:nvSpPr>
          <p:cNvPr id="5" name="private void moveForward(int pos) {…">
            <a:extLst>
              <a:ext uri="{FF2B5EF4-FFF2-40B4-BE49-F238E27FC236}">
                <a16:creationId xmlns:a16="http://schemas.microsoft.com/office/drawing/2014/main" id="{DBDC5062-E206-1AF9-D3B9-BD31C26606DC}"/>
              </a:ext>
            </a:extLst>
          </p:cNvPr>
          <p:cNvSpPr txBox="1"/>
          <p:nvPr/>
        </p:nvSpPr>
        <p:spPr>
          <a:xfrm>
            <a:off x="703354" y="1034565"/>
            <a:ext cx="7385035" cy="22539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400" u="sng">
                <a:latin typeface="Monaco"/>
                <a:ea typeface="Monaco"/>
                <a:cs typeface="Monaco"/>
                <a:sym typeface="Monaco"/>
              </a:defRPr>
            </a:pPr>
            <a:r>
              <a:rPr u="none"/>
              <a:t>	</a:t>
            </a:r>
            <a:r>
              <a:rPr u="none">
                <a:solidFill>
                  <a:srgbClr val="931A68"/>
                </a:solidFill>
              </a:rPr>
              <a:t>private</a:t>
            </a:r>
            <a:r>
              <a:rPr u="none"/>
              <a:t> </a:t>
            </a:r>
            <a:r>
              <a:rPr u="none">
                <a:solidFill>
                  <a:srgbClr val="931A68"/>
                </a:solidFill>
              </a:rPr>
              <a:t>void</a:t>
            </a:r>
            <a:r>
              <a:rPr u="none"/>
              <a:t> moveForward(</a:t>
            </a:r>
            <a:r>
              <a:rPr u="none">
                <a:solidFill>
                  <a:srgbClr val="931A68"/>
                </a:solidFill>
              </a:rPr>
              <a:t>int</a:t>
            </a:r>
            <a:r>
              <a:rPr u="none"/>
              <a:t> </a:t>
            </a:r>
            <a:r>
              <a:rPr lang="en-US" altLang="zh-CN" u="none">
                <a:solidFill>
                  <a:srgbClr val="7E504F"/>
                </a:solidFill>
              </a:rPr>
              <a:t>index</a:t>
            </a:r>
            <a:r>
              <a:rPr u="none"/>
              <a:t>) {</a:t>
            </a:r>
          </a:p>
          <a:p>
            <a:pPr>
              <a:lnSpc>
                <a:spcPct val="15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 altLang="zh-CN"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&lt; </a:t>
            </a:r>
            <a:r>
              <a:t>size</a:t>
            </a:r>
            <a:r>
              <a:rPr>
                <a:solidFill>
                  <a:srgbClr val="000000"/>
                </a:solidFill>
              </a:rPr>
              <a:t>; ++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5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+ 1];</a:t>
            </a:r>
          </a:p>
          <a:p>
            <a:pPr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311011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 remove(int index)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9908757-4EDA-FE1E-EA0B-0D59AFD046A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268333" y="1041581"/>
            <a:ext cx="8568690" cy="1753870"/>
          </a:xfrm>
          <a:prstGeom prst="rect">
            <a:avLst/>
          </a:prstGeom>
        </p:spPr>
        <p:txBody>
          <a:bodyPr/>
          <a:lstStyle/>
          <a:p>
            <a:pPr marL="457200" indent="-457200" defTabSz="914400">
              <a:lnSpc>
                <a:spcPct val="100000"/>
              </a:lnSpc>
              <a:spcBef>
                <a:spcPts val="1300"/>
              </a:spcBef>
              <a:buClr>
                <a:schemeClr val="tx1"/>
              </a:buClr>
              <a:buSzPct val="100000"/>
              <a:buFont typeface="+mj-lt"/>
              <a:buAutoNum type="arabicPeriod"/>
              <a:defRPr sz="2800"/>
            </a:pPr>
            <a:r>
              <a:rPr lang="zh-CN" altLang="en-US" sz="25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判断下标的合法性</a:t>
            </a:r>
          </a:p>
          <a:p>
            <a:pPr marL="457200" indent="-457200" defTabSz="914400">
              <a:lnSpc>
                <a:spcPct val="100000"/>
              </a:lnSpc>
              <a:spcBef>
                <a:spcPts val="1300"/>
              </a:spcBef>
              <a:buClr>
                <a:schemeClr val="tx1"/>
              </a:buClr>
              <a:buSzPct val="100000"/>
              <a:buFont typeface="+mj-lt"/>
              <a:buAutoNum type="arabicPeriod"/>
              <a:defRPr sz="2800"/>
            </a:pPr>
            <a:r>
              <a:rPr lang="zh-CN" altLang="en-US" sz="25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向前移动</a:t>
            </a:r>
            <a:r>
              <a:rPr lang="en-US" altLang="zh-CN" sz="25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5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覆盖被删除的数据元素</a:t>
            </a:r>
            <a:r>
              <a:rPr lang="en-US" altLang="zh-CN" sz="25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5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57200" indent="-457200" defTabSz="914400">
              <a:lnSpc>
                <a:spcPct val="100000"/>
              </a:lnSpc>
              <a:spcBef>
                <a:spcPts val="1300"/>
              </a:spcBef>
              <a:buClr>
                <a:schemeClr val="tx1"/>
              </a:buClr>
              <a:buSzPct val="100000"/>
              <a:buFont typeface="+mj-lt"/>
              <a:buAutoNum type="arabicPeriod"/>
              <a:defRPr sz="2800"/>
            </a:pPr>
            <a:r>
              <a:rPr lang="en-US" altLang="zh-CN" sz="25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--size</a:t>
            </a:r>
          </a:p>
          <a:p>
            <a:endParaRPr lang="zh-CN" altLang="en-US" sz="25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9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 remove(int index)</a:t>
            </a:r>
          </a:p>
        </p:txBody>
      </p:sp>
      <p:sp>
        <p:nvSpPr>
          <p:cNvPr id="6" name="@SuppressWarnings(&quot;unchecked&quot;)…">
            <a:extLst>
              <a:ext uri="{FF2B5EF4-FFF2-40B4-BE49-F238E27FC236}">
                <a16:creationId xmlns:a16="http://schemas.microsoft.com/office/drawing/2014/main" id="{1A5DF252-7CD6-37C4-8722-14D1E735F04B}"/>
              </a:ext>
            </a:extLst>
          </p:cNvPr>
          <p:cNvSpPr txBox="1"/>
          <p:nvPr/>
        </p:nvSpPr>
        <p:spPr>
          <a:xfrm>
            <a:off x="89439" y="968277"/>
            <a:ext cx="9000862" cy="4437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9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remove(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 {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rangeCheck(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</a:t>
            </a:r>
          </a:p>
          <a:p>
            <a:pPr>
              <a:lnSpc>
                <a:spcPct val="150000"/>
              </a:lnSpc>
              <a:defRPr sz="19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T </a:t>
            </a:r>
            <a:r>
              <a:rPr>
                <a:solidFill>
                  <a:srgbClr val="7E504F"/>
                </a:solidFill>
              </a:rPr>
              <a:t>value</a:t>
            </a:r>
            <a:r>
              <a:rPr>
                <a:solidFill>
                  <a:srgbClr val="000000"/>
                </a:solidFill>
              </a:rPr>
              <a:t> = (T)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>
              <a:lnSpc>
                <a:spcPct val="150000"/>
              </a:lnSpc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moveForward(i</a:t>
            </a:r>
            <a:r>
              <a:rPr lang="en-US" altLang="zh-CN"/>
              <a:t>ndex</a:t>
            </a:r>
            <a:r>
              <a:t>);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System.arraycopy(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,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+ 1, 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                         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,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, 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 -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- 1);</a:t>
            </a:r>
          </a:p>
          <a:p>
            <a:pPr>
              <a:lnSpc>
                <a:spcPct val="150000"/>
              </a:lnSpc>
              <a:defRPr sz="19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[--</a:t>
            </a:r>
            <a:r>
              <a:t>size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r>
              <a:rPr>
                <a:solidFill>
                  <a:srgbClr val="FF2600"/>
                </a:solidFill>
              </a:rPr>
              <a:t>// 防止内存泄漏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19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value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286973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int indexOf(T x)"/>
          <p:cNvSpPr txBox="1"/>
          <p:nvPr/>
        </p:nvSpPr>
        <p:spPr>
          <a:xfrm>
            <a:off x="590550" y="20637"/>
            <a:ext cx="7937500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579437">
              <a:lnSpc>
                <a:spcPct val="100000"/>
              </a:lnSpc>
              <a:defRPr sz="4000" b="1"/>
            </a:lvl1pPr>
          </a:lstStyle>
          <a:p>
            <a:r>
              <a:t>int indexOf(T x)</a:t>
            </a:r>
          </a:p>
        </p:txBody>
      </p:sp>
      <p:sp>
        <p:nvSpPr>
          <p:cNvPr id="411" name="给定一个值，输出这个值在表中的位置"/>
          <p:cNvSpPr txBox="1"/>
          <p:nvPr/>
        </p:nvSpPr>
        <p:spPr>
          <a:xfrm>
            <a:off x="386443" y="993798"/>
            <a:ext cx="595034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2700"/>
            </a:pPr>
            <a:r>
              <a:rPr sz="2400"/>
              <a:t>给定一个值，输出这个值在</a:t>
            </a:r>
            <a:r>
              <a:rPr lang="zh-CN" altLang="en-US" sz="2400"/>
              <a:t>线性表</a:t>
            </a:r>
            <a:r>
              <a:rPr sz="2400"/>
              <a:t>的</a:t>
            </a:r>
            <a:r>
              <a:rPr sz="2400">
                <a:solidFill>
                  <a:srgbClr val="FF2600"/>
                </a:solidFill>
              </a:rPr>
              <a:t>位置</a:t>
            </a:r>
            <a:r>
              <a:rPr lang="zh-CN" altLang="en-US" sz="2400">
                <a:solidFill>
                  <a:schemeClr val="tx1"/>
                </a:solidFill>
              </a:rPr>
              <a:t>。</a:t>
            </a:r>
            <a:endParaRPr sz="2400">
              <a:solidFill>
                <a:schemeClr val="tx1"/>
              </a:solidFill>
            </a:endParaRPr>
          </a:p>
        </p:txBody>
      </p:sp>
      <p:sp>
        <p:nvSpPr>
          <p:cNvPr id="412" name="顺序查找算法：…"/>
          <p:cNvSpPr txBox="1"/>
          <p:nvPr/>
        </p:nvSpPr>
        <p:spPr>
          <a:xfrm>
            <a:off x="386443" y="1425328"/>
            <a:ext cx="6915355" cy="224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700">
                <a:solidFill>
                  <a:srgbClr val="C82506"/>
                </a:solidFill>
              </a:defRPr>
            </a:pPr>
            <a:r>
              <a:rPr sz="2400"/>
              <a:t>顺序查找算法</a:t>
            </a:r>
            <a:r>
              <a:rPr sz="2400">
                <a:solidFill>
                  <a:srgbClr val="000000"/>
                </a:solidFill>
              </a:rPr>
              <a:t>：</a:t>
            </a:r>
          </a:p>
          <a:p>
            <a:pPr>
              <a:lnSpc>
                <a:spcPct val="150000"/>
              </a:lnSpc>
              <a:defRPr sz="2700"/>
            </a:pPr>
            <a:r>
              <a:rPr sz="2400"/>
              <a:t>      位置0到size -1的数据元素</a:t>
            </a:r>
            <a:r>
              <a:rPr sz="2400">
                <a:solidFill>
                  <a:schemeClr val="accent1"/>
                </a:solidFill>
              </a:rPr>
              <a:t>逐一</a:t>
            </a:r>
            <a:r>
              <a:rPr sz="2400"/>
              <a:t>与x比较，如果有</a:t>
            </a:r>
          </a:p>
          <a:p>
            <a:pPr>
              <a:lnSpc>
                <a:spcPct val="150000"/>
              </a:lnSpc>
              <a:defRPr sz="2700"/>
            </a:pPr>
            <a:r>
              <a:rPr sz="2400"/>
              <a:t>      相等的数据，则返回它所在的位置；</a:t>
            </a:r>
          </a:p>
          <a:p>
            <a:pPr>
              <a:lnSpc>
                <a:spcPct val="150000"/>
              </a:lnSpc>
              <a:defRPr sz="2700"/>
            </a:pPr>
            <a:r>
              <a:rPr sz="2400"/>
              <a:t>      如果所有的</a:t>
            </a:r>
            <a:r>
              <a:rPr lang="zh-CN" altLang="en-US" sz="2400"/>
              <a:t>数据</a:t>
            </a:r>
            <a:r>
              <a:rPr sz="2400"/>
              <a:t>都不等于x，则返回-1。 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79BE25C-521E-E10C-9DD8-DC6BB5FCC93F}"/>
              </a:ext>
            </a:extLst>
          </p:cNvPr>
          <p:cNvGrpSpPr/>
          <p:nvPr/>
        </p:nvGrpSpPr>
        <p:grpSpPr>
          <a:xfrm>
            <a:off x="547359" y="3803322"/>
            <a:ext cx="8049281" cy="1196552"/>
            <a:chOff x="979512" y="4166992"/>
            <a:chExt cx="8049281" cy="1196552"/>
          </a:xfrm>
        </p:grpSpPr>
        <p:graphicFrame>
          <p:nvGraphicFramePr>
            <p:cNvPr id="413" name="表格"/>
            <p:cNvGraphicFramePr/>
            <p:nvPr>
              <p:extLst>
                <p:ext uri="{D42A27DB-BD31-4B8C-83A1-F6EECF244321}">
                  <p14:modId xmlns:p14="http://schemas.microsoft.com/office/powerpoint/2010/main" val="1584369466"/>
                </p:ext>
              </p:extLst>
            </p:nvPr>
          </p:nvGraphicFramePr>
          <p:xfrm>
            <a:off x="1155639" y="4774809"/>
            <a:ext cx="7795449" cy="588735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93556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96914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924443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796683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56406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1076423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745785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  <a:gridCol w="793209">
                    <a:extLst>
                      <a:ext uri="{9D8B030D-6E8A-4147-A177-3AD203B41FA5}">
                        <a16:colId xmlns:a16="http://schemas.microsoft.com/office/drawing/2014/main" val="20007"/>
                      </a:ext>
                    </a:extLst>
                  </a:gridCol>
                  <a:gridCol w="990138">
                    <a:extLst>
                      <a:ext uri="{9D8B030D-6E8A-4147-A177-3AD203B41FA5}">
                        <a16:colId xmlns:a16="http://schemas.microsoft.com/office/drawing/2014/main" val="20008"/>
                      </a:ext>
                    </a:extLst>
                  </a:gridCol>
                </a:tblGrid>
                <a:tr h="588735"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</a:p>
                    </a:txBody>
                    <a:tcPr marL="50800" marR="50800" marT="50800" marB="50800" anchor="ctr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...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size-1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lang="zh-CN" altLang="en-US" sz="2400">
                            <a:solidFill>
                              <a:schemeClr val="tx1"/>
                            </a:solidFill>
                            <a:effectLst/>
                            <a:latin typeface="Symbol" pitchFamily="2" charset="2"/>
                          </a:rPr>
                          <a:t>∧</a:t>
                        </a:r>
                        <a:endParaRPr lang="zh-CN" altLang="en-US" sz="2400">
                          <a:solidFill>
                            <a:schemeClr val="tx1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...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lang="zh-CN" altLang="en-US" sz="2400">
                            <a:solidFill>
                              <a:schemeClr val="tx1"/>
                            </a:solidFill>
                            <a:effectLst/>
                            <a:latin typeface="Symbol" pitchFamily="2" charset="2"/>
                          </a:rPr>
                          <a:t>∧</a:t>
                        </a:r>
                        <a:endParaRPr lang="zh-CN" altLang="en-US" sz="2400">
                          <a:solidFill>
                            <a:schemeClr val="tx1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414" name="表格"/>
            <p:cNvGraphicFramePr/>
            <p:nvPr>
              <p:extLst>
                <p:ext uri="{D42A27DB-BD31-4B8C-83A1-F6EECF244321}">
                  <p14:modId xmlns:p14="http://schemas.microsoft.com/office/powerpoint/2010/main" val="3658751257"/>
                </p:ext>
              </p:extLst>
            </p:nvPr>
          </p:nvGraphicFramePr>
          <p:xfrm>
            <a:off x="979512" y="4166992"/>
            <a:ext cx="8049281" cy="787400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105251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891004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91434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47883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1925874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642428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  <a:gridCol w="1091781">
                    <a:extLst>
                      <a:ext uri="{9D8B030D-6E8A-4147-A177-3AD203B41FA5}">
                        <a16:colId xmlns:a16="http://schemas.microsoft.com/office/drawing/2014/main" val="20007"/>
                      </a:ext>
                    </a:extLst>
                  </a:gridCol>
                </a:tblGrid>
                <a:tr h="787400"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...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size-1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300">
                            <a:sym typeface="Tahoma"/>
                          </a:defRPr>
                        </a:pPr>
                        <a:endParaRPr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length-1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int indexOf(T x)"/>
          <p:cNvSpPr txBox="1"/>
          <p:nvPr/>
        </p:nvSpPr>
        <p:spPr>
          <a:xfrm>
            <a:off x="590550" y="-4763"/>
            <a:ext cx="7937500" cy="67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579437">
              <a:lnSpc>
                <a:spcPct val="100000"/>
              </a:lnSpc>
              <a:defRPr sz="4000" b="1"/>
            </a:lvl1pPr>
          </a:lstStyle>
          <a:p>
            <a:r>
              <a:t>int indexOf(T x)</a:t>
            </a:r>
          </a:p>
        </p:txBody>
      </p:sp>
      <p:sp>
        <p:nvSpPr>
          <p:cNvPr id="418" name="public int indexOf(T x) {…"/>
          <p:cNvSpPr txBox="1"/>
          <p:nvPr/>
        </p:nvSpPr>
        <p:spPr>
          <a:xfrm>
            <a:off x="866775" y="737692"/>
            <a:ext cx="7489230" cy="3742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indexOf(T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 {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(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].equals(</a:t>
            </a:r>
            <a:r>
              <a:rPr>
                <a:solidFill>
                  <a:srgbClr val="7E504F"/>
                </a:solidFill>
              </a:rPr>
              <a:t>x</a:t>
            </a:r>
            <a:r>
              <a:t>)) 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 </a:t>
            </a:r>
            <a:r>
              <a:rPr>
                <a:solidFill>
                  <a:srgbClr val="4E9072"/>
                </a:solidFill>
              </a:rPr>
              <a:t>//必须调用equals,不能</a:t>
            </a:r>
            <a:r>
              <a:rPr lang="en-US">
                <a:solidFill>
                  <a:srgbClr val="4E9072"/>
                </a:solidFill>
              </a:rPr>
              <a:t>elements</a:t>
            </a:r>
            <a:r>
              <a:rPr>
                <a:solidFill>
                  <a:srgbClr val="4E9072"/>
                </a:solidFill>
              </a:rPr>
              <a:t>[i] == x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-1 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grpSp>
        <p:nvGrpSpPr>
          <p:cNvPr id="421" name="成组"/>
          <p:cNvGrpSpPr/>
          <p:nvPr/>
        </p:nvGrpSpPr>
        <p:grpSpPr>
          <a:xfrm>
            <a:off x="3911600" y="5026251"/>
            <a:ext cx="730250" cy="1589088"/>
            <a:chOff x="0" y="0"/>
            <a:chExt cx="730250" cy="1589087"/>
          </a:xfrm>
        </p:grpSpPr>
        <p:sp>
          <p:nvSpPr>
            <p:cNvPr id="419" name="椭圆形"/>
            <p:cNvSpPr/>
            <p:nvPr/>
          </p:nvSpPr>
          <p:spPr>
            <a:xfrm>
              <a:off x="0" y="861984"/>
              <a:ext cx="730250" cy="727104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ysDash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lnSpc>
                  <a:spcPct val="100000"/>
                </a:lnSpc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420" name="线条"/>
            <p:cNvSpPr/>
            <p:nvPr/>
          </p:nvSpPr>
          <p:spPr>
            <a:xfrm flipH="1">
              <a:off x="365124" y="0"/>
              <a:ext cx="1" cy="816228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424" name="成组"/>
          <p:cNvGrpSpPr/>
          <p:nvPr/>
        </p:nvGrpSpPr>
        <p:grpSpPr>
          <a:xfrm>
            <a:off x="5422900" y="5038951"/>
            <a:ext cx="730250" cy="1589088"/>
            <a:chOff x="0" y="0"/>
            <a:chExt cx="730250" cy="1589087"/>
          </a:xfrm>
        </p:grpSpPr>
        <p:sp>
          <p:nvSpPr>
            <p:cNvPr id="422" name="椭圆形"/>
            <p:cNvSpPr/>
            <p:nvPr/>
          </p:nvSpPr>
          <p:spPr>
            <a:xfrm>
              <a:off x="0" y="861984"/>
              <a:ext cx="730250" cy="727104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lnSpc>
                  <a:spcPct val="100000"/>
                </a:lnSpc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423" name="线条"/>
            <p:cNvSpPr/>
            <p:nvPr/>
          </p:nvSpPr>
          <p:spPr>
            <a:xfrm flipH="1">
              <a:off x="365124" y="0"/>
              <a:ext cx="1" cy="816228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425" name="x"/>
          <p:cNvSpPr txBox="1"/>
          <p:nvPr/>
        </p:nvSpPr>
        <p:spPr>
          <a:xfrm>
            <a:off x="3378200" y="4541664"/>
            <a:ext cx="273050" cy="443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426" name="listElem[i]"/>
          <p:cNvSpPr txBox="1"/>
          <p:nvPr/>
        </p:nvSpPr>
        <p:spPr>
          <a:xfrm>
            <a:off x="6608762" y="4480888"/>
            <a:ext cx="1550104" cy="523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en-US"/>
              <a:t>elements</a:t>
            </a:r>
            <a:r>
              <a:t>[i]</a:t>
            </a:r>
          </a:p>
        </p:txBody>
      </p:sp>
      <p:sp>
        <p:nvSpPr>
          <p:cNvPr id="427" name="文本"/>
          <p:cNvSpPr txBox="1"/>
          <p:nvPr/>
        </p:nvSpPr>
        <p:spPr>
          <a:xfrm>
            <a:off x="3724275" y="4559126"/>
            <a:ext cx="1171575" cy="469113"/>
          </a:xfrm>
          <a:prstGeom prst="rect">
            <a:avLst/>
          </a:prstGeom>
          <a:ln w="25400">
            <a:solidFill>
              <a:schemeClr val="accent1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             </a:t>
            </a:r>
          </a:p>
        </p:txBody>
      </p:sp>
      <p:sp>
        <p:nvSpPr>
          <p:cNvPr id="428" name="文本"/>
          <p:cNvSpPr txBox="1"/>
          <p:nvPr/>
        </p:nvSpPr>
        <p:spPr>
          <a:xfrm>
            <a:off x="5227637" y="4559126"/>
            <a:ext cx="1171576" cy="469113"/>
          </a:xfrm>
          <a:prstGeom prst="rect">
            <a:avLst/>
          </a:prstGeom>
          <a:ln w="25400">
            <a:solidFill>
              <a:schemeClr val="accent1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CB8BF6E-38B5-405B-A078-524A8929D9A6}"/>
              </a:ext>
            </a:extLst>
          </p:cNvPr>
          <p:cNvSpPr txBox="1"/>
          <p:nvPr/>
        </p:nvSpPr>
        <p:spPr>
          <a:xfrm>
            <a:off x="424543" y="795557"/>
            <a:ext cx="617797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clear</a:t>
            </a:r>
            <a:r>
              <a:rPr lang="zh-CN" altLang="en-US"/>
              <a:t>删除所有的数据，使线性表成为空表。</a:t>
            </a: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479C0CF-E25A-E0F9-25D9-DF48876B543D}"/>
              </a:ext>
            </a:extLst>
          </p:cNvPr>
          <p:cNvGrpSpPr/>
          <p:nvPr/>
        </p:nvGrpSpPr>
        <p:grpSpPr>
          <a:xfrm>
            <a:off x="275217" y="1724150"/>
            <a:ext cx="8049281" cy="1196552"/>
            <a:chOff x="979512" y="4166992"/>
            <a:chExt cx="8049281" cy="1196552"/>
          </a:xfrm>
        </p:grpSpPr>
        <p:graphicFrame>
          <p:nvGraphicFramePr>
            <p:cNvPr id="5" name="表格">
              <a:extLst>
                <a:ext uri="{FF2B5EF4-FFF2-40B4-BE49-F238E27FC236}">
                  <a16:creationId xmlns:a16="http://schemas.microsoft.com/office/drawing/2014/main" id="{8F0539E2-0F92-5518-E921-A77BE5773AF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4669602"/>
                </p:ext>
              </p:extLst>
            </p:nvPr>
          </p:nvGraphicFramePr>
          <p:xfrm>
            <a:off x="1155639" y="4774809"/>
            <a:ext cx="7795449" cy="588735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93556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96914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924443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796683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56406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1076423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745785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  <a:gridCol w="793209">
                    <a:extLst>
                      <a:ext uri="{9D8B030D-6E8A-4147-A177-3AD203B41FA5}">
                        <a16:colId xmlns:a16="http://schemas.microsoft.com/office/drawing/2014/main" val="20007"/>
                      </a:ext>
                    </a:extLst>
                  </a:gridCol>
                  <a:gridCol w="990138">
                    <a:extLst>
                      <a:ext uri="{9D8B030D-6E8A-4147-A177-3AD203B41FA5}">
                        <a16:colId xmlns:a16="http://schemas.microsoft.com/office/drawing/2014/main" val="20008"/>
                      </a:ext>
                    </a:extLst>
                  </a:gridCol>
                </a:tblGrid>
                <a:tr h="588735"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</a:p>
                    </a:txBody>
                    <a:tcPr marL="50800" marR="50800" marT="50800" marB="50800" anchor="ctr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...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size-1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lang="zh-CN" altLang="en-US" sz="2400">
                            <a:solidFill>
                              <a:schemeClr val="tx1"/>
                            </a:solidFill>
                            <a:effectLst/>
                            <a:latin typeface="Symbol" pitchFamily="2" charset="2"/>
                          </a:rPr>
                          <a:t>∧</a:t>
                        </a:r>
                        <a:endParaRPr lang="zh-CN" altLang="en-US" sz="2400">
                          <a:solidFill>
                            <a:schemeClr val="tx1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...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lang="zh-CN" altLang="en-US" sz="2400">
                            <a:solidFill>
                              <a:schemeClr val="tx1"/>
                            </a:solidFill>
                            <a:effectLst/>
                            <a:latin typeface="Symbol" pitchFamily="2" charset="2"/>
                          </a:rPr>
                          <a:t>∧</a:t>
                        </a:r>
                        <a:endParaRPr lang="zh-CN" altLang="en-US" sz="2400">
                          <a:solidFill>
                            <a:schemeClr val="tx1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6" name="表格">
              <a:extLst>
                <a:ext uri="{FF2B5EF4-FFF2-40B4-BE49-F238E27FC236}">
                  <a16:creationId xmlns:a16="http://schemas.microsoft.com/office/drawing/2014/main" id="{ECE4B8A0-7439-C824-2F0F-AA06DF530AE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78273744"/>
                </p:ext>
              </p:extLst>
            </p:nvPr>
          </p:nvGraphicFramePr>
          <p:xfrm>
            <a:off x="979512" y="4166992"/>
            <a:ext cx="8049281" cy="787400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105251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891004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91434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47883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1925874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642428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  <a:gridCol w="1091781">
                    <a:extLst>
                      <a:ext uri="{9D8B030D-6E8A-4147-A177-3AD203B41FA5}">
                        <a16:colId xmlns:a16="http://schemas.microsoft.com/office/drawing/2014/main" val="20007"/>
                      </a:ext>
                    </a:extLst>
                  </a:gridCol>
                </a:tblGrid>
                <a:tr h="787400"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...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size-1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300">
                            <a:sym typeface="Tahoma"/>
                          </a:defRPr>
                        </a:pPr>
                        <a:endParaRPr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Tahoma"/>
                          </a:rPr>
                          <a:t>length-1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</p:grpSp>
      <p:sp>
        <p:nvSpPr>
          <p:cNvPr id="7" name="标题 6">
            <a:extLst>
              <a:ext uri="{FF2B5EF4-FFF2-40B4-BE49-F238E27FC236}">
                <a16:creationId xmlns:a16="http://schemas.microsoft.com/office/drawing/2014/main" id="{E72C31F6-627D-D9C2-4050-42575CAE1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void clear()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38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public void clear() {…"/>
          <p:cNvSpPr txBox="1"/>
          <p:nvPr/>
        </p:nvSpPr>
        <p:spPr>
          <a:xfrm>
            <a:off x="3000589" y="595489"/>
            <a:ext cx="4435510" cy="1699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</a:t>
            </a:r>
            <a:r>
              <a:rPr sz="2400">
                <a:solidFill>
                  <a:srgbClr val="931A68"/>
                </a:solidFill>
              </a:rPr>
              <a:t>void</a:t>
            </a:r>
            <a:r>
              <a:rPr sz="2400"/>
              <a:t> clear() {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0326CC"/>
                </a:solidFill>
              </a:rPr>
              <a:t>size</a:t>
            </a:r>
            <a:r>
              <a:rPr sz="2400"/>
              <a:t> = 0;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B8BF6E-38B5-405B-A078-524A8929D9A6}"/>
              </a:ext>
            </a:extLst>
          </p:cNvPr>
          <p:cNvSpPr txBox="1"/>
          <p:nvPr/>
        </p:nvSpPr>
        <p:spPr>
          <a:xfrm>
            <a:off x="424543" y="762899"/>
            <a:ext cx="2066271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空表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：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size = 0</a:t>
            </a: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D24F88C-807B-2012-4950-A24F856988BF}"/>
              </a:ext>
            </a:extLst>
          </p:cNvPr>
          <p:cNvGrpSpPr/>
          <p:nvPr/>
        </p:nvGrpSpPr>
        <p:grpSpPr>
          <a:xfrm>
            <a:off x="497153" y="2338294"/>
            <a:ext cx="8440323" cy="2757922"/>
            <a:chOff x="497153" y="2512466"/>
            <a:chExt cx="8440323" cy="2757922"/>
          </a:xfrm>
        </p:grpSpPr>
        <p:sp>
          <p:nvSpPr>
            <p:cNvPr id="11" name="矩形">
              <a:extLst>
                <a:ext uri="{FF2B5EF4-FFF2-40B4-BE49-F238E27FC236}">
                  <a16:creationId xmlns:a16="http://schemas.microsoft.com/office/drawing/2014/main" id="{B46C18A8-4D62-7EB6-DDF9-636D4213A81B}"/>
                </a:ext>
              </a:extLst>
            </p:cNvPr>
            <p:cNvSpPr/>
            <p:nvPr/>
          </p:nvSpPr>
          <p:spPr>
            <a:xfrm>
              <a:off x="497153" y="2512466"/>
              <a:ext cx="2557864" cy="1362848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dash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/>
            </a:p>
          </p:txBody>
        </p:sp>
        <p:grpSp>
          <p:nvGrpSpPr>
            <p:cNvPr id="13" name="成组">
              <a:extLst>
                <a:ext uri="{FF2B5EF4-FFF2-40B4-BE49-F238E27FC236}">
                  <a16:creationId xmlns:a16="http://schemas.microsoft.com/office/drawing/2014/main" id="{D7D9CD4E-8CC6-4246-5363-A54CFEC8EBC5}"/>
                </a:ext>
              </a:extLst>
            </p:cNvPr>
            <p:cNvGrpSpPr/>
            <p:nvPr/>
          </p:nvGrpSpPr>
          <p:grpSpPr>
            <a:xfrm>
              <a:off x="718260" y="2624502"/>
              <a:ext cx="2126090" cy="505078"/>
              <a:chOff x="0" y="0"/>
              <a:chExt cx="2126087" cy="505076"/>
            </a:xfrm>
          </p:grpSpPr>
          <p:sp>
            <p:nvSpPr>
              <p:cNvPr id="19" name="矩形">
                <a:extLst>
                  <a:ext uri="{FF2B5EF4-FFF2-40B4-BE49-F238E27FC236}">
                    <a16:creationId xmlns:a16="http://schemas.microsoft.com/office/drawing/2014/main" id="{4689CE56-670C-A5B4-DF5F-0598C85E82F4}"/>
                  </a:ext>
                </a:extLst>
              </p:cNvPr>
              <p:cNvSpPr/>
              <p:nvPr/>
            </p:nvSpPr>
            <p:spPr>
              <a:xfrm>
                <a:off x="0" y="0"/>
                <a:ext cx="2126087" cy="50507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20" name="Object[] listElem">
                <a:extLst>
                  <a:ext uri="{FF2B5EF4-FFF2-40B4-BE49-F238E27FC236}">
                    <a16:creationId xmlns:a16="http://schemas.microsoft.com/office/drawing/2014/main" id="{0F4C8D7D-C621-9EF8-91CD-36E834417600}"/>
                  </a:ext>
                </a:extLst>
              </p:cNvPr>
              <p:cNvSpPr txBox="1"/>
              <p:nvPr/>
            </p:nvSpPr>
            <p:spPr>
              <a:xfrm>
                <a:off x="0" y="47354"/>
                <a:ext cx="2126087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000" b="1">
                    <a:solidFill>
                      <a:srgbClr val="C82506"/>
                    </a:solidFill>
                  </a:defRPr>
                </a:pPr>
                <a:r>
                  <a:t>Object[]</a:t>
                </a:r>
                <a:r>
                  <a:rPr>
                    <a:solidFill>
                      <a:srgbClr val="000000"/>
                    </a:solidFill>
                  </a:rPr>
                  <a:t> </a:t>
                </a:r>
                <a:r>
                  <a:rPr lang="en-US">
                    <a:solidFill>
                      <a:srgbClr val="000000"/>
                    </a:solidFill>
                  </a:rPr>
                  <a:t>elements</a:t>
                </a:r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4" name="成组">
              <a:extLst>
                <a:ext uri="{FF2B5EF4-FFF2-40B4-BE49-F238E27FC236}">
                  <a16:creationId xmlns:a16="http://schemas.microsoft.com/office/drawing/2014/main" id="{E5CC4CDB-B31C-8C42-EDFB-A798E5E1F46E}"/>
                </a:ext>
              </a:extLst>
            </p:cNvPr>
            <p:cNvGrpSpPr/>
            <p:nvPr/>
          </p:nvGrpSpPr>
          <p:grpSpPr>
            <a:xfrm>
              <a:off x="718260" y="3235559"/>
              <a:ext cx="2126089" cy="505077"/>
              <a:chOff x="0" y="7812"/>
              <a:chExt cx="2126086" cy="505075"/>
            </a:xfrm>
          </p:grpSpPr>
          <p:sp>
            <p:nvSpPr>
              <p:cNvPr id="17" name="矩形">
                <a:extLst>
                  <a:ext uri="{FF2B5EF4-FFF2-40B4-BE49-F238E27FC236}">
                    <a16:creationId xmlns:a16="http://schemas.microsoft.com/office/drawing/2014/main" id="{13014B00-E6D6-DD1A-C81E-A64D66A512E9}"/>
                  </a:ext>
                </a:extLst>
              </p:cNvPr>
              <p:cNvSpPr/>
              <p:nvPr/>
            </p:nvSpPr>
            <p:spPr>
              <a:xfrm>
                <a:off x="0" y="7812"/>
                <a:ext cx="2126087" cy="50507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18" name="int size：0">
                <a:extLst>
                  <a:ext uri="{FF2B5EF4-FFF2-40B4-BE49-F238E27FC236}">
                    <a16:creationId xmlns:a16="http://schemas.microsoft.com/office/drawing/2014/main" id="{BD490DC6-1CF0-E5DE-0900-B3CA255D2C49}"/>
                  </a:ext>
                </a:extLst>
              </p:cNvPr>
              <p:cNvSpPr/>
              <p:nvPr/>
            </p:nvSpPr>
            <p:spPr>
              <a:xfrm>
                <a:off x="0" y="260349"/>
                <a:ext cx="2126087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>
                    <a:solidFill>
                      <a:srgbClr val="C82506"/>
                    </a:solidFill>
                  </a:defRPr>
                </a:pPr>
                <a:r>
                  <a:t>int</a:t>
                </a:r>
                <a:r>
                  <a:rPr>
                    <a:solidFill>
                      <a:srgbClr val="000000"/>
                    </a:solidFill>
                  </a:rPr>
                  <a:t> size：0</a:t>
                </a:r>
              </a:p>
            </p:txBody>
          </p:sp>
        </p:grpSp>
        <p:sp>
          <p:nvSpPr>
            <p:cNvPr id="15" name="线条">
              <a:extLst>
                <a:ext uri="{FF2B5EF4-FFF2-40B4-BE49-F238E27FC236}">
                  <a16:creationId xmlns:a16="http://schemas.microsoft.com/office/drawing/2014/main" id="{711327A7-38AC-9800-B9AE-3B7FBE103BF2}"/>
                </a:ext>
              </a:extLst>
            </p:cNvPr>
            <p:cNvSpPr/>
            <p:nvPr/>
          </p:nvSpPr>
          <p:spPr>
            <a:xfrm>
              <a:off x="2842825" y="2854797"/>
              <a:ext cx="1489305" cy="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6" name="线条">
              <a:extLst>
                <a:ext uri="{FF2B5EF4-FFF2-40B4-BE49-F238E27FC236}">
                  <a16:creationId xmlns:a16="http://schemas.microsoft.com/office/drawing/2014/main" id="{2D26EA23-D535-4F28-64D7-D3690C4D84FF}"/>
                </a:ext>
              </a:extLst>
            </p:cNvPr>
            <p:cNvSpPr/>
            <p:nvPr/>
          </p:nvSpPr>
          <p:spPr>
            <a:xfrm>
              <a:off x="4319426" y="2840509"/>
              <a:ext cx="12704" cy="148088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09A8BE4-A6BC-FB41-CBA7-6FA05D9819FF}"/>
                </a:ext>
              </a:extLst>
            </p:cNvPr>
            <p:cNvGrpSpPr/>
            <p:nvPr/>
          </p:nvGrpSpPr>
          <p:grpSpPr>
            <a:xfrm>
              <a:off x="888195" y="4073836"/>
              <a:ext cx="8049281" cy="1196552"/>
              <a:chOff x="979512" y="4166992"/>
              <a:chExt cx="8049281" cy="1196552"/>
            </a:xfrm>
          </p:grpSpPr>
          <p:graphicFrame>
            <p:nvGraphicFramePr>
              <p:cNvPr id="28" name="表格">
                <a:extLst>
                  <a:ext uri="{FF2B5EF4-FFF2-40B4-BE49-F238E27FC236}">
                    <a16:creationId xmlns:a16="http://schemas.microsoft.com/office/drawing/2014/main" id="{A0442FD8-EF8F-7279-6BFD-C92518A7355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9263566"/>
                  </p:ext>
                </p:extLst>
              </p:nvPr>
            </p:nvGraphicFramePr>
            <p:xfrm>
              <a:off x="1155639" y="4774809"/>
              <a:ext cx="7795449" cy="588735"/>
            </p:xfrm>
            <a:graphic>
              <a:graphicData uri="http://schemas.openxmlformats.org/drawingml/2006/table">
                <a:tbl>
                  <a:tblPr>
                    <a:tableStyleId>{4C3C2611-4C71-4FC5-86AE-919BDF0F9419}</a:tableStyleId>
                  </a:tblPr>
                  <a:tblGrid>
                    <a:gridCol w="93556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691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2444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9668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5640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7642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74578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793209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990138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588735"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800">
                              <a:sym typeface="Tahoma"/>
                            </a:defRPr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sz="2400" baseline="-5999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28575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800">
                              <a:sym typeface="Tahoma"/>
                            </a:defRPr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sz="2400" baseline="-5999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800">
                              <a:sym typeface="Tahoma"/>
                            </a:defRPr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sz="2400" baseline="-5999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800">
                              <a:sym typeface="Tahoma"/>
                            </a:defRPr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sz="2400" baseline="-5999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...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800">
                              <a:sym typeface="Tahoma"/>
                            </a:defRPr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sz="2400" baseline="-5999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size-1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lang="zh-CN" altLang="en-US" sz="2400">
                              <a:solidFill>
                                <a:schemeClr val="tx1"/>
                              </a:solidFill>
                              <a:effectLst/>
                              <a:latin typeface="Symbol" pitchFamily="2" charset="2"/>
                            </a:rPr>
                            <a:t>∧</a:t>
                          </a:r>
                          <a:endParaRPr lang="zh-CN" altLang="en-US" sz="240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...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lang="zh-CN" altLang="en-US" sz="2400">
                              <a:solidFill>
                                <a:schemeClr val="tx1"/>
                              </a:solidFill>
                              <a:effectLst/>
                              <a:latin typeface="Symbol" pitchFamily="2" charset="2"/>
                            </a:rPr>
                            <a:t>∧</a:t>
                          </a:r>
                          <a:endParaRPr lang="zh-CN" altLang="en-US" sz="240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  <p:graphicFrame>
            <p:nvGraphicFramePr>
              <p:cNvPr id="29" name="表格">
                <a:extLst>
                  <a:ext uri="{FF2B5EF4-FFF2-40B4-BE49-F238E27FC236}">
                    <a16:creationId xmlns:a16="http://schemas.microsoft.com/office/drawing/2014/main" id="{0678E885-AB39-18BB-E437-EBE4C7D2FFD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973234471"/>
                  </p:ext>
                </p:extLst>
              </p:nvPr>
            </p:nvGraphicFramePr>
            <p:xfrm>
              <a:off x="979512" y="4166992"/>
              <a:ext cx="8049281" cy="787400"/>
            </p:xfrm>
            <a:graphic>
              <a:graphicData uri="http://schemas.openxmlformats.org/drawingml/2006/table">
                <a:tbl>
                  <a:tblPr>
                    <a:tableStyleId>{4C3C2611-4C71-4FC5-86AE-919BDF0F9419}</a:tableStyleId>
                  </a:tblPr>
                  <a:tblGrid>
                    <a:gridCol w="1052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525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910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3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7883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92587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64242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091781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787400"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...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size-1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300">
                              <a:sym typeface="Tahoma"/>
                            </a:defRPr>
                          </a:pPr>
                          <a:endPara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length-1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p:grpSp>
      </p:grpSp>
      <p:pic>
        <p:nvPicPr>
          <p:cNvPr id="31" name="图片 30" descr="图片包含 图形用户界面&#10;&#10;描述已自动生成">
            <a:extLst>
              <a:ext uri="{FF2B5EF4-FFF2-40B4-BE49-F238E27FC236}">
                <a16:creationId xmlns:a16="http://schemas.microsoft.com/office/drawing/2014/main" id="{602BF38C-27C5-48C7-E001-8B3814391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858" y="5119903"/>
            <a:ext cx="5397500" cy="1422400"/>
          </a:xfrm>
          <a:prstGeom prst="rect">
            <a:avLst/>
          </a:prstGeom>
        </p:spPr>
      </p:pic>
      <p:sp>
        <p:nvSpPr>
          <p:cNvPr id="33" name="标题 32">
            <a:extLst>
              <a:ext uri="{FF2B5EF4-FFF2-40B4-BE49-F238E27FC236}">
                <a16:creationId xmlns:a16="http://schemas.microsoft.com/office/drawing/2014/main" id="{F4EDDC6D-6FE8-71BC-1A55-9BB3E1966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错误的做法</a:t>
            </a:r>
          </a:p>
        </p:txBody>
      </p:sp>
    </p:spTree>
    <p:extLst>
      <p:ext uri="{BB962C8B-B14F-4D97-AF65-F5344CB8AC3E}">
        <p14:creationId xmlns:p14="http://schemas.microsoft.com/office/powerpoint/2010/main" val="332146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DB80E38F-E2E3-FC07-F459-295C1AF9C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数组描述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B0F9BA2B-295E-71E1-BC0D-90364033CF18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3390" y="805766"/>
            <a:ext cx="8248822" cy="564257"/>
          </a:xfrm>
          <a:prstGeom prst="rect">
            <a:avLst/>
          </a:prstGeom>
        </p:spPr>
        <p:txBody>
          <a:bodyPr anchor="t" anchorCtr="0"/>
          <a:lstStyle/>
          <a:p>
            <a:pPr marL="39688" indent="0"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线性表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 descr="形状&#10;&#10;中度可信度描述已自动生成">
            <a:extLst>
              <a:ext uri="{FF2B5EF4-FFF2-40B4-BE49-F238E27FC236}">
                <a16:creationId xmlns:a16="http://schemas.microsoft.com/office/drawing/2014/main" id="{D23107E2-1E9A-D121-9E2D-C4740289E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134" y="4156922"/>
            <a:ext cx="5397500" cy="914400"/>
          </a:xfrm>
          <a:prstGeom prst="rect">
            <a:avLst/>
          </a:prstGeom>
        </p:spPr>
      </p:pic>
      <p:pic>
        <p:nvPicPr>
          <p:cNvPr id="11" name="图片 10" descr="图片包含 图形用户界面&#10;&#10;描述已自动生成">
            <a:extLst>
              <a:ext uri="{FF2B5EF4-FFF2-40B4-BE49-F238E27FC236}">
                <a16:creationId xmlns:a16="http://schemas.microsoft.com/office/drawing/2014/main" id="{FC11BA60-BAB4-7AD4-396F-9ACE4AA6D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134" y="1529051"/>
            <a:ext cx="5397500" cy="1422400"/>
          </a:xfrm>
          <a:prstGeom prst="rect">
            <a:avLst/>
          </a:prstGeom>
        </p:spPr>
      </p:pic>
      <p:sp>
        <p:nvSpPr>
          <p:cNvPr id="2" name="内容占位符 7">
            <a:extLst>
              <a:ext uri="{FF2B5EF4-FFF2-40B4-BE49-F238E27FC236}">
                <a16:creationId xmlns:a16="http://schemas.microsoft.com/office/drawing/2014/main" id="{461BE5D1-27B7-7D24-1EA9-59038E3F68FD}"/>
              </a:ext>
            </a:extLst>
          </p:cNvPr>
          <p:cNvSpPr txBox="1">
            <a:spLocks/>
          </p:cNvSpPr>
          <p:nvPr/>
        </p:nvSpPr>
        <p:spPr>
          <a:xfrm>
            <a:off x="455526" y="3408128"/>
            <a:ext cx="8248822" cy="564257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09637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60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Tahoma"/>
              </a:defRPr>
            </a:lvl1pPr>
            <a:lvl2pPr marL="872595" marR="0" indent="-37570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5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2pPr>
            <a:lvl3pPr marL="1290108" marR="0" indent="-336020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3pPr>
            <a:lvl4pPr marL="18187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5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4pPr>
            <a:lvl5pPr marL="22759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5pPr>
            <a:lvl6pPr marL="27331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6pPr>
            <a:lvl7pPr marL="31903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7pPr>
            <a:lvl8pPr marL="36475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8pPr>
            <a:lvl9pPr marL="41047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hangingPunct="1"/>
            <a:r>
              <a:rPr lang="zh-CN" altLang="en-US">
                <a:latin typeface="Times New Roman"/>
                <a:cs typeface="Times New Roman"/>
                <a:sym typeface="Times New Roman"/>
              </a:rPr>
              <a:t>简明画法</a:t>
            </a:r>
            <a:r>
              <a:rPr lang="zh-CN" altLang="en-US"/>
              <a:t>：</a:t>
            </a:r>
            <a:endParaRPr lang="zh-CN" altLang="en-US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72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public void clear() {…"/>
          <p:cNvSpPr txBox="1"/>
          <p:nvPr/>
        </p:nvSpPr>
        <p:spPr>
          <a:xfrm>
            <a:off x="1380177" y="784786"/>
            <a:ext cx="6378349" cy="2244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clear() {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 lvl="1"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          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;</a:t>
            </a:r>
            <a:r>
              <a:rPr>
                <a:solidFill>
                  <a:srgbClr val="FF2600"/>
                </a:solidFill>
              </a:rPr>
              <a:t>// 防止内存泄漏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 = 0;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703AED6-23AA-372A-6B0A-90A5483D6DE8}"/>
              </a:ext>
            </a:extLst>
          </p:cNvPr>
          <p:cNvGrpSpPr/>
          <p:nvPr/>
        </p:nvGrpSpPr>
        <p:grpSpPr>
          <a:xfrm>
            <a:off x="61277" y="3333220"/>
            <a:ext cx="8818040" cy="3091057"/>
            <a:chOff x="61277" y="3148162"/>
            <a:chExt cx="8818040" cy="3091057"/>
          </a:xfrm>
        </p:grpSpPr>
        <p:sp>
          <p:nvSpPr>
            <p:cNvPr id="3" name="矩形">
              <a:extLst>
                <a:ext uri="{FF2B5EF4-FFF2-40B4-BE49-F238E27FC236}">
                  <a16:creationId xmlns:a16="http://schemas.microsoft.com/office/drawing/2014/main" id="{7DCE7AA2-58C8-8502-9CC2-AC606A93B609}"/>
                </a:ext>
              </a:extLst>
            </p:cNvPr>
            <p:cNvSpPr/>
            <p:nvPr/>
          </p:nvSpPr>
          <p:spPr>
            <a:xfrm>
              <a:off x="61277" y="3148162"/>
              <a:ext cx="3280021" cy="1946348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dash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/>
            </a:p>
          </p:txBody>
        </p:sp>
        <p:grpSp>
          <p:nvGrpSpPr>
            <p:cNvPr id="4" name="成组">
              <a:extLst>
                <a:ext uri="{FF2B5EF4-FFF2-40B4-BE49-F238E27FC236}">
                  <a16:creationId xmlns:a16="http://schemas.microsoft.com/office/drawing/2014/main" id="{BD98740B-80C3-D82A-AF5F-1F99A92B4194}"/>
                </a:ext>
              </a:extLst>
            </p:cNvPr>
            <p:cNvGrpSpPr/>
            <p:nvPr/>
          </p:nvGrpSpPr>
          <p:grpSpPr>
            <a:xfrm>
              <a:off x="616557" y="3484473"/>
              <a:ext cx="2126090" cy="505078"/>
              <a:chOff x="0" y="0"/>
              <a:chExt cx="2126087" cy="505076"/>
            </a:xfrm>
          </p:grpSpPr>
          <p:sp>
            <p:nvSpPr>
              <p:cNvPr id="13" name="矩形">
                <a:extLst>
                  <a:ext uri="{FF2B5EF4-FFF2-40B4-BE49-F238E27FC236}">
                    <a16:creationId xmlns:a16="http://schemas.microsoft.com/office/drawing/2014/main" id="{D73AC408-D118-54F3-85DB-DB02E034EB92}"/>
                  </a:ext>
                </a:extLst>
              </p:cNvPr>
              <p:cNvSpPr/>
              <p:nvPr/>
            </p:nvSpPr>
            <p:spPr>
              <a:xfrm>
                <a:off x="0" y="0"/>
                <a:ext cx="2126087" cy="50507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14" name="Object[] listElem">
                <a:extLst>
                  <a:ext uri="{FF2B5EF4-FFF2-40B4-BE49-F238E27FC236}">
                    <a16:creationId xmlns:a16="http://schemas.microsoft.com/office/drawing/2014/main" id="{F26672D2-8CB9-E96E-49DB-9BDF3A75AC2A}"/>
                  </a:ext>
                </a:extLst>
              </p:cNvPr>
              <p:cNvSpPr txBox="1"/>
              <p:nvPr/>
            </p:nvSpPr>
            <p:spPr>
              <a:xfrm>
                <a:off x="0" y="47354"/>
                <a:ext cx="2126087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000" b="1">
                    <a:solidFill>
                      <a:srgbClr val="C82506"/>
                    </a:solidFill>
                  </a:defRPr>
                </a:pPr>
                <a:r>
                  <a:t>Object[]</a:t>
                </a:r>
                <a:r>
                  <a:rPr>
                    <a:solidFill>
                      <a:srgbClr val="000000"/>
                    </a:solidFill>
                  </a:rPr>
                  <a:t> </a:t>
                </a:r>
                <a:r>
                  <a:rPr lang="en-US">
                    <a:solidFill>
                      <a:srgbClr val="000000"/>
                    </a:solidFill>
                  </a:rPr>
                  <a:t>elements</a:t>
                </a:r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" name="成组">
              <a:extLst>
                <a:ext uri="{FF2B5EF4-FFF2-40B4-BE49-F238E27FC236}">
                  <a16:creationId xmlns:a16="http://schemas.microsoft.com/office/drawing/2014/main" id="{6A9E2BF2-852A-B13B-E1DF-5DD10F405C4F}"/>
                </a:ext>
              </a:extLst>
            </p:cNvPr>
            <p:cNvGrpSpPr/>
            <p:nvPr/>
          </p:nvGrpSpPr>
          <p:grpSpPr>
            <a:xfrm>
              <a:off x="616557" y="4302360"/>
              <a:ext cx="2126089" cy="505077"/>
              <a:chOff x="0" y="7812"/>
              <a:chExt cx="2126086" cy="505075"/>
            </a:xfrm>
          </p:grpSpPr>
          <p:sp>
            <p:nvSpPr>
              <p:cNvPr id="11" name="矩形">
                <a:extLst>
                  <a:ext uri="{FF2B5EF4-FFF2-40B4-BE49-F238E27FC236}">
                    <a16:creationId xmlns:a16="http://schemas.microsoft.com/office/drawing/2014/main" id="{CF2C042D-C114-76C7-E16E-A91C46C9F4B6}"/>
                  </a:ext>
                </a:extLst>
              </p:cNvPr>
              <p:cNvSpPr/>
              <p:nvPr/>
            </p:nvSpPr>
            <p:spPr>
              <a:xfrm>
                <a:off x="0" y="7812"/>
                <a:ext cx="2126087" cy="50507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12" name="int size：0">
                <a:extLst>
                  <a:ext uri="{FF2B5EF4-FFF2-40B4-BE49-F238E27FC236}">
                    <a16:creationId xmlns:a16="http://schemas.microsoft.com/office/drawing/2014/main" id="{13D4A946-5BC3-03BC-A0CD-7D4D32A5C746}"/>
                  </a:ext>
                </a:extLst>
              </p:cNvPr>
              <p:cNvSpPr/>
              <p:nvPr/>
            </p:nvSpPr>
            <p:spPr>
              <a:xfrm>
                <a:off x="0" y="260349"/>
                <a:ext cx="2126087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>
                    <a:solidFill>
                      <a:srgbClr val="C82506"/>
                    </a:solidFill>
                  </a:defRPr>
                </a:pPr>
                <a:r>
                  <a:t>int</a:t>
                </a:r>
                <a:r>
                  <a:rPr>
                    <a:solidFill>
                      <a:srgbClr val="000000"/>
                    </a:solidFill>
                  </a:rPr>
                  <a:t> size：0</a:t>
                </a:r>
              </a:p>
            </p:txBody>
          </p:sp>
        </p:grpSp>
        <p:sp>
          <p:nvSpPr>
            <p:cNvPr id="6" name="线条">
              <a:extLst>
                <a:ext uri="{FF2B5EF4-FFF2-40B4-BE49-F238E27FC236}">
                  <a16:creationId xmlns:a16="http://schemas.microsoft.com/office/drawing/2014/main" id="{ABEA1040-C7A3-2FF9-87E0-2C8CB9454F3C}"/>
                </a:ext>
              </a:extLst>
            </p:cNvPr>
            <p:cNvSpPr/>
            <p:nvPr/>
          </p:nvSpPr>
          <p:spPr>
            <a:xfrm>
              <a:off x="2741122" y="3714768"/>
              <a:ext cx="1489305" cy="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7" name="线条">
              <a:extLst>
                <a:ext uri="{FF2B5EF4-FFF2-40B4-BE49-F238E27FC236}">
                  <a16:creationId xmlns:a16="http://schemas.microsoft.com/office/drawing/2014/main" id="{2A1F6275-63BE-B79D-3E0A-0CCD224B0799}"/>
                </a:ext>
              </a:extLst>
            </p:cNvPr>
            <p:cNvSpPr/>
            <p:nvPr/>
          </p:nvSpPr>
          <p:spPr>
            <a:xfrm>
              <a:off x="4217723" y="3700480"/>
              <a:ext cx="12704" cy="148088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174EA0E-688F-B66A-127F-53F612497453}"/>
                </a:ext>
              </a:extLst>
            </p:cNvPr>
            <p:cNvGrpSpPr/>
            <p:nvPr/>
          </p:nvGrpSpPr>
          <p:grpSpPr>
            <a:xfrm>
              <a:off x="830036" y="5042667"/>
              <a:ext cx="8049281" cy="1196552"/>
              <a:chOff x="979512" y="4166992"/>
              <a:chExt cx="8049281" cy="1196552"/>
            </a:xfrm>
          </p:grpSpPr>
          <p:graphicFrame>
            <p:nvGraphicFramePr>
              <p:cNvPr id="9" name="表格">
                <a:extLst>
                  <a:ext uri="{FF2B5EF4-FFF2-40B4-BE49-F238E27FC236}">
                    <a16:creationId xmlns:a16="http://schemas.microsoft.com/office/drawing/2014/main" id="{9A20B3F6-B33D-CFE2-2782-D237355826D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68593736"/>
                  </p:ext>
                </p:extLst>
              </p:nvPr>
            </p:nvGraphicFramePr>
            <p:xfrm>
              <a:off x="1155639" y="4774809"/>
              <a:ext cx="7795449" cy="588735"/>
            </p:xfrm>
            <a:graphic>
              <a:graphicData uri="http://schemas.openxmlformats.org/drawingml/2006/table">
                <a:tbl>
                  <a:tblPr>
                    <a:tableStyleId>{4C3C2611-4C71-4FC5-86AE-919BDF0F9419}</a:tableStyleId>
                  </a:tblPr>
                  <a:tblGrid>
                    <a:gridCol w="93556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691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2444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9668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5640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7642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74578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793209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990138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588735"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800">
                              <a:sym typeface="Tahoma"/>
                            </a:defRPr>
                          </a:pPr>
                          <a:r>
                            <a:rPr lang="zh-CN" altLang="en-US" sz="2400">
                              <a:solidFill>
                                <a:srgbClr val="FF0000"/>
                              </a:solidFill>
                              <a:effectLst/>
                              <a:latin typeface="Symbol" pitchFamily="2" charset="2"/>
                            </a:rPr>
                            <a:t>∧</a:t>
                          </a:r>
                          <a:endParaRPr sz="2400" baseline="-5999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0800" marR="50800" marT="50800" marB="50800" anchor="ctr" horzOverflow="overflow">
                        <a:lnL w="28575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800">
                              <a:sym typeface="Tahoma"/>
                            </a:defRPr>
                          </a:pPr>
                          <a:r>
                            <a:rPr lang="zh-CN" altLang="en-US" sz="2400">
                              <a:solidFill>
                                <a:srgbClr val="FF0000"/>
                              </a:solidFill>
                              <a:effectLst/>
                              <a:latin typeface="Symbol" pitchFamily="2" charset="2"/>
                            </a:rPr>
                            <a:t>∧</a:t>
                          </a:r>
                          <a:endPara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800">
                              <a:sym typeface="Tahoma"/>
                            </a:defRPr>
                          </a:pPr>
                          <a:r>
                            <a:rPr lang="zh-CN" altLang="en-US" sz="2400">
                              <a:solidFill>
                                <a:srgbClr val="FF0000"/>
                              </a:solidFill>
                              <a:effectLst/>
                              <a:latin typeface="Symbol" pitchFamily="2" charset="2"/>
                            </a:rPr>
                            <a:t>∧</a:t>
                          </a:r>
                          <a:endPara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800">
                              <a:sym typeface="Tahoma"/>
                            </a:defRPr>
                          </a:pPr>
                          <a:r>
                            <a:rPr lang="zh-CN" altLang="en-US" sz="2400">
                              <a:solidFill>
                                <a:srgbClr val="FF0000"/>
                              </a:solidFill>
                              <a:effectLst/>
                              <a:latin typeface="Symbol" pitchFamily="2" charset="2"/>
                            </a:rPr>
                            <a:t>∧</a:t>
                          </a:r>
                          <a:endPara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...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800">
                              <a:sym typeface="Tahoma"/>
                            </a:defRPr>
                          </a:pPr>
                          <a:r>
                            <a:rPr lang="zh-CN" altLang="en-US" sz="2400">
                              <a:solidFill>
                                <a:srgbClr val="FF0000"/>
                              </a:solidFill>
                              <a:effectLst/>
                              <a:latin typeface="Symbol" pitchFamily="2" charset="2"/>
                            </a:rPr>
                            <a:t>∧</a:t>
                          </a:r>
                          <a:endParaRPr sz="2400" baseline="-5999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lang="zh-CN" altLang="en-US" sz="2400">
                              <a:solidFill>
                                <a:schemeClr val="tx1"/>
                              </a:solidFill>
                              <a:effectLst/>
                              <a:latin typeface="Symbol" pitchFamily="2" charset="2"/>
                            </a:rPr>
                            <a:t>∧</a:t>
                          </a:r>
                          <a:endParaRPr lang="zh-CN" altLang="en-US" sz="240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...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lang="zh-CN" altLang="en-US" sz="2400">
                              <a:solidFill>
                                <a:schemeClr val="tx1"/>
                              </a:solidFill>
                              <a:effectLst/>
                              <a:latin typeface="Symbol" pitchFamily="2" charset="2"/>
                            </a:rPr>
                            <a:t>∧</a:t>
                          </a:r>
                          <a:endParaRPr lang="zh-CN" altLang="en-US" sz="240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000000"/>
                          </a:solidFill>
                          <a:miter lim="400000"/>
                        </a:lnL>
                        <a:lnR w="12700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  <p:graphicFrame>
            <p:nvGraphicFramePr>
              <p:cNvPr id="10" name="表格">
                <a:extLst>
                  <a:ext uri="{FF2B5EF4-FFF2-40B4-BE49-F238E27FC236}">
                    <a16:creationId xmlns:a16="http://schemas.microsoft.com/office/drawing/2014/main" id="{5E50E3A6-E65B-2DDF-F84A-33AB0EB391C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910297403"/>
                  </p:ext>
                </p:extLst>
              </p:nvPr>
            </p:nvGraphicFramePr>
            <p:xfrm>
              <a:off x="979512" y="4166992"/>
              <a:ext cx="8049281" cy="787400"/>
            </p:xfrm>
            <a:graphic>
              <a:graphicData uri="http://schemas.openxmlformats.org/drawingml/2006/table">
                <a:tbl>
                  <a:tblPr>
                    <a:tableStyleId>{4C3C2611-4C71-4FC5-86AE-919BDF0F9419}</a:tableStyleId>
                  </a:tblPr>
                  <a:tblGrid>
                    <a:gridCol w="1052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525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910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3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7883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92587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64242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091781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787400"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...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size-1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2300">
                              <a:sym typeface="Tahoma"/>
                            </a:defRPr>
                          </a:pPr>
                          <a:endParaRPr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 defTabSz="914400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tabLst>
                              <a:tab pos="914400" algn="l"/>
                            </a:tabLst>
                            <a:defRPr sz="1800"/>
                          </a:pPr>
                          <a:r>
                            <a:rPr sz="2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Tahoma"/>
                            </a:rPr>
                            <a:t>length-1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miter lim="400000"/>
                        </a:lnL>
                        <a:lnR w="12700">
                          <a:miter lim="400000"/>
                        </a:lnR>
                        <a:lnT w="12700">
                          <a:miter lim="400000"/>
                        </a:lnT>
                        <a:lnB w="1270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p:grpSp>
      </p:grpSp>
      <p:sp>
        <p:nvSpPr>
          <p:cNvPr id="15" name="标题 14">
            <a:extLst>
              <a:ext uri="{FF2B5EF4-FFF2-40B4-BE49-F238E27FC236}">
                <a16:creationId xmlns:a16="http://schemas.microsoft.com/office/drawing/2014/main" id="{5A78214A-EE41-B18D-7B0F-2704159F3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464" y="28575"/>
            <a:ext cx="6607175" cy="704850"/>
          </a:xfrm>
        </p:spPr>
        <p:txBody>
          <a:bodyPr/>
          <a:lstStyle/>
          <a:p>
            <a:r>
              <a:rPr lang="en-US" altLang="zh-CN"/>
              <a:t>void clear()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5" name="表格"/>
          <p:cNvGraphicFramePr/>
          <p:nvPr>
            <p:extLst>
              <p:ext uri="{D42A27DB-BD31-4B8C-83A1-F6EECF244321}">
                <p14:modId xmlns:p14="http://schemas.microsoft.com/office/powerpoint/2010/main" val="787543219"/>
              </p:ext>
            </p:extLst>
          </p:nvPr>
        </p:nvGraphicFramePr>
        <p:xfrm>
          <a:off x="1247775" y="1321251"/>
          <a:ext cx="4524372" cy="7874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54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0</a:t>
                      </a:r>
                    </a:p>
                  </a:txBody>
                  <a:tcPr marL="50800" marR="50800" marT="50800" marB="50800" anchor="ctr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56" name="表格"/>
          <p:cNvGraphicFramePr/>
          <p:nvPr>
            <p:extLst>
              <p:ext uri="{D42A27DB-BD31-4B8C-83A1-F6EECF244321}">
                <p14:modId xmlns:p14="http://schemas.microsoft.com/office/powerpoint/2010/main" val="2189741315"/>
              </p:ext>
            </p:extLst>
          </p:nvPr>
        </p:nvGraphicFramePr>
        <p:xfrm>
          <a:off x="1266825" y="2972249"/>
          <a:ext cx="6786558" cy="7874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54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0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0</a:t>
                      </a:r>
                    </a:p>
                  </a:txBody>
                  <a:tcPr marL="50800" marR="50800" marT="50800" marB="50800" anchor="ctr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2800">
                          <a:sym typeface="Tahoma"/>
                        </a:defRPr>
                      </a:pPr>
                      <a:r>
                        <a:t>a</a:t>
                      </a:r>
                      <a:r>
                        <a:rPr baseline="-5999"/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  <a:defRPr sz="1800"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effectLst/>
                          <a:latin typeface="Symbol" pitchFamily="2" charset="2"/>
                        </a:rPr>
                        <a:t>∧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  <a:defRPr sz="1800"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effectLst/>
                          <a:latin typeface="Symbol" pitchFamily="2" charset="2"/>
                        </a:rPr>
                        <a:t>∧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  <a:defRPr sz="1800"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effectLst/>
                          <a:latin typeface="Symbol" pitchFamily="2" charset="2"/>
                        </a:rPr>
                        <a:t>∧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57" name="原有的数组满了"/>
          <p:cNvSpPr txBox="1"/>
          <p:nvPr/>
        </p:nvSpPr>
        <p:spPr>
          <a:xfrm>
            <a:off x="420687" y="749875"/>
            <a:ext cx="225702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原有的数组满了</a:t>
            </a:r>
          </a:p>
        </p:txBody>
      </p:sp>
      <p:sp>
        <p:nvSpPr>
          <p:cNvPr id="458" name="生成新的的数组，并将原数组的数据复制过来。"/>
          <p:cNvSpPr txBox="1"/>
          <p:nvPr/>
        </p:nvSpPr>
        <p:spPr>
          <a:xfrm>
            <a:off x="420687" y="2423327"/>
            <a:ext cx="564257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生成新的的数组，并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复制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原数组的数据。</a:t>
            </a:r>
          </a:p>
        </p:txBody>
      </p:sp>
      <p:sp>
        <p:nvSpPr>
          <p:cNvPr id="459" name="例如，将原数组a扩大为a的1.5倍：…"/>
          <p:cNvSpPr txBox="1"/>
          <p:nvPr/>
        </p:nvSpPr>
        <p:spPr>
          <a:xfrm>
            <a:off x="463921" y="3879117"/>
            <a:ext cx="7578998" cy="224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例如，将原数组a扩大为a的1.5倍：</a:t>
            </a:r>
          </a:p>
          <a:p>
            <a:pPr marL="180000" lvl="1">
              <a:lnSpc>
                <a:spcPct val="150000"/>
              </a:lnSpc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Arrays.copyOf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(a, a.length + a.length / 2) </a:t>
            </a:r>
          </a:p>
          <a:p>
            <a:pPr marL="180000" lvl="1">
              <a:lnSpc>
                <a:spcPct val="150000"/>
              </a:lnSpc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由数组a生成一个新数组，新数组的前length个数组元素</a:t>
            </a:r>
          </a:p>
          <a:p>
            <a:pPr marL="180000" lvl="1">
              <a:lnSpc>
                <a:spcPct val="150000"/>
              </a:lnSpc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复制于a，其它的数组元素=null。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87D55404-F680-531C-1B61-B8005432A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扩充容量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private void ensureCapacity(int minCapacity) {…"/>
          <p:cNvSpPr txBox="1"/>
          <p:nvPr/>
        </p:nvSpPr>
        <p:spPr>
          <a:xfrm>
            <a:off x="482902" y="931203"/>
            <a:ext cx="7861126" cy="19184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326CC"/>
                </a:solidFill>
              </a:rPr>
              <a:t> </a:t>
            </a:r>
            <a:r>
              <a:t>   </a:t>
            </a:r>
            <a:r>
              <a:rPr sz="2000">
                <a:solidFill>
                  <a:srgbClr val="931A68"/>
                </a:solidFill>
              </a:rPr>
              <a:t>private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void</a:t>
            </a:r>
            <a:r>
              <a:rPr sz="2000"/>
              <a:t> ensureCapacity(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minCapacity</a:t>
            </a:r>
            <a:r>
              <a:rPr sz="2000"/>
              <a:t>) { 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4E9072"/>
                </a:solidFill>
              </a:rPr>
              <a:t>// overflow-conscious code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minCapacity</a:t>
            </a:r>
            <a:r>
              <a:t> -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&gt; 0)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grow(</a:t>
            </a:r>
            <a:r>
              <a:rPr>
                <a:solidFill>
                  <a:srgbClr val="7E504F"/>
                </a:solidFill>
              </a:rPr>
              <a:t>minCapacity</a:t>
            </a:r>
            <a:r>
              <a:t>);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464" name="private void ensureCapacity(int minCapacity) {…"/>
          <p:cNvSpPr txBox="1"/>
          <p:nvPr/>
        </p:nvSpPr>
        <p:spPr>
          <a:xfrm>
            <a:off x="482902" y="3774355"/>
            <a:ext cx="8412559" cy="15491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/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 sz="2000">
                <a:solidFill>
                  <a:srgbClr val="931A68"/>
                </a:solidFill>
              </a:rPr>
              <a:t>private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void</a:t>
            </a:r>
            <a:r>
              <a:rPr sz="2000"/>
              <a:t> ensureCapacity(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minCapacity</a:t>
            </a:r>
            <a:r>
              <a:rPr sz="2000"/>
              <a:t>) { 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minCapacity</a:t>
            </a:r>
            <a:r>
              <a:t> &gt;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)// 有溢出则错误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grow(</a:t>
            </a:r>
            <a:r>
              <a:rPr>
                <a:solidFill>
                  <a:srgbClr val="7E504F"/>
                </a:solidFill>
              </a:rPr>
              <a:t>minCapacity</a:t>
            </a:r>
            <a:r>
              <a:t>);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05E6ED4-9052-3F99-F0AC-B75B7BFB2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743" y="50631"/>
            <a:ext cx="6607175" cy="704850"/>
          </a:xfrm>
        </p:spPr>
        <p:txBody>
          <a:bodyPr/>
          <a:lstStyle/>
          <a:p>
            <a:r>
              <a:rPr lang="zh-CN" altLang="en-US"/>
              <a:t>扩充容量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5ABA4A-73A2-4A1C-09CA-3C25A8998904}"/>
              </a:ext>
            </a:extLst>
          </p:cNvPr>
          <p:cNvSpPr txBox="1"/>
          <p:nvPr/>
        </p:nvSpPr>
        <p:spPr>
          <a:xfrm>
            <a:off x="718457" y="3244841"/>
            <a:ext cx="2346796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有问题的写法：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如果a &gt; 0, a 的值=Byte.MAX_VALUE，则a + 1 &lt; 0"/>
          <p:cNvSpPr txBox="1"/>
          <p:nvPr/>
        </p:nvSpPr>
        <p:spPr>
          <a:xfrm>
            <a:off x="469900" y="838289"/>
            <a:ext cx="6926576" cy="4411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200"/>
            </a:lvl1pPr>
          </a:lstStyle>
          <a:p>
            <a:r>
              <a:t>如果a &gt; 0</a:t>
            </a:r>
            <a:r>
              <a:rPr lang="zh-CN" altLang="en-US"/>
              <a:t>，并且</a:t>
            </a:r>
            <a:r>
              <a:t>a 的值=Byte.MAX_VALUE，则a + 1 &lt; 0</a:t>
            </a:r>
          </a:p>
        </p:txBody>
      </p:sp>
      <p:sp>
        <p:nvSpPr>
          <p:cNvPr id="474" name="如果a &lt; 0, ， a 的值=Byte.MIN_VALUE，则a - 1 &gt; 0"/>
          <p:cNvSpPr txBox="1"/>
          <p:nvPr/>
        </p:nvSpPr>
        <p:spPr>
          <a:xfrm>
            <a:off x="469900" y="1305014"/>
            <a:ext cx="6753452" cy="4411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200"/>
            </a:lvl1pPr>
          </a:lstStyle>
          <a:p>
            <a:r>
              <a:t>如果a &lt; 0</a:t>
            </a:r>
            <a:r>
              <a:rPr lang="zh-CN" altLang="en-US"/>
              <a:t>，并且</a:t>
            </a:r>
            <a:r>
              <a:t>a 的值=Byte.MIN_VALUE，则a - 1 &gt; 0</a:t>
            </a:r>
          </a:p>
        </p:txBody>
      </p:sp>
      <p:sp>
        <p:nvSpPr>
          <p:cNvPr id="475" name="byte的范围 -128～127"/>
          <p:cNvSpPr txBox="1"/>
          <p:nvPr/>
        </p:nvSpPr>
        <p:spPr>
          <a:xfrm>
            <a:off x="461962" y="1708150"/>
            <a:ext cx="2714031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200"/>
            </a:lvl1pPr>
          </a:lstStyle>
          <a:p>
            <a:r>
              <a:t>byte的范围 -128～127</a:t>
            </a:r>
          </a:p>
        </p:txBody>
      </p:sp>
      <p:grpSp>
        <p:nvGrpSpPr>
          <p:cNvPr id="483" name="成组"/>
          <p:cNvGrpSpPr/>
          <p:nvPr/>
        </p:nvGrpSpPr>
        <p:grpSpPr>
          <a:xfrm>
            <a:off x="1400810" y="2746946"/>
            <a:ext cx="671622" cy="3166081"/>
            <a:chOff x="0" y="0"/>
            <a:chExt cx="671621" cy="3166079"/>
          </a:xfrm>
        </p:grpSpPr>
        <p:sp>
          <p:nvSpPr>
            <p:cNvPr id="476" name="线条"/>
            <p:cNvSpPr/>
            <p:nvPr/>
          </p:nvSpPr>
          <p:spPr>
            <a:xfrm>
              <a:off x="520600" y="2453330"/>
              <a:ext cx="149643" cy="1"/>
            </a:xfrm>
            <a:prstGeom prst="line">
              <a:avLst/>
            </a:prstGeom>
            <a:noFill/>
            <a:ln w="25400" cap="flat">
              <a:solidFill>
                <a:srgbClr val="FF2600"/>
              </a:solidFill>
              <a:prstDash val="solid"/>
              <a:round/>
            </a:ln>
            <a:effectLst>
              <a:outerShdw blurRad="38100" dist="20000" dir="3930516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477" name="线条"/>
            <p:cNvSpPr/>
            <p:nvPr/>
          </p:nvSpPr>
          <p:spPr>
            <a:xfrm flipV="1">
              <a:off x="671621" y="-1"/>
              <a:ext cx="1" cy="316608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478" name="线条"/>
            <p:cNvSpPr/>
            <p:nvPr/>
          </p:nvSpPr>
          <p:spPr>
            <a:xfrm>
              <a:off x="520600" y="1480510"/>
              <a:ext cx="149643" cy="1"/>
            </a:xfrm>
            <a:prstGeom prst="line">
              <a:avLst/>
            </a:prstGeom>
            <a:noFill/>
            <a:ln w="25400" cap="flat">
              <a:solidFill>
                <a:srgbClr val="FF2600"/>
              </a:solidFill>
              <a:prstDash val="solid"/>
              <a:round/>
            </a:ln>
            <a:effectLst>
              <a:outerShdw blurRad="38100" dist="20000" dir="3930516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479" name="线条"/>
            <p:cNvSpPr/>
            <p:nvPr/>
          </p:nvSpPr>
          <p:spPr>
            <a:xfrm>
              <a:off x="520600" y="515937"/>
              <a:ext cx="149643" cy="1"/>
            </a:xfrm>
            <a:prstGeom prst="line">
              <a:avLst/>
            </a:prstGeom>
            <a:noFill/>
            <a:ln w="25400" cap="flat">
              <a:solidFill>
                <a:srgbClr val="FF2600"/>
              </a:solidFill>
              <a:prstDash val="solid"/>
              <a:round/>
            </a:ln>
            <a:effectLst>
              <a:outerShdw blurRad="38100" dist="20000" dir="3930516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480" name="0"/>
            <p:cNvSpPr txBox="1"/>
            <p:nvPr/>
          </p:nvSpPr>
          <p:spPr>
            <a:xfrm>
              <a:off x="266700" y="1289055"/>
              <a:ext cx="241300" cy="3829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r>
                <a:t>0</a:t>
              </a:r>
            </a:p>
          </p:txBody>
        </p:sp>
        <p:sp>
          <p:nvSpPr>
            <p:cNvPr id="481" name="-128"/>
            <p:cNvSpPr txBox="1"/>
            <p:nvPr/>
          </p:nvSpPr>
          <p:spPr>
            <a:xfrm>
              <a:off x="0" y="2249175"/>
              <a:ext cx="579884" cy="3829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r>
                <a:t>-128</a:t>
              </a:r>
            </a:p>
          </p:txBody>
        </p:sp>
        <p:sp>
          <p:nvSpPr>
            <p:cNvPr id="482" name="127"/>
            <p:cNvSpPr txBox="1"/>
            <p:nvPr/>
          </p:nvSpPr>
          <p:spPr>
            <a:xfrm>
              <a:off x="101600" y="328935"/>
              <a:ext cx="495300" cy="3829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r>
                <a:t>127</a:t>
              </a:r>
            </a:p>
          </p:txBody>
        </p:sp>
      </p:grpSp>
      <p:grpSp>
        <p:nvGrpSpPr>
          <p:cNvPr id="501" name="成组"/>
          <p:cNvGrpSpPr/>
          <p:nvPr/>
        </p:nvGrpSpPr>
        <p:grpSpPr>
          <a:xfrm>
            <a:off x="4000311" y="2343070"/>
            <a:ext cx="4433336" cy="3973832"/>
            <a:chOff x="0" y="0"/>
            <a:chExt cx="4433335" cy="3973830"/>
          </a:xfrm>
        </p:grpSpPr>
        <p:sp>
          <p:nvSpPr>
            <p:cNvPr id="484" name="椭圆形"/>
            <p:cNvSpPr/>
            <p:nvPr/>
          </p:nvSpPr>
          <p:spPr>
            <a:xfrm>
              <a:off x="847623" y="438272"/>
              <a:ext cx="2763223" cy="2590283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lnSpc>
                  <a:spcPct val="100000"/>
                </a:lnSpc>
                <a:defRPr sz="11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485" name="0"/>
            <p:cNvSpPr txBox="1"/>
            <p:nvPr/>
          </p:nvSpPr>
          <p:spPr>
            <a:xfrm>
              <a:off x="2144935" y="0"/>
              <a:ext cx="236388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solidFill>
                    <a:srgbClr val="00A2FF"/>
                  </a:solidFill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0</a:t>
              </a:r>
            </a:p>
          </p:txBody>
        </p:sp>
        <p:sp>
          <p:nvSpPr>
            <p:cNvPr id="486" name="1"/>
            <p:cNvSpPr txBox="1"/>
            <p:nvPr/>
          </p:nvSpPr>
          <p:spPr>
            <a:xfrm>
              <a:off x="2989978" y="244142"/>
              <a:ext cx="236388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solidFill>
                    <a:srgbClr val="00A2FF"/>
                  </a:solidFill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1</a:t>
              </a:r>
            </a:p>
          </p:txBody>
        </p:sp>
        <p:sp>
          <p:nvSpPr>
            <p:cNvPr id="487" name="127"/>
            <p:cNvSpPr txBox="1"/>
            <p:nvPr/>
          </p:nvSpPr>
          <p:spPr>
            <a:xfrm>
              <a:off x="3334327" y="2451467"/>
              <a:ext cx="483149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solidFill>
                    <a:srgbClr val="00A2FF"/>
                  </a:solidFill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127</a:t>
              </a:r>
            </a:p>
          </p:txBody>
        </p:sp>
        <p:sp>
          <p:nvSpPr>
            <p:cNvPr id="488" name="-128"/>
            <p:cNvSpPr txBox="1"/>
            <p:nvPr/>
          </p:nvSpPr>
          <p:spPr>
            <a:xfrm>
              <a:off x="1899367" y="3145439"/>
              <a:ext cx="565257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solidFill>
                    <a:srgbClr val="00A2FF"/>
                  </a:solidFill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-128</a:t>
              </a:r>
            </a:p>
          </p:txBody>
        </p:sp>
        <p:sp>
          <p:nvSpPr>
            <p:cNvPr id="489" name="-127"/>
            <p:cNvSpPr txBox="1"/>
            <p:nvPr/>
          </p:nvSpPr>
          <p:spPr>
            <a:xfrm>
              <a:off x="795494" y="2718532"/>
              <a:ext cx="565256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solidFill>
                    <a:srgbClr val="00A2FF"/>
                  </a:solidFill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-127</a:t>
              </a:r>
            </a:p>
          </p:txBody>
        </p:sp>
        <p:sp>
          <p:nvSpPr>
            <p:cNvPr id="490" name="-1"/>
            <p:cNvSpPr txBox="1"/>
            <p:nvPr/>
          </p:nvSpPr>
          <p:spPr>
            <a:xfrm>
              <a:off x="969056" y="357902"/>
              <a:ext cx="318495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solidFill>
                    <a:srgbClr val="00A2FF"/>
                  </a:solidFill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-1</a:t>
              </a:r>
            </a:p>
          </p:txBody>
        </p:sp>
        <p:sp>
          <p:nvSpPr>
            <p:cNvPr id="491" name="2"/>
            <p:cNvSpPr txBox="1"/>
            <p:nvPr/>
          </p:nvSpPr>
          <p:spPr>
            <a:xfrm>
              <a:off x="3341542" y="540808"/>
              <a:ext cx="236389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solidFill>
                    <a:srgbClr val="00A2FF"/>
                  </a:solidFill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492" name="-2"/>
            <p:cNvSpPr txBox="1"/>
            <p:nvPr/>
          </p:nvSpPr>
          <p:spPr>
            <a:xfrm>
              <a:off x="734880" y="773300"/>
              <a:ext cx="318495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solidFill>
                    <a:srgbClr val="00A2FF"/>
                  </a:solidFill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-2</a:t>
              </a:r>
            </a:p>
          </p:txBody>
        </p:sp>
        <p:sp>
          <p:nvSpPr>
            <p:cNvPr id="502" name="连接线"/>
            <p:cNvSpPr/>
            <p:nvPr/>
          </p:nvSpPr>
          <p:spPr>
            <a:xfrm>
              <a:off x="3294898" y="506627"/>
              <a:ext cx="867114" cy="2699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65" h="21600" extrusionOk="0">
                  <a:moveTo>
                    <a:pt x="0" y="21600"/>
                  </a:moveTo>
                  <a:cubicBezTo>
                    <a:pt x="18021" y="16188"/>
                    <a:pt x="21600" y="8988"/>
                    <a:pt x="10738" y="0"/>
                  </a:cubicBezTo>
                </a:path>
              </a:pathLst>
            </a:custGeom>
            <a:noFill/>
            <a:ln w="25400" cap="flat">
              <a:solidFill>
                <a:schemeClr val="accent1"/>
              </a:solidFill>
              <a:custDash>
                <a:ds d="200000" sp="200000"/>
              </a:custDash>
              <a:miter lim="400000"/>
              <a:headEnd type="triangle" w="med" len="med"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endParaRPr/>
            </a:p>
          </p:txBody>
        </p:sp>
        <p:sp>
          <p:nvSpPr>
            <p:cNvPr id="503" name="连接线"/>
            <p:cNvSpPr/>
            <p:nvPr/>
          </p:nvSpPr>
          <p:spPr>
            <a:xfrm>
              <a:off x="354662" y="288792"/>
              <a:ext cx="726973" cy="2932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76" h="21600" extrusionOk="0">
                  <a:moveTo>
                    <a:pt x="12131" y="21600"/>
                  </a:moveTo>
                  <a:cubicBezTo>
                    <a:pt x="-5324" y="13311"/>
                    <a:pt x="-3942" y="6111"/>
                    <a:pt x="16276" y="0"/>
                  </a:cubicBezTo>
                </a:path>
              </a:pathLst>
            </a:custGeom>
            <a:noFill/>
            <a:ln w="25400" cap="flat">
              <a:solidFill>
                <a:srgbClr val="FF2600"/>
              </a:solidFill>
              <a:custDash>
                <a:ds d="200000" sp="200000"/>
              </a:custDash>
              <a:miter lim="400000"/>
              <a:headEnd type="triangle" w="med" len="med"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endParaRPr/>
            </a:p>
          </p:txBody>
        </p:sp>
        <p:sp>
          <p:nvSpPr>
            <p:cNvPr id="495" name="+"/>
            <p:cNvSpPr txBox="1"/>
            <p:nvPr/>
          </p:nvSpPr>
          <p:spPr>
            <a:xfrm>
              <a:off x="4143295" y="1534580"/>
              <a:ext cx="290041" cy="4320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>
                  <a:solidFill>
                    <a:srgbClr val="FF2600"/>
                  </a:solidFill>
                </a:defRPr>
              </a:lvl1pPr>
            </a:lstStyle>
            <a:p>
              <a:r>
                <a:t>+</a:t>
              </a:r>
            </a:p>
          </p:txBody>
        </p:sp>
        <p:sp>
          <p:nvSpPr>
            <p:cNvPr id="496" name="-"/>
            <p:cNvSpPr txBox="1"/>
            <p:nvPr/>
          </p:nvSpPr>
          <p:spPr>
            <a:xfrm>
              <a:off x="145360" y="1410040"/>
              <a:ext cx="217542" cy="4320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>
                  <a:solidFill>
                    <a:schemeClr val="accent1">
                      <a:lumOff val="-7647"/>
                    </a:schemeClr>
                  </a:solidFill>
                </a:defRPr>
              </a:lvl1pPr>
            </a:lstStyle>
            <a:p>
              <a:r>
                <a:t>-</a:t>
              </a:r>
            </a:p>
          </p:txBody>
        </p:sp>
        <p:sp>
          <p:nvSpPr>
            <p:cNvPr id="497" name="128"/>
            <p:cNvSpPr txBox="1"/>
            <p:nvPr/>
          </p:nvSpPr>
          <p:spPr>
            <a:xfrm>
              <a:off x="1987261" y="3602883"/>
              <a:ext cx="483150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128</a:t>
              </a:r>
            </a:p>
          </p:txBody>
        </p:sp>
        <p:sp>
          <p:nvSpPr>
            <p:cNvPr id="498" name="129"/>
            <p:cNvSpPr txBox="1"/>
            <p:nvPr/>
          </p:nvSpPr>
          <p:spPr>
            <a:xfrm>
              <a:off x="12556" y="2718475"/>
              <a:ext cx="483150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129</a:t>
              </a:r>
            </a:p>
          </p:txBody>
        </p:sp>
        <p:sp>
          <p:nvSpPr>
            <p:cNvPr id="499" name="255"/>
            <p:cNvSpPr txBox="1"/>
            <p:nvPr/>
          </p:nvSpPr>
          <p:spPr>
            <a:xfrm>
              <a:off x="249398" y="231720"/>
              <a:ext cx="483150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255</a:t>
              </a:r>
            </a:p>
          </p:txBody>
        </p:sp>
        <p:sp>
          <p:nvSpPr>
            <p:cNvPr id="500" name="254"/>
            <p:cNvSpPr txBox="1"/>
            <p:nvPr/>
          </p:nvSpPr>
          <p:spPr>
            <a:xfrm>
              <a:off x="0" y="769643"/>
              <a:ext cx="483149" cy="370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18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254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26BB8F5F-6BC8-4581-1B92-EBA7506C3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溢出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public class Test {…"/>
          <p:cNvSpPr txBox="1"/>
          <p:nvPr/>
        </p:nvSpPr>
        <p:spPr>
          <a:xfrm>
            <a:off x="143510" y="801493"/>
            <a:ext cx="7118071" cy="39951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Test {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main(String[] </a:t>
            </a:r>
            <a:r>
              <a:rPr>
                <a:solidFill>
                  <a:srgbClr val="7E504F"/>
                </a:solidFill>
              </a:rPr>
              <a:t>args</a:t>
            </a:r>
            <a:r>
              <a:t>) {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.println(Byte.</a:t>
            </a:r>
            <a:r>
              <a:rPr>
                <a:solidFill>
                  <a:srgbClr val="0326CC"/>
                </a:solidFill>
              </a:rPr>
              <a:t>MAX_VALUE</a:t>
            </a:r>
            <a:r>
              <a:t>);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.println((</a:t>
            </a:r>
            <a:r>
              <a:rPr>
                <a:solidFill>
                  <a:srgbClr val="931A68"/>
                </a:solidFill>
              </a:rPr>
              <a:t>byte</a:t>
            </a:r>
            <a:r>
              <a:t>)(Byte.</a:t>
            </a:r>
            <a:r>
              <a:rPr>
                <a:solidFill>
                  <a:srgbClr val="0326CC"/>
                </a:solidFill>
              </a:rPr>
              <a:t>MAX_VALUE</a:t>
            </a:r>
            <a:r>
              <a:t> + 1));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.println((</a:t>
            </a:r>
            <a:r>
              <a:rPr>
                <a:solidFill>
                  <a:srgbClr val="931A68"/>
                </a:solidFill>
              </a:rPr>
              <a:t>byte</a:t>
            </a:r>
            <a:r>
              <a:t>)(Byte.</a:t>
            </a:r>
            <a:r>
              <a:rPr>
                <a:solidFill>
                  <a:srgbClr val="0326CC"/>
                </a:solidFill>
              </a:rPr>
              <a:t>MAX_VALUE</a:t>
            </a:r>
            <a:r>
              <a:t> + 3));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.println();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.println(Byte.</a:t>
            </a:r>
            <a:r>
              <a:rPr>
                <a:solidFill>
                  <a:srgbClr val="0326CC"/>
                </a:solidFill>
              </a:rPr>
              <a:t>MIN_VALUE</a:t>
            </a:r>
            <a:r>
              <a:t>);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.println((</a:t>
            </a:r>
            <a:r>
              <a:rPr>
                <a:solidFill>
                  <a:srgbClr val="931A68"/>
                </a:solidFill>
              </a:rPr>
              <a:t>byte</a:t>
            </a:r>
            <a:r>
              <a:t>)(Byte.</a:t>
            </a:r>
            <a:r>
              <a:rPr>
                <a:solidFill>
                  <a:srgbClr val="0326CC"/>
                </a:solidFill>
              </a:rPr>
              <a:t>MIN_VALUE</a:t>
            </a:r>
            <a:r>
              <a:t> - 1));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.println((</a:t>
            </a:r>
            <a:r>
              <a:rPr>
                <a:solidFill>
                  <a:srgbClr val="931A68"/>
                </a:solidFill>
              </a:rPr>
              <a:t>byte</a:t>
            </a:r>
            <a:r>
              <a:t>)(Byte.</a:t>
            </a:r>
            <a:r>
              <a:rPr>
                <a:solidFill>
                  <a:srgbClr val="0326CC"/>
                </a:solidFill>
              </a:rPr>
              <a:t>MIN_VALUE</a:t>
            </a:r>
            <a:r>
              <a:t> - 3));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}</a:t>
            </a:r>
          </a:p>
        </p:txBody>
      </p:sp>
      <p:sp>
        <p:nvSpPr>
          <p:cNvPr id="507" name="127…"/>
          <p:cNvSpPr txBox="1"/>
          <p:nvPr/>
        </p:nvSpPr>
        <p:spPr>
          <a:xfrm>
            <a:off x="7808859" y="1566033"/>
            <a:ext cx="632546" cy="92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127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-128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-126</a:t>
            </a:r>
          </a:p>
        </p:txBody>
      </p:sp>
      <p:sp>
        <p:nvSpPr>
          <p:cNvPr id="508" name="-128…"/>
          <p:cNvSpPr txBox="1"/>
          <p:nvPr/>
        </p:nvSpPr>
        <p:spPr>
          <a:xfrm>
            <a:off x="7808859" y="3084953"/>
            <a:ext cx="632546" cy="92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-128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127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125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47E21F8-2C60-CDD8-49B3-69554F8B3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溢出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private static final int MAX_ARRAY_SIZE = Integer.MAX_VALUE - 8;…"/>
          <p:cNvSpPr txBox="1"/>
          <p:nvPr/>
        </p:nvSpPr>
        <p:spPr>
          <a:xfrm>
            <a:off x="10771" y="865410"/>
            <a:ext cx="8976816" cy="4017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final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0326CC"/>
                </a:solidFill>
              </a:rPr>
              <a:t>MAX_ARRAY_SIZE</a:t>
            </a:r>
            <a:r>
              <a:t> = Integer.</a:t>
            </a:r>
            <a:r>
              <a:rPr>
                <a:solidFill>
                  <a:srgbClr val="0326CC"/>
                </a:solidFill>
              </a:rPr>
              <a:t>MAX_VALUE</a:t>
            </a:r>
            <a:r>
              <a:t> - 8;</a:t>
            </a:r>
          </a:p>
          <a:p>
            <a:pPr>
              <a:lnSpc>
                <a:spcPct val="100000"/>
              </a:lnSpc>
              <a:defRPr sz="18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rPr>
                <a:solidFill>
                  <a:srgbClr val="000000"/>
                </a:solidFill>
              </a:rPr>
              <a:t> grow(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t>minCapacity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>
              <a:lnSpc>
                <a:spcPct val="100000"/>
              </a:lnSpc>
              <a:defRPr sz="18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overflow-conscious code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defRPr sz="18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t>oldCapacity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  <a:defRPr sz="18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t>newCapacity</a:t>
            </a:r>
            <a:r>
              <a:rPr>
                <a:solidFill>
                  <a:srgbClr val="000000"/>
                </a:solidFill>
              </a:rPr>
              <a:t> = </a:t>
            </a:r>
            <a:r>
              <a:t>oldCapacity</a:t>
            </a:r>
            <a:r>
              <a:rPr>
                <a:solidFill>
                  <a:srgbClr val="000000"/>
                </a:solidFill>
              </a:rPr>
              <a:t> + (</a:t>
            </a:r>
            <a:r>
              <a:t>oldCapacity</a:t>
            </a:r>
            <a:r>
              <a:rPr>
                <a:solidFill>
                  <a:srgbClr val="000000"/>
                </a:solidFill>
              </a:rPr>
              <a:t> &gt;&gt; 1);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</a:p>
          <a:p>
            <a:pPr>
              <a:lnSpc>
                <a:spcPct val="100000"/>
              </a:lnSpc>
              <a:defRPr sz="18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t>newCapacity</a:t>
            </a:r>
            <a:r>
              <a:rPr>
                <a:solidFill>
                  <a:srgbClr val="000000"/>
                </a:solidFill>
              </a:rPr>
              <a:t> - </a:t>
            </a:r>
            <a:r>
              <a:t>minCapacity</a:t>
            </a:r>
            <a:r>
              <a:rPr>
                <a:solidFill>
                  <a:srgbClr val="000000"/>
                </a:solidFill>
              </a:rPr>
              <a:t> &lt; 0)</a:t>
            </a:r>
          </a:p>
          <a:p>
            <a:pPr>
              <a:lnSpc>
                <a:spcPct val="100000"/>
              </a:lnSpc>
              <a:defRPr sz="18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newCapacity</a:t>
            </a:r>
            <a:r>
              <a:rPr>
                <a:solidFill>
                  <a:srgbClr val="000000"/>
                </a:solidFill>
              </a:rPr>
              <a:t> = </a:t>
            </a:r>
            <a:r>
              <a:t>minCapacity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</a:p>
          <a:p>
            <a:pPr>
              <a:lnSpc>
                <a:spcPct val="100000"/>
              </a:lnSpc>
              <a:defRPr sz="18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newCapacity</a:t>
            </a:r>
            <a:r>
              <a:rPr>
                <a:solidFill>
                  <a:srgbClr val="000000"/>
                </a:solidFill>
              </a:rPr>
              <a:t> - </a:t>
            </a:r>
            <a:r>
              <a:t>MAX_ARRAY_SIZE</a:t>
            </a:r>
            <a:r>
              <a:rPr>
                <a:solidFill>
                  <a:srgbClr val="000000"/>
                </a:solidFill>
              </a:rPr>
              <a:t> &gt; 0)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newCapacity</a:t>
            </a:r>
            <a:r>
              <a:t> = hugeCapacity(</a:t>
            </a:r>
            <a:r>
              <a:rPr>
                <a:solidFill>
                  <a:srgbClr val="7E504F"/>
                </a:solidFill>
              </a:rPr>
              <a:t>minCapacity</a:t>
            </a:r>
            <a:r>
              <a:t>);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</a:p>
          <a:p>
            <a:pPr>
              <a:lnSpc>
                <a:spcPct val="100000"/>
              </a:lnSpc>
              <a:defRPr sz="18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 = Arrays.copyOf(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, </a:t>
            </a:r>
            <a:r>
              <a:rPr>
                <a:solidFill>
                  <a:srgbClr val="7E504F"/>
                </a:solidFill>
              </a:rPr>
              <a:t>newCapacity</a:t>
            </a:r>
            <a:r>
              <a:t>);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F4357BD-513A-0151-65A2-FA5509BAF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扩充容量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private static int hugeCapacity(int minCapacity) {…"/>
          <p:cNvSpPr txBox="1"/>
          <p:nvPr/>
        </p:nvSpPr>
        <p:spPr>
          <a:xfrm>
            <a:off x="467404" y="1058522"/>
            <a:ext cx="8104783" cy="28187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hugeCapacity(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minCapacity</a:t>
            </a:r>
            <a:r>
              <a:t>) {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minCapacity</a:t>
            </a:r>
            <a:r>
              <a:t> &lt; 0) </a:t>
            </a:r>
            <a:r>
              <a:rPr>
                <a:solidFill>
                  <a:srgbClr val="4E9072"/>
                </a:solidFill>
              </a:rPr>
              <a:t>// overflow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throw</a:t>
            </a:r>
            <a:r>
              <a:t>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OutOfMemoryError();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(</a:t>
            </a:r>
            <a:r>
              <a:rPr>
                <a:solidFill>
                  <a:srgbClr val="7E504F"/>
                </a:solidFill>
              </a:rPr>
              <a:t>minCapacity</a:t>
            </a:r>
            <a:r>
              <a:t> &gt; </a:t>
            </a:r>
            <a:r>
              <a:rPr>
                <a:solidFill>
                  <a:srgbClr val="0326CC"/>
                </a:solidFill>
              </a:rPr>
              <a:t>MAX_ARRAY_SIZE</a:t>
            </a:r>
            <a:r>
              <a:t>) ?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Integer.</a:t>
            </a:r>
            <a:r>
              <a:rPr>
                <a:solidFill>
                  <a:srgbClr val="0326CC"/>
                </a:solidFill>
              </a:rPr>
              <a:t>MAX_VALUE</a:t>
            </a:r>
            <a:r>
              <a:t> :</a:t>
            </a:r>
            <a:r>
              <a:rPr lang="en-US"/>
              <a:t> </a:t>
            </a:r>
            <a:r>
              <a:rPr>
                <a:solidFill>
                  <a:srgbClr val="0326CC"/>
                </a:solidFill>
              </a:rPr>
              <a:t>MAX_ARRAY_SIZE</a:t>
            </a:r>
            <a:r>
              <a:t>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5383348-357F-EE1F-ECE9-AA5F66BF0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扩充容量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39F92C-7803-57C6-E761-42AB284DC7C7}"/>
              </a:ext>
            </a:extLst>
          </p:cNvPr>
          <p:cNvSpPr txBox="1"/>
          <p:nvPr/>
        </p:nvSpPr>
        <p:spPr>
          <a:xfrm>
            <a:off x="707572" y="4932128"/>
            <a:ext cx="4281621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扩充容量代码参考了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Java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类库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问题的规模：表中的数据个数:size，令n = size"/>
          <p:cNvSpPr txBox="1"/>
          <p:nvPr/>
        </p:nvSpPr>
        <p:spPr>
          <a:xfrm>
            <a:off x="47736" y="1073725"/>
            <a:ext cx="635911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2200">
                <a:solidFill>
                  <a:srgbClr val="C82506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问题的规模</a:t>
            </a:r>
            <a:r>
              <a:rPr sz="2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线性表</a:t>
            </a:r>
            <a:r>
              <a:rPr sz="2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的数据个数:size，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记为</a:t>
            </a:r>
            <a:r>
              <a:rPr sz="2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。</a:t>
            </a:r>
            <a:endParaRPr sz="240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2" name="size()、isEmpty()、get(int index): O(1)"/>
          <p:cNvSpPr txBox="1"/>
          <p:nvPr/>
        </p:nvSpPr>
        <p:spPr>
          <a:xfrm>
            <a:off x="412190" y="1720082"/>
            <a:ext cx="53844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marL="342900" indent="-342900">
              <a:buFont typeface="Wingdings" pitchFamily="2" charset="2"/>
              <a:buChar char="l"/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size()、isEmpty()、get(int index): O(1)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9542FEA-87CD-0B06-F0BC-53320D89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825" y="9752"/>
            <a:ext cx="6607175" cy="704850"/>
          </a:xfrm>
        </p:spPr>
        <p:txBody>
          <a:bodyPr/>
          <a:lstStyle/>
          <a:p>
            <a:r>
              <a:rPr lang="zh-CN" altLang="en-US"/>
              <a:t>算法复杂性分析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平均次数（等概率）：…"/>
          <p:cNvSpPr txBox="1"/>
          <p:nvPr/>
        </p:nvSpPr>
        <p:spPr>
          <a:xfrm>
            <a:off x="466660" y="1924703"/>
            <a:ext cx="6458499" cy="224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200">
                <a:latin typeface="Tahoma"/>
                <a:ea typeface="Tahoma"/>
                <a:cs typeface="Tahoma"/>
                <a:sym typeface="Tahoma"/>
              </a:defRPr>
            </a:pP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位置       0     1   2     ...... n -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  </a:t>
            </a:r>
            <a:r>
              <a:rPr 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endParaRPr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 sz="22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次数       n     n-1                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</a:t>
            </a:r>
            <a:endParaRPr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 sz="2200">
                <a:latin typeface="Tahoma"/>
                <a:ea typeface="Tahoma"/>
                <a:cs typeface="Tahoma"/>
                <a:sym typeface="Tahoma"/>
              </a:defRPr>
            </a:pPr>
            <a:r>
              <a:rPr lang="zh-CN" altLang="en-US" sz="2400">
                <a:solidFill>
                  <a:srgbClr val="FF26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平均次数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（等概率）：</a:t>
            </a:r>
            <a:endParaRPr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 sz="22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(1/(n + 1)) * (n + n-1 + ... +1 + 0) = n/2，即O(n)</a:t>
            </a:r>
          </a:p>
        </p:txBody>
      </p:sp>
      <p:pic>
        <p:nvPicPr>
          <p:cNvPr id="516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485" y="4416742"/>
            <a:ext cx="4038601" cy="1130301"/>
          </a:xfrm>
          <a:prstGeom prst="rect">
            <a:avLst/>
          </a:prstGeom>
          <a:ln w="12700">
            <a:miter lim="400000"/>
          </a:ln>
        </p:spPr>
      </p:pic>
      <p:sp>
        <p:nvSpPr>
          <p:cNvPr id="517" name="add(int index, T x): 主要操作是复制操作，复制即赋值，复制次数 n - index…"/>
          <p:cNvSpPr txBox="1"/>
          <p:nvPr/>
        </p:nvSpPr>
        <p:spPr>
          <a:xfrm>
            <a:off x="13683" y="738117"/>
            <a:ext cx="7779374" cy="1140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add(int index, T x): </a:t>
            </a:r>
            <a:r>
              <a:rPr sz="2400">
                <a:solidFill>
                  <a:srgbClr val="FF26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主要操作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是复制，复制次数 n - index</a:t>
            </a:r>
          </a:p>
          <a:p>
            <a:pPr>
              <a:lnSpc>
                <a:spcPct val="150000"/>
              </a:lnSpc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sz="2400">
                <a:solidFill>
                  <a:srgbClr val="C82506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最少复制次数？ 最多复制次数？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69C2C80-1BAA-9E52-31CA-A78BFE1FB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算法复杂性分析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remove(int index): 复制次数 n - index - 1…"/>
          <p:cNvSpPr txBox="1"/>
          <p:nvPr/>
        </p:nvSpPr>
        <p:spPr>
          <a:xfrm>
            <a:off x="441059" y="828828"/>
            <a:ext cx="7037427" cy="2830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342900" indent="-342900">
              <a:buFont typeface="Wingdings" pitchFamily="2" charset="2"/>
              <a:buChar char="l"/>
              <a:defRPr sz="22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remove(int index): 复制次数 n - index - 1</a:t>
            </a:r>
          </a:p>
          <a:p>
            <a:pPr>
              <a:defRPr sz="22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最少复制次数？ 最多复制次数？</a:t>
            </a:r>
          </a:p>
          <a:p>
            <a:pPr>
              <a:defRPr sz="2200">
                <a:latin typeface="Tahoma"/>
                <a:ea typeface="Tahoma"/>
                <a:cs typeface="Tahoma"/>
                <a:sym typeface="Tahoma"/>
              </a:defRPr>
            </a:pP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位置       0     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  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    ...n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  n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</a:p>
          <a:p>
            <a:pPr>
              <a:defRPr sz="22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次数      n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 n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1   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    </a:t>
            </a:r>
          </a:p>
          <a:p>
            <a:pPr>
              <a:lnSpc>
                <a:spcPct val="150000"/>
              </a:lnSpc>
              <a:defRPr sz="2200">
                <a:latin typeface="Tahoma"/>
                <a:ea typeface="Tahoma"/>
                <a:cs typeface="Tahoma"/>
                <a:sym typeface="Tahoma"/>
              </a:defRPr>
            </a:pP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平均次数（等概率）：</a:t>
            </a:r>
            <a:endParaRPr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 sz="22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(1/n ) * (n -1 + ... +1 + 0) = (n-1)/2，即O(n)</a:t>
            </a:r>
          </a:p>
        </p:txBody>
      </p:sp>
      <p:pic>
        <p:nvPicPr>
          <p:cNvPr id="520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0" y="4014326"/>
            <a:ext cx="4483100" cy="111760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511AD2E-0C62-57A4-DE96-00312A225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算法复杂性分析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DB80E38F-E2E3-FC07-F459-295C1AF9C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CArrayList</a:t>
            </a:r>
            <a:endParaRPr lang="zh-CN" altLang="en-US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B0F9BA2B-295E-71E1-BC0D-90364033CF18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22568" y="805766"/>
            <a:ext cx="8248822" cy="564257"/>
          </a:xfrm>
          <a:prstGeom prst="rect">
            <a:avLst/>
          </a:prstGeom>
        </p:spPr>
        <p:txBody>
          <a:bodyPr anchor="t" anchorCtr="0"/>
          <a:lstStyle/>
          <a:p>
            <a:pPr marL="39688" indent="0"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Times New Roman"/>
              </a:rPr>
              <a:t>CArrayList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imSun" panose="02010600030101010101" pitchFamily="2" charset="-122"/>
                <a:ea typeface="SimSun" panose="02010600030101010101" pitchFamily="2" charset="-122"/>
                <a:sym typeface="Times New Roman"/>
              </a:rPr>
              <a:t>是使用数组描述实现的线性表。</a:t>
            </a:r>
          </a:p>
          <a:p>
            <a:endParaRPr lang="zh-CN" altLang="en-US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" name="public class CArrayList&lt;T&gt; implements Ilist&lt;T&gt;,…">
            <a:extLst>
              <a:ext uri="{FF2B5EF4-FFF2-40B4-BE49-F238E27FC236}">
                <a16:creationId xmlns:a16="http://schemas.microsoft.com/office/drawing/2014/main" id="{8EFD7381-9544-10BF-5F93-E26FA892956E}"/>
              </a:ext>
            </a:extLst>
          </p:cNvPr>
          <p:cNvSpPr txBox="1"/>
          <p:nvPr/>
        </p:nvSpPr>
        <p:spPr>
          <a:xfrm>
            <a:off x="401685" y="1539272"/>
            <a:ext cx="8709171" cy="42037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CArrayList&lt;T&gt; </a:t>
            </a:r>
            <a:r>
              <a:rPr>
                <a:solidFill>
                  <a:srgbClr val="931A68"/>
                </a:solidFill>
              </a:rPr>
              <a:t>implements</a:t>
            </a:r>
            <a:r>
              <a:t> I</a:t>
            </a:r>
            <a:r>
              <a:rPr lang="en-US"/>
              <a:t>L</a:t>
            </a:r>
            <a:r>
              <a:t>ist&lt;T&gt;, 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 Iterable&lt;T&gt;, RandomAccess, Cloneable {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Object[]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;</a:t>
            </a:r>
            <a:r>
              <a:rPr>
                <a:solidFill>
                  <a:srgbClr val="4E9072"/>
                </a:solidFill>
              </a:rPr>
              <a:t>// 存储数据的数组</a:t>
            </a:r>
          </a:p>
          <a:p>
            <a:pPr>
              <a:lnSpc>
                <a:spcPct val="150000"/>
              </a:lnSpc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326CC"/>
                </a:solidFill>
              </a:rPr>
              <a:t>size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数据个数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CArrayList(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maxSize</a:t>
            </a:r>
            <a:r>
              <a:t>) {</a:t>
            </a:r>
            <a:r>
              <a:rPr>
                <a:solidFill>
                  <a:srgbClr val="4E9072"/>
                </a:solidFill>
              </a:rPr>
              <a:t>// 空表</a:t>
            </a:r>
          </a:p>
          <a:p>
            <a:pPr>
              <a:lnSpc>
                <a:spcPct val="150000"/>
              </a:lnSpc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rPr>
                <a:solidFill>
                  <a:srgbClr val="000000"/>
                </a:solidFill>
              </a:rPr>
              <a:t> Object[</a:t>
            </a:r>
            <a:r>
              <a:rPr>
                <a:solidFill>
                  <a:srgbClr val="7E504F"/>
                </a:solidFill>
              </a:rPr>
              <a:t>maxSize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>
              <a:lnSpc>
                <a:spcPct val="150000"/>
              </a:lnSpc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size = 0;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288509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indexOf(T x):  主要操作是比较操作。…"/>
          <p:cNvSpPr txBox="1"/>
          <p:nvPr/>
        </p:nvSpPr>
        <p:spPr>
          <a:xfrm>
            <a:off x="672770" y="825862"/>
            <a:ext cx="7483677" cy="45472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342900" indent="-342900">
              <a:lnSpc>
                <a:spcPts val="3500"/>
              </a:lnSpc>
              <a:buFont typeface="Wingdings" pitchFamily="2" charset="2"/>
              <a:buChar char="l"/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indexOf(T x):  主要操作是比较操作。</a:t>
            </a:r>
          </a:p>
          <a:p>
            <a:pPr>
              <a:lnSpc>
                <a:spcPts val="3500"/>
              </a:lnSpc>
            </a:pPr>
            <a:endParaRPr lang="en-US"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查找成功：</a:t>
            </a:r>
          </a:p>
          <a:p>
            <a:pPr>
              <a:lnSpc>
                <a:spcPts val="3500"/>
              </a:lnSpc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最少比较次数？ 最多比较次数？</a:t>
            </a:r>
          </a:p>
          <a:p>
            <a:pPr>
              <a:lnSpc>
                <a:spcPts val="3500"/>
              </a:lnSpc>
            </a:pP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位置       0     1   2     ......n-2   n-1</a:t>
            </a:r>
          </a:p>
          <a:p>
            <a:pPr>
              <a:lnSpc>
                <a:spcPts val="3500"/>
              </a:lnSpc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次数       1     2                n-1   n    </a:t>
            </a:r>
          </a:p>
          <a:p>
            <a:pPr>
              <a:lnSpc>
                <a:spcPts val="3500"/>
              </a:lnSpc>
            </a:pP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平均次数（等概率）：</a:t>
            </a:r>
            <a:endParaRPr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(1/n ) * (n + ... +1) = (n+1)/2，即O(n)</a:t>
            </a:r>
            <a:endParaRPr lang="en-US"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zh-CN" altLang="en-US" sz="2400"/>
              <a:t>查找失败：                    </a:t>
            </a:r>
          </a:p>
          <a:p>
            <a:pPr>
              <a:lnSpc>
                <a:spcPts val="3500"/>
              </a:lnSpc>
            </a:pPr>
            <a:r>
              <a:rPr lang="zh-CN" altLang="en-US" sz="2400"/>
              <a:t>         对任何不在线性表的</a:t>
            </a:r>
            <a:r>
              <a:rPr lang="en-US" altLang="zh-CN" sz="2400"/>
              <a:t>x</a:t>
            </a:r>
            <a:r>
              <a:rPr lang="zh-CN" altLang="en-US" sz="2400"/>
              <a:t>，都需要比较</a:t>
            </a:r>
            <a:r>
              <a:rPr lang="en-US" altLang="zh-CN" sz="2400"/>
              <a:t>n</a:t>
            </a:r>
            <a:r>
              <a:rPr lang="zh-CN" altLang="en-US" sz="2400"/>
              <a:t>次，即</a:t>
            </a:r>
            <a:r>
              <a:rPr lang="en-US" altLang="zh-CN" sz="2400"/>
              <a:t>O(n)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2EEB01B-48E7-0E53-B2E6-FC9A84D58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算法复杂性分析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扩充容量:  除了需要new新对象外，主要操作是复制原有的…"/>
          <p:cNvSpPr txBox="1"/>
          <p:nvPr/>
        </p:nvSpPr>
        <p:spPr>
          <a:xfrm>
            <a:off x="320222" y="848746"/>
            <a:ext cx="7933262" cy="1140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</a:pPr>
            <a:r>
              <a:rPr sz="2400"/>
              <a:t>扩充容量:  除了需要new新对象外，主要操作是复制原有的</a:t>
            </a:r>
          </a:p>
          <a:p>
            <a:pPr>
              <a:lnSpc>
                <a:spcPct val="150000"/>
              </a:lnSpc>
            </a:pPr>
            <a:r>
              <a:rPr sz="2400"/>
              <a:t>数据，需要复制n个数据，O(n)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2276A95-CEE7-1F27-75FE-3425635FE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算法复杂性分析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public Iterator&lt;T&gt; iterator(){…"/>
          <p:cNvSpPr txBox="1"/>
          <p:nvPr/>
        </p:nvSpPr>
        <p:spPr>
          <a:xfrm>
            <a:off x="551904" y="1706444"/>
            <a:ext cx="8104783" cy="5027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/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Iterator&lt;T&gt; iterator(){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Itr(); 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Itr </a:t>
            </a:r>
            <a:r>
              <a:rPr>
                <a:solidFill>
                  <a:srgbClr val="931A68"/>
                </a:solidFill>
              </a:rPr>
              <a:t>implements</a:t>
            </a:r>
            <a:r>
              <a:t> Iterator&lt;T&gt;{// 内部类</a:t>
            </a:r>
          </a:p>
          <a:p>
            <a:pPr>
              <a:lnSpc>
                <a:spcPct val="100000"/>
              </a:lnSpc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326CC"/>
                </a:solidFill>
              </a:rPr>
              <a:t>cur</a:t>
            </a:r>
            <a:r>
              <a:rPr lang="en-US">
                <a:solidFill>
                  <a:srgbClr val="0326CC"/>
                </a:solidFill>
              </a:rPr>
              <a:t>sor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下一个数据的下标</a:t>
            </a:r>
          </a:p>
          <a:p>
            <a:pPr>
              <a:lnSpc>
                <a:spcPct val="100000"/>
              </a:lnSpc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public </a:t>
            </a:r>
            <a:r>
              <a:rPr u="sng"/>
              <a:t>Itr</a:t>
            </a:r>
            <a:r>
              <a:t>() {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curPos = 0;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}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hasNext() {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 lang="en-US" altLang="zh-CN">
                <a:solidFill>
                  <a:srgbClr val="0326CC"/>
                </a:solidFill>
              </a:rPr>
              <a:t>cursor</a:t>
            </a:r>
            <a:r>
              <a:t> != 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}	</a:t>
            </a:r>
          </a:p>
          <a:p>
            <a:pPr>
              <a:lnSpc>
                <a:spcPct val="100000"/>
              </a:lnSpc>
              <a:defRPr sz="20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next() {</a:t>
            </a:r>
          </a:p>
          <a:p>
            <a:pPr>
              <a:lnSpc>
                <a:spcPct val="100000"/>
              </a:lnSpc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rPr>
                <a:solidFill>
                  <a:srgbClr val="000000"/>
                </a:solidFill>
              </a:rPr>
              <a:t> (T)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 altLang="zh-CN">
                <a:solidFill>
                  <a:srgbClr val="0326CC"/>
                </a:solidFill>
              </a:rPr>
              <a:t>cursor</a:t>
            </a:r>
            <a:r>
              <a:rPr>
                <a:solidFill>
                  <a:srgbClr val="000000"/>
                </a:solidFill>
              </a:rPr>
              <a:t>++];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20966F-0EFD-2F06-C291-9819D2964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实现</a:t>
            </a:r>
            <a:r>
              <a:rPr lang="en-US" altLang="zh-CN"/>
              <a:t>Iterable</a:t>
            </a:r>
            <a:r>
              <a:rPr lang="zh-CN" altLang="en-US"/>
              <a:t>接口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C34921-8F69-AC4B-2084-6BD07626C2B9}"/>
              </a:ext>
            </a:extLst>
          </p:cNvPr>
          <p:cNvSpPr txBox="1"/>
          <p:nvPr/>
        </p:nvSpPr>
        <p:spPr>
          <a:xfrm>
            <a:off x="435429" y="698537"/>
            <a:ext cx="778328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迭代器提供对线性表的遍历，即一个不多一个不少的给出线性表的数据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8" name="成组"/>
          <p:cNvGrpSpPr/>
          <p:nvPr/>
        </p:nvGrpSpPr>
        <p:grpSpPr>
          <a:xfrm>
            <a:off x="714429" y="4546051"/>
            <a:ext cx="2783055" cy="1751250"/>
            <a:chOff x="0" y="0"/>
            <a:chExt cx="2783054" cy="1751248"/>
          </a:xfrm>
        </p:grpSpPr>
        <p:sp>
          <p:nvSpPr>
            <p:cNvPr id="534" name="矩形"/>
            <p:cNvSpPr/>
            <p:nvPr/>
          </p:nvSpPr>
          <p:spPr>
            <a:xfrm>
              <a:off x="0" y="0"/>
              <a:ext cx="2783054" cy="1751248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dash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/>
            </a:p>
          </p:txBody>
        </p:sp>
        <p:grpSp>
          <p:nvGrpSpPr>
            <p:cNvPr id="537" name="成组"/>
            <p:cNvGrpSpPr/>
            <p:nvPr/>
          </p:nvGrpSpPr>
          <p:grpSpPr>
            <a:xfrm>
              <a:off x="328483" y="623085"/>
              <a:ext cx="2126088" cy="505078"/>
              <a:chOff x="0" y="0"/>
              <a:chExt cx="2126087" cy="505076"/>
            </a:xfrm>
          </p:grpSpPr>
          <p:sp>
            <p:nvSpPr>
              <p:cNvPr id="535" name="矩形"/>
              <p:cNvSpPr/>
              <p:nvPr/>
            </p:nvSpPr>
            <p:spPr>
              <a:xfrm>
                <a:off x="0" y="0"/>
                <a:ext cx="2126087" cy="50507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536" name="int curPos"/>
              <p:cNvSpPr txBox="1"/>
              <p:nvPr/>
            </p:nvSpPr>
            <p:spPr>
              <a:xfrm>
                <a:off x="0" y="16577"/>
                <a:ext cx="2126087" cy="4719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>
                    <a:solidFill>
                      <a:srgbClr val="C82506"/>
                    </a:solidFill>
                  </a:defRPr>
                </a:pPr>
                <a:r>
                  <a:t>int</a:t>
                </a:r>
                <a:r>
                  <a:rPr>
                    <a:solidFill>
                      <a:srgbClr val="000000"/>
                    </a:solidFill>
                  </a:rPr>
                  <a:t> cur</a:t>
                </a:r>
                <a:r>
                  <a:rPr lang="en-US" altLang="zh-CN">
                    <a:solidFill>
                      <a:srgbClr val="000000"/>
                    </a:solidFill>
                  </a:rPr>
                  <a:t>sor</a:t>
                </a:r>
                <a:endParaRPr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39" name="线条"/>
          <p:cNvSpPr/>
          <p:nvPr/>
        </p:nvSpPr>
        <p:spPr>
          <a:xfrm flipV="1">
            <a:off x="2106825" y="4079874"/>
            <a:ext cx="1" cy="474664"/>
          </a:xfrm>
          <a:prstGeom prst="line">
            <a:avLst/>
          </a:prstGeom>
          <a:ln w="25400">
            <a:solidFill>
              <a:schemeClr val="accent1"/>
            </a:solidFill>
            <a:custDash>
              <a:ds d="200000" sp="200000"/>
            </a:custDash>
            <a:miter lim="400000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grpSp>
        <p:nvGrpSpPr>
          <p:cNvPr id="557" name="成组"/>
          <p:cNvGrpSpPr/>
          <p:nvPr/>
        </p:nvGrpSpPr>
        <p:grpSpPr>
          <a:xfrm>
            <a:off x="422273" y="1049192"/>
            <a:ext cx="8278429" cy="3049398"/>
            <a:chOff x="-1" y="0"/>
            <a:chExt cx="8278427" cy="3049397"/>
          </a:xfrm>
        </p:grpSpPr>
        <p:sp>
          <p:nvSpPr>
            <p:cNvPr id="540" name="矩形"/>
            <p:cNvSpPr/>
            <p:nvPr/>
          </p:nvSpPr>
          <p:spPr>
            <a:xfrm>
              <a:off x="4895778" y="0"/>
              <a:ext cx="3382648" cy="2065787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grpSp>
          <p:nvGrpSpPr>
            <p:cNvPr id="549" name="成组"/>
            <p:cNvGrpSpPr/>
            <p:nvPr/>
          </p:nvGrpSpPr>
          <p:grpSpPr>
            <a:xfrm>
              <a:off x="-1" y="356995"/>
              <a:ext cx="4738199" cy="2692402"/>
              <a:chOff x="0" y="0"/>
              <a:chExt cx="4738197" cy="2692400"/>
            </a:xfrm>
          </p:grpSpPr>
          <p:sp>
            <p:nvSpPr>
              <p:cNvPr id="541" name="矩形"/>
              <p:cNvSpPr/>
              <p:nvPr/>
            </p:nvSpPr>
            <p:spPr>
              <a:xfrm>
                <a:off x="0" y="0"/>
                <a:ext cx="3744070" cy="2692400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dash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grpSp>
            <p:nvGrpSpPr>
              <p:cNvPr id="544" name="成组"/>
              <p:cNvGrpSpPr/>
              <p:nvPr/>
            </p:nvGrpSpPr>
            <p:grpSpPr>
              <a:xfrm>
                <a:off x="790730" y="452661"/>
                <a:ext cx="2126089" cy="505078"/>
                <a:chOff x="0" y="0"/>
                <a:chExt cx="2126087" cy="505076"/>
              </a:xfrm>
            </p:grpSpPr>
            <p:sp>
              <p:nvSpPr>
                <p:cNvPr id="542" name="矩形"/>
                <p:cNvSpPr/>
                <p:nvPr/>
              </p:nvSpPr>
              <p:spPr>
                <a:xfrm>
                  <a:off x="0" y="0"/>
                  <a:ext cx="2126087" cy="505076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sp>
              <p:nvSpPr>
                <p:cNvPr id="543" name="Object[] listElem"/>
                <p:cNvSpPr txBox="1"/>
                <p:nvPr/>
              </p:nvSpPr>
              <p:spPr>
                <a:xfrm>
                  <a:off x="0" y="47354"/>
                  <a:ext cx="2126087" cy="41036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indent="39687" defTabSz="914400">
                    <a:lnSpc>
                      <a:spcPct val="100000"/>
                    </a:lnSpc>
                    <a:spcBef>
                      <a:spcPts val="1300"/>
                    </a:spcBef>
                    <a:defRPr sz="2000" b="1">
                      <a:solidFill>
                        <a:srgbClr val="C82506"/>
                      </a:solidFill>
                    </a:defRPr>
                  </a:pPr>
                  <a:r>
                    <a:t>Object[]</a:t>
                  </a:r>
                  <a:r>
                    <a:rPr>
                      <a:solidFill>
                        <a:srgbClr val="000000"/>
                      </a:solidFill>
                    </a:rPr>
                    <a:t> </a:t>
                  </a:r>
                  <a:r>
                    <a:rPr lang="en-US">
                      <a:solidFill>
                        <a:srgbClr val="000000"/>
                      </a:solidFill>
                    </a:rPr>
                    <a:t>elements</a:t>
                  </a:r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547" name="成组"/>
              <p:cNvGrpSpPr/>
              <p:nvPr/>
            </p:nvGrpSpPr>
            <p:grpSpPr>
              <a:xfrm>
                <a:off x="790730" y="1564461"/>
                <a:ext cx="2126088" cy="505077"/>
                <a:chOff x="0" y="0"/>
                <a:chExt cx="2126086" cy="505075"/>
              </a:xfrm>
            </p:grpSpPr>
            <p:sp>
              <p:nvSpPr>
                <p:cNvPr id="545" name="矩形"/>
                <p:cNvSpPr/>
                <p:nvPr/>
              </p:nvSpPr>
              <p:spPr>
                <a:xfrm>
                  <a:off x="0" y="0"/>
                  <a:ext cx="2126087" cy="505076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sp>
              <p:nvSpPr>
                <p:cNvPr id="546" name="int size"/>
                <p:cNvSpPr txBox="1"/>
                <p:nvPr/>
              </p:nvSpPr>
              <p:spPr>
                <a:xfrm>
                  <a:off x="0" y="36761"/>
                  <a:ext cx="2126087" cy="43155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indent="39687"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>
                      <a:solidFill>
                        <a:srgbClr val="C82506"/>
                      </a:solidFill>
                    </a:defRPr>
                  </a:pPr>
                  <a:r>
                    <a:t>int</a:t>
                  </a:r>
                  <a:r>
                    <a:rPr>
                      <a:solidFill>
                        <a:srgbClr val="000000"/>
                      </a:solidFill>
                    </a:rPr>
                    <a:t> size</a:t>
                  </a:r>
                </a:p>
              </p:txBody>
            </p:sp>
          </p:grpSp>
          <p:sp>
            <p:nvSpPr>
              <p:cNvPr id="548" name="线条"/>
              <p:cNvSpPr/>
              <p:nvPr/>
            </p:nvSpPr>
            <p:spPr>
              <a:xfrm>
                <a:off x="2902594" y="670256"/>
                <a:ext cx="1835603" cy="1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550" name="矩形"/>
            <p:cNvSpPr/>
            <p:nvPr/>
          </p:nvSpPr>
          <p:spPr>
            <a:xfrm>
              <a:off x="5263115" y="188451"/>
              <a:ext cx="824279" cy="396876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lnSpc>
                  <a:spcPct val="100000"/>
                </a:lnSpc>
                <a:defRPr sz="21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551" name="length"/>
            <p:cNvSpPr txBox="1"/>
            <p:nvPr/>
          </p:nvSpPr>
          <p:spPr>
            <a:xfrm>
              <a:off x="5255074" y="677560"/>
              <a:ext cx="875080" cy="444501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lnSpc>
                  <a:spcPct val="100000"/>
                </a:lnSpc>
                <a:defRPr sz="21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length</a:t>
              </a:r>
            </a:p>
          </p:txBody>
        </p:sp>
        <p:sp>
          <p:nvSpPr>
            <p:cNvPr id="552" name="6"/>
            <p:cNvSpPr/>
            <p:nvPr/>
          </p:nvSpPr>
          <p:spPr>
            <a:xfrm>
              <a:off x="6183331" y="714072"/>
              <a:ext cx="509117" cy="396876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21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6</a:t>
              </a:r>
            </a:p>
          </p:txBody>
        </p:sp>
        <p:sp>
          <p:nvSpPr>
            <p:cNvPr id="553" name="..."/>
            <p:cNvSpPr/>
            <p:nvPr/>
          </p:nvSpPr>
          <p:spPr>
            <a:xfrm>
              <a:off x="6075915" y="188451"/>
              <a:ext cx="824280" cy="396876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21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...</a:t>
              </a:r>
            </a:p>
          </p:txBody>
        </p:sp>
        <p:sp>
          <p:nvSpPr>
            <p:cNvPr id="554" name="矩形"/>
            <p:cNvSpPr/>
            <p:nvPr/>
          </p:nvSpPr>
          <p:spPr>
            <a:xfrm>
              <a:off x="6879987" y="188451"/>
              <a:ext cx="824280" cy="396876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lnSpc>
                  <a:spcPct val="100000"/>
                </a:lnSpc>
                <a:defRPr sz="21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555" name="componentType"/>
            <p:cNvSpPr txBox="1"/>
            <p:nvPr/>
          </p:nvSpPr>
          <p:spPr>
            <a:xfrm>
              <a:off x="5162203" y="1274391"/>
              <a:ext cx="1622228" cy="368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lnSpc>
                  <a:spcPct val="100000"/>
                </a:lnSpc>
                <a:defRPr sz="17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componentType</a:t>
              </a:r>
            </a:p>
          </p:txBody>
        </p:sp>
        <p:sp>
          <p:nvSpPr>
            <p:cNvPr id="556" name="Object[]"/>
            <p:cNvSpPr/>
            <p:nvPr/>
          </p:nvSpPr>
          <p:spPr>
            <a:xfrm>
              <a:off x="6813600" y="1239692"/>
              <a:ext cx="1260204" cy="449264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100000"/>
                </a:lnSpc>
                <a:defRPr sz="2100">
                  <a:solidFill>
                    <a:srgbClr val="C82506"/>
                  </a:solidFill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Object[]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F2F8BC32-5ACF-0DB3-601C-B39E2E9FE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实现</a:t>
            </a:r>
            <a:r>
              <a:rPr lang="en-US" altLang="zh-CN"/>
              <a:t>Iterable</a:t>
            </a:r>
            <a:r>
              <a:rPr lang="zh-CN" altLang="en-US"/>
              <a:t>接口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for(Iterator&lt;Integer&gt; i = sl.iterator(); i.hasNext();)…"/>
          <p:cNvSpPr txBox="1"/>
          <p:nvPr/>
        </p:nvSpPr>
        <p:spPr>
          <a:xfrm>
            <a:off x="113686" y="1655483"/>
            <a:ext cx="8470267" cy="3703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 lang="en-US" altLang="zh-CN">
                <a:solidFill>
                  <a:srgbClr val="931A68"/>
                </a:solidFill>
              </a:rPr>
              <a:t>for</a:t>
            </a:r>
            <a:r>
              <a:rPr lang="en-US" altLang="zh-CN"/>
              <a:t>(int i = 0; i &lt; sl.size(); i++)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/>
              <a:t>			System.</a:t>
            </a:r>
            <a:r>
              <a:rPr lang="en-US" altLang="zh-CN">
                <a:solidFill>
                  <a:srgbClr val="0326CC"/>
                </a:solidFill>
              </a:rPr>
              <a:t>out</a:t>
            </a:r>
            <a:r>
              <a:rPr lang="en-US" altLang="zh-CN"/>
              <a:t>.print(</a:t>
            </a:r>
            <a:r>
              <a:rPr lang="en-US" altLang="zh-CN">
                <a:solidFill>
                  <a:srgbClr val="7E504F"/>
                </a:solidFill>
              </a:rPr>
              <a:t>sl.get(i)</a:t>
            </a:r>
            <a:r>
              <a:rPr lang="en-US" altLang="zh-CN"/>
              <a:t> + </a:t>
            </a:r>
            <a:r>
              <a:rPr lang="en-US" altLang="zh-CN">
                <a:solidFill>
                  <a:srgbClr val="3933FF"/>
                </a:solidFill>
              </a:rPr>
              <a:t>" "</a:t>
            </a:r>
            <a:r>
              <a:rPr lang="en-US" altLang="zh-CN"/>
              <a:t>);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/>
              <a:t>		System.</a:t>
            </a:r>
            <a:r>
              <a:rPr lang="en-US" altLang="zh-CN">
                <a:solidFill>
                  <a:srgbClr val="0326CC"/>
                </a:solidFill>
              </a:rPr>
              <a:t>out</a:t>
            </a:r>
            <a:r>
              <a:rPr lang="en-US" altLang="zh-CN"/>
              <a:t>.println();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endParaRPr lang="en-US"/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lang="en-US">
                <a:solidFill>
                  <a:srgbClr val="931A68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(Iterator&lt;Integer&gt;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</a:t>
            </a:r>
            <a:r>
              <a:rPr>
                <a:solidFill>
                  <a:srgbClr val="7E504F"/>
                </a:solidFill>
              </a:rPr>
              <a:t>sl</a:t>
            </a:r>
            <a:r>
              <a:t>.iterator(); </a:t>
            </a:r>
            <a:r>
              <a:rPr>
                <a:solidFill>
                  <a:srgbClr val="7E504F"/>
                </a:solidFill>
              </a:rPr>
              <a:t>i</a:t>
            </a:r>
            <a:r>
              <a:t>.hasNext()</a:t>
            </a:r>
            <a:r>
              <a:rPr>
                <a:solidFill>
                  <a:srgbClr val="FF0000"/>
                </a:solidFill>
              </a:rPr>
              <a:t>;</a:t>
            </a:r>
            <a:r>
              <a:t>)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.print(</a:t>
            </a:r>
            <a:r>
              <a:rPr>
                <a:solidFill>
                  <a:srgbClr val="7E504F"/>
                </a:solidFill>
              </a:rPr>
              <a:t>i</a:t>
            </a:r>
            <a:r>
              <a:t>.next() + </a:t>
            </a:r>
            <a:r>
              <a:rPr>
                <a:solidFill>
                  <a:srgbClr val="3933FF"/>
                </a:solidFill>
              </a:rPr>
              <a:t>" "</a:t>
            </a:r>
            <a:r>
              <a:t>);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.println();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(Integer </a:t>
            </a:r>
            <a:r>
              <a:rPr>
                <a:solidFill>
                  <a:srgbClr val="7E504F"/>
                </a:solidFill>
              </a:rPr>
              <a:t>ele</a:t>
            </a:r>
            <a:r>
              <a:t> : </a:t>
            </a:r>
            <a:r>
              <a:rPr>
                <a:solidFill>
                  <a:srgbClr val="7E504F"/>
                </a:solidFill>
              </a:rPr>
              <a:t>sl</a:t>
            </a:r>
            <a:r>
              <a:t>)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.print(</a:t>
            </a:r>
            <a:r>
              <a:rPr>
                <a:solidFill>
                  <a:srgbClr val="7E504F"/>
                </a:solidFill>
              </a:rPr>
              <a:t>ele</a:t>
            </a:r>
            <a:r>
              <a:t> + </a:t>
            </a:r>
            <a:r>
              <a:rPr>
                <a:solidFill>
                  <a:srgbClr val="3933FF"/>
                </a:solidFill>
              </a:rPr>
              <a:t>" "</a:t>
            </a:r>
            <a:r>
              <a:t>);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.println();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</a:p>
          <a:p>
            <a:pPr>
              <a:lnSpc>
                <a:spcPct val="100000"/>
              </a:lnSpc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sl</a:t>
            </a:r>
            <a:r>
              <a:t>.forEach(System.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::print);</a:t>
            </a:r>
          </a:p>
        </p:txBody>
      </p:sp>
      <p:sp>
        <p:nvSpPr>
          <p:cNvPr id="561" name="实现了Iterable接口，除了for-get外，还可以如下读取所有的数据:"/>
          <p:cNvSpPr txBox="1"/>
          <p:nvPr/>
        </p:nvSpPr>
        <p:spPr>
          <a:xfrm>
            <a:off x="73919" y="1001760"/>
            <a:ext cx="8228215" cy="487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</a:lvl1pPr>
          </a:lstStyle>
          <a:p>
            <a:r>
              <a:t>实现了Iterable接口，可以</a:t>
            </a:r>
            <a:r>
              <a:rPr lang="en-US"/>
              <a:t>使用</a:t>
            </a:r>
            <a:r>
              <a:t>如下</a:t>
            </a:r>
            <a:r>
              <a:rPr lang="zh-CN" altLang="en-US"/>
              <a:t>的方式</a:t>
            </a:r>
            <a:r>
              <a:t>读取所有的数据: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EF240FF-B69A-D54F-BE8D-20FB22EA0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实现</a:t>
            </a:r>
            <a:r>
              <a:rPr lang="en-US" altLang="zh-CN"/>
              <a:t>Iterable</a:t>
            </a:r>
            <a:r>
              <a:rPr lang="zh-CN" altLang="en-US"/>
              <a:t>接口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import java.util.RandomAccess;…"/>
          <p:cNvSpPr txBox="1"/>
          <p:nvPr/>
        </p:nvSpPr>
        <p:spPr>
          <a:xfrm>
            <a:off x="198437" y="923855"/>
            <a:ext cx="8511946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import</a:t>
            </a:r>
            <a:r>
              <a:rPr sz="1800">
                <a:solidFill>
                  <a:srgbClr val="000000"/>
                </a:solidFill>
              </a:rPr>
              <a:t> java.util.RandomAccess;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endParaRPr sz="180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public</a:t>
            </a:r>
            <a:r>
              <a:rPr sz="1800">
                <a:solidFill>
                  <a:srgbClr val="000000"/>
                </a:solidFill>
              </a:rPr>
              <a:t> </a:t>
            </a:r>
            <a:r>
              <a:rPr sz="1800"/>
              <a:t>class</a:t>
            </a:r>
            <a:r>
              <a:rPr sz="1800">
                <a:solidFill>
                  <a:srgbClr val="000000"/>
                </a:solidFill>
              </a:rPr>
              <a:t> CArrayList&lt;T&gt; </a:t>
            </a:r>
            <a:r>
              <a:rPr sz="1800"/>
              <a:t>implements</a:t>
            </a:r>
            <a:r>
              <a:rPr sz="1800">
                <a:solidFill>
                  <a:srgbClr val="000000"/>
                </a:solidFill>
              </a:rPr>
              <a:t> Ilist&lt;T&gt;,</a:t>
            </a:r>
            <a:r>
              <a:rPr lang="zh-CN" altLang="en-US" sz="1800">
                <a:solidFill>
                  <a:srgbClr val="000000"/>
                </a:solidFill>
              </a:rPr>
              <a:t> </a:t>
            </a:r>
            <a:r>
              <a:rPr sz="1800">
                <a:solidFill>
                  <a:srgbClr val="000000"/>
                </a:solidFill>
              </a:rPr>
              <a:t>RandomAccess{</a:t>
            </a:r>
          </a:p>
        </p:txBody>
      </p:sp>
      <p:sp>
        <p:nvSpPr>
          <p:cNvPr id="565" name="//未实现了RandomAccess接口，用以下的方法…"/>
          <p:cNvSpPr txBox="1"/>
          <p:nvPr/>
        </p:nvSpPr>
        <p:spPr>
          <a:xfrm>
            <a:off x="58737" y="2079752"/>
            <a:ext cx="8903078" cy="39986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//未实现了RandomAccess接口，用以下的方法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(Iterator&lt;Integer&gt;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</a:t>
            </a:r>
            <a:r>
              <a:rPr>
                <a:solidFill>
                  <a:srgbClr val="7E504F"/>
                </a:solidFill>
              </a:rPr>
              <a:t>sl</a:t>
            </a:r>
            <a:r>
              <a:t>.iterator(); </a:t>
            </a:r>
            <a:r>
              <a:rPr>
                <a:solidFill>
                  <a:srgbClr val="7E504F"/>
                </a:solidFill>
              </a:rPr>
              <a:t>i</a:t>
            </a:r>
            <a:r>
              <a:t>.hasNext();)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.print(</a:t>
            </a:r>
            <a:r>
              <a:rPr>
                <a:solidFill>
                  <a:srgbClr val="7E504F"/>
                </a:solidFill>
              </a:rPr>
              <a:t>i</a:t>
            </a:r>
            <a:r>
              <a:t>.next() + </a:t>
            </a:r>
            <a:r>
              <a:rPr>
                <a:solidFill>
                  <a:srgbClr val="3933FF"/>
                </a:solidFill>
              </a:rPr>
              <a:t>" "</a:t>
            </a:r>
            <a:r>
              <a:t>);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.println();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//实现了RandomAccess接口，用以下的方法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sl</a:t>
            </a:r>
            <a:r>
              <a:t>.size();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.print(</a:t>
            </a:r>
            <a:r>
              <a:rPr>
                <a:solidFill>
                  <a:srgbClr val="7E504F"/>
                </a:solidFill>
              </a:rPr>
              <a:t>sl</a:t>
            </a:r>
            <a:r>
              <a:t>.get(</a:t>
            </a:r>
            <a:r>
              <a:rPr>
                <a:solidFill>
                  <a:srgbClr val="7E504F"/>
                </a:solidFill>
              </a:rPr>
              <a:t>i</a:t>
            </a:r>
            <a:r>
              <a:t>));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.println();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577790F-AF05-2616-FBE3-18EBD882C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实现</a:t>
            </a:r>
            <a:r>
              <a:rPr lang="en-US" altLang="zh-CN"/>
              <a:t>RandomAccess</a:t>
            </a:r>
            <a:r>
              <a:rPr lang="zh-CN" altLang="en-US"/>
              <a:t>接口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public static void main(String[] args) {…"/>
          <p:cNvSpPr txBox="1"/>
          <p:nvPr/>
        </p:nvSpPr>
        <p:spPr>
          <a:xfrm>
            <a:off x="705076" y="1035258"/>
            <a:ext cx="7300075" cy="32939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	public static void main(String[] args) {</a:t>
            </a:r>
          </a:p>
          <a:p>
            <a:r>
              <a:t>		C</a:t>
            </a:r>
            <a:r>
              <a:rPr lang="en-US"/>
              <a:t>Array</a:t>
            </a:r>
            <a:r>
              <a:t>List&lt;Integer&gt; sl = new </a:t>
            </a:r>
            <a:r>
              <a:rPr lang="en-US" altLang="zh-CN"/>
              <a:t>CArrayList</a:t>
            </a:r>
            <a:r>
              <a:t>&lt;&gt;();</a:t>
            </a:r>
          </a:p>
          <a:p>
            <a:endParaRPr/>
          </a:p>
          <a:p>
            <a:r>
              <a:t>		sl.add(0, 1);</a:t>
            </a:r>
          </a:p>
          <a:p>
            <a:r>
              <a:t>		sl.add(0, 2);</a:t>
            </a:r>
          </a:p>
          <a:p>
            <a:r>
              <a:t>		sl.add(0, 3);</a:t>
            </a:r>
          </a:p>
          <a:p>
            <a:r>
              <a:t>		System.out.println(sl);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CE622B-D65A-9F33-4F0E-4CED4B42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String toString()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C976CC-D8DF-09B9-1BDC-33DBC07DD905}"/>
              </a:ext>
            </a:extLst>
          </p:cNvPr>
          <p:cNvSpPr txBox="1"/>
          <p:nvPr/>
        </p:nvSpPr>
        <p:spPr>
          <a:xfrm>
            <a:off x="794657" y="5193385"/>
            <a:ext cx="4719241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effectLst/>
                <a:latin typeface="Monaco" pitchFamily="2" charset="0"/>
              </a:rPr>
              <a:t>list.CArrayList@23651e3f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public String toString() {…"/>
          <p:cNvSpPr txBox="1"/>
          <p:nvPr/>
        </p:nvSpPr>
        <p:spPr>
          <a:xfrm>
            <a:off x="112712" y="1188636"/>
            <a:ext cx="8874224" cy="11009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String toString() {</a:t>
            </a:r>
          </a:p>
          <a:p>
            <a:pPr>
              <a:lnSpc>
                <a:spcPct val="150000"/>
              </a:lnSpc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getClass().getName() + </a:t>
            </a:r>
            <a:r>
              <a:rPr>
                <a:solidFill>
                  <a:srgbClr val="3933FF"/>
                </a:solidFill>
              </a:rPr>
              <a:t>"@"</a:t>
            </a:r>
            <a:r>
              <a:t> + Integer.toHexString(hashCode());</a:t>
            </a:r>
          </a:p>
          <a:p>
            <a:pPr>
              <a:lnSpc>
                <a:spcPct val="150000"/>
              </a:lnSpc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572" name="Object类有成员函数："/>
          <p:cNvSpPr txBox="1"/>
          <p:nvPr/>
        </p:nvSpPr>
        <p:spPr>
          <a:xfrm>
            <a:off x="561975" y="799088"/>
            <a:ext cx="307616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Object类有成员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573" name="Object的子类可以覆盖该函数，方便调试。"/>
          <p:cNvSpPr txBox="1"/>
          <p:nvPr/>
        </p:nvSpPr>
        <p:spPr>
          <a:xfrm>
            <a:off x="561975" y="2676195"/>
            <a:ext cx="584615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Object的子类可以覆盖该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，方便调试。</a:t>
            </a:r>
          </a:p>
        </p:txBody>
      </p:sp>
      <p:sp>
        <p:nvSpPr>
          <p:cNvPr id="574" name="public String toString() {…"/>
          <p:cNvSpPr txBox="1"/>
          <p:nvPr/>
        </p:nvSpPr>
        <p:spPr>
          <a:xfrm>
            <a:off x="874268" y="3037083"/>
            <a:ext cx="7181453" cy="28187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String toString() {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String </a:t>
            </a:r>
            <a:r>
              <a:rPr>
                <a:solidFill>
                  <a:srgbClr val="7E504F"/>
                </a:solidFill>
              </a:rPr>
              <a:t>str</a:t>
            </a:r>
            <a:r>
              <a:t> = getClass().getName() + </a:t>
            </a:r>
            <a:r>
              <a:rPr>
                <a:solidFill>
                  <a:srgbClr val="3933FF"/>
                </a:solidFill>
              </a:rPr>
              <a:t>":"</a:t>
            </a:r>
            <a:r>
              <a:t>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str</a:t>
            </a:r>
            <a:r>
              <a:t> +=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 + </a:t>
            </a:r>
            <a:r>
              <a:rPr>
                <a:solidFill>
                  <a:srgbClr val="3933FF"/>
                </a:solidFill>
              </a:rPr>
              <a:t>"  "</a:t>
            </a:r>
            <a:r>
              <a:t>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7E504F"/>
                </a:solidFill>
              </a:rPr>
              <a:t>str</a:t>
            </a:r>
            <a:r>
              <a:t>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63A56880-4C63-17AB-CABE-9899EEC52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String toString()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public static void main(String[] args) {…"/>
          <p:cNvSpPr txBox="1"/>
          <p:nvPr/>
        </p:nvSpPr>
        <p:spPr>
          <a:xfrm>
            <a:off x="705076" y="1035258"/>
            <a:ext cx="7300075" cy="32939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	public static void main(String[] args) {</a:t>
            </a:r>
          </a:p>
          <a:p>
            <a:r>
              <a:t>		C</a:t>
            </a:r>
            <a:r>
              <a:rPr lang="en-US"/>
              <a:t>Array</a:t>
            </a:r>
            <a:r>
              <a:t>List&lt;Integer&gt; sl = new </a:t>
            </a:r>
            <a:r>
              <a:rPr lang="en-US" altLang="zh-CN"/>
              <a:t>CArrayList</a:t>
            </a:r>
            <a:r>
              <a:t>&lt;&gt;();</a:t>
            </a:r>
          </a:p>
          <a:p>
            <a:endParaRPr/>
          </a:p>
          <a:p>
            <a:r>
              <a:t>		sl.add(0, 1);</a:t>
            </a:r>
          </a:p>
          <a:p>
            <a:r>
              <a:t>		sl.add(0, 2);</a:t>
            </a:r>
          </a:p>
          <a:p>
            <a:r>
              <a:t>		sl.add(0, 3);</a:t>
            </a:r>
          </a:p>
          <a:p>
            <a:r>
              <a:t>		System.out.println(sl);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A8873C-49DE-6E96-0155-AEA1958D343B}"/>
              </a:ext>
            </a:extLst>
          </p:cNvPr>
          <p:cNvSpPr txBox="1"/>
          <p:nvPr/>
        </p:nvSpPr>
        <p:spPr>
          <a:xfrm>
            <a:off x="653143" y="5824757"/>
            <a:ext cx="4911601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effectLst/>
                <a:latin typeface="Monaco" pitchFamily="2" charset="0"/>
              </a:rPr>
              <a:t>list.CArrayList:3  2  1  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79ACBA3E-A521-E9E4-646F-DE9AFD82F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String toString()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99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protected native Object clone() throws CloneNotSupportedException;"/>
          <p:cNvSpPr txBox="1"/>
          <p:nvPr/>
        </p:nvSpPr>
        <p:spPr>
          <a:xfrm>
            <a:off x="8699" y="1415953"/>
            <a:ext cx="8573878" cy="339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protected</a:t>
            </a:r>
            <a:r>
              <a:t> </a:t>
            </a:r>
            <a:r>
              <a:rPr>
                <a:solidFill>
                  <a:srgbClr val="931A68"/>
                </a:solidFill>
              </a:rPr>
              <a:t>native</a:t>
            </a:r>
            <a:r>
              <a:t> Object clone() </a:t>
            </a:r>
            <a:r>
              <a:rPr>
                <a:solidFill>
                  <a:srgbClr val="931A68"/>
                </a:solidFill>
              </a:rPr>
              <a:t>throws</a:t>
            </a:r>
            <a:r>
              <a:t> CloneNotSupportedException;</a:t>
            </a:r>
          </a:p>
        </p:txBody>
      </p:sp>
      <p:sp>
        <p:nvSpPr>
          <p:cNvPr id="578" name="Object类有成员函数："/>
          <p:cNvSpPr txBox="1"/>
          <p:nvPr/>
        </p:nvSpPr>
        <p:spPr>
          <a:xfrm>
            <a:off x="355146" y="780946"/>
            <a:ext cx="318035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Object类有成员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B1ACC57-B17C-A09D-A218-A0260066F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Object clone()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CC059D-92B6-BA7E-4B8A-24260AEE49FD}"/>
              </a:ext>
            </a:extLst>
          </p:cNvPr>
          <p:cNvSpPr txBox="1"/>
          <p:nvPr/>
        </p:nvSpPr>
        <p:spPr>
          <a:xfrm>
            <a:off x="382578" y="2035657"/>
            <a:ext cx="6889707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如果不覆盖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clone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方法而直接调用，则抛出异常。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DB80E38F-E2E3-FC07-F459-295C1AF9C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CArrayList</a:t>
            </a:r>
            <a:r>
              <a:rPr lang="zh-CN" altLang="en-US"/>
              <a:t>的对象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B0F9BA2B-295E-71E1-BC0D-90364033CF18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22568" y="1052342"/>
            <a:ext cx="8248822" cy="564257"/>
          </a:xfrm>
          <a:prstGeom prst="rect">
            <a:avLst/>
          </a:prstGeom>
        </p:spPr>
        <p:txBody>
          <a:bodyPr anchor="t" anchorCtr="0"/>
          <a:lstStyle/>
          <a:p>
            <a:pPr marL="39688" indent="0">
              <a:lnSpc>
                <a:spcPct val="100000"/>
              </a:lnSpc>
              <a:buNone/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/>
              <a:t>CArrayList&lt;Integer&gt; </a:t>
            </a:r>
            <a:r>
              <a:rPr lang="en-US" altLang="zh-CN">
                <a:solidFill>
                  <a:srgbClr val="7E504F"/>
                </a:solidFill>
              </a:rPr>
              <a:t>sl</a:t>
            </a:r>
            <a:r>
              <a:rPr lang="en-US" altLang="zh-CN"/>
              <a:t> = </a:t>
            </a:r>
            <a:r>
              <a:rPr lang="en-US" altLang="zh-CN">
                <a:solidFill>
                  <a:srgbClr val="931A68"/>
                </a:solidFill>
              </a:rPr>
              <a:t>new</a:t>
            </a:r>
            <a:r>
              <a:rPr lang="en-US" altLang="zh-CN"/>
              <a:t> CArrayList&lt;&gt;(6);</a:t>
            </a:r>
          </a:p>
          <a:p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7351FAA-8704-742B-74D9-AE5593995020}"/>
              </a:ext>
            </a:extLst>
          </p:cNvPr>
          <p:cNvGrpSpPr/>
          <p:nvPr/>
        </p:nvGrpSpPr>
        <p:grpSpPr>
          <a:xfrm>
            <a:off x="392964" y="1977956"/>
            <a:ext cx="8278427" cy="3049398"/>
            <a:chOff x="392964" y="1977956"/>
            <a:chExt cx="8278427" cy="3049398"/>
          </a:xfrm>
        </p:grpSpPr>
        <p:grpSp>
          <p:nvGrpSpPr>
            <p:cNvPr id="5" name="成组">
              <a:extLst>
                <a:ext uri="{FF2B5EF4-FFF2-40B4-BE49-F238E27FC236}">
                  <a16:creationId xmlns:a16="http://schemas.microsoft.com/office/drawing/2014/main" id="{B482B9DA-F783-D82A-230A-D4646D4D73E1}"/>
                </a:ext>
              </a:extLst>
            </p:cNvPr>
            <p:cNvGrpSpPr/>
            <p:nvPr/>
          </p:nvGrpSpPr>
          <p:grpSpPr>
            <a:xfrm>
              <a:off x="392964" y="1977956"/>
              <a:ext cx="8278427" cy="3049398"/>
              <a:chOff x="0" y="0"/>
              <a:chExt cx="8278426" cy="3049397"/>
            </a:xfrm>
          </p:grpSpPr>
          <p:sp>
            <p:nvSpPr>
              <p:cNvPr id="6" name="矩形">
                <a:extLst>
                  <a:ext uri="{FF2B5EF4-FFF2-40B4-BE49-F238E27FC236}">
                    <a16:creationId xmlns:a16="http://schemas.microsoft.com/office/drawing/2014/main" id="{6E6B4603-BE44-6D8C-BFA5-D216BA4173A7}"/>
                  </a:ext>
                </a:extLst>
              </p:cNvPr>
              <p:cNvSpPr/>
              <p:nvPr/>
            </p:nvSpPr>
            <p:spPr>
              <a:xfrm>
                <a:off x="4895778" y="0"/>
                <a:ext cx="3382648" cy="2065787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000000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grpSp>
            <p:nvGrpSpPr>
              <p:cNvPr id="7" name="成组">
                <a:extLst>
                  <a:ext uri="{FF2B5EF4-FFF2-40B4-BE49-F238E27FC236}">
                    <a16:creationId xmlns:a16="http://schemas.microsoft.com/office/drawing/2014/main" id="{0AB92CE0-BC2E-AFF4-BDF7-FCC33A4BE609}"/>
                  </a:ext>
                </a:extLst>
              </p:cNvPr>
              <p:cNvGrpSpPr/>
              <p:nvPr/>
            </p:nvGrpSpPr>
            <p:grpSpPr>
              <a:xfrm>
                <a:off x="0" y="356995"/>
                <a:ext cx="4903298" cy="2692402"/>
                <a:chOff x="0" y="0"/>
                <a:chExt cx="4903297" cy="2692400"/>
              </a:xfrm>
            </p:grpSpPr>
            <p:sp>
              <p:nvSpPr>
                <p:cNvPr id="16" name="矩形">
                  <a:extLst>
                    <a:ext uri="{FF2B5EF4-FFF2-40B4-BE49-F238E27FC236}">
                      <a16:creationId xmlns:a16="http://schemas.microsoft.com/office/drawing/2014/main" id="{BA714A96-E3E9-5946-71C9-C01473235504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744070" cy="2692400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dash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grpSp>
              <p:nvGrpSpPr>
                <p:cNvPr id="17" name="成组">
                  <a:extLst>
                    <a:ext uri="{FF2B5EF4-FFF2-40B4-BE49-F238E27FC236}">
                      <a16:creationId xmlns:a16="http://schemas.microsoft.com/office/drawing/2014/main" id="{D8EB2089-9ABE-A2E1-4AED-92644C43B72D}"/>
                    </a:ext>
                  </a:extLst>
                </p:cNvPr>
                <p:cNvGrpSpPr/>
                <p:nvPr/>
              </p:nvGrpSpPr>
              <p:grpSpPr>
                <a:xfrm>
                  <a:off x="790730" y="452661"/>
                  <a:ext cx="2126089" cy="505078"/>
                  <a:chOff x="0" y="0"/>
                  <a:chExt cx="2126087" cy="505076"/>
                </a:xfrm>
              </p:grpSpPr>
              <p:sp>
                <p:nvSpPr>
                  <p:cNvPr id="22" name="矩形">
                    <a:extLst>
                      <a:ext uri="{FF2B5EF4-FFF2-40B4-BE49-F238E27FC236}">
                        <a16:creationId xmlns:a16="http://schemas.microsoft.com/office/drawing/2014/main" id="{C1F20C41-F6B1-45C9-90B1-447B9C435C6F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2126087" cy="50507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ts val="1300"/>
                      </a:spcBef>
                      <a:defRPr sz="2400" b="1"/>
                    </a:pPr>
                    <a:endParaRPr/>
                  </a:p>
                </p:txBody>
              </p:sp>
              <p:sp>
                <p:nvSpPr>
                  <p:cNvPr id="23" name="Object[] listElem">
                    <a:extLst>
                      <a:ext uri="{FF2B5EF4-FFF2-40B4-BE49-F238E27FC236}">
                        <a16:creationId xmlns:a16="http://schemas.microsoft.com/office/drawing/2014/main" id="{6AFCAF40-11ED-3F9C-8336-7F31FE97620D}"/>
                      </a:ext>
                    </a:extLst>
                  </p:cNvPr>
                  <p:cNvSpPr/>
                  <p:nvPr/>
                </p:nvSpPr>
                <p:spPr>
                  <a:xfrm>
                    <a:off x="0" y="47354"/>
                    <a:ext cx="2126087" cy="41036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/>
                  <a:p>
                    <a:pPr indent="39687" defTabSz="914400">
                      <a:lnSpc>
                        <a:spcPct val="100000"/>
                      </a:lnSpc>
                      <a:spcBef>
                        <a:spcPts val="1300"/>
                      </a:spcBef>
                      <a:defRPr sz="2000" b="1">
                        <a:solidFill>
                          <a:srgbClr val="C82506"/>
                        </a:solidFill>
                      </a:defRPr>
                    </a:pPr>
                    <a:r>
                      <a:t>Object[]</a:t>
                    </a:r>
                    <a:r>
                      <a:rPr>
                        <a:solidFill>
                          <a:srgbClr val="000000"/>
                        </a:solidFill>
                      </a:rPr>
                      <a:t> </a:t>
                    </a:r>
                    <a:r>
                      <a:rPr lang="en-US">
                        <a:solidFill>
                          <a:srgbClr val="000000"/>
                        </a:solidFill>
                      </a:rPr>
                      <a:t>elements</a:t>
                    </a:r>
                    <a:endParaRPr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8" name="成组">
                  <a:extLst>
                    <a:ext uri="{FF2B5EF4-FFF2-40B4-BE49-F238E27FC236}">
                      <a16:creationId xmlns:a16="http://schemas.microsoft.com/office/drawing/2014/main" id="{56C285DE-D659-DBFF-8BD7-DC8AA27693C4}"/>
                    </a:ext>
                  </a:extLst>
                </p:cNvPr>
                <p:cNvGrpSpPr/>
                <p:nvPr/>
              </p:nvGrpSpPr>
              <p:grpSpPr>
                <a:xfrm>
                  <a:off x="790730" y="1564461"/>
                  <a:ext cx="2126088" cy="505077"/>
                  <a:chOff x="0" y="7812"/>
                  <a:chExt cx="2126086" cy="505075"/>
                </a:xfrm>
              </p:grpSpPr>
              <p:sp>
                <p:nvSpPr>
                  <p:cNvPr id="20" name="矩形">
                    <a:extLst>
                      <a:ext uri="{FF2B5EF4-FFF2-40B4-BE49-F238E27FC236}">
                        <a16:creationId xmlns:a16="http://schemas.microsoft.com/office/drawing/2014/main" id="{751291CF-DA67-B9FF-07D7-17BC1ABE767F}"/>
                      </a:ext>
                    </a:extLst>
                  </p:cNvPr>
                  <p:cNvSpPr/>
                  <p:nvPr/>
                </p:nvSpPr>
                <p:spPr>
                  <a:xfrm>
                    <a:off x="0" y="7812"/>
                    <a:ext cx="2126087" cy="505076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914400">
                      <a:lnSpc>
                        <a:spcPct val="100000"/>
                      </a:lnSpc>
                      <a:spcBef>
                        <a:spcPts val="1300"/>
                      </a:spcBef>
                      <a:defRPr sz="2400" b="1"/>
                    </a:pPr>
                    <a:endParaRPr/>
                  </a:p>
                </p:txBody>
              </p:sp>
              <p:sp>
                <p:nvSpPr>
                  <p:cNvPr id="21" name="int size：0">
                    <a:extLst>
                      <a:ext uri="{FF2B5EF4-FFF2-40B4-BE49-F238E27FC236}">
                        <a16:creationId xmlns:a16="http://schemas.microsoft.com/office/drawing/2014/main" id="{1E984AC2-C5AF-5BEB-1210-039BF650008A}"/>
                      </a:ext>
                    </a:extLst>
                  </p:cNvPr>
                  <p:cNvSpPr/>
                  <p:nvPr/>
                </p:nvSpPr>
                <p:spPr>
                  <a:xfrm>
                    <a:off x="0" y="260349"/>
                    <a:ext cx="2126087" cy="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/>
                  <a:p>
                    <a:pPr indent="39687" defTabSz="914400">
                      <a:lnSpc>
                        <a:spcPct val="100000"/>
                      </a:lnSpc>
                      <a:spcBef>
                        <a:spcPts val="1300"/>
                      </a:spcBef>
                      <a:defRPr sz="2400" b="1">
                        <a:solidFill>
                          <a:srgbClr val="C82506"/>
                        </a:solidFill>
                      </a:defRPr>
                    </a:pPr>
                    <a:r>
                      <a:t>int</a:t>
                    </a:r>
                    <a:r>
                      <a:rPr>
                        <a:solidFill>
                          <a:srgbClr val="000000"/>
                        </a:solidFill>
                      </a:rPr>
                      <a:t> size：0</a:t>
                    </a:r>
                  </a:p>
                </p:txBody>
              </p:sp>
            </p:grpSp>
            <p:sp>
              <p:nvSpPr>
                <p:cNvPr id="19" name="线条">
                  <a:extLst>
                    <a:ext uri="{FF2B5EF4-FFF2-40B4-BE49-F238E27FC236}">
                      <a16:creationId xmlns:a16="http://schemas.microsoft.com/office/drawing/2014/main" id="{C20CA8BC-8810-132D-5836-472171F996C9}"/>
                    </a:ext>
                  </a:extLst>
                </p:cNvPr>
                <p:cNvSpPr/>
                <p:nvPr/>
              </p:nvSpPr>
              <p:spPr>
                <a:xfrm>
                  <a:off x="2773524" y="708356"/>
                  <a:ext cx="21297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latin typeface="Tahoma"/>
                      <a:ea typeface="Tahoma"/>
                      <a:cs typeface="Tahoma"/>
                      <a:sym typeface="Tahoma"/>
                    </a:defRPr>
                  </a:pPr>
                  <a:endParaRPr/>
                </a:p>
              </p:txBody>
            </p:sp>
          </p:grpSp>
          <p:sp>
            <p:nvSpPr>
              <p:cNvPr id="9" name="矩形">
                <a:extLst>
                  <a:ext uri="{FF2B5EF4-FFF2-40B4-BE49-F238E27FC236}">
                    <a16:creationId xmlns:a16="http://schemas.microsoft.com/office/drawing/2014/main" id="{BA792996-B283-0FB1-B017-CF96B7FC610B}"/>
                  </a:ext>
                </a:extLst>
              </p:cNvPr>
              <p:cNvSpPr/>
              <p:nvPr/>
            </p:nvSpPr>
            <p:spPr>
              <a:xfrm>
                <a:off x="5263115" y="188451"/>
                <a:ext cx="824279" cy="396876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defRPr sz="21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0" name="length">
                <a:extLst>
                  <a:ext uri="{FF2B5EF4-FFF2-40B4-BE49-F238E27FC236}">
                    <a16:creationId xmlns:a16="http://schemas.microsoft.com/office/drawing/2014/main" id="{67D48298-D63F-48AA-0E2B-AAD42B14D993}"/>
                  </a:ext>
                </a:extLst>
              </p:cNvPr>
              <p:cNvSpPr txBox="1"/>
              <p:nvPr/>
            </p:nvSpPr>
            <p:spPr>
              <a:xfrm>
                <a:off x="5255074" y="686931"/>
                <a:ext cx="777457" cy="425758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lnSpc>
                    <a:spcPct val="100000"/>
                  </a:lnSpc>
                  <a:defRPr sz="2100">
                    <a:latin typeface="Tahoma"/>
                    <a:ea typeface="Tahoma"/>
                    <a:cs typeface="Tahoma"/>
                    <a:sym typeface="Tahoma"/>
                  </a:defRPr>
                </a:lvl1pPr>
              </a:lstStyle>
              <a:p>
                <a:r>
                  <a:rPr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length</a:t>
                </a:r>
              </a:p>
            </p:txBody>
          </p:sp>
          <p:sp>
            <p:nvSpPr>
              <p:cNvPr id="11" name="6">
                <a:extLst>
                  <a:ext uri="{FF2B5EF4-FFF2-40B4-BE49-F238E27FC236}">
                    <a16:creationId xmlns:a16="http://schemas.microsoft.com/office/drawing/2014/main" id="{5624C816-EA22-6314-0DF7-80C3B10D33DA}"/>
                  </a:ext>
                </a:extLst>
              </p:cNvPr>
              <p:cNvSpPr/>
              <p:nvPr/>
            </p:nvSpPr>
            <p:spPr>
              <a:xfrm>
                <a:off x="6183331" y="714072"/>
                <a:ext cx="509117" cy="396876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lnSpc>
                    <a:spcPct val="100000"/>
                  </a:lnSpc>
                  <a:defRPr sz="2100">
                    <a:latin typeface="Tahoma"/>
                    <a:ea typeface="Tahoma"/>
                    <a:cs typeface="Tahoma"/>
                    <a:sym typeface="Tahoma"/>
                  </a:defRPr>
                </a:lvl1pPr>
              </a:lstStyle>
              <a:p>
                <a:r>
                  <a:t>6</a:t>
                </a:r>
              </a:p>
            </p:txBody>
          </p:sp>
          <p:sp>
            <p:nvSpPr>
              <p:cNvPr id="12" name="...">
                <a:extLst>
                  <a:ext uri="{FF2B5EF4-FFF2-40B4-BE49-F238E27FC236}">
                    <a16:creationId xmlns:a16="http://schemas.microsoft.com/office/drawing/2014/main" id="{440ED3E5-9CE2-9655-B0EF-03CAFBC998C3}"/>
                  </a:ext>
                </a:extLst>
              </p:cNvPr>
              <p:cNvSpPr/>
              <p:nvPr/>
            </p:nvSpPr>
            <p:spPr>
              <a:xfrm>
                <a:off x="6075915" y="188451"/>
                <a:ext cx="824280" cy="396876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lnSpc>
                    <a:spcPct val="100000"/>
                  </a:lnSpc>
                  <a:defRPr sz="2100">
                    <a:latin typeface="Tahoma"/>
                    <a:ea typeface="Tahoma"/>
                    <a:cs typeface="Tahoma"/>
                    <a:sym typeface="Tahoma"/>
                  </a:defRPr>
                </a:lvl1pPr>
              </a:lstStyle>
              <a:p>
                <a:r>
                  <a:t>...</a:t>
                </a:r>
              </a:p>
            </p:txBody>
          </p:sp>
          <p:sp>
            <p:nvSpPr>
              <p:cNvPr id="13" name="矩形">
                <a:extLst>
                  <a:ext uri="{FF2B5EF4-FFF2-40B4-BE49-F238E27FC236}">
                    <a16:creationId xmlns:a16="http://schemas.microsoft.com/office/drawing/2014/main" id="{B8CDBFD5-22D2-9A3C-DD81-9453295B27F2}"/>
                  </a:ext>
                </a:extLst>
              </p:cNvPr>
              <p:cNvSpPr/>
              <p:nvPr/>
            </p:nvSpPr>
            <p:spPr>
              <a:xfrm>
                <a:off x="6879987" y="188451"/>
                <a:ext cx="824280" cy="396876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lnSpc>
                    <a:spcPct val="100000"/>
                  </a:lnSpc>
                  <a:defRPr sz="21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4" name="componentType">
                <a:extLst>
                  <a:ext uri="{FF2B5EF4-FFF2-40B4-BE49-F238E27FC236}">
                    <a16:creationId xmlns:a16="http://schemas.microsoft.com/office/drawing/2014/main" id="{B75229B9-D67C-332C-5C57-34A8CCB3A101}"/>
                  </a:ext>
                </a:extLst>
              </p:cNvPr>
              <p:cNvSpPr txBox="1"/>
              <p:nvPr/>
            </p:nvSpPr>
            <p:spPr>
              <a:xfrm>
                <a:off x="5162203" y="1274391"/>
                <a:ext cx="1622228" cy="3683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lnSpc>
                    <a:spcPct val="100000"/>
                  </a:lnSpc>
                  <a:defRPr sz="1700">
                    <a:latin typeface="Tahoma"/>
                    <a:ea typeface="Tahoma"/>
                    <a:cs typeface="Tahoma"/>
                    <a:sym typeface="Tahoma"/>
                  </a:defRPr>
                </a:lvl1pPr>
              </a:lstStyle>
              <a:p>
                <a:r>
                  <a:t>componentType</a:t>
                </a:r>
              </a:p>
            </p:txBody>
          </p:sp>
          <p:sp>
            <p:nvSpPr>
              <p:cNvPr id="15" name="Object">
                <a:extLst>
                  <a:ext uri="{FF2B5EF4-FFF2-40B4-BE49-F238E27FC236}">
                    <a16:creationId xmlns:a16="http://schemas.microsoft.com/office/drawing/2014/main" id="{8A4507AE-C7F6-84C4-850E-65E7CCB8045C}"/>
                  </a:ext>
                </a:extLst>
              </p:cNvPr>
              <p:cNvSpPr/>
              <p:nvPr/>
            </p:nvSpPr>
            <p:spPr>
              <a:xfrm>
                <a:off x="6813600" y="1239692"/>
                <a:ext cx="1260204" cy="449264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>
                  <a:lnSpc>
                    <a:spcPct val="100000"/>
                  </a:lnSpc>
                  <a:defRPr sz="2100">
                    <a:solidFill>
                      <a:srgbClr val="C82506"/>
                    </a:solidFill>
                    <a:latin typeface="Tahoma"/>
                    <a:ea typeface="Tahoma"/>
                    <a:cs typeface="Tahoma"/>
                    <a:sym typeface="Tahoma"/>
                  </a:defRPr>
                </a:lvl1pPr>
              </a:lstStyle>
              <a:p>
                <a:r>
                  <a:rPr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Object</a:t>
                </a: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ECA6BDB-1408-031E-FC5A-19FE0F87D9A0}"/>
                </a:ext>
              </a:extLst>
            </p:cNvPr>
            <p:cNvSpPr txBox="1"/>
            <p:nvPr/>
          </p:nvSpPr>
          <p:spPr>
            <a:xfrm>
              <a:off x="5892625" y="2074078"/>
              <a:ext cx="339710" cy="5217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2DBC587-D65E-0602-20F2-4B7B6B49C163}"/>
                </a:ext>
              </a:extLst>
            </p:cNvPr>
            <p:cNvSpPr txBox="1"/>
            <p:nvPr/>
          </p:nvSpPr>
          <p:spPr>
            <a:xfrm>
              <a:off x="7410384" y="2069080"/>
              <a:ext cx="339710" cy="5217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49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@SuppressWarnings(&quot;unchecked&quot;)…"/>
          <p:cNvSpPr txBox="1"/>
          <p:nvPr/>
        </p:nvSpPr>
        <p:spPr>
          <a:xfrm>
            <a:off x="84137" y="1525713"/>
            <a:ext cx="8942388" cy="3980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7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  <a:r>
              <a:t> 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Object clone() {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try</a:t>
            </a:r>
            <a:r>
              <a:t> {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CArrayList&lt;T&gt; </a:t>
            </a:r>
            <a:r>
              <a:rPr>
                <a:solidFill>
                  <a:srgbClr val="7E504F"/>
                </a:solidFill>
              </a:rPr>
              <a:t>v</a:t>
            </a:r>
            <a:r>
              <a:t> = (CArrayList&lt;T&gt;)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.clone();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rPr lang="en-US">
                <a:solidFill>
                  <a:srgbClr val="931A68"/>
                </a:solidFill>
              </a:rPr>
              <a:t>			</a:t>
            </a:r>
            <a:r>
              <a:rPr lang="zh-CN" altLang="en-US">
                <a:solidFill>
                  <a:srgbClr val="931A68"/>
                </a:solidFill>
              </a:rPr>
              <a:t>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7E504F"/>
                </a:solidFill>
              </a:rPr>
              <a:t>v</a:t>
            </a:r>
            <a:r>
              <a:t>;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} </a:t>
            </a:r>
            <a:r>
              <a:rPr>
                <a:solidFill>
                  <a:srgbClr val="931A68"/>
                </a:solidFill>
              </a:rPr>
              <a:t>catch</a:t>
            </a:r>
            <a:r>
              <a:t> (CloneNotSupportedException </a:t>
            </a:r>
            <a:r>
              <a:rPr>
                <a:solidFill>
                  <a:srgbClr val="7E504F"/>
                </a:solidFill>
              </a:rPr>
              <a:t>e</a:t>
            </a:r>
            <a:r>
              <a:t>) {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4E9072"/>
                </a:solidFill>
              </a:rPr>
              <a:t>// this shouldn't happen, since we are </a:t>
            </a:r>
            <a:r>
              <a:rPr u="sng">
                <a:solidFill>
                  <a:srgbClr val="4E9072"/>
                </a:solidFill>
              </a:rPr>
              <a:t>Cloneable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throw</a:t>
            </a:r>
            <a:r>
              <a:t>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InternalError(</a:t>
            </a:r>
            <a:r>
              <a:rPr>
                <a:solidFill>
                  <a:srgbClr val="7E504F"/>
                </a:solidFill>
              </a:rPr>
              <a:t>e</a:t>
            </a:r>
            <a:r>
              <a:t>);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}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630" name="public class CArrayList&lt;T&gt; implements Ilist&lt;T&gt; ,RandomAccess,Cloneable{"/>
          <p:cNvSpPr txBox="1"/>
          <p:nvPr/>
        </p:nvSpPr>
        <p:spPr>
          <a:xfrm>
            <a:off x="157162" y="765457"/>
            <a:ext cx="5037622" cy="642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public</a:t>
            </a:r>
            <a:r>
              <a:rPr>
                <a:solidFill>
                  <a:srgbClr val="000000"/>
                </a:solidFill>
              </a:rPr>
              <a:t> </a:t>
            </a:r>
            <a:r>
              <a:t>class</a:t>
            </a:r>
            <a:r>
              <a:rPr>
                <a:solidFill>
                  <a:srgbClr val="000000"/>
                </a:solidFill>
              </a:rPr>
              <a:t> CArrayList&lt;T&gt; </a:t>
            </a:r>
            <a:r>
              <a:t>implements</a:t>
            </a:r>
            <a:r>
              <a:rPr>
                <a:solidFill>
                  <a:srgbClr val="000000"/>
                </a:solidFill>
              </a:rPr>
              <a:t> Ilist&lt;T&gt; ,RandomAccess,Cloneable{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1A9C556-7E6D-BA28-F98D-29C1196D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Object clone()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8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clone函数“浅度”复制了一个对象。即生成一个新对象，新对象的各字段…"/>
          <p:cNvSpPr txBox="1"/>
          <p:nvPr/>
        </p:nvSpPr>
        <p:spPr>
          <a:xfrm>
            <a:off x="368177" y="990346"/>
            <a:ext cx="8423519" cy="1140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0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clone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方法采用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“浅度”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复制策略，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生成一个新对象，新对象的各字段(成员变量)的值和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母体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相同。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4B626B1-F9FE-A7CF-14DA-5489F2B39BD5}"/>
              </a:ext>
            </a:extLst>
          </p:cNvPr>
          <p:cNvGrpSpPr/>
          <p:nvPr/>
        </p:nvGrpSpPr>
        <p:grpSpPr>
          <a:xfrm>
            <a:off x="897390" y="2786969"/>
            <a:ext cx="7456488" cy="2360613"/>
            <a:chOff x="919162" y="3309483"/>
            <a:chExt cx="7456488" cy="2360613"/>
          </a:xfrm>
        </p:grpSpPr>
        <p:grpSp>
          <p:nvGrpSpPr>
            <p:cNvPr id="587" name="成组"/>
            <p:cNvGrpSpPr/>
            <p:nvPr/>
          </p:nvGrpSpPr>
          <p:grpSpPr>
            <a:xfrm>
              <a:off x="919162" y="3309483"/>
              <a:ext cx="2774951" cy="2360613"/>
              <a:chOff x="0" y="0"/>
              <a:chExt cx="2774950" cy="2360612"/>
            </a:xfrm>
          </p:grpSpPr>
          <p:sp>
            <p:nvSpPr>
              <p:cNvPr id="580" name="矩形"/>
              <p:cNvSpPr/>
              <p:nvPr/>
            </p:nvSpPr>
            <p:spPr>
              <a:xfrm>
                <a:off x="0" y="0"/>
                <a:ext cx="2774950" cy="2360613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dash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grpSp>
            <p:nvGrpSpPr>
              <p:cNvPr id="583" name="成组"/>
              <p:cNvGrpSpPr/>
              <p:nvPr/>
            </p:nvGrpSpPr>
            <p:grpSpPr>
              <a:xfrm>
                <a:off x="371675" y="297816"/>
                <a:ext cx="2125451" cy="505098"/>
                <a:chOff x="0" y="0"/>
                <a:chExt cx="2125449" cy="505097"/>
              </a:xfrm>
            </p:grpSpPr>
            <p:sp>
              <p:nvSpPr>
                <p:cNvPr id="581" name="矩形"/>
                <p:cNvSpPr/>
                <p:nvPr/>
              </p:nvSpPr>
              <p:spPr>
                <a:xfrm>
                  <a:off x="0" y="0"/>
                  <a:ext cx="2125450" cy="505098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sp>
              <p:nvSpPr>
                <p:cNvPr id="582" name="100"/>
                <p:cNvSpPr txBox="1"/>
                <p:nvPr/>
              </p:nvSpPr>
              <p:spPr>
                <a:xfrm>
                  <a:off x="0" y="36772"/>
                  <a:ext cx="2125450" cy="43155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indent="39687"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lvl1pPr>
                </a:lstStyle>
                <a:p>
                  <a:r>
                    <a:t>100</a:t>
                  </a:r>
                </a:p>
              </p:txBody>
            </p:sp>
          </p:grpSp>
          <p:grpSp>
            <p:nvGrpSpPr>
              <p:cNvPr id="586" name="成组"/>
              <p:cNvGrpSpPr/>
              <p:nvPr/>
            </p:nvGrpSpPr>
            <p:grpSpPr>
              <a:xfrm>
                <a:off x="371675" y="1409664"/>
                <a:ext cx="2125451" cy="505098"/>
                <a:chOff x="0" y="0"/>
                <a:chExt cx="2125449" cy="505097"/>
              </a:xfrm>
            </p:grpSpPr>
            <p:sp>
              <p:nvSpPr>
                <p:cNvPr id="584" name="矩形"/>
                <p:cNvSpPr/>
                <p:nvPr/>
              </p:nvSpPr>
              <p:spPr>
                <a:xfrm>
                  <a:off x="0" y="0"/>
                  <a:ext cx="2125450" cy="505098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sp>
              <p:nvSpPr>
                <p:cNvPr id="585" name="Hello"/>
                <p:cNvSpPr txBox="1"/>
                <p:nvPr/>
              </p:nvSpPr>
              <p:spPr>
                <a:xfrm>
                  <a:off x="0" y="36772"/>
                  <a:ext cx="2125450" cy="43155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indent="39687"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lvl1pPr>
                </a:lstStyle>
                <a:p>
                  <a:r>
                    <a:t>Hello</a:t>
                  </a:r>
                </a:p>
              </p:txBody>
            </p:sp>
          </p:grpSp>
        </p:grpSp>
        <p:grpSp>
          <p:nvGrpSpPr>
            <p:cNvPr id="595" name="成组"/>
            <p:cNvGrpSpPr/>
            <p:nvPr/>
          </p:nvGrpSpPr>
          <p:grpSpPr>
            <a:xfrm>
              <a:off x="5600700" y="3309483"/>
              <a:ext cx="2774950" cy="2360613"/>
              <a:chOff x="0" y="0"/>
              <a:chExt cx="2774950" cy="2360612"/>
            </a:xfrm>
          </p:grpSpPr>
          <p:sp>
            <p:nvSpPr>
              <p:cNvPr id="588" name="矩形"/>
              <p:cNvSpPr/>
              <p:nvPr/>
            </p:nvSpPr>
            <p:spPr>
              <a:xfrm>
                <a:off x="0" y="0"/>
                <a:ext cx="2774950" cy="2360613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C82506"/>
                </a:solidFill>
                <a:prstDash val="dash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grpSp>
            <p:nvGrpSpPr>
              <p:cNvPr id="591" name="成组"/>
              <p:cNvGrpSpPr/>
              <p:nvPr/>
            </p:nvGrpSpPr>
            <p:grpSpPr>
              <a:xfrm>
                <a:off x="371674" y="297816"/>
                <a:ext cx="2125452" cy="505098"/>
                <a:chOff x="0" y="0"/>
                <a:chExt cx="2125450" cy="505097"/>
              </a:xfrm>
            </p:grpSpPr>
            <p:sp>
              <p:nvSpPr>
                <p:cNvPr id="589" name="矩形"/>
                <p:cNvSpPr/>
                <p:nvPr/>
              </p:nvSpPr>
              <p:spPr>
                <a:xfrm>
                  <a:off x="0" y="0"/>
                  <a:ext cx="2125451" cy="505098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sp>
              <p:nvSpPr>
                <p:cNvPr id="590" name="100"/>
                <p:cNvSpPr txBox="1"/>
                <p:nvPr/>
              </p:nvSpPr>
              <p:spPr>
                <a:xfrm>
                  <a:off x="0" y="36772"/>
                  <a:ext cx="2125451" cy="43155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indent="39687"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lvl1pPr>
                </a:lstStyle>
                <a:p>
                  <a:r>
                    <a:t>100</a:t>
                  </a:r>
                </a:p>
              </p:txBody>
            </p:sp>
          </p:grpSp>
          <p:grpSp>
            <p:nvGrpSpPr>
              <p:cNvPr id="594" name="成组"/>
              <p:cNvGrpSpPr/>
              <p:nvPr/>
            </p:nvGrpSpPr>
            <p:grpSpPr>
              <a:xfrm>
                <a:off x="371674" y="1409664"/>
                <a:ext cx="2125452" cy="505098"/>
                <a:chOff x="0" y="0"/>
                <a:chExt cx="2125450" cy="505097"/>
              </a:xfrm>
            </p:grpSpPr>
            <p:sp>
              <p:nvSpPr>
                <p:cNvPr id="592" name="矩形"/>
                <p:cNvSpPr/>
                <p:nvPr/>
              </p:nvSpPr>
              <p:spPr>
                <a:xfrm>
                  <a:off x="0" y="0"/>
                  <a:ext cx="2125451" cy="505098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sp>
              <p:nvSpPr>
                <p:cNvPr id="593" name="Hello"/>
                <p:cNvSpPr txBox="1"/>
                <p:nvPr/>
              </p:nvSpPr>
              <p:spPr>
                <a:xfrm>
                  <a:off x="0" y="36772"/>
                  <a:ext cx="2125451" cy="43155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indent="39687"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lvl1pPr>
                </a:lstStyle>
                <a:p>
                  <a:r>
                    <a:t>Hello</a:t>
                  </a:r>
                </a:p>
              </p:txBody>
            </p:sp>
          </p:grpSp>
        </p:grpSp>
        <p:sp>
          <p:nvSpPr>
            <p:cNvPr id="596" name="箭头"/>
            <p:cNvSpPr/>
            <p:nvPr/>
          </p:nvSpPr>
          <p:spPr>
            <a:xfrm>
              <a:off x="3843337" y="4076246"/>
              <a:ext cx="1601788" cy="725488"/>
            </a:xfrm>
            <a:prstGeom prst="rightArrow">
              <a:avLst>
                <a:gd name="adj1" fmla="val 32000"/>
                <a:gd name="adj2" fmla="val 112111"/>
              </a:avLst>
            </a:prstGeom>
            <a:solidFill>
              <a:srgbClr val="FFFFFF"/>
            </a:solidFill>
            <a:ln w="25400">
              <a:solidFill>
                <a:schemeClr val="accent1"/>
              </a:solidFill>
            </a:ln>
          </p:spPr>
          <p:txBody>
            <a:bodyPr lIns="50800" tIns="50800" rIns="50800" bIns="50800" anchor="ctr"/>
            <a:lstStyle/>
            <a:p>
              <a:pPr>
                <a:lnSpc>
                  <a:spcPct val="100000"/>
                </a:lnSpc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597" name="clone"/>
            <p:cNvSpPr txBox="1"/>
            <p:nvPr/>
          </p:nvSpPr>
          <p:spPr>
            <a:xfrm>
              <a:off x="4168775" y="3504346"/>
              <a:ext cx="801855" cy="4437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r>
                <a:t>clone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8B1ACC57-B17C-A09D-A218-A0260066F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Object clone()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矩形"/>
          <p:cNvSpPr/>
          <p:nvPr/>
        </p:nvSpPr>
        <p:spPr>
          <a:xfrm>
            <a:off x="869950" y="822324"/>
            <a:ext cx="2776538" cy="235902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prstDash val="dash"/>
            <a:miter lim="400000"/>
          </a:ln>
        </p:spPr>
        <p:txBody>
          <a:bodyPr lIns="50800" tIns="50800" rIns="50800" bIns="50800" anchor="ctr"/>
          <a:lstStyle/>
          <a:p>
            <a:pPr defTabSz="914400">
              <a:lnSpc>
                <a:spcPct val="100000"/>
              </a:lnSpc>
              <a:spcBef>
                <a:spcPts val="1300"/>
              </a:spcBef>
              <a:defRPr sz="2400" b="1"/>
            </a:pPr>
            <a:endParaRPr/>
          </a:p>
        </p:txBody>
      </p:sp>
      <p:grpSp>
        <p:nvGrpSpPr>
          <p:cNvPr id="609" name="成组"/>
          <p:cNvGrpSpPr/>
          <p:nvPr/>
        </p:nvGrpSpPr>
        <p:grpSpPr>
          <a:xfrm>
            <a:off x="4554536" y="2055812"/>
            <a:ext cx="3889377" cy="614364"/>
            <a:chOff x="-1" y="0"/>
            <a:chExt cx="3889377" cy="614363"/>
          </a:xfrm>
        </p:grpSpPr>
        <p:grpSp>
          <p:nvGrpSpPr>
            <p:cNvPr id="603" name="成组"/>
            <p:cNvGrpSpPr/>
            <p:nvPr/>
          </p:nvGrpSpPr>
          <p:grpSpPr>
            <a:xfrm>
              <a:off x="-1" y="0"/>
              <a:ext cx="3889377" cy="614362"/>
              <a:chOff x="0" y="0"/>
              <a:chExt cx="3889374" cy="614360"/>
            </a:xfrm>
          </p:grpSpPr>
          <p:sp>
            <p:nvSpPr>
              <p:cNvPr id="601" name="矩形"/>
              <p:cNvSpPr/>
              <p:nvPr/>
            </p:nvSpPr>
            <p:spPr>
              <a:xfrm>
                <a:off x="1" y="0"/>
                <a:ext cx="3889374" cy="61436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FF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602" name="……"/>
              <p:cNvSpPr txBox="1"/>
              <p:nvPr/>
            </p:nvSpPr>
            <p:spPr>
              <a:xfrm>
                <a:off x="-1" y="91403"/>
                <a:ext cx="2744789" cy="4315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lvl1pPr>
              </a:lstStyle>
              <a:p>
                <a:r>
                  <a:t>                          ……</a:t>
                </a:r>
              </a:p>
            </p:txBody>
          </p:sp>
        </p:grpSp>
        <p:sp>
          <p:nvSpPr>
            <p:cNvPr id="604" name="线条"/>
            <p:cNvSpPr/>
            <p:nvPr/>
          </p:nvSpPr>
          <p:spPr>
            <a:xfrm flipV="1">
              <a:off x="638174" y="0"/>
              <a:ext cx="1591" cy="614363"/>
            </a:xfrm>
            <a:prstGeom prst="line">
              <a:avLst/>
            </a:prstGeom>
            <a:noFill/>
            <a:ln w="9525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05" name="线条"/>
            <p:cNvSpPr/>
            <p:nvPr/>
          </p:nvSpPr>
          <p:spPr>
            <a:xfrm flipV="1">
              <a:off x="1311275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06" name="线条"/>
            <p:cNvSpPr/>
            <p:nvPr/>
          </p:nvSpPr>
          <p:spPr>
            <a:xfrm flipV="1">
              <a:off x="1984376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07" name="线条"/>
            <p:cNvSpPr/>
            <p:nvPr/>
          </p:nvSpPr>
          <p:spPr>
            <a:xfrm flipV="1">
              <a:off x="2654301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08" name="线条"/>
            <p:cNvSpPr/>
            <p:nvPr/>
          </p:nvSpPr>
          <p:spPr>
            <a:xfrm flipV="1">
              <a:off x="3294061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612" name="成组"/>
          <p:cNvGrpSpPr/>
          <p:nvPr/>
        </p:nvGrpSpPr>
        <p:grpSpPr>
          <a:xfrm>
            <a:off x="1241425" y="1120775"/>
            <a:ext cx="2125664" cy="504825"/>
            <a:chOff x="0" y="0"/>
            <a:chExt cx="2125663" cy="504825"/>
          </a:xfrm>
        </p:grpSpPr>
        <p:sp>
          <p:nvSpPr>
            <p:cNvPr id="610" name="矩形"/>
            <p:cNvSpPr/>
            <p:nvPr/>
          </p:nvSpPr>
          <p:spPr>
            <a:xfrm>
              <a:off x="0" y="0"/>
              <a:ext cx="2125663" cy="50482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/>
            </a:p>
          </p:txBody>
        </p:sp>
        <p:sp>
          <p:nvSpPr>
            <p:cNvPr id="611" name="listElem"/>
            <p:cNvSpPr txBox="1"/>
            <p:nvPr/>
          </p:nvSpPr>
          <p:spPr>
            <a:xfrm>
              <a:off x="0" y="16450"/>
              <a:ext cx="2125663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indent="39687" defTabSz="914400">
                <a:lnSpc>
                  <a:spcPct val="100000"/>
                </a:lnSpc>
                <a:spcBef>
                  <a:spcPts val="1300"/>
                </a:spcBef>
                <a:defRPr sz="2400" b="1"/>
              </a:lvl1pPr>
            </a:lstStyle>
            <a:p>
              <a:r>
                <a:rPr lang="en-US"/>
                <a:t>elements</a:t>
              </a:r>
              <a:endParaRPr/>
            </a:p>
          </p:txBody>
        </p:sp>
      </p:grpSp>
      <p:grpSp>
        <p:nvGrpSpPr>
          <p:cNvPr id="615" name="成组"/>
          <p:cNvGrpSpPr/>
          <p:nvPr/>
        </p:nvGrpSpPr>
        <p:grpSpPr>
          <a:xfrm>
            <a:off x="1241425" y="2232025"/>
            <a:ext cx="2125663" cy="504825"/>
            <a:chOff x="0" y="0"/>
            <a:chExt cx="2125662" cy="504825"/>
          </a:xfrm>
        </p:grpSpPr>
        <p:sp>
          <p:nvSpPr>
            <p:cNvPr id="613" name="矩形"/>
            <p:cNvSpPr/>
            <p:nvPr/>
          </p:nvSpPr>
          <p:spPr>
            <a:xfrm>
              <a:off x="0" y="0"/>
              <a:ext cx="2125663" cy="50482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/>
            </a:p>
          </p:txBody>
        </p:sp>
        <p:sp>
          <p:nvSpPr>
            <p:cNvPr id="614" name="size"/>
            <p:cNvSpPr txBox="1"/>
            <p:nvPr/>
          </p:nvSpPr>
          <p:spPr>
            <a:xfrm>
              <a:off x="0" y="36635"/>
              <a:ext cx="2125663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indent="39687" defTabSz="914400">
                <a:lnSpc>
                  <a:spcPct val="100000"/>
                </a:lnSpc>
                <a:spcBef>
                  <a:spcPts val="1300"/>
                </a:spcBef>
                <a:defRPr sz="2400" b="1"/>
              </a:lvl1pPr>
            </a:lstStyle>
            <a:p>
              <a:r>
                <a:t>size</a:t>
              </a:r>
            </a:p>
          </p:txBody>
        </p:sp>
      </p:grpSp>
      <p:sp>
        <p:nvSpPr>
          <p:cNvPr id="616" name="线条"/>
          <p:cNvSpPr/>
          <p:nvPr/>
        </p:nvSpPr>
        <p:spPr>
          <a:xfrm>
            <a:off x="3354387" y="1336674"/>
            <a:ext cx="1489076" cy="1589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617" name="线条"/>
          <p:cNvSpPr/>
          <p:nvPr/>
        </p:nvSpPr>
        <p:spPr>
          <a:xfrm>
            <a:off x="4841875" y="1336675"/>
            <a:ext cx="1588" cy="719138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618" name="矩形"/>
          <p:cNvSpPr/>
          <p:nvPr/>
        </p:nvSpPr>
        <p:spPr>
          <a:xfrm>
            <a:off x="855662" y="3652837"/>
            <a:ext cx="2774951" cy="235902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prstDash val="dash"/>
            <a:miter lim="400000"/>
          </a:ln>
        </p:spPr>
        <p:txBody>
          <a:bodyPr lIns="50800" tIns="50800" rIns="50800" bIns="50800" anchor="ctr"/>
          <a:lstStyle/>
          <a:p>
            <a:pPr defTabSz="914400">
              <a:lnSpc>
                <a:spcPct val="100000"/>
              </a:lnSpc>
              <a:spcBef>
                <a:spcPts val="1300"/>
              </a:spcBef>
              <a:defRPr sz="2400" b="1"/>
            </a:pPr>
            <a:endParaRPr/>
          </a:p>
        </p:txBody>
      </p:sp>
      <p:grpSp>
        <p:nvGrpSpPr>
          <p:cNvPr id="621" name="成组"/>
          <p:cNvGrpSpPr/>
          <p:nvPr/>
        </p:nvGrpSpPr>
        <p:grpSpPr>
          <a:xfrm>
            <a:off x="1227137" y="3949700"/>
            <a:ext cx="2125664" cy="504825"/>
            <a:chOff x="0" y="0"/>
            <a:chExt cx="2125663" cy="504825"/>
          </a:xfrm>
        </p:grpSpPr>
        <p:sp>
          <p:nvSpPr>
            <p:cNvPr id="619" name="矩形"/>
            <p:cNvSpPr/>
            <p:nvPr/>
          </p:nvSpPr>
          <p:spPr>
            <a:xfrm>
              <a:off x="0" y="0"/>
              <a:ext cx="2125663" cy="50482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20" name="listElem"/>
            <p:cNvSpPr txBox="1"/>
            <p:nvPr/>
          </p:nvSpPr>
          <p:spPr>
            <a:xfrm>
              <a:off x="0" y="16450"/>
              <a:ext cx="2125663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indent="39687" defTabSz="914400">
                <a:lnSpc>
                  <a:spcPct val="100000"/>
                </a:lnSpc>
                <a:spcBef>
                  <a:spcPts val="1300"/>
                </a:spcBef>
                <a:defRPr sz="2400" b="1">
                  <a:solidFill>
                    <a:srgbClr val="C82506"/>
                  </a:solidFill>
                </a:defRPr>
              </a:lvl1pPr>
            </a:lstStyle>
            <a:p>
              <a:r>
                <a:rPr lang="en-US">
                  <a:solidFill>
                    <a:schemeClr val="accent1"/>
                  </a:solidFill>
                </a:rPr>
                <a:t>elements</a:t>
              </a: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624" name="成组"/>
          <p:cNvGrpSpPr/>
          <p:nvPr/>
        </p:nvGrpSpPr>
        <p:grpSpPr>
          <a:xfrm>
            <a:off x="1227137" y="5060950"/>
            <a:ext cx="2125664" cy="504825"/>
            <a:chOff x="0" y="0"/>
            <a:chExt cx="2125663" cy="504825"/>
          </a:xfrm>
        </p:grpSpPr>
        <p:sp>
          <p:nvSpPr>
            <p:cNvPr id="622" name="矩形"/>
            <p:cNvSpPr/>
            <p:nvPr/>
          </p:nvSpPr>
          <p:spPr>
            <a:xfrm>
              <a:off x="0" y="0"/>
              <a:ext cx="2125663" cy="50482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23" name="size"/>
            <p:cNvSpPr txBox="1"/>
            <p:nvPr/>
          </p:nvSpPr>
          <p:spPr>
            <a:xfrm>
              <a:off x="0" y="16450"/>
              <a:ext cx="2125663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indent="39687" defTabSz="914400">
                <a:lnSpc>
                  <a:spcPct val="100000"/>
                </a:lnSpc>
                <a:spcBef>
                  <a:spcPts val="1300"/>
                </a:spcBef>
                <a:defRPr sz="2400" b="1">
                  <a:solidFill>
                    <a:srgbClr val="C82506"/>
                  </a:solidFill>
                </a:defRPr>
              </a:lvl1pPr>
            </a:lstStyle>
            <a:p>
              <a:r>
                <a:rPr>
                  <a:solidFill>
                    <a:schemeClr val="accent1"/>
                  </a:solidFill>
                </a:rPr>
                <a:t>size</a:t>
              </a:r>
            </a:p>
          </p:txBody>
        </p:sp>
      </p:grpSp>
      <p:sp>
        <p:nvSpPr>
          <p:cNvPr id="625" name="线条"/>
          <p:cNvSpPr/>
          <p:nvPr/>
        </p:nvSpPr>
        <p:spPr>
          <a:xfrm>
            <a:off x="3351212" y="4167187"/>
            <a:ext cx="1489076" cy="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626" name="线条"/>
          <p:cNvSpPr/>
          <p:nvPr/>
        </p:nvSpPr>
        <p:spPr>
          <a:xfrm flipV="1">
            <a:off x="4841875" y="2695575"/>
            <a:ext cx="0" cy="1466850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CBF14DD2-D7F7-E628-1E07-3F3AA72DA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Object clone()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@SuppressWarnings(&quot;unchecked&quot;)…"/>
          <p:cNvSpPr txBox="1"/>
          <p:nvPr/>
        </p:nvSpPr>
        <p:spPr>
          <a:xfrm>
            <a:off x="84137" y="1471020"/>
            <a:ext cx="8942388" cy="4373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7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  <a:r>
              <a:t> 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Object clone() {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try</a:t>
            </a:r>
            <a:r>
              <a:t> {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CArrayList&lt;T&gt; </a:t>
            </a:r>
            <a:r>
              <a:rPr>
                <a:solidFill>
                  <a:srgbClr val="7E504F"/>
                </a:solidFill>
              </a:rPr>
              <a:t>v</a:t>
            </a:r>
            <a:r>
              <a:t> = (CArrayList&lt;T&gt;)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.clone();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7E504F"/>
                </a:solidFill>
              </a:rPr>
              <a:t>v</a:t>
            </a:r>
            <a:r>
              <a:t>.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 = </a:t>
            </a:r>
            <a:r>
              <a:rPr>
                <a:solidFill>
                  <a:srgbClr val="FF0000"/>
                </a:solidFill>
              </a:rPr>
              <a:t>Arrays.copyOf</a:t>
            </a:r>
            <a:r>
              <a:t>(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,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rPr>
                <a:solidFill>
                  <a:srgbClr val="0326CC"/>
                </a:solidFill>
              </a:rPr>
              <a:t>.length</a:t>
            </a:r>
            <a:r>
              <a:t>);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7E504F"/>
                </a:solidFill>
              </a:rPr>
              <a:t>v</a:t>
            </a:r>
            <a:r>
              <a:t>;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} </a:t>
            </a:r>
            <a:r>
              <a:rPr>
                <a:solidFill>
                  <a:srgbClr val="931A68"/>
                </a:solidFill>
              </a:rPr>
              <a:t>catch</a:t>
            </a:r>
            <a:r>
              <a:t> (CloneNotSupportedException </a:t>
            </a:r>
            <a:r>
              <a:rPr>
                <a:solidFill>
                  <a:srgbClr val="7E504F"/>
                </a:solidFill>
              </a:rPr>
              <a:t>e</a:t>
            </a:r>
            <a:r>
              <a:t>) {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4E9072"/>
                </a:solidFill>
              </a:rPr>
              <a:t>// this shouldn't happen, since we are </a:t>
            </a:r>
            <a:r>
              <a:rPr u="sng">
                <a:solidFill>
                  <a:srgbClr val="4E9072"/>
                </a:solidFill>
              </a:rPr>
              <a:t>Cloneable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throw</a:t>
            </a:r>
            <a:r>
              <a:t>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InternalError(</a:t>
            </a:r>
            <a:r>
              <a:rPr>
                <a:solidFill>
                  <a:srgbClr val="7E504F"/>
                </a:solidFill>
              </a:rPr>
              <a:t>e</a:t>
            </a:r>
            <a:r>
              <a:t>);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}</a:t>
            </a:r>
          </a:p>
          <a:p>
            <a:pPr>
              <a:lnSpc>
                <a:spcPct val="15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630" name="public class CArrayList&lt;T&gt; implements Ilist&lt;T&gt; ,RandomAccess,Cloneable{"/>
          <p:cNvSpPr txBox="1"/>
          <p:nvPr/>
        </p:nvSpPr>
        <p:spPr>
          <a:xfrm>
            <a:off x="157162" y="765457"/>
            <a:ext cx="5037622" cy="642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public</a:t>
            </a:r>
            <a:r>
              <a:rPr>
                <a:solidFill>
                  <a:srgbClr val="000000"/>
                </a:solidFill>
              </a:rPr>
              <a:t> </a:t>
            </a:r>
            <a:r>
              <a:t>class</a:t>
            </a:r>
            <a:r>
              <a:rPr>
                <a:solidFill>
                  <a:srgbClr val="000000"/>
                </a:solidFill>
              </a:rPr>
              <a:t> CArrayList&lt;T&gt; </a:t>
            </a:r>
            <a:r>
              <a:t>implements</a:t>
            </a:r>
            <a:r>
              <a:rPr>
                <a:solidFill>
                  <a:srgbClr val="000000"/>
                </a:solidFill>
              </a:rPr>
              <a:t> Ilist&lt;T&gt; ,RandomAccess,Cloneable{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1A9C556-7E6D-BA28-F98D-29C1196D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Object clone()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矩形"/>
          <p:cNvSpPr/>
          <p:nvPr/>
        </p:nvSpPr>
        <p:spPr>
          <a:xfrm>
            <a:off x="869950" y="822324"/>
            <a:ext cx="2776538" cy="235902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prstDash val="dash"/>
            <a:miter lim="400000"/>
          </a:ln>
        </p:spPr>
        <p:txBody>
          <a:bodyPr lIns="50800" tIns="50800" rIns="50800" bIns="50800" anchor="ctr"/>
          <a:lstStyle/>
          <a:p>
            <a:pPr defTabSz="914400">
              <a:lnSpc>
                <a:spcPct val="100000"/>
              </a:lnSpc>
              <a:spcBef>
                <a:spcPts val="1300"/>
              </a:spcBef>
              <a:defRPr sz="2400" b="1"/>
            </a:pPr>
            <a:endParaRPr/>
          </a:p>
        </p:txBody>
      </p:sp>
      <p:grpSp>
        <p:nvGrpSpPr>
          <p:cNvPr id="609" name="成组"/>
          <p:cNvGrpSpPr/>
          <p:nvPr/>
        </p:nvGrpSpPr>
        <p:grpSpPr>
          <a:xfrm>
            <a:off x="4554537" y="2055812"/>
            <a:ext cx="3889376" cy="614363"/>
            <a:chOff x="0" y="0"/>
            <a:chExt cx="3889375" cy="614362"/>
          </a:xfrm>
        </p:grpSpPr>
        <p:grpSp>
          <p:nvGrpSpPr>
            <p:cNvPr id="603" name="成组"/>
            <p:cNvGrpSpPr/>
            <p:nvPr/>
          </p:nvGrpSpPr>
          <p:grpSpPr>
            <a:xfrm>
              <a:off x="-1" y="0"/>
              <a:ext cx="3889376" cy="614362"/>
              <a:chOff x="0" y="0"/>
              <a:chExt cx="3889374" cy="614360"/>
            </a:xfrm>
          </p:grpSpPr>
          <p:sp>
            <p:nvSpPr>
              <p:cNvPr id="601" name="矩形"/>
              <p:cNvSpPr/>
              <p:nvPr/>
            </p:nvSpPr>
            <p:spPr>
              <a:xfrm>
                <a:off x="1" y="0"/>
                <a:ext cx="3889374" cy="61436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602" name="……"/>
              <p:cNvSpPr txBox="1"/>
              <p:nvPr/>
            </p:nvSpPr>
            <p:spPr>
              <a:xfrm>
                <a:off x="-1" y="91403"/>
                <a:ext cx="2744789" cy="4315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lvl1pPr>
              </a:lstStyle>
              <a:p>
                <a:r>
                  <a:t>                          ……</a:t>
                </a:r>
              </a:p>
            </p:txBody>
          </p:sp>
        </p:grpSp>
        <p:sp>
          <p:nvSpPr>
            <p:cNvPr id="604" name="线条"/>
            <p:cNvSpPr/>
            <p:nvPr/>
          </p:nvSpPr>
          <p:spPr>
            <a:xfrm flipV="1">
              <a:off x="638174" y="0"/>
              <a:ext cx="1591" cy="61436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05" name="线条"/>
            <p:cNvSpPr/>
            <p:nvPr/>
          </p:nvSpPr>
          <p:spPr>
            <a:xfrm flipV="1">
              <a:off x="1311275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06" name="线条"/>
            <p:cNvSpPr/>
            <p:nvPr/>
          </p:nvSpPr>
          <p:spPr>
            <a:xfrm flipV="1">
              <a:off x="1984375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07" name="线条"/>
            <p:cNvSpPr/>
            <p:nvPr/>
          </p:nvSpPr>
          <p:spPr>
            <a:xfrm flipV="1">
              <a:off x="2654300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08" name="线条"/>
            <p:cNvSpPr/>
            <p:nvPr/>
          </p:nvSpPr>
          <p:spPr>
            <a:xfrm flipV="1">
              <a:off x="3294061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612" name="成组"/>
          <p:cNvGrpSpPr/>
          <p:nvPr/>
        </p:nvGrpSpPr>
        <p:grpSpPr>
          <a:xfrm>
            <a:off x="1241425" y="1120775"/>
            <a:ext cx="2125664" cy="504825"/>
            <a:chOff x="0" y="0"/>
            <a:chExt cx="2125663" cy="504825"/>
          </a:xfrm>
        </p:grpSpPr>
        <p:sp>
          <p:nvSpPr>
            <p:cNvPr id="610" name="矩形"/>
            <p:cNvSpPr/>
            <p:nvPr/>
          </p:nvSpPr>
          <p:spPr>
            <a:xfrm>
              <a:off x="0" y="0"/>
              <a:ext cx="2125663" cy="50482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/>
            </a:p>
          </p:txBody>
        </p:sp>
        <p:sp>
          <p:nvSpPr>
            <p:cNvPr id="611" name="listElem"/>
            <p:cNvSpPr txBox="1"/>
            <p:nvPr/>
          </p:nvSpPr>
          <p:spPr>
            <a:xfrm>
              <a:off x="0" y="16450"/>
              <a:ext cx="2125663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indent="39687" defTabSz="914400">
                <a:lnSpc>
                  <a:spcPct val="100000"/>
                </a:lnSpc>
                <a:spcBef>
                  <a:spcPts val="1300"/>
                </a:spcBef>
                <a:defRPr sz="2400" b="1"/>
              </a:lvl1pPr>
            </a:lstStyle>
            <a:p>
              <a:r>
                <a:rPr lang="en-US"/>
                <a:t>elements</a:t>
              </a:r>
              <a:endParaRPr/>
            </a:p>
          </p:txBody>
        </p:sp>
      </p:grpSp>
      <p:grpSp>
        <p:nvGrpSpPr>
          <p:cNvPr id="615" name="成组"/>
          <p:cNvGrpSpPr/>
          <p:nvPr/>
        </p:nvGrpSpPr>
        <p:grpSpPr>
          <a:xfrm>
            <a:off x="1241425" y="2232025"/>
            <a:ext cx="2125663" cy="504825"/>
            <a:chOff x="0" y="0"/>
            <a:chExt cx="2125662" cy="504825"/>
          </a:xfrm>
        </p:grpSpPr>
        <p:sp>
          <p:nvSpPr>
            <p:cNvPr id="613" name="矩形"/>
            <p:cNvSpPr/>
            <p:nvPr/>
          </p:nvSpPr>
          <p:spPr>
            <a:xfrm>
              <a:off x="0" y="0"/>
              <a:ext cx="2125663" cy="50482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/>
            </a:p>
          </p:txBody>
        </p:sp>
        <p:sp>
          <p:nvSpPr>
            <p:cNvPr id="614" name="size"/>
            <p:cNvSpPr txBox="1"/>
            <p:nvPr/>
          </p:nvSpPr>
          <p:spPr>
            <a:xfrm>
              <a:off x="0" y="36635"/>
              <a:ext cx="2125663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indent="39687" defTabSz="914400">
                <a:lnSpc>
                  <a:spcPct val="100000"/>
                </a:lnSpc>
                <a:spcBef>
                  <a:spcPts val="1300"/>
                </a:spcBef>
                <a:defRPr sz="2400" b="1"/>
              </a:lvl1pPr>
            </a:lstStyle>
            <a:p>
              <a:r>
                <a:t>size</a:t>
              </a:r>
            </a:p>
          </p:txBody>
        </p:sp>
      </p:grpSp>
      <p:sp>
        <p:nvSpPr>
          <p:cNvPr id="616" name="线条"/>
          <p:cNvSpPr/>
          <p:nvPr/>
        </p:nvSpPr>
        <p:spPr>
          <a:xfrm>
            <a:off x="3354387" y="1336674"/>
            <a:ext cx="1489076" cy="1589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617" name="线条"/>
          <p:cNvSpPr/>
          <p:nvPr/>
        </p:nvSpPr>
        <p:spPr>
          <a:xfrm>
            <a:off x="4841875" y="1336675"/>
            <a:ext cx="1588" cy="719138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618" name="矩形"/>
          <p:cNvSpPr/>
          <p:nvPr/>
        </p:nvSpPr>
        <p:spPr>
          <a:xfrm>
            <a:off x="855662" y="3652837"/>
            <a:ext cx="2774951" cy="235902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prstDash val="dash"/>
            <a:miter lim="400000"/>
          </a:ln>
        </p:spPr>
        <p:txBody>
          <a:bodyPr lIns="50800" tIns="50800" rIns="50800" bIns="50800" anchor="ctr"/>
          <a:lstStyle/>
          <a:p>
            <a:pPr defTabSz="914400">
              <a:lnSpc>
                <a:spcPct val="100000"/>
              </a:lnSpc>
              <a:spcBef>
                <a:spcPts val="1300"/>
              </a:spcBef>
              <a:defRPr sz="2400" b="1"/>
            </a:pPr>
            <a:endParaRPr/>
          </a:p>
        </p:txBody>
      </p:sp>
      <p:grpSp>
        <p:nvGrpSpPr>
          <p:cNvPr id="621" name="成组"/>
          <p:cNvGrpSpPr/>
          <p:nvPr/>
        </p:nvGrpSpPr>
        <p:grpSpPr>
          <a:xfrm>
            <a:off x="1227137" y="3949700"/>
            <a:ext cx="2125664" cy="504825"/>
            <a:chOff x="0" y="0"/>
            <a:chExt cx="2125663" cy="504825"/>
          </a:xfrm>
        </p:grpSpPr>
        <p:sp>
          <p:nvSpPr>
            <p:cNvPr id="619" name="矩形"/>
            <p:cNvSpPr/>
            <p:nvPr/>
          </p:nvSpPr>
          <p:spPr>
            <a:xfrm>
              <a:off x="0" y="0"/>
              <a:ext cx="2125663" cy="50482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/>
            </a:p>
          </p:txBody>
        </p:sp>
        <p:sp>
          <p:nvSpPr>
            <p:cNvPr id="620" name="listElem"/>
            <p:cNvSpPr txBox="1"/>
            <p:nvPr/>
          </p:nvSpPr>
          <p:spPr>
            <a:xfrm>
              <a:off x="0" y="16450"/>
              <a:ext cx="2125663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indent="39687" defTabSz="914400">
                <a:lnSpc>
                  <a:spcPct val="100000"/>
                </a:lnSpc>
                <a:spcBef>
                  <a:spcPts val="1300"/>
                </a:spcBef>
                <a:defRPr sz="2400" b="1">
                  <a:solidFill>
                    <a:srgbClr val="C82506"/>
                  </a:solidFill>
                </a:defRPr>
              </a:lvl1pPr>
            </a:lstStyle>
            <a:p>
              <a:r>
                <a:rPr lang="en-US"/>
                <a:t>elements</a:t>
              </a:r>
              <a:endParaRPr/>
            </a:p>
          </p:txBody>
        </p:sp>
      </p:grpSp>
      <p:grpSp>
        <p:nvGrpSpPr>
          <p:cNvPr id="624" name="成组"/>
          <p:cNvGrpSpPr/>
          <p:nvPr/>
        </p:nvGrpSpPr>
        <p:grpSpPr>
          <a:xfrm>
            <a:off x="1227137" y="5060950"/>
            <a:ext cx="2125663" cy="504825"/>
            <a:chOff x="0" y="0"/>
            <a:chExt cx="2125662" cy="504825"/>
          </a:xfrm>
        </p:grpSpPr>
        <p:sp>
          <p:nvSpPr>
            <p:cNvPr id="622" name="矩形"/>
            <p:cNvSpPr/>
            <p:nvPr/>
          </p:nvSpPr>
          <p:spPr>
            <a:xfrm>
              <a:off x="0" y="0"/>
              <a:ext cx="2125663" cy="50482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400">
                <a:lnSpc>
                  <a:spcPct val="100000"/>
                </a:lnSpc>
                <a:spcBef>
                  <a:spcPts val="1300"/>
                </a:spcBef>
                <a:defRPr sz="2400" b="1"/>
              </a:pPr>
              <a:endParaRPr/>
            </a:p>
          </p:txBody>
        </p:sp>
        <p:sp>
          <p:nvSpPr>
            <p:cNvPr id="623" name="size"/>
            <p:cNvSpPr txBox="1"/>
            <p:nvPr/>
          </p:nvSpPr>
          <p:spPr>
            <a:xfrm>
              <a:off x="0" y="36635"/>
              <a:ext cx="2125663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indent="39687" defTabSz="914400">
                <a:lnSpc>
                  <a:spcPct val="100000"/>
                </a:lnSpc>
                <a:spcBef>
                  <a:spcPts val="1300"/>
                </a:spcBef>
                <a:defRPr sz="2400" b="1">
                  <a:solidFill>
                    <a:srgbClr val="C82506"/>
                  </a:solidFill>
                </a:defRPr>
              </a:lvl1pPr>
            </a:lstStyle>
            <a:p>
              <a:r>
                <a:t>size</a:t>
              </a:r>
            </a:p>
          </p:txBody>
        </p:sp>
      </p:grpSp>
      <p:sp>
        <p:nvSpPr>
          <p:cNvPr id="625" name="线条"/>
          <p:cNvSpPr/>
          <p:nvPr/>
        </p:nvSpPr>
        <p:spPr>
          <a:xfrm>
            <a:off x="3351212" y="4167187"/>
            <a:ext cx="1489076" cy="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CBF14DD2-D7F7-E628-1E07-3F3AA72DA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Object clone()</a:t>
            </a:r>
            <a:endParaRPr lang="zh-CN" altLang="en-US"/>
          </a:p>
        </p:txBody>
      </p:sp>
      <p:grpSp>
        <p:nvGrpSpPr>
          <p:cNvPr id="2" name="成组">
            <a:extLst>
              <a:ext uri="{FF2B5EF4-FFF2-40B4-BE49-F238E27FC236}">
                <a16:creationId xmlns:a16="http://schemas.microsoft.com/office/drawing/2014/main" id="{0314A617-4362-6A7B-23D9-EFEF493E7762}"/>
              </a:ext>
            </a:extLst>
          </p:cNvPr>
          <p:cNvGrpSpPr/>
          <p:nvPr/>
        </p:nvGrpSpPr>
        <p:grpSpPr>
          <a:xfrm>
            <a:off x="4514848" y="4917041"/>
            <a:ext cx="3889376" cy="614363"/>
            <a:chOff x="0" y="0"/>
            <a:chExt cx="3889375" cy="614362"/>
          </a:xfrm>
        </p:grpSpPr>
        <p:grpSp>
          <p:nvGrpSpPr>
            <p:cNvPr id="4" name="成组">
              <a:extLst>
                <a:ext uri="{FF2B5EF4-FFF2-40B4-BE49-F238E27FC236}">
                  <a16:creationId xmlns:a16="http://schemas.microsoft.com/office/drawing/2014/main" id="{6BF64258-1E7E-54C7-63B3-2D19D9D20FB2}"/>
                </a:ext>
              </a:extLst>
            </p:cNvPr>
            <p:cNvGrpSpPr/>
            <p:nvPr/>
          </p:nvGrpSpPr>
          <p:grpSpPr>
            <a:xfrm>
              <a:off x="-1" y="0"/>
              <a:ext cx="3889376" cy="614362"/>
              <a:chOff x="0" y="0"/>
              <a:chExt cx="3889374" cy="614360"/>
            </a:xfrm>
          </p:grpSpPr>
          <p:sp>
            <p:nvSpPr>
              <p:cNvPr id="10" name="矩形">
                <a:extLst>
                  <a:ext uri="{FF2B5EF4-FFF2-40B4-BE49-F238E27FC236}">
                    <a16:creationId xmlns:a16="http://schemas.microsoft.com/office/drawing/2014/main" id="{2A7F86F7-ED7D-2D23-B479-D6430161A3A2}"/>
                  </a:ext>
                </a:extLst>
              </p:cNvPr>
              <p:cNvSpPr/>
              <p:nvPr/>
            </p:nvSpPr>
            <p:spPr>
              <a:xfrm>
                <a:off x="1" y="0"/>
                <a:ext cx="3889374" cy="61436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sp>
            <p:nvSpPr>
              <p:cNvPr id="11" name="……">
                <a:extLst>
                  <a:ext uri="{FF2B5EF4-FFF2-40B4-BE49-F238E27FC236}">
                    <a16:creationId xmlns:a16="http://schemas.microsoft.com/office/drawing/2014/main" id="{D8157A33-C727-DC5D-B6E6-AB38EB725C92}"/>
                  </a:ext>
                </a:extLst>
              </p:cNvPr>
              <p:cNvSpPr txBox="1"/>
              <p:nvPr/>
            </p:nvSpPr>
            <p:spPr>
              <a:xfrm>
                <a:off x="-1" y="91403"/>
                <a:ext cx="2744789" cy="4315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indent="39687"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lvl1pPr>
              </a:lstStyle>
              <a:p>
                <a:r>
                  <a:t>                          ……</a:t>
                </a:r>
              </a:p>
            </p:txBody>
          </p:sp>
        </p:grpSp>
        <p:sp>
          <p:nvSpPr>
            <p:cNvPr id="5" name="线条">
              <a:extLst>
                <a:ext uri="{FF2B5EF4-FFF2-40B4-BE49-F238E27FC236}">
                  <a16:creationId xmlns:a16="http://schemas.microsoft.com/office/drawing/2014/main" id="{C2683E26-684D-F8E1-CADD-FFDA7A7D3E84}"/>
                </a:ext>
              </a:extLst>
            </p:cNvPr>
            <p:cNvSpPr/>
            <p:nvPr/>
          </p:nvSpPr>
          <p:spPr>
            <a:xfrm flipV="1">
              <a:off x="638174" y="0"/>
              <a:ext cx="1591" cy="61436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6" name="线条">
              <a:extLst>
                <a:ext uri="{FF2B5EF4-FFF2-40B4-BE49-F238E27FC236}">
                  <a16:creationId xmlns:a16="http://schemas.microsoft.com/office/drawing/2014/main" id="{4AF47245-538D-3F23-3669-34D9267D9C50}"/>
                </a:ext>
              </a:extLst>
            </p:cNvPr>
            <p:cNvSpPr/>
            <p:nvPr/>
          </p:nvSpPr>
          <p:spPr>
            <a:xfrm flipV="1">
              <a:off x="1311275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7" name="线条">
              <a:extLst>
                <a:ext uri="{FF2B5EF4-FFF2-40B4-BE49-F238E27FC236}">
                  <a16:creationId xmlns:a16="http://schemas.microsoft.com/office/drawing/2014/main" id="{9AFA2CA3-45D6-E055-8F42-7064DA8F1CBA}"/>
                </a:ext>
              </a:extLst>
            </p:cNvPr>
            <p:cNvSpPr/>
            <p:nvPr/>
          </p:nvSpPr>
          <p:spPr>
            <a:xfrm flipV="1">
              <a:off x="1984375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8" name="线条">
              <a:extLst>
                <a:ext uri="{FF2B5EF4-FFF2-40B4-BE49-F238E27FC236}">
                  <a16:creationId xmlns:a16="http://schemas.microsoft.com/office/drawing/2014/main" id="{0C44F2D9-E46B-A133-9D96-48FA941FE3F8}"/>
                </a:ext>
              </a:extLst>
            </p:cNvPr>
            <p:cNvSpPr/>
            <p:nvPr/>
          </p:nvSpPr>
          <p:spPr>
            <a:xfrm flipV="1">
              <a:off x="2654300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9" name="线条">
              <a:extLst>
                <a:ext uri="{FF2B5EF4-FFF2-40B4-BE49-F238E27FC236}">
                  <a16:creationId xmlns:a16="http://schemas.microsoft.com/office/drawing/2014/main" id="{EE9CCE17-7FCD-B63D-2712-227CF12EB063}"/>
                </a:ext>
              </a:extLst>
            </p:cNvPr>
            <p:cNvSpPr/>
            <p:nvPr/>
          </p:nvSpPr>
          <p:spPr>
            <a:xfrm flipV="1">
              <a:off x="3294061" y="0"/>
              <a:ext cx="1590" cy="61436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30" name="线条">
            <a:extLst>
              <a:ext uri="{FF2B5EF4-FFF2-40B4-BE49-F238E27FC236}">
                <a16:creationId xmlns:a16="http://schemas.microsoft.com/office/drawing/2014/main" id="{541981D7-ED4A-0ECA-28BA-16003D93AD61}"/>
              </a:ext>
            </a:extLst>
          </p:cNvPr>
          <p:cNvSpPr/>
          <p:nvPr/>
        </p:nvSpPr>
        <p:spPr>
          <a:xfrm>
            <a:off x="4831553" y="4167187"/>
            <a:ext cx="1588" cy="719138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45719" rIns="45719"/>
          <a:lstStyle/>
          <a:p>
            <a:pPr>
              <a:defRPr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461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public boolean equals(Object obj) {…"/>
          <p:cNvSpPr txBox="1"/>
          <p:nvPr/>
        </p:nvSpPr>
        <p:spPr>
          <a:xfrm>
            <a:off x="861865" y="3214829"/>
            <a:ext cx="7292061" cy="1699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equals(Object </a:t>
            </a:r>
            <a:r>
              <a:rPr>
                <a:solidFill>
                  <a:srgbClr val="7E504F"/>
                </a:solidFill>
              </a:rPr>
              <a:t>obj</a:t>
            </a:r>
            <a:r>
              <a:t>) {</a:t>
            </a:r>
          </a:p>
          <a:p>
            <a:pPr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(</a:t>
            </a:r>
            <a:r>
              <a:rPr>
                <a:solidFill>
                  <a:srgbClr val="931A68"/>
                </a:solidFill>
              </a:rPr>
              <a:t>this</a:t>
            </a:r>
            <a:r>
              <a:t> == </a:t>
            </a:r>
            <a:r>
              <a:rPr>
                <a:solidFill>
                  <a:srgbClr val="7E504F"/>
                </a:solidFill>
              </a:rPr>
              <a:t>obj</a:t>
            </a:r>
            <a:r>
              <a:t>);</a:t>
            </a:r>
          </a:p>
          <a:p>
            <a:pPr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634" name="Object的equals是判断是不是引用了同一个对象。…"/>
          <p:cNvSpPr txBox="1"/>
          <p:nvPr/>
        </p:nvSpPr>
        <p:spPr>
          <a:xfrm>
            <a:off x="391886" y="1892760"/>
            <a:ext cx="7740268" cy="11837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默认</a:t>
            </a:r>
            <a:r>
              <a:t>的equals判断是不是引用了同一个对象</a:t>
            </a:r>
            <a:r>
              <a:rPr lang="zh-CN" altLang="en-US"/>
              <a:t>，引用了同一个对象当然相等</a:t>
            </a:r>
            <a:r>
              <a:t>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07A5699-126F-6C3E-1089-78678EEE0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equals</a:t>
            </a:r>
            <a:r>
              <a:rPr lang="zh-CN" altLang="en-US"/>
              <a:t>方法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3426AD-9CC6-2F01-AB51-6E4899A6566D}"/>
              </a:ext>
            </a:extLst>
          </p:cNvPr>
          <p:cNvSpPr txBox="1"/>
          <p:nvPr/>
        </p:nvSpPr>
        <p:spPr>
          <a:xfrm>
            <a:off x="391886" y="636006"/>
            <a:ext cx="8273144" cy="12567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Object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类有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equals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方法，该方法用于比较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两个引用变量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引用的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对象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是否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相等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public static boolean equals(Object[] a, Object[] a2) {…"/>
          <p:cNvSpPr txBox="1"/>
          <p:nvPr/>
        </p:nvSpPr>
        <p:spPr>
          <a:xfrm>
            <a:off x="542699" y="1320629"/>
            <a:ext cx="7758405" cy="53921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equals(Object[] </a:t>
            </a:r>
            <a:r>
              <a:rPr>
                <a:solidFill>
                  <a:srgbClr val="7E504F"/>
                </a:solidFill>
              </a:rPr>
              <a:t>a</a:t>
            </a:r>
            <a:r>
              <a:t>, Object[] </a:t>
            </a:r>
            <a:r>
              <a:rPr>
                <a:solidFill>
                  <a:srgbClr val="7E504F"/>
                </a:solidFill>
              </a:rPr>
              <a:t>a2</a:t>
            </a:r>
            <a:r>
              <a:t>) {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a</a:t>
            </a:r>
            <a:r>
              <a:t>==</a:t>
            </a:r>
            <a:r>
              <a:rPr>
                <a:solidFill>
                  <a:srgbClr val="7E504F"/>
                </a:solidFill>
              </a:rPr>
              <a:t>a2</a:t>
            </a:r>
            <a:r>
              <a:t>)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931A68"/>
                </a:solidFill>
              </a:rPr>
              <a:t>true</a:t>
            </a:r>
            <a:r>
              <a:t>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a</a:t>
            </a:r>
            <a:r>
              <a:t>==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 || </a:t>
            </a:r>
            <a:r>
              <a:rPr>
                <a:solidFill>
                  <a:srgbClr val="7E504F"/>
                </a:solidFill>
              </a:rPr>
              <a:t>a2</a:t>
            </a:r>
            <a:r>
              <a:t>==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)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931A68"/>
                </a:solidFill>
              </a:rPr>
              <a:t>false</a:t>
            </a:r>
            <a:r>
              <a:t>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length</a:t>
            </a:r>
            <a:r>
              <a:t>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a2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!= </a:t>
            </a:r>
            <a:r>
              <a:rPr>
                <a:solidFill>
                  <a:srgbClr val="7E504F"/>
                </a:solidFill>
              </a:rPr>
              <a:t>length</a:t>
            </a:r>
            <a:r>
              <a:t>)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931A68"/>
                </a:solidFill>
              </a:rPr>
              <a:t>false</a:t>
            </a:r>
            <a:r>
              <a:t>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=0;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&lt;</a:t>
            </a:r>
            <a:r>
              <a:rPr>
                <a:solidFill>
                  <a:srgbClr val="7E504F"/>
                </a:solidFill>
              </a:rPr>
              <a:t>length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 {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Object </a:t>
            </a:r>
            <a:r>
              <a:rPr>
                <a:solidFill>
                  <a:srgbClr val="7E504F"/>
                </a:solidFill>
              </a:rPr>
              <a:t>o1</a:t>
            </a:r>
            <a:r>
              <a:t>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Object </a:t>
            </a:r>
            <a:r>
              <a:rPr>
                <a:solidFill>
                  <a:srgbClr val="7E504F"/>
                </a:solidFill>
              </a:rPr>
              <a:t>o2</a:t>
            </a:r>
            <a:r>
              <a:t> = </a:t>
            </a:r>
            <a:r>
              <a:rPr>
                <a:solidFill>
                  <a:srgbClr val="7E504F"/>
                </a:solidFill>
              </a:rPr>
              <a:t>a2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(!(</a:t>
            </a:r>
            <a:r>
              <a:rPr>
                <a:solidFill>
                  <a:srgbClr val="7E504F"/>
                </a:solidFill>
              </a:rPr>
              <a:t>o1</a:t>
            </a:r>
            <a:r>
              <a:t>==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 ? </a:t>
            </a:r>
            <a:r>
              <a:rPr>
                <a:solidFill>
                  <a:srgbClr val="7E504F"/>
                </a:solidFill>
              </a:rPr>
              <a:t>o2</a:t>
            </a:r>
            <a:r>
              <a:t>==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 : </a:t>
            </a:r>
            <a:r>
              <a:rPr>
                <a:solidFill>
                  <a:srgbClr val="7E504F"/>
                </a:solidFill>
              </a:rPr>
              <a:t>o1</a:t>
            </a:r>
            <a:r>
              <a:t>.equals(</a:t>
            </a:r>
            <a:r>
              <a:rPr>
                <a:solidFill>
                  <a:srgbClr val="7E504F"/>
                </a:solidFill>
              </a:rPr>
              <a:t>o2</a:t>
            </a:r>
            <a:r>
              <a:t>)))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931A68"/>
                </a:solidFill>
              </a:rPr>
              <a:t>false</a:t>
            </a:r>
            <a:r>
              <a:t>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}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931A68"/>
                </a:solidFill>
              </a:rPr>
              <a:t>true</a:t>
            </a:r>
            <a:r>
              <a:t>;</a:t>
            </a:r>
          </a:p>
          <a:p>
            <a:pPr>
              <a:lnSpc>
                <a:spcPct val="100000"/>
              </a:lnSpc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A4F3542-1022-4494-33FC-98833300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Arrays.equals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A81CD4-DEDA-6A82-A0BC-77E2794D8E60}"/>
              </a:ext>
            </a:extLst>
          </p:cNvPr>
          <p:cNvSpPr txBox="1"/>
          <p:nvPr/>
        </p:nvSpPr>
        <p:spPr>
          <a:xfrm>
            <a:off x="435427" y="839100"/>
            <a:ext cx="3308598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两个数组相等的定义：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@SuppressWarnings(&quot;unchecked&quot;)…"/>
          <p:cNvSpPr txBox="1"/>
          <p:nvPr/>
        </p:nvSpPr>
        <p:spPr>
          <a:xfrm>
            <a:off x="69850" y="1788635"/>
            <a:ext cx="9044143" cy="4534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6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0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equals(Object </a:t>
            </a:r>
            <a:r>
              <a:rPr>
                <a:solidFill>
                  <a:srgbClr val="7E504F"/>
                </a:solidFill>
              </a:rPr>
              <a:t>obj</a:t>
            </a:r>
            <a:r>
              <a:t>) {</a:t>
            </a:r>
            <a:r>
              <a:rPr>
                <a:solidFill>
                  <a:srgbClr val="000000"/>
                </a:solidFill>
              </a:rPr>
              <a:t>		</a:t>
            </a:r>
            <a:endParaRPr lang="en-US" altLang="zh-CN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/>
              <a:t>		if</a:t>
            </a:r>
            <a:r>
              <a:rPr lang="en-US" altLang="zh-CN">
                <a:solidFill>
                  <a:srgbClr val="000000"/>
                </a:solidFill>
              </a:rPr>
              <a:t> (</a:t>
            </a:r>
            <a:r>
              <a:rPr lang="en-US" altLang="zh-CN"/>
              <a:t>obj</a:t>
            </a:r>
            <a:r>
              <a:rPr lang="en-US" altLang="zh-CN">
                <a:solidFill>
                  <a:srgbClr val="000000"/>
                </a:solidFill>
              </a:rPr>
              <a:t>== </a:t>
            </a:r>
            <a:r>
              <a:rPr lang="en-US" altLang="zh-CN">
                <a:solidFill>
                  <a:srgbClr val="7E504F"/>
                </a:solidFill>
              </a:rPr>
              <a:t>null</a:t>
            </a:r>
            <a:r>
              <a:rPr lang="en-US" altLang="zh-CN"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00000"/>
              </a:lnSpc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>
                <a:solidFill>
                  <a:srgbClr val="000000"/>
                </a:solidFill>
              </a:rPr>
              <a:t>			</a:t>
            </a:r>
            <a:r>
              <a:rPr lang="en-US" altLang="zh-CN"/>
              <a:t>return</a:t>
            </a:r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/>
              <a:t>false</a:t>
            </a:r>
            <a:r>
              <a:rPr lang="en-US" altLang="zh-CN">
                <a:solidFill>
                  <a:srgbClr val="000000"/>
                </a:solidFill>
              </a:rPr>
              <a:t>;</a:t>
            </a:r>
            <a:endParaRPr lang="en-US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		</a:t>
            </a:r>
            <a: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t>this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7E504F"/>
                </a:solidFill>
              </a:rPr>
              <a:t>obj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00000"/>
              </a:lnSpc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true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obj</a:t>
            </a:r>
            <a:r>
              <a:t> </a:t>
            </a:r>
            <a:r>
              <a:rPr>
                <a:solidFill>
                  <a:srgbClr val="931A68"/>
                </a:solidFill>
              </a:rPr>
              <a:t>instanceof</a:t>
            </a:r>
            <a:r>
              <a:t> CArrayList&lt;?&gt;) {//语法要求，不能写成CArrayList&lt;T&gt;</a:t>
            </a:r>
          </a:p>
          <a:p>
            <a:pPr>
              <a:lnSpc>
                <a:spcPct val="10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CArrayList&lt;T&gt; </a:t>
            </a:r>
            <a:r>
              <a:rPr>
                <a:solidFill>
                  <a:srgbClr val="7E504F"/>
                </a:solidFill>
              </a:rPr>
              <a:t>rhd</a:t>
            </a:r>
            <a:r>
              <a:t> = (CArrayList&lt;T&gt;) </a:t>
            </a:r>
            <a:r>
              <a:rPr>
                <a:solidFill>
                  <a:srgbClr val="7E504F"/>
                </a:solidFill>
              </a:rPr>
              <a:t>obj</a:t>
            </a:r>
            <a:r>
              <a:t>;</a:t>
            </a:r>
          </a:p>
          <a:p>
            <a:pPr>
              <a:lnSpc>
                <a:spcPct val="100000"/>
              </a:lnSpc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t>this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size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>
                <a:solidFill>
                  <a:srgbClr val="7E504F"/>
                </a:solidFill>
              </a:rPr>
              <a:t>rhd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size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00000"/>
              </a:lnSpc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false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 {</a:t>
            </a:r>
          </a:p>
          <a:p>
            <a:pPr>
              <a:lnSpc>
                <a:spcPct val="10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(!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].equals(</a:t>
            </a:r>
            <a:r>
              <a:rPr>
                <a:solidFill>
                  <a:srgbClr val="7E504F"/>
                </a:solidFill>
              </a:rPr>
              <a:t>rhd</a:t>
            </a:r>
            <a:r>
              <a:t>.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]))</a:t>
            </a:r>
          </a:p>
          <a:p>
            <a:pPr>
              <a:lnSpc>
                <a:spcPct val="100000"/>
              </a:lnSpc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false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>
              <a:lnSpc>
                <a:spcPct val="100000"/>
              </a:lnSpc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true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lnSpc>
                <a:spcPct val="100000"/>
              </a:lnSpc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false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F4D6526-763A-D658-3A7C-9EDA44C52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CArrayList</a:t>
            </a:r>
            <a:r>
              <a:rPr lang="zh-CN" altLang="en-US"/>
              <a:t>相等的定义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381B5B-7EFA-94FB-F62C-DDEC11DFBF4C}"/>
              </a:ext>
            </a:extLst>
          </p:cNvPr>
          <p:cNvSpPr txBox="1"/>
          <p:nvPr/>
        </p:nvSpPr>
        <p:spPr>
          <a:xfrm>
            <a:off x="381000" y="793324"/>
            <a:ext cx="3334246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342900" marR="0" indent="-34290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lang="zh-CN" altLang="en-US"/>
              <a:t>数据个数相同</a:t>
            </a:r>
            <a:endParaRPr lang="en-US" altLang="zh-CN"/>
          </a:p>
          <a:p>
            <a:pPr marL="342900" marR="0" indent="-34290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对应位置的数据相等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public native int hashCode();"/>
          <p:cNvSpPr txBox="1"/>
          <p:nvPr/>
        </p:nvSpPr>
        <p:spPr>
          <a:xfrm>
            <a:off x="1125262" y="1423987"/>
            <a:ext cx="5898822" cy="470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native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hashCode();</a:t>
            </a:r>
          </a:p>
        </p:txBody>
      </p:sp>
      <p:sp>
        <p:nvSpPr>
          <p:cNvPr id="645" name="Object类有成员函数："/>
          <p:cNvSpPr txBox="1"/>
          <p:nvPr/>
        </p:nvSpPr>
        <p:spPr>
          <a:xfrm>
            <a:off x="244475" y="849888"/>
            <a:ext cx="318035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23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Object类有成员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646" name="2个对象equals，它们的 hashCode必须相等。…"/>
          <p:cNvSpPr txBox="1"/>
          <p:nvPr/>
        </p:nvSpPr>
        <p:spPr>
          <a:xfrm>
            <a:off x="244475" y="2162417"/>
            <a:ext cx="6490559" cy="1100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  <a:defRPr sz="2300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solidFill>
                  <a:schemeClr val="tx1"/>
                </a:solidFill>
              </a:rPr>
              <a:t>2个对象</a:t>
            </a:r>
            <a:r>
              <a:rPr lang="en-US">
                <a:solidFill>
                  <a:schemeClr val="tx1"/>
                </a:solidFill>
              </a:rPr>
              <a:t>相等</a:t>
            </a:r>
            <a:r>
              <a:rPr>
                <a:solidFill>
                  <a:schemeClr val="tx1"/>
                </a:solidFill>
              </a:rPr>
              <a:t>，它们的 hashCode必须相等。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  <a:defRPr sz="2300"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solidFill>
                  <a:schemeClr val="tx1"/>
                </a:solidFill>
              </a:rPr>
              <a:t>2个对象不</a:t>
            </a:r>
            <a:r>
              <a:rPr lang="zh-CN" altLang="en-US">
                <a:solidFill>
                  <a:schemeClr val="tx1"/>
                </a:solidFill>
              </a:rPr>
              <a:t>相等</a:t>
            </a:r>
            <a:r>
              <a:rPr lang="en-US" altLang="zh-CN">
                <a:solidFill>
                  <a:schemeClr val="tx1"/>
                </a:solidFill>
              </a:rPr>
              <a:t>,</a:t>
            </a:r>
            <a:r>
              <a:rPr>
                <a:solidFill>
                  <a:schemeClr val="tx1"/>
                </a:solidFill>
              </a:rPr>
              <a:t>它们的 hashCode不必不相等。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C532F7D-BDD5-4188-D719-4F262F93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int hashCode()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public int hashCode() {…"/>
          <p:cNvSpPr txBox="1"/>
          <p:nvPr/>
        </p:nvSpPr>
        <p:spPr>
          <a:xfrm>
            <a:off x="808614" y="1046721"/>
            <a:ext cx="7409080" cy="24724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hashCode() {</a:t>
            </a:r>
          </a:p>
          <a:p>
            <a:pPr>
              <a:lnSpc>
                <a:spcPct val="10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Integer.hashCode(</a:t>
            </a:r>
            <a:r>
              <a:rPr>
                <a:solidFill>
                  <a:srgbClr val="0326CC"/>
                </a:solidFill>
              </a:rPr>
              <a:t>value</a:t>
            </a:r>
            <a:r>
              <a:t>);</a:t>
            </a:r>
          </a:p>
          <a:p>
            <a:pPr>
              <a:lnSpc>
                <a:spcPct val="10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  <a:p>
            <a:pPr>
              <a:lnSpc>
                <a:spcPct val="10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>
              <a:lnSpc>
                <a:spcPct val="10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   </a:t>
            </a:r>
            <a:r>
              <a:rPr lang="en-US"/>
              <a:t>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hashCode(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value</a:t>
            </a:r>
            <a:r>
              <a:t>) {</a:t>
            </a:r>
          </a:p>
          <a:p>
            <a:pPr>
              <a:lnSpc>
                <a:spcPct val="10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7E504F"/>
                </a:solidFill>
              </a:rPr>
              <a:t>value</a:t>
            </a:r>
            <a:r>
              <a:t>;</a:t>
            </a:r>
          </a:p>
          <a:p>
            <a:pPr>
              <a:lnSpc>
                <a:spcPct val="10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FE4A8CF-8AEE-0EF2-E67D-1FC11328B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Integer.hashCode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DB80E38F-E2E3-FC07-F459-295C1AF9C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CArrayList</a:t>
            </a:r>
            <a:r>
              <a:rPr lang="zh-CN" altLang="en-US"/>
              <a:t>的对象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7227D7-9258-C8A9-D732-2AD460AFF223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3390" y="867410"/>
            <a:ext cx="8248822" cy="646757"/>
          </a:xfrm>
          <a:prstGeom prst="rect">
            <a:avLst/>
          </a:prstGeom>
        </p:spPr>
        <p:txBody>
          <a:bodyPr/>
          <a:lstStyle/>
          <a:p>
            <a:pPr marL="39688" indent="0">
              <a:buNone/>
            </a:pPr>
            <a:r>
              <a:rPr lang="zh-CN" altLang="en-US">
                <a:latin typeface="SimSun" panose="02010600030101010101" pitchFamily="2" charset="-122"/>
                <a:ea typeface="SimSun" panose="02010600030101010101" pitchFamily="2" charset="-122"/>
              </a:rPr>
              <a:t>简明画法：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64739EB-4FD8-90F7-0FBC-5EF97F5955A5}"/>
              </a:ext>
            </a:extLst>
          </p:cNvPr>
          <p:cNvGrpSpPr/>
          <p:nvPr/>
        </p:nvGrpSpPr>
        <p:grpSpPr>
          <a:xfrm>
            <a:off x="638174" y="1782481"/>
            <a:ext cx="7994652" cy="2692401"/>
            <a:chOff x="638174" y="1782481"/>
            <a:chExt cx="7994652" cy="2692401"/>
          </a:xfrm>
        </p:grpSpPr>
        <p:grpSp>
          <p:nvGrpSpPr>
            <p:cNvPr id="41" name="成组">
              <a:extLst>
                <a:ext uri="{FF2B5EF4-FFF2-40B4-BE49-F238E27FC236}">
                  <a16:creationId xmlns:a16="http://schemas.microsoft.com/office/drawing/2014/main" id="{1CDCE454-C18C-B2EE-012E-5F16DAF0B61C}"/>
                </a:ext>
              </a:extLst>
            </p:cNvPr>
            <p:cNvGrpSpPr/>
            <p:nvPr/>
          </p:nvGrpSpPr>
          <p:grpSpPr>
            <a:xfrm>
              <a:off x="638174" y="1782481"/>
              <a:ext cx="7994652" cy="2692401"/>
              <a:chOff x="0" y="0"/>
              <a:chExt cx="7994650" cy="2692400"/>
            </a:xfrm>
          </p:grpSpPr>
          <p:sp>
            <p:nvSpPr>
              <p:cNvPr id="42" name="矩形">
                <a:extLst>
                  <a:ext uri="{FF2B5EF4-FFF2-40B4-BE49-F238E27FC236}">
                    <a16:creationId xmlns:a16="http://schemas.microsoft.com/office/drawing/2014/main" id="{B218FD8F-6600-4C8F-A8D6-9568500CA5E9}"/>
                  </a:ext>
                </a:extLst>
              </p:cNvPr>
              <p:cNvSpPr/>
              <p:nvPr/>
            </p:nvSpPr>
            <p:spPr>
              <a:xfrm>
                <a:off x="0" y="0"/>
                <a:ext cx="3744070" cy="2692400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dash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spcBef>
                    <a:spcPts val="1300"/>
                  </a:spcBef>
                  <a:defRPr sz="2400" b="1"/>
                </a:pPr>
                <a:endParaRPr/>
              </a:p>
            </p:txBody>
          </p:sp>
          <p:grpSp>
            <p:nvGrpSpPr>
              <p:cNvPr id="43" name="成组">
                <a:extLst>
                  <a:ext uri="{FF2B5EF4-FFF2-40B4-BE49-F238E27FC236}">
                    <a16:creationId xmlns:a16="http://schemas.microsoft.com/office/drawing/2014/main" id="{FD9FE5CA-CC6A-4A9C-8B90-BB0BDE60FFE4}"/>
                  </a:ext>
                </a:extLst>
              </p:cNvPr>
              <p:cNvGrpSpPr/>
              <p:nvPr/>
            </p:nvGrpSpPr>
            <p:grpSpPr>
              <a:xfrm>
                <a:off x="4104503" y="1389750"/>
                <a:ext cx="3890147" cy="613080"/>
                <a:chOff x="1" y="0"/>
                <a:chExt cx="3890146" cy="613079"/>
              </a:xfrm>
            </p:grpSpPr>
            <p:sp>
              <p:nvSpPr>
                <p:cNvPr id="52" name="成组">
                  <a:extLst>
                    <a:ext uri="{FF2B5EF4-FFF2-40B4-BE49-F238E27FC236}">
                      <a16:creationId xmlns:a16="http://schemas.microsoft.com/office/drawing/2014/main" id="{13783D4D-A8E4-433C-1561-74D47D8AEC34}"/>
                    </a:ext>
                  </a:extLst>
                </p:cNvPr>
                <p:cNvSpPr/>
                <p:nvPr/>
              </p:nvSpPr>
              <p:spPr>
                <a:xfrm>
                  <a:off x="1" y="0"/>
                  <a:ext cx="3890147" cy="613079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sp>
              <p:nvSpPr>
                <p:cNvPr id="53" name="线条">
                  <a:extLst>
                    <a:ext uri="{FF2B5EF4-FFF2-40B4-BE49-F238E27FC236}">
                      <a16:creationId xmlns:a16="http://schemas.microsoft.com/office/drawing/2014/main" id="{E4E5968A-B030-7185-A401-D66ABD4E6B75}"/>
                    </a:ext>
                  </a:extLst>
                </p:cNvPr>
                <p:cNvSpPr/>
                <p:nvPr/>
              </p:nvSpPr>
              <p:spPr>
                <a:xfrm flipV="1">
                  <a:off x="638301" y="-1"/>
                  <a:ext cx="1592" cy="613081"/>
                </a:xfrm>
                <a:prstGeom prst="line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latin typeface="Tahoma"/>
                      <a:ea typeface="Tahoma"/>
                      <a:cs typeface="Tahoma"/>
                      <a:sym typeface="Tahoma"/>
                    </a:defRPr>
                  </a:pPr>
                  <a:endParaRPr/>
                </a:p>
              </p:txBody>
            </p:sp>
            <p:sp>
              <p:nvSpPr>
                <p:cNvPr id="54" name="线条">
                  <a:extLst>
                    <a:ext uri="{FF2B5EF4-FFF2-40B4-BE49-F238E27FC236}">
                      <a16:creationId xmlns:a16="http://schemas.microsoft.com/office/drawing/2014/main" id="{A2EDE3E4-B40F-79A7-00FD-8EAFF31F2698}"/>
                    </a:ext>
                  </a:extLst>
                </p:cNvPr>
                <p:cNvSpPr/>
                <p:nvPr/>
              </p:nvSpPr>
              <p:spPr>
                <a:xfrm flipV="1">
                  <a:off x="1311536" y="-1"/>
                  <a:ext cx="1590" cy="613081"/>
                </a:xfrm>
                <a:prstGeom prst="line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latin typeface="Tahoma"/>
                      <a:ea typeface="Tahoma"/>
                      <a:cs typeface="Tahoma"/>
                      <a:sym typeface="Tahoma"/>
                    </a:defRPr>
                  </a:pPr>
                  <a:endParaRPr/>
                </a:p>
              </p:txBody>
            </p:sp>
            <p:sp>
              <p:nvSpPr>
                <p:cNvPr id="55" name="线条">
                  <a:extLst>
                    <a:ext uri="{FF2B5EF4-FFF2-40B4-BE49-F238E27FC236}">
                      <a16:creationId xmlns:a16="http://schemas.microsoft.com/office/drawing/2014/main" id="{494455B3-F033-8981-F9F4-13B2A13346D7}"/>
                    </a:ext>
                  </a:extLst>
                </p:cNvPr>
                <p:cNvSpPr/>
                <p:nvPr/>
              </p:nvSpPr>
              <p:spPr>
                <a:xfrm flipV="1">
                  <a:off x="1984769" y="-1"/>
                  <a:ext cx="1591" cy="613081"/>
                </a:xfrm>
                <a:prstGeom prst="line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latin typeface="Tahoma"/>
                      <a:ea typeface="Tahoma"/>
                      <a:cs typeface="Tahoma"/>
                      <a:sym typeface="Tahoma"/>
                    </a:defRPr>
                  </a:pPr>
                  <a:endParaRPr/>
                </a:p>
              </p:txBody>
            </p:sp>
            <p:sp>
              <p:nvSpPr>
                <p:cNvPr id="56" name="线条">
                  <a:extLst>
                    <a:ext uri="{FF2B5EF4-FFF2-40B4-BE49-F238E27FC236}">
                      <a16:creationId xmlns:a16="http://schemas.microsoft.com/office/drawing/2014/main" id="{5871D58D-5133-6093-3AC2-B05AC81E6F48}"/>
                    </a:ext>
                  </a:extLst>
                </p:cNvPr>
                <p:cNvSpPr/>
                <p:nvPr/>
              </p:nvSpPr>
              <p:spPr>
                <a:xfrm flipV="1">
                  <a:off x="2654827" y="-1"/>
                  <a:ext cx="1590" cy="613081"/>
                </a:xfrm>
                <a:prstGeom prst="line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latin typeface="Tahoma"/>
                      <a:ea typeface="Tahoma"/>
                      <a:cs typeface="Tahoma"/>
                      <a:sym typeface="Tahoma"/>
                    </a:defRPr>
                  </a:pPr>
                  <a:endParaRPr/>
                </a:p>
              </p:txBody>
            </p:sp>
            <p:sp>
              <p:nvSpPr>
                <p:cNvPr id="57" name="线条">
                  <a:extLst>
                    <a:ext uri="{FF2B5EF4-FFF2-40B4-BE49-F238E27FC236}">
                      <a16:creationId xmlns:a16="http://schemas.microsoft.com/office/drawing/2014/main" id="{F4AD9738-95B0-C79C-7BC4-4D010FB21A73}"/>
                    </a:ext>
                  </a:extLst>
                </p:cNvPr>
                <p:cNvSpPr/>
                <p:nvPr/>
              </p:nvSpPr>
              <p:spPr>
                <a:xfrm flipV="1">
                  <a:off x="3294715" y="-1"/>
                  <a:ext cx="1591" cy="613081"/>
                </a:xfrm>
                <a:prstGeom prst="line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latin typeface="Tahoma"/>
                      <a:ea typeface="Tahoma"/>
                      <a:cs typeface="Tahoma"/>
                      <a:sym typeface="Tahoma"/>
                    </a:defRPr>
                  </a:pPr>
                  <a:endParaRPr/>
                </a:p>
              </p:txBody>
            </p:sp>
          </p:grpSp>
          <p:grpSp>
            <p:nvGrpSpPr>
              <p:cNvPr id="44" name="成组">
                <a:extLst>
                  <a:ext uri="{FF2B5EF4-FFF2-40B4-BE49-F238E27FC236}">
                    <a16:creationId xmlns:a16="http://schemas.microsoft.com/office/drawing/2014/main" id="{E22E5C47-FF10-67C7-522A-50C69AD9A216}"/>
                  </a:ext>
                </a:extLst>
              </p:cNvPr>
              <p:cNvGrpSpPr/>
              <p:nvPr/>
            </p:nvGrpSpPr>
            <p:grpSpPr>
              <a:xfrm>
                <a:off x="790730" y="452661"/>
                <a:ext cx="2126089" cy="505078"/>
                <a:chOff x="0" y="0"/>
                <a:chExt cx="2126087" cy="505076"/>
              </a:xfrm>
            </p:grpSpPr>
            <p:sp>
              <p:nvSpPr>
                <p:cNvPr id="50" name="矩形">
                  <a:extLst>
                    <a:ext uri="{FF2B5EF4-FFF2-40B4-BE49-F238E27FC236}">
                      <a16:creationId xmlns:a16="http://schemas.microsoft.com/office/drawing/2014/main" id="{4587B022-80F6-1BBF-A43F-34CF425768B0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2126087" cy="505076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sp>
              <p:nvSpPr>
                <p:cNvPr id="51" name="Object[] listElem">
                  <a:extLst>
                    <a:ext uri="{FF2B5EF4-FFF2-40B4-BE49-F238E27FC236}">
                      <a16:creationId xmlns:a16="http://schemas.microsoft.com/office/drawing/2014/main" id="{809C11FE-C70C-1EF9-8878-F99E7954E0DE}"/>
                    </a:ext>
                  </a:extLst>
                </p:cNvPr>
                <p:cNvSpPr txBox="1"/>
                <p:nvPr/>
              </p:nvSpPr>
              <p:spPr>
                <a:xfrm>
                  <a:off x="0" y="47354"/>
                  <a:ext cx="2126087" cy="41036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indent="39687" defTabSz="914400">
                    <a:lnSpc>
                      <a:spcPct val="100000"/>
                    </a:lnSpc>
                    <a:spcBef>
                      <a:spcPts val="1300"/>
                    </a:spcBef>
                    <a:defRPr sz="2000" b="1">
                      <a:solidFill>
                        <a:srgbClr val="C82506"/>
                      </a:solidFill>
                    </a:defRPr>
                  </a:pPr>
                  <a:r>
                    <a:t>Object[]</a:t>
                  </a:r>
                  <a:r>
                    <a:rPr>
                      <a:solidFill>
                        <a:srgbClr val="000000"/>
                      </a:solidFill>
                    </a:rPr>
                    <a:t> </a:t>
                  </a:r>
                  <a:r>
                    <a:rPr lang="en-US">
                      <a:solidFill>
                        <a:srgbClr val="000000"/>
                      </a:solidFill>
                    </a:rPr>
                    <a:t>elements</a:t>
                  </a:r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45" name="成组">
                <a:extLst>
                  <a:ext uri="{FF2B5EF4-FFF2-40B4-BE49-F238E27FC236}">
                    <a16:creationId xmlns:a16="http://schemas.microsoft.com/office/drawing/2014/main" id="{6F9514E1-770A-DE7A-EA6F-06B3A4750B03}"/>
                  </a:ext>
                </a:extLst>
              </p:cNvPr>
              <p:cNvGrpSpPr/>
              <p:nvPr/>
            </p:nvGrpSpPr>
            <p:grpSpPr>
              <a:xfrm>
                <a:off x="790730" y="1564461"/>
                <a:ext cx="2126088" cy="505077"/>
                <a:chOff x="0" y="7812"/>
                <a:chExt cx="2126086" cy="505075"/>
              </a:xfrm>
            </p:grpSpPr>
            <p:sp>
              <p:nvSpPr>
                <p:cNvPr id="48" name="矩形">
                  <a:extLst>
                    <a:ext uri="{FF2B5EF4-FFF2-40B4-BE49-F238E27FC236}">
                      <a16:creationId xmlns:a16="http://schemas.microsoft.com/office/drawing/2014/main" id="{DAC947E0-80FB-69B1-2CE3-F99790514EAA}"/>
                    </a:ext>
                  </a:extLst>
                </p:cNvPr>
                <p:cNvSpPr/>
                <p:nvPr/>
              </p:nvSpPr>
              <p:spPr>
                <a:xfrm>
                  <a:off x="0" y="7812"/>
                  <a:ext cx="2126087" cy="505076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/>
                  </a:pPr>
                  <a:endParaRPr/>
                </a:p>
              </p:txBody>
            </p:sp>
            <p:sp>
              <p:nvSpPr>
                <p:cNvPr id="49" name="int size：0">
                  <a:extLst>
                    <a:ext uri="{FF2B5EF4-FFF2-40B4-BE49-F238E27FC236}">
                      <a16:creationId xmlns:a16="http://schemas.microsoft.com/office/drawing/2014/main" id="{BE03BB75-CB2E-E556-7073-3604D4436904}"/>
                    </a:ext>
                  </a:extLst>
                </p:cNvPr>
                <p:cNvSpPr/>
                <p:nvPr/>
              </p:nvSpPr>
              <p:spPr>
                <a:xfrm>
                  <a:off x="0" y="260349"/>
                  <a:ext cx="2126087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indent="39687" defTabSz="914400">
                    <a:lnSpc>
                      <a:spcPct val="100000"/>
                    </a:lnSpc>
                    <a:spcBef>
                      <a:spcPts val="1300"/>
                    </a:spcBef>
                    <a:defRPr sz="2400" b="1">
                      <a:solidFill>
                        <a:srgbClr val="C82506"/>
                      </a:solidFill>
                    </a:defRPr>
                  </a:pPr>
                  <a:r>
                    <a:t>int</a:t>
                  </a:r>
                  <a:r>
                    <a:rPr>
                      <a:solidFill>
                        <a:srgbClr val="000000"/>
                      </a:solidFill>
                    </a:rPr>
                    <a:t> size：0</a:t>
                  </a:r>
                </a:p>
              </p:txBody>
            </p:sp>
          </p:grpSp>
          <p:sp>
            <p:nvSpPr>
              <p:cNvPr id="46" name="线条">
                <a:extLst>
                  <a:ext uri="{FF2B5EF4-FFF2-40B4-BE49-F238E27FC236}">
                    <a16:creationId xmlns:a16="http://schemas.microsoft.com/office/drawing/2014/main" id="{EC07AB1D-62C8-A247-B28C-B6BE1A6ED684}"/>
                  </a:ext>
                </a:extLst>
              </p:cNvPr>
              <p:cNvSpPr/>
              <p:nvPr/>
            </p:nvSpPr>
            <p:spPr>
              <a:xfrm>
                <a:off x="2915294" y="682956"/>
                <a:ext cx="1489305" cy="2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47" name="线条">
                <a:extLst>
                  <a:ext uri="{FF2B5EF4-FFF2-40B4-BE49-F238E27FC236}">
                    <a16:creationId xmlns:a16="http://schemas.microsoft.com/office/drawing/2014/main" id="{963F13B6-D529-3615-74FC-2674BFD88F66}"/>
                  </a:ext>
                </a:extLst>
              </p:cNvPr>
              <p:cNvSpPr/>
              <p:nvPr/>
            </p:nvSpPr>
            <p:spPr>
              <a:xfrm>
                <a:off x="4391895" y="668668"/>
                <a:ext cx="1590" cy="721084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FB1EA13-CCE1-F06B-3395-C9164FCE13D1}"/>
                </a:ext>
              </a:extLst>
            </p:cNvPr>
            <p:cNvSpPr txBox="1"/>
            <p:nvPr/>
          </p:nvSpPr>
          <p:spPr>
            <a:xfrm>
              <a:off x="4860215" y="3201059"/>
              <a:ext cx="339710" cy="5217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C0C0230-093C-0866-67D8-39DB5B79E288}"/>
                </a:ext>
              </a:extLst>
            </p:cNvPr>
            <p:cNvSpPr txBox="1"/>
            <p:nvPr/>
          </p:nvSpPr>
          <p:spPr>
            <a:xfrm>
              <a:off x="5520787" y="3201059"/>
              <a:ext cx="339710" cy="5217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A9E5165-5694-AAF5-B6F0-712698F53387}"/>
                </a:ext>
              </a:extLst>
            </p:cNvPr>
            <p:cNvSpPr txBox="1"/>
            <p:nvPr/>
          </p:nvSpPr>
          <p:spPr>
            <a:xfrm>
              <a:off x="6208444" y="3201059"/>
              <a:ext cx="339710" cy="5217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78A4F6A-F4CA-B985-E71C-E1042BC95E98}"/>
                </a:ext>
              </a:extLst>
            </p:cNvPr>
            <p:cNvSpPr txBox="1"/>
            <p:nvPr/>
          </p:nvSpPr>
          <p:spPr>
            <a:xfrm>
              <a:off x="6862647" y="3201059"/>
              <a:ext cx="339710" cy="5217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5F08005-D007-8D38-3D97-1A94A671E5F2}"/>
                </a:ext>
              </a:extLst>
            </p:cNvPr>
            <p:cNvSpPr txBox="1"/>
            <p:nvPr/>
          </p:nvSpPr>
          <p:spPr>
            <a:xfrm>
              <a:off x="7572608" y="3201059"/>
              <a:ext cx="339710" cy="5217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4FA0E73-0C40-67FD-ACD7-E7E0B043A501}"/>
                </a:ext>
              </a:extLst>
            </p:cNvPr>
            <p:cNvSpPr txBox="1"/>
            <p:nvPr/>
          </p:nvSpPr>
          <p:spPr>
            <a:xfrm>
              <a:off x="8182207" y="3201059"/>
              <a:ext cx="339710" cy="5217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326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public int hashCode() {…"/>
          <p:cNvSpPr txBox="1"/>
          <p:nvPr/>
        </p:nvSpPr>
        <p:spPr>
          <a:xfrm>
            <a:off x="551805" y="885535"/>
            <a:ext cx="8040391" cy="388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hashCode() {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h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hash</a:t>
            </a:r>
            <a:r>
              <a:t>;//hash的初值=0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h</a:t>
            </a:r>
            <a:r>
              <a:t> == 0 &amp;&amp; </a:t>
            </a:r>
            <a:r>
              <a:rPr>
                <a:solidFill>
                  <a:srgbClr val="0326CC"/>
                </a:solidFill>
              </a:rPr>
              <a:t>value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&gt; 0) {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char</a:t>
            </a:r>
            <a:r>
              <a:t> </a:t>
            </a:r>
            <a:r>
              <a:rPr>
                <a:solidFill>
                  <a:srgbClr val="7E504F"/>
                </a:solidFill>
              </a:rPr>
              <a:t>val</a:t>
            </a:r>
            <a:r>
              <a:t>[] = </a:t>
            </a:r>
            <a:r>
              <a:rPr>
                <a:solidFill>
                  <a:srgbClr val="0326CC"/>
                </a:solidFill>
              </a:rPr>
              <a:t>value</a:t>
            </a:r>
            <a:r>
              <a:t>;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0326CC"/>
                </a:solidFill>
              </a:rPr>
              <a:t>value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 {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    </a:t>
            </a:r>
            <a:r>
              <a:rPr>
                <a:solidFill>
                  <a:srgbClr val="7E504F"/>
                </a:solidFill>
              </a:rPr>
              <a:t>h</a:t>
            </a:r>
            <a:r>
              <a:t> = 31 * </a:t>
            </a:r>
            <a:r>
              <a:rPr>
                <a:solidFill>
                  <a:srgbClr val="7E504F"/>
                </a:solidFill>
              </a:rPr>
              <a:t>h</a:t>
            </a:r>
            <a:r>
              <a:t> + </a:t>
            </a:r>
            <a:r>
              <a:rPr>
                <a:solidFill>
                  <a:srgbClr val="7E504F"/>
                </a:solidFill>
              </a:rPr>
              <a:t>val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];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}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0326CC"/>
                </a:solidFill>
              </a:rPr>
              <a:t>hash</a:t>
            </a:r>
            <a:r>
              <a:t> = </a:t>
            </a:r>
            <a:r>
              <a:rPr>
                <a:solidFill>
                  <a:srgbClr val="7E504F"/>
                </a:solidFill>
              </a:rPr>
              <a:t>h</a:t>
            </a:r>
            <a:r>
              <a:t>;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}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7E504F"/>
                </a:solidFill>
              </a:rPr>
              <a:t>h</a:t>
            </a:r>
            <a:r>
              <a:t>;</a:t>
            </a:r>
          </a:p>
          <a:p>
            <a:pPr>
              <a:lnSpc>
                <a:spcPct val="10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E9B8CA5-05C3-E324-7FB9-244ABDABF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String.hashCode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public static int hashCode(Object a[]) {…"/>
          <p:cNvSpPr txBox="1"/>
          <p:nvPr/>
        </p:nvSpPr>
        <p:spPr>
          <a:xfrm>
            <a:off x="153909" y="1009659"/>
            <a:ext cx="8802515" cy="3053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hashCode(Object </a:t>
            </a:r>
            <a:r>
              <a:rPr>
                <a:solidFill>
                  <a:srgbClr val="7E504F"/>
                </a:solidFill>
              </a:rPr>
              <a:t>a</a:t>
            </a:r>
            <a:r>
              <a:t>[]) {</a:t>
            </a:r>
          </a:p>
          <a:p>
            <a:pPr>
              <a:lnSpc>
                <a:spcPct val="10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a</a:t>
            </a:r>
            <a: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)</a:t>
            </a:r>
          </a:p>
          <a:p>
            <a:pPr>
              <a:lnSpc>
                <a:spcPct val="10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0;</a:t>
            </a:r>
          </a:p>
          <a:p>
            <a:pPr>
              <a:lnSpc>
                <a:spcPct val="10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 = 1;</a:t>
            </a:r>
          </a:p>
          <a:p>
            <a:pPr>
              <a:lnSpc>
                <a:spcPct val="10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(Object </a:t>
            </a:r>
            <a:r>
              <a:rPr>
                <a:solidFill>
                  <a:srgbClr val="7E504F"/>
                </a:solidFill>
              </a:rPr>
              <a:t>element</a:t>
            </a:r>
            <a:r>
              <a:t> : </a:t>
            </a:r>
            <a:r>
              <a:rPr>
                <a:solidFill>
                  <a:srgbClr val="7E504F"/>
                </a:solidFill>
              </a:rPr>
              <a:t>a</a:t>
            </a:r>
            <a:r>
              <a:t>)</a:t>
            </a:r>
          </a:p>
          <a:p>
            <a:pPr>
              <a:lnSpc>
                <a:spcPct val="10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 = 31 *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 + </a:t>
            </a:r>
          </a:p>
          <a:p>
            <a:pPr>
              <a:lnSpc>
                <a:spcPct val="10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                 (</a:t>
            </a:r>
            <a:r>
              <a:rPr>
                <a:solidFill>
                  <a:srgbClr val="7E504F"/>
                </a:solidFill>
              </a:rPr>
              <a:t>element</a:t>
            </a:r>
            <a: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 ? 0 : </a:t>
            </a:r>
            <a:r>
              <a:rPr>
                <a:solidFill>
                  <a:srgbClr val="7E504F"/>
                </a:solidFill>
              </a:rPr>
              <a:t>element</a:t>
            </a:r>
            <a:r>
              <a:t>.hashCode());</a:t>
            </a:r>
          </a:p>
          <a:p>
            <a:pPr>
              <a:lnSpc>
                <a:spcPct val="10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;</a:t>
            </a:r>
          </a:p>
          <a:p>
            <a:pPr>
              <a:lnSpc>
                <a:spcPct val="10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BF33798-F370-7B57-94E4-BB82337F8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Arrays.hashCode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CArrayList-hashCode"/>
          <p:cNvSpPr txBox="1"/>
          <p:nvPr/>
        </p:nvSpPr>
        <p:spPr>
          <a:xfrm>
            <a:off x="927100" y="14287"/>
            <a:ext cx="6946900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579437">
              <a:lnSpc>
                <a:spcPct val="100000"/>
              </a:lnSpc>
              <a:defRPr sz="4000" b="1"/>
            </a:lvl1pPr>
          </a:lstStyle>
          <a:p>
            <a:r>
              <a:t>CArrayList</a:t>
            </a:r>
            <a:r>
              <a:rPr lang="zh-CN" altLang="en-US"/>
              <a:t>的</a:t>
            </a:r>
            <a:r>
              <a:t>hashCode</a:t>
            </a:r>
          </a:p>
        </p:txBody>
      </p:sp>
      <p:sp>
        <p:nvSpPr>
          <p:cNvPr id="658" name="public int hashCode() {…"/>
          <p:cNvSpPr txBox="1"/>
          <p:nvPr/>
        </p:nvSpPr>
        <p:spPr>
          <a:xfrm>
            <a:off x="253739" y="1168291"/>
            <a:ext cx="6633226" cy="1287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hashCode() {</a:t>
            </a: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Arrays.hashCode(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);</a:t>
            </a: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线条"/>
          <p:cNvSpPr/>
          <p:nvPr/>
        </p:nvSpPr>
        <p:spPr>
          <a:xfrm>
            <a:off x="368300" y="828675"/>
            <a:ext cx="515938" cy="46141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ln w="38100">
            <a:solidFill>
              <a:srgbClr val="FF3300"/>
            </a:solidFill>
          </a:ln>
        </p:spPr>
        <p:txBody>
          <a:bodyPr lIns="50800" tIns="50800" rIns="50800" bIns="50800" anchor="ctr"/>
          <a:lstStyle/>
          <a:p>
            <a:pPr defTabSz="914400">
              <a:lnSpc>
                <a:spcPct val="100000"/>
              </a:lnSpc>
              <a:spcBef>
                <a:spcPts val="1300"/>
              </a:spcBef>
              <a:defRPr sz="2400" b="1"/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664" name="java类库：List、ListIterator接口…"/>
          <p:cNvSpPr txBox="1"/>
          <p:nvPr/>
        </p:nvSpPr>
        <p:spPr>
          <a:xfrm>
            <a:off x="798512" y="3728809"/>
            <a:ext cx="8115301" cy="18706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indent="39687" defTabSz="914400">
              <a:lnSpc>
                <a:spcPct val="100000"/>
              </a:lnSpc>
              <a:spcBef>
                <a:spcPts val="1300"/>
              </a:spcBef>
              <a:defRPr sz="2800"/>
            </a:pPr>
            <a:r>
              <a:t>j</a:t>
            </a:r>
            <a:r>
              <a:rPr sz="2600"/>
              <a:t>ava类库：List、ListIterator接口</a:t>
            </a:r>
          </a:p>
          <a:p>
            <a:pPr indent="39687" defTabSz="914400">
              <a:lnSpc>
                <a:spcPct val="100000"/>
              </a:lnSpc>
              <a:spcBef>
                <a:spcPts val="1300"/>
              </a:spcBef>
              <a:defRPr sz="2600"/>
            </a:pPr>
            <a:r>
              <a:t>                   java.util.ArrayList、</a:t>
            </a:r>
          </a:p>
          <a:p>
            <a:pPr indent="39687" defTabSz="914400">
              <a:lnSpc>
                <a:spcPct val="100000"/>
              </a:lnSpc>
              <a:spcBef>
                <a:spcPts val="1300"/>
              </a:spcBef>
              <a:defRPr sz="2600"/>
            </a:pPr>
            <a:r>
              <a:t>                   java.util.Vector（线程安全）</a:t>
            </a:r>
          </a:p>
        </p:txBody>
      </p:sp>
      <p:sp>
        <p:nvSpPr>
          <p:cNvPr id="666" name="数组"/>
          <p:cNvSpPr txBox="1"/>
          <p:nvPr/>
        </p:nvSpPr>
        <p:spPr>
          <a:xfrm>
            <a:off x="626269" y="998157"/>
            <a:ext cx="5618205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indent="39687" algn="ctr" defTabSz="914400">
              <a:lnSpc>
                <a:spcPct val="100000"/>
              </a:lnSpc>
              <a:spcBef>
                <a:spcPts val="1300"/>
              </a:spcBef>
              <a:defRPr sz="2800" b="1"/>
            </a:pPr>
            <a:r>
              <a:t> </a:t>
            </a:r>
            <a:r>
              <a:rPr b="0"/>
              <a:t>数组</a:t>
            </a:r>
            <a:r>
              <a:rPr lang="zh-CN" altLang="en-US" b="0"/>
              <a:t>的下标与数据的编号一一对应</a:t>
            </a:r>
            <a:endParaRPr b="0"/>
          </a:p>
        </p:txBody>
      </p:sp>
      <p:sp>
        <p:nvSpPr>
          <p:cNvPr id="667" name="动态扩展"/>
          <p:cNvSpPr txBox="1"/>
          <p:nvPr/>
        </p:nvSpPr>
        <p:spPr>
          <a:xfrm>
            <a:off x="798512" y="1753092"/>
            <a:ext cx="1665288" cy="60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indent="39687" algn="ctr" defTabSz="914400">
              <a:lnSpc>
                <a:spcPct val="100000"/>
              </a:lnSpc>
              <a:spcBef>
                <a:spcPts val="1300"/>
              </a:spcBef>
              <a:defRPr sz="2800">
                <a:solidFill>
                  <a:srgbClr val="FF2600"/>
                </a:solidFill>
              </a:defRPr>
            </a:pPr>
            <a:r>
              <a:t>动态扩展</a:t>
            </a:r>
            <a:r>
              <a:rPr b="1"/>
              <a:t> </a:t>
            </a:r>
          </a:p>
        </p:txBody>
      </p:sp>
      <p:sp>
        <p:nvSpPr>
          <p:cNvPr id="668" name="算法：向前、向后复制，顺序查找"/>
          <p:cNvSpPr txBox="1"/>
          <p:nvPr/>
        </p:nvSpPr>
        <p:spPr>
          <a:xfrm>
            <a:off x="744537" y="2522080"/>
            <a:ext cx="5576888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indent="39687" algn="ctr" defTabSz="914400">
              <a:lnSpc>
                <a:spcPct val="100000"/>
              </a:lnSpc>
              <a:spcBef>
                <a:spcPts val="1300"/>
              </a:spcBef>
              <a:defRPr sz="2800" b="1">
                <a:solidFill>
                  <a:srgbClr val="FF2600"/>
                </a:solidFill>
              </a:defRPr>
            </a:pPr>
            <a:r>
              <a:t> </a:t>
            </a:r>
            <a:r>
              <a:rPr b="0"/>
              <a:t>算法：向前、向后复制，顺序查找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5E756C5-E866-DF96-55F9-66E5C4D85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小结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部分代码参考了java类库的ArrayList类，向作者表示感谢。"/>
          <p:cNvSpPr txBox="1"/>
          <p:nvPr/>
        </p:nvSpPr>
        <p:spPr>
          <a:xfrm>
            <a:off x="194143" y="989012"/>
            <a:ext cx="878550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indent="39687" defTabSz="914400">
              <a:lnSpc>
                <a:spcPct val="100000"/>
              </a:lnSpc>
              <a:spcBef>
                <a:spcPts val="1300"/>
              </a:spcBef>
              <a:defRPr sz="2800">
                <a:solidFill>
                  <a:srgbClr val="FF2600"/>
                </a:solidFill>
              </a:defRPr>
            </a:pPr>
            <a:r>
              <a:rPr sz="2400">
                <a:solidFill>
                  <a:schemeClr val="tx1"/>
                </a:solidFill>
              </a:rPr>
              <a:t>部分代码参考了java类库的ArrayList类，向作者表示感谢。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C5A112F-76EF-27C0-8648-77409D8F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致谢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DB80E38F-E2E3-FC07-F459-295C1AF9C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索引号的合法性检查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5E85C705-2BE2-928D-D5B4-C2772EE1E91B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3390" y="867410"/>
            <a:ext cx="8248822" cy="1225550"/>
          </a:xfrm>
          <a:prstGeom prst="rect">
            <a:avLst/>
          </a:prstGeom>
        </p:spPr>
        <p:txBody>
          <a:bodyPr/>
          <a:lstStyle/>
          <a:p>
            <a:pPr marL="39688" indent="0">
              <a:lnSpc>
                <a:spcPct val="150000"/>
              </a:lnSpc>
              <a:buNone/>
            </a:pP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很多操作都涉及索引号，为了保证代码的健壮性，需要对输入的索引号进行合法性检查</a:t>
            </a:r>
          </a:p>
        </p:txBody>
      </p:sp>
      <p:sp>
        <p:nvSpPr>
          <p:cNvPr id="6" name="private void rangeCheckForAdd(int index) {// add用…">
            <a:extLst>
              <a:ext uri="{FF2B5EF4-FFF2-40B4-BE49-F238E27FC236}">
                <a16:creationId xmlns:a16="http://schemas.microsoft.com/office/drawing/2014/main" id="{CA20E155-668B-CE28-969E-29B60444E707}"/>
              </a:ext>
            </a:extLst>
          </p:cNvPr>
          <p:cNvSpPr txBox="1"/>
          <p:nvPr/>
        </p:nvSpPr>
        <p:spPr>
          <a:xfrm>
            <a:off x="163948" y="2122964"/>
            <a:ext cx="8770030" cy="3383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rangeCheckForAdd(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 {</a:t>
            </a:r>
            <a:r>
              <a:rPr>
                <a:solidFill>
                  <a:srgbClr val="4E9072"/>
                </a:solidFill>
              </a:rPr>
              <a:t>// add用</a:t>
            </a:r>
          </a:p>
          <a:p>
            <a:pPr>
              <a:lnSpc>
                <a:spcPct val="15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&lt; 0 ||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&gt; 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)</a:t>
            </a:r>
          </a:p>
          <a:p>
            <a:pPr>
              <a:lnSpc>
                <a:spcPct val="15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throw</a:t>
            </a:r>
            <a:r>
              <a:t>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IndexOutOfBoundsException(String.valueOf(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));</a:t>
            </a:r>
          </a:p>
          <a:p>
            <a:pPr>
              <a:lnSpc>
                <a:spcPct val="15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>
              <a:lnSpc>
                <a:spcPct val="15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>
              <a:lnSpc>
                <a:spcPct val="15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rangeCheck(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 {</a:t>
            </a:r>
            <a:r>
              <a:rPr>
                <a:solidFill>
                  <a:srgbClr val="4E9072"/>
                </a:solidFill>
              </a:rPr>
              <a:t>// 其它</a:t>
            </a:r>
            <a:r>
              <a:rPr lang="zh-CN" altLang="en-US">
                <a:solidFill>
                  <a:srgbClr val="4E9072"/>
                </a:solidFill>
              </a:rPr>
              <a:t>方法</a:t>
            </a:r>
            <a:r>
              <a:rPr>
                <a:solidFill>
                  <a:srgbClr val="4E9072"/>
                </a:solidFill>
              </a:rPr>
              <a:t>用</a:t>
            </a:r>
          </a:p>
          <a:p>
            <a:pPr>
              <a:lnSpc>
                <a:spcPct val="15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&lt; 0 ||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&gt;= 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)</a:t>
            </a:r>
          </a:p>
          <a:p>
            <a:pPr>
              <a:lnSpc>
                <a:spcPct val="15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throw</a:t>
            </a:r>
            <a:r>
              <a:t>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IndexOutOfBoundsException(String.valueOf(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));</a:t>
            </a:r>
          </a:p>
          <a:p>
            <a:pPr>
              <a:lnSpc>
                <a:spcPct val="150000"/>
              </a:lnSpc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23304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ublic boolean isEmpty() {…"/>
          <p:cNvSpPr txBox="1"/>
          <p:nvPr/>
        </p:nvSpPr>
        <p:spPr>
          <a:xfrm>
            <a:off x="2188649" y="1496257"/>
            <a:ext cx="4066819" cy="1699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</a:t>
            </a:r>
            <a:r>
              <a:rPr sz="2400">
                <a:solidFill>
                  <a:srgbClr val="931A68"/>
                </a:solidFill>
              </a:rPr>
              <a:t>int</a:t>
            </a:r>
            <a:r>
              <a:rPr sz="2400"/>
              <a:t> size() {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/>
              <a:t> </a:t>
            </a:r>
            <a:r>
              <a:rPr sz="2400">
                <a:solidFill>
                  <a:srgbClr val="0326CC"/>
                </a:solidFill>
              </a:rPr>
              <a:t>size</a:t>
            </a:r>
            <a:r>
              <a:rPr sz="2400"/>
              <a:t>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size</a:t>
            </a:r>
            <a:endParaRPr lang="zh-CN" altLang="en-US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A4B0D60-7593-9763-101C-3409BF3C95A1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53390" y="867410"/>
            <a:ext cx="8248822" cy="646757"/>
          </a:xfrm>
          <a:prstGeom prst="rect">
            <a:avLst/>
          </a:prstGeom>
        </p:spPr>
        <p:txBody>
          <a:bodyPr/>
          <a:lstStyle/>
          <a:p>
            <a:pPr marL="39688" indent="0">
              <a:buNone/>
            </a:pP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size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方法返回线性表的长度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数据个数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21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ublic boolean isEmpty() {…"/>
          <p:cNvSpPr txBox="1"/>
          <p:nvPr/>
        </p:nvSpPr>
        <p:spPr>
          <a:xfrm>
            <a:off x="1901319" y="1420783"/>
            <a:ext cx="5357236" cy="1699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</a:t>
            </a:r>
            <a:r>
              <a:rPr sz="2400">
                <a:solidFill>
                  <a:srgbClr val="931A68"/>
                </a:solidFill>
              </a:rPr>
              <a:t>boolean</a:t>
            </a:r>
            <a:r>
              <a:rPr sz="2400"/>
              <a:t> isEmpty() {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/>
              <a:t> </a:t>
            </a:r>
            <a:r>
              <a:rPr sz="2400">
                <a:solidFill>
                  <a:srgbClr val="0326CC"/>
                </a:solidFill>
              </a:rPr>
              <a:t>size</a:t>
            </a:r>
            <a:r>
              <a:rPr sz="2400"/>
              <a:t> == 0;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BDECC395-1443-5A0B-3299-D6CA76E8A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isEmpty</a:t>
            </a:r>
            <a:endParaRPr lang="zh-CN" altLang="en-US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F3AC948-6F41-7604-E10E-18B4D089C0C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24543" y="3485608"/>
            <a:ext cx="8491029" cy="1108166"/>
          </a:xfrm>
          <a:prstGeom prst="rect">
            <a:avLst/>
          </a:prstGeom>
        </p:spPr>
        <p:txBody>
          <a:bodyPr/>
          <a:lstStyle/>
          <a:p>
            <a:pPr>
              <a:buClr>
                <a:schemeClr val="tx1"/>
              </a:buClr>
              <a:buSzPct val="80000"/>
              <a:buFont typeface="Wingdings" pitchFamily="2" charset="2"/>
              <a:buChar char="l"/>
            </a:pP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CArrayList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IList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接口继承了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isEmpty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方法，这里进行了覆盖。</a:t>
            </a:r>
            <a:endParaRPr lang="en-US" altLang="zh-CN"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buClr>
                <a:schemeClr val="tx1"/>
              </a:buClr>
              <a:buSzPct val="80000"/>
              <a:buFont typeface="Wingdings" pitchFamily="2" charset="2"/>
              <a:buChar char="l"/>
            </a:pP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也可以不覆盖。</a:t>
            </a:r>
          </a:p>
        </p:txBody>
      </p:sp>
      <p:sp>
        <p:nvSpPr>
          <p:cNvPr id="7" name="内容占位符 5">
            <a:extLst>
              <a:ext uri="{FF2B5EF4-FFF2-40B4-BE49-F238E27FC236}">
                <a16:creationId xmlns:a16="http://schemas.microsoft.com/office/drawing/2014/main" id="{DC476E32-C4EA-B508-B685-8088E9FB1F27}"/>
              </a:ext>
            </a:extLst>
          </p:cNvPr>
          <p:cNvSpPr txBox="1">
            <a:spLocks/>
          </p:cNvSpPr>
          <p:nvPr/>
        </p:nvSpPr>
        <p:spPr>
          <a:xfrm>
            <a:off x="605790" y="786130"/>
            <a:ext cx="8248822" cy="646757"/>
          </a:xfrm>
          <a:prstGeom prst="rect">
            <a:avLst/>
          </a:prstGeom>
        </p:spPr>
        <p:txBody>
          <a:bodyPr/>
          <a:lstStyle>
            <a:lvl1pPr marL="0" marR="0" indent="0" algn="l" defTabSz="909637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60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Tahoma"/>
              </a:defRPr>
            </a:lvl1pPr>
            <a:lvl2pPr marL="872595" marR="0" indent="-37570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5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2pPr>
            <a:lvl3pPr marL="1290108" marR="0" indent="-336020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3pPr>
            <a:lvl4pPr marL="18187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5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4pPr>
            <a:lvl5pPr marL="22759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■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5pPr>
            <a:lvl6pPr marL="27331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6pPr>
            <a:lvl7pPr marL="31903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7pPr>
            <a:lvl8pPr marL="36475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8pPr>
            <a:lvl9pPr marL="4104745" marR="0" indent="-407458" algn="l" defTabSz="909637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3333CC"/>
              </a:buClr>
              <a:buSzPct val="50000"/>
              <a:buFontTx/>
              <a:buChar char="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hangingPunct="1"/>
            <a:r>
              <a:rPr lang="zh-CN" altLang="en-US"/>
              <a:t>如果线性表为空表，</a:t>
            </a:r>
            <a:r>
              <a:rPr lang="en-US" altLang="zh-CN"/>
              <a:t>isEmpty</a:t>
            </a:r>
            <a:r>
              <a:rPr lang="zh-CN" altLang="en-US"/>
              <a:t>方法返回</a:t>
            </a:r>
            <a:r>
              <a:rPr lang="en-US" altLang="zh-CN"/>
              <a:t>false</a:t>
            </a:r>
            <a:r>
              <a:rPr lang="zh-CN" altLang="en-US"/>
              <a:t>，否则返回</a:t>
            </a:r>
            <a:r>
              <a:rPr lang="en-US" altLang="zh-CN"/>
              <a:t>true</a:t>
            </a:r>
            <a:r>
              <a:rPr lang="zh-CN" altLang="en-US"/>
              <a:t>。</a:t>
            </a:r>
          </a:p>
        </p:txBody>
      </p:sp>
      <p:sp>
        <p:nvSpPr>
          <p:cNvPr id="8" name="public boolean isEmpty() {…">
            <a:extLst>
              <a:ext uri="{FF2B5EF4-FFF2-40B4-BE49-F238E27FC236}">
                <a16:creationId xmlns:a16="http://schemas.microsoft.com/office/drawing/2014/main" id="{403DA4F6-1ABD-326C-9032-1A402EB093B8}"/>
              </a:ext>
            </a:extLst>
          </p:cNvPr>
          <p:cNvSpPr txBox="1"/>
          <p:nvPr/>
        </p:nvSpPr>
        <p:spPr>
          <a:xfrm>
            <a:off x="1901319" y="4473303"/>
            <a:ext cx="5725926" cy="1699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lang="en-US" altLang="zh-CN" sz="2400">
                <a:solidFill>
                  <a:srgbClr val="931A68"/>
                </a:solidFill>
              </a:rPr>
              <a:t>default</a:t>
            </a:r>
            <a:r>
              <a:rPr sz="2400"/>
              <a:t> </a:t>
            </a:r>
            <a:r>
              <a:rPr sz="2400">
                <a:solidFill>
                  <a:srgbClr val="931A68"/>
                </a:solidFill>
              </a:rPr>
              <a:t>boolean</a:t>
            </a:r>
            <a:r>
              <a:rPr sz="2400"/>
              <a:t> isEmpty() {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/>
              <a:t> </a:t>
            </a:r>
            <a:r>
              <a:rPr sz="2400">
                <a:solidFill>
                  <a:srgbClr val="0326CC"/>
                </a:solidFill>
              </a:rPr>
              <a:t>size</a:t>
            </a:r>
            <a:r>
              <a:rPr lang="en-US" sz="2400">
                <a:solidFill>
                  <a:srgbClr val="0326CC"/>
                </a:solidFill>
              </a:rPr>
              <a:t>()</a:t>
            </a:r>
            <a:r>
              <a:rPr sz="2400"/>
              <a:t> == 0;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</TotalTime>
  <Words>4483</Words>
  <Application>Microsoft Macintosh PowerPoint</Application>
  <PresentationFormat>全屏显示(4:3)</PresentationFormat>
  <Paragraphs>690</Paragraphs>
  <Slides>64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3" baseType="lpstr">
      <vt:lpstr>SimSun</vt:lpstr>
      <vt:lpstr>Arial Black</vt:lpstr>
      <vt:lpstr>Lucida Grande</vt:lpstr>
      <vt:lpstr>Monaco</vt:lpstr>
      <vt:lpstr>Symbol</vt:lpstr>
      <vt:lpstr>Tahoma</vt:lpstr>
      <vt:lpstr>Times New Roman</vt:lpstr>
      <vt:lpstr>Wingdings</vt:lpstr>
      <vt:lpstr>White</vt:lpstr>
      <vt:lpstr>线性表的实现</vt:lpstr>
      <vt:lpstr>数组描述</vt:lpstr>
      <vt:lpstr>数组描述</vt:lpstr>
      <vt:lpstr>CArrayList</vt:lpstr>
      <vt:lpstr>CArrayList的对象</vt:lpstr>
      <vt:lpstr>CArrayList的对象</vt:lpstr>
      <vt:lpstr>索引号的合法性检查</vt:lpstr>
      <vt:lpstr>size</vt:lpstr>
      <vt:lpstr>isEmpty</vt:lpstr>
      <vt:lpstr>T get(int index)</vt:lpstr>
      <vt:lpstr>T set(int index)</vt:lpstr>
      <vt:lpstr>void add(int index，T x)</vt:lpstr>
      <vt:lpstr>错误的做法</vt:lpstr>
      <vt:lpstr>向后复制数据</vt:lpstr>
      <vt:lpstr>向后复制数据</vt:lpstr>
      <vt:lpstr>向后复制数据</vt:lpstr>
      <vt:lpstr>void add(int index，T x)</vt:lpstr>
      <vt:lpstr>void add(int index，T x)</vt:lpstr>
      <vt:lpstr>System类的arraycopy方法</vt:lpstr>
      <vt:lpstr>T remove(int index)</vt:lpstr>
      <vt:lpstr>错误的做法</vt:lpstr>
      <vt:lpstr>向前复制数据</vt:lpstr>
      <vt:lpstr>向前复制数据</vt:lpstr>
      <vt:lpstr>T remove(int index)</vt:lpstr>
      <vt:lpstr>T remove(int index)</vt:lpstr>
      <vt:lpstr>PowerPoint 演示文稿</vt:lpstr>
      <vt:lpstr>PowerPoint 演示文稿</vt:lpstr>
      <vt:lpstr>void clear()</vt:lpstr>
      <vt:lpstr>错误的做法</vt:lpstr>
      <vt:lpstr>void clear()</vt:lpstr>
      <vt:lpstr>扩充容量</vt:lpstr>
      <vt:lpstr>扩充容量</vt:lpstr>
      <vt:lpstr>溢出</vt:lpstr>
      <vt:lpstr>溢出</vt:lpstr>
      <vt:lpstr>扩充容量</vt:lpstr>
      <vt:lpstr>扩充容量</vt:lpstr>
      <vt:lpstr>算法复杂性分析</vt:lpstr>
      <vt:lpstr>算法复杂性分析</vt:lpstr>
      <vt:lpstr>算法复杂性分析</vt:lpstr>
      <vt:lpstr>算法复杂性分析</vt:lpstr>
      <vt:lpstr>算法复杂性分析</vt:lpstr>
      <vt:lpstr>实现Iterable接口</vt:lpstr>
      <vt:lpstr>实现Iterable接口</vt:lpstr>
      <vt:lpstr>实现Iterable接口</vt:lpstr>
      <vt:lpstr>实现RandomAccess接口</vt:lpstr>
      <vt:lpstr>String toString()</vt:lpstr>
      <vt:lpstr>String toString()</vt:lpstr>
      <vt:lpstr>String toString()</vt:lpstr>
      <vt:lpstr>Object clone()</vt:lpstr>
      <vt:lpstr>Object clone()</vt:lpstr>
      <vt:lpstr>Object clone()</vt:lpstr>
      <vt:lpstr>Object clone()</vt:lpstr>
      <vt:lpstr>Object clone()</vt:lpstr>
      <vt:lpstr>Object clone()</vt:lpstr>
      <vt:lpstr>equals方法</vt:lpstr>
      <vt:lpstr>Arrays.equals</vt:lpstr>
      <vt:lpstr>CArrayList相等的定义</vt:lpstr>
      <vt:lpstr>int hashCode()</vt:lpstr>
      <vt:lpstr>Integer.hashCode</vt:lpstr>
      <vt:lpstr>String.hashCode</vt:lpstr>
      <vt:lpstr>Arrays.hashCode</vt:lpstr>
      <vt:lpstr>PowerPoint 演示文稿</vt:lpstr>
      <vt:lpstr>小结</vt:lpstr>
      <vt:lpstr>致谢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主要内容</dc:title>
  <cp:lastModifiedBy>Microsoft Office User</cp:lastModifiedBy>
  <cp:revision>245</cp:revision>
  <dcterms:modified xsi:type="dcterms:W3CDTF">2023-03-06T06:23:18Z</dcterms:modified>
</cp:coreProperties>
</file>