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1" r:id="rId1"/>
  </p:sldMasterIdLst>
  <p:notesMasterIdLst>
    <p:notesMasterId r:id="rId37"/>
  </p:notesMasterIdLst>
  <p:sldIdLst>
    <p:sldId id="294" r:id="rId2"/>
    <p:sldId id="256" r:id="rId3"/>
    <p:sldId id="295" r:id="rId4"/>
    <p:sldId id="260" r:id="rId5"/>
    <p:sldId id="261" r:id="rId6"/>
    <p:sldId id="296" r:id="rId7"/>
    <p:sldId id="299" r:id="rId8"/>
    <p:sldId id="297" r:id="rId9"/>
    <p:sldId id="267" r:id="rId10"/>
    <p:sldId id="29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300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57798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1pPr>
    <a:lvl2pPr marL="0" marR="0" indent="57798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2pPr>
    <a:lvl3pPr marL="0" marR="0" indent="57798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3pPr>
    <a:lvl4pPr marL="0" marR="0" indent="57798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4pPr>
    <a:lvl5pPr marL="0" marR="0" indent="57798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5pPr>
    <a:lvl6pPr marL="0" marR="0" indent="57798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6pPr>
    <a:lvl7pPr marL="0" marR="0" indent="57798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7pPr>
    <a:lvl8pPr marL="0" marR="0" indent="57798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8pPr>
    <a:lvl9pPr marL="0" marR="0" indent="57798" algn="l" defTabSz="457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李盛恩" initials="李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CDFE2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E78C3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394F8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B4EB3"/>
          </a:solidFill>
        </a:fill>
      </a:tcStyle>
    </a:firstRow>
  </a:tblStyle>
  <a:tblStyle styleId="{C7B018BB-80A7-4F77-B60F-C8B233D01FF8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1EA"/>
          </a:solidFill>
        </a:fill>
      </a:tcStyle>
    </a:wholeTbl>
    <a:band2H>
      <a:tcTxStyle/>
      <a:tcStyle>
        <a:tcBdr/>
        <a:fill>
          <a:solidFill>
            <a:srgbClr val="E6E9F5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FE4CB"/>
          </a:solidFill>
        </a:fill>
      </a:tcStyle>
    </a:wholeTbl>
    <a:band2H>
      <a:tcTxStyle/>
      <a:tcStyle>
        <a:tcBdr/>
        <a:fill>
          <a:solidFill>
            <a:srgbClr val="F7F2E7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CBD9"/>
          </a:solidFill>
        </a:fill>
      </a:tcStyle>
    </a:wholeTbl>
    <a:band2H>
      <a:tcTxStyle/>
      <a:tcStyle>
        <a:tcBdr/>
        <a:fill>
          <a:solidFill>
            <a:srgbClr val="EAE7ED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63"/>
  </p:normalViewPr>
  <p:slideViewPr>
    <p:cSldViewPr snapToGrid="0">
      <p:cViewPr>
        <p:scale>
          <a:sx n="83" d="100"/>
          <a:sy n="83" d="100"/>
        </p:scale>
        <p:origin x="28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0-01-30T18:00:22.403" idx="4">
    <p:pos x="5483" y="2207"/>
    <p:text>因为初始时new 操作让elements的所有元素=null
出队操作，保证出去的元素=null
clear操作保证所有的数组元素=null
入队操作不允许加入null
所以，空队时，所有的数组元素=null
没有判断是否为空队列</p:text>
    <p:extLst>
      <p:ext uri="{C676402C-5697-4E1C-873F-D02D1690AC5C}">
        <p15:threadingInfo xmlns:p15="http://schemas.microsoft.com/office/powerpoint/2012/main" timeZoneBias="-480"/>
      </p:ext>
    </p:extLst>
  </p:cm>
  <p:cm authorId="0" dt="2021-03-28T08:01:53.437" idx="3">
    <p:pos x="5373" y="197"/>
    <p:text>elements[head] = null
尽快告诉系统这个引用的对象，
队列不再使用它</p:text>
    <p:extLst>
      <p:ext uri="{C676402C-5697-4E1C-873F-D02D1690AC5C}">
        <p15:threadingInfo xmlns:p15="http://schemas.microsoft.com/office/powerpoint/2012/main" timeZoneBias="-48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0-01-30T18:24:46.141" idx="6">
    <p:pos x="5588" y="2956"/>
    <p:text>需要了解：
1、二进制的位与操作，移位操作
2、整数的补码表示
3、尝试验证</p:text>
    <p:extLst>
      <p:ext uri="{C676402C-5697-4E1C-873F-D02D1690AC5C}">
        <p15:threadingInfo xmlns:p15="http://schemas.microsoft.com/office/powerpoint/2012/main" timeZoneBias="-480"/>
      </p:ext>
    </p:extLst>
  </p:cm>
  <p:cm authorId="0" dt="2022-10-02T09:41:56.778" idx="5">
    <p:pos x="713" y="3818"/>
    <p:text>Java 8的类库是这样实现的
Java 17就不是了，使用了if语句调整循环，没有使用%运算</p:text>
    <p:extLst>
      <p:ext uri="{C676402C-5697-4E1C-873F-D02D1690AC5C}">
        <p15:threadingInfo xmlns:p15="http://schemas.microsoft.com/office/powerpoint/2012/main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2" name="Shape 4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1pPr>
    <a:lvl2pPr indent="2286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2pPr>
    <a:lvl3pPr indent="4572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3pPr>
    <a:lvl4pPr indent="6858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4pPr>
    <a:lvl5pPr indent="9144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5pPr>
    <a:lvl6pPr indent="11430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6pPr>
    <a:lvl7pPr indent="13716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7pPr>
    <a:lvl8pPr indent="16002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8pPr>
    <a:lvl9pPr indent="18288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/>
              <a:t>left</a:t>
            </a:r>
            <a:r>
              <a:rPr kumimoji="1" lang="zh-CN" altLang="en-US"/>
              <a:t>端就是队头，</a:t>
            </a:r>
            <a:r>
              <a:rPr kumimoji="1" lang="en-US" altLang="zh-CN"/>
              <a:t>right</a:t>
            </a:r>
            <a:r>
              <a:rPr kumimoji="1" lang="zh-CN" altLang="en-US"/>
              <a:t>端就是队尾</a:t>
            </a:r>
          </a:p>
        </p:txBody>
      </p:sp>
    </p:spTree>
    <p:extLst>
      <p:ext uri="{BB962C8B-B14F-4D97-AF65-F5344CB8AC3E}">
        <p14:creationId xmlns:p14="http://schemas.microsoft.com/office/powerpoint/2010/main" val="1278314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这里使队头有二义性：队头既指队列的头，也指处于队头的数据，或者说第</a:t>
            </a:r>
            <a:r>
              <a:rPr kumimoji="1" lang="en-US" altLang="zh-CN"/>
              <a:t>1</a:t>
            </a:r>
            <a:r>
              <a:rPr kumimoji="1" lang="zh-CN" altLang="en-US"/>
              <a:t>个数据，怎么说才更合适？</a:t>
            </a:r>
          </a:p>
        </p:txBody>
      </p:sp>
    </p:spTree>
    <p:extLst>
      <p:ext uri="{BB962C8B-B14F-4D97-AF65-F5344CB8AC3E}">
        <p14:creationId xmlns:p14="http://schemas.microsoft.com/office/powerpoint/2010/main" val="1609235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/>
              <a:t>A</a:t>
            </a:r>
            <a:r>
              <a:rPr kumimoji="1" lang="zh-CN" altLang="en-US"/>
              <a:t>，</a:t>
            </a:r>
            <a:r>
              <a:rPr kumimoji="1" lang="en-US" altLang="zh-CN"/>
              <a:t>B</a:t>
            </a:r>
            <a:r>
              <a:rPr kumimoji="1" lang="zh-CN" altLang="en-US"/>
              <a:t>，</a:t>
            </a:r>
            <a:r>
              <a:rPr kumimoji="1" lang="en-US" altLang="zh-CN"/>
              <a:t>C</a:t>
            </a:r>
            <a:r>
              <a:rPr kumimoji="1" lang="zh-CN" altLang="en-US"/>
              <a:t>和</a:t>
            </a:r>
            <a:r>
              <a:rPr kumimoji="1" lang="en-US" altLang="zh-CN"/>
              <a:t>A</a:t>
            </a:r>
            <a:r>
              <a:rPr kumimoji="1" lang="zh-CN" altLang="en-US"/>
              <a:t>，</a:t>
            </a:r>
            <a:r>
              <a:rPr kumimoji="1" lang="en-US" altLang="zh-CN"/>
              <a:t>B</a:t>
            </a:r>
            <a:r>
              <a:rPr kumimoji="1" lang="zh-CN" altLang="en-US"/>
              <a:t>，</a:t>
            </a:r>
            <a:r>
              <a:rPr kumimoji="1" lang="en-US" altLang="zh-CN"/>
              <a:t>C</a:t>
            </a:r>
            <a:r>
              <a:rPr kumimoji="1" lang="zh-CN" altLang="en-US"/>
              <a:t>，</a:t>
            </a:r>
            <a:r>
              <a:rPr kumimoji="1" lang="en-US" altLang="zh-CN"/>
              <a:t>D</a:t>
            </a:r>
            <a:r>
              <a:rPr kumimoji="1" lang="zh-CN" altLang="en-US"/>
              <a:t>，</a:t>
            </a:r>
            <a:r>
              <a:rPr kumimoji="1" lang="en-US" altLang="zh-CN"/>
              <a:t>E</a:t>
            </a:r>
            <a:r>
              <a:rPr kumimoji="1" lang="zh-CN" altLang="en-US"/>
              <a:t>，</a:t>
            </a:r>
            <a:r>
              <a:rPr kumimoji="1" lang="en-US" altLang="zh-CN"/>
              <a:t>F</a:t>
            </a:r>
            <a:r>
              <a:rPr kumimoji="1" lang="zh-CN" altLang="en-US"/>
              <a:t>，</a:t>
            </a:r>
            <a:r>
              <a:rPr kumimoji="1" lang="en-US" altLang="zh-CN"/>
              <a:t>G</a:t>
            </a:r>
            <a:r>
              <a:rPr kumimoji="1" lang="zh-CN" altLang="en-US"/>
              <a:t>，</a:t>
            </a:r>
            <a:r>
              <a:rPr kumimoji="1" lang="en-US" altLang="zh-CN"/>
              <a:t>H</a:t>
            </a:r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60947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文本"/>
          <p:cNvSpPr txBox="1">
            <a:spLocks noGrp="1"/>
          </p:cNvSpPr>
          <p:nvPr>
            <p:ph type="title"/>
          </p:nvPr>
        </p:nvSpPr>
        <p:spPr>
          <a:xfrm>
            <a:off x="1815254" y="40640"/>
            <a:ext cx="9396871" cy="1002453"/>
          </a:xfrm>
          <a:prstGeom prst="rect">
            <a:avLst/>
          </a:prstGeom>
        </p:spPr>
        <p:txBody>
          <a:bodyPr/>
          <a:lstStyle>
            <a:lvl1pPr>
              <a:defRPr sz="5689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t>标题文本</a:t>
            </a:r>
          </a:p>
        </p:txBody>
      </p:sp>
      <p:sp>
        <p:nvSpPr>
          <p:cNvPr id="2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0725DCA-3E38-9274-C4F5-E7C5090655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2176" y="1203190"/>
            <a:ext cx="11692827" cy="1929785"/>
          </a:xfrm>
          <a:prstGeom prst="rect">
            <a:avLst/>
          </a:prstGeom>
        </p:spPr>
        <p:txBody>
          <a:bodyPr/>
          <a:lstStyle>
            <a:lvl1pPr marL="388332" indent="-65023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l"/>
              <a:defRPr sz="3413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defRPr>
            </a:lvl1pPr>
            <a:lvl2pPr marL="1438181" indent="-65023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+mj-lt"/>
              <a:buAutoNum type="alphaLcPeriod"/>
              <a:defRPr sz="3413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defRPr>
            </a:lvl2pPr>
            <a:lvl3pPr marL="1356904" indent="-650230">
              <a:lnSpc>
                <a:spcPct val="150000"/>
              </a:lnSpc>
              <a:spcBef>
                <a:spcPts val="0"/>
              </a:spcBef>
              <a:buNone/>
              <a:defRPr sz="3413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2007132" indent="-650230">
              <a:lnSpc>
                <a:spcPct val="150000"/>
              </a:lnSpc>
              <a:spcBef>
                <a:spcPts val="0"/>
              </a:spcBef>
              <a:buNone/>
              <a:defRPr sz="3413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657362" indent="0"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endParaRPr kumimoji="1" lang="zh-CN" altLang="en-US"/>
          </a:p>
          <a:p>
            <a:pPr lvl="3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7340712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ls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"/>
          <p:cNvSpPr/>
          <p:nvPr/>
        </p:nvSpPr>
        <p:spPr>
          <a:xfrm>
            <a:off x="1142999" y="103857"/>
            <a:ext cx="467362" cy="675079"/>
          </a:xfrm>
          <a:prstGeom prst="rect">
            <a:avLst/>
          </a:prstGeom>
          <a:gradFill>
            <a:gsLst>
              <a:gs pos="0">
                <a:srgbClr val="F81F08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799" tIns="50799" rIns="50799" bIns="50799" anchor="ctr"/>
          <a:lstStyle/>
          <a:p>
            <a:pPr marR="57797" indent="82200" defTabSz="1295380">
              <a:lnSpc>
                <a:spcPct val="100000"/>
              </a:lnSpc>
              <a:spcBef>
                <a:spcPts val="1849"/>
              </a:spcBef>
              <a:defRPr sz="1800" b="1">
                <a:uFill>
                  <a:solidFill>
                    <a:srgbClr val="000000"/>
                  </a:solidFill>
                </a:uFill>
              </a:defRPr>
            </a:pPr>
            <a:endParaRPr sz="2560"/>
          </a:p>
        </p:txBody>
      </p:sp>
      <p:grpSp>
        <p:nvGrpSpPr>
          <p:cNvPr id="33" name="Group 7"/>
          <p:cNvGrpSpPr/>
          <p:nvPr/>
        </p:nvGrpSpPr>
        <p:grpSpPr>
          <a:xfrm>
            <a:off x="165099" y="103857"/>
            <a:ext cx="1435102" cy="1041404"/>
            <a:chOff x="0" y="0"/>
            <a:chExt cx="1009054" cy="732235"/>
          </a:xfrm>
        </p:grpSpPr>
        <p:sp>
          <p:nvSpPr>
            <p:cNvPr id="29" name="Shape 3"/>
            <p:cNvSpPr/>
            <p:nvPr/>
          </p:nvSpPr>
          <p:spPr>
            <a:xfrm>
              <a:off x="256129" y="-1"/>
              <a:ext cx="383675" cy="385711"/>
            </a:xfrm>
            <a:prstGeom prst="rect">
              <a:avLst/>
            </a:prstGeom>
            <a:solidFill>
              <a:srgbClr val="F81F08"/>
            </a:solidFill>
            <a:ln w="12700" cap="flat">
              <a:noFill/>
              <a:miter lim="400000"/>
            </a:ln>
            <a:effectLst/>
          </p:spPr>
          <p:txBody>
            <a:bodyPr wrap="square" lIns="35718" tIns="35718" rIns="35718" bIns="35718" numCol="1" anchor="ctr">
              <a:noAutofit/>
            </a:bodyPr>
            <a:lstStyle/>
            <a:p>
              <a:pPr marR="57797" indent="82200" defTabSz="1295380">
                <a:lnSpc>
                  <a:spcPct val="100000"/>
                </a:lnSpc>
                <a:spcBef>
                  <a:spcPts val="1849"/>
                </a:spcBef>
                <a:defRPr sz="1800" b="1">
                  <a:uFill>
                    <a:solidFill>
                      <a:srgbClr val="000000"/>
                    </a:solidFill>
                  </a:uFill>
                </a:defRPr>
              </a:pPr>
              <a:endParaRPr sz="2560"/>
            </a:p>
          </p:txBody>
        </p:sp>
        <p:sp>
          <p:nvSpPr>
            <p:cNvPr id="30" name="Shape 4"/>
            <p:cNvSpPr/>
            <p:nvPr/>
          </p:nvSpPr>
          <p:spPr>
            <a:xfrm>
              <a:off x="364558" y="346525"/>
              <a:ext cx="369774" cy="385711"/>
            </a:xfrm>
            <a:prstGeom prst="rect">
              <a:avLst/>
            </a:prstGeom>
            <a:solidFill>
              <a:srgbClr val="3333CC"/>
            </a:solidFill>
            <a:ln w="12700" cap="flat">
              <a:noFill/>
              <a:miter lim="400000"/>
            </a:ln>
            <a:effectLst/>
          </p:spPr>
          <p:txBody>
            <a:bodyPr wrap="square" lIns="35718" tIns="35718" rIns="35718" bIns="35718" numCol="1" anchor="ctr">
              <a:noAutofit/>
            </a:bodyPr>
            <a:lstStyle/>
            <a:p>
              <a:pPr marR="57797" indent="82200" defTabSz="1295380">
                <a:lnSpc>
                  <a:spcPct val="100000"/>
                </a:lnSpc>
                <a:spcBef>
                  <a:spcPts val="1849"/>
                </a:spcBef>
                <a:defRPr sz="1800" b="1">
                  <a:uFill>
                    <a:solidFill>
                      <a:srgbClr val="000000"/>
                    </a:solidFill>
                  </a:uFill>
                </a:defRPr>
              </a:pPr>
              <a:endParaRPr sz="2560"/>
            </a:p>
          </p:txBody>
        </p:sp>
        <p:sp>
          <p:nvSpPr>
            <p:cNvPr id="31" name="Shape 5"/>
            <p:cNvSpPr/>
            <p:nvPr/>
          </p:nvSpPr>
          <p:spPr>
            <a:xfrm>
              <a:off x="688456" y="346525"/>
              <a:ext cx="320599" cy="385711"/>
            </a:xfrm>
            <a:prstGeom prst="rect">
              <a:avLst/>
            </a:prstGeom>
            <a:gradFill flip="none" rotWithShape="1">
              <a:gsLst>
                <a:gs pos="0">
                  <a:srgbClr val="3333CC"/>
                </a:gs>
                <a:gs pos="100000">
                  <a:srgbClr val="FEE8F7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5718" tIns="35718" rIns="35718" bIns="35718" numCol="1" anchor="ctr">
              <a:noAutofit/>
            </a:bodyPr>
            <a:lstStyle/>
            <a:p>
              <a:pPr marR="57797" indent="82200" defTabSz="1295380">
                <a:lnSpc>
                  <a:spcPct val="100000"/>
                </a:lnSpc>
                <a:spcBef>
                  <a:spcPts val="1849"/>
                </a:spcBef>
                <a:defRPr sz="1800" b="1">
                  <a:uFill>
                    <a:solidFill>
                      <a:srgbClr val="000000"/>
                    </a:solidFill>
                  </a:uFill>
                </a:defRPr>
              </a:pPr>
              <a:endParaRPr sz="2560"/>
            </a:p>
          </p:txBody>
        </p:sp>
        <p:sp>
          <p:nvSpPr>
            <p:cNvPr id="32" name="Shape 6"/>
            <p:cNvSpPr/>
            <p:nvPr/>
          </p:nvSpPr>
          <p:spPr>
            <a:xfrm>
              <a:off x="-1" y="283799"/>
              <a:ext cx="490715" cy="343140"/>
            </a:xfrm>
            <a:prstGeom prst="rect">
              <a:avLst/>
            </a:prstGeom>
            <a:gradFill flip="none" rotWithShape="1">
              <a:gsLst>
                <a:gs pos="0">
                  <a:srgbClr val="FEE8F7"/>
                </a:gs>
                <a:gs pos="100000">
                  <a:srgbClr val="FF0000"/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5718" tIns="35718" rIns="35718" bIns="35718" numCol="1" anchor="ctr">
              <a:noAutofit/>
            </a:bodyPr>
            <a:lstStyle/>
            <a:p>
              <a:pPr marR="57797" indent="82200" defTabSz="1295380">
                <a:lnSpc>
                  <a:spcPct val="100000"/>
                </a:lnSpc>
                <a:spcBef>
                  <a:spcPts val="1849"/>
                </a:spcBef>
                <a:defRPr sz="1800" b="1">
                  <a:uFill>
                    <a:solidFill>
                      <a:srgbClr val="000000"/>
                    </a:solidFill>
                  </a:uFill>
                </a:defRPr>
              </a:pPr>
              <a:endParaRPr sz="2560"/>
            </a:p>
          </p:txBody>
        </p:sp>
      </p:grpSp>
      <p:sp>
        <p:nvSpPr>
          <p:cNvPr id="34" name="Shape 8"/>
          <p:cNvSpPr/>
          <p:nvPr/>
        </p:nvSpPr>
        <p:spPr>
          <a:xfrm>
            <a:off x="1087402" y="-63784"/>
            <a:ext cx="45157" cy="1298224"/>
          </a:xfrm>
          <a:prstGeom prst="rect">
            <a:avLst/>
          </a:prstGeom>
          <a:solidFill>
            <a:srgbClr val="1C1C1C"/>
          </a:solidFill>
          <a:ln w="12700">
            <a:miter lim="400000"/>
          </a:ln>
        </p:spPr>
        <p:txBody>
          <a:bodyPr lIns="50799" tIns="50799" rIns="50799" bIns="50799" anchor="ctr"/>
          <a:lstStyle/>
          <a:p>
            <a:pPr marR="57797" indent="82200" defTabSz="1295380">
              <a:lnSpc>
                <a:spcPct val="100000"/>
              </a:lnSpc>
              <a:spcBef>
                <a:spcPts val="1849"/>
              </a:spcBef>
              <a:defRPr sz="1800" b="1">
                <a:uFill>
                  <a:solidFill>
                    <a:srgbClr val="000000"/>
                  </a:solidFill>
                </a:uFill>
              </a:defRPr>
            </a:pPr>
            <a:endParaRPr sz="2560"/>
          </a:p>
        </p:txBody>
      </p:sp>
      <p:sp>
        <p:nvSpPr>
          <p:cNvPr id="35" name="Shape 9"/>
          <p:cNvSpPr/>
          <p:nvPr/>
        </p:nvSpPr>
        <p:spPr>
          <a:xfrm>
            <a:off x="629920" y="997937"/>
            <a:ext cx="11699807" cy="45158"/>
          </a:xfrm>
          <a:prstGeom prst="rect">
            <a:avLst/>
          </a:prstGeom>
          <a:gradFill>
            <a:gsLst>
              <a:gs pos="0">
                <a:srgbClr val="1C1C1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799" tIns="50799" rIns="50799" bIns="50799" anchor="ctr"/>
          <a:lstStyle/>
          <a:p>
            <a:pPr marR="57797" indent="82200" defTabSz="1295380">
              <a:lnSpc>
                <a:spcPct val="100000"/>
              </a:lnSpc>
              <a:spcBef>
                <a:spcPts val="1849"/>
              </a:spcBef>
              <a:defRPr sz="1800" b="1">
                <a:uFill>
                  <a:solidFill>
                    <a:srgbClr val="000000"/>
                  </a:solidFill>
                </a:uFill>
              </a:defRPr>
            </a:pPr>
            <a:endParaRPr sz="2560"/>
          </a:p>
        </p:txBody>
      </p:sp>
      <p:pic>
        <p:nvPicPr>
          <p:cNvPr id="36" name="tb.png" descr="t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5923" y="40923"/>
            <a:ext cx="992720" cy="945446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标题文本"/>
          <p:cNvSpPr txBox="1">
            <a:spLocks noGrp="1"/>
          </p:cNvSpPr>
          <p:nvPr>
            <p:ph type="title"/>
          </p:nvPr>
        </p:nvSpPr>
        <p:spPr>
          <a:xfrm>
            <a:off x="1619842" y="47666"/>
            <a:ext cx="9448802" cy="952502"/>
          </a:xfrm>
          <a:prstGeom prst="rect">
            <a:avLst/>
          </a:prstGeom>
        </p:spPr>
        <p:txBody>
          <a:bodyPr lIns="35718" tIns="35718" rIns="35718" bIns="35718" anchor="ctr"/>
          <a:lstStyle>
            <a:lvl1pPr marR="57797" indent="82200" defTabSz="1295380">
              <a:defRPr sz="5689" b="1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标题文本</a:t>
            </a:r>
          </a:p>
        </p:txBody>
      </p:sp>
      <p:sp>
        <p:nvSpPr>
          <p:cNvPr id="3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238782" y="9080499"/>
            <a:ext cx="511998" cy="466088"/>
          </a:xfrm>
          <a:prstGeom prst="rect">
            <a:avLst/>
          </a:prstGeom>
        </p:spPr>
        <p:txBody>
          <a:bodyPr lIns="35718" tIns="35718" rIns="35718" bIns="35718"/>
          <a:lstStyle>
            <a:lvl1pPr defTabSz="825486">
              <a:defRPr sz="2560">
                <a:uFill>
                  <a:solidFill>
                    <a:srgbClr val="000000"/>
                  </a:solidFill>
                </a:u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33859726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/>
          <p:nvPr/>
        </p:nvSpPr>
        <p:spPr>
          <a:xfrm>
            <a:off x="591538" y="27094"/>
            <a:ext cx="625405" cy="675076"/>
          </a:xfrm>
          <a:prstGeom prst="rect">
            <a:avLst/>
          </a:prstGeom>
          <a:solidFill>
            <a:srgbClr val="F81F08"/>
          </a:solidFill>
          <a:ln w="12700">
            <a:miter lim="400000"/>
          </a:ln>
        </p:spPr>
        <p:txBody>
          <a:bodyPr lIns="72249" tIns="72249" rIns="72249" bIns="72249" anchor="ctr"/>
          <a:lstStyle/>
          <a:p>
            <a:pPr indent="81279" defTabSz="1293686">
              <a:lnSpc>
                <a:spcPct val="100000"/>
              </a:lnSpc>
              <a:spcBef>
                <a:spcPts val="1849"/>
              </a:spcBef>
              <a:defRPr sz="2200" b="1"/>
            </a:pPr>
            <a:endParaRPr sz="3129"/>
          </a:p>
        </p:txBody>
      </p:sp>
      <p:sp>
        <p:nvSpPr>
          <p:cNvPr id="3" name="矩形"/>
          <p:cNvSpPr/>
          <p:nvPr/>
        </p:nvSpPr>
        <p:spPr>
          <a:xfrm>
            <a:off x="1142436" y="27094"/>
            <a:ext cx="467361" cy="675076"/>
          </a:xfrm>
          <a:prstGeom prst="rect">
            <a:avLst/>
          </a:prstGeom>
          <a:gradFill>
            <a:gsLst>
              <a:gs pos="0">
                <a:srgbClr val="F81F08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72249" tIns="72249" rIns="72249" bIns="72249" anchor="ctr"/>
          <a:lstStyle/>
          <a:p>
            <a:pPr indent="81279" defTabSz="1293686">
              <a:lnSpc>
                <a:spcPct val="100000"/>
              </a:lnSpc>
              <a:spcBef>
                <a:spcPts val="1849"/>
              </a:spcBef>
              <a:defRPr sz="2200" b="1"/>
            </a:pPr>
            <a:endParaRPr sz="3129"/>
          </a:p>
        </p:txBody>
      </p:sp>
      <p:sp>
        <p:nvSpPr>
          <p:cNvPr id="4" name="矩形"/>
          <p:cNvSpPr/>
          <p:nvPr/>
        </p:nvSpPr>
        <p:spPr>
          <a:xfrm>
            <a:off x="767645" y="379308"/>
            <a:ext cx="602827" cy="675076"/>
          </a:xfrm>
          <a:prstGeom prst="rect">
            <a:avLst/>
          </a:prstGeom>
          <a:solidFill>
            <a:srgbClr val="3333CC"/>
          </a:solidFill>
          <a:ln w="12700">
            <a:miter lim="400000"/>
          </a:ln>
        </p:spPr>
        <p:txBody>
          <a:bodyPr lIns="72249" tIns="72249" rIns="72249" bIns="72249" anchor="ctr"/>
          <a:lstStyle/>
          <a:p>
            <a:pPr indent="81279" defTabSz="1293686">
              <a:lnSpc>
                <a:spcPct val="100000"/>
              </a:lnSpc>
              <a:spcBef>
                <a:spcPts val="1849"/>
              </a:spcBef>
              <a:defRPr sz="2200" b="1"/>
            </a:pPr>
            <a:endParaRPr sz="3129"/>
          </a:p>
        </p:txBody>
      </p:sp>
      <p:sp>
        <p:nvSpPr>
          <p:cNvPr id="5" name="矩形"/>
          <p:cNvSpPr/>
          <p:nvPr/>
        </p:nvSpPr>
        <p:spPr>
          <a:xfrm>
            <a:off x="1293707" y="379308"/>
            <a:ext cx="521547" cy="675076"/>
          </a:xfrm>
          <a:prstGeom prst="rect">
            <a:avLst/>
          </a:prstGeom>
          <a:gradFill>
            <a:gsLst>
              <a:gs pos="0">
                <a:srgbClr val="3333C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72249" tIns="72249" rIns="72249" bIns="72249" anchor="ctr"/>
          <a:lstStyle/>
          <a:p>
            <a:pPr indent="81279" defTabSz="1293686">
              <a:lnSpc>
                <a:spcPct val="100000"/>
              </a:lnSpc>
              <a:spcBef>
                <a:spcPts val="1849"/>
              </a:spcBef>
              <a:defRPr sz="2200" b="1"/>
            </a:pPr>
            <a:endParaRPr sz="3129"/>
          </a:p>
        </p:txBody>
      </p:sp>
      <p:sp>
        <p:nvSpPr>
          <p:cNvPr id="6" name="矩形"/>
          <p:cNvSpPr/>
          <p:nvPr/>
        </p:nvSpPr>
        <p:spPr>
          <a:xfrm>
            <a:off x="189652" y="447041"/>
            <a:ext cx="796998" cy="600569"/>
          </a:xfrm>
          <a:prstGeom prst="rect">
            <a:avLst/>
          </a:prstGeom>
          <a:gradFill>
            <a:gsLst>
              <a:gs pos="0">
                <a:srgbClr val="FEE8F7"/>
              </a:gs>
              <a:gs pos="100000">
                <a:srgbClr val="FF0000"/>
              </a:gs>
            </a:gsLst>
            <a:lin ang="18900000"/>
          </a:gradFill>
          <a:ln w="12700">
            <a:miter lim="400000"/>
          </a:ln>
        </p:spPr>
        <p:txBody>
          <a:bodyPr lIns="72249" tIns="72249" rIns="72249" bIns="72249" anchor="ctr"/>
          <a:lstStyle/>
          <a:p>
            <a:pPr indent="81279" defTabSz="1293686">
              <a:lnSpc>
                <a:spcPct val="100000"/>
              </a:lnSpc>
              <a:spcBef>
                <a:spcPts val="1849"/>
              </a:spcBef>
              <a:defRPr sz="2200" b="1"/>
            </a:pPr>
            <a:endParaRPr sz="3129"/>
          </a:p>
        </p:txBody>
      </p:sp>
      <p:sp>
        <p:nvSpPr>
          <p:cNvPr id="7" name="矩形"/>
          <p:cNvSpPr/>
          <p:nvPr/>
        </p:nvSpPr>
        <p:spPr>
          <a:xfrm>
            <a:off x="1131147" y="24835"/>
            <a:ext cx="45157" cy="1070188"/>
          </a:xfrm>
          <a:prstGeom prst="rect">
            <a:avLst/>
          </a:prstGeom>
          <a:solidFill>
            <a:srgbClr val="1C1C1C"/>
          </a:solidFill>
          <a:ln w="12700">
            <a:miter lim="400000"/>
          </a:ln>
        </p:spPr>
        <p:txBody>
          <a:bodyPr lIns="72249" tIns="72249" rIns="72249" bIns="72249" anchor="ctr"/>
          <a:lstStyle/>
          <a:p>
            <a:pPr indent="81279" defTabSz="1293686">
              <a:lnSpc>
                <a:spcPct val="100000"/>
              </a:lnSpc>
              <a:spcBef>
                <a:spcPts val="1849"/>
              </a:spcBef>
              <a:defRPr sz="2200" b="1"/>
            </a:pPr>
            <a:endParaRPr sz="3129"/>
          </a:p>
        </p:txBody>
      </p:sp>
      <p:sp>
        <p:nvSpPr>
          <p:cNvPr id="8" name="矩形"/>
          <p:cNvSpPr/>
          <p:nvPr/>
        </p:nvSpPr>
        <p:spPr>
          <a:xfrm>
            <a:off x="627663" y="1022773"/>
            <a:ext cx="11702063" cy="45157"/>
          </a:xfrm>
          <a:prstGeom prst="rect">
            <a:avLst/>
          </a:prstGeom>
          <a:gradFill>
            <a:gsLst>
              <a:gs pos="0">
                <a:srgbClr val="1C1C1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72249" tIns="72249" rIns="72249" bIns="72249" anchor="ctr"/>
          <a:lstStyle/>
          <a:p>
            <a:pPr indent="81279" defTabSz="1293686">
              <a:lnSpc>
                <a:spcPct val="100000"/>
              </a:lnSpc>
              <a:spcBef>
                <a:spcPts val="1849"/>
              </a:spcBef>
              <a:defRPr sz="2200" b="1"/>
            </a:pPr>
            <a:endParaRPr sz="3129"/>
          </a:p>
        </p:txBody>
      </p:sp>
      <p:pic>
        <p:nvPicPr>
          <p:cNvPr id="9" name="image1.png" descr="image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10524" y="27094"/>
            <a:ext cx="1074704" cy="1002453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标题文本"/>
          <p:cNvSpPr txBox="1">
            <a:spLocks noGrp="1"/>
          </p:cNvSpPr>
          <p:nvPr>
            <p:ph type="title"/>
          </p:nvPr>
        </p:nvSpPr>
        <p:spPr>
          <a:xfrm>
            <a:off x="1829704" y="40640"/>
            <a:ext cx="9396871" cy="10024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5717" tIns="35717" rIns="35717" bIns="35717" anchor="b">
            <a:noAutofit/>
          </a:bodyPr>
          <a:lstStyle/>
          <a:p>
            <a:r>
              <a:t>标题文本</a:t>
            </a:r>
          </a:p>
        </p:txBody>
      </p:sp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009633" y="9078525"/>
            <a:ext cx="983278" cy="947628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>
            <a:spAutoFit/>
          </a:bodyPr>
          <a:lstStyle>
            <a:lvl1pPr algn="ctr" defTabSz="824075">
              <a:lnSpc>
                <a:spcPct val="100000"/>
              </a:lnSpc>
              <a:defRPr sz="5689" b="1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31570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ransition spd="med"/>
  <p:txStyles>
    <p:titleStyle>
      <a:lvl1pPr marL="0" marR="0" indent="81279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rgbClr val="000000"/>
          </a:solidFill>
          <a:uFillTx/>
          <a:latin typeface="Times New Roman" panose="02020603050405020304" pitchFamily="18" charset="0"/>
          <a:ea typeface="Times New Roman" panose="02020603050405020304" pitchFamily="18" charset="0"/>
          <a:cs typeface="Times New Roman" panose="02020603050405020304" pitchFamily="18" charset="0"/>
          <a:sym typeface="Arial Black"/>
        </a:defRPr>
      </a:lvl1pPr>
      <a:lvl2pPr marL="0" marR="0" indent="81279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2pPr>
      <a:lvl3pPr marL="0" marR="0" indent="81279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3pPr>
      <a:lvl4pPr marL="0" marR="0" indent="81279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4pPr>
      <a:lvl5pPr marL="0" marR="0" indent="81279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5pPr>
      <a:lvl6pPr marL="0" marR="0" indent="731509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6pPr>
      <a:lvl7pPr marL="0" marR="0" indent="1381738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7pPr>
      <a:lvl8pPr marL="0" marR="0" indent="2031968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8pPr>
      <a:lvl9pPr marL="0" marR="0" indent="2682198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9pPr>
    </p:titleStyle>
    <p:bodyStyle>
      <a:lvl1pPr marL="388332" marR="0" indent="-331887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60000"/>
        <a:buFontTx/>
        <a:buChar char="■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1pPr>
      <a:lvl2pPr marL="1241005" marR="0" indent="-534332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2pPr>
      <a:lvl3pPr marL="1834792" marR="0" indent="-477888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3pPr>
      <a:lvl4pPr marL="2586619" marR="0" indent="-579487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4pPr>
      <a:lvl5pPr marL="3236849" marR="0" indent="-579487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5pPr>
      <a:lvl6pPr marL="3887079" marR="0" indent="-579487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0000"/>
        <a:buFontTx/>
        <a:buChar char="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6pPr>
      <a:lvl7pPr marL="4537309" marR="0" indent="-579487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0000"/>
        <a:buFontTx/>
        <a:buChar char="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7pPr>
      <a:lvl8pPr marL="5187538" marR="0" indent="-579487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0000"/>
        <a:buFontTx/>
        <a:buChar char="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8pPr>
      <a:lvl9pPr marL="5837768" marR="0" indent="-579487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0000"/>
        <a:buFontTx/>
        <a:buChar char="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9pPr>
    </p:bodyStyle>
    <p:otherStyle>
      <a:lvl1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1pPr>
      <a:lvl2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2pPr>
      <a:lvl3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3pPr>
      <a:lvl4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4pPr>
      <a:lvl5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5pPr>
      <a:lvl6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6pPr>
      <a:lvl7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7pPr>
      <a:lvl8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8pPr>
      <a:lvl9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1A87D24-4021-BD67-8669-290682F622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2176" y="1203190"/>
            <a:ext cx="11692827" cy="5492078"/>
          </a:xfrm>
        </p:spPr>
        <p:txBody>
          <a:bodyPr/>
          <a:lstStyle/>
          <a:p>
            <a:r>
              <a:rPr lang="zh-CN" altLang="en-US"/>
              <a:t>双端队列的定义</a:t>
            </a:r>
            <a:endParaRPr lang="en-US" altLang="zh-CN"/>
          </a:p>
          <a:p>
            <a:r>
              <a:rPr lang="zh-CN" altLang="en-US"/>
              <a:t>双端队列的用途</a:t>
            </a:r>
            <a:endParaRPr lang="en-US" altLang="zh-CN"/>
          </a:p>
          <a:p>
            <a:r>
              <a:rPr lang="zh-CN" altLang="en-US"/>
              <a:t>双端队列的抽象数据类型</a:t>
            </a:r>
            <a:endParaRPr lang="en-US" altLang="zh-CN"/>
          </a:p>
          <a:p>
            <a:r>
              <a:rPr lang="zh-CN" altLang="en-US"/>
              <a:t>双端队列的数组实现</a:t>
            </a:r>
            <a:endParaRPr lang="en-US" altLang="zh-CN"/>
          </a:p>
          <a:p>
            <a:r>
              <a:rPr lang="zh-CN" altLang="en-US"/>
              <a:t>双端队列的链式实现</a:t>
            </a:r>
            <a:br>
              <a:rPr lang="en-US" altLang="zh-CN"/>
            </a:br>
            <a:endParaRPr lang="en-US" altLang="zh-CN"/>
          </a:p>
          <a:p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27A81DB3-01D9-9267-A4D2-B2FDE31FD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主要内容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Deque-数组实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队空的条件</a:t>
            </a:r>
            <a:endParaRPr/>
          </a:p>
        </p:txBody>
      </p:sp>
      <p:pic>
        <p:nvPicPr>
          <p:cNvPr id="2" name="图片 1" descr="表格&#10;&#10;描述已自动生成">
            <a:extLst>
              <a:ext uri="{FF2B5EF4-FFF2-40B4-BE49-F238E27FC236}">
                <a16:creationId xmlns:a16="http://schemas.microsoft.com/office/drawing/2014/main" id="{2CC7EEEE-7BC3-1376-1B61-7C79189A336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81779" y="1109613"/>
            <a:ext cx="7534115" cy="202104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A2D7B9B-65BB-52A8-EDDF-E153DAA14200}"/>
              </a:ext>
            </a:extLst>
          </p:cNvPr>
          <p:cNvSpPr txBox="1"/>
          <p:nvPr/>
        </p:nvSpPr>
        <p:spPr>
          <a:xfrm>
            <a:off x="836908" y="3642102"/>
            <a:ext cx="8545609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r>
              <a:rPr kumimoji="1"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队操作后，</a:t>
            </a:r>
            <a:r>
              <a:rPr kumimoji="1"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 == right(</a:t>
            </a:r>
            <a:r>
              <a:rPr kumimoji="1"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经过循环处理后</a:t>
            </a:r>
            <a:r>
              <a:rPr kumimoji="1"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1"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，则队空。</a:t>
            </a:r>
          </a:p>
        </p:txBody>
      </p:sp>
      <p:sp>
        <p:nvSpPr>
          <p:cNvPr id="4" name="public boolean isEmpty() {…">
            <a:extLst>
              <a:ext uri="{FF2B5EF4-FFF2-40B4-BE49-F238E27FC236}">
                <a16:creationId xmlns:a16="http://schemas.microsoft.com/office/drawing/2014/main" id="{C96480ED-BCE1-D9E0-4B4F-2AFB1AC4865F}"/>
              </a:ext>
            </a:extLst>
          </p:cNvPr>
          <p:cNvSpPr txBox="1"/>
          <p:nvPr/>
        </p:nvSpPr>
        <p:spPr>
          <a:xfrm>
            <a:off x="359701" y="4865030"/>
            <a:ext cx="6000040" cy="18330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50000"/>
              </a:lnSpc>
              <a:defRPr sz="26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boolean</a:t>
            </a:r>
            <a:r>
              <a:t>	isEmpty() {</a:t>
            </a:r>
          </a:p>
          <a:p>
            <a:pPr indent="0">
              <a:lnSpc>
                <a:spcPct val="150000"/>
              </a:lnSpc>
              <a:defRPr sz="26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 lang="en-US">
                <a:solidFill>
                  <a:srgbClr val="0326CC"/>
                </a:solidFill>
              </a:rPr>
              <a:t>left</a:t>
            </a:r>
            <a:r>
              <a:rPr>
                <a:solidFill>
                  <a:srgbClr val="000000"/>
                </a:solidFill>
              </a:rPr>
              <a:t> == </a:t>
            </a:r>
            <a:r>
              <a:rPr lang="en-US">
                <a:solidFill>
                  <a:srgbClr val="0326CC"/>
                </a:solidFill>
              </a:rPr>
              <a:t>right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50000"/>
              </a:lnSpc>
              <a:defRPr sz="26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  <p:extLst>
      <p:ext uri="{BB962C8B-B14F-4D97-AF65-F5344CB8AC3E}">
        <p14:creationId xmlns:p14="http://schemas.microsoft.com/office/powerpoint/2010/main" val="19835783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入队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入队</a:t>
            </a:r>
          </a:p>
        </p:txBody>
      </p:sp>
      <p:sp>
        <p:nvSpPr>
          <p:cNvPr id="364" name="public boolean offerFirst(T x) {…"/>
          <p:cNvSpPr txBox="1"/>
          <p:nvPr/>
        </p:nvSpPr>
        <p:spPr>
          <a:xfrm>
            <a:off x="1348588" y="1593477"/>
            <a:ext cx="10643939" cy="66428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boolean</a:t>
            </a:r>
            <a:r>
              <a:t> offerFirst(T </a:t>
            </a:r>
            <a:r>
              <a:rPr>
                <a:solidFill>
                  <a:srgbClr val="7E504F"/>
                </a:solidFill>
              </a:rPr>
              <a:t>x</a:t>
            </a:r>
            <a:r>
              <a:t>) {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	Objects.requireNonNull(</a:t>
            </a:r>
            <a:r>
              <a:rPr>
                <a:solidFill>
                  <a:srgbClr val="7E504F"/>
                </a:solidFill>
              </a:rPr>
              <a:t>x</a:t>
            </a:r>
            <a:r>
              <a:t>);</a:t>
            </a:r>
            <a:r>
              <a:rPr>
                <a:solidFill>
                  <a:srgbClr val="4E9072"/>
                </a:solidFill>
              </a:rPr>
              <a:t>// x=null抛异常</a:t>
            </a:r>
          </a:p>
          <a:p>
            <a:pPr indent="0">
              <a:lnSpc>
                <a:spcPct val="100000"/>
              </a:lnSpc>
              <a:defRPr sz="25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 lang="en-US"/>
              <a:t>left</a:t>
            </a:r>
            <a:r>
              <a:rPr>
                <a:solidFill>
                  <a:srgbClr val="000000"/>
                </a:solidFill>
              </a:rPr>
              <a:t> = dec(</a:t>
            </a:r>
            <a:r>
              <a:rPr lang="en-US"/>
              <a:t>left</a:t>
            </a:r>
            <a:r>
              <a:rPr>
                <a:solidFill>
                  <a:srgbClr val="000000"/>
                </a:solidFill>
              </a:rPr>
              <a:t>, 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.</a:t>
            </a:r>
            <a:r>
              <a:t>length</a:t>
            </a:r>
            <a:r>
              <a:rPr>
                <a:solidFill>
                  <a:srgbClr val="000000"/>
                </a:solidFill>
              </a:rPr>
              <a:t>)] = </a:t>
            </a:r>
            <a:r>
              <a:rPr>
                <a:solidFill>
                  <a:srgbClr val="7E504F"/>
                </a:solidFill>
              </a:rPr>
              <a:t>x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00000"/>
              </a:lnSpc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入队操作造成了</a:t>
            </a:r>
            <a:r>
              <a:rPr lang="en-US"/>
              <a:t>left</a:t>
            </a:r>
            <a:r>
              <a:t>追上了</a:t>
            </a:r>
            <a:r>
              <a:rPr lang="en-US"/>
              <a:t>right</a:t>
            </a:r>
            <a:r>
              <a:t>，队满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00000"/>
              </a:lnSpc>
              <a:defRPr sz="25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rPr lang="en-US"/>
              <a:t>left</a:t>
            </a:r>
            <a:r>
              <a:rPr>
                <a:solidFill>
                  <a:srgbClr val="000000"/>
                </a:solidFill>
              </a:rPr>
              <a:t> == </a:t>
            </a:r>
            <a:r>
              <a:rPr lang="en-US"/>
              <a:t>right</a:t>
            </a:r>
            <a:r>
              <a:rPr>
                <a:solidFill>
                  <a:srgbClr val="000000"/>
                </a:solidFill>
              </a:rPr>
              <a:t>)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		doubleCapacity();</a:t>
            </a:r>
          </a:p>
          <a:p>
            <a:pPr indent="0">
              <a:lnSpc>
                <a:spcPct val="100000"/>
              </a:lnSpc>
              <a:defRPr sz="25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true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endParaRPr/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boolean</a:t>
            </a:r>
            <a:r>
              <a:t> offerLast(T </a:t>
            </a:r>
            <a:r>
              <a:rPr>
                <a:solidFill>
                  <a:srgbClr val="7E504F"/>
                </a:solidFill>
              </a:rPr>
              <a:t>x</a:t>
            </a:r>
            <a:r>
              <a:t>) {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	Objects.requireNonNull(</a:t>
            </a:r>
            <a:r>
              <a:rPr>
                <a:solidFill>
                  <a:srgbClr val="7E504F"/>
                </a:solidFill>
              </a:rPr>
              <a:t>x</a:t>
            </a:r>
            <a:r>
              <a:t>);</a:t>
            </a:r>
          </a:p>
          <a:p>
            <a:pPr indent="0">
              <a:lnSpc>
                <a:spcPct val="100000"/>
              </a:lnSpc>
              <a:defRPr sz="25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 lang="en-US"/>
              <a:t>right</a:t>
            </a:r>
            <a:r>
              <a:rPr>
                <a:solidFill>
                  <a:srgbClr val="000000"/>
                </a:solidFill>
              </a:rPr>
              <a:t>] = </a:t>
            </a:r>
            <a:r>
              <a:rPr>
                <a:solidFill>
                  <a:srgbClr val="7E504F"/>
                </a:solidFill>
              </a:rPr>
              <a:t>x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00000"/>
              </a:lnSpc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入队操作造成了</a:t>
            </a:r>
            <a:r>
              <a:rPr lang="en-US"/>
              <a:t>right</a:t>
            </a:r>
            <a:r>
              <a:t>追上了</a:t>
            </a:r>
            <a:r>
              <a:rPr lang="en-US"/>
              <a:t>left</a:t>
            </a:r>
            <a:r>
              <a:t>，队满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00000"/>
              </a:lnSpc>
              <a:defRPr sz="25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((</a:t>
            </a:r>
            <a:r>
              <a:rPr lang="en-US"/>
              <a:t>right</a:t>
            </a:r>
            <a:r>
              <a:rPr>
                <a:solidFill>
                  <a:srgbClr val="000000"/>
                </a:solidFill>
              </a:rPr>
              <a:t> = inc(</a:t>
            </a:r>
            <a:r>
              <a:rPr lang="en-US"/>
              <a:t>right</a:t>
            </a:r>
            <a:r>
              <a:rPr>
                <a:solidFill>
                  <a:srgbClr val="000000"/>
                </a:solidFill>
              </a:rPr>
              <a:t>, 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.</a:t>
            </a:r>
            <a:r>
              <a:t>length</a:t>
            </a:r>
            <a:r>
              <a:rPr>
                <a:solidFill>
                  <a:srgbClr val="000000"/>
                </a:solidFill>
              </a:rPr>
              <a:t>)) == </a:t>
            </a:r>
            <a:r>
              <a:rPr lang="en-US"/>
              <a:t>left</a:t>
            </a:r>
            <a:r>
              <a:rPr>
                <a:solidFill>
                  <a:srgbClr val="000000"/>
                </a:solidFill>
              </a:rPr>
              <a:t>)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		doubleCapacity();</a:t>
            </a:r>
          </a:p>
          <a:p>
            <a:pPr indent="0">
              <a:lnSpc>
                <a:spcPct val="100000"/>
              </a:lnSpc>
              <a:defRPr sz="25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true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保证队空时数组元素均为null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保证队空时数组元素均为null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93F9C8E-7F03-0E45-719F-45BE444583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5220" y="1081439"/>
            <a:ext cx="7927238" cy="204921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17B73B9-4BA6-606F-3CCE-4B351F75222A}"/>
              </a:ext>
            </a:extLst>
          </p:cNvPr>
          <p:cNvSpPr txBox="1"/>
          <p:nvPr/>
        </p:nvSpPr>
        <p:spPr>
          <a:xfrm>
            <a:off x="3983064" y="3084163"/>
            <a:ext cx="5196935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构造时是空队列，各数组元素均为</a:t>
            </a:r>
            <a:r>
              <a:rPr kumimoji="1"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null</a:t>
            </a:r>
            <a:endParaRPr kumimoji="1" lang="zh-CN" altLang="en-US" sz="2400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81E99D5-CD1D-F5C7-423E-787E3F070D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7908" y="4184582"/>
            <a:ext cx="6971497" cy="185359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5958010-A6D6-EB9E-D9C7-AFD73C61D4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336" y="6199323"/>
            <a:ext cx="5857320" cy="157114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D93BC3C-FB6F-A51A-C0E7-70799508F2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6816" y="6199323"/>
            <a:ext cx="5857320" cy="157114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4F33337-C586-F9CF-0649-37A3672CA33C}"/>
              </a:ext>
            </a:extLst>
          </p:cNvPr>
          <p:cNvSpPr txBox="1"/>
          <p:nvPr/>
        </p:nvSpPr>
        <p:spPr>
          <a:xfrm>
            <a:off x="4444728" y="8015571"/>
            <a:ext cx="4273606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出队时，将数组元素设置为</a:t>
            </a:r>
            <a:r>
              <a:rPr kumimoji="1"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null</a:t>
            </a:r>
            <a:endParaRPr kumimoji="1" lang="zh-CN" altLang="en-US" sz="2400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出队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出队</a:t>
            </a:r>
          </a:p>
        </p:txBody>
      </p:sp>
      <p:sp>
        <p:nvSpPr>
          <p:cNvPr id="406" name="@SuppressWarnings(&quot;unchecked&quot;)…"/>
          <p:cNvSpPr txBox="1"/>
          <p:nvPr/>
        </p:nvSpPr>
        <p:spPr>
          <a:xfrm>
            <a:off x="877787" y="1470197"/>
            <a:ext cx="11533607" cy="7489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00000"/>
              </a:lnSpc>
              <a:defRPr sz="2400">
                <a:solidFill>
                  <a:srgbClr val="777777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@SuppressWarnings</a:t>
            </a:r>
            <a:r>
              <a:rPr>
                <a:solidFill>
                  <a:srgbClr val="000000"/>
                </a:solidFill>
              </a:rPr>
              <a:t>(</a:t>
            </a:r>
            <a:r>
              <a:rPr>
                <a:solidFill>
                  <a:srgbClr val="3933FF"/>
                </a:solidFill>
              </a:rPr>
              <a:t>"unchecked"</a:t>
            </a:r>
            <a:r>
              <a:rPr>
                <a:solidFill>
                  <a:srgbClr val="000000"/>
                </a:solidFill>
              </a:rPr>
              <a:t>)</a:t>
            </a:r>
          </a:p>
          <a:p>
            <a:pPr indent="0">
              <a:lnSpc>
                <a:spcPct val="100000"/>
              </a:lnSpc>
              <a:defRPr sz="24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// 保持空队时，所有的数组元素都等于null，</a:t>
            </a:r>
          </a:p>
          <a:p>
            <a:pPr indent="0">
              <a:lnSpc>
                <a:spcPct val="100000"/>
              </a:lnSpc>
              <a:defRPr sz="24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   //所以，没有判断是否为空队，如果为空队，返回null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0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T pollFirst() {</a:t>
            </a:r>
          </a:p>
          <a:p>
            <a:pPr indent="0">
              <a:lnSpc>
                <a:spcPct val="100000"/>
              </a:lnSpc>
              <a:defRPr sz="24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T 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rPr>
                <a:solidFill>
                  <a:srgbClr val="000000"/>
                </a:solidFill>
              </a:rPr>
              <a:t> = (T) 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 lang="en-US"/>
              <a:t>left</a:t>
            </a:r>
            <a:r>
              <a:rPr>
                <a:solidFill>
                  <a:srgbClr val="000000"/>
                </a:solidFill>
              </a:rPr>
              <a:t>];</a:t>
            </a:r>
          </a:p>
          <a:p>
            <a:pPr indent="0">
              <a:lnSpc>
                <a:spcPct val="100000"/>
              </a:lnSpc>
              <a:defRPr sz="24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t>result</a:t>
            </a:r>
            <a:r>
              <a:rPr>
                <a:solidFill>
                  <a:srgbClr val="000000"/>
                </a:solidFill>
              </a:rPr>
              <a:t> !=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) {</a:t>
            </a:r>
          </a:p>
          <a:p>
            <a:pPr indent="0">
              <a:lnSpc>
                <a:spcPct val="100000"/>
              </a:lnSpc>
              <a:defRPr sz="24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0326CC"/>
                </a:solidFill>
              </a:rPr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 lang="en-US">
                <a:solidFill>
                  <a:srgbClr val="0326CC"/>
                </a:solidFill>
              </a:rPr>
              <a:t>left</a:t>
            </a:r>
            <a:r>
              <a:rPr>
                <a:solidFill>
                  <a:srgbClr val="000000"/>
                </a:solidFill>
              </a:rPr>
              <a:t>]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防止内存泄漏，保持null,简化peek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00000"/>
              </a:lnSpc>
              <a:defRPr sz="24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 lang="en-US"/>
              <a:t>left</a:t>
            </a:r>
            <a:r>
              <a:rPr>
                <a:solidFill>
                  <a:srgbClr val="000000"/>
                </a:solidFill>
              </a:rPr>
              <a:t> = inc(</a:t>
            </a:r>
            <a:r>
              <a:rPr lang="en-US"/>
              <a:t>left</a:t>
            </a:r>
            <a:r>
              <a:rPr>
                <a:solidFill>
                  <a:srgbClr val="000000"/>
                </a:solidFill>
              </a:rPr>
              <a:t>, 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.</a:t>
            </a:r>
            <a:r>
              <a:t>length</a:t>
            </a:r>
            <a:r>
              <a:rPr>
                <a:solidFill>
                  <a:srgbClr val="000000"/>
                </a:solidFill>
              </a:rPr>
              <a:t>);</a:t>
            </a:r>
          </a:p>
          <a:p>
            <a:pPr indent="0">
              <a:lnSpc>
                <a:spcPct val="10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 indent="0">
              <a:lnSpc>
                <a:spcPct val="100000"/>
              </a:lnSpc>
              <a:defRPr sz="24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0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  <a:p>
            <a:pPr indent="0">
              <a:lnSpc>
                <a:spcPct val="10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endParaRPr/>
          </a:p>
          <a:p>
            <a:pPr indent="0">
              <a:lnSpc>
                <a:spcPct val="10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T pollLast() {</a:t>
            </a:r>
          </a:p>
          <a:p>
            <a:pPr indent="0">
              <a:lnSpc>
                <a:spcPct val="100000"/>
              </a:lnSpc>
              <a:defRPr sz="24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t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00000"/>
              </a:lnSpc>
              <a:defRPr sz="24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T 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rPr>
                <a:solidFill>
                  <a:srgbClr val="000000"/>
                </a:solidFill>
              </a:rPr>
              <a:t> = (T) 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>
                <a:solidFill>
                  <a:srgbClr val="7E504F"/>
                </a:solidFill>
              </a:rPr>
              <a:t>t</a:t>
            </a:r>
            <a:r>
              <a:rPr>
                <a:solidFill>
                  <a:srgbClr val="000000"/>
                </a:solidFill>
              </a:rPr>
              <a:t> = dec(</a:t>
            </a:r>
            <a:r>
              <a:rPr lang="en-US"/>
              <a:t>right</a:t>
            </a:r>
            <a:r>
              <a:rPr>
                <a:solidFill>
                  <a:srgbClr val="000000"/>
                </a:solidFill>
              </a:rPr>
              <a:t>, 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.</a:t>
            </a:r>
            <a:r>
              <a:t>length</a:t>
            </a:r>
            <a:r>
              <a:rPr>
                <a:solidFill>
                  <a:srgbClr val="000000"/>
                </a:solidFill>
              </a:rPr>
              <a:t>)];</a:t>
            </a:r>
          </a:p>
          <a:p>
            <a:pPr indent="0">
              <a:lnSpc>
                <a:spcPct val="100000"/>
              </a:lnSpc>
              <a:defRPr sz="24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t>result</a:t>
            </a:r>
            <a:r>
              <a:rPr>
                <a:solidFill>
                  <a:srgbClr val="000000"/>
                </a:solidFill>
              </a:rPr>
              <a:t> !=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) {</a:t>
            </a:r>
          </a:p>
          <a:p>
            <a:pPr indent="0">
              <a:lnSpc>
                <a:spcPct val="100000"/>
              </a:lnSpc>
              <a:defRPr sz="24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 lang="en-US"/>
              <a:t>right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7E504F"/>
                </a:solidFill>
              </a:rPr>
              <a:t>t</a:t>
            </a:r>
            <a:r>
              <a:rPr>
                <a:solidFill>
                  <a:srgbClr val="000000"/>
                </a:solidFill>
              </a:rPr>
              <a:t>]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0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 indent="0">
              <a:lnSpc>
                <a:spcPct val="100000"/>
              </a:lnSpc>
              <a:defRPr sz="24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0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clea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clear</a:t>
            </a:r>
          </a:p>
        </p:txBody>
      </p:sp>
      <p:sp>
        <p:nvSpPr>
          <p:cNvPr id="409" name="public void clear1() {…"/>
          <p:cNvSpPr txBox="1"/>
          <p:nvPr/>
        </p:nvSpPr>
        <p:spPr>
          <a:xfrm>
            <a:off x="1547142" y="4576179"/>
            <a:ext cx="9951442" cy="4719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clear1() {</a:t>
            </a:r>
          </a:p>
          <a:p>
            <a:pPr indent="0">
              <a:lnSpc>
                <a:spcPct val="100000"/>
              </a:lnSpc>
              <a:defRPr sz="25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rPr lang="en-US"/>
              <a:t>left</a:t>
            </a:r>
            <a:r>
              <a:rPr>
                <a:solidFill>
                  <a:srgbClr val="000000"/>
                </a:solidFill>
              </a:rPr>
              <a:t> &lt; </a:t>
            </a:r>
            <a:r>
              <a:rPr lang="en-US"/>
              <a:t>right</a:t>
            </a:r>
            <a:r>
              <a:rPr>
                <a:solidFill>
                  <a:srgbClr val="000000"/>
                </a:solidFill>
              </a:rPr>
              <a:t>) {</a:t>
            </a:r>
          </a:p>
          <a:p>
            <a:pPr indent="0">
              <a:lnSpc>
                <a:spcPct val="100000"/>
              </a:lnSpc>
              <a:defRPr sz="25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931A68"/>
                </a:solidFill>
              </a:rPr>
              <a:t>for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 lang="en-US"/>
              <a:t>left</a:t>
            </a:r>
            <a:r>
              <a:rPr>
                <a:solidFill>
                  <a:srgbClr val="000000"/>
                </a:solidFill>
              </a:rP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&lt; </a:t>
            </a:r>
            <a:r>
              <a:rPr lang="en-US"/>
              <a:t>right</a:t>
            </a:r>
            <a:r>
              <a:rPr>
                <a:solidFill>
                  <a:srgbClr val="000000"/>
                </a:solidFill>
              </a:rP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++)</a:t>
            </a:r>
          </a:p>
          <a:p>
            <a:pPr indent="0">
              <a:lnSpc>
                <a:spcPct val="100000"/>
              </a:lnSpc>
              <a:defRPr sz="25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	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]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	} </a:t>
            </a:r>
            <a:r>
              <a:rPr>
                <a:solidFill>
                  <a:srgbClr val="931A68"/>
                </a:solidFill>
              </a:rPr>
              <a:t>else</a:t>
            </a:r>
            <a:r>
              <a:t> {</a:t>
            </a:r>
          </a:p>
          <a:p>
            <a:pPr indent="0">
              <a:lnSpc>
                <a:spcPct val="100000"/>
              </a:lnSpc>
              <a:defRPr sz="25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931A68"/>
                </a:solidFill>
              </a:rPr>
              <a:t>for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 lang="en-US"/>
              <a:t>left</a:t>
            </a:r>
            <a:r>
              <a:rPr>
                <a:solidFill>
                  <a:srgbClr val="000000"/>
                </a:solidFill>
              </a:rP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&lt; 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.</a:t>
            </a:r>
            <a:r>
              <a:t>length</a:t>
            </a:r>
            <a:r>
              <a:rPr>
                <a:solidFill>
                  <a:srgbClr val="000000"/>
                </a:solidFill>
              </a:rP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++)</a:t>
            </a:r>
          </a:p>
          <a:p>
            <a:pPr indent="0">
              <a:lnSpc>
                <a:spcPct val="100000"/>
              </a:lnSpc>
              <a:defRPr sz="25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	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]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 lang="en-US">
                <a:solidFill>
                  <a:srgbClr val="0326CC"/>
                </a:solidFill>
              </a:rPr>
              <a:t>right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</a:t>
            </a:r>
          </a:p>
          <a:p>
            <a:pPr indent="0">
              <a:lnSpc>
                <a:spcPct val="100000"/>
              </a:lnSpc>
              <a:defRPr sz="25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	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]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 indent="0">
              <a:lnSpc>
                <a:spcPct val="100000"/>
              </a:lnSpc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 lang="en-US">
                <a:solidFill>
                  <a:srgbClr val="0326CC"/>
                </a:solidFill>
              </a:rPr>
              <a:t>left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 lang="en-US">
                <a:solidFill>
                  <a:srgbClr val="0326CC"/>
                </a:solidFill>
              </a:rPr>
              <a:t>right</a:t>
            </a:r>
            <a:r>
              <a:rPr>
                <a:solidFill>
                  <a:srgbClr val="000000"/>
                </a:solidFill>
              </a:rPr>
              <a:t> = 0;</a:t>
            </a:r>
            <a:r>
              <a:t>// </a:t>
            </a:r>
            <a:r>
              <a:rPr lang="en-US"/>
              <a:t>left</a:t>
            </a:r>
            <a:r>
              <a:t>=</a:t>
            </a:r>
            <a:r>
              <a:rPr lang="en-US"/>
              <a:t>right</a:t>
            </a:r>
            <a:r>
              <a:t>是空队列的条件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pic>
        <p:nvPicPr>
          <p:cNvPr id="2" name="图片 1" descr="表格&#10;&#10;描述已自动生成">
            <a:extLst>
              <a:ext uri="{FF2B5EF4-FFF2-40B4-BE49-F238E27FC236}">
                <a16:creationId xmlns:a16="http://schemas.microsoft.com/office/drawing/2014/main" id="{84D8194C-A17B-EFA9-3138-68D7BA6D8F9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35340" y="922678"/>
            <a:ext cx="7534115" cy="2021045"/>
          </a:xfrm>
          <a:prstGeom prst="rect">
            <a:avLst/>
          </a:prstGeom>
        </p:spPr>
      </p:pic>
      <p:pic>
        <p:nvPicPr>
          <p:cNvPr id="3" name="图片 2" descr="表格&#10;&#10;描述已自动生成">
            <a:extLst>
              <a:ext uri="{FF2B5EF4-FFF2-40B4-BE49-F238E27FC236}">
                <a16:creationId xmlns:a16="http://schemas.microsoft.com/office/drawing/2014/main" id="{490D8472-AEBA-8D7E-CA76-405DCC68A9C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842" y="2619433"/>
            <a:ext cx="7549613" cy="200564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clea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clear</a:t>
            </a:r>
          </a:p>
        </p:txBody>
      </p:sp>
      <p:sp>
        <p:nvSpPr>
          <p:cNvPr id="450" name="public void clear() {…"/>
          <p:cNvSpPr txBox="1"/>
          <p:nvPr/>
        </p:nvSpPr>
        <p:spPr>
          <a:xfrm>
            <a:off x="152704" y="1554132"/>
            <a:ext cx="13372250" cy="2803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00000"/>
              </a:lnSpc>
              <a:defRPr sz="1950"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clear() {</a:t>
            </a:r>
          </a:p>
          <a:p>
            <a:pPr indent="0">
              <a:lnSpc>
                <a:spcPct val="100000"/>
              </a:lnSpc>
              <a:defRPr sz="195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rPr>
                <a:solidFill>
                  <a:srgbClr val="931A68"/>
                </a:solidFill>
              </a:rPr>
              <a:t>for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 lang="en-US"/>
              <a:t>left</a:t>
            </a:r>
            <a:r>
              <a:rPr>
                <a:solidFill>
                  <a:srgbClr val="000000"/>
                </a:solidFill>
              </a:rPr>
              <a:t>, </a:t>
            </a:r>
            <a:r>
              <a:rPr>
                <a:solidFill>
                  <a:srgbClr val="7E504F"/>
                </a:solidFill>
              </a:rPr>
              <a:t>to</a:t>
            </a:r>
            <a:r>
              <a:rPr>
                <a:solidFill>
                  <a:srgbClr val="000000"/>
                </a:solidFill>
              </a:rPr>
              <a:t> = (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&lt;= </a:t>
            </a:r>
            <a:r>
              <a:rPr lang="en-US"/>
              <a:t>right</a:t>
            </a:r>
            <a:r>
              <a:rPr>
                <a:solidFill>
                  <a:srgbClr val="000000"/>
                </a:solidFill>
              </a:rPr>
              <a:t>) ? </a:t>
            </a:r>
            <a:r>
              <a:rPr lang="en-US"/>
              <a:t>right</a:t>
            </a:r>
            <a:r>
              <a:rPr>
                <a:solidFill>
                  <a:srgbClr val="000000"/>
                </a:solidFill>
              </a:rPr>
              <a:t> : 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.</a:t>
            </a:r>
            <a:r>
              <a:t>length</a:t>
            </a:r>
            <a:r>
              <a:rPr>
                <a:solidFill>
                  <a:srgbClr val="000000"/>
                </a:solidFill>
              </a:rPr>
              <a:t>;;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= 0, </a:t>
            </a:r>
            <a:r>
              <a:rPr>
                <a:solidFill>
                  <a:srgbClr val="7E504F"/>
                </a:solidFill>
              </a:rPr>
              <a:t>to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 lang="en-US"/>
              <a:t>right</a:t>
            </a:r>
            <a:r>
              <a:rPr>
                <a:solidFill>
                  <a:srgbClr val="000000"/>
                </a:solidFill>
              </a:rPr>
              <a:t>) {</a:t>
            </a:r>
          </a:p>
          <a:p>
            <a:pPr indent="0">
              <a:lnSpc>
                <a:spcPct val="100000"/>
              </a:lnSpc>
              <a:defRPr sz="195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7E504F"/>
                </a:solidFill>
              </a:rPr>
              <a:t>to</a:t>
            </a:r>
            <a:r>
              <a:t>; </a:t>
            </a:r>
            <a:r>
              <a:rPr lang="en-US">
                <a:solidFill>
                  <a:srgbClr val="0326CC"/>
                </a:solidFill>
              </a:rPr>
              <a:t>left</a:t>
            </a:r>
            <a:r>
              <a:t>++)</a:t>
            </a:r>
          </a:p>
          <a:p>
            <a:pPr indent="0">
              <a:lnSpc>
                <a:spcPct val="100000"/>
              </a:lnSpc>
              <a:defRPr sz="195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]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00000"/>
              </a:lnSpc>
              <a:defRPr sz="195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to</a:t>
            </a:r>
            <a:r>
              <a:t> == </a:t>
            </a:r>
            <a:r>
              <a:rPr lang="en-US">
                <a:solidFill>
                  <a:srgbClr val="0326CC"/>
                </a:solidFill>
              </a:rPr>
              <a:t>right</a:t>
            </a:r>
            <a:r>
              <a:t>)</a:t>
            </a:r>
          </a:p>
          <a:p>
            <a:pPr indent="0">
              <a:lnSpc>
                <a:spcPct val="100000"/>
              </a:lnSpc>
              <a:defRPr sz="195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break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00000"/>
              </a:lnSpc>
              <a:defRPr sz="195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  <a:p>
            <a:pPr indent="0">
              <a:lnSpc>
                <a:spcPct val="100000"/>
              </a:lnSpc>
              <a:defRPr sz="195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 lang="en-US">
                <a:solidFill>
                  <a:srgbClr val="0326CC"/>
                </a:solidFill>
              </a:rPr>
              <a:t>left</a:t>
            </a:r>
            <a:r>
              <a:t> = </a:t>
            </a:r>
            <a:r>
              <a:rPr lang="en-US">
                <a:solidFill>
                  <a:srgbClr val="0326CC"/>
                </a:solidFill>
              </a:rPr>
              <a:t>right</a:t>
            </a:r>
            <a:r>
              <a:t> = 0;</a:t>
            </a:r>
          </a:p>
          <a:p>
            <a:pPr indent="0">
              <a:lnSpc>
                <a:spcPct val="100000"/>
              </a:lnSpc>
              <a:defRPr sz="1950">
                <a:latin typeface="Monaco"/>
                <a:ea typeface="Monaco"/>
                <a:cs typeface="Monaco"/>
                <a:sym typeface="Monaco"/>
              </a:defRPr>
            </a:pPr>
            <a:r>
              <a:t>}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探测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探测</a:t>
            </a:r>
          </a:p>
        </p:txBody>
      </p:sp>
      <p:sp>
        <p:nvSpPr>
          <p:cNvPr id="453" name="// 以下2个peek，空队时要求返回的是null…"/>
          <p:cNvSpPr txBox="1"/>
          <p:nvPr/>
        </p:nvSpPr>
        <p:spPr>
          <a:xfrm>
            <a:off x="1572480" y="1399682"/>
            <a:ext cx="10451579" cy="39497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00000"/>
              </a:lnSpc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// 以下2个peek，空队时要求返回的是null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00000"/>
              </a:lnSpc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// 没有判断是否队空，利用了队空时各个数组元素为null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endParaRPr>
              <a:solidFill>
                <a:srgbClr val="000000"/>
              </a:solidFill>
            </a:endParaRP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T peekFirst() {</a:t>
            </a:r>
          </a:p>
          <a:p>
            <a:pPr indent="0">
              <a:lnSpc>
                <a:spcPct val="100000"/>
              </a:lnSpc>
              <a:defRPr sz="25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rPr>
                <a:solidFill>
                  <a:srgbClr val="000000"/>
                </a:solidFill>
              </a:rPr>
              <a:t> (T) 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 lang="en-US"/>
              <a:t>left</a:t>
            </a:r>
            <a:r>
              <a:rPr>
                <a:solidFill>
                  <a:srgbClr val="000000"/>
                </a:solidFill>
              </a:rPr>
              <a:t>];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endParaRPr/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T peekLast() {</a:t>
            </a:r>
          </a:p>
          <a:p>
            <a:pPr indent="0">
              <a:lnSpc>
                <a:spcPct val="100000"/>
              </a:lnSpc>
              <a:defRPr sz="25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rPr>
                <a:solidFill>
                  <a:srgbClr val="000000"/>
                </a:solidFill>
              </a:rPr>
              <a:t> (T) 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[dec(</a:t>
            </a:r>
            <a:r>
              <a:rPr lang="en-US"/>
              <a:t>right</a:t>
            </a:r>
            <a:r>
              <a:rPr>
                <a:solidFill>
                  <a:srgbClr val="000000"/>
                </a:solidFill>
              </a:rPr>
              <a:t>, 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.</a:t>
            </a:r>
            <a:r>
              <a:t>length</a:t>
            </a:r>
            <a:r>
              <a:rPr>
                <a:solidFill>
                  <a:srgbClr val="000000"/>
                </a:solidFill>
              </a:rPr>
              <a:t>)];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size(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size()</a:t>
            </a:r>
          </a:p>
        </p:txBody>
      </p:sp>
      <p:sp>
        <p:nvSpPr>
          <p:cNvPr id="456" name="public int size() {…"/>
          <p:cNvSpPr txBox="1"/>
          <p:nvPr/>
        </p:nvSpPr>
        <p:spPr>
          <a:xfrm>
            <a:off x="3652499" y="5209430"/>
            <a:ext cx="5527154" cy="24109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size() {</a:t>
            </a:r>
          </a:p>
          <a:p>
            <a:pPr indent="0">
              <a:lnSpc>
                <a:spcPct val="100000"/>
              </a:lnSpc>
              <a:defRPr sz="25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 lang="en-US"/>
              <a:t>right</a:t>
            </a:r>
            <a:r>
              <a:rPr>
                <a:solidFill>
                  <a:srgbClr val="000000"/>
                </a:solidFill>
              </a:rPr>
              <a:t> - </a:t>
            </a:r>
            <a:r>
              <a:rPr lang="en-US"/>
              <a:t>left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0)</a:t>
            </a:r>
          </a:p>
          <a:p>
            <a:pPr indent="0">
              <a:lnSpc>
                <a:spcPct val="100000"/>
              </a:lnSpc>
              <a:defRPr sz="25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+= 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.</a:t>
            </a:r>
            <a:r>
              <a:t>length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00000"/>
              </a:lnSpc>
              <a:defRPr sz="25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pic>
        <p:nvPicPr>
          <p:cNvPr id="2" name="图片 1" descr="表格&#10;&#10;描述已自动生成">
            <a:extLst>
              <a:ext uri="{FF2B5EF4-FFF2-40B4-BE49-F238E27FC236}">
                <a16:creationId xmlns:a16="http://schemas.microsoft.com/office/drawing/2014/main" id="{E029BB3D-DE00-EB6C-8D49-2ADEA366653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35340" y="922678"/>
            <a:ext cx="7534115" cy="2021045"/>
          </a:xfrm>
          <a:prstGeom prst="rect">
            <a:avLst/>
          </a:prstGeom>
        </p:spPr>
      </p:pic>
      <p:pic>
        <p:nvPicPr>
          <p:cNvPr id="3" name="图片 2" descr="表格&#10;&#10;描述已自动生成">
            <a:extLst>
              <a:ext uri="{FF2B5EF4-FFF2-40B4-BE49-F238E27FC236}">
                <a16:creationId xmlns:a16="http://schemas.microsoft.com/office/drawing/2014/main" id="{696BE218-6456-E0C7-3C0E-671B1B5442B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842" y="2898402"/>
            <a:ext cx="7549613" cy="200564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display:调试用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display:调试用</a:t>
            </a:r>
          </a:p>
        </p:txBody>
      </p:sp>
      <p:sp>
        <p:nvSpPr>
          <p:cNvPr id="497" name="public void display() {// 显示数组各个元素的值，帮助调试…"/>
          <p:cNvSpPr txBox="1"/>
          <p:nvPr/>
        </p:nvSpPr>
        <p:spPr>
          <a:xfrm>
            <a:off x="1335919" y="1382929"/>
            <a:ext cx="10374635" cy="318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00000"/>
              </a:lnSpc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rPr>
                <a:solidFill>
                  <a:srgbClr val="000000"/>
                </a:solidFill>
              </a:rPr>
              <a:t> display() {</a:t>
            </a:r>
            <a:r>
              <a:t>// 显示数组各个元素的值，帮助调试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	StringBuilder </a:t>
            </a:r>
            <a:r>
              <a:rPr>
                <a:solidFill>
                  <a:srgbClr val="7E504F"/>
                </a:solidFill>
              </a:rPr>
              <a:t>str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StringBuilder();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7E504F"/>
                </a:solidFill>
              </a:rPr>
              <a:t>str</a:t>
            </a:r>
            <a:r>
              <a:t>.append(</a:t>
            </a:r>
            <a:r>
              <a:rPr>
                <a:solidFill>
                  <a:srgbClr val="3933FF"/>
                </a:solidFill>
              </a:rPr>
              <a:t>"</a:t>
            </a:r>
            <a:r>
              <a:rPr lang="en-US">
                <a:solidFill>
                  <a:srgbClr val="3933FF"/>
                </a:solidFill>
              </a:rPr>
              <a:t>left</a:t>
            </a:r>
            <a:r>
              <a:rPr>
                <a:solidFill>
                  <a:srgbClr val="3933FF"/>
                </a:solidFill>
              </a:rPr>
              <a:t>="</a:t>
            </a:r>
            <a:r>
              <a:t> + </a:t>
            </a:r>
            <a:r>
              <a:rPr lang="en-US">
                <a:solidFill>
                  <a:srgbClr val="0326CC"/>
                </a:solidFill>
              </a:rPr>
              <a:t>left</a:t>
            </a:r>
            <a:r>
              <a:t>);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7E504F"/>
                </a:solidFill>
              </a:rPr>
              <a:t>str</a:t>
            </a:r>
            <a:r>
              <a:t>.append(</a:t>
            </a:r>
            <a:r>
              <a:rPr>
                <a:solidFill>
                  <a:srgbClr val="3933FF"/>
                </a:solidFill>
              </a:rPr>
              <a:t>" </a:t>
            </a:r>
            <a:r>
              <a:rPr lang="en-US">
                <a:solidFill>
                  <a:srgbClr val="3933FF"/>
                </a:solidFill>
              </a:rPr>
              <a:t>right</a:t>
            </a:r>
            <a:r>
              <a:rPr>
                <a:solidFill>
                  <a:srgbClr val="3933FF"/>
                </a:solidFill>
              </a:rPr>
              <a:t>="</a:t>
            </a:r>
            <a:r>
              <a:t> + </a:t>
            </a:r>
            <a:r>
              <a:rPr lang="en-US">
                <a:solidFill>
                  <a:srgbClr val="0326CC"/>
                </a:solidFill>
              </a:rPr>
              <a:t>right</a:t>
            </a:r>
            <a:r>
              <a:t> + </a:t>
            </a:r>
            <a:r>
              <a:rPr>
                <a:solidFill>
                  <a:srgbClr val="3933FF"/>
                </a:solidFill>
              </a:rPr>
              <a:t>":   "</a:t>
            </a:r>
            <a:r>
              <a:t>);</a:t>
            </a:r>
          </a:p>
          <a:p>
            <a:pPr indent="0">
              <a:lnSpc>
                <a:spcPct val="100000"/>
              </a:lnSpc>
              <a:defRPr sz="25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&lt; 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.</a:t>
            </a:r>
            <a:r>
              <a:t>length</a:t>
            </a:r>
            <a:r>
              <a:rPr>
                <a:solidFill>
                  <a:srgbClr val="000000"/>
                </a:solidFill>
              </a:rP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++)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7E504F"/>
                </a:solidFill>
              </a:rPr>
              <a:t>str</a:t>
            </a:r>
            <a:r>
              <a:t>.append(</a:t>
            </a:r>
            <a:r>
              <a:rPr>
                <a:solidFill>
                  <a:srgbClr val="0326CC"/>
                </a:solidFill>
              </a:rPr>
              <a:t>elements</a:t>
            </a:r>
            <a: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t>] + </a:t>
            </a:r>
            <a:r>
              <a:rPr>
                <a:solidFill>
                  <a:srgbClr val="3933FF"/>
                </a:solidFill>
              </a:rPr>
              <a:t>"  "</a:t>
            </a:r>
            <a:r>
              <a:t>);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</a:t>
            </a:r>
            <a:r>
              <a:rPr>
                <a:solidFill>
                  <a:srgbClr val="7E504F"/>
                </a:solidFill>
              </a:rPr>
              <a:t>str</a:t>
            </a:r>
            <a:r>
              <a:t>.toString());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498" name="offerLast:1，2，3，4的结果…"/>
          <p:cNvSpPr txBox="1"/>
          <p:nvPr/>
        </p:nvSpPr>
        <p:spPr>
          <a:xfrm>
            <a:off x="873794" y="5399987"/>
            <a:ext cx="11875046" cy="22724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offerLast:1，2，3，4的结果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rPr lang="en-US"/>
              <a:t>left</a:t>
            </a:r>
            <a:r>
              <a:t>=0 </a:t>
            </a:r>
            <a:r>
              <a:rPr lang="en-US"/>
              <a:t>right</a:t>
            </a:r>
            <a:r>
              <a:t>=4:   1  2  3  4  null  null 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pollFirst 4次，offerLast:5的结果 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rPr lang="en-US"/>
              <a:t>left</a:t>
            </a:r>
            <a:r>
              <a:t>=4 </a:t>
            </a:r>
            <a:r>
              <a:rPr lang="en-US"/>
              <a:t>right</a:t>
            </a:r>
            <a:r>
              <a:t>=5:   null  null  null  null  5  null  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Deque=&gt;Queu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双端队列数据的次序</a:t>
            </a:r>
            <a:endParaRPr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00A123E-0553-6E98-FE62-3230BE564287}"/>
              </a:ext>
            </a:extLst>
          </p:cNvPr>
          <p:cNvSpPr txBox="1"/>
          <p:nvPr/>
        </p:nvSpPr>
        <p:spPr>
          <a:xfrm>
            <a:off x="543774" y="1452495"/>
            <a:ext cx="6285375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双端队列的数据次序约定为从</a:t>
            </a:r>
            <a:r>
              <a:rPr kumimoji="1" lang="en-US" altLang="zh-CN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</a:t>
            </a:r>
            <a:r>
              <a:rPr kumimoji="1" lang="zh-CN" altLang="en-US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kumimoji="1" lang="en-US" altLang="zh-CN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endParaRPr kumimoji="1" lang="zh-CN" altLang="en-US" sz="2800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1FAB248-7438-269D-8ACB-FC9FE3345F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8768" y="2482848"/>
            <a:ext cx="7060920" cy="377136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ACB275F3-4B6A-2D24-BFDB-BF2D4ACE5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双端队列的定义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F25A427-713C-7041-83C8-A07BFF4AEC90}"/>
              </a:ext>
            </a:extLst>
          </p:cNvPr>
          <p:cNvSpPr txBox="1"/>
          <p:nvPr/>
        </p:nvSpPr>
        <p:spPr>
          <a:xfrm>
            <a:off x="635432" y="1239864"/>
            <a:ext cx="11398596" cy="17645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双端队列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(Double End Queue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，简写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deque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en-US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队头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队尾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都允许入队和出队的队列</a:t>
            </a:r>
            <a:r>
              <a:rPr lang="zh-CN" altLang="en-US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-457200" algn="l">
              <a:lnSpc>
                <a:spcPct val="150000"/>
              </a:lnSpc>
            </a:pPr>
            <a:r>
              <a:rPr lang="zh-CN" altLang="en-US" sz="24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或者：</a:t>
            </a:r>
            <a:endParaRPr lang="en-US" altLang="zh-CN" sz="2400" kern="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-457200" algn="l">
              <a:lnSpc>
                <a:spcPct val="150000"/>
              </a:lnSpc>
            </a:pPr>
            <a:r>
              <a:rPr lang="zh-CN" altLang="en-US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双端队列</a:t>
            </a:r>
            <a:r>
              <a:rPr lang="zh-CN" altLang="en-US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add</a:t>
            </a:r>
            <a:r>
              <a:rPr lang="zh-CN" altLang="en-US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操作和</a:t>
            </a:r>
            <a:r>
              <a:rPr lang="en-US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remove</a:t>
            </a:r>
            <a:r>
              <a:rPr lang="zh-CN" altLang="en-US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操作只能发生在表头或表尾的线性表。</a:t>
            </a:r>
            <a:endParaRPr kumimoji="1" lang="zh-CN" altLang="en-US" sz="2400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C643D87-2D7D-A853-22F7-967365D4C2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842" y="3450980"/>
            <a:ext cx="11289668" cy="117702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队列的方向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z="4800"/>
              <a:t>双端队列作为</a:t>
            </a:r>
            <a:r>
              <a:rPr sz="4800"/>
              <a:t>队列</a:t>
            </a:r>
            <a:r>
              <a:rPr lang="zh-CN" altLang="en-US" sz="4800"/>
              <a:t>使用</a:t>
            </a:r>
            <a:r>
              <a:rPr sz="4800"/>
              <a:t>的方向</a:t>
            </a:r>
          </a:p>
        </p:txBody>
      </p:sp>
      <p:sp>
        <p:nvSpPr>
          <p:cNvPr id="564" name="将1、2、3、4依次序入队，然后执行4次出队操作，结果一样吗？…"/>
          <p:cNvSpPr txBox="1"/>
          <p:nvPr/>
        </p:nvSpPr>
        <p:spPr>
          <a:xfrm>
            <a:off x="240901" y="1265614"/>
            <a:ext cx="4835939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57798" defTabSz="1295400">
              <a:lnSpc>
                <a:spcPct val="100000"/>
              </a:lnSpc>
              <a:spcBef>
                <a:spcPts val="1900"/>
              </a:spcBef>
              <a:defRPr>
                <a:uFill>
                  <a:solidFill>
                    <a:srgbClr val="000000"/>
                  </a:solidFill>
                </a:uFill>
              </a:defRPr>
            </a:pPr>
            <a:r>
              <a:t>将1、2、3、4依次序入队</a:t>
            </a:r>
            <a:r>
              <a:rPr lang="zh-CN" altLang="en-US"/>
              <a:t>：</a:t>
            </a:r>
            <a:endParaRPr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6C0B4C6-58B1-31BC-2EB3-8037210F42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4313" y="1894460"/>
            <a:ext cx="6679860" cy="174656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9BCDEA5-0F54-B851-0521-C08D17E995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5219" y="4367148"/>
            <a:ext cx="6568954" cy="174656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6A78CAA-7636-0019-CC66-C9E4A66CF5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9106" y="6576361"/>
            <a:ext cx="6705067" cy="178592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78BB309-AB29-B32B-4E0A-09ECB7BFCD08}"/>
              </a:ext>
            </a:extLst>
          </p:cNvPr>
          <p:cNvSpPr txBox="1"/>
          <p:nvPr/>
        </p:nvSpPr>
        <p:spPr>
          <a:xfrm>
            <a:off x="5712271" y="3610033"/>
            <a:ext cx="1333698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初始队列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6FB1DA-7EE1-19CC-7AAA-786DD0A82D3F}"/>
              </a:ext>
            </a:extLst>
          </p:cNvPr>
          <p:cNvSpPr txBox="1"/>
          <p:nvPr/>
        </p:nvSpPr>
        <p:spPr>
          <a:xfrm>
            <a:off x="5407299" y="5984797"/>
            <a:ext cx="2239396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sz="24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右端入队的</a:t>
            </a:r>
            <a:r>
              <a:rPr kumimoji="1" lang="zh-CN" altLang="en-US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队列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FE141AA-FE68-0D42-C9F8-7B16931A0FFB}"/>
              </a:ext>
            </a:extLst>
          </p:cNvPr>
          <p:cNvSpPr txBox="1"/>
          <p:nvPr/>
        </p:nvSpPr>
        <p:spPr>
          <a:xfrm>
            <a:off x="5407299" y="8167710"/>
            <a:ext cx="2257028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sz="24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左端入队的</a:t>
            </a:r>
            <a:r>
              <a:rPr kumimoji="1" lang="zh-CN" altLang="en-US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队列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队列的方向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z="4800"/>
              <a:t>双端队列作为</a:t>
            </a:r>
            <a:r>
              <a:rPr sz="4800"/>
              <a:t>队列</a:t>
            </a:r>
            <a:r>
              <a:rPr lang="zh-CN" altLang="en-US" sz="4800"/>
              <a:t>使用</a:t>
            </a:r>
            <a:r>
              <a:rPr sz="4800"/>
              <a:t>的方向</a:t>
            </a:r>
          </a:p>
        </p:txBody>
      </p:sp>
      <p:sp>
        <p:nvSpPr>
          <p:cNvPr id="564" name="将1、2、3、4依次序入队，然后执行4次出队操作，结果一样吗？…"/>
          <p:cNvSpPr txBox="1"/>
          <p:nvPr/>
        </p:nvSpPr>
        <p:spPr>
          <a:xfrm>
            <a:off x="291301" y="1356317"/>
            <a:ext cx="11568552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57798" defTabSz="1295400">
              <a:lnSpc>
                <a:spcPct val="100000"/>
              </a:lnSpc>
              <a:spcBef>
                <a:spcPts val="1900"/>
              </a:spcBef>
              <a:defRPr>
                <a:uFill>
                  <a:solidFill>
                    <a:srgbClr val="000000"/>
                  </a:solidFill>
                </a:uFill>
              </a:defRPr>
            </a:pPr>
            <a:r>
              <a:t>将1、2、3、4依次序入队</a:t>
            </a:r>
            <a:r>
              <a:rPr lang="zh-CN" altLang="en-US"/>
              <a:t>后</a:t>
            </a:r>
            <a:r>
              <a:t>，然后执行4次出队操作，结果一样吗？</a:t>
            </a:r>
          </a:p>
        </p:txBody>
      </p:sp>
      <p:sp>
        <p:nvSpPr>
          <p:cNvPr id="565" name="答案：一样，因为逻辑上是同一个队列，从头到尾是1、2、3、4"/>
          <p:cNvSpPr txBox="1"/>
          <p:nvPr/>
        </p:nvSpPr>
        <p:spPr>
          <a:xfrm>
            <a:off x="655527" y="2413042"/>
            <a:ext cx="10840100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lnSpc>
                <a:spcPct val="100000"/>
              </a:lnSpc>
              <a:spcBef>
                <a:spcPts val="1900"/>
              </a:spcBef>
              <a:defRPr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答案：一样，因为逻辑上是同一个队列，从头到尾是1、2、3、4</a:t>
            </a:r>
          </a:p>
        </p:txBody>
      </p:sp>
      <p:sp>
        <p:nvSpPr>
          <p:cNvPr id="2" name="将1、2、3、4依次序入队，然后执行4次出队操作，结果一样吗？…">
            <a:extLst>
              <a:ext uri="{FF2B5EF4-FFF2-40B4-BE49-F238E27FC236}">
                <a16:creationId xmlns:a16="http://schemas.microsoft.com/office/drawing/2014/main" id="{A08A6E15-89F3-865A-B71F-1AEE44EB990E}"/>
              </a:ext>
            </a:extLst>
          </p:cNvPr>
          <p:cNvSpPr txBox="1"/>
          <p:nvPr/>
        </p:nvSpPr>
        <p:spPr>
          <a:xfrm>
            <a:off x="291301" y="4003944"/>
            <a:ext cx="9452588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57798" defTabSz="1295400">
              <a:lnSpc>
                <a:spcPct val="100000"/>
              </a:lnSpc>
              <a:spcBef>
                <a:spcPts val="1900"/>
              </a:spcBef>
              <a:defRPr>
                <a:uFill>
                  <a:solidFill>
                    <a:srgbClr val="000000"/>
                  </a:solidFill>
                </a:uFill>
              </a:defRPr>
            </a:pPr>
            <a:r>
              <a:rPr lang="zh-CN" altLang="en-US"/>
              <a:t>如果按照双端队列约定的数据次序输出，</a:t>
            </a:r>
            <a:r>
              <a:t>结果一样吗？</a:t>
            </a:r>
          </a:p>
        </p:txBody>
      </p:sp>
      <p:sp>
        <p:nvSpPr>
          <p:cNvPr id="3" name="答案：一样，因为逻辑上是同一个队列，从头到尾是1、2、3、4">
            <a:extLst>
              <a:ext uri="{FF2B5EF4-FFF2-40B4-BE49-F238E27FC236}">
                <a16:creationId xmlns:a16="http://schemas.microsoft.com/office/drawing/2014/main" id="{3F143BE9-D696-FC0D-BD0A-4DA9EDD6704C}"/>
              </a:ext>
            </a:extLst>
          </p:cNvPr>
          <p:cNvSpPr txBox="1"/>
          <p:nvPr/>
        </p:nvSpPr>
        <p:spPr>
          <a:xfrm>
            <a:off x="420471" y="5058234"/>
            <a:ext cx="6546344" cy="1974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lnSpc>
                <a:spcPct val="100000"/>
              </a:lnSpc>
              <a:spcBef>
                <a:spcPts val="1900"/>
              </a:spcBef>
              <a:defRPr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答案：</a:t>
            </a:r>
            <a:r>
              <a:rPr lang="zh-CN" altLang="en-US"/>
              <a:t>不</a:t>
            </a:r>
            <a:r>
              <a:t>一样</a:t>
            </a:r>
            <a:r>
              <a:rPr lang="zh-CN" altLang="en-US"/>
              <a:t>：</a:t>
            </a:r>
            <a:endParaRPr lang="en-US" altLang="zh-CN"/>
          </a:p>
          <a:p>
            <a:r>
              <a:rPr lang="zh-CN" altLang="en-US"/>
              <a:t>            右端入队的队列是</a:t>
            </a:r>
            <a:r>
              <a:rPr lang="en-US" altLang="zh-CN"/>
              <a:t>1</a:t>
            </a:r>
            <a:r>
              <a:rPr lang="zh-CN" altLang="en-US"/>
              <a:t>，</a:t>
            </a:r>
            <a:r>
              <a:rPr lang="en-US" altLang="zh-CN"/>
              <a:t>2</a:t>
            </a:r>
            <a:r>
              <a:rPr lang="zh-CN" altLang="en-US"/>
              <a:t>，</a:t>
            </a:r>
            <a:r>
              <a:rPr lang="en-US" altLang="zh-CN"/>
              <a:t>3</a:t>
            </a:r>
            <a:r>
              <a:rPr lang="zh-CN" altLang="en-US"/>
              <a:t>，</a:t>
            </a:r>
            <a:r>
              <a:rPr lang="en-US" altLang="zh-CN"/>
              <a:t>4</a:t>
            </a:r>
          </a:p>
          <a:p>
            <a:r>
              <a:rPr lang="zh-CN" altLang="en-US"/>
              <a:t>            左端入队的队列是</a:t>
            </a:r>
            <a:r>
              <a:rPr lang="en-US" altLang="zh-CN"/>
              <a:t>4</a:t>
            </a:r>
            <a:r>
              <a:rPr lang="zh-CN" altLang="en-US"/>
              <a:t>，</a:t>
            </a:r>
            <a:r>
              <a:rPr lang="en-US" altLang="zh-CN"/>
              <a:t>3</a:t>
            </a:r>
            <a:r>
              <a:rPr lang="zh-CN" altLang="en-US"/>
              <a:t>，</a:t>
            </a:r>
            <a:r>
              <a:rPr lang="en-US" altLang="zh-CN"/>
              <a:t>2</a:t>
            </a:r>
            <a:r>
              <a:rPr lang="zh-CN" altLang="en-US"/>
              <a:t>，</a:t>
            </a:r>
            <a:r>
              <a:rPr lang="en-US" altLang="zh-CN"/>
              <a:t>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14829029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5" grpId="0" animBg="1" advAuto="0"/>
      <p:bldP spid="3" grpId="0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总结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总结</a:t>
            </a:r>
          </a:p>
        </p:txBody>
      </p:sp>
      <p:sp>
        <p:nvSpPr>
          <p:cNvPr id="615" name="1、需要预先确定空间，但能根据需要动态增加（不能动态缩小）…"/>
          <p:cNvSpPr txBox="1"/>
          <p:nvPr/>
        </p:nvSpPr>
        <p:spPr>
          <a:xfrm>
            <a:off x="387209" y="1391071"/>
            <a:ext cx="11886176" cy="2603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1、需要预先确定空间，但能根据需要动态增加（不能动态缩小）</a:t>
            </a:r>
          </a:p>
          <a:p>
            <a:r>
              <a:t>2、两端循环：a.length - 1 + 1 -&gt; 0,   0 - 1 -&gt; a.length - 1</a:t>
            </a:r>
          </a:p>
          <a:p>
            <a:r>
              <a:t>3、目前的实现思路</a:t>
            </a:r>
            <a:r>
              <a:rPr>
                <a:solidFill>
                  <a:schemeClr val="accent1"/>
                </a:solidFill>
              </a:rPr>
              <a:t>借鉴</a:t>
            </a:r>
            <a:r>
              <a:t>了Java 17的java.util.ArrayDeque</a:t>
            </a:r>
          </a:p>
          <a:p>
            <a:r>
              <a:t>      Java 8的java.util.ArrayDeque采用了巧妙的解决办法，见后面的ppt。</a:t>
            </a:r>
          </a:p>
        </p:txBody>
      </p:sp>
      <p:sp>
        <p:nvSpPr>
          <p:cNvPr id="616" name="类库的ArrayDeque提供了：…"/>
          <p:cNvSpPr txBox="1"/>
          <p:nvPr/>
        </p:nvSpPr>
        <p:spPr>
          <a:xfrm>
            <a:off x="452415" y="4531455"/>
            <a:ext cx="9421490" cy="17115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类库的ArrayDeque提供了：</a:t>
            </a:r>
          </a:p>
          <a:p>
            <a:pPr lvl="2"/>
            <a:r>
              <a:t>1、标准的栈操作：push、pop、peek；在</a:t>
            </a:r>
            <a:r>
              <a:rPr lang="en-US"/>
              <a:t>left</a:t>
            </a:r>
            <a:r>
              <a:t>端</a:t>
            </a:r>
          </a:p>
          <a:p>
            <a:pPr lvl="2"/>
            <a:r>
              <a:t>2、标准的队列操作：offer、poll、peek；在</a:t>
            </a:r>
            <a:r>
              <a:rPr lang="en-US"/>
              <a:t>left</a:t>
            </a:r>
            <a:r>
              <a:t>、</a:t>
            </a:r>
            <a:r>
              <a:rPr lang="en-US"/>
              <a:t>right</a:t>
            </a:r>
            <a:r>
              <a:t>端</a:t>
            </a:r>
          </a:p>
        </p:txBody>
      </p:sp>
      <p:sp>
        <p:nvSpPr>
          <p:cNvPr id="617" name="使用ArrayDeque提供的offerFirst、offerLast、pollFirst和pollLast：…"/>
          <p:cNvSpPr txBox="1"/>
          <p:nvPr/>
        </p:nvSpPr>
        <p:spPr>
          <a:xfrm>
            <a:off x="469279" y="6586291"/>
            <a:ext cx="10845495" cy="26037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使用ArrayDeque提供的offerFirst、offerLast、pollFirst和pollLast：</a:t>
            </a:r>
          </a:p>
          <a:p>
            <a:pPr lvl="2"/>
            <a:r>
              <a:t>1、不同方向的队列</a:t>
            </a:r>
          </a:p>
          <a:p>
            <a:pPr lvl="2"/>
            <a:r>
              <a:t>2、不同方向的栈</a:t>
            </a:r>
          </a:p>
          <a:p>
            <a:pPr lvl="2"/>
            <a:r>
              <a:t>3、其他组合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Java 类库相关的接口和类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Java 类库相关的接口和类</a:t>
            </a:r>
          </a:p>
        </p:txBody>
      </p:sp>
      <p:sp>
        <p:nvSpPr>
          <p:cNvPr id="620" name="Collection&lt;E&gt;"/>
          <p:cNvSpPr txBox="1"/>
          <p:nvPr/>
        </p:nvSpPr>
        <p:spPr>
          <a:xfrm>
            <a:off x="5106805" y="1669942"/>
            <a:ext cx="2421823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lnSpc>
                <a:spcPct val="100000"/>
              </a:lnSpc>
              <a:spcBef>
                <a:spcPts val="1900"/>
              </a:spcBef>
              <a:defRPr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Collection&lt;E&gt;</a:t>
            </a:r>
          </a:p>
        </p:txBody>
      </p:sp>
      <p:sp>
        <p:nvSpPr>
          <p:cNvPr id="621" name="Queue&lt;E&gt;"/>
          <p:cNvSpPr txBox="1"/>
          <p:nvPr/>
        </p:nvSpPr>
        <p:spPr>
          <a:xfrm>
            <a:off x="6981576" y="3202094"/>
            <a:ext cx="1828929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lnSpc>
                <a:spcPct val="100000"/>
              </a:lnSpc>
              <a:spcBef>
                <a:spcPts val="1900"/>
              </a:spcBef>
              <a:defRPr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Queue&lt;E&gt;</a:t>
            </a:r>
          </a:p>
        </p:txBody>
      </p:sp>
      <p:sp>
        <p:nvSpPr>
          <p:cNvPr id="622" name="Deque&lt;E&gt;"/>
          <p:cNvSpPr txBox="1"/>
          <p:nvPr/>
        </p:nvSpPr>
        <p:spPr>
          <a:xfrm>
            <a:off x="6913729" y="4320976"/>
            <a:ext cx="1828929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lnSpc>
                <a:spcPct val="100000"/>
              </a:lnSpc>
              <a:spcBef>
                <a:spcPts val="1900"/>
              </a:spcBef>
              <a:defRPr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Deque&lt;E&gt;</a:t>
            </a:r>
          </a:p>
        </p:txBody>
      </p:sp>
      <p:sp>
        <p:nvSpPr>
          <p:cNvPr id="623" name="ArrayDeque&lt;E&gt;"/>
          <p:cNvSpPr txBox="1"/>
          <p:nvPr/>
        </p:nvSpPr>
        <p:spPr>
          <a:xfrm>
            <a:off x="4928843" y="6453025"/>
            <a:ext cx="2717433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lnSpc>
                <a:spcPct val="100000"/>
              </a:lnSpc>
              <a:spcBef>
                <a:spcPts val="1900"/>
              </a:spcBef>
              <a:defRPr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ArrayDeque&lt;E&gt;</a:t>
            </a:r>
          </a:p>
        </p:txBody>
      </p:sp>
      <p:sp>
        <p:nvSpPr>
          <p:cNvPr id="624" name="LinkedList&lt;E&gt;"/>
          <p:cNvSpPr txBox="1"/>
          <p:nvPr/>
        </p:nvSpPr>
        <p:spPr>
          <a:xfrm>
            <a:off x="8956203" y="6453025"/>
            <a:ext cx="2506469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lnSpc>
                <a:spcPct val="100000"/>
              </a:lnSpc>
              <a:spcBef>
                <a:spcPts val="1900"/>
              </a:spcBef>
              <a:defRPr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LinkedList&lt;E&gt;</a:t>
            </a:r>
          </a:p>
        </p:txBody>
      </p:sp>
      <p:sp>
        <p:nvSpPr>
          <p:cNvPr id="625" name="线条"/>
          <p:cNvSpPr/>
          <p:nvPr/>
        </p:nvSpPr>
        <p:spPr>
          <a:xfrm flipV="1">
            <a:off x="7896040" y="3723863"/>
            <a:ext cx="1" cy="654041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57798" defTabSz="1295400">
              <a:lnSpc>
                <a:spcPct val="100000"/>
              </a:lnSpc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26" name="线条"/>
          <p:cNvSpPr/>
          <p:nvPr/>
        </p:nvSpPr>
        <p:spPr>
          <a:xfrm flipV="1">
            <a:off x="7896040" y="4824123"/>
            <a:ext cx="1" cy="826784"/>
          </a:xfrm>
          <a:prstGeom prst="line">
            <a:avLst/>
          </a:prstGeom>
          <a:ln w="38100">
            <a:solidFill>
              <a:srgbClr val="000000"/>
            </a:solidFill>
            <a:custDash>
              <a:ds d="200000" sp="200000"/>
            </a:custDash>
            <a:miter lim="400000"/>
            <a:tailEnd type="triangle"/>
          </a:ln>
        </p:spPr>
        <p:txBody>
          <a:bodyPr lIns="45718" tIns="45718" rIns="45718" bIns="45718"/>
          <a:lstStyle/>
          <a:p>
            <a:pPr marR="57798" defTabSz="1295400">
              <a:lnSpc>
                <a:spcPct val="100000"/>
              </a:lnSpc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27" name="线条"/>
          <p:cNvSpPr/>
          <p:nvPr/>
        </p:nvSpPr>
        <p:spPr>
          <a:xfrm>
            <a:off x="6184900" y="5707415"/>
            <a:ext cx="3725516" cy="1"/>
          </a:xfrm>
          <a:prstGeom prst="line">
            <a:avLst/>
          </a:prstGeom>
          <a:ln w="38100">
            <a:solidFill>
              <a:srgbClr val="000000"/>
            </a:solidFill>
            <a:custDash>
              <a:ds d="200000" sp="200000"/>
            </a:custDash>
            <a:miter lim="400000"/>
          </a:ln>
        </p:spPr>
        <p:txBody>
          <a:bodyPr lIns="45718" tIns="45718" rIns="45718" bIns="45718"/>
          <a:lstStyle/>
          <a:p>
            <a:pPr marR="57798" defTabSz="1295400">
              <a:lnSpc>
                <a:spcPct val="100000"/>
              </a:lnSpc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28" name="线条"/>
          <p:cNvSpPr/>
          <p:nvPr/>
        </p:nvSpPr>
        <p:spPr>
          <a:xfrm flipV="1">
            <a:off x="6185959" y="5698750"/>
            <a:ext cx="1" cy="826784"/>
          </a:xfrm>
          <a:prstGeom prst="line">
            <a:avLst/>
          </a:prstGeom>
          <a:ln w="38100">
            <a:solidFill>
              <a:srgbClr val="000000"/>
            </a:solidFill>
            <a:custDash>
              <a:ds d="200000" sp="200000"/>
            </a:custDash>
            <a:miter lim="400000"/>
          </a:ln>
        </p:spPr>
        <p:txBody>
          <a:bodyPr lIns="45718" tIns="45718" rIns="45718" bIns="45718"/>
          <a:lstStyle/>
          <a:p>
            <a:pPr marR="57798" defTabSz="1295400">
              <a:lnSpc>
                <a:spcPct val="100000"/>
              </a:lnSpc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29" name="线条"/>
          <p:cNvSpPr/>
          <p:nvPr/>
        </p:nvSpPr>
        <p:spPr>
          <a:xfrm flipV="1">
            <a:off x="9910354" y="5698750"/>
            <a:ext cx="1" cy="826784"/>
          </a:xfrm>
          <a:prstGeom prst="line">
            <a:avLst/>
          </a:prstGeom>
          <a:ln w="38100">
            <a:solidFill>
              <a:srgbClr val="000000"/>
            </a:solidFill>
            <a:custDash>
              <a:ds d="200000" sp="200000"/>
            </a:custDash>
            <a:miter lim="400000"/>
          </a:ln>
        </p:spPr>
        <p:txBody>
          <a:bodyPr lIns="45718" tIns="45718" rIns="45718" bIns="45718"/>
          <a:lstStyle/>
          <a:p>
            <a:pPr marR="57798" defTabSz="1295400">
              <a:lnSpc>
                <a:spcPct val="100000"/>
              </a:lnSpc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30" name="List&lt;E&gt;"/>
          <p:cNvSpPr txBox="1"/>
          <p:nvPr/>
        </p:nvSpPr>
        <p:spPr>
          <a:xfrm>
            <a:off x="3254225" y="3202094"/>
            <a:ext cx="1427279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lnSpc>
                <a:spcPct val="100000"/>
              </a:lnSpc>
              <a:spcBef>
                <a:spcPts val="1900"/>
              </a:spcBef>
              <a:defRPr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List&lt;E&gt;</a:t>
            </a:r>
          </a:p>
        </p:txBody>
      </p:sp>
      <p:sp>
        <p:nvSpPr>
          <p:cNvPr id="631" name="Vector&lt;E&gt;"/>
          <p:cNvSpPr txBox="1"/>
          <p:nvPr/>
        </p:nvSpPr>
        <p:spPr>
          <a:xfrm>
            <a:off x="3254225" y="4384476"/>
            <a:ext cx="1828929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lnSpc>
                <a:spcPct val="100000"/>
              </a:lnSpc>
              <a:spcBef>
                <a:spcPts val="1900"/>
              </a:spcBef>
              <a:defRPr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Vector&lt;E&gt;</a:t>
            </a:r>
          </a:p>
        </p:txBody>
      </p:sp>
      <p:sp>
        <p:nvSpPr>
          <p:cNvPr id="632" name="Stack&lt;E&gt;"/>
          <p:cNvSpPr txBox="1"/>
          <p:nvPr/>
        </p:nvSpPr>
        <p:spPr>
          <a:xfrm>
            <a:off x="3254225" y="5609831"/>
            <a:ext cx="1681031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lnSpc>
                <a:spcPct val="100000"/>
              </a:lnSpc>
              <a:spcBef>
                <a:spcPts val="1900"/>
              </a:spcBef>
              <a:defRPr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Stack&lt;E&gt;</a:t>
            </a:r>
          </a:p>
        </p:txBody>
      </p:sp>
      <p:sp>
        <p:nvSpPr>
          <p:cNvPr id="633" name="线条"/>
          <p:cNvSpPr/>
          <p:nvPr/>
        </p:nvSpPr>
        <p:spPr>
          <a:xfrm flipV="1">
            <a:off x="4336202" y="2125197"/>
            <a:ext cx="1127017" cy="1127018"/>
          </a:xfrm>
          <a:prstGeom prst="line">
            <a:avLst/>
          </a:prstGeom>
          <a:ln w="38100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 marR="57798" defTabSz="1295400">
              <a:lnSpc>
                <a:spcPct val="100000"/>
              </a:lnSpc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34" name="线条"/>
          <p:cNvSpPr/>
          <p:nvPr/>
        </p:nvSpPr>
        <p:spPr>
          <a:xfrm>
            <a:off x="6755924" y="2150626"/>
            <a:ext cx="1127018" cy="1127018"/>
          </a:xfrm>
          <a:prstGeom prst="line">
            <a:avLst/>
          </a:prstGeom>
          <a:ln w="38100">
            <a:solidFill>
              <a:srgbClr val="000000"/>
            </a:solidFill>
            <a:headEnd type="triangle"/>
          </a:ln>
        </p:spPr>
        <p:txBody>
          <a:bodyPr lIns="45718" tIns="45718" rIns="45718" bIns="45718"/>
          <a:lstStyle/>
          <a:p>
            <a:pPr marR="57798" defTabSz="1295400">
              <a:lnSpc>
                <a:spcPct val="100000"/>
              </a:lnSpc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35" name="线条"/>
          <p:cNvSpPr/>
          <p:nvPr/>
        </p:nvSpPr>
        <p:spPr>
          <a:xfrm flipV="1">
            <a:off x="3980563" y="3637492"/>
            <a:ext cx="1" cy="826784"/>
          </a:xfrm>
          <a:prstGeom prst="line">
            <a:avLst/>
          </a:prstGeom>
          <a:ln w="38100">
            <a:solidFill>
              <a:srgbClr val="000000"/>
            </a:solidFill>
            <a:custDash>
              <a:ds d="200000" sp="200000"/>
            </a:custDash>
            <a:miter lim="400000"/>
            <a:tailEnd type="triangle"/>
          </a:ln>
        </p:spPr>
        <p:txBody>
          <a:bodyPr lIns="45718" tIns="45718" rIns="45718" bIns="45718"/>
          <a:lstStyle/>
          <a:p>
            <a:pPr marR="57798" defTabSz="1295400">
              <a:lnSpc>
                <a:spcPct val="100000"/>
              </a:lnSpc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36" name="线条"/>
          <p:cNvSpPr/>
          <p:nvPr/>
        </p:nvSpPr>
        <p:spPr>
          <a:xfrm flipV="1">
            <a:off x="3980563" y="4882416"/>
            <a:ext cx="1" cy="826784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45718" tIns="45718" rIns="45718" bIns="45718"/>
          <a:lstStyle/>
          <a:p>
            <a:pPr marR="57798" defTabSz="1295400">
              <a:lnSpc>
                <a:spcPct val="100000"/>
              </a:lnSpc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637" name="虚线：实现；实线：扩展…"/>
          <p:cNvSpPr txBox="1"/>
          <p:nvPr/>
        </p:nvSpPr>
        <p:spPr>
          <a:xfrm>
            <a:off x="237088" y="7534051"/>
            <a:ext cx="8859226" cy="1275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300789" indent="-300789">
              <a:buSzPct val="60000"/>
              <a:buBlip>
                <a:blip r:embed="rId2"/>
              </a:buBlip>
            </a:pPr>
            <a:r>
              <a:t>虚线：实现；实线：扩展</a:t>
            </a:r>
          </a:p>
          <a:p>
            <a:pPr marL="300789" indent="-300789">
              <a:buSzPct val="60000"/>
              <a:buBlip>
                <a:blip r:embed="rId2"/>
              </a:buBlip>
            </a:pPr>
            <a:r>
              <a:t>Vector和Stack的方法使用了synchronized，线程安全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Java 类库相关的接口和类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Java 类库相关的接口和类</a:t>
            </a:r>
          </a:p>
        </p:txBody>
      </p:sp>
      <p:sp>
        <p:nvSpPr>
          <p:cNvPr id="640" name="Queue：…"/>
          <p:cNvSpPr txBox="1"/>
          <p:nvPr/>
        </p:nvSpPr>
        <p:spPr>
          <a:xfrm>
            <a:off x="89426" y="1092025"/>
            <a:ext cx="11548718" cy="25728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00000"/>
              </a:lnSpc>
              <a:defRPr sz="2700"/>
            </a:pPr>
            <a:r>
              <a:t>Queue：</a:t>
            </a:r>
          </a:p>
          <a:p>
            <a:pPr marL="681789" lvl="1" indent="-300789">
              <a:lnSpc>
                <a:spcPct val="100000"/>
              </a:lnSpc>
              <a:buSzPct val="60000"/>
              <a:buBlip>
                <a:blip r:embed="rId2"/>
              </a:buBlip>
              <a:defRPr sz="2700"/>
            </a:pPr>
            <a:r>
              <a:t>boolean add(E e): 如果能立刻入队并且没有违反空间约束，则入队，返回</a:t>
            </a:r>
          </a:p>
          <a:p>
            <a:pPr lvl="1" indent="228600">
              <a:lnSpc>
                <a:spcPct val="100000"/>
              </a:lnSpc>
              <a:defRPr sz="2700"/>
            </a:pPr>
            <a:r>
              <a:t>                                   true，没有空间抛出</a:t>
            </a:r>
            <a:r>
              <a:rPr>
                <a:solidFill>
                  <a:schemeClr val="accent5"/>
                </a:solidFill>
              </a:rPr>
              <a:t>异常</a:t>
            </a:r>
            <a:r>
              <a:t>IllegalStateException。</a:t>
            </a:r>
          </a:p>
          <a:p>
            <a:pPr marL="651710" lvl="1" indent="-270710">
              <a:lnSpc>
                <a:spcPct val="100000"/>
              </a:lnSpc>
              <a:buSzPct val="60000"/>
              <a:buBlip>
                <a:blip r:embed="rId2"/>
              </a:buBlip>
              <a:defRPr sz="2700"/>
            </a:pPr>
            <a:r>
              <a:t> boolean </a:t>
            </a:r>
            <a:r>
              <a:rPr>
                <a:solidFill>
                  <a:schemeClr val="accent5"/>
                </a:solidFill>
              </a:rPr>
              <a:t>offer</a:t>
            </a:r>
            <a:r>
              <a:t>(E e):如果能立刻入队并且没有违反空间约束，则入队。</a:t>
            </a:r>
          </a:p>
          <a:p>
            <a:pPr lvl="1" indent="228600">
              <a:lnSpc>
                <a:spcPct val="100000"/>
              </a:lnSpc>
              <a:defRPr sz="2700"/>
            </a:pPr>
            <a:r>
              <a:t>                                   入队了，返回true，没有入队，返回false</a:t>
            </a:r>
          </a:p>
        </p:txBody>
      </p:sp>
      <p:sp>
        <p:nvSpPr>
          <p:cNvPr id="641" name="Deque：…"/>
          <p:cNvSpPr txBox="1"/>
          <p:nvPr/>
        </p:nvSpPr>
        <p:spPr>
          <a:xfrm>
            <a:off x="89426" y="3451936"/>
            <a:ext cx="12387551" cy="25728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00000"/>
              </a:lnSpc>
              <a:defRPr sz="2700"/>
            </a:pPr>
            <a:r>
              <a:t>Deque：</a:t>
            </a:r>
          </a:p>
          <a:p>
            <a:pPr marL="681789" lvl="1" indent="-300789">
              <a:lnSpc>
                <a:spcPct val="100000"/>
              </a:lnSpc>
              <a:buSzPct val="60000"/>
              <a:buBlip>
                <a:blip r:embed="rId2"/>
              </a:buBlip>
              <a:defRPr sz="2700"/>
            </a:pPr>
            <a:r>
              <a:t>void addFirst(E e): 如果能立刻入队并且没有违反空间约束，则入队，没有空间</a:t>
            </a:r>
          </a:p>
          <a:p>
            <a:pPr lvl="1" indent="228600">
              <a:lnSpc>
                <a:spcPct val="100000"/>
              </a:lnSpc>
              <a:defRPr sz="2700"/>
            </a:pPr>
            <a:r>
              <a:t>                                    抛出</a:t>
            </a:r>
            <a:r>
              <a:rPr>
                <a:solidFill>
                  <a:schemeClr val="accent5"/>
                </a:solidFill>
              </a:rPr>
              <a:t>异常</a:t>
            </a:r>
            <a:r>
              <a:t>IllegalStateException。</a:t>
            </a:r>
          </a:p>
          <a:p>
            <a:pPr marL="681789" lvl="1" indent="-300789">
              <a:lnSpc>
                <a:spcPct val="100000"/>
              </a:lnSpc>
              <a:buSzPct val="60000"/>
              <a:buBlip>
                <a:blip r:embed="rId2"/>
              </a:buBlip>
              <a:defRPr sz="2700"/>
            </a:pPr>
            <a:r>
              <a:t>boolean </a:t>
            </a:r>
            <a:r>
              <a:rPr>
                <a:solidFill>
                  <a:schemeClr val="accent5"/>
                </a:solidFill>
              </a:rPr>
              <a:t>offerFirst</a:t>
            </a:r>
            <a:r>
              <a:t>(E e):除非违法空间约束，否则入队。</a:t>
            </a:r>
          </a:p>
          <a:p>
            <a:pPr lvl="1" indent="228600">
              <a:lnSpc>
                <a:spcPct val="100000"/>
              </a:lnSpc>
              <a:defRPr sz="2700"/>
            </a:pPr>
            <a:r>
              <a:t>                                          入队了，返回true，没有入队，返回false</a:t>
            </a:r>
          </a:p>
        </p:txBody>
      </p:sp>
      <p:sp>
        <p:nvSpPr>
          <p:cNvPr id="642" name="ArrayDeque的实际实现：…"/>
          <p:cNvSpPr txBox="1"/>
          <p:nvPr/>
        </p:nvSpPr>
        <p:spPr>
          <a:xfrm>
            <a:off x="89426" y="5991514"/>
            <a:ext cx="11713136" cy="1578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00000"/>
              </a:lnSpc>
              <a:defRPr sz="2700"/>
            </a:pPr>
            <a:r>
              <a:t>ArrayDeque的实际实现：</a:t>
            </a:r>
          </a:p>
          <a:p>
            <a:pPr marL="681789" lvl="1" indent="-300789">
              <a:lnSpc>
                <a:spcPct val="100000"/>
              </a:lnSpc>
              <a:buSzPct val="60000"/>
              <a:buBlip>
                <a:blip r:embed="rId2"/>
              </a:buBlip>
              <a:defRPr sz="2700"/>
            </a:pPr>
            <a:r>
              <a:t>void addFirst(E e): 插入，插入后没有空间抛出异常IllegalStateException</a:t>
            </a:r>
          </a:p>
          <a:p>
            <a:pPr marL="681789" lvl="1" indent="-300789">
              <a:lnSpc>
                <a:spcPct val="100000"/>
              </a:lnSpc>
              <a:buSzPct val="60000"/>
              <a:buBlip>
                <a:blip r:embed="rId2"/>
              </a:buBlip>
              <a:defRPr sz="2700"/>
            </a:pPr>
            <a:r>
              <a:t>boolean offerFirst(E e): 调用addFirst，返回true----</a:t>
            </a:r>
            <a:r>
              <a:rPr>
                <a:solidFill>
                  <a:schemeClr val="accent1"/>
                </a:solidFill>
              </a:rPr>
              <a:t>似乎没有遵守接口的约定</a:t>
            </a:r>
          </a:p>
        </p:txBody>
      </p:sp>
      <p:sp>
        <p:nvSpPr>
          <p:cNvPr id="643" name="注意：红色的操作用于空间有限制的队列(如我们实现的CQueue)，…"/>
          <p:cNvSpPr txBox="1"/>
          <p:nvPr/>
        </p:nvSpPr>
        <p:spPr>
          <a:xfrm>
            <a:off x="203726" y="7766031"/>
            <a:ext cx="9361462" cy="10650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500">
                <a:solidFill>
                  <a:schemeClr val="accent5"/>
                </a:solidFill>
              </a:defRPr>
            </a:pPr>
            <a:r>
              <a:t>注意：红色的操作用于空间有限制的队列(如我们实现的CQueue)，</a:t>
            </a:r>
          </a:p>
          <a:p>
            <a:pPr>
              <a:defRPr sz="2500">
                <a:solidFill>
                  <a:schemeClr val="accent5"/>
                </a:solidFill>
              </a:defRPr>
            </a:pPr>
            <a:r>
              <a:t>但ArrayDeque是空间没有限制的队列(能自动扩充)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课后练习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课后练习</a:t>
            </a:r>
          </a:p>
        </p:txBody>
      </p:sp>
      <p:sp>
        <p:nvSpPr>
          <p:cNvPr id="646" name="1、阅读java.util.Queue接口，为了处理非正常状态(IllegalState），…"/>
          <p:cNvSpPr txBox="1"/>
          <p:nvPr/>
        </p:nvSpPr>
        <p:spPr>
          <a:xfrm>
            <a:off x="629920" y="1435842"/>
            <a:ext cx="11699805" cy="4257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R="57798" defTabSz="1295400">
              <a:lnSpc>
                <a:spcPct val="100000"/>
              </a:lnSpc>
              <a:spcBef>
                <a:spcPts val="1900"/>
              </a:spcBef>
              <a:defRPr sz="2500">
                <a:uFill>
                  <a:solidFill>
                    <a:srgbClr val="000000"/>
                  </a:solidFill>
                </a:uFill>
              </a:defRPr>
            </a:pPr>
            <a:r>
              <a:t>1、阅读java.util.Queue接口，为了处理非正常状态(IllegalState），</a:t>
            </a:r>
          </a:p>
          <a:p>
            <a:pPr marR="57798" defTabSz="1295400">
              <a:lnSpc>
                <a:spcPct val="100000"/>
              </a:lnSpc>
              <a:spcBef>
                <a:spcPts val="1900"/>
              </a:spcBef>
              <a:defRPr sz="2500">
                <a:uFill>
                  <a:solidFill>
                    <a:srgbClr val="000000"/>
                  </a:solidFill>
                </a:uFill>
              </a:defRPr>
            </a:pPr>
            <a:r>
              <a:t>     同一操作会有2个方法，如何报告非正常状态？这样处理有什么优点？</a:t>
            </a:r>
          </a:p>
          <a:p>
            <a:pPr marR="57798" defTabSz="1295400">
              <a:lnSpc>
                <a:spcPct val="100000"/>
              </a:lnSpc>
              <a:spcBef>
                <a:spcPts val="1900"/>
              </a:spcBef>
              <a:defRPr sz="2500">
                <a:uFill>
                  <a:solidFill>
                    <a:srgbClr val="000000"/>
                  </a:solidFill>
                </a:uFill>
              </a:defRPr>
            </a:pPr>
            <a:r>
              <a:t>2、为类CDuque增加迭代器，按照从</a:t>
            </a:r>
            <a:r>
              <a:rPr lang="en-US"/>
              <a:t>left</a:t>
            </a:r>
            <a:r>
              <a:t>到</a:t>
            </a:r>
            <a:r>
              <a:rPr lang="en-US"/>
              <a:t>right</a:t>
            </a:r>
            <a:r>
              <a:t>的次序枚举队列的所有数据。</a:t>
            </a:r>
          </a:p>
          <a:p>
            <a:pPr marR="57798" defTabSz="1295400">
              <a:lnSpc>
                <a:spcPct val="100000"/>
              </a:lnSpc>
              <a:spcBef>
                <a:spcPts val="1900"/>
              </a:spcBef>
              <a:defRPr sz="2500">
                <a:uFill>
                  <a:solidFill>
                    <a:srgbClr val="000000"/>
                  </a:solidFill>
                </a:uFill>
              </a:defRPr>
            </a:pPr>
            <a:r>
              <a:t>3、为类CDuque增加方法    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Object[] toArray() ，将队列按照从</a:t>
            </a:r>
            <a:r>
              <a:rPr lang="en-US"/>
              <a:t>left</a:t>
            </a:r>
            <a:r>
              <a:t>到</a:t>
            </a:r>
            <a:r>
              <a:rPr lang="en-US"/>
              <a:t>right</a:t>
            </a:r>
            <a:r>
              <a:t>的</a:t>
            </a:r>
          </a:p>
          <a:p>
            <a:pPr marR="57798" defTabSz="1295400">
              <a:lnSpc>
                <a:spcPct val="100000"/>
              </a:lnSpc>
              <a:spcBef>
                <a:spcPts val="1900"/>
              </a:spcBef>
              <a:defRPr sz="2500">
                <a:uFill>
                  <a:solidFill>
                    <a:srgbClr val="000000"/>
                  </a:solidFill>
                </a:uFill>
              </a:defRPr>
            </a:pPr>
            <a:r>
              <a:t>       次序存入练习为Object的数组并返回 </a:t>
            </a:r>
          </a:p>
          <a:p>
            <a:pPr marR="57798" defTabSz="1295400">
              <a:lnSpc>
                <a:spcPct val="100000"/>
              </a:lnSpc>
              <a:spcBef>
                <a:spcPts val="1900"/>
              </a:spcBef>
              <a:defRPr sz="2500">
                <a:uFill>
                  <a:solidFill>
                    <a:srgbClr val="000000"/>
                  </a:solidFill>
                </a:uFill>
              </a:defRPr>
            </a:pPr>
            <a:r>
              <a:t>4、为类CDuque增加方法    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T[] toArray(T[] a) ，将队列按照从</a:t>
            </a:r>
            <a:r>
              <a:rPr lang="en-US"/>
              <a:t>left</a:t>
            </a:r>
            <a:r>
              <a:t>到</a:t>
            </a:r>
            <a:r>
              <a:rPr lang="en-US"/>
              <a:t>right</a:t>
            </a:r>
            <a:r>
              <a:t>的</a:t>
            </a:r>
          </a:p>
          <a:p>
            <a:pPr marR="57798" defTabSz="1295400">
              <a:lnSpc>
                <a:spcPct val="100000"/>
              </a:lnSpc>
              <a:spcBef>
                <a:spcPts val="1900"/>
              </a:spcBef>
              <a:defRPr sz="2500">
                <a:uFill>
                  <a:solidFill>
                    <a:srgbClr val="000000"/>
                  </a:solidFill>
                </a:uFill>
              </a:defRPr>
            </a:pPr>
            <a:r>
              <a:t>       次序存入数组a并返回 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java.util.ArrayDeque 的实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sz="4000"/>
              <a:t>Java8:</a:t>
            </a:r>
            <a:r>
              <a:rPr sz="4000"/>
              <a:t>java.util.ArrayDeque 的实现</a:t>
            </a:r>
          </a:p>
        </p:txBody>
      </p:sp>
      <p:sp>
        <p:nvSpPr>
          <p:cNvPr id="649" name="1、保证elements数组的长度为2n。"/>
          <p:cNvSpPr txBox="1"/>
          <p:nvPr/>
        </p:nvSpPr>
        <p:spPr>
          <a:xfrm>
            <a:off x="665378" y="1238672"/>
            <a:ext cx="5921951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57798" defTabSz="1295400">
              <a:lnSpc>
                <a:spcPct val="100000"/>
              </a:lnSpc>
              <a:spcBef>
                <a:spcPts val="1900"/>
              </a:spcBef>
              <a:defRPr b="1">
                <a:uFill>
                  <a:solidFill>
                    <a:srgbClr val="000000"/>
                  </a:solidFill>
                </a:uFill>
              </a:defRPr>
            </a:pPr>
            <a:r>
              <a:t>1、保证elements数组的长度为2</a:t>
            </a:r>
            <a:r>
              <a:rPr baseline="31999"/>
              <a:t>n</a:t>
            </a:r>
            <a:r>
              <a:t>。</a:t>
            </a:r>
          </a:p>
        </p:txBody>
      </p:sp>
      <p:sp>
        <p:nvSpPr>
          <p:cNvPr id="650" name="public ArrayDeque() {…"/>
          <p:cNvSpPr txBox="1"/>
          <p:nvPr/>
        </p:nvSpPr>
        <p:spPr>
          <a:xfrm>
            <a:off x="1465818" y="2028285"/>
            <a:ext cx="7735541" cy="3846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ArrayDeque() {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0326CC"/>
                </a:solidFill>
              </a:rPr>
              <a:t>elements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Object[16];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}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endParaRPr/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ArrayDeque(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numElements</a:t>
            </a:r>
            <a:r>
              <a:t>) {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    allocateElements(</a:t>
            </a:r>
            <a:r>
              <a:rPr>
                <a:solidFill>
                  <a:srgbClr val="7E504F"/>
                </a:solidFill>
              </a:rPr>
              <a:t>numElements</a:t>
            </a:r>
            <a:r>
              <a:t>);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}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private void allocateElements(int numElements) {…"/>
          <p:cNvSpPr txBox="1"/>
          <p:nvPr/>
        </p:nvSpPr>
        <p:spPr>
          <a:xfrm>
            <a:off x="123431" y="1416472"/>
            <a:ext cx="12597892" cy="68357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00000"/>
              </a:lnSpc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t>    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allocateElements(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numElements</a:t>
            </a:r>
            <a:r>
              <a:t>) {</a:t>
            </a:r>
          </a:p>
          <a:p>
            <a:pPr indent="0">
              <a:lnSpc>
                <a:spcPct val="100000"/>
              </a:lnSpc>
              <a:defRPr sz="21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        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initialCapacity</a:t>
            </a:r>
            <a:r>
              <a:rPr>
                <a:solidFill>
                  <a:srgbClr val="000000"/>
                </a:solidFill>
              </a:rPr>
              <a:t> = </a:t>
            </a:r>
            <a:r>
              <a:t>MIN_INITIAL_CAPACITY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00000"/>
              </a:lnSpc>
              <a:defRPr sz="21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        </a:t>
            </a:r>
            <a:r>
              <a:t>// Find the best power of two to hold elements.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00000"/>
              </a:lnSpc>
              <a:defRPr sz="21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        </a:t>
            </a:r>
            <a:r>
              <a:t>// Tests "&lt;=" because arrays aren't kept full.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00000"/>
              </a:lnSpc>
              <a:defRPr sz="21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        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t>numElements</a:t>
            </a:r>
            <a:r>
              <a:rPr>
                <a:solidFill>
                  <a:srgbClr val="000000"/>
                </a:solidFill>
              </a:rPr>
              <a:t> &gt;= </a:t>
            </a:r>
            <a:r>
              <a:t>initialCapacity</a:t>
            </a:r>
            <a:r>
              <a:rPr>
                <a:solidFill>
                  <a:srgbClr val="000000"/>
                </a:solidFill>
              </a:rPr>
              <a:t>) {</a:t>
            </a:r>
          </a:p>
          <a:p>
            <a:pPr indent="0">
              <a:lnSpc>
                <a:spcPct val="100000"/>
              </a:lnSpc>
              <a:defRPr sz="21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            </a:t>
            </a:r>
            <a:r>
              <a:t>initialCapacity</a:t>
            </a:r>
            <a:r>
              <a:rPr>
                <a:solidFill>
                  <a:srgbClr val="000000"/>
                </a:solidFill>
              </a:rPr>
              <a:t> = </a:t>
            </a:r>
            <a:r>
              <a:t>numElements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00000"/>
              </a:lnSpc>
              <a:defRPr sz="21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            </a:t>
            </a:r>
            <a:r>
              <a:t>initialCapacity</a:t>
            </a:r>
            <a:r>
              <a:rPr>
                <a:solidFill>
                  <a:srgbClr val="000000"/>
                </a:solidFill>
              </a:rPr>
              <a:t> |= (</a:t>
            </a:r>
            <a:r>
              <a:t>initialCapacity</a:t>
            </a:r>
            <a:r>
              <a:rPr>
                <a:solidFill>
                  <a:srgbClr val="000000"/>
                </a:solidFill>
              </a:rPr>
              <a:t> &gt;&gt;&gt;  1);</a:t>
            </a:r>
          </a:p>
          <a:p>
            <a:pPr indent="0">
              <a:lnSpc>
                <a:spcPct val="100000"/>
              </a:lnSpc>
              <a:defRPr sz="21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            </a:t>
            </a:r>
            <a:r>
              <a:t>initialCapacity</a:t>
            </a:r>
            <a:r>
              <a:rPr>
                <a:solidFill>
                  <a:srgbClr val="000000"/>
                </a:solidFill>
              </a:rPr>
              <a:t> |= (</a:t>
            </a:r>
            <a:r>
              <a:t>initialCapacity</a:t>
            </a:r>
            <a:r>
              <a:rPr>
                <a:solidFill>
                  <a:srgbClr val="000000"/>
                </a:solidFill>
              </a:rPr>
              <a:t> &gt;&gt;&gt;  2);</a:t>
            </a:r>
          </a:p>
          <a:p>
            <a:pPr indent="0">
              <a:lnSpc>
                <a:spcPct val="100000"/>
              </a:lnSpc>
              <a:defRPr sz="21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            </a:t>
            </a:r>
            <a:r>
              <a:t>initialCapacity</a:t>
            </a:r>
            <a:r>
              <a:rPr>
                <a:solidFill>
                  <a:srgbClr val="000000"/>
                </a:solidFill>
              </a:rPr>
              <a:t> |= (</a:t>
            </a:r>
            <a:r>
              <a:t>initialCapacity</a:t>
            </a:r>
            <a:r>
              <a:rPr>
                <a:solidFill>
                  <a:srgbClr val="000000"/>
                </a:solidFill>
              </a:rPr>
              <a:t> &gt;&gt;&gt;  4);</a:t>
            </a:r>
          </a:p>
          <a:p>
            <a:pPr indent="0">
              <a:lnSpc>
                <a:spcPct val="100000"/>
              </a:lnSpc>
              <a:defRPr sz="21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            </a:t>
            </a:r>
            <a:r>
              <a:t>initialCapacity</a:t>
            </a:r>
            <a:r>
              <a:rPr>
                <a:solidFill>
                  <a:srgbClr val="000000"/>
                </a:solidFill>
              </a:rPr>
              <a:t> |= (</a:t>
            </a:r>
            <a:r>
              <a:t>initialCapacity</a:t>
            </a:r>
            <a:r>
              <a:rPr>
                <a:solidFill>
                  <a:srgbClr val="000000"/>
                </a:solidFill>
              </a:rPr>
              <a:t> &gt;&gt;&gt;  8);</a:t>
            </a:r>
          </a:p>
          <a:p>
            <a:pPr indent="0">
              <a:lnSpc>
                <a:spcPct val="100000"/>
              </a:lnSpc>
              <a:defRPr sz="21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            </a:t>
            </a:r>
            <a:r>
              <a:t>initialCapacity</a:t>
            </a:r>
            <a:r>
              <a:rPr>
                <a:solidFill>
                  <a:srgbClr val="000000"/>
                </a:solidFill>
              </a:rPr>
              <a:t> |= (</a:t>
            </a:r>
            <a:r>
              <a:t>initialCapacity</a:t>
            </a:r>
            <a:r>
              <a:rPr>
                <a:solidFill>
                  <a:srgbClr val="000000"/>
                </a:solidFill>
              </a:rPr>
              <a:t> &gt;&gt;&gt; 16);</a:t>
            </a:r>
          </a:p>
          <a:p>
            <a:pPr indent="0">
              <a:lnSpc>
                <a:spcPct val="100000"/>
              </a:lnSpc>
              <a:defRPr sz="21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            </a:t>
            </a:r>
            <a:r>
              <a:t>initialCapacity</a:t>
            </a:r>
            <a:r>
              <a:rPr>
                <a:solidFill>
                  <a:srgbClr val="000000"/>
                </a:solidFill>
              </a:rPr>
              <a:t>++;</a:t>
            </a:r>
          </a:p>
          <a:p>
            <a:pPr indent="0">
              <a:lnSpc>
                <a:spcPct val="100000"/>
              </a:lnSpc>
              <a:defRPr sz="2100">
                <a:latin typeface="Monaco"/>
                <a:ea typeface="Monaco"/>
                <a:cs typeface="Monaco"/>
                <a:sym typeface="Monaco"/>
              </a:defRPr>
            </a:pPr>
            <a:endParaRPr>
              <a:solidFill>
                <a:srgbClr val="000000"/>
              </a:solidFill>
            </a:endParaRPr>
          </a:p>
          <a:p>
            <a:pPr indent="0">
              <a:lnSpc>
                <a:spcPct val="100000"/>
              </a:lnSpc>
              <a:defRPr sz="21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            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7E504F"/>
                </a:solidFill>
              </a:rPr>
              <a:t>initialCapacity</a:t>
            </a:r>
            <a:r>
              <a:rPr>
                <a:solidFill>
                  <a:srgbClr val="000000"/>
                </a:solidFill>
              </a:rPr>
              <a:t> &lt; 0)   </a:t>
            </a:r>
            <a:r>
              <a:t>// Too many elements, must back off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00000"/>
              </a:lnSpc>
              <a:defRPr sz="21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                </a:t>
            </a:r>
            <a:r>
              <a:rPr>
                <a:solidFill>
                  <a:srgbClr val="7E504F"/>
                </a:solidFill>
              </a:rPr>
              <a:t>initialCapacity</a:t>
            </a:r>
            <a:r>
              <a:rPr>
                <a:solidFill>
                  <a:srgbClr val="000000"/>
                </a:solidFill>
              </a:rPr>
              <a:t> &gt;&gt;&gt;= 1;</a:t>
            </a:r>
            <a:r>
              <a:t>// Good luck allocating 2 ^ 30 elements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00000"/>
              </a:lnSpc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t>        }</a:t>
            </a:r>
          </a:p>
          <a:p>
            <a:pPr indent="0">
              <a:lnSpc>
                <a:spcPct val="100000"/>
              </a:lnSpc>
              <a:defRPr sz="21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        </a:t>
            </a:r>
            <a:r>
              <a:rPr>
                <a:solidFill>
                  <a:srgbClr val="0326CC"/>
                </a:solidFill>
              </a:rPr>
              <a:t>elements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rPr>
                <a:solidFill>
                  <a:srgbClr val="000000"/>
                </a:solidFill>
              </a:rPr>
              <a:t> Object[</a:t>
            </a:r>
            <a:r>
              <a:t>initialCapacity</a:t>
            </a:r>
            <a:r>
              <a:rPr>
                <a:solidFill>
                  <a:srgbClr val="000000"/>
                </a:solidFill>
              </a:rPr>
              <a:t>];</a:t>
            </a:r>
          </a:p>
          <a:p>
            <a:pPr indent="0">
              <a:lnSpc>
                <a:spcPct val="100000"/>
              </a:lnSpc>
              <a:defRPr sz="2100">
                <a:latin typeface="Monaco"/>
                <a:ea typeface="Monaco"/>
                <a:cs typeface="Monaco"/>
                <a:sym typeface="Monaco"/>
              </a:defRPr>
            </a:pPr>
            <a:r>
              <a:t>    }</a:t>
            </a:r>
          </a:p>
        </p:txBody>
      </p:sp>
      <p:sp>
        <p:nvSpPr>
          <p:cNvPr id="653" name="java.util.ArrayDeque 的实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java.util.ArrayDeque 的实现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java.util.ArrayDeque 的实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java.util.ArrayDeque 的实现</a:t>
            </a:r>
          </a:p>
        </p:txBody>
      </p:sp>
      <p:sp>
        <p:nvSpPr>
          <p:cNvPr id="656" name="x = 2i (i是最左边1的位置)…"/>
          <p:cNvSpPr txBox="1"/>
          <p:nvPr/>
        </p:nvSpPr>
        <p:spPr>
          <a:xfrm>
            <a:off x="454932" y="1159127"/>
            <a:ext cx="12409286" cy="79652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57798" defTabSz="1295400">
              <a:lnSpc>
                <a:spcPct val="100000"/>
              </a:lnSpc>
              <a:spcBef>
                <a:spcPts val="1900"/>
              </a:spcBef>
              <a:defRPr sz="2500">
                <a:uFill>
                  <a:solidFill>
                    <a:srgbClr val="000000"/>
                  </a:solidFill>
                </a:uFill>
              </a:defRPr>
            </a:pPr>
            <a:r>
              <a:t>x = 2</a:t>
            </a:r>
            <a:r>
              <a:rPr baseline="31999"/>
              <a:t>i</a:t>
            </a:r>
            <a:r>
              <a:t> (i是最左边1的位置)</a:t>
            </a:r>
          </a:p>
          <a:p>
            <a:pPr marR="57798" defTabSz="1295400">
              <a:lnSpc>
                <a:spcPct val="100000"/>
              </a:lnSpc>
              <a:spcBef>
                <a:spcPts val="1900"/>
              </a:spcBef>
              <a:defRPr sz="2500">
                <a:uFill>
                  <a:solidFill>
                    <a:srgbClr val="000000"/>
                  </a:solidFill>
                </a:uFill>
              </a:defRPr>
            </a:pPr>
            <a:r>
              <a:t>则 &gt;&gt;&gt;1， |=后</a:t>
            </a:r>
          </a:p>
          <a:p>
            <a:pPr marR="57798" defTabSz="1295400">
              <a:lnSpc>
                <a:spcPct val="100000"/>
              </a:lnSpc>
              <a:spcBef>
                <a:spcPts val="1900"/>
              </a:spcBef>
              <a:defRPr sz="2500">
                <a:uFill>
                  <a:solidFill>
                    <a:srgbClr val="000000"/>
                  </a:solidFill>
                </a:uFill>
              </a:defRPr>
            </a:pPr>
            <a:r>
              <a:t>x = 2</a:t>
            </a:r>
            <a:r>
              <a:rPr baseline="31999"/>
              <a:t>i</a:t>
            </a:r>
            <a:r>
              <a:t> + 2</a:t>
            </a:r>
            <a:r>
              <a:rPr baseline="31999"/>
              <a:t>i-1</a:t>
            </a:r>
            <a:r>
              <a:t> </a:t>
            </a:r>
          </a:p>
          <a:p>
            <a:pPr marR="57798" defTabSz="1295400">
              <a:lnSpc>
                <a:spcPct val="100000"/>
              </a:lnSpc>
              <a:spcBef>
                <a:spcPts val="1900"/>
              </a:spcBef>
              <a:defRPr sz="2500">
                <a:uFill>
                  <a:solidFill>
                    <a:srgbClr val="000000"/>
                  </a:solidFill>
                </a:uFill>
              </a:defRPr>
            </a:pPr>
            <a:r>
              <a:t>&gt;&gt;&gt;2</a:t>
            </a:r>
          </a:p>
          <a:p>
            <a:pPr marR="57798" defTabSz="1295400">
              <a:lnSpc>
                <a:spcPct val="100000"/>
              </a:lnSpc>
              <a:spcBef>
                <a:spcPts val="1900"/>
              </a:spcBef>
              <a:defRPr sz="2500">
                <a:uFill>
                  <a:solidFill>
                    <a:srgbClr val="000000"/>
                  </a:solidFill>
                </a:uFill>
              </a:defRPr>
            </a:pPr>
            <a:r>
              <a:t>x = 2</a:t>
            </a:r>
            <a:r>
              <a:rPr baseline="31999"/>
              <a:t>i</a:t>
            </a:r>
            <a:r>
              <a:t> + 2</a:t>
            </a:r>
            <a:r>
              <a:rPr baseline="31999"/>
              <a:t>i-1</a:t>
            </a:r>
            <a:r>
              <a:t> + 2</a:t>
            </a:r>
            <a:r>
              <a:rPr baseline="31999"/>
              <a:t>i-2</a:t>
            </a:r>
            <a:r>
              <a:t> + 2</a:t>
            </a:r>
            <a:r>
              <a:rPr baseline="31999"/>
              <a:t>i-3</a:t>
            </a:r>
            <a:r>
              <a:t> </a:t>
            </a:r>
          </a:p>
          <a:p>
            <a:pPr marR="57798" defTabSz="1295400">
              <a:lnSpc>
                <a:spcPct val="100000"/>
              </a:lnSpc>
              <a:spcBef>
                <a:spcPts val="1900"/>
              </a:spcBef>
              <a:defRPr sz="2500">
                <a:uFill>
                  <a:solidFill>
                    <a:srgbClr val="000000"/>
                  </a:solidFill>
                </a:uFill>
              </a:defRPr>
            </a:pPr>
            <a:r>
              <a:t>&gt;&gt;&gt;4 </a:t>
            </a:r>
          </a:p>
          <a:p>
            <a:pPr marR="57798" defTabSz="1295400">
              <a:lnSpc>
                <a:spcPct val="100000"/>
              </a:lnSpc>
              <a:spcBef>
                <a:spcPts val="1900"/>
              </a:spcBef>
              <a:defRPr sz="2500">
                <a:uFill>
                  <a:solidFill>
                    <a:srgbClr val="000000"/>
                  </a:solidFill>
                </a:uFill>
              </a:defRPr>
            </a:pPr>
            <a:r>
              <a:t>x = 2</a:t>
            </a:r>
            <a:r>
              <a:rPr baseline="31999"/>
              <a:t>i</a:t>
            </a:r>
            <a:r>
              <a:t> + 2</a:t>
            </a:r>
            <a:r>
              <a:rPr baseline="31999"/>
              <a:t>i-1</a:t>
            </a:r>
            <a:r>
              <a:t> + 2</a:t>
            </a:r>
            <a:r>
              <a:rPr baseline="31999"/>
              <a:t>i-2</a:t>
            </a:r>
            <a:r>
              <a:t> + 2</a:t>
            </a:r>
            <a:r>
              <a:rPr baseline="31999"/>
              <a:t>i-3 </a:t>
            </a:r>
            <a:r>
              <a:t>+ 2</a:t>
            </a:r>
            <a:r>
              <a:rPr baseline="31999"/>
              <a:t>i-4</a:t>
            </a:r>
            <a:r>
              <a:t> + 2</a:t>
            </a:r>
            <a:r>
              <a:rPr baseline="31999"/>
              <a:t>i-5</a:t>
            </a:r>
            <a:r>
              <a:t> + 2</a:t>
            </a:r>
            <a:r>
              <a:rPr baseline="31999"/>
              <a:t>i-6</a:t>
            </a:r>
            <a:r>
              <a:t> + 2</a:t>
            </a:r>
            <a:r>
              <a:rPr baseline="31999"/>
              <a:t>i-7</a:t>
            </a:r>
          </a:p>
          <a:p>
            <a:pPr marR="57798" defTabSz="1295400">
              <a:lnSpc>
                <a:spcPct val="100000"/>
              </a:lnSpc>
              <a:spcBef>
                <a:spcPts val="1900"/>
              </a:spcBef>
              <a:defRPr sz="2500">
                <a:uFill>
                  <a:solidFill>
                    <a:srgbClr val="000000"/>
                  </a:solidFill>
                </a:uFill>
              </a:defRPr>
            </a:pPr>
            <a:r>
              <a:t>&gt;&gt;&gt;8</a:t>
            </a:r>
          </a:p>
          <a:p>
            <a:pPr marR="57798" defTabSz="1295400">
              <a:lnSpc>
                <a:spcPct val="100000"/>
              </a:lnSpc>
              <a:spcBef>
                <a:spcPts val="1900"/>
              </a:spcBef>
              <a:defRPr sz="2500">
                <a:uFill>
                  <a:solidFill>
                    <a:srgbClr val="000000"/>
                  </a:solidFill>
                </a:uFill>
              </a:defRPr>
            </a:pPr>
            <a:r>
              <a:t>x = 2</a:t>
            </a:r>
            <a:r>
              <a:rPr baseline="31999"/>
              <a:t>i</a:t>
            </a:r>
            <a:r>
              <a:t> + 2</a:t>
            </a:r>
            <a:r>
              <a:rPr baseline="31999"/>
              <a:t>i-1</a:t>
            </a:r>
            <a:r>
              <a:t> + 2</a:t>
            </a:r>
            <a:r>
              <a:rPr baseline="31999"/>
              <a:t>i-2</a:t>
            </a:r>
            <a:r>
              <a:t> + 2</a:t>
            </a:r>
            <a:r>
              <a:rPr baseline="31999"/>
              <a:t>i-3 </a:t>
            </a:r>
            <a:r>
              <a:t>+ 2</a:t>
            </a:r>
            <a:r>
              <a:rPr baseline="31999"/>
              <a:t>i-4</a:t>
            </a:r>
            <a:r>
              <a:t> + 2</a:t>
            </a:r>
            <a:r>
              <a:rPr baseline="31999"/>
              <a:t>i-5</a:t>
            </a:r>
            <a:r>
              <a:t> + 2</a:t>
            </a:r>
            <a:r>
              <a:rPr baseline="31999"/>
              <a:t>i-6</a:t>
            </a:r>
            <a:r>
              <a:t> + 2</a:t>
            </a:r>
            <a:r>
              <a:rPr baseline="31999"/>
              <a:t>i-7 </a:t>
            </a:r>
            <a:r>
              <a:t>+ 2</a:t>
            </a:r>
            <a:r>
              <a:rPr baseline="31999"/>
              <a:t>i-8</a:t>
            </a:r>
            <a:r>
              <a:t> + 2</a:t>
            </a:r>
            <a:r>
              <a:rPr baseline="31999"/>
              <a:t>i-9</a:t>
            </a:r>
            <a:r>
              <a:t> + 2</a:t>
            </a:r>
            <a:r>
              <a:rPr baseline="31999"/>
              <a:t>i-10</a:t>
            </a:r>
            <a:r>
              <a:t> + 2</a:t>
            </a:r>
            <a:r>
              <a:rPr baseline="31999"/>
              <a:t>i-11 </a:t>
            </a:r>
            <a:r>
              <a:t>+ 2</a:t>
            </a:r>
            <a:r>
              <a:rPr baseline="31999"/>
              <a:t>i-12</a:t>
            </a:r>
            <a:r>
              <a:t> + 2</a:t>
            </a:r>
            <a:r>
              <a:rPr baseline="31999"/>
              <a:t>i-13</a:t>
            </a:r>
            <a:r>
              <a:t> + 2</a:t>
            </a:r>
            <a:r>
              <a:rPr baseline="31999"/>
              <a:t>i-14</a:t>
            </a:r>
            <a:r>
              <a:t> + 2</a:t>
            </a:r>
            <a:r>
              <a:rPr baseline="31999"/>
              <a:t>i-15</a:t>
            </a:r>
          </a:p>
          <a:p>
            <a:pPr marR="57798" defTabSz="1295400">
              <a:lnSpc>
                <a:spcPct val="100000"/>
              </a:lnSpc>
              <a:spcBef>
                <a:spcPts val="1900"/>
              </a:spcBef>
              <a:defRPr sz="2500">
                <a:uFill>
                  <a:solidFill>
                    <a:srgbClr val="000000"/>
                  </a:solidFill>
                </a:uFill>
              </a:defRPr>
            </a:pPr>
            <a:r>
              <a:t>&gt;&gt;&gt;16</a:t>
            </a:r>
          </a:p>
          <a:p>
            <a:pPr marR="57798" defTabSz="1295400">
              <a:lnSpc>
                <a:spcPct val="100000"/>
              </a:lnSpc>
              <a:spcBef>
                <a:spcPts val="1900"/>
              </a:spcBef>
              <a:defRPr sz="2500">
                <a:uFill>
                  <a:solidFill>
                    <a:srgbClr val="000000"/>
                  </a:solidFill>
                </a:uFill>
              </a:defRPr>
            </a:pPr>
            <a:r>
              <a:t>x = 2</a:t>
            </a:r>
            <a:r>
              <a:rPr baseline="31999"/>
              <a:t>i</a:t>
            </a:r>
            <a:r>
              <a:t> + 2</a:t>
            </a:r>
            <a:r>
              <a:rPr baseline="31999"/>
              <a:t>i-1</a:t>
            </a:r>
            <a:r>
              <a:t> + 2</a:t>
            </a:r>
            <a:r>
              <a:rPr baseline="31999"/>
              <a:t>i-2</a:t>
            </a:r>
            <a:r>
              <a:t> + 2</a:t>
            </a:r>
            <a:r>
              <a:rPr baseline="31999"/>
              <a:t>i-3 </a:t>
            </a:r>
            <a:r>
              <a:t>+ 2</a:t>
            </a:r>
            <a:r>
              <a:rPr baseline="31999"/>
              <a:t>i-4</a:t>
            </a:r>
            <a:r>
              <a:t> + 2</a:t>
            </a:r>
            <a:r>
              <a:rPr baseline="31999"/>
              <a:t>i-5</a:t>
            </a:r>
            <a:r>
              <a:t> + 2</a:t>
            </a:r>
            <a:r>
              <a:rPr baseline="31999"/>
              <a:t>i-6</a:t>
            </a:r>
            <a:r>
              <a:t> + 2</a:t>
            </a:r>
            <a:r>
              <a:rPr baseline="31999"/>
              <a:t>i-7 </a:t>
            </a:r>
            <a:r>
              <a:t>+ 2</a:t>
            </a:r>
            <a:r>
              <a:rPr baseline="31999"/>
              <a:t>i-8</a:t>
            </a:r>
            <a:r>
              <a:t> + 2</a:t>
            </a:r>
            <a:r>
              <a:rPr baseline="31999"/>
              <a:t>i-9</a:t>
            </a:r>
            <a:r>
              <a:t> + 2</a:t>
            </a:r>
            <a:r>
              <a:rPr baseline="31999"/>
              <a:t>i-10</a:t>
            </a:r>
            <a:r>
              <a:t> + ...+ 2</a:t>
            </a:r>
            <a:r>
              <a:rPr baseline="31999"/>
              <a:t>i-31</a:t>
            </a:r>
          </a:p>
          <a:p>
            <a:pPr marR="57798" defTabSz="1295400">
              <a:lnSpc>
                <a:spcPct val="100000"/>
              </a:lnSpc>
              <a:spcBef>
                <a:spcPts val="1900"/>
              </a:spcBef>
              <a:defRPr sz="2500">
                <a:uFill>
                  <a:solidFill>
                    <a:srgbClr val="000000"/>
                  </a:solidFill>
                </a:uFill>
              </a:defRPr>
            </a:pPr>
            <a:r>
              <a:t>因为int是32位，因此，x = 2</a:t>
            </a:r>
            <a:r>
              <a:rPr baseline="31999"/>
              <a:t>i</a:t>
            </a:r>
            <a:r>
              <a:t> + 2</a:t>
            </a:r>
            <a:r>
              <a:rPr baseline="31999"/>
              <a:t>i-1</a:t>
            </a:r>
            <a:r>
              <a:t> + 2</a:t>
            </a:r>
            <a:r>
              <a:rPr baseline="31999"/>
              <a:t>i-2</a:t>
            </a:r>
            <a:r>
              <a:t> + …</a:t>
            </a:r>
            <a:r>
              <a:rPr baseline="31999"/>
              <a:t> </a:t>
            </a:r>
            <a:r>
              <a:t>+ 2</a:t>
            </a:r>
            <a:r>
              <a:rPr baseline="31999"/>
              <a:t>2</a:t>
            </a:r>
            <a:r>
              <a:t> + 2</a:t>
            </a:r>
            <a:r>
              <a:rPr baseline="31999"/>
              <a:t>1</a:t>
            </a:r>
            <a:r>
              <a:t> + 2</a:t>
            </a:r>
            <a:r>
              <a:rPr baseline="31999"/>
              <a:t>0</a:t>
            </a:r>
          </a:p>
          <a:p>
            <a:pPr marR="57798" defTabSz="1295400">
              <a:lnSpc>
                <a:spcPct val="100000"/>
              </a:lnSpc>
              <a:spcBef>
                <a:spcPts val="1900"/>
              </a:spcBef>
              <a:defRPr sz="2500">
                <a:uFill>
                  <a:solidFill>
                    <a:srgbClr val="000000"/>
                  </a:solidFill>
                </a:uFill>
              </a:defRPr>
            </a:pPr>
            <a:r>
              <a:t>所以，x + 1 = 2</a:t>
            </a:r>
            <a:r>
              <a:rPr baseline="31999"/>
              <a:t>i+1</a:t>
            </a:r>
            <a:r>
              <a:t>  </a:t>
            </a:r>
          </a:p>
        </p:txBody>
      </p:sp>
      <p:sp>
        <p:nvSpPr>
          <p:cNvPr id="657" name="32位…"/>
          <p:cNvSpPr txBox="1"/>
          <p:nvPr/>
        </p:nvSpPr>
        <p:spPr>
          <a:xfrm>
            <a:off x="6363551" y="1140632"/>
            <a:ext cx="5218351" cy="154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indent="0">
              <a:lnSpc>
                <a:spcPct val="100000"/>
              </a:lnSpc>
              <a:defRPr sz="2200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32位</a:t>
            </a:r>
          </a:p>
          <a:p>
            <a:pPr indent="0">
              <a:lnSpc>
                <a:spcPct val="100000"/>
              </a:lnSpc>
              <a:defRPr sz="2200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00000000010000001001100000111000</a:t>
            </a:r>
          </a:p>
          <a:p>
            <a:pPr indent="0">
              <a:lnSpc>
                <a:spcPct val="100000"/>
              </a:lnSpc>
              <a:defRPr sz="2200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变为</a:t>
            </a:r>
          </a:p>
          <a:p>
            <a:pPr indent="0">
              <a:lnSpc>
                <a:spcPct val="100000"/>
              </a:lnSpc>
              <a:defRPr sz="2200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00000000100000000000000000000000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java.util.ArrayDeque 循环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java.util.ArrayDeque 循环</a:t>
            </a:r>
          </a:p>
        </p:txBody>
      </p:sp>
      <p:sp>
        <p:nvSpPr>
          <p:cNvPr id="660" name="2、使用高效的位操作&amp;求余数，实现循环"/>
          <p:cNvSpPr txBox="1"/>
          <p:nvPr/>
        </p:nvSpPr>
        <p:spPr>
          <a:xfrm>
            <a:off x="258978" y="1149772"/>
            <a:ext cx="7848994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marR="57798" defTabSz="1295400">
              <a:lnSpc>
                <a:spcPct val="100000"/>
              </a:lnSpc>
              <a:spcBef>
                <a:spcPts val="1900"/>
              </a:spcBef>
              <a:defRPr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2、使用高效的位操作&amp;求余数，实现循环</a:t>
            </a:r>
          </a:p>
        </p:txBody>
      </p:sp>
      <p:sp>
        <p:nvSpPr>
          <p:cNvPr id="661" name="因为表长为2m，所以，下标为0，1，2，...，2m - 1。表示为m位二进制数为：…"/>
          <p:cNvSpPr txBox="1"/>
          <p:nvPr/>
        </p:nvSpPr>
        <p:spPr>
          <a:xfrm>
            <a:off x="64283" y="1885644"/>
            <a:ext cx="12876234" cy="5700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R="57798" defTabSz="1295400">
              <a:lnSpc>
                <a:spcPct val="100000"/>
              </a:lnSpc>
              <a:spcBef>
                <a:spcPts val="1900"/>
              </a:spcBef>
              <a:defRPr sz="230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因为表长为2</a:t>
            </a:r>
            <a:r>
              <a:rPr baseline="31999"/>
              <a:t>m</a:t>
            </a:r>
            <a:r>
              <a:t>，所以，下标为0，1，2，...，2</a:t>
            </a:r>
            <a:r>
              <a:rPr baseline="31999"/>
              <a:t>m</a:t>
            </a:r>
            <a:r>
              <a:t> - 1。表示为m位二进制数为：</a:t>
            </a:r>
          </a:p>
          <a:p>
            <a:pPr marR="57798" defTabSz="1295400">
              <a:lnSpc>
                <a:spcPct val="100000"/>
              </a:lnSpc>
              <a:spcBef>
                <a:spcPts val="1900"/>
              </a:spcBef>
              <a:defRPr sz="230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                                       0...0，0...1， ...，1...1</a:t>
            </a:r>
          </a:p>
          <a:p>
            <a:pPr marL="200526" marR="57798" indent="-200526" defTabSz="1295400">
              <a:lnSpc>
                <a:spcPct val="100000"/>
              </a:lnSpc>
              <a:spcBef>
                <a:spcPts val="1900"/>
              </a:spcBef>
              <a:buSzPct val="60000"/>
              <a:buBlip>
                <a:blip r:embed="rId2"/>
              </a:buBlip>
              <a:defRPr sz="230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如果下标为n，0 ≤ n ≤ 2</a:t>
            </a:r>
            <a:r>
              <a:rPr baseline="31999"/>
              <a:t>m</a:t>
            </a:r>
            <a:r>
              <a:t> - 1，则n % 2</a:t>
            </a:r>
            <a:r>
              <a:rPr baseline="31999"/>
              <a:t>m</a:t>
            </a:r>
            <a:r>
              <a:t> = n &amp; (2</a:t>
            </a:r>
            <a:r>
              <a:rPr baseline="31999"/>
              <a:t>m</a:t>
            </a:r>
            <a:r>
              <a:t> - 1)</a:t>
            </a:r>
          </a:p>
          <a:p>
            <a:pPr marL="200526" marR="57798" indent="-200526" defTabSz="1295400">
              <a:lnSpc>
                <a:spcPct val="100000"/>
              </a:lnSpc>
              <a:spcBef>
                <a:spcPts val="1900"/>
              </a:spcBef>
              <a:buSzPct val="60000"/>
              <a:buBlip>
                <a:blip r:embed="rId2"/>
              </a:buBlip>
              <a:defRPr sz="230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如果下标n = 2</a:t>
            </a:r>
            <a:r>
              <a:rPr baseline="31999"/>
              <a:t>m</a:t>
            </a:r>
            <a:r>
              <a:t> - 1， 因为需要循环，所以 n + 1应该为0，即(n + 1) % 2</a:t>
            </a:r>
            <a:r>
              <a:rPr baseline="31999"/>
              <a:t>m</a:t>
            </a:r>
            <a:r>
              <a:t> = 0；</a:t>
            </a:r>
          </a:p>
          <a:p>
            <a:pPr marR="57798" indent="0" defTabSz="1295400">
              <a:lnSpc>
                <a:spcPct val="100000"/>
              </a:lnSpc>
              <a:spcBef>
                <a:spcPts val="1900"/>
              </a:spcBef>
              <a:defRPr sz="230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    而n + 1 = 2</a:t>
            </a:r>
            <a:r>
              <a:rPr baseline="31999"/>
              <a:t>m</a:t>
            </a:r>
            <a:r>
              <a:t>，其二进制数为 10...0，(n + 1) &amp; (2</a:t>
            </a:r>
            <a:r>
              <a:rPr baseline="31999"/>
              <a:t>m</a:t>
            </a:r>
            <a:r>
              <a:t> - 1) = 0</a:t>
            </a:r>
          </a:p>
          <a:p>
            <a:pPr marL="200526" marR="57798" indent="-200526" defTabSz="1295400">
              <a:lnSpc>
                <a:spcPct val="100000"/>
              </a:lnSpc>
              <a:spcBef>
                <a:spcPts val="1900"/>
              </a:spcBef>
              <a:buSzPct val="60000"/>
              <a:buBlip>
                <a:blip r:embed="rId2"/>
              </a:buBlip>
              <a:defRPr sz="230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如果下标n = 0， 因为需要循环，所以 n - 1 应该为 2</a:t>
            </a:r>
            <a:r>
              <a:rPr baseline="31999"/>
              <a:t>m</a:t>
            </a:r>
            <a:r>
              <a:t> - 1，即(n - 1) % 2</a:t>
            </a:r>
            <a:r>
              <a:rPr baseline="31999"/>
              <a:t>m</a:t>
            </a:r>
            <a:r>
              <a:t> = 2</a:t>
            </a:r>
            <a:r>
              <a:rPr baseline="31999"/>
              <a:t>m</a:t>
            </a:r>
            <a:r>
              <a:t> - 1；</a:t>
            </a:r>
          </a:p>
          <a:p>
            <a:pPr marR="57798" indent="0" defTabSz="1295400">
              <a:lnSpc>
                <a:spcPct val="100000"/>
              </a:lnSpc>
              <a:spcBef>
                <a:spcPts val="1900"/>
              </a:spcBef>
              <a:defRPr sz="230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    而n - 1 = -1， 其二进制数为 1...1，(n - 1) &amp; (2</a:t>
            </a:r>
            <a:r>
              <a:rPr baseline="31999"/>
              <a:t>m</a:t>
            </a:r>
            <a:r>
              <a:t> - 1) = 2</a:t>
            </a:r>
            <a:r>
              <a:rPr baseline="31999"/>
              <a:t>m</a:t>
            </a:r>
            <a:r>
              <a:t> - 1</a:t>
            </a:r>
          </a:p>
          <a:p>
            <a:pPr marR="57798" indent="0" defTabSz="1295400">
              <a:lnSpc>
                <a:spcPct val="100000"/>
              </a:lnSpc>
              <a:spcBef>
                <a:spcPts val="1900"/>
              </a:spcBef>
              <a:defRPr sz="230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</a:defRPr>
            </a:pPr>
            <a:endParaRPr/>
          </a:p>
          <a:p>
            <a:pPr marR="57798" indent="0" defTabSz="1295400">
              <a:lnSpc>
                <a:spcPct val="100000"/>
              </a:lnSpc>
              <a:spcBef>
                <a:spcPts val="1900"/>
              </a:spcBef>
              <a:defRPr sz="230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综上所述，因为需要循环，求出下标n后，</a:t>
            </a:r>
            <a:r>
              <a:rPr>
                <a:solidFill>
                  <a:schemeClr val="accent5"/>
                </a:solidFill>
              </a:rPr>
              <a:t>需要计算n % 2</a:t>
            </a:r>
            <a:r>
              <a:rPr baseline="31999">
                <a:solidFill>
                  <a:schemeClr val="accent5"/>
                </a:solidFill>
              </a:rPr>
              <a:t>m</a:t>
            </a:r>
            <a:r>
              <a:rPr>
                <a:solidFill>
                  <a:schemeClr val="accent5"/>
                </a:solidFill>
              </a:rPr>
              <a:t>作为真正的下标， 而n % 2</a:t>
            </a:r>
            <a:r>
              <a:rPr baseline="31999">
                <a:solidFill>
                  <a:schemeClr val="accent5"/>
                </a:solidFill>
              </a:rPr>
              <a:t>m</a:t>
            </a:r>
            <a:r>
              <a:rPr>
                <a:solidFill>
                  <a:schemeClr val="accent5"/>
                </a:solidFill>
              </a:rPr>
              <a:t> = n &amp; (2</a:t>
            </a:r>
            <a:r>
              <a:rPr baseline="31999">
                <a:solidFill>
                  <a:schemeClr val="accent5"/>
                </a:solidFill>
              </a:rPr>
              <a:t>m</a:t>
            </a:r>
            <a:r>
              <a:rPr>
                <a:solidFill>
                  <a:schemeClr val="accent5"/>
                </a:solidFill>
              </a:rPr>
              <a:t> - 1)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成组"/>
          <p:cNvGrpSpPr/>
          <p:nvPr/>
        </p:nvGrpSpPr>
        <p:grpSpPr>
          <a:xfrm>
            <a:off x="2497002" y="1364639"/>
            <a:ext cx="8702186" cy="2250871"/>
            <a:chOff x="43995" y="0"/>
            <a:chExt cx="8702185" cy="2250869"/>
          </a:xfrm>
        </p:grpSpPr>
        <p:grpSp>
          <p:nvGrpSpPr>
            <p:cNvPr id="54" name="成组"/>
            <p:cNvGrpSpPr/>
            <p:nvPr/>
          </p:nvGrpSpPr>
          <p:grpSpPr>
            <a:xfrm>
              <a:off x="43995" y="0"/>
              <a:ext cx="8606655" cy="843050"/>
              <a:chOff x="43996" y="0"/>
              <a:chExt cx="8606653" cy="843049"/>
            </a:xfrm>
          </p:grpSpPr>
          <p:grpSp>
            <p:nvGrpSpPr>
              <p:cNvPr id="47" name="成组"/>
              <p:cNvGrpSpPr/>
              <p:nvPr/>
            </p:nvGrpSpPr>
            <p:grpSpPr>
              <a:xfrm>
                <a:off x="1502953" y="0"/>
                <a:ext cx="5913552" cy="582182"/>
                <a:chOff x="0" y="0"/>
                <a:chExt cx="5913550" cy="582181"/>
              </a:xfrm>
            </p:grpSpPr>
            <p:sp>
              <p:nvSpPr>
                <p:cNvPr id="45" name="线条"/>
                <p:cNvSpPr/>
                <p:nvPr/>
              </p:nvSpPr>
              <p:spPr>
                <a:xfrm>
                  <a:off x="0" y="0"/>
                  <a:ext cx="5913551" cy="0"/>
                </a:xfrm>
                <a:prstGeom prst="line">
                  <a:avLst/>
                </a:prstGeom>
                <a:noFill/>
                <a:ln w="25400" cap="flat">
                  <a:solidFill>
                    <a:schemeClr val="accent1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lnSpc>
                      <a:spcPct val="100000"/>
                    </a:lnSpc>
                    <a:spcBef>
                      <a:spcPts val="1900"/>
                    </a:spcBef>
                    <a:defRPr sz="3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endParaRPr/>
                </a:p>
              </p:txBody>
            </p:sp>
            <p:sp>
              <p:nvSpPr>
                <p:cNvPr id="46" name="线条"/>
                <p:cNvSpPr/>
                <p:nvPr/>
              </p:nvSpPr>
              <p:spPr>
                <a:xfrm>
                  <a:off x="0" y="582181"/>
                  <a:ext cx="5913551" cy="1"/>
                </a:xfrm>
                <a:prstGeom prst="line">
                  <a:avLst/>
                </a:prstGeom>
                <a:noFill/>
                <a:ln w="25400" cap="flat">
                  <a:solidFill>
                    <a:schemeClr val="accent1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lnSpc>
                      <a:spcPct val="100000"/>
                    </a:lnSpc>
                    <a:spcBef>
                      <a:spcPts val="1900"/>
                    </a:spcBef>
                    <a:defRPr sz="3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endParaRPr/>
                </a:p>
              </p:txBody>
            </p:sp>
          </p:grpSp>
          <p:grpSp>
            <p:nvGrpSpPr>
              <p:cNvPr id="50" name="成组"/>
              <p:cNvGrpSpPr/>
              <p:nvPr/>
            </p:nvGrpSpPr>
            <p:grpSpPr>
              <a:xfrm>
                <a:off x="7575943" y="266280"/>
                <a:ext cx="1074706" cy="576769"/>
                <a:chOff x="0" y="0"/>
                <a:chExt cx="1074704" cy="576768"/>
              </a:xfrm>
            </p:grpSpPr>
            <p:sp>
              <p:nvSpPr>
                <p:cNvPr id="48" name="线条"/>
                <p:cNvSpPr/>
                <p:nvPr/>
              </p:nvSpPr>
              <p:spPr>
                <a:xfrm flipV="1">
                  <a:off x="0" y="0"/>
                  <a:ext cx="1074704" cy="1"/>
                </a:xfrm>
                <a:prstGeom prst="line">
                  <a:avLst/>
                </a:prstGeom>
                <a:noFill/>
                <a:ln w="25400" cap="flat">
                  <a:solidFill>
                    <a:schemeClr val="accent1"/>
                  </a:solidFill>
                  <a:prstDash val="solid"/>
                  <a:round/>
                  <a:headEnd type="triangle" w="med" len="med"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lnSpc>
                      <a:spcPct val="100000"/>
                    </a:lnSpc>
                    <a:spcBef>
                      <a:spcPts val="1900"/>
                    </a:spcBef>
                    <a:defRPr sz="3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endParaRPr/>
                </a:p>
              </p:txBody>
            </p:sp>
            <p:sp>
              <p:nvSpPr>
                <p:cNvPr id="49" name="add"/>
                <p:cNvSpPr txBox="1"/>
                <p:nvPr/>
              </p:nvSpPr>
              <p:spPr>
                <a:xfrm>
                  <a:off x="57602" y="12513"/>
                  <a:ext cx="988730" cy="56425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none" lIns="50800" tIns="50800" rIns="50800" bIns="50800" numCol="1" anchor="ctr">
                  <a:spAutoFit/>
                </a:bodyPr>
                <a:lstStyle>
                  <a:lvl1pPr marR="57798" defTabSz="1295400">
                    <a:lnSpc>
                      <a:spcPct val="100000"/>
                    </a:lnSpc>
                    <a:spcBef>
                      <a:spcPts val="1900"/>
                    </a:spcBef>
                    <a:defRPr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r>
                    <a:rPr lang="en-US"/>
                    <a:t>入队</a:t>
                  </a:r>
                  <a:endParaRPr/>
                </a:p>
              </p:txBody>
            </p:sp>
          </p:grpSp>
          <p:grpSp>
            <p:nvGrpSpPr>
              <p:cNvPr id="53" name="成组"/>
              <p:cNvGrpSpPr/>
              <p:nvPr/>
            </p:nvGrpSpPr>
            <p:grpSpPr>
              <a:xfrm>
                <a:off x="43996" y="266280"/>
                <a:ext cx="1314544" cy="576769"/>
                <a:chOff x="43997" y="0"/>
                <a:chExt cx="1314542" cy="576768"/>
              </a:xfrm>
            </p:grpSpPr>
            <p:sp>
              <p:nvSpPr>
                <p:cNvPr id="51" name="线条"/>
                <p:cNvSpPr/>
                <p:nvPr/>
              </p:nvSpPr>
              <p:spPr>
                <a:xfrm>
                  <a:off x="43997" y="0"/>
                  <a:ext cx="1314542" cy="0"/>
                </a:xfrm>
                <a:prstGeom prst="line">
                  <a:avLst/>
                </a:prstGeom>
                <a:noFill/>
                <a:ln w="25400" cap="flat">
                  <a:solidFill>
                    <a:schemeClr val="accent1"/>
                  </a:solidFill>
                  <a:prstDash val="solid"/>
                  <a:round/>
                  <a:headEnd type="triangle" w="med" len="med"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lnSpc>
                      <a:spcPct val="100000"/>
                    </a:lnSpc>
                    <a:spcBef>
                      <a:spcPts val="1900"/>
                    </a:spcBef>
                    <a:defRPr sz="3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endParaRPr/>
                </a:p>
              </p:txBody>
            </p:sp>
            <p:sp>
              <p:nvSpPr>
                <p:cNvPr id="52" name="remove"/>
                <p:cNvSpPr txBox="1"/>
                <p:nvPr/>
              </p:nvSpPr>
              <p:spPr>
                <a:xfrm>
                  <a:off x="185979" y="12513"/>
                  <a:ext cx="988730" cy="56425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none" lIns="50800" tIns="50800" rIns="50800" bIns="50800" numCol="1" anchor="ctr">
                  <a:spAutoFit/>
                </a:bodyPr>
                <a:lstStyle>
                  <a:lvl1pPr marR="57798" defTabSz="1295400">
                    <a:lnSpc>
                      <a:spcPct val="100000"/>
                    </a:lnSpc>
                    <a:spcBef>
                      <a:spcPts val="1900"/>
                    </a:spcBef>
                    <a:defRPr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r>
                    <a:rPr lang="zh-CN" altLang="en-US"/>
                    <a:t>出队</a:t>
                  </a:r>
                  <a:endParaRPr/>
                </a:p>
              </p:txBody>
            </p:sp>
          </p:grpSp>
        </p:grpSp>
        <p:grpSp>
          <p:nvGrpSpPr>
            <p:cNvPr id="64" name="成组"/>
            <p:cNvGrpSpPr/>
            <p:nvPr/>
          </p:nvGrpSpPr>
          <p:grpSpPr>
            <a:xfrm>
              <a:off x="64961" y="1375298"/>
              <a:ext cx="8681219" cy="875571"/>
              <a:chOff x="-239839" y="0"/>
              <a:chExt cx="8681218" cy="875570"/>
            </a:xfrm>
          </p:grpSpPr>
          <p:grpSp>
            <p:nvGrpSpPr>
              <p:cNvPr id="57" name="成组"/>
              <p:cNvGrpSpPr/>
              <p:nvPr/>
            </p:nvGrpSpPr>
            <p:grpSpPr>
              <a:xfrm>
                <a:off x="1171005" y="0"/>
                <a:ext cx="5913552" cy="582182"/>
                <a:chOff x="0" y="0"/>
                <a:chExt cx="5913550" cy="582181"/>
              </a:xfrm>
            </p:grpSpPr>
            <p:sp>
              <p:nvSpPr>
                <p:cNvPr id="55" name="线条"/>
                <p:cNvSpPr/>
                <p:nvPr/>
              </p:nvSpPr>
              <p:spPr>
                <a:xfrm>
                  <a:off x="0" y="0"/>
                  <a:ext cx="5913551" cy="0"/>
                </a:xfrm>
                <a:prstGeom prst="line">
                  <a:avLst/>
                </a:prstGeom>
                <a:noFill/>
                <a:ln w="25400" cap="flat">
                  <a:solidFill>
                    <a:schemeClr val="accent1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lnSpc>
                      <a:spcPct val="100000"/>
                    </a:lnSpc>
                    <a:spcBef>
                      <a:spcPts val="1900"/>
                    </a:spcBef>
                    <a:defRPr sz="3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endParaRPr/>
                </a:p>
              </p:txBody>
            </p:sp>
            <p:sp>
              <p:nvSpPr>
                <p:cNvPr id="56" name="线条"/>
                <p:cNvSpPr/>
                <p:nvPr/>
              </p:nvSpPr>
              <p:spPr>
                <a:xfrm>
                  <a:off x="0" y="582181"/>
                  <a:ext cx="5913551" cy="1"/>
                </a:xfrm>
                <a:prstGeom prst="line">
                  <a:avLst/>
                </a:prstGeom>
                <a:noFill/>
                <a:ln w="25400" cap="flat">
                  <a:solidFill>
                    <a:schemeClr val="accent1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lnSpc>
                      <a:spcPct val="100000"/>
                    </a:lnSpc>
                    <a:spcBef>
                      <a:spcPts val="1900"/>
                    </a:spcBef>
                    <a:defRPr sz="3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endParaRPr/>
                </a:p>
              </p:txBody>
            </p:sp>
          </p:grpSp>
          <p:grpSp>
            <p:nvGrpSpPr>
              <p:cNvPr id="60" name="成组"/>
              <p:cNvGrpSpPr/>
              <p:nvPr/>
            </p:nvGrpSpPr>
            <p:grpSpPr>
              <a:xfrm>
                <a:off x="-239839" y="298800"/>
                <a:ext cx="1314544" cy="576770"/>
                <a:chOff x="-239838" y="-1"/>
                <a:chExt cx="1314542" cy="576769"/>
              </a:xfrm>
            </p:grpSpPr>
            <p:sp>
              <p:nvSpPr>
                <p:cNvPr id="58" name="线条"/>
                <p:cNvSpPr/>
                <p:nvPr/>
              </p:nvSpPr>
              <p:spPr>
                <a:xfrm flipV="1">
                  <a:off x="-239838" y="-1"/>
                  <a:ext cx="1314542" cy="12495"/>
                </a:xfrm>
                <a:prstGeom prst="line">
                  <a:avLst/>
                </a:prstGeom>
                <a:noFill/>
                <a:ln w="25400" cap="flat">
                  <a:solidFill>
                    <a:schemeClr val="accent1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lnSpc>
                      <a:spcPct val="100000"/>
                    </a:lnSpc>
                    <a:spcBef>
                      <a:spcPts val="1900"/>
                    </a:spcBef>
                    <a:defRPr sz="3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endParaRPr/>
                </a:p>
              </p:txBody>
            </p:sp>
            <p:sp>
              <p:nvSpPr>
                <p:cNvPr id="59" name="add"/>
                <p:cNvSpPr txBox="1"/>
                <p:nvPr/>
              </p:nvSpPr>
              <p:spPr>
                <a:xfrm>
                  <a:off x="-118822" y="12513"/>
                  <a:ext cx="988730" cy="56425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none" lIns="50800" tIns="50800" rIns="50800" bIns="50800" numCol="1" anchor="ctr">
                  <a:spAutoFit/>
                </a:bodyPr>
                <a:lstStyle>
                  <a:lvl1pPr marR="57798" defTabSz="1295400">
                    <a:lnSpc>
                      <a:spcPct val="100000"/>
                    </a:lnSpc>
                    <a:spcBef>
                      <a:spcPts val="1900"/>
                    </a:spcBef>
                    <a:defRPr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r>
                    <a:rPr lang="zh-CN" altLang="en-US"/>
                    <a:t>入队</a:t>
                  </a:r>
                  <a:endParaRPr/>
                </a:p>
              </p:txBody>
            </p:sp>
          </p:grpSp>
          <p:grpSp>
            <p:nvGrpSpPr>
              <p:cNvPr id="63" name="成组"/>
              <p:cNvGrpSpPr/>
              <p:nvPr/>
            </p:nvGrpSpPr>
            <p:grpSpPr>
              <a:xfrm>
                <a:off x="7126835" y="298801"/>
                <a:ext cx="1314544" cy="576769"/>
                <a:chOff x="43997" y="0"/>
                <a:chExt cx="1314542" cy="576768"/>
              </a:xfrm>
            </p:grpSpPr>
            <p:sp>
              <p:nvSpPr>
                <p:cNvPr id="61" name="线条"/>
                <p:cNvSpPr/>
                <p:nvPr/>
              </p:nvSpPr>
              <p:spPr>
                <a:xfrm>
                  <a:off x="43997" y="0"/>
                  <a:ext cx="1314542" cy="0"/>
                </a:xfrm>
                <a:prstGeom prst="line">
                  <a:avLst/>
                </a:prstGeom>
                <a:noFill/>
                <a:ln w="25400" cap="flat">
                  <a:solidFill>
                    <a:schemeClr val="accent1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lnSpc>
                      <a:spcPct val="100000"/>
                    </a:lnSpc>
                    <a:spcBef>
                      <a:spcPts val="1900"/>
                    </a:spcBef>
                    <a:defRPr sz="3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endParaRPr/>
                </a:p>
              </p:txBody>
            </p:sp>
            <p:sp>
              <p:nvSpPr>
                <p:cNvPr id="62" name="remove"/>
                <p:cNvSpPr txBox="1"/>
                <p:nvPr/>
              </p:nvSpPr>
              <p:spPr>
                <a:xfrm>
                  <a:off x="232474" y="12513"/>
                  <a:ext cx="988731" cy="56425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none" lIns="50800" tIns="50800" rIns="50800" bIns="50800" numCol="1" anchor="ctr">
                  <a:spAutoFit/>
                </a:bodyPr>
                <a:lstStyle>
                  <a:lvl1pPr marR="57798" defTabSz="1295400">
                    <a:lnSpc>
                      <a:spcPct val="100000"/>
                    </a:lnSpc>
                    <a:spcBef>
                      <a:spcPts val="1900"/>
                    </a:spcBef>
                    <a:defRPr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r>
                    <a:rPr lang="zh-CN" altLang="en-US"/>
                    <a:t>出队</a:t>
                  </a:r>
                  <a:endParaRPr/>
                </a:p>
              </p:txBody>
            </p:sp>
          </p:grpSp>
        </p:grpSp>
      </p:grpSp>
      <p:sp>
        <p:nvSpPr>
          <p:cNvPr id="66" name="作为队列："/>
          <p:cNvSpPr txBox="1"/>
          <p:nvPr/>
        </p:nvSpPr>
        <p:spPr>
          <a:xfrm>
            <a:off x="346049" y="2046308"/>
            <a:ext cx="2077100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lnSpc>
                <a:spcPct val="100000"/>
              </a:lnSpc>
              <a:spcBef>
                <a:spcPts val="1900"/>
              </a:spcBef>
              <a:defRPr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作为队列：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ACB275F3-4B6A-2D24-BFDB-BF2D4ACE5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双端队列的用途</a:t>
            </a:r>
          </a:p>
        </p:txBody>
      </p:sp>
      <p:grpSp>
        <p:nvGrpSpPr>
          <p:cNvPr id="2" name="成组">
            <a:extLst>
              <a:ext uri="{FF2B5EF4-FFF2-40B4-BE49-F238E27FC236}">
                <a16:creationId xmlns:a16="http://schemas.microsoft.com/office/drawing/2014/main" id="{3434A637-D340-7E05-162D-A9A539D13EB1}"/>
              </a:ext>
            </a:extLst>
          </p:cNvPr>
          <p:cNvGrpSpPr/>
          <p:nvPr/>
        </p:nvGrpSpPr>
        <p:grpSpPr>
          <a:xfrm>
            <a:off x="2497002" y="4017392"/>
            <a:ext cx="8781198" cy="2646391"/>
            <a:chOff x="43996" y="-116509"/>
            <a:chExt cx="8781196" cy="2646390"/>
          </a:xfrm>
        </p:grpSpPr>
        <p:grpSp>
          <p:nvGrpSpPr>
            <p:cNvPr id="3" name="成组">
              <a:extLst>
                <a:ext uri="{FF2B5EF4-FFF2-40B4-BE49-F238E27FC236}">
                  <a16:creationId xmlns:a16="http://schemas.microsoft.com/office/drawing/2014/main" id="{AF2CCEF1-A0EC-680C-6E1C-CC560AE01E4A}"/>
                </a:ext>
              </a:extLst>
            </p:cNvPr>
            <p:cNvGrpSpPr/>
            <p:nvPr/>
          </p:nvGrpSpPr>
          <p:grpSpPr>
            <a:xfrm>
              <a:off x="1554819" y="287466"/>
              <a:ext cx="5913552" cy="582182"/>
              <a:chOff x="0" y="0"/>
              <a:chExt cx="5913550" cy="582181"/>
            </a:xfrm>
          </p:grpSpPr>
          <p:sp>
            <p:nvSpPr>
              <p:cNvPr id="18" name="线条">
                <a:extLst>
                  <a:ext uri="{FF2B5EF4-FFF2-40B4-BE49-F238E27FC236}">
                    <a16:creationId xmlns:a16="http://schemas.microsoft.com/office/drawing/2014/main" id="{FBD6AB05-16AF-55F1-0AEE-C66A3103A29D}"/>
                  </a:ext>
                </a:extLst>
              </p:cNvPr>
              <p:cNvSpPr/>
              <p:nvPr/>
            </p:nvSpPr>
            <p:spPr>
              <a:xfrm>
                <a:off x="0" y="0"/>
                <a:ext cx="5913551" cy="0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9" name="线条">
                <a:extLst>
                  <a:ext uri="{FF2B5EF4-FFF2-40B4-BE49-F238E27FC236}">
                    <a16:creationId xmlns:a16="http://schemas.microsoft.com/office/drawing/2014/main" id="{D5F4AA01-9626-635A-DADE-18949CBE187F}"/>
                  </a:ext>
                </a:extLst>
              </p:cNvPr>
              <p:cNvSpPr/>
              <p:nvPr/>
            </p:nvSpPr>
            <p:spPr>
              <a:xfrm>
                <a:off x="0" y="582181"/>
                <a:ext cx="5913551" cy="1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  <p:grpSp>
          <p:nvGrpSpPr>
            <p:cNvPr id="4" name="成组">
              <a:extLst>
                <a:ext uri="{FF2B5EF4-FFF2-40B4-BE49-F238E27FC236}">
                  <a16:creationId xmlns:a16="http://schemas.microsoft.com/office/drawing/2014/main" id="{96FA69A1-5800-F495-A862-6037F5768791}"/>
                </a:ext>
              </a:extLst>
            </p:cNvPr>
            <p:cNvGrpSpPr/>
            <p:nvPr/>
          </p:nvGrpSpPr>
          <p:grpSpPr>
            <a:xfrm>
              <a:off x="1554819" y="1561321"/>
              <a:ext cx="5913552" cy="582183"/>
              <a:chOff x="0" y="0"/>
              <a:chExt cx="5913550" cy="582181"/>
            </a:xfrm>
          </p:grpSpPr>
          <p:sp>
            <p:nvSpPr>
              <p:cNvPr id="16" name="线条">
                <a:extLst>
                  <a:ext uri="{FF2B5EF4-FFF2-40B4-BE49-F238E27FC236}">
                    <a16:creationId xmlns:a16="http://schemas.microsoft.com/office/drawing/2014/main" id="{44403F2E-C58E-D803-CE14-6A954575F945}"/>
                  </a:ext>
                </a:extLst>
              </p:cNvPr>
              <p:cNvSpPr/>
              <p:nvPr/>
            </p:nvSpPr>
            <p:spPr>
              <a:xfrm>
                <a:off x="0" y="0"/>
                <a:ext cx="5913551" cy="0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7" name="线条">
                <a:extLst>
                  <a:ext uri="{FF2B5EF4-FFF2-40B4-BE49-F238E27FC236}">
                    <a16:creationId xmlns:a16="http://schemas.microsoft.com/office/drawing/2014/main" id="{44069603-4776-AB82-F807-CFDA32981376}"/>
                  </a:ext>
                </a:extLst>
              </p:cNvPr>
              <p:cNvSpPr/>
              <p:nvPr/>
            </p:nvSpPr>
            <p:spPr>
              <a:xfrm>
                <a:off x="0" y="582181"/>
                <a:ext cx="5913551" cy="1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  <p:grpSp>
          <p:nvGrpSpPr>
            <p:cNvPr id="5" name="成组">
              <a:extLst>
                <a:ext uri="{FF2B5EF4-FFF2-40B4-BE49-F238E27FC236}">
                  <a16:creationId xmlns:a16="http://schemas.microsoft.com/office/drawing/2014/main" id="{DED9CC36-EBC1-7281-BC87-3946048B37E3}"/>
                </a:ext>
              </a:extLst>
            </p:cNvPr>
            <p:cNvGrpSpPr/>
            <p:nvPr/>
          </p:nvGrpSpPr>
          <p:grpSpPr>
            <a:xfrm>
              <a:off x="7510649" y="-116509"/>
              <a:ext cx="1314543" cy="1403530"/>
              <a:chOff x="43997" y="-116509"/>
              <a:chExt cx="1314542" cy="1403529"/>
            </a:xfrm>
          </p:grpSpPr>
          <p:sp>
            <p:nvSpPr>
              <p:cNvPr id="12" name="线条">
                <a:extLst>
                  <a:ext uri="{FF2B5EF4-FFF2-40B4-BE49-F238E27FC236}">
                    <a16:creationId xmlns:a16="http://schemas.microsoft.com/office/drawing/2014/main" id="{C48FD20D-4284-286A-D083-4CCB0FC83580}"/>
                  </a:ext>
                </a:extLst>
              </p:cNvPr>
              <p:cNvSpPr/>
              <p:nvPr/>
            </p:nvSpPr>
            <p:spPr>
              <a:xfrm>
                <a:off x="43997" y="446567"/>
                <a:ext cx="1314542" cy="1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  <a:head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3" name="remove">
                <a:extLst>
                  <a:ext uri="{FF2B5EF4-FFF2-40B4-BE49-F238E27FC236}">
                    <a16:creationId xmlns:a16="http://schemas.microsoft.com/office/drawing/2014/main" id="{5B9DD4B7-A6FC-D474-8FA5-05E99F8521BD}"/>
                  </a:ext>
                </a:extLst>
              </p:cNvPr>
              <p:cNvSpPr txBox="1"/>
              <p:nvPr/>
            </p:nvSpPr>
            <p:spPr>
              <a:xfrm>
                <a:off x="177800" y="722763"/>
                <a:ext cx="988731" cy="56425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marR="57798" defTabSz="1295400">
                  <a:lnSpc>
                    <a:spcPct val="100000"/>
                  </a:lnSpc>
                  <a:spcBef>
                    <a:spcPts val="1900"/>
                  </a:spcBef>
                  <a:defRPr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rPr lang="en-US"/>
                  <a:t>出队</a:t>
                </a:r>
                <a:endParaRPr/>
              </a:p>
            </p:txBody>
          </p:sp>
          <p:sp>
            <p:nvSpPr>
              <p:cNvPr id="14" name="add">
                <a:extLst>
                  <a:ext uri="{FF2B5EF4-FFF2-40B4-BE49-F238E27FC236}">
                    <a16:creationId xmlns:a16="http://schemas.microsoft.com/office/drawing/2014/main" id="{3B7CA359-AA52-0B6E-3083-1B77663B6381}"/>
                  </a:ext>
                </a:extLst>
              </p:cNvPr>
              <p:cNvSpPr txBox="1"/>
              <p:nvPr/>
            </p:nvSpPr>
            <p:spPr>
              <a:xfrm>
                <a:off x="177800" y="-116509"/>
                <a:ext cx="988731" cy="56425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marR="57798" defTabSz="1295400">
                  <a:lnSpc>
                    <a:spcPct val="100000"/>
                  </a:lnSpc>
                  <a:spcBef>
                    <a:spcPts val="1900"/>
                  </a:spcBef>
                  <a:defRPr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rPr lang="zh-CN" altLang="en-US"/>
                  <a:t>入队</a:t>
                </a:r>
                <a:endParaRPr/>
              </a:p>
            </p:txBody>
          </p:sp>
          <p:sp>
            <p:nvSpPr>
              <p:cNvPr id="15" name="线条">
                <a:extLst>
                  <a:ext uri="{FF2B5EF4-FFF2-40B4-BE49-F238E27FC236}">
                    <a16:creationId xmlns:a16="http://schemas.microsoft.com/office/drawing/2014/main" id="{C70B2B85-11C2-809F-46B0-8EB5B4D5D344}"/>
                  </a:ext>
                </a:extLst>
              </p:cNvPr>
              <p:cNvSpPr/>
              <p:nvPr/>
            </p:nvSpPr>
            <p:spPr>
              <a:xfrm>
                <a:off x="43997" y="713267"/>
                <a:ext cx="1314542" cy="1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  <p:grpSp>
          <p:nvGrpSpPr>
            <p:cNvPr id="7" name="成组">
              <a:extLst>
                <a:ext uri="{FF2B5EF4-FFF2-40B4-BE49-F238E27FC236}">
                  <a16:creationId xmlns:a16="http://schemas.microsoft.com/office/drawing/2014/main" id="{719A03BF-C689-E7B2-2E0D-4E39F241D86C}"/>
                </a:ext>
              </a:extLst>
            </p:cNvPr>
            <p:cNvGrpSpPr/>
            <p:nvPr/>
          </p:nvGrpSpPr>
          <p:grpSpPr>
            <a:xfrm>
              <a:off x="43996" y="1157347"/>
              <a:ext cx="1314544" cy="1372534"/>
              <a:chOff x="43997" y="-116508"/>
              <a:chExt cx="1314542" cy="1372532"/>
            </a:xfrm>
          </p:grpSpPr>
          <p:sp>
            <p:nvSpPr>
              <p:cNvPr id="8" name="线条">
                <a:extLst>
                  <a:ext uri="{FF2B5EF4-FFF2-40B4-BE49-F238E27FC236}">
                    <a16:creationId xmlns:a16="http://schemas.microsoft.com/office/drawing/2014/main" id="{D893B0AF-3729-7D26-AE03-F0505765D408}"/>
                  </a:ext>
                </a:extLst>
              </p:cNvPr>
              <p:cNvSpPr/>
              <p:nvPr/>
            </p:nvSpPr>
            <p:spPr>
              <a:xfrm>
                <a:off x="43997" y="446567"/>
                <a:ext cx="1314542" cy="1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9" name="remove">
                <a:extLst>
                  <a:ext uri="{FF2B5EF4-FFF2-40B4-BE49-F238E27FC236}">
                    <a16:creationId xmlns:a16="http://schemas.microsoft.com/office/drawing/2014/main" id="{F70C2552-EC06-296D-890E-1D11403EC5DE}"/>
                  </a:ext>
                </a:extLst>
              </p:cNvPr>
              <p:cNvSpPr txBox="1"/>
              <p:nvPr/>
            </p:nvSpPr>
            <p:spPr>
              <a:xfrm>
                <a:off x="177800" y="691768"/>
                <a:ext cx="988731" cy="564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marR="57798" defTabSz="1295400">
                  <a:lnSpc>
                    <a:spcPct val="100000"/>
                  </a:lnSpc>
                  <a:spcBef>
                    <a:spcPts val="1900"/>
                  </a:spcBef>
                  <a:defRPr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rPr lang="en-US"/>
                  <a:t>出队</a:t>
                </a:r>
                <a:endParaRPr/>
              </a:p>
            </p:txBody>
          </p:sp>
          <p:sp>
            <p:nvSpPr>
              <p:cNvPr id="10" name="add">
                <a:extLst>
                  <a:ext uri="{FF2B5EF4-FFF2-40B4-BE49-F238E27FC236}">
                    <a16:creationId xmlns:a16="http://schemas.microsoft.com/office/drawing/2014/main" id="{8DE579DF-FA2F-DA4B-1A44-6E61A5836815}"/>
                  </a:ext>
                </a:extLst>
              </p:cNvPr>
              <p:cNvSpPr txBox="1"/>
              <p:nvPr/>
            </p:nvSpPr>
            <p:spPr>
              <a:xfrm>
                <a:off x="177800" y="-116508"/>
                <a:ext cx="988731" cy="564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marR="57798" defTabSz="1295400">
                  <a:lnSpc>
                    <a:spcPct val="100000"/>
                  </a:lnSpc>
                  <a:spcBef>
                    <a:spcPts val="1900"/>
                  </a:spcBef>
                  <a:defRPr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rPr lang="zh-CN" altLang="en-US"/>
                  <a:t>入队</a:t>
                </a:r>
                <a:endParaRPr/>
              </a:p>
            </p:txBody>
          </p:sp>
          <p:sp>
            <p:nvSpPr>
              <p:cNvPr id="11" name="线条">
                <a:extLst>
                  <a:ext uri="{FF2B5EF4-FFF2-40B4-BE49-F238E27FC236}">
                    <a16:creationId xmlns:a16="http://schemas.microsoft.com/office/drawing/2014/main" id="{53CE5F4C-8265-17CF-33ED-F3151D5AAF82}"/>
                  </a:ext>
                </a:extLst>
              </p:cNvPr>
              <p:cNvSpPr/>
              <p:nvPr/>
            </p:nvSpPr>
            <p:spPr>
              <a:xfrm>
                <a:off x="43997" y="713267"/>
                <a:ext cx="1314542" cy="1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  <a:head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</p:grpSp>
      <p:sp>
        <p:nvSpPr>
          <p:cNvPr id="20" name="作为栈：">
            <a:extLst>
              <a:ext uri="{FF2B5EF4-FFF2-40B4-BE49-F238E27FC236}">
                <a16:creationId xmlns:a16="http://schemas.microsoft.com/office/drawing/2014/main" id="{6F5DDBB8-B5D0-0FAC-5F78-B5CBA7D262FE}"/>
              </a:ext>
            </a:extLst>
          </p:cNvPr>
          <p:cNvSpPr txBox="1"/>
          <p:nvPr/>
        </p:nvSpPr>
        <p:spPr>
          <a:xfrm>
            <a:off x="398750" y="5023088"/>
            <a:ext cx="1696100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lnSpc>
                <a:spcPct val="100000"/>
              </a:lnSpc>
              <a:spcBef>
                <a:spcPts val="1900"/>
              </a:spcBef>
              <a:defRPr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作为栈：</a:t>
            </a:r>
          </a:p>
        </p:txBody>
      </p:sp>
      <p:grpSp>
        <p:nvGrpSpPr>
          <p:cNvPr id="21" name="成组">
            <a:extLst>
              <a:ext uri="{FF2B5EF4-FFF2-40B4-BE49-F238E27FC236}">
                <a16:creationId xmlns:a16="http://schemas.microsoft.com/office/drawing/2014/main" id="{3C17B806-538B-96D0-0F47-D9FD213F0B8F}"/>
              </a:ext>
            </a:extLst>
          </p:cNvPr>
          <p:cNvGrpSpPr/>
          <p:nvPr/>
        </p:nvGrpSpPr>
        <p:grpSpPr>
          <a:xfrm>
            <a:off x="2640839" y="7704309"/>
            <a:ext cx="8979197" cy="1421129"/>
            <a:chOff x="43996" y="-116508"/>
            <a:chExt cx="8979195" cy="1421128"/>
          </a:xfrm>
        </p:grpSpPr>
        <p:grpSp>
          <p:nvGrpSpPr>
            <p:cNvPr id="22" name="成组">
              <a:extLst>
                <a:ext uri="{FF2B5EF4-FFF2-40B4-BE49-F238E27FC236}">
                  <a16:creationId xmlns:a16="http://schemas.microsoft.com/office/drawing/2014/main" id="{89304C26-9AC6-2296-D632-DC4A06F05718}"/>
                </a:ext>
              </a:extLst>
            </p:cNvPr>
            <p:cNvGrpSpPr/>
            <p:nvPr/>
          </p:nvGrpSpPr>
          <p:grpSpPr>
            <a:xfrm>
              <a:off x="1554819" y="305065"/>
              <a:ext cx="5913552" cy="582182"/>
              <a:chOff x="0" y="0"/>
              <a:chExt cx="5913550" cy="582181"/>
            </a:xfrm>
          </p:grpSpPr>
          <p:sp>
            <p:nvSpPr>
              <p:cNvPr id="33" name="线条">
                <a:extLst>
                  <a:ext uri="{FF2B5EF4-FFF2-40B4-BE49-F238E27FC236}">
                    <a16:creationId xmlns:a16="http://schemas.microsoft.com/office/drawing/2014/main" id="{1B93AF8E-B452-89E3-8D93-E6AF0D46B103}"/>
                  </a:ext>
                </a:extLst>
              </p:cNvPr>
              <p:cNvSpPr/>
              <p:nvPr/>
            </p:nvSpPr>
            <p:spPr>
              <a:xfrm>
                <a:off x="0" y="0"/>
                <a:ext cx="5913551" cy="0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34" name="线条">
                <a:extLst>
                  <a:ext uri="{FF2B5EF4-FFF2-40B4-BE49-F238E27FC236}">
                    <a16:creationId xmlns:a16="http://schemas.microsoft.com/office/drawing/2014/main" id="{C4C0EC54-FCD4-D4F7-CBAD-8CA7331DEA3C}"/>
                  </a:ext>
                </a:extLst>
              </p:cNvPr>
              <p:cNvSpPr/>
              <p:nvPr/>
            </p:nvSpPr>
            <p:spPr>
              <a:xfrm>
                <a:off x="0" y="582181"/>
                <a:ext cx="5913551" cy="1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  <p:grpSp>
          <p:nvGrpSpPr>
            <p:cNvPr id="23" name="成组">
              <a:extLst>
                <a:ext uri="{FF2B5EF4-FFF2-40B4-BE49-F238E27FC236}">
                  <a16:creationId xmlns:a16="http://schemas.microsoft.com/office/drawing/2014/main" id="{F3B7244C-2BED-B39F-9C2D-A3399694E93B}"/>
                </a:ext>
              </a:extLst>
            </p:cNvPr>
            <p:cNvGrpSpPr/>
            <p:nvPr/>
          </p:nvGrpSpPr>
          <p:grpSpPr>
            <a:xfrm>
              <a:off x="43996" y="-98910"/>
              <a:ext cx="1314544" cy="1403530"/>
              <a:chOff x="43997" y="-116508"/>
              <a:chExt cx="1314542" cy="1403528"/>
            </a:xfrm>
          </p:grpSpPr>
          <p:sp>
            <p:nvSpPr>
              <p:cNvPr id="29" name="线条">
                <a:extLst>
                  <a:ext uri="{FF2B5EF4-FFF2-40B4-BE49-F238E27FC236}">
                    <a16:creationId xmlns:a16="http://schemas.microsoft.com/office/drawing/2014/main" id="{0930501A-4565-6FD1-86D7-4EF8F0B4657C}"/>
                  </a:ext>
                </a:extLst>
              </p:cNvPr>
              <p:cNvSpPr/>
              <p:nvPr/>
            </p:nvSpPr>
            <p:spPr>
              <a:xfrm>
                <a:off x="43997" y="446567"/>
                <a:ext cx="1314542" cy="1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30" name="remove">
                <a:extLst>
                  <a:ext uri="{FF2B5EF4-FFF2-40B4-BE49-F238E27FC236}">
                    <a16:creationId xmlns:a16="http://schemas.microsoft.com/office/drawing/2014/main" id="{B63D9E30-459E-D824-E622-C80F355618AD}"/>
                  </a:ext>
                </a:extLst>
              </p:cNvPr>
              <p:cNvSpPr txBox="1"/>
              <p:nvPr/>
            </p:nvSpPr>
            <p:spPr>
              <a:xfrm>
                <a:off x="170481" y="722764"/>
                <a:ext cx="988731" cy="564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marR="57798" defTabSz="1295400">
                  <a:lnSpc>
                    <a:spcPct val="100000"/>
                  </a:lnSpc>
                  <a:spcBef>
                    <a:spcPts val="1900"/>
                  </a:spcBef>
                  <a:defRPr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rPr lang="zh-CN" altLang="en-US"/>
                  <a:t>出队</a:t>
                </a:r>
                <a:endParaRPr/>
              </a:p>
            </p:txBody>
          </p:sp>
          <p:sp>
            <p:nvSpPr>
              <p:cNvPr id="31" name="add">
                <a:extLst>
                  <a:ext uri="{FF2B5EF4-FFF2-40B4-BE49-F238E27FC236}">
                    <a16:creationId xmlns:a16="http://schemas.microsoft.com/office/drawing/2014/main" id="{6D7396E0-07F5-EBDD-4E5C-53D955A6C309}"/>
                  </a:ext>
                </a:extLst>
              </p:cNvPr>
              <p:cNvSpPr txBox="1"/>
              <p:nvPr/>
            </p:nvSpPr>
            <p:spPr>
              <a:xfrm>
                <a:off x="177800" y="-116508"/>
                <a:ext cx="988731" cy="564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marR="57798" defTabSz="1295400">
                  <a:lnSpc>
                    <a:spcPct val="100000"/>
                  </a:lnSpc>
                  <a:spcBef>
                    <a:spcPts val="1900"/>
                  </a:spcBef>
                  <a:defRPr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rPr lang="zh-CN" altLang="en-US"/>
                  <a:t>入队</a:t>
                </a:r>
                <a:endParaRPr/>
              </a:p>
            </p:txBody>
          </p:sp>
          <p:sp>
            <p:nvSpPr>
              <p:cNvPr id="32" name="线条">
                <a:extLst>
                  <a:ext uri="{FF2B5EF4-FFF2-40B4-BE49-F238E27FC236}">
                    <a16:creationId xmlns:a16="http://schemas.microsoft.com/office/drawing/2014/main" id="{2195F5C3-63C3-C797-E23E-3F5E54B936B5}"/>
                  </a:ext>
                </a:extLst>
              </p:cNvPr>
              <p:cNvSpPr/>
              <p:nvPr/>
            </p:nvSpPr>
            <p:spPr>
              <a:xfrm>
                <a:off x="43997" y="713267"/>
                <a:ext cx="1314542" cy="1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  <a:head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  <p:grpSp>
          <p:nvGrpSpPr>
            <p:cNvPr id="24" name="成组">
              <a:extLst>
                <a:ext uri="{FF2B5EF4-FFF2-40B4-BE49-F238E27FC236}">
                  <a16:creationId xmlns:a16="http://schemas.microsoft.com/office/drawing/2014/main" id="{A3DCE7A2-701D-AA14-C8AA-5693BAB4ECE6}"/>
                </a:ext>
              </a:extLst>
            </p:cNvPr>
            <p:cNvGrpSpPr/>
            <p:nvPr/>
          </p:nvGrpSpPr>
          <p:grpSpPr>
            <a:xfrm>
              <a:off x="7708648" y="-116508"/>
              <a:ext cx="1314543" cy="1403529"/>
              <a:chOff x="43997" y="-116508"/>
              <a:chExt cx="1314542" cy="1403528"/>
            </a:xfrm>
          </p:grpSpPr>
          <p:sp>
            <p:nvSpPr>
              <p:cNvPr id="25" name="线条">
                <a:extLst>
                  <a:ext uri="{FF2B5EF4-FFF2-40B4-BE49-F238E27FC236}">
                    <a16:creationId xmlns:a16="http://schemas.microsoft.com/office/drawing/2014/main" id="{F4CBEBDC-BDC1-618E-B53C-58DCD375AC0D}"/>
                  </a:ext>
                </a:extLst>
              </p:cNvPr>
              <p:cNvSpPr/>
              <p:nvPr/>
            </p:nvSpPr>
            <p:spPr>
              <a:xfrm>
                <a:off x="43997" y="446567"/>
                <a:ext cx="1314542" cy="1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  <a:head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6" name="remove">
                <a:extLst>
                  <a:ext uri="{FF2B5EF4-FFF2-40B4-BE49-F238E27FC236}">
                    <a16:creationId xmlns:a16="http://schemas.microsoft.com/office/drawing/2014/main" id="{DC91CBED-BC1E-9DA2-441F-43CE842254FB}"/>
                  </a:ext>
                </a:extLst>
              </p:cNvPr>
              <p:cNvSpPr txBox="1"/>
              <p:nvPr/>
            </p:nvSpPr>
            <p:spPr>
              <a:xfrm>
                <a:off x="201477" y="722764"/>
                <a:ext cx="988731" cy="564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marR="57798" defTabSz="1295400">
                  <a:lnSpc>
                    <a:spcPct val="100000"/>
                  </a:lnSpc>
                  <a:spcBef>
                    <a:spcPts val="1900"/>
                  </a:spcBef>
                  <a:defRPr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rPr lang="zh-CN" altLang="en-US"/>
                  <a:t>出队</a:t>
                </a:r>
                <a:endParaRPr/>
              </a:p>
            </p:txBody>
          </p:sp>
          <p:sp>
            <p:nvSpPr>
              <p:cNvPr id="27" name="add">
                <a:extLst>
                  <a:ext uri="{FF2B5EF4-FFF2-40B4-BE49-F238E27FC236}">
                    <a16:creationId xmlns:a16="http://schemas.microsoft.com/office/drawing/2014/main" id="{E5F93607-7A15-062D-EEC9-705FC2C2E0F5}"/>
                  </a:ext>
                </a:extLst>
              </p:cNvPr>
              <p:cNvSpPr txBox="1"/>
              <p:nvPr/>
            </p:nvSpPr>
            <p:spPr>
              <a:xfrm>
                <a:off x="177800" y="-116508"/>
                <a:ext cx="988731" cy="564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marR="57798" defTabSz="1295400">
                  <a:lnSpc>
                    <a:spcPct val="100000"/>
                  </a:lnSpc>
                  <a:spcBef>
                    <a:spcPts val="1900"/>
                  </a:spcBef>
                  <a:defRPr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rPr lang="zh-CN" altLang="en-US"/>
                  <a:t>入队</a:t>
                </a:r>
                <a:endParaRPr/>
              </a:p>
            </p:txBody>
          </p:sp>
          <p:sp>
            <p:nvSpPr>
              <p:cNvPr id="28" name="线条">
                <a:extLst>
                  <a:ext uri="{FF2B5EF4-FFF2-40B4-BE49-F238E27FC236}">
                    <a16:creationId xmlns:a16="http://schemas.microsoft.com/office/drawing/2014/main" id="{63176F1F-EB0F-F243-B2AB-406F254678BB}"/>
                  </a:ext>
                </a:extLst>
              </p:cNvPr>
              <p:cNvSpPr/>
              <p:nvPr/>
            </p:nvSpPr>
            <p:spPr>
              <a:xfrm>
                <a:off x="43997" y="713267"/>
                <a:ext cx="1314542" cy="1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</p:grpSp>
      <p:sp>
        <p:nvSpPr>
          <p:cNvPr id="35" name="任意组合：">
            <a:extLst>
              <a:ext uri="{FF2B5EF4-FFF2-40B4-BE49-F238E27FC236}">
                <a16:creationId xmlns:a16="http://schemas.microsoft.com/office/drawing/2014/main" id="{A8C201E4-6B8B-C21B-935D-0C1A53E8D355}"/>
              </a:ext>
            </a:extLst>
          </p:cNvPr>
          <p:cNvSpPr txBox="1"/>
          <p:nvPr/>
        </p:nvSpPr>
        <p:spPr>
          <a:xfrm>
            <a:off x="441338" y="7970666"/>
            <a:ext cx="2077100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lnSpc>
                <a:spcPct val="100000"/>
              </a:lnSpc>
              <a:spcBef>
                <a:spcPts val="1900"/>
              </a:spcBef>
              <a:defRPr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任意组合：</a:t>
            </a:r>
          </a:p>
        </p:txBody>
      </p:sp>
    </p:spTree>
    <p:extLst>
      <p:ext uri="{BB962C8B-B14F-4D97-AF65-F5344CB8AC3E}">
        <p14:creationId xmlns:p14="http://schemas.microsoft.com/office/powerpoint/2010/main" val="2726613369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public boolean offerFirst(E e) {…"/>
          <p:cNvSpPr txBox="1"/>
          <p:nvPr/>
        </p:nvSpPr>
        <p:spPr>
          <a:xfrm>
            <a:off x="252992" y="1535028"/>
            <a:ext cx="12413655" cy="4719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boolean</a:t>
            </a:r>
            <a:r>
              <a:t> offerFirst(E </a:t>
            </a:r>
            <a:r>
              <a:rPr>
                <a:solidFill>
                  <a:srgbClr val="7E504F"/>
                </a:solidFill>
              </a:rPr>
              <a:t>e</a:t>
            </a:r>
            <a:r>
              <a:t>) {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    addFirst(</a:t>
            </a:r>
            <a:r>
              <a:rPr>
                <a:solidFill>
                  <a:srgbClr val="7E504F"/>
                </a:solidFill>
              </a:rPr>
              <a:t>e</a:t>
            </a:r>
            <a:r>
              <a:t>);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</a:t>
            </a:r>
            <a:r>
              <a:rPr>
                <a:solidFill>
                  <a:srgbClr val="931A68"/>
                </a:solidFill>
              </a:rPr>
              <a:t>true</a:t>
            </a:r>
            <a:r>
              <a:t>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}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endParaRPr/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addFirst(E </a:t>
            </a:r>
            <a:r>
              <a:rPr>
                <a:solidFill>
                  <a:srgbClr val="7E504F"/>
                </a:solidFill>
              </a:rPr>
              <a:t>e</a:t>
            </a:r>
            <a:r>
              <a:t>) {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e</a:t>
            </a:r>
            <a:r>
              <a:t> ==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)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931A68"/>
                </a:solidFill>
              </a:rPr>
              <a:t>throw</a:t>
            </a:r>
            <a:r>
              <a:t>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NullPointerException();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0326CC"/>
                </a:solidFill>
              </a:rPr>
              <a:t>elements</a:t>
            </a:r>
            <a:r>
              <a:t>[</a:t>
            </a:r>
            <a:r>
              <a:rPr lang="en-US">
                <a:solidFill>
                  <a:srgbClr val="0326CC"/>
                </a:solidFill>
              </a:rPr>
              <a:t>left</a:t>
            </a:r>
            <a:r>
              <a:t> = (</a:t>
            </a:r>
            <a:r>
              <a:rPr lang="en-US">
                <a:solidFill>
                  <a:srgbClr val="0326CC"/>
                </a:solidFill>
              </a:rPr>
              <a:t>left</a:t>
            </a:r>
            <a:r>
              <a:t> - 1) &amp; (</a:t>
            </a:r>
            <a:r>
              <a:rPr>
                <a:solidFill>
                  <a:srgbClr val="0326CC"/>
                </a:solidFill>
              </a:rPr>
              <a:t>elements</a:t>
            </a:r>
            <a: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t> - 1)] = </a:t>
            </a:r>
            <a:r>
              <a:rPr>
                <a:solidFill>
                  <a:srgbClr val="7E504F"/>
                </a:solidFill>
              </a:rPr>
              <a:t>e</a:t>
            </a:r>
            <a:r>
              <a:t>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 lang="en-US">
                <a:solidFill>
                  <a:srgbClr val="0326CC"/>
                </a:solidFill>
              </a:rPr>
              <a:t>left</a:t>
            </a:r>
            <a:r>
              <a:t> == </a:t>
            </a:r>
            <a:r>
              <a:rPr lang="en-US">
                <a:solidFill>
                  <a:srgbClr val="0326CC"/>
                </a:solidFill>
              </a:rPr>
              <a:t>right</a:t>
            </a:r>
            <a:r>
              <a:t>)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        doubleCapacity();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}</a:t>
            </a:r>
          </a:p>
        </p:txBody>
      </p:sp>
      <p:sp>
        <p:nvSpPr>
          <p:cNvPr id="664" name="java.util.ArrayDeque 循环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java.util.ArrayDeque 循环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public E pollFirst() {…"/>
          <p:cNvSpPr txBox="1"/>
          <p:nvPr/>
        </p:nvSpPr>
        <p:spPr>
          <a:xfrm>
            <a:off x="248325" y="1627599"/>
            <a:ext cx="12606015" cy="54886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 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E pollFirst() {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h</a:t>
            </a:r>
            <a:r>
              <a:t> = </a:t>
            </a:r>
            <a:r>
              <a:rPr lang="en-US">
                <a:solidFill>
                  <a:srgbClr val="0326CC"/>
                </a:solidFill>
              </a:rPr>
              <a:t>left</a:t>
            </a:r>
            <a:r>
              <a:t>;</a:t>
            </a:r>
          </a:p>
          <a:p>
            <a:pPr indent="0">
              <a:lnSpc>
                <a:spcPct val="100000"/>
              </a:lnSpc>
              <a:defRPr sz="2500">
                <a:solidFill>
                  <a:srgbClr val="777777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        </a:t>
            </a:r>
            <a:r>
              <a:t>@SuppressWarnings</a:t>
            </a:r>
            <a:r>
              <a:rPr>
                <a:solidFill>
                  <a:srgbClr val="000000"/>
                </a:solidFill>
              </a:rPr>
              <a:t>(</a:t>
            </a:r>
            <a:r>
              <a:rPr>
                <a:solidFill>
                  <a:srgbClr val="3933FF"/>
                </a:solidFill>
              </a:rPr>
              <a:t>"unchecked"</a:t>
            </a:r>
            <a:r>
              <a:rPr>
                <a:solidFill>
                  <a:srgbClr val="000000"/>
                </a:solidFill>
              </a:rPr>
              <a:t>)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    E 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t> = (E) </a:t>
            </a:r>
            <a:r>
              <a:rPr>
                <a:solidFill>
                  <a:srgbClr val="0326CC"/>
                </a:solidFill>
              </a:rPr>
              <a:t>elements</a:t>
            </a:r>
            <a:r>
              <a:t>[</a:t>
            </a:r>
            <a:r>
              <a:rPr>
                <a:solidFill>
                  <a:srgbClr val="7E504F"/>
                </a:solidFill>
              </a:rPr>
              <a:t>h</a:t>
            </a:r>
            <a:r>
              <a:t>];</a:t>
            </a:r>
          </a:p>
          <a:p>
            <a:pPr indent="0">
              <a:lnSpc>
                <a:spcPct val="100000"/>
              </a:lnSpc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        </a:t>
            </a:r>
            <a:r>
              <a:t>// Element is null if deque empty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t> ==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)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</a:t>
            </a:r>
            <a:r>
              <a:rPr>
                <a:solidFill>
                  <a:srgbClr val="931A68"/>
                </a:solidFill>
              </a:rPr>
              <a:t>null</a:t>
            </a:r>
            <a:r>
              <a:t>;</a:t>
            </a:r>
          </a:p>
          <a:p>
            <a:pPr indent="0">
              <a:lnSpc>
                <a:spcPct val="100000"/>
              </a:lnSpc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        </a:t>
            </a:r>
            <a:r>
              <a:rPr>
                <a:solidFill>
                  <a:srgbClr val="0326CC"/>
                </a:solidFill>
              </a:rPr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>
                <a:solidFill>
                  <a:srgbClr val="7E504F"/>
                </a:solidFill>
              </a:rPr>
              <a:t>h</a:t>
            </a:r>
            <a:r>
              <a:rPr>
                <a:solidFill>
                  <a:srgbClr val="000000"/>
                </a:solidFill>
              </a:rPr>
              <a:t>]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     </a:t>
            </a:r>
            <a:r>
              <a:t>// Must null out slot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 lang="en-US">
                <a:solidFill>
                  <a:srgbClr val="0326CC"/>
                </a:solidFill>
              </a:rPr>
              <a:t>left</a:t>
            </a:r>
            <a:r>
              <a:t> = (</a:t>
            </a:r>
            <a:r>
              <a:rPr>
                <a:solidFill>
                  <a:srgbClr val="7E504F"/>
                </a:solidFill>
              </a:rPr>
              <a:t>h</a:t>
            </a:r>
            <a:r>
              <a:t> + 1) &amp; (</a:t>
            </a:r>
            <a:r>
              <a:rPr>
                <a:solidFill>
                  <a:srgbClr val="0326CC"/>
                </a:solidFill>
              </a:rPr>
              <a:t>elements</a:t>
            </a:r>
            <a: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t> - 1);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t>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}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E peekLast() {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    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(E) </a:t>
            </a:r>
            <a:r>
              <a:rPr>
                <a:solidFill>
                  <a:srgbClr val="0326CC"/>
                </a:solidFill>
              </a:rPr>
              <a:t>elements</a:t>
            </a:r>
            <a:r>
              <a:t>[(</a:t>
            </a:r>
            <a:r>
              <a:rPr lang="en-US">
                <a:solidFill>
                  <a:srgbClr val="0326CC"/>
                </a:solidFill>
              </a:rPr>
              <a:t>right</a:t>
            </a:r>
            <a:r>
              <a:t> - 1) &amp; (</a:t>
            </a:r>
            <a:r>
              <a:rPr>
                <a:solidFill>
                  <a:srgbClr val="0326CC"/>
                </a:solidFill>
              </a:rPr>
              <a:t>elements</a:t>
            </a:r>
            <a: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t> - 1)];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    }</a:t>
            </a:r>
          </a:p>
        </p:txBody>
      </p:sp>
      <p:sp>
        <p:nvSpPr>
          <p:cNvPr id="667" name="java.util.ArrayDeque 循环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java.util.ArrayDeque 循环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java.util.ArrayDeque 计算长度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java.util.ArrayDeque 计算长度</a:t>
            </a:r>
          </a:p>
        </p:txBody>
      </p:sp>
      <p:sp>
        <p:nvSpPr>
          <p:cNvPr id="670" name="size = (tail - head) &amp; (elements.length - 1)"/>
          <p:cNvSpPr txBox="1"/>
          <p:nvPr/>
        </p:nvSpPr>
        <p:spPr>
          <a:xfrm>
            <a:off x="773340" y="2063369"/>
            <a:ext cx="6289863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57798" defTabSz="1295400">
              <a:lnSpc>
                <a:spcPct val="100000"/>
              </a:lnSpc>
              <a:spcBef>
                <a:spcPts val="1900"/>
              </a:spcBef>
              <a:defRPr sz="2800">
                <a:uFill>
                  <a:solidFill>
                    <a:srgbClr val="000000"/>
                  </a:solidFill>
                </a:uFill>
              </a:defRPr>
            </a:pPr>
            <a:r>
              <a:t>size = (</a:t>
            </a:r>
            <a:r>
              <a:rPr lang="en-US">
                <a:solidFill>
                  <a:srgbClr val="0326CC"/>
                </a:solidFill>
              </a:rPr>
              <a:t>right</a:t>
            </a:r>
            <a:r>
              <a:t> - </a:t>
            </a:r>
            <a:r>
              <a:rPr lang="en-US">
                <a:solidFill>
                  <a:srgbClr val="0326CC"/>
                </a:solidFill>
              </a:rPr>
              <a:t>left</a:t>
            </a:r>
            <a:r>
              <a:t>) &amp; (</a:t>
            </a:r>
            <a:r>
              <a:rPr>
                <a:solidFill>
                  <a:srgbClr val="0326CC"/>
                </a:solidFill>
              </a:rPr>
              <a:t>elements</a:t>
            </a:r>
            <a: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t> - 1)</a:t>
            </a:r>
          </a:p>
        </p:txBody>
      </p:sp>
      <p:sp>
        <p:nvSpPr>
          <p:cNvPr id="671" name="3、使用位操作&amp;求长度"/>
          <p:cNvSpPr txBox="1"/>
          <p:nvPr/>
        </p:nvSpPr>
        <p:spPr>
          <a:xfrm>
            <a:off x="296661" y="1288839"/>
            <a:ext cx="4108976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lnSpc>
                <a:spcPct val="100000"/>
              </a:lnSpc>
              <a:spcBef>
                <a:spcPts val="1900"/>
              </a:spcBef>
              <a:defRPr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3、使用位操作&amp;求长度</a:t>
            </a:r>
          </a:p>
        </p:txBody>
      </p:sp>
      <p:grpSp>
        <p:nvGrpSpPr>
          <p:cNvPr id="696" name="成组"/>
          <p:cNvGrpSpPr/>
          <p:nvPr/>
        </p:nvGrpSpPr>
        <p:grpSpPr>
          <a:xfrm>
            <a:off x="3060764" y="3593050"/>
            <a:ext cx="5790474" cy="3216335"/>
            <a:chOff x="0" y="0"/>
            <a:chExt cx="5790473" cy="3216333"/>
          </a:xfrm>
        </p:grpSpPr>
        <p:sp>
          <p:nvSpPr>
            <p:cNvPr id="672" name="线条"/>
            <p:cNvSpPr/>
            <p:nvPr/>
          </p:nvSpPr>
          <p:spPr>
            <a:xfrm flipH="1" flipV="1">
              <a:off x="93287" y="611731"/>
              <a:ext cx="2849882" cy="1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lnSpc>
                  <a:spcPct val="100000"/>
                </a:lnSpc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673" name="线条"/>
            <p:cNvSpPr/>
            <p:nvPr/>
          </p:nvSpPr>
          <p:spPr>
            <a:xfrm flipH="1" flipV="1">
              <a:off x="92158" y="1802709"/>
              <a:ext cx="2852139" cy="1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lnSpc>
                  <a:spcPct val="100000"/>
                </a:lnSpc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674" name="0     1     2     3"/>
            <p:cNvSpPr txBox="1"/>
            <p:nvPr/>
          </p:nvSpPr>
          <p:spPr>
            <a:xfrm>
              <a:off x="89900" y="8056"/>
              <a:ext cx="2856655" cy="5658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marR="57798" defTabSz="1295400">
                <a:lnSpc>
                  <a:spcPct val="100000"/>
                </a:lnSpc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 0     1     2     3</a:t>
              </a:r>
            </a:p>
          </p:txBody>
        </p:sp>
        <p:sp>
          <p:nvSpPr>
            <p:cNvPr id="675" name="线条"/>
            <p:cNvSpPr/>
            <p:nvPr/>
          </p:nvSpPr>
          <p:spPr>
            <a:xfrm flipH="1">
              <a:off x="436230" y="1776863"/>
              <a:ext cx="1" cy="50085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ysDot"/>
              <a:miter lim="400000"/>
              <a:headEnd type="stealth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lnSpc>
                  <a:spcPct val="100000"/>
                </a:lnSpc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676" name="head"/>
            <p:cNvSpPr txBox="1"/>
            <p:nvPr/>
          </p:nvSpPr>
          <p:spPr>
            <a:xfrm>
              <a:off x="0" y="2190412"/>
              <a:ext cx="983456" cy="5642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marR="57798" defTabSz="1295400">
                <a:lnSpc>
                  <a:spcPct val="100000"/>
                </a:lnSpc>
                <a:spcBef>
                  <a:spcPts val="1900"/>
                </a:spcBef>
                <a:defRPr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left</a:t>
              </a:r>
              <a:endParaRPr/>
            </a:p>
          </p:txBody>
        </p:sp>
        <p:sp>
          <p:nvSpPr>
            <p:cNvPr id="677" name="tail"/>
            <p:cNvSpPr txBox="1"/>
            <p:nvPr/>
          </p:nvSpPr>
          <p:spPr>
            <a:xfrm>
              <a:off x="1674234" y="2190412"/>
              <a:ext cx="847788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marR="57798" defTabSz="1295400">
                <a:lnSpc>
                  <a:spcPct val="100000"/>
                </a:lnSpc>
                <a:spcBef>
                  <a:spcPts val="1900"/>
                </a:spcBef>
                <a:defRPr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right</a:t>
              </a:r>
              <a:endParaRPr/>
            </a:p>
          </p:txBody>
        </p:sp>
        <p:sp>
          <p:nvSpPr>
            <p:cNvPr id="678" name="线条"/>
            <p:cNvSpPr/>
            <p:nvPr/>
          </p:nvSpPr>
          <p:spPr>
            <a:xfrm>
              <a:off x="1956820" y="1776863"/>
              <a:ext cx="1" cy="50085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ysDot"/>
              <a:miter lim="400000"/>
              <a:headEnd type="stealth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lnSpc>
                  <a:spcPct val="100000"/>
                </a:lnSpc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687" name="成组"/>
            <p:cNvGrpSpPr/>
            <p:nvPr/>
          </p:nvGrpSpPr>
          <p:grpSpPr>
            <a:xfrm>
              <a:off x="91028" y="603673"/>
              <a:ext cx="2854400" cy="1201859"/>
              <a:chOff x="0" y="0"/>
              <a:chExt cx="2854398" cy="1201857"/>
            </a:xfrm>
          </p:grpSpPr>
          <p:sp>
            <p:nvSpPr>
              <p:cNvPr id="679" name="线条"/>
              <p:cNvSpPr/>
              <p:nvPr/>
            </p:nvSpPr>
            <p:spPr>
              <a:xfrm flipH="1">
                <a:off x="2852138" y="8056"/>
                <a:ext cx="2261" cy="1193802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680" name="线条"/>
              <p:cNvSpPr/>
              <p:nvPr/>
            </p:nvSpPr>
            <p:spPr>
              <a:xfrm flipH="1">
                <a:off x="2210364" y="8056"/>
                <a:ext cx="2261" cy="1193802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681" name="线条"/>
              <p:cNvSpPr/>
              <p:nvPr/>
            </p:nvSpPr>
            <p:spPr>
              <a:xfrm flipH="1">
                <a:off x="1474328" y="8056"/>
                <a:ext cx="2260" cy="1193802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682" name="线条"/>
              <p:cNvSpPr/>
              <p:nvPr/>
            </p:nvSpPr>
            <p:spPr>
              <a:xfrm flipH="1">
                <a:off x="736035" y="8056"/>
                <a:ext cx="2260" cy="1193802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683" name="线条"/>
              <p:cNvSpPr/>
              <p:nvPr/>
            </p:nvSpPr>
            <p:spPr>
              <a:xfrm flipH="1">
                <a:off x="-1" y="8056"/>
                <a:ext cx="2259" cy="1193802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684" name="b"/>
              <p:cNvSpPr txBox="1"/>
              <p:nvPr/>
            </p:nvSpPr>
            <p:spPr>
              <a:xfrm>
                <a:off x="942057" y="248228"/>
                <a:ext cx="762002" cy="56585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t>b</a:t>
                </a:r>
              </a:p>
            </p:txBody>
          </p:sp>
          <p:sp>
            <p:nvSpPr>
              <p:cNvPr id="685" name="a"/>
              <p:cNvSpPr txBox="1"/>
              <p:nvPr/>
            </p:nvSpPr>
            <p:spPr>
              <a:xfrm>
                <a:off x="192757" y="248228"/>
                <a:ext cx="762002" cy="56585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t>a</a:t>
                </a:r>
              </a:p>
            </p:txBody>
          </p:sp>
          <p:sp>
            <p:nvSpPr>
              <p:cNvPr id="686" name="线条"/>
              <p:cNvSpPr/>
              <p:nvPr/>
            </p:nvSpPr>
            <p:spPr>
              <a:xfrm flipH="1">
                <a:off x="2843918" y="0"/>
                <a:ext cx="2259" cy="1193802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  <p:grpSp>
          <p:nvGrpSpPr>
            <p:cNvPr id="694" name="成组"/>
            <p:cNvGrpSpPr/>
            <p:nvPr/>
          </p:nvGrpSpPr>
          <p:grpSpPr>
            <a:xfrm>
              <a:off x="2936076" y="616373"/>
              <a:ext cx="2853269" cy="1193802"/>
              <a:chOff x="0" y="0"/>
              <a:chExt cx="2853268" cy="1193801"/>
            </a:xfrm>
          </p:grpSpPr>
          <p:sp>
            <p:nvSpPr>
              <p:cNvPr id="688" name="线条"/>
              <p:cNvSpPr/>
              <p:nvPr/>
            </p:nvSpPr>
            <p:spPr>
              <a:xfrm flipH="1">
                <a:off x="2851009" y="0"/>
                <a:ext cx="2260" cy="1193802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689" name="线条"/>
              <p:cNvSpPr/>
              <p:nvPr/>
            </p:nvSpPr>
            <p:spPr>
              <a:xfrm flipH="1">
                <a:off x="2209235" y="0"/>
                <a:ext cx="2260" cy="1193802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690" name="线条"/>
              <p:cNvSpPr/>
              <p:nvPr/>
            </p:nvSpPr>
            <p:spPr>
              <a:xfrm flipH="1">
                <a:off x="1473199" y="0"/>
                <a:ext cx="2260" cy="1193802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691" name="线条"/>
              <p:cNvSpPr/>
              <p:nvPr/>
            </p:nvSpPr>
            <p:spPr>
              <a:xfrm flipH="1">
                <a:off x="734906" y="0"/>
                <a:ext cx="2260" cy="1193802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692" name="线条"/>
              <p:cNvSpPr/>
              <p:nvPr/>
            </p:nvSpPr>
            <p:spPr>
              <a:xfrm flipH="1" flipV="1">
                <a:off x="1128" y="1"/>
                <a:ext cx="2849882" cy="1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693" name="线条"/>
              <p:cNvSpPr/>
              <p:nvPr/>
            </p:nvSpPr>
            <p:spPr>
              <a:xfrm flipH="1" flipV="1">
                <a:off x="0" y="1190979"/>
                <a:ext cx="2852139" cy="1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  <p:sp>
          <p:nvSpPr>
            <p:cNvPr id="695" name="4     5     6     7"/>
            <p:cNvSpPr txBox="1"/>
            <p:nvPr/>
          </p:nvSpPr>
          <p:spPr>
            <a:xfrm>
              <a:off x="2933818" y="0"/>
              <a:ext cx="2856655" cy="5658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marR="57798" defTabSz="1295400">
                <a:lnSpc>
                  <a:spcPct val="100000"/>
                </a:lnSpc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 4     5     6     7</a:t>
              </a:r>
            </a:p>
          </p:txBody>
        </p:sp>
      </p:grpSp>
      <p:sp>
        <p:nvSpPr>
          <p:cNvPr id="697" name="第1种情况："/>
          <p:cNvSpPr txBox="1"/>
          <p:nvPr/>
        </p:nvSpPr>
        <p:spPr>
          <a:xfrm>
            <a:off x="687380" y="2852583"/>
            <a:ext cx="2267600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lnSpc>
                <a:spcPct val="100000"/>
              </a:lnSpc>
              <a:spcBef>
                <a:spcPts val="1900"/>
              </a:spcBef>
              <a:defRPr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第1种情况：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java.util.ArrayDeque 计算长度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java.util.ArrayDeque 计算长度</a:t>
            </a:r>
          </a:p>
        </p:txBody>
      </p:sp>
      <p:sp>
        <p:nvSpPr>
          <p:cNvPr id="700" name="size                      tail -head…"/>
          <p:cNvSpPr txBox="1"/>
          <p:nvPr/>
        </p:nvSpPr>
        <p:spPr>
          <a:xfrm>
            <a:off x="7395673" y="2340147"/>
            <a:ext cx="4008149" cy="46789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500"/>
            </a:pPr>
            <a:r>
              <a:t>   size                      </a:t>
            </a:r>
            <a:r>
              <a:rPr lang="en-US"/>
              <a:t>right</a:t>
            </a:r>
            <a:r>
              <a:t> -</a:t>
            </a:r>
            <a:r>
              <a:rPr lang="en-US"/>
              <a:t>left</a:t>
            </a:r>
            <a:endParaRPr/>
          </a:p>
          <a:p>
            <a:pPr>
              <a:defRPr sz="2500"/>
            </a:pPr>
            <a:r>
              <a:t>0  0000                     0000    0</a:t>
            </a:r>
          </a:p>
          <a:p>
            <a:pPr>
              <a:defRPr sz="2500"/>
            </a:pPr>
            <a:r>
              <a:t>1  0001                     0001    1</a:t>
            </a:r>
          </a:p>
          <a:p>
            <a:pPr>
              <a:defRPr sz="2500"/>
            </a:pPr>
            <a:r>
              <a:t>2  0010                     0010    2 </a:t>
            </a:r>
          </a:p>
          <a:p>
            <a:pPr>
              <a:defRPr sz="2500"/>
            </a:pPr>
            <a:r>
              <a:t>3  0011                     0011    3</a:t>
            </a:r>
          </a:p>
          <a:p>
            <a:pPr>
              <a:defRPr sz="2500"/>
            </a:pPr>
            <a:r>
              <a:t>4  0100                     0100    4</a:t>
            </a:r>
          </a:p>
          <a:p>
            <a:pPr>
              <a:defRPr sz="2500"/>
            </a:pPr>
            <a:r>
              <a:t>5  0101                     0101    5</a:t>
            </a:r>
          </a:p>
          <a:p>
            <a:pPr>
              <a:defRPr sz="2500"/>
            </a:pPr>
            <a:r>
              <a:t>6  0110                     0110    6</a:t>
            </a:r>
          </a:p>
          <a:p>
            <a:pPr>
              <a:defRPr sz="2500"/>
            </a:pPr>
            <a:r>
              <a:t>7  0111                     0111     7</a:t>
            </a:r>
          </a:p>
          <a:p>
            <a:pPr indent="0">
              <a:defRPr sz="2500"/>
            </a:pPr>
            <a:r>
              <a:rPr>
                <a:solidFill>
                  <a:srgbClr val="0326CC"/>
                </a:solidFill>
              </a:rPr>
              <a:t>elements</a:t>
            </a:r>
            <a: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t> - 1 = 0111</a:t>
            </a:r>
          </a:p>
        </p:txBody>
      </p:sp>
      <p:sp>
        <p:nvSpPr>
          <p:cNvPr id="701" name="size、tail、head都是int，带符号数…"/>
          <p:cNvSpPr txBox="1"/>
          <p:nvPr/>
        </p:nvSpPr>
        <p:spPr>
          <a:xfrm>
            <a:off x="297630" y="2635317"/>
            <a:ext cx="5930791" cy="1269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57798" defTabSz="1295400">
              <a:lnSpc>
                <a:spcPct val="100000"/>
              </a:lnSpc>
              <a:spcBef>
                <a:spcPts val="1900"/>
              </a:spcBef>
              <a:defRPr>
                <a:uFill>
                  <a:solidFill>
                    <a:srgbClr val="000000"/>
                  </a:solidFill>
                </a:uFill>
              </a:defRPr>
            </a:pPr>
            <a:r>
              <a:t>size、</a:t>
            </a:r>
            <a:r>
              <a:rPr lang="en-US"/>
              <a:t>right</a:t>
            </a:r>
            <a:r>
              <a:t>、</a:t>
            </a:r>
            <a:r>
              <a:rPr lang="en-US"/>
              <a:t>left</a:t>
            </a:r>
            <a:r>
              <a:t>都是int，带符号数</a:t>
            </a:r>
          </a:p>
          <a:p>
            <a:pPr marR="57798" defTabSz="1295400">
              <a:lnSpc>
                <a:spcPct val="100000"/>
              </a:lnSpc>
              <a:spcBef>
                <a:spcPts val="1900"/>
              </a:spcBef>
              <a:defRPr>
                <a:uFill>
                  <a:solidFill>
                    <a:srgbClr val="000000"/>
                  </a:solidFill>
                </a:uFill>
              </a:defRPr>
            </a:pPr>
            <a:r>
              <a:t>左边的二进制最高位是符号位</a:t>
            </a:r>
          </a:p>
        </p:txBody>
      </p:sp>
      <p:sp>
        <p:nvSpPr>
          <p:cNvPr id="702" name="改写：size = tail - head = (tail - head) &amp; (elements.length - 1) =&gt; 0～7"/>
          <p:cNvSpPr txBox="1"/>
          <p:nvPr/>
        </p:nvSpPr>
        <p:spPr>
          <a:xfrm>
            <a:off x="405040" y="1402969"/>
            <a:ext cx="10505761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57798" defTabSz="1295400">
              <a:lnSpc>
                <a:spcPct val="100000"/>
              </a:lnSpc>
              <a:spcBef>
                <a:spcPts val="1900"/>
              </a:spcBef>
              <a:defRPr sz="2800">
                <a:uFill>
                  <a:solidFill>
                    <a:srgbClr val="000000"/>
                  </a:solidFill>
                </a:uFill>
              </a:defRPr>
            </a:pPr>
            <a:r>
              <a:t>改写：size = </a:t>
            </a:r>
            <a:r>
              <a:rPr lang="en-US"/>
              <a:t>right</a:t>
            </a:r>
            <a:r>
              <a:t> - </a:t>
            </a:r>
            <a:r>
              <a:rPr lang="en-US"/>
              <a:t>left</a:t>
            </a:r>
            <a:r>
              <a:t> = (</a:t>
            </a:r>
            <a:r>
              <a:rPr lang="en-US">
                <a:solidFill>
                  <a:srgbClr val="0326CC"/>
                </a:solidFill>
              </a:rPr>
              <a:t>right</a:t>
            </a:r>
            <a:r>
              <a:t> - </a:t>
            </a:r>
            <a:r>
              <a:rPr lang="en-US">
                <a:solidFill>
                  <a:srgbClr val="0326CC"/>
                </a:solidFill>
              </a:rPr>
              <a:t>left</a:t>
            </a:r>
            <a:r>
              <a:t>) &amp; (</a:t>
            </a:r>
            <a:r>
              <a:rPr>
                <a:solidFill>
                  <a:srgbClr val="0326CC"/>
                </a:solidFill>
              </a:rPr>
              <a:t>elements</a:t>
            </a:r>
            <a: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t> - 1) =&gt; 0～7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java.util.ArrayDeque 计算长度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java.util.ArrayDeque 计算长度</a:t>
            </a:r>
          </a:p>
        </p:txBody>
      </p:sp>
      <p:sp>
        <p:nvSpPr>
          <p:cNvPr id="705" name="size = elements.length  - head  + tail =&gt;0 ~ 8"/>
          <p:cNvSpPr txBox="1"/>
          <p:nvPr/>
        </p:nvSpPr>
        <p:spPr>
          <a:xfrm>
            <a:off x="2187623" y="1862383"/>
            <a:ext cx="6988343" cy="548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marR="57798" defTabSz="1295400">
              <a:lnSpc>
                <a:spcPct val="100000"/>
              </a:lnSpc>
              <a:spcBef>
                <a:spcPts val="1900"/>
              </a:spcBef>
              <a:defRPr sz="29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size = elements.length  - </a:t>
            </a:r>
            <a:r>
              <a:rPr lang="en-US"/>
              <a:t>left</a:t>
            </a:r>
            <a:r>
              <a:t>  + </a:t>
            </a:r>
            <a:r>
              <a:rPr lang="en-US"/>
              <a:t>right</a:t>
            </a:r>
            <a:r>
              <a:t> =&gt;0 ~ 8</a:t>
            </a:r>
          </a:p>
        </p:txBody>
      </p:sp>
      <p:sp>
        <p:nvSpPr>
          <p:cNvPr id="706" name="只有head==tail时，才有size = 8，但这时表示空队列，即size = 0…"/>
          <p:cNvSpPr txBox="1"/>
          <p:nvPr/>
        </p:nvSpPr>
        <p:spPr>
          <a:xfrm>
            <a:off x="579146" y="5457567"/>
            <a:ext cx="11091807" cy="1269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R="57798" defTabSz="1295400">
              <a:lnSpc>
                <a:spcPct val="100000"/>
              </a:lnSpc>
              <a:spcBef>
                <a:spcPts val="1900"/>
              </a:spcBef>
              <a:defRPr>
                <a:uFill>
                  <a:solidFill>
                    <a:srgbClr val="000000"/>
                  </a:solidFill>
                </a:uFill>
              </a:defRPr>
            </a:pPr>
            <a:r>
              <a:t>只有</a:t>
            </a:r>
            <a:r>
              <a:rPr lang="en-US"/>
              <a:t>left</a:t>
            </a:r>
            <a:r>
              <a:t>==</a:t>
            </a:r>
            <a:r>
              <a:rPr lang="en-US"/>
              <a:t>right</a:t>
            </a:r>
            <a:r>
              <a:t>时，才有size = 8，但这时表示空队列，即size = 0</a:t>
            </a:r>
          </a:p>
          <a:p>
            <a:pPr marR="57798" defTabSz="1295400">
              <a:lnSpc>
                <a:spcPct val="100000"/>
              </a:lnSpc>
              <a:spcBef>
                <a:spcPts val="1900"/>
              </a:spcBef>
              <a:defRPr>
                <a:uFill>
                  <a:solidFill>
                    <a:srgbClr val="000000"/>
                  </a:solidFill>
                </a:uFill>
              </a:defRPr>
            </a:pPr>
            <a:r>
              <a:t>所以size的范围：0~7</a:t>
            </a:r>
          </a:p>
        </p:txBody>
      </p:sp>
      <p:grpSp>
        <p:nvGrpSpPr>
          <p:cNvPr id="735" name="成组"/>
          <p:cNvGrpSpPr/>
          <p:nvPr/>
        </p:nvGrpSpPr>
        <p:grpSpPr>
          <a:xfrm>
            <a:off x="2694933" y="2485742"/>
            <a:ext cx="5864416" cy="3216336"/>
            <a:chOff x="-1" y="0"/>
            <a:chExt cx="5864415" cy="3216334"/>
          </a:xfrm>
        </p:grpSpPr>
        <p:sp>
          <p:nvSpPr>
            <p:cNvPr id="707" name="线条"/>
            <p:cNvSpPr/>
            <p:nvPr/>
          </p:nvSpPr>
          <p:spPr>
            <a:xfrm flipH="1">
              <a:off x="737164" y="611729"/>
              <a:ext cx="2260" cy="1193802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lnSpc>
                  <a:spcPct val="100000"/>
                </a:lnSpc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708" name="线条"/>
            <p:cNvSpPr/>
            <p:nvPr/>
          </p:nvSpPr>
          <p:spPr>
            <a:xfrm flipH="1">
              <a:off x="1128" y="611729"/>
              <a:ext cx="2259" cy="1193802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lnSpc>
                  <a:spcPct val="100000"/>
                </a:lnSpc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734" name="成组"/>
            <p:cNvGrpSpPr/>
            <p:nvPr/>
          </p:nvGrpSpPr>
          <p:grpSpPr>
            <a:xfrm>
              <a:off x="-1" y="0"/>
              <a:ext cx="5864415" cy="3216334"/>
              <a:chOff x="0" y="0"/>
              <a:chExt cx="5864413" cy="3216333"/>
            </a:xfrm>
          </p:grpSpPr>
          <p:sp>
            <p:nvSpPr>
              <p:cNvPr id="709" name="线条"/>
              <p:cNvSpPr/>
              <p:nvPr/>
            </p:nvSpPr>
            <p:spPr>
              <a:xfrm flipH="1" flipV="1">
                <a:off x="3386" y="611730"/>
                <a:ext cx="2849882" cy="1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710" name="线条"/>
              <p:cNvSpPr/>
              <p:nvPr/>
            </p:nvSpPr>
            <p:spPr>
              <a:xfrm flipH="1" flipV="1">
                <a:off x="2257" y="1802709"/>
                <a:ext cx="2852140" cy="1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711" name="0     1     2     3"/>
              <p:cNvSpPr txBox="1"/>
              <p:nvPr/>
            </p:nvSpPr>
            <p:spPr>
              <a:xfrm>
                <a:off x="0" y="8056"/>
                <a:ext cx="2856655" cy="56585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t> 0     1     2     3</a:t>
                </a:r>
              </a:p>
            </p:txBody>
          </p:sp>
          <p:sp>
            <p:nvSpPr>
              <p:cNvPr id="712" name="线条"/>
              <p:cNvSpPr/>
              <p:nvPr/>
            </p:nvSpPr>
            <p:spPr>
              <a:xfrm>
                <a:off x="3230597" y="1824608"/>
                <a:ext cx="1" cy="500855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ysDot"/>
                <a:miter lim="400000"/>
                <a:headEnd type="stealth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713" name="head"/>
              <p:cNvSpPr txBox="1"/>
              <p:nvPr/>
            </p:nvSpPr>
            <p:spPr>
              <a:xfrm>
                <a:off x="2794366" y="2238157"/>
                <a:ext cx="983457" cy="564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marR="57798" defTabSz="1295400">
                  <a:lnSpc>
                    <a:spcPct val="100000"/>
                  </a:lnSpc>
                  <a:spcBef>
                    <a:spcPts val="1900"/>
                  </a:spcBef>
                  <a:defRPr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rPr lang="en-US"/>
                  <a:t>left</a:t>
                </a:r>
                <a:endParaRPr/>
              </a:p>
            </p:txBody>
          </p:sp>
          <p:sp>
            <p:nvSpPr>
              <p:cNvPr id="714" name="tail"/>
              <p:cNvSpPr txBox="1"/>
              <p:nvPr/>
            </p:nvSpPr>
            <p:spPr>
              <a:xfrm>
                <a:off x="1584334" y="2190412"/>
                <a:ext cx="847787" cy="10259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marR="57798" defTabSz="1295400">
                  <a:lnSpc>
                    <a:spcPct val="100000"/>
                  </a:lnSpc>
                  <a:spcBef>
                    <a:spcPts val="1900"/>
                  </a:spcBef>
                  <a:defRPr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rPr lang="en-US"/>
                  <a:t>right</a:t>
                </a:r>
                <a:endParaRPr/>
              </a:p>
            </p:txBody>
          </p:sp>
          <p:sp>
            <p:nvSpPr>
              <p:cNvPr id="715" name="线条"/>
              <p:cNvSpPr/>
              <p:nvPr/>
            </p:nvSpPr>
            <p:spPr>
              <a:xfrm>
                <a:off x="1866919" y="1776862"/>
                <a:ext cx="1" cy="500855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ysDot"/>
                <a:miter lim="400000"/>
                <a:headEnd type="stealth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716" name="线条"/>
              <p:cNvSpPr/>
              <p:nvPr/>
            </p:nvSpPr>
            <p:spPr>
              <a:xfrm flipH="1">
                <a:off x="2853267" y="611729"/>
                <a:ext cx="2260" cy="1193802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717" name="线条"/>
              <p:cNvSpPr/>
              <p:nvPr/>
            </p:nvSpPr>
            <p:spPr>
              <a:xfrm flipH="1">
                <a:off x="2211493" y="611729"/>
                <a:ext cx="2260" cy="1193802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718" name="线条"/>
              <p:cNvSpPr/>
              <p:nvPr/>
            </p:nvSpPr>
            <p:spPr>
              <a:xfrm flipH="1">
                <a:off x="1475457" y="611729"/>
                <a:ext cx="2260" cy="1193802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719" name="f"/>
              <p:cNvSpPr txBox="1"/>
              <p:nvPr/>
            </p:nvSpPr>
            <p:spPr>
              <a:xfrm>
                <a:off x="943186" y="851901"/>
                <a:ext cx="762002" cy="56585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t>f</a:t>
                </a:r>
              </a:p>
            </p:txBody>
          </p:sp>
          <p:sp>
            <p:nvSpPr>
              <p:cNvPr id="720" name="e"/>
              <p:cNvSpPr txBox="1"/>
              <p:nvPr/>
            </p:nvSpPr>
            <p:spPr>
              <a:xfrm>
                <a:off x="193886" y="851901"/>
                <a:ext cx="762002" cy="56585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t>e</a:t>
                </a:r>
              </a:p>
            </p:txBody>
          </p:sp>
          <p:sp>
            <p:nvSpPr>
              <p:cNvPr id="721" name="线条"/>
              <p:cNvSpPr/>
              <p:nvPr/>
            </p:nvSpPr>
            <p:spPr>
              <a:xfrm flipH="1">
                <a:off x="2845046" y="603673"/>
                <a:ext cx="2259" cy="1193802"/>
              </a:xfrm>
              <a:prstGeom prst="line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grpSp>
            <p:nvGrpSpPr>
              <p:cNvPr id="728" name="成组"/>
              <p:cNvGrpSpPr/>
              <p:nvPr/>
            </p:nvGrpSpPr>
            <p:grpSpPr>
              <a:xfrm>
                <a:off x="2846175" y="603673"/>
                <a:ext cx="2853270" cy="1193802"/>
                <a:chOff x="0" y="0"/>
                <a:chExt cx="2853268" cy="1193801"/>
              </a:xfrm>
            </p:grpSpPr>
            <p:sp>
              <p:nvSpPr>
                <p:cNvPr id="722" name="线条"/>
                <p:cNvSpPr/>
                <p:nvPr/>
              </p:nvSpPr>
              <p:spPr>
                <a:xfrm flipH="1">
                  <a:off x="2851009" y="0"/>
                  <a:ext cx="2260" cy="1193802"/>
                </a:xfrm>
                <a:prstGeom prst="line">
                  <a:avLst/>
                </a:prstGeom>
                <a:noFill/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lnSpc>
                      <a:spcPct val="100000"/>
                    </a:lnSpc>
                    <a:spcBef>
                      <a:spcPts val="1900"/>
                    </a:spcBef>
                    <a:defRPr sz="3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endParaRPr/>
                </a:p>
              </p:txBody>
            </p:sp>
            <p:sp>
              <p:nvSpPr>
                <p:cNvPr id="723" name="线条"/>
                <p:cNvSpPr/>
                <p:nvPr/>
              </p:nvSpPr>
              <p:spPr>
                <a:xfrm flipH="1">
                  <a:off x="2209235" y="0"/>
                  <a:ext cx="2260" cy="1193802"/>
                </a:xfrm>
                <a:prstGeom prst="line">
                  <a:avLst/>
                </a:prstGeom>
                <a:noFill/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lnSpc>
                      <a:spcPct val="100000"/>
                    </a:lnSpc>
                    <a:spcBef>
                      <a:spcPts val="1900"/>
                    </a:spcBef>
                    <a:defRPr sz="3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endParaRPr/>
                </a:p>
              </p:txBody>
            </p:sp>
            <p:sp>
              <p:nvSpPr>
                <p:cNvPr id="724" name="线条"/>
                <p:cNvSpPr/>
                <p:nvPr/>
              </p:nvSpPr>
              <p:spPr>
                <a:xfrm flipH="1">
                  <a:off x="1473199" y="0"/>
                  <a:ext cx="2260" cy="1193802"/>
                </a:xfrm>
                <a:prstGeom prst="line">
                  <a:avLst/>
                </a:prstGeom>
                <a:noFill/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lnSpc>
                      <a:spcPct val="100000"/>
                    </a:lnSpc>
                    <a:spcBef>
                      <a:spcPts val="1900"/>
                    </a:spcBef>
                    <a:defRPr sz="3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endParaRPr/>
                </a:p>
              </p:txBody>
            </p:sp>
            <p:sp>
              <p:nvSpPr>
                <p:cNvPr id="725" name="线条"/>
                <p:cNvSpPr/>
                <p:nvPr/>
              </p:nvSpPr>
              <p:spPr>
                <a:xfrm flipH="1">
                  <a:off x="734906" y="0"/>
                  <a:ext cx="2260" cy="1193802"/>
                </a:xfrm>
                <a:prstGeom prst="line">
                  <a:avLst/>
                </a:prstGeom>
                <a:noFill/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lnSpc>
                      <a:spcPct val="100000"/>
                    </a:lnSpc>
                    <a:spcBef>
                      <a:spcPts val="1900"/>
                    </a:spcBef>
                    <a:defRPr sz="3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endParaRPr/>
                </a:p>
              </p:txBody>
            </p:sp>
            <p:sp>
              <p:nvSpPr>
                <p:cNvPr id="726" name="线条"/>
                <p:cNvSpPr/>
                <p:nvPr/>
              </p:nvSpPr>
              <p:spPr>
                <a:xfrm flipH="1" flipV="1">
                  <a:off x="1128" y="1"/>
                  <a:ext cx="2849882" cy="1"/>
                </a:xfrm>
                <a:prstGeom prst="line">
                  <a:avLst/>
                </a:prstGeom>
                <a:noFill/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lnSpc>
                      <a:spcPct val="100000"/>
                    </a:lnSpc>
                    <a:spcBef>
                      <a:spcPts val="1900"/>
                    </a:spcBef>
                    <a:defRPr sz="3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endParaRPr/>
                </a:p>
              </p:txBody>
            </p:sp>
            <p:sp>
              <p:nvSpPr>
                <p:cNvPr id="727" name="线条"/>
                <p:cNvSpPr/>
                <p:nvPr/>
              </p:nvSpPr>
              <p:spPr>
                <a:xfrm flipH="1" flipV="1">
                  <a:off x="0" y="1190979"/>
                  <a:ext cx="2852139" cy="1"/>
                </a:xfrm>
                <a:prstGeom prst="line">
                  <a:avLst/>
                </a:prstGeom>
                <a:noFill/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lnSpc>
                      <a:spcPct val="100000"/>
                    </a:lnSpc>
                    <a:spcBef>
                      <a:spcPts val="1900"/>
                    </a:spcBef>
                    <a:defRPr sz="3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endParaRPr/>
                </a:p>
              </p:txBody>
            </p:sp>
          </p:grpSp>
          <p:sp>
            <p:nvSpPr>
              <p:cNvPr id="729" name="4     5     6     7"/>
              <p:cNvSpPr txBox="1"/>
              <p:nvPr/>
            </p:nvSpPr>
            <p:spPr>
              <a:xfrm>
                <a:off x="2843917" y="0"/>
                <a:ext cx="2856656" cy="56585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t> 4     5     6     7</a:t>
                </a:r>
              </a:p>
            </p:txBody>
          </p:sp>
          <p:sp>
            <p:nvSpPr>
              <p:cNvPr id="730" name="a"/>
              <p:cNvSpPr txBox="1"/>
              <p:nvPr/>
            </p:nvSpPr>
            <p:spPr>
              <a:xfrm>
                <a:off x="2905093" y="851901"/>
                <a:ext cx="762003" cy="56585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t>a</a:t>
                </a:r>
              </a:p>
            </p:txBody>
          </p:sp>
          <p:sp>
            <p:nvSpPr>
              <p:cNvPr id="731" name="b"/>
              <p:cNvSpPr txBox="1"/>
              <p:nvPr/>
            </p:nvSpPr>
            <p:spPr>
              <a:xfrm>
                <a:off x="3667093" y="851901"/>
                <a:ext cx="762003" cy="56585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t>b</a:t>
                </a:r>
              </a:p>
            </p:txBody>
          </p:sp>
          <p:sp>
            <p:nvSpPr>
              <p:cNvPr id="732" name="c"/>
              <p:cNvSpPr txBox="1"/>
              <p:nvPr/>
            </p:nvSpPr>
            <p:spPr>
              <a:xfrm>
                <a:off x="4417097" y="851901"/>
                <a:ext cx="762002" cy="56585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t>c</a:t>
                </a:r>
              </a:p>
            </p:txBody>
          </p:sp>
          <p:sp>
            <p:nvSpPr>
              <p:cNvPr id="733" name="d"/>
              <p:cNvSpPr txBox="1"/>
              <p:nvPr/>
            </p:nvSpPr>
            <p:spPr>
              <a:xfrm>
                <a:off x="5102411" y="851901"/>
                <a:ext cx="762002" cy="56585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marR="57798" defTabSz="1295400">
                  <a:lnSpc>
                    <a:spcPct val="100000"/>
                  </a:lnSpc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t>d</a:t>
                </a:r>
              </a:p>
            </p:txBody>
          </p:sp>
        </p:grpSp>
      </p:grpSp>
      <p:sp>
        <p:nvSpPr>
          <p:cNvPr id="736" name="第2种情况："/>
          <p:cNvSpPr txBox="1"/>
          <p:nvPr/>
        </p:nvSpPr>
        <p:spPr>
          <a:xfrm>
            <a:off x="242880" y="1238671"/>
            <a:ext cx="2267600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lnSpc>
                <a:spcPct val="100000"/>
              </a:lnSpc>
              <a:spcBef>
                <a:spcPts val="1900"/>
              </a:spcBef>
              <a:defRPr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第2种情况：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改写：size= elements.length  - head  + tail = (tail - head) &amp; (elements.length - 1)"/>
          <p:cNvSpPr txBox="1"/>
          <p:nvPr/>
        </p:nvSpPr>
        <p:spPr>
          <a:xfrm>
            <a:off x="443661" y="1197406"/>
            <a:ext cx="10985380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00000"/>
              </a:lnSpc>
              <a:defRPr sz="2600"/>
            </a:pPr>
            <a:r>
              <a:t>改写：size= elements.length  - </a:t>
            </a:r>
            <a:r>
              <a:rPr lang="en-US"/>
              <a:t>left</a:t>
            </a:r>
            <a:r>
              <a:t>  + </a:t>
            </a:r>
            <a:r>
              <a:rPr lang="en-US"/>
              <a:t>right</a:t>
            </a:r>
            <a:r>
              <a:t> = (</a:t>
            </a:r>
            <a:r>
              <a:rPr lang="en-US">
                <a:solidFill>
                  <a:srgbClr val="0326CC"/>
                </a:solidFill>
              </a:rPr>
              <a:t>right</a:t>
            </a:r>
            <a:r>
              <a:t> - </a:t>
            </a:r>
            <a:r>
              <a:rPr lang="en-US">
                <a:solidFill>
                  <a:srgbClr val="0326CC"/>
                </a:solidFill>
              </a:rPr>
              <a:t>left</a:t>
            </a:r>
            <a:r>
              <a:t>) &amp; (</a:t>
            </a:r>
            <a:r>
              <a:rPr>
                <a:solidFill>
                  <a:srgbClr val="0326CC"/>
                </a:solidFill>
              </a:rPr>
              <a:t>elements</a:t>
            </a:r>
            <a: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t> - 1)</a:t>
            </a:r>
          </a:p>
        </p:txBody>
      </p:sp>
      <p:sp>
        <p:nvSpPr>
          <p:cNvPr id="739" name="java.util.ArrayDeque 计算长度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java.util.ArrayDeque 计算长度</a:t>
            </a:r>
          </a:p>
        </p:txBody>
      </p:sp>
      <p:sp>
        <p:nvSpPr>
          <p:cNvPr id="740" name="size = elements.length  - head  + tail      tail - head…"/>
          <p:cNvSpPr txBox="1"/>
          <p:nvPr/>
        </p:nvSpPr>
        <p:spPr>
          <a:xfrm>
            <a:off x="446584" y="1713102"/>
            <a:ext cx="6621043" cy="42173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500"/>
            </a:pPr>
            <a:r>
              <a:t>size = elements.length  - </a:t>
            </a:r>
            <a:r>
              <a:rPr lang="en-US"/>
              <a:t>left</a:t>
            </a:r>
            <a:r>
              <a:t>  + </a:t>
            </a:r>
            <a:r>
              <a:rPr lang="en-US"/>
              <a:t>right</a:t>
            </a:r>
            <a:r>
              <a:t>      </a:t>
            </a:r>
            <a:r>
              <a:rPr lang="en-US"/>
              <a:t>right</a:t>
            </a:r>
            <a:r>
              <a:t> - </a:t>
            </a:r>
            <a:r>
              <a:rPr lang="en-US"/>
              <a:t>left</a:t>
            </a:r>
            <a:endParaRPr/>
          </a:p>
          <a:p>
            <a:pPr>
              <a:defRPr sz="2500"/>
            </a:pPr>
            <a:r>
              <a:t>                              </a:t>
            </a:r>
            <a:r>
              <a:rPr>
                <a:solidFill>
                  <a:schemeClr val="accent5"/>
                </a:solidFill>
              </a:rPr>
              <a:t>8</a:t>
            </a:r>
            <a:r>
              <a:t> =&gt;0                                   0</a:t>
            </a:r>
          </a:p>
          <a:p>
            <a:pPr>
              <a:defRPr sz="2500"/>
            </a:pPr>
            <a:r>
              <a:t>                              7                                          -1</a:t>
            </a:r>
          </a:p>
          <a:p>
            <a:pPr>
              <a:defRPr sz="2500"/>
            </a:pPr>
            <a:r>
              <a:t>                              6                                          -2</a:t>
            </a:r>
          </a:p>
          <a:p>
            <a:pPr>
              <a:defRPr sz="2500"/>
            </a:pPr>
            <a:r>
              <a:t>                              5                                          -3</a:t>
            </a:r>
          </a:p>
          <a:p>
            <a:pPr>
              <a:defRPr sz="2500"/>
            </a:pPr>
            <a:r>
              <a:t>                              3                                          -4</a:t>
            </a:r>
          </a:p>
          <a:p>
            <a:pPr>
              <a:defRPr sz="2500"/>
            </a:pPr>
            <a:r>
              <a:t>                              3                                          -5</a:t>
            </a:r>
          </a:p>
          <a:p>
            <a:pPr>
              <a:defRPr sz="2500"/>
            </a:pPr>
            <a:r>
              <a:t>                              2                                          -6</a:t>
            </a:r>
          </a:p>
          <a:p>
            <a:pPr>
              <a:defRPr sz="2500"/>
            </a:pPr>
            <a:r>
              <a:t>                              1                                          -7</a:t>
            </a:r>
          </a:p>
        </p:txBody>
      </p:sp>
      <p:sp>
        <p:nvSpPr>
          <p:cNvPr id="741" name="size                         tail -head…"/>
          <p:cNvSpPr txBox="1"/>
          <p:nvPr/>
        </p:nvSpPr>
        <p:spPr>
          <a:xfrm>
            <a:off x="8096251" y="1694282"/>
            <a:ext cx="4129977" cy="46789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500"/>
            </a:pPr>
            <a:r>
              <a:t>   size                         </a:t>
            </a:r>
            <a:r>
              <a:rPr lang="en-US"/>
              <a:t>right</a:t>
            </a:r>
            <a:r>
              <a:t> -</a:t>
            </a:r>
            <a:r>
              <a:rPr lang="en-US"/>
              <a:t>left</a:t>
            </a:r>
            <a:endParaRPr/>
          </a:p>
          <a:p>
            <a:pPr>
              <a:defRPr sz="2500"/>
            </a:pPr>
            <a:r>
              <a:t>                                 0000    0</a:t>
            </a:r>
          </a:p>
          <a:p>
            <a:pPr>
              <a:defRPr sz="2500"/>
            </a:pPr>
            <a:r>
              <a:t>7  0111                     1111   -1</a:t>
            </a:r>
          </a:p>
          <a:p>
            <a:pPr>
              <a:defRPr sz="2500"/>
            </a:pPr>
            <a:r>
              <a:t>6  0110                     1110   -2</a:t>
            </a:r>
          </a:p>
          <a:p>
            <a:pPr>
              <a:defRPr sz="2500"/>
            </a:pPr>
            <a:r>
              <a:t>5  0101                     1101   -3</a:t>
            </a:r>
          </a:p>
          <a:p>
            <a:pPr>
              <a:defRPr sz="2500"/>
            </a:pPr>
            <a:r>
              <a:t>4  0100                     1100   -4</a:t>
            </a:r>
          </a:p>
          <a:p>
            <a:pPr>
              <a:defRPr sz="2500"/>
            </a:pPr>
            <a:r>
              <a:t>3  0011                     1011   -5</a:t>
            </a:r>
          </a:p>
          <a:p>
            <a:pPr>
              <a:defRPr sz="2500"/>
            </a:pPr>
            <a:r>
              <a:t>2  0010                     1010   -6</a:t>
            </a:r>
          </a:p>
          <a:p>
            <a:pPr>
              <a:defRPr sz="2500"/>
            </a:pPr>
            <a:r>
              <a:t>1  0001                     1001   -7</a:t>
            </a:r>
          </a:p>
          <a:p>
            <a:pPr indent="0">
              <a:defRPr sz="2500"/>
            </a:pPr>
            <a:r>
              <a:rPr>
                <a:solidFill>
                  <a:srgbClr val="0326CC"/>
                </a:solidFill>
              </a:rPr>
              <a:t>elements</a:t>
            </a:r>
            <a: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t> - 1 = 0111</a:t>
            </a:r>
          </a:p>
        </p:txBody>
      </p:sp>
      <p:sp>
        <p:nvSpPr>
          <p:cNvPr id="742" name="模=8， 则1和7互为补数，2和6互为补数....，4和4互为补数…"/>
          <p:cNvSpPr txBox="1"/>
          <p:nvPr/>
        </p:nvSpPr>
        <p:spPr>
          <a:xfrm>
            <a:off x="1562257" y="6246888"/>
            <a:ext cx="9313632" cy="24959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300"/>
            </a:pPr>
            <a:r>
              <a:t>模=8， 则1和7互为补数，2和6互为补数....，4和4互为补数</a:t>
            </a:r>
          </a:p>
          <a:p>
            <a:pPr>
              <a:defRPr sz="2300"/>
            </a:pPr>
            <a:r>
              <a:t>二进制的补码：</a:t>
            </a:r>
          </a:p>
          <a:p>
            <a:pPr>
              <a:defRPr sz="2300"/>
            </a:pPr>
            <a:r>
              <a:t>-1的补码，将它的补数7表示为二进制111，符号位置为1，补码为1111</a:t>
            </a:r>
          </a:p>
          <a:p>
            <a:pPr>
              <a:defRPr sz="2300"/>
            </a:pPr>
            <a:r>
              <a:t>-3的补码，将它的补数5表示为二进制位101，符号位置为1，补码为1101</a:t>
            </a:r>
          </a:p>
          <a:p>
            <a:pPr>
              <a:defRPr sz="2300"/>
            </a:pPr>
            <a:r>
              <a:t>即：</a:t>
            </a:r>
            <a:r>
              <a:rPr>
                <a:solidFill>
                  <a:schemeClr val="accent1"/>
                </a:solidFill>
              </a:rPr>
              <a:t>负数的补码除了符号位，其它的位与补数相同</a:t>
            </a:r>
            <a:r>
              <a:t>。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ublic interface IDeque&lt;T&gt; {…"/>
          <p:cNvSpPr txBox="1"/>
          <p:nvPr/>
        </p:nvSpPr>
        <p:spPr>
          <a:xfrm>
            <a:off x="-20090" y="1280933"/>
            <a:ext cx="13644761" cy="60657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interface</a:t>
            </a:r>
            <a:r>
              <a:t> IDeque&lt;T&gt; {</a:t>
            </a:r>
          </a:p>
          <a:p>
            <a:pPr indent="0"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clear();</a:t>
            </a:r>
          </a:p>
          <a:p>
            <a:pPr indent="0"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boolean</a:t>
            </a:r>
            <a:r>
              <a:t> isEmpty();</a:t>
            </a:r>
          </a:p>
          <a:p>
            <a:pPr indent="0"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size();</a:t>
            </a:r>
          </a:p>
          <a:p>
            <a:pPr indent="0"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//除非违反空间限制，否则将x加入</a:t>
            </a:r>
            <a:r>
              <a:rPr lang="zh-CN" altLang="en-US"/>
              <a:t>队列作为</a:t>
            </a:r>
            <a:r>
              <a:t>队头</a:t>
            </a:r>
            <a:r>
              <a:rPr lang="en-US"/>
              <a:t>;</a:t>
            </a:r>
            <a:r>
              <a:t>加入队列后返回true</a:t>
            </a:r>
            <a:r>
              <a:rPr lang="en-US"/>
              <a:t>,</a:t>
            </a:r>
            <a:r>
              <a:t>否则返回false</a:t>
            </a:r>
            <a:endParaRPr>
              <a:solidFill>
                <a:srgbClr val="000000"/>
              </a:solidFill>
            </a:endParaRPr>
          </a:p>
          <a:p>
            <a:pPr indent="0"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boolean</a:t>
            </a:r>
            <a:r>
              <a:t> offerFirst(T </a:t>
            </a:r>
            <a:r>
              <a:rPr>
                <a:solidFill>
                  <a:srgbClr val="7E504F"/>
                </a:solidFill>
              </a:rPr>
              <a:t>x</a:t>
            </a:r>
            <a:r>
              <a:t>);</a:t>
            </a:r>
          </a:p>
          <a:p>
            <a:pPr indent="0"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T pollFirst(); </a:t>
            </a:r>
            <a:r>
              <a:t>// </a:t>
            </a:r>
            <a:r>
              <a:rPr lang="en-US"/>
              <a:t>队头出队</a:t>
            </a:r>
            <a:r>
              <a:rPr lang="zh-CN" altLang="en-US"/>
              <a:t>，</a:t>
            </a:r>
            <a:r>
              <a:t>返回队头，队空返回null</a:t>
            </a:r>
          </a:p>
          <a:p>
            <a:pPr indent="0"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T peekFirst();</a:t>
            </a:r>
            <a:r>
              <a:t>// 返回队头，队空返回null</a:t>
            </a:r>
            <a:endParaRPr>
              <a:solidFill>
                <a:srgbClr val="000000"/>
              </a:solidFill>
            </a:endParaRPr>
          </a:p>
          <a:p>
            <a:pPr indent="0"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//除非违反空间限制，否则将x加入</a:t>
            </a:r>
            <a:r>
              <a:rPr lang="zh-CN" altLang="en-US"/>
              <a:t>队列作为</a:t>
            </a:r>
            <a:r>
              <a:t>队尾</a:t>
            </a:r>
            <a:r>
              <a:rPr lang="en-US"/>
              <a:t>;</a:t>
            </a:r>
            <a:r>
              <a:t>加入队列后返回true</a:t>
            </a:r>
            <a:r>
              <a:rPr lang="en-US"/>
              <a:t>,</a:t>
            </a:r>
            <a:r>
              <a:t>否则返回false</a:t>
            </a:r>
          </a:p>
          <a:p>
            <a:pPr indent="0"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boolean</a:t>
            </a:r>
            <a:r>
              <a:t> offerLast(T </a:t>
            </a:r>
            <a:r>
              <a:rPr>
                <a:solidFill>
                  <a:srgbClr val="7E504F"/>
                </a:solidFill>
              </a:rPr>
              <a:t>x</a:t>
            </a:r>
            <a:r>
              <a:t>);</a:t>
            </a:r>
          </a:p>
          <a:p>
            <a:pPr indent="0"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T pollLast();</a:t>
            </a:r>
            <a:r>
              <a:t>// 队尾出队，返回队尾，队空返回null</a:t>
            </a:r>
          </a:p>
          <a:p>
            <a:pPr indent="0"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T peekLast();</a:t>
            </a:r>
            <a:r>
              <a:t>// 返回队尾，队空返回null</a:t>
            </a:r>
            <a:endParaRPr>
              <a:solidFill>
                <a:srgbClr val="000000"/>
              </a:solidFill>
            </a:endParaRPr>
          </a:p>
          <a:p>
            <a:pPr indent="0"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}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8B152A16-BD95-6BB9-C0C0-334E64815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双端队列的抽象数据类型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Deque-数组实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数组实现</a:t>
            </a:r>
          </a:p>
        </p:txBody>
      </p:sp>
      <p:sp>
        <p:nvSpPr>
          <p:cNvPr id="135" name="public class CDeque&lt;T&gt; implements IDeque&lt;T&gt; {…"/>
          <p:cNvSpPr txBox="1"/>
          <p:nvPr/>
        </p:nvSpPr>
        <p:spPr>
          <a:xfrm>
            <a:off x="2061003" y="3093258"/>
            <a:ext cx="8758808" cy="46519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5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class</a:t>
            </a:r>
            <a:r>
              <a:t> CDeque&lt;T&gt; </a:t>
            </a:r>
            <a:r>
              <a:rPr>
                <a:solidFill>
                  <a:srgbClr val="931A68"/>
                </a:solidFill>
              </a:rPr>
              <a:t>implements</a:t>
            </a:r>
            <a:r>
              <a:t> IDeque&lt;T&gt; {</a:t>
            </a:r>
          </a:p>
          <a:p>
            <a:pPr indent="0">
              <a:lnSpc>
                <a:spcPct val="15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t> Object[] </a:t>
            </a:r>
            <a:r>
              <a:rPr>
                <a:solidFill>
                  <a:srgbClr val="0326CC"/>
                </a:solidFill>
              </a:rPr>
              <a:t>elements</a:t>
            </a:r>
            <a:r>
              <a:t>;</a:t>
            </a:r>
          </a:p>
          <a:p>
            <a:pPr indent="0">
              <a:lnSpc>
                <a:spcPct val="150000"/>
              </a:lnSpc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 lang="en-US">
                <a:solidFill>
                  <a:srgbClr val="0326CC"/>
                </a:solidFill>
              </a:rPr>
              <a:t>left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出队(队头)的位置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50000"/>
              </a:lnSpc>
              <a:defRPr sz="25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 lang="en-US">
                <a:solidFill>
                  <a:srgbClr val="0326CC"/>
                </a:solidFill>
              </a:rPr>
              <a:t>right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入队的位置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5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</a:p>
          <a:p>
            <a:pPr indent="0">
              <a:lnSpc>
                <a:spcPct val="15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CDeque(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maxSize</a:t>
            </a:r>
            <a:r>
              <a:t>) {// 空队列</a:t>
            </a:r>
          </a:p>
          <a:p>
            <a:pPr indent="0">
              <a:lnSpc>
                <a:spcPct val="150000"/>
              </a:lnSpc>
              <a:defRPr sz="25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rPr>
                <a:solidFill>
                  <a:srgbClr val="000000"/>
                </a:solidFill>
              </a:rPr>
              <a:t> Object[</a:t>
            </a:r>
            <a:r>
              <a:rPr>
                <a:solidFill>
                  <a:srgbClr val="7E504F"/>
                </a:solidFill>
              </a:rPr>
              <a:t>maxSize</a:t>
            </a:r>
            <a:r>
              <a:rPr>
                <a:solidFill>
                  <a:srgbClr val="000000"/>
                </a:solidFill>
              </a:rPr>
              <a:t>];</a:t>
            </a:r>
          </a:p>
          <a:p>
            <a:pPr indent="0">
              <a:lnSpc>
                <a:spcPct val="15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pic>
        <p:nvPicPr>
          <p:cNvPr id="2" name="图片 1" descr="表格&#10;&#10;描述已自动生成">
            <a:extLst>
              <a:ext uri="{FF2B5EF4-FFF2-40B4-BE49-F238E27FC236}">
                <a16:creationId xmlns:a16="http://schemas.microsoft.com/office/drawing/2014/main" id="{906E6EE7-8D81-E333-68F1-2391D6B93F8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81779" y="1109613"/>
            <a:ext cx="7534115" cy="202104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FDD41F1-55EB-84C2-6203-DB0C811AF7A2}"/>
              </a:ext>
            </a:extLst>
          </p:cNvPr>
          <p:cNvSpPr txBox="1"/>
          <p:nvPr/>
        </p:nvSpPr>
        <p:spPr>
          <a:xfrm>
            <a:off x="1735810" y="7997125"/>
            <a:ext cx="5129609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入队和出队操作应该怎样动作？</a:t>
            </a:r>
            <a:endParaRPr kumimoji="1" lang="zh-CN" altLang="en-US" sz="2800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Deque-数组实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使用循环处理假溢出</a:t>
            </a:r>
            <a:endParaRPr/>
          </a:p>
        </p:txBody>
      </p:sp>
      <p:pic>
        <p:nvPicPr>
          <p:cNvPr id="5" name="图片 4" descr="表格&#10;&#10;描述已自动生成">
            <a:extLst>
              <a:ext uri="{FF2B5EF4-FFF2-40B4-BE49-F238E27FC236}">
                <a16:creationId xmlns:a16="http://schemas.microsoft.com/office/drawing/2014/main" id="{8C3A68C5-44B7-0564-4F42-4BA890F8BE8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7555" y="1200073"/>
            <a:ext cx="7073868" cy="187925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38C2DE7-F8BF-4DAD-9853-21EEE8406028}"/>
              </a:ext>
            </a:extLst>
          </p:cNvPr>
          <p:cNvSpPr txBox="1"/>
          <p:nvPr/>
        </p:nvSpPr>
        <p:spPr>
          <a:xfrm>
            <a:off x="790414" y="3409626"/>
            <a:ext cx="6798336" cy="26879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 - 1 &lt; 0</a:t>
            </a:r>
            <a:r>
              <a:rPr kumimoji="1"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</a:t>
            </a:r>
            <a:r>
              <a:rPr kumimoji="1"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</a:t>
            </a:r>
            <a:r>
              <a:rPr kumimoji="1"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1"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elements.length - 1</a:t>
            </a:r>
          </a:p>
          <a:p>
            <a:pPr indent="-457200" algn="l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en-US" altLang="zh-CN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</a:t>
            </a:r>
            <a:r>
              <a:rPr kumimoji="1" lang="zh-CN" altLang="en-US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1" lang="zh-CN" altLang="en-US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==</a:t>
            </a:r>
            <a:r>
              <a:rPr kumimoji="1" lang="zh-CN" altLang="en-US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elements.length</a:t>
            </a:r>
            <a:r>
              <a:rPr kumimoji="1"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</a:t>
            </a:r>
            <a:r>
              <a:rPr kumimoji="1"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 = 0</a:t>
            </a:r>
          </a:p>
          <a:p>
            <a:pPr indent="-457200" algn="l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en-US" altLang="zh-CN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kumimoji="1"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- 1 &lt; 0</a:t>
            </a:r>
            <a:r>
              <a:rPr kumimoji="1"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</a:t>
            </a:r>
            <a:r>
              <a:rPr kumimoji="1" lang="en-US" altLang="zh-CN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kumimoji="1"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1"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elements.length - 1</a:t>
            </a:r>
          </a:p>
          <a:p>
            <a:pPr indent="-457200" algn="l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en-US" altLang="zh-CN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kumimoji="1" lang="zh-CN" altLang="en-US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1" lang="zh-CN" altLang="en-US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==</a:t>
            </a:r>
            <a:r>
              <a:rPr kumimoji="1" lang="zh-CN" altLang="en-US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elements.length</a:t>
            </a:r>
            <a:r>
              <a:rPr kumimoji="1"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</a:t>
            </a:r>
            <a:r>
              <a:rPr kumimoji="1" lang="en-US" altLang="zh-CN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kumimoji="1"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= 0</a:t>
            </a:r>
          </a:p>
        </p:txBody>
      </p:sp>
    </p:spTree>
    <p:extLst>
      <p:ext uri="{BB962C8B-B14F-4D97-AF65-F5344CB8AC3E}">
        <p14:creationId xmlns:p14="http://schemas.microsoft.com/office/powerpoint/2010/main" val="125049637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循环的实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循环的实现</a:t>
            </a:r>
          </a:p>
        </p:txBody>
      </p:sp>
      <p:sp>
        <p:nvSpPr>
          <p:cNvPr id="201" name="static final int dec(int i, int modulus) {…"/>
          <p:cNvSpPr txBox="1"/>
          <p:nvPr/>
        </p:nvSpPr>
        <p:spPr>
          <a:xfrm>
            <a:off x="2215499" y="1492672"/>
            <a:ext cx="8573803" cy="46851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00000"/>
              </a:lnSpc>
              <a:defRPr sz="25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rPr>
                <a:solidFill>
                  <a:srgbClr val="931A68"/>
                </a:solidFill>
              </a:rPr>
              <a:t>static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931A68"/>
                </a:solidFill>
              </a:rPr>
              <a:t>final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dec(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t>i</a:t>
            </a:r>
            <a:r>
              <a:rPr>
                <a:solidFill>
                  <a:srgbClr val="000000"/>
                </a:solidFill>
              </a:rPr>
              <a:t>, 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t>modulus</a:t>
            </a:r>
            <a:r>
              <a:rPr>
                <a:solidFill>
                  <a:srgbClr val="000000"/>
                </a:solidFill>
              </a:rPr>
              <a:t>) {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(--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0)</a:t>
            </a:r>
          </a:p>
          <a:p>
            <a:pPr indent="0">
              <a:lnSpc>
                <a:spcPct val="100000"/>
              </a:lnSpc>
              <a:defRPr sz="25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i</a:t>
            </a:r>
            <a:r>
              <a:rPr>
                <a:solidFill>
                  <a:srgbClr val="000000"/>
                </a:solidFill>
              </a:rPr>
              <a:t> = </a:t>
            </a:r>
            <a:r>
              <a:t>modulus</a:t>
            </a:r>
            <a:r>
              <a:rPr>
                <a:solidFill>
                  <a:srgbClr val="000000"/>
                </a:solidFill>
              </a:rPr>
              <a:t> - 1;</a:t>
            </a:r>
          </a:p>
          <a:p>
            <a:pPr indent="0">
              <a:lnSpc>
                <a:spcPct val="100000"/>
              </a:lnSpc>
              <a:defRPr sz="25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endParaRPr/>
          </a:p>
          <a:p>
            <a:pPr indent="0">
              <a:lnSpc>
                <a:spcPct val="100000"/>
              </a:lnSpc>
              <a:defRPr sz="25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rPr>
                <a:solidFill>
                  <a:srgbClr val="931A68"/>
                </a:solidFill>
              </a:rPr>
              <a:t>static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931A68"/>
                </a:solidFill>
              </a:rPr>
              <a:t>final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inc(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t>i</a:t>
            </a:r>
            <a:r>
              <a:rPr>
                <a:solidFill>
                  <a:srgbClr val="000000"/>
                </a:solidFill>
              </a:rPr>
              <a:t>, 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t>modulus</a:t>
            </a:r>
            <a:r>
              <a:rPr>
                <a:solidFill>
                  <a:srgbClr val="000000"/>
                </a:solidFill>
              </a:rPr>
              <a:t>) {</a:t>
            </a:r>
          </a:p>
          <a:p>
            <a:pPr indent="0">
              <a:lnSpc>
                <a:spcPct val="100000"/>
              </a:lnSpc>
              <a:defRPr sz="25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(++</a:t>
            </a:r>
            <a:r>
              <a:t>i</a:t>
            </a:r>
            <a:r>
              <a:rPr>
                <a:solidFill>
                  <a:srgbClr val="000000"/>
                </a:solidFill>
              </a:rPr>
              <a:t> &gt;= </a:t>
            </a:r>
            <a:r>
              <a:t>modulus</a:t>
            </a:r>
            <a:r>
              <a:rPr>
                <a:solidFill>
                  <a:srgbClr val="000000"/>
                </a:solidFill>
              </a:rPr>
              <a:t>)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</a:t>
            </a:r>
          </a:p>
          <a:p>
            <a:pPr indent="0">
              <a:lnSpc>
                <a:spcPct val="100000"/>
              </a:lnSpc>
              <a:defRPr sz="25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00000"/>
              </a:lnSpc>
              <a:defRPr sz="25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  <p:extLst>
      <p:ext uri="{BB962C8B-B14F-4D97-AF65-F5344CB8AC3E}">
        <p14:creationId xmlns:p14="http://schemas.microsoft.com/office/powerpoint/2010/main" val="2902042292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Deque-数组实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队满的条件</a:t>
            </a:r>
            <a:endParaRPr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2D7B9B-65BB-52A8-EDDF-E153DAA14200}"/>
              </a:ext>
            </a:extLst>
          </p:cNvPr>
          <p:cNvSpPr txBox="1"/>
          <p:nvPr/>
        </p:nvSpPr>
        <p:spPr>
          <a:xfrm>
            <a:off x="836908" y="3642102"/>
            <a:ext cx="9007274" cy="13952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入队操作后，</a:t>
            </a:r>
            <a:r>
              <a:rPr kumimoji="1"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 == right(</a:t>
            </a:r>
            <a:r>
              <a:rPr kumimoji="1"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经过循环处理后</a:t>
            </a:r>
            <a:r>
              <a:rPr kumimoji="1"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1"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，则队满。</a:t>
            </a:r>
            <a:endParaRPr kumimoji="1" lang="en-US" altLang="zh-CN" sz="2800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-457200" algn="l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zh-CN" altLang="en-US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队满后，则立刻扩大存储空间，即</a:t>
            </a:r>
            <a:r>
              <a:rPr kumimoji="1" lang="zh-CN" altLang="en-US" sz="28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队不会满</a:t>
            </a:r>
            <a:r>
              <a:rPr kumimoji="1" lang="zh-CN" altLang="en-US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1" lang="zh-CN" altLang="en-US" sz="2800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 descr="表格&#10;&#10;描述已自动生成">
            <a:extLst>
              <a:ext uri="{FF2B5EF4-FFF2-40B4-BE49-F238E27FC236}">
                <a16:creationId xmlns:a16="http://schemas.microsoft.com/office/drawing/2014/main" id="{E6BBF50C-B2CB-5FFB-1B9D-5DE3459A102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98632" y="1155525"/>
            <a:ext cx="8776539" cy="2331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462691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doubleCapacity(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doubleCapacity()</a:t>
            </a:r>
          </a:p>
        </p:txBody>
      </p:sp>
      <p:sp>
        <p:nvSpPr>
          <p:cNvPr id="356" name="private void doubleCapacity() {…"/>
          <p:cNvSpPr txBox="1"/>
          <p:nvPr/>
        </p:nvSpPr>
        <p:spPr>
          <a:xfrm>
            <a:off x="249162" y="1790183"/>
            <a:ext cx="12638075" cy="56425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0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rPr lang="en-US"/>
              <a:t>    </a:t>
            </a:r>
            <a:r>
              <a:rPr lang="en-US">
                <a:solidFill>
                  <a:srgbClr val="931A68"/>
                </a:solidFill>
              </a:rPr>
              <a:t>private</a:t>
            </a:r>
            <a:r>
              <a:rPr lang="en-US"/>
              <a:t> </a:t>
            </a:r>
            <a:r>
              <a:rPr lang="en-US">
                <a:solidFill>
                  <a:srgbClr val="931A68"/>
                </a:solidFill>
              </a:rPr>
              <a:t>void</a:t>
            </a:r>
            <a:r>
              <a:rPr lang="en-US"/>
              <a:t> doubleCapacity() {</a:t>
            </a:r>
          </a:p>
          <a:p>
            <a:pPr indent="0">
              <a:lnSpc>
                <a:spcPct val="10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rPr lang="en-US"/>
              <a:t>        </a:t>
            </a:r>
            <a:r>
              <a:rPr lang="en-US">
                <a:solidFill>
                  <a:srgbClr val="931A68"/>
                </a:solidFill>
              </a:rPr>
              <a:t>assert</a:t>
            </a:r>
            <a:r>
              <a:rPr lang="en-US"/>
              <a:t> </a:t>
            </a:r>
            <a:r>
              <a:rPr lang="en-US">
                <a:solidFill>
                  <a:srgbClr val="0326CC"/>
                </a:solidFill>
              </a:rPr>
              <a:t>left</a:t>
            </a:r>
            <a:r>
              <a:rPr lang="en-US"/>
              <a:t> == </a:t>
            </a:r>
            <a:r>
              <a:rPr lang="en-US">
                <a:solidFill>
                  <a:srgbClr val="0326CC"/>
                </a:solidFill>
              </a:rPr>
              <a:t>right</a:t>
            </a:r>
            <a:r>
              <a:rPr lang="en-US"/>
              <a:t>;</a:t>
            </a:r>
          </a:p>
          <a:p>
            <a:pPr indent="0">
              <a:lnSpc>
                <a:spcPct val="10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rPr lang="en-US"/>
              <a:t>        </a:t>
            </a:r>
            <a:r>
              <a:rPr lang="en-US">
                <a:solidFill>
                  <a:srgbClr val="931A68"/>
                </a:solidFill>
              </a:rPr>
              <a:t>int</a:t>
            </a:r>
            <a:r>
              <a:rPr lang="en-US"/>
              <a:t> </a:t>
            </a:r>
            <a:r>
              <a:rPr lang="en-US">
                <a:solidFill>
                  <a:srgbClr val="7E504F"/>
                </a:solidFill>
              </a:rPr>
              <a:t>p</a:t>
            </a:r>
            <a:r>
              <a:rPr lang="en-US"/>
              <a:t> = </a:t>
            </a:r>
            <a:r>
              <a:rPr lang="en-US">
                <a:solidFill>
                  <a:srgbClr val="0326CC"/>
                </a:solidFill>
              </a:rPr>
              <a:t>left</a:t>
            </a:r>
            <a:r>
              <a:rPr lang="en-US"/>
              <a:t>;</a:t>
            </a:r>
          </a:p>
          <a:p>
            <a:pPr indent="0">
              <a:lnSpc>
                <a:spcPct val="10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rPr lang="en-US"/>
              <a:t>        </a:t>
            </a:r>
            <a:r>
              <a:rPr lang="en-US">
                <a:solidFill>
                  <a:srgbClr val="931A68"/>
                </a:solidFill>
              </a:rPr>
              <a:t>int</a:t>
            </a:r>
            <a:r>
              <a:rPr lang="en-US"/>
              <a:t> </a:t>
            </a:r>
            <a:r>
              <a:rPr lang="en-US">
                <a:solidFill>
                  <a:srgbClr val="7E504F"/>
                </a:solidFill>
              </a:rPr>
              <a:t>n</a:t>
            </a:r>
            <a:r>
              <a:rPr lang="en-US"/>
              <a:t> = 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rPr lang="en-US"/>
              <a:t>.</a:t>
            </a:r>
            <a:r>
              <a:rPr lang="en-US">
                <a:solidFill>
                  <a:srgbClr val="0326CC"/>
                </a:solidFill>
              </a:rPr>
              <a:t>length</a:t>
            </a:r>
            <a:r>
              <a:rPr lang="en-US"/>
              <a:t>;</a:t>
            </a:r>
          </a:p>
          <a:p>
            <a:pPr indent="0">
              <a:lnSpc>
                <a:spcPct val="100000"/>
              </a:lnSpc>
              <a:defRPr sz="24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lang="en-US">
                <a:solidFill>
                  <a:srgbClr val="000000"/>
                </a:solidFill>
              </a:rPr>
              <a:t>        </a:t>
            </a:r>
            <a:r>
              <a:rPr lang="en-US">
                <a:solidFill>
                  <a:srgbClr val="931A68"/>
                </a:solidFill>
              </a:rPr>
              <a:t>int</a:t>
            </a:r>
            <a:r>
              <a:rPr lang="en-US">
                <a:solidFill>
                  <a:srgbClr val="000000"/>
                </a:solidFill>
              </a:rPr>
              <a:t> </a:t>
            </a:r>
            <a:r>
              <a:rPr lang="en-US">
                <a:solidFill>
                  <a:srgbClr val="7E504F"/>
                </a:solidFill>
              </a:rPr>
              <a:t>r</a:t>
            </a:r>
            <a:r>
              <a:rPr lang="en-US">
                <a:solidFill>
                  <a:srgbClr val="000000"/>
                </a:solidFill>
              </a:rPr>
              <a:t> = </a:t>
            </a:r>
            <a:r>
              <a:rPr lang="en-US">
                <a:solidFill>
                  <a:srgbClr val="7E504F"/>
                </a:solidFill>
              </a:rPr>
              <a:t>n</a:t>
            </a:r>
            <a:r>
              <a:rPr lang="en-US">
                <a:solidFill>
                  <a:srgbClr val="000000"/>
                </a:solidFill>
              </a:rPr>
              <a:t> - </a:t>
            </a:r>
            <a:r>
              <a:rPr lang="en-US">
                <a:solidFill>
                  <a:srgbClr val="7E504F"/>
                </a:solidFill>
              </a:rPr>
              <a:t>p</a:t>
            </a:r>
            <a:r>
              <a:rPr lang="en-US">
                <a:solidFill>
                  <a:srgbClr val="000000"/>
                </a:solidFill>
              </a:rPr>
              <a:t>; </a:t>
            </a:r>
            <a:r>
              <a:rPr lang="en-US"/>
              <a:t>// number of elements to the right of p</a:t>
            </a:r>
            <a:endParaRPr lang="en-US">
              <a:solidFill>
                <a:srgbClr val="000000"/>
              </a:solidFill>
            </a:endParaRPr>
          </a:p>
          <a:p>
            <a:pPr indent="0">
              <a:lnSpc>
                <a:spcPct val="100000"/>
              </a:lnSpc>
              <a:defRPr sz="24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lang="en-US">
                <a:solidFill>
                  <a:srgbClr val="000000"/>
                </a:solidFill>
              </a:rPr>
              <a:t>		   </a:t>
            </a:r>
            <a:r>
              <a:rPr lang="en-US">
                <a:solidFill>
                  <a:srgbClr val="931A68"/>
                </a:solidFill>
              </a:rPr>
              <a:t>int</a:t>
            </a:r>
            <a:r>
              <a:rPr lang="en-US">
                <a:solidFill>
                  <a:srgbClr val="000000"/>
                </a:solidFill>
              </a:rPr>
              <a:t> </a:t>
            </a:r>
            <a:r>
              <a:rPr lang="en-US"/>
              <a:t>newCapacity</a:t>
            </a:r>
            <a:r>
              <a:rPr lang="en-US">
                <a:solidFill>
                  <a:srgbClr val="000000"/>
                </a:solidFill>
              </a:rPr>
              <a:t> = </a:t>
            </a:r>
            <a:r>
              <a:rPr lang="en-US"/>
              <a:t>n</a:t>
            </a:r>
            <a:r>
              <a:rPr lang="en-US">
                <a:solidFill>
                  <a:srgbClr val="000000"/>
                </a:solidFill>
              </a:rPr>
              <a:t> &lt;&lt; 1;</a:t>
            </a:r>
            <a:r>
              <a:rPr lang="en-US">
                <a:solidFill>
                  <a:srgbClr val="4E9072"/>
                </a:solidFill>
              </a:rPr>
              <a:t>// n*2</a:t>
            </a:r>
            <a:endParaRPr lang="en-US">
              <a:solidFill>
                <a:srgbClr val="000000"/>
              </a:solidFill>
            </a:endParaRPr>
          </a:p>
          <a:p>
            <a:pPr indent="0">
              <a:lnSpc>
                <a:spcPct val="100000"/>
              </a:lnSpc>
              <a:defRPr sz="24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lang="en-US">
                <a:solidFill>
                  <a:srgbClr val="000000"/>
                </a:solidFill>
              </a:rPr>
              <a:t>		   </a:t>
            </a:r>
            <a:r>
              <a:rPr lang="en-US">
                <a:solidFill>
                  <a:srgbClr val="931A68"/>
                </a:solidFill>
              </a:rPr>
              <a:t>if</a:t>
            </a:r>
            <a:r>
              <a:rPr lang="en-US">
                <a:solidFill>
                  <a:srgbClr val="000000"/>
                </a:solidFill>
              </a:rPr>
              <a:t> (</a:t>
            </a:r>
            <a:r>
              <a:rPr lang="en-US"/>
              <a:t>newCapacity</a:t>
            </a:r>
            <a:r>
              <a:rPr lang="en-US">
                <a:solidFill>
                  <a:srgbClr val="000000"/>
                </a:solidFill>
              </a:rPr>
              <a:t> &lt; 0)</a:t>
            </a:r>
            <a:r>
              <a:rPr lang="en-US">
                <a:solidFill>
                  <a:srgbClr val="4E9072"/>
                </a:solidFill>
              </a:rPr>
              <a:t>// </a:t>
            </a:r>
            <a:r>
              <a:rPr lang="zh-CN" altLang="en-US">
                <a:solidFill>
                  <a:srgbClr val="4E9072"/>
                </a:solidFill>
              </a:rPr>
              <a:t>溢出</a:t>
            </a:r>
            <a:endParaRPr lang="zh-CN" altLang="en-US">
              <a:solidFill>
                <a:srgbClr val="000000"/>
              </a:solidFill>
            </a:endParaRPr>
          </a:p>
          <a:p>
            <a:pPr indent="0">
              <a:lnSpc>
                <a:spcPct val="10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rPr lang="zh-CN" altLang="en-US"/>
              <a:t>            </a:t>
            </a:r>
            <a:r>
              <a:rPr lang="en-US">
                <a:solidFill>
                  <a:srgbClr val="931A68"/>
                </a:solidFill>
              </a:rPr>
              <a:t>throw</a:t>
            </a:r>
            <a:r>
              <a:rPr lang="en-US"/>
              <a:t> </a:t>
            </a:r>
            <a:r>
              <a:rPr lang="en-US">
                <a:solidFill>
                  <a:srgbClr val="931A68"/>
                </a:solidFill>
              </a:rPr>
              <a:t>new</a:t>
            </a:r>
            <a:r>
              <a:rPr lang="en-US"/>
              <a:t> IllegalStateException(</a:t>
            </a:r>
            <a:r>
              <a:rPr lang="en-US">
                <a:solidFill>
                  <a:srgbClr val="3933FF"/>
                </a:solidFill>
              </a:rPr>
              <a:t>"Sorry, deque too big"</a:t>
            </a:r>
            <a:r>
              <a:rPr lang="en-US"/>
              <a:t>);</a:t>
            </a:r>
          </a:p>
          <a:p>
            <a:pPr indent="0">
              <a:lnSpc>
                <a:spcPct val="10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rPr lang="en-US"/>
              <a:t>        Object[] </a:t>
            </a:r>
            <a:r>
              <a:rPr lang="en-US">
                <a:solidFill>
                  <a:srgbClr val="7E504F"/>
                </a:solidFill>
              </a:rPr>
              <a:t>a</a:t>
            </a:r>
            <a:r>
              <a:rPr lang="en-US"/>
              <a:t> = </a:t>
            </a:r>
            <a:r>
              <a:rPr lang="en-US">
                <a:solidFill>
                  <a:srgbClr val="931A68"/>
                </a:solidFill>
              </a:rPr>
              <a:t>new</a:t>
            </a:r>
            <a:r>
              <a:rPr lang="en-US"/>
              <a:t> Object[</a:t>
            </a:r>
            <a:r>
              <a:rPr lang="en-US">
                <a:solidFill>
                  <a:srgbClr val="7E504F"/>
                </a:solidFill>
              </a:rPr>
              <a:t>newCapacity</a:t>
            </a:r>
            <a:r>
              <a:rPr lang="en-US"/>
              <a:t>];</a:t>
            </a:r>
          </a:p>
          <a:p>
            <a:pPr indent="0">
              <a:lnSpc>
                <a:spcPct val="10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rPr lang="en-US"/>
              <a:t>        System.arraycopy(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rPr lang="en-US"/>
              <a:t>, </a:t>
            </a:r>
            <a:r>
              <a:rPr lang="en-US">
                <a:solidFill>
                  <a:srgbClr val="7E504F"/>
                </a:solidFill>
              </a:rPr>
              <a:t>p</a:t>
            </a:r>
            <a:r>
              <a:rPr lang="en-US"/>
              <a:t>, </a:t>
            </a:r>
            <a:r>
              <a:rPr lang="en-US">
                <a:solidFill>
                  <a:srgbClr val="7E504F"/>
                </a:solidFill>
              </a:rPr>
              <a:t>a</a:t>
            </a:r>
            <a:r>
              <a:rPr lang="en-US"/>
              <a:t>, 0, </a:t>
            </a:r>
            <a:r>
              <a:rPr lang="en-US">
                <a:solidFill>
                  <a:srgbClr val="7E504F"/>
                </a:solidFill>
              </a:rPr>
              <a:t>r</a:t>
            </a:r>
            <a:r>
              <a:rPr lang="en-US"/>
              <a:t>);</a:t>
            </a:r>
          </a:p>
          <a:p>
            <a:pPr indent="0">
              <a:lnSpc>
                <a:spcPct val="10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rPr lang="en-US"/>
              <a:t>        System.arraycopy(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rPr lang="en-US"/>
              <a:t>, 0, </a:t>
            </a:r>
            <a:r>
              <a:rPr lang="en-US">
                <a:solidFill>
                  <a:srgbClr val="7E504F"/>
                </a:solidFill>
              </a:rPr>
              <a:t>a</a:t>
            </a:r>
            <a:r>
              <a:rPr lang="en-US"/>
              <a:t>, </a:t>
            </a:r>
            <a:r>
              <a:rPr lang="en-US">
                <a:solidFill>
                  <a:srgbClr val="7E504F"/>
                </a:solidFill>
              </a:rPr>
              <a:t>r</a:t>
            </a:r>
            <a:r>
              <a:rPr lang="en-US"/>
              <a:t>, </a:t>
            </a:r>
            <a:r>
              <a:rPr lang="en-US">
                <a:solidFill>
                  <a:srgbClr val="7E504F"/>
                </a:solidFill>
              </a:rPr>
              <a:t>p</a:t>
            </a:r>
            <a:r>
              <a:rPr lang="en-US"/>
              <a:t>);</a:t>
            </a:r>
          </a:p>
          <a:p>
            <a:pPr indent="0">
              <a:lnSpc>
                <a:spcPct val="10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rPr lang="en-US"/>
              <a:t>        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rPr lang="en-US"/>
              <a:t> = </a:t>
            </a:r>
            <a:r>
              <a:rPr lang="en-US">
                <a:solidFill>
                  <a:srgbClr val="7E504F"/>
                </a:solidFill>
              </a:rPr>
              <a:t>a</a:t>
            </a:r>
            <a:r>
              <a:rPr lang="en-US"/>
              <a:t>;</a:t>
            </a:r>
          </a:p>
          <a:p>
            <a:pPr indent="0">
              <a:lnSpc>
                <a:spcPct val="10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rPr lang="en-US"/>
              <a:t>        </a:t>
            </a:r>
            <a:r>
              <a:rPr lang="en-US">
                <a:solidFill>
                  <a:srgbClr val="0326CC"/>
                </a:solidFill>
              </a:rPr>
              <a:t>left</a:t>
            </a:r>
            <a:r>
              <a:rPr lang="en-US"/>
              <a:t> = 0;</a:t>
            </a:r>
          </a:p>
          <a:p>
            <a:pPr indent="0">
              <a:lnSpc>
                <a:spcPct val="10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rPr lang="en-US"/>
              <a:t>        </a:t>
            </a:r>
            <a:r>
              <a:rPr lang="en-US">
                <a:solidFill>
                  <a:srgbClr val="0326CC"/>
                </a:solidFill>
              </a:rPr>
              <a:t>right</a:t>
            </a:r>
            <a:r>
              <a:rPr lang="en-US"/>
              <a:t> = </a:t>
            </a:r>
            <a:r>
              <a:rPr lang="en-US">
                <a:solidFill>
                  <a:srgbClr val="7E504F"/>
                </a:solidFill>
              </a:rPr>
              <a:t>n</a:t>
            </a:r>
            <a:r>
              <a:rPr lang="en-US"/>
              <a:t>;</a:t>
            </a:r>
          </a:p>
          <a:p>
            <a:pPr indent="0">
              <a:lnSpc>
                <a:spcPct val="10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rPr lang="en-US"/>
              <a:t>    }</a:t>
            </a:r>
          </a:p>
        </p:txBody>
      </p:sp>
      <p:sp>
        <p:nvSpPr>
          <p:cNvPr id="357" name="借鉴了Java 8；Java 17的代码有变化，扩大1.5倍，减少了1个array copy"/>
          <p:cNvSpPr txBox="1"/>
          <p:nvPr/>
        </p:nvSpPr>
        <p:spPr>
          <a:xfrm>
            <a:off x="146219" y="1190554"/>
            <a:ext cx="3827010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100000"/>
              </a:lnSpc>
            </a:lvl1pPr>
          </a:lstStyle>
          <a:p>
            <a:r>
              <a:rPr lang="zh-CN" altLang="en-US"/>
              <a:t>以下代码</a:t>
            </a:r>
            <a:r>
              <a:t>借鉴了Java 8</a:t>
            </a:r>
          </a:p>
        </p:txBody>
      </p:sp>
      <p:sp>
        <p:nvSpPr>
          <p:cNvPr id="4" name="借鉴了Java 8；Java 17的代码有变化，扩大1.5倍，减少了1个array copy">
            <a:extLst>
              <a:ext uri="{FF2B5EF4-FFF2-40B4-BE49-F238E27FC236}">
                <a16:creationId xmlns:a16="http://schemas.microsoft.com/office/drawing/2014/main" id="{CB67F415-EE84-0380-F15C-CE13C540EF7C}"/>
              </a:ext>
            </a:extLst>
          </p:cNvPr>
          <p:cNvSpPr txBox="1"/>
          <p:nvPr/>
        </p:nvSpPr>
        <p:spPr>
          <a:xfrm>
            <a:off x="249162" y="7738340"/>
            <a:ext cx="12965729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100000"/>
              </a:lnSpc>
            </a:lvl1pPr>
          </a:lstStyle>
          <a:p>
            <a:r>
              <a:t>Java 17的代码有变化，扩大1.5倍，减少了1个array copy</a:t>
            </a:r>
            <a:r>
              <a:rPr lang="zh-CN" altLang="en-US"/>
              <a:t>，应该如何写？？？</a:t>
            </a:r>
            <a:r>
              <a:t> 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1_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5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ahoma"/>
            <a:ea typeface="Tahoma"/>
            <a:cs typeface="Tahoma"/>
            <a:sym typeface="Tahom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 anchorCtr="0">
        <a:spAutoFit/>
      </a:bodyPr>
      <a:lstStyle>
        <a:defPPr indent="-457200" algn="l">
          <a:lnSpc>
            <a:spcPct val="150000"/>
          </a:lnSpc>
          <a:defRPr sz="2400" kern="100">
            <a:effectLst/>
            <a:latin typeface="Times New Roman" panose="02020603050405020304" pitchFamily="18" charset="0"/>
            <a:ea typeface="宋体" panose="02010600030101010101" pitchFamily="2" charset="-122"/>
            <a:cs typeface="Times New Roman" panose="02020603050405020304" pitchFamily="18" charset="0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95CC4"/>
      </a:accent1>
      <a:accent2>
        <a:srgbClr val="1B8518"/>
      </a:accent2>
      <a:accent3>
        <a:srgbClr val="D3B21C"/>
      </a:accent3>
      <a:accent4>
        <a:srgbClr val="D45510"/>
      </a:accent4>
      <a:accent5>
        <a:srgbClr val="BA120A"/>
      </a:accent5>
      <a:accent6>
        <a:srgbClr val="62298A"/>
      </a:accent6>
      <a:hlink>
        <a:srgbClr val="0000FF"/>
      </a:hlink>
      <a:folHlink>
        <a:srgbClr val="FF00FF"/>
      </a:folHlink>
    </a:clrScheme>
    <a:fontScheme name="White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57798" indent="57798" algn="l" defTabSz="1295400" rtl="0" fontAlgn="auto" latinLnBrk="0" hangingPunct="0">
          <a:lnSpc>
            <a:spcPct val="100000"/>
          </a:lnSpc>
          <a:spcBef>
            <a:spcPts val="1900"/>
          </a:spcBef>
          <a:spcAft>
            <a:spcPts val="0"/>
          </a:spcAft>
          <a:buClrTx/>
          <a:buSzTx/>
          <a:buFontTx/>
          <a:buNone/>
          <a:tabLst/>
          <a:defRPr kumimoji="0" sz="3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57798" algn="l" defTabSz="457200" rtl="0" fontAlgn="auto" latinLnBrk="0" hangingPunct="0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394</TotalTime>
  <Words>3034</Words>
  <Application>Microsoft Macintosh PowerPoint</Application>
  <PresentationFormat>自定义</PresentationFormat>
  <Paragraphs>404</Paragraphs>
  <Slides>35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SimSun</vt:lpstr>
      <vt:lpstr>Arial Black</vt:lpstr>
      <vt:lpstr>Avenir Roman</vt:lpstr>
      <vt:lpstr>Helvetica Neue</vt:lpstr>
      <vt:lpstr>Monaco</vt:lpstr>
      <vt:lpstr>Tahoma</vt:lpstr>
      <vt:lpstr>Times New Roman</vt:lpstr>
      <vt:lpstr>Wingdings</vt:lpstr>
      <vt:lpstr>1_White</vt:lpstr>
      <vt:lpstr>主要内容</vt:lpstr>
      <vt:lpstr>双端队列的定义</vt:lpstr>
      <vt:lpstr>双端队列的用途</vt:lpstr>
      <vt:lpstr>双端队列的抽象数据类型</vt:lpstr>
      <vt:lpstr>数组实现</vt:lpstr>
      <vt:lpstr>使用循环处理假溢出</vt:lpstr>
      <vt:lpstr>循环的实现</vt:lpstr>
      <vt:lpstr>队满的条件</vt:lpstr>
      <vt:lpstr>doubleCapacity()</vt:lpstr>
      <vt:lpstr>队空的条件</vt:lpstr>
      <vt:lpstr>入队</vt:lpstr>
      <vt:lpstr>保证队空时数组元素均为null</vt:lpstr>
      <vt:lpstr>出队</vt:lpstr>
      <vt:lpstr>clear</vt:lpstr>
      <vt:lpstr>clear</vt:lpstr>
      <vt:lpstr>探测</vt:lpstr>
      <vt:lpstr>size()</vt:lpstr>
      <vt:lpstr>display:调试用</vt:lpstr>
      <vt:lpstr>双端队列数据的次序</vt:lpstr>
      <vt:lpstr>双端队列作为队列使用的方向</vt:lpstr>
      <vt:lpstr>双端队列作为队列使用的方向</vt:lpstr>
      <vt:lpstr>总结</vt:lpstr>
      <vt:lpstr>Java 类库相关的接口和类</vt:lpstr>
      <vt:lpstr>Java 类库相关的接口和类</vt:lpstr>
      <vt:lpstr>课后练习</vt:lpstr>
      <vt:lpstr>Java8:java.util.ArrayDeque 的实现</vt:lpstr>
      <vt:lpstr>java.util.ArrayDeque 的实现</vt:lpstr>
      <vt:lpstr>java.util.ArrayDeque 的实现</vt:lpstr>
      <vt:lpstr>java.util.ArrayDeque 循环</vt:lpstr>
      <vt:lpstr>java.util.ArrayDeque 循环</vt:lpstr>
      <vt:lpstr>java.util.ArrayDeque 循环</vt:lpstr>
      <vt:lpstr>java.util.ArrayDeque 计算长度</vt:lpstr>
      <vt:lpstr>java.util.ArrayDeque 计算长度</vt:lpstr>
      <vt:lpstr>java.util.ArrayDeque 计算长度</vt:lpstr>
      <vt:lpstr>java.util.ArrayDeque 计算长度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双端队列double ended queue(Deque)</dc:title>
  <cp:lastModifiedBy>sn li</cp:lastModifiedBy>
  <cp:revision>39</cp:revision>
  <dcterms:modified xsi:type="dcterms:W3CDTF">2023-05-13T06:45:16Z</dcterms:modified>
</cp:coreProperties>
</file>