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56" r:id="rId2"/>
    <p:sldId id="279" r:id="rId3"/>
    <p:sldId id="280" r:id="rId4"/>
    <p:sldId id="281" r:id="rId5"/>
    <p:sldId id="282" r:id="rId6"/>
    <p:sldId id="28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293" r:id="rId16"/>
    <p:sldId id="294" r:id="rId17"/>
    <p:sldId id="296" r:id="rId18"/>
    <p:sldId id="295" r:id="rId19"/>
    <p:sldId id="312" r:id="rId20"/>
    <p:sldId id="298" r:id="rId21"/>
    <p:sldId id="297" r:id="rId22"/>
    <p:sldId id="301" r:id="rId23"/>
    <p:sldId id="314" r:id="rId24"/>
    <p:sldId id="302" r:id="rId25"/>
    <p:sldId id="303" r:id="rId26"/>
    <p:sldId id="313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EA"/>
          </a:solidFill>
        </a:fill>
      </a:tcStyle>
    </a:wholeTbl>
    <a:band2H>
      <a:tcTxStyle/>
      <a:tcStyle>
        <a:tcBdr/>
        <a:fill>
          <a:solidFill>
            <a:srgbClr val="E6E9F5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E4CB"/>
          </a:solidFill>
        </a:fill>
      </a:tcStyle>
    </a:wholeTbl>
    <a:band2H>
      <a:tcTxStyle/>
      <a:tcStyle>
        <a:tcBdr/>
        <a:fill>
          <a:solidFill>
            <a:srgbClr val="F7F2E7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BD9"/>
          </a:solidFill>
        </a:fill>
      </a:tcStyle>
    </a:wholeTbl>
    <a:band2H>
      <a:tcTxStyle/>
      <a:tcStyle>
        <a:tcBdr/>
        <a:fill>
          <a:solidFill>
            <a:srgbClr val="EAE7ED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3"/>
  </p:normalViewPr>
  <p:slideViewPr>
    <p:cSldViewPr snapToGrid="0">
      <p:cViewPr varScale="1">
        <p:scale>
          <a:sx n="82" d="100"/>
          <a:sy n="82" d="100"/>
        </p:scale>
        <p:origin x="14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线性表的任何一端都可以作为队头，选定队头后，另一端就是队尾</a:t>
            </a:r>
          </a:p>
        </p:txBody>
      </p:sp>
    </p:spTree>
    <p:extLst>
      <p:ext uri="{BB962C8B-B14F-4D97-AF65-F5344CB8AC3E}">
        <p14:creationId xmlns:p14="http://schemas.microsoft.com/office/powerpoint/2010/main" val="3168238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构造器、出队、</a:t>
            </a:r>
            <a:r>
              <a:rPr kumimoji="1" lang="en-US" altLang="zh-CN"/>
              <a:t>clear</a:t>
            </a:r>
            <a:r>
              <a:rPr kumimoji="1" lang="zh-CN" altLang="en-US"/>
              <a:t>需要共同维护这个不变式</a:t>
            </a:r>
          </a:p>
        </p:txBody>
      </p:sp>
    </p:spTree>
    <p:extLst>
      <p:ext uri="{BB962C8B-B14F-4D97-AF65-F5344CB8AC3E}">
        <p14:creationId xmlns:p14="http://schemas.microsoft.com/office/powerpoint/2010/main" val="449404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如果为空队，由于不变式的存在，无论</a:t>
            </a:r>
            <a:r>
              <a:rPr kumimoji="1" lang="en-US" altLang="zh-CN"/>
              <a:t>front</a:t>
            </a:r>
            <a:r>
              <a:rPr kumimoji="1" lang="zh-CN" altLang="en-US"/>
              <a:t>位于何处，</a:t>
            </a:r>
            <a:r>
              <a:rPr kumimoji="1" lang="en-US" altLang="zh-CN"/>
              <a:t>elements[front]</a:t>
            </a:r>
            <a:r>
              <a:rPr kumimoji="1" lang="zh-CN" altLang="en-US"/>
              <a:t>肯定是</a:t>
            </a:r>
            <a:r>
              <a:rPr kumimoji="1" lang="en-US" altLang="zh-CN"/>
              <a:t>null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20489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3574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531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front</a:t>
            </a:r>
            <a:r>
              <a:rPr kumimoji="1" lang="zh-CN" altLang="en-US"/>
              <a:t>也会超过数组右边界， </a:t>
            </a:r>
            <a:r>
              <a:rPr kumimoji="1" lang="en-US" altLang="zh-CN"/>
              <a:t>m</a:t>
            </a:r>
            <a:r>
              <a:rPr kumimoji="1" lang="zh-CN" altLang="en-US"/>
              <a:t>是数组的大小</a:t>
            </a:r>
          </a:p>
        </p:txBody>
      </p:sp>
    </p:spTree>
    <p:extLst>
      <p:ext uri="{BB962C8B-B14F-4D97-AF65-F5344CB8AC3E}">
        <p14:creationId xmlns:p14="http://schemas.microsoft.com/office/powerpoint/2010/main" val="285608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9266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出队</a:t>
            </a:r>
            <a:r>
              <a:rPr kumimoji="1" lang="en-US" altLang="zh-CN"/>
              <a:t>11</a:t>
            </a:r>
            <a:r>
              <a:rPr kumimoji="1" lang="zh-CN" altLang="en-US"/>
              <a:t>次，就成了空队</a:t>
            </a:r>
          </a:p>
        </p:txBody>
      </p:sp>
    </p:spTree>
    <p:extLst>
      <p:ext uri="{BB962C8B-B14F-4D97-AF65-F5344CB8AC3E}">
        <p14:creationId xmlns:p14="http://schemas.microsoft.com/office/powerpoint/2010/main" val="3991054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65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477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队列的数据个数最多为</a:t>
            </a:r>
            <a:r>
              <a:rPr kumimoji="1" lang="en-US" altLang="zh-CN"/>
              <a:t>m - 1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54487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815254" y="40640"/>
            <a:ext cx="9396871" cy="1002453"/>
          </a:xfrm>
          <a:prstGeom prst="rect">
            <a:avLst/>
          </a:prstGeom>
        </p:spPr>
        <p:txBody>
          <a:bodyPr/>
          <a:lstStyle>
            <a:lvl1pPr>
              <a:defRPr sz="5689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725DCA-3E38-9274-C4F5-E7C5090655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90"/>
            <a:ext cx="11692827" cy="1929785"/>
          </a:xfrm>
          <a:prstGeom prst="rect">
            <a:avLst/>
          </a:prstGeom>
        </p:spPr>
        <p:txBody>
          <a:bodyPr/>
          <a:lstStyle>
            <a:lvl1pPr marL="388332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3413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defRPr>
            </a:lvl1pPr>
            <a:lvl2pPr marL="1438181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lphaLcPeriod"/>
              <a:defRPr sz="3413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2pPr>
            <a:lvl3pPr marL="1356904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2007132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657362" indent="0"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endParaRPr kumimoji="1" lang="zh-CN" altLang="en-US"/>
          </a:p>
          <a:p>
            <a:pPr lvl="3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26814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"/>
          <p:cNvSpPr/>
          <p:nvPr/>
        </p:nvSpPr>
        <p:spPr>
          <a:xfrm>
            <a:off x="1142999" y="103857"/>
            <a:ext cx="467362" cy="675079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grpSp>
        <p:nvGrpSpPr>
          <p:cNvPr id="33" name="Group 7"/>
          <p:cNvGrpSpPr/>
          <p:nvPr/>
        </p:nvGrpSpPr>
        <p:grpSpPr>
          <a:xfrm>
            <a:off x="165099" y="103857"/>
            <a:ext cx="1435102" cy="1041404"/>
            <a:chOff x="0" y="0"/>
            <a:chExt cx="1009054" cy="732235"/>
          </a:xfrm>
        </p:grpSpPr>
        <p:sp>
          <p:nvSpPr>
            <p:cNvPr id="29" name="Shape 3"/>
            <p:cNvSpPr/>
            <p:nvPr/>
          </p:nvSpPr>
          <p:spPr>
            <a:xfrm>
              <a:off x="256129" y="-1"/>
              <a:ext cx="383675" cy="385711"/>
            </a:xfrm>
            <a:prstGeom prst="rect">
              <a:avLst/>
            </a:prstGeom>
            <a:solidFill>
              <a:srgbClr val="F81F08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0" name="Shape 4"/>
            <p:cNvSpPr/>
            <p:nvPr/>
          </p:nvSpPr>
          <p:spPr>
            <a:xfrm>
              <a:off x="364558" y="346525"/>
              <a:ext cx="369774" cy="385711"/>
            </a:xfrm>
            <a:prstGeom prst="rect">
              <a:avLst/>
            </a:prstGeom>
            <a:solidFill>
              <a:srgbClr val="3333CC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1" name="Shape 5"/>
            <p:cNvSpPr/>
            <p:nvPr/>
          </p:nvSpPr>
          <p:spPr>
            <a:xfrm>
              <a:off x="688456" y="346525"/>
              <a:ext cx="320599" cy="385711"/>
            </a:xfrm>
            <a:prstGeom prst="rect">
              <a:avLst/>
            </a:prstGeom>
            <a:gradFill flip="none" rotWithShape="1">
              <a:gsLst>
                <a:gs pos="0">
                  <a:srgbClr val="3333CC"/>
                </a:gs>
                <a:gs pos="100000">
                  <a:srgbClr val="FEE8F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2" name="Shape 6"/>
            <p:cNvSpPr/>
            <p:nvPr/>
          </p:nvSpPr>
          <p:spPr>
            <a:xfrm>
              <a:off x="-1" y="283799"/>
              <a:ext cx="490715" cy="343140"/>
            </a:xfrm>
            <a:prstGeom prst="rect">
              <a:avLst/>
            </a:prstGeom>
            <a:gradFill flip="none" rotWithShape="1">
              <a:gsLst>
                <a:gs pos="0">
                  <a:srgbClr val="FEE8F7"/>
                </a:gs>
                <a:gs pos="100000">
                  <a:srgbClr val="FF0000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</p:grpSp>
      <p:sp>
        <p:nvSpPr>
          <p:cNvPr id="34" name="Shape 8"/>
          <p:cNvSpPr/>
          <p:nvPr/>
        </p:nvSpPr>
        <p:spPr>
          <a:xfrm>
            <a:off x="1087402" y="-63784"/>
            <a:ext cx="45157" cy="129822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sp>
        <p:nvSpPr>
          <p:cNvPr id="35" name="Shape 9"/>
          <p:cNvSpPr/>
          <p:nvPr/>
        </p:nvSpPr>
        <p:spPr>
          <a:xfrm>
            <a:off x="629920" y="997937"/>
            <a:ext cx="11699807" cy="45158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pic>
        <p:nvPicPr>
          <p:cNvPr id="36" name="tb.png" descr="t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5923" y="40923"/>
            <a:ext cx="992720" cy="945446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标题文本"/>
          <p:cNvSpPr txBox="1">
            <a:spLocks noGrp="1"/>
          </p:cNvSpPr>
          <p:nvPr>
            <p:ph type="title"/>
          </p:nvPr>
        </p:nvSpPr>
        <p:spPr>
          <a:xfrm>
            <a:off x="1619842" y="47666"/>
            <a:ext cx="9448802" cy="952502"/>
          </a:xfrm>
          <a:prstGeom prst="rect">
            <a:avLst/>
          </a:prstGeom>
        </p:spPr>
        <p:txBody>
          <a:bodyPr lIns="35718" tIns="35718" rIns="35718" bIns="35718" anchor="ctr"/>
          <a:lstStyle>
            <a:lvl1pPr marR="57797" indent="82200" defTabSz="1295380">
              <a:defRPr sz="5689"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标题文本</a:t>
            </a:r>
          </a:p>
        </p:txBody>
      </p:sp>
      <p:sp>
        <p:nvSpPr>
          <p:cNvPr id="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238782" y="9080499"/>
            <a:ext cx="511998" cy="466088"/>
          </a:xfrm>
          <a:prstGeom prst="rect">
            <a:avLst/>
          </a:prstGeom>
        </p:spPr>
        <p:txBody>
          <a:bodyPr lIns="35718" tIns="35718" rIns="35718" bIns="35718"/>
          <a:lstStyle>
            <a:lvl1pPr defTabSz="825486">
              <a:defRPr sz="2560">
                <a:uFill>
                  <a:solidFill>
                    <a:srgbClr val="000000"/>
                  </a:solidFill>
                </a:u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19866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591538" y="27094"/>
            <a:ext cx="625405" cy="675076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3" name="矩形"/>
          <p:cNvSpPr/>
          <p:nvPr/>
        </p:nvSpPr>
        <p:spPr>
          <a:xfrm>
            <a:off x="1142436" y="27094"/>
            <a:ext cx="467361" cy="675076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4" name="矩形"/>
          <p:cNvSpPr/>
          <p:nvPr/>
        </p:nvSpPr>
        <p:spPr>
          <a:xfrm>
            <a:off x="767645" y="379308"/>
            <a:ext cx="602827" cy="675076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5" name="矩形"/>
          <p:cNvSpPr/>
          <p:nvPr/>
        </p:nvSpPr>
        <p:spPr>
          <a:xfrm>
            <a:off x="1293707" y="379308"/>
            <a:ext cx="521547" cy="675076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6" name="矩形"/>
          <p:cNvSpPr/>
          <p:nvPr/>
        </p:nvSpPr>
        <p:spPr>
          <a:xfrm>
            <a:off x="189652" y="447041"/>
            <a:ext cx="796998" cy="600569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7" name="矩形"/>
          <p:cNvSpPr/>
          <p:nvPr/>
        </p:nvSpPr>
        <p:spPr>
          <a:xfrm>
            <a:off x="1131147" y="24835"/>
            <a:ext cx="45157" cy="1070188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8" name="矩形"/>
          <p:cNvSpPr/>
          <p:nvPr/>
        </p:nvSpPr>
        <p:spPr>
          <a:xfrm>
            <a:off x="627663" y="1022773"/>
            <a:ext cx="11702063" cy="45157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0524" y="27094"/>
            <a:ext cx="1074704" cy="100245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829704" y="40640"/>
            <a:ext cx="9396871" cy="1002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b">
            <a:no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9633" y="9078525"/>
            <a:ext cx="983278" cy="94762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 algn="ctr" defTabSz="824075">
              <a:lnSpc>
                <a:spcPct val="100000"/>
              </a:lnSpc>
              <a:defRPr sz="5689" b="1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6214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med"/>
  <p:txStyles>
    <p:titleStyle>
      <a:lvl1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rgbClr val="000000"/>
          </a:solidFill>
          <a:uFillTx/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2pPr>
      <a:lvl3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3pPr>
      <a:lvl4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4pPr>
      <a:lvl5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5pPr>
      <a:lvl6pPr marL="0" marR="0" indent="73150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6pPr>
      <a:lvl7pPr marL="0" marR="0" indent="138173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7pPr>
      <a:lvl8pPr marL="0" marR="0" indent="203196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8pPr>
      <a:lvl9pPr marL="0" marR="0" indent="268219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9pPr>
    </p:titleStyle>
    <p:bodyStyle>
      <a:lvl1pPr marL="388332" marR="0" indent="-3318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1pPr>
      <a:lvl2pPr marL="1241005" marR="0" indent="-534332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2pPr>
      <a:lvl3pPr marL="1834792" marR="0" indent="-477888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3pPr>
      <a:lvl4pPr marL="258661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4pPr>
      <a:lvl5pPr marL="323684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5pPr>
      <a:lvl6pPr marL="388707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6pPr>
      <a:lvl7pPr marL="453730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7pPr>
      <a:lvl8pPr marL="518753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8pPr>
      <a:lvl9pPr marL="583776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主要内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主要内容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1DE822F-08F4-2ED3-A39E-E9E550D622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89"/>
            <a:ext cx="11692827" cy="4934139"/>
          </a:xfrm>
        </p:spPr>
        <p:txBody>
          <a:bodyPr/>
          <a:lstStyle/>
          <a:p>
            <a:r>
              <a:rPr lang="zh-CN" altLang="en-US"/>
              <a:t>队列的定义</a:t>
            </a:r>
            <a:endParaRPr lang="en-US" altLang="zh-CN"/>
          </a:p>
          <a:p>
            <a:r>
              <a:rPr lang="zh-CN" altLang="en-US"/>
              <a:t>队列的特点</a:t>
            </a:r>
            <a:endParaRPr lang="en-US" altLang="zh-CN"/>
          </a:p>
          <a:p>
            <a:r>
              <a:rPr lang="zh-CN" altLang="en-US"/>
              <a:t>队列的用途</a:t>
            </a:r>
            <a:endParaRPr lang="en-US" altLang="zh-CN"/>
          </a:p>
          <a:p>
            <a:r>
              <a:rPr lang="zh-CN" altLang="en-US"/>
              <a:t>队列的抽象数据类型</a:t>
            </a:r>
            <a:endParaRPr lang="en-US" altLang="zh-CN"/>
          </a:p>
          <a:p>
            <a:r>
              <a:rPr lang="zh-CN" altLang="en-US"/>
              <a:t>队列的数组实现</a:t>
            </a:r>
            <a:endParaRPr lang="en-US" altLang="zh-CN"/>
          </a:p>
          <a:p>
            <a:r>
              <a:rPr lang="zh-CN" altLang="en-US"/>
              <a:t>队列的链式实现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9643F0-E47A-BC3B-6A74-B6CE48229BAA}"/>
              </a:ext>
            </a:extLst>
          </p:cNvPr>
          <p:cNvSpPr txBox="1"/>
          <p:nvPr/>
        </p:nvSpPr>
        <p:spPr>
          <a:xfrm>
            <a:off x="666750" y="1257300"/>
            <a:ext cx="119253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何时队满？ 即耗光了数组提供的空间。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D009543-4609-9D88-8062-86C703499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333" y="2095500"/>
            <a:ext cx="8190120" cy="22161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84C58FC-B365-718E-9671-329F8FCDD4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234" y="4311650"/>
            <a:ext cx="8392134" cy="22708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2116B43-4505-69F0-6B8D-FF609ED4EF09}"/>
              </a:ext>
            </a:extLst>
          </p:cNvPr>
          <p:cNvSpPr txBox="1"/>
          <p:nvPr/>
        </p:nvSpPr>
        <p:spPr>
          <a:xfrm>
            <a:off x="666750" y="6953250"/>
            <a:ext cx="119253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当条件：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== 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成立时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26808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9643F0-E47A-BC3B-6A74-B6CE48229BAA}"/>
              </a:ext>
            </a:extLst>
          </p:cNvPr>
          <p:cNvSpPr txBox="1"/>
          <p:nvPr/>
        </p:nvSpPr>
        <p:spPr>
          <a:xfrm>
            <a:off x="666750" y="1257300"/>
            <a:ext cx="119253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何时队空？即没有使用任何数组元素。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84C58FC-B365-718E-9671-329F8FCDD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176" y="1809750"/>
            <a:ext cx="8392134" cy="22708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2116B43-4505-69F0-6B8D-FF609ED4EF09}"/>
              </a:ext>
            </a:extLst>
          </p:cNvPr>
          <p:cNvSpPr txBox="1"/>
          <p:nvPr/>
        </p:nvSpPr>
        <p:spPr>
          <a:xfrm>
            <a:off x="666750" y="6953250"/>
            <a:ext cx="119253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当条件：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== 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成立时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705C67-345D-E76F-F6F5-84C6DD0F5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8176" y="4118531"/>
            <a:ext cx="8392135" cy="227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7686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9643F0-E47A-BC3B-6A74-B6CE48229BAA}"/>
              </a:ext>
            </a:extLst>
          </p:cNvPr>
          <p:cNvSpPr txBox="1"/>
          <p:nvPr/>
        </p:nvSpPr>
        <p:spPr>
          <a:xfrm>
            <a:off x="666750" y="1295400"/>
            <a:ext cx="11734800" cy="24109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何时队满、队空？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将数组想象成一环形跑道，将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想象成两个运动员，当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追上了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，即条件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 == 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成立时，队空；当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还有一步就追上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时，即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+ 1 == front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成立时，队满。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0EAB8F-B55F-C8F3-7B4F-7A08200B9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326" y="3839665"/>
            <a:ext cx="8392135" cy="22708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775AC98-BE5E-6A09-FA32-EF3F403E2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941" y="6237785"/>
            <a:ext cx="8342520" cy="22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4915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9643F0-E47A-BC3B-6A74-B6CE48229BAA}"/>
              </a:ext>
            </a:extLst>
          </p:cNvPr>
          <p:cNvSpPr txBox="1"/>
          <p:nvPr/>
        </p:nvSpPr>
        <p:spPr>
          <a:xfrm>
            <a:off x="666750" y="1295400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队列中有多少个数据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？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FD0BA4-652F-87D7-2E0A-20AE0ABD7402}"/>
              </a:ext>
            </a:extLst>
          </p:cNvPr>
          <p:cNvSpPr txBox="1"/>
          <p:nvPr/>
        </p:nvSpPr>
        <p:spPr>
          <a:xfrm>
            <a:off x="666750" y="2022655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增加变量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size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？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1DD53A9-BDF6-BC0B-4507-5FF3D75AE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200" y="2695533"/>
            <a:ext cx="7998401" cy="19307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B4AF202-B17E-3DA6-1F0D-F4A038DF9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6249" y="5286012"/>
            <a:ext cx="7998401" cy="193072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BE8A724-E589-94E0-D14C-5A6BE0B03996}"/>
              </a:ext>
            </a:extLst>
          </p:cNvPr>
          <p:cNvSpPr txBox="1"/>
          <p:nvPr/>
        </p:nvSpPr>
        <p:spPr>
          <a:xfrm>
            <a:off x="666750" y="4536963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- front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0161EA7-D37B-DDCA-DD21-E6B0E4E5288E}"/>
              </a:ext>
            </a:extLst>
          </p:cNvPr>
          <p:cNvSpPr txBox="1"/>
          <p:nvPr/>
        </p:nvSpPr>
        <p:spPr>
          <a:xfrm>
            <a:off x="635000" y="7343259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  + rear</a:t>
            </a:r>
          </a:p>
        </p:txBody>
      </p:sp>
    </p:spTree>
    <p:extLst>
      <p:ext uri="{BB962C8B-B14F-4D97-AF65-F5344CB8AC3E}">
        <p14:creationId xmlns:p14="http://schemas.microsoft.com/office/powerpoint/2010/main" val="29562532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1DD53A9-BDF6-BC0B-4507-5FF3D75AE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200" y="2277085"/>
            <a:ext cx="7998401" cy="19307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B4AF202-B17E-3DA6-1F0D-F4A038DF9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6249" y="5162032"/>
            <a:ext cx="7998401" cy="193072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BE8A724-E589-94E0-D14C-5A6BE0B03996}"/>
              </a:ext>
            </a:extLst>
          </p:cNvPr>
          <p:cNvSpPr txBox="1"/>
          <p:nvPr/>
        </p:nvSpPr>
        <p:spPr>
          <a:xfrm>
            <a:off x="666750" y="4412978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 = (rear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front) % m = 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(m + rear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 ) % m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0161EA7-D37B-DDCA-DD21-E6B0E4E5288E}"/>
              </a:ext>
            </a:extLst>
          </p:cNvPr>
          <p:cNvSpPr txBox="1"/>
          <p:nvPr/>
        </p:nvSpPr>
        <p:spPr>
          <a:xfrm>
            <a:off x="635000" y="7327763"/>
            <a:ext cx="117348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  + rear = (m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– front  + rear) % m = </a:t>
            </a:r>
            <a:r>
              <a:rPr kumimoji="1" lang="en-US" altLang="zh-CN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kumimoji="1" lang="zh-CN" altLang="en-US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+ rear – front) % m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CF956B-3B00-F1EB-2BC0-3800BB4D2328}"/>
              </a:ext>
            </a:extLst>
          </p:cNvPr>
          <p:cNvSpPr txBox="1"/>
          <p:nvPr/>
        </p:nvSpPr>
        <p:spPr>
          <a:xfrm>
            <a:off x="635000" y="1410346"/>
            <a:ext cx="5713102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1" lang="zh-CN" altLang="en-US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：数组的容量，队列的数据个数 </a:t>
            </a:r>
            <a:r>
              <a:rPr kumimoji="1" lang="en-US" altLang="zh-CN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&lt; m</a:t>
            </a:r>
            <a:r>
              <a:rPr kumimoji="1" lang="zh-CN" altLang="en-US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1408616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public class CQueue&lt;T&gt; implements IQueue&lt;T&gt; {…"/>
          <p:cNvSpPr txBox="1"/>
          <p:nvPr/>
        </p:nvSpPr>
        <p:spPr>
          <a:xfrm>
            <a:off x="155250" y="1242213"/>
            <a:ext cx="11195372" cy="356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CQueue&lt;T&gt;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IQueue&lt;T&gt; {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Object[]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t>;</a:t>
            </a:r>
          </a:p>
          <a:p>
            <a:pPr indent="0"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;</a:t>
            </a:r>
            <a:r>
              <a:rPr>
                <a:solidFill>
                  <a:srgbClr val="4E9072"/>
                </a:solidFill>
              </a:rPr>
              <a:t>//出队的位置</a:t>
            </a:r>
            <a:endParaRPr>
              <a:solidFill>
                <a:srgbClr val="000000"/>
              </a:solidFill>
            </a:endParaRPr>
          </a:p>
          <a:p>
            <a:pPr indent="0"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rear</a:t>
            </a:r>
            <a:r>
              <a:rPr>
                <a:solidFill>
                  <a:srgbClr val="000000"/>
                </a:solidFill>
              </a:rPr>
              <a:t>;</a:t>
            </a:r>
            <a:r>
              <a:rPr>
                <a:solidFill>
                  <a:srgbClr val="4E9072"/>
                </a:solidFill>
              </a:rPr>
              <a:t>//入队的位置</a:t>
            </a:r>
            <a:endParaRPr>
              <a:solidFill>
                <a:srgbClr val="000000"/>
              </a:solidFill>
            </a:endParaRP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CQueue(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) {</a:t>
            </a:r>
          </a:p>
          <a:p>
            <a:pPr indent="0"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Object[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      </a:t>
            </a:r>
            <a:r>
              <a:t>//不判断maxSize的合法性了，如果不合法，new操作会抛出异常</a:t>
            </a:r>
            <a:endParaRPr>
              <a:solidFill>
                <a:srgbClr val="000000"/>
              </a:solidFill>
            </a:endParaRP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772" name="public boolean isEmpty() {…"/>
          <p:cNvSpPr txBox="1"/>
          <p:nvPr/>
        </p:nvSpPr>
        <p:spPr>
          <a:xfrm>
            <a:off x="155250" y="5212182"/>
            <a:ext cx="5450210" cy="125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	isEmpty() {</a:t>
            </a:r>
          </a:p>
          <a:p>
            <a:pPr indent="0"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>
                <a:solidFill>
                  <a:srgbClr val="0326CC"/>
                </a:solidFill>
              </a:rPr>
              <a:t>rear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5FCB59C-8E06-3AA2-D0F8-0CEBC8139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构造器、</a:t>
            </a:r>
            <a:r>
              <a:rPr lang="en-US" altLang="zh-CN"/>
              <a:t>isEmpty</a:t>
            </a:r>
            <a:r>
              <a:rPr lang="zh-CN" altLang="en-US"/>
              <a:t>、</a:t>
            </a:r>
            <a:r>
              <a:rPr lang="en-US" altLang="zh-CN"/>
              <a:t>size</a:t>
            </a:r>
            <a:endParaRPr lang="zh-CN" altLang="en-US"/>
          </a:p>
        </p:txBody>
      </p:sp>
      <p:sp>
        <p:nvSpPr>
          <p:cNvPr id="5" name="public int size() {…">
            <a:extLst>
              <a:ext uri="{FF2B5EF4-FFF2-40B4-BE49-F238E27FC236}">
                <a16:creationId xmlns:a16="http://schemas.microsoft.com/office/drawing/2014/main" id="{65E0A3F3-8ABA-A209-3493-DB99734BEC79}"/>
              </a:ext>
            </a:extLst>
          </p:cNvPr>
          <p:cNvSpPr txBox="1"/>
          <p:nvPr/>
        </p:nvSpPr>
        <p:spPr>
          <a:xfrm>
            <a:off x="154982" y="6920322"/>
            <a:ext cx="12182822" cy="125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size() {</a:t>
            </a:r>
          </a:p>
          <a:p>
            <a:pPr indent="0"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 - 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+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public boolean offer(T x) {…"/>
          <p:cNvSpPr txBox="1"/>
          <p:nvPr/>
        </p:nvSpPr>
        <p:spPr>
          <a:xfrm>
            <a:off x="973169" y="1427269"/>
            <a:ext cx="11092780" cy="6383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offer(T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     // 数据不能为空，因为约定peek和poll在队空时，返回null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跑圈中，</a:t>
            </a:r>
            <a:r>
              <a:rPr lang="en-US"/>
              <a:t>rear</a:t>
            </a:r>
            <a:r>
              <a:t>再向前一步就追上了</a:t>
            </a:r>
            <a:r>
              <a:rPr lang="en-US"/>
              <a:t>front</a:t>
            </a:r>
            <a:r>
              <a:t>, 就套圈了，此时队满。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((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false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 = (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true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D314779-F50B-2D42-F21D-624796114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入队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出队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出队</a:t>
            </a:r>
          </a:p>
        </p:txBody>
      </p:sp>
      <p:sp>
        <p:nvSpPr>
          <p:cNvPr id="820" name="public T poll1() {…"/>
          <p:cNvSpPr txBox="1"/>
          <p:nvPr/>
        </p:nvSpPr>
        <p:spPr>
          <a:xfrm>
            <a:off x="2583803" y="1985312"/>
            <a:ext cx="8335615" cy="4074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poll() {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 = (T)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en-US">
                <a:solidFill>
                  <a:srgbClr val="000000"/>
                </a:solidFill>
              </a:rPr>
              <a:t>		</a:t>
            </a:r>
            <a:r>
              <a:rPr lang="en-US"/>
              <a:t>front</a:t>
            </a:r>
            <a:r>
              <a:rPr lang="en-US">
                <a:solidFill>
                  <a:srgbClr val="000000"/>
                </a:solidFill>
              </a:rPr>
              <a:t> = (</a:t>
            </a:r>
            <a:r>
              <a:rPr lang="en-US"/>
              <a:t>front</a:t>
            </a:r>
            <a:r>
              <a:rPr lang="en-US"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 lang="en-US">
                <a:solidFill>
                  <a:srgbClr val="000000"/>
                </a:solidFill>
              </a:rPr>
              <a:t>.</a:t>
            </a:r>
            <a:r>
              <a:rPr lang="en-US"/>
              <a:t>length</a:t>
            </a:r>
            <a:r>
              <a:rPr lang="en-US"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B02807-5731-351D-011F-01D978566E7B}"/>
              </a:ext>
            </a:extLst>
          </p:cNvPr>
          <p:cNvSpPr txBox="1"/>
          <p:nvPr/>
        </p:nvSpPr>
        <p:spPr>
          <a:xfrm>
            <a:off x="590550" y="1238250"/>
            <a:ext cx="2987997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空队列时返回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null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" name="成组"/>
          <p:cNvGrpSpPr/>
          <p:nvPr/>
        </p:nvGrpSpPr>
        <p:grpSpPr>
          <a:xfrm>
            <a:off x="7178479" y="1817304"/>
            <a:ext cx="4668847" cy="3625888"/>
            <a:chOff x="0" y="-20186"/>
            <a:chExt cx="4668846" cy="3625886"/>
          </a:xfrm>
        </p:grpSpPr>
        <p:graphicFrame>
          <p:nvGraphicFramePr>
            <p:cNvPr id="778" name="表格"/>
            <p:cNvGraphicFramePr/>
            <p:nvPr/>
          </p:nvGraphicFramePr>
          <p:xfrm>
            <a:off x="144475" y="1130048"/>
            <a:ext cx="452437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75406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latin typeface="Tahoma"/>
                            <a:ea typeface="Tahoma"/>
                            <a:cs typeface="Tahoma"/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latin typeface="Tahoma"/>
                            <a:ea typeface="Tahoma"/>
                            <a:cs typeface="Tahoma"/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779" name="线条"/>
            <p:cNvSpPr/>
            <p:nvPr/>
          </p:nvSpPr>
          <p:spPr>
            <a:xfrm flipH="1">
              <a:off x="5427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0" name="head"/>
            <p:cNvSpPr txBox="1"/>
            <p:nvPr/>
          </p:nvSpPr>
          <p:spPr>
            <a:xfrm>
              <a:off x="134445" y="-20186"/>
              <a:ext cx="8172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front</a:t>
              </a:r>
              <a:endParaRPr/>
            </a:p>
          </p:txBody>
        </p:sp>
        <p:sp>
          <p:nvSpPr>
            <p:cNvPr id="781" name="tail"/>
            <p:cNvSpPr txBox="1"/>
            <p:nvPr/>
          </p:nvSpPr>
          <p:spPr>
            <a:xfrm>
              <a:off x="1761174" y="-20186"/>
              <a:ext cx="69698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rear</a:t>
              </a:r>
              <a:endParaRPr/>
            </a:p>
          </p:txBody>
        </p:sp>
        <p:sp>
          <p:nvSpPr>
            <p:cNvPr id="782" name="线条"/>
            <p:cNvSpPr/>
            <p:nvPr/>
          </p:nvSpPr>
          <p:spPr>
            <a:xfrm>
              <a:off x="20159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3" name="线条"/>
            <p:cNvSpPr/>
            <p:nvPr/>
          </p:nvSpPr>
          <p:spPr>
            <a:xfrm flipH="1">
              <a:off x="466526" y="1596175"/>
              <a:ext cx="1" cy="106990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4" name="线条"/>
            <p:cNvSpPr/>
            <p:nvPr/>
          </p:nvSpPr>
          <p:spPr>
            <a:xfrm flipH="1">
              <a:off x="1355526" y="1596175"/>
              <a:ext cx="1" cy="106990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5" name="椭圆形"/>
            <p:cNvSpPr/>
            <p:nvPr/>
          </p:nvSpPr>
          <p:spPr>
            <a:xfrm>
              <a:off x="0" y="2628644"/>
              <a:ext cx="933054" cy="97705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6" name="椭圆形"/>
            <p:cNvSpPr/>
            <p:nvPr/>
          </p:nvSpPr>
          <p:spPr>
            <a:xfrm>
              <a:off x="952500" y="2628644"/>
              <a:ext cx="933054" cy="97705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87" name="tail端入队2次"/>
            <p:cNvSpPr txBox="1"/>
            <p:nvPr/>
          </p:nvSpPr>
          <p:spPr>
            <a:xfrm>
              <a:off x="2041282" y="2730564"/>
              <a:ext cx="2162130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rear</a:t>
              </a:r>
              <a:r>
                <a:t>端入队2次</a:t>
              </a:r>
            </a:p>
          </p:txBody>
        </p:sp>
      </p:grpSp>
      <p:grpSp>
        <p:nvGrpSpPr>
          <p:cNvPr id="798" name="成组"/>
          <p:cNvGrpSpPr/>
          <p:nvPr/>
        </p:nvGrpSpPr>
        <p:grpSpPr>
          <a:xfrm>
            <a:off x="612579" y="4941504"/>
            <a:ext cx="4732347" cy="3625887"/>
            <a:chOff x="0" y="-20186"/>
            <a:chExt cx="4732346" cy="3625886"/>
          </a:xfrm>
        </p:grpSpPr>
        <p:graphicFrame>
          <p:nvGraphicFramePr>
            <p:cNvPr id="789" name="表格"/>
            <p:cNvGraphicFramePr/>
            <p:nvPr/>
          </p:nvGraphicFramePr>
          <p:xfrm>
            <a:off x="207975" y="1130048"/>
            <a:ext cx="452437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75406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olidFill>
                              <a:schemeClr val="accent5"/>
                            </a:solid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2800">
                            <a:latin typeface="Tahoma"/>
                            <a:ea typeface="Tahoma"/>
                            <a:cs typeface="Tahoma"/>
                            <a:sym typeface="Tahoma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790" name="线条"/>
            <p:cNvSpPr/>
            <p:nvPr/>
          </p:nvSpPr>
          <p:spPr>
            <a:xfrm flipH="1">
              <a:off x="13682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91" name="head"/>
            <p:cNvSpPr txBox="1"/>
            <p:nvPr/>
          </p:nvSpPr>
          <p:spPr>
            <a:xfrm>
              <a:off x="972645" y="-20186"/>
              <a:ext cx="8172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front</a:t>
              </a:r>
              <a:endParaRPr/>
            </a:p>
          </p:txBody>
        </p:sp>
        <p:sp>
          <p:nvSpPr>
            <p:cNvPr id="792" name="tail"/>
            <p:cNvSpPr txBox="1"/>
            <p:nvPr/>
          </p:nvSpPr>
          <p:spPr>
            <a:xfrm>
              <a:off x="1862774" y="-20186"/>
              <a:ext cx="69698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rear</a:t>
              </a:r>
              <a:endParaRPr/>
            </a:p>
          </p:txBody>
        </p:sp>
        <p:sp>
          <p:nvSpPr>
            <p:cNvPr id="793" name="线条"/>
            <p:cNvSpPr/>
            <p:nvPr/>
          </p:nvSpPr>
          <p:spPr>
            <a:xfrm>
              <a:off x="21175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94" name="线条"/>
            <p:cNvSpPr/>
            <p:nvPr/>
          </p:nvSpPr>
          <p:spPr>
            <a:xfrm flipH="1">
              <a:off x="1355526" y="1596175"/>
              <a:ext cx="1" cy="1069907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95" name="椭圆形"/>
            <p:cNvSpPr/>
            <p:nvPr/>
          </p:nvSpPr>
          <p:spPr>
            <a:xfrm>
              <a:off x="0" y="2628645"/>
              <a:ext cx="933054" cy="97705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96" name="椭圆形"/>
            <p:cNvSpPr/>
            <p:nvPr/>
          </p:nvSpPr>
          <p:spPr>
            <a:xfrm>
              <a:off x="1016000" y="2628644"/>
              <a:ext cx="933054" cy="97705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797" name="head端出队1次"/>
            <p:cNvSpPr txBox="1"/>
            <p:nvPr/>
          </p:nvSpPr>
          <p:spPr>
            <a:xfrm>
              <a:off x="2263395" y="2914646"/>
              <a:ext cx="2287165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front</a:t>
              </a:r>
              <a:r>
                <a:t>端出队1次</a:t>
              </a:r>
            </a:p>
          </p:txBody>
        </p:sp>
      </p:grpSp>
      <p:grpSp>
        <p:nvGrpSpPr>
          <p:cNvPr id="807" name="成组"/>
          <p:cNvGrpSpPr/>
          <p:nvPr/>
        </p:nvGrpSpPr>
        <p:grpSpPr>
          <a:xfrm>
            <a:off x="7243702" y="5754563"/>
            <a:ext cx="4745047" cy="4091215"/>
            <a:chOff x="0" y="215775"/>
            <a:chExt cx="4745046" cy="4091213"/>
          </a:xfrm>
        </p:grpSpPr>
        <p:graphicFrame>
          <p:nvGraphicFramePr>
            <p:cNvPr id="799" name="表格"/>
            <p:cNvGraphicFramePr/>
            <p:nvPr/>
          </p:nvGraphicFramePr>
          <p:xfrm>
            <a:off x="220675" y="1091948"/>
            <a:ext cx="452437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75406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olidFill>
                              <a:schemeClr val="accent5"/>
                            </a:solid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solidFill>
                              <a:schemeClr val="accent5"/>
                            </a:solid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800" name="线条"/>
            <p:cNvSpPr/>
            <p:nvPr/>
          </p:nvSpPr>
          <p:spPr>
            <a:xfrm>
              <a:off x="20667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01" name="head"/>
            <p:cNvSpPr/>
            <p:nvPr/>
          </p:nvSpPr>
          <p:spPr>
            <a:xfrm>
              <a:off x="1429846" y="2157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front</a:t>
              </a:r>
              <a:endParaRPr/>
            </a:p>
          </p:txBody>
        </p:sp>
        <p:sp>
          <p:nvSpPr>
            <p:cNvPr id="802" name="tail"/>
            <p:cNvSpPr/>
            <p:nvPr/>
          </p:nvSpPr>
          <p:spPr>
            <a:xfrm>
              <a:off x="2129474" y="2157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rear</a:t>
              </a:r>
              <a:endParaRPr/>
            </a:p>
          </p:txBody>
        </p:sp>
        <p:sp>
          <p:nvSpPr>
            <p:cNvPr id="803" name="线条"/>
            <p:cNvSpPr/>
            <p:nvPr/>
          </p:nvSpPr>
          <p:spPr>
            <a:xfrm>
              <a:off x="2282626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04" name="椭圆形"/>
            <p:cNvSpPr/>
            <p:nvPr/>
          </p:nvSpPr>
          <p:spPr>
            <a:xfrm>
              <a:off x="0" y="2628645"/>
              <a:ext cx="933054" cy="97705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05" name="椭圆形"/>
            <p:cNvSpPr/>
            <p:nvPr/>
          </p:nvSpPr>
          <p:spPr>
            <a:xfrm>
              <a:off x="965200" y="2628644"/>
              <a:ext cx="933054" cy="97705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06" name="head端再出队1次，空队"/>
            <p:cNvSpPr/>
            <p:nvPr/>
          </p:nvSpPr>
          <p:spPr>
            <a:xfrm>
              <a:off x="2042415" y="303698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marR="57798" defTabSz="1295400"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pPr>
              <a:r>
                <a:rPr lang="en-US"/>
                <a:t>front</a:t>
              </a:r>
              <a:r>
                <a:t>端再出队1次，</a:t>
              </a:r>
              <a:r>
                <a:rPr>
                  <a:solidFill>
                    <a:schemeClr val="accent5"/>
                  </a:solidFill>
                </a:rPr>
                <a:t>空队</a:t>
              </a:r>
            </a:p>
          </p:txBody>
        </p:sp>
      </p:grpSp>
      <p:grpSp>
        <p:nvGrpSpPr>
          <p:cNvPr id="814" name="成组"/>
          <p:cNvGrpSpPr/>
          <p:nvPr/>
        </p:nvGrpSpPr>
        <p:grpSpPr>
          <a:xfrm>
            <a:off x="577632" y="2172143"/>
            <a:ext cx="4729194" cy="3606657"/>
            <a:chOff x="0" y="215775"/>
            <a:chExt cx="4729193" cy="3606656"/>
          </a:xfrm>
        </p:grpSpPr>
        <p:graphicFrame>
          <p:nvGraphicFramePr>
            <p:cNvPr id="808" name="表格"/>
            <p:cNvGraphicFramePr/>
            <p:nvPr/>
          </p:nvGraphicFramePr>
          <p:xfrm>
            <a:off x="204822" y="1056617"/>
            <a:ext cx="4524371" cy="7874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75406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75406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787400"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12700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0" algn="ctr" defTabSz="914400">
                          <a:spcBef>
                            <a:spcPts val="600"/>
                          </a:spcBef>
                          <a:tabLst>
                            <a:tab pos="914400" algn="l"/>
                          </a:tabLst>
                          <a:defRPr sz="1800"/>
                        </a:pPr>
                        <a:r>
                          <a:rPr sz="2800"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null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809" name="初始时空队"/>
            <p:cNvSpPr/>
            <p:nvPr/>
          </p:nvSpPr>
          <p:spPr>
            <a:xfrm>
              <a:off x="1500862" y="2552430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初始时空队</a:t>
              </a:r>
            </a:p>
          </p:txBody>
        </p:sp>
        <p:sp>
          <p:nvSpPr>
            <p:cNvPr id="810" name="线条"/>
            <p:cNvSpPr/>
            <p:nvPr/>
          </p:nvSpPr>
          <p:spPr>
            <a:xfrm flipH="1">
              <a:off x="611481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4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811" name="head"/>
            <p:cNvSpPr/>
            <p:nvPr/>
          </p:nvSpPr>
          <p:spPr>
            <a:xfrm>
              <a:off x="0" y="21577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front</a:t>
              </a:r>
              <a:endParaRPr/>
            </a:p>
          </p:txBody>
        </p:sp>
        <p:sp>
          <p:nvSpPr>
            <p:cNvPr id="812" name="tail"/>
            <p:cNvSpPr/>
            <p:nvPr/>
          </p:nvSpPr>
          <p:spPr>
            <a:xfrm>
              <a:off x="674229" y="2157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/>
                <a:t>rear</a:t>
              </a:r>
              <a:endParaRPr/>
            </a:p>
          </p:txBody>
        </p:sp>
        <p:sp>
          <p:nvSpPr>
            <p:cNvPr id="813" name="线条"/>
            <p:cNvSpPr/>
            <p:nvPr/>
          </p:nvSpPr>
          <p:spPr>
            <a:xfrm flipH="1">
              <a:off x="738481" y="465875"/>
              <a:ext cx="1" cy="600571"/>
            </a:xfrm>
            <a:prstGeom prst="line">
              <a:avLst/>
            </a:prstGeom>
            <a:noFill/>
            <a:ln w="25400" cap="flat">
              <a:solidFill>
                <a:schemeClr val="accent4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4DEE078C-1AA9-57B6-4AEA-84E25AAB0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不变式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447D9-0CB0-FA6F-E833-64FD991E84AF}"/>
              </a:ext>
            </a:extLst>
          </p:cNvPr>
          <p:cNvSpPr txBox="1"/>
          <p:nvPr/>
        </p:nvSpPr>
        <p:spPr>
          <a:xfrm>
            <a:off x="742950" y="1233408"/>
            <a:ext cx="4270400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空队时，各数组元素为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null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出队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出队</a:t>
            </a:r>
          </a:p>
        </p:txBody>
      </p:sp>
      <p:sp>
        <p:nvSpPr>
          <p:cNvPr id="819" name="public T poll() {…"/>
          <p:cNvSpPr txBox="1"/>
          <p:nvPr/>
        </p:nvSpPr>
        <p:spPr>
          <a:xfrm>
            <a:off x="1302258" y="1206287"/>
            <a:ext cx="10720884" cy="5228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poll() {</a:t>
            </a:r>
          </a:p>
          <a:p>
            <a:pPr indent="0">
              <a:lnSpc>
                <a:spcPct val="150000"/>
              </a:lnSpc>
              <a:defRPr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T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 = (T)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既帮助GC， 也</a:t>
            </a:r>
            <a:r>
              <a:rPr lang="en-US"/>
              <a:t>有利于</a:t>
            </a:r>
            <a:r>
              <a:t>peek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= (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result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120986633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成组"/>
          <p:cNvGrpSpPr/>
          <p:nvPr/>
        </p:nvGrpSpPr>
        <p:grpSpPr>
          <a:xfrm>
            <a:off x="3737427" y="4161404"/>
            <a:ext cx="4720779" cy="2206823"/>
            <a:chOff x="-1" y="-1"/>
            <a:chExt cx="3863776" cy="2206821"/>
          </a:xfrm>
        </p:grpSpPr>
        <p:sp>
          <p:nvSpPr>
            <p:cNvPr id="234" name="(a0, a1, a2,……, an-1, an)"/>
            <p:cNvSpPr txBox="1"/>
            <p:nvPr/>
          </p:nvSpPr>
          <p:spPr>
            <a:xfrm>
              <a:off x="74505" y="-1"/>
              <a:ext cx="3668986" cy="625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baseline="-5998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zh-CN" altLang="en-US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baseline="-5998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a</a:t>
              </a:r>
              <a:r>
                <a:rPr baseline="-5998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en-US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...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a</a:t>
              </a:r>
              <a:r>
                <a:rPr baseline="-5998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n-1</a:t>
              </a:r>
              <a:r>
                <a:rPr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, a</a:t>
              </a:r>
              <a:r>
                <a:rPr baseline="-5998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</a:t>
              </a:r>
              <a:endPara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" name="head"/>
            <p:cNvSpPr txBox="1"/>
            <p:nvPr/>
          </p:nvSpPr>
          <p:spPr>
            <a:xfrm>
              <a:off x="-1" y="1581009"/>
              <a:ext cx="1206501" cy="625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 altLang="zh-CN" b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front</a:t>
              </a:r>
              <a:endParaRPr b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" name="tail"/>
            <p:cNvSpPr txBox="1"/>
            <p:nvPr/>
          </p:nvSpPr>
          <p:spPr>
            <a:xfrm>
              <a:off x="2657275" y="1579879"/>
              <a:ext cx="1206500" cy="625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 altLang="zh-CN" b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rear</a:t>
              </a:r>
              <a:endParaRPr b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7" name="线条"/>
            <p:cNvSpPr/>
            <p:nvPr/>
          </p:nvSpPr>
          <p:spPr>
            <a:xfrm flipH="1">
              <a:off x="418057" y="503484"/>
              <a:ext cx="1044" cy="116324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ysDot"/>
              <a:miter lim="400000"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8" name="线条"/>
            <p:cNvSpPr/>
            <p:nvPr/>
          </p:nvSpPr>
          <p:spPr>
            <a:xfrm flipH="1">
              <a:off x="2958746" y="503484"/>
              <a:ext cx="1044" cy="116324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ysDot"/>
              <a:miter lim="400000"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64DAA57B-6D52-0AC7-BAF9-B3833E3B8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队列的定义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EBBE09-FF90-B6CF-3AE3-12D7B34602F7}"/>
              </a:ext>
            </a:extLst>
          </p:cNvPr>
          <p:cNvSpPr txBox="1"/>
          <p:nvPr/>
        </p:nvSpPr>
        <p:spPr>
          <a:xfrm>
            <a:off x="2231756" y="1937288"/>
            <a:ext cx="9144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D6D1CD-4D1F-5982-782F-C405C237596C}"/>
              </a:ext>
            </a:extLst>
          </p:cNvPr>
          <p:cNvSpPr txBox="1"/>
          <p:nvPr/>
        </p:nvSpPr>
        <p:spPr>
          <a:xfrm>
            <a:off x="790412" y="1503335"/>
            <a:ext cx="11794212" cy="194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队列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(Queue)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是限制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add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操作只能发生在表尾，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remove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操作只能发生在表头的线性表</a:t>
            </a:r>
            <a:r>
              <a:rPr lang="zh-CN" altLang="en-US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习惯上，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add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操作称作入队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(offer)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remove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操作称为出队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(poll)</a:t>
            </a:r>
            <a:r>
              <a:rPr lang="zh-CN" altLang="en-US" sz="2400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入队的一端叫作队头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(front)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，另一端叫作队尾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rear</a:t>
            </a:r>
            <a:r>
              <a:rPr lang="en-US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r>
              <a:rPr lang="zh-CN" altLang="zh-CN" sz="24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endParaRPr kumimoji="1" lang="zh-CN" altLang="en-US" sz="24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探索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探索</a:t>
            </a:r>
          </a:p>
        </p:txBody>
      </p:sp>
      <p:sp>
        <p:nvSpPr>
          <p:cNvPr id="826" name="@SuppressWarnings(&quot;unchecked&quot;)…"/>
          <p:cNvSpPr txBox="1"/>
          <p:nvPr/>
        </p:nvSpPr>
        <p:spPr>
          <a:xfrm>
            <a:off x="904714" y="6248192"/>
            <a:ext cx="6335068" cy="2343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peek() {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(T) 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827" name="@SuppressWarnings(&quot;unchecked&quot;)…"/>
          <p:cNvSpPr txBox="1"/>
          <p:nvPr/>
        </p:nvSpPr>
        <p:spPr>
          <a:xfrm>
            <a:off x="1086307" y="1379048"/>
            <a:ext cx="6989093" cy="3497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@SuppressWarnings</a:t>
            </a:r>
            <a:r>
              <a:rPr>
                <a:solidFill>
                  <a:srgbClr val="000000"/>
                </a:solidFill>
              </a:rPr>
              <a:t>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T peek() {</a:t>
            </a:r>
            <a:endParaRPr>
              <a:solidFill>
                <a:srgbClr val="4E9072"/>
              </a:solidFill>
            </a:endParaRP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 == </a:t>
            </a:r>
            <a:r>
              <a:rPr lang="en-US">
                <a:solidFill>
                  <a:srgbClr val="0326CC"/>
                </a:solidFill>
              </a:rPr>
              <a:t>rear</a:t>
            </a:r>
            <a:r>
              <a:rPr>
                <a:solidFill>
                  <a:srgbClr val="000000"/>
                </a:solidFill>
              </a:rPr>
              <a:t>)</a:t>
            </a:r>
            <a:r>
              <a:t>// 单独处理空队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rPr>
                <a:solidFill>
                  <a:srgbClr val="000000"/>
                </a:solidFill>
              </a:rPr>
              <a:t> (T)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D19106-0701-365A-A94D-793CD7883023}"/>
              </a:ext>
            </a:extLst>
          </p:cNvPr>
          <p:cNvSpPr txBox="1"/>
          <p:nvPr/>
        </p:nvSpPr>
        <p:spPr>
          <a:xfrm>
            <a:off x="1086307" y="5410200"/>
            <a:ext cx="4911601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因为不变式的存在，有以下的代码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cle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clear</a:t>
            </a:r>
          </a:p>
        </p:txBody>
      </p:sp>
      <p:sp>
        <p:nvSpPr>
          <p:cNvPr id="823" name="public void clear() {…"/>
          <p:cNvSpPr txBox="1"/>
          <p:nvPr/>
        </p:nvSpPr>
        <p:spPr>
          <a:xfrm>
            <a:off x="256435" y="1442503"/>
            <a:ext cx="12567543" cy="4074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 indent="0">
              <a:lnSpc>
                <a:spcPct val="15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while</a:t>
            </a:r>
            <a:r>
              <a:rPr>
                <a:solidFill>
                  <a:srgbClr val="000000"/>
                </a:solidFill>
              </a:rPr>
              <a:t> (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 lang="en-US">
                <a:solidFill>
                  <a:srgbClr val="0326CC"/>
                </a:solidFill>
              </a:rPr>
              <a:t>rear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>
                <a:solidFill>
                  <a:srgbClr val="0326CC"/>
                </a:solidFill>
              </a:rP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 lang="en-US">
                <a:solidFill>
                  <a:srgbClr val="0326CC"/>
                </a:solidFill>
              </a:rPr>
              <a:t>front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  <a:r>
              <a:t>// 既帮助GC， 也保证了</a:t>
            </a:r>
            <a:r>
              <a:rPr lang="zh-CN" altLang="en-US"/>
              <a:t>不变式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= (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50000"/>
              </a:lnSpc>
              <a:defRPr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// clear后一定是空队列，</a:t>
            </a:r>
            <a:r>
              <a:rPr lang="en-US"/>
              <a:t>front</a:t>
            </a:r>
            <a:r>
              <a:t> == </a:t>
            </a:r>
            <a:r>
              <a:rPr lang="en-US"/>
              <a:t>rear</a:t>
            </a:r>
            <a:r>
              <a:t>, 但不一定</a:t>
            </a:r>
            <a:r>
              <a:rPr lang="en-US"/>
              <a:t>front</a:t>
            </a:r>
            <a:r>
              <a:t> = </a:t>
            </a:r>
            <a:r>
              <a:rPr lang="en-US"/>
              <a:t>rear</a:t>
            </a:r>
            <a:r>
              <a:t> = 0;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toStr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toString</a:t>
            </a:r>
          </a:p>
        </p:txBody>
      </p:sp>
      <p:sp>
        <p:nvSpPr>
          <p:cNvPr id="876" name="public String toString() {…"/>
          <p:cNvSpPr txBox="1"/>
          <p:nvPr/>
        </p:nvSpPr>
        <p:spPr>
          <a:xfrm>
            <a:off x="122448" y="2055410"/>
            <a:ext cx="12759903" cy="4651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StringBuilder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StringBuilder();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.append(</a:t>
            </a:r>
            <a:r>
              <a:rPr>
                <a:solidFill>
                  <a:srgbClr val="3933FF"/>
                </a:solidFill>
              </a:rPr>
              <a:t>'['</a:t>
            </a:r>
            <a:r>
              <a:t>);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 lang="en-US"/>
              <a:t>front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 != </a:t>
            </a:r>
            <a:r>
              <a:rPr lang="en-US"/>
              <a:t>rear</a:t>
            </a:r>
            <a:r>
              <a:rPr>
                <a:solidFill>
                  <a:srgbClr val="000000"/>
                </a:solidFill>
              </a:rPr>
              <a:t>; 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 = (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 + 1) % 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.</a:t>
            </a:r>
            <a:r>
              <a:t>length</a:t>
            </a:r>
            <a:r>
              <a:rPr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str</a:t>
            </a:r>
            <a:r>
              <a:rPr>
                <a:solidFill>
                  <a:srgbClr val="000000"/>
                </a:solidFill>
              </a:rPr>
              <a:t>.append(</a:t>
            </a:r>
            <a:r>
              <a:rPr lang="en-US"/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h</a:t>
            </a:r>
            <a:r>
              <a:rPr>
                <a:solidFill>
                  <a:srgbClr val="000000"/>
                </a:solidFill>
              </a:rPr>
              <a:t>] + </a:t>
            </a:r>
            <a:r>
              <a:rPr>
                <a:solidFill>
                  <a:srgbClr val="3933FF"/>
                </a:solidFill>
              </a:rPr>
              <a:t>","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.setCharAt(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.length() - 1, </a:t>
            </a:r>
            <a:r>
              <a:rPr>
                <a:solidFill>
                  <a:srgbClr val="3933FF"/>
                </a:solidFill>
              </a:rPr>
              <a:t>']'</a:t>
            </a:r>
            <a:r>
              <a:t>);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.toString();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4D3DF-5F43-1EF4-35C6-29F27133DF33}"/>
              </a:ext>
            </a:extLst>
          </p:cNvPr>
          <p:cNvSpPr txBox="1"/>
          <p:nvPr/>
        </p:nvSpPr>
        <p:spPr>
          <a:xfrm>
            <a:off x="133350" y="1371600"/>
            <a:ext cx="2987997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次序：从队头到队尾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toStr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迭代器</a:t>
            </a:r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4D3DF-5F43-1EF4-35C6-29F27133DF33}"/>
              </a:ext>
            </a:extLst>
          </p:cNvPr>
          <p:cNvSpPr txBox="1"/>
          <p:nvPr/>
        </p:nvSpPr>
        <p:spPr>
          <a:xfrm>
            <a:off x="551804" y="1216620"/>
            <a:ext cx="2987997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次序：从队头到队尾</a:t>
            </a:r>
          </a:p>
        </p:txBody>
      </p:sp>
      <p:sp>
        <p:nvSpPr>
          <p:cNvPr id="5" name="public Iterator&lt;T&gt; iterator() {…">
            <a:extLst>
              <a:ext uri="{FF2B5EF4-FFF2-40B4-BE49-F238E27FC236}">
                <a16:creationId xmlns:a16="http://schemas.microsoft.com/office/drawing/2014/main" id="{CDF0E296-7B44-DEDA-D72F-D967620BD58D}"/>
              </a:ext>
            </a:extLst>
          </p:cNvPr>
          <p:cNvSpPr txBox="1"/>
          <p:nvPr/>
        </p:nvSpPr>
        <p:spPr>
          <a:xfrm>
            <a:off x="2594404" y="1798026"/>
            <a:ext cx="7643118" cy="748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Iterator&lt;T&gt; iterator() {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return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new</a:t>
            </a:r>
            <a:r>
              <a:rPr sz="2000"/>
              <a:t> Itr();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endParaRPr sz="2000"/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</a:t>
            </a:r>
            <a:r>
              <a:rPr sz="2000">
                <a:solidFill>
                  <a:srgbClr val="931A68"/>
                </a:solidFill>
              </a:rPr>
              <a:t>class</a:t>
            </a:r>
            <a:r>
              <a:rPr sz="2000"/>
              <a:t> Itr </a:t>
            </a:r>
            <a:r>
              <a:rPr sz="2000">
                <a:solidFill>
                  <a:srgbClr val="931A68"/>
                </a:solidFill>
              </a:rPr>
              <a:t>implements</a:t>
            </a:r>
            <a:r>
              <a:rPr sz="2000"/>
              <a:t> Iterator&lt;T&gt; {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0326CC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</a:t>
            </a:r>
            <a:r>
              <a:rPr sz="2000">
                <a:solidFill>
                  <a:srgbClr val="931A68"/>
                </a:solidFill>
              </a:rPr>
              <a:t>int</a:t>
            </a:r>
            <a:r>
              <a:rPr sz="2000">
                <a:solidFill>
                  <a:srgbClr val="000000"/>
                </a:solidFill>
              </a:rPr>
              <a:t> </a:t>
            </a:r>
            <a:r>
              <a:rPr sz="2000"/>
              <a:t>cursor</a:t>
            </a:r>
            <a:r>
              <a:rPr sz="2000">
                <a:solidFill>
                  <a:srgbClr val="000000"/>
                </a:solidFill>
              </a:rPr>
              <a:t>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endParaRPr sz="2000">
              <a:solidFill>
                <a:srgbClr val="000000"/>
              </a:solidFill>
            </a:endParaRP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Itr() {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0326CC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</a:t>
            </a:r>
            <a:r>
              <a:rPr sz="2000"/>
              <a:t>cursor</a:t>
            </a:r>
            <a:r>
              <a:rPr sz="2000">
                <a:solidFill>
                  <a:srgbClr val="000000"/>
                </a:solidFill>
              </a:rPr>
              <a:t> = </a:t>
            </a:r>
            <a:r>
              <a:rPr sz="2000"/>
              <a:t>front</a:t>
            </a:r>
            <a:r>
              <a:rPr sz="2000">
                <a:solidFill>
                  <a:srgbClr val="000000"/>
                </a:solidFill>
              </a:rPr>
              <a:t>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endParaRPr sz="2000"/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</a:t>
            </a:r>
            <a:r>
              <a:rPr sz="2000">
                <a:solidFill>
                  <a:srgbClr val="931A68"/>
                </a:solidFill>
              </a:rPr>
              <a:t>boolean</a:t>
            </a:r>
            <a:r>
              <a:rPr sz="2000"/>
              <a:t> hasNext() {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0326CC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</a:t>
            </a:r>
            <a:r>
              <a:rPr sz="2000">
                <a:solidFill>
                  <a:srgbClr val="931A68"/>
                </a:solidFill>
              </a:rPr>
              <a:t>if</a:t>
            </a:r>
            <a:r>
              <a:rPr sz="2000">
                <a:solidFill>
                  <a:srgbClr val="000000"/>
                </a:solidFill>
              </a:rPr>
              <a:t> (</a:t>
            </a:r>
            <a:r>
              <a:rPr sz="2000"/>
              <a:t>cursor</a:t>
            </a:r>
            <a:r>
              <a:rPr sz="2000">
                <a:solidFill>
                  <a:srgbClr val="000000"/>
                </a:solidFill>
              </a:rPr>
              <a:t> != </a:t>
            </a:r>
            <a:r>
              <a:rPr sz="2000"/>
              <a:t>rear</a:t>
            </a:r>
            <a:r>
              <a:rPr sz="2000">
                <a:solidFill>
                  <a:srgbClr val="000000"/>
                </a:solidFill>
              </a:rPr>
              <a:t>)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	</a:t>
            </a:r>
            <a:r>
              <a:rPr sz="2000"/>
              <a:t>return</a:t>
            </a:r>
            <a:r>
              <a:rPr sz="2000">
                <a:solidFill>
                  <a:srgbClr val="000000"/>
                </a:solidFill>
              </a:rPr>
              <a:t> </a:t>
            </a:r>
            <a:r>
              <a:rPr sz="2000"/>
              <a:t>true</a:t>
            </a:r>
            <a:r>
              <a:rPr sz="2000">
                <a:solidFill>
                  <a:srgbClr val="000000"/>
                </a:solidFill>
              </a:rPr>
              <a:t>;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</a:t>
            </a:r>
            <a:r>
              <a:rPr sz="2000"/>
              <a:t>return</a:t>
            </a:r>
            <a:r>
              <a:rPr sz="2000">
                <a:solidFill>
                  <a:srgbClr val="000000"/>
                </a:solidFill>
              </a:rPr>
              <a:t> </a:t>
            </a:r>
            <a:r>
              <a:rPr sz="2000"/>
              <a:t>false</a:t>
            </a:r>
            <a:r>
              <a:rPr sz="2000">
                <a:solidFill>
                  <a:srgbClr val="000000"/>
                </a:solidFill>
              </a:rPr>
              <a:t>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endParaRPr sz="2000"/>
          </a:p>
          <a:p>
            <a:pPr marL="0" marR="0" defTabSz="457200">
              <a:spcBef>
                <a:spcPts val="0"/>
              </a:spcBef>
              <a:defRPr sz="1400">
                <a:solidFill>
                  <a:srgbClr val="777777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</a:t>
            </a:r>
            <a:r>
              <a:rPr sz="2000"/>
              <a:t>@SuppressWarnings</a:t>
            </a:r>
            <a:r>
              <a:rPr sz="2000">
                <a:solidFill>
                  <a:srgbClr val="000000"/>
                </a:solidFill>
              </a:rPr>
              <a:t>(</a:t>
            </a:r>
            <a:r>
              <a:rPr sz="2000">
                <a:solidFill>
                  <a:srgbClr val="3933FF"/>
                </a:solidFill>
              </a:rPr>
              <a:t>"unchecked"</a:t>
            </a:r>
            <a:r>
              <a:rPr sz="2000">
                <a:solidFill>
                  <a:srgbClr val="000000"/>
                </a:solidFill>
              </a:rPr>
              <a:t>)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</a:t>
            </a:r>
            <a:r>
              <a:rPr sz="2000">
                <a:solidFill>
                  <a:srgbClr val="931A68"/>
                </a:solidFill>
              </a:rPr>
              <a:t>public</a:t>
            </a:r>
            <a:r>
              <a:rPr sz="2000"/>
              <a:t> T next() {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0326CC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T </a:t>
            </a:r>
            <a:r>
              <a:rPr sz="2000">
                <a:solidFill>
                  <a:srgbClr val="7E504F"/>
                </a:solidFill>
              </a:rPr>
              <a:t>result</a:t>
            </a:r>
            <a:r>
              <a:rPr sz="2000">
                <a:solidFill>
                  <a:srgbClr val="000000"/>
                </a:solidFill>
              </a:rPr>
              <a:t> = (T) </a:t>
            </a:r>
            <a:r>
              <a:rPr sz="2000"/>
              <a:t>elements</a:t>
            </a:r>
            <a:r>
              <a:rPr sz="2000">
                <a:solidFill>
                  <a:srgbClr val="000000"/>
                </a:solidFill>
              </a:rPr>
              <a:t>[</a:t>
            </a:r>
            <a:r>
              <a:rPr sz="2000"/>
              <a:t>cursor</a:t>
            </a:r>
            <a:r>
              <a:rPr sz="2000">
                <a:solidFill>
                  <a:srgbClr val="000000"/>
                </a:solidFill>
              </a:rPr>
              <a:t>];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	</a:t>
            </a:r>
            <a:r>
              <a:rPr sz="2000">
                <a:solidFill>
                  <a:srgbClr val="0326CC"/>
                </a:solidFill>
              </a:rPr>
              <a:t>cursor</a:t>
            </a:r>
            <a:r>
              <a:rPr sz="2000"/>
              <a:t> = (</a:t>
            </a:r>
            <a:r>
              <a:rPr sz="2000">
                <a:solidFill>
                  <a:srgbClr val="0326CC"/>
                </a:solidFill>
              </a:rPr>
              <a:t>cursor</a:t>
            </a:r>
            <a:r>
              <a:rPr sz="2000"/>
              <a:t> + 1) % </a:t>
            </a:r>
            <a:r>
              <a:rPr sz="2000">
                <a:solidFill>
                  <a:srgbClr val="0326CC"/>
                </a:solidFill>
              </a:rPr>
              <a:t>elements</a:t>
            </a:r>
            <a:r>
              <a:rPr sz="2000"/>
              <a:t>.</a:t>
            </a:r>
            <a:r>
              <a:rPr sz="2000">
                <a:solidFill>
                  <a:srgbClr val="0326CC"/>
                </a:solidFill>
              </a:rPr>
              <a:t>length</a:t>
            </a:r>
            <a:r>
              <a:rPr sz="2000"/>
              <a:t>;</a:t>
            </a:r>
          </a:p>
          <a:p>
            <a:pPr marL="0" marR="0" defTabSz="457200">
              <a:spcBef>
                <a:spcPts val="0"/>
              </a:spcBef>
              <a:defRPr sz="1400">
                <a:solidFill>
                  <a:srgbClr val="931A68"/>
                </a:solidFill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>
                <a:solidFill>
                  <a:srgbClr val="000000"/>
                </a:solidFill>
              </a:rPr>
              <a:t>			</a:t>
            </a:r>
            <a:r>
              <a:rPr sz="2000"/>
              <a:t>return</a:t>
            </a:r>
            <a:r>
              <a:rPr sz="2000">
                <a:solidFill>
                  <a:srgbClr val="000000"/>
                </a:solidFill>
              </a:rPr>
              <a:t> </a:t>
            </a:r>
            <a:r>
              <a:rPr sz="2000">
                <a:solidFill>
                  <a:srgbClr val="7E504F"/>
                </a:solidFill>
              </a:rPr>
              <a:t>result</a:t>
            </a:r>
            <a:r>
              <a:rPr sz="2000">
                <a:solidFill>
                  <a:srgbClr val="000000"/>
                </a:solidFill>
              </a:rPr>
              <a:t>;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	}</a:t>
            </a:r>
          </a:p>
          <a:p>
            <a:pPr marL="0" marR="0" defTabSz="457200">
              <a:spcBef>
                <a:spcPts val="0"/>
              </a:spcBef>
              <a:defRPr sz="1400">
                <a:uFillTx/>
                <a:latin typeface="Monaco"/>
                <a:ea typeface="Monaco"/>
                <a:cs typeface="Monaco"/>
                <a:sym typeface="Monaco"/>
              </a:defRPr>
            </a:pPr>
            <a:r>
              <a:rPr sz="200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62955976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1、需要预先确定空间大小…"/>
          <p:cNvSpPr txBox="1"/>
          <p:nvPr/>
        </p:nvSpPr>
        <p:spPr>
          <a:xfrm>
            <a:off x="470282" y="1317425"/>
            <a:ext cx="11018081" cy="278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3000"/>
            </a:pPr>
            <a:r>
              <a:t>1、需要预先确定空间大小</a:t>
            </a:r>
          </a:p>
          <a:p>
            <a:pPr>
              <a:lnSpc>
                <a:spcPct val="150000"/>
              </a:lnSpc>
              <a:defRPr sz="3000"/>
            </a:pPr>
            <a:r>
              <a:t>2、理解循环的思想，直线&lt;--&gt;圆</a:t>
            </a:r>
          </a:p>
          <a:p>
            <a:pPr>
              <a:lnSpc>
                <a:spcPct val="150000"/>
              </a:lnSpc>
              <a:defRPr sz="3000"/>
            </a:pPr>
            <a:r>
              <a:t>3、各方法的时间复杂度为O(1)，由于%运算代价较高，需要改进</a:t>
            </a:r>
          </a:p>
          <a:p>
            <a:pPr>
              <a:lnSpc>
                <a:spcPct val="150000"/>
              </a:lnSpc>
              <a:defRPr sz="3000"/>
            </a:pPr>
            <a:r>
              <a:rPr lang="en-US" altLang="zh-CN"/>
              <a:t>4</a:t>
            </a:r>
            <a:r>
              <a:t>、节省</a:t>
            </a:r>
            <a:r>
              <a:rPr lang="en-US"/>
              <a:t>了</a:t>
            </a:r>
            <a:r>
              <a:t>peek的if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21F69F3-1A95-2710-DAD0-349B59F38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数组实现小结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链式队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链式队列</a:t>
            </a:r>
          </a:p>
        </p:txBody>
      </p:sp>
      <p:grpSp>
        <p:nvGrpSpPr>
          <p:cNvPr id="918" name="成组"/>
          <p:cNvGrpSpPr/>
          <p:nvPr/>
        </p:nvGrpSpPr>
        <p:grpSpPr>
          <a:xfrm>
            <a:off x="5776151" y="1170211"/>
            <a:ext cx="6807204" cy="3079472"/>
            <a:chOff x="0" y="0"/>
            <a:chExt cx="6807202" cy="3079470"/>
          </a:xfrm>
        </p:grpSpPr>
        <p:sp>
          <p:nvSpPr>
            <p:cNvPr id="884" name="矩形"/>
            <p:cNvSpPr/>
            <p:nvPr/>
          </p:nvSpPr>
          <p:spPr>
            <a:xfrm>
              <a:off x="2857500" y="95371"/>
              <a:ext cx="1411909" cy="176505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887" name="成组"/>
            <p:cNvGrpSpPr/>
            <p:nvPr/>
          </p:nvGrpSpPr>
          <p:grpSpPr>
            <a:xfrm>
              <a:off x="3021012" y="691015"/>
              <a:ext cx="901703" cy="471924"/>
              <a:chOff x="0" y="-20061"/>
              <a:chExt cx="901701" cy="471923"/>
            </a:xfrm>
          </p:grpSpPr>
          <p:sp>
            <p:nvSpPr>
              <p:cNvPr id="885" name="矩形"/>
              <p:cNvSpPr/>
              <p:nvPr/>
            </p:nvSpPr>
            <p:spPr>
              <a:xfrm>
                <a:off x="0" y="-1"/>
                <a:ext cx="901701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86" name="head"/>
              <p:cNvSpPr txBox="1"/>
              <p:nvPr/>
            </p:nvSpPr>
            <p:spPr>
              <a:xfrm>
                <a:off x="0" y="-20061"/>
                <a:ext cx="901701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 b="0"/>
                  <a:t>front</a:t>
                </a:r>
                <a:endParaRPr b="0"/>
              </a:p>
            </p:txBody>
          </p:sp>
        </p:grpSp>
        <p:grpSp>
          <p:nvGrpSpPr>
            <p:cNvPr id="907" name="成组"/>
            <p:cNvGrpSpPr/>
            <p:nvPr/>
          </p:nvGrpSpPr>
          <p:grpSpPr>
            <a:xfrm>
              <a:off x="0" y="2382872"/>
              <a:ext cx="6807202" cy="696598"/>
              <a:chOff x="0" y="0"/>
              <a:chExt cx="6807201" cy="696596"/>
            </a:xfrm>
          </p:grpSpPr>
          <p:grpSp>
            <p:nvGrpSpPr>
              <p:cNvPr id="890" name="成组"/>
              <p:cNvGrpSpPr/>
              <p:nvPr/>
            </p:nvGrpSpPr>
            <p:grpSpPr>
              <a:xfrm>
                <a:off x="0" y="0"/>
                <a:ext cx="1477301" cy="694243"/>
                <a:chOff x="0" y="0"/>
                <a:chExt cx="1477300" cy="694242"/>
              </a:xfrm>
            </p:grpSpPr>
            <p:sp>
              <p:nvSpPr>
                <p:cNvPr id="888" name="矩形"/>
                <p:cNvSpPr/>
                <p:nvPr/>
              </p:nvSpPr>
              <p:spPr>
                <a:xfrm>
                  <a:off x="0" y="0"/>
                  <a:ext cx="1477301" cy="694243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889" name="a0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0</a:t>
                  </a:r>
                </a:p>
              </p:txBody>
            </p:sp>
          </p:grpSp>
          <p:sp>
            <p:nvSpPr>
              <p:cNvPr id="891" name="矩形"/>
              <p:cNvSpPr/>
              <p:nvPr/>
            </p:nvSpPr>
            <p:spPr>
              <a:xfrm>
                <a:off x="1477298" y="0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892" name="椭圆形"/>
              <p:cNvSpPr/>
              <p:nvPr/>
            </p:nvSpPr>
            <p:spPr>
              <a:xfrm>
                <a:off x="1689004" y="32005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grpSp>
            <p:nvGrpSpPr>
              <p:cNvPr id="895" name="成组"/>
              <p:cNvGrpSpPr/>
              <p:nvPr/>
            </p:nvGrpSpPr>
            <p:grpSpPr>
              <a:xfrm>
                <a:off x="2426491" y="2353"/>
                <a:ext cx="1477301" cy="694244"/>
                <a:chOff x="0" y="0"/>
                <a:chExt cx="1477300" cy="694243"/>
              </a:xfrm>
            </p:grpSpPr>
            <p:sp>
              <p:nvSpPr>
                <p:cNvPr id="893" name="矩形"/>
                <p:cNvSpPr/>
                <p:nvPr/>
              </p:nvSpPr>
              <p:spPr>
                <a:xfrm>
                  <a:off x="0" y="0"/>
                  <a:ext cx="1477301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894" name="a1"/>
                <p:cNvSpPr txBox="1"/>
                <p:nvPr/>
              </p:nvSpPr>
              <p:spPr>
                <a:xfrm>
                  <a:off x="439001" y="102389"/>
                  <a:ext cx="599296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1</a:t>
                  </a:r>
                </a:p>
              </p:txBody>
            </p:sp>
          </p:grpSp>
          <p:sp>
            <p:nvSpPr>
              <p:cNvPr id="896" name="矩形"/>
              <p:cNvSpPr/>
              <p:nvPr/>
            </p:nvSpPr>
            <p:spPr>
              <a:xfrm>
                <a:off x="3903788" y="2353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grpSp>
            <p:nvGrpSpPr>
              <p:cNvPr id="899" name="成组"/>
              <p:cNvGrpSpPr/>
              <p:nvPr/>
            </p:nvGrpSpPr>
            <p:grpSpPr>
              <a:xfrm>
                <a:off x="4801800" y="2353"/>
                <a:ext cx="1477302" cy="694244"/>
                <a:chOff x="0" y="0"/>
                <a:chExt cx="1477301" cy="694243"/>
              </a:xfrm>
            </p:grpSpPr>
            <p:sp>
              <p:nvSpPr>
                <p:cNvPr id="897" name="矩形"/>
                <p:cNvSpPr/>
                <p:nvPr/>
              </p:nvSpPr>
              <p:spPr>
                <a:xfrm>
                  <a:off x="0" y="0"/>
                  <a:ext cx="1477302" cy="694244"/>
                </a:xfrm>
                <a:prstGeom prst="rect">
                  <a:avLst/>
                </a:prstGeom>
                <a:solidFill>
                  <a:srgbClr val="FFFFFF"/>
                </a:solidFill>
                <a:ln w="9525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R="40640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898" name="a2"/>
                <p:cNvSpPr txBox="1"/>
                <p:nvPr/>
              </p:nvSpPr>
              <p:spPr>
                <a:xfrm>
                  <a:off x="439001" y="102389"/>
                  <a:ext cx="599297" cy="48946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/>
                <a:p>
                  <a:pPr marR="40640" indent="40640" algn="ctr" defTabSz="914400">
                    <a:spcBef>
                      <a:spcPts val="1300"/>
                    </a:spcBef>
                    <a:defRPr sz="2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a</a:t>
                  </a:r>
                  <a:r>
                    <a:rPr baseline="-25000"/>
                    <a:t>2</a:t>
                  </a:r>
                </a:p>
              </p:txBody>
            </p:sp>
          </p:grpSp>
          <p:sp>
            <p:nvSpPr>
              <p:cNvPr id="900" name="矩形"/>
              <p:cNvSpPr/>
              <p:nvPr/>
            </p:nvSpPr>
            <p:spPr>
              <a:xfrm>
                <a:off x="6279095" y="2353"/>
                <a:ext cx="528107" cy="694242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01" name="椭圆形"/>
              <p:cNvSpPr/>
              <p:nvPr/>
            </p:nvSpPr>
            <p:spPr>
              <a:xfrm>
                <a:off x="4169005" y="270636"/>
                <a:ext cx="53511" cy="105903"/>
              </a:xfrm>
              <a:prstGeom prst="ellipse">
                <a:avLst/>
              </a:prstGeom>
              <a:solidFill>
                <a:srgbClr val="000000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grpSp>
            <p:nvGrpSpPr>
              <p:cNvPr id="904" name="成组"/>
              <p:cNvGrpSpPr/>
              <p:nvPr/>
            </p:nvGrpSpPr>
            <p:grpSpPr>
              <a:xfrm>
                <a:off x="6386116" y="143555"/>
                <a:ext cx="223343" cy="338886"/>
                <a:chOff x="0" y="0"/>
                <a:chExt cx="223342" cy="338885"/>
              </a:xfrm>
            </p:grpSpPr>
            <p:sp>
              <p:nvSpPr>
                <p:cNvPr id="902" name="线条"/>
                <p:cNvSpPr/>
                <p:nvPr/>
              </p:nvSpPr>
              <p:spPr>
                <a:xfrm flipH="1">
                  <a:off x="0" y="-1"/>
                  <a:ext cx="111672" cy="338887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  <p:sp>
              <p:nvSpPr>
                <p:cNvPr id="903" name="线条"/>
                <p:cNvSpPr/>
                <p:nvPr/>
              </p:nvSpPr>
              <p:spPr>
                <a:xfrm>
                  <a:off x="111669" y="0"/>
                  <a:ext cx="111674" cy="338885"/>
                </a:xfrm>
                <a:prstGeom prst="line">
                  <a:avLst/>
                </a:prstGeom>
                <a:noFill/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 marR="57798" defTabSz="1295400">
                    <a:spcBef>
                      <a:spcPts val="1900"/>
                    </a:spcBef>
                    <a:defRPr sz="3400" b="1">
                      <a:uFill>
                        <a:solidFill>
                          <a:srgbClr val="000000"/>
                        </a:solidFill>
                      </a:uFill>
                    </a:defRPr>
                  </a:pPr>
                  <a:endParaRPr/>
                </a:p>
              </p:txBody>
            </p:sp>
          </p:grpSp>
          <p:sp>
            <p:nvSpPr>
              <p:cNvPr id="905" name="线条"/>
              <p:cNvSpPr/>
              <p:nvPr/>
            </p:nvSpPr>
            <p:spPr>
              <a:xfrm>
                <a:off x="1740188" y="376537"/>
                <a:ext cx="686306" cy="2355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06" name="线条"/>
              <p:cNvSpPr/>
              <p:nvPr/>
            </p:nvSpPr>
            <p:spPr>
              <a:xfrm>
                <a:off x="4222513" y="322410"/>
                <a:ext cx="579289" cy="2355"/>
              </a:xfrm>
              <a:prstGeom prst="line">
                <a:avLst/>
              </a:prstGeom>
              <a:noFill/>
              <a:ln w="381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grpSp>
          <p:nvGrpSpPr>
            <p:cNvPr id="910" name="成组"/>
            <p:cNvGrpSpPr/>
            <p:nvPr/>
          </p:nvGrpSpPr>
          <p:grpSpPr>
            <a:xfrm>
              <a:off x="3035300" y="1243465"/>
              <a:ext cx="876302" cy="471924"/>
              <a:chOff x="0" y="-20061"/>
              <a:chExt cx="876300" cy="471923"/>
            </a:xfrm>
          </p:grpSpPr>
          <p:sp>
            <p:nvSpPr>
              <p:cNvPr id="908" name="矩形"/>
              <p:cNvSpPr/>
              <p:nvPr/>
            </p:nvSpPr>
            <p:spPr>
              <a:xfrm>
                <a:off x="0" y="-1"/>
                <a:ext cx="87630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09" name="tail"/>
              <p:cNvSpPr txBox="1"/>
              <p:nvPr/>
            </p:nvSpPr>
            <p:spPr>
              <a:xfrm>
                <a:off x="0" y="-20061"/>
                <a:ext cx="876300" cy="4719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 b="0"/>
                  <a:t>rear</a:t>
                </a:r>
                <a:endParaRPr b="0"/>
              </a:p>
            </p:txBody>
          </p:sp>
        </p:grpSp>
        <p:sp>
          <p:nvSpPr>
            <p:cNvPr id="911" name="线条"/>
            <p:cNvSpPr/>
            <p:nvPr/>
          </p:nvSpPr>
          <p:spPr>
            <a:xfrm flipV="1">
              <a:off x="744934" y="972960"/>
              <a:ext cx="2281734" cy="9878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12" name="线条"/>
            <p:cNvSpPr/>
            <p:nvPr/>
          </p:nvSpPr>
          <p:spPr>
            <a:xfrm flipV="1">
              <a:off x="758353" y="997675"/>
              <a:ext cx="1" cy="1375113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13" name="线条"/>
            <p:cNvSpPr/>
            <p:nvPr/>
          </p:nvSpPr>
          <p:spPr>
            <a:xfrm flipV="1">
              <a:off x="3911601" y="1406093"/>
              <a:ext cx="1861196" cy="701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914" name="线条"/>
            <p:cNvSpPr/>
            <p:nvPr/>
          </p:nvSpPr>
          <p:spPr>
            <a:xfrm flipV="1">
              <a:off x="5766471" y="1403226"/>
              <a:ext cx="1" cy="971751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917" name="成组"/>
            <p:cNvGrpSpPr/>
            <p:nvPr/>
          </p:nvGrpSpPr>
          <p:grpSpPr>
            <a:xfrm>
              <a:off x="3016250" y="0"/>
              <a:ext cx="1074654" cy="774452"/>
              <a:chOff x="0" y="0"/>
              <a:chExt cx="1074653" cy="774451"/>
            </a:xfrm>
          </p:grpSpPr>
          <p:sp>
            <p:nvSpPr>
              <p:cNvPr id="915" name="矩形"/>
              <p:cNvSpPr/>
              <p:nvPr/>
            </p:nvSpPr>
            <p:spPr>
              <a:xfrm>
                <a:off x="0" y="171325"/>
                <a:ext cx="1074654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916" name="size=3"/>
              <p:cNvSpPr txBox="1"/>
              <p:nvPr/>
            </p:nvSpPr>
            <p:spPr>
              <a:xfrm>
                <a:off x="0" y="0"/>
                <a:ext cx="1074654" cy="77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b="0"/>
                  <a:t>size=3</a:t>
                </a:r>
              </a:p>
            </p:txBody>
          </p:sp>
        </p:grpSp>
      </p:grpSp>
      <p:grpSp>
        <p:nvGrpSpPr>
          <p:cNvPr id="926" name="成组"/>
          <p:cNvGrpSpPr/>
          <p:nvPr/>
        </p:nvGrpSpPr>
        <p:grpSpPr>
          <a:xfrm>
            <a:off x="249587" y="2029660"/>
            <a:ext cx="4116721" cy="1802296"/>
            <a:chOff x="0" y="0"/>
            <a:chExt cx="4116719" cy="1802295"/>
          </a:xfrm>
        </p:grpSpPr>
        <p:sp>
          <p:nvSpPr>
            <p:cNvPr id="919" name="矩形"/>
            <p:cNvSpPr/>
            <p:nvPr/>
          </p:nvSpPr>
          <p:spPr>
            <a:xfrm>
              <a:off x="1603004" y="0"/>
              <a:ext cx="2513715" cy="1802295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 sz="2400"/>
            </a:p>
          </p:txBody>
        </p:sp>
        <p:sp>
          <p:nvSpPr>
            <p:cNvPr id="920" name="成组"/>
            <p:cNvSpPr/>
            <p:nvPr/>
          </p:nvSpPr>
          <p:spPr>
            <a:xfrm>
              <a:off x="1906216" y="691904"/>
              <a:ext cx="1935847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lang="en-US" b="0"/>
                <a:t>front</a:t>
              </a:r>
              <a:r>
                <a:rPr b="0"/>
                <a:t> = null </a:t>
              </a:r>
            </a:p>
          </p:txBody>
        </p:sp>
        <p:grpSp>
          <p:nvGrpSpPr>
            <p:cNvPr id="923" name="成组"/>
            <p:cNvGrpSpPr/>
            <p:nvPr/>
          </p:nvGrpSpPr>
          <p:grpSpPr>
            <a:xfrm>
              <a:off x="1920504" y="1244355"/>
              <a:ext cx="1907271" cy="431801"/>
              <a:chOff x="0" y="0"/>
              <a:chExt cx="1907269" cy="431800"/>
            </a:xfrm>
          </p:grpSpPr>
          <p:sp>
            <p:nvSpPr>
              <p:cNvPr id="921" name="矩形"/>
              <p:cNvSpPr/>
              <p:nvPr/>
            </p:nvSpPr>
            <p:spPr>
              <a:xfrm>
                <a:off x="0" y="-1"/>
                <a:ext cx="1907270" cy="431801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 sz="2400"/>
              </a:p>
            </p:txBody>
          </p:sp>
          <p:sp>
            <p:nvSpPr>
              <p:cNvPr id="922" name="tail = nul"/>
              <p:cNvSpPr txBox="1"/>
              <p:nvPr/>
            </p:nvSpPr>
            <p:spPr>
              <a:xfrm>
                <a:off x="0" y="124"/>
                <a:ext cx="1907270" cy="431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marR="40640" indent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rPr lang="en-US" b="0"/>
                  <a:t>rear</a:t>
                </a:r>
                <a:r>
                  <a:rPr b="0"/>
                  <a:t> = nul</a:t>
                </a:r>
              </a:p>
            </p:txBody>
          </p:sp>
        </p:grpSp>
        <p:sp>
          <p:nvSpPr>
            <p:cNvPr id="924" name="size = 0"/>
            <p:cNvSpPr/>
            <p:nvPr/>
          </p:nvSpPr>
          <p:spPr>
            <a:xfrm>
              <a:off x="1901454" y="152154"/>
              <a:ext cx="1897746" cy="431801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b="0"/>
                <a:t>size = 0</a:t>
              </a:r>
            </a:p>
          </p:txBody>
        </p:sp>
        <p:sp>
          <p:nvSpPr>
            <p:cNvPr id="925" name="空表"/>
            <p:cNvSpPr txBox="1"/>
            <p:nvPr/>
          </p:nvSpPr>
          <p:spPr>
            <a:xfrm>
              <a:off x="0" y="671842"/>
              <a:ext cx="83484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rPr sz="2400" b="0"/>
                <a:t>空表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C2DC938-F41B-1202-A267-036F309BD005}"/>
              </a:ext>
            </a:extLst>
          </p:cNvPr>
          <p:cNvSpPr txBox="1"/>
          <p:nvPr/>
        </p:nvSpPr>
        <p:spPr>
          <a:xfrm>
            <a:off x="590550" y="5314950"/>
            <a:ext cx="3308598" cy="6796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sp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还可以使用何种队列？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java类库有Queue接口…"/>
          <p:cNvSpPr txBox="1"/>
          <p:nvPr/>
        </p:nvSpPr>
        <p:spPr>
          <a:xfrm>
            <a:off x="305937" y="1336042"/>
            <a:ext cx="12417204" cy="278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l"/>
              <a:defRPr sz="3000"/>
            </a:pPr>
            <a:r>
              <a:t>java类库有Queue接口</a:t>
            </a:r>
            <a:r>
              <a:rPr lang="zh-CN" altLang="en-US"/>
              <a:t>：有</a:t>
            </a:r>
            <a:r>
              <a:rPr lang="en-US" altLang="zh-CN"/>
              <a:t>2</a:t>
            </a:r>
            <a:r>
              <a:rPr lang="zh-CN" altLang="en-US"/>
              <a:t>套方法，一套抛异常，另一套不抛异常</a:t>
            </a:r>
            <a:r>
              <a:rPr lang="en-US" altLang="zh-CN"/>
              <a:t>(</a:t>
            </a:r>
            <a:r>
              <a:rPr lang="zh-CN" altLang="en-US"/>
              <a:t>有赖于检查返回结果，如果不检查，可能会造成错误</a:t>
            </a:r>
            <a:r>
              <a:rPr lang="en-US" altLang="zh-CN"/>
              <a:t>)</a:t>
            </a:r>
            <a:r>
              <a:rPr lang="zh-CN" altLang="en-US"/>
              <a:t>。</a:t>
            </a:r>
            <a:endParaRPr lang="en-US"/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l"/>
              <a:defRPr sz="3000"/>
            </a:pPr>
            <a:r>
              <a:t>java.util.ArrayDeque 和 java.util.LinkedList实现了Quque接口</a:t>
            </a:r>
            <a:r>
              <a:rPr lang="zh-CN" altLang="en-US"/>
              <a:t>。</a:t>
            </a:r>
            <a:endParaRPr/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l"/>
              <a:defRPr sz="3000"/>
            </a:pPr>
            <a:r>
              <a:t>前者是数组实现的队列，后者是采用链式实现。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21F69F3-1A95-2710-DAD0-349B59F38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Java</a:t>
            </a:r>
            <a:r>
              <a:rPr lang="zh-CN" altLang="en-US"/>
              <a:t>类库</a:t>
            </a:r>
          </a:p>
        </p:txBody>
      </p:sp>
    </p:spTree>
    <p:extLst>
      <p:ext uri="{BB962C8B-B14F-4D97-AF65-F5344CB8AC3E}">
        <p14:creationId xmlns:p14="http://schemas.microsoft.com/office/powerpoint/2010/main" val="17049082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队列的特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队列的特点</a:t>
            </a:r>
          </a:p>
        </p:txBody>
      </p:sp>
      <p:sp>
        <p:nvSpPr>
          <p:cNvPr id="243" name="将n个数a0, a1, a2…,an-1, an…"/>
          <p:cNvSpPr txBox="1"/>
          <p:nvPr/>
        </p:nvSpPr>
        <p:spPr>
          <a:xfrm>
            <a:off x="1181100" y="2401364"/>
            <a:ext cx="11315700" cy="5865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/>
              <a:t>将</a:t>
            </a:r>
            <a:r>
              <a:rPr lang="en-US" altLang="zh-CN" sz="2400"/>
              <a:t>n</a:t>
            </a:r>
            <a:r>
              <a:rPr lang="zh-CN" altLang="zh-CN" sz="2400"/>
              <a:t>个数</a:t>
            </a:r>
            <a:r>
              <a:rPr lang="en-US" altLang="zh-CN" sz="2400"/>
              <a:t>a</a:t>
            </a:r>
            <a:r>
              <a:rPr lang="en-US" altLang="zh-CN" sz="2400" baseline="-25000"/>
              <a:t>0</a:t>
            </a:r>
            <a:r>
              <a:rPr lang="en-US" altLang="zh-CN" sz="2400"/>
              <a:t>, a</a:t>
            </a:r>
            <a:r>
              <a:rPr lang="en-US" altLang="zh-CN" sz="2400" baseline="-25000"/>
              <a:t>1</a:t>
            </a:r>
            <a:r>
              <a:rPr lang="en-US" altLang="zh-CN" sz="2400"/>
              <a:t>, a</a:t>
            </a:r>
            <a:r>
              <a:rPr lang="en-US" altLang="zh-CN" sz="2400" baseline="-25000"/>
              <a:t>2</a:t>
            </a:r>
            <a:r>
              <a:rPr lang="en-US" altLang="zh-CN" sz="2400"/>
              <a:t>…,a</a:t>
            </a:r>
            <a:r>
              <a:rPr lang="en-US" altLang="zh-CN" sz="2400" baseline="-25000"/>
              <a:t>n1</a:t>
            </a:r>
            <a:r>
              <a:rPr lang="en-US" altLang="zh-CN" sz="2400"/>
              <a:t>, a</a:t>
            </a:r>
            <a:r>
              <a:rPr lang="en-US" altLang="zh-CN" sz="2400" baseline="-25000"/>
              <a:t>n </a:t>
            </a:r>
            <a:r>
              <a:rPr lang="zh-CN" altLang="en-US" sz="2400"/>
              <a:t>，</a:t>
            </a:r>
            <a:r>
              <a:rPr lang="zh-CN" altLang="zh-CN" sz="2400"/>
              <a:t>按照下标的次序进队，然后再出队</a:t>
            </a:r>
          </a:p>
        </p:txBody>
      </p:sp>
      <p:sp>
        <p:nvSpPr>
          <p:cNvPr id="245" name="(a0)"/>
          <p:cNvSpPr txBox="1"/>
          <p:nvPr/>
        </p:nvSpPr>
        <p:spPr>
          <a:xfrm>
            <a:off x="3468653" y="3814302"/>
            <a:ext cx="10414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endParaRPr sz="2400"/>
          </a:p>
        </p:txBody>
      </p:sp>
      <p:sp>
        <p:nvSpPr>
          <p:cNvPr id="246" name="(a0, a1)"/>
          <p:cNvSpPr txBox="1"/>
          <p:nvPr/>
        </p:nvSpPr>
        <p:spPr>
          <a:xfrm>
            <a:off x="3468653" y="3814302"/>
            <a:ext cx="21082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r>
              <a:rPr sz="2400"/>
              <a:t>, a</a:t>
            </a:r>
            <a:r>
              <a:rPr sz="2400" baseline="-5998"/>
              <a:t>1</a:t>
            </a:r>
            <a:endParaRPr sz="2400"/>
          </a:p>
        </p:txBody>
      </p:sp>
      <p:sp>
        <p:nvSpPr>
          <p:cNvPr id="247" name="(a0, a1,a2,…)"/>
          <p:cNvSpPr txBox="1"/>
          <p:nvPr/>
        </p:nvSpPr>
        <p:spPr>
          <a:xfrm>
            <a:off x="3468653" y="3814302"/>
            <a:ext cx="381000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r>
              <a:rPr sz="2400"/>
              <a:t>, a</a:t>
            </a:r>
            <a:r>
              <a:rPr sz="2400" baseline="-5998"/>
              <a:t>1</a:t>
            </a:r>
            <a:r>
              <a:rPr sz="2400"/>
              <a:t>,a</a:t>
            </a:r>
            <a:r>
              <a:rPr sz="2400" baseline="-5998"/>
              <a:t>2</a:t>
            </a:r>
            <a:r>
              <a:rPr sz="2400"/>
              <a:t>,…</a:t>
            </a:r>
          </a:p>
        </p:txBody>
      </p:sp>
      <p:sp>
        <p:nvSpPr>
          <p:cNvPr id="248" name="(a0, a1,a2,…an-1)"/>
          <p:cNvSpPr txBox="1"/>
          <p:nvPr/>
        </p:nvSpPr>
        <p:spPr>
          <a:xfrm>
            <a:off x="3468653" y="3814302"/>
            <a:ext cx="381000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r>
              <a:rPr sz="2400"/>
              <a:t>, a</a:t>
            </a:r>
            <a:r>
              <a:rPr sz="2400" baseline="-5998"/>
              <a:t>1</a:t>
            </a:r>
            <a:r>
              <a:rPr sz="2400"/>
              <a:t>,a</a:t>
            </a:r>
            <a:r>
              <a:rPr sz="2400" baseline="-5998"/>
              <a:t>2</a:t>
            </a:r>
            <a:r>
              <a:rPr sz="2400"/>
              <a:t>,…a</a:t>
            </a:r>
            <a:r>
              <a:rPr sz="2400" baseline="-5998"/>
              <a:t>n-1</a:t>
            </a:r>
            <a:endParaRPr sz="2400"/>
          </a:p>
        </p:txBody>
      </p:sp>
      <p:sp>
        <p:nvSpPr>
          <p:cNvPr id="249" name="(a0, a1,a2,…an-1,an)"/>
          <p:cNvSpPr txBox="1"/>
          <p:nvPr/>
        </p:nvSpPr>
        <p:spPr>
          <a:xfrm>
            <a:off x="3468653" y="3814302"/>
            <a:ext cx="436880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r>
              <a:rPr sz="2400"/>
              <a:t>, a</a:t>
            </a:r>
            <a:r>
              <a:rPr sz="2400" baseline="-5998"/>
              <a:t>1</a:t>
            </a:r>
            <a:r>
              <a:rPr sz="2400"/>
              <a:t>,a</a:t>
            </a:r>
            <a:r>
              <a:rPr sz="2400" baseline="-5998"/>
              <a:t>2</a:t>
            </a:r>
            <a:r>
              <a:rPr sz="2400"/>
              <a:t>,…a</a:t>
            </a:r>
            <a:r>
              <a:rPr sz="2400" baseline="-5998"/>
              <a:t>n-1</a:t>
            </a:r>
            <a:r>
              <a:rPr sz="2400"/>
              <a:t>,a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50" name="入队过程:"/>
          <p:cNvSpPr txBox="1"/>
          <p:nvPr/>
        </p:nvSpPr>
        <p:spPr>
          <a:xfrm>
            <a:off x="1181100" y="3806895"/>
            <a:ext cx="21082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 b="0"/>
              <a:t>入队过程:</a:t>
            </a:r>
          </a:p>
        </p:txBody>
      </p:sp>
      <p:sp>
        <p:nvSpPr>
          <p:cNvPr id="251" name="出队过程:"/>
          <p:cNvSpPr txBox="1"/>
          <p:nvPr/>
        </p:nvSpPr>
        <p:spPr>
          <a:xfrm>
            <a:off x="1181100" y="5051212"/>
            <a:ext cx="22098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 b="0"/>
              <a:t>出队过程:</a:t>
            </a:r>
          </a:p>
        </p:txBody>
      </p:sp>
      <p:sp>
        <p:nvSpPr>
          <p:cNvPr id="252" name="队的特点：先进先出（First In First Out）"/>
          <p:cNvSpPr txBox="1"/>
          <p:nvPr/>
        </p:nvSpPr>
        <p:spPr>
          <a:xfrm>
            <a:off x="592950" y="1408639"/>
            <a:ext cx="953770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 b="0"/>
              <a:t>先进先出</a:t>
            </a:r>
            <a:r>
              <a:rPr lang="zh-CN" altLang="en-US" sz="2400" b="0"/>
              <a:t>（</a:t>
            </a:r>
            <a:r>
              <a:rPr sz="2400" b="0"/>
              <a:t>First In First Out）</a:t>
            </a:r>
          </a:p>
        </p:txBody>
      </p:sp>
      <p:sp>
        <p:nvSpPr>
          <p:cNvPr id="253" name="(a1, a2,…an-1,an)"/>
          <p:cNvSpPr txBox="1"/>
          <p:nvPr/>
        </p:nvSpPr>
        <p:spPr>
          <a:xfrm>
            <a:off x="3548742" y="4963157"/>
            <a:ext cx="38100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1</a:t>
            </a:r>
            <a:r>
              <a:rPr sz="2400"/>
              <a:t>, a</a:t>
            </a:r>
            <a:r>
              <a:rPr sz="2400" baseline="-5998"/>
              <a:t>2</a:t>
            </a:r>
            <a:r>
              <a:rPr sz="2400"/>
              <a:t>,…a</a:t>
            </a:r>
            <a:r>
              <a:rPr sz="2400" baseline="-5998"/>
              <a:t>n-1</a:t>
            </a:r>
            <a:r>
              <a:rPr sz="2400"/>
              <a:t>,a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54" name="(a0, a1,a2,…an-1, an)"/>
          <p:cNvSpPr txBox="1"/>
          <p:nvPr/>
        </p:nvSpPr>
        <p:spPr>
          <a:xfrm>
            <a:off x="3548742" y="4963157"/>
            <a:ext cx="5346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  <a:r>
              <a:rPr sz="2400"/>
              <a:t>, a</a:t>
            </a:r>
            <a:r>
              <a:rPr sz="2400" baseline="-5998"/>
              <a:t>1</a:t>
            </a:r>
            <a:r>
              <a:rPr sz="2400"/>
              <a:t>,a</a:t>
            </a:r>
            <a:r>
              <a:rPr sz="2400" baseline="-5998"/>
              <a:t>2</a:t>
            </a:r>
            <a:r>
              <a:rPr sz="2400"/>
              <a:t>,…a</a:t>
            </a:r>
            <a:r>
              <a:rPr sz="2400" baseline="-5998"/>
              <a:t>n-1</a:t>
            </a:r>
            <a:r>
              <a:rPr sz="2400"/>
              <a:t>, 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55" name="an"/>
          <p:cNvSpPr txBox="1"/>
          <p:nvPr/>
        </p:nvSpPr>
        <p:spPr>
          <a:xfrm>
            <a:off x="9648049" y="6062696"/>
            <a:ext cx="8255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n</a:t>
            </a:r>
          </a:p>
        </p:txBody>
      </p:sp>
      <p:sp>
        <p:nvSpPr>
          <p:cNvPr id="256" name="an-1"/>
          <p:cNvSpPr txBox="1"/>
          <p:nvPr/>
        </p:nvSpPr>
        <p:spPr>
          <a:xfrm>
            <a:off x="8315959" y="6062696"/>
            <a:ext cx="11430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n-1</a:t>
            </a:r>
          </a:p>
        </p:txBody>
      </p:sp>
      <p:sp>
        <p:nvSpPr>
          <p:cNvPr id="257" name="a0"/>
          <p:cNvSpPr txBox="1"/>
          <p:nvPr/>
        </p:nvSpPr>
        <p:spPr>
          <a:xfrm>
            <a:off x="3504634" y="6062696"/>
            <a:ext cx="8255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0</a:t>
            </a:r>
          </a:p>
        </p:txBody>
      </p:sp>
      <p:sp>
        <p:nvSpPr>
          <p:cNvPr id="258" name="a1"/>
          <p:cNvSpPr txBox="1"/>
          <p:nvPr/>
        </p:nvSpPr>
        <p:spPr>
          <a:xfrm>
            <a:off x="4527408" y="6062696"/>
            <a:ext cx="8255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1</a:t>
            </a:r>
          </a:p>
        </p:txBody>
      </p:sp>
      <p:sp>
        <p:nvSpPr>
          <p:cNvPr id="259" name="a2"/>
          <p:cNvSpPr txBox="1"/>
          <p:nvPr/>
        </p:nvSpPr>
        <p:spPr>
          <a:xfrm>
            <a:off x="5450840" y="6062696"/>
            <a:ext cx="8255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2</a:t>
            </a:r>
          </a:p>
        </p:txBody>
      </p:sp>
      <p:sp>
        <p:nvSpPr>
          <p:cNvPr id="260" name="……"/>
          <p:cNvSpPr txBox="1"/>
          <p:nvPr/>
        </p:nvSpPr>
        <p:spPr>
          <a:xfrm>
            <a:off x="6577471" y="6062696"/>
            <a:ext cx="144780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……</a:t>
            </a:r>
          </a:p>
        </p:txBody>
      </p:sp>
      <p:sp>
        <p:nvSpPr>
          <p:cNvPr id="261" name="(a2,…an-1,an)"/>
          <p:cNvSpPr txBox="1"/>
          <p:nvPr/>
        </p:nvSpPr>
        <p:spPr>
          <a:xfrm>
            <a:off x="3548742" y="4963157"/>
            <a:ext cx="38100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2</a:t>
            </a:r>
            <a:r>
              <a:rPr sz="2400"/>
              <a:t>,…a</a:t>
            </a:r>
            <a:r>
              <a:rPr sz="2400" baseline="-5998"/>
              <a:t>n-1</a:t>
            </a:r>
            <a:r>
              <a:rPr sz="2400"/>
              <a:t>,a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62" name="(an-1,an)"/>
          <p:cNvSpPr txBox="1"/>
          <p:nvPr/>
        </p:nvSpPr>
        <p:spPr>
          <a:xfrm>
            <a:off x="3548742" y="4963157"/>
            <a:ext cx="38100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n-1</a:t>
            </a:r>
            <a:r>
              <a:rPr sz="2400"/>
              <a:t>,a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63" name="(an)"/>
          <p:cNvSpPr txBox="1"/>
          <p:nvPr/>
        </p:nvSpPr>
        <p:spPr>
          <a:xfrm>
            <a:off x="3548742" y="4963157"/>
            <a:ext cx="15494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2400"/>
              <a:t>a</a:t>
            </a:r>
            <a:r>
              <a:rPr sz="2400" baseline="-5998"/>
              <a:t>n</a:t>
            </a:r>
            <a:endParaRPr sz="2400"/>
          </a:p>
        </p:txBody>
      </p:sp>
      <p:sp>
        <p:nvSpPr>
          <p:cNvPr id="264" name="()"/>
          <p:cNvSpPr txBox="1"/>
          <p:nvPr/>
        </p:nvSpPr>
        <p:spPr>
          <a:xfrm>
            <a:off x="3548742" y="4963157"/>
            <a:ext cx="15494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endParaRPr sz="24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1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3" dur="500" fill="hold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21" dur="500" fill="hold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29" dur="500" fill="hold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1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37" dur="500" fill="hold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1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57" dur="500" fill="hold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1" fill="hold" grpId="1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69" dur="500" fill="hold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2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1" fill="hold" grpId="2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81" dur="500" fill="hold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2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2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2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1" fill="hold" grpId="2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97" dur="500" fill="hold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ntr" presetSubtype="0" fill="hold" grpId="2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2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1" fill="hold" grpId="2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09" dur="500" fill="hold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3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" grpId="4" animBg="1" advAuto="0"/>
      <p:bldP spid="245" grpId="5" animBg="1" advAuto="0"/>
      <p:bldP spid="246" grpId="6" animBg="1" advAuto="0"/>
      <p:bldP spid="246" grpId="7" animBg="1" advAuto="0"/>
      <p:bldP spid="247" grpId="8" animBg="1" advAuto="0"/>
      <p:bldP spid="247" grpId="9" animBg="1" advAuto="0"/>
      <p:bldP spid="248" grpId="10" animBg="1" advAuto="0"/>
      <p:bldP spid="248" grpId="11" animBg="1" advAuto="0"/>
      <p:bldP spid="249" grpId="12" animBg="1" advAuto="0"/>
      <p:bldP spid="250" grpId="1" animBg="1" advAuto="0"/>
      <p:bldP spid="251" grpId="13" animBg="1" advAuto="0"/>
      <p:bldP spid="253" grpId="17" animBg="1" advAuto="0"/>
      <p:bldP spid="253" grpId="19" animBg="1" advAuto="0"/>
      <p:bldP spid="254" grpId="14" animBg="1" advAuto="0"/>
      <p:bldP spid="254" grpId="16" animBg="1" advAuto="0"/>
      <p:bldP spid="255" grpId="28" animBg="1" advAuto="0"/>
      <p:bldP spid="256" grpId="25" animBg="1" advAuto="0"/>
      <p:bldP spid="257" grpId="15" animBg="1" advAuto="0"/>
      <p:bldP spid="258" grpId="18" animBg="1" advAuto="0"/>
      <p:bldP spid="259" grpId="21" animBg="1" advAuto="0"/>
      <p:bldP spid="260" grpId="23" animBg="1" advAuto="0"/>
      <p:bldP spid="261" grpId="20" animBg="1" advAuto="0"/>
      <p:bldP spid="261" grpId="22" animBg="1" advAuto="0"/>
      <p:bldP spid="262" grpId="24" animBg="1" advAuto="0"/>
      <p:bldP spid="262" grpId="26" animBg="1" advAuto="0"/>
      <p:bldP spid="263" grpId="27" animBg="1" advAuto="0"/>
      <p:bldP spid="263" grpId="29" animBg="1" advAuto="0"/>
      <p:bldP spid="264" grpId="3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队列的应用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队列的</a:t>
            </a:r>
            <a:r>
              <a:rPr lang="zh-CN" altLang="en-US"/>
              <a:t>用途</a:t>
            </a:r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74CB9D-5490-56FB-867B-373132047B33}"/>
              </a:ext>
            </a:extLst>
          </p:cNvPr>
          <p:cNvSpPr txBox="1"/>
          <p:nvPr/>
        </p:nvSpPr>
        <p:spPr>
          <a:xfrm>
            <a:off x="647700" y="1543050"/>
            <a:ext cx="9677400" cy="2495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lvl="1" indent="0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常用于资源的分配：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60000" lvl="8" indent="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购买电影票的队列</a:t>
            </a:r>
            <a:endParaRPr kumimoji="1"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60000" lvl="6" indent="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操作系统的打印机队列</a:t>
            </a:r>
            <a:endParaRPr kumimoji="1"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60000" lvl="6" indent="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交换机的数据包队列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40215F-DB8D-FF83-D8D4-BC8F3472799F}"/>
              </a:ext>
            </a:extLst>
          </p:cNvPr>
          <p:cNvSpPr txBox="1"/>
          <p:nvPr/>
        </p:nvSpPr>
        <p:spPr>
          <a:xfrm>
            <a:off x="1619842" y="6324600"/>
            <a:ext cx="9144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lvl="1" indent="-457200">
              <a:lnSpc>
                <a:spcPct val="150000"/>
              </a:lnSpc>
              <a:buFont typeface="Wingdings" pitchFamily="2" charset="2"/>
              <a:buChar char="l"/>
            </a:pP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// Java类库有接口Queue,提供了2套出队、入队的方法，区别在于特殊情形是不是抛异常…"/>
          <p:cNvSpPr txBox="1"/>
          <p:nvPr/>
        </p:nvSpPr>
        <p:spPr>
          <a:xfrm>
            <a:off x="125555" y="1629573"/>
            <a:ext cx="12772727" cy="601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interface</a:t>
            </a:r>
            <a:r>
              <a:t> IQueue&lt;T&gt; {</a:t>
            </a:r>
          </a:p>
          <a:p>
            <a:pPr indent="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clear);</a:t>
            </a:r>
          </a:p>
          <a:p>
            <a:pPr indent="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isEmpty();</a:t>
            </a:r>
          </a:p>
          <a:p>
            <a:pPr indent="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size();</a:t>
            </a:r>
          </a:p>
          <a:p>
            <a:pPr lvl="2" indent="45720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// 如果不违反空间限制则入队；加入队列后返回true，没有加入则返回false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rPr>
                <a:solidFill>
                  <a:srgbClr val="000000"/>
                </a:solidFill>
              </a:rPr>
              <a:t> offer(T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poll(); </a:t>
            </a:r>
            <a:r>
              <a:t>// 出队，返回队头的值，如果队空返回null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T peek(); </a:t>
            </a:r>
            <a:r>
              <a:t>// 返回队头的值，如果队空返回null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zh-CN" altLang="en-US"/>
              <a:t>   </a:t>
            </a:r>
            <a:r>
              <a:rPr lang="en-US" altLang="zh-CN"/>
              <a:t>// Java</a:t>
            </a:r>
            <a:r>
              <a:rPr lang="zh-CN" altLang="en-US"/>
              <a:t>类库的接口</a:t>
            </a:r>
            <a:r>
              <a:rPr lang="en-US" altLang="zh-CN"/>
              <a:t>Queue,</a:t>
            </a:r>
            <a:r>
              <a:rPr lang="zh-CN" altLang="en-US"/>
              <a:t>提供了</a:t>
            </a:r>
            <a:r>
              <a:rPr lang="en-US" altLang="zh-CN"/>
              <a:t>2</a:t>
            </a:r>
            <a:r>
              <a:rPr lang="zh-CN" altLang="en-US"/>
              <a:t>套出队、入队的方法，区别在于特殊情形是不是抛异常</a:t>
            </a:r>
            <a:r>
              <a:t> 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lang="zh-CN" altLang="en-US"/>
              <a:t>   </a:t>
            </a:r>
            <a:r>
              <a:rPr lang="en-US" altLang="zh-CN"/>
              <a:t>// </a:t>
            </a:r>
            <a:r>
              <a:rPr lang="zh-CN" altLang="en-US"/>
              <a:t>如果不违反空间限制则入队，返回</a:t>
            </a:r>
            <a:r>
              <a:rPr lang="en-US" altLang="zh-CN"/>
              <a:t>true</a:t>
            </a:r>
            <a:r>
              <a:rPr lang="zh-CN" altLang="en-US"/>
              <a:t>，没有空间则抛异常</a:t>
            </a:r>
            <a:r>
              <a:rPr lang="en-US" altLang="zh-CN"/>
              <a:t>IllegalStateException</a:t>
            </a:r>
            <a:endParaRPr lang="en-US"/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   // boolean add(T x);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T remove(); // 出队，返回队头的值，如果队空抛异常NoSuchElementException</a:t>
            </a:r>
          </a:p>
          <a:p>
            <a:pPr indent="0">
              <a:lnSpc>
                <a:spcPct val="120000"/>
              </a:lnSpc>
              <a:defRPr sz="23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T element(); // 返回队头的值，如果队空抛异常NoSuchElementException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20000"/>
              </a:lnSpc>
              <a:defRPr sz="230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CA17120-1613-E43B-D2AB-5481A66E1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队列的抽象数据类型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数组实现</a:t>
            </a:r>
          </a:p>
        </p:txBody>
      </p:sp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95F07FBD-B202-90D8-B5CF-A51C259D44F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2247" y="2424036"/>
            <a:ext cx="10320297" cy="277193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5106F2D-A440-ADA4-7CC3-084F29D527D9}"/>
              </a:ext>
            </a:extLst>
          </p:cNvPr>
          <p:cNvSpPr txBox="1"/>
          <p:nvPr/>
        </p:nvSpPr>
        <p:spPr>
          <a:xfrm>
            <a:off x="533400" y="1371600"/>
            <a:ext cx="72771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不变式：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队头的下标，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队尾右邻的下标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4295EC-BDD4-3018-805B-96640BEDBAE0}"/>
              </a:ext>
            </a:extLst>
          </p:cNvPr>
          <p:cNvSpPr txBox="1"/>
          <p:nvPr/>
        </p:nvSpPr>
        <p:spPr>
          <a:xfrm>
            <a:off x="533400" y="5295906"/>
            <a:ext cx="9322394" cy="15430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入队操作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elements[rear] = e;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= rear + 1</a:t>
            </a:r>
            <a:endParaRPr kumimoji="1"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出队操作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返回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elements[front]; 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+ 1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假溢出问题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26695A-8D06-0B2E-C3D3-F2C90AFE7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701" y="4016375"/>
            <a:ext cx="8997398" cy="2254250"/>
          </a:xfrm>
          <a:prstGeom prst="rect">
            <a:avLst/>
          </a:prstGeom>
        </p:spPr>
      </p:pic>
      <p:pic>
        <p:nvPicPr>
          <p:cNvPr id="6" name="图片 5" descr="形状&#10;&#10;中度可信度描述已自动生成">
            <a:extLst>
              <a:ext uri="{FF2B5EF4-FFF2-40B4-BE49-F238E27FC236}">
                <a16:creationId xmlns:a16="http://schemas.microsoft.com/office/drawing/2014/main" id="{BB5C6F35-6DC6-DDD7-35AA-21B68DEAD76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7551" y="1018958"/>
            <a:ext cx="8373249" cy="22489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809009F-9713-93E1-1E9B-006163D33FAC}"/>
              </a:ext>
            </a:extLst>
          </p:cNvPr>
          <p:cNvSpPr txBox="1"/>
          <p:nvPr/>
        </p:nvSpPr>
        <p:spPr>
          <a:xfrm>
            <a:off x="4978400" y="3204003"/>
            <a:ext cx="1524000" cy="628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初始队列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06B94B-ABBD-29B3-8914-74551697E951}"/>
              </a:ext>
            </a:extLst>
          </p:cNvPr>
          <p:cNvSpPr txBox="1"/>
          <p:nvPr/>
        </p:nvSpPr>
        <p:spPr>
          <a:xfrm>
            <a:off x="4978400" y="6270625"/>
            <a:ext cx="4470400" cy="628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次出队，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次入队后的队列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145EDC-D3D3-2FF3-E7F1-90811E6638A8}"/>
              </a:ext>
            </a:extLst>
          </p:cNvPr>
          <p:cNvSpPr txBox="1"/>
          <p:nvPr/>
        </p:nvSpPr>
        <p:spPr>
          <a:xfrm>
            <a:off x="1837550" y="7334250"/>
            <a:ext cx="8997398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假溢出：不能继续执行入队操作，但是数组左端尚有空闲空间。</a:t>
            </a:r>
          </a:p>
        </p:txBody>
      </p:sp>
    </p:spTree>
    <p:extLst>
      <p:ext uri="{BB962C8B-B14F-4D97-AF65-F5344CB8AC3E}">
        <p14:creationId xmlns:p14="http://schemas.microsoft.com/office/powerpoint/2010/main" val="3024836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解决方案一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26695A-8D06-0B2E-C3D3-F2C90AFE7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42" y="2238375"/>
            <a:ext cx="8997398" cy="22542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952362-B9DA-CAD9-B674-26C396090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842" y="4778375"/>
            <a:ext cx="8389730" cy="2254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E239C42-AC8D-6AC9-9F36-4B5F100DA939}"/>
              </a:ext>
            </a:extLst>
          </p:cNvPr>
          <p:cNvSpPr txBox="1"/>
          <p:nvPr/>
        </p:nvSpPr>
        <p:spPr>
          <a:xfrm>
            <a:off x="552450" y="1409700"/>
            <a:ext cx="69723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– 1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的数组元素向左移动。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1EB098-ACF0-B4BB-D1B2-07FE024D20A3}"/>
              </a:ext>
            </a:extLst>
          </p:cNvPr>
          <p:cNvSpPr txBox="1"/>
          <p:nvPr/>
        </p:nvSpPr>
        <p:spPr>
          <a:xfrm>
            <a:off x="762000" y="7391402"/>
            <a:ext cx="3086100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时间复杂度</a:t>
            </a:r>
            <a:r>
              <a:rPr kumimoji="1"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O(</a:t>
            </a:r>
            <a:r>
              <a:rPr kumimoji="1" lang="en-US" altLang="zh-CN" i="1" kern="10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1" lang="en-US" altLang="zh-CN" kern="10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1" lang="zh-CN" altLang="en-US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03593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DC2E24-34EF-2228-0008-0771E991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26695A-8D06-0B2E-C3D3-F2C90AFE7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550" y="2524819"/>
            <a:ext cx="8997398" cy="225425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9643F0-E47A-BC3B-6A74-B6CE48229BAA}"/>
              </a:ext>
            </a:extLst>
          </p:cNvPr>
          <p:cNvSpPr txBox="1"/>
          <p:nvPr/>
        </p:nvSpPr>
        <p:spPr>
          <a:xfrm>
            <a:off x="666750" y="1257299"/>
            <a:ext cx="11925300" cy="1313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超过数组的右边界时，令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= 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，回到数组的左端，即视数组下标为循环的：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ctr">
              <a:lnSpc>
                <a:spcPct val="150000"/>
              </a:lnSpc>
            </a:pP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0</a:t>
            </a:r>
            <a:endParaRPr kumimoji="1" lang="zh-CN" altLang="en-US" kern="100">
              <a:solidFill>
                <a:srgbClr val="FF0000"/>
              </a:solidFill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011049-FADE-E0A5-AEDA-53C47F688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550" y="4699651"/>
            <a:ext cx="8330924" cy="22542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58D6243-F11A-4BCE-474C-1C42E5AD0E82}"/>
              </a:ext>
            </a:extLst>
          </p:cNvPr>
          <p:cNvSpPr txBox="1"/>
          <p:nvPr/>
        </p:nvSpPr>
        <p:spPr>
          <a:xfrm>
            <a:off x="533400" y="7140851"/>
            <a:ext cx="9322394" cy="15430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入队操作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elements[rear] = e;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rear = (rear + 1) % m</a:t>
            </a:r>
            <a:endParaRPr kumimoji="1"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出队操作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返回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elements[front]; 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(front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+ 1) % m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00498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anchorCtr="0">
        <a:spAutoFit/>
      </a:bodyPr>
      <a:lstStyle>
        <a:defPPr indent="-457200" algn="l">
          <a:lnSpc>
            <a:spcPct val="150000"/>
          </a:lnSpc>
          <a:defRPr kumimoji="1" kern="100">
            <a:effectLst/>
            <a:latin typeface="SimSun" panose="02010600030101010101" pitchFamily="2" charset="-122"/>
            <a:ea typeface="SimSun" panose="02010600030101010101" pitchFamily="2" charset="-122"/>
            <a:cs typeface="Times New Roman" panose="02020603050405020304" pitchFamily="18" charset="0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kumimoji="0" sz="3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</TotalTime>
  <Words>1739</Words>
  <Application>Microsoft Macintosh PowerPoint</Application>
  <PresentationFormat>自定义</PresentationFormat>
  <Paragraphs>254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SimSun</vt:lpstr>
      <vt:lpstr>Arial Black</vt:lpstr>
      <vt:lpstr>Avenir Roman</vt:lpstr>
      <vt:lpstr>Monaco</vt:lpstr>
      <vt:lpstr>Tahoma</vt:lpstr>
      <vt:lpstr>Times New Roman</vt:lpstr>
      <vt:lpstr>Wingdings</vt:lpstr>
      <vt:lpstr>1_White</vt:lpstr>
      <vt:lpstr>主要内容</vt:lpstr>
      <vt:lpstr>队列的定义</vt:lpstr>
      <vt:lpstr>队列的特点</vt:lpstr>
      <vt:lpstr>队列的用途</vt:lpstr>
      <vt:lpstr>队列的抽象数据类型</vt:lpstr>
      <vt:lpstr>数组实现</vt:lpstr>
      <vt:lpstr>假溢出问题</vt:lpstr>
      <vt:lpstr>解决方案一</vt:lpstr>
      <vt:lpstr>解决方案二</vt:lpstr>
      <vt:lpstr>解决方案二</vt:lpstr>
      <vt:lpstr>解决方案二</vt:lpstr>
      <vt:lpstr>解决方案二</vt:lpstr>
      <vt:lpstr>解决方案二</vt:lpstr>
      <vt:lpstr>解决方案二</vt:lpstr>
      <vt:lpstr>构造器、isEmpty、size</vt:lpstr>
      <vt:lpstr>入队</vt:lpstr>
      <vt:lpstr>出队</vt:lpstr>
      <vt:lpstr>不变式</vt:lpstr>
      <vt:lpstr>出队</vt:lpstr>
      <vt:lpstr>探索</vt:lpstr>
      <vt:lpstr>clear</vt:lpstr>
      <vt:lpstr>toString</vt:lpstr>
      <vt:lpstr>迭代器</vt:lpstr>
      <vt:lpstr>数组实现小结</vt:lpstr>
      <vt:lpstr>链式队列</vt:lpstr>
      <vt:lpstr>Java类库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主要内容</dc:title>
  <cp:lastModifiedBy>Microsoft Office User</cp:lastModifiedBy>
  <cp:revision>85</cp:revision>
  <dcterms:modified xsi:type="dcterms:W3CDTF">2023-04-20T06:34:02Z</dcterms:modified>
</cp:coreProperties>
</file>