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73" r:id="rId2"/>
    <p:sldId id="323" r:id="rId3"/>
    <p:sldId id="274" r:id="rId4"/>
    <p:sldId id="275" r:id="rId5"/>
    <p:sldId id="276" r:id="rId6"/>
    <p:sldId id="277" r:id="rId7"/>
    <p:sldId id="278" r:id="rId8"/>
    <p:sldId id="325" r:id="rId9"/>
    <p:sldId id="282" r:id="rId10"/>
    <p:sldId id="283" r:id="rId11"/>
    <p:sldId id="284" r:id="rId12"/>
    <p:sldId id="285" r:id="rId13"/>
    <p:sldId id="326" r:id="rId14"/>
    <p:sldId id="327" r:id="rId15"/>
    <p:sldId id="328" r:id="rId16"/>
    <p:sldId id="287" r:id="rId17"/>
    <p:sldId id="288" r:id="rId18"/>
    <p:sldId id="329" r:id="rId19"/>
    <p:sldId id="286" r:id="rId20"/>
    <p:sldId id="289" r:id="rId21"/>
    <p:sldId id="279" r:id="rId22"/>
    <p:sldId id="324" r:id="rId23"/>
    <p:sldId id="280" r:id="rId24"/>
    <p:sldId id="292" r:id="rId25"/>
    <p:sldId id="290" r:id="rId26"/>
    <p:sldId id="293" r:id="rId27"/>
    <p:sldId id="294" r:id="rId28"/>
    <p:sldId id="330" r:id="rId29"/>
    <p:sldId id="296" r:id="rId30"/>
    <p:sldId id="297" r:id="rId31"/>
    <p:sldId id="299" r:id="rId32"/>
    <p:sldId id="300" r:id="rId33"/>
    <p:sldId id="301" r:id="rId34"/>
    <p:sldId id="302" r:id="rId35"/>
    <p:sldId id="303" r:id="rId36"/>
    <p:sldId id="331" r:id="rId37"/>
    <p:sldId id="332" r:id="rId38"/>
    <p:sldId id="333" r:id="rId39"/>
    <p:sldId id="307" r:id="rId40"/>
    <p:sldId id="322" r:id="rId41"/>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540" marR="2540" indent="127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1pPr>
    <a:lvl2pPr marL="2540" marR="2540" indent="3556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2pPr>
    <a:lvl3pPr marL="2540" marR="2540" indent="6985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3pPr>
    <a:lvl4pPr marL="2540" marR="2540" indent="10414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4pPr>
    <a:lvl5pPr marL="2540" marR="2540" indent="13843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5pPr>
    <a:lvl6pPr marL="2540" marR="2540" indent="17272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6pPr>
    <a:lvl7pPr marL="2540" marR="2540" indent="20701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7pPr>
    <a:lvl8pPr marL="2540" marR="2540" indent="24130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8pPr>
    <a:lvl9pPr marL="2540" marR="2540" indent="27559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盛恩" initials="李"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B8BBBD">
              <a:alpha val="30000"/>
            </a:srgbClr>
          </a:solidFill>
        </a:fill>
      </a:tcStyle>
    </a:band2H>
    <a:firstCol>
      <a:tcTxStyle b="off" i="off">
        <a:font>
          <a:latin typeface="Helvetica"/>
          <a:ea typeface="Helvetica"/>
          <a:cs typeface="Helvetica"/>
        </a:font>
        <a:srgbClr val="000000"/>
      </a:tcTxStyle>
      <a:tcStyle>
        <a:tcBdr>
          <a:left>
            <a:ln w="28575"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8575"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8575"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solidFill>
            <a:srgbClr val="D9D9D9"/>
          </a:solidFill>
        </a:fill>
      </a:tcStyle>
    </a:wholeTbl>
    <a:band2H>
      <a:tcTxStyle/>
      <a:tcStyle>
        <a:tcBdr/>
        <a:fill>
          <a:solidFill>
            <a:srgbClr val="EBEBEB"/>
          </a:solidFill>
        </a:fill>
      </a:tcStyle>
    </a:band2H>
    <a:firstCol>
      <a:tcTxStyle b="on" i="off">
        <a:font>
          <a:latin typeface="Helvetica"/>
          <a:ea typeface="Helvetica"/>
          <a:cs typeface="Helvetica"/>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4FC327"/>
          </a:solidFill>
        </a:fill>
      </a:tcStyle>
    </a:firstCol>
    <a:lastRow>
      <a:tcTxStyle b="on" i="off">
        <a:font>
          <a:latin typeface="Helvetica"/>
          <a:ea typeface="Helvetica"/>
          <a:cs typeface="Helvetica"/>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0F7813"/>
          </a:solidFill>
        </a:fill>
      </a:tcStyle>
    </a:lastRow>
    <a:firstRow>
      <a:tcTxStyle b="on" i="off">
        <a:font>
          <a:latin typeface="Helvetica"/>
          <a:ea typeface="Helvetica"/>
          <a:cs typeface="Helvetica"/>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0F7813"/>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4B4B4B"/>
              </a:solidFill>
              <a:custDash>
                <a:ds d="200000" sp="200000"/>
              </a:custDash>
              <a:miter lim="400000"/>
            </a:ln>
          </a:left>
          <a:right>
            <a:ln w="12700" cap="flat">
              <a:solidFill>
                <a:srgbClr val="4B4B4B"/>
              </a:solidFill>
              <a:custDash>
                <a:ds d="200000" sp="200000"/>
              </a:custDash>
              <a:miter lim="400000"/>
            </a:ln>
          </a:right>
          <a:top>
            <a:ln w="12700" cap="flat">
              <a:solidFill>
                <a:srgbClr val="4B4B4B"/>
              </a:solidFill>
              <a:custDash>
                <a:ds d="200000" sp="200000"/>
              </a:custDash>
              <a:miter lim="400000"/>
            </a:ln>
          </a:top>
          <a:bottom>
            <a:ln w="12700" cap="flat">
              <a:solidFill>
                <a:srgbClr val="4B4B4B"/>
              </a:solidFill>
              <a:custDash>
                <a:ds d="200000" sp="200000"/>
              </a:custDash>
              <a:miter lim="400000"/>
            </a:ln>
          </a:bottom>
          <a:insideH>
            <a:ln w="12700" cap="flat">
              <a:solidFill>
                <a:srgbClr val="4B4B4B"/>
              </a:solidFill>
              <a:custDash>
                <a:ds d="200000" sp="200000"/>
              </a:custDash>
              <a:miter lim="400000"/>
            </a:ln>
          </a:insideH>
          <a:insideV>
            <a:ln w="12700" cap="flat">
              <a:solidFill>
                <a:srgbClr val="4B4B4B"/>
              </a:solidFill>
              <a:custDash>
                <a:ds d="200000" sp="200000"/>
              </a:custDash>
              <a:miter lim="400000"/>
            </a:ln>
          </a:insideV>
        </a:tcBdr>
        <a:fill>
          <a:solidFill>
            <a:srgbClr val="E0DDCD"/>
          </a:solidFill>
        </a:fill>
      </a:tcStyle>
    </a:wholeTbl>
    <a:band2H>
      <a:tcTxStyle/>
      <a:tcStyle>
        <a:tcBdr/>
        <a:fill>
          <a:solidFill>
            <a:srgbClr val="D2CFC5"/>
          </a:solidFill>
        </a:fill>
      </a:tcStyle>
    </a:band2H>
    <a:firstCol>
      <a:tcTxStyle b="on" i="off">
        <a:font>
          <a:latin typeface="Helvetica"/>
          <a:ea typeface="Helvetica"/>
          <a:cs typeface="Helvetica"/>
        </a:font>
        <a:srgbClr val="FFFFFF"/>
      </a:tcTxStyle>
      <a:tcStyle>
        <a:tcBdr>
          <a:left>
            <a:ln w="12700" cap="flat">
              <a:solidFill>
                <a:srgbClr val="4B4B4B"/>
              </a:solidFill>
              <a:prstDash val="solid"/>
              <a:miter lim="400000"/>
            </a:ln>
          </a:left>
          <a:right>
            <a:ln w="12700" cap="flat">
              <a:solidFill>
                <a:srgbClr val="4B4B4B"/>
              </a:solidFill>
              <a:prstDash val="solid"/>
              <a:miter lim="400000"/>
            </a:ln>
          </a:right>
          <a:top>
            <a:ln w="12700" cap="flat">
              <a:solidFill>
                <a:srgbClr val="4B4B4B"/>
              </a:solidFill>
              <a:prstDash val="solid"/>
              <a:miter lim="400000"/>
            </a:ln>
          </a:top>
          <a:bottom>
            <a:ln w="12700" cap="flat">
              <a:solidFill>
                <a:srgbClr val="4B4B4B"/>
              </a:solidFill>
              <a:prstDash val="solid"/>
              <a:miter lim="400000"/>
            </a:ln>
          </a:bottom>
          <a:insideH>
            <a:ln w="12700" cap="flat">
              <a:solidFill>
                <a:srgbClr val="4B4B4B"/>
              </a:solidFill>
              <a:prstDash val="solid"/>
              <a:miter lim="400000"/>
            </a:ln>
          </a:insideH>
          <a:insideV>
            <a:ln w="12700" cap="flat">
              <a:solidFill>
                <a:srgbClr val="4B4B4B"/>
              </a:solidFill>
              <a:prstDash val="solid"/>
              <a:miter lim="400000"/>
            </a:ln>
          </a:insideV>
        </a:tcBdr>
        <a:fill>
          <a:solidFill>
            <a:srgbClr val="7D8B87"/>
          </a:solidFill>
        </a:fill>
      </a:tcStyle>
    </a:firstCol>
    <a:lastRow>
      <a:tcTxStyle b="on" i="off">
        <a:font>
          <a:latin typeface="Helvetica"/>
          <a:ea typeface="Helvetica"/>
          <a:cs typeface="Helvetica"/>
        </a:font>
        <a:srgbClr val="FFFFFF"/>
      </a:tcTxStyle>
      <a:tcStyle>
        <a:tcBdr>
          <a:left>
            <a:ln w="12700" cap="flat">
              <a:solidFill>
                <a:srgbClr val="4B4B4B"/>
              </a:solidFill>
              <a:prstDash val="solid"/>
              <a:miter lim="400000"/>
            </a:ln>
          </a:left>
          <a:right>
            <a:ln w="12700" cap="flat">
              <a:solidFill>
                <a:srgbClr val="4B4B4B"/>
              </a:solidFill>
              <a:prstDash val="solid"/>
              <a:miter lim="400000"/>
            </a:ln>
          </a:right>
          <a:top>
            <a:ln w="12700" cap="flat">
              <a:solidFill>
                <a:srgbClr val="4B4B4B"/>
              </a:solidFill>
              <a:prstDash val="solid"/>
              <a:miter lim="400000"/>
            </a:ln>
          </a:top>
          <a:bottom>
            <a:ln w="12700" cap="flat">
              <a:solidFill>
                <a:srgbClr val="4B4B4B"/>
              </a:solidFill>
              <a:prstDash val="solid"/>
              <a:miter lim="400000"/>
            </a:ln>
          </a:bottom>
          <a:insideH>
            <a:ln w="12700" cap="flat">
              <a:solidFill>
                <a:srgbClr val="4B4B4B"/>
              </a:solidFill>
              <a:prstDash val="solid"/>
              <a:miter lim="400000"/>
            </a:ln>
          </a:insideH>
          <a:insideV>
            <a:ln w="12700" cap="flat">
              <a:solidFill>
                <a:srgbClr val="4B4B4B"/>
              </a:solidFill>
              <a:prstDash val="solid"/>
              <a:miter lim="400000"/>
            </a:ln>
          </a:insideV>
        </a:tcBdr>
        <a:fill>
          <a:solidFill>
            <a:srgbClr val="84633E"/>
          </a:solidFill>
        </a:fill>
      </a:tcStyle>
    </a:lastRow>
    <a:firstRow>
      <a:tcTxStyle b="on" i="off">
        <a:font>
          <a:latin typeface="Helvetica"/>
          <a:ea typeface="Helvetica"/>
          <a:cs typeface="Helvetica"/>
        </a:font>
        <a:srgbClr val="FFFFFF"/>
      </a:tcTxStyle>
      <a:tcStyle>
        <a:tcBdr>
          <a:left>
            <a:ln w="12700" cap="flat">
              <a:solidFill>
                <a:srgbClr val="4B4B4B"/>
              </a:solidFill>
              <a:prstDash val="solid"/>
              <a:miter lim="400000"/>
            </a:ln>
          </a:left>
          <a:right>
            <a:ln w="12700" cap="flat">
              <a:solidFill>
                <a:srgbClr val="4B4B4B"/>
              </a:solidFill>
              <a:prstDash val="solid"/>
              <a:miter lim="400000"/>
            </a:ln>
          </a:right>
          <a:top>
            <a:ln w="12700" cap="flat">
              <a:solidFill>
                <a:srgbClr val="4B4B4B"/>
              </a:solidFill>
              <a:prstDash val="solid"/>
              <a:miter lim="400000"/>
            </a:ln>
          </a:top>
          <a:bottom>
            <a:ln w="12700" cap="flat">
              <a:solidFill>
                <a:srgbClr val="4B4B4B"/>
              </a:solidFill>
              <a:prstDash val="solid"/>
              <a:miter lim="400000"/>
            </a:ln>
          </a:bottom>
          <a:insideH>
            <a:ln w="12700" cap="flat">
              <a:solidFill>
                <a:srgbClr val="4B4B4B"/>
              </a:solidFill>
              <a:prstDash val="solid"/>
              <a:miter lim="400000"/>
            </a:ln>
          </a:insideH>
          <a:insideV>
            <a:ln w="12700" cap="flat">
              <a:solidFill>
                <a:srgbClr val="4B4B4B"/>
              </a:solidFill>
              <a:prstDash val="solid"/>
              <a:miter lim="400000"/>
            </a:ln>
          </a:insideV>
        </a:tcBdr>
        <a:fill>
          <a:solidFill>
            <a:srgbClr val="84633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6E6E6"/>
          </a:solidFill>
        </a:fill>
      </a:tcStyle>
    </a:wholeTbl>
    <a:band2H>
      <a:tcTxStyle/>
      <a:tcStyle>
        <a:tcBdr/>
        <a:fill>
          <a:solidFill>
            <a:srgbClr val="D6DFDF"/>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4C637D"/>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4C637D"/>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4C637D"/>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C5C7C8"/>
          </a:solidFill>
        </a:fill>
      </a:tcStyle>
    </a:wholeTbl>
    <a:band2H>
      <a:tcTxStyle/>
      <a:tcStyle>
        <a:tcBdr/>
        <a:fill>
          <a:solidFill>
            <a:srgbClr val="D6D6D7"/>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41454E"/>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D8086"/>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626972"/>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25400" cap="rnd">
              <a:solidFill>
                <a:srgbClr val="000000"/>
              </a:solidFill>
              <a:custDash>
                <a:ds d="100000" sp="200000"/>
              </a:custDash>
              <a:miter lim="400000"/>
            </a:ln>
          </a:left>
          <a:right>
            <a:ln w="25400" cap="rnd">
              <a:solidFill>
                <a:srgbClr val="000000"/>
              </a:solidFill>
              <a:custDash>
                <a:ds d="100000" sp="200000"/>
              </a:custDash>
              <a:miter lim="400000"/>
            </a:ln>
          </a:right>
          <a:top>
            <a:ln w="25400" cap="rnd">
              <a:solidFill>
                <a:srgbClr val="000000"/>
              </a:solidFill>
              <a:custDash>
                <a:ds d="100000" sp="200000"/>
              </a:custDash>
              <a:miter lim="400000"/>
            </a:ln>
          </a:top>
          <a:bottom>
            <a:ln w="25400" cap="rnd">
              <a:solidFill>
                <a:srgbClr val="000000"/>
              </a:solidFill>
              <a:custDash>
                <a:ds d="100000" sp="200000"/>
              </a:custDash>
              <a:miter lim="400000"/>
            </a:ln>
          </a:bottom>
          <a:insideH>
            <a:ln w="25400" cap="rnd">
              <a:solidFill>
                <a:srgbClr val="000000"/>
              </a:solidFill>
              <a:custDash>
                <a:ds d="100000" sp="200000"/>
              </a:custDash>
              <a:miter lim="400000"/>
            </a:ln>
          </a:insideH>
          <a:insideV>
            <a:ln w="25400" cap="rnd">
              <a:solidFill>
                <a:srgbClr val="000000"/>
              </a:solidFill>
              <a:custDash>
                <a:ds d="100000" sp="200000"/>
              </a:custDash>
              <a:miter lim="400000"/>
            </a:ln>
          </a:insideV>
        </a:tcBdr>
        <a:fill>
          <a:solidFill>
            <a:srgbClr val="FFFFFF"/>
          </a:solidFill>
        </a:fill>
      </a:tcStyle>
    </a:wholeTbl>
    <a:band2H>
      <a:tcTxStyle/>
      <a:tcStyle>
        <a:tcBdr/>
        <a:fill>
          <a:solidFill>
            <a:srgbClr val="E8EAEA"/>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25400" cap="rnd">
              <a:solidFill>
                <a:srgbClr val="000000"/>
              </a:solidFill>
              <a:custDash>
                <a:ds d="100000" sp="200000"/>
              </a:custDash>
              <a:miter lim="400000"/>
            </a:ln>
          </a:top>
          <a:bottom>
            <a:ln w="25400" cap="rnd">
              <a:solidFill>
                <a:srgbClr val="000000"/>
              </a:solidFill>
              <a:custDash>
                <a:ds d="100000" sp="200000"/>
              </a:custDash>
              <a:miter lim="400000"/>
            </a:ln>
          </a:bottom>
          <a:insideH>
            <a:ln w="25400" cap="rnd">
              <a:solidFill>
                <a:srgbClr val="000000"/>
              </a:solidFill>
              <a:custDash>
                <a:ds d="100000" sp="200000"/>
              </a:custDash>
              <a:miter lim="400000"/>
            </a:ln>
          </a:insideH>
          <a:insideV>
            <a:ln w="25400" cap="rnd">
              <a:solidFill>
                <a:srgbClr val="000000"/>
              </a:solidFill>
              <a:custDash>
                <a:ds d="100000" sp="200000"/>
              </a:custDash>
              <a:miter lim="400000"/>
            </a:ln>
          </a:insideV>
        </a:tcBdr>
        <a:fill>
          <a:solidFill>
            <a:srgbClr val="FFFFFF"/>
          </a:solidFill>
        </a:fill>
      </a:tcStyle>
    </a:firstCol>
    <a:lastRow>
      <a:tcTxStyle b="on" i="off">
        <a:font>
          <a:latin typeface="Helvetica"/>
          <a:ea typeface="Helvetica"/>
          <a:cs typeface="Helvetica"/>
        </a:font>
        <a:srgbClr val="000000"/>
      </a:tcTxStyle>
      <a:tcStyle>
        <a:tcBdr>
          <a:left>
            <a:ln w="25400" cap="rnd">
              <a:solidFill>
                <a:srgbClr val="000000"/>
              </a:solidFill>
              <a:custDash>
                <a:ds d="100000" sp="200000"/>
              </a:custDash>
              <a:miter lim="400000"/>
            </a:ln>
          </a:left>
          <a:right>
            <a:ln w="25400" cap="rnd">
              <a:solidFill>
                <a:srgbClr val="000000"/>
              </a:solidFill>
              <a:custDash>
                <a:ds d="100000" sp="200000"/>
              </a:custDash>
              <a:miter lim="400000"/>
            </a:ln>
          </a:right>
          <a:top>
            <a:ln w="12700" cap="flat">
              <a:solidFill>
                <a:srgbClr val="000000"/>
              </a:solidFill>
              <a:prstDash val="solid"/>
              <a:miter lim="400000"/>
            </a:ln>
          </a:top>
          <a:bottom>
            <a:ln w="12700" cap="flat">
              <a:noFill/>
              <a:miter lim="400000"/>
            </a:ln>
          </a:bottom>
          <a:insideH>
            <a:ln w="25400" cap="rnd">
              <a:solidFill>
                <a:srgbClr val="000000"/>
              </a:solidFill>
              <a:custDash>
                <a:ds d="100000" sp="200000"/>
              </a:custDash>
              <a:miter lim="400000"/>
            </a:ln>
          </a:insideH>
          <a:insideV>
            <a:ln w="25400" cap="rnd">
              <a:solidFill>
                <a:srgbClr val="000000"/>
              </a:solidFill>
              <a:custDash>
                <a:ds d="100000" sp="200000"/>
              </a:custDash>
              <a:miter lim="400000"/>
            </a:ln>
          </a:insideV>
        </a:tcBdr>
        <a:fill>
          <a:solidFill>
            <a:srgbClr val="FFFFFF"/>
          </a:solidFill>
        </a:fill>
      </a:tcStyle>
    </a:lastRow>
    <a:firstRow>
      <a:tcTxStyle b="on" i="off">
        <a:font>
          <a:latin typeface="Helvetica"/>
          <a:ea typeface="Helvetica"/>
          <a:cs typeface="Helvetica"/>
        </a:font>
        <a:srgbClr val="000000"/>
      </a:tcTxStyle>
      <a:tcStyle>
        <a:tcBdr>
          <a:left>
            <a:ln w="25400" cap="rnd">
              <a:solidFill>
                <a:srgbClr val="000000"/>
              </a:solidFill>
              <a:custDash>
                <a:ds d="100000" sp="200000"/>
              </a:custDash>
              <a:miter lim="400000"/>
            </a:ln>
          </a:left>
          <a:right>
            <a:ln w="25400" cap="rnd">
              <a:solidFill>
                <a:srgbClr val="000000"/>
              </a:solidFill>
              <a:custDash>
                <a:ds d="100000" sp="200000"/>
              </a:custDash>
              <a:miter lim="400000"/>
            </a:ln>
          </a:right>
          <a:top>
            <a:ln w="12700" cap="flat">
              <a:noFill/>
              <a:miter lim="400000"/>
            </a:ln>
          </a:top>
          <a:bottom>
            <a:ln w="12700" cap="flat">
              <a:solidFill>
                <a:srgbClr val="000000"/>
              </a:solidFill>
              <a:prstDash val="solid"/>
              <a:miter lim="400000"/>
            </a:ln>
          </a:bottom>
          <a:insideH>
            <a:ln w="25400" cap="rnd">
              <a:solidFill>
                <a:srgbClr val="000000"/>
              </a:solidFill>
              <a:custDash>
                <a:ds d="100000" sp="200000"/>
              </a:custDash>
              <a:miter lim="400000"/>
            </a:ln>
          </a:insideH>
          <a:insideV>
            <a:ln w="25400" cap="rnd">
              <a:solidFill>
                <a:srgbClr val="000000"/>
              </a:solidFill>
              <a:custDash>
                <a:ds d="100000" sp="200000"/>
              </a:custDash>
              <a:miter lim="400000"/>
            </a:ln>
          </a:insideV>
        </a:tcBdr>
        <a:fill>
          <a:solidFill>
            <a:srgbClr val="FFFFFF"/>
          </a:solidFill>
        </a:fill>
      </a:tcStyle>
    </a:firstRow>
  </a:tblStyle>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DCDFE2"/>
          </a:solidFill>
        </a:fill>
      </a:tcStyle>
    </a:wholeTbl>
    <a:band2H>
      <a:tcTxStyle/>
      <a:tcStyle>
        <a:tcBdr/>
        <a:fill>
          <a:solidFill>
            <a:srgbClr val="FFFFFF"/>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E78C3"/>
          </a:solidFill>
        </a:fill>
      </a:tcStyle>
    </a:firstCol>
    <a:la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25400" cap="flat">
              <a:noFill/>
              <a:miter lim="400000"/>
            </a:ln>
          </a:top>
          <a:bottom>
            <a:ln w="12700" cap="flat">
              <a:noFill/>
              <a:miter lim="400000"/>
            </a:ln>
          </a:bottom>
          <a:insideH>
            <a:ln w="25400" cap="flat">
              <a:noFill/>
              <a:miter lim="400000"/>
            </a:ln>
          </a:insideH>
          <a:insideV>
            <a:ln w="12700" cap="flat">
              <a:noFill/>
              <a:miter lim="400000"/>
            </a:ln>
          </a:insideV>
        </a:tcBdr>
        <a:fill>
          <a:solidFill>
            <a:srgbClr val="4394F8"/>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B4EB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6208"/>
  </p:normalViewPr>
  <p:slideViewPr>
    <p:cSldViewPr snapToGrid="0">
      <p:cViewPr varScale="1">
        <p:scale>
          <a:sx n="119" d="100"/>
          <a:sy n="119" d="100"/>
        </p:scale>
        <p:origin x="14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9" name="Shape 59"/>
          <p:cNvSpPr>
            <a:spLocks noGrp="1" noRot="1" noChangeAspect="1"/>
          </p:cNvSpPr>
          <p:nvPr>
            <p:ph type="sldImg"/>
          </p:nvPr>
        </p:nvSpPr>
        <p:spPr>
          <a:xfrm>
            <a:off x="1143000" y="685800"/>
            <a:ext cx="4572000" cy="3429000"/>
          </a:xfrm>
          <a:prstGeom prst="rect">
            <a:avLst/>
          </a:prstGeom>
        </p:spPr>
        <p:txBody>
          <a:bodyPr/>
          <a:lstStyle/>
          <a:p>
            <a:endParaRPr/>
          </a:p>
        </p:txBody>
      </p:sp>
      <p:sp>
        <p:nvSpPr>
          <p:cNvPr id="60" name="Shape 6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25000"/>
      </a:lnSpc>
      <a:defRPr sz="2400">
        <a:latin typeface="Avenir"/>
        <a:ea typeface="Avenir"/>
        <a:cs typeface="Avenir"/>
        <a:sym typeface="Avenir Roman"/>
      </a:defRPr>
    </a:lvl1pPr>
    <a:lvl2pPr indent="228600" defTabSz="457200" latinLnBrk="0">
      <a:lnSpc>
        <a:spcPct val="125000"/>
      </a:lnSpc>
      <a:defRPr sz="2400">
        <a:latin typeface="Avenir"/>
        <a:ea typeface="Avenir"/>
        <a:cs typeface="Avenir"/>
        <a:sym typeface="Avenir Roman"/>
      </a:defRPr>
    </a:lvl2pPr>
    <a:lvl3pPr indent="457200" defTabSz="457200" latinLnBrk="0">
      <a:lnSpc>
        <a:spcPct val="125000"/>
      </a:lnSpc>
      <a:defRPr sz="2400">
        <a:latin typeface="Avenir"/>
        <a:ea typeface="Avenir"/>
        <a:cs typeface="Avenir"/>
        <a:sym typeface="Avenir Roman"/>
      </a:defRPr>
    </a:lvl3pPr>
    <a:lvl4pPr indent="685800" defTabSz="457200" latinLnBrk="0">
      <a:lnSpc>
        <a:spcPct val="125000"/>
      </a:lnSpc>
      <a:defRPr sz="2400">
        <a:latin typeface="Avenir"/>
        <a:ea typeface="Avenir"/>
        <a:cs typeface="Avenir"/>
        <a:sym typeface="Avenir Roman"/>
      </a:defRPr>
    </a:lvl4pPr>
    <a:lvl5pPr indent="914400" defTabSz="457200" latinLnBrk="0">
      <a:lnSpc>
        <a:spcPct val="125000"/>
      </a:lnSpc>
      <a:defRPr sz="2400">
        <a:latin typeface="Avenir"/>
        <a:ea typeface="Avenir"/>
        <a:cs typeface="Avenir"/>
        <a:sym typeface="Avenir Roman"/>
      </a:defRPr>
    </a:lvl5pPr>
    <a:lvl6pPr indent="1143000" defTabSz="457200" latinLnBrk="0">
      <a:lnSpc>
        <a:spcPct val="125000"/>
      </a:lnSpc>
      <a:defRPr sz="2400">
        <a:latin typeface="Avenir"/>
        <a:ea typeface="Avenir"/>
        <a:cs typeface="Avenir"/>
        <a:sym typeface="Avenir Roman"/>
      </a:defRPr>
    </a:lvl6pPr>
    <a:lvl7pPr indent="1371600" defTabSz="457200" latinLnBrk="0">
      <a:lnSpc>
        <a:spcPct val="125000"/>
      </a:lnSpc>
      <a:defRPr sz="2400">
        <a:latin typeface="Avenir"/>
        <a:ea typeface="Avenir"/>
        <a:cs typeface="Avenir"/>
        <a:sym typeface="Avenir Roman"/>
      </a:defRPr>
    </a:lvl7pPr>
    <a:lvl8pPr indent="1600200" defTabSz="457200" latinLnBrk="0">
      <a:lnSpc>
        <a:spcPct val="125000"/>
      </a:lnSpc>
      <a:defRPr sz="2400">
        <a:latin typeface="Avenir"/>
        <a:ea typeface="Avenir"/>
        <a:cs typeface="Avenir"/>
        <a:sym typeface="Avenir Roman"/>
      </a:defRPr>
    </a:lvl8pPr>
    <a:lvl9pPr indent="1828800" defTabSz="457200" latinLnBrk="0">
      <a:lnSpc>
        <a:spcPct val="125000"/>
      </a:lnSpc>
      <a:defRPr sz="2400">
        <a:latin typeface="Avenir"/>
        <a:ea typeface="Avenir"/>
        <a:cs typeface="Avenir"/>
        <a:sym typeface="Avenir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实际需求催生了数据结构</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noRot="1" noChangeAspect="1"/>
          </p:cNvSpPr>
          <p:nvPr>
            <p:ph type="sldImg"/>
          </p:nvPr>
        </p:nvSpPr>
        <p:spPr>
          <a:prstGeom prst="rect">
            <a:avLst/>
          </a:prstGeom>
        </p:spPr>
        <p:txBody>
          <a:bodyPr/>
          <a:lstStyle/>
          <a:p>
            <a:endParaRPr/>
          </a:p>
        </p:txBody>
      </p:sp>
      <p:sp>
        <p:nvSpPr>
          <p:cNvPr id="286" name="Shape 286"/>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endParaRPr>
              <a:latin typeface="Helvetica"/>
              <a:ea typeface="Helvetica"/>
              <a:cs typeface="Helvetica"/>
              <a:sym typeface="Helvetica"/>
            </a:endParaRPr>
          </a:p>
        </p:txBody>
      </p:sp>
    </p:spTree>
    <p:extLst>
      <p:ext uri="{BB962C8B-B14F-4D97-AF65-F5344CB8AC3E}">
        <p14:creationId xmlns:p14="http://schemas.microsoft.com/office/powerpoint/2010/main" val="3935573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lang="en-US" altLang="zh-CN">
                <a:latin typeface="Helvetica"/>
                <a:ea typeface="Helvetica"/>
                <a:cs typeface="Helvetica"/>
                <a:sym typeface="Helvetica"/>
              </a:rPr>
              <a:t>int</a:t>
            </a:r>
            <a:r>
              <a:rPr lang="zh-CN" altLang="en-US">
                <a:latin typeface="Helvetica"/>
                <a:ea typeface="Helvetica"/>
                <a:cs typeface="Helvetica"/>
                <a:sym typeface="Helvetica"/>
              </a:rPr>
              <a:t>，</a:t>
            </a:r>
            <a:r>
              <a:rPr lang="en-US" altLang="zh-CN">
                <a:latin typeface="Helvetica"/>
                <a:ea typeface="Helvetica"/>
                <a:cs typeface="Helvetica"/>
                <a:sym typeface="Helvetica"/>
              </a:rPr>
              <a:t>float</a:t>
            </a:r>
            <a:r>
              <a:rPr lang="zh-CN" altLang="en-US">
                <a:latin typeface="Helvetica"/>
                <a:ea typeface="Helvetica"/>
                <a:cs typeface="Helvetica"/>
                <a:sym typeface="Helvetica"/>
              </a:rPr>
              <a:t>，原子数据用变量表示</a:t>
            </a:r>
            <a:endParaRPr>
              <a:latin typeface="Helvetica"/>
              <a:ea typeface="Helvetica"/>
              <a:cs typeface="Helvetica"/>
              <a:sym typeface="Helvetic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prstGeom prst="rect">
            <a:avLst/>
          </a:prstGeom>
        </p:spPr>
        <p:txBody>
          <a:bodyPr/>
          <a:lstStyle/>
          <a:p>
            <a:endParaRPr/>
          </a:p>
        </p:txBody>
      </p:sp>
      <p:sp>
        <p:nvSpPr>
          <p:cNvPr id="178" name="Shape 178"/>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复合原子数据和复合数据</a:t>
            </a:r>
            <a:r>
              <a:rPr lang="zh-CN" altLang="en-US">
                <a:latin typeface="Helvetica"/>
                <a:ea typeface="Helvetica"/>
                <a:cs typeface="Helvetica"/>
                <a:sym typeface="Helvetica"/>
              </a:rPr>
              <a:t>，</a:t>
            </a:r>
            <a:r>
              <a:rPr lang="en-US" altLang="zh-CN">
                <a:latin typeface="Helvetica"/>
                <a:ea typeface="Helvetica"/>
                <a:cs typeface="Helvetica"/>
                <a:sym typeface="Helvetica"/>
              </a:rPr>
              <a:t>Java</a:t>
            </a:r>
            <a:r>
              <a:rPr lang="zh-CN" altLang="en-US">
                <a:latin typeface="Helvetica"/>
                <a:ea typeface="Helvetica"/>
                <a:cs typeface="Helvetica"/>
                <a:sym typeface="Helvetica"/>
              </a:rPr>
              <a:t>使用类描述复合数据，</a:t>
            </a:r>
            <a:r>
              <a:rPr lang="en-US" altLang="zh-CN">
                <a:latin typeface="Helvetica"/>
                <a:ea typeface="Helvetica"/>
                <a:cs typeface="Helvetica"/>
                <a:sym typeface="Helvetica"/>
              </a:rPr>
              <a:t>C</a:t>
            </a:r>
            <a:r>
              <a:rPr lang="zh-CN" altLang="en-US">
                <a:latin typeface="Helvetica"/>
                <a:ea typeface="Helvetica"/>
                <a:cs typeface="Helvetica"/>
                <a:sym typeface="Helvetica"/>
              </a:rPr>
              <a:t>使用</a:t>
            </a:r>
            <a:r>
              <a:rPr lang="en-US" altLang="zh-CN">
                <a:latin typeface="Helvetica"/>
                <a:ea typeface="Helvetica"/>
                <a:cs typeface="Helvetica"/>
                <a:sym typeface="Helvetica"/>
              </a:rPr>
              <a:t>struct</a:t>
            </a:r>
            <a:r>
              <a:rPr lang="zh-CN" altLang="en-US">
                <a:latin typeface="Helvetica"/>
                <a:ea typeface="Helvetica"/>
                <a:cs typeface="Helvetica"/>
                <a:sym typeface="Helvetica"/>
              </a:rPr>
              <a:t>描述复合数据</a:t>
            </a:r>
            <a:endParaRPr>
              <a:latin typeface="Helvetica"/>
              <a:ea typeface="Helvetica"/>
              <a:cs typeface="Helvetica"/>
              <a:sym typeface="Helvetica"/>
            </a:endParaRPr>
          </a:p>
        </p:txBody>
      </p:sp>
    </p:spTree>
    <p:extLst>
      <p:ext uri="{BB962C8B-B14F-4D97-AF65-F5344CB8AC3E}">
        <p14:creationId xmlns:p14="http://schemas.microsoft.com/office/powerpoint/2010/main" val="4065357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p>
            <a:pPr defTabSz="914400">
              <a:lnSpc>
                <a:spcPct val="100000"/>
              </a:lnSpc>
              <a:defRPr sz="1200">
                <a:latin typeface="Calibri"/>
                <a:ea typeface="Calibri"/>
                <a:cs typeface="Calibri"/>
                <a:sym typeface="Calibri"/>
              </a:defRPr>
            </a:pPr>
            <a:r>
              <a:rPr lang="zh-CN" altLang="en-US">
                <a:latin typeface="Helvetica"/>
                <a:ea typeface="Helvetica"/>
                <a:cs typeface="Helvetica"/>
                <a:sym typeface="Helvetica"/>
              </a:rPr>
              <a:t>复合数据用对象表示</a:t>
            </a:r>
            <a:endParaRPr>
              <a:latin typeface="Helvetica"/>
              <a:ea typeface="Helvetica"/>
              <a:cs typeface="Helvetica"/>
              <a:sym typeface="Helvetic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a:t>Id</a:t>
            </a:r>
            <a:r>
              <a:rPr kumimoji="1" lang="zh-CN" altLang="en-US"/>
              <a:t>：对象标识，每个对象有唯一的标识</a:t>
            </a:r>
          </a:p>
        </p:txBody>
      </p:sp>
    </p:spTree>
    <p:extLst>
      <p:ext uri="{BB962C8B-B14F-4D97-AF65-F5344CB8AC3E}">
        <p14:creationId xmlns:p14="http://schemas.microsoft.com/office/powerpoint/2010/main" val="439667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a:t>引用变量</a:t>
            </a:r>
            <a:r>
              <a:rPr kumimoji="1" lang="en-US" altLang="zh-CN"/>
              <a:t>next</a:t>
            </a:r>
            <a:r>
              <a:rPr kumimoji="1" lang="zh-CN" altLang="en-US"/>
              <a:t>存放对象的</a:t>
            </a:r>
            <a:r>
              <a:rPr kumimoji="1" lang="en-US" altLang="zh-CN"/>
              <a:t>Id</a:t>
            </a:r>
            <a:endParaRPr kumimoji="1" lang="zh-CN" altLang="en-US"/>
          </a:p>
        </p:txBody>
      </p:sp>
    </p:spTree>
    <p:extLst>
      <p:ext uri="{BB962C8B-B14F-4D97-AF65-F5344CB8AC3E}">
        <p14:creationId xmlns:p14="http://schemas.microsoft.com/office/powerpoint/2010/main" val="1675626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457200" defTabSz="914400" eaLnBrk="1" fontAlgn="auto" latinLnBrk="0" hangingPunct="1">
              <a:lnSpc>
                <a:spcPct val="150000"/>
              </a:lnSpc>
              <a:spcBef>
                <a:spcPts val="0"/>
              </a:spcBef>
              <a:spcAft>
                <a:spcPts val="0"/>
              </a:spcAft>
              <a:buClrTx/>
              <a:buSzTx/>
              <a:buFontTx/>
              <a:buNone/>
              <a:tabLst/>
              <a:defRPr sz="2400">
                <a:uFillTx/>
              </a:defRPr>
            </a:pPr>
            <a:r>
              <a:rPr lang="zh-CN" altLang="en-US"/>
              <a:t>增加的变量除了引用类型外，还可以是其它类型，如整型类型</a:t>
            </a:r>
            <a:r>
              <a:rPr lang="en-US" altLang="zh-CN"/>
              <a:t>,</a:t>
            </a:r>
            <a:r>
              <a:rPr lang="zh-CN" altLang="en-US"/>
              <a:t>只要通过这个变量可以找到有关联的数据即可</a:t>
            </a:r>
          </a:p>
        </p:txBody>
      </p:sp>
    </p:spTree>
    <p:extLst>
      <p:ext uri="{BB962C8B-B14F-4D97-AF65-F5344CB8AC3E}">
        <p14:creationId xmlns:p14="http://schemas.microsoft.com/office/powerpoint/2010/main" val="2620568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Tree>
    <p:extLst>
      <p:ext uri="{BB962C8B-B14F-4D97-AF65-F5344CB8AC3E}">
        <p14:creationId xmlns:p14="http://schemas.microsoft.com/office/powerpoint/2010/main" val="3470544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a:spLocks noGrp="1" noRot="1" noChangeAspect="1"/>
          </p:cNvSpPr>
          <p:nvPr>
            <p:ph type="sldImg"/>
          </p:nvPr>
        </p:nvSpPr>
        <p:spPr>
          <a:prstGeom prst="rect">
            <a:avLst/>
          </a:prstGeom>
        </p:spPr>
        <p:txBody>
          <a:bodyPr/>
          <a:lstStyle/>
          <a:p>
            <a:endParaRPr/>
          </a:p>
        </p:txBody>
      </p:sp>
      <p:sp>
        <p:nvSpPr>
          <p:cNvPr id="644" name="Shape 644"/>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顺序存取：找到不同的数据的需要花费的时间不一样</a:t>
            </a:r>
            <a:r>
              <a:rPr lang="zh-CN" altLang="en-US">
                <a:latin typeface="Helvetica"/>
                <a:ea typeface="Helvetica"/>
                <a:cs typeface="Helvetica"/>
                <a:sym typeface="Helvetica"/>
              </a:rPr>
              <a:t>。增加变量</a:t>
            </a:r>
            <a:r>
              <a:rPr lang="en-US" altLang="zh-CN">
                <a:latin typeface="Helvetica"/>
                <a:ea typeface="Helvetica"/>
                <a:cs typeface="Helvetica"/>
                <a:sym typeface="Helvetica"/>
              </a:rPr>
              <a:t>head</a:t>
            </a:r>
            <a:r>
              <a:rPr lang="zh-CN" altLang="en-US">
                <a:latin typeface="Helvetica"/>
                <a:ea typeface="Helvetica"/>
                <a:cs typeface="Helvetica"/>
                <a:sym typeface="Helvetica"/>
              </a:rPr>
              <a:t>，通过它找到第一个学生对象</a:t>
            </a:r>
            <a:endParaRPr>
              <a:latin typeface="Helvetica"/>
              <a:ea typeface="Helvetica"/>
              <a:cs typeface="Helvetica"/>
              <a:sym typeface="Helvetic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Shape 658"/>
          <p:cNvSpPr>
            <a:spLocks noGrp="1" noRot="1" noChangeAspect="1"/>
          </p:cNvSpPr>
          <p:nvPr>
            <p:ph type="sldImg"/>
          </p:nvPr>
        </p:nvSpPr>
        <p:spPr>
          <a:prstGeom prst="rect">
            <a:avLst/>
          </a:prstGeom>
        </p:spPr>
        <p:txBody>
          <a:bodyPr/>
          <a:lstStyle/>
          <a:p>
            <a:endParaRPr/>
          </a:p>
        </p:txBody>
      </p:sp>
      <p:sp>
        <p:nvSpPr>
          <p:cNvPr id="659" name="Shape 659"/>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假设数组元素是连续</a:t>
            </a:r>
            <a:r>
              <a:rPr lang="zh-CN" altLang="en-US">
                <a:latin typeface="Helvetica"/>
                <a:ea typeface="Helvetica"/>
                <a:cs typeface="Helvetica"/>
                <a:sym typeface="Helvetica"/>
              </a:rPr>
              <a:t>存储的</a:t>
            </a:r>
            <a:endParaRPr>
              <a:latin typeface="Helvetica"/>
              <a:ea typeface="Helvetica"/>
              <a:cs typeface="Helvetica"/>
              <a:sym typeface="Helvetic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prstGeom prst="rect">
            <a:avLst/>
          </a:prstGeom>
        </p:spPr>
        <p:txBody>
          <a:bodyPr/>
          <a:lstStyle/>
          <a:p>
            <a:endParaRPr/>
          </a:p>
        </p:txBody>
      </p:sp>
      <p:sp>
        <p:nvSpPr>
          <p:cNvPr id="144" name="Shape 144"/>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图片来自网络</a:t>
            </a:r>
            <a:r>
              <a:rPr lang="zh-CN" altLang="en-US">
                <a:latin typeface="Helvetica"/>
                <a:ea typeface="Helvetica"/>
                <a:cs typeface="Helvetica"/>
                <a:sym typeface="Helvetica"/>
              </a:rPr>
              <a:t>，金刚石和石墨都由碳原子构成，但是结构不同，特性不同</a:t>
            </a:r>
            <a:endParaRPr>
              <a:latin typeface="Helvetica"/>
              <a:ea typeface="Helvetica"/>
              <a:cs typeface="Helvetica"/>
              <a:sym typeface="Helvetica"/>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Shape 751"/>
          <p:cNvSpPr>
            <a:spLocks noGrp="1" noRot="1" noChangeAspect="1"/>
          </p:cNvSpPr>
          <p:nvPr>
            <p:ph type="sldImg"/>
          </p:nvPr>
        </p:nvSpPr>
        <p:spPr>
          <a:prstGeom prst="rect">
            <a:avLst/>
          </a:prstGeom>
        </p:spPr>
        <p:txBody>
          <a:bodyPr/>
          <a:lstStyle/>
          <a:p>
            <a:endParaRPr/>
          </a:p>
        </p:txBody>
      </p:sp>
      <p:sp>
        <p:nvSpPr>
          <p:cNvPr id="752" name="Shape 752"/>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随机存取：找到任何一个数据的需要花费的时间一样</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 name="Shape 874"/>
          <p:cNvSpPr>
            <a:spLocks noGrp="1" noRot="1" noChangeAspect="1"/>
          </p:cNvSpPr>
          <p:nvPr>
            <p:ph type="sldImg"/>
          </p:nvPr>
        </p:nvSpPr>
        <p:spPr>
          <a:prstGeom prst="rect">
            <a:avLst/>
          </a:prstGeom>
        </p:spPr>
        <p:txBody>
          <a:bodyPr/>
          <a:lstStyle/>
          <a:p>
            <a:endParaRPr/>
          </a:p>
        </p:txBody>
      </p:sp>
      <p:sp>
        <p:nvSpPr>
          <p:cNvPr id="875" name="Shape 875"/>
          <p:cNvSpPr>
            <a:spLocks noGrp="1"/>
          </p:cNvSpPr>
          <p:nvPr>
            <p:ph type="body" sz="quarter" idx="1"/>
          </p:nvPr>
        </p:nvSpPr>
        <p:spPr>
          <a:prstGeom prst="rect">
            <a:avLst/>
          </a:prstGeom>
        </p:spPr>
        <p:txBody>
          <a:bodyPr/>
          <a:lstStyle/>
          <a:p>
            <a:pPr defTabSz="914400">
              <a:lnSpc>
                <a:spcPct val="100000"/>
              </a:lnSpc>
              <a:defRPr sz="1200">
                <a:latin typeface="Calibri"/>
                <a:ea typeface="Calibri"/>
                <a:cs typeface="Calibri"/>
                <a:sym typeface="Calibri"/>
              </a:defRPr>
            </a:pPr>
            <a:r>
              <a:rPr>
                <a:latin typeface="Helvetica"/>
                <a:ea typeface="Helvetica"/>
                <a:cs typeface="Helvetica"/>
                <a:sym typeface="Helvetica"/>
              </a:rPr>
              <a:t>代码使用了</a:t>
            </a:r>
            <a:r>
              <a:t>UTF-8</a:t>
            </a:r>
            <a:r>
              <a:rPr>
                <a:latin typeface="Helvetica"/>
                <a:ea typeface="Helvetica"/>
                <a:cs typeface="Helvetica"/>
                <a:sym typeface="Helvetica"/>
              </a:rPr>
              <a:t>编码，所以，要保证自己使用的</a:t>
            </a:r>
            <a:r>
              <a:t>eclipse</a:t>
            </a:r>
            <a:r>
              <a:rPr>
                <a:latin typeface="Helvetica"/>
                <a:ea typeface="Helvetica"/>
                <a:cs typeface="Helvetica"/>
                <a:sym typeface="Helvetica"/>
              </a:rPr>
              <a:t>的</a:t>
            </a:r>
            <a:r>
              <a:t>workspace</a:t>
            </a:r>
            <a:r>
              <a:rPr>
                <a:latin typeface="Helvetica"/>
                <a:ea typeface="Helvetica"/>
                <a:cs typeface="Helvetica"/>
                <a:sym typeface="Helvetica"/>
              </a:rPr>
              <a:t>也是</a:t>
            </a:r>
            <a:r>
              <a:t>UTF-8</a:t>
            </a:r>
            <a:r>
              <a:rPr>
                <a:latin typeface="Helvetica"/>
                <a:ea typeface="Helvetica"/>
                <a:cs typeface="Helvetica"/>
                <a:sym typeface="Helvetica"/>
              </a:rPr>
              <a:t>编码，否则，代码中的注释会乱码</a:t>
            </a:r>
          </a:p>
          <a:p>
            <a:pPr defTabSz="914400">
              <a:lnSpc>
                <a:spcPct val="100000"/>
              </a:lnSpc>
              <a:defRPr sz="1200">
                <a:latin typeface="Calibri"/>
                <a:ea typeface="Calibri"/>
                <a:cs typeface="Calibri"/>
                <a:sym typeface="Calibri"/>
              </a:defRPr>
            </a:pPr>
            <a:r>
              <a:rPr>
                <a:latin typeface="Helvetica"/>
                <a:ea typeface="Helvetica"/>
                <a:cs typeface="Helvetica"/>
                <a:sym typeface="Helvetica"/>
              </a:rPr>
              <a:t>部分作业，实验需要在这个</a:t>
            </a:r>
            <a:r>
              <a:t>Project</a:t>
            </a:r>
            <a:r>
              <a:rPr>
                <a:latin typeface="Helvetica"/>
                <a:ea typeface="Helvetica"/>
                <a:cs typeface="Helvetica"/>
                <a:sym typeface="Helvetica"/>
              </a:rPr>
              <a:t>上实现</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数据结构是抽象的结果，如：线性结构：表格中的行、一队人、一排树、货架等</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lvl1pPr defTabSz="914400">
              <a:lnSpc>
                <a:spcPct val="100000"/>
              </a:lnSpc>
              <a:defRPr sz="1200">
                <a:latin typeface="Helvetica"/>
                <a:ea typeface="Helvetica"/>
                <a:cs typeface="Helvetica"/>
                <a:sym typeface="Helvetica"/>
              </a:defRPr>
            </a:lvl1pPr>
          </a:lstStyle>
          <a:p>
            <a:pPr>
              <a:defRPr>
                <a:latin typeface="Calibri"/>
                <a:ea typeface="Calibri"/>
                <a:cs typeface="Calibri"/>
                <a:sym typeface="Calibri"/>
              </a:defRPr>
            </a:pPr>
            <a:r>
              <a:rPr>
                <a:latin typeface="Helvetica"/>
                <a:ea typeface="Helvetica"/>
                <a:cs typeface="Helvetica"/>
                <a:sym typeface="Helvetica"/>
              </a:rPr>
              <a:t>数据结构是抽象的结果，如：线性结构：表格中的行、一队人、一排树、货架等</a:t>
            </a:r>
          </a:p>
        </p:txBody>
      </p:sp>
    </p:spTree>
    <p:extLst>
      <p:ext uri="{BB962C8B-B14F-4D97-AF65-F5344CB8AC3E}">
        <p14:creationId xmlns:p14="http://schemas.microsoft.com/office/powerpoint/2010/main" val="2294210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a:t>a</a:t>
            </a:r>
            <a:r>
              <a:rPr kumimoji="1" lang="zh-CN" altLang="en-US"/>
              <a:t>：首地址，</a:t>
            </a:r>
            <a:r>
              <a:rPr kumimoji="1" lang="en-US" altLang="zh-CN"/>
              <a:t>s</a:t>
            </a:r>
            <a:r>
              <a:rPr kumimoji="1" lang="zh-CN" altLang="en-US"/>
              <a:t>：数据占用的存储单元个数。特点是随机存取，即存取任何一个数据需要的时间相同</a:t>
            </a:r>
          </a:p>
        </p:txBody>
      </p:sp>
    </p:spTree>
    <p:extLst>
      <p:ext uri="{BB962C8B-B14F-4D97-AF65-F5344CB8AC3E}">
        <p14:creationId xmlns:p14="http://schemas.microsoft.com/office/powerpoint/2010/main" val="1257835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a:t>每个数据附加下一个数据的地址</a:t>
            </a:r>
          </a:p>
        </p:txBody>
      </p:sp>
    </p:spTree>
    <p:extLst>
      <p:ext uri="{BB962C8B-B14F-4D97-AF65-F5344CB8AC3E}">
        <p14:creationId xmlns:p14="http://schemas.microsoft.com/office/powerpoint/2010/main" val="2119853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prstGeom prst="rect">
            <a:avLst/>
          </a:prstGeom>
        </p:spPr>
        <p:txBody>
          <a:bodyPr/>
          <a:lstStyle/>
          <a:p>
            <a:endParaRPr/>
          </a:p>
        </p:txBody>
      </p:sp>
      <p:sp>
        <p:nvSpPr>
          <p:cNvPr id="230" name="Shape 230"/>
          <p:cNvSpPr>
            <a:spLocks noGrp="1"/>
          </p:cNvSpPr>
          <p:nvPr>
            <p:ph type="body" sz="quarter" idx="1"/>
          </p:nvPr>
        </p:nvSpPr>
        <p:spPr>
          <a:prstGeom prst="rect">
            <a:avLst/>
          </a:prstGeom>
        </p:spPr>
        <p:txBody>
          <a:bodyPr/>
          <a:lstStyle/>
          <a:p>
            <a:pPr defTabSz="914400">
              <a:lnSpc>
                <a:spcPct val="100000"/>
              </a:lnSpc>
              <a:defRPr sz="1200">
                <a:latin typeface="Calibri"/>
                <a:ea typeface="Calibri"/>
                <a:cs typeface="Calibri"/>
                <a:sym typeface="Calibri"/>
              </a:defRPr>
            </a:pPr>
            <a:r>
              <a:rPr lang="zh-CN" altLang="en-US">
                <a:latin typeface="Helvetica"/>
                <a:ea typeface="Helvetica"/>
                <a:cs typeface="Helvetica"/>
                <a:sym typeface="Helvetica"/>
              </a:rPr>
              <a:t>根据变量名可以找到存储单元，根据变量名的数据类型，就知道了占用的字节数，可以对数据进行编码、译码</a:t>
            </a:r>
            <a:endParaRPr>
              <a:latin typeface="Helvetica"/>
              <a:ea typeface="Helvetica"/>
              <a:cs typeface="Helvetica"/>
              <a:sym typeface="Helvetica"/>
            </a:endParaRPr>
          </a:p>
        </p:txBody>
      </p:sp>
    </p:spTree>
    <p:extLst>
      <p:ext uri="{BB962C8B-B14F-4D97-AF65-F5344CB8AC3E}">
        <p14:creationId xmlns:p14="http://schemas.microsoft.com/office/powerpoint/2010/main" val="2576083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prstGeom prst="rect">
            <a:avLst/>
          </a:prstGeom>
        </p:spPr>
        <p:txBody>
          <a:bodyPr/>
          <a:lstStyle/>
          <a:p>
            <a:endParaRPr/>
          </a:p>
        </p:txBody>
      </p:sp>
      <p:sp>
        <p:nvSpPr>
          <p:cNvPr id="266" name="Shape 266"/>
          <p:cNvSpPr>
            <a:spLocks noGrp="1"/>
          </p:cNvSpPr>
          <p:nvPr>
            <p:ph type="body" sz="quarter" idx="1"/>
          </p:nvPr>
        </p:nvSpPr>
        <p:spPr>
          <a:prstGeom prst="rect">
            <a:avLst/>
          </a:prstGeom>
        </p:spPr>
        <p:txBody>
          <a:bodyPr/>
          <a:lstStyle/>
          <a:p>
            <a:pPr defTabSz="914400">
              <a:lnSpc>
                <a:spcPct val="100000"/>
              </a:lnSpc>
              <a:defRPr sz="1200">
                <a:latin typeface="Calibri"/>
                <a:ea typeface="Calibri"/>
                <a:cs typeface="Calibri"/>
                <a:sym typeface="Calibri"/>
              </a:defRPr>
            </a:pPr>
            <a:r>
              <a:rPr lang="zh-CN" altLang="en-US">
                <a:latin typeface="Helvetica"/>
                <a:ea typeface="Helvetica"/>
                <a:cs typeface="Helvetica"/>
                <a:sym typeface="Helvetica"/>
              </a:rPr>
              <a:t>根据变量名可以找到存储单元，根据变量名的数据类型，就知道了占用的字节数，可以对数据进行编码、译码；对象由变量组成</a:t>
            </a:r>
            <a:endParaRPr>
              <a:latin typeface="Helvetica"/>
              <a:ea typeface="Helvetica"/>
              <a:cs typeface="Helvetica"/>
              <a:sym typeface="Helvetica"/>
            </a:endParaRPr>
          </a:p>
          <a:p>
            <a:pPr defTabSz="914400">
              <a:lnSpc>
                <a:spcPct val="100000"/>
              </a:lnSpc>
              <a:defRPr sz="1200">
                <a:latin typeface="Calibri"/>
                <a:ea typeface="Calibri"/>
                <a:cs typeface="Calibri"/>
                <a:sym typeface="Calibri"/>
              </a:defRPr>
            </a:pPr>
            <a:endParaRPr>
              <a:latin typeface="Helvetica"/>
              <a:ea typeface="Helvetica"/>
              <a:cs typeface="Helvetica"/>
              <a:sym typeface="Helvetica"/>
            </a:endParaRPr>
          </a:p>
          <a:p>
            <a:pPr defTabSz="914400">
              <a:lnSpc>
                <a:spcPct val="100000"/>
              </a:lnSpc>
              <a:defRPr sz="1200">
                <a:latin typeface="Calibri"/>
                <a:ea typeface="Calibri"/>
                <a:cs typeface="Calibri"/>
                <a:sym typeface="Calibri"/>
              </a:defRPr>
            </a:pPr>
            <a:r>
              <a:rPr>
                <a:latin typeface="Helvetica"/>
                <a:ea typeface="Helvetica"/>
                <a:cs typeface="Helvetica"/>
                <a:sym typeface="Helvetica"/>
              </a:rPr>
              <a:t>数组元素一般是顺序存储的，但不是必须这样</a:t>
            </a:r>
          </a:p>
        </p:txBody>
      </p:sp>
    </p:spTree>
    <p:extLst>
      <p:ext uri="{BB962C8B-B14F-4D97-AF65-F5344CB8AC3E}">
        <p14:creationId xmlns:p14="http://schemas.microsoft.com/office/powerpoint/2010/main" val="1992784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prstGeom prst="rect">
            <a:avLst/>
          </a:prstGeom>
        </p:spPr>
        <p:txBody>
          <a:bodyPr/>
          <a:lstStyle/>
          <a:p>
            <a:endParaRPr/>
          </a:p>
        </p:txBody>
      </p:sp>
      <p:sp>
        <p:nvSpPr>
          <p:cNvPr id="230" name="Shape 230"/>
          <p:cNvSpPr>
            <a:spLocks noGrp="1"/>
          </p:cNvSpPr>
          <p:nvPr>
            <p:ph type="body" sz="quarter" idx="1"/>
          </p:nvPr>
        </p:nvSpPr>
        <p:spPr>
          <a:prstGeom prst="rect">
            <a:avLst/>
          </a:prstGeom>
        </p:spPr>
        <p:txBody>
          <a:bodyPr/>
          <a:lstStyle/>
          <a:p>
            <a:pPr defTabSz="914400">
              <a:lnSpc>
                <a:spcPct val="100000"/>
              </a:lnSpc>
              <a:defRPr sz="1200">
                <a:latin typeface="Calibri"/>
                <a:ea typeface="Calibri"/>
                <a:cs typeface="Calibri"/>
                <a:sym typeface="Calibri"/>
              </a:defRPr>
            </a:pPr>
            <a:r>
              <a:rPr>
                <a:latin typeface="Helvetica"/>
                <a:ea typeface="Helvetica"/>
                <a:cs typeface="Helvetica"/>
                <a:sym typeface="Helvetica"/>
              </a:rPr>
              <a:t>由于数组一般使用连续的存储单元，所以，数组名是第</a:t>
            </a:r>
            <a:r>
              <a:t>1</a:t>
            </a:r>
            <a:r>
              <a:rPr>
                <a:latin typeface="Helvetica"/>
                <a:ea typeface="Helvetica"/>
                <a:cs typeface="Helvetica"/>
                <a:sym typeface="Helvetica"/>
              </a:rPr>
              <a:t>个数组</a:t>
            </a:r>
            <a:r>
              <a:rPr lang="zh-CN" altLang="en-US">
                <a:latin typeface="Helvetica"/>
                <a:ea typeface="Helvetica"/>
                <a:cs typeface="Helvetica"/>
                <a:sym typeface="Helvetica"/>
              </a:rPr>
              <a:t>元素在内存的地址</a:t>
            </a:r>
            <a:endParaRPr>
              <a:latin typeface="Helvetica"/>
              <a:ea typeface="Helvetica"/>
              <a:cs typeface="Helvetica"/>
              <a:sym typeface="Helvetica"/>
            </a:endParaRPr>
          </a:p>
        </p:txBody>
      </p:sp>
    </p:spTree>
    <p:extLst>
      <p:ext uri="{BB962C8B-B14F-4D97-AF65-F5344CB8AC3E}">
        <p14:creationId xmlns:p14="http://schemas.microsoft.com/office/powerpoint/2010/main" val="17919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lsn-1">
    <p:spTree>
      <p:nvGrpSpPr>
        <p:cNvPr id="1" name=""/>
        <p:cNvGrpSpPr/>
        <p:nvPr/>
      </p:nvGrpSpPr>
      <p:grpSpPr>
        <a:xfrm>
          <a:off x="0" y="0"/>
          <a:ext cx="0" cy="0"/>
          <a:chOff x="0" y="0"/>
          <a:chExt cx="0" cy="0"/>
        </a:xfrm>
      </p:grpSpPr>
      <p:sp>
        <p:nvSpPr>
          <p:cNvPr id="20" name="标题文本"/>
          <p:cNvSpPr txBox="1">
            <a:spLocks noGrp="1"/>
          </p:cNvSpPr>
          <p:nvPr>
            <p:ph type="title"/>
          </p:nvPr>
        </p:nvSpPr>
        <p:spPr>
          <a:xfrm>
            <a:off x="1138951" y="33515"/>
            <a:ext cx="6643689" cy="669728"/>
          </a:xfrm>
          <a:prstGeom prst="rect">
            <a:avLst/>
          </a:prstGeom>
        </p:spPr>
        <p:txBody>
          <a:bodyPr/>
          <a:lstStyle>
            <a:lvl1pPr>
              <a:defRPr sz="4000"/>
            </a:lvl1pPr>
          </a:lstStyle>
          <a:p>
            <a:r>
              <a:t>标题文本</a:t>
            </a:r>
          </a:p>
        </p:txBody>
      </p:sp>
      <p:sp>
        <p:nvSpPr>
          <p:cNvPr id="2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 name="文本占位符 7">
            <a:extLst>
              <a:ext uri="{FF2B5EF4-FFF2-40B4-BE49-F238E27FC236}">
                <a16:creationId xmlns:a16="http://schemas.microsoft.com/office/drawing/2014/main" id="{C507B42E-E54D-444F-9114-AA8151AD04EF}"/>
              </a:ext>
            </a:extLst>
          </p:cNvPr>
          <p:cNvSpPr>
            <a:spLocks noGrp="1"/>
          </p:cNvSpPr>
          <p:nvPr>
            <p:ph type="body" sz="quarter" idx="10" hasCustomPrompt="1"/>
          </p:nvPr>
        </p:nvSpPr>
        <p:spPr>
          <a:xfrm>
            <a:off x="437515" y="1046798"/>
            <a:ext cx="8239125" cy="1838642"/>
          </a:xfrm>
          <a:prstGeom prst="rect">
            <a:avLst/>
          </a:prstGeom>
        </p:spPr>
        <p:txBody>
          <a:bodyPr/>
          <a:lstStyle>
            <a:lvl1pPr marL="455255" indent="-457200">
              <a:lnSpc>
                <a:spcPts val="3000"/>
              </a:lnSpc>
              <a:spcBef>
                <a:spcPts val="0"/>
              </a:spcBef>
              <a:buClr>
                <a:schemeClr val="tx1"/>
              </a:buClr>
              <a:buSzPct val="80000"/>
              <a:buFont typeface="Wingdings" pitchFamily="2" charset="2"/>
              <a:buChar char="l"/>
              <a:defRPr sz="2400">
                <a:latin typeface="Times New Roman" panose="02020603050405020304" pitchFamily="18" charset="0"/>
                <a:cs typeface="Times New Roman" panose="02020603050405020304" pitchFamily="18" charset="0"/>
              </a:defRPr>
            </a:lvl1pPr>
            <a:lvl2pPr marL="497840" indent="0">
              <a:buNone/>
              <a:defRPr/>
            </a:lvl2pPr>
            <a:lvl3pPr marL="955039" indent="0">
              <a:buNone/>
              <a:defRPr/>
            </a:lvl3pPr>
            <a:lvl4pPr marL="1412239" indent="0">
              <a:buNone/>
              <a:defRPr/>
            </a:lvl4pPr>
            <a:lvl5pPr marL="1869439" indent="0">
              <a:buNone/>
              <a:defRPr/>
            </a:lvl5pPr>
          </a:lstStyle>
          <a:p>
            <a:pPr lvl="0"/>
            <a:r>
              <a:rPr kumimoji="1" lang="en-US" altLang="zh-CN"/>
              <a:t>aaa</a:t>
            </a:r>
          </a:p>
          <a:p>
            <a:pPr lvl="0"/>
            <a:r>
              <a:rPr kumimoji="1" lang="en-US" altLang="zh-CN"/>
              <a:t>bbb</a:t>
            </a:r>
          </a:p>
          <a:p>
            <a:pPr lvl="0"/>
            <a:r>
              <a:rPr kumimoji="1" lang="en-US" altLang="zh-CN"/>
              <a:t>ccc</a:t>
            </a:r>
          </a:p>
          <a:p>
            <a:pPr lvl="0"/>
            <a:endParaRPr kumimoji="1" lang="en-US" altLang="zh-CN"/>
          </a:p>
          <a:p>
            <a:pPr lvl="0"/>
            <a:endParaRPr kumimoji="1" lang="zh-CN" alt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lsn-2">
    <p:spTree>
      <p:nvGrpSpPr>
        <p:cNvPr id="1" name=""/>
        <p:cNvGrpSpPr/>
        <p:nvPr/>
      </p:nvGrpSpPr>
      <p:grpSpPr>
        <a:xfrm>
          <a:off x="0" y="0"/>
          <a:ext cx="0" cy="0"/>
          <a:chOff x="0" y="0"/>
          <a:chExt cx="0" cy="0"/>
        </a:xfrm>
      </p:grpSpPr>
      <p:sp>
        <p:nvSpPr>
          <p:cNvPr id="43" name="Shape 2"/>
          <p:cNvSpPr/>
          <p:nvPr/>
        </p:nvSpPr>
        <p:spPr>
          <a:xfrm>
            <a:off x="803671" y="225424"/>
            <a:ext cx="328614" cy="474665"/>
          </a:xfrm>
          <a:prstGeom prst="rect">
            <a:avLst/>
          </a:prstGeom>
          <a:gradFill>
            <a:gsLst>
              <a:gs pos="0">
                <a:srgbClr val="F81F08"/>
              </a:gs>
              <a:gs pos="100000">
                <a:srgbClr val="FEE8F7"/>
              </a:gs>
            </a:gsLst>
          </a:gradFill>
          <a:ln w="12700">
            <a:miter lim="400000"/>
          </a:ln>
        </p:spPr>
        <p:txBody>
          <a:bodyPr lIns="35718" tIns="35718" rIns="35718" bIns="35718" anchor="ctr"/>
          <a:lstStyle/>
          <a:p>
            <a:pPr marL="0" marR="40639" indent="57798" defTabSz="910828">
              <a:defRPr sz="1800" b="1"/>
            </a:pPr>
            <a:endParaRPr/>
          </a:p>
        </p:txBody>
      </p:sp>
      <p:grpSp>
        <p:nvGrpSpPr>
          <p:cNvPr id="48" name="Group 7"/>
          <p:cNvGrpSpPr/>
          <p:nvPr/>
        </p:nvGrpSpPr>
        <p:grpSpPr>
          <a:xfrm>
            <a:off x="116085" y="225424"/>
            <a:ext cx="1009056" cy="732237"/>
            <a:chOff x="0" y="0"/>
            <a:chExt cx="1009054" cy="732235"/>
          </a:xfrm>
        </p:grpSpPr>
        <p:sp>
          <p:nvSpPr>
            <p:cNvPr id="44" name="Shape 3"/>
            <p:cNvSpPr/>
            <p:nvPr/>
          </p:nvSpPr>
          <p:spPr>
            <a:xfrm>
              <a:off x="256129" y="-1"/>
              <a:ext cx="383675" cy="385711"/>
            </a:xfrm>
            <a:prstGeom prst="rect">
              <a:avLst/>
            </a:prstGeom>
            <a:solidFill>
              <a:srgbClr val="F81F08"/>
            </a:soli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45" name="Shape 4"/>
            <p:cNvSpPr/>
            <p:nvPr/>
          </p:nvSpPr>
          <p:spPr>
            <a:xfrm>
              <a:off x="364558" y="346525"/>
              <a:ext cx="369774" cy="385711"/>
            </a:xfrm>
            <a:prstGeom prst="rect">
              <a:avLst/>
            </a:prstGeom>
            <a:solidFill>
              <a:srgbClr val="3333CC"/>
            </a:soli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46" name="Shape 5"/>
            <p:cNvSpPr/>
            <p:nvPr/>
          </p:nvSpPr>
          <p:spPr>
            <a:xfrm>
              <a:off x="688456" y="346525"/>
              <a:ext cx="320599" cy="385711"/>
            </a:xfrm>
            <a:prstGeom prst="rect">
              <a:avLst/>
            </a:prstGeom>
            <a:gradFill flip="none" rotWithShape="1">
              <a:gsLst>
                <a:gs pos="0">
                  <a:srgbClr val="3333CC"/>
                </a:gs>
                <a:gs pos="100000">
                  <a:srgbClr val="FEE8F7"/>
                </a:gs>
              </a:gsLst>
              <a:lin ang="0" scaled="0"/>
            </a:gra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47" name="Shape 6"/>
            <p:cNvSpPr/>
            <p:nvPr/>
          </p:nvSpPr>
          <p:spPr>
            <a:xfrm>
              <a:off x="-1" y="283799"/>
              <a:ext cx="490715" cy="343140"/>
            </a:xfrm>
            <a:prstGeom prst="rect">
              <a:avLst/>
            </a:prstGeom>
            <a:gradFill flip="none" rotWithShape="1">
              <a:gsLst>
                <a:gs pos="0">
                  <a:srgbClr val="FEE8F7"/>
                </a:gs>
                <a:gs pos="100000">
                  <a:srgbClr val="FF0000"/>
                </a:gs>
              </a:gsLst>
              <a:lin ang="18900000" scaled="0"/>
            </a:gra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grpSp>
      <p:sp>
        <p:nvSpPr>
          <p:cNvPr id="49" name="Shape 8"/>
          <p:cNvSpPr/>
          <p:nvPr/>
        </p:nvSpPr>
        <p:spPr>
          <a:xfrm>
            <a:off x="764579" y="18652"/>
            <a:ext cx="31751" cy="1052514"/>
          </a:xfrm>
          <a:prstGeom prst="rect">
            <a:avLst/>
          </a:prstGeom>
          <a:solidFill>
            <a:srgbClr val="1C1C1C"/>
          </a:solidFill>
          <a:ln w="12700">
            <a:miter lim="400000"/>
          </a:ln>
        </p:spPr>
        <p:txBody>
          <a:bodyPr lIns="35718" tIns="35718" rIns="35718" bIns="35718" anchor="ctr"/>
          <a:lstStyle/>
          <a:p>
            <a:pPr marL="0" marR="40639" indent="57798" defTabSz="910828">
              <a:defRPr sz="1800" b="1"/>
            </a:pPr>
            <a:endParaRPr/>
          </a:p>
        </p:txBody>
      </p:sp>
      <p:sp>
        <p:nvSpPr>
          <p:cNvPr id="50" name="Shape 9"/>
          <p:cNvSpPr/>
          <p:nvPr/>
        </p:nvSpPr>
        <p:spPr>
          <a:xfrm>
            <a:off x="442912" y="765174"/>
            <a:ext cx="8226427" cy="31752"/>
          </a:xfrm>
          <a:prstGeom prst="rect">
            <a:avLst/>
          </a:prstGeom>
          <a:gradFill>
            <a:gsLst>
              <a:gs pos="0">
                <a:srgbClr val="1C1C1C"/>
              </a:gs>
              <a:gs pos="100000">
                <a:srgbClr val="FEE8F7"/>
              </a:gs>
            </a:gsLst>
          </a:gradFill>
          <a:ln w="12700">
            <a:miter lim="400000"/>
          </a:ln>
        </p:spPr>
        <p:txBody>
          <a:bodyPr lIns="35718" tIns="35718" rIns="35718" bIns="35718" anchor="ctr"/>
          <a:lstStyle/>
          <a:p>
            <a:pPr marL="0" marR="40639" indent="57798" defTabSz="910828">
              <a:defRPr sz="1800" b="1"/>
            </a:pPr>
            <a:endParaRPr/>
          </a:p>
        </p:txBody>
      </p:sp>
      <p:pic>
        <p:nvPicPr>
          <p:cNvPr id="51" name="tb.png" descr="tb.png"/>
          <p:cNvPicPr>
            <a:picLocks noChangeAspect="1"/>
          </p:cNvPicPr>
          <p:nvPr/>
        </p:nvPicPr>
        <p:blipFill>
          <a:blip r:embed="rId2"/>
          <a:stretch>
            <a:fillRect/>
          </a:stretch>
        </p:blipFill>
        <p:spPr>
          <a:xfrm>
            <a:off x="7829946" y="145057"/>
            <a:ext cx="562572" cy="535783"/>
          </a:xfrm>
          <a:prstGeom prst="rect">
            <a:avLst/>
          </a:prstGeom>
          <a:ln w="12700">
            <a:miter lim="400000"/>
          </a:ln>
        </p:spPr>
      </p:pic>
      <p:sp>
        <p:nvSpPr>
          <p:cNvPr id="52" name="标题文本"/>
          <p:cNvSpPr txBox="1">
            <a:spLocks noGrp="1"/>
          </p:cNvSpPr>
          <p:nvPr>
            <p:ph type="title"/>
          </p:nvPr>
        </p:nvSpPr>
        <p:spPr>
          <a:xfrm>
            <a:off x="1133077" y="98464"/>
            <a:ext cx="6643689" cy="669728"/>
          </a:xfrm>
          <a:prstGeom prst="rect">
            <a:avLst/>
          </a:prstGeom>
        </p:spPr>
        <p:txBody>
          <a:bodyPr>
            <a:noAutofit/>
          </a:bodyPr>
          <a:lstStyle>
            <a:lvl1pPr>
              <a:defRPr sz="4000" b="1">
                <a:latin typeface="Times New Roman" panose="02020603050405020304" pitchFamily="18" charset="0"/>
                <a:ea typeface="Times New Roman" panose="02020603050405020304" pitchFamily="18" charset="0"/>
                <a:cs typeface="Times New Roman" panose="02020603050405020304" pitchFamily="18" charset="0"/>
                <a:sym typeface="Arial Black"/>
              </a:defRPr>
            </a:lvl1pPr>
          </a:lstStyle>
          <a:p>
            <a:r>
              <a:t>标题文本</a:t>
            </a:r>
          </a:p>
        </p:txBody>
      </p:sp>
      <p:sp>
        <p:nvSpPr>
          <p:cNvPr id="53" name="幻灯片编号"/>
          <p:cNvSpPr txBox="1">
            <a:spLocks noGrp="1"/>
          </p:cNvSpPr>
          <p:nvPr>
            <p:ph type="sldNum" sz="quarter" idx="2"/>
          </p:nvPr>
        </p:nvSpPr>
        <p:spPr>
          <a:prstGeom prst="rect">
            <a:avLst/>
          </a:prstGeom>
        </p:spPr>
        <p:txBody>
          <a:bodyPr/>
          <a:lstStyle>
            <a:lvl1pPr>
              <a:lnSpc>
                <a:spcPct val="100000"/>
              </a:lnSpc>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803671" y="73024"/>
            <a:ext cx="328614" cy="474665"/>
          </a:xfrm>
          <a:prstGeom prst="rect">
            <a:avLst/>
          </a:prstGeom>
          <a:gradFill>
            <a:gsLst>
              <a:gs pos="0">
                <a:srgbClr val="F81F08"/>
              </a:gs>
              <a:gs pos="100000">
                <a:srgbClr val="FEE8F7"/>
              </a:gs>
            </a:gsLst>
          </a:gradFill>
          <a:ln w="12700">
            <a:miter lim="400000"/>
          </a:ln>
        </p:spPr>
        <p:txBody>
          <a:bodyPr lIns="35718" tIns="35718" rIns="35718" bIns="35718" anchor="ctr"/>
          <a:lstStyle/>
          <a:p>
            <a:pPr marL="0" marR="40639" indent="57798" defTabSz="910828">
              <a:defRPr sz="1800" b="1"/>
            </a:pPr>
            <a:endParaRPr/>
          </a:p>
        </p:txBody>
      </p:sp>
      <p:grpSp>
        <p:nvGrpSpPr>
          <p:cNvPr id="7" name="Group 7"/>
          <p:cNvGrpSpPr/>
          <p:nvPr/>
        </p:nvGrpSpPr>
        <p:grpSpPr>
          <a:xfrm>
            <a:off x="116085" y="73024"/>
            <a:ext cx="1009056" cy="732237"/>
            <a:chOff x="0" y="0"/>
            <a:chExt cx="1009054" cy="732235"/>
          </a:xfrm>
        </p:grpSpPr>
        <p:sp>
          <p:nvSpPr>
            <p:cNvPr id="3" name="Shape 3"/>
            <p:cNvSpPr/>
            <p:nvPr/>
          </p:nvSpPr>
          <p:spPr>
            <a:xfrm>
              <a:off x="256129" y="-1"/>
              <a:ext cx="383675" cy="385711"/>
            </a:xfrm>
            <a:prstGeom prst="rect">
              <a:avLst/>
            </a:prstGeom>
            <a:solidFill>
              <a:srgbClr val="F81F08"/>
            </a:soli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4" name="Shape 4"/>
            <p:cNvSpPr/>
            <p:nvPr/>
          </p:nvSpPr>
          <p:spPr>
            <a:xfrm>
              <a:off x="364558" y="346525"/>
              <a:ext cx="369774" cy="385711"/>
            </a:xfrm>
            <a:prstGeom prst="rect">
              <a:avLst/>
            </a:prstGeom>
            <a:solidFill>
              <a:srgbClr val="3333CC"/>
            </a:soli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5" name="Shape 5"/>
            <p:cNvSpPr/>
            <p:nvPr/>
          </p:nvSpPr>
          <p:spPr>
            <a:xfrm>
              <a:off x="688456" y="346525"/>
              <a:ext cx="320599" cy="385711"/>
            </a:xfrm>
            <a:prstGeom prst="rect">
              <a:avLst/>
            </a:prstGeom>
            <a:gradFill flip="none" rotWithShape="1">
              <a:gsLst>
                <a:gs pos="0">
                  <a:srgbClr val="3333CC"/>
                </a:gs>
                <a:gs pos="100000">
                  <a:srgbClr val="FEE8F7"/>
                </a:gs>
              </a:gsLst>
              <a:lin ang="0" scaled="0"/>
            </a:gra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sp>
          <p:nvSpPr>
            <p:cNvPr id="6" name="Shape 6"/>
            <p:cNvSpPr/>
            <p:nvPr/>
          </p:nvSpPr>
          <p:spPr>
            <a:xfrm>
              <a:off x="-1" y="283799"/>
              <a:ext cx="490715" cy="343140"/>
            </a:xfrm>
            <a:prstGeom prst="rect">
              <a:avLst/>
            </a:prstGeom>
            <a:gradFill flip="none" rotWithShape="1">
              <a:gsLst>
                <a:gs pos="0">
                  <a:srgbClr val="FEE8F7"/>
                </a:gs>
                <a:gs pos="100000">
                  <a:srgbClr val="FF0000"/>
                </a:gs>
              </a:gsLst>
              <a:lin ang="18900000" scaled="0"/>
            </a:gradFill>
            <a:ln w="12700" cap="flat">
              <a:noFill/>
              <a:miter lim="400000"/>
            </a:ln>
            <a:effectLst/>
          </p:spPr>
          <p:txBody>
            <a:bodyPr wrap="square" lIns="35718" tIns="35718" rIns="35718" bIns="35718" numCol="1" anchor="ctr">
              <a:noAutofit/>
            </a:bodyPr>
            <a:lstStyle/>
            <a:p>
              <a:pPr marL="0" marR="40639" indent="57798" defTabSz="910828">
                <a:defRPr sz="1800" b="1"/>
              </a:pPr>
              <a:endParaRPr/>
            </a:p>
          </p:txBody>
        </p:sp>
      </p:grpSp>
      <p:sp>
        <p:nvSpPr>
          <p:cNvPr id="8" name="Shape 8"/>
          <p:cNvSpPr/>
          <p:nvPr/>
        </p:nvSpPr>
        <p:spPr>
          <a:xfrm>
            <a:off x="764579" y="-44848"/>
            <a:ext cx="31751" cy="912814"/>
          </a:xfrm>
          <a:prstGeom prst="rect">
            <a:avLst/>
          </a:prstGeom>
          <a:solidFill>
            <a:srgbClr val="1C1C1C"/>
          </a:solidFill>
          <a:ln w="12700">
            <a:miter lim="400000"/>
          </a:ln>
        </p:spPr>
        <p:txBody>
          <a:bodyPr lIns="35718" tIns="35718" rIns="35718" bIns="35718" anchor="ctr"/>
          <a:lstStyle/>
          <a:p>
            <a:pPr marL="0" marR="40639" indent="57798" defTabSz="910828">
              <a:defRPr sz="1800" b="1"/>
            </a:pPr>
            <a:endParaRPr/>
          </a:p>
        </p:txBody>
      </p:sp>
      <p:sp>
        <p:nvSpPr>
          <p:cNvPr id="9" name="Shape 9"/>
          <p:cNvSpPr/>
          <p:nvPr/>
        </p:nvSpPr>
        <p:spPr>
          <a:xfrm>
            <a:off x="442912" y="701674"/>
            <a:ext cx="8226427" cy="31752"/>
          </a:xfrm>
          <a:prstGeom prst="rect">
            <a:avLst/>
          </a:prstGeom>
          <a:gradFill>
            <a:gsLst>
              <a:gs pos="0">
                <a:srgbClr val="1C1C1C"/>
              </a:gs>
              <a:gs pos="100000">
                <a:srgbClr val="FEE8F7"/>
              </a:gs>
            </a:gsLst>
          </a:gradFill>
          <a:ln w="12700">
            <a:miter lim="400000"/>
          </a:ln>
        </p:spPr>
        <p:txBody>
          <a:bodyPr lIns="35718" tIns="35718" rIns="35718" bIns="35718" anchor="ctr"/>
          <a:lstStyle/>
          <a:p>
            <a:pPr marL="0" marR="40639" indent="57798" defTabSz="910828">
              <a:defRPr sz="1800" b="1"/>
            </a:pPr>
            <a:endParaRPr/>
          </a:p>
        </p:txBody>
      </p:sp>
      <p:pic>
        <p:nvPicPr>
          <p:cNvPr id="10" name="tb.png" descr="tb.png"/>
          <p:cNvPicPr>
            <a:picLocks noChangeAspect="1"/>
          </p:cNvPicPr>
          <p:nvPr/>
        </p:nvPicPr>
        <p:blipFill>
          <a:blip r:embed="rId4"/>
          <a:stretch>
            <a:fillRect/>
          </a:stretch>
        </p:blipFill>
        <p:spPr>
          <a:xfrm>
            <a:off x="7829946" y="28773"/>
            <a:ext cx="698006" cy="664767"/>
          </a:xfrm>
          <a:prstGeom prst="rect">
            <a:avLst/>
          </a:prstGeom>
          <a:ln w="12700">
            <a:miter lim="400000"/>
          </a:ln>
        </p:spPr>
      </p:pic>
      <p:sp>
        <p:nvSpPr>
          <p:cNvPr id="11" name="标题文本"/>
          <p:cNvSpPr txBox="1">
            <a:spLocks noGrp="1"/>
          </p:cNvSpPr>
          <p:nvPr>
            <p:ph type="title"/>
          </p:nvPr>
        </p:nvSpPr>
        <p:spPr>
          <a:xfrm>
            <a:off x="1128791" y="33515"/>
            <a:ext cx="6643689" cy="6697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nchor="ctr">
            <a:noAutofit/>
          </a:bodyPr>
          <a:lstStyle/>
          <a:p>
            <a:r>
              <a:t>标题文本</a:t>
            </a:r>
          </a:p>
        </p:txBody>
      </p:sp>
      <p:sp>
        <p:nvSpPr>
          <p:cNvPr id="13" name="幻灯片编号"/>
          <p:cNvSpPr txBox="1">
            <a:spLocks noGrp="1"/>
          </p:cNvSpPr>
          <p:nvPr>
            <p:ph type="sldNum" sz="quarter" idx="2"/>
          </p:nvPr>
        </p:nvSpPr>
        <p:spPr>
          <a:xfrm>
            <a:off x="4410273" y="6384726"/>
            <a:ext cx="312739" cy="328428"/>
          </a:xfrm>
          <a:prstGeom prst="rect">
            <a:avLst/>
          </a:prstGeom>
          <a:ln w="12700">
            <a:miter lim="400000"/>
          </a:ln>
        </p:spPr>
        <p:txBody>
          <a:bodyPr wrap="none" lIns="35718" tIns="35718" rIns="35718" bIns="35718">
            <a:spAutoFit/>
          </a:bodyPr>
          <a:lstStyle>
            <a:lvl1pPr marL="0" marR="0" indent="0" algn="ctr" defTabSz="580429">
              <a:lnSpc>
                <a:spcPct val="120000"/>
              </a:lnSpc>
              <a:spcBef>
                <a:spcPts val="0"/>
              </a:spcBef>
              <a:defRPr sz="1800" b="1"/>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Lst>
  <p:transition spd="med"/>
  <p:txStyles>
    <p:titleStyle>
      <a:lvl1pPr marL="0" marR="40639" indent="57798" algn="ctr" defTabSz="910828" rtl="0" latinLnBrk="0">
        <a:lnSpc>
          <a:spcPct val="100000"/>
        </a:lnSpc>
        <a:spcBef>
          <a:spcPts val="0"/>
        </a:spcBef>
        <a:spcAft>
          <a:spcPts val="0"/>
        </a:spcAft>
        <a:buClrTx/>
        <a:buSzTx/>
        <a:buFontTx/>
        <a:buNone/>
        <a:tabLst/>
        <a:defRPr sz="4000" b="1" i="0" u="none" strike="noStrike" cap="none" spc="0" baseline="0">
          <a:solidFill>
            <a:srgbClr val="000000"/>
          </a:solidFill>
          <a:uFill>
            <a:solidFill>
              <a:srgbClr val="000000"/>
            </a:solidFill>
          </a:uFill>
          <a:latin typeface="Times New Roman" panose="02020603050405020304" pitchFamily="18" charset="0"/>
          <a:ea typeface="+mn-ea"/>
          <a:cs typeface="Times New Roman" panose="02020603050405020304" pitchFamily="18" charset="0"/>
          <a:sym typeface="Times New Roman"/>
        </a:defRPr>
      </a:lvl1pPr>
      <a:lvl2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2pPr>
      <a:lvl3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3pPr>
      <a:lvl4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4pPr>
      <a:lvl5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5pPr>
      <a:lvl6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6pPr>
      <a:lvl7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7pPr>
      <a:lvl8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8pPr>
      <a:lvl9pPr marL="0" marR="40639" indent="57798" algn="ctr" defTabSz="910828" rtl="0" latinLnBrk="0">
        <a:lnSpc>
          <a:spcPct val="100000"/>
        </a:lnSpc>
        <a:spcBef>
          <a:spcPts val="0"/>
        </a:spcBef>
        <a:spcAft>
          <a:spcPts val="0"/>
        </a:spcAft>
        <a:buClrTx/>
        <a:buSzTx/>
        <a:buFontTx/>
        <a:buNone/>
        <a:tabLst/>
        <a:defRPr sz="4000" b="0" i="0" u="none" strike="noStrike" cap="none" spc="0" baseline="0">
          <a:solidFill>
            <a:srgbClr val="000000"/>
          </a:solidFill>
          <a:uFill>
            <a:solidFill>
              <a:srgbClr val="000000"/>
            </a:solidFill>
          </a:uFill>
          <a:latin typeface="+mn-lt"/>
          <a:ea typeface="+mn-ea"/>
          <a:cs typeface="+mn-cs"/>
          <a:sym typeface="Times New Roman"/>
        </a:defRPr>
      </a:lvl9pPr>
    </p:titleStyle>
    <p:bodyStyle>
      <a:lvl1pPr marL="275255" marR="40639" indent="-234615" algn="l" defTabSz="910828" latinLnBrk="0">
        <a:lnSpc>
          <a:spcPct val="100000"/>
        </a:lnSpc>
        <a:spcBef>
          <a:spcPts val="700"/>
        </a:spcBef>
        <a:spcAft>
          <a:spcPts val="0"/>
        </a:spcAft>
        <a:buClr>
          <a:srgbClr val="3333CC"/>
        </a:buClr>
        <a:buSzPct val="6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1pPr>
      <a:lvl2pPr marL="716354" marR="40639" indent="-218514" algn="l" defTabSz="910828" latinLnBrk="0">
        <a:lnSpc>
          <a:spcPct val="100000"/>
        </a:lnSpc>
        <a:spcBef>
          <a:spcPts val="700"/>
        </a:spcBef>
        <a:spcAft>
          <a:spcPts val="0"/>
        </a:spcAft>
        <a:buClr>
          <a:srgbClr val="3333CC"/>
        </a:buClr>
        <a:buSzPct val="55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2pPr>
      <a:lvl3pPr marL="1167310" marR="40639" indent="-212271"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3pPr>
      <a:lvl4pPr marL="1682402" marR="40639" indent="-270163" algn="l" defTabSz="910828" latinLnBrk="0">
        <a:lnSpc>
          <a:spcPct val="100000"/>
        </a:lnSpc>
        <a:spcBef>
          <a:spcPts val="700"/>
        </a:spcBef>
        <a:spcAft>
          <a:spcPts val="0"/>
        </a:spcAft>
        <a:buClr>
          <a:srgbClr val="3333CC"/>
        </a:buClr>
        <a:buSzPct val="55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4pPr>
      <a:lvl5pPr marL="2139602" marR="40639" indent="-270163"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5pPr>
      <a:lvl6pPr marL="2139603" marR="40639" indent="-270163"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6pPr>
      <a:lvl7pPr marL="2139603" marR="40639" indent="-270163"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7pPr>
      <a:lvl8pPr marL="2139603" marR="40639" indent="-270163"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8pPr>
      <a:lvl9pPr marL="2139603" marR="40639" indent="-270163" algn="l" defTabSz="910828" latinLnBrk="0">
        <a:lnSpc>
          <a:spcPct val="100000"/>
        </a:lnSpc>
        <a:spcBef>
          <a:spcPts val="700"/>
        </a:spcBef>
        <a:spcAft>
          <a:spcPts val="0"/>
        </a:spcAft>
        <a:buClr>
          <a:srgbClr val="3333CC"/>
        </a:buClr>
        <a:buSzPct val="50000"/>
        <a:buFontTx/>
        <a:buChar char="■"/>
        <a:tabLst/>
        <a:defRPr sz="2600" b="0" i="0" u="none" strike="noStrike" cap="none" spc="0" baseline="0">
          <a:solidFill>
            <a:srgbClr val="000000"/>
          </a:solidFill>
          <a:uFill>
            <a:solidFill>
              <a:srgbClr val="000000"/>
            </a:solidFill>
          </a:uFill>
          <a:latin typeface="Tahoma"/>
          <a:ea typeface="Tahoma"/>
          <a:cs typeface="Tahoma"/>
          <a:sym typeface="Tahoma"/>
        </a:defRPr>
      </a:lvl9pPr>
    </p:bodyStyle>
    <p:otherStyle>
      <a:lvl1pPr marL="0" marR="0" indent="0"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1pPr>
      <a:lvl2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2pPr>
      <a:lvl3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3pPr>
      <a:lvl4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4pPr>
      <a:lvl5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5pPr>
      <a:lvl6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6pPr>
      <a:lvl7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7pPr>
      <a:lvl8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8pPr>
      <a:lvl9pPr marL="0" marR="0" indent="57798" algn="ctr" defTabSz="580429" latinLnBrk="0">
        <a:lnSpc>
          <a:spcPct val="120000"/>
        </a:lnSpc>
        <a:spcBef>
          <a:spcPts val="0"/>
        </a:spcBef>
        <a:spcAft>
          <a:spcPts val="0"/>
        </a:spcAft>
        <a:buClrTx/>
        <a:buSzTx/>
        <a:buFontTx/>
        <a:buNone/>
        <a:tabLst/>
        <a:defRPr sz="1800" b="1" i="0" u="none" strike="noStrike" cap="none" spc="0" baseline="0">
          <a:solidFill>
            <a:schemeClr val="tx1"/>
          </a:solidFill>
          <a:uFill>
            <a:solidFill>
              <a:srgbClr val="000000"/>
            </a:solidFill>
          </a:uFill>
          <a:latin typeface="+mn-lt"/>
          <a:ea typeface="+mn-ea"/>
          <a:cs typeface="+mn-cs"/>
          <a:sym typeface="Times New Roma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image" Target="../media/image8.tif"/><Relationship Id="rId1" Type="http://schemas.openxmlformats.org/officeDocument/2006/relationships/slideLayout" Target="../slideLayouts/slideLayout2.xml"/><Relationship Id="rId5" Type="http://schemas.openxmlformats.org/officeDocument/2006/relationships/image" Target="../media/image11.tif"/><Relationship Id="rId4" Type="http://schemas.openxmlformats.org/officeDocument/2006/relationships/image" Target="../media/image10.t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E5A0485D-0CFF-4B88-D869-64DEC83FC4CB}"/>
              </a:ext>
            </a:extLst>
          </p:cNvPr>
          <p:cNvSpPr>
            <a:spLocks noGrp="1"/>
          </p:cNvSpPr>
          <p:nvPr>
            <p:ph type="title"/>
          </p:nvPr>
        </p:nvSpPr>
        <p:spPr/>
        <p:txBody>
          <a:bodyPr/>
          <a:lstStyle/>
          <a:p>
            <a:r>
              <a:rPr lang="zh-CN" altLang="en-US" sz="4000"/>
              <a:t>主要内容</a:t>
            </a:r>
            <a:endParaRPr lang="zh-CN" altLang="en-US"/>
          </a:p>
        </p:txBody>
      </p:sp>
      <p:sp>
        <p:nvSpPr>
          <p:cNvPr id="127" name="内容占位符 26"/>
          <p:cNvSpPr txBox="1">
            <a:spLocks noGrp="1"/>
          </p:cNvSpPr>
          <p:nvPr>
            <p:ph type="body" sz="quarter" idx="10"/>
          </p:nvPr>
        </p:nvSpPr>
        <p:spPr>
          <a:prstGeom prst="rect">
            <a:avLst/>
          </a:prstGeom>
        </p:spPr>
        <p:txBody>
          <a:bodyPr lIns="45719" tIns="45719" rIns="45719" bIns="45719">
            <a:normAutofit/>
          </a:bodyPr>
          <a:lstStyle/>
          <a:p>
            <a:pPr marL="453600" marR="40233" indent="-457200" defTabSz="905255">
              <a:lnSpc>
                <a:spcPct val="150000"/>
              </a:lnSpc>
              <a:buClrTx/>
              <a:buSzPct val="80000"/>
              <a:buFont typeface="Wingdings" pitchFamily="2" charset="2"/>
              <a:buChar char="l"/>
              <a:defRPr sz="2970">
                <a:latin typeface="+mn-lt"/>
                <a:ea typeface="+mn-ea"/>
                <a:cs typeface="+mn-cs"/>
                <a:sym typeface="Times New Roman"/>
              </a:defRPr>
            </a:pPr>
            <a:r>
              <a:rPr lang="zh-CN" altLang="en-US" sz="2400">
                <a:latin typeface="Times New Roman" panose="02020603050405020304" pitchFamily="18" charset="0"/>
                <a:cs typeface="Times New Roman" panose="02020603050405020304" pitchFamily="18" charset="0"/>
              </a:rPr>
              <a:t>数据结构</a:t>
            </a:r>
            <a:endParaRPr sz="2400" spc="185">
              <a:latin typeface="Times New Roman" panose="02020603050405020304" pitchFamily="18" charset="0"/>
              <a:cs typeface="Times New Roman" panose="02020603050405020304" pitchFamily="18" charset="0"/>
            </a:endParaRPr>
          </a:p>
          <a:p>
            <a:pPr marL="453600" marR="40233" indent="-457200" defTabSz="905255">
              <a:lnSpc>
                <a:spcPct val="150000"/>
              </a:lnSpc>
              <a:buClrTx/>
              <a:buSzPct val="80000"/>
              <a:buFont typeface="Wingdings" pitchFamily="2" charset="2"/>
              <a:buChar char="l"/>
              <a:defRPr sz="2970">
                <a:latin typeface="+mn-lt"/>
                <a:ea typeface="+mn-ea"/>
                <a:cs typeface="+mn-cs"/>
                <a:sym typeface="Times New Roman"/>
              </a:defRPr>
            </a:pPr>
            <a:r>
              <a:rPr lang="zh-CN" altLang="en-US" sz="2400">
                <a:latin typeface="Times New Roman" panose="02020603050405020304" pitchFamily="18" charset="0"/>
                <a:cs typeface="Times New Roman" panose="02020603050405020304" pitchFamily="18" charset="0"/>
              </a:rPr>
              <a:t>数据结构的描述</a:t>
            </a:r>
            <a:endParaRPr sz="2400" spc="185">
              <a:latin typeface="Times New Roman" panose="02020603050405020304" pitchFamily="18" charset="0"/>
              <a:cs typeface="Times New Roman" panose="02020603050405020304" pitchFamily="18" charset="0"/>
            </a:endParaRPr>
          </a:p>
          <a:p>
            <a:pPr marL="453600" marR="40233" indent="-457200" defTabSz="905255">
              <a:lnSpc>
                <a:spcPct val="150000"/>
              </a:lnSpc>
              <a:buClrTx/>
              <a:buSzPct val="80000"/>
              <a:buFont typeface="Wingdings" pitchFamily="2" charset="2"/>
              <a:buChar char="l"/>
              <a:defRPr sz="2970">
                <a:latin typeface="+mn-lt"/>
                <a:ea typeface="+mn-ea"/>
                <a:cs typeface="+mn-cs"/>
                <a:sym typeface="Times New Roman"/>
              </a:defRPr>
            </a:pPr>
            <a:r>
              <a:rPr lang="zh-CN" altLang="en-US" sz="2400">
                <a:latin typeface="Times New Roman" panose="02020603050405020304" pitchFamily="18" charset="0"/>
                <a:cs typeface="Times New Roman" panose="02020603050405020304" pitchFamily="18" charset="0"/>
              </a:rPr>
              <a:t>抽象数据类型及实现</a:t>
            </a:r>
            <a:endParaRPr sz="2400" spc="185">
              <a:latin typeface="Times New Roman" panose="020206030504050203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8E47A10D-1E6B-DD6C-FB42-384CF724C3C5}"/>
              </a:ext>
            </a:extLst>
          </p:cNvPr>
          <p:cNvSpPr txBox="1"/>
          <p:nvPr/>
        </p:nvSpPr>
        <p:spPr>
          <a:xfrm>
            <a:off x="1883229" y="1638319"/>
            <a:ext cx="9489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95BFD123-5F30-850D-C5EF-7CB232D27244}"/>
              </a:ext>
            </a:extLst>
          </p:cNvPr>
          <p:cNvSpPr txBox="1"/>
          <p:nvPr/>
        </p:nvSpPr>
        <p:spPr>
          <a:xfrm>
            <a:off x="1491343" y="1594776"/>
            <a:ext cx="9489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标题 1"/>
          <p:cNvSpPr txBox="1">
            <a:spLocks noGrp="1"/>
          </p:cNvSpPr>
          <p:nvPr>
            <p:ph type="title"/>
          </p:nvPr>
        </p:nvSpPr>
        <p:spPr>
          <a:prstGeom prst="rect">
            <a:avLst/>
          </a:prstGeom>
        </p:spPr>
        <p:txBody>
          <a:bodyPr/>
          <a:lstStyle>
            <a:lvl1pPr marR="34950" indent="49707" defTabSz="783312">
              <a:defRPr sz="3440"/>
            </a:lvl1pPr>
          </a:lstStyle>
          <a:p>
            <a:r>
              <a:rPr sz="4000"/>
              <a:t>内存储器</a:t>
            </a:r>
          </a:p>
        </p:txBody>
      </p:sp>
      <p:pic>
        <p:nvPicPr>
          <p:cNvPr id="184" name="图像" descr="图像"/>
          <p:cNvPicPr>
            <a:picLocks noChangeAspect="1"/>
          </p:cNvPicPr>
          <p:nvPr/>
        </p:nvPicPr>
        <p:blipFill>
          <a:blip r:embed="rId2"/>
          <a:stretch>
            <a:fillRect/>
          </a:stretch>
        </p:blipFill>
        <p:spPr>
          <a:xfrm>
            <a:off x="514361" y="1515430"/>
            <a:ext cx="3311576" cy="2483683"/>
          </a:xfrm>
          <a:prstGeom prst="rect">
            <a:avLst/>
          </a:prstGeom>
          <a:ln w="12700">
            <a:miter lim="400000"/>
          </a:ln>
        </p:spPr>
      </p:pic>
    </p:spTree>
    <p:extLst>
      <p:ext uri="{BB962C8B-B14F-4D97-AF65-F5344CB8AC3E}">
        <p14:creationId xmlns:p14="http://schemas.microsoft.com/office/powerpoint/2010/main" val="125932158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标题 1"/>
          <p:cNvSpPr txBox="1">
            <a:spLocks noGrp="1"/>
          </p:cNvSpPr>
          <p:nvPr>
            <p:ph type="title"/>
          </p:nvPr>
        </p:nvSpPr>
        <p:spPr>
          <a:prstGeom prst="rect">
            <a:avLst/>
          </a:prstGeom>
        </p:spPr>
        <p:txBody>
          <a:bodyPr/>
          <a:lstStyle>
            <a:lvl1pPr marR="34950" indent="49707" defTabSz="783312">
              <a:defRPr sz="3440"/>
            </a:lvl1pPr>
          </a:lstStyle>
          <a:p>
            <a:r>
              <a:rPr sz="4000"/>
              <a:t>外存储器</a:t>
            </a:r>
          </a:p>
        </p:txBody>
      </p:sp>
      <p:pic>
        <p:nvPicPr>
          <p:cNvPr id="187" name="图像" descr="图像"/>
          <p:cNvPicPr>
            <a:picLocks noChangeAspect="1"/>
          </p:cNvPicPr>
          <p:nvPr/>
        </p:nvPicPr>
        <p:blipFill>
          <a:blip r:embed="rId2"/>
          <a:stretch>
            <a:fillRect/>
          </a:stretch>
        </p:blipFill>
        <p:spPr>
          <a:xfrm>
            <a:off x="1439367" y="965471"/>
            <a:ext cx="2650872" cy="2178707"/>
          </a:xfrm>
          <a:prstGeom prst="rect">
            <a:avLst/>
          </a:prstGeom>
          <a:ln w="12700">
            <a:miter lim="400000"/>
          </a:ln>
        </p:spPr>
      </p:pic>
      <p:pic>
        <p:nvPicPr>
          <p:cNvPr id="188" name="图像" descr="图像"/>
          <p:cNvPicPr>
            <a:picLocks noChangeAspect="1"/>
          </p:cNvPicPr>
          <p:nvPr/>
        </p:nvPicPr>
        <p:blipFill>
          <a:blip r:embed="rId3"/>
          <a:stretch>
            <a:fillRect/>
          </a:stretch>
        </p:blipFill>
        <p:spPr>
          <a:xfrm>
            <a:off x="4769149" y="1182548"/>
            <a:ext cx="2311553" cy="1733665"/>
          </a:xfrm>
          <a:prstGeom prst="rect">
            <a:avLst/>
          </a:prstGeom>
          <a:ln w="12700">
            <a:miter lim="400000"/>
          </a:ln>
        </p:spPr>
      </p:pic>
      <p:pic>
        <p:nvPicPr>
          <p:cNvPr id="189" name="图像" descr="图像"/>
          <p:cNvPicPr>
            <a:picLocks noChangeAspect="1"/>
          </p:cNvPicPr>
          <p:nvPr/>
        </p:nvPicPr>
        <p:blipFill>
          <a:blip r:embed="rId4"/>
          <a:stretch>
            <a:fillRect/>
          </a:stretch>
        </p:blipFill>
        <p:spPr>
          <a:xfrm>
            <a:off x="1392167" y="3715783"/>
            <a:ext cx="2745271" cy="1828352"/>
          </a:xfrm>
          <a:prstGeom prst="rect">
            <a:avLst/>
          </a:prstGeom>
          <a:ln w="12700">
            <a:miter lim="400000"/>
          </a:ln>
        </p:spPr>
      </p:pic>
      <p:pic>
        <p:nvPicPr>
          <p:cNvPr id="190" name="图像" descr="图像"/>
          <p:cNvPicPr>
            <a:picLocks noChangeAspect="1"/>
          </p:cNvPicPr>
          <p:nvPr/>
        </p:nvPicPr>
        <p:blipFill>
          <a:blip r:embed="rId5"/>
          <a:stretch>
            <a:fillRect/>
          </a:stretch>
        </p:blipFill>
        <p:spPr>
          <a:xfrm>
            <a:off x="4715897" y="4062853"/>
            <a:ext cx="2095502" cy="1266827"/>
          </a:xfrm>
          <a:prstGeom prst="rect">
            <a:avLst/>
          </a:prstGeom>
          <a:ln w="12700">
            <a:miter lim="400000"/>
          </a:ln>
        </p:spPr>
      </p:pic>
    </p:spTree>
    <p:extLst>
      <p:ext uri="{BB962C8B-B14F-4D97-AF65-F5344CB8AC3E}">
        <p14:creationId xmlns:p14="http://schemas.microsoft.com/office/powerpoint/2010/main" val="329793345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标题 1"/>
          <p:cNvSpPr txBox="1">
            <a:spLocks noGrp="1"/>
          </p:cNvSpPr>
          <p:nvPr>
            <p:ph type="title"/>
          </p:nvPr>
        </p:nvSpPr>
        <p:spPr>
          <a:prstGeom prst="rect">
            <a:avLst/>
          </a:prstGeom>
        </p:spPr>
        <p:txBody>
          <a:bodyPr/>
          <a:lstStyle>
            <a:lvl1pPr marR="34950" indent="49707" defTabSz="783312">
              <a:defRPr sz="3440"/>
            </a:lvl1pPr>
          </a:lstStyle>
          <a:p>
            <a:r>
              <a:rPr sz="4000"/>
              <a:t>内存储器模型</a:t>
            </a:r>
          </a:p>
        </p:txBody>
      </p:sp>
      <p:grpSp>
        <p:nvGrpSpPr>
          <p:cNvPr id="205" name="组合 2"/>
          <p:cNvGrpSpPr/>
          <p:nvPr/>
        </p:nvGrpSpPr>
        <p:grpSpPr>
          <a:xfrm>
            <a:off x="5641590" y="1219986"/>
            <a:ext cx="1345622" cy="4013202"/>
            <a:chOff x="118333" y="0"/>
            <a:chExt cx="1345620" cy="4013200"/>
          </a:xfrm>
        </p:grpSpPr>
        <p:sp>
          <p:nvSpPr>
            <p:cNvPr id="193" name="矩形"/>
            <p:cNvSpPr/>
            <p:nvPr/>
          </p:nvSpPr>
          <p:spPr>
            <a:xfrm>
              <a:off x="320953" y="0"/>
              <a:ext cx="1143002" cy="2914651"/>
            </a:xfrm>
            <a:prstGeom prst="rect">
              <a:avLst/>
            </a:prstGeom>
            <a:noFill/>
            <a:ln w="3175" cap="flat">
              <a:solidFill>
                <a:srgbClr val="000000"/>
              </a:solidFill>
              <a:prstDash val="solid"/>
              <a:round/>
            </a:ln>
            <a:effectLst/>
          </p:spPr>
          <p:txBody>
            <a:bodyPr wrap="square" lIns="34289" tIns="34289" rIns="34289" bIns="34289" numCol="1" anchor="ctr">
              <a:noAutofit/>
            </a:bodyPr>
            <a:lstStyle/>
            <a:p>
              <a:pPr marL="0" marR="40639" indent="0" defTabSz="914400">
                <a:spcBef>
                  <a:spcPts val="0"/>
                </a:spcBef>
                <a:defRPr sz="2200">
                  <a:uFillTx/>
                  <a:latin typeface="Arial"/>
                  <a:ea typeface="Arial"/>
                  <a:cs typeface="Arial"/>
                  <a:sym typeface="Arial"/>
                </a:defRPr>
              </a:pPr>
              <a:endParaRPr/>
            </a:p>
          </p:txBody>
        </p:sp>
        <p:sp>
          <p:nvSpPr>
            <p:cNvPr id="194" name="线条"/>
            <p:cNvSpPr/>
            <p:nvPr/>
          </p:nvSpPr>
          <p:spPr>
            <a:xfrm>
              <a:off x="320953" y="45720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195" name="线条"/>
            <p:cNvSpPr/>
            <p:nvPr/>
          </p:nvSpPr>
          <p:spPr>
            <a:xfrm>
              <a:off x="320953" y="8572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196" name="线条"/>
            <p:cNvSpPr/>
            <p:nvPr/>
          </p:nvSpPr>
          <p:spPr>
            <a:xfrm>
              <a:off x="320953" y="13144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197" name="线条"/>
            <p:cNvSpPr/>
            <p:nvPr/>
          </p:nvSpPr>
          <p:spPr>
            <a:xfrm>
              <a:off x="320953" y="17716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198" name="0"/>
            <p:cNvSpPr/>
            <p:nvPr/>
          </p:nvSpPr>
          <p:spPr>
            <a:xfrm>
              <a:off x="118333" y="22859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0</a:t>
              </a:r>
            </a:p>
          </p:txBody>
        </p:sp>
        <p:sp>
          <p:nvSpPr>
            <p:cNvPr id="199" name="1"/>
            <p:cNvSpPr/>
            <p:nvPr/>
          </p:nvSpPr>
          <p:spPr>
            <a:xfrm>
              <a:off x="118333" y="6286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1</a:t>
              </a:r>
            </a:p>
          </p:txBody>
        </p:sp>
        <p:sp>
          <p:nvSpPr>
            <p:cNvPr id="200" name="2"/>
            <p:cNvSpPr/>
            <p:nvPr/>
          </p:nvSpPr>
          <p:spPr>
            <a:xfrm>
              <a:off x="118333" y="10858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2</a:t>
              </a:r>
            </a:p>
          </p:txBody>
        </p:sp>
        <p:sp>
          <p:nvSpPr>
            <p:cNvPr id="201" name="3"/>
            <p:cNvSpPr/>
            <p:nvPr/>
          </p:nvSpPr>
          <p:spPr>
            <a:xfrm>
              <a:off x="118333" y="15430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3</a:t>
              </a:r>
            </a:p>
          </p:txBody>
        </p:sp>
        <p:sp>
          <p:nvSpPr>
            <p:cNvPr id="202" name="线条"/>
            <p:cNvSpPr/>
            <p:nvPr/>
          </p:nvSpPr>
          <p:spPr>
            <a:xfrm>
              <a:off x="320953" y="251460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03" name="n"/>
            <p:cNvSpPr/>
            <p:nvPr/>
          </p:nvSpPr>
          <p:spPr>
            <a:xfrm>
              <a:off x="175484" y="2743200"/>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n</a:t>
              </a:r>
            </a:p>
          </p:txBody>
        </p:sp>
        <p:sp>
          <p:nvSpPr>
            <p:cNvPr id="204" name="……"/>
            <p:cNvSpPr/>
            <p:nvPr/>
          </p:nvSpPr>
          <p:spPr>
            <a:xfrm>
              <a:off x="437634" y="1969294"/>
              <a:ext cx="783433"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numCol="1" anchor="t">
              <a:spAutoFit/>
            </a:bodyPr>
            <a:lstStyle>
              <a:lvl1pPr marL="0" marR="40639" indent="0" defTabSz="914400">
                <a:spcBef>
                  <a:spcPts val="1400"/>
                </a:spcBef>
                <a:defRPr sz="2200" b="1">
                  <a:uFillTx/>
                  <a:latin typeface="Arial"/>
                  <a:ea typeface="Arial"/>
                  <a:cs typeface="Arial"/>
                  <a:sym typeface="Arial"/>
                </a:defRPr>
              </a:lvl1pPr>
            </a:lstStyle>
            <a:p>
              <a:r>
                <a:t>……</a:t>
              </a:r>
            </a:p>
          </p:txBody>
        </p:sp>
      </p:grpSp>
      <p:sp>
        <p:nvSpPr>
          <p:cNvPr id="206" name="存储单元…"/>
          <p:cNvSpPr txBox="1"/>
          <p:nvPr/>
        </p:nvSpPr>
        <p:spPr>
          <a:xfrm>
            <a:off x="450741" y="1201930"/>
            <a:ext cx="3983783" cy="16688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443455" marR="0" lvl="1" indent="-370416" defTabSz="914400">
              <a:lnSpc>
                <a:spcPct val="150000"/>
              </a:lnSpc>
              <a:spcBef>
                <a:spcPts val="0"/>
              </a:spcBef>
              <a:buSzPct val="100000"/>
              <a:buChar char="●"/>
              <a:defRPr sz="2400">
                <a:uFillTx/>
              </a:defRPr>
            </a:pPr>
            <a:r>
              <a:rPr>
                <a:latin typeface="Times New Roman" panose="02020603050405020304" pitchFamily="18" charset="0"/>
                <a:cs typeface="Times New Roman" panose="02020603050405020304" pitchFamily="18" charset="0"/>
              </a:rPr>
              <a:t>存储单元</a:t>
            </a:r>
          </a:p>
          <a:p>
            <a:pPr marL="443455" marR="0" lvl="1" indent="-370416" defTabSz="914400">
              <a:lnSpc>
                <a:spcPct val="150000"/>
              </a:lnSpc>
              <a:spcBef>
                <a:spcPts val="0"/>
              </a:spcBef>
              <a:buSzPct val="100000"/>
              <a:buChar char="●"/>
              <a:defRPr sz="2400">
                <a:solidFill>
                  <a:srgbClr val="FF0000"/>
                </a:solidFill>
                <a:uFillTx/>
              </a:defRPr>
            </a:pPr>
            <a:r>
              <a:rPr>
                <a:solidFill>
                  <a:schemeClr val="tx1"/>
                </a:solidFill>
                <a:latin typeface="Times New Roman" panose="02020603050405020304" pitchFamily="18" charset="0"/>
                <a:cs typeface="Times New Roman" panose="02020603050405020304" pitchFamily="18" charset="0"/>
              </a:rPr>
              <a:t>地址</a:t>
            </a:r>
            <a:r>
              <a:rPr>
                <a:solidFill>
                  <a:srgbClr val="0F1423"/>
                </a:solidFill>
                <a:latin typeface="Times New Roman" panose="02020603050405020304" pitchFamily="18" charset="0"/>
                <a:cs typeface="Times New Roman" panose="02020603050405020304" pitchFamily="18" charset="0"/>
              </a:rPr>
              <a:t>：0、1、2、......</a:t>
            </a:r>
          </a:p>
          <a:p>
            <a:pPr marL="443455" marR="0" lvl="1" indent="-370416" defTabSz="914400">
              <a:lnSpc>
                <a:spcPct val="150000"/>
              </a:lnSpc>
              <a:spcBef>
                <a:spcPts val="0"/>
              </a:spcBef>
              <a:buSzPct val="100000"/>
              <a:buChar char="●"/>
              <a:defRPr sz="2400">
                <a:solidFill>
                  <a:srgbClr val="0F1423"/>
                </a:solidFill>
                <a:uFillTx/>
              </a:defRPr>
            </a:pPr>
            <a:r>
              <a:rPr>
                <a:latin typeface="Times New Roman" panose="02020603050405020304" pitchFamily="18" charset="0"/>
                <a:cs typeface="Times New Roman" panose="02020603050405020304" pitchFamily="18" charset="0"/>
              </a:rPr>
              <a:t>指令：</a:t>
            </a:r>
            <a:r>
              <a:rPr>
                <a:solidFill>
                  <a:srgbClr val="000000"/>
                </a:solidFill>
                <a:latin typeface="Times New Roman" panose="02020603050405020304" pitchFamily="18" charset="0"/>
                <a:cs typeface="Times New Roman" panose="02020603050405020304" pitchFamily="18" charset="0"/>
              </a:rPr>
              <a:t> read、write、move</a:t>
            </a:r>
          </a:p>
        </p:txBody>
      </p:sp>
      <p:sp>
        <p:nvSpPr>
          <p:cNvPr id="3" name="文本框 2">
            <a:extLst>
              <a:ext uri="{FF2B5EF4-FFF2-40B4-BE49-F238E27FC236}">
                <a16:creationId xmlns:a16="http://schemas.microsoft.com/office/drawing/2014/main" id="{9B9902EE-5683-1142-802F-62EFC866D534}"/>
              </a:ext>
            </a:extLst>
          </p:cNvPr>
          <p:cNvSpPr txBox="1"/>
          <p:nvPr/>
        </p:nvSpPr>
        <p:spPr>
          <a:xfrm>
            <a:off x="559599" y="4151912"/>
            <a:ext cx="4403770"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kumimoji="1" lang="zh-CN" altLang="en-US" sz="2400" b="1">
                <a:solidFill>
                  <a:srgbClr val="FF0000"/>
                </a:solidFill>
                <a:latin typeface="SimSun" panose="02010600030101010101" pitchFamily="2" charset="-122"/>
                <a:ea typeface="SimSun" panose="02010600030101010101" pitchFamily="2" charset="-122"/>
                <a:cs typeface="Times New Roman" panose="02020603050405020304" pitchFamily="18" charset="0"/>
              </a:rPr>
              <a:t>数据占用若干个相邻的存储单元</a:t>
            </a:r>
          </a:p>
        </p:txBody>
      </p:sp>
    </p:spTree>
    <p:extLst>
      <p:ext uri="{BB962C8B-B14F-4D97-AF65-F5344CB8AC3E}">
        <p14:creationId xmlns:p14="http://schemas.microsoft.com/office/powerpoint/2010/main" val="71451740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标题 1"/>
          <p:cNvSpPr txBox="1">
            <a:spLocks noGrp="1"/>
          </p:cNvSpPr>
          <p:nvPr>
            <p:ph type="title"/>
          </p:nvPr>
        </p:nvSpPr>
        <p:spPr>
          <a:prstGeom prst="rect">
            <a:avLst/>
          </a:prstGeom>
        </p:spPr>
        <p:txBody>
          <a:bodyPr/>
          <a:lstStyle>
            <a:lvl1pPr marR="34950" indent="49707" defTabSz="783312">
              <a:defRPr sz="3440"/>
            </a:lvl1pPr>
          </a:lstStyle>
          <a:p>
            <a:r>
              <a:rPr lang="zh-CN" altLang="en-US" sz="4000"/>
              <a:t>内存分配方式</a:t>
            </a:r>
            <a:endParaRPr sz="4000"/>
          </a:p>
        </p:txBody>
      </p:sp>
      <p:sp>
        <p:nvSpPr>
          <p:cNvPr id="3" name="文本框 2">
            <a:extLst>
              <a:ext uri="{FF2B5EF4-FFF2-40B4-BE49-F238E27FC236}">
                <a16:creationId xmlns:a16="http://schemas.microsoft.com/office/drawing/2014/main" id="{9B9902EE-5683-1142-802F-62EFC866D534}"/>
              </a:ext>
            </a:extLst>
          </p:cNvPr>
          <p:cNvSpPr txBox="1"/>
          <p:nvPr/>
        </p:nvSpPr>
        <p:spPr>
          <a:xfrm>
            <a:off x="425806" y="1171932"/>
            <a:ext cx="5942652" cy="14677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kumimoji="1" lang="zh-CN" altLang="en-US" sz="2400">
                <a:latin typeface="SimSun" panose="02010600030101010101" pitchFamily="2" charset="-122"/>
                <a:ea typeface="SimSun" panose="02010600030101010101" pitchFamily="2" charset="-122"/>
                <a:cs typeface="Times New Roman" panose="02020603050405020304" pitchFamily="18" charset="0"/>
              </a:rPr>
              <a:t>存储大量的数据，如何为它们分配存储单元</a:t>
            </a:r>
            <a:endParaRPr kumimoji="1" lang="en-US" altLang="zh-CN" sz="2400">
              <a:latin typeface="SimSun" panose="02010600030101010101" pitchFamily="2" charset="-122"/>
              <a:ea typeface="SimSun" panose="02010600030101010101" pitchFamily="2" charset="-122"/>
              <a:cs typeface="Times New Roman" panose="02020603050405020304" pitchFamily="18" charset="0"/>
            </a:endParaRPr>
          </a:p>
          <a:p>
            <a:pPr marL="443455" marR="0" lvl="4" indent="406416" defTabSz="914400">
              <a:lnSpc>
                <a:spcPct val="150000"/>
              </a:lnSpc>
              <a:spcBef>
                <a:spcPts val="0"/>
              </a:spcBef>
              <a:buSzPct val="80000"/>
              <a:buChar char="●"/>
              <a:defRPr sz="2400">
                <a:uFillTx/>
              </a:defRPr>
            </a:pPr>
            <a:r>
              <a:rPr lang="zh-CN" altLang="en-US" sz="2400">
                <a:latin typeface="SimSun" panose="02010600030101010101" pitchFamily="2" charset="-122"/>
                <a:ea typeface="SimSun" panose="02010600030101010101" pitchFamily="2" charset="-122"/>
                <a:cs typeface="Times New Roman" panose="02020603050405020304" pitchFamily="18" charset="0"/>
              </a:rPr>
              <a:t>连续分配</a:t>
            </a:r>
          </a:p>
          <a:p>
            <a:pPr marL="443455" marR="0" lvl="4" indent="406416" defTabSz="914400">
              <a:lnSpc>
                <a:spcPct val="150000"/>
              </a:lnSpc>
              <a:spcBef>
                <a:spcPts val="0"/>
              </a:spcBef>
              <a:buSzPct val="80000"/>
              <a:buChar char="●"/>
              <a:defRPr sz="2400">
                <a:solidFill>
                  <a:srgbClr val="FF0000"/>
                </a:solidFill>
                <a:uFillTx/>
              </a:defRPr>
            </a:pPr>
            <a:r>
              <a:rPr lang="zh-CN" altLang="en-US" sz="2400">
                <a:solidFill>
                  <a:schemeClr val="tx1"/>
                </a:solidFill>
                <a:latin typeface="SimSun" panose="02010600030101010101" pitchFamily="2" charset="-122"/>
                <a:ea typeface="SimSun" panose="02010600030101010101" pitchFamily="2" charset="-122"/>
                <a:cs typeface="Times New Roman" panose="02020603050405020304" pitchFamily="18" charset="0"/>
              </a:rPr>
              <a:t>链式分配</a:t>
            </a:r>
            <a:endParaRPr lang="zh-CN" altLang="en-US" sz="2400">
              <a:solidFill>
                <a:srgbClr val="0F1423"/>
              </a:solidFill>
              <a:latin typeface="SimSun" panose="02010600030101010101" pitchFamily="2" charset="-122"/>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0842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标题 1"/>
          <p:cNvSpPr txBox="1">
            <a:spLocks noGrp="1"/>
          </p:cNvSpPr>
          <p:nvPr>
            <p:ph type="title"/>
          </p:nvPr>
        </p:nvSpPr>
        <p:spPr>
          <a:prstGeom prst="rect">
            <a:avLst/>
          </a:prstGeom>
        </p:spPr>
        <p:txBody>
          <a:bodyPr/>
          <a:lstStyle>
            <a:lvl1pPr marR="34950" indent="49707" defTabSz="783312">
              <a:defRPr sz="3440"/>
            </a:lvl1pPr>
          </a:lstStyle>
          <a:p>
            <a:r>
              <a:rPr lang="zh-CN" altLang="en-US" sz="4000"/>
              <a:t>连续分配方式</a:t>
            </a:r>
            <a:endParaRPr sz="4000"/>
          </a:p>
        </p:txBody>
      </p:sp>
      <p:pic>
        <p:nvPicPr>
          <p:cNvPr id="4" name="图片 3">
            <a:extLst>
              <a:ext uri="{FF2B5EF4-FFF2-40B4-BE49-F238E27FC236}">
                <a16:creationId xmlns:a16="http://schemas.microsoft.com/office/drawing/2014/main" id="{C365CBA1-619B-B65C-708A-2B48F5193A77}"/>
              </a:ext>
            </a:extLst>
          </p:cNvPr>
          <p:cNvPicPr>
            <a:picLocks noChangeAspect="1"/>
          </p:cNvPicPr>
          <p:nvPr/>
        </p:nvPicPr>
        <p:blipFill>
          <a:blip r:embed="rId3"/>
          <a:stretch>
            <a:fillRect/>
          </a:stretch>
        </p:blipFill>
        <p:spPr>
          <a:xfrm>
            <a:off x="3311591" y="2940370"/>
            <a:ext cx="2489200" cy="3314700"/>
          </a:xfrm>
          <a:prstGeom prst="rect">
            <a:avLst/>
          </a:prstGeom>
        </p:spPr>
      </p:pic>
      <p:sp>
        <p:nvSpPr>
          <p:cNvPr id="2" name="文本框 1">
            <a:extLst>
              <a:ext uri="{FF2B5EF4-FFF2-40B4-BE49-F238E27FC236}">
                <a16:creationId xmlns:a16="http://schemas.microsoft.com/office/drawing/2014/main" id="{FABB4A66-21F4-C72F-36F4-9B45ABA7F2F1}"/>
              </a:ext>
            </a:extLst>
          </p:cNvPr>
          <p:cNvSpPr txBox="1"/>
          <p:nvPr/>
        </p:nvSpPr>
        <p:spPr>
          <a:xfrm>
            <a:off x="425850" y="1090765"/>
            <a:ext cx="8545929" cy="16688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indent="0">
              <a:lnSpc>
                <a:spcPct val="150000"/>
              </a:lnSpc>
            </a:pPr>
            <a:r>
              <a:rPr lang="zh-CN" altLang="zh-CN" sz="2400" kern="100">
                <a:effectLst/>
                <a:latin typeface="Times New Roman" panose="02020603050405020304" pitchFamily="18" charset="0"/>
                <a:ea typeface="SimSun" panose="02010600030101010101" pitchFamily="2" charset="-122"/>
                <a:cs typeface="Times New Roman" panose="02020603050405020304" pitchFamily="18" charset="0"/>
              </a:rPr>
              <a:t>连续分配方式将数据分配</a:t>
            </a: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a:t>
            </a:r>
            <a:r>
              <a:rPr lang="zh-CN" altLang="zh-CN" sz="2400" kern="100">
                <a:effectLst/>
                <a:latin typeface="Times New Roman" panose="02020603050405020304" pitchFamily="18" charset="0"/>
                <a:ea typeface="SimSun" panose="02010600030101010101" pitchFamily="2" charset="-122"/>
                <a:cs typeface="Times New Roman" panose="02020603050405020304" pitchFamily="18" charset="0"/>
              </a:rPr>
              <a:t>存储</a:t>
            </a: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a:t>
            </a:r>
            <a:r>
              <a:rPr lang="zh-CN" altLang="zh-CN" sz="2400" kern="100">
                <a:effectLst/>
                <a:latin typeface="Times New Roman" panose="02020603050405020304" pitchFamily="18" charset="0"/>
                <a:ea typeface="SimSun" panose="02010600030101010101" pitchFamily="2" charset="-122"/>
                <a:cs typeface="Times New Roman" panose="02020603050405020304" pitchFamily="18" charset="0"/>
              </a:rPr>
              <a:t>于连续的存储单元。</a:t>
            </a:r>
            <a:endPar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endParaRPr>
          </a:p>
          <a:p>
            <a:pPr indent="0">
              <a:lnSpc>
                <a:spcPct val="150000"/>
              </a:lnSpc>
              <a:spcBef>
                <a:spcPts val="0"/>
              </a:spcBef>
            </a:pPr>
            <a:r>
              <a:rPr lang="zh-CN" altLang="zh-CN" sz="2400" kern="100">
                <a:effectLst/>
                <a:latin typeface="Times New Roman" panose="02020603050405020304" pitchFamily="18" charset="0"/>
                <a:ea typeface="SimSun" panose="02010600030101010101" pitchFamily="2" charset="-122"/>
                <a:cs typeface="Times New Roman" panose="02020603050405020304" pitchFamily="18" charset="0"/>
              </a:rPr>
              <a:t>已知第一个数据的地址</a:t>
            </a:r>
            <a:r>
              <a:rPr lang="en-US" altLang="zh-CN" sz="2400" i="1" kern="100">
                <a:effectLst/>
                <a:latin typeface="Times New Roman" panose="02020603050405020304" pitchFamily="18" charset="0"/>
                <a:ea typeface="SimSun" panose="02010600030101010101" pitchFamily="2" charset="-122"/>
                <a:cs typeface="Times New Roman" panose="02020603050405020304" pitchFamily="18" charset="0"/>
              </a:rPr>
              <a:t>a</a:t>
            </a:r>
            <a:r>
              <a:rPr lang="zh-CN" altLang="zh-CN" sz="2400" kern="100">
                <a:effectLst/>
                <a:latin typeface="Times New Roman" panose="02020603050405020304" pitchFamily="18" charset="0"/>
                <a:ea typeface="SimSun" panose="02010600030101010101" pitchFamily="2" charset="-122"/>
                <a:cs typeface="Times New Roman" panose="02020603050405020304" pitchFamily="18" charset="0"/>
              </a:rPr>
              <a:t>，按照以下的公式得到各数据的地址。</a:t>
            </a:r>
          </a:p>
          <a:p>
            <a:pPr indent="266700" algn="ctr">
              <a:lnSpc>
                <a:spcPct val="150000"/>
              </a:lnSpc>
              <a:spcBef>
                <a:spcPts val="0"/>
              </a:spcBef>
            </a:pP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location(</a:t>
            </a:r>
            <a:r>
              <a:rPr lang="en-US" altLang="zh-CN" sz="2400" i="1" kern="100">
                <a:effectLst/>
                <a:latin typeface="Times New Roman" panose="02020603050405020304" pitchFamily="18" charset="0"/>
                <a:ea typeface="SimSun" panose="02010600030101010101" pitchFamily="2" charset="-122"/>
                <a:cs typeface="Times New Roman" panose="02020603050405020304" pitchFamily="18" charset="0"/>
              </a:rPr>
              <a:t>i</a:t>
            </a: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 = </a:t>
            </a:r>
            <a:r>
              <a:rPr lang="en-US" altLang="zh-CN" sz="2400" i="1" kern="100">
                <a:effectLst/>
                <a:latin typeface="Times New Roman" panose="02020603050405020304" pitchFamily="18" charset="0"/>
                <a:ea typeface="SimSun" panose="02010600030101010101" pitchFamily="2" charset="-122"/>
                <a:cs typeface="Times New Roman" panose="02020603050405020304" pitchFamily="18" charset="0"/>
              </a:rPr>
              <a:t>a</a:t>
            </a: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 + (</a:t>
            </a:r>
            <a:r>
              <a:rPr lang="en-US" altLang="zh-CN" sz="2400" i="1" kern="100">
                <a:effectLst/>
                <a:latin typeface="Times New Roman" panose="02020603050405020304" pitchFamily="18" charset="0"/>
                <a:ea typeface="SimSun" panose="02010600030101010101" pitchFamily="2" charset="-122"/>
                <a:cs typeface="Times New Roman" panose="02020603050405020304" pitchFamily="18" charset="0"/>
              </a:rPr>
              <a:t>i</a:t>
            </a:r>
            <a:r>
              <a:rPr lang="en-US" altLang="zh-CN" sz="2400" kern="100">
                <a:effectLst/>
                <a:latin typeface="Times New Roman" panose="02020603050405020304" pitchFamily="18" charset="0"/>
                <a:ea typeface="SimSun" panose="02010600030101010101" pitchFamily="2" charset="-122"/>
                <a:cs typeface="Times New Roman" panose="02020603050405020304" pitchFamily="18" charset="0"/>
              </a:rPr>
              <a:t> - 1) × s</a:t>
            </a:r>
            <a:endParaRPr kumimoji="1" lang="zh-CN" altLang="en-US" sz="240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603653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标题 1"/>
          <p:cNvSpPr txBox="1">
            <a:spLocks noGrp="1"/>
          </p:cNvSpPr>
          <p:nvPr>
            <p:ph type="title"/>
          </p:nvPr>
        </p:nvSpPr>
        <p:spPr>
          <a:prstGeom prst="rect">
            <a:avLst/>
          </a:prstGeom>
        </p:spPr>
        <p:txBody>
          <a:bodyPr/>
          <a:lstStyle>
            <a:lvl1pPr marR="34950" indent="49707" defTabSz="783312">
              <a:defRPr sz="3440"/>
            </a:lvl1pPr>
          </a:lstStyle>
          <a:p>
            <a:r>
              <a:rPr lang="zh-CN" altLang="en-US" sz="4000"/>
              <a:t>链式分配方式</a:t>
            </a:r>
            <a:endParaRPr sz="4000"/>
          </a:p>
        </p:txBody>
      </p:sp>
      <p:pic>
        <p:nvPicPr>
          <p:cNvPr id="5" name="图片 4">
            <a:extLst>
              <a:ext uri="{FF2B5EF4-FFF2-40B4-BE49-F238E27FC236}">
                <a16:creationId xmlns:a16="http://schemas.microsoft.com/office/drawing/2014/main" id="{A26F818B-1BF7-5E39-8EF6-E2F06561135E}"/>
              </a:ext>
            </a:extLst>
          </p:cNvPr>
          <p:cNvPicPr>
            <a:picLocks noChangeAspect="1"/>
          </p:cNvPicPr>
          <p:nvPr/>
        </p:nvPicPr>
        <p:blipFill>
          <a:blip r:embed="rId3"/>
          <a:stretch>
            <a:fillRect/>
          </a:stretch>
        </p:blipFill>
        <p:spPr>
          <a:xfrm>
            <a:off x="6532166" y="1478589"/>
            <a:ext cx="2489200" cy="4724400"/>
          </a:xfrm>
          <a:prstGeom prst="rect">
            <a:avLst/>
          </a:prstGeom>
        </p:spPr>
      </p:pic>
      <p:sp>
        <p:nvSpPr>
          <p:cNvPr id="2" name="文本框 1">
            <a:extLst>
              <a:ext uri="{FF2B5EF4-FFF2-40B4-BE49-F238E27FC236}">
                <a16:creationId xmlns:a16="http://schemas.microsoft.com/office/drawing/2014/main" id="{90F81D28-BAA1-5F71-FDAA-CC83028E6375}"/>
              </a:ext>
            </a:extLst>
          </p:cNvPr>
          <p:cNvSpPr txBox="1"/>
          <p:nvPr/>
        </p:nvSpPr>
        <p:spPr>
          <a:xfrm>
            <a:off x="415005" y="1097586"/>
            <a:ext cx="6423553" cy="982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r>
              <a:rPr lang="zh-CN" altLang="zh-CN" sz="2400" kern="100">
                <a:effectLst/>
                <a:latin typeface="Times New Roman" panose="02020603050405020304" pitchFamily="18" charset="0"/>
                <a:ea typeface="宋体" panose="02010600030101010101" pitchFamily="2" charset="-122"/>
                <a:cs typeface="宋体" panose="02010600030101010101" pitchFamily="2" charset="-122"/>
              </a:rPr>
              <a:t>链式分配方式将数据分配于离散的存储单元，</a:t>
            </a:r>
            <a:endParaRPr lang="en-US" altLang="zh-CN" sz="2400" kern="100">
              <a:effectLst/>
              <a:latin typeface="Times New Roman" panose="02020603050405020304" pitchFamily="18" charset="0"/>
              <a:ea typeface="宋体" panose="02010600030101010101" pitchFamily="2" charset="-122"/>
              <a:cs typeface="宋体" panose="02010600030101010101" pitchFamily="2" charset="-122"/>
            </a:endParaRPr>
          </a:p>
          <a:p>
            <a:r>
              <a:rPr lang="zh-CN" altLang="zh-CN" sz="2400" kern="100">
                <a:effectLst/>
                <a:latin typeface="Times New Roman" panose="02020603050405020304" pitchFamily="18" charset="0"/>
                <a:ea typeface="宋体" panose="02010600030101010101" pitchFamily="2" charset="-122"/>
                <a:cs typeface="宋体" panose="02010600030101010101" pitchFamily="2" charset="-122"/>
              </a:rPr>
              <a:t>通过附加的地址信息将数据</a:t>
            </a:r>
            <a:r>
              <a:rPr lang="zh-CN" altLang="zh-CN" sz="2400" b="1" kern="10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连接</a:t>
            </a:r>
            <a:r>
              <a:rPr lang="en-US" altLang="zh-CN" sz="2400" kern="100">
                <a:effectLst/>
                <a:latin typeface="Times New Roman" panose="02020603050405020304" pitchFamily="18" charset="0"/>
                <a:ea typeface="宋体" panose="02010600030101010101" pitchFamily="2" charset="-122"/>
                <a:cs typeface="宋体" panose="02010600030101010101" pitchFamily="2" charset="-122"/>
              </a:rPr>
              <a:t>(Link)</a:t>
            </a:r>
            <a:r>
              <a:rPr lang="zh-CN" altLang="zh-CN" sz="2400" kern="100">
                <a:effectLst/>
                <a:latin typeface="Times New Roman" panose="02020603050405020304" pitchFamily="18" charset="0"/>
                <a:ea typeface="宋体" panose="02010600030101010101" pitchFamily="2" charset="-122"/>
                <a:cs typeface="宋体" panose="02010600030101010101" pitchFamily="2" charset="-122"/>
              </a:rPr>
              <a:t>在一起。</a:t>
            </a:r>
            <a:endParaRPr lang="en-US" altLang="zh-CN" sz="2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 name="文本框 2">
            <a:extLst>
              <a:ext uri="{FF2B5EF4-FFF2-40B4-BE49-F238E27FC236}">
                <a16:creationId xmlns:a16="http://schemas.microsoft.com/office/drawing/2014/main" id="{E7735EE3-E60D-5419-D6C2-5BA9897F053C}"/>
              </a:ext>
            </a:extLst>
          </p:cNvPr>
          <p:cNvSpPr txBox="1"/>
          <p:nvPr/>
        </p:nvSpPr>
        <p:spPr>
          <a:xfrm>
            <a:off x="439390" y="2362792"/>
            <a:ext cx="5319154" cy="11148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rtlCol="0" anchor="ctr">
            <a:spAutoFit/>
          </a:bodyPr>
          <a:lstStyle/>
          <a:p>
            <a:pPr algn="l">
              <a:lnSpc>
                <a:spcPct val="150000"/>
              </a:lnSpc>
            </a:pPr>
            <a:r>
              <a:rPr kumimoji="1" lang="zh-CN" altLang="en-US" sz="2400"/>
              <a:t>存取任何数据，必须依次存取第</a:t>
            </a:r>
            <a:r>
              <a:rPr kumimoji="1" lang="en-US" altLang="zh-CN" sz="2400"/>
              <a:t>1</a:t>
            </a:r>
            <a:r>
              <a:rPr kumimoji="1" lang="zh-CN" altLang="en-US" sz="2400"/>
              <a:t>个、第</a:t>
            </a:r>
            <a:r>
              <a:rPr kumimoji="1" lang="en-US" altLang="zh-CN" sz="2400"/>
              <a:t>2</a:t>
            </a:r>
            <a:r>
              <a:rPr kumimoji="1" lang="zh-CN" altLang="en-US" sz="2400"/>
              <a:t>个、。。。</a:t>
            </a:r>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30742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高级程序设计语言(C、JAVA)提供了…"/>
          <p:cNvSpPr txBox="1"/>
          <p:nvPr/>
        </p:nvSpPr>
        <p:spPr>
          <a:xfrm>
            <a:off x="45802" y="1024081"/>
            <a:ext cx="6504449" cy="15183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lvl="1" indent="469900">
              <a:defRPr sz="2400"/>
            </a:pPr>
            <a:r>
              <a:t>高级程序设计语言(C、JAVA)提供了：</a:t>
            </a:r>
          </a:p>
          <a:p>
            <a:pPr marL="1440299" lvl="2" indent="-463020">
              <a:buSzPct val="100000"/>
              <a:buChar char="●"/>
              <a:defRPr sz="2400"/>
            </a:pPr>
            <a:r>
              <a:t>变量：用于存储数据</a:t>
            </a:r>
            <a:endParaRPr spc="150"/>
          </a:p>
          <a:p>
            <a:pPr marL="1440299" lvl="2" indent="-463020">
              <a:buSzPct val="100000"/>
              <a:buChar char="●"/>
              <a:defRPr sz="2400"/>
            </a:pPr>
            <a:r>
              <a:t>数组：用于存储大量的数据</a:t>
            </a:r>
          </a:p>
        </p:txBody>
      </p:sp>
      <p:sp>
        <p:nvSpPr>
          <p:cNvPr id="4" name="标题 3">
            <a:extLst>
              <a:ext uri="{FF2B5EF4-FFF2-40B4-BE49-F238E27FC236}">
                <a16:creationId xmlns:a16="http://schemas.microsoft.com/office/drawing/2014/main" id="{78ABC532-10D7-C8EC-FB7D-476F1BFA66EF}"/>
              </a:ext>
            </a:extLst>
          </p:cNvPr>
          <p:cNvSpPr>
            <a:spLocks noGrp="1"/>
          </p:cNvSpPr>
          <p:nvPr>
            <p:ph type="title"/>
          </p:nvPr>
        </p:nvSpPr>
        <p:spPr/>
        <p:txBody>
          <a:bodyPr/>
          <a:lstStyle/>
          <a:p>
            <a:r>
              <a:rPr lang="zh-CN" altLang="en-US"/>
              <a:t>高级语言管理内存储器</a:t>
            </a:r>
          </a:p>
        </p:txBody>
      </p:sp>
    </p:spTree>
    <p:extLst>
      <p:ext uri="{BB962C8B-B14F-4D97-AF65-F5344CB8AC3E}">
        <p14:creationId xmlns:p14="http://schemas.microsoft.com/office/powerpoint/2010/main" val="305213952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高级程序设计语言的变量就是…"/>
          <p:cNvSpPr txBox="1"/>
          <p:nvPr/>
        </p:nvSpPr>
        <p:spPr>
          <a:xfrm>
            <a:off x="403975" y="1077485"/>
            <a:ext cx="6930102" cy="20544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40640" marR="40640" indent="0" defTabSz="914400">
              <a:defRPr sz="2400"/>
            </a:pPr>
            <a:r>
              <a:t>数据类型：数据占用的存储单元的</a:t>
            </a:r>
            <a:r>
              <a:rPr lang="zh-CN" altLang="en-US"/>
              <a:t>数量</a:t>
            </a:r>
            <a:r>
              <a:t>和编码方式</a:t>
            </a:r>
          </a:p>
          <a:p>
            <a:pPr marL="699664" marR="40640" indent="-392625" defTabSz="914400">
              <a:buSzPct val="100000"/>
              <a:buChar char="●"/>
              <a:defRPr sz="2400"/>
            </a:pPr>
            <a:r>
              <a:t>int : 4个字节，二进制补码</a:t>
            </a:r>
          </a:p>
          <a:p>
            <a:pPr marL="699664" marR="40640" indent="-392625" defTabSz="914400">
              <a:buSzPct val="100000"/>
              <a:buChar char="●"/>
              <a:defRPr sz="2400"/>
            </a:pPr>
            <a:r>
              <a:t>float: 4个字节，IEEE 754编码</a:t>
            </a:r>
          </a:p>
          <a:p>
            <a:pPr marL="699664" marR="40640" indent="-392625" defTabSz="914400">
              <a:buSzPct val="100000"/>
              <a:buChar char="●"/>
              <a:defRPr sz="2400"/>
            </a:pPr>
            <a:r>
              <a:t>double：8个字节，IEEE 754编码</a:t>
            </a:r>
          </a:p>
        </p:txBody>
      </p:sp>
      <p:sp>
        <p:nvSpPr>
          <p:cNvPr id="234" name="矩形 2"/>
          <p:cNvSpPr txBox="1"/>
          <p:nvPr/>
        </p:nvSpPr>
        <p:spPr>
          <a:xfrm>
            <a:off x="588111" y="3740367"/>
            <a:ext cx="2697977" cy="414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b="1">
                <a:solidFill>
                  <a:srgbClr val="7F0055"/>
                </a:solidFill>
                <a:uFillTx/>
                <a:latin typeface="Arial"/>
                <a:ea typeface="Arial"/>
                <a:cs typeface="Arial"/>
                <a:sym typeface="Arial"/>
              </a:defRPr>
            </a:pPr>
            <a:r>
              <a:t>int</a:t>
            </a:r>
            <a:r>
              <a:rPr b="0">
                <a:solidFill>
                  <a:srgbClr val="000000"/>
                </a:solidFill>
              </a:rPr>
              <a:t>[] </a:t>
            </a:r>
            <a:r>
              <a:rPr b="0">
                <a:solidFill>
                  <a:srgbClr val="6A3E3E"/>
                </a:solidFill>
              </a:rPr>
              <a:t>a</a:t>
            </a:r>
            <a:r>
              <a:rPr b="0">
                <a:solidFill>
                  <a:srgbClr val="000000"/>
                </a:solidFill>
              </a:rPr>
              <a:t> = </a:t>
            </a:r>
            <a:r>
              <a:t>new</a:t>
            </a:r>
            <a:r>
              <a:rPr b="0">
                <a:solidFill>
                  <a:srgbClr val="000000"/>
                </a:solidFill>
              </a:rPr>
              <a:t> </a:t>
            </a:r>
            <a:r>
              <a:t>int</a:t>
            </a:r>
            <a:r>
              <a:rPr b="0">
                <a:solidFill>
                  <a:srgbClr val="000000"/>
                </a:solidFill>
              </a:rPr>
              <a:t>[3];</a:t>
            </a:r>
          </a:p>
        </p:txBody>
      </p:sp>
      <p:grpSp>
        <p:nvGrpSpPr>
          <p:cNvPr id="246" name="成组"/>
          <p:cNvGrpSpPr/>
          <p:nvPr/>
        </p:nvGrpSpPr>
        <p:grpSpPr>
          <a:xfrm>
            <a:off x="594286" y="4328600"/>
            <a:ext cx="2891812" cy="1686862"/>
            <a:chOff x="0" y="0"/>
            <a:chExt cx="2891811" cy="1686861"/>
          </a:xfrm>
        </p:grpSpPr>
        <p:sp>
          <p:nvSpPr>
            <p:cNvPr id="235" name="矩形"/>
            <p:cNvSpPr/>
            <p:nvPr/>
          </p:nvSpPr>
          <p:spPr>
            <a:xfrm>
              <a:off x="0" y="-1"/>
              <a:ext cx="2891812" cy="1686863"/>
            </a:xfrm>
            <a:prstGeom prst="rect">
              <a:avLst/>
            </a:prstGeom>
            <a:solidFill>
              <a:srgbClr val="FFFFFF"/>
            </a:solidFill>
            <a:ln w="12700" cap="flat">
              <a:solidFill>
                <a:srgbClr val="000000"/>
              </a:solidFill>
              <a:custDash>
                <a:ds d="200000" sp="200000"/>
              </a:custDash>
              <a:miter lim="400000"/>
            </a:ln>
            <a:effectLst/>
          </p:spPr>
          <p:txBody>
            <a:bodyPr wrap="square" lIns="34289" tIns="34289" rIns="34289" bIns="34289" numCol="1" anchor="ctr">
              <a:noAutofit/>
            </a:bodyPr>
            <a:lstStyle/>
            <a:p>
              <a:pPr marL="0" marR="0" indent="0">
                <a:spcBef>
                  <a:spcPts val="0"/>
                </a:spcBef>
                <a:defRPr sz="1200">
                  <a:uFillTx/>
                  <a:latin typeface="Tahoma"/>
                  <a:ea typeface="Tahoma"/>
                  <a:cs typeface="Tahoma"/>
                  <a:sym typeface="Tahoma"/>
                </a:defRPr>
              </a:pPr>
              <a:endParaRPr/>
            </a:p>
          </p:txBody>
        </p:sp>
        <p:grpSp>
          <p:nvGrpSpPr>
            <p:cNvPr id="239" name="成组"/>
            <p:cNvGrpSpPr/>
            <p:nvPr/>
          </p:nvGrpSpPr>
          <p:grpSpPr>
            <a:xfrm>
              <a:off x="691922" y="95698"/>
              <a:ext cx="1293502" cy="418881"/>
              <a:chOff x="0" y="0"/>
              <a:chExt cx="1293501" cy="418880"/>
            </a:xfrm>
          </p:grpSpPr>
          <p:sp>
            <p:nvSpPr>
              <p:cNvPr id="236" name="0"/>
              <p:cNvSpPr/>
              <p:nvPr/>
            </p:nvSpPr>
            <p:spPr>
              <a:xfrm>
                <a:off x="-1" y="-1"/>
                <a:ext cx="435637" cy="418882"/>
              </a:xfrm>
              <a:prstGeom prst="rect">
                <a:avLst/>
              </a:prstGeom>
              <a:solidFill>
                <a:srgbClr val="FFFFFF"/>
              </a:solidFill>
              <a:ln w="12700" cap="flat">
                <a:solidFill>
                  <a:srgbClr val="000000"/>
                </a:solidFill>
                <a:prstDash val="solid"/>
                <a:round/>
              </a:ln>
              <a:effectLst/>
            </p:spPr>
            <p:txBody>
              <a:bodyPr wrap="square" lIns="34289" tIns="34289" rIns="34289" bIns="34289" numCol="1" anchor="ctr">
                <a:noAutofit/>
              </a:bodyPr>
              <a:lstStyle/>
              <a:p>
                <a:pPr marL="0" marR="0" indent="0" algn="ctr">
                  <a:spcBef>
                    <a:spcPts val="0"/>
                  </a:spcBef>
                  <a:defRPr sz="2000">
                    <a:uFillTx/>
                    <a:latin typeface="Tahoma"/>
                    <a:ea typeface="Tahoma"/>
                    <a:cs typeface="Tahoma"/>
                    <a:sym typeface="Tahoma"/>
                  </a:defRPr>
                </a:pPr>
                <a:endParaRPr/>
              </a:p>
            </p:txBody>
          </p:sp>
          <p:sp>
            <p:nvSpPr>
              <p:cNvPr id="237" name="1"/>
              <p:cNvSpPr/>
              <p:nvPr/>
            </p:nvSpPr>
            <p:spPr>
              <a:xfrm>
                <a:off x="428933" y="-1"/>
                <a:ext cx="435636" cy="418882"/>
              </a:xfrm>
              <a:prstGeom prst="rect">
                <a:avLst/>
              </a:prstGeom>
              <a:solidFill>
                <a:srgbClr val="FFFFFF"/>
              </a:solidFill>
              <a:ln w="12700" cap="flat">
                <a:solidFill>
                  <a:srgbClr val="000000"/>
                </a:solidFill>
                <a:prstDash val="solid"/>
                <a:round/>
              </a:ln>
              <a:effectLst/>
            </p:spPr>
            <p:txBody>
              <a:bodyPr wrap="square" lIns="34289" tIns="34289" rIns="34289" bIns="34289" numCol="1" anchor="ctr">
                <a:noAutofit/>
              </a:bodyPr>
              <a:lstStyle/>
              <a:p>
                <a:pPr marL="0" marR="0" indent="0" algn="ctr">
                  <a:spcBef>
                    <a:spcPts val="0"/>
                  </a:spcBef>
                  <a:defRPr sz="2000">
                    <a:uFillTx/>
                    <a:latin typeface="Tahoma"/>
                    <a:ea typeface="Tahoma"/>
                    <a:cs typeface="Tahoma"/>
                    <a:sym typeface="Tahoma"/>
                  </a:defRPr>
                </a:pPr>
                <a:endParaRPr/>
              </a:p>
            </p:txBody>
          </p:sp>
          <p:sp>
            <p:nvSpPr>
              <p:cNvPr id="238" name="2"/>
              <p:cNvSpPr/>
              <p:nvPr/>
            </p:nvSpPr>
            <p:spPr>
              <a:xfrm>
                <a:off x="857866" y="-1"/>
                <a:ext cx="435636" cy="418882"/>
              </a:xfrm>
              <a:prstGeom prst="rect">
                <a:avLst/>
              </a:prstGeom>
              <a:solidFill>
                <a:srgbClr val="FFFFFF"/>
              </a:solidFill>
              <a:ln w="12700" cap="flat">
                <a:solidFill>
                  <a:srgbClr val="000000"/>
                </a:solidFill>
                <a:prstDash val="solid"/>
                <a:round/>
              </a:ln>
              <a:effectLst/>
            </p:spPr>
            <p:txBody>
              <a:bodyPr wrap="square" lIns="34289" tIns="34289" rIns="34289" bIns="34289" numCol="1" anchor="ctr">
                <a:noAutofit/>
              </a:bodyPr>
              <a:lstStyle/>
              <a:p>
                <a:pPr marL="0" marR="0" indent="0" algn="ctr">
                  <a:spcBef>
                    <a:spcPts val="0"/>
                  </a:spcBef>
                  <a:defRPr sz="2000">
                    <a:uFillTx/>
                    <a:latin typeface="Tahoma"/>
                    <a:ea typeface="Tahoma"/>
                    <a:cs typeface="Tahoma"/>
                    <a:sym typeface="Tahoma"/>
                  </a:defRPr>
                </a:pPr>
                <a:endParaRPr/>
              </a:p>
            </p:txBody>
          </p:sp>
        </p:grpSp>
        <p:sp>
          <p:nvSpPr>
            <p:cNvPr id="240" name="length"/>
            <p:cNvSpPr txBox="1"/>
            <p:nvPr/>
          </p:nvSpPr>
          <p:spPr>
            <a:xfrm>
              <a:off x="210792" y="614646"/>
              <a:ext cx="1110693" cy="53616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a:spcBef>
                  <a:spcPts val="0"/>
                </a:spcBef>
                <a:defRPr sz="2000">
                  <a:uFillTx/>
                  <a:latin typeface="Tahoma"/>
                  <a:ea typeface="Tahoma"/>
                  <a:cs typeface="Tahoma"/>
                  <a:sym typeface="Tahoma"/>
                </a:defRPr>
              </a:lvl1pPr>
            </a:lstStyle>
            <a:p>
              <a:r>
                <a:t>length</a:t>
              </a:r>
            </a:p>
          </p:txBody>
        </p:sp>
        <p:grpSp>
          <p:nvGrpSpPr>
            <p:cNvPr id="243" name="3"/>
            <p:cNvGrpSpPr/>
            <p:nvPr/>
          </p:nvGrpSpPr>
          <p:grpSpPr>
            <a:xfrm>
              <a:off x="1217445" y="614646"/>
              <a:ext cx="537345" cy="536166"/>
              <a:chOff x="0" y="0"/>
              <a:chExt cx="537344" cy="536165"/>
            </a:xfrm>
          </p:grpSpPr>
          <p:sp>
            <p:nvSpPr>
              <p:cNvPr id="241" name="矩形"/>
              <p:cNvSpPr/>
              <p:nvPr/>
            </p:nvSpPr>
            <p:spPr>
              <a:xfrm>
                <a:off x="0" y="58642"/>
                <a:ext cx="537345" cy="418881"/>
              </a:xfrm>
              <a:prstGeom prst="rect">
                <a:avLst/>
              </a:prstGeom>
              <a:solidFill>
                <a:srgbClr val="FFFFFF"/>
              </a:solidFill>
              <a:ln w="12700" cap="flat">
                <a:solidFill>
                  <a:srgbClr val="000000"/>
                </a:solidFill>
                <a:prstDash val="solid"/>
                <a:round/>
              </a:ln>
              <a:effectLst/>
            </p:spPr>
            <p:txBody>
              <a:bodyPr wrap="square" lIns="34289" tIns="34289" rIns="34289" bIns="34289" numCol="1" anchor="ctr">
                <a:noAutofit/>
              </a:bodyPr>
              <a:lstStyle/>
              <a:p>
                <a:pPr marL="0" marR="0" indent="0">
                  <a:spcBef>
                    <a:spcPts val="0"/>
                  </a:spcBef>
                  <a:defRPr sz="2000">
                    <a:uFillTx/>
                    <a:latin typeface="Tahoma"/>
                    <a:ea typeface="Tahoma"/>
                    <a:cs typeface="Tahoma"/>
                    <a:sym typeface="Tahoma"/>
                  </a:defRPr>
                </a:pPr>
                <a:endParaRPr/>
              </a:p>
            </p:txBody>
          </p:sp>
          <p:sp>
            <p:nvSpPr>
              <p:cNvPr id="242" name="3"/>
              <p:cNvSpPr txBox="1"/>
              <p:nvPr/>
            </p:nvSpPr>
            <p:spPr>
              <a:xfrm>
                <a:off x="13404" y="0"/>
                <a:ext cx="510537" cy="5361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a:spcBef>
                    <a:spcPts val="0"/>
                  </a:spcBef>
                  <a:defRPr sz="2000">
                    <a:uFillTx/>
                    <a:latin typeface="Tahoma"/>
                    <a:ea typeface="Tahoma"/>
                    <a:cs typeface="Tahoma"/>
                    <a:sym typeface="Tahoma"/>
                  </a:defRPr>
                </a:lvl1pPr>
              </a:lstStyle>
              <a:p>
                <a:r>
                  <a:t>3</a:t>
                </a:r>
              </a:p>
            </p:txBody>
          </p:sp>
        </p:grpSp>
        <p:sp>
          <p:nvSpPr>
            <p:cNvPr id="244" name="componentType"/>
            <p:cNvSpPr txBox="1"/>
            <p:nvPr/>
          </p:nvSpPr>
          <p:spPr>
            <a:xfrm>
              <a:off x="90154" y="1124003"/>
              <a:ext cx="2621626" cy="5361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a:spcBef>
                  <a:spcPts val="0"/>
                </a:spcBef>
                <a:defRPr sz="2000">
                  <a:uFillTx/>
                  <a:latin typeface="Tahoma"/>
                  <a:ea typeface="Tahoma"/>
                  <a:cs typeface="Tahoma"/>
                  <a:sym typeface="Tahoma"/>
                </a:defRPr>
              </a:lvl1pPr>
            </a:lstStyle>
            <a:p>
              <a:r>
                <a:t>componentType</a:t>
              </a:r>
            </a:p>
          </p:txBody>
        </p:sp>
        <p:sp>
          <p:nvSpPr>
            <p:cNvPr id="245" name="int"/>
            <p:cNvSpPr txBox="1"/>
            <p:nvPr/>
          </p:nvSpPr>
          <p:spPr>
            <a:xfrm>
              <a:off x="2163675" y="1115066"/>
              <a:ext cx="543532" cy="554039"/>
            </a:xfrm>
            <a:prstGeom prst="rect">
              <a:avLst/>
            </a:prstGeom>
            <a:noFill/>
            <a:ln w="12700" cap="flat">
              <a:solidFill>
                <a:srgbClr val="000000"/>
              </a:solidFill>
              <a:prstDash val="solid"/>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a:spcBef>
                  <a:spcPts val="0"/>
                </a:spcBef>
                <a:defRPr sz="2000">
                  <a:solidFill>
                    <a:srgbClr val="F18870"/>
                  </a:solidFill>
                  <a:uFillTx/>
                  <a:latin typeface="Tahoma"/>
                  <a:ea typeface="Tahoma"/>
                  <a:cs typeface="Tahoma"/>
                  <a:sym typeface="Tahoma"/>
                </a:defRPr>
              </a:lvl1pPr>
            </a:lstStyle>
            <a:p>
              <a:r>
                <a:t>int</a:t>
              </a:r>
            </a:p>
          </p:txBody>
        </p:sp>
      </p:grpSp>
      <p:sp>
        <p:nvSpPr>
          <p:cNvPr id="3" name="标题 2">
            <a:extLst>
              <a:ext uri="{FF2B5EF4-FFF2-40B4-BE49-F238E27FC236}">
                <a16:creationId xmlns:a16="http://schemas.microsoft.com/office/drawing/2014/main" id="{0C47433E-4B48-1ADE-28EB-CEE215B9CF56}"/>
              </a:ext>
            </a:extLst>
          </p:cNvPr>
          <p:cNvSpPr>
            <a:spLocks noGrp="1"/>
          </p:cNvSpPr>
          <p:nvPr>
            <p:ph type="title"/>
          </p:nvPr>
        </p:nvSpPr>
        <p:spPr/>
        <p:txBody>
          <a:bodyPr/>
          <a:lstStyle/>
          <a:p>
            <a:r>
              <a:rPr lang="zh-CN" altLang="en-US"/>
              <a:t>高级语言管理内存储器</a:t>
            </a:r>
          </a:p>
        </p:txBody>
      </p:sp>
    </p:spTree>
    <p:extLst>
      <p:ext uri="{BB962C8B-B14F-4D97-AF65-F5344CB8AC3E}">
        <p14:creationId xmlns:p14="http://schemas.microsoft.com/office/powerpoint/2010/main" val="345986897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3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233">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23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2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build="p" bldLvl="5" animBg="1" advAuto="0"/>
      <p:bldP spid="234" grpId="0" animBg="1" advAuto="0"/>
      <p:bldP spid="246"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高级程序设计语言的变量就是…"/>
          <p:cNvSpPr txBox="1"/>
          <p:nvPr/>
        </p:nvSpPr>
        <p:spPr>
          <a:xfrm>
            <a:off x="550010" y="1118925"/>
            <a:ext cx="5270501" cy="1123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lnSpc>
                <a:spcPct val="150000"/>
              </a:lnSpc>
              <a:spcBef>
                <a:spcPts val="0"/>
              </a:spcBef>
              <a:defRPr sz="2400">
                <a:uFillTx/>
                <a:latin typeface="Arial"/>
                <a:ea typeface="Arial"/>
                <a:cs typeface="Arial"/>
                <a:sym typeface="Arial"/>
              </a:defRPr>
            </a:pPr>
            <a:r>
              <a:rPr>
                <a:latin typeface="+mn-lt"/>
                <a:ea typeface="+mn-ea"/>
                <a:cs typeface="+mn-cs"/>
                <a:sym typeface="Times New Roman"/>
              </a:rPr>
              <a:t>变量、数组就是存储单元地址的</a:t>
            </a:r>
            <a:r>
              <a:rPr>
                <a:solidFill>
                  <a:srgbClr val="FF0000"/>
                </a:solidFill>
                <a:latin typeface="+mn-lt"/>
                <a:ea typeface="+mn-ea"/>
                <a:cs typeface="+mn-cs"/>
                <a:sym typeface="Times New Roman"/>
              </a:rPr>
              <a:t>助记符</a:t>
            </a:r>
            <a:endParaRPr>
              <a:solidFill>
                <a:srgbClr val="FF0000"/>
              </a:solidFill>
            </a:endParaRPr>
          </a:p>
          <a:p>
            <a:pPr marL="0" marR="0" indent="0" defTabSz="914400">
              <a:lnSpc>
                <a:spcPct val="150000"/>
              </a:lnSpc>
              <a:spcBef>
                <a:spcPts val="0"/>
              </a:spcBef>
              <a:defRPr sz="2400">
                <a:uFillTx/>
              </a:defRPr>
            </a:pPr>
            <a:r>
              <a:t>通过</a:t>
            </a:r>
            <a:r>
              <a:rPr>
                <a:solidFill>
                  <a:srgbClr val="FF0000"/>
                </a:solidFill>
              </a:rPr>
              <a:t>符号表</a:t>
            </a:r>
            <a:r>
              <a:t>完成转换</a:t>
            </a:r>
          </a:p>
        </p:txBody>
      </p:sp>
      <p:sp>
        <p:nvSpPr>
          <p:cNvPr id="214" name="变量名          地址…"/>
          <p:cNvSpPr txBox="1"/>
          <p:nvPr/>
        </p:nvSpPr>
        <p:spPr>
          <a:xfrm>
            <a:off x="1633753" y="2344580"/>
            <a:ext cx="2629099" cy="191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spcBef>
                <a:spcPts val="0"/>
              </a:spcBef>
              <a:defRPr sz="2400">
                <a:uFillTx/>
              </a:defRPr>
            </a:pPr>
            <a:r>
              <a:t>变量名</a:t>
            </a:r>
            <a:r>
              <a:rPr>
                <a:latin typeface="Arial"/>
                <a:ea typeface="Arial"/>
                <a:cs typeface="Arial"/>
                <a:sym typeface="Arial"/>
              </a:rPr>
              <a:t>            </a:t>
            </a:r>
            <a:r>
              <a:t>地址</a:t>
            </a:r>
          </a:p>
          <a:p>
            <a:pPr marL="0" marR="0" indent="0" defTabSz="914400">
              <a:spcBef>
                <a:spcPts val="0"/>
              </a:spcBef>
              <a:defRPr sz="2400">
                <a:uFillTx/>
                <a:latin typeface="Arial"/>
                <a:ea typeface="Arial"/>
                <a:cs typeface="Arial"/>
                <a:sym typeface="Arial"/>
              </a:defRPr>
            </a:pPr>
            <a:r>
              <a:t>  a                   100</a:t>
            </a:r>
          </a:p>
          <a:p>
            <a:pPr marL="0" marR="0" indent="0" defTabSz="914400">
              <a:spcBef>
                <a:spcPts val="0"/>
              </a:spcBef>
              <a:defRPr sz="2400">
                <a:uFillTx/>
                <a:latin typeface="Arial"/>
                <a:ea typeface="Arial"/>
                <a:cs typeface="Arial"/>
                <a:sym typeface="Arial"/>
              </a:defRPr>
            </a:pPr>
            <a:r>
              <a:t>  b                   108</a:t>
            </a:r>
          </a:p>
          <a:p>
            <a:pPr marL="0" marR="0" indent="0" defTabSz="914400">
              <a:spcBef>
                <a:spcPts val="0"/>
              </a:spcBef>
              <a:defRPr sz="2400">
                <a:uFillTx/>
                <a:latin typeface="Arial"/>
                <a:ea typeface="Arial"/>
                <a:cs typeface="Arial"/>
                <a:sym typeface="Arial"/>
              </a:defRPr>
            </a:pPr>
            <a:r>
              <a:t>  c                   116</a:t>
            </a:r>
          </a:p>
          <a:p>
            <a:pPr marL="0" marR="0" indent="0" defTabSz="914400">
              <a:spcBef>
                <a:spcPts val="0"/>
              </a:spcBef>
              <a:defRPr sz="2400">
                <a:uFillTx/>
                <a:latin typeface="Arial"/>
                <a:ea typeface="Arial"/>
                <a:cs typeface="Arial"/>
                <a:sym typeface="Arial"/>
              </a:defRPr>
            </a:pPr>
            <a:r>
              <a:t>......</a:t>
            </a:r>
          </a:p>
        </p:txBody>
      </p:sp>
      <p:grpSp>
        <p:nvGrpSpPr>
          <p:cNvPr id="227" name="组合 18"/>
          <p:cNvGrpSpPr/>
          <p:nvPr/>
        </p:nvGrpSpPr>
        <p:grpSpPr>
          <a:xfrm>
            <a:off x="6774756" y="1474624"/>
            <a:ext cx="1345622" cy="4013202"/>
            <a:chOff x="118333" y="0"/>
            <a:chExt cx="1345620" cy="4013200"/>
          </a:xfrm>
        </p:grpSpPr>
        <p:sp>
          <p:nvSpPr>
            <p:cNvPr id="215" name="矩形"/>
            <p:cNvSpPr/>
            <p:nvPr/>
          </p:nvSpPr>
          <p:spPr>
            <a:xfrm>
              <a:off x="320953" y="0"/>
              <a:ext cx="1143002" cy="2914651"/>
            </a:xfrm>
            <a:prstGeom prst="rect">
              <a:avLst/>
            </a:prstGeom>
            <a:noFill/>
            <a:ln w="3175" cap="flat">
              <a:solidFill>
                <a:srgbClr val="000000"/>
              </a:solidFill>
              <a:prstDash val="solid"/>
              <a:round/>
            </a:ln>
            <a:effectLst/>
          </p:spPr>
          <p:txBody>
            <a:bodyPr wrap="square" lIns="34289" tIns="34289" rIns="34289" bIns="34289" numCol="1" anchor="ctr">
              <a:noAutofit/>
            </a:bodyPr>
            <a:lstStyle/>
            <a:p>
              <a:pPr marL="0" marR="40639" indent="0" defTabSz="914400">
                <a:spcBef>
                  <a:spcPts val="0"/>
                </a:spcBef>
                <a:defRPr sz="2200">
                  <a:uFillTx/>
                  <a:latin typeface="Arial"/>
                  <a:ea typeface="Arial"/>
                  <a:cs typeface="Arial"/>
                  <a:sym typeface="Arial"/>
                </a:defRPr>
              </a:pPr>
              <a:endParaRPr/>
            </a:p>
          </p:txBody>
        </p:sp>
        <p:sp>
          <p:nvSpPr>
            <p:cNvPr id="216" name="线条"/>
            <p:cNvSpPr/>
            <p:nvPr/>
          </p:nvSpPr>
          <p:spPr>
            <a:xfrm>
              <a:off x="320953" y="45720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17" name="线条"/>
            <p:cNvSpPr/>
            <p:nvPr/>
          </p:nvSpPr>
          <p:spPr>
            <a:xfrm>
              <a:off x="320953" y="8572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18" name="线条"/>
            <p:cNvSpPr/>
            <p:nvPr/>
          </p:nvSpPr>
          <p:spPr>
            <a:xfrm>
              <a:off x="320953" y="13144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19" name="线条"/>
            <p:cNvSpPr/>
            <p:nvPr/>
          </p:nvSpPr>
          <p:spPr>
            <a:xfrm>
              <a:off x="320953" y="177165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20" name="0"/>
            <p:cNvSpPr/>
            <p:nvPr/>
          </p:nvSpPr>
          <p:spPr>
            <a:xfrm>
              <a:off x="118333" y="22859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0</a:t>
              </a:r>
            </a:p>
          </p:txBody>
        </p:sp>
        <p:sp>
          <p:nvSpPr>
            <p:cNvPr id="221" name="1"/>
            <p:cNvSpPr/>
            <p:nvPr/>
          </p:nvSpPr>
          <p:spPr>
            <a:xfrm>
              <a:off x="118333" y="6286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1</a:t>
              </a:r>
            </a:p>
          </p:txBody>
        </p:sp>
        <p:sp>
          <p:nvSpPr>
            <p:cNvPr id="222" name="2"/>
            <p:cNvSpPr/>
            <p:nvPr/>
          </p:nvSpPr>
          <p:spPr>
            <a:xfrm>
              <a:off x="118333" y="10858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2</a:t>
              </a:r>
            </a:p>
          </p:txBody>
        </p:sp>
        <p:sp>
          <p:nvSpPr>
            <p:cNvPr id="223" name="3"/>
            <p:cNvSpPr/>
            <p:nvPr/>
          </p:nvSpPr>
          <p:spPr>
            <a:xfrm>
              <a:off x="118333" y="1543049"/>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3</a:t>
              </a:r>
            </a:p>
          </p:txBody>
        </p:sp>
        <p:sp>
          <p:nvSpPr>
            <p:cNvPr id="224" name="线条"/>
            <p:cNvSpPr/>
            <p:nvPr/>
          </p:nvSpPr>
          <p:spPr>
            <a:xfrm>
              <a:off x="320953" y="2514600"/>
              <a:ext cx="1143002" cy="1"/>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25" name="n"/>
            <p:cNvSpPr/>
            <p:nvPr/>
          </p:nvSpPr>
          <p:spPr>
            <a:xfrm>
              <a:off x="175484" y="2743200"/>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n</a:t>
              </a:r>
            </a:p>
          </p:txBody>
        </p:sp>
        <p:sp>
          <p:nvSpPr>
            <p:cNvPr id="226" name="……"/>
            <p:cNvSpPr/>
            <p:nvPr/>
          </p:nvSpPr>
          <p:spPr>
            <a:xfrm>
              <a:off x="437634" y="1969294"/>
              <a:ext cx="783433"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numCol="1" anchor="t">
              <a:spAutoFit/>
            </a:bodyPr>
            <a:lstStyle>
              <a:lvl1pPr marL="0" marR="40639" indent="0" defTabSz="914400">
                <a:spcBef>
                  <a:spcPts val="1400"/>
                </a:spcBef>
                <a:defRPr sz="2200" b="1">
                  <a:uFillTx/>
                  <a:latin typeface="Arial"/>
                  <a:ea typeface="Arial"/>
                  <a:cs typeface="Arial"/>
                  <a:sym typeface="Arial"/>
                </a:defRPr>
              </a:lvl1pPr>
            </a:lstStyle>
            <a:p>
              <a:r>
                <a:t>……</a:t>
              </a:r>
            </a:p>
          </p:txBody>
        </p:sp>
      </p:grpSp>
      <p:sp>
        <p:nvSpPr>
          <p:cNvPr id="4" name="标题 3">
            <a:extLst>
              <a:ext uri="{FF2B5EF4-FFF2-40B4-BE49-F238E27FC236}">
                <a16:creationId xmlns:a16="http://schemas.microsoft.com/office/drawing/2014/main" id="{78ABC532-10D7-C8EC-FB7D-476F1BFA66EF}"/>
              </a:ext>
            </a:extLst>
          </p:cNvPr>
          <p:cNvSpPr>
            <a:spLocks noGrp="1"/>
          </p:cNvSpPr>
          <p:nvPr>
            <p:ph type="title"/>
          </p:nvPr>
        </p:nvSpPr>
        <p:spPr/>
        <p:txBody>
          <a:bodyPr/>
          <a:lstStyle/>
          <a:p>
            <a:r>
              <a:rPr lang="zh-CN" altLang="en-US"/>
              <a:t>高级语言管理内存储器</a:t>
            </a:r>
          </a:p>
        </p:txBody>
      </p:sp>
    </p:spTree>
    <p:extLst>
      <p:ext uri="{BB962C8B-B14F-4D97-AF65-F5344CB8AC3E}">
        <p14:creationId xmlns:p14="http://schemas.microsoft.com/office/powerpoint/2010/main" val="352305099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标题 1"/>
          <p:cNvSpPr txBox="1">
            <a:spLocks noGrp="1"/>
          </p:cNvSpPr>
          <p:nvPr>
            <p:ph type="title"/>
          </p:nvPr>
        </p:nvSpPr>
        <p:spPr>
          <a:prstGeom prst="rect">
            <a:avLst/>
          </a:prstGeom>
        </p:spPr>
        <p:txBody>
          <a:bodyPr/>
          <a:lstStyle>
            <a:lvl1pPr marR="34950" indent="49707" defTabSz="783312">
              <a:defRPr sz="3440"/>
            </a:lvl1pPr>
          </a:lstStyle>
          <a:p>
            <a:r>
              <a:t>高级语言管理内存储器</a:t>
            </a:r>
          </a:p>
        </p:txBody>
      </p:sp>
      <p:sp>
        <p:nvSpPr>
          <p:cNvPr id="209" name="已使用的存储单元…"/>
          <p:cNvSpPr txBox="1"/>
          <p:nvPr/>
        </p:nvSpPr>
        <p:spPr>
          <a:xfrm>
            <a:off x="431561" y="948789"/>
            <a:ext cx="2987997" cy="2222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444512" marR="0" indent="-396874" defTabSz="914400">
              <a:lnSpc>
                <a:spcPct val="150000"/>
              </a:lnSpc>
              <a:spcBef>
                <a:spcPts val="0"/>
              </a:spcBef>
              <a:buSzPct val="100000"/>
              <a:buChar char="●"/>
              <a:defRPr sz="2400">
                <a:uFillTx/>
              </a:defRPr>
            </a:pPr>
            <a:r>
              <a:t>已使用的存储单元</a:t>
            </a:r>
          </a:p>
          <a:p>
            <a:pPr marL="444512" marR="0" indent="-396874" defTabSz="914400">
              <a:lnSpc>
                <a:spcPct val="150000"/>
              </a:lnSpc>
              <a:spcBef>
                <a:spcPts val="0"/>
              </a:spcBef>
              <a:buSzPct val="100000"/>
              <a:buChar char="●"/>
              <a:defRPr sz="2400">
                <a:uFillTx/>
              </a:defRPr>
            </a:pPr>
            <a:r>
              <a:t>未使用的存储单元</a:t>
            </a:r>
          </a:p>
          <a:p>
            <a:pPr marL="444512" marR="0" indent="-396874" defTabSz="914400">
              <a:lnSpc>
                <a:spcPct val="150000"/>
              </a:lnSpc>
              <a:spcBef>
                <a:spcPts val="0"/>
              </a:spcBef>
              <a:buSzPct val="100000"/>
              <a:buChar char="●"/>
              <a:defRPr sz="2400">
                <a:uFillTx/>
              </a:defRPr>
            </a:pPr>
            <a:r>
              <a:t>分配存储单元</a:t>
            </a:r>
          </a:p>
          <a:p>
            <a:pPr marL="444512" marR="0" indent="-396874" defTabSz="914400">
              <a:lnSpc>
                <a:spcPct val="150000"/>
              </a:lnSpc>
              <a:spcBef>
                <a:spcPts val="0"/>
              </a:spcBef>
              <a:buSzPct val="100000"/>
              <a:buChar char="●"/>
              <a:defRPr sz="2400">
                <a:uFillTx/>
              </a:defRPr>
            </a:pPr>
            <a:r>
              <a:t>回存储单元</a:t>
            </a:r>
          </a:p>
        </p:txBody>
      </p:sp>
      <p:pic>
        <p:nvPicPr>
          <p:cNvPr id="210" name="图片 2" descr="图片 2"/>
          <p:cNvPicPr>
            <a:picLocks noChangeAspect="1"/>
          </p:cNvPicPr>
          <p:nvPr/>
        </p:nvPicPr>
        <p:blipFill>
          <a:blip r:embed="rId2"/>
          <a:stretch>
            <a:fillRect/>
          </a:stretch>
        </p:blipFill>
        <p:spPr>
          <a:xfrm>
            <a:off x="4995781" y="1028047"/>
            <a:ext cx="1457326" cy="2952751"/>
          </a:xfrm>
          <a:prstGeom prst="rect">
            <a:avLst/>
          </a:prstGeom>
          <a:ln w="12700">
            <a:miter lim="400000"/>
          </a:ln>
        </p:spPr>
      </p:pic>
    </p:spTree>
    <p:extLst>
      <p:ext uri="{BB962C8B-B14F-4D97-AF65-F5344CB8AC3E}">
        <p14:creationId xmlns:p14="http://schemas.microsoft.com/office/powerpoint/2010/main" val="135220832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4A49759-2807-9546-C08C-D94626AE0BFB}"/>
              </a:ext>
            </a:extLst>
          </p:cNvPr>
          <p:cNvSpPr>
            <a:spLocks noGrp="1"/>
          </p:cNvSpPr>
          <p:nvPr>
            <p:ph type="title"/>
          </p:nvPr>
        </p:nvSpPr>
        <p:spPr/>
        <p:txBody>
          <a:bodyPr/>
          <a:lstStyle/>
          <a:p>
            <a:r>
              <a:rPr lang="zh-CN" altLang="en-US" sz="4000"/>
              <a:t>计算机的用途</a:t>
            </a:r>
            <a:endParaRPr lang="zh-CN" altLang="en-US"/>
          </a:p>
        </p:txBody>
      </p:sp>
      <p:sp>
        <p:nvSpPr>
          <p:cNvPr id="127" name="内容占位符 26"/>
          <p:cNvSpPr txBox="1">
            <a:spLocks noGrp="1"/>
          </p:cNvSpPr>
          <p:nvPr>
            <p:ph type="body" sz="quarter" idx="10"/>
          </p:nvPr>
        </p:nvSpPr>
        <p:spPr>
          <a:prstGeom prst="rect">
            <a:avLst/>
          </a:prstGeom>
        </p:spPr>
        <p:txBody>
          <a:bodyPr lIns="45719" tIns="45719" rIns="45719" bIns="45719"/>
          <a:lstStyle/>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数值计算</a:t>
            </a:r>
            <a:endParaRPr sz="2400" spc="185">
              <a:latin typeface="Times New Roman" panose="02020603050405020304" pitchFamily="18" charset="0"/>
              <a:cs typeface="Times New Roman" panose="02020603050405020304" pitchFamily="18" charset="0"/>
            </a:endParaRPr>
          </a:p>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数据处理</a:t>
            </a:r>
            <a:endParaRPr sz="2400" spc="185">
              <a:latin typeface="Times New Roman" panose="02020603050405020304" pitchFamily="18" charset="0"/>
              <a:cs typeface="Times New Roman" panose="02020603050405020304" pitchFamily="18" charset="0"/>
            </a:endParaRPr>
          </a:p>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实时控制</a:t>
            </a:r>
            <a:endParaRPr sz="2400" spc="185">
              <a:latin typeface="Times New Roman" panose="02020603050405020304" pitchFamily="18" charset="0"/>
              <a:cs typeface="Times New Roman" panose="02020603050405020304" pitchFamily="18" charset="0"/>
            </a:endParaRPr>
          </a:p>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辅助设计</a:t>
            </a:r>
            <a:endParaRPr sz="2400" spc="185">
              <a:latin typeface="Times New Roman" panose="02020603050405020304" pitchFamily="18" charset="0"/>
              <a:cs typeface="Times New Roman" panose="02020603050405020304" pitchFamily="18" charset="0"/>
            </a:endParaRPr>
          </a:p>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人工智能</a:t>
            </a:r>
            <a:endParaRPr sz="2400" spc="185">
              <a:latin typeface="Times New Roman" panose="02020603050405020304" pitchFamily="18" charset="0"/>
              <a:cs typeface="Times New Roman" panose="02020603050405020304" pitchFamily="18" charset="0"/>
            </a:endParaRPr>
          </a:p>
          <a:p>
            <a:pPr marL="383134" marR="40233" indent="-342900" defTabSz="905255">
              <a:spcBef>
                <a:spcPts val="1300"/>
              </a:spcBef>
              <a:buClrTx/>
              <a:buSzPct val="80000"/>
              <a:buFont typeface="Wingdings" pitchFamily="2" charset="2"/>
              <a:buChar char="l"/>
              <a:defRPr sz="2970">
                <a:latin typeface="+mn-lt"/>
                <a:ea typeface="+mn-ea"/>
                <a:cs typeface="+mn-cs"/>
                <a:sym typeface="Times New Roman"/>
              </a:defRPr>
            </a:pPr>
            <a:r>
              <a:rPr sz="240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4939922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标题 1"/>
          <p:cNvSpPr txBox="1">
            <a:spLocks noGrp="1"/>
          </p:cNvSpPr>
          <p:nvPr>
            <p:ph type="title"/>
          </p:nvPr>
        </p:nvSpPr>
        <p:spPr>
          <a:prstGeom prst="rect">
            <a:avLst/>
          </a:prstGeom>
        </p:spPr>
        <p:txBody>
          <a:bodyPr/>
          <a:lstStyle>
            <a:lvl1pPr marR="34950" indent="49707" defTabSz="783312">
              <a:defRPr sz="3440"/>
            </a:lvl1pPr>
          </a:lstStyle>
          <a:p>
            <a:r>
              <a:t>外存储器模型</a:t>
            </a:r>
          </a:p>
        </p:txBody>
      </p:sp>
      <p:grpSp>
        <p:nvGrpSpPr>
          <p:cNvPr id="281" name="成组"/>
          <p:cNvGrpSpPr/>
          <p:nvPr/>
        </p:nvGrpSpPr>
        <p:grpSpPr>
          <a:xfrm>
            <a:off x="7271935" y="1781735"/>
            <a:ext cx="1333502" cy="3984627"/>
            <a:chOff x="118333" y="0"/>
            <a:chExt cx="1333501" cy="3984625"/>
          </a:xfrm>
        </p:grpSpPr>
        <p:sp>
          <p:nvSpPr>
            <p:cNvPr id="269" name="矩形"/>
            <p:cNvSpPr/>
            <p:nvPr/>
          </p:nvSpPr>
          <p:spPr>
            <a:xfrm>
              <a:off x="308833" y="0"/>
              <a:ext cx="1143002" cy="2914651"/>
            </a:xfrm>
            <a:prstGeom prst="rect">
              <a:avLst/>
            </a:prstGeom>
            <a:noFill/>
            <a:ln w="12700" cap="flat">
              <a:solidFill>
                <a:srgbClr val="000000"/>
              </a:solidFill>
              <a:prstDash val="solid"/>
              <a:round/>
            </a:ln>
            <a:effectLst/>
          </p:spPr>
          <p:txBody>
            <a:bodyPr wrap="square" lIns="34289" tIns="34289" rIns="34289" bIns="34289" numCol="1" anchor="ctr">
              <a:noAutofit/>
            </a:bodyPr>
            <a:lstStyle/>
            <a:p>
              <a:pPr marL="0" marR="40639" indent="0" defTabSz="914400">
                <a:spcBef>
                  <a:spcPts val="0"/>
                </a:spcBef>
                <a:defRPr sz="2200">
                  <a:uFillTx/>
                  <a:latin typeface="Arial"/>
                  <a:ea typeface="Arial"/>
                  <a:cs typeface="Arial"/>
                  <a:sym typeface="Arial"/>
                </a:defRPr>
              </a:pPr>
              <a:endParaRPr/>
            </a:p>
          </p:txBody>
        </p:sp>
        <p:sp>
          <p:nvSpPr>
            <p:cNvPr id="270" name="线条"/>
            <p:cNvSpPr/>
            <p:nvPr/>
          </p:nvSpPr>
          <p:spPr>
            <a:xfrm>
              <a:off x="308833" y="457200"/>
              <a:ext cx="1143002" cy="1"/>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71" name="线条"/>
            <p:cNvSpPr/>
            <p:nvPr/>
          </p:nvSpPr>
          <p:spPr>
            <a:xfrm>
              <a:off x="308833" y="857250"/>
              <a:ext cx="1143002" cy="1"/>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72" name="线条"/>
            <p:cNvSpPr/>
            <p:nvPr/>
          </p:nvSpPr>
          <p:spPr>
            <a:xfrm>
              <a:off x="308833" y="1314450"/>
              <a:ext cx="1143002" cy="2"/>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73" name="线条"/>
            <p:cNvSpPr/>
            <p:nvPr/>
          </p:nvSpPr>
          <p:spPr>
            <a:xfrm>
              <a:off x="308833" y="1771650"/>
              <a:ext cx="1143002" cy="1"/>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74" name="0"/>
            <p:cNvSpPr/>
            <p:nvPr/>
          </p:nvSpPr>
          <p:spPr>
            <a:xfrm>
              <a:off x="118333" y="219075"/>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0</a:t>
              </a:r>
            </a:p>
          </p:txBody>
        </p:sp>
        <p:sp>
          <p:nvSpPr>
            <p:cNvPr id="275" name="1"/>
            <p:cNvSpPr/>
            <p:nvPr/>
          </p:nvSpPr>
          <p:spPr>
            <a:xfrm>
              <a:off x="118333" y="676275"/>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1</a:t>
              </a:r>
            </a:p>
          </p:txBody>
        </p:sp>
        <p:sp>
          <p:nvSpPr>
            <p:cNvPr id="276" name="2"/>
            <p:cNvSpPr/>
            <p:nvPr/>
          </p:nvSpPr>
          <p:spPr>
            <a:xfrm>
              <a:off x="118333" y="1085850"/>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2</a:t>
              </a:r>
            </a:p>
          </p:txBody>
        </p:sp>
        <p:sp>
          <p:nvSpPr>
            <p:cNvPr id="277" name="3"/>
            <p:cNvSpPr/>
            <p:nvPr/>
          </p:nvSpPr>
          <p:spPr>
            <a:xfrm>
              <a:off x="118333" y="1543050"/>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3</a:t>
              </a:r>
            </a:p>
          </p:txBody>
        </p:sp>
        <p:sp>
          <p:nvSpPr>
            <p:cNvPr id="278" name="线条"/>
            <p:cNvSpPr/>
            <p:nvPr/>
          </p:nvSpPr>
          <p:spPr>
            <a:xfrm>
              <a:off x="308833" y="2514600"/>
              <a:ext cx="1143002" cy="1"/>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279" name="n"/>
            <p:cNvSpPr/>
            <p:nvPr/>
          </p:nvSpPr>
          <p:spPr>
            <a:xfrm>
              <a:off x="118333" y="2714625"/>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numCol="1" anchor="ctr">
              <a:spAutoFit/>
            </a:bodyPr>
            <a:lstStyle>
              <a:lvl1pPr marL="0" marR="40639" indent="0" algn="ctr" defTabSz="914400">
                <a:spcBef>
                  <a:spcPts val="0"/>
                </a:spcBef>
                <a:defRPr sz="2200">
                  <a:uFillTx/>
                  <a:latin typeface="Arial"/>
                  <a:ea typeface="Arial"/>
                  <a:cs typeface="Arial"/>
                  <a:sym typeface="Arial"/>
                </a:defRPr>
              </a:lvl1pPr>
            </a:lstStyle>
            <a:p>
              <a:r>
                <a:t>n</a:t>
              </a:r>
            </a:p>
          </p:txBody>
        </p:sp>
        <p:sp>
          <p:nvSpPr>
            <p:cNvPr id="280" name="……"/>
            <p:cNvSpPr/>
            <p:nvPr/>
          </p:nvSpPr>
          <p:spPr>
            <a:xfrm>
              <a:off x="425514" y="1969294"/>
              <a:ext cx="78343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numCol="1" anchor="t">
              <a:spAutoFit/>
            </a:bodyPr>
            <a:lstStyle>
              <a:lvl1pPr marL="0" marR="40639" indent="0" defTabSz="914400">
                <a:spcBef>
                  <a:spcPts val="1400"/>
                </a:spcBef>
                <a:defRPr sz="2200" b="1">
                  <a:uFillTx/>
                  <a:latin typeface="Arial"/>
                  <a:ea typeface="Arial"/>
                  <a:cs typeface="Arial"/>
                  <a:sym typeface="Arial"/>
                </a:defRPr>
              </a:lvl1pPr>
            </a:lstStyle>
            <a:p>
              <a:r>
                <a:t>……</a:t>
              </a:r>
            </a:p>
          </p:txBody>
        </p:sp>
      </p:grpSp>
      <p:sp>
        <p:nvSpPr>
          <p:cNvPr id="282" name="文件：…"/>
          <p:cNvSpPr txBox="1"/>
          <p:nvPr/>
        </p:nvSpPr>
        <p:spPr>
          <a:xfrm>
            <a:off x="281917" y="1425688"/>
            <a:ext cx="4833331" cy="21954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lnSpc>
                <a:spcPct val="150000"/>
              </a:lnSpc>
              <a:spcBef>
                <a:spcPts val="0"/>
              </a:spcBef>
              <a:defRPr sz="2200">
                <a:uFillTx/>
              </a:defRPr>
            </a:pPr>
            <a:r>
              <a:t>文件：</a:t>
            </a:r>
          </a:p>
          <a:p>
            <a:pPr marL="832830" marR="0" lvl="1" indent="-327991" defTabSz="914400">
              <a:lnSpc>
                <a:spcPct val="150000"/>
              </a:lnSpc>
              <a:spcBef>
                <a:spcPts val="0"/>
              </a:spcBef>
              <a:buSzPct val="100000"/>
              <a:buChar char="●"/>
              <a:defRPr sz="2200">
                <a:uFillTx/>
              </a:defRPr>
            </a:pPr>
            <a:r>
              <a:t>由字节(存储单元)组成；</a:t>
            </a:r>
          </a:p>
          <a:p>
            <a:pPr marL="832830" marR="0" lvl="1" indent="-327991" defTabSz="914400">
              <a:lnSpc>
                <a:spcPct val="150000"/>
              </a:lnSpc>
              <a:spcBef>
                <a:spcPts val="0"/>
              </a:spcBef>
              <a:buSzPct val="100000"/>
              <a:buChar char="●"/>
              <a:defRPr sz="2200">
                <a:uFillTx/>
              </a:defRPr>
            </a:pPr>
            <a:r>
              <a:t>字节有地址(偏移位置)；</a:t>
            </a:r>
          </a:p>
          <a:p>
            <a:pPr marL="832830" marR="0" lvl="1" indent="-327991" defTabSz="914400">
              <a:lnSpc>
                <a:spcPct val="150000"/>
              </a:lnSpc>
              <a:spcBef>
                <a:spcPts val="0"/>
              </a:spcBef>
              <a:buSzPct val="100000"/>
              <a:buChar char="●"/>
              <a:defRPr sz="2200">
                <a:uFillTx/>
              </a:defRPr>
            </a:pPr>
            <a:r>
              <a:t>可以在任何地址读写若干字节。</a:t>
            </a:r>
          </a:p>
        </p:txBody>
      </p:sp>
      <p:sp>
        <p:nvSpPr>
          <p:cNvPr id="283" name="操作系统的文件操作函数：…"/>
          <p:cNvSpPr txBox="1"/>
          <p:nvPr/>
        </p:nvSpPr>
        <p:spPr>
          <a:xfrm>
            <a:off x="302150" y="3794410"/>
            <a:ext cx="3761741" cy="2203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2400"/>
            </a:pPr>
            <a:r>
              <a:t>操作系统的文件操作函数：</a:t>
            </a:r>
          </a:p>
          <a:p>
            <a:pPr marL="1098852" lvl="1" indent="-578773">
              <a:buSzPct val="100000"/>
              <a:buChar char="●"/>
              <a:defRPr sz="2400"/>
            </a:pPr>
            <a:r>
              <a:t>open、close</a:t>
            </a:r>
          </a:p>
          <a:p>
            <a:pPr marL="1098852" lvl="1" indent="-578773">
              <a:buSzPct val="100000"/>
              <a:buChar char="●"/>
              <a:defRPr sz="2400"/>
            </a:pPr>
            <a:r>
              <a:t>read、write</a:t>
            </a:r>
          </a:p>
          <a:p>
            <a:pPr marL="1098852" lvl="1" indent="-578773">
              <a:buSzPct val="100000"/>
              <a:buChar char="●"/>
              <a:defRPr sz="2400"/>
            </a:pPr>
            <a:r>
              <a:t>seek</a:t>
            </a:r>
          </a:p>
        </p:txBody>
      </p:sp>
      <p:sp>
        <p:nvSpPr>
          <p:cNvPr id="284" name="文本框 3"/>
          <p:cNvSpPr txBox="1"/>
          <p:nvPr/>
        </p:nvSpPr>
        <p:spPr>
          <a:xfrm>
            <a:off x="359323" y="1090105"/>
            <a:ext cx="3147013"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a:uFillTx/>
              </a:defRPr>
            </a:pPr>
            <a:r>
              <a:t>通过文件使用外存储器</a:t>
            </a:r>
          </a:p>
        </p:txBody>
      </p:sp>
    </p:spTree>
    <p:extLst>
      <p:ext uri="{BB962C8B-B14F-4D97-AF65-F5344CB8AC3E}">
        <p14:creationId xmlns:p14="http://schemas.microsoft.com/office/powerpoint/2010/main" val="24611807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内容占位符 26"/>
          <p:cNvSpPr txBox="1">
            <a:spLocks noGrp="1"/>
          </p:cNvSpPr>
          <p:nvPr>
            <p:ph type="body" sz="quarter" idx="4294967295"/>
          </p:nvPr>
        </p:nvSpPr>
        <p:spPr>
          <a:xfrm>
            <a:off x="508317" y="1130586"/>
            <a:ext cx="8127366" cy="1133644"/>
          </a:xfrm>
          <a:prstGeom prst="rect">
            <a:avLst/>
          </a:prstGeom>
        </p:spPr>
        <p:txBody>
          <a:bodyPr lIns="45719" tIns="45719" rIns="45719" bIns="45719"/>
          <a:lstStyle/>
          <a:p>
            <a:pPr marR="40640" defTabSz="914400">
              <a:spcBef>
                <a:spcPts val="1300"/>
              </a:spcBef>
              <a:buClrTx/>
              <a:buSzPct val="80000"/>
              <a:buFont typeface="Wingdings" pitchFamily="2" charset="2"/>
              <a:buChar char="l"/>
              <a:defRPr sz="3000">
                <a:latin typeface="+mn-lt"/>
                <a:ea typeface="+mn-ea"/>
                <a:cs typeface="+mn-cs"/>
                <a:sym typeface="Times New Roman"/>
              </a:defRPr>
            </a:pPr>
            <a:r>
              <a:rPr sz="2400">
                <a:latin typeface="Times New Roman" panose="02020603050405020304" pitchFamily="18" charset="0"/>
                <a:cs typeface="Times New Roman" panose="02020603050405020304" pitchFamily="18" charset="0"/>
              </a:rPr>
              <a:t>原子数据：基本数据类型、引用数据类型</a:t>
            </a:r>
            <a:endParaRPr sz="2400" spc="150">
              <a:latin typeface="Times New Roman" panose="02020603050405020304" pitchFamily="18" charset="0"/>
              <a:cs typeface="Times New Roman" panose="02020603050405020304" pitchFamily="18" charset="0"/>
            </a:endParaRPr>
          </a:p>
          <a:p>
            <a:pPr marR="40640" defTabSz="914400">
              <a:spcBef>
                <a:spcPts val="1300"/>
              </a:spcBef>
              <a:buClrTx/>
              <a:buSzPct val="80000"/>
              <a:buFont typeface="Wingdings" pitchFamily="2" charset="2"/>
              <a:buChar char="l"/>
              <a:defRPr sz="3000">
                <a:latin typeface="+mn-lt"/>
                <a:ea typeface="+mn-ea"/>
                <a:cs typeface="+mn-cs"/>
                <a:sym typeface="Times New Roman"/>
              </a:defRPr>
            </a:pPr>
            <a:r>
              <a:rPr sz="2400">
                <a:latin typeface="Times New Roman" panose="02020603050405020304" pitchFamily="18" charset="0"/>
                <a:cs typeface="Times New Roman" panose="02020603050405020304" pitchFamily="18" charset="0"/>
              </a:rPr>
              <a:t>复合数据</a:t>
            </a:r>
          </a:p>
        </p:txBody>
      </p:sp>
      <p:sp>
        <p:nvSpPr>
          <p:cNvPr id="3" name="标题 2">
            <a:extLst>
              <a:ext uri="{FF2B5EF4-FFF2-40B4-BE49-F238E27FC236}">
                <a16:creationId xmlns:a16="http://schemas.microsoft.com/office/drawing/2014/main" id="{ECD0C3BE-82D0-2147-DB19-22DD0806DF49}"/>
              </a:ext>
            </a:extLst>
          </p:cNvPr>
          <p:cNvSpPr>
            <a:spLocks noGrp="1"/>
          </p:cNvSpPr>
          <p:nvPr>
            <p:ph type="title"/>
          </p:nvPr>
        </p:nvSpPr>
        <p:spPr/>
        <p:txBody>
          <a:bodyPr/>
          <a:lstStyle/>
          <a:p>
            <a:r>
              <a:rPr lang="zh-CN" altLang="en-US"/>
              <a:t>数据</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1" fill="hold" grpId="1" nodeType="clickEffect">
                                  <p:stCondLst>
                                    <p:cond delay="0"/>
                                  </p:stCondLst>
                                  <p:iterate>
                                    <p:tmAbs val="0"/>
                                  </p:iterate>
                                  <p:childTnLst>
                                    <p:set>
                                      <p:cBhvr>
                                        <p:cTn id="6" fill="hold"/>
                                        <p:tgtEl>
                                          <p:spTgt spid="162">
                                            <p:bg/>
                                          </p:spTgt>
                                        </p:tgtEl>
                                        <p:attrNameLst>
                                          <p:attrName>style.visibility</p:attrName>
                                        </p:attrNameLst>
                                      </p:cBhvr>
                                      <p:to>
                                        <p:strVal val="visible"/>
                                      </p:to>
                                    </p:set>
                                    <p:animEffect transition="in" filter="wipe(up)">
                                      <p:cBhvr>
                                        <p:cTn id="7" dur="500"/>
                                        <p:tgtEl>
                                          <p:spTgt spid="162">
                                            <p:bg/>
                                          </p:spTgt>
                                        </p:tgtEl>
                                      </p:cBhvr>
                                    </p:animEffect>
                                  </p:childTnLst>
                                </p:cTn>
                              </p:par>
                              <p:par>
                                <p:cTn id="8" presetID="22" presetClass="entr" presetSubtype="1" fill="hold" grpId="1" nodeType="withEffect">
                                  <p:stCondLst>
                                    <p:cond delay="0"/>
                                  </p:stCondLst>
                                  <p:iterate>
                                    <p:tmAbs val="0"/>
                                  </p:iterate>
                                  <p:childTnLst>
                                    <p:set>
                                      <p:cBhvr>
                                        <p:cTn id="9" fill="hold"/>
                                        <p:tgtEl>
                                          <p:spTgt spid="162">
                                            <p:txEl>
                                              <p:pRg st="0" end="0"/>
                                            </p:txEl>
                                          </p:spTgt>
                                        </p:tgtEl>
                                        <p:attrNameLst>
                                          <p:attrName>style.visibility</p:attrName>
                                        </p:attrNameLst>
                                      </p:cBhvr>
                                      <p:to>
                                        <p:strVal val="visible"/>
                                      </p:to>
                                    </p:set>
                                    <p:animEffect transition="in" filter="wipe(up)">
                                      <p:cBhvr>
                                        <p:cTn id="10" dur="500"/>
                                        <p:tgtEl>
                                          <p:spTgt spid="16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1" nodeType="clickEffect">
                                  <p:stCondLst>
                                    <p:cond delay="0"/>
                                  </p:stCondLst>
                                  <p:iterate>
                                    <p:tmAbs val="0"/>
                                  </p:iterate>
                                  <p:childTnLst>
                                    <p:set>
                                      <p:cBhvr>
                                        <p:cTn id="14" fill="hold"/>
                                        <p:tgtEl>
                                          <p:spTgt spid="162">
                                            <p:txEl>
                                              <p:pRg st="1" end="1"/>
                                            </p:txEl>
                                          </p:spTgt>
                                        </p:tgtEl>
                                        <p:attrNameLst>
                                          <p:attrName>style.visibility</p:attrName>
                                        </p:attrNameLst>
                                      </p:cBhvr>
                                      <p:to>
                                        <p:strVal val="visible"/>
                                      </p:to>
                                    </p:set>
                                    <p:animEffect transition="in" filter="wipe(up)">
                                      <p:cBhvr>
                                        <p:cTn id="15" dur="500"/>
                                        <p:tgtEl>
                                          <p:spTgt spid="1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1" build="p"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class  Address {…"/>
          <p:cNvSpPr txBox="1"/>
          <p:nvPr/>
        </p:nvSpPr>
        <p:spPr>
          <a:xfrm>
            <a:off x="406134" y="1723655"/>
            <a:ext cx="4858745" cy="2228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marL="0" marR="0" indent="0" defTabSz="914400">
              <a:lnSpc>
                <a:spcPct val="150000"/>
              </a:lnSpc>
              <a:spcBef>
                <a:spcPts val="0"/>
              </a:spcBef>
              <a:defRPr sz="2400">
                <a:solidFill>
                  <a:srgbClr val="931A68"/>
                </a:solidFill>
                <a:uFillTx/>
                <a:latin typeface="Monaco"/>
                <a:ea typeface="Monaco"/>
                <a:cs typeface="Monaco"/>
                <a:sym typeface="Monaco"/>
              </a:defRPr>
            </a:pPr>
            <a:r>
              <a:t>class</a:t>
            </a:r>
            <a:r>
              <a:rPr>
                <a:solidFill>
                  <a:srgbClr val="000000"/>
                </a:solidFill>
              </a:rPr>
              <a:t>  Address {</a:t>
            </a:r>
          </a:p>
          <a:p>
            <a:pPr marL="0" marR="0" indent="0" defTabSz="914400">
              <a:lnSpc>
                <a:spcPct val="150000"/>
              </a:lnSpc>
              <a:spcBef>
                <a:spcPts val="0"/>
              </a:spcBef>
              <a:defRPr sz="2400">
                <a:uFillTx/>
                <a:latin typeface="Monaco"/>
                <a:ea typeface="Monaco"/>
                <a:cs typeface="Monaco"/>
                <a:sym typeface="Monaco"/>
              </a:defRPr>
            </a:pPr>
            <a:r>
              <a:t>	</a:t>
            </a:r>
            <a:r>
              <a:rPr lang="en-US">
                <a:solidFill>
                  <a:srgbClr val="931A68"/>
                </a:solidFill>
              </a:rPr>
              <a:t>String</a:t>
            </a:r>
            <a:r>
              <a:t>	</a:t>
            </a:r>
            <a:r>
              <a:rPr lang="en-US">
                <a:solidFill>
                  <a:srgbClr val="0326CC"/>
                </a:solidFill>
              </a:rPr>
              <a:t>road</a:t>
            </a:r>
            <a:r>
              <a:t>;</a:t>
            </a:r>
            <a:endParaRPr>
              <a:solidFill>
                <a:srgbClr val="931A68"/>
              </a:solidFill>
            </a:endParaRPr>
          </a:p>
          <a:p>
            <a:pPr marL="0" marR="0" indent="0" defTabSz="914400">
              <a:lnSpc>
                <a:spcPct val="150000"/>
              </a:lnSpc>
              <a:spcBef>
                <a:spcPts val="0"/>
              </a:spcBef>
              <a:defRPr sz="2400">
                <a:uFillTx/>
                <a:latin typeface="Monaco"/>
                <a:ea typeface="Monaco"/>
                <a:cs typeface="Monaco"/>
                <a:sym typeface="Monaco"/>
              </a:defRPr>
            </a:pPr>
            <a:r>
              <a:t>	</a:t>
            </a:r>
            <a:r>
              <a:rPr lang="en-US">
                <a:solidFill>
                  <a:srgbClr val="931A68"/>
                </a:solidFill>
              </a:rPr>
              <a:t>String</a:t>
            </a:r>
            <a:r>
              <a:t>	</a:t>
            </a:r>
            <a:r>
              <a:rPr lang="en-US">
                <a:solidFill>
                  <a:srgbClr val="0326CC"/>
                </a:solidFill>
              </a:rPr>
              <a:t>city</a:t>
            </a:r>
            <a:r>
              <a:t>;</a:t>
            </a:r>
            <a:endParaRPr>
              <a:solidFill>
                <a:srgbClr val="0326CC"/>
              </a:solidFill>
            </a:endParaRPr>
          </a:p>
          <a:p>
            <a:pPr marL="0" marR="0" indent="0" defTabSz="914400">
              <a:lnSpc>
                <a:spcPct val="150000"/>
              </a:lnSpc>
              <a:spcBef>
                <a:spcPts val="0"/>
              </a:spcBef>
              <a:defRPr sz="2400">
                <a:uFillTx/>
                <a:latin typeface="Monaco"/>
                <a:ea typeface="Monaco"/>
                <a:cs typeface="Monaco"/>
                <a:sym typeface="Monaco"/>
              </a:defRPr>
            </a:pPr>
            <a:r>
              <a:t>}</a:t>
            </a:r>
          </a:p>
        </p:txBody>
      </p:sp>
      <p:sp>
        <p:nvSpPr>
          <p:cNvPr id="3" name="标题 2">
            <a:extLst>
              <a:ext uri="{FF2B5EF4-FFF2-40B4-BE49-F238E27FC236}">
                <a16:creationId xmlns:a16="http://schemas.microsoft.com/office/drawing/2014/main" id="{E2035C45-65FF-F513-2D44-B9CCC9A682F5}"/>
              </a:ext>
            </a:extLst>
          </p:cNvPr>
          <p:cNvSpPr>
            <a:spLocks noGrp="1"/>
          </p:cNvSpPr>
          <p:nvPr>
            <p:ph type="title"/>
          </p:nvPr>
        </p:nvSpPr>
        <p:spPr/>
        <p:txBody>
          <a:bodyPr/>
          <a:lstStyle/>
          <a:p>
            <a:r>
              <a:rPr lang="zh-CN" altLang="en-US"/>
              <a:t>复合数据</a:t>
            </a:r>
          </a:p>
        </p:txBody>
      </p:sp>
      <p:sp>
        <p:nvSpPr>
          <p:cNvPr id="6" name="文本框 5">
            <a:extLst>
              <a:ext uri="{FF2B5EF4-FFF2-40B4-BE49-F238E27FC236}">
                <a16:creationId xmlns:a16="http://schemas.microsoft.com/office/drawing/2014/main" id="{F61AB8D5-3863-4B17-03E1-681C3EF6AB56}"/>
              </a:ext>
            </a:extLst>
          </p:cNvPr>
          <p:cNvSpPr txBox="1"/>
          <p:nvPr/>
        </p:nvSpPr>
        <p:spPr>
          <a:xfrm>
            <a:off x="406134" y="1231212"/>
            <a:ext cx="2557110"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r>
              <a:rPr lang="zh-CN" altLang="en-US" sz="2400">
                <a:latin typeface="Times New Roman" panose="02020603050405020304" pitchFamily="18" charset="0"/>
                <a:ea typeface="SimSun" panose="02010600030101010101" pitchFamily="2" charset="-122"/>
                <a:cs typeface="Times New Roman" panose="02020603050405020304" pitchFamily="18" charset="0"/>
              </a:rPr>
              <a:t>地址：街道、城市</a:t>
            </a:r>
            <a:endParaRPr lang="zh-CN" altLang="en-US" sz="2400">
              <a:solidFill>
                <a:srgbClr val="16468D"/>
              </a:solidFill>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592936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学生的基本信息包括姓名、年龄和身高："/>
          <p:cNvSpPr txBox="1"/>
          <p:nvPr/>
        </p:nvSpPr>
        <p:spPr>
          <a:xfrm>
            <a:off x="203173" y="1195098"/>
            <a:ext cx="6622326"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40640" marR="40640" indent="0" defTabSz="914400">
              <a:defRPr sz="2400"/>
            </a:pPr>
            <a:r>
              <a:rPr>
                <a:latin typeface="Times New Roman" panose="02020603050405020304" pitchFamily="18" charset="0"/>
                <a:cs typeface="Times New Roman" panose="02020603050405020304" pitchFamily="18" charset="0"/>
              </a:rPr>
              <a:t>学生的基本信息</a:t>
            </a:r>
            <a:r>
              <a:rPr lang="zh-CN" altLang="en-US">
                <a:latin typeface="Times New Roman" panose="02020603050405020304" pitchFamily="18" charset="0"/>
                <a:cs typeface="Times New Roman" panose="02020603050405020304" pitchFamily="18" charset="0"/>
              </a:rPr>
              <a:t>：</a:t>
            </a:r>
            <a:r>
              <a:rPr>
                <a:latin typeface="Times New Roman" panose="02020603050405020304" pitchFamily="18" charset="0"/>
                <a:cs typeface="Times New Roman" panose="02020603050405020304" pitchFamily="18" charset="0"/>
              </a:rPr>
              <a:t>姓名、年龄</a:t>
            </a:r>
            <a:r>
              <a:rPr lang="zh-CN" altLang="en-US">
                <a:latin typeface="Times New Roman" panose="02020603050405020304" pitchFamily="18" charset="0"/>
                <a:cs typeface="Times New Roman" panose="02020603050405020304" pitchFamily="18" charset="0"/>
              </a:rPr>
              <a:t>、</a:t>
            </a:r>
            <a:r>
              <a:rPr>
                <a:latin typeface="Times New Roman" panose="02020603050405020304" pitchFamily="18" charset="0"/>
                <a:cs typeface="Times New Roman" panose="02020603050405020304" pitchFamily="18" charset="0"/>
              </a:rPr>
              <a:t>身高</a:t>
            </a:r>
            <a:r>
              <a:rPr lang="zh-CN" altLang="en-US">
                <a:latin typeface="Times New Roman" panose="02020603050405020304" pitchFamily="18" charset="0"/>
                <a:cs typeface="Times New Roman" panose="02020603050405020304" pitchFamily="18" charset="0"/>
              </a:rPr>
              <a:t>和家庭住址</a:t>
            </a:r>
            <a:endParaRPr>
              <a:latin typeface="Times New Roman" panose="02020603050405020304" pitchFamily="18" charset="0"/>
              <a:cs typeface="Times New Roman" panose="02020603050405020304" pitchFamily="18" charset="0"/>
            </a:endParaRPr>
          </a:p>
        </p:txBody>
      </p:sp>
      <p:sp>
        <p:nvSpPr>
          <p:cNvPr id="3" name="标题 2">
            <a:extLst>
              <a:ext uri="{FF2B5EF4-FFF2-40B4-BE49-F238E27FC236}">
                <a16:creationId xmlns:a16="http://schemas.microsoft.com/office/drawing/2014/main" id="{F016B250-4AAF-59E7-BCEB-8E08FD1C06E9}"/>
              </a:ext>
            </a:extLst>
          </p:cNvPr>
          <p:cNvSpPr>
            <a:spLocks noGrp="1"/>
          </p:cNvSpPr>
          <p:nvPr>
            <p:ph type="title"/>
          </p:nvPr>
        </p:nvSpPr>
        <p:spPr/>
        <p:txBody>
          <a:bodyPr/>
          <a:lstStyle/>
          <a:p>
            <a:r>
              <a:rPr lang="zh-CN" altLang="en-US"/>
              <a:t>复合数据</a:t>
            </a:r>
          </a:p>
        </p:txBody>
      </p:sp>
      <p:sp>
        <p:nvSpPr>
          <p:cNvPr id="4" name="class  Address {…">
            <a:extLst>
              <a:ext uri="{FF2B5EF4-FFF2-40B4-BE49-F238E27FC236}">
                <a16:creationId xmlns:a16="http://schemas.microsoft.com/office/drawing/2014/main" id="{280519CA-3879-57E5-B4AD-D893163ACD5F}"/>
              </a:ext>
            </a:extLst>
          </p:cNvPr>
          <p:cNvSpPr txBox="1"/>
          <p:nvPr/>
        </p:nvSpPr>
        <p:spPr>
          <a:xfrm>
            <a:off x="688436" y="1760851"/>
            <a:ext cx="4132542" cy="33362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lnSpc>
                <a:spcPct val="150000"/>
              </a:lnSpc>
              <a:spcBef>
                <a:spcPts val="0"/>
              </a:spcBef>
              <a:defRPr sz="2400">
                <a:solidFill>
                  <a:srgbClr val="931A68"/>
                </a:solidFill>
                <a:uFillTx/>
                <a:latin typeface="Monaco"/>
                <a:ea typeface="Monaco"/>
                <a:cs typeface="Monaco"/>
                <a:sym typeface="Monaco"/>
              </a:defRPr>
            </a:pPr>
            <a:r>
              <a:t>public</a:t>
            </a:r>
            <a:r>
              <a:rPr>
                <a:solidFill>
                  <a:srgbClr val="000000"/>
                </a:solidFill>
              </a:rPr>
              <a:t> </a:t>
            </a:r>
            <a:r>
              <a:t>class</a:t>
            </a:r>
            <a:r>
              <a:rPr>
                <a:solidFill>
                  <a:srgbClr val="000000"/>
                </a:solidFill>
              </a:rPr>
              <a:t> Student {</a:t>
            </a:r>
          </a:p>
          <a:p>
            <a:pPr marL="0" marR="0" indent="0" defTabSz="914400">
              <a:lnSpc>
                <a:spcPct val="150000"/>
              </a:lnSpc>
              <a:spcBef>
                <a:spcPts val="0"/>
              </a:spcBef>
              <a:defRPr sz="2400">
                <a:uFillTx/>
                <a:latin typeface="Monaco"/>
                <a:ea typeface="Monaco"/>
                <a:cs typeface="Monaco"/>
                <a:sym typeface="Monaco"/>
              </a:defRPr>
            </a:pPr>
            <a:r>
              <a:t>	</a:t>
            </a:r>
            <a:r>
              <a:rPr>
                <a:solidFill>
                  <a:srgbClr val="931A68"/>
                </a:solidFill>
              </a:rPr>
              <a:t>char</a:t>
            </a:r>
            <a:r>
              <a:t>	</a:t>
            </a:r>
            <a:r>
              <a:rPr>
                <a:solidFill>
                  <a:srgbClr val="0326CC"/>
                </a:solidFill>
              </a:rPr>
              <a:t>name</a:t>
            </a:r>
            <a:r>
              <a:t>[];</a:t>
            </a:r>
            <a:endParaRPr>
              <a:solidFill>
                <a:srgbClr val="931A68"/>
              </a:solidFill>
            </a:endParaRPr>
          </a:p>
          <a:p>
            <a:pPr marL="0" marR="0" indent="0" defTabSz="914400">
              <a:lnSpc>
                <a:spcPct val="150000"/>
              </a:lnSpc>
              <a:spcBef>
                <a:spcPts val="0"/>
              </a:spcBef>
              <a:defRPr sz="2400">
                <a:uFillTx/>
                <a:latin typeface="Monaco"/>
                <a:ea typeface="Monaco"/>
                <a:cs typeface="Monaco"/>
                <a:sym typeface="Monaco"/>
              </a:defRPr>
            </a:pPr>
            <a:r>
              <a:t>	</a:t>
            </a:r>
            <a:r>
              <a:rPr>
                <a:solidFill>
                  <a:srgbClr val="931A68"/>
                </a:solidFill>
              </a:rPr>
              <a:t>int</a:t>
            </a:r>
            <a:r>
              <a:t>	</a:t>
            </a:r>
            <a:r>
              <a:rPr>
                <a:solidFill>
                  <a:srgbClr val="0326CC"/>
                </a:solidFill>
              </a:rPr>
              <a:t>age</a:t>
            </a:r>
            <a:r>
              <a:t>;</a:t>
            </a:r>
            <a:endParaRPr>
              <a:solidFill>
                <a:srgbClr val="931A68"/>
              </a:solidFill>
            </a:endParaRPr>
          </a:p>
          <a:p>
            <a:pPr marL="0" marR="0" indent="0" defTabSz="914400">
              <a:lnSpc>
                <a:spcPct val="150000"/>
              </a:lnSpc>
              <a:spcBef>
                <a:spcPts val="0"/>
              </a:spcBef>
              <a:defRPr sz="2400">
                <a:uFillTx/>
                <a:latin typeface="Monaco"/>
                <a:ea typeface="Monaco"/>
                <a:cs typeface="Monaco"/>
                <a:sym typeface="Monaco"/>
              </a:defRPr>
            </a:pPr>
            <a:r>
              <a:t>	</a:t>
            </a:r>
            <a:r>
              <a:rPr>
                <a:solidFill>
                  <a:srgbClr val="931A68"/>
                </a:solidFill>
              </a:rPr>
              <a:t>float</a:t>
            </a:r>
            <a:r>
              <a:rPr lang="zh-CN" altLang="en-US">
                <a:solidFill>
                  <a:srgbClr val="931A68"/>
                </a:solidFill>
              </a:rPr>
              <a:t> </a:t>
            </a:r>
            <a:r>
              <a:rPr>
                <a:solidFill>
                  <a:srgbClr val="0326CC"/>
                </a:solidFill>
              </a:rPr>
              <a:t>height</a:t>
            </a:r>
            <a:r>
              <a:t>;</a:t>
            </a:r>
            <a:endParaRPr>
              <a:solidFill>
                <a:srgbClr val="0326CC"/>
              </a:solidFill>
            </a:endParaRPr>
          </a:p>
          <a:p>
            <a:pPr marL="0" marR="0" indent="0" defTabSz="914400">
              <a:lnSpc>
                <a:spcPct val="150000"/>
              </a:lnSpc>
              <a:spcBef>
                <a:spcPts val="0"/>
              </a:spcBef>
              <a:defRPr sz="2400">
                <a:uFillTx/>
                <a:latin typeface="Monaco"/>
                <a:ea typeface="Monaco"/>
                <a:cs typeface="Monaco"/>
                <a:sym typeface="Monaco"/>
              </a:defRPr>
            </a:pPr>
            <a:r>
              <a:t>	Address </a:t>
            </a:r>
            <a:r>
              <a:rPr>
                <a:solidFill>
                  <a:srgbClr val="0326CC"/>
                </a:solidFill>
              </a:rPr>
              <a:t>address</a:t>
            </a:r>
            <a:r>
              <a:t>;</a:t>
            </a:r>
          </a:p>
          <a:p>
            <a:pPr marL="0" marR="0" indent="0" defTabSz="914400">
              <a:lnSpc>
                <a:spcPct val="150000"/>
              </a:lnSpc>
              <a:spcBef>
                <a:spcPts val="0"/>
              </a:spcBef>
              <a:defRPr sz="2400">
                <a:uFillTx/>
                <a:latin typeface="Monaco"/>
                <a:ea typeface="Monaco"/>
                <a:cs typeface="Monaco"/>
                <a:sym typeface="Monaco"/>
              </a:defRPr>
            </a:pPr>
            <a:r>
              <a:t>}</a:t>
            </a: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public class Student {…"/>
          <p:cNvSpPr txBox="1"/>
          <p:nvPr/>
        </p:nvSpPr>
        <p:spPr>
          <a:xfrm>
            <a:off x="444457" y="1556738"/>
            <a:ext cx="4112916" cy="23875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lnSpc>
                <a:spcPct val="120000"/>
              </a:lnSpc>
              <a:spcBef>
                <a:spcPts val="0"/>
              </a:spcBef>
              <a:defRPr sz="2400">
                <a:solidFill>
                  <a:srgbClr val="931A68"/>
                </a:solidFill>
                <a:uFillTx/>
                <a:latin typeface="Monaco"/>
                <a:ea typeface="Monaco"/>
                <a:cs typeface="Monaco"/>
                <a:sym typeface="Monaco"/>
              </a:defRPr>
            </a:pPr>
            <a:r>
              <a:t>public</a:t>
            </a:r>
            <a:r>
              <a:rPr>
                <a:solidFill>
                  <a:srgbClr val="000000"/>
                </a:solidFill>
              </a:rPr>
              <a:t> </a:t>
            </a:r>
            <a:r>
              <a:t>class</a:t>
            </a:r>
            <a:r>
              <a:rPr>
                <a:solidFill>
                  <a:srgbClr val="000000"/>
                </a:solidFill>
              </a:rPr>
              <a:t> Student {</a:t>
            </a:r>
            <a:endParaRPr sz="2000"/>
          </a:p>
          <a:p>
            <a:pPr marL="0" marR="0" indent="0" defTabSz="914400">
              <a:lnSpc>
                <a:spcPct val="120000"/>
              </a:lnSpc>
              <a:spcBef>
                <a:spcPts val="0"/>
              </a:spcBef>
              <a:defRPr sz="2400">
                <a:uFillTx/>
                <a:latin typeface="Monaco"/>
                <a:ea typeface="Monaco"/>
                <a:cs typeface="Monaco"/>
                <a:sym typeface="Monaco"/>
              </a:defRPr>
            </a:pPr>
            <a:r>
              <a:t>	</a:t>
            </a:r>
            <a:r>
              <a:rPr>
                <a:solidFill>
                  <a:srgbClr val="931A68"/>
                </a:solidFill>
              </a:rPr>
              <a:t>char</a:t>
            </a:r>
            <a:r>
              <a:t> </a:t>
            </a:r>
            <a:r>
              <a:rPr>
                <a:solidFill>
                  <a:srgbClr val="0326CC"/>
                </a:solidFill>
              </a:rPr>
              <a:t>name</a:t>
            </a:r>
            <a:r>
              <a:t>[];</a:t>
            </a:r>
            <a:endParaRPr sz="2000">
              <a:solidFill>
                <a:srgbClr val="931A68"/>
              </a:solidFill>
            </a:endParaRPr>
          </a:p>
          <a:p>
            <a:pPr marL="0" marR="0" indent="0" defTabSz="914400">
              <a:lnSpc>
                <a:spcPct val="120000"/>
              </a:lnSpc>
              <a:spcBef>
                <a:spcPts val="0"/>
              </a:spcBef>
              <a:defRPr sz="2400">
                <a:uFillTx/>
                <a:latin typeface="Monaco"/>
                <a:ea typeface="Monaco"/>
                <a:cs typeface="Monaco"/>
                <a:sym typeface="Monaco"/>
              </a:defRPr>
            </a:pPr>
            <a:r>
              <a:t>	</a:t>
            </a:r>
            <a:r>
              <a:rPr>
                <a:solidFill>
                  <a:srgbClr val="931A68"/>
                </a:solidFill>
              </a:rPr>
              <a:t>int</a:t>
            </a:r>
            <a:r>
              <a:t> </a:t>
            </a:r>
            <a:r>
              <a:rPr>
                <a:solidFill>
                  <a:srgbClr val="0326CC"/>
                </a:solidFill>
              </a:rPr>
              <a:t>age</a:t>
            </a:r>
            <a:r>
              <a:t>;</a:t>
            </a:r>
            <a:endParaRPr sz="2000">
              <a:solidFill>
                <a:srgbClr val="931A68"/>
              </a:solidFill>
            </a:endParaRPr>
          </a:p>
          <a:p>
            <a:pPr marL="0" marR="0" indent="0" defTabSz="914400">
              <a:lnSpc>
                <a:spcPct val="120000"/>
              </a:lnSpc>
              <a:spcBef>
                <a:spcPts val="0"/>
              </a:spcBef>
              <a:defRPr sz="2400">
                <a:uFillTx/>
                <a:latin typeface="Monaco"/>
                <a:ea typeface="Monaco"/>
                <a:cs typeface="Monaco"/>
                <a:sym typeface="Monaco"/>
              </a:defRPr>
            </a:pPr>
            <a:r>
              <a:t>	</a:t>
            </a:r>
            <a:r>
              <a:rPr>
                <a:solidFill>
                  <a:srgbClr val="931A68"/>
                </a:solidFill>
              </a:rPr>
              <a:t>float</a:t>
            </a:r>
            <a:r>
              <a:t> </a:t>
            </a:r>
            <a:r>
              <a:rPr>
                <a:solidFill>
                  <a:srgbClr val="0326CC"/>
                </a:solidFill>
              </a:rPr>
              <a:t>height</a:t>
            </a:r>
            <a:r>
              <a:t>;</a:t>
            </a:r>
            <a:endParaRPr sz="2000">
              <a:solidFill>
                <a:srgbClr val="0326CC"/>
              </a:solidFill>
            </a:endParaRPr>
          </a:p>
          <a:p>
            <a:pPr marL="0" marR="0" indent="0" defTabSz="914400">
              <a:lnSpc>
                <a:spcPct val="120000"/>
              </a:lnSpc>
              <a:spcBef>
                <a:spcPts val="0"/>
              </a:spcBef>
              <a:defRPr sz="2400">
                <a:uFillTx/>
                <a:latin typeface="Monaco"/>
                <a:ea typeface="Monaco"/>
                <a:cs typeface="Monaco"/>
                <a:sym typeface="Monaco"/>
              </a:defRPr>
            </a:pPr>
            <a:r>
              <a:t>}</a:t>
            </a:r>
          </a:p>
        </p:txBody>
      </p:sp>
      <p:grpSp>
        <p:nvGrpSpPr>
          <p:cNvPr id="4" name="组合 3">
            <a:extLst>
              <a:ext uri="{FF2B5EF4-FFF2-40B4-BE49-F238E27FC236}">
                <a16:creationId xmlns:a16="http://schemas.microsoft.com/office/drawing/2014/main" id="{0A044FE8-EC65-9A9B-18CD-CD52255E370D}"/>
              </a:ext>
            </a:extLst>
          </p:cNvPr>
          <p:cNvGrpSpPr/>
          <p:nvPr/>
        </p:nvGrpSpPr>
        <p:grpSpPr>
          <a:xfrm>
            <a:off x="2500915" y="4034562"/>
            <a:ext cx="3832239" cy="2112380"/>
            <a:chOff x="2791620" y="3185704"/>
            <a:chExt cx="3832239" cy="2112380"/>
          </a:xfrm>
        </p:grpSpPr>
        <p:sp>
          <p:nvSpPr>
            <p:cNvPr id="304" name="矩形"/>
            <p:cNvSpPr/>
            <p:nvPr/>
          </p:nvSpPr>
          <p:spPr>
            <a:xfrm>
              <a:off x="2812733" y="3694207"/>
              <a:ext cx="890235" cy="414278"/>
            </a:xfrm>
            <a:prstGeom prst="rect">
              <a:avLst/>
            </a:prstGeom>
            <a:solidFill>
              <a:srgbClr val="FFFFFF"/>
            </a:solidFill>
            <a:ln w="3175">
              <a:solidFill>
                <a:srgbClr val="000000"/>
              </a:solidFill>
            </a:ln>
          </p:spPr>
          <p:txBody>
            <a:bodyPr lIns="34289" tIns="34289" rIns="34289" bIns="34289" anchor="ctr"/>
            <a:lstStyle/>
            <a:p>
              <a:pPr marL="0" marR="0" indent="0" defTabSz="914400">
                <a:spcBef>
                  <a:spcPts val="0"/>
                </a:spcBef>
                <a:defRPr sz="1800">
                  <a:uFillTx/>
                  <a:latin typeface="Arial"/>
                  <a:ea typeface="Arial"/>
                  <a:cs typeface="Arial"/>
                  <a:sym typeface="Arial"/>
                </a:defRPr>
              </a:pPr>
              <a:endParaRPr/>
            </a:p>
          </p:txBody>
        </p:sp>
        <p:sp>
          <p:nvSpPr>
            <p:cNvPr id="305" name="云飞扬"/>
            <p:cNvSpPr txBox="1"/>
            <p:nvPr/>
          </p:nvSpPr>
          <p:spPr>
            <a:xfrm>
              <a:off x="2816975" y="3479058"/>
              <a:ext cx="881751" cy="8445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lstStyle>
              <a:lvl1pPr marL="0" marR="0" indent="0" defTabSz="914400">
                <a:spcBef>
                  <a:spcPts val="0"/>
                </a:spcBef>
                <a:defRPr sz="1800">
                  <a:uFillTx/>
                </a:defRPr>
              </a:lvl1pPr>
            </a:lstStyle>
            <a:p>
              <a:r>
                <a:t>云飞扬</a:t>
              </a:r>
            </a:p>
          </p:txBody>
        </p:sp>
        <p:grpSp>
          <p:nvGrpSpPr>
            <p:cNvPr id="308" name="17"/>
            <p:cNvGrpSpPr/>
            <p:nvPr/>
          </p:nvGrpSpPr>
          <p:grpSpPr>
            <a:xfrm>
              <a:off x="2812733" y="4097408"/>
              <a:ext cx="890236" cy="422288"/>
              <a:chOff x="0" y="-4004"/>
              <a:chExt cx="890234" cy="422287"/>
            </a:xfrm>
          </p:grpSpPr>
          <p:sp>
            <p:nvSpPr>
              <p:cNvPr id="306" name="矩形"/>
              <p:cNvSpPr/>
              <p:nvPr/>
            </p:nvSpPr>
            <p:spPr>
              <a:xfrm>
                <a:off x="-1" y="-1"/>
                <a:ext cx="890236" cy="41427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07" name="17"/>
              <p:cNvSpPr txBox="1"/>
              <p:nvPr/>
            </p:nvSpPr>
            <p:spPr>
              <a:xfrm>
                <a:off x="4241" y="-4005"/>
                <a:ext cx="881752" cy="4222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17</a:t>
                </a:r>
              </a:p>
            </p:txBody>
          </p:sp>
        </p:grpSp>
        <p:grpSp>
          <p:nvGrpSpPr>
            <p:cNvPr id="311" name="181"/>
            <p:cNvGrpSpPr/>
            <p:nvPr/>
          </p:nvGrpSpPr>
          <p:grpSpPr>
            <a:xfrm>
              <a:off x="2812733" y="4504614"/>
              <a:ext cx="890236" cy="422288"/>
              <a:chOff x="0" y="-4004"/>
              <a:chExt cx="890234" cy="422287"/>
            </a:xfrm>
          </p:grpSpPr>
          <p:sp>
            <p:nvSpPr>
              <p:cNvPr id="309" name="矩形"/>
              <p:cNvSpPr/>
              <p:nvPr/>
            </p:nvSpPr>
            <p:spPr>
              <a:xfrm>
                <a:off x="-1" y="-1"/>
                <a:ext cx="890236" cy="41427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10" name="181"/>
              <p:cNvSpPr txBox="1"/>
              <p:nvPr/>
            </p:nvSpPr>
            <p:spPr>
              <a:xfrm>
                <a:off x="4241" y="-4005"/>
                <a:ext cx="881752" cy="4222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181</a:t>
                </a:r>
              </a:p>
            </p:txBody>
          </p:sp>
        </p:grpSp>
        <p:grpSp>
          <p:nvGrpSpPr>
            <p:cNvPr id="314" name="Oid: 23"/>
            <p:cNvGrpSpPr/>
            <p:nvPr/>
          </p:nvGrpSpPr>
          <p:grpSpPr>
            <a:xfrm>
              <a:off x="2791620" y="3190697"/>
              <a:ext cx="890234" cy="422288"/>
              <a:chOff x="0" y="-4005"/>
              <a:chExt cx="890233" cy="422287"/>
            </a:xfrm>
          </p:grpSpPr>
          <p:sp>
            <p:nvSpPr>
              <p:cNvPr id="312" name="矩形"/>
              <p:cNvSpPr/>
              <p:nvPr/>
            </p:nvSpPr>
            <p:spPr>
              <a:xfrm>
                <a:off x="-1" y="-1"/>
                <a:ext cx="890235" cy="414278"/>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13" name="Id: 23"/>
              <p:cNvSpPr txBox="1"/>
              <p:nvPr/>
            </p:nvSpPr>
            <p:spPr>
              <a:xfrm>
                <a:off x="-1" y="-4006"/>
                <a:ext cx="890235" cy="4222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Id: 23</a:t>
                </a:r>
              </a:p>
            </p:txBody>
          </p:sp>
        </p:grpSp>
        <p:grpSp>
          <p:nvGrpSpPr>
            <p:cNvPr id="327" name="成组"/>
            <p:cNvGrpSpPr/>
            <p:nvPr/>
          </p:nvGrpSpPr>
          <p:grpSpPr>
            <a:xfrm>
              <a:off x="4292707" y="3197431"/>
              <a:ext cx="911350" cy="1722737"/>
              <a:chOff x="0" y="-3974"/>
              <a:chExt cx="911348" cy="1722735"/>
            </a:xfrm>
          </p:grpSpPr>
          <p:grpSp>
            <p:nvGrpSpPr>
              <p:cNvPr id="317" name="浪淘沙"/>
              <p:cNvGrpSpPr/>
              <p:nvPr/>
            </p:nvGrpSpPr>
            <p:grpSpPr>
              <a:xfrm>
                <a:off x="0" y="282149"/>
                <a:ext cx="883327" cy="838024"/>
                <a:chOff x="0" y="0"/>
                <a:chExt cx="883326" cy="838023"/>
              </a:xfrm>
            </p:grpSpPr>
            <p:sp>
              <p:nvSpPr>
                <p:cNvPr id="315" name="矩形"/>
                <p:cNvSpPr/>
                <p:nvPr/>
              </p:nvSpPr>
              <p:spPr>
                <a:xfrm>
                  <a:off x="0" y="213479"/>
                  <a:ext cx="883327" cy="411065"/>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16" name="浪淘沙"/>
                <p:cNvSpPr txBox="1"/>
                <p:nvPr/>
              </p:nvSpPr>
              <p:spPr>
                <a:xfrm>
                  <a:off x="4208" y="0"/>
                  <a:ext cx="874910" cy="8380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浪淘沙</a:t>
                  </a:r>
                </a:p>
              </p:txBody>
            </p:sp>
          </p:grpSp>
          <p:grpSp>
            <p:nvGrpSpPr>
              <p:cNvPr id="320" name="18"/>
              <p:cNvGrpSpPr/>
              <p:nvPr/>
            </p:nvGrpSpPr>
            <p:grpSpPr>
              <a:xfrm>
                <a:off x="0" y="895702"/>
                <a:ext cx="883328" cy="419013"/>
                <a:chOff x="0" y="-3973"/>
                <a:chExt cx="883327" cy="419011"/>
              </a:xfrm>
            </p:grpSpPr>
            <p:sp>
              <p:nvSpPr>
                <p:cNvPr id="318" name="矩形"/>
                <p:cNvSpPr/>
                <p:nvPr/>
              </p:nvSpPr>
              <p:spPr>
                <a:xfrm>
                  <a:off x="-1" y="-1"/>
                  <a:ext cx="883329" cy="411065"/>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19" name="18"/>
                <p:cNvSpPr txBox="1"/>
                <p:nvPr/>
              </p:nvSpPr>
              <p:spPr>
                <a:xfrm>
                  <a:off x="4208" y="-3974"/>
                  <a:ext cx="874911" cy="4190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18</a:t>
                  </a:r>
                </a:p>
              </p:txBody>
            </p:sp>
          </p:grpSp>
          <p:grpSp>
            <p:nvGrpSpPr>
              <p:cNvPr id="323" name="170"/>
              <p:cNvGrpSpPr/>
              <p:nvPr/>
            </p:nvGrpSpPr>
            <p:grpSpPr>
              <a:xfrm>
                <a:off x="0" y="1299749"/>
                <a:ext cx="883328" cy="419013"/>
                <a:chOff x="0" y="-3973"/>
                <a:chExt cx="883327" cy="419011"/>
              </a:xfrm>
            </p:grpSpPr>
            <p:sp>
              <p:nvSpPr>
                <p:cNvPr id="321" name="矩形"/>
                <p:cNvSpPr/>
                <p:nvPr/>
              </p:nvSpPr>
              <p:spPr>
                <a:xfrm>
                  <a:off x="-1" y="-1"/>
                  <a:ext cx="883329" cy="411065"/>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22" name="170"/>
                <p:cNvSpPr txBox="1"/>
                <p:nvPr/>
              </p:nvSpPr>
              <p:spPr>
                <a:xfrm>
                  <a:off x="4208" y="-3974"/>
                  <a:ext cx="874911" cy="4190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170</a:t>
                  </a:r>
                </a:p>
              </p:txBody>
            </p:sp>
          </p:grpSp>
          <p:grpSp>
            <p:nvGrpSpPr>
              <p:cNvPr id="326" name="Oid: 18"/>
              <p:cNvGrpSpPr/>
              <p:nvPr/>
            </p:nvGrpSpPr>
            <p:grpSpPr>
              <a:xfrm>
                <a:off x="28021" y="-3975"/>
                <a:ext cx="883328" cy="419013"/>
                <a:chOff x="0" y="-3974"/>
                <a:chExt cx="883326" cy="419011"/>
              </a:xfrm>
            </p:grpSpPr>
            <p:sp>
              <p:nvSpPr>
                <p:cNvPr id="324" name="矩形"/>
                <p:cNvSpPr/>
                <p:nvPr/>
              </p:nvSpPr>
              <p:spPr>
                <a:xfrm>
                  <a:off x="0" y="-1"/>
                  <a:ext cx="883327" cy="411064"/>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25" name="Id: 18"/>
                <p:cNvSpPr txBox="1"/>
                <p:nvPr/>
              </p:nvSpPr>
              <p:spPr>
                <a:xfrm>
                  <a:off x="0" y="-3975"/>
                  <a:ext cx="883327" cy="4190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Id: 18</a:t>
                  </a:r>
                </a:p>
              </p:txBody>
            </p:sp>
          </p:grpSp>
        </p:grpSp>
        <p:grpSp>
          <p:nvGrpSpPr>
            <p:cNvPr id="340" name="成组"/>
            <p:cNvGrpSpPr/>
            <p:nvPr/>
          </p:nvGrpSpPr>
          <p:grpSpPr>
            <a:xfrm>
              <a:off x="5712510" y="3185704"/>
              <a:ext cx="911349" cy="1746191"/>
              <a:chOff x="0" y="-4028"/>
              <a:chExt cx="911348" cy="1746189"/>
            </a:xfrm>
          </p:grpSpPr>
          <p:grpSp>
            <p:nvGrpSpPr>
              <p:cNvPr id="330" name="万山红"/>
              <p:cNvGrpSpPr/>
              <p:nvPr/>
            </p:nvGrpSpPr>
            <p:grpSpPr>
              <a:xfrm>
                <a:off x="0" y="285990"/>
                <a:ext cx="895353" cy="849434"/>
                <a:chOff x="0" y="0"/>
                <a:chExt cx="895352" cy="849432"/>
              </a:xfrm>
            </p:grpSpPr>
            <p:sp>
              <p:nvSpPr>
                <p:cNvPr id="328" name="矩形"/>
                <p:cNvSpPr/>
                <p:nvPr/>
              </p:nvSpPr>
              <p:spPr>
                <a:xfrm>
                  <a:off x="0" y="216386"/>
                  <a:ext cx="895353" cy="41666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29" name="万山红"/>
                <p:cNvSpPr txBox="1"/>
                <p:nvPr/>
              </p:nvSpPr>
              <p:spPr>
                <a:xfrm>
                  <a:off x="4266" y="0"/>
                  <a:ext cx="886821" cy="84943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万山红</a:t>
                  </a:r>
                </a:p>
              </p:txBody>
            </p:sp>
          </p:grpSp>
          <p:grpSp>
            <p:nvGrpSpPr>
              <p:cNvPr id="333" name="17"/>
              <p:cNvGrpSpPr/>
              <p:nvPr/>
            </p:nvGrpSpPr>
            <p:grpSpPr>
              <a:xfrm>
                <a:off x="0" y="907896"/>
                <a:ext cx="895354" cy="424718"/>
                <a:chOff x="0" y="-4027"/>
                <a:chExt cx="895353" cy="424716"/>
              </a:xfrm>
            </p:grpSpPr>
            <p:sp>
              <p:nvSpPr>
                <p:cNvPr id="331" name="矩形"/>
                <p:cNvSpPr/>
                <p:nvPr/>
              </p:nvSpPr>
              <p:spPr>
                <a:xfrm>
                  <a:off x="-1" y="-1"/>
                  <a:ext cx="895355" cy="41666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32" name="17"/>
                <p:cNvSpPr txBox="1"/>
                <p:nvPr/>
              </p:nvSpPr>
              <p:spPr>
                <a:xfrm>
                  <a:off x="4266" y="-4028"/>
                  <a:ext cx="886822" cy="42471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17</a:t>
                  </a:r>
                </a:p>
              </p:txBody>
            </p:sp>
          </p:grpSp>
          <p:grpSp>
            <p:nvGrpSpPr>
              <p:cNvPr id="336" name="165"/>
              <p:cNvGrpSpPr/>
              <p:nvPr/>
            </p:nvGrpSpPr>
            <p:grpSpPr>
              <a:xfrm>
                <a:off x="0" y="1317444"/>
                <a:ext cx="895354" cy="424718"/>
                <a:chOff x="0" y="-4027"/>
                <a:chExt cx="895353" cy="424716"/>
              </a:xfrm>
            </p:grpSpPr>
            <p:sp>
              <p:nvSpPr>
                <p:cNvPr id="334" name="矩形"/>
                <p:cNvSpPr/>
                <p:nvPr/>
              </p:nvSpPr>
              <p:spPr>
                <a:xfrm>
                  <a:off x="-1" y="-1"/>
                  <a:ext cx="895355" cy="41666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35" name="165"/>
                <p:cNvSpPr txBox="1"/>
                <p:nvPr/>
              </p:nvSpPr>
              <p:spPr>
                <a:xfrm>
                  <a:off x="4266" y="-4028"/>
                  <a:ext cx="886822" cy="42471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165</a:t>
                  </a:r>
                </a:p>
              </p:txBody>
            </p:sp>
          </p:grpSp>
          <p:grpSp>
            <p:nvGrpSpPr>
              <p:cNvPr id="339" name="Oid: 25"/>
              <p:cNvGrpSpPr/>
              <p:nvPr/>
            </p:nvGrpSpPr>
            <p:grpSpPr>
              <a:xfrm>
                <a:off x="15995" y="-4029"/>
                <a:ext cx="895354" cy="424717"/>
                <a:chOff x="0" y="-4028"/>
                <a:chExt cx="895352" cy="424716"/>
              </a:xfrm>
            </p:grpSpPr>
            <p:sp>
              <p:nvSpPr>
                <p:cNvPr id="337" name="矩形"/>
                <p:cNvSpPr/>
                <p:nvPr/>
              </p:nvSpPr>
              <p:spPr>
                <a:xfrm>
                  <a:off x="0" y="-1"/>
                  <a:ext cx="895353" cy="416661"/>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38" name="Id: 25"/>
                <p:cNvSpPr txBox="1"/>
                <p:nvPr/>
              </p:nvSpPr>
              <p:spPr>
                <a:xfrm>
                  <a:off x="0" y="-4029"/>
                  <a:ext cx="895353" cy="42471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r>
                    <a:t>Id: 25</a:t>
                  </a:r>
                </a:p>
              </p:txBody>
            </p:sp>
          </p:grpSp>
        </p:grpSp>
        <p:sp>
          <p:nvSpPr>
            <p:cNvPr id="341" name="矩形"/>
            <p:cNvSpPr/>
            <p:nvPr/>
          </p:nvSpPr>
          <p:spPr>
            <a:xfrm>
              <a:off x="2929216" y="4949226"/>
              <a:ext cx="749652" cy="348858"/>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44" name="矩形"/>
            <p:cNvSpPr/>
            <p:nvPr/>
          </p:nvSpPr>
          <p:spPr>
            <a:xfrm>
              <a:off x="4396401" y="4949226"/>
              <a:ext cx="749652" cy="348858"/>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347" name="矩形"/>
            <p:cNvSpPr/>
            <p:nvPr/>
          </p:nvSpPr>
          <p:spPr>
            <a:xfrm>
              <a:off x="5844537" y="4949226"/>
              <a:ext cx="749651" cy="348858"/>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grpSp>
      <p:sp>
        <p:nvSpPr>
          <p:cNvPr id="3" name="标题 2">
            <a:extLst>
              <a:ext uri="{FF2B5EF4-FFF2-40B4-BE49-F238E27FC236}">
                <a16:creationId xmlns:a16="http://schemas.microsoft.com/office/drawing/2014/main" id="{53FD83F9-405A-D40B-2EA3-04B752632F79}"/>
              </a:ext>
            </a:extLst>
          </p:cNvPr>
          <p:cNvSpPr>
            <a:spLocks noGrp="1"/>
          </p:cNvSpPr>
          <p:nvPr>
            <p:ph type="title"/>
          </p:nvPr>
        </p:nvSpPr>
        <p:spPr/>
        <p:txBody>
          <a:bodyPr/>
          <a:lstStyle/>
          <a:p>
            <a:r>
              <a:rPr lang="zh-CN" altLang="en-US"/>
              <a:t>数据</a:t>
            </a:r>
            <a:r>
              <a:rPr lang="en-US" altLang="zh-CN"/>
              <a:t>:</a:t>
            </a:r>
            <a:r>
              <a:rPr lang="zh-CN" altLang="en-US"/>
              <a:t>对象</a:t>
            </a:r>
          </a:p>
        </p:txBody>
      </p:sp>
      <p:sp>
        <p:nvSpPr>
          <p:cNvPr id="5" name="学生的基本信息包括姓名、年龄和身高：">
            <a:extLst>
              <a:ext uri="{FF2B5EF4-FFF2-40B4-BE49-F238E27FC236}">
                <a16:creationId xmlns:a16="http://schemas.microsoft.com/office/drawing/2014/main" id="{43303977-E35F-A461-7592-DC897F64C9D0}"/>
              </a:ext>
            </a:extLst>
          </p:cNvPr>
          <p:cNvSpPr txBox="1"/>
          <p:nvPr/>
        </p:nvSpPr>
        <p:spPr>
          <a:xfrm>
            <a:off x="316063" y="1070919"/>
            <a:ext cx="6622326"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40640" marR="40640" indent="0" defTabSz="914400">
              <a:defRPr sz="2400"/>
            </a:pPr>
            <a:r>
              <a:rPr>
                <a:latin typeface="Times New Roman" panose="02020603050405020304" pitchFamily="18" charset="0"/>
                <a:cs typeface="Times New Roman" panose="02020603050405020304" pitchFamily="18" charset="0"/>
              </a:rPr>
              <a:t>学生的基本信息</a:t>
            </a:r>
            <a:r>
              <a:rPr lang="zh-CN" altLang="en-US">
                <a:latin typeface="Times New Roman" panose="02020603050405020304" pitchFamily="18" charset="0"/>
                <a:cs typeface="Times New Roman" panose="02020603050405020304" pitchFamily="18" charset="0"/>
              </a:rPr>
              <a:t>：</a:t>
            </a:r>
            <a:r>
              <a:rPr>
                <a:latin typeface="Times New Roman" panose="02020603050405020304" pitchFamily="18" charset="0"/>
                <a:cs typeface="Times New Roman" panose="02020603050405020304" pitchFamily="18" charset="0"/>
              </a:rPr>
              <a:t>姓名、年龄</a:t>
            </a:r>
            <a:r>
              <a:rPr lang="zh-CN" altLang="en-US">
                <a:latin typeface="Times New Roman" panose="02020603050405020304" pitchFamily="18" charset="0"/>
                <a:cs typeface="Times New Roman" panose="02020603050405020304" pitchFamily="18" charset="0"/>
              </a:rPr>
              <a:t>、</a:t>
            </a:r>
            <a:r>
              <a:rPr>
                <a:latin typeface="Times New Roman" panose="02020603050405020304" pitchFamily="18" charset="0"/>
                <a:cs typeface="Times New Roman" panose="02020603050405020304" pitchFamily="18" charset="0"/>
              </a:rPr>
              <a:t>身高</a:t>
            </a:r>
            <a:r>
              <a:rPr lang="zh-CN" altLang="en-US">
                <a:latin typeface="Times New Roman" panose="02020603050405020304" pitchFamily="18" charset="0"/>
                <a:cs typeface="Times New Roman" panose="02020603050405020304" pitchFamily="18" charset="0"/>
              </a:rPr>
              <a:t>和家庭住址</a:t>
            </a:r>
            <a:endParaRPr>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9" name="表格"/>
          <p:cNvGraphicFramePr/>
          <p:nvPr>
            <p:extLst>
              <p:ext uri="{D42A27DB-BD31-4B8C-83A1-F6EECF244321}">
                <p14:modId xmlns:p14="http://schemas.microsoft.com/office/powerpoint/2010/main" val="133922313"/>
              </p:ext>
            </p:extLst>
          </p:nvPr>
        </p:nvGraphicFramePr>
        <p:xfrm>
          <a:off x="1134475" y="2866874"/>
          <a:ext cx="6875049" cy="1880744"/>
        </p:xfrm>
        <a:graphic>
          <a:graphicData uri="http://schemas.openxmlformats.org/drawingml/2006/table">
            <a:tbl>
              <a:tblPr>
                <a:tableStyleId>{8F44A2F1-9E1F-4B54-A3A2-5F16C0AD49E2}</a:tableStyleId>
              </a:tblPr>
              <a:tblGrid>
                <a:gridCol w="2291683">
                  <a:extLst>
                    <a:ext uri="{9D8B030D-6E8A-4147-A177-3AD203B41FA5}">
                      <a16:colId xmlns:a16="http://schemas.microsoft.com/office/drawing/2014/main" val="20000"/>
                    </a:ext>
                  </a:extLst>
                </a:gridCol>
                <a:gridCol w="2291683">
                  <a:extLst>
                    <a:ext uri="{9D8B030D-6E8A-4147-A177-3AD203B41FA5}">
                      <a16:colId xmlns:a16="http://schemas.microsoft.com/office/drawing/2014/main" val="20001"/>
                    </a:ext>
                  </a:extLst>
                </a:gridCol>
                <a:gridCol w="2291683">
                  <a:extLst>
                    <a:ext uri="{9D8B030D-6E8A-4147-A177-3AD203B41FA5}">
                      <a16:colId xmlns:a16="http://schemas.microsoft.com/office/drawing/2014/main" val="20002"/>
                    </a:ext>
                  </a:extLst>
                </a:gridCol>
              </a:tblGrid>
              <a:tr h="470186">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name</a:t>
                      </a:r>
                    </a:p>
                  </a:txBody>
                  <a:tcPr marL="50800" marR="50800" marT="50800" marB="50800" anchor="ctr" horzOverflow="overflow">
                    <a:lnL w="28575">
                      <a:solidFill>
                        <a:srgbClr val="000000"/>
                      </a:solidFill>
                      <a:miter lim="400000"/>
                    </a:lnL>
                    <a:lnT w="28575">
                      <a:solidFill>
                        <a:srgbClr val="000000"/>
                      </a:solidFill>
                      <a:miter lim="400000"/>
                    </a:lnT>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age</a:t>
                      </a:r>
                    </a:p>
                  </a:txBody>
                  <a:tcPr marL="50800" marR="50800" marT="50800" marB="50800" anchor="ctr" horzOverflow="overflow">
                    <a:lnT w="28575">
                      <a:solidFill>
                        <a:srgbClr val="000000"/>
                      </a:solidFill>
                      <a:miter lim="400000"/>
                    </a:lnT>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height</a:t>
                      </a:r>
                    </a:p>
                  </a:txBody>
                  <a:tcPr marL="50800" marR="50800" marT="50800" marB="50800" anchor="ctr" horzOverflow="overflow">
                    <a:lnR w="28575">
                      <a:solidFill>
                        <a:srgbClr val="000000"/>
                      </a:solidFill>
                      <a:miter lim="400000"/>
                    </a:lnR>
                    <a:lnT w="28575">
                      <a:solidFill>
                        <a:srgbClr val="000000"/>
                      </a:solidFill>
                      <a:miter lim="400000"/>
                    </a:lnT>
                  </a:tcPr>
                </a:tc>
                <a:extLst>
                  <a:ext uri="{0D108BD9-81ED-4DB2-BD59-A6C34878D82A}">
                    <a16:rowId xmlns:a16="http://schemas.microsoft.com/office/drawing/2014/main" val="10000"/>
                  </a:ext>
                </a:extLst>
              </a:tr>
              <a:tr h="470186">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云飞扬</a:t>
                      </a:r>
                    </a:p>
                  </a:txBody>
                  <a:tcPr marL="50800" marR="50800" marT="50800" marB="50800" anchor="ctr" horzOverflow="overflow">
                    <a:lnL w="28575">
                      <a:solidFill>
                        <a:srgbClr val="000000"/>
                      </a:solidFill>
                      <a:miter lim="400000"/>
                    </a:lnL>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17</a:t>
                      </a:r>
                    </a:p>
                  </a:txBody>
                  <a:tcPr marL="50800" marR="50800" marT="50800" marB="50800" anchor="ctr" horzOverflow="overflow"/>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181</a:t>
                      </a:r>
                    </a:p>
                  </a:txBody>
                  <a:tcPr marL="50800" marR="50800" marT="50800" marB="50800" anchor="ctr" horzOverflow="overflow">
                    <a:lnR w="28575">
                      <a:solidFill>
                        <a:srgbClr val="000000"/>
                      </a:solidFill>
                      <a:miter lim="400000"/>
                    </a:lnR>
                  </a:tcPr>
                </a:tc>
                <a:extLst>
                  <a:ext uri="{0D108BD9-81ED-4DB2-BD59-A6C34878D82A}">
                    <a16:rowId xmlns:a16="http://schemas.microsoft.com/office/drawing/2014/main" val="10001"/>
                  </a:ext>
                </a:extLst>
              </a:tr>
              <a:tr h="470186">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浪淘沙</a:t>
                      </a:r>
                    </a:p>
                  </a:txBody>
                  <a:tcPr marL="50800" marR="50800" marT="50800" marB="50800" anchor="ctr" horzOverflow="overflow">
                    <a:lnL w="28575">
                      <a:solidFill>
                        <a:srgbClr val="000000"/>
                      </a:solidFill>
                      <a:miter lim="400000"/>
                    </a:lnL>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18</a:t>
                      </a:r>
                    </a:p>
                  </a:txBody>
                  <a:tcPr marL="50800" marR="50800" marT="50800" marB="50800" anchor="ctr" horzOverflow="overflow"/>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170</a:t>
                      </a:r>
                    </a:p>
                  </a:txBody>
                  <a:tcPr marL="50800" marR="50800" marT="50800" marB="50800" anchor="ctr" horzOverflow="overflow">
                    <a:lnR w="28575">
                      <a:solidFill>
                        <a:srgbClr val="000000"/>
                      </a:solidFill>
                      <a:miter lim="400000"/>
                    </a:lnR>
                  </a:tcPr>
                </a:tc>
                <a:extLst>
                  <a:ext uri="{0D108BD9-81ED-4DB2-BD59-A6C34878D82A}">
                    <a16:rowId xmlns:a16="http://schemas.microsoft.com/office/drawing/2014/main" val="10002"/>
                  </a:ext>
                </a:extLst>
              </a:tr>
              <a:tr h="470186">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万山红</a:t>
                      </a:r>
                    </a:p>
                  </a:txBody>
                  <a:tcPr marL="50800" marR="50800" marT="50800" marB="50800" anchor="ctr" horzOverflow="overflow">
                    <a:lnL w="28575">
                      <a:solidFill>
                        <a:srgbClr val="000000"/>
                      </a:solidFill>
                      <a:miter lim="400000"/>
                    </a:lnL>
                    <a:lnB w="28575">
                      <a:solidFill>
                        <a:srgbClr val="000000"/>
                      </a:solidFill>
                      <a:miter lim="400000"/>
                    </a:lnB>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17</a:t>
                      </a:r>
                    </a:p>
                  </a:txBody>
                  <a:tcPr marL="50800" marR="50800" marT="50800" marB="50800" anchor="ctr" horzOverflow="overflow">
                    <a:lnB w="28575">
                      <a:solidFill>
                        <a:srgbClr val="000000"/>
                      </a:solidFill>
                      <a:miter lim="400000"/>
                    </a:lnB>
                  </a:tcPr>
                </a:tc>
                <a:tc>
                  <a:txBody>
                    <a:bodyPr/>
                    <a:lstStyle/>
                    <a:p>
                      <a:pPr defTabSz="457200">
                        <a:lnSpc>
                          <a:spcPct val="100000"/>
                        </a:lnSpc>
                        <a:spcBef>
                          <a:spcPts val="600"/>
                        </a:spcBef>
                        <a:tabLst>
                          <a:tab pos="914400" algn="l"/>
                        </a:tabLst>
                        <a:defRPr>
                          <a:uFillTx/>
                        </a:defRPr>
                      </a:pPr>
                      <a:r>
                        <a:rPr sz="2000">
                          <a:uFill>
                            <a:solidFill>
                              <a:srgbClr val="000000"/>
                            </a:solidFill>
                          </a:uFill>
                          <a:latin typeface="+mn-lt"/>
                          <a:ea typeface="+mn-ea"/>
                          <a:cs typeface="+mn-cs"/>
                        </a:rPr>
                        <a:t>165</a:t>
                      </a:r>
                    </a:p>
                  </a:txBody>
                  <a:tcPr marL="50800" marR="50800" marT="50800" marB="50800" anchor="ctr" horzOverflow="overflow">
                    <a:lnR w="28575">
                      <a:solidFill>
                        <a:srgbClr val="000000"/>
                      </a:solidFill>
                      <a:miter lim="400000"/>
                    </a:lnR>
                    <a:lnB w="28575">
                      <a:solidFill>
                        <a:srgbClr val="000000"/>
                      </a:solidFill>
                      <a:miter lim="400000"/>
                    </a:lnB>
                  </a:tcPr>
                </a:tc>
                <a:extLst>
                  <a:ext uri="{0D108BD9-81ED-4DB2-BD59-A6C34878D82A}">
                    <a16:rowId xmlns:a16="http://schemas.microsoft.com/office/drawing/2014/main" val="10003"/>
                  </a:ext>
                </a:extLst>
              </a:tr>
            </a:tbl>
          </a:graphicData>
        </a:graphic>
      </p:graphicFrame>
      <p:sp>
        <p:nvSpPr>
          <p:cNvPr id="290" name="数据处理经常遇到表处理，数据一行一行的出现，…"/>
          <p:cNvSpPr txBox="1"/>
          <p:nvPr/>
        </p:nvSpPr>
        <p:spPr>
          <a:xfrm>
            <a:off x="459107" y="1058158"/>
            <a:ext cx="8517891" cy="15721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marL="0" indent="0">
              <a:lnSpc>
                <a:spcPct val="150000"/>
              </a:lnSpc>
              <a:spcBef>
                <a:spcPts val="0"/>
              </a:spcBef>
              <a:defRPr sz="2500"/>
            </a:pPr>
            <a:r>
              <a:t>数据处理经常遇到表处理，数据</a:t>
            </a:r>
            <a:r>
              <a:rPr>
                <a:solidFill>
                  <a:schemeClr val="accent1">
                    <a:hueOff val="-82191"/>
                    <a:satOff val="5750"/>
                    <a:lumOff val="13565"/>
                  </a:schemeClr>
                </a:solidFill>
              </a:rPr>
              <a:t>一行一行</a:t>
            </a:r>
            <a:r>
              <a:t>的出现，即行与行之间有</a:t>
            </a:r>
            <a:r>
              <a:rPr lang="zh-CN" altLang="en-US">
                <a:solidFill>
                  <a:schemeClr val="accent1">
                    <a:hueOff val="-82191"/>
                    <a:satOff val="5750"/>
                    <a:lumOff val="13565"/>
                  </a:schemeClr>
                </a:solidFill>
              </a:rPr>
              <a:t>先</a:t>
            </a:r>
            <a:r>
              <a:rPr>
                <a:solidFill>
                  <a:schemeClr val="accent1">
                    <a:hueOff val="-82191"/>
                    <a:satOff val="5750"/>
                    <a:lumOff val="13565"/>
                  </a:schemeClr>
                </a:solidFill>
              </a:rPr>
              <a:t>后关系</a:t>
            </a:r>
          </a:p>
          <a:p>
            <a:pPr marL="0" indent="0">
              <a:lnSpc>
                <a:spcPct val="150000"/>
              </a:lnSpc>
              <a:spcBef>
                <a:spcPts val="0"/>
              </a:spcBef>
              <a:defRPr sz="2500"/>
            </a:pPr>
            <a:r>
              <a:t>例如，有3位学生</a:t>
            </a:r>
          </a:p>
        </p:txBody>
      </p:sp>
      <p:sp>
        <p:nvSpPr>
          <p:cNvPr id="5" name="标题 4">
            <a:extLst>
              <a:ext uri="{FF2B5EF4-FFF2-40B4-BE49-F238E27FC236}">
                <a16:creationId xmlns:a16="http://schemas.microsoft.com/office/drawing/2014/main" id="{5E9F2AEF-0DC1-7C8B-246C-2FDA9FC85ED9}"/>
              </a:ext>
            </a:extLst>
          </p:cNvPr>
          <p:cNvSpPr>
            <a:spLocks noGrp="1"/>
          </p:cNvSpPr>
          <p:nvPr>
            <p:ph type="title"/>
          </p:nvPr>
        </p:nvSpPr>
        <p:spPr/>
        <p:txBody>
          <a:bodyPr/>
          <a:lstStyle/>
          <a:p>
            <a:r>
              <a:rPr lang="zh-CN" altLang="en-US"/>
              <a:t>关系</a:t>
            </a:r>
          </a:p>
        </p:txBody>
      </p:sp>
      <p:grpSp>
        <p:nvGrpSpPr>
          <p:cNvPr id="14" name="组合 13">
            <a:extLst>
              <a:ext uri="{FF2B5EF4-FFF2-40B4-BE49-F238E27FC236}">
                <a16:creationId xmlns:a16="http://schemas.microsoft.com/office/drawing/2014/main" id="{9DA810E2-B04A-2EE5-AC59-A124DA98F836}"/>
              </a:ext>
            </a:extLst>
          </p:cNvPr>
          <p:cNvGrpSpPr/>
          <p:nvPr/>
        </p:nvGrpSpPr>
        <p:grpSpPr>
          <a:xfrm>
            <a:off x="2169270" y="5105534"/>
            <a:ext cx="5007252" cy="1049952"/>
            <a:chOff x="3048815" y="5320023"/>
            <a:chExt cx="5007252" cy="1049952"/>
          </a:xfrm>
        </p:grpSpPr>
        <p:sp>
          <p:nvSpPr>
            <p:cNvPr id="7" name="s2">
              <a:extLst>
                <a:ext uri="{FF2B5EF4-FFF2-40B4-BE49-F238E27FC236}">
                  <a16:creationId xmlns:a16="http://schemas.microsoft.com/office/drawing/2014/main" id="{F70EC5E8-3CC3-2EC4-42E5-5419FA4FA759}"/>
                </a:ext>
              </a:extLst>
            </p:cNvPr>
            <p:cNvSpPr/>
            <p:nvPr/>
          </p:nvSpPr>
          <p:spPr>
            <a:xfrm>
              <a:off x="4970801" y="5320023"/>
              <a:ext cx="1151190" cy="1049952"/>
            </a:xfrm>
            <a:prstGeom prst="ellipse">
              <a:avLst/>
            </a:prstGeom>
            <a:solidFill>
              <a:srgbClr val="FFFFFF"/>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a:r>
                <a:t>s</a:t>
              </a:r>
              <a:r>
                <a:rPr baseline="-5999"/>
                <a:t>2</a:t>
              </a:r>
            </a:p>
          </p:txBody>
        </p:sp>
        <p:sp>
          <p:nvSpPr>
            <p:cNvPr id="8" name="s3">
              <a:extLst>
                <a:ext uri="{FF2B5EF4-FFF2-40B4-BE49-F238E27FC236}">
                  <a16:creationId xmlns:a16="http://schemas.microsoft.com/office/drawing/2014/main" id="{798D0B8D-1920-18B3-AA6F-CE8650A86FB0}"/>
                </a:ext>
              </a:extLst>
            </p:cNvPr>
            <p:cNvSpPr/>
            <p:nvPr/>
          </p:nvSpPr>
          <p:spPr>
            <a:xfrm>
              <a:off x="6904877" y="5320023"/>
              <a:ext cx="1151190" cy="1049952"/>
            </a:xfrm>
            <a:prstGeom prst="ellipse">
              <a:avLst/>
            </a:prstGeom>
            <a:solidFill>
              <a:srgbClr val="FFFFFF"/>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a:r>
                <a:t>s</a:t>
              </a:r>
              <a:r>
                <a:rPr baseline="-5999"/>
                <a:t>3</a:t>
              </a:r>
            </a:p>
          </p:txBody>
        </p:sp>
        <p:sp>
          <p:nvSpPr>
            <p:cNvPr id="9" name="s1">
              <a:extLst>
                <a:ext uri="{FF2B5EF4-FFF2-40B4-BE49-F238E27FC236}">
                  <a16:creationId xmlns:a16="http://schemas.microsoft.com/office/drawing/2014/main" id="{2B40B3EF-6E55-B18E-5BC6-146736C363BE}"/>
                </a:ext>
              </a:extLst>
            </p:cNvPr>
            <p:cNvSpPr/>
            <p:nvPr/>
          </p:nvSpPr>
          <p:spPr>
            <a:xfrm>
              <a:off x="3048815" y="5320023"/>
              <a:ext cx="1151190" cy="1049952"/>
            </a:xfrm>
            <a:prstGeom prst="ellipse">
              <a:avLst/>
            </a:prstGeom>
            <a:solidFill>
              <a:srgbClr val="FFFFFF"/>
            </a:solidFill>
            <a:ln>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ctr"/>
              <a:r>
                <a:t>s</a:t>
              </a:r>
              <a:r>
                <a:rPr baseline="-5999"/>
                <a:t>1</a:t>
              </a:r>
            </a:p>
          </p:txBody>
        </p:sp>
        <p:sp>
          <p:nvSpPr>
            <p:cNvPr id="10" name="线条">
              <a:extLst>
                <a:ext uri="{FF2B5EF4-FFF2-40B4-BE49-F238E27FC236}">
                  <a16:creationId xmlns:a16="http://schemas.microsoft.com/office/drawing/2014/main" id="{18749ACD-364D-E0CE-88E5-EDF5E2448BF2}"/>
                </a:ext>
              </a:extLst>
            </p:cNvPr>
            <p:cNvSpPr/>
            <p:nvPr/>
          </p:nvSpPr>
          <p:spPr>
            <a:xfrm>
              <a:off x="4208442" y="5831457"/>
              <a:ext cx="741222" cy="1"/>
            </a:xfrm>
            <a:prstGeom prst="line">
              <a:avLst/>
            </a:prstGeom>
            <a:ln w="25400">
              <a:solidFill>
                <a:srgbClr val="000000"/>
              </a:solidFill>
              <a:tailEnd type="triangle"/>
            </a:ln>
          </p:spPr>
          <p:txBody>
            <a:bodyPr lIns="0" tIns="0" rIns="0" bIns="0"/>
            <a:lstStyle/>
            <a:p>
              <a:pPr marL="0" marR="40639" indent="57798" algn="ctr" defTabSz="910828">
                <a:spcBef>
                  <a:spcPts val="0"/>
                </a:spcBef>
                <a:defRPr sz="4000"/>
              </a:pPr>
              <a:endParaRPr/>
            </a:p>
          </p:txBody>
        </p:sp>
        <p:sp>
          <p:nvSpPr>
            <p:cNvPr id="11" name="线条">
              <a:extLst>
                <a:ext uri="{FF2B5EF4-FFF2-40B4-BE49-F238E27FC236}">
                  <a16:creationId xmlns:a16="http://schemas.microsoft.com/office/drawing/2014/main" id="{D3B6A82B-D97E-C76B-D365-BA3F3C3F39DA}"/>
                </a:ext>
              </a:extLst>
            </p:cNvPr>
            <p:cNvSpPr/>
            <p:nvPr/>
          </p:nvSpPr>
          <p:spPr>
            <a:xfrm>
              <a:off x="6143127" y="5831457"/>
              <a:ext cx="741222" cy="1"/>
            </a:xfrm>
            <a:prstGeom prst="line">
              <a:avLst/>
            </a:prstGeom>
            <a:ln w="25400">
              <a:solidFill>
                <a:srgbClr val="000000"/>
              </a:solidFill>
              <a:tailEnd type="triangle"/>
            </a:ln>
          </p:spPr>
          <p:txBody>
            <a:bodyPr lIns="0" tIns="0" rIns="0" bIns="0"/>
            <a:lstStyle/>
            <a:p>
              <a:pPr marL="0" marR="40639" indent="57798" algn="ctr" defTabSz="910828">
                <a:spcBef>
                  <a:spcPts val="0"/>
                </a:spcBef>
                <a:defRPr sz="4000"/>
              </a:pPr>
              <a:endParaRPr/>
            </a:p>
          </p:txBody>
        </p:sp>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public class Student {…"/>
          <p:cNvSpPr txBox="1"/>
          <p:nvPr/>
        </p:nvSpPr>
        <p:spPr>
          <a:xfrm>
            <a:off x="554734" y="1137651"/>
            <a:ext cx="2760371" cy="26988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algn="just" defTabSz="914400">
              <a:lnSpc>
                <a:spcPct val="120000"/>
              </a:lnSpc>
              <a:spcBef>
                <a:spcPts val="0"/>
              </a:spcBef>
              <a:defRPr sz="2400">
                <a:solidFill>
                  <a:srgbClr val="931A68"/>
                </a:solidFill>
                <a:uFillTx/>
              </a:defRPr>
            </a:pPr>
            <a:r>
              <a:t>public</a:t>
            </a:r>
            <a:r>
              <a:rPr>
                <a:solidFill>
                  <a:srgbClr val="000000"/>
                </a:solidFill>
              </a:rPr>
              <a:t> </a:t>
            </a:r>
            <a:r>
              <a:t>class</a:t>
            </a:r>
            <a:r>
              <a:rPr>
                <a:solidFill>
                  <a:srgbClr val="000000"/>
                </a:solidFill>
              </a:rPr>
              <a:t> Student {</a:t>
            </a:r>
            <a:endParaRPr sz="2000">
              <a:latin typeface="Monaco"/>
              <a:ea typeface="Monaco"/>
              <a:cs typeface="Monaco"/>
              <a:sym typeface="Monaco"/>
            </a:endParaRPr>
          </a:p>
          <a:p>
            <a:pPr marL="0" marR="0" indent="0" algn="just" defTabSz="914400">
              <a:lnSpc>
                <a:spcPct val="120000"/>
              </a:lnSpc>
              <a:spcBef>
                <a:spcPts val="0"/>
              </a:spcBef>
              <a:defRPr sz="2400">
                <a:uFillTx/>
              </a:defRPr>
            </a:pPr>
            <a:r>
              <a:t>	</a:t>
            </a:r>
            <a:r>
              <a:rPr>
                <a:solidFill>
                  <a:srgbClr val="931A68"/>
                </a:solidFill>
              </a:rPr>
              <a:t>char</a:t>
            </a:r>
            <a:r>
              <a:t> </a:t>
            </a:r>
            <a:r>
              <a:rPr>
                <a:solidFill>
                  <a:srgbClr val="0326CC"/>
                </a:solidFill>
              </a:rPr>
              <a:t>name</a:t>
            </a:r>
            <a:r>
              <a:t>[];</a:t>
            </a:r>
            <a:endParaRPr sz="2000">
              <a:solidFill>
                <a:srgbClr val="931A68"/>
              </a:solidFill>
              <a:latin typeface="Monaco"/>
              <a:ea typeface="Monaco"/>
              <a:cs typeface="Monaco"/>
              <a:sym typeface="Monaco"/>
            </a:endParaRPr>
          </a:p>
          <a:p>
            <a:pPr marL="0" marR="0" indent="0" algn="just" defTabSz="914400">
              <a:lnSpc>
                <a:spcPct val="120000"/>
              </a:lnSpc>
              <a:spcBef>
                <a:spcPts val="0"/>
              </a:spcBef>
              <a:defRPr sz="2400">
                <a:uFillTx/>
              </a:defRPr>
            </a:pPr>
            <a:r>
              <a:t>	</a:t>
            </a:r>
            <a:r>
              <a:rPr>
                <a:solidFill>
                  <a:srgbClr val="931A68"/>
                </a:solidFill>
              </a:rPr>
              <a:t>int</a:t>
            </a:r>
            <a:r>
              <a:t> </a:t>
            </a:r>
            <a:r>
              <a:rPr>
                <a:solidFill>
                  <a:srgbClr val="0326CC"/>
                </a:solidFill>
              </a:rPr>
              <a:t>age</a:t>
            </a:r>
            <a:r>
              <a:t>;</a:t>
            </a:r>
            <a:endParaRPr sz="2000">
              <a:solidFill>
                <a:srgbClr val="931A68"/>
              </a:solidFill>
              <a:latin typeface="Monaco"/>
              <a:ea typeface="Monaco"/>
              <a:cs typeface="Monaco"/>
              <a:sym typeface="Monaco"/>
            </a:endParaRPr>
          </a:p>
          <a:p>
            <a:pPr marL="0" marR="0" indent="0" algn="just" defTabSz="914400">
              <a:lnSpc>
                <a:spcPct val="120000"/>
              </a:lnSpc>
              <a:spcBef>
                <a:spcPts val="0"/>
              </a:spcBef>
              <a:defRPr sz="2400">
                <a:uFillTx/>
              </a:defRPr>
            </a:pPr>
            <a:r>
              <a:t>	</a:t>
            </a:r>
            <a:r>
              <a:rPr>
                <a:solidFill>
                  <a:srgbClr val="931A68"/>
                </a:solidFill>
              </a:rPr>
              <a:t>float</a:t>
            </a:r>
            <a:r>
              <a:t> </a:t>
            </a:r>
            <a:r>
              <a:rPr>
                <a:solidFill>
                  <a:srgbClr val="0326CC"/>
                </a:solidFill>
              </a:rPr>
              <a:t>height</a:t>
            </a:r>
            <a:r>
              <a:t>;</a:t>
            </a:r>
            <a:endParaRPr sz="2000">
              <a:solidFill>
                <a:srgbClr val="0326CC"/>
              </a:solidFill>
              <a:latin typeface="Monaco"/>
              <a:ea typeface="Monaco"/>
              <a:cs typeface="Monaco"/>
              <a:sym typeface="Monaco"/>
            </a:endParaRPr>
          </a:p>
          <a:p>
            <a:pPr marL="0" marR="0" indent="0" algn="just" defTabSz="914400">
              <a:lnSpc>
                <a:spcPct val="120000"/>
              </a:lnSpc>
              <a:spcBef>
                <a:spcPts val="0"/>
              </a:spcBef>
              <a:defRPr sz="2400">
                <a:uFillTx/>
              </a:defRPr>
            </a:pPr>
            <a:r>
              <a:t>	</a:t>
            </a:r>
            <a:r>
              <a:rPr u="sng">
                <a:solidFill>
                  <a:schemeClr val="accent5">
                    <a:hueOff val="-179740"/>
                    <a:satOff val="-15296"/>
                    <a:lumOff val="19930"/>
                  </a:schemeClr>
                </a:solidFill>
              </a:rPr>
              <a:t>Student</a:t>
            </a:r>
            <a:r>
              <a:rPr u="sng"/>
              <a:t> </a:t>
            </a:r>
            <a:r>
              <a:rPr u="sng">
                <a:solidFill>
                  <a:srgbClr val="0326CC"/>
                </a:solidFill>
              </a:rPr>
              <a:t>next</a:t>
            </a:r>
            <a:r>
              <a:rPr u="sng"/>
              <a:t>;</a:t>
            </a:r>
            <a:endParaRPr sz="2000">
              <a:latin typeface="Monaco"/>
              <a:ea typeface="Monaco"/>
              <a:cs typeface="Monaco"/>
              <a:sym typeface="Monaco"/>
            </a:endParaRPr>
          </a:p>
          <a:p>
            <a:pPr marL="0" marR="0" indent="0" algn="just" defTabSz="914400">
              <a:lnSpc>
                <a:spcPct val="120000"/>
              </a:lnSpc>
              <a:spcBef>
                <a:spcPts val="0"/>
              </a:spcBef>
              <a:defRPr sz="2400">
                <a:uFillTx/>
              </a:defRPr>
            </a:pPr>
            <a:r>
              <a:t>}</a:t>
            </a:r>
            <a:endParaRPr sz="2000">
              <a:latin typeface="Monaco"/>
              <a:ea typeface="Monaco"/>
              <a:cs typeface="Monaco"/>
              <a:sym typeface="Monaco"/>
            </a:endParaRPr>
          </a:p>
        </p:txBody>
      </p:sp>
      <p:sp>
        <p:nvSpPr>
          <p:cNvPr id="5" name="标题 4">
            <a:extLst>
              <a:ext uri="{FF2B5EF4-FFF2-40B4-BE49-F238E27FC236}">
                <a16:creationId xmlns:a16="http://schemas.microsoft.com/office/drawing/2014/main" id="{0E1AB8AC-72CC-7AC0-53DE-BFB523CAABF5}"/>
              </a:ext>
            </a:extLst>
          </p:cNvPr>
          <p:cNvSpPr>
            <a:spLocks noGrp="1"/>
          </p:cNvSpPr>
          <p:nvPr>
            <p:ph type="title"/>
          </p:nvPr>
        </p:nvSpPr>
        <p:spPr/>
        <p:txBody>
          <a:bodyPr/>
          <a:lstStyle/>
          <a:p>
            <a:r>
              <a:rPr lang="zh-CN" altLang="en-US"/>
              <a:t>关系</a:t>
            </a:r>
            <a:r>
              <a:rPr lang="en-US" altLang="zh-CN"/>
              <a:t>:</a:t>
            </a:r>
            <a:r>
              <a:rPr lang="zh-CN" altLang="en-US"/>
              <a:t>增加变量</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成组"/>
          <p:cNvGrpSpPr/>
          <p:nvPr/>
        </p:nvGrpSpPr>
        <p:grpSpPr>
          <a:xfrm>
            <a:off x="2047599" y="1078008"/>
            <a:ext cx="1013491" cy="2397571"/>
            <a:chOff x="383826" y="0"/>
            <a:chExt cx="1013490" cy="2397570"/>
          </a:xfrm>
        </p:grpSpPr>
        <p:sp>
          <p:nvSpPr>
            <p:cNvPr id="355" name="云飞扬"/>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云飞扬</a:t>
              </a:r>
            </a:p>
          </p:txBody>
        </p:sp>
        <p:sp>
          <p:nvSpPr>
            <p:cNvPr id="356" name="17"/>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a:t>
              </a:r>
            </a:p>
          </p:txBody>
        </p:sp>
        <p:sp>
          <p:nvSpPr>
            <p:cNvPr id="357" name="181"/>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181</a:t>
              </a:r>
            </a:p>
          </p:txBody>
        </p:sp>
        <p:sp>
          <p:nvSpPr>
            <p:cNvPr id="358" name="Oid:18"/>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d:18</a:t>
              </a:r>
            </a:p>
          </p:txBody>
        </p:sp>
        <p:sp>
          <p:nvSpPr>
            <p:cNvPr id="359" name="Oid: 23"/>
            <p:cNvSpPr/>
            <p:nvPr/>
          </p:nvSpPr>
          <p:spPr>
            <a:xfrm>
              <a:off x="383826"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 23</a:t>
              </a:r>
            </a:p>
          </p:txBody>
        </p:sp>
      </p:grpSp>
      <p:grpSp>
        <p:nvGrpSpPr>
          <p:cNvPr id="366" name="成组"/>
          <p:cNvGrpSpPr/>
          <p:nvPr/>
        </p:nvGrpSpPr>
        <p:grpSpPr>
          <a:xfrm>
            <a:off x="4036632" y="1078008"/>
            <a:ext cx="1002202" cy="2397571"/>
            <a:chOff x="395115" y="0"/>
            <a:chExt cx="1002201" cy="2397570"/>
          </a:xfrm>
        </p:grpSpPr>
        <p:sp>
          <p:nvSpPr>
            <p:cNvPr id="361" name="浪淘沙"/>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浪淘沙</a:t>
              </a:r>
            </a:p>
          </p:txBody>
        </p:sp>
        <p:sp>
          <p:nvSpPr>
            <p:cNvPr id="362" name="18"/>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18</a:t>
              </a:r>
            </a:p>
          </p:txBody>
        </p:sp>
        <p:sp>
          <p:nvSpPr>
            <p:cNvPr id="363" name="170"/>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170</a:t>
              </a:r>
            </a:p>
          </p:txBody>
        </p:sp>
        <p:sp>
          <p:nvSpPr>
            <p:cNvPr id="364" name="Oid:25"/>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d:25</a:t>
              </a:r>
            </a:p>
          </p:txBody>
        </p:sp>
        <p:sp>
          <p:nvSpPr>
            <p:cNvPr id="365" name="Oid: 18"/>
            <p:cNvSpPr/>
            <p:nvPr/>
          </p:nvSpPr>
          <p:spPr>
            <a:xfrm>
              <a:off x="395115"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 18</a:t>
              </a:r>
            </a:p>
          </p:txBody>
        </p:sp>
      </p:grpSp>
      <p:grpSp>
        <p:nvGrpSpPr>
          <p:cNvPr id="372" name="成组"/>
          <p:cNvGrpSpPr/>
          <p:nvPr/>
        </p:nvGrpSpPr>
        <p:grpSpPr>
          <a:xfrm>
            <a:off x="5932372" y="1078008"/>
            <a:ext cx="1008149" cy="2397571"/>
            <a:chOff x="397785" y="0"/>
            <a:chExt cx="1008148" cy="2397570"/>
          </a:xfrm>
        </p:grpSpPr>
        <p:sp>
          <p:nvSpPr>
            <p:cNvPr id="367" name="万山红"/>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万山红</a:t>
              </a:r>
            </a:p>
          </p:txBody>
        </p:sp>
        <p:sp>
          <p:nvSpPr>
            <p:cNvPr id="368" name="17"/>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a:t>
              </a:r>
            </a:p>
          </p:txBody>
        </p:sp>
        <p:sp>
          <p:nvSpPr>
            <p:cNvPr id="369" name="165"/>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165</a:t>
              </a:r>
            </a:p>
          </p:txBody>
        </p:sp>
        <p:sp>
          <p:nvSpPr>
            <p:cNvPr id="370" name="null"/>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null</a:t>
              </a:r>
            </a:p>
          </p:txBody>
        </p:sp>
        <p:sp>
          <p:nvSpPr>
            <p:cNvPr id="371" name="Oid: 25"/>
            <p:cNvSpPr/>
            <p:nvPr/>
          </p:nvSpPr>
          <p:spPr>
            <a:xfrm>
              <a:off x="406403"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Id</a:t>
              </a:r>
              <a:r>
                <a:t>: 25</a:t>
              </a:r>
            </a:p>
          </p:txBody>
        </p:sp>
      </p:grpSp>
      <p:sp>
        <p:nvSpPr>
          <p:cNvPr id="5" name="标题 4">
            <a:extLst>
              <a:ext uri="{FF2B5EF4-FFF2-40B4-BE49-F238E27FC236}">
                <a16:creationId xmlns:a16="http://schemas.microsoft.com/office/drawing/2014/main" id="{B2592D50-ECA9-4446-5F5D-1DBC95DD553A}"/>
              </a:ext>
            </a:extLst>
          </p:cNvPr>
          <p:cNvSpPr>
            <a:spLocks noGrp="1"/>
          </p:cNvSpPr>
          <p:nvPr>
            <p:ph type="title"/>
          </p:nvPr>
        </p:nvSpPr>
        <p:spPr/>
        <p:txBody>
          <a:bodyPr/>
          <a:lstStyle/>
          <a:p>
            <a:r>
              <a:rPr lang="zh-CN" altLang="en-US"/>
              <a:t>关系</a:t>
            </a:r>
            <a:r>
              <a:rPr lang="en-US" altLang="zh-CN"/>
              <a:t>:</a:t>
            </a:r>
            <a:r>
              <a:rPr lang="zh-CN" altLang="en-US"/>
              <a:t>增加变量</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成组"/>
          <p:cNvGrpSpPr/>
          <p:nvPr/>
        </p:nvGrpSpPr>
        <p:grpSpPr>
          <a:xfrm>
            <a:off x="2070177" y="2218187"/>
            <a:ext cx="1013491" cy="2397571"/>
            <a:chOff x="383826" y="0"/>
            <a:chExt cx="1013490" cy="2397570"/>
          </a:xfrm>
        </p:grpSpPr>
        <p:sp>
          <p:nvSpPr>
            <p:cNvPr id="355" name="云飞扬"/>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云飞扬</a:t>
              </a:r>
            </a:p>
          </p:txBody>
        </p:sp>
        <p:sp>
          <p:nvSpPr>
            <p:cNvPr id="356" name="17"/>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a:t>
              </a:r>
            </a:p>
          </p:txBody>
        </p:sp>
        <p:sp>
          <p:nvSpPr>
            <p:cNvPr id="357" name="181"/>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181</a:t>
              </a:r>
            </a:p>
          </p:txBody>
        </p:sp>
        <p:sp>
          <p:nvSpPr>
            <p:cNvPr id="358" name="Oid:18"/>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d:18</a:t>
              </a:r>
            </a:p>
          </p:txBody>
        </p:sp>
        <p:sp>
          <p:nvSpPr>
            <p:cNvPr id="359" name="Oid: 23"/>
            <p:cNvSpPr/>
            <p:nvPr/>
          </p:nvSpPr>
          <p:spPr>
            <a:xfrm>
              <a:off x="383826"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 23</a:t>
              </a:r>
            </a:p>
          </p:txBody>
        </p:sp>
      </p:grpSp>
      <p:grpSp>
        <p:nvGrpSpPr>
          <p:cNvPr id="366" name="成组"/>
          <p:cNvGrpSpPr/>
          <p:nvPr/>
        </p:nvGrpSpPr>
        <p:grpSpPr>
          <a:xfrm>
            <a:off x="4081788" y="2218187"/>
            <a:ext cx="1002202" cy="2397571"/>
            <a:chOff x="395115" y="0"/>
            <a:chExt cx="1002201" cy="2397570"/>
          </a:xfrm>
        </p:grpSpPr>
        <p:sp>
          <p:nvSpPr>
            <p:cNvPr id="361" name="浪淘沙"/>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浪淘沙</a:t>
              </a:r>
            </a:p>
          </p:txBody>
        </p:sp>
        <p:sp>
          <p:nvSpPr>
            <p:cNvPr id="362" name="18"/>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18</a:t>
              </a:r>
            </a:p>
          </p:txBody>
        </p:sp>
        <p:sp>
          <p:nvSpPr>
            <p:cNvPr id="363" name="170"/>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170</a:t>
              </a:r>
            </a:p>
          </p:txBody>
        </p:sp>
        <p:sp>
          <p:nvSpPr>
            <p:cNvPr id="364" name="Oid:25"/>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d:25</a:t>
              </a:r>
            </a:p>
          </p:txBody>
        </p:sp>
        <p:sp>
          <p:nvSpPr>
            <p:cNvPr id="365" name="Oid: 18"/>
            <p:cNvSpPr/>
            <p:nvPr/>
          </p:nvSpPr>
          <p:spPr>
            <a:xfrm>
              <a:off x="395115"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a:t>
              </a:r>
              <a:r>
                <a:t>d: 18</a:t>
              </a:r>
            </a:p>
          </p:txBody>
        </p:sp>
      </p:grpSp>
      <p:grpSp>
        <p:nvGrpSpPr>
          <p:cNvPr id="372" name="成组"/>
          <p:cNvGrpSpPr/>
          <p:nvPr/>
        </p:nvGrpSpPr>
        <p:grpSpPr>
          <a:xfrm>
            <a:off x="6124285" y="2218187"/>
            <a:ext cx="1008149" cy="2397571"/>
            <a:chOff x="397785" y="0"/>
            <a:chExt cx="1008148" cy="2397570"/>
          </a:xfrm>
        </p:grpSpPr>
        <p:sp>
          <p:nvSpPr>
            <p:cNvPr id="367" name="万山红"/>
            <p:cNvSpPr/>
            <p:nvPr/>
          </p:nvSpPr>
          <p:spPr>
            <a:xfrm>
              <a:off x="397785" y="560830"/>
              <a:ext cx="999530"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万山红</a:t>
              </a:r>
            </a:p>
          </p:txBody>
        </p:sp>
        <p:sp>
          <p:nvSpPr>
            <p:cNvPr id="368" name="17"/>
            <p:cNvSpPr/>
            <p:nvPr/>
          </p:nvSpPr>
          <p:spPr>
            <a:xfrm>
              <a:off x="397785" y="10180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17</a:t>
              </a:r>
            </a:p>
          </p:txBody>
        </p:sp>
        <p:sp>
          <p:nvSpPr>
            <p:cNvPr id="369" name="165"/>
            <p:cNvSpPr/>
            <p:nvPr/>
          </p:nvSpPr>
          <p:spPr>
            <a:xfrm>
              <a:off x="397785" y="14752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165</a:t>
              </a:r>
            </a:p>
          </p:txBody>
        </p:sp>
        <p:sp>
          <p:nvSpPr>
            <p:cNvPr id="370" name="null"/>
            <p:cNvSpPr/>
            <p:nvPr/>
          </p:nvSpPr>
          <p:spPr>
            <a:xfrm>
              <a:off x="397785" y="1932430"/>
              <a:ext cx="999531" cy="465140"/>
            </a:xfrm>
            <a:prstGeom prst="rect">
              <a:avLst/>
            </a:prstGeom>
            <a:solidFill>
              <a:srgbClr val="FFFFFF"/>
            </a:solidFill>
            <a:ln w="9525" cap="flat">
              <a:solidFill>
                <a:srgbClr val="00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t>null</a:t>
              </a:r>
            </a:p>
          </p:txBody>
        </p:sp>
        <p:sp>
          <p:nvSpPr>
            <p:cNvPr id="371" name="Oid: 25"/>
            <p:cNvSpPr/>
            <p:nvPr/>
          </p:nvSpPr>
          <p:spPr>
            <a:xfrm>
              <a:off x="406403" y="0"/>
              <a:ext cx="999530" cy="46513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noAutofit/>
            </a:bodyPr>
            <a:lstStyle>
              <a:lvl1pPr>
                <a:defRPr sz="1900"/>
              </a:lvl1pPr>
            </a:lstStyle>
            <a:p>
              <a:r>
                <a:rPr lang="en-US" altLang="zh-CN"/>
                <a:t>Id</a:t>
              </a:r>
              <a:r>
                <a:t>: 25</a:t>
              </a:r>
            </a:p>
          </p:txBody>
        </p:sp>
      </p:grpSp>
      <p:sp>
        <p:nvSpPr>
          <p:cNvPr id="5" name="标题 4">
            <a:extLst>
              <a:ext uri="{FF2B5EF4-FFF2-40B4-BE49-F238E27FC236}">
                <a16:creationId xmlns:a16="http://schemas.microsoft.com/office/drawing/2014/main" id="{B2592D50-ECA9-4446-5F5D-1DBC95DD553A}"/>
              </a:ext>
            </a:extLst>
          </p:cNvPr>
          <p:cNvSpPr>
            <a:spLocks noGrp="1"/>
          </p:cNvSpPr>
          <p:nvPr>
            <p:ph type="title"/>
          </p:nvPr>
        </p:nvSpPr>
        <p:spPr/>
        <p:txBody>
          <a:bodyPr/>
          <a:lstStyle/>
          <a:p>
            <a:r>
              <a:rPr lang="zh-CN" altLang="en-US"/>
              <a:t>关系</a:t>
            </a:r>
            <a:r>
              <a:rPr lang="en-US" altLang="zh-CN"/>
              <a:t>:</a:t>
            </a:r>
            <a:r>
              <a:rPr lang="zh-CN" altLang="en-US"/>
              <a:t>增加变量</a:t>
            </a:r>
          </a:p>
        </p:txBody>
      </p:sp>
      <p:sp>
        <p:nvSpPr>
          <p:cNvPr id="2" name="直线箭头连接符 34">
            <a:extLst>
              <a:ext uri="{FF2B5EF4-FFF2-40B4-BE49-F238E27FC236}">
                <a16:creationId xmlns:a16="http://schemas.microsoft.com/office/drawing/2014/main" id="{2298F353-4E3F-248A-BF25-B0BED8220D25}"/>
              </a:ext>
            </a:extLst>
          </p:cNvPr>
          <p:cNvSpPr/>
          <p:nvPr/>
        </p:nvSpPr>
        <p:spPr>
          <a:xfrm>
            <a:off x="2628341" y="4383187"/>
            <a:ext cx="1450466" cy="7067"/>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4" name="文本框 2">
            <a:extLst>
              <a:ext uri="{FF2B5EF4-FFF2-40B4-BE49-F238E27FC236}">
                <a16:creationId xmlns:a16="http://schemas.microsoft.com/office/drawing/2014/main" id="{375C798B-96ED-F1C1-F463-EFE987DE54F4}"/>
              </a:ext>
            </a:extLst>
          </p:cNvPr>
          <p:cNvSpPr txBox="1"/>
          <p:nvPr/>
        </p:nvSpPr>
        <p:spPr>
          <a:xfrm>
            <a:off x="177532" y="1130426"/>
            <a:ext cx="2223684"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a:uFillTx/>
              </a:defRPr>
            </a:pPr>
            <a:r>
              <a:rPr lang="zh-CN" altLang="en-US">
                <a:solidFill>
                  <a:srgbClr val="FF0000"/>
                </a:solidFill>
                <a:latin typeface="Times New Roman" panose="02020603050405020304" pitchFamily="18" charset="0"/>
                <a:cs typeface="Times New Roman" panose="02020603050405020304" pitchFamily="18" charset="0"/>
              </a:rPr>
              <a:t>箭头：表示引用</a:t>
            </a:r>
            <a:endParaRPr>
              <a:solidFill>
                <a:srgbClr val="FF0000"/>
              </a:solidFill>
              <a:latin typeface="Times New Roman" panose="02020603050405020304" pitchFamily="18" charset="0"/>
              <a:cs typeface="Times New Roman" panose="02020603050405020304" pitchFamily="18" charset="0"/>
            </a:endParaRPr>
          </a:p>
        </p:txBody>
      </p:sp>
      <p:sp>
        <p:nvSpPr>
          <p:cNvPr id="6" name="直线箭头连接符 34">
            <a:extLst>
              <a:ext uri="{FF2B5EF4-FFF2-40B4-BE49-F238E27FC236}">
                <a16:creationId xmlns:a16="http://schemas.microsoft.com/office/drawing/2014/main" id="{D22B0D7C-50F3-A2E0-9D75-6B00FAABF714}"/>
              </a:ext>
            </a:extLst>
          </p:cNvPr>
          <p:cNvSpPr/>
          <p:nvPr/>
        </p:nvSpPr>
        <p:spPr>
          <a:xfrm>
            <a:off x="4673193" y="4390254"/>
            <a:ext cx="1450466" cy="7067"/>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Tree>
    <p:extLst>
      <p:ext uri="{BB962C8B-B14F-4D97-AF65-F5344CB8AC3E}">
        <p14:creationId xmlns:p14="http://schemas.microsoft.com/office/powerpoint/2010/main" val="357662515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40153D30-62F4-9190-4A46-D6C6476D21B0}"/>
              </a:ext>
            </a:extLst>
          </p:cNvPr>
          <p:cNvSpPr>
            <a:spLocks noGrp="1"/>
          </p:cNvSpPr>
          <p:nvPr>
            <p:ph type="title"/>
          </p:nvPr>
        </p:nvSpPr>
        <p:spPr/>
        <p:txBody>
          <a:bodyPr/>
          <a:lstStyle/>
          <a:p>
            <a:r>
              <a:rPr lang="zh-CN" altLang="en-US"/>
              <a:t>关系</a:t>
            </a:r>
            <a:r>
              <a:rPr lang="en-US" altLang="zh-CN"/>
              <a:t>:</a:t>
            </a:r>
            <a:r>
              <a:rPr lang="zh-CN" altLang="en-US"/>
              <a:t>增加变量</a:t>
            </a:r>
          </a:p>
        </p:txBody>
      </p:sp>
      <p:sp>
        <p:nvSpPr>
          <p:cNvPr id="6" name="文本框 5">
            <a:extLst>
              <a:ext uri="{FF2B5EF4-FFF2-40B4-BE49-F238E27FC236}">
                <a16:creationId xmlns:a16="http://schemas.microsoft.com/office/drawing/2014/main" id="{AD8A15EF-3CF3-F751-4F7F-A3F32D33F1B3}"/>
              </a:ext>
            </a:extLst>
          </p:cNvPr>
          <p:cNvSpPr txBox="1"/>
          <p:nvPr/>
        </p:nvSpPr>
        <p:spPr>
          <a:xfrm>
            <a:off x="406399" y="1111230"/>
            <a:ext cx="4583947" cy="2222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marL="0" marR="0" lvl="1" indent="0" defTabSz="914400">
              <a:lnSpc>
                <a:spcPct val="150000"/>
              </a:lnSpc>
              <a:spcBef>
                <a:spcPts val="0"/>
              </a:spcBef>
              <a:defRPr sz="2400">
                <a:uFillTx/>
              </a:defRPr>
            </a:pPr>
            <a:r>
              <a:rPr lang="zh-CN" altLang="en-US"/>
              <a:t>缺点：</a:t>
            </a:r>
          </a:p>
          <a:p>
            <a:pPr marL="501300" marR="0" lvl="3" indent="-342900" defTabSz="914400">
              <a:lnSpc>
                <a:spcPct val="150000"/>
              </a:lnSpc>
              <a:spcBef>
                <a:spcPts val="0"/>
              </a:spcBef>
              <a:buSzPct val="100000"/>
              <a:buChar char="●"/>
              <a:defRPr sz="2400">
                <a:uFillTx/>
              </a:defRPr>
            </a:pPr>
            <a:r>
              <a:rPr lang="zh-CN" altLang="en-US"/>
              <a:t>需要修改类的定义</a:t>
            </a:r>
            <a:r>
              <a:rPr lang="en-US" altLang="zh-CN"/>
              <a:t>(</a:t>
            </a:r>
            <a:r>
              <a:rPr lang="zh-CN" altLang="en-US"/>
              <a:t>修改数据</a:t>
            </a:r>
            <a:r>
              <a:rPr lang="en-US" altLang="zh-CN"/>
              <a:t>)</a:t>
            </a:r>
            <a:endParaRPr lang="zh-CN" altLang="en-US"/>
          </a:p>
          <a:p>
            <a:pPr marL="501300" marR="0" lvl="3" indent="-342900" defTabSz="914400">
              <a:lnSpc>
                <a:spcPct val="150000"/>
              </a:lnSpc>
              <a:spcBef>
                <a:spcPts val="0"/>
              </a:spcBef>
              <a:buSzPct val="100000"/>
              <a:buChar char="●"/>
              <a:defRPr sz="2400">
                <a:uFillTx/>
              </a:defRPr>
            </a:pPr>
            <a:r>
              <a:rPr lang="zh-CN" altLang="en-US"/>
              <a:t>一个数据同时参与多个关系？</a:t>
            </a:r>
          </a:p>
          <a:p>
            <a:pPr marL="501300" marR="0" lvl="3" indent="-342900" defTabSz="914400">
              <a:lnSpc>
                <a:spcPct val="150000"/>
              </a:lnSpc>
              <a:spcBef>
                <a:spcPts val="0"/>
              </a:spcBef>
              <a:buSzPct val="100000"/>
              <a:buChar char="●"/>
              <a:defRPr sz="2400">
                <a:uFillTx/>
              </a:defRPr>
            </a:pPr>
            <a:r>
              <a:rPr lang="zh-CN" altLang="en-US"/>
              <a:t>动态的关系</a:t>
            </a:r>
            <a:r>
              <a:rPr lang="en-US" altLang="zh-CN"/>
              <a:t>(</a:t>
            </a:r>
            <a:r>
              <a:rPr lang="zh-CN" altLang="en-US"/>
              <a:t>随时间变化</a:t>
            </a:r>
            <a:r>
              <a:rPr lang="en-US" altLang="zh-CN"/>
              <a:t>)</a:t>
            </a:r>
            <a:r>
              <a:rPr lang="zh-CN" altLang="en-US"/>
              <a: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F1A9E09-3E64-45E2-C71B-8002A906056C}"/>
              </a:ext>
            </a:extLst>
          </p:cNvPr>
          <p:cNvSpPr>
            <a:spLocks noGrp="1"/>
          </p:cNvSpPr>
          <p:nvPr>
            <p:ph type="title"/>
          </p:nvPr>
        </p:nvSpPr>
        <p:spPr/>
        <p:txBody>
          <a:bodyPr/>
          <a:lstStyle/>
          <a:p>
            <a:r>
              <a:rPr lang="zh-CN" altLang="en-US" sz="4000"/>
              <a:t>数值计算的特点</a:t>
            </a:r>
            <a:endParaRPr lang="zh-CN" altLang="en-US"/>
          </a:p>
        </p:txBody>
      </p:sp>
      <p:sp>
        <p:nvSpPr>
          <p:cNvPr id="130" name="内容占位符 26"/>
          <p:cNvSpPr txBox="1">
            <a:spLocks noGrp="1"/>
          </p:cNvSpPr>
          <p:nvPr>
            <p:ph type="body" sz="quarter" idx="10"/>
          </p:nvPr>
        </p:nvSpPr>
        <p:spPr>
          <a:xfrm>
            <a:off x="488315" y="1046798"/>
            <a:ext cx="8239125" cy="1631088"/>
          </a:xfrm>
          <a:prstGeom prst="rect">
            <a:avLst/>
          </a:prstGeom>
        </p:spPr>
        <p:txBody>
          <a:bodyPr lIns="45719" tIns="45719" rIns="45719" bIns="45719"/>
          <a:lstStyle/>
          <a:p>
            <a:pPr marL="39827" marR="39827" indent="0" defTabSz="896111">
              <a:spcBef>
                <a:spcPts val="1300"/>
              </a:spcBef>
              <a:buClrTx/>
              <a:buSzTx/>
              <a:buFont typeface="Arial"/>
              <a:buNone/>
              <a:defRPr sz="2940">
                <a:latin typeface="+mn-lt"/>
                <a:ea typeface="+mn-ea"/>
                <a:cs typeface="+mn-cs"/>
                <a:sym typeface="Times New Roman"/>
              </a:defRPr>
            </a:pPr>
            <a:r>
              <a:rPr sz="2400"/>
              <a:t>早期的计算机多用于数值计算，例如：弹道计算</a:t>
            </a:r>
            <a:endParaRPr sz="2400" spc="183"/>
          </a:p>
          <a:p>
            <a:pPr marL="870407" marR="39827" lvl="1" indent="-457200" defTabSz="896111">
              <a:spcBef>
                <a:spcPts val="1300"/>
              </a:spcBef>
              <a:buClrTx/>
              <a:buSzPct val="80000"/>
              <a:buFont typeface="Wingdings" pitchFamily="2" charset="2"/>
              <a:buChar char="l"/>
              <a:defRPr sz="2940">
                <a:latin typeface="+mn-lt"/>
                <a:ea typeface="+mn-ea"/>
                <a:cs typeface="+mn-cs"/>
                <a:sym typeface="Times New Roman"/>
              </a:defRPr>
            </a:pPr>
            <a:r>
              <a:rPr sz="2400"/>
              <a:t>数据比较少</a:t>
            </a:r>
            <a:endParaRPr lang="en-US" sz="2400"/>
          </a:p>
          <a:p>
            <a:pPr marL="870407" marR="39827" lvl="1" indent="-457200" defTabSz="896111">
              <a:spcBef>
                <a:spcPts val="1300"/>
              </a:spcBef>
              <a:buClrTx/>
              <a:buSzPct val="80000"/>
              <a:buFont typeface="Wingdings" pitchFamily="2" charset="2"/>
              <a:buChar char="l"/>
              <a:defRPr sz="2940">
                <a:latin typeface="+mn-lt"/>
                <a:ea typeface="+mn-ea"/>
                <a:cs typeface="+mn-cs"/>
                <a:sym typeface="Times New Roman"/>
              </a:defRPr>
            </a:pPr>
            <a:r>
              <a:rPr lang="zh-CN" altLang="en-US" sz="2400" spc="183"/>
              <a:t>计算复杂</a:t>
            </a:r>
            <a:endParaRPr sz="2400" spc="183"/>
          </a:p>
          <a:p>
            <a:pPr marL="413207" marR="39827" lvl="1" indent="0" defTabSz="896111">
              <a:spcBef>
                <a:spcPts val="1300"/>
              </a:spcBef>
              <a:buClrTx/>
              <a:buSzPct val="80000"/>
              <a:buNone/>
              <a:defRPr sz="2940">
                <a:latin typeface="+mn-lt"/>
                <a:ea typeface="+mn-ea"/>
                <a:cs typeface="+mn-cs"/>
                <a:sym typeface="Times New Roman"/>
              </a:defRPr>
            </a:pPr>
            <a:endParaRPr sz="240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class Node&lt;E&gt;{…"/>
          <p:cNvSpPr txBox="1"/>
          <p:nvPr/>
        </p:nvSpPr>
        <p:spPr>
          <a:xfrm>
            <a:off x="394869" y="1054488"/>
            <a:ext cx="3955042" cy="20490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marL="0" marR="0" indent="0" defTabSz="914400">
              <a:lnSpc>
                <a:spcPct val="150000"/>
              </a:lnSpc>
              <a:spcBef>
                <a:spcPts val="0"/>
              </a:spcBef>
              <a:defRPr sz="2200">
                <a:solidFill>
                  <a:srgbClr val="931A68"/>
                </a:solidFill>
                <a:uFillTx/>
                <a:latin typeface="Monaco"/>
                <a:ea typeface="Monaco"/>
                <a:cs typeface="Monaco"/>
                <a:sym typeface="Monaco"/>
              </a:defRPr>
            </a:pPr>
            <a:r>
              <a:t>class</a:t>
            </a:r>
            <a:r>
              <a:rPr>
                <a:solidFill>
                  <a:srgbClr val="000000"/>
                </a:solidFill>
              </a:rPr>
              <a:t> Node&lt;E&gt;{</a:t>
            </a:r>
          </a:p>
          <a:p>
            <a:pPr marL="0" marR="0" indent="0" defTabSz="914400">
              <a:lnSpc>
                <a:spcPct val="150000"/>
              </a:lnSpc>
              <a:spcBef>
                <a:spcPts val="0"/>
              </a:spcBef>
              <a:defRPr sz="2200">
                <a:uFillTx/>
                <a:latin typeface="Monaco"/>
                <a:ea typeface="Monaco"/>
                <a:cs typeface="Monaco"/>
                <a:sym typeface="Monaco"/>
              </a:defRPr>
            </a:pPr>
            <a:r>
              <a:t>	E </a:t>
            </a:r>
            <a:r>
              <a:rPr>
                <a:solidFill>
                  <a:srgbClr val="0326CC"/>
                </a:solidFill>
              </a:rPr>
              <a:t>data</a:t>
            </a:r>
            <a:r>
              <a:t>;</a:t>
            </a:r>
          </a:p>
          <a:p>
            <a:pPr marL="0" marR="0" indent="0" defTabSz="914400">
              <a:lnSpc>
                <a:spcPct val="150000"/>
              </a:lnSpc>
              <a:spcBef>
                <a:spcPts val="0"/>
              </a:spcBef>
              <a:defRPr sz="2200">
                <a:uFillTx/>
                <a:latin typeface="Monaco"/>
                <a:ea typeface="Monaco"/>
                <a:cs typeface="Monaco"/>
                <a:sym typeface="Monaco"/>
              </a:defRPr>
            </a:pPr>
            <a:r>
              <a:t>	Node&lt;E&gt; </a:t>
            </a:r>
            <a:r>
              <a:rPr>
                <a:solidFill>
                  <a:srgbClr val="0326CC"/>
                </a:solidFill>
              </a:rPr>
              <a:t>next</a:t>
            </a:r>
            <a:r>
              <a:t>;</a:t>
            </a:r>
          </a:p>
          <a:p>
            <a:pPr marL="0" marR="0" indent="0" defTabSz="914400">
              <a:lnSpc>
                <a:spcPct val="150000"/>
              </a:lnSpc>
              <a:spcBef>
                <a:spcPts val="0"/>
              </a:spcBef>
              <a:defRPr sz="2200">
                <a:uFillTx/>
                <a:latin typeface="Monaco"/>
                <a:ea typeface="Monaco"/>
                <a:cs typeface="Monaco"/>
                <a:sym typeface="Monaco"/>
              </a:defRPr>
            </a:pPr>
            <a:r>
              <a:t>}</a:t>
            </a:r>
          </a:p>
        </p:txBody>
      </p:sp>
      <p:sp>
        <p:nvSpPr>
          <p:cNvPr id="460" name="文本框 2"/>
          <p:cNvSpPr txBox="1"/>
          <p:nvPr/>
        </p:nvSpPr>
        <p:spPr>
          <a:xfrm>
            <a:off x="3757072" y="1021344"/>
            <a:ext cx="4121639"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a:uFillTx/>
              </a:defRPr>
            </a:pPr>
            <a:r>
              <a:rPr>
                <a:latin typeface="Times New Roman" panose="02020603050405020304" pitchFamily="18" charset="0"/>
                <a:cs typeface="Times New Roman" panose="02020603050405020304" pitchFamily="18" charset="0"/>
              </a:rPr>
              <a:t>Node类的对象之间有</a:t>
            </a:r>
            <a:r>
              <a:rPr>
                <a:solidFill>
                  <a:srgbClr val="16468D"/>
                </a:solidFill>
                <a:latin typeface="Times New Roman" panose="02020603050405020304" pitchFamily="18" charset="0"/>
                <a:cs typeface="Times New Roman" panose="02020603050405020304" pitchFamily="18" charset="0"/>
              </a:rPr>
              <a:t>先后关系</a:t>
            </a:r>
          </a:p>
        </p:txBody>
      </p:sp>
      <p:sp>
        <p:nvSpPr>
          <p:cNvPr id="3" name="标题 2">
            <a:extLst>
              <a:ext uri="{FF2B5EF4-FFF2-40B4-BE49-F238E27FC236}">
                <a16:creationId xmlns:a16="http://schemas.microsoft.com/office/drawing/2014/main" id="{CAF9B6EC-4FBF-D223-9EE4-DD2388F0E8A0}"/>
              </a:ext>
            </a:extLst>
          </p:cNvPr>
          <p:cNvSpPr>
            <a:spLocks noGrp="1"/>
          </p:cNvSpPr>
          <p:nvPr>
            <p:ph type="title"/>
          </p:nvPr>
        </p:nvSpPr>
        <p:spPr/>
        <p:txBody>
          <a:bodyPr/>
          <a:lstStyle/>
          <a:p>
            <a:r>
              <a:rPr lang="en-US" altLang="zh-CN"/>
              <a:t>Node</a:t>
            </a:r>
            <a:r>
              <a:rPr lang="zh-CN" altLang="en-US"/>
              <a:t>类</a:t>
            </a:r>
          </a:p>
        </p:txBody>
      </p:sp>
      <p:grpSp>
        <p:nvGrpSpPr>
          <p:cNvPr id="4" name="成组">
            <a:extLst>
              <a:ext uri="{FF2B5EF4-FFF2-40B4-BE49-F238E27FC236}">
                <a16:creationId xmlns:a16="http://schemas.microsoft.com/office/drawing/2014/main" id="{4B0E75F0-8CD3-0243-70F6-9F6303304F21}"/>
              </a:ext>
            </a:extLst>
          </p:cNvPr>
          <p:cNvGrpSpPr/>
          <p:nvPr/>
        </p:nvGrpSpPr>
        <p:grpSpPr>
          <a:xfrm>
            <a:off x="4396629" y="1952733"/>
            <a:ext cx="794924" cy="1105621"/>
            <a:chOff x="0" y="-4327"/>
            <a:chExt cx="794922" cy="1105620"/>
          </a:xfrm>
        </p:grpSpPr>
        <p:grpSp>
          <p:nvGrpSpPr>
            <p:cNvPr id="5" name="Oid:23">
              <a:extLst>
                <a:ext uri="{FF2B5EF4-FFF2-40B4-BE49-F238E27FC236}">
                  <a16:creationId xmlns:a16="http://schemas.microsoft.com/office/drawing/2014/main" id="{6BFD7D76-3B9D-AE25-4A62-FC7FC61474D2}"/>
                </a:ext>
              </a:extLst>
            </p:cNvPr>
            <p:cNvGrpSpPr/>
            <p:nvPr/>
          </p:nvGrpSpPr>
          <p:grpSpPr>
            <a:xfrm>
              <a:off x="-1" y="409537"/>
              <a:ext cx="749650" cy="348856"/>
              <a:chOff x="0" y="41472"/>
              <a:chExt cx="749648" cy="348855"/>
            </a:xfrm>
          </p:grpSpPr>
          <p:sp>
            <p:nvSpPr>
              <p:cNvPr id="10" name="矩形">
                <a:extLst>
                  <a:ext uri="{FF2B5EF4-FFF2-40B4-BE49-F238E27FC236}">
                    <a16:creationId xmlns:a16="http://schemas.microsoft.com/office/drawing/2014/main" id="{DB955155-2752-A673-5C4E-314ECE2322AE}"/>
                  </a:ext>
                </a:extLst>
              </p:cNvPr>
              <p:cNvSpPr/>
              <p:nvPr/>
            </p:nvSpPr>
            <p:spPr>
              <a:xfrm>
                <a:off x="0" y="41472"/>
                <a:ext cx="749649"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11" name="？">
                <a:extLst>
                  <a:ext uri="{FF2B5EF4-FFF2-40B4-BE49-F238E27FC236}">
                    <a16:creationId xmlns:a16="http://schemas.microsoft.com/office/drawing/2014/main" id="{F98CE4CF-533B-6BE7-248A-FF1FE8F4D17E}"/>
                  </a:ext>
                </a:extLst>
              </p:cNvPr>
              <p:cNvSpPr/>
              <p:nvPr/>
            </p:nvSpPr>
            <p:spPr>
              <a:xfrm>
                <a:off x="3571" y="215899"/>
                <a:ext cx="742506"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a:t>
                </a:r>
              </a:p>
            </p:txBody>
          </p:sp>
        </p:grpSp>
        <p:sp>
          <p:nvSpPr>
            <p:cNvPr id="6" name="Oid:40">
              <a:extLst>
                <a:ext uri="{FF2B5EF4-FFF2-40B4-BE49-F238E27FC236}">
                  <a16:creationId xmlns:a16="http://schemas.microsoft.com/office/drawing/2014/main" id="{748C76E1-E6D4-29C7-8B5A-684728680CBE}"/>
                </a:ext>
              </a:extLst>
            </p:cNvPr>
            <p:cNvSpPr/>
            <p:nvPr/>
          </p:nvSpPr>
          <p:spPr>
            <a:xfrm>
              <a:off x="-1" y="752437"/>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nvGrpSpPr>
            <p:cNvPr id="7" name="Oid:30">
              <a:extLst>
                <a:ext uri="{FF2B5EF4-FFF2-40B4-BE49-F238E27FC236}">
                  <a16:creationId xmlns:a16="http://schemas.microsoft.com/office/drawing/2014/main" id="{9E8475D3-805C-A2B4-37AF-3B807E2ABB0A}"/>
                </a:ext>
              </a:extLst>
            </p:cNvPr>
            <p:cNvGrpSpPr/>
            <p:nvPr/>
          </p:nvGrpSpPr>
          <p:grpSpPr>
            <a:xfrm>
              <a:off x="45275" y="-4328"/>
              <a:ext cx="749648" cy="357511"/>
              <a:chOff x="0" y="-4327"/>
              <a:chExt cx="749647" cy="357509"/>
            </a:xfrm>
          </p:grpSpPr>
          <p:sp>
            <p:nvSpPr>
              <p:cNvPr id="8" name="矩形">
                <a:extLst>
                  <a:ext uri="{FF2B5EF4-FFF2-40B4-BE49-F238E27FC236}">
                    <a16:creationId xmlns:a16="http://schemas.microsoft.com/office/drawing/2014/main" id="{701D7B5A-547E-9073-5CBC-1228252FA937}"/>
                  </a:ext>
                </a:extLst>
              </p:cNvPr>
              <p:cNvSpPr/>
              <p:nvPr/>
            </p:nvSpPr>
            <p:spPr>
              <a:xfrm>
                <a:off x="0" y="-1"/>
                <a:ext cx="749648" cy="348856"/>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9" name="Id:30">
                <a:extLst>
                  <a:ext uri="{FF2B5EF4-FFF2-40B4-BE49-F238E27FC236}">
                    <a16:creationId xmlns:a16="http://schemas.microsoft.com/office/drawing/2014/main" id="{AEA13E3A-1CCE-3BEF-C685-93E3CEB3AA79}"/>
                  </a:ext>
                </a:extLst>
              </p:cNvPr>
              <p:cNvSpPr txBox="1"/>
              <p:nvPr/>
            </p:nvSpPr>
            <p:spPr>
              <a:xfrm>
                <a:off x="0" y="-4328"/>
                <a:ext cx="749648" cy="3575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Id:30</a:t>
                </a:r>
              </a:p>
            </p:txBody>
          </p:sp>
        </p:grpSp>
      </p:grpSp>
      <p:grpSp>
        <p:nvGrpSpPr>
          <p:cNvPr id="12" name="成组">
            <a:extLst>
              <a:ext uri="{FF2B5EF4-FFF2-40B4-BE49-F238E27FC236}">
                <a16:creationId xmlns:a16="http://schemas.microsoft.com/office/drawing/2014/main" id="{2B9A453A-51D4-DCD8-4356-C1388E62954B}"/>
              </a:ext>
            </a:extLst>
          </p:cNvPr>
          <p:cNvGrpSpPr/>
          <p:nvPr/>
        </p:nvGrpSpPr>
        <p:grpSpPr>
          <a:xfrm>
            <a:off x="5804688" y="1952733"/>
            <a:ext cx="772955" cy="1105621"/>
            <a:chOff x="0" y="-4327"/>
            <a:chExt cx="772953" cy="1105620"/>
          </a:xfrm>
        </p:grpSpPr>
        <p:grpSp>
          <p:nvGrpSpPr>
            <p:cNvPr id="13" name="Oid:18">
              <a:extLst>
                <a:ext uri="{FF2B5EF4-FFF2-40B4-BE49-F238E27FC236}">
                  <a16:creationId xmlns:a16="http://schemas.microsoft.com/office/drawing/2014/main" id="{556B52F6-FBFF-DB9F-A6D4-4ACE39CAA764}"/>
                </a:ext>
              </a:extLst>
            </p:cNvPr>
            <p:cNvGrpSpPr/>
            <p:nvPr/>
          </p:nvGrpSpPr>
          <p:grpSpPr>
            <a:xfrm>
              <a:off x="23304" y="409537"/>
              <a:ext cx="749650" cy="348856"/>
              <a:chOff x="0" y="41472"/>
              <a:chExt cx="749649" cy="348855"/>
            </a:xfrm>
          </p:grpSpPr>
          <p:sp>
            <p:nvSpPr>
              <p:cNvPr id="18" name="矩形">
                <a:extLst>
                  <a:ext uri="{FF2B5EF4-FFF2-40B4-BE49-F238E27FC236}">
                    <a16:creationId xmlns:a16="http://schemas.microsoft.com/office/drawing/2014/main" id="{4BC2D833-9956-161C-1337-73ECBC840C01}"/>
                  </a:ext>
                </a:extLst>
              </p:cNvPr>
              <p:cNvSpPr/>
              <p:nvPr/>
            </p:nvSpPr>
            <p:spPr>
              <a:xfrm>
                <a:off x="0" y="41472"/>
                <a:ext cx="749650"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19" name="？">
                <a:extLst>
                  <a:ext uri="{FF2B5EF4-FFF2-40B4-BE49-F238E27FC236}">
                    <a16:creationId xmlns:a16="http://schemas.microsoft.com/office/drawing/2014/main" id="{C10AD382-4C0F-E254-3FFF-C64D28933FD7}"/>
                  </a:ext>
                </a:extLst>
              </p:cNvPr>
              <p:cNvSpPr/>
              <p:nvPr/>
            </p:nvSpPr>
            <p:spPr>
              <a:xfrm>
                <a:off x="3571" y="215899"/>
                <a:ext cx="742507"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a:t>
                </a:r>
              </a:p>
            </p:txBody>
          </p:sp>
        </p:grpSp>
        <p:sp>
          <p:nvSpPr>
            <p:cNvPr id="14" name="Oid:45">
              <a:extLst>
                <a:ext uri="{FF2B5EF4-FFF2-40B4-BE49-F238E27FC236}">
                  <a16:creationId xmlns:a16="http://schemas.microsoft.com/office/drawing/2014/main" id="{9BEB4449-61B5-F0B7-5B47-2AD9B8332DA6}"/>
                </a:ext>
              </a:extLst>
            </p:cNvPr>
            <p:cNvSpPr/>
            <p:nvPr/>
          </p:nvSpPr>
          <p:spPr>
            <a:xfrm>
              <a:off x="23304" y="752437"/>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nvGrpSpPr>
            <p:cNvPr id="15" name="Oid:40">
              <a:extLst>
                <a:ext uri="{FF2B5EF4-FFF2-40B4-BE49-F238E27FC236}">
                  <a16:creationId xmlns:a16="http://schemas.microsoft.com/office/drawing/2014/main" id="{1EA9CD0D-B5B3-E6CC-7C55-701276EDF9DB}"/>
                </a:ext>
              </a:extLst>
            </p:cNvPr>
            <p:cNvGrpSpPr/>
            <p:nvPr/>
          </p:nvGrpSpPr>
          <p:grpSpPr>
            <a:xfrm>
              <a:off x="-1" y="-4328"/>
              <a:ext cx="749650" cy="357511"/>
              <a:chOff x="0" y="-4327"/>
              <a:chExt cx="749648" cy="357509"/>
            </a:xfrm>
          </p:grpSpPr>
          <p:sp>
            <p:nvSpPr>
              <p:cNvPr id="16" name="矩形">
                <a:extLst>
                  <a:ext uri="{FF2B5EF4-FFF2-40B4-BE49-F238E27FC236}">
                    <a16:creationId xmlns:a16="http://schemas.microsoft.com/office/drawing/2014/main" id="{E610998F-F427-CAFD-9FBE-7D69F8400515}"/>
                  </a:ext>
                </a:extLst>
              </p:cNvPr>
              <p:cNvSpPr/>
              <p:nvPr/>
            </p:nvSpPr>
            <p:spPr>
              <a:xfrm>
                <a:off x="-1" y="-1"/>
                <a:ext cx="749650" cy="348856"/>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17" name="Id:40">
                <a:extLst>
                  <a:ext uri="{FF2B5EF4-FFF2-40B4-BE49-F238E27FC236}">
                    <a16:creationId xmlns:a16="http://schemas.microsoft.com/office/drawing/2014/main" id="{A4A1735E-5BBB-03B0-5D37-2F79AB2AE73A}"/>
                  </a:ext>
                </a:extLst>
              </p:cNvPr>
              <p:cNvSpPr txBox="1"/>
              <p:nvPr/>
            </p:nvSpPr>
            <p:spPr>
              <a:xfrm>
                <a:off x="-1" y="-4328"/>
                <a:ext cx="749650" cy="3575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Id:40</a:t>
                </a:r>
              </a:p>
            </p:txBody>
          </p:sp>
        </p:grpSp>
      </p:grpSp>
      <p:grpSp>
        <p:nvGrpSpPr>
          <p:cNvPr id="20" name="成组">
            <a:extLst>
              <a:ext uri="{FF2B5EF4-FFF2-40B4-BE49-F238E27FC236}">
                <a16:creationId xmlns:a16="http://schemas.microsoft.com/office/drawing/2014/main" id="{CF908E56-C67C-438F-8925-105DAD637ADD}"/>
              </a:ext>
            </a:extLst>
          </p:cNvPr>
          <p:cNvGrpSpPr/>
          <p:nvPr/>
        </p:nvGrpSpPr>
        <p:grpSpPr>
          <a:xfrm>
            <a:off x="7207205" y="1952733"/>
            <a:ext cx="782753" cy="1105621"/>
            <a:chOff x="0" y="-4327"/>
            <a:chExt cx="782751" cy="1105620"/>
          </a:xfrm>
        </p:grpSpPr>
        <p:grpSp>
          <p:nvGrpSpPr>
            <p:cNvPr id="21" name="Oid:25">
              <a:extLst>
                <a:ext uri="{FF2B5EF4-FFF2-40B4-BE49-F238E27FC236}">
                  <a16:creationId xmlns:a16="http://schemas.microsoft.com/office/drawing/2014/main" id="{BD78959B-2921-AE83-18D7-4EAC9FF6A148}"/>
                </a:ext>
              </a:extLst>
            </p:cNvPr>
            <p:cNvGrpSpPr/>
            <p:nvPr/>
          </p:nvGrpSpPr>
          <p:grpSpPr>
            <a:xfrm>
              <a:off x="33102" y="405210"/>
              <a:ext cx="749650" cy="357511"/>
              <a:chOff x="0" y="-4327"/>
              <a:chExt cx="749649" cy="357509"/>
            </a:xfrm>
          </p:grpSpPr>
          <p:sp>
            <p:nvSpPr>
              <p:cNvPr id="26" name="矩形">
                <a:extLst>
                  <a:ext uri="{FF2B5EF4-FFF2-40B4-BE49-F238E27FC236}">
                    <a16:creationId xmlns:a16="http://schemas.microsoft.com/office/drawing/2014/main" id="{4C396E3C-6F84-74AE-7C92-54D98403CD83}"/>
                  </a:ext>
                </a:extLst>
              </p:cNvPr>
              <p:cNvSpPr/>
              <p:nvPr/>
            </p:nvSpPr>
            <p:spPr>
              <a:xfrm>
                <a:off x="0" y="-1"/>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27" name="?">
                <a:extLst>
                  <a:ext uri="{FF2B5EF4-FFF2-40B4-BE49-F238E27FC236}">
                    <a16:creationId xmlns:a16="http://schemas.microsoft.com/office/drawing/2014/main" id="{1B1D8AD9-FF65-DC6D-18C3-8F4BAAC0F59F}"/>
                  </a:ext>
                </a:extLst>
              </p:cNvPr>
              <p:cNvSpPr txBox="1"/>
              <p:nvPr/>
            </p:nvSpPr>
            <p:spPr>
              <a:xfrm>
                <a:off x="3571" y="-4328"/>
                <a:ext cx="742507" cy="3575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a:t>
                </a:r>
              </a:p>
            </p:txBody>
          </p:sp>
        </p:grpSp>
        <p:sp>
          <p:nvSpPr>
            <p:cNvPr id="22" name="null">
              <a:extLst>
                <a:ext uri="{FF2B5EF4-FFF2-40B4-BE49-F238E27FC236}">
                  <a16:creationId xmlns:a16="http://schemas.microsoft.com/office/drawing/2014/main" id="{66B81B3B-B0C8-F0E5-A4AE-B40D89F3048B}"/>
                </a:ext>
              </a:extLst>
            </p:cNvPr>
            <p:cNvSpPr/>
            <p:nvPr/>
          </p:nvSpPr>
          <p:spPr>
            <a:xfrm>
              <a:off x="33102" y="752437"/>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nvGrpSpPr>
            <p:cNvPr id="23" name="Oid:45">
              <a:extLst>
                <a:ext uri="{FF2B5EF4-FFF2-40B4-BE49-F238E27FC236}">
                  <a16:creationId xmlns:a16="http://schemas.microsoft.com/office/drawing/2014/main" id="{FF376CF1-E34C-C414-CAC1-A71F11D20A5E}"/>
                </a:ext>
              </a:extLst>
            </p:cNvPr>
            <p:cNvGrpSpPr/>
            <p:nvPr/>
          </p:nvGrpSpPr>
          <p:grpSpPr>
            <a:xfrm>
              <a:off x="0" y="-4328"/>
              <a:ext cx="749649" cy="357511"/>
              <a:chOff x="0" y="-4327"/>
              <a:chExt cx="749648" cy="357509"/>
            </a:xfrm>
          </p:grpSpPr>
          <p:sp>
            <p:nvSpPr>
              <p:cNvPr id="24" name="矩形">
                <a:extLst>
                  <a:ext uri="{FF2B5EF4-FFF2-40B4-BE49-F238E27FC236}">
                    <a16:creationId xmlns:a16="http://schemas.microsoft.com/office/drawing/2014/main" id="{71FC671F-C1C4-CCF9-1BC4-D746B1BCBE92}"/>
                  </a:ext>
                </a:extLst>
              </p:cNvPr>
              <p:cNvSpPr/>
              <p:nvPr/>
            </p:nvSpPr>
            <p:spPr>
              <a:xfrm>
                <a:off x="-1" y="-1"/>
                <a:ext cx="749650" cy="348856"/>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25" name="Id:45">
                <a:extLst>
                  <a:ext uri="{FF2B5EF4-FFF2-40B4-BE49-F238E27FC236}">
                    <a16:creationId xmlns:a16="http://schemas.microsoft.com/office/drawing/2014/main" id="{6557589D-64EF-8403-2FBC-860BF8211DD2}"/>
                  </a:ext>
                </a:extLst>
              </p:cNvPr>
              <p:cNvSpPr txBox="1"/>
              <p:nvPr/>
            </p:nvSpPr>
            <p:spPr>
              <a:xfrm>
                <a:off x="-1" y="-4328"/>
                <a:ext cx="749650" cy="3575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2000">
                    <a:uFillTx/>
                  </a:defRPr>
                </a:lvl1pPr>
              </a:lstStyle>
              <a:p>
                <a:r>
                  <a:t>Id:45</a:t>
                </a:r>
              </a:p>
            </p:txBody>
          </p:sp>
        </p:grpSp>
      </p:grpSp>
      <p:sp>
        <p:nvSpPr>
          <p:cNvPr id="28" name="直线箭头连接符 34">
            <a:extLst>
              <a:ext uri="{FF2B5EF4-FFF2-40B4-BE49-F238E27FC236}">
                <a16:creationId xmlns:a16="http://schemas.microsoft.com/office/drawing/2014/main" id="{0A3C796F-E2E6-0A13-BFD8-E31F70D23098}"/>
              </a:ext>
            </a:extLst>
          </p:cNvPr>
          <p:cNvSpPr/>
          <p:nvPr/>
        </p:nvSpPr>
        <p:spPr>
          <a:xfrm>
            <a:off x="4742683" y="2851556"/>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29" name="直线箭头连接符 35">
            <a:extLst>
              <a:ext uri="{FF2B5EF4-FFF2-40B4-BE49-F238E27FC236}">
                <a16:creationId xmlns:a16="http://schemas.microsoft.com/office/drawing/2014/main" id="{FFA8BF22-541B-0BCF-039A-2141B51DCF05}"/>
              </a:ext>
            </a:extLst>
          </p:cNvPr>
          <p:cNvSpPr/>
          <p:nvPr/>
        </p:nvSpPr>
        <p:spPr>
          <a:xfrm>
            <a:off x="6176633" y="2851556"/>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grpSp>
        <p:nvGrpSpPr>
          <p:cNvPr id="30" name="成组">
            <a:extLst>
              <a:ext uri="{FF2B5EF4-FFF2-40B4-BE49-F238E27FC236}">
                <a16:creationId xmlns:a16="http://schemas.microsoft.com/office/drawing/2014/main" id="{81E19734-2F3D-8F6D-C553-F2EA7C967315}"/>
              </a:ext>
            </a:extLst>
          </p:cNvPr>
          <p:cNvGrpSpPr/>
          <p:nvPr/>
        </p:nvGrpSpPr>
        <p:grpSpPr>
          <a:xfrm>
            <a:off x="7548681" y="2792511"/>
            <a:ext cx="114294" cy="171453"/>
            <a:chOff x="0" y="0"/>
            <a:chExt cx="114292" cy="171452"/>
          </a:xfrm>
        </p:grpSpPr>
        <p:sp>
          <p:nvSpPr>
            <p:cNvPr id="31" name="线条">
              <a:extLst>
                <a:ext uri="{FF2B5EF4-FFF2-40B4-BE49-F238E27FC236}">
                  <a16:creationId xmlns:a16="http://schemas.microsoft.com/office/drawing/2014/main" id="{08C37A40-E895-ED72-5164-72CBFB543478}"/>
                </a:ext>
              </a:extLst>
            </p:cNvPr>
            <p:cNvSpPr/>
            <p:nvPr/>
          </p:nvSpPr>
          <p:spPr>
            <a:xfrm flipH="1">
              <a:off x="0" y="0"/>
              <a:ext cx="57151" cy="171453"/>
            </a:xfrm>
            <a:prstGeom prst="line">
              <a:avLst/>
            </a:prstGeom>
            <a:noFill/>
            <a:ln w="12700"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32" name="线条">
              <a:extLst>
                <a:ext uri="{FF2B5EF4-FFF2-40B4-BE49-F238E27FC236}">
                  <a16:creationId xmlns:a16="http://schemas.microsoft.com/office/drawing/2014/main" id="{7D9606CB-EBCA-C25E-3D8A-C97328CC774B}"/>
                </a:ext>
              </a:extLst>
            </p:cNvPr>
            <p:cNvSpPr/>
            <p:nvPr/>
          </p:nvSpPr>
          <p:spPr>
            <a:xfrm>
              <a:off x="57141" y="0"/>
              <a:ext cx="57152" cy="171453"/>
            </a:xfrm>
            <a:prstGeom prst="line">
              <a:avLst/>
            </a:prstGeom>
            <a:noFill/>
            <a:ln w="12700" cap="flat">
              <a:solidFill>
                <a:schemeClr val="accent1">
                  <a:hueOff val="-82191"/>
                  <a:satOff val="5750"/>
                  <a:lumOff val="13565"/>
                </a:schemeClr>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 grpId="1" animBg="1" advAuto="0"/>
      <p:bldP spid="28" grpId="0" animBg="1"/>
      <p:bldP spid="2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8" name="成组"/>
          <p:cNvGrpSpPr/>
          <p:nvPr/>
        </p:nvGrpSpPr>
        <p:grpSpPr>
          <a:xfrm>
            <a:off x="2242573" y="4618612"/>
            <a:ext cx="749650" cy="691756"/>
            <a:chOff x="0" y="0"/>
            <a:chExt cx="749649" cy="691755"/>
          </a:xfrm>
        </p:grpSpPr>
        <p:sp>
          <p:nvSpPr>
            <p:cNvPr id="536" name="Oid:23"/>
            <p:cNvSpPr/>
            <p:nvPr/>
          </p:nvSpPr>
          <p:spPr>
            <a:xfrm>
              <a:off x="-1" y="-1"/>
              <a:ext cx="749651"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37" name="Oid:40"/>
            <p:cNvSpPr/>
            <p:nvPr/>
          </p:nvSpPr>
          <p:spPr>
            <a:xfrm>
              <a:off x="-1" y="342900"/>
              <a:ext cx="749651"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grpSp>
        <p:nvGrpSpPr>
          <p:cNvPr id="541" name="成组"/>
          <p:cNvGrpSpPr/>
          <p:nvPr/>
        </p:nvGrpSpPr>
        <p:grpSpPr>
          <a:xfrm>
            <a:off x="3673936" y="4618612"/>
            <a:ext cx="749650" cy="691756"/>
            <a:chOff x="0" y="0"/>
            <a:chExt cx="749649" cy="691755"/>
          </a:xfrm>
        </p:grpSpPr>
        <p:sp>
          <p:nvSpPr>
            <p:cNvPr id="539" name="Oid:18"/>
            <p:cNvSpPr/>
            <p:nvPr/>
          </p:nvSpPr>
          <p:spPr>
            <a:xfrm>
              <a:off x="-1" y="-1"/>
              <a:ext cx="749651"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40" name="Oid:45"/>
            <p:cNvSpPr/>
            <p:nvPr/>
          </p:nvSpPr>
          <p:spPr>
            <a:xfrm>
              <a:off x="-1" y="342900"/>
              <a:ext cx="749651"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grpSp>
        <p:nvGrpSpPr>
          <p:cNvPr id="544" name="成组"/>
          <p:cNvGrpSpPr/>
          <p:nvPr/>
        </p:nvGrpSpPr>
        <p:grpSpPr>
          <a:xfrm>
            <a:off x="5086250" y="4618613"/>
            <a:ext cx="749651" cy="691757"/>
            <a:chOff x="0" y="0"/>
            <a:chExt cx="749649" cy="691756"/>
          </a:xfrm>
        </p:grpSpPr>
        <p:sp>
          <p:nvSpPr>
            <p:cNvPr id="542" name="Oid:25"/>
            <p:cNvSpPr/>
            <p:nvPr/>
          </p:nvSpPr>
          <p:spPr>
            <a:xfrm>
              <a:off x="0" y="-1"/>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43" name="null"/>
            <p:cNvSpPr/>
            <p:nvPr/>
          </p:nvSpPr>
          <p:spPr>
            <a:xfrm>
              <a:off x="0" y="342900"/>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sp>
        <p:nvSpPr>
          <p:cNvPr id="549" name="直线箭头连接符 34"/>
          <p:cNvSpPr/>
          <p:nvPr/>
        </p:nvSpPr>
        <p:spPr>
          <a:xfrm>
            <a:off x="2588627" y="5103569"/>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550" name="直线箭头连接符 35"/>
          <p:cNvSpPr/>
          <p:nvPr/>
        </p:nvSpPr>
        <p:spPr>
          <a:xfrm>
            <a:off x="4022577" y="5103569"/>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grpSp>
        <p:nvGrpSpPr>
          <p:cNvPr id="553" name="组合 38"/>
          <p:cNvGrpSpPr/>
          <p:nvPr/>
        </p:nvGrpSpPr>
        <p:grpSpPr>
          <a:xfrm>
            <a:off x="5394626" y="5044524"/>
            <a:ext cx="114293" cy="171453"/>
            <a:chOff x="0" y="0"/>
            <a:chExt cx="114292" cy="171452"/>
          </a:xfrm>
        </p:grpSpPr>
        <p:sp>
          <p:nvSpPr>
            <p:cNvPr id="551" name="线条"/>
            <p:cNvSpPr/>
            <p:nvPr/>
          </p:nvSpPr>
          <p:spPr>
            <a:xfrm flipH="1">
              <a:off x="0" y="0"/>
              <a:ext cx="57152" cy="171453"/>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552" name="线条"/>
            <p:cNvSpPr/>
            <p:nvPr/>
          </p:nvSpPr>
          <p:spPr>
            <a:xfrm>
              <a:off x="57142" y="-1"/>
              <a:ext cx="57152" cy="171454"/>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grpSp>
      <p:grpSp>
        <p:nvGrpSpPr>
          <p:cNvPr id="563" name="成组"/>
          <p:cNvGrpSpPr/>
          <p:nvPr/>
        </p:nvGrpSpPr>
        <p:grpSpPr>
          <a:xfrm>
            <a:off x="2098513" y="2410663"/>
            <a:ext cx="1029838" cy="1670254"/>
            <a:chOff x="0" y="0"/>
            <a:chExt cx="1029836" cy="1670253"/>
          </a:xfrm>
        </p:grpSpPr>
        <p:grpSp>
          <p:nvGrpSpPr>
            <p:cNvPr id="556" name="云飞扬"/>
            <p:cNvGrpSpPr/>
            <p:nvPr/>
          </p:nvGrpSpPr>
          <p:grpSpPr>
            <a:xfrm>
              <a:off x="0" y="0"/>
              <a:ext cx="1029837" cy="977017"/>
              <a:chOff x="0" y="0"/>
              <a:chExt cx="1029836" cy="977016"/>
            </a:xfrm>
          </p:grpSpPr>
          <p:sp>
            <p:nvSpPr>
              <p:cNvPr id="554" name="矩形"/>
              <p:cNvSpPr/>
              <p:nvPr/>
            </p:nvSpPr>
            <p:spPr>
              <a:xfrm>
                <a:off x="0" y="248887"/>
                <a:ext cx="1029837" cy="4792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55" name="云飞扬"/>
              <p:cNvSpPr txBox="1"/>
              <p:nvPr/>
            </p:nvSpPr>
            <p:spPr>
              <a:xfrm>
                <a:off x="4906" y="0"/>
                <a:ext cx="1020024" cy="97701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云飞扬</a:t>
                </a:r>
              </a:p>
            </p:txBody>
          </p:sp>
        </p:grpSp>
        <p:grpSp>
          <p:nvGrpSpPr>
            <p:cNvPr id="559" name="17"/>
            <p:cNvGrpSpPr/>
            <p:nvPr/>
          </p:nvGrpSpPr>
          <p:grpSpPr>
            <a:xfrm>
              <a:off x="-1" y="719949"/>
              <a:ext cx="1029838" cy="479243"/>
              <a:chOff x="0" y="0"/>
              <a:chExt cx="1029836" cy="479241"/>
            </a:xfrm>
          </p:grpSpPr>
          <p:sp>
            <p:nvSpPr>
              <p:cNvPr id="557" name="矩形"/>
              <p:cNvSpPr/>
              <p:nvPr/>
            </p:nvSpPr>
            <p:spPr>
              <a:xfrm>
                <a:off x="-1" y="-1"/>
                <a:ext cx="1029838" cy="4792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58" name="17"/>
              <p:cNvSpPr txBox="1"/>
              <p:nvPr/>
            </p:nvSpPr>
            <p:spPr>
              <a:xfrm>
                <a:off x="4906" y="9226"/>
                <a:ext cx="1020024" cy="4607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562" name="181"/>
            <p:cNvGrpSpPr/>
            <p:nvPr/>
          </p:nvGrpSpPr>
          <p:grpSpPr>
            <a:xfrm>
              <a:off x="-1" y="1191011"/>
              <a:ext cx="1029838" cy="479243"/>
              <a:chOff x="0" y="0"/>
              <a:chExt cx="1029836" cy="479241"/>
            </a:xfrm>
          </p:grpSpPr>
          <p:sp>
            <p:nvSpPr>
              <p:cNvPr id="560" name="矩形"/>
              <p:cNvSpPr/>
              <p:nvPr/>
            </p:nvSpPr>
            <p:spPr>
              <a:xfrm>
                <a:off x="-1" y="-1"/>
                <a:ext cx="1029838" cy="4792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61" name="181"/>
              <p:cNvSpPr txBox="1"/>
              <p:nvPr/>
            </p:nvSpPr>
            <p:spPr>
              <a:xfrm>
                <a:off x="4906" y="9226"/>
                <a:ext cx="1020024" cy="4607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181</a:t>
                </a:r>
              </a:p>
            </p:txBody>
          </p:sp>
        </p:grpSp>
      </p:grpSp>
      <p:sp>
        <p:nvSpPr>
          <p:cNvPr id="564" name="线条"/>
          <p:cNvSpPr/>
          <p:nvPr/>
        </p:nvSpPr>
        <p:spPr>
          <a:xfrm flipV="1">
            <a:off x="2617140" y="4086602"/>
            <a:ext cx="2" cy="766533"/>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565" name="线条"/>
          <p:cNvSpPr/>
          <p:nvPr/>
        </p:nvSpPr>
        <p:spPr>
          <a:xfrm flipV="1">
            <a:off x="4051562" y="4086602"/>
            <a:ext cx="2" cy="766533"/>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566" name="线条"/>
          <p:cNvSpPr/>
          <p:nvPr/>
        </p:nvSpPr>
        <p:spPr>
          <a:xfrm flipV="1">
            <a:off x="5461704" y="4086602"/>
            <a:ext cx="2" cy="766533"/>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grpSp>
        <p:nvGrpSpPr>
          <p:cNvPr id="576" name="成组"/>
          <p:cNvGrpSpPr/>
          <p:nvPr/>
        </p:nvGrpSpPr>
        <p:grpSpPr>
          <a:xfrm>
            <a:off x="3521218" y="2427516"/>
            <a:ext cx="1009056" cy="1636548"/>
            <a:chOff x="0" y="0"/>
            <a:chExt cx="1009054" cy="1636547"/>
          </a:xfrm>
        </p:grpSpPr>
        <p:grpSp>
          <p:nvGrpSpPr>
            <p:cNvPr id="569" name="浪淘沙"/>
            <p:cNvGrpSpPr/>
            <p:nvPr/>
          </p:nvGrpSpPr>
          <p:grpSpPr>
            <a:xfrm>
              <a:off x="0" y="0"/>
              <a:ext cx="1009055" cy="957301"/>
              <a:chOff x="0" y="0"/>
              <a:chExt cx="1009054" cy="957300"/>
            </a:xfrm>
          </p:grpSpPr>
          <p:sp>
            <p:nvSpPr>
              <p:cNvPr id="567" name="矩形"/>
              <p:cNvSpPr/>
              <p:nvPr/>
            </p:nvSpPr>
            <p:spPr>
              <a:xfrm>
                <a:off x="0" y="243865"/>
                <a:ext cx="1009055" cy="46957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68" name="浪淘沙"/>
              <p:cNvSpPr txBox="1"/>
              <p:nvPr/>
            </p:nvSpPr>
            <p:spPr>
              <a:xfrm>
                <a:off x="4807" y="0"/>
                <a:ext cx="999440" cy="957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浪淘沙</a:t>
                </a:r>
              </a:p>
            </p:txBody>
          </p:sp>
        </p:grpSp>
        <p:grpSp>
          <p:nvGrpSpPr>
            <p:cNvPr id="572" name="18"/>
            <p:cNvGrpSpPr/>
            <p:nvPr/>
          </p:nvGrpSpPr>
          <p:grpSpPr>
            <a:xfrm>
              <a:off x="-1" y="705421"/>
              <a:ext cx="1009056" cy="469571"/>
              <a:chOff x="0" y="0"/>
              <a:chExt cx="1009054" cy="469570"/>
            </a:xfrm>
          </p:grpSpPr>
          <p:sp>
            <p:nvSpPr>
              <p:cNvPr id="570" name="矩形"/>
              <p:cNvSpPr/>
              <p:nvPr/>
            </p:nvSpPr>
            <p:spPr>
              <a:xfrm>
                <a:off x="-1" y="-1"/>
                <a:ext cx="1009056" cy="46957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71" name="18"/>
              <p:cNvSpPr txBox="1"/>
              <p:nvPr/>
            </p:nvSpPr>
            <p:spPr>
              <a:xfrm>
                <a:off x="4807" y="9040"/>
                <a:ext cx="999440" cy="451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a:t>
                </a:r>
              </a:p>
            </p:txBody>
          </p:sp>
        </p:grpSp>
        <p:grpSp>
          <p:nvGrpSpPr>
            <p:cNvPr id="575" name="170"/>
            <p:cNvGrpSpPr/>
            <p:nvPr/>
          </p:nvGrpSpPr>
          <p:grpSpPr>
            <a:xfrm>
              <a:off x="-1" y="1166977"/>
              <a:ext cx="1009056" cy="469571"/>
              <a:chOff x="0" y="0"/>
              <a:chExt cx="1009054" cy="469570"/>
            </a:xfrm>
          </p:grpSpPr>
          <p:sp>
            <p:nvSpPr>
              <p:cNvPr id="573" name="矩形"/>
              <p:cNvSpPr/>
              <p:nvPr/>
            </p:nvSpPr>
            <p:spPr>
              <a:xfrm>
                <a:off x="-1" y="-1"/>
                <a:ext cx="1009056" cy="46957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74" name="170"/>
              <p:cNvSpPr txBox="1"/>
              <p:nvPr/>
            </p:nvSpPr>
            <p:spPr>
              <a:xfrm>
                <a:off x="4807" y="9040"/>
                <a:ext cx="999440" cy="451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170</a:t>
                </a:r>
              </a:p>
            </p:txBody>
          </p:sp>
        </p:grpSp>
      </p:grpSp>
      <p:grpSp>
        <p:nvGrpSpPr>
          <p:cNvPr id="586" name="成组"/>
          <p:cNvGrpSpPr/>
          <p:nvPr/>
        </p:nvGrpSpPr>
        <p:grpSpPr>
          <a:xfrm>
            <a:off x="4923141" y="2427516"/>
            <a:ext cx="1009056" cy="1636548"/>
            <a:chOff x="0" y="0"/>
            <a:chExt cx="1009054" cy="1636547"/>
          </a:xfrm>
        </p:grpSpPr>
        <p:grpSp>
          <p:nvGrpSpPr>
            <p:cNvPr id="579" name="万山红"/>
            <p:cNvGrpSpPr/>
            <p:nvPr/>
          </p:nvGrpSpPr>
          <p:grpSpPr>
            <a:xfrm>
              <a:off x="0" y="0"/>
              <a:ext cx="1009055" cy="957301"/>
              <a:chOff x="0" y="0"/>
              <a:chExt cx="1009054" cy="957300"/>
            </a:xfrm>
          </p:grpSpPr>
          <p:sp>
            <p:nvSpPr>
              <p:cNvPr id="577" name="矩形"/>
              <p:cNvSpPr/>
              <p:nvPr/>
            </p:nvSpPr>
            <p:spPr>
              <a:xfrm>
                <a:off x="0" y="243865"/>
                <a:ext cx="1009055" cy="46957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78" name="万山红"/>
              <p:cNvSpPr txBox="1"/>
              <p:nvPr/>
            </p:nvSpPr>
            <p:spPr>
              <a:xfrm>
                <a:off x="4807" y="0"/>
                <a:ext cx="999440" cy="957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万山红</a:t>
                </a:r>
              </a:p>
            </p:txBody>
          </p:sp>
        </p:grpSp>
        <p:grpSp>
          <p:nvGrpSpPr>
            <p:cNvPr id="582" name="17"/>
            <p:cNvGrpSpPr/>
            <p:nvPr/>
          </p:nvGrpSpPr>
          <p:grpSpPr>
            <a:xfrm>
              <a:off x="-1" y="705421"/>
              <a:ext cx="1009056" cy="469571"/>
              <a:chOff x="0" y="0"/>
              <a:chExt cx="1009054" cy="469570"/>
            </a:xfrm>
          </p:grpSpPr>
          <p:sp>
            <p:nvSpPr>
              <p:cNvPr id="580" name="矩形"/>
              <p:cNvSpPr/>
              <p:nvPr/>
            </p:nvSpPr>
            <p:spPr>
              <a:xfrm>
                <a:off x="-1" y="-1"/>
                <a:ext cx="1009056" cy="46957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81" name="17"/>
              <p:cNvSpPr txBox="1"/>
              <p:nvPr/>
            </p:nvSpPr>
            <p:spPr>
              <a:xfrm>
                <a:off x="4807" y="9040"/>
                <a:ext cx="999440" cy="451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585" name="165"/>
            <p:cNvGrpSpPr/>
            <p:nvPr/>
          </p:nvGrpSpPr>
          <p:grpSpPr>
            <a:xfrm>
              <a:off x="-1" y="1166977"/>
              <a:ext cx="1009056" cy="469571"/>
              <a:chOff x="0" y="0"/>
              <a:chExt cx="1009054" cy="469570"/>
            </a:xfrm>
          </p:grpSpPr>
          <p:sp>
            <p:nvSpPr>
              <p:cNvPr id="583" name="矩形"/>
              <p:cNvSpPr/>
              <p:nvPr/>
            </p:nvSpPr>
            <p:spPr>
              <a:xfrm>
                <a:off x="-1" y="-1"/>
                <a:ext cx="1009056" cy="46957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584" name="165"/>
              <p:cNvSpPr txBox="1"/>
              <p:nvPr/>
            </p:nvSpPr>
            <p:spPr>
              <a:xfrm>
                <a:off x="4807" y="9040"/>
                <a:ext cx="999440" cy="451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165</a:t>
                </a:r>
              </a:p>
            </p:txBody>
          </p:sp>
        </p:grpSp>
      </p:grpSp>
      <p:sp>
        <p:nvSpPr>
          <p:cNvPr id="587" name="文本框 3"/>
          <p:cNvSpPr txBox="1"/>
          <p:nvPr/>
        </p:nvSpPr>
        <p:spPr>
          <a:xfrm>
            <a:off x="438660" y="1091114"/>
            <a:ext cx="8055099" cy="1107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a:spAutoFit/>
          </a:bodyPr>
          <a:lstStyle/>
          <a:p>
            <a:pPr marL="0" marR="0" indent="0" defTabSz="914400">
              <a:lnSpc>
                <a:spcPct val="150000"/>
              </a:lnSpc>
              <a:spcBef>
                <a:spcPts val="0"/>
              </a:spcBef>
              <a:defRPr sz="2400">
                <a:uFillTx/>
              </a:defRPr>
            </a:pPr>
            <a:r>
              <a:t>借助Node类对象之间的</a:t>
            </a:r>
            <a:r>
              <a:rPr lang="zh-CN" altLang="en-US"/>
              <a:t>引用</a:t>
            </a:r>
            <a:r>
              <a:t>关系，间接</a:t>
            </a:r>
            <a:r>
              <a:rPr>
                <a:solidFill>
                  <a:srgbClr val="000000"/>
                </a:solidFill>
              </a:rPr>
              <a:t>的表达学生对象之间的先后关系</a:t>
            </a:r>
          </a:p>
        </p:txBody>
      </p:sp>
      <p:sp>
        <p:nvSpPr>
          <p:cNvPr id="4" name="文本框 3">
            <a:extLst>
              <a:ext uri="{FF2B5EF4-FFF2-40B4-BE49-F238E27FC236}">
                <a16:creationId xmlns:a16="http://schemas.microsoft.com/office/drawing/2014/main" id="{A41251C0-9E87-FAC0-F5B6-7A1A35B34AE4}"/>
              </a:ext>
            </a:extLst>
          </p:cNvPr>
          <p:cNvSpPr txBox="1"/>
          <p:nvPr/>
        </p:nvSpPr>
        <p:spPr>
          <a:xfrm>
            <a:off x="396037" y="5621167"/>
            <a:ext cx="8055099" cy="55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a:spAutoFit/>
          </a:bodyPr>
          <a:lstStyle/>
          <a:p>
            <a:pPr marL="0" marR="0" indent="0" defTabSz="914400">
              <a:lnSpc>
                <a:spcPct val="150000"/>
              </a:lnSpc>
              <a:spcBef>
                <a:spcPts val="0"/>
              </a:spcBef>
              <a:defRPr sz="2400">
                <a:uFillTx/>
              </a:defRPr>
            </a:pPr>
            <a:r>
              <a:rPr lang="zh-CN" altLang="en-US">
                <a:solidFill>
                  <a:srgbClr val="FF0000"/>
                </a:solidFill>
              </a:rPr>
              <a:t>链式结构：</a:t>
            </a:r>
            <a:r>
              <a:rPr lang="zh-CN" altLang="en-US"/>
              <a:t>通过引用</a:t>
            </a:r>
            <a:r>
              <a:t>关系</a:t>
            </a:r>
            <a:r>
              <a:rPr lang="zh-CN" altLang="en-US"/>
              <a:t>表示数据</a:t>
            </a:r>
            <a:r>
              <a:rPr>
                <a:solidFill>
                  <a:srgbClr val="000000"/>
                </a:solidFill>
              </a:rPr>
              <a:t>之间的先后关系</a:t>
            </a:r>
          </a:p>
        </p:txBody>
      </p:sp>
      <p:sp>
        <p:nvSpPr>
          <p:cNvPr id="6" name="标题 5">
            <a:extLst>
              <a:ext uri="{FF2B5EF4-FFF2-40B4-BE49-F238E27FC236}">
                <a16:creationId xmlns:a16="http://schemas.microsoft.com/office/drawing/2014/main" id="{B08D41D0-C7E8-93EC-1F47-DAE3AA52D081}"/>
              </a:ext>
            </a:extLst>
          </p:cNvPr>
          <p:cNvSpPr>
            <a:spLocks noGrp="1"/>
          </p:cNvSpPr>
          <p:nvPr>
            <p:ph type="title"/>
          </p:nvPr>
        </p:nvSpPr>
        <p:spPr/>
        <p:txBody>
          <a:bodyPr/>
          <a:lstStyle/>
          <a:p>
            <a:r>
              <a:rPr lang="zh-CN" altLang="en-US"/>
              <a:t>关系：借助</a:t>
            </a:r>
            <a:r>
              <a:rPr lang="en-US" altLang="zh-CN"/>
              <a:t>Node</a:t>
            </a:r>
            <a:r>
              <a:rPr lang="zh-CN" altLang="en-US"/>
              <a:t>类</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64"/>
                                        </p:tgtEl>
                                        <p:attrNameLst>
                                          <p:attrName>style.visibility</p:attrName>
                                        </p:attrNameLst>
                                      </p:cBhvr>
                                      <p:to>
                                        <p:strVal val="visible"/>
                                      </p:to>
                                    </p:set>
                                  </p:childTnLst>
                                </p:cTn>
                              </p:par>
                              <p:par>
                                <p:cTn id="7" presetID="1" presetClass="entr" presetSubtype="0" fill="hold" grpId="2" nodeType="withEffect">
                                  <p:stCondLst>
                                    <p:cond delay="0"/>
                                  </p:stCondLst>
                                  <p:iterate>
                                    <p:tmAbs val="0"/>
                                  </p:iterate>
                                  <p:childTnLst>
                                    <p:set>
                                      <p:cBhvr>
                                        <p:cTn id="8" fill="hold"/>
                                        <p:tgtEl>
                                          <p:spTgt spid="565"/>
                                        </p:tgtEl>
                                        <p:attrNameLst>
                                          <p:attrName>style.visibility</p:attrName>
                                        </p:attrNameLst>
                                      </p:cBhvr>
                                      <p:to>
                                        <p:strVal val="visible"/>
                                      </p:to>
                                    </p:set>
                                  </p:childTnLst>
                                </p:cTn>
                              </p:par>
                              <p:par>
                                <p:cTn id="9" presetID="1" presetClass="entr" presetSubtype="0" fill="hold" grpId="3" nodeType="withEffect">
                                  <p:stCondLst>
                                    <p:cond delay="0"/>
                                  </p:stCondLst>
                                  <p:iterate>
                                    <p:tmAbs val="0"/>
                                  </p:iterate>
                                  <p:childTnLst>
                                    <p:set>
                                      <p:cBhvr>
                                        <p:cTn id="10" fill="hold"/>
                                        <p:tgtEl>
                                          <p:spTgt spid="5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1" animBg="1" advAuto="0"/>
      <p:bldP spid="565" grpId="2" animBg="1" advAuto="0"/>
      <p:bldP spid="566" grpId="3"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Oid:30"/>
          <p:cNvSpPr/>
          <p:nvPr/>
        </p:nvSpPr>
        <p:spPr>
          <a:xfrm>
            <a:off x="1403082" y="4692638"/>
            <a:ext cx="749648" cy="348856"/>
          </a:xfrm>
          <a:prstGeom prst="rect">
            <a:avLst/>
          </a:prstGeom>
          <a:solidFill>
            <a:srgbClr val="FFFFFF"/>
          </a:solidFill>
          <a:ln w="3175">
            <a:solidFill>
              <a:srgbClr val="000000"/>
            </a:solidFill>
          </a:ln>
        </p:spPr>
        <p:txBody>
          <a:bodyPr lIns="34289" tIns="34289" rIns="34289" bIns="34289" anchor="ctr"/>
          <a:lstStyle/>
          <a:p>
            <a:pPr marL="0" marR="0" indent="0" defTabSz="914400">
              <a:spcBef>
                <a:spcPts val="0"/>
              </a:spcBef>
              <a:defRPr sz="2000">
                <a:uFillTx/>
              </a:defRPr>
            </a:pPr>
            <a:endParaRPr/>
          </a:p>
        </p:txBody>
      </p:sp>
      <p:grpSp>
        <p:nvGrpSpPr>
          <p:cNvPr id="593" name="成组"/>
          <p:cNvGrpSpPr/>
          <p:nvPr/>
        </p:nvGrpSpPr>
        <p:grpSpPr>
          <a:xfrm>
            <a:off x="3020014" y="4369666"/>
            <a:ext cx="749650" cy="691756"/>
            <a:chOff x="0" y="0"/>
            <a:chExt cx="749649" cy="691755"/>
          </a:xfrm>
        </p:grpSpPr>
        <p:sp>
          <p:nvSpPr>
            <p:cNvPr id="591" name="Oid:23"/>
            <p:cNvSpPr/>
            <p:nvPr/>
          </p:nvSpPr>
          <p:spPr>
            <a:xfrm>
              <a:off x="-1" y="-1"/>
              <a:ext cx="749651"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92" name="Oid:40"/>
            <p:cNvSpPr/>
            <p:nvPr/>
          </p:nvSpPr>
          <p:spPr>
            <a:xfrm>
              <a:off x="-1" y="342900"/>
              <a:ext cx="749651"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grpSp>
        <p:nvGrpSpPr>
          <p:cNvPr id="596" name="成组"/>
          <p:cNvGrpSpPr/>
          <p:nvPr/>
        </p:nvGrpSpPr>
        <p:grpSpPr>
          <a:xfrm>
            <a:off x="4451378" y="4369666"/>
            <a:ext cx="749650" cy="691756"/>
            <a:chOff x="0" y="0"/>
            <a:chExt cx="749649" cy="691755"/>
          </a:xfrm>
        </p:grpSpPr>
        <p:sp>
          <p:nvSpPr>
            <p:cNvPr id="594" name="Oid:18"/>
            <p:cNvSpPr/>
            <p:nvPr/>
          </p:nvSpPr>
          <p:spPr>
            <a:xfrm>
              <a:off x="-1" y="-1"/>
              <a:ext cx="749651"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95" name="Oid:45"/>
            <p:cNvSpPr/>
            <p:nvPr/>
          </p:nvSpPr>
          <p:spPr>
            <a:xfrm>
              <a:off x="-1" y="342900"/>
              <a:ext cx="749651" cy="34885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grpSp>
        <p:nvGrpSpPr>
          <p:cNvPr id="599" name="成组"/>
          <p:cNvGrpSpPr/>
          <p:nvPr/>
        </p:nvGrpSpPr>
        <p:grpSpPr>
          <a:xfrm>
            <a:off x="5863692" y="4369666"/>
            <a:ext cx="749650" cy="691758"/>
            <a:chOff x="0" y="0"/>
            <a:chExt cx="749649" cy="691756"/>
          </a:xfrm>
        </p:grpSpPr>
        <p:sp>
          <p:nvSpPr>
            <p:cNvPr id="597" name="Oid:25"/>
            <p:cNvSpPr/>
            <p:nvPr/>
          </p:nvSpPr>
          <p:spPr>
            <a:xfrm>
              <a:off x="0" y="-1"/>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sp>
          <p:nvSpPr>
            <p:cNvPr id="598" name="null"/>
            <p:cNvSpPr/>
            <p:nvPr/>
          </p:nvSpPr>
          <p:spPr>
            <a:xfrm>
              <a:off x="0" y="342900"/>
              <a:ext cx="749650" cy="34885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2000">
                  <a:uFillTx/>
                </a:defRPr>
              </a:pPr>
              <a:endParaRPr/>
            </a:p>
          </p:txBody>
        </p:sp>
      </p:grpSp>
      <p:grpSp>
        <p:nvGrpSpPr>
          <p:cNvPr id="602" name="students"/>
          <p:cNvGrpSpPr/>
          <p:nvPr/>
        </p:nvGrpSpPr>
        <p:grpSpPr>
          <a:xfrm>
            <a:off x="1501301" y="5125180"/>
            <a:ext cx="651431" cy="353943"/>
            <a:chOff x="-1" y="-2543"/>
            <a:chExt cx="651429" cy="353942"/>
          </a:xfrm>
        </p:grpSpPr>
        <p:sp>
          <p:nvSpPr>
            <p:cNvPr id="600" name="矩形"/>
            <p:cNvSpPr/>
            <p:nvPr/>
          </p:nvSpPr>
          <p:spPr>
            <a:xfrm>
              <a:off x="-1" y="-1"/>
              <a:ext cx="651429" cy="348857"/>
            </a:xfrm>
            <a:prstGeom prst="rect">
              <a:avLst/>
            </a:prstGeom>
            <a:solidFill>
              <a:srgbClr val="FFFFFF"/>
            </a:solidFill>
            <a:ln w="12700" cap="flat">
              <a:noFill/>
              <a:miter lim="400000"/>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01" name="head"/>
            <p:cNvSpPr txBox="1"/>
            <p:nvPr/>
          </p:nvSpPr>
          <p:spPr>
            <a:xfrm>
              <a:off x="-1" y="-2543"/>
              <a:ext cx="651429" cy="3539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marL="0" marR="0" indent="0" defTabSz="914400">
                <a:spcBef>
                  <a:spcPts val="0"/>
                </a:spcBef>
                <a:defRPr sz="1800">
                  <a:uFillTx/>
                  <a:latin typeface="Arial"/>
                  <a:ea typeface="Arial"/>
                  <a:cs typeface="Arial"/>
                  <a:sym typeface="Arial"/>
                </a:defRPr>
              </a:lvl1pPr>
            </a:lstStyle>
            <a:p>
              <a:r>
                <a:rPr>
                  <a:solidFill>
                    <a:srgbClr val="FF0000"/>
                  </a:solidFill>
                </a:rPr>
                <a:t>head</a:t>
              </a:r>
            </a:p>
          </p:txBody>
        </p:sp>
      </p:grpSp>
      <p:sp>
        <p:nvSpPr>
          <p:cNvPr id="603" name="直线箭头连接符 4"/>
          <p:cNvSpPr/>
          <p:nvPr/>
        </p:nvSpPr>
        <p:spPr>
          <a:xfrm>
            <a:off x="1807431" y="4854622"/>
            <a:ext cx="119412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604" name="直线箭头连接符 34"/>
          <p:cNvSpPr/>
          <p:nvPr/>
        </p:nvSpPr>
        <p:spPr>
          <a:xfrm>
            <a:off x="3366068" y="4854622"/>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605" name="直线箭头连接符 35"/>
          <p:cNvSpPr/>
          <p:nvPr/>
        </p:nvSpPr>
        <p:spPr>
          <a:xfrm>
            <a:off x="4800018" y="4854622"/>
            <a:ext cx="1080001" cy="1"/>
          </a:xfrm>
          <a:prstGeom prst="line">
            <a:avLst/>
          </a:prstGeom>
          <a:ln w="12700">
            <a:solidFill>
              <a:srgbClr val="FF0000"/>
            </a:solidFill>
            <a:miter/>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grpSp>
        <p:nvGrpSpPr>
          <p:cNvPr id="608" name="组合 38"/>
          <p:cNvGrpSpPr/>
          <p:nvPr/>
        </p:nvGrpSpPr>
        <p:grpSpPr>
          <a:xfrm>
            <a:off x="6172067" y="4795577"/>
            <a:ext cx="114293" cy="171454"/>
            <a:chOff x="0" y="0"/>
            <a:chExt cx="114292" cy="171452"/>
          </a:xfrm>
        </p:grpSpPr>
        <p:sp>
          <p:nvSpPr>
            <p:cNvPr id="606" name="线条"/>
            <p:cNvSpPr/>
            <p:nvPr/>
          </p:nvSpPr>
          <p:spPr>
            <a:xfrm flipH="1">
              <a:off x="0" y="0"/>
              <a:ext cx="57152" cy="171453"/>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sp>
          <p:nvSpPr>
            <p:cNvPr id="607" name="线条"/>
            <p:cNvSpPr/>
            <p:nvPr/>
          </p:nvSpPr>
          <p:spPr>
            <a:xfrm>
              <a:off x="57142" y="-1"/>
              <a:ext cx="57152" cy="171454"/>
            </a:xfrm>
            <a:prstGeom prst="line">
              <a:avLst/>
            </a:prstGeom>
            <a:noFill/>
            <a:ln w="3175" cap="flat">
              <a:solidFill>
                <a:srgbClr val="000000"/>
              </a:solidFill>
              <a:prstDash val="solid"/>
              <a:round/>
            </a:ln>
            <a:effectLst/>
          </p:spPr>
          <p:txBody>
            <a:bodyPr wrap="square" lIns="34289" tIns="34289" rIns="34289" bIns="34289" numCol="1" anchor="t">
              <a:noAutofit/>
            </a:bodyPr>
            <a:lstStyle/>
            <a:p>
              <a:pPr marL="0" marR="0" indent="0" defTabSz="914400">
                <a:spcBef>
                  <a:spcPts val="0"/>
                </a:spcBef>
                <a:defRPr sz="1800">
                  <a:uFillTx/>
                  <a:latin typeface="Arial"/>
                  <a:ea typeface="Arial"/>
                  <a:cs typeface="Arial"/>
                  <a:sym typeface="Arial"/>
                </a:defRPr>
              </a:pPr>
              <a:endParaRPr/>
            </a:p>
          </p:txBody>
        </p:sp>
      </p:grpSp>
      <p:grpSp>
        <p:nvGrpSpPr>
          <p:cNvPr id="618" name="成组"/>
          <p:cNvGrpSpPr/>
          <p:nvPr/>
        </p:nvGrpSpPr>
        <p:grpSpPr>
          <a:xfrm>
            <a:off x="2990254" y="2530208"/>
            <a:ext cx="810348" cy="1314271"/>
            <a:chOff x="0" y="0"/>
            <a:chExt cx="810346" cy="1314270"/>
          </a:xfrm>
        </p:grpSpPr>
        <p:grpSp>
          <p:nvGrpSpPr>
            <p:cNvPr id="611" name="云飞扬"/>
            <p:cNvGrpSpPr/>
            <p:nvPr/>
          </p:nvGrpSpPr>
          <p:grpSpPr>
            <a:xfrm>
              <a:off x="0" y="0"/>
              <a:ext cx="810347" cy="768785"/>
              <a:chOff x="0" y="0"/>
              <a:chExt cx="810346" cy="768784"/>
            </a:xfrm>
          </p:grpSpPr>
          <p:sp>
            <p:nvSpPr>
              <p:cNvPr id="609" name="矩形"/>
              <p:cNvSpPr/>
              <p:nvPr/>
            </p:nvSpPr>
            <p:spPr>
              <a:xfrm>
                <a:off x="0" y="195842"/>
                <a:ext cx="810347" cy="37710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10" name="云飞扬"/>
              <p:cNvSpPr txBox="1"/>
              <p:nvPr/>
            </p:nvSpPr>
            <p:spPr>
              <a:xfrm>
                <a:off x="3861" y="0"/>
                <a:ext cx="802625" cy="7687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云飞扬</a:t>
                </a:r>
              </a:p>
            </p:txBody>
          </p:sp>
        </p:grpSp>
        <p:grpSp>
          <p:nvGrpSpPr>
            <p:cNvPr id="614" name="17"/>
            <p:cNvGrpSpPr/>
            <p:nvPr/>
          </p:nvGrpSpPr>
          <p:grpSpPr>
            <a:xfrm>
              <a:off x="-1" y="566506"/>
              <a:ext cx="810348" cy="377101"/>
              <a:chOff x="0" y="0"/>
              <a:chExt cx="810346" cy="377100"/>
            </a:xfrm>
          </p:grpSpPr>
          <p:sp>
            <p:nvSpPr>
              <p:cNvPr id="612" name="矩形"/>
              <p:cNvSpPr/>
              <p:nvPr/>
            </p:nvSpPr>
            <p:spPr>
              <a:xfrm>
                <a:off x="-1" y="-1"/>
                <a:ext cx="810348" cy="37710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13" name="17"/>
              <p:cNvSpPr txBox="1"/>
              <p:nvPr/>
            </p:nvSpPr>
            <p:spPr>
              <a:xfrm>
                <a:off x="3861" y="7260"/>
                <a:ext cx="802625" cy="36258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617" name="181"/>
            <p:cNvGrpSpPr/>
            <p:nvPr/>
          </p:nvGrpSpPr>
          <p:grpSpPr>
            <a:xfrm>
              <a:off x="-1" y="937170"/>
              <a:ext cx="810348" cy="377101"/>
              <a:chOff x="0" y="0"/>
              <a:chExt cx="810346" cy="377100"/>
            </a:xfrm>
          </p:grpSpPr>
          <p:sp>
            <p:nvSpPr>
              <p:cNvPr id="615" name="矩形"/>
              <p:cNvSpPr/>
              <p:nvPr/>
            </p:nvSpPr>
            <p:spPr>
              <a:xfrm>
                <a:off x="-1" y="-1"/>
                <a:ext cx="810348" cy="377102"/>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16" name="181"/>
              <p:cNvSpPr txBox="1"/>
              <p:nvPr/>
            </p:nvSpPr>
            <p:spPr>
              <a:xfrm>
                <a:off x="3861" y="7260"/>
                <a:ext cx="802625" cy="36258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181</a:t>
                </a:r>
              </a:p>
            </p:txBody>
          </p:sp>
        </p:grpSp>
      </p:grpSp>
      <p:sp>
        <p:nvSpPr>
          <p:cNvPr id="619" name="线条"/>
          <p:cNvSpPr/>
          <p:nvPr/>
        </p:nvSpPr>
        <p:spPr>
          <a:xfrm flipV="1">
            <a:off x="3394581" y="3837655"/>
            <a:ext cx="2" cy="766534"/>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620" name="线条"/>
          <p:cNvSpPr/>
          <p:nvPr/>
        </p:nvSpPr>
        <p:spPr>
          <a:xfrm flipV="1">
            <a:off x="4829003" y="3837655"/>
            <a:ext cx="2" cy="766534"/>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621" name="线条"/>
          <p:cNvSpPr/>
          <p:nvPr/>
        </p:nvSpPr>
        <p:spPr>
          <a:xfrm flipV="1">
            <a:off x="6239145" y="3837655"/>
            <a:ext cx="2" cy="766534"/>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grpSp>
        <p:nvGrpSpPr>
          <p:cNvPr id="631" name="成组"/>
          <p:cNvGrpSpPr/>
          <p:nvPr/>
        </p:nvGrpSpPr>
        <p:grpSpPr>
          <a:xfrm>
            <a:off x="4400259" y="2407029"/>
            <a:ext cx="868280" cy="1408229"/>
            <a:chOff x="0" y="0"/>
            <a:chExt cx="868278" cy="1408227"/>
          </a:xfrm>
        </p:grpSpPr>
        <p:grpSp>
          <p:nvGrpSpPr>
            <p:cNvPr id="624" name="浪淘沙"/>
            <p:cNvGrpSpPr/>
            <p:nvPr/>
          </p:nvGrpSpPr>
          <p:grpSpPr>
            <a:xfrm>
              <a:off x="0" y="0"/>
              <a:ext cx="868279" cy="823745"/>
              <a:chOff x="0" y="0"/>
              <a:chExt cx="868278" cy="823744"/>
            </a:xfrm>
          </p:grpSpPr>
          <p:sp>
            <p:nvSpPr>
              <p:cNvPr id="622" name="矩形"/>
              <p:cNvSpPr/>
              <p:nvPr/>
            </p:nvSpPr>
            <p:spPr>
              <a:xfrm>
                <a:off x="0" y="209842"/>
                <a:ext cx="868279" cy="404060"/>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23" name="浪淘沙"/>
              <p:cNvSpPr txBox="1"/>
              <p:nvPr/>
            </p:nvSpPr>
            <p:spPr>
              <a:xfrm>
                <a:off x="4137" y="0"/>
                <a:ext cx="860005" cy="8237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浪淘沙</a:t>
                </a:r>
              </a:p>
            </p:txBody>
          </p:sp>
        </p:grpSp>
        <p:grpSp>
          <p:nvGrpSpPr>
            <p:cNvPr id="627" name="18"/>
            <p:cNvGrpSpPr/>
            <p:nvPr/>
          </p:nvGrpSpPr>
          <p:grpSpPr>
            <a:xfrm>
              <a:off x="-1" y="607005"/>
              <a:ext cx="868280" cy="404060"/>
              <a:chOff x="0" y="0"/>
              <a:chExt cx="868278" cy="404059"/>
            </a:xfrm>
          </p:grpSpPr>
          <p:sp>
            <p:nvSpPr>
              <p:cNvPr id="625" name="矩形"/>
              <p:cNvSpPr/>
              <p:nvPr/>
            </p:nvSpPr>
            <p:spPr>
              <a:xfrm>
                <a:off x="-1" y="-1"/>
                <a:ext cx="868280" cy="40406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26" name="18"/>
              <p:cNvSpPr txBox="1"/>
              <p:nvPr/>
            </p:nvSpPr>
            <p:spPr>
              <a:xfrm>
                <a:off x="4137" y="7779"/>
                <a:ext cx="860005" cy="388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a:t>
                </a:r>
              </a:p>
            </p:txBody>
          </p:sp>
        </p:grpSp>
        <p:grpSp>
          <p:nvGrpSpPr>
            <p:cNvPr id="630" name="170"/>
            <p:cNvGrpSpPr/>
            <p:nvPr/>
          </p:nvGrpSpPr>
          <p:grpSpPr>
            <a:xfrm>
              <a:off x="-1" y="1004168"/>
              <a:ext cx="868280" cy="404060"/>
              <a:chOff x="0" y="0"/>
              <a:chExt cx="868278" cy="404059"/>
            </a:xfrm>
          </p:grpSpPr>
          <p:sp>
            <p:nvSpPr>
              <p:cNvPr id="628" name="矩形"/>
              <p:cNvSpPr/>
              <p:nvPr/>
            </p:nvSpPr>
            <p:spPr>
              <a:xfrm>
                <a:off x="-1" y="-1"/>
                <a:ext cx="868280" cy="40406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29" name="170"/>
              <p:cNvSpPr txBox="1"/>
              <p:nvPr/>
            </p:nvSpPr>
            <p:spPr>
              <a:xfrm>
                <a:off x="4137" y="7779"/>
                <a:ext cx="860005" cy="388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170</a:t>
                </a:r>
              </a:p>
            </p:txBody>
          </p:sp>
        </p:grpSp>
      </p:grpSp>
      <p:grpSp>
        <p:nvGrpSpPr>
          <p:cNvPr id="641" name="成组"/>
          <p:cNvGrpSpPr/>
          <p:nvPr/>
        </p:nvGrpSpPr>
        <p:grpSpPr>
          <a:xfrm>
            <a:off x="5814883" y="2419729"/>
            <a:ext cx="868279" cy="1408229"/>
            <a:chOff x="0" y="0"/>
            <a:chExt cx="868278" cy="1408227"/>
          </a:xfrm>
        </p:grpSpPr>
        <p:grpSp>
          <p:nvGrpSpPr>
            <p:cNvPr id="634" name="万山红"/>
            <p:cNvGrpSpPr/>
            <p:nvPr/>
          </p:nvGrpSpPr>
          <p:grpSpPr>
            <a:xfrm>
              <a:off x="0" y="0"/>
              <a:ext cx="868279" cy="823745"/>
              <a:chOff x="0" y="0"/>
              <a:chExt cx="868278" cy="823744"/>
            </a:xfrm>
          </p:grpSpPr>
          <p:sp>
            <p:nvSpPr>
              <p:cNvPr id="632" name="矩形"/>
              <p:cNvSpPr/>
              <p:nvPr/>
            </p:nvSpPr>
            <p:spPr>
              <a:xfrm>
                <a:off x="0" y="209842"/>
                <a:ext cx="868279" cy="404060"/>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33" name="万山红"/>
              <p:cNvSpPr txBox="1"/>
              <p:nvPr/>
            </p:nvSpPr>
            <p:spPr>
              <a:xfrm>
                <a:off x="4137" y="0"/>
                <a:ext cx="860005" cy="8237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万山红</a:t>
                </a:r>
              </a:p>
            </p:txBody>
          </p:sp>
        </p:grpSp>
        <p:grpSp>
          <p:nvGrpSpPr>
            <p:cNvPr id="637" name="17"/>
            <p:cNvGrpSpPr/>
            <p:nvPr/>
          </p:nvGrpSpPr>
          <p:grpSpPr>
            <a:xfrm>
              <a:off x="-1" y="607005"/>
              <a:ext cx="868280" cy="404060"/>
              <a:chOff x="0" y="0"/>
              <a:chExt cx="868278" cy="404059"/>
            </a:xfrm>
          </p:grpSpPr>
          <p:sp>
            <p:nvSpPr>
              <p:cNvPr id="635" name="矩形"/>
              <p:cNvSpPr/>
              <p:nvPr/>
            </p:nvSpPr>
            <p:spPr>
              <a:xfrm>
                <a:off x="-1" y="-1"/>
                <a:ext cx="868280" cy="40406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36" name="17"/>
              <p:cNvSpPr txBox="1"/>
              <p:nvPr/>
            </p:nvSpPr>
            <p:spPr>
              <a:xfrm>
                <a:off x="4137" y="7779"/>
                <a:ext cx="860005" cy="388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640" name="165"/>
            <p:cNvGrpSpPr/>
            <p:nvPr/>
          </p:nvGrpSpPr>
          <p:grpSpPr>
            <a:xfrm>
              <a:off x="-1" y="1004168"/>
              <a:ext cx="868280" cy="404060"/>
              <a:chOff x="0" y="0"/>
              <a:chExt cx="868278" cy="404059"/>
            </a:xfrm>
          </p:grpSpPr>
          <p:sp>
            <p:nvSpPr>
              <p:cNvPr id="638" name="矩形"/>
              <p:cNvSpPr/>
              <p:nvPr/>
            </p:nvSpPr>
            <p:spPr>
              <a:xfrm>
                <a:off x="-1" y="-1"/>
                <a:ext cx="868280" cy="40406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39" name="165"/>
              <p:cNvSpPr txBox="1"/>
              <p:nvPr/>
            </p:nvSpPr>
            <p:spPr>
              <a:xfrm>
                <a:off x="4137" y="7779"/>
                <a:ext cx="860005" cy="388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165</a:t>
                </a:r>
              </a:p>
            </p:txBody>
          </p:sp>
        </p:grpSp>
      </p:grpSp>
      <p:sp>
        <p:nvSpPr>
          <p:cNvPr id="642" name="文本框 3"/>
          <p:cNvSpPr txBox="1"/>
          <p:nvPr/>
        </p:nvSpPr>
        <p:spPr>
          <a:xfrm>
            <a:off x="537210" y="1829245"/>
            <a:ext cx="2531460"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rPr>
                <a:latin typeface="Times New Roman" panose="02020603050405020304" pitchFamily="18" charset="0"/>
                <a:cs typeface="Times New Roman" panose="02020603050405020304" pitchFamily="18" charset="0"/>
              </a:rPr>
              <a:t>如何找到万山红？</a:t>
            </a:r>
          </a:p>
        </p:txBody>
      </p:sp>
      <p:sp>
        <p:nvSpPr>
          <p:cNvPr id="4" name="文本框 3">
            <a:extLst>
              <a:ext uri="{FF2B5EF4-FFF2-40B4-BE49-F238E27FC236}">
                <a16:creationId xmlns:a16="http://schemas.microsoft.com/office/drawing/2014/main" id="{AC77C8FC-01D3-710B-BE3C-707ADC850CD4}"/>
              </a:ext>
            </a:extLst>
          </p:cNvPr>
          <p:cNvSpPr txBox="1"/>
          <p:nvPr/>
        </p:nvSpPr>
        <p:spPr>
          <a:xfrm>
            <a:off x="451617" y="1186975"/>
            <a:ext cx="363913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lang="zh-CN" altLang="en-US" sz="2400">
                <a:latin typeface="Times New Roman" panose="02020603050405020304" pitchFamily="18" charset="0"/>
                <a:ea typeface="SimSun" panose="02010600030101010101" pitchFamily="2" charset="-122"/>
                <a:cs typeface="Times New Roman" panose="02020603050405020304" pitchFamily="18" charset="0"/>
              </a:rPr>
              <a:t>顺序存取</a:t>
            </a:r>
            <a:r>
              <a:rPr lang="en-US" altLang="zh-CN" sz="2400">
                <a:latin typeface="Times New Roman" panose="02020603050405020304" pitchFamily="18" charset="0"/>
                <a:ea typeface="SimSun" panose="02010600030101010101" pitchFamily="2" charset="-122"/>
                <a:cs typeface="Times New Roman" panose="02020603050405020304" pitchFamily="18" charset="0"/>
              </a:rPr>
              <a:t>(sequential access)</a:t>
            </a:r>
            <a:endParaRPr kumimoji="1" lang="zh-CN" altLang="en-US" sz="2400">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标题 5">
            <a:extLst>
              <a:ext uri="{FF2B5EF4-FFF2-40B4-BE49-F238E27FC236}">
                <a16:creationId xmlns:a16="http://schemas.microsoft.com/office/drawing/2014/main" id="{54406AB5-ECDF-FE26-D357-469CB753A5A3}"/>
              </a:ext>
            </a:extLst>
          </p:cNvPr>
          <p:cNvSpPr>
            <a:spLocks noGrp="1"/>
          </p:cNvSpPr>
          <p:nvPr>
            <p:ph type="title"/>
          </p:nvPr>
        </p:nvSpPr>
        <p:spPr/>
        <p:txBody>
          <a:bodyPr/>
          <a:lstStyle/>
          <a:p>
            <a:r>
              <a:rPr lang="zh-CN" altLang="en-US"/>
              <a:t>链式结构的特点</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0" name="成组"/>
          <p:cNvGrpSpPr/>
          <p:nvPr/>
        </p:nvGrpSpPr>
        <p:grpSpPr>
          <a:xfrm>
            <a:off x="2160016" y="2485769"/>
            <a:ext cx="3279087" cy="677692"/>
            <a:chOff x="0" y="0"/>
            <a:chExt cx="3279086" cy="677690"/>
          </a:xfrm>
        </p:grpSpPr>
        <p:sp>
          <p:nvSpPr>
            <p:cNvPr id="647" name="矩形"/>
            <p:cNvSpPr/>
            <p:nvPr/>
          </p:nvSpPr>
          <p:spPr>
            <a:xfrm>
              <a:off x="-1" y="0"/>
              <a:ext cx="1105700"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648" name="矩形"/>
            <p:cNvSpPr/>
            <p:nvPr/>
          </p:nvSpPr>
          <p:spPr>
            <a:xfrm>
              <a:off x="1077565"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649" name="矩形"/>
            <p:cNvSpPr/>
            <p:nvPr/>
          </p:nvSpPr>
          <p:spPr>
            <a:xfrm>
              <a:off x="2173386"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grpSp>
      <p:sp>
        <p:nvSpPr>
          <p:cNvPr id="652" name="[0]"/>
          <p:cNvSpPr txBox="1"/>
          <p:nvPr/>
        </p:nvSpPr>
        <p:spPr>
          <a:xfrm>
            <a:off x="2572784" y="3251686"/>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[0]</a:t>
            </a:r>
          </a:p>
        </p:txBody>
      </p:sp>
      <p:sp>
        <p:nvSpPr>
          <p:cNvPr id="653" name="[1]"/>
          <p:cNvSpPr txBox="1"/>
          <p:nvPr/>
        </p:nvSpPr>
        <p:spPr>
          <a:xfrm>
            <a:off x="3595644" y="3251686"/>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spcBef>
                <a:spcPts val="0"/>
              </a:spcBef>
              <a:defRPr sz="1800">
                <a:solidFill>
                  <a:srgbClr val="FF0000"/>
                </a:solidFill>
                <a:uFillTx/>
                <a:latin typeface="Arial"/>
                <a:ea typeface="Arial"/>
                <a:cs typeface="Arial"/>
                <a:sym typeface="Arial"/>
              </a:defRPr>
            </a:pPr>
            <a:r>
              <a:t>[1]</a:t>
            </a:r>
          </a:p>
        </p:txBody>
      </p:sp>
      <p:sp>
        <p:nvSpPr>
          <p:cNvPr id="654" name="[2]"/>
          <p:cNvSpPr txBox="1"/>
          <p:nvPr/>
        </p:nvSpPr>
        <p:spPr>
          <a:xfrm>
            <a:off x="4710862" y="3251686"/>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[2]</a:t>
            </a:r>
          </a:p>
        </p:txBody>
      </p:sp>
      <p:sp>
        <p:nvSpPr>
          <p:cNvPr id="656" name="文本框 2"/>
          <p:cNvSpPr txBox="1"/>
          <p:nvPr/>
        </p:nvSpPr>
        <p:spPr>
          <a:xfrm>
            <a:off x="1092327" y="2593616"/>
            <a:ext cx="673617" cy="398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t>elem</a:t>
            </a:r>
          </a:p>
        </p:txBody>
      </p:sp>
      <p:sp>
        <p:nvSpPr>
          <p:cNvPr id="657" name="文本框 3"/>
          <p:cNvSpPr txBox="1"/>
          <p:nvPr/>
        </p:nvSpPr>
        <p:spPr>
          <a:xfrm>
            <a:off x="396286" y="1255127"/>
            <a:ext cx="5301449"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a:uFillTx/>
              </a:defRPr>
            </a:pPr>
            <a:r>
              <a:rPr>
                <a:latin typeface="Times New Roman" panose="02020603050405020304" pitchFamily="18" charset="0"/>
                <a:cs typeface="Times New Roman" panose="02020603050405020304" pitchFamily="18" charset="0"/>
              </a:rPr>
              <a:t>数组元素的</a:t>
            </a:r>
            <a:r>
              <a:rPr>
                <a:solidFill>
                  <a:srgbClr val="FF0000"/>
                </a:solidFill>
                <a:latin typeface="Times New Roman" panose="02020603050405020304" pitchFamily="18" charset="0"/>
                <a:cs typeface="Times New Roman" panose="02020603050405020304" pitchFamily="18" charset="0"/>
              </a:rPr>
              <a:t>位置</a:t>
            </a:r>
            <a:r>
              <a:rPr>
                <a:solidFill>
                  <a:schemeClr val="accent1">
                    <a:hueOff val="-82191"/>
                    <a:satOff val="5750"/>
                    <a:lumOff val="13565"/>
                  </a:schemeClr>
                </a:solidFill>
                <a:latin typeface="Times New Roman" panose="02020603050405020304" pitchFamily="18" charset="0"/>
                <a:cs typeface="Times New Roman" panose="02020603050405020304" pitchFamily="18" charset="0"/>
              </a:rPr>
              <a:t>天然的</a:t>
            </a:r>
            <a:r>
              <a:rPr>
                <a:latin typeface="Times New Roman" panose="02020603050405020304" pitchFamily="18" charset="0"/>
                <a:cs typeface="Times New Roman" panose="02020603050405020304" pitchFamily="18" charset="0"/>
              </a:rPr>
              <a:t>表达了</a:t>
            </a:r>
            <a:r>
              <a:rPr>
                <a:solidFill>
                  <a:srgbClr val="FF0000"/>
                </a:solidFill>
                <a:latin typeface="Times New Roman" panose="02020603050405020304" pitchFamily="18" charset="0"/>
                <a:cs typeface="Times New Roman" panose="02020603050405020304" pitchFamily="18" charset="0"/>
              </a:rPr>
              <a:t>先后关系</a:t>
            </a:r>
          </a:p>
        </p:txBody>
      </p:sp>
      <p:sp>
        <p:nvSpPr>
          <p:cNvPr id="5" name="标题 4">
            <a:extLst>
              <a:ext uri="{FF2B5EF4-FFF2-40B4-BE49-F238E27FC236}">
                <a16:creationId xmlns:a16="http://schemas.microsoft.com/office/drawing/2014/main" id="{B8CBADAB-56C6-FCA8-2209-3B993E5DED73}"/>
              </a:ext>
            </a:extLst>
          </p:cNvPr>
          <p:cNvSpPr>
            <a:spLocks noGrp="1"/>
          </p:cNvSpPr>
          <p:nvPr>
            <p:ph type="title"/>
          </p:nvPr>
        </p:nvSpPr>
        <p:spPr/>
        <p:txBody>
          <a:bodyPr/>
          <a:lstStyle/>
          <a:p>
            <a:r>
              <a:rPr lang="zh-CN" altLang="en-US"/>
              <a:t>关系</a:t>
            </a:r>
            <a:r>
              <a:rPr lang="en-US" altLang="zh-CN"/>
              <a:t>:</a:t>
            </a:r>
            <a:r>
              <a:rPr lang="zh-CN" altLang="en-US"/>
              <a:t>数组</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1" name="成组"/>
          <p:cNvGrpSpPr/>
          <p:nvPr/>
        </p:nvGrpSpPr>
        <p:grpSpPr>
          <a:xfrm>
            <a:off x="2580351" y="1895511"/>
            <a:ext cx="865448" cy="1403638"/>
            <a:chOff x="0" y="0"/>
            <a:chExt cx="865447" cy="1403637"/>
          </a:xfrm>
        </p:grpSpPr>
        <p:grpSp>
          <p:nvGrpSpPr>
            <p:cNvPr id="664" name="云飞扬"/>
            <p:cNvGrpSpPr/>
            <p:nvPr/>
          </p:nvGrpSpPr>
          <p:grpSpPr>
            <a:xfrm>
              <a:off x="0" y="0"/>
              <a:ext cx="865448" cy="821060"/>
              <a:chOff x="0" y="0"/>
              <a:chExt cx="865447" cy="821059"/>
            </a:xfrm>
          </p:grpSpPr>
          <p:sp>
            <p:nvSpPr>
              <p:cNvPr id="662" name="矩形"/>
              <p:cNvSpPr/>
              <p:nvPr/>
            </p:nvSpPr>
            <p:spPr>
              <a:xfrm>
                <a:off x="0" y="209158"/>
                <a:ext cx="865448" cy="4027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63" name="云飞扬"/>
              <p:cNvSpPr txBox="1"/>
              <p:nvPr/>
            </p:nvSpPr>
            <p:spPr>
              <a:xfrm>
                <a:off x="4123" y="0"/>
                <a:ext cx="857201" cy="8210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云飞扬</a:t>
                </a:r>
              </a:p>
            </p:txBody>
          </p:sp>
        </p:grpSp>
        <p:grpSp>
          <p:nvGrpSpPr>
            <p:cNvPr id="667" name="17"/>
            <p:cNvGrpSpPr/>
            <p:nvPr/>
          </p:nvGrpSpPr>
          <p:grpSpPr>
            <a:xfrm>
              <a:off x="-1" y="605027"/>
              <a:ext cx="865449" cy="402743"/>
              <a:chOff x="0" y="0"/>
              <a:chExt cx="865447" cy="402741"/>
            </a:xfrm>
          </p:grpSpPr>
          <p:sp>
            <p:nvSpPr>
              <p:cNvPr id="665" name="矩形"/>
              <p:cNvSpPr/>
              <p:nvPr/>
            </p:nvSpPr>
            <p:spPr>
              <a:xfrm>
                <a:off x="-1" y="-1"/>
                <a:ext cx="865449" cy="4027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66" name="17"/>
              <p:cNvSpPr txBox="1"/>
              <p:nvPr/>
            </p:nvSpPr>
            <p:spPr>
              <a:xfrm>
                <a:off x="4123" y="7753"/>
                <a:ext cx="857201" cy="3872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670" name="181"/>
            <p:cNvGrpSpPr/>
            <p:nvPr/>
          </p:nvGrpSpPr>
          <p:grpSpPr>
            <a:xfrm>
              <a:off x="-1" y="1000895"/>
              <a:ext cx="865449" cy="402743"/>
              <a:chOff x="0" y="0"/>
              <a:chExt cx="865447" cy="402741"/>
            </a:xfrm>
          </p:grpSpPr>
          <p:sp>
            <p:nvSpPr>
              <p:cNvPr id="668" name="矩形"/>
              <p:cNvSpPr/>
              <p:nvPr/>
            </p:nvSpPr>
            <p:spPr>
              <a:xfrm>
                <a:off x="-1" y="-1"/>
                <a:ext cx="865449" cy="402743"/>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69" name="181"/>
              <p:cNvSpPr txBox="1"/>
              <p:nvPr/>
            </p:nvSpPr>
            <p:spPr>
              <a:xfrm>
                <a:off x="4123" y="7753"/>
                <a:ext cx="857201" cy="3872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181</a:t>
                </a:r>
              </a:p>
            </p:txBody>
          </p:sp>
        </p:grpSp>
      </p:grpSp>
      <p:grpSp>
        <p:nvGrpSpPr>
          <p:cNvPr id="675" name="成组"/>
          <p:cNvGrpSpPr/>
          <p:nvPr/>
        </p:nvGrpSpPr>
        <p:grpSpPr>
          <a:xfrm>
            <a:off x="2442881" y="3950303"/>
            <a:ext cx="3279087" cy="677692"/>
            <a:chOff x="0" y="0"/>
            <a:chExt cx="3279086" cy="677690"/>
          </a:xfrm>
        </p:grpSpPr>
        <p:sp>
          <p:nvSpPr>
            <p:cNvPr id="672" name="矩形"/>
            <p:cNvSpPr/>
            <p:nvPr/>
          </p:nvSpPr>
          <p:spPr>
            <a:xfrm>
              <a:off x="-1" y="0"/>
              <a:ext cx="1105700"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673" name="矩形"/>
            <p:cNvSpPr/>
            <p:nvPr/>
          </p:nvSpPr>
          <p:spPr>
            <a:xfrm>
              <a:off x="1077565"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674" name="矩形"/>
            <p:cNvSpPr/>
            <p:nvPr/>
          </p:nvSpPr>
          <p:spPr>
            <a:xfrm>
              <a:off x="2173386"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grpSp>
      <p:sp>
        <p:nvSpPr>
          <p:cNvPr id="677" name="[0]"/>
          <p:cNvSpPr txBox="1"/>
          <p:nvPr/>
        </p:nvSpPr>
        <p:spPr>
          <a:xfrm>
            <a:off x="2855649" y="4716220"/>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[0]</a:t>
            </a:r>
          </a:p>
        </p:txBody>
      </p:sp>
      <p:sp>
        <p:nvSpPr>
          <p:cNvPr id="678" name="[1]"/>
          <p:cNvSpPr txBox="1"/>
          <p:nvPr/>
        </p:nvSpPr>
        <p:spPr>
          <a:xfrm>
            <a:off x="3878508" y="4716220"/>
            <a:ext cx="343063"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spcBef>
                <a:spcPts val="0"/>
              </a:spcBef>
              <a:defRPr sz="1800">
                <a:solidFill>
                  <a:srgbClr val="FF0000"/>
                </a:solidFill>
                <a:uFillTx/>
                <a:latin typeface="Arial"/>
                <a:ea typeface="Arial"/>
                <a:cs typeface="Arial"/>
                <a:sym typeface="Arial"/>
              </a:defRPr>
            </a:pPr>
            <a:r>
              <a:t>[1]</a:t>
            </a:r>
          </a:p>
        </p:txBody>
      </p:sp>
      <p:sp>
        <p:nvSpPr>
          <p:cNvPr id="679" name="[2]"/>
          <p:cNvSpPr txBox="1"/>
          <p:nvPr/>
        </p:nvSpPr>
        <p:spPr>
          <a:xfrm>
            <a:off x="4993726" y="4716220"/>
            <a:ext cx="343063"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[2]</a:t>
            </a:r>
          </a:p>
        </p:txBody>
      </p:sp>
      <p:grpSp>
        <p:nvGrpSpPr>
          <p:cNvPr id="689" name="成组"/>
          <p:cNvGrpSpPr/>
          <p:nvPr/>
        </p:nvGrpSpPr>
        <p:grpSpPr>
          <a:xfrm>
            <a:off x="3601284" y="1884617"/>
            <a:ext cx="863221" cy="1400026"/>
            <a:chOff x="0" y="0"/>
            <a:chExt cx="863219" cy="1400024"/>
          </a:xfrm>
        </p:grpSpPr>
        <p:grpSp>
          <p:nvGrpSpPr>
            <p:cNvPr id="682" name="浪淘沙"/>
            <p:cNvGrpSpPr/>
            <p:nvPr/>
          </p:nvGrpSpPr>
          <p:grpSpPr>
            <a:xfrm>
              <a:off x="0" y="0"/>
              <a:ext cx="863220" cy="818946"/>
              <a:chOff x="0" y="0"/>
              <a:chExt cx="863219" cy="818945"/>
            </a:xfrm>
          </p:grpSpPr>
          <p:sp>
            <p:nvSpPr>
              <p:cNvPr id="680" name="矩形"/>
              <p:cNvSpPr/>
              <p:nvPr/>
            </p:nvSpPr>
            <p:spPr>
              <a:xfrm>
                <a:off x="0" y="208620"/>
                <a:ext cx="863220" cy="40170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81" name="浪淘沙"/>
              <p:cNvSpPr txBox="1"/>
              <p:nvPr/>
            </p:nvSpPr>
            <p:spPr>
              <a:xfrm>
                <a:off x="4113" y="0"/>
                <a:ext cx="854994" cy="818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浪淘沙</a:t>
                </a:r>
              </a:p>
            </p:txBody>
          </p:sp>
        </p:grpSp>
        <p:grpSp>
          <p:nvGrpSpPr>
            <p:cNvPr id="685" name="18"/>
            <p:cNvGrpSpPr/>
            <p:nvPr/>
          </p:nvGrpSpPr>
          <p:grpSpPr>
            <a:xfrm>
              <a:off x="-1" y="603469"/>
              <a:ext cx="863221" cy="401707"/>
              <a:chOff x="0" y="0"/>
              <a:chExt cx="863219" cy="401705"/>
            </a:xfrm>
          </p:grpSpPr>
          <p:sp>
            <p:nvSpPr>
              <p:cNvPr id="683" name="矩形"/>
              <p:cNvSpPr/>
              <p:nvPr/>
            </p:nvSpPr>
            <p:spPr>
              <a:xfrm>
                <a:off x="-1" y="-1"/>
                <a:ext cx="863221" cy="40170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84" name="18"/>
              <p:cNvSpPr txBox="1"/>
              <p:nvPr/>
            </p:nvSpPr>
            <p:spPr>
              <a:xfrm>
                <a:off x="4113" y="7733"/>
                <a:ext cx="854994" cy="3862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a:t>
                </a:r>
              </a:p>
            </p:txBody>
          </p:sp>
        </p:grpSp>
        <p:grpSp>
          <p:nvGrpSpPr>
            <p:cNvPr id="688" name="170"/>
            <p:cNvGrpSpPr/>
            <p:nvPr/>
          </p:nvGrpSpPr>
          <p:grpSpPr>
            <a:xfrm>
              <a:off x="-1" y="998319"/>
              <a:ext cx="863221" cy="401706"/>
              <a:chOff x="0" y="0"/>
              <a:chExt cx="863219" cy="401705"/>
            </a:xfrm>
          </p:grpSpPr>
          <p:sp>
            <p:nvSpPr>
              <p:cNvPr id="686" name="矩形"/>
              <p:cNvSpPr/>
              <p:nvPr/>
            </p:nvSpPr>
            <p:spPr>
              <a:xfrm>
                <a:off x="-1" y="-1"/>
                <a:ext cx="863221" cy="40170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87" name="170"/>
              <p:cNvSpPr txBox="1"/>
              <p:nvPr/>
            </p:nvSpPr>
            <p:spPr>
              <a:xfrm>
                <a:off x="4113" y="7733"/>
                <a:ext cx="854994" cy="3862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170</a:t>
                </a:r>
              </a:p>
            </p:txBody>
          </p:sp>
        </p:grpSp>
      </p:grpSp>
      <p:grpSp>
        <p:nvGrpSpPr>
          <p:cNvPr id="699" name="成组"/>
          <p:cNvGrpSpPr/>
          <p:nvPr/>
        </p:nvGrpSpPr>
        <p:grpSpPr>
          <a:xfrm>
            <a:off x="4692924" y="1884617"/>
            <a:ext cx="863221" cy="1400026"/>
            <a:chOff x="0" y="0"/>
            <a:chExt cx="863219" cy="1400024"/>
          </a:xfrm>
        </p:grpSpPr>
        <p:grpSp>
          <p:nvGrpSpPr>
            <p:cNvPr id="692" name="万山红"/>
            <p:cNvGrpSpPr/>
            <p:nvPr/>
          </p:nvGrpSpPr>
          <p:grpSpPr>
            <a:xfrm>
              <a:off x="0" y="0"/>
              <a:ext cx="863220" cy="818947"/>
              <a:chOff x="0" y="0"/>
              <a:chExt cx="863219" cy="818946"/>
            </a:xfrm>
          </p:grpSpPr>
          <p:sp>
            <p:nvSpPr>
              <p:cNvPr id="690" name="矩形"/>
              <p:cNvSpPr/>
              <p:nvPr/>
            </p:nvSpPr>
            <p:spPr>
              <a:xfrm>
                <a:off x="0" y="208620"/>
                <a:ext cx="863220" cy="40170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91" name="万山红"/>
              <p:cNvSpPr txBox="1"/>
              <p:nvPr/>
            </p:nvSpPr>
            <p:spPr>
              <a:xfrm>
                <a:off x="4113" y="0"/>
                <a:ext cx="854994" cy="8189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万山红</a:t>
                </a:r>
              </a:p>
            </p:txBody>
          </p:sp>
        </p:grpSp>
        <p:grpSp>
          <p:nvGrpSpPr>
            <p:cNvPr id="695" name="17"/>
            <p:cNvGrpSpPr/>
            <p:nvPr/>
          </p:nvGrpSpPr>
          <p:grpSpPr>
            <a:xfrm>
              <a:off x="-1" y="603469"/>
              <a:ext cx="863221" cy="401707"/>
              <a:chOff x="0" y="0"/>
              <a:chExt cx="863219" cy="401705"/>
            </a:xfrm>
          </p:grpSpPr>
          <p:sp>
            <p:nvSpPr>
              <p:cNvPr id="693" name="矩形"/>
              <p:cNvSpPr/>
              <p:nvPr/>
            </p:nvSpPr>
            <p:spPr>
              <a:xfrm>
                <a:off x="-1" y="-1"/>
                <a:ext cx="863221" cy="40170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94" name="17"/>
              <p:cNvSpPr txBox="1"/>
              <p:nvPr/>
            </p:nvSpPr>
            <p:spPr>
              <a:xfrm>
                <a:off x="4113" y="7733"/>
                <a:ext cx="854994" cy="3862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698" name="165"/>
            <p:cNvGrpSpPr/>
            <p:nvPr/>
          </p:nvGrpSpPr>
          <p:grpSpPr>
            <a:xfrm>
              <a:off x="-1" y="998319"/>
              <a:ext cx="863221" cy="401706"/>
              <a:chOff x="0" y="0"/>
              <a:chExt cx="863219" cy="401705"/>
            </a:xfrm>
          </p:grpSpPr>
          <p:sp>
            <p:nvSpPr>
              <p:cNvPr id="696" name="矩形"/>
              <p:cNvSpPr/>
              <p:nvPr/>
            </p:nvSpPr>
            <p:spPr>
              <a:xfrm>
                <a:off x="-1" y="-1"/>
                <a:ext cx="863221" cy="401707"/>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697" name="165"/>
              <p:cNvSpPr txBox="1"/>
              <p:nvPr/>
            </p:nvSpPr>
            <p:spPr>
              <a:xfrm>
                <a:off x="4113" y="7733"/>
                <a:ext cx="854994" cy="3862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165</a:t>
                </a:r>
              </a:p>
            </p:txBody>
          </p:sp>
        </p:grpSp>
      </p:grpSp>
      <p:sp>
        <p:nvSpPr>
          <p:cNvPr id="700" name="线条"/>
          <p:cNvSpPr/>
          <p:nvPr/>
        </p:nvSpPr>
        <p:spPr>
          <a:xfrm flipV="1">
            <a:off x="3013075" y="3308783"/>
            <a:ext cx="0"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01" name="线条"/>
          <p:cNvSpPr/>
          <p:nvPr/>
        </p:nvSpPr>
        <p:spPr>
          <a:xfrm flipV="1">
            <a:off x="4030921" y="3308783"/>
            <a:ext cx="2"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02" name="线条"/>
          <p:cNvSpPr/>
          <p:nvPr/>
        </p:nvSpPr>
        <p:spPr>
          <a:xfrm flipV="1">
            <a:off x="5120900" y="3308783"/>
            <a:ext cx="2"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04" name="文本框 52"/>
          <p:cNvSpPr txBox="1"/>
          <p:nvPr/>
        </p:nvSpPr>
        <p:spPr>
          <a:xfrm>
            <a:off x="1010249" y="4150918"/>
            <a:ext cx="673617" cy="398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t>elem</a:t>
            </a:r>
          </a:p>
        </p:txBody>
      </p:sp>
      <p:sp>
        <p:nvSpPr>
          <p:cNvPr id="5" name="标题 4">
            <a:extLst>
              <a:ext uri="{FF2B5EF4-FFF2-40B4-BE49-F238E27FC236}">
                <a16:creationId xmlns:a16="http://schemas.microsoft.com/office/drawing/2014/main" id="{21A71DDA-2242-F252-78BD-28E215857364}"/>
              </a:ext>
            </a:extLst>
          </p:cNvPr>
          <p:cNvSpPr>
            <a:spLocks noGrp="1"/>
          </p:cNvSpPr>
          <p:nvPr>
            <p:ph type="title"/>
          </p:nvPr>
        </p:nvSpPr>
        <p:spPr/>
        <p:txBody>
          <a:bodyPr/>
          <a:lstStyle/>
          <a:p>
            <a:r>
              <a:rPr lang="zh-CN" altLang="en-US"/>
              <a:t>关系：数组</a:t>
            </a:r>
          </a:p>
        </p:txBody>
      </p:sp>
      <p:sp>
        <p:nvSpPr>
          <p:cNvPr id="6" name="文本框 3">
            <a:extLst>
              <a:ext uri="{FF2B5EF4-FFF2-40B4-BE49-F238E27FC236}">
                <a16:creationId xmlns:a16="http://schemas.microsoft.com/office/drawing/2014/main" id="{093616B4-79A5-A49A-7667-5358751A61B1}"/>
              </a:ext>
            </a:extLst>
          </p:cNvPr>
          <p:cNvSpPr txBox="1"/>
          <p:nvPr/>
        </p:nvSpPr>
        <p:spPr>
          <a:xfrm>
            <a:off x="396286" y="1090027"/>
            <a:ext cx="5301449"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spcBef>
                <a:spcPts val="0"/>
              </a:spcBef>
              <a:defRPr sz="2400">
                <a:uFillTx/>
              </a:defRPr>
            </a:pPr>
            <a:r>
              <a:rPr>
                <a:latin typeface="Times New Roman" panose="02020603050405020304" pitchFamily="18" charset="0"/>
                <a:cs typeface="Times New Roman" panose="02020603050405020304" pitchFamily="18" charset="0"/>
              </a:rPr>
              <a:t>数组元素的</a:t>
            </a:r>
            <a:r>
              <a:rPr>
                <a:solidFill>
                  <a:srgbClr val="FF0000"/>
                </a:solidFill>
                <a:latin typeface="Times New Roman" panose="02020603050405020304" pitchFamily="18" charset="0"/>
                <a:cs typeface="Times New Roman" panose="02020603050405020304" pitchFamily="18" charset="0"/>
              </a:rPr>
              <a:t>位置</a:t>
            </a:r>
            <a:r>
              <a:rPr>
                <a:solidFill>
                  <a:schemeClr val="accent1">
                    <a:hueOff val="-82191"/>
                    <a:satOff val="5750"/>
                    <a:lumOff val="13565"/>
                  </a:schemeClr>
                </a:solidFill>
                <a:latin typeface="Times New Roman" panose="02020603050405020304" pitchFamily="18" charset="0"/>
                <a:cs typeface="Times New Roman" panose="02020603050405020304" pitchFamily="18" charset="0"/>
              </a:rPr>
              <a:t>天然的</a:t>
            </a:r>
            <a:r>
              <a:rPr>
                <a:latin typeface="Times New Roman" panose="02020603050405020304" pitchFamily="18" charset="0"/>
                <a:cs typeface="Times New Roman" panose="02020603050405020304" pitchFamily="18" charset="0"/>
              </a:rPr>
              <a:t>表达了</a:t>
            </a:r>
            <a:r>
              <a:rPr>
                <a:solidFill>
                  <a:srgbClr val="FF0000"/>
                </a:solidFill>
                <a:latin typeface="Times New Roman" panose="02020603050405020304" pitchFamily="18" charset="0"/>
                <a:cs typeface="Times New Roman" panose="02020603050405020304" pitchFamily="18" charset="0"/>
              </a:rPr>
              <a:t>先后关系</a:t>
            </a:r>
          </a:p>
        </p:txBody>
      </p:sp>
      <p:sp>
        <p:nvSpPr>
          <p:cNvPr id="7" name="文本框 6">
            <a:extLst>
              <a:ext uri="{FF2B5EF4-FFF2-40B4-BE49-F238E27FC236}">
                <a16:creationId xmlns:a16="http://schemas.microsoft.com/office/drawing/2014/main" id="{A1C87F1E-AB56-D459-BEC1-68AFD54D8D95}"/>
              </a:ext>
            </a:extLst>
          </p:cNvPr>
          <p:cNvSpPr txBox="1"/>
          <p:nvPr/>
        </p:nvSpPr>
        <p:spPr>
          <a:xfrm>
            <a:off x="523037" y="5621167"/>
            <a:ext cx="8055099" cy="55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a:spAutoFit/>
          </a:bodyPr>
          <a:lstStyle/>
          <a:p>
            <a:pPr marL="0" marR="0" indent="0" defTabSz="914400">
              <a:lnSpc>
                <a:spcPct val="150000"/>
              </a:lnSpc>
              <a:spcBef>
                <a:spcPts val="0"/>
              </a:spcBef>
              <a:defRPr sz="2400">
                <a:uFillTx/>
              </a:defRPr>
            </a:pPr>
            <a:r>
              <a:rPr lang="zh-CN" altLang="en-US">
                <a:solidFill>
                  <a:srgbClr val="FF0000"/>
                </a:solidFill>
              </a:rPr>
              <a:t>顺序结构：</a:t>
            </a:r>
            <a:r>
              <a:rPr lang="zh-CN" altLang="en-US"/>
              <a:t>通数组的位置表示数据</a:t>
            </a:r>
            <a:r>
              <a:rPr>
                <a:solidFill>
                  <a:srgbClr val="000000"/>
                </a:solidFill>
              </a:rPr>
              <a:t>之间的先后关系</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00"/>
                                        </p:tgtEl>
                                        <p:attrNameLst>
                                          <p:attrName>style.visibility</p:attrName>
                                        </p:attrNameLst>
                                      </p:cBhvr>
                                      <p:to>
                                        <p:strVal val="visible"/>
                                      </p:to>
                                    </p:set>
                                  </p:childTnLst>
                                </p:cTn>
                              </p:par>
                              <p:par>
                                <p:cTn id="7" presetID="1" presetClass="entr" presetSubtype="0" fill="hold" grpId="2" nodeType="withEffect">
                                  <p:stCondLst>
                                    <p:cond delay="0"/>
                                  </p:stCondLst>
                                  <p:iterate>
                                    <p:tmAbs val="0"/>
                                  </p:iterate>
                                  <p:childTnLst>
                                    <p:set>
                                      <p:cBhvr>
                                        <p:cTn id="8" fill="hold"/>
                                        <p:tgtEl>
                                          <p:spTgt spid="701"/>
                                        </p:tgtEl>
                                        <p:attrNameLst>
                                          <p:attrName>style.visibility</p:attrName>
                                        </p:attrNameLst>
                                      </p:cBhvr>
                                      <p:to>
                                        <p:strVal val="visible"/>
                                      </p:to>
                                    </p:set>
                                  </p:childTnLst>
                                </p:cTn>
                              </p:par>
                              <p:par>
                                <p:cTn id="9" presetID="1" presetClass="entr" presetSubtype="0" fill="hold" grpId="3" nodeType="withEffect">
                                  <p:stCondLst>
                                    <p:cond delay="0"/>
                                  </p:stCondLst>
                                  <p:iterate>
                                    <p:tmAbs val="0"/>
                                  </p:iterate>
                                  <p:childTnLst>
                                    <p:set>
                                      <p:cBhvr>
                                        <p:cTn id="10" fill="hold"/>
                                        <p:tgtEl>
                                          <p:spTgt spid="7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0" grpId="1" animBg="1" advAuto="0"/>
      <p:bldP spid="701" grpId="2" animBg="1" advAuto="0"/>
      <p:bldP spid="702" grpId="3"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 name="成组"/>
          <p:cNvGrpSpPr/>
          <p:nvPr/>
        </p:nvGrpSpPr>
        <p:grpSpPr>
          <a:xfrm>
            <a:off x="4139946" y="2308573"/>
            <a:ext cx="914654" cy="1483443"/>
            <a:chOff x="0" y="0"/>
            <a:chExt cx="914652" cy="1483441"/>
          </a:xfrm>
        </p:grpSpPr>
        <p:grpSp>
          <p:nvGrpSpPr>
            <p:cNvPr id="709" name="云飞扬"/>
            <p:cNvGrpSpPr/>
            <p:nvPr/>
          </p:nvGrpSpPr>
          <p:grpSpPr>
            <a:xfrm>
              <a:off x="0" y="0"/>
              <a:ext cx="914653" cy="867741"/>
              <a:chOff x="0" y="0"/>
              <a:chExt cx="914652" cy="867740"/>
            </a:xfrm>
          </p:grpSpPr>
          <p:sp>
            <p:nvSpPr>
              <p:cNvPr id="707" name="矩形"/>
              <p:cNvSpPr/>
              <p:nvPr/>
            </p:nvSpPr>
            <p:spPr>
              <a:xfrm>
                <a:off x="0" y="221050"/>
                <a:ext cx="914653"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08" name="云飞扬"/>
              <p:cNvSpPr txBox="1"/>
              <p:nvPr/>
            </p:nvSpPr>
            <p:spPr>
              <a:xfrm>
                <a:off x="4358" y="0"/>
                <a:ext cx="905937" cy="8677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云飞扬</a:t>
                </a:r>
              </a:p>
            </p:txBody>
          </p:sp>
        </p:grpSp>
        <p:grpSp>
          <p:nvGrpSpPr>
            <p:cNvPr id="712" name="17"/>
            <p:cNvGrpSpPr/>
            <p:nvPr/>
          </p:nvGrpSpPr>
          <p:grpSpPr>
            <a:xfrm>
              <a:off x="-1" y="639426"/>
              <a:ext cx="914654" cy="425640"/>
              <a:chOff x="0" y="0"/>
              <a:chExt cx="914652" cy="425639"/>
            </a:xfrm>
          </p:grpSpPr>
          <p:sp>
            <p:nvSpPr>
              <p:cNvPr id="710" name="矩形"/>
              <p:cNvSpPr/>
              <p:nvPr/>
            </p:nvSpPr>
            <p:spPr>
              <a:xfrm>
                <a:off x="-1" y="-1"/>
                <a:ext cx="914654"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11" name="17"/>
              <p:cNvSpPr txBox="1"/>
              <p:nvPr/>
            </p:nvSpPr>
            <p:spPr>
              <a:xfrm>
                <a:off x="4358" y="8194"/>
                <a:ext cx="905937" cy="409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715" name="181"/>
            <p:cNvGrpSpPr/>
            <p:nvPr/>
          </p:nvGrpSpPr>
          <p:grpSpPr>
            <a:xfrm>
              <a:off x="-1" y="1057801"/>
              <a:ext cx="914654" cy="425641"/>
              <a:chOff x="0" y="0"/>
              <a:chExt cx="914652" cy="425639"/>
            </a:xfrm>
          </p:grpSpPr>
          <p:sp>
            <p:nvSpPr>
              <p:cNvPr id="713" name="矩形"/>
              <p:cNvSpPr/>
              <p:nvPr/>
            </p:nvSpPr>
            <p:spPr>
              <a:xfrm>
                <a:off x="-1" y="-1"/>
                <a:ext cx="914654"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14" name="181"/>
              <p:cNvSpPr txBox="1"/>
              <p:nvPr/>
            </p:nvSpPr>
            <p:spPr>
              <a:xfrm>
                <a:off x="4358" y="8194"/>
                <a:ext cx="905937" cy="409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181</a:t>
                </a:r>
              </a:p>
            </p:txBody>
          </p:sp>
        </p:grpSp>
      </p:grpSp>
      <p:grpSp>
        <p:nvGrpSpPr>
          <p:cNvPr id="720" name="成组"/>
          <p:cNvGrpSpPr/>
          <p:nvPr/>
        </p:nvGrpSpPr>
        <p:grpSpPr>
          <a:xfrm>
            <a:off x="4037897" y="4557764"/>
            <a:ext cx="3279088" cy="677692"/>
            <a:chOff x="0" y="0"/>
            <a:chExt cx="3279086" cy="677690"/>
          </a:xfrm>
        </p:grpSpPr>
        <p:sp>
          <p:nvSpPr>
            <p:cNvPr id="717" name="矩形"/>
            <p:cNvSpPr/>
            <p:nvPr/>
          </p:nvSpPr>
          <p:spPr>
            <a:xfrm>
              <a:off x="-1" y="0"/>
              <a:ext cx="1105700"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718" name="矩形"/>
            <p:cNvSpPr/>
            <p:nvPr/>
          </p:nvSpPr>
          <p:spPr>
            <a:xfrm>
              <a:off x="1077565"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sp>
          <p:nvSpPr>
            <p:cNvPr id="719" name="矩形"/>
            <p:cNvSpPr/>
            <p:nvPr/>
          </p:nvSpPr>
          <p:spPr>
            <a:xfrm>
              <a:off x="2173386" y="222"/>
              <a:ext cx="1105701" cy="677469"/>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algn="ctr" defTabSz="914400">
                <a:spcBef>
                  <a:spcPts val="0"/>
                </a:spcBef>
                <a:defRPr sz="1800">
                  <a:uFillTx/>
                  <a:latin typeface="Arial"/>
                  <a:ea typeface="Arial"/>
                  <a:cs typeface="Arial"/>
                  <a:sym typeface="Arial"/>
                </a:defRPr>
              </a:pPr>
              <a:endParaRPr/>
            </a:p>
          </p:txBody>
        </p:sp>
      </p:grpSp>
      <p:sp>
        <p:nvSpPr>
          <p:cNvPr id="722" name="[0]"/>
          <p:cNvSpPr txBox="1"/>
          <p:nvPr/>
        </p:nvSpPr>
        <p:spPr>
          <a:xfrm>
            <a:off x="4450665" y="5323681"/>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[0]</a:t>
            </a:r>
          </a:p>
        </p:txBody>
      </p:sp>
      <p:sp>
        <p:nvSpPr>
          <p:cNvPr id="723" name="[1]"/>
          <p:cNvSpPr txBox="1"/>
          <p:nvPr/>
        </p:nvSpPr>
        <p:spPr>
          <a:xfrm>
            <a:off x="5473525" y="5323681"/>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0" indent="0" defTabSz="914400">
              <a:spcBef>
                <a:spcPts val="0"/>
              </a:spcBef>
              <a:defRPr sz="1800">
                <a:solidFill>
                  <a:srgbClr val="FF0000"/>
                </a:solidFill>
                <a:uFillTx/>
                <a:latin typeface="Arial"/>
                <a:ea typeface="Arial"/>
                <a:cs typeface="Arial"/>
                <a:sym typeface="Arial"/>
              </a:defRPr>
            </a:pPr>
            <a:r>
              <a:t>[1]</a:t>
            </a:r>
          </a:p>
        </p:txBody>
      </p:sp>
      <p:sp>
        <p:nvSpPr>
          <p:cNvPr id="724" name="[2]"/>
          <p:cNvSpPr txBox="1"/>
          <p:nvPr/>
        </p:nvSpPr>
        <p:spPr>
          <a:xfrm>
            <a:off x="6588743" y="5323681"/>
            <a:ext cx="343062" cy="335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1800">
                <a:solidFill>
                  <a:srgbClr val="FF0000"/>
                </a:solidFill>
                <a:uFillTx/>
                <a:latin typeface="Arial"/>
                <a:ea typeface="Arial"/>
                <a:cs typeface="Arial"/>
                <a:sym typeface="Arial"/>
              </a:defRPr>
            </a:lvl1pPr>
          </a:lstStyle>
          <a:p>
            <a:r>
              <a:t>[2]</a:t>
            </a:r>
          </a:p>
        </p:txBody>
      </p:sp>
      <p:grpSp>
        <p:nvGrpSpPr>
          <p:cNvPr id="734" name="成组"/>
          <p:cNvGrpSpPr/>
          <p:nvPr/>
        </p:nvGrpSpPr>
        <p:grpSpPr>
          <a:xfrm>
            <a:off x="5209001" y="2303924"/>
            <a:ext cx="914654" cy="1483443"/>
            <a:chOff x="0" y="0"/>
            <a:chExt cx="914652" cy="1483441"/>
          </a:xfrm>
        </p:grpSpPr>
        <p:grpSp>
          <p:nvGrpSpPr>
            <p:cNvPr id="727" name="浪淘沙"/>
            <p:cNvGrpSpPr/>
            <p:nvPr/>
          </p:nvGrpSpPr>
          <p:grpSpPr>
            <a:xfrm>
              <a:off x="0" y="0"/>
              <a:ext cx="914653" cy="867741"/>
              <a:chOff x="0" y="0"/>
              <a:chExt cx="914652" cy="867740"/>
            </a:xfrm>
          </p:grpSpPr>
          <p:sp>
            <p:nvSpPr>
              <p:cNvPr id="725" name="矩形"/>
              <p:cNvSpPr/>
              <p:nvPr/>
            </p:nvSpPr>
            <p:spPr>
              <a:xfrm>
                <a:off x="0" y="221050"/>
                <a:ext cx="914653"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26" name="浪淘沙"/>
              <p:cNvSpPr txBox="1"/>
              <p:nvPr/>
            </p:nvSpPr>
            <p:spPr>
              <a:xfrm>
                <a:off x="4358" y="0"/>
                <a:ext cx="905937" cy="8677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浪淘沙</a:t>
                </a:r>
              </a:p>
            </p:txBody>
          </p:sp>
        </p:grpSp>
        <p:grpSp>
          <p:nvGrpSpPr>
            <p:cNvPr id="730" name="18"/>
            <p:cNvGrpSpPr/>
            <p:nvPr/>
          </p:nvGrpSpPr>
          <p:grpSpPr>
            <a:xfrm>
              <a:off x="-1" y="639426"/>
              <a:ext cx="914654" cy="425641"/>
              <a:chOff x="0" y="0"/>
              <a:chExt cx="914652" cy="425639"/>
            </a:xfrm>
          </p:grpSpPr>
          <p:sp>
            <p:nvSpPr>
              <p:cNvPr id="728" name="矩形"/>
              <p:cNvSpPr/>
              <p:nvPr/>
            </p:nvSpPr>
            <p:spPr>
              <a:xfrm>
                <a:off x="-1" y="-1"/>
                <a:ext cx="914654"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29" name="18"/>
              <p:cNvSpPr txBox="1"/>
              <p:nvPr/>
            </p:nvSpPr>
            <p:spPr>
              <a:xfrm>
                <a:off x="4358" y="8194"/>
                <a:ext cx="905937" cy="409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18</a:t>
                </a:r>
              </a:p>
            </p:txBody>
          </p:sp>
        </p:grpSp>
        <p:grpSp>
          <p:nvGrpSpPr>
            <p:cNvPr id="733" name="170"/>
            <p:cNvGrpSpPr/>
            <p:nvPr/>
          </p:nvGrpSpPr>
          <p:grpSpPr>
            <a:xfrm>
              <a:off x="-1" y="1057801"/>
              <a:ext cx="914654" cy="425641"/>
              <a:chOff x="0" y="0"/>
              <a:chExt cx="914652" cy="425639"/>
            </a:xfrm>
          </p:grpSpPr>
          <p:sp>
            <p:nvSpPr>
              <p:cNvPr id="731" name="矩形"/>
              <p:cNvSpPr/>
              <p:nvPr/>
            </p:nvSpPr>
            <p:spPr>
              <a:xfrm>
                <a:off x="-1" y="-1"/>
                <a:ext cx="914654" cy="425641"/>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32" name="170"/>
              <p:cNvSpPr txBox="1"/>
              <p:nvPr/>
            </p:nvSpPr>
            <p:spPr>
              <a:xfrm>
                <a:off x="4358" y="8194"/>
                <a:ext cx="905937" cy="409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170</a:t>
                </a:r>
              </a:p>
            </p:txBody>
          </p:sp>
        </p:grpSp>
      </p:grpSp>
      <p:grpSp>
        <p:nvGrpSpPr>
          <p:cNvPr id="744" name="成组"/>
          <p:cNvGrpSpPr/>
          <p:nvPr/>
        </p:nvGrpSpPr>
        <p:grpSpPr>
          <a:xfrm>
            <a:off x="6249840" y="2274994"/>
            <a:ext cx="935379" cy="1517055"/>
            <a:chOff x="0" y="0"/>
            <a:chExt cx="935377" cy="1517054"/>
          </a:xfrm>
        </p:grpSpPr>
        <p:grpSp>
          <p:nvGrpSpPr>
            <p:cNvPr id="737" name="万山红"/>
            <p:cNvGrpSpPr/>
            <p:nvPr/>
          </p:nvGrpSpPr>
          <p:grpSpPr>
            <a:xfrm>
              <a:off x="0" y="0"/>
              <a:ext cx="935378" cy="887403"/>
              <a:chOff x="0" y="0"/>
              <a:chExt cx="935377" cy="887402"/>
            </a:xfrm>
          </p:grpSpPr>
          <p:sp>
            <p:nvSpPr>
              <p:cNvPr id="735" name="矩形"/>
              <p:cNvSpPr/>
              <p:nvPr/>
            </p:nvSpPr>
            <p:spPr>
              <a:xfrm>
                <a:off x="0" y="226059"/>
                <a:ext cx="935378" cy="435285"/>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36" name="万山红"/>
              <p:cNvSpPr txBox="1"/>
              <p:nvPr/>
            </p:nvSpPr>
            <p:spPr>
              <a:xfrm>
                <a:off x="4456" y="0"/>
                <a:ext cx="926465" cy="8874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defRPr>
                </a:lvl1pPr>
              </a:lstStyle>
              <a:p>
                <a:pPr>
                  <a:defRPr>
                    <a:latin typeface="Arial"/>
                    <a:ea typeface="Arial"/>
                    <a:cs typeface="Arial"/>
                    <a:sym typeface="Arial"/>
                  </a:defRPr>
                </a:pPr>
                <a:r>
                  <a:rPr>
                    <a:latin typeface="+mn-lt"/>
                    <a:ea typeface="+mn-ea"/>
                    <a:cs typeface="+mn-cs"/>
                    <a:sym typeface="Times New Roman"/>
                  </a:rPr>
                  <a:t>万山红</a:t>
                </a:r>
              </a:p>
            </p:txBody>
          </p:sp>
        </p:grpSp>
        <p:grpSp>
          <p:nvGrpSpPr>
            <p:cNvPr id="740" name="17"/>
            <p:cNvGrpSpPr/>
            <p:nvPr/>
          </p:nvGrpSpPr>
          <p:grpSpPr>
            <a:xfrm>
              <a:off x="-1" y="653914"/>
              <a:ext cx="935379" cy="435285"/>
              <a:chOff x="0" y="0"/>
              <a:chExt cx="935377" cy="435284"/>
            </a:xfrm>
          </p:grpSpPr>
          <p:sp>
            <p:nvSpPr>
              <p:cNvPr id="738" name="矩形"/>
              <p:cNvSpPr/>
              <p:nvPr/>
            </p:nvSpPr>
            <p:spPr>
              <a:xfrm>
                <a:off x="-1" y="-1"/>
                <a:ext cx="935379" cy="43528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39" name="17"/>
              <p:cNvSpPr txBox="1"/>
              <p:nvPr/>
            </p:nvSpPr>
            <p:spPr>
              <a:xfrm>
                <a:off x="4456" y="8380"/>
                <a:ext cx="926465" cy="4185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17</a:t>
                </a:r>
              </a:p>
            </p:txBody>
          </p:sp>
        </p:grpSp>
        <p:grpSp>
          <p:nvGrpSpPr>
            <p:cNvPr id="743" name="165"/>
            <p:cNvGrpSpPr/>
            <p:nvPr/>
          </p:nvGrpSpPr>
          <p:grpSpPr>
            <a:xfrm>
              <a:off x="-1" y="1081770"/>
              <a:ext cx="935379" cy="435285"/>
              <a:chOff x="0" y="0"/>
              <a:chExt cx="935377" cy="435284"/>
            </a:xfrm>
          </p:grpSpPr>
          <p:sp>
            <p:nvSpPr>
              <p:cNvPr id="741" name="矩形"/>
              <p:cNvSpPr/>
              <p:nvPr/>
            </p:nvSpPr>
            <p:spPr>
              <a:xfrm>
                <a:off x="-1" y="-1"/>
                <a:ext cx="935379" cy="435286"/>
              </a:xfrm>
              <a:prstGeom prst="rect">
                <a:avLst/>
              </a:prstGeom>
              <a:solidFill>
                <a:srgbClr val="FFFFFF"/>
              </a:solidFill>
              <a:ln w="3175" cap="flat">
                <a:solidFill>
                  <a:srgbClr val="000000"/>
                </a:solidFill>
                <a:prstDash val="solid"/>
                <a:round/>
              </a:ln>
              <a:effectLst/>
            </p:spPr>
            <p:txBody>
              <a:bodyPr wrap="square" lIns="34289" tIns="34289" rIns="34289" bIns="34289" numCol="1" anchor="ctr">
                <a:noAutofit/>
              </a:bodyPr>
              <a:lstStyle/>
              <a:p>
                <a:pPr marL="0" marR="0" indent="0" defTabSz="914400">
                  <a:spcBef>
                    <a:spcPts val="0"/>
                  </a:spcBef>
                  <a:defRPr sz="1800">
                    <a:uFillTx/>
                    <a:latin typeface="Arial"/>
                    <a:ea typeface="Arial"/>
                    <a:cs typeface="Arial"/>
                    <a:sym typeface="Arial"/>
                  </a:defRPr>
                </a:pPr>
                <a:endParaRPr/>
              </a:p>
            </p:txBody>
          </p:sp>
          <p:sp>
            <p:nvSpPr>
              <p:cNvPr id="742" name="165"/>
              <p:cNvSpPr txBox="1"/>
              <p:nvPr/>
            </p:nvSpPr>
            <p:spPr>
              <a:xfrm>
                <a:off x="4456" y="8380"/>
                <a:ext cx="926465" cy="4185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noAutofit/>
              </a:bodyPr>
              <a:lstStyle>
                <a:lvl1pPr marL="0" marR="0" indent="0" defTabSz="914400">
                  <a:spcBef>
                    <a:spcPts val="0"/>
                  </a:spcBef>
                  <a:defRPr sz="1800">
                    <a:uFillTx/>
                    <a:latin typeface="Arial"/>
                    <a:ea typeface="Arial"/>
                    <a:cs typeface="Arial"/>
                    <a:sym typeface="Arial"/>
                  </a:defRPr>
                </a:lvl1pPr>
              </a:lstStyle>
              <a:p>
                <a:r>
                  <a:t>165</a:t>
                </a:r>
              </a:p>
            </p:txBody>
          </p:sp>
        </p:grpSp>
      </p:grpSp>
      <p:sp>
        <p:nvSpPr>
          <p:cNvPr id="745" name="线条"/>
          <p:cNvSpPr/>
          <p:nvPr/>
        </p:nvSpPr>
        <p:spPr>
          <a:xfrm flipV="1">
            <a:off x="4608091" y="3808474"/>
            <a:ext cx="1"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46" name="线条"/>
          <p:cNvSpPr/>
          <p:nvPr/>
        </p:nvSpPr>
        <p:spPr>
          <a:xfrm flipV="1">
            <a:off x="5664038" y="3808474"/>
            <a:ext cx="2"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47" name="线条"/>
          <p:cNvSpPr/>
          <p:nvPr/>
        </p:nvSpPr>
        <p:spPr>
          <a:xfrm flipV="1">
            <a:off x="6715917" y="3808474"/>
            <a:ext cx="2" cy="952502"/>
          </a:xfrm>
          <a:prstGeom prst="line">
            <a:avLst/>
          </a:prstGeom>
          <a:ln w="12700">
            <a:solidFill>
              <a:srgbClr val="2169D3"/>
            </a:solidFill>
            <a:tailEnd type="triangle"/>
          </a:ln>
        </p:spPr>
        <p:txBody>
          <a:bodyPr lIns="34289" tIns="34289" rIns="34289" bIns="34289"/>
          <a:lstStyle/>
          <a:p>
            <a:pPr marL="0" marR="0" indent="0" defTabSz="914400">
              <a:spcBef>
                <a:spcPts val="0"/>
              </a:spcBef>
              <a:defRPr sz="1800">
                <a:uFillTx/>
                <a:latin typeface="Arial"/>
                <a:ea typeface="Arial"/>
                <a:cs typeface="Arial"/>
                <a:sym typeface="Arial"/>
              </a:defRPr>
            </a:pPr>
            <a:endParaRPr/>
          </a:p>
        </p:txBody>
      </p:sp>
      <p:sp>
        <p:nvSpPr>
          <p:cNvPr id="749" name="文本框 52"/>
          <p:cNvSpPr txBox="1"/>
          <p:nvPr/>
        </p:nvSpPr>
        <p:spPr>
          <a:xfrm>
            <a:off x="2807154" y="4760976"/>
            <a:ext cx="673617" cy="398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t>elem</a:t>
            </a:r>
          </a:p>
        </p:txBody>
      </p:sp>
      <p:sp>
        <p:nvSpPr>
          <p:cNvPr id="750" name="文本框 2"/>
          <p:cNvSpPr txBox="1"/>
          <p:nvPr/>
        </p:nvSpPr>
        <p:spPr>
          <a:xfrm>
            <a:off x="1110035" y="1772042"/>
            <a:ext cx="2595881" cy="1249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p>
            <a:pPr marL="0" marR="0" indent="0" defTabSz="914400">
              <a:lnSpc>
                <a:spcPct val="200000"/>
              </a:lnSpc>
              <a:spcBef>
                <a:spcPts val="0"/>
              </a:spcBef>
              <a:defRPr sz="2400">
                <a:uFillTx/>
              </a:defRPr>
            </a:pPr>
            <a:r>
              <a:t>如何找到万山红？ </a:t>
            </a:r>
          </a:p>
          <a:p>
            <a:pPr marL="0" marR="0" indent="0" defTabSz="914400">
              <a:lnSpc>
                <a:spcPct val="200000"/>
              </a:lnSpc>
              <a:spcBef>
                <a:spcPts val="0"/>
              </a:spcBef>
              <a:defRPr sz="2400">
                <a:solidFill>
                  <a:srgbClr val="FF0000"/>
                </a:solidFill>
                <a:uFillTx/>
              </a:defRPr>
            </a:pPr>
            <a:r>
              <a:t>elem[2]</a:t>
            </a:r>
          </a:p>
        </p:txBody>
      </p:sp>
      <p:sp>
        <p:nvSpPr>
          <p:cNvPr id="4" name="文本框 3">
            <a:extLst>
              <a:ext uri="{FF2B5EF4-FFF2-40B4-BE49-F238E27FC236}">
                <a16:creationId xmlns:a16="http://schemas.microsoft.com/office/drawing/2014/main" id="{C17C9180-2295-A09D-A365-FB11AC23B5CC}"/>
              </a:ext>
            </a:extLst>
          </p:cNvPr>
          <p:cNvSpPr txBox="1"/>
          <p:nvPr/>
        </p:nvSpPr>
        <p:spPr>
          <a:xfrm>
            <a:off x="377133" y="1110017"/>
            <a:ext cx="3332964"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lang="zh-CN" altLang="en-US" sz="2400">
                <a:latin typeface="Times New Roman" panose="02020603050405020304" pitchFamily="18" charset="0"/>
                <a:cs typeface="Times New Roman" panose="02020603050405020304" pitchFamily="18" charset="0"/>
              </a:rPr>
              <a:t>随机存取</a:t>
            </a:r>
            <a:r>
              <a:rPr lang="en-US" altLang="zh-CN" sz="2400">
                <a:latin typeface="Times New Roman" panose="02020603050405020304" pitchFamily="18" charset="0"/>
                <a:cs typeface="Times New Roman" panose="02020603050405020304" pitchFamily="18" charset="0"/>
              </a:rPr>
              <a:t>(random access)</a:t>
            </a:r>
            <a:endParaRPr kumimoji="1" lang="zh-CN" altLang="en-US" sz="2400">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标题 5">
            <a:extLst>
              <a:ext uri="{FF2B5EF4-FFF2-40B4-BE49-F238E27FC236}">
                <a16:creationId xmlns:a16="http://schemas.microsoft.com/office/drawing/2014/main" id="{50F75556-E53A-172E-8C44-2747D2E03C27}"/>
              </a:ext>
            </a:extLst>
          </p:cNvPr>
          <p:cNvSpPr>
            <a:spLocks noGrp="1"/>
          </p:cNvSpPr>
          <p:nvPr>
            <p:ph type="title"/>
          </p:nvPr>
        </p:nvSpPr>
        <p:spPr/>
        <p:txBody>
          <a:bodyPr/>
          <a:lstStyle/>
          <a:p>
            <a:r>
              <a:rPr lang="zh-CN" altLang="en-US"/>
              <a:t>顺序结构的特点</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8BE46E-98B6-EBC5-3EFE-5A3D16E98520}"/>
              </a:ext>
            </a:extLst>
          </p:cNvPr>
          <p:cNvSpPr>
            <a:spLocks noGrp="1"/>
          </p:cNvSpPr>
          <p:nvPr>
            <p:ph type="title"/>
          </p:nvPr>
        </p:nvSpPr>
        <p:spPr/>
        <p:txBody>
          <a:bodyPr/>
          <a:lstStyle/>
          <a:p>
            <a:r>
              <a:rPr kumimoji="1" lang="zh-CN" altLang="en-US"/>
              <a:t>抽象数据类型</a:t>
            </a:r>
          </a:p>
        </p:txBody>
      </p:sp>
      <p:sp>
        <p:nvSpPr>
          <p:cNvPr id="3" name="文本框 2">
            <a:extLst>
              <a:ext uri="{FF2B5EF4-FFF2-40B4-BE49-F238E27FC236}">
                <a16:creationId xmlns:a16="http://schemas.microsoft.com/office/drawing/2014/main" id="{1AD81D79-6ADF-60B3-4A1D-199F8047F50F}"/>
              </a:ext>
            </a:extLst>
          </p:cNvPr>
          <p:cNvSpPr txBox="1"/>
          <p:nvPr/>
        </p:nvSpPr>
        <p:spPr>
          <a:xfrm>
            <a:off x="736600" y="1516762"/>
            <a:ext cx="9489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B8B5BB7-3074-C5D0-37AC-2BDAE3FFA821}"/>
              </a:ext>
            </a:extLst>
          </p:cNvPr>
          <p:cNvSpPr txBox="1"/>
          <p:nvPr/>
        </p:nvSpPr>
        <p:spPr>
          <a:xfrm>
            <a:off x="107354" y="1178208"/>
            <a:ext cx="8871546" cy="457080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p>
            <a:pPr marL="345440" indent="-342900">
              <a:lnSpc>
                <a:spcPct val="150000"/>
              </a:lnSpc>
              <a:buSzPct val="80000"/>
              <a:buFont typeface="Wingdings" pitchFamily="2" charset="2"/>
              <a:buChar char="l"/>
            </a:pP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抽象数据类型</a:t>
            </a:r>
            <a:r>
              <a:rPr lang="en-US" altLang="zh-CN" sz="2400" kern="100">
                <a:effectLst/>
                <a:latin typeface="Times New Roman" panose="02020603050405020304" pitchFamily="18" charset="0"/>
                <a:ea typeface="宋体" panose="02010600030101010101" pitchFamily="2" charset="-122"/>
              </a:rPr>
              <a:t>(Abstract Data Type)</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是定义了若干</a:t>
            </a:r>
            <a:r>
              <a:rPr lang="zh-CN" altLang="en-US" sz="24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运算</a:t>
            </a:r>
            <a:r>
              <a:rPr lang="en-US" altLang="zh-CN" sz="24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4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操作</a:t>
            </a:r>
            <a:r>
              <a:rPr lang="en-US" altLang="zh-CN" sz="24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的</a:t>
            </a:r>
            <a:r>
              <a:rPr lang="zh-CN" altLang="zh-CN" sz="24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数学模型</a:t>
            </a:r>
            <a:r>
              <a:rPr lang="zh-CN" altLang="en-US" sz="2400" kern="10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kern="10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例如，</a:t>
            </a:r>
            <a:r>
              <a:rPr lang="zh-CN" altLang="en-US" sz="2400" kern="100">
                <a:effectLst/>
                <a:latin typeface="Times New Roman" panose="02020603050405020304" pitchFamily="18" charset="0"/>
                <a:ea typeface="宋体" panose="02010600030101010101" pitchFamily="2" charset="-122"/>
                <a:cs typeface="Times New Roman" panose="02020603050405020304" pitchFamily="18" charset="0"/>
              </a:rPr>
              <a:t>集合以及集合的并、交、差</a:t>
            </a:r>
            <a:r>
              <a:rPr lang="zh-CN" altLang="en-US" sz="2400" kern="100">
                <a:latin typeface="Times New Roman" panose="02020603050405020304" pitchFamily="18" charset="0"/>
                <a:ea typeface="宋体" panose="02010600030101010101" pitchFamily="2" charset="-122"/>
                <a:cs typeface="Times New Roman" panose="02020603050405020304" pitchFamily="18" charset="0"/>
              </a:rPr>
              <a:t>；图以及入度、出度等操作</a:t>
            </a:r>
            <a:endPar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endParaRPr>
          </a:p>
          <a:p>
            <a:pPr marL="345440" indent="-342900">
              <a:lnSpc>
                <a:spcPct val="150000"/>
              </a:lnSpc>
              <a:buSzPct val="80000"/>
              <a:buFont typeface="Wingdings" pitchFamily="2" charset="2"/>
              <a:buChar char="l"/>
            </a:pP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数据结构描述数学模型，因此，也可以说抽象数据类型由数据结构以及创建、维护、销毁等操作组成</a:t>
            </a:r>
            <a:r>
              <a:rPr lang="zh-CN" altLang="zh-CN" sz="2400">
                <a:effectLst/>
              </a:rPr>
              <a:t> </a:t>
            </a:r>
            <a:endParaRPr lang="en-US" altLang="zh-CN" sz="2400">
              <a:effectLst/>
            </a:endParaRPr>
          </a:p>
          <a:p>
            <a:pPr marL="345440" indent="-342900">
              <a:lnSpc>
                <a:spcPct val="150000"/>
              </a:lnSpc>
              <a:buSzPct val="80000"/>
              <a:buFont typeface="Wingdings" pitchFamily="2" charset="2"/>
              <a:buChar char="l"/>
            </a:pPr>
            <a:r>
              <a:rPr lang="zh-CN" altLang="en-US" sz="2400"/>
              <a:t>算法使用抽象数据类型的各种操作描述求解问题的处理流程</a:t>
            </a:r>
            <a:endParaRPr lang="en-US" altLang="zh-CN" sz="2400"/>
          </a:p>
          <a:p>
            <a:pPr marL="345440" indent="-342900">
              <a:lnSpc>
                <a:spcPct val="150000"/>
              </a:lnSpc>
              <a:buSzPct val="80000"/>
              <a:buFont typeface="Wingdings" pitchFamily="2" charset="2"/>
              <a:buChar char="l"/>
            </a:pPr>
            <a:r>
              <a:rPr lang="zh-CN" altLang="en-US" sz="2400"/>
              <a:t>高级程序设计语言提供的数据类型叫做基本数据类型</a:t>
            </a:r>
          </a:p>
        </p:txBody>
      </p:sp>
    </p:spTree>
    <p:extLst>
      <p:ext uri="{BB962C8B-B14F-4D97-AF65-F5344CB8AC3E}">
        <p14:creationId xmlns:p14="http://schemas.microsoft.com/office/powerpoint/2010/main" val="95913297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8BE46E-98B6-EBC5-3EFE-5A3D16E98520}"/>
              </a:ext>
            </a:extLst>
          </p:cNvPr>
          <p:cNvSpPr>
            <a:spLocks noGrp="1"/>
          </p:cNvSpPr>
          <p:nvPr>
            <p:ph type="title"/>
          </p:nvPr>
        </p:nvSpPr>
        <p:spPr/>
        <p:txBody>
          <a:bodyPr/>
          <a:lstStyle/>
          <a:p>
            <a:r>
              <a:rPr kumimoji="1" lang="zh-CN" altLang="en-US"/>
              <a:t>抽象数据类型</a:t>
            </a:r>
          </a:p>
        </p:txBody>
      </p:sp>
      <p:sp>
        <p:nvSpPr>
          <p:cNvPr id="3" name="文本框 2">
            <a:extLst>
              <a:ext uri="{FF2B5EF4-FFF2-40B4-BE49-F238E27FC236}">
                <a16:creationId xmlns:a16="http://schemas.microsoft.com/office/drawing/2014/main" id="{1AD81D79-6ADF-60B3-4A1D-199F8047F50F}"/>
              </a:ext>
            </a:extLst>
          </p:cNvPr>
          <p:cNvSpPr txBox="1"/>
          <p:nvPr/>
        </p:nvSpPr>
        <p:spPr>
          <a:xfrm>
            <a:off x="736600" y="1516762"/>
            <a:ext cx="9489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EC920134-B79F-527E-578E-9891602EDF79}"/>
              </a:ext>
            </a:extLst>
          </p:cNvPr>
          <p:cNvSpPr txBox="1"/>
          <p:nvPr/>
        </p:nvSpPr>
        <p:spPr>
          <a:xfrm>
            <a:off x="697711" y="1516762"/>
            <a:ext cx="7748577" cy="50867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89" rIns="34289" bIns="34289">
            <a:spAutoFit/>
          </a:bodyPr>
          <a:lstStyle/>
          <a:p>
            <a:pPr marL="0" marR="0" indent="0" defTabSz="914400">
              <a:lnSpc>
                <a:spcPct val="150000"/>
              </a:lnSpc>
              <a:spcBef>
                <a:spcPts val="0"/>
              </a:spcBef>
              <a:defRPr sz="2200">
                <a:solidFill>
                  <a:srgbClr val="7F0055"/>
                </a:solidFill>
                <a:uFillTx/>
              </a:defRPr>
            </a:pPr>
            <a:r>
              <a:t>public</a:t>
            </a:r>
            <a:r>
              <a:rPr>
                <a:solidFill>
                  <a:srgbClr val="000000"/>
                </a:solidFill>
              </a:rPr>
              <a:t> </a:t>
            </a:r>
            <a:r>
              <a:t>interface</a:t>
            </a:r>
            <a:r>
              <a:rPr>
                <a:solidFill>
                  <a:srgbClr val="000000"/>
                </a:solidFill>
              </a:rPr>
              <a:t> Ilist&lt;T&gt; {</a:t>
            </a:r>
          </a:p>
          <a:p>
            <a:pPr marL="0" marR="0" lvl="1" indent="457200" defTabSz="914400">
              <a:lnSpc>
                <a:spcPct val="150000"/>
              </a:lnSpc>
              <a:spcBef>
                <a:spcPts val="0"/>
              </a:spcBef>
              <a:defRPr sz="2200">
                <a:solidFill>
                  <a:srgbClr val="7F0055"/>
                </a:solidFill>
                <a:uFillTx/>
              </a:defRPr>
            </a:pPr>
            <a:r>
              <a:t>int</a:t>
            </a:r>
            <a:r>
              <a:rPr>
                <a:solidFill>
                  <a:srgbClr val="000000"/>
                </a:solidFill>
              </a:rPr>
              <a:t> size();</a:t>
            </a:r>
            <a:r>
              <a:rPr>
                <a:solidFill>
                  <a:srgbClr val="3F7F5F"/>
                </a:solidFill>
              </a:rPr>
              <a:t>// 返回数据个数</a:t>
            </a:r>
          </a:p>
          <a:p>
            <a:pPr marL="0" marR="0" lvl="1" indent="457200" defTabSz="914400">
              <a:lnSpc>
                <a:spcPct val="150000"/>
              </a:lnSpc>
              <a:spcBef>
                <a:spcPts val="0"/>
              </a:spcBef>
              <a:defRPr sz="2200">
                <a:solidFill>
                  <a:srgbClr val="7F0055"/>
                </a:solidFill>
                <a:uFillTx/>
              </a:defRPr>
            </a:pPr>
            <a:r>
              <a:t>void</a:t>
            </a:r>
            <a:r>
              <a:rPr>
                <a:solidFill>
                  <a:srgbClr val="000000"/>
                </a:solidFill>
              </a:rPr>
              <a:t> clear();</a:t>
            </a:r>
            <a:r>
              <a:rPr>
                <a:solidFill>
                  <a:srgbClr val="3F7F5F"/>
                </a:solidFill>
              </a:rPr>
              <a:t>// 清楚线性表中的所有数据</a:t>
            </a:r>
          </a:p>
          <a:p>
            <a:pPr marL="0" marR="0" lvl="1" indent="457200" defTabSz="914400">
              <a:lnSpc>
                <a:spcPct val="150000"/>
              </a:lnSpc>
              <a:spcBef>
                <a:spcPts val="0"/>
              </a:spcBef>
              <a:defRPr sz="2200">
                <a:solidFill>
                  <a:srgbClr val="7F0055"/>
                </a:solidFill>
                <a:uFillTx/>
              </a:defRPr>
            </a:pPr>
            <a:r>
              <a:t>boolean</a:t>
            </a:r>
            <a:r>
              <a:rPr>
                <a:solidFill>
                  <a:srgbClr val="000000"/>
                </a:solidFill>
              </a:rPr>
              <a:t> isEmpty();</a:t>
            </a:r>
            <a:r>
              <a:rPr>
                <a:solidFill>
                  <a:srgbClr val="3F7F5F"/>
                </a:solidFill>
              </a:rPr>
              <a:t>// 是不是为空表</a:t>
            </a:r>
          </a:p>
          <a:p>
            <a:pPr marL="0" marR="0" lvl="1" indent="457200" defTabSz="914400">
              <a:lnSpc>
                <a:spcPct val="150000"/>
              </a:lnSpc>
              <a:spcBef>
                <a:spcPts val="0"/>
              </a:spcBef>
              <a:defRPr sz="2200">
                <a:solidFill>
                  <a:srgbClr val="7F0055"/>
                </a:solidFill>
                <a:uFillTx/>
              </a:defRPr>
            </a:pPr>
            <a:r>
              <a:t>int</a:t>
            </a:r>
            <a:r>
              <a:rPr>
                <a:solidFill>
                  <a:srgbClr val="000000"/>
                </a:solidFill>
              </a:rPr>
              <a:t> indexOf(T </a:t>
            </a:r>
            <a:r>
              <a:rPr>
                <a:solidFill>
                  <a:srgbClr val="6A3E3E"/>
                </a:solidFill>
              </a:rPr>
              <a:t>x</a:t>
            </a:r>
            <a:r>
              <a:rPr>
                <a:solidFill>
                  <a:srgbClr val="000000"/>
                </a:solidFill>
              </a:rPr>
              <a:t>);</a:t>
            </a:r>
            <a:r>
              <a:rPr>
                <a:solidFill>
                  <a:srgbClr val="3F7F5F"/>
                </a:solidFill>
              </a:rPr>
              <a:t>// 找到x的索引号</a:t>
            </a:r>
          </a:p>
          <a:p>
            <a:pPr marL="0" marR="0" lvl="1" indent="457200" defTabSz="914400">
              <a:lnSpc>
                <a:spcPct val="150000"/>
              </a:lnSpc>
              <a:spcBef>
                <a:spcPts val="0"/>
              </a:spcBef>
              <a:defRPr sz="2200">
                <a:uFillTx/>
              </a:defRPr>
            </a:pPr>
            <a:r>
              <a:t>T get(</a:t>
            </a:r>
            <a:r>
              <a:rPr>
                <a:solidFill>
                  <a:srgbClr val="7F0055"/>
                </a:solidFill>
              </a:rPr>
              <a:t>int</a:t>
            </a:r>
            <a:r>
              <a:t> </a:t>
            </a:r>
            <a:r>
              <a:rPr>
                <a:solidFill>
                  <a:srgbClr val="6A3E3E"/>
                </a:solidFill>
              </a:rPr>
              <a:t>index</a:t>
            </a:r>
            <a:r>
              <a:t>);</a:t>
            </a:r>
            <a:r>
              <a:rPr>
                <a:solidFill>
                  <a:srgbClr val="3F7F5F"/>
                </a:solidFill>
              </a:rPr>
              <a:t>// 返回索引号为index的数据的值</a:t>
            </a:r>
          </a:p>
          <a:p>
            <a:pPr marL="0" marR="0" lvl="1" indent="457200" defTabSz="914400">
              <a:lnSpc>
                <a:spcPct val="150000"/>
              </a:lnSpc>
              <a:spcBef>
                <a:spcPts val="0"/>
              </a:spcBef>
              <a:defRPr sz="2200">
                <a:solidFill>
                  <a:srgbClr val="7F0055"/>
                </a:solidFill>
                <a:uFillTx/>
              </a:defRPr>
            </a:pPr>
            <a:r>
              <a:t>void</a:t>
            </a:r>
            <a:r>
              <a:rPr>
                <a:solidFill>
                  <a:srgbClr val="000000"/>
                </a:solidFill>
              </a:rPr>
              <a:t> add(</a:t>
            </a:r>
            <a:r>
              <a:t>int</a:t>
            </a:r>
            <a:r>
              <a:rPr>
                <a:solidFill>
                  <a:srgbClr val="000000"/>
                </a:solidFill>
              </a:rPr>
              <a:t> </a:t>
            </a:r>
            <a:r>
              <a:rPr>
                <a:solidFill>
                  <a:srgbClr val="6A3E3E"/>
                </a:solidFill>
              </a:rPr>
              <a:t>index</a:t>
            </a:r>
            <a:r>
              <a:rPr>
                <a:solidFill>
                  <a:srgbClr val="000000"/>
                </a:solidFill>
              </a:rPr>
              <a:t>, T </a:t>
            </a:r>
            <a:r>
              <a:rPr>
                <a:solidFill>
                  <a:srgbClr val="6A3E3E"/>
                </a:solidFill>
              </a:rPr>
              <a:t>x</a:t>
            </a:r>
            <a:r>
              <a:rPr>
                <a:solidFill>
                  <a:srgbClr val="000000"/>
                </a:solidFill>
              </a:rPr>
              <a:t>);</a:t>
            </a:r>
            <a:r>
              <a:rPr>
                <a:solidFill>
                  <a:srgbClr val="3F7F5F"/>
                </a:solidFill>
              </a:rPr>
              <a:t>// 加入数据x, 索引号为index</a:t>
            </a:r>
          </a:p>
          <a:p>
            <a:pPr marL="0" marR="0" lvl="1" indent="457200" defTabSz="914400">
              <a:lnSpc>
                <a:spcPct val="150000"/>
              </a:lnSpc>
              <a:spcBef>
                <a:spcPts val="0"/>
              </a:spcBef>
              <a:defRPr sz="2200">
                <a:uFillTx/>
              </a:defRPr>
            </a:pPr>
            <a:r>
              <a:t>T remove(</a:t>
            </a:r>
            <a:r>
              <a:rPr>
                <a:solidFill>
                  <a:srgbClr val="7F0055"/>
                </a:solidFill>
              </a:rPr>
              <a:t>int</a:t>
            </a:r>
            <a:r>
              <a:t> </a:t>
            </a:r>
            <a:r>
              <a:rPr>
                <a:solidFill>
                  <a:srgbClr val="6A3E3E"/>
                </a:solidFill>
              </a:rPr>
              <a:t>index</a:t>
            </a:r>
            <a:r>
              <a:t>);</a:t>
            </a:r>
            <a:r>
              <a:rPr>
                <a:solidFill>
                  <a:srgbClr val="3F7F5F"/>
                </a:solidFill>
              </a:rPr>
              <a:t>// 删除索引号为index的的数据</a:t>
            </a:r>
          </a:p>
          <a:p>
            <a:pPr marL="0" marR="0" lvl="1" indent="457200" defTabSz="914400">
              <a:lnSpc>
                <a:spcPct val="150000"/>
              </a:lnSpc>
              <a:spcBef>
                <a:spcPts val="0"/>
              </a:spcBef>
              <a:defRPr sz="2200">
                <a:uFillTx/>
              </a:defRPr>
            </a:pPr>
            <a:r>
              <a:t>Iterator&lt;T&gt; iterator();</a:t>
            </a:r>
            <a:r>
              <a:rPr>
                <a:solidFill>
                  <a:srgbClr val="3F7F5F"/>
                </a:solidFill>
              </a:rPr>
              <a:t>// 迭代器，枚举线性表中的数据</a:t>
            </a:r>
          </a:p>
          <a:p>
            <a:pPr marL="0" marR="0" indent="0" defTabSz="914400">
              <a:lnSpc>
                <a:spcPct val="150000"/>
              </a:lnSpc>
              <a:spcBef>
                <a:spcPts val="0"/>
              </a:spcBef>
              <a:defRPr sz="2200">
                <a:uFillTx/>
              </a:defRPr>
            </a:pPr>
            <a:r>
              <a:t>}</a:t>
            </a:r>
          </a:p>
        </p:txBody>
      </p:sp>
      <p:sp>
        <p:nvSpPr>
          <p:cNvPr id="7" name="文本框 6">
            <a:extLst>
              <a:ext uri="{FF2B5EF4-FFF2-40B4-BE49-F238E27FC236}">
                <a16:creationId xmlns:a16="http://schemas.microsoft.com/office/drawing/2014/main" id="{466E2A9F-D638-5BFD-5B81-2B485212D0DF}"/>
              </a:ext>
            </a:extLst>
          </p:cNvPr>
          <p:cNvSpPr txBox="1"/>
          <p:nvPr/>
        </p:nvSpPr>
        <p:spPr>
          <a:xfrm>
            <a:off x="401598" y="1099148"/>
            <a:ext cx="3788217"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kumimoji="1" lang="zh-CN" altLang="en-US" sz="2400">
                <a:solidFill>
                  <a:srgbClr val="FF0000"/>
                </a:solidFill>
                <a:latin typeface="SimSun" panose="02010600030101010101" pitchFamily="2" charset="-122"/>
                <a:ea typeface="SimSun" panose="02010600030101010101" pitchFamily="2" charset="-122"/>
                <a:cs typeface="Times New Roman" panose="02020603050405020304" pitchFamily="18" charset="0"/>
              </a:rPr>
              <a:t>使用接口定义抽象数据类型</a:t>
            </a:r>
          </a:p>
        </p:txBody>
      </p:sp>
    </p:spTree>
    <p:extLst>
      <p:ext uri="{BB962C8B-B14F-4D97-AF65-F5344CB8AC3E}">
        <p14:creationId xmlns:p14="http://schemas.microsoft.com/office/powerpoint/2010/main" val="47799347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FAF04CC0-4527-6041-2EB4-BAAE49D6A0BC}"/>
              </a:ext>
            </a:extLst>
          </p:cNvPr>
          <p:cNvSpPr>
            <a:spLocks noGrp="1"/>
          </p:cNvSpPr>
          <p:nvPr>
            <p:ph type="body" sz="quarter" idx="10"/>
          </p:nvPr>
        </p:nvSpPr>
        <p:spPr>
          <a:xfrm>
            <a:off x="437515" y="1046798"/>
            <a:ext cx="8134985" cy="2521902"/>
          </a:xfrm>
        </p:spPr>
        <p:txBody>
          <a:bodyPr/>
          <a:lstStyle/>
          <a:p>
            <a:pPr marL="345440" indent="-342900" algn="l">
              <a:lnSpc>
                <a:spcPct val="150000"/>
              </a:lnSpc>
              <a:buSzPct val="80000"/>
              <a:buFont typeface="Wingdings" pitchFamily="2" charset="2"/>
              <a:buChar char="l"/>
            </a:pPr>
            <a:r>
              <a:rPr lang="zh-CN" altLang="zh-CN" sz="2400" kern="100">
                <a:effectLst/>
                <a:latin typeface="SimSun" panose="02010600030101010101" pitchFamily="2" charset="-122"/>
                <a:ea typeface="SimSun" panose="02010600030101010101" pitchFamily="2" charset="-122"/>
                <a:cs typeface="Times New Roman" panose="02020603050405020304" pitchFamily="18" charset="0"/>
              </a:rPr>
              <a:t>抽象数据类型的实现就是综合运用数组描述和链式描述表示数据结构</a:t>
            </a:r>
            <a:r>
              <a:rPr lang="zh-CN" altLang="en-US" sz="2400" kern="100">
                <a:latin typeface="SimSun" panose="02010600030101010101" pitchFamily="2" charset="-122"/>
                <a:ea typeface="SimSun" panose="02010600030101010101" pitchFamily="2" charset="-122"/>
                <a:cs typeface="Times New Roman" panose="02020603050405020304" pitchFamily="18" charset="0"/>
              </a:rPr>
              <a:t>，</a:t>
            </a:r>
            <a:r>
              <a:rPr lang="zh-CN" altLang="zh-CN" sz="2400" kern="100">
                <a:effectLst/>
                <a:latin typeface="SimSun" panose="02010600030101010101" pitchFamily="2" charset="-122"/>
                <a:ea typeface="SimSun" panose="02010600030101010101" pitchFamily="2" charset="-122"/>
                <a:cs typeface="Times New Roman" panose="02020603050405020304" pitchFamily="18" charset="0"/>
              </a:rPr>
              <a:t>在此基础上高效地实现</a:t>
            </a:r>
            <a:r>
              <a:rPr lang="zh-CN" altLang="en-US" sz="2400" kern="100">
                <a:effectLst/>
                <a:latin typeface="SimSun" panose="02010600030101010101" pitchFamily="2" charset="-122"/>
                <a:ea typeface="SimSun" panose="02010600030101010101" pitchFamily="2" charset="-122"/>
                <a:cs typeface="Times New Roman" panose="02020603050405020304" pitchFamily="18" charset="0"/>
              </a:rPr>
              <a:t>数据结构的</a:t>
            </a:r>
            <a:r>
              <a:rPr lang="zh-CN" altLang="zh-CN" sz="2400" kern="100">
                <a:effectLst/>
                <a:latin typeface="SimSun" panose="02010600030101010101" pitchFamily="2" charset="-122"/>
                <a:ea typeface="SimSun" panose="02010600030101010101" pitchFamily="2" charset="-122"/>
                <a:cs typeface="Times New Roman" panose="02020603050405020304" pitchFamily="18" charset="0"/>
              </a:rPr>
              <a:t>各种操作</a:t>
            </a:r>
            <a:endParaRPr lang="en-US" altLang="zh-CN" sz="2400" kern="100">
              <a:effectLst/>
              <a:latin typeface="SimSun" panose="02010600030101010101" pitchFamily="2" charset="-122"/>
              <a:ea typeface="SimSun" panose="02010600030101010101" pitchFamily="2" charset="-122"/>
              <a:cs typeface="Times New Roman" panose="02020603050405020304" pitchFamily="18" charset="0"/>
            </a:endParaRPr>
          </a:p>
          <a:p>
            <a:pPr marL="345440" indent="-342900">
              <a:lnSpc>
                <a:spcPct val="150000"/>
              </a:lnSpc>
            </a:pPr>
            <a:r>
              <a:rPr lang="zh-CN" altLang="zh-CN" sz="2400" kern="100">
                <a:effectLst/>
                <a:latin typeface="SimSun" panose="02010600030101010101" pitchFamily="2" charset="-122"/>
                <a:ea typeface="SimSun" panose="02010600030101010101" pitchFamily="2" charset="-122"/>
                <a:cs typeface="Times New Roman" panose="02020603050405020304" pitchFamily="18" charset="0"/>
              </a:rPr>
              <a:t>实现算法时，必须首先实现算法使用的抽象数据类型</a:t>
            </a:r>
            <a:r>
              <a:rPr lang="zh-CN" altLang="zh-CN" sz="2400">
                <a:effectLst/>
                <a:latin typeface="SimSun" panose="02010600030101010101" pitchFamily="2" charset="-122"/>
                <a:ea typeface="SimSun" panose="02010600030101010101" pitchFamily="2" charset="-122"/>
              </a:rPr>
              <a:t> </a:t>
            </a:r>
            <a:endParaRPr kumimoji="1" lang="zh-CN" altLang="en-US" sz="2400">
              <a:solidFill>
                <a:schemeClr val="tx1"/>
              </a:solidFill>
              <a:latin typeface="SimSun" panose="02010600030101010101" pitchFamily="2" charset="-122"/>
              <a:ea typeface="SimSun" panose="02010600030101010101" pitchFamily="2" charset="-122"/>
              <a:cs typeface="Times New Roman" panose="02020603050405020304" pitchFamily="18" charset="0"/>
            </a:endParaRPr>
          </a:p>
          <a:p>
            <a:pPr>
              <a:lnSpc>
                <a:spcPct val="150000"/>
              </a:lnSpc>
            </a:pPr>
            <a:endParaRPr lang="zh-CN" altLang="en-US" sz="2400">
              <a:latin typeface="SimSun" panose="02010600030101010101" pitchFamily="2" charset="-122"/>
              <a:ea typeface="SimSun" panose="02010600030101010101" pitchFamily="2" charset="-122"/>
            </a:endParaRPr>
          </a:p>
        </p:txBody>
      </p:sp>
      <p:sp>
        <p:nvSpPr>
          <p:cNvPr id="3" name="文本框 2">
            <a:extLst>
              <a:ext uri="{FF2B5EF4-FFF2-40B4-BE49-F238E27FC236}">
                <a16:creationId xmlns:a16="http://schemas.microsoft.com/office/drawing/2014/main" id="{1AD81D79-6ADF-60B3-4A1D-199F8047F50F}"/>
              </a:ext>
            </a:extLst>
          </p:cNvPr>
          <p:cNvSpPr txBox="1"/>
          <p:nvPr/>
        </p:nvSpPr>
        <p:spPr>
          <a:xfrm>
            <a:off x="736600" y="1516762"/>
            <a:ext cx="94898"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endParaRPr kumimoji="1" lang="zh-CN" altLang="en-US" sz="2400">
              <a:latin typeface="SimSun" panose="02010600030101010101" pitchFamily="2" charset="-122"/>
              <a:ea typeface="SimSun" panose="02010600030101010101" pitchFamily="2" charset="-122"/>
              <a:cs typeface="Times New Roman" panose="02020603050405020304" pitchFamily="18" charset="0"/>
            </a:endParaRPr>
          </a:p>
        </p:txBody>
      </p:sp>
      <p:sp>
        <p:nvSpPr>
          <p:cNvPr id="8" name="标题 7">
            <a:extLst>
              <a:ext uri="{FF2B5EF4-FFF2-40B4-BE49-F238E27FC236}">
                <a16:creationId xmlns:a16="http://schemas.microsoft.com/office/drawing/2014/main" id="{0C38DFEB-D92F-F42A-3558-569007165DA5}"/>
              </a:ext>
            </a:extLst>
          </p:cNvPr>
          <p:cNvSpPr>
            <a:spLocks noGrp="1"/>
          </p:cNvSpPr>
          <p:nvPr>
            <p:ph type="title"/>
          </p:nvPr>
        </p:nvSpPr>
        <p:spPr/>
        <p:txBody>
          <a:bodyPr/>
          <a:lstStyle/>
          <a:p>
            <a:r>
              <a:rPr kumimoji="1" lang="zh-CN" altLang="en-US"/>
              <a:t>抽象数据类型的实现</a:t>
            </a:r>
            <a:endParaRPr lang="zh-CN" altLang="en-US"/>
          </a:p>
        </p:txBody>
      </p:sp>
    </p:spTree>
    <p:extLst>
      <p:ext uri="{BB962C8B-B14F-4D97-AF65-F5344CB8AC3E}">
        <p14:creationId xmlns:p14="http://schemas.microsoft.com/office/powerpoint/2010/main" val="4126469822"/>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矩形 2"/>
          <p:cNvSpPr txBox="1"/>
          <p:nvPr/>
        </p:nvSpPr>
        <p:spPr>
          <a:xfrm>
            <a:off x="448202" y="1457004"/>
            <a:ext cx="8695798" cy="4805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34289" rIns="34289" bIns="34289">
            <a:spAutoFit/>
          </a:bodyPr>
          <a:lstStyle/>
          <a:p>
            <a:pPr marL="0" marR="0" indent="0" defTabSz="914400">
              <a:spcBef>
                <a:spcPts val="0"/>
              </a:spcBef>
              <a:defRPr sz="2000">
                <a:solidFill>
                  <a:srgbClr val="7F0055"/>
                </a:solidFill>
                <a:uFillTx/>
              </a:defRPr>
            </a:pPr>
            <a:r>
              <a:t>public</a:t>
            </a:r>
            <a:r>
              <a:rPr>
                <a:solidFill>
                  <a:srgbClr val="000000"/>
                </a:solidFill>
              </a:rPr>
              <a:t> </a:t>
            </a:r>
            <a:r>
              <a:t>class</a:t>
            </a:r>
            <a:r>
              <a:rPr>
                <a:solidFill>
                  <a:srgbClr val="000000"/>
                </a:solidFill>
              </a:rPr>
              <a:t> CLinkedList&lt;T&gt; </a:t>
            </a:r>
            <a:r>
              <a:t>implements</a:t>
            </a:r>
            <a:r>
              <a:rPr>
                <a:solidFill>
                  <a:srgbClr val="000000"/>
                </a:solidFill>
              </a:rPr>
              <a:t> Ilist&lt;T&gt;, Iterable&lt;T&gt;, Cloneable {</a:t>
            </a:r>
          </a:p>
          <a:p>
            <a:pPr marL="0" marR="0" indent="0" defTabSz="914400">
              <a:spcBef>
                <a:spcPts val="0"/>
              </a:spcBef>
              <a:defRPr sz="2000">
                <a:uFillTx/>
              </a:defRPr>
            </a:pPr>
            <a:endParaRPr>
              <a:solidFill>
                <a:srgbClr val="000000"/>
              </a:solidFill>
            </a:endParaRPr>
          </a:p>
          <a:p>
            <a:pPr marL="0" marR="0" lvl="1" indent="457200" defTabSz="914400">
              <a:spcBef>
                <a:spcPts val="0"/>
              </a:spcBef>
              <a:defRPr sz="2000">
                <a:solidFill>
                  <a:srgbClr val="7F0055"/>
                </a:solidFill>
                <a:uFillTx/>
              </a:defRPr>
            </a:pPr>
            <a:r>
              <a:t>private</a:t>
            </a:r>
            <a:r>
              <a:rPr>
                <a:solidFill>
                  <a:srgbClr val="000000"/>
                </a:solidFill>
              </a:rPr>
              <a:t> </a:t>
            </a:r>
            <a:r>
              <a:t>static</a:t>
            </a:r>
            <a:r>
              <a:rPr>
                <a:solidFill>
                  <a:srgbClr val="000000"/>
                </a:solidFill>
              </a:rPr>
              <a:t> </a:t>
            </a:r>
            <a:r>
              <a:t>class</a:t>
            </a:r>
            <a:r>
              <a:rPr>
                <a:solidFill>
                  <a:srgbClr val="000000"/>
                </a:solidFill>
              </a:rPr>
              <a:t> Node&lt;T&gt; {// </a:t>
            </a:r>
            <a:r>
              <a:rPr>
                <a:solidFill>
                  <a:srgbClr val="3F7F5F"/>
                </a:solidFill>
              </a:rPr>
              <a:t>嵌套类</a:t>
            </a:r>
          </a:p>
          <a:p>
            <a:pPr marL="0" marR="0" lvl="2" indent="914400" defTabSz="914400">
              <a:spcBef>
                <a:spcPts val="0"/>
              </a:spcBef>
              <a:defRPr sz="2000">
                <a:uFillTx/>
              </a:defRPr>
            </a:pPr>
            <a:r>
              <a:t>T </a:t>
            </a:r>
            <a:r>
              <a:rPr>
                <a:solidFill>
                  <a:srgbClr val="0000C0"/>
                </a:solidFill>
              </a:rPr>
              <a:t>data</a:t>
            </a:r>
            <a:r>
              <a:t>;</a:t>
            </a:r>
          </a:p>
          <a:p>
            <a:pPr marL="0" marR="0" lvl="2" indent="914400" defTabSz="914400">
              <a:spcBef>
                <a:spcPts val="0"/>
              </a:spcBef>
              <a:defRPr sz="2000">
                <a:uFillTx/>
              </a:defRPr>
            </a:pPr>
            <a:r>
              <a:t>Node&lt;T&gt; </a:t>
            </a:r>
            <a:r>
              <a:rPr>
                <a:solidFill>
                  <a:srgbClr val="0000C0"/>
                </a:solidFill>
              </a:rPr>
              <a:t>next</a:t>
            </a:r>
            <a:r>
              <a:t>;</a:t>
            </a:r>
          </a:p>
          <a:p>
            <a:pPr marL="0" marR="0" lvl="2" indent="914400" defTabSz="914400">
              <a:spcBef>
                <a:spcPts val="0"/>
              </a:spcBef>
              <a:defRPr sz="2000">
                <a:uFillTx/>
              </a:defRPr>
            </a:pPr>
            <a:endParaRPr/>
          </a:p>
          <a:p>
            <a:pPr marL="0" marR="0" lvl="2" indent="914400" defTabSz="914400">
              <a:spcBef>
                <a:spcPts val="0"/>
              </a:spcBef>
              <a:defRPr sz="2000">
                <a:uFillTx/>
              </a:defRPr>
            </a:pPr>
            <a:r>
              <a:t>Node(T </a:t>
            </a:r>
            <a:r>
              <a:rPr>
                <a:solidFill>
                  <a:srgbClr val="6A3E3E"/>
                </a:solidFill>
              </a:rPr>
              <a:t>data</a:t>
            </a:r>
            <a:r>
              <a:t>, Node&lt;T&gt; </a:t>
            </a:r>
            <a:r>
              <a:rPr>
                <a:solidFill>
                  <a:srgbClr val="6A3E3E"/>
                </a:solidFill>
              </a:rPr>
              <a:t>next</a:t>
            </a:r>
            <a:r>
              <a:t>) {</a:t>
            </a:r>
          </a:p>
          <a:p>
            <a:pPr marL="0" marR="0" lvl="3" indent="1371600" defTabSz="914400">
              <a:spcBef>
                <a:spcPts val="0"/>
              </a:spcBef>
              <a:defRPr sz="2000">
                <a:solidFill>
                  <a:srgbClr val="7F0055"/>
                </a:solidFill>
                <a:uFillTx/>
              </a:defRPr>
            </a:pPr>
            <a:r>
              <a:t>this</a:t>
            </a:r>
            <a:r>
              <a:rPr>
                <a:solidFill>
                  <a:srgbClr val="000000"/>
                </a:solidFill>
              </a:rPr>
              <a:t>.</a:t>
            </a:r>
            <a:r>
              <a:rPr>
                <a:solidFill>
                  <a:srgbClr val="0000C0"/>
                </a:solidFill>
              </a:rPr>
              <a:t>data</a:t>
            </a:r>
            <a:r>
              <a:rPr>
                <a:solidFill>
                  <a:srgbClr val="000000"/>
                </a:solidFill>
              </a:rPr>
              <a:t> = </a:t>
            </a:r>
            <a:r>
              <a:rPr>
                <a:solidFill>
                  <a:srgbClr val="6A3E3E"/>
                </a:solidFill>
              </a:rPr>
              <a:t>data</a:t>
            </a:r>
            <a:r>
              <a:rPr>
                <a:solidFill>
                  <a:srgbClr val="000000"/>
                </a:solidFill>
              </a:rPr>
              <a:t>;</a:t>
            </a:r>
          </a:p>
          <a:p>
            <a:pPr marL="0" marR="0" lvl="3" indent="1371600" defTabSz="914400">
              <a:spcBef>
                <a:spcPts val="0"/>
              </a:spcBef>
              <a:defRPr sz="2000">
                <a:solidFill>
                  <a:srgbClr val="7F0055"/>
                </a:solidFill>
                <a:uFillTx/>
              </a:defRPr>
            </a:pPr>
            <a:r>
              <a:t>this</a:t>
            </a:r>
            <a:r>
              <a:rPr>
                <a:solidFill>
                  <a:srgbClr val="000000"/>
                </a:solidFill>
              </a:rPr>
              <a:t>.</a:t>
            </a:r>
            <a:r>
              <a:rPr>
                <a:solidFill>
                  <a:srgbClr val="0000C0"/>
                </a:solidFill>
              </a:rPr>
              <a:t>next</a:t>
            </a:r>
            <a:r>
              <a:rPr>
                <a:solidFill>
                  <a:srgbClr val="000000"/>
                </a:solidFill>
              </a:rPr>
              <a:t> = </a:t>
            </a:r>
            <a:r>
              <a:rPr>
                <a:solidFill>
                  <a:srgbClr val="6A3E3E"/>
                </a:solidFill>
              </a:rPr>
              <a:t>next</a:t>
            </a:r>
            <a:r>
              <a:rPr>
                <a:solidFill>
                  <a:srgbClr val="000000"/>
                </a:solidFill>
              </a:rPr>
              <a:t>;</a:t>
            </a:r>
          </a:p>
          <a:p>
            <a:pPr marL="0" marR="0" lvl="2" indent="914400" defTabSz="914400">
              <a:spcBef>
                <a:spcPts val="0"/>
              </a:spcBef>
              <a:defRPr sz="2000">
                <a:uFillTx/>
              </a:defRPr>
            </a:pPr>
            <a:r>
              <a:t>}</a:t>
            </a:r>
          </a:p>
          <a:p>
            <a:pPr marL="0" marR="0" lvl="1" indent="457200" defTabSz="914400">
              <a:spcBef>
                <a:spcPts val="0"/>
              </a:spcBef>
              <a:defRPr sz="2000">
                <a:uFillTx/>
              </a:defRPr>
            </a:pPr>
            <a:r>
              <a:t>}</a:t>
            </a:r>
          </a:p>
          <a:p>
            <a:pPr marL="0" marR="0" lvl="1" indent="457200" defTabSz="914400">
              <a:spcBef>
                <a:spcPts val="0"/>
              </a:spcBef>
              <a:defRPr sz="2000">
                <a:uFillTx/>
              </a:defRPr>
            </a:pPr>
            <a:endParaRPr/>
          </a:p>
          <a:p>
            <a:pPr marL="0" marR="0" lvl="1" indent="457200" defTabSz="914400">
              <a:spcBef>
                <a:spcPts val="0"/>
              </a:spcBef>
              <a:defRPr sz="2000">
                <a:solidFill>
                  <a:srgbClr val="7F0055"/>
                </a:solidFill>
                <a:uFillTx/>
              </a:defRPr>
            </a:pPr>
            <a:r>
              <a:t>private</a:t>
            </a:r>
            <a:r>
              <a:rPr>
                <a:solidFill>
                  <a:srgbClr val="000000"/>
                </a:solidFill>
              </a:rPr>
              <a:t> Node&lt;T&gt; </a:t>
            </a:r>
            <a:r>
              <a:rPr>
                <a:solidFill>
                  <a:srgbClr val="0000C0"/>
                </a:solidFill>
              </a:rPr>
              <a:t>head</a:t>
            </a:r>
            <a:r>
              <a:rPr>
                <a:solidFill>
                  <a:srgbClr val="000000"/>
                </a:solidFill>
              </a:rPr>
              <a:t>;</a:t>
            </a:r>
          </a:p>
          <a:p>
            <a:pPr marL="0" marR="0" lvl="1" indent="457200" defTabSz="914400">
              <a:spcBef>
                <a:spcPts val="0"/>
              </a:spcBef>
              <a:defRPr sz="2000">
                <a:solidFill>
                  <a:srgbClr val="7F0055"/>
                </a:solidFill>
                <a:uFillTx/>
              </a:defRPr>
            </a:pPr>
            <a:r>
              <a:t>private</a:t>
            </a:r>
            <a:r>
              <a:rPr>
                <a:solidFill>
                  <a:srgbClr val="000000"/>
                </a:solidFill>
              </a:rPr>
              <a:t> </a:t>
            </a:r>
            <a:r>
              <a:t>int</a:t>
            </a:r>
            <a:r>
              <a:rPr>
                <a:solidFill>
                  <a:srgbClr val="000000"/>
                </a:solidFill>
              </a:rPr>
              <a:t> </a:t>
            </a:r>
            <a:r>
              <a:rPr>
                <a:solidFill>
                  <a:srgbClr val="0000C0"/>
                </a:solidFill>
              </a:rPr>
              <a:t>size</a:t>
            </a:r>
            <a:r>
              <a:rPr>
                <a:solidFill>
                  <a:srgbClr val="000000"/>
                </a:solidFill>
              </a:rPr>
              <a:t>;</a:t>
            </a:r>
          </a:p>
          <a:p>
            <a:pPr marL="0" marR="0" lvl="1" indent="457200" defTabSz="914400">
              <a:spcBef>
                <a:spcPts val="0"/>
              </a:spcBef>
              <a:defRPr sz="2000">
                <a:uFillTx/>
              </a:defRPr>
            </a:pPr>
            <a:r>
              <a:t>...</a:t>
            </a:r>
          </a:p>
          <a:p>
            <a:pPr marL="0" marR="0" indent="0" defTabSz="914400">
              <a:spcBef>
                <a:spcPts val="0"/>
              </a:spcBef>
              <a:defRPr sz="2000">
                <a:uFillTx/>
              </a:defRPr>
            </a:pPr>
            <a:r>
              <a:t>}</a:t>
            </a:r>
          </a:p>
        </p:txBody>
      </p:sp>
      <p:sp>
        <p:nvSpPr>
          <p:cNvPr id="4" name="文本框 3">
            <a:extLst>
              <a:ext uri="{FF2B5EF4-FFF2-40B4-BE49-F238E27FC236}">
                <a16:creationId xmlns:a16="http://schemas.microsoft.com/office/drawing/2014/main" id="{CB1E3EB1-2A77-61D5-CA52-CBDFA93CADDB}"/>
              </a:ext>
            </a:extLst>
          </p:cNvPr>
          <p:cNvSpPr txBox="1"/>
          <p:nvPr/>
        </p:nvSpPr>
        <p:spPr>
          <a:xfrm>
            <a:off x="401598" y="1022948"/>
            <a:ext cx="3480440"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kumimoji="1" lang="zh-CN" altLang="en-US" sz="2400">
                <a:solidFill>
                  <a:srgbClr val="FF0000"/>
                </a:solidFill>
                <a:latin typeface="SimSun" panose="02010600030101010101" pitchFamily="2" charset="-122"/>
                <a:ea typeface="SimSun" panose="02010600030101010101" pitchFamily="2" charset="-122"/>
                <a:cs typeface="Times New Roman" panose="02020603050405020304" pitchFamily="18" charset="0"/>
              </a:rPr>
              <a:t>使用类实现抽象数据类型</a:t>
            </a:r>
          </a:p>
        </p:txBody>
      </p:sp>
      <p:sp>
        <p:nvSpPr>
          <p:cNvPr id="6" name="标题 5">
            <a:extLst>
              <a:ext uri="{FF2B5EF4-FFF2-40B4-BE49-F238E27FC236}">
                <a16:creationId xmlns:a16="http://schemas.microsoft.com/office/drawing/2014/main" id="{C6E16BE1-8E0D-1CE0-F8BB-7D802D445BF6}"/>
              </a:ext>
            </a:extLst>
          </p:cNvPr>
          <p:cNvSpPr>
            <a:spLocks noGrp="1"/>
          </p:cNvSpPr>
          <p:nvPr>
            <p:ph type="title"/>
          </p:nvPr>
        </p:nvSpPr>
        <p:spPr/>
        <p:txBody>
          <a:bodyPr/>
          <a:lstStyle/>
          <a:p>
            <a:r>
              <a:rPr kumimoji="1" lang="zh-CN" altLang="en-US"/>
              <a:t>抽象数据类型的实现</a:t>
            </a:r>
            <a:endParaRPr lang="zh-CN" altLang="en-US"/>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文本框 2"/>
          <p:cNvSpPr txBox="1"/>
          <p:nvPr/>
        </p:nvSpPr>
        <p:spPr>
          <a:xfrm>
            <a:off x="648288" y="4225264"/>
            <a:ext cx="5537411" cy="530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40640" marR="40640" indent="0" defTabSz="914400">
              <a:defRPr>
                <a:solidFill>
                  <a:schemeClr val="accent5"/>
                </a:solidFill>
              </a:defRPr>
            </a:lvl1pPr>
          </a:lstStyle>
          <a:p>
            <a:r>
              <a:rPr b="1">
                <a:latin typeface="Times New Roman" panose="02020603050405020304" pitchFamily="18" charset="0"/>
                <a:cs typeface="Times New Roman" panose="02020603050405020304" pitchFamily="18" charset="0"/>
              </a:rPr>
              <a:t>应用需求催生了数据结构这门课</a:t>
            </a:r>
          </a:p>
        </p:txBody>
      </p:sp>
      <p:sp>
        <p:nvSpPr>
          <p:cNvPr id="3" name="标题 2">
            <a:extLst>
              <a:ext uri="{FF2B5EF4-FFF2-40B4-BE49-F238E27FC236}">
                <a16:creationId xmlns:a16="http://schemas.microsoft.com/office/drawing/2014/main" id="{FFE99C4F-140E-3591-0DE2-F343AD152BE4}"/>
              </a:ext>
            </a:extLst>
          </p:cNvPr>
          <p:cNvSpPr>
            <a:spLocks noGrp="1"/>
          </p:cNvSpPr>
          <p:nvPr>
            <p:ph type="title"/>
          </p:nvPr>
        </p:nvSpPr>
        <p:spPr/>
        <p:txBody>
          <a:bodyPr/>
          <a:lstStyle/>
          <a:p>
            <a:r>
              <a:rPr lang="zh-CN" altLang="en-US" sz="4000"/>
              <a:t>数据处理的特点</a:t>
            </a:r>
            <a:endParaRPr lang="zh-CN" altLang="en-US"/>
          </a:p>
        </p:txBody>
      </p:sp>
      <p:sp>
        <p:nvSpPr>
          <p:cNvPr id="134" name="内容占位符 26"/>
          <p:cNvSpPr txBox="1">
            <a:spLocks noGrp="1"/>
          </p:cNvSpPr>
          <p:nvPr>
            <p:ph type="body" sz="quarter" idx="10"/>
          </p:nvPr>
        </p:nvSpPr>
        <p:spPr>
          <a:xfrm>
            <a:off x="437515" y="1046798"/>
            <a:ext cx="8239125" cy="2621688"/>
          </a:xfrm>
          <a:prstGeom prst="rect">
            <a:avLst/>
          </a:prstGeom>
        </p:spPr>
        <p:txBody>
          <a:bodyPr lIns="45719" tIns="45719" rIns="45719" bIns="45719"/>
          <a:lstStyle/>
          <a:p>
            <a:pPr marL="37388" marR="37388" indent="0" defTabSz="841247">
              <a:spcBef>
                <a:spcPts val="1200"/>
              </a:spcBef>
              <a:buClrTx/>
              <a:buSzTx/>
              <a:buNone/>
              <a:defRPr sz="2760">
                <a:latin typeface="+mn-lt"/>
                <a:ea typeface="+mn-ea"/>
                <a:cs typeface="+mn-cs"/>
                <a:sym typeface="Times New Roman"/>
              </a:defRPr>
            </a:pPr>
            <a:r>
              <a:rPr sz="2400">
                <a:latin typeface="Times New Roman" panose="02020603050405020304" pitchFamily="18" charset="0"/>
                <a:cs typeface="Times New Roman" panose="02020603050405020304" pitchFamily="18" charset="0"/>
              </a:rPr>
              <a:t>计算机用于数据处理，例如：银行业务、人口普查</a:t>
            </a:r>
            <a:endParaRPr sz="2400" spc="138">
              <a:latin typeface="Times New Roman" panose="02020603050405020304" pitchFamily="18" charset="0"/>
              <a:cs typeface="Times New Roman" panose="02020603050405020304" pitchFamily="18" charset="0"/>
            </a:endParaRPr>
          </a:p>
          <a:p>
            <a:pPr marL="730809" marR="37388" lvl="1" indent="-342900" defTabSz="841247">
              <a:spcBef>
                <a:spcPts val="1200"/>
              </a:spcBef>
              <a:buClrTx/>
              <a:buSzPct val="80000"/>
              <a:buFont typeface="Wingdings" pitchFamily="2" charset="2"/>
              <a:buChar char="l"/>
              <a:defRPr sz="276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数据量很大</a:t>
            </a:r>
          </a:p>
          <a:p>
            <a:pPr marL="730809" marR="37388" lvl="1" indent="-342900" defTabSz="841247">
              <a:spcBef>
                <a:spcPts val="1200"/>
              </a:spcBef>
              <a:buClrTx/>
              <a:buSzPct val="80000"/>
              <a:buFont typeface="Wingdings" pitchFamily="2" charset="2"/>
              <a:buChar char="l"/>
              <a:defRPr sz="2760">
                <a:latin typeface="+mn-lt"/>
                <a:ea typeface="+mn-ea"/>
                <a:cs typeface="+mn-cs"/>
                <a:sym typeface="Times New Roman"/>
              </a:defRPr>
            </a:pPr>
            <a:r>
              <a:rPr sz="2400">
                <a:latin typeface="Times New Roman" panose="02020603050405020304" pitchFamily="18" charset="0"/>
                <a:cs typeface="Times New Roman" panose="02020603050405020304" pitchFamily="18" charset="0"/>
              </a:rPr>
              <a:t>计算比较简单</a:t>
            </a:r>
          </a:p>
          <a:p>
            <a:pPr marL="730809" marR="37388" lvl="1" indent="-342900" defTabSz="841247">
              <a:spcBef>
                <a:spcPts val="1200"/>
              </a:spcBef>
              <a:buClrTx/>
              <a:buSzPct val="80000"/>
              <a:buFont typeface="Wingdings" pitchFamily="2" charset="2"/>
              <a:buChar char="l"/>
              <a:defRPr sz="276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数据种类丰富：数值、字符、音频、视频...</a:t>
            </a:r>
            <a:endParaRPr sz="2400" spc="138">
              <a:latin typeface="Times New Roman" panose="02020603050405020304" pitchFamily="18" charset="0"/>
              <a:cs typeface="Times New Roman" panose="02020603050405020304" pitchFamily="18" charset="0"/>
            </a:endParaRPr>
          </a:p>
          <a:p>
            <a:pPr marL="730809" marR="37388" lvl="1" indent="-342900" defTabSz="841247">
              <a:spcBef>
                <a:spcPts val="1200"/>
              </a:spcBef>
              <a:buClrTx/>
              <a:buSzPct val="80000"/>
              <a:buFont typeface="Wingdings" pitchFamily="2" charset="2"/>
              <a:buChar char="l"/>
              <a:defRPr sz="276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数据之间的</a:t>
            </a:r>
            <a:r>
              <a:rPr sz="2400">
                <a:solidFill>
                  <a:srgbClr val="FF0000"/>
                </a:solidFill>
                <a:latin typeface="Times New Roman" panose="02020603050405020304" pitchFamily="18" charset="0"/>
                <a:cs typeface="Times New Roman" panose="02020603050405020304" pitchFamily="18" charset="0"/>
              </a:rPr>
              <a:t>关系</a:t>
            </a:r>
            <a:r>
              <a:rPr sz="2400">
                <a:latin typeface="Times New Roman" panose="02020603050405020304" pitchFamily="18" charset="0"/>
                <a:cs typeface="Times New Roman" panose="02020603050405020304" pitchFamily="18" charset="0"/>
              </a:rPr>
              <a:t>复杂：时间序列、社交网络...</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2" animBg="1"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 name="标题 1"/>
          <p:cNvSpPr txBox="1">
            <a:spLocks noGrp="1"/>
          </p:cNvSpPr>
          <p:nvPr>
            <p:ph type="title"/>
          </p:nvPr>
        </p:nvSpPr>
        <p:spPr>
          <a:prstGeom prst="rect">
            <a:avLst/>
          </a:prstGeom>
        </p:spPr>
        <p:txBody>
          <a:bodyPr/>
          <a:lstStyle>
            <a:lvl1pPr marR="34543" indent="49129" defTabSz="774203">
              <a:defRPr sz="3400"/>
            </a:lvl1pPr>
          </a:lstStyle>
          <a:p>
            <a:r>
              <a:t>Project</a:t>
            </a:r>
          </a:p>
        </p:txBody>
      </p:sp>
      <p:pic>
        <p:nvPicPr>
          <p:cNvPr id="873" name="图片 3" descr="图片 3"/>
          <p:cNvPicPr>
            <a:picLocks noChangeAspect="1"/>
          </p:cNvPicPr>
          <p:nvPr/>
        </p:nvPicPr>
        <p:blipFill>
          <a:blip r:embed="rId3"/>
          <a:stretch>
            <a:fillRect/>
          </a:stretch>
        </p:blipFill>
        <p:spPr>
          <a:xfrm>
            <a:off x="416245" y="1163781"/>
            <a:ext cx="7248700" cy="4530438"/>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图片 3" descr="图片 3"/>
          <p:cNvPicPr>
            <a:picLocks noChangeAspect="1"/>
          </p:cNvPicPr>
          <p:nvPr/>
        </p:nvPicPr>
        <p:blipFill>
          <a:blip r:embed="rId3"/>
          <a:stretch>
            <a:fillRect/>
          </a:stretch>
        </p:blipFill>
        <p:spPr>
          <a:xfrm>
            <a:off x="3509613" y="974159"/>
            <a:ext cx="2547938" cy="2284152"/>
          </a:xfrm>
          <a:prstGeom prst="rect">
            <a:avLst/>
          </a:prstGeom>
          <a:ln w="12700">
            <a:miter lim="400000"/>
          </a:ln>
        </p:spPr>
      </p:pic>
      <p:pic>
        <p:nvPicPr>
          <p:cNvPr id="140" name="图片 4" descr="图片 4"/>
          <p:cNvPicPr>
            <a:picLocks noChangeAspect="1"/>
          </p:cNvPicPr>
          <p:nvPr/>
        </p:nvPicPr>
        <p:blipFill>
          <a:blip r:embed="rId4"/>
          <a:stretch>
            <a:fillRect/>
          </a:stretch>
        </p:blipFill>
        <p:spPr>
          <a:xfrm>
            <a:off x="6057550" y="973769"/>
            <a:ext cx="2781302" cy="2068679"/>
          </a:xfrm>
          <a:prstGeom prst="rect">
            <a:avLst/>
          </a:prstGeom>
          <a:ln w="12700">
            <a:miter lim="400000"/>
          </a:ln>
        </p:spPr>
      </p:pic>
      <p:pic>
        <p:nvPicPr>
          <p:cNvPr id="141" name="图片 6" descr="图片 6"/>
          <p:cNvPicPr>
            <a:picLocks noChangeAspect="1"/>
          </p:cNvPicPr>
          <p:nvPr/>
        </p:nvPicPr>
        <p:blipFill>
          <a:blip r:embed="rId5"/>
          <a:stretch>
            <a:fillRect/>
          </a:stretch>
        </p:blipFill>
        <p:spPr>
          <a:xfrm>
            <a:off x="3505673" y="3828891"/>
            <a:ext cx="4137359" cy="2068680"/>
          </a:xfrm>
          <a:prstGeom prst="rect">
            <a:avLst/>
          </a:prstGeom>
          <a:ln w="12700">
            <a:miter lim="400000"/>
          </a:ln>
        </p:spPr>
      </p:pic>
      <p:sp>
        <p:nvSpPr>
          <p:cNvPr id="6" name="标题 5">
            <a:extLst>
              <a:ext uri="{FF2B5EF4-FFF2-40B4-BE49-F238E27FC236}">
                <a16:creationId xmlns:a16="http://schemas.microsoft.com/office/drawing/2014/main" id="{298D9649-A72C-AEAA-16EA-0D6E1ACEF3B6}"/>
              </a:ext>
            </a:extLst>
          </p:cNvPr>
          <p:cNvSpPr>
            <a:spLocks noGrp="1"/>
          </p:cNvSpPr>
          <p:nvPr>
            <p:ph type="title"/>
          </p:nvPr>
        </p:nvSpPr>
        <p:spPr/>
        <p:txBody>
          <a:bodyPr/>
          <a:lstStyle/>
          <a:p>
            <a:r>
              <a:rPr lang="zh-CN" altLang="en-US"/>
              <a:t>数据结构</a:t>
            </a:r>
          </a:p>
        </p:txBody>
      </p:sp>
      <p:sp>
        <p:nvSpPr>
          <p:cNvPr id="142" name="内容占位符 26"/>
          <p:cNvSpPr txBox="1">
            <a:spLocks noGrp="1"/>
          </p:cNvSpPr>
          <p:nvPr>
            <p:ph type="body" sz="quarter" idx="10"/>
          </p:nvPr>
        </p:nvSpPr>
        <p:spPr>
          <a:prstGeom prst="rect">
            <a:avLst/>
          </a:prstGeom>
        </p:spPr>
        <p:txBody>
          <a:bodyPr lIns="45719" tIns="45719" rIns="45719" bIns="45719"/>
          <a:lstStyle/>
          <a:p>
            <a:pPr marL="650697" marR="29667" lvl="1" indent="-342900" defTabSz="667512">
              <a:spcBef>
                <a:spcPts val="900"/>
              </a:spcBef>
              <a:buClrTx/>
              <a:buSzPct val="80000"/>
              <a:buFont typeface="Wingdings" pitchFamily="2" charset="2"/>
              <a:buChar char="l"/>
              <a:defRPr sz="2190">
                <a:latin typeface="+mn-lt"/>
                <a:ea typeface="+mn-ea"/>
                <a:cs typeface="+mn-cs"/>
                <a:sym typeface="Times New Roman"/>
              </a:defRPr>
            </a:pPr>
            <a:r>
              <a:rPr sz="2400">
                <a:latin typeface="Times New Roman" panose="02020603050405020304" pitchFamily="18" charset="0"/>
                <a:cs typeface="Times New Roman" panose="02020603050405020304" pitchFamily="18" charset="0"/>
              </a:rPr>
              <a:t>房屋结构</a:t>
            </a:r>
          </a:p>
          <a:p>
            <a:pPr marL="650697" marR="29667" lvl="1" indent="-342900" defTabSz="667512">
              <a:spcBef>
                <a:spcPts val="900"/>
              </a:spcBef>
              <a:buClrTx/>
              <a:buSzPct val="80000"/>
              <a:buFont typeface="Wingdings" pitchFamily="2" charset="2"/>
              <a:buChar char="l"/>
              <a:defRPr sz="2190">
                <a:latin typeface="+mn-lt"/>
                <a:ea typeface="+mn-ea"/>
                <a:cs typeface="+mn-cs"/>
                <a:sym typeface="Times New Roman"/>
              </a:defRPr>
            </a:pPr>
            <a:r>
              <a:rPr sz="2400">
                <a:latin typeface="Times New Roman" panose="02020603050405020304" pitchFamily="18" charset="0"/>
                <a:cs typeface="Times New Roman" panose="02020603050405020304" pitchFamily="18" charset="0"/>
              </a:rPr>
              <a:t>钢结构</a:t>
            </a:r>
            <a:endParaRPr sz="2400" spc="109">
              <a:latin typeface="Times New Roman" panose="02020603050405020304" pitchFamily="18" charset="0"/>
              <a:cs typeface="Times New Roman" panose="02020603050405020304" pitchFamily="18" charset="0"/>
            </a:endParaRPr>
          </a:p>
          <a:p>
            <a:pPr marL="650697" marR="29667" lvl="1" indent="-342900" defTabSz="667512">
              <a:spcBef>
                <a:spcPts val="900"/>
              </a:spcBef>
              <a:buClrTx/>
              <a:buSzPct val="80000"/>
              <a:buFont typeface="Wingdings" pitchFamily="2" charset="2"/>
              <a:buChar char="l"/>
              <a:defRPr sz="2190">
                <a:latin typeface="+mn-lt"/>
                <a:ea typeface="+mn-ea"/>
                <a:cs typeface="+mn-cs"/>
                <a:sym typeface="Times New Roman"/>
              </a:defRPr>
            </a:pPr>
            <a:r>
              <a:rPr sz="2400">
                <a:latin typeface="Times New Roman" panose="02020603050405020304" pitchFamily="18" charset="0"/>
                <a:cs typeface="Times New Roman" panose="02020603050405020304" pitchFamily="18" charset="0"/>
              </a:rPr>
              <a:t>分子结构</a:t>
            </a:r>
          </a:p>
          <a:p>
            <a:pPr marL="650697" marR="29667" lvl="1" indent="-342900" defTabSz="667512">
              <a:spcBef>
                <a:spcPts val="900"/>
              </a:spcBef>
              <a:buClrTx/>
              <a:buSzPct val="80000"/>
              <a:buFont typeface="Wingdings" pitchFamily="2" charset="2"/>
              <a:buChar char="l"/>
              <a:defRPr sz="2190">
                <a:latin typeface="+mn-lt"/>
                <a:ea typeface="+mn-ea"/>
                <a:cs typeface="+mn-cs"/>
                <a:sym typeface="Times New Roman"/>
              </a:defRPr>
            </a:pPr>
            <a:r>
              <a:rPr sz="2400">
                <a:latin typeface="Times New Roman" panose="02020603050405020304" pitchFamily="18" charset="0"/>
                <a:cs typeface="Times New Roman" panose="02020603050405020304" pitchFamily="18" charset="0"/>
              </a:rPr>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1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1" animBg="1" advAuto="0"/>
      <p:bldP spid="140" grpId="2" animBg="1" advAuto="0"/>
      <p:bldP spid="141" grpId="3"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牛津字典…"/>
          <p:cNvSpPr txBox="1"/>
          <p:nvPr/>
        </p:nvSpPr>
        <p:spPr>
          <a:xfrm>
            <a:off x="309517" y="1158260"/>
            <a:ext cx="7069545" cy="15110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marL="0" marR="40640" indent="40640" defTabSz="914400">
              <a:spcBef>
                <a:spcPts val="0"/>
              </a:spcBef>
              <a:defRPr sz="2400">
                <a:uFillTx/>
              </a:defRPr>
            </a:pPr>
            <a:r>
              <a:t>牛津字典</a:t>
            </a:r>
          </a:p>
          <a:p>
            <a:pPr marL="0" marR="40640" indent="40640" defTabSz="914400">
              <a:spcBef>
                <a:spcPts val="0"/>
              </a:spcBef>
              <a:defRPr sz="2400">
                <a:uFillTx/>
              </a:defRPr>
            </a:pPr>
            <a:r>
              <a:t>noun</a:t>
            </a:r>
            <a:endParaRPr sz="2600"/>
          </a:p>
          <a:p>
            <a:pPr marL="0" marR="40640" lvl="1" indent="497840" defTabSz="914400">
              <a:spcBef>
                <a:spcPts val="0"/>
              </a:spcBef>
              <a:defRPr sz="2400">
                <a:uFillTx/>
              </a:defRPr>
            </a:pPr>
            <a:r>
              <a:t>the arrangement of and relations between the parts or</a:t>
            </a:r>
            <a:endParaRPr sz="2600"/>
          </a:p>
          <a:p>
            <a:pPr marL="0" marR="40640" lvl="1" indent="497840" defTabSz="914400">
              <a:spcBef>
                <a:spcPts val="0"/>
              </a:spcBef>
              <a:defRPr sz="2400">
                <a:uFillTx/>
              </a:defRPr>
            </a:pPr>
            <a:r>
              <a:t>elements of something complex</a:t>
            </a:r>
          </a:p>
        </p:txBody>
      </p:sp>
      <p:sp>
        <p:nvSpPr>
          <p:cNvPr id="148" name="the organization of a society or other group and the relations between its members, determine its working…"/>
          <p:cNvSpPr txBox="1"/>
          <p:nvPr/>
        </p:nvSpPr>
        <p:spPr>
          <a:xfrm>
            <a:off x="830894" y="2792704"/>
            <a:ext cx="6406292" cy="17777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marL="358140" marR="0" indent="-342900" defTabSz="914400">
              <a:spcBef>
                <a:spcPts val="0"/>
              </a:spcBef>
              <a:buSzPct val="60000"/>
              <a:buChar char="●"/>
              <a:defRPr sz="2400">
                <a:uFillTx/>
              </a:defRPr>
            </a:pPr>
            <a:r>
              <a:t>the organization of a society or other group and the relations between its members, determine its working</a:t>
            </a:r>
          </a:p>
          <a:p>
            <a:pPr marL="358140" marR="0" indent="-342900" defTabSz="914400">
              <a:spcBef>
                <a:spcPts val="0"/>
              </a:spcBef>
              <a:buSzPct val="60000"/>
              <a:buChar char="●"/>
              <a:defRPr sz="2400">
                <a:uFillTx/>
              </a:defRPr>
            </a:pPr>
            <a:r>
              <a:t>a building or other object constructed from several parts</a:t>
            </a:r>
          </a:p>
        </p:txBody>
      </p:sp>
      <p:sp>
        <p:nvSpPr>
          <p:cNvPr id="149" name="verb…"/>
          <p:cNvSpPr txBox="1"/>
          <p:nvPr/>
        </p:nvSpPr>
        <p:spPr>
          <a:xfrm>
            <a:off x="309517" y="4660641"/>
            <a:ext cx="5345212" cy="7490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2400">
                <a:uFillTx/>
              </a:defRPr>
            </a:lvl1pPr>
            <a:lvl2pPr marL="0" marR="0" indent="457200" defTabSz="914400">
              <a:spcBef>
                <a:spcPts val="0"/>
              </a:spcBef>
              <a:defRPr sz="2400">
                <a:uFillTx/>
              </a:defRPr>
            </a:lvl2pPr>
          </a:lstStyle>
          <a:p>
            <a:r>
              <a:t>verb</a:t>
            </a:r>
            <a:endParaRPr sz="2600"/>
          </a:p>
          <a:p>
            <a:pPr lvl="1"/>
            <a:r>
              <a:t>structured data          structuring of data</a:t>
            </a:r>
          </a:p>
        </p:txBody>
      </p:sp>
      <p:sp>
        <p:nvSpPr>
          <p:cNvPr id="5" name="标题 4">
            <a:extLst>
              <a:ext uri="{FF2B5EF4-FFF2-40B4-BE49-F238E27FC236}">
                <a16:creationId xmlns:a16="http://schemas.microsoft.com/office/drawing/2014/main" id="{2F6487F6-D4B5-03F2-641E-74FE3AB6F88B}"/>
              </a:ext>
            </a:extLst>
          </p:cNvPr>
          <p:cNvSpPr>
            <a:spLocks noGrp="1"/>
          </p:cNvSpPr>
          <p:nvPr>
            <p:ph type="title"/>
          </p:nvPr>
        </p:nvSpPr>
        <p:spPr/>
        <p:txBody>
          <a:bodyPr/>
          <a:lstStyle/>
          <a:p>
            <a:r>
              <a:rPr lang="en-US" altLang="zh-CN" sz="4000"/>
              <a:t>structure</a:t>
            </a:r>
            <a:endParaRPr lang="zh-CN" altLang="en-US"/>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图片 8" descr="图片 8"/>
          <p:cNvPicPr>
            <a:picLocks noChangeAspect="1"/>
          </p:cNvPicPr>
          <p:nvPr/>
        </p:nvPicPr>
        <p:blipFill>
          <a:blip r:embed="rId3"/>
          <a:stretch>
            <a:fillRect/>
          </a:stretch>
        </p:blipFill>
        <p:spPr>
          <a:xfrm>
            <a:off x="1633821" y="2051749"/>
            <a:ext cx="2457451" cy="323851"/>
          </a:xfrm>
          <a:prstGeom prst="rect">
            <a:avLst/>
          </a:prstGeom>
          <a:ln w="12700">
            <a:miter lim="400000"/>
          </a:ln>
        </p:spPr>
      </p:pic>
      <p:sp>
        <p:nvSpPr>
          <p:cNvPr id="154" name="学生的基本信息包括姓名、年龄和身高："/>
          <p:cNvSpPr txBox="1"/>
          <p:nvPr/>
        </p:nvSpPr>
        <p:spPr>
          <a:xfrm>
            <a:off x="312206" y="1099067"/>
            <a:ext cx="1615827"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2400">
                <a:uFillTx/>
              </a:defRPr>
            </a:lvl1pPr>
          </a:lstStyle>
          <a:p>
            <a:r>
              <a:rPr>
                <a:latin typeface="Times New Roman" panose="02020603050405020304" pitchFamily="18" charset="0"/>
                <a:cs typeface="Times New Roman" panose="02020603050405020304" pitchFamily="18" charset="0"/>
              </a:rPr>
              <a:t>线性结构</a:t>
            </a:r>
            <a:r>
              <a:rPr lang="zh-CN" altLang="en-US">
                <a:latin typeface="Times New Roman" panose="02020603050405020304" pitchFamily="18" charset="0"/>
                <a:cs typeface="Times New Roman" panose="02020603050405020304" pitchFamily="18" charset="0"/>
              </a:rPr>
              <a:t>：</a:t>
            </a:r>
            <a:endParaRPr>
              <a:latin typeface="Times New Roman" panose="02020603050405020304" pitchFamily="18" charset="0"/>
              <a:cs typeface="Times New Roman" panose="02020603050405020304" pitchFamily="18" charset="0"/>
            </a:endParaRPr>
          </a:p>
        </p:txBody>
      </p:sp>
      <p:sp>
        <p:nvSpPr>
          <p:cNvPr id="155" name="学生的基本信息包括姓名、年龄和身高："/>
          <p:cNvSpPr txBox="1"/>
          <p:nvPr/>
        </p:nvSpPr>
        <p:spPr>
          <a:xfrm>
            <a:off x="312206" y="2944841"/>
            <a:ext cx="1615827"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lvl1pPr marL="0" marR="0" indent="0" defTabSz="914400">
              <a:spcBef>
                <a:spcPts val="0"/>
              </a:spcBef>
              <a:defRPr sz="2400">
                <a:uFillTx/>
              </a:defRPr>
            </a:lvl1pPr>
          </a:lstStyle>
          <a:p>
            <a:r>
              <a:rPr>
                <a:latin typeface="Times New Roman" panose="02020603050405020304" pitchFamily="18" charset="0"/>
                <a:cs typeface="Times New Roman" panose="02020603050405020304" pitchFamily="18" charset="0"/>
              </a:rPr>
              <a:t>层次结构</a:t>
            </a:r>
            <a:r>
              <a:rPr lang="zh-CN" altLang="en-US">
                <a:latin typeface="Times New Roman" panose="02020603050405020304" pitchFamily="18" charset="0"/>
                <a:cs typeface="Times New Roman" panose="02020603050405020304" pitchFamily="18" charset="0"/>
              </a:rPr>
              <a:t>：</a:t>
            </a:r>
            <a:endParaRPr>
              <a:latin typeface="Times New Roman" panose="02020603050405020304" pitchFamily="18" charset="0"/>
              <a:cs typeface="Times New Roman" panose="02020603050405020304" pitchFamily="18" charset="0"/>
            </a:endParaRPr>
          </a:p>
        </p:txBody>
      </p:sp>
      <p:sp>
        <p:nvSpPr>
          <p:cNvPr id="156" name="文本框 14"/>
          <p:cNvSpPr txBox="1"/>
          <p:nvPr/>
        </p:nvSpPr>
        <p:spPr>
          <a:xfrm>
            <a:off x="4526007" y="2006296"/>
            <a:ext cx="2531460"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rPr>
                <a:latin typeface="Times New Roman" panose="02020603050405020304" pitchFamily="18" charset="0"/>
                <a:cs typeface="Times New Roman" panose="02020603050405020304" pitchFamily="18" charset="0"/>
              </a:rPr>
              <a:t>线性表、栈、队列</a:t>
            </a:r>
          </a:p>
        </p:txBody>
      </p:sp>
      <p:sp>
        <p:nvSpPr>
          <p:cNvPr id="157" name="文本框 15"/>
          <p:cNvSpPr txBox="1"/>
          <p:nvPr/>
        </p:nvSpPr>
        <p:spPr>
          <a:xfrm>
            <a:off x="4526007" y="4498634"/>
            <a:ext cx="1608131" cy="438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4289" tIns="34289" rIns="34289" bIns="34289">
            <a:spAutoFit/>
          </a:bodyPr>
          <a:lstStyle>
            <a:lvl1pPr marL="0" marR="0" indent="0" defTabSz="914400">
              <a:spcBef>
                <a:spcPts val="0"/>
              </a:spcBef>
              <a:defRPr sz="2400">
                <a:uFillTx/>
              </a:defRPr>
            </a:lvl1pPr>
          </a:lstStyle>
          <a:p>
            <a:r>
              <a:rPr>
                <a:latin typeface="Times New Roman" panose="02020603050405020304" pitchFamily="18" charset="0"/>
                <a:cs typeface="Times New Roman" panose="02020603050405020304" pitchFamily="18" charset="0"/>
              </a:rPr>
              <a:t>二叉树、树</a:t>
            </a:r>
          </a:p>
        </p:txBody>
      </p:sp>
      <p:sp>
        <p:nvSpPr>
          <p:cNvPr id="3" name="标题 2">
            <a:extLst>
              <a:ext uri="{FF2B5EF4-FFF2-40B4-BE49-F238E27FC236}">
                <a16:creationId xmlns:a16="http://schemas.microsoft.com/office/drawing/2014/main" id="{A28D3F52-7940-6EF2-F596-0DB117513B11}"/>
              </a:ext>
            </a:extLst>
          </p:cNvPr>
          <p:cNvSpPr>
            <a:spLocks noGrp="1"/>
          </p:cNvSpPr>
          <p:nvPr>
            <p:ph type="title"/>
          </p:nvPr>
        </p:nvSpPr>
        <p:spPr/>
        <p:txBody>
          <a:bodyPr/>
          <a:lstStyle/>
          <a:p>
            <a:r>
              <a:rPr lang="zh-CN" altLang="en-US" sz="4000"/>
              <a:t>经典的数据结构</a:t>
            </a:r>
            <a:endParaRPr lang="zh-CN" altLang="en-US"/>
          </a:p>
        </p:txBody>
      </p:sp>
      <p:pic>
        <p:nvPicPr>
          <p:cNvPr id="2" name="图片 1">
            <a:extLst>
              <a:ext uri="{FF2B5EF4-FFF2-40B4-BE49-F238E27FC236}">
                <a16:creationId xmlns:a16="http://schemas.microsoft.com/office/drawing/2014/main" id="{1FA92A7B-996A-2F11-904B-35CF985D8BBE}"/>
              </a:ext>
            </a:extLst>
          </p:cNvPr>
          <p:cNvPicPr>
            <a:picLocks noChangeAspect="1"/>
          </p:cNvPicPr>
          <p:nvPr/>
        </p:nvPicPr>
        <p:blipFill>
          <a:blip r:embed="rId4"/>
          <a:stretch>
            <a:fillRect/>
          </a:stretch>
        </p:blipFill>
        <p:spPr>
          <a:xfrm>
            <a:off x="1633821" y="3945856"/>
            <a:ext cx="1706880" cy="1391920"/>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5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15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5" nodeType="clickEffect">
                                  <p:stCondLst>
                                    <p:cond delay="0"/>
                                  </p:stCondLst>
                                  <p:iterate>
                                    <p:tmAbs val="0"/>
                                  </p:iterate>
                                  <p:childTnLst>
                                    <p:set>
                                      <p:cBhvr>
                                        <p:cTn id="13" fill="hold"/>
                                        <p:tgtEl>
                                          <p:spTgt spid="15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3" nodeType="clickEffect">
                                  <p:stCondLst>
                                    <p:cond delay="0"/>
                                  </p:stCondLst>
                                  <p:iterate>
                                    <p:tmAbs val="0"/>
                                  </p:iterate>
                                  <p:childTnLst>
                                    <p:set>
                                      <p:cBhvr>
                                        <p:cTn id="17" fill="hold"/>
                                        <p:tgtEl>
                                          <p:spTgt spid="15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6" nodeType="clickEffect">
                                  <p:stCondLst>
                                    <p:cond delay="0"/>
                                  </p:stCondLst>
                                  <p:iterate>
                                    <p:tmAbs val="0"/>
                                  </p:iterate>
                                  <p:childTnLst>
                                    <p:set>
                                      <p:cBhvr>
                                        <p:cTn id="23" fill="hold"/>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1" animBg="1" advAuto="0"/>
      <p:bldP spid="154" grpId="2" animBg="1" advAuto="0"/>
      <p:bldP spid="155" grpId="3" animBg="1" advAuto="0"/>
      <p:bldP spid="156" grpId="5" animBg="1" advAuto="0"/>
      <p:bldP spid="157" grpId="6"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28D3F52-7940-6EF2-F596-0DB117513B11}"/>
              </a:ext>
            </a:extLst>
          </p:cNvPr>
          <p:cNvSpPr>
            <a:spLocks noGrp="1"/>
          </p:cNvSpPr>
          <p:nvPr>
            <p:ph type="title"/>
          </p:nvPr>
        </p:nvSpPr>
        <p:spPr/>
        <p:txBody>
          <a:bodyPr/>
          <a:lstStyle/>
          <a:p>
            <a:r>
              <a:rPr lang="zh-CN" altLang="en-US" sz="4000"/>
              <a:t>数据结构的描述</a:t>
            </a:r>
            <a:endParaRPr lang="zh-CN" altLang="en-US"/>
          </a:p>
        </p:txBody>
      </p:sp>
      <p:sp>
        <p:nvSpPr>
          <p:cNvPr id="2" name="文本框 1">
            <a:extLst>
              <a:ext uri="{FF2B5EF4-FFF2-40B4-BE49-F238E27FC236}">
                <a16:creationId xmlns:a16="http://schemas.microsoft.com/office/drawing/2014/main" id="{10D92570-AA98-3FE9-5967-AF96D79E141A}"/>
              </a:ext>
            </a:extLst>
          </p:cNvPr>
          <p:cNvSpPr txBox="1"/>
          <p:nvPr/>
        </p:nvSpPr>
        <p:spPr>
          <a:xfrm>
            <a:off x="440012" y="1181113"/>
            <a:ext cx="7173759" cy="446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rtlCol="0" anchor="ctr">
            <a:spAutoFit/>
          </a:bodyPr>
          <a:lstStyle/>
          <a:p>
            <a:pPr algn="l"/>
            <a:r>
              <a:rPr kumimoji="1" lang="zh-CN" altLang="en-US" sz="2400">
                <a:latin typeface="Times New Roman" panose="02020603050405020304" pitchFamily="18" charset="0"/>
                <a:ea typeface="宋体" panose="02010600030101010101" pitchFamily="2" charset="-122"/>
                <a:cs typeface="Times New Roman" panose="02020603050405020304" pitchFamily="18" charset="0"/>
              </a:rPr>
              <a:t>在计算机的</a:t>
            </a:r>
            <a:r>
              <a:rPr kumimoji="1"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rPr>
              <a:t>存储器</a:t>
            </a:r>
            <a:r>
              <a:rPr kumimoji="1" lang="zh-CN" altLang="en-US" sz="2400">
                <a:latin typeface="Times New Roman" panose="02020603050405020304" pitchFamily="18" charset="0"/>
                <a:ea typeface="宋体" panose="02010600030101010101" pitchFamily="2" charset="-122"/>
                <a:cs typeface="Times New Roman" panose="02020603050405020304" pitchFamily="18" charset="0"/>
              </a:rPr>
              <a:t>中如何存储</a:t>
            </a:r>
            <a:r>
              <a:rPr kumimoji="1" lang="zh-CN" altLang="en-US" sz="2400">
                <a:solidFill>
                  <a:schemeClr val="accent1"/>
                </a:solidFill>
                <a:latin typeface="Times New Roman" panose="02020603050405020304" pitchFamily="18" charset="0"/>
                <a:ea typeface="宋体" panose="02010600030101010101" pitchFamily="2" charset="-122"/>
                <a:cs typeface="Times New Roman" panose="02020603050405020304" pitchFamily="18" charset="0"/>
              </a:rPr>
              <a:t>数据</a:t>
            </a:r>
            <a:r>
              <a:rPr kumimoji="1" lang="zh-CN" altLang="en-US" sz="2400">
                <a:latin typeface="Times New Roman" panose="02020603050405020304" pitchFamily="18" charset="0"/>
                <a:ea typeface="宋体" panose="02010600030101010101" pitchFamily="2" charset="-122"/>
                <a:cs typeface="Times New Roman" panose="02020603050405020304" pitchFamily="18" charset="0"/>
              </a:rPr>
              <a:t>和数据之间的</a:t>
            </a:r>
            <a:r>
              <a:rPr kumimoji="1" lang="zh-CN" altLang="en-US" sz="2400">
                <a:solidFill>
                  <a:schemeClr val="accent1"/>
                </a:solidFill>
                <a:latin typeface="Times New Roman" panose="02020603050405020304" pitchFamily="18" charset="0"/>
                <a:ea typeface="宋体" panose="02010600030101010101" pitchFamily="2" charset="-122"/>
                <a:cs typeface="Times New Roman" panose="02020603050405020304" pitchFamily="18" charset="0"/>
              </a:rPr>
              <a:t>关系</a:t>
            </a:r>
          </a:p>
        </p:txBody>
      </p:sp>
    </p:spTree>
    <p:extLst>
      <p:ext uri="{BB962C8B-B14F-4D97-AF65-F5344CB8AC3E}">
        <p14:creationId xmlns:p14="http://schemas.microsoft.com/office/powerpoint/2010/main" val="37408951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标题 1"/>
          <p:cNvSpPr txBox="1">
            <a:spLocks noGrp="1"/>
          </p:cNvSpPr>
          <p:nvPr>
            <p:ph type="title"/>
          </p:nvPr>
        </p:nvSpPr>
        <p:spPr>
          <a:prstGeom prst="rect">
            <a:avLst/>
          </a:prstGeom>
        </p:spPr>
        <p:txBody>
          <a:bodyPr/>
          <a:lstStyle>
            <a:lvl1pPr marR="34950" indent="49707" defTabSz="783312">
              <a:defRPr sz="3440"/>
            </a:lvl1pPr>
          </a:lstStyle>
          <a:p>
            <a:r>
              <a:rPr sz="4000"/>
              <a:t>存储器</a:t>
            </a:r>
          </a:p>
        </p:txBody>
      </p:sp>
      <p:sp>
        <p:nvSpPr>
          <p:cNvPr id="181" name="高级程序设计语言(C、JAVA)提供了…"/>
          <p:cNvSpPr txBox="1"/>
          <p:nvPr/>
        </p:nvSpPr>
        <p:spPr>
          <a:xfrm>
            <a:off x="421530" y="1127845"/>
            <a:ext cx="6504449" cy="15183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marL="40640" marR="40640" indent="0" defTabSz="914400"/>
            <a:r>
              <a:rPr sz="2400">
                <a:latin typeface="Times New Roman" panose="02020603050405020304" pitchFamily="18" charset="0"/>
                <a:cs typeface="Times New Roman" panose="02020603050405020304" pitchFamily="18" charset="0"/>
              </a:rPr>
              <a:t>计算机使用存储器</a:t>
            </a:r>
            <a:r>
              <a:rPr lang="en-US" sz="2400">
                <a:latin typeface="Times New Roman" panose="02020603050405020304" pitchFamily="18" charset="0"/>
                <a:cs typeface="Times New Roman" panose="02020603050405020304" pitchFamily="18" charset="0"/>
              </a:rPr>
              <a:t>存储</a:t>
            </a:r>
            <a:r>
              <a:rPr sz="2400">
                <a:latin typeface="Times New Roman" panose="02020603050405020304" pitchFamily="18" charset="0"/>
                <a:cs typeface="Times New Roman" panose="02020603050405020304" pitchFamily="18" charset="0"/>
              </a:rPr>
              <a:t>数据</a:t>
            </a:r>
            <a:endParaRPr lang="en-US" sz="2400">
              <a:latin typeface="Times New Roman" panose="02020603050405020304" pitchFamily="18" charset="0"/>
              <a:cs typeface="Times New Roman" panose="02020603050405020304" pitchFamily="18" charset="0"/>
            </a:endParaRPr>
          </a:p>
          <a:p>
            <a:pPr marL="383540" marR="40640" lvl="4" indent="450900" defTabSz="914400">
              <a:buSzPct val="80000"/>
              <a:buFont typeface="Wingdings" pitchFamily="2" charset="2"/>
              <a:buChar char="l"/>
            </a:pPr>
            <a:r>
              <a:rPr sz="2400">
                <a:latin typeface="Times New Roman" panose="02020603050405020304" pitchFamily="18" charset="0"/>
                <a:cs typeface="Times New Roman" panose="02020603050405020304" pitchFamily="18" charset="0"/>
              </a:rPr>
              <a:t>内存储器</a:t>
            </a:r>
            <a:endParaRPr lang="en-US" sz="2400" spc="150">
              <a:latin typeface="Times New Roman" panose="02020603050405020304" pitchFamily="18" charset="0"/>
              <a:cs typeface="Times New Roman" panose="02020603050405020304" pitchFamily="18" charset="0"/>
            </a:endParaRPr>
          </a:p>
          <a:p>
            <a:pPr marL="383540" marR="40640" lvl="4" indent="450900" defTabSz="914400">
              <a:buSzPct val="80000"/>
              <a:buFont typeface="Wingdings" pitchFamily="2" charset="2"/>
              <a:buChar char="l"/>
            </a:pPr>
            <a:r>
              <a:rPr sz="2400">
                <a:latin typeface="Times New Roman" panose="02020603050405020304" pitchFamily="18" charset="0"/>
                <a:cs typeface="Times New Roman" panose="02020603050405020304" pitchFamily="18" charset="0"/>
              </a:rPr>
              <a:t>外存储器</a:t>
            </a:r>
          </a:p>
        </p:txBody>
      </p:sp>
    </p:spTree>
    <p:extLst>
      <p:ext uri="{BB962C8B-B14F-4D97-AF65-F5344CB8AC3E}">
        <p14:creationId xmlns:p14="http://schemas.microsoft.com/office/powerpoint/2010/main" val="2077485122"/>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42464D"/>
      </a:dk2>
      <a:lt2>
        <a:srgbClr val="D4D6D9"/>
      </a:lt2>
      <a:accent1>
        <a:srgbClr val="095CC4"/>
      </a:accent1>
      <a:accent2>
        <a:srgbClr val="1B8518"/>
      </a:accent2>
      <a:accent3>
        <a:srgbClr val="D3B21C"/>
      </a:accent3>
      <a:accent4>
        <a:srgbClr val="D45510"/>
      </a:accent4>
      <a:accent5>
        <a:srgbClr val="BA120A"/>
      </a:accent5>
      <a:accent6>
        <a:srgbClr val="62298A"/>
      </a:accent6>
      <a:hlink>
        <a:srgbClr val="0000FF"/>
      </a:hlink>
      <a:folHlink>
        <a:srgbClr val="FF00FF"/>
      </a:folHlink>
    </a:clrScheme>
    <a:fontScheme name="White">
      <a:majorFont>
        <a:latin typeface="Tahoma Bold"/>
        <a:ea typeface="Tahoma Bold"/>
        <a:cs typeface="Tahoma Bold"/>
      </a:majorFont>
      <a:minorFont>
        <a:latin typeface="Times New Roman"/>
        <a:ea typeface="Times New Roman"/>
        <a:cs typeface="Times New Roma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9525" cap="flat">
          <a:solidFill>
            <a:srgbClr val="000000"/>
          </a:solidFill>
          <a:prstDash val="solid"/>
          <a:round/>
        </a:ln>
        <a:effectLst/>
        <a:sp3d/>
      </a:spPr>
      <a:bodyPr rot="0" spcFirstLastPara="1" vertOverflow="overflow" horzOverflow="overflow" vert="horz" wrap="square" lIns="50800" tIns="50800" rIns="50800" bIns="50800" numCol="1" spcCol="38100" rtlCol="0" anchor="ctr">
        <a:spAutoFit/>
      </a:bodyPr>
      <a:lstStyle>
        <a:defPPr marL="2540" marR="2540" indent="127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9525" cap="flat">
          <a:solidFill>
            <a:srgbClr val="000000"/>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p="http://schemas.openxmlformats.org/presentationml/2006/main" xmlns:r="http://schemas.openxmlformats.org/officeDocument/2006/relationships" xmlns="" val="1"/>
          </a:ext>
        </a:extLst>
      </a:spPr>
      <a:bodyPr wrap="none" lIns="38100" tIns="38100" rIns="38100" bIns="38100" rtlCol="0" anchor="ctr">
        <a:spAutoFit/>
      </a:bodyPr>
      <a:lstStyle>
        <a:defPPr algn="l">
          <a:defRPr kumimoji="1" sz="2400">
            <a:latin typeface="SimSun" panose="02010600030101010101" pitchFamily="2" charset="-122"/>
            <a:ea typeface="SimSun" panose="02010600030101010101" pitchFamily="2" charset="-122"/>
            <a:cs typeface="Times New Roman" panose="02020603050405020304" pitchFamily="18" charset="0"/>
          </a:defRPr>
        </a:defPPr>
      </a:lst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42464D"/>
      </a:dk2>
      <a:lt2>
        <a:srgbClr val="D4D6D9"/>
      </a:lt2>
      <a:accent1>
        <a:srgbClr val="095CC4"/>
      </a:accent1>
      <a:accent2>
        <a:srgbClr val="1B8518"/>
      </a:accent2>
      <a:accent3>
        <a:srgbClr val="D3B21C"/>
      </a:accent3>
      <a:accent4>
        <a:srgbClr val="D45510"/>
      </a:accent4>
      <a:accent5>
        <a:srgbClr val="BA120A"/>
      </a:accent5>
      <a:accent6>
        <a:srgbClr val="62298A"/>
      </a:accent6>
      <a:hlink>
        <a:srgbClr val="0000FF"/>
      </a:hlink>
      <a:folHlink>
        <a:srgbClr val="FF00FF"/>
      </a:folHlink>
    </a:clrScheme>
    <a:fontScheme name="White">
      <a:majorFont>
        <a:latin typeface="Tahoma Bold"/>
        <a:ea typeface="Tahoma Bold"/>
        <a:cs typeface="Tahoma Bold"/>
      </a:majorFont>
      <a:minorFont>
        <a:latin typeface="Times New Roman"/>
        <a:ea typeface="Times New Roman"/>
        <a:cs typeface="Times New Roma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9525" cap="flat">
          <a:solidFill>
            <a:srgbClr val="000000"/>
          </a:solidFill>
          <a:prstDash val="solid"/>
          <a:round/>
        </a:ln>
        <a:effectLst/>
        <a:sp3d/>
      </a:spPr>
      <a:bodyPr rot="0" spcFirstLastPara="1" vertOverflow="overflow" horzOverflow="overflow" vert="horz" wrap="square" lIns="50800" tIns="50800" rIns="50800" bIns="50800" numCol="1" spcCol="38100" rtlCol="0" anchor="ctr">
        <a:spAutoFit/>
      </a:bodyPr>
      <a:lstStyle>
        <a:defPPr marL="2540" marR="2540" indent="127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9525" cap="flat">
          <a:solidFill>
            <a:srgbClr val="000000"/>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2540" marR="2540" indent="12700" algn="l" defTabSz="457200" rtl="0" fontAlgn="auto" latinLnBrk="0" hangingPunct="0">
          <a:lnSpc>
            <a:spcPct val="100000"/>
          </a:lnSpc>
          <a:spcBef>
            <a:spcPts val="1300"/>
          </a:spcBef>
          <a:spcAft>
            <a:spcPts val="0"/>
          </a:spcAft>
          <a:buClrTx/>
          <a:buSzTx/>
          <a:buFontTx/>
          <a:buNone/>
          <a:tabLst/>
          <a:defRPr kumimoji="0" sz="3000" b="0" i="0" u="none" strike="noStrike" cap="none" spc="0" normalizeH="0" baseline="0">
            <a:ln>
              <a:noFill/>
            </a:ln>
            <a:solidFill>
              <a:srgbClr val="000000"/>
            </a:solidFill>
            <a:effectLst/>
            <a:uFill>
              <a:solidFill>
                <a:srgbClr val="000000"/>
              </a:solidFill>
            </a:uFill>
            <a:latin typeface="+mn-lt"/>
            <a:ea typeface="+mn-ea"/>
            <a:cs typeface="+mn-cs"/>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1678</TotalTime>
  <Words>1458</Words>
  <Application>Microsoft Macintosh PowerPoint</Application>
  <PresentationFormat>全屏显示(4:3)</PresentationFormat>
  <Paragraphs>358</Paragraphs>
  <Slides>40</Slides>
  <Notes>21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SimSun</vt:lpstr>
      <vt:lpstr>Arial</vt:lpstr>
      <vt:lpstr>Avenir</vt:lpstr>
      <vt:lpstr>Calibri</vt:lpstr>
      <vt:lpstr>Helvetica</vt:lpstr>
      <vt:lpstr>Monaco</vt:lpstr>
      <vt:lpstr>Tahoma</vt:lpstr>
      <vt:lpstr>Times New Roman</vt:lpstr>
      <vt:lpstr>Wingdings</vt:lpstr>
      <vt:lpstr>White</vt:lpstr>
      <vt:lpstr>主要内容</vt:lpstr>
      <vt:lpstr>计算机的用途</vt:lpstr>
      <vt:lpstr>数值计算的特点</vt:lpstr>
      <vt:lpstr>数据处理的特点</vt:lpstr>
      <vt:lpstr>数据结构</vt:lpstr>
      <vt:lpstr>structure</vt:lpstr>
      <vt:lpstr>经典的数据结构</vt:lpstr>
      <vt:lpstr>数据结构的描述</vt:lpstr>
      <vt:lpstr>存储器</vt:lpstr>
      <vt:lpstr>内存储器</vt:lpstr>
      <vt:lpstr>外存储器</vt:lpstr>
      <vt:lpstr>内存储器模型</vt:lpstr>
      <vt:lpstr>内存分配方式</vt:lpstr>
      <vt:lpstr>连续分配方式</vt:lpstr>
      <vt:lpstr>链式分配方式</vt:lpstr>
      <vt:lpstr>高级语言管理内存储器</vt:lpstr>
      <vt:lpstr>高级语言管理内存储器</vt:lpstr>
      <vt:lpstr>高级语言管理内存储器</vt:lpstr>
      <vt:lpstr>高级语言管理内存储器</vt:lpstr>
      <vt:lpstr>外存储器模型</vt:lpstr>
      <vt:lpstr>数据</vt:lpstr>
      <vt:lpstr>复合数据</vt:lpstr>
      <vt:lpstr>复合数据</vt:lpstr>
      <vt:lpstr>数据:对象</vt:lpstr>
      <vt:lpstr>关系</vt:lpstr>
      <vt:lpstr>关系:增加变量</vt:lpstr>
      <vt:lpstr>关系:增加变量</vt:lpstr>
      <vt:lpstr>关系:增加变量</vt:lpstr>
      <vt:lpstr>关系:增加变量</vt:lpstr>
      <vt:lpstr>Node类</vt:lpstr>
      <vt:lpstr>关系：借助Node类</vt:lpstr>
      <vt:lpstr>链式结构的特点</vt:lpstr>
      <vt:lpstr>关系:数组</vt:lpstr>
      <vt:lpstr>关系：数组</vt:lpstr>
      <vt:lpstr>顺序结构的特点</vt:lpstr>
      <vt:lpstr>抽象数据类型</vt:lpstr>
      <vt:lpstr>抽象数据类型</vt:lpstr>
      <vt:lpstr>抽象数据类型的实现</vt:lpstr>
      <vt:lpstr>抽象数据类型的实现</vt:lpstr>
      <vt:lpstr>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计算机的用途</dc:title>
  <cp:lastModifiedBy>Microsoft Office User</cp:lastModifiedBy>
  <cp:revision>164</cp:revision>
  <dcterms:modified xsi:type="dcterms:W3CDTF">2023-02-22T23:37:08Z</dcterms:modified>
</cp:coreProperties>
</file>