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  <p:sldMasterId id="2147483687" r:id="rId3"/>
    <p:sldMasterId id="2147483700" r:id="rId4"/>
    <p:sldMasterId id="2147483713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目录" id="{DF0AC3E7-F142-4969-AEAF-EEEEAED81394}">
          <p14:sldIdLst>
            <p14:sldId id="256"/>
            <p14:sldId id="257"/>
          </p14:sldIdLst>
        </p14:section>
        <p14:section name="概述" id="{05A4CAF2-E497-4158-B105-6E7E20100C4D}">
          <p14:sldIdLst>
            <p14:sldId id="258"/>
            <p14:sldId id="259"/>
            <p14:sldId id="260"/>
            <p14:sldId id="261"/>
            <p14:sldId id="262"/>
          </p14:sldIdLst>
        </p14:section>
        <p14:section name="总体要求" id="{D9BA4377-66E3-4B3A-BA14-8ACAE01E03A8}">
          <p14:sldIdLst>
            <p14:sldId id="263"/>
            <p14:sldId id="264"/>
            <p14:sldId id="265"/>
            <p14:sldId id="266"/>
          </p14:sldIdLst>
        </p14:section>
        <p14:section name="主要内容" id="{D3738874-794F-457B-BDC6-AAAD11016192}">
          <p14:sldIdLst>
            <p14:sldId id="267"/>
            <p14:sldId id="268"/>
            <p14:sldId id="269"/>
            <p14:sldId id="270"/>
            <p14:sldId id="271"/>
            <p14:sldId id="272"/>
          </p14:sldIdLst>
        </p14:section>
        <p14:section name="家庭教育" id="{35BF7807-32DE-4579-8D73-5756FD743478}">
          <p14:sldIdLst>
            <p14:sldId id="27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slide" Target="../slides/slide8.xml"/><Relationship Id="rId1" Type="http://schemas.openxmlformats.org/officeDocument/2006/relationships/slide" Target="../slides/slide3.xml"/><Relationship Id="rId4" Type="http://schemas.openxmlformats.org/officeDocument/2006/relationships/slide" Target="../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D32F8F-6E45-4CF2-81DB-0D4595A2E8BA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D983C09-8E70-4D3A-B7CC-B2DA24C430EC}">
      <dgm:prSet custT="1"/>
      <dgm:spPr/>
      <dgm:t>
        <a:bodyPr/>
        <a:lstStyle/>
        <a:p>
          <a:pPr rtl="0"/>
          <a:r>
            <a:rPr lang="zh-CN" altLang="en-US" sz="2000" b="0" i="0" baseline="0" dirty="0" smtClean="0">
              <a:hlinkClick xmlns:r="http://schemas.openxmlformats.org/officeDocument/2006/relationships" r:id="rId1" action="ppaction://hlinksldjump"/>
            </a:rPr>
            <a:t>“双减”政策概述</a:t>
          </a:r>
          <a:endParaRPr lang="zh-CN" altLang="en-US" sz="2000" dirty="0"/>
        </a:p>
      </dgm:t>
    </dgm:pt>
    <dgm:pt modelId="{29FD1058-737E-4E2C-BF88-E9FC5940D966}" type="parTrans" cxnId="{7895614D-7C5C-482A-85A9-227FA0F5E66A}">
      <dgm:prSet/>
      <dgm:spPr/>
      <dgm:t>
        <a:bodyPr/>
        <a:lstStyle/>
        <a:p>
          <a:endParaRPr lang="zh-CN" altLang="en-US" sz="2000"/>
        </a:p>
      </dgm:t>
    </dgm:pt>
    <dgm:pt modelId="{7EC7D1B1-E2FD-46D6-99E1-8C021FB8D291}" type="sibTrans" cxnId="{7895614D-7C5C-482A-85A9-227FA0F5E66A}">
      <dgm:prSet/>
      <dgm:spPr/>
      <dgm:t>
        <a:bodyPr/>
        <a:lstStyle/>
        <a:p>
          <a:endParaRPr lang="zh-CN" altLang="en-US" sz="2000"/>
        </a:p>
      </dgm:t>
    </dgm:pt>
    <dgm:pt modelId="{435049CC-83E5-4648-BE95-A413775DE84C}">
      <dgm:prSet custT="1"/>
      <dgm:spPr/>
      <dgm:t>
        <a:bodyPr/>
        <a:lstStyle/>
        <a:p>
          <a:pPr rtl="0"/>
          <a:r>
            <a:rPr lang="zh-CN" altLang="en-US" sz="2000" b="0" i="0" baseline="0" dirty="0" smtClean="0">
              <a:hlinkClick xmlns:r="http://schemas.openxmlformats.org/officeDocument/2006/relationships" r:id="rId2" action="ppaction://hlinksldjump"/>
            </a:rPr>
            <a:t>“双减”工作的总体要求</a:t>
          </a:r>
          <a:endParaRPr lang="zh-CN" altLang="en-US" sz="2000" dirty="0"/>
        </a:p>
      </dgm:t>
    </dgm:pt>
    <dgm:pt modelId="{84F0DB3A-E99D-48F9-9499-4AA02DD88CC7}" type="parTrans" cxnId="{94EA927F-AF4A-401F-AD9A-3D6192E0126C}">
      <dgm:prSet/>
      <dgm:spPr/>
      <dgm:t>
        <a:bodyPr/>
        <a:lstStyle/>
        <a:p>
          <a:endParaRPr lang="zh-CN" altLang="en-US" sz="2000"/>
        </a:p>
      </dgm:t>
    </dgm:pt>
    <dgm:pt modelId="{B88ED889-72B4-44EB-A182-5A43784D9E18}" type="sibTrans" cxnId="{94EA927F-AF4A-401F-AD9A-3D6192E0126C}">
      <dgm:prSet/>
      <dgm:spPr/>
      <dgm:t>
        <a:bodyPr/>
        <a:lstStyle/>
        <a:p>
          <a:endParaRPr lang="zh-CN" altLang="en-US" sz="2000"/>
        </a:p>
      </dgm:t>
    </dgm:pt>
    <dgm:pt modelId="{3A11D915-D944-4B01-8852-5B60007B0653}">
      <dgm:prSet custT="1"/>
      <dgm:spPr/>
      <dgm:t>
        <a:bodyPr/>
        <a:lstStyle/>
        <a:p>
          <a:pPr rtl="0"/>
          <a:r>
            <a:rPr lang="zh-CN" altLang="en-US" sz="2000" b="0" i="0" baseline="0" dirty="0" smtClean="0">
              <a:hlinkClick xmlns:r="http://schemas.openxmlformats.org/officeDocument/2006/relationships" r:id="rId3" action="ppaction://hlinksldjump"/>
            </a:rPr>
            <a:t>“双减</a:t>
          </a:r>
          <a:r>
            <a:rPr lang="zh-CN" altLang="en-US" sz="2000" b="0" i="0" baseline="0" dirty="0" smtClean="0">
              <a:hlinkClick xmlns:r="http://schemas.openxmlformats.org/officeDocument/2006/relationships" r:id="rId3" action="ppaction://hlinksldjump"/>
            </a:rPr>
            <a:t>”</a:t>
          </a:r>
          <a:r>
            <a:rPr lang="zh-CN" altLang="en-US" sz="2000" b="0" i="0" baseline="0" dirty="0" smtClean="0">
              <a:hlinkClick xmlns:r="http://schemas.openxmlformats.org/officeDocument/2006/relationships" r:id="rId3" action="ppaction://hlinksldjump"/>
            </a:rPr>
            <a:t>政策的主要内容</a:t>
          </a:r>
          <a:endParaRPr lang="zh-CN" altLang="en-US" sz="2000" dirty="0"/>
        </a:p>
      </dgm:t>
      <dgm:extLst>
        <a:ext uri="{E40237B7-FDA0-4F09-8148-C483321AD2D9}">
          <dgm14:cNvPr xmlns:dgm14="http://schemas.microsoft.com/office/drawing/2010/diagram" id="0" name="">
            <a:hlinkClick xmlns:r="http://schemas.openxmlformats.org/officeDocument/2006/relationships" r:id="rId3" action="ppaction://hlinksldjump"/>
          </dgm14:cNvPr>
        </a:ext>
      </dgm:extLst>
    </dgm:pt>
    <dgm:pt modelId="{85B814B1-B295-4101-AEC6-1DCDD77F0E88}" type="parTrans" cxnId="{98CDDA28-F70C-4BF6-B6E1-8D5707979D50}">
      <dgm:prSet/>
      <dgm:spPr/>
      <dgm:t>
        <a:bodyPr/>
        <a:lstStyle/>
        <a:p>
          <a:endParaRPr lang="zh-CN" altLang="en-US" sz="2000"/>
        </a:p>
      </dgm:t>
    </dgm:pt>
    <dgm:pt modelId="{968918F4-9A66-448D-865A-F730CA8F4165}" type="sibTrans" cxnId="{98CDDA28-F70C-4BF6-B6E1-8D5707979D50}">
      <dgm:prSet/>
      <dgm:spPr/>
      <dgm:t>
        <a:bodyPr/>
        <a:lstStyle/>
        <a:p>
          <a:endParaRPr lang="zh-CN" altLang="en-US" sz="2000"/>
        </a:p>
      </dgm:t>
    </dgm:pt>
    <dgm:pt modelId="{AB5FD670-8D9D-41AA-A3AF-5E2E718961A4}">
      <dgm:prSet custT="1"/>
      <dgm:spPr/>
      <dgm:t>
        <a:bodyPr/>
        <a:lstStyle/>
        <a:p>
          <a:pPr rtl="0"/>
          <a:r>
            <a:rPr lang="zh-CN" sz="2000" b="0" i="0" baseline="0" dirty="0" smtClean="0">
              <a:hlinkClick xmlns:r="http://schemas.openxmlformats.org/officeDocument/2006/relationships" r:id="rId4" action="ppaction://hlinksldjump"/>
            </a:rPr>
            <a:t>家长如何配合做好“双减”工作</a:t>
          </a:r>
          <a:r>
            <a:rPr lang="en-US" sz="2000" b="0" i="0" baseline="0" dirty="0" smtClean="0">
              <a:hlinkClick xmlns:r="http://schemas.openxmlformats.org/officeDocument/2006/relationships" r:id="rId4" action="ppaction://hlinksldjump"/>
            </a:rPr>
            <a:t>?</a:t>
          </a:r>
          <a:endParaRPr lang="zh-CN" sz="2000" dirty="0"/>
        </a:p>
      </dgm:t>
    </dgm:pt>
    <dgm:pt modelId="{123C6E79-63EB-4BD2-807A-4A62BC1AAA3C}" type="parTrans" cxnId="{B9E8F3B7-72FF-455F-B371-8604FD22EEF3}">
      <dgm:prSet/>
      <dgm:spPr/>
      <dgm:t>
        <a:bodyPr/>
        <a:lstStyle/>
        <a:p>
          <a:endParaRPr lang="zh-CN" altLang="en-US" sz="2000"/>
        </a:p>
      </dgm:t>
    </dgm:pt>
    <dgm:pt modelId="{A66BF508-2D99-4FE5-A132-A7E25F73F959}" type="sibTrans" cxnId="{B9E8F3B7-72FF-455F-B371-8604FD22EEF3}">
      <dgm:prSet/>
      <dgm:spPr/>
      <dgm:t>
        <a:bodyPr/>
        <a:lstStyle/>
        <a:p>
          <a:endParaRPr lang="zh-CN" altLang="en-US" sz="2000"/>
        </a:p>
      </dgm:t>
    </dgm:pt>
    <dgm:pt modelId="{9838F21A-3E7D-479D-B5EC-7D324FBC68F9}" type="pres">
      <dgm:prSet presAssocID="{0CD32F8F-6E45-4CF2-81DB-0D4595A2E8BA}" presName="linear" presStyleCnt="0">
        <dgm:presLayoutVars>
          <dgm:dir/>
          <dgm:animLvl val="lvl"/>
          <dgm:resizeHandles val="exact"/>
        </dgm:presLayoutVars>
      </dgm:prSet>
      <dgm:spPr/>
    </dgm:pt>
    <dgm:pt modelId="{5811479E-61E2-4FEF-8A76-2726EFF7DC9A}" type="pres">
      <dgm:prSet presAssocID="{4D983C09-8E70-4D3A-B7CC-B2DA24C430EC}" presName="parentLin" presStyleCnt="0"/>
      <dgm:spPr/>
    </dgm:pt>
    <dgm:pt modelId="{C822BEB0-CC98-4A06-8F38-05D53404316D}" type="pres">
      <dgm:prSet presAssocID="{4D983C09-8E70-4D3A-B7CC-B2DA24C430EC}" presName="parentLeftMargin" presStyleLbl="node1" presStyleIdx="0" presStyleCnt="4"/>
      <dgm:spPr/>
    </dgm:pt>
    <dgm:pt modelId="{BDCAF6B0-44A4-474D-8F03-DB8A5AC17419}" type="pres">
      <dgm:prSet presAssocID="{4D983C09-8E70-4D3A-B7CC-B2DA24C430EC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1F5E34AB-2590-4F3C-AB45-64F64C2819B8}" type="pres">
      <dgm:prSet presAssocID="{4D983C09-8E70-4D3A-B7CC-B2DA24C430EC}" presName="negativeSpace" presStyleCnt="0"/>
      <dgm:spPr/>
    </dgm:pt>
    <dgm:pt modelId="{210D446E-D1A2-4142-8AD2-587EBC8AD4EF}" type="pres">
      <dgm:prSet presAssocID="{4D983C09-8E70-4D3A-B7CC-B2DA24C430EC}" presName="childText" presStyleLbl="conFgAcc1" presStyleIdx="0" presStyleCnt="4">
        <dgm:presLayoutVars>
          <dgm:bulletEnabled val="1"/>
        </dgm:presLayoutVars>
      </dgm:prSet>
      <dgm:spPr/>
    </dgm:pt>
    <dgm:pt modelId="{D38D901A-EEEE-45F0-8BD1-47E6C877672C}" type="pres">
      <dgm:prSet presAssocID="{7EC7D1B1-E2FD-46D6-99E1-8C021FB8D291}" presName="spaceBetweenRectangles" presStyleCnt="0"/>
      <dgm:spPr/>
    </dgm:pt>
    <dgm:pt modelId="{E8457E6D-42FB-4592-8725-EDD6382A060B}" type="pres">
      <dgm:prSet presAssocID="{435049CC-83E5-4648-BE95-A413775DE84C}" presName="parentLin" presStyleCnt="0"/>
      <dgm:spPr/>
    </dgm:pt>
    <dgm:pt modelId="{5CD61F51-0914-4FEA-A009-2B19F8DD2972}" type="pres">
      <dgm:prSet presAssocID="{435049CC-83E5-4648-BE95-A413775DE84C}" presName="parentLeftMargin" presStyleLbl="node1" presStyleIdx="0" presStyleCnt="4"/>
      <dgm:spPr/>
    </dgm:pt>
    <dgm:pt modelId="{8D928030-084C-4B9B-97F8-156B3B109E3D}" type="pres">
      <dgm:prSet presAssocID="{435049CC-83E5-4648-BE95-A413775DE84C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45AA6D9-EBCF-43DF-8CDC-29EBF343F016}" type="pres">
      <dgm:prSet presAssocID="{435049CC-83E5-4648-BE95-A413775DE84C}" presName="negativeSpace" presStyleCnt="0"/>
      <dgm:spPr/>
    </dgm:pt>
    <dgm:pt modelId="{7561182D-F306-4250-A463-EB66660E3A54}" type="pres">
      <dgm:prSet presAssocID="{435049CC-83E5-4648-BE95-A413775DE84C}" presName="childText" presStyleLbl="conFgAcc1" presStyleIdx="1" presStyleCnt="4">
        <dgm:presLayoutVars>
          <dgm:bulletEnabled val="1"/>
        </dgm:presLayoutVars>
      </dgm:prSet>
      <dgm:spPr/>
    </dgm:pt>
    <dgm:pt modelId="{C910E74E-5EA0-453C-8F27-8696166F5F6C}" type="pres">
      <dgm:prSet presAssocID="{B88ED889-72B4-44EB-A182-5A43784D9E18}" presName="spaceBetweenRectangles" presStyleCnt="0"/>
      <dgm:spPr/>
    </dgm:pt>
    <dgm:pt modelId="{B916F6A1-F8CA-47D6-917D-79BA1D431FD3}" type="pres">
      <dgm:prSet presAssocID="{3A11D915-D944-4B01-8852-5B60007B0653}" presName="parentLin" presStyleCnt="0"/>
      <dgm:spPr/>
    </dgm:pt>
    <dgm:pt modelId="{765A100A-1F51-4118-854B-2A9DE0389DEF}" type="pres">
      <dgm:prSet presAssocID="{3A11D915-D944-4B01-8852-5B60007B0653}" presName="parentLeftMargin" presStyleLbl="node1" presStyleIdx="1" presStyleCnt="4"/>
      <dgm:spPr/>
    </dgm:pt>
    <dgm:pt modelId="{57A8F3A5-DBEE-4987-BFA8-B416D3D7082A}" type="pres">
      <dgm:prSet presAssocID="{3A11D915-D944-4B01-8852-5B60007B0653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B668DE8C-A873-41CB-B5BB-C853C044B4F9}" type="pres">
      <dgm:prSet presAssocID="{3A11D915-D944-4B01-8852-5B60007B0653}" presName="negativeSpace" presStyleCnt="0"/>
      <dgm:spPr/>
    </dgm:pt>
    <dgm:pt modelId="{C5A5FA15-78A6-4084-AF9D-AEF6C7AA8D1F}" type="pres">
      <dgm:prSet presAssocID="{3A11D915-D944-4B01-8852-5B60007B0653}" presName="childText" presStyleLbl="conFgAcc1" presStyleIdx="2" presStyleCnt="4">
        <dgm:presLayoutVars>
          <dgm:bulletEnabled val="1"/>
        </dgm:presLayoutVars>
      </dgm:prSet>
      <dgm:spPr/>
    </dgm:pt>
    <dgm:pt modelId="{4C1EB876-E347-432F-9A39-1399B6B0AFB3}" type="pres">
      <dgm:prSet presAssocID="{968918F4-9A66-448D-865A-F730CA8F4165}" presName="spaceBetweenRectangles" presStyleCnt="0"/>
      <dgm:spPr/>
    </dgm:pt>
    <dgm:pt modelId="{4D8991B1-8341-43E1-9FFF-D031A6C41513}" type="pres">
      <dgm:prSet presAssocID="{AB5FD670-8D9D-41AA-A3AF-5E2E718961A4}" presName="parentLin" presStyleCnt="0"/>
      <dgm:spPr/>
    </dgm:pt>
    <dgm:pt modelId="{788AA129-1B93-4485-AFA3-3810835CCEE7}" type="pres">
      <dgm:prSet presAssocID="{AB5FD670-8D9D-41AA-A3AF-5E2E718961A4}" presName="parentLeftMargin" presStyleLbl="node1" presStyleIdx="2" presStyleCnt="4"/>
      <dgm:spPr/>
    </dgm:pt>
    <dgm:pt modelId="{DAC25315-6A28-4AD6-B842-330DDDC31469}" type="pres">
      <dgm:prSet presAssocID="{AB5FD670-8D9D-41AA-A3AF-5E2E718961A4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E8053C59-142D-4825-A781-6DC6D665F2C7}" type="pres">
      <dgm:prSet presAssocID="{AB5FD670-8D9D-41AA-A3AF-5E2E718961A4}" presName="negativeSpace" presStyleCnt="0"/>
      <dgm:spPr/>
    </dgm:pt>
    <dgm:pt modelId="{47129D96-8D55-4CEC-B9E2-ADDA84567E6F}" type="pres">
      <dgm:prSet presAssocID="{AB5FD670-8D9D-41AA-A3AF-5E2E718961A4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94EA927F-AF4A-401F-AD9A-3D6192E0126C}" srcId="{0CD32F8F-6E45-4CF2-81DB-0D4595A2E8BA}" destId="{435049CC-83E5-4648-BE95-A413775DE84C}" srcOrd="1" destOrd="0" parTransId="{84F0DB3A-E99D-48F9-9499-4AA02DD88CC7}" sibTransId="{B88ED889-72B4-44EB-A182-5A43784D9E18}"/>
    <dgm:cxn modelId="{628357C5-FB00-4D71-8A73-4D9EC3559E7F}" type="presOf" srcId="{435049CC-83E5-4648-BE95-A413775DE84C}" destId="{5CD61F51-0914-4FEA-A009-2B19F8DD2972}" srcOrd="0" destOrd="0" presId="urn:microsoft.com/office/officeart/2005/8/layout/list1"/>
    <dgm:cxn modelId="{81A5302E-C23C-4494-95DE-5FAC57AF9F0D}" type="presOf" srcId="{4D983C09-8E70-4D3A-B7CC-B2DA24C430EC}" destId="{C822BEB0-CC98-4A06-8F38-05D53404316D}" srcOrd="0" destOrd="0" presId="urn:microsoft.com/office/officeart/2005/8/layout/list1"/>
    <dgm:cxn modelId="{17A7654D-792C-4E4F-BB88-11D89A327471}" type="presOf" srcId="{3A11D915-D944-4B01-8852-5B60007B0653}" destId="{57A8F3A5-DBEE-4987-BFA8-B416D3D7082A}" srcOrd="1" destOrd="0" presId="urn:microsoft.com/office/officeart/2005/8/layout/list1"/>
    <dgm:cxn modelId="{7895614D-7C5C-482A-85A9-227FA0F5E66A}" srcId="{0CD32F8F-6E45-4CF2-81DB-0D4595A2E8BA}" destId="{4D983C09-8E70-4D3A-B7CC-B2DA24C430EC}" srcOrd="0" destOrd="0" parTransId="{29FD1058-737E-4E2C-BF88-E9FC5940D966}" sibTransId="{7EC7D1B1-E2FD-46D6-99E1-8C021FB8D291}"/>
    <dgm:cxn modelId="{818D5715-F20D-4116-8100-80F6939C91B0}" type="presOf" srcId="{AB5FD670-8D9D-41AA-A3AF-5E2E718961A4}" destId="{DAC25315-6A28-4AD6-B842-330DDDC31469}" srcOrd="1" destOrd="0" presId="urn:microsoft.com/office/officeart/2005/8/layout/list1"/>
    <dgm:cxn modelId="{E28D6076-17FA-4BBE-8F65-A8B4B5AF17F2}" type="presOf" srcId="{4D983C09-8E70-4D3A-B7CC-B2DA24C430EC}" destId="{BDCAF6B0-44A4-474D-8F03-DB8A5AC17419}" srcOrd="1" destOrd="0" presId="urn:microsoft.com/office/officeart/2005/8/layout/list1"/>
    <dgm:cxn modelId="{98CDDA28-F70C-4BF6-B6E1-8D5707979D50}" srcId="{0CD32F8F-6E45-4CF2-81DB-0D4595A2E8BA}" destId="{3A11D915-D944-4B01-8852-5B60007B0653}" srcOrd="2" destOrd="0" parTransId="{85B814B1-B295-4101-AEC6-1DCDD77F0E88}" sibTransId="{968918F4-9A66-448D-865A-F730CA8F4165}"/>
    <dgm:cxn modelId="{B9E8F3B7-72FF-455F-B371-8604FD22EEF3}" srcId="{0CD32F8F-6E45-4CF2-81DB-0D4595A2E8BA}" destId="{AB5FD670-8D9D-41AA-A3AF-5E2E718961A4}" srcOrd="3" destOrd="0" parTransId="{123C6E79-63EB-4BD2-807A-4A62BC1AAA3C}" sibTransId="{A66BF508-2D99-4FE5-A132-A7E25F73F959}"/>
    <dgm:cxn modelId="{2FD663A9-58C4-41BE-9BD2-437AF757D0B2}" type="presOf" srcId="{3A11D915-D944-4B01-8852-5B60007B0653}" destId="{765A100A-1F51-4118-854B-2A9DE0389DEF}" srcOrd="0" destOrd="0" presId="urn:microsoft.com/office/officeart/2005/8/layout/list1"/>
    <dgm:cxn modelId="{2F8FB69B-D4C5-4D8F-80CC-DCF0BB5F0CC0}" type="presOf" srcId="{435049CC-83E5-4648-BE95-A413775DE84C}" destId="{8D928030-084C-4B9B-97F8-156B3B109E3D}" srcOrd="1" destOrd="0" presId="urn:microsoft.com/office/officeart/2005/8/layout/list1"/>
    <dgm:cxn modelId="{993A909E-3423-4209-A7D3-BE0AB355F1D6}" type="presOf" srcId="{AB5FD670-8D9D-41AA-A3AF-5E2E718961A4}" destId="{788AA129-1B93-4485-AFA3-3810835CCEE7}" srcOrd="0" destOrd="0" presId="urn:microsoft.com/office/officeart/2005/8/layout/list1"/>
    <dgm:cxn modelId="{9B4045C9-6094-4DCB-8DE3-3CFFD6CDF00C}" type="presOf" srcId="{0CD32F8F-6E45-4CF2-81DB-0D4595A2E8BA}" destId="{9838F21A-3E7D-479D-B5EC-7D324FBC68F9}" srcOrd="0" destOrd="0" presId="urn:microsoft.com/office/officeart/2005/8/layout/list1"/>
    <dgm:cxn modelId="{FE463B6D-2B20-4AFE-9650-80A24A1606A0}" type="presParOf" srcId="{9838F21A-3E7D-479D-B5EC-7D324FBC68F9}" destId="{5811479E-61E2-4FEF-8A76-2726EFF7DC9A}" srcOrd="0" destOrd="0" presId="urn:microsoft.com/office/officeart/2005/8/layout/list1"/>
    <dgm:cxn modelId="{FB1C38D7-2FAC-4846-BE50-E83EF3812C0D}" type="presParOf" srcId="{5811479E-61E2-4FEF-8A76-2726EFF7DC9A}" destId="{C822BEB0-CC98-4A06-8F38-05D53404316D}" srcOrd="0" destOrd="0" presId="urn:microsoft.com/office/officeart/2005/8/layout/list1"/>
    <dgm:cxn modelId="{EAB6ACE3-9AAF-4623-9A07-99C3944DADB7}" type="presParOf" srcId="{5811479E-61E2-4FEF-8A76-2726EFF7DC9A}" destId="{BDCAF6B0-44A4-474D-8F03-DB8A5AC17419}" srcOrd="1" destOrd="0" presId="urn:microsoft.com/office/officeart/2005/8/layout/list1"/>
    <dgm:cxn modelId="{7DC3A1ED-54CB-4EBC-BF6A-04A720276125}" type="presParOf" srcId="{9838F21A-3E7D-479D-B5EC-7D324FBC68F9}" destId="{1F5E34AB-2590-4F3C-AB45-64F64C2819B8}" srcOrd="1" destOrd="0" presId="urn:microsoft.com/office/officeart/2005/8/layout/list1"/>
    <dgm:cxn modelId="{CB59F837-9515-42C5-ACD6-11D053E6C15B}" type="presParOf" srcId="{9838F21A-3E7D-479D-B5EC-7D324FBC68F9}" destId="{210D446E-D1A2-4142-8AD2-587EBC8AD4EF}" srcOrd="2" destOrd="0" presId="urn:microsoft.com/office/officeart/2005/8/layout/list1"/>
    <dgm:cxn modelId="{7370F3EB-20C0-4261-B60C-23D194C709D4}" type="presParOf" srcId="{9838F21A-3E7D-479D-B5EC-7D324FBC68F9}" destId="{D38D901A-EEEE-45F0-8BD1-47E6C877672C}" srcOrd="3" destOrd="0" presId="urn:microsoft.com/office/officeart/2005/8/layout/list1"/>
    <dgm:cxn modelId="{1803880E-5365-4744-B51F-1172DBDC5A0E}" type="presParOf" srcId="{9838F21A-3E7D-479D-B5EC-7D324FBC68F9}" destId="{E8457E6D-42FB-4592-8725-EDD6382A060B}" srcOrd="4" destOrd="0" presId="urn:microsoft.com/office/officeart/2005/8/layout/list1"/>
    <dgm:cxn modelId="{96334C12-931E-4D47-B962-045F328488AF}" type="presParOf" srcId="{E8457E6D-42FB-4592-8725-EDD6382A060B}" destId="{5CD61F51-0914-4FEA-A009-2B19F8DD2972}" srcOrd="0" destOrd="0" presId="urn:microsoft.com/office/officeart/2005/8/layout/list1"/>
    <dgm:cxn modelId="{950D653A-1E60-4856-B3DC-75621F4C4DB8}" type="presParOf" srcId="{E8457E6D-42FB-4592-8725-EDD6382A060B}" destId="{8D928030-084C-4B9B-97F8-156B3B109E3D}" srcOrd="1" destOrd="0" presId="urn:microsoft.com/office/officeart/2005/8/layout/list1"/>
    <dgm:cxn modelId="{AF616C62-FCEA-494D-9174-EB943612858A}" type="presParOf" srcId="{9838F21A-3E7D-479D-B5EC-7D324FBC68F9}" destId="{945AA6D9-EBCF-43DF-8CDC-29EBF343F016}" srcOrd="5" destOrd="0" presId="urn:microsoft.com/office/officeart/2005/8/layout/list1"/>
    <dgm:cxn modelId="{639FA173-EC89-4E7D-BD68-6A0E99F0AD9A}" type="presParOf" srcId="{9838F21A-3E7D-479D-B5EC-7D324FBC68F9}" destId="{7561182D-F306-4250-A463-EB66660E3A54}" srcOrd="6" destOrd="0" presId="urn:microsoft.com/office/officeart/2005/8/layout/list1"/>
    <dgm:cxn modelId="{0735D469-2CD3-4C6F-B457-38DDA0EB3BC8}" type="presParOf" srcId="{9838F21A-3E7D-479D-B5EC-7D324FBC68F9}" destId="{C910E74E-5EA0-453C-8F27-8696166F5F6C}" srcOrd="7" destOrd="0" presId="urn:microsoft.com/office/officeart/2005/8/layout/list1"/>
    <dgm:cxn modelId="{895708B1-68AF-40B5-932D-FF87D8D6B158}" type="presParOf" srcId="{9838F21A-3E7D-479D-B5EC-7D324FBC68F9}" destId="{B916F6A1-F8CA-47D6-917D-79BA1D431FD3}" srcOrd="8" destOrd="0" presId="urn:microsoft.com/office/officeart/2005/8/layout/list1"/>
    <dgm:cxn modelId="{19EEAC68-F2CA-442C-9EFA-2970814D91CF}" type="presParOf" srcId="{B916F6A1-F8CA-47D6-917D-79BA1D431FD3}" destId="{765A100A-1F51-4118-854B-2A9DE0389DEF}" srcOrd="0" destOrd="0" presId="urn:microsoft.com/office/officeart/2005/8/layout/list1"/>
    <dgm:cxn modelId="{3A8F699A-8F0B-46CE-AA2E-384B097C3142}" type="presParOf" srcId="{B916F6A1-F8CA-47D6-917D-79BA1D431FD3}" destId="{57A8F3A5-DBEE-4987-BFA8-B416D3D7082A}" srcOrd="1" destOrd="0" presId="urn:microsoft.com/office/officeart/2005/8/layout/list1"/>
    <dgm:cxn modelId="{F5CFA95F-AD16-4E5F-ACEF-E6716335084C}" type="presParOf" srcId="{9838F21A-3E7D-479D-B5EC-7D324FBC68F9}" destId="{B668DE8C-A873-41CB-B5BB-C853C044B4F9}" srcOrd="9" destOrd="0" presId="urn:microsoft.com/office/officeart/2005/8/layout/list1"/>
    <dgm:cxn modelId="{FFD72F45-C7E6-48A4-A3AF-7F0E2423D43D}" type="presParOf" srcId="{9838F21A-3E7D-479D-B5EC-7D324FBC68F9}" destId="{C5A5FA15-78A6-4084-AF9D-AEF6C7AA8D1F}" srcOrd="10" destOrd="0" presId="urn:microsoft.com/office/officeart/2005/8/layout/list1"/>
    <dgm:cxn modelId="{946CB71D-D442-442D-8DE1-ACD12632F6C4}" type="presParOf" srcId="{9838F21A-3E7D-479D-B5EC-7D324FBC68F9}" destId="{4C1EB876-E347-432F-9A39-1399B6B0AFB3}" srcOrd="11" destOrd="0" presId="urn:microsoft.com/office/officeart/2005/8/layout/list1"/>
    <dgm:cxn modelId="{4FC4C00D-A70F-42E2-84A8-881FDFCB0697}" type="presParOf" srcId="{9838F21A-3E7D-479D-B5EC-7D324FBC68F9}" destId="{4D8991B1-8341-43E1-9FFF-D031A6C41513}" srcOrd="12" destOrd="0" presId="urn:microsoft.com/office/officeart/2005/8/layout/list1"/>
    <dgm:cxn modelId="{4AE69FFA-7D02-4BF8-8D67-F533976CB262}" type="presParOf" srcId="{4D8991B1-8341-43E1-9FFF-D031A6C41513}" destId="{788AA129-1B93-4485-AFA3-3810835CCEE7}" srcOrd="0" destOrd="0" presId="urn:microsoft.com/office/officeart/2005/8/layout/list1"/>
    <dgm:cxn modelId="{31918D5F-1302-41B5-87D0-6F5E9FA0AB02}" type="presParOf" srcId="{4D8991B1-8341-43E1-9FFF-D031A6C41513}" destId="{DAC25315-6A28-4AD6-B842-330DDDC31469}" srcOrd="1" destOrd="0" presId="urn:microsoft.com/office/officeart/2005/8/layout/list1"/>
    <dgm:cxn modelId="{546B2B3B-EFE5-48FA-9528-67F0A490D26A}" type="presParOf" srcId="{9838F21A-3E7D-479D-B5EC-7D324FBC68F9}" destId="{E8053C59-142D-4825-A781-6DC6D665F2C7}" srcOrd="13" destOrd="0" presId="urn:microsoft.com/office/officeart/2005/8/layout/list1"/>
    <dgm:cxn modelId="{7A7770DC-EEB8-4384-9F9B-2461ADD8C61C}" type="presParOf" srcId="{9838F21A-3E7D-479D-B5EC-7D324FBC68F9}" destId="{47129D96-8D55-4CEC-B9E2-ADDA84567E6F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7170FB-5B48-43D7-9974-B9C7F2CD9E19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6D713288-2BA4-4887-9ED9-DCEEA7D39607}">
      <dgm:prSet/>
      <dgm:spPr/>
      <dgm:t>
        <a:bodyPr/>
        <a:lstStyle/>
        <a:p>
          <a:pPr rtl="0"/>
          <a:r>
            <a:rPr lang="zh-CN" b="0" i="0" baseline="0" dirty="0" smtClean="0"/>
            <a:t>针对校内教育</a:t>
          </a:r>
          <a:endParaRPr lang="zh-CN" dirty="0"/>
        </a:p>
      </dgm:t>
    </dgm:pt>
    <dgm:pt modelId="{BD1FE421-C504-4EE1-9AB5-E4D78F493C75}" type="parTrans" cxnId="{FD40362C-40DF-400A-802B-676B312C594B}">
      <dgm:prSet/>
      <dgm:spPr/>
      <dgm:t>
        <a:bodyPr/>
        <a:lstStyle/>
        <a:p>
          <a:endParaRPr lang="zh-CN" altLang="en-US"/>
        </a:p>
      </dgm:t>
    </dgm:pt>
    <dgm:pt modelId="{865A6A83-B4B1-46F9-B6D5-80E81E9C6CFB}" type="sibTrans" cxnId="{FD40362C-40DF-400A-802B-676B312C594B}">
      <dgm:prSet/>
      <dgm:spPr/>
      <dgm:t>
        <a:bodyPr/>
        <a:lstStyle/>
        <a:p>
          <a:endParaRPr lang="zh-CN" altLang="en-US"/>
        </a:p>
      </dgm:t>
    </dgm:pt>
    <dgm:pt modelId="{7A9DF1B4-906A-4912-97CD-17E97F899644}">
      <dgm:prSet/>
      <dgm:spPr/>
      <dgm:t>
        <a:bodyPr/>
        <a:lstStyle/>
        <a:p>
          <a:pPr algn="l" rtl="0"/>
          <a:r>
            <a:rPr lang="zh-CN" b="0" i="0" baseline="0" dirty="0" smtClean="0"/>
            <a:t>三管：管好教育教学秩序、管好考试评价、管住教师违规补课。</a:t>
          </a:r>
          <a:endParaRPr lang="zh-CN" dirty="0"/>
        </a:p>
      </dgm:t>
    </dgm:pt>
    <dgm:pt modelId="{E127719C-CD59-4011-BD79-F3B4532C0833}" type="parTrans" cxnId="{65B11E7E-103B-4C95-9AA9-5860F8428EEB}">
      <dgm:prSet/>
      <dgm:spPr/>
      <dgm:t>
        <a:bodyPr/>
        <a:lstStyle/>
        <a:p>
          <a:endParaRPr lang="zh-CN" altLang="en-US"/>
        </a:p>
      </dgm:t>
    </dgm:pt>
    <dgm:pt modelId="{6E7C878F-9953-4951-91D8-7E991E420A0E}" type="sibTrans" cxnId="{65B11E7E-103B-4C95-9AA9-5860F8428EEB}">
      <dgm:prSet/>
      <dgm:spPr/>
      <dgm:t>
        <a:bodyPr/>
        <a:lstStyle/>
        <a:p>
          <a:endParaRPr lang="zh-CN" altLang="en-US"/>
        </a:p>
      </dgm:t>
    </dgm:pt>
    <dgm:pt modelId="{78836FA7-BA20-4C44-B867-F9E73E77D490}">
      <dgm:prSet/>
      <dgm:spPr/>
      <dgm:t>
        <a:bodyPr/>
        <a:lstStyle/>
        <a:p>
          <a:pPr algn="l" rtl="0"/>
          <a:r>
            <a:rPr lang="zh-CN" b="0" i="0" baseline="0" dirty="0" smtClean="0"/>
            <a:t>三提：提高教育质量、提高作业管理水平、提高课后服务水平。</a:t>
          </a:r>
          <a:endParaRPr lang="zh-CN" dirty="0"/>
        </a:p>
      </dgm:t>
    </dgm:pt>
    <dgm:pt modelId="{65817EB9-9FB3-4A07-A2B0-E726F097D086}" type="parTrans" cxnId="{C7A2880C-0B60-4546-A003-7D71469E8D35}">
      <dgm:prSet/>
      <dgm:spPr/>
      <dgm:t>
        <a:bodyPr/>
        <a:lstStyle/>
        <a:p>
          <a:endParaRPr lang="zh-CN" altLang="en-US"/>
        </a:p>
      </dgm:t>
    </dgm:pt>
    <dgm:pt modelId="{693C4D92-610A-434F-9058-EABEE164EBAB}" type="sibTrans" cxnId="{C7A2880C-0B60-4546-A003-7D71469E8D35}">
      <dgm:prSet/>
      <dgm:spPr/>
      <dgm:t>
        <a:bodyPr/>
        <a:lstStyle/>
        <a:p>
          <a:endParaRPr lang="zh-CN" altLang="en-US"/>
        </a:p>
      </dgm:t>
    </dgm:pt>
    <dgm:pt modelId="{3DD58CF4-E76D-43C1-878A-F34A309A7EFB}">
      <dgm:prSet/>
      <dgm:spPr/>
      <dgm:t>
        <a:bodyPr/>
        <a:lstStyle/>
        <a:p>
          <a:pPr rtl="0"/>
          <a:r>
            <a:rPr lang="zh-CN" b="0" i="0" baseline="0" smtClean="0"/>
            <a:t>针对课外机构</a:t>
          </a:r>
          <a:endParaRPr lang="zh-CN"/>
        </a:p>
      </dgm:t>
    </dgm:pt>
    <dgm:pt modelId="{98768C77-10EC-4106-B736-E20FB211F8D9}" type="parTrans" cxnId="{5FCB7DBA-B7C9-4682-84ED-662FC14CD69E}">
      <dgm:prSet/>
      <dgm:spPr/>
      <dgm:t>
        <a:bodyPr/>
        <a:lstStyle/>
        <a:p>
          <a:endParaRPr lang="zh-CN" altLang="en-US"/>
        </a:p>
      </dgm:t>
    </dgm:pt>
    <dgm:pt modelId="{951682F7-8C90-47EA-9CC4-4F30D19486C0}" type="sibTrans" cxnId="{5FCB7DBA-B7C9-4682-84ED-662FC14CD69E}">
      <dgm:prSet/>
      <dgm:spPr/>
      <dgm:t>
        <a:bodyPr/>
        <a:lstStyle/>
        <a:p>
          <a:endParaRPr lang="zh-CN" altLang="en-US"/>
        </a:p>
      </dgm:t>
    </dgm:pt>
    <dgm:pt modelId="{C556A996-D6E3-476F-B117-D03FB0FA8598}">
      <dgm:prSet/>
      <dgm:spPr/>
      <dgm:t>
        <a:bodyPr/>
        <a:lstStyle/>
        <a:p>
          <a:pPr algn="l" rtl="0"/>
          <a:r>
            <a:rPr lang="zh-CN" b="0" i="0" baseline="0" dirty="0" smtClean="0"/>
            <a:t>三限：限制机构数量、限制培训时间、限制收费价格。</a:t>
          </a:r>
          <a:endParaRPr lang="zh-CN" dirty="0"/>
        </a:p>
      </dgm:t>
    </dgm:pt>
    <dgm:pt modelId="{A3FC2943-DDF7-4BB9-B597-ECF0E5BD8574}" type="parTrans" cxnId="{BFFF9330-D787-4588-BBFC-1D9B76CD2BBB}">
      <dgm:prSet/>
      <dgm:spPr/>
      <dgm:t>
        <a:bodyPr/>
        <a:lstStyle/>
        <a:p>
          <a:endParaRPr lang="zh-CN" altLang="en-US"/>
        </a:p>
      </dgm:t>
    </dgm:pt>
    <dgm:pt modelId="{C0188863-5161-4E6D-B8FC-AA09D67D2FF6}" type="sibTrans" cxnId="{BFFF9330-D787-4588-BBFC-1D9B76CD2BBB}">
      <dgm:prSet/>
      <dgm:spPr/>
      <dgm:t>
        <a:bodyPr/>
        <a:lstStyle/>
        <a:p>
          <a:endParaRPr lang="zh-CN" altLang="en-US"/>
        </a:p>
      </dgm:t>
    </dgm:pt>
    <dgm:pt modelId="{2757B16A-6CD8-4590-87D0-44CD1180CAA0}">
      <dgm:prSet/>
      <dgm:spPr/>
      <dgm:t>
        <a:bodyPr/>
        <a:lstStyle/>
        <a:p>
          <a:pPr algn="l" rtl="0"/>
          <a:r>
            <a:rPr lang="zh-CN" b="0" i="0" baseline="0" dirty="0" smtClean="0"/>
            <a:t>三严：严格内容行为、严格随意资本化、严控广告宣传。</a:t>
          </a:r>
          <a:endParaRPr lang="zh-CN" dirty="0"/>
        </a:p>
      </dgm:t>
    </dgm:pt>
    <dgm:pt modelId="{A7E06D02-B35B-4FD3-B9BC-94C773071AA2}" type="parTrans" cxnId="{92EB6051-8ADC-415E-824A-4C41172AB2A8}">
      <dgm:prSet/>
      <dgm:spPr/>
      <dgm:t>
        <a:bodyPr/>
        <a:lstStyle/>
        <a:p>
          <a:endParaRPr lang="zh-CN" altLang="en-US"/>
        </a:p>
      </dgm:t>
    </dgm:pt>
    <dgm:pt modelId="{B23F67E7-D2A1-4824-A556-5DA00ED85A67}" type="sibTrans" cxnId="{92EB6051-8ADC-415E-824A-4C41172AB2A8}">
      <dgm:prSet/>
      <dgm:spPr/>
      <dgm:t>
        <a:bodyPr/>
        <a:lstStyle/>
        <a:p>
          <a:endParaRPr lang="zh-CN" altLang="en-US"/>
        </a:p>
      </dgm:t>
    </dgm:pt>
    <dgm:pt modelId="{B261BEDC-62F0-420D-97F2-DACC8F63061B}" type="pres">
      <dgm:prSet presAssocID="{3D7170FB-5B48-43D7-9974-B9C7F2CD9E1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9B5D959C-1A8D-435B-B839-43DFA4C1DA40}" type="pres">
      <dgm:prSet presAssocID="{6D713288-2BA4-4887-9ED9-DCEEA7D39607}" presName="root" presStyleCnt="0"/>
      <dgm:spPr/>
    </dgm:pt>
    <dgm:pt modelId="{CFAD8F33-D152-4A25-8A17-D0E0EE0C4DD5}" type="pres">
      <dgm:prSet presAssocID="{6D713288-2BA4-4887-9ED9-DCEEA7D39607}" presName="rootComposite" presStyleCnt="0"/>
      <dgm:spPr/>
    </dgm:pt>
    <dgm:pt modelId="{FFF6BCAB-4857-4D34-9C64-69078EAAFCDA}" type="pres">
      <dgm:prSet presAssocID="{6D713288-2BA4-4887-9ED9-DCEEA7D39607}" presName="rootText" presStyleLbl="node1" presStyleIdx="0" presStyleCnt="2"/>
      <dgm:spPr/>
    </dgm:pt>
    <dgm:pt modelId="{B8B32101-DA6D-492C-A4EA-B5411E5A5C91}" type="pres">
      <dgm:prSet presAssocID="{6D713288-2BA4-4887-9ED9-DCEEA7D39607}" presName="rootConnector" presStyleLbl="node1" presStyleIdx="0" presStyleCnt="2"/>
      <dgm:spPr/>
    </dgm:pt>
    <dgm:pt modelId="{5E2108A5-4DEF-4267-89F4-FFD6A7B8C79F}" type="pres">
      <dgm:prSet presAssocID="{6D713288-2BA4-4887-9ED9-DCEEA7D39607}" presName="childShape" presStyleCnt="0"/>
      <dgm:spPr/>
    </dgm:pt>
    <dgm:pt modelId="{E3EF2D70-3CAB-4022-9AED-47A1DCF4E8A2}" type="pres">
      <dgm:prSet presAssocID="{E127719C-CD59-4011-BD79-F3B4532C0833}" presName="Name13" presStyleLbl="parChTrans1D2" presStyleIdx="0" presStyleCnt="4"/>
      <dgm:spPr/>
    </dgm:pt>
    <dgm:pt modelId="{BA8B3403-AEE2-477C-BA98-43650106A5AD}" type="pres">
      <dgm:prSet presAssocID="{7A9DF1B4-906A-4912-97CD-17E97F899644}" presName="childText" presStyleLbl="bgAcc1" presStyleIdx="0" presStyleCnt="4">
        <dgm:presLayoutVars>
          <dgm:bulletEnabled val="1"/>
        </dgm:presLayoutVars>
      </dgm:prSet>
      <dgm:spPr/>
    </dgm:pt>
    <dgm:pt modelId="{63C2CA95-3538-4C1A-98AE-0D3C4EF9E50E}" type="pres">
      <dgm:prSet presAssocID="{65817EB9-9FB3-4A07-A2B0-E726F097D086}" presName="Name13" presStyleLbl="parChTrans1D2" presStyleIdx="1" presStyleCnt="4"/>
      <dgm:spPr/>
    </dgm:pt>
    <dgm:pt modelId="{06C9DC60-2577-446F-BE76-9D5981F03EE1}" type="pres">
      <dgm:prSet presAssocID="{78836FA7-BA20-4C44-B867-F9E73E77D490}" presName="childText" presStyleLbl="bgAcc1" presStyleIdx="1" presStyleCnt="4">
        <dgm:presLayoutVars>
          <dgm:bulletEnabled val="1"/>
        </dgm:presLayoutVars>
      </dgm:prSet>
      <dgm:spPr/>
    </dgm:pt>
    <dgm:pt modelId="{84EB717C-AE5F-4FF5-83C9-C4D02A69197D}" type="pres">
      <dgm:prSet presAssocID="{3DD58CF4-E76D-43C1-878A-F34A309A7EFB}" presName="root" presStyleCnt="0"/>
      <dgm:spPr/>
    </dgm:pt>
    <dgm:pt modelId="{4B5F6A66-C40F-43E9-A083-0F4DA7E246B4}" type="pres">
      <dgm:prSet presAssocID="{3DD58CF4-E76D-43C1-878A-F34A309A7EFB}" presName="rootComposite" presStyleCnt="0"/>
      <dgm:spPr/>
    </dgm:pt>
    <dgm:pt modelId="{262F6CC3-7E6D-40BA-89BF-9FABAC33EF01}" type="pres">
      <dgm:prSet presAssocID="{3DD58CF4-E76D-43C1-878A-F34A309A7EFB}" presName="rootText" presStyleLbl="node1" presStyleIdx="1" presStyleCnt="2"/>
      <dgm:spPr/>
    </dgm:pt>
    <dgm:pt modelId="{0DD4AF78-6507-4797-8EA9-3367CBC06852}" type="pres">
      <dgm:prSet presAssocID="{3DD58CF4-E76D-43C1-878A-F34A309A7EFB}" presName="rootConnector" presStyleLbl="node1" presStyleIdx="1" presStyleCnt="2"/>
      <dgm:spPr/>
    </dgm:pt>
    <dgm:pt modelId="{EB72A11C-4C13-4991-B862-E84A2056565E}" type="pres">
      <dgm:prSet presAssocID="{3DD58CF4-E76D-43C1-878A-F34A309A7EFB}" presName="childShape" presStyleCnt="0"/>
      <dgm:spPr/>
    </dgm:pt>
    <dgm:pt modelId="{F6D90E2D-23CF-4CE8-B4B1-D5D663195B82}" type="pres">
      <dgm:prSet presAssocID="{A3FC2943-DDF7-4BB9-B597-ECF0E5BD8574}" presName="Name13" presStyleLbl="parChTrans1D2" presStyleIdx="2" presStyleCnt="4"/>
      <dgm:spPr/>
    </dgm:pt>
    <dgm:pt modelId="{099FD1F3-CA84-4765-96EE-7EE4D16DB6AD}" type="pres">
      <dgm:prSet presAssocID="{C556A996-D6E3-476F-B117-D03FB0FA8598}" presName="childText" presStyleLbl="bgAcc1" presStyleIdx="2" presStyleCnt="4">
        <dgm:presLayoutVars>
          <dgm:bulletEnabled val="1"/>
        </dgm:presLayoutVars>
      </dgm:prSet>
      <dgm:spPr/>
    </dgm:pt>
    <dgm:pt modelId="{620F03DC-3544-4504-9B48-0B4629521E01}" type="pres">
      <dgm:prSet presAssocID="{A7E06D02-B35B-4FD3-B9BC-94C773071AA2}" presName="Name13" presStyleLbl="parChTrans1D2" presStyleIdx="3" presStyleCnt="4"/>
      <dgm:spPr/>
    </dgm:pt>
    <dgm:pt modelId="{1D470890-99A8-40D0-93EE-C84CE73A00FD}" type="pres">
      <dgm:prSet presAssocID="{2757B16A-6CD8-4590-87D0-44CD1180CAA0}" presName="childText" presStyleLbl="bgAcc1" presStyleIdx="3" presStyleCnt="4">
        <dgm:presLayoutVars>
          <dgm:bulletEnabled val="1"/>
        </dgm:presLayoutVars>
      </dgm:prSet>
      <dgm:spPr/>
    </dgm:pt>
  </dgm:ptLst>
  <dgm:cxnLst>
    <dgm:cxn modelId="{C7A2880C-0B60-4546-A003-7D71469E8D35}" srcId="{6D713288-2BA4-4887-9ED9-DCEEA7D39607}" destId="{78836FA7-BA20-4C44-B867-F9E73E77D490}" srcOrd="1" destOrd="0" parTransId="{65817EB9-9FB3-4A07-A2B0-E726F097D086}" sibTransId="{693C4D92-610A-434F-9058-EABEE164EBAB}"/>
    <dgm:cxn modelId="{5FCD7B0F-8A7D-41CF-A8CE-B05E7480744F}" type="presOf" srcId="{C556A996-D6E3-476F-B117-D03FB0FA8598}" destId="{099FD1F3-CA84-4765-96EE-7EE4D16DB6AD}" srcOrd="0" destOrd="0" presId="urn:microsoft.com/office/officeart/2005/8/layout/hierarchy3"/>
    <dgm:cxn modelId="{92EB6051-8ADC-415E-824A-4C41172AB2A8}" srcId="{3DD58CF4-E76D-43C1-878A-F34A309A7EFB}" destId="{2757B16A-6CD8-4590-87D0-44CD1180CAA0}" srcOrd="1" destOrd="0" parTransId="{A7E06D02-B35B-4FD3-B9BC-94C773071AA2}" sibTransId="{B23F67E7-D2A1-4824-A556-5DA00ED85A67}"/>
    <dgm:cxn modelId="{E4FFBFCB-4B94-4FF8-932F-61F0AB045F86}" type="presOf" srcId="{65817EB9-9FB3-4A07-A2B0-E726F097D086}" destId="{63C2CA95-3538-4C1A-98AE-0D3C4EF9E50E}" srcOrd="0" destOrd="0" presId="urn:microsoft.com/office/officeart/2005/8/layout/hierarchy3"/>
    <dgm:cxn modelId="{65B11E7E-103B-4C95-9AA9-5860F8428EEB}" srcId="{6D713288-2BA4-4887-9ED9-DCEEA7D39607}" destId="{7A9DF1B4-906A-4912-97CD-17E97F899644}" srcOrd="0" destOrd="0" parTransId="{E127719C-CD59-4011-BD79-F3B4532C0833}" sibTransId="{6E7C878F-9953-4951-91D8-7E991E420A0E}"/>
    <dgm:cxn modelId="{31D69AA0-79B1-435F-85CB-3227C9EF7E12}" type="presOf" srcId="{2757B16A-6CD8-4590-87D0-44CD1180CAA0}" destId="{1D470890-99A8-40D0-93EE-C84CE73A00FD}" srcOrd="0" destOrd="0" presId="urn:microsoft.com/office/officeart/2005/8/layout/hierarchy3"/>
    <dgm:cxn modelId="{FD40362C-40DF-400A-802B-676B312C594B}" srcId="{3D7170FB-5B48-43D7-9974-B9C7F2CD9E19}" destId="{6D713288-2BA4-4887-9ED9-DCEEA7D39607}" srcOrd="0" destOrd="0" parTransId="{BD1FE421-C504-4EE1-9AB5-E4D78F493C75}" sibTransId="{865A6A83-B4B1-46F9-B6D5-80E81E9C6CFB}"/>
    <dgm:cxn modelId="{DBE884F6-268B-4631-9FA5-09D2DAF753F5}" type="presOf" srcId="{78836FA7-BA20-4C44-B867-F9E73E77D490}" destId="{06C9DC60-2577-446F-BE76-9D5981F03EE1}" srcOrd="0" destOrd="0" presId="urn:microsoft.com/office/officeart/2005/8/layout/hierarchy3"/>
    <dgm:cxn modelId="{CDD64EE3-DE22-4E65-BB2D-8F4999B69D48}" type="presOf" srcId="{3DD58CF4-E76D-43C1-878A-F34A309A7EFB}" destId="{262F6CC3-7E6D-40BA-89BF-9FABAC33EF01}" srcOrd="0" destOrd="0" presId="urn:microsoft.com/office/officeart/2005/8/layout/hierarchy3"/>
    <dgm:cxn modelId="{BFFF9330-D787-4588-BBFC-1D9B76CD2BBB}" srcId="{3DD58CF4-E76D-43C1-878A-F34A309A7EFB}" destId="{C556A996-D6E3-476F-B117-D03FB0FA8598}" srcOrd="0" destOrd="0" parTransId="{A3FC2943-DDF7-4BB9-B597-ECF0E5BD8574}" sibTransId="{C0188863-5161-4E6D-B8FC-AA09D67D2FF6}"/>
    <dgm:cxn modelId="{11FD29B0-115B-4DB3-9A47-2E1886C9A612}" type="presOf" srcId="{3DD58CF4-E76D-43C1-878A-F34A309A7EFB}" destId="{0DD4AF78-6507-4797-8EA9-3367CBC06852}" srcOrd="1" destOrd="0" presId="urn:microsoft.com/office/officeart/2005/8/layout/hierarchy3"/>
    <dgm:cxn modelId="{5FCB7DBA-B7C9-4682-84ED-662FC14CD69E}" srcId="{3D7170FB-5B48-43D7-9974-B9C7F2CD9E19}" destId="{3DD58CF4-E76D-43C1-878A-F34A309A7EFB}" srcOrd="1" destOrd="0" parTransId="{98768C77-10EC-4106-B736-E20FB211F8D9}" sibTransId="{951682F7-8C90-47EA-9CC4-4F30D19486C0}"/>
    <dgm:cxn modelId="{A14EEDEA-D5C4-46FF-9424-F2A0FF9E73B9}" type="presOf" srcId="{6D713288-2BA4-4887-9ED9-DCEEA7D39607}" destId="{B8B32101-DA6D-492C-A4EA-B5411E5A5C91}" srcOrd="1" destOrd="0" presId="urn:microsoft.com/office/officeart/2005/8/layout/hierarchy3"/>
    <dgm:cxn modelId="{FB8CFB85-A2FC-46DC-8720-73305B224ED3}" type="presOf" srcId="{A3FC2943-DDF7-4BB9-B597-ECF0E5BD8574}" destId="{F6D90E2D-23CF-4CE8-B4B1-D5D663195B82}" srcOrd="0" destOrd="0" presId="urn:microsoft.com/office/officeart/2005/8/layout/hierarchy3"/>
    <dgm:cxn modelId="{FA4C5EC6-BD8D-47CD-BEAD-F9E5F1FC2CBC}" type="presOf" srcId="{6D713288-2BA4-4887-9ED9-DCEEA7D39607}" destId="{FFF6BCAB-4857-4D34-9C64-69078EAAFCDA}" srcOrd="0" destOrd="0" presId="urn:microsoft.com/office/officeart/2005/8/layout/hierarchy3"/>
    <dgm:cxn modelId="{28000C51-4875-4D0F-9336-83ADBD9A4BD4}" type="presOf" srcId="{A7E06D02-B35B-4FD3-B9BC-94C773071AA2}" destId="{620F03DC-3544-4504-9B48-0B4629521E01}" srcOrd="0" destOrd="0" presId="urn:microsoft.com/office/officeart/2005/8/layout/hierarchy3"/>
    <dgm:cxn modelId="{A710C0BE-E824-4EC8-B038-17DF73D2AD48}" type="presOf" srcId="{E127719C-CD59-4011-BD79-F3B4532C0833}" destId="{E3EF2D70-3CAB-4022-9AED-47A1DCF4E8A2}" srcOrd="0" destOrd="0" presId="urn:microsoft.com/office/officeart/2005/8/layout/hierarchy3"/>
    <dgm:cxn modelId="{7443C7C3-9F8F-4798-9D36-1FBF291597F7}" type="presOf" srcId="{3D7170FB-5B48-43D7-9974-B9C7F2CD9E19}" destId="{B261BEDC-62F0-420D-97F2-DACC8F63061B}" srcOrd="0" destOrd="0" presId="urn:microsoft.com/office/officeart/2005/8/layout/hierarchy3"/>
    <dgm:cxn modelId="{F60090BF-7EA3-426B-9521-A614AC309FD5}" type="presOf" srcId="{7A9DF1B4-906A-4912-97CD-17E97F899644}" destId="{BA8B3403-AEE2-477C-BA98-43650106A5AD}" srcOrd="0" destOrd="0" presId="urn:microsoft.com/office/officeart/2005/8/layout/hierarchy3"/>
    <dgm:cxn modelId="{B5EB49E2-4DEB-4653-9E07-1E4137EF8866}" type="presParOf" srcId="{B261BEDC-62F0-420D-97F2-DACC8F63061B}" destId="{9B5D959C-1A8D-435B-B839-43DFA4C1DA40}" srcOrd="0" destOrd="0" presId="urn:microsoft.com/office/officeart/2005/8/layout/hierarchy3"/>
    <dgm:cxn modelId="{E8606119-0AEF-474F-B422-BC38441F1689}" type="presParOf" srcId="{9B5D959C-1A8D-435B-B839-43DFA4C1DA40}" destId="{CFAD8F33-D152-4A25-8A17-D0E0EE0C4DD5}" srcOrd="0" destOrd="0" presId="urn:microsoft.com/office/officeart/2005/8/layout/hierarchy3"/>
    <dgm:cxn modelId="{18D2FD66-712F-4ED8-996E-AFC439D8E306}" type="presParOf" srcId="{CFAD8F33-D152-4A25-8A17-D0E0EE0C4DD5}" destId="{FFF6BCAB-4857-4D34-9C64-69078EAAFCDA}" srcOrd="0" destOrd="0" presId="urn:microsoft.com/office/officeart/2005/8/layout/hierarchy3"/>
    <dgm:cxn modelId="{D531AE81-41E7-4968-8309-7794DE072038}" type="presParOf" srcId="{CFAD8F33-D152-4A25-8A17-D0E0EE0C4DD5}" destId="{B8B32101-DA6D-492C-A4EA-B5411E5A5C91}" srcOrd="1" destOrd="0" presId="urn:microsoft.com/office/officeart/2005/8/layout/hierarchy3"/>
    <dgm:cxn modelId="{0CA0C270-4AEF-4DDF-9823-E6B8EC80014E}" type="presParOf" srcId="{9B5D959C-1A8D-435B-B839-43DFA4C1DA40}" destId="{5E2108A5-4DEF-4267-89F4-FFD6A7B8C79F}" srcOrd="1" destOrd="0" presId="urn:microsoft.com/office/officeart/2005/8/layout/hierarchy3"/>
    <dgm:cxn modelId="{A24744D5-BC2E-4C4E-9C72-4BDA0AC4D01C}" type="presParOf" srcId="{5E2108A5-4DEF-4267-89F4-FFD6A7B8C79F}" destId="{E3EF2D70-3CAB-4022-9AED-47A1DCF4E8A2}" srcOrd="0" destOrd="0" presId="urn:microsoft.com/office/officeart/2005/8/layout/hierarchy3"/>
    <dgm:cxn modelId="{73084B3C-21B5-4FB2-B374-50E27816320D}" type="presParOf" srcId="{5E2108A5-4DEF-4267-89F4-FFD6A7B8C79F}" destId="{BA8B3403-AEE2-477C-BA98-43650106A5AD}" srcOrd="1" destOrd="0" presId="urn:microsoft.com/office/officeart/2005/8/layout/hierarchy3"/>
    <dgm:cxn modelId="{58C6D4DF-7B53-4B79-8A65-97826FCFCB87}" type="presParOf" srcId="{5E2108A5-4DEF-4267-89F4-FFD6A7B8C79F}" destId="{63C2CA95-3538-4C1A-98AE-0D3C4EF9E50E}" srcOrd="2" destOrd="0" presId="urn:microsoft.com/office/officeart/2005/8/layout/hierarchy3"/>
    <dgm:cxn modelId="{CD2201D2-448B-431E-A18C-B33E0958076A}" type="presParOf" srcId="{5E2108A5-4DEF-4267-89F4-FFD6A7B8C79F}" destId="{06C9DC60-2577-446F-BE76-9D5981F03EE1}" srcOrd="3" destOrd="0" presId="urn:microsoft.com/office/officeart/2005/8/layout/hierarchy3"/>
    <dgm:cxn modelId="{A1E95C11-8356-4101-BE7E-5F8502AEE7BB}" type="presParOf" srcId="{B261BEDC-62F0-420D-97F2-DACC8F63061B}" destId="{84EB717C-AE5F-4FF5-83C9-C4D02A69197D}" srcOrd="1" destOrd="0" presId="urn:microsoft.com/office/officeart/2005/8/layout/hierarchy3"/>
    <dgm:cxn modelId="{3C0D3E31-557A-490A-96E9-40AD00CCF774}" type="presParOf" srcId="{84EB717C-AE5F-4FF5-83C9-C4D02A69197D}" destId="{4B5F6A66-C40F-43E9-A083-0F4DA7E246B4}" srcOrd="0" destOrd="0" presId="urn:microsoft.com/office/officeart/2005/8/layout/hierarchy3"/>
    <dgm:cxn modelId="{8C6AC84D-8647-4A6D-BA98-9BBC143211EE}" type="presParOf" srcId="{4B5F6A66-C40F-43E9-A083-0F4DA7E246B4}" destId="{262F6CC3-7E6D-40BA-89BF-9FABAC33EF01}" srcOrd="0" destOrd="0" presId="urn:microsoft.com/office/officeart/2005/8/layout/hierarchy3"/>
    <dgm:cxn modelId="{2DA68ADB-0560-467E-B36E-A480D6083945}" type="presParOf" srcId="{4B5F6A66-C40F-43E9-A083-0F4DA7E246B4}" destId="{0DD4AF78-6507-4797-8EA9-3367CBC06852}" srcOrd="1" destOrd="0" presId="urn:microsoft.com/office/officeart/2005/8/layout/hierarchy3"/>
    <dgm:cxn modelId="{6E3734E5-3D65-4FB0-AF11-3C12E76A8CEF}" type="presParOf" srcId="{84EB717C-AE5F-4FF5-83C9-C4D02A69197D}" destId="{EB72A11C-4C13-4991-B862-E84A2056565E}" srcOrd="1" destOrd="0" presId="urn:microsoft.com/office/officeart/2005/8/layout/hierarchy3"/>
    <dgm:cxn modelId="{C9E865F3-AB35-4E88-8656-09A3772CD910}" type="presParOf" srcId="{EB72A11C-4C13-4991-B862-E84A2056565E}" destId="{F6D90E2D-23CF-4CE8-B4B1-D5D663195B82}" srcOrd="0" destOrd="0" presId="urn:microsoft.com/office/officeart/2005/8/layout/hierarchy3"/>
    <dgm:cxn modelId="{C31528AA-2016-41C9-9BC2-E2ECFC6B597D}" type="presParOf" srcId="{EB72A11C-4C13-4991-B862-E84A2056565E}" destId="{099FD1F3-CA84-4765-96EE-7EE4D16DB6AD}" srcOrd="1" destOrd="0" presId="urn:microsoft.com/office/officeart/2005/8/layout/hierarchy3"/>
    <dgm:cxn modelId="{82FB6EE0-7141-472B-97F7-97FB9EFD3F80}" type="presParOf" srcId="{EB72A11C-4C13-4991-B862-E84A2056565E}" destId="{620F03DC-3544-4504-9B48-0B4629521E01}" srcOrd="2" destOrd="0" presId="urn:microsoft.com/office/officeart/2005/8/layout/hierarchy3"/>
    <dgm:cxn modelId="{A04C5D16-E18B-45CA-AE15-9831C5883E80}" type="presParOf" srcId="{EB72A11C-4C13-4991-B862-E84A2056565E}" destId="{1D470890-99A8-40D0-93EE-C84CE73A00FD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0D446E-D1A2-4142-8AD2-587EBC8AD4EF}">
      <dsp:nvSpPr>
        <dsp:cNvPr id="0" name=""/>
        <dsp:cNvSpPr/>
      </dsp:nvSpPr>
      <dsp:spPr>
        <a:xfrm>
          <a:off x="0" y="336251"/>
          <a:ext cx="676875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CAF6B0-44A4-474D-8F03-DB8A5AC17419}">
      <dsp:nvSpPr>
        <dsp:cNvPr id="0" name=""/>
        <dsp:cNvSpPr/>
      </dsp:nvSpPr>
      <dsp:spPr>
        <a:xfrm>
          <a:off x="338437" y="55811"/>
          <a:ext cx="4738126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kern="1200" baseline="0" dirty="0" smtClean="0">
              <a:hlinkClick xmlns:r="http://schemas.openxmlformats.org/officeDocument/2006/relationships" r:id="" action="ppaction://hlinksldjump"/>
            </a:rPr>
            <a:t>“双减”政策概述</a:t>
          </a:r>
          <a:endParaRPr lang="zh-CN" altLang="en-US" sz="2000" kern="1200" dirty="0"/>
        </a:p>
      </dsp:txBody>
      <dsp:txXfrm>
        <a:off x="365817" y="83191"/>
        <a:ext cx="4683366" cy="506120"/>
      </dsp:txXfrm>
    </dsp:sp>
    <dsp:sp modelId="{7561182D-F306-4250-A463-EB66660E3A54}">
      <dsp:nvSpPr>
        <dsp:cNvPr id="0" name=""/>
        <dsp:cNvSpPr/>
      </dsp:nvSpPr>
      <dsp:spPr>
        <a:xfrm>
          <a:off x="0" y="1198092"/>
          <a:ext cx="676875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928030-084C-4B9B-97F8-156B3B109E3D}">
      <dsp:nvSpPr>
        <dsp:cNvPr id="0" name=""/>
        <dsp:cNvSpPr/>
      </dsp:nvSpPr>
      <dsp:spPr>
        <a:xfrm>
          <a:off x="338437" y="917652"/>
          <a:ext cx="4738126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kern="1200" baseline="0" dirty="0" smtClean="0">
              <a:hlinkClick xmlns:r="http://schemas.openxmlformats.org/officeDocument/2006/relationships" r:id="" action="ppaction://hlinksldjump"/>
            </a:rPr>
            <a:t>“双减”工作的总体要求</a:t>
          </a:r>
          <a:endParaRPr lang="zh-CN" altLang="en-US" sz="2000" kern="1200" dirty="0"/>
        </a:p>
      </dsp:txBody>
      <dsp:txXfrm>
        <a:off x="365817" y="945032"/>
        <a:ext cx="4683366" cy="506120"/>
      </dsp:txXfrm>
    </dsp:sp>
    <dsp:sp modelId="{C5A5FA15-78A6-4084-AF9D-AEF6C7AA8D1F}">
      <dsp:nvSpPr>
        <dsp:cNvPr id="0" name=""/>
        <dsp:cNvSpPr/>
      </dsp:nvSpPr>
      <dsp:spPr>
        <a:xfrm>
          <a:off x="0" y="2059932"/>
          <a:ext cx="676875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A8F3A5-DBEE-4987-BFA8-B416D3D7082A}">
      <dsp:nvSpPr>
        <dsp:cNvPr id="0" name=""/>
        <dsp:cNvSpPr/>
      </dsp:nvSpPr>
      <dsp:spPr>
        <a:xfrm>
          <a:off x="338437" y="1779492"/>
          <a:ext cx="4738126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i="0" kern="1200" baseline="0" dirty="0" smtClean="0">
              <a:hlinkClick xmlns:r="http://schemas.openxmlformats.org/officeDocument/2006/relationships" r:id="" action="ppaction://hlinksldjump"/>
            </a:rPr>
            <a:t>“双减</a:t>
          </a:r>
          <a:r>
            <a:rPr lang="zh-CN" altLang="en-US" sz="2000" b="0" i="0" kern="1200" baseline="0" dirty="0" smtClean="0">
              <a:hlinkClick xmlns:r="http://schemas.openxmlformats.org/officeDocument/2006/relationships" r:id="" action="ppaction://hlinksldjump"/>
            </a:rPr>
            <a:t>”</a:t>
          </a:r>
          <a:r>
            <a:rPr lang="zh-CN" altLang="en-US" sz="2000" b="0" i="0" kern="1200" baseline="0" dirty="0" smtClean="0">
              <a:hlinkClick xmlns:r="http://schemas.openxmlformats.org/officeDocument/2006/relationships" r:id="" action="ppaction://hlinksldjump"/>
            </a:rPr>
            <a:t>政策的主要内容</a:t>
          </a:r>
          <a:endParaRPr lang="zh-CN" altLang="en-US" sz="2000" kern="1200" dirty="0"/>
        </a:p>
      </dsp:txBody>
      <dsp:txXfrm>
        <a:off x="365817" y="1806872"/>
        <a:ext cx="4683366" cy="506120"/>
      </dsp:txXfrm>
    </dsp:sp>
    <dsp:sp modelId="{47129D96-8D55-4CEC-B9E2-ADDA84567E6F}">
      <dsp:nvSpPr>
        <dsp:cNvPr id="0" name=""/>
        <dsp:cNvSpPr/>
      </dsp:nvSpPr>
      <dsp:spPr>
        <a:xfrm>
          <a:off x="0" y="2921772"/>
          <a:ext cx="6768752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AC25315-6A28-4AD6-B842-330DDDC31469}">
      <dsp:nvSpPr>
        <dsp:cNvPr id="0" name=""/>
        <dsp:cNvSpPr/>
      </dsp:nvSpPr>
      <dsp:spPr>
        <a:xfrm>
          <a:off x="338437" y="2641332"/>
          <a:ext cx="4738126" cy="5608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90" tIns="0" rIns="17909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000" b="0" i="0" kern="1200" baseline="0" dirty="0" smtClean="0">
              <a:hlinkClick xmlns:r="http://schemas.openxmlformats.org/officeDocument/2006/relationships" r:id="" action="ppaction://hlinksldjump"/>
            </a:rPr>
            <a:t>家长如何配合做好“双减”工作</a:t>
          </a:r>
          <a:r>
            <a:rPr lang="en-US" sz="2000" b="0" i="0" kern="1200" baseline="0" dirty="0" smtClean="0">
              <a:hlinkClick xmlns:r="http://schemas.openxmlformats.org/officeDocument/2006/relationships" r:id="" action="ppaction://hlinksldjump"/>
            </a:rPr>
            <a:t>?</a:t>
          </a:r>
          <a:endParaRPr lang="zh-CN" sz="2000" kern="1200" dirty="0"/>
        </a:p>
      </dsp:txBody>
      <dsp:txXfrm>
        <a:off x="365817" y="2668712"/>
        <a:ext cx="4683366" cy="5061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F6BCAB-4857-4D34-9C64-69078EAAFCDA}">
      <dsp:nvSpPr>
        <dsp:cNvPr id="0" name=""/>
        <dsp:cNvSpPr/>
      </dsp:nvSpPr>
      <dsp:spPr>
        <a:xfrm>
          <a:off x="659850" y="1160"/>
          <a:ext cx="2549814" cy="12749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700" b="0" i="0" kern="1200" baseline="0" dirty="0" smtClean="0"/>
            <a:t>针对校内教育</a:t>
          </a:r>
          <a:endParaRPr lang="zh-CN" sz="3700" kern="1200" dirty="0"/>
        </a:p>
      </dsp:txBody>
      <dsp:txXfrm>
        <a:off x="697191" y="38501"/>
        <a:ext cx="2475132" cy="1200225"/>
      </dsp:txXfrm>
    </dsp:sp>
    <dsp:sp modelId="{E3EF2D70-3CAB-4022-9AED-47A1DCF4E8A2}">
      <dsp:nvSpPr>
        <dsp:cNvPr id="0" name=""/>
        <dsp:cNvSpPr/>
      </dsp:nvSpPr>
      <dsp:spPr>
        <a:xfrm>
          <a:off x="914832" y="1276068"/>
          <a:ext cx="254981" cy="9561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6180"/>
              </a:lnTo>
              <a:lnTo>
                <a:pt x="254981" y="9561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8B3403-AEE2-477C-BA98-43650106A5AD}">
      <dsp:nvSpPr>
        <dsp:cNvPr id="0" name=""/>
        <dsp:cNvSpPr/>
      </dsp:nvSpPr>
      <dsp:spPr>
        <a:xfrm>
          <a:off x="1169813" y="1594794"/>
          <a:ext cx="2039851" cy="12749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b="0" i="0" kern="1200" baseline="0" dirty="0" smtClean="0"/>
            <a:t>三管：管好教育教学秩序、管好考试评价、管住教师违规补课。</a:t>
          </a:r>
          <a:endParaRPr lang="zh-CN" sz="1900" kern="1200" dirty="0"/>
        </a:p>
      </dsp:txBody>
      <dsp:txXfrm>
        <a:off x="1207154" y="1632135"/>
        <a:ext cx="1965169" cy="1200225"/>
      </dsp:txXfrm>
    </dsp:sp>
    <dsp:sp modelId="{63C2CA95-3538-4C1A-98AE-0D3C4EF9E50E}">
      <dsp:nvSpPr>
        <dsp:cNvPr id="0" name=""/>
        <dsp:cNvSpPr/>
      </dsp:nvSpPr>
      <dsp:spPr>
        <a:xfrm>
          <a:off x="914832" y="1276068"/>
          <a:ext cx="254981" cy="2549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49814"/>
              </a:lnTo>
              <a:lnTo>
                <a:pt x="254981" y="25498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C9DC60-2577-446F-BE76-9D5981F03EE1}">
      <dsp:nvSpPr>
        <dsp:cNvPr id="0" name=""/>
        <dsp:cNvSpPr/>
      </dsp:nvSpPr>
      <dsp:spPr>
        <a:xfrm>
          <a:off x="1169813" y="3188428"/>
          <a:ext cx="2039851" cy="12749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b="0" i="0" kern="1200" baseline="0" dirty="0" smtClean="0"/>
            <a:t>三提：提高教育质量、提高作业管理水平、提高课后服务水平。</a:t>
          </a:r>
          <a:endParaRPr lang="zh-CN" sz="1900" kern="1200" dirty="0"/>
        </a:p>
      </dsp:txBody>
      <dsp:txXfrm>
        <a:off x="1207154" y="3225769"/>
        <a:ext cx="1965169" cy="1200225"/>
      </dsp:txXfrm>
    </dsp:sp>
    <dsp:sp modelId="{262F6CC3-7E6D-40BA-89BF-9FABAC33EF01}">
      <dsp:nvSpPr>
        <dsp:cNvPr id="0" name=""/>
        <dsp:cNvSpPr/>
      </dsp:nvSpPr>
      <dsp:spPr>
        <a:xfrm>
          <a:off x="3847118" y="1160"/>
          <a:ext cx="2549814" cy="127490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485" tIns="46990" rIns="70485" bIns="46990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700" b="0" i="0" kern="1200" baseline="0" smtClean="0"/>
            <a:t>针对课外机构</a:t>
          </a:r>
          <a:endParaRPr lang="zh-CN" sz="3700" kern="1200"/>
        </a:p>
      </dsp:txBody>
      <dsp:txXfrm>
        <a:off x="3884459" y="38501"/>
        <a:ext cx="2475132" cy="1200225"/>
      </dsp:txXfrm>
    </dsp:sp>
    <dsp:sp modelId="{F6D90E2D-23CF-4CE8-B4B1-D5D663195B82}">
      <dsp:nvSpPr>
        <dsp:cNvPr id="0" name=""/>
        <dsp:cNvSpPr/>
      </dsp:nvSpPr>
      <dsp:spPr>
        <a:xfrm>
          <a:off x="4102100" y="1276068"/>
          <a:ext cx="254981" cy="9561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6180"/>
              </a:lnTo>
              <a:lnTo>
                <a:pt x="254981" y="9561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9FD1F3-CA84-4765-96EE-7EE4D16DB6AD}">
      <dsp:nvSpPr>
        <dsp:cNvPr id="0" name=""/>
        <dsp:cNvSpPr/>
      </dsp:nvSpPr>
      <dsp:spPr>
        <a:xfrm>
          <a:off x="4357081" y="1594794"/>
          <a:ext cx="2039851" cy="12749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b="0" i="0" kern="1200" baseline="0" dirty="0" smtClean="0"/>
            <a:t>三限：限制机构数量、限制培训时间、限制收费价格。</a:t>
          </a:r>
          <a:endParaRPr lang="zh-CN" sz="1900" kern="1200" dirty="0"/>
        </a:p>
      </dsp:txBody>
      <dsp:txXfrm>
        <a:off x="4394422" y="1632135"/>
        <a:ext cx="1965169" cy="1200225"/>
      </dsp:txXfrm>
    </dsp:sp>
    <dsp:sp modelId="{620F03DC-3544-4504-9B48-0B4629521E01}">
      <dsp:nvSpPr>
        <dsp:cNvPr id="0" name=""/>
        <dsp:cNvSpPr/>
      </dsp:nvSpPr>
      <dsp:spPr>
        <a:xfrm>
          <a:off x="4102100" y="1276068"/>
          <a:ext cx="254981" cy="25498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49814"/>
              </a:lnTo>
              <a:lnTo>
                <a:pt x="254981" y="254981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470890-99A8-40D0-93EE-C84CE73A00FD}">
      <dsp:nvSpPr>
        <dsp:cNvPr id="0" name=""/>
        <dsp:cNvSpPr/>
      </dsp:nvSpPr>
      <dsp:spPr>
        <a:xfrm>
          <a:off x="4357081" y="3188428"/>
          <a:ext cx="2039851" cy="12749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l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b="0" i="0" kern="1200" baseline="0" dirty="0" smtClean="0"/>
            <a:t>三严：严格内容行为、严格随意资本化、严控广告宣传。</a:t>
          </a:r>
          <a:endParaRPr lang="zh-CN" sz="1900" kern="1200" dirty="0"/>
        </a:p>
      </dsp:txBody>
      <dsp:txXfrm>
        <a:off x="4394422" y="3225769"/>
        <a:ext cx="1965169" cy="12002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51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51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51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13" name="灯片编号占位符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4" name="页脚占位符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51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753AAFD-64ED-4FBF-8FF4-28A52ECA9149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0EB04121-33BE-407F-A667-D906E98F04D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subTitle" idx="1"/>
          </p:nvPr>
        </p:nvSpPr>
        <p:spPr>
          <a:xfrm>
            <a:off x="1753495" y="4077072"/>
            <a:ext cx="5637010" cy="882119"/>
          </a:xfrm>
        </p:spPr>
        <p:txBody>
          <a:bodyPr/>
          <a:lstStyle/>
          <a:p>
            <a:pPr marR="0" lvl="0" algn="ctr" rt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2021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年</a:t>
            </a:r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7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月</a:t>
            </a:r>
            <a:endParaRPr lang="zh-CN" altLang="en-US" b="0" i="0" u="none" strike="noStrike" kern="100" baseline="0" dirty="0" smtClean="0">
              <a:latin typeface="Times New Roman"/>
              <a:ea typeface="宋体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84325" y="2848597"/>
            <a:ext cx="7175351" cy="1160806"/>
          </a:xfrm>
        </p:spPr>
        <p:txBody>
          <a:bodyPr/>
          <a:lstStyle/>
          <a:p>
            <a:pPr marR="0" rtl="0"/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“双减”政策解读</a:t>
            </a:r>
            <a:endParaRPr lang="zh-CN" altLang="en-US" b="0" i="0" u="none" strike="noStrike" kern="2200" baseline="0" dirty="0" smtClean="0">
              <a:latin typeface="Times New Roman"/>
              <a:ea typeface="黑体"/>
            </a:endParaRPr>
          </a:p>
        </p:txBody>
      </p:sp>
      <p:pic>
        <p:nvPicPr>
          <p:cNvPr id="1026" name="Picture 2" descr="C:\Users\hbue\AppData\Local\Microsoft\Windows\INetCache\IE\9ZYT51GV\classroom-1297781_960_72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327" y="4365104"/>
            <a:ext cx="1765308" cy="2193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8521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altLang="zh-CN" sz="3600" b="0" i="0" u="none" strike="noStrike" kern="2200" baseline="0" dirty="0" smtClean="0">
                <a:latin typeface="Calibri"/>
                <a:ea typeface="黑体"/>
              </a:rPr>
              <a:t>2</a:t>
            </a:r>
            <a:r>
              <a:rPr lang="zh-CN" altLang="en-US" sz="3600" b="0" i="0" u="none" strike="noStrike" kern="2200" baseline="0" dirty="0" smtClean="0">
                <a:latin typeface="Calibri"/>
                <a:ea typeface="黑体"/>
              </a:rPr>
              <a:t>、基本思路</a:t>
            </a:r>
            <a:endParaRPr lang="zh-CN" altLang="en-US" sz="3600" b="0" i="0" u="none" strike="noStrike" kern="2200" baseline="0" dirty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sz="quarter" idx="1"/>
          </p:nvPr>
        </p:nvSpPr>
        <p:spPr>
          <a:xfrm>
            <a:off x="5220072" y="2060848"/>
            <a:ext cx="3164160" cy="4569371"/>
          </a:xfrm>
        </p:spPr>
        <p:txBody>
          <a:bodyPr>
            <a:normAutofit/>
          </a:bodyPr>
          <a:lstStyle/>
          <a:p>
            <a:pPr marR="0" lvl="0" rtl="0"/>
            <a:r>
              <a:rPr lang="zh-CN" altLang="en-US" sz="3200" b="0" i="0" u="none" strike="noStrike" kern="100" baseline="0" dirty="0" smtClean="0">
                <a:latin typeface="Cambria"/>
                <a:ea typeface="宋体"/>
              </a:rPr>
              <a:t>一是源头治理。</a:t>
            </a:r>
          </a:p>
          <a:p>
            <a:pPr marR="0" lvl="0" rtl="0"/>
            <a:r>
              <a:rPr lang="zh-CN" altLang="en-US" sz="3200" b="0" i="0" u="none" strike="noStrike" kern="100" baseline="0" dirty="0" smtClean="0">
                <a:latin typeface="Cambria"/>
                <a:ea typeface="宋体"/>
              </a:rPr>
              <a:t>二是系统治理。</a:t>
            </a:r>
          </a:p>
          <a:p>
            <a:pPr marR="0" lvl="0" rtl="0"/>
            <a:r>
              <a:rPr lang="zh-CN" altLang="en-US" sz="3200" b="0" i="0" u="none" strike="noStrike" kern="100" baseline="0" dirty="0" smtClean="0">
                <a:latin typeface="Cambria"/>
                <a:ea typeface="宋体"/>
              </a:rPr>
              <a:t>三是综合治理。</a:t>
            </a:r>
          </a:p>
          <a:p>
            <a:pPr marR="0" lvl="0" rtl="0"/>
            <a:r>
              <a:rPr lang="zh-CN" altLang="en-US" sz="3200" b="0" i="0" u="none" strike="noStrike" kern="100" baseline="0" dirty="0" smtClean="0">
                <a:latin typeface="Cambria"/>
                <a:ea typeface="宋体"/>
              </a:rPr>
              <a:t>四是依法治理。</a:t>
            </a:r>
            <a:endParaRPr lang="zh-CN" altLang="en-US" sz="3200" b="0" i="0" u="none" strike="noStrike" kern="100" baseline="0" dirty="0" smtClean="0">
              <a:latin typeface="Times New Roman"/>
              <a:ea typeface="宋体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88840"/>
            <a:ext cx="3807356" cy="2444323"/>
          </a:xfrm>
        </p:spPr>
      </p:pic>
    </p:spTree>
    <p:extLst>
      <p:ext uri="{BB962C8B-B14F-4D97-AF65-F5344CB8AC3E}">
        <p14:creationId xmlns:p14="http://schemas.microsoft.com/office/powerpoint/2010/main" val="161596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en-US" altLang="zh-CN" b="0" i="0" u="none" strike="noStrike" kern="2200" baseline="0" dirty="0" smtClean="0">
                <a:latin typeface="Calibri"/>
                <a:ea typeface="黑体"/>
              </a:rPr>
              <a:t>3.</a:t>
            </a:r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工作目标。</a:t>
            </a:r>
            <a:endParaRPr lang="zh-CN" altLang="en-US" b="0" i="0" u="none" strike="noStrike" kern="2200" baseline="0" dirty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zh-CN" altLang="en-US" b="1" i="0" u="none" strike="noStrike" kern="100" baseline="0" dirty="0" smtClean="0">
                <a:latin typeface="Cambria"/>
                <a:ea typeface="宋体"/>
              </a:rPr>
              <a:t>在校内方面，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使学校教育教学质量和服务水平进一步提升，作业布置更加科学合理，学校课后服务基本满足学生需要，学生学习更好回归校园；</a:t>
            </a:r>
          </a:p>
          <a:p>
            <a:pPr marR="0" lvl="0" rtl="0"/>
            <a:r>
              <a:rPr lang="zh-CN" altLang="en-US" b="1" i="0" u="none" strike="noStrike" kern="100" baseline="0" dirty="0" smtClean="0">
                <a:latin typeface="Cambria"/>
                <a:ea typeface="宋体"/>
              </a:rPr>
              <a:t>在校外方面，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使校外培训机构培训行为全面规范，学科类校外培训各种乱象基本消除，校外培训热度逐步降温。</a:t>
            </a:r>
          </a:p>
          <a:p>
            <a:pPr marR="0" lvl="0" rtl="0"/>
            <a:r>
              <a:rPr lang="zh-CN" altLang="en-US" b="1" i="0" u="none" strike="noStrike" kern="100" baseline="0" dirty="0" smtClean="0">
                <a:latin typeface="Cambria"/>
                <a:ea typeface="宋体"/>
              </a:rPr>
              <a:t>工作进度方面，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一年内使学生过重作业负担和校外培训负担、家庭教育支出和家长相应精力负担有效减轻，三年内使各项负担显著减轻。</a:t>
            </a:r>
            <a:endParaRPr lang="zh-CN" altLang="en-US" b="0" i="0" u="none" strike="noStrike" kern="100" baseline="0" dirty="0" smtClean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63952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0" i="0" u="none" strike="noStrike" kern="2200" baseline="0" smtClean="0">
                <a:latin typeface="Calibri"/>
                <a:ea typeface="黑体"/>
              </a:rPr>
              <a:t>主要内容</a:t>
            </a:r>
            <a:endParaRPr lang="zh-CN" altLang="en-US" b="0" i="0" u="none" strike="noStrike" kern="2200" baseline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1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、全面压减作业总量和时长，减轻学生过重作业负担</a:t>
            </a:r>
          </a:p>
          <a:p>
            <a:pPr marR="0" lvl="0" rt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2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、提升学校课后服务水平，满足学生多样化需求</a:t>
            </a:r>
          </a:p>
          <a:p>
            <a:pPr marR="0" lvl="0" rt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3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、坚持从严治理，全面规范校外培训行为</a:t>
            </a:r>
          </a:p>
          <a:p>
            <a:pPr marR="0" lvl="0" rt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4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、大力提升教育教学质量，确保学生在校内学足学好</a:t>
            </a:r>
          </a:p>
          <a:p>
            <a:pPr marR="0" lvl="0" rt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5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、强化配套治理，提升支撑保障能力</a:t>
            </a:r>
            <a:endParaRPr lang="zh-CN" altLang="en-US" b="0" i="0" u="none" strike="noStrike" kern="100" baseline="0" dirty="0" smtClean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65659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altLang="zh-CN" b="0" i="0" u="none" strike="noStrike" kern="2200" baseline="0" smtClean="0">
                <a:latin typeface="Calibri"/>
                <a:ea typeface="黑体"/>
              </a:rPr>
              <a:t>1</a:t>
            </a:r>
            <a:r>
              <a:rPr lang="zh-CN" altLang="en-US" b="0" i="0" u="none" strike="noStrike" kern="2200" baseline="0" smtClean="0">
                <a:latin typeface="Calibri"/>
                <a:ea typeface="黑体"/>
              </a:rPr>
              <a:t>、全面压减作业总量和时长，减轻学生过重作业负担</a:t>
            </a:r>
            <a:endParaRPr lang="zh-CN" altLang="en-US" b="0" i="0" u="none" strike="noStrike" kern="2200" baseline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sz="quarter" idx="1"/>
          </p:nvPr>
        </p:nvSpPr>
        <p:spPr>
          <a:xfrm>
            <a:off x="609600" y="1809328"/>
            <a:ext cx="3886200" cy="3707904"/>
          </a:xfrm>
        </p:spPr>
        <p:txBody>
          <a:bodyPr/>
          <a:lstStyle/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①健全作业管理机制。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②分类明确作业总量。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③提高作业设计质量。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④加强作业完成指导。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⑤科学利用课余时间。</a:t>
            </a:r>
            <a:endParaRPr lang="zh-CN" altLang="en-US" b="0" i="0" u="none" strike="noStrike" kern="100" baseline="0" dirty="0" smtClean="0">
              <a:latin typeface="Times New Roman"/>
              <a:ea typeface="宋体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060848"/>
            <a:ext cx="3848651" cy="2808312"/>
          </a:xfrm>
        </p:spPr>
      </p:pic>
    </p:spTree>
    <p:extLst>
      <p:ext uri="{BB962C8B-B14F-4D97-AF65-F5344CB8AC3E}">
        <p14:creationId xmlns:p14="http://schemas.microsoft.com/office/powerpoint/2010/main" val="3040144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altLang="zh-CN" b="0" i="0" u="none" strike="noStrike" kern="2200" baseline="0" smtClean="0">
                <a:latin typeface="Calibri"/>
                <a:ea typeface="黑体"/>
              </a:rPr>
              <a:t>2</a:t>
            </a:r>
            <a:r>
              <a:rPr lang="zh-CN" altLang="en-US" b="0" i="0" u="none" strike="noStrike" kern="2200" baseline="0" smtClean="0">
                <a:latin typeface="Calibri"/>
                <a:ea typeface="黑体"/>
              </a:rPr>
              <a:t>、提升学校课后服务水平，满足学生多样化需求</a:t>
            </a:r>
            <a:endParaRPr lang="zh-CN" altLang="en-US" b="0" i="0" u="none" strike="noStrike" kern="2200" baseline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12648" y="1744216"/>
            <a:ext cx="8153400" cy="3629000"/>
          </a:xfrm>
        </p:spPr>
        <p:txBody>
          <a:bodyPr/>
          <a:lstStyle/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①保证课后服务时间。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②提高课后服务质量。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③拓展课后服务渠道。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④做强做优免费线上学习服务。</a:t>
            </a:r>
            <a:endParaRPr lang="zh-CN" altLang="en-US" b="0" i="0" u="none" strike="noStrike" kern="100" baseline="0" dirty="0" smtClean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901255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altLang="zh-CN" b="0" i="0" u="none" strike="noStrike" kern="2200" baseline="0" smtClean="0">
                <a:latin typeface="Calibri"/>
                <a:ea typeface="黑体"/>
              </a:rPr>
              <a:t>3</a:t>
            </a:r>
            <a:r>
              <a:rPr lang="zh-CN" altLang="en-US" b="0" i="0" u="none" strike="noStrike" kern="2200" baseline="0" smtClean="0">
                <a:latin typeface="Calibri"/>
                <a:ea typeface="黑体"/>
              </a:rPr>
              <a:t>、坚持从严治理，全面规范校外培训行为</a:t>
            </a:r>
            <a:endParaRPr lang="zh-CN" altLang="en-US" b="0" i="0" u="none" strike="noStrike" kern="2200" baseline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R="0" lvl="0" rtl="0"/>
            <a:r>
              <a:rPr lang="zh-CN" altLang="en-US" b="0" i="0" u="none" strike="noStrike" kern="100" baseline="0" smtClean="0">
                <a:latin typeface="Cambria"/>
                <a:ea typeface="宋体"/>
              </a:rPr>
              <a:t>校外培训存在问题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:</a:t>
            </a:r>
          </a:p>
          <a:p>
            <a:pPr marR="0" lvl="1" rtl="0"/>
            <a:r>
              <a:rPr lang="zh-CN" altLang="en-US" b="0" i="0" u="none" strike="noStrike" kern="100" baseline="0" smtClean="0">
                <a:latin typeface="Calibri"/>
                <a:ea typeface="宋体"/>
              </a:rPr>
              <a:t>总量庞大。</a:t>
            </a:r>
          </a:p>
          <a:p>
            <a:pPr marR="0" lvl="1" rtl="0"/>
            <a:r>
              <a:rPr lang="zh-CN" altLang="en-US" b="0" i="0" u="none" strike="noStrike" kern="100" baseline="0" smtClean="0">
                <a:latin typeface="Calibri"/>
                <a:ea typeface="宋体"/>
              </a:rPr>
              <a:t>违法违规。</a:t>
            </a:r>
          </a:p>
          <a:p>
            <a:pPr marR="0" lvl="1" rtl="0"/>
            <a:r>
              <a:rPr lang="zh-CN" altLang="en-US" b="0" i="0" u="none" strike="noStrike" kern="100" baseline="0" smtClean="0">
                <a:latin typeface="Calibri"/>
                <a:ea typeface="宋体"/>
              </a:rPr>
              <a:t>资本裹挟。</a:t>
            </a:r>
          </a:p>
          <a:p>
            <a:pPr marR="0" lvl="0" rtl="0"/>
            <a:r>
              <a:rPr lang="en-US" altLang="zh-CN" b="0" i="0" u="none" strike="noStrike" kern="100" baseline="0" smtClean="0">
                <a:latin typeface="Cambria"/>
                <a:ea typeface="宋体"/>
              </a:rPr>
              <a:t>《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意见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》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针对以上所述的三大突出问题，从五个方面提出治理举措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:</a:t>
            </a:r>
          </a:p>
          <a:p>
            <a:pPr marR="0" lvl="1" rtl="0"/>
            <a:r>
              <a:rPr lang="zh-CN" altLang="en-US" b="0" i="0" u="none" strike="noStrike" kern="100" baseline="0" smtClean="0">
                <a:latin typeface="Calibri"/>
                <a:ea typeface="宋体"/>
              </a:rPr>
              <a:t>一是坚持从严审批机构。</a:t>
            </a:r>
          </a:p>
          <a:p>
            <a:pPr marR="0" lvl="1" rtl="0"/>
            <a:r>
              <a:rPr lang="zh-CN" altLang="en-US" b="0" i="0" u="none" strike="noStrike" kern="100" baseline="0" smtClean="0">
                <a:latin typeface="Calibri"/>
                <a:ea typeface="宋体"/>
              </a:rPr>
              <a:t>二是严禁资本化运作。</a:t>
            </a:r>
          </a:p>
          <a:p>
            <a:pPr marR="0" lvl="1" rtl="0"/>
            <a:r>
              <a:rPr lang="zh-CN" altLang="en-US" b="0" i="0" u="none" strike="noStrike" kern="100" baseline="0" smtClean="0">
                <a:latin typeface="Calibri"/>
                <a:ea typeface="宋体"/>
              </a:rPr>
              <a:t>三是建立培训内容备案与监督制度。</a:t>
            </a:r>
          </a:p>
          <a:p>
            <a:pPr marR="0" lvl="1" rtl="0"/>
            <a:r>
              <a:rPr lang="zh-CN" altLang="en-US" b="0" i="0" u="none" strike="noStrike" kern="100" baseline="0" smtClean="0">
                <a:latin typeface="Calibri"/>
                <a:ea typeface="宋体"/>
              </a:rPr>
              <a:t>四是严控学科类培训机构开班时间。</a:t>
            </a:r>
          </a:p>
          <a:p>
            <a:pPr marR="0" lvl="1" rtl="0"/>
            <a:r>
              <a:rPr lang="zh-CN" altLang="en-US" b="0" i="0" u="none" strike="noStrike" kern="100" baseline="0" smtClean="0">
                <a:latin typeface="Calibri"/>
                <a:ea typeface="宋体"/>
              </a:rPr>
              <a:t>五是学科类收费纳入政府指导价。</a:t>
            </a:r>
            <a:endParaRPr lang="zh-CN" altLang="en-US" b="0" i="0" u="none" strike="noStrike" kern="100" baseline="0" smtClean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453195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en-US" altLang="zh-CN" b="0" i="0" u="none" strike="noStrike" kern="2200" baseline="0" smtClean="0">
                <a:latin typeface="Calibri"/>
                <a:ea typeface="黑体"/>
              </a:rPr>
              <a:t>4</a:t>
            </a:r>
            <a:r>
              <a:rPr lang="zh-CN" altLang="en-US" b="0" i="0" u="none" strike="noStrike" kern="2200" baseline="0" smtClean="0">
                <a:latin typeface="Calibri"/>
                <a:ea typeface="黑体"/>
              </a:rPr>
              <a:t>、大力提升教育教学质量，确保学生在校内学足学好</a:t>
            </a:r>
            <a:endParaRPr lang="zh-CN" altLang="en-US" b="0" i="0" u="none" strike="noStrike" kern="2200" baseline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0" i="0" u="none" strike="noStrike" kern="100" baseline="0" smtClean="0">
                <a:latin typeface="Cambria"/>
                <a:ea typeface="宋体"/>
              </a:rPr>
              <a:t>①促进义务教育优质均衡发展。</a:t>
            </a:r>
          </a:p>
          <a:p>
            <a:pPr marR="0" lvl="0" rtl="0"/>
            <a:r>
              <a:rPr lang="zh-CN" altLang="en-US" b="0" i="0" u="none" strike="noStrike" kern="100" baseline="0" smtClean="0">
                <a:latin typeface="Cambria"/>
                <a:ea typeface="宋体"/>
              </a:rPr>
              <a:t>②提升课堂教学质量。</a:t>
            </a:r>
          </a:p>
          <a:p>
            <a:pPr marR="0" lvl="0" rtl="0"/>
            <a:r>
              <a:rPr lang="zh-CN" altLang="en-US" b="0" i="0" u="none" strike="noStrike" kern="100" baseline="0" smtClean="0">
                <a:latin typeface="Cambria"/>
                <a:ea typeface="宋体"/>
              </a:rPr>
              <a:t>③深化高中招生改革。</a:t>
            </a:r>
          </a:p>
          <a:p>
            <a:pPr marR="0" lvl="0" rtl="0"/>
            <a:r>
              <a:rPr lang="zh-CN" altLang="en-US" b="0" i="0" u="none" strike="noStrike" kern="100" baseline="0" smtClean="0">
                <a:latin typeface="Cambria"/>
                <a:ea typeface="宋体"/>
              </a:rPr>
              <a:t>④纳入质量评价体系。</a:t>
            </a:r>
            <a:endParaRPr lang="zh-CN" altLang="en-US" b="0" i="0" u="none" strike="noStrike" kern="100" baseline="0" smtClean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20701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28600"/>
            <a:ext cx="8640960" cy="990600"/>
          </a:xfrm>
        </p:spPr>
        <p:txBody>
          <a:bodyPr>
            <a:normAutofit fontScale="90000"/>
          </a:bodyPr>
          <a:lstStyle/>
          <a:p>
            <a:pPr marR="0" rtl="0"/>
            <a:r>
              <a:rPr lang="en-US" altLang="zh-CN" b="0" i="0" u="none" strike="noStrike" kern="2200" baseline="0" dirty="0" smtClean="0">
                <a:latin typeface="Calibri"/>
                <a:ea typeface="黑体"/>
              </a:rPr>
              <a:t>5</a:t>
            </a:r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、强化配套治理，提升支撑保障能力</a:t>
            </a:r>
            <a:endParaRPr lang="zh-CN" altLang="en-US" b="0" i="0" u="none" strike="noStrike" kern="2200" baseline="0" dirty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zh-CN" altLang="en-US" b="0" i="0" u="none" strike="noStrike" kern="100" baseline="0" smtClean="0">
                <a:latin typeface="Cambria"/>
                <a:ea typeface="宋体"/>
              </a:rPr>
              <a:t>①保障学校课后服务条件。</a:t>
            </a:r>
          </a:p>
          <a:p>
            <a:pPr marR="0" lvl="0" rtl="0"/>
            <a:r>
              <a:rPr lang="zh-CN" altLang="en-US" b="0" i="0" u="none" strike="noStrike" kern="100" baseline="0" smtClean="0">
                <a:latin typeface="Cambria"/>
                <a:ea typeface="宋体"/>
              </a:rPr>
              <a:t>②完善家校社协同机制。</a:t>
            </a:r>
          </a:p>
          <a:p>
            <a:pPr marR="0" lvl="0" rtl="0"/>
            <a:r>
              <a:rPr lang="zh-CN" altLang="en-US" b="0" i="0" u="none" strike="noStrike" kern="100" baseline="0" smtClean="0">
                <a:latin typeface="Cambria"/>
                <a:ea typeface="宋体"/>
              </a:rPr>
              <a:t>③做好培训广告管控。</a:t>
            </a:r>
            <a:endParaRPr lang="zh-CN" altLang="en-US" b="0" i="0" u="none" strike="noStrike" kern="100" baseline="0" smtClean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03266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家长如何配合做好“双减”工作</a:t>
            </a:r>
            <a:r>
              <a:rPr lang="en-US" altLang="zh-CN" b="0" i="0" u="none" strike="noStrike" kern="2200" baseline="0" dirty="0" smtClean="0">
                <a:latin typeface="Calibri"/>
                <a:ea typeface="黑体"/>
              </a:rPr>
              <a:t>?</a:t>
            </a:r>
            <a:endParaRPr lang="zh-CN" altLang="en-US" b="0" i="0" u="none" strike="noStrike" kern="2200" baseline="0" dirty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sz="quarter" idx="13"/>
          </p:nvPr>
        </p:nvSpPr>
        <p:spPr>
          <a:xfrm>
            <a:off x="971600" y="2492896"/>
            <a:ext cx="3419856" cy="3493008"/>
          </a:xfrm>
        </p:spPr>
        <p:txBody>
          <a:bodyPr/>
          <a:lstStyle/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一是密切家校联系。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二是更新育儿观念。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三是融洽家庭氛围。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四是要指导学生合理用好在家时间。</a:t>
            </a:r>
            <a:endParaRPr lang="zh-CN" altLang="en-US" b="0" i="0" u="none" strike="noStrike" kern="100" baseline="0" dirty="0" smtClean="0">
              <a:latin typeface="Times New Roman"/>
              <a:ea typeface="宋体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348880"/>
            <a:ext cx="4248472" cy="2572356"/>
          </a:xfrm>
        </p:spPr>
      </p:pic>
    </p:spTree>
    <p:extLst>
      <p:ext uri="{BB962C8B-B14F-4D97-AF65-F5344CB8AC3E}">
        <p14:creationId xmlns:p14="http://schemas.microsoft.com/office/powerpoint/2010/main" val="755461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289" y="4518248"/>
            <a:ext cx="6512511" cy="1143000"/>
          </a:xfrm>
        </p:spPr>
        <p:txBody>
          <a:bodyPr/>
          <a:lstStyle/>
          <a:p>
            <a:pPr marR="0" rtl="0"/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本次解读的重点内容</a:t>
            </a:r>
            <a:endParaRPr lang="zh-CN" altLang="en-US" b="0" i="0" u="none" strike="noStrike" kern="2200" baseline="0" dirty="0" smtClean="0">
              <a:latin typeface="Times New Roman"/>
              <a:ea typeface="黑体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2702618757"/>
              </p:ext>
            </p:extLst>
          </p:nvPr>
        </p:nvGraphicFramePr>
        <p:xfrm>
          <a:off x="1187624" y="836712"/>
          <a:ext cx="6768752" cy="34563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7026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“双减”政策概述</a:t>
            </a:r>
            <a:endParaRPr lang="zh-CN" altLang="en-US" b="0" i="0" u="none" strike="noStrike" kern="2200" baseline="0" dirty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1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、什么是“双减”政策？</a:t>
            </a:r>
          </a:p>
          <a:p>
            <a:pPr lv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2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、国家</a:t>
            </a:r>
            <a:r>
              <a:rPr lang="zh-CN" altLang="en-US" kern="100" dirty="0">
                <a:latin typeface="Cambria"/>
                <a:ea typeface="宋体"/>
              </a:rPr>
              <a:t>“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双减”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政策的提出</a:t>
            </a:r>
          </a:p>
          <a:p>
            <a:pPr marR="0" lvl="0" rt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3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、“双减”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政策主要针对的两个方面</a:t>
            </a:r>
          </a:p>
          <a:p>
            <a:pPr lv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4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、国家</a:t>
            </a:r>
            <a:r>
              <a:rPr lang="zh-CN" altLang="en-US" kern="100" dirty="0" smtClean="0">
                <a:latin typeface="Cambria"/>
                <a:ea typeface="宋体"/>
              </a:rPr>
              <a:t>“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双减</a:t>
            </a:r>
            <a:r>
              <a:rPr lang="zh-CN" altLang="en-US" kern="100" dirty="0">
                <a:latin typeface="Cambria"/>
                <a:ea typeface="宋体"/>
              </a:rPr>
              <a:t>”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政策的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意义</a:t>
            </a:r>
          </a:p>
          <a:p>
            <a:pPr marR="0" lvl="0" rtl="0"/>
            <a:endParaRPr lang="zh-CN" altLang="en-US" b="0" i="0" u="none" strike="noStrike" kern="100" baseline="0" dirty="0" smtClean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639139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zh-CN" altLang="en-US" b="0" i="0" u="none" strike="noStrike" kern="2200" baseline="0" smtClean="0">
                <a:latin typeface="Calibri"/>
                <a:ea typeface="黑体"/>
              </a:rPr>
              <a:t>什么是“双减”政策？</a:t>
            </a:r>
            <a:endParaRPr lang="zh-CN" altLang="en-US" b="0" i="0" u="none" strike="noStrike" kern="2200" baseline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“双减”政策是</a:t>
            </a:r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《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关于进一步减轻义务教育阶段学生作业负担和校外培训负担的意见</a:t>
            </a:r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》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的简称。是</a:t>
            </a:r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2021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年</a:t>
            </a:r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7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月</a:t>
            </a:r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24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日，中共中央办公厅、国务院办公厅印发，针对义务教育阶段学生的减负减压政策。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“双减”即：减轻学生作业负担和压减学科类校外培训机构。</a:t>
            </a:r>
          </a:p>
          <a:p>
            <a:pPr marR="0" lvl="0" rtl="0"/>
            <a:endParaRPr lang="zh-CN" altLang="en-US" b="0" i="0" u="none" strike="noStrike" kern="100" baseline="0" dirty="0" smtClean="0">
              <a:latin typeface="Times New Roman"/>
              <a:ea typeface="宋体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520347"/>
            <a:ext cx="4038600" cy="2685669"/>
          </a:xfrm>
        </p:spPr>
      </p:pic>
    </p:spTree>
    <p:extLst>
      <p:ext uri="{BB962C8B-B14F-4D97-AF65-F5344CB8AC3E}">
        <p14:creationId xmlns:p14="http://schemas.microsoft.com/office/powerpoint/2010/main" val="918429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国家</a:t>
            </a:r>
            <a:r>
              <a:rPr lang="zh-CN" altLang="en-US" kern="2200" dirty="0" smtClean="0">
                <a:latin typeface="Calibri"/>
                <a:ea typeface="黑体"/>
              </a:rPr>
              <a:t>“</a:t>
            </a:r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双减</a:t>
            </a:r>
            <a:r>
              <a:rPr lang="zh-CN" altLang="en-US" kern="2200" dirty="0">
                <a:latin typeface="Calibri"/>
                <a:ea typeface="黑体"/>
              </a:rPr>
              <a:t>”</a:t>
            </a:r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政策的</a:t>
            </a:r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提出</a:t>
            </a:r>
            <a:endParaRPr lang="zh-CN" altLang="en-US" b="0" i="0" u="none" strike="noStrike" kern="2200" baseline="0" dirty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marR="0" lvl="0" rtl="0"/>
            <a:r>
              <a:rPr lang="en-US" altLang="zh-CN" b="0" i="0" u="none" strike="noStrike" kern="100" baseline="0" smtClean="0">
                <a:latin typeface="Cambria"/>
                <a:ea typeface="宋体"/>
              </a:rPr>
              <a:t>2021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年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7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月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24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日，中共中央办公厅、国务院办公厅印发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《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关于进一步减轻义务教育阶段学生作业负担和校外培训负担的意见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》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。要求各地区各部门结合实际认真贯彻落实。同年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8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月，国务院教育督导委员会办公室印发专门通知，拟对各省“双减”工作落实进度每半月通报一次。</a:t>
            </a:r>
          </a:p>
          <a:p>
            <a:pPr marR="0" lvl="0" rtl="0"/>
            <a:r>
              <a:rPr lang="en-US" altLang="zh-CN" b="0" i="0" u="none" strike="noStrike" kern="100" baseline="0" smtClean="0">
                <a:latin typeface="Cambria"/>
                <a:ea typeface="宋体"/>
              </a:rPr>
              <a:t>2021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年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10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月，全国人大表示：双减拟明确入法，避免加重义务教育阶段学生负担。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11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月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3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日，市场监管总局等八部门发布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《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关于做好校外培训广告管控的通知</a:t>
            </a:r>
            <a:r>
              <a:rPr lang="en-US" altLang="zh-CN" b="0" i="0" u="none" strike="noStrike" kern="100" baseline="0" smtClean="0">
                <a:latin typeface="Cambria"/>
                <a:ea typeface="宋体"/>
              </a:rPr>
              <a:t>》</a:t>
            </a:r>
            <a:r>
              <a:rPr lang="zh-CN" altLang="en-US" b="0" i="0" u="none" strike="noStrike" kern="100" baseline="0" smtClean="0">
                <a:latin typeface="Cambria"/>
                <a:ea typeface="宋体"/>
              </a:rPr>
              <a:t>。坚决杜绝地铁、公交站台等所属广告牌、广告位刊发校外培训广告。</a:t>
            </a:r>
          </a:p>
          <a:p>
            <a:pPr marR="0" lvl="0" rtl="0"/>
            <a:endParaRPr lang="zh-CN" altLang="en-US" b="0" i="0" u="none" strike="noStrike" kern="100" baseline="0" smtClean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9447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R="0" rtl="0"/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“双减”政策主要</a:t>
            </a:r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针对的两</a:t>
            </a:r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个方面</a:t>
            </a:r>
            <a:endParaRPr lang="zh-CN" altLang="en-US" b="0" i="0" u="none" strike="noStrike" kern="2200" baseline="0" dirty="0" smtClean="0">
              <a:latin typeface="Times New Roman"/>
              <a:ea typeface="黑体"/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813504813"/>
              </p:ext>
            </p:extLst>
          </p:nvPr>
        </p:nvGraphicFramePr>
        <p:xfrm>
          <a:off x="755576" y="1484784"/>
          <a:ext cx="7056784" cy="4464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863741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F6BCAB-4857-4D34-9C64-69078EAAFC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FFF6BCAB-4857-4D34-9C64-69078EAAFC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FFF6BCAB-4857-4D34-9C64-69078EAAFCD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3EF2D70-3CAB-4022-9AED-47A1DCF4E8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E3EF2D70-3CAB-4022-9AED-47A1DCF4E8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E3EF2D70-3CAB-4022-9AED-47A1DCF4E8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A8B3403-AEE2-477C-BA98-43650106A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graphicEl>
                                              <a:dgm id="{BA8B3403-AEE2-477C-BA98-43650106A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graphicEl>
                                              <a:dgm id="{BA8B3403-AEE2-477C-BA98-43650106A5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3C2CA95-3538-4C1A-98AE-0D3C4EF9E5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graphicEl>
                                              <a:dgm id="{63C2CA95-3538-4C1A-98AE-0D3C4EF9E5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graphicEl>
                                              <a:dgm id="{63C2CA95-3538-4C1A-98AE-0D3C4EF9E5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6C9DC60-2577-446F-BE76-9D5981F03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graphicEl>
                                              <a:dgm id="{06C9DC60-2577-446F-BE76-9D5981F03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graphicEl>
                                              <a:dgm id="{06C9DC60-2577-446F-BE76-9D5981F03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62F6CC3-7E6D-40BA-89BF-9FABAC33E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graphicEl>
                                              <a:dgm id="{262F6CC3-7E6D-40BA-89BF-9FABAC33E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graphicEl>
                                              <a:dgm id="{262F6CC3-7E6D-40BA-89BF-9FABAC33EF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6D90E2D-23CF-4CE8-B4B1-D5D663195B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graphicEl>
                                              <a:dgm id="{F6D90E2D-23CF-4CE8-B4B1-D5D663195B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graphicEl>
                                              <a:dgm id="{F6D90E2D-23CF-4CE8-B4B1-D5D663195B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99FD1F3-CA84-4765-96EE-7EE4D16DB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099FD1F3-CA84-4765-96EE-7EE4D16DB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099FD1F3-CA84-4765-96EE-7EE4D16DB6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20F03DC-3544-4504-9B48-0B4629521E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graphicEl>
                                              <a:dgm id="{620F03DC-3544-4504-9B48-0B4629521E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graphicEl>
                                              <a:dgm id="{620F03DC-3544-4504-9B48-0B4629521E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D470890-99A8-40D0-93EE-C84CE73A00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">
                                            <p:graphicEl>
                                              <a:dgm id="{1D470890-99A8-40D0-93EE-C84CE73A00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>
                                            <p:graphicEl>
                                              <a:dgm id="{1D470890-99A8-40D0-93EE-C84CE73A00F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国家</a:t>
            </a:r>
            <a:r>
              <a:rPr lang="zh-CN" altLang="en-US" kern="2200" dirty="0" smtClean="0">
                <a:latin typeface="Calibri"/>
                <a:ea typeface="黑体"/>
              </a:rPr>
              <a:t>“</a:t>
            </a:r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双减</a:t>
            </a:r>
            <a:r>
              <a:rPr lang="zh-CN" altLang="en-US" kern="2200" dirty="0">
                <a:latin typeface="Calibri"/>
                <a:ea typeface="黑体"/>
              </a:rPr>
              <a:t>”</a:t>
            </a:r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政策的</a:t>
            </a:r>
            <a:r>
              <a:rPr lang="zh-CN" altLang="en-US" b="0" i="0" u="none" strike="noStrike" kern="2200" baseline="0" dirty="0" smtClean="0">
                <a:latin typeface="Calibri"/>
                <a:ea typeface="黑体"/>
              </a:rPr>
              <a:t>意义</a:t>
            </a:r>
            <a:endParaRPr lang="zh-CN" altLang="en-US" b="0" i="0" u="none" strike="noStrike" kern="2200" baseline="0" dirty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落实“双减</a:t>
            </a:r>
            <a:r>
              <a:rPr lang="zh-CN" altLang="en-US" kern="100" dirty="0" smtClean="0">
                <a:latin typeface="Cambria"/>
                <a:ea typeface="宋体"/>
              </a:rPr>
              <a:t>”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政策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，能促进学生的全面发展</a:t>
            </a:r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;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落实“双减”政策，能提高教育教学质量</a:t>
            </a:r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;</a:t>
            </a:r>
          </a:p>
          <a:p>
            <a:pPr marR="0" lvl="0" rt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落实“双减”政策，更好服务国家战略需求</a:t>
            </a:r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;</a:t>
            </a:r>
          </a:p>
          <a:p>
            <a:pPr lvl="0"/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落实“双减</a:t>
            </a:r>
            <a:r>
              <a:rPr lang="zh-CN" altLang="en-US" kern="100" dirty="0" smtClean="0">
                <a:latin typeface="Cambria"/>
                <a:ea typeface="宋体"/>
              </a:rPr>
              <a:t>”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政策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，真正的让我们从应试教育走向了素质教育。</a:t>
            </a:r>
            <a:endParaRPr lang="zh-CN" altLang="en-US" b="0" i="0" u="none" strike="noStrike" kern="100" baseline="0" dirty="0" smtClean="0">
              <a:latin typeface="Times New Roman"/>
              <a:ea typeface="宋体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603138"/>
            <a:ext cx="4038600" cy="2520086"/>
          </a:xfrm>
        </p:spPr>
      </p:pic>
    </p:spTree>
    <p:extLst>
      <p:ext uri="{BB962C8B-B14F-4D97-AF65-F5344CB8AC3E}">
        <p14:creationId xmlns:p14="http://schemas.microsoft.com/office/powerpoint/2010/main" val="1023724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zh-CN" altLang="en-US" sz="3600" b="0" i="0" u="none" strike="noStrike" kern="2200" baseline="0" dirty="0" smtClean="0">
                <a:latin typeface="Calibri"/>
                <a:ea typeface="黑体"/>
              </a:rPr>
              <a:t>“双减”工作的总体要求</a:t>
            </a:r>
            <a:endParaRPr lang="zh-CN" altLang="en-US" sz="3600" b="0" i="0" u="none" strike="noStrike" kern="2200" baseline="0" dirty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altLang="zh-CN" sz="3200" b="0" i="0" u="none" strike="noStrike" kern="100" baseline="0" dirty="0" smtClean="0">
                <a:latin typeface="Cambria"/>
                <a:ea typeface="宋体"/>
              </a:rPr>
              <a:t>1.</a:t>
            </a:r>
            <a:r>
              <a:rPr lang="zh-CN" altLang="en-US" sz="3200" b="0" i="0" u="none" strike="noStrike" kern="100" baseline="0" dirty="0" smtClean="0">
                <a:latin typeface="Cambria"/>
                <a:ea typeface="宋体"/>
              </a:rPr>
              <a:t>“双减”工作的指导思想</a:t>
            </a:r>
          </a:p>
          <a:p>
            <a:pPr marR="0" lvl="0" rtl="0"/>
            <a:r>
              <a:rPr lang="en-US" altLang="zh-CN" sz="3200" b="0" i="0" u="none" strike="noStrike" kern="100" baseline="0" dirty="0" smtClean="0">
                <a:latin typeface="Cambria"/>
                <a:ea typeface="宋体"/>
              </a:rPr>
              <a:t>2</a:t>
            </a:r>
            <a:r>
              <a:rPr lang="zh-CN" altLang="en-US" sz="3200" b="0" i="0" u="none" strike="noStrike" kern="100" baseline="0" dirty="0" smtClean="0">
                <a:latin typeface="Cambria"/>
                <a:ea typeface="宋体"/>
              </a:rPr>
              <a:t>、推进“双减”工作的基本思路</a:t>
            </a:r>
          </a:p>
          <a:p>
            <a:pPr marR="0" lvl="0" rtl="0"/>
            <a:r>
              <a:rPr lang="en-US" altLang="zh-CN" sz="3200" b="0" i="0" u="none" strike="noStrike" kern="100" baseline="0" dirty="0" smtClean="0">
                <a:latin typeface="Cambria"/>
                <a:ea typeface="宋体"/>
              </a:rPr>
              <a:t>3</a:t>
            </a:r>
            <a:r>
              <a:rPr lang="zh-CN" altLang="en-US" sz="3200" b="0" i="0" u="none" strike="noStrike" kern="100" baseline="0" dirty="0" smtClean="0">
                <a:latin typeface="Cambria"/>
                <a:ea typeface="宋体"/>
              </a:rPr>
              <a:t>、“双减”工作的总体目标</a:t>
            </a:r>
            <a:endParaRPr lang="zh-CN" altLang="en-US" sz="3200" b="0" i="0" u="none" strike="noStrike" kern="100" baseline="0" dirty="0" smtClean="0">
              <a:latin typeface="Times New Roman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365992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R="0" rtl="0"/>
            <a:r>
              <a:rPr lang="en-US" altLang="zh-CN" sz="3600" b="0" i="0" u="none" strike="noStrike" kern="2200" baseline="0" dirty="0" smtClean="0">
                <a:latin typeface="Calibri"/>
                <a:ea typeface="黑体"/>
              </a:rPr>
              <a:t>1.</a:t>
            </a:r>
            <a:r>
              <a:rPr lang="zh-CN" altLang="en-US" sz="3600" b="0" i="0" u="none" strike="noStrike" kern="2200" baseline="0" dirty="0" smtClean="0">
                <a:latin typeface="Calibri"/>
                <a:ea typeface="黑体"/>
              </a:rPr>
              <a:t>指导思想</a:t>
            </a:r>
            <a:endParaRPr lang="zh-CN" altLang="en-US" sz="3600" b="0" i="0" u="none" strike="noStrike" kern="2200" baseline="0" dirty="0" smtClean="0">
              <a:latin typeface="Times New Roman"/>
              <a:ea typeface="黑体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R="0" lvl="0" rtl="0"/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《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意见</a:t>
            </a:r>
            <a:r>
              <a:rPr lang="en-US" altLang="zh-CN" b="0" i="0" u="none" strike="noStrike" kern="100" baseline="0" dirty="0" smtClean="0">
                <a:latin typeface="Cambria"/>
                <a:ea typeface="宋体"/>
              </a:rPr>
              <a:t>》</a:t>
            </a:r>
            <a:r>
              <a:rPr lang="zh-CN" altLang="en-US" b="0" i="0" u="none" strike="noStrike" kern="100" baseline="0" dirty="0" smtClean="0">
                <a:latin typeface="Cambria"/>
                <a:ea typeface="宋体"/>
              </a:rPr>
              <a:t>开篇即提出：坚持以习近平新时代中国特色社会主义思想为指导，全面贯彻党的教育方针，落实立德树人根本任务，着眼建设高质量教育体系，强化学校教育主阵地作用，深化校外培训机构治理，构建教育良好生态，促进学生全面发展、健康成长。</a:t>
            </a:r>
            <a:endParaRPr lang="zh-CN" altLang="en-US" b="0" i="0" u="none" strike="noStrike" kern="100" baseline="0" dirty="0" smtClean="0">
              <a:latin typeface="Times New Roman"/>
              <a:ea typeface="宋体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132856"/>
            <a:ext cx="3429000" cy="3429000"/>
          </a:xfrm>
        </p:spPr>
      </p:pic>
    </p:spTree>
    <p:extLst>
      <p:ext uri="{BB962C8B-B14F-4D97-AF65-F5344CB8AC3E}">
        <p14:creationId xmlns:p14="http://schemas.microsoft.com/office/powerpoint/2010/main" val="3180252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10000">
        <p:circle/>
      </p:transition>
    </mc:Choice>
    <mc:Fallback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气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中性">
  <a:themeElements>
    <a:clrScheme name="中性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中性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中性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奥斯汀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奥斯汀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952</Words>
  <Application>Microsoft Office PowerPoint</Application>
  <PresentationFormat>全屏显示(4:3)</PresentationFormat>
  <Paragraphs>87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5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气流</vt:lpstr>
      <vt:lpstr>暗香扑面</vt:lpstr>
      <vt:lpstr>凸显</vt:lpstr>
      <vt:lpstr>中性</vt:lpstr>
      <vt:lpstr>奥斯汀</vt:lpstr>
      <vt:lpstr>“双减”政策解读</vt:lpstr>
      <vt:lpstr>本次解读的重点内容</vt:lpstr>
      <vt:lpstr>“双减”政策概述</vt:lpstr>
      <vt:lpstr>什么是“双减”政策？</vt:lpstr>
      <vt:lpstr>国家“双减”政策的提出</vt:lpstr>
      <vt:lpstr>“双减”政策主要针对的两个方面</vt:lpstr>
      <vt:lpstr>国家“双减”政策的意义</vt:lpstr>
      <vt:lpstr>“双减”工作的总体要求</vt:lpstr>
      <vt:lpstr>1.指导思想</vt:lpstr>
      <vt:lpstr>2、基本思路</vt:lpstr>
      <vt:lpstr>3.工作目标。</vt:lpstr>
      <vt:lpstr>主要内容</vt:lpstr>
      <vt:lpstr>1、全面压减作业总量和时长，减轻学生过重作业负担</vt:lpstr>
      <vt:lpstr>2、提升学校课后服务水平，满足学生多样化需求</vt:lpstr>
      <vt:lpstr>3、坚持从严治理，全面规范校外培训行为</vt:lpstr>
      <vt:lpstr>4、大力提升教育教学质量，确保学生在校内学足学好</vt:lpstr>
      <vt:lpstr>5、强化配套治理，提升支撑保障能力</vt:lpstr>
      <vt:lpstr>家长如何配合做好“双减”工作?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“双减”政策解读</dc:title>
  <dc:creator>admin</dc:creator>
  <cp:lastModifiedBy>admin</cp:lastModifiedBy>
  <cp:revision>32</cp:revision>
  <dcterms:created xsi:type="dcterms:W3CDTF">2022-07-26T06:19:00Z</dcterms:created>
  <dcterms:modified xsi:type="dcterms:W3CDTF">2022-07-26T08:33:40Z</dcterms:modified>
</cp:coreProperties>
</file>