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2.jpg" ContentType="image/jpeg"/>
  <Override PartName="/ppt/media/image3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4" Type="http://schemas.openxmlformats.org/officeDocument/2006/relationships/slide" Target="../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39295F9-3D4F-4D8B-9652-0968A6F3AF6B}" type="doc">
      <dgm:prSet loTypeId="urn:microsoft.com/office/officeart/2005/8/layout/list1" loCatId="list" qsTypeId="urn:microsoft.com/office/officeart/2005/8/quickstyle/simple2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14D6E178-8380-4B1A-B69E-F4E3F87AC513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1" action="ppaction://hlinksldjump"/>
            </a:rPr>
            <a:t>一、热点背景</a:t>
          </a:r>
          <a:endParaRPr lang="zh-CN" dirty="0"/>
        </a:p>
      </dgm:t>
    </dgm:pt>
    <dgm:pt modelId="{63334C8B-E432-4C2B-BEE8-05EB11BD8963}" type="parTrans" cxnId="{7D347BBC-FB3C-494F-84BF-C776E94099AE}">
      <dgm:prSet/>
      <dgm:spPr/>
      <dgm:t>
        <a:bodyPr/>
        <a:lstStyle/>
        <a:p>
          <a:endParaRPr lang="zh-CN" altLang="en-US"/>
        </a:p>
      </dgm:t>
    </dgm:pt>
    <dgm:pt modelId="{824CCBAD-3C31-4081-8B9A-8621B9945647}" type="sibTrans" cxnId="{7D347BBC-FB3C-494F-84BF-C776E94099AE}">
      <dgm:prSet/>
      <dgm:spPr/>
      <dgm:t>
        <a:bodyPr/>
        <a:lstStyle/>
        <a:p>
          <a:endParaRPr lang="zh-CN" altLang="en-US"/>
        </a:p>
      </dgm:t>
    </dgm:pt>
    <dgm:pt modelId="{3DE2F475-7619-42D1-B8BC-975280C2EC74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2" action="ppaction://hlinksldjump"/>
            </a:rPr>
            <a:t>二、绿色发展的基本内涵</a:t>
          </a:r>
          <a:endParaRPr lang="zh-CN" dirty="0"/>
        </a:p>
      </dgm:t>
    </dgm:pt>
    <dgm:pt modelId="{BDB5F82E-82B9-4970-A9DF-9EDDAC7A9572}" type="parTrans" cxnId="{7E8CFBA7-14DE-4D4D-8357-C4FBC4B2DEFD}">
      <dgm:prSet/>
      <dgm:spPr/>
      <dgm:t>
        <a:bodyPr/>
        <a:lstStyle/>
        <a:p>
          <a:endParaRPr lang="zh-CN" altLang="en-US"/>
        </a:p>
      </dgm:t>
    </dgm:pt>
    <dgm:pt modelId="{4F8ACAB3-EC5E-4BD0-8FCE-CE81704CD9FF}" type="sibTrans" cxnId="{7E8CFBA7-14DE-4D4D-8357-C4FBC4B2DEFD}">
      <dgm:prSet/>
      <dgm:spPr/>
      <dgm:t>
        <a:bodyPr/>
        <a:lstStyle/>
        <a:p>
          <a:endParaRPr lang="zh-CN" altLang="en-US"/>
        </a:p>
      </dgm:t>
    </dgm:pt>
    <dgm:pt modelId="{AAE1C71C-E765-493B-B7F0-7003158EF300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3" action="ppaction://hlinksldjump"/>
            </a:rPr>
            <a:t>三、绿色发展的现实意义</a:t>
          </a:r>
          <a:endParaRPr lang="zh-CN" dirty="0"/>
        </a:p>
      </dgm:t>
    </dgm:pt>
    <dgm:pt modelId="{0E1ACA63-CCF5-480F-B7ED-F748E9009AE6}" type="parTrans" cxnId="{D07FE476-0B51-43D2-B16D-B5DCEB0D5665}">
      <dgm:prSet/>
      <dgm:spPr/>
      <dgm:t>
        <a:bodyPr/>
        <a:lstStyle/>
        <a:p>
          <a:endParaRPr lang="zh-CN" altLang="en-US"/>
        </a:p>
      </dgm:t>
    </dgm:pt>
    <dgm:pt modelId="{2F7CB6B6-393B-4273-A041-10AB8D1981C0}" type="sibTrans" cxnId="{D07FE476-0B51-43D2-B16D-B5DCEB0D5665}">
      <dgm:prSet/>
      <dgm:spPr/>
      <dgm:t>
        <a:bodyPr/>
        <a:lstStyle/>
        <a:p>
          <a:endParaRPr lang="zh-CN" altLang="en-US"/>
        </a:p>
      </dgm:t>
    </dgm:pt>
    <dgm:pt modelId="{88C98BD0-4571-4772-9B75-390198376FFC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4" action="ppaction://hlinksldjump"/>
            </a:rPr>
            <a:t>四、对策措施</a:t>
          </a:r>
          <a:endParaRPr lang="zh-CN" dirty="0"/>
        </a:p>
      </dgm:t>
    </dgm:pt>
    <dgm:pt modelId="{0B832106-C267-4379-A8CD-92F3484EBD27}" type="parTrans" cxnId="{6234768D-AF52-46E8-BA7D-26DA47594A46}">
      <dgm:prSet/>
      <dgm:spPr/>
      <dgm:t>
        <a:bodyPr/>
        <a:lstStyle/>
        <a:p>
          <a:endParaRPr lang="zh-CN" altLang="en-US"/>
        </a:p>
      </dgm:t>
    </dgm:pt>
    <dgm:pt modelId="{4E64C501-6165-491B-9336-7DD5FBCF80D8}" type="sibTrans" cxnId="{6234768D-AF52-46E8-BA7D-26DA47594A46}">
      <dgm:prSet/>
      <dgm:spPr/>
      <dgm:t>
        <a:bodyPr/>
        <a:lstStyle/>
        <a:p>
          <a:endParaRPr lang="zh-CN" altLang="en-US"/>
        </a:p>
      </dgm:t>
    </dgm:pt>
    <dgm:pt modelId="{F04EBFC9-5ED9-45CE-B369-17F8F9668625}" type="pres">
      <dgm:prSet presAssocID="{039295F9-3D4F-4D8B-9652-0968A6F3AF6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07ADD14-92FF-4184-90F0-A9356A9EF3D3}" type="pres">
      <dgm:prSet presAssocID="{14D6E178-8380-4B1A-B69E-F4E3F87AC513}" presName="parentLin" presStyleCnt="0"/>
      <dgm:spPr/>
    </dgm:pt>
    <dgm:pt modelId="{920CD7B4-EC94-4C43-A468-E6E3CCDD4AE8}" type="pres">
      <dgm:prSet presAssocID="{14D6E178-8380-4B1A-B69E-F4E3F87AC513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867B19F1-82A1-4BD3-B6E3-308C682A5041}" type="pres">
      <dgm:prSet presAssocID="{14D6E178-8380-4B1A-B69E-F4E3F87AC51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0B0EE08-3E6F-49D8-9EE5-C2DFFB53388F}" type="pres">
      <dgm:prSet presAssocID="{14D6E178-8380-4B1A-B69E-F4E3F87AC513}" presName="negativeSpace" presStyleCnt="0"/>
      <dgm:spPr/>
    </dgm:pt>
    <dgm:pt modelId="{0F28FD7B-F2BC-4671-BE59-29ADE1A78A03}" type="pres">
      <dgm:prSet presAssocID="{14D6E178-8380-4B1A-B69E-F4E3F87AC513}" presName="childText" presStyleLbl="conFgAcc1" presStyleIdx="0" presStyleCnt="4">
        <dgm:presLayoutVars>
          <dgm:bulletEnabled val="1"/>
        </dgm:presLayoutVars>
      </dgm:prSet>
      <dgm:spPr/>
    </dgm:pt>
    <dgm:pt modelId="{B5EE86F5-01B9-4A98-9053-25DBDBFD2A59}" type="pres">
      <dgm:prSet presAssocID="{824CCBAD-3C31-4081-8B9A-8621B9945647}" presName="spaceBetweenRectangles" presStyleCnt="0"/>
      <dgm:spPr/>
    </dgm:pt>
    <dgm:pt modelId="{89667EBC-7312-45C1-9077-FB5A8B62B19A}" type="pres">
      <dgm:prSet presAssocID="{3DE2F475-7619-42D1-B8BC-975280C2EC74}" presName="parentLin" presStyleCnt="0"/>
      <dgm:spPr/>
    </dgm:pt>
    <dgm:pt modelId="{0633EB36-B98A-4507-9779-65A99974F8C0}" type="pres">
      <dgm:prSet presAssocID="{3DE2F475-7619-42D1-B8BC-975280C2EC74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06E8E32A-004A-4CB8-9A3D-AF6B2766A806}" type="pres">
      <dgm:prSet presAssocID="{3DE2F475-7619-42D1-B8BC-975280C2EC7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99EEC26-E741-48CD-B2AA-7341351BFCF9}" type="pres">
      <dgm:prSet presAssocID="{3DE2F475-7619-42D1-B8BC-975280C2EC74}" presName="negativeSpace" presStyleCnt="0"/>
      <dgm:spPr/>
    </dgm:pt>
    <dgm:pt modelId="{E45ECBDD-21D1-4E52-9007-7C01F3B7FB33}" type="pres">
      <dgm:prSet presAssocID="{3DE2F475-7619-42D1-B8BC-975280C2EC74}" presName="childText" presStyleLbl="conFgAcc1" presStyleIdx="1" presStyleCnt="4">
        <dgm:presLayoutVars>
          <dgm:bulletEnabled val="1"/>
        </dgm:presLayoutVars>
      </dgm:prSet>
      <dgm:spPr/>
    </dgm:pt>
    <dgm:pt modelId="{378EA534-7549-451E-B0FA-F831A902C9A3}" type="pres">
      <dgm:prSet presAssocID="{4F8ACAB3-EC5E-4BD0-8FCE-CE81704CD9FF}" presName="spaceBetweenRectangles" presStyleCnt="0"/>
      <dgm:spPr/>
    </dgm:pt>
    <dgm:pt modelId="{7351322E-47AE-4A9B-92AE-DDA7074B6B8C}" type="pres">
      <dgm:prSet presAssocID="{AAE1C71C-E765-493B-B7F0-7003158EF300}" presName="parentLin" presStyleCnt="0"/>
      <dgm:spPr/>
    </dgm:pt>
    <dgm:pt modelId="{F8ABFFD0-8235-4CB2-843B-76683ACA1AF9}" type="pres">
      <dgm:prSet presAssocID="{AAE1C71C-E765-493B-B7F0-7003158EF300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300AC976-BBC7-4FEB-9C31-6865E45C982C}" type="pres">
      <dgm:prSet presAssocID="{AAE1C71C-E765-493B-B7F0-7003158EF300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BB7DF8C-C7C8-4EAC-9539-6CBC8500CCE6}" type="pres">
      <dgm:prSet presAssocID="{AAE1C71C-E765-493B-B7F0-7003158EF300}" presName="negativeSpace" presStyleCnt="0"/>
      <dgm:spPr/>
    </dgm:pt>
    <dgm:pt modelId="{394F873B-C041-4204-BAAD-50E80D186799}" type="pres">
      <dgm:prSet presAssocID="{AAE1C71C-E765-493B-B7F0-7003158EF300}" presName="childText" presStyleLbl="conFgAcc1" presStyleIdx="2" presStyleCnt="4">
        <dgm:presLayoutVars>
          <dgm:bulletEnabled val="1"/>
        </dgm:presLayoutVars>
      </dgm:prSet>
      <dgm:spPr/>
    </dgm:pt>
    <dgm:pt modelId="{E0D32D87-9752-4D7B-9198-BCC94E2FE356}" type="pres">
      <dgm:prSet presAssocID="{2F7CB6B6-393B-4273-A041-10AB8D1981C0}" presName="spaceBetweenRectangles" presStyleCnt="0"/>
      <dgm:spPr/>
    </dgm:pt>
    <dgm:pt modelId="{9D4E36BA-5BA1-4C4B-8F1C-D0E93DA714BE}" type="pres">
      <dgm:prSet presAssocID="{88C98BD0-4571-4772-9B75-390198376FFC}" presName="parentLin" presStyleCnt="0"/>
      <dgm:spPr/>
    </dgm:pt>
    <dgm:pt modelId="{EF645CE0-089F-472C-B720-21A5A94C8E3B}" type="pres">
      <dgm:prSet presAssocID="{88C98BD0-4571-4772-9B75-390198376FFC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C51F3012-C4C6-44A6-848D-E30EC26F1184}" type="pres">
      <dgm:prSet presAssocID="{88C98BD0-4571-4772-9B75-390198376FF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DAACC6-A375-487B-9356-FE7DC8BBAC18}" type="pres">
      <dgm:prSet presAssocID="{88C98BD0-4571-4772-9B75-390198376FFC}" presName="negativeSpace" presStyleCnt="0"/>
      <dgm:spPr/>
    </dgm:pt>
    <dgm:pt modelId="{C6C140F4-4F09-4057-9959-8FEEF81A10B4}" type="pres">
      <dgm:prSet presAssocID="{88C98BD0-4571-4772-9B75-390198376FFC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07FE476-0B51-43D2-B16D-B5DCEB0D5665}" srcId="{039295F9-3D4F-4D8B-9652-0968A6F3AF6B}" destId="{AAE1C71C-E765-493B-B7F0-7003158EF300}" srcOrd="2" destOrd="0" parTransId="{0E1ACA63-CCF5-480F-B7ED-F748E9009AE6}" sibTransId="{2F7CB6B6-393B-4273-A041-10AB8D1981C0}"/>
    <dgm:cxn modelId="{0F756A7C-0AF4-4A45-9A9C-84DA67F84D15}" type="presOf" srcId="{3DE2F475-7619-42D1-B8BC-975280C2EC74}" destId="{06E8E32A-004A-4CB8-9A3D-AF6B2766A806}" srcOrd="1" destOrd="0" presId="urn:microsoft.com/office/officeart/2005/8/layout/list1"/>
    <dgm:cxn modelId="{7E8CFBA7-14DE-4D4D-8357-C4FBC4B2DEFD}" srcId="{039295F9-3D4F-4D8B-9652-0968A6F3AF6B}" destId="{3DE2F475-7619-42D1-B8BC-975280C2EC74}" srcOrd="1" destOrd="0" parTransId="{BDB5F82E-82B9-4970-A9DF-9EDDAC7A9572}" sibTransId="{4F8ACAB3-EC5E-4BD0-8FCE-CE81704CD9FF}"/>
    <dgm:cxn modelId="{F8A448DD-54F6-4B38-AB12-FAFF9481B41F}" type="presOf" srcId="{AAE1C71C-E765-493B-B7F0-7003158EF300}" destId="{F8ABFFD0-8235-4CB2-843B-76683ACA1AF9}" srcOrd="0" destOrd="0" presId="urn:microsoft.com/office/officeart/2005/8/layout/list1"/>
    <dgm:cxn modelId="{7D347BBC-FB3C-494F-84BF-C776E94099AE}" srcId="{039295F9-3D4F-4D8B-9652-0968A6F3AF6B}" destId="{14D6E178-8380-4B1A-B69E-F4E3F87AC513}" srcOrd="0" destOrd="0" parTransId="{63334C8B-E432-4C2B-BEE8-05EB11BD8963}" sibTransId="{824CCBAD-3C31-4081-8B9A-8621B9945647}"/>
    <dgm:cxn modelId="{7930A032-DCE7-4585-AE86-F7BCE54096A5}" type="presOf" srcId="{88C98BD0-4571-4772-9B75-390198376FFC}" destId="{C51F3012-C4C6-44A6-848D-E30EC26F1184}" srcOrd="1" destOrd="0" presId="urn:microsoft.com/office/officeart/2005/8/layout/list1"/>
    <dgm:cxn modelId="{E4691624-4B93-4D59-B04C-C95888879E9B}" type="presOf" srcId="{3DE2F475-7619-42D1-B8BC-975280C2EC74}" destId="{0633EB36-B98A-4507-9779-65A99974F8C0}" srcOrd="0" destOrd="0" presId="urn:microsoft.com/office/officeart/2005/8/layout/list1"/>
    <dgm:cxn modelId="{69D92A0B-E42E-4D5B-9DBC-525DC82174A1}" type="presOf" srcId="{14D6E178-8380-4B1A-B69E-F4E3F87AC513}" destId="{920CD7B4-EC94-4C43-A468-E6E3CCDD4AE8}" srcOrd="0" destOrd="0" presId="urn:microsoft.com/office/officeart/2005/8/layout/list1"/>
    <dgm:cxn modelId="{7C444C19-288D-4447-98FE-13F4427564C6}" type="presOf" srcId="{039295F9-3D4F-4D8B-9652-0968A6F3AF6B}" destId="{F04EBFC9-5ED9-45CE-B369-17F8F9668625}" srcOrd="0" destOrd="0" presId="urn:microsoft.com/office/officeart/2005/8/layout/list1"/>
    <dgm:cxn modelId="{754D9E90-3E44-495E-81FF-D5EC90FA3770}" type="presOf" srcId="{AAE1C71C-E765-493B-B7F0-7003158EF300}" destId="{300AC976-BBC7-4FEB-9C31-6865E45C982C}" srcOrd="1" destOrd="0" presId="urn:microsoft.com/office/officeart/2005/8/layout/list1"/>
    <dgm:cxn modelId="{6234768D-AF52-46E8-BA7D-26DA47594A46}" srcId="{039295F9-3D4F-4D8B-9652-0968A6F3AF6B}" destId="{88C98BD0-4571-4772-9B75-390198376FFC}" srcOrd="3" destOrd="0" parTransId="{0B832106-C267-4379-A8CD-92F3484EBD27}" sibTransId="{4E64C501-6165-491B-9336-7DD5FBCF80D8}"/>
    <dgm:cxn modelId="{023E075E-22FA-461F-8DAE-27C5123D9EF3}" type="presOf" srcId="{88C98BD0-4571-4772-9B75-390198376FFC}" destId="{EF645CE0-089F-472C-B720-21A5A94C8E3B}" srcOrd="0" destOrd="0" presId="urn:microsoft.com/office/officeart/2005/8/layout/list1"/>
    <dgm:cxn modelId="{2E394DEB-70FC-4A21-890D-265D25E77D8B}" type="presOf" srcId="{14D6E178-8380-4B1A-B69E-F4E3F87AC513}" destId="{867B19F1-82A1-4BD3-B6E3-308C682A5041}" srcOrd="1" destOrd="0" presId="urn:microsoft.com/office/officeart/2005/8/layout/list1"/>
    <dgm:cxn modelId="{584315AD-5D3A-4FF7-9C7E-D47F106837F2}" type="presParOf" srcId="{F04EBFC9-5ED9-45CE-B369-17F8F9668625}" destId="{D07ADD14-92FF-4184-90F0-A9356A9EF3D3}" srcOrd="0" destOrd="0" presId="urn:microsoft.com/office/officeart/2005/8/layout/list1"/>
    <dgm:cxn modelId="{119E4E16-127D-4EE2-9E85-A9E65D06A867}" type="presParOf" srcId="{D07ADD14-92FF-4184-90F0-A9356A9EF3D3}" destId="{920CD7B4-EC94-4C43-A468-E6E3CCDD4AE8}" srcOrd="0" destOrd="0" presId="urn:microsoft.com/office/officeart/2005/8/layout/list1"/>
    <dgm:cxn modelId="{5C752062-533C-4558-9174-3E1DFFFB64EE}" type="presParOf" srcId="{D07ADD14-92FF-4184-90F0-A9356A9EF3D3}" destId="{867B19F1-82A1-4BD3-B6E3-308C682A5041}" srcOrd="1" destOrd="0" presId="urn:microsoft.com/office/officeart/2005/8/layout/list1"/>
    <dgm:cxn modelId="{30B35ABD-EAF8-4E4C-9269-915BAB330A45}" type="presParOf" srcId="{F04EBFC9-5ED9-45CE-B369-17F8F9668625}" destId="{B0B0EE08-3E6F-49D8-9EE5-C2DFFB53388F}" srcOrd="1" destOrd="0" presId="urn:microsoft.com/office/officeart/2005/8/layout/list1"/>
    <dgm:cxn modelId="{7B2E466F-B234-4BD9-A96C-A1C294F7E728}" type="presParOf" srcId="{F04EBFC9-5ED9-45CE-B369-17F8F9668625}" destId="{0F28FD7B-F2BC-4671-BE59-29ADE1A78A03}" srcOrd="2" destOrd="0" presId="urn:microsoft.com/office/officeart/2005/8/layout/list1"/>
    <dgm:cxn modelId="{273D79F2-63BD-4B3B-846F-96726878F37B}" type="presParOf" srcId="{F04EBFC9-5ED9-45CE-B369-17F8F9668625}" destId="{B5EE86F5-01B9-4A98-9053-25DBDBFD2A59}" srcOrd="3" destOrd="0" presId="urn:microsoft.com/office/officeart/2005/8/layout/list1"/>
    <dgm:cxn modelId="{D93F243E-181D-413F-916D-ED343C256CE0}" type="presParOf" srcId="{F04EBFC9-5ED9-45CE-B369-17F8F9668625}" destId="{89667EBC-7312-45C1-9077-FB5A8B62B19A}" srcOrd="4" destOrd="0" presId="urn:microsoft.com/office/officeart/2005/8/layout/list1"/>
    <dgm:cxn modelId="{8B59AFB3-2D26-43F8-B1D7-C02C39A87F47}" type="presParOf" srcId="{89667EBC-7312-45C1-9077-FB5A8B62B19A}" destId="{0633EB36-B98A-4507-9779-65A99974F8C0}" srcOrd="0" destOrd="0" presId="urn:microsoft.com/office/officeart/2005/8/layout/list1"/>
    <dgm:cxn modelId="{F3D774FC-D598-4DC7-9BA9-27A431169DF7}" type="presParOf" srcId="{89667EBC-7312-45C1-9077-FB5A8B62B19A}" destId="{06E8E32A-004A-4CB8-9A3D-AF6B2766A806}" srcOrd="1" destOrd="0" presId="urn:microsoft.com/office/officeart/2005/8/layout/list1"/>
    <dgm:cxn modelId="{ACDD4B22-BD4B-4607-AE66-4834A5222DE6}" type="presParOf" srcId="{F04EBFC9-5ED9-45CE-B369-17F8F9668625}" destId="{C99EEC26-E741-48CD-B2AA-7341351BFCF9}" srcOrd="5" destOrd="0" presId="urn:microsoft.com/office/officeart/2005/8/layout/list1"/>
    <dgm:cxn modelId="{A4147F37-05EA-4299-ABD3-8A6D362EB8F9}" type="presParOf" srcId="{F04EBFC9-5ED9-45CE-B369-17F8F9668625}" destId="{E45ECBDD-21D1-4E52-9007-7C01F3B7FB33}" srcOrd="6" destOrd="0" presId="urn:microsoft.com/office/officeart/2005/8/layout/list1"/>
    <dgm:cxn modelId="{060A2214-1F14-485F-91A7-749A5C1E3D78}" type="presParOf" srcId="{F04EBFC9-5ED9-45CE-B369-17F8F9668625}" destId="{378EA534-7549-451E-B0FA-F831A902C9A3}" srcOrd="7" destOrd="0" presId="urn:microsoft.com/office/officeart/2005/8/layout/list1"/>
    <dgm:cxn modelId="{25BCD7F2-8987-450B-957B-4D8A3842A149}" type="presParOf" srcId="{F04EBFC9-5ED9-45CE-B369-17F8F9668625}" destId="{7351322E-47AE-4A9B-92AE-DDA7074B6B8C}" srcOrd="8" destOrd="0" presId="urn:microsoft.com/office/officeart/2005/8/layout/list1"/>
    <dgm:cxn modelId="{4061A116-09B6-44CD-AA22-A1E95272A407}" type="presParOf" srcId="{7351322E-47AE-4A9B-92AE-DDA7074B6B8C}" destId="{F8ABFFD0-8235-4CB2-843B-76683ACA1AF9}" srcOrd="0" destOrd="0" presId="urn:microsoft.com/office/officeart/2005/8/layout/list1"/>
    <dgm:cxn modelId="{195777AC-7C79-4E72-A99C-C41FDC19CCF4}" type="presParOf" srcId="{7351322E-47AE-4A9B-92AE-DDA7074B6B8C}" destId="{300AC976-BBC7-4FEB-9C31-6865E45C982C}" srcOrd="1" destOrd="0" presId="urn:microsoft.com/office/officeart/2005/8/layout/list1"/>
    <dgm:cxn modelId="{CF0CBD68-2FB5-4485-802D-419627BDDEF1}" type="presParOf" srcId="{F04EBFC9-5ED9-45CE-B369-17F8F9668625}" destId="{3BB7DF8C-C7C8-4EAC-9539-6CBC8500CCE6}" srcOrd="9" destOrd="0" presId="urn:microsoft.com/office/officeart/2005/8/layout/list1"/>
    <dgm:cxn modelId="{7C61F817-9BCE-4509-8E7C-C89918E7B5E6}" type="presParOf" srcId="{F04EBFC9-5ED9-45CE-B369-17F8F9668625}" destId="{394F873B-C041-4204-BAAD-50E80D186799}" srcOrd="10" destOrd="0" presId="urn:microsoft.com/office/officeart/2005/8/layout/list1"/>
    <dgm:cxn modelId="{FC13B0D7-C4C3-4AEA-AC46-85809CBC38FA}" type="presParOf" srcId="{F04EBFC9-5ED9-45CE-B369-17F8F9668625}" destId="{E0D32D87-9752-4D7B-9198-BCC94E2FE356}" srcOrd="11" destOrd="0" presId="urn:microsoft.com/office/officeart/2005/8/layout/list1"/>
    <dgm:cxn modelId="{C3849DA1-459E-4A50-821A-C7B558A18209}" type="presParOf" srcId="{F04EBFC9-5ED9-45CE-B369-17F8F9668625}" destId="{9D4E36BA-5BA1-4C4B-8F1C-D0E93DA714BE}" srcOrd="12" destOrd="0" presId="urn:microsoft.com/office/officeart/2005/8/layout/list1"/>
    <dgm:cxn modelId="{6DF76D2C-EBC6-4EC8-8076-5709BD5D7CAD}" type="presParOf" srcId="{9D4E36BA-5BA1-4C4B-8F1C-D0E93DA714BE}" destId="{EF645CE0-089F-472C-B720-21A5A94C8E3B}" srcOrd="0" destOrd="0" presId="urn:microsoft.com/office/officeart/2005/8/layout/list1"/>
    <dgm:cxn modelId="{0A72FB9B-37E2-41C5-A9EC-C51A5596ECC2}" type="presParOf" srcId="{9D4E36BA-5BA1-4C4B-8F1C-D0E93DA714BE}" destId="{C51F3012-C4C6-44A6-848D-E30EC26F1184}" srcOrd="1" destOrd="0" presId="urn:microsoft.com/office/officeart/2005/8/layout/list1"/>
    <dgm:cxn modelId="{2EA71C21-7F9C-474C-A315-1D120FC424A1}" type="presParOf" srcId="{F04EBFC9-5ED9-45CE-B369-17F8F9668625}" destId="{E0DAACC6-A375-487B-9356-FE7DC8BBAC18}" srcOrd="13" destOrd="0" presId="urn:microsoft.com/office/officeart/2005/8/layout/list1"/>
    <dgm:cxn modelId="{C557F361-9063-40F5-8864-D23BD45FD1EC}" type="presParOf" srcId="{F04EBFC9-5ED9-45CE-B369-17F8F9668625}" destId="{C6C140F4-4F09-4057-9959-8FEEF81A10B4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28FD7B-F2BC-4671-BE59-29ADE1A78A03}">
      <dsp:nvSpPr>
        <dsp:cNvPr id="0" name=""/>
        <dsp:cNvSpPr/>
      </dsp:nvSpPr>
      <dsp:spPr>
        <a:xfrm>
          <a:off x="0" y="315587"/>
          <a:ext cx="65973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7B19F1-82A1-4BD3-B6E3-308C682A5041}">
      <dsp:nvSpPr>
        <dsp:cNvPr id="0" name=""/>
        <dsp:cNvSpPr/>
      </dsp:nvSpPr>
      <dsp:spPr>
        <a:xfrm>
          <a:off x="329867" y="20387"/>
          <a:ext cx="4618146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4555" tIns="0" rIns="174555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hlinkClick xmlns:r="http://schemas.openxmlformats.org/officeDocument/2006/relationships" r:id="" action="ppaction://hlinksldjump"/>
            </a:rPr>
            <a:t>一、热点背景</a:t>
          </a:r>
          <a:endParaRPr lang="zh-CN" sz="2000" kern="1200" dirty="0"/>
        </a:p>
      </dsp:txBody>
      <dsp:txXfrm>
        <a:off x="358688" y="49208"/>
        <a:ext cx="4560504" cy="532758"/>
      </dsp:txXfrm>
    </dsp:sp>
    <dsp:sp modelId="{E45ECBDD-21D1-4E52-9007-7C01F3B7FB33}">
      <dsp:nvSpPr>
        <dsp:cNvPr id="0" name=""/>
        <dsp:cNvSpPr/>
      </dsp:nvSpPr>
      <dsp:spPr>
        <a:xfrm>
          <a:off x="0" y="1222788"/>
          <a:ext cx="65973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E8E32A-004A-4CB8-9A3D-AF6B2766A806}">
      <dsp:nvSpPr>
        <dsp:cNvPr id="0" name=""/>
        <dsp:cNvSpPr/>
      </dsp:nvSpPr>
      <dsp:spPr>
        <a:xfrm>
          <a:off x="329867" y="927587"/>
          <a:ext cx="4618146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4555" tIns="0" rIns="174555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hlinkClick xmlns:r="http://schemas.openxmlformats.org/officeDocument/2006/relationships" r:id="" action="ppaction://hlinksldjump"/>
            </a:rPr>
            <a:t>二、绿色发展的基本内涵</a:t>
          </a:r>
          <a:endParaRPr lang="zh-CN" sz="2000" kern="1200" dirty="0"/>
        </a:p>
      </dsp:txBody>
      <dsp:txXfrm>
        <a:off x="358688" y="956408"/>
        <a:ext cx="4560504" cy="532758"/>
      </dsp:txXfrm>
    </dsp:sp>
    <dsp:sp modelId="{394F873B-C041-4204-BAAD-50E80D186799}">
      <dsp:nvSpPr>
        <dsp:cNvPr id="0" name=""/>
        <dsp:cNvSpPr/>
      </dsp:nvSpPr>
      <dsp:spPr>
        <a:xfrm>
          <a:off x="0" y="2129988"/>
          <a:ext cx="65973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0AC976-BBC7-4FEB-9C31-6865E45C982C}">
      <dsp:nvSpPr>
        <dsp:cNvPr id="0" name=""/>
        <dsp:cNvSpPr/>
      </dsp:nvSpPr>
      <dsp:spPr>
        <a:xfrm>
          <a:off x="329867" y="1834788"/>
          <a:ext cx="4618146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4555" tIns="0" rIns="174555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hlinkClick xmlns:r="http://schemas.openxmlformats.org/officeDocument/2006/relationships" r:id="" action="ppaction://hlinksldjump"/>
            </a:rPr>
            <a:t>三、绿色发展的现实意义</a:t>
          </a:r>
          <a:endParaRPr lang="zh-CN" sz="2000" kern="1200" dirty="0"/>
        </a:p>
      </dsp:txBody>
      <dsp:txXfrm>
        <a:off x="358688" y="1863609"/>
        <a:ext cx="4560504" cy="532758"/>
      </dsp:txXfrm>
    </dsp:sp>
    <dsp:sp modelId="{C6C140F4-4F09-4057-9959-8FEEF81A10B4}">
      <dsp:nvSpPr>
        <dsp:cNvPr id="0" name=""/>
        <dsp:cNvSpPr/>
      </dsp:nvSpPr>
      <dsp:spPr>
        <a:xfrm>
          <a:off x="0" y="3037188"/>
          <a:ext cx="6597352" cy="504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1F3012-C4C6-44A6-848D-E30EC26F1184}">
      <dsp:nvSpPr>
        <dsp:cNvPr id="0" name=""/>
        <dsp:cNvSpPr/>
      </dsp:nvSpPr>
      <dsp:spPr>
        <a:xfrm>
          <a:off x="329867" y="2741988"/>
          <a:ext cx="4618146" cy="5904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4555" tIns="0" rIns="174555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kern="1200" dirty="0" smtClean="0">
              <a:hlinkClick xmlns:r="http://schemas.openxmlformats.org/officeDocument/2006/relationships" r:id="" action="ppaction://hlinksldjump"/>
            </a:rPr>
            <a:t>四、对策措施</a:t>
          </a:r>
          <a:endParaRPr lang="zh-CN" sz="2000" kern="1200" dirty="0"/>
        </a:p>
      </dsp:txBody>
      <dsp:txXfrm>
        <a:off x="358688" y="2770809"/>
        <a:ext cx="4560504" cy="5327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2022/8/6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473795" y="4365104"/>
            <a:ext cx="5637010" cy="882119"/>
          </a:xfrm>
        </p:spPr>
        <p:txBody>
          <a:bodyPr/>
          <a:lstStyle/>
          <a:p>
            <a:pPr algn="r"/>
            <a:r>
              <a:rPr lang="zh-CN" altLang="zh-CN" dirty="0"/>
              <a:t>美丽中国 </a:t>
            </a:r>
            <a:r>
              <a:rPr lang="en-US" altLang="zh-CN" dirty="0" smtClean="0"/>
              <a:t> </a:t>
            </a:r>
            <a:r>
              <a:rPr lang="zh-CN" altLang="zh-CN" dirty="0" smtClean="0"/>
              <a:t>你</a:t>
            </a:r>
            <a:r>
              <a:rPr lang="zh-CN" altLang="zh-CN" dirty="0"/>
              <a:t>我共同描绘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7581" y="3132291"/>
            <a:ext cx="7175351" cy="1088798"/>
          </a:xfrm>
        </p:spPr>
        <p:txBody>
          <a:bodyPr/>
          <a:lstStyle/>
          <a:p>
            <a:r>
              <a:rPr lang="zh-CN" altLang="en-US" dirty="0"/>
              <a:t>绿色发展 幸福底色</a:t>
            </a:r>
          </a:p>
        </p:txBody>
      </p:sp>
    </p:spTree>
    <p:extLst>
      <p:ext uri="{BB962C8B-B14F-4D97-AF65-F5344CB8AC3E}">
        <p14:creationId xmlns:p14="http://schemas.microsoft.com/office/powerpoint/2010/main" val="43629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effectLst/>
              </a:rPr>
              <a:t>目录</a:t>
            </a:r>
            <a:br>
              <a:rPr lang="zh-CN" altLang="zh-CN" dirty="0">
                <a:effectLst/>
              </a:rPr>
            </a:b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216589276"/>
              </p:ext>
            </p:extLst>
          </p:nvPr>
        </p:nvGraphicFramePr>
        <p:xfrm>
          <a:off x="1273324" y="731520"/>
          <a:ext cx="6597352" cy="3561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585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39095" y="1772816"/>
            <a:ext cx="3636085" cy="1258493"/>
          </a:xfrm>
        </p:spPr>
        <p:txBody>
          <a:bodyPr/>
          <a:lstStyle/>
          <a:p>
            <a:r>
              <a:rPr lang="zh-CN" altLang="en-US" dirty="0"/>
              <a:t>一、热点背景</a:t>
            </a: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奋进新征程，我们要牢固树立“绿色发展”理念，驰而不息，久久为功，建设生态美、产业兴、百姓富的美丽中国。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1075765" y="3140968"/>
            <a:ext cx="3388660" cy="2139518"/>
          </a:xfrm>
        </p:spPr>
        <p:txBody>
          <a:bodyPr>
            <a:normAutofit/>
          </a:bodyPr>
          <a:lstStyle/>
          <a:p>
            <a:r>
              <a:rPr lang="zh-CN" altLang="en-US" sz="1800" dirty="0"/>
              <a:t>党的十八届五中全会提出“绿色发展理念”。习总书记反复强调要坚持绿水青山就是金山银山的理念，坚定不移走生态优先、绿色发展之路。</a:t>
            </a:r>
          </a:p>
        </p:txBody>
      </p:sp>
    </p:spTree>
    <p:extLst>
      <p:ext uri="{BB962C8B-B14F-4D97-AF65-F5344CB8AC3E}">
        <p14:creationId xmlns:p14="http://schemas.microsoft.com/office/powerpoint/2010/main" val="2926396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绿水</a:t>
            </a:r>
            <a:r>
              <a:rPr lang="zh-CN" altLang="en-US" dirty="0">
                <a:solidFill>
                  <a:srgbClr val="FF0000"/>
                </a:solidFill>
              </a:rPr>
              <a:t>青山就是金山</a:t>
            </a:r>
            <a:r>
              <a:rPr lang="zh-CN" altLang="en-US" dirty="0" smtClean="0">
                <a:solidFill>
                  <a:srgbClr val="FF0000"/>
                </a:solidFill>
              </a:rPr>
              <a:t>银山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2"/>
          </p:nvPr>
        </p:nvSpPr>
        <p:spPr>
          <a:xfrm>
            <a:off x="1115616" y="1772815"/>
            <a:ext cx="3387535" cy="2370711"/>
          </a:xfrm>
        </p:spPr>
        <p:txBody>
          <a:bodyPr/>
          <a:lstStyle/>
          <a:p>
            <a:r>
              <a:rPr lang="zh-CN" altLang="zh-CN" dirty="0" smtClean="0"/>
              <a:t>绿色</a:t>
            </a:r>
            <a:r>
              <a:rPr lang="zh-CN" altLang="zh-CN" dirty="0"/>
              <a:t>发展是在传统发展基础上的一种模式创新，是建立在生态环境容量和资源承载力的约束条件下，将环境保护作为实现可持续发展重要支柱的一种新型发展模式。</a:t>
            </a:r>
            <a:endParaRPr lang="zh-CN" altLang="en-US" dirty="0"/>
          </a:p>
        </p:txBody>
      </p:sp>
      <p:sp>
        <p:nvSpPr>
          <p:cNvPr id="8" name="内容占位符 7"/>
          <p:cNvSpPr>
            <a:spLocks noGrp="1"/>
          </p:cNvSpPr>
          <p:nvPr>
            <p:ph sz="quarter" idx="4"/>
          </p:nvPr>
        </p:nvSpPr>
        <p:spPr>
          <a:xfrm>
            <a:off x="4708624" y="1772815"/>
            <a:ext cx="3346704" cy="2743200"/>
          </a:xfrm>
        </p:spPr>
        <p:txBody>
          <a:bodyPr/>
          <a:lstStyle/>
          <a:p>
            <a:r>
              <a:rPr lang="zh-CN" altLang="zh-CN" dirty="0"/>
              <a:t>我们追求人与自然的和谐，经济与社会的和谐，通俗地讲，就是既要绿水青山，又要金山银山。</a:t>
            </a: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292410" y="5229200"/>
            <a:ext cx="7190185" cy="1143000"/>
          </a:xfrm>
        </p:spPr>
        <p:txBody>
          <a:bodyPr/>
          <a:lstStyle/>
          <a:p>
            <a:r>
              <a:rPr lang="zh-CN" altLang="en-US" dirty="0"/>
              <a:t>二、绿色发展的基本内涵</a:t>
            </a:r>
            <a:br>
              <a:rPr lang="zh-CN" altLang="en-US" dirty="0"/>
            </a:b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012422"/>
            <a:ext cx="4233686" cy="200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1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5" grpId="1" build="p"/>
      <p:bldP spid="6" grpId="0" build="p"/>
      <p:bldP spid="8" grpId="0" build="p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115617" y="4372168"/>
            <a:ext cx="7190184" cy="1143000"/>
          </a:xfrm>
        </p:spPr>
        <p:txBody>
          <a:bodyPr/>
          <a:lstStyle/>
          <a:p>
            <a:r>
              <a:rPr lang="zh-CN" altLang="en-US" dirty="0"/>
              <a:t>三、绿色发展的现实意义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13"/>
          </p:nvPr>
        </p:nvSpPr>
        <p:spPr>
          <a:xfrm>
            <a:off x="1142999" y="1019552"/>
            <a:ext cx="3346704" cy="3186688"/>
          </a:xfrm>
        </p:spPr>
        <p:txBody>
          <a:bodyPr/>
          <a:lstStyle/>
          <a:p>
            <a:r>
              <a:rPr lang="en-US" altLang="zh-CN" dirty="0"/>
              <a:t>1</a:t>
            </a:r>
            <a:r>
              <a:rPr lang="zh-CN" altLang="en-US" dirty="0"/>
              <a:t>生态环境保护发生历史性、转折性、全局性变化。</a:t>
            </a:r>
          </a:p>
          <a:p>
            <a:r>
              <a:rPr lang="en-US" altLang="zh-CN" dirty="0"/>
              <a:t>2</a:t>
            </a:r>
            <a:r>
              <a:rPr lang="zh-CN" altLang="en-US" dirty="0"/>
              <a:t>打造生态经济体系</a:t>
            </a:r>
            <a:r>
              <a:rPr lang="en-US" altLang="zh-CN" dirty="0"/>
              <a:t>,</a:t>
            </a:r>
            <a:r>
              <a:rPr lang="zh-CN" altLang="en-US" dirty="0"/>
              <a:t>加速经济社会绿色转型。</a:t>
            </a:r>
          </a:p>
          <a:p>
            <a:r>
              <a:rPr lang="en-US" altLang="zh-CN" dirty="0"/>
              <a:t>3</a:t>
            </a:r>
            <a:r>
              <a:rPr lang="zh-CN" altLang="en-US" dirty="0"/>
              <a:t>绘制美丽中国蓝图，为世界提供可持续发展方案。</a:t>
            </a:r>
          </a:p>
          <a:p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14"/>
          </p:nvPr>
        </p:nvSpPr>
        <p:spPr>
          <a:xfrm>
            <a:off x="4645152" y="1556792"/>
            <a:ext cx="3346704" cy="2304256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生态兴则文明兴。建设生态文明，关系国家未来，关系人民福祉，关系中华民族永续发展。</a:t>
            </a:r>
          </a:p>
        </p:txBody>
      </p:sp>
    </p:spTree>
    <p:extLst>
      <p:ext uri="{BB962C8B-B14F-4D97-AF65-F5344CB8AC3E}">
        <p14:creationId xmlns:p14="http://schemas.microsoft.com/office/powerpoint/2010/main" val="65485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half" idx="2"/>
          </p:nvPr>
        </p:nvSpPr>
        <p:spPr>
          <a:xfrm>
            <a:off x="611560" y="1340768"/>
            <a:ext cx="3960441" cy="2706546"/>
          </a:xfrm>
        </p:spPr>
        <p:txBody>
          <a:bodyPr/>
          <a:lstStyle/>
          <a:p>
            <a:r>
              <a:rPr lang="en-US" altLang="zh-CN" sz="2000" dirty="0"/>
              <a:t>1</a:t>
            </a:r>
            <a:r>
              <a:rPr lang="zh-CN" altLang="en-US" sz="2000" dirty="0"/>
              <a:t>完善法律法规。</a:t>
            </a:r>
          </a:p>
          <a:p>
            <a:r>
              <a:rPr lang="en-US" altLang="zh-CN" sz="2000" dirty="0"/>
              <a:t>2</a:t>
            </a:r>
            <a:r>
              <a:rPr lang="zh-CN" altLang="en-US" sz="2000" dirty="0"/>
              <a:t>构建绿色经济体系。</a:t>
            </a:r>
          </a:p>
          <a:p>
            <a:r>
              <a:rPr lang="en-US" altLang="zh-CN" sz="2000" dirty="0"/>
              <a:t>3</a:t>
            </a:r>
            <a:r>
              <a:rPr lang="zh-CN" altLang="en-US" sz="2000" dirty="0"/>
              <a:t>推进能源革命。</a:t>
            </a:r>
          </a:p>
          <a:p>
            <a:r>
              <a:rPr lang="en-US" altLang="zh-CN" sz="2000" dirty="0"/>
              <a:t>4</a:t>
            </a:r>
            <a:r>
              <a:rPr lang="zh-CN" altLang="en-US" sz="2000" dirty="0"/>
              <a:t>推进消费革命。</a:t>
            </a:r>
          </a:p>
          <a:p>
            <a:r>
              <a:rPr lang="en-US" altLang="zh-CN" sz="2000" dirty="0"/>
              <a:t>5</a:t>
            </a:r>
            <a:r>
              <a:rPr lang="zh-CN" altLang="en-US" sz="2000" dirty="0"/>
              <a:t>开展节约行动。</a:t>
            </a:r>
          </a:p>
          <a:p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四、对策措施</a:t>
            </a: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" r="6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4850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436112" y="296733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谢谢！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375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182</TotalTime>
  <Words>280</Words>
  <Application>Microsoft Office PowerPoint</Application>
  <PresentationFormat>全屏显示(4:3)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气流</vt:lpstr>
      <vt:lpstr>绿色发展 幸福底色</vt:lpstr>
      <vt:lpstr>目录 </vt:lpstr>
      <vt:lpstr>一、热点背景</vt:lpstr>
      <vt:lpstr>二、绿色发展的基本内涵 </vt:lpstr>
      <vt:lpstr>三、绿色发展的现实意义</vt:lpstr>
      <vt:lpstr>四、对策措施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绿色发展 幸福底色</dc:title>
  <dc:creator>hbue</dc:creator>
  <cp:lastModifiedBy>admin</cp:lastModifiedBy>
  <cp:revision>41</cp:revision>
  <dcterms:created xsi:type="dcterms:W3CDTF">2022-08-05T09:33:07Z</dcterms:created>
  <dcterms:modified xsi:type="dcterms:W3CDTF">2022-08-06T07:21:48Z</dcterms:modified>
</cp:coreProperties>
</file>