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68" r:id="rId3"/>
    <p:sldMasterId id="2147483670" r:id="rId4"/>
  </p:sldMasterIdLst>
  <p:notesMasterIdLst>
    <p:notesMasterId r:id="rId41"/>
  </p:notesMasterIdLst>
  <p:handoutMasterIdLst>
    <p:handoutMasterId r:id="rId42"/>
  </p:handoutMasterIdLst>
  <p:sldIdLst>
    <p:sldId id="1026" r:id="rId5"/>
    <p:sldId id="1081" r:id="rId6"/>
    <p:sldId id="1027" r:id="rId7"/>
    <p:sldId id="1014" r:id="rId8"/>
    <p:sldId id="1173" r:id="rId9"/>
    <p:sldId id="1085" r:id="rId10"/>
    <p:sldId id="1152" r:id="rId11"/>
    <p:sldId id="1204" r:id="rId12"/>
    <p:sldId id="1153" r:id="rId13"/>
    <p:sldId id="1154" r:id="rId14"/>
    <p:sldId id="1155" r:id="rId15"/>
    <p:sldId id="1174" r:id="rId16"/>
    <p:sldId id="1156" r:id="rId17"/>
    <p:sldId id="1157" r:id="rId18"/>
    <p:sldId id="1159" r:id="rId19"/>
    <p:sldId id="1087" r:id="rId20"/>
    <p:sldId id="1086" r:id="rId21"/>
    <p:sldId id="1205" r:id="rId22"/>
    <p:sldId id="1161" r:id="rId23"/>
    <p:sldId id="1162" r:id="rId24"/>
    <p:sldId id="1163" r:id="rId25"/>
    <p:sldId id="1176" r:id="rId26"/>
    <p:sldId id="1206" r:id="rId27"/>
    <p:sldId id="1177" r:id="rId28"/>
    <p:sldId id="1165" r:id="rId29"/>
    <p:sldId id="1179" r:id="rId30"/>
    <p:sldId id="1088" r:id="rId31"/>
    <p:sldId id="1166" r:id="rId32"/>
    <p:sldId id="1180" r:id="rId33"/>
    <p:sldId id="1181" r:id="rId34"/>
    <p:sldId id="1184" r:id="rId35"/>
    <p:sldId id="1168" r:id="rId36"/>
    <p:sldId id="1169" r:id="rId37"/>
    <p:sldId id="1170" r:id="rId38"/>
    <p:sldId id="1187" r:id="rId39"/>
    <p:sldId id="1032" r:id="rId40"/>
  </p:sldIdLst>
  <p:sldSz cx="12196763" cy="6858000"/>
  <p:notesSz cx="6858000" cy="9144000"/>
  <p:custDataLst>
    <p:tags r:id="rId43"/>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8CB42EF6-579C-496A-9080-9DF27223AEBB}">
          <p14:sldIdLst>
            <p14:sldId id="1026"/>
            <p14:sldId id="1081"/>
            <p14:sldId id="1027"/>
            <p14:sldId id="1014"/>
            <p14:sldId id="1173"/>
            <p14:sldId id="1085"/>
            <p14:sldId id="1152"/>
            <p14:sldId id="1204"/>
            <p14:sldId id="1153"/>
            <p14:sldId id="1154"/>
            <p14:sldId id="1155"/>
            <p14:sldId id="1174"/>
            <p14:sldId id="1156"/>
            <p14:sldId id="1157"/>
            <p14:sldId id="1159"/>
            <p14:sldId id="1087"/>
            <p14:sldId id="1086"/>
            <p14:sldId id="1205"/>
            <p14:sldId id="1161"/>
            <p14:sldId id="1162"/>
            <p14:sldId id="1163"/>
            <p14:sldId id="1176"/>
            <p14:sldId id="1206"/>
            <p14:sldId id="1177"/>
            <p14:sldId id="1165"/>
            <p14:sldId id="1179"/>
            <p14:sldId id="1088"/>
            <p14:sldId id="1166"/>
            <p14:sldId id="1180"/>
            <p14:sldId id="1181"/>
            <p14:sldId id="1184"/>
            <p14:sldId id="1168"/>
            <p14:sldId id="1169"/>
            <p14:sldId id="1170"/>
            <p14:sldId id="1187"/>
          </p14:sldIdLst>
        </p14:section>
        <p14:section name="无标题节" id="{B10204AD-0A85-4106-8F84-CAE51ACC0F67}">
          <p14:sldIdLst>
            <p14:sldId id="1032"/>
          </p14:sldIdLst>
        </p14:section>
      </p14:sectionLst>
    </p:ext>
    <p:ext uri="{EFAFB233-063F-42B5-8137-9DF3F51BA10A}">
      <p15:sldGuideLst xmlns:p15="http://schemas.microsoft.com/office/powerpoint/2012/main">
        <p15:guide id="1" orient="horz" pos="2183">
          <p15:clr>
            <a:srgbClr val="A4A3A4"/>
          </p15:clr>
        </p15:guide>
        <p15:guide id="2" pos="3841">
          <p15:clr>
            <a:srgbClr val="A4A3A4"/>
          </p15:clr>
        </p15:guide>
      </p15:sldGuideLst>
    </p:ext>
    <p:ext uri="{2D200454-40CA-4A62-9FC3-DE9A4176ACB9}">
      <p15:notesGuideLst xmlns:p15="http://schemas.microsoft.com/office/powerpoint/2012/main">
        <p15:guide id="1" orient="horz" pos="2911">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4A5A"/>
    <a:srgbClr val="0A97A6"/>
    <a:srgbClr val="D53E25"/>
    <a:srgbClr val="ECA11A"/>
    <a:srgbClr val="2C99C0"/>
    <a:srgbClr val="99CC39"/>
    <a:srgbClr val="ED5A00"/>
    <a:srgbClr val="00AAA2"/>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72" autoAdjust="0"/>
    <p:restoredTop sz="83453" autoAdjust="0"/>
  </p:normalViewPr>
  <p:slideViewPr>
    <p:cSldViewPr snapToObjects="1">
      <p:cViewPr varScale="1">
        <p:scale>
          <a:sx n="69" d="100"/>
          <a:sy n="69" d="100"/>
        </p:scale>
        <p:origin x="1090" y="58"/>
      </p:cViewPr>
      <p:guideLst>
        <p:guide orient="horz" pos="2183"/>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0"/>
    </p:cViewPr>
  </p:sorterViewPr>
  <p:notesViewPr>
    <p:cSldViewPr snapToObjects="1">
      <p:cViewPr varScale="1">
        <p:scale>
          <a:sx n="69" d="100"/>
          <a:sy n="69" d="100"/>
        </p:scale>
        <p:origin x="-2838" y="-90"/>
      </p:cViewPr>
      <p:guideLst>
        <p:guide orient="horz" pos="2911"/>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7971273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2024/10/2</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13349248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A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1306694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284610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extLst>
      <p:ext uri="{BB962C8B-B14F-4D97-AF65-F5344CB8AC3E}">
        <p14:creationId xmlns:p14="http://schemas.microsoft.com/office/powerpoint/2010/main" val="4112570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extLst>
      <p:ext uri="{BB962C8B-B14F-4D97-AF65-F5344CB8AC3E}">
        <p14:creationId xmlns:p14="http://schemas.microsoft.com/office/powerpoint/2010/main" val="1599983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extLst>
      <p:ext uri="{BB962C8B-B14F-4D97-AF65-F5344CB8AC3E}">
        <p14:creationId xmlns:p14="http://schemas.microsoft.com/office/powerpoint/2010/main" val="2511160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extLst>
      <p:ext uri="{BB962C8B-B14F-4D97-AF65-F5344CB8AC3E}">
        <p14:creationId xmlns:p14="http://schemas.microsoft.com/office/powerpoint/2010/main" val="1832927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extLst>
      <p:ext uri="{BB962C8B-B14F-4D97-AF65-F5344CB8AC3E}">
        <p14:creationId xmlns:p14="http://schemas.microsoft.com/office/powerpoint/2010/main" val="1937420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1003994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20153013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1787774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extLst>
      <p:ext uri="{BB962C8B-B14F-4D97-AF65-F5344CB8AC3E}">
        <p14:creationId xmlns:p14="http://schemas.microsoft.com/office/powerpoint/2010/main" val="405553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3741430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extLst>
      <p:ext uri="{BB962C8B-B14F-4D97-AF65-F5344CB8AC3E}">
        <p14:creationId xmlns:p14="http://schemas.microsoft.com/office/powerpoint/2010/main" val="803924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extLst>
      <p:ext uri="{BB962C8B-B14F-4D97-AF65-F5344CB8AC3E}">
        <p14:creationId xmlns:p14="http://schemas.microsoft.com/office/powerpoint/2010/main" val="2883646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l-GR" altLang="zh-CN" dirty="0"/>
              <a:t>Π</a:t>
            </a:r>
            <a:r>
              <a:rPr lang="zh-CN" altLang="en-US" dirty="0"/>
              <a:t>的计算</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extLst>
      <p:ext uri="{BB962C8B-B14F-4D97-AF65-F5344CB8AC3E}">
        <p14:creationId xmlns:p14="http://schemas.microsoft.com/office/powerpoint/2010/main" val="40260445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extLst>
      <p:ext uri="{BB962C8B-B14F-4D97-AF65-F5344CB8AC3E}">
        <p14:creationId xmlns:p14="http://schemas.microsoft.com/office/powerpoint/2010/main" val="3291062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extLst>
      <p:ext uri="{BB962C8B-B14F-4D97-AF65-F5344CB8AC3E}">
        <p14:creationId xmlns:p14="http://schemas.microsoft.com/office/powerpoint/2010/main" val="779803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extLst>
      <p:ext uri="{BB962C8B-B14F-4D97-AF65-F5344CB8AC3E}">
        <p14:creationId xmlns:p14="http://schemas.microsoft.com/office/powerpoint/2010/main" val="1684090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extLst>
      <p:ext uri="{BB962C8B-B14F-4D97-AF65-F5344CB8AC3E}">
        <p14:creationId xmlns:p14="http://schemas.microsoft.com/office/powerpoint/2010/main" val="39612446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extLst>
      <p:ext uri="{BB962C8B-B14F-4D97-AF65-F5344CB8AC3E}">
        <p14:creationId xmlns:p14="http://schemas.microsoft.com/office/powerpoint/2010/main" val="12007774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extLst>
      <p:ext uri="{BB962C8B-B14F-4D97-AF65-F5344CB8AC3E}">
        <p14:creationId xmlns:p14="http://schemas.microsoft.com/office/powerpoint/2010/main" val="772599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extLst>
      <p:ext uri="{BB962C8B-B14F-4D97-AF65-F5344CB8AC3E}">
        <p14:creationId xmlns:p14="http://schemas.microsoft.com/office/powerpoint/2010/main" val="661948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迭代，穷举，递归</a:t>
            </a:r>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8626158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extLst>
      <p:ext uri="{BB962C8B-B14F-4D97-AF65-F5344CB8AC3E}">
        <p14:creationId xmlns:p14="http://schemas.microsoft.com/office/powerpoint/2010/main" val="1538787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extLst>
      <p:ext uri="{BB962C8B-B14F-4D97-AF65-F5344CB8AC3E}">
        <p14:creationId xmlns:p14="http://schemas.microsoft.com/office/powerpoint/2010/main" val="32690627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extLst>
      <p:ext uri="{BB962C8B-B14F-4D97-AF65-F5344CB8AC3E}">
        <p14:creationId xmlns:p14="http://schemas.microsoft.com/office/powerpoint/2010/main" val="27677521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extLst>
      <p:ext uri="{BB962C8B-B14F-4D97-AF65-F5344CB8AC3E}">
        <p14:creationId xmlns:p14="http://schemas.microsoft.com/office/powerpoint/2010/main" val="29026385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extLst>
      <p:ext uri="{BB962C8B-B14F-4D97-AF65-F5344CB8AC3E}">
        <p14:creationId xmlns:p14="http://schemas.microsoft.com/office/powerpoint/2010/main" val="3116939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35</a:t>
            </a:fld>
            <a:endParaRPr lang="en-US">
              <a:solidFill>
                <a:prstClr val="black"/>
              </a:solidFill>
            </a:endParaRPr>
          </a:p>
        </p:txBody>
      </p:sp>
    </p:spTree>
    <p:extLst>
      <p:ext uri="{BB962C8B-B14F-4D97-AF65-F5344CB8AC3E}">
        <p14:creationId xmlns:p14="http://schemas.microsoft.com/office/powerpoint/2010/main" val="20915566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36</a:t>
            </a:fld>
            <a:endParaRPr lang="zh-CN" altLang="en-US">
              <a:solidFill>
                <a:prstClr val="black"/>
              </a:solidFill>
            </a:endParaRPr>
          </a:p>
        </p:txBody>
      </p:sp>
    </p:spTree>
    <p:extLst>
      <p:ext uri="{BB962C8B-B14F-4D97-AF65-F5344CB8AC3E}">
        <p14:creationId xmlns:p14="http://schemas.microsoft.com/office/powerpoint/2010/main" val="42001603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extLst>
      <p:ext uri="{BB962C8B-B14F-4D97-AF65-F5344CB8AC3E}">
        <p14:creationId xmlns:p14="http://schemas.microsoft.com/office/powerpoint/2010/main" val="1227762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extLst>
      <p:ext uri="{BB962C8B-B14F-4D97-AF65-F5344CB8AC3E}">
        <p14:creationId xmlns:p14="http://schemas.microsoft.com/office/powerpoint/2010/main" val="740071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extLst>
      <p:ext uri="{BB962C8B-B14F-4D97-AF65-F5344CB8AC3E}">
        <p14:creationId xmlns:p14="http://schemas.microsoft.com/office/powerpoint/2010/main" val="1223484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extLst>
      <p:ext uri="{BB962C8B-B14F-4D97-AF65-F5344CB8AC3E}">
        <p14:creationId xmlns:p14="http://schemas.microsoft.com/office/powerpoint/2010/main" val="2147301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extLst>
      <p:ext uri="{BB962C8B-B14F-4D97-AF65-F5344CB8AC3E}">
        <p14:creationId xmlns:p14="http://schemas.microsoft.com/office/powerpoint/2010/main" val="2905739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405182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med" advClick="0" advTm="0">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solidFill>
                  <a:prstClr val="black">
                    <a:tint val="75000"/>
                  </a:prstClr>
                </a:solidFill>
              </a:rPr>
              <a:t>2024/10/2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EFC946-6D13-4F8C-9740-992A906A613E}" type="slidenum">
              <a:rPr lang="zh-CN" altLang="en-US" smtClean="0">
                <a:solidFill>
                  <a:prstClr val="black">
                    <a:tint val="75000"/>
                  </a:prstClr>
                </a:solidFill>
              </a:rPr>
              <a:t>‹#›</a:t>
            </a:fld>
            <a:endParaRPr lang="zh-CN" altLang="en-US">
              <a:solidFill>
                <a:prstClr val="black">
                  <a:tint val="75000"/>
                </a:prstClr>
              </a:solidFill>
            </a:endParaRPr>
          </a:p>
        </p:txBody>
      </p:sp>
      <p:grpSp>
        <p:nvGrpSpPr>
          <p:cNvPr id="5" name="组合 3"/>
          <p:cNvGrpSpPr/>
          <p:nvPr userDrawn="1"/>
        </p:nvGrpSpPr>
        <p:grpSpPr bwMode="auto">
          <a:xfrm flipH="1">
            <a:off x="-1" y="330691"/>
            <a:ext cx="2397157" cy="676275"/>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65" dirty="0">
                <a:solidFill>
                  <a:prstClr val="white"/>
                </a:solidFill>
                <a:cs typeface="+mn-ea"/>
                <a:sym typeface="+mn-lt"/>
              </a:endParaRPr>
            </a:p>
          </p:txBody>
        </p:sp>
      </p:grpSp>
      <p:sp>
        <p:nvSpPr>
          <p:cNvPr id="15" name="文本框 12"/>
          <p:cNvSpPr txBox="1">
            <a:spLocks noChangeArrowheads="1"/>
          </p:cNvSpPr>
          <p:nvPr userDrawn="1"/>
        </p:nvSpPr>
        <p:spPr bwMode="auto">
          <a:xfrm>
            <a:off x="-1" y="493729"/>
            <a:ext cx="2395722" cy="33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buFontTx/>
              <a:buNone/>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717" y="365781"/>
            <a:ext cx="10519331"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717" y="1825891"/>
            <a:ext cx="10519331"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717" y="6356747"/>
            <a:ext cx="2743519" cy="364274"/>
          </a:xfrm>
          <a:prstGeom prst="rect">
            <a:avLst/>
          </a:prstGeom>
        </p:spPr>
        <p:txBody>
          <a:bodyPr vert="horz" lIns="65032" tIns="32516" rIns="65032" bIns="32516" rtlCol="0" anchor="ctr"/>
          <a:lstStyle>
            <a:lvl1pPr algn="l">
              <a:defRPr sz="1200">
                <a:solidFill>
                  <a:schemeClr val="tx1">
                    <a:tint val="75000"/>
                  </a:schemeClr>
                </a:solidFill>
              </a:defRPr>
            </a:lvl1pPr>
          </a:lstStyle>
          <a:p>
            <a:pPr>
              <a:buFontTx/>
              <a:buNone/>
            </a:pPr>
            <a:fld id="{43A93E93-166D-47F5-9EF1-ACEABE24AEEA}" type="datetimeFigureOut">
              <a:rPr lang="zh-CN" altLang="en-US" smtClean="0">
                <a:solidFill>
                  <a:prstClr val="black">
                    <a:tint val="75000"/>
                  </a:prstClr>
                </a:solidFill>
                <a:latin typeface="Calibri" panose="020F05020202040A0204" pitchFamily="34" charset="0"/>
              </a:rPr>
              <a:t>2024/10/2</a:t>
            </a:fld>
            <a:endParaRPr lang="zh-CN" altLang="en-US">
              <a:solidFill>
                <a:prstClr val="black">
                  <a:tint val="75000"/>
                </a:prstClr>
              </a:solidFill>
              <a:latin typeface="Calibri" panose="020F05020202040A0204" pitchFamily="34" charset="0"/>
            </a:endParaRPr>
          </a:p>
        </p:txBody>
      </p:sp>
      <p:sp>
        <p:nvSpPr>
          <p:cNvPr id="5" name="页脚占位符 4"/>
          <p:cNvSpPr>
            <a:spLocks noGrp="1"/>
          </p:cNvSpPr>
          <p:nvPr>
            <p:ph type="ftr" sz="quarter" idx="3"/>
          </p:nvPr>
        </p:nvSpPr>
        <p:spPr>
          <a:xfrm>
            <a:off x="4039991" y="6356747"/>
            <a:ext cx="4116784"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pPr>
              <a:buFontTx/>
              <a:buNone/>
            </a:pPr>
            <a:endParaRPr lang="zh-CN" altLang="en-US">
              <a:solidFill>
                <a:prstClr val="black">
                  <a:tint val="75000"/>
                </a:prstClr>
              </a:solidFill>
              <a:latin typeface="Calibri" panose="020F05020202040A0204" pitchFamily="34" charset="0"/>
            </a:endParaRPr>
          </a:p>
        </p:txBody>
      </p:sp>
      <p:sp>
        <p:nvSpPr>
          <p:cNvPr id="6" name="灯片编号占位符 5"/>
          <p:cNvSpPr>
            <a:spLocks noGrp="1"/>
          </p:cNvSpPr>
          <p:nvPr>
            <p:ph type="sldNum" sz="quarter" idx="4"/>
          </p:nvPr>
        </p:nvSpPr>
        <p:spPr>
          <a:xfrm>
            <a:off x="8614531" y="6356747"/>
            <a:ext cx="2743519" cy="364274"/>
          </a:xfrm>
          <a:prstGeom prst="rect">
            <a:avLst/>
          </a:prstGeom>
        </p:spPr>
        <p:txBody>
          <a:bodyPr vert="horz" lIns="65032" tIns="32516" rIns="65032" bIns="32516" rtlCol="0" anchor="ctr"/>
          <a:lstStyle>
            <a:lvl1pPr algn="r">
              <a:defRPr sz="1200">
                <a:solidFill>
                  <a:schemeClr val="tx1">
                    <a:tint val="75000"/>
                  </a:schemeClr>
                </a:solidFill>
              </a:defRPr>
            </a:lvl1pPr>
          </a:lstStyle>
          <a:p>
            <a:pPr>
              <a:buFontTx/>
              <a:buNone/>
            </a:pPr>
            <a:fld id="{118D5ACA-62CA-46DB-AD6B-12EDD6D51A23}" type="slidenum">
              <a:rPr lang="zh-CN" altLang="en-US" smtClean="0">
                <a:solidFill>
                  <a:prstClr val="black">
                    <a:tint val="75000"/>
                  </a:prstClr>
                </a:solidFill>
                <a:latin typeface="Calibri" panose="020F05020202040A0204" pitchFamily="34" charset="0"/>
              </a:rPr>
              <a:t>‹#›</a:t>
            </a:fld>
            <a:endParaRPr lang="zh-CN" altLang="en-US">
              <a:solidFill>
                <a:prstClr val="black">
                  <a:tint val="75000"/>
                </a:prstClr>
              </a:solidFill>
              <a:latin typeface="Calibri" panose="020F05020202040A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ransition spd="med" advClick="0" advTm="0">
    <p:push dir="r"/>
  </p:transition>
  <p:txStyles>
    <p:titleStyle>
      <a:lvl1pPr algn="l" defTabSz="866775" rtl="0" eaLnBrk="1" latinLnBrk="0" hangingPunct="1">
        <a:lnSpc>
          <a:spcPct val="90000"/>
        </a:lnSpc>
        <a:spcBef>
          <a:spcPct val="0"/>
        </a:spcBef>
        <a:buNone/>
        <a:defRPr sz="413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5056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p:bodyStyle>
    <p:otherStyle>
      <a:defPPr>
        <a:defRPr lang="zh-CN"/>
      </a:defPPr>
      <a:lvl1pPr marL="0" algn="l" defTabSz="866775" rtl="0" eaLnBrk="1" latinLnBrk="0" hangingPunct="1">
        <a:defRPr sz="1735" kern="1200">
          <a:solidFill>
            <a:schemeClr val="tx1"/>
          </a:solidFill>
          <a:latin typeface="+mn-lt"/>
          <a:ea typeface="+mn-ea"/>
          <a:cs typeface="+mn-cs"/>
        </a:defRPr>
      </a:lvl1pPr>
      <a:lvl2pPr marL="433705" algn="l" defTabSz="866775" rtl="0" eaLnBrk="1" latinLnBrk="0" hangingPunct="1">
        <a:defRPr sz="1735" kern="1200">
          <a:solidFill>
            <a:schemeClr val="tx1"/>
          </a:solidFill>
          <a:latin typeface="+mn-lt"/>
          <a:ea typeface="+mn-ea"/>
          <a:cs typeface="+mn-cs"/>
        </a:defRPr>
      </a:lvl2pPr>
      <a:lvl3pPr marL="866775" algn="l" defTabSz="866775" rtl="0" eaLnBrk="1" latinLnBrk="0" hangingPunct="1">
        <a:defRPr sz="1735" kern="1200">
          <a:solidFill>
            <a:schemeClr val="tx1"/>
          </a:solidFill>
          <a:latin typeface="+mn-lt"/>
          <a:ea typeface="+mn-ea"/>
          <a:cs typeface="+mn-cs"/>
        </a:defRPr>
      </a:lvl3pPr>
      <a:lvl4pPr marL="1300480" algn="l" defTabSz="866775" rtl="0" eaLnBrk="1" latinLnBrk="0" hangingPunct="1">
        <a:defRPr sz="1735" kern="1200">
          <a:solidFill>
            <a:schemeClr val="tx1"/>
          </a:solidFill>
          <a:latin typeface="+mn-lt"/>
          <a:ea typeface="+mn-ea"/>
          <a:cs typeface="+mn-cs"/>
        </a:defRPr>
      </a:lvl4pPr>
      <a:lvl5pPr marL="1733550" algn="l" defTabSz="866775" rtl="0" eaLnBrk="1" latinLnBrk="0" hangingPunct="1">
        <a:defRPr sz="1735" kern="1200">
          <a:solidFill>
            <a:schemeClr val="tx1"/>
          </a:solidFill>
          <a:latin typeface="+mn-lt"/>
          <a:ea typeface="+mn-ea"/>
          <a:cs typeface="+mn-cs"/>
        </a:defRPr>
      </a:lvl5pPr>
      <a:lvl6pPr marL="2167255" algn="l" defTabSz="866775" rtl="0" eaLnBrk="1" latinLnBrk="0" hangingPunct="1">
        <a:defRPr sz="1735" kern="1200">
          <a:solidFill>
            <a:schemeClr val="tx1"/>
          </a:solidFill>
          <a:latin typeface="+mn-lt"/>
          <a:ea typeface="+mn-ea"/>
          <a:cs typeface="+mn-cs"/>
        </a:defRPr>
      </a:lvl6pPr>
      <a:lvl7pPr marL="2600325" algn="l" defTabSz="866775" rtl="0" eaLnBrk="1" latinLnBrk="0" hangingPunct="1">
        <a:defRPr sz="1735" kern="1200">
          <a:solidFill>
            <a:schemeClr val="tx1"/>
          </a:solidFill>
          <a:latin typeface="+mn-lt"/>
          <a:ea typeface="+mn-ea"/>
          <a:cs typeface="+mn-cs"/>
        </a:defRPr>
      </a:lvl7pPr>
      <a:lvl8pPr marL="3034030" algn="l" defTabSz="866775" rtl="0" eaLnBrk="1" latinLnBrk="0" hangingPunct="1">
        <a:defRPr sz="1735" kern="1200">
          <a:solidFill>
            <a:schemeClr val="tx1"/>
          </a:solidFill>
          <a:latin typeface="+mn-lt"/>
          <a:ea typeface="+mn-ea"/>
          <a:cs typeface="+mn-cs"/>
        </a:defRPr>
      </a:lvl8pPr>
      <a:lvl9pPr marL="3467100" algn="l" defTabSz="866775" rtl="0" eaLnBrk="1" latinLnBrk="0" hangingPunct="1">
        <a:defRPr sz="17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2" Type="http://schemas.openxmlformats.org/officeDocument/2006/relationships/tags" Target="../tags/tag25.xml"/><Relationship Id="rId16" Type="http://schemas.openxmlformats.org/officeDocument/2006/relationships/notesSlide" Target="../notesSlides/notesSlide22.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slideLayout" Target="../slideLayouts/slideLayout3.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notesSlide" Target="../notesSlides/notesSlide31.xml"/><Relationship Id="rId5" Type="http://schemas.openxmlformats.org/officeDocument/2006/relationships/tags" Target="../tags/tag42.xml"/><Relationship Id="rId10" Type="http://schemas.openxmlformats.org/officeDocument/2006/relationships/slideLayout" Target="../slideLayouts/slideLayout3.xml"/><Relationship Id="rId4" Type="http://schemas.openxmlformats.org/officeDocument/2006/relationships/tags" Target="../tags/tag41.xml"/><Relationship Id="rId9" Type="http://schemas.openxmlformats.org/officeDocument/2006/relationships/tags" Target="../tags/tag4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notesSlide" Target="../notesSlides/notesSlide34.xml"/><Relationship Id="rId5" Type="http://schemas.openxmlformats.org/officeDocument/2006/relationships/tags" Target="../tags/tag51.xml"/><Relationship Id="rId10" Type="http://schemas.openxmlformats.org/officeDocument/2006/relationships/slideLayout" Target="../slideLayouts/slideLayout3.xml"/><Relationship Id="rId4" Type="http://schemas.openxmlformats.org/officeDocument/2006/relationships/tags" Target="../tags/tag50.xml"/><Relationship Id="rId9" Type="http://schemas.openxmlformats.org/officeDocument/2006/relationships/tags" Target="../tags/tag5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notesSlide" Target="../notesSlides/notesSlide6.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3334" y="-2062"/>
            <a:ext cx="12190095" cy="6860063"/>
          </a:xfrm>
          <a:prstGeom prst="rect">
            <a:avLst/>
          </a:prstGeom>
          <a:noFill/>
        </p:spPr>
      </p:pic>
      <p:sp>
        <p:nvSpPr>
          <p:cNvPr id="18" name="矩形 259"/>
          <p:cNvSpPr>
            <a:spLocks noChangeArrowheads="1"/>
          </p:cNvSpPr>
          <p:nvPr/>
        </p:nvSpPr>
        <p:spPr bwMode="auto">
          <a:xfrm>
            <a:off x="2381250" y="2663747"/>
            <a:ext cx="743381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zh-CN" altLang="en-US" sz="5400" b="1" cap="all" dirty="0">
                <a:solidFill>
                  <a:prstClr val="black">
                    <a:lumMod val="65000"/>
                    <a:lumOff val="35000"/>
                  </a:prstClr>
                </a:solidFill>
                <a:cs typeface="Arial" panose="020B0604020202020204" pitchFamily="34" charset="0"/>
              </a:rPr>
              <a:t>大数据技术基础</a:t>
            </a:r>
            <a:endParaRPr lang="en-US" altLang="zh-CN" sz="5400" b="1" cap="all" dirty="0">
              <a:solidFill>
                <a:prstClr val="black">
                  <a:lumMod val="65000"/>
                  <a:lumOff val="35000"/>
                </a:prstClr>
              </a:solidFill>
              <a:cs typeface="Arial" panose="020B0604020202020204" pitchFamily="34" charset="0"/>
            </a:endParaRPr>
          </a:p>
        </p:txBody>
      </p:sp>
      <p:sp>
        <p:nvSpPr>
          <p:cNvPr id="21" name="矩形 259"/>
          <p:cNvSpPr>
            <a:spLocks noChangeArrowheads="1"/>
          </p:cNvSpPr>
          <p:nvPr/>
        </p:nvSpPr>
        <p:spPr bwMode="auto">
          <a:xfrm>
            <a:off x="2524125" y="3862535"/>
            <a:ext cx="743381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endParaRPr lang="zh-CN" altLang="en-US" sz="1600" dirty="0">
              <a:solidFill>
                <a:prstClr val="black">
                  <a:lumMod val="65000"/>
                  <a:lumOff val="35000"/>
                </a:prstClr>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Click="0" advTm="7000"/>
    </mc:Choice>
    <mc:Fallback xmlns="">
      <p:transition advClick="0"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9.2  大数据查询分析计算</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9.2.1  大数据查询分析计算概述</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4831080"/>
          </a:xfrm>
          <a:prstGeom prst="rect">
            <a:avLst/>
          </a:prstGeom>
          <a:noFill/>
        </p:spPr>
        <p:txBody>
          <a:bodyPr wrap="square" rtlCol="0">
            <a:spAutoFit/>
          </a:bodyPr>
          <a:lstStyle/>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大数据查询分析计算是针对于大规模数据，采用分布式数据存储管理和</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并行化</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计算方法提供了</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实时或准实时</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的数据查询分析能力，从而满足企业经营管理的需求。例如Google公司的Dremel就是适用于大数据环境下的一款可扩展的交互式的实时查询系统，它能做到在2~3秒内完成PB级别的数据查询。</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为了支持大规模数据的查询分析，我们可利用抽象思维，在HDFS上构建一个多维数据模型，可以将这种模型看做数据立方体的形式，可以以多维对数据进行建模和观察。我们知道，分布式思想是处理大规模数据的重要思想之一，对于多维数据的模型，我们可以将它划分为多维数据模型的集合，即将其拆分成很多个更小的模块，然后对这些子立方体求和，即可得到整体的数据。</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81483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9.2  大数据查询分析计算</a:t>
            </a:r>
          </a:p>
          <a:p>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01725" y="905510"/>
            <a:ext cx="9904095" cy="526224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在这个多维数据模型上的概念和可以进行的操作如下：</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维（Dimension）：是人们观察数据的特定角度，是考虑问题时的一类属性，属性集合构成一个维（时间维、地理维等）。</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维的层次（Level）：人们观察数据的某个特定角度（即某个维）还可以存在细节程度不同的各个描述方面（时间维：日期、月份、季度、年）。</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维的成员（Member）：维的一个取值，是数据项在某维中位置的描述。（“某年某月某日”是在时间维上位置的描述）。</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度量（Measure）：多维数组的取值。（2019年7月，上海，笔记本电脑，5000）。</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81483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9.2  大数据查询分析计算</a:t>
            </a:r>
          </a:p>
          <a:p>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17600" y="1227455"/>
            <a:ext cx="9888220" cy="526224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钻取：是改变维的层次，变换分析的粒度。它包括向下钻取（Drill-down）和向上钻取（Drill-up）/上卷(Roll-up)。下钻是在某一维上将低层次的细节数据概括到高层次的汇总数据，或者减少维数；而上卷则相反，它从汇总数据深入到细节数据进行观察或增加新维。</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切片和切块：是在一部分维上选定值后，关心度量数据在剩余维上的分布。如果剩余的维只有两个，则是切片；如果有三个或以上，则是切块。</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转轴（pivot）：又称旋转，是变换维的方向，即在表格中重新安排维的放置（例如行列互换）。</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通过构建多维数据模型的方式，并且可对其建立索引从而实现了对大数据的高效查询和分析。具体实现也可以采用预计算这种模式。预计算可以大幅度降低响应时间，提高大数据查询分析计算性能。</a:t>
            </a:r>
          </a:p>
        </p:txBody>
      </p:sp>
    </p:spTree>
  </p:cSld>
  <p:clrMapOvr>
    <a:masterClrMapping/>
  </p:clrMapOvr>
  <p:transition spd="slow" advClick="0" advTm="3624"/>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9.2  大数据查询分析计算</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9.2.2  大数据查询分析计算组件</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926465" y="1741805"/>
            <a:ext cx="10176510" cy="3723005"/>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1．Hive</a:t>
            </a: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Hive是建立在Hadoop上的开源数据仓库基础架构用于支持大数据查询分析计算组件，用于存储和处理海量结构化数据。作为一种可以存储、查询和分析存储在Hadoop中的大规模数据的机制，它提供了一系列的工具用来进行数据提取、转换加载（ETL），定义了简单的类SQL查询语言（HQL），允许熟悉SQL的用户方便地使用Hive查询数据。Hive可以将结构化的数据文件映射为一张数据库表，并通过HQL语句快速实现简单的MapReduce统计，最终生成一系列基于Hadoop的Map/Reduce任务，通过执行这些任务完成数据处理。</a:t>
            </a:r>
          </a:p>
        </p:txBody>
      </p:sp>
    </p:spTree>
  </p:cSld>
  <p:clrMapOvr>
    <a:masterClrMapping/>
  </p:clrMapOvr>
  <p:transition spd="slow" advClick="0" advTm="362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9.2  大数据查询分析计算</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77570" y="1189990"/>
            <a:ext cx="10047605" cy="3046095"/>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2．SparkSQL</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SparkSQL采用了内存列存储技术，无论在空间占用量和读取吞吐率上都占有很大优势。比Hive要快10到100倍。Spark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SQL允许开发人员直接处理RDD，同时也可查询Hive、HBase等外部数据源。Spark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SQL的一个重要特点是其能够统一处理关系表和RDD，使得开发人员不需要自己编写Spark应用程序，开发人员可以轻松地使用SQL命令进行查询，并进行更复杂的数据分析。</a:t>
            </a:r>
          </a:p>
        </p:txBody>
      </p:sp>
    </p:spTree>
  </p:cSld>
  <p:clrMapOvr>
    <a:masterClrMapping/>
  </p:clrMapOvr>
  <p:transition spd="slow" advClick="0" advTm="3624"/>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9.2  大数据查询分析计算</a:t>
            </a: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77570" y="1189990"/>
            <a:ext cx="10047605" cy="3046095"/>
          </a:xfrm>
          <a:prstGeom prst="rect">
            <a:avLst/>
          </a:prstGeom>
          <a:noFill/>
        </p:spPr>
        <p:txBody>
          <a:bodyPr wrap="square" rtlCol="0">
            <a:spAutoFit/>
          </a:bodyPr>
          <a:lstStyle/>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3．Impala</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Impala是Cloudera公司推出，提供对HDFS、HBase数据的高性能、低延迟的交互式SQL查询功能。Impala没有再使用缓慢的Hive+MapReduce批处理，而是通过使用与商用并行关系数据库中类似的分布式查询引擎（由Query Planner、Query Coordinator和Query Exec Engine三部分组成），可以直接从HDFS或HBase中用SELECT、JOIN和统计函数查询数据进行大数据的查询分析，从而大大降低了延迟。</a:t>
            </a:r>
          </a:p>
        </p:txBody>
      </p:sp>
    </p:spTree>
  </p:cSld>
  <p:clrMapOvr>
    <a:masterClrMapping/>
  </p:clrMapOvr>
  <p:transition spd="slow" advClick="0" advTm="362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9.3  大数据流计算</a:t>
            </a: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9.3.1  大数据流计算概述</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41503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流计算即针对流数据的</a:t>
            </a:r>
            <a:r>
              <a:rPr lang="en-US" altLang="zh-CN"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实时计算</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，传统的MapReduce计算框架采用离线批处理的计算方式，主要针对静态数据的批量计算，并不适合用于动态的流数据的处理。</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大数据流计算是一种高实时性的计算模式，</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例如随着5G时代的来临，更快的网络传输速度使无人驾驶技术成为可能，我们需要一种实时的传感检测系统将路况信息的检测数据源源不断地传输到我们的自动驾驶系统中，系统会对回传数据进行实时的分析，预判路况的变化。这就是一种大数据流计算的应用场景。</a:t>
            </a:r>
          </a:p>
        </p:txBody>
      </p:sp>
    </p:spTree>
  </p:cSld>
  <p:clrMapOvr>
    <a:masterClrMapping/>
  </p:clrMapOvr>
  <p:transition spd="slow" advClick="0" advTm="362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9.3  大数据流计算</a:t>
            </a:r>
            <a:endParaRPr sz="2800" b="1" dirty="0">
              <a:solidFill>
                <a:schemeClr val="accent2"/>
              </a:solidFill>
              <a:latin typeface="微软雅黑" panose="020B0503020204020204" pitchFamily="34" charset="-122"/>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45210" y="1376045"/>
            <a:ext cx="10032365" cy="4154170"/>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对于一个合格的大数据流计算系统，应该具有以下性能：</a:t>
            </a:r>
          </a:p>
          <a:p>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ü"/>
            </a:pPr>
            <a:r>
              <a:rPr lang="en-US" sz="2400">
                <a:latin typeface="微软雅黑" panose="020B0503020204020204" pitchFamily="34" charset="-122"/>
                <a:ea typeface="微软雅黑" panose="020B0503020204020204" pitchFamily="34" charset="-122"/>
                <a:cs typeface="微软雅黑" panose="020B0503020204020204" pitchFamily="34" charset="-122"/>
              </a:rPr>
              <a:t>数据处理实时性强，处理数据速度快，延迟尽量控制在毫秒级别或以下。</a:t>
            </a:r>
          </a:p>
          <a:p>
            <a:pPr marL="342900" indent="-342900">
              <a:buFont typeface="Wingdings" panose="05000000000000000000" charset="0"/>
              <a:buChar char="ü"/>
            </a:pPr>
            <a:r>
              <a:rPr lang="en-US" sz="2400">
                <a:latin typeface="微软雅黑" panose="020B0503020204020204" pitchFamily="34" charset="-122"/>
                <a:ea typeface="微软雅黑" panose="020B0503020204020204" pitchFamily="34" charset="-122"/>
                <a:cs typeface="微软雅黑" panose="020B0503020204020204" pitchFamily="34" charset="-122"/>
              </a:rPr>
              <a:t>能够处理大数据，支持PB级别的数据规模，每秒可以处理几十万条以上的数据。</a:t>
            </a:r>
          </a:p>
          <a:p>
            <a:pPr marL="342900" indent="-342900">
              <a:buFont typeface="Wingdings" panose="05000000000000000000" charset="0"/>
              <a:buChar char="ü"/>
            </a:pPr>
            <a:r>
              <a:rPr lang="en-US" sz="2400">
                <a:latin typeface="微软雅黑" panose="020B0503020204020204" pitchFamily="34" charset="-122"/>
                <a:ea typeface="微软雅黑" panose="020B0503020204020204" pitchFamily="34" charset="-122"/>
                <a:cs typeface="微软雅黑" panose="020B0503020204020204" pitchFamily="34" charset="-122"/>
              </a:rPr>
              <a:t>支持分布式架构，使数据能够平滑扩展。</a:t>
            </a:r>
          </a:p>
          <a:p>
            <a:pPr marL="342900" indent="-342900">
              <a:buFont typeface="Wingdings" panose="05000000000000000000" charset="0"/>
              <a:buChar char="ü"/>
            </a:pPr>
            <a:r>
              <a:rPr lang="en-US" sz="2400">
                <a:latin typeface="微软雅黑" panose="020B0503020204020204" pitchFamily="34" charset="-122"/>
                <a:ea typeface="微软雅黑" panose="020B0503020204020204" pitchFamily="34" charset="-122"/>
                <a:cs typeface="微软雅黑" panose="020B0503020204020204" pitchFamily="34" charset="-122"/>
              </a:rPr>
              <a:t>处理的数据结果准确性高，可靠性强。</a:t>
            </a:r>
          </a:p>
          <a:p>
            <a:pPr marL="0" indent="0">
              <a:buFont typeface="Wingdings" panose="05000000000000000000" charset="0"/>
              <a:buNone/>
            </a:pPr>
            <a:endParaRPr 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en-US" sz="2400">
                <a:latin typeface="微软雅黑" panose="020B0503020204020204" pitchFamily="34" charset="-122"/>
                <a:ea typeface="微软雅黑" panose="020B0503020204020204" pitchFamily="34" charset="-122"/>
                <a:cs typeface="微软雅黑" panose="020B0503020204020204" pitchFamily="34" charset="-122"/>
              </a:rPr>
              <a:t>    以上四点针对不同的场景具体的要求也不尽相同，例如无人驾驶技术对第四点得到的数据结果的可靠性要求就会更高一些，而一些电子商务网站可能对第二点能够处理大量数据要求更高些。</a:t>
            </a:r>
          </a:p>
        </p:txBody>
      </p:sp>
    </p:spTree>
  </p:cSld>
  <p:clrMapOvr>
    <a:masterClrMapping/>
  </p:clrMapOvr>
  <p:transition spd="slow" advClick="0" advTm="3624"/>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a:t>
            </a:r>
            <a:r>
              <a:rPr sz="2800" b="1" dirty="0">
                <a:solidFill>
                  <a:schemeClr val="accent2"/>
                </a:solidFill>
                <a:latin typeface="微软雅黑" panose="020B0503020204020204" pitchFamily="34" charset="-122"/>
                <a:ea typeface="微软雅黑" panose="020B0503020204020204" pitchFamily="34" charset="-122"/>
                <a:sym typeface="+mn-ea"/>
              </a:rPr>
              <a:t>9.3  大数据流计算</a:t>
            </a:r>
            <a:endParaRPr lang="en-US" altLang="zh-CN" sz="2800" b="1" dirty="0">
              <a:solidFill>
                <a:schemeClr val="accent2"/>
              </a:solidFill>
              <a:latin typeface="微软雅黑" panose="020B0503020204020204" pitchFamily="34" charset="-122"/>
              <a:ea typeface="微软雅黑" panose="020B0503020204020204" pitchFamily="34" charset="-122"/>
              <a:sym typeface="+mn-ea"/>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9.3.2  大数据流计算组件</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926465" y="1741805"/>
            <a:ext cx="10176510" cy="36614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1．Storm</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Strom是Twitter开源的一个分布式流处理框架，Strom的作者认为，Strom对于实时计算的意义类似于Hadoop对于批处理的意义，Strom可以简单高效的处理流数据，并且支持多种编程语言。在Storm对数据流Streams的抽象描述中，流数据是由无限的Tuple序列组成，也是Storm中一次消息传递的基本单元（Tuple即元组，以key-value键值对的形式存储）。</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由于这点性质，使得Storm时延非常低，可以达到毫秒级</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a:p>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a:t>
            </a:r>
            <a:r>
              <a:rPr sz="2800" b="1" dirty="0">
                <a:solidFill>
                  <a:schemeClr val="accent2"/>
                </a:solidFill>
                <a:latin typeface="微软雅黑" panose="020B0503020204020204" pitchFamily="34" charset="-122"/>
                <a:ea typeface="微软雅黑" panose="020B0503020204020204" pitchFamily="34" charset="-122"/>
                <a:sym typeface="+mn-ea"/>
              </a:rPr>
              <a:t>9.3  大数据流计算</a:t>
            </a:r>
            <a:endParaRPr lang="en-US" altLang="zh-CN" sz="2800" b="1" dirty="0">
              <a:solidFill>
                <a:schemeClr val="accent2"/>
              </a:solidFill>
              <a:latin typeface="微软雅黑" panose="020B0503020204020204" pitchFamily="34" charset="-122"/>
              <a:ea typeface="微软雅黑" panose="020B0503020204020204" pitchFamily="34" charset="-122"/>
              <a:sym typeface="+mn-ea"/>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26465" y="1741805"/>
            <a:ext cx="10176510" cy="2922905"/>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p>
          <a:p>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Twitter采用了实时系统和批处理系统的分层架构来进行数据的处理。Hadoop负责数据的批处理，而Storm负责数据流的实时处理，并且二者的数据分别存储在不同数据库中。在查询计算时，系统会同时搜索批处理系统和实时处理的数据库，二者相结合来得到最终的数据。</a:t>
            </a:r>
          </a:p>
        </p:txBody>
      </p:sp>
    </p:spTree>
  </p:cSld>
  <p:clrMapOvr>
    <a:masterClrMapping/>
  </p:clrMapOvr>
  <p:transition spd="slow" advClick="0" advTm="3624"/>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3" name="TextBox 48"/>
          <p:cNvSpPr txBox="1"/>
          <p:nvPr/>
        </p:nvSpPr>
        <p:spPr>
          <a:xfrm>
            <a:off x="3860165" y="2689860"/>
            <a:ext cx="5668645" cy="738505"/>
          </a:xfrm>
          <a:prstGeom prst="rect">
            <a:avLst/>
          </a:prstGeom>
          <a:noFill/>
        </p:spPr>
        <p:txBody>
          <a:bodyPr wrap="square" lIns="0" tIns="0" rIns="0" bIns="0" rtlCol="0">
            <a:spAutoFit/>
          </a:bodyPr>
          <a:lstStyle/>
          <a:p>
            <a:pPr>
              <a:buFontTx/>
              <a:buNone/>
            </a:pPr>
            <a:r>
              <a:rPr lang="zh-CN" altLang="en-GB" sz="4800" b="1" dirty="0">
                <a:solidFill>
                  <a:schemeClr val="tx2"/>
                </a:solidFill>
                <a:latin typeface="微软雅黑" panose="020B0503020204020204" pitchFamily="34" charset="-122"/>
                <a:ea typeface="微软雅黑" panose="020B0503020204020204" pitchFamily="34" charset="-122"/>
                <a:cs typeface="+mn-ea"/>
                <a:sym typeface="+mn-lt"/>
              </a:rPr>
              <a:t>大数据计算模式</a:t>
            </a:r>
          </a:p>
        </p:txBody>
      </p:sp>
      <p:sp>
        <p:nvSpPr>
          <p:cNvPr id="15" name="矩形 259"/>
          <p:cNvSpPr>
            <a:spLocks noChangeArrowheads="1"/>
          </p:cNvSpPr>
          <p:nvPr/>
        </p:nvSpPr>
        <p:spPr bwMode="auto">
          <a:xfrm>
            <a:off x="2049783" y="2401076"/>
            <a:ext cx="2082271"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88" tIns="43344" rIns="86688" bIns="4334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en-US" altLang="zh-CN" sz="8000" cap="all" spc="284" dirty="0">
                <a:solidFill>
                  <a:srgbClr val="2C99C0"/>
                </a:solidFill>
                <a:latin typeface="Impact" panose="020B0806030902050204" pitchFamily="34" charset="0"/>
                <a:cs typeface="Arial" panose="020B0604020202020204" pitchFamily="34" charset="0"/>
              </a:rPr>
              <a:t>09</a:t>
            </a:r>
          </a:p>
        </p:txBody>
      </p:sp>
    </p:spTree>
  </p:cSld>
  <p:clrMapOvr>
    <a:masterClrMapping/>
  </p:clrMapOvr>
  <mc:AlternateContent xmlns:mc="http://schemas.openxmlformats.org/markup-compatibility/2006" xmlns:p14="http://schemas.microsoft.com/office/powerpoint/2010/main">
    <mc:Choice Requires="p14">
      <p:transition spd="slow" p14:dur="16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sym typeface="+mn-ea"/>
              </a:rPr>
              <a:t>9.3  大数据流计算</a:t>
            </a:r>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77570" y="1189990"/>
            <a:ext cx="10047605" cy="415417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2．Spark Streaming</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Spark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Streaming是构建在Spark上的实时计算框架，它很好的扩展了Spark处理大规模流式数据的能力。Spark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Streaming可接收多种数据源例如Kafka、Flume、HDFS，甚至普通的套接字。Spark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Streaming的原理实际上是将实时输入的流式数据分解成一系列更小的批处理作业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与Storm相比，Sprak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Streaming无法实现毫秒级的流计算，而Storm则可以（Storm的基本处理单位为Tuple，延迟低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因此Spark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Streaming难以满足实时性要求非常高的场景。但是Spark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Streaming由于其构建在Spark上，因此具有延迟低、容错性强的优点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advClick="0" advTm="3624"/>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9.4  大数据迭代计算</a:t>
            </a: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9.4.1  大数据迭代计算概述</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977900" y="2063750"/>
            <a:ext cx="10240645" cy="156845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迭代计算是用计算机处理问题的一种基本方法。它利用计算机运算速度快、适合做重复性操作的特点，让计算机对一组指令（或一定步骤）进行重复执行，在每次执行这组指令时，都可以从变量的原值推出它的新值。</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9.4  大数据迭代计算</a:t>
            </a:r>
          </a:p>
        </p:txBody>
      </p:sp>
      <p:sp>
        <p:nvSpPr>
          <p:cNvPr id="4" name="文本框 3"/>
          <p:cNvSpPr txBox="1"/>
          <p:nvPr/>
        </p:nvSpPr>
        <p:spPr>
          <a:xfrm>
            <a:off x="977900" y="1198245"/>
            <a:ext cx="10240645" cy="107632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利用迭代算法处理问题，需要做好以下三个方面工作：</a:t>
            </a: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marL="0" indent="0">
              <a:buFont typeface="+mj-lt"/>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3" name="任意多边形: 形状 4"/>
          <p:cNvSpPr/>
          <p:nvPr>
            <p:custDataLst>
              <p:tags r:id="rId1"/>
            </p:custDataLst>
          </p:nvPr>
        </p:nvSpPr>
        <p:spPr>
          <a:xfrm>
            <a:off x="1317816" y="1868181"/>
            <a:ext cx="2168154" cy="816361"/>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1F74AD"/>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60007" tIns="261981" rIns="392474" bIns="330228" numCol="1" spcCol="1270" anchor="ctr" anchorCtr="0">
            <a:noAutofit/>
          </a:bodyPr>
          <a:lstStyle/>
          <a:p>
            <a:pPr marL="0" lvl="0" indent="0" algn="l" defTabSz="933450">
              <a:lnSpc>
                <a:spcPct val="90000"/>
              </a:lnSpc>
              <a:spcBef>
                <a:spcPct val="0"/>
              </a:spcBef>
              <a:spcAft>
                <a:spcPct val="35000"/>
              </a:spcAft>
              <a:buNone/>
            </a:pPr>
            <a:endParaRPr lang="en-US" sz="1575" kern="120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2"/>
            </p:custDataLst>
          </p:nvPr>
        </p:nvSpPr>
        <p:spPr>
          <a:xfrm>
            <a:off x="1325140" y="2094314"/>
            <a:ext cx="453065" cy="364092"/>
          </a:xfrm>
          <a:prstGeom prst="rect">
            <a:avLst/>
          </a:prstGeom>
          <a:noFill/>
        </p:spPr>
        <p:txBody>
          <a:bodyPr wrap="square" rtlCol="0">
            <a:normAutofit/>
          </a:bodyPr>
          <a:lstStyle/>
          <a:p>
            <a:r>
              <a:rPr lang="en-US" altLang="zh-CN" sz="135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35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custDataLst>
              <p:tags r:id="rId3"/>
            </p:custDataLst>
          </p:nvPr>
        </p:nvSpPr>
        <p:spPr>
          <a:xfrm>
            <a:off x="1587500" y="2028825"/>
            <a:ext cx="1744980" cy="429260"/>
          </a:xfrm>
          <a:prstGeom prst="rect">
            <a:avLst/>
          </a:prstGeom>
          <a:noFill/>
        </p:spPr>
        <p:txBody>
          <a:bodyPr wrap="square" rtlCol="0">
            <a:noAutofit/>
          </a:bodyPr>
          <a:lstStyle/>
          <a:p>
            <a:pPr algn="ctr">
              <a:lnSpc>
                <a:spcPct val="120000"/>
              </a:lnSpc>
            </a:pPr>
            <a:r>
              <a:rPr lang="en-US" alt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确定迭代变量</a:t>
            </a:r>
            <a:endParaRPr lang="en-US" altLang="zh-CN" sz="2000" b="1" spc="30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文本框 23"/>
          <p:cNvSpPr txBox="1"/>
          <p:nvPr>
            <p:custDataLst>
              <p:tags r:id="rId4"/>
            </p:custDataLst>
          </p:nvPr>
        </p:nvSpPr>
        <p:spPr>
          <a:xfrm>
            <a:off x="977900" y="3251200"/>
            <a:ext cx="2508250" cy="1823720"/>
          </a:xfrm>
          <a:prstGeom prst="rect">
            <a:avLst/>
          </a:prstGeom>
          <a:noFill/>
        </p:spPr>
        <p:txBody>
          <a:bodyPr wrap="square" rtlCol="0">
            <a:noAutofit/>
          </a:bodyPr>
          <a:lstStyle/>
          <a:p>
            <a:pPr>
              <a:lnSpc>
                <a:spcPct val="12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在能够用迭代算法处理的问题中，至少具有一个间接或间接地不断由旧值推出新值的变量，这个变量就是迭代变量。</a:t>
            </a:r>
            <a:endParaRPr lang="en-US" altLang="zh-CN" sz="1800" spc="150">
              <a:solidFill>
                <a:srgbClr val="000000">
                  <a:lumMod val="50000"/>
                  <a:lumOff val="5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任意多边形: 形状 5"/>
          <p:cNvSpPr/>
          <p:nvPr>
            <p:custDataLst>
              <p:tags r:id="rId5"/>
            </p:custDataLst>
          </p:nvPr>
        </p:nvSpPr>
        <p:spPr>
          <a:xfrm>
            <a:off x="4957786" y="1868181"/>
            <a:ext cx="2167845" cy="816361"/>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3498D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60007" tIns="261981" rIns="392474" bIns="330228" numCol="1" spcCol="1270" anchor="ctr" anchorCtr="0">
            <a:noAutofit/>
          </a:bodyPr>
          <a:lstStyle/>
          <a:p>
            <a:pPr marL="0" lvl="0" indent="0" algn="l" defTabSz="933450">
              <a:lnSpc>
                <a:spcPct val="90000"/>
              </a:lnSpc>
              <a:spcBef>
                <a:spcPct val="0"/>
              </a:spcBef>
              <a:spcAft>
                <a:spcPct val="35000"/>
              </a:spcAft>
              <a:buNone/>
            </a:pPr>
            <a:endParaRPr lang="en-US" sz="1575" kern="12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custDataLst>
              <p:tags r:id="rId6"/>
            </p:custDataLst>
          </p:nvPr>
        </p:nvSpPr>
        <p:spPr>
          <a:xfrm>
            <a:off x="4964464" y="2094314"/>
            <a:ext cx="453065" cy="364092"/>
          </a:xfrm>
          <a:prstGeom prst="rect">
            <a:avLst/>
          </a:prstGeom>
          <a:noFill/>
        </p:spPr>
        <p:txBody>
          <a:bodyPr wrap="square" rtlCol="0">
            <a:normAutofit/>
          </a:bodyPr>
          <a:lstStyle/>
          <a:p>
            <a:r>
              <a:rPr lang="en-US" altLang="zh-CN" sz="135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35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custDataLst>
              <p:tags r:id="rId7"/>
            </p:custDataLst>
          </p:nvPr>
        </p:nvSpPr>
        <p:spPr>
          <a:xfrm>
            <a:off x="5275316" y="2028849"/>
            <a:ext cx="1531948" cy="428982"/>
          </a:xfrm>
          <a:prstGeom prst="rect">
            <a:avLst/>
          </a:prstGeom>
          <a:noFill/>
        </p:spPr>
        <p:txBody>
          <a:bodyPr wrap="square" rtlCol="0">
            <a:normAutofit/>
          </a:bodyPr>
          <a:lstStyle/>
          <a:p>
            <a:pPr algn="ctr">
              <a:lnSpc>
                <a:spcPct val="120000"/>
              </a:lnSpc>
              <a:buClrTx/>
              <a:buSzTx/>
            </a:pPr>
            <a:r>
              <a:rPr lang="en-US" alt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迭代关系式</a:t>
            </a:r>
          </a:p>
        </p:txBody>
      </p:sp>
      <p:sp>
        <p:nvSpPr>
          <p:cNvPr id="25" name="文本框 24"/>
          <p:cNvSpPr txBox="1"/>
          <p:nvPr>
            <p:custDataLst>
              <p:tags r:id="rId8"/>
            </p:custDataLst>
          </p:nvPr>
        </p:nvSpPr>
        <p:spPr>
          <a:xfrm>
            <a:off x="4182110" y="3130550"/>
            <a:ext cx="3091180" cy="1823720"/>
          </a:xfrm>
          <a:prstGeom prst="rect">
            <a:avLst/>
          </a:prstGeom>
          <a:noFill/>
        </p:spPr>
        <p:txBody>
          <a:bodyPr wrap="square" rtlCol="0">
            <a:noAutofit/>
          </a:bodyPr>
          <a:lstStyle/>
          <a:p>
            <a:pPr>
              <a:lnSpc>
                <a:spcPct val="12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建立迭代关系式。所谓迭代关系式，指如何从变量的前一个值推出其下一个值的公式(或关系)。迭代关系式的建立是处理迭代问题的关键，通常能够使用递推或倒推的方法来完成。</a:t>
            </a:r>
            <a:endParaRPr lang="en-US" altLang="zh-CN" sz="1800" spc="150">
              <a:solidFill>
                <a:srgbClr val="000000">
                  <a:lumMod val="50000"/>
                  <a:lumOff val="5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任意多边形: 形状 6"/>
          <p:cNvSpPr/>
          <p:nvPr>
            <p:custDataLst>
              <p:tags r:id="rId9"/>
            </p:custDataLst>
          </p:nvPr>
        </p:nvSpPr>
        <p:spPr>
          <a:xfrm>
            <a:off x="8623032" y="1868181"/>
            <a:ext cx="2167842" cy="816361"/>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1AA3AA"/>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60007" tIns="261981" rIns="392474" bIns="330228" numCol="1" spcCol="1270" anchor="ctr" anchorCtr="0">
            <a:noAutofit/>
          </a:bodyPr>
          <a:lstStyle/>
          <a:p>
            <a:pPr marL="0" lvl="0" indent="0" algn="l" defTabSz="933450">
              <a:lnSpc>
                <a:spcPct val="90000"/>
              </a:lnSpc>
              <a:spcBef>
                <a:spcPct val="0"/>
              </a:spcBef>
              <a:spcAft>
                <a:spcPct val="35000"/>
              </a:spcAft>
              <a:buNone/>
            </a:pPr>
            <a:endParaRPr lang="en-US" sz="1575" kern="120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0"/>
            </p:custDataLst>
          </p:nvPr>
        </p:nvSpPr>
        <p:spPr>
          <a:xfrm>
            <a:off x="8629479" y="2094314"/>
            <a:ext cx="453065" cy="364092"/>
          </a:xfrm>
          <a:prstGeom prst="rect">
            <a:avLst/>
          </a:prstGeom>
          <a:noFill/>
        </p:spPr>
        <p:txBody>
          <a:bodyPr wrap="square" rtlCol="0">
            <a:normAutofit/>
          </a:bodyPr>
          <a:lstStyle/>
          <a:p>
            <a:r>
              <a:rPr lang="en-US" altLang="zh-CN" sz="1350" b="1">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350" b="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11"/>
            </p:custDataLst>
          </p:nvPr>
        </p:nvSpPr>
        <p:spPr>
          <a:xfrm>
            <a:off x="8294370" y="2061845"/>
            <a:ext cx="2731135" cy="429260"/>
          </a:xfrm>
          <a:prstGeom prst="rect">
            <a:avLst/>
          </a:prstGeom>
          <a:noFill/>
        </p:spPr>
        <p:txBody>
          <a:bodyPr wrap="square" rtlCol="0">
            <a:noAutofit/>
          </a:bodyPr>
          <a:lstStyle/>
          <a:p>
            <a:pPr algn="ctr">
              <a:lnSpc>
                <a:spcPct val="120000"/>
              </a:lnSpc>
              <a:buClrTx/>
              <a:buSzTx/>
            </a:pPr>
            <a:r>
              <a:rPr lang="en-US" alt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迭代过程进行控制</a:t>
            </a:r>
          </a:p>
        </p:txBody>
      </p:sp>
      <p:sp>
        <p:nvSpPr>
          <p:cNvPr id="26" name="文本框 25"/>
          <p:cNvSpPr txBox="1"/>
          <p:nvPr>
            <p:custDataLst>
              <p:tags r:id="rId12"/>
            </p:custDataLst>
          </p:nvPr>
        </p:nvSpPr>
        <p:spPr>
          <a:xfrm>
            <a:off x="8084820" y="3130550"/>
            <a:ext cx="2941320" cy="1823720"/>
          </a:xfrm>
          <a:prstGeom prst="rect">
            <a:avLst/>
          </a:prstGeom>
          <a:noFill/>
        </p:spPr>
        <p:txBody>
          <a:bodyPr wrap="square" rtlCol="0">
            <a:noAutofit/>
          </a:bodyPr>
          <a:lstStyle/>
          <a:p>
            <a:pPr>
              <a:lnSpc>
                <a:spcPct val="12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迭代过程的控制通常可分为两种情况：一种是所需的迭代次数是个确定的值，能够计算出来;另一种是所需的迭代次数无法确定。对于前一种情况，能够建立一个固定次数的循环来实现对迭代过程的控制;对于后一种情况，需要进一步分析出用来结束迭代过程的条件。</a:t>
            </a:r>
            <a:endParaRPr lang="en-US" altLang="zh-CN" sz="18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endParaRPr lang="en-US" altLang="zh-CN" sz="1800" spc="150">
              <a:solidFill>
                <a:srgbClr val="000000">
                  <a:lumMod val="50000"/>
                  <a:lumOff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cxnSp>
        <p:nvCxnSpPr>
          <p:cNvPr id="29" name="直接连接符 28"/>
          <p:cNvCxnSpPr/>
          <p:nvPr>
            <p:custDataLst>
              <p:tags r:id="rId13"/>
            </p:custDataLst>
          </p:nvPr>
        </p:nvCxnSpPr>
        <p:spPr>
          <a:xfrm>
            <a:off x="4182111" y="3130692"/>
            <a:ext cx="0" cy="2484246"/>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cxnSp>
        <p:nvCxnSpPr>
          <p:cNvPr id="30" name="直接连接符 29"/>
          <p:cNvCxnSpPr/>
          <p:nvPr>
            <p:custDataLst>
              <p:tags r:id="rId14"/>
            </p:custDataLst>
          </p:nvPr>
        </p:nvCxnSpPr>
        <p:spPr>
          <a:xfrm>
            <a:off x="7821772" y="3130692"/>
            <a:ext cx="0" cy="2484246"/>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spTree>
  </p:cSld>
  <p:clrMapOvr>
    <a:masterClrMapping/>
  </p:clrMapOvr>
  <p:transition spd="slow" advClick="0" advTm="3624"/>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9.4  大数据迭代计算</a:t>
            </a: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9.4.2  迭代计算组件</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977265" y="2176780"/>
            <a:ext cx="10240645" cy="224536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1．Mahout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Mahout 是 Apache Software Foundation（ASF） 旗下的一个开源项目，提供一些可扩展的机器学习领域经典算法的实现，可以帮助开发人员更加方便快捷地创建智能应用程序。Mahout包含许多实现，包括聚类、分类、推荐过滤、频繁子项挖掘，其中大量的用到了迭代的方法和思想。</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9.4  大数据迭代计算</a:t>
            </a:r>
          </a:p>
        </p:txBody>
      </p:sp>
      <p:sp>
        <p:nvSpPr>
          <p:cNvPr id="4" name="文本框 3"/>
          <p:cNvSpPr txBox="1"/>
          <p:nvPr/>
        </p:nvSpPr>
        <p:spPr>
          <a:xfrm>
            <a:off x="1102995" y="1629410"/>
            <a:ext cx="10240645" cy="415417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Mahout的主要功能如下</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（1）推荐引擎</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服务商或网站会根据你过去的行为为你推荐书籍、电影或文章。</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（2）聚类</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今日头条使用聚类技术通过标题把新闻文章进行分组，从而按照逻辑线索来显示新闻，而并非给出所有新闻的原始列表。在聚类中会大量使用到大数据的迭代计算。</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（3）分类</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腾讯邮箱基于用户以前对正常邮件和垃圾邮件的报告，以及电子邮件自身的特征，来判别到来的消息是否是垃圾邮件。</a:t>
            </a:r>
          </a:p>
        </p:txBody>
      </p:sp>
    </p:spTree>
  </p:cSld>
  <p:clrMapOvr>
    <a:masterClrMapping/>
  </p:clrMapOvr>
  <p:transition spd="slow" advClick="0" advTm="362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9.4  大数据迭代计算</a:t>
            </a:r>
          </a:p>
        </p:txBody>
      </p:sp>
      <p:sp>
        <p:nvSpPr>
          <p:cNvPr id="11" name="文本框 10"/>
          <p:cNvSpPr txBox="1"/>
          <p:nvPr/>
        </p:nvSpPr>
        <p:spPr>
          <a:xfrm>
            <a:off x="1135380" y="941070"/>
            <a:ext cx="10240645" cy="298450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2．MLlib</a:t>
            </a: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MLlib是Spark中提供机器学习函数的库，它提供了常用机器学习算法的实现，包括聚类、分类、回归、协同过滤等。在机器学习中的参数学习过程中，参数的不断传递需要用到大数据的迭代计算。MLlib中包含许多机器学习算法，可以在Spark支持的所有编程语言中使用。MLlib的设计理念非常简单：把数据以RDD（弹性分布式数据集）的形式表示，然后在分布式数据集上调用各种算法。</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sz="2800" b="1" dirty="0">
                <a:solidFill>
                  <a:schemeClr val="accent2"/>
                </a:solidFill>
                <a:latin typeface="微软雅黑" panose="020B0503020204020204" pitchFamily="34" charset="-122"/>
                <a:ea typeface="微软雅黑" panose="020B0503020204020204" pitchFamily="34" charset="-122"/>
              </a:rPr>
              <a:t>9.4  大数据迭代计算</a:t>
            </a:r>
          </a:p>
        </p:txBody>
      </p:sp>
      <p:sp>
        <p:nvSpPr>
          <p:cNvPr id="11" name="文本框 10"/>
          <p:cNvSpPr txBox="1"/>
          <p:nvPr/>
        </p:nvSpPr>
        <p:spPr>
          <a:xfrm>
            <a:off x="1056005" y="1214755"/>
            <a:ext cx="10320020" cy="452310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MLlib引入了一些数据类型（比如向量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），不过归根结底，MLlib就是RDD上一系列可供调用的函数的集合。比如，如果要用MLlib来完成文本分类的任务（例如识别垃圾邮件），</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只需按如下步骤操作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（1）首先用字符串RDD来表示你的信息。</a:t>
            </a: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（2）运行MLlib中的一个特征提取（feature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extraction）算法来把文本数据转换为数值特征（适合机器学习算法处理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该操作会返回一个向量RDD</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（3）对向量RDD调用分类算法（比如逻辑回归）；</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这步会返回一个模型对象，可以使用该对象对新的数据点进行分类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（4）使用MLlib的评估函数在测试数据集上评估模型。</a:t>
            </a:r>
          </a:p>
          <a:p>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需要注意的是，MLlib中只包含能够在集群上运行良好的并行算法。有些经典的机器学习算法没有包含其中，就是因为它们不能并行执行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advClick="0" advTm="3624"/>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83640" y="1935480"/>
            <a:ext cx="10047605" cy="230695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在大数据时代，许多大数据都是以大规模图或网络的形式呈现，如社交网络、Web连接关系图等。此外，许多非图结构的大数据，也常常会被转换为图模型后在进行分析处理。图的规模越来越大，有的甚至有数十亿的顶点和上万亿的边，如何高效地处理图数据是我们要面临的挑战，单一的计算机难以处理大规模图数据，需要一个分布式的计算环境来处理大量的数据和复杂的数据关系。</a:t>
            </a:r>
          </a:p>
        </p:txBody>
      </p:sp>
    </p:spTree>
  </p:cSld>
  <p:clrMapOvr>
    <a:masterClrMapping/>
  </p:clrMapOvr>
  <p:transition spd="slow" advClick="0" advTm="3624"/>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63640" cy="521970"/>
            <a:chOff x="695" y="481"/>
            <a:chExt cx="9864" cy="822"/>
          </a:xfrm>
        </p:grpSpPr>
        <p:sp>
          <p:nvSpPr>
            <p:cNvPr id="116" name="TextBox 54"/>
            <p:cNvSpPr txBox="1"/>
            <p:nvPr/>
          </p:nvSpPr>
          <p:spPr>
            <a:xfrm>
              <a:off x="1147"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9.5.1  大数据图计算概述</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2308324"/>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在实际应用中，存在许多图计算问题，如最短路径、集群、网页排名、最小切割、联通分支等。图计算算法的性能直接关系到应用问题解决的高效性，尤其是对于大型图（如社交网络和网络图）而言，更是如此。</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在很长一段时间内，都缺少一个扩展的通用系统来解决大型图的计算问题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advClick="0" advTm="3624"/>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09955" y="1227455"/>
            <a:ext cx="10047605" cy="415417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大</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规模的图数据需要使用分布式的存储方式，但是由于图结构具有很强的数据关系，因此对于分布式存储而言，如何对图进行划分是一个重要问题。图划分我们可以使用两种方法：“边切分”和“点切分”。基于图划分的方法，在分布式环境下大规模的图数据被存储在不同的节点上，同时每个节点对本地子图进行并行化处理，从而实现了对大规模图数据的高效处理。</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针对大型图的计算，目前通用的图处理软件主要包括两种：第一种主要是基于遍历算法的、实时的图数据库，如Neo4j、DEX等；第二种则是以图顶点为中心的、基于消息传递批处理的并行引擎，如Pregel、GraphX等</a:t>
            </a:r>
          </a:p>
        </p:txBody>
      </p:sp>
    </p:spTree>
  </p:cSld>
  <p:clrMapOvr>
    <a:masterClrMapping/>
  </p:clrMapOvr>
  <p:transition spd="slow" advClick="0" advTm="3624"/>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0"/>
          <p:cNvGrpSpPr/>
          <p:nvPr/>
        </p:nvGrpSpPr>
        <p:grpSpPr>
          <a:xfrm>
            <a:off x="730829" y="788299"/>
            <a:ext cx="2637764" cy="767270"/>
            <a:chOff x="1409700" y="1155700"/>
            <a:chExt cx="2638120" cy="767269"/>
          </a:xfrm>
        </p:grpSpPr>
        <p:sp>
          <p:nvSpPr>
            <p:cNvPr id="31" name="文本框 30"/>
            <p:cNvSpPr txBox="1"/>
            <p:nvPr/>
          </p:nvSpPr>
          <p:spPr>
            <a:xfrm>
              <a:off x="1409700" y="1155700"/>
              <a:ext cx="1210752" cy="707757"/>
            </a:xfrm>
            <a:prstGeom prst="rect">
              <a:avLst/>
            </a:prstGeom>
            <a:noFill/>
          </p:spPr>
          <p:txBody>
            <a:bodyPr wrap="none" rtlCol="0">
              <a:spAutoFit/>
            </a:bodyPr>
            <a:lstStyle/>
            <a:p>
              <a:pPr defTabSz="914400">
                <a:defRPr/>
              </a:pPr>
              <a:r>
                <a:rPr lang="zh-CN" altLang="en-US" sz="4000" b="1" dirty="0">
                  <a:solidFill>
                    <a:srgbClr val="000000">
                      <a:lumMod val="85000"/>
                      <a:lumOff val="15000"/>
                    </a:srgbClr>
                  </a:solidFill>
                  <a:latin typeface="Arial" panose="020B0604020202020204"/>
                  <a:ea typeface="微软雅黑" panose="020B0503020204020204" pitchFamily="34" charset="-122"/>
                </a:rPr>
                <a:t>目录</a:t>
              </a:r>
            </a:p>
          </p:txBody>
        </p:sp>
        <p:sp>
          <p:nvSpPr>
            <p:cNvPr id="32" name="文本框 31"/>
            <p:cNvSpPr txBox="1"/>
            <p:nvPr/>
          </p:nvSpPr>
          <p:spPr>
            <a:xfrm>
              <a:off x="2747288" y="1520685"/>
              <a:ext cx="1300532" cy="369332"/>
            </a:xfrm>
            <a:prstGeom prst="rect">
              <a:avLst/>
            </a:prstGeom>
            <a:noFill/>
          </p:spPr>
          <p:txBody>
            <a:bodyPr wrap="none" rtlCol="0">
              <a:spAutoFit/>
            </a:bodyPr>
            <a:lstStyle/>
            <a:p>
              <a:pPr defTabSz="914400">
                <a:defRPr/>
              </a:pPr>
              <a:r>
                <a:rPr lang="en-US" altLang="zh-CN" dirty="0">
                  <a:solidFill>
                    <a:srgbClr val="000000">
                      <a:lumMod val="85000"/>
                      <a:lumOff val="15000"/>
                    </a:srgbClr>
                  </a:solidFill>
                  <a:latin typeface="Arial" panose="020B0604020202020204"/>
                  <a:ea typeface="微软雅黑" panose="020B0503020204020204" pitchFamily="34" charset="-122"/>
                </a:rPr>
                <a:t>CONTENT</a:t>
              </a:r>
              <a:endParaRPr lang="zh-CN" altLang="en-US" dirty="0">
                <a:solidFill>
                  <a:srgbClr val="000000">
                    <a:lumMod val="85000"/>
                    <a:lumOff val="15000"/>
                  </a:srgbClr>
                </a:solidFill>
                <a:latin typeface="Arial" panose="020B0604020202020204"/>
                <a:ea typeface="微软雅黑" panose="020B0503020204020204" pitchFamily="34" charset="-122"/>
              </a:endParaRPr>
            </a:p>
          </p:txBody>
        </p:sp>
        <p:cxnSp>
          <p:nvCxnSpPr>
            <p:cNvPr id="34" name="直接连接符 33"/>
            <p:cNvCxnSpPr/>
            <p:nvPr/>
          </p:nvCxnSpPr>
          <p:spPr>
            <a:xfrm flipH="1">
              <a:off x="2451765" y="1461463"/>
              <a:ext cx="413246" cy="461506"/>
            </a:xfrm>
            <a:prstGeom prst="line">
              <a:avLst/>
            </a:prstGeom>
            <a:ln w="25400" cap="rnd">
              <a:solidFill>
                <a:schemeClr val="bg2">
                  <a:lumMod val="25000"/>
                </a:schemeClr>
              </a:solidFill>
              <a:round/>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508125" y="2101850"/>
            <a:ext cx="6524625" cy="2026200"/>
            <a:chOff x="2394" y="3104"/>
            <a:chExt cx="8366" cy="2287"/>
          </a:xfrm>
        </p:grpSpPr>
        <p:grpSp>
          <p:nvGrpSpPr>
            <p:cNvPr id="15" name="组合 41"/>
            <p:cNvGrpSpPr/>
            <p:nvPr/>
          </p:nvGrpSpPr>
          <p:grpSpPr>
            <a:xfrm>
              <a:off x="2394" y="4802"/>
              <a:ext cx="8366" cy="589"/>
              <a:chOff x="8258783" y="2308284"/>
              <a:chExt cx="5313425" cy="373577"/>
            </a:xfrm>
          </p:grpSpPr>
          <p:sp>
            <p:nvSpPr>
              <p:cNvPr id="43" name="矩形 42"/>
              <p:cNvSpPr/>
              <p:nvPr/>
            </p:nvSpPr>
            <p:spPr>
              <a:xfrm>
                <a:off x="8258783" y="2358640"/>
                <a:ext cx="651753" cy="184826"/>
              </a:xfrm>
              <a:prstGeom prst="rect">
                <a:avLst/>
              </a:prstGeom>
              <a:solidFill>
                <a:srgbClr val="ECA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44" name="文本框 43"/>
              <p:cNvSpPr txBox="1"/>
              <p:nvPr/>
            </p:nvSpPr>
            <p:spPr>
              <a:xfrm>
                <a:off x="9055766" y="2308284"/>
                <a:ext cx="4516442" cy="373577"/>
              </a:xfrm>
              <a:prstGeom prst="rect">
                <a:avLst/>
              </a:prstGeom>
              <a:noFill/>
            </p:spPr>
            <p:txBody>
              <a:bodyPr wrap="square" rtlCol="0">
                <a:spAutoFit/>
              </a:bodyPr>
              <a:lstStyle/>
              <a:p>
                <a:pPr defTabSz="914400">
                  <a:defRPr/>
                </a:pPr>
                <a:r>
                  <a:rPr sz="2800" b="1" dirty="0">
                    <a:solidFill>
                      <a:schemeClr val="tx2"/>
                    </a:solidFill>
                    <a:latin typeface="Arial" panose="020B0604020202020204"/>
                    <a:ea typeface="微软雅黑" panose="020B0503020204020204" pitchFamily="34" charset="-122"/>
                  </a:rPr>
                  <a:t>9.3  大数据流计算</a:t>
                </a:r>
              </a:p>
            </p:txBody>
          </p:sp>
        </p:grpSp>
        <p:grpSp>
          <p:nvGrpSpPr>
            <p:cNvPr id="10" name="组合 37"/>
            <p:cNvGrpSpPr/>
            <p:nvPr/>
          </p:nvGrpSpPr>
          <p:grpSpPr>
            <a:xfrm>
              <a:off x="2394" y="3104"/>
              <a:ext cx="7119" cy="579"/>
              <a:chOff x="8258783" y="2342765"/>
              <a:chExt cx="4521231" cy="366955"/>
            </a:xfrm>
          </p:grpSpPr>
          <p:sp>
            <p:nvSpPr>
              <p:cNvPr id="11" name="矩形 10"/>
              <p:cNvSpPr/>
              <p:nvPr/>
            </p:nvSpPr>
            <p:spPr>
              <a:xfrm>
                <a:off x="8258783" y="235864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13" name="文本框 12"/>
              <p:cNvSpPr txBox="1"/>
              <p:nvPr/>
            </p:nvSpPr>
            <p:spPr>
              <a:xfrm>
                <a:off x="9055765" y="2342765"/>
                <a:ext cx="3724249" cy="366955"/>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9.1大数据批处理</a:t>
                </a:r>
              </a:p>
            </p:txBody>
          </p:sp>
        </p:grpSp>
        <p:grpSp>
          <p:nvGrpSpPr>
            <p:cNvPr id="14" name="组合 38"/>
            <p:cNvGrpSpPr/>
            <p:nvPr/>
          </p:nvGrpSpPr>
          <p:grpSpPr>
            <a:xfrm>
              <a:off x="2394" y="3980"/>
              <a:ext cx="8366" cy="579"/>
              <a:chOff x="8258783" y="2342446"/>
              <a:chExt cx="5313424" cy="366538"/>
            </a:xfrm>
          </p:grpSpPr>
          <p:sp>
            <p:nvSpPr>
              <p:cNvPr id="16" name="矩形 15"/>
              <p:cNvSpPr/>
              <p:nvPr/>
            </p:nvSpPr>
            <p:spPr>
              <a:xfrm>
                <a:off x="8258783" y="2358640"/>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17" name="文本框 16"/>
              <p:cNvSpPr txBox="1"/>
              <p:nvPr/>
            </p:nvSpPr>
            <p:spPr>
              <a:xfrm>
                <a:off x="9055765" y="2342446"/>
                <a:ext cx="4516442" cy="366538"/>
              </a:xfrm>
              <a:prstGeom prst="rect">
                <a:avLst/>
              </a:prstGeom>
              <a:noFill/>
            </p:spPr>
            <p:txBody>
              <a:bodyPr wrap="square" rtlCol="0">
                <a:spAutoFit/>
              </a:bodyPr>
              <a:lstStyle/>
              <a:p>
                <a:pPr defTabSz="914400">
                  <a:defRPr/>
                </a:pPr>
                <a:r>
                  <a:rPr sz="2800" b="1" dirty="0">
                    <a:solidFill>
                      <a:schemeClr val="tx2"/>
                    </a:solidFill>
                    <a:latin typeface="Arial" panose="020B0604020202020204"/>
                    <a:ea typeface="微软雅黑" panose="020B0503020204020204" pitchFamily="34" charset="-122"/>
                  </a:rPr>
                  <a:t>9.2  大数据查询分析计算</a:t>
                </a:r>
              </a:p>
            </p:txBody>
          </p:sp>
        </p:grpSp>
      </p:grpSp>
      <p:grpSp>
        <p:nvGrpSpPr>
          <p:cNvPr id="2" name="组合 1"/>
          <p:cNvGrpSpPr/>
          <p:nvPr/>
        </p:nvGrpSpPr>
        <p:grpSpPr>
          <a:xfrm>
            <a:off x="1508125" y="4301490"/>
            <a:ext cx="6524625" cy="1368998"/>
            <a:chOff x="2394" y="3104"/>
            <a:chExt cx="8366" cy="1416"/>
          </a:xfrm>
        </p:grpSpPr>
        <p:grpSp>
          <p:nvGrpSpPr>
            <p:cNvPr id="8" name="组合 37"/>
            <p:cNvGrpSpPr/>
            <p:nvPr/>
          </p:nvGrpSpPr>
          <p:grpSpPr>
            <a:xfrm>
              <a:off x="2394" y="3104"/>
              <a:ext cx="7119" cy="1276"/>
              <a:chOff x="8258783" y="2342765"/>
              <a:chExt cx="4521231" cy="809721"/>
            </a:xfrm>
          </p:grpSpPr>
          <p:sp>
            <p:nvSpPr>
              <p:cNvPr id="9" name="矩形 8"/>
              <p:cNvSpPr/>
              <p:nvPr/>
            </p:nvSpPr>
            <p:spPr>
              <a:xfrm>
                <a:off x="8258783" y="2967660"/>
                <a:ext cx="651753" cy="184826"/>
              </a:xfrm>
              <a:prstGeom prst="rect">
                <a:avLst/>
              </a:prstGeom>
              <a:solidFill>
                <a:srgbClr val="2C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12" name="文本框 11"/>
              <p:cNvSpPr txBox="1"/>
              <p:nvPr/>
            </p:nvSpPr>
            <p:spPr>
              <a:xfrm>
                <a:off x="9055765" y="2342765"/>
                <a:ext cx="3724249" cy="342524"/>
              </a:xfrm>
              <a:prstGeom prst="rect">
                <a:avLst/>
              </a:prstGeom>
              <a:noFill/>
            </p:spPr>
            <p:txBody>
              <a:bodyPr wrap="square" rtlCol="0">
                <a:spAutoFit/>
              </a:bodyPr>
              <a:lstStyle/>
              <a:p>
                <a:pPr defTabSz="914400">
                  <a:defRPr/>
                </a:pPr>
                <a:r>
                  <a:rPr lang="en-US" altLang="zh-CN" sz="2800" b="1" dirty="0">
                    <a:solidFill>
                      <a:schemeClr val="tx2"/>
                    </a:solidFill>
                    <a:latin typeface="Arial" panose="020B0604020202020204"/>
                    <a:ea typeface="微软雅黑" panose="020B0503020204020204" pitchFamily="34" charset="-122"/>
                  </a:rPr>
                  <a:t>9.4  大数据迭代计算</a:t>
                </a:r>
              </a:p>
            </p:txBody>
          </p:sp>
        </p:grpSp>
        <p:grpSp>
          <p:nvGrpSpPr>
            <p:cNvPr id="18" name="组合 38"/>
            <p:cNvGrpSpPr/>
            <p:nvPr/>
          </p:nvGrpSpPr>
          <p:grpSpPr>
            <a:xfrm>
              <a:off x="2394" y="3321"/>
              <a:ext cx="8366" cy="1199"/>
              <a:chOff x="8258783" y="1925042"/>
              <a:chExt cx="5313424" cy="759334"/>
            </a:xfrm>
          </p:grpSpPr>
          <p:sp>
            <p:nvSpPr>
              <p:cNvPr id="19" name="矩形 18"/>
              <p:cNvSpPr/>
              <p:nvPr/>
            </p:nvSpPr>
            <p:spPr>
              <a:xfrm>
                <a:off x="8258783" y="1925042"/>
                <a:ext cx="651753" cy="184826"/>
              </a:xfrm>
              <a:prstGeom prst="rect">
                <a:avLst/>
              </a:prstGeom>
              <a:solidFill>
                <a:srgbClr val="D53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800" dirty="0">
                  <a:solidFill>
                    <a:prstClr val="white">
                      <a:lumMod val="50000"/>
                    </a:prstClr>
                  </a:solidFill>
                  <a:latin typeface="Arial" panose="020B0604020202020204"/>
                  <a:ea typeface="微软雅黑" panose="020B0503020204020204" pitchFamily="34" charset="-122"/>
                </a:endParaRPr>
              </a:p>
            </p:txBody>
          </p:sp>
          <p:sp>
            <p:nvSpPr>
              <p:cNvPr id="20" name="文本框 19"/>
              <p:cNvSpPr txBox="1"/>
              <p:nvPr/>
            </p:nvSpPr>
            <p:spPr>
              <a:xfrm>
                <a:off x="9055765" y="2342446"/>
                <a:ext cx="4516442" cy="341930"/>
              </a:xfrm>
              <a:prstGeom prst="rect">
                <a:avLst/>
              </a:prstGeom>
              <a:noFill/>
            </p:spPr>
            <p:txBody>
              <a:bodyPr wrap="square" rtlCol="0">
                <a:spAutoFit/>
              </a:bodyPr>
              <a:lstStyle/>
              <a:p>
                <a:pPr defTabSz="914400">
                  <a:defRPr/>
                </a:pPr>
                <a:r>
                  <a:rPr sz="2800" b="1" dirty="0">
                    <a:solidFill>
                      <a:schemeClr val="tx2"/>
                    </a:solidFill>
                    <a:latin typeface="Arial" panose="020B0604020202020204"/>
                    <a:ea typeface="微软雅黑" panose="020B0503020204020204" pitchFamily="34" charset="-122"/>
                  </a:rPr>
                  <a:t>9.5  大数据图计算</a:t>
                </a: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7000"/>
    </mc:Choice>
    <mc:Fallback xmlns="">
      <p:transition spd="slow" advClick="0" advTm="7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58215" y="1452880"/>
            <a:ext cx="10047605" cy="2677656"/>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sym typeface="+mn-ea"/>
              </a:rPr>
              <a:t>以图顶点为中心</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处理软件主要是基于BSP（Bulk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Synchronous Parallel，整体同步并行）模型实现的并行图处理系统。我们接下来要介绍的Pregel、GraphX图计算组件都是基于BSP模式。</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BSP是由哈佛大学的Viliant和牛津大学Bill</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Mc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Coll提出的并行计算模型，全</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为“</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整体同步并行计算模型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”（Bulk Synchronous Parallel Computing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Model，BSP模型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又名“大同</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步</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模型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advClick="0" advTm="3624"/>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00405" y="1517650"/>
            <a:ext cx="10047605" cy="1568450"/>
          </a:xfrm>
          <a:prstGeom prst="rect">
            <a:avLst/>
          </a:prstGeom>
          <a:noFill/>
        </p:spPr>
        <p:txBody>
          <a:bodyPr wrap="square" rtlCol="0">
            <a:spAutoFit/>
          </a:bodyPr>
          <a:lstStyle/>
          <a:p>
            <a:r>
              <a:rPr lang="en-US"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一个BSP模型由大量通过网络相互连接的处理器组成，每个处理器都有快速的本地内存和不同的计算线程，一次BSP 计算过程包括一系列全局超步（超步就是指计算中的一次迭代），每个超步主要包括3个组件</a:t>
            </a:r>
            <a:r>
              <a:rPr lang="zh-CN" sz="2400">
                <a:latin typeface="微软雅黑" panose="020B0503020204020204" pitchFamily="34" charset="-122"/>
                <a:ea typeface="微软雅黑" panose="020B0503020204020204" pitchFamily="34" charset="-122"/>
                <a:cs typeface="微软雅黑" panose="020B0503020204020204" pitchFamily="34" charset="-122"/>
              </a:rPr>
              <a:t>：</a:t>
            </a:r>
            <a:endParaRPr sz="24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 name="直接连接符 7"/>
          <p:cNvCxnSpPr/>
          <p:nvPr>
            <p:custDataLst>
              <p:tags r:id="rId1"/>
            </p:custDataLst>
          </p:nvPr>
        </p:nvCxnSpPr>
        <p:spPr>
          <a:xfrm>
            <a:off x="1784496" y="1779005"/>
            <a:ext cx="0" cy="5204206"/>
          </a:xfrm>
          <a:prstGeom prst="line">
            <a:avLst/>
          </a:prstGeom>
          <a:noFill/>
          <a:ln w="6350" cap="flat" cmpd="sng" algn="ctr">
            <a:solidFill>
              <a:srgbClr val="1F74AD"/>
            </a:solidFill>
            <a:prstDash val="solid"/>
            <a:miter lim="800000"/>
          </a:ln>
          <a:effectLst/>
        </p:spPr>
      </p:cxnSp>
      <p:sp>
        <p:nvSpPr>
          <p:cNvPr id="35" name="任意多边形 34"/>
          <p:cNvSpPr/>
          <p:nvPr>
            <p:custDataLst>
              <p:tags r:id="rId2"/>
            </p:custDataLst>
          </p:nvPr>
        </p:nvSpPr>
        <p:spPr>
          <a:xfrm>
            <a:off x="1784497" y="3980266"/>
            <a:ext cx="633952" cy="77803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w="12700" cap="flat" cmpd="sng" algn="ctr">
            <a:noFill/>
            <a:prstDash val="solid"/>
            <a:miter lim="800000"/>
          </a:ln>
          <a:effectLst/>
        </p:spPr>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36"/>
          <p:cNvSpPr/>
          <p:nvPr>
            <p:custDataLst>
              <p:tags r:id="rId3"/>
            </p:custDataLst>
          </p:nvPr>
        </p:nvSpPr>
        <p:spPr>
          <a:xfrm>
            <a:off x="2418451" y="4306848"/>
            <a:ext cx="431438" cy="45144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w="12700" cap="flat" cmpd="sng" algn="ctr">
            <a:noFill/>
            <a:prstDash val="solid"/>
            <a:miter lim="800000"/>
          </a:ln>
          <a:effectLst/>
        </p:spPr>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文本框 74"/>
          <p:cNvSpPr txBox="1"/>
          <p:nvPr>
            <p:custDataLst>
              <p:tags r:id="rId4"/>
            </p:custDataLst>
          </p:nvPr>
        </p:nvSpPr>
        <p:spPr>
          <a:xfrm>
            <a:off x="2907478" y="4044750"/>
            <a:ext cx="8190417" cy="976882"/>
          </a:xfrm>
          <a:prstGeom prst="rect">
            <a:avLst/>
          </a:prstGeom>
          <a:noFill/>
        </p:spPr>
        <p:txBody>
          <a:bodyPr wrap="square" rtlCol="0" anchor="ctr">
            <a:normAutofit/>
          </a:bodyPr>
          <a:lstStyle/>
          <a:p>
            <a:pPr>
              <a:lnSpc>
                <a:spcPct val="120000"/>
              </a:lnSpc>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通信。处理器群相互交换数据，交换的形式是，由乙方发起推送（Put）和获取（Get）操作。</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endParaRPr lang="zh-CN" altLang="en-US" sz="2000" spc="1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62"/>
          <p:cNvSpPr/>
          <p:nvPr>
            <p:custDataLst>
              <p:tags r:id="rId5"/>
            </p:custDataLst>
          </p:nvPr>
        </p:nvSpPr>
        <p:spPr>
          <a:xfrm>
            <a:off x="1784497" y="5346444"/>
            <a:ext cx="633952" cy="778031"/>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w="12700" cap="flat" cmpd="sng" algn="ctr">
            <a:noFill/>
            <a:prstDash val="solid"/>
            <a:miter lim="800000"/>
          </a:ln>
          <a:effectLst/>
        </p:spPr>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63"/>
          <p:cNvSpPr/>
          <p:nvPr>
            <p:custDataLst>
              <p:tags r:id="rId6"/>
            </p:custDataLst>
          </p:nvPr>
        </p:nvSpPr>
        <p:spPr>
          <a:xfrm>
            <a:off x="2418451" y="5673026"/>
            <a:ext cx="431438" cy="45145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w="12700" cap="flat" cmpd="sng" algn="ctr">
            <a:noFill/>
            <a:prstDash val="solid"/>
            <a:miter lim="800000"/>
          </a:ln>
          <a:effectLst/>
        </p:spPr>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21"/>
          <p:cNvSpPr/>
          <p:nvPr>
            <p:custDataLst>
              <p:tags r:id="rId7"/>
            </p:custDataLst>
          </p:nvPr>
        </p:nvSpPr>
        <p:spPr>
          <a:xfrm>
            <a:off x="1784497" y="2614087"/>
            <a:ext cx="633952" cy="77803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w="12700" cap="flat" cmpd="sng" algn="ctr">
            <a:noFill/>
            <a:prstDash val="solid"/>
            <a:miter lim="800000"/>
          </a:ln>
          <a:effectLst/>
        </p:spPr>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22"/>
          <p:cNvSpPr/>
          <p:nvPr>
            <p:custDataLst>
              <p:tags r:id="rId8"/>
            </p:custDataLst>
          </p:nvPr>
        </p:nvSpPr>
        <p:spPr>
          <a:xfrm>
            <a:off x="2418451" y="2940669"/>
            <a:ext cx="431438" cy="45144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F74AD"/>
          </a:solidFill>
          <a:ln w="12700" cap="flat" cmpd="sng" algn="ctr">
            <a:noFill/>
            <a:prstDash val="solid"/>
            <a:miter lim="800000"/>
          </a:ln>
          <a:effectLst/>
        </p:spPr>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9"/>
            </p:custDataLst>
          </p:nvPr>
        </p:nvSpPr>
        <p:spPr>
          <a:xfrm>
            <a:off x="2907478" y="2913342"/>
            <a:ext cx="7785455" cy="1066282"/>
          </a:xfrm>
          <a:prstGeom prst="rect">
            <a:avLst/>
          </a:prstGeom>
          <a:noFill/>
        </p:spPr>
        <p:txBody>
          <a:bodyPr wrap="square" rtlCol="0" anchor="ctr">
            <a:noAutofit/>
          </a:bodyPr>
          <a:lstStyle/>
          <a:p>
            <a:pPr>
              <a:lnSpc>
                <a:spcPct val="120000"/>
              </a:lnSpc>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局部计算。每个参与的处理器都有自身的计算任务，他们只读取存储在本地内存中的值，不同处理器的计算任务都是异步并且独立的。</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endParaRPr lang="zh-CN" altLang="en-US" sz="2000" spc="150">
              <a:solidFill>
                <a:srgbClr val="1F74AD"/>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9" name="文本框 8"/>
          <p:cNvSpPr txBox="1"/>
          <p:nvPr/>
        </p:nvSpPr>
        <p:spPr>
          <a:xfrm>
            <a:off x="3006725" y="5238115"/>
            <a:ext cx="8525510" cy="1322070"/>
          </a:xfrm>
          <a:prstGeom prst="rect">
            <a:avLst/>
          </a:prstGeom>
          <a:noFill/>
        </p:spPr>
        <p:txBody>
          <a:bodyPr wrap="square" rtlCol="0">
            <a:spAutoFit/>
          </a:bodyPr>
          <a:lstStyle/>
          <a:p>
            <a:r>
              <a:rPr sz="2000">
                <a:latin typeface="微软雅黑" panose="020B0503020204020204" pitchFamily="34" charset="-122"/>
                <a:ea typeface="微软雅黑" panose="020B0503020204020204" pitchFamily="34" charset="-122"/>
                <a:cs typeface="微软雅黑" panose="020B0503020204020204" pitchFamily="34" charset="-122"/>
                <a:sym typeface="+mn-ea"/>
              </a:rPr>
              <a:t>栅栏同步（Barrier Synchronization）。当一个处理器遇到“路障”（或栅栏），会等其他所有处理器完成它们的计算步骤；每一次同步也是一个超步的完成和下一个超步的开始。</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p>
        </p:txBody>
      </p:sp>
    </p:spTree>
  </p:cSld>
  <p:clrMapOvr>
    <a:masterClrMapping/>
  </p:clrMapOvr>
  <p:transition spd="slow" advClick="0" advTm="362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63640" cy="521970"/>
            <a:chOff x="695" y="481"/>
            <a:chExt cx="9864" cy="822"/>
          </a:xfrm>
        </p:grpSpPr>
        <p:sp>
          <p:nvSpPr>
            <p:cNvPr id="116" name="TextBox 54"/>
            <p:cNvSpPr txBox="1"/>
            <p:nvPr/>
          </p:nvSpPr>
          <p:spPr>
            <a:xfrm>
              <a:off x="1147"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sym typeface="+mn-ea"/>
                </a:rPr>
                <a:t>9.5.2  图计算组件</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415030"/>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1．Pregel</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Pregel是一种基于BSP模型实现的并行图处理系统，通常运行在多态普通服务器构成的集群上。一个图计算任务会被分解到多态机器上同时执行，在任务执行过程中产生的临时文件会被保存到本地磁盘，而持久化的数据则会被保存到分布式文件系统或者数据库中。Pregel搭建了一套可扩展的、有容错机制的平台，该平台提供了一套非常灵活的API，可以描述各种各样的图计算。Prege作为分布式图计算的计算框架，主要用于图</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遍历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、最短路径、PageRank计算等。</a:t>
            </a:r>
          </a:p>
        </p:txBody>
      </p:sp>
    </p:spTree>
  </p:cSld>
  <p:clrMapOvr>
    <a:masterClrMapping/>
  </p:clrMapOvr>
  <p:transition spd="slow" advClick="0" advTm="3624"/>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73785" y="1501140"/>
            <a:ext cx="10047605" cy="452431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2．GraphX</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GraphX是一个分布式图处理框架，它是基于Spark平台提供对图计算和图挖掘简洁易用的而丰富的接口，极大的方便了对分布式图处理的需求。GraphX扩展了Spark的RDD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API，能用来创建一个顶点和边都包含任意属性的有向图。GraphX还支持针对图的各种操作，以及一些常用图算法</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GraphX的特点是离线计算，批量处理，基于同步的BSP模型（Bulk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Synchronous Parallel Computing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Model，整体同步并行计算模型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这样的优势在于可以提升数据处理的吞吐量和规模，但在速度会稍逊一筹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74420" y="1259840"/>
            <a:ext cx="10224135" cy="218376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GraphX的核心抽象是弹性分布式属性图，一种点和边都带有属性的有向多重图。它同时拥有Table和Graph两种视图，而只需一种物理存储，这两种操作符都有自己独有的操作符，从而获得灵活的操作和较高的执行效率。</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GraphX的整体架构可以分为三个部分：</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1"/>
            </p:custDataLst>
          </p:nvPr>
        </p:nvSpPr>
        <p:spPr>
          <a:xfrm>
            <a:off x="2051924" y="3481375"/>
            <a:ext cx="2016657" cy="689688"/>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lnSpc>
                <a:spcPct val="120000"/>
              </a:lnSpc>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2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存储层和原语层</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20000"/>
              </a:lnSpc>
            </a:pPr>
            <a:endParaRPr lang="en-US" altLang="zh-CN" sz="2000" b="1" spc="30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8" name="文本框 7"/>
          <p:cNvSpPr txBox="1"/>
          <p:nvPr>
            <p:custDataLst>
              <p:tags r:id="rId2"/>
            </p:custDataLst>
          </p:nvPr>
        </p:nvSpPr>
        <p:spPr>
          <a:xfrm>
            <a:off x="1074420" y="3443605"/>
            <a:ext cx="834390" cy="727075"/>
          </a:xfrm>
          <a:prstGeom prst="rect">
            <a:avLst/>
          </a:prstGeom>
          <a:noFill/>
        </p:spPr>
        <p:txBody>
          <a:bodyPr wrap="square" lIns="68580" tIns="34290" rIns="68580" bIns="34290" rtlCol="0" anchor="ctr" anchorCtr="1">
            <a:normAutofit fontScale="60000" lnSpcReduction="20000"/>
          </a:bodyPr>
          <a:lstStyle/>
          <a:p>
            <a:pPr algn="ctr">
              <a:lnSpc>
                <a:spcPct val="140000"/>
              </a:lnSpc>
            </a:pPr>
            <a:r>
              <a:rPr lang="en-US" altLang="zh-CN" sz="6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6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custDataLst>
              <p:tags r:id="rId3"/>
            </p:custDataLst>
          </p:nvPr>
        </p:nvSpPr>
        <p:spPr>
          <a:xfrm>
            <a:off x="919480" y="4349115"/>
            <a:ext cx="3654425" cy="1605915"/>
          </a:xfrm>
          <a:prstGeom prst="rect">
            <a:avLst/>
          </a:prstGeom>
        </p:spPr>
        <p:txBody>
          <a:bodyPr wrap="square" lIns="68580" tIns="34290" rIns="68580" bIns="34290">
            <a:noAutofit/>
          </a:bodyPr>
          <a:lstStyle/>
          <a:p>
            <a:pPr algn="ctr">
              <a:lnSpc>
                <a:spcPct val="12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Graph类是图计算的核心类，内部含有VertexRDD、EdgeRDD和RDD[EdgeTriplet]引用。GraphImpl是Graph类的子类，实现了图操作。</a:t>
            </a:r>
            <a:endParaRPr lang="en-US" altLang="zh-CN" sz="180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20000"/>
              </a:lnSpc>
            </a:pPr>
            <a:endParaRPr lang="en-US" altLang="zh-CN" sz="1800" spc="15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0" name="矩形 9"/>
          <p:cNvSpPr/>
          <p:nvPr>
            <p:custDataLst>
              <p:tags r:id="rId4"/>
            </p:custDataLst>
          </p:nvPr>
        </p:nvSpPr>
        <p:spPr>
          <a:xfrm>
            <a:off x="5201692" y="3481357"/>
            <a:ext cx="1720021" cy="689344"/>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7500" lnSpcReduction="20000"/>
          </a:bodyPr>
          <a:lstStyle/>
          <a:p>
            <a:pPr algn="ctr">
              <a:lnSpc>
                <a:spcPct val="120000"/>
              </a:lnSpc>
            </a:pP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20000"/>
              </a:lnSpc>
            </a:pPr>
            <a:r>
              <a:rPr lang="en-US" altLang="zh-CN" sz="3335" b="1">
                <a:latin typeface="微软雅黑" panose="020B0503020204020204" pitchFamily="34" charset="-122"/>
                <a:ea typeface="微软雅黑" panose="020B0503020204020204" pitchFamily="34" charset="-122"/>
                <a:cs typeface="微软雅黑" panose="020B0503020204020204" pitchFamily="34" charset="-122"/>
                <a:sym typeface="+mn-ea"/>
              </a:rPr>
              <a:t>接口层</a:t>
            </a:r>
            <a:endParaRPr lang="en-US" altLang="zh-CN" sz="3335" b="1">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20000"/>
              </a:lnSpc>
            </a:pPr>
            <a:endParaRPr lang="zh-CN" altLang="en-US" sz="3335"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custDataLst>
              <p:tags r:id="rId5"/>
            </p:custDataLst>
          </p:nvPr>
        </p:nvSpPr>
        <p:spPr>
          <a:xfrm>
            <a:off x="4335780" y="3508375"/>
            <a:ext cx="866140" cy="662305"/>
          </a:xfrm>
          <a:prstGeom prst="rect">
            <a:avLst/>
          </a:prstGeom>
          <a:noFill/>
        </p:spPr>
        <p:txBody>
          <a:bodyPr wrap="square" lIns="68580" tIns="34290" rIns="68580" bIns="34290" rtlCol="0" anchor="ctr" anchorCtr="1">
            <a:normAutofit fontScale="52500" lnSpcReduction="20000"/>
          </a:bodyPr>
          <a:lstStyle/>
          <a:p>
            <a:pPr algn="ctr">
              <a:lnSpc>
                <a:spcPct val="140000"/>
              </a:lnSpc>
            </a:pPr>
            <a:r>
              <a:rPr lang="en-US" altLang="zh-CN" sz="6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6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custDataLst>
              <p:tags r:id="rId6"/>
            </p:custDataLst>
          </p:nvPr>
        </p:nvSpPr>
        <p:spPr>
          <a:xfrm>
            <a:off x="5346065" y="4349115"/>
            <a:ext cx="1576070" cy="1773555"/>
          </a:xfrm>
          <a:prstGeom prst="rect">
            <a:avLst/>
          </a:prstGeom>
        </p:spPr>
        <p:txBody>
          <a:bodyPr wrap="square" lIns="68580" tIns="34290" rIns="68580" bIns="34290">
            <a:noAutofit/>
          </a:bodyPr>
          <a:lstStyle/>
          <a:p>
            <a:pPr algn="ctr">
              <a:lnSpc>
                <a:spcPct val="12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在底层RDD的基础之上实现Pragel模型，BSP模式的计算接口。</a:t>
            </a:r>
            <a:endParaRPr lang="en-US" altLang="zh-CN" sz="1800" spc="15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矩形 12"/>
          <p:cNvSpPr/>
          <p:nvPr>
            <p:custDataLst>
              <p:tags r:id="rId7"/>
            </p:custDataLst>
          </p:nvPr>
        </p:nvSpPr>
        <p:spPr>
          <a:xfrm>
            <a:off x="8351699" y="3481357"/>
            <a:ext cx="1720021" cy="689344"/>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lnSpc>
                <a:spcPct val="120000"/>
              </a:lnSpc>
            </a:pP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2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算法层</a:t>
            </a:r>
            <a:endParaRPr lang="en-US" altLang="zh-CN" sz="2000" b="1">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20000"/>
              </a:lnSpc>
            </a:pPr>
            <a:endParaRPr lang="en-US" altLang="zh-CN" sz="2000" b="1" spc="30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4" name="文本框 13"/>
          <p:cNvSpPr txBox="1"/>
          <p:nvPr>
            <p:custDataLst>
              <p:tags r:id="rId8"/>
            </p:custDataLst>
          </p:nvPr>
        </p:nvSpPr>
        <p:spPr>
          <a:xfrm>
            <a:off x="7379335" y="3443605"/>
            <a:ext cx="836930" cy="727075"/>
          </a:xfrm>
          <a:prstGeom prst="rect">
            <a:avLst/>
          </a:prstGeom>
          <a:noFill/>
        </p:spPr>
        <p:txBody>
          <a:bodyPr wrap="square" lIns="68580" tIns="34290" rIns="68580" bIns="34290" rtlCol="0" anchor="ctr" anchorCtr="1">
            <a:normAutofit fontScale="60000" lnSpcReduction="20000"/>
          </a:bodyPr>
          <a:lstStyle/>
          <a:p>
            <a:pPr algn="ctr">
              <a:lnSpc>
                <a:spcPct val="140000"/>
              </a:lnSpc>
            </a:pPr>
            <a:r>
              <a:rPr lang="en-US" altLang="zh-CN" sz="6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6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7218896" y="4349084"/>
            <a:ext cx="2852824" cy="807767"/>
          </a:xfrm>
          <a:prstGeom prst="rect">
            <a:avLst/>
          </a:prstGeom>
        </p:spPr>
        <p:txBody>
          <a:bodyPr wrap="square" lIns="68580" tIns="34290" rIns="68580" bIns="34290">
            <a:normAutofit/>
          </a:bodyPr>
          <a:lstStyle/>
          <a:p>
            <a:pPr algn="ctr">
              <a:lnSpc>
                <a:spcPct val="120000"/>
              </a:lnSpc>
            </a:pP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7762875" y="4255135"/>
            <a:ext cx="3724910" cy="1753235"/>
          </a:xfrm>
          <a:prstGeom prst="rect">
            <a:avLst/>
          </a:prstGeom>
          <a:noFill/>
        </p:spPr>
        <p:txBody>
          <a:bodyPr wrap="square" rtlCol="0" anchor="t">
            <a:spAutoFit/>
          </a:bodyPr>
          <a:lstStyle/>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基于Pregel接口实现了常用的图算法。包含：PageRank、SVDPlusPlus、TriangleCount、</a:t>
            </a:r>
          </a:p>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ConnectedComponents、StronglyConnectedConponents等算法。</a:t>
            </a:r>
            <a:endParaRPr lang="zh-CN" altLang="en-US"/>
          </a:p>
        </p:txBody>
      </p:sp>
    </p:spTree>
  </p:cSld>
  <p:clrMapOvr>
    <a:masterClrMapping/>
  </p:clrMapOvr>
  <p:transition spd="slow" advClick="0" advTm="3624"/>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b="1" dirty="0">
                <a:solidFill>
                  <a:schemeClr val="accent2"/>
                </a:solidFill>
                <a:latin typeface="微软雅黑" panose="020B0503020204020204" pitchFamily="34" charset="-122"/>
                <a:ea typeface="微软雅黑" panose="020B0503020204020204" pitchFamily="34" charset="-122"/>
                <a:sym typeface="+mn-ea"/>
              </a:rPr>
              <a:t>9.5  大数据图计算</a:t>
            </a: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86155" y="1536700"/>
            <a:ext cx="10224135" cy="3784600"/>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当边在集群中分布式存储的时候，在有些场景中，我们需要使用顶点的属性，因此，需要点的属性连接到边，那么如何将顶点在集群中传播移动呢？GraphX内部维持了一个路由表（routing table），这样当广播点的边的所在区时就可以通过路由表映射，将需要的带你属性传输到边分区。使用点分割，好处在于边上没有冗余的数据，而且对于某个点与它的邻居的交互操作，只要满足交换律和结合律即可。不过点分割这样做的代价是有的顶点的属性可能要冗余存储多份，更新点数据时要有数据同步开销。</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Spark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GraphX可以无缝与Spark</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SQL、MLLib等结合，方便且高效地完成图计算整套流水作业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advClick="0" advTm="3624"/>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ilin\Desktop\图片111.png图片111"/>
          <p:cNvPicPr>
            <a:picLocks noChangeAspect="1" noChangeArrowheads="1"/>
          </p:cNvPicPr>
          <p:nvPr/>
        </p:nvPicPr>
        <p:blipFill>
          <a:blip r:embed="rId3"/>
          <a:srcRect/>
          <a:stretch>
            <a:fillRect/>
          </a:stretch>
        </p:blipFill>
        <p:spPr bwMode="auto">
          <a:xfrm>
            <a:off x="159" y="-2062"/>
            <a:ext cx="12190095" cy="6860063"/>
          </a:xfrm>
          <a:prstGeom prst="rect">
            <a:avLst/>
          </a:prstGeom>
          <a:noFill/>
        </p:spPr>
      </p:pic>
      <p:sp>
        <p:nvSpPr>
          <p:cNvPr id="18" name="矩形 259"/>
          <p:cNvSpPr>
            <a:spLocks noChangeArrowheads="1"/>
          </p:cNvSpPr>
          <p:nvPr/>
        </p:nvSpPr>
        <p:spPr bwMode="auto">
          <a:xfrm>
            <a:off x="2734310" y="2665017"/>
            <a:ext cx="7433818" cy="81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A0204" pitchFamily="34" charset="0"/>
              </a:defRPr>
            </a:lvl9pPr>
          </a:lstStyle>
          <a:p>
            <a:pPr algn="ctr">
              <a:buFont typeface="Arial" panose="020B0604020202020204" pitchFamily="34" charset="0"/>
              <a:buNone/>
            </a:pPr>
            <a:r>
              <a:rPr lang="zh-CN" altLang="en-US" sz="5330" b="1" cap="all" dirty="0">
                <a:solidFill>
                  <a:prstClr val="black">
                    <a:lumMod val="65000"/>
                    <a:lumOff val="35000"/>
                  </a:prstClr>
                </a:solidFill>
                <a:cs typeface="Arial" panose="020B0604020202020204" pitchFamily="34" charset="0"/>
              </a:rPr>
              <a:t>谢谢！</a:t>
            </a:r>
          </a:p>
        </p:txBody>
      </p:sp>
    </p:spTree>
  </p:cSld>
  <p:clrMapOvr>
    <a:masterClrMapping/>
  </p:clrMapOvr>
  <p:transition spd="med" advClick="0" advTm="7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4" name="文本框 3"/>
          <p:cNvSpPr txBox="1"/>
          <p:nvPr/>
        </p:nvSpPr>
        <p:spPr>
          <a:xfrm>
            <a:off x="926465" y="1115060"/>
            <a:ext cx="9730105" cy="829945"/>
          </a:xfrm>
          <a:prstGeom prst="rect">
            <a:avLst/>
          </a:prstGeom>
          <a:noFill/>
        </p:spPr>
        <p:txBody>
          <a:bodyPr wrap="square" rtlCol="0">
            <a:spAutoFit/>
          </a:bodyPr>
          <a:lstStyle/>
          <a:p>
            <a:pPr marL="0" indent="266700"/>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buFont typeface="Wingdings" panose="05000000000000000000" charset="0"/>
              <a:buNone/>
            </a:pP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表格 2"/>
          <p:cNvGraphicFramePr/>
          <p:nvPr>
            <p:custDataLst>
              <p:tags r:id="rId1"/>
            </p:custDataLst>
            <p:extLst>
              <p:ext uri="{D42A27DB-BD31-4B8C-83A1-F6EECF244321}">
                <p14:modId xmlns:p14="http://schemas.microsoft.com/office/powerpoint/2010/main" val="713603521"/>
              </p:ext>
            </p:extLst>
          </p:nvPr>
        </p:nvGraphicFramePr>
        <p:xfrm>
          <a:off x="766445" y="1415415"/>
          <a:ext cx="10664190" cy="5120640"/>
        </p:xfrm>
        <a:graphic>
          <a:graphicData uri="http://schemas.openxmlformats.org/drawingml/2006/table">
            <a:tbl>
              <a:tblPr firstRow="1" bandRow="1">
                <a:tableStyleId>{5C22544A-7EE6-4342-B048-85BDC9FD1C3A}</a:tableStyleId>
              </a:tblPr>
              <a:tblGrid>
                <a:gridCol w="3554730">
                  <a:extLst>
                    <a:ext uri="{9D8B030D-6E8A-4147-A177-3AD203B41FA5}">
                      <a16:colId xmlns:a16="http://schemas.microsoft.com/office/drawing/2014/main" val="20000"/>
                    </a:ext>
                  </a:extLst>
                </a:gridCol>
                <a:gridCol w="3554730">
                  <a:extLst>
                    <a:ext uri="{9D8B030D-6E8A-4147-A177-3AD203B41FA5}">
                      <a16:colId xmlns:a16="http://schemas.microsoft.com/office/drawing/2014/main" val="20001"/>
                    </a:ext>
                  </a:extLst>
                </a:gridCol>
                <a:gridCol w="3554730">
                  <a:extLst>
                    <a:ext uri="{9D8B030D-6E8A-4147-A177-3AD203B41FA5}">
                      <a16:colId xmlns:a16="http://schemas.microsoft.com/office/drawing/2014/main" val="20002"/>
                    </a:ext>
                  </a:extLst>
                </a:gridCol>
              </a:tblGrid>
              <a:tr h="365760">
                <a:tc>
                  <a:txBody>
                    <a:bodyPr/>
                    <a:lstStyle/>
                    <a:p>
                      <a:pPr>
                        <a:buNone/>
                      </a:pPr>
                      <a:r>
                        <a:rPr lang="en-US" altLang="zh-CN" sz="20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典型大数据计算模式</a:t>
                      </a:r>
                    </a:p>
                  </a:txBody>
                  <a:tcPr>
                    <a:lnL w="19050" cap="rnd">
                      <a:solidFill>
                        <a:srgbClr val="1784C7"/>
                      </a:solidFill>
                      <a:prstDash val="solid"/>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tc>
                  <a:txBody>
                    <a:bodyPr/>
                    <a:lstStyle/>
                    <a:p>
                      <a:pPr>
                        <a:buNone/>
                      </a:pPr>
                      <a:r>
                        <a:rPr lang="zh-CN" altLang="en-US" sz="2000">
                          <a:solidFill>
                            <a:srgbClr val="FFFFFF"/>
                          </a:solidFill>
                          <a:latin typeface="微软雅黑" panose="020B0503020204020204" pitchFamily="34" charset="-122"/>
                          <a:ea typeface="微软雅黑" panose="020B0503020204020204" pitchFamily="34" charset="-122"/>
                        </a:rPr>
                        <a:t>主要解决问题</a:t>
                      </a:r>
                    </a:p>
                  </a:txBody>
                  <a:tcPr>
                    <a:lnL w="3175">
                      <a:solidFill>
                        <a:srgbClr val="FFFFFF"/>
                      </a:solidFill>
                      <a:prstDash val="dot"/>
                    </a:lnL>
                    <a:lnR w="3175">
                      <a:solidFill>
                        <a:srgbClr val="FFFFFF"/>
                      </a:solidFill>
                      <a:prstDash val="dot"/>
                    </a:lnR>
                    <a:lnT w="19050" cap="rnd">
                      <a:solidFill>
                        <a:srgbClr val="1784C7"/>
                      </a:solidFill>
                      <a:prstDash val="solid"/>
                    </a:lnT>
                    <a:lnB w="19050">
                      <a:solidFill>
                        <a:srgbClr val="1784C7"/>
                      </a:solidFill>
                      <a:prstDash val="solid"/>
                    </a:lnB>
                    <a:solidFill>
                      <a:srgbClr val="1784C7"/>
                    </a:solidFill>
                  </a:tcPr>
                </a:tc>
                <a:tc>
                  <a:txBody>
                    <a:bodyPr/>
                    <a:lstStyle/>
                    <a:p>
                      <a:pPr>
                        <a:buNone/>
                      </a:pPr>
                      <a:r>
                        <a:rPr lang="zh-CN" altLang="en-US" sz="2000">
                          <a:solidFill>
                            <a:srgbClr val="FFFFFF"/>
                          </a:solidFill>
                          <a:latin typeface="微软雅黑" panose="020B0503020204020204" pitchFamily="34" charset="-122"/>
                          <a:ea typeface="微软雅黑" panose="020B0503020204020204" pitchFamily="34" charset="-122"/>
                        </a:rPr>
                        <a:t>典型系统</a:t>
                      </a:r>
                    </a:p>
                  </a:txBody>
                  <a:tcPr>
                    <a:lnL w="3175">
                      <a:solidFill>
                        <a:srgbClr val="FFFFFF"/>
                      </a:solidFill>
                      <a:prstDash val="dot"/>
                    </a:lnL>
                    <a:lnR w="19050" cap="rnd">
                      <a:solidFill>
                        <a:srgbClr val="1784C7"/>
                      </a:solidFill>
                      <a:prstDash val="solid"/>
                    </a:lnR>
                    <a:lnT w="19050" cap="rnd">
                      <a:solidFill>
                        <a:srgbClr val="1784C7"/>
                      </a:solidFill>
                      <a:prstDash val="solid"/>
                    </a:lnT>
                    <a:lnB w="19050">
                      <a:solidFill>
                        <a:srgbClr val="1784C7"/>
                      </a:solidFill>
                      <a:prstDash val="solid"/>
                    </a:lnB>
                    <a:solidFill>
                      <a:srgbClr val="1784C7"/>
                    </a:solidFill>
                  </a:tcPr>
                </a:tc>
                <a:extLst>
                  <a:ext uri="{0D108BD9-81ED-4DB2-BD59-A6C34878D82A}">
                    <a16:rowId xmlns:a16="http://schemas.microsoft.com/office/drawing/2014/main" val="10000"/>
                  </a:ext>
                </a:extLst>
              </a:tr>
              <a:tr h="554355">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rPr>
                        <a:t>批处理计算</a:t>
                      </a:r>
                    </a:p>
                  </a:txBody>
                  <a:tcPr>
                    <a:lnL w="19050" cap="rnd">
                      <a:solidFill>
                        <a:srgbClr val="1784C7"/>
                      </a:solidFill>
                      <a:prstDash val="solid"/>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rPr>
                        <a:t>针对大规模数据的批量处理</a:t>
                      </a:r>
                    </a:p>
                  </a:txBody>
                  <a:tcPr>
                    <a:lnL w="3175">
                      <a:solidFill>
                        <a:srgbClr val="1784C7"/>
                      </a:solidFill>
                      <a:prstDash val="dot"/>
                    </a:lnL>
                    <a:lnR w="3175">
                      <a:solidFill>
                        <a:srgbClr val="1784C7"/>
                      </a:solidFill>
                      <a:prstDash val="dot"/>
                    </a:lnR>
                    <a:lnT w="19050">
                      <a:solidFill>
                        <a:srgbClr val="1784C7"/>
                      </a:solidFill>
                      <a:prstDash val="solid"/>
                    </a:lnT>
                    <a:lnB w="3175">
                      <a:solidFill>
                        <a:srgbClr val="1784C7"/>
                      </a:solidFill>
                      <a:prstDash val="dot"/>
                    </a:lnB>
                    <a:solidFill>
                      <a:srgbClr val="F2F2F2"/>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Hadoop MapReduce，Spark等</a:t>
                      </a:r>
                    </a:p>
                  </a:txBody>
                  <a:tcPr>
                    <a:lnL w="3175">
                      <a:solidFill>
                        <a:srgbClr val="1784C7"/>
                      </a:solidFill>
                      <a:prstDash val="dot"/>
                    </a:lnL>
                    <a:lnR w="19050" cap="rnd">
                      <a:solidFill>
                        <a:srgbClr val="1784C7"/>
                      </a:solidFill>
                      <a:prstDash val="solid"/>
                    </a:lnR>
                    <a:lnT w="19050">
                      <a:solidFill>
                        <a:srgbClr val="1784C7"/>
                      </a:solidFill>
                      <a:prstDash val="solid"/>
                    </a:lnT>
                    <a:lnB w="3175">
                      <a:solidFill>
                        <a:srgbClr val="1784C7"/>
                      </a:solidFill>
                      <a:prstDash val="dot"/>
                    </a:lnB>
                    <a:solidFill>
                      <a:srgbClr val="F2F2F2"/>
                    </a:solidFill>
                  </a:tcPr>
                </a:tc>
                <a:extLst>
                  <a:ext uri="{0D108BD9-81ED-4DB2-BD59-A6C34878D82A}">
                    <a16:rowId xmlns:a16="http://schemas.microsoft.com/office/drawing/2014/main" val="10001"/>
                  </a:ext>
                </a:extLst>
              </a:tr>
              <a:tr h="792480">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rPr>
                        <a:t>大数据查询分析计算</a:t>
                      </a:r>
                    </a:p>
                  </a:txBody>
                  <a:tcPr>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rPr>
                        <a:t>针对超大规模数据的存储管理和查询分析能够提供实时的响应</a:t>
                      </a:r>
                    </a:p>
                  </a:txBody>
                  <a:tcPr>
                    <a:lnL w="3175">
                      <a:solidFill>
                        <a:srgbClr val="1784C7"/>
                      </a:solidFill>
                      <a:prstDash val="dot"/>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HBase，Hive，Cassandra，Impala，Shark，Hana等</a:t>
                      </a:r>
                    </a:p>
                  </a:txBody>
                  <a:tcPr>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2"/>
                  </a:ext>
                </a:extLst>
              </a:tr>
              <a:tr h="1029335">
                <a:tc>
                  <a:txBody>
                    <a:bodyPr/>
                    <a:lstStyle/>
                    <a:p>
                      <a:pPr>
                        <a:buNone/>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大数据流计算</a:t>
                      </a:r>
                      <a:endParaRPr lang="zh-CN" altLang="en-US"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rPr>
                        <a:t>实时处理来自不同数据源的、连续到达的流数据，经过实时分析处理，给出有价值的分析结果</a:t>
                      </a:r>
                    </a:p>
                  </a:txBody>
                  <a:tcPr>
                    <a:lnL w="3175">
                      <a:solidFill>
                        <a:srgbClr val="1784C7"/>
                      </a:solidFill>
                      <a:prstDash val="dot"/>
                    </a:lnL>
                    <a:lnR w="3175">
                      <a:solidFill>
                        <a:srgbClr val="1784C7"/>
                      </a:solidFill>
                      <a:prstDash val="dot"/>
                    </a:lnR>
                    <a:lnT w="3175">
                      <a:solidFill>
                        <a:srgbClr val="1784C7"/>
                      </a:solidFill>
                      <a:prstDash val="dot"/>
                    </a:lnT>
                    <a:lnB w="3175">
                      <a:solidFill>
                        <a:srgbClr val="1784C7"/>
                      </a:solidFill>
                      <a:prstDash val="dot"/>
                    </a:lnB>
                    <a:solidFill>
                      <a:srgbClr val="F2F2F2"/>
                    </a:solidFill>
                  </a:tcPr>
                </a:tc>
                <a:tc>
                  <a:txBody>
                    <a:bodyPr/>
                    <a:lstStyle/>
                    <a:p>
                      <a:pPr>
                        <a:buNone/>
                      </a:pPr>
                      <a:r>
                        <a:rPr lang="zh-CN" altLang="en-US" sz="2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Scribe，Flume，Storm，</a:t>
                      </a:r>
                      <a:r>
                        <a:rPr lang="en-US" altLang="zh-CN"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Flink</a:t>
                      </a:r>
                      <a:endParaRPr lang="zh-CN" altLang="en-US"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2F2F2"/>
                    </a:solidFill>
                  </a:tcPr>
                </a:tc>
                <a:extLst>
                  <a:ext uri="{0D108BD9-81ED-4DB2-BD59-A6C34878D82A}">
                    <a16:rowId xmlns:a16="http://schemas.microsoft.com/office/drawing/2014/main" val="10003"/>
                  </a:ext>
                </a:extLst>
              </a:tr>
              <a:tr h="792480">
                <a:tc>
                  <a:txBody>
                    <a:bodyPr/>
                    <a:lstStyle/>
                    <a:p>
                      <a:pPr>
                        <a:buNone/>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大数据迭代计算</a:t>
                      </a:r>
                      <a:endParaRPr lang="zh-CN" altLang="en-US"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lnL w="19050" cap="rnd">
                      <a:solidFill>
                        <a:srgbClr val="1784C7"/>
                      </a:solidFill>
                      <a:prstDash val="solid"/>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rPr>
                        <a:t>应用于机器学习过程中需要处理全量数据并进行大量的迭代计算</a:t>
                      </a:r>
                    </a:p>
                  </a:txBody>
                  <a:tcPr>
                    <a:lnL w="3175">
                      <a:solidFill>
                        <a:srgbClr val="1784C7"/>
                      </a:solidFill>
                      <a:prstDash val="dot"/>
                    </a:lnL>
                    <a:lnR w="3175">
                      <a:solidFill>
                        <a:srgbClr val="1784C7"/>
                      </a:solidFill>
                      <a:prstDash val="dot"/>
                    </a:lnR>
                    <a:lnT w="3175">
                      <a:solidFill>
                        <a:srgbClr val="1784C7"/>
                      </a:solidFill>
                      <a:prstDash val="dot"/>
                    </a:lnT>
                    <a:lnB w="3175">
                      <a:solidFill>
                        <a:srgbClr val="1784C7"/>
                      </a:solidFill>
                      <a:prstDash val="dot"/>
                    </a:lnB>
                    <a:solidFill>
                      <a:srgbClr val="FFFFFF"/>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HaLoop，iMapReduce，Twister，Spark等</a:t>
                      </a:r>
                    </a:p>
                  </a:txBody>
                  <a:tcPr>
                    <a:lnL w="3175">
                      <a:solidFill>
                        <a:srgbClr val="1784C7"/>
                      </a:solidFill>
                      <a:prstDash val="dot"/>
                    </a:lnL>
                    <a:lnR w="19050" cap="rnd">
                      <a:solidFill>
                        <a:srgbClr val="1784C7"/>
                      </a:solidFill>
                      <a:prstDash val="solid"/>
                    </a:lnR>
                    <a:lnT w="3175">
                      <a:solidFill>
                        <a:srgbClr val="1784C7"/>
                      </a:solidFill>
                      <a:prstDash val="dot"/>
                    </a:lnT>
                    <a:lnB w="3175">
                      <a:solidFill>
                        <a:srgbClr val="1784C7"/>
                      </a:solidFill>
                      <a:prstDash val="dot"/>
                    </a:lnB>
                    <a:solidFill>
                      <a:srgbClr val="FFFFFF"/>
                    </a:solidFill>
                  </a:tcPr>
                </a:tc>
                <a:extLst>
                  <a:ext uri="{0D108BD9-81ED-4DB2-BD59-A6C34878D82A}">
                    <a16:rowId xmlns:a16="http://schemas.microsoft.com/office/drawing/2014/main" val="10004"/>
                  </a:ext>
                </a:extLst>
              </a:tr>
              <a:tr h="640080">
                <a:tc>
                  <a:txBody>
                    <a:bodyPr/>
                    <a:lstStyle/>
                    <a:p>
                      <a:pPr>
                        <a:buNone/>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大数据图计算</a:t>
                      </a:r>
                      <a:endParaRPr lang="zh-CN" altLang="en-US" sz="200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lnL w="19050" cap="rnd">
                      <a:solidFill>
                        <a:srgbClr val="1784C7"/>
                      </a:solidFill>
                      <a:prstDash val="solid"/>
                    </a:lnL>
                    <a:lnR w="3175">
                      <a:solidFill>
                        <a:srgbClr val="1784C7"/>
                      </a:solidFill>
                      <a:prstDash val="dot"/>
                    </a:lnR>
                    <a:lnT w="3175">
                      <a:solidFill>
                        <a:srgbClr val="1784C7"/>
                      </a:solidFill>
                      <a:prstDash val="dot"/>
                    </a:lnT>
                    <a:lnB w="19050" cap="rnd">
                      <a:solidFill>
                        <a:srgbClr val="1784C7"/>
                      </a:solidFill>
                      <a:prstDash val="solid"/>
                    </a:lnB>
                    <a:solidFill>
                      <a:srgbClr val="F2F2F2"/>
                    </a:solidFill>
                  </a:tcPr>
                </a:tc>
                <a:tc>
                  <a:txBody>
                    <a:bodyPr/>
                    <a:lstStyle/>
                    <a:p>
                      <a:pPr>
                        <a:buNone/>
                      </a:pPr>
                      <a:r>
                        <a:rPr lang="zh-CN" altLang="en-US" sz="2000">
                          <a:solidFill>
                            <a:srgbClr val="404040"/>
                          </a:solidFill>
                          <a:latin typeface="微软雅黑" panose="020B0503020204020204" pitchFamily="34" charset="-122"/>
                          <a:ea typeface="微软雅黑" panose="020B0503020204020204" pitchFamily="34" charset="-122"/>
                        </a:rPr>
                        <a:t>用于解决大规模图数据的处理</a:t>
                      </a:r>
                    </a:p>
                  </a:txBody>
                  <a:tcPr>
                    <a:lnL w="3175">
                      <a:solidFill>
                        <a:srgbClr val="1784C7"/>
                      </a:solidFill>
                      <a:prstDash val="dot"/>
                    </a:lnL>
                    <a:lnR w="3175">
                      <a:solidFill>
                        <a:srgbClr val="1784C7"/>
                      </a:solidFill>
                      <a:prstDash val="dot"/>
                    </a:lnR>
                    <a:lnT w="3175">
                      <a:solidFill>
                        <a:srgbClr val="1784C7"/>
                      </a:solidFill>
                      <a:prstDash val="dot"/>
                    </a:lnT>
                    <a:lnB w="19050" cap="rnd">
                      <a:solidFill>
                        <a:srgbClr val="1784C7"/>
                      </a:solidFill>
                      <a:prstDash val="solid"/>
                    </a:lnB>
                    <a:solidFill>
                      <a:srgbClr val="F2F2F2"/>
                    </a:solidFill>
                  </a:tcPr>
                </a:tc>
                <a:tc>
                  <a:txBody>
                    <a:bodyPr/>
                    <a:lstStyle/>
                    <a:p>
                      <a:pPr>
                        <a:buNone/>
                      </a:pPr>
                      <a:r>
                        <a:rPr lang="zh-CN" altLang="en-US" sz="20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Pregel，Giraph，Trinity，PowerGraph，GraphX等</a:t>
                      </a:r>
                    </a:p>
                  </a:txBody>
                  <a:tcPr>
                    <a:lnL w="3175">
                      <a:solidFill>
                        <a:srgbClr val="1784C7"/>
                      </a:solidFill>
                      <a:prstDash val="dot"/>
                    </a:lnL>
                    <a:lnR w="19050" cap="rnd">
                      <a:solidFill>
                        <a:srgbClr val="1784C7"/>
                      </a:solidFill>
                      <a:prstDash val="solid"/>
                    </a:lnR>
                    <a:lnT w="3175">
                      <a:solidFill>
                        <a:srgbClr val="1784C7"/>
                      </a:solidFill>
                      <a:prstDash val="dot"/>
                    </a:lnT>
                    <a:lnB w="19050" cap="rnd">
                      <a:solidFill>
                        <a:srgbClr val="1784C7"/>
                      </a:solidFill>
                      <a:prstDash val="solid"/>
                    </a:lnB>
                    <a:solidFill>
                      <a:srgbClr val="F2F2F2"/>
                    </a:solidFill>
                  </a:tcPr>
                </a:tc>
                <a:extLst>
                  <a:ext uri="{0D108BD9-81ED-4DB2-BD59-A6C34878D82A}">
                    <a16:rowId xmlns:a16="http://schemas.microsoft.com/office/drawing/2014/main" val="10005"/>
                  </a:ext>
                </a:extLst>
              </a:tr>
            </a:tbl>
          </a:graphicData>
        </a:graphic>
      </p:graphicFrame>
      <p:sp>
        <p:nvSpPr>
          <p:cNvPr id="8" name="文本框 7"/>
          <p:cNvSpPr txBox="1"/>
          <p:nvPr/>
        </p:nvSpPr>
        <p:spPr>
          <a:xfrm>
            <a:off x="543560" y="805815"/>
            <a:ext cx="8544560" cy="1014730"/>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   </a:t>
            </a:r>
            <a:r>
              <a:rPr lang="zh-CN" altLang="en-US" sz="2400">
                <a:solidFill>
                  <a:schemeClr val="tx1"/>
                </a:solidFill>
                <a:latin typeface="微软雅黑" panose="020B0503020204020204" pitchFamily="34" charset="-122"/>
                <a:ea typeface="微软雅黑" panose="020B0503020204020204" pitchFamily="34" charset="-122"/>
              </a:rPr>
              <a:t>五种</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大数据计算模式区分见下表：</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大</a:t>
            </a:r>
            <a:endPar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spTree>
  </p:cSld>
  <p:clrMapOvr>
    <a:masterClrMapping/>
  </p:clrMapOvr>
  <p:transition spd="slow" advClick="0" advTm="3624"/>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9.1大数据批处理</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9.1.1  大数据批处理概述</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04609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大数据批处理在大数据世界有着悠久的历史。大数据批处理主要操作大容量静态数据集，并在计算过程完成后返回结果。大数据批处理模式中使用的数据集通常符合下列特征：</a:t>
            </a:r>
          </a:p>
          <a:p>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Wingdings" panose="05000000000000000000" charset="0"/>
              <a:buChar char="u"/>
            </a:pPr>
            <a:r>
              <a:rPr sz="2400">
                <a:latin typeface="微软雅黑" panose="020B0503020204020204" pitchFamily="34" charset="-122"/>
                <a:ea typeface="微软雅黑" panose="020B0503020204020204" pitchFamily="34" charset="-122"/>
                <a:cs typeface="微软雅黑" panose="020B0503020204020204" pitchFamily="34" charset="-122"/>
              </a:rPr>
              <a:t> 有界：批处理数据集代表数据的有限集合。</a:t>
            </a:r>
          </a:p>
          <a:p>
            <a:pPr marL="342900" indent="-342900">
              <a:buFont typeface="Wingdings" panose="05000000000000000000" charset="0"/>
              <a:buChar char="u"/>
            </a:pPr>
            <a:r>
              <a:rPr sz="2400">
                <a:latin typeface="微软雅黑" panose="020B0503020204020204" pitchFamily="34" charset="-122"/>
                <a:ea typeface="微软雅黑" panose="020B0503020204020204" pitchFamily="34" charset="-122"/>
                <a:cs typeface="微软雅黑" panose="020B0503020204020204" pitchFamily="34" charset="-122"/>
              </a:rPr>
              <a:t> 持久：数据通常始终存储在某种类型的持久存储位置中。</a:t>
            </a:r>
          </a:p>
          <a:p>
            <a:pPr marL="342900" indent="-342900">
              <a:buFont typeface="Wingdings" panose="05000000000000000000" charset="0"/>
              <a:buChar char="u"/>
            </a:pPr>
            <a:r>
              <a:rPr sz="2400">
                <a:latin typeface="微软雅黑" panose="020B0503020204020204" pitchFamily="34" charset="-122"/>
                <a:ea typeface="微软雅黑" panose="020B0503020204020204" pitchFamily="34" charset="-122"/>
                <a:cs typeface="微软雅黑" panose="020B0503020204020204" pitchFamily="34" charset="-122"/>
              </a:rPr>
              <a:t>大量：批处理操作通常是处理极为海量数据集的方法。</a:t>
            </a:r>
          </a:p>
          <a:p>
            <a:pPr marL="0" indent="0">
              <a:buFont typeface="Wingdings" panose="05000000000000000000" charset="0"/>
              <a:buNone/>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Click="0" advTm="3624"/>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sp>
        <p:nvSpPr>
          <p:cNvPr id="55" name="TextBox 54"/>
          <p:cNvSpPr txBox="1"/>
          <p:nvPr/>
        </p:nvSpPr>
        <p:spPr>
          <a:xfrm>
            <a:off x="603801" y="31845"/>
            <a:ext cx="5976664" cy="82994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9.1大数据批处理</a:t>
            </a:r>
            <a:endParaRPr lang="en-US" altLang="zh-CN" sz="2800" b="1" dirty="0">
              <a:solidFill>
                <a:schemeClr val="accent2"/>
              </a:solidFill>
              <a:latin typeface="微软雅黑" panose="020B0503020204020204" pitchFamily="34" charset="-122"/>
              <a:ea typeface="微软雅黑" panose="020B0503020204020204" pitchFamily="34" charset="-122"/>
            </a:endParaRPr>
          </a:p>
          <a:p>
            <a:endParaRPr lang="en-US" altLang="zh-CN" sz="16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16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custDataLst>
              <p:tags r:id="rId1"/>
            </p:custDataLst>
          </p:nvPr>
        </p:nvGrpSpPr>
        <p:grpSpPr>
          <a:xfrm>
            <a:off x="537870" y="1206394"/>
            <a:ext cx="9459709" cy="1536256"/>
            <a:chOff x="1393779" y="1656262"/>
            <a:chExt cx="7944529" cy="1163792"/>
          </a:xfrm>
        </p:grpSpPr>
        <p:sp>
          <p:nvSpPr>
            <p:cNvPr id="8" name="任意形状 5"/>
            <p:cNvSpPr/>
            <p:nvPr>
              <p:custDataLst>
                <p:tags r:id="rId19"/>
              </p:custDataLst>
            </p:nvPr>
          </p:nvSpPr>
          <p:spPr>
            <a:xfrm>
              <a:off x="1393780" y="1656262"/>
              <a:ext cx="374410" cy="1163346"/>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sp>
          <p:nvSpPr>
            <p:cNvPr id="9" name="圆角矩形 8"/>
            <p:cNvSpPr/>
            <p:nvPr>
              <p:custDataLst>
                <p:tags r:id="rId20"/>
              </p:custDataLst>
            </p:nvPr>
          </p:nvSpPr>
          <p:spPr>
            <a:xfrm>
              <a:off x="1393779" y="1656262"/>
              <a:ext cx="7944528" cy="1161867"/>
            </a:xfrm>
            <a:prstGeom prst="roundRect">
              <a:avLst>
                <a:gd name="adj" fmla="val 5137"/>
              </a:avLst>
            </a:prstGeom>
            <a:noFill/>
            <a:ln w="25400" cap="flat">
              <a:solidFill>
                <a:srgbClr val="2196F3"/>
              </a:solid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sp>
          <p:nvSpPr>
            <p:cNvPr id="10" name="任意形状 4"/>
            <p:cNvSpPr/>
            <p:nvPr>
              <p:custDataLst>
                <p:tags r:id="rId21"/>
              </p:custDataLst>
            </p:nvPr>
          </p:nvSpPr>
          <p:spPr>
            <a:xfrm>
              <a:off x="8843552" y="1656708"/>
              <a:ext cx="494756" cy="1163346"/>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grpSp>
      <p:sp>
        <p:nvSpPr>
          <p:cNvPr id="30" name="文本框 29"/>
          <p:cNvSpPr txBox="1"/>
          <p:nvPr>
            <p:custDataLst>
              <p:tags r:id="rId2"/>
            </p:custDataLst>
          </p:nvPr>
        </p:nvSpPr>
        <p:spPr>
          <a:xfrm>
            <a:off x="9408463" y="2192348"/>
            <a:ext cx="637970" cy="337185"/>
          </a:xfrm>
          <a:prstGeom prst="rect">
            <a:avLst/>
          </a:prstGeom>
          <a:noFill/>
        </p:spPr>
        <p:txBody>
          <a:bodyPr wrap="square" rtlCol="0">
            <a:spAutoFit/>
          </a:bodyPr>
          <a:lstStyle/>
          <a:p>
            <a:pPr algn="ctr" defTabSz="457200"/>
            <a:r>
              <a:rPr kumimoji="1" lang="en-US" altLang="zh-CN" sz="1600" b="1" dirty="0">
                <a:solidFill>
                  <a:srgbClr val="FFFFFF"/>
                </a:solidFill>
                <a:latin typeface="微软雅黑" panose="020B0503020204020204" pitchFamily="34" charset="-122"/>
                <a:ea typeface="微软雅黑" panose="020B0503020204020204" pitchFamily="34" charset="-122"/>
              </a:rPr>
              <a:t>1</a:t>
            </a:r>
          </a:p>
        </p:txBody>
      </p:sp>
      <p:grpSp>
        <p:nvGrpSpPr>
          <p:cNvPr id="11" name="组合 10"/>
          <p:cNvGrpSpPr/>
          <p:nvPr>
            <p:custDataLst>
              <p:tags r:id="rId3"/>
            </p:custDataLst>
          </p:nvPr>
        </p:nvGrpSpPr>
        <p:grpSpPr>
          <a:xfrm>
            <a:off x="2238707" y="3005781"/>
            <a:ext cx="9459709" cy="1536256"/>
            <a:chOff x="2822189" y="3167438"/>
            <a:chExt cx="7944529" cy="1163792"/>
          </a:xfrm>
        </p:grpSpPr>
        <p:sp>
          <p:nvSpPr>
            <p:cNvPr id="21" name="任意形状 20"/>
            <p:cNvSpPr/>
            <p:nvPr>
              <p:custDataLst>
                <p:tags r:id="rId16"/>
              </p:custDataLst>
            </p:nvPr>
          </p:nvSpPr>
          <p:spPr>
            <a:xfrm>
              <a:off x="2822190" y="3167438"/>
              <a:ext cx="374410" cy="1163346"/>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sp>
          <p:nvSpPr>
            <p:cNvPr id="22" name="圆角矩形 21"/>
            <p:cNvSpPr/>
            <p:nvPr>
              <p:custDataLst>
                <p:tags r:id="rId17"/>
              </p:custDataLst>
            </p:nvPr>
          </p:nvSpPr>
          <p:spPr>
            <a:xfrm>
              <a:off x="2822189" y="3167438"/>
              <a:ext cx="7944528" cy="1161867"/>
            </a:xfrm>
            <a:prstGeom prst="roundRect">
              <a:avLst>
                <a:gd name="adj" fmla="val 5137"/>
              </a:avLst>
            </a:prstGeom>
            <a:noFill/>
            <a:ln w="25400" cap="flat">
              <a:solidFill>
                <a:srgbClr val="2196F3"/>
              </a:solid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sp>
          <p:nvSpPr>
            <p:cNvPr id="23" name="任意形状 22"/>
            <p:cNvSpPr/>
            <p:nvPr>
              <p:custDataLst>
                <p:tags r:id="rId18"/>
              </p:custDataLst>
            </p:nvPr>
          </p:nvSpPr>
          <p:spPr>
            <a:xfrm>
              <a:off x="10271962" y="3167884"/>
              <a:ext cx="494756" cy="1163346"/>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grpSp>
      <p:sp>
        <p:nvSpPr>
          <p:cNvPr id="31" name="文本框 30"/>
          <p:cNvSpPr txBox="1"/>
          <p:nvPr>
            <p:custDataLst>
              <p:tags r:id="rId4"/>
            </p:custDataLst>
          </p:nvPr>
        </p:nvSpPr>
        <p:spPr>
          <a:xfrm>
            <a:off x="11097958" y="3991735"/>
            <a:ext cx="637970" cy="337185"/>
          </a:xfrm>
          <a:prstGeom prst="rect">
            <a:avLst/>
          </a:prstGeom>
          <a:noFill/>
        </p:spPr>
        <p:txBody>
          <a:bodyPr wrap="square" rtlCol="0">
            <a:spAutoFit/>
          </a:bodyPr>
          <a:lstStyle/>
          <a:p>
            <a:pPr algn="ctr" defTabSz="457200"/>
            <a:r>
              <a:rPr kumimoji="1" lang="en-US" altLang="zh-CN" sz="1600" b="1" dirty="0">
                <a:solidFill>
                  <a:srgbClr val="FFFFFF"/>
                </a:solidFill>
                <a:latin typeface="微软雅黑" panose="020B0503020204020204" pitchFamily="34" charset="-122"/>
                <a:ea typeface="微软雅黑" panose="020B0503020204020204" pitchFamily="34" charset="-122"/>
              </a:rPr>
              <a:t>2</a:t>
            </a:r>
          </a:p>
        </p:txBody>
      </p:sp>
      <p:grpSp>
        <p:nvGrpSpPr>
          <p:cNvPr id="17" name="组合 16"/>
          <p:cNvGrpSpPr/>
          <p:nvPr>
            <p:custDataLst>
              <p:tags r:id="rId5"/>
            </p:custDataLst>
          </p:nvPr>
        </p:nvGrpSpPr>
        <p:grpSpPr>
          <a:xfrm>
            <a:off x="1189118" y="4805169"/>
            <a:ext cx="9459709" cy="1536256"/>
            <a:chOff x="1940715" y="4678614"/>
            <a:chExt cx="7944529" cy="1163792"/>
          </a:xfrm>
        </p:grpSpPr>
        <p:sp>
          <p:nvSpPr>
            <p:cNvPr id="25" name="任意形状 24"/>
            <p:cNvSpPr/>
            <p:nvPr>
              <p:custDataLst>
                <p:tags r:id="rId13"/>
              </p:custDataLst>
            </p:nvPr>
          </p:nvSpPr>
          <p:spPr>
            <a:xfrm>
              <a:off x="1940716" y="4678614"/>
              <a:ext cx="374410" cy="1163346"/>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sp>
          <p:nvSpPr>
            <p:cNvPr id="26" name="圆角矩形 25"/>
            <p:cNvSpPr/>
            <p:nvPr>
              <p:custDataLst>
                <p:tags r:id="rId14"/>
              </p:custDataLst>
            </p:nvPr>
          </p:nvSpPr>
          <p:spPr>
            <a:xfrm>
              <a:off x="1940715" y="4678614"/>
              <a:ext cx="7944528" cy="1161867"/>
            </a:xfrm>
            <a:prstGeom prst="roundRect">
              <a:avLst>
                <a:gd name="adj" fmla="val 5137"/>
              </a:avLst>
            </a:prstGeom>
            <a:noFill/>
            <a:ln w="25400" cap="flat">
              <a:solidFill>
                <a:srgbClr val="2196F3"/>
              </a:solid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sp>
          <p:nvSpPr>
            <p:cNvPr id="27" name="任意形状 26"/>
            <p:cNvSpPr/>
            <p:nvPr>
              <p:custDataLst>
                <p:tags r:id="rId15"/>
              </p:custDataLst>
            </p:nvPr>
          </p:nvSpPr>
          <p:spPr>
            <a:xfrm>
              <a:off x="9390488" y="4679060"/>
              <a:ext cx="494756" cy="1163346"/>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600">
                <a:solidFill>
                  <a:srgbClr val="222222"/>
                </a:solidFill>
                <a:latin typeface="微软雅黑" panose="020B0503020204020204" pitchFamily="34" charset="-122"/>
                <a:ea typeface="微软雅黑" panose="020B0503020204020204" pitchFamily="34" charset="-122"/>
              </a:endParaRPr>
            </a:p>
          </p:txBody>
        </p:sp>
      </p:grpSp>
      <p:sp>
        <p:nvSpPr>
          <p:cNvPr id="32" name="文本框 31"/>
          <p:cNvSpPr txBox="1"/>
          <p:nvPr>
            <p:custDataLst>
              <p:tags r:id="rId6"/>
            </p:custDataLst>
          </p:nvPr>
        </p:nvSpPr>
        <p:spPr>
          <a:xfrm>
            <a:off x="10035075" y="5788591"/>
            <a:ext cx="637970" cy="337185"/>
          </a:xfrm>
          <a:prstGeom prst="rect">
            <a:avLst/>
          </a:prstGeom>
          <a:noFill/>
        </p:spPr>
        <p:txBody>
          <a:bodyPr wrap="square" rtlCol="0">
            <a:spAutoFit/>
          </a:bodyPr>
          <a:lstStyle/>
          <a:p>
            <a:pPr algn="ctr" defTabSz="457200"/>
            <a:r>
              <a:rPr kumimoji="1" lang="en-US" altLang="zh-CN" sz="1600" b="1" dirty="0">
                <a:solidFill>
                  <a:srgbClr val="FFFFFF"/>
                </a:solidFill>
                <a:latin typeface="微软雅黑" panose="020B0503020204020204" pitchFamily="34" charset="-122"/>
                <a:ea typeface="微软雅黑" panose="020B0503020204020204" pitchFamily="34" charset="-122"/>
              </a:rPr>
              <a:t>3</a:t>
            </a:r>
          </a:p>
        </p:txBody>
      </p:sp>
      <p:sp>
        <p:nvSpPr>
          <p:cNvPr id="36" name="文本框 35"/>
          <p:cNvSpPr txBox="1"/>
          <p:nvPr>
            <p:custDataLst>
              <p:tags r:id="rId7"/>
            </p:custDataLst>
          </p:nvPr>
        </p:nvSpPr>
        <p:spPr>
          <a:xfrm>
            <a:off x="753853" y="1752552"/>
            <a:ext cx="9242789" cy="788581"/>
          </a:xfrm>
          <a:prstGeom prst="rect">
            <a:avLst/>
          </a:prstGeom>
          <a:noFill/>
        </p:spPr>
        <p:txBody>
          <a:bodyPr wrap="square" lIns="67500" tIns="0" rtlCol="0">
            <a:noAutofit/>
          </a:bodyPr>
          <a:lstStyle>
            <a:defPPr>
              <a:defRPr lang="en-US"/>
            </a:defPPr>
            <a:lvl1pPr algn="r">
              <a:lnSpc>
                <a:spcPct val="140000"/>
              </a:lnSpc>
              <a:defRPr kumimoji="1" sz="1400">
                <a:solidFill>
                  <a:srgbClr val="222222">
                    <a:lumMod val="75000"/>
                    <a:lumOff val="25000"/>
                  </a:srgbClr>
                </a:solidFill>
              </a:defRPr>
            </a:lvl1pPr>
          </a:lstStyle>
          <a:p>
            <a:pPr algn="l"/>
            <a:r>
              <a:rPr lang="zh-CN" altLang="en-US" sz="1600" spc="150" dirty="0">
                <a:latin typeface="微软雅黑" panose="020B0503020204020204" pitchFamily="34" charset="-122"/>
                <a:ea typeface="微软雅黑" panose="020B0503020204020204" pitchFamily="34" charset="-122"/>
              </a:rPr>
              <a:t>例如在计算总数和平均数时，必须将数据集作为一个整体加以处理，而不能将其视作多条记录的集合。这些操作要求在计算进行过程中数据维持自己的状态。</a:t>
            </a:r>
          </a:p>
        </p:txBody>
      </p:sp>
      <p:sp>
        <p:nvSpPr>
          <p:cNvPr id="37" name="文本框 36"/>
          <p:cNvSpPr txBox="1"/>
          <p:nvPr>
            <p:custDataLst>
              <p:tags r:id="rId8"/>
            </p:custDataLst>
          </p:nvPr>
        </p:nvSpPr>
        <p:spPr>
          <a:xfrm flipH="1">
            <a:off x="780961" y="1307908"/>
            <a:ext cx="8627502" cy="439771"/>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pitchFamily="34" charset="-122"/>
              </a:defRPr>
            </a:lvl1pPr>
          </a:lstStyle>
          <a:p>
            <a:pPr algn="l" defTabSz="457200"/>
            <a:r>
              <a:rPr lang="zh-CN" altLang="en-US" sz="2000" spc="300" dirty="0">
                <a:solidFill>
                  <a:srgbClr val="2196F3"/>
                </a:solidFill>
                <a:ea typeface="微软雅黑" panose="020B0503020204020204" pitchFamily="34" charset="-122"/>
              </a:rPr>
              <a:t>大数据批处理非常适合需要访问全套记录才能完成的计算工作。</a:t>
            </a:r>
          </a:p>
        </p:txBody>
      </p:sp>
      <p:sp>
        <p:nvSpPr>
          <p:cNvPr id="42" name="文本框 41"/>
          <p:cNvSpPr txBox="1"/>
          <p:nvPr>
            <p:custDataLst>
              <p:tags r:id="rId9"/>
            </p:custDataLst>
          </p:nvPr>
        </p:nvSpPr>
        <p:spPr>
          <a:xfrm>
            <a:off x="2455158" y="3559696"/>
            <a:ext cx="8654141" cy="788839"/>
          </a:xfrm>
          <a:prstGeom prst="rect">
            <a:avLst/>
          </a:prstGeom>
          <a:noFill/>
        </p:spPr>
        <p:txBody>
          <a:bodyPr wrap="square" lIns="67500" tIns="0" rtlCol="0">
            <a:noAutofit/>
          </a:bodyPr>
          <a:lstStyle>
            <a:defPPr>
              <a:defRPr lang="en-US"/>
            </a:defPPr>
            <a:lvl1pPr algn="r">
              <a:lnSpc>
                <a:spcPct val="140000"/>
              </a:lnSpc>
              <a:defRPr kumimoji="1" sz="1400">
                <a:solidFill>
                  <a:srgbClr val="222222">
                    <a:lumMod val="75000"/>
                    <a:lumOff val="25000"/>
                  </a:srgbClr>
                </a:solidFill>
              </a:defRPr>
            </a:lvl1pPr>
          </a:lstStyle>
          <a:p>
            <a:pPr algn="l"/>
            <a:r>
              <a:rPr lang="zh-CN" altLang="en-US" sz="1600" spc="150">
                <a:latin typeface="微软雅黑" panose="020B0503020204020204" pitchFamily="34" charset="-122"/>
                <a:ea typeface="微软雅黑" panose="020B0503020204020204" pitchFamily="34" charset="-122"/>
              </a:rPr>
              <a:t>无论直接从持久存储设备处理数据集，或先将数据集载入内存，批处理系统在设计过程中就充分考虑了数据的量，可提供充足的处理资源。由于批处理在应对大量持久数据方面的表现极为出色，因此经常被用于对历史数据进行分析。</a:t>
            </a:r>
          </a:p>
        </p:txBody>
      </p:sp>
      <p:sp>
        <p:nvSpPr>
          <p:cNvPr id="43" name="文本框 42"/>
          <p:cNvSpPr txBox="1"/>
          <p:nvPr>
            <p:custDataLst>
              <p:tags r:id="rId10"/>
            </p:custDataLst>
          </p:nvPr>
        </p:nvSpPr>
        <p:spPr>
          <a:xfrm flipH="1">
            <a:off x="2455144" y="3119274"/>
            <a:ext cx="8620634" cy="439771"/>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pitchFamily="34" charset="-122"/>
              </a:defRPr>
            </a:lvl1pPr>
          </a:lstStyle>
          <a:p>
            <a:pPr algn="l" defTabSz="457200"/>
            <a:r>
              <a:rPr lang="zh-CN" altLang="en-US" sz="2000" spc="300">
                <a:solidFill>
                  <a:srgbClr val="2196F3"/>
                </a:solidFill>
                <a:ea typeface="微软雅黑" panose="020B0503020204020204" pitchFamily="34" charset="-122"/>
              </a:rPr>
              <a:t>需要处理大量数据的任务通常适合用批处理操作进行处理。</a:t>
            </a:r>
          </a:p>
        </p:txBody>
      </p:sp>
      <p:sp>
        <p:nvSpPr>
          <p:cNvPr id="51" name="文本框 50"/>
          <p:cNvSpPr txBox="1"/>
          <p:nvPr>
            <p:custDataLst>
              <p:tags r:id="rId11"/>
            </p:custDataLst>
          </p:nvPr>
        </p:nvSpPr>
        <p:spPr>
          <a:xfrm>
            <a:off x="1405018" y="5366817"/>
            <a:ext cx="8641414" cy="788839"/>
          </a:xfrm>
          <a:prstGeom prst="rect">
            <a:avLst/>
          </a:prstGeom>
          <a:noFill/>
        </p:spPr>
        <p:txBody>
          <a:bodyPr wrap="square" lIns="67500" tIns="0" rtlCol="0">
            <a:noAutofit/>
          </a:bodyPr>
          <a:lstStyle>
            <a:defPPr>
              <a:defRPr lang="en-US"/>
            </a:defPPr>
            <a:lvl1pPr algn="r">
              <a:lnSpc>
                <a:spcPct val="140000"/>
              </a:lnSpc>
              <a:defRPr kumimoji="1" sz="1400">
                <a:solidFill>
                  <a:srgbClr val="222222">
                    <a:lumMod val="75000"/>
                    <a:lumOff val="25000"/>
                  </a:srgbClr>
                </a:solidFill>
              </a:defRPr>
            </a:lvl1pPr>
          </a:lstStyle>
          <a:p>
            <a:pPr algn="l"/>
            <a:r>
              <a:rPr lang="zh-CN" altLang="en-US" sz="1600" spc="150" dirty="0">
                <a:latin typeface="微软雅黑" panose="020B0503020204020204" pitchFamily="34" charset="-122"/>
                <a:ea typeface="微软雅黑" panose="020B0503020204020204" pitchFamily="34" charset="-122"/>
                <a:cs typeface="微软雅黑" panose="020B0503020204020204" pitchFamily="34" charset="-122"/>
              </a:rPr>
              <a:t>Hadoop就是典型的批处理模型，由HDFS和HBase存放大量的静态数据，由MapReduce负责对海量数据执行批量计算。大数据的批处理一般来讲需要满足两点原则，分布计算原理和“分而治之”的策略。</a:t>
            </a:r>
          </a:p>
        </p:txBody>
      </p:sp>
      <p:sp>
        <p:nvSpPr>
          <p:cNvPr id="52" name="文本框 51"/>
          <p:cNvSpPr txBox="1"/>
          <p:nvPr>
            <p:custDataLst>
              <p:tags r:id="rId12"/>
            </p:custDataLst>
          </p:nvPr>
        </p:nvSpPr>
        <p:spPr>
          <a:xfrm flipH="1">
            <a:off x="1404983" y="5056131"/>
            <a:ext cx="8656632" cy="439771"/>
          </a:xfrm>
          <a:prstGeom prst="rect">
            <a:avLst/>
          </a:prstGeom>
          <a:noFill/>
        </p:spPr>
        <p:txBody>
          <a:bodyPr wrap="square" bIns="0" rtlCol="0" anchor="b" anchorCtr="0">
            <a:noAutofit/>
          </a:bodyPr>
          <a:lstStyle>
            <a:defPPr>
              <a:defRPr lang="en-US"/>
            </a:defPPr>
            <a:lvl1pPr algn="r">
              <a:defRPr kumimoji="1" b="1">
                <a:solidFill>
                  <a:srgbClr val="2196F3"/>
                </a:solidFill>
                <a:latin typeface="微软雅黑" panose="020B0503020204020204" pitchFamily="34" charset="-122"/>
              </a:defRPr>
            </a:lvl1pPr>
          </a:lstStyle>
          <a:p>
            <a:pPr algn="l" defTabSz="457200"/>
            <a:r>
              <a:rPr lang="zh-CN" altLang="en-US" sz="2000" spc="300" dirty="0">
                <a:solidFill>
                  <a:srgbClr val="2196F3"/>
                </a:solidFill>
                <a:ea typeface="微软雅黑" panose="020B0503020204020204" pitchFamily="34" charset="-122"/>
                <a:cs typeface="微软雅黑" panose="020B0503020204020204" pitchFamily="34" charset="-122"/>
              </a:rPr>
              <a:t>批处理计算以“静态数据”为对象，可以在很充裕的时间内对海量数据进行批量处理，计算得到有价值的信息。</a:t>
            </a:r>
          </a:p>
        </p:txBody>
      </p:sp>
    </p:spTree>
  </p:cSld>
  <p:clrMapOvr>
    <a:masterClrMapping/>
  </p:clrMapOvr>
  <p:transition spd="slow" advClick="0" advTm="3624"/>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9.1大数据批处理</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16865" y="984885"/>
            <a:ext cx="6239510" cy="521970"/>
            <a:chOff x="695" y="481"/>
            <a:chExt cx="9826" cy="822"/>
          </a:xfrm>
        </p:grpSpPr>
        <p:sp>
          <p:nvSpPr>
            <p:cNvPr id="116" name="TextBox 54"/>
            <p:cNvSpPr txBox="1"/>
            <p:nvPr/>
          </p:nvSpPr>
          <p:spPr>
            <a:xfrm>
              <a:off x="1109" y="481"/>
              <a:ext cx="9412" cy="822"/>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rgbClr val="484849"/>
                  </a:solidFill>
                  <a:latin typeface="微软雅黑" panose="020B0503020204020204" pitchFamily="34" charset="-122"/>
                  <a:ea typeface="微软雅黑" panose="020B0503020204020204" pitchFamily="34" charset="-122"/>
                </a:rPr>
                <a:t>9.1.2  大数据批处理常用组件</a:t>
              </a:r>
            </a:p>
          </p:txBody>
        </p:sp>
        <p:sp>
          <p:nvSpPr>
            <p:cNvPr id="118"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rgbClr val="2C99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94A5A"/>
                </a:solidFill>
                <a:effectLst/>
                <a:uLnTx/>
                <a:uFillTx/>
              </a:endParaRPr>
            </a:p>
          </p:txBody>
        </p:sp>
      </p:grpSp>
      <p:sp>
        <p:nvSpPr>
          <p:cNvPr id="4" name="文本框 3"/>
          <p:cNvSpPr txBox="1"/>
          <p:nvPr/>
        </p:nvSpPr>
        <p:spPr>
          <a:xfrm>
            <a:off x="1119505" y="1677670"/>
            <a:ext cx="10047605" cy="341503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1．MapReduce</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MapReduce被誉为最适合完成大数据批处理的计算模式。MapReduce以函数方式提供了Map和Reduce来进行分布式的批处理计算。MapReduce很好地体现了“分而治之” 的策略，Map相对独立且并行运行，对存储系统中的文件按行处理，并产生键值对（key/value）。Reduce以map的输出作为输入，将相同的key汇聚到同一个Reduce，通过处理得出最终结果。简单来说，我们可以将其理解为：将原始杂乱无章的数据按照某种特征归纳起来，然后通过特征提取处理得出有规律的结果。</a:t>
            </a:r>
          </a:p>
        </p:txBody>
      </p:sp>
    </p:spTree>
  </p:cSld>
  <p:clrMapOvr>
    <a:masterClrMapping/>
  </p:clrMapOvr>
  <p:transition spd="slow" advClick="0" advTm="3624"/>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9.1大数据批处理</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53465" y="1130300"/>
            <a:ext cx="9952355" cy="3784600"/>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2．Spark</a:t>
            </a:r>
          </a:p>
          <a:p>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磁盘由于其物理特性的限制，导致速度的提升非常困难，远远跟不上内存和CPU的发展速度。往往内存速度是磁盘的上百倍。而MapReduce基于磁盘的存储方式，且启动方式过于缓慢导致了其只能处理大规模离线数据。</a:t>
            </a:r>
          </a:p>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作为大数据计算平台的后起之秀，Spark的出现打破了MapReduce大数据计算垄断的地位。Spark立足于内存计算，从多迭代批量处理出发，同时还可以完成流处理和图计算，是一个全能的计算框架，从批处理角度来说执行速度快是Spark的一大优势。</a:t>
            </a:r>
          </a:p>
        </p:txBody>
      </p:sp>
    </p:spTree>
  </p:cSld>
  <p:clrMapOvr>
    <a:masterClrMapping/>
  </p:clrMapOvr>
  <p:transition spd="slow" advClick="0" advTm="3624"/>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0" y="0"/>
            <a:ext cx="12195810" cy="553720"/>
          </a:xfrm>
          <a:prstGeom prst="rect">
            <a:avLst/>
          </a:prstGeom>
          <a:solidFill>
            <a:srgbClr val="2C99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 name="组合 1"/>
          <p:cNvGrpSpPr/>
          <p:nvPr/>
        </p:nvGrpSpPr>
        <p:grpSpPr>
          <a:xfrm>
            <a:off x="165100" y="19685"/>
            <a:ext cx="378460" cy="506095"/>
            <a:chOff x="418" y="422"/>
            <a:chExt cx="691" cy="980"/>
          </a:xfrm>
        </p:grpSpPr>
        <p:sp>
          <p:nvSpPr>
            <p:cNvPr id="5" name="Freeform 5"/>
            <p:cNvSpPr/>
            <p:nvPr/>
          </p:nvSpPr>
          <p:spPr bwMode="auto">
            <a:xfrm>
              <a:off x="425" y="422"/>
              <a:ext cx="414"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95" y="696"/>
              <a:ext cx="414" cy="423"/>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18" y="982"/>
              <a:ext cx="411" cy="42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55" name="TextBox 54"/>
          <p:cNvSpPr txBox="1"/>
          <p:nvPr/>
        </p:nvSpPr>
        <p:spPr>
          <a:xfrm>
            <a:off x="603801" y="31845"/>
            <a:ext cx="5976664" cy="138366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b="1" dirty="0">
                <a:solidFill>
                  <a:schemeClr val="accent2"/>
                </a:solidFill>
                <a:latin typeface="微软雅黑" panose="020B0503020204020204" pitchFamily="34" charset="-122"/>
                <a:ea typeface="微软雅黑" panose="020B0503020204020204" pitchFamily="34" charset="-122"/>
                <a:sym typeface="+mn-ea"/>
              </a:rPr>
              <a:t> 9.1大数据批处理</a:t>
            </a:r>
            <a:endParaRPr lang="en-US" altLang="zh-CN" sz="2800" b="1" dirty="0">
              <a:solidFill>
                <a:schemeClr val="tx2"/>
              </a:solidFill>
              <a:latin typeface="Arial" panose="020B0604020202020204"/>
              <a:ea typeface="微软雅黑" panose="020B0503020204020204" pitchFamily="34" charset="-122"/>
            </a:endParaRPr>
          </a:p>
          <a:p>
            <a:endParaRPr lang="en-US" altLang="zh-CN" sz="2800" b="1" dirty="0">
              <a:solidFill>
                <a:schemeClr val="tx2"/>
              </a:solidFill>
              <a:latin typeface="Arial" panose="020B0604020202020204"/>
              <a:ea typeface="微软雅黑" panose="020B0503020204020204" pitchFamily="34" charset="-122"/>
            </a:endParaRPr>
          </a:p>
          <a:p>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53465" y="1130300"/>
            <a:ext cx="9952355" cy="3784600"/>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2．Spark</a:t>
            </a:r>
          </a:p>
          <a:p>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为了实现内存中的大数据批处理计算，Spark会使用了RDD</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(Resilient Distributed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Dataset，弹性分布式数据集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模型来处理数据。这是一种代表数据集，只位于内存中，永恒不变的结构。针对RDD执行的操作可生成新的RDD。每个RDD可通过世系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(Lineage)回溯至父级RDD，并最终回溯至磁盘上的数据。Spark可通过RDD在无需将每个操作的结果写回磁盘的前提下实现容错。并且Spark使用了先进的DAG（Directed Acyclic </a:t>
            </a:r>
            <a:r>
              <a:rPr lang="en-US" altLang="zh-CN" sz="2400" dirty="0" err="1">
                <a:latin typeface="微软雅黑" panose="020B0503020204020204" pitchFamily="34" charset="-122"/>
                <a:ea typeface="微软雅黑" panose="020B0503020204020204" pitchFamily="34" charset="-122"/>
                <a:cs typeface="微软雅黑" panose="020B0503020204020204" pitchFamily="34" charset="-122"/>
              </a:rPr>
              <a:t>Graph）执行引擎，基于内存的执行速度比Mapreduce快上百倍，基于磁盘的执行速度也能快十倍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advClick="0" advTm="3624"/>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96FFF5B-1D19-49F6-80CE-FB420BFED85D"/>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个人述职"/>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a*1_1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30"/>
  <p:tag name="KSO_WM_DIAGRAM_GROUP_CODE" val="m1-1"/>
  <p:tag name="KSO_WM_UNIT_TYPE" val="m_h_a"/>
  <p:tag name="KSO_WM_UNIT_INDEX" val="1_1_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f*1_2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a*1_2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30"/>
  <p:tag name="KSO_WM_DIAGRAM_GROUP_CODE" val="m1-1"/>
  <p:tag name="KSO_WM_UNIT_TYPE" val="m_h_a"/>
  <p:tag name="KSO_WM_UNIT_INDEX" val="1_2_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f*1_3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a*1_3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31"/>
  <p:tag name="KSO_WM_DIAGRAM_GROUP_CODE" val="m1-1"/>
  <p:tag name="KSO_WM_UNIT_TYPE" val="m_h_a"/>
  <p:tag name="KSO_WM_UNIT_INDEX" val="1_3_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3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2"/>
  <p:tag name="KSO_WM_UNIT_FILL_FORE_SCHEMECOLOR_INDEX" val="14"/>
  <p:tag name="KSO_WM_UNI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3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3"/>
  <p:tag name="KSO_WM_UNIT_LINE_FORE_SCHEMECOLOR_INDEX" val="5"/>
  <p:tag name="KSO_WM_UNIT_LINE_FILL_TYPE" val="2"/>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3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4"/>
  <p:tag name="KSO_WM_UNIT_FILL_FORE_SCHEMECOLOR_INDEX" val="5"/>
  <p:tag name="KSO_WM_UNI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2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2_2"/>
  <p:tag name="KSO_WM_UNIT_FILL_FORE_SCHEMECOLOR_INDEX" val="14"/>
  <p:tag name="KSO_WM_UNIT_FILL_TYPE" val="1"/>
  <p:tag name="KSO_WM_UNIT_USESOURCEFORMAT_APPLY"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2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2_3"/>
  <p:tag name="KSO_WM_UNIT_LINE_FORE_SCHEMECOLOR_INDEX" val="5"/>
  <p:tag name="KSO_WM_UNIT_LINE_FILL_TYPE" val="2"/>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4fe22ea6-d367-4f67-a370-1490d2c85797}"/>
  <p:tag name="TABLE_RECT" val="144.05*180*672.15*180"/>
  <p:tag name="TABLE_EMPHASIZE_COLOR" val="1541319"/>
  <p:tag name="TABLE_ONEKEY_SKIN_IDX" val="0"/>
  <p:tag name="TABLE_SKINIDX" val="0"/>
  <p:tag name="TABLE_COLORIDX" val="d"/>
  <p:tag name="TABLE_COLOR_RGB" val="0x000000*0xFFFFFF*0x212121*0xFFFFFF*0x1784C7*0x1BA8C9*0x22C29C*0x91CE24*0xF4B720*0xDA542A"/>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2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2_4"/>
  <p:tag name="KSO_WM_UNIT_FILL_FORE_SCHEMECOLOR_INDEX" val="5"/>
  <p:tag name="KSO_WM_UNIT_FILL_TYPE" val="1"/>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1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2"/>
  <p:tag name="KSO_WM_UNIT_FILL_FORE_SCHEMECOLOR_INDEX" val="14"/>
  <p:tag name="KSO_WM_UNIT_FILL_TYPE" val="1"/>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1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3"/>
  <p:tag name="KSO_WM_UNIT_LINE_FORE_SCHEMECOLOR_INDEX" val="5"/>
  <p:tag name="KSO_WM_UNIT_LINE_FILL_TYPE" val="2"/>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1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2*m_h_i*1_1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2*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2*m_h_a*1_1_1"/>
  <p:tag name="KSO_WM_TEMPLATE_CATEGORY" val="diagram"/>
  <p:tag name="KSO_WM_TEMPLATE_INDEX" val="2019937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2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1_2*m_h_f*1_1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8.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2*m_h_i*1_2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2*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1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1"/>
  <p:tag name="KSO_WM_UNIT_USESOURCEFORMAT_APPLY" val="1"/>
</p:tagLst>
</file>

<file path=ppt/tags/tag30.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2*m_h_a*1_2_1"/>
  <p:tag name="KSO_WM_TEMPLATE_CATEGORY" val="diagram"/>
  <p:tag name="KSO_WM_TEMPLATE_INDEX" val="2019937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31.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1_2*m_h_f*1_2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2*m_h_i*1_3_1"/>
  <p:tag name="KSO_WM_TEMPLATE_CATEGORY" val="diagram"/>
  <p:tag name="KSO_WM_TEMPLATE_INDEX" val="201993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1_2*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1_2*m_h_a*1_3_1"/>
  <p:tag name="KSO_WM_TEMPLATE_CATEGORY" val="diagram"/>
  <p:tag name="KSO_WM_TEMPLATE_INDEX" val="2019937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35.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1_2*m_h_f*1_3_1"/>
  <p:tag name="KSO_WM_TEMPLATE_CATEGORY" val="diagram"/>
  <p:tag name="KSO_WM_TEMPLATE_INDEX" val="2019937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6.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71_2*m_i*1_1"/>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37.xml><?xml version="1.0" encoding="utf-8"?>
<p:tagLst xmlns:a="http://schemas.openxmlformats.org/drawingml/2006/main" xmlns:r="http://schemas.openxmlformats.org/officeDocument/2006/relationships"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71_2*m_i*1_2"/>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60404_2*l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3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04_2*l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1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4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04_2*l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04_2*l_h_f*1_2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6"/>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04_2*l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04_2*l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04_2*l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04_2*l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04_2*l_h_f*1_1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5"/>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3*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3*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3*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2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2_1"/>
  <p:tag name="KSO_WM_UNIT_USESOURCEFORMAT_APPLY" val="1"/>
</p:tagLst>
</file>

<file path=ppt/tags/tag5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3*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3*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3*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3*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 name="KSO_WM_UNIT_USESOURCEFORMAT_APPLY"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3*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3*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2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3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i*1_3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5"/>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54_2*m_h_f*1_1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自定义 1261">
      <a:dk1>
        <a:sysClr val="windowText" lastClr="000000"/>
      </a:dk1>
      <a:lt1>
        <a:sysClr val="window" lastClr="FFFFFF"/>
      </a:lt1>
      <a:dk2>
        <a:srgbClr val="464646"/>
      </a:dk2>
      <a:lt2>
        <a:srgbClr val="7F7F7F"/>
      </a:lt2>
      <a:accent1>
        <a:srgbClr val="2C99C0"/>
      </a:accent1>
      <a:accent2>
        <a:srgbClr val="D53E25"/>
      </a:accent2>
      <a:accent3>
        <a:srgbClr val="ECA11A"/>
      </a:accent3>
      <a:accent4>
        <a:srgbClr val="2C99C0"/>
      </a:accent4>
      <a:accent5>
        <a:srgbClr val="D53E25"/>
      </a:accent5>
      <a:accent6>
        <a:srgbClr val="ECA11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2009</Words>
  <Application>Microsoft Office PowerPoint</Application>
  <PresentationFormat>自定义</PresentationFormat>
  <Paragraphs>265</Paragraphs>
  <Slides>36</Slides>
  <Notes>36</Notes>
  <HiddenSlides>0</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36</vt:i4>
      </vt:variant>
    </vt:vector>
  </HeadingPairs>
  <TitlesOfParts>
    <vt:vector size="46" baseType="lpstr">
      <vt:lpstr>微软雅黑</vt:lpstr>
      <vt:lpstr>Arial</vt:lpstr>
      <vt:lpstr>Calibri</vt:lpstr>
      <vt:lpstr>Calibri Light</vt:lpstr>
      <vt:lpstr>Impact</vt:lpstr>
      <vt:lpstr>Wingdings</vt:lpstr>
      <vt:lpstr>清风素材 12sc.taobao.com</vt:lpstr>
      <vt:lpstr>1_自定义设计方案</vt:lpstr>
      <vt:lpstr>2_自定义设计方案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sxd@djtu.edu.cn</cp:lastModifiedBy>
  <cp:revision>1214</cp:revision>
  <dcterms:created xsi:type="dcterms:W3CDTF">2013-01-25T01:44:00Z</dcterms:created>
  <dcterms:modified xsi:type="dcterms:W3CDTF">2024-10-02T01:41:54Z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