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46"/>
  </p:notesMasterIdLst>
  <p:handoutMasterIdLst>
    <p:handoutMasterId r:id="rId47"/>
  </p:handoutMasterIdLst>
  <p:sldIdLst>
    <p:sldId id="1110" r:id="rId5"/>
    <p:sldId id="1026" r:id="rId6"/>
    <p:sldId id="1068" r:id="rId7"/>
    <p:sldId id="1028" r:id="rId8"/>
    <p:sldId id="1027" r:id="rId9"/>
    <p:sldId id="1014" r:id="rId10"/>
    <p:sldId id="1058" r:id="rId11"/>
    <p:sldId id="1116" r:id="rId12"/>
    <p:sldId id="1111" r:id="rId13"/>
    <p:sldId id="1072" r:id="rId14"/>
    <p:sldId id="1070" r:id="rId15"/>
    <p:sldId id="1060" r:id="rId16"/>
    <p:sldId id="1085" r:id="rId17"/>
    <p:sldId id="1074" r:id="rId18"/>
    <p:sldId id="1086" r:id="rId19"/>
    <p:sldId id="1087" r:id="rId20"/>
    <p:sldId id="1088" r:id="rId21"/>
    <p:sldId id="1075" r:id="rId22"/>
    <p:sldId id="1076" r:id="rId23"/>
    <p:sldId id="1077" r:id="rId24"/>
    <p:sldId id="1078" r:id="rId25"/>
    <p:sldId id="1115" r:id="rId26"/>
    <p:sldId id="1061" r:id="rId27"/>
    <p:sldId id="1079" r:id="rId28"/>
    <p:sldId id="1114" r:id="rId29"/>
    <p:sldId id="1080" r:id="rId30"/>
    <p:sldId id="1081" r:id="rId31"/>
    <p:sldId id="1082" r:id="rId32"/>
    <p:sldId id="1083" r:id="rId33"/>
    <p:sldId id="1084" r:id="rId34"/>
    <p:sldId id="1090" r:id="rId35"/>
    <p:sldId id="1091" r:id="rId36"/>
    <p:sldId id="1092" r:id="rId37"/>
    <p:sldId id="1093" r:id="rId38"/>
    <p:sldId id="1094" r:id="rId39"/>
    <p:sldId id="1095" r:id="rId40"/>
    <p:sldId id="1096" r:id="rId41"/>
    <p:sldId id="1097" r:id="rId42"/>
    <p:sldId id="1112" r:id="rId43"/>
    <p:sldId id="1113" r:id="rId44"/>
    <p:sldId id="1032" r:id="rId45"/>
  </p:sldIdLst>
  <p:sldSz cx="12196763" cy="6858000"/>
  <p:notesSz cx="6858000" cy="9144000"/>
  <p:custDataLst>
    <p:tags r:id="rId48"/>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4"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91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A5A"/>
    <a:srgbClr val="0A97A6"/>
    <a:srgbClr val="D53E25"/>
    <a:srgbClr val="ECA11A"/>
    <a:srgbClr val="2C99C0"/>
    <a:srgbClr val="99CC39"/>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2" autoAdjust="0"/>
    <p:restoredTop sz="85963" autoAdjust="0"/>
  </p:normalViewPr>
  <p:slideViewPr>
    <p:cSldViewPr snapToObjects="1" showGuides="1">
      <p:cViewPr varScale="1">
        <p:scale>
          <a:sx n="71" d="100"/>
          <a:sy n="71" d="100"/>
        </p:scale>
        <p:origin x="994" y="48"/>
      </p:cViewPr>
      <p:guideLst>
        <p:guide orient="horz" pos="2184"/>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912"/>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indent="266700" algn="just"/>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ResourceManager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和</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NodeManager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构成了数据计算框架。</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ResourceManager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是在系统中的所有应用程序之间仲裁资源的最终权限。</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NodeManager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是每台机器框架代理，负责容器，监视其资源使用情况（</a:t>
            </a:r>
            <a:r>
              <a:rPr lang="en-US" altLang="zh-CN" sz="1800" kern="100" dirty="0">
                <a:effectLst/>
                <a:latin typeface="Times New Roman" panose="02020603050405020304" pitchFamily="18" charset="0"/>
                <a:ea typeface="宋体" panose="02010600030101010101" pitchFamily="2" charset="-122"/>
                <a:cs typeface="宋体" panose="02010600030101010101" pitchFamily="2" charset="-122"/>
              </a:rPr>
              <a:t>CPU</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，内存，磁盘，网络）并将其报告给</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ResourceManager</a:t>
            </a:r>
            <a:r>
              <a:rPr lang="en-US" altLang="zh-CN" sz="1800" kern="100" dirty="0">
                <a:effectLst/>
                <a:latin typeface="Times New Roman" panose="02020603050405020304" pitchFamily="18" charset="0"/>
                <a:ea typeface="宋体" panose="02010600030101010101" pitchFamily="2" charset="-122"/>
                <a:cs typeface="宋体" panose="02010600030101010101" pitchFamily="2" charset="-122"/>
              </a:rPr>
              <a:t> / Scheduler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1800" kern="100" dirty="0">
              <a:effectLst/>
              <a:latin typeface="Calibri" panose="020F0502020204030204" pitchFamily="34" charset="0"/>
              <a:ea typeface="宋体" panose="02010600030101010101" pitchFamily="2" charset="-122"/>
              <a:cs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每个应用程序</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ApplicationMaster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实际上是一个特定于框架的库，其任务是协调来自</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ResourceManager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的资源，并与</a:t>
            </a:r>
            <a:r>
              <a:rPr lang="en-US" altLang="zh-CN" sz="1800" kern="100" dirty="0" err="1">
                <a:effectLst/>
                <a:latin typeface="Times New Roman" panose="02020603050405020304" pitchFamily="18" charset="0"/>
                <a:ea typeface="宋体" panose="02010600030101010101" pitchFamily="2" charset="-122"/>
                <a:cs typeface="宋体" panose="02010600030101010101" pitchFamily="2" charset="-122"/>
              </a:rPr>
              <a:t>NodeManager</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一起执行和监视任务。</a:t>
            </a:r>
            <a:endParaRPr lang="zh-CN" altLang="zh-CN" sz="1800" kern="100" dirty="0">
              <a:effectLst/>
              <a:latin typeface="Calibri" panose="020F0502020204030204" pitchFamily="34" charset="0"/>
              <a:ea typeface="宋体" panose="02010600030101010101" pitchFamily="2" charset="-122"/>
              <a:cs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eaLnBrk="1" hangingPunct="1">
              <a:lnSpc>
                <a:spcPct val="150000"/>
              </a:lnSpc>
              <a:spcAft>
                <a:spcPts val="450"/>
              </a:spcAft>
              <a:defRPr/>
            </a:pPr>
            <a:r>
              <a:rPr lang="en-US" altLang="zh-CN" sz="1200" dirty="0">
                <a:latin typeface="+mn-lt"/>
                <a:ea typeface="+mn-ea"/>
              </a:rPr>
              <a:t>Common</a:t>
            </a:r>
            <a:r>
              <a:rPr lang="zh-CN" altLang="zh-CN" sz="1200" dirty="0">
                <a:latin typeface="+mn-ea"/>
                <a:ea typeface="+mn-ea"/>
              </a:rPr>
              <a:t>公共服务模块：是一套为整个</a:t>
            </a:r>
            <a:r>
              <a:rPr lang="en-US" altLang="zh-CN" sz="1200" dirty="0">
                <a:latin typeface="+mn-lt"/>
                <a:ea typeface="+mn-ea"/>
              </a:rPr>
              <a:t>Hadoop</a:t>
            </a:r>
            <a:r>
              <a:rPr lang="zh-CN" altLang="zh-CN" sz="1200" dirty="0">
                <a:latin typeface="+mn-ea"/>
                <a:ea typeface="+mn-ea"/>
              </a:rPr>
              <a:t>系统提供底层支撑服务和常用工具的类库和</a:t>
            </a:r>
            <a:r>
              <a:rPr lang="en-US" altLang="zh-CN" sz="1200" dirty="0">
                <a:latin typeface="+mn-lt"/>
                <a:ea typeface="+mn-ea"/>
              </a:rPr>
              <a:t>API</a:t>
            </a:r>
            <a:r>
              <a:rPr lang="zh-CN" altLang="zh-CN" sz="1200" dirty="0">
                <a:latin typeface="+mn-ea"/>
                <a:ea typeface="+mn-ea"/>
              </a:rPr>
              <a:t>编程接口，包括</a:t>
            </a:r>
            <a:r>
              <a:rPr lang="en-US" altLang="zh-CN" sz="1200" dirty="0">
                <a:latin typeface="+mn-lt"/>
                <a:ea typeface="+mn-ea"/>
              </a:rPr>
              <a:t>Hadoop</a:t>
            </a:r>
            <a:r>
              <a:rPr lang="zh-CN" altLang="zh-CN" sz="1200" dirty="0">
                <a:latin typeface="+mn-ea"/>
                <a:ea typeface="+mn-ea"/>
              </a:rPr>
              <a:t>抽象文件系统</a:t>
            </a:r>
            <a:r>
              <a:rPr lang="en-US" altLang="zh-CN" sz="1200" dirty="0" err="1">
                <a:latin typeface="+mn-lt"/>
                <a:ea typeface="+mn-ea"/>
              </a:rPr>
              <a:t>FileSystem</a:t>
            </a:r>
            <a:r>
              <a:rPr lang="zh-CN" altLang="zh-CN" sz="1200" dirty="0">
                <a:latin typeface="+mn-ea"/>
                <a:ea typeface="+mn-ea"/>
              </a:rPr>
              <a:t>、远程过程调用</a:t>
            </a:r>
            <a:r>
              <a:rPr lang="en-US" altLang="zh-CN" sz="1200" dirty="0">
                <a:latin typeface="+mn-lt"/>
                <a:ea typeface="+mj-ea"/>
              </a:rPr>
              <a:t>RPC</a:t>
            </a:r>
            <a:r>
              <a:rPr lang="zh-CN" altLang="zh-CN" sz="1200" dirty="0">
                <a:latin typeface="+mn-ea"/>
                <a:ea typeface="+mn-ea"/>
              </a:rPr>
              <a:t>、系统配置工具</a:t>
            </a:r>
            <a:r>
              <a:rPr lang="en-US" altLang="zh-CN" sz="1200" dirty="0">
                <a:latin typeface="+mn-lt"/>
                <a:ea typeface="+mn-ea"/>
              </a:rPr>
              <a:t>Configuration</a:t>
            </a:r>
            <a:r>
              <a:rPr lang="zh-CN" altLang="zh-CN" sz="1200" dirty="0">
                <a:latin typeface="+mn-ea"/>
                <a:ea typeface="+mn-ea"/>
              </a:rPr>
              <a:t>以及序列化机制。</a:t>
            </a:r>
          </a:p>
          <a:p>
            <a:pPr eaLnBrk="1" hangingPunct="1">
              <a:lnSpc>
                <a:spcPct val="150000"/>
              </a:lnSpc>
              <a:spcAft>
                <a:spcPts val="450"/>
              </a:spcAft>
              <a:defRPr/>
            </a:pPr>
            <a:r>
              <a:rPr lang="en-US" altLang="zh-CN" sz="1200" dirty="0">
                <a:latin typeface="+mn-ea"/>
                <a:ea typeface="+mn-ea"/>
              </a:rPr>
              <a:t>    </a:t>
            </a:r>
            <a:r>
              <a:rPr lang="en-US" altLang="zh-CN" sz="1200" dirty="0">
                <a:latin typeface="+mn-lt"/>
                <a:ea typeface="+mn-ea"/>
              </a:rPr>
              <a:t>HDFS</a:t>
            </a:r>
            <a:r>
              <a:rPr lang="zh-CN" altLang="zh-CN" sz="1200" dirty="0">
                <a:latin typeface="+mn-ea"/>
                <a:ea typeface="+mn-ea"/>
              </a:rPr>
              <a:t>分布式文件系统：是一个可扩展、高可靠、高可用的大规模数据分布式存储管理系统，物理上分布在各个数据存储节点的本地</a:t>
            </a:r>
            <a:r>
              <a:rPr lang="en-US" altLang="zh-CN" sz="1200" dirty="0">
                <a:latin typeface="+mn-ea"/>
                <a:ea typeface="+mn-ea"/>
              </a:rPr>
              <a:t>Linux</a:t>
            </a:r>
            <a:r>
              <a:rPr lang="zh-CN" altLang="zh-CN" sz="1200" dirty="0">
                <a:latin typeface="+mn-ea"/>
                <a:ea typeface="+mn-ea"/>
              </a:rPr>
              <a:t>系统的文件系统，为上层应用程序提供了一个逻辑上成为整体的大规模数据存储文件系统。</a:t>
            </a:r>
            <a:endParaRPr lang="en-US" altLang="zh-CN" sz="1200" dirty="0">
              <a:latin typeface="+mn-ea"/>
              <a:ea typeface="+mn-ea"/>
            </a:endParaRPr>
          </a:p>
          <a:p>
            <a:pPr eaLnBrk="1" hangingPunct="1">
              <a:lnSpc>
                <a:spcPct val="150000"/>
              </a:lnSpc>
              <a:spcAft>
                <a:spcPts val="450"/>
              </a:spcAft>
              <a:defRPr/>
            </a:pPr>
            <a:r>
              <a:rPr lang="en-US" altLang="zh-CN" sz="1200" dirty="0">
                <a:latin typeface="+mn-ea"/>
                <a:ea typeface="+mn-ea"/>
              </a:rPr>
              <a:t> </a:t>
            </a:r>
            <a:r>
              <a:rPr lang="en-US" altLang="zh-CN" sz="1200" dirty="0">
                <a:latin typeface="+mn-lt"/>
                <a:ea typeface="+mn-ea"/>
              </a:rPr>
              <a:t>HBase</a:t>
            </a:r>
            <a:r>
              <a:rPr lang="zh-CN" altLang="zh-CN" sz="1200" dirty="0">
                <a:latin typeface="+mn-ea"/>
                <a:ea typeface="+mn-ea"/>
              </a:rPr>
              <a:t>分布式数据库管理系统：是一个建立在</a:t>
            </a:r>
            <a:r>
              <a:rPr lang="en-US" altLang="zh-CN" sz="1200" dirty="0">
                <a:latin typeface="+mn-lt"/>
                <a:ea typeface="+mn-ea"/>
              </a:rPr>
              <a:t>HDFS</a:t>
            </a:r>
            <a:r>
              <a:rPr lang="zh-CN" altLang="zh-CN" sz="1200" dirty="0">
                <a:latin typeface="+mn-ea"/>
                <a:ea typeface="+mn-ea"/>
              </a:rPr>
              <a:t>之上的分布式可扩展的</a:t>
            </a:r>
            <a:r>
              <a:rPr lang="en-US" altLang="zh-CN" sz="1200" dirty="0">
                <a:latin typeface="+mn-lt"/>
                <a:ea typeface="+mn-ea"/>
              </a:rPr>
              <a:t>NoSQL</a:t>
            </a:r>
            <a:r>
              <a:rPr lang="zh-CN" altLang="zh-CN" sz="1200" dirty="0">
                <a:latin typeface="+mn-ea"/>
                <a:ea typeface="+mn-ea"/>
              </a:rPr>
              <a:t>数据库，提供了对结构化、半结构化甚至非结构化大数据的实时读写和随机访问能力。提供了一个基于行、列和时间戳的三维数据管理模型。</a:t>
            </a:r>
            <a:endParaRPr lang="en-US" altLang="zh-CN" sz="1200" dirty="0">
              <a:latin typeface="+mn-ea"/>
              <a:ea typeface="+mn-ea"/>
            </a:endParaRPr>
          </a:p>
          <a:p>
            <a:pPr eaLnBrk="1" hangingPunct="1">
              <a:lnSpc>
                <a:spcPct val="150000"/>
              </a:lnSpc>
              <a:spcAft>
                <a:spcPts val="450"/>
              </a:spcAft>
              <a:defRPr/>
            </a:pPr>
            <a:r>
              <a:rPr lang="en-US" altLang="zh-CN" sz="1200" dirty="0">
                <a:latin typeface="+mn-ea"/>
                <a:ea typeface="+mn-ea"/>
              </a:rPr>
              <a:t> </a:t>
            </a:r>
            <a:r>
              <a:rPr lang="en-US" altLang="zh-CN" sz="1200" dirty="0"/>
              <a:t>Hive</a:t>
            </a:r>
            <a:r>
              <a:rPr lang="zh-CN" altLang="zh-CN" sz="1200" dirty="0">
                <a:latin typeface="+mn-ea"/>
                <a:ea typeface="+mn-ea"/>
              </a:rPr>
              <a:t>数据仓库工具：用于管理存储于</a:t>
            </a:r>
            <a:r>
              <a:rPr lang="en-US" altLang="zh-CN" sz="1200" dirty="0"/>
              <a:t>HDFS</a:t>
            </a:r>
            <a:r>
              <a:rPr lang="zh-CN" altLang="zh-CN" sz="1200" dirty="0">
                <a:latin typeface="+mn-ea"/>
                <a:ea typeface="+mn-ea"/>
              </a:rPr>
              <a:t>或</a:t>
            </a:r>
            <a:r>
              <a:rPr lang="en-US" altLang="zh-CN" sz="1200" dirty="0">
                <a:latin typeface="+mn-ea"/>
                <a:ea typeface="+mn-ea"/>
              </a:rPr>
              <a:t>HBase</a:t>
            </a:r>
            <a:r>
              <a:rPr lang="zh-CN" altLang="zh-CN" sz="1200" dirty="0">
                <a:latin typeface="+mn-ea"/>
                <a:ea typeface="+mn-ea"/>
              </a:rPr>
              <a:t>中的结构化或半结构化数据，提供</a:t>
            </a:r>
            <a:r>
              <a:rPr lang="en-US" altLang="zh-CN" sz="1200" dirty="0"/>
              <a:t>HiveQL</a:t>
            </a:r>
            <a:r>
              <a:rPr lang="zh-CN" altLang="zh-CN" sz="1200" dirty="0">
                <a:latin typeface="+mn-ea"/>
                <a:ea typeface="+mn-ea"/>
              </a:rPr>
              <a:t>查询语言编写数据查询分析程序。</a:t>
            </a:r>
          </a:p>
          <a:p>
            <a:pPr eaLnBrk="1" hangingPunct="1">
              <a:lnSpc>
                <a:spcPct val="150000"/>
              </a:lnSpc>
              <a:spcAft>
                <a:spcPts val="450"/>
              </a:spcAft>
              <a:defRPr/>
            </a:pPr>
            <a:r>
              <a:rPr lang="en-US" altLang="zh-CN" sz="1200" dirty="0">
                <a:latin typeface="+mn-ea"/>
                <a:ea typeface="+mn-ea"/>
              </a:rPr>
              <a:t>    </a:t>
            </a:r>
            <a:r>
              <a:rPr lang="en-US" altLang="zh-CN" sz="1200" dirty="0"/>
              <a:t>Pig</a:t>
            </a:r>
            <a:r>
              <a:rPr lang="zh-CN" altLang="zh-CN" sz="1200" dirty="0">
                <a:latin typeface="+mn-ea"/>
                <a:ea typeface="+mn-ea"/>
              </a:rPr>
              <a:t>数据流处理工具：是一个用来处理大规模数据集的平台，可以将复杂的数据分析任务实现为</a:t>
            </a:r>
            <a:r>
              <a:rPr lang="en-US" altLang="zh-CN" sz="1200" dirty="0"/>
              <a:t>Pig</a:t>
            </a:r>
            <a:r>
              <a:rPr lang="zh-CN" altLang="zh-CN" sz="1200" dirty="0">
                <a:latin typeface="+mn-ea"/>
                <a:ea typeface="+mn-ea"/>
              </a:rPr>
              <a:t>操作上的数据流脚本，这些脚本被系统自动转换为</a:t>
            </a:r>
            <a:r>
              <a:rPr lang="en-US" altLang="zh-CN" sz="1200" dirty="0"/>
              <a:t>MapReduce</a:t>
            </a:r>
            <a:r>
              <a:rPr lang="zh-CN" altLang="zh-CN" sz="1200" dirty="0">
                <a:latin typeface="+mn-ea"/>
                <a:ea typeface="+mn-ea"/>
              </a:rPr>
              <a:t>任务链。</a:t>
            </a:r>
          </a:p>
          <a:p>
            <a:pPr eaLnBrk="1" hangingPunct="1">
              <a:lnSpc>
                <a:spcPct val="150000"/>
              </a:lnSpc>
              <a:spcAft>
                <a:spcPts val="450"/>
              </a:spcAft>
              <a:defRPr/>
            </a:pPr>
            <a:r>
              <a:rPr lang="en-US" altLang="zh-CN" sz="1200" dirty="0">
                <a:latin typeface="+mn-ea"/>
                <a:ea typeface="+mn-ea"/>
              </a:rPr>
              <a:t>    </a:t>
            </a:r>
            <a:r>
              <a:rPr lang="en-US" altLang="zh-CN" sz="1200" dirty="0"/>
              <a:t>Mahout</a:t>
            </a:r>
            <a:r>
              <a:rPr lang="zh-CN" altLang="zh-CN" sz="1200" dirty="0">
                <a:latin typeface="+mn-ea"/>
                <a:ea typeface="+mn-ea"/>
              </a:rPr>
              <a:t>数据挖掘：提供机器学习和数据挖掘并行化算法类库。</a:t>
            </a:r>
            <a:r>
              <a:rPr lang="en-US" altLang="zh-CN" sz="1200" dirty="0">
                <a:latin typeface="+mn-ea"/>
                <a:ea typeface="+mn-ea"/>
              </a:rPr>
              <a:t>   </a:t>
            </a:r>
            <a:endParaRPr lang="zh-CN" altLang="zh-CN" sz="1200" dirty="0"/>
          </a:p>
          <a:p>
            <a:pPr eaLnBrk="1" hangingPunct="1">
              <a:lnSpc>
                <a:spcPct val="150000"/>
              </a:lnSpc>
              <a:spcAft>
                <a:spcPts val="450"/>
              </a:spcAft>
              <a:defRPr/>
            </a:pPr>
            <a:r>
              <a:rPr lang="en-US" altLang="zh-CN" sz="1200" dirty="0"/>
              <a:t> Sqoop</a:t>
            </a:r>
            <a:r>
              <a:rPr lang="zh-CN" altLang="zh-CN" sz="1200" dirty="0"/>
              <a:t>关系数据</a:t>
            </a:r>
            <a:r>
              <a:rPr lang="en-US" altLang="zh-CN" sz="1200" dirty="0"/>
              <a:t>ETL</a:t>
            </a:r>
            <a:r>
              <a:rPr lang="zh-CN" altLang="zh-CN" sz="1200" dirty="0"/>
              <a:t>工具：是一个在关系数据库与</a:t>
            </a:r>
            <a:r>
              <a:rPr lang="en-US" altLang="zh-CN" sz="1200" dirty="0"/>
              <a:t>Hadoop</a:t>
            </a:r>
            <a:r>
              <a:rPr lang="zh-CN" altLang="zh-CN" sz="1200" dirty="0"/>
              <a:t>平台间进行快速批量数据交换的工具。</a:t>
            </a:r>
            <a:r>
              <a:rPr lang="en-US" altLang="zh-CN" sz="1200" dirty="0"/>
              <a:t>        </a:t>
            </a:r>
          </a:p>
          <a:p>
            <a:pPr eaLnBrk="1" hangingPunct="1">
              <a:lnSpc>
                <a:spcPct val="150000"/>
              </a:lnSpc>
              <a:spcAft>
                <a:spcPts val="450"/>
              </a:spcAft>
              <a:defRPr/>
            </a:pPr>
            <a:r>
              <a:rPr lang="en-US" altLang="zh-CN" sz="1200" dirty="0"/>
              <a:t>       Flume</a:t>
            </a:r>
            <a:r>
              <a:rPr lang="zh-CN" altLang="zh-CN" sz="1200" dirty="0"/>
              <a:t>日志数据收集工具：提供一个分布式、高可靠、适合复杂环境下大规模日志数据采集的系统。</a:t>
            </a:r>
          </a:p>
          <a:p>
            <a:pPr eaLnBrk="1" hangingPunct="1">
              <a:lnSpc>
                <a:spcPct val="150000"/>
              </a:lnSpc>
              <a:spcAft>
                <a:spcPts val="450"/>
              </a:spcAft>
              <a:defRPr/>
            </a:pPr>
            <a:r>
              <a:rPr lang="en-US" altLang="zh-CN" sz="1200" dirty="0"/>
              <a:t>        Zookeeper</a:t>
            </a:r>
            <a:r>
              <a:rPr lang="zh-CN" altLang="zh-CN" sz="1200" dirty="0"/>
              <a:t>分布式协作服务框架：用于提供分布式应用中系统可靠性维护、数据状态同步、统一命名服务、分布式应用配置项管理等功能，解决分布式环境中的一致性问题。</a:t>
            </a:r>
            <a:endParaRPr lang="zh-CN" altLang="en-US" dirty="0"/>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37</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38</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39</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40</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41</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zh-CN" altLang="en-US" b="0" i="0" dirty="0">
                <a:solidFill>
                  <a:srgbClr val="333333"/>
                </a:solidFill>
                <a:effectLst/>
                <a:latin typeface="Arial" panose="020B0604020202020204" pitchFamily="34" charset="0"/>
              </a:rPr>
              <a:t>两位</a:t>
            </a:r>
            <a:r>
              <a:rPr lang="en-US" altLang="zh-CN" b="0" i="0" dirty="0">
                <a:solidFill>
                  <a:srgbClr val="F73131"/>
                </a:solidFill>
                <a:effectLst/>
                <a:latin typeface="Arial" panose="020B0604020202020204" pitchFamily="34" charset="0"/>
              </a:rPr>
              <a:t>Google</a:t>
            </a:r>
            <a:r>
              <a:rPr lang="zh-CN" altLang="en-US" b="0" i="0" dirty="0">
                <a:solidFill>
                  <a:srgbClr val="F73131"/>
                </a:solidFill>
                <a:effectLst/>
                <a:latin typeface="Arial" panose="020B0604020202020204" pitchFamily="34" charset="0"/>
              </a:rPr>
              <a:t>创始人</a:t>
            </a:r>
            <a:r>
              <a:rPr lang="zh-CN" altLang="en-US" b="0" i="0" dirty="0">
                <a:solidFill>
                  <a:srgbClr val="333333"/>
                </a:solidFill>
                <a:effectLst/>
                <a:latin typeface="Arial" panose="020B0604020202020204" pitchFamily="34" charset="0"/>
              </a:rPr>
              <a:t>，左为拉里</a:t>
            </a:r>
            <a:r>
              <a:rPr lang="en-US" altLang="zh-CN" b="0" i="0" dirty="0">
                <a:solidFill>
                  <a:srgbClr val="333333"/>
                </a:solidFill>
                <a:effectLst/>
                <a:latin typeface="Arial" panose="020B0604020202020204" pitchFamily="34" charset="0"/>
              </a:rPr>
              <a:t>-</a:t>
            </a:r>
            <a:r>
              <a:rPr lang="zh-CN" altLang="en-US" b="0" i="0" dirty="0">
                <a:solidFill>
                  <a:srgbClr val="333333"/>
                </a:solidFill>
                <a:effectLst/>
                <a:latin typeface="Arial" panose="020B0604020202020204" pitchFamily="34" charset="0"/>
              </a:rPr>
              <a:t>佩奇，右为谢尔盖</a:t>
            </a:r>
            <a:r>
              <a:rPr lang="en-US" altLang="zh-CN" b="0" i="0" dirty="0">
                <a:solidFill>
                  <a:srgbClr val="333333"/>
                </a:solidFill>
                <a:effectLst/>
                <a:latin typeface="Arial" panose="020B0604020202020204" pitchFamily="34" charset="0"/>
              </a:rPr>
              <a:t>-</a:t>
            </a:r>
            <a:r>
              <a:rPr lang="zh-CN" altLang="en-US" b="0" i="0" dirty="0">
                <a:solidFill>
                  <a:srgbClr val="333333"/>
                </a:solidFill>
                <a:effectLst/>
                <a:latin typeface="Arial" panose="020B0604020202020204" pitchFamily="34" charset="0"/>
              </a:rPr>
              <a:t>布林</a:t>
            </a:r>
            <a:endParaRPr lang="zh-CN" altLang="en-US" dirty="0"/>
          </a:p>
          <a:p>
            <a:pPr marL="0" marR="0" lvl="0" indent="0" algn="l" defTabSz="914400" rtl="0" eaLnBrk="0" fontAlgn="base" latinLnBrk="0" hangingPunct="0">
              <a:lnSpc>
                <a:spcPct val="100000"/>
              </a:lnSpc>
              <a:spcBef>
                <a:spcPct val="30000"/>
              </a:spcBef>
              <a:spcAft>
                <a:spcPct val="0"/>
              </a:spcAft>
              <a:buClrTx/>
              <a:buSzTx/>
              <a:buFontTx/>
              <a:buNone/>
              <a:defRPr/>
            </a:pPr>
            <a:r>
              <a:rPr lang="zh-CN" altLang="zh-CN" sz="1200" dirty="0">
                <a:latin typeface="Calibri" panose="020F0502020204030204" pitchFamily="34" charset="0"/>
              </a:rPr>
              <a:t>大数据技术重要思想来源于</a:t>
            </a:r>
            <a:r>
              <a:rPr lang="en-US" altLang="zh-CN" sz="1200" dirty="0">
                <a:latin typeface="Calibri" panose="020F0502020204030204" pitchFamily="34" charset="0"/>
              </a:rPr>
              <a:t>Google</a:t>
            </a:r>
            <a:r>
              <a:rPr lang="zh-CN" altLang="zh-CN" sz="1200" dirty="0">
                <a:latin typeface="Calibri" panose="020F0502020204030204" pitchFamily="34" charset="0"/>
              </a:rPr>
              <a:t>公司的</a:t>
            </a:r>
            <a:r>
              <a:rPr lang="en-US" altLang="zh-CN" sz="1200" dirty="0">
                <a:latin typeface="Calibri" panose="020F0502020204030204" pitchFamily="34" charset="0"/>
              </a:rPr>
              <a:t>GFS</a:t>
            </a:r>
            <a:r>
              <a:rPr lang="zh-CN" altLang="zh-CN" sz="1200" dirty="0">
                <a:latin typeface="Calibri" panose="020F0502020204030204" pitchFamily="34" charset="0"/>
              </a:rPr>
              <a:t>和</a:t>
            </a:r>
            <a:r>
              <a:rPr lang="en-US" altLang="zh-CN" sz="1200" dirty="0">
                <a:latin typeface="Calibri" panose="020F0502020204030204" pitchFamily="34" charset="0"/>
              </a:rPr>
              <a:t>MapReduce</a:t>
            </a:r>
            <a:r>
              <a:rPr lang="zh-CN" altLang="zh-CN" sz="1200" dirty="0">
                <a:latin typeface="Calibri" panose="020F0502020204030204" pitchFamily="34" charset="0"/>
              </a:rPr>
              <a:t>（</a:t>
            </a:r>
            <a:r>
              <a:rPr lang="en-US" altLang="zh-CN" sz="1200" dirty="0">
                <a:latin typeface="Calibri" panose="020F0502020204030204" pitchFamily="34" charset="0"/>
              </a:rPr>
              <a:t>2004</a:t>
            </a:r>
            <a:r>
              <a:rPr lang="zh-CN" altLang="zh-CN" sz="1200" dirty="0">
                <a:latin typeface="Calibri" panose="020F0502020204030204" pitchFamily="34" charset="0"/>
              </a:rPr>
              <a:t>年前后公开发表的</a:t>
            </a:r>
            <a:r>
              <a:rPr lang="en-US" altLang="zh-CN" sz="1200" dirty="0">
                <a:latin typeface="Calibri" panose="020F0502020204030204" pitchFamily="34" charset="0"/>
              </a:rPr>
              <a:t>2</a:t>
            </a:r>
            <a:r>
              <a:rPr lang="zh-CN" altLang="zh-CN" sz="1200" dirty="0">
                <a:latin typeface="Calibri" panose="020F0502020204030204" pitchFamily="34" charset="0"/>
              </a:rPr>
              <a:t>篇论文），</a:t>
            </a:r>
            <a:r>
              <a:rPr lang="zh-CN" altLang="en-US" sz="1200" dirty="0">
                <a:latin typeface="Calibri" panose="020F0502020204030204" pitchFamily="34" charset="0"/>
              </a:rPr>
              <a:t>前期</a:t>
            </a:r>
            <a:r>
              <a:rPr lang="zh-CN" altLang="zh-CN" sz="1200" dirty="0">
                <a:latin typeface="Calibri" panose="020F0502020204030204" pitchFamily="34" charset="0"/>
              </a:rPr>
              <a:t>普遍采用的</a:t>
            </a:r>
            <a:r>
              <a:rPr lang="zh-CN" altLang="en-US" sz="1200" dirty="0">
                <a:latin typeface="Calibri" panose="020F0502020204030204" pitchFamily="34" charset="0"/>
              </a:rPr>
              <a:t>是</a:t>
            </a:r>
            <a:r>
              <a:rPr lang="en-US" altLang="zh-CN" sz="1200" dirty="0">
                <a:latin typeface="Calibri" panose="020F0502020204030204" pitchFamily="34" charset="0"/>
              </a:rPr>
              <a:t>Hadoop</a:t>
            </a:r>
            <a:r>
              <a:rPr lang="zh-CN" altLang="zh-CN" sz="1200" dirty="0">
                <a:latin typeface="Calibri" panose="020F0502020204030204" pitchFamily="34" charset="0"/>
              </a:rPr>
              <a:t>大数据开源平台及其衍生版本。</a:t>
            </a:r>
            <a:r>
              <a:rPr lang="zh-CN" altLang="en-US" sz="1200" dirty="0">
                <a:latin typeface="Calibri" panose="020F0502020204030204" pitchFamily="34" charset="0"/>
              </a:rPr>
              <a:t>目前比较流行的基于内存的</a:t>
            </a:r>
            <a:r>
              <a:rPr lang="en-US" altLang="zh-CN" sz="1200" dirty="0">
                <a:latin typeface="Calibri" panose="020F0502020204030204" pitchFamily="34" charset="0"/>
              </a:rPr>
              <a:t>SPARK</a:t>
            </a:r>
            <a:r>
              <a:rPr lang="zh-CN" altLang="en-US" sz="1200" dirty="0">
                <a:latin typeface="Calibri" panose="020F0502020204030204" pitchFamily="34" charset="0"/>
              </a:rPr>
              <a:t>大数据开源平台，也是一种与</a:t>
            </a:r>
            <a:r>
              <a:rPr lang="en-US" altLang="zh-CN" sz="1200" dirty="0">
                <a:latin typeface="Calibri" panose="020F0502020204030204" pitchFamily="34" charset="0"/>
              </a:rPr>
              <a:t>Hadoop</a:t>
            </a:r>
            <a:r>
              <a:rPr lang="zh-CN" altLang="en-US" sz="1200" dirty="0">
                <a:latin typeface="Calibri" panose="020F0502020204030204" pitchFamily="34" charset="0"/>
              </a:rPr>
              <a:t>相似的集群计算环境，更适合于数据挖掘与机器学习等需要迭代的</a:t>
            </a:r>
            <a:r>
              <a:rPr lang="en-US" altLang="zh-CN" sz="1200" dirty="0">
                <a:latin typeface="Calibri" panose="020F0502020204030204" pitchFamily="34" charset="0"/>
              </a:rPr>
              <a:t>MapReduce</a:t>
            </a:r>
            <a:r>
              <a:rPr lang="zh-CN" altLang="en-US" sz="1200" dirty="0">
                <a:latin typeface="Calibri" panose="020F0502020204030204" pitchFamily="34" charset="0"/>
              </a:rPr>
              <a:t>的算法。</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zh-CN" altLang="en-US" b="0" i="0" dirty="0">
                <a:solidFill>
                  <a:srgbClr val="333333"/>
                </a:solidFill>
                <a:effectLst/>
                <a:latin typeface="Arial" panose="020B0604020202020204" pitchFamily="34" charset="0"/>
              </a:rPr>
              <a:t>两位</a:t>
            </a:r>
            <a:r>
              <a:rPr lang="en-US" altLang="zh-CN" b="0" i="0" dirty="0">
                <a:solidFill>
                  <a:srgbClr val="F73131"/>
                </a:solidFill>
                <a:effectLst/>
                <a:latin typeface="Arial" panose="020B0604020202020204" pitchFamily="34" charset="0"/>
              </a:rPr>
              <a:t>Google</a:t>
            </a:r>
            <a:r>
              <a:rPr lang="zh-CN" altLang="en-US" b="0" i="0" dirty="0">
                <a:solidFill>
                  <a:srgbClr val="F73131"/>
                </a:solidFill>
                <a:effectLst/>
                <a:latin typeface="Arial" panose="020B0604020202020204" pitchFamily="34" charset="0"/>
              </a:rPr>
              <a:t>创始人</a:t>
            </a:r>
            <a:r>
              <a:rPr lang="zh-CN" altLang="en-US" b="0" i="0" dirty="0">
                <a:solidFill>
                  <a:srgbClr val="333333"/>
                </a:solidFill>
                <a:effectLst/>
                <a:latin typeface="Arial" panose="020B0604020202020204" pitchFamily="34" charset="0"/>
              </a:rPr>
              <a:t>，左为拉里</a:t>
            </a:r>
            <a:r>
              <a:rPr lang="en-US" altLang="zh-CN" b="0" i="0" dirty="0">
                <a:solidFill>
                  <a:srgbClr val="333333"/>
                </a:solidFill>
                <a:effectLst/>
                <a:latin typeface="Arial" panose="020B0604020202020204" pitchFamily="34" charset="0"/>
              </a:rPr>
              <a:t>-</a:t>
            </a:r>
            <a:r>
              <a:rPr lang="zh-CN" altLang="en-US" b="0" i="0" dirty="0">
                <a:solidFill>
                  <a:srgbClr val="333333"/>
                </a:solidFill>
                <a:effectLst/>
                <a:latin typeface="Arial" panose="020B0604020202020204" pitchFamily="34" charset="0"/>
              </a:rPr>
              <a:t>佩奇，右为谢尔盖</a:t>
            </a:r>
            <a:r>
              <a:rPr lang="en-US" altLang="zh-CN" b="0" i="0" dirty="0">
                <a:solidFill>
                  <a:srgbClr val="333333"/>
                </a:solidFill>
                <a:effectLst/>
                <a:latin typeface="Arial" panose="020B0604020202020204" pitchFamily="34" charset="0"/>
              </a:rPr>
              <a:t>-</a:t>
            </a:r>
            <a:r>
              <a:rPr lang="zh-CN" altLang="en-US" b="0" i="0" dirty="0">
                <a:solidFill>
                  <a:srgbClr val="333333"/>
                </a:solidFill>
                <a:effectLst/>
                <a:latin typeface="Arial" panose="020B0604020202020204" pitchFamily="34" charset="0"/>
              </a:rPr>
              <a:t>布林</a:t>
            </a:r>
            <a:endParaRPr lang="zh-CN" altLang="en-US" dirty="0"/>
          </a:p>
          <a:p>
            <a:pPr marL="0" marR="0" lvl="0" indent="0" algn="l" defTabSz="914400" rtl="0" eaLnBrk="0" fontAlgn="base" latinLnBrk="0" hangingPunct="0">
              <a:lnSpc>
                <a:spcPct val="100000"/>
              </a:lnSpc>
              <a:spcBef>
                <a:spcPct val="30000"/>
              </a:spcBef>
              <a:spcAft>
                <a:spcPct val="0"/>
              </a:spcAft>
              <a:buClrTx/>
              <a:buSzTx/>
              <a:buFontTx/>
              <a:buNone/>
              <a:defRPr/>
            </a:pPr>
            <a:r>
              <a:rPr lang="zh-CN" altLang="zh-CN" sz="1200" dirty="0">
                <a:latin typeface="Calibri" panose="020F0502020204030204" pitchFamily="34" charset="0"/>
              </a:rPr>
              <a:t>大数据技术重要思想来源于</a:t>
            </a:r>
            <a:r>
              <a:rPr lang="en-US" altLang="zh-CN" sz="1200" dirty="0">
                <a:latin typeface="Calibri" panose="020F0502020204030204" pitchFamily="34" charset="0"/>
              </a:rPr>
              <a:t>Google</a:t>
            </a:r>
            <a:r>
              <a:rPr lang="zh-CN" altLang="zh-CN" sz="1200" dirty="0">
                <a:latin typeface="Calibri" panose="020F0502020204030204" pitchFamily="34" charset="0"/>
              </a:rPr>
              <a:t>公司的</a:t>
            </a:r>
            <a:r>
              <a:rPr lang="en-US" altLang="zh-CN" sz="1200" dirty="0">
                <a:latin typeface="Calibri" panose="020F0502020204030204" pitchFamily="34" charset="0"/>
              </a:rPr>
              <a:t>GFS</a:t>
            </a:r>
            <a:r>
              <a:rPr lang="zh-CN" altLang="zh-CN" sz="1200" dirty="0">
                <a:latin typeface="Calibri" panose="020F0502020204030204" pitchFamily="34" charset="0"/>
              </a:rPr>
              <a:t>和</a:t>
            </a:r>
            <a:r>
              <a:rPr lang="en-US" altLang="zh-CN" sz="1200" dirty="0">
                <a:latin typeface="Calibri" panose="020F0502020204030204" pitchFamily="34" charset="0"/>
              </a:rPr>
              <a:t>MapReduce</a:t>
            </a:r>
            <a:r>
              <a:rPr lang="zh-CN" altLang="zh-CN" sz="1200" dirty="0">
                <a:latin typeface="Calibri" panose="020F0502020204030204" pitchFamily="34" charset="0"/>
              </a:rPr>
              <a:t>（</a:t>
            </a:r>
            <a:r>
              <a:rPr lang="en-US" altLang="zh-CN" sz="1200" dirty="0">
                <a:latin typeface="Calibri" panose="020F0502020204030204" pitchFamily="34" charset="0"/>
              </a:rPr>
              <a:t>2004</a:t>
            </a:r>
            <a:r>
              <a:rPr lang="zh-CN" altLang="zh-CN" sz="1200" dirty="0">
                <a:latin typeface="Calibri" panose="020F0502020204030204" pitchFamily="34" charset="0"/>
              </a:rPr>
              <a:t>年前后公开发表的</a:t>
            </a:r>
            <a:r>
              <a:rPr lang="en-US" altLang="zh-CN" sz="1200" dirty="0">
                <a:latin typeface="Calibri" panose="020F0502020204030204" pitchFamily="34" charset="0"/>
              </a:rPr>
              <a:t>2</a:t>
            </a:r>
            <a:r>
              <a:rPr lang="zh-CN" altLang="zh-CN" sz="1200" dirty="0">
                <a:latin typeface="Calibri" panose="020F0502020204030204" pitchFamily="34" charset="0"/>
              </a:rPr>
              <a:t>篇论文），</a:t>
            </a:r>
            <a:r>
              <a:rPr lang="zh-CN" altLang="en-US" sz="1200" dirty="0">
                <a:latin typeface="Calibri" panose="020F0502020204030204" pitchFamily="34" charset="0"/>
              </a:rPr>
              <a:t>前期</a:t>
            </a:r>
            <a:r>
              <a:rPr lang="zh-CN" altLang="zh-CN" sz="1200" dirty="0">
                <a:latin typeface="Calibri" panose="020F0502020204030204" pitchFamily="34" charset="0"/>
              </a:rPr>
              <a:t>普遍采用的</a:t>
            </a:r>
            <a:r>
              <a:rPr lang="zh-CN" altLang="en-US" sz="1200" dirty="0">
                <a:latin typeface="Calibri" panose="020F0502020204030204" pitchFamily="34" charset="0"/>
              </a:rPr>
              <a:t>是</a:t>
            </a:r>
            <a:r>
              <a:rPr lang="en-US" altLang="zh-CN" sz="1200" dirty="0">
                <a:latin typeface="Calibri" panose="020F0502020204030204" pitchFamily="34" charset="0"/>
              </a:rPr>
              <a:t>Hadoop</a:t>
            </a:r>
            <a:r>
              <a:rPr lang="zh-CN" altLang="zh-CN" sz="1200" dirty="0">
                <a:latin typeface="Calibri" panose="020F0502020204030204" pitchFamily="34" charset="0"/>
              </a:rPr>
              <a:t>大数据开源平台及其衍生版本。</a:t>
            </a:r>
            <a:r>
              <a:rPr lang="zh-CN" altLang="en-US" sz="1200" dirty="0">
                <a:latin typeface="Calibri" panose="020F0502020204030204" pitchFamily="34" charset="0"/>
              </a:rPr>
              <a:t>目前比较流行的基于内存的</a:t>
            </a:r>
            <a:r>
              <a:rPr lang="en-US" altLang="zh-CN" sz="1200" dirty="0">
                <a:latin typeface="Calibri" panose="020F0502020204030204" pitchFamily="34" charset="0"/>
              </a:rPr>
              <a:t>SPARK</a:t>
            </a:r>
            <a:r>
              <a:rPr lang="zh-CN" altLang="en-US" sz="1200" dirty="0">
                <a:latin typeface="Calibri" panose="020F0502020204030204" pitchFamily="34" charset="0"/>
              </a:rPr>
              <a:t>大数据开源平台，也是一种与</a:t>
            </a:r>
            <a:r>
              <a:rPr lang="en-US" altLang="zh-CN" sz="1200" dirty="0">
                <a:latin typeface="Calibri" panose="020F0502020204030204" pitchFamily="34" charset="0"/>
              </a:rPr>
              <a:t>Hadoop</a:t>
            </a:r>
            <a:r>
              <a:rPr lang="zh-CN" altLang="en-US" sz="1200" dirty="0">
                <a:latin typeface="Calibri" panose="020F0502020204030204" pitchFamily="34" charset="0"/>
              </a:rPr>
              <a:t>相似的集群计算环境，更适合于数据挖掘与机器学习等需要迭代的</a:t>
            </a:r>
            <a:r>
              <a:rPr lang="en-US" altLang="zh-CN" sz="1200" dirty="0">
                <a:latin typeface="Calibri" panose="020F0502020204030204" pitchFamily="34" charset="0"/>
              </a:rPr>
              <a:t>MapReduce</a:t>
            </a:r>
            <a:r>
              <a:rPr lang="zh-CN" altLang="en-US" sz="1200" dirty="0">
                <a:latin typeface="Calibri" panose="020F0502020204030204" pitchFamily="34" charset="0"/>
              </a:rPr>
              <a:t>的算法。</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2008</a:t>
            </a:r>
            <a:r>
              <a:rPr lang="zh-CN" altLang="en-US" dirty="0"/>
              <a:t>年，</a:t>
            </a:r>
            <a:r>
              <a:rPr lang="en-US" altLang="zh-CN" dirty="0"/>
              <a:t>1TB,910</a:t>
            </a:r>
            <a:r>
              <a:rPr lang="zh-CN" altLang="en-US" dirty="0"/>
              <a:t>节点，</a:t>
            </a:r>
            <a:r>
              <a:rPr lang="en-US" altLang="zh-CN" dirty="0"/>
              <a:t>209S</a:t>
            </a:r>
            <a:r>
              <a:rPr lang="zh-CN" altLang="en-US" dirty="0"/>
              <a:t>排序。</a:t>
            </a:r>
            <a:r>
              <a:rPr lang="en-US" altLang="zh-CN" dirty="0"/>
              <a:t>2009</a:t>
            </a:r>
            <a:r>
              <a:rPr lang="zh-CN" altLang="en-US" dirty="0"/>
              <a:t>年，</a:t>
            </a:r>
            <a:r>
              <a:rPr lang="en-US" altLang="zh-CN" dirty="0"/>
              <a:t>1TB</a:t>
            </a:r>
            <a:r>
              <a:rPr lang="zh-CN" altLang="en-US" dirty="0"/>
              <a:t>，</a:t>
            </a:r>
            <a:r>
              <a:rPr lang="en-US" altLang="zh-CN" dirty="0"/>
              <a:t>62s. 2010</a:t>
            </a:r>
            <a:r>
              <a:rPr lang="zh-CN" altLang="en-US" dirty="0"/>
              <a:t>年，</a:t>
            </a:r>
            <a:r>
              <a:rPr lang="en-US" altLang="zh-CN" dirty="0"/>
              <a:t>V1. 2013</a:t>
            </a:r>
            <a:r>
              <a:rPr lang="zh-CN" altLang="en-US" dirty="0"/>
              <a:t>年，</a:t>
            </a:r>
            <a:r>
              <a:rPr lang="en-US" altLang="zh-CN" dirty="0"/>
              <a:t>V2. 2017</a:t>
            </a:r>
            <a:r>
              <a:rPr lang="zh-CN" altLang="en-US" dirty="0"/>
              <a:t>，</a:t>
            </a:r>
            <a:r>
              <a:rPr lang="en-US" altLang="zh-CN" dirty="0"/>
              <a:t>V3</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notesSlide" Target="../notesSlides/notesSlide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3.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825"/>
            <a:ext cx="847852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sz="5400" b="1" cap="all" dirty="0">
                <a:solidFill>
                  <a:prstClr val="black">
                    <a:lumMod val="65000"/>
                    <a:lumOff val="35000"/>
                  </a:prstClr>
                </a:solidFill>
                <a:cs typeface="Arial" panose="020B0604020202020204" pitchFamily="34" charset="0"/>
              </a:rPr>
              <a:t>大数据技术</a:t>
            </a:r>
            <a:r>
              <a:rPr sz="5400" b="1" cap="all" dirty="0">
                <a:solidFill>
                  <a:prstClr val="black">
                    <a:lumMod val="65000"/>
                    <a:lumOff val="35000"/>
                  </a:prstClr>
                </a:solidFill>
                <a:cs typeface="Arial" panose="020B0604020202020204" pitchFamily="34" charset="0"/>
              </a:rPr>
              <a:t>基础</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2.1.4</a:t>
            </a:r>
            <a:r>
              <a:rPr sz="2800" b="1" dirty="0">
                <a:solidFill>
                  <a:schemeClr val="accent2"/>
                </a:solidFill>
                <a:latin typeface="微软雅黑" panose="020B0503020204020204" pitchFamily="34" charset="-122"/>
                <a:ea typeface="微软雅黑" panose="020B0503020204020204" pitchFamily="34" charset="-122"/>
              </a:rPr>
              <a:t>Hadoop特性</a:t>
            </a:r>
          </a:p>
        </p:txBody>
      </p:sp>
      <p:grpSp>
        <p:nvGrpSpPr>
          <p:cNvPr id="3" name="组合 2"/>
          <p:cNvGrpSpPr/>
          <p:nvPr/>
        </p:nvGrpSpPr>
        <p:grpSpPr>
          <a:xfrm>
            <a:off x="168910" y="1443990"/>
            <a:ext cx="11333480" cy="3969385"/>
            <a:chOff x="695" y="481"/>
            <a:chExt cx="9826" cy="6251"/>
          </a:xfrm>
        </p:grpSpPr>
        <p:sp>
          <p:nvSpPr>
            <p:cNvPr id="116" name="TextBox 54"/>
            <p:cNvSpPr txBox="1"/>
            <p:nvPr/>
          </p:nvSpPr>
          <p:spPr>
            <a:xfrm>
              <a:off x="1109" y="481"/>
              <a:ext cx="9412" cy="625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高可靠性：采用冗余数据存储方式，即使一个副本发生故障，其他副本也可以保证正常对外提供服务。</a:t>
              </a:r>
            </a:p>
            <a:p>
              <a:r>
                <a:rPr lang="zh-CN" altLang="en-US" sz="2800" b="1" dirty="0">
                  <a:solidFill>
                    <a:srgbClr val="484849"/>
                  </a:solidFill>
                  <a:latin typeface="微软雅黑" panose="020B0503020204020204" pitchFamily="34" charset="-122"/>
                  <a:ea typeface="微软雅黑" panose="020B0503020204020204" pitchFamily="34" charset="-122"/>
                </a:rPr>
                <a:t>高扩展性：Hadoop是在可用的计算机集群间分配数据并完成计算任务的，这些集   群可以方便地扩展到数以千计的节点中。</a:t>
              </a:r>
            </a:p>
            <a:p>
              <a:r>
                <a:rPr lang="zh-CN" altLang="en-US" sz="2800" b="1" dirty="0">
                  <a:solidFill>
                    <a:srgbClr val="484849"/>
                  </a:solidFill>
                  <a:latin typeface="微软雅黑" panose="020B0503020204020204" pitchFamily="34" charset="-122"/>
                  <a:ea typeface="微软雅黑" panose="020B0503020204020204" pitchFamily="34" charset="-122"/>
                </a:rPr>
                <a:t>高效性：Hadoop能够在节点之间动态地移动数据，并保证各个节点的动态平衡，因此处理速度非常快。</a:t>
              </a:r>
            </a:p>
            <a:p>
              <a:r>
                <a:rPr lang="zh-CN" altLang="en-US" sz="2800" b="1" dirty="0">
                  <a:solidFill>
                    <a:srgbClr val="484849"/>
                  </a:solidFill>
                  <a:latin typeface="微软雅黑" panose="020B0503020204020204" pitchFamily="34" charset="-122"/>
                  <a:ea typeface="微软雅黑" panose="020B0503020204020204" pitchFamily="34" charset="-122"/>
                </a:rPr>
                <a:t>高容错性：Hadoop能够自动保存数据的多个副本，并且能够自动将失败的任务重新分配。</a:t>
              </a:r>
            </a:p>
            <a:p>
              <a:r>
                <a:rPr lang="zh-CN" altLang="en-US" sz="2800" b="1" dirty="0">
                  <a:solidFill>
                    <a:srgbClr val="484849"/>
                  </a:solidFill>
                  <a:latin typeface="微软雅黑" panose="020B0503020204020204" pitchFamily="34" charset="-122"/>
                  <a:ea typeface="微软雅黑" panose="020B0503020204020204" pitchFamily="34" charset="-122"/>
                </a:rPr>
                <a:t>低成本：Hadoop可部署在廉价的计算机集群上，成本比较低。</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2.1.5</a:t>
            </a:r>
            <a:r>
              <a:rPr lang="zh-CN" altLang="en-US" sz="2800" b="1" dirty="0">
                <a:solidFill>
                  <a:schemeClr val="accent2"/>
                </a:solidFill>
                <a:latin typeface="微软雅黑" panose="020B0503020204020204" pitchFamily="34" charset="-122"/>
                <a:ea typeface="微软雅黑" panose="020B0503020204020204" pitchFamily="34" charset="-122"/>
              </a:rPr>
              <a:t>Hadoop主要用途</a:t>
            </a:r>
          </a:p>
        </p:txBody>
      </p:sp>
      <p:grpSp>
        <p:nvGrpSpPr>
          <p:cNvPr id="3" name="组合 2"/>
          <p:cNvGrpSpPr/>
          <p:nvPr/>
        </p:nvGrpSpPr>
        <p:grpSpPr>
          <a:xfrm>
            <a:off x="240030" y="1640205"/>
            <a:ext cx="11403330" cy="3969385"/>
            <a:chOff x="695" y="481"/>
            <a:chExt cx="9826" cy="6251"/>
          </a:xfrm>
        </p:grpSpPr>
        <p:sp>
          <p:nvSpPr>
            <p:cNvPr id="116" name="TextBox 54"/>
            <p:cNvSpPr txBox="1"/>
            <p:nvPr/>
          </p:nvSpPr>
          <p:spPr>
            <a:xfrm>
              <a:off x="1109" y="481"/>
              <a:ext cx="9412" cy="625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rgbClr val="484849"/>
                  </a:solidFill>
                  <a:latin typeface="微软雅黑" panose="020B0503020204020204" pitchFamily="34" charset="-122"/>
                  <a:ea typeface="微软雅黑" panose="020B0503020204020204" pitchFamily="34" charset="-122"/>
                </a:rPr>
                <a:t>大数据量存储：分布式存储。</a:t>
              </a:r>
            </a:p>
            <a:p>
              <a:r>
                <a:rPr lang="zh-CN" altLang="en-US" sz="2800" b="1" dirty="0">
                  <a:solidFill>
                    <a:srgbClr val="484849"/>
                  </a:solidFill>
                  <a:latin typeface="微软雅黑" panose="020B0503020204020204" pitchFamily="34" charset="-122"/>
                  <a:ea typeface="微软雅黑" panose="020B0503020204020204" pitchFamily="34" charset="-122"/>
                </a:rPr>
                <a:t>日志处理：主要用于日志的存储和统计。</a:t>
              </a:r>
            </a:p>
            <a:p>
              <a:r>
                <a:rPr lang="zh-CN" altLang="en-US" sz="2800" b="1" dirty="0">
                  <a:solidFill>
                    <a:srgbClr val="484849"/>
                  </a:solidFill>
                  <a:latin typeface="微软雅黑" panose="020B0503020204020204" pitchFamily="34" charset="-122"/>
                  <a:ea typeface="微软雅黑" panose="020B0503020204020204" pitchFamily="34" charset="-122"/>
                </a:rPr>
                <a:t>海量计算：并行计算。</a:t>
              </a:r>
            </a:p>
            <a:p>
              <a:r>
                <a:rPr lang="zh-CN" altLang="en-US" sz="2800" b="1" dirty="0">
                  <a:solidFill>
                    <a:srgbClr val="484849"/>
                  </a:solidFill>
                  <a:latin typeface="微软雅黑" panose="020B0503020204020204" pitchFamily="34" charset="-122"/>
                  <a:ea typeface="微软雅黑" panose="020B0503020204020204" pitchFamily="34" charset="-122"/>
                </a:rPr>
                <a:t>搜索引擎：网页搜索和网页排序。</a:t>
              </a:r>
            </a:p>
            <a:p>
              <a:r>
                <a:rPr lang="zh-CN" altLang="en-US" sz="2800" b="1" dirty="0">
                  <a:solidFill>
                    <a:srgbClr val="484849"/>
                  </a:solidFill>
                  <a:latin typeface="微软雅黑" panose="020B0503020204020204" pitchFamily="34" charset="-122"/>
                  <a:ea typeface="微软雅黑" panose="020B0503020204020204" pitchFamily="34" charset="-122"/>
                </a:rPr>
                <a:t>数据挖掘：数据的分析和挖掘。</a:t>
              </a:r>
            </a:p>
            <a:p>
              <a:r>
                <a:rPr lang="zh-CN" altLang="en-US" sz="2800" b="1" dirty="0">
                  <a:solidFill>
                    <a:srgbClr val="484849"/>
                  </a:solidFill>
                  <a:latin typeface="微软雅黑" panose="020B0503020204020204" pitchFamily="34" charset="-122"/>
                  <a:ea typeface="微软雅黑" panose="020B0503020204020204" pitchFamily="34" charset="-122"/>
                </a:rPr>
                <a:t>用户细分特征建模：用户分类、聚类、特征提取，如目前比较流行的广告推荐。</a:t>
              </a:r>
            </a:p>
            <a:p>
              <a:r>
                <a:rPr lang="zh-CN" altLang="en-US" sz="2800" b="1" dirty="0">
                  <a:solidFill>
                    <a:srgbClr val="484849"/>
                  </a:solidFill>
                  <a:latin typeface="微软雅黑" panose="020B0503020204020204" pitchFamily="34" charset="-122"/>
                  <a:ea typeface="微软雅黑" panose="020B0503020204020204" pitchFamily="34" charset="-122"/>
                </a:rPr>
                <a:t>智能交通：道路交通状况的分析与预测，车辆调度的规划。</a:t>
              </a:r>
            </a:p>
            <a:p>
              <a:r>
                <a:rPr lang="zh-CN" altLang="en-US" sz="2800" b="1" dirty="0">
                  <a:solidFill>
                    <a:srgbClr val="484849"/>
                  </a:solidFill>
                  <a:latin typeface="微软雅黑" panose="020B0503020204020204" pitchFamily="34" charset="-122"/>
                  <a:ea typeface="微软雅黑" panose="020B0503020204020204" pitchFamily="34" charset="-122"/>
                </a:rPr>
                <a:t>智慧医疗：实时掌握患者的生理指标数据，个性化诊疗方案制定。</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大数据平台Hadoop原理</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2.2</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4531360" y="3726180"/>
            <a:ext cx="9735820" cy="521970"/>
            <a:chOff x="8258783" y="2250998"/>
            <a:chExt cx="5313425" cy="521971"/>
          </a:xfrm>
        </p:grpSpPr>
        <p:sp>
          <p:nvSpPr>
            <p:cNvPr id="43" name="矩形 42"/>
            <p:cNvSpPr/>
            <p:nvPr/>
          </p:nvSpPr>
          <p:spPr>
            <a:xfrm>
              <a:off x="8258783" y="2341803"/>
              <a:ext cx="728118" cy="201931"/>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267266" y="2250998"/>
              <a:ext cx="43049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2.2.</a:t>
              </a:r>
              <a:r>
                <a:rPr lang="zh-CN" altLang="en-US" sz="2800" b="1" dirty="0">
                  <a:solidFill>
                    <a:schemeClr val="tx2"/>
                  </a:solidFill>
                  <a:latin typeface="Arial" panose="020B0604020202020204"/>
                  <a:ea typeface="微软雅黑" panose="020B0503020204020204" pitchFamily="34" charset="-122"/>
                </a:rPr>
                <a:t>3</a:t>
              </a:r>
              <a:r>
                <a:rPr lang="en-US" altLang="zh-CN" sz="2800" b="1" dirty="0">
                  <a:solidFill>
                    <a:schemeClr val="tx2"/>
                  </a:solidFill>
                  <a:latin typeface="Arial" panose="020B0604020202020204"/>
                  <a:ea typeface="微软雅黑" panose="020B0503020204020204" pitchFamily="34" charset="-122"/>
                </a:rPr>
                <a:t>.</a:t>
              </a:r>
              <a:r>
                <a:rPr sz="2800" b="1" dirty="0">
                  <a:solidFill>
                    <a:schemeClr val="tx2"/>
                  </a:solidFill>
                  <a:latin typeface="Arial" panose="020B0604020202020204"/>
                  <a:ea typeface="微软雅黑" panose="020B0503020204020204" pitchFamily="34" charset="-122"/>
                </a:rPr>
                <a:t>Yarn原理</a:t>
              </a:r>
            </a:p>
          </p:txBody>
        </p:sp>
      </p:grpSp>
      <p:grpSp>
        <p:nvGrpSpPr>
          <p:cNvPr id="10" name="组合 37"/>
          <p:cNvGrpSpPr/>
          <p:nvPr/>
        </p:nvGrpSpPr>
        <p:grpSpPr>
          <a:xfrm>
            <a:off x="1520190" y="1869440"/>
            <a:ext cx="9248775" cy="521970"/>
            <a:chOff x="8258783" y="224083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162098" y="2240837"/>
              <a:ext cx="3617916"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2.2.1.</a:t>
              </a:r>
              <a:r>
                <a:rPr sz="2800" b="1" dirty="0">
                  <a:solidFill>
                    <a:schemeClr val="tx2"/>
                  </a:solidFill>
                  <a:latin typeface="Arial" panose="020B0604020202020204"/>
                  <a:ea typeface="微软雅黑" panose="020B0503020204020204" pitchFamily="34" charset="-122"/>
                </a:rPr>
                <a:t>分布式计算原理</a:t>
              </a:r>
            </a:p>
          </p:txBody>
        </p:sp>
      </p:grpSp>
      <p:grpSp>
        <p:nvGrpSpPr>
          <p:cNvPr id="14" name="组合 38"/>
          <p:cNvGrpSpPr/>
          <p:nvPr/>
        </p:nvGrpSpPr>
        <p:grpSpPr>
          <a:xfrm>
            <a:off x="2853690" y="2722880"/>
            <a:ext cx="10114280" cy="521970"/>
            <a:chOff x="8506854" y="2543731"/>
            <a:chExt cx="6576666" cy="521969"/>
          </a:xfrm>
        </p:grpSpPr>
        <p:sp>
          <p:nvSpPr>
            <p:cNvPr id="16" name="矩形 15"/>
            <p:cNvSpPr/>
            <p:nvPr/>
          </p:nvSpPr>
          <p:spPr>
            <a:xfrm>
              <a:off x="8506854" y="2640251"/>
              <a:ext cx="866676" cy="194945"/>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708392" y="2543731"/>
              <a:ext cx="5375128"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2.2.2.</a:t>
              </a:r>
              <a:r>
                <a:rPr sz="2800" b="1" dirty="0">
                  <a:solidFill>
                    <a:schemeClr val="tx2"/>
                  </a:solidFill>
                  <a:latin typeface="Arial" panose="020B0604020202020204"/>
                  <a:ea typeface="微软雅黑" panose="020B0503020204020204" pitchFamily="34" charset="-122"/>
                </a:rPr>
                <a:t>MapReduce原理</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2.2.1</a:t>
            </a:r>
            <a:r>
              <a:rPr lang="zh-CN" altLang="en-US" sz="2800" b="1" dirty="0">
                <a:solidFill>
                  <a:schemeClr val="accent2"/>
                </a:solidFill>
                <a:latin typeface="微软雅黑" panose="020B0503020204020204" pitchFamily="34" charset="-122"/>
                <a:ea typeface="微软雅黑" panose="020B0503020204020204" pitchFamily="34" charset="-122"/>
              </a:rPr>
              <a:t>分布式计算原理</a:t>
            </a:r>
          </a:p>
        </p:txBody>
      </p:sp>
      <p:grpSp>
        <p:nvGrpSpPr>
          <p:cNvPr id="3" name="组合 2"/>
          <p:cNvGrpSpPr/>
          <p:nvPr/>
        </p:nvGrpSpPr>
        <p:grpSpPr>
          <a:xfrm>
            <a:off x="0" y="1567815"/>
            <a:ext cx="11918315" cy="3722748"/>
            <a:chOff x="695" y="561"/>
            <a:chExt cx="9889" cy="6314"/>
          </a:xfrm>
        </p:grpSpPr>
        <p:sp>
          <p:nvSpPr>
            <p:cNvPr id="116" name="TextBox 54"/>
            <p:cNvSpPr txBox="1"/>
            <p:nvPr/>
          </p:nvSpPr>
          <p:spPr>
            <a:xfrm>
              <a:off x="1172" y="561"/>
              <a:ext cx="9412" cy="631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分布式计算是一种计算方法，和集中式计算是相对的。随着计算技术的发展，有些应用需要非常巨大的计算能力才能完成，如果采用集中式计算，需要耗费相当长的时间来完成。分布式计算将该应用分解成许多小的部分，分配给多台计算机进行处理。这样可以节约整体计算时间，大大提高计算效率。</a:t>
              </a:r>
            </a:p>
            <a:p>
              <a:r>
                <a:rPr lang="zh-CN" altLang="en-US" sz="2400" b="1" dirty="0">
                  <a:solidFill>
                    <a:srgbClr val="484849"/>
                  </a:solidFill>
                  <a:latin typeface="微软雅黑" panose="020B0503020204020204" pitchFamily="34" charset="-122"/>
                  <a:ea typeface="微软雅黑" panose="020B0503020204020204" pitchFamily="34" charset="-122"/>
                </a:rPr>
                <a:t>       分布式计算主要研究分布式系统。一个分布式系统包括若干通过网络互联的计算机。这些计算机互相配合以完成一个共同的任务。具体的过程是：将需要进行大量计算的任务数据分割成小块，由多台计算机分别计算，再上传运算结果后统一合并得出数据结论。在分布式系统上运行的计算机程序称为分布式计算程序，分布式编程就是编写上述程序的过程。</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03885" y="920115"/>
            <a:ext cx="3045460" cy="521970"/>
          </a:xfrm>
          <a:prstGeom prst="rect">
            <a:avLst/>
          </a:prstGeom>
          <a:noFill/>
        </p:spPr>
        <p:txBody>
          <a:bodyPr wrap="square" rtlCol="0">
            <a:spAutoFit/>
          </a:bodyPr>
          <a:lstStyle/>
          <a:p>
            <a:r>
              <a:rPr lang="zh-CN" altLang="en-US" sz="2800" b="1" dirty="0">
                <a:solidFill>
                  <a:srgbClr val="484849"/>
                </a:solidFill>
                <a:latin typeface="微软雅黑" panose="020B0503020204020204" pitchFamily="34" charset="-122"/>
                <a:ea typeface="微软雅黑" panose="020B0503020204020204" pitchFamily="34" charset="-122"/>
              </a:rPr>
              <a:t>1</a:t>
            </a:r>
            <a:r>
              <a:rPr lang="en-US" altLang="zh-CN" sz="2800" b="1" dirty="0">
                <a:solidFill>
                  <a:srgbClr val="484849"/>
                </a:solidFill>
                <a:latin typeface="微软雅黑" panose="020B0503020204020204" pitchFamily="34" charset="-122"/>
                <a:ea typeface="微软雅黑" panose="020B0503020204020204" pitchFamily="34" charset="-122"/>
              </a:rPr>
              <a:t>.</a:t>
            </a:r>
            <a:r>
              <a:rPr lang="zh-CN" altLang="en-US" sz="2800" b="1" dirty="0">
                <a:solidFill>
                  <a:srgbClr val="484849"/>
                </a:solidFill>
                <a:latin typeface="微软雅黑" panose="020B0503020204020204" pitchFamily="34" charset="-122"/>
                <a:ea typeface="微软雅黑" panose="020B0503020204020204" pitchFamily="34" charset="-122"/>
              </a:rPr>
              <a:t>分布式计算概念</a:t>
            </a:r>
            <a:endParaRPr lang="zh-CN" altLang="en-US" sz="2800"/>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2.2.1</a:t>
            </a:r>
            <a:r>
              <a:rPr lang="zh-CN" altLang="en-US" sz="2800" b="1" dirty="0">
                <a:solidFill>
                  <a:schemeClr val="accent2"/>
                </a:solidFill>
                <a:latin typeface="微软雅黑" panose="020B0503020204020204" pitchFamily="34" charset="-122"/>
                <a:ea typeface="微软雅黑" panose="020B0503020204020204" pitchFamily="34" charset="-122"/>
              </a:rPr>
              <a:t>分布式计算原理</a:t>
            </a:r>
          </a:p>
        </p:txBody>
      </p:sp>
      <p:grpSp>
        <p:nvGrpSpPr>
          <p:cNvPr id="3" name="组合 2"/>
          <p:cNvGrpSpPr/>
          <p:nvPr/>
        </p:nvGrpSpPr>
        <p:grpSpPr>
          <a:xfrm>
            <a:off x="0" y="1334770"/>
            <a:ext cx="11918315" cy="4461520"/>
            <a:chOff x="695" y="561"/>
            <a:chExt cx="9889" cy="7567"/>
          </a:xfrm>
        </p:grpSpPr>
        <p:sp>
          <p:nvSpPr>
            <p:cNvPr id="116" name="TextBox 54"/>
            <p:cNvSpPr txBox="1"/>
            <p:nvPr/>
          </p:nvSpPr>
          <p:spPr>
            <a:xfrm>
              <a:off x="1172" y="561"/>
              <a:ext cx="9412" cy="756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分布式计算可以分为一下几类：</a:t>
              </a:r>
            </a:p>
            <a:p>
              <a:r>
                <a:rPr lang="zh-CN" altLang="en-US" sz="2400" b="1" dirty="0">
                  <a:solidFill>
                    <a:srgbClr val="484849"/>
                  </a:solidFill>
                  <a:latin typeface="微软雅黑" panose="020B0503020204020204" pitchFamily="34" charset="-122"/>
                  <a:ea typeface="微软雅黑" panose="020B0503020204020204" pitchFamily="34" charset="-122"/>
                </a:rPr>
                <a:t>    （1）传统的C/S模型。如HTTP/FTP/SMTP/POP/DBMS等服务器。客户端向服务器发送请求，服务器处理请求，并把结果返回给客户端。客户端处于主动，服务器处于被动。这种调用是显式的，远程调用就是远程调用，本地调用每个细节你都要清楚，一点都含糊不得。</a:t>
              </a:r>
            </a:p>
            <a:p>
              <a:r>
                <a:rPr lang="zh-CN" altLang="en-US" sz="2400" b="1" dirty="0">
                  <a:solidFill>
                    <a:srgbClr val="484849"/>
                  </a:solidFill>
                  <a:latin typeface="微软雅黑" panose="020B0503020204020204" pitchFamily="34" charset="-122"/>
                  <a:ea typeface="微软雅黑" panose="020B0503020204020204" pitchFamily="34" charset="-122"/>
                </a:rPr>
                <a:t>    （2）集群技术。近年来PC机的计算能力飞速发展，而服务器的计算能力，远远跟不上客户端的要求。这种多对一的关系本来就不公平，人们已经认识到靠提高单台服务器的计算能力，来永远满足性能上的要求。一种称为集群的技术出现了，它把多台服务器连接起来，当成一台服务器来用。这种技术的好处就是，不但对客户来说是透明的，对服务器软件来说也是透明的，软件不用做任何修改就可以在集群上运行</a:t>
              </a:r>
              <a:r>
                <a:rPr lang="zh-CN" altLang="en-US" sz="2000" b="1" dirty="0">
                  <a:solidFill>
                    <a:srgbClr val="484849"/>
                  </a:solidFill>
                  <a:latin typeface="微软雅黑" panose="020B0503020204020204" pitchFamily="34" charset="-122"/>
                  <a:ea typeface="微软雅黑" panose="020B0503020204020204" pitchFamily="34" charset="-122"/>
                </a:rPr>
                <a:t>。</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03885" y="710565"/>
            <a:ext cx="3045460" cy="521970"/>
          </a:xfrm>
          <a:prstGeom prst="rect">
            <a:avLst/>
          </a:prstGeom>
          <a:noFill/>
        </p:spPr>
        <p:txBody>
          <a:bodyPr wrap="square" rtlCol="0">
            <a:spAutoFit/>
          </a:bodyPr>
          <a:lstStyle/>
          <a:p>
            <a:r>
              <a:rPr lang="zh-CN" altLang="en-US" sz="2800" b="1" dirty="0">
                <a:solidFill>
                  <a:srgbClr val="484849"/>
                </a:solidFill>
                <a:latin typeface="微软雅黑" panose="020B0503020204020204" pitchFamily="34" charset="-122"/>
                <a:ea typeface="微软雅黑" panose="020B0503020204020204" pitchFamily="34" charset="-122"/>
              </a:rPr>
              <a:t>1</a:t>
            </a:r>
            <a:r>
              <a:rPr lang="en-US" altLang="zh-CN" sz="2800" b="1" dirty="0">
                <a:solidFill>
                  <a:srgbClr val="484849"/>
                </a:solidFill>
                <a:latin typeface="微软雅黑" panose="020B0503020204020204" pitchFamily="34" charset="-122"/>
                <a:ea typeface="微软雅黑" panose="020B0503020204020204" pitchFamily="34" charset="-122"/>
              </a:rPr>
              <a:t>.</a:t>
            </a:r>
            <a:r>
              <a:rPr lang="zh-CN" altLang="en-US" sz="2800" b="1" dirty="0">
                <a:solidFill>
                  <a:srgbClr val="484849"/>
                </a:solidFill>
                <a:latin typeface="微软雅黑" panose="020B0503020204020204" pitchFamily="34" charset="-122"/>
                <a:ea typeface="微软雅黑" panose="020B0503020204020204" pitchFamily="34" charset="-122"/>
              </a:rPr>
              <a:t>分布式计算概念</a:t>
            </a:r>
            <a:endParaRPr lang="zh-CN" altLang="en-US" sz="2800"/>
          </a:p>
        </p:txBody>
      </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71B43E2-C880-D734-66B4-68F0FED5CC24}"/>
              </a:ext>
            </a:extLst>
          </p:cNvPr>
          <p:cNvPicPr>
            <a:picLocks noChangeAspect="1"/>
          </p:cNvPicPr>
          <p:nvPr/>
        </p:nvPicPr>
        <p:blipFill>
          <a:blip r:embed="rId3"/>
          <a:stretch>
            <a:fillRect/>
          </a:stretch>
        </p:blipFill>
        <p:spPr>
          <a:xfrm>
            <a:off x="1561877" y="1340768"/>
            <a:ext cx="7488832" cy="5485387"/>
          </a:xfrm>
          <a:prstGeom prst="rect">
            <a:avLst/>
          </a:prstGeom>
        </p:spPr>
      </p:pic>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2.2.1</a:t>
            </a:r>
            <a:r>
              <a:rPr lang="zh-CN" altLang="en-US" sz="2800" b="1" dirty="0">
                <a:solidFill>
                  <a:schemeClr val="accent2"/>
                </a:solidFill>
                <a:latin typeface="微软雅黑" panose="020B0503020204020204" pitchFamily="34" charset="-122"/>
                <a:ea typeface="微软雅黑" panose="020B0503020204020204" pitchFamily="34" charset="-122"/>
              </a:rPr>
              <a:t>分布式计算原理</a:t>
            </a:r>
          </a:p>
        </p:txBody>
      </p:sp>
      <p:grpSp>
        <p:nvGrpSpPr>
          <p:cNvPr id="3" name="组合 2"/>
          <p:cNvGrpSpPr/>
          <p:nvPr/>
        </p:nvGrpSpPr>
        <p:grpSpPr>
          <a:xfrm>
            <a:off x="0" y="1152525"/>
            <a:ext cx="11918315" cy="768252"/>
            <a:chOff x="695" y="561"/>
            <a:chExt cx="9889" cy="1303"/>
          </a:xfrm>
        </p:grpSpPr>
        <p:sp>
          <p:nvSpPr>
            <p:cNvPr id="116" name="TextBox 54"/>
            <p:cNvSpPr txBox="1"/>
            <p:nvPr/>
          </p:nvSpPr>
          <p:spPr>
            <a:xfrm>
              <a:off x="1172" y="561"/>
              <a:ext cx="9412" cy="130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Hadoop系统的分布式存储和并行计算架构如下图所示。</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03885" y="710565"/>
            <a:ext cx="4734560" cy="521970"/>
          </a:xfrm>
          <a:prstGeom prst="rect">
            <a:avLst/>
          </a:prstGeom>
          <a:noFill/>
        </p:spPr>
        <p:txBody>
          <a:bodyPr wrap="square" rtlCol="0">
            <a:spAutoFit/>
          </a:bodyPr>
          <a:lstStyle/>
          <a:p>
            <a:r>
              <a:rPr lang="en-US" altLang="zh-CN" sz="2800" b="1" dirty="0">
                <a:solidFill>
                  <a:srgbClr val="484849"/>
                </a:solidFill>
                <a:latin typeface="微软雅黑" panose="020B0503020204020204" pitchFamily="34" charset="-122"/>
                <a:ea typeface="微软雅黑" panose="020B0503020204020204" pitchFamily="34" charset="-122"/>
              </a:rPr>
              <a:t>2.</a:t>
            </a:r>
            <a:r>
              <a:rPr lang="zh-CN" altLang="en-US" sz="2800" b="1" dirty="0">
                <a:solidFill>
                  <a:srgbClr val="484849"/>
                </a:solidFill>
                <a:latin typeface="微软雅黑" panose="020B0503020204020204" pitchFamily="34" charset="-122"/>
                <a:ea typeface="微软雅黑" panose="020B0503020204020204" pitchFamily="34" charset="-122"/>
              </a:rPr>
              <a:t>Hadoop分布式计算原理</a:t>
            </a: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2.2.1</a:t>
            </a:r>
            <a:r>
              <a:rPr lang="zh-CN" altLang="en-US" sz="2800" b="1" dirty="0">
                <a:solidFill>
                  <a:schemeClr val="accent2"/>
                </a:solidFill>
                <a:latin typeface="微软雅黑" panose="020B0503020204020204" pitchFamily="34" charset="-122"/>
                <a:ea typeface="微软雅黑" panose="020B0503020204020204" pitchFamily="34" charset="-122"/>
              </a:rPr>
              <a:t>分布式计算原理</a:t>
            </a:r>
          </a:p>
        </p:txBody>
      </p:sp>
      <p:grpSp>
        <p:nvGrpSpPr>
          <p:cNvPr id="3" name="组合 2"/>
          <p:cNvGrpSpPr/>
          <p:nvPr/>
        </p:nvGrpSpPr>
        <p:grpSpPr>
          <a:xfrm>
            <a:off x="0" y="1396365"/>
            <a:ext cx="11918315" cy="4831201"/>
            <a:chOff x="695" y="561"/>
            <a:chExt cx="9889" cy="8194"/>
          </a:xfrm>
        </p:grpSpPr>
        <p:sp>
          <p:nvSpPr>
            <p:cNvPr id="116" name="TextBox 54"/>
            <p:cNvSpPr txBox="1"/>
            <p:nvPr/>
          </p:nvSpPr>
          <p:spPr>
            <a:xfrm>
              <a:off x="1172" y="561"/>
              <a:ext cx="9412" cy="819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Hadoop有一个分布式文件系统HDFS（Hadoop Distributed File System），用于控制管理每个计算机本地文件系统，从而构建一个逻辑上整体化的分布式文件系统，以此来提供一个可以扩展的分布式存储能力，在HDFS中，负责和管理整个分布式文件系统的主控制节点称为NameNode，其任务主要来源于客户端提交需要解决的作业，而每个负责数据储存和计算的从节点称为DataNode。</a:t>
              </a:r>
            </a:p>
            <a:p>
              <a:r>
                <a:rPr lang="zh-CN" altLang="en-US" sz="2400" b="1" dirty="0">
                  <a:solidFill>
                    <a:srgbClr val="484849"/>
                  </a:solidFill>
                  <a:latin typeface="微软雅黑" panose="020B0503020204020204" pitchFamily="34" charset="-122"/>
                  <a:ea typeface="微软雅黑" panose="020B0503020204020204" pitchFamily="34" charset="-122"/>
                </a:rPr>
                <a:t>       </a:t>
              </a:r>
            </a:p>
            <a:p>
              <a:r>
                <a:rPr lang="zh-CN" altLang="en-US" sz="2400" b="1" dirty="0">
                  <a:solidFill>
                    <a:srgbClr val="484849"/>
                  </a:solidFill>
                  <a:latin typeface="微软雅黑" panose="020B0503020204020204" pitchFamily="34" charset="-122"/>
                  <a:ea typeface="微软雅黑" panose="020B0503020204020204" pitchFamily="34" charset="-122"/>
                </a:rPr>
                <a:t>       为了实施大数据分布式计算，Hadoop又提供了一个可以并行化计算的框架MapReduce，在数据处理过程中，用于调度和管理的主控节点称为JobTracker，JobTracker与负责数据存储的主节点NameNode一般设置在硬件配置比较高的同台服务器上，如果集群比较大，需要处理的数据负载较重时，也可以分别配置在不同的服务器上；在本地化进行数据计算和处理的从节点称为TaskTracker，TaskTracker与数据存储节点DataNode配置在同一台普通物理从节点计算机上。</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603885" y="710565"/>
            <a:ext cx="4678045" cy="521970"/>
          </a:xfrm>
          <a:prstGeom prst="rect">
            <a:avLst/>
          </a:prstGeom>
          <a:noFill/>
        </p:spPr>
        <p:txBody>
          <a:bodyPr wrap="square" rtlCol="0">
            <a:spAutoFit/>
          </a:bodyPr>
          <a:lstStyle/>
          <a:p>
            <a:r>
              <a:rPr lang="en-US" altLang="zh-CN" sz="2800" b="1" dirty="0">
                <a:solidFill>
                  <a:srgbClr val="484849"/>
                </a:solidFill>
                <a:latin typeface="微软雅黑" panose="020B0503020204020204" pitchFamily="34" charset="-122"/>
                <a:ea typeface="微软雅黑" panose="020B0503020204020204" pitchFamily="34" charset="-122"/>
              </a:rPr>
              <a:t>2.</a:t>
            </a:r>
            <a:r>
              <a:rPr lang="zh-CN" altLang="en-US" sz="2800" b="1" dirty="0">
                <a:solidFill>
                  <a:srgbClr val="484849"/>
                </a:solidFill>
                <a:latin typeface="微软雅黑" panose="020B0503020204020204" pitchFamily="34" charset="-122"/>
                <a:ea typeface="微软雅黑" panose="020B0503020204020204" pitchFamily="34" charset="-122"/>
              </a:rPr>
              <a:t>Hadoop分布式计算原理</a:t>
            </a:r>
          </a:p>
        </p:txBody>
      </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2.2.2</a:t>
            </a:r>
            <a:r>
              <a:rPr sz="2800" b="1" dirty="0">
                <a:solidFill>
                  <a:schemeClr val="accent2"/>
                </a:solidFill>
                <a:latin typeface="微软雅黑" panose="020B0503020204020204" pitchFamily="34" charset="-122"/>
                <a:ea typeface="微软雅黑" panose="020B0503020204020204" pitchFamily="34" charset="-122"/>
              </a:rPr>
              <a:t>MapReduce原理</a:t>
            </a:r>
          </a:p>
        </p:txBody>
      </p:sp>
      <p:grpSp>
        <p:nvGrpSpPr>
          <p:cNvPr id="3" name="组合 2"/>
          <p:cNvGrpSpPr/>
          <p:nvPr/>
        </p:nvGrpSpPr>
        <p:grpSpPr>
          <a:xfrm>
            <a:off x="165100" y="1200785"/>
            <a:ext cx="11779885"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大规模数据集的处理包括分布式存储和分布式计算两个核心环节。Hadoop使用分布式文件系统HDFS实现分布式数据存储，用Hadoop MapReduce实现分布式计算。MapReduce的输入和输出都需要借助于分布式文件系统进行存储，这些文件被分布存储到集群中的多个节点上。</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MapReduce的核心思想可以用“分而治之”来描述，也就是说，一个大的MapReduce作业，首先会被拆分成许多个Map任务在多台机器上并行执行，每个Map任务通常运行在数据存储的节点上，这样，计算和数据就可以放在一起运行，不需要额外的数据传输开销。当Map任务结束后，会生成以&lt;key,value&gt;形式表示的许多中间结果。然后，这些中间结果会被分发到多个Reduce任务那里，Reduce任务会对中间结果进行汇总计算得到最后结果，并输出到分布式文件系统中。</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sym typeface="+mn-ea"/>
              </a:rPr>
              <a:t>2.2.2</a:t>
            </a:r>
            <a:r>
              <a:rPr sz="2800" b="1" dirty="0">
                <a:solidFill>
                  <a:schemeClr val="accent2"/>
                </a:solidFill>
                <a:latin typeface="微软雅黑" panose="020B0503020204020204" pitchFamily="34" charset="-122"/>
                <a:ea typeface="微软雅黑" panose="020B0503020204020204" pitchFamily="34" charset="-122"/>
                <a:sym typeface="+mn-ea"/>
              </a:rPr>
              <a:t>MapReduce原理</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74295" y="805180"/>
            <a:ext cx="11759565" cy="2861310"/>
            <a:chOff x="695" y="539"/>
            <a:chExt cx="9826" cy="4506"/>
          </a:xfrm>
        </p:grpSpPr>
        <p:sp>
          <p:nvSpPr>
            <p:cNvPr id="116" name="TextBox 54"/>
            <p:cNvSpPr txBox="1"/>
            <p:nvPr/>
          </p:nvSpPr>
          <p:spPr>
            <a:xfrm>
              <a:off x="1109" y="539"/>
              <a:ext cx="9412" cy="450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b="1" dirty="0">
                  <a:solidFill>
                    <a:srgbClr val="484849"/>
                  </a:solidFill>
                  <a:latin typeface="微软雅黑" panose="020B0503020204020204" pitchFamily="34" charset="-122"/>
                  <a:ea typeface="微软雅黑" panose="020B0503020204020204" pitchFamily="34" charset="-122"/>
                </a:rPr>
                <a:t>MapReduce程序的流程及设计思路如下：</a:t>
              </a:r>
            </a:p>
            <a:p>
              <a:r>
                <a:rPr lang="zh-CN" altLang="en-US" sz="2000" b="1" dirty="0">
                  <a:solidFill>
                    <a:srgbClr val="484849"/>
                  </a:solidFill>
                  <a:latin typeface="微软雅黑" panose="020B0503020204020204" pitchFamily="34" charset="-122"/>
                  <a:ea typeface="微软雅黑" panose="020B0503020204020204" pitchFamily="34" charset="-122"/>
                </a:rPr>
                <a:t>（1）首先用户程序（JobClient）提交了一个Job，Job的信息会发送到Job Tracker中，Job Tracker是MapReduce框架的中心，它需要与集群中的机器定时通信（Heartbeat），需要管理哪些程序应该跑在哪些机器上，需要管理所有Job失败、重启等操作。</a:t>
              </a:r>
            </a:p>
            <a:p>
              <a:r>
                <a:rPr lang="zh-CN" altLang="en-US" sz="2000" b="1" dirty="0">
                  <a:solidFill>
                    <a:srgbClr val="484849"/>
                  </a:solidFill>
                  <a:latin typeface="微软雅黑" panose="020B0503020204020204" pitchFamily="34" charset="-122"/>
                  <a:ea typeface="微软雅黑" panose="020B0503020204020204" pitchFamily="34" charset="-122"/>
                </a:rPr>
                <a:t>（2）TaskTracker在MapReduce集群中每一台机器都有，它做的工作主要是监督自己所在机器的资源情况。</a:t>
              </a:r>
            </a:p>
            <a:p>
              <a:r>
                <a:rPr lang="zh-CN" altLang="en-US" sz="2000" b="1" dirty="0">
                  <a:solidFill>
                    <a:srgbClr val="484849"/>
                  </a:solidFill>
                  <a:latin typeface="微软雅黑" panose="020B0503020204020204" pitchFamily="34" charset="-122"/>
                  <a:ea typeface="微软雅黑" panose="020B0503020204020204" pitchFamily="34" charset="-122"/>
                </a:rPr>
                <a:t>（3）TaskTracker同时监视当前机器的Task运行状况。TaskTracker需要把这些信息通过heartbeat发送给Job Tracker，Job Tracker会搜集这些信息以给新提交的Job分配运行机器。</a:t>
              </a:r>
            </a:p>
            <a:p>
              <a:endParaRPr lang="zh-CN" altLang="en-US" sz="20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21" name="图片 2"/>
          <p:cNvPicPr>
            <a:picLocks noChangeAspect="1"/>
          </p:cNvPicPr>
          <p:nvPr/>
        </p:nvPicPr>
        <p:blipFill>
          <a:blip r:embed="rId3"/>
          <a:stretch>
            <a:fillRect/>
          </a:stretch>
        </p:blipFill>
        <p:spPr>
          <a:xfrm>
            <a:off x="671195" y="3512820"/>
            <a:ext cx="10874375" cy="3169920"/>
          </a:xfrm>
          <a:prstGeom prst="rect">
            <a:avLst/>
          </a:prstGeom>
          <a:noFill/>
          <a:ln>
            <a:noFill/>
          </a:ln>
        </p:spPr>
      </p:pic>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858021" y="2596972"/>
            <a:ext cx="847852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sz="4800" b="1" cap="all" dirty="0" err="1">
                <a:solidFill>
                  <a:prstClr val="black">
                    <a:lumMod val="65000"/>
                    <a:lumOff val="35000"/>
                  </a:prstClr>
                </a:solidFill>
                <a:cs typeface="Arial" panose="020B0604020202020204" pitchFamily="34" charset="0"/>
              </a:rPr>
              <a:t>大数据平台</a:t>
            </a:r>
            <a:r>
              <a:rPr lang="en-US" sz="4800" b="1" cap="all" dirty="0" err="1">
                <a:solidFill>
                  <a:prstClr val="black">
                    <a:lumMod val="65000"/>
                    <a:lumOff val="35000"/>
                  </a:prstClr>
                </a:solidFill>
                <a:cs typeface="Arial" panose="020B0604020202020204" pitchFamily="34" charset="0"/>
              </a:rPr>
              <a:t>Hadoop</a:t>
            </a:r>
            <a:r>
              <a:rPr sz="4800" b="1" cap="all" dirty="0" err="1">
                <a:solidFill>
                  <a:prstClr val="black">
                    <a:lumMod val="65000"/>
                    <a:lumOff val="35000"/>
                  </a:prstClr>
                </a:solidFill>
                <a:cs typeface="Arial" panose="020B0604020202020204" pitchFamily="34" charset="0"/>
              </a:rPr>
              <a:t>基础</a:t>
            </a:r>
            <a:endParaRPr sz="4800" b="1" cap="all" dirty="0">
              <a:solidFill>
                <a:prstClr val="black">
                  <a:lumMod val="65000"/>
                  <a:lumOff val="35000"/>
                </a:prstClr>
              </a:solidFill>
              <a:cs typeface="Arial" panose="020B0604020202020204" pitchFamily="34" charset="0"/>
            </a:endParaRPr>
          </a:p>
        </p:txBody>
      </p:sp>
      <p:sp>
        <p:nvSpPr>
          <p:cNvPr id="20" name="矩形 259"/>
          <p:cNvSpPr>
            <a:spLocks noChangeArrowheads="1"/>
          </p:cNvSpPr>
          <p:nvPr/>
        </p:nvSpPr>
        <p:spPr bwMode="auto">
          <a:xfrm>
            <a:off x="1057821" y="2350751"/>
            <a:ext cx="320294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sz="8000" b="1" cap="all" dirty="0">
                <a:solidFill>
                  <a:srgbClr val="2C99C0"/>
                </a:solidFill>
                <a:latin typeface="Agency FB" panose="020B0503020202020204" pitchFamily="34" charset="0"/>
                <a:cs typeface="Arial" panose="020B0604020202020204" pitchFamily="34" charset="0"/>
              </a:rPr>
              <a:t>02</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微软雅黑" panose="020B0503020204020204" pitchFamily="34" charset="-122"/>
                <a:ea typeface="微软雅黑" panose="020B0503020204020204" pitchFamily="34" charset="-122"/>
              </a:rPr>
              <a:t>2.2.3Yarn</a:t>
            </a:r>
            <a:r>
              <a:rPr lang="zh-CN" altLang="en-US" sz="2800" b="1" dirty="0">
                <a:solidFill>
                  <a:schemeClr val="accent2"/>
                </a:solidFill>
                <a:latin typeface="微软雅黑" panose="020B0503020204020204" pitchFamily="34" charset="-122"/>
                <a:ea typeface="微软雅黑" panose="020B0503020204020204" pitchFamily="34" charset="-122"/>
              </a:rPr>
              <a:t>原理</a:t>
            </a:r>
          </a:p>
        </p:txBody>
      </p:sp>
      <p:grpSp>
        <p:nvGrpSpPr>
          <p:cNvPr id="3" name="组合 2"/>
          <p:cNvGrpSpPr/>
          <p:nvPr/>
        </p:nvGrpSpPr>
        <p:grpSpPr>
          <a:xfrm>
            <a:off x="165100" y="1198245"/>
            <a:ext cx="11333480" cy="4461510"/>
            <a:chOff x="695" y="481"/>
            <a:chExt cx="9826" cy="7026"/>
          </a:xfrm>
        </p:grpSpPr>
        <p:sp>
          <p:nvSpPr>
            <p:cNvPr id="116" name="TextBox 54"/>
            <p:cNvSpPr txBox="1"/>
            <p:nvPr/>
          </p:nvSpPr>
          <p:spPr>
            <a:xfrm>
              <a:off x="1109" y="481"/>
              <a:ext cx="9412" cy="702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endParaRPr lang="zh-CN" altLang="en-US" sz="20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为了从根本上解决旧MapReduce框架的性能瓶颈，促进Hadoop框架的更长远发展，从0.23.0版本开始，Hadoop的MapReduce框架完全重构，发生了根本的变化。新的Hadoop MapReduce框架命名为MapReduceV2，或者叫Yarn（Yet Another Resource Negotiator，另一种资源协调者）。</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Yarn改变了Hadoop计算组件（MapReduce）切分和重新组成处理任务的方式，它把MapReduce的追踪组件切分成两个不同的部分：资源管理器和应用调度。这样的数据管理工具，有助于更加轻松地同时运行MapReduce或Storm任务以及HBase等服务。Hadoop共同创始人之一Doug Cutting表示：“它使得其他不是MapReduce的工作负载现在可以更有效地与MapReduce分享资源。现在这些系统可以动态的分享资源，资源也可以设置优先级。”</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微软雅黑" panose="020B0503020204020204" pitchFamily="34" charset="-122"/>
                <a:ea typeface="微软雅黑" panose="020B0503020204020204" pitchFamily="34" charset="-122"/>
                <a:sym typeface="+mn-ea"/>
              </a:rPr>
              <a:t>2.2.3Yarn</a:t>
            </a:r>
            <a:r>
              <a:rPr lang="zh-CN" altLang="en-US" sz="2800" b="1" dirty="0">
                <a:solidFill>
                  <a:schemeClr val="accent2"/>
                </a:solidFill>
                <a:latin typeface="微软雅黑" panose="020B0503020204020204" pitchFamily="34" charset="-122"/>
                <a:ea typeface="微软雅黑" panose="020B0503020204020204" pitchFamily="34" charset="-122"/>
                <a:sym typeface="+mn-ea"/>
              </a:rPr>
              <a:t>原理</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65100" y="1075055"/>
            <a:ext cx="11403330" cy="4461510"/>
            <a:chOff x="695" y="481"/>
            <a:chExt cx="9826" cy="7026"/>
          </a:xfrm>
        </p:grpSpPr>
        <p:sp>
          <p:nvSpPr>
            <p:cNvPr id="116" name="TextBox 54"/>
            <p:cNvSpPr txBox="1"/>
            <p:nvPr/>
          </p:nvSpPr>
          <p:spPr>
            <a:xfrm>
              <a:off x="1109" y="481"/>
              <a:ext cx="9412" cy="702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Yarn的基本思想是将JobTracker的两个主要功能（资源管理和作业调度/监控）进行分离，主要方法是创建一个全局的ResourceManager（RM）和若干个针对应用程序的ApplicationMaster（AM）。这里的应用程序是指传统的MapReduce作业或作业的DAG（有向无环图）。</a:t>
              </a:r>
            </a:p>
            <a:p>
              <a:r>
                <a:rPr lang="zh-CN" altLang="en-US" sz="2400" b="1" dirty="0">
                  <a:solidFill>
                    <a:srgbClr val="484849"/>
                  </a:solidFill>
                  <a:latin typeface="微软雅黑" panose="020B0503020204020204" pitchFamily="34" charset="-122"/>
                  <a:ea typeface="微软雅黑" panose="020B0503020204020204" pitchFamily="34" charset="-122"/>
                </a:rPr>
                <a:t>       </a:t>
              </a:r>
            </a:p>
            <a:p>
              <a:r>
                <a:rPr lang="zh-CN" altLang="en-US" sz="2400" b="1" dirty="0">
                  <a:solidFill>
                    <a:srgbClr val="484849"/>
                  </a:solidFill>
                  <a:latin typeface="微软雅黑" panose="020B0503020204020204" pitchFamily="34" charset="-122"/>
                  <a:ea typeface="微软雅黑" panose="020B0503020204020204" pitchFamily="34" charset="-122"/>
                </a:rPr>
                <a:t>       Yarn分层结构的本质是ResourceManager。这个实体控制整个集群并管理应用程序向基础计算资源的分配。</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sym typeface="+mn-ea"/>
                </a:rPr>
                <a:t>NodeManager管理</a:t>
              </a:r>
              <a:r>
                <a:rPr lang="zh-CN" altLang="en-US" sz="2400" b="1" dirty="0">
                  <a:solidFill>
                    <a:srgbClr val="484849"/>
                  </a:solidFill>
                  <a:latin typeface="微软雅黑" panose="020B0503020204020204" pitchFamily="34" charset="-122"/>
                  <a:ea typeface="微软雅黑" panose="020B0503020204020204" pitchFamily="34" charset="-122"/>
                </a:rPr>
                <a:t>各个资源部分（计算、内存、带宽等）（YARN的每节点代理）。ApplicationMaster负责计算框架的实现，申请资源容器，与NodeManager一起启动和监视它们的基础应用程序。</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sz="2800" b="1" dirty="0">
                <a:solidFill>
                  <a:schemeClr val="accent2"/>
                </a:solidFill>
                <a:latin typeface="微软雅黑" panose="020B0503020204020204" pitchFamily="34" charset="-122"/>
                <a:ea typeface="微软雅黑" panose="020B0503020204020204" pitchFamily="34" charset="-122"/>
                <a:sym typeface="+mn-ea"/>
              </a:rPr>
              <a:t>2.2.3Yarn</a:t>
            </a:r>
            <a:r>
              <a:rPr lang="zh-CN" altLang="en-US" sz="2800" b="1" dirty="0">
                <a:solidFill>
                  <a:schemeClr val="accent2"/>
                </a:solidFill>
                <a:latin typeface="微软雅黑" panose="020B0503020204020204" pitchFamily="34" charset="-122"/>
                <a:ea typeface="微软雅黑" panose="020B0503020204020204" pitchFamily="34" charset="-122"/>
                <a:sym typeface="+mn-ea"/>
              </a:rPr>
              <a:t>原理</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pic>
        <p:nvPicPr>
          <p:cNvPr id="3074" name="图片 3" descr="IMG_2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4454" y="1844675"/>
            <a:ext cx="7097885" cy="43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文本框 99"/>
          <p:cNvSpPr txBox="1"/>
          <p:nvPr>
            <p:custDataLst>
              <p:tags r:id="rId1"/>
            </p:custDataLst>
          </p:nvPr>
        </p:nvSpPr>
        <p:spPr>
          <a:xfrm>
            <a:off x="337820" y="1573530"/>
            <a:ext cx="5395595" cy="4376420"/>
          </a:xfrm>
          <a:prstGeom prst="rect">
            <a:avLst/>
          </a:prstGeom>
          <a:noFill/>
          <a:ln w="9525">
            <a:noFill/>
          </a:ln>
        </p:spPr>
        <p:txBody>
          <a:bodyPr wrap="square">
            <a:noAutofit/>
          </a:bodyPr>
          <a:lstStyle/>
          <a:p>
            <a:pPr marL="285750" indent="-285750" algn="just" fontAlgn="auto">
              <a:lnSpc>
                <a:spcPct val="110000"/>
              </a:lnSpc>
              <a:buClrTx/>
              <a:buSzTx/>
              <a:buFont typeface="Wingdings" panose="05000000000000000000" charset="0"/>
              <a:buChar char="u"/>
            </a:pP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Yarn的基本思想是将JobTracker的两个主要功能（</a:t>
            </a:r>
            <a:r>
              <a:rPr kumimoji="1" lang="en-US" altLang="zh-CN" sz="2400"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资源管理</a:t>
            </a:r>
            <a:r>
              <a:rPr kumimoji="1" lang="en-US" altLang="zh-CN" sz="2400" dirty="0">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ResourceManager</a:t>
            </a:r>
            <a:r>
              <a:rPr kumimoji="1" lang="en-US" altLang="zh-CN" sz="2400"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和作业调度/监控</a:t>
            </a:r>
            <a:r>
              <a:rPr kumimoji="1" lang="en-US" altLang="zh-CN" sz="2400" dirty="0">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ApplicationMaster</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）进行分离</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10000"/>
              </a:lnSpc>
              <a:buClrTx/>
              <a:buSzTx/>
              <a:buFont typeface="Wingdings" panose="05000000000000000000" charset="0"/>
              <a:buChar char="u"/>
            </a:pP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主要方法是创建一个全局的</a:t>
            </a:r>
            <a:r>
              <a:rPr kumimoji="1" lang="en-US" altLang="zh-CN" sz="2400"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ResourceManager</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和若干个针对应用程序的</a:t>
            </a:r>
            <a:r>
              <a:rPr kumimoji="1" lang="en-US" altLang="zh-CN" sz="2400" dirty="0">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ApplicationMaster</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just" fontAlgn="auto">
              <a:lnSpc>
                <a:spcPct val="110000"/>
              </a:lnSpc>
              <a:buClrTx/>
              <a:buSzTx/>
              <a:buFont typeface="Wingdings" panose="05000000000000000000" charset="0"/>
              <a:buChar char="u"/>
            </a:pP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ResourceManager有两个主要组件：  </a:t>
            </a:r>
          </a:p>
          <a:p>
            <a:pPr marL="0" indent="0" algn="just" fontAlgn="auto">
              <a:lnSpc>
                <a:spcPct val="110000"/>
              </a:lnSpc>
              <a:buClrTx/>
              <a:buSzTx/>
              <a:buFont typeface="Wingdings" panose="05000000000000000000" charset="0"/>
              <a:buNone/>
            </a:pP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Scheduler, ApplicationsManager</a:t>
            </a:r>
          </a:p>
          <a:p>
            <a:pPr marL="342900" indent="-342900" algn="just" fontAlgn="auto">
              <a:lnSpc>
                <a:spcPct val="110000"/>
              </a:lnSpc>
              <a:buClrTx/>
              <a:buSzTx/>
              <a:buFont typeface="Wingdings" panose="05000000000000000000" charset="0"/>
              <a:buChar char="u"/>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NodeManager</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和容器任务执行对应原来的</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Task</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Tracker</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大数据平台Hadoop组件</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2.3</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1520079" y="2992039"/>
            <a:ext cx="5312708" cy="521970"/>
            <a:chOff x="8258783" y="2250998"/>
            <a:chExt cx="5313425" cy="52197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250998"/>
              <a:ext cx="45164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a:t>
              </a:r>
              <a:r>
                <a:rPr lang="zh-CN" altLang="en-US" sz="2800" b="1" dirty="0">
                  <a:solidFill>
                    <a:schemeClr val="tx2"/>
                  </a:solidFill>
                  <a:latin typeface="Arial" panose="020B0604020202020204"/>
                  <a:ea typeface="微软雅黑" panose="020B0503020204020204" pitchFamily="34" charset="-122"/>
                </a:rPr>
                <a:t>3</a:t>
              </a:r>
              <a:r>
                <a:rPr lang="en-US" altLang="zh-CN" sz="2800" b="1" dirty="0">
                  <a:solidFill>
                    <a:schemeClr val="tx2"/>
                  </a:solidFill>
                  <a:latin typeface="Arial" panose="020B0604020202020204"/>
                  <a:ea typeface="微软雅黑" panose="020B0503020204020204" pitchFamily="34" charset="-122"/>
                </a:rPr>
                <a:t>.3</a:t>
              </a:r>
              <a:r>
                <a:rPr lang="zh-CN" altLang="en-US" sz="2800" b="1" dirty="0">
                  <a:solidFill>
                    <a:schemeClr val="tx2"/>
                  </a:solidFill>
                  <a:latin typeface="Arial" panose="020B0604020202020204"/>
                  <a:ea typeface="微软雅黑" panose="020B0503020204020204" pitchFamily="34" charset="-122"/>
                </a:rPr>
                <a:t>Zookeeper组件</a:t>
              </a:r>
            </a:p>
          </p:txBody>
        </p:sp>
      </p:grpSp>
      <p:grpSp>
        <p:nvGrpSpPr>
          <p:cNvPr id="18" name="组合 44"/>
          <p:cNvGrpSpPr/>
          <p:nvPr/>
        </p:nvGrpSpPr>
        <p:grpSpPr>
          <a:xfrm>
            <a:off x="1520714" y="3548299"/>
            <a:ext cx="6752868" cy="521970"/>
            <a:chOff x="8258783" y="2250998"/>
            <a:chExt cx="6753779" cy="522801"/>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52280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a:t>
              </a:r>
              <a:r>
                <a:rPr lang="zh-CN" altLang="en-US" sz="2800" b="1" dirty="0">
                  <a:solidFill>
                    <a:schemeClr val="tx2"/>
                  </a:solidFill>
                  <a:latin typeface="Arial" panose="020B0604020202020204"/>
                  <a:ea typeface="微软雅黑" panose="020B0503020204020204" pitchFamily="34" charset="-122"/>
                </a:rPr>
                <a:t>.4Yarn组件</a:t>
              </a:r>
            </a:p>
          </p:txBody>
        </p:sp>
      </p:grpSp>
      <p:grpSp>
        <p:nvGrpSpPr>
          <p:cNvPr id="2" name="组合 44"/>
          <p:cNvGrpSpPr/>
          <p:nvPr/>
        </p:nvGrpSpPr>
        <p:grpSpPr>
          <a:xfrm>
            <a:off x="1521349" y="4103924"/>
            <a:ext cx="6752868" cy="521970"/>
            <a:chOff x="8258783" y="2251633"/>
            <a:chExt cx="6753779" cy="521969"/>
          </a:xfrm>
        </p:grpSpPr>
        <p:sp>
          <p:nvSpPr>
            <p:cNvPr id="3" name="矩形 2"/>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 name="文本框 3"/>
            <p:cNvSpPr txBox="1"/>
            <p:nvPr/>
          </p:nvSpPr>
          <p:spPr>
            <a:xfrm>
              <a:off x="9055765" y="2251633"/>
              <a:ext cx="5956797"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2.3.5</a:t>
              </a:r>
              <a:r>
                <a:rPr lang="zh-CN" altLang="en-US" sz="2800" b="1" dirty="0">
                  <a:solidFill>
                    <a:schemeClr val="tx2"/>
                  </a:solidFill>
                  <a:latin typeface="Arial" panose="020B0604020202020204"/>
                  <a:ea typeface="微软雅黑" panose="020B0503020204020204" pitchFamily="34" charset="-122"/>
                </a:rPr>
                <a:t>HBase组件</a:t>
              </a:r>
            </a:p>
          </p:txBody>
        </p:sp>
      </p:grpSp>
      <p:grpSp>
        <p:nvGrpSpPr>
          <p:cNvPr id="10" name="组合 37"/>
          <p:cNvGrpSpPr/>
          <p:nvPr/>
        </p:nvGrpSpPr>
        <p:grpSpPr>
          <a:xfrm>
            <a:off x="1520079" y="1879519"/>
            <a:ext cx="4520621"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2.3.1HDFS组件</a:t>
              </a:r>
            </a:p>
          </p:txBody>
        </p:sp>
      </p:grpSp>
      <p:grpSp>
        <p:nvGrpSpPr>
          <p:cNvPr id="14" name="组合 38"/>
          <p:cNvGrpSpPr/>
          <p:nvPr/>
        </p:nvGrpSpPr>
        <p:grpSpPr>
          <a:xfrm>
            <a:off x="1520079" y="2435779"/>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2.3.2</a:t>
              </a:r>
              <a:r>
                <a:rPr lang="zh-CN" altLang="en-US" sz="2800" b="1" dirty="0">
                  <a:solidFill>
                    <a:schemeClr val="tx2"/>
                  </a:solidFill>
                  <a:latin typeface="Arial" panose="020B0604020202020204"/>
                  <a:ea typeface="微软雅黑" panose="020B0503020204020204" pitchFamily="34" charset="-122"/>
                </a:rPr>
                <a:t> MapReduce组件</a:t>
              </a:r>
            </a:p>
          </p:txBody>
        </p:sp>
      </p:grpSp>
      <p:grpSp>
        <p:nvGrpSpPr>
          <p:cNvPr id="6" name="组合 37"/>
          <p:cNvGrpSpPr/>
          <p:nvPr/>
        </p:nvGrpSpPr>
        <p:grpSpPr>
          <a:xfrm>
            <a:off x="1520079" y="4608114"/>
            <a:ext cx="4520621" cy="521970"/>
            <a:chOff x="8258783" y="2250997"/>
            <a:chExt cx="4521231" cy="521969"/>
          </a:xfrm>
        </p:grpSpPr>
        <p:sp>
          <p:nvSpPr>
            <p:cNvPr id="7" name="矩形 6"/>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8" name="文本框 7"/>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2.3.6Hive组件</a:t>
              </a:r>
            </a:p>
          </p:txBody>
        </p:sp>
      </p:grpSp>
      <p:grpSp>
        <p:nvGrpSpPr>
          <p:cNvPr id="9" name="组合 37"/>
          <p:cNvGrpSpPr/>
          <p:nvPr/>
        </p:nvGrpSpPr>
        <p:grpSpPr>
          <a:xfrm>
            <a:off x="1520079" y="5141514"/>
            <a:ext cx="4520621" cy="521970"/>
            <a:chOff x="8258783" y="2250997"/>
            <a:chExt cx="4521231" cy="521969"/>
          </a:xfrm>
        </p:grpSpPr>
        <p:sp>
          <p:nvSpPr>
            <p:cNvPr id="12" name="矩形 11"/>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9" name="文本框 18"/>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2.3.7Spark组件</a:t>
              </a:r>
            </a:p>
          </p:txBody>
        </p:sp>
      </p:grpSp>
      <p:grpSp>
        <p:nvGrpSpPr>
          <p:cNvPr id="20" name="组合 37"/>
          <p:cNvGrpSpPr/>
          <p:nvPr/>
        </p:nvGrpSpPr>
        <p:grpSpPr>
          <a:xfrm>
            <a:off x="1520079" y="5675549"/>
            <a:ext cx="4520621" cy="521970"/>
            <a:chOff x="8258783" y="2250997"/>
            <a:chExt cx="4521231" cy="521969"/>
          </a:xfrm>
        </p:grpSpPr>
        <p:sp>
          <p:nvSpPr>
            <p:cNvPr id="21" name="矩形 2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22" name="文本框 21"/>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2.3.8Mahout组件</a:t>
              </a:r>
            </a:p>
          </p:txBody>
        </p:sp>
      </p:grpSp>
      <p:grpSp>
        <p:nvGrpSpPr>
          <p:cNvPr id="23" name="组合 37"/>
          <p:cNvGrpSpPr/>
          <p:nvPr/>
        </p:nvGrpSpPr>
        <p:grpSpPr>
          <a:xfrm>
            <a:off x="6297819" y="1772839"/>
            <a:ext cx="4520621" cy="521970"/>
            <a:chOff x="8258783" y="2250997"/>
            <a:chExt cx="4521231" cy="521969"/>
          </a:xfrm>
        </p:grpSpPr>
        <p:sp>
          <p:nvSpPr>
            <p:cNvPr id="24" name="矩形 23"/>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25" name="文本框 24"/>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2.3.9Flume组件</a:t>
              </a:r>
            </a:p>
          </p:txBody>
        </p:sp>
      </p:grpSp>
      <p:grpSp>
        <p:nvGrpSpPr>
          <p:cNvPr id="29" name="组合 38"/>
          <p:cNvGrpSpPr/>
          <p:nvPr/>
        </p:nvGrpSpPr>
        <p:grpSpPr>
          <a:xfrm>
            <a:off x="6297819" y="2329099"/>
            <a:ext cx="5312707" cy="521970"/>
            <a:chOff x="8258783" y="2250997"/>
            <a:chExt cx="5313424" cy="521969"/>
          </a:xfrm>
        </p:grpSpPr>
        <p:sp>
          <p:nvSpPr>
            <p:cNvPr id="30" name="矩形 29"/>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33" name="文本框 32"/>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2.3.10</a:t>
              </a:r>
              <a:r>
                <a:rPr lang="zh-CN" altLang="en-US" sz="2800" b="1" dirty="0">
                  <a:solidFill>
                    <a:schemeClr val="tx2"/>
                  </a:solidFill>
                  <a:latin typeface="Arial" panose="020B0604020202020204"/>
                  <a:ea typeface="微软雅黑" panose="020B0503020204020204" pitchFamily="34" charset="-122"/>
                </a:rPr>
                <a:t> Sqoop组件</a:t>
              </a:r>
            </a:p>
          </p:txBody>
        </p:sp>
      </p:grpSp>
      <p:grpSp>
        <p:nvGrpSpPr>
          <p:cNvPr id="35" name="组合 41"/>
          <p:cNvGrpSpPr/>
          <p:nvPr/>
        </p:nvGrpSpPr>
        <p:grpSpPr>
          <a:xfrm>
            <a:off x="6300359" y="2868849"/>
            <a:ext cx="5312708" cy="521970"/>
            <a:chOff x="8258783" y="2250998"/>
            <a:chExt cx="5313425" cy="521971"/>
          </a:xfrm>
        </p:grpSpPr>
        <p:sp>
          <p:nvSpPr>
            <p:cNvPr id="36" name="矩形 35"/>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37" name="文本框 36"/>
            <p:cNvSpPr txBox="1"/>
            <p:nvPr/>
          </p:nvSpPr>
          <p:spPr>
            <a:xfrm>
              <a:off x="9055766" y="2250998"/>
              <a:ext cx="45164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a:t>
              </a:r>
              <a:r>
                <a:rPr lang="zh-CN" altLang="en-US" sz="2800" b="1" dirty="0">
                  <a:solidFill>
                    <a:schemeClr val="tx2"/>
                  </a:solidFill>
                  <a:latin typeface="Arial" panose="020B0604020202020204"/>
                  <a:ea typeface="微软雅黑" panose="020B0503020204020204" pitchFamily="34" charset="-122"/>
                </a:rPr>
                <a:t>3</a:t>
              </a:r>
              <a:r>
                <a:rPr lang="en-US" altLang="zh-CN" sz="2800" b="1" dirty="0">
                  <a:solidFill>
                    <a:schemeClr val="tx2"/>
                  </a:solidFill>
                  <a:latin typeface="Arial" panose="020B0604020202020204"/>
                  <a:ea typeface="微软雅黑" panose="020B0503020204020204" pitchFamily="34" charset="-122"/>
                </a:rPr>
                <a:t>.11</a:t>
              </a:r>
              <a:r>
                <a:rPr lang="zh-CN" altLang="en-US" sz="2800" b="1" dirty="0">
                  <a:solidFill>
                    <a:schemeClr val="tx2"/>
                  </a:solidFill>
                  <a:latin typeface="Arial" panose="020B0604020202020204"/>
                  <a:ea typeface="微软雅黑" panose="020B0503020204020204" pitchFamily="34" charset="-122"/>
                </a:rPr>
                <a:t>Kafka组件</a:t>
              </a:r>
            </a:p>
          </p:txBody>
        </p:sp>
      </p:grpSp>
      <p:grpSp>
        <p:nvGrpSpPr>
          <p:cNvPr id="38" name="组合 44"/>
          <p:cNvGrpSpPr/>
          <p:nvPr/>
        </p:nvGrpSpPr>
        <p:grpSpPr>
          <a:xfrm>
            <a:off x="6300359" y="3390819"/>
            <a:ext cx="6752868" cy="521970"/>
            <a:chOff x="8258783" y="2250998"/>
            <a:chExt cx="6753779" cy="522801"/>
          </a:xfrm>
        </p:grpSpPr>
        <p:sp>
          <p:nvSpPr>
            <p:cNvPr id="39" name="矩形 38"/>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0" name="文本框 39"/>
            <p:cNvSpPr txBox="1"/>
            <p:nvPr/>
          </p:nvSpPr>
          <p:spPr>
            <a:xfrm>
              <a:off x="9055765" y="2250998"/>
              <a:ext cx="5956797" cy="52280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a:t>
              </a:r>
              <a:r>
                <a:rPr lang="zh-CN" altLang="en-US" sz="2800" b="1" dirty="0">
                  <a:solidFill>
                    <a:schemeClr val="tx2"/>
                  </a:solidFill>
                  <a:latin typeface="Arial" panose="020B0604020202020204"/>
                  <a:ea typeface="微软雅黑" panose="020B0503020204020204" pitchFamily="34" charset="-122"/>
                </a:rPr>
                <a:t>.</a:t>
              </a:r>
              <a:r>
                <a:rPr lang="en-US" altLang="zh-CN" sz="2800" b="1" dirty="0">
                  <a:solidFill>
                    <a:schemeClr val="tx2"/>
                  </a:solidFill>
                  <a:latin typeface="Arial" panose="020B0604020202020204"/>
                  <a:ea typeface="微软雅黑" panose="020B0503020204020204" pitchFamily="34" charset="-122"/>
                </a:rPr>
                <a:t>12</a:t>
              </a:r>
              <a:r>
                <a:rPr lang="zh-CN" altLang="en-US" sz="2800" b="1" dirty="0">
                  <a:solidFill>
                    <a:schemeClr val="tx2"/>
                  </a:solidFill>
                  <a:latin typeface="Arial" panose="020B0604020202020204"/>
                  <a:ea typeface="微软雅黑" panose="020B0503020204020204" pitchFamily="34" charset="-122"/>
                </a:rPr>
                <a:t>Pig组件</a:t>
              </a:r>
            </a:p>
          </p:txBody>
        </p:sp>
      </p:grpSp>
      <p:grpSp>
        <p:nvGrpSpPr>
          <p:cNvPr id="41" name="组合 44"/>
          <p:cNvGrpSpPr/>
          <p:nvPr/>
        </p:nvGrpSpPr>
        <p:grpSpPr>
          <a:xfrm>
            <a:off x="6300359" y="3947079"/>
            <a:ext cx="6752868" cy="521970"/>
            <a:chOff x="8258783" y="2250998"/>
            <a:chExt cx="6753779" cy="522801"/>
          </a:xfrm>
        </p:grpSpPr>
        <p:sp>
          <p:nvSpPr>
            <p:cNvPr id="42" name="矩形 41"/>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5" name="文本框 44"/>
            <p:cNvSpPr txBox="1"/>
            <p:nvPr/>
          </p:nvSpPr>
          <p:spPr>
            <a:xfrm>
              <a:off x="9055765" y="2250998"/>
              <a:ext cx="5956797" cy="52280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a:t>
              </a:r>
              <a:r>
                <a:rPr lang="zh-CN" altLang="en-US" sz="2800" b="1" dirty="0">
                  <a:solidFill>
                    <a:schemeClr val="tx2"/>
                  </a:solidFill>
                  <a:latin typeface="Arial" panose="020B0604020202020204"/>
                  <a:ea typeface="微软雅黑" panose="020B0503020204020204" pitchFamily="34" charset="-122"/>
                </a:rPr>
                <a:t>.</a:t>
              </a:r>
              <a:r>
                <a:rPr lang="en-US" altLang="zh-CN" sz="2800" b="1" dirty="0">
                  <a:solidFill>
                    <a:schemeClr val="tx2"/>
                  </a:solidFill>
                  <a:latin typeface="Arial" panose="020B0604020202020204"/>
                  <a:ea typeface="微软雅黑" panose="020B0503020204020204" pitchFamily="34" charset="-122"/>
                </a:rPr>
                <a:t>13</a:t>
              </a:r>
              <a:r>
                <a:rPr lang="zh-CN" altLang="en-US" sz="2800" b="1" dirty="0">
                  <a:solidFill>
                    <a:schemeClr val="tx2"/>
                  </a:solidFill>
                  <a:latin typeface="Arial" panose="020B0604020202020204"/>
                  <a:ea typeface="微软雅黑" panose="020B0503020204020204" pitchFamily="34" charset="-122"/>
                </a:rPr>
                <a:t>Ambari组件</a:t>
              </a:r>
            </a:p>
          </p:txBody>
        </p:sp>
      </p:grpSp>
      <p:grpSp>
        <p:nvGrpSpPr>
          <p:cNvPr id="26" name="组合 44"/>
          <p:cNvGrpSpPr/>
          <p:nvPr/>
        </p:nvGrpSpPr>
        <p:grpSpPr>
          <a:xfrm>
            <a:off x="6300359" y="4608114"/>
            <a:ext cx="6752868" cy="521970"/>
            <a:chOff x="8258783" y="2250998"/>
            <a:chExt cx="6753779" cy="522801"/>
          </a:xfrm>
        </p:grpSpPr>
        <p:sp>
          <p:nvSpPr>
            <p:cNvPr id="27" name="矩形 26"/>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28" name="文本框 27"/>
            <p:cNvSpPr txBox="1"/>
            <p:nvPr/>
          </p:nvSpPr>
          <p:spPr>
            <a:xfrm>
              <a:off x="9055765" y="2250998"/>
              <a:ext cx="5956797" cy="52280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a:t>
              </a:r>
              <a:r>
                <a:rPr lang="zh-CN" altLang="en-US" sz="2800" b="1" dirty="0">
                  <a:solidFill>
                    <a:schemeClr val="tx2"/>
                  </a:solidFill>
                  <a:latin typeface="Arial" panose="020B0604020202020204"/>
                  <a:ea typeface="微软雅黑" panose="020B0503020204020204" pitchFamily="34" charset="-122"/>
                </a:rPr>
                <a:t>.</a:t>
              </a:r>
              <a:r>
                <a:rPr lang="en-US" altLang="zh-CN" sz="2800" b="1" dirty="0">
                  <a:solidFill>
                    <a:schemeClr val="tx2"/>
                  </a:solidFill>
                  <a:latin typeface="Arial" panose="020B0604020202020204"/>
                  <a:ea typeface="微软雅黑" panose="020B0503020204020204" pitchFamily="34" charset="-122"/>
                </a:rPr>
                <a:t>14Tez</a:t>
              </a:r>
              <a:r>
                <a:rPr lang="zh-CN" altLang="en-US" sz="2800" b="1" dirty="0">
                  <a:solidFill>
                    <a:schemeClr val="tx2"/>
                  </a:solidFill>
                  <a:latin typeface="Arial" panose="020B0604020202020204"/>
                  <a:ea typeface="微软雅黑" panose="020B0503020204020204" pitchFamily="34" charset="-122"/>
                </a:rPr>
                <a:t>组件</a:t>
              </a:r>
            </a:p>
          </p:txBody>
        </p:sp>
      </p:grpSp>
      <p:grpSp>
        <p:nvGrpSpPr>
          <p:cNvPr id="48" name="组合 44"/>
          <p:cNvGrpSpPr/>
          <p:nvPr/>
        </p:nvGrpSpPr>
        <p:grpSpPr>
          <a:xfrm>
            <a:off x="6300359" y="5202474"/>
            <a:ext cx="6752868" cy="521970"/>
            <a:chOff x="8258783" y="2250998"/>
            <a:chExt cx="6753779" cy="522801"/>
          </a:xfrm>
        </p:grpSpPr>
        <p:sp>
          <p:nvSpPr>
            <p:cNvPr id="49" name="矩形 48"/>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50" name="文本框 49"/>
            <p:cNvSpPr txBox="1"/>
            <p:nvPr/>
          </p:nvSpPr>
          <p:spPr>
            <a:xfrm>
              <a:off x="9055765" y="2250998"/>
              <a:ext cx="5956797" cy="52280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2.3</a:t>
              </a:r>
              <a:r>
                <a:rPr lang="zh-CN" altLang="en-US" sz="2800" b="1" dirty="0">
                  <a:solidFill>
                    <a:schemeClr val="tx2"/>
                  </a:solidFill>
                  <a:latin typeface="Arial" panose="020B0604020202020204"/>
                  <a:ea typeface="微软雅黑" panose="020B0503020204020204" pitchFamily="34" charset="-122"/>
                </a:rPr>
                <a:t>.</a:t>
              </a:r>
              <a:r>
                <a:rPr lang="en-US" altLang="zh-CN" sz="2800" b="1" dirty="0">
                  <a:solidFill>
                    <a:schemeClr val="tx2"/>
                  </a:solidFill>
                  <a:latin typeface="Arial" panose="020B0604020202020204"/>
                  <a:ea typeface="微软雅黑" panose="020B0503020204020204" pitchFamily="34" charset="-122"/>
                </a:rPr>
                <a:t>15Common</a:t>
              </a:r>
              <a:r>
                <a:rPr lang="zh-CN" altLang="en-US" sz="2800" b="1" dirty="0">
                  <a:solidFill>
                    <a:schemeClr val="tx2"/>
                  </a:solidFill>
                  <a:latin typeface="Arial" panose="020B0604020202020204"/>
                  <a:ea typeface="微软雅黑" panose="020B0503020204020204" pitchFamily="34" charset="-122"/>
                </a:rPr>
                <a:t>组件</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9" name="图片 2078"/>
          <p:cNvPicPr>
            <a:picLocks noChangeAspect="1"/>
          </p:cNvPicPr>
          <p:nvPr/>
        </p:nvPicPr>
        <p:blipFill rotWithShape="1">
          <a:blip r:embed="rId3">
            <a:extLst>
              <a:ext uri="{28A0092B-C50C-407E-A947-70E740481C1C}">
                <a14:useLocalDpi xmlns:a14="http://schemas.microsoft.com/office/drawing/2010/main" val="0"/>
              </a:ext>
            </a:extLst>
          </a:blip>
          <a:srcRect t="2222" b="3588"/>
          <a:stretch>
            <a:fillRect/>
          </a:stretch>
        </p:blipFill>
        <p:spPr>
          <a:xfrm>
            <a:off x="3866133" y="980728"/>
            <a:ext cx="5953125" cy="5472608"/>
          </a:xfrm>
          <a:prstGeom prst="rect">
            <a:avLst/>
          </a:prstGeom>
        </p:spPr>
      </p:pic>
      <p:sp>
        <p:nvSpPr>
          <p:cNvPr id="97" name="TextBox 48"/>
          <p:cNvSpPr txBox="1"/>
          <p:nvPr/>
        </p:nvSpPr>
        <p:spPr>
          <a:xfrm>
            <a:off x="1057821" y="332656"/>
            <a:ext cx="8640960" cy="492443"/>
          </a:xfrm>
          <a:prstGeom prst="rect">
            <a:avLst/>
          </a:prstGeom>
          <a:noFill/>
        </p:spPr>
        <p:txBody>
          <a:bodyPr wrap="square" lIns="0" tIns="0" rIns="0" bIns="0" rtlCol="0">
            <a:spAutoFit/>
          </a:bodyPr>
          <a:lstStyle/>
          <a:p>
            <a:pPr>
              <a:buFontTx/>
              <a:buNone/>
            </a:pPr>
            <a:r>
              <a:rPr lang="zh-CN" altLang="en-GB" sz="3200" b="1" dirty="0">
                <a:solidFill>
                  <a:schemeClr val="tx2"/>
                </a:solidFill>
                <a:latin typeface="微软雅黑" panose="020B0503020204020204" pitchFamily="34" charset="-122"/>
                <a:ea typeface="微软雅黑" panose="020B0503020204020204" pitchFamily="34" charset="-122"/>
                <a:cs typeface="+mn-ea"/>
                <a:sym typeface="+mn-lt"/>
              </a:rPr>
              <a:t>大数据平台Hadoop组件</a:t>
            </a:r>
          </a:p>
        </p:txBody>
      </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2.3.1HDFS</a:t>
            </a:r>
            <a:r>
              <a:rPr lang="zh-CN" altLang="en-US" sz="2800" b="1" dirty="0">
                <a:solidFill>
                  <a:schemeClr val="accent2"/>
                </a:solidFill>
                <a:latin typeface="微软雅黑" panose="020B0503020204020204" pitchFamily="34" charset="-122"/>
                <a:ea typeface="微软雅黑" panose="020B0503020204020204" pitchFamily="34" charset="-122"/>
              </a:rPr>
              <a:t>组件</a:t>
            </a:r>
          </a:p>
        </p:txBody>
      </p:sp>
      <p:grpSp>
        <p:nvGrpSpPr>
          <p:cNvPr id="3" name="组合 2"/>
          <p:cNvGrpSpPr/>
          <p:nvPr/>
        </p:nvGrpSpPr>
        <p:grpSpPr>
          <a:xfrm>
            <a:off x="165100" y="1555750"/>
            <a:ext cx="11701396" cy="4461510"/>
            <a:chOff x="695" y="561"/>
            <a:chExt cx="9889" cy="7026"/>
          </a:xfrm>
        </p:grpSpPr>
        <p:sp>
          <p:nvSpPr>
            <p:cNvPr id="116" name="TextBox 54"/>
            <p:cNvSpPr txBox="1"/>
            <p:nvPr/>
          </p:nvSpPr>
          <p:spPr>
            <a:xfrm>
              <a:off x="1172" y="561"/>
              <a:ext cx="9412" cy="702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Hadoop HDFS是一种分布式文件系统，被设计用于在计算机集群上运行。HDFS提供对应用程序数据的高吞吐量访问，适用于具有大型数据集的应用程序,以实现对文件系统数据的流式访问。HDFS最初是作为Apache Nutch网络搜索引擎项目的基础设施而构建的。</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HDFS适合大数据处理，能够处理百万规模以上的文件数量（数据规模可达PB或EB级），能够处理的节点规模达到10K，同时可处理结构化、半结构化、非结构化的数据（语音、视频、图片），80%的数据都是非结构化的数据。HDFS支持一次写入，多次读取，文件一旦写入不能修改，只能追加，它能保证数据的一致性，通过多副本机制，提高可靠性，一旦出现故障也不会影响正常的业务处理，可以通过其它副本来恢复。</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2.3.2</a:t>
            </a:r>
            <a:r>
              <a:rPr sz="2800" b="1" dirty="0">
                <a:solidFill>
                  <a:schemeClr val="accent2"/>
                </a:solidFill>
                <a:latin typeface="微软雅黑" panose="020B0503020204020204" pitchFamily="34" charset="-122"/>
                <a:ea typeface="微软雅黑" panose="020B0503020204020204" pitchFamily="34" charset="-122"/>
              </a:rPr>
              <a:t>MapReduce组件</a:t>
            </a:r>
          </a:p>
        </p:txBody>
      </p:sp>
      <p:grpSp>
        <p:nvGrpSpPr>
          <p:cNvPr id="3" name="组合 2"/>
          <p:cNvGrpSpPr/>
          <p:nvPr/>
        </p:nvGrpSpPr>
        <p:grpSpPr>
          <a:xfrm>
            <a:off x="107896" y="1028700"/>
            <a:ext cx="11718744" cy="4799965"/>
            <a:chOff x="785" y="71"/>
            <a:chExt cx="9775" cy="7559"/>
          </a:xfrm>
        </p:grpSpPr>
        <p:sp>
          <p:nvSpPr>
            <p:cNvPr id="116" name="TextBox 54"/>
            <p:cNvSpPr txBox="1"/>
            <p:nvPr/>
          </p:nvSpPr>
          <p:spPr>
            <a:xfrm>
              <a:off x="1148" y="71"/>
              <a:ext cx="9412" cy="7559"/>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Hadoop MapReduce是一个软件框架，用于编写应用程序，以可靠，容错的方式在大型集群（数千个节点）上并行处理大量数据。MapReduce 作业通常将输入数据集拆分为独立的块，这些块由Map任务以完全并行的方式处理。框架对Map的输出进行排序，然后输入到Reduce端。作业的输入和输出都存储在文件系统中。该框架负责调度任务，监视任务并重新执行失败的任务。通常，计算节点和存储节点是相同的，即MapReduce框架和Hadoop分布式文件系统在同一组节点上运行。</a:t>
              </a:r>
            </a:p>
            <a:p>
              <a:r>
                <a:rPr lang="zh-CN" altLang="en-US" sz="2400" b="1" dirty="0">
                  <a:solidFill>
                    <a:srgbClr val="484849"/>
                  </a:solidFill>
                  <a:latin typeface="微软雅黑" panose="020B0503020204020204" pitchFamily="34" charset="-122"/>
                  <a:ea typeface="微软雅黑" panose="020B0503020204020204" pitchFamily="34" charset="-122"/>
                </a:rPr>
                <a:t>       MapReduce框架由单个主ResourceManager以及每个集群节点的一个NodeManager和每个应用程序的MRAppMaster组成。Hadoop 作业客户端将作业（jar /可执行文件等）和配置提交给ResourceManager，ResourceManager负责将软件配置分发给其他节点，调度任务并监视它们，为作业提供状态和诊断信息。</a:t>
              </a:r>
              <a:endParaRPr lang="zh-CN" altLang="en-US" sz="1800" b="1" dirty="0">
                <a:solidFill>
                  <a:srgbClr val="484849"/>
                </a:solidFill>
                <a:latin typeface="微软雅黑" panose="020B0503020204020204" pitchFamily="34" charset="-122"/>
                <a:ea typeface="微软雅黑" panose="020B0503020204020204" pitchFamily="34" charset="-122"/>
              </a:endParaRPr>
            </a:p>
            <a:p>
              <a:r>
                <a:rPr lang="zh-CN" altLang="en-US" sz="18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785" y="265"/>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2.3.3</a:t>
            </a:r>
            <a:r>
              <a:rPr sz="2800" b="1" dirty="0">
                <a:solidFill>
                  <a:schemeClr val="accent2"/>
                </a:solidFill>
                <a:latin typeface="微软雅黑" panose="020B0503020204020204" pitchFamily="34" charset="-122"/>
                <a:ea typeface="微软雅黑" panose="020B0503020204020204" pitchFamily="34" charset="-122"/>
              </a:rPr>
              <a:t>Zookeeper组件</a:t>
            </a:r>
          </a:p>
        </p:txBody>
      </p:sp>
      <p:grpSp>
        <p:nvGrpSpPr>
          <p:cNvPr id="3" name="组合 2"/>
          <p:cNvGrpSpPr/>
          <p:nvPr/>
        </p:nvGrpSpPr>
        <p:grpSpPr>
          <a:xfrm>
            <a:off x="165100" y="1540510"/>
            <a:ext cx="11759565" cy="3415030"/>
            <a:chOff x="695" y="512"/>
            <a:chExt cx="9826" cy="5378"/>
          </a:xfrm>
        </p:grpSpPr>
        <p:sp>
          <p:nvSpPr>
            <p:cNvPr id="116" name="TextBox 54"/>
            <p:cNvSpPr txBox="1"/>
            <p:nvPr/>
          </p:nvSpPr>
          <p:spPr>
            <a:xfrm>
              <a:off x="1109" y="512"/>
              <a:ext cx="9412" cy="53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18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ZooKeeper是一种用于分布式应用程序的分布式开源协调服务。它公开了一组简单的原语，分布式应用程序可以构建这些原语，以实现更高级别的服务，实现同步和配置维护。它被设计为易于编程，并使用了一个和文件树结构相似的数据模型，可以使用Java或者C来进行编程接入。ZooKeeper背后的动机是减轻分布式应用程序从头开始实施协调服务的责任。</a:t>
              </a:r>
            </a:p>
            <a:p>
              <a:r>
                <a:rPr lang="zh-CN" altLang="en-US" sz="2400" b="1" dirty="0">
                  <a:solidFill>
                    <a:srgbClr val="484849"/>
                  </a:solidFill>
                  <a:latin typeface="微软雅黑" panose="020B0503020204020204" pitchFamily="34" charset="-122"/>
                  <a:ea typeface="微软雅黑" panose="020B0503020204020204" pitchFamily="34" charset="-122"/>
                </a:rPr>
                <a:t>       与专为存储而设计的典型文件系统不同，ZooKeeper数据保存在内存中，这意味着ZooKeeper可以实现高吞吐量和低延迟的数据访问。ZooKeeper的实现非常重视高性能，高可用性，严格有序的访问。ZooKeeper的性能方面意味着它可以在大型分布式系统中使用。可靠性方面使其不会成为单点故障。</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2.3.4</a:t>
            </a:r>
            <a:r>
              <a:rPr sz="2800" b="1" dirty="0">
                <a:solidFill>
                  <a:schemeClr val="accent2"/>
                </a:solidFill>
                <a:latin typeface="微软雅黑" panose="020B0503020204020204" pitchFamily="34" charset="-122"/>
                <a:ea typeface="微软雅黑" panose="020B0503020204020204" pitchFamily="34" charset="-122"/>
              </a:rPr>
              <a:t>Yarn组件</a:t>
            </a:r>
          </a:p>
        </p:txBody>
      </p:sp>
      <p:grpSp>
        <p:nvGrpSpPr>
          <p:cNvPr id="3" name="组合 2"/>
          <p:cNvGrpSpPr/>
          <p:nvPr/>
        </p:nvGrpSpPr>
        <p:grpSpPr>
          <a:xfrm>
            <a:off x="389890" y="1351915"/>
            <a:ext cx="11333480" cy="4523105"/>
            <a:chOff x="695" y="481"/>
            <a:chExt cx="9826" cy="7123"/>
          </a:xfrm>
        </p:grpSpPr>
        <p:sp>
          <p:nvSpPr>
            <p:cNvPr id="116" name="TextBox 54"/>
            <p:cNvSpPr txBox="1"/>
            <p:nvPr/>
          </p:nvSpPr>
          <p:spPr>
            <a:xfrm>
              <a:off x="1109" y="481"/>
              <a:ext cx="9412" cy="712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Yarn是Hadoop 2.0中的资源管理系统，它的基本设计思想是将MRv1中的JobTracker拆分成了两个独立的服务：一个全局的资源管理器ResourceManager和每个应用程序特有的ApplicationMaster。其中ResourceManager负责整个系统的资源管理和分配，而ApplicationMaster负责单个应用程序的管理。</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Yarn总体上仍然是Master/Slave结构，在整个资源管理框架中，ResourceManager为Master，NodeManager为Slave，ResourceManager负责对各个NodeManager上的资源进行统一管理和调度。当用户提交一个应用程序时，需要提供一个用以跟踪和管理这个程序的ApplicationMaster，它负责向ResourceManager申请资源。由于不同的ApplicationMaster被分布到不同的节点上，因此它们之间不会相互影响</a:t>
              </a:r>
              <a:r>
                <a:rPr lang="zh-CN" altLang="en-US" sz="2000" b="1" dirty="0">
                  <a:solidFill>
                    <a:srgbClr val="484849"/>
                  </a:solidFill>
                  <a:latin typeface="微软雅黑" panose="020B0503020204020204" pitchFamily="34" charset="-122"/>
                  <a:ea typeface="微软雅黑" panose="020B0503020204020204" pitchFamily="34" charset="-122"/>
                </a:rPr>
                <a:t>。</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2853690" y="3716655"/>
            <a:ext cx="9735820" cy="521970"/>
            <a:chOff x="8258783" y="2250998"/>
            <a:chExt cx="5313425" cy="521971"/>
          </a:xfrm>
        </p:grpSpPr>
        <p:sp>
          <p:nvSpPr>
            <p:cNvPr id="43" name="矩形 42"/>
            <p:cNvSpPr/>
            <p:nvPr/>
          </p:nvSpPr>
          <p:spPr>
            <a:xfrm>
              <a:off x="8258783" y="2341803"/>
              <a:ext cx="728118" cy="201931"/>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267266" y="2250998"/>
              <a:ext cx="43049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a:t>
              </a:r>
              <a:r>
                <a:rPr lang="zh-CN" altLang="en-US" sz="2800" b="1" dirty="0">
                  <a:solidFill>
                    <a:schemeClr val="tx2"/>
                  </a:solidFill>
                  <a:latin typeface="Arial" panose="020B0604020202020204"/>
                  <a:ea typeface="微软雅黑" panose="020B0503020204020204" pitchFamily="34" charset="-122"/>
                </a:rPr>
                <a:t>3</a:t>
              </a:r>
              <a:r>
                <a:rPr lang="en-US" altLang="zh-CN" sz="2800" b="1" dirty="0">
                  <a:solidFill>
                    <a:schemeClr val="tx2"/>
                  </a:solidFill>
                  <a:latin typeface="Arial" panose="020B0604020202020204"/>
                  <a:ea typeface="微软雅黑" panose="020B0503020204020204" pitchFamily="34" charset="-122"/>
                </a:rPr>
                <a:t>.</a:t>
              </a:r>
              <a:r>
                <a:rPr lang="zh-CN" altLang="en-US" sz="2800" b="1" dirty="0">
                  <a:solidFill>
                    <a:schemeClr val="tx2"/>
                  </a:solidFill>
                  <a:latin typeface="Arial" panose="020B0604020202020204"/>
                  <a:ea typeface="微软雅黑" panose="020B0503020204020204" pitchFamily="34" charset="-122"/>
                </a:rPr>
                <a:t>大数据平台</a:t>
              </a:r>
              <a:r>
                <a:rPr lang="en-US" altLang="zh-CN" sz="2800" b="1" dirty="0">
                  <a:solidFill>
                    <a:schemeClr val="tx2"/>
                  </a:solidFill>
                  <a:latin typeface="Arial" panose="020B0604020202020204"/>
                  <a:ea typeface="微软雅黑" panose="020B0503020204020204" pitchFamily="34" charset="-122"/>
                </a:rPr>
                <a:t>Hadoop</a:t>
              </a:r>
              <a:r>
                <a:rPr lang="zh-CN" altLang="en-US" sz="2800" b="1" dirty="0">
                  <a:solidFill>
                    <a:schemeClr val="tx2"/>
                  </a:solidFill>
                  <a:latin typeface="Arial" panose="020B0604020202020204"/>
                  <a:ea typeface="微软雅黑" panose="020B0503020204020204" pitchFamily="34" charset="-122"/>
                </a:rPr>
                <a:t>组件</a:t>
              </a:r>
            </a:p>
          </p:txBody>
        </p:sp>
      </p:grpSp>
      <p:grpSp>
        <p:nvGrpSpPr>
          <p:cNvPr id="10" name="组合 37"/>
          <p:cNvGrpSpPr/>
          <p:nvPr/>
        </p:nvGrpSpPr>
        <p:grpSpPr>
          <a:xfrm>
            <a:off x="1520190" y="1869440"/>
            <a:ext cx="9248775" cy="521970"/>
            <a:chOff x="8258783" y="224083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162098" y="2240837"/>
              <a:ext cx="3617916"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2.1.</a:t>
              </a:r>
              <a:r>
                <a:rPr lang="zh-CN" altLang="en-US" sz="2800" b="1" dirty="0">
                  <a:solidFill>
                    <a:schemeClr val="tx2"/>
                  </a:solidFill>
                  <a:latin typeface="Arial" panose="020B0604020202020204"/>
                  <a:ea typeface="微软雅黑" panose="020B0503020204020204" pitchFamily="34" charset="-122"/>
                </a:rPr>
                <a:t>大数据平台</a:t>
              </a:r>
              <a:r>
                <a:rPr lang="en-US" altLang="zh-CN" sz="2800" b="1" dirty="0">
                  <a:solidFill>
                    <a:schemeClr val="tx2"/>
                  </a:solidFill>
                  <a:latin typeface="Arial" panose="020B0604020202020204"/>
                  <a:ea typeface="微软雅黑" panose="020B0503020204020204" pitchFamily="34" charset="-122"/>
                </a:rPr>
                <a:t>Hadoop</a:t>
              </a:r>
              <a:r>
                <a:rPr lang="zh-CN" altLang="en-US" sz="2800" b="1" dirty="0">
                  <a:solidFill>
                    <a:schemeClr val="tx2"/>
                  </a:solidFill>
                  <a:latin typeface="Arial" panose="020B0604020202020204"/>
                  <a:ea typeface="微软雅黑" panose="020B0503020204020204" pitchFamily="34" charset="-122"/>
                </a:rPr>
                <a:t>概述</a:t>
              </a:r>
            </a:p>
          </p:txBody>
        </p:sp>
      </p:grpSp>
      <p:grpSp>
        <p:nvGrpSpPr>
          <p:cNvPr id="14" name="组合 38"/>
          <p:cNvGrpSpPr/>
          <p:nvPr/>
        </p:nvGrpSpPr>
        <p:grpSpPr>
          <a:xfrm>
            <a:off x="2186305" y="2723515"/>
            <a:ext cx="10114280" cy="521970"/>
            <a:chOff x="8506854" y="2543731"/>
            <a:chExt cx="6576666" cy="521969"/>
          </a:xfrm>
        </p:grpSpPr>
        <p:sp>
          <p:nvSpPr>
            <p:cNvPr id="16" name="矩形 15"/>
            <p:cNvSpPr/>
            <p:nvPr/>
          </p:nvSpPr>
          <p:spPr>
            <a:xfrm>
              <a:off x="8506854" y="2640251"/>
              <a:ext cx="866676" cy="194945"/>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708392" y="2543731"/>
              <a:ext cx="5375128" cy="521969"/>
            </a:xfrm>
            <a:prstGeom prst="rect">
              <a:avLst/>
            </a:prstGeom>
            <a:noFill/>
          </p:spPr>
          <p:txBody>
            <a:bodyPr wrap="square" rtlCol="0">
              <a:spAutoFit/>
            </a:bodyPr>
            <a:lstStyle/>
            <a:p>
              <a:pPr algn="l" defTabSz="914400">
                <a:defRPr/>
              </a:pPr>
              <a:r>
                <a:rPr lang="en-US" altLang="zh-CN" sz="2800" b="1" dirty="0">
                  <a:solidFill>
                    <a:schemeClr val="tx2"/>
                  </a:solidFill>
                  <a:latin typeface="Arial" panose="020B0604020202020204"/>
                  <a:ea typeface="微软雅黑" panose="020B0503020204020204" pitchFamily="34" charset="-122"/>
                </a:rPr>
                <a:t>2.2.</a:t>
              </a:r>
              <a:r>
                <a:rPr lang="zh-CN" altLang="en-US" sz="2800" b="1" dirty="0">
                  <a:solidFill>
                    <a:schemeClr val="tx2"/>
                  </a:solidFill>
                  <a:latin typeface="Arial" panose="020B0604020202020204"/>
                  <a:ea typeface="微软雅黑" panose="020B0503020204020204" pitchFamily="34" charset="-122"/>
                </a:rPr>
                <a:t>大数据平台</a:t>
              </a:r>
              <a:r>
                <a:rPr lang="en-US" altLang="zh-CN" sz="2800" b="1" dirty="0">
                  <a:solidFill>
                    <a:schemeClr val="tx2"/>
                  </a:solidFill>
                  <a:latin typeface="Arial" panose="020B0604020202020204"/>
                  <a:ea typeface="微软雅黑" panose="020B0503020204020204" pitchFamily="34" charset="-122"/>
                </a:rPr>
                <a:t>Hadoop</a:t>
              </a:r>
              <a:r>
                <a:rPr lang="zh-CN" altLang="en-US" sz="2800" b="1" dirty="0">
                  <a:solidFill>
                    <a:schemeClr val="tx2"/>
                  </a:solidFill>
                  <a:latin typeface="Arial" panose="020B0604020202020204"/>
                  <a:ea typeface="微软雅黑" panose="020B0503020204020204" pitchFamily="34" charset="-122"/>
                </a:rPr>
                <a:t>原理</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2.3.5</a:t>
            </a:r>
            <a:r>
              <a:rPr lang="zh-CN" altLang="en-US" sz="2800" b="1" dirty="0">
                <a:solidFill>
                  <a:schemeClr val="accent2"/>
                </a:solidFill>
                <a:latin typeface="微软雅黑" panose="020B0503020204020204" pitchFamily="34" charset="-122"/>
                <a:ea typeface="微软雅黑" panose="020B0503020204020204" pitchFamily="34" charset="-122"/>
              </a:rPr>
              <a:t>HBase组件</a:t>
            </a:r>
          </a:p>
        </p:txBody>
      </p:sp>
      <p:grpSp>
        <p:nvGrpSpPr>
          <p:cNvPr id="3" name="组合 2"/>
          <p:cNvGrpSpPr/>
          <p:nvPr/>
        </p:nvGrpSpPr>
        <p:grpSpPr>
          <a:xfrm>
            <a:off x="168910" y="1275715"/>
            <a:ext cx="11403330"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Apache HBase是Hadoop的数据库，是一个分布式，可扩展的大数据存储，利用HBase可在廉价PC Server上搭建起大规模结构化存储集群。HBase是Google Bigtable的开源实现，类似Google Bigtable利用GFS作为其文件存储系统，HBase利用Hadoop HDFS作为其文件存储系统；Google运行MapReduce来处理Bigtable中的海量数据，HBase同样利用Hadoop MapReduce来处理HBase中的海量数据；Google Bigtable利用 Chubby作为协同服务，HBase利用Zookeeper作为对应的协同服务。</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在Hadoop 的各层系统中，HBase位于结构化存储层，Hadoop HDFS为HBase提供了高可靠性的底层存储支持；Hadoop MapReduce为HBase提供了高性能的计算能力</a:t>
              </a:r>
              <a:r>
                <a:rPr lang="en-US" altLang="zh-CN" sz="2400" b="1" dirty="0">
                  <a:solidFill>
                    <a:srgbClr val="484849"/>
                  </a:solidFill>
                  <a:latin typeface="微软雅黑" panose="020B0503020204020204" pitchFamily="34" charset="-122"/>
                  <a:ea typeface="微软雅黑" panose="020B0503020204020204" pitchFamily="34" charset="-122"/>
                </a:rPr>
                <a:t>......</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2.3.6</a:t>
            </a:r>
            <a:r>
              <a:rPr lang="zh-CN" altLang="en-US" sz="2800" b="1" dirty="0">
                <a:solidFill>
                  <a:schemeClr val="accent2"/>
                </a:solidFill>
                <a:latin typeface="微软雅黑" panose="020B0503020204020204" pitchFamily="34" charset="-122"/>
                <a:ea typeface="微软雅黑" panose="020B0503020204020204" pitchFamily="34" charset="-122"/>
              </a:rPr>
              <a:t>Hive组件</a:t>
            </a:r>
          </a:p>
        </p:txBody>
      </p:sp>
      <p:grpSp>
        <p:nvGrpSpPr>
          <p:cNvPr id="3" name="组合 2"/>
          <p:cNvGrpSpPr/>
          <p:nvPr/>
        </p:nvGrpSpPr>
        <p:grpSpPr>
          <a:xfrm>
            <a:off x="168910" y="1221105"/>
            <a:ext cx="11403330"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Apache Hive是Hadoop的数据仓库，利用它有助于使用Hive SQL读取，编写和管理驻留在分布式存储中的大型数据集。可以将结构投影到已存储的数据中。提供了命令行工具和JDBC驱动程序以将用户连接到Hive。</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Hive和关系数据库存储文件的系统有如下不同，Hive使用的是Hadoop的HDFS，关系数据库则是服务器本地的文件系统；Hive使用的计算模型是MapReduce，而关系数据库则是自己设计的计算模型；关系数据库都是为实时查询的业务进行设计的，而Hive则是为海量数据做数据挖掘设计的，实时性很差，这导致Hive的应用场景和关系数据库有很大的不同； Hive很容易扩展自己的存储能力和计算能力，这个是继承Hadoop的，而关系数据库在这个方面表现要差一些</a:t>
              </a:r>
              <a:r>
                <a:rPr lang="zh-CN" altLang="en-US" sz="2000" b="1" dirty="0">
                  <a:solidFill>
                    <a:srgbClr val="484849"/>
                  </a:solidFill>
                  <a:latin typeface="微软雅黑" panose="020B0503020204020204" pitchFamily="34" charset="-122"/>
                  <a:ea typeface="微软雅黑" panose="020B0503020204020204" pitchFamily="34" charset="-122"/>
                </a:rPr>
                <a:t>。</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2.3.7</a:t>
            </a:r>
            <a:r>
              <a:rPr lang="zh-CN" altLang="en-US" sz="2800" b="1" dirty="0">
                <a:solidFill>
                  <a:schemeClr val="accent2"/>
                </a:solidFill>
                <a:latin typeface="微软雅黑" panose="020B0503020204020204" pitchFamily="34" charset="-122"/>
                <a:ea typeface="微软雅黑" panose="020B0503020204020204" pitchFamily="34" charset="-122"/>
              </a:rPr>
              <a:t>Spark组件</a:t>
            </a:r>
          </a:p>
        </p:txBody>
      </p:sp>
      <p:grpSp>
        <p:nvGrpSpPr>
          <p:cNvPr id="3" name="组合 2"/>
          <p:cNvGrpSpPr/>
          <p:nvPr/>
        </p:nvGrpSpPr>
        <p:grpSpPr>
          <a:xfrm>
            <a:off x="240030" y="1640205"/>
            <a:ext cx="11403330"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Apache Spark是一种快速通用的集群计算系统。它提供Java，Scala，Python和R中的高级API，以及支持通用执行图的优化引擎。它还支持一组丰富的更高级别的工具，包括Spark SQL用于SQL和结构化数据的处理，MLlib机器学习，GraphX用于图形处理。</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Apache Spark是专为大规模数据处理而设计的快速通用的计算引擎。Spark是UC Berkeley AMP Lab (加州大学伯克利分校的AMP实验室)所开源的类Hadoop MapReduce的通用并行框架，Spark拥有Hadoop MapReduce所具有的优点；但不同于MapReduce的是：Job中间输出结果可以保存在内存中，从而不再需要读写HDFS，因此Spark能更好地适用于数据挖掘与机器学习等需要迭代的MapReduce的算法。</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2.3.8</a:t>
            </a:r>
            <a:r>
              <a:rPr lang="zh-CN" altLang="en-US" sz="2800" b="1" dirty="0">
                <a:solidFill>
                  <a:schemeClr val="accent2"/>
                </a:solidFill>
                <a:latin typeface="微软雅黑" panose="020B0503020204020204" pitchFamily="34" charset="-122"/>
                <a:ea typeface="微软雅黑" panose="020B0503020204020204" pitchFamily="34" charset="-122"/>
              </a:rPr>
              <a:t>Mahout组件</a:t>
            </a:r>
          </a:p>
        </p:txBody>
      </p:sp>
      <p:grpSp>
        <p:nvGrpSpPr>
          <p:cNvPr id="3" name="组合 2"/>
          <p:cNvGrpSpPr/>
          <p:nvPr/>
        </p:nvGrpSpPr>
        <p:grpSpPr>
          <a:xfrm>
            <a:off x="240030" y="1640205"/>
            <a:ext cx="11403330" cy="3415030"/>
            <a:chOff x="695" y="481"/>
            <a:chExt cx="9826" cy="5378"/>
          </a:xfrm>
        </p:grpSpPr>
        <p:sp>
          <p:nvSpPr>
            <p:cNvPr id="116" name="TextBox 54"/>
            <p:cNvSpPr txBox="1"/>
            <p:nvPr/>
          </p:nvSpPr>
          <p:spPr>
            <a:xfrm>
              <a:off x="1109" y="481"/>
              <a:ext cx="9412" cy="537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Mahout是一个Apache开源项目，它提供了基于Java语言的分布式数据挖掘算法程序库，包含大多数常用的数据挖掘算法，比如分类算法、聚类算法、协同过滤算法、关联规则分析等。</a:t>
              </a:r>
            </a:p>
            <a:p>
              <a:r>
                <a:rPr lang="zh-CN" altLang="en-US" sz="2400" b="1" dirty="0">
                  <a:solidFill>
                    <a:srgbClr val="484849"/>
                  </a:solidFill>
                  <a:latin typeface="微软雅黑" panose="020B0503020204020204" pitchFamily="34" charset="-122"/>
                  <a:ea typeface="微软雅黑" panose="020B0503020204020204" pitchFamily="34" charset="-122"/>
                </a:rPr>
                <a:t>      Mahout对这些算法在Hadoop上运行作了优化，不过它同时也可以在Hadoop环境之外独立运行。Mahout最终的输出结果可以是JSON和CSV格式，也可以是其他定义的格式。在Mahout上运行的算法越来越多，不过可能依然不能满足某一个用户的特定需要，而最主要的原因是，把算法移植到Hadoop平台上并不是一件容易的事情，因为多数数据挖掘计算都是串行的，后面的计算会基于之前的结果。</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2.3.9</a:t>
            </a:r>
            <a:r>
              <a:rPr lang="zh-CN" altLang="en-US" sz="2800" b="1" dirty="0">
                <a:solidFill>
                  <a:schemeClr val="accent2"/>
                </a:solidFill>
                <a:latin typeface="微软雅黑" panose="020B0503020204020204" pitchFamily="34" charset="-122"/>
                <a:ea typeface="微软雅黑" panose="020B0503020204020204" pitchFamily="34" charset="-122"/>
              </a:rPr>
              <a:t>Flume组件</a:t>
            </a:r>
          </a:p>
        </p:txBody>
      </p:sp>
      <p:grpSp>
        <p:nvGrpSpPr>
          <p:cNvPr id="3" name="组合 2"/>
          <p:cNvGrpSpPr/>
          <p:nvPr/>
        </p:nvGrpSpPr>
        <p:grpSpPr>
          <a:xfrm>
            <a:off x="230505" y="1111885"/>
            <a:ext cx="11403330" cy="4523105"/>
            <a:chOff x="695" y="481"/>
            <a:chExt cx="9826" cy="7123"/>
          </a:xfrm>
        </p:grpSpPr>
        <p:sp>
          <p:nvSpPr>
            <p:cNvPr id="116" name="TextBox 54"/>
            <p:cNvSpPr txBox="1"/>
            <p:nvPr/>
          </p:nvSpPr>
          <p:spPr>
            <a:xfrm>
              <a:off x="1109" y="481"/>
              <a:ext cx="9412" cy="7123"/>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Flume是一种分布式，可靠且可用的服务，用于有效地收集，聚合和移动大量日志数据。它具有基于数据流的简单灵活的架构。它具有可靠性机制和故障转移及恢复机制，具有强大的容错性。它使用简单的可扩展数据模型，允许在线分析应用程序。</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Flume以Agent为最小的独立运行单位。一个Agent就是一个JVM。单Agent由Source、Sink和Channel三大组件构成。Flume的数据流由事件(Event)贯穿始终。事件是Flume的基本数据单位，它携带日志数据(字节数组形式)并且携带有头信息。当Source捕获事件后会进行特定的格式化，然后Source会把事件推入(单个或多个)Channel中。你可以把Channel看作是一个缓冲区，它将保存事件直到Sink处理完该事件。Sink负责持久化日志或者把事件推向另一个Source。Flume提供了大量内置的Source、Channel和Sink类型。</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2.3.10</a:t>
            </a:r>
            <a:r>
              <a:rPr lang="zh-CN" altLang="en-US" sz="2800" b="1" dirty="0">
                <a:solidFill>
                  <a:schemeClr val="accent2"/>
                </a:solidFill>
                <a:latin typeface="微软雅黑" panose="020B0503020204020204" pitchFamily="34" charset="-122"/>
                <a:ea typeface="微软雅黑" panose="020B0503020204020204" pitchFamily="34" charset="-122"/>
              </a:rPr>
              <a:t>Sqoop组件</a:t>
            </a:r>
          </a:p>
        </p:txBody>
      </p:sp>
      <p:grpSp>
        <p:nvGrpSpPr>
          <p:cNvPr id="3" name="组合 2"/>
          <p:cNvGrpSpPr/>
          <p:nvPr/>
        </p:nvGrpSpPr>
        <p:grpSpPr>
          <a:xfrm>
            <a:off x="165100" y="1125855"/>
            <a:ext cx="11403330" cy="4154170"/>
            <a:chOff x="695" y="481"/>
            <a:chExt cx="9826" cy="6542"/>
          </a:xfrm>
        </p:grpSpPr>
        <p:sp>
          <p:nvSpPr>
            <p:cNvPr id="116" name="TextBox 54"/>
            <p:cNvSpPr txBox="1"/>
            <p:nvPr/>
          </p:nvSpPr>
          <p:spPr>
            <a:xfrm>
              <a:off x="1109" y="481"/>
              <a:ext cx="9412" cy="654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Apache Sqoop是一种用于在Apache Hadoop和结构化数据存储（如关系数据库）之间高效传输批量数据的工具。Hadoop正成为企业用于大数据分析的最热门选择，但想将数据移植过去并不容易。Apache Sqoop正在加紧帮助客户将重要数据从数据库移到Hadoop。随着Hadoop和关系型数据库之间的数据移动渐渐变成一个标准的流程，云管理员们能够利用Sqoop的并行批量数据加载能力来简化这一流程，降低编写自定义数据加载脚本的需求。</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Apache Sqoop（SQL-to-Hadoop）项目旨在协助 RDBMS 与 Hadoop 之间进行高效的大数据交流。用户可以在Sqoop的帮助下，轻松地把关系型数据库的数据导入到 Hadoop 与其相关的系统 (如HBase和Hive)中；同时也可以把数据从 Hadoop 系统里抽取并导出到关系型数据库里。</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2.3.11</a:t>
            </a:r>
            <a:r>
              <a:rPr lang="zh-CN" altLang="en-US" sz="2800" b="1" dirty="0">
                <a:solidFill>
                  <a:schemeClr val="accent2"/>
                </a:solidFill>
                <a:latin typeface="微软雅黑" panose="020B0503020204020204" pitchFamily="34" charset="-122"/>
                <a:ea typeface="微软雅黑" panose="020B0503020204020204" pitchFamily="34" charset="-122"/>
              </a:rPr>
              <a:t>Kafka组件</a:t>
            </a:r>
          </a:p>
        </p:txBody>
      </p:sp>
      <p:grpSp>
        <p:nvGrpSpPr>
          <p:cNvPr id="3" name="组合 2"/>
          <p:cNvGrpSpPr/>
          <p:nvPr/>
        </p:nvGrpSpPr>
        <p:grpSpPr>
          <a:xfrm>
            <a:off x="240030" y="1640205"/>
            <a:ext cx="11403330" cy="3784600"/>
            <a:chOff x="695" y="481"/>
            <a:chExt cx="9826" cy="5960"/>
          </a:xfrm>
        </p:grpSpPr>
        <p:sp>
          <p:nvSpPr>
            <p:cNvPr id="116" name="TextBox 54"/>
            <p:cNvSpPr txBox="1"/>
            <p:nvPr/>
          </p:nvSpPr>
          <p:spPr>
            <a:xfrm>
              <a:off x="1109" y="481"/>
              <a:ext cx="9412" cy="596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Kafka是由Apache软件基金会开发的一个开源流处理平台，由Scala和Java编写。Kafka是一种高吞吐量的分布式发布订阅消息系统Kafka的目的是通过Hadoop的并行加载机制来统一线上和离线的消息处理。</a:t>
              </a: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400" b="1" dirty="0">
                  <a:solidFill>
                    <a:srgbClr val="484849"/>
                  </a:solidFill>
                  <a:latin typeface="微软雅黑" panose="020B0503020204020204" pitchFamily="34" charset="-122"/>
                  <a:ea typeface="微软雅黑" panose="020B0503020204020204" pitchFamily="34" charset="-122"/>
                </a:rPr>
                <a:t>       Kafka主要是用来解决百万级别的数据中生产者和消费者之间数据传输的问题，可以将一条数据提供给多个接收者做不同的处理，当两个系统是隔绝的，无法通信的时候，如果想要他们通信就需要重新构建其中的一个工程，而Kafka实现了生产者和消费者之间的无缝对接。Kafka提供了系统之间的消息通信，对于生产者而言，只关注与把消息发送的Kafka上，而并不关心这个消息是被谁消费的（Kafka相当于消息的代理者）。</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2.3.12</a:t>
            </a:r>
            <a:r>
              <a:rPr lang="zh-CN" altLang="en-US" sz="2800" b="1" dirty="0">
                <a:solidFill>
                  <a:schemeClr val="accent2"/>
                </a:solidFill>
                <a:latin typeface="微软雅黑" panose="020B0503020204020204" pitchFamily="34" charset="-122"/>
                <a:ea typeface="微软雅黑" panose="020B0503020204020204" pitchFamily="34" charset="-122"/>
              </a:rPr>
              <a:t>Pig组件</a:t>
            </a:r>
          </a:p>
        </p:txBody>
      </p:sp>
      <p:grpSp>
        <p:nvGrpSpPr>
          <p:cNvPr id="3" name="组合 2"/>
          <p:cNvGrpSpPr/>
          <p:nvPr/>
        </p:nvGrpSpPr>
        <p:grpSpPr>
          <a:xfrm>
            <a:off x="168910" y="1057275"/>
            <a:ext cx="11403330" cy="3784600"/>
            <a:chOff x="695" y="481"/>
            <a:chExt cx="9826" cy="5960"/>
          </a:xfrm>
        </p:grpSpPr>
        <p:sp>
          <p:nvSpPr>
            <p:cNvPr id="116" name="TextBox 54"/>
            <p:cNvSpPr txBox="1"/>
            <p:nvPr/>
          </p:nvSpPr>
          <p:spPr>
            <a:xfrm>
              <a:off x="1109" y="481"/>
              <a:ext cx="9412" cy="596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Apache Pig是Hadoop一个用于分析大型数据集的平台，它包含用于表达数据分析程序的高级语言，以及用于评估这些程序的基础结构。Pig程序的显着特性是它们的结构适合于并行化，这反过来使它们能够处理非常大的数据集。目前，Pig的基础设施层由一个编译器组成，该编译器生成MapReduce程序序列，已经可以大规模并行实现。Pig的语言层目前由一个名为Pig Latin的文本语言组成。</a:t>
              </a:r>
            </a:p>
            <a:p>
              <a:r>
                <a:rPr lang="zh-CN" altLang="en-US" sz="2400" b="1" dirty="0">
                  <a:solidFill>
                    <a:srgbClr val="484849"/>
                  </a:solidFill>
                  <a:latin typeface="微软雅黑" panose="020B0503020204020204" pitchFamily="34" charset="-122"/>
                  <a:ea typeface="微软雅黑" panose="020B0503020204020204" pitchFamily="34" charset="-122"/>
                </a:rPr>
                <a:t>      使用Pig来操作Hadoop处理海量数据，是非常简单的。Pig就是为了屏蔽MapReduce开发的繁琐细节，为用户提供Pig Latin这样近SQL语言处理能力，让用户可以更方便地处理海量数据。Pig将SQL语句翻译成MR的作业的集合，并通过数据流的方式将其组合起来。</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650113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2.3.13</a:t>
            </a:r>
            <a:r>
              <a:rPr lang="zh-CN" altLang="en-US" sz="2800" b="1" dirty="0">
                <a:solidFill>
                  <a:schemeClr val="accent2"/>
                </a:solidFill>
                <a:latin typeface="微软雅黑" panose="020B0503020204020204" pitchFamily="34" charset="-122"/>
                <a:ea typeface="微软雅黑" panose="020B0503020204020204" pitchFamily="34" charset="-122"/>
              </a:rPr>
              <a:t>Ambari组件</a:t>
            </a:r>
          </a:p>
        </p:txBody>
      </p:sp>
      <p:grpSp>
        <p:nvGrpSpPr>
          <p:cNvPr id="3" name="组合 2"/>
          <p:cNvGrpSpPr/>
          <p:nvPr/>
        </p:nvGrpSpPr>
        <p:grpSpPr>
          <a:xfrm>
            <a:off x="240030" y="1986280"/>
            <a:ext cx="11403330" cy="1568450"/>
            <a:chOff x="695" y="481"/>
            <a:chExt cx="9826" cy="2470"/>
          </a:xfrm>
        </p:grpSpPr>
        <p:sp>
          <p:nvSpPr>
            <p:cNvPr id="116" name="TextBox 54"/>
            <p:cNvSpPr txBox="1"/>
            <p:nvPr/>
          </p:nvSpPr>
          <p:spPr>
            <a:xfrm>
              <a:off x="1109" y="481"/>
              <a:ext cx="9412" cy="24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Ambari是基于Web，用于配置，管理和监控Apache Hadoop集群的工具，包括对HDFS，MapReduce，Hive，HBase，ZooKeeper，Oozie，Pig和Sqoop的支持。Ambari还提供了一个用于查看群集运行状况以及以用户友好的方式诊断应用程序性能特征的功能。</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650113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2.3.14</a:t>
            </a:r>
            <a:r>
              <a:rPr lang="zh-CN" altLang="en-US" sz="2800" b="1" dirty="0">
                <a:solidFill>
                  <a:schemeClr val="accent2"/>
                </a:solidFill>
                <a:latin typeface="微软雅黑" panose="020B0503020204020204" pitchFamily="34" charset="-122"/>
                <a:ea typeface="微软雅黑" panose="020B0503020204020204" pitchFamily="34" charset="-122"/>
                <a:sym typeface="+mn-ea"/>
              </a:rPr>
              <a:t>Tez</a:t>
            </a:r>
            <a:r>
              <a:rPr lang="zh-CN" altLang="en-US" sz="2800" b="1" dirty="0">
                <a:solidFill>
                  <a:schemeClr val="accent2"/>
                </a:solidFill>
                <a:latin typeface="微软雅黑" panose="020B0503020204020204" pitchFamily="34" charset="-122"/>
                <a:ea typeface="微软雅黑" panose="020B0503020204020204" pitchFamily="34" charset="-122"/>
              </a:rPr>
              <a:t>组件</a:t>
            </a:r>
          </a:p>
        </p:txBody>
      </p:sp>
      <p:grpSp>
        <p:nvGrpSpPr>
          <p:cNvPr id="4" name="组合 3"/>
          <p:cNvGrpSpPr/>
          <p:nvPr/>
        </p:nvGrpSpPr>
        <p:grpSpPr>
          <a:xfrm>
            <a:off x="240030" y="1852295"/>
            <a:ext cx="11403330" cy="1568450"/>
            <a:chOff x="695" y="481"/>
            <a:chExt cx="9826" cy="2470"/>
          </a:xfrm>
        </p:grpSpPr>
        <p:sp>
          <p:nvSpPr>
            <p:cNvPr id="8" name="TextBox 54"/>
            <p:cNvSpPr txBox="1"/>
            <p:nvPr/>
          </p:nvSpPr>
          <p:spPr>
            <a:xfrm>
              <a:off x="1109" y="481"/>
              <a:ext cx="9412" cy="24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Tez是基于Hadoop Yarn的通用数据流编程框架，它提供了一个功能强大且灵活的引擎来执行任意DAG任务，可以处理批量和交互式用例的数据。Tez正在被Hadoop生态系统中的Hive，Pig和其他框架以及其他商业软件（例如ETL工具）采用，以取代MapReduce作为底层执行引擎。</a:t>
              </a:r>
            </a:p>
          </p:txBody>
        </p:sp>
        <p:sp>
          <p:nvSpPr>
            <p:cNvPr id="9"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1477010"/>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大数据平台Hadoop概述</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2.1</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85" y="31750"/>
            <a:ext cx="6501130"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2.3.15</a:t>
            </a:r>
            <a:r>
              <a:rPr lang="zh-CN" altLang="en-US" sz="2800" b="1" dirty="0">
                <a:solidFill>
                  <a:schemeClr val="accent2"/>
                </a:solidFill>
                <a:latin typeface="微软雅黑" panose="020B0503020204020204" pitchFamily="34" charset="-122"/>
                <a:ea typeface="微软雅黑" panose="020B0503020204020204" pitchFamily="34" charset="-122"/>
                <a:sym typeface="+mn-ea"/>
              </a:rPr>
              <a:t>Common</a:t>
            </a:r>
            <a:r>
              <a:rPr lang="zh-CN" altLang="en-US" sz="2800" b="1" dirty="0">
                <a:solidFill>
                  <a:schemeClr val="accent2"/>
                </a:solidFill>
                <a:latin typeface="微软雅黑" panose="020B0503020204020204" pitchFamily="34" charset="-122"/>
                <a:ea typeface="微软雅黑" panose="020B0503020204020204" pitchFamily="34" charset="-122"/>
              </a:rPr>
              <a:t>组件</a:t>
            </a:r>
          </a:p>
        </p:txBody>
      </p:sp>
      <p:grpSp>
        <p:nvGrpSpPr>
          <p:cNvPr id="13" name="组合 12"/>
          <p:cNvGrpSpPr/>
          <p:nvPr/>
        </p:nvGrpSpPr>
        <p:grpSpPr>
          <a:xfrm>
            <a:off x="165100" y="1818005"/>
            <a:ext cx="11403330" cy="1568450"/>
            <a:chOff x="695" y="481"/>
            <a:chExt cx="9826" cy="2470"/>
          </a:xfrm>
        </p:grpSpPr>
        <p:sp>
          <p:nvSpPr>
            <p:cNvPr id="14" name="TextBox 54"/>
            <p:cNvSpPr txBox="1"/>
            <p:nvPr/>
          </p:nvSpPr>
          <p:spPr>
            <a:xfrm>
              <a:off x="1109" y="481"/>
              <a:ext cx="9412" cy="24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sz="2400" b="1" dirty="0">
                  <a:solidFill>
                    <a:srgbClr val="484849"/>
                  </a:solidFill>
                  <a:latin typeface="微软雅黑" panose="020B0503020204020204" pitchFamily="34" charset="-122"/>
                  <a:ea typeface="微软雅黑" panose="020B0503020204020204" pitchFamily="34" charset="-122"/>
                  <a:sym typeface="+mn-ea"/>
                </a:rPr>
                <a:t>Common公共服务模块，是Hadoop用于支持其他Hadoop模块的常用实用程序，是一套为整个Hadoop系统提供底层支撑服务和常用工具的类库和API编程接口，包括Hadoop抽象文件系统FileSystem、远程过程调用RPC、系统配置工具Configuration以及序列化机制。</a:t>
              </a:r>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5"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2968514" y="3171744"/>
            <a:ext cx="5312708" cy="521970"/>
            <a:chOff x="8258783" y="2250998"/>
            <a:chExt cx="5313425" cy="52197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250998"/>
              <a:ext cx="4516442" cy="52197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a:t>
              </a:r>
              <a:r>
                <a:rPr lang="zh-CN" altLang="en-US" sz="2800" b="1" dirty="0">
                  <a:solidFill>
                    <a:schemeClr val="tx2"/>
                  </a:solidFill>
                  <a:latin typeface="Arial" panose="020B0604020202020204"/>
                  <a:ea typeface="微软雅黑" panose="020B0503020204020204" pitchFamily="34" charset="-122"/>
                </a:rPr>
                <a:t>1.3Hadoop发展历程</a:t>
              </a:r>
            </a:p>
          </p:txBody>
        </p:sp>
      </p:grpSp>
      <p:grpSp>
        <p:nvGrpSpPr>
          <p:cNvPr id="18" name="组合 44"/>
          <p:cNvGrpSpPr/>
          <p:nvPr/>
        </p:nvGrpSpPr>
        <p:grpSpPr>
          <a:xfrm>
            <a:off x="3620024" y="3856909"/>
            <a:ext cx="6752868" cy="521970"/>
            <a:chOff x="8258783" y="2250998"/>
            <a:chExt cx="6753779" cy="522801"/>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522801"/>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a:t>
              </a:r>
              <a:r>
                <a:rPr lang="zh-CN" altLang="en-US" sz="2800" b="1" dirty="0">
                  <a:solidFill>
                    <a:schemeClr val="tx2"/>
                  </a:solidFill>
                  <a:latin typeface="Arial" panose="020B0604020202020204"/>
                  <a:ea typeface="微软雅黑" panose="020B0503020204020204" pitchFamily="34" charset="-122"/>
                </a:rPr>
                <a:t>1.4Hadoop特性</a:t>
              </a:r>
            </a:p>
          </p:txBody>
        </p:sp>
      </p:grpSp>
      <p:grpSp>
        <p:nvGrpSpPr>
          <p:cNvPr id="2" name="组合 44"/>
          <p:cNvGrpSpPr/>
          <p:nvPr/>
        </p:nvGrpSpPr>
        <p:grpSpPr>
          <a:xfrm>
            <a:off x="4344559" y="4476669"/>
            <a:ext cx="6752868" cy="521970"/>
            <a:chOff x="8258783" y="2251633"/>
            <a:chExt cx="6753779" cy="521969"/>
          </a:xfrm>
        </p:grpSpPr>
        <p:sp>
          <p:nvSpPr>
            <p:cNvPr id="3" name="矩形 2"/>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 name="文本框 3"/>
            <p:cNvSpPr txBox="1"/>
            <p:nvPr/>
          </p:nvSpPr>
          <p:spPr>
            <a:xfrm>
              <a:off x="9055765" y="2251633"/>
              <a:ext cx="5956797"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a:t>
              </a:r>
              <a:r>
                <a:rPr lang="zh-CN" altLang="en-US" sz="2800" b="1" dirty="0">
                  <a:solidFill>
                    <a:schemeClr val="tx2"/>
                  </a:solidFill>
                  <a:latin typeface="Arial" panose="020B0604020202020204"/>
                  <a:ea typeface="微软雅黑" panose="020B0503020204020204" pitchFamily="34" charset="-122"/>
                </a:rPr>
                <a:t>1.5 Hadoop主要用途</a:t>
              </a:r>
            </a:p>
          </p:txBody>
        </p:sp>
      </p:grpSp>
      <p:grpSp>
        <p:nvGrpSpPr>
          <p:cNvPr id="10" name="组合 37"/>
          <p:cNvGrpSpPr/>
          <p:nvPr/>
        </p:nvGrpSpPr>
        <p:grpSpPr>
          <a:xfrm>
            <a:off x="1520079" y="1879519"/>
            <a:ext cx="4520621" cy="521970"/>
            <a:chOff x="8258783" y="2250997"/>
            <a:chExt cx="4521231" cy="52196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2.1.1</a:t>
              </a:r>
              <a:r>
                <a:rPr lang="zh-CN" altLang="en-US" sz="2800" b="1" dirty="0">
                  <a:solidFill>
                    <a:schemeClr val="tx2"/>
                  </a:solidFill>
                  <a:latin typeface="Arial" panose="020B0604020202020204"/>
                  <a:ea typeface="微软雅黑" panose="020B0503020204020204" pitchFamily="34" charset="-122"/>
                </a:rPr>
                <a:t>Hadoop简介</a:t>
              </a:r>
            </a:p>
          </p:txBody>
        </p:sp>
      </p:grpSp>
      <p:grpSp>
        <p:nvGrpSpPr>
          <p:cNvPr id="14" name="组合 38"/>
          <p:cNvGrpSpPr/>
          <p:nvPr/>
        </p:nvGrpSpPr>
        <p:grpSpPr>
          <a:xfrm>
            <a:off x="2317004" y="2539284"/>
            <a:ext cx="5312707" cy="521970"/>
            <a:chOff x="8258783" y="2250997"/>
            <a:chExt cx="5313424" cy="52196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521969"/>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2.1.2</a:t>
              </a:r>
              <a:r>
                <a:rPr lang="zh-CN" altLang="en-US" sz="2800" b="1" dirty="0">
                  <a:solidFill>
                    <a:schemeClr val="tx2"/>
                  </a:solidFill>
                  <a:latin typeface="Arial" panose="020B0604020202020204"/>
                  <a:ea typeface="微软雅黑" panose="020B0503020204020204" pitchFamily="34" charset="-122"/>
                </a:rPr>
                <a:t>Hadoop项目起源</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2.1.1Hadoop</a:t>
            </a:r>
            <a:r>
              <a:rPr lang="zh-CN" altLang="en-US" sz="2800" b="1" dirty="0">
                <a:solidFill>
                  <a:schemeClr val="accent2"/>
                </a:solidFill>
                <a:latin typeface="微软雅黑" panose="020B0503020204020204" pitchFamily="34" charset="-122"/>
                <a:ea typeface="微软雅黑" panose="020B0503020204020204" pitchFamily="34" charset="-122"/>
              </a:rPr>
              <a:t>简介</a:t>
            </a:r>
          </a:p>
        </p:txBody>
      </p:sp>
      <p:grpSp>
        <p:nvGrpSpPr>
          <p:cNvPr id="3" name="组合 2"/>
          <p:cNvGrpSpPr/>
          <p:nvPr/>
        </p:nvGrpSpPr>
        <p:grpSpPr>
          <a:xfrm>
            <a:off x="316865" y="1518285"/>
            <a:ext cx="11701396" cy="4832350"/>
            <a:chOff x="695" y="561"/>
            <a:chExt cx="9889" cy="7610"/>
          </a:xfrm>
        </p:grpSpPr>
        <p:sp>
          <p:nvSpPr>
            <p:cNvPr id="116" name="TextBox 54"/>
            <p:cNvSpPr txBox="1"/>
            <p:nvPr/>
          </p:nvSpPr>
          <p:spPr>
            <a:xfrm>
              <a:off x="1172" y="561"/>
              <a:ext cx="9412" cy="761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en-US" altLang="zh-CN" sz="24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adoop是Apache软件基金会旗下的一个开源分布式计算平台，为用户提供了一种可靠、高效、可伸缩的方式进行数据处理的分布式基础架构，它是基于Java语言开发的，具有很好的跨平台特性，并且可以部署在廉价的计算机集群中。</a:t>
              </a:r>
            </a:p>
            <a:p>
              <a:r>
                <a:rPr lang="zh-CN" altLang="en-US" sz="2400" b="1" dirty="0">
                  <a:solidFill>
                    <a:srgbClr val="484849"/>
                  </a:solidFill>
                  <a:latin typeface="微软雅黑" panose="020B0503020204020204" pitchFamily="34" charset="-122"/>
                  <a:ea typeface="微软雅黑" panose="020B0503020204020204" pitchFamily="34" charset="-122"/>
                </a:rPr>
                <a:t>       </a:t>
              </a:r>
            </a:p>
            <a:p>
              <a:r>
                <a:rPr lang="zh-CN" altLang="en-US" sz="2400" b="1" dirty="0">
                  <a:solidFill>
                    <a:srgbClr val="484849"/>
                  </a:solidFill>
                  <a:latin typeface="微软雅黑" panose="020B0503020204020204" pitchFamily="34" charset="-122"/>
                  <a:ea typeface="微软雅黑" panose="020B0503020204020204" pitchFamily="34" charset="-122"/>
                </a:rPr>
                <a:t>      Hadoop的核心是分布式文件系统HDFS（Hadoop Distributed File System）和MapReduce。Hadoop被公认为行业大数据标准开源软件，在分布式环境下提供了海量数据的处理能力。2007年，雅虎建立了一个包含了4000个处理器和1.5PB容量的Hadoop集群系统。Facebook作为全球知名的社交网站，Hadoop是非常理想的选择，Facebook主要将Hadoop平台用于日志处理、推荐系统和数据仓库等方面。国内采用Hadoop的公司主要有百度、淘宝、网易、华为、中国移动等。</a:t>
              </a:r>
              <a:endParaRPr lang="en-US" altLang="zh-CN" sz="2400" b="1" dirty="0">
                <a:solidFill>
                  <a:srgbClr val="484849"/>
                </a:solidFill>
                <a:latin typeface="微软雅黑" panose="020B0503020204020204" pitchFamily="34" charset="-122"/>
                <a:ea typeface="微软雅黑" panose="020B0503020204020204" pitchFamily="34" charset="-122"/>
              </a:endParaRPr>
            </a:p>
            <a:p>
              <a:endParaRPr lang="zh-CN" altLang="en-US" sz="2400" b="1" dirty="0">
                <a:solidFill>
                  <a:srgbClr val="484849"/>
                </a:solidFill>
                <a:latin typeface="微软雅黑" panose="020B0503020204020204" pitchFamily="34" charset="-122"/>
                <a:ea typeface="微软雅黑" panose="020B0503020204020204" pitchFamily="34" charset="-122"/>
              </a:endParaRP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2.1.2Hadoop</a:t>
            </a:r>
            <a:r>
              <a:rPr lang="zh-CN" altLang="en-US" sz="2800" b="1" dirty="0">
                <a:solidFill>
                  <a:schemeClr val="accent2"/>
                </a:solidFill>
                <a:latin typeface="微软雅黑" panose="020B0503020204020204" pitchFamily="34" charset="-122"/>
                <a:ea typeface="微软雅黑" panose="020B0503020204020204" pitchFamily="34" charset="-122"/>
              </a:rPr>
              <a:t>项目起源</a:t>
            </a:r>
          </a:p>
        </p:txBody>
      </p:sp>
      <p:grpSp>
        <p:nvGrpSpPr>
          <p:cNvPr id="3" name="组合 2"/>
          <p:cNvGrpSpPr/>
          <p:nvPr/>
        </p:nvGrpSpPr>
        <p:grpSpPr>
          <a:xfrm>
            <a:off x="71120" y="1282700"/>
            <a:ext cx="11779885" cy="4461510"/>
            <a:chOff x="695" y="481"/>
            <a:chExt cx="9826" cy="7026"/>
          </a:xfrm>
        </p:grpSpPr>
        <p:sp>
          <p:nvSpPr>
            <p:cNvPr id="116" name="TextBox 54"/>
            <p:cNvSpPr txBox="1"/>
            <p:nvPr/>
          </p:nvSpPr>
          <p:spPr>
            <a:xfrm>
              <a:off x="1109" y="481"/>
              <a:ext cx="9412" cy="702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000" b="1" dirty="0">
                  <a:solidFill>
                    <a:srgbClr val="484849"/>
                  </a:solidFill>
                  <a:latin typeface="微软雅黑" panose="020B0503020204020204" pitchFamily="34" charset="-122"/>
                  <a:ea typeface="微软雅黑" panose="020B0503020204020204" pitchFamily="34" charset="-122"/>
                </a:rPr>
                <a:t>       </a:t>
              </a:r>
              <a:r>
                <a:rPr lang="zh-CN" altLang="en-US" sz="2400" b="1" dirty="0">
                  <a:solidFill>
                    <a:srgbClr val="484849"/>
                  </a:solidFill>
                  <a:latin typeface="微软雅黑" panose="020B0503020204020204" pitchFamily="34" charset="-122"/>
                  <a:ea typeface="微软雅黑" panose="020B0503020204020204" pitchFamily="34" charset="-122"/>
                </a:rPr>
                <a:t>Hadoop是Apache软件基金会的顶级开源项目，是一套可靠的，可扩展的，支持分布式计算的开源软件，最初属于Apache Lucene项目下的搜索引擎子项目Nutch，项目负责人Doug Cutting。Hadoop思想来源于Google搜索引擎，当初为了解决网页存储问题，搜索算法和网页排序（Page-Rank）计算问题，Doug Cutting根据Google发布的三篇学术论文（Google FileSystem、MapReduce、BigTable），采用内存数据库，GFS，倒排索引，网页价值评分方法和技术以及MapReduce设计思想而创建的开源项目。</a:t>
              </a:r>
            </a:p>
            <a:p>
              <a:r>
                <a:rPr lang="zh-CN" altLang="en-US" sz="2400" b="1" dirty="0">
                  <a:solidFill>
                    <a:srgbClr val="484849"/>
                  </a:solidFill>
                  <a:latin typeface="微软雅黑" panose="020B0503020204020204" pitchFamily="34" charset="-122"/>
                  <a:ea typeface="微软雅黑" panose="020B0503020204020204" pitchFamily="34" charset="-122"/>
                </a:rPr>
                <a:t>       </a:t>
              </a:r>
              <a:r>
                <a:rPr lang="zh-CN" altLang="en-US"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趣味小知识：</a:t>
              </a:r>
              <a:r>
                <a:rPr lang="zh-CN" altLang="en-US" sz="2400" b="1" dirty="0">
                  <a:solidFill>
                    <a:srgbClr val="484849"/>
                  </a:solidFill>
                  <a:latin typeface="微软雅黑" panose="020B0503020204020204" pitchFamily="34" charset="-122"/>
                  <a:ea typeface="微软雅黑" panose="020B0503020204020204" pitchFamily="34" charset="-122"/>
                </a:rPr>
                <a:t>Hadoop这个名字不是一个缩写，而是一个虚构的名字。该项目的创建者，Doug Cutting解释Hadoop的得名：“这个名字是我孩子给一个棕黄色的大象玩具命名的。我的命名标准就是简短，容易发音和拼写，没有太多的意义，并且不会被用于别处。小孩子恰恰是这方面的高手。”</a:t>
              </a:r>
            </a:p>
            <a:p>
              <a:r>
                <a:rPr lang="zh-CN" altLang="en-US" sz="2000" b="1" dirty="0">
                  <a:solidFill>
                    <a:srgbClr val="484849"/>
                  </a:solidFill>
                  <a:latin typeface="微软雅黑" panose="020B0503020204020204" pitchFamily="34" charset="-122"/>
                  <a:ea typeface="微软雅黑" panose="020B0503020204020204" pitchFamily="34" charset="-122"/>
                </a:rPr>
                <a:t>       </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2.1.2Hadoop</a:t>
            </a:r>
            <a:r>
              <a:rPr lang="zh-CN" altLang="en-US" sz="2800" b="1" dirty="0">
                <a:solidFill>
                  <a:schemeClr val="accent2"/>
                </a:solidFill>
                <a:latin typeface="微软雅黑" panose="020B0503020204020204" pitchFamily="34" charset="-122"/>
                <a:ea typeface="微软雅黑" panose="020B0503020204020204" pitchFamily="34" charset="-122"/>
              </a:rPr>
              <a:t>项目起源</a:t>
            </a: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t="4876" b="12859"/>
          <a:stretch>
            <a:fillRect/>
          </a:stretch>
        </p:blipFill>
        <p:spPr>
          <a:xfrm>
            <a:off x="1525905" y="908720"/>
            <a:ext cx="9144000" cy="5641657"/>
          </a:xfrm>
          <a:prstGeom prst="rect">
            <a:avLst/>
          </a:prstGeom>
        </p:spPr>
      </p:pic>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defTabSz="914400">
              <a:defRPr/>
            </a:pPr>
            <a:r>
              <a:rPr lang="en-US" altLang="zh-CN" sz="2800" b="1" dirty="0">
                <a:solidFill>
                  <a:schemeClr val="accent2"/>
                </a:solidFill>
                <a:latin typeface="微软雅黑" panose="020B0503020204020204" pitchFamily="34" charset="-122"/>
                <a:ea typeface="微软雅黑" panose="020B0503020204020204" pitchFamily="34" charset="-122"/>
              </a:rPr>
              <a:t>2.1.3Hadoop</a:t>
            </a:r>
            <a:r>
              <a:rPr lang="zh-CN" altLang="en-US" sz="2800" b="1" dirty="0">
                <a:solidFill>
                  <a:schemeClr val="accent2"/>
                </a:solidFill>
                <a:latin typeface="微软雅黑" panose="020B0503020204020204" pitchFamily="34" charset="-122"/>
                <a:ea typeface="微软雅黑" panose="020B0503020204020204" pitchFamily="34" charset="-122"/>
              </a:rPr>
              <a:t>发展历程</a:t>
            </a:r>
          </a:p>
        </p:txBody>
      </p:sp>
      <p:grpSp>
        <p:nvGrpSpPr>
          <p:cNvPr id="3" name="组合 2"/>
          <p:cNvGrpSpPr/>
          <p:nvPr/>
        </p:nvGrpSpPr>
        <p:grpSpPr>
          <a:xfrm>
            <a:off x="165100" y="1132840"/>
            <a:ext cx="11759565" cy="405130"/>
            <a:chOff x="695" y="481"/>
            <a:chExt cx="9826" cy="638"/>
          </a:xfrm>
        </p:grpSpPr>
        <p:sp>
          <p:nvSpPr>
            <p:cNvPr id="116" name="TextBox 54"/>
            <p:cNvSpPr txBox="1"/>
            <p:nvPr/>
          </p:nvSpPr>
          <p:spPr>
            <a:xfrm>
              <a:off x="1109" y="481"/>
              <a:ext cx="9412" cy="58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endParaRPr lang="zh-CN" altLang="en-US" sz="1800" b="1" dirty="0">
                <a:solidFill>
                  <a:srgbClr val="484849"/>
                </a:solidFill>
                <a:latin typeface="微软雅黑" panose="020B0503020204020204" pitchFamily="34" charset="-122"/>
                <a:ea typeface="微软雅黑" panose="020B0503020204020204" pitchFamily="34" charset="-122"/>
              </a:endParaRP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4" name="组合 3"/>
          <p:cNvGrpSpPr/>
          <p:nvPr/>
        </p:nvGrpSpPr>
        <p:grpSpPr>
          <a:xfrm>
            <a:off x="495467" y="779639"/>
            <a:ext cx="11200340" cy="5316840"/>
            <a:chOff x="584" y="1933"/>
            <a:chExt cx="13487" cy="6456"/>
          </a:xfrm>
        </p:grpSpPr>
        <p:sp>
          <p:nvSpPr>
            <p:cNvPr id="8" name="任意多边形 7"/>
            <p:cNvSpPr/>
            <p:nvPr>
              <p:custDataLst>
                <p:tags r:id="rId7"/>
              </p:custDataLst>
            </p:nvPr>
          </p:nvSpPr>
          <p:spPr bwMode="auto">
            <a:xfrm>
              <a:off x="793" y="2688"/>
              <a:ext cx="12330" cy="4513"/>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000000"/>
              </a:solidFill>
              <a:prstDash val="dash"/>
              <a:miter lim="800000"/>
            </a:ln>
          </p:spPr>
          <p:txBody>
            <a:bodyPr vert="horz" wrap="square" lIns="68580" tIns="34290" rIns="68580" bIns="34290" numCol="1" anchor="t" anchorCtr="0" compatLnSpc="1"/>
            <a:lstStyle/>
            <a:p>
              <a:pPr fontAlgn="base">
                <a:lnSpc>
                  <a:spcPct val="120000"/>
                </a:lnSpc>
              </a:pPr>
              <a:endParaRPr 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custDataLst>
                <p:tags r:id="rId8"/>
              </p:custDataLst>
            </p:nvPr>
          </p:nvSpPr>
          <p:spPr bwMode="auto">
            <a:xfrm>
              <a:off x="2744" y="5018"/>
              <a:ext cx="810" cy="810"/>
            </a:xfrm>
            <a:prstGeom prst="ellipse">
              <a:avLst/>
            </a:prstGeom>
            <a:solidFill>
              <a:srgbClr val="1F74AD"/>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fontAlgn="base">
                <a:lnSpc>
                  <a:spcPct val="120000"/>
                </a:lnSpc>
              </a:pPr>
              <a:endParaRPr lang="en-US" strike="noStrike"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35"/>
            <p:cNvSpPr/>
            <p:nvPr>
              <p:custDataLst>
                <p:tags r:id="rId9"/>
              </p:custDataLst>
            </p:nvPr>
          </p:nvSpPr>
          <p:spPr>
            <a:xfrm>
              <a:off x="2984" y="5239"/>
              <a:ext cx="330" cy="33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lIns="14283" tIns="14283" rIns="14283" bIns="14283" anchor="ctr"/>
            <a:lstStyle/>
            <a:p>
              <a:pPr defTabSz="227965" fontAlgn="base">
                <a:lnSpc>
                  <a:spcPct val="120000"/>
                </a:lnSpc>
                <a:defRPr sz="3000" cap="none">
                  <a:solidFill>
                    <a:srgbClr val="FFFFFF"/>
                  </a:solidFill>
                  <a:effectLst>
                    <a:outerShdw blurRad="38100" dist="12700" dir="5400000" rotWithShape="0">
                      <a:srgbClr val="000000">
                        <a:alpha val="50000"/>
                      </a:srgbClr>
                    </a:outerShdw>
                  </a:effectLst>
                </a:defRPr>
              </a:pPr>
              <a:endParaRPr sz="1125" strike="noStrike" noProof="1">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custDataLst>
                <p:tags r:id="rId10"/>
              </p:custDataLst>
            </p:nvPr>
          </p:nvSpPr>
          <p:spPr bwMode="auto">
            <a:xfrm>
              <a:off x="7345" y="4046"/>
              <a:ext cx="810" cy="810"/>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fontAlgn="base">
                <a:lnSpc>
                  <a:spcPct val="120000"/>
                </a:lnSpc>
              </a:pPr>
              <a:endParaRPr lang="en-US" strike="noStrike"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33"/>
            <p:cNvSpPr/>
            <p:nvPr>
              <p:custDataLst>
                <p:tags r:id="rId11"/>
              </p:custDataLst>
            </p:nvPr>
          </p:nvSpPr>
          <p:spPr>
            <a:xfrm>
              <a:off x="7611" y="4311"/>
              <a:ext cx="278" cy="28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lIns="14283" tIns="14283" rIns="14283" bIns="14283" anchor="ctr"/>
            <a:lstStyle/>
            <a:p>
              <a:pPr defTabSz="227965" fontAlgn="base">
                <a:lnSpc>
                  <a:spcPct val="120000"/>
                </a:lnSpc>
                <a:defRPr sz="3000" cap="none">
                  <a:solidFill>
                    <a:srgbClr val="FFFFFF"/>
                  </a:solidFill>
                  <a:effectLst>
                    <a:outerShdw blurRad="38100" dist="12700" dir="5400000" rotWithShape="0">
                      <a:srgbClr val="000000">
                        <a:alpha val="50000"/>
                      </a:srgbClr>
                    </a:outerShdw>
                  </a:effectLst>
                </a:defRPr>
              </a:pPr>
              <a:endParaRPr sz="1125" strike="noStrike" noProof="1">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12"/>
              </p:custDataLst>
            </p:nvPr>
          </p:nvSpPr>
          <p:spPr bwMode="auto">
            <a:xfrm>
              <a:off x="9816" y="4219"/>
              <a:ext cx="810" cy="810"/>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p>
              <a:pPr algn="ctr" fontAlgn="base">
                <a:lnSpc>
                  <a:spcPct val="120000"/>
                </a:lnSpc>
              </a:pPr>
              <a:endParaRPr lang="en-US" strike="noStrike"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13"/>
              </p:custDataLst>
            </p:nvPr>
          </p:nvSpPr>
          <p:spPr>
            <a:xfrm>
              <a:off x="10072" y="4464"/>
              <a:ext cx="330" cy="33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lIns="14283" tIns="14283" rIns="14283" bIns="14283" anchor="ctr"/>
            <a:lstStyle/>
            <a:p>
              <a:pPr defTabSz="227965" fontAlgn="base">
                <a:lnSpc>
                  <a:spcPct val="120000"/>
                </a:lnSpc>
                <a:defRPr sz="3000" cap="none">
                  <a:solidFill>
                    <a:srgbClr val="FFFFFF"/>
                  </a:solidFill>
                  <a:effectLst>
                    <a:outerShdw blurRad="38100" dist="12700" dir="5400000" rotWithShape="0">
                      <a:srgbClr val="000000">
                        <a:alpha val="50000"/>
                      </a:srgbClr>
                    </a:outerShdw>
                  </a:effectLst>
                </a:defRPr>
              </a:pPr>
              <a:endParaRPr sz="1125" strike="noStrike" noProof="1">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8"/>
            <p:cNvSpPr/>
            <p:nvPr>
              <p:custDataLst>
                <p:tags r:id="rId14"/>
              </p:custDataLst>
            </p:nvPr>
          </p:nvSpPr>
          <p:spPr>
            <a:xfrm rot="816452">
              <a:off x="13163" y="1933"/>
              <a:ext cx="908" cy="90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1F74AD"/>
            </a:solidFill>
            <a:ln w="12700">
              <a:miter lim="400000"/>
            </a:ln>
          </p:spPr>
          <p:txBody>
            <a:bodyPr lIns="14283" tIns="14283" rIns="14283" bIns="14283" anchor="ctr"/>
            <a:lstStyle/>
            <a:p>
              <a:pPr defTabSz="227965" fontAlgn="base">
                <a:lnSpc>
                  <a:spcPct val="120000"/>
                </a:lnSpc>
                <a:defRPr sz="3000" cap="none">
                  <a:solidFill>
                    <a:srgbClr val="FFFFFF"/>
                  </a:solidFill>
                  <a:effectLst>
                    <a:outerShdw blurRad="38100" dist="12700" dir="5400000" rotWithShape="0">
                      <a:srgbClr val="000000">
                        <a:alpha val="50000"/>
                      </a:srgbClr>
                    </a:outerShdw>
                  </a:effectLst>
                </a:defRPr>
              </a:pPr>
              <a:endParaRPr sz="1125"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custDataLst>
                <p:tags r:id="rId15"/>
              </p:custDataLst>
            </p:nvPr>
          </p:nvSpPr>
          <p:spPr bwMode="auto">
            <a:xfrm>
              <a:off x="1418" y="6117"/>
              <a:ext cx="834" cy="828"/>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20000"/>
                </a:lnSpc>
              </a:pPr>
              <a:endParaRPr lang="en-US" strike="noStrike"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custDataLst>
                <p:tags r:id="rId16"/>
              </p:custDataLst>
            </p:nvPr>
          </p:nvSpPr>
          <p:spPr>
            <a:xfrm>
              <a:off x="1735" y="6415"/>
              <a:ext cx="200" cy="200"/>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ysClr val="window" lastClr="FFFFFF"/>
            </a:solidFill>
            <a:ln w="12700">
              <a:miter lim="400000"/>
            </a:ln>
          </p:spPr>
          <p:txBody>
            <a:bodyPr lIns="14283" tIns="14283" rIns="14283" bIns="14283"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defTabSz="227965" fontAlgn="base">
                <a:lnSpc>
                  <a:spcPct val="120000"/>
                </a:lnSpc>
                <a:defRPr sz="3000" cap="none">
                  <a:solidFill>
                    <a:srgbClr val="FFFFFF"/>
                  </a:solidFill>
                  <a:effectLst>
                    <a:outerShdw blurRad="38100" dist="12700" dir="5400000" rotWithShape="0">
                      <a:srgbClr val="000000">
                        <a:alpha val="50000"/>
                      </a:srgbClr>
                    </a:outerShdw>
                  </a:effectLst>
                </a:defRPr>
              </a:pPr>
              <a:endParaRPr sz="1125" strike="noStrike" noProof="1">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剪去同侧角的矩形 24"/>
            <p:cNvSpPr/>
            <p:nvPr>
              <p:custDataLst>
                <p:tags r:id="rId17"/>
              </p:custDataLst>
            </p:nvPr>
          </p:nvSpPr>
          <p:spPr>
            <a:xfrm>
              <a:off x="584" y="7456"/>
              <a:ext cx="3226" cy="933"/>
            </a:xfrm>
            <a:prstGeom prst="snip2SameRect">
              <a:avLst>
                <a:gd name="adj1" fmla="val 0"/>
                <a:gd name="adj2" fmla="val 0"/>
              </a:avLst>
            </a:prstGeom>
            <a:ln>
              <a:noFill/>
            </a:ln>
          </p:spPr>
          <p:txBody>
            <a:bodyPr wrap="square" lIns="67500" tIns="0" rIns="67500" bIns="35100" anchor="t">
              <a:noAutofit/>
            </a:bodyPr>
            <a:lstStyle/>
            <a:p>
              <a:pPr fontAlgn="base">
                <a:lnSpc>
                  <a:spcPct val="120000"/>
                </a:lnSpc>
                <a:tabLst>
                  <a:tab pos="227965" algn="l"/>
                </a:tabLst>
                <a:defRPr/>
              </a:pPr>
              <a:r>
                <a:rPr lang="zh-CN" altLang="en-US" b="1" dirty="0">
                  <a:solidFill>
                    <a:srgbClr val="484849"/>
                  </a:solidFill>
                  <a:latin typeface="微软雅黑" panose="020B0503020204020204" pitchFamily="34" charset="-122"/>
                  <a:ea typeface="微软雅黑" panose="020B0503020204020204" pitchFamily="34" charset="-122"/>
                  <a:sym typeface="+mn-ea"/>
                </a:rPr>
                <a:t>Hadoop源于2002年的Apache Nutch项目</a:t>
              </a:r>
              <a:endParaRPr lang="zh-CN" altLang="en-US" b="1" strike="noStrike" spc="150" noProof="1">
                <a:solidFill>
                  <a:srgbClr val="484849"/>
                </a:solidFill>
                <a:latin typeface="微软雅黑" panose="020B0503020204020204" pitchFamily="34" charset="-122"/>
                <a:ea typeface="微软雅黑" panose="020B0503020204020204" pitchFamily="34" charset="-122"/>
                <a:sym typeface="+mn-ea"/>
              </a:endParaRPr>
            </a:p>
          </p:txBody>
        </p:sp>
        <p:sp>
          <p:nvSpPr>
            <p:cNvPr id="26" name="文本框 25"/>
            <p:cNvSpPr txBox="1"/>
            <p:nvPr>
              <p:custDataLst>
                <p:tags r:id="rId18"/>
              </p:custDataLst>
            </p:nvPr>
          </p:nvSpPr>
          <p:spPr bwMode="auto">
            <a:xfrm>
              <a:off x="618" y="6860"/>
              <a:ext cx="3130"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a:lnSpc>
                  <a:spcPct val="120000"/>
                </a:lnSpc>
                <a:spcBef>
                  <a:spcPct val="0"/>
                </a:spcBef>
              </a:pPr>
              <a:r>
                <a:rPr lang="en-US" altLang="zh-CN"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Hadoop</a:t>
              </a:r>
              <a:r>
                <a:rPr lang="zh-CN" altLang="en-US"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诞生</a:t>
              </a:r>
            </a:p>
          </p:txBody>
        </p:sp>
        <p:sp>
          <p:nvSpPr>
            <p:cNvPr id="19" name="文本框 18"/>
            <p:cNvSpPr txBox="1"/>
            <p:nvPr>
              <p:custDataLst>
                <p:tags r:id="rId19"/>
              </p:custDataLst>
            </p:nvPr>
          </p:nvSpPr>
          <p:spPr>
            <a:xfrm>
              <a:off x="907" y="3709"/>
              <a:ext cx="4595" cy="1783"/>
            </a:xfrm>
            <a:prstGeom prst="rect">
              <a:avLst/>
            </a:prstGeom>
            <a:noFill/>
          </p:spPr>
          <p:txBody>
            <a:bodyPr wrap="square" lIns="67500" tIns="0" rIns="67500" bIns="35100" rtlCol="0">
              <a:noAutofit/>
            </a:bodyPr>
            <a:lstStyle/>
            <a:p>
              <a:pPr algn="just">
                <a:lnSpc>
                  <a:spcPct val="120000"/>
                </a:lnSpc>
              </a:pPr>
              <a:r>
                <a:rPr lang="en-US" altLang="zh-CN" b="1" spc="300" dirty="0">
                  <a:solidFill>
                    <a:srgbClr val="1F74AD"/>
                  </a:solidFill>
                  <a:ea typeface="微软雅黑" panose="020B0503020204020204" pitchFamily="34" charset="-122"/>
                  <a:cs typeface="+mn-ea"/>
                  <a:sym typeface="+mn-ea"/>
                </a:rPr>
                <a:t>2006年，Nutch中的NDFS和MapReduce开始独立出来</a:t>
              </a:r>
              <a:endParaRPr lang="en-US" altLang="zh-CN" b="1" spc="300" noProof="1">
                <a:solidFill>
                  <a:srgbClr val="1F74AD"/>
                </a:solidFill>
                <a:latin typeface="Arial" panose="020B0604020202020204" pitchFamily="34" charset="0"/>
                <a:ea typeface="微软雅黑" panose="020B0503020204020204" pitchFamily="34" charset="-122"/>
                <a:cs typeface="+mn-ea"/>
                <a:sym typeface="+mn-ea"/>
              </a:endParaRPr>
            </a:p>
          </p:txBody>
        </p:sp>
        <p:sp>
          <p:nvSpPr>
            <p:cNvPr id="20" name="文本框 19"/>
            <p:cNvSpPr txBox="1"/>
            <p:nvPr>
              <p:custDataLst>
                <p:tags r:id="rId20"/>
              </p:custDataLst>
            </p:nvPr>
          </p:nvSpPr>
          <p:spPr>
            <a:xfrm>
              <a:off x="1483" y="3149"/>
              <a:ext cx="3825" cy="558"/>
            </a:xfrm>
            <a:prstGeom prst="rect">
              <a:avLst/>
            </a:prstGeom>
            <a:noFill/>
          </p:spPr>
          <p:txBody>
            <a:bodyPr wrap="square" lIns="67500" tIns="35100" rIns="67500" bIns="0" rtlCol="0" anchor="ctr">
              <a:noAutofit/>
            </a:bodyPr>
            <a:lstStyle/>
            <a:p>
              <a:pPr>
                <a:lnSpc>
                  <a:spcPct val="120000"/>
                </a:lnSpc>
              </a:pPr>
              <a:r>
                <a:rPr lang="en-US" altLang="zh-CN" sz="2000" b="1" spc="300" noProof="1">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Hadoop</a:t>
              </a:r>
              <a:r>
                <a:rPr lang="zh-CN" altLang="en-US" sz="2000" b="1" spc="300" noProof="1">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独立</a:t>
              </a:r>
            </a:p>
          </p:txBody>
        </p:sp>
        <p:sp>
          <p:nvSpPr>
            <p:cNvPr id="17" name="剪去同侧角的矩形 16"/>
            <p:cNvSpPr/>
            <p:nvPr>
              <p:custDataLst>
                <p:tags r:id="rId21"/>
              </p:custDataLst>
            </p:nvPr>
          </p:nvSpPr>
          <p:spPr>
            <a:xfrm>
              <a:off x="6051" y="2839"/>
              <a:ext cx="4008" cy="648"/>
            </a:xfrm>
            <a:prstGeom prst="snip2SameRect">
              <a:avLst>
                <a:gd name="adj1" fmla="val 0"/>
                <a:gd name="adj2" fmla="val 0"/>
              </a:avLst>
            </a:prstGeom>
            <a:ln>
              <a:noFill/>
            </a:ln>
          </p:spPr>
          <p:txBody>
            <a:bodyPr wrap="square" lIns="67500" tIns="0" rIns="67500" bIns="35100" anchor="t">
              <a:noAutofit/>
            </a:bodyPr>
            <a:lstStyle/>
            <a:p>
              <a:pPr fontAlgn="base">
                <a:lnSpc>
                  <a:spcPct val="120000"/>
                </a:lnSpc>
                <a:tabLst>
                  <a:tab pos="227965" algn="l"/>
                </a:tabLst>
                <a:defRPr/>
              </a:pPr>
              <a:r>
                <a:rPr lang="zh-CN" altLang="en-US" b="1" dirty="0">
                  <a:solidFill>
                    <a:srgbClr val="484849"/>
                  </a:solidFill>
                  <a:latin typeface="微软雅黑" panose="020B0503020204020204" pitchFamily="34" charset="-122"/>
                  <a:ea typeface="微软雅黑" panose="020B0503020204020204" pitchFamily="34" charset="-122"/>
                  <a:sym typeface="+mn-ea"/>
                </a:rPr>
                <a:t>2013年发行了两个版本，分别是0.23.x和2.x，它们完全不同于Hadoop 1.0。</a:t>
              </a:r>
              <a:endParaRPr lang="zh-CN" altLang="en-US" b="1" dirty="0">
                <a:solidFill>
                  <a:srgbClr val="484849"/>
                </a:solidFill>
                <a:latin typeface="微软雅黑" panose="020B0503020204020204" pitchFamily="34" charset="-122"/>
                <a:ea typeface="微软雅黑" panose="020B0503020204020204" pitchFamily="34" charset="-122"/>
              </a:endParaRPr>
            </a:p>
            <a:p>
              <a:pPr fontAlgn="base">
                <a:lnSpc>
                  <a:spcPct val="120000"/>
                </a:lnSpc>
                <a:tabLst>
                  <a:tab pos="227965" algn="l"/>
                </a:tabLst>
                <a:defRPr/>
              </a:pPr>
              <a:endParaRPr lang="zh-CN" altLang="en-US" sz="1600" b="1" strike="noStrike" spc="150" noProof="1">
                <a:solidFill>
                  <a:srgbClr val="48484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7"/>
            <p:cNvSpPr txBox="1"/>
            <p:nvPr>
              <p:custDataLst>
                <p:tags r:id="rId22"/>
              </p:custDataLst>
            </p:nvPr>
          </p:nvSpPr>
          <p:spPr bwMode="auto">
            <a:xfrm>
              <a:off x="6514" y="2279"/>
              <a:ext cx="3082"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a:lnSpc>
                  <a:spcPct val="120000"/>
                </a:lnSpc>
                <a:spcBef>
                  <a:spcPct val="0"/>
                </a:spcBef>
              </a:pPr>
              <a:r>
                <a:rPr lang="en-US" altLang="zh-CN"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Hadoop</a:t>
              </a:r>
              <a:r>
                <a:rPr lang="zh-CN" altLang="en-US"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进化</a:t>
              </a:r>
            </a:p>
          </p:txBody>
        </p:sp>
        <p:sp>
          <p:nvSpPr>
            <p:cNvPr id="47" name="剪去同侧角的矩形 46"/>
            <p:cNvSpPr/>
            <p:nvPr>
              <p:custDataLst>
                <p:tags r:id="rId23"/>
              </p:custDataLst>
            </p:nvPr>
          </p:nvSpPr>
          <p:spPr>
            <a:xfrm>
              <a:off x="4274" y="6564"/>
              <a:ext cx="3438" cy="1290"/>
            </a:xfrm>
            <a:prstGeom prst="snip2SameRect">
              <a:avLst>
                <a:gd name="adj1" fmla="val 0"/>
                <a:gd name="adj2" fmla="val 0"/>
              </a:avLst>
            </a:prstGeom>
            <a:ln>
              <a:noFill/>
            </a:ln>
          </p:spPr>
          <p:txBody>
            <a:bodyPr wrap="square" lIns="67500" tIns="0" rIns="67500" bIns="35100" anchor="t">
              <a:noAutofit/>
            </a:bodyPr>
            <a:lstStyle/>
            <a:p>
              <a:pPr fontAlgn="base">
                <a:lnSpc>
                  <a:spcPct val="120000"/>
                </a:lnSpc>
                <a:tabLst>
                  <a:tab pos="227965" algn="l"/>
                </a:tabLst>
                <a:defRPr/>
              </a:pPr>
              <a:r>
                <a:rPr lang="zh-CN" altLang="en-US" b="1" dirty="0">
                  <a:solidFill>
                    <a:srgbClr val="484849"/>
                  </a:solidFill>
                  <a:latin typeface="微软雅黑" panose="020B0503020204020204" pitchFamily="34" charset="-122"/>
                  <a:ea typeface="微软雅黑" panose="020B0503020204020204" pitchFamily="34" charset="-122"/>
                  <a:sym typeface="+mn-ea"/>
                </a:rPr>
                <a:t>2008年，Hadoop正式成为Apache顶级项目，随后名声大震。</a:t>
              </a:r>
              <a:endParaRPr lang="zh-CN" altLang="en-US" b="1" strike="noStrike" spc="150" noProof="1">
                <a:solidFill>
                  <a:srgbClr val="484849"/>
                </a:solidFill>
                <a:latin typeface="微软雅黑" panose="020B0503020204020204" pitchFamily="34" charset="-122"/>
                <a:ea typeface="微软雅黑" panose="020B0503020204020204" pitchFamily="34" charset="-122"/>
                <a:sym typeface="+mn-ea"/>
              </a:endParaRPr>
            </a:p>
          </p:txBody>
        </p:sp>
        <p:sp>
          <p:nvSpPr>
            <p:cNvPr id="48" name="文本框 47"/>
            <p:cNvSpPr txBox="1"/>
            <p:nvPr>
              <p:custDataLst>
                <p:tags r:id="rId24"/>
              </p:custDataLst>
            </p:nvPr>
          </p:nvSpPr>
          <p:spPr bwMode="auto">
            <a:xfrm>
              <a:off x="4478" y="5994"/>
              <a:ext cx="4213"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a:lnSpc>
                  <a:spcPct val="120000"/>
                </a:lnSpc>
                <a:spcBef>
                  <a:spcPct val="0"/>
                </a:spcBef>
              </a:pPr>
              <a:r>
                <a:rPr lang="en-US" altLang="zh-CN"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Hadoop</a:t>
              </a:r>
              <a:r>
                <a:rPr lang="zh-CN" altLang="en-US"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名声大震</a:t>
              </a:r>
            </a:p>
          </p:txBody>
        </p:sp>
      </p:grpSp>
      <p:sp>
        <p:nvSpPr>
          <p:cNvPr id="10" name="椭圆 9">
            <a:extLst>
              <a:ext uri="{FF2B5EF4-FFF2-40B4-BE49-F238E27FC236}">
                <a16:creationId xmlns:a16="http://schemas.microsoft.com/office/drawing/2014/main" id="{19AC10D6-18BA-0DD5-244B-F097121BC564}"/>
              </a:ext>
            </a:extLst>
          </p:cNvPr>
          <p:cNvSpPr/>
          <p:nvPr>
            <p:custDataLst>
              <p:tags r:id="rId1"/>
            </p:custDataLst>
          </p:nvPr>
        </p:nvSpPr>
        <p:spPr bwMode="auto">
          <a:xfrm>
            <a:off x="4190130" y="3570238"/>
            <a:ext cx="672668" cy="667076"/>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20000"/>
              </a:lnSpc>
            </a:pPr>
            <a:endParaRPr lang="en-US" strike="noStrike"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E046287E-8FE3-26CE-51B3-021BB9F2063F}"/>
              </a:ext>
            </a:extLst>
          </p:cNvPr>
          <p:cNvSpPr txBox="1"/>
          <p:nvPr>
            <p:custDataLst>
              <p:tags r:id="rId2"/>
            </p:custDataLst>
          </p:nvPr>
        </p:nvSpPr>
        <p:spPr bwMode="auto">
          <a:xfrm>
            <a:off x="6962478" y="3220571"/>
            <a:ext cx="3025316" cy="4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a:lnSpc>
                <a:spcPct val="120000"/>
              </a:lnSpc>
              <a:spcBef>
                <a:spcPct val="0"/>
              </a:spcBef>
            </a:pPr>
            <a:r>
              <a:rPr lang="en-US" altLang="zh-CN"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Hadoop3.x</a:t>
            </a:r>
            <a:r>
              <a:rPr lang="zh-CN" altLang="en-US"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版本推出</a:t>
            </a:r>
          </a:p>
        </p:txBody>
      </p:sp>
      <p:sp>
        <p:nvSpPr>
          <p:cNvPr id="14" name="剪去同侧角的矩形 16">
            <a:extLst>
              <a:ext uri="{FF2B5EF4-FFF2-40B4-BE49-F238E27FC236}">
                <a16:creationId xmlns:a16="http://schemas.microsoft.com/office/drawing/2014/main" id="{527FDD64-F227-EE80-1D55-E759B69B39F4}"/>
              </a:ext>
            </a:extLst>
          </p:cNvPr>
          <p:cNvSpPr/>
          <p:nvPr>
            <p:custDataLst>
              <p:tags r:id="rId3"/>
            </p:custDataLst>
          </p:nvPr>
        </p:nvSpPr>
        <p:spPr>
          <a:xfrm>
            <a:off x="6737397" y="3671986"/>
            <a:ext cx="3025316" cy="533661"/>
          </a:xfrm>
          <a:prstGeom prst="snip2SameRect">
            <a:avLst>
              <a:gd name="adj1" fmla="val 0"/>
              <a:gd name="adj2" fmla="val 0"/>
            </a:avLst>
          </a:prstGeom>
          <a:ln>
            <a:noFill/>
          </a:ln>
        </p:spPr>
        <p:txBody>
          <a:bodyPr wrap="square" lIns="67500" tIns="0" rIns="67500" bIns="35100" anchor="t">
            <a:noAutofit/>
          </a:bodyPr>
          <a:lstStyle/>
          <a:p>
            <a:pPr fontAlgn="base">
              <a:lnSpc>
                <a:spcPct val="120000"/>
              </a:lnSpc>
              <a:tabLst>
                <a:tab pos="227965" algn="l"/>
              </a:tabLst>
              <a:defRPr/>
            </a:pPr>
            <a:r>
              <a:rPr lang="zh-CN" altLang="en-US" b="1" dirty="0">
                <a:solidFill>
                  <a:srgbClr val="484849"/>
                </a:solidFill>
                <a:latin typeface="微软雅黑" panose="020B0503020204020204" pitchFamily="34" charset="-122"/>
                <a:ea typeface="微软雅黑" panose="020B0503020204020204" pitchFamily="34" charset="-122"/>
                <a:sym typeface="+mn-ea"/>
              </a:rPr>
              <a:t>201</a:t>
            </a:r>
            <a:r>
              <a:rPr lang="en-US" altLang="zh-CN" b="1" dirty="0">
                <a:solidFill>
                  <a:srgbClr val="484849"/>
                </a:solidFill>
                <a:latin typeface="微软雅黑" panose="020B0503020204020204" pitchFamily="34" charset="-122"/>
                <a:ea typeface="微软雅黑" panose="020B0503020204020204" pitchFamily="34" charset="-122"/>
                <a:sym typeface="+mn-ea"/>
              </a:rPr>
              <a:t>7</a:t>
            </a:r>
            <a:r>
              <a:rPr lang="zh-CN" altLang="en-US" b="1" dirty="0">
                <a:solidFill>
                  <a:srgbClr val="484849"/>
                </a:solidFill>
                <a:latin typeface="微软雅黑" panose="020B0503020204020204" pitchFamily="34" charset="-122"/>
                <a:ea typeface="微软雅黑" panose="020B0503020204020204" pitchFamily="34" charset="-122"/>
                <a:sym typeface="+mn-ea"/>
              </a:rPr>
              <a:t>年，更新</a:t>
            </a:r>
            <a:r>
              <a:rPr lang="zh-CN" altLang="en-US" b="1" dirty="0">
                <a:solidFill>
                  <a:srgbClr val="484849"/>
                </a:solidFill>
                <a:latin typeface="微软雅黑" panose="020B0503020204020204" pitchFamily="34" charset="-122"/>
                <a:ea typeface="微软雅黑" panose="020B0503020204020204" pitchFamily="34" charset="-122"/>
              </a:rPr>
              <a:t>跨数据中心复制功能，允许将数据跨越不同数据中心进行 复制和备份。</a:t>
            </a:r>
            <a:endParaRPr lang="zh-CN" altLang="en-US" b="1" noProof="1">
              <a:solidFill>
                <a:srgbClr val="48484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a:extLst>
              <a:ext uri="{FF2B5EF4-FFF2-40B4-BE49-F238E27FC236}">
                <a16:creationId xmlns:a16="http://schemas.microsoft.com/office/drawing/2014/main" id="{FF3F0472-C54C-B539-2CBD-AC7CE2652537}"/>
              </a:ext>
            </a:extLst>
          </p:cNvPr>
          <p:cNvSpPr/>
          <p:nvPr>
            <p:custDataLst>
              <p:tags r:id="rId4"/>
            </p:custDataLst>
          </p:nvPr>
        </p:nvSpPr>
        <p:spPr bwMode="auto">
          <a:xfrm>
            <a:off x="10066870" y="1468466"/>
            <a:ext cx="646026" cy="634242"/>
          </a:xfrm>
          <a:prstGeom prst="ellipse">
            <a:avLst/>
          </a:prstGeom>
          <a:solidFill>
            <a:srgbClr val="000000">
              <a:lumMod val="50000"/>
              <a:lumOff val="50000"/>
            </a:srgbClr>
          </a:solidFill>
          <a:effectLst/>
        </p:spPr>
        <p:style>
          <a:lnRef idx="0">
            <a:srgbClr val="1F74AD"/>
          </a:lnRef>
          <a:fillRef idx="3">
            <a:srgbClr val="1F74AD"/>
          </a:fillRef>
          <a:effectRef idx="3">
            <a:srgbClr val="1F74AD"/>
          </a:effectRef>
          <a:fontRef idx="minor">
            <a:sysClr val="window" lastClr="FFFFFF"/>
          </a:fontRef>
        </p:style>
        <p:txBody>
          <a:bodyPr vert="horz" wrap="square" lIns="68580" tIns="34290" rIns="68580" bIns="34290" numCol="1" anchor="ctr" anchorCtr="0" compatLnSpc="1"/>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20000"/>
              </a:lnSpc>
            </a:pPr>
            <a:endParaRPr lang="en-US" strike="noStrike"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a:extLst>
              <a:ext uri="{FF2B5EF4-FFF2-40B4-BE49-F238E27FC236}">
                <a16:creationId xmlns:a16="http://schemas.microsoft.com/office/drawing/2014/main" id="{273D996E-C4D3-4093-FAD0-F692EEA1437D}"/>
              </a:ext>
            </a:extLst>
          </p:cNvPr>
          <p:cNvSpPr txBox="1"/>
          <p:nvPr>
            <p:custDataLst>
              <p:tags r:id="rId5"/>
            </p:custDataLst>
          </p:nvPr>
        </p:nvSpPr>
        <p:spPr bwMode="auto">
          <a:xfrm>
            <a:off x="10620246" y="1916284"/>
            <a:ext cx="1991136" cy="4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0" anchor="b">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fontAlgn="base">
              <a:lnSpc>
                <a:spcPct val="120000"/>
              </a:lnSpc>
              <a:spcBef>
                <a:spcPct val="0"/>
              </a:spcBef>
            </a:pPr>
            <a:r>
              <a:rPr lang="zh-CN" altLang="en-US" sz="2000" b="1" strike="noStrike" spc="300" noProof="1">
                <a:latin typeface="Arial" panose="020B0604020202020204" pitchFamily="34" charset="0"/>
                <a:ea typeface="微软雅黑" panose="020B0503020204020204" pitchFamily="34" charset="-122"/>
                <a:cs typeface="+mn-ea"/>
                <a:sym typeface="Arial" panose="020B0604020202020204" pitchFamily="34" charset="0"/>
              </a:rPr>
              <a:t>至今</a:t>
            </a:r>
          </a:p>
        </p:txBody>
      </p:sp>
      <p:sp>
        <p:nvSpPr>
          <p:cNvPr id="22" name="剪去同侧角的矩形 16">
            <a:extLst>
              <a:ext uri="{FF2B5EF4-FFF2-40B4-BE49-F238E27FC236}">
                <a16:creationId xmlns:a16="http://schemas.microsoft.com/office/drawing/2014/main" id="{7E907928-C4B3-FDB9-E8F4-3A9DDC9DD832}"/>
              </a:ext>
            </a:extLst>
          </p:cNvPr>
          <p:cNvSpPr/>
          <p:nvPr>
            <p:custDataLst>
              <p:tags r:id="rId6"/>
            </p:custDataLst>
          </p:nvPr>
        </p:nvSpPr>
        <p:spPr>
          <a:xfrm>
            <a:off x="10144634" y="2462490"/>
            <a:ext cx="1806680" cy="1661586"/>
          </a:xfrm>
          <a:prstGeom prst="snip2SameRect">
            <a:avLst>
              <a:gd name="adj1" fmla="val 0"/>
              <a:gd name="adj2" fmla="val 0"/>
            </a:avLst>
          </a:prstGeom>
          <a:ln>
            <a:noFill/>
          </a:ln>
        </p:spPr>
        <p:txBody>
          <a:bodyPr wrap="square" lIns="67500" tIns="0" rIns="67500" bIns="35100" anchor="t">
            <a:noAutofit/>
          </a:bodyPr>
          <a:lstStyle/>
          <a:p>
            <a:pPr fontAlgn="base">
              <a:lnSpc>
                <a:spcPct val="120000"/>
              </a:lnSpc>
              <a:tabLst>
                <a:tab pos="227965" algn="l"/>
              </a:tabLst>
              <a:defRPr/>
            </a:pPr>
            <a:r>
              <a:rPr lang="zh-CN" altLang="en-US" b="1" dirty="0">
                <a:solidFill>
                  <a:srgbClr val="484849"/>
                </a:solidFill>
                <a:latin typeface="微软雅黑" panose="020B0503020204020204" pitchFamily="34" charset="-122"/>
                <a:ea typeface="微软雅黑" panose="020B0503020204020204" pitchFamily="34" charset="-122"/>
                <a:sym typeface="+mn-ea"/>
              </a:rPr>
              <a:t>云计算兴起，</a:t>
            </a:r>
            <a:r>
              <a:rPr lang="en-US" altLang="zh-CN" b="1" dirty="0">
                <a:solidFill>
                  <a:srgbClr val="484849"/>
                </a:solidFill>
                <a:latin typeface="微软雅黑" panose="020B0503020204020204" pitchFamily="34" charset="-122"/>
                <a:ea typeface="微软雅黑" panose="020B0503020204020204" pitchFamily="34" charset="-122"/>
                <a:sym typeface="+mn-ea"/>
              </a:rPr>
              <a:t>Hadoop</a:t>
            </a:r>
            <a:r>
              <a:rPr lang="zh-CN" altLang="en-US" b="1" dirty="0">
                <a:solidFill>
                  <a:srgbClr val="484849"/>
                </a:solidFill>
                <a:latin typeface="微软雅黑" panose="020B0503020204020204" pitchFamily="34" charset="-122"/>
                <a:ea typeface="微软雅黑" panose="020B0503020204020204" pitchFamily="34" charset="-122"/>
                <a:sym typeface="+mn-ea"/>
              </a:rPr>
              <a:t>部署在云平台上， 功能进一步得到完善</a:t>
            </a:r>
            <a:r>
              <a:rPr lang="zh-CN" altLang="en-US" b="1" dirty="0">
                <a:solidFill>
                  <a:srgbClr val="484849"/>
                </a:solidFill>
                <a:latin typeface="微软雅黑" panose="020B0503020204020204" pitchFamily="34" charset="-122"/>
                <a:ea typeface="微软雅黑" panose="020B0503020204020204" pitchFamily="34" charset="-122"/>
              </a:rPr>
              <a:t>。</a:t>
            </a:r>
            <a:endParaRPr lang="zh-CN" altLang="en-US" b="1" noProof="1">
              <a:solidFill>
                <a:srgbClr val="48484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 name="KSO_WPP_MARK_KEY" val="f60dc153-ad57-4365-9252-acf9e78d279e"/>
  <p:tag name="COMMONDATA" val="eyJoZGlkIjoiMDE3MTE0MGU2YTI0ZWNhZWUzYWJmOWU2YzhiOWJjNGYifQ=="/>
</p:tagLst>
</file>

<file path=ppt/tags/tag10.xml><?xml version="1.0" encoding="utf-8"?>
<p:tagLst xmlns:a="http://schemas.openxmlformats.org/drawingml/2006/main" xmlns:r="http://schemas.openxmlformats.org/officeDocument/2006/relationships"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87762_3*m_h_x*1_2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762_3*m_h_i*1_3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VALUE" val="66*6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87762_3*m_h_x*1_3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762_3*m_h_i*1_4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87762_3*m_h_x*1_4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7762_3*m_i*1_1"/>
  <p:tag name="KSO_WM_TEMPLATE_CATEGORY" val="diagram"/>
  <p:tag name="KSO_WM_TEMPLATE_INDEX" val="20187762"/>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762_3*m_h_i*1_1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47*47"/>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87762_3*m_h_x*1_1_1"/>
  <p:tag name="KSO_WM_TEMPLATE_CATEGORY" val="diagram"/>
  <p:tag name="KSO_WM_TEMPLATE_INDEX" val="20187762"/>
  <p:tag name="KSO_WM_UNIT_LAYERLEVEL" val="1_1_1"/>
  <p:tag name="KSO_WM_TAG_VERSION" val="1.0"/>
  <p:tag name="KSO_WM_BEAUTIFY_FLAG" val="#wm#"/>
  <p:tag name="KSO_WM_UNIT_FILL_FORE_SCHEMECOLOR_INDEX" val="14"/>
  <p:tag name="KSO_WM_UNIT_FILL_TYPE" val="1"/>
  <p:tag name="KSO_WM_UNIT_TEXT_FILL_FORE_SCHEMECOLOR_INDEX" val="15"/>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7762_3*m_h_f*1_1_1"/>
  <p:tag name="KSO_WM_TEMPLATE_CATEGORY" val="diagram"/>
  <p:tag name="KSO_WM_TEMPLATE_INDEX" val="2018776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762_3*m_h_a*1_2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762_3*m_h_i*1_1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20.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7762_3*m_h_f*1_2_1"/>
  <p:tag name="KSO_WM_TEMPLATE_CATEGORY" val="diagram"/>
  <p:tag name="KSO_WM_TEMPLATE_INDEX" val="2018776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762_3*m_h_a*1_1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7762_3*m_h_f*1_4_1"/>
  <p:tag name="KSO_WM_TEMPLATE_CATEGORY" val="diagram"/>
  <p:tag name="KSO_WM_TEMPLATE_INDEX" val="2018776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762_3*m_h_a*1_4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7762_3*m_h_f*1_3_1"/>
  <p:tag name="KSO_WM_TEMPLATE_CATEGORY" val="diagram"/>
  <p:tag name="KSO_WM_TEMPLATE_INDEX" val="2018776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762_3*m_h_a*1_3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762_3*m_h_a*1_3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7762_3*m_h_f*1_4_1"/>
  <p:tag name="KSO_WM_TEMPLATE_CATEGORY" val="diagram"/>
  <p:tag name="KSO_WM_TEMPLATE_INDEX" val="2018776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762_3*m_h_i*1_1_2"/>
  <p:tag name="KSO_WM_TEMPLATE_CATEGORY" val="diagram"/>
  <p:tag name="KSO_WM_TEMPLATE_INDEX" val="20187762"/>
  <p:tag name="KSO_WM_UNIT_LAYERLEVEL" val="1_1_1"/>
  <p:tag name="KSO_WM_TAG_VERSION" val="1.0"/>
  <p:tag name="KSO_WM_BEAUTIFY_FLAG" val="#wm#"/>
  <p:tag name="KSO_WM_UNIT_FILL_FORE_SCHEMECOLOR_INDEX" val="13"/>
  <p:tag name="KSO_WM_UNIT_FILL_TYPE" val="1"/>
  <p:tag name="KSO_WM_UNIT_TEXT_FILL_FORE_SCHEMECOLOR_INDEX" val="14"/>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762_3*m_h_a*1_3_1"/>
  <p:tag name="KSO_WM_TEMPLATE_CATEGORY" val="diagram"/>
  <p:tag name="KSO_WM_TEMPLATE_INDEX" val="2018776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7762_3*m_h_f*1_4_1"/>
  <p:tag name="KSO_WM_TEMPLATE_CATEGORY" val="diagram"/>
  <p:tag name="KSO_WM_TEMPLATE_INDEX" val="2018776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87762_3*m_i*1_2"/>
  <p:tag name="KSO_WM_TEMPLATE_CATEGORY" val="diagram"/>
  <p:tag name="KSO_WM_TEMPLATE_INDEX" val="20187762"/>
  <p:tag name="KSO_WM_UNIT_LAYERLEVEL" val="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762_3*m_h_i*1_2_2"/>
  <p:tag name="KSO_WM_TEMPLATE_CATEGORY" val="diagram"/>
  <p:tag name="KSO_WM_TEMPLATE_INDEX" val="2018776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5103</Words>
  <Application>Microsoft Office PowerPoint</Application>
  <PresentationFormat>自定义</PresentationFormat>
  <Paragraphs>241</Paragraphs>
  <Slides>41</Slides>
  <Notes>41</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41</vt:i4>
      </vt:variant>
    </vt:vector>
  </HeadingPairs>
  <TitlesOfParts>
    <vt:vector size="53" baseType="lpstr">
      <vt:lpstr>微软雅黑</vt:lpstr>
      <vt:lpstr>Agency FB</vt:lpstr>
      <vt:lpstr>Arial</vt:lpstr>
      <vt:lpstr>Calibri</vt:lpstr>
      <vt:lpstr>Calibri Light</vt:lpstr>
      <vt:lpstr>Impact</vt:lpstr>
      <vt:lpstr>Times New Roman</vt:lpstr>
      <vt:lpstr>Wingdings</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1201</cp:revision>
  <dcterms:created xsi:type="dcterms:W3CDTF">2013-01-25T01:44:00Z</dcterms:created>
  <dcterms:modified xsi:type="dcterms:W3CDTF">2024-10-02T01:40:45Z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2052-11.1.0.14252</vt:lpwstr>
  </property>
  <property fmtid="{D5CDD505-2E9C-101B-9397-08002B2CF9AE}" pid="3" name="ICV">
    <vt:lpwstr>6E3595EAA1BE490BA7DA6ECD72DF1880_12</vt:lpwstr>
  </property>
</Properties>
</file>