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4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34.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35.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36.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37.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68" r:id="rId3"/>
    <p:sldMasterId id="2147483670" r:id="rId4"/>
  </p:sldMasterIdLst>
  <p:notesMasterIdLst>
    <p:notesMasterId r:id="rId45"/>
  </p:notesMasterIdLst>
  <p:handoutMasterIdLst>
    <p:handoutMasterId r:id="rId46"/>
  </p:handoutMasterIdLst>
  <p:sldIdLst>
    <p:sldId id="1026" r:id="rId5"/>
    <p:sldId id="1081" r:id="rId6"/>
    <p:sldId id="1027" r:id="rId7"/>
    <p:sldId id="1014" r:id="rId8"/>
    <p:sldId id="1085" r:id="rId9"/>
    <p:sldId id="1091" r:id="rId10"/>
    <p:sldId id="1087" r:id="rId11"/>
    <p:sldId id="1182" r:id="rId12"/>
    <p:sldId id="1178" r:id="rId13"/>
    <p:sldId id="1180" r:id="rId14"/>
    <p:sldId id="1179" r:id="rId15"/>
    <p:sldId id="1093" r:id="rId16"/>
    <p:sldId id="1088" r:id="rId17"/>
    <p:sldId id="1094" r:id="rId18"/>
    <p:sldId id="1089" r:id="rId19"/>
    <p:sldId id="1217" r:id="rId20"/>
    <p:sldId id="1152" r:id="rId21"/>
    <p:sldId id="1090" r:id="rId22"/>
    <p:sldId id="1095" r:id="rId23"/>
    <p:sldId id="1100" r:id="rId24"/>
    <p:sldId id="1123" r:id="rId25"/>
    <p:sldId id="1101" r:id="rId26"/>
    <p:sldId id="1097" r:id="rId27"/>
    <p:sldId id="1140" r:id="rId28"/>
    <p:sldId id="1155" r:id="rId29"/>
    <p:sldId id="1154" r:id="rId30"/>
    <p:sldId id="1157" r:id="rId31"/>
    <p:sldId id="1103" r:id="rId32"/>
    <p:sldId id="1158" r:id="rId33"/>
    <p:sldId id="1099" r:id="rId34"/>
    <p:sldId id="1104" r:id="rId35"/>
    <p:sldId id="1141" r:id="rId36"/>
    <p:sldId id="1159" r:id="rId37"/>
    <p:sldId id="1216" r:id="rId38"/>
    <p:sldId id="1108" r:id="rId39"/>
    <p:sldId id="1120" r:id="rId40"/>
    <p:sldId id="1105" r:id="rId41"/>
    <p:sldId id="1215" r:id="rId42"/>
    <p:sldId id="1107" r:id="rId43"/>
    <p:sldId id="1032" r:id="rId44"/>
  </p:sldIdLst>
  <p:sldSz cx="12196763" cy="6858000"/>
  <p:notesSz cx="6858000" cy="9144000"/>
  <p:custDataLst>
    <p:tags r:id="rId47"/>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20">
          <p15:clr>
            <a:srgbClr val="A4A3A4"/>
          </p15:clr>
        </p15:guide>
        <p15:guide id="2" pos="3841">
          <p15:clr>
            <a:srgbClr val="A4A3A4"/>
          </p15:clr>
        </p15:guide>
      </p15:sldGuideLst>
    </p:ext>
    <p:ext uri="{2D200454-40CA-4A62-9FC3-DE9A4176ACB9}">
      <p15:notesGuideLst xmlns:p15="http://schemas.microsoft.com/office/powerpoint/2012/main">
        <p15:guide id="1" orient="horz" pos="296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4A5A"/>
    <a:srgbClr val="99CC39"/>
    <a:srgbClr val="0A97A6"/>
    <a:srgbClr val="D53E25"/>
    <a:srgbClr val="ECA11A"/>
    <a:srgbClr val="2C99C0"/>
    <a:srgbClr val="ED5A00"/>
    <a:srgbClr val="00AAA2"/>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72" autoAdjust="0"/>
    <p:restoredTop sz="81727" autoAdjust="0"/>
  </p:normalViewPr>
  <p:slideViewPr>
    <p:cSldViewPr snapToObjects="1">
      <p:cViewPr varScale="1">
        <p:scale>
          <a:sx n="67" d="100"/>
          <a:sy n="67" d="100"/>
        </p:scale>
        <p:origin x="1157" y="58"/>
      </p:cViewPr>
      <p:guideLst>
        <p:guide orient="horz" pos="2220"/>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Objects="1">
      <p:cViewPr varScale="1">
        <p:scale>
          <a:sx n="69" d="100"/>
          <a:sy n="69" d="100"/>
        </p:scale>
        <p:origin x="-2838" y="-90"/>
      </p:cViewPr>
      <p:guideLst>
        <p:guide orient="horz" pos="296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486240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2024/10/2</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4197809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3016559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extLst>
      <p:ext uri="{BB962C8B-B14F-4D97-AF65-F5344CB8AC3E}">
        <p14:creationId xmlns:p14="http://schemas.microsoft.com/office/powerpoint/2010/main" val="2759037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extLst>
      <p:ext uri="{BB962C8B-B14F-4D97-AF65-F5344CB8AC3E}">
        <p14:creationId xmlns:p14="http://schemas.microsoft.com/office/powerpoint/2010/main" val="39695126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extLst>
      <p:ext uri="{BB962C8B-B14F-4D97-AF65-F5344CB8AC3E}">
        <p14:creationId xmlns:p14="http://schemas.microsoft.com/office/powerpoint/2010/main" val="1071678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extLst>
      <p:ext uri="{BB962C8B-B14F-4D97-AF65-F5344CB8AC3E}">
        <p14:creationId xmlns:p14="http://schemas.microsoft.com/office/powerpoint/2010/main" val="1239370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extLst>
      <p:ext uri="{BB962C8B-B14F-4D97-AF65-F5344CB8AC3E}">
        <p14:creationId xmlns:p14="http://schemas.microsoft.com/office/powerpoint/2010/main" val="3457045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extLst>
      <p:ext uri="{BB962C8B-B14F-4D97-AF65-F5344CB8AC3E}">
        <p14:creationId xmlns:p14="http://schemas.microsoft.com/office/powerpoint/2010/main" val="30706287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extLst>
      <p:ext uri="{BB962C8B-B14F-4D97-AF65-F5344CB8AC3E}">
        <p14:creationId xmlns:p14="http://schemas.microsoft.com/office/powerpoint/2010/main" val="1608061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extLst>
      <p:ext uri="{BB962C8B-B14F-4D97-AF65-F5344CB8AC3E}">
        <p14:creationId xmlns:p14="http://schemas.microsoft.com/office/powerpoint/2010/main" val="2367455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extLst>
      <p:ext uri="{BB962C8B-B14F-4D97-AF65-F5344CB8AC3E}">
        <p14:creationId xmlns:p14="http://schemas.microsoft.com/office/powerpoint/2010/main" val="3787394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extLst>
      <p:ext uri="{BB962C8B-B14F-4D97-AF65-F5344CB8AC3E}">
        <p14:creationId xmlns:p14="http://schemas.microsoft.com/office/powerpoint/2010/main" val="334166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2704195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extLst>
      <p:ext uri="{BB962C8B-B14F-4D97-AF65-F5344CB8AC3E}">
        <p14:creationId xmlns:p14="http://schemas.microsoft.com/office/powerpoint/2010/main" val="2272717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extLst>
      <p:ext uri="{BB962C8B-B14F-4D97-AF65-F5344CB8AC3E}">
        <p14:creationId xmlns:p14="http://schemas.microsoft.com/office/powerpoint/2010/main" val="4088223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extLst>
      <p:ext uri="{BB962C8B-B14F-4D97-AF65-F5344CB8AC3E}">
        <p14:creationId xmlns:p14="http://schemas.microsoft.com/office/powerpoint/2010/main" val="3702165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extLst>
      <p:ext uri="{BB962C8B-B14F-4D97-AF65-F5344CB8AC3E}">
        <p14:creationId xmlns:p14="http://schemas.microsoft.com/office/powerpoint/2010/main" val="28345952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extLst>
      <p:ext uri="{BB962C8B-B14F-4D97-AF65-F5344CB8AC3E}">
        <p14:creationId xmlns:p14="http://schemas.microsoft.com/office/powerpoint/2010/main" val="37701378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extLst>
      <p:ext uri="{BB962C8B-B14F-4D97-AF65-F5344CB8AC3E}">
        <p14:creationId xmlns:p14="http://schemas.microsoft.com/office/powerpoint/2010/main" val="33639538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extLst>
      <p:ext uri="{BB962C8B-B14F-4D97-AF65-F5344CB8AC3E}">
        <p14:creationId xmlns:p14="http://schemas.microsoft.com/office/powerpoint/2010/main" val="32355718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extLst>
      <p:ext uri="{BB962C8B-B14F-4D97-AF65-F5344CB8AC3E}">
        <p14:creationId xmlns:p14="http://schemas.microsoft.com/office/powerpoint/2010/main" val="29173766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extLst>
      <p:ext uri="{BB962C8B-B14F-4D97-AF65-F5344CB8AC3E}">
        <p14:creationId xmlns:p14="http://schemas.microsoft.com/office/powerpoint/2010/main" val="15207533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extLst>
      <p:ext uri="{BB962C8B-B14F-4D97-AF65-F5344CB8AC3E}">
        <p14:creationId xmlns:p14="http://schemas.microsoft.com/office/powerpoint/2010/main" val="73519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10782397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extLst>
      <p:ext uri="{BB962C8B-B14F-4D97-AF65-F5344CB8AC3E}">
        <p14:creationId xmlns:p14="http://schemas.microsoft.com/office/powerpoint/2010/main" val="29450693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extLst>
      <p:ext uri="{BB962C8B-B14F-4D97-AF65-F5344CB8AC3E}">
        <p14:creationId xmlns:p14="http://schemas.microsoft.com/office/powerpoint/2010/main" val="22778047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extLst>
      <p:ext uri="{BB962C8B-B14F-4D97-AF65-F5344CB8AC3E}">
        <p14:creationId xmlns:p14="http://schemas.microsoft.com/office/powerpoint/2010/main" val="15590574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extLst>
      <p:ext uri="{BB962C8B-B14F-4D97-AF65-F5344CB8AC3E}">
        <p14:creationId xmlns:p14="http://schemas.microsoft.com/office/powerpoint/2010/main" val="2637084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34</a:t>
            </a:fld>
            <a:endParaRPr lang="en-US">
              <a:solidFill>
                <a:prstClr val="black"/>
              </a:solidFill>
            </a:endParaRPr>
          </a:p>
        </p:txBody>
      </p:sp>
    </p:spTree>
    <p:extLst>
      <p:ext uri="{BB962C8B-B14F-4D97-AF65-F5344CB8AC3E}">
        <p14:creationId xmlns:p14="http://schemas.microsoft.com/office/powerpoint/2010/main" val="40752295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35</a:t>
            </a:fld>
            <a:endParaRPr lang="en-US">
              <a:solidFill>
                <a:prstClr val="black"/>
              </a:solidFill>
            </a:endParaRPr>
          </a:p>
        </p:txBody>
      </p:sp>
    </p:spTree>
    <p:extLst>
      <p:ext uri="{BB962C8B-B14F-4D97-AF65-F5344CB8AC3E}">
        <p14:creationId xmlns:p14="http://schemas.microsoft.com/office/powerpoint/2010/main" val="41288853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36</a:t>
            </a:fld>
            <a:endParaRPr lang="en-US">
              <a:solidFill>
                <a:prstClr val="black"/>
              </a:solidFill>
            </a:endParaRPr>
          </a:p>
        </p:txBody>
      </p:sp>
    </p:spTree>
    <p:extLst>
      <p:ext uri="{BB962C8B-B14F-4D97-AF65-F5344CB8AC3E}">
        <p14:creationId xmlns:p14="http://schemas.microsoft.com/office/powerpoint/2010/main" val="5324634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37</a:t>
            </a:fld>
            <a:endParaRPr lang="en-US">
              <a:solidFill>
                <a:prstClr val="black"/>
              </a:solidFill>
            </a:endParaRPr>
          </a:p>
        </p:txBody>
      </p:sp>
    </p:spTree>
    <p:extLst>
      <p:ext uri="{BB962C8B-B14F-4D97-AF65-F5344CB8AC3E}">
        <p14:creationId xmlns:p14="http://schemas.microsoft.com/office/powerpoint/2010/main" val="41614732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38</a:t>
            </a:fld>
            <a:endParaRPr lang="en-US">
              <a:solidFill>
                <a:prstClr val="black"/>
              </a:solidFill>
            </a:endParaRPr>
          </a:p>
        </p:txBody>
      </p:sp>
    </p:spTree>
    <p:extLst>
      <p:ext uri="{BB962C8B-B14F-4D97-AF65-F5344CB8AC3E}">
        <p14:creationId xmlns:p14="http://schemas.microsoft.com/office/powerpoint/2010/main" val="2605212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39</a:t>
            </a:fld>
            <a:endParaRPr lang="en-US">
              <a:solidFill>
                <a:prstClr val="black"/>
              </a:solidFill>
            </a:endParaRPr>
          </a:p>
        </p:txBody>
      </p:sp>
    </p:spTree>
    <p:extLst>
      <p:ext uri="{BB962C8B-B14F-4D97-AF65-F5344CB8AC3E}">
        <p14:creationId xmlns:p14="http://schemas.microsoft.com/office/powerpoint/2010/main" val="2861734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extLst>
      <p:ext uri="{BB962C8B-B14F-4D97-AF65-F5344CB8AC3E}">
        <p14:creationId xmlns:p14="http://schemas.microsoft.com/office/powerpoint/2010/main" val="18561434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40</a:t>
            </a:fld>
            <a:endParaRPr lang="zh-CN" altLang="en-US">
              <a:solidFill>
                <a:prstClr val="black"/>
              </a:solidFill>
            </a:endParaRPr>
          </a:p>
        </p:txBody>
      </p:sp>
    </p:spTree>
    <p:extLst>
      <p:ext uri="{BB962C8B-B14F-4D97-AF65-F5344CB8AC3E}">
        <p14:creationId xmlns:p14="http://schemas.microsoft.com/office/powerpoint/2010/main" val="403528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extLst>
      <p:ext uri="{BB962C8B-B14F-4D97-AF65-F5344CB8AC3E}">
        <p14:creationId xmlns:p14="http://schemas.microsoft.com/office/powerpoint/2010/main" val="3877836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extLst>
      <p:ext uri="{BB962C8B-B14F-4D97-AF65-F5344CB8AC3E}">
        <p14:creationId xmlns:p14="http://schemas.microsoft.com/office/powerpoint/2010/main" val="3930655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extLst>
      <p:ext uri="{BB962C8B-B14F-4D97-AF65-F5344CB8AC3E}">
        <p14:creationId xmlns:p14="http://schemas.microsoft.com/office/powerpoint/2010/main" val="2644201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extLst>
      <p:ext uri="{BB962C8B-B14F-4D97-AF65-F5344CB8AC3E}">
        <p14:creationId xmlns:p14="http://schemas.microsoft.com/office/powerpoint/2010/main" val="1666580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extLst>
      <p:ext uri="{BB962C8B-B14F-4D97-AF65-F5344CB8AC3E}">
        <p14:creationId xmlns:p14="http://schemas.microsoft.com/office/powerpoint/2010/main" val="1692215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A0204" pitchFamily="34" charset="0"/>
              </a:rPr>
              <a:t>2024/10/2</a:t>
            </a:fld>
            <a:endParaRPr lang="zh-CN" altLang="en-US">
              <a:solidFill>
                <a:prstClr val="black">
                  <a:tint val="75000"/>
                </a:prstClr>
              </a:solidFill>
              <a:latin typeface="Calibri" panose="020F05020202040A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A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A0204" pitchFamily="34" charset="0"/>
              </a:rPr>
              <a:t>‹#›</a:t>
            </a:fld>
            <a:endParaRPr lang="zh-CN" altLang="en-US">
              <a:solidFill>
                <a:prstClr val="black">
                  <a:tint val="75000"/>
                </a:prstClr>
              </a:solidFill>
              <a:latin typeface="Calibri" panose="020F05020202040A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A0204" pitchFamily="34" charset="0"/>
              </a:rPr>
              <a:t>2024/10/2</a:t>
            </a:fld>
            <a:endParaRPr lang="zh-CN" altLang="en-US">
              <a:solidFill>
                <a:prstClr val="black">
                  <a:tint val="75000"/>
                </a:prstClr>
              </a:solidFill>
              <a:latin typeface="Calibri" panose="020F05020202040A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A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A0204" pitchFamily="34" charset="0"/>
              </a:rPr>
              <a:t>‹#›</a:t>
            </a:fld>
            <a:endParaRPr lang="zh-CN" altLang="en-US">
              <a:solidFill>
                <a:prstClr val="black">
                  <a:tint val="75000"/>
                </a:prstClr>
              </a:solidFill>
              <a:latin typeface="Calibri" panose="020F05020202040A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A0204" pitchFamily="34" charset="0"/>
              </a:rPr>
              <a:t>2024/10/2</a:t>
            </a:fld>
            <a:endParaRPr lang="zh-CN" altLang="en-US">
              <a:solidFill>
                <a:prstClr val="black">
                  <a:tint val="75000"/>
                </a:prstClr>
              </a:solidFill>
              <a:latin typeface="Calibri" panose="020F05020202040A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A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A0204" pitchFamily="34" charset="0"/>
              </a:rPr>
              <a:t>‹#›</a:t>
            </a:fld>
            <a:endParaRPr lang="zh-CN" altLang="en-US">
              <a:solidFill>
                <a:prstClr val="black">
                  <a:tint val="75000"/>
                </a:prstClr>
              </a:solidFill>
              <a:latin typeface="Calibri" panose="020F05020202040A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slideLayout" Target="../slideLayouts/slideLayout3.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tags" Target="../tags/tag45.xml"/><Relationship Id="rId2" Type="http://schemas.openxmlformats.org/officeDocument/2006/relationships/tags" Target="../tags/tag30.xml"/><Relationship Id="rId16" Type="http://schemas.openxmlformats.org/officeDocument/2006/relationships/tags" Target="../tags/tag44.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5" Type="http://schemas.openxmlformats.org/officeDocument/2006/relationships/tags" Target="../tags/tag43.xml"/><Relationship Id="rId10" Type="http://schemas.openxmlformats.org/officeDocument/2006/relationships/tags" Target="../tags/tag38.xml"/><Relationship Id="rId19" Type="http://schemas.openxmlformats.org/officeDocument/2006/relationships/notesSlide" Target="../notesSlides/notesSlide16.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18" Type="http://schemas.openxmlformats.org/officeDocument/2006/relationships/slideLayout" Target="../slideLayouts/slideLayout3.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tags" Target="../tags/tag63.xml"/><Relationship Id="rId2" Type="http://schemas.openxmlformats.org/officeDocument/2006/relationships/tags" Target="../tags/tag48.xml"/><Relationship Id="rId16" Type="http://schemas.openxmlformats.org/officeDocument/2006/relationships/tags" Target="../tags/tag62.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tags" Target="../tags/tag61.xml"/><Relationship Id="rId10" Type="http://schemas.openxmlformats.org/officeDocument/2006/relationships/tags" Target="../tags/tag56.xml"/><Relationship Id="rId19" Type="http://schemas.openxmlformats.org/officeDocument/2006/relationships/notesSlide" Target="../notesSlides/notesSlide27.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18" Type="http://schemas.openxmlformats.org/officeDocument/2006/relationships/tags" Target="../tags/tag81.xml"/><Relationship Id="rId26" Type="http://schemas.openxmlformats.org/officeDocument/2006/relationships/notesSlide" Target="../notesSlides/notesSlide34.xml"/><Relationship Id="rId3" Type="http://schemas.openxmlformats.org/officeDocument/2006/relationships/tags" Target="../tags/tag66.xml"/><Relationship Id="rId21" Type="http://schemas.openxmlformats.org/officeDocument/2006/relationships/tags" Target="../tags/tag84.xml"/><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tags" Target="../tags/tag80.xml"/><Relationship Id="rId25" Type="http://schemas.openxmlformats.org/officeDocument/2006/relationships/slideLayout" Target="../slideLayouts/slideLayout3.xml"/><Relationship Id="rId2" Type="http://schemas.openxmlformats.org/officeDocument/2006/relationships/tags" Target="../tags/tag65.xml"/><Relationship Id="rId16" Type="http://schemas.openxmlformats.org/officeDocument/2006/relationships/tags" Target="../tags/tag79.xml"/><Relationship Id="rId20" Type="http://schemas.openxmlformats.org/officeDocument/2006/relationships/tags" Target="../tags/tag83.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24" Type="http://schemas.openxmlformats.org/officeDocument/2006/relationships/tags" Target="../tags/tag87.xml"/><Relationship Id="rId5" Type="http://schemas.openxmlformats.org/officeDocument/2006/relationships/tags" Target="../tags/tag68.xml"/><Relationship Id="rId15" Type="http://schemas.openxmlformats.org/officeDocument/2006/relationships/tags" Target="../tags/tag78.xml"/><Relationship Id="rId23" Type="http://schemas.openxmlformats.org/officeDocument/2006/relationships/tags" Target="../tags/tag86.xml"/><Relationship Id="rId10" Type="http://schemas.openxmlformats.org/officeDocument/2006/relationships/tags" Target="../tags/tag73.xml"/><Relationship Id="rId19" Type="http://schemas.openxmlformats.org/officeDocument/2006/relationships/tags" Target="../tags/tag82.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tags" Target="../tags/tag77.xml"/><Relationship Id="rId22" Type="http://schemas.openxmlformats.org/officeDocument/2006/relationships/tags" Target="../tags/tag85.xml"/></Relationships>
</file>

<file path=ppt/slides/_rels/slide35.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tags" Target="../tags/tag100.xml"/><Relationship Id="rId18" Type="http://schemas.openxmlformats.org/officeDocument/2006/relationships/tags" Target="../tags/tag105.xml"/><Relationship Id="rId26" Type="http://schemas.openxmlformats.org/officeDocument/2006/relationships/notesSlide" Target="../notesSlides/notesSlide35.xml"/><Relationship Id="rId3" Type="http://schemas.openxmlformats.org/officeDocument/2006/relationships/tags" Target="../tags/tag90.xml"/><Relationship Id="rId21" Type="http://schemas.openxmlformats.org/officeDocument/2006/relationships/tags" Target="../tags/tag108.xml"/><Relationship Id="rId7" Type="http://schemas.openxmlformats.org/officeDocument/2006/relationships/tags" Target="../tags/tag94.xml"/><Relationship Id="rId12" Type="http://schemas.openxmlformats.org/officeDocument/2006/relationships/tags" Target="../tags/tag99.xml"/><Relationship Id="rId17" Type="http://schemas.openxmlformats.org/officeDocument/2006/relationships/tags" Target="../tags/tag104.xml"/><Relationship Id="rId25" Type="http://schemas.openxmlformats.org/officeDocument/2006/relationships/slideLayout" Target="../slideLayouts/slideLayout3.xml"/><Relationship Id="rId2" Type="http://schemas.openxmlformats.org/officeDocument/2006/relationships/tags" Target="../tags/tag89.xml"/><Relationship Id="rId16" Type="http://schemas.openxmlformats.org/officeDocument/2006/relationships/tags" Target="../tags/tag103.xml"/><Relationship Id="rId20" Type="http://schemas.openxmlformats.org/officeDocument/2006/relationships/tags" Target="../tags/tag107.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24" Type="http://schemas.openxmlformats.org/officeDocument/2006/relationships/tags" Target="../tags/tag111.xml"/><Relationship Id="rId5" Type="http://schemas.openxmlformats.org/officeDocument/2006/relationships/tags" Target="../tags/tag92.xml"/><Relationship Id="rId15" Type="http://schemas.openxmlformats.org/officeDocument/2006/relationships/tags" Target="../tags/tag102.xml"/><Relationship Id="rId23" Type="http://schemas.openxmlformats.org/officeDocument/2006/relationships/tags" Target="../tags/tag110.xml"/><Relationship Id="rId10" Type="http://schemas.openxmlformats.org/officeDocument/2006/relationships/tags" Target="../tags/tag97.xml"/><Relationship Id="rId19" Type="http://schemas.openxmlformats.org/officeDocument/2006/relationships/tags" Target="../tags/tag106.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tags" Target="../tags/tag101.xml"/><Relationship Id="rId22" Type="http://schemas.openxmlformats.org/officeDocument/2006/relationships/tags" Target="../tags/tag109.xml"/></Relationships>
</file>

<file path=ppt/slides/_rels/slide36.xml.rels><?xml version="1.0" encoding="UTF-8" standalone="yes"?>
<Relationships xmlns="http://schemas.openxmlformats.org/package/2006/relationships"><Relationship Id="rId8" Type="http://schemas.openxmlformats.org/officeDocument/2006/relationships/tags" Target="../tags/tag119.xml"/><Relationship Id="rId13" Type="http://schemas.openxmlformats.org/officeDocument/2006/relationships/tags" Target="../tags/tag124.xml"/><Relationship Id="rId18" Type="http://schemas.openxmlformats.org/officeDocument/2006/relationships/tags" Target="../tags/tag129.xml"/><Relationship Id="rId3" Type="http://schemas.openxmlformats.org/officeDocument/2006/relationships/tags" Target="../tags/tag114.xml"/><Relationship Id="rId21" Type="http://schemas.openxmlformats.org/officeDocument/2006/relationships/tags" Target="../tags/tag132.xml"/><Relationship Id="rId7" Type="http://schemas.openxmlformats.org/officeDocument/2006/relationships/tags" Target="../tags/tag118.xml"/><Relationship Id="rId12" Type="http://schemas.openxmlformats.org/officeDocument/2006/relationships/tags" Target="../tags/tag123.xml"/><Relationship Id="rId17" Type="http://schemas.openxmlformats.org/officeDocument/2006/relationships/tags" Target="../tags/tag128.xml"/><Relationship Id="rId25" Type="http://schemas.openxmlformats.org/officeDocument/2006/relationships/notesSlide" Target="../notesSlides/notesSlide36.xml"/><Relationship Id="rId2" Type="http://schemas.openxmlformats.org/officeDocument/2006/relationships/tags" Target="../tags/tag113.xml"/><Relationship Id="rId16" Type="http://schemas.openxmlformats.org/officeDocument/2006/relationships/tags" Target="../tags/tag127.xml"/><Relationship Id="rId20" Type="http://schemas.openxmlformats.org/officeDocument/2006/relationships/tags" Target="../tags/tag131.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tags" Target="../tags/tag122.xml"/><Relationship Id="rId24" Type="http://schemas.openxmlformats.org/officeDocument/2006/relationships/slideLayout" Target="../slideLayouts/slideLayout3.xml"/><Relationship Id="rId5" Type="http://schemas.openxmlformats.org/officeDocument/2006/relationships/tags" Target="../tags/tag116.xml"/><Relationship Id="rId15" Type="http://schemas.openxmlformats.org/officeDocument/2006/relationships/tags" Target="../tags/tag126.xml"/><Relationship Id="rId23" Type="http://schemas.openxmlformats.org/officeDocument/2006/relationships/tags" Target="../tags/tag134.xml"/><Relationship Id="rId10" Type="http://schemas.openxmlformats.org/officeDocument/2006/relationships/tags" Target="../tags/tag121.xml"/><Relationship Id="rId19" Type="http://schemas.openxmlformats.org/officeDocument/2006/relationships/tags" Target="../tags/tag130.xml"/><Relationship Id="rId4" Type="http://schemas.openxmlformats.org/officeDocument/2006/relationships/tags" Target="../tags/tag115.xml"/><Relationship Id="rId9" Type="http://schemas.openxmlformats.org/officeDocument/2006/relationships/tags" Target="../tags/tag120.xml"/><Relationship Id="rId14" Type="http://schemas.openxmlformats.org/officeDocument/2006/relationships/tags" Target="../tags/tag125.xml"/><Relationship Id="rId22" Type="http://schemas.openxmlformats.org/officeDocument/2006/relationships/tags" Target="../tags/tag133.xml"/></Relationships>
</file>

<file path=ppt/slides/_rels/slide37.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tags" Target="../tags/tag146.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5" Type="http://schemas.openxmlformats.org/officeDocument/2006/relationships/tags" Target="../tags/tag139.xml"/><Relationship Id="rId15" Type="http://schemas.openxmlformats.org/officeDocument/2006/relationships/notesSlide" Target="../notesSlides/notesSlide37.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tags" Target="../tags/tag155.xml"/><Relationship Id="rId13" Type="http://schemas.openxmlformats.org/officeDocument/2006/relationships/tags" Target="../tags/tag160.xml"/><Relationship Id="rId18" Type="http://schemas.openxmlformats.org/officeDocument/2006/relationships/tags" Target="../tags/tag165.xml"/><Relationship Id="rId26" Type="http://schemas.openxmlformats.org/officeDocument/2006/relationships/notesSlide" Target="../notesSlides/notesSlide38.xml"/><Relationship Id="rId3" Type="http://schemas.openxmlformats.org/officeDocument/2006/relationships/tags" Target="../tags/tag150.xml"/><Relationship Id="rId21" Type="http://schemas.openxmlformats.org/officeDocument/2006/relationships/tags" Target="../tags/tag168.xml"/><Relationship Id="rId7" Type="http://schemas.openxmlformats.org/officeDocument/2006/relationships/tags" Target="../tags/tag154.xml"/><Relationship Id="rId12" Type="http://schemas.openxmlformats.org/officeDocument/2006/relationships/tags" Target="../tags/tag159.xml"/><Relationship Id="rId17" Type="http://schemas.openxmlformats.org/officeDocument/2006/relationships/tags" Target="../tags/tag164.xml"/><Relationship Id="rId25" Type="http://schemas.openxmlformats.org/officeDocument/2006/relationships/slideLayout" Target="../slideLayouts/slideLayout3.xml"/><Relationship Id="rId2" Type="http://schemas.openxmlformats.org/officeDocument/2006/relationships/tags" Target="../tags/tag149.xml"/><Relationship Id="rId16" Type="http://schemas.openxmlformats.org/officeDocument/2006/relationships/tags" Target="../tags/tag163.xml"/><Relationship Id="rId20" Type="http://schemas.openxmlformats.org/officeDocument/2006/relationships/tags" Target="../tags/tag167.xml"/><Relationship Id="rId1" Type="http://schemas.openxmlformats.org/officeDocument/2006/relationships/tags" Target="../tags/tag148.xml"/><Relationship Id="rId6" Type="http://schemas.openxmlformats.org/officeDocument/2006/relationships/tags" Target="../tags/tag153.xml"/><Relationship Id="rId11" Type="http://schemas.openxmlformats.org/officeDocument/2006/relationships/tags" Target="../tags/tag158.xml"/><Relationship Id="rId24" Type="http://schemas.openxmlformats.org/officeDocument/2006/relationships/tags" Target="../tags/tag171.xml"/><Relationship Id="rId5" Type="http://schemas.openxmlformats.org/officeDocument/2006/relationships/tags" Target="../tags/tag152.xml"/><Relationship Id="rId15" Type="http://schemas.openxmlformats.org/officeDocument/2006/relationships/tags" Target="../tags/tag162.xml"/><Relationship Id="rId23" Type="http://schemas.openxmlformats.org/officeDocument/2006/relationships/tags" Target="../tags/tag170.xml"/><Relationship Id="rId10" Type="http://schemas.openxmlformats.org/officeDocument/2006/relationships/tags" Target="../tags/tag157.xml"/><Relationship Id="rId19" Type="http://schemas.openxmlformats.org/officeDocument/2006/relationships/tags" Target="../tags/tag166.xml"/><Relationship Id="rId4" Type="http://schemas.openxmlformats.org/officeDocument/2006/relationships/tags" Target="../tags/tag151.xml"/><Relationship Id="rId9" Type="http://schemas.openxmlformats.org/officeDocument/2006/relationships/tags" Target="../tags/tag156.xml"/><Relationship Id="rId14" Type="http://schemas.openxmlformats.org/officeDocument/2006/relationships/tags" Target="../tags/tag161.xml"/><Relationship Id="rId22" Type="http://schemas.openxmlformats.org/officeDocument/2006/relationships/tags" Target="../tags/tag169.xml"/><Relationship Id="rId27" Type="http://schemas.openxmlformats.org/officeDocument/2006/relationships/image" Target="../media/image2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tags" Target="../tags/tag28.xml"/><Relationship Id="rId3" Type="http://schemas.openxmlformats.org/officeDocument/2006/relationships/tags" Target="../tags/tag5.xml"/><Relationship Id="rId21" Type="http://schemas.openxmlformats.org/officeDocument/2006/relationships/tags" Target="../tags/tag23.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tags" Target="../tags/tag27.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tags" Target="../tags/tag26.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28" Type="http://schemas.openxmlformats.org/officeDocument/2006/relationships/notesSlide" Target="../notesSlides/notesSlide8.xml"/><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 Id="rId27"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29528" y="-2063"/>
            <a:ext cx="12190095" cy="6860063"/>
          </a:xfrm>
          <a:prstGeom prst="rect">
            <a:avLst/>
          </a:prstGeom>
          <a:noFill/>
        </p:spPr>
      </p:pic>
      <p:sp>
        <p:nvSpPr>
          <p:cNvPr id="18" name="矩形 259"/>
          <p:cNvSpPr>
            <a:spLocks noChangeArrowheads="1"/>
          </p:cNvSpPr>
          <p:nvPr/>
        </p:nvSpPr>
        <p:spPr bwMode="auto">
          <a:xfrm>
            <a:off x="2381250" y="2663747"/>
            <a:ext cx="7433818"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9pPr>
          </a:lstStyle>
          <a:p>
            <a:pPr algn="ctr">
              <a:buFont typeface="Arial" panose="020B0604020202020204" pitchFamily="34" charset="0"/>
              <a:buNone/>
            </a:pPr>
            <a:r>
              <a:rPr lang="zh-CN" altLang="en-US" sz="5400" b="1" cap="all" dirty="0">
                <a:solidFill>
                  <a:prstClr val="black">
                    <a:lumMod val="65000"/>
                    <a:lumOff val="35000"/>
                  </a:prstClr>
                </a:solidFill>
                <a:cs typeface="Arial" panose="020B0604020202020204" pitchFamily="34" charset="0"/>
              </a:rPr>
              <a:t>大数据技术基础</a:t>
            </a:r>
            <a:endParaRPr lang="en-US" altLang="zh-CN" sz="5400" b="1" cap="all" dirty="0">
              <a:solidFill>
                <a:prstClr val="black">
                  <a:lumMod val="65000"/>
                  <a:lumOff val="35000"/>
                </a:prstClr>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44295" y="982345"/>
            <a:ext cx="10017760" cy="5631180"/>
          </a:xfrm>
          <a:prstGeom prst="rect">
            <a:avLst/>
          </a:prstGeom>
          <a:noFill/>
        </p:spPr>
        <p:txBody>
          <a:bodyPr wrap="square" rtlCol="0">
            <a:spAutoFit/>
          </a:bodyPr>
          <a:lstStyle/>
          <a:p>
            <a:r>
              <a:rPr 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sz="2400" dirty="0" err="1">
                <a:latin typeface="微软雅黑" panose="020B0503020204020204" pitchFamily="34" charset="-122"/>
                <a:ea typeface="微软雅黑" panose="020B0503020204020204" pitchFamily="34" charset="-122"/>
                <a:cs typeface="微软雅黑" panose="020B0503020204020204" pitchFamily="34" charset="-122"/>
              </a:rPr>
              <a:t>从源操作系统中抽取的数据主要有两种类型：静态数据和周期性数据</a:t>
            </a:r>
            <a:r>
              <a:rPr lang="en-US" sz="2400" dirty="0">
                <a:latin typeface="微软雅黑" panose="020B0503020204020204" pitchFamily="34" charset="-122"/>
                <a:ea typeface="微软雅黑" panose="020B0503020204020204" pitchFamily="34" charset="-122"/>
                <a:cs typeface="微软雅黑" panose="020B0503020204020204" pitchFamily="34" charset="-122"/>
              </a:rPr>
              <a:t>。</a:t>
            </a:r>
          </a:p>
          <a:p>
            <a:endParaRPr lang="en-US"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sz="2400" dirty="0">
                <a:latin typeface="微软雅黑" panose="020B0503020204020204" pitchFamily="34" charset="-122"/>
                <a:ea typeface="微软雅黑" panose="020B0503020204020204" pitchFamily="34" charset="-122"/>
                <a:cs typeface="微软雅黑" panose="020B0503020204020204" pitchFamily="34" charset="-122"/>
              </a:rPr>
              <a:t>    1）静态数据是在一个给定时刻捕获的数据，就像是相关源数据在某个特定时刻的快照。对于当前数据或者暂时的数据来说，这个捕获过程包括所有需要的暂时数据</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sz="2400" dirty="0">
              <a:latin typeface="微软雅黑" panose="020B0503020204020204" pitchFamily="34" charset="-122"/>
              <a:ea typeface="微软雅黑" panose="020B0503020204020204" pitchFamily="34" charset="-122"/>
              <a:cs typeface="微软雅黑" panose="020B0503020204020204" pitchFamily="34" charset="-122"/>
            </a:endParaRPr>
          </a:p>
          <a:p>
            <a:endParaRPr lang="en-US"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sz="2400" dirty="0">
                <a:latin typeface="微软雅黑" panose="020B0503020204020204" pitchFamily="34" charset="-122"/>
                <a:ea typeface="微软雅黑" panose="020B0503020204020204" pitchFamily="34" charset="-122"/>
                <a:cs typeface="微软雅黑" panose="020B0503020204020204" pitchFamily="34" charset="-122"/>
              </a:rPr>
              <a:t>　2）对于周期性数据来说，这一数据捕获包括每一个源操作型系统中可以获得的每个时间点的每一个状态或者事件。修正数据也称为追加的数据捕获，是最后一次捕获数据后的修正。修正数据可以是立刻进行的，也可以是延缓的。在立即型的数据捕获中，有三种数据抽取的方法：通过交易日志捕获、从数据库触发器中捕获或者从源应用程序中捕获。延缓的数据抽取有两种方法：基于日期和时间标记的捕获和通过文件的比较来捕获。</a:t>
            </a:r>
          </a:p>
          <a:p>
            <a:endParaRPr lang="en-US" sz="2400" dirty="0">
              <a:latin typeface="微软雅黑" panose="020B0503020204020204" pitchFamily="34" charset="-122"/>
              <a:ea typeface="微软雅黑" panose="020B0503020204020204" pitchFamily="34" charset="-122"/>
              <a:cs typeface="微软雅黑" panose="020B0503020204020204" pitchFamily="34" charset="-122"/>
            </a:endParaRPr>
          </a:p>
          <a:p>
            <a:endParaRPr lang="en-US"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sz="2400" dirty="0">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spd="slow" advClick="0" advTm="362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27785" y="984250"/>
            <a:ext cx="10017760" cy="5631180"/>
          </a:xfrm>
          <a:prstGeom prst="rect">
            <a:avLst/>
          </a:prstGeom>
          <a:noFill/>
        </p:spPr>
        <p:txBody>
          <a:bodyPr wrap="square" rtlCol="0">
            <a:spAutoFit/>
          </a:bodyPr>
          <a:lstStyle/>
          <a:p>
            <a:r>
              <a:rPr lang="en-US" sz="2400">
                <a:latin typeface="微软雅黑" panose="020B0503020204020204" pitchFamily="34" charset="-122"/>
                <a:ea typeface="微软雅黑" panose="020B0503020204020204" pitchFamily="34" charset="-122"/>
                <a:cs typeface="微软雅黑" panose="020B0503020204020204" pitchFamily="34" charset="-122"/>
              </a:rPr>
              <a:t>   具体实现方法：</a:t>
            </a:r>
          </a:p>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sz="2400">
                <a:latin typeface="微软雅黑" panose="020B0503020204020204" pitchFamily="34" charset="-122"/>
                <a:ea typeface="微软雅黑" panose="020B0503020204020204" pitchFamily="34" charset="-122"/>
                <a:cs typeface="微软雅黑" panose="020B0503020204020204" pitchFamily="34" charset="-122"/>
              </a:rPr>
              <a:t>    1）处理相同的数据源处理方法。	</a:t>
            </a:r>
          </a:p>
          <a:p>
            <a:r>
              <a:rPr lang="en-US" sz="2400">
                <a:latin typeface="微软雅黑" panose="020B0503020204020204" pitchFamily="34" charset="-122"/>
                <a:ea typeface="微软雅黑" panose="020B0503020204020204" pitchFamily="34" charset="-122"/>
                <a:cs typeface="微软雅黑" panose="020B0503020204020204" pitchFamily="34" charset="-122"/>
              </a:rPr>
              <a:t>    这一类数据源在设计上比较容易。一般情况下，DBMS(SQLServer、Oracle)都会提供数据库链接功能，在DW数据库服务器和原业务系统之间建立直接的链接关系就可以写Select 语句直接访问。</a:t>
            </a:r>
          </a:p>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sz="2400">
                <a:latin typeface="微软雅黑" panose="020B0503020204020204" pitchFamily="34" charset="-122"/>
                <a:ea typeface="微软雅黑" panose="020B0503020204020204" pitchFamily="34" charset="-122"/>
                <a:cs typeface="微软雅黑" panose="020B0503020204020204" pitchFamily="34" charset="-122"/>
              </a:rPr>
              <a:t>　2）处理不同的数据源的处理方法。</a:t>
            </a:r>
          </a:p>
          <a:p>
            <a:r>
              <a:rPr lang="en-US" sz="2400">
                <a:latin typeface="微软雅黑" panose="020B0503020204020204" pitchFamily="34" charset="-122"/>
                <a:ea typeface="微软雅黑" panose="020B0503020204020204" pitchFamily="34" charset="-122"/>
                <a:cs typeface="微软雅黑" panose="020B0503020204020204" pitchFamily="34" charset="-122"/>
              </a:rPr>
              <a:t>　　对于这一类数据源，一般情况下也可以通过ODBC（Open Database Connectivity，开放数据库连接）的方式建立数据库链接——如SQL Server和Oracle之间。如果不能建立数据库链接，可以有两种方式完成，一种是通过工具将源数据导出成.txt或者是.xls文件，然后再将这些源系统文件导入到ODS（Operational Data Store，操作数据存储）中。另外一种方法是通过程序接口来完成。</a:t>
            </a:r>
          </a:p>
          <a:p>
            <a:r>
              <a:rPr lang="en-US" sz="2400">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spd="slow" advClick="0" advTm="3624"/>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419225" y="847725"/>
            <a:ext cx="9503410" cy="4154170"/>
          </a:xfrm>
          <a:prstGeom prst="rect">
            <a:avLst/>
          </a:prstGeom>
          <a:noFill/>
        </p:spPr>
        <p:txBody>
          <a:bodyPr wrap="square" rtlCol="0">
            <a:spAutoFit/>
          </a:bodyPr>
          <a:lstStyle/>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sz="2400">
                <a:latin typeface="微软雅黑" panose="020B0503020204020204" pitchFamily="34" charset="-122"/>
                <a:ea typeface="微软雅黑" panose="020B0503020204020204" pitchFamily="34" charset="-122"/>
                <a:cs typeface="微软雅黑" panose="020B0503020204020204" pitchFamily="34" charset="-122"/>
              </a:rPr>
              <a:t>    3）对于文件类型数据源(.txt,.xls)，可以培训业务人员利用数据库工具将这些数据导入到指定的数据库，然后从指定的数据库中抽取。或者还可以借助工具实现。</a:t>
            </a:r>
          </a:p>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sz="2400">
                <a:latin typeface="微软雅黑" panose="020B0503020204020204" pitchFamily="34" charset="-122"/>
                <a:ea typeface="微软雅黑" panose="020B0503020204020204" pitchFamily="34" charset="-122"/>
                <a:cs typeface="微软雅黑" panose="020B0503020204020204" pitchFamily="34" charset="-122"/>
              </a:rPr>
              <a:t>    4）增量更新的问题</a:t>
            </a:r>
          </a:p>
          <a:p>
            <a:r>
              <a:rPr lang="en-US" sz="2400">
                <a:latin typeface="微软雅黑" panose="020B0503020204020204" pitchFamily="34" charset="-122"/>
                <a:ea typeface="微软雅黑" panose="020B0503020204020204" pitchFamily="34" charset="-122"/>
                <a:cs typeface="微软雅黑" panose="020B0503020204020204" pitchFamily="34" charset="-122"/>
              </a:rPr>
              <a:t>　　对于数据量大的系统，必须考虑增量抽取。一般情况下，业务系统会记录业务发生的时间，我们可以用来做增量的标志,每次抽取之前首先判断ODS中记录最大的时间，然后根据这个时间去业务系统取大于这个时间所有的记录。</a:t>
            </a:r>
          </a:p>
          <a:p>
            <a:r>
              <a:rPr lang="en-US" sz="2400">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spd="slow" advClick="0" advTm="3624"/>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63640" cy="953135"/>
            <a:chOff x="695" y="481"/>
            <a:chExt cx="9864" cy="1501"/>
          </a:xfrm>
        </p:grpSpPr>
        <p:sp>
          <p:nvSpPr>
            <p:cNvPr id="116" name="TextBox 54"/>
            <p:cNvSpPr txBox="1"/>
            <p:nvPr/>
          </p:nvSpPr>
          <p:spPr>
            <a:xfrm>
              <a:off x="1147"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7.1.3  数据转换</a:t>
              </a:r>
              <a:endParaRPr lang="en-US" altLang="zh-CN" sz="2800" b="1" dirty="0">
                <a:solidFill>
                  <a:srgbClr val="484849"/>
                </a:solidFill>
                <a:latin typeface="微软雅黑" panose="020B0503020204020204" pitchFamily="34" charset="-122"/>
                <a:ea typeface="微软雅黑" panose="020B0503020204020204" pitchFamily="34" charset="-122"/>
              </a:endParaRPr>
            </a:p>
            <a:p>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378460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数据转换的一个重要任务就是提高数据质量，包括补充已抽取数据中的缺失值，去除脏数据，修正错误格式等。</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数据清洗</a:t>
            </a: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数据清洗的任务是过滤那些</a:t>
            </a:r>
            <a:r>
              <a:rPr lang="zh-CN" altLang="en-US" sz="2400">
                <a:solidFill>
                  <a:schemeClr val="tx1">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rPr>
              <a:t>不符合要求的数据</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，将过滤的结果交给业务主管部门，确认是否过滤掉，还是由业务单位修正之后再进行抽取。</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不符合要求的数据</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主要是有不完整的数据、错误的数据、重复的数据三大类。</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75055" y="683260"/>
            <a:ext cx="10153015" cy="6000750"/>
          </a:xfrm>
          <a:prstGeom prst="rect">
            <a:avLst/>
          </a:prstGeom>
          <a:noFill/>
        </p:spPr>
        <p:txBody>
          <a:bodyPr wrap="square" rtlCol="0">
            <a:spAutoFit/>
          </a:bodyPr>
          <a:lstStyle/>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数据转换</a:t>
            </a: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数据转换的功能包含一些基本的任务：选择、分离/合并、转化、汇总和丰富。转换功能要完成格式修正、字段的解码、计算值和导出值、单个字段的分离、信息的合并、特征集合转化、度量单位的转化、日期/时间转化、汇总、键的重新构造等工作。</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buFont typeface="+mj-ea"/>
              <a:buAutoNum type="circleNumDbPlain"/>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不一致数据转换：这个过程是一个整合的过程，将不同业务系统的相同类型的数据统一，比如同一个供应商在结算系统的编码是XX0001,而在CRM中编码是YY0001，这样在抽取过来之后统一转换成一个编码。</a:t>
            </a:r>
          </a:p>
          <a:p>
            <a:pPr marL="457200" indent="-457200">
              <a:buFont typeface="+mj-ea"/>
              <a:buAutoNum type="circleNumDbPlain"/>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数据粒度的转换：业务系统一般存储非常明细的数据，而粗粒度数据是用来分析的。一般情况下，会将业务系统数据按照数据粒度进行聚合。</a:t>
            </a:r>
          </a:p>
          <a:p>
            <a:pPr marL="457200" indent="-457200">
              <a:buFont typeface="+mj-ea"/>
              <a:buAutoNum type="circleNumDbPlain"/>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商务规则的计算：不同的企业有不同的业务规则、不同的数据指标，这些指标有的时候不是简单的加加减减就能完成，这个时候需要在ETL中将这些数据指标计算好了之后存储起来，以供分析使用。</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1383665"/>
            <a:chOff x="695" y="481"/>
            <a:chExt cx="9826" cy="2179"/>
          </a:xfrm>
        </p:grpSpPr>
        <p:sp>
          <p:nvSpPr>
            <p:cNvPr id="116" name="TextBox 54"/>
            <p:cNvSpPr txBox="1"/>
            <p:nvPr/>
          </p:nvSpPr>
          <p:spPr>
            <a:xfrm>
              <a:off x="1109" y="481"/>
              <a:ext cx="9412" cy="2179"/>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7.1.4  数据加载</a:t>
              </a:r>
              <a:endParaRPr lang="en-US" altLang="zh-CN" sz="2800" b="1" dirty="0">
                <a:solidFill>
                  <a:srgbClr val="484849"/>
                </a:solidFill>
                <a:latin typeface="微软雅黑" panose="020B0503020204020204" pitchFamily="34" charset="-122"/>
                <a:ea typeface="微软雅黑" panose="020B0503020204020204" pitchFamily="34" charset="-122"/>
              </a:endParaRPr>
            </a:p>
            <a:p>
              <a:endParaRPr lang="en-US" altLang="zh-CN" sz="2800" b="1" dirty="0">
                <a:solidFill>
                  <a:srgbClr val="484849"/>
                </a:solidFill>
                <a:latin typeface="微软雅黑" panose="020B0503020204020204" pitchFamily="34" charset="-122"/>
                <a:ea typeface="微软雅黑" panose="020B0503020204020204" pitchFamily="34" charset="-122"/>
              </a:endParaRPr>
            </a:p>
            <a:p>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378460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加载是ETL过程中的最后一步，将数据最终加载到目标数据结构中。在数据加载到数据库的过程中，分为全量加载（更新）和增量加载（更新）两种加载操作。</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全量加载：全表删除后再进行数据加载的方式。</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增量加载：目标表仅更新源表变化的数据。</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全量加载从技术角度上说，比增量加载要简单很多。一般只要在数据加载之前，清空目标表，再全量导入源表数据即可。但是由于数据量，系统资源和数据的实时性的要求，很多情况下我们都需要使用增量加载机制。</a:t>
            </a:r>
          </a:p>
        </p:txBody>
      </p:sp>
    </p:spTree>
  </p:cSld>
  <p:clrMapOvr>
    <a:masterClrMapping/>
  </p:clrMapOvr>
  <p:transition spd="slow" advClick="0" advTm="36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926465" y="1057910"/>
            <a:ext cx="10343515" cy="4215765"/>
          </a:xfrm>
          <a:prstGeom prst="rect">
            <a:avLst/>
          </a:prstGeom>
          <a:noFill/>
          <a:ln w="9525">
            <a:noFill/>
          </a:ln>
        </p:spPr>
        <p:txBody>
          <a:bodyPr wrap="square">
            <a:spAutoFit/>
          </a:bodyPr>
          <a:lstStyle/>
          <a:p>
            <a:pPr marL="0" indent="0"/>
            <a:r>
              <a:rPr lang="en-US" altLang="zh-CN" sz="2000" b="0">
                <a:latin typeface="微软雅黑" panose="020B0503020204020204" pitchFamily="34" charset="-122"/>
                <a:ea typeface="微软雅黑" panose="020B0503020204020204" pitchFamily="34" charset="-122"/>
              </a:rPr>
              <a:t>   </a:t>
            </a:r>
            <a:r>
              <a:rPr lang="en-US" altLang="zh-CN" sz="2400" b="0">
                <a:latin typeface="微软雅黑" panose="020B0503020204020204" pitchFamily="34" charset="-122"/>
                <a:ea typeface="微软雅黑" panose="020B0503020204020204" pitchFamily="34" charset="-122"/>
              </a:rPr>
              <a:t>   </a:t>
            </a:r>
            <a:r>
              <a:rPr lang="zh-CN" sz="2400" b="0">
                <a:latin typeface="微软雅黑" panose="020B0503020204020204" pitchFamily="34" charset="-122"/>
                <a:ea typeface="微软雅黑" panose="020B0503020204020204" pitchFamily="34" charset="-122"/>
              </a:rPr>
              <a:t>增量加载难度在于必须设计正确有效的方法从数据源中抽取变化的数据以及虽然没有变化，但受到变化数据影响的源数据，同时将这些变化的和未变化但受影响的数据在完成相应的逻辑转换后更新到数据集合中。</a:t>
            </a:r>
          </a:p>
          <a:p>
            <a:pPr marL="0" indent="0"/>
            <a:endParaRPr lang="zh-CN" sz="2400" b="0">
              <a:latin typeface="微软雅黑" panose="020B0503020204020204" pitchFamily="34" charset="-122"/>
              <a:ea typeface="微软雅黑" panose="020B0503020204020204" pitchFamily="34" charset="-122"/>
            </a:endParaRPr>
          </a:p>
          <a:p>
            <a:pPr marL="0" indent="0"/>
            <a:r>
              <a:rPr lang="zh-CN" sz="2400">
                <a:latin typeface="微软雅黑" panose="020B0503020204020204" pitchFamily="34" charset="-122"/>
                <a:ea typeface="微软雅黑" panose="020B0503020204020204" pitchFamily="34" charset="-122"/>
                <a:sym typeface="+mn-ea"/>
              </a:rPr>
              <a:t>    增量抽取机制比较适用于以下特点的数据表：</a:t>
            </a:r>
          </a:p>
          <a:p>
            <a:pPr marL="0" indent="0"/>
            <a:endParaRPr lang="zh-CN" sz="2400" b="0">
              <a:latin typeface="微软雅黑" panose="020B0503020204020204" pitchFamily="34" charset="-122"/>
              <a:ea typeface="微软雅黑" panose="020B0503020204020204" pitchFamily="34" charset="-122"/>
            </a:endParaRPr>
          </a:p>
          <a:p>
            <a:pPr marL="0" indent="0"/>
            <a:endParaRPr lang="zh-CN" sz="2400" b="0">
              <a:latin typeface="微软雅黑" panose="020B0503020204020204" pitchFamily="34" charset="-122"/>
              <a:ea typeface="微软雅黑" panose="020B0503020204020204" pitchFamily="34" charset="-122"/>
            </a:endParaRPr>
          </a:p>
          <a:p>
            <a:pPr marL="0" indent="0"/>
            <a:endParaRPr lang="zh-CN" sz="2000" b="0">
              <a:latin typeface="微软雅黑" panose="020B0503020204020204" pitchFamily="34" charset="-122"/>
              <a:ea typeface="微软雅黑" panose="020B0503020204020204" pitchFamily="34" charset="-122"/>
            </a:endParaRPr>
          </a:p>
          <a:p>
            <a:pPr marL="0" indent="0"/>
            <a:r>
              <a:rPr lang="zh-CN" sz="2000" b="0">
                <a:latin typeface="微软雅黑" panose="020B0503020204020204" pitchFamily="34" charset="-122"/>
                <a:ea typeface="微软雅黑" panose="020B0503020204020204" pitchFamily="34" charset="-122"/>
              </a:rPr>
              <a:t>    </a:t>
            </a:r>
          </a:p>
          <a:p>
            <a:pPr marL="0" indent="0"/>
            <a:r>
              <a:rPr lang="zh-CN" sz="2000" b="0">
                <a:latin typeface="微软雅黑" panose="020B0503020204020204" pitchFamily="34" charset="-122"/>
                <a:ea typeface="微软雅黑" panose="020B0503020204020204" pitchFamily="34" charset="-122"/>
              </a:rPr>
              <a:t>    </a:t>
            </a:r>
          </a:p>
          <a:p>
            <a:pPr marL="0" indent="0"/>
            <a:r>
              <a:rPr lang="zh-CN" sz="2000" b="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a:p>
            <a:pPr marL="0" indent="0"/>
            <a:endParaRPr lang="zh-CN" altLang="en-US" sz="2000">
              <a:latin typeface="微软雅黑" panose="020B0503020204020204" pitchFamily="34" charset="-122"/>
              <a:ea typeface="微软雅黑" panose="020B0503020204020204" pitchFamily="34" charset="-122"/>
            </a:endParaRPr>
          </a:p>
        </p:txBody>
      </p:sp>
      <p:sp>
        <p:nvSpPr>
          <p:cNvPr id="78" name="矩形 77"/>
          <p:cNvSpPr/>
          <p:nvPr>
            <p:custDataLst>
              <p:tags r:id="rId1"/>
            </p:custDataLst>
          </p:nvPr>
        </p:nvSpPr>
        <p:spPr>
          <a:xfrm>
            <a:off x="-83888" y="4418226"/>
            <a:ext cx="3835331" cy="594076"/>
          </a:xfrm>
          <a:prstGeom prst="rect">
            <a:avLst/>
          </a:prstGeom>
          <a:solidFill>
            <a:sysClr val="window" lastClr="FFFFFF"/>
          </a:solidFill>
          <a:ln>
            <a:noFill/>
          </a:ln>
          <a:effectLst>
            <a:outerShdw blurRad="63500" algn="ctr" rotWithShape="0">
              <a:srgbClr val="000000">
                <a:lumMod val="50000"/>
                <a:lumOff val="50000"/>
                <a:alpha val="15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kumimoji="1" lang="zh-CN" altLang="en-US" sz="1200"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矩形 78"/>
          <p:cNvSpPr/>
          <p:nvPr>
            <p:custDataLst>
              <p:tags r:id="rId2"/>
            </p:custDataLst>
          </p:nvPr>
        </p:nvSpPr>
        <p:spPr>
          <a:xfrm>
            <a:off x="828727" y="3560155"/>
            <a:ext cx="3835331" cy="594076"/>
          </a:xfrm>
          <a:prstGeom prst="rect">
            <a:avLst/>
          </a:prstGeom>
          <a:solidFill>
            <a:sysClr val="window" lastClr="FFFFFF"/>
          </a:solidFill>
          <a:ln>
            <a:noFill/>
          </a:ln>
          <a:effectLst>
            <a:outerShdw blurRad="63500" algn="ctr" rotWithShape="0">
              <a:srgbClr val="000000">
                <a:lumMod val="50000"/>
                <a:lumOff val="50000"/>
                <a:alpha val="15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kumimoji="1" lang="zh-CN" altLang="en-US" sz="1200"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矩形 79"/>
          <p:cNvSpPr/>
          <p:nvPr>
            <p:custDataLst>
              <p:tags r:id="rId3"/>
            </p:custDataLst>
          </p:nvPr>
        </p:nvSpPr>
        <p:spPr>
          <a:xfrm>
            <a:off x="828727" y="4236360"/>
            <a:ext cx="3835331" cy="594076"/>
          </a:xfrm>
          <a:prstGeom prst="rect">
            <a:avLst/>
          </a:prstGeom>
          <a:solidFill>
            <a:sysClr val="window" lastClr="FFFFFF"/>
          </a:solidFill>
          <a:ln>
            <a:noFill/>
          </a:ln>
          <a:effectLst>
            <a:outerShdw blurRad="63500" algn="ctr" rotWithShape="0">
              <a:srgbClr val="000000">
                <a:lumMod val="50000"/>
                <a:lumOff val="50000"/>
                <a:alpha val="15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kumimoji="1" lang="zh-CN" altLang="en-US" sz="1200"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矩形 80"/>
          <p:cNvSpPr/>
          <p:nvPr>
            <p:custDataLst>
              <p:tags r:id="rId4"/>
            </p:custDataLst>
          </p:nvPr>
        </p:nvSpPr>
        <p:spPr>
          <a:xfrm>
            <a:off x="828727" y="4912565"/>
            <a:ext cx="3835331" cy="594076"/>
          </a:xfrm>
          <a:prstGeom prst="rect">
            <a:avLst/>
          </a:prstGeom>
          <a:solidFill>
            <a:sysClr val="window" lastClr="FFFFFF"/>
          </a:solidFill>
          <a:ln>
            <a:noFill/>
          </a:ln>
          <a:effectLst>
            <a:outerShdw blurRad="63500" algn="ctr" rotWithShape="0">
              <a:srgbClr val="000000">
                <a:lumMod val="50000"/>
                <a:lumOff val="50000"/>
                <a:alpha val="15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kumimoji="1" lang="zh-CN" altLang="en-US" sz="1200"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文本框 81"/>
          <p:cNvSpPr txBox="1"/>
          <p:nvPr>
            <p:custDataLst>
              <p:tags r:id="rId5"/>
            </p:custDataLst>
          </p:nvPr>
        </p:nvSpPr>
        <p:spPr>
          <a:xfrm>
            <a:off x="1486440" y="3225655"/>
            <a:ext cx="2984793" cy="176127"/>
          </a:xfrm>
          <a:prstGeom prst="rect">
            <a:avLst/>
          </a:prstGeom>
          <a:noFill/>
        </p:spPr>
        <p:txBody>
          <a:bodyPr wrap="square" lIns="67500" tIns="0" rIns="67500" bIns="35100" rtlCol="0">
            <a:normAutofit fontScale="72500" lnSpcReduction="20000"/>
          </a:bodyPr>
          <a:lstStyle>
            <a:defPPr>
              <a:defRPr lang="zh-CN"/>
            </a:defPPr>
            <a:lvl1pPr fontAlgn="auto">
              <a:lnSpc>
                <a:spcPct val="130000"/>
              </a:lnSpc>
              <a:defRPr sz="1600" spc="150">
                <a:uFillTx/>
              </a:defRPr>
            </a:lvl1pPr>
          </a:lstStyle>
          <a:p>
            <a:pPr>
              <a:lnSpc>
                <a:spcPct val="120000"/>
              </a:lnSpc>
            </a:pPr>
            <a:endParaRPr lang="zh-CN" altLang="en-US" sz="1200">
              <a:solidFill>
                <a:srgbClr val="000000">
                  <a:lumMod val="50000"/>
                  <a:lumOff val="50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83" name="文本框 82"/>
          <p:cNvSpPr txBox="1"/>
          <p:nvPr>
            <p:custDataLst>
              <p:tags r:id="rId6"/>
            </p:custDataLst>
          </p:nvPr>
        </p:nvSpPr>
        <p:spPr>
          <a:xfrm>
            <a:off x="1486535" y="2896235"/>
            <a:ext cx="6623050" cy="578485"/>
          </a:xfrm>
          <a:prstGeom prst="rect">
            <a:avLst/>
          </a:prstGeom>
          <a:noFill/>
        </p:spPr>
        <p:txBody>
          <a:bodyPr wrap="square" lIns="67500" tIns="35100" rIns="67500" bIns="0" rtlCol="0" anchor="b"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lvl="0" algn="l" fontAlgn="ctr">
              <a:lnSpc>
                <a:spcPct val="120000"/>
              </a:lnSpc>
            </a:pPr>
            <a:r>
              <a:rPr lang="zh-CN">
                <a:sym typeface="+mn-ea"/>
              </a:rPr>
              <a:t>数据量巨大的目标表</a:t>
            </a:r>
            <a:r>
              <a:rPr lang="zh-CN" sz="1500">
                <a:sym typeface="+mn-ea"/>
              </a:rPr>
              <a:t>。</a:t>
            </a:r>
            <a:endParaRPr lang="zh-CN" altLang="en-US" sz="15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85" name="文本框 84"/>
          <p:cNvSpPr txBox="1"/>
          <p:nvPr>
            <p:custDataLst>
              <p:tags r:id="rId7"/>
            </p:custDataLst>
          </p:nvPr>
        </p:nvSpPr>
        <p:spPr>
          <a:xfrm>
            <a:off x="1481182" y="4154271"/>
            <a:ext cx="6986116" cy="494466"/>
          </a:xfrm>
          <a:prstGeom prst="rect">
            <a:avLst/>
          </a:prstGeom>
          <a:noFill/>
        </p:spPr>
        <p:txBody>
          <a:bodyPr wrap="square" lIns="67500" tIns="35100" rIns="67500" bIns="0" rtlCol="0" anchor="b"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lvl="0" algn="l" fontAlgn="ctr">
              <a:lnSpc>
                <a:spcPct val="120000"/>
              </a:lnSpc>
            </a:pPr>
            <a:r>
              <a:rPr lang="zh-CN">
                <a:sym typeface="+mn-ea"/>
              </a:rPr>
              <a:t>源表变化数据相对数据总量较小</a:t>
            </a:r>
            <a:r>
              <a:rPr lang="zh-CN" sz="1500">
                <a:sym typeface="+mn-ea"/>
              </a:rPr>
              <a:t>。</a:t>
            </a:r>
            <a:endParaRPr lang="zh-CN" altLang="en-US" sz="1500"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87" name="文本框 86"/>
          <p:cNvSpPr txBox="1"/>
          <p:nvPr>
            <p:custDataLst>
              <p:tags r:id="rId8"/>
            </p:custDataLst>
          </p:nvPr>
        </p:nvSpPr>
        <p:spPr>
          <a:xfrm>
            <a:off x="1486665" y="3560170"/>
            <a:ext cx="8530460" cy="404370"/>
          </a:xfrm>
          <a:prstGeom prst="rect">
            <a:avLst/>
          </a:prstGeom>
          <a:noFill/>
        </p:spPr>
        <p:txBody>
          <a:bodyPr wrap="square" lIns="67500" tIns="35100" rIns="67500" bIns="0" rtlCol="0" anchor="b"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lvl="0" algn="l" fontAlgn="ctr">
              <a:lnSpc>
                <a:spcPct val="120000"/>
              </a:lnSpc>
            </a:pPr>
            <a:r>
              <a:rPr lang="zh-CN">
                <a:sym typeface="+mn-ea"/>
              </a:rPr>
              <a:t>源表变化数据比较规律，例如按时间序列增长或减少。</a:t>
            </a:r>
            <a:endParaRPr lang="zh-CN" altLang="en-US" b="1">
              <a:solidFill>
                <a:srgbClr val="000000">
                  <a:lumMod val="75000"/>
                  <a:lumOff val="25000"/>
                </a:srgbClr>
              </a:solidFill>
              <a:uFillTx/>
              <a:latin typeface="Arial" panose="020B0604020202020204" pitchFamily="34" charset="0"/>
              <a:ea typeface="微软雅黑" panose="020B0503020204020204" pitchFamily="34" charset="-122"/>
              <a:sym typeface="+mn-ea"/>
            </a:endParaRPr>
          </a:p>
        </p:txBody>
      </p:sp>
      <p:sp>
        <p:nvSpPr>
          <p:cNvPr id="89" name="文本框 88"/>
          <p:cNvSpPr txBox="1"/>
          <p:nvPr>
            <p:custDataLst>
              <p:tags r:id="rId9"/>
            </p:custDataLst>
          </p:nvPr>
        </p:nvSpPr>
        <p:spPr>
          <a:xfrm>
            <a:off x="1486482" y="4912664"/>
            <a:ext cx="6986116" cy="494466"/>
          </a:xfrm>
          <a:prstGeom prst="rect">
            <a:avLst/>
          </a:prstGeom>
          <a:noFill/>
        </p:spPr>
        <p:txBody>
          <a:bodyPr wrap="square" lIns="67500" tIns="35100" rIns="67500" bIns="0" rtlCol="0" anchor="b"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lvl="0" algn="l" fontAlgn="ctr">
              <a:lnSpc>
                <a:spcPct val="120000"/>
              </a:lnSpc>
            </a:pPr>
            <a:r>
              <a:rPr lang="zh-CN">
                <a:sym typeface="+mn-ea"/>
              </a:rPr>
              <a:t>目标表需要记录过期信息或者冗余信息。</a:t>
            </a:r>
            <a:endParaRPr lang="zh-CN" altLang="en-US" b="1">
              <a:solidFill>
                <a:srgbClr val="000000">
                  <a:lumMod val="75000"/>
                  <a:lumOff val="25000"/>
                </a:srgb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custDataLst>
              <p:tags r:id="rId10"/>
            </p:custDataLst>
          </p:nvPr>
        </p:nvSpPr>
        <p:spPr>
          <a:xfrm>
            <a:off x="1486443" y="5561733"/>
            <a:ext cx="5317215" cy="594335"/>
          </a:xfrm>
          <a:prstGeom prst="rect">
            <a:avLst/>
          </a:prstGeom>
          <a:solidFill>
            <a:sysClr val="window" lastClr="FFFFFF"/>
          </a:solidFill>
          <a:ln>
            <a:noFill/>
          </a:ln>
          <a:effectLst>
            <a:outerShdw blurRad="63500" algn="ctr" rotWithShape="0">
              <a:srgbClr val="000000">
                <a:lumMod val="50000"/>
                <a:lumOff val="50000"/>
                <a:alpha val="15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nSpc>
                <a:spcPct val="120000"/>
              </a:lnSpc>
            </a:pPr>
            <a:r>
              <a:rPr lang="zh-CN" sz="2400" dirty="0">
                <a:solidFill>
                  <a:schemeClr val="tx1"/>
                </a:solidFill>
                <a:latin typeface="微软雅黑" panose="020B0503020204020204" pitchFamily="34" charset="-122"/>
                <a:ea typeface="微软雅黑" panose="020B0503020204020204" pitchFamily="34" charset="-122"/>
                <a:sym typeface="+mn-ea"/>
              </a:rPr>
              <a:t>业务系统能直接提供增量</a:t>
            </a:r>
            <a:r>
              <a:rPr lang="zh-CN" altLang="en-US" sz="2400" dirty="0">
                <a:solidFill>
                  <a:schemeClr val="tx1"/>
                </a:solidFill>
                <a:latin typeface="微软雅黑" panose="020B0503020204020204" pitchFamily="34" charset="-122"/>
                <a:ea typeface="微软雅黑" panose="020B0503020204020204" pitchFamily="34" charset="-122"/>
                <a:sym typeface="+mn-ea"/>
              </a:rPr>
              <a:t>。</a:t>
            </a:r>
            <a:r>
              <a:rPr lang="zh-CN" sz="1200" dirty="0">
                <a:latin typeface="微软雅黑" panose="020B0503020204020204" pitchFamily="34" charset="-122"/>
                <a:ea typeface="微软雅黑" panose="020B0503020204020204" pitchFamily="34" charset="-122"/>
                <a:sym typeface="+mn-ea"/>
              </a:rPr>
              <a:t>数据。</a:t>
            </a:r>
            <a:endParaRPr kumimoji="1" lang="zh-CN" altLang="en-US" sz="12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11"/>
            </p:custDataLst>
          </p:nvPr>
        </p:nvSpPr>
        <p:spPr>
          <a:xfrm>
            <a:off x="1075288" y="3056773"/>
            <a:ext cx="256988" cy="256988"/>
          </a:xfrm>
          <a:prstGeom prst="rect">
            <a:avLst/>
          </a:prstGeom>
          <a:solidFill>
            <a:srgbClr val="1F74AD"/>
          </a:solidFill>
          <a:ln>
            <a:noFill/>
          </a:ln>
          <a:effectLst>
            <a:outerShdw dist="101600" dir="2700000" algn="tl" rotWithShape="0">
              <a:sysClr val="window" lastClr="FFFFFF">
                <a:lumMod val="8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r>
              <a:rPr kumimoji="1" lang="en-US" altLang="zh-CN" sz="1200"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p>
        </p:txBody>
      </p:sp>
      <p:sp>
        <p:nvSpPr>
          <p:cNvPr id="34" name="矩形 33"/>
          <p:cNvSpPr/>
          <p:nvPr>
            <p:custDataLst>
              <p:tags r:id="rId12"/>
            </p:custDataLst>
          </p:nvPr>
        </p:nvSpPr>
        <p:spPr>
          <a:xfrm>
            <a:off x="1075288" y="4398925"/>
            <a:ext cx="256988" cy="256988"/>
          </a:xfrm>
          <a:prstGeom prst="rect">
            <a:avLst/>
          </a:prstGeom>
          <a:solidFill>
            <a:srgbClr val="1F74AD"/>
          </a:solidFill>
          <a:ln>
            <a:noFill/>
          </a:ln>
          <a:effectLst>
            <a:outerShdw dist="101600" dir="2700000" algn="tl" rotWithShape="0">
              <a:sysClr val="window" lastClr="FFFFFF">
                <a:lumMod val="8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r>
              <a:rPr kumimoji="1" lang="en-US" altLang="zh-CN" sz="1200"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p>
        </p:txBody>
      </p:sp>
      <p:sp>
        <p:nvSpPr>
          <p:cNvPr id="36" name="矩形 35"/>
          <p:cNvSpPr/>
          <p:nvPr>
            <p:custDataLst>
              <p:tags r:id="rId13"/>
            </p:custDataLst>
          </p:nvPr>
        </p:nvSpPr>
        <p:spPr>
          <a:xfrm>
            <a:off x="1075288" y="3728238"/>
            <a:ext cx="256988" cy="256988"/>
          </a:xfrm>
          <a:prstGeom prst="rect">
            <a:avLst/>
          </a:prstGeom>
          <a:solidFill>
            <a:srgbClr val="1F74AD"/>
          </a:solidFill>
          <a:ln>
            <a:noFill/>
          </a:ln>
          <a:effectLst>
            <a:outerShdw dist="101600" dir="2700000" algn="tl" rotWithShape="0">
              <a:sysClr val="window" lastClr="FFFFFF">
                <a:lumMod val="8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r>
              <a:rPr kumimoji="1" lang="en-US" altLang="zh-CN" sz="1200"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p>
        </p:txBody>
      </p:sp>
      <p:sp>
        <p:nvSpPr>
          <p:cNvPr id="38" name="矩形 37"/>
          <p:cNvSpPr/>
          <p:nvPr>
            <p:custDataLst>
              <p:tags r:id="rId14"/>
            </p:custDataLst>
          </p:nvPr>
        </p:nvSpPr>
        <p:spPr>
          <a:xfrm>
            <a:off x="1075288" y="5096082"/>
            <a:ext cx="256988" cy="256988"/>
          </a:xfrm>
          <a:prstGeom prst="rect">
            <a:avLst/>
          </a:prstGeom>
          <a:solidFill>
            <a:srgbClr val="1F74AD"/>
          </a:solidFill>
          <a:ln>
            <a:noFill/>
          </a:ln>
          <a:effectLst>
            <a:outerShdw dist="101600" dir="2700000" algn="tl" rotWithShape="0">
              <a:sysClr val="window" lastClr="FFFFFF">
                <a:lumMod val="8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kumimoji="1" lang="zh-CN" altLang="en-US" sz="1200"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custDataLst>
              <p:tags r:id="rId15"/>
            </p:custDataLst>
          </p:nvPr>
        </p:nvSpPr>
        <p:spPr>
          <a:xfrm>
            <a:off x="1060298" y="5094587"/>
            <a:ext cx="282272" cy="237458"/>
          </a:xfrm>
          <a:prstGeom prst="rect">
            <a:avLst/>
          </a:prstGeom>
          <a:noFill/>
        </p:spPr>
        <p:txBody>
          <a:bodyPr wrap="square" rtlCol="0" anchor="ctr">
            <a:normAutofit fontScale="57500" lnSpcReduction="20000"/>
          </a:bodyPr>
          <a:lstStyle/>
          <a:p>
            <a:pPr algn="ctr">
              <a:lnSpc>
                <a:spcPct val="120000"/>
              </a:lnSpc>
            </a:pPr>
            <a:r>
              <a:rPr lang="en-US" altLang="zh-CN" sz="15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p>
        </p:txBody>
      </p:sp>
      <p:sp>
        <p:nvSpPr>
          <p:cNvPr id="40" name="矩形 39"/>
          <p:cNvSpPr/>
          <p:nvPr>
            <p:custDataLst>
              <p:tags r:id="rId16"/>
            </p:custDataLst>
          </p:nvPr>
        </p:nvSpPr>
        <p:spPr>
          <a:xfrm>
            <a:off x="1077317" y="5741889"/>
            <a:ext cx="256988" cy="256988"/>
          </a:xfrm>
          <a:prstGeom prst="rect">
            <a:avLst/>
          </a:prstGeom>
          <a:solidFill>
            <a:srgbClr val="1F74AD"/>
          </a:solidFill>
          <a:ln>
            <a:noFill/>
          </a:ln>
          <a:effectLst>
            <a:outerShdw dist="101600" dir="2700000" algn="tl" rotWithShape="0">
              <a:sysClr val="window" lastClr="FFFFFF">
                <a:lumMod val="8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kumimoji="1" lang="zh-CN" altLang="en-US" sz="1200"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文本框 40"/>
          <p:cNvSpPr txBox="1"/>
          <p:nvPr>
            <p:custDataLst>
              <p:tags r:id="rId17"/>
            </p:custDataLst>
          </p:nvPr>
        </p:nvSpPr>
        <p:spPr>
          <a:xfrm>
            <a:off x="1062328" y="5740393"/>
            <a:ext cx="282272" cy="237458"/>
          </a:xfrm>
          <a:prstGeom prst="rect">
            <a:avLst/>
          </a:prstGeom>
          <a:noFill/>
        </p:spPr>
        <p:txBody>
          <a:bodyPr wrap="square" rtlCol="0" anchor="ctr">
            <a:noAutofit/>
          </a:bodyPr>
          <a:lstStyle/>
          <a:p>
            <a:pPr algn="ctr">
              <a:lnSpc>
                <a:spcPct val="120000"/>
              </a:lnSpc>
            </a:pPr>
            <a:r>
              <a:rPr lang="en-US" altLang="zh-CN" sz="1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5</a:t>
            </a:r>
          </a:p>
        </p:txBody>
      </p:sp>
    </p:spTree>
  </p:cSld>
  <p:clrMapOvr>
    <a:masterClrMapping/>
  </p:clrMapOvr>
  <p:transition spd="slow" advClick="0" advTm="362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1383665"/>
            <a:chOff x="695" y="481"/>
            <a:chExt cx="9826" cy="2179"/>
          </a:xfrm>
        </p:grpSpPr>
        <p:sp>
          <p:nvSpPr>
            <p:cNvPr id="116" name="TextBox 54"/>
            <p:cNvSpPr txBox="1"/>
            <p:nvPr/>
          </p:nvSpPr>
          <p:spPr>
            <a:xfrm>
              <a:off x="1109" y="481"/>
              <a:ext cx="9412" cy="2179"/>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84849"/>
                  </a:solidFill>
                  <a:latin typeface="微软雅黑" panose="020B0503020204020204" pitchFamily="34" charset="-122"/>
                  <a:ea typeface="微软雅黑" panose="020B0503020204020204" pitchFamily="34" charset="-122"/>
                </a:rPr>
                <a:t>数据</a:t>
              </a:r>
              <a:r>
                <a:rPr lang="en-US" altLang="zh-CN" sz="2800" b="1" dirty="0">
                  <a:solidFill>
                    <a:srgbClr val="484849"/>
                  </a:solidFill>
                  <a:latin typeface="微软雅黑" panose="020B0503020204020204" pitchFamily="34" charset="-122"/>
                  <a:ea typeface="微软雅黑" panose="020B0503020204020204" pitchFamily="34" charset="-122"/>
                </a:rPr>
                <a:t>ETL</a:t>
              </a:r>
              <a:r>
                <a:rPr lang="zh-CN" altLang="en-US" sz="2800" b="1" dirty="0">
                  <a:solidFill>
                    <a:srgbClr val="484849"/>
                  </a:solidFill>
                  <a:latin typeface="微软雅黑" panose="020B0503020204020204" pitchFamily="34" charset="-122"/>
                  <a:ea typeface="微软雅黑" panose="020B0503020204020204" pitchFamily="34" charset="-122"/>
                </a:rPr>
                <a:t>过程</a:t>
              </a:r>
              <a:endParaRPr lang="en-US" altLang="zh-CN" sz="2800" b="1" dirty="0">
                <a:solidFill>
                  <a:srgbClr val="484849"/>
                </a:solidFill>
                <a:latin typeface="微软雅黑" panose="020B0503020204020204" pitchFamily="34" charset="-122"/>
                <a:ea typeface="微软雅黑" panose="020B0503020204020204" pitchFamily="34" charset="-122"/>
              </a:endParaRPr>
            </a:p>
            <a:p>
              <a:endParaRPr lang="en-US" altLang="zh-CN" sz="2800" b="1" dirty="0">
                <a:solidFill>
                  <a:srgbClr val="484849"/>
                </a:solidFill>
                <a:latin typeface="微软雅黑" panose="020B0503020204020204" pitchFamily="34" charset="-122"/>
                <a:ea typeface="微软雅黑" panose="020B0503020204020204" pitchFamily="34" charset="-122"/>
              </a:endParaRPr>
            </a:p>
            <a:p>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9" name="图片 8" descr="QQ截图20200626102007"/>
          <p:cNvPicPr>
            <a:picLocks noChangeAspect="1"/>
          </p:cNvPicPr>
          <p:nvPr/>
        </p:nvPicPr>
        <p:blipFill>
          <a:blip r:embed="rId3"/>
          <a:stretch>
            <a:fillRect/>
          </a:stretch>
        </p:blipFill>
        <p:spPr>
          <a:xfrm>
            <a:off x="1190625" y="1859280"/>
            <a:ext cx="9456420" cy="3798570"/>
          </a:xfrm>
          <a:prstGeom prst="rect">
            <a:avLst/>
          </a:prstGeom>
        </p:spPr>
      </p:pic>
    </p:spTree>
  </p:cSld>
  <p:clrMapOvr>
    <a:masterClrMapping/>
  </p:clrMapOvr>
  <p:transition spd="slow" advClick="0" advTm="3624"/>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1814830"/>
            <a:chOff x="695" y="481"/>
            <a:chExt cx="9826" cy="2858"/>
          </a:xfrm>
        </p:grpSpPr>
        <p:sp>
          <p:nvSpPr>
            <p:cNvPr id="116" name="TextBox 54"/>
            <p:cNvSpPr txBox="1"/>
            <p:nvPr/>
          </p:nvSpPr>
          <p:spPr>
            <a:xfrm>
              <a:off x="1109" y="481"/>
              <a:ext cx="9412" cy="285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7.1.5  ETL工具</a:t>
              </a:r>
              <a:endParaRPr lang="en-US" altLang="zh-CN" sz="2800" b="1" dirty="0">
                <a:solidFill>
                  <a:srgbClr val="484849"/>
                </a:solidFill>
                <a:latin typeface="微软雅黑" panose="020B0503020204020204" pitchFamily="34" charset="-122"/>
                <a:ea typeface="微软雅黑" panose="020B0503020204020204" pitchFamily="34" charset="-122"/>
              </a:endParaRPr>
            </a:p>
            <a:p>
              <a:endParaRPr lang="en-US" altLang="zh-CN" sz="2800" b="1" dirty="0">
                <a:solidFill>
                  <a:srgbClr val="484849"/>
                </a:solidFill>
                <a:latin typeface="微软雅黑" panose="020B0503020204020204" pitchFamily="34" charset="-122"/>
                <a:ea typeface="微软雅黑" panose="020B0503020204020204" pitchFamily="34" charset="-122"/>
              </a:endParaRPr>
            </a:p>
            <a:p>
              <a:endParaRPr lang="en-US" altLang="zh-CN" sz="2800" b="1" dirty="0">
                <a:solidFill>
                  <a:srgbClr val="484849"/>
                </a:solidFill>
                <a:latin typeface="微软雅黑" panose="020B0503020204020204" pitchFamily="34" charset="-122"/>
                <a:ea typeface="微软雅黑" panose="020B0503020204020204" pitchFamily="34" charset="-122"/>
              </a:endParaRPr>
            </a:p>
            <a:p>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452310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ETL工具所要完成的工作主要包括三个方面。</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首先，在数据存储和业务系统之间搭建起一座桥梁，确保新的业务数据能够源源不断地进入数据存储。</a:t>
            </a: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其次，用户的分析和应用能够反映最新的业务动态，虽然ETL在数据仓库架构的三部分中技术含量并不高，但其涉及到大量业务逻辑和异构环境，  因此在一般的数据存储项目中，ETL部分往往会消耗最多的精力。</a:t>
            </a: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最后，从整体角度来看，ETL的主要作用是为各种基于数据存储的分析和应用提供统一的数据接口，屏蔽负责的业务逻辑，而这正是构建数据存储最重要的意义所在。ETL工具的正确选择，可以从多方面考虑，如ETL对平台的支持、对数据源的支持、数据转换功能、管理和调度功能、集成和开放性、对元数据管理等功能出发。</a:t>
            </a:r>
          </a:p>
        </p:txBody>
      </p:sp>
    </p:spTree>
  </p:cSld>
  <p:clrMapOvr>
    <a:masterClrMapping/>
  </p:clrMapOvr>
  <p:transition spd="slow" advClick="0" advTm="362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86460" y="1151890"/>
            <a:ext cx="10424160" cy="2676525"/>
          </a:xfrm>
          <a:prstGeom prst="rect">
            <a:avLst/>
          </a:prstGeom>
          <a:noFill/>
        </p:spPr>
        <p:txBody>
          <a:bodyPr wrap="square" rtlCol="0">
            <a:spAutoFit/>
          </a:bodyPr>
          <a:lstStyle/>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专业的ETL厂商和主流工具主要有：Sqoop、Flume、OWB（Oracle Warehouse Builder）、ODI（Oracle Data）、Informatic PowerCenter（Infomatica公司）、AICloudETL、DataStage（Ascential公司）、Repository Explorer、Beeload、Kettle、DataSpider、ETL Automation（NCR Teradata公司）、Data Intergrator（Business Objects公司）和DecisionStream（Cognos公司）。</a:t>
            </a:r>
          </a:p>
        </p:txBody>
      </p:sp>
    </p:spTree>
  </p:cSld>
  <p:clrMapOvr>
    <a:masterClrMapping/>
  </p:clrMapOvr>
  <p:transition spd="slow" advClick="0" advTm="3624"/>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3860165" y="2689860"/>
            <a:ext cx="5668645" cy="738505"/>
          </a:xfrm>
          <a:prstGeom prst="rect">
            <a:avLst/>
          </a:prstGeom>
          <a:noFill/>
        </p:spPr>
        <p:txBody>
          <a:bodyPr wrap="square" lIns="0" tIns="0" rIns="0" bIns="0" rtlCol="0">
            <a:spAutoFit/>
          </a:bodyPr>
          <a:lstStyle/>
          <a:p>
            <a:pPr>
              <a:buFontTx/>
              <a:buNone/>
            </a:pPr>
            <a:r>
              <a:rPr lang="zh-CN" altLang="en-GB" sz="4800" b="1" dirty="0">
                <a:solidFill>
                  <a:schemeClr val="tx2"/>
                </a:solidFill>
                <a:latin typeface="微软雅黑" panose="020B0503020204020204" pitchFamily="34" charset="-122"/>
                <a:ea typeface="微软雅黑" panose="020B0503020204020204" pitchFamily="34" charset="-122"/>
                <a:cs typeface="+mn-ea"/>
                <a:sym typeface="+mn-lt"/>
              </a:rPr>
              <a:t>大数据采集与预处理</a:t>
            </a:r>
          </a:p>
        </p:txBody>
      </p:sp>
      <p:sp>
        <p:nvSpPr>
          <p:cNvPr id="15" name="矩形 259"/>
          <p:cNvSpPr>
            <a:spLocks noChangeArrowheads="1"/>
          </p:cNvSpPr>
          <p:nvPr/>
        </p:nvSpPr>
        <p:spPr bwMode="auto">
          <a:xfrm>
            <a:off x="2049783" y="240107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07</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93165" y="1376045"/>
            <a:ext cx="9353550" cy="4523105"/>
          </a:xfrm>
          <a:prstGeom prst="rect">
            <a:avLst/>
          </a:prstGeom>
          <a:noFill/>
        </p:spPr>
        <p:txBody>
          <a:bodyPr wrap="square" rtlCol="0">
            <a:spAutoFit/>
          </a:bodyPr>
          <a:lstStyle/>
          <a:p>
            <a:r>
              <a:rPr lang="en-US" sz="2400" dirty="0">
                <a:latin typeface="微软雅黑" panose="020B0503020204020204" pitchFamily="34" charset="-122"/>
                <a:ea typeface="微软雅黑" panose="020B0503020204020204" pitchFamily="34" charset="-122"/>
                <a:cs typeface="微软雅黑" panose="020B0503020204020204" pitchFamily="34" charset="-122"/>
              </a:rPr>
              <a:t>    </a:t>
            </a:r>
            <a:r>
              <a:rPr sz="2400" dirty="0">
                <a:latin typeface="微软雅黑" panose="020B0503020204020204" pitchFamily="34" charset="-122"/>
                <a:ea typeface="微软雅黑" panose="020B0503020204020204" pitchFamily="34" charset="-122"/>
                <a:cs typeface="微软雅黑" panose="020B0503020204020204" pitchFamily="34" charset="-122"/>
              </a:rPr>
              <a:t>爬虫是一种获取数据的工具，通过URL（统一资源定位符，互联网资源存放位置的标准地址）对互联网进行尽可能广泛的遍历。在网络爬虫的系统框架中，主过程由控制器，解析器，资源库三部分组成。</a:t>
            </a:r>
          </a:p>
          <a:p>
            <a:endParaRPr sz="2400" dirty="0">
              <a:latin typeface="微软雅黑" panose="020B0503020204020204" pitchFamily="34" charset="-122"/>
              <a:ea typeface="微软雅黑" panose="020B0503020204020204" pitchFamily="34" charset="-122"/>
              <a:cs typeface="微软雅黑" panose="020B0503020204020204" pitchFamily="34" charset="-122"/>
            </a:endParaRPr>
          </a:p>
          <a:p>
            <a:r>
              <a:rPr sz="2400" dirty="0" err="1">
                <a:latin typeface="微软雅黑" panose="020B0503020204020204" pitchFamily="34" charset="-122"/>
                <a:ea typeface="微软雅黑" panose="020B0503020204020204" pitchFamily="34" charset="-122"/>
                <a:cs typeface="微软雅黑" panose="020B0503020204020204" pitchFamily="34" charset="-122"/>
              </a:rPr>
              <a:t>控制器</a:t>
            </a:r>
            <a:r>
              <a:rPr lang="zh-CN" sz="2400" dirty="0">
                <a:latin typeface="微软雅黑" panose="020B0503020204020204" pitchFamily="34" charset="-122"/>
                <a:ea typeface="微软雅黑" panose="020B0503020204020204" pitchFamily="34" charset="-122"/>
                <a:cs typeface="微软雅黑" panose="020B0503020204020204" pitchFamily="34" charset="-122"/>
              </a:rPr>
              <a:t>：</a:t>
            </a:r>
            <a:r>
              <a:rPr sz="2400" dirty="0" err="1">
                <a:latin typeface="微软雅黑" panose="020B0503020204020204" pitchFamily="34" charset="-122"/>
                <a:ea typeface="微软雅黑" panose="020B0503020204020204" pitchFamily="34" charset="-122"/>
                <a:cs typeface="微软雅黑" panose="020B0503020204020204" pitchFamily="34" charset="-122"/>
              </a:rPr>
              <a:t>主要工作是负责给多线程中的各个爬虫线程分配工作任务</a:t>
            </a:r>
            <a:r>
              <a:rPr sz="2400" dirty="0">
                <a:latin typeface="微软雅黑" panose="020B0503020204020204" pitchFamily="34" charset="-122"/>
                <a:ea typeface="微软雅黑" panose="020B0503020204020204" pitchFamily="34" charset="-122"/>
                <a:cs typeface="微软雅黑" panose="020B0503020204020204" pitchFamily="34" charset="-122"/>
              </a:rPr>
              <a:t>。</a:t>
            </a:r>
          </a:p>
          <a:p>
            <a:endParaRPr sz="2400" dirty="0">
              <a:latin typeface="微软雅黑" panose="020B0503020204020204" pitchFamily="34" charset="-122"/>
              <a:ea typeface="微软雅黑" panose="020B0503020204020204" pitchFamily="34" charset="-122"/>
              <a:cs typeface="微软雅黑" panose="020B0503020204020204" pitchFamily="34" charset="-122"/>
            </a:endParaRPr>
          </a:p>
          <a:p>
            <a:r>
              <a:rPr sz="2400" dirty="0" err="1">
                <a:latin typeface="微软雅黑" panose="020B0503020204020204" pitchFamily="34" charset="-122"/>
                <a:ea typeface="微软雅黑" panose="020B0503020204020204" pitchFamily="34" charset="-122"/>
                <a:cs typeface="微软雅黑" panose="020B0503020204020204" pitchFamily="34" charset="-122"/>
              </a:rPr>
              <a:t>解析器</a:t>
            </a:r>
            <a:r>
              <a:rPr lang="zh-CN" sz="2400" dirty="0">
                <a:latin typeface="微软雅黑" panose="020B0503020204020204" pitchFamily="34" charset="-122"/>
                <a:ea typeface="微软雅黑" panose="020B0503020204020204" pitchFamily="34" charset="-122"/>
                <a:cs typeface="微软雅黑" panose="020B0503020204020204" pitchFamily="34" charset="-122"/>
              </a:rPr>
              <a:t>：</a:t>
            </a:r>
            <a:r>
              <a:rPr sz="2400" dirty="0">
                <a:latin typeface="微软雅黑" panose="020B0503020204020204" pitchFamily="34" charset="-122"/>
                <a:ea typeface="微软雅黑" panose="020B0503020204020204" pitchFamily="34" charset="-122"/>
                <a:cs typeface="微软雅黑" panose="020B0503020204020204" pitchFamily="34" charset="-122"/>
              </a:rPr>
              <a:t>主要工作是下载网页，进行页面的处理，主要是将一些JS脚本标签、CSS代码内容、空格字符、HTML标签等内容处理掉，爬虫的基本工作是由解析器完成。</a:t>
            </a:r>
          </a:p>
          <a:p>
            <a:endParaRPr sz="2400" dirty="0">
              <a:latin typeface="微软雅黑" panose="020B0503020204020204" pitchFamily="34" charset="-122"/>
              <a:ea typeface="微软雅黑" panose="020B0503020204020204" pitchFamily="34" charset="-122"/>
              <a:cs typeface="微软雅黑" panose="020B0503020204020204" pitchFamily="34" charset="-122"/>
            </a:endParaRPr>
          </a:p>
          <a:p>
            <a:r>
              <a:rPr sz="2400" dirty="0" err="1">
                <a:latin typeface="微软雅黑" panose="020B0503020204020204" pitchFamily="34" charset="-122"/>
                <a:ea typeface="微软雅黑" panose="020B0503020204020204" pitchFamily="34" charset="-122"/>
                <a:cs typeface="微软雅黑" panose="020B0503020204020204" pitchFamily="34" charset="-122"/>
              </a:rPr>
              <a:t>资源库</a:t>
            </a:r>
            <a:r>
              <a:rPr lang="zh-CN" sz="2400" dirty="0">
                <a:latin typeface="微软雅黑" panose="020B0503020204020204" pitchFamily="34" charset="-122"/>
                <a:ea typeface="微软雅黑" panose="020B0503020204020204" pitchFamily="34" charset="-122"/>
                <a:cs typeface="微软雅黑" panose="020B0503020204020204" pitchFamily="34" charset="-122"/>
              </a:rPr>
              <a:t>：</a:t>
            </a:r>
            <a:r>
              <a:rPr sz="2400" dirty="0" err="1">
                <a:latin typeface="微软雅黑" panose="020B0503020204020204" pitchFamily="34" charset="-122"/>
                <a:ea typeface="微软雅黑" panose="020B0503020204020204" pitchFamily="34" charset="-122"/>
                <a:cs typeface="微软雅黑" panose="020B0503020204020204" pitchFamily="34" charset="-122"/>
              </a:rPr>
              <a:t>用来存放下载到的网页资源，一般都采用大型的数据库存储，如Oracle数据库，并对其建立索引</a:t>
            </a:r>
            <a:r>
              <a:rPr sz="2400" dirty="0">
                <a:latin typeface="微软雅黑" panose="020B0503020204020204" pitchFamily="34" charset="-122"/>
                <a:ea typeface="微软雅黑" panose="020B0503020204020204" pitchFamily="34" charset="-122"/>
                <a:cs typeface="微软雅黑" panose="020B0503020204020204" pitchFamily="34" charset="-122"/>
              </a:rPr>
              <a:t>。</a:t>
            </a:r>
          </a:p>
        </p:txBody>
      </p:sp>
      <p:pic>
        <p:nvPicPr>
          <p:cNvPr id="3" name="图片 2" descr="QQ截图20200626110312"/>
          <p:cNvPicPr>
            <a:picLocks noChangeAspect="1"/>
          </p:cNvPicPr>
          <p:nvPr/>
        </p:nvPicPr>
        <p:blipFill>
          <a:blip r:embed="rId3"/>
          <a:stretch>
            <a:fillRect/>
          </a:stretch>
        </p:blipFill>
        <p:spPr>
          <a:xfrm>
            <a:off x="10546715" y="553720"/>
            <a:ext cx="1622425" cy="1386205"/>
          </a:xfrm>
          <a:prstGeom prst="rect">
            <a:avLst/>
          </a:prstGeom>
        </p:spPr>
      </p:pic>
    </p:spTree>
  </p:cSld>
  <p:clrMapOvr>
    <a:masterClrMapping/>
  </p:clrMapOvr>
  <p:transition spd="slow" advClick="0" advTm="362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7.2.1  爬虫流程</a:t>
              </a:r>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4892675"/>
          </a:xfrm>
          <a:prstGeom prst="rect">
            <a:avLst/>
          </a:prstGeom>
          <a:noFill/>
        </p:spPr>
        <p:txBody>
          <a:bodyPr wrap="square" rtlCol="0">
            <a:spAutoFit/>
          </a:bodyPr>
          <a:lstStyle/>
          <a:p>
            <a:endParaRPr sz="2400">
              <a:latin typeface="微软雅黑" panose="020B0503020204020204" pitchFamily="34" charset="-122"/>
              <a:ea typeface="微软雅黑" panose="020B0503020204020204" pitchFamily="34" charset="-122"/>
              <a:cs typeface="微软雅黑" panose="020B0503020204020204" pitchFamily="34" charset="-122"/>
            </a:endParaRPr>
          </a:p>
          <a:p>
            <a:r>
              <a:rPr sz="2400">
                <a:latin typeface="微软雅黑" panose="020B0503020204020204" pitchFamily="34" charset="-122"/>
                <a:ea typeface="微软雅黑" panose="020B0503020204020204" pitchFamily="34" charset="-122"/>
                <a:cs typeface="微软雅黑" panose="020B0503020204020204" pitchFamily="34" charset="-122"/>
              </a:rPr>
              <a:t>1．发起请求</a:t>
            </a:r>
          </a:p>
          <a:p>
            <a:r>
              <a:rPr sz="2400">
                <a:latin typeface="微软雅黑" panose="020B0503020204020204" pitchFamily="34" charset="-122"/>
                <a:ea typeface="微软雅黑" panose="020B0503020204020204" pitchFamily="34" charset="-122"/>
                <a:cs typeface="微软雅黑" panose="020B0503020204020204" pitchFamily="34" charset="-122"/>
              </a:rPr>
              <a:t>通过HTTP库向目标站点发起请求，即发送一个Request，请求可以包含额外的headers等信息，等待服务器响应。爬虫从已经初始化好的网页链接队列中取出种子链接（如http://www.csdn.net等），通过这些种子链接不断地从互联网中获得新的网页数据。</a:t>
            </a:r>
          </a:p>
          <a:p>
            <a:r>
              <a:rPr sz="2400">
                <a:latin typeface="微软雅黑" panose="020B0503020204020204" pitchFamily="34" charset="-122"/>
                <a:ea typeface="微软雅黑" panose="020B0503020204020204" pitchFamily="34" charset="-122"/>
                <a:cs typeface="微软雅黑" panose="020B0503020204020204" pitchFamily="34" charset="-122"/>
              </a:rPr>
              <a:t>2．获取响应内容</a:t>
            </a:r>
          </a:p>
          <a:p>
            <a:r>
              <a:rPr sz="2400">
                <a:latin typeface="微软雅黑" panose="020B0503020204020204" pitchFamily="34" charset="-122"/>
                <a:ea typeface="微软雅黑" panose="020B0503020204020204" pitchFamily="34" charset="-122"/>
                <a:cs typeface="微软雅黑" panose="020B0503020204020204" pitchFamily="34" charset="-122"/>
              </a:rPr>
              <a:t>如果服务器能正常响应，会得到一个Response，Response的内容便是所要获取的页面内容，类型可能有HTML，Json字符串，二进制数据（如图片视频）等类型。通过网页链接下载相应网页数据，通过分析网页数据提取新的链接存储到链接的后续队列中，且将访问过的网页链接进行已访问标记。</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custDataLst>
              <p:tags r:id="rId1"/>
            </p:custDataLst>
          </p:nvPr>
        </p:nvPicPr>
        <p:blipFill>
          <a:blip r:embed="rId4"/>
          <a:stretch>
            <a:fillRect/>
          </a:stretch>
        </p:blipFill>
        <p:spPr>
          <a:xfrm>
            <a:off x="7653655" y="665480"/>
            <a:ext cx="4352925" cy="1786255"/>
          </a:xfrm>
          <a:prstGeom prst="rect">
            <a:avLst/>
          </a:prstGeom>
        </p:spPr>
      </p:pic>
    </p:spTree>
  </p:cSld>
  <p:clrMapOvr>
    <a:masterClrMapping/>
  </p:clrMapOvr>
  <p:transition spd="slow" advClick="0" advTm="3624"/>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7.2.1  爬虫流程</a:t>
              </a:r>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3415030"/>
          </a:xfrm>
          <a:prstGeom prst="rect">
            <a:avLst/>
          </a:prstGeom>
          <a:noFill/>
        </p:spPr>
        <p:txBody>
          <a:bodyPr wrap="square" rtlCol="0">
            <a:spAutoFit/>
          </a:bodyPr>
          <a:lstStyle/>
          <a:p>
            <a:r>
              <a:rPr sz="2400">
                <a:latin typeface="微软雅黑" panose="020B0503020204020204" pitchFamily="34" charset="-122"/>
                <a:ea typeface="微软雅黑" panose="020B0503020204020204" pitchFamily="34" charset="-122"/>
                <a:cs typeface="微软雅黑" panose="020B0503020204020204" pitchFamily="34" charset="-122"/>
              </a:rPr>
              <a:t>3．解析内容</a:t>
            </a:r>
          </a:p>
          <a:p>
            <a:r>
              <a:rPr sz="2400">
                <a:latin typeface="微软雅黑" panose="020B0503020204020204" pitchFamily="34" charset="-122"/>
                <a:ea typeface="微软雅黑" panose="020B0503020204020204" pitchFamily="34" charset="-122"/>
                <a:cs typeface="微软雅黑" panose="020B0503020204020204" pitchFamily="34" charset="-122"/>
              </a:rPr>
              <a:t>依次不间断地从队列中获取链接并逐一访问，理论上链接集合中的所有链接均被访问后，爬虫将停止工作。得到的内容可能是HTML，可以用正则表达式、网页解析库进行解析。可能是Json，可以直接转为Json对象解析，可能是二进制数据，可以做保存或者进一步的处理。</a:t>
            </a:r>
          </a:p>
          <a:p>
            <a:r>
              <a:rPr sz="2400">
                <a:latin typeface="微软雅黑" panose="020B0503020204020204" pitchFamily="34" charset="-122"/>
                <a:ea typeface="微软雅黑" panose="020B0503020204020204" pitchFamily="34" charset="-122"/>
                <a:cs typeface="微软雅黑" panose="020B0503020204020204" pitchFamily="34" charset="-122"/>
              </a:rPr>
              <a:t>4．保存数据</a:t>
            </a:r>
          </a:p>
          <a:p>
            <a:r>
              <a:rPr sz="2400">
                <a:latin typeface="微软雅黑" panose="020B0503020204020204" pitchFamily="34" charset="-122"/>
                <a:ea typeface="微软雅黑" panose="020B0503020204020204" pitchFamily="34" charset="-122"/>
                <a:cs typeface="微软雅黑" panose="020B0503020204020204" pitchFamily="34" charset="-122"/>
              </a:rPr>
              <a:t>保存形式多样，可以存为文本，也可以保存至数据库，或者保存特定格式的文件。</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472440" y="4689475"/>
            <a:ext cx="6239510" cy="521970"/>
            <a:chOff x="695" y="481"/>
            <a:chExt cx="9826" cy="822"/>
          </a:xfrm>
        </p:grpSpPr>
        <p:sp>
          <p:nvSpPr>
            <p:cNvPr id="9"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7.2.2  爬虫分类</a:t>
              </a:r>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0"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1" name="文本框 10"/>
          <p:cNvSpPr txBox="1"/>
          <p:nvPr/>
        </p:nvSpPr>
        <p:spPr>
          <a:xfrm>
            <a:off x="1119505" y="5418455"/>
            <a:ext cx="9860280" cy="460375"/>
          </a:xfrm>
          <a:prstGeom prst="rect">
            <a:avLst/>
          </a:prstGeom>
          <a:noFill/>
        </p:spPr>
        <p:txBody>
          <a:bodyPr wrap="none" rtlCol="0" anchor="t">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这里爬虫我们将其分为三类，分别是通用爬虫、主题爬虫和分布式爬虫</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a:p>
        </p:txBody>
      </p:sp>
    </p:spTree>
  </p:cSld>
  <p:clrMapOvr>
    <a:masterClrMapping/>
  </p:clrMapOvr>
  <p:transition spd="slow" advClick="0" advTm="3624"/>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pic>
        <p:nvPicPr>
          <p:cNvPr id="233" name="图片 233" descr="https://timgsa.baidu.com/timg?image&amp;quality=80&amp;size=b9999_10000&amp;sec=1586355674826&amp;di=a5f1bc2461760985fac4edcdd585d656&amp;imgtype=0&amp;src=http%3A%2F%2Fimg.mp.itc.cn%2Fq_70%2Cc_zoom%2Cw_640%2Fupload%2F20170723%2Fec3195bb462e4bd1a44976dbbba6fa3b_t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0" y="1684020"/>
            <a:ext cx="5168900" cy="4568190"/>
          </a:xfrm>
          <a:prstGeom prst="rect">
            <a:avLst/>
          </a:prstGeom>
          <a:noFill/>
          <a:ln>
            <a:noFill/>
          </a:ln>
        </p:spPr>
      </p:pic>
      <p:sp>
        <p:nvSpPr>
          <p:cNvPr id="8" name="文本框 7"/>
          <p:cNvSpPr txBox="1"/>
          <p:nvPr/>
        </p:nvSpPr>
        <p:spPr>
          <a:xfrm>
            <a:off x="5374005" y="1445260"/>
            <a:ext cx="6565265" cy="4399915"/>
          </a:xfrm>
          <a:prstGeom prst="rect">
            <a:avLst/>
          </a:prstGeom>
          <a:noFill/>
        </p:spPr>
        <p:txBody>
          <a:bodyPr wrap="square" rtlCol="0">
            <a:spAutoFit/>
          </a:bodyPr>
          <a:lstStyle/>
          <a:p>
            <a:r>
              <a:rPr lang="en-US" altLang="zh-CN"/>
              <a:t> </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首先，采用人工或者机器识别的方式从互联网中</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选出</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一部分网站页面，将这些页面的URL地址作为</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URL</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种子集，将URL种子集中的URL链接依次加入到URL爬取队列中，爬虫工作</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从爬取队列中读出页面的URL地址</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，并将网页的URL链接地址</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进行DNS域名解析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变为网站服务器IP地址，网页下载器根据IP地址复制下载页面内容。这些页面内容被存储到页面库中，等待对其建立索引。为了避免抓取到相同的页面，会有一个存放已经抓取过的网页URL信息的队列。从被下载的页面中解析出其包含的URL链接，根据上文提到的已抓取URL队列，</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判断这些URL链接是否爬取过。如果还没有被爬取，则在URL爬取队列末尾加入该链接</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等待后续爬虫任务抓取该网页内容。直至URL爬取队列为空，爬虫过程停止，</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说明爬虫系统已将能够抓取的网页全部抓取完毕</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3" name="文本框 2"/>
          <p:cNvSpPr txBox="1"/>
          <p:nvPr/>
        </p:nvSpPr>
        <p:spPr>
          <a:xfrm>
            <a:off x="603885" y="984885"/>
            <a:ext cx="2316480" cy="460375"/>
          </a:xfrm>
          <a:prstGeom prst="rect">
            <a:avLst/>
          </a:prstGeom>
          <a:noFill/>
        </p:spPr>
        <p:txBody>
          <a:bodyPr wrap="none" rtlCol="0" anchor="t">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通用爬虫的流程</a:t>
            </a:r>
            <a:endParaRPr lang="zh-CN" altLang="en-US" sz="2400"/>
          </a:p>
        </p:txBody>
      </p:sp>
    </p:spTree>
  </p:cSld>
  <p:clrMapOvr>
    <a:masterClrMapping/>
  </p:clrMapOvr>
  <p:transition spd="slow" advClick="0" advTm="3624"/>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54075" y="1296670"/>
            <a:ext cx="10099675" cy="4892675"/>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一个通用爬虫的整体工作流程，从宏观的角度来看动态爬取网页的过程，考虑到爬虫工作和互联网所有网页之间的关系，大致可以将这些网页划分为以下五类：</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1）已下载网页集合：是指爬虫系统已经从互联网下载到本地等待进行索引工作的网页集合。</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2）已过期网页集合：是指考虑到爬虫过程持续时间过长而网页在这个过程中发生了改变，特别是指同一个URL链接代表的已经被爬取下载到本地的网页，和实际该URL链接在互联网中链向的网页内容不一致的情况。</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3）待下载网页集合：是指处于图7.1中URL待爬取队列中的URL地址指向的网页，爬虫系统网页下载器即将下载这些网页。</a:t>
            </a:r>
          </a:p>
        </p:txBody>
      </p:sp>
    </p:spTree>
  </p:cSld>
  <p:clrMapOvr>
    <a:masterClrMapping/>
  </p:clrMapOvr>
  <p:transition spd="slow" advClick="0" advTm="3624"/>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54075" y="1296670"/>
            <a:ext cx="10099675" cy="2676525"/>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4）可知网页集合：是指那些没有出现在URL待爬取队列中、也没有被爬虫系统下载的网页，但是通过已被爬取下载的网页或者在URL待爬取队列中的网页的链接关系，可以发现这些可知网页，稍后会被爬虫系统抓取并建立索引。</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5）不可知网页集合：是指爬虫无法爬取到的一些网页。不可知网页在实际情况中占据了很高的比例。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spd="slow" advClick="0" advTm="3624"/>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16865" y="525780"/>
            <a:ext cx="2096135" cy="119888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．主题爬虫</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3" name="文本框 2"/>
          <p:cNvSpPr txBox="1"/>
          <p:nvPr/>
        </p:nvSpPr>
        <p:spPr>
          <a:xfrm>
            <a:off x="678815" y="1677670"/>
            <a:ext cx="10099675" cy="3046095"/>
          </a:xfrm>
          <a:prstGeom prst="rect">
            <a:avLst/>
          </a:prstGeom>
          <a:noFill/>
        </p:spPr>
        <p:txBody>
          <a:bodyPr wrap="square" rtlCol="0">
            <a:spAutoFit/>
          </a:bodyPr>
          <a:lstStyle/>
          <a:p>
            <a:r>
              <a:rPr lang="en-US" altLang="zh-CN"/>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主题爬虫目的是</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抓取与事先规定的某个主题范围相关的网页</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，在主题爬虫过程中，</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建立初始URL集合</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，集合中的URL链接必须紧扣要爬取的主题，这一点与通用网络爬虫不太相同，主题爬虫对要爬取的页面使用某些算法进行主题判断，将主题无关的网页排除，在系统不断爬取网页的过程中，</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将与主题相关的网页URL链接加入URL待抓取队列中</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，然后</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根据指定的搜索策略选择抓取待抓取队列中网页，如此循环，直到满足爬虫停止条件</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。主题爬虫需要尽可能多地识别并爬取相关主题的网页，避免下载主题无关的网页。</a:t>
            </a:r>
          </a:p>
        </p:txBody>
      </p:sp>
    </p:spTree>
  </p:cSld>
  <p:clrMapOvr>
    <a:masterClrMapping/>
  </p:clrMapOvr>
  <p:transition spd="slow" advClick="0" advTm="362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16865" y="525780"/>
            <a:ext cx="2096135" cy="82994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19" name="矩形 18"/>
          <p:cNvSpPr/>
          <p:nvPr>
            <p:custDataLst>
              <p:tags r:id="rId1"/>
            </p:custDataLst>
          </p:nvPr>
        </p:nvSpPr>
        <p:spPr>
          <a:xfrm>
            <a:off x="2783522" y="5809930"/>
            <a:ext cx="8519875" cy="673043"/>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17"/>
          <p:cNvSpPr txBox="1"/>
          <p:nvPr>
            <p:custDataLst>
              <p:tags r:id="rId2"/>
            </p:custDataLst>
          </p:nvPr>
        </p:nvSpPr>
        <p:spPr>
          <a:xfrm>
            <a:off x="859646" y="5801289"/>
            <a:ext cx="1702244" cy="482646"/>
          </a:xfrm>
          <a:prstGeom prst="rect">
            <a:avLst/>
          </a:prstGeom>
          <a:noFill/>
        </p:spPr>
        <p:txBody>
          <a:bodyPr wrap="square" rtlCol="0" anchor="b" anchorCtr="0">
            <a:normAutofit/>
          </a:bodyPr>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20000"/>
              </a:lnSpc>
              <a:buClrTx/>
              <a:buSzTx/>
              <a:buFontTx/>
              <a:buNone/>
              <a:defRPr/>
            </a:pPr>
            <a:r>
              <a:rPr kumimoji="0" lang="zh-CN" altLang="en-US" sz="2000" b="1" i="0" u="none" strike="noStrike" kern="1200" cap="none" spc="300" normalizeH="0" noProof="0">
                <a:ln>
                  <a:noFill/>
                </a:ln>
                <a:solidFill>
                  <a:srgbClr val="69A35B"/>
                </a:solidFill>
                <a:effectLst/>
                <a:uLnTx/>
                <a:uFillTx/>
                <a:latin typeface="Arial" panose="020B0604020202020204" pitchFamily="34" charset="0"/>
                <a:sym typeface="Arial" panose="020B0604020202020204" pitchFamily="34" charset="0"/>
              </a:rPr>
              <a:t>抓取范围：</a:t>
            </a:r>
          </a:p>
        </p:txBody>
      </p:sp>
      <p:sp>
        <p:nvSpPr>
          <p:cNvPr id="22" name="TextBox 48"/>
          <p:cNvSpPr txBox="1"/>
          <p:nvPr>
            <p:custDataLst>
              <p:tags r:id="rId3"/>
            </p:custDataLst>
          </p:nvPr>
        </p:nvSpPr>
        <p:spPr>
          <a:xfrm>
            <a:off x="3065786" y="5801274"/>
            <a:ext cx="8200996" cy="690351"/>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800">
                <a:cs typeface="微软雅黑" panose="020B0503020204020204" pitchFamily="34" charset="-122"/>
                <a:sym typeface="+mn-ea"/>
              </a:rPr>
              <a:t>如何将主题相关而没有直接链接关系的网页尽可能全部覆盖抓取，而不是只局限于抓取具有主题相邻的网页。对这四个方面的研究与改进，不同的主题爬虫侧重点不尽相同。</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a:defRPr/>
            </a:pPr>
            <a:endParaRPr lang="zh-CN" altLang="en-US" sz="1800">
              <a:solidFill>
                <a:srgbClr val="000000">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cxnSp>
        <p:nvCxnSpPr>
          <p:cNvPr id="23" name="直接连接符 22"/>
          <p:cNvCxnSpPr/>
          <p:nvPr>
            <p:custDataLst>
              <p:tags r:id="rId4"/>
            </p:custDataLst>
          </p:nvPr>
        </p:nvCxnSpPr>
        <p:spPr>
          <a:xfrm>
            <a:off x="2783522" y="5807267"/>
            <a:ext cx="0" cy="679034"/>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6" name="矩形 25"/>
          <p:cNvSpPr/>
          <p:nvPr>
            <p:custDataLst>
              <p:tags r:id="rId5"/>
            </p:custDataLst>
          </p:nvPr>
        </p:nvSpPr>
        <p:spPr>
          <a:xfrm>
            <a:off x="2783522" y="4502494"/>
            <a:ext cx="8519875" cy="673043"/>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27" name="Text Placeholder 17"/>
          <p:cNvSpPr txBox="1"/>
          <p:nvPr>
            <p:custDataLst>
              <p:tags r:id="rId6"/>
            </p:custDataLst>
          </p:nvPr>
        </p:nvSpPr>
        <p:spPr>
          <a:xfrm>
            <a:off x="807805" y="4693141"/>
            <a:ext cx="1702244" cy="482646"/>
          </a:xfrm>
          <a:prstGeom prst="rect">
            <a:avLst/>
          </a:prstGeom>
          <a:noFill/>
        </p:spPr>
        <p:txBody>
          <a:bodyPr wrap="square" rtlCol="0" anchor="b" anchorCtr="0">
            <a:noAutofit/>
          </a:bodyPr>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20000"/>
              </a:lnSpc>
              <a:buClrTx/>
              <a:buSzTx/>
              <a:buFontTx/>
              <a:buNone/>
              <a:defRPr/>
            </a:pPr>
            <a:r>
              <a:rPr kumimoji="0" lang="zh-CN" altLang="en-US" sz="1900" b="1" i="0" u="none" strike="noStrike" kern="1200" cap="none" spc="300" normalizeH="0" noProof="0">
                <a:ln>
                  <a:noFill/>
                </a:ln>
                <a:solidFill>
                  <a:srgbClr val="1AA3AA"/>
                </a:solidFill>
                <a:effectLst/>
                <a:uLnTx/>
                <a:uFillTx/>
                <a:latin typeface="Arial" panose="020B0604020202020204" pitchFamily="34" charset="0"/>
                <a:sym typeface="Arial" panose="020B0604020202020204" pitchFamily="34" charset="0"/>
              </a:rPr>
              <a:t>识别、判断主题相关性：</a:t>
            </a:r>
          </a:p>
        </p:txBody>
      </p:sp>
      <p:sp>
        <p:nvSpPr>
          <p:cNvPr id="28" name="TextBox 48"/>
          <p:cNvSpPr txBox="1"/>
          <p:nvPr>
            <p:custDataLst>
              <p:tags r:id="rId7"/>
            </p:custDataLst>
          </p:nvPr>
        </p:nvSpPr>
        <p:spPr>
          <a:xfrm>
            <a:off x="3065786" y="4747268"/>
            <a:ext cx="8200996" cy="690351"/>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buClrTx/>
              <a:buSzTx/>
              <a:buFontTx/>
              <a:buNone/>
              <a:defRPr/>
            </a:pPr>
            <a:r>
              <a:rPr lang="zh-CN" altLang="en-US" sz="1800">
                <a:cs typeface="微软雅黑" panose="020B0503020204020204" pitchFamily="34" charset="-122"/>
                <a:sym typeface="+mn-ea"/>
              </a:rPr>
              <a:t>如何在爬取过程中动态的识别出与主题相关的页面，通过什么方法进行相关性的判断，通常有对网页锚文本相关性进行计算来判断，也可以预下载网页内容进行分析；</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marR="0" lvl="0" indent="0" fontAlgn="auto">
              <a:buClrTx/>
              <a:buSzTx/>
              <a:buFontTx/>
              <a:buNone/>
              <a:defRPr/>
            </a:pPr>
            <a:endParaRPr lang="zh-CN" altLang="en-US" sz="1800">
              <a:solidFill>
                <a:srgbClr val="000000">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cxnSp>
        <p:nvCxnSpPr>
          <p:cNvPr id="29" name="直接连接符 28"/>
          <p:cNvCxnSpPr/>
          <p:nvPr>
            <p:custDataLst>
              <p:tags r:id="rId8"/>
            </p:custDataLst>
          </p:nvPr>
        </p:nvCxnSpPr>
        <p:spPr>
          <a:xfrm>
            <a:off x="2783522" y="4499832"/>
            <a:ext cx="0" cy="679034"/>
          </a:xfrm>
          <a:prstGeom prst="line">
            <a:avLst/>
          </a:prstGeom>
          <a:ln w="38100">
            <a:solidFill>
              <a:srgbClr val="1AA3AA"/>
            </a:solidFill>
          </a:ln>
        </p:spPr>
        <p:style>
          <a:lnRef idx="1">
            <a:srgbClr val="1F74AD"/>
          </a:lnRef>
          <a:fillRef idx="0">
            <a:srgbClr val="1F74AD"/>
          </a:fillRef>
          <a:effectRef idx="0">
            <a:srgbClr val="1F74AD"/>
          </a:effectRef>
          <a:fontRef idx="minor">
            <a:srgbClr val="000000"/>
          </a:fontRef>
        </p:style>
      </p:cxnSp>
      <p:sp>
        <p:nvSpPr>
          <p:cNvPr id="30" name="矩形 29"/>
          <p:cNvSpPr/>
          <p:nvPr>
            <p:custDataLst>
              <p:tags r:id="rId9"/>
            </p:custDataLst>
          </p:nvPr>
        </p:nvSpPr>
        <p:spPr>
          <a:xfrm>
            <a:off x="2783522" y="3206340"/>
            <a:ext cx="8519875" cy="673043"/>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17"/>
          <p:cNvSpPr txBox="1"/>
          <p:nvPr>
            <p:custDataLst>
              <p:tags r:id="rId10"/>
            </p:custDataLst>
          </p:nvPr>
        </p:nvSpPr>
        <p:spPr>
          <a:xfrm>
            <a:off x="859592" y="3310858"/>
            <a:ext cx="1702244" cy="482646"/>
          </a:xfrm>
          <a:prstGeom prst="rect">
            <a:avLst/>
          </a:prstGeom>
          <a:noFill/>
        </p:spPr>
        <p:txBody>
          <a:bodyPr wrap="square" rtlCol="0" anchor="b" anchorCtr="0">
            <a:normAutofit/>
          </a:bodyPr>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20000"/>
              </a:lnSpc>
              <a:buClrTx/>
              <a:buSzTx/>
              <a:buFontTx/>
              <a:buNone/>
              <a:defRPr/>
            </a:pPr>
            <a:r>
              <a:rPr kumimoji="0" lang="zh-CN" altLang="en-US" sz="2000" b="1" i="0" u="none" strike="noStrike" kern="1200" cap="none" spc="300" normalizeH="0" noProof="0">
                <a:ln>
                  <a:noFill/>
                </a:ln>
                <a:solidFill>
                  <a:srgbClr val="3498DB"/>
                </a:solidFill>
                <a:effectLst/>
                <a:uLnTx/>
                <a:uFillTx/>
                <a:latin typeface="Arial" panose="020B0604020202020204" pitchFamily="34" charset="0"/>
                <a:sym typeface="Arial" panose="020B0604020202020204" pitchFamily="34" charset="0"/>
              </a:rPr>
              <a:t>排序：</a:t>
            </a:r>
          </a:p>
        </p:txBody>
      </p:sp>
      <p:sp>
        <p:nvSpPr>
          <p:cNvPr id="32" name="TextBox 48"/>
          <p:cNvSpPr txBox="1"/>
          <p:nvPr>
            <p:custDataLst>
              <p:tags r:id="rId11"/>
            </p:custDataLst>
          </p:nvPr>
        </p:nvSpPr>
        <p:spPr>
          <a:xfrm>
            <a:off x="2942609" y="3207115"/>
            <a:ext cx="8200996" cy="690351"/>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800">
                <a:cs typeface="微软雅黑" panose="020B0503020204020204" pitchFamily="34" charset="-122"/>
                <a:sym typeface="+mn-ea"/>
              </a:rPr>
              <a:t>是对待爬取队列中的URL，按照什么规则进行排序，使得这个排列顺序更符合要与爬取的主题相关性递减，这个规则算法区分了每个主题爬虫，这也使其与通用网络爬虫的深度或广度优先抓取策略不同；</a:t>
            </a:r>
            <a:endParaRPr lang="zh-CN" altLang="en-US" sz="1800">
              <a:solidFill>
                <a:srgbClr val="000000">
                  <a:lumMod val="85000"/>
                  <a:lumOff val="15000"/>
                </a:srgbClr>
              </a:solidFill>
              <a:latin typeface="Arial" panose="020B0604020202020204" pitchFamily="34" charset="0"/>
              <a:cs typeface="微软雅黑" panose="020B0503020204020204" pitchFamily="34" charset="-122"/>
              <a:sym typeface="+mn-ea"/>
            </a:endParaRPr>
          </a:p>
        </p:txBody>
      </p:sp>
      <p:cxnSp>
        <p:nvCxnSpPr>
          <p:cNvPr id="33" name="直接连接符 32"/>
          <p:cNvCxnSpPr/>
          <p:nvPr>
            <p:custDataLst>
              <p:tags r:id="rId12"/>
            </p:custDataLst>
          </p:nvPr>
        </p:nvCxnSpPr>
        <p:spPr>
          <a:xfrm>
            <a:off x="2783522" y="3203011"/>
            <a:ext cx="0" cy="679034"/>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34" name="矩形 33"/>
          <p:cNvSpPr/>
          <p:nvPr>
            <p:custDataLst>
              <p:tags r:id="rId13"/>
            </p:custDataLst>
          </p:nvPr>
        </p:nvSpPr>
        <p:spPr>
          <a:xfrm>
            <a:off x="2783522" y="1910185"/>
            <a:ext cx="8519875" cy="673043"/>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35" name="Text Placeholder 17"/>
          <p:cNvSpPr txBox="1"/>
          <p:nvPr>
            <p:custDataLst>
              <p:tags r:id="rId14"/>
            </p:custDataLst>
          </p:nvPr>
        </p:nvSpPr>
        <p:spPr>
          <a:xfrm>
            <a:off x="543560" y="2014855"/>
            <a:ext cx="2018030" cy="482600"/>
          </a:xfrm>
          <a:prstGeom prst="rect">
            <a:avLst/>
          </a:prstGeom>
          <a:noFill/>
        </p:spPr>
        <p:txBody>
          <a:bodyPr wrap="square" rtlCol="0" anchor="b" anchorCtr="0">
            <a:noAutofit/>
          </a:bodyPr>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20000"/>
              </a:lnSpc>
              <a:buClrTx/>
              <a:buSzTx/>
              <a:buFontTx/>
              <a:buNone/>
              <a:defRPr/>
            </a:pPr>
            <a:r>
              <a:rPr kumimoji="0" lang="zh-CN" altLang="en-US" sz="2000" b="1" i="0" u="none" strike="noStrike" kern="1200" cap="none" spc="300" normalizeH="0" noProof="0">
                <a:ln>
                  <a:noFill/>
                </a:ln>
                <a:solidFill>
                  <a:srgbClr val="1F74AD"/>
                </a:solidFill>
                <a:effectLst/>
                <a:uLnTx/>
                <a:uFillTx/>
                <a:latin typeface="Arial" panose="020B0604020202020204" pitchFamily="34" charset="0"/>
                <a:sym typeface="Arial" panose="020B0604020202020204" pitchFamily="34" charset="0"/>
              </a:rPr>
              <a:t>页面主题描述：</a:t>
            </a:r>
          </a:p>
        </p:txBody>
      </p:sp>
      <p:sp>
        <p:nvSpPr>
          <p:cNvPr id="36" name="TextBox 48"/>
          <p:cNvSpPr txBox="1"/>
          <p:nvPr>
            <p:custDataLst>
              <p:tags r:id="rId15"/>
            </p:custDataLst>
          </p:nvPr>
        </p:nvSpPr>
        <p:spPr>
          <a:xfrm>
            <a:off x="3065786" y="1910961"/>
            <a:ext cx="8200996" cy="690351"/>
          </a:xfrm>
          <a:prstGeom prst="rect">
            <a:avLst/>
          </a:prstGeom>
          <a:noFill/>
        </p:spPr>
        <p:txBody>
          <a:bodyPr wrap="square" rtlCol="0" anchor="ctr" anchorCtr="0">
            <a:normAutofit/>
          </a:bodyPr>
          <a:lstStyle>
            <a:defPPr>
              <a:defRPr lang="zh-CN"/>
            </a:defPPr>
            <a:lvl1pPr>
              <a:lnSpc>
                <a:spcPct val="120000"/>
              </a:lnSpc>
              <a:defRPr sz="1400" spc="150">
                <a:solidFill>
                  <a:sysClr val="window" lastClr="FFFFFF">
                    <a:lumMod val="65000"/>
                  </a:sys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buClrTx/>
              <a:buSzTx/>
              <a:buFontTx/>
              <a:buNone/>
              <a:defRPr/>
            </a:pPr>
            <a:r>
              <a:rPr lang="zh-CN" altLang="en-US" sz="1800">
                <a:solidFill>
                  <a:schemeClr val="accent1"/>
                </a:solidFill>
                <a:cs typeface="微软雅黑" panose="020B0503020204020204" pitchFamily="34" charset="-122"/>
                <a:sym typeface="+mn-ea"/>
              </a:rPr>
              <a:t>怎样描述页面主题，通过什么方式进行描述更为准确；</a:t>
            </a:r>
            <a:endParaRPr kumimoji="0" lang="zh-CN" altLang="en-US" sz="1800" b="0" i="0" u="none" strike="noStrike" kern="1200" cap="none" spc="150" normalizeH="0" noProof="0">
              <a:ln>
                <a:noFill/>
              </a:ln>
              <a:solidFill>
                <a:schemeClr val="accent1"/>
              </a:solidFill>
              <a:effectLst/>
              <a:uLnTx/>
              <a:uFillTx/>
              <a:latin typeface="Arial" panose="020B0604020202020204" pitchFamily="34" charset="0"/>
              <a:cs typeface="微软雅黑" panose="020B0503020204020204" pitchFamily="34" charset="-122"/>
              <a:sym typeface="+mn-ea"/>
            </a:endParaRPr>
          </a:p>
        </p:txBody>
      </p:sp>
      <p:cxnSp>
        <p:nvCxnSpPr>
          <p:cNvPr id="37" name="直接连接符 36"/>
          <p:cNvCxnSpPr/>
          <p:nvPr>
            <p:custDataLst>
              <p:tags r:id="rId16"/>
            </p:custDataLst>
          </p:nvPr>
        </p:nvCxnSpPr>
        <p:spPr>
          <a:xfrm>
            <a:off x="2783658" y="1901825"/>
            <a:ext cx="0" cy="690147"/>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38" name="标题 9"/>
          <p:cNvSpPr>
            <a:spLocks noGrp="1"/>
          </p:cNvSpPr>
          <p:nvPr>
            <p:custDataLst>
              <p:tags r:id="rId17"/>
            </p:custDataLst>
          </p:nvPr>
        </p:nvSpPr>
        <p:spPr>
          <a:xfrm>
            <a:off x="316865" y="984885"/>
            <a:ext cx="9168765" cy="441960"/>
          </a:xfrm>
          <a:prstGeom prst="rect">
            <a:avLst/>
          </a:prstGeom>
        </p:spPr>
        <p:txBody>
          <a:bodyPr vert="horz" lIns="101600" tIns="38100" rIns="76200" bIns="38100"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baseline="0">
                <a:solidFill>
                  <a:srgbClr val="000000"/>
                </a:solidFill>
                <a:uFillTx/>
                <a:latin typeface="Arial" panose="020B0604020202020204" pitchFamily="34" charset="0"/>
                <a:ea typeface="微软雅黑" panose="020B0503020204020204" pitchFamily="34" charset="-122"/>
                <a:cs typeface="+mn-ea"/>
              </a:defRPr>
            </a:lvl1pPr>
          </a:lstStyle>
          <a:p>
            <a:r>
              <a:rPr lang="en-US" altLang="zh-CN">
                <a:sym typeface="+mn-ea"/>
              </a:rPr>
              <a:t>   </a:t>
            </a:r>
            <a:r>
              <a:rPr lang="en-US" altLang="zh-CN" b="0">
                <a:latin typeface="微软雅黑" panose="020B0503020204020204" pitchFamily="34" charset="-122"/>
                <a:cs typeface="微软雅黑" panose="020B0503020204020204" pitchFamily="34" charset="-122"/>
                <a:sym typeface="+mn-ea"/>
              </a:rPr>
              <a:t> </a:t>
            </a:r>
            <a:r>
              <a:rPr lang="zh-CN" altLang="en-US" b="0">
                <a:latin typeface="微软雅黑" panose="020B0503020204020204" pitchFamily="34" charset="-122"/>
                <a:cs typeface="微软雅黑" panose="020B0503020204020204" pitchFamily="34" charset="-122"/>
                <a:sym typeface="+mn-ea"/>
              </a:rPr>
              <a:t>现阶段，可以分别对主题爬虫的以下四个方面来进行研究：</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spTree>
  </p:cSld>
  <p:clrMapOvr>
    <a:masterClrMapping/>
  </p:clrMapOvr>
  <p:transition spd="slow" advClick="0" advTm="3624"/>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16865" y="525780"/>
            <a:ext cx="2337435" cy="119888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．分布式爬虫</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100" name="文本框 99"/>
          <p:cNvSpPr txBox="1"/>
          <p:nvPr/>
        </p:nvSpPr>
        <p:spPr>
          <a:xfrm>
            <a:off x="887095" y="1724660"/>
            <a:ext cx="10195560" cy="4154170"/>
          </a:xfrm>
          <a:prstGeom prst="rect">
            <a:avLst/>
          </a:prstGeom>
          <a:noFill/>
          <a:ln w="9525">
            <a:noFill/>
          </a:ln>
        </p:spPr>
        <p:txBody>
          <a:bodyPr wrap="square">
            <a:spAutoFit/>
          </a:bodyPr>
          <a:lstStyle/>
          <a:p>
            <a:pPr marL="0" indent="0"/>
            <a:r>
              <a:rPr lang="en-US" altLang="zh-CN" sz="2000" b="0">
                <a:solidFill>
                  <a:srgbClr val="000000"/>
                </a:solidFill>
                <a:latin typeface="微软雅黑" panose="020B0503020204020204" pitchFamily="34" charset="-122"/>
                <a:ea typeface="微软雅黑" panose="020B0503020204020204" pitchFamily="34" charset="-122"/>
              </a:rPr>
              <a:t>    </a:t>
            </a:r>
            <a:r>
              <a:rPr lang="zh-CN" sz="2400" b="0">
                <a:solidFill>
                  <a:srgbClr val="000000"/>
                </a:solidFill>
                <a:latin typeface="微软雅黑" panose="020B0503020204020204" pitchFamily="34" charset="-122"/>
                <a:ea typeface="微软雅黑" panose="020B0503020204020204" pitchFamily="34" charset="-122"/>
              </a:rPr>
              <a:t>在面对海量数据时，商业搜索引擎为了在较短的时间内抓取到尽可能多的网页数据，其后台爬虫模式离不开分布式的网络爬虫架构。分布式网路爬虫架构体系使用多层级模式，保证了爬取网页的及时性与覆盖面。</a:t>
            </a:r>
          </a:p>
          <a:p>
            <a:pPr marL="0" indent="0"/>
            <a:endParaRPr lang="zh-CN" sz="2400" b="0">
              <a:solidFill>
                <a:srgbClr val="000000"/>
              </a:solidFill>
              <a:latin typeface="微软雅黑" panose="020B0503020204020204" pitchFamily="34" charset="-122"/>
              <a:ea typeface="微软雅黑" panose="020B0503020204020204" pitchFamily="34" charset="-122"/>
            </a:endParaRPr>
          </a:p>
          <a:p>
            <a:pPr marL="0" indent="0"/>
            <a:r>
              <a:rPr lang="zh-CN" sz="2400" b="0">
                <a:solidFill>
                  <a:srgbClr val="000000"/>
                </a:solidFill>
                <a:latin typeface="微软雅黑" panose="020B0503020204020204" pitchFamily="34" charset="-122"/>
                <a:ea typeface="微软雅黑" panose="020B0503020204020204" pitchFamily="34" charset="-122"/>
              </a:rPr>
              <a:t>    一个大型分布式爬虫分为3个层级：分布式数据中心、分布式抓取服务器及分布式爬虫程序，多个爬虫程序运行在一台抓取服务器上，多个抓取服务器构成抓取集群，也就是分布式数据中心。</a:t>
            </a:r>
          </a:p>
          <a:p>
            <a:pPr marL="0" indent="0"/>
            <a:endParaRPr lang="zh-CN" sz="2400" b="0">
              <a:solidFill>
                <a:srgbClr val="000000"/>
              </a:solidFill>
              <a:latin typeface="微软雅黑" panose="020B0503020204020204" pitchFamily="34" charset="-122"/>
              <a:ea typeface="微软雅黑" panose="020B0503020204020204" pitchFamily="34" charset="-122"/>
            </a:endParaRPr>
          </a:p>
          <a:p>
            <a:pPr marL="0" indent="0"/>
            <a:r>
              <a:rPr lang="zh-CN" sz="2400" b="0">
                <a:solidFill>
                  <a:srgbClr val="000000"/>
                </a:solidFill>
                <a:latin typeface="微软雅黑" panose="020B0503020204020204" pitchFamily="34" charset="-122"/>
                <a:ea typeface="微软雅黑" panose="020B0503020204020204" pitchFamily="34" charset="-122"/>
              </a:rPr>
              <a:t>    常见的分布式爬虫系统架构，根据不同机器之间分工协同方式的差异可以分为两种：主从式分布爬虫和对等式分布爬虫。两者各有优势，也各有缺陷。</a:t>
            </a:r>
          </a:p>
        </p:txBody>
      </p:sp>
    </p:spTree>
  </p:cSld>
  <p:clrMapOvr>
    <a:masterClrMapping/>
  </p:clrMapOvr>
  <p:transition spd="slow" advClick="0" advTm="3624"/>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16865" y="525780"/>
            <a:ext cx="2337435" cy="119888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sz="2400">
                <a:solidFill>
                  <a:srgbClr val="000000"/>
                </a:solidFill>
                <a:latin typeface="微软雅黑" panose="020B0503020204020204" pitchFamily="34" charset="-122"/>
                <a:ea typeface="微软雅黑" panose="020B0503020204020204" pitchFamily="34" charset="-122"/>
                <a:sym typeface="+mn-ea"/>
              </a:rPr>
              <a:t>主从式分布爬虫</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100" name="文本框 99"/>
          <p:cNvSpPr txBox="1"/>
          <p:nvPr/>
        </p:nvSpPr>
        <p:spPr>
          <a:xfrm>
            <a:off x="887095" y="1724660"/>
            <a:ext cx="10195560" cy="3784600"/>
          </a:xfrm>
          <a:prstGeom prst="rect">
            <a:avLst/>
          </a:prstGeom>
          <a:noFill/>
          <a:ln w="9525">
            <a:noFill/>
          </a:ln>
        </p:spPr>
        <p:txBody>
          <a:bodyPr wrap="square">
            <a:spAutoFit/>
          </a:bodyPr>
          <a:lstStyle/>
          <a:p>
            <a:pPr marL="0" indent="0"/>
            <a:r>
              <a:rPr lang="en-US" altLang="zh-CN" sz="2000" b="0">
                <a:solidFill>
                  <a:srgbClr val="000000"/>
                </a:solidFill>
                <a:latin typeface="微软雅黑" panose="020B0503020204020204" pitchFamily="34" charset="-122"/>
                <a:ea typeface="微软雅黑" panose="020B0503020204020204" pitchFamily="34" charset="-122"/>
              </a:rPr>
              <a:t>    对于主从式来讲，不同的机器分工明确，有一台Master机器是控制节点负责将URL任务分发到其他Slave机器、维护URL待爬取队列和管理各个Slave机器的负载均衡，Slave机器执行下载网页的工作，Slave机器与Slave机器不能直接通信。主从式分布爬虫模式下，Master机器容易成为爬虫系统的瓶颈导致整个爬虫性能的下降。</a:t>
            </a:r>
            <a:endParaRPr lang="zh-CN" sz="2000" b="0">
              <a:solidFill>
                <a:srgbClr val="000000"/>
              </a:solidFill>
              <a:latin typeface="微软雅黑" panose="020B0503020204020204" pitchFamily="34" charset="-122"/>
              <a:ea typeface="微软雅黑" panose="020B0503020204020204" pitchFamily="34" charset="-122"/>
            </a:endParaRPr>
          </a:p>
          <a:p>
            <a:pPr marL="0" indent="0"/>
            <a:endParaRPr lang="zh-CN" sz="2000" b="0">
              <a:solidFill>
                <a:srgbClr val="000000"/>
              </a:solidFill>
              <a:latin typeface="微软雅黑" panose="020B0503020204020204" pitchFamily="34" charset="-122"/>
              <a:ea typeface="微软雅黑" panose="020B0503020204020204" pitchFamily="34" charset="-122"/>
            </a:endParaRPr>
          </a:p>
          <a:p>
            <a:pPr marL="0" indent="0"/>
            <a:endParaRPr lang="zh-CN" sz="2000" b="0">
              <a:solidFill>
                <a:srgbClr val="000000"/>
              </a:solidFill>
              <a:latin typeface="微软雅黑" panose="020B0503020204020204" pitchFamily="34" charset="-122"/>
              <a:ea typeface="微软雅黑" panose="020B0503020204020204" pitchFamily="34" charset="-122"/>
            </a:endParaRPr>
          </a:p>
          <a:p>
            <a:pPr marL="0" indent="0"/>
            <a:endParaRPr lang="zh-CN" sz="2000" b="0">
              <a:solidFill>
                <a:srgbClr val="000000"/>
              </a:solidFill>
              <a:latin typeface="微软雅黑" panose="020B0503020204020204" pitchFamily="34" charset="-122"/>
              <a:ea typeface="微软雅黑" panose="020B0503020204020204" pitchFamily="34" charset="-122"/>
            </a:endParaRPr>
          </a:p>
          <a:p>
            <a:pPr marL="0" indent="0"/>
            <a:endParaRPr lang="zh-CN" sz="2000" b="0">
              <a:solidFill>
                <a:srgbClr val="000000"/>
              </a:solidFill>
              <a:latin typeface="微软雅黑" panose="020B0503020204020204" pitchFamily="34" charset="-122"/>
              <a:ea typeface="微软雅黑" panose="020B0503020204020204" pitchFamily="34" charset="-122"/>
            </a:endParaRPr>
          </a:p>
          <a:p>
            <a:pPr marL="0" indent="0"/>
            <a:r>
              <a:rPr lang="zh-CN" sz="2000" b="0">
                <a:solidFill>
                  <a:srgbClr val="000000"/>
                </a:solidFill>
                <a:latin typeface="微软雅黑" panose="020B0503020204020204" pitchFamily="34" charset="-122"/>
                <a:ea typeface="微软雅黑" panose="020B0503020204020204" pitchFamily="34" charset="-122"/>
              </a:rPr>
              <a:t>    对于对等式来讲，所有的抓取机器在分工上没有不同，每台机器可以独立完成网页爬取任务。每台抓取器之间的分工有一定的运算逻辑(如哈希取模，hash[域名]%m，m为抓取机器数量)，将运算值发送到对应编号相同机器上，由运算的结果来决定由那台服务器做抓取网页的工作。</a:t>
            </a:r>
          </a:p>
        </p:txBody>
      </p:sp>
      <p:sp>
        <p:nvSpPr>
          <p:cNvPr id="3" name="文本框 2"/>
          <p:cNvSpPr txBox="1"/>
          <p:nvPr/>
        </p:nvSpPr>
        <p:spPr>
          <a:xfrm>
            <a:off x="389890" y="3017520"/>
            <a:ext cx="2337435" cy="1198880"/>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sz="2400">
                <a:solidFill>
                  <a:srgbClr val="000000"/>
                </a:solidFill>
                <a:latin typeface="微软雅黑" panose="020B0503020204020204" pitchFamily="34" charset="-122"/>
                <a:ea typeface="微软雅黑" panose="020B0503020204020204" pitchFamily="34" charset="-122"/>
                <a:sym typeface="+mn-ea"/>
              </a:rPr>
              <a:t>对等式分布爬虫</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spd="slow" advClick="0" advTm="3624"/>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504950" y="2333625"/>
            <a:ext cx="6142355" cy="2878170"/>
            <a:chOff x="2394" y="3104"/>
            <a:chExt cx="8366" cy="2171"/>
          </a:xfrm>
        </p:grpSpPr>
        <p:grpSp>
          <p:nvGrpSpPr>
            <p:cNvPr id="15" name="组合 41"/>
            <p:cNvGrpSpPr/>
            <p:nvPr/>
          </p:nvGrpSpPr>
          <p:grpSpPr>
            <a:xfrm>
              <a:off x="2394" y="4881"/>
              <a:ext cx="8366" cy="394"/>
              <a:chOff x="8258783" y="2358640"/>
              <a:chExt cx="5313425" cy="250033"/>
            </a:xfrm>
          </p:grpSpPr>
          <p:sp>
            <p:nvSpPr>
              <p:cNvPr id="43" name="矩形 42"/>
              <p:cNvSpPr/>
              <p:nvPr/>
            </p:nvSpPr>
            <p:spPr>
              <a:xfrm>
                <a:off x="8258783" y="2358640"/>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055766" y="2358754"/>
                <a:ext cx="4516442" cy="249919"/>
              </a:xfrm>
              <a:prstGeom prst="rect">
                <a:avLst/>
              </a:prstGeom>
              <a:noFill/>
            </p:spPr>
            <p:txBody>
              <a:bodyPr wrap="square" rtlCol="0">
                <a:spAutoFit/>
              </a:bodyPr>
              <a:lstStyle/>
              <a:p>
                <a:pPr algn="l" defTabSz="914400">
                  <a:buClrTx/>
                  <a:buSzTx/>
                  <a:defRPr/>
                </a:pPr>
                <a:r>
                  <a:rPr lang="en-US" altLang="zh-CN" sz="2800" b="1" dirty="0">
                    <a:solidFill>
                      <a:schemeClr val="tx2"/>
                    </a:solidFill>
                    <a:latin typeface="Arial" panose="020B0604020202020204"/>
                    <a:ea typeface="微软雅黑" panose="020B0503020204020204" pitchFamily="34" charset="-122"/>
                  </a:rPr>
                  <a:t>7.3 数据预处理技术</a:t>
                </a:r>
              </a:p>
            </p:txBody>
          </p:sp>
        </p:grpSp>
        <p:grpSp>
          <p:nvGrpSpPr>
            <p:cNvPr id="10" name="组合 37"/>
            <p:cNvGrpSpPr/>
            <p:nvPr/>
          </p:nvGrpSpPr>
          <p:grpSpPr>
            <a:xfrm>
              <a:off x="2394" y="3104"/>
              <a:ext cx="8035" cy="316"/>
              <a:chOff x="8258783" y="2342765"/>
              <a:chExt cx="5102818" cy="200701"/>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89" y="2342765"/>
                <a:ext cx="4305812" cy="72682"/>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7.1 数据抽取转换加载技术</a:t>
                </a:r>
              </a:p>
            </p:txBody>
          </p:sp>
        </p:grpSp>
        <p:grpSp>
          <p:nvGrpSpPr>
            <p:cNvPr id="14" name="组合 38"/>
            <p:cNvGrpSpPr/>
            <p:nvPr/>
          </p:nvGrpSpPr>
          <p:grpSpPr>
            <a:xfrm>
              <a:off x="2394" y="3980"/>
              <a:ext cx="8366" cy="408"/>
              <a:chOff x="8258783" y="2342446"/>
              <a:chExt cx="5313424" cy="258897"/>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342446"/>
                <a:ext cx="4516442" cy="258897"/>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7.2</a:t>
                </a:r>
                <a:r>
                  <a:rPr lang="zh-CN" altLang="en-US" sz="2800" b="1" dirty="0">
                    <a:solidFill>
                      <a:schemeClr val="tx2"/>
                    </a:solidFill>
                    <a:latin typeface="Arial" panose="020B0604020202020204"/>
                    <a:ea typeface="微软雅黑" panose="020B0503020204020204" pitchFamily="34" charset="-122"/>
                  </a:rPr>
                  <a:t>数据爬虫技术</a:t>
                </a: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7.2.3   大数据爬虫技术</a:t>
              </a:r>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395605" y="1721485"/>
            <a:ext cx="7722870" cy="341503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1．爬虫协议</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爬虫协议即Robots协议，其全称为“网络爬虫排除协议”，网站通过Robots协议告诉我们网站中哪些数据可以被爬取，哪些数据不可以被爬取。当我们使用爬虫时也应当尊重网站的意愿并帮助其保护隐私。若网站没有设置爬虫协议，那么我们就默认允许各种爬虫操作。</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爬虫协议的内容为一个robots.txt，我们在浏览器上输入“https://www.csdn.net/robots.txt”，即可查看CSDN论坛的爬虫协议了。如右图所示。</a:t>
            </a:r>
          </a:p>
        </p:txBody>
      </p:sp>
      <p:pic>
        <p:nvPicPr>
          <p:cNvPr id="216" name="图片 216" descr="../屏幕快照%202019-08-02%20下午3.42.06.png"/>
          <p:cNvPicPr>
            <a:picLocks noChangeAspect="1" noChangeArrowheads="1"/>
          </p:cNvPicPr>
          <p:nvPr/>
        </p:nvPicPr>
        <p:blipFill>
          <a:blip r:embed="rId3" cstate="print">
            <a:extLst>
              <a:ext uri="{28A0092B-C50C-407E-A947-70E740481C1C}">
                <a14:useLocalDpi xmlns:a14="http://schemas.microsoft.com/office/drawing/2010/main" val="0"/>
              </a:ext>
            </a:extLst>
          </a:blip>
          <a:srcRect b="13149"/>
          <a:stretch>
            <a:fillRect/>
          </a:stretch>
        </p:blipFill>
        <p:spPr>
          <a:xfrm>
            <a:off x="8118475" y="2186940"/>
            <a:ext cx="3816350" cy="2787650"/>
          </a:xfrm>
          <a:prstGeom prst="rect">
            <a:avLst/>
          </a:prstGeom>
          <a:noFill/>
          <a:ln>
            <a:noFill/>
          </a:ln>
        </p:spPr>
      </p:pic>
    </p:spTree>
  </p:cSld>
  <p:clrMapOvr>
    <a:masterClrMapping/>
  </p:clrMapOvr>
  <p:transition spd="slow" advClick="0" advTm="3624"/>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5605" y="1162685"/>
            <a:ext cx="11602720" cy="563118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链接提取</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链接提取我们可以采用正则表达式的方式。对于一个链接例如“&lt;a href=”https://www.csdn.net/” target=”_blank”&gt;大数据&lt;/a&gt;”需要提取两部分内容，一个是“a”标签中链接描述的信息，另一个是“href”中对应的链接。</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3．链接去重</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爬虫每次进行页面分析都会获取新的链接，在这些链接集合中难免会有重复，通过链接去重可以提升数据采集的准确率，提高效率。</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4．非网页数据获取</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所谓的非网页数据，主要包括Excel、txt、Word、PDF、PPT以及RSS等，除txt文件可以直接进行数据读取之外，其他非网页数据必须要借助相应的读取引擎进行内容获取。PDF的读取引擎是Apache PDFBox或者是xpdf，Word、Excel、ppt的读取引擎为Apache POI。</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11200" y="1388110"/>
            <a:ext cx="10969625" cy="513905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5．网页去重</a:t>
            </a:r>
          </a:p>
          <a:p>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对于网页相似一般有三种情况。完全相似、内容相似和局部相似。</a:t>
            </a: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完全相似指不仅仅内容上一致，在网页布局格式上也一致，此类完全重复一般发生在同一个站点的多个域名下。</a:t>
            </a: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第二种内容相似，指文档内容相同，页面布局格式不同，这种情况一般发生于转载。</a:t>
            </a: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第三种局部相似，指对于网页的内容有部分相似，这类情况大多发生于文章段落的引用。</a:t>
            </a:r>
          </a:p>
          <a:p>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针对这种情况，一种Simhash算法，利用赋予文档指纹的概念，来解决大数据爬虫网页去重这个问题，即指纹相似度越高，重复率越高。</a:t>
            </a:r>
          </a:p>
          <a:p>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7.2 数据爬虫技术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27710" y="1162685"/>
            <a:ext cx="10969625" cy="5200650"/>
          </a:xfrm>
          <a:prstGeom prst="rect">
            <a:avLst/>
          </a:prstGeom>
          <a:noFill/>
        </p:spPr>
        <p:txBody>
          <a:bodyPr wrap="square" rtlCol="0">
            <a:spAutoFit/>
          </a:bodyPr>
          <a:lstStyle/>
          <a:p>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6．广告识别</a:t>
            </a:r>
          </a:p>
          <a:p>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网页中存在大量噪声，包括头部导航栏、侧边栏和广告信息等。导航栏和侧边栏可以通过正文提取时，根据文字分布情况过滤，但是广告信息复杂多变，其存在不光对我们信息的读取造成影响而且占用不必要的内存空间。如何有效过滤广告也是我们应该了解的技术。</a:t>
            </a:r>
          </a:p>
          <a:p>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在实际应用中，可以借鉴Adblock plus的思想。Adblock plus是著名的广告过滤插件，其对于浏览器在对广告鉴别方式有比较好的借鉴作用：判定页面的元素是不是广告，并不需要通过分析网页结构、机器学习的方式，而是如果大家都浏览过这些页面，而且判定这些页面中某些元素是广告，那么Adblock plus则认定这就是广告。</a:t>
            </a:r>
          </a:p>
          <a:p>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7.3 数据预处理技术</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60425" y="1149350"/>
            <a:ext cx="10476230" cy="230695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实际的数据库极易受噪声、缺失值和不一致数据的侵扰，因为数据库太大，并且多半来自多个异种数据源。低质量的数据将会导致低质量的挖掘结果。因此我们需要使用数据预处理技术：</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任意多边形: 形状 4"/>
          <p:cNvSpPr/>
          <p:nvPr>
            <p:custDataLst>
              <p:tags r:id="rId1"/>
            </p:custDataLst>
          </p:nvPr>
        </p:nvSpPr>
        <p:spPr>
          <a:xfrm>
            <a:off x="1151159" y="2461906"/>
            <a:ext cx="2033110" cy="765514"/>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1F74AD"/>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60007" tIns="261981" rIns="392474" bIns="330228" numCol="1" spcCol="1270" anchor="ctr" anchorCtr="0">
            <a:noAutofit/>
          </a:bodyPr>
          <a:lstStyle/>
          <a:p>
            <a:pPr marL="0" lvl="0" indent="0" algn="l" defTabSz="933450">
              <a:lnSpc>
                <a:spcPct val="90000"/>
              </a:lnSpc>
              <a:spcBef>
                <a:spcPct val="0"/>
              </a:spcBef>
              <a:spcAft>
                <a:spcPct val="35000"/>
              </a:spcAft>
              <a:buNone/>
            </a:pPr>
            <a:endParaRPr lang="en-US" sz="2000" kern="1200">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custDataLst>
              <p:tags r:id="rId2"/>
            </p:custDataLst>
          </p:nvPr>
        </p:nvSpPr>
        <p:spPr>
          <a:xfrm>
            <a:off x="1158027" y="2673955"/>
            <a:ext cx="424846" cy="341414"/>
          </a:xfrm>
          <a:prstGeom prst="rect">
            <a:avLst/>
          </a:prstGeom>
          <a:noFill/>
        </p:spPr>
        <p:txBody>
          <a:bodyPr wrap="square" rtlCol="0">
            <a:noAutofit/>
          </a:bodyPr>
          <a:lstStyle/>
          <a:p>
            <a:r>
              <a:rPr lang="en-US" altLang="zh-CN" sz="2000"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文本框 13"/>
          <p:cNvSpPr txBox="1"/>
          <p:nvPr>
            <p:custDataLst>
              <p:tags r:id="rId3"/>
            </p:custDataLst>
          </p:nvPr>
        </p:nvSpPr>
        <p:spPr>
          <a:xfrm>
            <a:off x="1218565" y="2550795"/>
            <a:ext cx="1692275" cy="494665"/>
          </a:xfrm>
          <a:prstGeom prst="rect">
            <a:avLst/>
          </a:prstGeom>
          <a:noFill/>
        </p:spPr>
        <p:txBody>
          <a:bodyPr wrap="square" rtlCol="0">
            <a:noAutofit/>
          </a:bodyPr>
          <a:lstStyle/>
          <a:p>
            <a:pPr algn="ctr">
              <a:lnSpc>
                <a:spcPct val="120000"/>
              </a:lnSpc>
            </a:pPr>
            <a:r>
              <a:rPr lang="zh-CN" altLang="en-US" sz="222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数据清理</a:t>
            </a:r>
          </a:p>
        </p:txBody>
      </p:sp>
      <p:sp>
        <p:nvSpPr>
          <p:cNvPr id="24" name="文本框 23"/>
          <p:cNvSpPr txBox="1"/>
          <p:nvPr>
            <p:custDataLst>
              <p:tags r:id="rId4"/>
            </p:custDataLst>
          </p:nvPr>
        </p:nvSpPr>
        <p:spPr>
          <a:xfrm>
            <a:off x="1048385" y="3504565"/>
            <a:ext cx="2033270" cy="2130425"/>
          </a:xfrm>
          <a:prstGeom prst="rect">
            <a:avLst/>
          </a:prstGeom>
          <a:noFill/>
        </p:spPr>
        <p:txBody>
          <a:bodyPr wrap="square" rtlCol="0">
            <a:normAutofit/>
          </a:bodyPr>
          <a:lstStyle/>
          <a:p>
            <a:pPr algn="l">
              <a:lnSpc>
                <a:spcPct val="120000"/>
              </a:lnSpc>
              <a:buClrTx/>
              <a:buSzTx/>
            </a:pPr>
            <a:r>
              <a:rPr lang="zh-CN" altLang="en-US" sz="2220">
                <a:latin typeface="微软雅黑" panose="020B0503020204020204" pitchFamily="34" charset="-122"/>
                <a:ea typeface="微软雅黑" panose="020B0503020204020204" pitchFamily="34" charset="-122"/>
                <a:cs typeface="微软雅黑" panose="020B0503020204020204" pitchFamily="34" charset="-122"/>
                <a:sym typeface="+mn-ea"/>
              </a:rPr>
              <a:t>可以用来清楚数据中的噪声，纠正不一致。</a:t>
            </a:r>
          </a:p>
        </p:txBody>
      </p:sp>
      <p:sp>
        <p:nvSpPr>
          <p:cNvPr id="8" name="任意多边形: 形状 5"/>
          <p:cNvSpPr/>
          <p:nvPr>
            <p:custDataLst>
              <p:tags r:id="rId5"/>
            </p:custDataLst>
          </p:nvPr>
        </p:nvSpPr>
        <p:spPr>
          <a:xfrm>
            <a:off x="3795226" y="2461906"/>
            <a:ext cx="2032821" cy="765514"/>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3498D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60007" tIns="261981" rIns="392474" bIns="330228" numCol="1" spcCol="1270" anchor="ctr" anchorCtr="0">
            <a:noAutofit/>
          </a:bodyPr>
          <a:lstStyle/>
          <a:p>
            <a:pPr marL="0" lvl="0" indent="0" algn="l" defTabSz="933450">
              <a:lnSpc>
                <a:spcPct val="90000"/>
              </a:lnSpc>
              <a:spcBef>
                <a:spcPct val="0"/>
              </a:spcBef>
              <a:spcAft>
                <a:spcPct val="35000"/>
              </a:spcAft>
              <a:buNone/>
            </a:pPr>
            <a:endParaRPr lang="en-US" sz="2000" kern="120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custDataLst>
              <p:tags r:id="rId6"/>
            </p:custDataLst>
          </p:nvPr>
        </p:nvSpPr>
        <p:spPr>
          <a:xfrm>
            <a:off x="3801745" y="2673985"/>
            <a:ext cx="443230" cy="371475"/>
          </a:xfrm>
          <a:prstGeom prst="rect">
            <a:avLst/>
          </a:prstGeom>
          <a:noFill/>
        </p:spPr>
        <p:txBody>
          <a:bodyPr wrap="square" rtlCol="0">
            <a:noAutofit/>
          </a:bodyPr>
          <a:lstStyle/>
          <a:p>
            <a:r>
              <a:rPr lang="en-US" altLang="zh-CN" sz="19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5" name="文本框 14"/>
          <p:cNvSpPr txBox="1"/>
          <p:nvPr>
            <p:custDataLst>
              <p:tags r:id="rId7"/>
            </p:custDataLst>
          </p:nvPr>
        </p:nvSpPr>
        <p:spPr>
          <a:xfrm>
            <a:off x="4048125" y="2580640"/>
            <a:ext cx="1527175" cy="402590"/>
          </a:xfrm>
          <a:prstGeom prst="rect">
            <a:avLst/>
          </a:prstGeom>
          <a:noFill/>
        </p:spPr>
        <p:txBody>
          <a:bodyPr wrap="square" rtlCol="0">
            <a:noAutofit/>
          </a:bodyPr>
          <a:lstStyle/>
          <a:p>
            <a:pPr algn="ctr">
              <a:lnSpc>
                <a:spcPct val="120000"/>
              </a:lnSpc>
              <a:buClrTx/>
              <a:buSzTx/>
            </a:pPr>
            <a:r>
              <a:rPr lang="zh-CN" altLang="en-US" sz="222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数据集成</a:t>
            </a:r>
          </a:p>
        </p:txBody>
      </p:sp>
      <p:sp>
        <p:nvSpPr>
          <p:cNvPr id="25" name="文本框 24"/>
          <p:cNvSpPr txBox="1"/>
          <p:nvPr>
            <p:custDataLst>
              <p:tags r:id="rId8"/>
            </p:custDataLst>
          </p:nvPr>
        </p:nvSpPr>
        <p:spPr>
          <a:xfrm>
            <a:off x="3539490" y="3504565"/>
            <a:ext cx="2558415" cy="1760220"/>
          </a:xfrm>
          <a:prstGeom prst="rect">
            <a:avLst/>
          </a:prstGeom>
          <a:noFill/>
        </p:spPr>
        <p:txBody>
          <a:bodyPr wrap="square" rtlCol="0">
            <a:noAutofit/>
          </a:bodyPr>
          <a:lstStyle/>
          <a:p>
            <a:pPr algn="l">
              <a:lnSpc>
                <a:spcPct val="120000"/>
              </a:lnSpc>
              <a:buClrTx/>
              <a:buSzTx/>
            </a:pPr>
            <a:r>
              <a:rPr lang="zh-CN" altLang="en-US" sz="2220">
                <a:latin typeface="微软雅黑" panose="020B0503020204020204" pitchFamily="34" charset="-122"/>
                <a:ea typeface="微软雅黑" panose="020B0503020204020204" pitchFamily="34" charset="-122"/>
                <a:cs typeface="微软雅黑" panose="020B0503020204020204" pitchFamily="34" charset="-122"/>
                <a:sym typeface="+mn-ea"/>
              </a:rPr>
              <a:t>将数据由多个数据源合并成一个一致的数据存储，如数据仓库或数据立方体</a:t>
            </a:r>
          </a:p>
        </p:txBody>
      </p:sp>
      <p:sp>
        <p:nvSpPr>
          <p:cNvPr id="9" name="任意多边形: 形状 6"/>
          <p:cNvSpPr/>
          <p:nvPr>
            <p:custDataLst>
              <p:tags r:id="rId9"/>
            </p:custDataLst>
          </p:nvPr>
        </p:nvSpPr>
        <p:spPr>
          <a:xfrm>
            <a:off x="6463427" y="2461906"/>
            <a:ext cx="2032818" cy="765514"/>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1AA3AA"/>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60007" tIns="261981" rIns="392474" bIns="330228" numCol="1" spcCol="1270" anchor="ctr" anchorCtr="0">
            <a:noAutofit/>
          </a:bodyPr>
          <a:lstStyle/>
          <a:p>
            <a:pPr marL="0" lvl="0" indent="0" algn="l" defTabSz="933450">
              <a:lnSpc>
                <a:spcPct val="90000"/>
              </a:lnSpc>
              <a:spcBef>
                <a:spcPct val="0"/>
              </a:spcBef>
              <a:spcAft>
                <a:spcPct val="35000"/>
              </a:spcAft>
              <a:buNone/>
            </a:pPr>
            <a:endParaRPr lang="en-US" sz="2220" kern="120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10"/>
            </p:custDataLst>
          </p:nvPr>
        </p:nvSpPr>
        <p:spPr>
          <a:xfrm>
            <a:off x="6463665" y="2673985"/>
            <a:ext cx="456565" cy="433705"/>
          </a:xfrm>
          <a:prstGeom prst="rect">
            <a:avLst/>
          </a:prstGeom>
          <a:noFill/>
        </p:spPr>
        <p:txBody>
          <a:bodyPr wrap="square" rtlCol="0">
            <a:noAutofit/>
          </a:bodyPr>
          <a:lstStyle/>
          <a:p>
            <a:r>
              <a:rPr lang="en-US" altLang="zh-CN" sz="2220"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3" name="文本框 12"/>
          <p:cNvSpPr txBox="1"/>
          <p:nvPr>
            <p:custDataLst>
              <p:tags r:id="rId11"/>
            </p:custDataLst>
          </p:nvPr>
        </p:nvSpPr>
        <p:spPr>
          <a:xfrm>
            <a:off x="6760210" y="2580640"/>
            <a:ext cx="1438910" cy="527050"/>
          </a:xfrm>
          <a:prstGeom prst="rect">
            <a:avLst/>
          </a:prstGeom>
          <a:noFill/>
        </p:spPr>
        <p:txBody>
          <a:bodyPr wrap="square" rtlCol="0">
            <a:normAutofit/>
          </a:bodyPr>
          <a:lstStyle/>
          <a:p>
            <a:pPr algn="ctr">
              <a:lnSpc>
                <a:spcPct val="120000"/>
              </a:lnSpc>
              <a:buClrTx/>
              <a:buSzTx/>
            </a:pPr>
            <a:r>
              <a:rPr lang="zh-CN" altLang="en-US" sz="222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数据变换</a:t>
            </a:r>
          </a:p>
        </p:txBody>
      </p:sp>
      <p:sp>
        <p:nvSpPr>
          <p:cNvPr id="26" name="文本框 25"/>
          <p:cNvSpPr txBox="1"/>
          <p:nvPr>
            <p:custDataLst>
              <p:tags r:id="rId12"/>
            </p:custDataLst>
          </p:nvPr>
        </p:nvSpPr>
        <p:spPr>
          <a:xfrm>
            <a:off x="6229350" y="3505200"/>
            <a:ext cx="2534285" cy="2130425"/>
          </a:xfrm>
          <a:prstGeom prst="rect">
            <a:avLst/>
          </a:prstGeom>
          <a:noFill/>
        </p:spPr>
        <p:txBody>
          <a:bodyPr wrap="square" rtlCol="0">
            <a:normAutofit/>
          </a:bodyPr>
          <a:lstStyle/>
          <a:p>
            <a:pPr lvl="0" algn="l">
              <a:lnSpc>
                <a:spcPct val="120000"/>
              </a:lnSpc>
              <a:buClrTx/>
              <a:buSzTx/>
            </a:pPr>
            <a:r>
              <a:rPr lang="zh-CN" altLang="en-US" sz="2220">
                <a:latin typeface="微软雅黑" panose="020B0503020204020204" pitchFamily="34" charset="-122"/>
                <a:ea typeface="微软雅黑" panose="020B0503020204020204" pitchFamily="34" charset="-122"/>
                <a:cs typeface="微软雅黑" panose="020B0503020204020204" pitchFamily="34" charset="-122"/>
                <a:sym typeface="+mn-ea"/>
              </a:rPr>
              <a:t>(例如，规范化)可以改进涉及距离度量的挖掘算法的精度和有效性，如0.0到1.0。</a:t>
            </a:r>
          </a:p>
        </p:txBody>
      </p:sp>
      <p:sp>
        <p:nvSpPr>
          <p:cNvPr id="17" name="任意多边形: 形状 7"/>
          <p:cNvSpPr/>
          <p:nvPr>
            <p:custDataLst>
              <p:tags r:id="rId13"/>
            </p:custDataLst>
          </p:nvPr>
        </p:nvSpPr>
        <p:spPr>
          <a:xfrm>
            <a:off x="9040146" y="2461906"/>
            <a:ext cx="2032821" cy="765514"/>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69A35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60007" tIns="261981" rIns="392474" bIns="330228" numCol="1" spcCol="1270" anchor="ctr" anchorCtr="0">
            <a:noAutofit/>
          </a:bodyPr>
          <a:lstStyle/>
          <a:p>
            <a:pPr marL="0" lvl="0" indent="0" algn="l" defTabSz="933450">
              <a:lnSpc>
                <a:spcPct val="90000"/>
              </a:lnSpc>
              <a:spcBef>
                <a:spcPct val="0"/>
              </a:spcBef>
              <a:spcAft>
                <a:spcPct val="35000"/>
              </a:spcAft>
              <a:buNone/>
            </a:pPr>
            <a:endParaRPr lang="en-US" sz="2220" kern="1200">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custDataLst>
              <p:tags r:id="rId14"/>
            </p:custDataLst>
          </p:nvPr>
        </p:nvSpPr>
        <p:spPr>
          <a:xfrm>
            <a:off x="9045248" y="2673955"/>
            <a:ext cx="424846" cy="341414"/>
          </a:xfrm>
          <a:prstGeom prst="rect">
            <a:avLst/>
          </a:prstGeom>
          <a:noFill/>
        </p:spPr>
        <p:txBody>
          <a:bodyPr wrap="square" rtlCol="0">
            <a:noAutofit/>
          </a:bodyPr>
          <a:lstStyle/>
          <a:p>
            <a:r>
              <a:rPr lang="en-US" altLang="zh-CN" sz="2220"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p>
        </p:txBody>
      </p:sp>
      <p:sp>
        <p:nvSpPr>
          <p:cNvPr id="19" name="文本框 18"/>
          <p:cNvSpPr txBox="1"/>
          <p:nvPr>
            <p:custDataLst>
              <p:tags r:id="rId15"/>
            </p:custDataLst>
          </p:nvPr>
        </p:nvSpPr>
        <p:spPr>
          <a:xfrm>
            <a:off x="9338310" y="2613025"/>
            <a:ext cx="1436370" cy="464820"/>
          </a:xfrm>
          <a:prstGeom prst="rect">
            <a:avLst/>
          </a:prstGeom>
          <a:noFill/>
        </p:spPr>
        <p:txBody>
          <a:bodyPr wrap="square" rtlCol="0">
            <a:noAutofit/>
          </a:bodyPr>
          <a:lstStyle/>
          <a:p>
            <a:pPr algn="ctr">
              <a:lnSpc>
                <a:spcPct val="120000"/>
              </a:lnSpc>
              <a:buClrTx/>
              <a:buSzTx/>
            </a:pPr>
            <a:r>
              <a:rPr lang="zh-CN" altLang="en-US" sz="22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数据归约</a:t>
            </a:r>
          </a:p>
        </p:txBody>
      </p:sp>
      <p:sp>
        <p:nvSpPr>
          <p:cNvPr id="27" name="文本框 26"/>
          <p:cNvSpPr txBox="1"/>
          <p:nvPr>
            <p:custDataLst>
              <p:tags r:id="rId16"/>
            </p:custDataLst>
          </p:nvPr>
        </p:nvSpPr>
        <p:spPr>
          <a:xfrm>
            <a:off x="8763635" y="3505200"/>
            <a:ext cx="2308860" cy="1844040"/>
          </a:xfrm>
          <a:prstGeom prst="rect">
            <a:avLst/>
          </a:prstGeom>
          <a:noFill/>
        </p:spPr>
        <p:txBody>
          <a:bodyPr wrap="square" rtlCol="0">
            <a:noAutofit/>
          </a:bodyPr>
          <a:lstStyle/>
          <a:p>
            <a:pPr>
              <a:lnSpc>
                <a:spcPct val="120000"/>
              </a:lnSpc>
            </a:pPr>
            <a:r>
              <a:rPr lang="zh-CN" altLang="en-US" sz="2220">
                <a:latin typeface="微软雅黑" panose="020B0503020204020204" pitchFamily="34" charset="-122"/>
                <a:ea typeface="微软雅黑" panose="020B0503020204020204" pitchFamily="34" charset="-122"/>
                <a:cs typeface="微软雅黑" panose="020B0503020204020204" pitchFamily="34" charset="-122"/>
                <a:sym typeface="+mn-ea"/>
              </a:rPr>
              <a:t>可以通过如聚集、删除冗余特征或聚类等方法来降低数据的规模。 </a:t>
            </a:r>
            <a:endParaRPr lang="zh-CN" altLang="en-US" sz="222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endParaRPr lang="zh-CN" altLang="en-US" sz="2220" spc="150">
              <a:solidFill>
                <a:srgbClr val="000000">
                  <a:lumMod val="50000"/>
                  <a:lumOff val="50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cxnSp>
        <p:nvCxnSpPr>
          <p:cNvPr id="29" name="直接连接符 28"/>
          <p:cNvCxnSpPr/>
          <p:nvPr>
            <p:custDataLst>
              <p:tags r:id="rId17"/>
            </p:custDataLst>
          </p:nvPr>
        </p:nvCxnSpPr>
        <p:spPr>
          <a:xfrm>
            <a:off x="3451085" y="3645781"/>
            <a:ext cx="0" cy="2329514"/>
          </a:xfrm>
          <a:prstGeom prst="line">
            <a:avLst/>
          </a:prstGeom>
          <a:ln w="3175">
            <a:solidFill>
              <a:sysClr val="window" lastClr="FFFFFF">
                <a:lumMod val="75000"/>
              </a:sysClr>
            </a:solidFill>
            <a:prstDash val="sysDash"/>
          </a:ln>
        </p:spPr>
        <p:style>
          <a:lnRef idx="1">
            <a:srgbClr val="1F74AD"/>
          </a:lnRef>
          <a:fillRef idx="0">
            <a:srgbClr val="1F74AD"/>
          </a:fillRef>
          <a:effectRef idx="0">
            <a:srgbClr val="1F74AD"/>
          </a:effectRef>
          <a:fontRef idx="minor">
            <a:srgbClr val="000000"/>
          </a:fontRef>
        </p:style>
      </p:cxnSp>
      <p:cxnSp>
        <p:nvCxnSpPr>
          <p:cNvPr id="30" name="直接连接符 29"/>
          <p:cNvCxnSpPr/>
          <p:nvPr>
            <p:custDataLst>
              <p:tags r:id="rId18"/>
            </p:custDataLst>
          </p:nvPr>
        </p:nvCxnSpPr>
        <p:spPr>
          <a:xfrm>
            <a:off x="6097606" y="3645781"/>
            <a:ext cx="0" cy="2329514"/>
          </a:xfrm>
          <a:prstGeom prst="line">
            <a:avLst/>
          </a:prstGeom>
          <a:ln w="3175">
            <a:solidFill>
              <a:sysClr val="window" lastClr="FFFFFF">
                <a:lumMod val="75000"/>
              </a:sysClr>
            </a:solidFill>
            <a:prstDash val="sysDash"/>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9"/>
            </p:custDataLst>
          </p:nvPr>
        </p:nvCxnSpPr>
        <p:spPr>
          <a:xfrm>
            <a:off x="8763496" y="3645781"/>
            <a:ext cx="0" cy="2329514"/>
          </a:xfrm>
          <a:prstGeom prst="line">
            <a:avLst/>
          </a:prstGeom>
          <a:ln w="3175">
            <a:solidFill>
              <a:sysClr val="window" lastClr="FFFFFF">
                <a:lumMod val="75000"/>
              </a:sysClr>
            </a:solidFill>
            <a:prstDash val="sysDash"/>
          </a:ln>
        </p:spPr>
        <p:style>
          <a:lnRef idx="1">
            <a:srgbClr val="1F74AD"/>
          </a:lnRef>
          <a:fillRef idx="0">
            <a:srgbClr val="1F74AD"/>
          </a:fillRef>
          <a:effectRef idx="0">
            <a:srgbClr val="1F74AD"/>
          </a:effectRef>
          <a:fontRef idx="minor">
            <a:srgbClr val="000000"/>
          </a:fontRef>
        </p:style>
      </p:cxnSp>
      <p:sp>
        <p:nvSpPr>
          <p:cNvPr id="22" name="矩形 21"/>
          <p:cNvSpPr/>
          <p:nvPr>
            <p:custDataLst>
              <p:tags r:id="rId20"/>
            </p:custDataLst>
          </p:nvPr>
        </p:nvSpPr>
        <p:spPr>
          <a:xfrm>
            <a:off x="953" y="1424804"/>
            <a:ext cx="59056" cy="386162"/>
          </a:xfrm>
          <a:prstGeom prst="rect">
            <a:avLst/>
          </a:prstGeom>
          <a:solidFill>
            <a:srgbClr val="000000">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nvGrpSpPr>
          <p:cNvPr id="23" name="组合 22"/>
          <p:cNvGrpSpPr/>
          <p:nvPr>
            <p:custDataLst>
              <p:tags r:id="rId21"/>
            </p:custDataLst>
          </p:nvPr>
        </p:nvGrpSpPr>
        <p:grpSpPr>
          <a:xfrm>
            <a:off x="8110185" y="1609083"/>
            <a:ext cx="315371" cy="201962"/>
            <a:chOff x="11382102" y="604536"/>
            <a:chExt cx="420495" cy="269282"/>
          </a:xfrm>
        </p:grpSpPr>
        <p:sp>
          <p:nvSpPr>
            <p:cNvPr id="28" name="Line 16"/>
            <p:cNvSpPr>
              <a:spLocks noChangeShapeType="1"/>
            </p:cNvSpPr>
            <p:nvPr>
              <p:custDataLst>
                <p:tags r:id="rId2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id-ID" sz="135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Line 17"/>
            <p:cNvSpPr>
              <a:spLocks noChangeShapeType="1"/>
            </p:cNvSpPr>
            <p:nvPr>
              <p:custDataLst>
                <p:tags r:id="rId2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id-ID" sz="135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Line 18"/>
            <p:cNvSpPr>
              <a:spLocks noChangeShapeType="1"/>
            </p:cNvSpPr>
            <p:nvPr>
              <p:custDataLst>
                <p:tags r:id="rId2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id-ID" sz="1350">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p:transition spd="slow" advClick="0" advTm="3624"/>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7.3 数据预处理技术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7.3.1   数据清理</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1198880"/>
          </a:xfrm>
          <a:prstGeom prst="rect">
            <a:avLst/>
          </a:prstGeom>
          <a:noFill/>
        </p:spPr>
        <p:txBody>
          <a:bodyPr wrap="square" rtlCol="0">
            <a:spAutoFit/>
          </a:bodyPr>
          <a:lstStyle/>
          <a:p>
            <a:r>
              <a:rPr lang="en-US" sz="2400">
                <a:latin typeface="微软雅黑" panose="020B0503020204020204" pitchFamily="34" charset="-122"/>
                <a:ea typeface="微软雅黑" panose="020B0503020204020204" pitchFamily="34" charset="-122"/>
                <a:cs typeface="微软雅黑" panose="020B0503020204020204" pitchFamily="34" charset="-122"/>
              </a:rPr>
              <a:t>    </a:t>
            </a:r>
            <a:r>
              <a:rPr sz="2400">
                <a:latin typeface="微软雅黑" panose="020B0503020204020204" pitchFamily="34" charset="-122"/>
                <a:ea typeface="微软雅黑" panose="020B0503020204020204" pitchFamily="34" charset="-122"/>
                <a:cs typeface="微软雅黑" panose="020B0503020204020204" pitchFamily="34" charset="-122"/>
              </a:rPr>
              <a:t>现实世界的数据一般是不完整的、有噪声的和不一致的。数据清理例程试图</a:t>
            </a:r>
            <a:r>
              <a:rPr sz="2400">
                <a:solidFill>
                  <a:schemeClr val="tx1">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rPr>
              <a:t>填充缺失的值、光滑噪声并识别离群点、纠正数据中的不一致</a:t>
            </a:r>
            <a:r>
              <a:rPr sz="2400">
                <a:latin typeface="微软雅黑" panose="020B0503020204020204" pitchFamily="34" charset="-122"/>
                <a:ea typeface="微软雅黑" panose="020B0503020204020204" pitchFamily="34" charset="-122"/>
                <a:cs typeface="微软雅黑" panose="020B0503020204020204" pitchFamily="34" charset="-122"/>
              </a:rPr>
              <a:t>。</a:t>
            </a:r>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2" name="组合 101"/>
          <p:cNvGrpSpPr/>
          <p:nvPr/>
        </p:nvGrpSpPr>
        <p:grpSpPr>
          <a:xfrm>
            <a:off x="1407160" y="2876550"/>
            <a:ext cx="9046845" cy="3725545"/>
            <a:chOff x="468" y="2849"/>
            <a:chExt cx="14247" cy="5867"/>
          </a:xfrm>
        </p:grpSpPr>
        <p:sp>
          <p:nvSpPr>
            <p:cNvPr id="51" name="任意多边形 36"/>
            <p:cNvSpPr/>
            <p:nvPr>
              <p:custDataLst>
                <p:tags r:id="rId1"/>
              </p:custDataLst>
            </p:nvPr>
          </p:nvSpPr>
          <p:spPr bwMode="auto">
            <a:xfrm>
              <a:off x="4171" y="4695"/>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FFC000">
                <a:lumMod val="75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52" name="任意多边形 37"/>
            <p:cNvSpPr/>
            <p:nvPr>
              <p:custDataLst>
                <p:tags r:id="rId2"/>
              </p:custDataLst>
            </p:nvPr>
          </p:nvSpPr>
          <p:spPr bwMode="auto">
            <a:xfrm>
              <a:off x="4171" y="4648"/>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FFC000"/>
            </a:solidFill>
            <a:ln w="9525">
              <a:noFill/>
              <a:round/>
            </a:ln>
          </p:spPr>
          <p:txBody>
            <a:bodyPr anchor="ctr"/>
            <a:lstStyle/>
            <a:p>
              <a:pPr algn="ctr">
                <a:lnSpc>
                  <a:spcPct val="120000"/>
                </a:lnSpc>
                <a:buClrTx/>
                <a:buSzTx/>
              </a:pPr>
              <a:r>
                <a:rPr lang="en-US" sz="2000" b="1">
                  <a:solidFill>
                    <a:schemeClr val="accent2"/>
                  </a:solidFill>
                  <a:latin typeface="微软雅黑" panose="020B0503020204020204" pitchFamily="34" charset="-122"/>
                  <a:ea typeface="微软雅黑" panose="020B0503020204020204" pitchFamily="34" charset="-122"/>
                </a:rPr>
                <a:t>6</a:t>
              </a:r>
            </a:p>
          </p:txBody>
        </p:sp>
        <p:sp>
          <p:nvSpPr>
            <p:cNvPr id="53" name="任意多边形 36"/>
            <p:cNvSpPr/>
            <p:nvPr>
              <p:custDataLst>
                <p:tags r:id="rId3"/>
              </p:custDataLst>
            </p:nvPr>
          </p:nvSpPr>
          <p:spPr bwMode="auto">
            <a:xfrm>
              <a:off x="5277" y="2896"/>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F74AD">
                <a:lumMod val="75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54" name="任意多边形 37"/>
            <p:cNvSpPr/>
            <p:nvPr>
              <p:custDataLst>
                <p:tags r:id="rId4"/>
              </p:custDataLst>
            </p:nvPr>
          </p:nvSpPr>
          <p:spPr bwMode="auto">
            <a:xfrm>
              <a:off x="5277" y="2849"/>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F74AD"/>
            </a:solidFill>
            <a:ln w="9525">
              <a:noFill/>
              <a:round/>
            </a:ln>
          </p:spPr>
          <p:txBody>
            <a:bodyPr anchor="ctr"/>
            <a:lstStyle/>
            <a:p>
              <a:pPr algn="ctr">
                <a:lnSpc>
                  <a:spcPct val="120000"/>
                </a:lnSpc>
              </a:pPr>
              <a:r>
                <a:rPr lang="en-US" sz="2000" b="1">
                  <a:solidFill>
                    <a:schemeClr val="accent2"/>
                  </a:solidFill>
                  <a:latin typeface="微软雅黑" panose="020B0503020204020204" pitchFamily="34" charset="-122"/>
                  <a:ea typeface="微软雅黑" panose="020B0503020204020204" pitchFamily="34" charset="-122"/>
                </a:rPr>
                <a:t>1</a:t>
              </a:r>
            </a:p>
          </p:txBody>
        </p:sp>
        <p:sp>
          <p:nvSpPr>
            <p:cNvPr id="57" name="任意多边形 36"/>
            <p:cNvSpPr/>
            <p:nvPr>
              <p:custDataLst>
                <p:tags r:id="rId5"/>
              </p:custDataLst>
            </p:nvPr>
          </p:nvSpPr>
          <p:spPr bwMode="auto">
            <a:xfrm>
              <a:off x="7601" y="2902"/>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3498DB">
                <a:lumMod val="75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58" name="任意多边形 36"/>
            <p:cNvSpPr/>
            <p:nvPr>
              <p:custDataLst>
                <p:tags r:id="rId6"/>
              </p:custDataLst>
            </p:nvPr>
          </p:nvSpPr>
          <p:spPr bwMode="auto">
            <a:xfrm>
              <a:off x="8771" y="4698"/>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AA3AA">
                <a:lumMod val="75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59" name="任意多边形 37"/>
            <p:cNvSpPr/>
            <p:nvPr>
              <p:custDataLst>
                <p:tags r:id="rId7"/>
              </p:custDataLst>
            </p:nvPr>
          </p:nvSpPr>
          <p:spPr bwMode="auto">
            <a:xfrm>
              <a:off x="8771" y="4651"/>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AA3AA"/>
            </a:solidFill>
            <a:ln w="9525">
              <a:noFill/>
              <a:round/>
            </a:ln>
          </p:spPr>
          <p:txBody>
            <a:bodyPr anchor="ctr"/>
            <a:lstStyle/>
            <a:p>
              <a:pPr algn="ctr">
                <a:lnSpc>
                  <a:spcPct val="120000"/>
                </a:lnSpc>
                <a:buClrTx/>
                <a:buSzTx/>
              </a:pPr>
              <a:r>
                <a:rPr lang="en-US" sz="2000" b="1">
                  <a:solidFill>
                    <a:schemeClr val="accent2"/>
                  </a:solidFill>
                  <a:latin typeface="微软雅黑" panose="020B0503020204020204" pitchFamily="34" charset="-122"/>
                  <a:ea typeface="微软雅黑" panose="020B0503020204020204" pitchFamily="34" charset="-122"/>
                </a:rPr>
                <a:t>3</a:t>
              </a:r>
            </a:p>
          </p:txBody>
        </p:sp>
        <p:sp>
          <p:nvSpPr>
            <p:cNvPr id="62" name="任意多边形 36"/>
            <p:cNvSpPr/>
            <p:nvPr>
              <p:custDataLst>
                <p:tags r:id="rId8"/>
              </p:custDataLst>
            </p:nvPr>
          </p:nvSpPr>
          <p:spPr bwMode="auto">
            <a:xfrm>
              <a:off x="7439" y="6493"/>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69A35B">
                <a:lumMod val="75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63" name="任意多边形 37"/>
            <p:cNvSpPr/>
            <p:nvPr>
              <p:custDataLst>
                <p:tags r:id="rId9"/>
              </p:custDataLst>
            </p:nvPr>
          </p:nvSpPr>
          <p:spPr bwMode="auto">
            <a:xfrm>
              <a:off x="7439" y="6446"/>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69A35B"/>
            </a:solidFill>
            <a:ln w="9525">
              <a:noFill/>
              <a:round/>
            </a:ln>
          </p:spPr>
          <p:txBody>
            <a:bodyPr anchor="ctr"/>
            <a:lstStyle/>
            <a:p>
              <a:pPr algn="ctr">
                <a:lnSpc>
                  <a:spcPct val="120000"/>
                </a:lnSpc>
                <a:buClrTx/>
                <a:buSzTx/>
              </a:pPr>
              <a:r>
                <a:rPr lang="en-US" sz="2000" b="1">
                  <a:solidFill>
                    <a:schemeClr val="accent2"/>
                  </a:solidFill>
                  <a:latin typeface="微软雅黑" panose="020B0503020204020204" pitchFamily="34" charset="-122"/>
                  <a:ea typeface="微软雅黑" panose="020B0503020204020204" pitchFamily="34" charset="-122"/>
                </a:rPr>
                <a:t>4</a:t>
              </a:r>
            </a:p>
          </p:txBody>
        </p:sp>
        <p:sp>
          <p:nvSpPr>
            <p:cNvPr id="64" name="任意多边形 36"/>
            <p:cNvSpPr/>
            <p:nvPr>
              <p:custDataLst>
                <p:tags r:id="rId10"/>
              </p:custDataLst>
            </p:nvPr>
          </p:nvSpPr>
          <p:spPr bwMode="auto">
            <a:xfrm>
              <a:off x="5504" y="6493"/>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BBB59">
                <a:lumMod val="75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65" name="任意多边形 37"/>
            <p:cNvSpPr/>
            <p:nvPr>
              <p:custDataLst>
                <p:tags r:id="rId11"/>
              </p:custDataLst>
            </p:nvPr>
          </p:nvSpPr>
          <p:spPr bwMode="auto">
            <a:xfrm>
              <a:off x="5504" y="6446"/>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BBB59"/>
            </a:solidFill>
            <a:ln w="9525">
              <a:noFill/>
              <a:round/>
            </a:ln>
          </p:spPr>
          <p:txBody>
            <a:bodyPr anchor="ctr"/>
            <a:lstStyle/>
            <a:p>
              <a:pPr algn="ctr">
                <a:lnSpc>
                  <a:spcPct val="120000"/>
                </a:lnSpc>
                <a:buClrTx/>
                <a:buSzTx/>
              </a:pPr>
              <a:r>
                <a:rPr lang="en-US" sz="2000" b="1">
                  <a:solidFill>
                    <a:schemeClr val="accent2"/>
                  </a:solidFill>
                  <a:latin typeface="微软雅黑" panose="020B0503020204020204" pitchFamily="34" charset="-122"/>
                  <a:ea typeface="微软雅黑" panose="020B0503020204020204" pitchFamily="34" charset="-122"/>
                </a:rPr>
                <a:t>5</a:t>
              </a:r>
            </a:p>
          </p:txBody>
        </p:sp>
        <p:sp>
          <p:nvSpPr>
            <p:cNvPr id="66" name="Shape 1305"/>
            <p:cNvSpPr/>
            <p:nvPr>
              <p:custDataLst>
                <p:tags r:id="rId12"/>
              </p:custDataLst>
            </p:nvPr>
          </p:nvSpPr>
          <p:spPr bwMode="auto">
            <a:xfrm>
              <a:off x="6810" y="3394"/>
              <a:ext cx="721" cy="3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68" name="Shape 1306"/>
            <p:cNvSpPr/>
            <p:nvPr>
              <p:custDataLst>
                <p:tags r:id="rId13"/>
              </p:custDataLst>
            </p:nvPr>
          </p:nvSpPr>
          <p:spPr bwMode="auto">
            <a:xfrm rot="7172730">
              <a:off x="8593" y="6469"/>
              <a:ext cx="721" cy="3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69" name="Shape 1307"/>
            <p:cNvSpPr/>
            <p:nvPr>
              <p:custDataLst>
                <p:tags r:id="rId14"/>
              </p:custDataLst>
            </p:nvPr>
          </p:nvSpPr>
          <p:spPr bwMode="auto">
            <a:xfrm rot="3600000">
              <a:off x="8589" y="4427"/>
              <a:ext cx="721" cy="3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70" name="Shape 1308"/>
            <p:cNvSpPr/>
            <p:nvPr>
              <p:custDataLst>
                <p:tags r:id="rId15"/>
              </p:custDataLst>
            </p:nvPr>
          </p:nvSpPr>
          <p:spPr bwMode="auto">
            <a:xfrm rot="10800000">
              <a:off x="6800" y="7507"/>
              <a:ext cx="723" cy="3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71" name="Shape 1309"/>
            <p:cNvSpPr/>
            <p:nvPr>
              <p:custDataLst>
                <p:tags r:id="rId16"/>
              </p:custDataLst>
            </p:nvPr>
          </p:nvSpPr>
          <p:spPr bwMode="auto">
            <a:xfrm rot="18000000">
              <a:off x="5025" y="4419"/>
              <a:ext cx="723" cy="31"/>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72" name="Shape 1310"/>
            <p:cNvSpPr/>
            <p:nvPr>
              <p:custDataLst>
                <p:tags r:id="rId17"/>
              </p:custDataLst>
            </p:nvPr>
          </p:nvSpPr>
          <p:spPr bwMode="auto">
            <a:xfrm rot="14400000">
              <a:off x="5022" y="6474"/>
              <a:ext cx="721" cy="3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77" name="任意多边形 37"/>
            <p:cNvSpPr/>
            <p:nvPr>
              <p:custDataLst>
                <p:tags r:id="rId18"/>
              </p:custDataLst>
            </p:nvPr>
          </p:nvSpPr>
          <p:spPr bwMode="auto">
            <a:xfrm>
              <a:off x="7601" y="2849"/>
              <a:ext cx="1457" cy="145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3498DB"/>
            </a:solidFill>
            <a:ln w="9525">
              <a:noFill/>
              <a:round/>
            </a:ln>
          </p:spPr>
          <p:txBody>
            <a:bodyPr anchor="ctr"/>
            <a:lstStyle/>
            <a:p>
              <a:pPr algn="ctr">
                <a:lnSpc>
                  <a:spcPct val="120000"/>
                </a:lnSpc>
                <a:buClrTx/>
                <a:buSzTx/>
              </a:pPr>
              <a:r>
                <a:rPr lang="en-US" sz="2000" b="1">
                  <a:solidFill>
                    <a:schemeClr val="accent2"/>
                  </a:solidFill>
                  <a:latin typeface="微软雅黑" panose="020B0503020204020204" pitchFamily="34" charset="-122"/>
                  <a:ea typeface="微软雅黑" panose="020B0503020204020204" pitchFamily="34" charset="-122"/>
                </a:rPr>
                <a:t>2</a:t>
              </a:r>
            </a:p>
          </p:txBody>
        </p:sp>
        <p:sp>
          <p:nvSpPr>
            <p:cNvPr id="79" name="文本框 78"/>
            <p:cNvSpPr txBox="1"/>
            <p:nvPr>
              <p:custDataLst>
                <p:tags r:id="rId19"/>
              </p:custDataLst>
            </p:nvPr>
          </p:nvSpPr>
          <p:spPr bwMode="auto">
            <a:xfrm>
              <a:off x="1523" y="3098"/>
              <a:ext cx="3193" cy="623"/>
            </a:xfrm>
            <a:prstGeom prst="rect">
              <a:avLst/>
            </a:prstGeom>
            <a:noFill/>
          </p:spPr>
          <p:txBody>
            <a:bodyPr wrap="square" lIns="67500" tIns="35100" rIns="67500" bIns="0" anchor="b">
              <a:noAutofit/>
            </a:bodyPr>
            <a:lstStyle/>
            <a:p>
              <a:pPr algn="r" latinLnBrk="0">
                <a:lnSpc>
                  <a:spcPct val="120000"/>
                </a:lnSpc>
              </a:pPr>
              <a:r>
                <a:rPr lang="zh-CN" altLang="en-US" sz="2000" b="1" spc="300" dirty="0">
                  <a:solidFill>
                    <a:srgbClr val="1F74AD">
                      <a:lumMod val="100000"/>
                    </a:srgbClr>
                  </a:solidFill>
                  <a:effectLst/>
                  <a:latin typeface="微软雅黑" panose="020B0503020204020204" pitchFamily="34" charset="-122"/>
                  <a:ea typeface="微软雅黑" panose="020B0503020204020204" pitchFamily="34" charset="-122"/>
                  <a:cs typeface="+mn-ea"/>
                </a:rPr>
                <a:t>忽略元组</a:t>
              </a:r>
            </a:p>
          </p:txBody>
        </p:sp>
        <p:sp>
          <p:nvSpPr>
            <p:cNvPr id="81" name="文本框 80"/>
            <p:cNvSpPr txBox="1"/>
            <p:nvPr>
              <p:custDataLst>
                <p:tags r:id="rId20"/>
              </p:custDataLst>
            </p:nvPr>
          </p:nvSpPr>
          <p:spPr bwMode="auto">
            <a:xfrm>
              <a:off x="468" y="4763"/>
              <a:ext cx="3532" cy="986"/>
            </a:xfrm>
            <a:prstGeom prst="rect">
              <a:avLst/>
            </a:prstGeom>
            <a:noFill/>
          </p:spPr>
          <p:txBody>
            <a:bodyPr wrap="square" lIns="67500" tIns="35100" rIns="67500" bIns="0" anchor="b">
              <a:noAutofit/>
            </a:bodyPr>
            <a:lstStyle/>
            <a:p>
              <a:pPr algn="r" latinLnBrk="0">
                <a:lnSpc>
                  <a:spcPct val="120000"/>
                </a:lnSpc>
              </a:pPr>
              <a:r>
                <a:rPr lang="zh-CN" altLang="en-US" sz="2000" b="1" spc="300" dirty="0">
                  <a:solidFill>
                    <a:schemeClr val="tx2"/>
                  </a:solidFill>
                  <a:effectLst/>
                  <a:latin typeface="微软雅黑" panose="020B0503020204020204" pitchFamily="34" charset="-122"/>
                  <a:ea typeface="微软雅黑" panose="020B0503020204020204" pitchFamily="34" charset="-122"/>
                  <a:cs typeface="+mn-ea"/>
                </a:rPr>
                <a:t>使用最可靠的值填充缺失值</a:t>
              </a:r>
            </a:p>
            <a:p>
              <a:pPr algn="r" latinLnBrk="0">
                <a:lnSpc>
                  <a:spcPct val="120000"/>
                </a:lnSpc>
              </a:pPr>
              <a:r>
                <a:rPr lang="zh-CN" altLang="en-US" sz="2000" b="1" spc="300" dirty="0">
                  <a:solidFill>
                    <a:schemeClr val="tx2"/>
                  </a:solidFill>
                  <a:effectLst/>
                  <a:latin typeface="微软雅黑" panose="020B0503020204020204" pitchFamily="34" charset="-122"/>
                  <a:ea typeface="微软雅黑" panose="020B0503020204020204" pitchFamily="34" charset="-122"/>
                  <a:cs typeface="+mn-ea"/>
                </a:rPr>
                <a:t>（最流行）</a:t>
              </a:r>
            </a:p>
          </p:txBody>
        </p:sp>
        <p:sp>
          <p:nvSpPr>
            <p:cNvPr id="83" name="文本框 82"/>
            <p:cNvSpPr txBox="1"/>
            <p:nvPr>
              <p:custDataLst>
                <p:tags r:id="rId21"/>
              </p:custDataLst>
            </p:nvPr>
          </p:nvSpPr>
          <p:spPr bwMode="auto">
            <a:xfrm flipH="1">
              <a:off x="1263" y="7503"/>
              <a:ext cx="3193" cy="623"/>
            </a:xfrm>
            <a:prstGeom prst="rect">
              <a:avLst/>
            </a:prstGeom>
            <a:noFill/>
          </p:spPr>
          <p:txBody>
            <a:bodyPr wrap="square" lIns="67500" tIns="35100" rIns="67500" bIns="0" anchor="b">
              <a:noAutofit/>
            </a:bodyPr>
            <a:lstStyle/>
            <a:p>
              <a:pPr algn="r" latinLnBrk="0">
                <a:lnSpc>
                  <a:spcPct val="120000"/>
                </a:lnSpc>
              </a:pPr>
              <a:r>
                <a:rPr lang="zh-CN" altLang="en-US" sz="1800" b="1" spc="300" dirty="0">
                  <a:solidFill>
                    <a:srgbClr val="9BBB59"/>
                  </a:solidFill>
                  <a:effectLst/>
                  <a:latin typeface="微软雅黑" panose="020B0503020204020204" pitchFamily="34" charset="-122"/>
                  <a:ea typeface="微软雅黑" panose="020B0503020204020204" pitchFamily="34" charset="-122"/>
                  <a:cs typeface="+mn-ea"/>
                </a:rPr>
                <a:t>使用与给定元组属同一类的所有样本的属性均值或中位数： </a:t>
              </a:r>
            </a:p>
          </p:txBody>
        </p:sp>
        <p:sp>
          <p:nvSpPr>
            <p:cNvPr id="87" name="文本框 86"/>
            <p:cNvSpPr txBox="1"/>
            <p:nvPr>
              <p:custDataLst>
                <p:tags r:id="rId22"/>
              </p:custDataLst>
            </p:nvPr>
          </p:nvSpPr>
          <p:spPr bwMode="auto">
            <a:xfrm>
              <a:off x="9990" y="2961"/>
              <a:ext cx="3872" cy="1345"/>
            </a:xfrm>
            <a:prstGeom prst="rect">
              <a:avLst/>
            </a:prstGeom>
            <a:noFill/>
          </p:spPr>
          <p:txBody>
            <a:bodyPr wrap="square" lIns="67500" tIns="35100" rIns="67500" bIns="0" anchor="b">
              <a:noAutofit/>
            </a:bodyPr>
            <a:lstStyle/>
            <a:p>
              <a:pPr latinLnBrk="0">
                <a:lnSpc>
                  <a:spcPct val="120000"/>
                </a:lnSpc>
              </a:pPr>
              <a:r>
                <a:rPr lang="zh-CN" altLang="en-US" sz="2000" b="1" spc="300" dirty="0">
                  <a:solidFill>
                    <a:srgbClr val="3498DB"/>
                  </a:solidFill>
                  <a:effectLst/>
                  <a:latin typeface="微软雅黑" panose="020B0503020204020204" pitchFamily="34" charset="-122"/>
                  <a:ea typeface="微软雅黑" panose="020B0503020204020204" pitchFamily="34" charset="-122"/>
                  <a:cs typeface="+mn-ea"/>
                </a:rPr>
                <a:t> </a:t>
              </a:r>
              <a:r>
                <a:rPr lang="zh-CN" altLang="en-US" sz="2000" b="1" spc="300" dirty="0">
                  <a:solidFill>
                    <a:srgbClr val="3498DB"/>
                  </a:solidFill>
                  <a:effectLst/>
                  <a:latin typeface="微软雅黑" panose="020B0503020204020204" pitchFamily="34" charset="-122"/>
                  <a:ea typeface="微软雅黑" panose="020B0503020204020204" pitchFamily="34" charset="-122"/>
                  <a:cs typeface="+mn-ea"/>
                  <a:sym typeface="+mn-ea"/>
                </a:rPr>
                <a:t>人工填写缺失值</a:t>
              </a:r>
              <a:endParaRPr lang="zh-CN" altLang="en-US" sz="2000" b="1" spc="300" dirty="0">
                <a:solidFill>
                  <a:schemeClr val="tx2"/>
                </a:solidFill>
                <a:effectLst/>
                <a:latin typeface="微软雅黑" panose="020B0503020204020204" pitchFamily="34" charset="-122"/>
                <a:ea typeface="微软雅黑" panose="020B0503020204020204" pitchFamily="34" charset="-122"/>
                <a:cs typeface="+mn-ea"/>
              </a:endParaRPr>
            </a:p>
            <a:p>
              <a:pPr latinLnBrk="0">
                <a:lnSpc>
                  <a:spcPct val="120000"/>
                </a:lnSpc>
              </a:pPr>
              <a:endParaRPr lang="zh-CN" altLang="en-US" sz="2000" b="1" spc="300" dirty="0">
                <a:solidFill>
                  <a:srgbClr val="3498DB"/>
                </a:solidFill>
                <a:effectLst/>
                <a:latin typeface="微软雅黑" panose="020B0503020204020204" pitchFamily="34" charset="-122"/>
                <a:ea typeface="微软雅黑" panose="020B0503020204020204" pitchFamily="34" charset="-122"/>
                <a:cs typeface="+mn-ea"/>
              </a:endParaRPr>
            </a:p>
          </p:txBody>
        </p:sp>
        <p:sp>
          <p:nvSpPr>
            <p:cNvPr id="94" name="文本框 93"/>
            <p:cNvSpPr txBox="1"/>
            <p:nvPr>
              <p:custDataLst>
                <p:tags r:id="rId23"/>
              </p:custDataLst>
            </p:nvPr>
          </p:nvSpPr>
          <p:spPr bwMode="auto">
            <a:xfrm>
              <a:off x="10628" y="5008"/>
              <a:ext cx="3503" cy="1204"/>
            </a:xfrm>
            <a:prstGeom prst="rect">
              <a:avLst/>
            </a:prstGeom>
            <a:noFill/>
          </p:spPr>
          <p:txBody>
            <a:bodyPr wrap="square" lIns="67500" tIns="35100" rIns="67500" bIns="0" anchor="b">
              <a:normAutofit fontScale="25000" lnSpcReduction="20000"/>
            </a:bodyPr>
            <a:lstStyle/>
            <a:p>
              <a:pPr latinLnBrk="0">
                <a:lnSpc>
                  <a:spcPct val="120000"/>
                </a:lnSpc>
              </a:pPr>
              <a:r>
                <a:rPr lang="zh-CN" altLang="en-US" sz="8000" b="1" spc="300" dirty="0">
                  <a:solidFill>
                    <a:srgbClr val="1AA3AA"/>
                  </a:solidFill>
                  <a:effectLst/>
                  <a:latin typeface="微软雅黑" panose="020B0503020204020204" pitchFamily="34" charset="-122"/>
                  <a:ea typeface="微软雅黑" panose="020B0503020204020204" pitchFamily="34" charset="-122"/>
                  <a:cs typeface="+mn-ea"/>
                </a:rPr>
                <a:t>使用一个全局填充缺失值</a:t>
              </a:r>
              <a:r>
                <a:rPr lang="zh-CN" altLang="en-US" sz="1425" b="1" spc="300" dirty="0">
                  <a:solidFill>
                    <a:srgbClr val="1AA3AA"/>
                  </a:solidFill>
                  <a:effectLst/>
                  <a:latin typeface="微软雅黑" panose="020B0503020204020204" pitchFamily="34" charset="-122"/>
                  <a:ea typeface="微软雅黑" panose="020B0503020204020204" pitchFamily="34" charset="-122"/>
                  <a:cs typeface="+mn-ea"/>
                </a:rPr>
                <a:t>： </a:t>
              </a:r>
            </a:p>
          </p:txBody>
        </p:sp>
        <p:sp>
          <p:nvSpPr>
            <p:cNvPr id="98" name="文本框 97"/>
            <p:cNvSpPr txBox="1"/>
            <p:nvPr>
              <p:custDataLst>
                <p:tags r:id="rId24"/>
              </p:custDataLst>
            </p:nvPr>
          </p:nvSpPr>
          <p:spPr bwMode="auto">
            <a:xfrm flipH="1">
              <a:off x="8896" y="6914"/>
              <a:ext cx="5819" cy="1802"/>
            </a:xfrm>
            <a:prstGeom prst="rect">
              <a:avLst/>
            </a:prstGeom>
            <a:noFill/>
          </p:spPr>
          <p:txBody>
            <a:bodyPr wrap="square" lIns="67500" tIns="35100" rIns="67500" bIns="0" anchor="b">
              <a:noAutofit/>
            </a:bodyPr>
            <a:lstStyle/>
            <a:p>
              <a:pPr algn="r" latinLnBrk="0">
                <a:lnSpc>
                  <a:spcPct val="120000"/>
                </a:lnSpc>
              </a:pPr>
              <a:r>
                <a:rPr lang="zh-CN" altLang="en-US" sz="2000" b="1" spc="300" dirty="0">
                  <a:solidFill>
                    <a:srgbClr val="69A35B"/>
                  </a:solidFill>
                  <a:effectLst/>
                  <a:latin typeface="微软雅黑" panose="020B0503020204020204" pitchFamily="34" charset="-122"/>
                  <a:ea typeface="微软雅黑" panose="020B0503020204020204" pitchFamily="34" charset="-122"/>
                  <a:cs typeface="+mn-ea"/>
                  <a:sym typeface="+mn-ea"/>
                </a:rPr>
                <a:t>使用属性的中心度量（如均值或中位数）填充缺失值</a:t>
              </a:r>
            </a:p>
            <a:p>
              <a:pPr latinLnBrk="0">
                <a:lnSpc>
                  <a:spcPct val="120000"/>
                </a:lnSpc>
              </a:pPr>
              <a:endParaRPr lang="zh-CN" altLang="en-US" sz="2000" b="1" spc="300" dirty="0">
                <a:solidFill>
                  <a:srgbClr val="69A35B"/>
                </a:solidFill>
                <a:effectLst/>
                <a:latin typeface="微软雅黑" panose="020B0503020204020204" pitchFamily="34" charset="-122"/>
                <a:ea typeface="微软雅黑" panose="020B0503020204020204" pitchFamily="34" charset="-122"/>
                <a:cs typeface="+mn-ea"/>
              </a:endParaRPr>
            </a:p>
          </p:txBody>
        </p:sp>
      </p:grpSp>
      <p:sp>
        <p:nvSpPr>
          <p:cNvPr id="8" name="文本框 7"/>
          <p:cNvSpPr txBox="1"/>
          <p:nvPr/>
        </p:nvSpPr>
        <p:spPr>
          <a:xfrm>
            <a:off x="4877435" y="4331970"/>
            <a:ext cx="2105660" cy="460375"/>
          </a:xfrm>
          <a:prstGeom prst="rect">
            <a:avLst/>
          </a:prstGeom>
          <a:noFill/>
        </p:spPr>
        <p:txBody>
          <a:bodyPr wrap="square" rtlCol="0">
            <a:spAutoFit/>
          </a:bodyPr>
          <a:lstStyle/>
          <a:p>
            <a:r>
              <a:rPr lang="zh-CN" altLang="en-US" sz="2400" b="1">
                <a:latin typeface="微软雅黑" panose="020B0503020204020204" pitchFamily="34" charset="-122"/>
                <a:ea typeface="微软雅黑" panose="020B0503020204020204" pitchFamily="34" charset="-122"/>
              </a:rPr>
              <a:t>填充缺失值</a:t>
            </a:r>
          </a:p>
        </p:txBody>
      </p:sp>
      <p:sp>
        <p:nvSpPr>
          <p:cNvPr id="9" name="文本框 8"/>
          <p:cNvSpPr txBox="1"/>
          <p:nvPr/>
        </p:nvSpPr>
        <p:spPr>
          <a:xfrm>
            <a:off x="1166177" y="2586990"/>
            <a:ext cx="5080000" cy="460375"/>
          </a:xfrm>
          <a:prstGeom prst="rect">
            <a:avLst/>
          </a:prstGeom>
          <a:noFill/>
          <a:ln w="9525">
            <a:noFill/>
          </a:ln>
        </p:spPr>
        <p:txBody>
          <a:bodyPr>
            <a:spAutoFit/>
          </a:bodyPr>
          <a:lstStyle/>
          <a:p>
            <a:pPr marL="0" indent="267970"/>
            <a:r>
              <a:rPr lang="en-US" sz="2400" b="1">
                <a:latin typeface="微软雅黑" panose="020B0503020204020204" pitchFamily="34" charset="-122"/>
                <a:ea typeface="微软雅黑" panose="020B0503020204020204" pitchFamily="34" charset="-122"/>
                <a:cs typeface="微软雅黑" panose="020B0503020204020204" pitchFamily="34" charset="-122"/>
              </a:rPr>
              <a:t>1</a:t>
            </a:r>
            <a:r>
              <a:rPr lang="zh-CN" sz="2400" b="1">
                <a:latin typeface="微软雅黑" panose="020B0503020204020204" pitchFamily="34" charset="-122"/>
                <a:ea typeface="微软雅黑" panose="020B0503020204020204" pitchFamily="34" charset="-122"/>
                <a:cs typeface="微软雅黑" panose="020B0503020204020204" pitchFamily="34" charset="-122"/>
              </a:rPr>
              <a:t>．缺失值</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7.3 数据预处理技术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90207" y="1235075"/>
            <a:ext cx="5080000" cy="460375"/>
          </a:xfrm>
          <a:prstGeom prst="rect">
            <a:avLst/>
          </a:prstGeom>
          <a:noFill/>
          <a:ln w="9525">
            <a:noFill/>
          </a:ln>
        </p:spPr>
        <p:txBody>
          <a:bodyPr>
            <a:spAutoFit/>
          </a:bodyPr>
          <a:lstStyle/>
          <a:p>
            <a:pPr marL="0" indent="267970"/>
            <a:r>
              <a:rPr lang="en-US" sz="2400" b="1">
                <a:latin typeface="微软雅黑" panose="020B0503020204020204" pitchFamily="34" charset="-122"/>
                <a:ea typeface="微软雅黑" panose="020B0503020204020204" pitchFamily="34" charset="-122"/>
                <a:cs typeface="微软雅黑" panose="020B0503020204020204" pitchFamily="34" charset="-122"/>
              </a:rPr>
              <a:t>2.</a:t>
            </a:r>
            <a:r>
              <a:rPr sz="2400" b="1">
                <a:latin typeface="微软雅黑" panose="020B0503020204020204" pitchFamily="34" charset="-122"/>
                <a:ea typeface="微软雅黑" panose="020B0503020204020204" pitchFamily="34" charset="-122"/>
                <a:cs typeface="微软雅黑" panose="020B0503020204020204" pitchFamily="34" charset="-122"/>
              </a:rPr>
              <a:t>噪声数据</a:t>
            </a:r>
          </a:p>
        </p:txBody>
      </p:sp>
      <p:grpSp>
        <p:nvGrpSpPr>
          <p:cNvPr id="39" name="组合 38"/>
          <p:cNvGrpSpPr/>
          <p:nvPr/>
        </p:nvGrpSpPr>
        <p:grpSpPr>
          <a:xfrm>
            <a:off x="4370070" y="1235075"/>
            <a:ext cx="7253605" cy="4634230"/>
            <a:chOff x="5984" y="3162"/>
            <a:chExt cx="7386" cy="4476"/>
          </a:xfrm>
        </p:grpSpPr>
        <p:cxnSp>
          <p:nvCxnSpPr>
            <p:cNvPr id="42" name="直接连接符 41"/>
            <p:cNvCxnSpPr/>
            <p:nvPr>
              <p:custDataLst>
                <p:tags r:id="rId1"/>
              </p:custDataLst>
            </p:nvPr>
          </p:nvCxnSpPr>
          <p:spPr>
            <a:xfrm>
              <a:off x="7552" y="5371"/>
              <a:ext cx="347" cy="0"/>
            </a:xfrm>
            <a:prstGeom prst="line">
              <a:avLst/>
            </a:prstGeom>
            <a:noFill/>
            <a:ln w="6350" cap="flat" cmpd="sng" algn="ctr">
              <a:solidFill>
                <a:srgbClr val="000000">
                  <a:lumMod val="20000"/>
                  <a:lumOff val="80000"/>
                </a:srgbClr>
              </a:solidFill>
              <a:prstDash val="solid"/>
              <a:miter lim="800000"/>
            </a:ln>
            <a:effectLst/>
          </p:spPr>
        </p:cxnSp>
        <p:sp>
          <p:nvSpPr>
            <p:cNvPr id="20" name="椭圆 19"/>
            <p:cNvSpPr/>
            <p:nvPr>
              <p:custDataLst>
                <p:tags r:id="rId2"/>
              </p:custDataLst>
            </p:nvPr>
          </p:nvSpPr>
          <p:spPr>
            <a:xfrm>
              <a:off x="5984" y="4635"/>
              <a:ext cx="1531" cy="1531"/>
            </a:xfrm>
            <a:prstGeom prst="ellipse">
              <a:avLst/>
            </a:prstGeom>
            <a:solidFill>
              <a:sysClr val="window" lastClr="FFFFFF"/>
            </a:solidFill>
            <a:ln w="57150" cap="flat" cmpd="sng" algn="ctr">
              <a:solidFill>
                <a:srgbClr val="1F74AD"/>
              </a:solidFill>
              <a:prstDash val="solid"/>
              <a:miter lim="800000"/>
            </a:ln>
            <a:effectLst/>
          </p:spPr>
          <p:txBody>
            <a:bodyPr wrap="none" tIns="0" bIns="0" anchor="ctr">
              <a:normAutofit/>
            </a:bodyPr>
            <a:lstStyle/>
            <a:p>
              <a:pPr algn="ctr">
                <a:lnSpc>
                  <a:spcPct val="130000"/>
                </a:lnSpc>
              </a:pPr>
              <a:endParaRPr lang="zh-CN" altLang="en-US" sz="1500" dirty="0">
                <a:solidFill>
                  <a:srgbClr val="000000"/>
                </a:solidFill>
                <a:latin typeface="微软雅黑" panose="020B0503020204020204" pitchFamily="34" charset="-122"/>
                <a:ea typeface="微软雅黑" panose="020B0503020204020204" pitchFamily="34" charset="-122"/>
                <a:cs typeface="+mn-ea"/>
              </a:endParaRPr>
            </a:p>
          </p:txBody>
        </p:sp>
        <p:cxnSp>
          <p:nvCxnSpPr>
            <p:cNvPr id="21" name="直接连接符 20"/>
            <p:cNvCxnSpPr/>
            <p:nvPr>
              <p:custDataLst>
                <p:tags r:id="rId3"/>
              </p:custDataLst>
            </p:nvPr>
          </p:nvCxnSpPr>
          <p:spPr>
            <a:xfrm>
              <a:off x="7898" y="7248"/>
              <a:ext cx="774" cy="0"/>
            </a:xfrm>
            <a:prstGeom prst="line">
              <a:avLst/>
            </a:prstGeom>
            <a:noFill/>
            <a:ln w="6350" cap="flat" cmpd="sng" algn="ctr">
              <a:solidFill>
                <a:srgbClr val="000000">
                  <a:lumMod val="20000"/>
                  <a:lumOff val="80000"/>
                </a:srgbClr>
              </a:solidFill>
              <a:prstDash val="solid"/>
              <a:miter lim="800000"/>
            </a:ln>
            <a:effectLst/>
          </p:spPr>
        </p:cxnSp>
        <p:cxnSp>
          <p:nvCxnSpPr>
            <p:cNvPr id="22" name="直接连接符 21"/>
            <p:cNvCxnSpPr/>
            <p:nvPr>
              <p:custDataLst>
                <p:tags r:id="rId4"/>
              </p:custDataLst>
            </p:nvPr>
          </p:nvCxnSpPr>
          <p:spPr>
            <a:xfrm>
              <a:off x="7898" y="6088"/>
              <a:ext cx="774" cy="0"/>
            </a:xfrm>
            <a:prstGeom prst="line">
              <a:avLst/>
            </a:prstGeom>
            <a:noFill/>
            <a:ln w="6350" cap="flat" cmpd="sng" algn="ctr">
              <a:solidFill>
                <a:srgbClr val="000000">
                  <a:lumMod val="20000"/>
                  <a:lumOff val="80000"/>
                </a:srgbClr>
              </a:solidFill>
              <a:prstDash val="solid"/>
              <a:miter lim="800000"/>
            </a:ln>
            <a:effectLst/>
          </p:spPr>
        </p:cxnSp>
        <p:cxnSp>
          <p:nvCxnSpPr>
            <p:cNvPr id="23" name="直接连接符 22"/>
            <p:cNvCxnSpPr/>
            <p:nvPr>
              <p:custDataLst>
                <p:tags r:id="rId5"/>
              </p:custDataLst>
            </p:nvPr>
          </p:nvCxnSpPr>
          <p:spPr>
            <a:xfrm>
              <a:off x="7898" y="4910"/>
              <a:ext cx="774" cy="0"/>
            </a:xfrm>
            <a:prstGeom prst="line">
              <a:avLst/>
            </a:prstGeom>
            <a:noFill/>
            <a:ln w="6350" cap="flat" cmpd="sng" algn="ctr">
              <a:solidFill>
                <a:srgbClr val="000000">
                  <a:lumMod val="20000"/>
                  <a:lumOff val="80000"/>
                </a:srgbClr>
              </a:solidFill>
              <a:prstDash val="solid"/>
              <a:miter lim="800000"/>
            </a:ln>
            <a:effectLst/>
          </p:spPr>
        </p:cxnSp>
        <p:cxnSp>
          <p:nvCxnSpPr>
            <p:cNvPr id="61" name="直接连接符 60"/>
            <p:cNvCxnSpPr/>
            <p:nvPr>
              <p:custDataLst>
                <p:tags r:id="rId6"/>
              </p:custDataLst>
            </p:nvPr>
          </p:nvCxnSpPr>
          <p:spPr>
            <a:xfrm>
              <a:off x="7898" y="3741"/>
              <a:ext cx="774" cy="0"/>
            </a:xfrm>
            <a:prstGeom prst="line">
              <a:avLst/>
            </a:prstGeom>
            <a:noFill/>
            <a:ln w="6350" cap="flat" cmpd="sng" algn="ctr">
              <a:solidFill>
                <a:srgbClr val="000000">
                  <a:lumMod val="20000"/>
                  <a:lumOff val="80000"/>
                </a:srgbClr>
              </a:solidFill>
              <a:prstDash val="solid"/>
              <a:miter lim="800000"/>
            </a:ln>
            <a:effectLst/>
          </p:spPr>
        </p:cxnSp>
        <p:sp>
          <p:nvSpPr>
            <p:cNvPr id="24" name="椭圆 23"/>
            <p:cNvSpPr/>
            <p:nvPr>
              <p:custDataLst>
                <p:tags r:id="rId7"/>
              </p:custDataLst>
            </p:nvPr>
          </p:nvSpPr>
          <p:spPr>
            <a:xfrm>
              <a:off x="8352" y="3484"/>
              <a:ext cx="548" cy="548"/>
            </a:xfrm>
            <a:prstGeom prst="ellipse">
              <a:avLst/>
            </a:prstGeom>
            <a:solidFill>
              <a:srgbClr val="1F74AD"/>
            </a:solidFill>
            <a:ln w="38100" cap="flat" cmpd="sng" algn="ctr">
              <a:solidFill>
                <a:sysClr val="window" lastClr="FFFFFF"/>
              </a:solidFill>
              <a:prstDash val="solid"/>
              <a:miter lim="800000"/>
            </a:ln>
            <a:effectLst/>
          </p:spPr>
          <p:txBody>
            <a:bodyPr anchor="ctr"/>
            <a:lstStyle/>
            <a:p>
              <a:pPr algn="ctr">
                <a:lnSpc>
                  <a:spcPct val="130000"/>
                </a:lnSpc>
              </a:pPr>
              <a:r>
                <a:rPr lang="en-US" sz="1350">
                  <a:solidFill>
                    <a:schemeClr val="accent2"/>
                  </a:solidFill>
                  <a:latin typeface="微软雅黑" panose="020B0503020204020204" pitchFamily="34" charset="-122"/>
                  <a:ea typeface="微软雅黑" panose="020B0503020204020204" pitchFamily="34" charset="-122"/>
                </a:rPr>
                <a:t>1</a:t>
              </a:r>
            </a:p>
          </p:txBody>
        </p:sp>
        <p:sp>
          <p:nvSpPr>
            <p:cNvPr id="26" name="椭圆 25"/>
            <p:cNvSpPr/>
            <p:nvPr>
              <p:custDataLst>
                <p:tags r:id="rId8"/>
              </p:custDataLst>
            </p:nvPr>
          </p:nvSpPr>
          <p:spPr>
            <a:xfrm>
              <a:off x="8352" y="6950"/>
              <a:ext cx="548" cy="548"/>
            </a:xfrm>
            <a:prstGeom prst="ellipse">
              <a:avLst/>
            </a:prstGeom>
            <a:solidFill>
              <a:srgbClr val="69A35B"/>
            </a:solidFill>
            <a:ln w="38100" cap="flat" cmpd="sng" algn="ctr">
              <a:solidFill>
                <a:sysClr val="window" lastClr="FFFFFF"/>
              </a:solidFill>
              <a:prstDash val="solid"/>
              <a:miter lim="800000"/>
            </a:ln>
            <a:effectLst/>
          </p:spPr>
          <p:txBody>
            <a:bodyPr anchor="ctr"/>
            <a:lstStyle/>
            <a:p>
              <a:pPr algn="ctr">
                <a:lnSpc>
                  <a:spcPct val="130000"/>
                </a:lnSpc>
              </a:pPr>
              <a:r>
                <a:rPr lang="en-US" sz="1350">
                  <a:solidFill>
                    <a:schemeClr val="accent2"/>
                  </a:solidFill>
                  <a:latin typeface="微软雅黑" panose="020B0503020204020204" pitchFamily="34" charset="-122"/>
                  <a:ea typeface="微软雅黑" panose="020B0503020204020204" pitchFamily="34" charset="-122"/>
                </a:rPr>
                <a:t>4</a:t>
              </a:r>
            </a:p>
          </p:txBody>
        </p:sp>
        <p:sp>
          <p:nvSpPr>
            <p:cNvPr id="27" name="文本框 26"/>
            <p:cNvSpPr txBox="1"/>
            <p:nvPr>
              <p:custDataLst>
                <p:tags r:id="rId9"/>
              </p:custDataLst>
            </p:nvPr>
          </p:nvSpPr>
          <p:spPr>
            <a:xfrm>
              <a:off x="10241" y="3679"/>
              <a:ext cx="3129" cy="651"/>
            </a:xfrm>
            <a:prstGeom prst="rect">
              <a:avLst/>
            </a:prstGeom>
            <a:noFill/>
          </p:spPr>
          <p:txBody>
            <a:bodyPr wrap="square" lIns="67500" tIns="35100" rIns="67500" bIns="35100" anchor="t">
              <a:noAutofit/>
            </a:bodyPr>
            <a:lstStyle/>
            <a:p>
              <a:pPr defTabSz="913765" fontAlgn="auto">
                <a:lnSpc>
                  <a:spcPct val="120000"/>
                </a:lnSpc>
                <a:spcBef>
                  <a:spcPct val="0"/>
                </a:spcBef>
                <a:defRPr/>
              </a:pPr>
              <a:r>
                <a:rPr lang="zh-CN" altLang="en-US" sz="1600" spc="150" dirty="0">
                  <a:solidFill>
                    <a:srgbClr val="000000"/>
                  </a:solidFill>
                  <a:uFillTx/>
                  <a:latin typeface="微软雅黑" panose="020B0503020204020204" pitchFamily="34" charset="-122"/>
                  <a:ea typeface="微软雅黑" panose="020B0503020204020204" pitchFamily="34" charset="-122"/>
                </a:rPr>
                <a:t>分箱方法通过考察数据的“近邻”(即周围的值)来光滑有序的数据值。</a:t>
              </a:r>
            </a:p>
          </p:txBody>
        </p:sp>
        <p:sp>
          <p:nvSpPr>
            <p:cNvPr id="28" name="文本框 27"/>
            <p:cNvSpPr txBox="1"/>
            <p:nvPr>
              <p:custDataLst>
                <p:tags r:id="rId10"/>
              </p:custDataLst>
            </p:nvPr>
          </p:nvSpPr>
          <p:spPr>
            <a:xfrm>
              <a:off x="10241" y="3162"/>
              <a:ext cx="3126" cy="479"/>
            </a:xfrm>
            <a:prstGeom prst="rect">
              <a:avLst/>
            </a:prstGeom>
            <a:noFill/>
          </p:spPr>
          <p:txBody>
            <a:bodyPr wrap="square" lIns="67500" tIns="35100" rIns="675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pitchFamily="34" charset="-122"/>
                  <a:cs typeface="+mn-ea"/>
                </a:defRPr>
              </a:lvl1pPr>
            </a:lstStyle>
            <a:p>
              <a:pPr fontAlgn="auto">
                <a:lnSpc>
                  <a:spcPct val="120000"/>
                </a:lnSpc>
              </a:pPr>
              <a:r>
                <a:rPr lang="zh-CN" altLang="en-US" sz="2000" spc="300" dirty="0">
                  <a:latin typeface="微软雅黑" panose="020B0503020204020204" pitchFamily="34" charset="-122"/>
                  <a:ea typeface="微软雅黑" panose="020B0503020204020204" pitchFamily="34" charset="-122"/>
                </a:rPr>
                <a:t>分箱</a:t>
              </a:r>
            </a:p>
          </p:txBody>
        </p:sp>
        <p:sp>
          <p:nvSpPr>
            <p:cNvPr id="29" name="文本框 28"/>
            <p:cNvSpPr txBox="1"/>
            <p:nvPr>
              <p:custDataLst>
                <p:tags r:id="rId11"/>
              </p:custDataLst>
            </p:nvPr>
          </p:nvSpPr>
          <p:spPr>
            <a:xfrm>
              <a:off x="10241" y="7159"/>
              <a:ext cx="3128" cy="479"/>
            </a:xfrm>
            <a:prstGeom prst="rect">
              <a:avLst/>
            </a:prstGeom>
            <a:noFill/>
          </p:spPr>
          <p:txBody>
            <a:bodyPr wrap="square" lIns="67500" tIns="35100" rIns="67500" bIns="35100" anchor="t">
              <a:noAutofit/>
            </a:bodyPr>
            <a:lstStyle/>
            <a:p>
              <a:pPr defTabSz="913765" fontAlgn="auto">
                <a:lnSpc>
                  <a:spcPct val="120000"/>
                </a:lnSpc>
                <a:spcBef>
                  <a:spcPct val="0"/>
                </a:spcBef>
                <a:defRPr/>
              </a:pPr>
              <a:r>
                <a:rPr lang="zh-CN" altLang="en-US" sz="1600" spc="150" dirty="0">
                  <a:solidFill>
                    <a:srgbClr val="000000"/>
                  </a:solidFill>
                  <a:uFillTx/>
                  <a:latin typeface="微软雅黑" panose="020B0503020204020204" pitchFamily="34" charset="-122"/>
                  <a:ea typeface="微软雅黑" panose="020B0503020204020204" pitchFamily="34" charset="-122"/>
                </a:rPr>
                <a:t>可以通过计算机和人工检查结合的办法来识别孤立点。</a:t>
              </a:r>
            </a:p>
          </p:txBody>
        </p:sp>
        <p:sp>
          <p:nvSpPr>
            <p:cNvPr id="30" name="文本框 29"/>
            <p:cNvSpPr txBox="1"/>
            <p:nvPr>
              <p:custDataLst>
                <p:tags r:id="rId12"/>
              </p:custDataLst>
            </p:nvPr>
          </p:nvSpPr>
          <p:spPr>
            <a:xfrm>
              <a:off x="10241" y="6643"/>
              <a:ext cx="3126" cy="479"/>
            </a:xfrm>
            <a:prstGeom prst="rect">
              <a:avLst/>
            </a:prstGeom>
            <a:noFill/>
          </p:spPr>
          <p:txBody>
            <a:bodyPr wrap="square" lIns="67500" tIns="35100" rIns="675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pitchFamily="34" charset="-122"/>
                  <a:cs typeface="+mn-ea"/>
                </a:defRPr>
              </a:lvl1pPr>
            </a:lstStyle>
            <a:p>
              <a:pPr fontAlgn="auto">
                <a:lnSpc>
                  <a:spcPct val="120000"/>
                </a:lnSpc>
              </a:pPr>
              <a:r>
                <a:rPr lang="zh-CN" altLang="en-US" sz="2000" spc="300" dirty="0">
                  <a:solidFill>
                    <a:srgbClr val="69A35B"/>
                  </a:solidFill>
                  <a:latin typeface="微软雅黑" panose="020B0503020204020204" pitchFamily="34" charset="-122"/>
                  <a:ea typeface="微软雅黑" panose="020B0503020204020204" pitchFamily="34" charset="-122"/>
                </a:rPr>
                <a:t>计算机和人工检查结合</a:t>
              </a:r>
            </a:p>
          </p:txBody>
        </p:sp>
        <p:cxnSp>
          <p:nvCxnSpPr>
            <p:cNvPr id="33" name="直接连接符 32"/>
            <p:cNvCxnSpPr/>
            <p:nvPr>
              <p:custDataLst>
                <p:tags r:id="rId13"/>
              </p:custDataLst>
            </p:nvPr>
          </p:nvCxnSpPr>
          <p:spPr>
            <a:xfrm>
              <a:off x="9028" y="3741"/>
              <a:ext cx="939" cy="0"/>
            </a:xfrm>
            <a:prstGeom prst="line">
              <a:avLst/>
            </a:prstGeom>
            <a:noFill/>
            <a:ln w="6350" cap="flat" cmpd="sng" algn="ctr">
              <a:solidFill>
                <a:srgbClr val="000000">
                  <a:lumMod val="20000"/>
                  <a:lumOff val="80000"/>
                </a:srgbClr>
              </a:solidFill>
              <a:prstDash val="solid"/>
              <a:miter lim="800000"/>
            </a:ln>
            <a:effectLst/>
          </p:spPr>
        </p:cxnSp>
        <p:sp>
          <p:nvSpPr>
            <p:cNvPr id="41" name="椭圆 40"/>
            <p:cNvSpPr/>
            <p:nvPr>
              <p:custDataLst>
                <p:tags r:id="rId14"/>
              </p:custDataLst>
            </p:nvPr>
          </p:nvSpPr>
          <p:spPr>
            <a:xfrm>
              <a:off x="8368" y="4639"/>
              <a:ext cx="548" cy="548"/>
            </a:xfrm>
            <a:prstGeom prst="ellipse">
              <a:avLst/>
            </a:prstGeom>
            <a:solidFill>
              <a:srgbClr val="3498DB"/>
            </a:solidFill>
            <a:ln w="38100" cap="flat" cmpd="sng" algn="ctr">
              <a:solidFill>
                <a:sysClr val="window" lastClr="FFFFFF"/>
              </a:solidFill>
              <a:prstDash val="solid"/>
              <a:miter lim="800000"/>
            </a:ln>
            <a:effectLst/>
          </p:spPr>
          <p:txBody>
            <a:bodyPr anchor="ctr"/>
            <a:lstStyle/>
            <a:p>
              <a:pPr algn="ctr">
                <a:lnSpc>
                  <a:spcPct val="130000"/>
                </a:lnSpc>
              </a:pPr>
              <a:r>
                <a:rPr lang="en-US" sz="1350">
                  <a:solidFill>
                    <a:schemeClr val="accent2"/>
                  </a:solidFill>
                  <a:latin typeface="微软雅黑" panose="020B0503020204020204" pitchFamily="34" charset="-122"/>
                  <a:ea typeface="微软雅黑" panose="020B0503020204020204" pitchFamily="34" charset="-122"/>
                </a:rPr>
                <a:t>2</a:t>
              </a:r>
            </a:p>
          </p:txBody>
        </p:sp>
        <p:cxnSp>
          <p:nvCxnSpPr>
            <p:cNvPr id="43" name="直接连接符 42"/>
            <p:cNvCxnSpPr/>
            <p:nvPr>
              <p:custDataLst>
                <p:tags r:id="rId15"/>
              </p:custDataLst>
            </p:nvPr>
          </p:nvCxnSpPr>
          <p:spPr>
            <a:xfrm flipH="1">
              <a:off x="9025" y="4910"/>
              <a:ext cx="944" cy="0"/>
            </a:xfrm>
            <a:prstGeom prst="line">
              <a:avLst/>
            </a:prstGeom>
            <a:noFill/>
            <a:ln w="6350" cap="flat" cmpd="sng" algn="ctr">
              <a:solidFill>
                <a:srgbClr val="000000">
                  <a:lumMod val="20000"/>
                  <a:lumOff val="80000"/>
                </a:srgbClr>
              </a:solidFill>
              <a:prstDash val="solid"/>
              <a:miter lim="800000"/>
            </a:ln>
            <a:effectLst/>
          </p:spPr>
        </p:cxnSp>
        <p:sp>
          <p:nvSpPr>
            <p:cNvPr id="44" name="文本框 43"/>
            <p:cNvSpPr txBox="1"/>
            <p:nvPr>
              <p:custDataLst>
                <p:tags r:id="rId16"/>
              </p:custDataLst>
            </p:nvPr>
          </p:nvSpPr>
          <p:spPr>
            <a:xfrm>
              <a:off x="10241" y="6003"/>
              <a:ext cx="3128" cy="479"/>
            </a:xfrm>
            <a:prstGeom prst="rect">
              <a:avLst/>
            </a:prstGeom>
            <a:noFill/>
          </p:spPr>
          <p:txBody>
            <a:bodyPr wrap="square" lIns="67500" tIns="35100" rIns="67500" bIns="35100" anchor="t">
              <a:normAutofit/>
            </a:bodyPr>
            <a:lstStyle/>
            <a:p>
              <a:pPr defTabSz="913765" fontAlgn="auto">
                <a:lnSpc>
                  <a:spcPct val="120000"/>
                </a:lnSpc>
                <a:spcBef>
                  <a:spcPct val="0"/>
                </a:spcBef>
                <a:defRPr/>
              </a:pPr>
              <a:r>
                <a:rPr lang="zh-CN" altLang="en-US" sz="1600" spc="150" dirty="0">
                  <a:solidFill>
                    <a:srgbClr val="000000"/>
                  </a:solidFill>
                  <a:uFillTx/>
                  <a:latin typeface="微软雅黑" panose="020B0503020204020204" pitchFamily="34" charset="-122"/>
                  <a:ea typeface="微软雅黑" panose="020B0503020204020204" pitchFamily="34" charset="-122"/>
                </a:rPr>
                <a:t>可以通过如聚类来检测离群点</a:t>
              </a:r>
            </a:p>
          </p:txBody>
        </p:sp>
        <p:sp>
          <p:nvSpPr>
            <p:cNvPr id="45" name="文本框 44"/>
            <p:cNvSpPr txBox="1"/>
            <p:nvPr>
              <p:custDataLst>
                <p:tags r:id="rId17"/>
              </p:custDataLst>
            </p:nvPr>
          </p:nvSpPr>
          <p:spPr>
            <a:xfrm>
              <a:off x="10241" y="5486"/>
              <a:ext cx="3126" cy="479"/>
            </a:xfrm>
            <a:prstGeom prst="rect">
              <a:avLst/>
            </a:prstGeom>
            <a:noFill/>
          </p:spPr>
          <p:txBody>
            <a:bodyPr wrap="square" lIns="67500" tIns="35100" rIns="675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pitchFamily="34" charset="-122"/>
                  <a:cs typeface="+mn-ea"/>
                </a:defRPr>
              </a:lvl1pPr>
            </a:lstStyle>
            <a:p>
              <a:pPr fontAlgn="auto">
                <a:lnSpc>
                  <a:spcPct val="120000"/>
                </a:lnSpc>
              </a:pPr>
              <a:r>
                <a:rPr lang="zh-CN" altLang="en-US" sz="2000" spc="300" dirty="0">
                  <a:solidFill>
                    <a:srgbClr val="1AA3AA"/>
                  </a:solidFill>
                  <a:latin typeface="微软雅黑" panose="020B0503020204020204" pitchFamily="34" charset="-122"/>
                  <a:ea typeface="微软雅黑" panose="020B0503020204020204" pitchFamily="34" charset="-122"/>
                </a:rPr>
                <a:t>离群点分析</a:t>
              </a:r>
            </a:p>
          </p:txBody>
        </p:sp>
        <p:cxnSp>
          <p:nvCxnSpPr>
            <p:cNvPr id="32" name="直接连接符 31"/>
            <p:cNvCxnSpPr/>
            <p:nvPr>
              <p:custDataLst>
                <p:tags r:id="rId18"/>
              </p:custDataLst>
            </p:nvPr>
          </p:nvCxnSpPr>
          <p:spPr>
            <a:xfrm>
              <a:off x="9028" y="7248"/>
              <a:ext cx="939" cy="0"/>
            </a:xfrm>
            <a:prstGeom prst="line">
              <a:avLst/>
            </a:prstGeom>
            <a:noFill/>
            <a:ln w="6350" cap="flat" cmpd="sng" algn="ctr">
              <a:solidFill>
                <a:srgbClr val="000000">
                  <a:lumMod val="20000"/>
                  <a:lumOff val="80000"/>
                </a:srgbClr>
              </a:solidFill>
              <a:prstDash val="solid"/>
              <a:miter lim="800000"/>
            </a:ln>
            <a:effectLst/>
          </p:spPr>
        </p:cxnSp>
        <p:sp>
          <p:nvSpPr>
            <p:cNvPr id="48" name="椭圆 47"/>
            <p:cNvSpPr/>
            <p:nvPr>
              <p:custDataLst>
                <p:tags r:id="rId19"/>
              </p:custDataLst>
            </p:nvPr>
          </p:nvSpPr>
          <p:spPr>
            <a:xfrm>
              <a:off x="8368" y="5794"/>
              <a:ext cx="548" cy="548"/>
            </a:xfrm>
            <a:prstGeom prst="ellipse">
              <a:avLst/>
            </a:prstGeom>
            <a:solidFill>
              <a:srgbClr val="1AA3AA"/>
            </a:solidFill>
            <a:ln w="38100" cap="flat" cmpd="sng" algn="ctr">
              <a:solidFill>
                <a:sysClr val="window" lastClr="FFFFFF"/>
              </a:solidFill>
              <a:prstDash val="solid"/>
              <a:miter lim="800000"/>
            </a:ln>
            <a:effectLst/>
          </p:spPr>
          <p:txBody>
            <a:bodyPr anchor="ctr"/>
            <a:lstStyle/>
            <a:p>
              <a:pPr algn="ctr">
                <a:lnSpc>
                  <a:spcPct val="130000"/>
                </a:lnSpc>
              </a:pPr>
              <a:r>
                <a:rPr lang="en-US" sz="1350">
                  <a:solidFill>
                    <a:schemeClr val="accent2"/>
                  </a:solidFill>
                  <a:latin typeface="微软雅黑" panose="020B0503020204020204" pitchFamily="34" charset="-122"/>
                  <a:ea typeface="微软雅黑" panose="020B0503020204020204" pitchFamily="34" charset="-122"/>
                </a:rPr>
                <a:t>3</a:t>
              </a:r>
            </a:p>
          </p:txBody>
        </p:sp>
        <p:cxnSp>
          <p:nvCxnSpPr>
            <p:cNvPr id="50" name="直接连接符 49"/>
            <p:cNvCxnSpPr/>
            <p:nvPr>
              <p:custDataLst>
                <p:tags r:id="rId20"/>
              </p:custDataLst>
            </p:nvPr>
          </p:nvCxnSpPr>
          <p:spPr>
            <a:xfrm flipH="1">
              <a:off x="9025" y="6088"/>
              <a:ext cx="944" cy="0"/>
            </a:xfrm>
            <a:prstGeom prst="line">
              <a:avLst/>
            </a:prstGeom>
            <a:noFill/>
            <a:ln w="6350" cap="flat" cmpd="sng" algn="ctr">
              <a:solidFill>
                <a:srgbClr val="000000">
                  <a:lumMod val="20000"/>
                  <a:lumOff val="80000"/>
                </a:srgbClr>
              </a:solidFill>
              <a:prstDash val="solid"/>
              <a:miter lim="800000"/>
            </a:ln>
            <a:effectLst/>
          </p:spPr>
        </p:cxnSp>
        <p:sp>
          <p:nvSpPr>
            <p:cNvPr id="36" name="文本框 35"/>
            <p:cNvSpPr txBox="1"/>
            <p:nvPr>
              <p:custDataLst>
                <p:tags r:id="rId21"/>
              </p:custDataLst>
            </p:nvPr>
          </p:nvSpPr>
          <p:spPr>
            <a:xfrm>
              <a:off x="10241" y="4846"/>
              <a:ext cx="3128" cy="479"/>
            </a:xfrm>
            <a:prstGeom prst="rect">
              <a:avLst/>
            </a:prstGeom>
            <a:noFill/>
          </p:spPr>
          <p:txBody>
            <a:bodyPr wrap="square" lIns="67500" tIns="35100" rIns="67500" bIns="35100" anchor="t">
              <a:noAutofit/>
            </a:bodyPr>
            <a:lstStyle/>
            <a:p>
              <a:pPr defTabSz="913765" fontAlgn="auto">
                <a:lnSpc>
                  <a:spcPct val="120000"/>
                </a:lnSpc>
                <a:spcBef>
                  <a:spcPct val="0"/>
                </a:spcBef>
                <a:defRPr/>
              </a:pPr>
              <a:r>
                <a:rPr lang="zh-CN" altLang="en-US" sz="1600" spc="150" dirty="0">
                  <a:solidFill>
                    <a:srgbClr val="000000"/>
                  </a:solidFill>
                  <a:uFillTx/>
                  <a:latin typeface="微软雅黑" panose="020B0503020204020204" pitchFamily="34" charset="-122"/>
                  <a:ea typeface="微软雅黑" panose="020B0503020204020204" pitchFamily="34" charset="-122"/>
                </a:rPr>
                <a:t>可以用一个函数拟合数据来光滑数据。这种技术称之为回归</a:t>
              </a:r>
            </a:p>
          </p:txBody>
        </p:sp>
        <p:sp>
          <p:nvSpPr>
            <p:cNvPr id="37" name="文本框 36"/>
            <p:cNvSpPr txBox="1"/>
            <p:nvPr>
              <p:custDataLst>
                <p:tags r:id="rId22"/>
              </p:custDataLst>
            </p:nvPr>
          </p:nvSpPr>
          <p:spPr>
            <a:xfrm>
              <a:off x="10244" y="4431"/>
              <a:ext cx="3126" cy="479"/>
            </a:xfrm>
            <a:prstGeom prst="rect">
              <a:avLst/>
            </a:prstGeom>
            <a:noFill/>
          </p:spPr>
          <p:txBody>
            <a:bodyPr wrap="square" lIns="67500" tIns="35100" rIns="675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pitchFamily="34" charset="-122"/>
                  <a:cs typeface="+mn-ea"/>
                </a:defRPr>
              </a:lvl1pPr>
            </a:lstStyle>
            <a:p>
              <a:pPr fontAlgn="auto">
                <a:lnSpc>
                  <a:spcPct val="120000"/>
                </a:lnSpc>
              </a:pPr>
              <a:r>
                <a:rPr lang="zh-CN" altLang="en-US" sz="2000" spc="300" dirty="0">
                  <a:solidFill>
                    <a:srgbClr val="3498DB"/>
                  </a:solidFill>
                  <a:latin typeface="微软雅黑" panose="020B0503020204020204" pitchFamily="34" charset="-122"/>
                  <a:ea typeface="微软雅黑" panose="020B0503020204020204" pitchFamily="34" charset="-122"/>
                </a:rPr>
                <a:t>回归</a:t>
              </a:r>
            </a:p>
          </p:txBody>
        </p:sp>
        <p:cxnSp>
          <p:nvCxnSpPr>
            <p:cNvPr id="38" name="直接连接符 37"/>
            <p:cNvCxnSpPr/>
            <p:nvPr>
              <p:custDataLst>
                <p:tags r:id="rId23"/>
              </p:custDataLst>
            </p:nvPr>
          </p:nvCxnSpPr>
          <p:spPr>
            <a:xfrm>
              <a:off x="7898" y="3753"/>
              <a:ext cx="0" cy="3495"/>
            </a:xfrm>
            <a:prstGeom prst="line">
              <a:avLst/>
            </a:prstGeom>
            <a:noFill/>
            <a:ln w="6350" cap="flat" cmpd="sng" algn="ctr">
              <a:solidFill>
                <a:sysClr val="window" lastClr="FFFFFF">
                  <a:lumMod val="85000"/>
                </a:sysClr>
              </a:solidFill>
              <a:prstDash val="solid"/>
              <a:miter lim="800000"/>
            </a:ln>
            <a:effectLst/>
          </p:spPr>
        </p:cxnSp>
      </p:grpSp>
      <p:sp>
        <p:nvSpPr>
          <p:cNvPr id="40" name="文本框 39"/>
          <p:cNvSpPr txBox="1"/>
          <p:nvPr/>
        </p:nvSpPr>
        <p:spPr>
          <a:xfrm>
            <a:off x="633730" y="2477770"/>
            <a:ext cx="3736340" cy="2676525"/>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噪声(noise)是被测量的变量的随机误差或方差。我们可以使用基本的数据统计描述技术(例如，盒图或者散点图)和数据可视化方法来识别可能代表噪声的离群点。</a:t>
            </a:r>
          </a:p>
        </p:txBody>
      </p:sp>
      <p:sp>
        <p:nvSpPr>
          <p:cNvPr id="49" name="文本框 48"/>
          <p:cNvSpPr txBox="1"/>
          <p:nvPr/>
        </p:nvSpPr>
        <p:spPr>
          <a:xfrm>
            <a:off x="4712970" y="3241675"/>
            <a:ext cx="817245" cy="829945"/>
          </a:xfrm>
          <a:prstGeom prst="rect">
            <a:avLst/>
          </a:prstGeom>
          <a:noFill/>
        </p:spPr>
        <p:txBody>
          <a:bodyPr wrap="square" rtlCol="0">
            <a:spAutoFit/>
          </a:bodyPr>
          <a:lstStyle/>
          <a:p>
            <a:r>
              <a:rPr lang="zh-CN" altLang="en-US" sz="2400" b="1">
                <a:latin typeface="微软雅黑" panose="020B0503020204020204" pitchFamily="34" charset="-122"/>
                <a:ea typeface="微软雅黑" panose="020B0503020204020204" pitchFamily="34" charset="-122"/>
              </a:rPr>
              <a:t>噪声处理</a:t>
            </a:r>
          </a:p>
        </p:txBody>
      </p:sp>
    </p:spTree>
  </p:cSld>
  <p:clrMapOvr>
    <a:masterClrMapping/>
  </p:clrMapOvr>
  <p:transition spd="slow" advClick="0" advTm="3624"/>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7.3 数据预处理技术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7.3.2   数据集成</a:t>
              </a:r>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1198880"/>
          </a:xfrm>
          <a:prstGeom prst="rect">
            <a:avLst/>
          </a:prstGeom>
          <a:noFill/>
        </p:spPr>
        <p:txBody>
          <a:bodyPr wrap="square" rtlCol="0">
            <a:spAutoFit/>
          </a:bodyPr>
          <a:lstStyle/>
          <a:p>
            <a:r>
              <a:rPr lang="en-US" sz="2400">
                <a:latin typeface="微软雅黑" panose="020B0503020204020204" pitchFamily="34" charset="-122"/>
                <a:ea typeface="微软雅黑" panose="020B0503020204020204" pitchFamily="34" charset="-122"/>
                <a:cs typeface="微软雅黑" panose="020B0503020204020204" pitchFamily="34" charset="-122"/>
              </a:rPr>
              <a:t>    </a:t>
            </a:r>
            <a:r>
              <a:rPr sz="2400">
                <a:latin typeface="微软雅黑" panose="020B0503020204020204" pitchFamily="34" charset="-122"/>
                <a:ea typeface="微软雅黑" panose="020B0503020204020204" pitchFamily="34" charset="-122"/>
                <a:cs typeface="微软雅黑" panose="020B0503020204020204" pitchFamily="34" charset="-122"/>
              </a:rPr>
              <a:t>数据分析任务多半要涉及到数据集成。数据集成将多个数据源中的数据结合起来存放在一个一致的数据存储中。这些数据源可能包括多个数据库、数据立方体或一般文件。</a:t>
            </a:r>
          </a:p>
        </p:txBody>
      </p:sp>
      <p:cxnSp>
        <p:nvCxnSpPr>
          <p:cNvPr id="106" name="直接连接符 105"/>
          <p:cNvCxnSpPr>
            <a:stCxn id="139" idx="2"/>
            <a:endCxn id="127" idx="0"/>
          </p:cNvCxnSpPr>
          <p:nvPr>
            <p:custDataLst>
              <p:tags r:id="rId1"/>
            </p:custDataLst>
          </p:nvPr>
        </p:nvCxnSpPr>
        <p:spPr>
          <a:xfrm flipH="1">
            <a:off x="2329359" y="3579149"/>
            <a:ext cx="3015615" cy="1489075"/>
          </a:xfrm>
          <a:prstGeom prst="line">
            <a:avLst/>
          </a:prstGeom>
          <a:noFill/>
          <a:ln w="6350" cap="flat" cmpd="sng" algn="ctr">
            <a:solidFill>
              <a:sysClr val="window" lastClr="FFFFFF">
                <a:lumMod val="65000"/>
              </a:sysClr>
            </a:solidFill>
            <a:prstDash val="solid"/>
            <a:miter lim="800000"/>
          </a:ln>
          <a:effectLst/>
        </p:spPr>
      </p:cxnSp>
      <p:cxnSp>
        <p:nvCxnSpPr>
          <p:cNvPr id="124" name="直接连接符 123"/>
          <p:cNvCxnSpPr>
            <a:stCxn id="139" idx="2"/>
            <a:endCxn id="133" idx="0"/>
          </p:cNvCxnSpPr>
          <p:nvPr>
            <p:custDataLst>
              <p:tags r:id="rId2"/>
            </p:custDataLst>
          </p:nvPr>
        </p:nvCxnSpPr>
        <p:spPr>
          <a:xfrm>
            <a:off x="5344974" y="3579149"/>
            <a:ext cx="2612390" cy="1489075"/>
          </a:xfrm>
          <a:prstGeom prst="line">
            <a:avLst/>
          </a:prstGeom>
          <a:noFill/>
          <a:ln w="6350" cap="flat" cmpd="sng" algn="ctr">
            <a:solidFill>
              <a:sysClr val="window" lastClr="FFFFFF">
                <a:lumMod val="65000"/>
              </a:sysClr>
            </a:solidFill>
            <a:prstDash val="solid"/>
            <a:miter lim="800000"/>
          </a:ln>
          <a:effectLst/>
        </p:spPr>
      </p:cxnSp>
      <p:cxnSp>
        <p:nvCxnSpPr>
          <p:cNvPr id="125" name="直接连接符 124"/>
          <p:cNvCxnSpPr>
            <a:stCxn id="139" idx="2"/>
            <a:endCxn id="129" idx="0"/>
          </p:cNvCxnSpPr>
          <p:nvPr>
            <p:custDataLst>
              <p:tags r:id="rId3"/>
            </p:custDataLst>
          </p:nvPr>
        </p:nvCxnSpPr>
        <p:spPr>
          <a:xfrm flipH="1">
            <a:off x="4205149" y="3579149"/>
            <a:ext cx="1139825" cy="1489075"/>
          </a:xfrm>
          <a:prstGeom prst="line">
            <a:avLst/>
          </a:prstGeom>
          <a:noFill/>
          <a:ln w="6350" cap="flat" cmpd="sng" algn="ctr">
            <a:solidFill>
              <a:sysClr val="window" lastClr="FFFFFF">
                <a:lumMod val="65000"/>
              </a:sysClr>
            </a:solidFill>
            <a:prstDash val="solid"/>
            <a:miter lim="800000"/>
          </a:ln>
          <a:effectLst/>
        </p:spPr>
      </p:cxnSp>
      <p:cxnSp>
        <p:nvCxnSpPr>
          <p:cNvPr id="126" name="直接连接符 125"/>
          <p:cNvCxnSpPr>
            <a:stCxn id="139" idx="2"/>
            <a:endCxn id="131" idx="0"/>
          </p:cNvCxnSpPr>
          <p:nvPr>
            <p:custDataLst>
              <p:tags r:id="rId4"/>
            </p:custDataLst>
          </p:nvPr>
        </p:nvCxnSpPr>
        <p:spPr>
          <a:xfrm>
            <a:off x="5344974" y="3579149"/>
            <a:ext cx="736600" cy="1489075"/>
          </a:xfrm>
          <a:prstGeom prst="line">
            <a:avLst/>
          </a:prstGeom>
          <a:noFill/>
          <a:ln w="6350" cap="flat" cmpd="sng" algn="ctr">
            <a:solidFill>
              <a:sysClr val="window" lastClr="FFFFFF">
                <a:lumMod val="65000"/>
              </a:sysClr>
            </a:solidFill>
            <a:prstDash val="solid"/>
            <a:miter lim="800000"/>
          </a:ln>
          <a:effectLst/>
        </p:spPr>
      </p:cxnSp>
      <p:sp>
        <p:nvSpPr>
          <p:cNvPr id="127" name="圆角矩形 126"/>
          <p:cNvSpPr/>
          <p:nvPr>
            <p:custDataLst>
              <p:tags r:id="rId5"/>
            </p:custDataLst>
          </p:nvPr>
        </p:nvSpPr>
        <p:spPr>
          <a:xfrm>
            <a:off x="2100551" y="5067621"/>
            <a:ext cx="456973" cy="353507"/>
          </a:xfrm>
          <a:prstGeom prst="roundRect">
            <a:avLst/>
          </a:prstGeom>
          <a:solidFill>
            <a:srgbClr val="1F74AD"/>
          </a:solidFill>
          <a:ln w="12700" cap="flat" cmpd="sng" algn="ctr">
            <a:noFill/>
            <a:prstDash val="solid"/>
            <a:miter lim="800000"/>
          </a:ln>
          <a:effectLst/>
        </p:spPr>
        <p:txBody>
          <a:bodyPr rtlCol="0" anchor="ctr">
            <a:normAutofit/>
          </a:bodyPr>
          <a:lstStyle/>
          <a:p>
            <a:pPr algn="ctr"/>
            <a:r>
              <a:rPr lang="en-US" altLang="zh-CN" sz="1350">
                <a:solidFill>
                  <a:schemeClr val="accent2"/>
                </a:solidFill>
                <a:sym typeface="Arial" panose="020B0604020202020204" pitchFamily="34" charset="0"/>
              </a:rPr>
              <a:t>1</a:t>
            </a:r>
          </a:p>
        </p:txBody>
      </p:sp>
      <p:sp>
        <p:nvSpPr>
          <p:cNvPr id="129" name="圆角矩形 128"/>
          <p:cNvSpPr/>
          <p:nvPr>
            <p:custDataLst>
              <p:tags r:id="rId6"/>
            </p:custDataLst>
          </p:nvPr>
        </p:nvSpPr>
        <p:spPr>
          <a:xfrm>
            <a:off x="3976621" y="5067621"/>
            <a:ext cx="456973" cy="353507"/>
          </a:xfrm>
          <a:prstGeom prst="roundRect">
            <a:avLst/>
          </a:prstGeom>
          <a:solidFill>
            <a:srgbClr val="3498DB"/>
          </a:solidFill>
          <a:ln w="12700" cap="flat" cmpd="sng" algn="ctr">
            <a:noFill/>
            <a:prstDash val="solid"/>
            <a:miter lim="800000"/>
          </a:ln>
          <a:effectLst/>
        </p:spPr>
        <p:txBody>
          <a:bodyPr rtlCol="0" anchor="ctr">
            <a:normAutofit/>
          </a:bodyPr>
          <a:lstStyle/>
          <a:p>
            <a:pPr algn="ctr"/>
            <a:r>
              <a:rPr lang="en-US" altLang="zh-CN" sz="1350">
                <a:solidFill>
                  <a:schemeClr val="accent2"/>
                </a:solidFill>
                <a:sym typeface="Arial" panose="020B0604020202020204" pitchFamily="34" charset="0"/>
              </a:rPr>
              <a:t>2</a:t>
            </a:r>
          </a:p>
        </p:txBody>
      </p:sp>
      <p:sp>
        <p:nvSpPr>
          <p:cNvPr id="131" name="圆角矩形 130"/>
          <p:cNvSpPr/>
          <p:nvPr>
            <p:custDataLst>
              <p:tags r:id="rId7"/>
            </p:custDataLst>
          </p:nvPr>
        </p:nvSpPr>
        <p:spPr>
          <a:xfrm>
            <a:off x="5852690" y="5067621"/>
            <a:ext cx="456973" cy="353507"/>
          </a:xfrm>
          <a:prstGeom prst="roundRect">
            <a:avLst/>
          </a:prstGeom>
          <a:solidFill>
            <a:srgbClr val="69A35B"/>
          </a:solidFill>
          <a:ln w="12700" cap="flat" cmpd="sng" algn="ctr">
            <a:noFill/>
            <a:prstDash val="solid"/>
            <a:miter lim="800000"/>
          </a:ln>
          <a:effectLst/>
        </p:spPr>
        <p:txBody>
          <a:bodyPr rtlCol="0" anchor="ctr">
            <a:normAutofit/>
          </a:bodyPr>
          <a:lstStyle/>
          <a:p>
            <a:pPr algn="ctr"/>
            <a:r>
              <a:rPr lang="en-US" altLang="zh-CN" sz="1350">
                <a:solidFill>
                  <a:schemeClr val="accent2"/>
                </a:solidFill>
                <a:sym typeface="Arial" panose="020B0604020202020204" pitchFamily="34" charset="0"/>
              </a:rPr>
              <a:t>3</a:t>
            </a:r>
          </a:p>
        </p:txBody>
      </p:sp>
      <p:sp>
        <p:nvSpPr>
          <p:cNvPr id="133" name="圆角矩形 132"/>
          <p:cNvSpPr/>
          <p:nvPr>
            <p:custDataLst>
              <p:tags r:id="rId8"/>
            </p:custDataLst>
          </p:nvPr>
        </p:nvSpPr>
        <p:spPr>
          <a:xfrm>
            <a:off x="7728758" y="5067621"/>
            <a:ext cx="456973" cy="353507"/>
          </a:xfrm>
          <a:prstGeom prst="roundRect">
            <a:avLst/>
          </a:prstGeom>
          <a:solidFill>
            <a:srgbClr val="1AA3AA"/>
          </a:solidFill>
          <a:ln w="12700" cap="flat" cmpd="sng" algn="ctr">
            <a:noFill/>
            <a:prstDash val="solid"/>
            <a:miter lim="800000"/>
          </a:ln>
          <a:effectLst/>
        </p:spPr>
        <p:txBody>
          <a:bodyPr rtlCol="0" anchor="ctr">
            <a:normAutofit/>
          </a:bodyPr>
          <a:lstStyle/>
          <a:p>
            <a:pPr algn="ctr"/>
            <a:r>
              <a:rPr lang="en-US" altLang="zh-CN" sz="1350">
                <a:solidFill>
                  <a:schemeClr val="accent2"/>
                </a:solidFill>
                <a:sym typeface="Arial" panose="020B0604020202020204" pitchFamily="34" charset="0"/>
              </a:rPr>
              <a:t>4</a:t>
            </a:r>
          </a:p>
        </p:txBody>
      </p:sp>
      <p:sp>
        <p:nvSpPr>
          <p:cNvPr id="135" name="标题 1"/>
          <p:cNvSpPr txBox="1"/>
          <p:nvPr>
            <p:custDataLst>
              <p:tags r:id="rId9"/>
            </p:custDataLst>
          </p:nvPr>
        </p:nvSpPr>
        <p:spPr>
          <a:xfrm>
            <a:off x="1200785" y="5596890"/>
            <a:ext cx="1956435" cy="708025"/>
          </a:xfrm>
          <a:prstGeom prst="rect">
            <a:avLst/>
          </a:prstGeom>
          <a:noFill/>
        </p:spPr>
        <p:txBody>
          <a:bodyPr wrap="square" rtlCol="0">
            <a:noAutofit/>
          </a:bodyPr>
          <a:lstStyle>
            <a:defPPr>
              <a:defRPr lang="zh-CN"/>
            </a:defPPr>
            <a:lvl1pPr>
              <a:lnSpc>
                <a:spcPct val="130000"/>
              </a:lnSpc>
              <a:defRPr sz="1200"/>
            </a:lvl1pPr>
          </a:lstStyle>
          <a:p>
            <a:pPr algn="ctr">
              <a:lnSpc>
                <a:spcPct val="120000"/>
              </a:lnSpc>
            </a:pPr>
            <a:r>
              <a:rPr lang="zh-CN" altLang="en-US" sz="1900" spc="150">
                <a:latin typeface="微软雅黑" panose="020B0503020204020204" pitchFamily="34" charset="-122"/>
                <a:ea typeface="微软雅黑" panose="020B0503020204020204" pitchFamily="34" charset="-122"/>
                <a:sym typeface="Arial" panose="020B0604020202020204" pitchFamily="34" charset="0"/>
              </a:rPr>
              <a:t>模式集成和</a:t>
            </a:r>
          </a:p>
          <a:p>
            <a:pPr algn="ctr">
              <a:lnSpc>
                <a:spcPct val="120000"/>
              </a:lnSpc>
            </a:pPr>
            <a:r>
              <a:rPr lang="zh-CN" altLang="en-US" sz="1900" spc="150">
                <a:latin typeface="微软雅黑" panose="020B0503020204020204" pitchFamily="34" charset="-122"/>
                <a:ea typeface="微软雅黑" panose="020B0503020204020204" pitchFamily="34" charset="-122"/>
                <a:sym typeface="Arial" panose="020B0604020202020204" pitchFamily="34" charset="0"/>
              </a:rPr>
              <a:t>对象匹配问题</a:t>
            </a:r>
          </a:p>
        </p:txBody>
      </p:sp>
      <p:sp>
        <p:nvSpPr>
          <p:cNvPr id="136" name="标题 1"/>
          <p:cNvSpPr txBox="1"/>
          <p:nvPr>
            <p:custDataLst>
              <p:tags r:id="rId10"/>
            </p:custDataLst>
          </p:nvPr>
        </p:nvSpPr>
        <p:spPr>
          <a:xfrm>
            <a:off x="3377806" y="5596930"/>
            <a:ext cx="1654603" cy="742262"/>
          </a:xfrm>
          <a:prstGeom prst="rect">
            <a:avLst/>
          </a:prstGeom>
          <a:noFill/>
        </p:spPr>
        <p:txBody>
          <a:bodyPr wrap="square" rtlCol="0">
            <a:normAutofit/>
          </a:bodyPr>
          <a:lstStyle>
            <a:defPPr>
              <a:defRPr lang="zh-CN"/>
            </a:defPPr>
            <a:lvl1pPr>
              <a:lnSpc>
                <a:spcPct val="130000"/>
              </a:lnSpc>
              <a:defRPr sz="1200"/>
            </a:lvl1pPr>
          </a:lstStyle>
          <a:p>
            <a:pPr algn="ctr">
              <a:lnSpc>
                <a:spcPct val="120000"/>
              </a:lnSpc>
            </a:pPr>
            <a:r>
              <a:rPr lang="zh-CN" altLang="en-US" sz="2000" spc="150">
                <a:latin typeface="微软雅黑" panose="020B0503020204020204" pitchFamily="34" charset="-122"/>
                <a:ea typeface="微软雅黑" panose="020B0503020204020204" pitchFamily="34" charset="-122"/>
                <a:sym typeface="Arial" panose="020B0604020202020204" pitchFamily="34" charset="0"/>
              </a:rPr>
              <a:t>冗余问题</a:t>
            </a:r>
          </a:p>
        </p:txBody>
      </p:sp>
      <p:sp>
        <p:nvSpPr>
          <p:cNvPr id="137" name="标题 1"/>
          <p:cNvSpPr txBox="1"/>
          <p:nvPr>
            <p:custDataLst>
              <p:tags r:id="rId11"/>
            </p:custDataLst>
          </p:nvPr>
        </p:nvSpPr>
        <p:spPr>
          <a:xfrm>
            <a:off x="5253876" y="5596930"/>
            <a:ext cx="1654603" cy="742262"/>
          </a:xfrm>
          <a:prstGeom prst="rect">
            <a:avLst/>
          </a:prstGeom>
          <a:noFill/>
        </p:spPr>
        <p:txBody>
          <a:bodyPr wrap="square" rtlCol="0">
            <a:normAutofit/>
          </a:bodyPr>
          <a:lstStyle>
            <a:defPPr>
              <a:defRPr lang="zh-CN"/>
            </a:defPPr>
            <a:lvl1pPr>
              <a:lnSpc>
                <a:spcPct val="130000"/>
              </a:lnSpc>
              <a:defRPr sz="1200"/>
            </a:lvl1pPr>
          </a:lstStyle>
          <a:p>
            <a:pPr algn="ctr">
              <a:lnSpc>
                <a:spcPct val="120000"/>
              </a:lnSpc>
            </a:pPr>
            <a:r>
              <a:rPr lang="zh-CN" altLang="en-US" sz="2000" spc="150" dirty="0">
                <a:latin typeface="微软雅黑" panose="020B0503020204020204" pitchFamily="34" charset="-122"/>
                <a:ea typeface="微软雅黑" panose="020B0503020204020204" pitchFamily="34" charset="-122"/>
                <a:sym typeface="Arial" panose="020B0604020202020204" pitchFamily="34" charset="0"/>
              </a:rPr>
              <a:t>元组重复</a:t>
            </a:r>
          </a:p>
        </p:txBody>
      </p:sp>
      <p:sp>
        <p:nvSpPr>
          <p:cNvPr id="138" name="标题 1"/>
          <p:cNvSpPr txBox="1"/>
          <p:nvPr>
            <p:custDataLst>
              <p:tags r:id="rId12"/>
            </p:custDataLst>
          </p:nvPr>
        </p:nvSpPr>
        <p:spPr>
          <a:xfrm>
            <a:off x="7129780" y="5596890"/>
            <a:ext cx="1881505" cy="742315"/>
          </a:xfrm>
          <a:prstGeom prst="rect">
            <a:avLst/>
          </a:prstGeom>
          <a:noFill/>
        </p:spPr>
        <p:txBody>
          <a:bodyPr wrap="square" rtlCol="0">
            <a:noAutofit/>
          </a:bodyPr>
          <a:lstStyle>
            <a:defPPr>
              <a:defRPr lang="zh-CN"/>
            </a:defPPr>
            <a:lvl1pPr>
              <a:lnSpc>
                <a:spcPct val="130000"/>
              </a:lnSpc>
              <a:defRPr sz="1200"/>
            </a:lvl1pPr>
          </a:lstStyle>
          <a:p>
            <a:pPr algn="ctr">
              <a:lnSpc>
                <a:spcPct val="120000"/>
              </a:lnSpc>
            </a:pPr>
            <a:r>
              <a:rPr lang="zh-CN" altLang="en-US" sz="2000" spc="150">
                <a:latin typeface="微软雅黑" panose="020B0503020204020204" pitchFamily="34" charset="-122"/>
                <a:ea typeface="微软雅黑" panose="020B0503020204020204" pitchFamily="34" charset="-122"/>
                <a:sym typeface="Arial" panose="020B0604020202020204" pitchFamily="34" charset="0"/>
              </a:rPr>
              <a:t>数据值冲突的检测与处理</a:t>
            </a:r>
          </a:p>
        </p:txBody>
      </p:sp>
      <p:sp>
        <p:nvSpPr>
          <p:cNvPr id="139" name="矩形 138"/>
          <p:cNvSpPr/>
          <p:nvPr>
            <p:custDataLst>
              <p:tags r:id="rId13"/>
            </p:custDataLst>
          </p:nvPr>
        </p:nvSpPr>
        <p:spPr>
          <a:xfrm>
            <a:off x="3156957" y="2880360"/>
            <a:ext cx="4375381" cy="698421"/>
          </a:xfrm>
          <a:prstGeom prst="rect">
            <a:avLst/>
          </a:prstGeom>
          <a:solidFill>
            <a:sysClr val="window" lastClr="FFFFFF">
              <a:lumMod val="75000"/>
            </a:sysClr>
          </a:solidFill>
          <a:ln w="12700" cap="flat" cmpd="sng" algn="ctr">
            <a:noFill/>
            <a:prstDash val="solid"/>
            <a:miter lim="800000"/>
          </a:ln>
          <a:effectLst/>
        </p:spPr>
        <p:txBody>
          <a:bodyPr rtlCol="0" anchor="ctr">
            <a:noAutofit/>
          </a:bodyPr>
          <a:lstStyle/>
          <a:p>
            <a:pPr algn="ctr">
              <a:lnSpc>
                <a:spcPct val="120000"/>
              </a:lnSpc>
            </a:pPr>
            <a:r>
              <a:rPr lang="zh-CN" altLang="en-US" sz="2000" b="1" spc="30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rPr>
              <a:t>数据集成时，需要考虑的问题</a:t>
            </a:r>
          </a:p>
        </p:txBody>
      </p:sp>
      <p:sp>
        <p:nvSpPr>
          <p:cNvPr id="141" name="文本框 140"/>
          <p:cNvSpPr txBox="1"/>
          <p:nvPr/>
        </p:nvSpPr>
        <p:spPr>
          <a:xfrm>
            <a:off x="9027795" y="3297555"/>
            <a:ext cx="2085975" cy="2553335"/>
          </a:xfrm>
          <a:prstGeom prst="rect">
            <a:avLst/>
          </a:prstGeom>
          <a:noFill/>
          <a:ln w="9525">
            <a:noFill/>
          </a:ln>
        </p:spPr>
        <p:txBody>
          <a:bodyPr wrap="square">
            <a:spAutoFit/>
          </a:bodyPr>
          <a:lstStyle/>
          <a:p>
            <a:pPr marL="0" indent="266700"/>
            <a:r>
              <a:rPr lang="zh-CN" sz="2000" b="0">
                <a:latin typeface="微软雅黑" panose="020B0503020204020204" pitchFamily="34" charset="-122"/>
                <a:ea typeface="微软雅黑" panose="020B0503020204020204" pitchFamily="34" charset="-122"/>
              </a:rPr>
              <a:t>将多个数据源中的数据集成起来，能够减少或避免结果数据集中数据的冗余和不一致性。这有助于提高其后挖掘的精度和速度</a:t>
            </a:r>
            <a:r>
              <a:rPr lang="zh-CN" sz="1800" b="0">
                <a:latin typeface="微软雅黑" panose="020B0503020204020204" pitchFamily="34" charset="-122"/>
                <a:ea typeface="微软雅黑" panose="020B0503020204020204" pitchFamily="34" charset="-122"/>
              </a:rPr>
              <a:t>。</a:t>
            </a:r>
            <a:endParaRPr lang="zh-CN" altLang="en-US" sz="1800">
              <a:latin typeface="微软雅黑" panose="020B0503020204020204" pitchFamily="34" charset="-122"/>
              <a:ea typeface="微软雅黑" panose="020B0503020204020204" pitchFamily="34" charset="-122"/>
            </a:endParaRPr>
          </a:p>
        </p:txBody>
      </p:sp>
    </p:spTree>
  </p:cSld>
  <p:clrMapOvr>
    <a:masterClrMapping/>
  </p:clrMapOvr>
  <p:transition spd="slow" advClick="0" advTm="3624"/>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7.3 数据预处理技术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7.3.3   数据变换</a:t>
              </a:r>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828675" y="1677670"/>
            <a:ext cx="10977245" cy="829945"/>
          </a:xfrm>
          <a:prstGeom prst="rect">
            <a:avLst/>
          </a:prstGeom>
          <a:noFill/>
        </p:spPr>
        <p:txBody>
          <a:bodyPr wrap="square" rtlCol="0">
            <a:spAutoFit/>
          </a:bodyPr>
          <a:lstStyle/>
          <a:p>
            <a:r>
              <a:rPr sz="2400">
                <a:latin typeface="微软雅黑" panose="020B0503020204020204" pitchFamily="34" charset="-122"/>
                <a:ea typeface="微软雅黑" panose="020B0503020204020204" pitchFamily="34" charset="-122"/>
                <a:cs typeface="微软雅黑" panose="020B0503020204020204" pitchFamily="34" charset="-122"/>
              </a:rPr>
              <a:t>数据变换就是将数据转换成适合于挖掘的形式。</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数据变换可能涉及到如下内容：</a:t>
            </a:r>
            <a:endParaRPr sz="2400">
              <a:latin typeface="微软雅黑" panose="020B0503020204020204" pitchFamily="34" charset="-122"/>
              <a:ea typeface="微软雅黑" panose="020B0503020204020204" pitchFamily="34" charset="-122"/>
              <a:cs typeface="微软雅黑" panose="020B0503020204020204" pitchFamily="34" charset="-122"/>
            </a:endParaRPr>
          </a:p>
          <a:p>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47" name="直接连接符 146"/>
          <p:cNvCxnSpPr/>
          <p:nvPr>
            <p:custDataLst>
              <p:tags r:id="rId1"/>
            </p:custDataLst>
          </p:nvPr>
        </p:nvCxnSpPr>
        <p:spPr>
          <a:xfrm>
            <a:off x="603726" y="6068695"/>
            <a:ext cx="0" cy="349568"/>
          </a:xfrm>
          <a:prstGeom prst="line">
            <a:avLst/>
          </a:prstGeom>
          <a:ln w="28575">
            <a:solidFill>
              <a:srgbClr val="8497B0"/>
            </a:solidFill>
            <a:prstDash val="dash"/>
          </a:ln>
        </p:spPr>
        <p:style>
          <a:lnRef idx="1">
            <a:srgbClr val="2196F3"/>
          </a:lnRef>
          <a:fillRef idx="0">
            <a:srgbClr val="2196F3"/>
          </a:fillRef>
          <a:effectRef idx="0">
            <a:srgbClr val="2196F3"/>
          </a:effectRef>
          <a:fontRef idx="minor">
            <a:srgbClr val="222222"/>
          </a:fontRef>
        </p:style>
      </p:cxnSp>
      <p:cxnSp>
        <p:nvCxnSpPr>
          <p:cNvPr id="149" name="直接连接符 148"/>
          <p:cNvCxnSpPr/>
          <p:nvPr>
            <p:custDataLst>
              <p:tags r:id="rId2"/>
            </p:custDataLst>
          </p:nvPr>
        </p:nvCxnSpPr>
        <p:spPr>
          <a:xfrm flipH="1">
            <a:off x="603726" y="6646069"/>
            <a:ext cx="2425541" cy="0"/>
          </a:xfrm>
          <a:prstGeom prst="line">
            <a:avLst/>
          </a:prstGeom>
          <a:ln w="28575">
            <a:solidFill>
              <a:srgbClr val="222222">
                <a:lumMod val="60000"/>
                <a:lumOff val="40000"/>
              </a:srgbClr>
            </a:solidFill>
            <a:prstDash val="dash"/>
          </a:ln>
        </p:spPr>
        <p:style>
          <a:lnRef idx="1">
            <a:srgbClr val="2196F3"/>
          </a:lnRef>
          <a:fillRef idx="0">
            <a:srgbClr val="2196F3"/>
          </a:fillRef>
          <a:effectRef idx="0">
            <a:srgbClr val="2196F3"/>
          </a:effectRef>
          <a:fontRef idx="minor">
            <a:srgbClr val="222222"/>
          </a:fontRef>
        </p:style>
      </p:cxnSp>
      <p:grpSp>
        <p:nvGrpSpPr>
          <p:cNvPr id="10" name="Group 132"/>
          <p:cNvGrpSpPr/>
          <p:nvPr>
            <p:custDataLst>
              <p:tags r:id="rId3"/>
            </p:custDataLst>
          </p:nvPr>
        </p:nvGrpSpPr>
        <p:grpSpPr>
          <a:xfrm>
            <a:off x="8224864" y="2915761"/>
            <a:ext cx="1868510" cy="2001829"/>
            <a:chOff x="6622704" y="321615"/>
            <a:chExt cx="3030429" cy="3246650"/>
          </a:xfrm>
        </p:grpSpPr>
        <p:sp>
          <p:nvSpPr>
            <p:cNvPr id="11" name="Freeform 162"/>
            <p:cNvSpPr/>
            <p:nvPr>
              <p:custDataLst>
                <p:tags r:id="rId18"/>
              </p:custDataLst>
            </p:nvPr>
          </p:nvSpPr>
          <p:spPr bwMode="auto">
            <a:xfrm>
              <a:off x="6622704" y="1050729"/>
              <a:ext cx="1382802" cy="1091156"/>
            </a:xfrm>
            <a:custGeom>
              <a:avLst/>
              <a:gdLst>
                <a:gd name="T0" fmla="*/ 825 w 825"/>
                <a:gd name="T1" fmla="*/ 0 h 651"/>
                <a:gd name="T2" fmla="*/ 4 w 825"/>
                <a:gd name="T3" fmla="*/ 99 h 651"/>
                <a:gd name="T4" fmla="*/ 291 w 825"/>
                <a:gd name="T5" fmla="*/ 328 h 651"/>
                <a:gd name="T6" fmla="*/ 0 w 825"/>
                <a:gd name="T7" fmla="*/ 651 h 651"/>
                <a:gd name="T8" fmla="*/ 787 w 825"/>
                <a:gd name="T9" fmla="*/ 544 h 651"/>
                <a:gd name="T10" fmla="*/ 825 w 825"/>
                <a:gd name="T11" fmla="*/ 0 h 651"/>
              </a:gdLst>
              <a:ahLst/>
              <a:cxnLst>
                <a:cxn ang="0">
                  <a:pos x="T0" y="T1"/>
                </a:cxn>
                <a:cxn ang="0">
                  <a:pos x="T2" y="T3"/>
                </a:cxn>
                <a:cxn ang="0">
                  <a:pos x="T4" y="T5"/>
                </a:cxn>
                <a:cxn ang="0">
                  <a:pos x="T6" y="T7"/>
                </a:cxn>
                <a:cxn ang="0">
                  <a:pos x="T8" y="T9"/>
                </a:cxn>
                <a:cxn ang="0">
                  <a:pos x="T10" y="T11"/>
                </a:cxn>
              </a:cxnLst>
              <a:rect l="0" t="0" r="r" b="b"/>
              <a:pathLst>
                <a:path w="825" h="651">
                  <a:moveTo>
                    <a:pt x="825" y="0"/>
                  </a:moveTo>
                  <a:lnTo>
                    <a:pt x="4" y="99"/>
                  </a:lnTo>
                  <a:lnTo>
                    <a:pt x="291" y="328"/>
                  </a:lnTo>
                  <a:lnTo>
                    <a:pt x="0" y="651"/>
                  </a:lnTo>
                  <a:lnTo>
                    <a:pt x="787" y="544"/>
                  </a:lnTo>
                  <a:lnTo>
                    <a:pt x="825" y="0"/>
                  </a:lnTo>
                  <a:close/>
                </a:path>
              </a:pathLst>
            </a:custGeom>
            <a:solidFill>
              <a:srgbClr val="2196F3">
                <a:lumMod val="60000"/>
                <a:lumOff val="40000"/>
              </a:srgbClr>
            </a:solidFill>
            <a:ln>
              <a:noFill/>
            </a:ln>
          </p:spPr>
          <p:txBody>
            <a:bodyPr vert="horz" wrap="square" lIns="68580" tIns="34290" rIns="68580" bIns="34290" numCol="1" anchor="t" anchorCtr="0" compatLnSpc="1"/>
            <a:lstStyle/>
            <a:p>
              <a:pPr defTabSz="457200">
                <a:lnSpc>
                  <a:spcPct val="120000"/>
                </a:lnSpc>
              </a:pPr>
              <a:endParaRPr lang="en-US" sz="135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86"/>
            <p:cNvSpPr>
              <a:spLocks noChangeArrowheads="1"/>
            </p:cNvSpPr>
            <p:nvPr>
              <p:custDataLst>
                <p:tags r:id="rId19"/>
              </p:custDataLst>
            </p:nvPr>
          </p:nvSpPr>
          <p:spPr bwMode="auto">
            <a:xfrm>
              <a:off x="9596145" y="358490"/>
              <a:ext cx="45256" cy="3209775"/>
            </a:xfrm>
            <a:prstGeom prst="rect">
              <a:avLst/>
            </a:prstGeom>
            <a:solidFill>
              <a:srgbClr val="222222">
                <a:lumMod val="60000"/>
                <a:lumOff val="40000"/>
              </a:srgbClr>
            </a:solidFill>
            <a:ln>
              <a:noFill/>
            </a:ln>
          </p:spPr>
          <p:txBody>
            <a:bodyPr vert="horz" wrap="square" lIns="68580" tIns="34290" rIns="68580" bIns="34290" numCol="1" anchor="t" anchorCtr="0" compatLnSpc="1"/>
            <a:lstStyle/>
            <a:p>
              <a:pPr defTabSz="457200">
                <a:lnSpc>
                  <a:spcPct val="120000"/>
                </a:lnSpc>
              </a:pPr>
              <a:endParaRPr lang="en-US" sz="135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87"/>
            <p:cNvSpPr>
              <a:spLocks noChangeArrowheads="1"/>
            </p:cNvSpPr>
            <p:nvPr>
              <p:custDataLst>
                <p:tags r:id="rId20"/>
              </p:custDataLst>
            </p:nvPr>
          </p:nvSpPr>
          <p:spPr bwMode="auto">
            <a:xfrm>
              <a:off x="9619611" y="358490"/>
              <a:ext cx="21790" cy="3209775"/>
            </a:xfrm>
            <a:prstGeom prst="rect">
              <a:avLst/>
            </a:prstGeom>
            <a:solidFill>
              <a:srgbClr val="222222"/>
            </a:solidFill>
            <a:ln>
              <a:noFill/>
            </a:ln>
          </p:spPr>
          <p:txBody>
            <a:bodyPr vert="horz" wrap="square" lIns="68580" tIns="34290" rIns="68580" bIns="34290" numCol="1" anchor="t" anchorCtr="0" compatLnSpc="1"/>
            <a:lstStyle/>
            <a:p>
              <a:pPr defTabSz="457200">
                <a:lnSpc>
                  <a:spcPct val="120000"/>
                </a:lnSpc>
              </a:pPr>
              <a:endParaRPr lang="en-US" sz="135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88"/>
            <p:cNvSpPr/>
            <p:nvPr>
              <p:custDataLst>
                <p:tags r:id="rId21"/>
              </p:custDataLst>
            </p:nvPr>
          </p:nvSpPr>
          <p:spPr bwMode="auto">
            <a:xfrm>
              <a:off x="7388691" y="723884"/>
              <a:ext cx="628546" cy="1238655"/>
            </a:xfrm>
            <a:custGeom>
              <a:avLst/>
              <a:gdLst>
                <a:gd name="T0" fmla="*/ 375 w 375"/>
                <a:gd name="T1" fmla="*/ 90 h 739"/>
                <a:gd name="T2" fmla="*/ 46 w 375"/>
                <a:gd name="T3" fmla="*/ 0 h 739"/>
                <a:gd name="T4" fmla="*/ 0 w 375"/>
                <a:gd name="T5" fmla="*/ 572 h 739"/>
                <a:gd name="T6" fmla="*/ 330 w 375"/>
                <a:gd name="T7" fmla="*/ 739 h 739"/>
                <a:gd name="T8" fmla="*/ 375 w 375"/>
                <a:gd name="T9" fmla="*/ 90 h 739"/>
              </a:gdLst>
              <a:ahLst/>
              <a:cxnLst>
                <a:cxn ang="0">
                  <a:pos x="T0" y="T1"/>
                </a:cxn>
                <a:cxn ang="0">
                  <a:pos x="T2" y="T3"/>
                </a:cxn>
                <a:cxn ang="0">
                  <a:pos x="T4" y="T5"/>
                </a:cxn>
                <a:cxn ang="0">
                  <a:pos x="T6" y="T7"/>
                </a:cxn>
                <a:cxn ang="0">
                  <a:pos x="T8" y="T9"/>
                </a:cxn>
              </a:cxnLst>
              <a:rect l="0" t="0" r="r" b="b"/>
              <a:pathLst>
                <a:path w="375" h="739">
                  <a:moveTo>
                    <a:pt x="375" y="90"/>
                  </a:moveTo>
                  <a:lnTo>
                    <a:pt x="46" y="0"/>
                  </a:lnTo>
                  <a:lnTo>
                    <a:pt x="0" y="572"/>
                  </a:lnTo>
                  <a:lnTo>
                    <a:pt x="330" y="739"/>
                  </a:lnTo>
                  <a:lnTo>
                    <a:pt x="375" y="90"/>
                  </a:lnTo>
                  <a:close/>
                </a:path>
              </a:pathLst>
            </a:custGeom>
            <a:solidFill>
              <a:srgbClr val="2196F3">
                <a:lumMod val="75000"/>
              </a:srgbClr>
            </a:solidFill>
            <a:ln>
              <a:noFill/>
            </a:ln>
          </p:spPr>
          <p:txBody>
            <a:bodyPr vert="horz" wrap="square" lIns="68580" tIns="34290" rIns="68580" bIns="34290" numCol="1" anchor="t" anchorCtr="0" compatLnSpc="1"/>
            <a:lstStyle/>
            <a:p>
              <a:pPr defTabSz="457200">
                <a:lnSpc>
                  <a:spcPct val="120000"/>
                </a:lnSpc>
              </a:pPr>
              <a:endParaRPr lang="en-US" sz="135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89"/>
            <p:cNvSpPr/>
            <p:nvPr>
              <p:custDataLst>
                <p:tags r:id="rId22"/>
              </p:custDataLst>
            </p:nvPr>
          </p:nvSpPr>
          <p:spPr bwMode="auto">
            <a:xfrm>
              <a:off x="7388691" y="371899"/>
              <a:ext cx="2219186" cy="1304023"/>
            </a:xfrm>
            <a:custGeom>
              <a:avLst/>
              <a:gdLst>
                <a:gd name="T0" fmla="*/ 1317 w 1324"/>
                <a:gd name="T1" fmla="*/ 0 h 778"/>
                <a:gd name="T2" fmla="*/ 1324 w 1324"/>
                <a:gd name="T3" fmla="*/ 616 h 778"/>
                <a:gd name="T4" fmla="*/ 0 w 1324"/>
                <a:gd name="T5" fmla="*/ 778 h 778"/>
                <a:gd name="T6" fmla="*/ 46 w 1324"/>
                <a:gd name="T7" fmla="*/ 206 h 778"/>
                <a:gd name="T8" fmla="*/ 1317 w 1324"/>
                <a:gd name="T9" fmla="*/ 0 h 778"/>
              </a:gdLst>
              <a:ahLst/>
              <a:cxnLst>
                <a:cxn ang="0">
                  <a:pos x="T0" y="T1"/>
                </a:cxn>
                <a:cxn ang="0">
                  <a:pos x="T2" y="T3"/>
                </a:cxn>
                <a:cxn ang="0">
                  <a:pos x="T4" y="T5"/>
                </a:cxn>
                <a:cxn ang="0">
                  <a:pos x="T6" y="T7"/>
                </a:cxn>
                <a:cxn ang="0">
                  <a:pos x="T8" y="T9"/>
                </a:cxn>
              </a:cxnLst>
              <a:rect l="0" t="0" r="r" b="b"/>
              <a:pathLst>
                <a:path w="1324" h="778">
                  <a:moveTo>
                    <a:pt x="1317" y="0"/>
                  </a:moveTo>
                  <a:lnTo>
                    <a:pt x="1324" y="616"/>
                  </a:lnTo>
                  <a:lnTo>
                    <a:pt x="0" y="778"/>
                  </a:lnTo>
                  <a:lnTo>
                    <a:pt x="46" y="206"/>
                  </a:lnTo>
                  <a:lnTo>
                    <a:pt x="1317" y="0"/>
                  </a:lnTo>
                  <a:close/>
                </a:path>
              </a:pathLst>
            </a:custGeom>
            <a:solidFill>
              <a:srgbClr val="2196F3"/>
            </a:solidFill>
            <a:ln>
              <a:noFill/>
            </a:ln>
          </p:spPr>
          <p:txBody>
            <a:bodyPr vert="horz" wrap="square" lIns="68580" tIns="34290" rIns="68580" bIns="34290" numCol="1" anchor="t" anchorCtr="0" compatLnSpc="1"/>
            <a:lstStyle/>
            <a:p>
              <a:pPr defTabSz="457200">
                <a:lnSpc>
                  <a:spcPct val="120000"/>
                </a:lnSpc>
              </a:pPr>
              <a:endParaRPr lang="en-US" sz="135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91"/>
            <p:cNvSpPr>
              <a:spLocks noChangeArrowheads="1"/>
            </p:cNvSpPr>
            <p:nvPr>
              <p:custDataLst>
                <p:tags r:id="rId23"/>
              </p:custDataLst>
            </p:nvPr>
          </p:nvSpPr>
          <p:spPr bwMode="auto">
            <a:xfrm>
              <a:off x="9587764" y="321615"/>
              <a:ext cx="65369" cy="60340"/>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457200">
                <a:lnSpc>
                  <a:spcPct val="120000"/>
                </a:lnSpc>
              </a:pPr>
              <a:endParaRPr lang="en-US" sz="135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92"/>
            <p:cNvSpPr/>
            <p:nvPr>
              <p:custDataLst>
                <p:tags r:id="rId24"/>
              </p:custDataLst>
            </p:nvPr>
          </p:nvSpPr>
          <p:spPr bwMode="auto">
            <a:xfrm>
              <a:off x="9587764" y="321615"/>
              <a:ext cx="60340" cy="41904"/>
            </a:xfrm>
            <a:custGeom>
              <a:avLst/>
              <a:gdLst>
                <a:gd name="T0" fmla="*/ 14 w 26"/>
                <a:gd name="T1" fmla="*/ 0 h 18"/>
                <a:gd name="T2" fmla="*/ 26 w 26"/>
                <a:gd name="T3" fmla="*/ 7 h 18"/>
                <a:gd name="T4" fmla="*/ 15 w 26"/>
                <a:gd name="T5" fmla="*/ 16 h 18"/>
                <a:gd name="T6" fmla="*/ 0 w 26"/>
                <a:gd name="T7" fmla="*/ 10 h 18"/>
                <a:gd name="T8" fmla="*/ 14 w 26"/>
                <a:gd name="T9" fmla="*/ 0 h 18"/>
              </a:gdLst>
              <a:ahLst/>
              <a:cxnLst>
                <a:cxn ang="0">
                  <a:pos x="T0" y="T1"/>
                </a:cxn>
                <a:cxn ang="0">
                  <a:pos x="T2" y="T3"/>
                </a:cxn>
                <a:cxn ang="0">
                  <a:pos x="T4" y="T5"/>
                </a:cxn>
                <a:cxn ang="0">
                  <a:pos x="T6" y="T7"/>
                </a:cxn>
                <a:cxn ang="0">
                  <a:pos x="T8" y="T9"/>
                </a:cxn>
              </a:cxnLst>
              <a:rect l="0" t="0" r="r" b="b"/>
              <a:pathLst>
                <a:path w="26" h="18">
                  <a:moveTo>
                    <a:pt x="14" y="0"/>
                  </a:moveTo>
                  <a:cubicBezTo>
                    <a:pt x="19" y="0"/>
                    <a:pt x="24" y="3"/>
                    <a:pt x="26" y="7"/>
                  </a:cubicBezTo>
                  <a:cubicBezTo>
                    <a:pt x="25" y="11"/>
                    <a:pt x="21" y="15"/>
                    <a:pt x="15" y="16"/>
                  </a:cubicBezTo>
                  <a:cubicBezTo>
                    <a:pt x="8" y="18"/>
                    <a:pt x="2" y="15"/>
                    <a:pt x="0" y="10"/>
                  </a:cubicBezTo>
                  <a:cubicBezTo>
                    <a:pt x="1" y="4"/>
                    <a:pt x="7" y="0"/>
                    <a:pt x="14" y="0"/>
                  </a:cubicBezTo>
                  <a:close/>
                </a:path>
              </a:pathLst>
            </a:custGeom>
            <a:solidFill>
              <a:srgbClr val="6D6E7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457200">
                <a:lnSpc>
                  <a:spcPct val="120000"/>
                </a:lnSpc>
              </a:pPr>
              <a:endParaRPr lang="en-US" sz="1350">
                <a:solidFill>
                  <a:srgbClr val="222222"/>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文本框 18"/>
          <p:cNvSpPr txBox="1"/>
          <p:nvPr>
            <p:custDataLst>
              <p:tags r:id="rId4"/>
            </p:custDataLst>
          </p:nvPr>
        </p:nvSpPr>
        <p:spPr>
          <a:xfrm>
            <a:off x="1488440" y="2314575"/>
            <a:ext cx="8924925" cy="647065"/>
          </a:xfrm>
          <a:prstGeom prst="rect">
            <a:avLst/>
          </a:prstGeom>
          <a:noFill/>
        </p:spPr>
        <p:txBody>
          <a:bodyPr wrap="square" rtlCol="0" anchor="ctr" anchorCtr="0">
            <a:noAutofit/>
          </a:bodyPr>
          <a:lstStyle>
            <a:defPPr>
              <a:defRPr lang="en-US"/>
            </a:defPPr>
            <a:lvl1pPr>
              <a:lnSpc>
                <a:spcPct val="120000"/>
              </a:lnSpc>
              <a:defRPr kumimoji="1" sz="1400">
                <a:solidFill>
                  <a:srgbClr val="222222">
                    <a:lumMod val="75000"/>
                    <a:lumOff val="25000"/>
                  </a:srgbClr>
                </a:solidFill>
                <a:latin typeface="微软雅黑" panose="020B0503020204020204" pitchFamily="34" charset="-122"/>
              </a:defRPr>
            </a:lvl1pPr>
          </a:lstStyle>
          <a:p>
            <a:r>
              <a:rPr sz="2000" dirty="0" err="1">
                <a:ea typeface="微软雅黑" panose="020B0503020204020204" pitchFamily="34" charset="-122"/>
                <a:cs typeface="微软雅黑" panose="020B0503020204020204" pitchFamily="34" charset="-122"/>
                <a:sym typeface="+mn-ea"/>
              </a:rPr>
              <a:t>平滑（smoothing</a:t>
            </a:r>
            <a:r>
              <a:rPr sz="2000" dirty="0">
                <a:ea typeface="微软雅黑" panose="020B0503020204020204" pitchFamily="34" charset="-122"/>
                <a:cs typeface="微软雅黑" panose="020B0503020204020204" pitchFamily="34" charset="-122"/>
                <a:sym typeface="+mn-ea"/>
              </a:rPr>
              <a:t>）：</a:t>
            </a:r>
            <a:r>
              <a:rPr sz="2000" dirty="0" err="1">
                <a:ea typeface="微软雅黑" panose="020B0503020204020204" pitchFamily="34" charset="-122"/>
                <a:cs typeface="微软雅黑" panose="020B0503020204020204" pitchFamily="34" charset="-122"/>
                <a:sym typeface="+mn-ea"/>
              </a:rPr>
              <a:t>去掉数据中的噪声。这种技术包括分</a:t>
            </a:r>
            <a:r>
              <a:rPr lang="zh-CN" altLang="en-US" sz="2000" dirty="0">
                <a:ea typeface="微软雅黑" panose="020B0503020204020204" pitchFamily="34" charset="-122"/>
                <a:cs typeface="微软雅黑" panose="020B0503020204020204" pitchFamily="34" charset="-122"/>
                <a:sym typeface="+mn-ea"/>
              </a:rPr>
              <a:t>箱</a:t>
            </a:r>
            <a:r>
              <a:rPr sz="2000" dirty="0">
                <a:ea typeface="微软雅黑" panose="020B0503020204020204" pitchFamily="34" charset="-122"/>
                <a:cs typeface="微软雅黑" panose="020B0503020204020204" pitchFamily="34" charset="-122"/>
                <a:sym typeface="+mn-ea"/>
              </a:rPr>
              <a:t>、</a:t>
            </a:r>
            <a:r>
              <a:rPr sz="2000" dirty="0" err="1">
                <a:ea typeface="微软雅黑" panose="020B0503020204020204" pitchFamily="34" charset="-122"/>
                <a:cs typeface="微软雅黑" panose="020B0503020204020204" pitchFamily="34" charset="-122"/>
                <a:sym typeface="+mn-ea"/>
              </a:rPr>
              <a:t>聚类和回归</a:t>
            </a:r>
            <a:r>
              <a:rPr sz="2000" dirty="0">
                <a:ea typeface="微软雅黑" panose="020B0503020204020204" pitchFamily="34" charset="-122"/>
                <a:cs typeface="微软雅黑" panose="020B0503020204020204" pitchFamily="34" charset="-122"/>
                <a:sym typeface="+mn-ea"/>
              </a:rPr>
              <a:t>。</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spc="150" dirty="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1" name="Shape 1489"/>
          <p:cNvSpPr/>
          <p:nvPr>
            <p:custDataLst>
              <p:tags r:id="rId5"/>
            </p:custDataLst>
          </p:nvPr>
        </p:nvSpPr>
        <p:spPr>
          <a:xfrm>
            <a:off x="907490" y="2314062"/>
            <a:ext cx="458855" cy="459532"/>
          </a:xfrm>
          <a:prstGeom prst="ellipse">
            <a:avLst/>
          </a:prstGeom>
          <a:solidFill>
            <a:srgbClr val="2196F3"/>
          </a:solidFill>
          <a:ln w="25400" cap="flat" cmpd="sng">
            <a:solidFill>
              <a:srgbClr val="222222">
                <a:alpha val="0"/>
              </a:srgbClr>
            </a:solidFill>
            <a:prstDash val="solid"/>
            <a:miter/>
            <a:headEnd type="none" w="med" len="med"/>
            <a:tailEnd type="none" w="med" len="med"/>
          </a:ln>
          <a:effectLst/>
        </p:spPr>
        <p:txBody>
          <a:bodyPr lIns="0" tIns="0" rIns="0" bIns="0" anchor="t" anchorCtr="0">
            <a:noAutofit/>
          </a:bodyPr>
          <a:lstStyle/>
          <a:p>
            <a:pPr defTabSz="457200">
              <a:lnSpc>
                <a:spcPct val="120000"/>
              </a:lnSpc>
            </a:pPr>
            <a:r>
              <a:rPr lang="en-US" sz="2000" b="1" dirty="0">
                <a:solidFill>
                  <a:schemeClr val="accent2"/>
                </a:solidFill>
                <a:latin typeface="微软雅黑" panose="020B0503020204020204" pitchFamily="34" charset="-122"/>
                <a:ea typeface="微软雅黑" panose="020B0503020204020204" pitchFamily="34" charset="-122"/>
                <a:cs typeface="Roboto"/>
                <a:sym typeface="Arial" panose="020B0604020202020204" pitchFamily="34" charset="0"/>
              </a:rPr>
              <a:t> 1</a:t>
            </a:r>
          </a:p>
        </p:txBody>
      </p:sp>
      <p:sp>
        <p:nvSpPr>
          <p:cNvPr id="23" name="文本框 22"/>
          <p:cNvSpPr txBox="1"/>
          <p:nvPr>
            <p:custDataLst>
              <p:tags r:id="rId6"/>
            </p:custDataLst>
          </p:nvPr>
        </p:nvSpPr>
        <p:spPr>
          <a:xfrm>
            <a:off x="1572428" y="3039391"/>
            <a:ext cx="7476355" cy="493370"/>
          </a:xfrm>
          <a:prstGeom prst="rect">
            <a:avLst/>
          </a:prstGeom>
          <a:noFill/>
        </p:spPr>
        <p:txBody>
          <a:bodyPr wrap="square" rtlCol="0" anchor="ctr" anchorCtr="0">
            <a:noAutofit/>
          </a:bodyPr>
          <a:lstStyle>
            <a:defPPr>
              <a:defRPr lang="en-US"/>
            </a:defPPr>
            <a:lvl1pPr>
              <a:lnSpc>
                <a:spcPct val="120000"/>
              </a:lnSpc>
              <a:defRPr kumimoji="1" sz="1400">
                <a:solidFill>
                  <a:srgbClr val="222222">
                    <a:lumMod val="75000"/>
                    <a:lumOff val="25000"/>
                  </a:srgbClr>
                </a:solidFill>
                <a:latin typeface="微软雅黑" panose="020B0503020204020204" pitchFamily="34" charset="-122"/>
              </a:defRPr>
            </a:lvl1pPr>
          </a:lstStyle>
          <a:p>
            <a:r>
              <a:rPr sz="2000">
                <a:solidFill>
                  <a:srgbClr val="0070C0"/>
                </a:solidFill>
                <a:ea typeface="微软雅黑" panose="020B0503020204020204" pitchFamily="34" charset="-122"/>
                <a:cs typeface="微软雅黑" panose="020B0503020204020204" pitchFamily="34" charset="-122"/>
                <a:sym typeface="+mn-ea"/>
              </a:rPr>
              <a:t>聚集：对数据进行汇总和聚集。例如，可以聚集日销售数据，计算月和年销售额</a:t>
            </a:r>
            <a:endParaRPr lang="zh-CN" altLang="en-US" sz="2000" spc="150">
              <a:solidFill>
                <a:srgbClr val="0070C0"/>
              </a:solidFill>
              <a:ea typeface="微软雅黑" panose="020B0503020204020204" pitchFamily="34" charset="-122"/>
              <a:cs typeface="微软雅黑" panose="020B0503020204020204" pitchFamily="34" charset="-122"/>
              <a:sym typeface="+mn-ea"/>
            </a:endParaRPr>
          </a:p>
        </p:txBody>
      </p:sp>
      <p:sp>
        <p:nvSpPr>
          <p:cNvPr id="25" name="Shape 1490"/>
          <p:cNvSpPr/>
          <p:nvPr>
            <p:custDataLst>
              <p:tags r:id="rId7"/>
            </p:custDataLst>
          </p:nvPr>
        </p:nvSpPr>
        <p:spPr>
          <a:xfrm>
            <a:off x="909320" y="3099533"/>
            <a:ext cx="458855" cy="459532"/>
          </a:xfrm>
          <a:prstGeom prst="ellipse">
            <a:avLst/>
          </a:prstGeom>
          <a:solidFill>
            <a:srgbClr val="2196F3"/>
          </a:solidFill>
          <a:ln w="25400" cap="flat" cmpd="sng">
            <a:solidFill>
              <a:srgbClr val="222222">
                <a:alpha val="0"/>
              </a:srgbClr>
            </a:solidFill>
            <a:prstDash val="solid"/>
            <a:miter/>
            <a:headEnd type="none" w="med" len="med"/>
            <a:tailEnd type="none" w="med" len="med"/>
          </a:ln>
          <a:effectLst/>
        </p:spPr>
        <p:txBody>
          <a:bodyPr lIns="0" tIns="0" rIns="0" bIns="0" anchor="t" anchorCtr="0">
            <a:noAutofit/>
          </a:bodyPr>
          <a:lstStyle/>
          <a:p>
            <a:pPr defTabSz="457200">
              <a:lnSpc>
                <a:spcPct val="120000"/>
              </a:lnSpc>
            </a:pPr>
            <a:r>
              <a:rPr lang="en-US" sz="2000" b="1" dirty="0">
                <a:solidFill>
                  <a:schemeClr val="accent2"/>
                </a:solidFill>
                <a:latin typeface="微软雅黑" panose="020B0503020204020204" pitchFamily="34" charset="-122"/>
                <a:ea typeface="微软雅黑" panose="020B0503020204020204" pitchFamily="34" charset="-122"/>
                <a:cs typeface="Roboto"/>
                <a:sym typeface="Arial" panose="020B0604020202020204" pitchFamily="34" charset="0"/>
              </a:rPr>
              <a:t> 2</a:t>
            </a:r>
          </a:p>
        </p:txBody>
      </p:sp>
      <p:sp>
        <p:nvSpPr>
          <p:cNvPr id="27" name="文本框 26"/>
          <p:cNvSpPr txBox="1"/>
          <p:nvPr>
            <p:custDataLst>
              <p:tags r:id="rId8"/>
            </p:custDataLst>
          </p:nvPr>
        </p:nvSpPr>
        <p:spPr>
          <a:xfrm>
            <a:off x="1440180" y="4208780"/>
            <a:ext cx="8820785" cy="493395"/>
          </a:xfrm>
          <a:prstGeom prst="rect">
            <a:avLst/>
          </a:prstGeom>
          <a:noFill/>
        </p:spPr>
        <p:txBody>
          <a:bodyPr wrap="square" rtlCol="0" anchor="ctr" anchorCtr="0">
            <a:noAutofit/>
          </a:bodyPr>
          <a:lstStyle>
            <a:defPPr>
              <a:defRPr lang="en-US"/>
            </a:defPPr>
            <a:lvl1pPr>
              <a:lnSpc>
                <a:spcPct val="120000"/>
              </a:lnSpc>
              <a:defRPr kumimoji="1" sz="1400">
                <a:solidFill>
                  <a:srgbClr val="222222">
                    <a:lumMod val="75000"/>
                    <a:lumOff val="25000"/>
                  </a:srgbClr>
                </a:solidFill>
                <a:latin typeface="微软雅黑" panose="020B0503020204020204" pitchFamily="34" charset="-122"/>
              </a:defRPr>
            </a:lvl1pPr>
          </a:lstStyle>
          <a:p>
            <a:r>
              <a:rPr sz="2000">
                <a:ea typeface="微软雅黑" panose="020B0503020204020204" pitchFamily="34" charset="-122"/>
                <a:cs typeface="微软雅黑" panose="020B0503020204020204" pitchFamily="34" charset="-122"/>
                <a:sym typeface="+mn-ea"/>
              </a:rPr>
              <a:t>数据概化：使用概念分层，用高层次概念替换低层次“原始”数据。例如，分类的属性，如street，可以概化为较高层的概念，如city或country。</a:t>
            </a:r>
            <a:endParaRPr sz="2000">
              <a:ea typeface="微软雅黑" panose="020B0503020204020204" pitchFamily="34" charset="-122"/>
              <a:cs typeface="微软雅黑" panose="020B0503020204020204" pitchFamily="34" charset="-122"/>
            </a:endParaRPr>
          </a:p>
          <a:p>
            <a:endParaRPr lang="zh-CN" altLang="en-US" sz="2000" spc="150">
              <a:ea typeface="微软雅黑" panose="020B0503020204020204" pitchFamily="34" charset="-122"/>
              <a:cs typeface="微软雅黑" panose="020B0503020204020204" pitchFamily="34" charset="-122"/>
              <a:sym typeface="Arial" panose="020B0604020202020204" pitchFamily="34" charset="0"/>
            </a:endParaRPr>
          </a:p>
        </p:txBody>
      </p:sp>
      <p:sp>
        <p:nvSpPr>
          <p:cNvPr id="29" name="Shape 1491"/>
          <p:cNvSpPr/>
          <p:nvPr>
            <p:custDataLst>
              <p:tags r:id="rId9"/>
            </p:custDataLst>
          </p:nvPr>
        </p:nvSpPr>
        <p:spPr>
          <a:xfrm>
            <a:off x="909587" y="3927540"/>
            <a:ext cx="458855" cy="459532"/>
          </a:xfrm>
          <a:prstGeom prst="ellipse">
            <a:avLst/>
          </a:prstGeom>
          <a:solidFill>
            <a:srgbClr val="2196F3"/>
          </a:solidFill>
          <a:ln w="25400" cap="flat" cmpd="sng">
            <a:solidFill>
              <a:srgbClr val="222222">
                <a:alpha val="0"/>
              </a:srgbClr>
            </a:solidFill>
            <a:prstDash val="solid"/>
            <a:miter/>
            <a:headEnd type="none" w="med" len="med"/>
            <a:tailEnd type="none" w="med" len="med"/>
          </a:ln>
          <a:effectLst/>
        </p:spPr>
        <p:txBody>
          <a:bodyPr lIns="0" tIns="0" rIns="0" bIns="0" anchor="t" anchorCtr="0">
            <a:noAutofit/>
          </a:bodyPr>
          <a:lstStyle/>
          <a:p>
            <a:pPr defTabSz="457200">
              <a:lnSpc>
                <a:spcPct val="120000"/>
              </a:lnSpc>
            </a:pPr>
            <a:r>
              <a:rPr lang="en-US" sz="2000" b="1" dirty="0">
                <a:solidFill>
                  <a:schemeClr val="accent2"/>
                </a:solidFill>
                <a:latin typeface="微软雅黑" panose="020B0503020204020204" pitchFamily="34" charset="-122"/>
                <a:ea typeface="微软雅黑" panose="020B0503020204020204" pitchFamily="34" charset="-122"/>
                <a:cs typeface="+mn-lt"/>
                <a:sym typeface="Arial" panose="020B0604020202020204" pitchFamily="34" charset="0"/>
              </a:rPr>
              <a:t> 3</a:t>
            </a:r>
          </a:p>
        </p:txBody>
      </p:sp>
      <p:sp>
        <p:nvSpPr>
          <p:cNvPr id="31" name="文本框 30"/>
          <p:cNvSpPr txBox="1"/>
          <p:nvPr>
            <p:custDataLst>
              <p:tags r:id="rId10"/>
            </p:custDataLst>
          </p:nvPr>
        </p:nvSpPr>
        <p:spPr>
          <a:xfrm>
            <a:off x="1441300" y="5082205"/>
            <a:ext cx="7642842" cy="493370"/>
          </a:xfrm>
          <a:prstGeom prst="rect">
            <a:avLst/>
          </a:prstGeom>
          <a:noFill/>
        </p:spPr>
        <p:txBody>
          <a:bodyPr wrap="square" rtlCol="0" anchor="ctr" anchorCtr="0">
            <a:noAutofit/>
          </a:bodyPr>
          <a:lstStyle>
            <a:defPPr>
              <a:defRPr lang="en-US"/>
            </a:defPPr>
            <a:lvl1pPr>
              <a:lnSpc>
                <a:spcPct val="120000"/>
              </a:lnSpc>
              <a:defRPr kumimoji="1" sz="1400">
                <a:solidFill>
                  <a:srgbClr val="222222">
                    <a:lumMod val="75000"/>
                    <a:lumOff val="25000"/>
                  </a:srgbClr>
                </a:solidFill>
                <a:latin typeface="微软雅黑" panose="020B0503020204020204" pitchFamily="34" charset="-122"/>
              </a:defRPr>
            </a:lvl1pPr>
          </a:lstStyle>
          <a:p>
            <a:r>
              <a:rPr sz="2000">
                <a:solidFill>
                  <a:srgbClr val="0070C0"/>
                </a:solidFill>
                <a:ea typeface="微软雅黑" panose="020B0503020204020204" pitchFamily="34" charset="-122"/>
                <a:cs typeface="微软雅黑" panose="020B0503020204020204" pitchFamily="34" charset="-122"/>
                <a:sym typeface="+mn-ea"/>
              </a:rPr>
              <a:t>规范化：将属性数据按比例缩放，使之落入一个小的特定区间，如-1.0到1.0或0.0到1.0。</a:t>
            </a:r>
            <a:endParaRPr sz="2000">
              <a:solidFill>
                <a:srgbClr val="0070C0"/>
              </a:solidFill>
              <a:ea typeface="微软雅黑" panose="020B0503020204020204" pitchFamily="34" charset="-122"/>
              <a:cs typeface="微软雅黑" panose="020B0503020204020204" pitchFamily="34" charset="-122"/>
            </a:endParaRPr>
          </a:p>
          <a:p>
            <a:endParaRPr lang="zh-CN" altLang="en-US" sz="2000" spc="150">
              <a:solidFill>
                <a:srgbClr val="0070C0"/>
              </a:solidFill>
              <a:ea typeface="微软雅黑" panose="020B0503020204020204" pitchFamily="34" charset="-122"/>
              <a:cs typeface="微软雅黑" panose="020B0503020204020204" pitchFamily="34" charset="-122"/>
              <a:sym typeface="Arial" panose="020B0604020202020204" pitchFamily="34" charset="0"/>
            </a:endParaRPr>
          </a:p>
        </p:txBody>
      </p:sp>
      <p:sp>
        <p:nvSpPr>
          <p:cNvPr id="33" name="Shape 1492"/>
          <p:cNvSpPr/>
          <p:nvPr>
            <p:custDataLst>
              <p:tags r:id="rId11"/>
            </p:custDataLst>
          </p:nvPr>
        </p:nvSpPr>
        <p:spPr>
          <a:xfrm>
            <a:off x="909521" y="4701890"/>
            <a:ext cx="458855" cy="459532"/>
          </a:xfrm>
          <a:prstGeom prst="ellipse">
            <a:avLst/>
          </a:prstGeom>
          <a:solidFill>
            <a:srgbClr val="2196F3"/>
          </a:solidFill>
          <a:ln w="25400" cap="flat" cmpd="sng">
            <a:solidFill>
              <a:srgbClr val="222222">
                <a:alpha val="0"/>
              </a:srgbClr>
            </a:solidFill>
            <a:prstDash val="solid"/>
            <a:miter/>
            <a:headEnd type="none" w="med" len="med"/>
            <a:tailEnd type="none" w="med" len="med"/>
          </a:ln>
          <a:effectLst/>
        </p:spPr>
        <p:txBody>
          <a:bodyPr lIns="0" tIns="0" rIns="0" bIns="0" anchor="t" anchorCtr="0">
            <a:noAutofit/>
          </a:bodyPr>
          <a:lstStyle/>
          <a:p>
            <a:pPr defTabSz="457200">
              <a:lnSpc>
                <a:spcPct val="120000"/>
              </a:lnSpc>
            </a:pPr>
            <a:r>
              <a:rPr lang="en-US" sz="2000" b="1" dirty="0">
                <a:solidFill>
                  <a:schemeClr val="accent2"/>
                </a:solidFill>
                <a:latin typeface="微软雅黑" panose="020B0503020204020204" pitchFamily="34" charset="-122"/>
                <a:ea typeface="微软雅黑" panose="020B0503020204020204" pitchFamily="34" charset="-122"/>
                <a:cs typeface="Roboto"/>
                <a:sym typeface="Arial" panose="020B0604020202020204" pitchFamily="34" charset="0"/>
              </a:rPr>
              <a:t> 4</a:t>
            </a:r>
          </a:p>
        </p:txBody>
      </p:sp>
      <p:sp>
        <p:nvSpPr>
          <p:cNvPr id="35" name="文本框 34"/>
          <p:cNvSpPr txBox="1"/>
          <p:nvPr>
            <p:custDataLst>
              <p:tags r:id="rId12"/>
            </p:custDataLst>
          </p:nvPr>
        </p:nvSpPr>
        <p:spPr>
          <a:xfrm>
            <a:off x="1488165" y="5674385"/>
            <a:ext cx="7644196" cy="493370"/>
          </a:xfrm>
          <a:prstGeom prst="rect">
            <a:avLst/>
          </a:prstGeom>
          <a:noFill/>
        </p:spPr>
        <p:txBody>
          <a:bodyPr wrap="square" rtlCol="0" anchor="ctr" anchorCtr="0">
            <a:noAutofit/>
          </a:bodyPr>
          <a:lstStyle>
            <a:defPPr>
              <a:defRPr lang="en-US"/>
            </a:defPPr>
            <a:lvl1pPr>
              <a:lnSpc>
                <a:spcPct val="120000"/>
              </a:lnSpc>
              <a:defRPr kumimoji="1" sz="1400">
                <a:solidFill>
                  <a:srgbClr val="222222">
                    <a:lumMod val="75000"/>
                    <a:lumOff val="25000"/>
                  </a:srgbClr>
                </a:solidFill>
                <a:latin typeface="微软雅黑" panose="020B0503020204020204" pitchFamily="34" charset="-122"/>
              </a:defRPr>
            </a:lvl1pPr>
          </a:lstStyle>
          <a:p>
            <a:pPr marL="0" indent="0">
              <a:buFont typeface="Wingdings" panose="05000000000000000000" charset="0"/>
              <a:buNone/>
            </a:pPr>
            <a:r>
              <a:rPr sz="2000">
                <a:ea typeface="微软雅黑" panose="020B0503020204020204" pitchFamily="34" charset="-122"/>
                <a:cs typeface="微软雅黑" panose="020B0503020204020204" pitchFamily="34" charset="-122"/>
                <a:sym typeface="+mn-ea"/>
              </a:rPr>
              <a:t>属性构造（或特征构造）：可以构造新的属性并添加到属性集中，以帮助挖掘过程。</a:t>
            </a:r>
            <a:endParaRPr lang="zh-CN" altLang="en-US" sz="2000" spc="150">
              <a:ea typeface="微软雅黑" panose="020B0503020204020204" pitchFamily="34" charset="-122"/>
              <a:cs typeface="微软雅黑" panose="020B0503020204020204" pitchFamily="34" charset="-122"/>
              <a:sym typeface="+mn-ea"/>
            </a:endParaRPr>
          </a:p>
        </p:txBody>
      </p:sp>
      <p:sp>
        <p:nvSpPr>
          <p:cNvPr id="37" name="Shape 1492"/>
          <p:cNvSpPr>
            <a:spLocks noChangeAspect="1"/>
          </p:cNvSpPr>
          <p:nvPr>
            <p:custDataLst>
              <p:tags r:id="rId13"/>
            </p:custDataLst>
          </p:nvPr>
        </p:nvSpPr>
        <p:spPr>
          <a:xfrm>
            <a:off x="907682" y="5608879"/>
            <a:ext cx="458855" cy="459532"/>
          </a:xfrm>
          <a:prstGeom prst="ellipse">
            <a:avLst/>
          </a:prstGeom>
          <a:solidFill>
            <a:srgbClr val="2196F3"/>
          </a:solidFill>
          <a:ln w="25400" cap="flat" cmpd="sng">
            <a:solidFill>
              <a:srgbClr val="222222">
                <a:alpha val="0"/>
              </a:srgbClr>
            </a:solidFill>
            <a:prstDash val="solid"/>
            <a:miter/>
            <a:headEnd type="none" w="med" len="med"/>
            <a:tailEnd type="none" w="med" len="med"/>
          </a:ln>
          <a:effectLst/>
        </p:spPr>
        <p:txBody>
          <a:bodyPr lIns="0" tIns="0" rIns="0" bIns="0" anchor="t" anchorCtr="0">
            <a:noAutofit/>
          </a:bodyPr>
          <a:lstStyle/>
          <a:p>
            <a:pPr defTabSz="457200">
              <a:lnSpc>
                <a:spcPct val="120000"/>
              </a:lnSpc>
            </a:pPr>
            <a:r>
              <a:rPr lang="en-US" sz="2000" b="1" dirty="0">
                <a:solidFill>
                  <a:schemeClr val="accent2"/>
                </a:solidFill>
                <a:latin typeface="微软雅黑" panose="020B0503020204020204" pitchFamily="34" charset="-122"/>
                <a:ea typeface="微软雅黑" panose="020B0503020204020204" pitchFamily="34" charset="-122"/>
                <a:cs typeface="Roboto"/>
                <a:sym typeface="Arial" panose="020B0604020202020204" pitchFamily="34" charset="0"/>
              </a:rPr>
              <a:t> 5</a:t>
            </a:r>
          </a:p>
        </p:txBody>
      </p:sp>
      <p:sp>
        <p:nvSpPr>
          <p:cNvPr id="39" name="TextBox 140"/>
          <p:cNvSpPr txBox="1"/>
          <p:nvPr>
            <p:custDataLst>
              <p:tags r:id="rId14"/>
            </p:custDataLst>
          </p:nvPr>
        </p:nvSpPr>
        <p:spPr>
          <a:xfrm rot="21089644">
            <a:off x="8726805" y="3067050"/>
            <a:ext cx="1504315" cy="525145"/>
          </a:xfrm>
          <a:prstGeom prst="rect">
            <a:avLst/>
          </a:prstGeom>
          <a:noFill/>
        </p:spPr>
        <p:txBody>
          <a:bodyPr wrap="square" rtlCol="0">
            <a:noAutofit/>
          </a:bodyPr>
          <a:lstStyle/>
          <a:p>
            <a:pPr algn="ctr" defTabSz="457200">
              <a:lnSpc>
                <a:spcPct val="120000"/>
              </a:lnSpc>
            </a:pPr>
            <a:r>
              <a:rPr lang="zh-CN" altLang="en-US" sz="1800" b="1" spc="300" dirty="0">
                <a:solidFill>
                  <a:srgbClr val="FFFFFF"/>
                </a:solidFill>
                <a:latin typeface="Arial" panose="020B0604020202020204" pitchFamily="34" charset="0"/>
                <a:ea typeface="微软雅黑" panose="020B0503020204020204" pitchFamily="34" charset="-122"/>
                <a:sym typeface="Arial" panose="020B0604020202020204" pitchFamily="34" charset="0"/>
              </a:rPr>
              <a:t>数据变换</a:t>
            </a:r>
          </a:p>
        </p:txBody>
      </p:sp>
      <p:cxnSp>
        <p:nvCxnSpPr>
          <p:cNvPr id="137" name="直接连接符 136"/>
          <p:cNvCxnSpPr/>
          <p:nvPr>
            <p:custDataLst>
              <p:tags r:id="rId15"/>
            </p:custDataLst>
          </p:nvPr>
        </p:nvCxnSpPr>
        <p:spPr>
          <a:xfrm>
            <a:off x="8696643" y="2235676"/>
            <a:ext cx="2374106" cy="0"/>
          </a:xfrm>
          <a:prstGeom prst="line">
            <a:avLst/>
          </a:prstGeom>
          <a:ln w="28575">
            <a:solidFill>
              <a:srgbClr val="222222">
                <a:lumMod val="50000"/>
                <a:lumOff val="50000"/>
              </a:srgbClr>
            </a:solidFill>
            <a:prstDash val="dash"/>
          </a:ln>
        </p:spPr>
        <p:style>
          <a:lnRef idx="1">
            <a:srgbClr val="2196F3"/>
          </a:lnRef>
          <a:fillRef idx="0">
            <a:srgbClr val="2196F3"/>
          </a:fillRef>
          <a:effectRef idx="0">
            <a:srgbClr val="2196F3"/>
          </a:effectRef>
          <a:fontRef idx="minor">
            <a:srgbClr val="222222"/>
          </a:fontRef>
        </p:style>
      </p:cxnSp>
      <p:cxnSp>
        <p:nvCxnSpPr>
          <p:cNvPr id="156" name="直接连接符 155"/>
          <p:cNvCxnSpPr/>
          <p:nvPr>
            <p:custDataLst>
              <p:tags r:id="rId16"/>
            </p:custDataLst>
          </p:nvPr>
        </p:nvCxnSpPr>
        <p:spPr>
          <a:xfrm>
            <a:off x="11030109" y="2235676"/>
            <a:ext cx="9923" cy="802964"/>
          </a:xfrm>
          <a:prstGeom prst="line">
            <a:avLst/>
          </a:prstGeom>
          <a:ln w="28575">
            <a:solidFill>
              <a:srgbClr val="222222">
                <a:lumMod val="50000"/>
                <a:lumOff val="50000"/>
              </a:srgbClr>
            </a:solidFill>
            <a:prstDash val="dash"/>
          </a:ln>
        </p:spPr>
        <p:style>
          <a:lnRef idx="1">
            <a:srgbClr val="2196F3"/>
          </a:lnRef>
          <a:fillRef idx="0">
            <a:srgbClr val="2196F3"/>
          </a:fillRef>
          <a:effectRef idx="0">
            <a:srgbClr val="2196F3"/>
          </a:effectRef>
          <a:fontRef idx="minor">
            <a:srgbClr val="222222"/>
          </a:fontRef>
        </p:style>
      </p:cxnSp>
      <p:pic>
        <p:nvPicPr>
          <p:cNvPr id="44" name="图片 43"/>
          <p:cNvPicPr>
            <a:picLocks noChangeAspect="1"/>
          </p:cNvPicPr>
          <p:nvPr>
            <p:custDataLst>
              <p:tags r:id="rId17"/>
            </p:custDataLst>
          </p:nvPr>
        </p:nvPicPr>
        <p:blipFill>
          <a:blip r:embed="rId27" cstate="print">
            <a:extLst>
              <a:ext uri="{28A0092B-C50C-407E-A947-70E740481C1C}">
                <a14:useLocalDpi xmlns:a14="http://schemas.microsoft.com/office/drawing/2010/main" val="0"/>
              </a:ext>
            </a:extLst>
          </a:blip>
          <a:stretch>
            <a:fillRect/>
          </a:stretch>
        </p:blipFill>
        <p:spPr>
          <a:xfrm>
            <a:off x="8267065" y="3532505"/>
            <a:ext cx="3625850" cy="2635250"/>
          </a:xfrm>
          <a:prstGeom prst="rect">
            <a:avLst/>
          </a:prstGeom>
        </p:spPr>
      </p:pic>
    </p:spTree>
  </p:cSld>
  <p:clrMapOvr>
    <a:masterClrMapping/>
  </p:clrMapOvr>
  <p:transition spd="slow" advClick="0" advTm="3624"/>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7.3 数据预处理技术</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7.3.4   数据归约</a:t>
              </a:r>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2306955"/>
          </a:xfrm>
          <a:prstGeom prst="rect">
            <a:avLst/>
          </a:prstGeom>
          <a:noFill/>
        </p:spPr>
        <p:txBody>
          <a:bodyPr wrap="square" rtlCol="0">
            <a:spAutoFit/>
          </a:bodyPr>
          <a:lstStyle/>
          <a:p>
            <a:r>
              <a:rPr lang="en-US" sz="2400">
                <a:latin typeface="微软雅黑" panose="020B0503020204020204" pitchFamily="34" charset="-122"/>
                <a:ea typeface="微软雅黑" panose="020B0503020204020204" pitchFamily="34" charset="-122"/>
                <a:cs typeface="微软雅黑" panose="020B0503020204020204" pitchFamily="34" charset="-122"/>
              </a:rPr>
              <a:t>    </a:t>
            </a:r>
            <a:r>
              <a:rPr sz="2400">
                <a:latin typeface="微软雅黑" panose="020B0503020204020204" pitchFamily="34" charset="-122"/>
                <a:ea typeface="微软雅黑" panose="020B0503020204020204" pitchFamily="34" charset="-122"/>
                <a:cs typeface="微软雅黑" panose="020B0503020204020204" pitchFamily="34" charset="-122"/>
              </a:rPr>
              <a:t>在数据清理、集成与变换后，我们能够得到整合了多数据源同时数据质量完好的数据集。但是，集成与清洗无法改变数据集的规模。我们依然需通过技术手段降低数据规模，这就是数据归约（Data Reduction）。</a:t>
            </a:r>
          </a:p>
          <a:p>
            <a:endParaRPr sz="2400">
              <a:latin typeface="微软雅黑" panose="020B0503020204020204" pitchFamily="34" charset="-122"/>
              <a:ea typeface="微软雅黑" panose="020B0503020204020204" pitchFamily="34" charset="-122"/>
              <a:cs typeface="微软雅黑" panose="020B0503020204020204" pitchFamily="34" charset="-122"/>
            </a:endParaRPr>
          </a:p>
          <a:p>
            <a:r>
              <a:rPr sz="2400">
                <a:latin typeface="微软雅黑" panose="020B0503020204020204" pitchFamily="34" charset="-122"/>
                <a:ea typeface="微软雅黑" panose="020B0503020204020204" pitchFamily="34" charset="-122"/>
                <a:cs typeface="微软雅黑" panose="020B0503020204020204" pitchFamily="34" charset="-122"/>
              </a:rPr>
              <a:t>    用一句话来说，数据归约就是缩小数据挖掘所需的数据集规模，具体方式有维度规约与数量规约。</a:t>
            </a:r>
          </a:p>
        </p:txBody>
      </p:sp>
    </p:spTree>
  </p:cSld>
  <p:clrMapOvr>
    <a:masterClrMapping/>
  </p:clrMapOvr>
  <p:transition spd="slow" advClick="0" advTm="3624"/>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425440" y="1631950"/>
            <a:ext cx="5568315" cy="3784600"/>
          </a:xfrm>
          <a:prstGeom prst="rect">
            <a:avLst/>
          </a:prstGeom>
          <a:noFill/>
        </p:spPr>
        <p:txBody>
          <a:bodyPr wrap="square" rtlCol="0">
            <a:spAutoFit/>
          </a:bodyPr>
          <a:lstStyle/>
          <a:p>
            <a:pPr marL="0" indent="266700"/>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266700"/>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    数据抽取转换加载（</a:t>
            </a: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ETL</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），是英文 </a:t>
            </a: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Extract-Transform-Load</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的缩写，用来描述将数据从来源端经过抽取（</a:t>
            </a: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extract</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）、转换（</a:t>
            </a: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transform</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）、加载（</a:t>
            </a: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load</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）至目的端的过程。</a:t>
            </a:r>
          </a:p>
          <a:p>
            <a:pPr marL="0" indent="266700"/>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  ETL是构建数据仓库的重要一环，用户从数据源抽取出所需的数据，经过数据清洗，最终按照预先定义好的数据模型，将数据加载。</a:t>
            </a:r>
          </a:p>
        </p:txBody>
      </p:sp>
      <p:pic>
        <p:nvPicPr>
          <p:cNvPr id="3" name="图片 2"/>
          <p:cNvPicPr>
            <a:picLocks noChangeAspect="1"/>
          </p:cNvPicPr>
          <p:nvPr/>
        </p:nvPicPr>
        <p:blipFill>
          <a:blip r:embed="rId3"/>
          <a:stretch>
            <a:fillRect/>
          </a:stretch>
        </p:blipFill>
        <p:spPr>
          <a:xfrm>
            <a:off x="-13335" y="1631950"/>
            <a:ext cx="5320030" cy="4257040"/>
          </a:xfrm>
          <a:prstGeom prst="rect">
            <a:avLst/>
          </a:prstGeom>
        </p:spPr>
      </p:pic>
    </p:spTree>
  </p:cSld>
  <p:clrMapOvr>
    <a:masterClrMapping/>
  </p:clrMapOvr>
  <p:transition spd="slow" advClick="0" advTm="3624"/>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734310" y="2665017"/>
            <a:ext cx="7433818" cy="81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9pPr>
          </a:lstStyle>
          <a:p>
            <a:pPr algn="ctr">
              <a:buFont typeface="Arial" panose="020B0604020202020204" pitchFamily="34" charset="0"/>
              <a:buNone/>
            </a:pPr>
            <a:r>
              <a:rPr lang="zh-CN" altLang="en-US" sz="5330" b="1" cap="all" dirty="0">
                <a:solidFill>
                  <a:prstClr val="black">
                    <a:lumMod val="65000"/>
                    <a:lumOff val="35000"/>
                  </a:prstClr>
                </a:solidFill>
                <a:cs typeface="Arial" panose="020B0604020202020204" pitchFamily="34" charset="0"/>
              </a:rPr>
              <a:t>谢谢！</a:t>
            </a:r>
          </a:p>
        </p:txBody>
      </p:sp>
    </p:spTree>
  </p:cSld>
  <p:clrMapOvr>
    <a:masterClrMapping/>
  </p:clrMapOvr>
  <p:transition spd="med" advClick="0" advTm="7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7.1.1  ETL概述</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415417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ETL是用来实现异构多数据源的数据集成的工具</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其主要的功能包括：</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u"/>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数据的抽取。将数据从不同的网络、不同的操作平台、不同的数据库及数据格式、不同的应用中抽取出来。</a:t>
            </a:r>
          </a:p>
          <a:p>
            <a:pPr marL="342900" indent="-342900">
              <a:buFont typeface="Wingdings" panose="05000000000000000000" charset="0"/>
              <a:buChar char="u"/>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u"/>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数据的转换。数据转换（数据的合并、汇总、过滤、转换等）、重新格式化和计算数据、重新构建关键数据以及总结与定位数据。</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u"/>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数据的装载。将数据跨网络、操作平台装载到目标数据库中。</a:t>
            </a:r>
          </a:p>
        </p:txBody>
      </p:sp>
    </p:spTree>
  </p:cSld>
  <p:clrMapOvr>
    <a:masterClrMapping/>
  </p:clrMapOvr>
  <p:transition spd="slow" advClick="0" advTm="3624"/>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45210" y="1376045"/>
            <a:ext cx="10032365" cy="4892675"/>
          </a:xfrm>
          <a:prstGeom prst="rect">
            <a:avLst/>
          </a:prstGeom>
          <a:noFill/>
        </p:spPr>
        <p:txBody>
          <a:bodyPr wrap="square" rtlCol="0">
            <a:spAutoFit/>
          </a:bodyPr>
          <a:lstStyle/>
          <a:p>
            <a:r>
              <a:rPr lang="en-US" sz="2400">
                <a:latin typeface="微软雅黑" panose="020B0503020204020204" pitchFamily="34" charset="-122"/>
                <a:ea typeface="微软雅黑" panose="020B0503020204020204" pitchFamily="34" charset="-122"/>
                <a:cs typeface="微软雅黑" panose="020B0503020204020204" pitchFamily="34" charset="-122"/>
              </a:rPr>
              <a:t>    </a:t>
            </a:r>
            <a:r>
              <a:rPr sz="2400">
                <a:latin typeface="微软雅黑" panose="020B0503020204020204" pitchFamily="34" charset="-122"/>
                <a:ea typeface="微软雅黑" panose="020B0503020204020204" pitchFamily="34" charset="-122"/>
                <a:cs typeface="微软雅黑" panose="020B0503020204020204" pitchFamily="34" charset="-122"/>
              </a:rPr>
              <a:t>ETL的实现有多种方法，常用的有三种。</a:t>
            </a:r>
          </a:p>
          <a:p>
            <a:endParaRPr sz="2400">
              <a:latin typeface="微软雅黑" panose="020B0503020204020204" pitchFamily="34" charset="-122"/>
              <a:ea typeface="微软雅黑" panose="020B0503020204020204" pitchFamily="34" charset="-122"/>
              <a:cs typeface="微软雅黑" panose="020B0503020204020204" pitchFamily="34" charset="-122"/>
            </a:endParaRPr>
          </a:p>
          <a:p>
            <a:r>
              <a:rPr sz="2400">
                <a:latin typeface="微软雅黑" panose="020B0503020204020204" pitchFamily="34" charset="-122"/>
                <a:ea typeface="微软雅黑" panose="020B0503020204020204" pitchFamily="34" charset="-122"/>
                <a:cs typeface="微软雅黑" panose="020B0503020204020204" pitchFamily="34" charset="-122"/>
              </a:rPr>
              <a:t>    一种是借助ETL工具(如Oracle的OWB、SQL Server 2000的DTS、SQL Server2005的SSIS服务、Informatic等)实现，一种是SQL方式实现，另外一种是ETL工具和SQL相结合。</a:t>
            </a:r>
          </a:p>
          <a:p>
            <a:r>
              <a:rPr sz="2400">
                <a:latin typeface="微软雅黑" panose="020B0503020204020204" pitchFamily="34" charset="-122"/>
                <a:ea typeface="微软雅黑" panose="020B0503020204020204" pitchFamily="34" charset="-122"/>
                <a:cs typeface="微软雅黑" panose="020B0503020204020204" pitchFamily="34" charset="-122"/>
              </a:rPr>
              <a:t>  </a:t>
            </a:r>
          </a:p>
          <a:p>
            <a:r>
              <a:rPr lang="zh-CN" sz="2400">
                <a:latin typeface="微软雅黑" panose="020B0503020204020204" pitchFamily="34" charset="-122"/>
                <a:ea typeface="微软雅黑" panose="020B0503020204020204" pitchFamily="34" charset="-122"/>
                <a:cs typeface="微软雅黑" panose="020B0503020204020204" pitchFamily="34" charset="-122"/>
              </a:rPr>
              <a:t>优缺点比较：</a:t>
            </a:r>
          </a:p>
          <a:p>
            <a:endParaRPr sz="2400">
              <a:latin typeface="微软雅黑" panose="020B0503020204020204" pitchFamily="34" charset="-122"/>
              <a:ea typeface="微软雅黑" panose="020B0503020204020204" pitchFamily="34" charset="-122"/>
              <a:cs typeface="微软雅黑" panose="020B0503020204020204" pitchFamily="34" charset="-122"/>
            </a:endParaRPr>
          </a:p>
          <a:p>
            <a:r>
              <a:rPr sz="2400">
                <a:latin typeface="微软雅黑" panose="020B0503020204020204" pitchFamily="34" charset="-122"/>
                <a:ea typeface="微软雅黑" panose="020B0503020204020204" pitchFamily="34" charset="-122"/>
                <a:cs typeface="微软雅黑" panose="020B0503020204020204" pitchFamily="34" charset="-122"/>
              </a:rPr>
              <a:t>    前两种方法各有各的优缺点，借助工具可以快速的建立起ETL工程，屏蔽了复杂的编码任务，提高了速度，降低了难度，但是缺少灵活性。SQL的方法优点是灵活，提高ETL运行效率，但是编码复杂，对技术要求比较高。第三种是综合了前面二种的优点，会极大地提高ETL的开发速度和效率。</a:t>
            </a:r>
          </a:p>
        </p:txBody>
      </p:sp>
    </p:spTree>
  </p:cSld>
  <p:clrMapOvr>
    <a:masterClrMapping/>
  </p:clrMapOvr>
  <p:transition spd="slow" advClick="0" advTm="3624"/>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953135"/>
            <a:chOff x="695" y="481"/>
            <a:chExt cx="9826" cy="1501"/>
          </a:xfrm>
        </p:grpSpPr>
        <p:sp>
          <p:nvSpPr>
            <p:cNvPr id="116" name="TextBox 54"/>
            <p:cNvSpPr txBox="1"/>
            <p:nvPr/>
          </p:nvSpPr>
          <p:spPr>
            <a:xfrm>
              <a:off x="1109" y="481"/>
              <a:ext cx="9412" cy="150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7.1.2  </a:t>
              </a:r>
              <a:r>
                <a:rPr lang="en-US" altLang="zh-CN" sz="2800" b="1" dirty="0">
                  <a:solidFill>
                    <a:srgbClr val="484849"/>
                  </a:solidFill>
                  <a:latin typeface="微软雅黑" panose="020B0503020204020204" pitchFamily="34" charset="-122"/>
                  <a:ea typeface="微软雅黑" panose="020B0503020204020204" pitchFamily="34" charset="-122"/>
                  <a:sym typeface="+mn-ea"/>
                </a:rPr>
                <a:t>数据抽取</a:t>
              </a:r>
              <a:endParaRPr lang="en-US" altLang="zh-CN" sz="2800" b="1" dirty="0">
                <a:solidFill>
                  <a:srgbClr val="484849"/>
                </a:solidFill>
                <a:latin typeface="微软雅黑" panose="020B0503020204020204" pitchFamily="34" charset="-122"/>
                <a:ea typeface="微软雅黑" panose="020B0503020204020204" pitchFamily="34" charset="-122"/>
              </a:endParaRPr>
            </a:p>
            <a:p>
              <a:endParaRPr lang="en-US"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3846195"/>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数据抽取就是一个从数据源中抽取数据的过程。具体来说，就是搜索整个数据源，使用某些标准选择合乎要求的数据，并把这些数据传送到目标文件中。</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对于数据仓库来说，必须根据增量装载工作和初始完成装载的变化来抽取数据。对于操作型系统来说，则需要一次性抽取和数据转换，这两个因素增加了数据抽取工作的复杂性。我们在内部编写代码和脚本的基础上，使用第三方数据抽取工具。使用第三方工具往往会比内部编程更快实现需求，但是它们记录了自己的元数据，另一方面，内部编程增加了维护的成本，当源系统变化时，也很难维护。而第三方的工具则提供内在的灵活性，只需要改变它的输入参数就可以了。</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p>
        </p:txBody>
      </p:sp>
      <p:cxnSp>
        <p:nvCxnSpPr>
          <p:cNvPr id="10" name="直接箭头连接符 9"/>
          <p:cNvCxnSpPr/>
          <p:nvPr>
            <p:custDataLst>
              <p:tags r:id="rId1"/>
            </p:custDataLst>
          </p:nvPr>
        </p:nvCxnSpPr>
        <p:spPr>
          <a:xfrm>
            <a:off x="6350792" y="2594610"/>
            <a:ext cx="0" cy="4124960"/>
          </a:xfrm>
          <a:prstGeom prst="straightConnector1">
            <a:avLst/>
          </a:prstGeom>
          <a:ln w="12700" cmpd="sng">
            <a:noFill/>
            <a:prstDash val="solid"/>
            <a:headEnd type="triangle" w="med" len="sm"/>
            <a:tailEnd type="triangle" w="med" len="sm"/>
          </a:ln>
        </p:spPr>
        <p:style>
          <a:lnRef idx="1">
            <a:srgbClr val="1F74AD"/>
          </a:lnRef>
          <a:fillRef idx="0">
            <a:srgbClr val="1F74AD"/>
          </a:fillRef>
          <a:effectRef idx="0">
            <a:srgbClr val="1F74AD"/>
          </a:effectRef>
          <a:fontRef idx="minor">
            <a:srgbClr val="000000"/>
          </a:fontRef>
        </p:style>
      </p:cxnSp>
    </p:spTree>
  </p:cSld>
  <p:clrMapOvr>
    <a:masterClrMapping/>
  </p:clrMapOvr>
  <p:transition spd="slow" advClick="0" advTm="362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992505" y="1066800"/>
            <a:ext cx="4268470" cy="460375"/>
          </a:xfrm>
          <a:prstGeom prst="rect">
            <a:avLst/>
          </a:prstGeom>
          <a:noFill/>
        </p:spPr>
        <p:txBody>
          <a:bodyPr wrap="square" rtlCol="0">
            <a:spAutoFit/>
          </a:bodyPr>
          <a:lstStyle/>
          <a:p>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数据抽取的要点</a:t>
            </a: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en-US" sz="2000" b="1" spc="300" noProof="1">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8" name="直接箭头连接符 7"/>
          <p:cNvCxnSpPr/>
          <p:nvPr>
            <p:custDataLst>
              <p:tags r:id="rId3"/>
            </p:custDataLst>
          </p:nvPr>
        </p:nvCxnSpPr>
        <p:spPr>
          <a:xfrm>
            <a:off x="2363788" y="4562330"/>
            <a:ext cx="9359578" cy="0"/>
          </a:xfrm>
          <a:prstGeom prst="straightConnector1">
            <a:avLst/>
          </a:prstGeom>
          <a:ln w="127000">
            <a:noFill/>
            <a:headEnd type="triangle" w="med" len="sm"/>
            <a:tailEnd type="triangle" w="med" len="sm"/>
          </a:ln>
        </p:spPr>
        <p:style>
          <a:lnRef idx="1">
            <a:srgbClr val="1F74AD"/>
          </a:lnRef>
          <a:fillRef idx="0">
            <a:srgbClr val="1F74AD"/>
          </a:fillRef>
          <a:effectRef idx="0">
            <a:srgbClr val="1F74AD"/>
          </a:effectRef>
          <a:fontRef idx="minor">
            <a:srgbClr val="000000"/>
          </a:fontRef>
        </p:style>
      </p:cxnSp>
      <p:cxnSp>
        <p:nvCxnSpPr>
          <p:cNvPr id="10" name="直接箭头连接符 9"/>
          <p:cNvCxnSpPr/>
          <p:nvPr>
            <p:custDataLst>
              <p:tags r:id="rId4"/>
            </p:custDataLst>
          </p:nvPr>
        </p:nvCxnSpPr>
        <p:spPr>
          <a:xfrm>
            <a:off x="6280307" y="1630680"/>
            <a:ext cx="0" cy="4124960"/>
          </a:xfrm>
          <a:prstGeom prst="straightConnector1">
            <a:avLst/>
          </a:prstGeom>
          <a:ln w="12700" cmpd="sng">
            <a:noFill/>
            <a:prstDash val="solid"/>
            <a:headEnd type="triangle" w="med" len="sm"/>
            <a:tailEnd type="triangle" w="med" len="sm"/>
          </a:ln>
        </p:spPr>
        <p:style>
          <a:lnRef idx="1">
            <a:srgbClr val="1F74AD"/>
          </a:lnRef>
          <a:fillRef idx="0">
            <a:srgbClr val="1F74AD"/>
          </a:fillRef>
          <a:effectRef idx="0">
            <a:srgbClr val="1F74AD"/>
          </a:effectRef>
          <a:fontRef idx="minor">
            <a:srgbClr val="000000"/>
          </a:fontRef>
        </p:style>
      </p:cxnSp>
      <p:sp>
        <p:nvSpPr>
          <p:cNvPr id="30" name="任意多边形 29"/>
          <p:cNvSpPr/>
          <p:nvPr>
            <p:custDataLst>
              <p:tags r:id="rId5"/>
            </p:custDataLst>
          </p:nvPr>
        </p:nvSpPr>
        <p:spPr bwMode="auto">
          <a:xfrm>
            <a:off x="1728811" y="2467205"/>
            <a:ext cx="7344826" cy="2687319"/>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000000"/>
            </a:solidFill>
            <a:prstDash val="dash"/>
            <a:miter lim="800000"/>
          </a:ln>
        </p:spPr>
        <p:txBody>
          <a:bodyPr vert="horz" wrap="square" lIns="68580" tIns="34290" rIns="68580" bIns="34290" numCol="1" anchor="t" anchorCtr="0" compatLnSpc="1"/>
          <a:lstStyle/>
          <a:p>
            <a:pPr>
              <a:lnSpc>
                <a:spcPct val="120000"/>
              </a:lnSpc>
            </a:pPr>
            <a:endParaRPr lang="en-US" sz="2000">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椭圆 47"/>
          <p:cNvSpPr/>
          <p:nvPr>
            <p:custDataLst>
              <p:tags r:id="rId6"/>
            </p:custDataLst>
          </p:nvPr>
        </p:nvSpPr>
        <p:spPr bwMode="auto">
          <a:xfrm>
            <a:off x="3026737" y="3585830"/>
            <a:ext cx="700693" cy="698772"/>
          </a:xfrm>
          <a:prstGeom prst="ellipse">
            <a:avLst/>
          </a:prstGeom>
          <a:solidFill>
            <a:srgbClr val="1F74AD"/>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p>
            <a:pPr algn="ctr">
              <a:lnSpc>
                <a:spcPct val="120000"/>
              </a:lnSpc>
            </a:pPr>
            <a:endParaRPr lang="en-US" sz="200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1" name="任意多边形 50"/>
          <p:cNvSpPr/>
          <p:nvPr>
            <p:custDataLst>
              <p:tags r:id="rId7"/>
            </p:custDataLst>
          </p:nvPr>
        </p:nvSpPr>
        <p:spPr>
          <a:xfrm>
            <a:off x="3278825" y="3836959"/>
            <a:ext cx="196516" cy="196516"/>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ysClr val="window" lastClr="FFFFFF"/>
          </a:solidFill>
          <a:ln w="12700">
            <a:miter lim="400000"/>
          </a:ln>
        </p:spPr>
        <p:txBody>
          <a:bodyPr lIns="14283" tIns="14283" rIns="14283" bIns="14283" anchor="ctr"/>
          <a:lstStyle/>
          <a:p>
            <a:pPr defTabSz="227965">
              <a:lnSpc>
                <a:spcPct val="120000"/>
              </a:lnSpc>
              <a:defRPr sz="3000" cap="none">
                <a:solidFill>
                  <a:srgbClr val="FFFFFF"/>
                </a:solidFill>
                <a:effectLst>
                  <a:outerShdw blurRad="38100" dist="12700" dir="5400000" rotWithShape="0">
                    <a:srgbClr val="000000">
                      <a:alpha val="50000"/>
                    </a:srgbClr>
                  </a:outerShdw>
                </a:effectLst>
              </a:defRPr>
            </a:pPr>
            <a:endParaRPr sz="2000">
              <a:solidFill>
                <a:srgbClr val="4D576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椭圆 51"/>
          <p:cNvSpPr/>
          <p:nvPr>
            <p:custDataLst>
              <p:tags r:id="rId8"/>
            </p:custDataLst>
          </p:nvPr>
        </p:nvSpPr>
        <p:spPr bwMode="auto">
          <a:xfrm>
            <a:off x="4439104" y="4082671"/>
            <a:ext cx="546657" cy="545160"/>
          </a:xfrm>
          <a:prstGeom prst="ellipse">
            <a:avLst/>
          </a:prstGeom>
          <a:solidFill>
            <a:srgbClr val="000000">
              <a:lumMod val="50000"/>
              <a:lumOff val="50000"/>
            </a:srgbClr>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p>
            <a:pPr algn="ctr">
              <a:lnSpc>
                <a:spcPct val="120000"/>
              </a:lnSpc>
            </a:pPr>
            <a:endParaRPr lang="en-US" sz="200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任意多边形 52"/>
          <p:cNvSpPr/>
          <p:nvPr>
            <p:custDataLst>
              <p:tags r:id="rId9"/>
            </p:custDataLst>
          </p:nvPr>
        </p:nvSpPr>
        <p:spPr>
          <a:xfrm>
            <a:off x="4637510" y="4273242"/>
            <a:ext cx="166348" cy="166349"/>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lIns="14283" tIns="14283" rIns="14283" bIns="14283" anchor="ctr"/>
          <a:lstStyle/>
          <a:p>
            <a:pPr defTabSz="227965">
              <a:lnSpc>
                <a:spcPct val="120000"/>
              </a:lnSpc>
              <a:defRPr sz="3000" cap="none">
                <a:solidFill>
                  <a:srgbClr val="FFFFFF"/>
                </a:solidFill>
                <a:effectLst>
                  <a:outerShdw blurRad="38100" dist="12700" dir="5400000" rotWithShape="0">
                    <a:srgbClr val="000000">
                      <a:alpha val="50000"/>
                    </a:srgbClr>
                  </a:outerShdw>
                </a:effectLst>
              </a:defRPr>
            </a:pPr>
            <a:endParaRPr sz="2000">
              <a:solidFill>
                <a:srgbClr val="4D576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椭圆 55"/>
          <p:cNvSpPr/>
          <p:nvPr>
            <p:custDataLst>
              <p:tags r:id="rId10"/>
            </p:custDataLst>
          </p:nvPr>
        </p:nvSpPr>
        <p:spPr bwMode="auto">
          <a:xfrm>
            <a:off x="5617990" y="3370917"/>
            <a:ext cx="483859" cy="482532"/>
          </a:xfrm>
          <a:prstGeom prst="ellipse">
            <a:avLst/>
          </a:prstGeom>
          <a:solidFill>
            <a:srgbClr val="000000">
              <a:lumMod val="50000"/>
              <a:lumOff val="50000"/>
            </a:srgbClr>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p>
            <a:pPr algn="ctr">
              <a:lnSpc>
                <a:spcPct val="120000"/>
              </a:lnSpc>
            </a:pPr>
            <a:endParaRPr lang="en-US" sz="200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任意多边形 56"/>
          <p:cNvSpPr/>
          <p:nvPr>
            <p:custDataLst>
              <p:tags r:id="rId11"/>
            </p:custDataLst>
          </p:nvPr>
        </p:nvSpPr>
        <p:spPr>
          <a:xfrm>
            <a:off x="5767224" y="3496473"/>
            <a:ext cx="196516" cy="19651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ysClr val="window" lastClr="FFFFFF"/>
          </a:solidFill>
          <a:ln w="12700">
            <a:miter lim="400000"/>
          </a:ln>
        </p:spPr>
        <p:txBody>
          <a:bodyPr lIns="14283" tIns="14283" rIns="14283" bIns="14283" anchor="ctr"/>
          <a:lstStyle/>
          <a:p>
            <a:pPr defTabSz="227965">
              <a:lnSpc>
                <a:spcPct val="120000"/>
              </a:lnSpc>
              <a:defRPr sz="3000" cap="none">
                <a:solidFill>
                  <a:srgbClr val="FFFFFF"/>
                </a:solidFill>
                <a:effectLst>
                  <a:outerShdw blurRad="38100" dist="12700" dir="5400000" rotWithShape="0">
                    <a:srgbClr val="000000">
                      <a:alpha val="50000"/>
                    </a:srgbClr>
                  </a:outerShdw>
                </a:effectLst>
              </a:defRPr>
            </a:pPr>
            <a:endParaRPr sz="2000">
              <a:solidFill>
                <a:srgbClr val="4D576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椭圆 57"/>
          <p:cNvSpPr/>
          <p:nvPr>
            <p:custDataLst>
              <p:tags r:id="rId12"/>
            </p:custDataLst>
          </p:nvPr>
        </p:nvSpPr>
        <p:spPr bwMode="auto">
          <a:xfrm>
            <a:off x="7127685" y="3420217"/>
            <a:ext cx="510908" cy="509508"/>
          </a:xfrm>
          <a:prstGeom prst="ellipse">
            <a:avLst/>
          </a:prstGeom>
          <a:solidFill>
            <a:srgbClr val="000000">
              <a:lumMod val="50000"/>
              <a:lumOff val="50000"/>
            </a:srgbClr>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p>
            <a:pPr algn="ctr">
              <a:lnSpc>
                <a:spcPct val="120000"/>
              </a:lnSpc>
            </a:pPr>
            <a:endParaRPr lang="en-US" sz="200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任意多边形 58"/>
          <p:cNvSpPr/>
          <p:nvPr>
            <p:custDataLst>
              <p:tags r:id="rId13"/>
            </p:custDataLst>
          </p:nvPr>
        </p:nvSpPr>
        <p:spPr>
          <a:xfrm>
            <a:off x="7284881" y="3576713"/>
            <a:ext cx="196516" cy="1965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ysClr val="window" lastClr="FFFFFF"/>
          </a:solidFill>
          <a:ln w="12700">
            <a:miter lim="400000"/>
          </a:ln>
        </p:spPr>
        <p:txBody>
          <a:bodyPr lIns="14283" tIns="14283" rIns="14283" bIns="14283" anchor="ctr"/>
          <a:lstStyle/>
          <a:p>
            <a:pPr defTabSz="227965">
              <a:lnSpc>
                <a:spcPct val="120000"/>
              </a:lnSpc>
              <a:defRPr sz="3000" cap="none">
                <a:solidFill>
                  <a:srgbClr val="FFFFFF"/>
                </a:solidFill>
                <a:effectLst>
                  <a:outerShdw blurRad="38100" dist="12700" dir="5400000" rotWithShape="0">
                    <a:srgbClr val="000000">
                      <a:alpha val="50000"/>
                    </a:srgbClr>
                  </a:outerShdw>
                </a:effectLst>
              </a:defRPr>
            </a:pPr>
            <a:endParaRPr sz="2000">
              <a:solidFill>
                <a:srgbClr val="4D576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任意多边形 60"/>
          <p:cNvSpPr/>
          <p:nvPr>
            <p:custDataLst>
              <p:tags r:id="rId14"/>
            </p:custDataLst>
          </p:nvPr>
        </p:nvSpPr>
        <p:spPr>
          <a:xfrm rot="816452">
            <a:off x="9097765" y="2017181"/>
            <a:ext cx="539959" cy="53995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1F74AD"/>
          </a:solidFill>
          <a:ln w="12700">
            <a:miter lim="400000"/>
          </a:ln>
        </p:spPr>
        <p:txBody>
          <a:bodyPr lIns="14283" tIns="14283" rIns="14283" bIns="14283" anchor="ctr"/>
          <a:lstStyle/>
          <a:p>
            <a:pPr defTabSz="227965">
              <a:lnSpc>
                <a:spcPct val="120000"/>
              </a:lnSpc>
              <a:defRPr sz="3000" cap="none">
                <a:solidFill>
                  <a:srgbClr val="FFFFFF"/>
                </a:solidFill>
                <a:effectLst>
                  <a:outerShdw blurRad="38100" dist="12700" dir="5400000" rotWithShape="0">
                    <a:srgbClr val="000000">
                      <a:alpha val="50000"/>
                    </a:srgbClr>
                  </a:outerShdw>
                </a:effectLst>
              </a:defRPr>
            </a:pPr>
            <a:endParaRPr sz="2000">
              <a:latin typeface="微软雅黑" panose="020B0503020204020204" pitchFamily="34" charset="-122"/>
              <a:ea typeface="微软雅黑" panose="020B0503020204020204" pitchFamily="34" charset="-122"/>
              <a:sym typeface="Arial" panose="020B0604020202020204" pitchFamily="34" charset="0"/>
            </a:endParaRPr>
          </a:p>
        </p:txBody>
      </p:sp>
      <p:sp>
        <p:nvSpPr>
          <p:cNvPr id="62" name="椭圆 61"/>
          <p:cNvSpPr/>
          <p:nvPr>
            <p:custDataLst>
              <p:tags r:id="rId15"/>
            </p:custDataLst>
          </p:nvPr>
        </p:nvSpPr>
        <p:spPr bwMode="auto">
          <a:xfrm>
            <a:off x="2132226" y="4533939"/>
            <a:ext cx="425065" cy="423900"/>
          </a:xfrm>
          <a:prstGeom prst="ellipse">
            <a:avLst/>
          </a:prstGeom>
          <a:solidFill>
            <a:srgbClr val="000000">
              <a:lumMod val="50000"/>
              <a:lumOff val="50000"/>
            </a:srgbClr>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en-US" sz="200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任意多边形 63"/>
          <p:cNvSpPr/>
          <p:nvPr>
            <p:custDataLst>
              <p:tags r:id="rId16"/>
            </p:custDataLst>
          </p:nvPr>
        </p:nvSpPr>
        <p:spPr>
          <a:xfrm>
            <a:off x="2291065" y="4687154"/>
            <a:ext cx="119214" cy="119140"/>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ysClr val="window" lastClr="FFFFFF"/>
          </a:solidFill>
          <a:ln w="12700">
            <a:miter lim="400000"/>
          </a:ln>
        </p:spPr>
        <p:txBody>
          <a:bodyPr lIns="14283" tIns="14283" rIns="14283" bIns="14283"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defTabSz="227965">
              <a:lnSpc>
                <a:spcPct val="120000"/>
              </a:lnSpc>
              <a:defRPr sz="3000" cap="none">
                <a:solidFill>
                  <a:srgbClr val="FFFFFF"/>
                </a:solidFill>
                <a:effectLst>
                  <a:outerShdw blurRad="38100" dist="12700" dir="5400000" rotWithShape="0">
                    <a:srgbClr val="000000">
                      <a:alpha val="50000"/>
                    </a:srgbClr>
                  </a:outerShdw>
                </a:effectLst>
              </a:defRPr>
            </a:pPr>
            <a:endParaRPr sz="2000">
              <a:solidFill>
                <a:srgbClr val="4D576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文本框 66"/>
          <p:cNvSpPr txBox="1"/>
          <p:nvPr>
            <p:custDataLst>
              <p:tags r:id="rId17"/>
            </p:custDataLst>
          </p:nvPr>
        </p:nvSpPr>
        <p:spPr bwMode="auto">
          <a:xfrm>
            <a:off x="1729216" y="5319662"/>
            <a:ext cx="1774424" cy="30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0" anchor="b">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确认数据的源系统及结构</a:t>
            </a:r>
            <a:endParaRPr lang="en-US" altLang="en-US" sz="2000" b="1" spc="3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68" name="直接连接符 67"/>
          <p:cNvCxnSpPr/>
          <p:nvPr>
            <p:custDataLst>
              <p:tags r:id="rId18"/>
            </p:custDataLst>
          </p:nvPr>
        </p:nvCxnSpPr>
        <p:spPr>
          <a:xfrm>
            <a:off x="3769565" y="4954725"/>
            <a:ext cx="0" cy="1037688"/>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70" name="直接连接符 69"/>
          <p:cNvCxnSpPr/>
          <p:nvPr>
            <p:custDataLst>
              <p:tags r:id="rId19"/>
            </p:custDataLst>
          </p:nvPr>
        </p:nvCxnSpPr>
        <p:spPr>
          <a:xfrm>
            <a:off x="6117895" y="4589934"/>
            <a:ext cx="0" cy="1533417"/>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73" name="文本框 72"/>
          <p:cNvSpPr txBox="1"/>
          <p:nvPr>
            <p:custDataLst>
              <p:tags r:id="rId20"/>
            </p:custDataLst>
          </p:nvPr>
        </p:nvSpPr>
        <p:spPr>
          <a:xfrm>
            <a:off x="1179195" y="2853690"/>
            <a:ext cx="3660140" cy="332105"/>
          </a:xfrm>
          <a:prstGeom prst="rect">
            <a:avLst/>
          </a:prstGeom>
          <a:noFill/>
        </p:spPr>
        <p:txBody>
          <a:bodyPr wrap="square" lIns="67500" tIns="35100" rIns="67500" bIns="0" rtlCol="0" anchor="ctr">
            <a:noAutofit/>
          </a:bodyPr>
          <a:lstStyle/>
          <a:p>
            <a:pPr>
              <a:lnSpc>
                <a:spcPct val="120000"/>
              </a:lnSpc>
            </a:pPr>
            <a:r>
              <a:rPr lang="zh-CN" altLang="en-US" sz="2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针</a:t>
            </a:r>
            <a:r>
              <a:rPr lang="en-US" sz="2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对每个数据源定义抽取过程</a:t>
            </a:r>
          </a:p>
          <a:p>
            <a:pPr>
              <a:lnSpc>
                <a:spcPct val="120000"/>
              </a:lnSpc>
            </a:pPr>
            <a:r>
              <a:rPr lang="en-US" sz="2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en-US" sz="2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人工抽取还是给予工具抽取</a:t>
            </a:r>
            <a:r>
              <a:rPr lang="en-US" sz="2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p>
        </p:txBody>
      </p:sp>
      <p:sp>
        <p:nvSpPr>
          <p:cNvPr id="80" name="文本框 79"/>
          <p:cNvSpPr txBox="1"/>
          <p:nvPr>
            <p:custDataLst>
              <p:tags r:id="rId21"/>
            </p:custDataLst>
          </p:nvPr>
        </p:nvSpPr>
        <p:spPr bwMode="auto">
          <a:xfrm>
            <a:off x="4986020" y="2765425"/>
            <a:ext cx="17653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0" anchor="b">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表示抽取过程进程的时间窗口</a:t>
            </a:r>
            <a:endParaRPr lang="en-US" altLang="en-US" sz="2000" b="1" spc="3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1" name="椭圆 80"/>
          <p:cNvSpPr/>
          <p:nvPr>
            <p:custDataLst>
              <p:tags r:id="rId22"/>
            </p:custDataLst>
          </p:nvPr>
        </p:nvSpPr>
        <p:spPr bwMode="auto">
          <a:xfrm>
            <a:off x="8367809" y="2588091"/>
            <a:ext cx="510908" cy="509508"/>
          </a:xfrm>
          <a:prstGeom prst="ellipse">
            <a:avLst/>
          </a:prstGeom>
          <a:solidFill>
            <a:srgbClr val="000000">
              <a:lumMod val="50000"/>
              <a:lumOff val="50000"/>
            </a:srgbClr>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p>
            <a:pPr algn="ctr">
              <a:lnSpc>
                <a:spcPct val="120000"/>
              </a:lnSpc>
            </a:pPr>
            <a:endParaRPr lang="en-US" sz="200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2" name="magnifying-glass_117971"/>
          <p:cNvSpPr>
            <a:spLocks noChangeAspect="1"/>
          </p:cNvSpPr>
          <p:nvPr>
            <p:custDataLst>
              <p:tags r:id="rId23"/>
            </p:custDataLst>
          </p:nvPr>
        </p:nvSpPr>
        <p:spPr bwMode="auto">
          <a:xfrm>
            <a:off x="8482206" y="2686384"/>
            <a:ext cx="287847" cy="287498"/>
          </a:xfrm>
          <a:custGeom>
            <a:avLst/>
            <a:gdLst>
              <a:gd name="connsiteX0" fmla="*/ 372842 w 581428"/>
              <a:gd name="connsiteY0" fmla="*/ 323942 h 580725"/>
              <a:gd name="connsiteX1" fmla="*/ 324420 w 581428"/>
              <a:gd name="connsiteY1" fmla="*/ 372288 h 580725"/>
              <a:gd name="connsiteX2" fmla="*/ 503153 w 581428"/>
              <a:gd name="connsiteY2" fmla="*/ 550745 h 580725"/>
              <a:gd name="connsiteX3" fmla="*/ 551575 w 581428"/>
              <a:gd name="connsiteY3" fmla="*/ 502398 h 580725"/>
              <a:gd name="connsiteX4" fmla="*/ 184767 w 581428"/>
              <a:gd name="connsiteY4" fmla="*/ 187009 h 580725"/>
              <a:gd name="connsiteX5" fmla="*/ 184767 w 581428"/>
              <a:gd name="connsiteY5" fmla="*/ 234388 h 580725"/>
              <a:gd name="connsiteX6" fmla="*/ 199547 w 581428"/>
              <a:gd name="connsiteY6" fmla="*/ 225943 h 580725"/>
              <a:gd name="connsiteX7" fmla="*/ 205423 w 581428"/>
              <a:gd name="connsiteY7" fmla="*/ 210121 h 580725"/>
              <a:gd name="connsiteX8" fmla="*/ 200526 w 581428"/>
              <a:gd name="connsiteY8" fmla="*/ 195987 h 580725"/>
              <a:gd name="connsiteX9" fmla="*/ 184767 w 581428"/>
              <a:gd name="connsiteY9" fmla="*/ 187009 h 580725"/>
              <a:gd name="connsiteX10" fmla="*/ 166781 w 581428"/>
              <a:gd name="connsiteY10" fmla="*/ 104963 h 580725"/>
              <a:gd name="connsiteX11" fmla="*/ 155384 w 581428"/>
              <a:gd name="connsiteY11" fmla="*/ 113230 h 580725"/>
              <a:gd name="connsiteX12" fmla="*/ 151110 w 581428"/>
              <a:gd name="connsiteY12" fmla="*/ 126208 h 580725"/>
              <a:gd name="connsiteX13" fmla="*/ 155028 w 581428"/>
              <a:gd name="connsiteY13" fmla="*/ 138119 h 580725"/>
              <a:gd name="connsiteX14" fmla="*/ 166781 w 581428"/>
              <a:gd name="connsiteY14" fmla="*/ 146875 h 580725"/>
              <a:gd name="connsiteX15" fmla="*/ 166781 w 581428"/>
              <a:gd name="connsiteY15" fmla="*/ 147008 h 580725"/>
              <a:gd name="connsiteX16" fmla="*/ 166959 w 581428"/>
              <a:gd name="connsiteY16" fmla="*/ 147008 h 580725"/>
              <a:gd name="connsiteX17" fmla="*/ 166781 w 581428"/>
              <a:gd name="connsiteY17" fmla="*/ 146875 h 580725"/>
              <a:gd name="connsiteX18" fmla="*/ 166959 w 581428"/>
              <a:gd name="connsiteY18" fmla="*/ 66473 h 580725"/>
              <a:gd name="connsiteX19" fmla="*/ 184588 w 581428"/>
              <a:gd name="connsiteY19" fmla="*/ 66473 h 580725"/>
              <a:gd name="connsiteX20" fmla="*/ 184588 w 581428"/>
              <a:gd name="connsiteY20" fmla="*/ 78384 h 580725"/>
              <a:gd name="connsiteX21" fmla="*/ 215485 w 581428"/>
              <a:gd name="connsiteY21" fmla="*/ 91540 h 580725"/>
              <a:gd name="connsiteX22" fmla="*/ 230087 w 581428"/>
              <a:gd name="connsiteY22" fmla="*/ 120696 h 580725"/>
              <a:gd name="connsiteX23" fmla="*/ 199191 w 581428"/>
              <a:gd name="connsiteY23" fmla="*/ 124785 h 580725"/>
              <a:gd name="connsiteX24" fmla="*/ 184588 w 581428"/>
              <a:gd name="connsiteY24" fmla="*/ 105318 h 580725"/>
              <a:gd name="connsiteX25" fmla="*/ 184588 w 581428"/>
              <a:gd name="connsiteY25" fmla="*/ 152964 h 580725"/>
              <a:gd name="connsiteX26" fmla="*/ 224299 w 581428"/>
              <a:gd name="connsiteY26" fmla="*/ 173587 h 580725"/>
              <a:gd name="connsiteX27" fmla="*/ 234806 w 581428"/>
              <a:gd name="connsiteY27" fmla="*/ 205854 h 580725"/>
              <a:gd name="connsiteX28" fmla="*/ 221539 w 581428"/>
              <a:gd name="connsiteY28" fmla="*/ 242922 h 580725"/>
              <a:gd name="connsiteX29" fmla="*/ 184499 w 581428"/>
              <a:gd name="connsiteY29" fmla="*/ 261411 h 580725"/>
              <a:gd name="connsiteX30" fmla="*/ 184499 w 581428"/>
              <a:gd name="connsiteY30" fmla="*/ 284167 h 580725"/>
              <a:gd name="connsiteX31" fmla="*/ 166781 w 581428"/>
              <a:gd name="connsiteY31" fmla="*/ 284167 h 580725"/>
              <a:gd name="connsiteX32" fmla="*/ 166781 w 581428"/>
              <a:gd name="connsiteY32" fmla="*/ 262033 h 580725"/>
              <a:gd name="connsiteX33" fmla="*/ 132590 w 581428"/>
              <a:gd name="connsiteY33" fmla="*/ 246388 h 580725"/>
              <a:gd name="connsiteX34" fmla="*/ 115762 w 581428"/>
              <a:gd name="connsiteY34" fmla="*/ 209232 h 580725"/>
              <a:gd name="connsiteX35" fmla="*/ 147549 w 581428"/>
              <a:gd name="connsiteY35" fmla="*/ 205854 h 580725"/>
              <a:gd name="connsiteX36" fmla="*/ 154939 w 581428"/>
              <a:gd name="connsiteY36" fmla="*/ 222654 h 580725"/>
              <a:gd name="connsiteX37" fmla="*/ 166959 w 581428"/>
              <a:gd name="connsiteY37" fmla="*/ 232877 h 580725"/>
              <a:gd name="connsiteX38" fmla="*/ 166959 w 581428"/>
              <a:gd name="connsiteY38" fmla="*/ 181853 h 580725"/>
              <a:gd name="connsiteX39" fmla="*/ 131878 w 581428"/>
              <a:gd name="connsiteY39" fmla="*/ 161231 h 580725"/>
              <a:gd name="connsiteX40" fmla="*/ 120748 w 581428"/>
              <a:gd name="connsiteY40" fmla="*/ 127719 h 580725"/>
              <a:gd name="connsiteX41" fmla="*/ 133303 w 581428"/>
              <a:gd name="connsiteY41" fmla="*/ 94207 h 580725"/>
              <a:gd name="connsiteX42" fmla="*/ 166959 w 581428"/>
              <a:gd name="connsiteY42" fmla="*/ 78562 h 580725"/>
              <a:gd name="connsiteX43" fmla="*/ 175506 w 581428"/>
              <a:gd name="connsiteY43" fmla="*/ 24618 h 580725"/>
              <a:gd name="connsiteX44" fmla="*/ 68871 w 581428"/>
              <a:gd name="connsiteY44" fmla="*/ 68699 h 580725"/>
              <a:gd name="connsiteX45" fmla="*/ 68871 w 581428"/>
              <a:gd name="connsiteY45" fmla="*/ 281638 h 580725"/>
              <a:gd name="connsiteX46" fmla="*/ 175506 w 581428"/>
              <a:gd name="connsiteY46" fmla="*/ 325719 h 580725"/>
              <a:gd name="connsiteX47" fmla="*/ 282051 w 581428"/>
              <a:gd name="connsiteY47" fmla="*/ 281638 h 580725"/>
              <a:gd name="connsiteX48" fmla="*/ 282051 w 581428"/>
              <a:gd name="connsiteY48" fmla="*/ 68699 h 580725"/>
              <a:gd name="connsiteX49" fmla="*/ 175506 w 581428"/>
              <a:gd name="connsiteY49" fmla="*/ 24618 h 580725"/>
              <a:gd name="connsiteX50" fmla="*/ 175506 w 581428"/>
              <a:gd name="connsiteY50" fmla="*/ 0 h 580725"/>
              <a:gd name="connsiteX51" fmla="*/ 299586 w 581428"/>
              <a:gd name="connsiteY51" fmla="*/ 51280 h 580725"/>
              <a:gd name="connsiteX52" fmla="*/ 308042 w 581428"/>
              <a:gd name="connsiteY52" fmla="*/ 290081 h 580725"/>
              <a:gd name="connsiteX53" fmla="*/ 339997 w 581428"/>
              <a:gd name="connsiteY53" fmla="*/ 321898 h 580725"/>
              <a:gd name="connsiteX54" fmla="*/ 364208 w 581428"/>
              <a:gd name="connsiteY54" fmla="*/ 297724 h 580725"/>
              <a:gd name="connsiteX55" fmla="*/ 381654 w 581428"/>
              <a:gd name="connsiteY55" fmla="*/ 297724 h 580725"/>
              <a:gd name="connsiteX56" fmla="*/ 577833 w 581428"/>
              <a:gd name="connsiteY56" fmla="*/ 493778 h 580725"/>
              <a:gd name="connsiteX57" fmla="*/ 577922 w 581428"/>
              <a:gd name="connsiteY57" fmla="*/ 511286 h 580725"/>
              <a:gd name="connsiteX58" fmla="*/ 511965 w 581428"/>
              <a:gd name="connsiteY58" fmla="*/ 577052 h 580725"/>
              <a:gd name="connsiteX59" fmla="*/ 494519 w 581428"/>
              <a:gd name="connsiteY59" fmla="*/ 577052 h 580725"/>
              <a:gd name="connsiteX60" fmla="*/ 298162 w 581428"/>
              <a:gd name="connsiteY60" fmla="*/ 381087 h 580725"/>
              <a:gd name="connsiteX61" fmla="*/ 298162 w 581428"/>
              <a:gd name="connsiteY61" fmla="*/ 363668 h 580725"/>
              <a:gd name="connsiteX62" fmla="*/ 322373 w 581428"/>
              <a:gd name="connsiteY62" fmla="*/ 339494 h 580725"/>
              <a:gd name="connsiteX63" fmla="*/ 290507 w 581428"/>
              <a:gd name="connsiteY63" fmla="*/ 307589 h 580725"/>
              <a:gd name="connsiteX64" fmla="*/ 175506 w 581428"/>
              <a:gd name="connsiteY64" fmla="*/ 350515 h 580725"/>
              <a:gd name="connsiteX65" fmla="*/ 51336 w 581428"/>
              <a:gd name="connsiteY65" fmla="*/ 299146 h 580725"/>
              <a:gd name="connsiteX66" fmla="*/ 51336 w 581428"/>
              <a:gd name="connsiteY66" fmla="*/ 51280 h 580725"/>
              <a:gd name="connsiteX67" fmla="*/ 175506 w 581428"/>
              <a:gd name="connsiteY67" fmla="*/ 0 h 580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81428" h="580725">
                <a:moveTo>
                  <a:pt x="372842" y="323942"/>
                </a:moveTo>
                <a:lnTo>
                  <a:pt x="324420" y="372288"/>
                </a:lnTo>
                <a:lnTo>
                  <a:pt x="503153" y="550745"/>
                </a:lnTo>
                <a:lnTo>
                  <a:pt x="551575" y="502398"/>
                </a:lnTo>
                <a:close/>
                <a:moveTo>
                  <a:pt x="184767" y="187009"/>
                </a:moveTo>
                <a:lnTo>
                  <a:pt x="184767" y="234388"/>
                </a:lnTo>
                <a:cubicBezTo>
                  <a:pt x="190821" y="233321"/>
                  <a:pt x="195807" y="230477"/>
                  <a:pt x="199547" y="225943"/>
                </a:cubicBezTo>
                <a:cubicBezTo>
                  <a:pt x="203376" y="221499"/>
                  <a:pt x="205245" y="216165"/>
                  <a:pt x="205423" y="210121"/>
                </a:cubicBezTo>
                <a:cubicBezTo>
                  <a:pt x="205423" y="204610"/>
                  <a:pt x="203732" y="199898"/>
                  <a:pt x="200526" y="195987"/>
                </a:cubicBezTo>
                <a:cubicBezTo>
                  <a:pt x="197321" y="192076"/>
                  <a:pt x="192068" y="189143"/>
                  <a:pt x="184767" y="187009"/>
                </a:cubicBezTo>
                <a:close/>
                <a:moveTo>
                  <a:pt x="166781" y="104963"/>
                </a:moveTo>
                <a:cubicBezTo>
                  <a:pt x="162062" y="106652"/>
                  <a:pt x="158233" y="109318"/>
                  <a:pt x="155384" y="113230"/>
                </a:cubicBezTo>
                <a:cubicBezTo>
                  <a:pt x="152535" y="117141"/>
                  <a:pt x="151110" y="121408"/>
                  <a:pt x="151110" y="126208"/>
                </a:cubicBezTo>
                <a:cubicBezTo>
                  <a:pt x="151110" y="130475"/>
                  <a:pt x="152446" y="134475"/>
                  <a:pt x="155028" y="138119"/>
                </a:cubicBezTo>
                <a:lnTo>
                  <a:pt x="166781" y="146875"/>
                </a:lnTo>
                <a:lnTo>
                  <a:pt x="166781" y="147008"/>
                </a:lnTo>
                <a:lnTo>
                  <a:pt x="166959" y="147008"/>
                </a:lnTo>
                <a:lnTo>
                  <a:pt x="166781" y="146875"/>
                </a:lnTo>
                <a:close/>
                <a:moveTo>
                  <a:pt x="166959" y="66473"/>
                </a:moveTo>
                <a:lnTo>
                  <a:pt x="184588" y="66473"/>
                </a:lnTo>
                <a:lnTo>
                  <a:pt x="184588" y="78384"/>
                </a:lnTo>
                <a:cubicBezTo>
                  <a:pt x="197588" y="79984"/>
                  <a:pt x="207916" y="84340"/>
                  <a:pt x="215485" y="91540"/>
                </a:cubicBezTo>
                <a:cubicBezTo>
                  <a:pt x="223053" y="98829"/>
                  <a:pt x="227950" y="108518"/>
                  <a:pt x="230087" y="120696"/>
                </a:cubicBezTo>
                <a:lnTo>
                  <a:pt x="199191" y="124785"/>
                </a:lnTo>
                <a:cubicBezTo>
                  <a:pt x="197321" y="115185"/>
                  <a:pt x="192424" y="108785"/>
                  <a:pt x="184588" y="105318"/>
                </a:cubicBezTo>
                <a:lnTo>
                  <a:pt x="184588" y="152964"/>
                </a:lnTo>
                <a:cubicBezTo>
                  <a:pt x="204088" y="158208"/>
                  <a:pt x="217355" y="165053"/>
                  <a:pt x="224299" y="173587"/>
                </a:cubicBezTo>
                <a:cubicBezTo>
                  <a:pt x="231244" y="181853"/>
                  <a:pt x="234806" y="192698"/>
                  <a:pt x="234806" y="205854"/>
                </a:cubicBezTo>
                <a:cubicBezTo>
                  <a:pt x="234806" y="220521"/>
                  <a:pt x="230443" y="232877"/>
                  <a:pt x="221539" y="242922"/>
                </a:cubicBezTo>
                <a:cubicBezTo>
                  <a:pt x="212725" y="252966"/>
                  <a:pt x="200259" y="259189"/>
                  <a:pt x="184499" y="261411"/>
                </a:cubicBezTo>
                <a:lnTo>
                  <a:pt x="184499" y="284167"/>
                </a:lnTo>
                <a:lnTo>
                  <a:pt x="166781" y="284167"/>
                </a:lnTo>
                <a:lnTo>
                  <a:pt x="166781" y="262033"/>
                </a:lnTo>
                <a:cubicBezTo>
                  <a:pt x="152802" y="260344"/>
                  <a:pt x="141405" y="255100"/>
                  <a:pt x="132590" y="246388"/>
                </a:cubicBezTo>
                <a:cubicBezTo>
                  <a:pt x="123864" y="237588"/>
                  <a:pt x="118255" y="225232"/>
                  <a:pt x="115762" y="209232"/>
                </a:cubicBezTo>
                <a:lnTo>
                  <a:pt x="147549" y="205854"/>
                </a:lnTo>
                <a:cubicBezTo>
                  <a:pt x="148884" y="212343"/>
                  <a:pt x="151377" y="217943"/>
                  <a:pt x="154939" y="222654"/>
                </a:cubicBezTo>
                <a:cubicBezTo>
                  <a:pt x="158589" y="227277"/>
                  <a:pt x="162507" y="230744"/>
                  <a:pt x="166959" y="232877"/>
                </a:cubicBezTo>
                <a:lnTo>
                  <a:pt x="166959" y="181853"/>
                </a:lnTo>
                <a:cubicBezTo>
                  <a:pt x="151021" y="177409"/>
                  <a:pt x="139357" y="170475"/>
                  <a:pt x="131878" y="161231"/>
                </a:cubicBezTo>
                <a:cubicBezTo>
                  <a:pt x="124399" y="151986"/>
                  <a:pt x="120748" y="140875"/>
                  <a:pt x="120748" y="127719"/>
                </a:cubicBezTo>
                <a:cubicBezTo>
                  <a:pt x="120748" y="114474"/>
                  <a:pt x="124933" y="103185"/>
                  <a:pt x="133303" y="94207"/>
                </a:cubicBezTo>
                <a:cubicBezTo>
                  <a:pt x="141761" y="85140"/>
                  <a:pt x="152891" y="79984"/>
                  <a:pt x="166959" y="78562"/>
                </a:cubicBezTo>
                <a:close/>
                <a:moveTo>
                  <a:pt x="175506" y="24618"/>
                </a:moveTo>
                <a:cubicBezTo>
                  <a:pt x="135273" y="24618"/>
                  <a:pt x="97355" y="40259"/>
                  <a:pt x="68871" y="68699"/>
                </a:cubicBezTo>
                <a:cubicBezTo>
                  <a:pt x="10124" y="127444"/>
                  <a:pt x="10124" y="222982"/>
                  <a:pt x="68871" y="281638"/>
                </a:cubicBezTo>
                <a:cubicBezTo>
                  <a:pt x="97355" y="310077"/>
                  <a:pt x="135273" y="325719"/>
                  <a:pt x="175506" y="325719"/>
                </a:cubicBezTo>
                <a:cubicBezTo>
                  <a:pt x="215738" y="325719"/>
                  <a:pt x="253568" y="310077"/>
                  <a:pt x="282051" y="281638"/>
                </a:cubicBezTo>
                <a:cubicBezTo>
                  <a:pt x="340798" y="222982"/>
                  <a:pt x="340798" y="127444"/>
                  <a:pt x="282051" y="68699"/>
                </a:cubicBezTo>
                <a:cubicBezTo>
                  <a:pt x="253568" y="40259"/>
                  <a:pt x="215738" y="24618"/>
                  <a:pt x="175506" y="24618"/>
                </a:cubicBezTo>
                <a:close/>
                <a:moveTo>
                  <a:pt x="175506" y="0"/>
                </a:moveTo>
                <a:cubicBezTo>
                  <a:pt x="222325" y="0"/>
                  <a:pt x="266385" y="18219"/>
                  <a:pt x="299586" y="51280"/>
                </a:cubicBezTo>
                <a:cubicBezTo>
                  <a:pt x="365098" y="116690"/>
                  <a:pt x="367857" y="221293"/>
                  <a:pt x="308042" y="290081"/>
                </a:cubicBezTo>
                <a:lnTo>
                  <a:pt x="339997" y="321898"/>
                </a:lnTo>
                <a:lnTo>
                  <a:pt x="364208" y="297724"/>
                </a:lnTo>
                <a:cubicBezTo>
                  <a:pt x="368926" y="292925"/>
                  <a:pt x="376758" y="292925"/>
                  <a:pt x="381654" y="297724"/>
                </a:cubicBezTo>
                <a:lnTo>
                  <a:pt x="577833" y="493778"/>
                </a:lnTo>
                <a:cubicBezTo>
                  <a:pt x="584598" y="501332"/>
                  <a:pt x="580147" y="508797"/>
                  <a:pt x="577922" y="511286"/>
                </a:cubicBezTo>
                <a:lnTo>
                  <a:pt x="511965" y="577052"/>
                </a:lnTo>
                <a:cubicBezTo>
                  <a:pt x="509562" y="579807"/>
                  <a:pt x="501640" y="583717"/>
                  <a:pt x="494519" y="577052"/>
                </a:cubicBezTo>
                <a:lnTo>
                  <a:pt x="298162" y="381087"/>
                </a:lnTo>
                <a:cubicBezTo>
                  <a:pt x="295848" y="378776"/>
                  <a:pt x="291219" y="371311"/>
                  <a:pt x="298162" y="363668"/>
                </a:cubicBezTo>
                <a:lnTo>
                  <a:pt x="322373" y="339494"/>
                </a:lnTo>
                <a:lnTo>
                  <a:pt x="290507" y="307589"/>
                </a:lnTo>
                <a:cubicBezTo>
                  <a:pt x="258642" y="335317"/>
                  <a:pt x="218231" y="350515"/>
                  <a:pt x="175506" y="350515"/>
                </a:cubicBezTo>
                <a:cubicBezTo>
                  <a:pt x="128597" y="350515"/>
                  <a:pt x="84448" y="332207"/>
                  <a:pt x="51336" y="299146"/>
                </a:cubicBezTo>
                <a:cubicBezTo>
                  <a:pt x="-17113" y="230803"/>
                  <a:pt x="-17113" y="119623"/>
                  <a:pt x="51336" y="51280"/>
                </a:cubicBezTo>
                <a:cubicBezTo>
                  <a:pt x="84537" y="18219"/>
                  <a:pt x="128597" y="0"/>
                  <a:pt x="175506" y="0"/>
                </a:cubicBezTo>
                <a:close/>
              </a:path>
            </a:pathLst>
          </a:custGeom>
          <a:solidFill>
            <a:sysClr val="window" lastClr="FFFFFF"/>
          </a:solidFill>
          <a:ln w="3175">
            <a:noFill/>
          </a:ln>
        </p:spPr>
        <p:txBody>
          <a:bodyPr/>
          <a:lstStyle/>
          <a:p>
            <a:pPr>
              <a:lnSpc>
                <a:spcPct val="120000"/>
              </a:lnSpc>
            </a:pPr>
            <a:endParaRPr lang="zh-CN" altLang="en-US" sz="2000">
              <a:latin typeface="微软雅黑" panose="020B0503020204020204" pitchFamily="34" charset="-122"/>
              <a:ea typeface="微软雅黑" panose="020B0503020204020204" pitchFamily="34" charset="-122"/>
              <a:sym typeface="Arial" panose="020B0604020202020204" pitchFamily="34" charset="0"/>
            </a:endParaRPr>
          </a:p>
        </p:txBody>
      </p:sp>
      <p:sp>
        <p:nvSpPr>
          <p:cNvPr id="84" name="文本框 83"/>
          <p:cNvSpPr txBox="1"/>
          <p:nvPr>
            <p:custDataLst>
              <p:tags r:id="rId24"/>
            </p:custDataLst>
          </p:nvPr>
        </p:nvSpPr>
        <p:spPr bwMode="auto">
          <a:xfrm>
            <a:off x="4290695" y="5528310"/>
            <a:ext cx="1476375" cy="405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0" anchor="b">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确定数据抽取的频率</a:t>
            </a:r>
            <a:endParaRPr lang="en-US" altLang="en-US" sz="2000" b="1" spc="3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6" name="文本框 85"/>
          <p:cNvSpPr txBox="1"/>
          <p:nvPr>
            <p:custDataLst>
              <p:tags r:id="rId25"/>
            </p:custDataLst>
          </p:nvPr>
        </p:nvSpPr>
        <p:spPr bwMode="auto">
          <a:xfrm>
            <a:off x="6632525" y="4484372"/>
            <a:ext cx="1774422" cy="30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0" anchor="b">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决定抽取任务</a:t>
            </a:r>
          </a:p>
          <a:p>
            <a:pPr>
              <a:lnSpc>
                <a:spcPct val="120000"/>
              </a:lnSpc>
              <a:spcBef>
                <a:spcPct val="0"/>
              </a:spcBef>
            </a:pP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的顺序</a:t>
            </a:r>
            <a:endParaRPr lang="en-US" altLang="en-US" sz="2000" b="1" spc="3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8" name="文本框 87"/>
          <p:cNvSpPr txBox="1"/>
          <p:nvPr>
            <p:custDataLst>
              <p:tags r:id="rId26"/>
            </p:custDataLst>
          </p:nvPr>
        </p:nvSpPr>
        <p:spPr bwMode="auto">
          <a:xfrm>
            <a:off x="7127875" y="1961515"/>
            <a:ext cx="1750695" cy="1012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0" anchor="b">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决定如何处理无法抽取的输入记录</a:t>
            </a:r>
            <a:endParaRPr 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spcBef>
                <a:spcPct val="0"/>
              </a:spcBef>
            </a:pPr>
            <a:endParaRPr lang="en-US" altLang="en-US" sz="2000" b="1" spc="3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1"/>
    </p:custDataLst>
  </p:cSld>
  <p:clrMapOvr>
    <a:masterClrMapping/>
  </p:clrMapOvr>
  <p:transition spd="slow" advClick="0" advTm="362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7.1 </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数据抽取转换加载技术</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44295" y="982345"/>
            <a:ext cx="10017760" cy="4523105"/>
          </a:xfrm>
          <a:prstGeom prst="rect">
            <a:avLst/>
          </a:prstGeom>
          <a:noFill/>
        </p:spPr>
        <p:txBody>
          <a:bodyPr wrap="square" rtlCol="0">
            <a:spAutoFit/>
          </a:bodyPr>
          <a:lstStyle/>
          <a:p>
            <a:r>
              <a:rPr lang="en-US" sz="2400">
                <a:latin typeface="微软雅黑" panose="020B0503020204020204" pitchFamily="34" charset="-122"/>
                <a:ea typeface="微软雅黑" panose="020B0503020204020204" pitchFamily="34" charset="-122"/>
                <a:cs typeface="微软雅黑" panose="020B0503020204020204" pitchFamily="34" charset="-122"/>
              </a:rPr>
              <a:t>   源系统的数据是以两种方式来存放的：当前值和周期性的状态</a:t>
            </a:r>
          </a:p>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sz="2400">
                <a:latin typeface="微软雅黑" panose="020B0503020204020204" pitchFamily="34" charset="-122"/>
                <a:ea typeface="微软雅黑" panose="020B0503020204020204" pitchFamily="34" charset="-122"/>
                <a:cs typeface="微软雅黑" panose="020B0503020204020204" pitchFamily="34" charset="-122"/>
              </a:rPr>
              <a:t>    1）源系统中的大多数数据都是当前值类型，这里存储的属性值代表的是当前时刻的属性值，但这个值是暂时的，当事物发生时，这个值就会发生变化。	</a:t>
            </a:r>
          </a:p>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sz="2400">
                <a:latin typeface="微软雅黑" panose="020B0503020204020204" pitchFamily="34" charset="-122"/>
                <a:ea typeface="微软雅黑" panose="020B0503020204020204" pitchFamily="34" charset="-122"/>
                <a:cs typeface="微软雅黑" panose="020B0503020204020204" pitchFamily="34" charset="-122"/>
              </a:rPr>
              <a:t>　2）周期性的状态指的是属性值存储的是每次发生变化时的状态。对于这个类型的操作型数据，进行数据抽取工作会相对容易很多，因为其变化的历史存储在源系统本身当中。</a:t>
            </a:r>
          </a:p>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sz="2400">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spd="slow" advClick="0" advTm="3624"/>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96FFF5B-1D19-49F6-80CE-FB420BFED85D"/>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个人述职"/>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7762_5*m_h_i*1_3_2"/>
  <p:tag name="KSO_WM_TEMPLATE_CATEGORY" val="diagram"/>
  <p:tag name="KSO_WM_TEMPLATE_INDEX" val="20187762"/>
  <p:tag name="KSO_WM_UNIT_LAYERLEVEL" val="1_1_1"/>
  <p:tag name="KSO_WM_TAG_VERSION" val="1.0"/>
  <p:tag name="KSO_WM_BEAUTIFY_FLAG" val="#wm#"/>
  <p:tag name="KSO_WM_UNIT_FILL_FORE_SCHEMECOLOR_INDEX" val="13"/>
  <p:tag name="KSO_WM_UNIT_FILL_TYPE" val="1"/>
  <p:tag name="KSO_WM_UNIT_TEXT_FILL_FORE_SCHEMECOLOR_INDEX" val="14"/>
  <p:tag name="KSO_WM_UNIT_TEXT_FILL_TYPE" val="1"/>
  <p:tag name="KSO_WM_UNIT_USESOURCEFORMAT_APPLY"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4*q_h_i*1_4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4_3"/>
  <p:tag name="KSO_WM_UNIT_LINE_FORE_SCHEMECOLOR_INDEX" val="16"/>
  <p:tag name="KSO_WM_UNIT_LINE_FILL_TYPE" val="2"/>
  <p:tag name="KSO_WM_UNIT_TEXT_FILL_FORE_SCHEMECOLOR_INDEX" val="15"/>
  <p:tag name="KSO_WM_UNIT_TEXT_FILL_TYPE" val="1"/>
  <p:tag name="KSO_WM_UNIT_USESOURCEFORMAT_APPLY" val="1"/>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4*q_h_i*1_3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3_3"/>
  <p:tag name="KSO_WM_UNIT_LINE_FORE_SCHEMECOLOR_INDEX" val="16"/>
  <p:tag name="KSO_WM_UNIT_LINE_FILL_TYPE" val="2"/>
  <p:tag name="KSO_WM_UNIT_TEXT_FILL_FORE_SCHEMECOLOR_INDEX" val="15"/>
  <p:tag name="KSO_WM_UNIT_TEXT_FILL_TYPE" val="1"/>
  <p:tag name="KSO_WM_UNIT_USESOURCEFORMAT_APPLY" val="1"/>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4*q_h_i*1_5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5_3"/>
  <p:tag name="KSO_WM_UNIT_LINE_FORE_SCHEMECOLOR_INDEX" val="16"/>
  <p:tag name="KSO_WM_UNIT_LINE_FILL_TYPE" val="2"/>
  <p:tag name="KSO_WM_UNIT_TEXT_FILL_FORE_SCHEMECOLOR_INDEX" val="15"/>
  <p:tag name="KSO_WM_UNIT_TEXT_FILL_TYPE" val="1"/>
  <p:tag name="KSO_WM_UNIT_USESOURCEFORMAT_APPLY" val="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4*q_h_i*1_1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1_3"/>
  <p:tag name="KSO_WM_UNIT_LINE_FORE_SCHEMECOLOR_INDEX" val="16"/>
  <p:tag name="KSO_WM_UNIT_LINE_FILL_TYPE" val="2"/>
  <p:tag name="KSO_WM_UNIT_TEXT_FILL_FORE_SCHEMECOLOR_INDEX" val="14"/>
  <p:tag name="KSO_WM_UNIT_TEXT_FILL_TYPE" val="1"/>
  <p:tag name="KSO_WM_UNIT_USESOURCEFORMAT_APPLY" val="1"/>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4*q_h_i*1_6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6_3"/>
  <p:tag name="KSO_WM_UNIT_LINE_FORE_SCHEMECOLOR_INDEX" val="16"/>
  <p:tag name="KSO_WM_UNIT_LINE_FILL_TYPE" val="2"/>
  <p:tag name="KSO_WM_UNIT_TEXT_FILL_FORE_SCHEMECOLOR_INDEX" val="14"/>
  <p:tag name="KSO_WM_UNIT_TEXT_FILL_TYPE" val="1"/>
  <p:tag name="KSO_WM_UNIT_USESOURCEFORMAT_APPLY" val="1"/>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2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2_2"/>
  <p:tag name="KSO_WM_UNIT_FILL_FORE_SCHEMECOLOR_INDEX" val="6"/>
  <p:tag name="KSO_WM_UNIT_FILL_TYPE" val="1"/>
  <p:tag name="KSO_WM_UNIT_TEXT_FILL_FORE_SCHEMECOLOR_INDEX" val="13"/>
  <p:tag name="KSO_WM_UNIT_TEXT_FILL_TYPE" val="1"/>
  <p:tag name="KSO_WM_UNIT_USESOURCEFORMAT_APPLY" val="1"/>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a*1_1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1_1"/>
  <p:tag name="KSO_WM_UNIT_TEXT_FILL_FORE_SCHEMECOLOR_INDEX" val="5"/>
  <p:tag name="KSO_WM_UNIT_TEXT_FILL_TYPE" val="1"/>
  <p:tag name="KSO_WM_UNIT_USESOURCEFORMAT_APPLY" val="1"/>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a*1_6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6_1"/>
  <p:tag name="KSO_WM_UNIT_TEXT_FILL_FORE_SCHEMECOLOR_INDEX" val="10"/>
  <p:tag name="KSO_WM_UNIT_TEXT_FILL_TYPE" val="1"/>
  <p:tag name="KSO_WM_UNIT_USESOURCEFORMAT_APPLY" val="1"/>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a*1_5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60"/>
  <p:tag name="KSO_WM_UNIT_COLOR_SCHEME_PARENT_PAGE" val="0_3"/>
  <p:tag name="KSO_WM_UNIT_NOCLEAR" val="0"/>
  <p:tag name="KSO_WM_UNIT_PRESET_TEXT" val="添加标题"/>
  <p:tag name="KSO_WM_UNIT_VALUE" val="11"/>
  <p:tag name="KSO_WM_DIAGRAM_GROUP_CODE" val="q1-1"/>
  <p:tag name="KSO_WM_UNIT_TYPE" val="q_h_a"/>
  <p:tag name="KSO_WM_UNIT_INDEX" val="1_5_1"/>
  <p:tag name="KSO_WM_UNIT_TEXT_FILL_FORE_SCHEMECOLOR_INDEX" val="9"/>
  <p:tag name="KSO_WM_UNIT_TEXT_FILL_TYPE" val="1"/>
  <p:tag name="KSO_WM_UNIT_USESOURCEFORMAT_APPLY" val="1"/>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a*1_2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2_1"/>
  <p:tag name="KSO_WM_UNIT_TEXT_FILL_FORE_SCHEMECOLOR_INDEX" val="6"/>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UNIT_VALUE" val="66*6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87762_5*m_h_x*1_3_1"/>
  <p:tag name="KSO_WM_TEMPLATE_CATEGORY" val="diagram"/>
  <p:tag name="KSO_WM_TEMPLATE_INDEX" val="20187762"/>
  <p:tag name="KSO_WM_UNIT_LAYERLEVEL" val="1_1_1"/>
  <p:tag name="KSO_WM_TAG_VERSION" val="1.0"/>
  <p:tag name="KSO_WM_BEAUTIFY_FLAG" val="#wm#"/>
  <p:tag name="KSO_WM_UNIT_FILL_FORE_SCHEMECOLOR_INDEX" val="14"/>
  <p:tag name="KSO_WM_UNIT_FILL_TYPE" val="1"/>
  <p:tag name="KSO_WM_UNIT_TEXT_FILL_FORE_SCHEMECOLOR_INDEX" val="15"/>
  <p:tag name="KSO_WM_UNIT_TEXT_FILL_TYPE" val="1"/>
  <p:tag name="KSO_WM_UNIT_USESOURCEFORMAT_APPLY" val="1"/>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a*1_3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3_1"/>
  <p:tag name="KSO_WM_UNIT_TEXT_FILL_FORE_SCHEMECOLOR_INDEX" val="7"/>
  <p:tag name="KSO_WM_UNIT_TEXT_FILL_TYPE" val="1"/>
  <p:tag name="KSO_WM_UNIT_USESOURCEFORMAT_APPLY" val="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a*1_4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60"/>
  <p:tag name="KSO_WM_UNIT_COLOR_SCHEME_PARENT_PAGE" val="0_3"/>
  <p:tag name="KSO_WM_UNIT_NOCLEAR" val="0"/>
  <p:tag name="KSO_WM_UNIT_PRESET_TEXT" val="添加标题"/>
  <p:tag name="KSO_WM_UNIT_VALUE" val="11"/>
  <p:tag name="KSO_WM_DIAGRAM_GROUP_CODE" val="q1-1"/>
  <p:tag name="KSO_WM_UNIT_TYPE" val="q_h_a"/>
  <p:tag name="KSO_WM_UNIT_INDEX" val="1_4_1"/>
  <p:tag name="KSO_WM_UNIT_TEXT_FILL_FORE_SCHEMECOLOR_INDEX" val="8"/>
  <p:tag name="KSO_WM_UNIT_TEXT_FILL_TYPE" val="1"/>
  <p:tag name="KSO_WM_UNIT_USESOURCEFORMAT_APPLY" val="1"/>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6"/>
  <p:tag name="KSO_WM_TEMPLATE_CATEGORY" val="diagram"/>
  <p:tag name="KSO_WM_TEMPLATE_INDEX" val="20188036"/>
  <p:tag name="KSO_WM_UNIT_LAYERLEVEL" val="1_1"/>
  <p:tag name="KSO_WM_TAG_VERSION" val="1.0"/>
  <p:tag name="KSO_WM_BEAUTIFY_FLAG" val="#wm#"/>
  <p:tag name="KSO_WM_UNIT_TYPE" val="n_i"/>
  <p:tag name="KSO_WM_UNIT_INDEX" val="1_6"/>
  <p:tag name="KSO_WM_UNIT_COLOR_SCHEME_SHAPE_ID" val="42"/>
  <p:tag name="KSO_WM_UNIT_COLOR_SCHEME_PARENT_PAGE" val="0_5"/>
  <p:tag name="KSO_WM_UNIT_DECOLORIZATION" val="1"/>
  <p:tag name="KSO_WM_UNIT_LINE_FORE_SCHEMECOLOR_INDEX" val="13"/>
  <p:tag name="KSO_WM_UNIT_LINE_FILL_TYPE" val="2"/>
  <p:tag name="KSO_WM_UNIT_USESOURCEFORMAT_APPLY" val="1"/>
</p:tagLst>
</file>

<file path=ppt/tags/tag113.xml><?xml version="1.0" encoding="utf-8"?>
<p:tagLst xmlns:a="http://schemas.openxmlformats.org/drawingml/2006/main" xmlns:r="http://schemas.openxmlformats.org/officeDocument/2006/relationships"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88036_3*n_h_i*1_1_1"/>
  <p:tag name="KSO_WM_TEMPLATE_CATEGORY" val="diagram"/>
  <p:tag name="KSO_WM_TEMPLATE_INDEX" val="20188036"/>
  <p:tag name="KSO_WM_UNIT_LAYERLEVEL" val="1_1_1"/>
  <p:tag name="KSO_WM_TAG_VERSION" val="1.0"/>
  <p:tag name="KSO_WM_BEAUTIFY_FLAG" val="#wm#"/>
  <p:tag name="KSO_WM_UNIT_COLOR_SCHEME_SHAPE_ID" val="5"/>
  <p:tag name="KSO_WM_UNIT_COLOR_SCHEME_PARENT_PAGE" val="0_5"/>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2"/>
  <p:tag name="KSO_WM_TEMPLATE_CATEGORY" val="diagram"/>
  <p:tag name="KSO_WM_TEMPLATE_INDEX" val="20188036"/>
  <p:tag name="KSO_WM_UNIT_LAYERLEVEL" val="1_1"/>
  <p:tag name="KSO_WM_TAG_VERSION" val="1.0"/>
  <p:tag name="KSO_WM_BEAUTIFY_FLAG" val="#wm#"/>
  <p:tag name="KSO_WM_UNIT_TYPE" val="n_i"/>
  <p:tag name="KSO_WM_UNIT_INDEX" val="1_2"/>
  <p:tag name="KSO_WM_UNIT_COLOR_SCHEME_SHAPE_ID" val="64"/>
  <p:tag name="KSO_WM_UNIT_COLOR_SCHEME_PARENT_PAGE" val="0_5"/>
  <p:tag name="KSO_WM_UNIT_DECOLORIZATION" val="1"/>
  <p:tag name="KSO_WM_UNIT_LINE_FORE_SCHEMECOLOR_INDEX" val="13"/>
  <p:tag name="KSO_WM_UNIT_LINE_FILL_TYPE" val="2"/>
  <p:tag name="KSO_WM_UNIT_USESOURCEFORMAT_APPLY" val="1"/>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3"/>
  <p:tag name="KSO_WM_TEMPLATE_CATEGORY" val="diagram"/>
  <p:tag name="KSO_WM_TEMPLATE_INDEX" val="20188036"/>
  <p:tag name="KSO_WM_UNIT_LAYERLEVEL" val="1_1"/>
  <p:tag name="KSO_WM_TAG_VERSION" val="1.0"/>
  <p:tag name="KSO_WM_BEAUTIFY_FLAG" val="#wm#"/>
  <p:tag name="KSO_WM_UNIT_TYPE" val="n_i"/>
  <p:tag name="KSO_WM_UNIT_INDEX" val="1_3"/>
  <p:tag name="KSO_WM_UNIT_COLOR_SCHEME_SHAPE_ID" val="63"/>
  <p:tag name="KSO_WM_UNIT_COLOR_SCHEME_PARENT_PAGE" val="0_5"/>
  <p:tag name="KSO_WM_UNIT_DECOLORIZATION" val="1"/>
  <p:tag name="KSO_WM_UNIT_LINE_FORE_SCHEMECOLOR_INDEX" val="13"/>
  <p:tag name="KSO_WM_UNIT_LINE_FILL_TYPE" val="2"/>
  <p:tag name="KSO_WM_UNIT_USESOURCEFORMAT_APPLY" val="1"/>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4"/>
  <p:tag name="KSO_WM_TEMPLATE_CATEGORY" val="diagram"/>
  <p:tag name="KSO_WM_TEMPLATE_INDEX" val="20188036"/>
  <p:tag name="KSO_WM_UNIT_LAYERLEVEL" val="1_1"/>
  <p:tag name="KSO_WM_TAG_VERSION" val="1.0"/>
  <p:tag name="KSO_WM_BEAUTIFY_FLAG" val="#wm#"/>
  <p:tag name="KSO_WM_UNIT_TYPE" val="n_i"/>
  <p:tag name="KSO_WM_UNIT_INDEX" val="1_4"/>
  <p:tag name="KSO_WM_UNIT_COLOR_SCHEME_SHAPE_ID" val="62"/>
  <p:tag name="KSO_WM_UNIT_COLOR_SCHEME_PARENT_PAGE" val="0_5"/>
  <p:tag name="KSO_WM_UNIT_DECOLORIZATION" val="1"/>
  <p:tag name="KSO_WM_UNIT_LINE_FORE_SCHEMECOLOR_INDEX" val="13"/>
  <p:tag name="KSO_WM_UNIT_LINE_FILL_TYPE" val="2"/>
  <p:tag name="KSO_WM_UNIT_USESOURCEFORMAT_APPLY" val="1"/>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5"/>
  <p:tag name="KSO_WM_TEMPLATE_CATEGORY" val="diagram"/>
  <p:tag name="KSO_WM_TEMPLATE_INDEX" val="20188036"/>
  <p:tag name="KSO_WM_UNIT_LAYERLEVEL" val="1_1"/>
  <p:tag name="KSO_WM_TAG_VERSION" val="1.0"/>
  <p:tag name="KSO_WM_BEAUTIFY_FLAG" val="#wm#"/>
  <p:tag name="KSO_WM_UNIT_TYPE" val="n_i"/>
  <p:tag name="KSO_WM_UNIT_INDEX" val="1_5"/>
  <p:tag name="KSO_WM_UNIT_COLOR_SCHEME_SHAPE_ID" val="61"/>
  <p:tag name="KSO_WM_UNIT_COLOR_SCHEME_PARENT_PAGE" val="0_5"/>
  <p:tag name="KSO_WM_UNIT_DECOLORIZATION" val="1"/>
  <p:tag name="KSO_WM_UNIT_LINE_FORE_SCHEMECOLOR_INDEX" val="13"/>
  <p:tag name="KSO_WM_UNIT_LINE_FILL_TYPE" val="2"/>
  <p:tag name="KSO_WM_UNIT_USESOURCEFORMAT_APPLY" val="1"/>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8036_3*n_h_h_i*1_2_1_2"/>
  <p:tag name="KSO_WM_TEMPLATE_CATEGORY" val="diagram"/>
  <p:tag name="KSO_WM_TEMPLATE_INDEX" val="20188036"/>
  <p:tag name="KSO_WM_UNIT_LAYERLEVEL" val="1_1_1_1"/>
  <p:tag name="KSO_WM_TAG_VERSION" val="1.0"/>
  <p:tag name="KSO_WM_BEAUTIFY_FLAG" val="#wm#"/>
  <p:tag name="KSO_WM_UNIT_COLOR_SCHEME_SHAPE_ID" val="18"/>
  <p:tag name="KSO_WM_UNIT_COLOR_SCHEME_PARENT_PAGE" val="0_5"/>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4"/>
  <p:tag name="KSO_WM_UNIT_ID" val="diagram20188036_3*n_h_h_i*1_2_4_4"/>
  <p:tag name="KSO_WM_TEMPLATE_CATEGORY" val="diagram"/>
  <p:tag name="KSO_WM_TEMPLATE_INDEX" val="20188036"/>
  <p:tag name="KSO_WM_UNIT_LAYERLEVEL" val="1_1_1_1"/>
  <p:tag name="KSO_WM_TAG_VERSION" val="1.0"/>
  <p:tag name="KSO_WM_BEAUTIFY_FLAG" val="#wm#"/>
  <p:tag name="KSO_WM_UNIT_COLOR_SCHEME_SHAPE_ID" val="16"/>
  <p:tag name="KSO_WM_UNIT_COLOR_SCHEME_PARENT_PAGE" val="0_5"/>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7762_5*m_h_i*1_4_2"/>
  <p:tag name="KSO_WM_TEMPLATE_CATEGORY" val="diagram"/>
  <p:tag name="KSO_WM_TEMPLATE_INDEX" val="20187762"/>
  <p:tag name="KSO_WM_UNIT_LAYERLEVEL" val="1_1_1"/>
  <p:tag name="KSO_WM_TAG_VERSION" val="1.0"/>
  <p:tag name="KSO_WM_BEAUTIFY_FLAG" val="#wm#"/>
  <p:tag name="KSO_WM_UNIT_FILL_FORE_SCHEMECOLOR_INDEX" val="13"/>
  <p:tag name="KSO_WM_UNIT_FILL_TYPE" val="1"/>
  <p:tag name="KSO_WM_UNIT_TEXT_FILL_FORE_SCHEMECOLOR_INDEX" val="14"/>
  <p:tag name="KSO_WM_UNIT_TEXT_FILL_TYPE" val="1"/>
  <p:tag name="KSO_WM_UNIT_USESOURCEFORMAT_APPLY" val="1"/>
</p:tagLst>
</file>

<file path=ppt/tags/tag120.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88036_3*n_h_h_f*1_2_1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26"/>
  <p:tag name="KSO_WM_UNIT_COLOR_SCHEME_PARENT_PAGE" val="0_5"/>
  <p:tag name="KSO_WM_UNIT_TEXT_FILL_FORE_SCHEMECOLOR_INDEX" val="13"/>
  <p:tag name="KSO_WM_UNIT_TEXT_FILL_TYPE" val="1"/>
  <p:tag name="KSO_WM_UNIT_USESOURCEFORMAT_APPLY" val="1"/>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1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1_1"/>
  <p:tag name="KSO_WM_UNIT_NOCLEAR" val="0"/>
  <p:tag name="KSO_WM_UNIT_COLOR_SCHEME_SHAPE_ID" val="7"/>
  <p:tag name="KSO_WM_UNIT_COLOR_SCHEME_PARENT_PAGE" val="0_5"/>
  <p:tag name="KSO_WM_UNIT_TEXT_FILL_FORE_SCHEMECOLOR_INDEX" val="5"/>
  <p:tag name="KSO_WM_UNIT_TEXT_FILL_TYPE" val="1"/>
  <p:tag name="KSO_WM_UNIT_USESOURCEFORMAT_APPLY" val="1"/>
</p:tagLst>
</file>

<file path=ppt/tags/tag122.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188036_3*n_h_h_f*1_2_4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28"/>
  <p:tag name="KSO_WM_UNIT_COLOR_SCHEME_PARENT_PAGE" val="0_5"/>
  <p:tag name="KSO_WM_UNIT_TEXT_FILL_FORE_SCHEMECOLOR_INDEX" val="13"/>
  <p:tag name="KSO_WM_UNIT_TEXT_FILL_TYPE" val="1"/>
  <p:tag name="KSO_WM_UNIT_USESOURCEFORMAT_APPLY" val="1"/>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4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4_1"/>
  <p:tag name="KSO_WM_UNIT_NOCLEAR" val="0"/>
  <p:tag name="KSO_WM_UNIT_COLOR_SCHEME_SHAPE_ID" val="29"/>
  <p:tag name="KSO_WM_UNIT_COLOR_SCHEME_PARENT_PAGE" val="0_5"/>
  <p:tag name="KSO_WM_UNIT_TEXT_FILL_FORE_SCHEMECOLOR_INDEX" val="8"/>
  <p:tag name="KSO_WM_UNIT_TEXT_FILL_TYPE" val="1"/>
  <p:tag name="KSO_WM_UNIT_USESOURCEFORMAT_APPLY" val="1"/>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1_1"/>
  <p:tag name="KSO_WM_TEMPLATE_CATEGORY" val="diagram"/>
  <p:tag name="KSO_WM_TEMPLATE_INDEX" val="20188036"/>
  <p:tag name="KSO_WM_UNIT_LAYERLEVEL" val="1_1_1_1"/>
  <p:tag name="KSO_WM_TAG_VERSION" val="1.0"/>
  <p:tag name="KSO_WM_BEAUTIFY_FLAG" val="#wm#"/>
  <p:tag name="KSO_WM_UNIT_TYPE" val="n_h_h_i"/>
  <p:tag name="KSO_WM_UNIT_INDEX" val="1_2_1_1"/>
  <p:tag name="KSO_WM_UNIT_COLOR_SCHEME_SHAPE_ID" val="33"/>
  <p:tag name="KSO_WM_UNIT_COLOR_SCHEME_PARENT_PAGE" val="0_5"/>
  <p:tag name="KSO_WM_UNIT_DECOLORIZATION" val="1"/>
  <p:tag name="KSO_WM_UNIT_LINE_FORE_SCHEMECOLOR_INDEX" val="13"/>
  <p:tag name="KSO_WM_UNIT_LINE_FILL_TYPE" val="2"/>
  <p:tag name="KSO_WM_UNIT_USESOURCEFORMAT_APPLY" val="1"/>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88036_3*n_h_h_i*1_2_2_1"/>
  <p:tag name="KSO_WM_TEMPLATE_CATEGORY" val="diagram"/>
  <p:tag name="KSO_WM_TEMPLATE_INDEX" val="20188036"/>
  <p:tag name="KSO_WM_UNIT_LAYERLEVEL" val="1_1_1_1"/>
  <p:tag name="KSO_WM_TAG_VERSION" val="1.0"/>
  <p:tag name="KSO_WM_BEAUTIFY_FLAG" val="#wm#"/>
  <p:tag name="KSO_WM_UNIT_COLOR_SCHEME_SHAPE_ID" val="41"/>
  <p:tag name="KSO_WM_UNIT_COLOR_SCHEME_PARENT_PAGE" val="0_5"/>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2_2"/>
  <p:tag name="KSO_WM_TEMPLATE_CATEGORY" val="diagram"/>
  <p:tag name="KSO_WM_TEMPLATE_INDEX" val="20188036"/>
  <p:tag name="KSO_WM_UNIT_LAYERLEVEL" val="1_1_1_1"/>
  <p:tag name="KSO_WM_TAG_VERSION" val="1.0"/>
  <p:tag name="KSO_WM_BEAUTIFY_FLAG" val="#wm#"/>
  <p:tag name="KSO_WM_UNIT_TYPE" val="n_h_h_i"/>
  <p:tag name="KSO_WM_UNIT_INDEX" val="1_2_2_2"/>
  <p:tag name="KSO_WM_UNIT_COLOR_SCHEME_SHAPE_ID" val="43"/>
  <p:tag name="KSO_WM_UNIT_COLOR_SCHEME_PARENT_PAGE" val="0_5"/>
  <p:tag name="KSO_WM_UNIT_DECOLORIZATION" val="1"/>
  <p:tag name="KSO_WM_UNIT_LINE_FORE_SCHEMECOLOR_INDEX" val="13"/>
  <p:tag name="KSO_WM_UNIT_LINE_FILL_TYPE" val="2"/>
  <p:tag name="KSO_WM_UNIT_USESOURCEFORMAT_APPLY" val="1"/>
</p:tagLst>
</file>

<file path=ppt/tags/tag127.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88036_3*n_h_h_f*1_2_3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44"/>
  <p:tag name="KSO_WM_UNIT_COLOR_SCHEME_PARENT_PAGE" val="0_5"/>
  <p:tag name="KSO_WM_UNIT_TEXT_FILL_FORE_SCHEMECOLOR_INDEX" val="13"/>
  <p:tag name="KSO_WM_UNIT_TEXT_FILL_TYPE" val="1"/>
  <p:tag name="KSO_WM_UNIT_USESOURCEFORMAT_APPLY" val="1"/>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3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3_1"/>
  <p:tag name="KSO_WM_UNIT_NOCLEAR" val="0"/>
  <p:tag name="KSO_WM_UNIT_COLOR_SCHEME_SHAPE_ID" val="45"/>
  <p:tag name="KSO_WM_UNIT_COLOR_SCHEME_PARENT_PAGE" val="0_5"/>
  <p:tag name="KSO_WM_UNIT_TEXT_FILL_FORE_SCHEMECOLOR_INDEX" val="7"/>
  <p:tag name="KSO_WM_UNIT_TEXT_FILL_TYPE" val="1"/>
  <p:tag name="KSO_WM_UNIT_USESOURCEFORMAT_APPLY" val="1"/>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4_1"/>
  <p:tag name="KSO_WM_TEMPLATE_CATEGORY" val="diagram"/>
  <p:tag name="KSO_WM_TEMPLATE_INDEX" val="20188036"/>
  <p:tag name="KSO_WM_UNIT_LAYERLEVEL" val="1_1_1_1"/>
  <p:tag name="KSO_WM_TAG_VERSION" val="1.0"/>
  <p:tag name="KSO_WM_BEAUTIFY_FLAG" val="#wm#"/>
  <p:tag name="KSO_WM_UNIT_TYPE" val="n_h_h_i"/>
  <p:tag name="KSO_WM_UNIT_INDEX" val="1_2_4_1"/>
  <p:tag name="KSO_WM_UNIT_COLOR_SCHEME_SHAPE_ID" val="47"/>
  <p:tag name="KSO_WM_UNIT_COLOR_SCHEME_PARENT_PAGE" val="0_5"/>
  <p:tag name="KSO_WM_UNIT_DECOLORIZATION" val="1"/>
  <p:tag name="KSO_WM_UNIT_LINE_FORE_SCHEMECOLOR_INDEX" val="13"/>
  <p:tag name="KSO_WM_UNIT_LINE_FILL_TYPE" val="2"/>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UNIT_VALUE" val="78*78"/>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187762_5*m_h_x*1_4_1"/>
  <p:tag name="KSO_WM_TEMPLATE_CATEGORY" val="diagram"/>
  <p:tag name="KSO_WM_TEMPLATE_INDEX" val="20187762"/>
  <p:tag name="KSO_WM_UNIT_LAYERLEVEL" val="1_1_1"/>
  <p:tag name="KSO_WM_TAG_VERSION" val="1.0"/>
  <p:tag name="KSO_WM_BEAUTIFY_FLAG" val="#wm#"/>
  <p:tag name="KSO_WM_UNIT_FILL_FORE_SCHEMECOLOR_INDEX" val="14"/>
  <p:tag name="KSO_WM_UNIT_FILL_TYPE" val="1"/>
  <p:tag name="KSO_WM_UNIT_TEXT_FILL_FORE_SCHEMECOLOR_INDEX" val="15"/>
  <p:tag name="KSO_WM_UNIT_TEXT_FILL_TYPE" val="1"/>
  <p:tag name="KSO_WM_UNIT_USESOURCEFORMAT_APPLY" val="1"/>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88036_3*n_h_h_i*1_2_3_3"/>
  <p:tag name="KSO_WM_TEMPLATE_CATEGORY" val="diagram"/>
  <p:tag name="KSO_WM_TEMPLATE_INDEX" val="20188036"/>
  <p:tag name="KSO_WM_UNIT_LAYERLEVEL" val="1_1_1_1"/>
  <p:tag name="KSO_WM_TAG_VERSION" val="1.0"/>
  <p:tag name="KSO_WM_BEAUTIFY_FLAG" val="#wm#"/>
  <p:tag name="KSO_WM_UNIT_COLOR_SCHEME_SHAPE_ID" val="48"/>
  <p:tag name="KSO_WM_UNIT_COLOR_SCHEME_PARENT_PAGE" val="0_5"/>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3_1"/>
  <p:tag name="KSO_WM_TEMPLATE_CATEGORY" val="diagram"/>
  <p:tag name="KSO_WM_TEMPLATE_INDEX" val="20188036"/>
  <p:tag name="KSO_WM_UNIT_LAYERLEVEL" val="1_1_1_1"/>
  <p:tag name="KSO_WM_TAG_VERSION" val="1.0"/>
  <p:tag name="KSO_WM_BEAUTIFY_FLAG" val="#wm#"/>
  <p:tag name="KSO_WM_UNIT_TYPE" val="n_h_h_i"/>
  <p:tag name="KSO_WM_UNIT_INDEX" val="1_2_3_1"/>
  <p:tag name="KSO_WM_UNIT_COLOR_SCHEME_SHAPE_ID" val="50"/>
  <p:tag name="KSO_WM_UNIT_COLOR_SCHEME_PARENT_PAGE" val="0_5"/>
  <p:tag name="KSO_WM_UNIT_DECOLORIZATION" val="1"/>
  <p:tag name="KSO_WM_UNIT_LINE_FORE_SCHEMECOLOR_INDEX" val="13"/>
  <p:tag name="KSO_WM_UNIT_LINE_FILL_TYPE" val="2"/>
  <p:tag name="KSO_WM_UNIT_USESOURCEFORMAT_APPLY" val="1"/>
</p:tagLst>
</file>

<file path=ppt/tags/tag132.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88036_3*n_h_h_f*1_2_2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54"/>
  <p:tag name="KSO_WM_UNIT_COLOR_SCHEME_PARENT_PAGE" val="0_5"/>
  <p:tag name="KSO_WM_UNIT_TEXT_FILL_FORE_SCHEMECOLOR_INDEX" val="13"/>
  <p:tag name="KSO_WM_UNIT_TEXT_FILL_TYPE" val="1"/>
  <p:tag name="KSO_WM_UNIT_USESOURCEFORMAT_APPLY" val="1"/>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2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2_1"/>
  <p:tag name="KSO_WM_UNIT_NOCLEAR" val="0"/>
  <p:tag name="KSO_WM_UNIT_COLOR_SCHEME_SHAPE_ID" val="55"/>
  <p:tag name="KSO_WM_UNIT_COLOR_SCHEME_PARENT_PAGE" val="0_5"/>
  <p:tag name="KSO_WM_UNIT_TEXT_FILL_FORE_SCHEMECOLOR_INDEX" val="6"/>
  <p:tag name="KSO_WM_UNIT_TEXT_FILL_TYPE" val="1"/>
  <p:tag name="KSO_WM_UNIT_USESOURCEFORMAT_APPLY" val="1"/>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88036_3*n_i*1_1"/>
  <p:tag name="KSO_WM_TEMPLATE_CATEGORY" val="diagram"/>
  <p:tag name="KSO_WM_TEMPLATE_INDEX" val="20188036"/>
  <p:tag name="KSO_WM_UNIT_LAYERLEVEL" val="1_1"/>
  <p:tag name="KSO_WM_TAG_VERSION" val="1.0"/>
  <p:tag name="KSO_WM_BEAUTIFY_FLAG" val="#wm#"/>
  <p:tag name="KSO_WM_UNIT_COLOR_SCHEME_SHAPE_ID" val="12"/>
  <p:tag name="KSO_WM_UNIT_COLOR_SCHEME_PARENT_PAGE" val="0_5"/>
  <p:tag name="KSO_WM_UNIT_DECOLORIZATION" val="1"/>
  <p:tag name="KSO_WM_UNIT_LINE_FORE_SCHEMECOLOR_INDEX" val="14"/>
  <p:tag name="KSO_WM_UNIT_LINE_FILL_TYPE" val="2"/>
  <p:tag name="KSO_WM_UNIT_USESOURCEFORMAT_APPLY" val="1"/>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181_3*n_h_h_i*1_2_1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160181_3*n_h_h_i*1_2_4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181_3*n_h_h_i*1_2_2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181_3*n_h_h_i*1_2_3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160181_3*n_h_h_i*1_2_1_2"/>
  <p:tag name="KSO_WM_TEMPLATE_CATEGORY" val="diagram"/>
  <p:tag name="KSO_WM_TEMPLATE_INDEX" val="160181"/>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87762_5*m_h_i*1_5_2"/>
  <p:tag name="KSO_WM_TEMPLATE_CATEGORY" val="diagram"/>
  <p:tag name="KSO_WM_TEMPLATE_INDEX" val="20187762"/>
  <p:tag name="KSO_WM_UNIT_LAYERLEVEL" val="1_1_1"/>
  <p:tag name="KSO_WM_TAG_VERSION" val="1.0"/>
  <p:tag name="KSO_WM_BEAUTIFY_FLAG" val="#wm#"/>
  <p:tag name="KSO_WM_UNIT_FILL_FORE_SCHEMECOLOR_INDEX" val="13"/>
  <p:tag name="KSO_WM_UNIT_FILL_TYPE" val="1"/>
  <p:tag name="KSO_WM_UNIT_TEXT_FILL_FORE_SCHEMECOLOR_INDEX" val="14"/>
  <p:tag name="KSO_WM_UNIT_TEXT_FILL_TYPE" val="1"/>
  <p:tag name="KSO_WM_UNIT_USESOURCEFORMAT_APPLY"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160181_3*n_h_h_i*1_2_2_2"/>
  <p:tag name="KSO_WM_TEMPLATE_CATEGORY" val="diagram"/>
  <p:tag name="KSO_WM_TEMPLATE_INDEX" val="160181"/>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160181_3*n_h_h_i*1_2_3_2"/>
  <p:tag name="KSO_WM_TEMPLATE_CATEGORY" val="diagram"/>
  <p:tag name="KSO_WM_TEMPLATE_INDEX" val="160181"/>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160181_3*n_h_h_i*1_2_4_2"/>
  <p:tag name="KSO_WM_TEMPLATE_CATEGORY" val="diagram"/>
  <p:tag name="KSO_WM_TEMPLATE_INDEX" val="160181"/>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43.xml><?xml version="1.0" encoding="utf-8"?>
<p:tagLst xmlns:a="http://schemas.openxmlformats.org/drawingml/2006/main" xmlns:r="http://schemas.openxmlformats.org/officeDocument/2006/relationships" xmlns:p="http://schemas.openxmlformats.org/presentationml/2006/main">
  <p:tag name="KSO_WM_UNIT_PRESET_TEXT" val="单击此处添加文本"/>
  <p:tag name="KSO_WM_UNIT_NOCLEAR" val="0"/>
  <p:tag name="KSO_WM_UNIT_VALUE" val="1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181_3*n_h_h_f*1_2_1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44.xml><?xml version="1.0" encoding="utf-8"?>
<p:tagLst xmlns:a="http://schemas.openxmlformats.org/drawingml/2006/main" xmlns:r="http://schemas.openxmlformats.org/officeDocument/2006/relationships" xmlns:p="http://schemas.openxmlformats.org/presentationml/2006/main">
  <p:tag name="KSO_WM_UNIT_PRESET_TEXT" val="单击此处添加文本"/>
  <p:tag name="KSO_WM_UNIT_NOCLEAR" val="0"/>
  <p:tag name="KSO_WM_UNIT_VALUE" val="1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181_3*n_h_h_f*1_2_2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45.xml><?xml version="1.0" encoding="utf-8"?>
<p:tagLst xmlns:a="http://schemas.openxmlformats.org/drawingml/2006/main" xmlns:r="http://schemas.openxmlformats.org/officeDocument/2006/relationships" xmlns:p="http://schemas.openxmlformats.org/presentationml/2006/main">
  <p:tag name="KSO_WM_UNIT_PRESET_TEXT" val="单击此处添加文本"/>
  <p:tag name="KSO_WM_UNIT_NOCLEAR" val="0"/>
  <p:tag name="KSO_WM_UNIT_VALUE" val="1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181_3*n_h_h_f*1_2_3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46.xml><?xml version="1.0" encoding="utf-8"?>
<p:tagLst xmlns:a="http://schemas.openxmlformats.org/drawingml/2006/main" xmlns:r="http://schemas.openxmlformats.org/officeDocument/2006/relationships" xmlns:p="http://schemas.openxmlformats.org/presentationml/2006/main">
  <p:tag name="KSO_WM_UNIT_PRESET_TEXT" val="单击此处添加文本"/>
  <p:tag name="KSO_WM_UNIT_NOCLEAR" val="0"/>
  <p:tag name="KSO_WM_UNIT_VALUE" val="1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160181_3*n_h_h_f*1_2_4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47.xml><?xml version="1.0" encoding="utf-8"?>
<p:tagLst xmlns:a="http://schemas.openxmlformats.org/drawingml/2006/main" xmlns:r="http://schemas.openxmlformats.org/officeDocument/2006/relationships" xmlns:p="http://schemas.openxmlformats.org/presentationml/2006/main">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160181_3*n_h_f*1_1_1"/>
  <p:tag name="KSO_WM_TEMPLATE_CATEGORY" val="diagram"/>
  <p:tag name="KSO_WM_TEMPLATE_INDEX" val="160181"/>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1453_4*i*4"/>
  <p:tag name="KSO_WM_TEMPLATE_CATEGORY" val="diagram"/>
  <p:tag name="KSO_WM_TEMPLATE_INDEX" val="20201453"/>
  <p:tag name="KSO_WM_UNIT_LAYERLEVEL" val="1"/>
  <p:tag name="KSO_WM_TAG_VERSION" val="1.0"/>
  <p:tag name="KSO_WM_BEAUTIFY_FLAG" val="#wm#"/>
  <p:tag name="KSO_WM_UNIT_USESOURCEFORMAT_APPLY" val="1"/>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1453_4*i*5"/>
  <p:tag name="KSO_WM_TEMPLATE_CATEGORY" val="diagram"/>
  <p:tag name="KSO_WM_TEMPLATE_INDEX" val="20201453"/>
  <p:tag name="KSO_WM_UNIT_LAYERLEVEL" val="1"/>
  <p:tag name="KSO_WM_TAG_VERSION" val="1.0"/>
  <p:tag name="KSO_WM_BEAUTIFY_FLAG" val="#wm#"/>
  <p:tag name="KSO_WM_UNIT_LINE_FORE_SCHEMECOLOR_INDEX" val="15"/>
  <p:tag name="KSO_WM_UNIT_LINE_FILL_TYPE" val="2"/>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UNIT_VALUE" val="78*78"/>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187762_5*m_h_x*1_5_1"/>
  <p:tag name="KSO_WM_TEMPLATE_CATEGORY" val="diagram"/>
  <p:tag name="KSO_WM_TEMPLATE_INDEX" val="20187762"/>
  <p:tag name="KSO_WM_UNIT_LAYERLEVEL" val="1_1_1"/>
  <p:tag name="KSO_WM_TAG_VERSION" val="1.0"/>
  <p:tag name="KSO_WM_BEAUTIFY_FLAG" val="#wm#"/>
  <p:tag name="KSO_WM_UNIT_FILL_FORE_SCHEMECOLOR_INDEX" val="14"/>
  <p:tag name="KSO_WM_UNIT_FILL_TYPE" val="1"/>
  <p:tag name="KSO_WM_UNIT_TEXT_FILL_FORE_SCHEMECOLOR_INDEX" val="15"/>
  <p:tag name="KSO_WM_UNIT_TEXT_FILL_TYPE" val="1"/>
  <p:tag name="KSO_WM_UNIT_USESOURCEFORMAT_APPLY"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201453_4*i*8"/>
  <p:tag name="KSO_WM_TEMPLATE_CATEGORY" val="diagram"/>
  <p:tag name="KSO_WM_TEMPLATE_INDEX" val="20201453"/>
  <p:tag name="KSO_WM_UNIT_LAYERLEVEL" val="1"/>
  <p:tag name="KSO_WM_TAG_VERSION" val="1.0"/>
  <p:tag name="KSO_WM_BEAUTIFY_FLAG" val="#wm#"/>
  <p:tag name="KSO_WM_UNIT_USESOURCEFORMAT_APPLY" val="1"/>
</p:tagLst>
</file>

<file path=ppt/tags/tag15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453_4*l_h_f*1_1_1"/>
  <p:tag name="KSO_WM_TEMPLATE_CATEGORY" val="diagram"/>
  <p:tag name="KSO_WM_TEMPLATE_INDEX" val="2020145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453_4*l_h_i*1_1_2"/>
  <p:tag name="KSO_WM_TEMPLATE_CATEGORY" val="diagram"/>
  <p:tag name="KSO_WM_TEMPLATE_INDEX" val="20201453"/>
  <p:tag name="KSO_WM_UNIT_LAYERLEVEL" val="1_1_1"/>
  <p:tag name="KSO_WM_TAG_VERSION" val="1.0"/>
  <p:tag name="KSO_WM_BEAUTIFY_FLAG" val="#wm#"/>
  <p:tag name="KSO_WM_UNIT_FILL_FORE_SCHEMECOLOR_INDEX" val="5"/>
  <p:tag name="KSO_WM_UNIT_FILL_TYPE" val="1"/>
  <p:tag name="KSO_WM_UNIT_LINE_FORE_SCHEMECOLOR_INDEX" val="1"/>
  <p:tag name="KSO_WM_UNIT_LINE_FILL_TYPE" val="2"/>
  <p:tag name="KSO_WM_UNIT_USESOURCEFORMAT_APPLY" val="1"/>
</p:tagLst>
</file>

<file path=ppt/tags/tag15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453_4*l_h_f*1_2_1"/>
  <p:tag name="KSO_WM_TEMPLATE_CATEGORY" val="diagram"/>
  <p:tag name="KSO_WM_TEMPLATE_INDEX" val="2020145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453_4*l_h_i*1_2_2"/>
  <p:tag name="KSO_WM_TEMPLATE_CATEGORY" val="diagram"/>
  <p:tag name="KSO_WM_TEMPLATE_INDEX" val="20201453"/>
  <p:tag name="KSO_WM_UNIT_LAYERLEVEL" val="1_1_1"/>
  <p:tag name="KSO_WM_TAG_VERSION" val="1.0"/>
  <p:tag name="KSO_WM_BEAUTIFY_FLAG" val="#wm#"/>
  <p:tag name="KSO_WM_UNIT_FILL_FORE_SCHEMECOLOR_INDEX" val="5"/>
  <p:tag name="KSO_WM_UNIT_FILL_TYPE" val="1"/>
  <p:tag name="KSO_WM_UNIT_LINE_FORE_SCHEMECOLOR_INDEX" val="1"/>
  <p:tag name="KSO_WM_UNIT_LINE_FILL_TYPE" val="2"/>
  <p:tag name="KSO_WM_UNIT_USESOURCEFORMAT_APPLY" val="1"/>
</p:tagLst>
</file>

<file path=ppt/tags/tag15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453_4*l_h_f*1_3_1"/>
  <p:tag name="KSO_WM_TEMPLATE_CATEGORY" val="diagram"/>
  <p:tag name="KSO_WM_TEMPLATE_INDEX" val="2020145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453_4*l_h_i*1_3_2"/>
  <p:tag name="KSO_WM_TEMPLATE_CATEGORY" val="diagram"/>
  <p:tag name="KSO_WM_TEMPLATE_INDEX" val="20201453"/>
  <p:tag name="KSO_WM_UNIT_LAYERLEVEL" val="1_1_1"/>
  <p:tag name="KSO_WM_TAG_VERSION" val="1.0"/>
  <p:tag name="KSO_WM_BEAUTIFY_FLAG" val="#wm#"/>
  <p:tag name="KSO_WM_UNIT_FILL_FORE_SCHEMECOLOR_INDEX" val="5"/>
  <p:tag name="KSO_WM_UNIT_FILL_TYPE" val="1"/>
  <p:tag name="KSO_WM_UNIT_LINE_FORE_SCHEMECOLOR_INDEX" val="1"/>
  <p:tag name="KSO_WM_UNIT_LINE_FILL_TYPE" val="2"/>
  <p:tag name="KSO_WM_UNIT_USESOURCEFORMAT_APPLY" val="1"/>
</p:tagLst>
</file>

<file path=ppt/tags/tag15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453_4*l_h_f*1_4_1"/>
  <p:tag name="KSO_WM_TEMPLATE_CATEGORY" val="diagram"/>
  <p:tag name="KSO_WM_TEMPLATE_INDEX" val="2020145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453_4*l_h_i*1_4_2"/>
  <p:tag name="KSO_WM_TEMPLATE_CATEGORY" val="diagram"/>
  <p:tag name="KSO_WM_TEMPLATE_INDEX" val="20201453"/>
  <p:tag name="KSO_WM_UNIT_LAYERLEVEL" val="1_1_1"/>
  <p:tag name="KSO_WM_TAG_VERSION" val="1.0"/>
  <p:tag name="KSO_WM_BEAUTIFY_FLAG" val="#wm#"/>
  <p:tag name="KSO_WM_UNIT_FILL_FORE_SCHEMECOLOR_INDEX" val="5"/>
  <p:tag name="KSO_WM_UNIT_FILL_TYPE" val="1"/>
  <p:tag name="KSO_WM_UNIT_LINE_FORE_SCHEMECOLOR_INDEX" val="1"/>
  <p:tag name="KSO_WM_UNIT_LINE_FILL_TYPE" val="2"/>
  <p:tag name="KSO_WM_UNIT_USESOURCEFORMAT_APPLY" val="1"/>
</p:tagLst>
</file>

<file path=ppt/tags/tag15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453_4*l_h_f*1_5_1"/>
  <p:tag name="KSO_WM_TEMPLATE_CATEGORY" val="diagram"/>
  <p:tag name="KSO_WM_TEMPLATE_INDEX" val="2020145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87762_5*m_i*1_3"/>
  <p:tag name="KSO_WM_TEMPLATE_CATEGORY" val="diagram"/>
  <p:tag name="KSO_WM_TEMPLATE_INDEX" val="20187762"/>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1453_4*l_h_i*1_5_2"/>
  <p:tag name="KSO_WM_TEMPLATE_CATEGORY" val="diagram"/>
  <p:tag name="KSO_WM_TEMPLATE_INDEX" val="20201453"/>
  <p:tag name="KSO_WM_UNIT_LAYERLEVEL" val="1_1_1"/>
  <p:tag name="KSO_WM_TAG_VERSION" val="1.0"/>
  <p:tag name="KSO_WM_BEAUTIFY_FLAG" val="#wm#"/>
  <p:tag name="KSO_WM_UNIT_FILL_FORE_SCHEMECOLOR_INDEX" val="5"/>
  <p:tag name="KSO_WM_UNIT_FILL_TYPE" val="1"/>
  <p:tag name="KSO_WM_UNIT_LINE_FORE_SCHEMECOLOR_INDEX" val="1"/>
  <p:tag name="KSO_WM_UNIT_LINE_FILL_TYPE" val="2"/>
  <p:tag name="KSO_WM_UNIT_USESOURCEFORMAT_APPLY" val="1"/>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1453_4*i*3"/>
  <p:tag name="KSO_WM_TEMPLATE_CATEGORY" val="diagram"/>
  <p:tag name="KSO_WM_TEMPLATE_INDEX" val="2020145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1453_4*i*7"/>
  <p:tag name="KSO_WM_TEMPLATE_CATEGORY" val="diagram"/>
  <p:tag name="KSO_WM_TEMPLATE_INDEX" val="20201453"/>
  <p:tag name="KSO_WM_UNIT_LAYERLEVEL" val="1"/>
  <p:tag name="KSO_WM_TAG_VERSION" val="1.0"/>
  <p:tag name="KSO_WM_BEAUTIFY_FLAG" val="#wm#"/>
  <p:tag name="KSO_WM_UNIT_LINE_FORE_SCHEMECOLOR_INDEX" val="15"/>
  <p:tag name="KSO_WM_UNIT_LINE_FILL_TYPE" val="2"/>
  <p:tag name="KSO_WM_UNIT_USESOURCEFORMAT_APPLY" val="1"/>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1453_4*i*6"/>
  <p:tag name="KSO_WM_TEMPLATE_CATEGORY" val="diagram"/>
  <p:tag name="KSO_WM_TEMPLATE_INDEX" val="20201453"/>
  <p:tag name="KSO_WM_UNIT_LAYERLEVEL" val="1"/>
  <p:tag name="KSO_WM_TAG_VERSION" val="1.0"/>
  <p:tag name="KSO_WM_BEAUTIFY_FLAG" val="#wm#"/>
  <p:tag name="KSO_WM_UNIT_LINE_FORE_SCHEMECOLOR_INDEX" val="15"/>
  <p:tag name="KSO_WM_UNIT_LINE_FILL_TYPE" val="2"/>
  <p:tag name="KSO_WM_UNIT_USESOURCEFORMAT_APPLY" val="1"/>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1453_4*i*1"/>
  <p:tag name="KSO_WM_TEMPLATE_CATEGORY" val="diagram"/>
  <p:tag name="KSO_WM_TEMPLATE_INDEX" val="20201453"/>
  <p:tag name="KSO_WM_UNIT_LAYERLEVEL" val="1"/>
  <p:tag name="KSO_WM_TAG_VERSION" val="1.0"/>
  <p:tag name="KSO_WM_BEAUTIFY_FLAG" val="#wm#"/>
  <p:tag name="KSO_WM_UNIT_USESOURCEFORMAT_APPLY" val="1"/>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201453_4*i*9"/>
  <p:tag name="KSO_WM_TEMPLATE_CATEGORY" val="diagram"/>
  <p:tag name="KSO_WM_TEMPLATE_INDEX" val="2020145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201453_4*i*10"/>
  <p:tag name="KSO_WM_TEMPLATE_CATEGORY" val="diagram"/>
  <p:tag name="KSO_WM_TEMPLATE_INDEX" val="20201453"/>
  <p:tag name="KSO_WM_UNIT_LAYERLEVEL" val="1"/>
  <p:tag name="KSO_WM_TAG_VERSION" val="1.0"/>
  <p:tag name="KSO_WM_BEAUTIFY_FLAG" val="#wm#"/>
  <p:tag name="KSO_WM_UNIT_FILL_FORE_SCHEMECOLOR_INDEX" val="15"/>
  <p:tag name="KSO_WM_UNIT_FILL_TYPE" val="1"/>
  <p:tag name="KSO_WM_UNIT_USESOURCEFORMAT_APPLY" val="1"/>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201453_4*i*11"/>
  <p:tag name="KSO_WM_TEMPLATE_CATEGORY" val="diagram"/>
  <p:tag name="KSO_WM_TEMPLATE_INDEX" val="20201453"/>
  <p:tag name="KSO_WM_UNIT_LAYERLEVEL" val="1"/>
  <p:tag name="KSO_WM_TAG_VERSION" val="1.0"/>
  <p:tag name="KSO_WM_BEAUTIFY_FLAG" val="#wm#"/>
  <p:tag name="KSO_WM_UNIT_FILL_FORE_SCHEMECOLOR_INDEX" val="15"/>
  <p:tag name="KSO_WM_UNIT_FILL_TYPE" val="1"/>
  <p:tag name="KSO_WM_UNIT_USESOURCEFORMAT_APPLY" val="1"/>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201453_4*i*12"/>
  <p:tag name="KSO_WM_TEMPLATE_CATEGORY" val="diagram"/>
  <p:tag name="KSO_WM_TEMPLATE_INDEX" val="2020145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201453_4*i*13"/>
  <p:tag name="KSO_WM_TEMPLATE_CATEGORY" val="diagram"/>
  <p:tag name="KSO_WM_TEMPLATE_INDEX" val="2020145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7762_5*m_h_i*1_1_2"/>
  <p:tag name="KSO_WM_TEMPLATE_CATEGORY" val="diagram"/>
  <p:tag name="KSO_WM_TEMPLATE_INDEX" val="20187762"/>
  <p:tag name="KSO_WM_UNIT_LAYERLEVEL" val="1_1_1"/>
  <p:tag name="KSO_WM_TAG_VERSION" val="1.0"/>
  <p:tag name="KSO_WM_BEAUTIFY_FLAG" val="#wm#"/>
  <p:tag name="KSO_WM_UNIT_FILL_FORE_SCHEMECOLOR_INDEX" val="13"/>
  <p:tag name="KSO_WM_UNIT_FILL_TYPE" val="1"/>
  <p:tag name="KSO_WM_UNIT_TEXT_FILL_FORE_SCHEMECOLOR_INDEX" val="14"/>
  <p:tag name="KSO_WM_UNIT_TEXT_FILL_TYPE" val="1"/>
  <p:tag name="KSO_WM_UNIT_USESOURCEFORMAT_APPLY" val="1"/>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4"/>
  <p:tag name="KSO_WM_UNIT_ID" val="diagram20201453_4*i*14"/>
  <p:tag name="KSO_WM_TEMPLATE_CATEGORY" val="diagram"/>
  <p:tag name="KSO_WM_TEMPLATE_INDEX" val="20201453"/>
  <p:tag name="KSO_WM_UNIT_LAYERLEVEL" val="1"/>
  <p:tag name="KSO_WM_TAG_VERSION" val="1.0"/>
  <p:tag name="KSO_WM_BEAUTIFY_FLAG" val="#wm#"/>
  <p:tag name="KSO_WM_UNIT_USESOURCEFORMAT_APPLY" val="1"/>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1453_4*i*2"/>
  <p:tag name="KSO_WM_TEMPLATE_CATEGORY" val="diagram"/>
  <p:tag name="KSO_WM_TEMPLATE_INDEX" val="20201453"/>
  <p:tag name="KSO_WM_UNIT_LAYERLEVEL" val="1"/>
  <p:tag name="KSO_WM_TAG_VERSION" val="1.0"/>
  <p:tag name="KSO_WM_BEAUTIFY_FLAG" val="#wm#"/>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UNIT_VALUE" val="47*47"/>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87762_5*m_h_x*1_1_1"/>
  <p:tag name="KSO_WM_TEMPLATE_CATEGORY" val="diagram"/>
  <p:tag name="KSO_WM_TEMPLATE_INDEX" val="20187762"/>
  <p:tag name="KSO_WM_UNIT_LAYERLEVEL" val="1_1_1"/>
  <p:tag name="KSO_WM_TAG_VERSION" val="1.0"/>
  <p:tag name="KSO_WM_BEAUTIFY_FLAG" val="#wm#"/>
  <p:tag name="KSO_WM_UNIT_FILL_FORE_SCHEMECOLOR_INDEX" val="14"/>
  <p:tag name="KSO_WM_UNIT_FILL_TYPE" val="1"/>
  <p:tag name="KSO_WM_UNIT_TEXT_FILL_FORE_SCHEMECOLOR_INDEX" val="15"/>
  <p:tag name="KSO_WM_UNIT_TEXT_FILL_TYPE" val="1"/>
  <p:tag name="KSO_WM_UNIT_USESOURCEFORMAT_APPLY" val="1"/>
</p:tagLst>
</file>

<file path=ppt/tags/tag1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7762_5*m_h_a*1_1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199_1*l_i*1_2"/>
  <p:tag name="KSO_WM_TEMPLATE_CATEGORY" val="diagram"/>
  <p:tag name="KSO_WM_TEMPLATE_INDEX" val="2020019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87762_5*m_i*1_2"/>
  <p:tag name="KSO_WM_TEMPLATE_CATEGORY" val="diagram"/>
  <p:tag name="KSO_WM_TEMPLATE_INDEX" val="20187762"/>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87762_5*m_i*1_1"/>
  <p:tag name="KSO_WM_TEMPLATE_CATEGORY" val="diagram"/>
  <p:tag name="KSO_WM_TEMPLATE_INDEX" val="20187762"/>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762_5*m_h_a*1_2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2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7762_5*m_h_a*1_4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87762_5*m_h_i*1_6_1"/>
  <p:tag name="KSO_WM_TEMPLATE_CATEGORY" val="diagram"/>
  <p:tag name="KSO_WM_TEMPLATE_INDEX" val="20187762"/>
  <p:tag name="KSO_WM_UNIT_LAYERLEVEL" val="1_1_1"/>
  <p:tag name="KSO_WM_TAG_VERSION" val="1.0"/>
  <p:tag name="KSO_WM_BEAUTIFY_FLAG" val="#wm#"/>
  <p:tag name="KSO_WM_UNIT_FILL_FORE_SCHEMECOLOR_INDEX" val="13"/>
  <p:tag name="KSO_WM_UNIT_FILL_TYPE" val="1"/>
  <p:tag name="KSO_WM_UNIT_TEXT_FILL_FORE_SCHEMECOLOR_INDEX" val="14"/>
  <p:tag name="KSO_WM_UNIT_TEXT_FILL_TYPE" val="1"/>
  <p:tag name="KSO_WM_UNIT_USESOURCEFORMAT_APPLY" val="1"/>
</p:tagLst>
</file>

<file path=ppt/tags/tag25.xml><?xml version="1.0" encoding="utf-8"?>
<p:tagLst xmlns:a="http://schemas.openxmlformats.org/drawingml/2006/main" xmlns:r="http://schemas.openxmlformats.org/officeDocument/2006/relationships" xmlns:p="http://schemas.openxmlformats.org/presentationml/2006/main">
  <p:tag name="KSO_WM_UNIT_VALUE" val="113*114"/>
  <p:tag name="KSO_WM_UNIT_HIGHLIGHT" val="0"/>
  <p:tag name="KSO_WM_UNIT_COMPATIBLE" val="0"/>
  <p:tag name="KSO_WM_UNIT_DIAGRAM_ISNUMVISUAL" val="0"/>
  <p:tag name="KSO_WM_UNIT_DIAGRAM_ISREFERUNIT" val="0"/>
  <p:tag name="KSO_WM_DIAGRAM_GROUP_CODE" val="m1-1"/>
  <p:tag name="KSO_WM_UNIT_TYPE" val="m_h_x"/>
  <p:tag name="KSO_WM_UNIT_INDEX" val="1_6_1"/>
  <p:tag name="KSO_WM_UNIT_ID" val="diagram20187762_5*m_h_x*1_6_1"/>
  <p:tag name="KSO_WM_TEMPLATE_CATEGORY" val="diagram"/>
  <p:tag name="KSO_WM_TEMPLATE_INDEX" val="2018776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7762_5*m_h_a*1_3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87762_5*m_h_a*1_5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8.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187762_5*m_h_a*1_6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9.xml><?xml version="1.0" encoding="utf-8"?>
<p:tagLst xmlns:a="http://schemas.openxmlformats.org/drawingml/2006/main" xmlns:r="http://schemas.openxmlformats.org/officeDocument/2006/relationships" xmlns:p="http://schemas.openxmlformats.org/presentationml/2006/main">
  <p:tag name="KSO_WM_UNIT_COLOR_SCHEME_SHAPE_ID" val="15"/>
  <p:tag name="KSO_WM_UNIT_COLOR_SCHEME_PARENT_PAGE" val="0_3"/>
  <p:tag name="KSO_WM_UNIT_FOIL_COLOR" val="1"/>
  <p:tag name="KSO_WM_UNIT_ADJUSTLAYOUT_ID" val="15"/>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6518_4*l_h_i*1_1_1"/>
  <p:tag name="KSO_WM_TEMPLATE_CATEGORY" val="diagram"/>
  <p:tag name="KSO_WM_TEMPLATE_INDEX" val="20196518"/>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4"/>
  <p:tag name="KSO_WM_UNIT_TEXT_FILL_TYPE" val="1"/>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SLIDE_ITEM_CNT" val="6"/>
</p:tagLst>
</file>

<file path=ppt/tags/tag30.xml><?xml version="1.0" encoding="utf-8"?>
<p:tagLst xmlns:a="http://schemas.openxmlformats.org/drawingml/2006/main" xmlns:r="http://schemas.openxmlformats.org/officeDocument/2006/relationships" xmlns:p="http://schemas.openxmlformats.org/presentationml/2006/main">
  <p:tag name="KSO_WM_UNIT_COLOR_SCHEME_SHAPE_ID" val="55"/>
  <p:tag name="KSO_WM_UNIT_COLOR_SCHEME_PARENT_PAGE" val="0_3"/>
  <p:tag name="KSO_WM_UNIT_FOIL_COLOR" val="1"/>
  <p:tag name="KSO_WM_UNIT_ADJUSTLAYOUT_ID" val="55"/>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6518_4*l_h_i*1_2_1"/>
  <p:tag name="KSO_WM_TEMPLATE_CATEGORY" val="diagram"/>
  <p:tag name="KSO_WM_TEMPLATE_INDEX" val="20196518"/>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4"/>
  <p:tag name="KSO_WM_UNIT_TEXT_FILL_TYPE" val="1"/>
  <p:tag name="KSO_WM_UNIT_USESOURCEFORMAT_APPLY" val="1"/>
</p:tagLst>
</file>

<file path=ppt/tags/tag31.xml><?xml version="1.0" encoding="utf-8"?>
<p:tagLst xmlns:a="http://schemas.openxmlformats.org/drawingml/2006/main" xmlns:r="http://schemas.openxmlformats.org/officeDocument/2006/relationships" xmlns:p="http://schemas.openxmlformats.org/presentationml/2006/main">
  <p:tag name="KSO_WM_UNIT_COLOR_SCHEME_SHAPE_ID" val="56"/>
  <p:tag name="KSO_WM_UNIT_COLOR_SCHEME_PARENT_PAGE" val="0_3"/>
  <p:tag name="KSO_WM_UNIT_FOIL_COLOR" val="1"/>
  <p:tag name="KSO_WM_UNIT_ADJUSTLAYOUT_ID" val="56"/>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6518_4*l_h_i*1_3_1"/>
  <p:tag name="KSO_WM_TEMPLATE_CATEGORY" val="diagram"/>
  <p:tag name="KSO_WM_TEMPLATE_INDEX" val="20196518"/>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4"/>
  <p:tag name="KSO_WM_UNIT_TEXT_FILL_TYPE" val="1"/>
  <p:tag name="KSO_WM_UNIT_USESOURCEFORMAT_APPLY" val="1"/>
</p:tagLst>
</file>

<file path=ppt/tags/tag32.xml><?xml version="1.0" encoding="utf-8"?>
<p:tagLst xmlns:a="http://schemas.openxmlformats.org/drawingml/2006/main" xmlns:r="http://schemas.openxmlformats.org/officeDocument/2006/relationships" xmlns:p="http://schemas.openxmlformats.org/presentationml/2006/main">
  <p:tag name="KSO_WM_UNIT_COLOR_SCHEME_SHAPE_ID" val="59"/>
  <p:tag name="KSO_WM_UNIT_COLOR_SCHEME_PARENT_PAGE" val="0_3"/>
  <p:tag name="KSO_WM_UNIT_FOIL_COLOR" val="1"/>
  <p:tag name="KSO_WM_UNIT_ADJUSTLAYOUT_ID" val="59"/>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6518_4*l_h_i*1_4_1"/>
  <p:tag name="KSO_WM_TEMPLATE_CATEGORY" val="diagram"/>
  <p:tag name="KSO_WM_TEMPLATE_INDEX" val="20196518"/>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4"/>
  <p:tag name="KSO_WM_UNIT_TEXT_FILL_TYPE" val="1"/>
  <p:tag name="KSO_WM_UNIT_USESOURCEFORMAT_APPLY" val="1"/>
</p:tagLst>
</file>

<file path=ppt/tags/tag33.xml><?xml version="1.0" encoding="utf-8"?>
<p:tagLst xmlns:a="http://schemas.openxmlformats.org/drawingml/2006/main" xmlns:r="http://schemas.openxmlformats.org/officeDocument/2006/relationships" xmlns:p="http://schemas.openxmlformats.org/presentationml/2006/main">
  <p:tag name="KSO_WM_UNIT_TEXT_PART_ID_V2" val="d-2-1"/>
  <p:tag name="KSO_WM_UNIT_COLOR_SCHEME_SHAPE_ID" val="57"/>
  <p:tag name="KSO_WM_UNIT_COLOR_SCHEME_PARENT_PAGE" val="0_3"/>
  <p:tag name="KSO_WM_UNIT_ADJUSTLAYOUT_ID" val="57"/>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6518_4*l_h_f*1_1_1"/>
  <p:tag name="KSO_WM_TEMPLATE_CATEGORY" val="diagram"/>
  <p:tag name="KSO_WM_TEMPLATE_INDEX" val="20196518"/>
  <p:tag name="KSO_WM_UNIT_LAYERLEVEL" val="1_1_1"/>
  <p:tag name="KSO_WM_TAG_VERSION" val="1.0"/>
  <p:tag name="KSO_WM_BEAUTIFY_FLAG" val="#wm#"/>
  <p:tag name="KSO_WM_UNIT_PRESET_TEXT" val="点击此处添加正文内容，请尽量言简意赅的阐述观点。"/>
  <p:tag name="KSO_WM_UNIT_TEXT_FILL_FORE_SCHEMECOLOR_INDEX" val="13"/>
  <p:tag name="KSO_WM_UNIT_TEXT_FILL_TYPE" val="1"/>
  <p:tag name="KSO_WM_UNIT_USESOURCEFORMAT_APPLY" val="1"/>
</p:tagLst>
</file>

<file path=ppt/tags/tag34.xml><?xml version="1.0" encoding="utf-8"?>
<p:tagLst xmlns:a="http://schemas.openxmlformats.org/drawingml/2006/main" xmlns:r="http://schemas.openxmlformats.org/officeDocument/2006/relationships" xmlns:p="http://schemas.openxmlformats.org/presentationml/2006/main">
  <p:tag name="KSO_WM_UNIT_TEXT_PART_ID_V2" val="c-5-1"/>
  <p:tag name="KSO_WM_UNIT_COLOR_SCHEME_SHAPE_ID" val="58"/>
  <p:tag name="KSO_WM_UNIT_COLOR_SCHEME_PARENT_PAGE" val="0_3"/>
  <p:tag name="KSO_WM_UNIT_ADJUSTLAYOUT_ID" val="5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6518_4*l_h_a*1_1_1"/>
  <p:tag name="KSO_WM_TEMPLATE_CATEGORY" val="diagram"/>
  <p:tag name="KSO_WM_TEMPLATE_INDEX" val="20196518"/>
  <p:tag name="KSO_WM_UNIT_LAYERLEVEL" val="1_1_1"/>
  <p:tag name="KSO_WM_TAG_VERSION" val="1.0"/>
  <p:tag name="KSO_WM_BEAUTIFY_FLAG" val="#wm#"/>
  <p:tag name="KSO_WM_UNIT_PRESET_TEXT" val="单击此处添加小标题"/>
  <p:tag name="KSO_WM_UNIT_TEXT_FILL_FORE_SCHEMECOLOR_INDEX" val="13"/>
  <p:tag name="KSO_WM_UNIT_TEXT_FILL_TYPE" val="1"/>
  <p:tag name="KSO_WM_UNIT_USESOURCEFORMAT_APPLY" val="1"/>
</p:tagLst>
</file>

<file path=ppt/tags/tag35.xml><?xml version="1.0" encoding="utf-8"?>
<p:tagLst xmlns:a="http://schemas.openxmlformats.org/drawingml/2006/main" xmlns:r="http://schemas.openxmlformats.org/officeDocument/2006/relationships" xmlns:p="http://schemas.openxmlformats.org/presentationml/2006/main">
  <p:tag name="KSO_WM_UNIT_TEXT_PART_ID_V2" val="c-5-1"/>
  <p:tag name="KSO_WM_UNIT_COLOR_SCHEME_SHAPE_ID" val="68"/>
  <p:tag name="KSO_WM_UNIT_COLOR_SCHEME_PARENT_PAGE" val="0_3"/>
  <p:tag name="KSO_WM_UNIT_ADJUSTLAYOUT_ID" val="6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6518_4*l_h_a*1_3_1"/>
  <p:tag name="KSO_WM_TEMPLATE_CATEGORY" val="diagram"/>
  <p:tag name="KSO_WM_TEMPLATE_INDEX" val="20196518"/>
  <p:tag name="KSO_WM_UNIT_LAYERLEVEL" val="1_1_1"/>
  <p:tag name="KSO_WM_TAG_VERSION" val="1.0"/>
  <p:tag name="KSO_WM_BEAUTIFY_FLAG" val="#wm#"/>
  <p:tag name="KSO_WM_UNIT_PRESET_TEXT" val="单击此处添加小标题"/>
  <p:tag name="KSO_WM_UNIT_TEXT_FILL_FORE_SCHEMECOLOR_INDEX" val="13"/>
  <p:tag name="KSO_WM_UNIT_TEXT_FILL_TYPE" val="1"/>
  <p:tag name="KSO_WM_UNIT_USESOURCEFORMAT_APPLY" val="1"/>
</p:tagLst>
</file>

<file path=ppt/tags/tag36.xml><?xml version="1.0" encoding="utf-8"?>
<p:tagLst xmlns:a="http://schemas.openxmlformats.org/drawingml/2006/main" xmlns:r="http://schemas.openxmlformats.org/officeDocument/2006/relationships" xmlns:p="http://schemas.openxmlformats.org/presentationml/2006/main">
  <p:tag name="KSO_WM_UNIT_TEXT_PART_ID_V2" val="c-5-1"/>
  <p:tag name="KSO_WM_UNIT_COLOR_SCHEME_SHAPE_ID" val="62"/>
  <p:tag name="KSO_WM_UNIT_COLOR_SCHEME_PARENT_PAGE" val="0_3"/>
  <p:tag name="KSO_WM_UNIT_ADJUSTLAYOUT_ID" val="62"/>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6518_4*l_h_a*1_2_1"/>
  <p:tag name="KSO_WM_TEMPLATE_CATEGORY" val="diagram"/>
  <p:tag name="KSO_WM_TEMPLATE_INDEX" val="20196518"/>
  <p:tag name="KSO_WM_UNIT_LAYERLEVEL" val="1_1_1"/>
  <p:tag name="KSO_WM_TAG_VERSION" val="1.0"/>
  <p:tag name="KSO_WM_BEAUTIFY_FLAG" val="#wm#"/>
  <p:tag name="KSO_WM_UNIT_PRESET_TEXT" val="单击此处添加小标题"/>
  <p:tag name="KSO_WM_UNIT_TEXT_FILL_FORE_SCHEMECOLOR_INDEX" val="13"/>
  <p:tag name="KSO_WM_UNIT_TEXT_FILL_TYPE" val="1"/>
  <p:tag name="KSO_WM_UNIT_USESOURCEFORMAT_APPLY" val="1"/>
</p:tagLst>
</file>

<file path=ppt/tags/tag37.xml><?xml version="1.0" encoding="utf-8"?>
<p:tagLst xmlns:a="http://schemas.openxmlformats.org/drawingml/2006/main" xmlns:r="http://schemas.openxmlformats.org/officeDocument/2006/relationships" xmlns:p="http://schemas.openxmlformats.org/presentationml/2006/main">
  <p:tag name="KSO_WM_UNIT_TEXT_PART_ID_V2" val="c-5-1"/>
  <p:tag name="KSO_WM_UNIT_COLOR_SCHEME_SHAPE_ID" val="65"/>
  <p:tag name="KSO_WM_UNIT_COLOR_SCHEME_PARENT_PAGE" val="0_3"/>
  <p:tag name="KSO_WM_UNIT_ADJUSTLAYOUT_ID" val="6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6518_4*l_h_a*1_4_1"/>
  <p:tag name="KSO_WM_TEMPLATE_CATEGORY" val="diagram"/>
  <p:tag name="KSO_WM_TEMPLATE_INDEX" val="20196518"/>
  <p:tag name="KSO_WM_UNIT_LAYERLEVEL" val="1_1_1"/>
  <p:tag name="KSO_WM_TAG_VERSION" val="1.0"/>
  <p:tag name="KSO_WM_BEAUTIFY_FLAG" val="#wm#"/>
  <p:tag name="KSO_WM_UNIT_PRESET_TEXT" val="单击此处添加小标题"/>
  <p:tag name="KSO_WM_UNIT_TEXT_FILL_FORE_SCHEMECOLOR_INDEX" val="13"/>
  <p:tag name="KSO_WM_UNIT_TEXT_FILL_TYPE" val="1"/>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UNIT_COLOR_SCHEME_SHAPE_ID" val="59"/>
  <p:tag name="KSO_WM_UNIT_COLOR_SCHEME_PARENT_PAGE" val="0_3"/>
  <p:tag name="KSO_WM_UNIT_FOIL_COLOR" val="1"/>
  <p:tag name="KSO_WM_UNIT_ADJUSTLAYOUT_ID" val="59"/>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6518_4*l_h_i*1_5_1"/>
  <p:tag name="KSO_WM_TEMPLATE_CATEGORY" val="diagram"/>
  <p:tag name="KSO_WM_TEMPLATE_INDEX" val="20196518"/>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4"/>
  <p:tag name="KSO_WM_UNIT_TEXT_FILL_TYPE" val="1"/>
  <p:tag name="KSO_WM_UNIT_USESOURCEFORMAT_APPLY" val="1"/>
</p:tagLst>
</file>

<file path=ppt/tags/tag39.xml><?xml version="1.0" encoding="utf-8"?>
<p:tagLst xmlns:a="http://schemas.openxmlformats.org/drawingml/2006/main" xmlns:r="http://schemas.openxmlformats.org/officeDocument/2006/relationships" xmlns:p="http://schemas.openxmlformats.org/presentationml/2006/main">
  <p:tag name="KSO_WM_UNIT_COLOR_SCHEME_SHAPE_ID" val="37"/>
  <p:tag name="KSO_WM_UNIT_COLOR_SCHEME_PARENT_PAGE" val="0_3"/>
  <p:tag name="KSO_WM_UNIT_ADJUSTLAYOUT_ID" val="37"/>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6518_4*l_h_i*1_1_2"/>
  <p:tag name="KSO_WM_TEMPLATE_CATEGORY" val="diagram"/>
  <p:tag name="KSO_WM_TEMPLATE_INDEX" val="20196518"/>
  <p:tag name="KSO_WM_UNIT_LAYERLEVEL" val="1_1_1"/>
  <p:tag name="KSO_WM_TAG_VERSION" val="1.0"/>
  <p:tag name="KSO_WM_BEAUTIFY_FLAG" val="#wm#"/>
  <p:tag name="KSO_WM_UNIT_FILL_FORE_SCHEMECOLOR_INDEX" val="5"/>
  <p:tag name="KSO_WM_UNIT_FILL_TYPE" val="1"/>
  <p:tag name="KSO_WM_UNIT_SHADOW_SCHEMECOLOR_INDEX" val="14"/>
  <p:tag name="KSO_WM_UNIT_TEXT_FILL_FORE_SCHEMECOLOR_INDEX" val="14"/>
  <p:tag name="KSO_WM_UNIT_TEXT_FILL_TYPE" val="1"/>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199_1*a*1"/>
  <p:tag name="KSO_WM_TEMPLATE_CATEGORY" val="diagram"/>
  <p:tag name="KSO_WM_TEMPLATE_INDEX" val="2020019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0.xml><?xml version="1.0" encoding="utf-8"?>
<p:tagLst xmlns:a="http://schemas.openxmlformats.org/drawingml/2006/main" xmlns:r="http://schemas.openxmlformats.org/officeDocument/2006/relationships" xmlns:p="http://schemas.openxmlformats.org/presentationml/2006/main">
  <p:tag name="KSO_WM_UNIT_COLOR_SCHEME_SHAPE_ID" val="49"/>
  <p:tag name="KSO_WM_UNIT_COLOR_SCHEME_PARENT_PAGE" val="0_3"/>
  <p:tag name="KSO_WM_UNIT_ADJUSTLAYOUT_ID" val="49"/>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6518_4*l_h_i*1_3_2"/>
  <p:tag name="KSO_WM_TEMPLATE_CATEGORY" val="diagram"/>
  <p:tag name="KSO_WM_TEMPLATE_INDEX" val="20196518"/>
  <p:tag name="KSO_WM_UNIT_LAYERLEVEL" val="1_1_1"/>
  <p:tag name="KSO_WM_TAG_VERSION" val="1.0"/>
  <p:tag name="KSO_WM_BEAUTIFY_FLAG" val="#wm#"/>
  <p:tag name="KSO_WM_UNIT_FILL_FORE_SCHEMECOLOR_INDEX" val="5"/>
  <p:tag name="KSO_WM_UNIT_FILL_TYPE" val="1"/>
  <p:tag name="KSO_WM_UNIT_SHADOW_SCHEMECOLOR_INDEX" val="14"/>
  <p:tag name="KSO_WM_UNIT_TEXT_FILL_FORE_SCHEMECOLOR_INDEX" val="14"/>
  <p:tag name="KSO_WM_UNIT_TEXT_FILL_TYPE" val="1"/>
  <p:tag name="KSO_WM_UNIT_USESOURCEFORMAT_APPLY" val="1"/>
</p:tagLst>
</file>

<file path=ppt/tags/tag41.xml><?xml version="1.0" encoding="utf-8"?>
<p:tagLst xmlns:a="http://schemas.openxmlformats.org/drawingml/2006/main" xmlns:r="http://schemas.openxmlformats.org/officeDocument/2006/relationships" xmlns:p="http://schemas.openxmlformats.org/presentationml/2006/main">
  <p:tag name="KSO_WM_UNIT_COLOR_SCHEME_SHAPE_ID" val="51"/>
  <p:tag name="KSO_WM_UNIT_COLOR_SCHEME_PARENT_PAGE" val="0_3"/>
  <p:tag name="KSO_WM_UNIT_ADJUSTLAYOUT_ID" val="51"/>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6518_4*l_h_i*1_2_2"/>
  <p:tag name="KSO_WM_TEMPLATE_CATEGORY" val="diagram"/>
  <p:tag name="KSO_WM_TEMPLATE_INDEX" val="20196518"/>
  <p:tag name="KSO_WM_UNIT_LAYERLEVEL" val="1_1_1"/>
  <p:tag name="KSO_WM_TAG_VERSION" val="1.0"/>
  <p:tag name="KSO_WM_BEAUTIFY_FLAG" val="#wm#"/>
  <p:tag name="KSO_WM_UNIT_FILL_FORE_SCHEMECOLOR_INDEX" val="5"/>
  <p:tag name="KSO_WM_UNIT_FILL_TYPE" val="1"/>
  <p:tag name="KSO_WM_UNIT_SHADOW_SCHEMECOLOR_INDEX" val="14"/>
  <p:tag name="KSO_WM_UNIT_TEXT_FILL_FORE_SCHEMECOLOR_INDEX" val="14"/>
  <p:tag name="KSO_WM_UNIT_TEXT_FILL_TYPE" val="1"/>
  <p:tag name="KSO_WM_UNIT_USESOURCEFORMAT_APPLY" val="1"/>
</p:tagLst>
</file>

<file path=ppt/tags/tag42.xml><?xml version="1.0" encoding="utf-8"?>
<p:tagLst xmlns:a="http://schemas.openxmlformats.org/drawingml/2006/main" xmlns:r="http://schemas.openxmlformats.org/officeDocument/2006/relationships" xmlns:p="http://schemas.openxmlformats.org/presentationml/2006/main">
  <p:tag name="KSO_WM_UNIT_COLOR_SCHEME_SHAPE_ID" val="63"/>
  <p:tag name="KSO_WM_UNIT_COLOR_SCHEME_PARENT_PAGE" val="0_3"/>
  <p:tag name="KSO_WM_UNIT_ADJUSTLAYOUT_ID" val="63"/>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196518_4*l_h_i*1_4_2"/>
  <p:tag name="KSO_WM_TEMPLATE_CATEGORY" val="diagram"/>
  <p:tag name="KSO_WM_TEMPLATE_INDEX" val="20196518"/>
  <p:tag name="KSO_WM_UNIT_LAYERLEVEL" val="1_1_1"/>
  <p:tag name="KSO_WM_TAG_VERSION" val="1.0"/>
  <p:tag name="KSO_WM_BEAUTIFY_FLAG" val="#wm#"/>
  <p:tag name="KSO_WM_UNIT_FILL_FORE_SCHEMECOLOR_INDEX" val="5"/>
  <p:tag name="KSO_WM_UNIT_FILL_TYPE" val="1"/>
  <p:tag name="KSO_WM_UNIT_SHADOW_SCHEMECOLOR_INDEX" val="14"/>
  <p:tag name="KSO_WM_UNIT_TEXT_FILL_FORE_SCHEMECOLOR_INDEX" val="14"/>
  <p:tag name="KSO_WM_UNIT_TEXT_FILL_TYPE" val="1"/>
  <p:tag name="KSO_WM_UNIT_USESOURCEFORMAT_APPLY" val="1"/>
</p:tagLst>
</file>

<file path=ppt/tags/tag43.xml><?xml version="1.0" encoding="utf-8"?>
<p:tagLst xmlns:a="http://schemas.openxmlformats.org/drawingml/2006/main" xmlns:r="http://schemas.openxmlformats.org/officeDocument/2006/relationships" xmlns:p="http://schemas.openxmlformats.org/presentationml/2006/main">
  <p:tag name="KSO_WM_UNIT_COLOR_SCHEME_SHAPE_ID" val="66"/>
  <p:tag name="KSO_WM_UNIT_COLOR_SCHEME_PARENT_PAGE" val="0_3"/>
  <p:tag name="KSO_WM_UNIT_ADJUSTLAYOUT_ID" val="66"/>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96518_4*l_h_i*1_4_3"/>
  <p:tag name="KSO_WM_TEMPLATE_CATEGORY" val="diagram"/>
  <p:tag name="KSO_WM_TEMPLATE_INDEX" val="2019651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4.xml><?xml version="1.0" encoding="utf-8"?>
<p:tagLst xmlns:a="http://schemas.openxmlformats.org/drawingml/2006/main" xmlns:r="http://schemas.openxmlformats.org/officeDocument/2006/relationships" xmlns:p="http://schemas.openxmlformats.org/presentationml/2006/main">
  <p:tag name="KSO_WM_UNIT_COLOR_SCHEME_SHAPE_ID" val="63"/>
  <p:tag name="KSO_WM_UNIT_COLOR_SCHEME_PARENT_PAGE" val="0_3"/>
  <p:tag name="KSO_WM_UNIT_ADJUSTLAYOUT_ID" val="63"/>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2"/>
  <p:tag name="KSO_WM_UNIT_ID" val="diagram20196518_4*l_h_i*1_5_2"/>
  <p:tag name="KSO_WM_TEMPLATE_CATEGORY" val="diagram"/>
  <p:tag name="KSO_WM_TEMPLATE_INDEX" val="20196518"/>
  <p:tag name="KSO_WM_UNIT_LAYERLEVEL" val="1_1_1"/>
  <p:tag name="KSO_WM_TAG_VERSION" val="1.0"/>
  <p:tag name="KSO_WM_BEAUTIFY_FLAG" val="#wm#"/>
  <p:tag name="KSO_WM_UNIT_FILL_FORE_SCHEMECOLOR_INDEX" val="5"/>
  <p:tag name="KSO_WM_UNIT_FILL_TYPE" val="1"/>
  <p:tag name="KSO_WM_UNIT_SHADOW_SCHEMECOLOR_INDEX" val="14"/>
  <p:tag name="KSO_WM_UNIT_TEXT_FILL_FORE_SCHEMECOLOR_INDEX" val="14"/>
  <p:tag name="KSO_WM_UNIT_TEXT_FILL_TYPE" val="1"/>
  <p:tag name="KSO_WM_UNIT_USESOURCEFORMAT_APPLY" val="1"/>
</p:tagLst>
</file>

<file path=ppt/tags/tag45.xml><?xml version="1.0" encoding="utf-8"?>
<p:tagLst xmlns:a="http://schemas.openxmlformats.org/drawingml/2006/main" xmlns:r="http://schemas.openxmlformats.org/officeDocument/2006/relationships" xmlns:p="http://schemas.openxmlformats.org/presentationml/2006/main">
  <p:tag name="KSO_WM_UNIT_COLOR_SCHEME_SHAPE_ID" val="66"/>
  <p:tag name="KSO_WM_UNIT_COLOR_SCHEME_PARENT_PAGE" val="0_3"/>
  <p:tag name="KSO_WM_UNIT_ADJUSTLAYOUT_ID" val="66"/>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3"/>
  <p:tag name="KSO_WM_UNIT_ID" val="diagram20196518_4*l_h_i*1_5_3"/>
  <p:tag name="KSO_WM_TEMPLATE_CATEGORY" val="diagram"/>
  <p:tag name="KSO_WM_TEMPLATE_INDEX" val="2019651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1445,&quot;width&quot;:15315}"/>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5_3*l_h_i*1_4_2"/>
  <p:tag name="KSO_WM_TEMPLATE_CATEGORY" val="diagram"/>
  <p:tag name="KSO_WM_TEMPLATE_INDEX" val="2019893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3*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4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3*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199_1*l_i*1_1"/>
  <p:tag name="KSO_WM_TEMPLATE_CATEGORY" val="diagram"/>
  <p:tag name="KSO_WM_TEMPLATE_INDEX" val="2020019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35_3*l_h_i*1_4_1"/>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5_3*l_h_i*1_3_2"/>
  <p:tag name="KSO_WM_TEMPLATE_CATEGORY" val="diagram"/>
  <p:tag name="KSO_WM_TEMPLATE_INDEX" val="2019893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3*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5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3*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5_3*l_h_i*1_3_1"/>
  <p:tag name="KSO_WM_TEMPLATE_CATEGORY" val="diagram"/>
  <p:tag name="KSO_WM_TEMPLATE_INDEX" val="20198935"/>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5_3*l_h_i*1_2_2"/>
  <p:tag name="KSO_WM_TEMPLATE_CATEGORY" val="diagram"/>
  <p:tag name="KSO_WM_TEMPLATE_INDEX" val="2019893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3*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5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3*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5_3*l_h_i*1_2_1"/>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5_3*l_h_i*1_1_2"/>
  <p:tag name="KSO_WM_TEMPLATE_CATEGORY" val="diagram"/>
  <p:tag name="KSO_WM_TEMPLATE_INDEX" val="2019893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199_1*l_i*1_2"/>
  <p:tag name="KSO_WM_TEMPLATE_CATEGORY" val="diagram"/>
  <p:tag name="KSO_WM_TEMPLATE_INDEX" val="2020019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6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5_3*l_h_a*1_1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6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5_3*l_h_f*1_1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5_3*l_h_i*1_1_1"/>
  <p:tag name="KSO_WM_TEMPLATE_CATEGORY" val="diagram"/>
  <p:tag name="KSO_WM_TEMPLATE_INDEX" val="20198935"/>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5_3*a*1"/>
  <p:tag name="KSO_WM_TEMPLATE_CATEGORY" val="diagram"/>
  <p:tag name="KSO_WM_TEMPLATE_INDEX" val="20198935"/>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4.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1_3*m_h_i*1_1_1"/>
  <p:tag name="KSO_WM_TEMPLATE_CATEGORY" val="diagram"/>
  <p:tag name="KSO_WM_TEMPLATE_INDEX" val="201993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5.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1_3*m_h_i*1_1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6.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71_3*m_h_a*1_1_1"/>
  <p:tag name="KSO_WM_TEMPLATE_CATEGORY" val="diagram"/>
  <p:tag name="KSO_WM_TEMPLATE_INDEX" val="2019937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1_3*m_h_f*1_1_1"/>
  <p:tag name="KSO_WM_TEMPLATE_CATEGORY" val="diagram"/>
  <p:tag name="KSO_WM_TEMPLATE_INDEX" val="2019937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1_3*m_h_i*1_2_1"/>
  <p:tag name="KSO_WM_TEMPLATE_CATEGORY" val="diagram"/>
  <p:tag name="KSO_WM_TEMPLATE_INDEX" val="201993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9.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1_3*m_h_i*1_2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187762_5*m_i*1_4"/>
  <p:tag name="KSO_WM_TEMPLATE_CATEGORY" val="diagram"/>
  <p:tag name="KSO_WM_TEMPLATE_INDEX" val="20187762"/>
  <p:tag name="KSO_WM_UNIT_LAYERLEVEL" val="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70.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71_3*m_h_a*1_2_1"/>
  <p:tag name="KSO_WM_TEMPLATE_CATEGORY" val="diagram"/>
  <p:tag name="KSO_WM_TEMPLATE_INDEX" val="2019937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71.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1_3*m_h_f*1_2_1"/>
  <p:tag name="KSO_WM_TEMPLATE_CATEGORY" val="diagram"/>
  <p:tag name="KSO_WM_TEMPLATE_INDEX" val="2019937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2.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1_3*m_h_i*1_3_1"/>
  <p:tag name="KSO_WM_TEMPLATE_CATEGORY" val="diagram"/>
  <p:tag name="KSO_WM_TEMPLATE_INDEX" val="2019937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3.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1_3*m_h_i*1_3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4.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71_3*m_h_a*1_3_1"/>
  <p:tag name="KSO_WM_TEMPLATE_CATEGORY" val="diagram"/>
  <p:tag name="KSO_WM_TEMPLATE_INDEX" val="2019937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75.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1_3*m_h_f*1_3_1"/>
  <p:tag name="KSO_WM_TEMPLATE_CATEGORY" val="diagram"/>
  <p:tag name="KSO_WM_TEMPLATE_INDEX" val="2019937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6.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1_3*m_h_i*1_4_1"/>
  <p:tag name="KSO_WM_TEMPLATE_CATEGORY" val="diagram"/>
  <p:tag name="KSO_WM_TEMPLATE_INDEX" val="2019937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77.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1_3*m_h_i*1_4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8.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71_3*m_h_a*1_4_1"/>
  <p:tag name="KSO_WM_TEMPLATE_CATEGORY" val="diagram"/>
  <p:tag name="KSO_WM_TEMPLATE_INDEX" val="2019937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79.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1_3*m_h_f*1_4_1"/>
  <p:tag name="KSO_WM_TEMPLATE_CATEGORY" val="diagram"/>
  <p:tag name="KSO_WM_TEMPLATE_INDEX" val="2019937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7762_5*m_h_i*1_2_2"/>
  <p:tag name="KSO_WM_TEMPLATE_CATEGORY" val="diagram"/>
  <p:tag name="KSO_WM_TEMPLATE_INDEX" val="2018776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80.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71_3*m_i*1_1"/>
  <p:tag name="KSO_WM_TEMPLATE_CATEGORY" val="diagram"/>
  <p:tag name="KSO_WM_TEMPLATE_INDEX" val="20199371"/>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81.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71_3*m_i*1_2"/>
  <p:tag name="KSO_WM_TEMPLATE_CATEGORY" val="diagram"/>
  <p:tag name="KSO_WM_TEMPLATE_INDEX" val="20199371"/>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82.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371_3*m_i*1_3"/>
  <p:tag name="KSO_WM_TEMPLATE_CATEGORY" val="diagram"/>
  <p:tag name="KSO_WM_TEMPLATE_INDEX" val="20199371"/>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1_3*i*1"/>
  <p:tag name="KSO_WM_TEMPLATE_CATEGORY" val="diagram"/>
  <p:tag name="KSO_WM_TEMPLATE_INDEX" val="20199371"/>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1_3*i*2"/>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1_3*i*3"/>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1_3*i*4"/>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1_3*i*5"/>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6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6_1"/>
  <p:tag name="KSO_WM_UNIT_FILL_FORE_SCHEMECOLOR_INDEX" val="10"/>
  <p:tag name="KSO_WM_UNIT_FILL_TYPE" val="1"/>
  <p:tag name="KSO_WM_UNIT_TEXT_FILL_FORE_SCHEMECOLOR_INDEX" val="13"/>
  <p:tag name="KSO_WM_UNIT_TEXT_FILL_TYPE" val="1"/>
  <p:tag name="KSO_WM_UNIT_USESOURCEFORMAT_APPLY" val="1"/>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6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6_2"/>
  <p:tag name="KSO_WM_UNIT_FILL_FORE_SCHEMECOLOR_INDEX" val="10"/>
  <p:tag name="KSO_WM_UNIT_FILL_TYPE" val="1"/>
  <p:tag name="KSO_WM_UNIT_TEXT_FILL_FORE_SCHEMECOLOR_INDEX" val="13"/>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VALUE" val="78*78"/>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87762_5*m_h_x*1_2_1"/>
  <p:tag name="KSO_WM_TEMPLATE_CATEGORY" val="diagram"/>
  <p:tag name="KSO_WM_TEMPLATE_INDEX" val="20187762"/>
  <p:tag name="KSO_WM_UNIT_LAYERLEVEL" val="1_1_1"/>
  <p:tag name="KSO_WM_TAG_VERSION" val="1.0"/>
  <p:tag name="KSO_WM_BEAUTIFY_FLAG" val="#wm#"/>
  <p:tag name="KSO_WM_UNIT_FILL_FORE_SCHEMECOLOR_INDEX" val="14"/>
  <p:tag name="KSO_WM_UNIT_FILL_TYPE" val="1"/>
  <p:tag name="KSO_WM_UNIT_TEXT_FILL_FORE_SCHEMECOLOR_INDEX" val="15"/>
  <p:tag name="KSO_WM_UNIT_TEXT_FILL_TYPE" val="1"/>
  <p:tag name="KSO_WM_UNIT_USESOURCEFORMAT_APPLY" val="1"/>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 name="KSO_WM_UNIT_USESOURCEFORMAT_APPLY" val="1"/>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1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1_2"/>
  <p:tag name="KSO_WM_UNIT_FILL_FORE_SCHEMECOLOR_INDEX" val="5"/>
  <p:tag name="KSO_WM_UNIT_FILL_TYPE" val="1"/>
  <p:tag name="KSO_WM_UNIT_TEXT_FILL_FORE_SCHEMECOLOR_INDEX" val="13"/>
  <p:tag name="KSO_WM_UNIT_TEXT_FILL_TYPE" val="1"/>
  <p:tag name="KSO_WM_UNIT_USESOURCEFORMAT_APPLY" val="1"/>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 name="KSO_WM_UNIT_USESOURCEFORMAT_APPLY" val="1"/>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3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 name="KSO_WM_UNIT_USESOURCEFORMAT_APPLY" val="1"/>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3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3_2"/>
  <p:tag name="KSO_WM_UNIT_FILL_FORE_SCHEMECOLOR_INDEX" val="7"/>
  <p:tag name="KSO_WM_UNIT_FILL_TYPE" val="1"/>
  <p:tag name="KSO_WM_UNIT_TEXT_FILL_FORE_SCHEMECOLOR_INDEX" val="13"/>
  <p:tag name="KSO_WM_UNIT_TEXT_FILL_TYPE" val="1"/>
  <p:tag name="KSO_WM_UNIT_USESOURCEFORMAT_APPLY" val="1"/>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4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 name="KSO_WM_UNIT_USESOURCEFORMAT_APPLY" val="1"/>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4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4_2"/>
  <p:tag name="KSO_WM_UNIT_FILL_FORE_SCHEMECOLOR_INDEX" val="8"/>
  <p:tag name="KSO_WM_UNIT_FILL_TYPE" val="1"/>
  <p:tag name="KSO_WM_UNIT_TEXT_FILL_FORE_SCHEMECOLOR_INDEX" val="13"/>
  <p:tag name="KSO_WM_UNIT_TEXT_FILL_TYPE" val="1"/>
  <p:tag name="KSO_WM_UNIT_USESOURCEFORMAT_APPLY" val="1"/>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5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 name="KSO_WM_UNIT_USESOURCEFORMAT_APPLY" val="1"/>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4*q_h_i*1_5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5_2"/>
  <p:tag name="KSO_WM_UNIT_FILL_FORE_SCHEMECOLOR_INDEX" val="9"/>
  <p:tag name="KSO_WM_UNIT_FILL_TYPE" val="1"/>
  <p:tag name="KSO_WM_UNIT_TEXT_FILL_FORE_SCHEMECOLOR_INDEX" val="13"/>
  <p:tag name="KSO_WM_UNIT_TEXT_FILL_TYPE" val="1"/>
  <p:tag name="KSO_WM_UNIT_USESOURCEFORMAT_APPLY" val="1"/>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88463_4*q_h_i*1_2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2_3"/>
  <p:tag name="KSO_WM_UNIT_LINE_FORE_SCHEMECOLOR_INDEX" val="16"/>
  <p:tag name="KSO_WM_UNIT_LINE_FILL_TYPE" val="2"/>
  <p:tag name="KSO_WM_UNIT_TEXT_FILL_FORE_SCHEMECOLOR_INDEX" val="15"/>
  <p:tag name="KSO_WM_UNIT_TEXT_FILL_TYPE" val="1"/>
  <p:tag name="KSO_WM_UNIT_USESOURCEFORMAT_APPLY" val="1"/>
</p:tagLst>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4947</TotalTime>
  <Words>3851</Words>
  <Application>Microsoft Office PowerPoint</Application>
  <PresentationFormat>自定义</PresentationFormat>
  <Paragraphs>363</Paragraphs>
  <Slides>40</Slides>
  <Notes>40</Notes>
  <HiddenSlides>0</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40</vt:i4>
      </vt:variant>
    </vt:vector>
  </HeadingPairs>
  <TitlesOfParts>
    <vt:vector size="50" baseType="lpstr">
      <vt:lpstr>微软雅黑</vt:lpstr>
      <vt:lpstr>Arial</vt:lpstr>
      <vt:lpstr>Calibri</vt:lpstr>
      <vt:lpstr>Calibri Light</vt:lpstr>
      <vt:lpstr>Impact</vt:lpstr>
      <vt:lpstr>Wingdings</vt:lpstr>
      <vt:lpstr>清风素材 12sc.taobao.com</vt:lpstr>
      <vt:lpstr>1_自定义设计方案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sxd@djtu.edu.cn</cp:lastModifiedBy>
  <cp:revision>1216</cp:revision>
  <dcterms:created xsi:type="dcterms:W3CDTF">2013-01-25T01:44:00Z</dcterms:created>
  <dcterms:modified xsi:type="dcterms:W3CDTF">2024-10-02T01:41:37Z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