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 id="2147483668" r:id="rId3"/>
    <p:sldMasterId id="2147483670" r:id="rId4"/>
  </p:sldMasterIdLst>
  <p:notesMasterIdLst>
    <p:notesMasterId r:id="rId33"/>
  </p:notesMasterIdLst>
  <p:handoutMasterIdLst>
    <p:handoutMasterId r:id="rId34"/>
  </p:handoutMasterIdLst>
  <p:sldIdLst>
    <p:sldId id="1026" r:id="rId5"/>
    <p:sldId id="1028" r:id="rId6"/>
    <p:sldId id="1027" r:id="rId7"/>
    <p:sldId id="1014" r:id="rId8"/>
    <p:sldId id="1186" r:id="rId9"/>
    <p:sldId id="1187" r:id="rId10"/>
    <p:sldId id="1188" r:id="rId11"/>
    <p:sldId id="1189" r:id="rId12"/>
    <p:sldId id="1190" r:id="rId13"/>
    <p:sldId id="1191" r:id="rId14"/>
    <p:sldId id="1192" r:id="rId15"/>
    <p:sldId id="1193" r:id="rId16"/>
    <p:sldId id="1194" r:id="rId17"/>
    <p:sldId id="1195" r:id="rId18"/>
    <p:sldId id="1196" r:id="rId19"/>
    <p:sldId id="1197" r:id="rId20"/>
    <p:sldId id="1198" r:id="rId21"/>
    <p:sldId id="1199" r:id="rId22"/>
    <p:sldId id="1200" r:id="rId23"/>
    <p:sldId id="1201" r:id="rId24"/>
    <p:sldId id="1202" r:id="rId25"/>
    <p:sldId id="1203" r:id="rId26"/>
    <p:sldId id="1204" r:id="rId27"/>
    <p:sldId id="1205" r:id="rId28"/>
    <p:sldId id="1206" r:id="rId29"/>
    <p:sldId id="1207" r:id="rId30"/>
    <p:sldId id="1208" r:id="rId31"/>
    <p:sldId id="1032" r:id="rId32"/>
  </p:sldIdLst>
  <p:sldSz cx="12196763" cy="6858000"/>
  <p:notesSz cx="6858000" cy="9144000"/>
  <p:custDataLst>
    <p:tags r:id="rId35"/>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92" userDrawn="1">
          <p15:clr>
            <a:srgbClr val="A4A3A4"/>
          </p15:clr>
        </p15:guide>
        <p15:guide id="2" pos="3841" userDrawn="1">
          <p15:clr>
            <a:srgbClr val="A4A3A4"/>
          </p15:clr>
        </p15:guide>
      </p15:sldGuideLst>
    </p:ext>
    <p:ext uri="{2D200454-40CA-4A62-9FC3-DE9A4176ACB9}">
      <p15:notesGuideLst xmlns:p15="http://schemas.microsoft.com/office/powerpoint/2012/main">
        <p15:guide id="1" orient="horz" pos="2789">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5A00"/>
    <a:srgbClr val="294A5A"/>
    <a:srgbClr val="0A97A6"/>
    <a:srgbClr val="D53E25"/>
    <a:srgbClr val="ECA11A"/>
    <a:srgbClr val="2C99C0"/>
    <a:srgbClr val="99CC39"/>
    <a:srgbClr val="00AAA2"/>
    <a:srgbClr val="F8F8F8"/>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72" autoAdjust="0"/>
    <p:restoredTop sz="49635" autoAdjust="0"/>
  </p:normalViewPr>
  <p:slideViewPr>
    <p:cSldViewPr snapToObjects="1" showGuides="1">
      <p:cViewPr varScale="1">
        <p:scale>
          <a:sx n="82" d="100"/>
          <a:sy n="82" d="100"/>
        </p:scale>
        <p:origin x="581" y="72"/>
      </p:cViewPr>
      <p:guideLst>
        <p:guide orient="horz" pos="2092"/>
        <p:guide pos="3841"/>
      </p:guideLst>
    </p:cSldViewPr>
  </p:slideViewPr>
  <p:outlineViewPr>
    <p:cViewPr>
      <p:scale>
        <a:sx n="33" d="100"/>
        <a:sy n="33" d="100"/>
      </p:scale>
      <p:origin x="0" y="0"/>
    </p:cViewPr>
  </p:outlineViewPr>
  <p:notesTextViewPr>
    <p:cViewPr>
      <p:scale>
        <a:sx n="1" d="1"/>
        <a:sy n="1" d="1"/>
      </p:scale>
      <p:origin x="0" y="0"/>
    </p:cViewPr>
  </p:notesTextViewPr>
  <p:sorterViewPr>
    <p:cViewPr>
      <p:scale>
        <a:sx n="70" d="100"/>
        <a:sy n="70" d="100"/>
      </p:scale>
      <p:origin x="0" y="0"/>
    </p:cViewPr>
  </p:sorterViewPr>
  <p:notesViewPr>
    <p:cSldViewPr snapToObjects="1">
      <p:cViewPr varScale="1">
        <p:scale>
          <a:sx n="69" d="100"/>
          <a:sy n="69" d="100"/>
        </p:scale>
        <p:origin x="-2838" y="-90"/>
      </p:cViewPr>
      <p:guideLst>
        <p:guide orient="horz" pos="2789"/>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gs" Target="tags/tag1.xml"/><Relationship Id="rId8" Type="http://schemas.openxmlformats.org/officeDocument/2006/relationships/slide" Target="slides/slide4.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t>2024/10/2</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1</a:t>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t>10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t>11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t>12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t>13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t>14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t>15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t>16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t>17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t>18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t>19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2</a:t>
            </a:fld>
            <a:endParaRPr lang="zh-CN" alt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t>20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t>21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t>22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t>23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t>24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t>25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t>26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t>27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28</a:t>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solidFill>
                  <a:prstClr val="black"/>
                </a:solidFill>
              </a:rPr>
              <a:t>3</a:t>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a:t>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t>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t>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t>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t>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t>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cstate="print"/>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cstate="print"/>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cstate="print"/>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cstate="print"/>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cstate="print"/>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cstate="print"/>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cstate="print"/>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cstate="print"/>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solidFill>
                  <a:prstClr val="black">
                    <a:tint val="75000"/>
                  </a:prstClr>
                </a:solidFill>
              </a:rPr>
              <a:t>2024/10/2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2EEFC946-6D13-4F8C-9740-992A906A613E}" type="slidenum">
              <a:rPr lang="zh-CN" altLang="en-US" smtClean="0">
                <a:solidFill>
                  <a:prstClr val="black">
                    <a:tint val="75000"/>
                  </a:prstClr>
                </a:solidFill>
              </a:rPr>
              <a:t>‹#›</a:t>
            </a:fld>
            <a:endParaRPr lang="zh-CN" altLang="en-US">
              <a:solidFill>
                <a:prstClr val="black">
                  <a:tint val="75000"/>
                </a:prstClr>
              </a:solidFill>
            </a:endParaRPr>
          </a:p>
        </p:txBody>
      </p:sp>
      <p:grpSp>
        <p:nvGrpSpPr>
          <p:cNvPr id="5" name="组合 3"/>
          <p:cNvGrpSpPr/>
          <p:nvPr userDrawn="1"/>
        </p:nvGrpSpPr>
        <p:grpSpPr bwMode="auto">
          <a:xfrm flipH="1">
            <a:off x="-1" y="330691"/>
            <a:ext cx="2397157" cy="676275"/>
            <a:chOff x="2370576" y="533400"/>
            <a:chExt cx="2417494" cy="675969"/>
          </a:xfrm>
          <a:solidFill>
            <a:srgbClr val="EE1C39"/>
          </a:solidFill>
        </p:grpSpPr>
        <p:sp>
          <p:nvSpPr>
            <p:cNvPr id="13" name="矩形 1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sp>
          <p:nvSpPr>
            <p:cNvPr id="14" name="椭圆 1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grpSp>
      <p:sp>
        <p:nvSpPr>
          <p:cNvPr id="15" name="文本框 12"/>
          <p:cNvSpPr txBox="1">
            <a:spLocks noChangeArrowheads="1"/>
          </p:cNvSpPr>
          <p:nvPr userDrawn="1"/>
        </p:nvSpPr>
        <p:spPr bwMode="auto">
          <a:xfrm>
            <a:off x="-1" y="493729"/>
            <a:ext cx="2395722" cy="33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a:buFontTx/>
              <a:buNone/>
            </a:pPr>
            <a:r>
              <a:rPr lang="zh-CN" altLang="en-US" sz="1600" dirty="0">
                <a:solidFill>
                  <a:prstClr val="white"/>
                </a:solidFill>
                <a:latin typeface="微软雅黑" panose="020B0503020204020204" pitchFamily="34" charset="-122"/>
                <a:ea typeface="微软雅黑" panose="020B0503020204020204" pitchFamily="34" charset="-122"/>
                <a:cs typeface="+mn-ea"/>
                <a:sym typeface="+mn-lt"/>
              </a:rPr>
              <a:t>点击添加相关标题文字</a:t>
            </a: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solidFill>
                  <a:prstClr val="black">
                    <a:tint val="75000"/>
                  </a:prstClr>
                </a:solidFill>
              </a:rPr>
              <a:t>2024/10/2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2EEFC946-6D13-4F8C-9740-992A906A613E}" type="slidenum">
              <a:rPr lang="zh-CN" altLang="en-US" smtClean="0">
                <a:solidFill>
                  <a:prstClr val="black">
                    <a:tint val="75000"/>
                  </a:prstClr>
                </a:solidFill>
              </a:rPr>
              <a:t>‹#›</a:t>
            </a:fld>
            <a:endParaRPr lang="zh-CN" altLang="en-US">
              <a:solidFill>
                <a:prstClr val="black">
                  <a:tint val="75000"/>
                </a:prstClr>
              </a:solidFill>
            </a:endParaRPr>
          </a:p>
        </p:txBody>
      </p:sp>
      <p:grpSp>
        <p:nvGrpSpPr>
          <p:cNvPr id="5" name="组合 3"/>
          <p:cNvGrpSpPr/>
          <p:nvPr userDrawn="1"/>
        </p:nvGrpSpPr>
        <p:grpSpPr bwMode="auto">
          <a:xfrm flipH="1">
            <a:off x="-1" y="330691"/>
            <a:ext cx="2397157" cy="676275"/>
            <a:chOff x="2370576" y="533400"/>
            <a:chExt cx="2417494" cy="675969"/>
          </a:xfrm>
          <a:solidFill>
            <a:srgbClr val="EE1C39"/>
          </a:solidFill>
        </p:grpSpPr>
        <p:sp>
          <p:nvSpPr>
            <p:cNvPr id="13" name="矩形 1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sp>
          <p:nvSpPr>
            <p:cNvPr id="14" name="椭圆 1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grpSp>
      <p:sp>
        <p:nvSpPr>
          <p:cNvPr id="15" name="文本框 12"/>
          <p:cNvSpPr txBox="1">
            <a:spLocks noChangeArrowheads="1"/>
          </p:cNvSpPr>
          <p:nvPr userDrawn="1"/>
        </p:nvSpPr>
        <p:spPr bwMode="auto">
          <a:xfrm>
            <a:off x="-1" y="493729"/>
            <a:ext cx="2395722" cy="33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a:buFontTx/>
              <a:buNone/>
            </a:pPr>
            <a:r>
              <a:rPr lang="zh-CN" altLang="en-US" sz="1600" dirty="0">
                <a:solidFill>
                  <a:prstClr val="white"/>
                </a:solidFill>
                <a:latin typeface="微软雅黑" panose="020B0503020204020204" pitchFamily="34" charset="-122"/>
                <a:ea typeface="微软雅黑" panose="020B0503020204020204" pitchFamily="34" charset="-122"/>
                <a:cs typeface="+mn-ea"/>
                <a:sym typeface="+mn-lt"/>
              </a:rPr>
              <a:t>点击添加相关标题文字</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624" y="908050"/>
            <a:ext cx="10601349" cy="635000"/>
          </a:xfrm>
        </p:spPr>
        <p:txBody>
          <a:bodyPr/>
          <a:lstStyle>
            <a:lvl1pPr>
              <a:defRPr>
                <a:solidFill>
                  <a:schemeClr val="accent1"/>
                </a:solidFill>
              </a:defRPr>
            </a:lvl1pPr>
          </a:lstStyle>
          <a:p>
            <a:r>
              <a:rPr lang="zh-CN" altLang="en-US"/>
              <a:t>单击此处编辑母版标题样式</a:t>
            </a:r>
          </a:p>
        </p:txBody>
      </p:sp>
      <p:sp>
        <p:nvSpPr>
          <p:cNvPr id="3" name="内容占位符 2"/>
          <p:cNvSpPr>
            <a:spLocks noGrp="1"/>
          </p:cNvSpPr>
          <p:nvPr>
            <p:ph idx="1"/>
          </p:nvPr>
        </p:nvSpPr>
        <p:spPr>
          <a:xfrm>
            <a:off x="825624" y="1600200"/>
            <a:ext cx="10601349" cy="4525963"/>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solidFill>
                  <a:srgbClr val="F8F8F8"/>
                </a:solidFill>
              </a:defRPr>
            </a:lvl1pPr>
          </a:lstStyle>
          <a:p>
            <a:r>
              <a:rPr lang="zh-CN" altLang="en-US"/>
              <a:t>单击此处编辑母版标题样式</a:t>
            </a:r>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solidFill>
                  <a:srgbClr val="F8F8F8"/>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dirty="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dirty="0"/>
              <a:t>单击此处编辑母版文本样式</a:t>
            </a:r>
          </a:p>
          <a:p>
            <a:pPr lvl="1"/>
            <a:r>
              <a:rPr lang="zh-CN" dirty="0"/>
              <a:t>第二级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rtl="0" fontAlgn="base">
        <a:spcBef>
          <a:spcPct val="0"/>
        </a:spcBef>
        <a:spcAft>
          <a:spcPct val="0"/>
        </a:spcAft>
        <a:defRPr sz="2400">
          <a:solidFill>
            <a:schemeClr val="accent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fontAlgn="base">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717" y="365781"/>
            <a:ext cx="10519331" cy="1324635"/>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838717" y="1825891"/>
            <a:ext cx="10519331" cy="4351728"/>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717" y="6356747"/>
            <a:ext cx="2743519" cy="364274"/>
          </a:xfrm>
          <a:prstGeom prst="rect">
            <a:avLst/>
          </a:prstGeom>
        </p:spPr>
        <p:txBody>
          <a:bodyPr vert="horz" lIns="65032" tIns="32516" rIns="65032" bIns="32516" rtlCol="0" anchor="ctr"/>
          <a:lstStyle>
            <a:lvl1pPr algn="l">
              <a:defRPr sz="1200">
                <a:solidFill>
                  <a:schemeClr val="tx1">
                    <a:tint val="75000"/>
                  </a:schemeClr>
                </a:solidFill>
              </a:defRPr>
            </a:lvl1pPr>
          </a:lstStyle>
          <a:p>
            <a:pPr>
              <a:buFontTx/>
              <a:buNone/>
            </a:pPr>
            <a:fld id="{43A93E93-166D-47F5-9EF1-ACEABE24AEEA}" type="datetimeFigureOut">
              <a:rPr lang="zh-CN" altLang="en-US" smtClean="0">
                <a:solidFill>
                  <a:prstClr val="black">
                    <a:tint val="75000"/>
                  </a:prstClr>
                </a:solidFill>
                <a:latin typeface="Calibri" panose="020F0502020204030204" pitchFamily="34" charset="0"/>
              </a:rPr>
              <a:t>2024/10/2</a:t>
            </a:fld>
            <a:endParaRPr lang="zh-CN" altLang="en-US">
              <a:solidFill>
                <a:prstClr val="black">
                  <a:tint val="75000"/>
                </a:prstClr>
              </a:solidFill>
              <a:latin typeface="Calibri" panose="020F0502020204030204" pitchFamily="34" charset="0"/>
            </a:endParaRPr>
          </a:p>
        </p:txBody>
      </p:sp>
      <p:sp>
        <p:nvSpPr>
          <p:cNvPr id="5" name="页脚占位符 4"/>
          <p:cNvSpPr>
            <a:spLocks noGrp="1"/>
          </p:cNvSpPr>
          <p:nvPr>
            <p:ph type="ftr" sz="quarter" idx="3"/>
          </p:nvPr>
        </p:nvSpPr>
        <p:spPr>
          <a:xfrm>
            <a:off x="4039991" y="6356747"/>
            <a:ext cx="4116784" cy="364274"/>
          </a:xfrm>
          <a:prstGeom prst="rect">
            <a:avLst/>
          </a:prstGeom>
        </p:spPr>
        <p:txBody>
          <a:bodyPr vert="horz" lIns="65032" tIns="32516" rIns="65032" bIns="32516" rtlCol="0" anchor="ctr"/>
          <a:lstStyle>
            <a:lvl1pPr algn="ctr">
              <a:defRPr sz="1200">
                <a:solidFill>
                  <a:schemeClr val="tx1">
                    <a:tint val="75000"/>
                  </a:schemeClr>
                </a:solidFill>
              </a:defRPr>
            </a:lvl1pPr>
          </a:lstStyle>
          <a:p>
            <a:pPr>
              <a:buFontTx/>
              <a:buNone/>
            </a:pPr>
            <a:endParaRPr lang="zh-CN" altLang="en-US">
              <a:solidFill>
                <a:prstClr val="black">
                  <a:tint val="75000"/>
                </a:prstClr>
              </a:solidFill>
              <a:latin typeface="Calibri" panose="020F0502020204030204" pitchFamily="34" charset="0"/>
            </a:endParaRPr>
          </a:p>
        </p:txBody>
      </p:sp>
      <p:sp>
        <p:nvSpPr>
          <p:cNvPr id="6" name="灯片编号占位符 5"/>
          <p:cNvSpPr>
            <a:spLocks noGrp="1"/>
          </p:cNvSpPr>
          <p:nvPr>
            <p:ph type="sldNum" sz="quarter" idx="4"/>
          </p:nvPr>
        </p:nvSpPr>
        <p:spPr>
          <a:xfrm>
            <a:off x="8614531" y="6356747"/>
            <a:ext cx="2743519" cy="364274"/>
          </a:xfrm>
          <a:prstGeom prst="rect">
            <a:avLst/>
          </a:prstGeom>
        </p:spPr>
        <p:txBody>
          <a:bodyPr vert="horz" lIns="65032" tIns="32516" rIns="65032" bIns="32516" rtlCol="0" anchor="ctr"/>
          <a:lstStyle>
            <a:lvl1pPr algn="r">
              <a:defRPr sz="1200">
                <a:solidFill>
                  <a:schemeClr val="tx1">
                    <a:tint val="75000"/>
                  </a:schemeClr>
                </a:solidFill>
              </a:defRPr>
            </a:lvl1pPr>
          </a:lstStyle>
          <a:p>
            <a:pPr>
              <a:buFontTx/>
              <a:buNone/>
            </a:pPr>
            <a:fld id="{118D5ACA-62CA-46DB-AD6B-12EDD6D51A23}" type="slidenum">
              <a:rPr lang="zh-CN" altLang="en-US" smtClean="0">
                <a:solidFill>
                  <a:prstClr val="black">
                    <a:tint val="75000"/>
                  </a:prstClr>
                </a:solidFill>
                <a:latin typeface="Calibri" panose="020F0502020204030204" pitchFamily="34" charset="0"/>
              </a:rPr>
              <a:t>‹#›</a:t>
            </a:fld>
            <a:endParaRPr lang="zh-CN" altLang="en-US">
              <a:solidFill>
                <a:prstClr val="black">
                  <a:tint val="75000"/>
                </a:prstClr>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Lst>
  <p:transition spd="med" advClick="0" advTm="0">
    <p:push dir="r"/>
  </p:transition>
  <p:txStyles>
    <p:titleStyle>
      <a:lvl1pPr algn="l" defTabSz="866775" rtl="0" eaLnBrk="1" latinLnBrk="0" hangingPunct="1">
        <a:lnSpc>
          <a:spcPct val="90000"/>
        </a:lnSpc>
        <a:spcBef>
          <a:spcPct val="0"/>
        </a:spcBef>
        <a:buNone/>
        <a:defRPr sz="413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5056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p:bodyStyle>
    <p:otherStyle>
      <a:defPPr>
        <a:defRPr lang="zh-CN"/>
      </a:defPPr>
      <a:lvl1pPr marL="0" algn="l" defTabSz="866775" rtl="0" eaLnBrk="1" latinLnBrk="0" hangingPunct="1">
        <a:defRPr sz="1735" kern="1200">
          <a:solidFill>
            <a:schemeClr val="tx1"/>
          </a:solidFill>
          <a:latin typeface="+mn-lt"/>
          <a:ea typeface="+mn-ea"/>
          <a:cs typeface="+mn-cs"/>
        </a:defRPr>
      </a:lvl1pPr>
      <a:lvl2pPr marL="433705" algn="l" defTabSz="866775" rtl="0" eaLnBrk="1" latinLnBrk="0" hangingPunct="1">
        <a:defRPr sz="1735" kern="1200">
          <a:solidFill>
            <a:schemeClr val="tx1"/>
          </a:solidFill>
          <a:latin typeface="+mn-lt"/>
          <a:ea typeface="+mn-ea"/>
          <a:cs typeface="+mn-cs"/>
        </a:defRPr>
      </a:lvl2pPr>
      <a:lvl3pPr marL="866775" algn="l" defTabSz="866775" rtl="0" eaLnBrk="1" latinLnBrk="0" hangingPunct="1">
        <a:defRPr sz="1735" kern="1200">
          <a:solidFill>
            <a:schemeClr val="tx1"/>
          </a:solidFill>
          <a:latin typeface="+mn-lt"/>
          <a:ea typeface="+mn-ea"/>
          <a:cs typeface="+mn-cs"/>
        </a:defRPr>
      </a:lvl3pPr>
      <a:lvl4pPr marL="1300480" algn="l" defTabSz="866775" rtl="0" eaLnBrk="1" latinLnBrk="0" hangingPunct="1">
        <a:defRPr sz="1735" kern="1200">
          <a:solidFill>
            <a:schemeClr val="tx1"/>
          </a:solidFill>
          <a:latin typeface="+mn-lt"/>
          <a:ea typeface="+mn-ea"/>
          <a:cs typeface="+mn-cs"/>
        </a:defRPr>
      </a:lvl4pPr>
      <a:lvl5pPr marL="1733550" algn="l" defTabSz="866775" rtl="0" eaLnBrk="1" latinLnBrk="0" hangingPunct="1">
        <a:defRPr sz="1735" kern="1200">
          <a:solidFill>
            <a:schemeClr val="tx1"/>
          </a:solidFill>
          <a:latin typeface="+mn-lt"/>
          <a:ea typeface="+mn-ea"/>
          <a:cs typeface="+mn-cs"/>
        </a:defRPr>
      </a:lvl5pPr>
      <a:lvl6pPr marL="2167255" algn="l" defTabSz="866775" rtl="0" eaLnBrk="1" latinLnBrk="0" hangingPunct="1">
        <a:defRPr sz="1735" kern="1200">
          <a:solidFill>
            <a:schemeClr val="tx1"/>
          </a:solidFill>
          <a:latin typeface="+mn-lt"/>
          <a:ea typeface="+mn-ea"/>
          <a:cs typeface="+mn-cs"/>
        </a:defRPr>
      </a:lvl6pPr>
      <a:lvl7pPr marL="2600325" algn="l" defTabSz="866775" rtl="0" eaLnBrk="1" latinLnBrk="0" hangingPunct="1">
        <a:defRPr sz="1735" kern="1200">
          <a:solidFill>
            <a:schemeClr val="tx1"/>
          </a:solidFill>
          <a:latin typeface="+mn-lt"/>
          <a:ea typeface="+mn-ea"/>
          <a:cs typeface="+mn-cs"/>
        </a:defRPr>
      </a:lvl7pPr>
      <a:lvl8pPr marL="3034030" algn="l" defTabSz="866775" rtl="0" eaLnBrk="1" latinLnBrk="0" hangingPunct="1">
        <a:defRPr sz="1735" kern="1200">
          <a:solidFill>
            <a:schemeClr val="tx1"/>
          </a:solidFill>
          <a:latin typeface="+mn-lt"/>
          <a:ea typeface="+mn-ea"/>
          <a:cs typeface="+mn-cs"/>
        </a:defRPr>
      </a:lvl8pPr>
      <a:lvl9pPr marL="3467100" algn="l" defTabSz="866775" rtl="0" eaLnBrk="1" latinLnBrk="0" hangingPunct="1">
        <a:defRPr sz="173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717" y="365781"/>
            <a:ext cx="10519331" cy="1324635"/>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838717" y="1825891"/>
            <a:ext cx="10519331" cy="4351728"/>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717" y="6356747"/>
            <a:ext cx="2743519" cy="364274"/>
          </a:xfrm>
          <a:prstGeom prst="rect">
            <a:avLst/>
          </a:prstGeom>
        </p:spPr>
        <p:txBody>
          <a:bodyPr vert="horz" lIns="65032" tIns="32516" rIns="65032" bIns="32516" rtlCol="0" anchor="ctr"/>
          <a:lstStyle>
            <a:lvl1pPr algn="l">
              <a:defRPr sz="1200">
                <a:solidFill>
                  <a:schemeClr val="tx1">
                    <a:tint val="75000"/>
                  </a:schemeClr>
                </a:solidFill>
              </a:defRPr>
            </a:lvl1pPr>
          </a:lstStyle>
          <a:p>
            <a:pPr>
              <a:buFontTx/>
              <a:buNone/>
            </a:pPr>
            <a:fld id="{43A93E93-166D-47F5-9EF1-ACEABE24AEEA}" type="datetimeFigureOut">
              <a:rPr lang="zh-CN" altLang="en-US" smtClean="0">
                <a:solidFill>
                  <a:prstClr val="black">
                    <a:tint val="75000"/>
                  </a:prstClr>
                </a:solidFill>
                <a:latin typeface="Calibri" panose="020F0502020204030204" pitchFamily="34" charset="0"/>
              </a:rPr>
              <a:t>2024/10/2</a:t>
            </a:fld>
            <a:endParaRPr lang="zh-CN" altLang="en-US">
              <a:solidFill>
                <a:prstClr val="black">
                  <a:tint val="75000"/>
                </a:prstClr>
              </a:solidFill>
              <a:latin typeface="Calibri" panose="020F0502020204030204" pitchFamily="34" charset="0"/>
            </a:endParaRPr>
          </a:p>
        </p:txBody>
      </p:sp>
      <p:sp>
        <p:nvSpPr>
          <p:cNvPr id="5" name="页脚占位符 4"/>
          <p:cNvSpPr>
            <a:spLocks noGrp="1"/>
          </p:cNvSpPr>
          <p:nvPr>
            <p:ph type="ftr" sz="quarter" idx="3"/>
          </p:nvPr>
        </p:nvSpPr>
        <p:spPr>
          <a:xfrm>
            <a:off x="4039991" y="6356747"/>
            <a:ext cx="4116784" cy="364274"/>
          </a:xfrm>
          <a:prstGeom prst="rect">
            <a:avLst/>
          </a:prstGeom>
        </p:spPr>
        <p:txBody>
          <a:bodyPr vert="horz" lIns="65032" tIns="32516" rIns="65032" bIns="32516" rtlCol="0" anchor="ctr"/>
          <a:lstStyle>
            <a:lvl1pPr algn="ctr">
              <a:defRPr sz="1200">
                <a:solidFill>
                  <a:schemeClr val="tx1">
                    <a:tint val="75000"/>
                  </a:schemeClr>
                </a:solidFill>
              </a:defRPr>
            </a:lvl1pPr>
          </a:lstStyle>
          <a:p>
            <a:pPr>
              <a:buFontTx/>
              <a:buNone/>
            </a:pPr>
            <a:endParaRPr lang="zh-CN" altLang="en-US">
              <a:solidFill>
                <a:prstClr val="black">
                  <a:tint val="75000"/>
                </a:prstClr>
              </a:solidFill>
              <a:latin typeface="Calibri" panose="020F0502020204030204" pitchFamily="34" charset="0"/>
            </a:endParaRPr>
          </a:p>
        </p:txBody>
      </p:sp>
      <p:sp>
        <p:nvSpPr>
          <p:cNvPr id="6" name="灯片编号占位符 5"/>
          <p:cNvSpPr>
            <a:spLocks noGrp="1"/>
          </p:cNvSpPr>
          <p:nvPr>
            <p:ph type="sldNum" sz="quarter" idx="4"/>
          </p:nvPr>
        </p:nvSpPr>
        <p:spPr>
          <a:xfrm>
            <a:off x="8614531" y="6356747"/>
            <a:ext cx="2743519" cy="364274"/>
          </a:xfrm>
          <a:prstGeom prst="rect">
            <a:avLst/>
          </a:prstGeom>
        </p:spPr>
        <p:txBody>
          <a:bodyPr vert="horz" lIns="65032" tIns="32516" rIns="65032" bIns="32516" rtlCol="0" anchor="ctr"/>
          <a:lstStyle>
            <a:lvl1pPr algn="r">
              <a:defRPr sz="1200">
                <a:solidFill>
                  <a:schemeClr val="tx1">
                    <a:tint val="75000"/>
                  </a:schemeClr>
                </a:solidFill>
              </a:defRPr>
            </a:lvl1pPr>
          </a:lstStyle>
          <a:p>
            <a:pPr>
              <a:buFontTx/>
              <a:buNone/>
            </a:pPr>
            <a:fld id="{118D5ACA-62CA-46DB-AD6B-12EDD6D51A23}" type="slidenum">
              <a:rPr lang="zh-CN" altLang="en-US" smtClean="0">
                <a:solidFill>
                  <a:prstClr val="black">
                    <a:tint val="75000"/>
                  </a:prstClr>
                </a:solidFill>
                <a:latin typeface="Calibri" panose="020F0502020204030204" pitchFamily="34" charset="0"/>
              </a:rPr>
              <a:t>‹#›</a:t>
            </a:fld>
            <a:endParaRPr lang="zh-CN" altLang="en-US">
              <a:solidFill>
                <a:prstClr val="black">
                  <a:tint val="75000"/>
                </a:prstClr>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69" r:id="rId1"/>
  </p:sldLayoutIdLst>
  <p:transition spd="med" advClick="0" advTm="0">
    <p:push dir="r"/>
  </p:transition>
  <p:txStyles>
    <p:titleStyle>
      <a:lvl1pPr algn="l" defTabSz="866775" rtl="0" eaLnBrk="1" latinLnBrk="0" hangingPunct="1">
        <a:lnSpc>
          <a:spcPct val="90000"/>
        </a:lnSpc>
        <a:spcBef>
          <a:spcPct val="0"/>
        </a:spcBef>
        <a:buNone/>
        <a:defRPr sz="413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5056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p:bodyStyle>
    <p:otherStyle>
      <a:defPPr>
        <a:defRPr lang="zh-CN"/>
      </a:defPPr>
      <a:lvl1pPr marL="0" algn="l" defTabSz="866775" rtl="0" eaLnBrk="1" latinLnBrk="0" hangingPunct="1">
        <a:defRPr sz="1735" kern="1200">
          <a:solidFill>
            <a:schemeClr val="tx1"/>
          </a:solidFill>
          <a:latin typeface="+mn-lt"/>
          <a:ea typeface="+mn-ea"/>
          <a:cs typeface="+mn-cs"/>
        </a:defRPr>
      </a:lvl1pPr>
      <a:lvl2pPr marL="433705" algn="l" defTabSz="866775" rtl="0" eaLnBrk="1" latinLnBrk="0" hangingPunct="1">
        <a:defRPr sz="1735" kern="1200">
          <a:solidFill>
            <a:schemeClr val="tx1"/>
          </a:solidFill>
          <a:latin typeface="+mn-lt"/>
          <a:ea typeface="+mn-ea"/>
          <a:cs typeface="+mn-cs"/>
        </a:defRPr>
      </a:lvl2pPr>
      <a:lvl3pPr marL="866775" algn="l" defTabSz="866775" rtl="0" eaLnBrk="1" latinLnBrk="0" hangingPunct="1">
        <a:defRPr sz="1735" kern="1200">
          <a:solidFill>
            <a:schemeClr val="tx1"/>
          </a:solidFill>
          <a:latin typeface="+mn-lt"/>
          <a:ea typeface="+mn-ea"/>
          <a:cs typeface="+mn-cs"/>
        </a:defRPr>
      </a:lvl3pPr>
      <a:lvl4pPr marL="1300480" algn="l" defTabSz="866775" rtl="0" eaLnBrk="1" latinLnBrk="0" hangingPunct="1">
        <a:defRPr sz="1735" kern="1200">
          <a:solidFill>
            <a:schemeClr val="tx1"/>
          </a:solidFill>
          <a:latin typeface="+mn-lt"/>
          <a:ea typeface="+mn-ea"/>
          <a:cs typeface="+mn-cs"/>
        </a:defRPr>
      </a:lvl4pPr>
      <a:lvl5pPr marL="1733550" algn="l" defTabSz="866775" rtl="0" eaLnBrk="1" latinLnBrk="0" hangingPunct="1">
        <a:defRPr sz="1735" kern="1200">
          <a:solidFill>
            <a:schemeClr val="tx1"/>
          </a:solidFill>
          <a:latin typeface="+mn-lt"/>
          <a:ea typeface="+mn-ea"/>
          <a:cs typeface="+mn-cs"/>
        </a:defRPr>
      </a:lvl5pPr>
      <a:lvl6pPr marL="2167255" algn="l" defTabSz="866775" rtl="0" eaLnBrk="1" latinLnBrk="0" hangingPunct="1">
        <a:defRPr sz="1735" kern="1200">
          <a:solidFill>
            <a:schemeClr val="tx1"/>
          </a:solidFill>
          <a:latin typeface="+mn-lt"/>
          <a:ea typeface="+mn-ea"/>
          <a:cs typeface="+mn-cs"/>
        </a:defRPr>
      </a:lvl6pPr>
      <a:lvl7pPr marL="2600325" algn="l" defTabSz="866775" rtl="0" eaLnBrk="1" latinLnBrk="0" hangingPunct="1">
        <a:defRPr sz="1735" kern="1200">
          <a:solidFill>
            <a:schemeClr val="tx1"/>
          </a:solidFill>
          <a:latin typeface="+mn-lt"/>
          <a:ea typeface="+mn-ea"/>
          <a:cs typeface="+mn-cs"/>
        </a:defRPr>
      </a:lvl7pPr>
      <a:lvl8pPr marL="3034030" algn="l" defTabSz="866775" rtl="0" eaLnBrk="1" latinLnBrk="0" hangingPunct="1">
        <a:defRPr sz="1735" kern="1200">
          <a:solidFill>
            <a:schemeClr val="tx1"/>
          </a:solidFill>
          <a:latin typeface="+mn-lt"/>
          <a:ea typeface="+mn-ea"/>
          <a:cs typeface="+mn-cs"/>
        </a:defRPr>
      </a:lvl8pPr>
      <a:lvl9pPr marL="3467100" algn="l" defTabSz="866775" rtl="0" eaLnBrk="1" latinLnBrk="0" hangingPunct="1">
        <a:defRPr sz="1735"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717" y="365781"/>
            <a:ext cx="10519331" cy="1324635"/>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838717" y="1825891"/>
            <a:ext cx="10519331" cy="4351728"/>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717" y="6356747"/>
            <a:ext cx="2743519" cy="364274"/>
          </a:xfrm>
          <a:prstGeom prst="rect">
            <a:avLst/>
          </a:prstGeom>
        </p:spPr>
        <p:txBody>
          <a:bodyPr vert="horz" lIns="65032" tIns="32516" rIns="65032" bIns="32516" rtlCol="0" anchor="ctr"/>
          <a:lstStyle>
            <a:lvl1pPr algn="l">
              <a:defRPr sz="1200">
                <a:solidFill>
                  <a:schemeClr val="tx1">
                    <a:tint val="75000"/>
                  </a:schemeClr>
                </a:solidFill>
              </a:defRPr>
            </a:lvl1pPr>
          </a:lstStyle>
          <a:p>
            <a:pPr>
              <a:buFontTx/>
              <a:buNone/>
            </a:pPr>
            <a:fld id="{43A93E93-166D-47F5-9EF1-ACEABE24AEEA}" type="datetimeFigureOut">
              <a:rPr lang="zh-CN" altLang="en-US" smtClean="0">
                <a:solidFill>
                  <a:prstClr val="black">
                    <a:tint val="75000"/>
                  </a:prstClr>
                </a:solidFill>
                <a:latin typeface="Calibri" panose="020F0502020204030204" pitchFamily="34" charset="0"/>
              </a:rPr>
              <a:t>2024/10/2</a:t>
            </a:fld>
            <a:endParaRPr lang="zh-CN" altLang="en-US">
              <a:solidFill>
                <a:prstClr val="black">
                  <a:tint val="75000"/>
                </a:prstClr>
              </a:solidFill>
              <a:latin typeface="Calibri" panose="020F0502020204030204" pitchFamily="34" charset="0"/>
            </a:endParaRPr>
          </a:p>
        </p:txBody>
      </p:sp>
      <p:sp>
        <p:nvSpPr>
          <p:cNvPr id="5" name="页脚占位符 4"/>
          <p:cNvSpPr>
            <a:spLocks noGrp="1"/>
          </p:cNvSpPr>
          <p:nvPr>
            <p:ph type="ftr" sz="quarter" idx="3"/>
          </p:nvPr>
        </p:nvSpPr>
        <p:spPr>
          <a:xfrm>
            <a:off x="4039991" y="6356747"/>
            <a:ext cx="4116784" cy="364274"/>
          </a:xfrm>
          <a:prstGeom prst="rect">
            <a:avLst/>
          </a:prstGeom>
        </p:spPr>
        <p:txBody>
          <a:bodyPr vert="horz" lIns="65032" tIns="32516" rIns="65032" bIns="32516" rtlCol="0" anchor="ctr"/>
          <a:lstStyle>
            <a:lvl1pPr algn="ctr">
              <a:defRPr sz="1200">
                <a:solidFill>
                  <a:schemeClr val="tx1">
                    <a:tint val="75000"/>
                  </a:schemeClr>
                </a:solidFill>
              </a:defRPr>
            </a:lvl1pPr>
          </a:lstStyle>
          <a:p>
            <a:pPr>
              <a:buFontTx/>
              <a:buNone/>
            </a:pPr>
            <a:endParaRPr lang="zh-CN" altLang="en-US">
              <a:solidFill>
                <a:prstClr val="black">
                  <a:tint val="75000"/>
                </a:prstClr>
              </a:solidFill>
              <a:latin typeface="Calibri" panose="020F0502020204030204" pitchFamily="34" charset="0"/>
            </a:endParaRPr>
          </a:p>
        </p:txBody>
      </p:sp>
      <p:sp>
        <p:nvSpPr>
          <p:cNvPr id="6" name="灯片编号占位符 5"/>
          <p:cNvSpPr>
            <a:spLocks noGrp="1"/>
          </p:cNvSpPr>
          <p:nvPr>
            <p:ph type="sldNum" sz="quarter" idx="4"/>
          </p:nvPr>
        </p:nvSpPr>
        <p:spPr>
          <a:xfrm>
            <a:off x="8614531" y="6356747"/>
            <a:ext cx="2743519" cy="364274"/>
          </a:xfrm>
          <a:prstGeom prst="rect">
            <a:avLst/>
          </a:prstGeom>
        </p:spPr>
        <p:txBody>
          <a:bodyPr vert="horz" lIns="65032" tIns="32516" rIns="65032" bIns="32516" rtlCol="0" anchor="ctr"/>
          <a:lstStyle>
            <a:lvl1pPr algn="r">
              <a:defRPr sz="1200">
                <a:solidFill>
                  <a:schemeClr val="tx1">
                    <a:tint val="75000"/>
                  </a:schemeClr>
                </a:solidFill>
              </a:defRPr>
            </a:lvl1pPr>
          </a:lstStyle>
          <a:p>
            <a:pPr>
              <a:buFontTx/>
              <a:buNone/>
            </a:pPr>
            <a:fld id="{118D5ACA-62CA-46DB-AD6B-12EDD6D51A23}" type="slidenum">
              <a:rPr lang="zh-CN" altLang="en-US" smtClean="0">
                <a:solidFill>
                  <a:prstClr val="black">
                    <a:tint val="75000"/>
                  </a:prstClr>
                </a:solidFill>
                <a:latin typeface="Calibri" panose="020F0502020204030204" pitchFamily="34" charset="0"/>
              </a:rPr>
              <a:t>‹#›</a:t>
            </a:fld>
            <a:endParaRPr lang="zh-CN" altLang="en-US">
              <a:solidFill>
                <a:prstClr val="black">
                  <a:tint val="75000"/>
                </a:prstClr>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ransition spd="med" advClick="0" advTm="0">
    <p:push dir="r"/>
  </p:transition>
  <p:txStyles>
    <p:titleStyle>
      <a:lvl1pPr algn="l" defTabSz="866775" rtl="0" eaLnBrk="1" latinLnBrk="0" hangingPunct="1">
        <a:lnSpc>
          <a:spcPct val="90000"/>
        </a:lnSpc>
        <a:spcBef>
          <a:spcPct val="0"/>
        </a:spcBef>
        <a:buNone/>
        <a:defRPr sz="413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5056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p:bodyStyle>
    <p:otherStyle>
      <a:defPPr>
        <a:defRPr lang="zh-CN"/>
      </a:defPPr>
      <a:lvl1pPr marL="0" algn="l" defTabSz="866775" rtl="0" eaLnBrk="1" latinLnBrk="0" hangingPunct="1">
        <a:defRPr sz="1735" kern="1200">
          <a:solidFill>
            <a:schemeClr val="tx1"/>
          </a:solidFill>
          <a:latin typeface="+mn-lt"/>
          <a:ea typeface="+mn-ea"/>
          <a:cs typeface="+mn-cs"/>
        </a:defRPr>
      </a:lvl1pPr>
      <a:lvl2pPr marL="433705" algn="l" defTabSz="866775" rtl="0" eaLnBrk="1" latinLnBrk="0" hangingPunct="1">
        <a:defRPr sz="1735" kern="1200">
          <a:solidFill>
            <a:schemeClr val="tx1"/>
          </a:solidFill>
          <a:latin typeface="+mn-lt"/>
          <a:ea typeface="+mn-ea"/>
          <a:cs typeface="+mn-cs"/>
        </a:defRPr>
      </a:lvl2pPr>
      <a:lvl3pPr marL="866775" algn="l" defTabSz="866775" rtl="0" eaLnBrk="1" latinLnBrk="0" hangingPunct="1">
        <a:defRPr sz="1735" kern="1200">
          <a:solidFill>
            <a:schemeClr val="tx1"/>
          </a:solidFill>
          <a:latin typeface="+mn-lt"/>
          <a:ea typeface="+mn-ea"/>
          <a:cs typeface="+mn-cs"/>
        </a:defRPr>
      </a:lvl3pPr>
      <a:lvl4pPr marL="1300480" algn="l" defTabSz="866775" rtl="0" eaLnBrk="1" latinLnBrk="0" hangingPunct="1">
        <a:defRPr sz="1735" kern="1200">
          <a:solidFill>
            <a:schemeClr val="tx1"/>
          </a:solidFill>
          <a:latin typeface="+mn-lt"/>
          <a:ea typeface="+mn-ea"/>
          <a:cs typeface="+mn-cs"/>
        </a:defRPr>
      </a:lvl4pPr>
      <a:lvl5pPr marL="1733550" algn="l" defTabSz="866775" rtl="0" eaLnBrk="1" latinLnBrk="0" hangingPunct="1">
        <a:defRPr sz="1735" kern="1200">
          <a:solidFill>
            <a:schemeClr val="tx1"/>
          </a:solidFill>
          <a:latin typeface="+mn-lt"/>
          <a:ea typeface="+mn-ea"/>
          <a:cs typeface="+mn-cs"/>
        </a:defRPr>
      </a:lvl5pPr>
      <a:lvl6pPr marL="2167255" algn="l" defTabSz="866775" rtl="0" eaLnBrk="1" latinLnBrk="0" hangingPunct="1">
        <a:defRPr sz="1735" kern="1200">
          <a:solidFill>
            <a:schemeClr val="tx1"/>
          </a:solidFill>
          <a:latin typeface="+mn-lt"/>
          <a:ea typeface="+mn-ea"/>
          <a:cs typeface="+mn-cs"/>
        </a:defRPr>
      </a:lvl6pPr>
      <a:lvl7pPr marL="2600325" algn="l" defTabSz="866775" rtl="0" eaLnBrk="1" latinLnBrk="0" hangingPunct="1">
        <a:defRPr sz="1735" kern="1200">
          <a:solidFill>
            <a:schemeClr val="tx1"/>
          </a:solidFill>
          <a:latin typeface="+mn-lt"/>
          <a:ea typeface="+mn-ea"/>
          <a:cs typeface="+mn-cs"/>
        </a:defRPr>
      </a:lvl7pPr>
      <a:lvl8pPr marL="3034030" algn="l" defTabSz="866775" rtl="0" eaLnBrk="1" latinLnBrk="0" hangingPunct="1">
        <a:defRPr sz="1735" kern="1200">
          <a:solidFill>
            <a:schemeClr val="tx1"/>
          </a:solidFill>
          <a:latin typeface="+mn-lt"/>
          <a:ea typeface="+mn-ea"/>
          <a:cs typeface="+mn-cs"/>
        </a:defRPr>
      </a:lvl8pPr>
      <a:lvl9pPr marL="3467100" algn="l" defTabSz="866775" rtl="0" eaLnBrk="1" latinLnBrk="0" hangingPunct="1">
        <a:defRPr sz="173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yilin\Desktop\图片111.png图片111"/>
          <p:cNvPicPr>
            <a:picLocks noChangeAspect="1" noChangeArrowheads="1"/>
          </p:cNvPicPr>
          <p:nvPr/>
        </p:nvPicPr>
        <p:blipFill>
          <a:blip r:embed="rId3"/>
          <a:srcRect/>
          <a:stretch>
            <a:fillRect/>
          </a:stretch>
        </p:blipFill>
        <p:spPr bwMode="auto">
          <a:xfrm>
            <a:off x="3334" y="-2062"/>
            <a:ext cx="12190095" cy="6860063"/>
          </a:xfrm>
          <a:prstGeom prst="rect">
            <a:avLst/>
          </a:prstGeom>
          <a:noFill/>
        </p:spPr>
      </p:pic>
      <p:sp>
        <p:nvSpPr>
          <p:cNvPr id="18" name="矩形 259"/>
          <p:cNvSpPr>
            <a:spLocks noChangeArrowheads="1"/>
          </p:cNvSpPr>
          <p:nvPr/>
        </p:nvSpPr>
        <p:spPr bwMode="auto">
          <a:xfrm>
            <a:off x="2381250" y="2663747"/>
            <a:ext cx="7433818"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pPr>
            <a:r>
              <a:rPr lang="zh-CN" altLang="en-US" sz="5400" b="1" cap="all" dirty="0">
                <a:solidFill>
                  <a:prstClr val="black">
                    <a:lumMod val="65000"/>
                    <a:lumOff val="35000"/>
                  </a:prstClr>
                </a:solidFill>
                <a:cs typeface="Arial" panose="020B0604020202020204" pitchFamily="34" charset="0"/>
              </a:rPr>
              <a:t>大数据技术基础</a:t>
            </a:r>
            <a:endParaRPr lang="en-US" altLang="zh-CN" sz="5400" b="1" cap="all" dirty="0">
              <a:solidFill>
                <a:prstClr val="black">
                  <a:lumMod val="65000"/>
                  <a:lumOff val="35000"/>
                </a:prstClr>
              </a:solidFill>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advClick="0" advTm="7000"/>
    </mc:Choice>
    <mc:Fallback xmlns="">
      <p:transition advClick="0" advTm="7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12.1</a:t>
            </a:r>
            <a:r>
              <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a:t>
            </a:r>
            <a:r>
              <a:rPr kumimoji="0" lang="en-US"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F</a:t>
            </a:r>
            <a:r>
              <a:rPr kumimoji="0" lang="en-US" altLang="zh-CN"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link</a:t>
            </a:r>
            <a:r>
              <a:rPr kumimoji="0"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概述</a:t>
            </a:r>
            <a:endPar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62585" y="737870"/>
            <a:ext cx="6646545" cy="460348"/>
            <a:chOff x="772" y="481"/>
            <a:chExt cx="9749" cy="724"/>
          </a:xfrm>
        </p:grpSpPr>
        <p:sp>
          <p:nvSpPr>
            <p:cNvPr id="116"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12.</a:t>
              </a:r>
              <a:r>
                <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1</a:t>
              </a:r>
              <a:r>
                <a:rPr lang="en-US" sz="2400" b="1" dirty="0">
                  <a:solidFill>
                    <a:srgbClr val="484849"/>
                  </a:solidFill>
                  <a:latin typeface="微软雅黑" panose="020B0503020204020204" pitchFamily="34" charset="-122"/>
                  <a:ea typeface="微软雅黑" panose="020B0503020204020204" pitchFamily="34" charset="-122"/>
                </a:rPr>
                <a:t>.</a:t>
              </a:r>
              <a:r>
                <a:rPr kumimoji="0" 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4</a:t>
              </a:r>
              <a:r>
                <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 </a:t>
              </a:r>
              <a:r>
                <a:rPr kumimoji="0" lang="en-US" sz="2400" b="1" i="0" u="none" strike="noStrike" kern="1200" cap="none" spc="0" normalizeH="0" baseline="0" noProof="0" dirty="0" err="1">
                  <a:ln>
                    <a:noFill/>
                  </a:ln>
                  <a:solidFill>
                    <a:srgbClr val="484849"/>
                  </a:solidFill>
                  <a:effectLst/>
                  <a:uLnTx/>
                  <a:uFillTx/>
                  <a:latin typeface="微软雅黑" panose="020B0503020204020204" pitchFamily="34" charset="-122"/>
                  <a:ea typeface="微软雅黑" panose="020B0503020204020204" pitchFamily="34" charset="-122"/>
                  <a:cs typeface="+mn-cs"/>
                </a:rPr>
                <a:t>Flink</a:t>
              </a:r>
              <a:r>
                <a:rPr kumimoji="0" lang="zh-CN" alt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的核心特性</a:t>
              </a:r>
              <a:endPar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10" name="文本框 9"/>
          <p:cNvSpPr txBox="1"/>
          <p:nvPr/>
        </p:nvSpPr>
        <p:spPr>
          <a:xfrm>
            <a:off x="603801" y="1556792"/>
            <a:ext cx="10391124" cy="4154984"/>
          </a:xfrm>
          <a:prstGeom prst="rect">
            <a:avLst/>
          </a:prstGeom>
          <a:noFill/>
        </p:spPr>
        <p:txBody>
          <a:bodyPr wrap="square">
            <a:spAutoFit/>
          </a:bodyPr>
          <a:lstStyle/>
          <a:p>
            <a:r>
              <a:rPr lang="en-US" altLang="zh-CN" sz="2400" b="1" dirty="0" err="1">
                <a:solidFill>
                  <a:srgbClr val="484849"/>
                </a:solidFill>
                <a:latin typeface="微软雅黑" panose="020B0503020204020204" pitchFamily="34" charset="-122"/>
                <a:ea typeface="微软雅黑" panose="020B0503020204020204" pitchFamily="34" charset="-122"/>
              </a:rPr>
              <a:t>Flink</a:t>
            </a:r>
            <a:r>
              <a:rPr lang="en-US" altLang="zh-CN" sz="24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流数据处理框架的特性如下：</a:t>
            </a:r>
            <a:endParaRPr lang="en-US" altLang="zh-CN" sz="2400" b="1" dirty="0">
              <a:solidFill>
                <a:srgbClr val="484849"/>
              </a:solidFill>
              <a:latin typeface="微软雅黑" panose="020B0503020204020204" pitchFamily="34" charset="-122"/>
              <a:ea typeface="微软雅黑" panose="020B0503020204020204" pitchFamily="34" charset="-122"/>
            </a:endParaRPr>
          </a:p>
          <a:p>
            <a:r>
              <a:rPr lang="zh-CN" altLang="en-US" sz="2000" b="1" dirty="0">
                <a:solidFill>
                  <a:srgbClr val="484849"/>
                </a:solidFill>
                <a:latin typeface="微软雅黑" panose="020B0503020204020204" pitchFamily="34" charset="-122"/>
                <a:ea typeface="微软雅黑" panose="020B0503020204020204" pitchFamily="34" charset="-122"/>
              </a:rPr>
              <a:t> </a:t>
            </a:r>
            <a:endParaRPr lang="en-US" altLang="zh-CN" sz="2000" b="1" dirty="0">
              <a:solidFill>
                <a:srgbClr val="484849"/>
              </a:solidFill>
              <a:latin typeface="微软雅黑" panose="020B0503020204020204" pitchFamily="34" charset="-122"/>
              <a:ea typeface="微软雅黑" panose="020B0503020204020204" pitchFamily="34" charset="-122"/>
            </a:endParaRPr>
          </a:p>
          <a:p>
            <a:r>
              <a:rPr lang="zh-CN" altLang="en-US" sz="2000" b="1" dirty="0">
                <a:solidFill>
                  <a:srgbClr val="484849"/>
                </a:solidFill>
                <a:latin typeface="微软雅黑" panose="020B0503020204020204" pitchFamily="34" charset="-122"/>
                <a:ea typeface="微软雅黑" panose="020B0503020204020204" pitchFamily="34" charset="-122"/>
              </a:rPr>
              <a:t>（</a:t>
            </a:r>
            <a:r>
              <a:rPr lang="en-US" altLang="zh-CN" sz="2000" b="1" dirty="0">
                <a:solidFill>
                  <a:srgbClr val="484849"/>
                </a:solidFill>
                <a:latin typeface="微软雅黑" panose="020B0503020204020204" pitchFamily="34" charset="-122"/>
                <a:ea typeface="微软雅黑" panose="020B0503020204020204" pitchFamily="34" charset="-122"/>
              </a:rPr>
              <a:t>1</a:t>
            </a:r>
            <a:r>
              <a:rPr lang="zh-CN" altLang="en-US" sz="2000" b="1" dirty="0">
                <a:solidFill>
                  <a:srgbClr val="484849"/>
                </a:solidFill>
                <a:latin typeface="微软雅黑" panose="020B0503020204020204" pitchFamily="34" charset="-122"/>
                <a:ea typeface="微软雅黑" panose="020B0503020204020204" pitchFamily="34" charset="-122"/>
              </a:rPr>
              <a:t>）高吞吐和低延迟。每秒处理数百万个事件，毫秒级延迟。 </a:t>
            </a:r>
            <a:endParaRPr lang="en-US" altLang="zh-CN" sz="2000" b="1" dirty="0">
              <a:solidFill>
                <a:srgbClr val="484849"/>
              </a:solidFill>
              <a:latin typeface="微软雅黑" panose="020B0503020204020204" pitchFamily="34" charset="-122"/>
              <a:ea typeface="微软雅黑" panose="020B0503020204020204" pitchFamily="34" charset="-122"/>
            </a:endParaRPr>
          </a:p>
          <a:p>
            <a:r>
              <a:rPr lang="zh-CN" altLang="en-US" sz="2000" b="1" dirty="0">
                <a:solidFill>
                  <a:srgbClr val="484849"/>
                </a:solidFill>
                <a:latin typeface="微软雅黑" panose="020B0503020204020204" pitchFamily="34" charset="-122"/>
                <a:ea typeface="微软雅黑" panose="020B0503020204020204" pitchFamily="34" charset="-122"/>
              </a:rPr>
              <a:t>（</a:t>
            </a:r>
            <a:r>
              <a:rPr lang="en-US" altLang="zh-CN" sz="2000" b="1" dirty="0">
                <a:solidFill>
                  <a:srgbClr val="484849"/>
                </a:solidFill>
                <a:latin typeface="微软雅黑" panose="020B0503020204020204" pitchFamily="34" charset="-122"/>
                <a:ea typeface="微软雅黑" panose="020B0503020204020204" pitchFamily="34" charset="-122"/>
              </a:rPr>
              <a:t>2</a:t>
            </a:r>
            <a:r>
              <a:rPr lang="zh-CN" altLang="en-US" sz="2000" b="1" dirty="0">
                <a:solidFill>
                  <a:srgbClr val="484849"/>
                </a:solidFill>
                <a:latin typeface="微软雅黑" panose="020B0503020204020204" pitchFamily="34" charset="-122"/>
                <a:ea typeface="微软雅黑" panose="020B0503020204020204" pitchFamily="34" charset="-122"/>
              </a:rPr>
              <a:t>）结果的准确性。</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提供了事件时间（</a:t>
            </a:r>
            <a:r>
              <a:rPr lang="en-US" altLang="zh-CN" sz="2000" b="1" dirty="0">
                <a:solidFill>
                  <a:srgbClr val="484849"/>
                </a:solidFill>
                <a:latin typeface="微软雅黑" panose="020B0503020204020204" pitchFamily="34" charset="-122"/>
                <a:ea typeface="微软雅黑" panose="020B0503020204020204" pitchFamily="34" charset="-122"/>
              </a:rPr>
              <a:t>event-time</a:t>
            </a:r>
            <a:r>
              <a:rPr lang="zh-CN" altLang="en-US" sz="2000" b="1" dirty="0">
                <a:solidFill>
                  <a:srgbClr val="484849"/>
                </a:solidFill>
                <a:latin typeface="微软雅黑" panose="020B0503020204020204" pitchFamily="34" charset="-122"/>
                <a:ea typeface="微软雅黑" panose="020B0503020204020204" pitchFamily="34" charset="-122"/>
              </a:rPr>
              <a:t>）和处理时间（</a:t>
            </a:r>
            <a:r>
              <a:rPr lang="en-US" altLang="zh-CN" sz="2000" b="1" dirty="0">
                <a:solidFill>
                  <a:srgbClr val="484849"/>
                </a:solidFill>
                <a:latin typeface="微软雅黑" panose="020B0503020204020204" pitchFamily="34" charset="-122"/>
                <a:ea typeface="微软雅黑" panose="020B0503020204020204" pitchFamily="34" charset="-122"/>
              </a:rPr>
              <a:t>processing-time</a:t>
            </a:r>
            <a:r>
              <a:rPr lang="zh-CN" altLang="en-US" sz="2000" b="1" dirty="0">
                <a:solidFill>
                  <a:srgbClr val="484849"/>
                </a:solidFill>
                <a:latin typeface="微软雅黑" panose="020B0503020204020204" pitchFamily="34" charset="-122"/>
                <a:ea typeface="微软雅黑" panose="020B0503020204020204" pitchFamily="34" charset="-122"/>
              </a:rPr>
              <a:t>） 语义。对于乱序事件流，事件时间语义仍然能提供一致且准确的结果。 </a:t>
            </a:r>
            <a:endParaRPr lang="en-US" altLang="zh-CN" sz="2000" b="1" dirty="0">
              <a:solidFill>
                <a:srgbClr val="484849"/>
              </a:solidFill>
              <a:latin typeface="微软雅黑" panose="020B0503020204020204" pitchFamily="34" charset="-122"/>
              <a:ea typeface="微软雅黑" panose="020B0503020204020204" pitchFamily="34" charset="-122"/>
            </a:endParaRPr>
          </a:p>
          <a:p>
            <a:r>
              <a:rPr lang="zh-CN" altLang="en-US" sz="2000" b="1" dirty="0">
                <a:solidFill>
                  <a:srgbClr val="484849"/>
                </a:solidFill>
                <a:latin typeface="微软雅黑" panose="020B0503020204020204" pitchFamily="34" charset="-122"/>
                <a:ea typeface="微软雅黑" panose="020B0503020204020204" pitchFamily="34" charset="-122"/>
              </a:rPr>
              <a:t>（</a:t>
            </a:r>
            <a:r>
              <a:rPr lang="en-US" altLang="zh-CN" sz="2000" b="1" dirty="0">
                <a:solidFill>
                  <a:srgbClr val="484849"/>
                </a:solidFill>
                <a:latin typeface="微软雅黑" panose="020B0503020204020204" pitchFamily="34" charset="-122"/>
                <a:ea typeface="微软雅黑" panose="020B0503020204020204" pitchFamily="34" charset="-122"/>
              </a:rPr>
              <a:t>3</a:t>
            </a:r>
            <a:r>
              <a:rPr lang="zh-CN" altLang="en-US" sz="2000" b="1" dirty="0">
                <a:solidFill>
                  <a:srgbClr val="484849"/>
                </a:solidFill>
                <a:latin typeface="微软雅黑" panose="020B0503020204020204" pitchFamily="34" charset="-122"/>
                <a:ea typeface="微软雅黑" panose="020B0503020204020204" pitchFamily="34" charset="-122"/>
              </a:rPr>
              <a:t>）精确一次（</a:t>
            </a:r>
            <a:r>
              <a:rPr lang="en-US" altLang="zh-CN" sz="2000" b="1" dirty="0">
                <a:solidFill>
                  <a:srgbClr val="484849"/>
                </a:solidFill>
                <a:latin typeface="微软雅黑" panose="020B0503020204020204" pitchFamily="34" charset="-122"/>
                <a:ea typeface="微软雅黑" panose="020B0503020204020204" pitchFamily="34" charset="-122"/>
              </a:rPr>
              <a:t>exactly-once</a:t>
            </a:r>
            <a:r>
              <a:rPr lang="zh-CN" altLang="en-US" sz="2000" b="1" dirty="0">
                <a:solidFill>
                  <a:srgbClr val="484849"/>
                </a:solidFill>
                <a:latin typeface="微软雅黑" panose="020B0503020204020204" pitchFamily="34" charset="-122"/>
                <a:ea typeface="微软雅黑" panose="020B0503020204020204" pitchFamily="34" charset="-122"/>
              </a:rPr>
              <a:t>）的状态一致性保证。</a:t>
            </a:r>
            <a:endParaRPr lang="en-US" altLang="zh-CN" sz="2000" b="1" dirty="0">
              <a:solidFill>
                <a:srgbClr val="484849"/>
              </a:solidFill>
              <a:latin typeface="微软雅黑" panose="020B0503020204020204" pitchFamily="34" charset="-122"/>
              <a:ea typeface="微软雅黑" panose="020B0503020204020204" pitchFamily="34" charset="-122"/>
            </a:endParaRPr>
          </a:p>
          <a:p>
            <a:r>
              <a:rPr lang="zh-CN" altLang="en-US" sz="2000" b="1" dirty="0">
                <a:solidFill>
                  <a:srgbClr val="484849"/>
                </a:solidFill>
                <a:latin typeface="微软雅黑" panose="020B0503020204020204" pitchFamily="34" charset="-122"/>
                <a:ea typeface="微软雅黑" panose="020B0503020204020204" pitchFamily="34" charset="-122"/>
              </a:rPr>
              <a:t>（</a:t>
            </a:r>
            <a:r>
              <a:rPr lang="en-US" altLang="zh-CN" sz="2000" b="1" dirty="0">
                <a:solidFill>
                  <a:srgbClr val="484849"/>
                </a:solidFill>
                <a:latin typeface="微软雅黑" panose="020B0503020204020204" pitchFamily="34" charset="-122"/>
                <a:ea typeface="微软雅黑" panose="020B0503020204020204" pitchFamily="34" charset="-122"/>
              </a:rPr>
              <a:t>4</a:t>
            </a:r>
            <a:r>
              <a:rPr lang="zh-CN" altLang="en-US" sz="2000" b="1" dirty="0">
                <a:solidFill>
                  <a:srgbClr val="484849"/>
                </a:solidFill>
                <a:latin typeface="微软雅黑" panose="020B0503020204020204" pitchFamily="34" charset="-122"/>
                <a:ea typeface="微软雅黑" panose="020B0503020204020204" pitchFamily="34" charset="-122"/>
              </a:rPr>
              <a:t>）可以连接到最常用的存储系统，如 </a:t>
            </a:r>
            <a:r>
              <a:rPr lang="en-US" altLang="zh-CN" sz="2000" b="1" dirty="0">
                <a:solidFill>
                  <a:srgbClr val="484849"/>
                </a:solidFill>
                <a:latin typeface="微软雅黑" panose="020B0503020204020204" pitchFamily="34" charset="-122"/>
                <a:ea typeface="微软雅黑" panose="020B0503020204020204" pitchFamily="34" charset="-122"/>
              </a:rPr>
              <a:t>Apache Kafka</a:t>
            </a:r>
            <a:r>
              <a:rPr lang="zh-CN" altLang="en-US" sz="2000" b="1" dirty="0">
                <a:solidFill>
                  <a:srgbClr val="484849"/>
                </a:solidFill>
                <a:latin typeface="微软雅黑" panose="020B0503020204020204" pitchFamily="34" charset="-122"/>
                <a:ea typeface="微软雅黑" panose="020B0503020204020204" pitchFamily="34" charset="-122"/>
              </a:rPr>
              <a:t>、</a:t>
            </a:r>
            <a:r>
              <a:rPr lang="en-US" altLang="zh-CN" sz="2000" b="1" dirty="0">
                <a:solidFill>
                  <a:srgbClr val="484849"/>
                </a:solidFill>
                <a:latin typeface="微软雅黑" panose="020B0503020204020204" pitchFamily="34" charset="-122"/>
                <a:ea typeface="微软雅黑" panose="020B0503020204020204" pitchFamily="34" charset="-122"/>
              </a:rPr>
              <a:t>Elasticsearch </a:t>
            </a:r>
            <a:r>
              <a:rPr lang="zh-CN" altLang="en-US" sz="2000" b="1" dirty="0">
                <a:solidFill>
                  <a:srgbClr val="484849"/>
                </a:solidFill>
                <a:latin typeface="微软雅黑" panose="020B0503020204020204" pitchFamily="34" charset="-122"/>
                <a:ea typeface="微软雅黑" panose="020B0503020204020204" pitchFamily="34" charset="-122"/>
              </a:rPr>
              <a:t>和（分布式）文件 系统，如 </a:t>
            </a:r>
            <a:r>
              <a:rPr lang="en-US" altLang="zh-CN" sz="2000" b="1" dirty="0">
                <a:solidFill>
                  <a:srgbClr val="484849"/>
                </a:solidFill>
                <a:latin typeface="微软雅黑" panose="020B0503020204020204" pitchFamily="34" charset="-122"/>
                <a:ea typeface="微软雅黑" panose="020B0503020204020204" pitchFamily="34" charset="-122"/>
              </a:rPr>
              <a:t>HDFS </a:t>
            </a:r>
            <a:r>
              <a:rPr lang="zh-CN" altLang="en-US" sz="2000" b="1" dirty="0">
                <a:solidFill>
                  <a:srgbClr val="484849"/>
                </a:solidFill>
                <a:latin typeface="微软雅黑" panose="020B0503020204020204" pitchFamily="34" charset="-122"/>
                <a:ea typeface="微软雅黑" panose="020B0503020204020204" pitchFamily="34" charset="-122"/>
              </a:rPr>
              <a:t>和 </a:t>
            </a:r>
            <a:r>
              <a:rPr lang="en-US" altLang="zh-CN" sz="2000" b="1" dirty="0">
                <a:solidFill>
                  <a:srgbClr val="484849"/>
                </a:solidFill>
                <a:latin typeface="微软雅黑" panose="020B0503020204020204" pitchFamily="34" charset="-122"/>
                <a:ea typeface="微软雅黑" panose="020B0503020204020204" pitchFamily="34" charset="-122"/>
              </a:rPr>
              <a:t>S3</a:t>
            </a:r>
            <a:r>
              <a:rPr lang="zh-CN" altLang="en-US" sz="2000" b="1" dirty="0">
                <a:solidFill>
                  <a:srgbClr val="484849"/>
                </a:solidFill>
                <a:latin typeface="微软雅黑" panose="020B0503020204020204" pitchFamily="34" charset="-122"/>
                <a:ea typeface="微软雅黑" panose="020B0503020204020204" pitchFamily="34" charset="-122"/>
              </a:rPr>
              <a:t>。 </a:t>
            </a:r>
            <a:endParaRPr lang="en-US" altLang="zh-CN" sz="2000" b="1" dirty="0">
              <a:solidFill>
                <a:srgbClr val="484849"/>
              </a:solidFill>
              <a:latin typeface="微软雅黑" panose="020B0503020204020204" pitchFamily="34" charset="-122"/>
              <a:ea typeface="微软雅黑" panose="020B0503020204020204" pitchFamily="34" charset="-122"/>
            </a:endParaRPr>
          </a:p>
          <a:p>
            <a:r>
              <a:rPr lang="zh-CN" altLang="en-US" sz="2000" b="1" dirty="0">
                <a:solidFill>
                  <a:srgbClr val="484849"/>
                </a:solidFill>
                <a:latin typeface="微软雅黑" panose="020B0503020204020204" pitchFamily="34" charset="-122"/>
                <a:ea typeface="微软雅黑" panose="020B0503020204020204" pitchFamily="34" charset="-122"/>
              </a:rPr>
              <a:t>（</a:t>
            </a:r>
            <a:r>
              <a:rPr lang="en-US" altLang="zh-CN" sz="2000" b="1" dirty="0">
                <a:solidFill>
                  <a:srgbClr val="484849"/>
                </a:solidFill>
                <a:latin typeface="微软雅黑" panose="020B0503020204020204" pitchFamily="34" charset="-122"/>
                <a:ea typeface="微软雅黑" panose="020B0503020204020204" pitchFamily="34" charset="-122"/>
              </a:rPr>
              <a:t>5</a:t>
            </a:r>
            <a:r>
              <a:rPr lang="zh-CN" altLang="en-US" sz="2000" b="1" dirty="0">
                <a:solidFill>
                  <a:srgbClr val="484849"/>
                </a:solidFill>
                <a:latin typeface="微软雅黑" panose="020B0503020204020204" pitchFamily="34" charset="-122"/>
                <a:ea typeface="微软雅黑" panose="020B0503020204020204" pitchFamily="34" charset="-122"/>
              </a:rPr>
              <a:t>）高可用。本身高可用的设置，加上与 </a:t>
            </a:r>
            <a:r>
              <a:rPr lang="en-US" altLang="zh-CN" sz="2000" b="1" dirty="0">
                <a:solidFill>
                  <a:srgbClr val="484849"/>
                </a:solidFill>
                <a:latin typeface="微软雅黑" panose="020B0503020204020204" pitchFamily="34" charset="-122"/>
                <a:ea typeface="微软雅黑" panose="020B0503020204020204" pitchFamily="34" charset="-122"/>
              </a:rPr>
              <a:t>YARN </a:t>
            </a:r>
            <a:r>
              <a:rPr lang="zh-CN" altLang="en-US" sz="2000" b="1" dirty="0">
                <a:solidFill>
                  <a:srgbClr val="484849"/>
                </a:solidFill>
                <a:latin typeface="微软雅黑" panose="020B0503020204020204" pitchFamily="34" charset="-122"/>
                <a:ea typeface="微软雅黑" panose="020B0503020204020204" pitchFamily="34" charset="-122"/>
              </a:rPr>
              <a:t>和 </a:t>
            </a:r>
            <a:r>
              <a:rPr lang="en-US" altLang="zh-CN" sz="2000" b="1" dirty="0">
                <a:solidFill>
                  <a:srgbClr val="484849"/>
                </a:solidFill>
                <a:latin typeface="微软雅黑" panose="020B0503020204020204" pitchFamily="34" charset="-122"/>
                <a:ea typeface="微软雅黑" panose="020B0503020204020204" pitchFamily="34" charset="-122"/>
              </a:rPr>
              <a:t>Mesos </a:t>
            </a:r>
            <a:r>
              <a:rPr lang="zh-CN" altLang="en-US" sz="2000" b="1" dirty="0">
                <a:solidFill>
                  <a:srgbClr val="484849"/>
                </a:solidFill>
                <a:latin typeface="微软雅黑" panose="020B0503020204020204" pitchFamily="34" charset="-122"/>
                <a:ea typeface="微软雅黑" panose="020B0503020204020204" pitchFamily="34" charset="-122"/>
              </a:rPr>
              <a:t>的紧密集成，再加上从故 障中快速恢复和动态扩展任务的能力，</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能做到以极少的停机时间实现 </a:t>
            </a:r>
            <a:r>
              <a:rPr lang="en-US" altLang="zh-CN" sz="2000" b="1" dirty="0">
                <a:solidFill>
                  <a:srgbClr val="484849"/>
                </a:solidFill>
                <a:latin typeface="微软雅黑" panose="020B0503020204020204" pitchFamily="34" charset="-122"/>
                <a:ea typeface="微软雅黑" panose="020B0503020204020204" pitchFamily="34" charset="-122"/>
              </a:rPr>
              <a:t>7×24 </a:t>
            </a:r>
            <a:r>
              <a:rPr lang="zh-CN" altLang="en-US" sz="2000" b="1" dirty="0">
                <a:solidFill>
                  <a:srgbClr val="484849"/>
                </a:solidFill>
                <a:latin typeface="微软雅黑" panose="020B0503020204020204" pitchFamily="34" charset="-122"/>
                <a:ea typeface="微软雅黑" panose="020B0503020204020204" pitchFamily="34" charset="-122"/>
              </a:rPr>
              <a:t>全天候运 行。 </a:t>
            </a:r>
            <a:endParaRPr lang="en-US" altLang="zh-CN" sz="2000" b="1" dirty="0">
              <a:solidFill>
                <a:srgbClr val="484849"/>
              </a:solidFill>
              <a:latin typeface="微软雅黑" panose="020B0503020204020204" pitchFamily="34" charset="-122"/>
              <a:ea typeface="微软雅黑" panose="020B0503020204020204" pitchFamily="34" charset="-122"/>
            </a:endParaRPr>
          </a:p>
          <a:p>
            <a:r>
              <a:rPr lang="zh-CN" altLang="en-US" sz="2000" b="1" dirty="0">
                <a:solidFill>
                  <a:srgbClr val="484849"/>
                </a:solidFill>
                <a:latin typeface="微软雅黑" panose="020B0503020204020204" pitchFamily="34" charset="-122"/>
                <a:ea typeface="微软雅黑" panose="020B0503020204020204" pitchFamily="34" charset="-122"/>
              </a:rPr>
              <a:t>（</a:t>
            </a:r>
            <a:r>
              <a:rPr lang="en-US" altLang="zh-CN" sz="2000" b="1" dirty="0">
                <a:solidFill>
                  <a:srgbClr val="484849"/>
                </a:solidFill>
                <a:latin typeface="微软雅黑" panose="020B0503020204020204" pitchFamily="34" charset="-122"/>
                <a:ea typeface="微软雅黑" panose="020B0503020204020204" pitchFamily="34" charset="-122"/>
              </a:rPr>
              <a:t>6</a:t>
            </a:r>
            <a:r>
              <a:rPr lang="zh-CN" altLang="en-US" sz="2000" b="1" dirty="0">
                <a:solidFill>
                  <a:srgbClr val="484849"/>
                </a:solidFill>
                <a:latin typeface="微软雅黑" panose="020B0503020204020204" pitchFamily="34" charset="-122"/>
                <a:ea typeface="微软雅黑" panose="020B0503020204020204" pitchFamily="34" charset="-122"/>
              </a:rPr>
              <a:t>）能够更新应用程序代码并将作业（</a:t>
            </a:r>
            <a:r>
              <a:rPr lang="en-US" altLang="zh-CN" sz="2000" b="1" dirty="0">
                <a:solidFill>
                  <a:srgbClr val="484849"/>
                </a:solidFill>
                <a:latin typeface="微软雅黑" panose="020B0503020204020204" pitchFamily="34" charset="-122"/>
                <a:ea typeface="微软雅黑" panose="020B0503020204020204" pitchFamily="34" charset="-122"/>
              </a:rPr>
              <a:t>jobs</a:t>
            </a:r>
            <a:r>
              <a:rPr lang="zh-CN" altLang="en-US" sz="2000" b="1" dirty="0">
                <a:solidFill>
                  <a:srgbClr val="484849"/>
                </a:solidFill>
                <a:latin typeface="微软雅黑" panose="020B0503020204020204" pitchFamily="34" charset="-122"/>
                <a:ea typeface="微软雅黑" panose="020B0503020204020204" pitchFamily="34" charset="-122"/>
              </a:rPr>
              <a:t>）迁移到不同的 </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集群，而不会丢失 应用程序的状态。 </a:t>
            </a:r>
          </a:p>
        </p:txBody>
      </p:sp>
    </p:spTree>
  </p:cSld>
  <p:clrMapOvr>
    <a:masterClrMapping/>
  </p:clrMapOvr>
  <p:transition spd="slow" advClick="0" advTm="3624"/>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12.2</a:t>
            </a:r>
            <a:r>
              <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a:t>
            </a:r>
            <a:r>
              <a:rPr kumimoji="0" lang="en-US"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F</a:t>
            </a:r>
            <a:r>
              <a:rPr kumimoji="0" lang="en-US" altLang="zh-CN"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link</a:t>
            </a:r>
            <a:r>
              <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工作原理</a:t>
            </a:r>
            <a:endPar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62585" y="737870"/>
            <a:ext cx="6646545" cy="460348"/>
            <a:chOff x="772" y="481"/>
            <a:chExt cx="9749" cy="724"/>
          </a:xfrm>
        </p:grpSpPr>
        <p:sp>
          <p:nvSpPr>
            <p:cNvPr id="116"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12.2.1</a:t>
              </a:r>
              <a:r>
                <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 </a:t>
              </a:r>
              <a:r>
                <a:rPr kumimoji="0" lang="en-US" sz="2400" b="1" i="0" u="none" strike="noStrike" kern="1200" cap="none" spc="0" normalizeH="0" baseline="0" noProof="0" dirty="0" err="1">
                  <a:ln>
                    <a:noFill/>
                  </a:ln>
                  <a:solidFill>
                    <a:srgbClr val="484849"/>
                  </a:solidFill>
                  <a:effectLst/>
                  <a:uLnTx/>
                  <a:uFillTx/>
                  <a:latin typeface="微软雅黑" panose="020B0503020204020204" pitchFamily="34" charset="-122"/>
                  <a:ea typeface="微软雅黑" panose="020B0503020204020204" pitchFamily="34" charset="-122"/>
                  <a:cs typeface="+mn-cs"/>
                </a:rPr>
                <a:t>Flink</a:t>
              </a:r>
              <a:r>
                <a:rPr kumimoji="0" lang="zh-CN" alt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计算框架</a:t>
              </a:r>
              <a:endPar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10" name="文本框 9"/>
          <p:cNvSpPr txBox="1"/>
          <p:nvPr/>
        </p:nvSpPr>
        <p:spPr>
          <a:xfrm>
            <a:off x="277652" y="1508162"/>
            <a:ext cx="5722065" cy="4893647"/>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2400" b="1" dirty="0">
                <a:solidFill>
                  <a:srgbClr val="484849"/>
                </a:solidFill>
                <a:latin typeface="微软雅黑" panose="020B0503020204020204" pitchFamily="34" charset="-122"/>
                <a:ea typeface="微软雅黑" panose="020B0503020204020204" pitchFamily="34" charset="-122"/>
              </a:rPr>
              <a:t>       </a:t>
            </a:r>
            <a:r>
              <a:rPr lang="en-US" altLang="zh-CN" sz="2400" b="1" dirty="0" err="1">
                <a:solidFill>
                  <a:srgbClr val="484849"/>
                </a:solidFill>
                <a:latin typeface="微软雅黑" panose="020B0503020204020204" pitchFamily="34" charset="-122"/>
                <a:ea typeface="微软雅黑" panose="020B0503020204020204" pitchFamily="34" charset="-122"/>
              </a:rPr>
              <a:t>Flink</a:t>
            </a:r>
            <a:r>
              <a:rPr lang="en-US" altLang="zh-CN" sz="24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流处理框架是一个开源的分布式流处理框架，可以用于实时分析和机器学习。它 支持多种数据源，如 </a:t>
            </a:r>
            <a:r>
              <a:rPr lang="en-US" altLang="zh-CN" sz="2400" b="1" dirty="0">
                <a:solidFill>
                  <a:srgbClr val="484849"/>
                </a:solidFill>
                <a:latin typeface="微软雅黑" panose="020B0503020204020204" pitchFamily="34" charset="-122"/>
                <a:ea typeface="微软雅黑" panose="020B0503020204020204" pitchFamily="34" charset="-122"/>
              </a:rPr>
              <a:t>Kafka</a:t>
            </a:r>
            <a:r>
              <a:rPr lang="zh-CN" altLang="en-US" sz="2400" b="1" dirty="0">
                <a:solidFill>
                  <a:srgbClr val="484849"/>
                </a:solidFill>
                <a:latin typeface="微软雅黑" panose="020B0503020204020204" pitchFamily="34" charset="-122"/>
                <a:ea typeface="微软雅黑" panose="020B0503020204020204" pitchFamily="34" charset="-122"/>
              </a:rPr>
              <a:t>，</a:t>
            </a:r>
            <a:r>
              <a:rPr lang="en-US" altLang="zh-CN" sz="2400" b="1" dirty="0">
                <a:solidFill>
                  <a:srgbClr val="484849"/>
                </a:solidFill>
                <a:latin typeface="微软雅黑" panose="020B0503020204020204" pitchFamily="34" charset="-122"/>
                <a:ea typeface="微软雅黑" panose="020B0503020204020204" pitchFamily="34" charset="-122"/>
              </a:rPr>
              <a:t>HDFS</a:t>
            </a:r>
            <a:r>
              <a:rPr lang="zh-CN" altLang="en-US" sz="2400" b="1" dirty="0">
                <a:solidFill>
                  <a:srgbClr val="484849"/>
                </a:solidFill>
                <a:latin typeface="微软雅黑" panose="020B0503020204020204" pitchFamily="34" charset="-122"/>
                <a:ea typeface="微软雅黑" panose="020B0503020204020204" pitchFamily="34" charset="-122"/>
              </a:rPr>
              <a:t>，</a:t>
            </a:r>
            <a:r>
              <a:rPr lang="en-US" altLang="zh-CN" sz="2400" b="1" dirty="0">
                <a:solidFill>
                  <a:srgbClr val="484849"/>
                </a:solidFill>
                <a:latin typeface="微软雅黑" panose="020B0503020204020204" pitchFamily="34" charset="-122"/>
                <a:ea typeface="微软雅黑" panose="020B0503020204020204" pitchFamily="34" charset="-122"/>
              </a:rPr>
              <a:t>Amazon Kinesis </a:t>
            </a:r>
            <a:r>
              <a:rPr lang="zh-CN" altLang="en-US" sz="2400" b="1" dirty="0">
                <a:solidFill>
                  <a:srgbClr val="484849"/>
                </a:solidFill>
                <a:latin typeface="微软雅黑" panose="020B0503020204020204" pitchFamily="34" charset="-122"/>
                <a:ea typeface="微软雅黑" panose="020B0503020204020204" pitchFamily="34" charset="-122"/>
              </a:rPr>
              <a:t>等，可以处理流数据，并将其转换为可 查询的数据流。它还支持多种数据处理模式，如实时计算，实时聚合，实时联接，实时转换 等。此外，它还支持多种数据输出格式，如 </a:t>
            </a:r>
            <a:r>
              <a:rPr lang="en-US" altLang="zh-CN" sz="2400" b="1" dirty="0">
                <a:solidFill>
                  <a:srgbClr val="484849"/>
                </a:solidFill>
                <a:latin typeface="微软雅黑" panose="020B0503020204020204" pitchFamily="34" charset="-122"/>
                <a:ea typeface="微软雅黑" panose="020B0503020204020204" pitchFamily="34" charset="-122"/>
              </a:rPr>
              <a:t>JSON</a:t>
            </a:r>
            <a:r>
              <a:rPr lang="zh-CN" altLang="en-US" sz="2400" b="1" dirty="0">
                <a:solidFill>
                  <a:srgbClr val="484849"/>
                </a:solidFill>
                <a:latin typeface="微软雅黑" panose="020B0503020204020204" pitchFamily="34" charset="-122"/>
                <a:ea typeface="微软雅黑" panose="020B0503020204020204" pitchFamily="34" charset="-122"/>
              </a:rPr>
              <a:t>，</a:t>
            </a:r>
            <a:r>
              <a:rPr lang="en-US" altLang="zh-CN" sz="2400" b="1" dirty="0">
                <a:solidFill>
                  <a:srgbClr val="484849"/>
                </a:solidFill>
                <a:latin typeface="微软雅黑" panose="020B0503020204020204" pitchFamily="34" charset="-122"/>
                <a:ea typeface="微软雅黑" panose="020B0503020204020204" pitchFamily="34" charset="-122"/>
              </a:rPr>
              <a:t>CSV</a:t>
            </a:r>
            <a:r>
              <a:rPr lang="zh-CN" altLang="en-US" sz="2400" b="1" dirty="0">
                <a:solidFill>
                  <a:srgbClr val="484849"/>
                </a:solidFill>
                <a:latin typeface="微软雅黑" panose="020B0503020204020204" pitchFamily="34" charset="-122"/>
                <a:ea typeface="微软雅黑" panose="020B0503020204020204" pitchFamily="34" charset="-122"/>
              </a:rPr>
              <a:t>，</a:t>
            </a:r>
            <a:r>
              <a:rPr lang="en-US" altLang="zh-CN" sz="2400" b="1" dirty="0">
                <a:solidFill>
                  <a:srgbClr val="484849"/>
                </a:solidFill>
                <a:latin typeface="微软雅黑" panose="020B0503020204020204" pitchFamily="34" charset="-122"/>
                <a:ea typeface="微软雅黑" panose="020B0503020204020204" pitchFamily="34" charset="-122"/>
              </a:rPr>
              <a:t>Parquet </a:t>
            </a:r>
            <a:r>
              <a:rPr lang="zh-CN" altLang="en-US" sz="2400" b="1" dirty="0">
                <a:solidFill>
                  <a:srgbClr val="484849"/>
                </a:solidFill>
                <a:latin typeface="微软雅黑" panose="020B0503020204020204" pitchFamily="34" charset="-122"/>
                <a:ea typeface="微软雅黑" panose="020B0503020204020204" pitchFamily="34" charset="-122"/>
              </a:rPr>
              <a:t>等。而 </a:t>
            </a:r>
            <a:r>
              <a:rPr lang="en-US" altLang="zh-CN" sz="2400" b="1" dirty="0" err="1">
                <a:solidFill>
                  <a:srgbClr val="484849"/>
                </a:solidFill>
                <a:latin typeface="微软雅黑" panose="020B0503020204020204" pitchFamily="34" charset="-122"/>
                <a:ea typeface="微软雅黑" panose="020B0503020204020204" pitchFamily="34" charset="-122"/>
              </a:rPr>
              <a:t>Flink</a:t>
            </a:r>
            <a:r>
              <a:rPr lang="en-US" altLang="zh-CN" sz="24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计算框架的核 心是 </a:t>
            </a:r>
            <a:r>
              <a:rPr lang="en-US" altLang="zh-CN" sz="2400" b="1" dirty="0" err="1">
                <a:solidFill>
                  <a:srgbClr val="484849"/>
                </a:solidFill>
                <a:latin typeface="微软雅黑" panose="020B0503020204020204" pitchFamily="34" charset="-122"/>
                <a:ea typeface="微软雅黑" panose="020B0503020204020204" pitchFamily="34" charset="-122"/>
              </a:rPr>
              <a:t>Flink</a:t>
            </a:r>
            <a:r>
              <a:rPr lang="en-US" altLang="zh-CN" sz="2400" b="1" dirty="0">
                <a:solidFill>
                  <a:srgbClr val="484849"/>
                </a:solidFill>
                <a:latin typeface="微软雅黑" panose="020B0503020204020204" pitchFamily="34" charset="-122"/>
                <a:ea typeface="微软雅黑" panose="020B0503020204020204" pitchFamily="34" charset="-122"/>
              </a:rPr>
              <a:t> Runtime </a:t>
            </a:r>
            <a:r>
              <a:rPr lang="zh-CN" altLang="en-US" sz="2400" b="1" dirty="0">
                <a:solidFill>
                  <a:srgbClr val="484849"/>
                </a:solidFill>
                <a:latin typeface="微软雅黑" panose="020B0503020204020204" pitchFamily="34" charset="-122"/>
                <a:ea typeface="微软雅黑" panose="020B0503020204020204" pitchFamily="34" charset="-122"/>
              </a:rPr>
              <a:t>执行引擎，它是一个分布式系统，能够接受数据流程序并在一台或多台 机器上以容错方式执行。</a:t>
            </a:r>
            <a:r>
              <a:rPr lang="en-US" altLang="zh-CN" sz="2400" b="1" dirty="0" err="1">
                <a:solidFill>
                  <a:srgbClr val="484849"/>
                </a:solidFill>
                <a:latin typeface="微软雅黑" panose="020B0503020204020204" pitchFamily="34" charset="-122"/>
                <a:ea typeface="微软雅黑" panose="020B0503020204020204" pitchFamily="34" charset="-122"/>
              </a:rPr>
              <a:t>Flink</a:t>
            </a:r>
            <a:r>
              <a:rPr lang="en-US" altLang="zh-CN" sz="24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计算框架如图所示。</a:t>
            </a:r>
          </a:p>
        </p:txBody>
      </p:sp>
      <p:pic>
        <p:nvPicPr>
          <p:cNvPr id="4" name="图片 3"/>
          <p:cNvPicPr>
            <a:picLocks noChangeAspect="1"/>
          </p:cNvPicPr>
          <p:nvPr/>
        </p:nvPicPr>
        <p:blipFill>
          <a:blip r:embed="rId3"/>
          <a:stretch>
            <a:fillRect/>
          </a:stretch>
        </p:blipFill>
        <p:spPr>
          <a:xfrm>
            <a:off x="5999717" y="1508162"/>
            <a:ext cx="6036753" cy="4893647"/>
          </a:xfrm>
          <a:prstGeom prst="rect">
            <a:avLst/>
          </a:prstGeom>
        </p:spPr>
      </p:pic>
    </p:spTree>
  </p:cSld>
  <p:clrMapOvr>
    <a:masterClrMapping/>
  </p:clrMapOvr>
  <p:transition spd="slow" advClick="0" advTm="3624"/>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12.2</a:t>
            </a:r>
            <a:r>
              <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a:t>
            </a:r>
            <a:r>
              <a:rPr kumimoji="0" lang="en-US" altLang="zh-CN"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Flink</a:t>
            </a:r>
            <a:r>
              <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工作原理</a:t>
            </a:r>
            <a:endPar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62585" y="737870"/>
            <a:ext cx="6646545" cy="460348"/>
            <a:chOff x="772" y="481"/>
            <a:chExt cx="9749" cy="724"/>
          </a:xfrm>
        </p:grpSpPr>
        <p:sp>
          <p:nvSpPr>
            <p:cNvPr id="116"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12.2.1</a:t>
              </a:r>
              <a:r>
                <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 </a:t>
              </a:r>
              <a:r>
                <a:rPr kumimoji="0" lang="en-US" altLang="zh-CN" sz="2400" b="1" i="0" u="none" strike="noStrike" kern="1200" cap="none" spc="0" normalizeH="0" baseline="0" noProof="0" dirty="0" err="1">
                  <a:ln>
                    <a:noFill/>
                  </a:ln>
                  <a:solidFill>
                    <a:srgbClr val="484849"/>
                  </a:solidFill>
                  <a:effectLst/>
                  <a:uLnTx/>
                  <a:uFillTx/>
                  <a:latin typeface="微软雅黑" panose="020B0503020204020204" pitchFamily="34" charset="-122"/>
                  <a:ea typeface="微软雅黑" panose="020B0503020204020204" pitchFamily="34" charset="-122"/>
                  <a:cs typeface="+mn-cs"/>
                </a:rPr>
                <a:t>Flink</a:t>
              </a:r>
              <a:r>
                <a:rPr kumimoji="0" lang="zh-CN" alt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计算框架</a:t>
              </a:r>
              <a:endPar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8" name="TextBox 54"/>
          <p:cNvSpPr txBox="1"/>
          <p:nvPr/>
        </p:nvSpPr>
        <p:spPr>
          <a:xfrm>
            <a:off x="603885" y="1609090"/>
            <a:ext cx="10743565" cy="511627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Runtime </a:t>
            </a:r>
            <a:r>
              <a:rPr lang="zh-CN" altLang="en-US" sz="2000" b="1" dirty="0">
                <a:solidFill>
                  <a:srgbClr val="484849"/>
                </a:solidFill>
                <a:latin typeface="微软雅黑" panose="020B0503020204020204" pitchFamily="34" charset="-122"/>
                <a:ea typeface="微软雅黑" panose="020B0503020204020204" pitchFamily="34" charset="-122"/>
              </a:rPr>
              <a:t>执行引擎可以作为 </a:t>
            </a:r>
            <a:r>
              <a:rPr lang="en-US" altLang="zh-CN" sz="2000" b="1" dirty="0">
                <a:solidFill>
                  <a:srgbClr val="484849"/>
                </a:solidFill>
                <a:latin typeface="微软雅黑" panose="020B0503020204020204" pitchFamily="34" charset="-122"/>
                <a:ea typeface="微软雅黑" panose="020B0503020204020204" pitchFamily="34" charset="-122"/>
              </a:rPr>
              <a:t>Yarn </a:t>
            </a:r>
            <a:r>
              <a:rPr lang="zh-CN" altLang="en-US" sz="2000" b="1" dirty="0">
                <a:solidFill>
                  <a:srgbClr val="484849"/>
                </a:solidFill>
                <a:latin typeface="微软雅黑" panose="020B0503020204020204" pitchFamily="34" charset="-122"/>
                <a:ea typeface="微软雅黑" panose="020B0503020204020204" pitchFamily="34" charset="-122"/>
              </a:rPr>
              <a:t>的应用程序在集群上运行，也可在 </a:t>
            </a:r>
            <a:r>
              <a:rPr lang="en-US" altLang="zh-CN" sz="2000" b="1" dirty="0">
                <a:solidFill>
                  <a:srgbClr val="484849"/>
                </a:solidFill>
                <a:latin typeface="微软雅黑" panose="020B0503020204020204" pitchFamily="34" charset="-122"/>
                <a:ea typeface="微软雅黑" panose="020B0503020204020204" pitchFamily="34" charset="-122"/>
              </a:rPr>
              <a:t>Mesos </a:t>
            </a:r>
            <a:r>
              <a:rPr lang="zh-CN" altLang="en-US" sz="2000" b="1" dirty="0">
                <a:solidFill>
                  <a:srgbClr val="484849"/>
                </a:solidFill>
                <a:latin typeface="微软雅黑" panose="020B0503020204020204" pitchFamily="34" charset="-122"/>
                <a:ea typeface="微软雅黑" panose="020B0503020204020204" pitchFamily="34" charset="-122"/>
              </a:rPr>
              <a:t>集群上 运行，还可以在单机上运行。</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分别提供了面向流式处理的接口和面向批处理的接口。 </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提供了用于流处理的 </a:t>
            </a:r>
            <a:r>
              <a:rPr lang="en-US" altLang="zh-CN" sz="2000" b="1" dirty="0">
                <a:solidFill>
                  <a:srgbClr val="484849"/>
                </a:solidFill>
                <a:latin typeface="微软雅黑" panose="020B0503020204020204" pitchFamily="34" charset="-122"/>
                <a:ea typeface="微软雅黑" panose="020B0503020204020204" pitchFamily="34" charset="-122"/>
              </a:rPr>
              <a:t>DataStream API </a:t>
            </a:r>
            <a:r>
              <a:rPr lang="zh-CN" altLang="en-US" sz="2000" b="1" dirty="0">
                <a:solidFill>
                  <a:srgbClr val="484849"/>
                </a:solidFill>
                <a:latin typeface="微软雅黑" panose="020B0503020204020204" pitchFamily="34" charset="-122"/>
                <a:ea typeface="微软雅黑" panose="020B0503020204020204" pitchFamily="34" charset="-122"/>
              </a:rPr>
              <a:t>和用于批处理的 </a:t>
            </a:r>
            <a:r>
              <a:rPr lang="en-US" altLang="zh-CN" sz="2000" b="1" dirty="0" err="1">
                <a:solidFill>
                  <a:srgbClr val="484849"/>
                </a:solidFill>
                <a:latin typeface="微软雅黑" panose="020B0503020204020204" pitchFamily="34" charset="-122"/>
                <a:ea typeface="微软雅黑" panose="020B0503020204020204" pitchFamily="34" charset="-122"/>
              </a:rPr>
              <a:t>DataSet</a:t>
            </a:r>
            <a:r>
              <a:rPr lang="en-US" altLang="zh-CN" sz="2000" b="1" dirty="0">
                <a:solidFill>
                  <a:srgbClr val="484849"/>
                </a:solidFill>
                <a:latin typeface="微软雅黑" panose="020B0503020204020204" pitchFamily="34" charset="-122"/>
                <a:ea typeface="微软雅黑" panose="020B0503020204020204" pitchFamily="34" charset="-122"/>
              </a:rPr>
              <a:t> API</a:t>
            </a:r>
            <a:r>
              <a:rPr lang="zh-CN" altLang="en-US" sz="2000" b="1" dirty="0">
                <a:solidFill>
                  <a:srgbClr val="484849"/>
                </a:solidFill>
                <a:latin typeface="微软雅黑" panose="020B0503020204020204" pitchFamily="34" charset="-122"/>
                <a:ea typeface="微软雅黑" panose="020B0503020204020204" pitchFamily="34" charset="-122"/>
              </a:rPr>
              <a:t>。</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的分布式特点 体现在它能够在成百上千机器上运行，它将大型计算任务分成许多小的部分每个机器执行一 部分。 </a:t>
            </a:r>
            <a:endParaRPr lang="en-US" altLang="zh-CN" sz="20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的 </a:t>
            </a:r>
            <a:r>
              <a:rPr lang="en-US" altLang="zh-CN" sz="2000" b="1" dirty="0">
                <a:solidFill>
                  <a:srgbClr val="484849"/>
                </a:solidFill>
                <a:latin typeface="微软雅黑" panose="020B0503020204020204" pitchFamily="34" charset="-122"/>
                <a:ea typeface="微软雅黑" panose="020B0503020204020204" pitchFamily="34" charset="-122"/>
              </a:rPr>
              <a:t>SQL </a:t>
            </a:r>
            <a:r>
              <a:rPr lang="zh-CN" altLang="en-US" sz="2000" b="1" dirty="0">
                <a:solidFill>
                  <a:srgbClr val="484849"/>
                </a:solidFill>
                <a:latin typeface="微软雅黑" panose="020B0503020204020204" pitchFamily="34" charset="-122"/>
                <a:ea typeface="微软雅黑" panose="020B0503020204020204" pitchFamily="34" charset="-122"/>
              </a:rPr>
              <a:t>接口（或者 </a:t>
            </a:r>
            <a:r>
              <a:rPr lang="en-US" altLang="zh-CN" sz="2000" b="1" dirty="0">
                <a:solidFill>
                  <a:srgbClr val="484849"/>
                </a:solidFill>
                <a:latin typeface="微软雅黑" panose="020B0503020204020204" pitchFamily="34" charset="-122"/>
                <a:ea typeface="微软雅黑" panose="020B0503020204020204" pitchFamily="34" charset="-122"/>
              </a:rPr>
              <a:t>Table API</a:t>
            </a:r>
            <a:r>
              <a:rPr lang="zh-CN" altLang="en-US" sz="2000" b="1" dirty="0">
                <a:solidFill>
                  <a:srgbClr val="484849"/>
                </a:solidFill>
                <a:latin typeface="微软雅黑" panose="020B0503020204020204" pitchFamily="34" charset="-122"/>
                <a:ea typeface="微软雅黑" panose="020B0503020204020204" pitchFamily="34" charset="-122"/>
              </a:rPr>
              <a:t>）以及丰富的用户自定义函数，可以解决许多常见的 数据转换问题。通过使用更具通用性的 </a:t>
            </a:r>
            <a:r>
              <a:rPr lang="en-US" altLang="zh-CN" sz="2000" b="1" dirty="0">
                <a:solidFill>
                  <a:srgbClr val="484849"/>
                </a:solidFill>
                <a:latin typeface="微软雅黑" panose="020B0503020204020204" pitchFamily="34" charset="-122"/>
                <a:ea typeface="微软雅黑" panose="020B0503020204020204" pitchFamily="34" charset="-122"/>
              </a:rPr>
              <a:t>DataStream API</a:t>
            </a:r>
            <a:r>
              <a:rPr lang="zh-CN" altLang="en-US" sz="2000" b="1" dirty="0">
                <a:solidFill>
                  <a:srgbClr val="484849"/>
                </a:solidFill>
                <a:latin typeface="微软雅黑" panose="020B0503020204020204" pitchFamily="34" charset="-122"/>
                <a:ea typeface="微软雅黑" panose="020B0503020204020204" pitchFamily="34" charset="-122"/>
              </a:rPr>
              <a:t>，还可以实现具有更加强大功能的数 据流水线。</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提供了大量的连接器，可以连接到各种不同类型的数据存储系统，比如 </a:t>
            </a:r>
            <a:r>
              <a:rPr lang="en-US" altLang="zh-CN" sz="2000" b="1" dirty="0">
                <a:solidFill>
                  <a:srgbClr val="484849"/>
                </a:solidFill>
                <a:latin typeface="微软雅黑" panose="020B0503020204020204" pitchFamily="34" charset="-122"/>
                <a:ea typeface="微软雅黑" panose="020B0503020204020204" pitchFamily="34" charset="-122"/>
              </a:rPr>
              <a:t>Kafka</a:t>
            </a:r>
            <a:r>
              <a:rPr lang="zh-CN" altLang="en-US" sz="2000" b="1" dirty="0">
                <a:solidFill>
                  <a:srgbClr val="484849"/>
                </a:solidFill>
                <a:latin typeface="微软雅黑" panose="020B0503020204020204" pitchFamily="34" charset="-122"/>
                <a:ea typeface="微软雅黑" panose="020B0503020204020204" pitchFamily="34" charset="-122"/>
              </a:rPr>
              <a:t>、 </a:t>
            </a:r>
            <a:r>
              <a:rPr lang="en-US" altLang="zh-CN" sz="2000" b="1" dirty="0">
                <a:solidFill>
                  <a:srgbClr val="484849"/>
                </a:solidFill>
                <a:latin typeface="微软雅黑" panose="020B0503020204020204" pitchFamily="34" charset="-122"/>
                <a:ea typeface="微软雅黑" panose="020B0503020204020204" pitchFamily="34" charset="-122"/>
              </a:rPr>
              <a:t>JDBC </a:t>
            </a:r>
            <a:r>
              <a:rPr lang="zh-CN" altLang="en-US" sz="2000" b="1" dirty="0">
                <a:solidFill>
                  <a:srgbClr val="484849"/>
                </a:solidFill>
                <a:latin typeface="微软雅黑" panose="020B0503020204020204" pitchFamily="34" charset="-122"/>
                <a:ea typeface="微软雅黑" panose="020B0503020204020204" pitchFamily="34" charset="-122"/>
              </a:rPr>
              <a:t>数据库系统。同时，</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供了面向文件系统的连续型数据源，可用来监控目录变化， 并提供了数据槽（</a:t>
            </a:r>
            <a:r>
              <a:rPr lang="en-US" altLang="zh-CN" sz="2000" b="1" dirty="0">
                <a:solidFill>
                  <a:srgbClr val="484849"/>
                </a:solidFill>
                <a:latin typeface="微软雅黑" panose="020B0503020204020204" pitchFamily="34" charset="-122"/>
                <a:ea typeface="微软雅黑" panose="020B0503020204020204" pitchFamily="34" charset="-122"/>
              </a:rPr>
              <a:t>sink</a:t>
            </a:r>
            <a:r>
              <a:rPr lang="zh-CN" altLang="en-US" sz="2000" b="1" dirty="0">
                <a:solidFill>
                  <a:srgbClr val="484849"/>
                </a:solidFill>
                <a:latin typeface="微软雅黑" panose="020B0503020204020204" pitchFamily="34" charset="-122"/>
                <a:ea typeface="微软雅黑" panose="020B0503020204020204" pitchFamily="34" charset="-122"/>
              </a:rPr>
              <a:t>），支持以时间分区的方式写入文件。 </a:t>
            </a: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       </a:t>
            </a:r>
          </a:p>
        </p:txBody>
      </p:sp>
    </p:spTree>
  </p:cSld>
  <p:clrMapOvr>
    <a:masterClrMapping/>
  </p:clrMapOvr>
  <p:transition spd="slow" advClick="0" advTm="3624"/>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12.2</a:t>
            </a:r>
            <a:r>
              <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a:t>
            </a:r>
            <a:r>
              <a:rPr kumimoji="0" lang="en-US" altLang="zh-CN"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Flink</a:t>
            </a:r>
            <a:r>
              <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工作原理</a:t>
            </a:r>
            <a:endPar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62585" y="737870"/>
            <a:ext cx="6646545" cy="460348"/>
            <a:chOff x="772" y="481"/>
            <a:chExt cx="9749" cy="724"/>
          </a:xfrm>
        </p:grpSpPr>
        <p:sp>
          <p:nvSpPr>
            <p:cNvPr id="116"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12.2.2</a:t>
              </a:r>
              <a:r>
                <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 </a:t>
              </a:r>
              <a:r>
                <a:rPr kumimoji="0" lang="en-US" altLang="zh-CN" sz="2400" b="1" i="0" u="none" strike="noStrike" kern="1200" cap="none" spc="0" normalizeH="0" baseline="0" noProof="0" dirty="0" err="1">
                  <a:ln>
                    <a:noFill/>
                  </a:ln>
                  <a:solidFill>
                    <a:srgbClr val="484849"/>
                  </a:solidFill>
                  <a:effectLst/>
                  <a:uLnTx/>
                  <a:uFillTx/>
                  <a:latin typeface="微软雅黑" panose="020B0503020204020204" pitchFamily="34" charset="-122"/>
                  <a:ea typeface="微软雅黑" panose="020B0503020204020204" pitchFamily="34" charset="-122"/>
                  <a:cs typeface="+mn-cs"/>
                </a:rPr>
                <a:t>Flink</a:t>
              </a:r>
              <a:r>
                <a:rPr kumimoji="0" lang="zh-CN" alt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体系结构</a:t>
              </a:r>
              <a:endPar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8" name="TextBox 54"/>
          <p:cNvSpPr txBox="1"/>
          <p:nvPr/>
        </p:nvSpPr>
        <p:spPr>
          <a:xfrm>
            <a:off x="603885" y="1609090"/>
            <a:ext cx="10743565" cy="4996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       </a:t>
            </a:r>
          </a:p>
        </p:txBody>
      </p:sp>
      <p:pic>
        <p:nvPicPr>
          <p:cNvPr id="4" name="图片 3"/>
          <p:cNvPicPr>
            <a:picLocks noChangeAspect="1"/>
          </p:cNvPicPr>
          <p:nvPr/>
        </p:nvPicPr>
        <p:blipFill>
          <a:blip r:embed="rId3"/>
          <a:stretch>
            <a:fillRect/>
          </a:stretch>
        </p:blipFill>
        <p:spPr>
          <a:xfrm>
            <a:off x="1129829" y="1268760"/>
            <a:ext cx="9463443" cy="5040560"/>
          </a:xfrm>
          <a:prstGeom prst="rect">
            <a:avLst/>
          </a:prstGeom>
        </p:spPr>
      </p:pic>
    </p:spTree>
  </p:cSld>
  <p:clrMapOvr>
    <a:masterClrMapping/>
  </p:clrMapOvr>
  <p:transition spd="slow" advClick="0" advTm="3624"/>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12.2</a:t>
            </a:r>
            <a:r>
              <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a:t>
            </a:r>
            <a:r>
              <a:rPr kumimoji="0" lang="en-US" altLang="zh-CN"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Flink</a:t>
            </a:r>
            <a:r>
              <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工作原理</a:t>
            </a:r>
            <a:endPar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62585" y="737870"/>
            <a:ext cx="6646545" cy="460348"/>
            <a:chOff x="772" y="481"/>
            <a:chExt cx="9749" cy="724"/>
          </a:xfrm>
        </p:grpSpPr>
        <p:sp>
          <p:nvSpPr>
            <p:cNvPr id="116"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12.2.2</a:t>
              </a:r>
              <a:r>
                <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 </a:t>
              </a:r>
              <a:r>
                <a:rPr kumimoji="0" lang="en-US" altLang="zh-CN" sz="2400" b="1" i="0" u="none" strike="noStrike" kern="1200" cap="none" spc="0" normalizeH="0" baseline="0" noProof="0" dirty="0" err="1">
                  <a:ln>
                    <a:noFill/>
                  </a:ln>
                  <a:solidFill>
                    <a:srgbClr val="484849"/>
                  </a:solidFill>
                  <a:effectLst/>
                  <a:uLnTx/>
                  <a:uFillTx/>
                  <a:latin typeface="微软雅黑" panose="020B0503020204020204" pitchFamily="34" charset="-122"/>
                  <a:ea typeface="微软雅黑" panose="020B0503020204020204" pitchFamily="34" charset="-122"/>
                  <a:cs typeface="+mn-cs"/>
                </a:rPr>
                <a:t>Flink</a:t>
              </a:r>
              <a:r>
                <a:rPr kumimoji="0" lang="zh-CN" alt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体系结构</a:t>
              </a:r>
              <a:endPar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8" name="TextBox 54"/>
          <p:cNvSpPr txBox="1"/>
          <p:nvPr/>
        </p:nvSpPr>
        <p:spPr>
          <a:xfrm>
            <a:off x="390204" y="1175976"/>
            <a:ext cx="10964761" cy="5577937"/>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的体系结构由三个主要组件组成：</a:t>
            </a:r>
            <a:r>
              <a:rPr lang="en-US" altLang="zh-CN" sz="2000" b="1" dirty="0" err="1">
                <a:solidFill>
                  <a:srgbClr val="484849"/>
                </a:solidFill>
                <a:latin typeface="微软雅黑" panose="020B0503020204020204" pitchFamily="34" charset="-122"/>
                <a:ea typeface="微软雅黑" panose="020B0503020204020204" pitchFamily="34" charset="-122"/>
              </a:rPr>
              <a:t>JobManager</a:t>
            </a:r>
            <a:r>
              <a:rPr lang="zh-CN" altLang="en-US" sz="2000" b="1" dirty="0">
                <a:solidFill>
                  <a:srgbClr val="484849"/>
                </a:solidFill>
                <a:latin typeface="微软雅黑" panose="020B0503020204020204" pitchFamily="34" charset="-122"/>
                <a:ea typeface="微软雅黑" panose="020B0503020204020204" pitchFamily="34" charset="-122"/>
              </a:rPr>
              <a:t>，</a:t>
            </a:r>
            <a:r>
              <a:rPr lang="en-US" altLang="zh-CN" sz="2000" b="1" dirty="0" err="1">
                <a:solidFill>
                  <a:srgbClr val="484849"/>
                </a:solidFill>
                <a:latin typeface="微软雅黑" panose="020B0503020204020204" pitchFamily="34" charset="-122"/>
                <a:ea typeface="微软雅黑" panose="020B0503020204020204" pitchFamily="34" charset="-122"/>
              </a:rPr>
              <a:t>TaskManager</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和 </a:t>
            </a:r>
            <a:r>
              <a:rPr lang="en-US" altLang="zh-CN" sz="2000" b="1" dirty="0" err="1">
                <a:solidFill>
                  <a:srgbClr val="484849"/>
                </a:solidFill>
                <a:latin typeface="微软雅黑" panose="020B0503020204020204" pitchFamily="34" charset="-122"/>
                <a:ea typeface="微软雅黑" panose="020B0503020204020204" pitchFamily="34" charset="-122"/>
              </a:rPr>
              <a:t>JobClient</a:t>
            </a:r>
            <a:r>
              <a:rPr lang="zh-CN" altLang="en-US" sz="2000" b="1" dirty="0">
                <a:solidFill>
                  <a:srgbClr val="484849"/>
                </a:solidFill>
                <a:latin typeface="微软雅黑" panose="020B0503020204020204" pitchFamily="34" charset="-122"/>
                <a:ea typeface="微软雅黑" panose="020B0503020204020204" pitchFamily="34" charset="-122"/>
              </a:rPr>
              <a:t>。 </a:t>
            </a:r>
            <a:r>
              <a:rPr lang="en-US" altLang="zh-CN" sz="2000" b="1" dirty="0" err="1">
                <a:solidFill>
                  <a:srgbClr val="484849"/>
                </a:solidFill>
                <a:latin typeface="微软雅黑" panose="020B0503020204020204" pitchFamily="34" charset="-122"/>
                <a:ea typeface="微软雅黑" panose="020B0503020204020204" pitchFamily="34" charset="-122"/>
              </a:rPr>
              <a:t>JobManager</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是 </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的核心组件，负责管理和调度任务，并监控任务的执行情况。</a:t>
            </a:r>
            <a:r>
              <a:rPr lang="en-US" altLang="zh-CN" sz="2000" b="1" dirty="0" err="1">
                <a:solidFill>
                  <a:srgbClr val="484849"/>
                </a:solidFill>
                <a:latin typeface="微软雅黑" panose="020B0503020204020204" pitchFamily="34" charset="-122"/>
                <a:ea typeface="微软雅黑" panose="020B0503020204020204" pitchFamily="34" charset="-122"/>
              </a:rPr>
              <a:t>TaskManager</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是 </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的工作节点，负责执行由 </a:t>
            </a:r>
            <a:r>
              <a:rPr lang="en-US" altLang="zh-CN" sz="2000" b="1" dirty="0" err="1">
                <a:solidFill>
                  <a:srgbClr val="484849"/>
                </a:solidFill>
                <a:latin typeface="微软雅黑" panose="020B0503020204020204" pitchFamily="34" charset="-122"/>
                <a:ea typeface="微软雅黑" panose="020B0503020204020204" pitchFamily="34" charset="-122"/>
              </a:rPr>
              <a:t>JobManager</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分配的任务。</a:t>
            </a:r>
            <a:r>
              <a:rPr lang="en-US" altLang="zh-CN" sz="2000" b="1" dirty="0" err="1">
                <a:solidFill>
                  <a:srgbClr val="484849"/>
                </a:solidFill>
                <a:latin typeface="微软雅黑" panose="020B0503020204020204" pitchFamily="34" charset="-122"/>
                <a:ea typeface="微软雅黑" panose="020B0503020204020204" pitchFamily="34" charset="-122"/>
              </a:rPr>
              <a:t>JobClient</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是 </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的客户端，负 责提交任务，查询任务状态，接收任务结果等。</a:t>
            </a:r>
            <a:endParaRPr lang="en-US" altLang="zh-CN" sz="20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000" b="1" dirty="0">
                <a:solidFill>
                  <a:srgbClr val="484849"/>
                </a:solidFill>
                <a:latin typeface="微软雅黑" panose="020B0503020204020204" pitchFamily="34" charset="-122"/>
                <a:ea typeface="微软雅黑" panose="020B0503020204020204" pitchFamily="34" charset="-122"/>
              </a:rPr>
              <a:t> </a:t>
            </a:r>
            <a:endParaRPr lang="en-US" altLang="zh-CN" sz="20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zh-CN" altLang="en-US" sz="2000" b="1" dirty="0">
                <a:solidFill>
                  <a:srgbClr val="484849"/>
                </a:solidFill>
                <a:latin typeface="微软雅黑" panose="020B0503020204020204" pitchFamily="34" charset="-122"/>
                <a:ea typeface="微软雅黑" panose="020B0503020204020204" pitchFamily="34" charset="-122"/>
              </a:rPr>
              <a:t>的体系结构还包括一些其他组件，如 </a:t>
            </a:r>
            <a:r>
              <a:rPr lang="en-US" altLang="zh-CN" sz="2000" b="1" dirty="0">
                <a:solidFill>
                  <a:srgbClr val="484849"/>
                </a:solidFill>
                <a:latin typeface="微软雅黑" panose="020B0503020204020204" pitchFamily="34" charset="-122"/>
                <a:ea typeface="微软雅黑" panose="020B0503020204020204" pitchFamily="34" charset="-122"/>
              </a:rPr>
              <a:t>Web UI</a:t>
            </a:r>
            <a:r>
              <a:rPr lang="zh-CN" altLang="en-US" sz="2000" b="1" dirty="0">
                <a:solidFill>
                  <a:srgbClr val="484849"/>
                </a:solidFill>
                <a:latin typeface="微软雅黑" panose="020B0503020204020204" pitchFamily="34" charset="-122"/>
                <a:ea typeface="微软雅黑" panose="020B0503020204020204" pitchFamily="34" charset="-122"/>
              </a:rPr>
              <a:t>，它可以用于查看任务的执行情况， 查看集群的状态，查看日志等。此外，</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还支持多种数据源，如 </a:t>
            </a:r>
            <a:r>
              <a:rPr lang="en-US" altLang="zh-CN" sz="2000" b="1" dirty="0">
                <a:solidFill>
                  <a:srgbClr val="484849"/>
                </a:solidFill>
                <a:latin typeface="微软雅黑" panose="020B0503020204020204" pitchFamily="34" charset="-122"/>
                <a:ea typeface="微软雅黑" panose="020B0503020204020204" pitchFamily="34" charset="-122"/>
              </a:rPr>
              <a:t>Kafka</a:t>
            </a:r>
            <a:r>
              <a:rPr lang="zh-CN" altLang="en-US" sz="2000" b="1" dirty="0">
                <a:solidFill>
                  <a:srgbClr val="484849"/>
                </a:solidFill>
                <a:latin typeface="微软雅黑" panose="020B0503020204020204" pitchFamily="34" charset="-122"/>
                <a:ea typeface="微软雅黑" panose="020B0503020204020204" pitchFamily="34" charset="-122"/>
              </a:rPr>
              <a:t>，</a:t>
            </a:r>
            <a:r>
              <a:rPr lang="en-US" altLang="zh-CN" sz="2000" b="1" dirty="0">
                <a:solidFill>
                  <a:srgbClr val="484849"/>
                </a:solidFill>
                <a:latin typeface="微软雅黑" panose="020B0503020204020204" pitchFamily="34" charset="-122"/>
                <a:ea typeface="微软雅黑" panose="020B0503020204020204" pitchFamily="34" charset="-122"/>
              </a:rPr>
              <a:t>HDFS</a:t>
            </a:r>
            <a:r>
              <a:rPr lang="zh-CN" altLang="en-US" sz="2000" b="1" dirty="0">
                <a:solidFill>
                  <a:srgbClr val="484849"/>
                </a:solidFill>
                <a:latin typeface="微软雅黑" panose="020B0503020204020204" pitchFamily="34" charset="-122"/>
                <a:ea typeface="微软雅黑" panose="020B0503020204020204" pitchFamily="34" charset="-122"/>
              </a:rPr>
              <a:t>，</a:t>
            </a:r>
            <a:r>
              <a:rPr lang="en-US" altLang="zh-CN" sz="2000" b="1" dirty="0">
                <a:solidFill>
                  <a:srgbClr val="484849"/>
                </a:solidFill>
                <a:latin typeface="微软雅黑" panose="020B0503020204020204" pitchFamily="34" charset="-122"/>
                <a:ea typeface="微软雅黑" panose="020B0503020204020204" pitchFamily="34" charset="-122"/>
              </a:rPr>
              <a:t>Amazon Kinesis </a:t>
            </a:r>
            <a:r>
              <a:rPr lang="zh-CN" altLang="en-US" sz="2000" b="1" dirty="0">
                <a:solidFill>
                  <a:srgbClr val="484849"/>
                </a:solidFill>
                <a:latin typeface="微软雅黑" panose="020B0503020204020204" pitchFamily="34" charset="-122"/>
                <a:ea typeface="微软雅黑" panose="020B0503020204020204" pitchFamily="34" charset="-122"/>
              </a:rPr>
              <a:t>等，可以处理流数据，并将其转换为可查询的数据流。 </a:t>
            </a:r>
            <a:endParaRPr lang="en-US" altLang="zh-CN" sz="20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lang="en-US" altLang="zh-CN" sz="20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的体系结构还支持多种数据处理模式，如实时计算，实时聚合，实时联接，实时 转换等。此外，它还支持多种数据输出格式，如 </a:t>
            </a:r>
            <a:r>
              <a:rPr lang="en-US" altLang="zh-CN" sz="2000" b="1" dirty="0">
                <a:solidFill>
                  <a:srgbClr val="484849"/>
                </a:solidFill>
                <a:latin typeface="微软雅黑" panose="020B0503020204020204" pitchFamily="34" charset="-122"/>
                <a:ea typeface="微软雅黑" panose="020B0503020204020204" pitchFamily="34" charset="-122"/>
              </a:rPr>
              <a:t>JSON</a:t>
            </a:r>
            <a:r>
              <a:rPr lang="zh-CN" altLang="en-US" sz="2000" b="1" dirty="0">
                <a:solidFill>
                  <a:srgbClr val="484849"/>
                </a:solidFill>
                <a:latin typeface="微软雅黑" panose="020B0503020204020204" pitchFamily="34" charset="-122"/>
                <a:ea typeface="微软雅黑" panose="020B0503020204020204" pitchFamily="34" charset="-122"/>
              </a:rPr>
              <a:t>，</a:t>
            </a:r>
            <a:r>
              <a:rPr lang="en-US" altLang="zh-CN" sz="2000" b="1" dirty="0">
                <a:solidFill>
                  <a:srgbClr val="484849"/>
                </a:solidFill>
                <a:latin typeface="微软雅黑" panose="020B0503020204020204" pitchFamily="34" charset="-122"/>
                <a:ea typeface="微软雅黑" panose="020B0503020204020204" pitchFamily="34" charset="-122"/>
              </a:rPr>
              <a:t>CSV</a:t>
            </a:r>
            <a:r>
              <a:rPr lang="zh-CN" altLang="en-US" sz="2000" b="1" dirty="0">
                <a:solidFill>
                  <a:srgbClr val="484849"/>
                </a:solidFill>
                <a:latin typeface="微软雅黑" panose="020B0503020204020204" pitchFamily="34" charset="-122"/>
                <a:ea typeface="微软雅黑" panose="020B0503020204020204" pitchFamily="34" charset="-122"/>
              </a:rPr>
              <a:t>，</a:t>
            </a:r>
            <a:r>
              <a:rPr lang="en-US" altLang="zh-CN" sz="2000" b="1" dirty="0">
                <a:solidFill>
                  <a:srgbClr val="484849"/>
                </a:solidFill>
                <a:latin typeface="微软雅黑" panose="020B0503020204020204" pitchFamily="34" charset="-122"/>
                <a:ea typeface="微软雅黑" panose="020B0503020204020204" pitchFamily="34" charset="-122"/>
              </a:rPr>
              <a:t>Parquet </a:t>
            </a:r>
            <a:r>
              <a:rPr lang="zh-CN" altLang="en-US" sz="2000" b="1" dirty="0">
                <a:solidFill>
                  <a:srgbClr val="484849"/>
                </a:solidFill>
                <a:latin typeface="微软雅黑" panose="020B0503020204020204" pitchFamily="34" charset="-122"/>
                <a:ea typeface="微软雅黑" panose="020B0503020204020204" pitchFamily="34" charset="-122"/>
              </a:rPr>
              <a:t>等。</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的体系结构 还支持多种容错机制，如 </a:t>
            </a:r>
            <a:r>
              <a:rPr lang="en-US" altLang="zh-CN" sz="2000" b="1" dirty="0">
                <a:solidFill>
                  <a:srgbClr val="484849"/>
                </a:solidFill>
                <a:latin typeface="微软雅黑" panose="020B0503020204020204" pitchFamily="34" charset="-122"/>
                <a:ea typeface="微软雅黑" panose="020B0503020204020204" pitchFamily="34" charset="-122"/>
              </a:rPr>
              <a:t>checkpointing</a:t>
            </a:r>
            <a:r>
              <a:rPr lang="zh-CN" altLang="en-US" sz="2000" b="1" dirty="0">
                <a:solidFill>
                  <a:srgbClr val="484849"/>
                </a:solidFill>
                <a:latin typeface="微软雅黑" panose="020B0503020204020204" pitchFamily="34" charset="-122"/>
                <a:ea typeface="微软雅黑" panose="020B0503020204020204" pitchFamily="34" charset="-122"/>
              </a:rPr>
              <a:t>，重启，故障转移等，以确保任务的可靠性和可用性。       </a:t>
            </a:r>
          </a:p>
        </p:txBody>
      </p:sp>
    </p:spTree>
  </p:cSld>
  <p:clrMapOvr>
    <a:masterClrMapping/>
  </p:clrMapOvr>
  <p:transition spd="slow" advClick="0" advTm="3624"/>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5404321" y="1085039"/>
            <a:ext cx="6843809" cy="5444888"/>
          </a:xfrm>
          <a:prstGeom prst="rect">
            <a:avLst/>
          </a:prstGeom>
        </p:spPr>
      </p:pic>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12.2</a:t>
            </a:r>
            <a:r>
              <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a:t>
            </a:r>
            <a:r>
              <a:rPr kumimoji="0" lang="en-US" altLang="zh-CN"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Flink</a:t>
            </a:r>
            <a:r>
              <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工作原理</a:t>
            </a:r>
            <a:endPar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62585" y="737870"/>
            <a:ext cx="6646545" cy="460348"/>
            <a:chOff x="772" y="481"/>
            <a:chExt cx="9749" cy="724"/>
          </a:xfrm>
        </p:grpSpPr>
        <p:sp>
          <p:nvSpPr>
            <p:cNvPr id="116"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12.2.3</a:t>
              </a:r>
              <a:r>
                <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 </a:t>
              </a:r>
              <a:r>
                <a:rPr kumimoji="0" lang="en-US" altLang="zh-CN" sz="2400" b="1" i="0" u="none" strike="noStrike" kern="1200" cap="none" spc="0" normalizeH="0" baseline="0" noProof="0" dirty="0" err="1">
                  <a:ln>
                    <a:noFill/>
                  </a:ln>
                  <a:solidFill>
                    <a:srgbClr val="484849"/>
                  </a:solidFill>
                  <a:effectLst/>
                  <a:uLnTx/>
                  <a:uFillTx/>
                  <a:latin typeface="微软雅黑" panose="020B0503020204020204" pitchFamily="34" charset="-122"/>
                  <a:ea typeface="微软雅黑" panose="020B0503020204020204" pitchFamily="34" charset="-122"/>
                  <a:cs typeface="+mn-cs"/>
                </a:rPr>
                <a:t>Flink</a:t>
              </a:r>
              <a:r>
                <a:rPr kumimoji="0" lang="zh-CN" alt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运行架构</a:t>
              </a:r>
              <a:endPar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8" name="TextBox 54"/>
          <p:cNvSpPr txBox="1"/>
          <p:nvPr/>
        </p:nvSpPr>
        <p:spPr>
          <a:xfrm>
            <a:off x="168934" y="1198218"/>
            <a:ext cx="5353383" cy="5444888"/>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1800" b="1" dirty="0">
                <a:solidFill>
                  <a:srgbClr val="484849"/>
                </a:solidFill>
                <a:latin typeface="微软雅黑" panose="020B0503020204020204" pitchFamily="34" charset="-122"/>
                <a:ea typeface="微软雅黑" panose="020B0503020204020204" pitchFamily="34" charset="-122"/>
              </a:rPr>
              <a:t>       </a:t>
            </a:r>
            <a:r>
              <a:rPr lang="en-US" altLang="zh-CN" sz="1800" b="1" dirty="0" err="1">
                <a:solidFill>
                  <a:srgbClr val="484849"/>
                </a:solidFill>
                <a:latin typeface="微软雅黑" panose="020B0503020204020204" pitchFamily="34" charset="-122"/>
                <a:ea typeface="微软雅黑" panose="020B0503020204020204" pitchFamily="34" charset="-122"/>
              </a:rPr>
              <a:t>Flink</a:t>
            </a:r>
            <a:r>
              <a:rPr lang="zh-CN" altLang="en-US" sz="1800" b="1" dirty="0">
                <a:solidFill>
                  <a:srgbClr val="484849"/>
                </a:solidFill>
                <a:latin typeface="微软雅黑" panose="020B0503020204020204" pitchFamily="34" charset="-122"/>
                <a:ea typeface="微软雅黑" panose="020B0503020204020204" pitchFamily="34" charset="-122"/>
              </a:rPr>
              <a:t>提交任务后 </a:t>
            </a:r>
            <a:r>
              <a:rPr lang="en-US" altLang="zh-CN" sz="1800" b="1" dirty="0">
                <a:solidFill>
                  <a:srgbClr val="484849"/>
                </a:solidFill>
                <a:latin typeface="微软雅黑" panose="020B0503020204020204" pitchFamily="34" charset="-122"/>
                <a:ea typeface="微软雅黑" panose="020B0503020204020204" pitchFamily="34" charset="-122"/>
              </a:rPr>
              <a:t>Client </a:t>
            </a:r>
            <a:r>
              <a:rPr lang="zh-CN" altLang="en-US" sz="1800" b="1" dirty="0">
                <a:solidFill>
                  <a:srgbClr val="484849"/>
                </a:solidFill>
                <a:latin typeface="微软雅黑" panose="020B0503020204020204" pitchFamily="34" charset="-122"/>
                <a:ea typeface="微软雅黑" panose="020B0503020204020204" pitchFamily="34" charset="-122"/>
              </a:rPr>
              <a:t>向 </a:t>
            </a:r>
            <a:r>
              <a:rPr lang="en-US" altLang="zh-CN" sz="1800" b="1" dirty="0">
                <a:solidFill>
                  <a:srgbClr val="484849"/>
                </a:solidFill>
                <a:latin typeface="微软雅黑" panose="020B0503020204020204" pitchFamily="34" charset="-122"/>
                <a:ea typeface="微软雅黑" panose="020B0503020204020204" pitchFamily="34" charset="-122"/>
              </a:rPr>
              <a:t>HDFS </a:t>
            </a:r>
            <a:r>
              <a:rPr lang="zh-CN" altLang="en-US" sz="1800" b="1" dirty="0">
                <a:solidFill>
                  <a:srgbClr val="484849"/>
                </a:solidFill>
                <a:latin typeface="微软雅黑" panose="020B0503020204020204" pitchFamily="34" charset="-122"/>
                <a:ea typeface="微软雅黑" panose="020B0503020204020204" pitchFamily="34" charset="-122"/>
              </a:rPr>
              <a:t>上传 </a:t>
            </a:r>
            <a:r>
              <a:rPr lang="en-US" altLang="zh-CN" sz="1800" b="1" dirty="0" err="1">
                <a:solidFill>
                  <a:srgbClr val="484849"/>
                </a:solidFill>
                <a:latin typeface="微软雅黑" panose="020B0503020204020204" pitchFamily="34" charset="-122"/>
                <a:ea typeface="微软雅黑" panose="020B0503020204020204" pitchFamily="34" charset="-122"/>
              </a:rPr>
              <a:t>Flink</a:t>
            </a:r>
            <a:r>
              <a:rPr lang="en-US" altLang="zh-CN" sz="1800" b="1" dirty="0">
                <a:solidFill>
                  <a:srgbClr val="484849"/>
                </a:solidFill>
                <a:latin typeface="微软雅黑" panose="020B0503020204020204" pitchFamily="34" charset="-122"/>
                <a:ea typeface="微软雅黑" panose="020B0503020204020204" pitchFamily="34" charset="-122"/>
              </a:rPr>
              <a:t> </a:t>
            </a:r>
            <a:r>
              <a:rPr lang="zh-CN" altLang="en-US" sz="1800" b="1" dirty="0">
                <a:solidFill>
                  <a:srgbClr val="484849"/>
                </a:solidFill>
                <a:latin typeface="微软雅黑" panose="020B0503020204020204" pitchFamily="34" charset="-122"/>
                <a:ea typeface="微软雅黑" panose="020B0503020204020204" pitchFamily="34" charset="-122"/>
              </a:rPr>
              <a:t>的 </a:t>
            </a:r>
            <a:r>
              <a:rPr lang="en-US" altLang="zh-CN" sz="1800" b="1" dirty="0">
                <a:solidFill>
                  <a:srgbClr val="484849"/>
                </a:solidFill>
                <a:latin typeface="微软雅黑" panose="020B0503020204020204" pitchFamily="34" charset="-122"/>
                <a:ea typeface="微软雅黑" panose="020B0503020204020204" pitchFamily="34" charset="-122"/>
              </a:rPr>
              <a:t>jar </a:t>
            </a:r>
            <a:r>
              <a:rPr lang="zh-CN" altLang="en-US" sz="1800" b="1" dirty="0">
                <a:solidFill>
                  <a:srgbClr val="484849"/>
                </a:solidFill>
                <a:latin typeface="微软雅黑" panose="020B0503020204020204" pitchFamily="34" charset="-122"/>
                <a:ea typeface="微软雅黑" panose="020B0503020204020204" pitchFamily="34" charset="-122"/>
              </a:rPr>
              <a:t>包和配置，之后向 </a:t>
            </a:r>
            <a:r>
              <a:rPr lang="en-US" altLang="zh-CN" sz="1800" b="1" dirty="0">
                <a:solidFill>
                  <a:srgbClr val="484849"/>
                </a:solidFill>
                <a:latin typeface="微软雅黑" panose="020B0503020204020204" pitchFamily="34" charset="-122"/>
                <a:ea typeface="微软雅黑" panose="020B0503020204020204" pitchFamily="34" charset="-122"/>
              </a:rPr>
              <a:t>Yarn </a:t>
            </a:r>
            <a:r>
              <a:rPr lang="en-US" altLang="zh-CN" sz="1800" b="1" dirty="0" err="1">
                <a:solidFill>
                  <a:srgbClr val="484849"/>
                </a:solidFill>
                <a:latin typeface="微软雅黑" panose="020B0503020204020204" pitchFamily="34" charset="-122"/>
                <a:ea typeface="微软雅黑" panose="020B0503020204020204" pitchFamily="34" charset="-122"/>
              </a:rPr>
              <a:t>ResourceManager</a:t>
            </a:r>
            <a:r>
              <a:rPr lang="en-US" altLang="zh-CN" sz="1800" b="1" dirty="0">
                <a:solidFill>
                  <a:srgbClr val="484849"/>
                </a:solidFill>
                <a:latin typeface="微软雅黑" panose="020B0503020204020204" pitchFamily="34" charset="-122"/>
                <a:ea typeface="微软雅黑" panose="020B0503020204020204" pitchFamily="34" charset="-122"/>
              </a:rPr>
              <a:t> </a:t>
            </a:r>
            <a:r>
              <a:rPr lang="zh-CN" altLang="en-US" sz="1800" b="1" dirty="0">
                <a:solidFill>
                  <a:srgbClr val="484849"/>
                </a:solidFill>
                <a:latin typeface="微软雅黑" panose="020B0503020204020204" pitchFamily="34" charset="-122"/>
                <a:ea typeface="微软雅黑" panose="020B0503020204020204" pitchFamily="34" charset="-122"/>
              </a:rPr>
              <a:t>提交任务，</a:t>
            </a:r>
            <a:r>
              <a:rPr lang="en-US" altLang="zh-CN" sz="1800" b="1" dirty="0" err="1">
                <a:solidFill>
                  <a:srgbClr val="484849"/>
                </a:solidFill>
                <a:latin typeface="微软雅黑" panose="020B0503020204020204" pitchFamily="34" charset="-122"/>
                <a:ea typeface="微软雅黑" panose="020B0503020204020204" pitchFamily="34" charset="-122"/>
              </a:rPr>
              <a:t>ResourceManager</a:t>
            </a:r>
            <a:r>
              <a:rPr lang="en-US" altLang="zh-CN" sz="1800" b="1" dirty="0">
                <a:solidFill>
                  <a:srgbClr val="484849"/>
                </a:solidFill>
                <a:latin typeface="微软雅黑" panose="020B0503020204020204" pitchFamily="34" charset="-122"/>
                <a:ea typeface="微软雅黑" panose="020B0503020204020204" pitchFamily="34" charset="-122"/>
              </a:rPr>
              <a:t> </a:t>
            </a:r>
            <a:r>
              <a:rPr lang="zh-CN" altLang="en-US" sz="1800" b="1" dirty="0">
                <a:solidFill>
                  <a:srgbClr val="484849"/>
                </a:solidFill>
                <a:latin typeface="微软雅黑" panose="020B0503020204020204" pitchFamily="34" charset="-122"/>
                <a:ea typeface="微软雅黑" panose="020B0503020204020204" pitchFamily="34" charset="-122"/>
              </a:rPr>
              <a:t>分配容器资源并通 知对用的 </a:t>
            </a:r>
            <a:r>
              <a:rPr lang="en-US" altLang="zh-CN" sz="1800" b="1" dirty="0" err="1">
                <a:solidFill>
                  <a:srgbClr val="484849"/>
                </a:solidFill>
                <a:latin typeface="微软雅黑" panose="020B0503020204020204" pitchFamily="34" charset="-122"/>
                <a:ea typeface="微软雅黑" panose="020B0503020204020204" pitchFamily="34" charset="-122"/>
              </a:rPr>
              <a:t>NodeManager</a:t>
            </a:r>
            <a:r>
              <a:rPr lang="en-US" altLang="zh-CN" sz="1800" b="1" dirty="0">
                <a:solidFill>
                  <a:srgbClr val="484849"/>
                </a:solidFill>
                <a:latin typeface="微软雅黑" panose="020B0503020204020204" pitchFamily="34" charset="-122"/>
                <a:ea typeface="微软雅黑" panose="020B0503020204020204" pitchFamily="34" charset="-122"/>
              </a:rPr>
              <a:t> </a:t>
            </a:r>
            <a:r>
              <a:rPr lang="zh-CN" altLang="en-US" sz="1800" b="1" dirty="0">
                <a:solidFill>
                  <a:srgbClr val="484849"/>
                </a:solidFill>
                <a:latin typeface="微软雅黑" panose="020B0503020204020204" pitchFamily="34" charset="-122"/>
                <a:ea typeface="微软雅黑" panose="020B0503020204020204" pitchFamily="34" charset="-122"/>
              </a:rPr>
              <a:t>启动 </a:t>
            </a:r>
            <a:r>
              <a:rPr lang="en-US" altLang="zh-CN" sz="1800" b="1" dirty="0" err="1">
                <a:solidFill>
                  <a:srgbClr val="484849"/>
                </a:solidFill>
                <a:latin typeface="微软雅黑" panose="020B0503020204020204" pitchFamily="34" charset="-122"/>
                <a:ea typeface="微软雅黑" panose="020B0503020204020204" pitchFamily="34" charset="-122"/>
              </a:rPr>
              <a:t>ApplicationMaster</a:t>
            </a:r>
            <a:r>
              <a:rPr lang="zh-CN" altLang="en-US" sz="1800" b="1" dirty="0">
                <a:solidFill>
                  <a:srgbClr val="484849"/>
                </a:solidFill>
                <a:latin typeface="微软雅黑" panose="020B0503020204020204" pitchFamily="34" charset="-122"/>
                <a:ea typeface="微软雅黑" panose="020B0503020204020204" pitchFamily="34" charset="-122"/>
              </a:rPr>
              <a:t>，</a:t>
            </a:r>
            <a:r>
              <a:rPr lang="en-US" altLang="zh-CN" sz="1800" b="1" dirty="0" err="1">
                <a:solidFill>
                  <a:srgbClr val="484849"/>
                </a:solidFill>
                <a:latin typeface="微软雅黑" panose="020B0503020204020204" pitchFamily="34" charset="-122"/>
                <a:ea typeface="微软雅黑" panose="020B0503020204020204" pitchFamily="34" charset="-122"/>
              </a:rPr>
              <a:t>ApplicationMaster</a:t>
            </a:r>
            <a:r>
              <a:rPr lang="en-US" altLang="zh-CN" sz="1800" b="1" dirty="0">
                <a:solidFill>
                  <a:srgbClr val="484849"/>
                </a:solidFill>
                <a:latin typeface="微软雅黑" panose="020B0503020204020204" pitchFamily="34" charset="-122"/>
                <a:ea typeface="微软雅黑" panose="020B0503020204020204" pitchFamily="34" charset="-122"/>
              </a:rPr>
              <a:t> </a:t>
            </a:r>
            <a:r>
              <a:rPr lang="zh-CN" altLang="en-US" sz="1800" b="1" dirty="0">
                <a:solidFill>
                  <a:srgbClr val="484849"/>
                </a:solidFill>
                <a:latin typeface="微软雅黑" panose="020B0503020204020204" pitchFamily="34" charset="-122"/>
                <a:ea typeface="微软雅黑" panose="020B0503020204020204" pitchFamily="34" charset="-122"/>
              </a:rPr>
              <a:t>启动后加载 </a:t>
            </a:r>
            <a:r>
              <a:rPr lang="en-US" altLang="zh-CN" sz="1800" b="1" dirty="0" err="1">
                <a:solidFill>
                  <a:srgbClr val="484849"/>
                </a:solidFill>
                <a:latin typeface="微软雅黑" panose="020B0503020204020204" pitchFamily="34" charset="-122"/>
                <a:ea typeface="微软雅黑" panose="020B0503020204020204" pitchFamily="34" charset="-122"/>
              </a:rPr>
              <a:t>Flink</a:t>
            </a:r>
            <a:r>
              <a:rPr lang="en-US" altLang="zh-CN" sz="1800" b="1" dirty="0">
                <a:solidFill>
                  <a:srgbClr val="484849"/>
                </a:solidFill>
                <a:latin typeface="微软雅黑" panose="020B0503020204020204" pitchFamily="34" charset="-122"/>
                <a:ea typeface="微软雅黑" panose="020B0503020204020204" pitchFamily="34" charset="-122"/>
              </a:rPr>
              <a:t> </a:t>
            </a:r>
            <a:r>
              <a:rPr lang="zh-CN" altLang="en-US" sz="1800" b="1" dirty="0">
                <a:solidFill>
                  <a:srgbClr val="484849"/>
                </a:solidFill>
                <a:latin typeface="微软雅黑" panose="020B0503020204020204" pitchFamily="34" charset="-122"/>
                <a:ea typeface="微软雅黑" panose="020B0503020204020204" pitchFamily="34" charset="-122"/>
              </a:rPr>
              <a:t>的 </a:t>
            </a:r>
            <a:r>
              <a:rPr lang="en-US" altLang="zh-CN" sz="1800" b="1" dirty="0">
                <a:solidFill>
                  <a:srgbClr val="484849"/>
                </a:solidFill>
                <a:latin typeface="微软雅黑" panose="020B0503020204020204" pitchFamily="34" charset="-122"/>
                <a:ea typeface="微软雅黑" panose="020B0503020204020204" pitchFamily="34" charset="-122"/>
              </a:rPr>
              <a:t>jar </a:t>
            </a:r>
            <a:r>
              <a:rPr lang="zh-CN" altLang="en-US" sz="1800" b="1" dirty="0">
                <a:solidFill>
                  <a:srgbClr val="484849"/>
                </a:solidFill>
                <a:latin typeface="微软雅黑" panose="020B0503020204020204" pitchFamily="34" charset="-122"/>
                <a:ea typeface="微软雅黑" panose="020B0503020204020204" pitchFamily="34" charset="-122"/>
              </a:rPr>
              <a:t>包和配置构建环境，然后启动 </a:t>
            </a:r>
            <a:r>
              <a:rPr lang="en-US" altLang="zh-CN" sz="1800" b="1" dirty="0" err="1">
                <a:solidFill>
                  <a:srgbClr val="484849"/>
                </a:solidFill>
                <a:latin typeface="微软雅黑" panose="020B0503020204020204" pitchFamily="34" charset="-122"/>
                <a:ea typeface="微软雅黑" panose="020B0503020204020204" pitchFamily="34" charset="-122"/>
              </a:rPr>
              <a:t>JobManager</a:t>
            </a:r>
            <a:r>
              <a:rPr lang="zh-CN" altLang="en-US" sz="1800" b="1" dirty="0">
                <a:solidFill>
                  <a:srgbClr val="484849"/>
                </a:solidFill>
                <a:latin typeface="微软雅黑" panose="020B0503020204020204" pitchFamily="34" charset="-122"/>
                <a:ea typeface="微软雅黑" panose="020B0503020204020204" pitchFamily="34" charset="-122"/>
              </a:rPr>
              <a:t>，之后 </a:t>
            </a:r>
            <a:r>
              <a:rPr lang="en-US" altLang="zh-CN" sz="1800" b="1" dirty="0" err="1">
                <a:solidFill>
                  <a:srgbClr val="484849"/>
                </a:solidFill>
                <a:latin typeface="微软雅黑" panose="020B0503020204020204" pitchFamily="34" charset="-122"/>
                <a:ea typeface="微软雅黑" panose="020B0503020204020204" pitchFamily="34" charset="-122"/>
              </a:rPr>
              <a:t>ApplicationMaster</a:t>
            </a:r>
            <a:r>
              <a:rPr lang="en-US" altLang="zh-CN" sz="1800" b="1" dirty="0">
                <a:solidFill>
                  <a:srgbClr val="484849"/>
                </a:solidFill>
                <a:latin typeface="微软雅黑" panose="020B0503020204020204" pitchFamily="34" charset="-122"/>
                <a:ea typeface="微软雅黑" panose="020B0503020204020204" pitchFamily="34" charset="-122"/>
              </a:rPr>
              <a:t> </a:t>
            </a:r>
            <a:r>
              <a:rPr lang="zh-CN" altLang="en-US" sz="1800" b="1" dirty="0">
                <a:solidFill>
                  <a:srgbClr val="484849"/>
                </a:solidFill>
                <a:latin typeface="微软雅黑" panose="020B0503020204020204" pitchFamily="34" charset="-122"/>
                <a:ea typeface="微软雅黑" panose="020B0503020204020204" pitchFamily="34" charset="-122"/>
              </a:rPr>
              <a:t>向 </a:t>
            </a:r>
            <a:r>
              <a:rPr lang="en-US" altLang="zh-CN" sz="1800" b="1" dirty="0" err="1">
                <a:solidFill>
                  <a:srgbClr val="484849"/>
                </a:solidFill>
                <a:latin typeface="微软雅黑" panose="020B0503020204020204" pitchFamily="34" charset="-122"/>
                <a:ea typeface="微软雅黑" panose="020B0503020204020204" pitchFamily="34" charset="-122"/>
              </a:rPr>
              <a:t>ResourceManager</a:t>
            </a:r>
            <a:r>
              <a:rPr lang="en-US" altLang="zh-CN" sz="1800" b="1" dirty="0">
                <a:solidFill>
                  <a:srgbClr val="484849"/>
                </a:solidFill>
                <a:latin typeface="微软雅黑" panose="020B0503020204020204" pitchFamily="34" charset="-122"/>
                <a:ea typeface="微软雅黑" panose="020B0503020204020204" pitchFamily="34" charset="-122"/>
              </a:rPr>
              <a:t> </a:t>
            </a:r>
            <a:r>
              <a:rPr lang="zh-CN" altLang="en-US" sz="1800" b="1" dirty="0">
                <a:solidFill>
                  <a:srgbClr val="484849"/>
                </a:solidFill>
                <a:latin typeface="微软雅黑" panose="020B0503020204020204" pitchFamily="34" charset="-122"/>
                <a:ea typeface="微软雅黑" panose="020B0503020204020204" pitchFamily="34" charset="-122"/>
              </a:rPr>
              <a:t>申请资源启动 </a:t>
            </a:r>
            <a:r>
              <a:rPr lang="en-US" altLang="zh-CN" sz="1800" b="1" dirty="0" err="1">
                <a:solidFill>
                  <a:srgbClr val="484849"/>
                </a:solidFill>
                <a:latin typeface="微软雅黑" panose="020B0503020204020204" pitchFamily="34" charset="-122"/>
                <a:ea typeface="微软雅黑" panose="020B0503020204020204" pitchFamily="34" charset="-122"/>
              </a:rPr>
              <a:t>TaskManager</a:t>
            </a:r>
            <a:r>
              <a:rPr lang="zh-CN" altLang="en-US" sz="1800" b="1" dirty="0">
                <a:solidFill>
                  <a:srgbClr val="484849"/>
                </a:solidFill>
                <a:latin typeface="微软雅黑" panose="020B0503020204020204" pitchFamily="34" charset="-122"/>
                <a:ea typeface="微软雅黑" panose="020B0503020204020204" pitchFamily="34" charset="-122"/>
              </a:rPr>
              <a:t>，</a:t>
            </a:r>
            <a:r>
              <a:rPr lang="en-US" altLang="zh-CN" sz="1800" b="1" dirty="0" err="1">
                <a:solidFill>
                  <a:srgbClr val="484849"/>
                </a:solidFill>
                <a:latin typeface="微软雅黑" panose="020B0503020204020204" pitchFamily="34" charset="-122"/>
                <a:ea typeface="微软雅黑" panose="020B0503020204020204" pitchFamily="34" charset="-122"/>
              </a:rPr>
              <a:t>ResourceManager</a:t>
            </a:r>
            <a:r>
              <a:rPr lang="en-US" altLang="zh-CN" sz="1800" b="1" dirty="0">
                <a:solidFill>
                  <a:srgbClr val="484849"/>
                </a:solidFill>
                <a:latin typeface="微软雅黑" panose="020B0503020204020204" pitchFamily="34" charset="-122"/>
                <a:ea typeface="微软雅黑" panose="020B0503020204020204" pitchFamily="34" charset="-122"/>
              </a:rPr>
              <a:t> </a:t>
            </a:r>
            <a:r>
              <a:rPr lang="zh-CN" altLang="en-US" sz="1800" b="1" dirty="0">
                <a:solidFill>
                  <a:srgbClr val="484849"/>
                </a:solidFill>
                <a:latin typeface="微软雅黑" panose="020B0503020204020204" pitchFamily="34" charset="-122"/>
                <a:ea typeface="微软雅黑" panose="020B0503020204020204" pitchFamily="34" charset="-122"/>
              </a:rPr>
              <a:t>分配容器资源后由 </a:t>
            </a:r>
            <a:r>
              <a:rPr lang="en-US" altLang="zh-CN" sz="1800" b="1" dirty="0" err="1">
                <a:solidFill>
                  <a:srgbClr val="484849"/>
                </a:solidFill>
                <a:latin typeface="微软雅黑" panose="020B0503020204020204" pitchFamily="34" charset="-122"/>
                <a:ea typeface="微软雅黑" panose="020B0503020204020204" pitchFamily="34" charset="-122"/>
              </a:rPr>
              <a:t>ApplicationMaster</a:t>
            </a:r>
            <a:r>
              <a:rPr lang="en-US" altLang="zh-CN" sz="1800" b="1" dirty="0">
                <a:solidFill>
                  <a:srgbClr val="484849"/>
                </a:solidFill>
                <a:latin typeface="微软雅黑" panose="020B0503020204020204" pitchFamily="34" charset="-122"/>
                <a:ea typeface="微软雅黑" panose="020B0503020204020204" pitchFamily="34" charset="-122"/>
              </a:rPr>
              <a:t> </a:t>
            </a:r>
            <a:r>
              <a:rPr lang="zh-CN" altLang="en-US" sz="1800" b="1" dirty="0">
                <a:solidFill>
                  <a:srgbClr val="484849"/>
                </a:solidFill>
                <a:latin typeface="微软雅黑" panose="020B0503020204020204" pitchFamily="34" charset="-122"/>
                <a:ea typeface="微软雅黑" panose="020B0503020204020204" pitchFamily="34" charset="-122"/>
              </a:rPr>
              <a:t>加载 </a:t>
            </a:r>
            <a:r>
              <a:rPr lang="en-US" altLang="zh-CN" sz="1800" b="1" dirty="0" err="1">
                <a:solidFill>
                  <a:srgbClr val="484849"/>
                </a:solidFill>
                <a:latin typeface="微软雅黑" panose="020B0503020204020204" pitchFamily="34" charset="-122"/>
                <a:ea typeface="微软雅黑" panose="020B0503020204020204" pitchFamily="34" charset="-122"/>
              </a:rPr>
              <a:t>Flink</a:t>
            </a:r>
            <a:r>
              <a:rPr lang="en-US" altLang="zh-CN" sz="1800" b="1" dirty="0">
                <a:solidFill>
                  <a:srgbClr val="484849"/>
                </a:solidFill>
                <a:latin typeface="微软雅黑" panose="020B0503020204020204" pitchFamily="34" charset="-122"/>
                <a:ea typeface="微软雅黑" panose="020B0503020204020204" pitchFamily="34" charset="-122"/>
              </a:rPr>
              <a:t> </a:t>
            </a:r>
            <a:r>
              <a:rPr lang="zh-CN" altLang="en-US" sz="1800" b="1" dirty="0">
                <a:solidFill>
                  <a:srgbClr val="484849"/>
                </a:solidFill>
                <a:latin typeface="微软雅黑" panose="020B0503020204020204" pitchFamily="34" charset="-122"/>
                <a:ea typeface="微软雅黑" panose="020B0503020204020204" pitchFamily="34" charset="-122"/>
              </a:rPr>
              <a:t>的 </a:t>
            </a:r>
            <a:r>
              <a:rPr lang="en-US" altLang="zh-CN" sz="1800" b="1" dirty="0">
                <a:solidFill>
                  <a:srgbClr val="484849"/>
                </a:solidFill>
                <a:latin typeface="微软雅黑" panose="020B0503020204020204" pitchFamily="34" charset="-122"/>
                <a:ea typeface="微软雅黑" panose="020B0503020204020204" pitchFamily="34" charset="-122"/>
              </a:rPr>
              <a:t>jar </a:t>
            </a:r>
            <a:r>
              <a:rPr lang="zh-CN" altLang="en-US" sz="1800" b="1" dirty="0">
                <a:solidFill>
                  <a:srgbClr val="484849"/>
                </a:solidFill>
                <a:latin typeface="微软雅黑" panose="020B0503020204020204" pitchFamily="34" charset="-122"/>
                <a:ea typeface="微软雅黑" panose="020B0503020204020204" pitchFamily="34" charset="-122"/>
              </a:rPr>
              <a:t>包和配置构建环境并启动 </a:t>
            </a:r>
            <a:r>
              <a:rPr lang="en-US" altLang="zh-CN" sz="1800" b="1" dirty="0" err="1">
                <a:solidFill>
                  <a:srgbClr val="484849"/>
                </a:solidFill>
                <a:latin typeface="微软雅黑" panose="020B0503020204020204" pitchFamily="34" charset="-122"/>
                <a:ea typeface="微软雅黑" panose="020B0503020204020204" pitchFamily="34" charset="-122"/>
              </a:rPr>
              <a:t>TaskManager</a:t>
            </a:r>
            <a:r>
              <a:rPr lang="zh-CN" altLang="en-US" sz="1800" b="1" dirty="0">
                <a:solidFill>
                  <a:srgbClr val="484849"/>
                </a:solidFill>
                <a:latin typeface="微软雅黑" panose="020B0503020204020204" pitchFamily="34" charset="-122"/>
                <a:ea typeface="微软雅黑" panose="020B0503020204020204" pitchFamily="34" charset="-122"/>
              </a:rPr>
              <a:t>，</a:t>
            </a:r>
            <a:r>
              <a:rPr lang="en-US" altLang="zh-CN" sz="1800" b="1" dirty="0" err="1">
                <a:solidFill>
                  <a:srgbClr val="484849"/>
                </a:solidFill>
                <a:latin typeface="微软雅黑" panose="020B0503020204020204" pitchFamily="34" charset="-122"/>
                <a:ea typeface="微软雅黑" panose="020B0503020204020204" pitchFamily="34" charset="-122"/>
              </a:rPr>
              <a:t>TaskManager</a:t>
            </a:r>
            <a:r>
              <a:rPr lang="en-US" altLang="zh-CN" sz="1800" b="1" dirty="0">
                <a:solidFill>
                  <a:srgbClr val="484849"/>
                </a:solidFill>
                <a:latin typeface="微软雅黑" panose="020B0503020204020204" pitchFamily="34" charset="-122"/>
                <a:ea typeface="微软雅黑" panose="020B0503020204020204" pitchFamily="34" charset="-122"/>
              </a:rPr>
              <a:t> </a:t>
            </a:r>
            <a:r>
              <a:rPr lang="zh-CN" altLang="en-US" sz="1800" b="1" dirty="0">
                <a:solidFill>
                  <a:srgbClr val="484849"/>
                </a:solidFill>
                <a:latin typeface="微软雅黑" panose="020B0503020204020204" pitchFamily="34" charset="-122"/>
                <a:ea typeface="微软雅黑" panose="020B0503020204020204" pitchFamily="34" charset="-122"/>
              </a:rPr>
              <a:t>启动后向 </a:t>
            </a:r>
            <a:r>
              <a:rPr lang="en-US" altLang="zh-CN" sz="1800" b="1" dirty="0" err="1">
                <a:solidFill>
                  <a:srgbClr val="484849"/>
                </a:solidFill>
                <a:latin typeface="微软雅黑" panose="020B0503020204020204" pitchFamily="34" charset="-122"/>
                <a:ea typeface="微软雅黑" panose="020B0503020204020204" pitchFamily="34" charset="-122"/>
              </a:rPr>
              <a:t>JobManager</a:t>
            </a:r>
            <a:r>
              <a:rPr lang="en-US" altLang="zh-CN" sz="1800" b="1" dirty="0">
                <a:solidFill>
                  <a:srgbClr val="484849"/>
                </a:solidFill>
                <a:latin typeface="微软雅黑" panose="020B0503020204020204" pitchFamily="34" charset="-122"/>
                <a:ea typeface="微软雅黑" panose="020B0503020204020204" pitchFamily="34" charset="-122"/>
              </a:rPr>
              <a:t> </a:t>
            </a:r>
            <a:r>
              <a:rPr lang="zh-CN" altLang="en-US" sz="1800" b="1" dirty="0">
                <a:solidFill>
                  <a:srgbClr val="484849"/>
                </a:solidFill>
                <a:latin typeface="微软雅黑" panose="020B0503020204020204" pitchFamily="34" charset="-122"/>
                <a:ea typeface="微软雅黑" panose="020B0503020204020204" pitchFamily="34" charset="-122"/>
              </a:rPr>
              <a:t>发 送心跳包，并等待 </a:t>
            </a:r>
            <a:r>
              <a:rPr lang="en-US" altLang="zh-CN" sz="1800" b="1" dirty="0" err="1">
                <a:solidFill>
                  <a:srgbClr val="484849"/>
                </a:solidFill>
                <a:latin typeface="微软雅黑" panose="020B0503020204020204" pitchFamily="34" charset="-122"/>
                <a:ea typeface="微软雅黑" panose="020B0503020204020204" pitchFamily="34" charset="-122"/>
              </a:rPr>
              <a:t>JobManager</a:t>
            </a:r>
            <a:r>
              <a:rPr lang="en-US" altLang="zh-CN" sz="1800" b="1" dirty="0">
                <a:solidFill>
                  <a:srgbClr val="484849"/>
                </a:solidFill>
                <a:latin typeface="微软雅黑" panose="020B0503020204020204" pitchFamily="34" charset="-122"/>
                <a:ea typeface="微软雅黑" panose="020B0503020204020204" pitchFamily="34" charset="-122"/>
              </a:rPr>
              <a:t> </a:t>
            </a:r>
            <a:r>
              <a:rPr lang="zh-CN" altLang="en-US" sz="1800" b="1" dirty="0">
                <a:solidFill>
                  <a:srgbClr val="484849"/>
                </a:solidFill>
                <a:latin typeface="微软雅黑" panose="020B0503020204020204" pitchFamily="34" charset="-122"/>
                <a:ea typeface="微软雅黑" panose="020B0503020204020204" pitchFamily="34" charset="-122"/>
              </a:rPr>
              <a:t>向其分配任务。 </a:t>
            </a:r>
          </a:p>
        </p:txBody>
      </p:sp>
    </p:spTree>
  </p:cSld>
  <p:clrMapOvr>
    <a:masterClrMapping/>
  </p:clrMapOvr>
  <p:transition spd="slow" advClick="0" advTm="3624"/>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12.3</a:t>
            </a:r>
            <a:r>
              <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a:t>
            </a:r>
            <a:r>
              <a:rPr kumimoji="0" lang="en-US" altLang="zh-CN"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Flink</a:t>
            </a:r>
            <a:r>
              <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编程接口</a:t>
            </a:r>
            <a:endPar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62585" y="737870"/>
            <a:ext cx="6646545" cy="460348"/>
            <a:chOff x="772" y="481"/>
            <a:chExt cx="9749" cy="724"/>
          </a:xfrm>
        </p:grpSpPr>
        <p:sp>
          <p:nvSpPr>
            <p:cNvPr id="116"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12.3.1</a:t>
              </a:r>
              <a:r>
                <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 </a:t>
              </a:r>
              <a:r>
                <a:rPr kumimoji="0" lang="zh-CN" alt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编程模型</a:t>
              </a:r>
              <a:endPar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8" name="TextBox 54"/>
          <p:cNvSpPr txBox="1"/>
          <p:nvPr/>
        </p:nvSpPr>
        <p:spPr>
          <a:xfrm>
            <a:off x="390204" y="1175976"/>
            <a:ext cx="10964761" cy="1884618"/>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提供了不同级别的抽象，以开发流或批处理作业为主，大多数应用并不需要底层 抽象，而是针对核心 </a:t>
            </a:r>
            <a:r>
              <a:rPr lang="en-US" altLang="zh-CN" sz="2000" b="1" dirty="0">
                <a:solidFill>
                  <a:srgbClr val="484849"/>
                </a:solidFill>
                <a:latin typeface="微软雅黑" panose="020B0503020204020204" pitchFamily="34" charset="-122"/>
                <a:ea typeface="微软雅黑" panose="020B0503020204020204" pitchFamily="34" charset="-122"/>
              </a:rPr>
              <a:t>API </a:t>
            </a:r>
            <a:r>
              <a:rPr lang="zh-CN" altLang="en-US" sz="2000" b="1" dirty="0">
                <a:solidFill>
                  <a:srgbClr val="484849"/>
                </a:solidFill>
                <a:latin typeface="微软雅黑" panose="020B0503020204020204" pitchFamily="34" charset="-122"/>
                <a:ea typeface="微软雅黑" panose="020B0503020204020204" pitchFamily="34" charset="-122"/>
              </a:rPr>
              <a:t>进行编程，比如 </a:t>
            </a:r>
            <a:r>
              <a:rPr lang="en-US" altLang="zh-CN" sz="2000" b="1" dirty="0">
                <a:solidFill>
                  <a:srgbClr val="484849"/>
                </a:solidFill>
                <a:latin typeface="微软雅黑" panose="020B0503020204020204" pitchFamily="34" charset="-122"/>
                <a:ea typeface="微软雅黑" panose="020B0503020204020204" pitchFamily="34" charset="-122"/>
              </a:rPr>
              <a:t>DataStream API(</a:t>
            </a:r>
            <a:r>
              <a:rPr lang="zh-CN" altLang="en-US" sz="2000" b="1" dirty="0">
                <a:solidFill>
                  <a:srgbClr val="484849"/>
                </a:solidFill>
                <a:latin typeface="微软雅黑" panose="020B0503020204020204" pitchFamily="34" charset="-122"/>
                <a:ea typeface="微软雅黑" panose="020B0503020204020204" pitchFamily="34" charset="-122"/>
              </a:rPr>
              <a:t>有界或无界数据流</a:t>
            </a:r>
            <a:r>
              <a:rPr lang="en-US" altLang="zh-CN" sz="2000" b="1" dirty="0">
                <a:solidFill>
                  <a:srgbClr val="484849"/>
                </a:solidFill>
                <a:latin typeface="微软雅黑" panose="020B0503020204020204" pitchFamily="34" charset="-122"/>
                <a:ea typeface="微软雅黑" panose="020B0503020204020204" pitchFamily="34" charset="-122"/>
              </a:rPr>
              <a:t>)</a:t>
            </a:r>
            <a:r>
              <a:rPr lang="zh-CN" altLang="en-US" sz="2000" b="1" dirty="0">
                <a:solidFill>
                  <a:srgbClr val="484849"/>
                </a:solidFill>
                <a:latin typeface="微软雅黑" panose="020B0503020204020204" pitchFamily="34" charset="-122"/>
                <a:ea typeface="微软雅黑" panose="020B0503020204020204" pitchFamily="34" charset="-122"/>
              </a:rPr>
              <a:t>以及 </a:t>
            </a:r>
            <a:r>
              <a:rPr lang="en-US" altLang="zh-CN" sz="2000" b="1" dirty="0" err="1">
                <a:solidFill>
                  <a:srgbClr val="484849"/>
                </a:solidFill>
                <a:latin typeface="微软雅黑" panose="020B0503020204020204" pitchFamily="34" charset="-122"/>
                <a:ea typeface="微软雅黑" panose="020B0503020204020204" pitchFamily="34" charset="-122"/>
              </a:rPr>
              <a:t>DataSet</a:t>
            </a:r>
            <a:r>
              <a:rPr lang="en-US" altLang="zh-CN" sz="2000" b="1" dirty="0">
                <a:solidFill>
                  <a:srgbClr val="484849"/>
                </a:solidFill>
                <a:latin typeface="微软雅黑" panose="020B0503020204020204" pitchFamily="34" charset="-122"/>
                <a:ea typeface="微软雅黑" panose="020B0503020204020204" pitchFamily="34" charset="-122"/>
              </a:rPr>
              <a:t> API(</a:t>
            </a:r>
            <a:r>
              <a:rPr lang="zh-CN" altLang="en-US" sz="2000" b="1" dirty="0">
                <a:solidFill>
                  <a:srgbClr val="484849"/>
                </a:solidFill>
                <a:latin typeface="微软雅黑" panose="020B0503020204020204" pitchFamily="34" charset="-122"/>
                <a:ea typeface="微软雅黑" panose="020B0503020204020204" pitchFamily="34" charset="-122"/>
              </a:rPr>
              <a:t>有界数据集</a:t>
            </a:r>
            <a:r>
              <a:rPr lang="en-US" altLang="zh-CN" sz="2000" b="1" dirty="0">
                <a:solidFill>
                  <a:srgbClr val="484849"/>
                </a:solidFill>
                <a:latin typeface="微软雅黑" panose="020B0503020204020204" pitchFamily="34" charset="-122"/>
                <a:ea typeface="微软雅黑" panose="020B0503020204020204" pitchFamily="34" charset="-122"/>
              </a:rPr>
              <a:t>)</a:t>
            </a:r>
            <a:r>
              <a:rPr lang="zh-CN" altLang="en-US" sz="2000" b="1" dirty="0">
                <a:solidFill>
                  <a:srgbClr val="484849"/>
                </a:solidFill>
                <a:latin typeface="微软雅黑" panose="020B0503020204020204" pitchFamily="34" charset="-122"/>
                <a:ea typeface="微软雅黑" panose="020B0503020204020204" pitchFamily="34" charset="-122"/>
              </a:rPr>
              <a:t>。可以在表与 </a:t>
            </a:r>
            <a:r>
              <a:rPr lang="en-US" altLang="zh-CN" sz="2000" b="1" dirty="0">
                <a:solidFill>
                  <a:srgbClr val="484849"/>
                </a:solidFill>
                <a:latin typeface="微软雅黑" panose="020B0503020204020204" pitchFamily="34" charset="-122"/>
                <a:ea typeface="微软雅黑" panose="020B0503020204020204" pitchFamily="34" charset="-122"/>
              </a:rPr>
              <a:t>DataStream/</a:t>
            </a:r>
            <a:r>
              <a:rPr lang="en-US" altLang="zh-CN" sz="2000" b="1" dirty="0" err="1">
                <a:solidFill>
                  <a:srgbClr val="484849"/>
                </a:solidFill>
                <a:latin typeface="微软雅黑" panose="020B0503020204020204" pitchFamily="34" charset="-122"/>
                <a:ea typeface="微软雅黑" panose="020B0503020204020204" pitchFamily="34" charset="-122"/>
              </a:rPr>
              <a:t>DataSet</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之间无缝切换，以允许程序将 </a:t>
            </a:r>
            <a:r>
              <a:rPr lang="en-US" altLang="zh-CN" sz="2000" b="1" dirty="0">
                <a:solidFill>
                  <a:srgbClr val="484849"/>
                </a:solidFill>
                <a:latin typeface="微软雅黑" panose="020B0503020204020204" pitchFamily="34" charset="-122"/>
                <a:ea typeface="微软雅黑" panose="020B0503020204020204" pitchFamily="34" charset="-122"/>
              </a:rPr>
              <a:t>Table API </a:t>
            </a:r>
            <a:r>
              <a:rPr lang="zh-CN" altLang="en-US" sz="2000" b="1" dirty="0">
                <a:solidFill>
                  <a:srgbClr val="484849"/>
                </a:solidFill>
                <a:latin typeface="微软雅黑" panose="020B0503020204020204" pitchFamily="34" charset="-122"/>
                <a:ea typeface="微软雅黑" panose="020B0503020204020204" pitchFamily="34" charset="-122"/>
              </a:rPr>
              <a:t>与 </a:t>
            </a:r>
            <a:r>
              <a:rPr lang="en-US" altLang="zh-CN" sz="2000" b="1" dirty="0">
                <a:solidFill>
                  <a:srgbClr val="484849"/>
                </a:solidFill>
                <a:latin typeface="微软雅黑" panose="020B0503020204020204" pitchFamily="34" charset="-122"/>
                <a:ea typeface="微软雅黑" panose="020B0503020204020204" pitchFamily="34" charset="-122"/>
              </a:rPr>
              <a:t>DataStream </a:t>
            </a:r>
            <a:r>
              <a:rPr lang="zh-CN" altLang="en-US" sz="2000" b="1" dirty="0">
                <a:solidFill>
                  <a:srgbClr val="484849"/>
                </a:solidFill>
                <a:latin typeface="微软雅黑" panose="020B0503020204020204" pitchFamily="34" charset="-122"/>
                <a:ea typeface="微软雅黑" panose="020B0503020204020204" pitchFamily="34" charset="-122"/>
              </a:rPr>
              <a:t>以及 </a:t>
            </a:r>
            <a:r>
              <a:rPr lang="en-US" altLang="zh-CN" sz="2000" b="1" dirty="0" err="1">
                <a:solidFill>
                  <a:srgbClr val="484849"/>
                </a:solidFill>
                <a:latin typeface="微软雅黑" panose="020B0503020204020204" pitchFamily="34" charset="-122"/>
                <a:ea typeface="微软雅黑" panose="020B0503020204020204" pitchFamily="34" charset="-122"/>
              </a:rPr>
              <a:t>DataSet</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混合使用。</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的编程模型如图所示。</a:t>
            </a:r>
          </a:p>
        </p:txBody>
      </p:sp>
      <p:pic>
        <p:nvPicPr>
          <p:cNvPr id="4" name="图片 3"/>
          <p:cNvPicPr>
            <a:picLocks noChangeAspect="1"/>
          </p:cNvPicPr>
          <p:nvPr/>
        </p:nvPicPr>
        <p:blipFill>
          <a:blip r:embed="rId3"/>
          <a:stretch>
            <a:fillRect/>
          </a:stretch>
        </p:blipFill>
        <p:spPr>
          <a:xfrm>
            <a:off x="2272184" y="3151531"/>
            <a:ext cx="7200800" cy="3371612"/>
          </a:xfrm>
          <a:prstGeom prst="rect">
            <a:avLst/>
          </a:prstGeom>
        </p:spPr>
      </p:pic>
    </p:spTree>
  </p:cSld>
  <p:clrMapOvr>
    <a:masterClrMapping/>
  </p:clrMapOvr>
  <p:transition spd="slow" advClick="0" advTm="3624"/>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12.3</a:t>
            </a:r>
            <a:r>
              <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a:t>
            </a:r>
            <a:r>
              <a:rPr kumimoji="0" lang="en-US" altLang="zh-CN"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Flink</a:t>
            </a:r>
            <a:r>
              <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编程接口</a:t>
            </a:r>
            <a:endPar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62585" y="737870"/>
            <a:ext cx="6646545" cy="460348"/>
            <a:chOff x="772" y="481"/>
            <a:chExt cx="9749" cy="724"/>
          </a:xfrm>
        </p:grpSpPr>
        <p:sp>
          <p:nvSpPr>
            <p:cNvPr id="116"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12.3.1</a:t>
              </a:r>
              <a:r>
                <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 </a:t>
              </a:r>
              <a:r>
                <a:rPr kumimoji="0" lang="zh-CN" alt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编程模型</a:t>
              </a:r>
              <a:endPar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8" name="TextBox 54"/>
          <p:cNvSpPr txBox="1"/>
          <p:nvPr/>
        </p:nvSpPr>
        <p:spPr>
          <a:xfrm>
            <a:off x="390204" y="1382273"/>
            <a:ext cx="10964761" cy="4192943"/>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2000" b="1" dirty="0">
                <a:solidFill>
                  <a:srgbClr val="484849"/>
                </a:solidFill>
                <a:latin typeface="微软雅黑" panose="020B0503020204020204" pitchFamily="34" charset="-122"/>
                <a:ea typeface="微软雅黑" panose="020B0503020204020204" pitchFamily="34" charset="-122"/>
              </a:rPr>
              <a:t>       Apache </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提供了两种顶层的关系型 </a:t>
            </a:r>
            <a:r>
              <a:rPr lang="en-US" altLang="zh-CN" sz="2000" b="1" dirty="0">
                <a:solidFill>
                  <a:srgbClr val="484849"/>
                </a:solidFill>
                <a:latin typeface="微软雅黑" panose="020B0503020204020204" pitchFamily="34" charset="-122"/>
                <a:ea typeface="微软雅黑" panose="020B0503020204020204" pitchFamily="34" charset="-122"/>
              </a:rPr>
              <a:t>API</a:t>
            </a:r>
            <a:r>
              <a:rPr lang="zh-CN" altLang="en-US" sz="2000" b="1" dirty="0">
                <a:solidFill>
                  <a:srgbClr val="484849"/>
                </a:solidFill>
                <a:latin typeface="微软雅黑" panose="020B0503020204020204" pitchFamily="34" charset="-122"/>
                <a:ea typeface="微软雅黑" panose="020B0503020204020204" pitchFamily="34" charset="-122"/>
              </a:rPr>
              <a:t>，分别为 </a:t>
            </a:r>
            <a:r>
              <a:rPr lang="en-US" altLang="zh-CN" sz="2000" b="1" dirty="0">
                <a:solidFill>
                  <a:srgbClr val="484849"/>
                </a:solidFill>
                <a:latin typeface="微软雅黑" panose="020B0503020204020204" pitchFamily="34" charset="-122"/>
                <a:ea typeface="微软雅黑" panose="020B0503020204020204" pitchFamily="34" charset="-122"/>
              </a:rPr>
              <a:t>Table API </a:t>
            </a:r>
            <a:r>
              <a:rPr lang="zh-CN" altLang="en-US" sz="2000" b="1" dirty="0">
                <a:solidFill>
                  <a:srgbClr val="484849"/>
                </a:solidFill>
                <a:latin typeface="微软雅黑" panose="020B0503020204020204" pitchFamily="34" charset="-122"/>
                <a:ea typeface="微软雅黑" panose="020B0503020204020204" pitchFamily="34" charset="-122"/>
              </a:rPr>
              <a:t>和 </a:t>
            </a:r>
            <a:r>
              <a:rPr lang="en-US" altLang="zh-CN" sz="2000" b="1" dirty="0">
                <a:solidFill>
                  <a:srgbClr val="484849"/>
                </a:solidFill>
                <a:latin typeface="微软雅黑" panose="020B0503020204020204" pitchFamily="34" charset="-122"/>
                <a:ea typeface="微软雅黑" panose="020B0503020204020204" pitchFamily="34" charset="-122"/>
              </a:rPr>
              <a:t>SQL</a:t>
            </a:r>
            <a:r>
              <a:rPr lang="zh-CN" altLang="en-US" sz="2000" b="1" dirty="0">
                <a:solidFill>
                  <a:srgbClr val="484849"/>
                </a:solidFill>
                <a:latin typeface="微软雅黑" panose="020B0503020204020204" pitchFamily="34" charset="-122"/>
                <a:ea typeface="微软雅黑" panose="020B0503020204020204" pitchFamily="34" charset="-122"/>
              </a:rPr>
              <a:t>，</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通过 </a:t>
            </a:r>
            <a:r>
              <a:rPr lang="en-US" altLang="zh-CN" sz="2000" b="1" dirty="0">
                <a:solidFill>
                  <a:srgbClr val="484849"/>
                </a:solidFill>
                <a:latin typeface="微软雅黑" panose="020B0503020204020204" pitchFamily="34" charset="-122"/>
                <a:ea typeface="微软雅黑" panose="020B0503020204020204" pitchFamily="34" charset="-122"/>
              </a:rPr>
              <a:t>Table API&amp;SQL </a:t>
            </a:r>
            <a:r>
              <a:rPr lang="zh-CN" altLang="en-US" sz="2000" b="1" dirty="0">
                <a:solidFill>
                  <a:srgbClr val="484849"/>
                </a:solidFill>
                <a:latin typeface="微软雅黑" panose="020B0503020204020204" pitchFamily="34" charset="-122"/>
                <a:ea typeface="微软雅黑" panose="020B0503020204020204" pitchFamily="34" charset="-122"/>
              </a:rPr>
              <a:t>实现了批流统一。其中 </a:t>
            </a:r>
            <a:r>
              <a:rPr lang="en-US" altLang="zh-CN" sz="2000" b="1" dirty="0">
                <a:solidFill>
                  <a:srgbClr val="484849"/>
                </a:solidFill>
                <a:latin typeface="微软雅黑" panose="020B0503020204020204" pitchFamily="34" charset="-122"/>
                <a:ea typeface="微软雅黑" panose="020B0503020204020204" pitchFamily="34" charset="-122"/>
              </a:rPr>
              <a:t>Table API </a:t>
            </a:r>
            <a:r>
              <a:rPr lang="zh-CN" altLang="en-US" sz="2000" b="1" dirty="0">
                <a:solidFill>
                  <a:srgbClr val="484849"/>
                </a:solidFill>
                <a:latin typeface="微软雅黑" panose="020B0503020204020204" pitchFamily="34" charset="-122"/>
                <a:ea typeface="微软雅黑" panose="020B0503020204020204" pitchFamily="34" charset="-122"/>
              </a:rPr>
              <a:t>是用于 </a:t>
            </a:r>
            <a:r>
              <a:rPr lang="en-US" altLang="zh-CN" sz="2000" b="1" dirty="0">
                <a:solidFill>
                  <a:srgbClr val="484849"/>
                </a:solidFill>
                <a:latin typeface="微软雅黑" panose="020B0503020204020204" pitchFamily="34" charset="-122"/>
                <a:ea typeface="微软雅黑" panose="020B0503020204020204" pitchFamily="34" charset="-122"/>
              </a:rPr>
              <a:t>Scala </a:t>
            </a:r>
            <a:r>
              <a:rPr lang="zh-CN" altLang="en-US" sz="2000" b="1" dirty="0">
                <a:solidFill>
                  <a:srgbClr val="484849"/>
                </a:solidFill>
                <a:latin typeface="微软雅黑" panose="020B0503020204020204" pitchFamily="34" charset="-122"/>
                <a:ea typeface="微软雅黑" panose="020B0503020204020204" pitchFamily="34" charset="-122"/>
              </a:rPr>
              <a:t>和 </a:t>
            </a:r>
            <a:r>
              <a:rPr lang="en-US" altLang="zh-CN" sz="2000" b="1" dirty="0">
                <a:solidFill>
                  <a:srgbClr val="484849"/>
                </a:solidFill>
                <a:latin typeface="微软雅黑" panose="020B0503020204020204" pitchFamily="34" charset="-122"/>
                <a:ea typeface="微软雅黑" panose="020B0503020204020204" pitchFamily="34" charset="-122"/>
              </a:rPr>
              <a:t>Java </a:t>
            </a:r>
            <a:r>
              <a:rPr lang="zh-CN" altLang="en-US" sz="2000" b="1" dirty="0">
                <a:solidFill>
                  <a:srgbClr val="484849"/>
                </a:solidFill>
                <a:latin typeface="微软雅黑" panose="020B0503020204020204" pitchFamily="34" charset="-122"/>
                <a:ea typeface="微软雅黑" panose="020B0503020204020204" pitchFamily="34" charset="-122"/>
              </a:rPr>
              <a:t>的语言集成查询 </a:t>
            </a:r>
            <a:r>
              <a:rPr lang="en-US" altLang="zh-CN" sz="2000" b="1" dirty="0">
                <a:solidFill>
                  <a:srgbClr val="484849"/>
                </a:solidFill>
                <a:latin typeface="微软雅黑" panose="020B0503020204020204" pitchFamily="34" charset="-122"/>
                <a:ea typeface="微软雅黑" panose="020B0503020204020204" pitchFamily="34" charset="-122"/>
              </a:rPr>
              <a:t>API</a:t>
            </a:r>
            <a:r>
              <a:rPr lang="zh-CN" altLang="en-US" sz="2000" b="1" dirty="0">
                <a:solidFill>
                  <a:srgbClr val="484849"/>
                </a:solidFill>
                <a:latin typeface="微软雅黑" panose="020B0503020204020204" pitchFamily="34" charset="-122"/>
                <a:ea typeface="微软雅黑" panose="020B0503020204020204" pitchFamily="34" charset="-122"/>
              </a:rPr>
              <a:t>，它允 许以非常直观的方式组合关系运算符（例如 </a:t>
            </a:r>
            <a:r>
              <a:rPr lang="en-US" altLang="zh-CN" sz="2000" b="1" dirty="0">
                <a:solidFill>
                  <a:srgbClr val="484849"/>
                </a:solidFill>
                <a:latin typeface="微软雅黑" panose="020B0503020204020204" pitchFamily="34" charset="-122"/>
                <a:ea typeface="微软雅黑" panose="020B0503020204020204" pitchFamily="34" charset="-122"/>
              </a:rPr>
              <a:t>select</a:t>
            </a:r>
            <a:r>
              <a:rPr lang="zh-CN" altLang="en-US" sz="2000" b="1" dirty="0">
                <a:solidFill>
                  <a:srgbClr val="484849"/>
                </a:solidFill>
                <a:latin typeface="微软雅黑" panose="020B0503020204020204" pitchFamily="34" charset="-122"/>
                <a:ea typeface="微软雅黑" panose="020B0503020204020204" pitchFamily="34" charset="-122"/>
              </a:rPr>
              <a:t>，</a:t>
            </a:r>
            <a:r>
              <a:rPr lang="en-US" altLang="zh-CN" sz="2000" b="1" dirty="0">
                <a:solidFill>
                  <a:srgbClr val="484849"/>
                </a:solidFill>
                <a:latin typeface="微软雅黑" panose="020B0503020204020204" pitchFamily="34" charset="-122"/>
                <a:ea typeface="微软雅黑" panose="020B0503020204020204" pitchFamily="34" charset="-122"/>
              </a:rPr>
              <a:t>where </a:t>
            </a:r>
            <a:r>
              <a:rPr lang="zh-CN" altLang="en-US" sz="2000" b="1" dirty="0">
                <a:solidFill>
                  <a:srgbClr val="484849"/>
                </a:solidFill>
                <a:latin typeface="微软雅黑" panose="020B0503020204020204" pitchFamily="34" charset="-122"/>
                <a:ea typeface="微软雅黑" panose="020B0503020204020204" pitchFamily="34" charset="-122"/>
              </a:rPr>
              <a:t>和 </a:t>
            </a:r>
            <a:r>
              <a:rPr lang="en-US" altLang="zh-CN" sz="2000" b="1" dirty="0">
                <a:solidFill>
                  <a:srgbClr val="484849"/>
                </a:solidFill>
                <a:latin typeface="微软雅黑" panose="020B0503020204020204" pitchFamily="34" charset="-122"/>
                <a:ea typeface="微软雅黑" panose="020B0503020204020204" pitchFamily="34" charset="-122"/>
              </a:rPr>
              <a:t>join</a:t>
            </a:r>
            <a:r>
              <a:rPr lang="zh-CN" altLang="en-US" sz="2000" b="1" dirty="0">
                <a:solidFill>
                  <a:srgbClr val="484849"/>
                </a:solidFill>
                <a:latin typeface="微软雅黑" panose="020B0503020204020204" pitchFamily="34" charset="-122"/>
                <a:ea typeface="微软雅黑" panose="020B0503020204020204" pitchFamily="34" charset="-122"/>
              </a:rPr>
              <a:t>）的查询。</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SQL </a:t>
            </a:r>
            <a:r>
              <a:rPr lang="zh-CN" altLang="en-US" sz="2000" b="1" dirty="0">
                <a:solidFill>
                  <a:srgbClr val="484849"/>
                </a:solidFill>
                <a:latin typeface="微软雅黑" panose="020B0503020204020204" pitchFamily="34" charset="-122"/>
                <a:ea typeface="微软雅黑" panose="020B0503020204020204" pitchFamily="34" charset="-122"/>
              </a:rPr>
              <a:t>基于 </a:t>
            </a:r>
            <a:r>
              <a:rPr lang="en-US" altLang="zh-CN" sz="2000" b="1" dirty="0">
                <a:solidFill>
                  <a:srgbClr val="484849"/>
                </a:solidFill>
                <a:latin typeface="微软雅黑" panose="020B0503020204020204" pitchFamily="34" charset="-122"/>
                <a:ea typeface="微软雅黑" panose="020B0503020204020204" pitchFamily="34" charset="-122"/>
              </a:rPr>
              <a:t>Apache Calcite </a:t>
            </a:r>
            <a:r>
              <a:rPr lang="zh-CN" altLang="en-US" sz="2000" b="1" dirty="0">
                <a:solidFill>
                  <a:srgbClr val="484849"/>
                </a:solidFill>
                <a:latin typeface="微软雅黑" panose="020B0503020204020204" pitchFamily="34" charset="-122"/>
                <a:ea typeface="微软雅黑" panose="020B0503020204020204" pitchFamily="34" charset="-122"/>
              </a:rPr>
              <a:t>实现了标准的 </a:t>
            </a:r>
            <a:r>
              <a:rPr lang="en-US" altLang="zh-CN" sz="2000" b="1" dirty="0">
                <a:solidFill>
                  <a:srgbClr val="484849"/>
                </a:solidFill>
                <a:latin typeface="微软雅黑" panose="020B0503020204020204" pitchFamily="34" charset="-122"/>
                <a:ea typeface="微软雅黑" panose="020B0503020204020204" pitchFamily="34" charset="-122"/>
              </a:rPr>
              <a:t>SQL</a:t>
            </a:r>
            <a:r>
              <a:rPr lang="zh-CN" altLang="en-US" sz="2000" b="1" dirty="0">
                <a:solidFill>
                  <a:srgbClr val="484849"/>
                </a:solidFill>
                <a:latin typeface="微软雅黑" panose="020B0503020204020204" pitchFamily="34" charset="-122"/>
                <a:ea typeface="微软雅黑" panose="020B0503020204020204" pitchFamily="34" charset="-122"/>
              </a:rPr>
              <a:t>，用户可以使用标准的 </a:t>
            </a:r>
            <a:r>
              <a:rPr lang="en-US" altLang="zh-CN" sz="2000" b="1" dirty="0">
                <a:solidFill>
                  <a:srgbClr val="484849"/>
                </a:solidFill>
                <a:latin typeface="微软雅黑" panose="020B0503020204020204" pitchFamily="34" charset="-122"/>
                <a:ea typeface="微软雅黑" panose="020B0503020204020204" pitchFamily="34" charset="-122"/>
              </a:rPr>
              <a:t>SQL </a:t>
            </a:r>
            <a:r>
              <a:rPr lang="zh-CN" altLang="en-US" sz="2000" b="1" dirty="0">
                <a:solidFill>
                  <a:srgbClr val="484849"/>
                </a:solidFill>
                <a:latin typeface="微软雅黑" panose="020B0503020204020204" pitchFamily="34" charset="-122"/>
                <a:ea typeface="微软雅黑" panose="020B0503020204020204" pitchFamily="34" charset="-122"/>
              </a:rPr>
              <a:t>处理数据集。</a:t>
            </a:r>
            <a:endParaRPr lang="en-US" altLang="zh-CN" sz="20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 核心 </a:t>
            </a:r>
            <a:r>
              <a:rPr lang="en-US" altLang="zh-CN" sz="2000" b="1" dirty="0">
                <a:solidFill>
                  <a:srgbClr val="484849"/>
                </a:solidFill>
                <a:latin typeface="微软雅黑" panose="020B0503020204020204" pitchFamily="34" charset="-122"/>
                <a:ea typeface="微软雅黑" panose="020B0503020204020204" pitchFamily="34" charset="-122"/>
              </a:rPr>
              <a:t>API(DataStream/</a:t>
            </a:r>
            <a:r>
              <a:rPr lang="en-US" altLang="zh-CN" sz="2000" b="1" dirty="0" err="1">
                <a:solidFill>
                  <a:srgbClr val="484849"/>
                </a:solidFill>
                <a:latin typeface="微软雅黑" panose="020B0503020204020204" pitchFamily="34" charset="-122"/>
                <a:ea typeface="微软雅黑" panose="020B0503020204020204" pitchFamily="34" charset="-122"/>
              </a:rPr>
              <a:t>DataSet</a:t>
            </a:r>
            <a:r>
              <a:rPr lang="en-US" altLang="zh-CN" sz="2000" b="1" dirty="0">
                <a:solidFill>
                  <a:srgbClr val="484849"/>
                </a:solidFill>
                <a:latin typeface="微软雅黑" panose="020B0503020204020204" pitchFamily="34" charset="-122"/>
                <a:ea typeface="微软雅黑" panose="020B0503020204020204" pitchFamily="34" charset="-122"/>
              </a:rPr>
              <a:t> API)</a:t>
            </a:r>
            <a:r>
              <a:rPr lang="zh-CN" altLang="en-US" sz="2000" b="1" dirty="0">
                <a:solidFill>
                  <a:srgbClr val="484849"/>
                </a:solidFill>
                <a:latin typeface="微软雅黑" panose="020B0503020204020204" pitchFamily="34" charset="-122"/>
                <a:ea typeface="微软雅黑" panose="020B0503020204020204" pitchFamily="34" charset="-122"/>
              </a:rPr>
              <a:t>：主要提供了针对流数据和批数据的处理，是对低 级 </a:t>
            </a:r>
            <a:r>
              <a:rPr lang="en-US" altLang="zh-CN" sz="2000" b="1" dirty="0">
                <a:solidFill>
                  <a:srgbClr val="484849"/>
                </a:solidFill>
                <a:latin typeface="微软雅黑" panose="020B0503020204020204" pitchFamily="34" charset="-122"/>
                <a:ea typeface="微软雅黑" panose="020B0503020204020204" pitchFamily="34" charset="-122"/>
              </a:rPr>
              <a:t>API </a:t>
            </a:r>
            <a:r>
              <a:rPr lang="zh-CN" altLang="en-US" sz="2000" b="1" dirty="0">
                <a:solidFill>
                  <a:srgbClr val="484849"/>
                </a:solidFill>
                <a:latin typeface="微软雅黑" panose="020B0503020204020204" pitchFamily="34" charset="-122"/>
                <a:ea typeface="微软雅黑" panose="020B0503020204020204" pitchFamily="34" charset="-122"/>
              </a:rPr>
              <a:t>进行了一 些封装，提供了 </a:t>
            </a:r>
            <a:r>
              <a:rPr lang="en-US" altLang="zh-CN" sz="2000" b="1" dirty="0">
                <a:solidFill>
                  <a:srgbClr val="484849"/>
                </a:solidFill>
                <a:latin typeface="微软雅黑" panose="020B0503020204020204" pitchFamily="34" charset="-122"/>
                <a:ea typeface="微软雅黑" panose="020B0503020204020204" pitchFamily="34" charset="-122"/>
              </a:rPr>
              <a:t>filter</a:t>
            </a:r>
            <a:r>
              <a:rPr lang="zh-CN" altLang="en-US" sz="2000" b="1" dirty="0">
                <a:solidFill>
                  <a:srgbClr val="484849"/>
                </a:solidFill>
                <a:latin typeface="微软雅黑" panose="020B0503020204020204" pitchFamily="34" charset="-122"/>
                <a:ea typeface="微软雅黑" panose="020B0503020204020204" pitchFamily="34" charset="-122"/>
              </a:rPr>
              <a:t>、</a:t>
            </a:r>
            <a:r>
              <a:rPr lang="en-US" altLang="zh-CN" sz="2000" b="1" dirty="0">
                <a:solidFill>
                  <a:srgbClr val="484849"/>
                </a:solidFill>
                <a:latin typeface="微软雅黑" panose="020B0503020204020204" pitchFamily="34" charset="-122"/>
                <a:ea typeface="微软雅黑" panose="020B0503020204020204" pitchFamily="34" charset="-122"/>
              </a:rPr>
              <a:t>sum</a:t>
            </a:r>
            <a:r>
              <a:rPr lang="zh-CN" altLang="en-US" sz="2000" b="1" dirty="0">
                <a:solidFill>
                  <a:srgbClr val="484849"/>
                </a:solidFill>
                <a:latin typeface="微软雅黑" panose="020B0503020204020204" pitchFamily="34" charset="-122"/>
                <a:ea typeface="微软雅黑" panose="020B0503020204020204" pitchFamily="34" charset="-122"/>
              </a:rPr>
              <a:t>、</a:t>
            </a:r>
            <a:r>
              <a:rPr lang="en-US" altLang="zh-CN" sz="2000" b="1" dirty="0">
                <a:solidFill>
                  <a:srgbClr val="484849"/>
                </a:solidFill>
                <a:latin typeface="微软雅黑" panose="020B0503020204020204" pitchFamily="34" charset="-122"/>
                <a:ea typeface="微软雅黑" panose="020B0503020204020204" pitchFamily="34" charset="-122"/>
              </a:rPr>
              <a:t>max</a:t>
            </a:r>
            <a:r>
              <a:rPr lang="zh-CN" altLang="en-US" sz="2000" b="1" dirty="0">
                <a:solidFill>
                  <a:srgbClr val="484849"/>
                </a:solidFill>
                <a:latin typeface="微软雅黑" panose="020B0503020204020204" pitchFamily="34" charset="-122"/>
                <a:ea typeface="微软雅黑" panose="020B0503020204020204" pitchFamily="34" charset="-122"/>
              </a:rPr>
              <a:t>、</a:t>
            </a:r>
            <a:r>
              <a:rPr lang="en-US" altLang="zh-CN" sz="2000" b="1" dirty="0">
                <a:solidFill>
                  <a:srgbClr val="484849"/>
                </a:solidFill>
                <a:latin typeface="微软雅黑" panose="020B0503020204020204" pitchFamily="34" charset="-122"/>
                <a:ea typeface="微软雅黑" panose="020B0503020204020204" pitchFamily="34" charset="-122"/>
              </a:rPr>
              <a:t>min </a:t>
            </a:r>
            <a:r>
              <a:rPr lang="zh-CN" altLang="en-US" sz="2000" b="1" dirty="0">
                <a:solidFill>
                  <a:srgbClr val="484849"/>
                </a:solidFill>
                <a:latin typeface="微软雅黑" panose="020B0503020204020204" pitchFamily="34" charset="-122"/>
                <a:ea typeface="微软雅黑" panose="020B0503020204020204" pitchFamily="34" charset="-122"/>
              </a:rPr>
              <a:t>等高级函数，简单易用，这些 </a:t>
            </a:r>
            <a:r>
              <a:rPr lang="en-US" altLang="zh-CN" sz="2000" b="1" dirty="0">
                <a:solidFill>
                  <a:srgbClr val="484849"/>
                </a:solidFill>
                <a:latin typeface="微软雅黑" panose="020B0503020204020204" pitchFamily="34" charset="-122"/>
                <a:ea typeface="微软雅黑" panose="020B0503020204020204" pitchFamily="34" charset="-122"/>
              </a:rPr>
              <a:t>API </a:t>
            </a:r>
            <a:r>
              <a:rPr lang="zh-CN" altLang="en-US" sz="2000" b="1" dirty="0">
                <a:solidFill>
                  <a:srgbClr val="484849"/>
                </a:solidFill>
                <a:latin typeface="微软雅黑" panose="020B0503020204020204" pitchFamily="34" charset="-122"/>
                <a:ea typeface="微软雅黑" panose="020B0503020204020204" pitchFamily="34" charset="-122"/>
              </a:rPr>
              <a:t>在工作中被广泛应用。</a:t>
            </a:r>
            <a:endParaRPr lang="en-US" altLang="zh-CN" sz="20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000" b="1" dirty="0">
                <a:solidFill>
                  <a:srgbClr val="484849"/>
                </a:solidFill>
                <a:latin typeface="微软雅黑" panose="020B0503020204020204" pitchFamily="34" charset="-122"/>
                <a:ea typeface="微软雅黑" panose="020B0503020204020204" pitchFamily="34" charset="-122"/>
              </a:rPr>
              <a:t>       低级 </a:t>
            </a:r>
            <a:r>
              <a:rPr lang="en-US" altLang="zh-CN" sz="2000" b="1" dirty="0">
                <a:solidFill>
                  <a:srgbClr val="484849"/>
                </a:solidFill>
                <a:latin typeface="微软雅黑" panose="020B0503020204020204" pitchFamily="34" charset="-122"/>
                <a:ea typeface="微软雅黑" panose="020B0503020204020204" pitchFamily="34" charset="-122"/>
              </a:rPr>
              <a:t>API </a:t>
            </a:r>
            <a:r>
              <a:rPr lang="zh-CN" altLang="en-US" sz="2000" b="1" dirty="0">
                <a:solidFill>
                  <a:srgbClr val="484849"/>
                </a:solidFill>
                <a:latin typeface="微软雅黑" panose="020B0503020204020204" pitchFamily="34" charset="-122"/>
                <a:ea typeface="微软雅黑" panose="020B0503020204020204" pitchFamily="34" charset="-122"/>
              </a:rPr>
              <a:t>有状态流处理</a:t>
            </a:r>
            <a:r>
              <a:rPr lang="en-US" altLang="zh-CN" sz="2000" b="1" dirty="0">
                <a:solidFill>
                  <a:srgbClr val="484849"/>
                </a:solidFill>
                <a:latin typeface="微软雅黑" panose="020B0503020204020204" pitchFamily="34" charset="-122"/>
                <a:ea typeface="微软雅黑" panose="020B0503020204020204" pitchFamily="34" charset="-122"/>
              </a:rPr>
              <a:t>(Stateful Stream Processing)</a:t>
            </a:r>
            <a:r>
              <a:rPr lang="zh-CN" altLang="en-US" sz="2000" b="1" dirty="0">
                <a:solidFill>
                  <a:srgbClr val="484849"/>
                </a:solidFill>
                <a:latin typeface="微软雅黑" panose="020B0503020204020204" pitchFamily="34" charset="-122"/>
                <a:ea typeface="微软雅黑" panose="020B0503020204020204" pitchFamily="34" charset="-122"/>
              </a:rPr>
              <a:t>：提供了对时间和状态的细粒度 控制，简洁性和易用性较差，主要应用在一些复杂事件处理逻辑上。</a:t>
            </a:r>
          </a:p>
        </p:txBody>
      </p:sp>
    </p:spTree>
  </p:cSld>
  <p:clrMapOvr>
    <a:masterClrMapping/>
  </p:clrMapOvr>
  <p:transition spd="slow" advClick="0" advTm="3624"/>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12.3</a:t>
            </a:r>
            <a:r>
              <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a:t>
            </a:r>
            <a:r>
              <a:rPr kumimoji="0" lang="en-US" altLang="zh-CN"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Flink</a:t>
            </a:r>
            <a:r>
              <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编程接口</a:t>
            </a:r>
            <a:endPar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62585" y="737870"/>
            <a:ext cx="6646545" cy="460348"/>
            <a:chOff x="772" y="481"/>
            <a:chExt cx="9749" cy="724"/>
          </a:xfrm>
        </p:grpSpPr>
        <p:sp>
          <p:nvSpPr>
            <p:cNvPr id="116"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12.3.2 </a:t>
              </a:r>
              <a:r>
                <a:rPr kumimoji="0" lang="zh-CN" alt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编程结构</a:t>
              </a:r>
              <a:endPar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8" name="TextBox 54"/>
          <p:cNvSpPr txBox="1"/>
          <p:nvPr/>
        </p:nvSpPr>
        <p:spPr>
          <a:xfrm>
            <a:off x="324681" y="1118878"/>
            <a:ext cx="10964761" cy="4654608"/>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的编程结构如图 </a:t>
            </a:r>
            <a:r>
              <a:rPr lang="en-US" altLang="zh-CN" sz="2000" b="1" dirty="0">
                <a:solidFill>
                  <a:srgbClr val="484849"/>
                </a:solidFill>
                <a:latin typeface="微软雅黑" panose="020B0503020204020204" pitchFamily="34" charset="-122"/>
                <a:ea typeface="微软雅黑" panose="020B0503020204020204" pitchFamily="34" charset="-122"/>
              </a:rPr>
              <a:t>12.8 </a:t>
            </a:r>
            <a:r>
              <a:rPr lang="zh-CN" altLang="en-US" sz="2000" b="1" dirty="0">
                <a:solidFill>
                  <a:srgbClr val="484849"/>
                </a:solidFill>
                <a:latin typeface="微软雅黑" panose="020B0503020204020204" pitchFamily="34" charset="-122"/>
                <a:ea typeface="微软雅黑" panose="020B0503020204020204" pitchFamily="34" charset="-122"/>
              </a:rPr>
              <a:t>所示，一个完整的 </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应用程序结构应有如下 </a:t>
            </a:r>
            <a:r>
              <a:rPr lang="en-US" altLang="zh-CN" sz="2000" b="1" dirty="0">
                <a:solidFill>
                  <a:srgbClr val="484849"/>
                </a:solidFill>
                <a:latin typeface="微软雅黑" panose="020B0503020204020204" pitchFamily="34" charset="-122"/>
                <a:ea typeface="微软雅黑" panose="020B0503020204020204" pitchFamily="34" charset="-122"/>
              </a:rPr>
              <a:t>3 </a:t>
            </a:r>
            <a:r>
              <a:rPr lang="zh-CN" altLang="en-US" sz="2000" b="1" dirty="0">
                <a:solidFill>
                  <a:srgbClr val="484849"/>
                </a:solidFill>
                <a:latin typeface="微软雅黑" panose="020B0503020204020204" pitchFamily="34" charset="-122"/>
                <a:ea typeface="微软雅黑" panose="020B0503020204020204" pitchFamily="34" charset="-122"/>
              </a:rPr>
              <a:t>个部分：</a:t>
            </a:r>
            <a:endParaRPr lang="en-US" altLang="zh-CN" sz="20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000" b="1" dirty="0">
                <a:solidFill>
                  <a:srgbClr val="484849"/>
                </a:solidFill>
                <a:latin typeface="微软雅黑" panose="020B0503020204020204" pitchFamily="34" charset="-122"/>
                <a:ea typeface="微软雅黑" panose="020B0503020204020204" pitchFamily="34" charset="-122"/>
              </a:rPr>
              <a:t> </a:t>
            </a:r>
            <a:endParaRPr lang="en-US" altLang="zh-CN" sz="20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000" b="1" dirty="0">
                <a:solidFill>
                  <a:srgbClr val="484849"/>
                </a:solidFill>
                <a:latin typeface="微软雅黑" panose="020B0503020204020204" pitchFamily="34" charset="-122"/>
                <a:ea typeface="微软雅黑" panose="020B0503020204020204" pitchFamily="34" charset="-122"/>
              </a:rPr>
              <a:t>（</a:t>
            </a:r>
            <a:r>
              <a:rPr lang="en-US" altLang="zh-CN" sz="2000" b="1" dirty="0">
                <a:solidFill>
                  <a:srgbClr val="484849"/>
                </a:solidFill>
                <a:latin typeface="微软雅黑" panose="020B0503020204020204" pitchFamily="34" charset="-122"/>
                <a:ea typeface="微软雅黑" panose="020B0503020204020204" pitchFamily="34" charset="-122"/>
              </a:rPr>
              <a:t>1</a:t>
            </a:r>
            <a:r>
              <a:rPr lang="zh-CN" altLang="en-US" sz="2000" b="1" dirty="0">
                <a:solidFill>
                  <a:srgbClr val="484849"/>
                </a:solidFill>
                <a:latin typeface="微软雅黑" panose="020B0503020204020204" pitchFamily="34" charset="-122"/>
                <a:ea typeface="微软雅黑" panose="020B0503020204020204" pitchFamily="34" charset="-122"/>
              </a:rPr>
              <a:t>）</a:t>
            </a:r>
            <a:r>
              <a:rPr lang="en-US" altLang="zh-CN" sz="2000" b="1" dirty="0">
                <a:solidFill>
                  <a:srgbClr val="484849"/>
                </a:solidFill>
                <a:latin typeface="微软雅黑" panose="020B0503020204020204" pitchFamily="34" charset="-122"/>
                <a:ea typeface="微软雅黑" panose="020B0503020204020204" pitchFamily="34" charset="-122"/>
              </a:rPr>
              <a:t>Source</a:t>
            </a:r>
            <a:r>
              <a:rPr lang="zh-CN" altLang="en-US" sz="2000" b="1" dirty="0">
                <a:solidFill>
                  <a:srgbClr val="484849"/>
                </a:solidFill>
                <a:latin typeface="微软雅黑" panose="020B0503020204020204" pitchFamily="34" charset="-122"/>
                <a:ea typeface="微软雅黑" panose="020B0503020204020204" pitchFamily="34" charset="-122"/>
              </a:rPr>
              <a:t>：数据输入，</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在流处理和批处理上的 </a:t>
            </a:r>
            <a:r>
              <a:rPr lang="en-US" altLang="zh-CN" sz="2000" b="1" dirty="0">
                <a:solidFill>
                  <a:srgbClr val="484849"/>
                </a:solidFill>
                <a:latin typeface="微软雅黑" panose="020B0503020204020204" pitchFamily="34" charset="-122"/>
                <a:ea typeface="微软雅黑" panose="020B0503020204020204" pitchFamily="34" charset="-122"/>
              </a:rPr>
              <a:t>source </a:t>
            </a:r>
            <a:r>
              <a:rPr lang="zh-CN" altLang="en-US" sz="2000" b="1" dirty="0">
                <a:solidFill>
                  <a:srgbClr val="484849"/>
                </a:solidFill>
                <a:latin typeface="微软雅黑" panose="020B0503020204020204" pitchFamily="34" charset="-122"/>
                <a:ea typeface="微软雅黑" panose="020B0503020204020204" pitchFamily="34" charset="-122"/>
              </a:rPr>
              <a:t>大概有 </a:t>
            </a:r>
            <a:r>
              <a:rPr lang="en-US" altLang="zh-CN" sz="2000" b="1" dirty="0">
                <a:solidFill>
                  <a:srgbClr val="484849"/>
                </a:solidFill>
                <a:latin typeface="微软雅黑" panose="020B0503020204020204" pitchFamily="34" charset="-122"/>
                <a:ea typeface="微软雅黑" panose="020B0503020204020204" pitchFamily="34" charset="-122"/>
              </a:rPr>
              <a:t>4 </a:t>
            </a:r>
            <a:r>
              <a:rPr lang="zh-CN" altLang="en-US" sz="2000" b="1" dirty="0">
                <a:solidFill>
                  <a:srgbClr val="484849"/>
                </a:solidFill>
                <a:latin typeface="微软雅黑" panose="020B0503020204020204" pitchFamily="34" charset="-122"/>
                <a:ea typeface="微软雅黑" panose="020B0503020204020204" pitchFamily="34" charset="-122"/>
              </a:rPr>
              <a:t>类：基于本 地集合的 </a:t>
            </a:r>
            <a:r>
              <a:rPr lang="en-US" altLang="zh-CN" sz="2000" b="1" dirty="0">
                <a:solidFill>
                  <a:srgbClr val="484849"/>
                </a:solidFill>
                <a:latin typeface="微软雅黑" panose="020B0503020204020204" pitchFamily="34" charset="-122"/>
                <a:ea typeface="微软雅黑" panose="020B0503020204020204" pitchFamily="34" charset="-122"/>
              </a:rPr>
              <a:t>source</a:t>
            </a:r>
            <a:r>
              <a:rPr lang="zh-CN" altLang="en-US" sz="2000" b="1" dirty="0">
                <a:solidFill>
                  <a:srgbClr val="484849"/>
                </a:solidFill>
                <a:latin typeface="微软雅黑" panose="020B0503020204020204" pitchFamily="34" charset="-122"/>
                <a:ea typeface="微软雅黑" panose="020B0503020204020204" pitchFamily="34" charset="-122"/>
              </a:rPr>
              <a:t>、基于文件的 </a:t>
            </a:r>
            <a:r>
              <a:rPr lang="en-US" altLang="zh-CN" sz="2000" b="1" dirty="0">
                <a:solidFill>
                  <a:srgbClr val="484849"/>
                </a:solidFill>
                <a:latin typeface="微软雅黑" panose="020B0503020204020204" pitchFamily="34" charset="-122"/>
                <a:ea typeface="微软雅黑" panose="020B0503020204020204" pitchFamily="34" charset="-122"/>
              </a:rPr>
              <a:t>source</a:t>
            </a:r>
            <a:r>
              <a:rPr lang="zh-CN" altLang="en-US" sz="2000" b="1" dirty="0">
                <a:solidFill>
                  <a:srgbClr val="484849"/>
                </a:solidFill>
                <a:latin typeface="微软雅黑" panose="020B0503020204020204" pitchFamily="34" charset="-122"/>
                <a:ea typeface="微软雅黑" panose="020B0503020204020204" pitchFamily="34" charset="-122"/>
              </a:rPr>
              <a:t>、基于网络套接字的 </a:t>
            </a:r>
            <a:r>
              <a:rPr lang="en-US" altLang="zh-CN" sz="2000" b="1" dirty="0">
                <a:solidFill>
                  <a:srgbClr val="484849"/>
                </a:solidFill>
                <a:latin typeface="微软雅黑" panose="020B0503020204020204" pitchFamily="34" charset="-122"/>
                <a:ea typeface="微软雅黑" panose="020B0503020204020204" pitchFamily="34" charset="-122"/>
              </a:rPr>
              <a:t>source</a:t>
            </a:r>
            <a:r>
              <a:rPr lang="zh-CN" altLang="en-US" sz="2000" b="1" dirty="0">
                <a:solidFill>
                  <a:srgbClr val="484849"/>
                </a:solidFill>
                <a:latin typeface="微软雅黑" panose="020B0503020204020204" pitchFamily="34" charset="-122"/>
                <a:ea typeface="微软雅黑" panose="020B0503020204020204" pitchFamily="34" charset="-122"/>
              </a:rPr>
              <a:t>、自定义的 </a:t>
            </a:r>
            <a:r>
              <a:rPr lang="en-US" altLang="zh-CN" sz="2000" b="1" dirty="0">
                <a:solidFill>
                  <a:srgbClr val="484849"/>
                </a:solidFill>
                <a:latin typeface="微软雅黑" panose="020B0503020204020204" pitchFamily="34" charset="-122"/>
                <a:ea typeface="微软雅黑" panose="020B0503020204020204" pitchFamily="34" charset="-122"/>
              </a:rPr>
              <a:t>source</a:t>
            </a:r>
            <a:r>
              <a:rPr lang="zh-CN" altLang="en-US" sz="2000" b="1" dirty="0">
                <a:solidFill>
                  <a:srgbClr val="484849"/>
                </a:solidFill>
                <a:latin typeface="微软雅黑" panose="020B0503020204020204" pitchFamily="34" charset="-122"/>
                <a:ea typeface="微软雅黑" panose="020B0503020204020204" pitchFamily="34" charset="-122"/>
              </a:rPr>
              <a:t>。自 定义的 </a:t>
            </a:r>
            <a:r>
              <a:rPr lang="en-US" altLang="zh-CN" sz="2000" b="1" dirty="0">
                <a:solidFill>
                  <a:srgbClr val="484849"/>
                </a:solidFill>
                <a:latin typeface="微软雅黑" panose="020B0503020204020204" pitchFamily="34" charset="-122"/>
                <a:ea typeface="微软雅黑" panose="020B0503020204020204" pitchFamily="34" charset="-122"/>
              </a:rPr>
              <a:t>source </a:t>
            </a:r>
            <a:r>
              <a:rPr lang="zh-CN" altLang="en-US" sz="2000" b="1" dirty="0">
                <a:solidFill>
                  <a:srgbClr val="484849"/>
                </a:solidFill>
                <a:latin typeface="微软雅黑" panose="020B0503020204020204" pitchFamily="34" charset="-122"/>
                <a:ea typeface="微软雅黑" panose="020B0503020204020204" pitchFamily="34" charset="-122"/>
              </a:rPr>
              <a:t>常见的有 </a:t>
            </a:r>
            <a:r>
              <a:rPr lang="en-US" altLang="zh-CN" sz="2000" b="1" dirty="0">
                <a:solidFill>
                  <a:srgbClr val="484849"/>
                </a:solidFill>
                <a:latin typeface="微软雅黑" panose="020B0503020204020204" pitchFamily="34" charset="-122"/>
                <a:ea typeface="微软雅黑" panose="020B0503020204020204" pitchFamily="34" charset="-122"/>
              </a:rPr>
              <a:t>Apache </a:t>
            </a:r>
            <a:r>
              <a:rPr lang="en-US" altLang="zh-CN" sz="2000" b="1" dirty="0" err="1">
                <a:solidFill>
                  <a:srgbClr val="484849"/>
                </a:solidFill>
                <a:latin typeface="微软雅黑" panose="020B0503020204020204" pitchFamily="34" charset="-122"/>
                <a:ea typeface="微软雅黑" panose="020B0503020204020204" pitchFamily="34" charset="-122"/>
              </a:rPr>
              <a:t>kafka</a:t>
            </a:r>
            <a:r>
              <a:rPr lang="zh-CN" altLang="en-US" sz="2000" b="1" dirty="0">
                <a:solidFill>
                  <a:srgbClr val="484849"/>
                </a:solidFill>
                <a:latin typeface="微软雅黑" panose="020B0503020204020204" pitchFamily="34" charset="-122"/>
                <a:ea typeface="微软雅黑" panose="020B0503020204020204" pitchFamily="34" charset="-122"/>
              </a:rPr>
              <a:t>、</a:t>
            </a:r>
            <a:r>
              <a:rPr lang="en-US" altLang="zh-CN" sz="2000" b="1" dirty="0">
                <a:solidFill>
                  <a:srgbClr val="484849"/>
                </a:solidFill>
                <a:latin typeface="微软雅黑" panose="020B0503020204020204" pitchFamily="34" charset="-122"/>
                <a:ea typeface="微软雅黑" panose="020B0503020204020204" pitchFamily="34" charset="-122"/>
              </a:rPr>
              <a:t>Amazon Kinesis Streams</a:t>
            </a:r>
            <a:r>
              <a:rPr lang="zh-CN" altLang="en-US" sz="2000" b="1" dirty="0">
                <a:solidFill>
                  <a:srgbClr val="484849"/>
                </a:solidFill>
                <a:latin typeface="微软雅黑" panose="020B0503020204020204" pitchFamily="34" charset="-122"/>
                <a:ea typeface="微软雅黑" panose="020B0503020204020204" pitchFamily="34" charset="-122"/>
              </a:rPr>
              <a:t>、</a:t>
            </a:r>
            <a:r>
              <a:rPr lang="en-US" altLang="zh-CN" sz="2000" b="1" dirty="0">
                <a:solidFill>
                  <a:srgbClr val="484849"/>
                </a:solidFill>
                <a:latin typeface="微软雅黑" panose="020B0503020204020204" pitchFamily="34" charset="-122"/>
                <a:ea typeface="微软雅黑" panose="020B0503020204020204" pitchFamily="34" charset="-122"/>
              </a:rPr>
              <a:t>RabbitMQ</a:t>
            </a:r>
            <a:r>
              <a:rPr lang="zh-CN" altLang="en-US" sz="2000" b="1" dirty="0">
                <a:solidFill>
                  <a:srgbClr val="484849"/>
                </a:solidFill>
                <a:latin typeface="微软雅黑" panose="020B0503020204020204" pitchFamily="34" charset="-122"/>
                <a:ea typeface="微软雅黑" panose="020B0503020204020204" pitchFamily="34" charset="-122"/>
              </a:rPr>
              <a:t>、</a:t>
            </a:r>
            <a:r>
              <a:rPr lang="en-US" altLang="zh-CN" sz="2000" b="1" dirty="0">
                <a:solidFill>
                  <a:srgbClr val="484849"/>
                </a:solidFill>
                <a:latin typeface="微软雅黑" panose="020B0503020204020204" pitchFamily="34" charset="-122"/>
                <a:ea typeface="微软雅黑" panose="020B0503020204020204" pitchFamily="34" charset="-122"/>
              </a:rPr>
              <a:t>Twitter Streaming API</a:t>
            </a:r>
            <a:r>
              <a:rPr lang="zh-CN" altLang="en-US" sz="2000" b="1" dirty="0">
                <a:solidFill>
                  <a:srgbClr val="484849"/>
                </a:solidFill>
                <a:latin typeface="微软雅黑" panose="020B0503020204020204" pitchFamily="34" charset="-122"/>
                <a:ea typeface="微软雅黑" panose="020B0503020204020204" pitchFamily="34" charset="-122"/>
              </a:rPr>
              <a:t>、</a:t>
            </a:r>
            <a:r>
              <a:rPr lang="en-US" altLang="zh-CN" sz="2000" b="1" dirty="0">
                <a:solidFill>
                  <a:srgbClr val="484849"/>
                </a:solidFill>
                <a:latin typeface="微软雅黑" panose="020B0503020204020204" pitchFamily="34" charset="-122"/>
                <a:ea typeface="微软雅黑" panose="020B0503020204020204" pitchFamily="34" charset="-122"/>
              </a:rPr>
              <a:t>Apache </a:t>
            </a:r>
            <a:r>
              <a:rPr lang="en-US" altLang="zh-CN" sz="2000" b="1" dirty="0" err="1">
                <a:solidFill>
                  <a:srgbClr val="484849"/>
                </a:solidFill>
                <a:latin typeface="微软雅黑" panose="020B0503020204020204" pitchFamily="34" charset="-122"/>
                <a:ea typeface="微软雅黑" panose="020B0503020204020204" pitchFamily="34" charset="-122"/>
              </a:rPr>
              <a:t>NiFi</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等，当然也可以定义自己的 </a:t>
            </a:r>
            <a:r>
              <a:rPr lang="en-US" altLang="zh-CN" sz="2000" b="1" dirty="0">
                <a:solidFill>
                  <a:srgbClr val="484849"/>
                </a:solidFill>
                <a:latin typeface="微软雅黑" panose="020B0503020204020204" pitchFamily="34" charset="-122"/>
                <a:ea typeface="微软雅黑" panose="020B0503020204020204" pitchFamily="34" charset="-122"/>
              </a:rPr>
              <a:t>source</a:t>
            </a:r>
            <a:r>
              <a:rPr lang="zh-CN" altLang="en-US" sz="2000" b="1" dirty="0">
                <a:solidFill>
                  <a:srgbClr val="484849"/>
                </a:solidFill>
                <a:latin typeface="微软雅黑" panose="020B0503020204020204" pitchFamily="34" charset="-122"/>
                <a:ea typeface="微软雅黑" panose="020B0503020204020204" pitchFamily="34" charset="-122"/>
              </a:rPr>
              <a:t>。</a:t>
            </a:r>
            <a:endParaRPr lang="en-US" altLang="zh-CN" sz="20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000" b="1" dirty="0">
                <a:solidFill>
                  <a:srgbClr val="484849"/>
                </a:solidFill>
                <a:latin typeface="微软雅黑" panose="020B0503020204020204" pitchFamily="34" charset="-122"/>
                <a:ea typeface="微软雅黑" panose="020B0503020204020204" pitchFamily="34" charset="-122"/>
              </a:rPr>
              <a:t> </a:t>
            </a:r>
            <a:endParaRPr lang="en-US" altLang="zh-CN" sz="20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000" b="1" dirty="0">
                <a:solidFill>
                  <a:srgbClr val="484849"/>
                </a:solidFill>
                <a:latin typeface="微软雅黑" panose="020B0503020204020204" pitchFamily="34" charset="-122"/>
                <a:ea typeface="微软雅黑" panose="020B0503020204020204" pitchFamily="34" charset="-122"/>
              </a:rPr>
              <a:t>（</a:t>
            </a:r>
            <a:r>
              <a:rPr lang="en-US" altLang="zh-CN" sz="2000" b="1" dirty="0">
                <a:solidFill>
                  <a:srgbClr val="484849"/>
                </a:solidFill>
                <a:latin typeface="微软雅黑" panose="020B0503020204020204" pitchFamily="34" charset="-122"/>
                <a:ea typeface="微软雅黑" panose="020B0503020204020204" pitchFamily="34" charset="-122"/>
              </a:rPr>
              <a:t>2</a:t>
            </a:r>
            <a:r>
              <a:rPr lang="zh-CN" altLang="en-US" sz="2000" b="1" dirty="0">
                <a:solidFill>
                  <a:srgbClr val="484849"/>
                </a:solidFill>
                <a:latin typeface="微软雅黑" panose="020B0503020204020204" pitchFamily="34" charset="-122"/>
                <a:ea typeface="微软雅黑" panose="020B0503020204020204" pitchFamily="34" charset="-122"/>
              </a:rPr>
              <a:t>）</a:t>
            </a:r>
            <a:r>
              <a:rPr lang="en-US" altLang="zh-CN" sz="2000" b="1" dirty="0">
                <a:solidFill>
                  <a:srgbClr val="484849"/>
                </a:solidFill>
                <a:latin typeface="微软雅黑" panose="020B0503020204020204" pitchFamily="34" charset="-122"/>
                <a:ea typeface="微软雅黑" panose="020B0503020204020204" pitchFamily="34" charset="-122"/>
              </a:rPr>
              <a:t>Transformation</a:t>
            </a:r>
            <a:r>
              <a:rPr lang="zh-CN" altLang="en-US" sz="2000" b="1" dirty="0">
                <a:solidFill>
                  <a:srgbClr val="484849"/>
                </a:solidFill>
                <a:latin typeface="微软雅黑" panose="020B0503020204020204" pitchFamily="34" charset="-122"/>
                <a:ea typeface="微软雅黑" panose="020B0503020204020204" pitchFamily="34" charset="-122"/>
              </a:rPr>
              <a:t>：数据转换的各种操作，有 </a:t>
            </a:r>
            <a:r>
              <a:rPr lang="en-US" altLang="zh-CN" sz="2000" b="1" dirty="0">
                <a:solidFill>
                  <a:srgbClr val="484849"/>
                </a:solidFill>
                <a:latin typeface="微软雅黑" panose="020B0503020204020204" pitchFamily="34" charset="-122"/>
                <a:ea typeface="微软雅黑" panose="020B0503020204020204" pitchFamily="34" charset="-122"/>
              </a:rPr>
              <a:t>Map / </a:t>
            </a:r>
            <a:r>
              <a:rPr lang="en-US" altLang="zh-CN" sz="2000" b="1" dirty="0" err="1">
                <a:solidFill>
                  <a:srgbClr val="484849"/>
                </a:solidFill>
                <a:latin typeface="微软雅黑" panose="020B0503020204020204" pitchFamily="34" charset="-122"/>
                <a:ea typeface="微软雅黑" panose="020B0503020204020204" pitchFamily="34" charset="-122"/>
              </a:rPr>
              <a:t>FlatMap</a:t>
            </a:r>
            <a:r>
              <a:rPr lang="en-US" altLang="zh-CN" sz="2000" b="1" dirty="0">
                <a:solidFill>
                  <a:srgbClr val="484849"/>
                </a:solidFill>
                <a:latin typeface="微软雅黑" panose="020B0503020204020204" pitchFamily="34" charset="-122"/>
                <a:ea typeface="微软雅黑" panose="020B0503020204020204" pitchFamily="34" charset="-122"/>
              </a:rPr>
              <a:t> / Filter / </a:t>
            </a:r>
            <a:r>
              <a:rPr lang="en-US" altLang="zh-CN" sz="2000" b="1" dirty="0" err="1">
                <a:solidFill>
                  <a:srgbClr val="484849"/>
                </a:solidFill>
                <a:latin typeface="微软雅黑" panose="020B0503020204020204" pitchFamily="34" charset="-122"/>
                <a:ea typeface="微软雅黑" panose="020B0503020204020204" pitchFamily="34" charset="-122"/>
              </a:rPr>
              <a:t>KeyBy</a:t>
            </a:r>
            <a:r>
              <a:rPr lang="en-US" altLang="zh-CN" sz="2000" b="1" dirty="0">
                <a:solidFill>
                  <a:srgbClr val="484849"/>
                </a:solidFill>
                <a:latin typeface="微软雅黑" panose="020B0503020204020204" pitchFamily="34" charset="-122"/>
                <a:ea typeface="微软雅黑" panose="020B0503020204020204" pitchFamily="34" charset="-122"/>
              </a:rPr>
              <a:t> / Reduce / Fold / Aggregations / Window / </a:t>
            </a:r>
            <a:r>
              <a:rPr lang="en-US" altLang="zh-CN" sz="2000" b="1" dirty="0" err="1">
                <a:solidFill>
                  <a:srgbClr val="484849"/>
                </a:solidFill>
                <a:latin typeface="微软雅黑" panose="020B0503020204020204" pitchFamily="34" charset="-122"/>
                <a:ea typeface="微软雅黑" panose="020B0503020204020204" pitchFamily="34" charset="-122"/>
              </a:rPr>
              <a:t>WindowAll</a:t>
            </a:r>
            <a:r>
              <a:rPr lang="en-US" altLang="zh-CN" sz="2000" b="1" dirty="0">
                <a:solidFill>
                  <a:srgbClr val="484849"/>
                </a:solidFill>
                <a:latin typeface="微软雅黑" panose="020B0503020204020204" pitchFamily="34" charset="-122"/>
                <a:ea typeface="微软雅黑" panose="020B0503020204020204" pitchFamily="34" charset="-122"/>
              </a:rPr>
              <a:t> / Union / Window join / Split / Select / Project </a:t>
            </a:r>
            <a:r>
              <a:rPr lang="zh-CN" altLang="en-US" sz="2000" b="1" dirty="0">
                <a:solidFill>
                  <a:srgbClr val="484849"/>
                </a:solidFill>
                <a:latin typeface="微软雅黑" panose="020B0503020204020204" pitchFamily="34" charset="-122"/>
                <a:ea typeface="微软雅黑" panose="020B0503020204020204" pitchFamily="34" charset="-122"/>
              </a:rPr>
              <a:t>等操作，可以将数据转换计算成你想要的数据。 </a:t>
            </a:r>
            <a:endParaRPr lang="en-US" altLang="zh-CN" sz="2000" b="1" dirty="0">
              <a:solidFill>
                <a:srgbClr val="484849"/>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3624"/>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12.3</a:t>
            </a:r>
            <a:r>
              <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a:t>
            </a:r>
            <a:r>
              <a:rPr kumimoji="0" lang="en-US" altLang="zh-CN"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Flink</a:t>
            </a:r>
            <a:r>
              <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编程接口</a:t>
            </a:r>
            <a:endPar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62585" y="737870"/>
            <a:ext cx="6646545" cy="460348"/>
            <a:chOff x="772" y="481"/>
            <a:chExt cx="9749" cy="724"/>
          </a:xfrm>
        </p:grpSpPr>
        <p:sp>
          <p:nvSpPr>
            <p:cNvPr id="116"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12.3.2 </a:t>
              </a:r>
              <a:r>
                <a:rPr kumimoji="0" lang="zh-CN" alt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编程结构</a:t>
              </a:r>
              <a:endPar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8" name="TextBox 54"/>
          <p:cNvSpPr txBox="1"/>
          <p:nvPr/>
        </p:nvSpPr>
        <p:spPr>
          <a:xfrm>
            <a:off x="324681" y="1118878"/>
            <a:ext cx="10964761" cy="2346283"/>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a:t>
            </a:r>
            <a:r>
              <a:rPr kumimoji="0" lang="en-US" altLang="zh-CN"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3</a:t>
            </a:r>
            <a:r>
              <a:rPr kumimoji="0" lang="zh-CN" altLang="en-US"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a:t>
            </a:r>
            <a:r>
              <a:rPr kumimoji="0" lang="en-US" altLang="zh-CN"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Sink</a:t>
            </a:r>
            <a:r>
              <a:rPr kumimoji="0" lang="zh-CN" altLang="en-US"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：数据输出，</a:t>
            </a:r>
            <a:r>
              <a:rPr kumimoji="0" lang="en-US" altLang="zh-CN" sz="2000" b="1" i="0" u="none" strike="noStrike" kern="1200" cap="none" spc="0" normalizeH="0" baseline="0" noProof="0" dirty="0" err="1">
                <a:ln>
                  <a:noFill/>
                </a:ln>
                <a:solidFill>
                  <a:srgbClr val="484849"/>
                </a:solidFill>
                <a:effectLst/>
                <a:uLnTx/>
                <a:uFillTx/>
                <a:latin typeface="微软雅黑" panose="020B0503020204020204" pitchFamily="34" charset="-122"/>
                <a:ea typeface="微软雅黑" panose="020B0503020204020204" pitchFamily="34" charset="-122"/>
                <a:cs typeface="+mn-cs"/>
              </a:rPr>
              <a:t>Flink</a:t>
            </a:r>
            <a:r>
              <a:rPr kumimoji="0" lang="en-US" altLang="zh-CN"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 </a:t>
            </a:r>
            <a:r>
              <a:rPr kumimoji="0" lang="zh-CN" altLang="en-US"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将转换计算后的数据发送的地点。</a:t>
            </a:r>
            <a:r>
              <a:rPr kumimoji="0" lang="en-US" altLang="zh-CN" sz="2000" b="1" i="0" u="none" strike="noStrike" kern="1200" cap="none" spc="0" normalizeH="0" baseline="0" noProof="0" dirty="0" err="1">
                <a:ln>
                  <a:noFill/>
                </a:ln>
                <a:solidFill>
                  <a:srgbClr val="484849"/>
                </a:solidFill>
                <a:effectLst/>
                <a:uLnTx/>
                <a:uFillTx/>
                <a:latin typeface="微软雅黑" panose="020B0503020204020204" pitchFamily="34" charset="-122"/>
                <a:ea typeface="微软雅黑" panose="020B0503020204020204" pitchFamily="34" charset="-122"/>
                <a:cs typeface="+mn-cs"/>
              </a:rPr>
              <a:t>Flink</a:t>
            </a:r>
            <a:r>
              <a:rPr kumimoji="0" lang="en-US" altLang="zh-CN"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 </a:t>
            </a:r>
            <a:r>
              <a:rPr kumimoji="0" lang="zh-CN" altLang="en-US"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常见的 </a:t>
            </a:r>
            <a:r>
              <a:rPr kumimoji="0" lang="en-US" altLang="zh-CN"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sink </a:t>
            </a:r>
            <a:r>
              <a:rPr kumimoji="0" lang="zh-CN" altLang="en-US"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有如下几类：写入文件、打印出来、写入 </a:t>
            </a:r>
            <a:r>
              <a:rPr kumimoji="0" lang="en-US" altLang="zh-CN"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socket </a:t>
            </a:r>
            <a:r>
              <a:rPr kumimoji="0" lang="zh-CN" altLang="en-US"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、自定义的 </a:t>
            </a:r>
            <a:r>
              <a:rPr kumimoji="0" lang="en-US" altLang="zh-CN"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sink </a:t>
            </a:r>
            <a:r>
              <a:rPr kumimoji="0" lang="zh-CN" altLang="en-US"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。自定义的 </a:t>
            </a:r>
            <a:r>
              <a:rPr kumimoji="0" lang="en-US" altLang="zh-CN"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sink </a:t>
            </a:r>
            <a:r>
              <a:rPr kumimoji="0" lang="zh-CN" altLang="en-US"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常见 的有 </a:t>
            </a:r>
            <a:r>
              <a:rPr kumimoji="0" lang="en-US" altLang="zh-CN"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Apache </a:t>
            </a:r>
            <a:r>
              <a:rPr kumimoji="0" lang="en-US" altLang="zh-CN" sz="2000" b="1" i="0" u="none" strike="noStrike" kern="1200" cap="none" spc="0" normalizeH="0" baseline="0" noProof="0" dirty="0" err="1">
                <a:ln>
                  <a:noFill/>
                </a:ln>
                <a:solidFill>
                  <a:srgbClr val="484849"/>
                </a:solidFill>
                <a:effectLst/>
                <a:uLnTx/>
                <a:uFillTx/>
                <a:latin typeface="微软雅黑" panose="020B0503020204020204" pitchFamily="34" charset="-122"/>
                <a:ea typeface="微软雅黑" panose="020B0503020204020204" pitchFamily="34" charset="-122"/>
                <a:cs typeface="+mn-cs"/>
              </a:rPr>
              <a:t>kafka</a:t>
            </a:r>
            <a:r>
              <a:rPr kumimoji="0" lang="zh-CN" altLang="en-US"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a:t>
            </a:r>
            <a:r>
              <a:rPr kumimoji="0" lang="en-US" altLang="zh-CN"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RabbitMQ</a:t>
            </a:r>
            <a:r>
              <a:rPr kumimoji="0" lang="zh-CN" altLang="en-US"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a:t>
            </a:r>
            <a:r>
              <a:rPr kumimoji="0" lang="en-US" altLang="zh-CN"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MySQL</a:t>
            </a:r>
            <a:r>
              <a:rPr kumimoji="0" lang="zh-CN" altLang="en-US"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a:t>
            </a:r>
            <a:r>
              <a:rPr kumimoji="0" lang="en-US" altLang="zh-CN" sz="2000" b="1" i="0" u="none" strike="noStrike" kern="1200" cap="none" spc="0" normalizeH="0" baseline="0" noProof="0" dirty="0" err="1">
                <a:ln>
                  <a:noFill/>
                </a:ln>
                <a:solidFill>
                  <a:srgbClr val="484849"/>
                </a:solidFill>
                <a:effectLst/>
                <a:uLnTx/>
                <a:uFillTx/>
                <a:latin typeface="微软雅黑" panose="020B0503020204020204" pitchFamily="34" charset="-122"/>
                <a:ea typeface="微软雅黑" panose="020B0503020204020204" pitchFamily="34" charset="-122"/>
                <a:cs typeface="+mn-cs"/>
              </a:rPr>
              <a:t>ElasticSearch</a:t>
            </a:r>
            <a:r>
              <a:rPr kumimoji="0" lang="zh-CN" altLang="en-US"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a:t>
            </a:r>
            <a:r>
              <a:rPr kumimoji="0" lang="en-US" altLang="zh-CN"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Apache Cassandra</a:t>
            </a:r>
            <a:r>
              <a:rPr kumimoji="0" lang="zh-CN" altLang="en-US"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a:t>
            </a:r>
            <a:r>
              <a:rPr kumimoji="0" lang="en-US" altLang="zh-CN"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Hadoop </a:t>
            </a:r>
            <a:r>
              <a:rPr kumimoji="0" lang="en-US" altLang="zh-CN" sz="2000" b="1" i="0" u="none" strike="noStrike" kern="1200" cap="none" spc="0" normalizeH="0" baseline="0" noProof="0" dirty="0" err="1">
                <a:ln>
                  <a:noFill/>
                </a:ln>
                <a:solidFill>
                  <a:srgbClr val="484849"/>
                </a:solidFill>
                <a:effectLst/>
                <a:uLnTx/>
                <a:uFillTx/>
                <a:latin typeface="微软雅黑" panose="020B0503020204020204" pitchFamily="34" charset="-122"/>
                <a:ea typeface="微软雅黑" panose="020B0503020204020204" pitchFamily="34" charset="-122"/>
                <a:cs typeface="+mn-cs"/>
              </a:rPr>
              <a:t>FileSystem</a:t>
            </a:r>
            <a:r>
              <a:rPr kumimoji="0" lang="en-US" altLang="zh-CN"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 </a:t>
            </a:r>
            <a:r>
              <a:rPr kumimoji="0" lang="zh-CN" altLang="en-US"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等，同理也可以定义自己的 </a:t>
            </a:r>
            <a:r>
              <a:rPr kumimoji="0" lang="en-US" altLang="zh-CN"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sink</a:t>
            </a:r>
            <a:r>
              <a:rPr kumimoji="0" lang="zh-CN" altLang="en-US"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a:t>
            </a:r>
            <a:endParaRPr kumimoji="0" lang="en-US" altLang="zh-CN"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en-US"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pic>
        <p:nvPicPr>
          <p:cNvPr id="4" name="图片 3"/>
          <p:cNvPicPr>
            <a:picLocks noChangeAspect="1"/>
          </p:cNvPicPr>
          <p:nvPr/>
        </p:nvPicPr>
        <p:blipFill>
          <a:blip r:embed="rId3"/>
          <a:stretch>
            <a:fillRect/>
          </a:stretch>
        </p:blipFill>
        <p:spPr>
          <a:xfrm>
            <a:off x="134019" y="3465161"/>
            <a:ext cx="11947733" cy="2475106"/>
          </a:xfrm>
          <a:prstGeom prst="rect">
            <a:avLst/>
          </a:prstGeom>
        </p:spPr>
      </p:pic>
    </p:spTree>
  </p:cSld>
  <p:clrMapOvr>
    <a:masterClrMapping/>
  </p:clrMapOvr>
  <p:transition spd="slow" advClick="0" advTm="3624"/>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3" name="TextBox 48"/>
          <p:cNvSpPr txBox="1"/>
          <p:nvPr/>
        </p:nvSpPr>
        <p:spPr>
          <a:xfrm>
            <a:off x="4013200" y="2246630"/>
            <a:ext cx="6391910" cy="738505"/>
          </a:xfrm>
          <a:prstGeom prst="rect">
            <a:avLst/>
          </a:prstGeom>
          <a:noFill/>
        </p:spPr>
        <p:txBody>
          <a:bodyPr wrap="square" lIns="0" tIns="0" rIns="0" bIns="0" rtlCol="0">
            <a:spAutoFit/>
          </a:bodyPr>
          <a:lstStyle/>
          <a:p>
            <a:pPr>
              <a:buFontTx/>
              <a:buNone/>
            </a:pPr>
            <a:r>
              <a:rPr lang="zh-CN" altLang="en-GB" sz="4800" b="1" dirty="0">
                <a:solidFill>
                  <a:schemeClr val="tx2"/>
                </a:solidFill>
                <a:latin typeface="微软雅黑" panose="020B0503020204020204" pitchFamily="34" charset="-122"/>
                <a:ea typeface="微软雅黑" panose="020B0503020204020204" pitchFamily="34" charset="-122"/>
                <a:cs typeface="+mn-ea"/>
                <a:sym typeface="+mn-lt"/>
              </a:rPr>
              <a:t>大数据</a:t>
            </a:r>
            <a:r>
              <a:rPr lang="en-US" sz="4800" b="1" dirty="0" err="1">
                <a:solidFill>
                  <a:schemeClr val="tx2"/>
                </a:solidFill>
                <a:latin typeface="微软雅黑" panose="020B0503020204020204" pitchFamily="34" charset="-122"/>
                <a:ea typeface="微软雅黑" panose="020B0503020204020204" pitchFamily="34" charset="-122"/>
                <a:cs typeface="+mn-ea"/>
                <a:sym typeface="+mn-lt"/>
              </a:rPr>
              <a:t>F</a:t>
            </a:r>
            <a:r>
              <a:rPr lang="en-US" altLang="zh-CN" sz="4800" b="1" dirty="0" err="1">
                <a:solidFill>
                  <a:schemeClr val="tx2"/>
                </a:solidFill>
                <a:latin typeface="微软雅黑" panose="020B0503020204020204" pitchFamily="34" charset="-122"/>
                <a:ea typeface="微软雅黑" panose="020B0503020204020204" pitchFamily="34" charset="-122"/>
                <a:cs typeface="+mn-ea"/>
                <a:sym typeface="+mn-lt"/>
              </a:rPr>
              <a:t>link</a:t>
            </a:r>
            <a:r>
              <a:rPr lang="zh-CN" altLang="en-US" sz="4800" b="1" dirty="0">
                <a:solidFill>
                  <a:schemeClr val="tx2"/>
                </a:solidFill>
                <a:latin typeface="微软雅黑" panose="020B0503020204020204" pitchFamily="34" charset="-122"/>
                <a:ea typeface="微软雅黑" panose="020B0503020204020204" pitchFamily="34" charset="-122"/>
                <a:cs typeface="+mn-ea"/>
                <a:sym typeface="+mn-lt"/>
              </a:rPr>
              <a:t>计算模型</a:t>
            </a:r>
          </a:p>
        </p:txBody>
      </p:sp>
      <p:sp>
        <p:nvSpPr>
          <p:cNvPr id="15" name="矩形 259"/>
          <p:cNvSpPr>
            <a:spLocks noChangeArrowheads="1"/>
          </p:cNvSpPr>
          <p:nvPr/>
        </p:nvSpPr>
        <p:spPr bwMode="auto">
          <a:xfrm>
            <a:off x="2353628" y="1957070"/>
            <a:ext cx="2082800" cy="1316990"/>
          </a:xfrm>
          <a:prstGeom prst="rect">
            <a:avLst/>
          </a:prstGeom>
          <a:noFill/>
          <a:ln>
            <a:noFill/>
          </a:ln>
        </p:spPr>
        <p:txBody>
          <a:bodyPr lIns="86688" tIns="43344" rIns="86688" bIns="4334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en-US" altLang="zh-CN" sz="8000" b="1" i="0" u="none" strike="noStrike" kern="1200" cap="all" spc="284" normalizeH="0" baseline="0" noProof="1">
                <a:ln>
                  <a:noFill/>
                </a:ln>
                <a:solidFill>
                  <a:srgbClr val="2C99C0"/>
                </a:solidFill>
                <a:effectLst/>
                <a:uLnTx/>
                <a:uFillTx/>
                <a:latin typeface="Impact" panose="020B0806030902050204" pitchFamily="34" charset="0"/>
                <a:ea typeface="微软雅黑" panose="020B0503020204020204" pitchFamily="34" charset="-122"/>
                <a:cs typeface="Arial" panose="020B0604020202020204" pitchFamily="34" charset="0"/>
                <a:sym typeface="Calibri" panose="020F0502020204030204" pitchFamily="34" charset="0"/>
              </a:rPr>
              <a:t>12</a:t>
            </a:r>
          </a:p>
        </p:txBody>
      </p:sp>
    </p:spTree>
  </p:cSld>
  <p:clrMapOvr>
    <a:masterClrMapping/>
  </p:clrMapOvr>
  <mc:AlternateContent xmlns:mc="http://schemas.openxmlformats.org/markup-compatibility/2006" xmlns:p14="http://schemas.microsoft.com/office/powerpoint/2010/main">
    <mc:Choice Requires="p14">
      <p:transition spd="slow" p14:dur="1600" advClick="0" advTm="0"/>
    </mc:Choice>
    <mc:Fallback xmlns="">
      <p:transition spd="slow" advClick="0" advTm="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12.4</a:t>
            </a:r>
            <a:r>
              <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a:t>
            </a:r>
            <a:r>
              <a:rPr kumimoji="0" lang="en-US" altLang="zh-CN"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Flink</a:t>
            </a:r>
            <a:r>
              <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实例分析</a:t>
            </a:r>
            <a:endPar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62585" y="737870"/>
            <a:ext cx="6646545" cy="460348"/>
            <a:chOff x="772" y="481"/>
            <a:chExt cx="9749" cy="724"/>
          </a:xfrm>
        </p:grpSpPr>
        <p:sp>
          <p:nvSpPr>
            <p:cNvPr id="116"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12.4.1 </a:t>
              </a:r>
              <a:r>
                <a:rPr lang="en-US" altLang="zh-CN" sz="2400" b="1" dirty="0">
                  <a:solidFill>
                    <a:srgbClr val="484849"/>
                  </a:solidFill>
                  <a:latin typeface="微软雅黑" panose="020B0503020204020204" pitchFamily="34" charset="-122"/>
                  <a:ea typeface="微软雅黑" panose="020B0503020204020204" pitchFamily="34" charset="-122"/>
                </a:rPr>
                <a:t>Scala </a:t>
              </a:r>
              <a:r>
                <a:rPr lang="en-US" altLang="zh-CN" sz="2400" b="1" dirty="0" err="1">
                  <a:solidFill>
                    <a:srgbClr val="484849"/>
                  </a:solidFill>
                  <a:latin typeface="微软雅黑" panose="020B0503020204020204" pitchFamily="34" charset="-122"/>
                  <a:ea typeface="微软雅黑" panose="020B0503020204020204" pitchFamily="34" charset="-122"/>
                </a:rPr>
                <a:t>WordCount</a:t>
              </a:r>
              <a:r>
                <a:rPr lang="en-US" altLang="zh-CN" sz="24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编程实现</a:t>
              </a:r>
              <a:endParaRPr sz="24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8" name="TextBox 54"/>
          <p:cNvSpPr txBox="1"/>
          <p:nvPr/>
        </p:nvSpPr>
        <p:spPr>
          <a:xfrm>
            <a:off x="324681" y="1118878"/>
            <a:ext cx="10964761" cy="603960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000" b="1" dirty="0">
                <a:solidFill>
                  <a:srgbClr val="484849"/>
                </a:solidFill>
                <a:latin typeface="微软雅黑" panose="020B0503020204020204" pitchFamily="34" charset="-122"/>
                <a:ea typeface="微软雅黑" panose="020B0503020204020204" pitchFamily="34" charset="-122"/>
              </a:rPr>
              <a:t>下面以 </a:t>
            </a:r>
            <a:r>
              <a:rPr lang="en-US" altLang="zh-CN" sz="2000" b="1" dirty="0">
                <a:solidFill>
                  <a:srgbClr val="484849"/>
                </a:solidFill>
                <a:latin typeface="微软雅黑" panose="020B0503020204020204" pitchFamily="34" charset="-122"/>
                <a:ea typeface="微软雅黑" panose="020B0503020204020204" pitchFamily="34" charset="-122"/>
              </a:rPr>
              <a:t>scala </a:t>
            </a:r>
            <a:r>
              <a:rPr lang="zh-CN" altLang="en-US" sz="2000" b="1" dirty="0">
                <a:solidFill>
                  <a:srgbClr val="484849"/>
                </a:solidFill>
                <a:latin typeface="微软雅黑" panose="020B0503020204020204" pitchFamily="34" charset="-122"/>
                <a:ea typeface="微软雅黑" panose="020B0503020204020204" pitchFamily="34" charset="-122"/>
              </a:rPr>
              <a:t>语言为例，进行 </a:t>
            </a:r>
            <a:r>
              <a:rPr lang="en-US" altLang="zh-CN" sz="2000" b="1" dirty="0">
                <a:solidFill>
                  <a:srgbClr val="484849"/>
                </a:solidFill>
                <a:latin typeface="微软雅黑" panose="020B0503020204020204" pitchFamily="34" charset="-122"/>
                <a:ea typeface="微软雅黑" panose="020B0503020204020204" pitchFamily="34" charset="-122"/>
              </a:rPr>
              <a:t>wordcount </a:t>
            </a:r>
            <a:r>
              <a:rPr lang="zh-CN" altLang="en-US" sz="2000" b="1" dirty="0">
                <a:solidFill>
                  <a:srgbClr val="484849"/>
                </a:solidFill>
                <a:latin typeface="微软雅黑" panose="020B0503020204020204" pitchFamily="34" charset="-122"/>
                <a:ea typeface="微软雅黑" panose="020B0503020204020204" pitchFamily="34" charset="-122"/>
              </a:rPr>
              <a:t>项目的编写。 </a:t>
            </a:r>
            <a:endParaRPr lang="en-US" altLang="zh-CN" sz="20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000" b="1" dirty="0">
                <a:solidFill>
                  <a:srgbClr val="484849"/>
                </a:solidFill>
                <a:latin typeface="微软雅黑" panose="020B0503020204020204" pitchFamily="34" charset="-122"/>
                <a:ea typeface="微软雅黑" panose="020B0503020204020204" pitchFamily="34" charset="-122"/>
              </a:rPr>
              <a:t>（</a:t>
            </a:r>
            <a:r>
              <a:rPr lang="en-US" altLang="zh-CN" sz="2000" b="1" dirty="0">
                <a:solidFill>
                  <a:srgbClr val="484849"/>
                </a:solidFill>
                <a:latin typeface="微软雅黑" panose="020B0503020204020204" pitchFamily="34" charset="-122"/>
                <a:ea typeface="微软雅黑" panose="020B0503020204020204" pitchFamily="34" charset="-122"/>
              </a:rPr>
              <a:t>1</a:t>
            </a:r>
            <a:r>
              <a:rPr lang="zh-CN" altLang="en-US" sz="2000" b="1" dirty="0">
                <a:solidFill>
                  <a:srgbClr val="484849"/>
                </a:solidFill>
                <a:latin typeface="微软雅黑" panose="020B0503020204020204" pitchFamily="34" charset="-122"/>
                <a:ea typeface="微软雅黑" panose="020B0503020204020204" pitchFamily="34" charset="-122"/>
              </a:rPr>
              <a:t>）新建一个 </a:t>
            </a:r>
            <a:r>
              <a:rPr lang="en-US" altLang="zh-CN" sz="2000" b="1" dirty="0">
                <a:solidFill>
                  <a:srgbClr val="484849"/>
                </a:solidFill>
                <a:latin typeface="微软雅黑" panose="020B0503020204020204" pitchFamily="34" charset="-122"/>
                <a:ea typeface="微软雅黑" panose="020B0503020204020204" pitchFamily="34" charset="-122"/>
              </a:rPr>
              <a:t>input </a:t>
            </a:r>
            <a:r>
              <a:rPr lang="zh-CN" altLang="en-US" sz="2000" b="1" dirty="0">
                <a:solidFill>
                  <a:srgbClr val="484849"/>
                </a:solidFill>
                <a:latin typeface="微软雅黑" panose="020B0503020204020204" pitchFamily="34" charset="-122"/>
                <a:ea typeface="微软雅黑" panose="020B0503020204020204" pitchFamily="34" charset="-122"/>
              </a:rPr>
              <a:t>文件夹，并在下面创建文本文件 </a:t>
            </a:r>
            <a:r>
              <a:rPr lang="en-US" altLang="zh-CN" sz="2000" b="1" dirty="0">
                <a:solidFill>
                  <a:srgbClr val="484849"/>
                </a:solidFill>
                <a:latin typeface="微软雅黑" panose="020B0503020204020204" pitchFamily="34" charset="-122"/>
                <a:ea typeface="微软雅黑" panose="020B0503020204020204" pitchFamily="34" charset="-122"/>
              </a:rPr>
              <a:t>words.txt </a:t>
            </a: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lang="en-US" altLang="zh-CN" sz="20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000" b="1" dirty="0">
                <a:solidFill>
                  <a:srgbClr val="484849"/>
                </a:solidFill>
                <a:latin typeface="微软雅黑" panose="020B0503020204020204" pitchFamily="34" charset="-122"/>
                <a:ea typeface="微软雅黑" panose="020B0503020204020204" pitchFamily="34" charset="-122"/>
              </a:rPr>
              <a:t>（</a:t>
            </a:r>
            <a:r>
              <a:rPr lang="en-US" altLang="zh-CN" sz="2000" b="1" dirty="0">
                <a:solidFill>
                  <a:srgbClr val="484849"/>
                </a:solidFill>
                <a:latin typeface="微软雅黑" panose="020B0503020204020204" pitchFamily="34" charset="-122"/>
                <a:ea typeface="微软雅黑" panose="020B0503020204020204" pitchFamily="34" charset="-122"/>
              </a:rPr>
              <a:t>2</a:t>
            </a:r>
            <a:r>
              <a:rPr lang="zh-CN" altLang="en-US" sz="2000" b="1" dirty="0">
                <a:solidFill>
                  <a:srgbClr val="484849"/>
                </a:solidFill>
                <a:latin typeface="微软雅黑" panose="020B0503020204020204" pitchFamily="34" charset="-122"/>
                <a:ea typeface="微软雅黑" panose="020B0503020204020204" pitchFamily="34" charset="-122"/>
              </a:rPr>
              <a:t>）在 </a:t>
            </a:r>
            <a:r>
              <a:rPr lang="en-US" altLang="zh-CN" sz="2000" b="1" dirty="0">
                <a:solidFill>
                  <a:srgbClr val="484849"/>
                </a:solidFill>
                <a:latin typeface="微软雅黑" panose="020B0503020204020204" pitchFamily="34" charset="-122"/>
                <a:ea typeface="微软雅黑" panose="020B0503020204020204" pitchFamily="34" charset="-122"/>
              </a:rPr>
              <a:t>words.txt </a:t>
            </a:r>
            <a:r>
              <a:rPr lang="zh-CN" altLang="en-US" sz="2000" b="1" dirty="0">
                <a:solidFill>
                  <a:srgbClr val="484849"/>
                </a:solidFill>
                <a:latin typeface="微软雅黑" panose="020B0503020204020204" pitchFamily="34" charset="-122"/>
                <a:ea typeface="微软雅黑" panose="020B0503020204020204" pitchFamily="34" charset="-122"/>
              </a:rPr>
              <a:t>中输入一些文字，例如：</a:t>
            </a:r>
            <a:endParaRPr lang="en-US" altLang="zh-CN" sz="20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000" b="1" dirty="0">
                <a:solidFill>
                  <a:srgbClr val="484849"/>
                </a:solidFill>
                <a:latin typeface="微软雅黑" panose="020B0503020204020204" pitchFamily="34" charset="-122"/>
                <a:ea typeface="微软雅黑" panose="020B0503020204020204" pitchFamily="34" charset="-122"/>
              </a:rPr>
              <a:t> </a:t>
            </a:r>
            <a:r>
              <a:rPr lang="en-US" altLang="zh-CN" sz="2000" b="1" dirty="0" err="1">
                <a:solidFill>
                  <a:srgbClr val="484849"/>
                </a:solidFill>
                <a:latin typeface="微软雅黑" panose="020B0503020204020204" pitchFamily="34" charset="-122"/>
                <a:ea typeface="微软雅黑" panose="020B0503020204020204" pitchFamily="34" charset="-122"/>
              </a:rPr>
              <a:t>hadoop</a:t>
            </a:r>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000" b="1" dirty="0" err="1">
                <a:solidFill>
                  <a:srgbClr val="484849"/>
                </a:solidFill>
                <a:latin typeface="微软雅黑" panose="020B0503020204020204" pitchFamily="34" charset="-122"/>
                <a:ea typeface="微软雅黑" panose="020B0503020204020204" pitchFamily="34" charset="-122"/>
              </a:rPr>
              <a:t>hbase</a:t>
            </a:r>
            <a:r>
              <a:rPr lang="en-US" altLang="zh-CN" sz="2000" b="1" dirty="0">
                <a:solidFill>
                  <a:srgbClr val="484849"/>
                </a:solidFill>
                <a:latin typeface="微软雅黑" panose="020B0503020204020204" pitchFamily="34" charset="-122"/>
                <a:ea typeface="微软雅黑" panose="020B0503020204020204" pitchFamily="34" charset="-122"/>
              </a:rPr>
              <a:t> hello </a:t>
            </a: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2000" b="1" dirty="0">
                <a:solidFill>
                  <a:srgbClr val="484849"/>
                </a:solidFill>
                <a:latin typeface="微软雅黑" panose="020B0503020204020204" pitchFamily="34" charset="-122"/>
                <a:ea typeface="微软雅黑" panose="020B0503020204020204" pitchFamily="34" charset="-122"/>
              </a:rPr>
              <a:t> hello </a:t>
            </a:r>
            <a:r>
              <a:rPr lang="en-US" altLang="zh-CN" sz="2000" b="1" dirty="0" err="1">
                <a:solidFill>
                  <a:srgbClr val="484849"/>
                </a:solidFill>
                <a:latin typeface="微软雅黑" panose="020B0503020204020204" pitchFamily="34" charset="-122"/>
                <a:ea typeface="微软雅黑" panose="020B0503020204020204" pitchFamily="34" charset="-122"/>
              </a:rPr>
              <a:t>hadoop</a:t>
            </a:r>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000" b="1" dirty="0" err="1">
                <a:solidFill>
                  <a:srgbClr val="484849"/>
                </a:solidFill>
                <a:latin typeface="微软雅黑" panose="020B0503020204020204" pitchFamily="34" charset="-122"/>
                <a:ea typeface="微软雅黑" panose="020B0503020204020204" pitchFamily="34" charset="-122"/>
              </a:rPr>
              <a:t>apache</a:t>
            </a:r>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000" b="1" dirty="0" err="1">
                <a:solidFill>
                  <a:srgbClr val="484849"/>
                </a:solidFill>
                <a:latin typeface="微软雅黑" panose="020B0503020204020204" pitchFamily="34" charset="-122"/>
                <a:ea typeface="微软雅黑" panose="020B0503020204020204" pitchFamily="34" charset="-122"/>
              </a:rPr>
              <a:t>apache</a:t>
            </a:r>
            <a:r>
              <a:rPr lang="en-US" altLang="zh-CN" sz="2000" b="1" dirty="0">
                <a:solidFill>
                  <a:srgbClr val="484849"/>
                </a:solidFill>
                <a:latin typeface="微软雅黑" panose="020B0503020204020204" pitchFamily="34" charset="-122"/>
                <a:ea typeface="微软雅黑" panose="020B0503020204020204" pitchFamily="34" charset="-122"/>
              </a:rPr>
              <a:t> </a:t>
            </a: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hello</a:t>
            </a: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lang="en-US" altLang="zh-CN" sz="20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000" b="1" dirty="0">
                <a:solidFill>
                  <a:srgbClr val="484849"/>
                </a:solidFill>
                <a:latin typeface="微软雅黑" panose="020B0503020204020204" pitchFamily="34" charset="-122"/>
                <a:ea typeface="微软雅黑" panose="020B0503020204020204" pitchFamily="34" charset="-122"/>
              </a:rPr>
              <a:t>（</a:t>
            </a:r>
            <a:r>
              <a:rPr lang="en-US" altLang="zh-CN" sz="2000" b="1" dirty="0">
                <a:solidFill>
                  <a:srgbClr val="484849"/>
                </a:solidFill>
                <a:latin typeface="微软雅黑" panose="020B0503020204020204" pitchFamily="34" charset="-122"/>
                <a:ea typeface="微软雅黑" panose="020B0503020204020204" pitchFamily="34" charset="-122"/>
              </a:rPr>
              <a:t>3</a:t>
            </a:r>
            <a:r>
              <a:rPr lang="zh-CN" altLang="en-US" sz="2000" b="1" dirty="0">
                <a:solidFill>
                  <a:srgbClr val="484849"/>
                </a:solidFill>
                <a:latin typeface="微软雅黑" panose="020B0503020204020204" pitchFamily="34" charset="-122"/>
                <a:ea typeface="微软雅黑" panose="020B0503020204020204" pitchFamily="34" charset="-122"/>
              </a:rPr>
              <a:t>）在 </a:t>
            </a:r>
            <a:r>
              <a:rPr lang="en-US" altLang="zh-CN" sz="2000" b="1" dirty="0" err="1">
                <a:solidFill>
                  <a:srgbClr val="484849"/>
                </a:solidFill>
                <a:latin typeface="微软雅黑" panose="020B0503020204020204" pitchFamily="34" charset="-122"/>
                <a:ea typeface="微软雅黑" panose="020B0503020204020204" pitchFamily="34" charset="-122"/>
              </a:rPr>
              <a:t>flink.test</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包下新建 </a:t>
            </a:r>
            <a:r>
              <a:rPr lang="en-US" altLang="zh-CN" sz="2000" b="1" dirty="0">
                <a:solidFill>
                  <a:srgbClr val="484849"/>
                </a:solidFill>
                <a:latin typeface="微软雅黑" panose="020B0503020204020204" pitchFamily="34" charset="-122"/>
                <a:ea typeface="微软雅黑" panose="020B0503020204020204" pitchFamily="34" charset="-122"/>
              </a:rPr>
              <a:t>Scala </a:t>
            </a:r>
            <a:r>
              <a:rPr lang="zh-CN" altLang="en-US" sz="2000" b="1" dirty="0">
                <a:solidFill>
                  <a:srgbClr val="484849"/>
                </a:solidFill>
                <a:latin typeface="微软雅黑" panose="020B0503020204020204" pitchFamily="34" charset="-122"/>
                <a:ea typeface="微软雅黑" panose="020B0503020204020204" pitchFamily="34" charset="-122"/>
              </a:rPr>
              <a:t>的对象（</a:t>
            </a:r>
            <a:r>
              <a:rPr lang="en-US" altLang="zh-CN" sz="2000" b="1" dirty="0">
                <a:solidFill>
                  <a:srgbClr val="484849"/>
                </a:solidFill>
                <a:latin typeface="微软雅黑" panose="020B0503020204020204" pitchFamily="34" charset="-122"/>
                <a:ea typeface="微软雅黑" panose="020B0503020204020204" pitchFamily="34" charset="-122"/>
              </a:rPr>
              <a:t>object</a:t>
            </a:r>
            <a:r>
              <a:rPr lang="zh-CN" altLang="en-US" sz="2000" b="1" dirty="0">
                <a:solidFill>
                  <a:srgbClr val="484849"/>
                </a:solidFill>
                <a:latin typeface="微软雅黑" panose="020B0503020204020204" pitchFamily="34" charset="-122"/>
                <a:ea typeface="微软雅黑" panose="020B0503020204020204" pitchFamily="34" charset="-122"/>
              </a:rPr>
              <a:t>）</a:t>
            </a:r>
            <a:r>
              <a:rPr lang="en-US" altLang="zh-CN" sz="2000" b="1" dirty="0" err="1">
                <a:solidFill>
                  <a:srgbClr val="484849"/>
                </a:solidFill>
                <a:latin typeface="微软雅黑" panose="020B0503020204020204" pitchFamily="34" charset="-122"/>
                <a:ea typeface="微软雅黑" panose="020B0503020204020204" pitchFamily="34" charset="-122"/>
              </a:rPr>
              <a:t>WordCountByBatch</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，在 </a:t>
            </a:r>
            <a:r>
              <a:rPr lang="en-US" altLang="zh-CN" sz="2000" b="1" dirty="0">
                <a:solidFill>
                  <a:srgbClr val="484849"/>
                </a:solidFill>
                <a:latin typeface="微软雅黑" panose="020B0503020204020204" pitchFamily="34" charset="-122"/>
                <a:ea typeface="微软雅黑" panose="020B0503020204020204" pitchFamily="34" charset="-122"/>
              </a:rPr>
              <a:t>main </a:t>
            </a:r>
            <a:r>
              <a:rPr lang="zh-CN" altLang="en-US" sz="2000" b="1" dirty="0">
                <a:solidFill>
                  <a:srgbClr val="484849"/>
                </a:solidFill>
                <a:latin typeface="微软雅黑" panose="020B0503020204020204" pitchFamily="34" charset="-122"/>
                <a:ea typeface="微软雅黑" panose="020B0503020204020204" pitchFamily="34" charset="-122"/>
              </a:rPr>
              <a:t>方法中 编写测试代码。 </a:t>
            </a:r>
            <a:endParaRPr lang="en-US" altLang="zh-CN" sz="20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单词频次统计的基本思路是：先逐行读入文件数据，然后将每一行文字拆分成单词；接 着按照单词分组，统计每组数据的个数，就是对应单词的频次。</a:t>
            </a:r>
            <a:endParaRPr lang="en-US" altLang="zh-CN" sz="20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en-US"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spd="slow" advClick="0" advTm="3624"/>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12.4</a:t>
            </a:r>
            <a:r>
              <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a:t>
            </a:r>
            <a:r>
              <a:rPr kumimoji="0" lang="en-US" altLang="zh-CN"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Flink</a:t>
            </a:r>
            <a:r>
              <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实例分析</a:t>
            </a:r>
            <a:endPar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62585" y="737870"/>
            <a:ext cx="6646545" cy="460348"/>
            <a:chOff x="772" y="481"/>
            <a:chExt cx="9749" cy="724"/>
          </a:xfrm>
        </p:grpSpPr>
        <p:sp>
          <p:nvSpPr>
            <p:cNvPr id="116"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12.4.1 </a:t>
              </a:r>
              <a:r>
                <a:rPr kumimoji="0" lang="en-US" altLang="zh-CN"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Scala </a:t>
              </a:r>
              <a:r>
                <a:rPr kumimoji="0" lang="en-US" altLang="zh-CN" sz="2400" b="1" i="0" u="none" strike="noStrike" kern="1200" cap="none" spc="0" normalizeH="0" baseline="0" noProof="0" dirty="0" err="1">
                  <a:ln>
                    <a:noFill/>
                  </a:ln>
                  <a:solidFill>
                    <a:srgbClr val="484849"/>
                  </a:solidFill>
                  <a:effectLst/>
                  <a:uLnTx/>
                  <a:uFillTx/>
                  <a:latin typeface="微软雅黑" panose="020B0503020204020204" pitchFamily="34" charset="-122"/>
                  <a:ea typeface="微软雅黑" panose="020B0503020204020204" pitchFamily="34" charset="-122"/>
                  <a:cs typeface="+mn-cs"/>
                </a:rPr>
                <a:t>WordCount</a:t>
              </a:r>
              <a:r>
                <a:rPr kumimoji="0" lang="en-US" altLang="zh-CN"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 </a:t>
              </a:r>
              <a:r>
                <a:rPr kumimoji="0" lang="zh-CN" alt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编程实现</a:t>
              </a:r>
              <a:endPar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8" name="TextBox 54"/>
          <p:cNvSpPr txBox="1"/>
          <p:nvPr/>
        </p:nvSpPr>
        <p:spPr>
          <a:xfrm>
            <a:off x="324681" y="1118878"/>
            <a:ext cx="10964761" cy="5363391"/>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000" b="1" dirty="0">
                <a:solidFill>
                  <a:srgbClr val="484849"/>
                </a:solidFill>
                <a:latin typeface="微软雅黑" panose="020B0503020204020204" pitchFamily="34" charset="-122"/>
                <a:ea typeface="微软雅黑" panose="020B0503020204020204" pitchFamily="34" charset="-122"/>
              </a:rPr>
              <a:t>具体代码实现如下：</a:t>
            </a:r>
            <a:endParaRPr lang="en-US" altLang="zh-CN" sz="20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1400" b="1" dirty="0">
                <a:solidFill>
                  <a:srgbClr val="484849"/>
                </a:solidFill>
                <a:latin typeface="微软雅黑" panose="020B0503020204020204" pitchFamily="34" charset="-122"/>
                <a:ea typeface="微软雅黑" panose="020B0503020204020204" pitchFamily="34" charset="-122"/>
              </a:rPr>
              <a:t>package </a:t>
            </a:r>
            <a:r>
              <a:rPr lang="en-US" altLang="zh-CN" sz="1400" b="1" dirty="0" err="1">
                <a:solidFill>
                  <a:srgbClr val="484849"/>
                </a:solidFill>
                <a:latin typeface="微软雅黑" panose="020B0503020204020204" pitchFamily="34" charset="-122"/>
                <a:ea typeface="微软雅黑" panose="020B0503020204020204" pitchFamily="34" charset="-122"/>
              </a:rPr>
              <a:t>flink.test</a:t>
            </a:r>
            <a:r>
              <a:rPr lang="zh-CN" altLang="en-US" sz="1400" b="1" dirty="0">
                <a:solidFill>
                  <a:srgbClr val="484849"/>
                </a:solidFill>
                <a:latin typeface="微软雅黑" panose="020B0503020204020204" pitchFamily="34" charset="-122"/>
                <a:ea typeface="微软雅黑" panose="020B0503020204020204" pitchFamily="34" charset="-122"/>
              </a:rPr>
              <a:t>；</a:t>
            </a:r>
            <a:endParaRPr lang="en-US" altLang="zh-CN" sz="14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1400" b="1" dirty="0">
                <a:solidFill>
                  <a:srgbClr val="484849"/>
                </a:solidFill>
                <a:latin typeface="微软雅黑" panose="020B0503020204020204" pitchFamily="34" charset="-122"/>
                <a:ea typeface="微软雅黑" panose="020B0503020204020204" pitchFamily="34" charset="-122"/>
              </a:rPr>
              <a:t>import </a:t>
            </a:r>
            <a:r>
              <a:rPr lang="en-US" altLang="zh-CN" sz="1400" b="1" dirty="0" err="1">
                <a:solidFill>
                  <a:srgbClr val="484849"/>
                </a:solidFill>
                <a:latin typeface="微软雅黑" panose="020B0503020204020204" pitchFamily="34" charset="-122"/>
                <a:ea typeface="微软雅黑" panose="020B0503020204020204" pitchFamily="34" charset="-122"/>
              </a:rPr>
              <a:t>org.apache.flink.api.scala</a:t>
            </a:r>
            <a:r>
              <a:rPr lang="en-US" altLang="zh-CN" sz="1400" b="1" dirty="0">
                <a:solidFill>
                  <a:srgbClr val="484849"/>
                </a:solidFill>
                <a:latin typeface="微软雅黑" panose="020B0503020204020204" pitchFamily="34" charset="-122"/>
                <a:ea typeface="微软雅黑" panose="020B0503020204020204" pitchFamily="34" charset="-122"/>
              </a:rPr>
              <a:t>.{</a:t>
            </a:r>
            <a:r>
              <a:rPr lang="en-US" altLang="zh-CN" sz="1400" b="1" dirty="0" err="1">
                <a:solidFill>
                  <a:srgbClr val="484849"/>
                </a:solidFill>
                <a:latin typeface="微软雅黑" panose="020B0503020204020204" pitchFamily="34" charset="-122"/>
                <a:ea typeface="微软雅黑" panose="020B0503020204020204" pitchFamily="34" charset="-122"/>
              </a:rPr>
              <a:t>DataSet</a:t>
            </a:r>
            <a:r>
              <a:rPr lang="en-US" altLang="zh-CN" sz="1400" b="1" dirty="0">
                <a:solidFill>
                  <a:srgbClr val="484849"/>
                </a:solidFill>
                <a:latin typeface="微软雅黑" panose="020B0503020204020204" pitchFamily="34" charset="-122"/>
                <a:ea typeface="微软雅黑" panose="020B0503020204020204" pitchFamily="34" charset="-122"/>
              </a:rPr>
              <a:t>, </a:t>
            </a:r>
            <a:r>
              <a:rPr lang="en-US" altLang="zh-CN" sz="1400" b="1" dirty="0" err="1">
                <a:solidFill>
                  <a:srgbClr val="484849"/>
                </a:solidFill>
                <a:latin typeface="微软雅黑" panose="020B0503020204020204" pitchFamily="34" charset="-122"/>
                <a:ea typeface="微软雅黑" panose="020B0503020204020204" pitchFamily="34" charset="-122"/>
              </a:rPr>
              <a:t>ExecutionEnvironment</a:t>
            </a:r>
            <a:r>
              <a:rPr lang="en-US" altLang="zh-CN" sz="1400" b="1" dirty="0">
                <a:solidFill>
                  <a:srgbClr val="484849"/>
                </a:solidFill>
                <a:latin typeface="微软雅黑" panose="020B0503020204020204" pitchFamily="34" charset="-122"/>
                <a:ea typeface="微软雅黑" panose="020B0503020204020204" pitchFamily="34" charset="-122"/>
              </a:rPr>
              <a:t>} </a:t>
            </a: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1400" b="1" dirty="0">
                <a:solidFill>
                  <a:srgbClr val="484849"/>
                </a:solidFill>
                <a:latin typeface="微软雅黑" panose="020B0503020204020204" pitchFamily="34" charset="-122"/>
                <a:ea typeface="微软雅黑" panose="020B0503020204020204" pitchFamily="34" charset="-122"/>
              </a:rPr>
              <a:t>object </a:t>
            </a:r>
            <a:r>
              <a:rPr lang="en-US" altLang="zh-CN" sz="1400" b="1" dirty="0" err="1">
                <a:solidFill>
                  <a:srgbClr val="484849"/>
                </a:solidFill>
                <a:latin typeface="微软雅黑" panose="020B0503020204020204" pitchFamily="34" charset="-122"/>
                <a:ea typeface="微软雅黑" panose="020B0503020204020204" pitchFamily="34" charset="-122"/>
              </a:rPr>
              <a:t>WordCountByBatch</a:t>
            </a:r>
            <a:r>
              <a:rPr lang="en-US" altLang="zh-CN" sz="1400" b="1" dirty="0">
                <a:solidFill>
                  <a:srgbClr val="484849"/>
                </a:solidFill>
                <a:latin typeface="微软雅黑" panose="020B0503020204020204" pitchFamily="34" charset="-122"/>
                <a:ea typeface="微软雅黑" panose="020B0503020204020204" pitchFamily="34" charset="-122"/>
              </a:rPr>
              <a:t> { </a:t>
            </a: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1400" b="1" dirty="0">
                <a:solidFill>
                  <a:srgbClr val="484849"/>
                </a:solidFill>
                <a:latin typeface="微软雅黑" panose="020B0503020204020204" pitchFamily="34" charset="-122"/>
                <a:ea typeface="微软雅黑" panose="020B0503020204020204" pitchFamily="34" charset="-122"/>
              </a:rPr>
              <a:t>def main(</a:t>
            </a:r>
            <a:r>
              <a:rPr lang="en-US" altLang="zh-CN" sz="1400" b="1" dirty="0" err="1">
                <a:solidFill>
                  <a:srgbClr val="484849"/>
                </a:solidFill>
                <a:latin typeface="微软雅黑" panose="020B0503020204020204" pitchFamily="34" charset="-122"/>
                <a:ea typeface="微软雅黑" panose="020B0503020204020204" pitchFamily="34" charset="-122"/>
              </a:rPr>
              <a:t>args</a:t>
            </a:r>
            <a:r>
              <a:rPr lang="en-US" altLang="zh-CN" sz="1400" b="1" dirty="0">
                <a:solidFill>
                  <a:srgbClr val="484849"/>
                </a:solidFill>
                <a:latin typeface="微软雅黑" panose="020B0503020204020204" pitchFamily="34" charset="-122"/>
                <a:ea typeface="微软雅黑" panose="020B0503020204020204" pitchFamily="34" charset="-122"/>
              </a:rPr>
              <a:t>: Array[String]): Unit = { </a:t>
            </a: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1400" b="1" dirty="0">
                <a:solidFill>
                  <a:srgbClr val="484849"/>
                </a:solidFill>
                <a:latin typeface="微软雅黑" panose="020B0503020204020204" pitchFamily="34" charset="-122"/>
                <a:ea typeface="微软雅黑" panose="020B0503020204020204" pitchFamily="34" charset="-122"/>
              </a:rPr>
              <a:t>// </a:t>
            </a:r>
            <a:r>
              <a:rPr lang="zh-CN" altLang="en-US" sz="1400" b="1" dirty="0">
                <a:solidFill>
                  <a:srgbClr val="484849"/>
                </a:solidFill>
                <a:latin typeface="微软雅黑" panose="020B0503020204020204" pitchFamily="34" charset="-122"/>
                <a:ea typeface="微软雅黑" panose="020B0503020204020204" pitchFamily="34" charset="-122"/>
              </a:rPr>
              <a:t>初始化 </a:t>
            </a:r>
            <a:r>
              <a:rPr lang="en-US" altLang="zh-CN" sz="1400" b="1" dirty="0" err="1">
                <a:solidFill>
                  <a:srgbClr val="484849"/>
                </a:solidFill>
                <a:latin typeface="微软雅黑" panose="020B0503020204020204" pitchFamily="34" charset="-122"/>
                <a:ea typeface="微软雅黑" panose="020B0503020204020204" pitchFamily="34" charset="-122"/>
              </a:rPr>
              <a:t>Flink</a:t>
            </a:r>
            <a:r>
              <a:rPr lang="en-US" altLang="zh-CN" sz="1400" b="1" dirty="0">
                <a:solidFill>
                  <a:srgbClr val="484849"/>
                </a:solidFill>
                <a:latin typeface="微软雅黑" panose="020B0503020204020204" pitchFamily="34" charset="-122"/>
                <a:ea typeface="微软雅黑" panose="020B0503020204020204" pitchFamily="34" charset="-122"/>
              </a:rPr>
              <a:t> </a:t>
            </a:r>
            <a:r>
              <a:rPr lang="zh-CN" altLang="en-US" sz="1400" b="1" dirty="0">
                <a:solidFill>
                  <a:srgbClr val="484849"/>
                </a:solidFill>
                <a:latin typeface="微软雅黑" panose="020B0503020204020204" pitchFamily="34" charset="-122"/>
                <a:ea typeface="微软雅黑" panose="020B0503020204020204" pitchFamily="34" charset="-122"/>
              </a:rPr>
              <a:t>批计算环境</a:t>
            </a:r>
            <a:endParaRPr lang="en-US" altLang="zh-CN" sz="14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1400" b="1" dirty="0">
                <a:solidFill>
                  <a:srgbClr val="484849"/>
                </a:solidFill>
                <a:latin typeface="微软雅黑" panose="020B0503020204020204" pitchFamily="34" charset="-122"/>
                <a:ea typeface="微软雅黑" panose="020B0503020204020204" pitchFamily="34" charset="-122"/>
              </a:rPr>
              <a:t> </a:t>
            </a:r>
            <a:r>
              <a:rPr lang="en-US" altLang="zh-CN" sz="1400" b="1" dirty="0" err="1">
                <a:solidFill>
                  <a:srgbClr val="484849"/>
                </a:solidFill>
                <a:latin typeface="微软雅黑" panose="020B0503020204020204" pitchFamily="34" charset="-122"/>
                <a:ea typeface="微软雅黑" panose="020B0503020204020204" pitchFamily="34" charset="-122"/>
              </a:rPr>
              <a:t>val</a:t>
            </a:r>
            <a:r>
              <a:rPr lang="en-US" altLang="zh-CN" sz="1400" b="1" dirty="0">
                <a:solidFill>
                  <a:srgbClr val="484849"/>
                </a:solidFill>
                <a:latin typeface="微软雅黑" panose="020B0503020204020204" pitchFamily="34" charset="-122"/>
                <a:ea typeface="微软雅黑" panose="020B0503020204020204" pitchFamily="34" charset="-122"/>
              </a:rPr>
              <a:t> env: </a:t>
            </a:r>
            <a:r>
              <a:rPr lang="en-US" altLang="zh-CN" sz="1400" b="1" dirty="0" err="1">
                <a:solidFill>
                  <a:srgbClr val="484849"/>
                </a:solidFill>
                <a:latin typeface="微软雅黑" panose="020B0503020204020204" pitchFamily="34" charset="-122"/>
                <a:ea typeface="微软雅黑" panose="020B0503020204020204" pitchFamily="34" charset="-122"/>
              </a:rPr>
              <a:t>ExecutionEnvironment</a:t>
            </a:r>
            <a:r>
              <a:rPr lang="en-US" altLang="zh-CN" sz="1400" b="1" dirty="0">
                <a:solidFill>
                  <a:srgbClr val="484849"/>
                </a:solidFill>
                <a:latin typeface="微软雅黑" panose="020B0503020204020204" pitchFamily="34" charset="-122"/>
                <a:ea typeface="微软雅黑" panose="020B0503020204020204" pitchFamily="34" charset="-122"/>
              </a:rPr>
              <a:t> = </a:t>
            </a:r>
            <a:r>
              <a:rPr lang="en-US" altLang="zh-CN" sz="1400" b="1" dirty="0" err="1">
                <a:solidFill>
                  <a:srgbClr val="484849"/>
                </a:solidFill>
                <a:latin typeface="微软雅黑" panose="020B0503020204020204" pitchFamily="34" charset="-122"/>
                <a:ea typeface="微软雅黑" panose="020B0503020204020204" pitchFamily="34" charset="-122"/>
              </a:rPr>
              <a:t>ExecutionEnvironment.getExecutionEnvironment</a:t>
            </a:r>
            <a:endParaRPr lang="en-US" altLang="zh-CN" sz="14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1400" b="1" dirty="0">
                <a:solidFill>
                  <a:srgbClr val="484849"/>
                </a:solidFill>
                <a:latin typeface="微软雅黑" panose="020B0503020204020204" pitchFamily="34" charset="-122"/>
                <a:ea typeface="微软雅黑" panose="020B0503020204020204" pitchFamily="34" charset="-122"/>
              </a:rPr>
              <a:t>// </a:t>
            </a:r>
            <a:r>
              <a:rPr lang="zh-CN" altLang="en-US" sz="1400" b="1" dirty="0">
                <a:solidFill>
                  <a:srgbClr val="484849"/>
                </a:solidFill>
                <a:latin typeface="微软雅黑" panose="020B0503020204020204" pitchFamily="34" charset="-122"/>
                <a:ea typeface="微软雅黑" panose="020B0503020204020204" pitchFamily="34" charset="-122"/>
              </a:rPr>
              <a:t>导入隐式转换 </a:t>
            </a:r>
            <a:endParaRPr lang="en-US" altLang="zh-CN" sz="14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1400" b="1" dirty="0">
                <a:solidFill>
                  <a:srgbClr val="484849"/>
                </a:solidFill>
                <a:latin typeface="微软雅黑" panose="020B0503020204020204" pitchFamily="34" charset="-122"/>
                <a:ea typeface="微软雅黑" panose="020B0503020204020204" pitchFamily="34" charset="-122"/>
              </a:rPr>
              <a:t>import </a:t>
            </a:r>
            <a:r>
              <a:rPr lang="en-US" altLang="zh-CN" sz="1400" b="1" dirty="0" err="1">
                <a:solidFill>
                  <a:srgbClr val="484849"/>
                </a:solidFill>
                <a:latin typeface="微软雅黑" panose="020B0503020204020204" pitchFamily="34" charset="-122"/>
                <a:ea typeface="微软雅黑" panose="020B0503020204020204" pitchFamily="34" charset="-122"/>
              </a:rPr>
              <a:t>org.apache.flink.api.scala</a:t>
            </a:r>
            <a:r>
              <a:rPr lang="en-US" altLang="zh-CN" sz="1400" b="1" dirty="0">
                <a:solidFill>
                  <a:srgbClr val="484849"/>
                </a:solidFill>
                <a:latin typeface="微软雅黑" panose="020B0503020204020204" pitchFamily="34" charset="-122"/>
                <a:ea typeface="微软雅黑" panose="020B0503020204020204" pitchFamily="34" charset="-122"/>
              </a:rPr>
              <a:t>._ </a:t>
            </a: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1400" b="1" dirty="0">
                <a:solidFill>
                  <a:srgbClr val="484849"/>
                </a:solidFill>
                <a:latin typeface="微软雅黑" panose="020B0503020204020204" pitchFamily="34" charset="-122"/>
                <a:ea typeface="微软雅黑" panose="020B0503020204020204" pitchFamily="34" charset="-122"/>
              </a:rPr>
              <a:t>// </a:t>
            </a:r>
            <a:r>
              <a:rPr lang="zh-CN" altLang="en-US" sz="1400" b="1" dirty="0">
                <a:solidFill>
                  <a:srgbClr val="484849"/>
                </a:solidFill>
                <a:latin typeface="微软雅黑" panose="020B0503020204020204" pitchFamily="34" charset="-122"/>
                <a:ea typeface="微软雅黑" panose="020B0503020204020204" pitchFamily="34" charset="-122"/>
              </a:rPr>
              <a:t>读取数据 </a:t>
            </a:r>
            <a:endParaRPr lang="en-US" altLang="zh-CN" sz="14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1400" b="1" dirty="0" err="1">
                <a:solidFill>
                  <a:srgbClr val="484849"/>
                </a:solidFill>
                <a:latin typeface="微软雅黑" panose="020B0503020204020204" pitchFamily="34" charset="-122"/>
                <a:ea typeface="微软雅黑" panose="020B0503020204020204" pitchFamily="34" charset="-122"/>
              </a:rPr>
              <a:t>val</a:t>
            </a:r>
            <a:r>
              <a:rPr lang="en-US" altLang="zh-CN" sz="1400" b="1" dirty="0">
                <a:solidFill>
                  <a:srgbClr val="484849"/>
                </a:solidFill>
                <a:latin typeface="微软雅黑" panose="020B0503020204020204" pitchFamily="34" charset="-122"/>
                <a:ea typeface="微软雅黑" panose="020B0503020204020204" pitchFamily="34" charset="-122"/>
              </a:rPr>
              <a:t> ds: </a:t>
            </a:r>
            <a:r>
              <a:rPr lang="en-US" altLang="zh-CN" sz="1400" b="1" dirty="0" err="1">
                <a:solidFill>
                  <a:srgbClr val="484849"/>
                </a:solidFill>
                <a:latin typeface="微软雅黑" panose="020B0503020204020204" pitchFamily="34" charset="-122"/>
                <a:ea typeface="微软雅黑" panose="020B0503020204020204" pitchFamily="34" charset="-122"/>
              </a:rPr>
              <a:t>DataSet</a:t>
            </a:r>
            <a:r>
              <a:rPr lang="en-US" altLang="zh-CN" sz="1400" b="1" dirty="0">
                <a:solidFill>
                  <a:srgbClr val="484849"/>
                </a:solidFill>
                <a:latin typeface="微软雅黑" panose="020B0503020204020204" pitchFamily="34" charset="-122"/>
                <a:ea typeface="微软雅黑" panose="020B0503020204020204" pitchFamily="34" charset="-122"/>
              </a:rPr>
              <a:t>[String] = </a:t>
            </a:r>
            <a:r>
              <a:rPr lang="en-US" altLang="zh-CN" sz="1400" b="1" dirty="0" err="1">
                <a:solidFill>
                  <a:srgbClr val="484849"/>
                </a:solidFill>
                <a:latin typeface="微软雅黑" panose="020B0503020204020204" pitchFamily="34" charset="-122"/>
                <a:ea typeface="微软雅黑" panose="020B0503020204020204" pitchFamily="34" charset="-122"/>
              </a:rPr>
              <a:t>env.readTextFile</a:t>
            </a:r>
            <a:r>
              <a:rPr lang="en-US" altLang="zh-CN" sz="1400" b="1" dirty="0">
                <a:solidFill>
                  <a:srgbClr val="484849"/>
                </a:solidFill>
                <a:latin typeface="微软雅黑" panose="020B0503020204020204" pitchFamily="34" charset="-122"/>
                <a:ea typeface="微软雅黑" panose="020B0503020204020204" pitchFamily="34" charset="-122"/>
              </a:rPr>
              <a:t>("D:/input/words.txt") </a:t>
            </a: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1400" b="1" dirty="0">
                <a:solidFill>
                  <a:srgbClr val="484849"/>
                </a:solidFill>
                <a:latin typeface="微软雅黑" panose="020B0503020204020204" pitchFamily="34" charset="-122"/>
                <a:ea typeface="微软雅黑" panose="020B0503020204020204" pitchFamily="34" charset="-122"/>
              </a:rPr>
              <a:t>// </a:t>
            </a:r>
            <a:r>
              <a:rPr lang="zh-CN" altLang="en-US" sz="1400" b="1" dirty="0">
                <a:solidFill>
                  <a:srgbClr val="484849"/>
                </a:solidFill>
                <a:latin typeface="微软雅黑" panose="020B0503020204020204" pitchFamily="34" charset="-122"/>
                <a:ea typeface="微软雅黑" panose="020B0503020204020204" pitchFamily="34" charset="-122"/>
              </a:rPr>
              <a:t>转换计算 </a:t>
            </a:r>
            <a:endParaRPr lang="en-US" altLang="zh-CN" sz="14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1400" b="1" dirty="0" err="1">
                <a:solidFill>
                  <a:srgbClr val="484849"/>
                </a:solidFill>
                <a:latin typeface="微软雅黑" panose="020B0503020204020204" pitchFamily="34" charset="-122"/>
                <a:ea typeface="微软雅黑" panose="020B0503020204020204" pitchFamily="34" charset="-122"/>
              </a:rPr>
              <a:t>val</a:t>
            </a:r>
            <a:r>
              <a:rPr lang="en-US" altLang="zh-CN" sz="1400" b="1" dirty="0">
                <a:solidFill>
                  <a:srgbClr val="484849"/>
                </a:solidFill>
                <a:latin typeface="微软雅黑" panose="020B0503020204020204" pitchFamily="34" charset="-122"/>
                <a:ea typeface="微软雅黑" panose="020B0503020204020204" pitchFamily="34" charset="-122"/>
              </a:rPr>
              <a:t> result: </a:t>
            </a:r>
            <a:r>
              <a:rPr lang="en-US" altLang="zh-CN" sz="1400" b="1" dirty="0" err="1">
                <a:solidFill>
                  <a:srgbClr val="484849"/>
                </a:solidFill>
                <a:latin typeface="微软雅黑" panose="020B0503020204020204" pitchFamily="34" charset="-122"/>
                <a:ea typeface="微软雅黑" panose="020B0503020204020204" pitchFamily="34" charset="-122"/>
              </a:rPr>
              <a:t>AggregateDataSet</a:t>
            </a:r>
            <a:r>
              <a:rPr lang="en-US" altLang="zh-CN" sz="1400" b="1" dirty="0">
                <a:solidFill>
                  <a:srgbClr val="484849"/>
                </a:solidFill>
                <a:latin typeface="微软雅黑" panose="020B0503020204020204" pitchFamily="34" charset="-122"/>
                <a:ea typeface="微软雅黑" panose="020B0503020204020204" pitchFamily="34" charset="-122"/>
              </a:rPr>
              <a:t>[(String, Int)] = </a:t>
            </a:r>
            <a:r>
              <a:rPr lang="en-US" altLang="zh-CN" sz="1400" b="1" dirty="0" err="1">
                <a:solidFill>
                  <a:srgbClr val="484849"/>
                </a:solidFill>
                <a:latin typeface="微软雅黑" panose="020B0503020204020204" pitchFamily="34" charset="-122"/>
                <a:ea typeface="微软雅黑" panose="020B0503020204020204" pitchFamily="34" charset="-122"/>
              </a:rPr>
              <a:t>ds.flatMap</a:t>
            </a:r>
            <a:r>
              <a:rPr lang="en-US" altLang="zh-CN" sz="1400" b="1" dirty="0">
                <a:solidFill>
                  <a:srgbClr val="484849"/>
                </a:solidFill>
                <a:latin typeface="微软雅黑" panose="020B0503020204020204" pitchFamily="34" charset="-122"/>
                <a:ea typeface="微软雅黑" panose="020B0503020204020204" pitchFamily="34" charset="-122"/>
              </a:rPr>
              <a:t>(_.split(" ")) </a:t>
            </a: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1400" b="1" dirty="0">
                <a:solidFill>
                  <a:srgbClr val="484849"/>
                </a:solidFill>
                <a:latin typeface="微软雅黑" panose="020B0503020204020204" pitchFamily="34" charset="-122"/>
                <a:ea typeface="微软雅黑" panose="020B0503020204020204" pitchFamily="34" charset="-122"/>
              </a:rPr>
              <a:t>.map((_, 1)) </a:t>
            </a: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1400" b="1" dirty="0">
                <a:solidFill>
                  <a:srgbClr val="484849"/>
                </a:solidFill>
                <a:latin typeface="微软雅黑" panose="020B0503020204020204" pitchFamily="34" charset="-122"/>
                <a:ea typeface="微软雅黑" panose="020B0503020204020204" pitchFamily="34" charset="-122"/>
              </a:rPr>
              <a:t>.</a:t>
            </a:r>
            <a:r>
              <a:rPr lang="en-US" altLang="zh-CN" sz="1400" b="1" dirty="0" err="1">
                <a:solidFill>
                  <a:srgbClr val="484849"/>
                </a:solidFill>
                <a:latin typeface="微软雅黑" panose="020B0503020204020204" pitchFamily="34" charset="-122"/>
                <a:ea typeface="微软雅黑" panose="020B0503020204020204" pitchFamily="34" charset="-122"/>
              </a:rPr>
              <a:t>groupBy</a:t>
            </a:r>
            <a:r>
              <a:rPr lang="en-US" altLang="zh-CN" sz="1400" b="1" dirty="0">
                <a:solidFill>
                  <a:srgbClr val="484849"/>
                </a:solidFill>
                <a:latin typeface="微软雅黑" panose="020B0503020204020204" pitchFamily="34" charset="-122"/>
                <a:ea typeface="微软雅黑" panose="020B0503020204020204" pitchFamily="34" charset="-122"/>
              </a:rPr>
              <a:t>(0)</a:t>
            </a: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1400" b="1" dirty="0">
                <a:solidFill>
                  <a:srgbClr val="484849"/>
                </a:solidFill>
                <a:latin typeface="微软雅黑" panose="020B0503020204020204" pitchFamily="34" charset="-122"/>
                <a:ea typeface="微软雅黑" panose="020B0503020204020204" pitchFamily="34" charset="-122"/>
              </a:rPr>
              <a:t>.sum(1) </a:t>
            </a:r>
            <a:endParaRPr lang="zh-CN" altLang="en-US" sz="1400" b="1" dirty="0">
              <a:solidFill>
                <a:srgbClr val="484849"/>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3624"/>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12.4</a:t>
            </a:r>
            <a:r>
              <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a:t>
            </a:r>
            <a:r>
              <a:rPr kumimoji="0" lang="en-US" altLang="zh-CN"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Flink</a:t>
            </a:r>
            <a:r>
              <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实例分析</a:t>
            </a:r>
            <a:endPar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62585" y="737870"/>
            <a:ext cx="6646545" cy="460348"/>
            <a:chOff x="772" y="481"/>
            <a:chExt cx="9749" cy="724"/>
          </a:xfrm>
        </p:grpSpPr>
        <p:sp>
          <p:nvSpPr>
            <p:cNvPr id="116"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12.4.1 </a:t>
              </a:r>
              <a:r>
                <a:rPr kumimoji="0" lang="en-US" altLang="zh-CN"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Scala </a:t>
              </a:r>
              <a:r>
                <a:rPr kumimoji="0" lang="en-US" altLang="zh-CN" sz="2400" b="1" i="0" u="none" strike="noStrike" kern="1200" cap="none" spc="0" normalizeH="0" baseline="0" noProof="0" dirty="0" err="1">
                  <a:ln>
                    <a:noFill/>
                  </a:ln>
                  <a:solidFill>
                    <a:srgbClr val="484849"/>
                  </a:solidFill>
                  <a:effectLst/>
                  <a:uLnTx/>
                  <a:uFillTx/>
                  <a:latin typeface="微软雅黑" panose="020B0503020204020204" pitchFamily="34" charset="-122"/>
                  <a:ea typeface="微软雅黑" panose="020B0503020204020204" pitchFamily="34" charset="-122"/>
                  <a:cs typeface="+mn-cs"/>
                </a:rPr>
                <a:t>WordCount</a:t>
              </a:r>
              <a:r>
                <a:rPr kumimoji="0" lang="en-US" altLang="zh-CN"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 </a:t>
              </a:r>
              <a:r>
                <a:rPr kumimoji="0" lang="zh-CN" alt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编程实现</a:t>
              </a:r>
              <a:endPar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8" name="TextBox 54"/>
          <p:cNvSpPr txBox="1"/>
          <p:nvPr/>
        </p:nvSpPr>
        <p:spPr>
          <a:xfrm>
            <a:off x="455514" y="1309276"/>
            <a:ext cx="10964761" cy="534710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just">
              <a:lnSpc>
                <a:spcPct val="150000"/>
              </a:lnSpc>
            </a:pPr>
            <a:r>
              <a:rPr lang="en-US" altLang="zh-CN" sz="1400" b="1" dirty="0">
                <a:solidFill>
                  <a:srgbClr val="484849"/>
                </a:solidFill>
                <a:latin typeface="微软雅黑" panose="020B0503020204020204" pitchFamily="34" charset="-122"/>
                <a:ea typeface="微软雅黑" panose="020B0503020204020204" pitchFamily="34" charset="-122"/>
              </a:rPr>
              <a:t>// </a:t>
            </a:r>
            <a:r>
              <a:rPr lang="zh-CN" altLang="en-US" sz="1400" b="1" dirty="0">
                <a:solidFill>
                  <a:srgbClr val="484849"/>
                </a:solidFill>
                <a:latin typeface="微软雅黑" panose="020B0503020204020204" pitchFamily="34" charset="-122"/>
                <a:ea typeface="微软雅黑" panose="020B0503020204020204" pitchFamily="34" charset="-122"/>
              </a:rPr>
              <a:t>打印（这里的 </a:t>
            </a:r>
            <a:r>
              <a:rPr lang="en-US" altLang="zh-CN" sz="1400" b="1" dirty="0">
                <a:solidFill>
                  <a:srgbClr val="484849"/>
                </a:solidFill>
                <a:latin typeface="微软雅黑" panose="020B0503020204020204" pitchFamily="34" charset="-122"/>
                <a:ea typeface="微软雅黑" panose="020B0503020204020204" pitchFamily="34" charset="-122"/>
              </a:rPr>
              <a:t>print </a:t>
            </a:r>
            <a:r>
              <a:rPr lang="zh-CN" altLang="en-US" sz="1400" b="1" dirty="0">
                <a:solidFill>
                  <a:srgbClr val="484849"/>
                </a:solidFill>
                <a:latin typeface="微软雅黑" panose="020B0503020204020204" pitchFamily="34" charset="-122"/>
                <a:ea typeface="微软雅黑" panose="020B0503020204020204" pitchFamily="34" charset="-122"/>
              </a:rPr>
              <a:t>不能设置分区）</a:t>
            </a:r>
            <a:endParaRPr lang="en-US" altLang="zh-CN" sz="1400" b="1" dirty="0">
              <a:solidFill>
                <a:srgbClr val="484849"/>
              </a:solidFill>
              <a:latin typeface="微软雅黑" panose="020B0503020204020204" pitchFamily="34" charset="-122"/>
              <a:ea typeface="微软雅黑" panose="020B0503020204020204" pitchFamily="34" charset="-122"/>
            </a:endParaRPr>
          </a:p>
          <a:p>
            <a:pPr algn="just">
              <a:lnSpc>
                <a:spcPct val="150000"/>
              </a:lnSpc>
            </a:pPr>
            <a:r>
              <a:rPr lang="zh-CN" altLang="en-US" sz="1400" b="1" dirty="0">
                <a:solidFill>
                  <a:srgbClr val="484849"/>
                </a:solidFill>
                <a:latin typeface="微软雅黑" panose="020B0503020204020204" pitchFamily="34" charset="-122"/>
                <a:ea typeface="微软雅黑" panose="020B0503020204020204" pitchFamily="34" charset="-122"/>
              </a:rPr>
              <a:t> </a:t>
            </a:r>
            <a:r>
              <a:rPr lang="en-US" altLang="zh-CN" sz="1400" b="1" dirty="0" err="1">
                <a:solidFill>
                  <a:srgbClr val="484849"/>
                </a:solidFill>
                <a:latin typeface="微软雅黑" panose="020B0503020204020204" pitchFamily="34" charset="-122"/>
                <a:ea typeface="微软雅黑" panose="020B0503020204020204" pitchFamily="34" charset="-122"/>
              </a:rPr>
              <a:t>result.print</a:t>
            </a:r>
            <a:r>
              <a:rPr lang="en-US" altLang="zh-CN" sz="1400" b="1" dirty="0">
                <a:solidFill>
                  <a:srgbClr val="484849"/>
                </a:solidFill>
                <a:latin typeface="微软雅黑" panose="020B0503020204020204" pitchFamily="34" charset="-122"/>
                <a:ea typeface="微软雅黑" panose="020B0503020204020204" pitchFamily="34" charset="-122"/>
              </a:rPr>
              <a:t>() </a:t>
            </a:r>
          </a:p>
          <a:p>
            <a:pPr algn="just">
              <a:lnSpc>
                <a:spcPct val="150000"/>
              </a:lnSpc>
            </a:pPr>
            <a:r>
              <a:rPr lang="en-US" altLang="zh-CN" sz="1400" b="1" dirty="0">
                <a:solidFill>
                  <a:srgbClr val="484849"/>
                </a:solidFill>
                <a:latin typeface="微软雅黑" panose="020B0503020204020204" pitchFamily="34" charset="-122"/>
                <a:ea typeface="微软雅黑" panose="020B0503020204020204" pitchFamily="34" charset="-122"/>
              </a:rPr>
              <a:t>  }</a:t>
            </a:r>
          </a:p>
          <a:p>
            <a:pPr algn="just">
              <a:lnSpc>
                <a:spcPct val="150000"/>
              </a:lnSpc>
            </a:pPr>
            <a:r>
              <a:rPr lang="en-US" altLang="zh-CN" sz="1400" b="1" dirty="0">
                <a:solidFill>
                  <a:srgbClr val="484849"/>
                </a:solidFill>
                <a:latin typeface="微软雅黑" panose="020B0503020204020204" pitchFamily="34" charset="-122"/>
                <a:ea typeface="微软雅黑" panose="020B0503020204020204" pitchFamily="34" charset="-122"/>
              </a:rPr>
              <a:t>}</a:t>
            </a:r>
          </a:p>
          <a:p>
            <a:pPr algn="just">
              <a:lnSpc>
                <a:spcPct val="150000"/>
              </a:lnSpc>
            </a:pPr>
            <a:endParaRPr lang="en-US" altLang="zh-CN" sz="1400" b="1" dirty="0">
              <a:solidFill>
                <a:srgbClr val="484849"/>
              </a:solidFill>
              <a:latin typeface="微软雅黑" panose="020B0503020204020204" pitchFamily="34" charset="-122"/>
              <a:ea typeface="微软雅黑" panose="020B0503020204020204" pitchFamily="34" charset="-122"/>
            </a:endParaRPr>
          </a:p>
          <a:p>
            <a:pPr algn="just">
              <a:lnSpc>
                <a:spcPct val="150000"/>
              </a:lnSpc>
            </a:pPr>
            <a:r>
              <a:rPr lang="zh-CN" altLang="en-US" sz="2000" b="1" dirty="0">
                <a:solidFill>
                  <a:srgbClr val="484849"/>
                </a:solidFill>
                <a:latin typeface="微软雅黑" panose="020B0503020204020204" pitchFamily="34" charset="-122"/>
                <a:ea typeface="微软雅黑" panose="020B0503020204020204" pitchFamily="34" charset="-122"/>
              </a:rPr>
              <a:t>（</a:t>
            </a:r>
            <a:r>
              <a:rPr lang="en-US" altLang="zh-CN" sz="2000" b="1" dirty="0">
                <a:solidFill>
                  <a:srgbClr val="484849"/>
                </a:solidFill>
                <a:latin typeface="微软雅黑" panose="020B0503020204020204" pitchFamily="34" charset="-122"/>
                <a:ea typeface="微软雅黑" panose="020B0503020204020204" pitchFamily="34" charset="-122"/>
              </a:rPr>
              <a:t>4</a:t>
            </a:r>
            <a:r>
              <a:rPr lang="zh-CN" altLang="en-US" sz="2000" b="1" dirty="0">
                <a:solidFill>
                  <a:srgbClr val="484849"/>
                </a:solidFill>
                <a:latin typeface="微软雅黑" panose="020B0503020204020204" pitchFamily="34" charset="-122"/>
                <a:ea typeface="微软雅黑" panose="020B0503020204020204" pitchFamily="34" charset="-122"/>
              </a:rPr>
              <a:t>）运行程序，控制台会打印出结果： </a:t>
            </a:r>
            <a:endParaRPr lang="en-US" altLang="zh-CN" sz="2000" b="1" dirty="0">
              <a:solidFill>
                <a:srgbClr val="484849"/>
              </a:solidFill>
              <a:latin typeface="微软雅黑" panose="020B0503020204020204" pitchFamily="34" charset="-122"/>
              <a:ea typeface="微软雅黑" panose="020B0503020204020204" pitchFamily="34" charset="-122"/>
            </a:endParaRPr>
          </a:p>
          <a:p>
            <a:pPr algn="just">
              <a:lnSpc>
                <a:spcPct val="150000"/>
              </a:lnSpc>
            </a:pPr>
            <a:r>
              <a:rPr lang="en-US" altLang="zh-CN" sz="2000" b="1" dirty="0">
                <a:solidFill>
                  <a:srgbClr val="484849"/>
                </a:solidFill>
                <a:latin typeface="微软雅黑" panose="020B0503020204020204" pitchFamily="34" charset="-122"/>
                <a:ea typeface="微软雅黑" panose="020B0503020204020204" pitchFamily="34" charset="-122"/>
              </a:rPr>
              <a:t>        (apache,2) </a:t>
            </a:r>
          </a:p>
          <a:p>
            <a:pPr algn="just">
              <a:lnSpc>
                <a:spcPct val="150000"/>
              </a:lnSpc>
            </a:pPr>
            <a:r>
              <a:rPr lang="en-US" altLang="zh-CN" sz="2000" b="1" dirty="0">
                <a:solidFill>
                  <a:srgbClr val="484849"/>
                </a:solidFill>
                <a:latin typeface="微软雅黑" panose="020B0503020204020204" pitchFamily="34" charset="-122"/>
                <a:ea typeface="微软雅黑" panose="020B0503020204020204" pitchFamily="34" charset="-122"/>
              </a:rPr>
              <a:t>        (flink,1) </a:t>
            </a:r>
          </a:p>
          <a:p>
            <a:pPr algn="just">
              <a:lnSpc>
                <a:spcPct val="150000"/>
              </a:lnSpc>
            </a:pPr>
            <a:r>
              <a:rPr lang="en-US" altLang="zh-CN" sz="2000" b="1" dirty="0">
                <a:solidFill>
                  <a:srgbClr val="484849"/>
                </a:solidFill>
                <a:latin typeface="微软雅黑" panose="020B0503020204020204" pitchFamily="34" charset="-122"/>
                <a:ea typeface="微软雅黑" panose="020B0503020204020204" pitchFamily="34" charset="-122"/>
              </a:rPr>
              <a:t>        (hbase,1) </a:t>
            </a:r>
          </a:p>
          <a:p>
            <a:pPr algn="just">
              <a:lnSpc>
                <a:spcPct val="150000"/>
              </a:lnSpc>
            </a:pPr>
            <a:r>
              <a:rPr lang="en-US" altLang="zh-CN" sz="2000" b="1" dirty="0">
                <a:solidFill>
                  <a:srgbClr val="484849"/>
                </a:solidFill>
                <a:latin typeface="微软雅黑" panose="020B0503020204020204" pitchFamily="34" charset="-122"/>
                <a:ea typeface="微软雅黑" panose="020B0503020204020204" pitchFamily="34" charset="-122"/>
              </a:rPr>
              <a:t>        (hadoop,2) </a:t>
            </a:r>
          </a:p>
          <a:p>
            <a:pPr algn="just">
              <a:lnSpc>
                <a:spcPct val="150000"/>
              </a:lnSpc>
            </a:pPr>
            <a:r>
              <a:rPr lang="en-US" altLang="zh-CN" sz="2000" b="1" dirty="0">
                <a:solidFill>
                  <a:srgbClr val="484849"/>
                </a:solidFill>
                <a:latin typeface="微软雅黑" panose="020B0503020204020204" pitchFamily="34" charset="-122"/>
                <a:ea typeface="微软雅黑" panose="020B0503020204020204" pitchFamily="34" charset="-122"/>
              </a:rPr>
              <a:t>        (hello,3) </a:t>
            </a:r>
          </a:p>
          <a:p>
            <a:pPr algn="just">
              <a:lnSpc>
                <a:spcPct val="150000"/>
              </a:lnSpc>
            </a:pPr>
            <a:r>
              <a:rPr lang="zh-CN" altLang="en-US" sz="2000" b="1" dirty="0">
                <a:solidFill>
                  <a:srgbClr val="484849"/>
                </a:solidFill>
                <a:latin typeface="微软雅黑" panose="020B0503020204020204" pitchFamily="34" charset="-122"/>
                <a:ea typeface="微软雅黑" panose="020B0503020204020204" pitchFamily="34" charset="-122"/>
              </a:rPr>
              <a:t>        可以看到，程序运行的结果已将文档中的所有单词的频次，全部统计出来，并以二元组 的形式在控制台打印输出了。</a:t>
            </a:r>
          </a:p>
        </p:txBody>
      </p:sp>
    </p:spTree>
  </p:cSld>
  <p:clrMapOvr>
    <a:masterClrMapping/>
  </p:clrMapOvr>
  <p:transition spd="slow" advClick="0" advTm="3624"/>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12.4</a:t>
            </a:r>
            <a:r>
              <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a:t>
            </a:r>
            <a:r>
              <a:rPr kumimoji="0" lang="en-US" altLang="zh-CN"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Flink</a:t>
            </a:r>
            <a:r>
              <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实例分析</a:t>
            </a:r>
            <a:endPar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62585" y="737870"/>
            <a:ext cx="6646545" cy="460347"/>
            <a:chOff x="772" y="481"/>
            <a:chExt cx="9749" cy="724"/>
          </a:xfrm>
        </p:grpSpPr>
        <p:sp>
          <p:nvSpPr>
            <p:cNvPr id="116"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12.4.2 </a:t>
              </a:r>
              <a:r>
                <a:rPr lang="en-US" altLang="zh-CN" sz="2400" b="1" dirty="0">
                  <a:solidFill>
                    <a:srgbClr val="484849"/>
                  </a:solidFill>
                  <a:latin typeface="微软雅黑" panose="020B0503020204020204" pitchFamily="34" charset="-122"/>
                  <a:ea typeface="微软雅黑" panose="020B0503020204020204" pitchFamily="34" charset="-122"/>
                </a:rPr>
                <a:t>Java </a:t>
              </a:r>
              <a:r>
                <a:rPr lang="en-US" altLang="zh-CN" sz="2400" b="1" dirty="0" err="1">
                  <a:solidFill>
                    <a:srgbClr val="484849"/>
                  </a:solidFill>
                  <a:latin typeface="微软雅黑" panose="020B0503020204020204" pitchFamily="34" charset="-122"/>
                  <a:ea typeface="微软雅黑" panose="020B0503020204020204" pitchFamily="34" charset="-122"/>
                </a:rPr>
                <a:t>WordCount</a:t>
              </a:r>
              <a:r>
                <a:rPr lang="en-US" altLang="zh-CN" sz="24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编程实现</a:t>
              </a:r>
              <a:endParaRPr sz="24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8" name="TextBox 54"/>
          <p:cNvSpPr txBox="1"/>
          <p:nvPr/>
        </p:nvSpPr>
        <p:spPr>
          <a:xfrm>
            <a:off x="478144" y="1199489"/>
            <a:ext cx="10964761" cy="142295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000" b="1" dirty="0">
                <a:solidFill>
                  <a:srgbClr val="484849"/>
                </a:solidFill>
                <a:latin typeface="微软雅黑" panose="020B0503020204020204" pitchFamily="34" charset="-122"/>
                <a:ea typeface="微软雅黑" panose="020B0503020204020204" pitchFamily="34" charset="-122"/>
              </a:rPr>
              <a:t>创建项目及代码实现</a:t>
            </a:r>
            <a:r>
              <a:rPr lang="en-US" altLang="zh-CN" sz="2000" b="1" dirty="0">
                <a:solidFill>
                  <a:srgbClr val="484849"/>
                </a:solidFill>
                <a:latin typeface="微软雅黑" panose="020B0503020204020204" pitchFamily="34" charset="-122"/>
                <a:ea typeface="微软雅黑" panose="020B0503020204020204" pitchFamily="34" charset="-122"/>
              </a:rPr>
              <a:t>:</a:t>
            </a:r>
          </a:p>
          <a:p>
            <a:pPr marL="457200" marR="0" lvl="0" indent="-457200" algn="just" defTabSz="914400" rtl="0" eaLnBrk="1" fontAlgn="base" latinLnBrk="0" hangingPunct="1">
              <a:lnSpc>
                <a:spcPct val="150000"/>
              </a:lnSpc>
              <a:spcBef>
                <a:spcPct val="0"/>
              </a:spcBef>
              <a:spcAft>
                <a:spcPct val="0"/>
              </a:spcAft>
              <a:buClrTx/>
              <a:buSzTx/>
              <a:buFont typeface="Arial" panose="020B0604020202020204" pitchFamily="34" charset="0"/>
              <a:buAutoNum type="arabicParenBoth"/>
              <a:defRPr/>
            </a:pPr>
            <a:r>
              <a:rPr lang="zh-CN" altLang="en-US" sz="2000" b="1" dirty="0">
                <a:solidFill>
                  <a:srgbClr val="484849"/>
                </a:solidFill>
                <a:latin typeface="微软雅黑" panose="020B0503020204020204" pitchFamily="34" charset="-122"/>
                <a:ea typeface="微软雅黑" panose="020B0503020204020204" pitchFamily="34" charset="-122"/>
              </a:rPr>
              <a:t>在 </a:t>
            </a:r>
            <a:r>
              <a:rPr lang="en-US" altLang="zh-CN" sz="2000" b="1" dirty="0" err="1">
                <a:solidFill>
                  <a:srgbClr val="484849"/>
                </a:solidFill>
                <a:latin typeface="微软雅黑" panose="020B0503020204020204" pitchFamily="34" charset="-122"/>
                <a:ea typeface="微软雅黑" panose="020B0503020204020204" pitchFamily="34" charset="-122"/>
              </a:rPr>
              <a:t>org.testFlink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包下静态 </a:t>
            </a:r>
            <a:r>
              <a:rPr lang="en-US" altLang="zh-CN" sz="2000" b="1" dirty="0">
                <a:solidFill>
                  <a:srgbClr val="484849"/>
                </a:solidFill>
                <a:latin typeface="微软雅黑" panose="020B0503020204020204" pitchFamily="34" charset="-122"/>
                <a:ea typeface="微软雅黑" panose="020B0503020204020204" pitchFamily="34" charset="-122"/>
              </a:rPr>
              <a:t>main </a:t>
            </a:r>
            <a:r>
              <a:rPr lang="zh-CN" altLang="en-US" sz="2000" b="1" dirty="0">
                <a:solidFill>
                  <a:srgbClr val="484849"/>
                </a:solidFill>
                <a:latin typeface="微软雅黑" panose="020B0503020204020204" pitchFamily="34" charset="-122"/>
                <a:ea typeface="微软雅黑" panose="020B0503020204020204" pitchFamily="34" charset="-122"/>
              </a:rPr>
              <a:t>方法中编写测试代码。</a:t>
            </a:r>
            <a:endParaRPr lang="en-US" altLang="zh-CN" sz="2000" b="1" dirty="0">
              <a:solidFill>
                <a:srgbClr val="484849"/>
              </a:solidFill>
              <a:latin typeface="微软雅黑" panose="020B0503020204020204" pitchFamily="34" charset="-122"/>
              <a:ea typeface="微软雅黑" panose="020B0503020204020204" pitchFamily="34" charset="-122"/>
            </a:endParaRPr>
          </a:p>
          <a:p>
            <a:pPr marR="0" lvl="0" algn="just" defTabSz="914400" rtl="0" eaLnBrk="1" fontAlgn="base" latinLnBrk="0" hangingPunct="1">
              <a:lnSpc>
                <a:spcPct val="150000"/>
              </a:lnSpc>
              <a:spcBef>
                <a:spcPct val="0"/>
              </a:spcBef>
              <a:spcAft>
                <a:spcPct val="0"/>
              </a:spcAft>
              <a:buClrTx/>
              <a:buSzTx/>
              <a:defRPr/>
            </a:pPr>
            <a:endParaRPr lang="en-US" altLang="zh-CN" sz="2000" b="1" dirty="0">
              <a:solidFill>
                <a:srgbClr val="484849"/>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3"/>
          <a:stretch>
            <a:fillRect/>
          </a:stretch>
        </p:blipFill>
        <p:spPr>
          <a:xfrm>
            <a:off x="776488" y="2204864"/>
            <a:ext cx="7410125" cy="4464496"/>
          </a:xfrm>
          <a:prstGeom prst="rect">
            <a:avLst/>
          </a:prstGeom>
        </p:spPr>
      </p:pic>
    </p:spTree>
  </p:cSld>
  <p:clrMapOvr>
    <a:masterClrMapping/>
  </p:clrMapOvr>
  <p:transition spd="slow" advClick="0" advTm="3624"/>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12.4</a:t>
            </a:r>
            <a:r>
              <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a:t>
            </a:r>
            <a:r>
              <a:rPr kumimoji="0" lang="en-US" altLang="zh-CN"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Flink</a:t>
            </a:r>
            <a:r>
              <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实例分析</a:t>
            </a:r>
            <a:endPar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62585" y="737870"/>
            <a:ext cx="6646545" cy="460347"/>
            <a:chOff x="772" y="481"/>
            <a:chExt cx="9749" cy="724"/>
          </a:xfrm>
        </p:grpSpPr>
        <p:sp>
          <p:nvSpPr>
            <p:cNvPr id="116"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12.4.2 </a:t>
              </a:r>
              <a:r>
                <a:rPr kumimoji="0" lang="en-US" altLang="zh-CN"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Java </a:t>
              </a:r>
              <a:r>
                <a:rPr kumimoji="0" lang="en-US" altLang="zh-CN" sz="2400" b="1" i="0" u="none" strike="noStrike" kern="1200" cap="none" spc="0" normalizeH="0" baseline="0" noProof="0" dirty="0" err="1">
                  <a:ln>
                    <a:noFill/>
                  </a:ln>
                  <a:solidFill>
                    <a:srgbClr val="484849"/>
                  </a:solidFill>
                  <a:effectLst/>
                  <a:uLnTx/>
                  <a:uFillTx/>
                  <a:latin typeface="微软雅黑" panose="020B0503020204020204" pitchFamily="34" charset="-122"/>
                  <a:ea typeface="微软雅黑" panose="020B0503020204020204" pitchFamily="34" charset="-122"/>
                  <a:cs typeface="+mn-cs"/>
                </a:rPr>
                <a:t>WordCount</a:t>
              </a:r>
              <a:r>
                <a:rPr kumimoji="0" lang="en-US" altLang="zh-CN"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 </a:t>
              </a:r>
              <a:r>
                <a:rPr kumimoji="0" lang="zh-CN" alt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编程实现</a:t>
              </a:r>
              <a:endPar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pic>
        <p:nvPicPr>
          <p:cNvPr id="9" name="图片 8"/>
          <p:cNvPicPr>
            <a:picLocks noChangeAspect="1"/>
          </p:cNvPicPr>
          <p:nvPr/>
        </p:nvPicPr>
        <p:blipFill>
          <a:blip r:embed="rId3"/>
          <a:stretch>
            <a:fillRect/>
          </a:stretch>
        </p:blipFill>
        <p:spPr>
          <a:xfrm>
            <a:off x="407003" y="1331744"/>
            <a:ext cx="8942204" cy="5049584"/>
          </a:xfrm>
          <a:prstGeom prst="rect">
            <a:avLst/>
          </a:prstGeom>
        </p:spPr>
      </p:pic>
    </p:spTree>
  </p:cSld>
  <p:clrMapOvr>
    <a:masterClrMapping/>
  </p:clrMapOvr>
  <p:transition spd="slow" advClick="0" advTm="3624"/>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12.4</a:t>
            </a:r>
            <a:r>
              <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a:t>
            </a:r>
            <a:r>
              <a:rPr kumimoji="0" lang="en-US" altLang="zh-CN"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Flink</a:t>
            </a:r>
            <a:r>
              <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实例分析</a:t>
            </a:r>
            <a:endPar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62585" y="737870"/>
            <a:ext cx="6646545" cy="460347"/>
            <a:chOff x="772" y="481"/>
            <a:chExt cx="9749" cy="724"/>
          </a:xfrm>
        </p:grpSpPr>
        <p:sp>
          <p:nvSpPr>
            <p:cNvPr id="116"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12.4.2 </a:t>
              </a:r>
              <a:r>
                <a:rPr kumimoji="0" lang="en-US" altLang="zh-CN"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Java </a:t>
              </a:r>
              <a:r>
                <a:rPr kumimoji="0" lang="en-US" altLang="zh-CN" sz="2400" b="1" i="0" u="none" strike="noStrike" kern="1200" cap="none" spc="0" normalizeH="0" baseline="0" noProof="0" dirty="0" err="1">
                  <a:ln>
                    <a:noFill/>
                  </a:ln>
                  <a:solidFill>
                    <a:srgbClr val="484849"/>
                  </a:solidFill>
                  <a:effectLst/>
                  <a:uLnTx/>
                  <a:uFillTx/>
                  <a:latin typeface="微软雅黑" panose="020B0503020204020204" pitchFamily="34" charset="-122"/>
                  <a:ea typeface="微软雅黑" panose="020B0503020204020204" pitchFamily="34" charset="-122"/>
                  <a:cs typeface="+mn-cs"/>
                </a:rPr>
                <a:t>WordCount</a:t>
              </a:r>
              <a:r>
                <a:rPr kumimoji="0" lang="en-US" altLang="zh-CN"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 </a:t>
              </a:r>
              <a:r>
                <a:rPr kumimoji="0" lang="zh-CN" alt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编程实现</a:t>
              </a:r>
              <a:endPar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pic>
        <p:nvPicPr>
          <p:cNvPr id="4" name="图片 3"/>
          <p:cNvPicPr>
            <a:picLocks noChangeAspect="1"/>
          </p:cNvPicPr>
          <p:nvPr/>
        </p:nvPicPr>
        <p:blipFill>
          <a:blip r:embed="rId3"/>
          <a:stretch>
            <a:fillRect/>
          </a:stretch>
        </p:blipFill>
        <p:spPr>
          <a:xfrm>
            <a:off x="671772" y="1467081"/>
            <a:ext cx="8530434" cy="4865502"/>
          </a:xfrm>
          <a:prstGeom prst="rect">
            <a:avLst/>
          </a:prstGeom>
        </p:spPr>
      </p:pic>
    </p:spTree>
  </p:cSld>
  <p:clrMapOvr>
    <a:masterClrMapping/>
  </p:clrMapOvr>
  <p:transition spd="slow" advClick="0" advTm="3624"/>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stretch>
            <a:fillRect/>
          </a:stretch>
        </p:blipFill>
        <p:spPr>
          <a:xfrm>
            <a:off x="769789" y="6031576"/>
            <a:ext cx="3744416" cy="826424"/>
          </a:xfrm>
          <a:prstGeom prst="rect">
            <a:avLst/>
          </a:prstGeom>
        </p:spPr>
      </p:pic>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12.4</a:t>
            </a:r>
            <a:r>
              <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a:t>
            </a:r>
            <a:r>
              <a:rPr kumimoji="0" lang="en-US" altLang="zh-CN"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Flink</a:t>
            </a:r>
            <a:r>
              <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实例分析</a:t>
            </a:r>
            <a:endPar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62585" y="737870"/>
            <a:ext cx="6646545" cy="460347"/>
            <a:chOff x="772" y="481"/>
            <a:chExt cx="9749" cy="724"/>
          </a:xfrm>
        </p:grpSpPr>
        <p:sp>
          <p:nvSpPr>
            <p:cNvPr id="116"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12.4.2 </a:t>
              </a:r>
              <a:r>
                <a:rPr kumimoji="0" lang="en-US" altLang="zh-CN"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Java </a:t>
              </a:r>
              <a:r>
                <a:rPr kumimoji="0" lang="en-US" altLang="zh-CN" sz="2400" b="1" i="0" u="none" strike="noStrike" kern="1200" cap="none" spc="0" normalizeH="0" baseline="0" noProof="0" dirty="0" err="1">
                  <a:ln>
                    <a:noFill/>
                  </a:ln>
                  <a:solidFill>
                    <a:srgbClr val="484849"/>
                  </a:solidFill>
                  <a:effectLst/>
                  <a:uLnTx/>
                  <a:uFillTx/>
                  <a:latin typeface="微软雅黑" panose="020B0503020204020204" pitchFamily="34" charset="-122"/>
                  <a:ea typeface="微软雅黑" panose="020B0503020204020204" pitchFamily="34" charset="-122"/>
                  <a:cs typeface="+mn-cs"/>
                </a:rPr>
                <a:t>WordCount</a:t>
              </a:r>
              <a:r>
                <a:rPr kumimoji="0" lang="en-US" altLang="zh-CN"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 </a:t>
              </a:r>
              <a:r>
                <a:rPr kumimoji="0" lang="zh-CN" alt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编程实现</a:t>
              </a:r>
              <a:endPar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pic>
        <p:nvPicPr>
          <p:cNvPr id="8" name="图片 7"/>
          <p:cNvPicPr>
            <a:picLocks noChangeAspect="1"/>
          </p:cNvPicPr>
          <p:nvPr/>
        </p:nvPicPr>
        <p:blipFill>
          <a:blip r:embed="rId4"/>
          <a:stretch>
            <a:fillRect/>
          </a:stretch>
        </p:blipFill>
        <p:spPr>
          <a:xfrm>
            <a:off x="610334" y="1456639"/>
            <a:ext cx="9088447" cy="4780673"/>
          </a:xfrm>
          <a:prstGeom prst="rect">
            <a:avLst/>
          </a:prstGeom>
        </p:spPr>
      </p:pic>
    </p:spTree>
  </p:cSld>
  <p:clrMapOvr>
    <a:masterClrMapping/>
  </p:clrMapOvr>
  <p:transition spd="slow" advClick="0" advTm="3624"/>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12.4</a:t>
            </a:r>
            <a:r>
              <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a:t>
            </a:r>
            <a:r>
              <a:rPr kumimoji="0" lang="en-US" altLang="zh-CN"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Flink</a:t>
            </a:r>
            <a:r>
              <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实例分析</a:t>
            </a:r>
            <a:endPar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62585" y="737870"/>
            <a:ext cx="6646545" cy="460347"/>
            <a:chOff x="772" y="481"/>
            <a:chExt cx="9749" cy="724"/>
          </a:xfrm>
        </p:grpSpPr>
        <p:sp>
          <p:nvSpPr>
            <p:cNvPr id="116"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12.4.2 </a:t>
              </a:r>
              <a:r>
                <a:rPr kumimoji="0" lang="en-US" altLang="zh-CN"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Java </a:t>
              </a:r>
              <a:r>
                <a:rPr kumimoji="0" lang="en-US" altLang="zh-CN" sz="2400" b="1" i="0" u="none" strike="noStrike" kern="1200" cap="none" spc="0" normalizeH="0" baseline="0" noProof="0" dirty="0" err="1">
                  <a:ln>
                    <a:noFill/>
                  </a:ln>
                  <a:solidFill>
                    <a:srgbClr val="484849"/>
                  </a:solidFill>
                  <a:effectLst/>
                  <a:uLnTx/>
                  <a:uFillTx/>
                  <a:latin typeface="微软雅黑" panose="020B0503020204020204" pitchFamily="34" charset="-122"/>
                  <a:ea typeface="微软雅黑" panose="020B0503020204020204" pitchFamily="34" charset="-122"/>
                  <a:cs typeface="+mn-cs"/>
                </a:rPr>
                <a:t>WordCount</a:t>
              </a:r>
              <a:r>
                <a:rPr kumimoji="0" lang="en-US" altLang="zh-CN"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 </a:t>
              </a:r>
              <a:r>
                <a:rPr kumimoji="0" lang="zh-CN" alt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编程实现</a:t>
              </a:r>
              <a:endPar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8" name="TextBox 54"/>
          <p:cNvSpPr txBox="1"/>
          <p:nvPr/>
        </p:nvSpPr>
        <p:spPr>
          <a:xfrm>
            <a:off x="478144" y="1302803"/>
            <a:ext cx="10964761" cy="4192943"/>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R="0" lvl="0" algn="just" defTabSz="914400" rtl="0" eaLnBrk="1" fontAlgn="base" latinLnBrk="0" hangingPunct="1">
              <a:lnSpc>
                <a:spcPct val="150000"/>
              </a:lnSpc>
              <a:spcBef>
                <a:spcPct val="0"/>
              </a:spcBef>
              <a:spcAft>
                <a:spcPct val="0"/>
              </a:spcAft>
              <a:buClrTx/>
              <a:buSzTx/>
              <a:defRPr/>
            </a:pPr>
            <a:r>
              <a:rPr kumimoji="0" lang="en-US" altLang="zh-CN"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(2) </a:t>
            </a:r>
            <a:r>
              <a:rPr lang="zh-CN" altLang="en-US" sz="2000" b="1" dirty="0">
                <a:solidFill>
                  <a:srgbClr val="484849"/>
                </a:solidFill>
                <a:latin typeface="微软雅黑" panose="020B0503020204020204" pitchFamily="34" charset="-122"/>
                <a:ea typeface="微软雅黑" panose="020B0503020204020204" pitchFamily="34" charset="-122"/>
              </a:rPr>
              <a:t>运行程序，控制台会打印出结果：</a:t>
            </a:r>
            <a:endParaRPr lang="en-US" altLang="zh-CN" sz="2000" b="1" dirty="0">
              <a:solidFill>
                <a:srgbClr val="484849"/>
              </a:solidFill>
              <a:latin typeface="微软雅黑" panose="020B0503020204020204" pitchFamily="34" charset="-122"/>
              <a:ea typeface="微软雅黑" panose="020B0503020204020204" pitchFamily="34" charset="-122"/>
            </a:endParaRPr>
          </a:p>
          <a:p>
            <a:pPr marR="0" lvl="0" algn="just" defTabSz="914400" rtl="0" eaLnBrk="1" fontAlgn="base" latinLnBrk="0" hangingPunct="1">
              <a:lnSpc>
                <a:spcPct val="150000"/>
              </a:lnSpc>
              <a:spcBef>
                <a:spcPct val="0"/>
              </a:spcBef>
              <a:spcAft>
                <a:spcPct val="0"/>
              </a:spcAft>
              <a:buClrTx/>
              <a:buSzTx/>
              <a:defRPr/>
            </a:pPr>
            <a:r>
              <a:rPr lang="en-US" altLang="zh-CN" sz="2000" b="1" dirty="0">
                <a:solidFill>
                  <a:srgbClr val="484849"/>
                </a:solidFill>
                <a:latin typeface="微软雅黑" panose="020B0503020204020204" pitchFamily="34" charset="-122"/>
                <a:ea typeface="微软雅黑" panose="020B0503020204020204" pitchFamily="34" charset="-122"/>
              </a:rPr>
              <a:t>	(flink,1) </a:t>
            </a:r>
          </a:p>
          <a:p>
            <a:pPr marR="0" lvl="0" algn="just" defTabSz="914400" rtl="0" eaLnBrk="1" fontAlgn="base" latinLnBrk="0" hangingPunct="1">
              <a:lnSpc>
                <a:spcPct val="150000"/>
              </a:lnSpc>
              <a:spcBef>
                <a:spcPct val="0"/>
              </a:spcBef>
              <a:spcAft>
                <a:spcPct val="0"/>
              </a:spcAft>
              <a:buClrTx/>
              <a:buSzTx/>
              <a:defRPr/>
            </a:pPr>
            <a:r>
              <a:rPr lang="en-US" altLang="zh-CN" sz="2000" b="1" dirty="0">
                <a:solidFill>
                  <a:srgbClr val="484849"/>
                </a:solidFill>
                <a:latin typeface="微软雅黑" panose="020B0503020204020204" pitchFamily="34" charset="-122"/>
                <a:ea typeface="微软雅黑" panose="020B0503020204020204" pitchFamily="34" charset="-122"/>
              </a:rPr>
              <a:t>	(hbase,1) </a:t>
            </a:r>
          </a:p>
          <a:p>
            <a:pPr marR="0" lvl="0" algn="just" defTabSz="914400" rtl="0" eaLnBrk="1" fontAlgn="base" latinLnBrk="0" hangingPunct="1">
              <a:lnSpc>
                <a:spcPct val="150000"/>
              </a:lnSpc>
              <a:spcBef>
                <a:spcPct val="0"/>
              </a:spcBef>
              <a:spcAft>
                <a:spcPct val="0"/>
              </a:spcAft>
              <a:buClrTx/>
              <a:buSzTx/>
              <a:defRPr/>
            </a:pPr>
            <a:r>
              <a:rPr lang="en-US" altLang="zh-CN" sz="2000" b="1" dirty="0">
                <a:solidFill>
                  <a:srgbClr val="484849"/>
                </a:solidFill>
                <a:latin typeface="微软雅黑" panose="020B0503020204020204" pitchFamily="34" charset="-122"/>
                <a:ea typeface="微软雅黑" panose="020B0503020204020204" pitchFamily="34" charset="-122"/>
              </a:rPr>
              <a:t>	(hello,3) </a:t>
            </a:r>
          </a:p>
          <a:p>
            <a:pPr marR="0" lvl="0" algn="just" defTabSz="914400" rtl="0" eaLnBrk="1" fontAlgn="base" latinLnBrk="0" hangingPunct="1">
              <a:lnSpc>
                <a:spcPct val="150000"/>
              </a:lnSpc>
              <a:spcBef>
                <a:spcPct val="0"/>
              </a:spcBef>
              <a:spcAft>
                <a:spcPct val="0"/>
              </a:spcAft>
              <a:buClrTx/>
              <a:buSzTx/>
              <a:defRPr/>
            </a:pPr>
            <a:r>
              <a:rPr lang="en-US" altLang="zh-CN" sz="2000" b="1" dirty="0">
                <a:solidFill>
                  <a:srgbClr val="484849"/>
                </a:solidFill>
                <a:latin typeface="微软雅黑" panose="020B0503020204020204" pitchFamily="34" charset="-122"/>
                <a:ea typeface="微软雅黑" panose="020B0503020204020204" pitchFamily="34" charset="-122"/>
              </a:rPr>
              <a:t>	(apache,2) </a:t>
            </a:r>
          </a:p>
          <a:p>
            <a:pPr marR="0" lvl="0" algn="just" defTabSz="914400" rtl="0" eaLnBrk="1" fontAlgn="base" latinLnBrk="0" hangingPunct="1">
              <a:lnSpc>
                <a:spcPct val="150000"/>
              </a:lnSpc>
              <a:spcBef>
                <a:spcPct val="0"/>
              </a:spcBef>
              <a:spcAft>
                <a:spcPct val="0"/>
              </a:spcAft>
              <a:buClrTx/>
              <a:buSzTx/>
              <a:defRPr/>
            </a:pPr>
            <a:r>
              <a:rPr lang="en-US" altLang="zh-CN" sz="2000" b="1" dirty="0">
                <a:solidFill>
                  <a:srgbClr val="484849"/>
                </a:solidFill>
                <a:latin typeface="微软雅黑" panose="020B0503020204020204" pitchFamily="34" charset="-122"/>
                <a:ea typeface="微软雅黑" panose="020B0503020204020204" pitchFamily="34" charset="-122"/>
              </a:rPr>
              <a:t>	(hadoop,2)</a:t>
            </a:r>
          </a:p>
          <a:p>
            <a:pPr marR="0" lvl="0" algn="just" defTabSz="914400" rtl="0" eaLnBrk="1" fontAlgn="base" latinLnBrk="0" hangingPunct="1">
              <a:lnSpc>
                <a:spcPct val="150000"/>
              </a:lnSpc>
              <a:spcBef>
                <a:spcPct val="0"/>
              </a:spcBef>
              <a:spcAft>
                <a:spcPct val="0"/>
              </a:spcAft>
              <a:buClrTx/>
              <a:buSzTx/>
              <a:defRPr/>
            </a:pPr>
            <a:endParaRPr lang="en-US" altLang="zh-CN" sz="2000" b="1" dirty="0">
              <a:solidFill>
                <a:srgbClr val="484849"/>
              </a:solidFill>
              <a:latin typeface="微软雅黑" panose="020B0503020204020204" pitchFamily="34" charset="-122"/>
              <a:ea typeface="微软雅黑" panose="020B0503020204020204" pitchFamily="34" charset="-122"/>
            </a:endParaRPr>
          </a:p>
          <a:p>
            <a:pPr marR="0" lvl="0" algn="just" defTabSz="914400" rtl="0" eaLnBrk="1" fontAlgn="base" latinLnBrk="0" hangingPunct="1">
              <a:lnSpc>
                <a:spcPct val="150000"/>
              </a:lnSpc>
              <a:spcBef>
                <a:spcPct val="0"/>
              </a:spcBef>
              <a:spcAft>
                <a:spcPct val="0"/>
              </a:spcAft>
              <a:buClrTx/>
              <a:buSzTx/>
              <a:defRPr/>
            </a:pPr>
            <a:r>
              <a:rPr lang="zh-CN" altLang="en-US" sz="2000" b="1" dirty="0">
                <a:solidFill>
                  <a:srgbClr val="484849"/>
                </a:solidFill>
                <a:latin typeface="微软雅黑" panose="020B0503020204020204" pitchFamily="34" charset="-122"/>
                <a:ea typeface="微软雅黑" panose="020B0503020204020204" pitchFamily="34" charset="-122"/>
              </a:rPr>
              <a:t>       可以看到，同样程序运行的结果已将文档中的所有单词的频次，全部统计出来，并以二 元组的形式在控制台打印输出了</a:t>
            </a:r>
            <a:r>
              <a:rPr lang="en-US" altLang="zh-CN" sz="2000" b="1" dirty="0">
                <a:solidFill>
                  <a:srgbClr val="484849"/>
                </a:solidFill>
                <a:latin typeface="微软雅黑" panose="020B0503020204020204" pitchFamily="34" charset="-122"/>
                <a:ea typeface="微软雅黑" panose="020B0503020204020204" pitchFamily="34" charset="-122"/>
              </a:rPr>
              <a:t>.</a:t>
            </a:r>
          </a:p>
        </p:txBody>
      </p:sp>
    </p:spTree>
  </p:cSld>
  <p:clrMapOvr>
    <a:masterClrMapping/>
  </p:clrMapOvr>
  <p:transition spd="slow" advClick="0" advTm="3624"/>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yilin\Desktop\图片111.png图片111"/>
          <p:cNvPicPr>
            <a:picLocks noChangeAspect="1" noChangeArrowheads="1"/>
          </p:cNvPicPr>
          <p:nvPr/>
        </p:nvPicPr>
        <p:blipFill>
          <a:blip r:embed="rId3"/>
          <a:srcRect/>
          <a:stretch>
            <a:fillRect/>
          </a:stretch>
        </p:blipFill>
        <p:spPr bwMode="auto">
          <a:xfrm>
            <a:off x="3334" y="-2062"/>
            <a:ext cx="12190095" cy="6860063"/>
          </a:xfrm>
          <a:prstGeom prst="rect">
            <a:avLst/>
          </a:prstGeom>
          <a:noFill/>
        </p:spPr>
      </p:pic>
      <p:sp>
        <p:nvSpPr>
          <p:cNvPr id="18" name="矩形 259"/>
          <p:cNvSpPr>
            <a:spLocks noChangeArrowheads="1"/>
          </p:cNvSpPr>
          <p:nvPr/>
        </p:nvSpPr>
        <p:spPr bwMode="auto">
          <a:xfrm>
            <a:off x="2734310" y="2665017"/>
            <a:ext cx="7433818" cy="819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pPr>
            <a:r>
              <a:rPr lang="zh-CN" altLang="en-US" sz="5330" b="1" cap="all" dirty="0">
                <a:solidFill>
                  <a:prstClr val="black">
                    <a:lumMod val="65000"/>
                    <a:lumOff val="35000"/>
                  </a:prstClr>
                </a:solidFill>
                <a:cs typeface="Arial" panose="020B0604020202020204" pitchFamily="34" charset="0"/>
              </a:rPr>
              <a:t>谢谢！</a:t>
            </a:r>
          </a:p>
        </p:txBody>
      </p:sp>
    </p:spTree>
  </p:cSld>
  <p:clrMapOvr>
    <a:masterClrMapping/>
  </p:clrMapOvr>
  <p:transition spd="med" advClick="0" advTm="700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0"/>
          <p:cNvGrpSpPr/>
          <p:nvPr/>
        </p:nvGrpSpPr>
        <p:grpSpPr>
          <a:xfrm>
            <a:off x="730829" y="788299"/>
            <a:ext cx="2637764" cy="767270"/>
            <a:chOff x="1409700" y="1155700"/>
            <a:chExt cx="2638120" cy="767269"/>
          </a:xfrm>
        </p:grpSpPr>
        <p:sp>
          <p:nvSpPr>
            <p:cNvPr id="31" name="文本框 30"/>
            <p:cNvSpPr txBox="1"/>
            <p:nvPr/>
          </p:nvSpPr>
          <p:spPr>
            <a:xfrm>
              <a:off x="1409700" y="1155700"/>
              <a:ext cx="1210752" cy="707757"/>
            </a:xfrm>
            <a:prstGeom prst="rect">
              <a:avLst/>
            </a:prstGeom>
            <a:noFill/>
          </p:spPr>
          <p:txBody>
            <a:bodyPr wrap="none" rtlCol="0">
              <a:spAutoFit/>
            </a:bodyPr>
            <a:lstStyle/>
            <a:p>
              <a:pPr defTabSz="914400">
                <a:defRPr/>
              </a:pPr>
              <a:r>
                <a:rPr lang="zh-CN" altLang="en-US" sz="4000" b="1" dirty="0">
                  <a:solidFill>
                    <a:srgbClr val="000000">
                      <a:lumMod val="85000"/>
                      <a:lumOff val="15000"/>
                    </a:srgbClr>
                  </a:solidFill>
                  <a:latin typeface="Arial" panose="020B0604020202020204"/>
                  <a:ea typeface="微软雅黑" panose="020B0503020204020204" pitchFamily="34" charset="-122"/>
                </a:rPr>
                <a:t>目录</a:t>
              </a:r>
            </a:p>
          </p:txBody>
        </p:sp>
        <p:sp>
          <p:nvSpPr>
            <p:cNvPr id="32" name="文本框 31"/>
            <p:cNvSpPr txBox="1"/>
            <p:nvPr/>
          </p:nvSpPr>
          <p:spPr>
            <a:xfrm>
              <a:off x="2747288" y="1520685"/>
              <a:ext cx="1300532" cy="369332"/>
            </a:xfrm>
            <a:prstGeom prst="rect">
              <a:avLst/>
            </a:prstGeom>
            <a:noFill/>
          </p:spPr>
          <p:txBody>
            <a:bodyPr wrap="none" rtlCol="0">
              <a:spAutoFit/>
            </a:bodyPr>
            <a:lstStyle/>
            <a:p>
              <a:pPr defTabSz="914400">
                <a:defRPr/>
              </a:pPr>
              <a:r>
                <a:rPr lang="en-US" altLang="zh-CN" dirty="0">
                  <a:solidFill>
                    <a:srgbClr val="000000">
                      <a:lumMod val="85000"/>
                      <a:lumOff val="15000"/>
                    </a:srgbClr>
                  </a:solidFill>
                  <a:latin typeface="Arial" panose="020B0604020202020204"/>
                  <a:ea typeface="微软雅黑" panose="020B0503020204020204" pitchFamily="34" charset="-122"/>
                </a:rPr>
                <a:t>CONTENT</a:t>
              </a:r>
              <a:endParaRPr lang="zh-CN" altLang="en-US" dirty="0">
                <a:solidFill>
                  <a:srgbClr val="000000">
                    <a:lumMod val="85000"/>
                    <a:lumOff val="15000"/>
                  </a:srgbClr>
                </a:solidFill>
                <a:latin typeface="Arial" panose="020B0604020202020204"/>
                <a:ea typeface="微软雅黑" panose="020B0503020204020204" pitchFamily="34" charset="-122"/>
              </a:endParaRPr>
            </a:p>
          </p:txBody>
        </p:sp>
        <p:cxnSp>
          <p:nvCxnSpPr>
            <p:cNvPr id="34" name="直接连接符 33"/>
            <p:cNvCxnSpPr/>
            <p:nvPr/>
          </p:nvCxnSpPr>
          <p:spPr>
            <a:xfrm flipH="1">
              <a:off x="2451765" y="1461463"/>
              <a:ext cx="413246" cy="461506"/>
            </a:xfrm>
            <a:prstGeom prst="line">
              <a:avLst/>
            </a:prstGeom>
            <a:ln w="25400" cap="rnd">
              <a:solidFill>
                <a:schemeClr val="bg2">
                  <a:lumMod val="25000"/>
                </a:schemeClr>
              </a:solidFill>
              <a:round/>
            </a:ln>
          </p:spPr>
          <p:style>
            <a:lnRef idx="1">
              <a:schemeClr val="accent1"/>
            </a:lnRef>
            <a:fillRef idx="0">
              <a:schemeClr val="accent1"/>
            </a:fillRef>
            <a:effectRef idx="0">
              <a:schemeClr val="accent1"/>
            </a:effectRef>
            <a:fontRef idx="minor">
              <a:schemeClr val="tx1"/>
            </a:fontRef>
          </p:style>
        </p:cxnSp>
      </p:grpSp>
      <p:grpSp>
        <p:nvGrpSpPr>
          <p:cNvPr id="15" name="组合 41"/>
          <p:cNvGrpSpPr/>
          <p:nvPr/>
        </p:nvGrpSpPr>
        <p:grpSpPr>
          <a:xfrm>
            <a:off x="1520079" y="2992039"/>
            <a:ext cx="5312708" cy="398780"/>
            <a:chOff x="8258783" y="2250998"/>
            <a:chExt cx="5313425" cy="398781"/>
          </a:xfrm>
        </p:grpSpPr>
        <p:sp>
          <p:nvSpPr>
            <p:cNvPr id="43" name="矩形 42"/>
            <p:cNvSpPr/>
            <p:nvPr/>
          </p:nvSpPr>
          <p:spPr>
            <a:xfrm>
              <a:off x="8258783" y="2358640"/>
              <a:ext cx="651753" cy="184826"/>
            </a:xfrm>
            <a:prstGeom prst="rect">
              <a:avLst/>
            </a:prstGeom>
            <a:solidFill>
              <a:srgbClr val="ECA1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44" name="文本框 43"/>
            <p:cNvSpPr txBox="1"/>
            <p:nvPr/>
          </p:nvSpPr>
          <p:spPr>
            <a:xfrm>
              <a:off x="9055766" y="2250998"/>
              <a:ext cx="4516442" cy="398781"/>
            </a:xfrm>
            <a:prstGeom prst="rect">
              <a:avLst/>
            </a:prstGeom>
            <a:noFill/>
          </p:spPr>
          <p:txBody>
            <a:bodyPr wrap="square" rtlCol="0">
              <a:spAutoFit/>
            </a:bodyPr>
            <a:lstStyle/>
            <a:p>
              <a:pPr defTabSz="914400">
                <a:defRPr/>
              </a:pPr>
              <a:r>
                <a:rPr lang="en-US" altLang="zh-CN" sz="2000" b="1" dirty="0" err="1">
                  <a:solidFill>
                    <a:schemeClr val="tx2"/>
                  </a:solidFill>
                  <a:latin typeface="Arial" panose="020B0604020202020204"/>
                  <a:ea typeface="微软雅黑" panose="020B0503020204020204" pitchFamily="34" charset="-122"/>
                </a:rPr>
                <a:t>12.3 Flink</a:t>
              </a:r>
              <a:r>
                <a:rPr lang="zh-CN" altLang="en-US" sz="2000" b="1" dirty="0">
                  <a:solidFill>
                    <a:schemeClr val="tx2"/>
                  </a:solidFill>
                  <a:latin typeface="Arial" panose="020B0604020202020204"/>
                  <a:ea typeface="微软雅黑" panose="020B0503020204020204" pitchFamily="34" charset="-122"/>
                </a:rPr>
                <a:t>编程接口</a:t>
              </a:r>
            </a:p>
          </p:txBody>
        </p:sp>
      </p:grpSp>
      <p:grpSp>
        <p:nvGrpSpPr>
          <p:cNvPr id="18" name="组合 44"/>
          <p:cNvGrpSpPr/>
          <p:nvPr/>
        </p:nvGrpSpPr>
        <p:grpSpPr>
          <a:xfrm>
            <a:off x="1520714" y="3548299"/>
            <a:ext cx="6752868" cy="398780"/>
            <a:chOff x="8258783" y="2250998"/>
            <a:chExt cx="6753779" cy="399415"/>
          </a:xfrm>
        </p:grpSpPr>
        <p:sp>
          <p:nvSpPr>
            <p:cNvPr id="46" name="矩形 45"/>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47" name="文本框 46"/>
            <p:cNvSpPr txBox="1"/>
            <p:nvPr/>
          </p:nvSpPr>
          <p:spPr>
            <a:xfrm>
              <a:off x="9055765" y="2250998"/>
              <a:ext cx="5956797" cy="399415"/>
            </a:xfrm>
            <a:prstGeom prst="rect">
              <a:avLst/>
            </a:prstGeom>
            <a:noFill/>
          </p:spPr>
          <p:txBody>
            <a:bodyPr wrap="square" rtlCol="0">
              <a:spAutoFit/>
            </a:bodyPr>
            <a:lstStyle/>
            <a:p>
              <a:pPr defTabSz="914400">
                <a:defRPr/>
              </a:pPr>
              <a:r>
                <a:rPr lang="en-US" altLang="zh-CN" sz="2000" b="1" dirty="0" err="1">
                  <a:solidFill>
                    <a:schemeClr val="tx2"/>
                  </a:solidFill>
                  <a:latin typeface="Arial" panose="020B0604020202020204"/>
                  <a:ea typeface="微软雅黑" panose="020B0503020204020204" pitchFamily="34" charset="-122"/>
                </a:rPr>
                <a:t>12.4 Flink</a:t>
              </a:r>
              <a:r>
                <a:rPr lang="zh-CN" altLang="en-US" sz="2000" b="1" dirty="0">
                  <a:solidFill>
                    <a:schemeClr val="tx2"/>
                  </a:solidFill>
                  <a:latin typeface="Arial" panose="020B0604020202020204"/>
                  <a:ea typeface="微软雅黑" panose="020B0503020204020204" pitchFamily="34" charset="-122"/>
                </a:rPr>
                <a:t>实例分析</a:t>
              </a:r>
            </a:p>
          </p:txBody>
        </p:sp>
      </p:grpSp>
      <p:grpSp>
        <p:nvGrpSpPr>
          <p:cNvPr id="10" name="组合 37"/>
          <p:cNvGrpSpPr/>
          <p:nvPr/>
        </p:nvGrpSpPr>
        <p:grpSpPr>
          <a:xfrm>
            <a:off x="1520079" y="1879519"/>
            <a:ext cx="4520621" cy="398780"/>
            <a:chOff x="8258783" y="2250997"/>
            <a:chExt cx="4521231" cy="398779"/>
          </a:xfrm>
        </p:grpSpPr>
        <p:sp>
          <p:nvSpPr>
            <p:cNvPr id="11" name="矩形 10"/>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13" name="文本框 12"/>
            <p:cNvSpPr txBox="1"/>
            <p:nvPr/>
          </p:nvSpPr>
          <p:spPr>
            <a:xfrm>
              <a:off x="9055765" y="2250997"/>
              <a:ext cx="3724249" cy="398779"/>
            </a:xfrm>
            <a:prstGeom prst="rect">
              <a:avLst/>
            </a:prstGeom>
            <a:noFill/>
          </p:spPr>
          <p:txBody>
            <a:bodyPr wrap="square" rtlCol="0">
              <a:spAutoFit/>
            </a:bodyPr>
            <a:lstStyle/>
            <a:p>
              <a:pPr defTabSz="914400">
                <a:defRPr/>
              </a:pPr>
              <a:r>
                <a:rPr lang="en-US" altLang="zh-CN" sz="2000" b="1" dirty="0" err="1">
                  <a:solidFill>
                    <a:schemeClr val="tx2"/>
                  </a:solidFill>
                  <a:latin typeface="Arial" panose="020B0604020202020204"/>
                  <a:ea typeface="微软雅黑" panose="020B0503020204020204" pitchFamily="34" charset="-122"/>
                </a:rPr>
                <a:t>12.1 Flink</a:t>
              </a:r>
              <a:r>
                <a:rPr lang="zh-CN" altLang="en-US" sz="2000" b="1" dirty="0">
                  <a:solidFill>
                    <a:schemeClr val="tx2"/>
                  </a:solidFill>
                  <a:latin typeface="Arial" panose="020B0604020202020204"/>
                  <a:ea typeface="微软雅黑" panose="020B0503020204020204" pitchFamily="34" charset="-122"/>
                </a:rPr>
                <a:t>概述</a:t>
              </a:r>
            </a:p>
          </p:txBody>
        </p:sp>
      </p:grpSp>
      <p:grpSp>
        <p:nvGrpSpPr>
          <p:cNvPr id="14" name="组合 38"/>
          <p:cNvGrpSpPr/>
          <p:nvPr/>
        </p:nvGrpSpPr>
        <p:grpSpPr>
          <a:xfrm>
            <a:off x="1520079" y="2435779"/>
            <a:ext cx="5312707" cy="398780"/>
            <a:chOff x="8258783" y="2250997"/>
            <a:chExt cx="5313424" cy="398779"/>
          </a:xfrm>
        </p:grpSpPr>
        <p:sp>
          <p:nvSpPr>
            <p:cNvPr id="16" name="矩形 15"/>
            <p:cNvSpPr/>
            <p:nvPr/>
          </p:nvSpPr>
          <p:spPr>
            <a:xfrm>
              <a:off x="8258783" y="2358640"/>
              <a:ext cx="651753" cy="184826"/>
            </a:xfrm>
            <a:prstGeom prst="rect">
              <a:avLst/>
            </a:prstGeom>
            <a:solidFill>
              <a:srgbClr val="D53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17" name="文本框 16"/>
            <p:cNvSpPr txBox="1"/>
            <p:nvPr/>
          </p:nvSpPr>
          <p:spPr>
            <a:xfrm>
              <a:off x="9055765" y="2250997"/>
              <a:ext cx="4516442" cy="398779"/>
            </a:xfrm>
            <a:prstGeom prst="rect">
              <a:avLst/>
            </a:prstGeom>
            <a:noFill/>
          </p:spPr>
          <p:txBody>
            <a:bodyPr wrap="square" rtlCol="0">
              <a:spAutoFit/>
            </a:bodyPr>
            <a:lstStyle/>
            <a:p>
              <a:pPr defTabSz="914400">
                <a:defRPr/>
              </a:pPr>
              <a:r>
                <a:rPr lang="en-US" altLang="zh-CN" sz="2000" b="1" dirty="0" err="1">
                  <a:solidFill>
                    <a:schemeClr val="tx2"/>
                  </a:solidFill>
                  <a:latin typeface="Arial" panose="020B0604020202020204"/>
                  <a:ea typeface="微软雅黑" panose="020B0503020204020204" pitchFamily="34" charset="-122"/>
                </a:rPr>
                <a:t>12.2 Flink</a:t>
              </a:r>
              <a:r>
                <a:rPr lang="zh-CN" altLang="en-US" sz="2000" b="1" dirty="0">
                  <a:solidFill>
                    <a:schemeClr val="tx2"/>
                  </a:solidFill>
                  <a:latin typeface="Arial" panose="020B0604020202020204"/>
                  <a:ea typeface="微软雅黑" panose="020B0503020204020204" pitchFamily="34" charset="-122"/>
                </a:rPr>
                <a:t>工作原理</a:t>
              </a:r>
            </a:p>
          </p:txBody>
        </p:sp>
      </p:grpSp>
    </p:spTree>
  </p:cSld>
  <p:clrMapOvr>
    <a:masterClrMapping/>
  </p:clrMapOvr>
  <mc:AlternateContent xmlns:mc="http://schemas.openxmlformats.org/markup-compatibility/2006" xmlns:p14="http://schemas.microsoft.com/office/powerpoint/2010/main">
    <mc:Choice Requires="p14">
      <p:transition spd="slow" p14:dur="1250" advClick="0" advTm="7000"/>
    </mc:Choice>
    <mc:Fallback xmlns="">
      <p:transition spd="slow" advClick="0" advTm="7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sz="2800" b="1" dirty="0">
                <a:solidFill>
                  <a:schemeClr val="accent2"/>
                </a:solidFill>
                <a:latin typeface="微软雅黑" panose="020B0503020204020204" pitchFamily="34" charset="-122"/>
                <a:ea typeface="微软雅黑" panose="020B0503020204020204" pitchFamily="34" charset="-122"/>
              </a:rPr>
              <a:t>12.1</a:t>
            </a:r>
            <a:r>
              <a:rPr sz="2800" b="1" dirty="0">
                <a:solidFill>
                  <a:schemeClr val="accent2"/>
                </a:solidFill>
                <a:latin typeface="微软雅黑" panose="020B0503020204020204" pitchFamily="34" charset="-122"/>
                <a:ea typeface="微软雅黑" panose="020B0503020204020204" pitchFamily="34" charset="-122"/>
              </a:rPr>
              <a:t>  </a:t>
            </a:r>
            <a:r>
              <a:rPr lang="en-US" sz="2800" b="1" dirty="0" err="1">
                <a:solidFill>
                  <a:schemeClr val="accent2"/>
                </a:solidFill>
                <a:latin typeface="微软雅黑" panose="020B0503020204020204" pitchFamily="34" charset="-122"/>
                <a:ea typeface="微软雅黑" panose="020B0503020204020204" pitchFamily="34" charset="-122"/>
              </a:rPr>
              <a:t>F</a:t>
            </a:r>
            <a:r>
              <a:rPr lang="en-US" altLang="zh-CN" sz="2800" b="1" dirty="0" err="1">
                <a:solidFill>
                  <a:schemeClr val="accent2"/>
                </a:solidFill>
                <a:latin typeface="微软雅黑" panose="020B0503020204020204" pitchFamily="34" charset="-122"/>
                <a:ea typeface="微软雅黑" panose="020B0503020204020204" pitchFamily="34" charset="-122"/>
              </a:rPr>
              <a:t>link</a:t>
            </a:r>
            <a:r>
              <a:rPr sz="2800" b="1" dirty="0" err="1">
                <a:solidFill>
                  <a:schemeClr val="accent2"/>
                </a:solidFill>
                <a:latin typeface="微软雅黑" panose="020B0503020204020204" pitchFamily="34" charset="-122"/>
                <a:ea typeface="微软雅黑" panose="020B0503020204020204" pitchFamily="34" charset="-122"/>
              </a:rPr>
              <a:t>概述</a:t>
            </a:r>
            <a:endParaRPr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62585" y="737870"/>
            <a:ext cx="6646545" cy="460348"/>
            <a:chOff x="772" y="481"/>
            <a:chExt cx="9749" cy="724"/>
          </a:xfrm>
        </p:grpSpPr>
        <p:sp>
          <p:nvSpPr>
            <p:cNvPr id="116"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sz="2400" b="1" dirty="0">
                  <a:solidFill>
                    <a:srgbClr val="484849"/>
                  </a:solidFill>
                  <a:latin typeface="微软雅黑" panose="020B0503020204020204" pitchFamily="34" charset="-122"/>
                  <a:ea typeface="微软雅黑" panose="020B0503020204020204" pitchFamily="34" charset="-122"/>
                </a:rPr>
                <a:t>12.</a:t>
              </a:r>
              <a:r>
                <a:rPr sz="2400" b="1" dirty="0">
                  <a:solidFill>
                    <a:srgbClr val="484849"/>
                  </a:solidFill>
                  <a:latin typeface="微软雅黑" panose="020B0503020204020204" pitchFamily="34" charset="-122"/>
                  <a:ea typeface="微软雅黑" panose="020B0503020204020204" pitchFamily="34" charset="-122"/>
                </a:rPr>
                <a:t>1</a:t>
              </a:r>
              <a:r>
                <a:rPr lang="en-US" sz="2400" b="1" dirty="0">
                  <a:solidFill>
                    <a:srgbClr val="484849"/>
                  </a:solidFill>
                  <a:latin typeface="微软雅黑" panose="020B0503020204020204" pitchFamily="34" charset="-122"/>
                  <a:ea typeface="微软雅黑" panose="020B0503020204020204" pitchFamily="34" charset="-122"/>
                </a:rPr>
                <a:t>.1</a:t>
              </a:r>
              <a:r>
                <a:rPr sz="2400" b="1" dirty="0">
                  <a:solidFill>
                    <a:srgbClr val="484849"/>
                  </a:solidFill>
                  <a:latin typeface="微软雅黑" panose="020B0503020204020204" pitchFamily="34" charset="-122"/>
                  <a:ea typeface="微软雅黑" panose="020B0503020204020204" pitchFamily="34" charset="-122"/>
                </a:rPr>
                <a:t> </a:t>
              </a:r>
              <a:r>
                <a:rPr lang="en-US" sz="2400" b="1" dirty="0" err="1">
                  <a:solidFill>
                    <a:srgbClr val="484849"/>
                  </a:solidFill>
                  <a:latin typeface="微软雅黑" panose="020B0503020204020204" pitchFamily="34" charset="-122"/>
                  <a:ea typeface="微软雅黑" panose="020B0503020204020204" pitchFamily="34" charset="-122"/>
                </a:rPr>
                <a:t>Flink</a:t>
              </a:r>
              <a:r>
                <a:rPr lang="zh-CN" altLang="en-US" sz="2400" b="1" dirty="0">
                  <a:solidFill>
                    <a:srgbClr val="484849"/>
                  </a:solidFill>
                  <a:latin typeface="微软雅黑" panose="020B0503020204020204" pitchFamily="34" charset="-122"/>
                  <a:ea typeface="微软雅黑" panose="020B0503020204020204" pitchFamily="34" charset="-122"/>
                </a:rPr>
                <a:t>简介</a:t>
              </a:r>
              <a:endParaRPr sz="24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8" name="TextBox 54"/>
          <p:cNvSpPr txBox="1"/>
          <p:nvPr/>
        </p:nvSpPr>
        <p:spPr>
          <a:xfrm>
            <a:off x="603885" y="1609090"/>
            <a:ext cx="10743565" cy="3269613"/>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just" eaLnBrk="1" latinLnBrk="0" hangingPunct="1">
              <a:lnSpc>
                <a:spcPct val="150000"/>
              </a:lnSpc>
            </a:pPr>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是一个面向流处理的大数据计算框架，支持流处理和批处理等计算模式。流处理 一般需要支持低延迟、</a:t>
            </a:r>
            <a:r>
              <a:rPr lang="en-US" altLang="zh-CN" sz="2000" b="1" dirty="0">
                <a:solidFill>
                  <a:srgbClr val="484849"/>
                </a:solidFill>
                <a:latin typeface="微软雅黑" panose="020B0503020204020204" pitchFamily="34" charset="-122"/>
                <a:ea typeface="微软雅黑" panose="020B0503020204020204" pitchFamily="34" charset="-122"/>
              </a:rPr>
              <a:t>Exactly-Once</a:t>
            </a:r>
            <a:r>
              <a:rPr lang="zh-CN" altLang="en-US" sz="2000" b="1" dirty="0">
                <a:solidFill>
                  <a:srgbClr val="484849"/>
                </a:solidFill>
                <a:latin typeface="微软雅黑" panose="020B0503020204020204" pitchFamily="34" charset="-122"/>
                <a:ea typeface="微软雅黑" panose="020B0503020204020204" pitchFamily="34" charset="-122"/>
              </a:rPr>
              <a:t>（精确处理一次）保证，而批处理需要支持高吞吐、高 效处理。尽管 </a:t>
            </a:r>
            <a:r>
              <a:rPr lang="en-US" altLang="zh-CN" sz="2000" b="1" dirty="0">
                <a:solidFill>
                  <a:srgbClr val="484849"/>
                </a:solidFill>
                <a:latin typeface="微软雅黑" panose="020B0503020204020204" pitchFamily="34" charset="-122"/>
                <a:ea typeface="微软雅黑" panose="020B0503020204020204" pitchFamily="34" charset="-122"/>
              </a:rPr>
              <a:t>Spark Streaming </a:t>
            </a:r>
            <a:r>
              <a:rPr lang="zh-CN" altLang="en-US" sz="2000" b="1" dirty="0">
                <a:solidFill>
                  <a:srgbClr val="484849"/>
                </a:solidFill>
                <a:latin typeface="微软雅黑" panose="020B0503020204020204" pitchFamily="34" charset="-122"/>
                <a:ea typeface="微软雅黑" panose="020B0503020204020204" pitchFamily="34" charset="-122"/>
              </a:rPr>
              <a:t>支持流计算，但其本质上是微批处理。</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则完全支持流处 理，作为流处理来讲输入数据流是无界的。</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在计算批处理时，将批处理看成是一种特 殊的流处理，它的输入数据流被定义为有界的。通过这种方式，</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将流处理和批处理二 者统一起来。</a:t>
            </a:r>
          </a:p>
          <a:p>
            <a:pPr algn="just" eaLnBrk="1" latinLnBrk="0" hangingPunct="1">
              <a:lnSpc>
                <a:spcPct val="150000"/>
              </a:lnSpc>
            </a:pPr>
            <a:r>
              <a:rPr lang="zh-CN" altLang="en-US" sz="2000" b="1" dirty="0">
                <a:solidFill>
                  <a:srgbClr val="484849"/>
                </a:solidFill>
                <a:latin typeface="微软雅黑" panose="020B0503020204020204" pitchFamily="34" charset="-122"/>
                <a:ea typeface="微软雅黑" panose="020B0503020204020204" pitchFamily="34" charset="-122"/>
              </a:rPr>
              <a:t>       </a:t>
            </a:r>
          </a:p>
        </p:txBody>
      </p:sp>
    </p:spTree>
  </p:cSld>
  <p:clrMapOvr>
    <a:masterClrMapping/>
  </p:clrMapOvr>
  <p:transition spd="slow" advClick="0" advTm="3624"/>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12.1</a:t>
            </a:r>
            <a:r>
              <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a:t>
            </a:r>
            <a:r>
              <a:rPr kumimoji="0" lang="en-US"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F</a:t>
            </a:r>
            <a:r>
              <a:rPr kumimoji="0" lang="en-US" altLang="zh-CN"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link</a:t>
            </a:r>
            <a:r>
              <a:rPr kumimoji="0"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概述</a:t>
            </a:r>
            <a:endPar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62585" y="737870"/>
            <a:ext cx="6646545" cy="460348"/>
            <a:chOff x="772" y="481"/>
            <a:chExt cx="9749" cy="724"/>
          </a:xfrm>
        </p:grpSpPr>
        <p:sp>
          <p:nvSpPr>
            <p:cNvPr id="116"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12.</a:t>
              </a:r>
              <a:r>
                <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1</a:t>
              </a:r>
              <a:r>
                <a:rPr kumimoji="0" 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.2</a:t>
              </a:r>
              <a:r>
                <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 </a:t>
              </a:r>
              <a:r>
                <a:rPr kumimoji="0" lang="en-US" sz="2400" b="1" i="0" u="none" strike="noStrike" kern="1200" cap="none" spc="0" normalizeH="0" baseline="0" noProof="0" dirty="0" err="1">
                  <a:ln>
                    <a:noFill/>
                  </a:ln>
                  <a:solidFill>
                    <a:srgbClr val="484849"/>
                  </a:solidFill>
                  <a:effectLst/>
                  <a:uLnTx/>
                  <a:uFillTx/>
                  <a:latin typeface="微软雅黑" panose="020B0503020204020204" pitchFamily="34" charset="-122"/>
                  <a:ea typeface="微软雅黑" panose="020B0503020204020204" pitchFamily="34" charset="-122"/>
                  <a:cs typeface="+mn-cs"/>
                </a:rPr>
                <a:t>Flink</a:t>
              </a:r>
              <a:r>
                <a:rPr kumimoji="0" lang="zh-CN" alt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由来</a:t>
              </a:r>
              <a:endPar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8" name="TextBox 54"/>
          <p:cNvSpPr txBox="1"/>
          <p:nvPr/>
        </p:nvSpPr>
        <p:spPr>
          <a:xfrm>
            <a:off x="603885" y="1609090"/>
            <a:ext cx="10743565" cy="2807948"/>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       </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起源于一个叫做 </a:t>
            </a:r>
            <a:r>
              <a:rPr lang="en-US" altLang="zh-CN" sz="2000" b="1" dirty="0">
                <a:solidFill>
                  <a:srgbClr val="484849"/>
                </a:solidFill>
                <a:latin typeface="微软雅黑" panose="020B0503020204020204" pitchFamily="34" charset="-122"/>
                <a:ea typeface="微软雅黑" panose="020B0503020204020204" pitchFamily="34" charset="-122"/>
              </a:rPr>
              <a:t>Stratosphere </a:t>
            </a:r>
            <a:r>
              <a:rPr lang="zh-CN" altLang="en-US" sz="2000" b="1" dirty="0">
                <a:solidFill>
                  <a:srgbClr val="484849"/>
                </a:solidFill>
                <a:latin typeface="微软雅黑" panose="020B0503020204020204" pitchFamily="34" charset="-122"/>
                <a:ea typeface="微软雅黑" panose="020B0503020204020204" pitchFamily="34" charset="-122"/>
              </a:rPr>
              <a:t>的项目，它是由 </a:t>
            </a:r>
            <a:r>
              <a:rPr lang="en-US" altLang="zh-CN" sz="2000" b="1" dirty="0">
                <a:solidFill>
                  <a:srgbClr val="484849"/>
                </a:solidFill>
                <a:latin typeface="微软雅黑" panose="020B0503020204020204" pitchFamily="34" charset="-122"/>
                <a:ea typeface="微软雅黑" panose="020B0503020204020204" pitchFamily="34" charset="-122"/>
              </a:rPr>
              <a:t>3 </a:t>
            </a:r>
            <a:r>
              <a:rPr lang="zh-CN" altLang="en-US" sz="2000" b="1" dirty="0">
                <a:solidFill>
                  <a:srgbClr val="484849"/>
                </a:solidFill>
                <a:latin typeface="微软雅黑" panose="020B0503020204020204" pitchFamily="34" charset="-122"/>
                <a:ea typeface="微软雅黑" panose="020B0503020204020204" pitchFamily="34" charset="-122"/>
              </a:rPr>
              <a:t>所地处柏林的大学和欧洲其他 一些大学共同进行的研究项目，由柏林工业大学的教授沃克尔</a:t>
            </a:r>
            <a:r>
              <a:rPr lang="en-US" altLang="zh-CN" sz="2000" b="1" dirty="0">
                <a:solidFill>
                  <a:srgbClr val="484849"/>
                </a:solidFill>
                <a:latin typeface="微软雅黑" panose="020B0503020204020204" pitchFamily="34" charset="-122"/>
                <a:ea typeface="微软雅黑" panose="020B0503020204020204" pitchFamily="34" charset="-122"/>
              </a:rPr>
              <a:t>·</a:t>
            </a:r>
            <a:r>
              <a:rPr lang="zh-CN" altLang="en-US" sz="2000" b="1" dirty="0">
                <a:solidFill>
                  <a:srgbClr val="484849"/>
                </a:solidFill>
                <a:latin typeface="微软雅黑" panose="020B0503020204020204" pitchFamily="34" charset="-122"/>
                <a:ea typeface="微软雅黑" panose="020B0503020204020204" pitchFamily="34" charset="-122"/>
              </a:rPr>
              <a:t>马尔科（</a:t>
            </a:r>
            <a:r>
              <a:rPr lang="en-US" altLang="zh-CN" sz="2000" b="1" dirty="0">
                <a:solidFill>
                  <a:srgbClr val="484849"/>
                </a:solidFill>
                <a:latin typeface="微软雅黑" panose="020B0503020204020204" pitchFamily="34" charset="-122"/>
                <a:ea typeface="微软雅黑" panose="020B0503020204020204" pitchFamily="34" charset="-122"/>
              </a:rPr>
              <a:t>Volker </a:t>
            </a:r>
            <a:r>
              <a:rPr lang="en-US" altLang="zh-CN" sz="2000" b="1" dirty="0" err="1">
                <a:solidFill>
                  <a:srgbClr val="484849"/>
                </a:solidFill>
                <a:latin typeface="微软雅黑" panose="020B0503020204020204" pitchFamily="34" charset="-122"/>
                <a:ea typeface="微软雅黑" panose="020B0503020204020204" pitchFamily="34" charset="-122"/>
              </a:rPr>
              <a:t>Markl</a:t>
            </a:r>
            <a:r>
              <a:rPr lang="zh-CN" altLang="en-US" sz="2000" b="1" dirty="0">
                <a:solidFill>
                  <a:srgbClr val="484849"/>
                </a:solidFill>
                <a:latin typeface="微软雅黑" panose="020B0503020204020204" pitchFamily="34" charset="-122"/>
                <a:ea typeface="微软雅黑" panose="020B0503020204020204" pitchFamily="34" charset="-122"/>
              </a:rPr>
              <a:t>）领衔 开发。</a:t>
            </a:r>
            <a:r>
              <a:rPr lang="en-US" altLang="zh-CN" sz="2000" b="1" dirty="0">
                <a:solidFill>
                  <a:srgbClr val="484849"/>
                </a:solidFill>
                <a:latin typeface="微软雅黑" panose="020B0503020204020204" pitchFamily="34" charset="-122"/>
                <a:ea typeface="微软雅黑" panose="020B0503020204020204" pitchFamily="34" charset="-122"/>
              </a:rPr>
              <a:t>2014 </a:t>
            </a:r>
            <a:r>
              <a:rPr lang="zh-CN" altLang="en-US" sz="2000" b="1" dirty="0">
                <a:solidFill>
                  <a:srgbClr val="484849"/>
                </a:solidFill>
                <a:latin typeface="微软雅黑" panose="020B0503020204020204" pitchFamily="34" charset="-122"/>
                <a:ea typeface="微软雅黑" panose="020B0503020204020204" pitchFamily="34" charset="-122"/>
              </a:rPr>
              <a:t>年几位开源流处理框架 </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的创建者成立了 </a:t>
            </a:r>
            <a:r>
              <a:rPr lang="en-US" altLang="zh-CN" sz="2000" b="1" dirty="0">
                <a:solidFill>
                  <a:srgbClr val="484849"/>
                </a:solidFill>
                <a:latin typeface="微软雅黑" panose="020B0503020204020204" pitchFamily="34" charset="-122"/>
                <a:ea typeface="微软雅黑" panose="020B0503020204020204" pitchFamily="34" charset="-122"/>
              </a:rPr>
              <a:t>Data Artisans </a:t>
            </a:r>
            <a:r>
              <a:rPr lang="zh-CN" altLang="en-US" sz="2000" b="1" dirty="0">
                <a:solidFill>
                  <a:srgbClr val="484849"/>
                </a:solidFill>
                <a:latin typeface="微软雅黑" panose="020B0503020204020204" pitchFamily="34" charset="-122"/>
                <a:ea typeface="微软雅黑" panose="020B0503020204020204" pitchFamily="34" charset="-122"/>
              </a:rPr>
              <a:t>公司。</a:t>
            </a:r>
            <a:r>
              <a:rPr lang="en-US" altLang="zh-CN" sz="2000" b="1" dirty="0">
                <a:solidFill>
                  <a:srgbClr val="484849"/>
                </a:solidFill>
                <a:latin typeface="微软雅黑" panose="020B0503020204020204" pitchFamily="34" charset="-122"/>
                <a:ea typeface="微软雅黑" panose="020B0503020204020204" pitchFamily="34" charset="-122"/>
              </a:rPr>
              <a:t>Data Artisans </a:t>
            </a:r>
            <a:r>
              <a:rPr lang="zh-CN" altLang="en-US" sz="2000" b="1" dirty="0">
                <a:solidFill>
                  <a:srgbClr val="484849"/>
                </a:solidFill>
                <a:latin typeface="微软雅黑" panose="020B0503020204020204" pitchFamily="34" charset="-122"/>
                <a:ea typeface="微软雅黑" panose="020B0503020204020204" pitchFamily="34" charset="-122"/>
              </a:rPr>
              <a:t>在 </a:t>
            </a:r>
            <a:r>
              <a:rPr lang="en-US" altLang="zh-CN" sz="2000" b="1" dirty="0">
                <a:solidFill>
                  <a:srgbClr val="484849"/>
                </a:solidFill>
                <a:latin typeface="微软雅黑" panose="020B0503020204020204" pitchFamily="34" charset="-122"/>
                <a:ea typeface="微软雅黑" panose="020B0503020204020204" pitchFamily="34" charset="-122"/>
              </a:rPr>
              <a:t>2015 </a:t>
            </a:r>
            <a:r>
              <a:rPr lang="zh-CN" altLang="en-US" sz="2000" b="1" dirty="0">
                <a:solidFill>
                  <a:srgbClr val="484849"/>
                </a:solidFill>
                <a:latin typeface="微软雅黑" panose="020B0503020204020204" pitchFamily="34" charset="-122"/>
                <a:ea typeface="微软雅黑" panose="020B0503020204020204" pitchFamily="34" charset="-122"/>
              </a:rPr>
              <a:t>年初将 </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共享给 </a:t>
            </a:r>
            <a:r>
              <a:rPr lang="en-US" altLang="zh-CN" sz="2000" b="1" dirty="0">
                <a:solidFill>
                  <a:srgbClr val="484849"/>
                </a:solidFill>
                <a:latin typeface="微软雅黑" panose="020B0503020204020204" pitchFamily="34" charset="-122"/>
                <a:ea typeface="微软雅黑" panose="020B0503020204020204" pitchFamily="34" charset="-122"/>
              </a:rPr>
              <a:t>Apache </a:t>
            </a:r>
            <a:r>
              <a:rPr lang="zh-CN" altLang="en-US" sz="2000" b="1" dirty="0">
                <a:solidFill>
                  <a:srgbClr val="484849"/>
                </a:solidFill>
                <a:latin typeface="微软雅黑" panose="020B0503020204020204" pitchFamily="34" charset="-122"/>
                <a:ea typeface="微软雅黑" panose="020B0503020204020204" pitchFamily="34" charset="-122"/>
              </a:rPr>
              <a:t>社区并成为该社区的顶级项目。</a:t>
            </a:r>
            <a:r>
              <a:rPr lang="en-US" altLang="zh-CN" sz="2000" b="1" dirty="0">
                <a:solidFill>
                  <a:srgbClr val="484849"/>
                </a:solidFill>
                <a:latin typeface="微软雅黑" panose="020B0503020204020204" pitchFamily="34" charset="-122"/>
                <a:ea typeface="微软雅黑" panose="020B0503020204020204" pitchFamily="34" charset="-122"/>
              </a:rPr>
              <a:t>2019 </a:t>
            </a:r>
            <a:r>
              <a:rPr lang="zh-CN" altLang="en-US" sz="2000" b="1" dirty="0">
                <a:solidFill>
                  <a:srgbClr val="484849"/>
                </a:solidFill>
                <a:latin typeface="微软雅黑" panose="020B0503020204020204" pitchFamily="34" charset="-122"/>
                <a:ea typeface="微软雅黑" panose="020B0503020204020204" pitchFamily="34" charset="-122"/>
              </a:rPr>
              <a:t>年，阿里巴巴收购 了 </a:t>
            </a:r>
            <a:r>
              <a:rPr lang="en-US" altLang="zh-CN" sz="2000" b="1" dirty="0">
                <a:solidFill>
                  <a:srgbClr val="484849"/>
                </a:solidFill>
                <a:latin typeface="微软雅黑" panose="020B0503020204020204" pitchFamily="34" charset="-122"/>
                <a:ea typeface="微软雅黑" panose="020B0503020204020204" pitchFamily="34" charset="-122"/>
              </a:rPr>
              <a:t>Data Artisans </a:t>
            </a:r>
            <a:r>
              <a:rPr lang="zh-CN" altLang="en-US" sz="2000" b="1" dirty="0">
                <a:solidFill>
                  <a:srgbClr val="484849"/>
                </a:solidFill>
                <a:latin typeface="微软雅黑" panose="020B0503020204020204" pitchFamily="34" charset="-122"/>
                <a:ea typeface="微软雅黑" panose="020B0503020204020204" pitchFamily="34" charset="-122"/>
              </a:rPr>
              <a:t>公司。 其后，阿里云提供全托管 </a:t>
            </a:r>
            <a:r>
              <a:rPr lang="en-US" altLang="zh-CN" sz="2000" b="1" dirty="0">
                <a:solidFill>
                  <a:srgbClr val="484849"/>
                </a:solidFill>
                <a:latin typeface="微软雅黑" panose="020B0503020204020204" pitchFamily="34" charset="-122"/>
                <a:ea typeface="微软雅黑" panose="020B0503020204020204" pitchFamily="34" charset="-122"/>
              </a:rPr>
              <a:t>Serverless </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云服务，推出了 </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的云 原生产品，如实时计算 </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版。       </a:t>
            </a:r>
          </a:p>
        </p:txBody>
      </p:sp>
    </p:spTree>
  </p:cSld>
  <p:clrMapOvr>
    <a:masterClrMapping/>
  </p:clrMapOvr>
  <p:transition spd="slow" advClick="0" advTm="3624"/>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12.1</a:t>
            </a:r>
            <a:r>
              <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a:t>
            </a:r>
            <a:r>
              <a:rPr kumimoji="0" lang="en-US"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F</a:t>
            </a:r>
            <a:r>
              <a:rPr kumimoji="0" lang="en-US" altLang="zh-CN"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link</a:t>
            </a:r>
            <a:r>
              <a:rPr kumimoji="0"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概述</a:t>
            </a:r>
            <a:endPar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62585" y="737870"/>
            <a:ext cx="6646545" cy="460348"/>
            <a:chOff x="772" y="481"/>
            <a:chExt cx="9749" cy="724"/>
          </a:xfrm>
        </p:grpSpPr>
        <p:sp>
          <p:nvSpPr>
            <p:cNvPr id="116"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12.</a:t>
              </a:r>
              <a:r>
                <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1</a:t>
              </a:r>
              <a:r>
                <a:rPr kumimoji="0" 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.3</a:t>
              </a:r>
              <a:r>
                <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 </a:t>
              </a:r>
              <a:r>
                <a:rPr kumimoji="0" lang="en-US" sz="2400" b="1" i="0" u="none" strike="noStrike" kern="1200" cap="none" spc="0" normalizeH="0" baseline="0" noProof="0" dirty="0" err="1">
                  <a:ln>
                    <a:noFill/>
                  </a:ln>
                  <a:solidFill>
                    <a:srgbClr val="484849"/>
                  </a:solidFill>
                  <a:effectLst/>
                  <a:uLnTx/>
                  <a:uFillTx/>
                  <a:latin typeface="微软雅黑" panose="020B0503020204020204" pitchFamily="34" charset="-122"/>
                  <a:ea typeface="微软雅黑" panose="020B0503020204020204" pitchFamily="34" charset="-122"/>
                  <a:cs typeface="+mn-cs"/>
                </a:rPr>
                <a:t>Flink</a:t>
              </a:r>
              <a:r>
                <a:rPr kumimoji="0" lang="zh-CN" alt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流处理</a:t>
              </a:r>
              <a:endPar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8" name="TextBox 54"/>
          <p:cNvSpPr txBox="1"/>
          <p:nvPr/>
        </p:nvSpPr>
        <p:spPr>
          <a:xfrm>
            <a:off x="603885" y="1609090"/>
            <a:ext cx="10743565" cy="142295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000" b="1" dirty="0">
                <a:solidFill>
                  <a:srgbClr val="484849"/>
                </a:solidFill>
                <a:latin typeface="微软雅黑" panose="020B0503020204020204" pitchFamily="34" charset="-122"/>
                <a:ea typeface="微软雅黑" panose="020B0503020204020204" pitchFamily="34" charset="-122"/>
              </a:rPr>
              <a:t>       </a:t>
            </a:r>
            <a:r>
              <a:rPr lang="en-US" altLang="zh-CN" sz="2000" b="1" dirty="0">
                <a:solidFill>
                  <a:srgbClr val="484849"/>
                </a:solidFill>
                <a:latin typeface="微软雅黑" panose="020B0503020204020204" pitchFamily="34" charset="-122"/>
                <a:ea typeface="微软雅黑" panose="020B0503020204020204" pitchFamily="34" charset="-122"/>
              </a:rPr>
              <a:t>Apache </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是一个开源流处理框架和分布式处理引擎，用于对无界和有界数据流进行 有状态计算。</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能在所有常见集群环境中运行，并能以内存速度和任意规模进行计算。</a:t>
            </a:r>
            <a:endParaRPr lang="en-US" altLang="zh-CN" sz="20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流处理框架如图：</a:t>
            </a:r>
          </a:p>
        </p:txBody>
      </p:sp>
      <p:pic>
        <p:nvPicPr>
          <p:cNvPr id="4" name="图片 3"/>
          <p:cNvPicPr>
            <a:picLocks noChangeAspect="1"/>
          </p:cNvPicPr>
          <p:nvPr/>
        </p:nvPicPr>
        <p:blipFill>
          <a:blip r:embed="rId3"/>
          <a:stretch>
            <a:fillRect/>
          </a:stretch>
        </p:blipFill>
        <p:spPr>
          <a:xfrm>
            <a:off x="2065933" y="3429000"/>
            <a:ext cx="7283865" cy="2652506"/>
          </a:xfrm>
          <a:prstGeom prst="rect">
            <a:avLst/>
          </a:prstGeom>
        </p:spPr>
      </p:pic>
    </p:spTree>
  </p:cSld>
  <p:clrMapOvr>
    <a:masterClrMapping/>
  </p:clrMapOvr>
  <p:transition spd="slow" advClick="0" advTm="3624"/>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12.1</a:t>
            </a:r>
            <a:r>
              <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a:t>
            </a:r>
            <a:r>
              <a:rPr kumimoji="0" lang="en-US"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F</a:t>
            </a:r>
            <a:r>
              <a:rPr kumimoji="0" lang="en-US" altLang="zh-CN"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link</a:t>
            </a:r>
            <a:r>
              <a:rPr kumimoji="0"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概述</a:t>
            </a:r>
            <a:endPar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62585" y="737870"/>
            <a:ext cx="6646545" cy="460348"/>
            <a:chOff x="772" y="481"/>
            <a:chExt cx="9749" cy="724"/>
          </a:xfrm>
        </p:grpSpPr>
        <p:sp>
          <p:nvSpPr>
            <p:cNvPr id="116"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12.</a:t>
              </a:r>
              <a:r>
                <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1</a:t>
              </a:r>
              <a:r>
                <a:rPr kumimoji="0" 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.3</a:t>
              </a:r>
              <a:r>
                <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 </a:t>
              </a:r>
              <a:r>
                <a:rPr kumimoji="0" lang="en-US" sz="2400" b="1" i="0" u="none" strike="noStrike" kern="1200" cap="none" spc="0" normalizeH="0" baseline="0" noProof="0" dirty="0" err="1">
                  <a:ln>
                    <a:noFill/>
                  </a:ln>
                  <a:solidFill>
                    <a:srgbClr val="484849"/>
                  </a:solidFill>
                  <a:effectLst/>
                  <a:uLnTx/>
                  <a:uFillTx/>
                  <a:latin typeface="微软雅黑" panose="020B0503020204020204" pitchFamily="34" charset="-122"/>
                  <a:ea typeface="微软雅黑" panose="020B0503020204020204" pitchFamily="34" charset="-122"/>
                  <a:cs typeface="+mn-cs"/>
                </a:rPr>
                <a:t>Flink</a:t>
              </a:r>
              <a:r>
                <a:rPr kumimoji="0" lang="zh-CN" alt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流处理</a:t>
              </a:r>
              <a:endPar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8" name="TextBox 54"/>
          <p:cNvSpPr txBox="1"/>
          <p:nvPr/>
        </p:nvSpPr>
        <p:spPr>
          <a:xfrm>
            <a:off x="603885" y="1609090"/>
            <a:ext cx="10743565" cy="3731278"/>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000" b="1" dirty="0">
                <a:solidFill>
                  <a:srgbClr val="484849"/>
                </a:solidFill>
                <a:latin typeface="微软雅黑" panose="020B0503020204020204" pitchFamily="34" charset="-122"/>
                <a:ea typeface="微软雅黑" panose="020B0503020204020204" pitchFamily="34" charset="-122"/>
              </a:rPr>
              <a:t>       为了实现流处理架构的高效运转，一般需要设置消息传输层和流处理层。消息传输层从 各种数据源采集连续事件产生的数据，并传输给订阅了这些数据的应用程序；流处理层会持 续地将数据在应用程序和系统间移动，聚合并处理事件，并在本地维持应用程序的状态。 </a:t>
            </a:r>
            <a:endParaRPr lang="en-US" altLang="zh-CN" sz="20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lang="en-US" altLang="zh-CN" sz="20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流处理架构的核心是使各种应用程序互连在一起的消息队列，消息队列连接应用程序， 并作为新的共享数据源，这些消息队列取代了以前的大型集中式数据库。流处理器从消息队 列中订阅数据并加以处理，处理后的数据可以流向另一个消息队列，这样，其他应用程序都 可以共享流数据。 </a:t>
            </a:r>
          </a:p>
        </p:txBody>
      </p:sp>
    </p:spTree>
  </p:cSld>
  <p:clrMapOvr>
    <a:masterClrMapping/>
  </p:clrMapOvr>
  <p:transition spd="slow" advClick="0" advTm="3624"/>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12.1</a:t>
            </a:r>
            <a:r>
              <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a:t>
            </a:r>
            <a:r>
              <a:rPr kumimoji="0" lang="en-US"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F</a:t>
            </a:r>
            <a:r>
              <a:rPr kumimoji="0" lang="en-US" altLang="zh-CN"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link</a:t>
            </a:r>
            <a:r>
              <a:rPr kumimoji="0"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概述</a:t>
            </a:r>
            <a:endPar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62585" y="737870"/>
            <a:ext cx="6646545" cy="460348"/>
            <a:chOff x="772" y="481"/>
            <a:chExt cx="9749" cy="724"/>
          </a:xfrm>
        </p:grpSpPr>
        <p:sp>
          <p:nvSpPr>
            <p:cNvPr id="116"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12.</a:t>
              </a:r>
              <a:r>
                <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1</a:t>
              </a:r>
              <a:r>
                <a:rPr kumimoji="0" 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.3</a:t>
              </a:r>
              <a:r>
                <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 </a:t>
              </a:r>
              <a:r>
                <a:rPr kumimoji="0" lang="en-US" sz="2400" b="1" i="0" u="none" strike="noStrike" kern="1200" cap="none" spc="0" normalizeH="0" baseline="0" noProof="0" dirty="0" err="1">
                  <a:ln>
                    <a:noFill/>
                  </a:ln>
                  <a:solidFill>
                    <a:srgbClr val="484849"/>
                  </a:solidFill>
                  <a:effectLst/>
                  <a:uLnTx/>
                  <a:uFillTx/>
                  <a:latin typeface="微软雅黑" panose="020B0503020204020204" pitchFamily="34" charset="-122"/>
                  <a:ea typeface="微软雅黑" panose="020B0503020204020204" pitchFamily="34" charset="-122"/>
                  <a:cs typeface="+mn-cs"/>
                </a:rPr>
                <a:t>Flink</a:t>
              </a:r>
              <a:r>
                <a:rPr kumimoji="0" lang="zh-CN" alt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流处理</a:t>
              </a:r>
              <a:endPar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8" name="TextBox 54"/>
          <p:cNvSpPr txBox="1"/>
          <p:nvPr/>
        </p:nvSpPr>
        <p:spPr>
          <a:xfrm>
            <a:off x="168934" y="1353831"/>
            <a:ext cx="11690087" cy="5306389"/>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       </a:t>
            </a:r>
            <a:r>
              <a:rPr lang="en-US" altLang="zh-CN" sz="2000" b="1" dirty="0" err="1">
                <a:solidFill>
                  <a:srgbClr val="484849"/>
                </a:solidFill>
                <a:latin typeface="微软雅黑" panose="020B0503020204020204" pitchFamily="34" charset="-122"/>
                <a:ea typeface="微软雅黑" panose="020B0503020204020204" pitchFamily="34" charset="-122"/>
              </a:rPr>
              <a:t>Flink</a:t>
            </a:r>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有两种流处理类型，分为事务驱动型和数据分析型。</a:t>
            </a:r>
            <a:endParaRPr lang="en-US" altLang="zh-CN" sz="20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lang="en-US" altLang="zh-CN" sz="20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000" b="1" dirty="0">
                <a:solidFill>
                  <a:srgbClr val="484849"/>
                </a:solidFill>
                <a:latin typeface="微软雅黑" panose="020B0503020204020204" pitchFamily="34" charset="-122"/>
                <a:ea typeface="微软雅黑" panose="020B0503020204020204" pitchFamily="34" charset="-122"/>
              </a:rPr>
              <a:t>（</a:t>
            </a:r>
            <a:r>
              <a:rPr lang="en-US" altLang="zh-CN" sz="2000" b="1" dirty="0">
                <a:solidFill>
                  <a:srgbClr val="484849"/>
                </a:solidFill>
                <a:latin typeface="微软雅黑" panose="020B0503020204020204" pitchFamily="34" charset="-122"/>
                <a:ea typeface="微软雅黑" panose="020B0503020204020204" pitchFamily="34" charset="-122"/>
              </a:rPr>
              <a:t>1</a:t>
            </a:r>
            <a:r>
              <a:rPr lang="zh-CN" altLang="en-US" sz="2000" b="1" dirty="0">
                <a:solidFill>
                  <a:srgbClr val="484849"/>
                </a:solidFill>
                <a:latin typeface="微软雅黑" panose="020B0503020204020204" pitchFamily="34" charset="-122"/>
                <a:ea typeface="微软雅黑" panose="020B0503020204020204" pitchFamily="34" charset="-122"/>
              </a:rPr>
              <a:t>）事务驱动型</a:t>
            </a:r>
            <a:endParaRPr lang="en-US" altLang="zh-CN" sz="20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lang="en-US" altLang="zh-CN" sz="20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lang="en-US" altLang="zh-CN" sz="20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lang="en-US" altLang="zh-CN" sz="2000" b="1" dirty="0">
              <a:solidFill>
                <a:srgbClr val="484849"/>
              </a:solidFill>
              <a:latin typeface="微软雅黑" panose="020B0503020204020204" pitchFamily="34" charset="-122"/>
              <a:ea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1800" b="1" dirty="0">
                <a:solidFill>
                  <a:srgbClr val="484849"/>
                </a:solidFill>
                <a:latin typeface="微软雅黑" panose="020B0503020204020204" pitchFamily="34" charset="-122"/>
                <a:ea typeface="微软雅黑" panose="020B0503020204020204" pitchFamily="34" charset="-122"/>
              </a:rPr>
              <a:t>       事件驱动型应用是一类具有状态的应用，它从一个或多个事件数据流中读取事件，并根 据到来的事件做出反应，包括触发计算、状态更新或其他外部动作等。事件驱动型应用是在 传统的应用设计基础上进化而来的。在传统的设计中，通常都具有独立的计算和数据存储层， 应用会从一个远程的事务数据库中读写数据。而事务驱动型应用是建立在有状态流处理应用 的基础之上的。在这种设计中，数据和计算不是相互独立的层，而是放在一起的，应用只需 访问本地即可获取数据。系统容错性是通过定期向远程持久化存储写入检查点来实现的。典 型的事件驱动型应用包括反欺诈、异常检测、基于规则的报警、业务流程监控、</a:t>
            </a:r>
            <a:r>
              <a:rPr lang="en-US" altLang="zh-CN" sz="1800" b="1" dirty="0">
                <a:solidFill>
                  <a:srgbClr val="484849"/>
                </a:solidFill>
                <a:latin typeface="微软雅黑" panose="020B0503020204020204" pitchFamily="34" charset="-122"/>
                <a:ea typeface="微软雅黑" panose="020B0503020204020204" pitchFamily="34" charset="-122"/>
              </a:rPr>
              <a:t>Web </a:t>
            </a:r>
            <a:r>
              <a:rPr lang="zh-CN" altLang="en-US" sz="1800" b="1" dirty="0">
                <a:solidFill>
                  <a:srgbClr val="484849"/>
                </a:solidFill>
                <a:latin typeface="微软雅黑" panose="020B0503020204020204" pitchFamily="34" charset="-122"/>
                <a:ea typeface="微软雅黑" panose="020B0503020204020204" pitchFamily="34" charset="-122"/>
              </a:rPr>
              <a:t>应用 （社交网络）等。</a:t>
            </a:r>
          </a:p>
        </p:txBody>
      </p:sp>
      <p:pic>
        <p:nvPicPr>
          <p:cNvPr id="4" name="图片 3"/>
          <p:cNvPicPr>
            <a:picLocks noChangeAspect="1"/>
          </p:cNvPicPr>
          <p:nvPr/>
        </p:nvPicPr>
        <p:blipFill>
          <a:blip r:embed="rId3"/>
          <a:stretch>
            <a:fillRect/>
          </a:stretch>
        </p:blipFill>
        <p:spPr>
          <a:xfrm>
            <a:off x="3002037" y="2118218"/>
            <a:ext cx="8784976" cy="1884617"/>
          </a:xfrm>
          <a:prstGeom prst="rect">
            <a:avLst/>
          </a:prstGeom>
        </p:spPr>
      </p:pic>
    </p:spTree>
  </p:cSld>
  <p:clrMapOvr>
    <a:masterClrMapping/>
  </p:clrMapOvr>
  <p:transition spd="slow" advClick="0" advTm="3624"/>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stretch>
            <a:fillRect/>
          </a:stretch>
        </p:blipFill>
        <p:spPr>
          <a:xfrm>
            <a:off x="2714005" y="1700808"/>
            <a:ext cx="8640960" cy="2376264"/>
          </a:xfrm>
          <a:prstGeom prst="rect">
            <a:avLst/>
          </a:prstGeom>
        </p:spPr>
      </p:pic>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12.1</a:t>
            </a:r>
            <a:r>
              <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a:t>
            </a:r>
            <a:r>
              <a:rPr kumimoji="0" lang="en-US"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F</a:t>
            </a:r>
            <a:r>
              <a:rPr kumimoji="0" lang="en-US" altLang="zh-CN"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link</a:t>
            </a:r>
            <a:r>
              <a:rPr kumimoji="0" sz="2800" b="1" i="0" u="none" strike="noStrike" kern="120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概述</a:t>
            </a:r>
            <a:endParaRPr kumimoji="0"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362585" y="737870"/>
            <a:ext cx="6646545" cy="460348"/>
            <a:chOff x="772" y="481"/>
            <a:chExt cx="9749" cy="724"/>
          </a:xfrm>
        </p:grpSpPr>
        <p:sp>
          <p:nvSpPr>
            <p:cNvPr id="116"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12.</a:t>
              </a:r>
              <a:r>
                <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1</a:t>
              </a:r>
              <a:r>
                <a:rPr kumimoji="0" 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.3</a:t>
              </a:r>
              <a:r>
                <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 </a:t>
              </a:r>
              <a:r>
                <a:rPr kumimoji="0" lang="en-US" sz="2400" b="1" i="0" u="none" strike="noStrike" kern="1200" cap="none" spc="0" normalizeH="0" baseline="0" noProof="0" dirty="0" err="1">
                  <a:ln>
                    <a:noFill/>
                  </a:ln>
                  <a:solidFill>
                    <a:srgbClr val="484849"/>
                  </a:solidFill>
                  <a:effectLst/>
                  <a:uLnTx/>
                  <a:uFillTx/>
                  <a:latin typeface="微软雅黑" panose="020B0503020204020204" pitchFamily="34" charset="-122"/>
                  <a:ea typeface="微软雅黑" panose="020B0503020204020204" pitchFamily="34" charset="-122"/>
                  <a:cs typeface="+mn-cs"/>
                </a:rPr>
                <a:t>Flink</a:t>
              </a:r>
              <a:r>
                <a:rPr kumimoji="0" lang="zh-CN" altLang="en-US"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流处理</a:t>
              </a:r>
              <a:endParaRPr kumimoji="0" sz="24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p:txBody>
        </p:sp>
        <p:sp>
          <p:nvSpPr>
            <p:cNvPr id="1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sp>
        <p:nvSpPr>
          <p:cNvPr id="8" name="TextBox 54"/>
          <p:cNvSpPr txBox="1"/>
          <p:nvPr/>
        </p:nvSpPr>
        <p:spPr>
          <a:xfrm>
            <a:off x="168934" y="1248218"/>
            <a:ext cx="11690087" cy="5577937"/>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       </a:t>
            </a:r>
            <a:r>
              <a:rPr kumimoji="0" lang="en-US" altLang="zh-CN" sz="2000" b="1" i="0" u="none" strike="noStrike" kern="1200" cap="none" spc="0" normalizeH="0" baseline="0" noProof="0" dirty="0" err="1">
                <a:ln>
                  <a:noFill/>
                </a:ln>
                <a:solidFill>
                  <a:srgbClr val="484849"/>
                </a:solidFill>
                <a:effectLst/>
                <a:uLnTx/>
                <a:uFillTx/>
                <a:latin typeface="微软雅黑" panose="020B0503020204020204" pitchFamily="34" charset="-122"/>
                <a:ea typeface="微软雅黑" panose="020B0503020204020204" pitchFamily="34" charset="-122"/>
                <a:cs typeface="+mn-cs"/>
              </a:rPr>
              <a:t>Flink</a:t>
            </a:r>
            <a:r>
              <a:rPr kumimoji="0" lang="en-US" altLang="zh-CN"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 </a:t>
            </a:r>
            <a:r>
              <a:rPr kumimoji="0" lang="zh-CN" altLang="en-US"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有两种流处理类型，分为事务驱动型和数据分析型。</a:t>
            </a:r>
            <a:endParaRPr kumimoji="0" lang="en-US" altLang="zh-CN"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en-US" altLang="zh-CN"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a:t>
            </a:r>
            <a:r>
              <a:rPr kumimoji="0" lang="en-US" altLang="zh-CN"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2</a:t>
            </a:r>
            <a:r>
              <a:rPr kumimoji="0" lang="zh-CN" altLang="en-US"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rPr>
              <a:t>）数据分析型</a:t>
            </a:r>
            <a:endParaRPr kumimoji="0" lang="en-US" altLang="zh-CN"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en-US" altLang="zh-CN"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en-US" altLang="zh-CN"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en-US" altLang="zh-CN" sz="2000" b="1" i="0" u="none" strike="noStrike" kern="120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000" b="1" dirty="0">
                <a:solidFill>
                  <a:srgbClr val="484849"/>
                </a:solidFill>
                <a:latin typeface="微软雅黑" panose="020B0503020204020204" pitchFamily="34" charset="-122"/>
                <a:ea typeface="微软雅黑" panose="020B0503020204020204" pitchFamily="34" charset="-122"/>
              </a:rPr>
              <a:t>       数据分析任务需要从原始数据中提取有价值的信息和指标。传统模式通常是利用批查 询，或将事件记录下来并基于此有限数据集构建应用来完成。为了得到最新数据的分析结果， 必须先将它们加入分析数据集并重新执行查询或运行应用，随后将结果写入存储系统或生成 报告。与传统模式下读取有限数据集不同，流式查询或应用会接入实时事件流，并随着事件 消费持续产生和更新结果。这些结果数据可能会写入外部数据库系统或以内部状态的形式维 护。仪表展示应用可以相应地从外部数据库读取数据或直接查询应用的内部状态。</a:t>
            </a:r>
          </a:p>
        </p:txBody>
      </p:sp>
    </p:spTree>
  </p:cSld>
  <p:clrMapOvr>
    <a:masterClrMapping/>
  </p:clrMapOvr>
  <p:transition spd="slow" advClick="0" advTm="3624"/>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F96FFF5B-1D19-49F6-80CE-FB420BFED85D"/>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个人述职"/>
  <p:tag name="ISPRING_SCORM_ENDPOINT" val="&lt;endpoint&gt;&lt;enable&gt;0&lt;/enable&gt;&lt;lrs&gt;http://&lt;/lrs&gt;&lt;auth&gt;0&lt;/auth&gt;&lt;login&gt;&lt;/login&gt;&lt;password&gt;&lt;/password&gt;&lt;key&gt;&lt;/key&gt;&lt;name&gt;&lt;/name&gt;&lt;email&gt;&lt;/email&gt;&lt;/endpoint&gt;&#10;"/>
  <p:tag name="COMMONDATA" val="eyJoZGlkIjoiNTU0ZGQzZDdhYTMzNGY0YjgyYzhiNzdjMmYwODcyYjkifQ=="/>
</p:tagLst>
</file>

<file path=ppt/theme/theme1.xml><?xml version="1.0" encoding="utf-8"?>
<a:theme xmlns:a="http://schemas.openxmlformats.org/drawingml/2006/main" name="清风素材 12sc.taobao.com">
  <a:themeElements>
    <a:clrScheme name="155">
      <a:dk1>
        <a:srgbClr val="294A5A"/>
      </a:dk1>
      <a:lt1>
        <a:srgbClr val="99CC39"/>
      </a:lt1>
      <a:dk2>
        <a:srgbClr val="F9C900"/>
      </a:dk2>
      <a:lt2>
        <a:srgbClr val="ED5A00"/>
      </a:lt2>
      <a:accent1>
        <a:srgbClr val="484849"/>
      </a:accent1>
      <a:accent2>
        <a:srgbClr val="FFFFFF"/>
      </a:accent2>
      <a:accent3>
        <a:srgbClr val="969696"/>
      </a:accent3>
      <a:accent4>
        <a:srgbClr val="00AAA2"/>
      </a:accent4>
      <a:accent5>
        <a:srgbClr val="99CC39"/>
      </a:accent5>
      <a:accent6>
        <a:srgbClr val="F9C900"/>
      </a:accent6>
      <a:hlink>
        <a:srgbClr val="ED5A00"/>
      </a:hlink>
      <a:folHlink>
        <a:srgbClr val="48484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自定义 1261">
      <a:dk1>
        <a:sysClr val="windowText" lastClr="000000"/>
      </a:dk1>
      <a:lt1>
        <a:sysClr val="window" lastClr="FFFFFF"/>
      </a:lt1>
      <a:dk2>
        <a:srgbClr val="464646"/>
      </a:dk2>
      <a:lt2>
        <a:srgbClr val="7F7F7F"/>
      </a:lt2>
      <a:accent1>
        <a:srgbClr val="2C99C0"/>
      </a:accent1>
      <a:accent2>
        <a:srgbClr val="D53E25"/>
      </a:accent2>
      <a:accent3>
        <a:srgbClr val="ECA11A"/>
      </a:accent3>
      <a:accent4>
        <a:srgbClr val="2C99C0"/>
      </a:accent4>
      <a:accent5>
        <a:srgbClr val="D53E25"/>
      </a:accent5>
      <a:accent6>
        <a:srgbClr val="ECA11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自定义 1261">
      <a:dk1>
        <a:sysClr val="windowText" lastClr="000000"/>
      </a:dk1>
      <a:lt1>
        <a:sysClr val="window" lastClr="FFFFFF"/>
      </a:lt1>
      <a:dk2>
        <a:srgbClr val="464646"/>
      </a:dk2>
      <a:lt2>
        <a:srgbClr val="7F7F7F"/>
      </a:lt2>
      <a:accent1>
        <a:srgbClr val="2C99C0"/>
      </a:accent1>
      <a:accent2>
        <a:srgbClr val="D53E25"/>
      </a:accent2>
      <a:accent3>
        <a:srgbClr val="ECA11A"/>
      </a:accent3>
      <a:accent4>
        <a:srgbClr val="2C99C0"/>
      </a:accent4>
      <a:accent5>
        <a:srgbClr val="D53E25"/>
      </a:accent5>
      <a:accent6>
        <a:srgbClr val="ECA11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自定义设计方案">
  <a:themeElements>
    <a:clrScheme name="自定义 1261">
      <a:dk1>
        <a:sysClr val="windowText" lastClr="000000"/>
      </a:dk1>
      <a:lt1>
        <a:sysClr val="window" lastClr="FFFFFF"/>
      </a:lt1>
      <a:dk2>
        <a:srgbClr val="464646"/>
      </a:dk2>
      <a:lt2>
        <a:srgbClr val="7F7F7F"/>
      </a:lt2>
      <a:accent1>
        <a:srgbClr val="2C99C0"/>
      </a:accent1>
      <a:accent2>
        <a:srgbClr val="D53E25"/>
      </a:accent2>
      <a:accent3>
        <a:srgbClr val="ECA11A"/>
      </a:accent3>
      <a:accent4>
        <a:srgbClr val="2C99C0"/>
      </a:accent4>
      <a:accent5>
        <a:srgbClr val="D53E25"/>
      </a:accent5>
      <a:accent6>
        <a:srgbClr val="ECA11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2834</Words>
  <Application>Microsoft Office PowerPoint</Application>
  <PresentationFormat>自定义</PresentationFormat>
  <Paragraphs>185</Paragraphs>
  <Slides>28</Slides>
  <Notes>28</Notes>
  <HiddenSlides>0</HiddenSlides>
  <MMClips>0</MMClips>
  <ScaleCrop>false</ScaleCrop>
  <HeadingPairs>
    <vt:vector size="6" baseType="variant">
      <vt:variant>
        <vt:lpstr>已用的字体</vt:lpstr>
      </vt:variant>
      <vt:variant>
        <vt:i4>5</vt:i4>
      </vt:variant>
      <vt:variant>
        <vt:lpstr>主题</vt:lpstr>
      </vt:variant>
      <vt:variant>
        <vt:i4>4</vt:i4>
      </vt:variant>
      <vt:variant>
        <vt:lpstr>幻灯片标题</vt:lpstr>
      </vt:variant>
      <vt:variant>
        <vt:i4>28</vt:i4>
      </vt:variant>
    </vt:vector>
  </HeadingPairs>
  <TitlesOfParts>
    <vt:vector size="37" baseType="lpstr">
      <vt:lpstr>微软雅黑</vt:lpstr>
      <vt:lpstr>Arial</vt:lpstr>
      <vt:lpstr>Calibri</vt:lpstr>
      <vt:lpstr>Calibri Light</vt:lpstr>
      <vt:lpstr>Impact</vt:lpstr>
      <vt:lpstr>清风素材 12sc.taobao.com</vt:lpstr>
      <vt:lpstr>1_自定义设计方案</vt:lpstr>
      <vt:lpstr>2_自定义设计方案</vt:lpstr>
      <vt:lpstr>3_自定义设计方案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sxd@djtu.edu.cn</cp:lastModifiedBy>
  <cp:revision>1215</cp:revision>
  <dcterms:created xsi:type="dcterms:W3CDTF">2013-01-25T01:44:00Z</dcterms:created>
  <dcterms:modified xsi:type="dcterms:W3CDTF">2024-10-02T01:42:21Z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E386AE92B9BA47A49332AB005A0674EE_12</vt:lpwstr>
  </property>
</Properties>
</file>