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48"/>
  </p:notesMasterIdLst>
  <p:handoutMasterIdLst>
    <p:handoutMasterId r:id="rId49"/>
  </p:handoutMasterIdLst>
  <p:sldIdLst>
    <p:sldId id="1026" r:id="rId5"/>
    <p:sldId id="1028" r:id="rId6"/>
    <p:sldId id="1027" r:id="rId7"/>
    <p:sldId id="1014" r:id="rId8"/>
    <p:sldId id="1058" r:id="rId9"/>
    <p:sldId id="1062" r:id="rId10"/>
    <p:sldId id="1061" r:id="rId11"/>
    <p:sldId id="1063" r:id="rId12"/>
    <p:sldId id="1065" r:id="rId13"/>
    <p:sldId id="1067" r:id="rId14"/>
    <p:sldId id="1066" r:id="rId15"/>
    <p:sldId id="1071" r:id="rId16"/>
    <p:sldId id="1072" r:id="rId17"/>
    <p:sldId id="1069" r:id="rId18"/>
    <p:sldId id="1073" r:id="rId19"/>
    <p:sldId id="1070" r:id="rId20"/>
    <p:sldId id="1074" r:id="rId21"/>
    <p:sldId id="1075" r:id="rId22"/>
    <p:sldId id="1068" r:id="rId23"/>
    <p:sldId id="1077" r:id="rId24"/>
    <p:sldId id="1078" r:id="rId25"/>
    <p:sldId id="1080" r:id="rId26"/>
    <p:sldId id="1079" r:id="rId27"/>
    <p:sldId id="1081" r:id="rId28"/>
    <p:sldId id="1082" r:id="rId29"/>
    <p:sldId id="1083" r:id="rId30"/>
    <p:sldId id="1084" r:id="rId31"/>
    <p:sldId id="1085" r:id="rId32"/>
    <p:sldId id="1086" r:id="rId33"/>
    <p:sldId id="1087" r:id="rId34"/>
    <p:sldId id="1088" r:id="rId35"/>
    <p:sldId id="1089" r:id="rId36"/>
    <p:sldId id="1090" r:id="rId37"/>
    <p:sldId id="1092" r:id="rId38"/>
    <p:sldId id="1093" r:id="rId39"/>
    <p:sldId id="1094" r:id="rId40"/>
    <p:sldId id="1091" r:id="rId41"/>
    <p:sldId id="1095" r:id="rId42"/>
    <p:sldId id="1096" r:id="rId43"/>
    <p:sldId id="1097" r:id="rId44"/>
    <p:sldId id="1098" r:id="rId45"/>
    <p:sldId id="1099" r:id="rId46"/>
    <p:sldId id="1032" r:id="rId47"/>
  </p:sldIdLst>
  <p:sldSz cx="12196763" cy="6858000"/>
  <p:notesSz cx="6858000" cy="9144000"/>
  <p:custDataLst>
    <p:tags r:id="rId5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87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D53E25"/>
    <a:srgbClr val="ECA11A"/>
    <a:srgbClr val="2C99C0"/>
    <a:srgbClr val="294A5A"/>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2" autoAdjust="0"/>
    <p:restoredTop sz="91727" autoAdjust="0"/>
  </p:normalViewPr>
  <p:slideViewPr>
    <p:cSldViewPr snapToObjects="1" showGuides="1">
      <p:cViewPr varScale="1">
        <p:scale>
          <a:sx n="75" d="100"/>
          <a:sy n="75" d="100"/>
        </p:scale>
        <p:origin x="835" y="62"/>
      </p:cViewPr>
      <p:guideLst>
        <p:guide orient="horz" pos="2159"/>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54" d="100"/>
          <a:sy n="54" d="100"/>
        </p:scale>
        <p:origin x="2796" y="42"/>
      </p:cViewPr>
      <p:guideLst>
        <p:guide orient="horz" pos="2878"/>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D527559-FDD8-4274-B634-C7FBCF5BC573}" type="doc">
      <dgm:prSet loTypeId="urn:microsoft.com/office/officeart/2005/8/layout/chevron1" loCatId="process" qsTypeId="urn:microsoft.com/office/officeart/2005/8/quickstyle/simple3#1" qsCatId="simple" csTypeId="urn:microsoft.com/office/officeart/2005/8/colors/accent1_2#1" csCatId="accent1" phldr="0"/>
      <dgm:spPr/>
    </dgm:pt>
    <dgm:pt modelId="{870E4F47-8CC4-4F59-B4C1-42B5AAA5CEFE}">
      <dgm:prSet phldrT="[文本]" phldr="0" custT="0"/>
      <dgm:spPr/>
      <dgm:t>
        <a:bodyPr vert="horz" wrap="square"/>
        <a:lstStyle/>
        <a:p>
          <a:pPr>
            <a:lnSpc>
              <a:spcPct val="100000"/>
            </a:lnSpc>
            <a:spcBef>
              <a:spcPct val="0"/>
            </a:spcBef>
            <a:spcAft>
              <a:spcPct val="35000"/>
            </a:spcAft>
          </a:pPr>
          <a:r>
            <a:rPr lang="zh-CN" altLang="en-US"/>
            <a:t>文件系统阶段</a:t>
          </a:r>
        </a:p>
      </dgm:t>
    </dgm:pt>
    <dgm:pt modelId="{3D1AB2CA-88A4-4E4C-9A8A-508DF0E06639}" type="parTrans" cxnId="{3D6AD3FB-6DB3-4502-92FB-D4911DC72A7F}">
      <dgm:prSet/>
      <dgm:spPr/>
    </dgm:pt>
    <dgm:pt modelId="{856E2728-BF00-49C7-82BA-8F4DCB00940B}" type="sibTrans" cxnId="{3D6AD3FB-6DB3-4502-92FB-D4911DC72A7F}">
      <dgm:prSet/>
      <dgm:spPr/>
    </dgm:pt>
    <dgm:pt modelId="{1AA64000-5F0F-47A8-A435-2AF8D82F28B1}">
      <dgm:prSet phldrT="[文本]" phldr="0" custT="0"/>
      <dgm:spPr/>
      <dgm:t>
        <a:bodyPr vert="horz" wrap="square"/>
        <a:lstStyle/>
        <a:p>
          <a:pPr>
            <a:lnSpc>
              <a:spcPct val="100000"/>
            </a:lnSpc>
            <a:spcBef>
              <a:spcPct val="0"/>
            </a:spcBef>
            <a:spcAft>
              <a:spcPct val="35000"/>
            </a:spcAft>
          </a:pPr>
          <a:r>
            <a:rPr lang="zh-CN" altLang="en-US"/>
            <a:t>数据库系统阶段</a:t>
          </a:r>
        </a:p>
      </dgm:t>
    </dgm:pt>
    <dgm:pt modelId="{845A32C3-0E8A-4EED-972E-FC6F9A8364F8}" type="parTrans" cxnId="{0655E4F2-4611-4A9B-8779-402D0691B25D}">
      <dgm:prSet/>
      <dgm:spPr/>
    </dgm:pt>
    <dgm:pt modelId="{C0D86BAE-7711-4781-A574-7BE0EA273229}" type="sibTrans" cxnId="{0655E4F2-4611-4A9B-8779-402D0691B25D}">
      <dgm:prSet/>
      <dgm:spPr/>
    </dgm:pt>
    <dgm:pt modelId="{9C12F5BE-AC2F-4662-8DFA-C79428950CF2}">
      <dgm:prSet phldrT="[文本]" phldr="0" custT="0"/>
      <dgm:spPr/>
      <dgm:t>
        <a:bodyPr vert="horz" wrap="square"/>
        <a:lstStyle/>
        <a:p>
          <a:pPr>
            <a:lnSpc>
              <a:spcPct val="100000"/>
            </a:lnSpc>
            <a:spcBef>
              <a:spcPct val="0"/>
            </a:spcBef>
            <a:spcAft>
              <a:spcPct val="35000"/>
            </a:spcAft>
          </a:pPr>
          <a:r>
            <a:rPr lang="zh-CN" altLang="en-US"/>
            <a:t>数据仓库阶段</a:t>
          </a:r>
        </a:p>
      </dgm:t>
    </dgm:pt>
    <dgm:pt modelId="{E2B7565C-BEBF-47B7-AC71-10023CB96091}" type="parTrans" cxnId="{5FF0E2D2-5AFF-4084-8445-64D7B0B11C04}">
      <dgm:prSet/>
      <dgm:spPr/>
    </dgm:pt>
    <dgm:pt modelId="{BE48B07B-4C6F-4C50-9D7F-CE1D6590BF95}" type="sibTrans" cxnId="{5FF0E2D2-5AFF-4084-8445-64D7B0B11C04}">
      <dgm:prSet/>
      <dgm:spPr/>
    </dgm:pt>
    <dgm:pt modelId="{850480BD-3D69-4A8B-AF5B-A7CE655E1057}">
      <dgm:prSet phldr="0" custT="0"/>
      <dgm:spPr/>
      <dgm:t>
        <a:bodyPr vert="horz" wrap="square"/>
        <a:lstStyle/>
        <a:p>
          <a:pPr>
            <a:lnSpc>
              <a:spcPct val="100000"/>
            </a:lnSpc>
            <a:spcBef>
              <a:spcPct val="0"/>
            </a:spcBef>
            <a:spcAft>
              <a:spcPct val="35000"/>
            </a:spcAft>
          </a:pPr>
          <a:r>
            <a:rPr lang="zh-CN"/>
            <a:t>分布式系统阶段</a:t>
          </a:r>
        </a:p>
      </dgm:t>
    </dgm:pt>
    <dgm:pt modelId="{B34837D9-62AE-4BAC-B5E1-73872B09634F}" type="parTrans" cxnId="{C918104D-19B1-450D-8124-C5C20912504F}">
      <dgm:prSet/>
      <dgm:spPr/>
    </dgm:pt>
    <dgm:pt modelId="{4CBB6562-0468-412A-ADF1-4E29AECC92F6}" type="sibTrans" cxnId="{C918104D-19B1-450D-8124-C5C20912504F}">
      <dgm:prSet/>
      <dgm:spPr/>
    </dgm:pt>
    <dgm:pt modelId="{60E81CF5-4537-4C2F-8762-598D2E914097}" type="pres">
      <dgm:prSet presAssocID="{9D527559-FDD8-4274-B634-C7FBCF5BC573}" presName="Name0" presStyleCnt="0">
        <dgm:presLayoutVars>
          <dgm:dir/>
          <dgm:animLvl val="lvl"/>
          <dgm:resizeHandles val="exact"/>
        </dgm:presLayoutVars>
      </dgm:prSet>
      <dgm:spPr/>
    </dgm:pt>
    <dgm:pt modelId="{67FF3BB9-6612-4697-87EE-EC66312779BE}" type="pres">
      <dgm:prSet presAssocID="{870E4F47-8CC4-4F59-B4C1-42B5AAA5CEFE}" presName="parTxOnly" presStyleLbl="node1" presStyleIdx="0" presStyleCnt="4">
        <dgm:presLayoutVars>
          <dgm:chMax val="0"/>
          <dgm:chPref val="0"/>
          <dgm:bulletEnabled val="1"/>
        </dgm:presLayoutVars>
      </dgm:prSet>
      <dgm:spPr/>
    </dgm:pt>
    <dgm:pt modelId="{E484CEA2-673C-4A85-8A00-8580D721B29A}" type="pres">
      <dgm:prSet presAssocID="{856E2728-BF00-49C7-82BA-8F4DCB00940B}" presName="parTxOnlySpace" presStyleCnt="0"/>
      <dgm:spPr/>
    </dgm:pt>
    <dgm:pt modelId="{D3000CD6-B08B-4D3B-8D2A-7F1C26A23961}" type="pres">
      <dgm:prSet presAssocID="{1AA64000-5F0F-47A8-A435-2AF8D82F28B1}" presName="parTxOnly" presStyleLbl="node1" presStyleIdx="1" presStyleCnt="4">
        <dgm:presLayoutVars>
          <dgm:chMax val="0"/>
          <dgm:chPref val="0"/>
          <dgm:bulletEnabled val="1"/>
        </dgm:presLayoutVars>
      </dgm:prSet>
      <dgm:spPr/>
    </dgm:pt>
    <dgm:pt modelId="{1773A515-DFFE-41F0-B581-98757CBEC16E}" type="pres">
      <dgm:prSet presAssocID="{C0D86BAE-7711-4781-A574-7BE0EA273229}" presName="parTxOnlySpace" presStyleCnt="0"/>
      <dgm:spPr/>
    </dgm:pt>
    <dgm:pt modelId="{74437C11-3810-488A-B265-8C8037793D77}" type="pres">
      <dgm:prSet presAssocID="{9C12F5BE-AC2F-4662-8DFA-C79428950CF2}" presName="parTxOnly" presStyleLbl="node1" presStyleIdx="2" presStyleCnt="4">
        <dgm:presLayoutVars>
          <dgm:chMax val="0"/>
          <dgm:chPref val="0"/>
          <dgm:bulletEnabled val="1"/>
        </dgm:presLayoutVars>
      </dgm:prSet>
      <dgm:spPr/>
    </dgm:pt>
    <dgm:pt modelId="{B2C052AE-013C-4EFA-9D68-B502906236BD}" type="pres">
      <dgm:prSet presAssocID="{BE48B07B-4C6F-4C50-9D7F-CE1D6590BF95}" presName="parTxOnlySpace" presStyleCnt="0"/>
      <dgm:spPr/>
    </dgm:pt>
    <dgm:pt modelId="{3992A784-8D3D-4B28-A4C3-41CF664C2D2C}" type="pres">
      <dgm:prSet presAssocID="{850480BD-3D69-4A8B-AF5B-A7CE655E1057}" presName="parTxOnly" presStyleLbl="node1" presStyleIdx="3" presStyleCnt="4">
        <dgm:presLayoutVars>
          <dgm:chMax val="0"/>
          <dgm:chPref val="0"/>
          <dgm:bulletEnabled val="1"/>
        </dgm:presLayoutVars>
      </dgm:prSet>
      <dgm:spPr/>
    </dgm:pt>
  </dgm:ptLst>
  <dgm:cxnLst>
    <dgm:cxn modelId="{426BF803-68D4-46C3-BDAC-171DBF250E34}" type="presOf" srcId="{9D527559-FDD8-4274-B634-C7FBCF5BC573}" destId="{60E81CF5-4537-4C2F-8762-598D2E914097}" srcOrd="0" destOrd="0" presId="urn:microsoft.com/office/officeart/2005/8/layout/chevron1"/>
    <dgm:cxn modelId="{346FD322-CED4-4B5A-9955-79C692CF6C9A}" type="presOf" srcId="{850480BD-3D69-4A8B-AF5B-A7CE655E1057}" destId="{3992A784-8D3D-4B28-A4C3-41CF664C2D2C}" srcOrd="0" destOrd="0" presId="urn:microsoft.com/office/officeart/2005/8/layout/chevron1"/>
    <dgm:cxn modelId="{C918104D-19B1-450D-8124-C5C20912504F}" srcId="{9D527559-FDD8-4274-B634-C7FBCF5BC573}" destId="{850480BD-3D69-4A8B-AF5B-A7CE655E1057}" srcOrd="3" destOrd="0" parTransId="{B34837D9-62AE-4BAC-B5E1-73872B09634F}" sibTransId="{4CBB6562-0468-412A-ADF1-4E29AECC92F6}"/>
    <dgm:cxn modelId="{E8F3F572-43AC-46A6-B5C9-C8EAA7933B46}" type="presOf" srcId="{870E4F47-8CC4-4F59-B4C1-42B5AAA5CEFE}" destId="{67FF3BB9-6612-4697-87EE-EC66312779BE}" srcOrd="0" destOrd="0" presId="urn:microsoft.com/office/officeart/2005/8/layout/chevron1"/>
    <dgm:cxn modelId="{5A41E35A-E275-4028-861E-111F54CD7157}" type="presOf" srcId="{1AA64000-5F0F-47A8-A435-2AF8D82F28B1}" destId="{D3000CD6-B08B-4D3B-8D2A-7F1C26A23961}" srcOrd="0" destOrd="0" presId="urn:microsoft.com/office/officeart/2005/8/layout/chevron1"/>
    <dgm:cxn modelId="{B7C503C7-B381-4527-9837-179BA5475098}" type="presOf" srcId="{9C12F5BE-AC2F-4662-8DFA-C79428950CF2}" destId="{74437C11-3810-488A-B265-8C8037793D77}" srcOrd="0" destOrd="0" presId="urn:microsoft.com/office/officeart/2005/8/layout/chevron1"/>
    <dgm:cxn modelId="{5FF0E2D2-5AFF-4084-8445-64D7B0B11C04}" srcId="{9D527559-FDD8-4274-B634-C7FBCF5BC573}" destId="{9C12F5BE-AC2F-4662-8DFA-C79428950CF2}" srcOrd="2" destOrd="0" parTransId="{E2B7565C-BEBF-47B7-AC71-10023CB96091}" sibTransId="{BE48B07B-4C6F-4C50-9D7F-CE1D6590BF95}"/>
    <dgm:cxn modelId="{0655E4F2-4611-4A9B-8779-402D0691B25D}" srcId="{9D527559-FDD8-4274-B634-C7FBCF5BC573}" destId="{1AA64000-5F0F-47A8-A435-2AF8D82F28B1}" srcOrd="1" destOrd="0" parTransId="{845A32C3-0E8A-4EED-972E-FC6F9A8364F8}" sibTransId="{C0D86BAE-7711-4781-A574-7BE0EA273229}"/>
    <dgm:cxn modelId="{3D6AD3FB-6DB3-4502-92FB-D4911DC72A7F}" srcId="{9D527559-FDD8-4274-B634-C7FBCF5BC573}" destId="{870E4F47-8CC4-4F59-B4C1-42B5AAA5CEFE}" srcOrd="0" destOrd="0" parTransId="{3D1AB2CA-88A4-4E4C-9A8A-508DF0E06639}" sibTransId="{856E2728-BF00-49C7-82BA-8F4DCB00940B}"/>
    <dgm:cxn modelId="{1F4B5873-B8C3-4511-8DCB-9F43FB1AD0BE}" type="presParOf" srcId="{60E81CF5-4537-4C2F-8762-598D2E914097}" destId="{67FF3BB9-6612-4697-87EE-EC66312779BE}" srcOrd="0" destOrd="0" presId="urn:microsoft.com/office/officeart/2005/8/layout/chevron1"/>
    <dgm:cxn modelId="{6630E152-8DD7-4FDC-AD29-EB6A41C39EEC}" type="presParOf" srcId="{60E81CF5-4537-4C2F-8762-598D2E914097}" destId="{E484CEA2-673C-4A85-8A00-8580D721B29A}" srcOrd="1" destOrd="0" presId="urn:microsoft.com/office/officeart/2005/8/layout/chevron1"/>
    <dgm:cxn modelId="{4D28E8C9-5FFF-4DF4-8A22-25DDDA22EF9C}" type="presParOf" srcId="{60E81CF5-4537-4C2F-8762-598D2E914097}" destId="{D3000CD6-B08B-4D3B-8D2A-7F1C26A23961}" srcOrd="2" destOrd="0" presId="urn:microsoft.com/office/officeart/2005/8/layout/chevron1"/>
    <dgm:cxn modelId="{33182901-6821-413D-9BA5-7129077F47F5}" type="presParOf" srcId="{60E81CF5-4537-4C2F-8762-598D2E914097}" destId="{1773A515-DFFE-41F0-B581-98757CBEC16E}" srcOrd="3" destOrd="0" presId="urn:microsoft.com/office/officeart/2005/8/layout/chevron1"/>
    <dgm:cxn modelId="{89ACFF28-6807-4F74-8907-C19199ABEA2B}" type="presParOf" srcId="{60E81CF5-4537-4C2F-8762-598D2E914097}" destId="{74437C11-3810-488A-B265-8C8037793D77}" srcOrd="4" destOrd="0" presId="urn:microsoft.com/office/officeart/2005/8/layout/chevron1"/>
    <dgm:cxn modelId="{C538B68E-DF2C-4AFA-A482-514B364DD9BF}" type="presParOf" srcId="{60E81CF5-4537-4C2F-8762-598D2E914097}" destId="{B2C052AE-013C-4EFA-9D68-B502906236BD}" srcOrd="5" destOrd="0" presId="urn:microsoft.com/office/officeart/2005/8/layout/chevron1"/>
    <dgm:cxn modelId="{ABA57855-07EC-4C77-91D8-BBB44A830D68}" type="presParOf" srcId="{60E81CF5-4537-4C2F-8762-598D2E914097}" destId="{3992A784-8D3D-4B28-A4C3-41CF664C2D2C}"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FF3BB9-6612-4697-87EE-EC66312779BE}">
      <dsp:nvSpPr>
        <dsp:cNvPr id="0" name=""/>
        <dsp:cNvSpPr/>
      </dsp:nvSpPr>
      <dsp:spPr bwMode="white">
        <a:xfrm>
          <a:off x="0" y="326845"/>
          <a:ext cx="2710764" cy="1084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p3d prstMaterial="dkEdge">
          <a:bevelT w="8200" h="38100"/>
        </a:sp3d>
      </dsp:spPr>
      <dsp:style>
        <a:lnRef idx="0">
          <a:schemeClr val="lt1"/>
        </a:lnRef>
        <a:fillRef idx="2">
          <a:schemeClr val="accent1"/>
        </a:fillRef>
        <a:effectRef idx="1">
          <a:scrgbClr r="0" g="0" b="0"/>
        </a:effectRef>
        <a:fontRef idx="minor">
          <a:schemeClr val="dk1"/>
        </a:fontRef>
      </dsp:style>
      <dsp:txBody>
        <a:bodyPr spcFirstLastPara="0" vert="horz" wrap="square" lIns="112014" tIns="37338" rIns="37338" bIns="37338" numCol="1" spcCol="1270" anchor="ctr" anchorCtr="0">
          <a:noAutofit/>
        </a:bodyPr>
        <a:lstStyle/>
        <a:p>
          <a:pPr marL="0" lvl="0" indent="0" algn="ctr" defTabSz="1600200">
            <a:lnSpc>
              <a:spcPct val="100000"/>
            </a:lnSpc>
            <a:spcBef>
              <a:spcPct val="0"/>
            </a:spcBef>
            <a:spcAft>
              <a:spcPct val="35000"/>
            </a:spcAft>
            <a:buNone/>
          </a:pPr>
          <a:r>
            <a:rPr lang="zh-CN" altLang="en-US" sz="3600" kern="1200"/>
            <a:t>文件系统阶段</a:t>
          </a:r>
        </a:p>
      </dsp:txBody>
      <dsp:txXfrm>
        <a:off x="0" y="326845"/>
        <a:ext cx="2710764" cy="1084305"/>
      </dsp:txXfrm>
    </dsp:sp>
    <dsp:sp modelId="{D3000CD6-B08B-4D3B-8D2A-7F1C26A23961}">
      <dsp:nvSpPr>
        <dsp:cNvPr id="0" name=""/>
        <dsp:cNvSpPr/>
      </dsp:nvSpPr>
      <dsp:spPr bwMode="white">
        <a:xfrm>
          <a:off x="2439687" y="326845"/>
          <a:ext cx="2710764" cy="1084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p3d prstMaterial="dkEdge">
          <a:bevelT w="8200" h="38100"/>
        </a:sp3d>
      </dsp:spPr>
      <dsp:style>
        <a:lnRef idx="0">
          <a:schemeClr val="lt1"/>
        </a:lnRef>
        <a:fillRef idx="2">
          <a:schemeClr val="accent1"/>
        </a:fillRef>
        <a:effectRef idx="1">
          <a:scrgbClr r="0" g="0" b="0"/>
        </a:effectRef>
        <a:fontRef idx="minor">
          <a:schemeClr val="dk1"/>
        </a:fontRef>
      </dsp:style>
      <dsp:txBody>
        <a:bodyPr spcFirstLastPara="0" vert="horz" wrap="square" lIns="112014" tIns="37338" rIns="37338" bIns="37338" numCol="1" spcCol="1270" anchor="ctr" anchorCtr="0">
          <a:noAutofit/>
        </a:bodyPr>
        <a:lstStyle/>
        <a:p>
          <a:pPr marL="0" lvl="0" indent="0" algn="ctr" defTabSz="1600200">
            <a:lnSpc>
              <a:spcPct val="100000"/>
            </a:lnSpc>
            <a:spcBef>
              <a:spcPct val="0"/>
            </a:spcBef>
            <a:spcAft>
              <a:spcPct val="35000"/>
            </a:spcAft>
            <a:buNone/>
          </a:pPr>
          <a:r>
            <a:rPr lang="zh-CN" altLang="en-US" sz="3600" kern="1200"/>
            <a:t>数据库系统阶段</a:t>
          </a:r>
        </a:p>
      </dsp:txBody>
      <dsp:txXfrm>
        <a:off x="2439687" y="326845"/>
        <a:ext cx="2710764" cy="1084305"/>
      </dsp:txXfrm>
    </dsp:sp>
    <dsp:sp modelId="{74437C11-3810-488A-B265-8C8037793D77}">
      <dsp:nvSpPr>
        <dsp:cNvPr id="0" name=""/>
        <dsp:cNvSpPr/>
      </dsp:nvSpPr>
      <dsp:spPr bwMode="white">
        <a:xfrm>
          <a:off x="4879374" y="326845"/>
          <a:ext cx="2710764" cy="1084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p3d prstMaterial="dkEdge">
          <a:bevelT w="8200" h="38100"/>
        </a:sp3d>
      </dsp:spPr>
      <dsp:style>
        <a:lnRef idx="0">
          <a:schemeClr val="lt1"/>
        </a:lnRef>
        <a:fillRef idx="2">
          <a:schemeClr val="accent1"/>
        </a:fillRef>
        <a:effectRef idx="1">
          <a:scrgbClr r="0" g="0" b="0"/>
        </a:effectRef>
        <a:fontRef idx="minor">
          <a:schemeClr val="dk1"/>
        </a:fontRef>
      </dsp:style>
      <dsp:txBody>
        <a:bodyPr spcFirstLastPara="0" vert="horz" wrap="square" lIns="112014" tIns="37338" rIns="37338" bIns="37338" numCol="1" spcCol="1270" anchor="ctr" anchorCtr="0">
          <a:noAutofit/>
        </a:bodyPr>
        <a:lstStyle/>
        <a:p>
          <a:pPr marL="0" lvl="0" indent="0" algn="ctr" defTabSz="1600200">
            <a:lnSpc>
              <a:spcPct val="100000"/>
            </a:lnSpc>
            <a:spcBef>
              <a:spcPct val="0"/>
            </a:spcBef>
            <a:spcAft>
              <a:spcPct val="35000"/>
            </a:spcAft>
            <a:buNone/>
          </a:pPr>
          <a:r>
            <a:rPr lang="zh-CN" altLang="en-US" sz="3600" kern="1200"/>
            <a:t>数据仓库阶段</a:t>
          </a:r>
        </a:p>
      </dsp:txBody>
      <dsp:txXfrm>
        <a:off x="4879374" y="326845"/>
        <a:ext cx="2710764" cy="1084305"/>
      </dsp:txXfrm>
    </dsp:sp>
    <dsp:sp modelId="{3992A784-8D3D-4B28-A4C3-41CF664C2D2C}">
      <dsp:nvSpPr>
        <dsp:cNvPr id="0" name=""/>
        <dsp:cNvSpPr/>
      </dsp:nvSpPr>
      <dsp:spPr bwMode="white">
        <a:xfrm>
          <a:off x="7319061" y="326845"/>
          <a:ext cx="2710764" cy="1084305"/>
        </a:xfrm>
        <a:prstGeom prst="chevro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p3d prstMaterial="dkEdge">
          <a:bevelT w="8200" h="38100"/>
        </a:sp3d>
      </dsp:spPr>
      <dsp:style>
        <a:lnRef idx="0">
          <a:schemeClr val="lt1"/>
        </a:lnRef>
        <a:fillRef idx="2">
          <a:schemeClr val="accent1"/>
        </a:fillRef>
        <a:effectRef idx="1">
          <a:scrgbClr r="0" g="0" b="0"/>
        </a:effectRef>
        <a:fontRef idx="minor">
          <a:schemeClr val="dk1"/>
        </a:fontRef>
      </dsp:style>
      <dsp:txBody>
        <a:bodyPr spcFirstLastPara="0" vert="horz" wrap="square" lIns="112014" tIns="37338" rIns="37338" bIns="37338" numCol="1" spcCol="1270" anchor="ctr" anchorCtr="0">
          <a:noAutofit/>
        </a:bodyPr>
        <a:lstStyle/>
        <a:p>
          <a:pPr marL="0" lvl="0" indent="0" algn="ctr" defTabSz="1600200">
            <a:lnSpc>
              <a:spcPct val="100000"/>
            </a:lnSpc>
            <a:spcBef>
              <a:spcPct val="0"/>
            </a:spcBef>
            <a:spcAft>
              <a:spcPct val="35000"/>
            </a:spcAft>
            <a:buNone/>
          </a:pPr>
          <a:r>
            <a:rPr lang="zh-CN" altLang="en-US" sz="3600" kern="1200"/>
            <a:t>分布式系统阶段</a:t>
          </a:r>
        </a:p>
      </dsp:txBody>
      <dsp:txXfrm>
        <a:off x="7319061" y="326845"/>
        <a:ext cx="2710764" cy="108430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38</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VR</a:t>
            </a:r>
            <a:r>
              <a:rPr lang="zh-CN" altLang="en-US" dirty="0"/>
              <a:t>，元宇宙，视图（虚表），眼见不实在，</a:t>
            </a:r>
            <a:r>
              <a:rPr lang="en-US" altLang="zh-CN" dirty="0"/>
              <a:t>3</a:t>
            </a:r>
            <a:r>
              <a:rPr lang="zh-CN" altLang="en-US" dirty="0"/>
              <a:t>维人真实？</a:t>
            </a:r>
            <a:r>
              <a:rPr lang="en-US" altLang="zh-CN" dirty="0"/>
              <a:t>4</a:t>
            </a:r>
            <a:r>
              <a:rPr lang="zh-CN" altLang="en-US" dirty="0"/>
              <a:t>维投影（前世今生来世，平行宇宙，量子纠缠存在，升维有可能时空弯曲，虫洞穿越），</a:t>
            </a:r>
            <a:endParaRPr lang="en-US" altLang="zh-CN" dirty="0"/>
          </a:p>
          <a:p>
            <a:r>
              <a:rPr lang="zh-CN" altLang="en-US" dirty="0"/>
              <a:t>物质与意识都是能量波统一（没有物质决定意识？大数据情绪理论，</a:t>
            </a:r>
            <a:r>
              <a:rPr lang="zh-CN" altLang="en-US" b="0" i="0" dirty="0">
                <a:solidFill>
                  <a:srgbClr val="333333"/>
                </a:solidFill>
                <a:effectLst/>
                <a:latin typeface="Arial" panose="020B0604020202020204" pitchFamily="34" charset="0"/>
              </a:rPr>
              <a:t>詹姆士</a:t>
            </a:r>
            <a:r>
              <a:rPr lang="en-US" altLang="zh-CN" b="0" i="0" dirty="0">
                <a:solidFill>
                  <a:srgbClr val="333333"/>
                </a:solidFill>
                <a:effectLst/>
                <a:latin typeface="Arial" panose="020B0604020202020204" pitchFamily="34" charset="0"/>
              </a:rPr>
              <a:t>-</a:t>
            </a:r>
            <a:r>
              <a:rPr lang="zh-CN" altLang="en-US" b="0" i="0" dirty="0">
                <a:solidFill>
                  <a:srgbClr val="333333"/>
                </a:solidFill>
                <a:effectLst/>
                <a:latin typeface="Arial" panose="020B0604020202020204" pitchFamily="34" charset="0"/>
              </a:rPr>
              <a:t>兰格</a:t>
            </a:r>
            <a:r>
              <a:rPr lang="zh-CN" altLang="en-US" b="0" i="0" dirty="0">
                <a:solidFill>
                  <a:srgbClr val="F73131"/>
                </a:solidFill>
                <a:effectLst/>
                <a:latin typeface="Arial" panose="020B0604020202020204" pitchFamily="34" charset="0"/>
              </a:rPr>
              <a:t>理论</a:t>
            </a:r>
            <a:r>
              <a:rPr lang="en-US" altLang="zh-CN" b="0" i="0" dirty="0">
                <a:solidFill>
                  <a:srgbClr val="F73131"/>
                </a:solidFill>
                <a:effectLst/>
                <a:latin typeface="Arial" panose="020B0604020202020204" pitchFamily="34" charset="0"/>
              </a:rPr>
              <a:t>,</a:t>
            </a:r>
            <a:r>
              <a:rPr lang="zh-CN" altLang="en-US" dirty="0"/>
              <a:t>悲伤</a:t>
            </a:r>
            <a:r>
              <a:rPr lang="en-US" altLang="zh-CN" dirty="0"/>
              <a:t>-&gt;</a:t>
            </a:r>
            <a:r>
              <a:rPr lang="zh-CN" altLang="en-US" dirty="0"/>
              <a:t>哭泣；哭泣</a:t>
            </a:r>
            <a:r>
              <a:rPr lang="en-US" altLang="zh-CN" dirty="0"/>
              <a:t>-&gt;</a:t>
            </a:r>
            <a:r>
              <a:rPr lang="zh-CN" altLang="en-US" dirty="0"/>
              <a:t>悲伤，心仪男生或女生</a:t>
            </a:r>
            <a:r>
              <a:rPr lang="en-US" altLang="zh-CN" dirty="0"/>
              <a:t>-&gt;</a:t>
            </a:r>
            <a:r>
              <a:rPr lang="zh-CN" altLang="en-US" dirty="0"/>
              <a:t>脸红、心跳</a:t>
            </a:r>
            <a:r>
              <a:rPr lang="en-US" altLang="zh-CN" dirty="0"/>
              <a:t>-&gt;</a:t>
            </a:r>
            <a:r>
              <a:rPr lang="zh-CN" altLang="en-US" dirty="0"/>
              <a:t>害羞）</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40</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41</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42</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43</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11.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baike.baidu.com/item/web2.0/97695"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hyperlink" Target="https://baike.baidu.com/item/%E5%8A%A8%E6%80%81%E7%BD%91" TargetMode="External"/><Relationship Id="rId4" Type="http://schemas.openxmlformats.org/officeDocument/2006/relationships/hyperlink" Target="https://baike.baidu.com/item/SNS/10242"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sz="5400" b="1" cap="all" dirty="0">
                <a:solidFill>
                  <a:prstClr val="black">
                    <a:lumMod val="65000"/>
                    <a:lumOff val="35000"/>
                  </a:prstClr>
                </a:solidFill>
                <a:cs typeface="Arial" panose="020B0604020202020204" pitchFamily="34" charset="0"/>
              </a:rPr>
              <a:t>大数据技术基础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文件系统阶段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08635" y="871220"/>
            <a:ext cx="10263505" cy="1568450"/>
          </a:xfrm>
          <a:prstGeom prst="rect">
            <a:avLst/>
          </a:prstGeom>
          <a:noFill/>
          <a:ln>
            <a:solidFill>
              <a:srgbClr val="0A97A6"/>
            </a:solidFill>
          </a:ln>
        </p:spPr>
        <p:txBody>
          <a:bodyPr wrap="square" rtlCol="0">
            <a:spAutoFit/>
            <a:scene3d>
              <a:camera prst="orthographicFront"/>
              <a:lightRig rig="threePt" dir="t"/>
            </a:scene3d>
          </a:bodyPr>
          <a:lstStyle/>
          <a:p>
            <a:pPr algn="l"/>
            <a:r>
              <a:rPr lang="zh-CN" altLang="en-US" sz="2400">
                <a:solidFill>
                  <a:schemeClr val="tx1"/>
                </a:solidFill>
                <a:effectLst>
                  <a:outerShdw blurRad="38100" dist="19050" dir="2700000" algn="tl" rotWithShape="0">
                    <a:schemeClr val="dk1">
                      <a:alpha val="40000"/>
                    </a:schemeClr>
                  </a:outerShdw>
                </a:effectLst>
              </a:rPr>
              <a:t>文件系统阶段是指计算机不仅用于科学计算，而且还大量用于管理数据的阶段(从50年代后期到60年代中期)。在硬件方面，外存储器有了磁盘、磁鼓等直接存取的存储设备。在软件方面，操作系统中已经有了专门用于管理数据的软件，称为文件系统。</a:t>
            </a:r>
          </a:p>
        </p:txBody>
      </p:sp>
      <p:grpSp>
        <p:nvGrpSpPr>
          <p:cNvPr id="3" name="组合 2"/>
          <p:cNvGrpSpPr/>
          <p:nvPr/>
        </p:nvGrpSpPr>
        <p:grpSpPr>
          <a:xfrm>
            <a:off x="471805" y="2730500"/>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文件系统管理特点</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58" name="组合 57"/>
          <p:cNvGrpSpPr/>
          <p:nvPr/>
        </p:nvGrpSpPr>
        <p:grpSpPr>
          <a:xfrm>
            <a:off x="312420" y="3448685"/>
            <a:ext cx="6035675" cy="1383665"/>
            <a:chOff x="1464" y="5770"/>
            <a:chExt cx="9505" cy="2179"/>
          </a:xfrm>
        </p:grpSpPr>
        <p:sp>
          <p:nvSpPr>
            <p:cNvPr id="61" name="文本框 60"/>
            <p:cNvSpPr txBox="1"/>
            <p:nvPr/>
          </p:nvSpPr>
          <p:spPr>
            <a:xfrm>
              <a:off x="2225" y="5770"/>
              <a:ext cx="8744" cy="2179"/>
            </a:xfrm>
            <a:prstGeom prst="rect">
              <a:avLst/>
            </a:prstGeom>
            <a:noFill/>
          </p:spPr>
          <p:txBody>
            <a:bodyPr wrap="square" rtlCol="0">
              <a:spAutoFit/>
            </a:bodyPr>
            <a:lstStyle/>
            <a:p>
              <a:r>
                <a:rPr lang="zh-CN" altLang="en-US" sz="2400" b="1"/>
                <a:t>数据需要长期保存在外存上供反复使用</a:t>
              </a:r>
            </a:p>
            <a:p>
              <a:r>
                <a:rPr lang="zh-CN" altLang="en-US" sz="2000"/>
                <a:t>由于计算机大量用于数据处理，经常对文件进行查询、修改、插入和删除等操作，所以数据需要长期保留，以便于反复操作。</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312420" y="5003800"/>
            <a:ext cx="5016500" cy="1076325"/>
            <a:chOff x="1464" y="5770"/>
            <a:chExt cx="7900" cy="1695"/>
          </a:xfrm>
        </p:grpSpPr>
        <p:sp>
          <p:nvSpPr>
            <p:cNvPr id="67" name="文本框 66"/>
            <p:cNvSpPr txBox="1"/>
            <p:nvPr/>
          </p:nvSpPr>
          <p:spPr>
            <a:xfrm>
              <a:off x="2225" y="5770"/>
              <a:ext cx="7139" cy="1695"/>
            </a:xfrm>
            <a:prstGeom prst="rect">
              <a:avLst/>
            </a:prstGeom>
            <a:noFill/>
          </p:spPr>
          <p:txBody>
            <a:bodyPr wrap="square" rtlCol="0">
              <a:spAutoFit/>
            </a:bodyPr>
            <a:lstStyle/>
            <a:p>
              <a:r>
                <a:rPr lang="zh-CN" altLang="en-US" sz="2400" b="1"/>
                <a:t>文件的形式已经多样化</a:t>
              </a:r>
            </a:p>
            <a:p>
              <a:r>
                <a:rPr lang="zh-CN" altLang="en-US" sz="2000"/>
                <a:t>对文件的访问可以是顺序访问，也可以是直接访问。</a:t>
              </a:r>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5864225" y="4939030"/>
            <a:ext cx="6010275" cy="521970"/>
            <a:chOff x="1464" y="5770"/>
            <a:chExt cx="9465" cy="822"/>
          </a:xfrm>
        </p:grpSpPr>
        <p:sp>
          <p:nvSpPr>
            <p:cNvPr id="70" name="文本框 69"/>
            <p:cNvSpPr txBox="1"/>
            <p:nvPr/>
          </p:nvSpPr>
          <p:spPr>
            <a:xfrm>
              <a:off x="2225" y="5770"/>
              <a:ext cx="8704" cy="725"/>
            </a:xfrm>
            <a:prstGeom prst="rect">
              <a:avLst/>
            </a:prstGeom>
            <a:noFill/>
          </p:spPr>
          <p:txBody>
            <a:bodyPr wrap="square" rtlCol="0">
              <a:spAutoFit/>
            </a:bodyPr>
            <a:lstStyle/>
            <a:p>
              <a:r>
                <a:rPr lang="zh-CN" altLang="en-US" sz="2400" b="1"/>
                <a:t>数据的存取基本上以记录为单位</a:t>
              </a:r>
            </a:p>
          </p:txBody>
        </p:sp>
        <p:sp>
          <p:nvSpPr>
            <p:cNvPr id="71" name="文本框 7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5" name="组合 74"/>
          <p:cNvGrpSpPr/>
          <p:nvPr/>
        </p:nvGrpSpPr>
        <p:grpSpPr>
          <a:xfrm>
            <a:off x="5864225" y="5640070"/>
            <a:ext cx="6010275" cy="521970"/>
            <a:chOff x="1464" y="5770"/>
            <a:chExt cx="9465" cy="822"/>
          </a:xfrm>
        </p:grpSpPr>
        <p:sp>
          <p:nvSpPr>
            <p:cNvPr id="76" name="文本框 75"/>
            <p:cNvSpPr txBox="1"/>
            <p:nvPr/>
          </p:nvSpPr>
          <p:spPr>
            <a:xfrm>
              <a:off x="2225" y="5770"/>
              <a:ext cx="8704" cy="725"/>
            </a:xfrm>
            <a:prstGeom prst="rect">
              <a:avLst/>
            </a:prstGeom>
            <a:noFill/>
          </p:spPr>
          <p:txBody>
            <a:bodyPr wrap="square" rtlCol="0">
              <a:spAutoFit/>
            </a:bodyPr>
            <a:lstStyle/>
            <a:p>
              <a:r>
                <a:rPr lang="zh-CN" altLang="en-US" sz="2400" b="1"/>
                <a:t>文件系统实现了记录内的结构化</a:t>
              </a:r>
            </a:p>
          </p:txBody>
        </p:sp>
        <p:sp>
          <p:nvSpPr>
            <p:cNvPr id="77" name="文本框 76"/>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8" name="组合 77"/>
          <p:cNvGrpSpPr/>
          <p:nvPr/>
        </p:nvGrpSpPr>
        <p:grpSpPr>
          <a:xfrm>
            <a:off x="5864225" y="3001645"/>
            <a:ext cx="6010275" cy="1691640"/>
            <a:chOff x="1464" y="5770"/>
            <a:chExt cx="9465" cy="2664"/>
          </a:xfrm>
        </p:grpSpPr>
        <p:sp>
          <p:nvSpPr>
            <p:cNvPr id="79" name="文本框 78"/>
            <p:cNvSpPr txBox="1"/>
            <p:nvPr/>
          </p:nvSpPr>
          <p:spPr>
            <a:xfrm>
              <a:off x="2225" y="5770"/>
              <a:ext cx="8704" cy="2664"/>
            </a:xfrm>
            <a:prstGeom prst="rect">
              <a:avLst/>
            </a:prstGeom>
            <a:noFill/>
          </p:spPr>
          <p:txBody>
            <a:bodyPr wrap="square" rtlCol="0">
              <a:spAutoFit/>
            </a:bodyPr>
            <a:lstStyle/>
            <a:p>
              <a:r>
                <a:rPr lang="zh-CN" altLang="en-US" sz="2400" b="1"/>
                <a:t>程序之间有了一定的独立性</a:t>
              </a:r>
            </a:p>
            <a:p>
              <a:r>
                <a:rPr lang="zh-CN" altLang="en-US" sz="2000"/>
                <a:t>操作系统提供了文件管理功能和访问文件的存取方法，程序和数据之间有了数据存取的接口，程序可以通过文件名和数据打交道，不必再寻找数据的物理存放位置</a:t>
              </a:r>
            </a:p>
          </p:txBody>
        </p:sp>
        <p:sp>
          <p:nvSpPr>
            <p:cNvPr id="80" name="文本框 79"/>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1087945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文件系统阶段</a:t>
            </a:r>
          </a:p>
        </p:txBody>
      </p:sp>
      <p:grpSp>
        <p:nvGrpSpPr>
          <p:cNvPr id="3" name="组合 2"/>
          <p:cNvGrpSpPr/>
          <p:nvPr/>
        </p:nvGrpSpPr>
        <p:grpSpPr>
          <a:xfrm>
            <a:off x="334010" y="720725"/>
            <a:ext cx="3796030" cy="521970"/>
            <a:chOff x="695" y="497"/>
            <a:chExt cx="5978" cy="822"/>
          </a:xfrm>
        </p:grpSpPr>
        <p:sp>
          <p:nvSpPr>
            <p:cNvPr id="4" name="TextBox 54"/>
            <p:cNvSpPr txBox="1"/>
            <p:nvPr/>
          </p:nvSpPr>
          <p:spPr>
            <a:xfrm>
              <a:off x="1109" y="497"/>
              <a:ext cx="5564"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sym typeface="+mn-ea"/>
                </a:rPr>
                <a:t>文件系统管理缺点</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6" name="矩形 35"/>
          <p:cNvSpPr/>
          <p:nvPr>
            <p:custDataLst>
              <p:tags r:id="rId1"/>
            </p:custDataLst>
          </p:nvPr>
        </p:nvSpPr>
        <p:spPr>
          <a:xfrm>
            <a:off x="3673175" y="5985594"/>
            <a:ext cx="5333738" cy="26669"/>
          </a:xfrm>
          <a:prstGeom prst="rect">
            <a:avLst/>
          </a:prstGeom>
          <a:solidFill>
            <a:srgbClr val="2683C6"/>
          </a:solidFill>
          <a:ln w="12700" cap="flat" cmpd="sng" algn="ctr">
            <a:noFill/>
            <a:prstDash val="solid"/>
            <a:miter lim="800000"/>
          </a:ln>
          <a:effectLst/>
        </p:spPr>
        <p:txBody>
          <a:bodyPr rtlCol="0" anchor="ctr">
            <a:normAutofit fontScale="25000" lnSpcReduction="20000"/>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custDataLst>
              <p:tags r:id="rId2"/>
            </p:custDataLst>
          </p:nvPr>
        </p:nvSpPr>
        <p:spPr>
          <a:xfrm flipH="1">
            <a:off x="4425298" y="5106224"/>
            <a:ext cx="1016894" cy="87937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2683C6"/>
          </a:solidFill>
          <a:ln w="12700" cap="flat" cmpd="sng" algn="ctr">
            <a:noFill/>
            <a:prstDash val="solid"/>
            <a:miter lim="800000"/>
          </a:ln>
          <a:effectLst/>
        </p:spPr>
        <p:txBody>
          <a:bodyPr rtlCol="0" anchor="ctr">
            <a:norm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形状 22"/>
          <p:cNvSpPr/>
          <p:nvPr>
            <p:custDataLst>
              <p:tags r:id="rId3"/>
            </p:custDataLst>
          </p:nvPr>
        </p:nvSpPr>
        <p:spPr>
          <a:xfrm flipH="1">
            <a:off x="4751705" y="2820035"/>
            <a:ext cx="1080135" cy="3183255"/>
          </a:xfrm>
          <a:custGeom>
            <a:avLst/>
            <a:gdLst>
              <a:gd name="connsiteX0" fmla="*/ 233063 w 906796"/>
              <a:gd name="connsiteY0" fmla="*/ 0 h 2135654"/>
              <a:gd name="connsiteX1" fmla="*/ 1008 w 906796"/>
              <a:gd name="connsiteY1" fmla="*/ 232055 h 2135654"/>
              <a:gd name="connsiteX2" fmla="*/ 1008 w 906796"/>
              <a:gd name="connsiteY2" fmla="*/ 1062969 h 2135654"/>
              <a:gd name="connsiteX3" fmla="*/ 1008 w 906796"/>
              <a:gd name="connsiteY3" fmla="*/ 1585109 h 2135654"/>
              <a:gd name="connsiteX4" fmla="*/ 0 w 906796"/>
              <a:gd name="connsiteY4" fmla="*/ 1585109 h 2135654"/>
              <a:gd name="connsiteX5" fmla="*/ 0 w 906796"/>
              <a:gd name="connsiteY5" fmla="*/ 2135654 h 2135654"/>
              <a:gd name="connsiteX6" fmla="*/ 147600 w 906796"/>
              <a:gd name="connsiteY6" fmla="*/ 2135654 h 2135654"/>
              <a:gd name="connsiteX7" fmla="*/ 147600 w 906796"/>
              <a:gd name="connsiteY7" fmla="*/ 1914197 h 2135654"/>
              <a:gd name="connsiteX8" fmla="*/ 148860 w 906796"/>
              <a:gd name="connsiteY8" fmla="*/ 1914197 h 2135654"/>
              <a:gd name="connsiteX9" fmla="*/ 148860 w 906796"/>
              <a:gd name="connsiteY9" fmla="*/ 1062969 h 2135654"/>
              <a:gd name="connsiteX10" fmla="*/ 148860 w 906796"/>
              <a:gd name="connsiteY10" fmla="*/ 232055 h 2135654"/>
              <a:gd name="connsiteX11" fmla="*/ 233063 w 906796"/>
              <a:gd name="connsiteY11" fmla="*/ 147851 h 2135654"/>
              <a:gd name="connsiteX12" fmla="*/ 906796 w 906796"/>
              <a:gd name="connsiteY12" fmla="*/ 147851 h 2135654"/>
              <a:gd name="connsiteX13" fmla="*/ 906796 w 906796"/>
              <a:gd name="connsiteY13" fmla="*/ 1 h 21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6796" h="2135654">
                <a:moveTo>
                  <a:pt x="233063" y="0"/>
                </a:moveTo>
                <a:cubicBezTo>
                  <a:pt x="104903" y="0"/>
                  <a:pt x="1008" y="103895"/>
                  <a:pt x="1008" y="232055"/>
                </a:cubicBezTo>
                <a:lnTo>
                  <a:pt x="1008" y="1062969"/>
                </a:lnTo>
                <a:lnTo>
                  <a:pt x="1008" y="1585109"/>
                </a:lnTo>
                <a:lnTo>
                  <a:pt x="0" y="1585109"/>
                </a:lnTo>
                <a:lnTo>
                  <a:pt x="0" y="2135654"/>
                </a:lnTo>
                <a:lnTo>
                  <a:pt x="147600" y="2135654"/>
                </a:lnTo>
                <a:lnTo>
                  <a:pt x="147600" y="1914197"/>
                </a:lnTo>
                <a:lnTo>
                  <a:pt x="148860" y="1914197"/>
                </a:lnTo>
                <a:lnTo>
                  <a:pt x="148860" y="1062969"/>
                </a:lnTo>
                <a:lnTo>
                  <a:pt x="148860" y="232055"/>
                </a:lnTo>
                <a:cubicBezTo>
                  <a:pt x="148860" y="185550"/>
                  <a:pt x="186558" y="147851"/>
                  <a:pt x="233063" y="147851"/>
                </a:cubicBezTo>
                <a:lnTo>
                  <a:pt x="906796" y="147851"/>
                </a:lnTo>
                <a:lnTo>
                  <a:pt x="906796" y="1"/>
                </a:lnTo>
                <a:close/>
              </a:path>
            </a:pathLst>
          </a:custGeom>
          <a:solidFill>
            <a:srgbClr val="2683C6"/>
          </a:solidFill>
          <a:ln w="12700" cap="flat" cmpd="sng" algn="ctr">
            <a:noFill/>
            <a:prstDash val="solid"/>
            <a:miter lim="800000"/>
          </a:ln>
          <a:effectLst/>
        </p:spPr>
        <p:txBody>
          <a:bodyPr wrap="square" rtlCol="0" anchor="ctr">
            <a:no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custDataLst>
              <p:tags r:id="rId4"/>
            </p:custDataLst>
          </p:nvPr>
        </p:nvSpPr>
        <p:spPr>
          <a:xfrm flipH="1">
            <a:off x="3890561" y="4906509"/>
            <a:ext cx="569642" cy="569642"/>
          </a:xfrm>
          <a:prstGeom prst="ellipse">
            <a:avLst/>
          </a:prstGeom>
          <a:solidFill>
            <a:srgbClr val="1CADE4"/>
          </a:solidFill>
          <a:ln w="12700" cap="flat" cmpd="sng" algn="ctr">
            <a:noFill/>
            <a:prstDash val="solid"/>
            <a:miter lim="800000"/>
          </a:ln>
          <a:effectLst/>
        </p:spPr>
        <p:txBody>
          <a:bodyPr rtlCol="0" anchor="ctr">
            <a:normAutofit fontScale="975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5"/>
            </p:custDataLst>
          </p:nvPr>
        </p:nvSpPr>
        <p:spPr>
          <a:xfrm flipH="1">
            <a:off x="4253230" y="2611755"/>
            <a:ext cx="603885" cy="755650"/>
          </a:xfrm>
          <a:prstGeom prst="ellipse">
            <a:avLst/>
          </a:prstGeom>
          <a:solidFill>
            <a:srgbClr val="1CADE4"/>
          </a:solidFill>
          <a:ln w="12700" cap="flat" cmpd="sng" algn="ctr">
            <a:noFill/>
            <a:prstDash val="solid"/>
            <a:miter lim="800000"/>
          </a:ln>
          <a:effectLst/>
        </p:spPr>
        <p:txBody>
          <a:bodyPr rtlCol="0" anchor="ctr">
            <a:normAutofit/>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6"/>
            </p:custDataLst>
          </p:nvPr>
        </p:nvSpPr>
        <p:spPr>
          <a:xfrm>
            <a:off x="398780" y="4098925"/>
            <a:ext cx="3491865" cy="2400300"/>
          </a:xfrm>
          <a:prstGeom prst="rect">
            <a:avLst/>
          </a:prstGeom>
          <a:noFill/>
        </p:spPr>
        <p:txBody>
          <a:bodyPr wrap="square" rtlCol="0" anchor="ctr">
            <a:normAutofit fontScale="57500" lnSpcReduction="20000"/>
          </a:bodyPr>
          <a:lstStyle/>
          <a:p>
            <a:pPr algn="ctr">
              <a:lnSpc>
                <a:spcPct val="120000"/>
              </a:lnSpc>
            </a:pPr>
            <a:r>
              <a:rPr lang="zh-CN" altLang="en-US" sz="4000" b="1" spc="150">
                <a:latin typeface="Arial" panose="020B0604020202020204" pitchFamily="34" charset="0"/>
                <a:ea typeface="微软雅黑" panose="020B0503020204020204" pitchFamily="34" charset="-122"/>
                <a:sym typeface="Arial" panose="020B0604020202020204" pitchFamily="34" charset="0"/>
              </a:rPr>
              <a:t>数据的独立性不足</a:t>
            </a:r>
          </a:p>
          <a:p>
            <a:pPr algn="l">
              <a:lnSpc>
                <a:spcPct val="120000"/>
              </a:lnSpc>
            </a:pPr>
            <a:r>
              <a:rPr lang="zh-CN" altLang="en-US" sz="3600" spc="150">
                <a:latin typeface="Arial" panose="020B0604020202020204" pitchFamily="34" charset="0"/>
                <a:ea typeface="微软雅黑" panose="020B0503020204020204" pitchFamily="34" charset="-122"/>
                <a:sym typeface="Arial" panose="020B0604020202020204" pitchFamily="34" charset="0"/>
              </a:rPr>
              <a:t>一旦数据的逻辑结构或物理结构需要改变，必须修改应用程序；或者由于语言环境的改变需要修改应用程序时，也将引起文件数据结构的改变。</a:t>
            </a:r>
          </a:p>
        </p:txBody>
      </p:sp>
      <p:sp>
        <p:nvSpPr>
          <p:cNvPr id="34" name="文本框 33"/>
          <p:cNvSpPr txBox="1"/>
          <p:nvPr>
            <p:custDataLst>
              <p:tags r:id="rId7"/>
            </p:custDataLst>
          </p:nvPr>
        </p:nvSpPr>
        <p:spPr>
          <a:xfrm>
            <a:off x="167640" y="1570355"/>
            <a:ext cx="4012565" cy="2434590"/>
          </a:xfrm>
          <a:prstGeom prst="rect">
            <a:avLst/>
          </a:prstGeom>
          <a:noFill/>
        </p:spPr>
        <p:txBody>
          <a:bodyPr wrap="square" rtlCol="0" anchor="ctr">
            <a:normAutofit/>
          </a:bodyPr>
          <a:lstStyle/>
          <a:p>
            <a:pPr algn="ctr">
              <a:lnSpc>
                <a:spcPct val="120000"/>
              </a:lnSpc>
            </a:pPr>
            <a:r>
              <a:rPr lang="zh-CN" altLang="en-US" sz="2000" b="1" spc="150">
                <a:latin typeface="Arial" panose="020B0604020202020204" pitchFamily="34" charset="0"/>
                <a:ea typeface="微软雅黑" panose="020B0503020204020204" pitchFamily="34" charset="-122"/>
                <a:sym typeface="Arial" panose="020B0604020202020204" pitchFamily="34" charset="0"/>
              </a:rPr>
              <a:t>数据的共享性差，冗余度高</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数据的建立、存取仍依赖于应用程序且不同的应用程序具有部分相同的数据时，也必须建立各自的文件，而不能共享相同的数据</a:t>
            </a:r>
          </a:p>
        </p:txBody>
      </p:sp>
      <p:sp>
        <p:nvSpPr>
          <p:cNvPr id="25" name="任意多边形 20"/>
          <p:cNvSpPr/>
          <p:nvPr>
            <p:custDataLst>
              <p:tags r:id="rId8"/>
            </p:custDataLst>
          </p:nvPr>
        </p:nvSpPr>
        <p:spPr>
          <a:xfrm>
            <a:off x="7027545" y="4098290"/>
            <a:ext cx="1016635" cy="188722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2683C6"/>
          </a:solidFill>
          <a:ln w="12700" cap="flat" cmpd="sng" algn="ctr">
            <a:noFill/>
            <a:prstDash val="solid"/>
            <a:miter lim="800000"/>
          </a:ln>
          <a:effectLst/>
        </p:spPr>
        <p:txBody>
          <a:bodyPr rtlCol="0" anchor="ctr">
            <a:norm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形状 25"/>
          <p:cNvSpPr/>
          <p:nvPr>
            <p:custDataLst>
              <p:tags r:id="rId9"/>
            </p:custDataLst>
          </p:nvPr>
        </p:nvSpPr>
        <p:spPr>
          <a:xfrm>
            <a:off x="6707505" y="1999615"/>
            <a:ext cx="1017905" cy="3985895"/>
          </a:xfrm>
          <a:custGeom>
            <a:avLst/>
            <a:gdLst>
              <a:gd name="connsiteX0" fmla="*/ 233063 w 906796"/>
              <a:gd name="connsiteY0" fmla="*/ 0 h 2135654"/>
              <a:gd name="connsiteX1" fmla="*/ 1008 w 906796"/>
              <a:gd name="connsiteY1" fmla="*/ 232055 h 2135654"/>
              <a:gd name="connsiteX2" fmla="*/ 1008 w 906796"/>
              <a:gd name="connsiteY2" fmla="*/ 1062969 h 2135654"/>
              <a:gd name="connsiteX3" fmla="*/ 1008 w 906796"/>
              <a:gd name="connsiteY3" fmla="*/ 1585109 h 2135654"/>
              <a:gd name="connsiteX4" fmla="*/ 0 w 906796"/>
              <a:gd name="connsiteY4" fmla="*/ 1585109 h 2135654"/>
              <a:gd name="connsiteX5" fmla="*/ 0 w 906796"/>
              <a:gd name="connsiteY5" fmla="*/ 2135654 h 2135654"/>
              <a:gd name="connsiteX6" fmla="*/ 147600 w 906796"/>
              <a:gd name="connsiteY6" fmla="*/ 2135654 h 2135654"/>
              <a:gd name="connsiteX7" fmla="*/ 147600 w 906796"/>
              <a:gd name="connsiteY7" fmla="*/ 1914197 h 2135654"/>
              <a:gd name="connsiteX8" fmla="*/ 148860 w 906796"/>
              <a:gd name="connsiteY8" fmla="*/ 1914197 h 2135654"/>
              <a:gd name="connsiteX9" fmla="*/ 148860 w 906796"/>
              <a:gd name="connsiteY9" fmla="*/ 1062969 h 2135654"/>
              <a:gd name="connsiteX10" fmla="*/ 148860 w 906796"/>
              <a:gd name="connsiteY10" fmla="*/ 232055 h 2135654"/>
              <a:gd name="connsiteX11" fmla="*/ 233063 w 906796"/>
              <a:gd name="connsiteY11" fmla="*/ 147851 h 2135654"/>
              <a:gd name="connsiteX12" fmla="*/ 906796 w 906796"/>
              <a:gd name="connsiteY12" fmla="*/ 147851 h 2135654"/>
              <a:gd name="connsiteX13" fmla="*/ 906796 w 906796"/>
              <a:gd name="connsiteY13" fmla="*/ 1 h 21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6796" h="2135654">
                <a:moveTo>
                  <a:pt x="233063" y="0"/>
                </a:moveTo>
                <a:cubicBezTo>
                  <a:pt x="104903" y="0"/>
                  <a:pt x="1008" y="103895"/>
                  <a:pt x="1008" y="232055"/>
                </a:cubicBezTo>
                <a:lnTo>
                  <a:pt x="1008" y="1062969"/>
                </a:lnTo>
                <a:lnTo>
                  <a:pt x="1008" y="1585109"/>
                </a:lnTo>
                <a:lnTo>
                  <a:pt x="0" y="1585109"/>
                </a:lnTo>
                <a:lnTo>
                  <a:pt x="0" y="2135654"/>
                </a:lnTo>
                <a:lnTo>
                  <a:pt x="147600" y="2135654"/>
                </a:lnTo>
                <a:lnTo>
                  <a:pt x="147600" y="1914197"/>
                </a:lnTo>
                <a:lnTo>
                  <a:pt x="148860" y="1914197"/>
                </a:lnTo>
                <a:lnTo>
                  <a:pt x="148860" y="1062969"/>
                </a:lnTo>
                <a:lnTo>
                  <a:pt x="148860" y="232055"/>
                </a:lnTo>
                <a:cubicBezTo>
                  <a:pt x="148860" y="185550"/>
                  <a:pt x="186558" y="147851"/>
                  <a:pt x="233063" y="147851"/>
                </a:cubicBezTo>
                <a:lnTo>
                  <a:pt x="906796" y="147851"/>
                </a:lnTo>
                <a:lnTo>
                  <a:pt x="906796" y="1"/>
                </a:lnTo>
                <a:close/>
              </a:path>
            </a:pathLst>
          </a:custGeom>
          <a:solidFill>
            <a:srgbClr val="2683C6"/>
          </a:solidFill>
          <a:ln w="12700" cap="flat" cmpd="sng" algn="ctr">
            <a:noFill/>
            <a:prstDash val="solid"/>
            <a:miter lim="800000"/>
          </a:ln>
          <a:effectLst/>
        </p:spPr>
        <p:txBody>
          <a:bodyPr wrap="square" rtlCol="0" anchor="ctr">
            <a:noAutofit/>
          </a:body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custDataLst>
              <p:tags r:id="rId10"/>
            </p:custDataLst>
          </p:nvPr>
        </p:nvSpPr>
        <p:spPr>
          <a:xfrm>
            <a:off x="7972680" y="4045449"/>
            <a:ext cx="569642" cy="569642"/>
          </a:xfrm>
          <a:prstGeom prst="ellipse">
            <a:avLst/>
          </a:prstGeom>
          <a:solidFill>
            <a:srgbClr val="1CADE4"/>
          </a:solidFill>
          <a:ln w="12700" cap="flat" cmpd="sng" algn="ctr">
            <a:noFill/>
            <a:prstDash val="solid"/>
            <a:miter lim="800000"/>
          </a:ln>
          <a:effectLst/>
        </p:spPr>
        <p:txBody>
          <a:bodyPr rtlCol="0" anchor="ctr">
            <a:normAutofit fontScale="975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D</a:t>
            </a:r>
            <a:endParaRPr lang="zh-CN" altLang="en-US"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custDataLst>
              <p:tags r:id="rId11"/>
            </p:custDataLst>
          </p:nvPr>
        </p:nvSpPr>
        <p:spPr>
          <a:xfrm>
            <a:off x="7653344" y="1856207"/>
            <a:ext cx="569642" cy="569642"/>
          </a:xfrm>
          <a:prstGeom prst="ellipse">
            <a:avLst/>
          </a:prstGeom>
          <a:solidFill>
            <a:srgbClr val="1CADE4"/>
          </a:solidFill>
          <a:ln w="12700" cap="flat" cmpd="sng" algn="ctr">
            <a:noFill/>
            <a:prstDash val="solid"/>
            <a:miter lim="800000"/>
          </a:ln>
          <a:effectLst/>
        </p:spPr>
        <p:txBody>
          <a:bodyPr rtlCol="0" anchor="ctr">
            <a:normAutofit fontScale="97500"/>
          </a:bodyPr>
          <a:lstStyle/>
          <a:p>
            <a:pPr algn="ctr">
              <a:lnSpc>
                <a:spcPct val="130000"/>
              </a:lnSpc>
            </a:pPr>
            <a:r>
              <a:rPr lang="en-US" altLang="zh-CN"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16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12"/>
            </p:custDataLst>
          </p:nvPr>
        </p:nvSpPr>
        <p:spPr>
          <a:xfrm flipH="1">
            <a:off x="8791575" y="3529330"/>
            <a:ext cx="2691765" cy="2077720"/>
          </a:xfrm>
          <a:prstGeom prst="rect">
            <a:avLst/>
          </a:prstGeom>
          <a:noFill/>
        </p:spPr>
        <p:txBody>
          <a:bodyPr wrap="square" rtlCol="0" anchor="ctr">
            <a:normAutofit fontScale="85000" lnSpcReduction="20000"/>
          </a:bodyPr>
          <a:lstStyle/>
          <a:p>
            <a:pPr algn="ctr">
              <a:lnSpc>
                <a:spcPct val="120000"/>
              </a:lnSpc>
            </a:pPr>
            <a:r>
              <a:rPr lang="zh-CN" altLang="en-US" sz="2900" b="1" spc="150">
                <a:latin typeface="Arial" panose="020B0604020202020204" pitchFamily="34" charset="0"/>
                <a:ea typeface="微软雅黑" panose="020B0503020204020204" pitchFamily="34" charset="-122"/>
                <a:sym typeface="Arial" panose="020B0604020202020204" pitchFamily="34" charset="0"/>
              </a:rPr>
              <a:t>数据的安全控制难以实现</a:t>
            </a:r>
          </a:p>
          <a:p>
            <a:pPr algn="l">
              <a:lnSpc>
                <a:spcPct val="120000"/>
              </a:lnSpc>
            </a:pPr>
            <a:r>
              <a:rPr lang="zh-CN" altLang="en-US" sz="2300" spc="150">
                <a:latin typeface="Arial" panose="020B0604020202020204" pitchFamily="34" charset="0"/>
                <a:ea typeface="微软雅黑" panose="020B0503020204020204" pitchFamily="34" charset="-122"/>
                <a:sym typeface="Arial" panose="020B0604020202020204" pitchFamily="34" charset="0"/>
              </a:rPr>
              <a:t>数据不是集中管理，难以实现对不同用户的不同访问权限的安全性约束。</a:t>
            </a:r>
          </a:p>
        </p:txBody>
      </p:sp>
      <p:sp>
        <p:nvSpPr>
          <p:cNvPr id="41" name="文本框 40"/>
          <p:cNvSpPr txBox="1"/>
          <p:nvPr>
            <p:custDataLst>
              <p:tags r:id="rId13"/>
            </p:custDataLst>
          </p:nvPr>
        </p:nvSpPr>
        <p:spPr>
          <a:xfrm flipH="1">
            <a:off x="8491855" y="1469390"/>
            <a:ext cx="2990850" cy="1315085"/>
          </a:xfrm>
          <a:prstGeom prst="rect">
            <a:avLst/>
          </a:prstGeom>
          <a:noFill/>
        </p:spPr>
        <p:txBody>
          <a:bodyPr wrap="square" rtlCol="0" anchor="ctr">
            <a:normAutofit/>
          </a:bodyPr>
          <a:lstStyle/>
          <a:p>
            <a:pPr algn="l">
              <a:lnSpc>
                <a:spcPct val="120000"/>
              </a:lnSpc>
            </a:pPr>
            <a:r>
              <a:rPr lang="zh-CN" altLang="en-US" sz="2000" b="1" spc="150">
                <a:latin typeface="Arial" panose="020B0604020202020204" pitchFamily="34" charset="0"/>
                <a:ea typeface="微软雅黑" panose="020B0503020204020204" pitchFamily="34" charset="-122"/>
                <a:sym typeface="Arial" panose="020B0604020202020204" pitchFamily="34" charset="0"/>
              </a:rPr>
              <a:t>并发访问容易产生异常</a:t>
            </a:r>
          </a:p>
          <a:p>
            <a:pPr algn="l">
              <a:lnSpc>
                <a:spcPct val="120000"/>
              </a:lnSpc>
            </a:pPr>
            <a:r>
              <a:rPr lang="zh-CN" altLang="en-US" sz="1800" spc="150">
                <a:latin typeface="Arial" panose="020B0604020202020204" pitchFamily="34" charset="0"/>
                <a:ea typeface="微软雅黑" panose="020B0503020204020204" pitchFamily="34" charset="-122"/>
                <a:sym typeface="Arial" panose="020B0604020202020204" pitchFamily="34" charset="0"/>
              </a:rPr>
              <a:t>文件系统缺少对并发操作进行控制的机制</a:t>
            </a:r>
          </a:p>
        </p:txBody>
      </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864870"/>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 name="TextBox 54"/>
          <p:cNvSpPr txBox="1"/>
          <p:nvPr/>
        </p:nvSpPr>
        <p:spPr>
          <a:xfrm>
            <a:off x="675640" y="1555750"/>
            <a:ext cx="5845175" cy="12604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✬层次模型：</a:t>
            </a:r>
          </a:p>
          <a:p>
            <a:r>
              <a:rPr lang="zh-CN" altLang="en-US" sz="2400">
                <a:latin typeface="微软雅黑" panose="020B0503020204020204" pitchFamily="34" charset="-122"/>
                <a:ea typeface="微软雅黑" panose="020B0503020204020204" pitchFamily="34" charset="-122"/>
                <a:sym typeface="+mn-ea"/>
              </a:rPr>
              <a:t>       用树状（层次）结构来组织数据的数据模型。</a:t>
            </a:r>
          </a:p>
        </p:txBody>
      </p:sp>
      <p:pic>
        <p:nvPicPr>
          <p:cNvPr id="14" name="图片 13"/>
          <p:cNvPicPr>
            <a:picLocks noChangeAspect="1"/>
          </p:cNvPicPr>
          <p:nvPr/>
        </p:nvPicPr>
        <p:blipFill>
          <a:blip r:embed="rId3"/>
          <a:stretch>
            <a:fillRect/>
          </a:stretch>
        </p:blipFill>
        <p:spPr>
          <a:xfrm>
            <a:off x="6520815" y="775970"/>
            <a:ext cx="5354955" cy="2928620"/>
          </a:xfrm>
          <a:prstGeom prst="rect">
            <a:avLst/>
          </a:prstGeom>
        </p:spPr>
      </p:pic>
      <p:sp>
        <p:nvSpPr>
          <p:cNvPr id="100" name="文本框 99"/>
          <p:cNvSpPr txBox="1"/>
          <p:nvPr/>
        </p:nvSpPr>
        <p:spPr>
          <a:xfrm>
            <a:off x="603885" y="3727450"/>
            <a:ext cx="11072495" cy="2306955"/>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树的性质决定了</a:t>
            </a:r>
            <a:r>
              <a:rPr lang="zh-CN" sz="2400" b="0">
                <a:latin typeface="Calibri" panose="020F0502020204030204" pitchFamily="34" charset="0"/>
                <a:ea typeface="宋体" panose="02010600030101010101" pitchFamily="2" charset="-122"/>
              </a:rPr>
              <a:t>层次</a:t>
            </a:r>
            <a:r>
              <a:rPr lang="zh-CN" sz="2400" b="0">
                <a:ea typeface="宋体" panose="02010600030101010101" pitchFamily="2" charset="-122"/>
              </a:rPr>
              <a:t>模型的特征</a:t>
            </a:r>
            <a:endParaRPr lang="zh-CN" sz="2400" b="0">
              <a:latin typeface="Calibri" panose="020F0502020204030204" pitchFamily="34" charset="0"/>
              <a:ea typeface="宋体" panose="02010600030101010101" pitchFamily="2" charset="-122"/>
            </a:endParaRPr>
          </a:p>
          <a:p>
            <a:pPr marL="0" indent="266700"/>
            <a:r>
              <a:rPr lang="zh-CN" sz="2400" b="0">
                <a:latin typeface="Calibri" panose="020F0502020204030204" pitchFamily="34" charset="0"/>
                <a:ea typeface="宋体" panose="02010600030101010101" pitchFamily="2" charset="-122"/>
              </a:rPr>
              <a:t>①　</a:t>
            </a:r>
            <a:r>
              <a:rPr lang="zh-CN" sz="2400" b="0">
                <a:ea typeface="宋体" panose="02010600030101010101" pitchFamily="2" charset="-122"/>
              </a:rPr>
              <a:t>整个模型中有且仅有一个节点没有父节点，其余的节点必须有且仅有一个父节点，但是所有的节点都可以不存在子节点；</a:t>
            </a:r>
            <a:endParaRPr lang="zh-CN" sz="2400" b="0">
              <a:latin typeface="Calibri" panose="020F0502020204030204" pitchFamily="34" charset="0"/>
              <a:ea typeface="宋体" panose="02010600030101010101" pitchFamily="2" charset="-122"/>
            </a:endParaRPr>
          </a:p>
          <a:p>
            <a:pPr marL="0" indent="266700"/>
            <a:r>
              <a:rPr lang="zh-CN" sz="2400" b="0">
                <a:latin typeface="Calibri" panose="020F0502020204030204" pitchFamily="34" charset="0"/>
                <a:ea typeface="宋体" panose="02010600030101010101" pitchFamily="2" charset="-122"/>
              </a:rPr>
              <a:t>②　</a:t>
            </a:r>
            <a:r>
              <a:rPr lang="zh-CN" sz="2400" b="0">
                <a:ea typeface="宋体" panose="02010600030101010101" pitchFamily="2" charset="-122"/>
              </a:rPr>
              <a:t>所有的子节点不能脱离父节点而单独存在，也就是说如果要删除父节点，那么父节点下面的所有子节点都要同时删除，但是可以单独删除一些叶子节点；</a:t>
            </a:r>
            <a:endParaRPr lang="zh-CN" sz="2400" b="0">
              <a:latin typeface="Calibri" panose="020F0502020204030204" pitchFamily="34" charset="0"/>
              <a:ea typeface="宋体" panose="02010600030101010101" pitchFamily="2" charset="-122"/>
            </a:endParaRPr>
          </a:p>
          <a:p>
            <a:pPr marL="0" indent="266700"/>
            <a:r>
              <a:rPr lang="zh-CN" sz="2400" b="0">
                <a:latin typeface="Calibri" panose="020F0502020204030204" pitchFamily="34" charset="0"/>
                <a:ea typeface="宋体" panose="02010600030101010101" pitchFamily="2" charset="-122"/>
              </a:rPr>
              <a:t>③　</a:t>
            </a:r>
            <a:r>
              <a:rPr lang="zh-CN" sz="2400" b="0">
                <a:ea typeface="宋体" panose="02010600030101010101" pitchFamily="2" charset="-122"/>
              </a:rPr>
              <a:t>每个记录类型有且仅有一条从父节点通向自身的路径</a:t>
            </a:r>
            <a:r>
              <a:rPr lang="zh-CN" sz="2400" b="0">
                <a:latin typeface="Calibri" panose="020F0502020204030204" pitchFamily="34" charset="0"/>
                <a:ea typeface="宋体" panose="02010600030101010101" pitchFamily="2" charset="-122"/>
              </a:rPr>
              <a:t>。</a:t>
            </a:r>
            <a:endParaRPr lang="zh-CN" altLang="en-US" sz="2400"/>
          </a:p>
        </p:txBody>
      </p:sp>
      <p:sp>
        <p:nvSpPr>
          <p:cNvPr id="9" name="文本框 8"/>
          <p:cNvSpPr txBox="1"/>
          <p:nvPr/>
        </p:nvSpPr>
        <p:spPr>
          <a:xfrm>
            <a:off x="807720" y="3004185"/>
            <a:ext cx="16071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✬特征：</a:t>
            </a: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864870"/>
            <a:ext cx="6366510" cy="521970"/>
            <a:chOff x="695" y="497"/>
            <a:chExt cx="10026" cy="822"/>
          </a:xfrm>
        </p:grpSpPr>
        <p:sp>
          <p:nvSpPr>
            <p:cNvPr id="4" name="TextBox 54"/>
            <p:cNvSpPr txBox="1"/>
            <p:nvPr/>
          </p:nvSpPr>
          <p:spPr>
            <a:xfrm>
              <a:off x="1109" y="497"/>
              <a:ext cx="96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r>
                <a:rPr lang="en-US" altLang="zh-CN" sz="2800" b="1" dirty="0">
                  <a:solidFill>
                    <a:srgbClr val="484849"/>
                  </a:solidFill>
                  <a:latin typeface="微软雅黑" panose="020B0503020204020204" pitchFamily="34" charset="-122"/>
                  <a:ea typeface="微软雅黑" panose="020B0503020204020204" pitchFamily="34" charset="-122"/>
                </a:rPr>
                <a:t>——</a:t>
              </a:r>
              <a:r>
                <a:rPr lang="zh-CN" altLang="en-US" sz="2800" b="1" dirty="0">
                  <a:solidFill>
                    <a:srgbClr val="484849"/>
                  </a:solidFill>
                  <a:latin typeface="微软雅黑" panose="020B0503020204020204" pitchFamily="34" charset="-122"/>
                  <a:ea typeface="微软雅黑" panose="020B0503020204020204" pitchFamily="34" charset="-122"/>
                </a:rPr>
                <a:t>层次模型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2416175"/>
            <a:ext cx="6595110" cy="4154170"/>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①　层次模型的结构简单、清晰，很容易看到各个实体之间的联系；</a:t>
            </a:r>
          </a:p>
          <a:p>
            <a:pPr marL="0" indent="266700"/>
            <a:r>
              <a:rPr lang="zh-CN" sz="2400" b="0">
                <a:ea typeface="宋体" panose="02010600030101010101" pitchFamily="2" charset="-122"/>
              </a:rPr>
              <a:t>②　操作层次类型的数据库语句比较简单，只需要几条语句就可以完成数据库的操作；</a:t>
            </a:r>
          </a:p>
          <a:p>
            <a:pPr marL="0" indent="266700"/>
            <a:r>
              <a:rPr lang="zh-CN" sz="2400" b="0">
                <a:ea typeface="宋体" panose="02010600030101010101" pitchFamily="2" charset="-122"/>
              </a:rPr>
              <a:t>③　查询效率较高，在层次模型中，节点的有向边表示了节点之间的联系，在DBMS中如果有向边借助指针实现，那么依据路径很容易找到待查的记录；</a:t>
            </a:r>
          </a:p>
          <a:p>
            <a:pPr marL="0" indent="266700"/>
            <a:r>
              <a:rPr lang="zh-CN" sz="2400" b="0">
                <a:ea typeface="宋体" panose="02010600030101010101" pitchFamily="2" charset="-122"/>
              </a:rPr>
              <a:t>④　层次模型提供了较好的数据完整性支持，如果要删除父节点，那么其下的所有子节点都要同时删除。</a:t>
            </a:r>
          </a:p>
        </p:txBody>
      </p:sp>
      <p:sp>
        <p:nvSpPr>
          <p:cNvPr id="9" name="文本框 8"/>
          <p:cNvSpPr txBox="1"/>
          <p:nvPr/>
        </p:nvSpPr>
        <p:spPr>
          <a:xfrm>
            <a:off x="52070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✬层次模型优点：</a:t>
            </a:r>
          </a:p>
        </p:txBody>
      </p:sp>
      <p:sp>
        <p:nvSpPr>
          <p:cNvPr id="8" name="文本框 7"/>
          <p:cNvSpPr txBox="1"/>
          <p:nvPr/>
        </p:nvSpPr>
        <p:spPr>
          <a:xfrm>
            <a:off x="749935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✬层次模型缺点：</a:t>
            </a:r>
          </a:p>
        </p:txBody>
      </p:sp>
      <p:sp>
        <p:nvSpPr>
          <p:cNvPr id="12" name="文本框 11"/>
          <p:cNvSpPr txBox="1"/>
          <p:nvPr/>
        </p:nvSpPr>
        <p:spPr>
          <a:xfrm>
            <a:off x="7586980" y="2443480"/>
            <a:ext cx="4338955" cy="4078605"/>
          </a:xfrm>
          <a:prstGeom prst="rect">
            <a:avLst/>
          </a:prstGeom>
          <a:noFill/>
          <a:ln w="9525">
            <a:solidFill>
              <a:srgbClr val="0A97A6"/>
            </a:solidFill>
          </a:ln>
        </p:spPr>
        <p:txBody>
          <a:bodyPr wrap="square">
            <a:spAutoFit/>
          </a:bodyPr>
          <a:lstStyle/>
          <a:p>
            <a:pPr marL="0" indent="254000">
              <a:lnSpc>
                <a:spcPct val="120000"/>
              </a:lnSpc>
            </a:pPr>
            <a:r>
              <a:rPr lang="zh-CN" sz="2400" b="0">
                <a:latin typeface="宋体" panose="02010600030101010101" pitchFamily="2" charset="-122"/>
                <a:cs typeface="宋体" panose="02010600030101010101" pitchFamily="2" charset="-122"/>
              </a:rPr>
              <a:t>①结构呆板，缺乏灵活性；</a:t>
            </a:r>
          </a:p>
          <a:p>
            <a:pPr marL="0" indent="254000">
              <a:lnSpc>
                <a:spcPct val="120000"/>
              </a:lnSpc>
            </a:pPr>
            <a:r>
              <a:rPr lang="zh-CN" sz="2400" b="0">
                <a:latin typeface="宋体" panose="02010600030101010101" pitchFamily="2" charset="-122"/>
                <a:cs typeface="宋体" panose="02010600030101010101" pitchFamily="2" charset="-122"/>
              </a:rPr>
              <a:t>  ②层次模型只能表示实体之间的</a:t>
            </a:r>
            <a:r>
              <a:rPr lang="en-US" sz="2400" b="0">
                <a:latin typeface="宋体" panose="02010600030101010101" pitchFamily="2" charset="-122"/>
                <a:cs typeface="宋体" panose="02010600030101010101" pitchFamily="2" charset="-122"/>
              </a:rPr>
              <a:t>1:n</a:t>
            </a:r>
            <a:r>
              <a:rPr lang="zh-CN" sz="2400" b="0">
                <a:latin typeface="宋体" panose="02010600030101010101" pitchFamily="2" charset="-122"/>
                <a:cs typeface="宋体" panose="02010600030101010101" pitchFamily="2" charset="-122"/>
              </a:rPr>
              <a:t>的关系，不能表示</a:t>
            </a:r>
            <a:r>
              <a:rPr lang="en-US" sz="2400" b="0">
                <a:latin typeface="宋体" panose="02010600030101010101" pitchFamily="2" charset="-122"/>
                <a:cs typeface="宋体" panose="02010600030101010101" pitchFamily="2" charset="-122"/>
              </a:rPr>
              <a:t>m:n</a:t>
            </a:r>
            <a:r>
              <a:rPr lang="zh-CN" sz="2400" b="0">
                <a:latin typeface="宋体" panose="02010600030101010101" pitchFamily="2" charset="-122"/>
                <a:cs typeface="宋体" panose="02010600030101010101" pitchFamily="2" charset="-122"/>
              </a:rPr>
              <a:t>的复杂关系，因此现实世界中的很多模型不能通过该模型直接的表示；</a:t>
            </a:r>
          </a:p>
          <a:p>
            <a:pPr marL="0" indent="254000">
              <a:lnSpc>
                <a:spcPct val="120000"/>
              </a:lnSpc>
            </a:pPr>
            <a:r>
              <a:rPr lang="zh-CN" sz="2400" b="0">
                <a:latin typeface="宋体" panose="02010600030101010101" pitchFamily="2" charset="-122"/>
                <a:cs typeface="宋体" panose="02010600030101010101" pitchFamily="2" charset="-122"/>
              </a:rPr>
              <a:t>  ③查询节点的时候必须知道其双亲节点的路径，因此限制了对数据库存取路径的控制。</a:t>
            </a:r>
            <a:endParaRPr lang="zh-CN" altLang="en-US" sz="2400" b="0">
              <a:latin typeface="宋体" panose="02010600030101010101" pitchFamily="2" charset="-122"/>
              <a:cs typeface="宋体" panose="02010600030101010101" pitchFamily="2" charset="-122"/>
            </a:endParaRPr>
          </a:p>
        </p:txBody>
      </p:sp>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649605"/>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1" name="TextBox 54"/>
          <p:cNvSpPr txBox="1"/>
          <p:nvPr/>
        </p:nvSpPr>
        <p:spPr>
          <a:xfrm>
            <a:off x="664210" y="1395730"/>
            <a:ext cx="226885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✬网状模型：</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a:stretch>
            <a:fillRect/>
          </a:stretch>
        </p:blipFill>
        <p:spPr>
          <a:xfrm>
            <a:off x="7701280" y="775970"/>
            <a:ext cx="3705225" cy="2581275"/>
          </a:xfrm>
          <a:prstGeom prst="rect">
            <a:avLst/>
          </a:prstGeom>
        </p:spPr>
      </p:pic>
      <p:sp>
        <p:nvSpPr>
          <p:cNvPr id="100" name="文本框 99"/>
          <p:cNvSpPr txBox="1"/>
          <p:nvPr/>
        </p:nvSpPr>
        <p:spPr>
          <a:xfrm>
            <a:off x="603885" y="2025650"/>
            <a:ext cx="6899910" cy="1568450"/>
          </a:xfrm>
          <a:prstGeom prst="rect">
            <a:avLst/>
          </a:prstGeom>
          <a:noFill/>
          <a:ln w="9525">
            <a:noFill/>
          </a:ln>
        </p:spPr>
        <p:txBody>
          <a:bodyPr wrap="square">
            <a:spAutoFit/>
          </a:bodyPr>
          <a:lstStyle/>
          <a:p>
            <a:pPr marL="0" indent="266700"/>
            <a:r>
              <a:rPr lang="zh-CN" sz="2400" b="0">
                <a:ea typeface="宋体" panose="02010600030101010101" pitchFamily="2" charset="-122"/>
              </a:rPr>
              <a:t>用有向图表示实体和实体之间的联系的数据结构模型称为网状模型。节点之间的对应关系不再是1:n，而是一种m:n的关系，克服了层次模型的缺点。</a:t>
            </a:r>
          </a:p>
        </p:txBody>
      </p:sp>
      <p:sp>
        <p:nvSpPr>
          <p:cNvPr id="18" name="文本框 17"/>
          <p:cNvSpPr txBox="1"/>
          <p:nvPr/>
        </p:nvSpPr>
        <p:spPr>
          <a:xfrm>
            <a:off x="664210" y="3649980"/>
            <a:ext cx="16071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✬特征：</a:t>
            </a:r>
          </a:p>
        </p:txBody>
      </p:sp>
      <p:sp>
        <p:nvSpPr>
          <p:cNvPr id="19" name="文本框 18"/>
          <p:cNvSpPr txBox="1"/>
          <p:nvPr/>
        </p:nvSpPr>
        <p:spPr>
          <a:xfrm>
            <a:off x="807720" y="4377055"/>
            <a:ext cx="10598150" cy="1863725"/>
          </a:xfrm>
          <a:prstGeom prst="rect">
            <a:avLst/>
          </a:prstGeom>
          <a:noFill/>
          <a:ln w="9525">
            <a:solidFill>
              <a:srgbClr val="0A97A6"/>
            </a:solidFill>
          </a:ln>
        </p:spPr>
        <p:txBody>
          <a:bodyPr wrap="square">
            <a:spAutoFit/>
          </a:bodyPr>
          <a:lstStyle/>
          <a:p>
            <a:pPr marL="342900" indent="-342900">
              <a:lnSpc>
                <a:spcPct val="120000"/>
              </a:lnSpc>
              <a:buFont typeface="Wingdings" panose="05000000000000000000" charset="0"/>
              <a:buChar char="ü"/>
            </a:pPr>
            <a:r>
              <a:rPr lang="zh-CN" sz="2400" b="0">
                <a:ea typeface="宋体" panose="02010600030101010101" pitchFamily="2" charset="-122"/>
              </a:rPr>
              <a:t>可以存在两个或者多个节点没有父节点；</a:t>
            </a:r>
          </a:p>
          <a:p>
            <a:pPr marL="342900" indent="-342900">
              <a:lnSpc>
                <a:spcPct val="120000"/>
              </a:lnSpc>
              <a:buFont typeface="Wingdings" panose="05000000000000000000" charset="0"/>
              <a:buChar char="ü"/>
            </a:pPr>
            <a:r>
              <a:rPr lang="zh-CN" sz="2400" b="0">
                <a:ea typeface="宋体" panose="02010600030101010101" pitchFamily="2" charset="-122"/>
              </a:rPr>
              <a:t>允许单个节点存在多个父节点；</a:t>
            </a:r>
          </a:p>
          <a:p>
            <a:pPr marL="342900" indent="-342900">
              <a:lnSpc>
                <a:spcPct val="120000"/>
              </a:lnSpc>
              <a:buFont typeface="Wingdings" panose="05000000000000000000" charset="0"/>
              <a:buChar char="ü"/>
            </a:pPr>
            <a:r>
              <a:rPr lang="zh-CN" sz="2400" b="0">
                <a:ea typeface="宋体" panose="02010600030101010101" pitchFamily="2" charset="-122"/>
              </a:rPr>
              <a:t>网状模型中的，每个节点表示一个实体，节点之间的有向线段表示实体之间的联系。网状模型中需要为每个联系指定对应的名称。</a:t>
            </a:r>
            <a:endParaRPr lang="zh-CN" altLang="en-US" sz="2400"/>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864870"/>
            <a:ext cx="6366510" cy="521970"/>
            <a:chOff x="695" y="497"/>
            <a:chExt cx="10026" cy="822"/>
          </a:xfrm>
        </p:grpSpPr>
        <p:sp>
          <p:nvSpPr>
            <p:cNvPr id="4" name="TextBox 54"/>
            <p:cNvSpPr txBox="1"/>
            <p:nvPr/>
          </p:nvSpPr>
          <p:spPr>
            <a:xfrm>
              <a:off x="1109" y="497"/>
              <a:ext cx="96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r>
                <a:rPr lang="en-US" altLang="zh-CN" sz="2800" b="1" dirty="0">
                  <a:solidFill>
                    <a:srgbClr val="484849"/>
                  </a:solidFill>
                  <a:latin typeface="微软雅黑" panose="020B0503020204020204" pitchFamily="34" charset="-122"/>
                  <a:ea typeface="微软雅黑" panose="020B0503020204020204" pitchFamily="34" charset="-122"/>
                </a:rPr>
                <a:t>——</a:t>
              </a:r>
              <a:r>
                <a:rPr lang="zh-CN" altLang="en-US" sz="2800" b="1" dirty="0">
                  <a:solidFill>
                    <a:srgbClr val="484849"/>
                  </a:solidFill>
                  <a:latin typeface="微软雅黑" panose="020B0503020204020204" pitchFamily="34" charset="-122"/>
                  <a:ea typeface="微软雅黑" panose="020B0503020204020204" pitchFamily="34" charset="-122"/>
                </a:rPr>
                <a:t>网状模型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2416175"/>
            <a:ext cx="6595110" cy="3784600"/>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①　网状模型可以很方便的表示现实世界中很多复杂的关系；</a:t>
            </a:r>
          </a:p>
          <a:p>
            <a:pPr marL="0" indent="266700"/>
            <a:r>
              <a:rPr lang="zh-CN" sz="2400" b="0">
                <a:ea typeface="宋体" panose="02010600030101010101" pitchFamily="2" charset="-122"/>
              </a:rPr>
              <a:t>②　修改网状模型时，没有层次模型那么多的严格限制，可以删除一个节点的父节点而依旧保留该节点；也允许插入一个没有任何父节点的节点，这样的插入在层次模型中是不被允许的，除非是首先插入的是根节点；</a:t>
            </a:r>
          </a:p>
          <a:p>
            <a:pPr marL="0" indent="266700"/>
            <a:r>
              <a:rPr lang="zh-CN" sz="2400" b="0">
                <a:ea typeface="宋体" panose="02010600030101010101" pitchFamily="2" charset="-122"/>
              </a:rPr>
              <a:t>③　实体之间的关系在底层中可以借由指针实现，因此在这种数据库中执行存取操作的效率较高。</a:t>
            </a:r>
          </a:p>
        </p:txBody>
      </p:sp>
      <p:sp>
        <p:nvSpPr>
          <p:cNvPr id="9" name="文本框 8"/>
          <p:cNvSpPr txBox="1"/>
          <p:nvPr/>
        </p:nvSpPr>
        <p:spPr>
          <a:xfrm>
            <a:off x="52070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✬网状模型优点：</a:t>
            </a:r>
          </a:p>
        </p:txBody>
      </p:sp>
      <p:sp>
        <p:nvSpPr>
          <p:cNvPr id="8" name="文本框 7"/>
          <p:cNvSpPr txBox="1"/>
          <p:nvPr/>
        </p:nvSpPr>
        <p:spPr>
          <a:xfrm>
            <a:off x="749935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✬网状模型缺点：</a:t>
            </a:r>
          </a:p>
        </p:txBody>
      </p:sp>
      <p:sp>
        <p:nvSpPr>
          <p:cNvPr id="12" name="文本框 11"/>
          <p:cNvSpPr txBox="1"/>
          <p:nvPr/>
        </p:nvSpPr>
        <p:spPr>
          <a:xfrm>
            <a:off x="7586980" y="2443480"/>
            <a:ext cx="4338955" cy="4154170"/>
          </a:xfrm>
          <a:prstGeom prst="rect">
            <a:avLst/>
          </a:prstGeom>
          <a:noFill/>
          <a:ln w="9525">
            <a:solidFill>
              <a:srgbClr val="0A97A6"/>
            </a:solidFill>
          </a:ln>
        </p:spPr>
        <p:txBody>
          <a:bodyPr wrap="square">
            <a:spAutoFit/>
          </a:bodyPr>
          <a:lstStyle/>
          <a:p>
            <a:pPr marL="0" indent="254000">
              <a:lnSpc>
                <a:spcPct val="100000"/>
              </a:lnSpc>
            </a:pPr>
            <a:r>
              <a:rPr sz="2400" b="0">
                <a:latin typeface="宋体" panose="02010600030101010101" pitchFamily="2" charset="-122"/>
                <a:cs typeface="宋体" panose="02010600030101010101" pitchFamily="2" charset="-122"/>
              </a:rPr>
              <a:t>①　网状模型的结构复杂，使用不易，随着应用环境的扩大，数据结构越来越复杂，数据的插入、删除牵动的相关数据太多，不利于数据库的维护和重建；</a:t>
            </a:r>
          </a:p>
          <a:p>
            <a:pPr marL="0" indent="254000">
              <a:lnSpc>
                <a:spcPct val="100000"/>
              </a:lnSpc>
            </a:pPr>
            <a:r>
              <a:rPr sz="2400" b="0">
                <a:latin typeface="宋体" panose="02010600030101010101" pitchFamily="2" charset="-122"/>
                <a:cs typeface="宋体" panose="02010600030101010101" pitchFamily="2" charset="-122"/>
              </a:rPr>
              <a:t>②　网状模型数据之间的彼此关联比较大，该模型其实是一种导航式的数据模型结构，不仅要说明要对数据做些什么，还说明操作的记录路径。</a:t>
            </a:r>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649605"/>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2" name="TextBox 54"/>
          <p:cNvSpPr txBox="1"/>
          <p:nvPr/>
        </p:nvSpPr>
        <p:spPr>
          <a:xfrm>
            <a:off x="520700" y="1379220"/>
            <a:ext cx="2268855"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✬关系模型：</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42620" y="1901190"/>
            <a:ext cx="7481570" cy="829945"/>
          </a:xfrm>
          <a:prstGeom prst="rect">
            <a:avLst/>
          </a:prstGeom>
          <a:noFill/>
          <a:ln w="9525">
            <a:noFill/>
          </a:ln>
        </p:spPr>
        <p:txBody>
          <a:bodyPr wrap="square">
            <a:spAutoFit/>
          </a:bodyPr>
          <a:lstStyle/>
          <a:p>
            <a:pPr marL="0" indent="266700"/>
            <a:r>
              <a:rPr lang="zh-CN" sz="2400" b="0">
                <a:latin typeface="宋体" panose="02010600030101010101" pitchFamily="2" charset="-122"/>
                <a:cs typeface="宋体" panose="02010600030101010101" pitchFamily="2" charset="-122"/>
              </a:rPr>
              <a:t>使用表格表示实体和实体之间关系的数据模型称之为关系模型。使用关系模型的数据库是关系数据库。</a:t>
            </a:r>
          </a:p>
        </p:txBody>
      </p:sp>
      <p:sp>
        <p:nvSpPr>
          <p:cNvPr id="18" name="文本框 17"/>
          <p:cNvSpPr txBox="1"/>
          <p:nvPr/>
        </p:nvSpPr>
        <p:spPr>
          <a:xfrm>
            <a:off x="543560" y="3018155"/>
            <a:ext cx="16071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✬特征：</a:t>
            </a:r>
          </a:p>
        </p:txBody>
      </p:sp>
      <p:sp>
        <p:nvSpPr>
          <p:cNvPr id="19" name="文本框 18"/>
          <p:cNvSpPr txBox="1"/>
          <p:nvPr/>
        </p:nvSpPr>
        <p:spPr>
          <a:xfrm>
            <a:off x="395605" y="3669665"/>
            <a:ext cx="10574020" cy="3046095"/>
          </a:xfrm>
          <a:prstGeom prst="rect">
            <a:avLst/>
          </a:prstGeom>
          <a:noFill/>
          <a:ln w="9525">
            <a:noFill/>
          </a:ln>
        </p:spPr>
        <p:txBody>
          <a:bodyPr wrap="square">
            <a:spAutoFit/>
          </a:bodyPr>
          <a:lstStyle/>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关系模型中，无论是是实体、还是实体之间的联系都是被映射成统一的关系</a:t>
            </a:r>
            <a:r>
              <a:rPr lang="en-US" sz="2400" b="0">
                <a:latin typeface="宋体" panose="02010600030101010101" pitchFamily="2" charset="-122"/>
                <a:cs typeface="宋体" panose="02010600030101010101" pitchFamily="2" charset="-122"/>
              </a:rPr>
              <a:t>---</a:t>
            </a:r>
            <a:r>
              <a:rPr lang="zh-CN" sz="2400" b="0">
                <a:latin typeface="宋体" panose="02010600030101010101" pitchFamily="2" charset="-122"/>
                <a:cs typeface="宋体" panose="02010600030101010101" pitchFamily="2" charset="-122"/>
              </a:rPr>
              <a:t>一张二维表，在关系模型中，操作的对象和结果都是一张二维表；</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关系数据库可用于表示实体之间的多对多的关系，只是此时要借助一个中间表</a:t>
            </a:r>
            <a:r>
              <a:rPr lang="en-US" sz="2400" b="0">
                <a:latin typeface="宋体" panose="02010600030101010101" pitchFamily="2" charset="-122"/>
                <a:cs typeface="宋体" panose="02010600030101010101" pitchFamily="2" charset="-122"/>
              </a:rPr>
              <a:t>---</a:t>
            </a:r>
            <a:r>
              <a:rPr lang="zh-CN" sz="2400" b="0">
                <a:latin typeface="宋体" panose="02010600030101010101" pitchFamily="2" charset="-122"/>
                <a:cs typeface="宋体" panose="02010600030101010101" pitchFamily="2" charset="-122"/>
              </a:rPr>
              <a:t>表，来实现多对多的关系。</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关系必须是规范化的关系，即每个属性是不可分割的实体，不允许表中表的存在；</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关系数据库通常具备</a:t>
            </a:r>
            <a:r>
              <a:rPr lang="en-US" sz="2400" b="0">
                <a:latin typeface="宋体" panose="02010600030101010101" pitchFamily="2" charset="-122"/>
                <a:cs typeface="宋体" panose="02010600030101010101" pitchFamily="2" charset="-122"/>
              </a:rPr>
              <a:t>ACID</a:t>
            </a:r>
            <a:r>
              <a:rPr lang="zh-CN" sz="2400" b="0">
                <a:latin typeface="宋体" panose="02010600030101010101" pitchFamily="2" charset="-122"/>
                <a:cs typeface="宋体" panose="02010600030101010101" pitchFamily="2" charset="-122"/>
              </a:rPr>
              <a:t>特性</a:t>
            </a:r>
            <a:r>
              <a:rPr lang="en-US" altLang="zh-CN" sz="2400" b="0">
                <a:latin typeface="宋体" panose="02010600030101010101" pitchFamily="2" charset="-122"/>
                <a:cs typeface="宋体" panose="02010600030101010101" pitchFamily="2" charset="-122"/>
              </a:rPr>
              <a:t>——</a:t>
            </a:r>
            <a:r>
              <a:rPr lang="en-US" sz="2400">
                <a:latin typeface="Times New Roman" panose="02020603050405020304" charset="0"/>
                <a:sym typeface="+mn-ea"/>
              </a:rPr>
              <a:t>Atomicity</a:t>
            </a:r>
            <a:r>
              <a:rPr lang="zh-CN" sz="2400">
                <a:latin typeface="Calibri" panose="020F0502020204030204" pitchFamily="34" charset="0"/>
                <a:sym typeface="+mn-ea"/>
              </a:rPr>
              <a:t>（原子性）；</a:t>
            </a:r>
            <a:r>
              <a:rPr lang="en-US" sz="2400">
                <a:latin typeface="Times New Roman" panose="02020603050405020304" charset="0"/>
                <a:sym typeface="+mn-ea"/>
              </a:rPr>
              <a:t>Consistency</a:t>
            </a:r>
            <a:r>
              <a:rPr lang="zh-CN" sz="2400">
                <a:latin typeface="Calibri" panose="020F0502020204030204" pitchFamily="34" charset="0"/>
                <a:sym typeface="+mn-ea"/>
              </a:rPr>
              <a:t>（一致性；</a:t>
            </a:r>
            <a:r>
              <a:rPr lang="en-US" sz="2400">
                <a:latin typeface="Times New Roman" panose="02020603050405020304" charset="0"/>
                <a:sym typeface="+mn-ea"/>
              </a:rPr>
              <a:t>Isolation</a:t>
            </a:r>
            <a:r>
              <a:rPr lang="zh-CN" sz="2400">
                <a:latin typeface="Calibri" panose="020F0502020204030204" pitchFamily="34" charset="0"/>
                <a:sym typeface="+mn-ea"/>
              </a:rPr>
              <a:t>（隔离性）；</a:t>
            </a:r>
            <a:r>
              <a:rPr lang="en-US" sz="2400">
                <a:latin typeface="Times New Roman" panose="02020603050405020304" charset="0"/>
                <a:sym typeface="+mn-ea"/>
              </a:rPr>
              <a:t>Durability</a:t>
            </a:r>
            <a:r>
              <a:rPr lang="zh-CN" sz="2400">
                <a:latin typeface="Calibri" panose="020F0502020204030204" pitchFamily="34" charset="0"/>
                <a:sym typeface="+mn-ea"/>
              </a:rPr>
              <a:t>（持久性）</a:t>
            </a:r>
            <a:endParaRPr lang="zh-CN" altLang="en-US" sz="2400" b="0">
              <a:latin typeface="宋体" panose="02010600030101010101" pitchFamily="2" charset="-122"/>
              <a:cs typeface="宋体" panose="02010600030101010101" pitchFamily="2" charset="-122"/>
            </a:endParaRPr>
          </a:p>
        </p:txBody>
      </p:sp>
      <p:pic>
        <p:nvPicPr>
          <p:cNvPr id="21" name="图片 20"/>
          <p:cNvPicPr>
            <a:picLocks noChangeAspect="1"/>
          </p:cNvPicPr>
          <p:nvPr/>
        </p:nvPicPr>
        <p:blipFill>
          <a:blip r:embed="rId3"/>
          <a:srcRect b="7636"/>
          <a:stretch>
            <a:fillRect/>
          </a:stretch>
        </p:blipFill>
        <p:spPr>
          <a:xfrm>
            <a:off x="8115935" y="31750"/>
            <a:ext cx="3919855" cy="3637915"/>
          </a:xfrm>
          <a:prstGeom prst="rect">
            <a:avLst/>
          </a:prstGeom>
        </p:spPr>
      </p:pic>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864870"/>
            <a:ext cx="6366510" cy="521970"/>
            <a:chOff x="695" y="497"/>
            <a:chExt cx="10026" cy="822"/>
          </a:xfrm>
        </p:grpSpPr>
        <p:sp>
          <p:nvSpPr>
            <p:cNvPr id="4" name="TextBox 54"/>
            <p:cNvSpPr txBox="1"/>
            <p:nvPr/>
          </p:nvSpPr>
          <p:spPr>
            <a:xfrm>
              <a:off x="1109" y="497"/>
              <a:ext cx="96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数据库的数据模型</a:t>
              </a:r>
              <a:r>
                <a:rPr lang="en-US" altLang="zh-CN" sz="2800" b="1" dirty="0">
                  <a:solidFill>
                    <a:srgbClr val="484849"/>
                  </a:solidFill>
                  <a:latin typeface="微软雅黑" panose="020B0503020204020204" pitchFamily="34" charset="-122"/>
                  <a:ea typeface="微软雅黑" panose="020B0503020204020204" pitchFamily="34" charset="-122"/>
                </a:rPr>
                <a:t>——</a:t>
              </a:r>
              <a:r>
                <a:rPr lang="zh-CN" altLang="en-US" sz="2800" b="1" dirty="0">
                  <a:solidFill>
                    <a:srgbClr val="484849"/>
                  </a:solidFill>
                  <a:latin typeface="微软雅黑" panose="020B0503020204020204" pitchFamily="34" charset="-122"/>
                  <a:ea typeface="微软雅黑" panose="020B0503020204020204" pitchFamily="34" charset="-122"/>
                </a:rPr>
                <a:t>关系模型</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2416175"/>
            <a:ext cx="6595110" cy="3415030"/>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①　结构简单，关系模型是一些表格的框架，实体的属性是表格中列的条目，实体之间的关系也是通过表格的公共属性表示，结构简单明了；</a:t>
            </a:r>
          </a:p>
          <a:p>
            <a:pPr marL="0" indent="266700"/>
            <a:r>
              <a:rPr lang="zh-CN" sz="2400" b="0">
                <a:ea typeface="宋体" panose="02010600030101010101" pitchFamily="2" charset="-122"/>
              </a:rPr>
              <a:t>②　关系模型中的存取路径对用户而言是完全隐蔽的，是程序和数据具有高度的独立性；</a:t>
            </a:r>
          </a:p>
          <a:p>
            <a:pPr marL="0" indent="266700"/>
            <a:r>
              <a:rPr lang="zh-CN" sz="2400" b="0">
                <a:ea typeface="宋体" panose="02010600030101010101" pitchFamily="2" charset="-122"/>
              </a:rPr>
              <a:t>③　操作方便，在关系模型中操作的基本对象是集合而不是某一个元祖；</a:t>
            </a:r>
          </a:p>
          <a:p>
            <a:pPr marL="0" indent="266700"/>
            <a:r>
              <a:rPr lang="zh-CN" sz="2400" b="0">
                <a:ea typeface="宋体" panose="02010600030101010101" pitchFamily="2" charset="-122"/>
              </a:rPr>
              <a:t>④　有坚实的数学理论做基础，包括逻辑计算、关系代数等。</a:t>
            </a:r>
          </a:p>
        </p:txBody>
      </p:sp>
      <p:sp>
        <p:nvSpPr>
          <p:cNvPr id="9" name="文本框 8"/>
          <p:cNvSpPr txBox="1"/>
          <p:nvPr/>
        </p:nvSpPr>
        <p:spPr>
          <a:xfrm>
            <a:off x="52070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✬关系模型优点：</a:t>
            </a:r>
          </a:p>
        </p:txBody>
      </p:sp>
      <p:sp>
        <p:nvSpPr>
          <p:cNvPr id="8" name="文本框 7"/>
          <p:cNvSpPr txBox="1"/>
          <p:nvPr/>
        </p:nvSpPr>
        <p:spPr>
          <a:xfrm>
            <a:off x="7499350" y="1670685"/>
            <a:ext cx="30295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✬关系模型缺点：</a:t>
            </a:r>
          </a:p>
        </p:txBody>
      </p:sp>
      <p:sp>
        <p:nvSpPr>
          <p:cNvPr id="12" name="文本框 11"/>
          <p:cNvSpPr txBox="1"/>
          <p:nvPr/>
        </p:nvSpPr>
        <p:spPr>
          <a:xfrm>
            <a:off x="7586980" y="2443480"/>
            <a:ext cx="4338955" cy="3784600"/>
          </a:xfrm>
          <a:prstGeom prst="rect">
            <a:avLst/>
          </a:prstGeom>
          <a:noFill/>
          <a:ln w="9525">
            <a:solidFill>
              <a:srgbClr val="0A97A6"/>
            </a:solidFill>
          </a:ln>
        </p:spPr>
        <p:txBody>
          <a:bodyPr wrap="square">
            <a:spAutoFit/>
          </a:bodyPr>
          <a:lstStyle/>
          <a:p>
            <a:pPr marL="0" indent="254000">
              <a:lnSpc>
                <a:spcPct val="100000"/>
              </a:lnSpc>
            </a:pPr>
            <a:r>
              <a:rPr sz="2400" b="0">
                <a:latin typeface="宋体" panose="02010600030101010101" pitchFamily="2" charset="-122"/>
                <a:cs typeface="宋体" panose="02010600030101010101" pitchFamily="2" charset="-122"/>
              </a:rPr>
              <a:t>①　查询效率低，关系模型提供了较高的数据独立性和非过程化的查询功能（查询的时候只需指明数据存在的表和需要的数据所在的列，不用指明具体的查找路径），因此加大了系统的负担；</a:t>
            </a:r>
          </a:p>
          <a:p>
            <a:pPr marL="0" indent="254000">
              <a:lnSpc>
                <a:spcPct val="100000"/>
              </a:lnSpc>
            </a:pPr>
            <a:r>
              <a:rPr sz="2400" b="0">
                <a:latin typeface="宋体" panose="02010600030101010101" pitchFamily="2" charset="-122"/>
                <a:cs typeface="宋体" panose="02010600030101010101" pitchFamily="2" charset="-122"/>
              </a:rPr>
              <a:t>②　由于查询效率较低，因此需要数据库管理系统对查询进行优化，加大了DBMS的负担。</a:t>
            </a:r>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6540" y="864870"/>
            <a:ext cx="6390640" cy="521970"/>
            <a:chOff x="695" y="497"/>
            <a:chExt cx="10064" cy="822"/>
          </a:xfrm>
        </p:grpSpPr>
        <p:sp>
          <p:nvSpPr>
            <p:cNvPr id="4" name="TextBox 54"/>
            <p:cNvSpPr txBox="1"/>
            <p:nvPr/>
          </p:nvSpPr>
          <p:spPr>
            <a:xfrm>
              <a:off x="1147" y="497"/>
              <a:ext cx="96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数据库系统阶段特点</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27" name="组合 26"/>
          <p:cNvGrpSpPr/>
          <p:nvPr/>
        </p:nvGrpSpPr>
        <p:grpSpPr>
          <a:xfrm>
            <a:off x="645795" y="1481455"/>
            <a:ext cx="11169015" cy="874395"/>
            <a:chOff x="1130" y="2333"/>
            <a:chExt cx="17589" cy="1377"/>
          </a:xfrm>
        </p:grpSpPr>
        <p:sp>
          <p:nvSpPr>
            <p:cNvPr id="10" name="文本框 9"/>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2181" y="2356"/>
              <a:ext cx="16539" cy="1355"/>
            </a:xfrm>
            <a:prstGeom prst="rect">
              <a:avLst/>
            </a:prstGeom>
            <a:noFill/>
          </p:spPr>
          <p:txBody>
            <a:bodyPr wrap="square" rtlCol="0">
              <a:spAutoFit/>
            </a:bodyPr>
            <a:lstStyle/>
            <a:p>
              <a:pPr algn="l"/>
              <a:r>
                <a:rPr lang="zh-CN" altLang="en-US" sz="2800" b="1">
                  <a:sym typeface="+mn-ea"/>
                </a:rPr>
                <a:t>采用复杂的结构化的数据模型：</a:t>
              </a:r>
            </a:p>
            <a:p>
              <a:pPr algn="l"/>
              <a:r>
                <a:rPr lang="zh-CN" altLang="en-US" sz="2200">
                  <a:sym typeface="+mn-ea"/>
                </a:rPr>
                <a:t>数据库系统不仅要描述数据本身，还要描述数据之间的联系。</a:t>
              </a:r>
            </a:p>
          </p:txBody>
        </p:sp>
      </p:grpSp>
      <p:grpSp>
        <p:nvGrpSpPr>
          <p:cNvPr id="28" name="组合 27"/>
          <p:cNvGrpSpPr/>
          <p:nvPr/>
        </p:nvGrpSpPr>
        <p:grpSpPr>
          <a:xfrm>
            <a:off x="645795" y="2326005"/>
            <a:ext cx="11169650" cy="875030"/>
            <a:chOff x="1104" y="4454"/>
            <a:chExt cx="17590" cy="1378"/>
          </a:xfrm>
        </p:grpSpPr>
        <p:sp>
          <p:nvSpPr>
            <p:cNvPr id="17" name="文本框 16"/>
            <p:cNvSpPr txBox="1"/>
            <p:nvPr/>
          </p:nvSpPr>
          <p:spPr>
            <a:xfrm>
              <a:off x="1104" y="4454"/>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8" name="文本框 17"/>
            <p:cNvSpPr txBox="1"/>
            <p:nvPr/>
          </p:nvSpPr>
          <p:spPr>
            <a:xfrm>
              <a:off x="2155" y="4477"/>
              <a:ext cx="16539" cy="1355"/>
            </a:xfrm>
            <a:prstGeom prst="rect">
              <a:avLst/>
            </a:prstGeom>
            <a:noFill/>
          </p:spPr>
          <p:txBody>
            <a:bodyPr wrap="square" rtlCol="0">
              <a:spAutoFit/>
            </a:bodyPr>
            <a:lstStyle/>
            <a:p>
              <a:pPr algn="l"/>
              <a:r>
                <a:rPr lang="zh-CN" altLang="en-US" sz="2800" b="1">
                  <a:sym typeface="+mn-ea"/>
                </a:rPr>
                <a:t>较高的数据独立性：</a:t>
              </a:r>
            </a:p>
            <a:p>
              <a:pPr algn="l"/>
              <a:r>
                <a:rPr lang="zh-CN" altLang="en-US" sz="2200">
                  <a:sym typeface="+mn-ea"/>
                </a:rPr>
                <a:t>数据和程序彼此独立，数据存储结构的变化尽量不影响用户程序的使用。</a:t>
              </a:r>
            </a:p>
          </p:txBody>
        </p:sp>
      </p:grpSp>
      <p:grpSp>
        <p:nvGrpSpPr>
          <p:cNvPr id="30" name="组合 29"/>
          <p:cNvGrpSpPr/>
          <p:nvPr/>
        </p:nvGrpSpPr>
        <p:grpSpPr>
          <a:xfrm>
            <a:off x="645795" y="4263390"/>
            <a:ext cx="11169650" cy="2024380"/>
            <a:chOff x="1217" y="7392"/>
            <a:chExt cx="17590" cy="3188"/>
          </a:xfrm>
        </p:grpSpPr>
        <p:sp>
          <p:nvSpPr>
            <p:cNvPr id="23" name="文本框 22"/>
            <p:cNvSpPr txBox="1"/>
            <p:nvPr/>
          </p:nvSpPr>
          <p:spPr>
            <a:xfrm>
              <a:off x="1217" y="7392"/>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24" name="文本框 23"/>
            <p:cNvSpPr txBox="1"/>
            <p:nvPr/>
          </p:nvSpPr>
          <p:spPr>
            <a:xfrm>
              <a:off x="2268" y="7415"/>
              <a:ext cx="16539" cy="3165"/>
            </a:xfrm>
            <a:prstGeom prst="rect">
              <a:avLst/>
            </a:prstGeom>
            <a:noFill/>
          </p:spPr>
          <p:txBody>
            <a:bodyPr wrap="square" rtlCol="0">
              <a:spAutoFit/>
            </a:bodyPr>
            <a:lstStyle/>
            <a:p>
              <a:pPr algn="l"/>
              <a:r>
                <a:rPr lang="zh-CN" altLang="en-US" sz="2800" b="1">
                  <a:sym typeface="+mn-ea"/>
                </a:rPr>
                <a:t>数据由DBMS统一管理和控制：</a:t>
              </a:r>
            </a:p>
            <a:p>
              <a:pPr algn="l">
                <a:lnSpc>
                  <a:spcPct val="110000"/>
                </a:lnSpc>
              </a:pPr>
              <a:r>
                <a:rPr lang="zh-CN" altLang="en-US" sz="2200">
                  <a:sym typeface="+mn-ea"/>
                </a:rPr>
                <a:t>DBMS的控制功能包括：数据的安全性保护，以防止数据的丢失和被非法使用；数据的完整性检查，以保护数据的正确、有效和相容；数据的并发控制，避免并发程序之间的相互干扰；具有数据的恢复功能，在数据库被破坏或数据不可靠时，系统有能力把数据库恢复到最近某个时刻的正确状态。</a:t>
              </a:r>
            </a:p>
          </p:txBody>
        </p:sp>
      </p:grpSp>
      <p:grpSp>
        <p:nvGrpSpPr>
          <p:cNvPr id="29" name="组合 28"/>
          <p:cNvGrpSpPr/>
          <p:nvPr/>
        </p:nvGrpSpPr>
        <p:grpSpPr>
          <a:xfrm>
            <a:off x="645795" y="3115310"/>
            <a:ext cx="11169650" cy="1213485"/>
            <a:chOff x="1217" y="5923"/>
            <a:chExt cx="17590" cy="1911"/>
          </a:xfrm>
        </p:grpSpPr>
        <p:sp>
          <p:nvSpPr>
            <p:cNvPr id="25" name="文本框 24"/>
            <p:cNvSpPr txBox="1"/>
            <p:nvPr/>
          </p:nvSpPr>
          <p:spPr>
            <a:xfrm>
              <a:off x="1217" y="592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26" name="文本框 25"/>
            <p:cNvSpPr txBox="1"/>
            <p:nvPr/>
          </p:nvSpPr>
          <p:spPr>
            <a:xfrm>
              <a:off x="2268" y="5946"/>
              <a:ext cx="16539" cy="1888"/>
            </a:xfrm>
            <a:prstGeom prst="rect">
              <a:avLst/>
            </a:prstGeom>
            <a:noFill/>
          </p:spPr>
          <p:txBody>
            <a:bodyPr wrap="square" rtlCol="0">
              <a:spAutoFit/>
            </a:bodyPr>
            <a:lstStyle/>
            <a:p>
              <a:pPr algn="l"/>
              <a:r>
                <a:rPr lang="zh-CN" altLang="en-US" sz="2800" b="1" dirty="0">
                  <a:sym typeface="+mn-ea"/>
                </a:rPr>
                <a:t>最低的冗余度</a:t>
              </a:r>
              <a:br>
                <a:rPr lang="zh-CN" altLang="en-US" sz="2800" b="1" dirty="0">
                  <a:sym typeface="+mn-ea"/>
                </a:rPr>
              </a:br>
              <a:r>
                <a:rPr lang="zh-CN" altLang="en-US" sz="2200" dirty="0">
                  <a:sym typeface="+mn-ea"/>
                </a:rPr>
                <a:t>数据库系统中的重复数据被减少到最低程度，在有限的存储空间内可以存放更多的数据并减少存取时间。。</a:t>
              </a:r>
            </a:p>
          </p:txBody>
        </p:sp>
      </p:gr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数据仓库阶段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08635" y="871220"/>
            <a:ext cx="10263505" cy="2749550"/>
          </a:xfrm>
          <a:prstGeom prst="rect">
            <a:avLst/>
          </a:prstGeom>
          <a:noFill/>
          <a:ln>
            <a:solidFill>
              <a:srgbClr val="0A97A6"/>
            </a:solidFill>
          </a:ln>
        </p:spPr>
        <p:txBody>
          <a:bodyPr wrap="square" rtlCol="0">
            <a:spAutoFit/>
            <a:scene3d>
              <a:camera prst="orthographicFront"/>
              <a:lightRig rig="threePt" dir="t"/>
            </a:scene3d>
          </a:bodyPr>
          <a:lstStyle/>
          <a:p>
            <a:pPr algn="l">
              <a:lnSpc>
                <a:spcPct val="120000"/>
              </a:lnSpc>
            </a:pPr>
            <a:r>
              <a:rPr lang="zh-CN" altLang="en-US" sz="2400">
                <a:solidFill>
                  <a:schemeClr val="tx1"/>
                </a:solidFill>
                <a:effectLst>
                  <a:outerShdw blurRad="38100" dist="19050" dir="2700000" algn="tl" rotWithShape="0">
                    <a:schemeClr val="dk1">
                      <a:alpha val="40000"/>
                    </a:schemeClr>
                  </a:outerShdw>
                </a:effectLst>
                <a:latin typeface="宋体" panose="02010600030101010101" pitchFamily="2" charset="-122"/>
              </a:rPr>
              <a:t>◎</a:t>
            </a:r>
            <a:r>
              <a:rPr lang="zh-CN" altLang="en-US" sz="2400">
                <a:solidFill>
                  <a:schemeClr val="tx1"/>
                </a:solidFill>
                <a:effectLst>
                  <a:outerShdw blurRad="38100" dist="19050" dir="2700000" algn="tl" rotWithShape="0">
                    <a:schemeClr val="dk1">
                      <a:alpha val="40000"/>
                    </a:schemeClr>
                  </a:outerShdw>
                </a:effectLst>
              </a:rPr>
              <a:t>数据仓库的目的很明确，就是为支持管理决策服务的。数据仓库是决策支持系统和联机分析应用数据源的结构化数据环境。</a:t>
            </a:r>
          </a:p>
          <a:p>
            <a:pPr algn="l">
              <a:lnSpc>
                <a:spcPct val="120000"/>
              </a:lnSpc>
            </a:pPr>
            <a:r>
              <a:rPr lang="zh-CN" altLang="en-US" sz="2400">
                <a:effectLst>
                  <a:outerShdw blurRad="38100" dist="19050" dir="2700000" algn="tl" rotWithShape="0">
                    <a:schemeClr val="dk1">
                      <a:alpha val="40000"/>
                    </a:schemeClr>
                  </a:outerShdw>
                </a:effectLst>
                <a:latin typeface="宋体" panose="02010600030101010101" pitchFamily="2" charset="-122"/>
                <a:sym typeface="+mn-ea"/>
              </a:rPr>
              <a:t>◎</a:t>
            </a:r>
            <a:r>
              <a:rPr lang="zh-CN" altLang="en-US" sz="2400">
                <a:solidFill>
                  <a:schemeClr val="tx1"/>
                </a:solidFill>
                <a:effectLst>
                  <a:outerShdw blurRad="38100" dist="19050" dir="2700000" algn="tl" rotWithShape="0">
                    <a:schemeClr val="dk1">
                      <a:alpha val="40000"/>
                    </a:schemeClr>
                  </a:outerShdw>
                </a:effectLst>
              </a:rPr>
              <a:t>绝大多数数据仓库的建设目的都是为了进行数据分析与挖掘，基本都是基于关系型数据库与多维数据库建立。</a:t>
            </a:r>
          </a:p>
          <a:p>
            <a:pPr algn="l">
              <a:lnSpc>
                <a:spcPct val="120000"/>
              </a:lnSpc>
            </a:pPr>
            <a:r>
              <a:rPr lang="zh-CN" altLang="en-US" sz="2400">
                <a:effectLst>
                  <a:outerShdw blurRad="38100" dist="19050" dir="2700000" algn="tl" rotWithShape="0">
                    <a:schemeClr val="dk1">
                      <a:alpha val="40000"/>
                    </a:schemeClr>
                  </a:outerShdw>
                </a:effectLst>
                <a:latin typeface="宋体" panose="02010600030101010101" pitchFamily="2" charset="-122"/>
                <a:sym typeface="+mn-ea"/>
              </a:rPr>
              <a:t>◎</a:t>
            </a:r>
            <a:r>
              <a:rPr lang="zh-CN" altLang="en-US" sz="2400">
                <a:solidFill>
                  <a:schemeClr val="tx1"/>
                </a:solidFill>
                <a:effectLst>
                  <a:outerShdw blurRad="38100" dist="19050" dir="2700000" algn="tl" rotWithShape="0">
                    <a:schemeClr val="dk1">
                      <a:alpha val="40000"/>
                    </a:schemeClr>
                  </a:outerShdw>
                </a:effectLst>
              </a:rPr>
              <a:t>数据仓库系统的主要应用是OLAP（On-Line Analytical Processing），支持复杂的分析操作，侧重决策支持，并且提供直观易懂的查询结果。</a:t>
            </a:r>
          </a:p>
        </p:txBody>
      </p:sp>
      <p:grpSp>
        <p:nvGrpSpPr>
          <p:cNvPr id="3" name="组合 2"/>
          <p:cNvGrpSpPr/>
          <p:nvPr/>
        </p:nvGrpSpPr>
        <p:grpSpPr>
          <a:xfrm>
            <a:off x="508635" y="3751580"/>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数据仓库的特性</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58" name="组合 57"/>
          <p:cNvGrpSpPr/>
          <p:nvPr/>
        </p:nvGrpSpPr>
        <p:grpSpPr>
          <a:xfrm>
            <a:off x="1871980" y="4668520"/>
            <a:ext cx="2366645" cy="521970"/>
            <a:chOff x="1464" y="5770"/>
            <a:chExt cx="3727" cy="822"/>
          </a:xfrm>
        </p:grpSpPr>
        <p:sp>
          <p:nvSpPr>
            <p:cNvPr id="61" name="文本框 60"/>
            <p:cNvSpPr txBox="1"/>
            <p:nvPr/>
          </p:nvSpPr>
          <p:spPr>
            <a:xfrm>
              <a:off x="2225" y="5770"/>
              <a:ext cx="2966" cy="725"/>
            </a:xfrm>
            <a:prstGeom prst="rect">
              <a:avLst/>
            </a:prstGeom>
            <a:noFill/>
          </p:spPr>
          <p:txBody>
            <a:bodyPr wrap="square" rtlCol="0">
              <a:spAutoFit/>
            </a:bodyPr>
            <a:lstStyle/>
            <a:p>
              <a:r>
                <a:rPr lang="zh-CN" altLang="en-US" sz="2400" b="1"/>
                <a:t>面向主题的</a:t>
              </a:r>
              <a:endParaRPr lang="zh-CN" altLang="en-US" sz="2000"/>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1871980" y="5558155"/>
            <a:ext cx="2038985" cy="521970"/>
            <a:chOff x="1464" y="5770"/>
            <a:chExt cx="3211" cy="822"/>
          </a:xfrm>
        </p:grpSpPr>
        <p:sp>
          <p:nvSpPr>
            <p:cNvPr id="67" name="文本框 66"/>
            <p:cNvSpPr txBox="1"/>
            <p:nvPr/>
          </p:nvSpPr>
          <p:spPr>
            <a:xfrm>
              <a:off x="2225" y="5770"/>
              <a:ext cx="2450" cy="725"/>
            </a:xfrm>
            <a:prstGeom prst="rect">
              <a:avLst/>
            </a:prstGeom>
            <a:noFill/>
          </p:spPr>
          <p:txBody>
            <a:bodyPr wrap="square" rtlCol="0">
              <a:spAutoFit/>
            </a:bodyPr>
            <a:lstStyle/>
            <a:p>
              <a:r>
                <a:rPr lang="zh-CN" altLang="en-US" sz="2400" b="1">
                  <a:sym typeface="+mn-ea"/>
                </a:rPr>
                <a:t>集成的</a:t>
              </a:r>
              <a:endParaRPr lang="zh-CN" altLang="en-US" sz="2000"/>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4357370" y="4668520"/>
            <a:ext cx="6010275" cy="521970"/>
            <a:chOff x="1464" y="5770"/>
            <a:chExt cx="9465" cy="822"/>
          </a:xfrm>
        </p:grpSpPr>
        <p:sp>
          <p:nvSpPr>
            <p:cNvPr id="70" name="文本框 69"/>
            <p:cNvSpPr txBox="1"/>
            <p:nvPr/>
          </p:nvSpPr>
          <p:spPr>
            <a:xfrm>
              <a:off x="2225" y="5770"/>
              <a:ext cx="8704" cy="725"/>
            </a:xfrm>
            <a:prstGeom prst="rect">
              <a:avLst/>
            </a:prstGeom>
            <a:noFill/>
          </p:spPr>
          <p:txBody>
            <a:bodyPr wrap="square" rtlCol="0">
              <a:spAutoFit/>
            </a:bodyPr>
            <a:lstStyle/>
            <a:p>
              <a:r>
                <a:rPr lang="zh-CN" altLang="en-US" sz="2400" b="1">
                  <a:sym typeface="+mn-ea"/>
                </a:rPr>
                <a:t>数据不可更新的</a:t>
              </a:r>
              <a:endParaRPr lang="zh-CN" altLang="en-US" sz="2400" b="1"/>
            </a:p>
          </p:txBody>
        </p:sp>
        <p:sp>
          <p:nvSpPr>
            <p:cNvPr id="71" name="文本框 7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5" name="组合 74"/>
          <p:cNvGrpSpPr/>
          <p:nvPr/>
        </p:nvGrpSpPr>
        <p:grpSpPr>
          <a:xfrm>
            <a:off x="4357370" y="5558155"/>
            <a:ext cx="6010275" cy="521970"/>
            <a:chOff x="1464" y="5770"/>
            <a:chExt cx="9465" cy="822"/>
          </a:xfrm>
        </p:grpSpPr>
        <p:sp>
          <p:nvSpPr>
            <p:cNvPr id="76" name="文本框 75"/>
            <p:cNvSpPr txBox="1"/>
            <p:nvPr/>
          </p:nvSpPr>
          <p:spPr>
            <a:xfrm>
              <a:off x="2225" y="5770"/>
              <a:ext cx="8704" cy="725"/>
            </a:xfrm>
            <a:prstGeom prst="rect">
              <a:avLst/>
            </a:prstGeom>
            <a:noFill/>
          </p:spPr>
          <p:txBody>
            <a:bodyPr wrap="square" rtlCol="0">
              <a:spAutoFit/>
            </a:bodyPr>
            <a:lstStyle/>
            <a:p>
              <a:r>
                <a:rPr lang="zh-CN" altLang="en-US" sz="2400" b="1">
                  <a:sym typeface="+mn-ea"/>
                </a:rPr>
                <a:t>数据随时间不断变化的</a:t>
              </a:r>
              <a:endParaRPr lang="zh-CN" altLang="en-US" sz="2400" b="1"/>
            </a:p>
          </p:txBody>
        </p:sp>
        <p:sp>
          <p:nvSpPr>
            <p:cNvPr id="77" name="文本框 76"/>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3425190" y="2691130"/>
            <a:ext cx="8035925"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大数据存储与管理基本概念</a:t>
            </a:r>
          </a:p>
        </p:txBody>
      </p:sp>
      <p:sp>
        <p:nvSpPr>
          <p:cNvPr id="15" name="矩形 259"/>
          <p:cNvSpPr>
            <a:spLocks noChangeArrowheads="1"/>
          </p:cNvSpPr>
          <p:nvPr/>
        </p:nvSpPr>
        <p:spPr bwMode="auto">
          <a:xfrm>
            <a:off x="1642113"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03</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数据仓库阶段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36880" y="666115"/>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数据仓库的组成</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27" name="组合 26"/>
          <p:cNvGrpSpPr/>
          <p:nvPr/>
        </p:nvGrpSpPr>
        <p:grpSpPr>
          <a:xfrm>
            <a:off x="645795" y="1481455"/>
            <a:ext cx="11169650" cy="875030"/>
            <a:chOff x="1130" y="2333"/>
            <a:chExt cx="17590" cy="1378"/>
          </a:xfrm>
        </p:grpSpPr>
        <p:sp>
          <p:nvSpPr>
            <p:cNvPr id="10" name="文本框 9"/>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2181" y="2356"/>
              <a:ext cx="16539" cy="1355"/>
            </a:xfrm>
            <a:prstGeom prst="rect">
              <a:avLst/>
            </a:prstGeom>
            <a:noFill/>
          </p:spPr>
          <p:txBody>
            <a:bodyPr wrap="square" rtlCol="0">
              <a:spAutoFit/>
            </a:bodyPr>
            <a:lstStyle/>
            <a:p>
              <a:pPr algn="l"/>
              <a:r>
                <a:rPr lang="zh-CN" altLang="en-US" sz="2800" b="1">
                  <a:sym typeface="+mn-ea"/>
                </a:rPr>
                <a:t>数据仓库的数据库：</a:t>
              </a:r>
            </a:p>
            <a:p>
              <a:pPr algn="l"/>
              <a:r>
                <a:rPr lang="zh-CN" altLang="en-US" sz="2200">
                  <a:sym typeface="+mn-ea"/>
                </a:rPr>
                <a:t>数据库系统不仅要描述数据本身，还要描述数据之间的联系。</a:t>
              </a:r>
            </a:p>
          </p:txBody>
        </p:sp>
      </p:grpSp>
      <p:grpSp>
        <p:nvGrpSpPr>
          <p:cNvPr id="28" name="组合 27"/>
          <p:cNvGrpSpPr/>
          <p:nvPr/>
        </p:nvGrpSpPr>
        <p:grpSpPr>
          <a:xfrm>
            <a:off x="645795" y="2326005"/>
            <a:ext cx="11169650" cy="2978150"/>
            <a:chOff x="1104" y="4454"/>
            <a:chExt cx="17590" cy="4690"/>
          </a:xfrm>
        </p:grpSpPr>
        <p:sp>
          <p:nvSpPr>
            <p:cNvPr id="17" name="文本框 16"/>
            <p:cNvSpPr txBox="1"/>
            <p:nvPr/>
          </p:nvSpPr>
          <p:spPr>
            <a:xfrm>
              <a:off x="1104" y="4454"/>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8" name="文本框 17"/>
            <p:cNvSpPr txBox="1"/>
            <p:nvPr/>
          </p:nvSpPr>
          <p:spPr>
            <a:xfrm>
              <a:off x="2155" y="4590"/>
              <a:ext cx="16539" cy="4554"/>
            </a:xfrm>
            <a:prstGeom prst="rect">
              <a:avLst/>
            </a:prstGeom>
            <a:noFill/>
          </p:spPr>
          <p:txBody>
            <a:bodyPr wrap="square" rtlCol="0">
              <a:spAutoFit/>
            </a:bodyPr>
            <a:lstStyle/>
            <a:p>
              <a:pPr algn="l"/>
              <a:r>
                <a:rPr lang="zh-CN" altLang="en-US" sz="2800" b="1">
                  <a:sym typeface="+mn-ea"/>
                </a:rPr>
                <a:t>数据抽取工具：</a:t>
              </a:r>
            </a:p>
            <a:p>
              <a:pPr algn="l"/>
              <a:r>
                <a:rPr lang="zh-CN" altLang="en-US" sz="2200">
                  <a:sym typeface="+mn-ea"/>
                </a:rPr>
                <a:t>把数据从各种各样的存储方式中抽取出来，进行必要的转化、整理，再存放到数据仓库内。</a:t>
              </a:r>
            </a:p>
            <a:p>
              <a:pPr algn="l"/>
              <a:r>
                <a:rPr lang="zh-CN" altLang="en-US" sz="2200">
                  <a:sym typeface="+mn-ea"/>
                </a:rPr>
                <a:t>对各种不同数据存储方式的访问能力是数据抽取工具的关键，例如，COBOL程序、MVS作业控制语言（JCL）、UNIX脚本、和SQL语句等，以访问不同的数据。</a:t>
              </a:r>
            </a:p>
            <a:p>
              <a:pPr algn="l"/>
              <a:r>
                <a:rPr lang="zh-CN" altLang="en-US" sz="2200">
                  <a:sym typeface="+mn-ea"/>
                </a:rPr>
                <a:t>数据转换包括，数据的连接和合并，删除对决策应用没有意义的数据段；转换到统一的数据名称和定义；计算统计和衍生数据；给缺值数据赋给缺省值；把不同的数据定义方式统一。</a:t>
              </a:r>
            </a:p>
          </p:txBody>
        </p:sp>
      </p:grpSp>
      <p:grpSp>
        <p:nvGrpSpPr>
          <p:cNvPr id="12" name="组合 11"/>
          <p:cNvGrpSpPr/>
          <p:nvPr/>
        </p:nvGrpSpPr>
        <p:grpSpPr>
          <a:xfrm>
            <a:off x="645795" y="5196205"/>
            <a:ext cx="11169650" cy="1213485"/>
            <a:chOff x="1130" y="2333"/>
            <a:chExt cx="17590" cy="1911"/>
          </a:xfrm>
        </p:grpSpPr>
        <p:sp>
          <p:nvSpPr>
            <p:cNvPr id="14" name="文本框 13"/>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5" name="文本框 14"/>
            <p:cNvSpPr txBox="1"/>
            <p:nvPr/>
          </p:nvSpPr>
          <p:spPr>
            <a:xfrm>
              <a:off x="2181" y="2356"/>
              <a:ext cx="16539" cy="1888"/>
            </a:xfrm>
            <a:prstGeom prst="rect">
              <a:avLst/>
            </a:prstGeom>
            <a:noFill/>
          </p:spPr>
          <p:txBody>
            <a:bodyPr wrap="square" rtlCol="0">
              <a:spAutoFit/>
            </a:bodyPr>
            <a:lstStyle/>
            <a:p>
              <a:pPr algn="l"/>
              <a:r>
                <a:rPr lang="zh-CN" altLang="en-US" sz="2800" b="1">
                  <a:sym typeface="+mn-ea"/>
                </a:rPr>
                <a:t>访问工具：</a:t>
              </a:r>
            </a:p>
            <a:p>
              <a:pPr algn="l"/>
              <a:r>
                <a:rPr lang="zh-CN" altLang="en-US" sz="2200">
                  <a:sym typeface="+mn-ea"/>
                </a:rPr>
                <a:t>为用户访问数据仓库提供手段。有数据查询和报表工具；应用开发工具；管理信息系统（EIS）工具；在线分析（OLAP）工具；数据挖掘工具。</a:t>
              </a:r>
            </a:p>
          </p:txBody>
        </p:sp>
      </p:gr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数据仓库阶段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36880" y="666115"/>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数据仓库的组成</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27" name="组合 26"/>
          <p:cNvGrpSpPr/>
          <p:nvPr/>
        </p:nvGrpSpPr>
        <p:grpSpPr>
          <a:xfrm>
            <a:off x="645795" y="1481455"/>
            <a:ext cx="11169650" cy="2567940"/>
            <a:chOff x="1130" y="2333"/>
            <a:chExt cx="17590" cy="4044"/>
          </a:xfrm>
        </p:grpSpPr>
        <p:sp>
          <p:nvSpPr>
            <p:cNvPr id="10" name="文本框 9"/>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2181" y="2356"/>
              <a:ext cx="16539" cy="4021"/>
            </a:xfrm>
            <a:prstGeom prst="rect">
              <a:avLst/>
            </a:prstGeom>
            <a:noFill/>
          </p:spPr>
          <p:txBody>
            <a:bodyPr wrap="square" rtlCol="0">
              <a:spAutoFit/>
            </a:bodyPr>
            <a:lstStyle/>
            <a:p>
              <a:pPr algn="l"/>
              <a:r>
                <a:rPr lang="zh-CN" altLang="en-US" sz="2800" b="1">
                  <a:sym typeface="+mn-ea"/>
                </a:rPr>
                <a:t>元数据：</a:t>
              </a:r>
            </a:p>
            <a:p>
              <a:pPr algn="l"/>
              <a:r>
                <a:rPr lang="zh-CN" altLang="en-US" sz="2200">
                  <a:sym typeface="+mn-ea"/>
                </a:rPr>
                <a:t>        描述数据仓库内数据的结构和建立方法的数据。可将其按用途的不同分为两类，技术元数据和商业元数据。</a:t>
              </a:r>
            </a:p>
            <a:p>
              <a:pPr algn="l"/>
              <a:r>
                <a:rPr lang="zh-CN" altLang="en-US" sz="2200">
                  <a:sym typeface="+mn-ea"/>
                </a:rPr>
                <a:t>        元数据为访问数据仓库提供了一个信息目录（information directory），这个目录全面描述了数据仓库中都有什么数据、这些数据怎么得到的、和怎么访问这些数据。是数据仓库运行和维护的中心，数据仓库服务器利用它来存贮和更新数据，用户通过它来了解和访问数据。</a:t>
              </a:r>
            </a:p>
          </p:txBody>
        </p:sp>
      </p:grpSp>
      <p:grpSp>
        <p:nvGrpSpPr>
          <p:cNvPr id="12" name="组合 11"/>
          <p:cNvGrpSpPr/>
          <p:nvPr/>
        </p:nvGrpSpPr>
        <p:grpSpPr>
          <a:xfrm>
            <a:off x="645795" y="4335145"/>
            <a:ext cx="11169650" cy="1552575"/>
            <a:chOff x="1130" y="2333"/>
            <a:chExt cx="17590" cy="2445"/>
          </a:xfrm>
        </p:grpSpPr>
        <p:sp>
          <p:nvSpPr>
            <p:cNvPr id="14" name="文本框 13"/>
            <p:cNvSpPr txBox="1"/>
            <p:nvPr/>
          </p:nvSpPr>
          <p:spPr>
            <a:xfrm>
              <a:off x="1130" y="2333"/>
              <a:ext cx="1103" cy="1016"/>
            </a:xfrm>
            <a:prstGeom prst="rect">
              <a:avLst/>
            </a:prstGeom>
            <a:noFill/>
          </p:spPr>
          <p:txBody>
            <a:bodyPr wrap="square" rtlCol="0" anchor="t">
              <a:spAutoFit/>
            </a:bodyPr>
            <a:lstStyle/>
            <a:p>
              <a:r>
                <a:rPr lang="zh-CN" altLang="en-US" sz="3600">
                  <a:sym typeface="Wingdings 2" panose="05020102010507070707" charset="0"/>
                </a:rPr>
                <a:t></a:t>
              </a:r>
            </a:p>
          </p:txBody>
        </p:sp>
        <p:sp>
          <p:nvSpPr>
            <p:cNvPr id="15" name="文本框 14"/>
            <p:cNvSpPr txBox="1"/>
            <p:nvPr/>
          </p:nvSpPr>
          <p:spPr>
            <a:xfrm>
              <a:off x="2181" y="2356"/>
              <a:ext cx="16539" cy="2422"/>
            </a:xfrm>
            <a:prstGeom prst="rect">
              <a:avLst/>
            </a:prstGeom>
            <a:noFill/>
          </p:spPr>
          <p:txBody>
            <a:bodyPr wrap="square" rtlCol="0">
              <a:spAutoFit/>
            </a:bodyPr>
            <a:lstStyle/>
            <a:p>
              <a:pPr algn="l"/>
              <a:r>
                <a:rPr lang="zh-CN" altLang="en-US" sz="2800" b="1">
                  <a:sym typeface="+mn-ea"/>
                </a:rPr>
                <a:t>数据集市：</a:t>
              </a:r>
            </a:p>
            <a:p>
              <a:pPr algn="l"/>
              <a:r>
                <a:rPr lang="zh-CN" altLang="en-US" sz="2200">
                  <a:sym typeface="+mn-ea"/>
                </a:rPr>
                <a:t>为了特定的应用目的或应用范围，而从数据仓库中独立出来的一部分数据，也可称为部门数据或主题数据。在数据仓库的实施过程中往往可以从一个部门的数据集市着手，以后再用几个数据集市组成一个完整的数据仓库。</a:t>
              </a:r>
            </a:p>
          </p:txBody>
        </p:sp>
      </p:gr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分布式系统</a:t>
            </a:r>
            <a:r>
              <a:rPr lang="zh-CN" altLang="en-US" sz="2800" b="1" dirty="0">
                <a:solidFill>
                  <a:schemeClr val="accent2"/>
                </a:solidFill>
                <a:latin typeface="微软雅黑" panose="020B0503020204020204" pitchFamily="34" charset="-122"/>
                <a:ea typeface="微软雅黑" panose="020B0503020204020204" pitchFamily="34" charset="-122"/>
                <a:sym typeface="+mn-ea"/>
              </a:rPr>
              <a:t>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08635" y="871220"/>
            <a:ext cx="11261725" cy="1863725"/>
          </a:xfrm>
          <a:prstGeom prst="rect">
            <a:avLst/>
          </a:prstGeom>
          <a:noFill/>
          <a:ln>
            <a:solidFill>
              <a:srgbClr val="0A97A6"/>
            </a:solidFill>
          </a:ln>
        </p:spPr>
        <p:txBody>
          <a:bodyPr wrap="square" rtlCol="0">
            <a:spAutoFit/>
            <a:scene3d>
              <a:camera prst="orthographicFront"/>
              <a:lightRig rig="threePt" dir="t"/>
            </a:scene3d>
          </a:bodyPr>
          <a:lstStyle/>
          <a:p>
            <a:pPr>
              <a:lnSpc>
                <a:spcPct val="120000"/>
              </a:lnSpc>
            </a:pPr>
            <a:r>
              <a:rPr lang="zh-CN" altLang="en-US" sz="2400">
                <a:effectLst>
                  <a:outerShdw blurRad="38100" dist="19050" dir="2700000" algn="tl" rotWithShape="0">
                    <a:schemeClr val="dk1">
                      <a:alpha val="40000"/>
                    </a:schemeClr>
                  </a:outerShdw>
                </a:effectLst>
                <a:latin typeface="宋体" panose="02010600030101010101" pitchFamily="2" charset="-122"/>
              </a:rPr>
              <a:t>◎</a:t>
            </a:r>
            <a:r>
              <a:rPr lang="zh-CN" altLang="en-US" sz="2400">
                <a:effectLst>
                  <a:outerShdw blurRad="38100" dist="19050" dir="2700000" algn="tl" rotWithShape="0">
                    <a:schemeClr val="dk1">
                      <a:alpha val="40000"/>
                    </a:schemeClr>
                  </a:outerShdw>
                </a:effectLst>
              </a:rPr>
              <a:t>分布式系统（distributed system）是建立在网络之上的软件系统。正是因为软件的特性，所以分布式系统具有高度的内聚性和透明性。因此，网络和分布式系统之间的区别更多的在于高层软件（特别是操作系统），而不是硬件。</a:t>
            </a:r>
          </a:p>
          <a:p>
            <a:pPr>
              <a:lnSpc>
                <a:spcPct val="120000"/>
              </a:lnSpc>
            </a:pPr>
            <a:r>
              <a:rPr lang="zh-CN" altLang="en-US" sz="2400">
                <a:effectLst>
                  <a:outerShdw blurRad="38100" dist="19050" dir="2700000" algn="tl" rotWithShape="0">
                    <a:schemeClr val="dk1">
                      <a:alpha val="40000"/>
                    </a:schemeClr>
                  </a:outerShdw>
                </a:effectLst>
                <a:latin typeface="宋体" panose="02010600030101010101" pitchFamily="2" charset="-122"/>
                <a:sym typeface="+mn-ea"/>
              </a:rPr>
              <a:t>◎</a:t>
            </a:r>
            <a:r>
              <a:rPr lang="zh-CN" altLang="en-US" sz="2400">
                <a:effectLst>
                  <a:outerShdw blurRad="38100" dist="19050" dir="2700000" algn="tl" rotWithShape="0">
                    <a:schemeClr val="dk1">
                      <a:alpha val="40000"/>
                    </a:schemeClr>
                  </a:outerShdw>
                </a:effectLst>
              </a:rPr>
              <a:t>分布式系统在数据存储方面包括分布式文件系统和分布式数据库系统两部分。</a:t>
            </a:r>
          </a:p>
        </p:txBody>
      </p:sp>
      <p:grpSp>
        <p:nvGrpSpPr>
          <p:cNvPr id="3" name="组合 2"/>
          <p:cNvGrpSpPr/>
          <p:nvPr/>
        </p:nvGrpSpPr>
        <p:grpSpPr>
          <a:xfrm>
            <a:off x="508635" y="2747010"/>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分布式文件系统</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3401060"/>
            <a:ext cx="10951845" cy="3338195"/>
          </a:xfrm>
          <a:prstGeom prst="rect">
            <a:avLst/>
          </a:prstGeom>
          <a:noFill/>
          <a:ln w="9525">
            <a:noFill/>
          </a:ln>
        </p:spPr>
        <p:txBody>
          <a:bodyPr wrap="square">
            <a:spAutoFit/>
          </a:bodyPr>
          <a:lstStyle/>
          <a:p>
            <a:pPr marL="0" indent="0">
              <a:lnSpc>
                <a:spcPct val="110000"/>
              </a:lnSpc>
            </a:pPr>
            <a:r>
              <a:rPr lang="zh-CN" sz="2400" b="0">
                <a:latin typeface="宋体" panose="02010600030101010101" pitchFamily="2" charset="-122"/>
                <a:cs typeface="宋体" panose="02010600030101010101" pitchFamily="2" charset="-122"/>
              </a:rPr>
              <a:t>相对于本机端的文件系统而言，分布式文件系统（</a:t>
            </a:r>
            <a:r>
              <a:rPr lang="en-US" sz="2400" b="0">
                <a:latin typeface="宋体" panose="02010600030101010101" pitchFamily="2" charset="-122"/>
                <a:cs typeface="宋体" panose="02010600030101010101" pitchFamily="2" charset="-122"/>
              </a:rPr>
              <a:t>Distributed file system, DFS</a:t>
            </a:r>
            <a:r>
              <a:rPr lang="zh-CN" sz="2400" b="0">
                <a:latin typeface="宋体" panose="02010600030101010101" pitchFamily="2" charset="-122"/>
                <a:cs typeface="宋体" panose="02010600030101010101" pitchFamily="2" charset="-122"/>
              </a:rPr>
              <a:t>），或是网络文件系统（</a:t>
            </a:r>
            <a:r>
              <a:rPr lang="en-US" sz="2400" b="0">
                <a:latin typeface="宋体" panose="02010600030101010101" pitchFamily="2" charset="-122"/>
                <a:cs typeface="宋体" panose="02010600030101010101" pitchFamily="2" charset="-122"/>
              </a:rPr>
              <a:t>Network File System</a:t>
            </a:r>
            <a:r>
              <a:rPr lang="zh-CN" sz="2400" b="0">
                <a:latin typeface="宋体" panose="02010600030101010101" pitchFamily="2" charset="-122"/>
                <a:cs typeface="宋体" panose="02010600030101010101" pitchFamily="2" charset="-122"/>
              </a:rPr>
              <a:t>），是一种允许文件通过网络在多台主机上分享的文件系统，可让多机器上的多用户分享文件和存储空间。在这样的文件系统中，客户端</a:t>
            </a:r>
            <a:r>
              <a:rPr lang="zh-CN" sz="2400" b="1">
                <a:latin typeface="宋体" panose="02010600030101010101" pitchFamily="2" charset="-122"/>
                <a:cs typeface="宋体" panose="02010600030101010101" pitchFamily="2" charset="-122"/>
              </a:rPr>
              <a:t>并非直接访问底层的数据存储区块</a:t>
            </a:r>
            <a:r>
              <a:rPr lang="zh-CN" sz="2400" b="0">
                <a:latin typeface="宋体" panose="02010600030101010101" pitchFamily="2" charset="-122"/>
                <a:cs typeface="宋体" panose="02010600030101010101" pitchFamily="2" charset="-122"/>
              </a:rPr>
              <a:t>，而是通过网络，以</a:t>
            </a:r>
            <a:r>
              <a:rPr lang="zh-CN" sz="2400" b="1">
                <a:latin typeface="宋体" panose="02010600030101010101" pitchFamily="2" charset="-122"/>
                <a:cs typeface="宋体" panose="02010600030101010101" pitchFamily="2" charset="-122"/>
              </a:rPr>
              <a:t>特定的通信协议</a:t>
            </a:r>
            <a:r>
              <a:rPr lang="zh-CN" sz="2400" b="0">
                <a:latin typeface="宋体" panose="02010600030101010101" pitchFamily="2" charset="-122"/>
                <a:cs typeface="宋体" panose="02010600030101010101" pitchFamily="2" charset="-122"/>
              </a:rPr>
              <a:t>和服务器沟通。借由通信协议的设计，可以让客户端和服务器端都能根据访问控制清单或是授权，来限制对于文件系统的访问。</a:t>
            </a:r>
          </a:p>
          <a:p>
            <a:pPr marL="0" indent="0">
              <a:lnSpc>
                <a:spcPct val="110000"/>
              </a:lnSpc>
            </a:pPr>
            <a:r>
              <a:rPr lang="zh-CN" altLang="en-US" sz="2400" b="1">
                <a:latin typeface="宋体" panose="02010600030101010101" pitchFamily="2" charset="-122"/>
                <a:cs typeface="宋体" panose="02010600030101010101" pitchFamily="2" charset="-122"/>
              </a:rPr>
              <a:t>分布式文件系统可能包含的功能有：数据复制（replication）与容错（fault tolerance）。</a:t>
            </a:r>
          </a:p>
        </p:txBody>
      </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分布式系统</a:t>
            </a:r>
            <a:r>
              <a:rPr lang="zh-CN" altLang="en-US" sz="2800" b="1" dirty="0">
                <a:solidFill>
                  <a:schemeClr val="accent2"/>
                </a:solidFill>
                <a:latin typeface="微软雅黑" panose="020B0503020204020204" pitchFamily="34" charset="-122"/>
                <a:ea typeface="微软雅黑" panose="020B0503020204020204" pitchFamily="34" charset="-122"/>
                <a:sym typeface="+mn-ea"/>
              </a:rPr>
              <a:t>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08635" y="871220"/>
            <a:ext cx="11261725" cy="2306320"/>
          </a:xfrm>
          <a:prstGeom prst="rect">
            <a:avLst/>
          </a:prstGeom>
          <a:noFill/>
          <a:ln>
            <a:noFill/>
          </a:ln>
        </p:spPr>
        <p:txBody>
          <a:bodyPr wrap="square" rtlCol="0">
            <a:spAutoFit/>
            <a:scene3d>
              <a:camera prst="orthographicFront"/>
              <a:lightRig rig="threePt" dir="t"/>
            </a:scene3d>
          </a:bodyPr>
          <a:lstStyle/>
          <a:p>
            <a:pPr>
              <a:lnSpc>
                <a:spcPct val="120000"/>
              </a:lnSpc>
            </a:pPr>
            <a:r>
              <a:rPr lang="zh-CN" altLang="en-US" sz="2400" b="1">
                <a:effectLst>
                  <a:outerShdw blurRad="38100" dist="19050" dir="2700000" algn="tl" rotWithShape="0">
                    <a:schemeClr val="dk1">
                      <a:alpha val="40000"/>
                    </a:schemeClr>
                  </a:outerShdw>
                </a:effectLst>
              </a:rPr>
              <a:t>分布式文件系统</a:t>
            </a:r>
            <a:r>
              <a:rPr lang="zh-CN" altLang="en-US" sz="2400">
                <a:effectLst>
                  <a:outerShdw blurRad="38100" dist="19050" dir="2700000" algn="tl" rotWithShape="0">
                    <a:schemeClr val="dk1">
                      <a:alpha val="40000"/>
                    </a:schemeClr>
                  </a:outerShdw>
                </a:effectLst>
              </a:rPr>
              <a:t>将服务范围扩展到了整个网络。不仅改变了数据的存储和管理方式，也拥有了本地文件系统所无法具备的数据备份、数据安全等优点。</a:t>
            </a:r>
          </a:p>
          <a:p>
            <a:pPr>
              <a:lnSpc>
                <a:spcPct val="120000"/>
              </a:lnSpc>
            </a:pPr>
            <a:r>
              <a:rPr lang="zh-CN" altLang="en-US" sz="2400">
                <a:effectLst>
                  <a:outerShdw blurRad="38100" dist="19050" dir="2700000" algn="tl" rotWithShape="0">
                    <a:schemeClr val="dk1">
                      <a:alpha val="40000"/>
                    </a:schemeClr>
                  </a:outerShdw>
                </a:effectLst>
              </a:rPr>
              <a:t>目前常见的分布式文件系统有，GFS、HDFS、Lustre、GridFS、mogileFS、TFS、FastDFS等，各自适用于不同的领域。一个分布式文件系统的性能主要由以下几个方面决定：</a:t>
            </a:r>
          </a:p>
        </p:txBody>
      </p:sp>
      <p:grpSp>
        <p:nvGrpSpPr>
          <p:cNvPr id="9" name="组合 8"/>
          <p:cNvGrpSpPr/>
          <p:nvPr/>
        </p:nvGrpSpPr>
        <p:grpSpPr>
          <a:xfrm>
            <a:off x="410845" y="3468370"/>
            <a:ext cx="10929401" cy="829945"/>
            <a:chOff x="1464" y="5770"/>
            <a:chExt cx="12781" cy="1307"/>
          </a:xfrm>
        </p:grpSpPr>
        <p:sp>
          <p:nvSpPr>
            <p:cNvPr id="10" name="文本框 9"/>
            <p:cNvSpPr txBox="1"/>
            <p:nvPr/>
          </p:nvSpPr>
          <p:spPr>
            <a:xfrm>
              <a:off x="2225" y="5770"/>
              <a:ext cx="12020" cy="1307"/>
            </a:xfrm>
            <a:prstGeom prst="rect">
              <a:avLst/>
            </a:prstGeom>
            <a:noFill/>
          </p:spPr>
          <p:txBody>
            <a:bodyPr wrap="square" rtlCol="0">
              <a:spAutoFit/>
            </a:bodyPr>
            <a:lstStyle/>
            <a:p>
              <a:r>
                <a:rPr lang="zh-CN" altLang="en-US" sz="2400" b="1"/>
                <a:t>数据的存储方式：</a:t>
              </a:r>
              <a:r>
                <a:rPr lang="zh-CN" altLang="en-US" sz="2400"/>
                <a:t>涉及到大容量存储、数据划分、负载均衡、可扩展性、一致性等问题。</a:t>
              </a:r>
            </a:p>
          </p:txBody>
        </p:sp>
        <p:sp>
          <p:nvSpPr>
            <p:cNvPr id="11" name="文本框 1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2" name="组合 11"/>
          <p:cNvGrpSpPr/>
          <p:nvPr/>
        </p:nvGrpSpPr>
        <p:grpSpPr>
          <a:xfrm>
            <a:off x="410845" y="5362575"/>
            <a:ext cx="10413937" cy="521970"/>
            <a:chOff x="1464" y="5770"/>
            <a:chExt cx="13080" cy="822"/>
          </a:xfrm>
        </p:grpSpPr>
        <p:sp>
          <p:nvSpPr>
            <p:cNvPr id="14" name="文本框 13"/>
            <p:cNvSpPr txBox="1"/>
            <p:nvPr/>
          </p:nvSpPr>
          <p:spPr>
            <a:xfrm>
              <a:off x="2225" y="5770"/>
              <a:ext cx="12319" cy="725"/>
            </a:xfrm>
            <a:prstGeom prst="rect">
              <a:avLst/>
            </a:prstGeom>
            <a:noFill/>
          </p:spPr>
          <p:txBody>
            <a:bodyPr wrap="square" rtlCol="0">
              <a:spAutoFit/>
            </a:bodyPr>
            <a:lstStyle/>
            <a:p>
              <a:r>
                <a:rPr lang="zh-CN" altLang="en-US" sz="2400" b="1">
                  <a:sym typeface="+mn-ea"/>
                </a:rPr>
                <a:t>数据的安全：</a:t>
              </a:r>
              <a:r>
                <a:rPr lang="zh-CN" altLang="en-US" sz="2400">
                  <a:sym typeface="+mn-ea"/>
                </a:rPr>
                <a:t>涉及到容错、事务与并发控制、数据备份及恢复等问题。</a:t>
              </a:r>
            </a:p>
          </p:txBody>
        </p:sp>
        <p:sp>
          <p:nvSpPr>
            <p:cNvPr id="15" name="文本框 14"/>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7" name="组合 16"/>
          <p:cNvGrpSpPr/>
          <p:nvPr/>
        </p:nvGrpSpPr>
        <p:grpSpPr>
          <a:xfrm>
            <a:off x="410845" y="4544695"/>
            <a:ext cx="9063990" cy="521970"/>
            <a:chOff x="1464" y="5770"/>
            <a:chExt cx="14274" cy="822"/>
          </a:xfrm>
        </p:grpSpPr>
        <p:sp>
          <p:nvSpPr>
            <p:cNvPr id="18" name="文本框 17"/>
            <p:cNvSpPr txBox="1"/>
            <p:nvPr/>
          </p:nvSpPr>
          <p:spPr>
            <a:xfrm>
              <a:off x="2225" y="5770"/>
              <a:ext cx="13513" cy="725"/>
            </a:xfrm>
            <a:prstGeom prst="rect">
              <a:avLst/>
            </a:prstGeom>
            <a:noFill/>
          </p:spPr>
          <p:txBody>
            <a:bodyPr wrap="square" rtlCol="0">
              <a:spAutoFit/>
            </a:bodyPr>
            <a:lstStyle/>
            <a:p>
              <a:r>
                <a:rPr lang="zh-CN" altLang="en-US" sz="2400" b="1">
                  <a:sym typeface="+mn-ea"/>
                </a:rPr>
                <a:t>数据的读取：</a:t>
              </a:r>
              <a:r>
                <a:rPr lang="zh-CN" altLang="en-US" sz="2400">
                  <a:sym typeface="+mn-ea"/>
                </a:rPr>
                <a:t>涉及到高性能、易用性、一致性等问题</a:t>
              </a:r>
            </a:p>
          </p:txBody>
        </p:sp>
        <p:sp>
          <p:nvSpPr>
            <p:cNvPr id="19" name="文本框 18"/>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分布式系统</a:t>
            </a:r>
            <a:r>
              <a:rPr lang="zh-CN" altLang="en-US" sz="2800" b="1" dirty="0">
                <a:solidFill>
                  <a:schemeClr val="accent2"/>
                </a:solidFill>
                <a:latin typeface="微软雅黑" panose="020B0503020204020204" pitchFamily="34" charset="-122"/>
                <a:ea typeface="微软雅黑" panose="020B0503020204020204" pitchFamily="34" charset="-122"/>
                <a:sym typeface="+mn-ea"/>
              </a:rPr>
              <a:t>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00050" y="647065"/>
            <a:ext cx="3447415" cy="521970"/>
            <a:chOff x="695" y="497"/>
            <a:chExt cx="5429" cy="822"/>
          </a:xfrm>
        </p:grpSpPr>
        <p:sp>
          <p:nvSpPr>
            <p:cNvPr id="4"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分布式数据库系统</a:t>
              </a:r>
            </a:p>
          </p:txBody>
        </p:sp>
        <p:sp>
          <p:nvSpPr>
            <p:cNvPr id="13"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603885" y="1264920"/>
            <a:ext cx="10951845" cy="1714500"/>
          </a:xfrm>
          <a:prstGeom prst="rect">
            <a:avLst/>
          </a:prstGeom>
          <a:noFill/>
          <a:ln w="9525">
            <a:noFill/>
          </a:ln>
        </p:spPr>
        <p:txBody>
          <a:bodyPr wrap="square">
            <a:spAutoFit/>
          </a:bodyPr>
          <a:lstStyle/>
          <a:p>
            <a:pPr marL="0" indent="0">
              <a:lnSpc>
                <a:spcPct val="110000"/>
              </a:lnSpc>
            </a:pPr>
            <a:r>
              <a:rPr sz="2400">
                <a:latin typeface="宋体" panose="02010600030101010101" pitchFamily="2" charset="-122"/>
                <a:cs typeface="宋体" panose="02010600030101010101" pitchFamily="2" charset="-122"/>
              </a:rPr>
              <a:t>分布式数据库是</a:t>
            </a:r>
            <a:r>
              <a:rPr sz="2400" b="1">
                <a:latin typeface="宋体" panose="02010600030101010101" pitchFamily="2" charset="-122"/>
                <a:cs typeface="宋体" panose="02010600030101010101" pitchFamily="2" charset="-122"/>
              </a:rPr>
              <a:t>多个互连的数据库</a:t>
            </a:r>
            <a:r>
              <a:rPr sz="2400">
                <a:latin typeface="宋体" panose="02010600030101010101" pitchFamily="2" charset="-122"/>
                <a:cs typeface="宋体" panose="02010600030101010101" pitchFamily="2" charset="-122"/>
              </a:rPr>
              <a:t>，他们通常位于多个服务器上，但彼此通信以实现共同目标；通过分布式数据库管理系统（DDBMS）进行管理。</a:t>
            </a:r>
          </a:p>
          <a:p>
            <a:pPr marL="0" indent="0">
              <a:lnSpc>
                <a:spcPct val="110000"/>
              </a:lnSpc>
            </a:pPr>
            <a:r>
              <a:rPr sz="2400">
                <a:latin typeface="宋体" panose="02010600030101010101" pitchFamily="2" charset="-122"/>
                <a:cs typeface="宋体" panose="02010600030101010101" pitchFamily="2" charset="-122"/>
              </a:rPr>
              <a:t>分布式数据库为数据库管理领域提供了分布式计算的优势。基本上，我们可以将分布式数据库定义为分布在计算机网络上的多个相关数据库的集合。</a:t>
            </a:r>
          </a:p>
        </p:txBody>
      </p:sp>
      <p:grpSp>
        <p:nvGrpSpPr>
          <p:cNvPr id="9" name="组合 8"/>
          <p:cNvGrpSpPr/>
          <p:nvPr/>
        </p:nvGrpSpPr>
        <p:grpSpPr>
          <a:xfrm>
            <a:off x="471805" y="2979420"/>
            <a:ext cx="3447415" cy="521970"/>
            <a:chOff x="695" y="497"/>
            <a:chExt cx="5429" cy="822"/>
          </a:xfrm>
        </p:grpSpPr>
        <p:sp>
          <p:nvSpPr>
            <p:cNvPr id="10" name="TextBox 54"/>
            <p:cNvSpPr txBox="1"/>
            <p:nvPr/>
          </p:nvSpPr>
          <p:spPr>
            <a:xfrm>
              <a:off x="1109" y="497"/>
              <a:ext cx="5015"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分布式数据库特点</a:t>
              </a:r>
            </a:p>
          </p:txBody>
        </p:sp>
        <p:sp>
          <p:nvSpPr>
            <p:cNvPr id="11"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2" name="文本框 11"/>
          <p:cNvSpPr txBox="1"/>
          <p:nvPr/>
        </p:nvSpPr>
        <p:spPr>
          <a:xfrm>
            <a:off x="662940" y="3696970"/>
            <a:ext cx="10437495" cy="3046095"/>
          </a:xfrm>
          <a:prstGeom prst="rect">
            <a:avLst/>
          </a:prstGeom>
          <a:noFill/>
          <a:ln w="9525">
            <a:noFill/>
          </a:ln>
        </p:spPr>
        <p:txBody>
          <a:bodyPr wrap="square">
            <a:spAutoFit/>
          </a:bodyPr>
          <a:lstStyle/>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物理分布性：数据不是存储在一个场地上，而是存储在计算机网络的多个场地上。</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逻辑整体性：数据物理分布在各个场地，但逻辑上是一个整体，它们被所有用户（全局用户）共享，并由一个</a:t>
            </a:r>
            <a:r>
              <a:rPr lang="en-US" sz="2400" b="0">
                <a:latin typeface="宋体" panose="02010600030101010101" pitchFamily="2" charset="-122"/>
                <a:cs typeface="宋体" panose="02010600030101010101" pitchFamily="2" charset="-122"/>
              </a:rPr>
              <a:t>DDBMS</a:t>
            </a:r>
            <a:r>
              <a:rPr lang="zh-CN" sz="2400" b="0">
                <a:latin typeface="宋体" panose="02010600030101010101" pitchFamily="2" charset="-122"/>
                <a:cs typeface="宋体" panose="02010600030101010101" pitchFamily="2" charset="-122"/>
              </a:rPr>
              <a:t>统一管理。</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场地自治性：各场地上的数据由本地的</a:t>
            </a:r>
            <a:r>
              <a:rPr lang="en-US" sz="2400" b="0">
                <a:latin typeface="宋体" panose="02010600030101010101" pitchFamily="2" charset="-122"/>
                <a:cs typeface="宋体" panose="02010600030101010101" pitchFamily="2" charset="-122"/>
              </a:rPr>
              <a:t>DBMS</a:t>
            </a:r>
            <a:r>
              <a:rPr lang="zh-CN" sz="2400" b="0">
                <a:latin typeface="宋体" panose="02010600030101010101" pitchFamily="2" charset="-122"/>
                <a:cs typeface="宋体" panose="02010600030101010101" pitchFamily="2" charset="-122"/>
              </a:rPr>
              <a:t>（数据库管理系统）管理，具有自治处理能力，完成本场地的应用（局部应用）。</a:t>
            </a:r>
          </a:p>
          <a:p>
            <a:pPr marL="342900" indent="-342900">
              <a:buFont typeface="Arial" panose="020B0604020202020204" pitchFamily="34" charset="0"/>
              <a:buChar char="•"/>
            </a:pPr>
            <a:r>
              <a:rPr lang="zh-CN" sz="2400" b="0">
                <a:latin typeface="宋体" panose="02010600030101010101" pitchFamily="2" charset="-122"/>
                <a:cs typeface="宋体" panose="02010600030101010101" pitchFamily="2" charset="-122"/>
              </a:rPr>
              <a:t>场地之间协作性：各场地虽然具有高度的自治性，但是又相互协作构成一个整体。</a:t>
            </a:r>
            <a:endParaRPr lang="zh-CN" altLang="en-US" sz="2400" b="0">
              <a:latin typeface="宋体" panose="02010600030101010101" pitchFamily="2" charset="-122"/>
              <a:cs typeface="宋体" panose="02010600030101010101" pitchFamily="2" charset="-122"/>
            </a:endParaRPr>
          </a:p>
        </p:txBody>
      </p:sp>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7512050"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分布式系统阶段</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88620" y="1411605"/>
            <a:ext cx="11177270" cy="3046095"/>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（1）具有灵活的体系结构：允许不同各个场地的数据模型不同，数据库是分布透明的，隐藏每个文件在系统中物理存储的位置的细节，便于管理。</a:t>
            </a:r>
          </a:p>
          <a:p>
            <a:pPr marL="0" indent="266700"/>
            <a:r>
              <a:rPr lang="zh-CN" sz="2400" b="0">
                <a:ea typeface="宋体" panose="02010600030101010101" pitchFamily="2" charset="-122"/>
              </a:rPr>
              <a:t>（2）系统的可靠性高、可用性好：可靠性定义为系统在特定时间运行的概率，而可用性定义为系统在一段时间内连续可用的概率。</a:t>
            </a:r>
          </a:p>
          <a:p>
            <a:pPr marL="0" indent="266700"/>
            <a:r>
              <a:rPr lang="zh-CN" sz="2400" b="0">
                <a:ea typeface="宋体" panose="02010600030101010101" pitchFamily="2" charset="-122"/>
              </a:rPr>
              <a:t>（3）可扩展性好，易于集成现有的系统：在分布式环境中，增加数据库大小或添加更多处理器比较容易。</a:t>
            </a:r>
          </a:p>
          <a:p>
            <a:pPr marL="0" indent="266700"/>
            <a:r>
              <a:rPr lang="zh-CN" sz="2400" b="0">
                <a:ea typeface="宋体" panose="02010600030101010101" pitchFamily="2" charset="-122"/>
              </a:rPr>
              <a:t>（4）性能优越，局部响应速度快：通过将查询分解为基本上并行执行的多个子查询，提高了并行效率；各个站点可以独立工作，快速相应查询的结果。</a:t>
            </a:r>
          </a:p>
        </p:txBody>
      </p:sp>
      <p:sp>
        <p:nvSpPr>
          <p:cNvPr id="9" name="文本框 8"/>
          <p:cNvSpPr txBox="1"/>
          <p:nvPr/>
        </p:nvSpPr>
        <p:spPr>
          <a:xfrm>
            <a:off x="395605" y="809625"/>
            <a:ext cx="37407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✬分布式数据库优点：</a:t>
            </a:r>
          </a:p>
        </p:txBody>
      </p:sp>
      <p:sp>
        <p:nvSpPr>
          <p:cNvPr id="8" name="文本框 7"/>
          <p:cNvSpPr txBox="1"/>
          <p:nvPr/>
        </p:nvSpPr>
        <p:spPr>
          <a:xfrm>
            <a:off x="395605" y="4612640"/>
            <a:ext cx="3740785"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✬分布式数据库缺点：</a:t>
            </a:r>
          </a:p>
        </p:txBody>
      </p:sp>
      <p:sp>
        <p:nvSpPr>
          <p:cNvPr id="12" name="文本框 11"/>
          <p:cNvSpPr txBox="1"/>
          <p:nvPr/>
        </p:nvSpPr>
        <p:spPr>
          <a:xfrm>
            <a:off x="395605" y="5371465"/>
            <a:ext cx="11170285" cy="1198880"/>
          </a:xfrm>
          <a:prstGeom prst="rect">
            <a:avLst/>
          </a:prstGeom>
          <a:noFill/>
          <a:ln w="9525">
            <a:solidFill>
              <a:srgbClr val="0A97A6"/>
            </a:solidFill>
          </a:ln>
        </p:spPr>
        <p:txBody>
          <a:bodyPr wrap="square">
            <a:spAutoFit/>
          </a:bodyPr>
          <a:lstStyle/>
          <a:p>
            <a:pPr marL="0" indent="254000">
              <a:lnSpc>
                <a:spcPct val="100000"/>
              </a:lnSpc>
            </a:pPr>
            <a:r>
              <a:rPr sz="2400" b="0">
                <a:latin typeface="宋体" panose="02010600030101010101" pitchFamily="2" charset="-122"/>
                <a:cs typeface="宋体" panose="02010600030101010101" pitchFamily="2" charset="-122"/>
              </a:rPr>
              <a:t>（1）复杂性，分布式数据库架构在设计、故障排除和管理方面要求更高。</a:t>
            </a:r>
          </a:p>
          <a:p>
            <a:pPr marL="0" indent="254000">
              <a:lnSpc>
                <a:spcPct val="100000"/>
              </a:lnSpc>
            </a:pPr>
            <a:r>
              <a:rPr sz="2400" b="0">
                <a:latin typeface="宋体" panose="02010600030101010101" pitchFamily="2" charset="-122"/>
                <a:cs typeface="宋体" panose="02010600030101010101" pitchFamily="2" charset="-122"/>
              </a:rPr>
              <a:t>（2）系统开销较大，尤其花在通信部分。</a:t>
            </a:r>
          </a:p>
          <a:p>
            <a:pPr marL="0" indent="254000">
              <a:lnSpc>
                <a:spcPct val="100000"/>
              </a:lnSpc>
            </a:pPr>
            <a:r>
              <a:rPr sz="2400" b="0">
                <a:latin typeface="宋体" panose="02010600030101010101" pitchFamily="2" charset="-122"/>
                <a:cs typeface="宋体" panose="02010600030101010101" pitchFamily="2" charset="-122"/>
              </a:rPr>
              <a:t>（3）数据的安全性和保密性较难处理。</a:t>
            </a:r>
          </a:p>
        </p:txBody>
      </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CAP</a:t>
              </a:r>
              <a:r>
                <a:rPr lang="zh-CN" altLang="en-US" sz="2800" b="1" dirty="0">
                  <a:solidFill>
                    <a:srgbClr val="484849"/>
                  </a:solidFill>
                  <a:latin typeface="微软雅黑" panose="020B0503020204020204" pitchFamily="34" charset="-122"/>
                  <a:ea typeface="微软雅黑" panose="020B0503020204020204" pitchFamily="34" charset="-122"/>
                </a:rPr>
                <a:t>理论</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75640" y="1299845"/>
            <a:ext cx="10345420" cy="1568450"/>
          </a:xfrm>
          <a:prstGeom prst="rect">
            <a:avLst/>
          </a:prstGeom>
          <a:noFill/>
          <a:ln>
            <a:solidFill>
              <a:srgbClr val="0A97A6"/>
            </a:solidFill>
          </a:ln>
        </p:spPr>
        <p:txBody>
          <a:bodyPr wrap="square" rtlCol="0">
            <a:spAutoFit/>
          </a:bodyPr>
          <a:lstStyle/>
          <a:p>
            <a:r>
              <a:rPr lang="zh-CN" altLang="en-US" sz="2400"/>
              <a:t>分布式系统的一个重要理论是就CAP理论。2000年，Eric Brewer教授在ACM分布式计算年会上指出了著名的CAP理论，CAP理论指出：在一个分布式系统中，Consistency（一致性）、Availability（可用性）、Partition tolerance（分区容错性），三者不可得兼。最多只能同时满足其中的两个。</a:t>
            </a:r>
          </a:p>
        </p:txBody>
      </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3.3 </a:t>
            </a:r>
            <a:r>
              <a:rPr lang="zh-CN" altLang="en-US" sz="2800" b="1" dirty="0">
                <a:solidFill>
                  <a:schemeClr val="accent2"/>
                </a:solidFill>
                <a:latin typeface="微软雅黑" panose="020B0503020204020204" pitchFamily="34" charset="-122"/>
                <a:ea typeface="微软雅黑" panose="020B0503020204020204" pitchFamily="34" charset="-122"/>
              </a:rPr>
              <a:t>分布式</a:t>
            </a:r>
            <a:r>
              <a:rPr lang="zh-CN" altLang="en-US" sz="2800" b="1" dirty="0">
                <a:solidFill>
                  <a:schemeClr val="accent2"/>
                </a:solidFill>
                <a:latin typeface="微软雅黑" panose="020B0503020204020204" pitchFamily="34" charset="-122"/>
                <a:ea typeface="微软雅黑" panose="020B0503020204020204" pitchFamily="34" charset="-122"/>
                <a:sym typeface="+mn-ea"/>
              </a:rPr>
              <a:t>系统</a:t>
            </a:r>
            <a:r>
              <a:rPr lang="zh-CN" altLang="en-US" sz="2800" b="1" dirty="0">
                <a:solidFill>
                  <a:schemeClr val="accent2"/>
                </a:solidFill>
                <a:latin typeface="微软雅黑" panose="020B0503020204020204" pitchFamily="34" charset="-122"/>
                <a:ea typeface="微软雅黑" panose="020B0503020204020204" pitchFamily="34" charset="-122"/>
              </a:rPr>
              <a:t>基础理论</a:t>
            </a:r>
          </a:p>
        </p:txBody>
      </p:sp>
      <p:grpSp>
        <p:nvGrpSpPr>
          <p:cNvPr id="19" name="组合 18"/>
          <p:cNvGrpSpPr/>
          <p:nvPr/>
        </p:nvGrpSpPr>
        <p:grpSpPr>
          <a:xfrm>
            <a:off x="786130" y="3233420"/>
            <a:ext cx="11043920" cy="829945"/>
            <a:chOff x="1464" y="5770"/>
            <a:chExt cx="17392" cy="1307"/>
          </a:xfrm>
        </p:grpSpPr>
        <p:sp>
          <p:nvSpPr>
            <p:cNvPr id="11" name="文本框 10"/>
            <p:cNvSpPr txBox="1"/>
            <p:nvPr/>
          </p:nvSpPr>
          <p:spPr>
            <a:xfrm>
              <a:off x="2564" y="5770"/>
              <a:ext cx="16292" cy="1307"/>
            </a:xfrm>
            <a:prstGeom prst="rect">
              <a:avLst/>
            </a:prstGeom>
            <a:noFill/>
          </p:spPr>
          <p:txBody>
            <a:bodyPr wrap="square" rtlCol="0">
              <a:spAutoFit/>
            </a:bodyPr>
            <a:lstStyle/>
            <a:p>
              <a:r>
                <a:rPr lang="zh-CN" altLang="en-US" sz="2400"/>
                <a:t>一致性（C）：在分布式系统中的所有数据备份，在同一时刻是否是同样的值（等同于所有节点访问同一份最新的数据副本）。</a:t>
              </a:r>
            </a:p>
          </p:txBody>
        </p:sp>
        <p:sp>
          <p:nvSpPr>
            <p:cNvPr id="8" name="文本框 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786130" y="4221480"/>
            <a:ext cx="10187940" cy="829945"/>
            <a:chOff x="1464" y="7100"/>
            <a:chExt cx="16044" cy="1307"/>
          </a:xfrm>
        </p:grpSpPr>
        <p:sp>
          <p:nvSpPr>
            <p:cNvPr id="12" name="文本框 11"/>
            <p:cNvSpPr txBox="1"/>
            <p:nvPr/>
          </p:nvSpPr>
          <p:spPr>
            <a:xfrm>
              <a:off x="1464" y="710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564" y="7100"/>
              <a:ext cx="14944" cy="1307"/>
            </a:xfrm>
            <a:prstGeom prst="rect">
              <a:avLst/>
            </a:prstGeom>
            <a:noFill/>
          </p:spPr>
          <p:txBody>
            <a:bodyPr wrap="square" rtlCol="0" anchor="t">
              <a:spAutoFit/>
            </a:bodyPr>
            <a:lstStyle/>
            <a:p>
              <a:r>
                <a:rPr lang="zh-CN" altLang="en-US" sz="2400">
                  <a:sym typeface="+mn-ea"/>
                </a:rPr>
                <a:t>可用性（A）：在集群中一部分节点故障后，集群整体是否还能响应客户端的读写请求（对数据更新具备高可用性）。</a:t>
              </a:r>
            </a:p>
          </p:txBody>
        </p:sp>
      </p:grpSp>
      <p:grpSp>
        <p:nvGrpSpPr>
          <p:cNvPr id="23" name="组合 22"/>
          <p:cNvGrpSpPr/>
          <p:nvPr/>
        </p:nvGrpSpPr>
        <p:grpSpPr>
          <a:xfrm>
            <a:off x="786130" y="5209540"/>
            <a:ext cx="10333990" cy="1226185"/>
            <a:chOff x="1464" y="8430"/>
            <a:chExt cx="16274" cy="1931"/>
          </a:xfrm>
        </p:grpSpPr>
        <p:sp>
          <p:nvSpPr>
            <p:cNvPr id="13" name="文本框 12"/>
            <p:cNvSpPr txBox="1"/>
            <p:nvPr/>
          </p:nvSpPr>
          <p:spPr>
            <a:xfrm>
              <a:off x="1464" y="843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5" name="文本框 14"/>
            <p:cNvSpPr txBox="1"/>
            <p:nvPr/>
          </p:nvSpPr>
          <p:spPr>
            <a:xfrm>
              <a:off x="2564" y="8473"/>
              <a:ext cx="15174" cy="1888"/>
            </a:xfrm>
            <a:prstGeom prst="rect">
              <a:avLst/>
            </a:prstGeom>
            <a:noFill/>
          </p:spPr>
          <p:txBody>
            <a:bodyPr wrap="square" rtlCol="0" anchor="t">
              <a:spAutoFit/>
            </a:bodyPr>
            <a:lstStyle/>
            <a:p>
              <a:r>
                <a:rPr lang="zh-CN" altLang="en-US" sz="2400">
                  <a:sym typeface="+mn-ea"/>
                </a:rPr>
                <a:t>分区容错性（P）：以实际效果而言，分区相当于对通信的时限要求。系统如果不能在时限内达成数据一致性，就意味着发生了分区的情况，必须就当前操作在C和A之间做出选择。</a:t>
              </a:r>
            </a:p>
          </p:txBody>
        </p:sp>
      </p:gr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CAP</a:t>
              </a:r>
              <a:r>
                <a:rPr lang="zh-CN" altLang="en-US" sz="2800" b="1" dirty="0">
                  <a:solidFill>
                    <a:srgbClr val="484849"/>
                  </a:solidFill>
                  <a:latin typeface="微软雅黑" panose="020B0503020204020204" pitchFamily="34" charset="-122"/>
                  <a:ea typeface="微软雅黑" panose="020B0503020204020204" pitchFamily="34" charset="-122"/>
                </a:rPr>
                <a:t>理论的三种情况</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3.3 </a:t>
            </a:r>
            <a:r>
              <a:rPr lang="zh-CN" altLang="en-US" sz="2800" b="1" dirty="0">
                <a:solidFill>
                  <a:schemeClr val="accent2"/>
                </a:solidFill>
                <a:latin typeface="微软雅黑" panose="020B0503020204020204" pitchFamily="34" charset="-122"/>
                <a:ea typeface="微软雅黑" panose="020B0503020204020204" pitchFamily="34" charset="-122"/>
              </a:rPr>
              <a:t>分布式</a:t>
            </a:r>
            <a:r>
              <a:rPr lang="zh-CN" altLang="en-US" sz="2800" b="1" dirty="0">
                <a:solidFill>
                  <a:schemeClr val="accent2"/>
                </a:solidFill>
                <a:latin typeface="微软雅黑" panose="020B0503020204020204" pitchFamily="34" charset="-122"/>
                <a:ea typeface="微软雅黑" panose="020B0503020204020204" pitchFamily="34" charset="-122"/>
                <a:sym typeface="+mn-ea"/>
              </a:rPr>
              <a:t>系统</a:t>
            </a:r>
            <a:r>
              <a:rPr lang="zh-CN" altLang="en-US" sz="2800" b="1" dirty="0">
                <a:solidFill>
                  <a:schemeClr val="accent2"/>
                </a:solidFill>
                <a:latin typeface="微软雅黑" panose="020B0503020204020204" pitchFamily="34" charset="-122"/>
                <a:ea typeface="微软雅黑" panose="020B0503020204020204" pitchFamily="34" charset="-122"/>
              </a:rPr>
              <a:t>基础理论</a:t>
            </a:r>
          </a:p>
        </p:txBody>
      </p:sp>
      <p:grpSp>
        <p:nvGrpSpPr>
          <p:cNvPr id="19" name="组合 18"/>
          <p:cNvGrpSpPr/>
          <p:nvPr/>
        </p:nvGrpSpPr>
        <p:grpSpPr>
          <a:xfrm>
            <a:off x="786130" y="1583055"/>
            <a:ext cx="11043920" cy="1420495"/>
            <a:chOff x="1464" y="5770"/>
            <a:chExt cx="17392" cy="2237"/>
          </a:xfrm>
        </p:grpSpPr>
        <p:sp>
          <p:nvSpPr>
            <p:cNvPr id="11" name="文本框 10"/>
            <p:cNvSpPr txBox="1"/>
            <p:nvPr/>
          </p:nvSpPr>
          <p:spPr>
            <a:xfrm>
              <a:off x="2564" y="5770"/>
              <a:ext cx="16292" cy="2237"/>
            </a:xfrm>
            <a:prstGeom prst="rect">
              <a:avLst/>
            </a:prstGeom>
            <a:noFill/>
          </p:spPr>
          <p:txBody>
            <a:bodyPr wrap="square" rtlCol="0">
              <a:spAutoFit/>
            </a:bodyPr>
            <a:lstStyle/>
            <a:p>
              <a:pPr>
                <a:lnSpc>
                  <a:spcPct val="120000"/>
                </a:lnSpc>
              </a:pPr>
              <a:r>
                <a:rPr lang="zh-CN" altLang="en-US" sz="2400" b="1"/>
                <a:t>CA without P：</a:t>
              </a:r>
              <a:r>
                <a:rPr lang="zh-CN" altLang="en-US" sz="2400"/>
                <a:t>如果不要求P（不允许分区），则C（强一致性）和A（可用性）是可以保证的。但其实分区不是想不想分的问题，而是始终会存在，因此CA的系统更多的是允许分区后各子系统依然保持CA。</a:t>
              </a:r>
            </a:p>
          </p:txBody>
        </p:sp>
        <p:sp>
          <p:nvSpPr>
            <p:cNvPr id="8" name="文本框 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786130" y="3001645"/>
            <a:ext cx="10187940" cy="1420495"/>
            <a:chOff x="1464" y="7100"/>
            <a:chExt cx="16044" cy="2237"/>
          </a:xfrm>
        </p:grpSpPr>
        <p:sp>
          <p:nvSpPr>
            <p:cNvPr id="12" name="文本框 11"/>
            <p:cNvSpPr txBox="1"/>
            <p:nvPr/>
          </p:nvSpPr>
          <p:spPr>
            <a:xfrm>
              <a:off x="1464" y="710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564" y="7100"/>
              <a:ext cx="14944" cy="2237"/>
            </a:xfrm>
            <a:prstGeom prst="rect">
              <a:avLst/>
            </a:prstGeom>
            <a:noFill/>
          </p:spPr>
          <p:txBody>
            <a:bodyPr wrap="square" rtlCol="0" anchor="t">
              <a:spAutoFit/>
            </a:bodyPr>
            <a:lstStyle/>
            <a:p>
              <a:pPr>
                <a:lnSpc>
                  <a:spcPct val="120000"/>
                </a:lnSpc>
              </a:pPr>
              <a:r>
                <a:rPr lang="zh-CN" altLang="en-US" sz="2400" b="1">
                  <a:sym typeface="+mn-ea"/>
                </a:rPr>
                <a:t>CP without A</a:t>
              </a:r>
              <a:r>
                <a:rPr lang="zh-CN" altLang="en-US" sz="2400">
                  <a:sym typeface="+mn-ea"/>
                </a:rPr>
                <a:t>：如果不要求A（可用），相当于每个请求都需要在Server之间强一致，而P（分区）会导致同步时间无限延长，如此CP也是可以保证的。很多传统的数据库分布式事务都属于这种模式。</a:t>
              </a:r>
            </a:p>
          </p:txBody>
        </p:sp>
      </p:grpSp>
      <p:grpSp>
        <p:nvGrpSpPr>
          <p:cNvPr id="23" name="组合 22"/>
          <p:cNvGrpSpPr/>
          <p:nvPr/>
        </p:nvGrpSpPr>
        <p:grpSpPr>
          <a:xfrm>
            <a:off x="786130" y="4635500"/>
            <a:ext cx="10333990" cy="1891030"/>
            <a:chOff x="1464" y="8430"/>
            <a:chExt cx="16274" cy="2978"/>
          </a:xfrm>
        </p:grpSpPr>
        <p:sp>
          <p:nvSpPr>
            <p:cNvPr id="13" name="文本框 12"/>
            <p:cNvSpPr txBox="1"/>
            <p:nvPr/>
          </p:nvSpPr>
          <p:spPr>
            <a:xfrm>
              <a:off x="1464" y="843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5" name="文本框 14"/>
            <p:cNvSpPr txBox="1"/>
            <p:nvPr/>
          </p:nvSpPr>
          <p:spPr>
            <a:xfrm>
              <a:off x="2564" y="8473"/>
              <a:ext cx="15174" cy="2935"/>
            </a:xfrm>
            <a:prstGeom prst="rect">
              <a:avLst/>
            </a:prstGeom>
            <a:noFill/>
          </p:spPr>
          <p:txBody>
            <a:bodyPr wrap="square" rtlCol="0" anchor="t">
              <a:spAutoFit/>
            </a:bodyPr>
            <a:lstStyle/>
            <a:p>
              <a:pPr>
                <a:lnSpc>
                  <a:spcPct val="120000"/>
                </a:lnSpc>
              </a:pPr>
              <a:r>
                <a:rPr lang="zh-CN" altLang="en-US" sz="2400" b="1">
                  <a:sym typeface="+mn-ea"/>
                </a:rPr>
                <a:t>AP without C</a:t>
              </a:r>
              <a:r>
                <a:rPr lang="zh-CN" altLang="en-US" sz="2400">
                  <a:sym typeface="+mn-ea"/>
                </a:rPr>
                <a:t>：要高可用并允许分区，则需放弃一致性。一旦分区发生，节点之间可能会失去联系，为了高可用，每个节点只能用本地数据提供服务，而这样会导致全局数据的不一致性。现在众多的NoSQL都属于此类。</a:t>
              </a:r>
            </a:p>
          </p:txBody>
        </p:sp>
      </p:gr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sz="2800" b="1" dirty="0">
                  <a:solidFill>
                    <a:srgbClr val="484849"/>
                  </a:solidFill>
                  <a:latin typeface="微软雅黑" panose="020B0503020204020204" pitchFamily="34" charset="-122"/>
                  <a:ea typeface="微软雅黑" panose="020B0503020204020204" pitchFamily="34" charset="-122"/>
                </a:rPr>
                <a:t>BASE</a:t>
              </a:r>
              <a:r>
                <a:rPr lang="zh-CN" altLang="en-US" sz="2800" b="1" dirty="0">
                  <a:solidFill>
                    <a:srgbClr val="484849"/>
                  </a:solidFill>
                  <a:latin typeface="微软雅黑" panose="020B0503020204020204" pitchFamily="34" charset="-122"/>
                  <a:ea typeface="微软雅黑" panose="020B0503020204020204" pitchFamily="34" charset="-122"/>
                </a:rPr>
                <a:t>思想</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543560" y="1290955"/>
            <a:ext cx="11286490" cy="1783715"/>
          </a:xfrm>
          <a:prstGeom prst="rect">
            <a:avLst/>
          </a:prstGeom>
          <a:noFill/>
          <a:ln>
            <a:solidFill>
              <a:srgbClr val="0A97A6"/>
            </a:solidFill>
          </a:ln>
        </p:spPr>
        <p:txBody>
          <a:bodyPr wrap="square" rtlCol="0">
            <a:spAutoFit/>
          </a:bodyPr>
          <a:lstStyle/>
          <a:p>
            <a:r>
              <a:rPr lang="zh-CN" altLang="en-US" sz="2200"/>
              <a:t>BASE是对CAP中一致性和可用性权衡的结果，其来源于对大规模互联网系统分布式实践的结论，核心思想是即使无法做到强一致性（Strong consistency），但每个应用都可以根据自身的业务特点，采用适当的方式来使系统达到最终一致性（Eventual consistency）。BASE是Basically Available（基本可用）、Soft-state（软状态）和Eventually consistent（最终一致性）三个短语的简写。</a:t>
            </a:r>
          </a:p>
        </p:txBody>
      </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3.3 </a:t>
            </a:r>
            <a:r>
              <a:rPr lang="zh-CN" altLang="en-US" sz="2800" b="1" dirty="0">
                <a:solidFill>
                  <a:schemeClr val="accent2"/>
                </a:solidFill>
                <a:latin typeface="微软雅黑" panose="020B0503020204020204" pitchFamily="34" charset="-122"/>
                <a:ea typeface="微软雅黑" panose="020B0503020204020204" pitchFamily="34" charset="-122"/>
              </a:rPr>
              <a:t>分布式</a:t>
            </a:r>
            <a:r>
              <a:rPr lang="zh-CN" altLang="en-US" sz="2800" b="1" dirty="0">
                <a:solidFill>
                  <a:schemeClr val="accent2"/>
                </a:solidFill>
                <a:latin typeface="微软雅黑" panose="020B0503020204020204" pitchFamily="34" charset="-122"/>
                <a:ea typeface="微软雅黑" panose="020B0503020204020204" pitchFamily="34" charset="-122"/>
                <a:sym typeface="+mn-ea"/>
              </a:rPr>
              <a:t>系统</a:t>
            </a:r>
            <a:r>
              <a:rPr lang="zh-CN" altLang="en-US" sz="2800" b="1" dirty="0">
                <a:solidFill>
                  <a:schemeClr val="accent2"/>
                </a:solidFill>
                <a:latin typeface="微软雅黑" panose="020B0503020204020204" pitchFamily="34" charset="-122"/>
                <a:ea typeface="微软雅黑" panose="020B0503020204020204" pitchFamily="34" charset="-122"/>
              </a:rPr>
              <a:t>基础理论</a:t>
            </a:r>
          </a:p>
        </p:txBody>
      </p:sp>
      <p:grpSp>
        <p:nvGrpSpPr>
          <p:cNvPr id="19" name="组合 18"/>
          <p:cNvGrpSpPr/>
          <p:nvPr/>
        </p:nvGrpSpPr>
        <p:grpSpPr>
          <a:xfrm>
            <a:off x="786130" y="3233420"/>
            <a:ext cx="11043920" cy="829945"/>
            <a:chOff x="1464" y="5770"/>
            <a:chExt cx="17392" cy="1307"/>
          </a:xfrm>
        </p:grpSpPr>
        <p:sp>
          <p:nvSpPr>
            <p:cNvPr id="11" name="文本框 10"/>
            <p:cNvSpPr txBox="1"/>
            <p:nvPr/>
          </p:nvSpPr>
          <p:spPr>
            <a:xfrm>
              <a:off x="2564" y="5770"/>
              <a:ext cx="16292" cy="1307"/>
            </a:xfrm>
            <a:prstGeom prst="rect">
              <a:avLst/>
            </a:prstGeom>
            <a:noFill/>
          </p:spPr>
          <p:txBody>
            <a:bodyPr wrap="square" rtlCol="0">
              <a:spAutoFit/>
            </a:bodyPr>
            <a:lstStyle/>
            <a:p>
              <a:r>
                <a:rPr lang="zh-CN" altLang="en-US" sz="2400"/>
                <a:t>Basically Available：指分布式系统在出现不可预知故障的时候，允许损失部分可用性，但不影响系统的整体可用性。</a:t>
              </a:r>
            </a:p>
          </p:txBody>
        </p:sp>
        <p:sp>
          <p:nvSpPr>
            <p:cNvPr id="8" name="文本框 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786130" y="4006215"/>
            <a:ext cx="10187940" cy="521970"/>
            <a:chOff x="1464" y="7100"/>
            <a:chExt cx="16044" cy="822"/>
          </a:xfrm>
        </p:grpSpPr>
        <p:sp>
          <p:nvSpPr>
            <p:cNvPr id="12" name="文本框 11"/>
            <p:cNvSpPr txBox="1"/>
            <p:nvPr/>
          </p:nvSpPr>
          <p:spPr>
            <a:xfrm>
              <a:off x="1464" y="710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564" y="7100"/>
              <a:ext cx="14944" cy="725"/>
            </a:xfrm>
            <a:prstGeom prst="rect">
              <a:avLst/>
            </a:prstGeom>
            <a:noFill/>
          </p:spPr>
          <p:txBody>
            <a:bodyPr wrap="square" rtlCol="0" anchor="t">
              <a:spAutoFit/>
            </a:bodyPr>
            <a:lstStyle/>
            <a:p>
              <a:r>
                <a:rPr lang="zh-CN" altLang="en-US" sz="2400">
                  <a:sym typeface="+mn-ea"/>
                </a:rPr>
                <a:t>Soft-state：允许系统的不同节点的数据副本有一段时间不同步。</a:t>
              </a:r>
            </a:p>
          </p:txBody>
        </p:sp>
      </p:grpSp>
      <p:grpSp>
        <p:nvGrpSpPr>
          <p:cNvPr id="23" name="组合 22"/>
          <p:cNvGrpSpPr/>
          <p:nvPr/>
        </p:nvGrpSpPr>
        <p:grpSpPr>
          <a:xfrm>
            <a:off x="786130" y="4394835"/>
            <a:ext cx="10333990" cy="857250"/>
            <a:chOff x="1464" y="8430"/>
            <a:chExt cx="16274" cy="1350"/>
          </a:xfrm>
        </p:grpSpPr>
        <p:sp>
          <p:nvSpPr>
            <p:cNvPr id="13" name="文本框 12"/>
            <p:cNvSpPr txBox="1"/>
            <p:nvPr/>
          </p:nvSpPr>
          <p:spPr>
            <a:xfrm>
              <a:off x="1464" y="843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5" name="文本框 14"/>
            <p:cNvSpPr txBox="1"/>
            <p:nvPr/>
          </p:nvSpPr>
          <p:spPr>
            <a:xfrm>
              <a:off x="2564" y="8473"/>
              <a:ext cx="15174" cy="1307"/>
            </a:xfrm>
            <a:prstGeom prst="rect">
              <a:avLst/>
            </a:prstGeom>
            <a:noFill/>
          </p:spPr>
          <p:txBody>
            <a:bodyPr wrap="square" rtlCol="0" anchor="t">
              <a:spAutoFit/>
            </a:bodyPr>
            <a:lstStyle/>
            <a:p>
              <a:r>
                <a:rPr lang="zh-CN" altLang="en-US" sz="2400">
                  <a:sym typeface="+mn-ea"/>
                </a:rPr>
                <a:t>Eventually consistent：系统中所有的数据副本，在经过一段时间的同步后，最终能够达到一个一致的状态。</a:t>
              </a:r>
            </a:p>
          </p:txBody>
        </p:sp>
      </p:grpSp>
      <p:sp>
        <p:nvSpPr>
          <p:cNvPr id="100" name="文本框 99"/>
          <p:cNvSpPr txBox="1"/>
          <p:nvPr/>
        </p:nvSpPr>
        <p:spPr>
          <a:xfrm>
            <a:off x="543560" y="5293360"/>
            <a:ext cx="11286490" cy="1198880"/>
          </a:xfrm>
          <a:prstGeom prst="rect">
            <a:avLst/>
          </a:prstGeom>
          <a:noFill/>
          <a:ln w="9525">
            <a:solidFill>
              <a:schemeClr val="tx2"/>
            </a:solidFill>
          </a:ln>
        </p:spPr>
        <p:txBody>
          <a:bodyPr wrap="square">
            <a:spAutoFit/>
          </a:bodyPr>
          <a:lstStyle/>
          <a:p>
            <a:pPr marL="0" indent="266700"/>
            <a:r>
              <a:rPr lang="en-US" sz="2400" b="0">
                <a:latin typeface="宋体" panose="02010600030101010101" pitchFamily="2" charset="-122"/>
                <a:cs typeface="宋体" panose="02010600030101010101" pitchFamily="2" charset="-122"/>
              </a:rPr>
              <a:t>BASE</a:t>
            </a:r>
            <a:r>
              <a:rPr lang="zh-CN" sz="2400" b="0">
                <a:latin typeface="宋体" panose="02010600030101010101" pitchFamily="2" charset="-122"/>
                <a:cs typeface="宋体" panose="02010600030101010101" pitchFamily="2" charset="-122"/>
              </a:rPr>
              <a:t>与</a:t>
            </a:r>
            <a:r>
              <a:rPr lang="en-US" sz="2400" b="0">
                <a:latin typeface="宋体" panose="02010600030101010101" pitchFamily="2" charset="-122"/>
                <a:cs typeface="宋体" panose="02010600030101010101" pitchFamily="2" charset="-122"/>
              </a:rPr>
              <a:t>ACID</a:t>
            </a:r>
            <a:r>
              <a:rPr lang="zh-CN" sz="2400" b="0">
                <a:latin typeface="宋体" panose="02010600030101010101" pitchFamily="2" charset="-122"/>
                <a:cs typeface="宋体" panose="02010600030101010101" pitchFamily="2" charset="-122"/>
              </a:rPr>
              <a:t>对立的，完全不同于</a:t>
            </a:r>
            <a:r>
              <a:rPr lang="en-US" sz="2400" b="0">
                <a:latin typeface="宋体" panose="02010600030101010101" pitchFamily="2" charset="-122"/>
                <a:cs typeface="宋体" panose="02010600030101010101" pitchFamily="2" charset="-122"/>
              </a:rPr>
              <a:t>ACID</a:t>
            </a:r>
            <a:r>
              <a:rPr lang="zh-CN" sz="2400" b="0">
                <a:latin typeface="宋体" panose="02010600030101010101" pitchFamily="2" charset="-122"/>
                <a:cs typeface="宋体" panose="02010600030101010101" pitchFamily="2" charset="-122"/>
              </a:rPr>
              <a:t>模型，通过牺牲强一致性，来获得基本可用性和可靠性，并要求达到最终一致性。</a:t>
            </a:r>
            <a:endParaRPr lang="en-US" sz="2400" b="0">
              <a:latin typeface="宋体" panose="02010600030101010101" pitchFamily="2" charset="-122"/>
              <a:cs typeface="宋体" panose="02010600030101010101" pitchFamily="2" charset="-122"/>
            </a:endParaRPr>
          </a:p>
          <a:p>
            <a:pPr marL="0" indent="266700"/>
            <a:r>
              <a:rPr lang="en-US" sz="2400" b="0">
                <a:latin typeface="宋体" panose="02010600030101010101" pitchFamily="2" charset="-122"/>
                <a:cs typeface="宋体" panose="02010600030101010101" pitchFamily="2" charset="-122"/>
              </a:rPr>
              <a:t>CAP</a:t>
            </a:r>
            <a:r>
              <a:rPr lang="zh-CN" sz="2400" b="0">
                <a:latin typeface="宋体" panose="02010600030101010101" pitchFamily="2" charset="-122"/>
                <a:cs typeface="宋体" panose="02010600030101010101" pitchFamily="2" charset="-122"/>
              </a:rPr>
              <a:t>、</a:t>
            </a:r>
            <a:r>
              <a:rPr lang="en-US" sz="2400" b="0">
                <a:latin typeface="宋体" panose="02010600030101010101" pitchFamily="2" charset="-122"/>
                <a:cs typeface="宋体" panose="02010600030101010101" pitchFamily="2" charset="-122"/>
              </a:rPr>
              <a:t>BASE</a:t>
            </a:r>
            <a:r>
              <a:rPr lang="zh-CN" sz="2400" b="0">
                <a:latin typeface="宋体" panose="02010600030101010101" pitchFamily="2" charset="-122"/>
                <a:cs typeface="宋体" panose="02010600030101010101" pitchFamily="2" charset="-122"/>
              </a:rPr>
              <a:t>是当前在大数据环境下非常流行的分布式数据库</a:t>
            </a:r>
            <a:r>
              <a:rPr lang="en-US" sz="2400" b="0">
                <a:latin typeface="宋体" panose="02010600030101010101" pitchFamily="2" charset="-122"/>
                <a:cs typeface="宋体" panose="02010600030101010101" pitchFamily="2" charset="-122"/>
              </a:rPr>
              <a:t>NoSQL</a:t>
            </a:r>
            <a:r>
              <a:rPr lang="zh-CN" sz="2400" b="0">
                <a:latin typeface="宋体" panose="02010600030101010101" pitchFamily="2" charset="-122"/>
                <a:cs typeface="宋体" panose="02010600030101010101" pitchFamily="2" charset="-122"/>
              </a:rPr>
              <a:t>的理论基础。</a:t>
            </a:r>
            <a:endParaRPr lang="zh-CN" altLang="en-US" sz="2400" b="0">
              <a:latin typeface="宋体" panose="02010600030101010101" pitchFamily="2" charset="-122"/>
              <a:cs typeface="宋体" panose="02010600030101010101" pitchFamily="2" charset="-122"/>
            </a:endParaRPr>
          </a:p>
        </p:txBody>
      </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241935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rgbClr val="484849"/>
                  </a:solidFill>
                  <a:latin typeface="微软雅黑" panose="020B0503020204020204" pitchFamily="34" charset="-122"/>
                  <a:ea typeface="微软雅黑" panose="020B0503020204020204" pitchFamily="34" charset="-122"/>
                </a:rPr>
                <a:t>NoSQL的兴起</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75640" y="797560"/>
            <a:ext cx="10345420" cy="1568450"/>
          </a:xfrm>
          <a:prstGeom prst="rect">
            <a:avLst/>
          </a:prstGeom>
          <a:noFill/>
          <a:ln>
            <a:solidFill>
              <a:srgbClr val="0A97A6"/>
            </a:solidFill>
          </a:ln>
        </p:spPr>
        <p:txBody>
          <a:bodyPr wrap="square" rtlCol="0">
            <a:spAutoFit/>
          </a:bodyPr>
          <a:lstStyle/>
          <a:p>
            <a:r>
              <a:rPr lang="zh-CN" altLang="en-US" sz="2400">
                <a:sym typeface="+mn-ea"/>
              </a:rPr>
              <a:t>NoSQL=(Not only SQL)，泛指非关系型的数据库。顾名思义，NoSQL意味着不仅仅是SQL，是一项全新的数据库革命性运动。NoSQL的拥护者们提倡运用非关系型的数据存储，相对于铺天盖地的关系数据库运用，这一概念无疑是一种全新的思维的注入。</a:t>
            </a:r>
          </a:p>
        </p:txBody>
      </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3.4  NoSQL</a:t>
            </a:r>
            <a:r>
              <a:rPr lang="zh-CN" altLang="en-US" sz="2800" b="1" dirty="0">
                <a:solidFill>
                  <a:schemeClr val="accent2"/>
                </a:solidFill>
                <a:latin typeface="微软雅黑" panose="020B0503020204020204" pitchFamily="34" charset="-122"/>
                <a:ea typeface="微软雅黑" panose="020B0503020204020204" pitchFamily="34" charset="-122"/>
              </a:rPr>
              <a:t>数据库</a:t>
            </a:r>
          </a:p>
        </p:txBody>
      </p:sp>
      <p:grpSp>
        <p:nvGrpSpPr>
          <p:cNvPr id="19" name="组合 18"/>
          <p:cNvGrpSpPr/>
          <p:nvPr/>
        </p:nvGrpSpPr>
        <p:grpSpPr>
          <a:xfrm>
            <a:off x="786130" y="5027295"/>
            <a:ext cx="11043920" cy="521970"/>
            <a:chOff x="1464" y="5770"/>
            <a:chExt cx="17392" cy="822"/>
          </a:xfrm>
        </p:grpSpPr>
        <p:sp>
          <p:nvSpPr>
            <p:cNvPr id="11" name="文本框 10"/>
            <p:cNvSpPr txBox="1"/>
            <p:nvPr/>
          </p:nvSpPr>
          <p:spPr>
            <a:xfrm>
              <a:off x="2564" y="5770"/>
              <a:ext cx="16292" cy="725"/>
            </a:xfrm>
            <a:prstGeom prst="rect">
              <a:avLst/>
            </a:prstGeom>
            <a:noFill/>
          </p:spPr>
          <p:txBody>
            <a:bodyPr wrap="square" rtlCol="0">
              <a:spAutoFit/>
            </a:bodyPr>
            <a:lstStyle/>
            <a:p>
              <a:r>
                <a:rPr lang="zh-CN" altLang="en-US" sz="2400"/>
                <a:t>对数据库高并发读写的要求</a:t>
              </a:r>
            </a:p>
          </p:txBody>
        </p:sp>
        <p:sp>
          <p:nvSpPr>
            <p:cNvPr id="8" name="文本框 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786130" y="5584825"/>
            <a:ext cx="10187940" cy="521970"/>
            <a:chOff x="1464" y="7100"/>
            <a:chExt cx="16044" cy="822"/>
          </a:xfrm>
        </p:grpSpPr>
        <p:sp>
          <p:nvSpPr>
            <p:cNvPr id="12" name="文本框 11"/>
            <p:cNvSpPr txBox="1"/>
            <p:nvPr/>
          </p:nvSpPr>
          <p:spPr>
            <a:xfrm>
              <a:off x="1464" y="710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564" y="7100"/>
              <a:ext cx="14944" cy="725"/>
            </a:xfrm>
            <a:prstGeom prst="rect">
              <a:avLst/>
            </a:prstGeom>
            <a:noFill/>
          </p:spPr>
          <p:txBody>
            <a:bodyPr wrap="square" rtlCol="0" anchor="t">
              <a:spAutoFit/>
            </a:bodyPr>
            <a:lstStyle/>
            <a:p>
              <a:r>
                <a:rPr lang="zh-CN" altLang="en-US" sz="2400">
                  <a:sym typeface="+mn-ea"/>
                </a:rPr>
                <a:t>对海量数据的高效率存储和访问需求</a:t>
              </a:r>
            </a:p>
          </p:txBody>
        </p:sp>
      </p:grpSp>
      <p:grpSp>
        <p:nvGrpSpPr>
          <p:cNvPr id="23" name="组合 22"/>
          <p:cNvGrpSpPr/>
          <p:nvPr/>
        </p:nvGrpSpPr>
        <p:grpSpPr>
          <a:xfrm>
            <a:off x="786130" y="6070600"/>
            <a:ext cx="10333990" cy="521970"/>
            <a:chOff x="1464" y="8430"/>
            <a:chExt cx="16274" cy="822"/>
          </a:xfrm>
        </p:grpSpPr>
        <p:sp>
          <p:nvSpPr>
            <p:cNvPr id="13" name="文本框 12"/>
            <p:cNvSpPr txBox="1"/>
            <p:nvPr/>
          </p:nvSpPr>
          <p:spPr>
            <a:xfrm>
              <a:off x="1464" y="843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5" name="文本框 14"/>
            <p:cNvSpPr txBox="1"/>
            <p:nvPr/>
          </p:nvSpPr>
          <p:spPr>
            <a:xfrm>
              <a:off x="2564" y="8473"/>
              <a:ext cx="15174" cy="725"/>
            </a:xfrm>
            <a:prstGeom prst="rect">
              <a:avLst/>
            </a:prstGeom>
            <a:noFill/>
          </p:spPr>
          <p:txBody>
            <a:bodyPr wrap="square" rtlCol="0" anchor="t">
              <a:spAutoFit/>
            </a:bodyPr>
            <a:lstStyle/>
            <a:p>
              <a:r>
                <a:rPr lang="zh-CN" altLang="en-US" sz="2400">
                  <a:sym typeface="+mn-ea"/>
                </a:rPr>
                <a:t>对数据库的高可用性和高扩展性的要求</a:t>
              </a:r>
            </a:p>
          </p:txBody>
        </p:sp>
      </p:grpSp>
      <p:sp>
        <p:nvSpPr>
          <p:cNvPr id="100" name="文本框 99"/>
          <p:cNvSpPr txBox="1"/>
          <p:nvPr/>
        </p:nvSpPr>
        <p:spPr>
          <a:xfrm>
            <a:off x="675640" y="2988945"/>
            <a:ext cx="10344785" cy="1938020"/>
          </a:xfrm>
          <a:prstGeom prst="rect">
            <a:avLst/>
          </a:prstGeom>
          <a:noFill/>
          <a:ln w="9525">
            <a:noFill/>
          </a:ln>
        </p:spPr>
        <p:txBody>
          <a:bodyPr wrap="square">
            <a:spAutoFit/>
          </a:bodyPr>
          <a:lstStyle/>
          <a:p>
            <a:pPr marL="0" indent="0"/>
            <a:r>
              <a:rPr lang="zh-CN" sz="2400" b="0">
                <a:latin typeface="宋体" panose="02010600030101010101" pitchFamily="2" charset="-122"/>
                <a:cs typeface="宋体" panose="02010600030101010101" pitchFamily="2" charset="-122"/>
              </a:rPr>
              <a:t>随着互联网</a:t>
            </a:r>
            <a:r>
              <a:rPr lang="en-US" sz="2400" b="0">
                <a:solidFill>
                  <a:srgbClr val="0000FF"/>
                </a:solidFill>
                <a:latin typeface="宋体" panose="02010600030101010101" pitchFamily="2" charset="-122"/>
                <a:cs typeface="宋体" panose="02010600030101010101" pitchFamily="2" charset="-122"/>
                <a:hlinkClick r:id="rId3"/>
              </a:rPr>
              <a:t>Web2.0</a:t>
            </a:r>
            <a:r>
              <a:rPr lang="zh-CN" sz="2400" b="0">
                <a:latin typeface="宋体" panose="02010600030101010101" pitchFamily="2" charset="-122"/>
                <a:cs typeface="宋体" panose="02010600030101010101" pitchFamily="2" charset="-122"/>
              </a:rPr>
              <a:t>网站的兴起，传统的关系数据库在应付</a:t>
            </a:r>
            <a:r>
              <a:rPr lang="en-US" sz="2400" b="0">
                <a:latin typeface="宋体" panose="02010600030101010101" pitchFamily="2" charset="-122"/>
                <a:cs typeface="宋体" panose="02010600030101010101" pitchFamily="2" charset="-122"/>
              </a:rPr>
              <a:t>Web2.0</a:t>
            </a:r>
            <a:r>
              <a:rPr lang="zh-CN" sz="2400" b="0">
                <a:latin typeface="宋体" panose="02010600030101010101" pitchFamily="2" charset="-122"/>
                <a:cs typeface="宋体" panose="02010600030101010101" pitchFamily="2" charset="-122"/>
              </a:rPr>
              <a:t>网站，特别是超大规模和高并发的</a:t>
            </a:r>
            <a:r>
              <a:rPr lang="en-US" sz="2400" b="0">
                <a:solidFill>
                  <a:srgbClr val="0000FF"/>
                </a:solidFill>
                <a:latin typeface="宋体" panose="02010600030101010101" pitchFamily="2" charset="-122"/>
                <a:cs typeface="宋体" panose="02010600030101010101" pitchFamily="2" charset="-122"/>
                <a:hlinkClick r:id="rId4"/>
              </a:rPr>
              <a:t>SNS</a:t>
            </a:r>
            <a:r>
              <a:rPr lang="zh-CN" sz="2400" b="0">
                <a:latin typeface="宋体" panose="02010600030101010101" pitchFamily="2" charset="-122"/>
                <a:cs typeface="宋体" panose="02010600030101010101" pitchFamily="2" charset="-122"/>
              </a:rPr>
              <a:t>类型的</a:t>
            </a:r>
            <a:r>
              <a:rPr lang="en-US" sz="2400" b="0">
                <a:latin typeface="宋体" panose="02010600030101010101" pitchFamily="2" charset="-122"/>
                <a:cs typeface="宋体" panose="02010600030101010101" pitchFamily="2" charset="-122"/>
              </a:rPr>
              <a:t>Web2.0</a:t>
            </a:r>
            <a:r>
              <a:rPr lang="zh-CN" sz="2400" b="0">
                <a:latin typeface="宋体" panose="02010600030101010101" pitchFamily="2" charset="-122"/>
                <a:cs typeface="宋体" panose="02010600030101010101" pitchFamily="2" charset="-122"/>
              </a:rPr>
              <a:t>纯</a:t>
            </a:r>
            <a:r>
              <a:rPr lang="zh-CN" sz="2400" b="0">
                <a:solidFill>
                  <a:srgbClr val="0000FF"/>
                </a:solidFill>
                <a:latin typeface="宋体" panose="02010600030101010101" pitchFamily="2" charset="-122"/>
                <a:cs typeface="宋体" panose="02010600030101010101" pitchFamily="2" charset="-122"/>
                <a:hlinkClick r:id="rId5"/>
              </a:rPr>
              <a:t>动态网</a:t>
            </a:r>
            <a:r>
              <a:rPr lang="zh-CN" sz="2400" b="0">
                <a:latin typeface="宋体" panose="02010600030101010101" pitchFamily="2" charset="-122"/>
                <a:cs typeface="宋体" panose="02010600030101010101" pitchFamily="2" charset="-122"/>
              </a:rPr>
              <a:t>站已经显得力不从心，暴露了很多难以克服的问题，而非关系型的数据库则由于其本身的特点得到了非常迅速的发展。</a:t>
            </a:r>
            <a:r>
              <a:rPr lang="en-US" sz="2400" b="0">
                <a:latin typeface="宋体" panose="02010600030101010101" pitchFamily="2" charset="-122"/>
                <a:cs typeface="宋体" panose="02010600030101010101" pitchFamily="2" charset="-122"/>
              </a:rPr>
              <a:t>NoSQL</a:t>
            </a:r>
            <a:r>
              <a:rPr lang="zh-CN" sz="2400" b="0">
                <a:latin typeface="宋体" panose="02010600030101010101" pitchFamily="2" charset="-122"/>
                <a:cs typeface="宋体" panose="02010600030101010101" pitchFamily="2" charset="-122"/>
              </a:rPr>
              <a:t>数据库的产生就是为了解决大规模数据集合多重数据种类带来的挑战。对于NoSQL数据库的兴起，可以大概总结为以下几点：</a:t>
            </a:r>
          </a:p>
        </p:txBody>
      </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3279059"/>
            <a:ext cx="5312708" cy="398780"/>
            <a:chOff x="8258783" y="2250998"/>
            <a:chExt cx="5313425" cy="39878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398781"/>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3.3  分布式系统基础理论</a:t>
              </a:r>
            </a:p>
          </p:txBody>
        </p:sp>
      </p:grpSp>
      <p:grpSp>
        <p:nvGrpSpPr>
          <p:cNvPr id="18" name="组合 44"/>
          <p:cNvGrpSpPr/>
          <p:nvPr/>
        </p:nvGrpSpPr>
        <p:grpSpPr>
          <a:xfrm>
            <a:off x="1520714" y="3835319"/>
            <a:ext cx="6752868" cy="398780"/>
            <a:chOff x="8258783" y="2250998"/>
            <a:chExt cx="6753779" cy="399415"/>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399415"/>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3.4  NoSQL数据库</a:t>
              </a:r>
            </a:p>
          </p:txBody>
        </p:sp>
      </p:grpSp>
      <p:grpSp>
        <p:nvGrpSpPr>
          <p:cNvPr id="2" name="组合 44"/>
          <p:cNvGrpSpPr/>
          <p:nvPr/>
        </p:nvGrpSpPr>
        <p:grpSpPr>
          <a:xfrm>
            <a:off x="1521349" y="4390944"/>
            <a:ext cx="6752868" cy="398780"/>
            <a:chOff x="8258783" y="2251633"/>
            <a:chExt cx="6753779" cy="398779"/>
          </a:xfrm>
        </p:grpSpPr>
        <p:sp>
          <p:nvSpPr>
            <p:cNvPr id="3" name="矩形 2"/>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055765" y="2251633"/>
              <a:ext cx="5956797" cy="398779"/>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3.5  大数据存储与管理技术</a:t>
              </a:r>
            </a:p>
          </p:txBody>
        </p:sp>
      </p:grpSp>
      <p:grpSp>
        <p:nvGrpSpPr>
          <p:cNvPr id="10" name="组合 37"/>
          <p:cNvGrpSpPr/>
          <p:nvPr/>
        </p:nvGrpSpPr>
        <p:grpSpPr>
          <a:xfrm>
            <a:off x="1520079" y="2167174"/>
            <a:ext cx="4521891" cy="398780"/>
            <a:chOff x="8258783" y="2251632"/>
            <a:chExt cx="4522501" cy="39877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7035" y="2251632"/>
              <a:ext cx="3724249"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3.1  大数据的数据类型</a:t>
              </a:r>
            </a:p>
          </p:txBody>
        </p:sp>
      </p:grpSp>
      <p:grpSp>
        <p:nvGrpSpPr>
          <p:cNvPr id="14" name="组合 38"/>
          <p:cNvGrpSpPr/>
          <p:nvPr/>
        </p:nvGrpSpPr>
        <p:grpSpPr>
          <a:xfrm>
            <a:off x="1521349" y="2722799"/>
            <a:ext cx="5312707" cy="398780"/>
            <a:chOff x="8258783" y="2250997"/>
            <a:chExt cx="5313424" cy="39877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3.2  数据管理技术的发展</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rgbClr val="484849"/>
                  </a:solidFill>
                  <a:latin typeface="微软雅黑" panose="020B0503020204020204" pitchFamily="34" charset="-122"/>
                  <a:ea typeface="微软雅黑" panose="020B0503020204020204" pitchFamily="34" charset="-122"/>
                </a:rPr>
                <a:t>NoSQL数据库与关系数据库的比较</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8" name="TextBox 54"/>
          <p:cNvSpPr txBox="1"/>
          <p:nvPr/>
        </p:nvSpPr>
        <p:spPr>
          <a:xfrm>
            <a:off x="603885" y="134302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 </a:t>
            </a:r>
            <a:r>
              <a:rPr sz="2800" b="1" dirty="0">
                <a:solidFill>
                  <a:srgbClr val="484849"/>
                </a:solidFill>
                <a:latin typeface="微软雅黑" panose="020B0503020204020204" pitchFamily="34" charset="-122"/>
                <a:ea typeface="微软雅黑" panose="020B0503020204020204" pitchFamily="34" charset="-122"/>
              </a:rPr>
              <a:t>关系数据库的优势及存在的问题</a:t>
            </a:r>
          </a:p>
        </p:txBody>
      </p:sp>
      <p:sp>
        <p:nvSpPr>
          <p:cNvPr id="100" name="文本框 99"/>
          <p:cNvSpPr txBox="1"/>
          <p:nvPr/>
        </p:nvSpPr>
        <p:spPr>
          <a:xfrm>
            <a:off x="2108200" y="2008505"/>
            <a:ext cx="8738235" cy="2306955"/>
          </a:xfrm>
          <a:prstGeom prst="rect">
            <a:avLst/>
          </a:prstGeom>
          <a:noFill/>
          <a:ln w="9525">
            <a:solidFill>
              <a:schemeClr val="accent3"/>
            </a:solidFill>
          </a:ln>
        </p:spPr>
        <p:txBody>
          <a:bodyPr wrap="square">
            <a:spAutoFit/>
          </a:bodyPr>
          <a:lstStyle/>
          <a:p>
            <a:pPr marL="269875" indent="-269875"/>
            <a:r>
              <a:rPr lang="en-US" sz="2400" b="0">
                <a:latin typeface="宋体" panose="02010600030101010101" pitchFamily="2" charset="-122"/>
                <a:cs typeface="宋体" panose="02010600030101010101" pitchFamily="2" charset="-122"/>
              </a:rPr>
              <a:t>  (1) 适合存储结构化数据。</a:t>
            </a:r>
          </a:p>
          <a:p>
            <a:pPr marL="269875" indent="-269875"/>
            <a:r>
              <a:rPr lang="en-US" sz="2400" b="0">
                <a:latin typeface="宋体" panose="02010600030101010101" pitchFamily="2" charset="-122"/>
                <a:cs typeface="宋体" panose="02010600030101010101" pitchFamily="2" charset="-122"/>
              </a:rPr>
              <a:t>(2) 关系模型的二维结构接近人的逻辑思维</a:t>
            </a:r>
            <a:r>
              <a:rPr lang="zh-CN" sz="2400" b="0">
                <a:latin typeface="宋体" panose="02010600030101010101" pitchFamily="2" charset="-122"/>
                <a:cs typeface="宋体" panose="02010600030101010101" pitchFamily="2" charset="-122"/>
              </a:rPr>
              <a:t>，容易理解。</a:t>
            </a:r>
            <a:endParaRPr lang="en-US" sz="2400" b="0">
              <a:latin typeface="宋体" panose="02010600030101010101" pitchFamily="2" charset="-122"/>
              <a:cs typeface="宋体" panose="02010600030101010101" pitchFamily="2" charset="-122"/>
            </a:endParaRPr>
          </a:p>
          <a:p>
            <a:pPr marL="269875" indent="-269875"/>
            <a:r>
              <a:rPr lang="en-US" sz="2400" b="0">
                <a:latin typeface="宋体" panose="02010600030101010101" pitchFamily="2" charset="-122"/>
                <a:cs typeface="宋体" panose="02010600030101010101" pitchFamily="2" charset="-122"/>
              </a:rPr>
              <a:t>(3) </a:t>
            </a:r>
            <a:r>
              <a:rPr lang="zh-CN" sz="2400" b="0">
                <a:latin typeface="宋体" panose="02010600030101010101" pitchFamily="2" charset="-122"/>
                <a:cs typeface="宋体" panose="02010600030101010101" pitchFamily="2" charset="-122"/>
              </a:rPr>
              <a:t>关系数据库形式规整，代数理论完整，便于数据的维护。</a:t>
            </a:r>
            <a:endParaRPr lang="en-US" sz="2400" b="0">
              <a:latin typeface="宋体" panose="02010600030101010101" pitchFamily="2" charset="-122"/>
              <a:cs typeface="宋体" panose="02010600030101010101" pitchFamily="2" charset="-122"/>
            </a:endParaRPr>
          </a:p>
          <a:p>
            <a:pPr marL="269875" indent="-269875"/>
            <a:r>
              <a:rPr lang="en-US" sz="2400" b="0">
                <a:latin typeface="宋体" panose="02010600030101010101" pitchFamily="2" charset="-122"/>
                <a:cs typeface="宋体" panose="02010600030101010101" pitchFamily="2" charset="-122"/>
              </a:rPr>
              <a:t>(4) </a:t>
            </a:r>
            <a:r>
              <a:rPr lang="zh-CN" sz="2400" b="0">
                <a:latin typeface="宋体" panose="02010600030101010101" pitchFamily="2" charset="-122"/>
                <a:cs typeface="宋体" panose="02010600030101010101" pitchFamily="2" charset="-122"/>
              </a:rPr>
              <a:t>数据的规模与增长可以预期。</a:t>
            </a:r>
            <a:endParaRPr lang="en-US" sz="2400" b="0">
              <a:latin typeface="宋体" panose="02010600030101010101" pitchFamily="2" charset="-122"/>
              <a:cs typeface="宋体" panose="02010600030101010101" pitchFamily="2" charset="-122"/>
            </a:endParaRPr>
          </a:p>
          <a:p>
            <a:pPr marL="269875" indent="-269875"/>
            <a:r>
              <a:rPr lang="en-US" sz="2400" b="0">
                <a:latin typeface="宋体" panose="02010600030101010101" pitchFamily="2" charset="-122"/>
                <a:cs typeface="宋体" panose="02010600030101010101" pitchFamily="2" charset="-122"/>
              </a:rPr>
              <a:t>(5) </a:t>
            </a:r>
            <a:r>
              <a:rPr lang="zh-CN" sz="2400" b="0">
                <a:latin typeface="宋体" panose="02010600030101010101" pitchFamily="2" charset="-122"/>
                <a:cs typeface="宋体" panose="02010600030101010101" pitchFamily="2" charset="-122"/>
              </a:rPr>
              <a:t>事务性强，数据一致行强，具有高稳定性。</a:t>
            </a:r>
            <a:endParaRPr lang="en-US" sz="2400" b="0">
              <a:latin typeface="宋体" panose="02010600030101010101" pitchFamily="2" charset="-122"/>
              <a:cs typeface="宋体" panose="02010600030101010101" pitchFamily="2" charset="-122"/>
            </a:endParaRPr>
          </a:p>
          <a:p>
            <a:pPr marL="269875" indent="-269875"/>
            <a:r>
              <a:rPr lang="en-US" sz="2400" b="0">
                <a:latin typeface="宋体" panose="02010600030101010101" pitchFamily="2" charset="-122"/>
                <a:cs typeface="宋体" panose="02010600030101010101" pitchFamily="2" charset="-122"/>
              </a:rPr>
              <a:t>(6) </a:t>
            </a:r>
            <a:r>
              <a:rPr lang="zh-CN" sz="2400" b="0">
                <a:latin typeface="宋体" panose="02010600030101010101" pitchFamily="2" charset="-122"/>
                <a:cs typeface="宋体" panose="02010600030101010101" pitchFamily="2" charset="-122"/>
              </a:rPr>
              <a:t>技术成熟，有大量成功的应用案例。</a:t>
            </a:r>
            <a:endParaRPr lang="zh-CN" altLang="en-US" sz="2400" b="0">
              <a:latin typeface="宋体" panose="02010600030101010101" pitchFamily="2" charset="-122"/>
              <a:cs typeface="宋体" panose="02010600030101010101" pitchFamily="2" charset="-122"/>
            </a:endParaRPr>
          </a:p>
        </p:txBody>
      </p:sp>
      <p:grpSp>
        <p:nvGrpSpPr>
          <p:cNvPr id="22" name="组合 21"/>
          <p:cNvGrpSpPr/>
          <p:nvPr/>
        </p:nvGrpSpPr>
        <p:grpSpPr>
          <a:xfrm>
            <a:off x="747395" y="2008505"/>
            <a:ext cx="1360805" cy="521970"/>
            <a:chOff x="1803" y="5770"/>
            <a:chExt cx="2143" cy="822"/>
          </a:xfrm>
        </p:grpSpPr>
        <p:sp>
          <p:nvSpPr>
            <p:cNvPr id="24" name="文本框 23"/>
            <p:cNvSpPr txBox="1"/>
            <p:nvPr/>
          </p:nvSpPr>
          <p:spPr>
            <a:xfrm>
              <a:off x="2564" y="5770"/>
              <a:ext cx="1382" cy="725"/>
            </a:xfrm>
            <a:prstGeom prst="rect">
              <a:avLst/>
            </a:prstGeom>
            <a:noFill/>
          </p:spPr>
          <p:txBody>
            <a:bodyPr wrap="square" rtlCol="0">
              <a:spAutoFit/>
            </a:bodyPr>
            <a:lstStyle/>
            <a:p>
              <a:r>
                <a:rPr lang="zh-CN" altLang="en-US" sz="2400" b="1"/>
                <a:t>优势</a:t>
              </a:r>
            </a:p>
          </p:txBody>
        </p:sp>
        <p:sp>
          <p:nvSpPr>
            <p:cNvPr id="25" name="文本框 24"/>
            <p:cNvSpPr txBox="1"/>
            <p:nvPr/>
          </p:nvSpPr>
          <p:spPr>
            <a:xfrm>
              <a:off x="1803"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
        <p:nvSpPr>
          <p:cNvPr id="26" name="文本框 25"/>
          <p:cNvSpPr txBox="1"/>
          <p:nvPr/>
        </p:nvSpPr>
        <p:spPr>
          <a:xfrm>
            <a:off x="603885" y="4583430"/>
            <a:ext cx="10241915" cy="2120900"/>
          </a:xfrm>
          <a:prstGeom prst="rect">
            <a:avLst/>
          </a:prstGeom>
          <a:noFill/>
          <a:ln w="9525">
            <a:noFill/>
          </a:ln>
        </p:spPr>
        <p:txBody>
          <a:bodyPr wrap="square">
            <a:spAutoFit/>
          </a:bodyPr>
          <a:lstStyle/>
          <a:p>
            <a:pPr marL="0" indent="266700">
              <a:lnSpc>
                <a:spcPct val="110000"/>
              </a:lnSpc>
            </a:pPr>
            <a:r>
              <a:rPr lang="zh-CN" sz="2400" b="0">
                <a:latin typeface="Times New Roman" panose="02020603050405020304" charset="0"/>
                <a:ea typeface="宋体" panose="02010600030101010101" pitchFamily="2" charset="-122"/>
              </a:rPr>
              <a:t>凭借关系数据库的诸多优势，在上世纪</a:t>
            </a:r>
            <a:r>
              <a:rPr lang="en-US" sz="2400" b="0">
                <a:latin typeface="Times New Roman" panose="02020603050405020304" charset="0"/>
                <a:ea typeface="宋体" panose="02010600030101010101" pitchFamily="2" charset="-122"/>
              </a:rPr>
              <a:t>90</a:t>
            </a:r>
            <a:r>
              <a:rPr lang="zh-CN" sz="2400" b="0">
                <a:latin typeface="Times New Roman" panose="02020603050405020304" charset="0"/>
                <a:ea typeface="宋体" panose="02010600030101010101" pitchFamily="2" charset="-122"/>
              </a:rPr>
              <a:t>年代的互联网领域建立了庞大的应用市场，积累了大量的成功案例，同时促进了互联网的快速发展。也正是伴随着互联网的快速发展，特别是</a:t>
            </a:r>
            <a:r>
              <a:rPr lang="en-US" sz="2400" b="0">
                <a:latin typeface="Times New Roman" panose="02020603050405020304" charset="0"/>
                <a:ea typeface="宋体" panose="02010600030101010101" pitchFamily="2" charset="-122"/>
              </a:rPr>
              <a:t>W</a:t>
            </a:r>
            <a:r>
              <a:rPr lang="en-US" sz="2400" b="0">
                <a:latin typeface="Times New Roman" panose="02020603050405020304" charset="0"/>
                <a:ea typeface="宋体" panose="02010600030101010101" pitchFamily="2" charset="-122"/>
                <a:cs typeface="宋体" panose="02010600030101010101" pitchFamily="2" charset="-122"/>
              </a:rPr>
              <a:t>eb2</a:t>
            </a:r>
            <a:r>
              <a:rPr lang="en-US" sz="2400" b="0">
                <a:latin typeface="Calibri" panose="020F0502020204030204" pitchFamily="34" charset="0"/>
                <a:ea typeface="宋体" panose="02010600030101010101" pitchFamily="2" charset="-122"/>
                <a:cs typeface="宋体" panose="02010600030101010101" pitchFamily="2" charset="-122"/>
              </a:rPr>
              <a:t>.0</a:t>
            </a:r>
            <a:r>
              <a:rPr lang="zh-CN" sz="2400" b="0">
                <a:latin typeface="Calibri" panose="020F0502020204030204" pitchFamily="34" charset="0"/>
                <a:ea typeface="宋体" panose="02010600030101010101" pitchFamily="2" charset="-122"/>
              </a:rPr>
              <a:t>网站</a:t>
            </a:r>
            <a:r>
              <a:rPr lang="zh-CN" sz="2400" b="0">
                <a:latin typeface="Times New Roman" panose="02020603050405020304" charset="0"/>
                <a:ea typeface="宋体" panose="02010600030101010101" pitchFamily="2" charset="-122"/>
              </a:rPr>
              <a:t>的快速发展，在应对这些超</a:t>
            </a:r>
            <a:r>
              <a:rPr lang="zh-CN" sz="2400" b="1">
                <a:latin typeface="Times New Roman" panose="02020603050405020304" charset="0"/>
                <a:ea typeface="宋体" panose="02010600030101010101" pitchFamily="2" charset="-122"/>
              </a:rPr>
              <a:t>大规模和高并发</a:t>
            </a:r>
            <a:r>
              <a:rPr lang="zh-CN" sz="2400" b="0">
                <a:latin typeface="Times New Roman" panose="02020603050405020304" charset="0"/>
                <a:ea typeface="宋体" panose="02010600030101010101" pitchFamily="2" charset="-122"/>
              </a:rPr>
              <a:t>的应用时，传统的关系数据库就遇到了很多难以克服的问题。</a:t>
            </a:r>
            <a:endParaRPr lang="zh-CN" altLang="en-US" sz="2400" b="0">
              <a:latin typeface="Times New Roman" panose="02020603050405020304" charset="0"/>
              <a:ea typeface="宋体" panose="02010600030101010101" pitchFamily="2" charset="-122"/>
            </a:endParaRPr>
          </a:p>
        </p:txBody>
      </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rgbClr val="484849"/>
                  </a:solidFill>
                  <a:latin typeface="微软雅黑" panose="020B0503020204020204" pitchFamily="34" charset="-122"/>
                  <a:ea typeface="微软雅黑" panose="020B0503020204020204" pitchFamily="34" charset="-122"/>
                </a:rPr>
                <a:t>NoSQL数据库与关系数据库的比较</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8" name="TextBox 54"/>
          <p:cNvSpPr txBox="1"/>
          <p:nvPr/>
        </p:nvSpPr>
        <p:spPr>
          <a:xfrm>
            <a:off x="603885" y="1343025"/>
            <a:ext cx="717677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 </a:t>
            </a:r>
            <a:r>
              <a:rPr sz="2800" b="1" dirty="0">
                <a:solidFill>
                  <a:srgbClr val="484849"/>
                </a:solidFill>
                <a:latin typeface="微软雅黑" panose="020B0503020204020204" pitchFamily="34" charset="-122"/>
                <a:ea typeface="微软雅黑" panose="020B0503020204020204" pitchFamily="34" charset="-122"/>
              </a:rPr>
              <a:t>NoSQL数据库的优势及存在的问题</a:t>
            </a:r>
          </a:p>
        </p:txBody>
      </p:sp>
      <p:sp>
        <p:nvSpPr>
          <p:cNvPr id="100" name="文本框 99"/>
          <p:cNvSpPr txBox="1"/>
          <p:nvPr/>
        </p:nvSpPr>
        <p:spPr>
          <a:xfrm>
            <a:off x="2091689" y="1864995"/>
            <a:ext cx="9983355" cy="2245360"/>
          </a:xfrm>
          <a:prstGeom prst="rect">
            <a:avLst/>
          </a:prstGeom>
          <a:noFill/>
          <a:ln w="9525">
            <a:solidFill>
              <a:schemeClr val="accent3"/>
            </a:solidFill>
          </a:ln>
        </p:spPr>
        <p:txBody>
          <a:bodyPr wrap="square">
            <a:spAutoFit/>
          </a:bodyPr>
          <a:lstStyle/>
          <a:p>
            <a:pPr marL="269875" indent="-269875"/>
            <a:r>
              <a:rPr sz="2000" b="0" dirty="0">
                <a:latin typeface="宋体" panose="02010600030101010101" pitchFamily="2" charset="-122"/>
                <a:cs typeface="宋体" panose="02010600030101010101" pitchFamily="2" charset="-122"/>
              </a:rPr>
              <a:t>（1）数据模型简单且灵活。</a:t>
            </a:r>
          </a:p>
          <a:p>
            <a:pPr marL="269875" indent="-269875"/>
            <a:r>
              <a:rPr sz="2000" b="0" dirty="0">
                <a:latin typeface="宋体" panose="02010600030101010101" pitchFamily="2" charset="-122"/>
                <a:cs typeface="宋体" panose="02010600030101010101" pitchFamily="2" charset="-122"/>
              </a:rPr>
              <a:t>（2）NoSQL更容易扩展。</a:t>
            </a:r>
          </a:p>
          <a:p>
            <a:pPr marL="269875" indent="-269875"/>
            <a:r>
              <a:rPr sz="2000" b="0" dirty="0">
                <a:latin typeface="宋体" panose="02010600030101010101" pitchFamily="2" charset="-122"/>
                <a:cs typeface="宋体" panose="02010600030101010101" pitchFamily="2" charset="-122"/>
              </a:rPr>
              <a:t>（3）数据库结构简单、容量更大，性能更高。</a:t>
            </a:r>
          </a:p>
          <a:p>
            <a:pPr marL="269875" indent="-269875"/>
            <a:r>
              <a:rPr sz="2000" b="0" dirty="0">
                <a:latin typeface="宋体" panose="02010600030101010101" pitchFamily="2" charset="-122"/>
                <a:cs typeface="宋体" panose="02010600030101010101" pitchFamily="2" charset="-122"/>
              </a:rPr>
              <a:t>（4）按照Key，很容易映射复杂值的环境，且有较高的获取数据效率。</a:t>
            </a:r>
          </a:p>
          <a:p>
            <a:pPr marL="269875" indent="-269875"/>
            <a:r>
              <a:rPr sz="2000" b="0" dirty="0">
                <a:latin typeface="宋体" panose="02010600030101010101" pitchFamily="2" charset="-122"/>
                <a:cs typeface="宋体" panose="02010600030101010101" pitchFamily="2" charset="-122"/>
              </a:rPr>
              <a:t>（5）数据分区，提高了并行性，分区的同时进行了复制，防止了数据失效的问题。</a:t>
            </a:r>
          </a:p>
          <a:p>
            <a:pPr marL="269875" indent="-269875"/>
            <a:r>
              <a:rPr sz="2000" b="0" dirty="0">
                <a:latin typeface="宋体" panose="02010600030101010101" pitchFamily="2" charset="-122"/>
                <a:cs typeface="宋体" panose="02010600030101010101" pitchFamily="2" charset="-122"/>
              </a:rPr>
              <a:t>（6）和RAID存储系统不同的是，NoSQL中的复制，往往是基于日志的异步复制。这样，数据就可以尽快地写入一个节点，而不会由于网络传输引起迟延。</a:t>
            </a:r>
          </a:p>
        </p:txBody>
      </p:sp>
      <p:grpSp>
        <p:nvGrpSpPr>
          <p:cNvPr id="22" name="组合 21"/>
          <p:cNvGrpSpPr/>
          <p:nvPr/>
        </p:nvGrpSpPr>
        <p:grpSpPr>
          <a:xfrm>
            <a:off x="747395" y="2008505"/>
            <a:ext cx="1360805" cy="521970"/>
            <a:chOff x="1803" y="5770"/>
            <a:chExt cx="2143" cy="822"/>
          </a:xfrm>
        </p:grpSpPr>
        <p:sp>
          <p:nvSpPr>
            <p:cNvPr id="24" name="文本框 23"/>
            <p:cNvSpPr txBox="1"/>
            <p:nvPr/>
          </p:nvSpPr>
          <p:spPr>
            <a:xfrm>
              <a:off x="2564" y="5770"/>
              <a:ext cx="1382" cy="725"/>
            </a:xfrm>
            <a:prstGeom prst="rect">
              <a:avLst/>
            </a:prstGeom>
            <a:noFill/>
          </p:spPr>
          <p:txBody>
            <a:bodyPr wrap="square" rtlCol="0">
              <a:spAutoFit/>
            </a:bodyPr>
            <a:lstStyle/>
            <a:p>
              <a:r>
                <a:rPr lang="zh-CN" altLang="en-US" sz="2400" b="1"/>
                <a:t>优势</a:t>
              </a:r>
            </a:p>
          </p:txBody>
        </p:sp>
        <p:sp>
          <p:nvSpPr>
            <p:cNvPr id="25" name="文本框 24"/>
            <p:cNvSpPr txBox="1"/>
            <p:nvPr/>
          </p:nvSpPr>
          <p:spPr>
            <a:xfrm>
              <a:off x="1803"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
        <p:nvSpPr>
          <p:cNvPr id="4" name="文本框 3"/>
          <p:cNvSpPr txBox="1"/>
          <p:nvPr/>
        </p:nvSpPr>
        <p:spPr>
          <a:xfrm>
            <a:off x="2091690" y="4216400"/>
            <a:ext cx="10104120" cy="2553335"/>
          </a:xfrm>
          <a:prstGeom prst="rect">
            <a:avLst/>
          </a:prstGeom>
          <a:noFill/>
          <a:ln w="9525">
            <a:solidFill>
              <a:schemeClr val="accent3"/>
            </a:solidFill>
          </a:ln>
        </p:spPr>
        <p:txBody>
          <a:bodyPr wrap="square">
            <a:spAutoFit/>
          </a:bodyPr>
          <a:lstStyle/>
          <a:p>
            <a:pPr marL="269875" indent="-269875"/>
            <a:r>
              <a:rPr sz="2000" b="0">
                <a:latin typeface="宋体" panose="02010600030101010101" pitchFamily="2" charset="-122"/>
                <a:cs typeface="宋体" panose="02010600030101010101" pitchFamily="2" charset="-122"/>
              </a:rPr>
              <a:t>（1）由于NoSQL数据库是面向应用的，</a:t>
            </a:r>
            <a:r>
              <a:rPr sz="2000" b="1">
                <a:latin typeface="宋体" panose="02010600030101010101" pitchFamily="2" charset="-122"/>
                <a:cs typeface="宋体" panose="02010600030101010101" pitchFamily="2" charset="-122"/>
              </a:rPr>
              <a:t>缺乏通用性</a:t>
            </a:r>
            <a:r>
              <a:rPr sz="2000" b="0">
                <a:latin typeface="宋体" panose="02010600030101010101" pitchFamily="2" charset="-122"/>
                <a:cs typeface="宋体" panose="02010600030101010101" pitchFamily="2" charset="-122"/>
              </a:rPr>
              <a:t>。</a:t>
            </a:r>
          </a:p>
          <a:p>
            <a:pPr marL="269875" indent="-269875"/>
            <a:r>
              <a:rPr sz="2000" b="0">
                <a:latin typeface="宋体" panose="02010600030101010101" pitchFamily="2" charset="-122"/>
                <a:cs typeface="宋体" panose="02010600030101010101" pitchFamily="2" charset="-122"/>
              </a:rPr>
              <a:t>（2）NoSQL数据库的应用成熟度不高，实际应用较少，已有产品支持的功能有限导致其应用</a:t>
            </a:r>
            <a:r>
              <a:rPr sz="2000" b="1">
                <a:latin typeface="宋体" panose="02010600030101010101" pitchFamily="2" charset="-122"/>
                <a:cs typeface="宋体" panose="02010600030101010101" pitchFamily="2" charset="-122"/>
              </a:rPr>
              <a:t>具有一定的局限性</a:t>
            </a:r>
            <a:r>
              <a:rPr sz="2000" b="0">
                <a:latin typeface="宋体" panose="02010600030101010101" pitchFamily="2" charset="-122"/>
                <a:cs typeface="宋体" panose="02010600030101010101" pitchFamily="2" charset="-122"/>
              </a:rPr>
              <a:t>。</a:t>
            </a:r>
          </a:p>
          <a:p>
            <a:pPr marL="269875" indent="-269875"/>
            <a:r>
              <a:rPr sz="2000" b="0">
                <a:latin typeface="宋体" panose="02010600030101010101" pitchFamily="2" charset="-122"/>
                <a:cs typeface="宋体" panose="02010600030101010101" pitchFamily="2" charset="-122"/>
              </a:rPr>
              <a:t>（3）没有强一致性约束，有些场景无法适用，这也是无法代替关系数据库的原因之一。</a:t>
            </a:r>
          </a:p>
          <a:p>
            <a:pPr marL="269875" indent="-269875"/>
            <a:r>
              <a:rPr sz="2000" b="0">
                <a:latin typeface="宋体" panose="02010600030101010101" pitchFamily="2" charset="-122"/>
                <a:cs typeface="宋体" panose="02010600030101010101" pitchFamily="2" charset="-122"/>
              </a:rPr>
              <a:t>（4）由于缺乏类似关系数据库所具有的强有力的理论，数据库的设计很难体现业务的</a:t>
            </a:r>
          </a:p>
          <a:p>
            <a:pPr marL="269875" indent="-269875"/>
            <a:r>
              <a:rPr sz="2000" b="0">
                <a:latin typeface="宋体" panose="02010600030101010101" pitchFamily="2" charset="-122"/>
                <a:cs typeface="宋体" panose="02010600030101010101" pitchFamily="2" charset="-122"/>
              </a:rPr>
              <a:t>实际情况，也增加了数据库设计的难度。</a:t>
            </a:r>
          </a:p>
          <a:p>
            <a:pPr marL="269875" indent="-269875"/>
            <a:r>
              <a:rPr sz="2000" b="0">
                <a:latin typeface="宋体" panose="02010600030101010101" pitchFamily="2" charset="-122"/>
                <a:cs typeface="宋体" panose="02010600030101010101" pitchFamily="2" charset="-122"/>
              </a:rPr>
              <a:t>（5）目前为止，HBase数据库是安全特性最完善的NoSQL数据库产品之一，而其他的</a:t>
            </a:r>
          </a:p>
          <a:p>
            <a:pPr marL="269875" indent="-269875"/>
            <a:r>
              <a:rPr sz="2000" b="0">
                <a:latin typeface="宋体" panose="02010600030101010101" pitchFamily="2" charset="-122"/>
                <a:cs typeface="宋体" panose="02010600030101010101" pitchFamily="2" charset="-122"/>
              </a:rPr>
              <a:t>NoSQL数据库多数没有提供内建的安全机制</a:t>
            </a:r>
          </a:p>
        </p:txBody>
      </p:sp>
      <p:grpSp>
        <p:nvGrpSpPr>
          <p:cNvPr id="8" name="组合 7"/>
          <p:cNvGrpSpPr/>
          <p:nvPr/>
        </p:nvGrpSpPr>
        <p:grpSpPr>
          <a:xfrm>
            <a:off x="747395" y="4575175"/>
            <a:ext cx="1360805" cy="521970"/>
            <a:chOff x="1803" y="5770"/>
            <a:chExt cx="2143" cy="822"/>
          </a:xfrm>
        </p:grpSpPr>
        <p:sp>
          <p:nvSpPr>
            <p:cNvPr id="10" name="文本框 9"/>
            <p:cNvSpPr txBox="1"/>
            <p:nvPr/>
          </p:nvSpPr>
          <p:spPr>
            <a:xfrm>
              <a:off x="2564" y="5770"/>
              <a:ext cx="1382" cy="725"/>
            </a:xfrm>
            <a:prstGeom prst="rect">
              <a:avLst/>
            </a:prstGeom>
            <a:noFill/>
          </p:spPr>
          <p:txBody>
            <a:bodyPr wrap="square" rtlCol="0">
              <a:spAutoFit/>
            </a:bodyPr>
            <a:lstStyle/>
            <a:p>
              <a:r>
                <a:rPr lang="zh-CN" altLang="en-US" sz="2400" b="1"/>
                <a:t>问题</a:t>
              </a:r>
            </a:p>
          </p:txBody>
        </p:sp>
        <p:sp>
          <p:nvSpPr>
            <p:cNvPr id="11" name="文本框 10"/>
            <p:cNvSpPr txBox="1"/>
            <p:nvPr/>
          </p:nvSpPr>
          <p:spPr>
            <a:xfrm>
              <a:off x="1803"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rgbClr val="484849"/>
                  </a:solidFill>
                  <a:latin typeface="微软雅黑" panose="020B0503020204020204" pitchFamily="34" charset="-122"/>
                  <a:ea typeface="微软雅黑" panose="020B0503020204020204" pitchFamily="34" charset="-122"/>
                </a:rPr>
                <a:t>NoSQL数据库与关系数据库的比较</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8" name="TextBox 54"/>
          <p:cNvSpPr txBox="1"/>
          <p:nvPr/>
        </p:nvSpPr>
        <p:spPr>
          <a:xfrm>
            <a:off x="603885" y="1558290"/>
            <a:ext cx="717677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 </a:t>
            </a:r>
            <a:r>
              <a:rPr sz="2800" b="1" dirty="0">
                <a:solidFill>
                  <a:srgbClr val="484849"/>
                </a:solidFill>
                <a:latin typeface="微软雅黑" panose="020B0503020204020204" pitchFamily="34" charset="-122"/>
                <a:ea typeface="微软雅黑" panose="020B0503020204020204" pitchFamily="34" charset="-122"/>
              </a:rPr>
              <a:t>NoSQL数据库和传统关系数据库相结合</a:t>
            </a:r>
          </a:p>
        </p:txBody>
      </p:sp>
      <p:sp>
        <p:nvSpPr>
          <p:cNvPr id="100" name="文本框 99"/>
          <p:cNvSpPr txBox="1"/>
          <p:nvPr/>
        </p:nvSpPr>
        <p:spPr>
          <a:xfrm>
            <a:off x="1015365" y="2295525"/>
            <a:ext cx="9907552" cy="3338195"/>
          </a:xfrm>
          <a:prstGeom prst="rect">
            <a:avLst/>
          </a:prstGeom>
          <a:noFill/>
          <a:ln w="9525">
            <a:solidFill>
              <a:schemeClr val="accent2">
                <a:lumMod val="65000"/>
              </a:schemeClr>
            </a:solidFill>
          </a:ln>
        </p:spPr>
        <p:txBody>
          <a:bodyPr wrap="square">
            <a:spAutoFit/>
          </a:bodyPr>
          <a:lstStyle/>
          <a:p>
            <a:pPr marL="269875" indent="-269875">
              <a:lnSpc>
                <a:spcPct val="110000"/>
              </a:lnSpc>
            </a:pPr>
            <a:r>
              <a:rPr sz="2400" b="0" dirty="0" err="1">
                <a:latin typeface="宋体" panose="02010600030101010101" pitchFamily="2" charset="-122"/>
                <a:cs typeface="宋体" panose="02010600030101010101" pitchFamily="2" charset="-122"/>
              </a:rPr>
              <a:t>NoSQL数据库和传统关系数据库都有各自的优势和问题。基于它们的适用范围不同，目前主流架构采用关系数据库（如MySQl</a:t>
            </a:r>
            <a:r>
              <a:rPr sz="2400" b="0" dirty="0">
                <a:latin typeface="宋体" panose="02010600030101010101" pitchFamily="2" charset="-122"/>
                <a:cs typeface="宋体" panose="02010600030101010101" pitchFamily="2" charset="-122"/>
              </a:rPr>
              <a:t>）+</a:t>
            </a:r>
            <a:r>
              <a:rPr sz="2400" b="0" dirty="0" err="1">
                <a:latin typeface="宋体" panose="02010600030101010101" pitchFamily="2" charset="-122"/>
                <a:cs typeface="宋体" panose="02010600030101010101" pitchFamily="2" charset="-122"/>
              </a:rPr>
              <a:t>NoSQL的组合方案。目前为止，还没有出现一个能够通吃各种场景的数据库，而且根据CAP理论，这样的数据库是不存在的</a:t>
            </a:r>
            <a:r>
              <a:rPr sz="2400" b="0" dirty="0">
                <a:latin typeface="宋体" panose="02010600030101010101" pitchFamily="2" charset="-122"/>
                <a:cs typeface="宋体" panose="02010600030101010101" pitchFamily="2" charset="-122"/>
              </a:rPr>
              <a:t>。 </a:t>
            </a:r>
          </a:p>
          <a:p>
            <a:pPr marL="269875" indent="-269875">
              <a:lnSpc>
                <a:spcPct val="110000"/>
              </a:lnSpc>
            </a:pPr>
            <a:r>
              <a:rPr sz="2400" b="0" dirty="0">
                <a:latin typeface="宋体" panose="02010600030101010101" pitchFamily="2" charset="-122"/>
                <a:cs typeface="宋体" panose="02010600030101010101" pitchFamily="2" charset="-122"/>
              </a:rPr>
              <a:t>在强一致性和高可用性的场景下，数据库基于ACID特性；而在高可用性和扩展性场景下，数据库采用BASE思想。NoSQL数据库可以弥补关系数据库的一些缺陷，但是目前还是无法取代关系数据库，将其两者结合起来使用，各取所长，才是应对当下海量数据处理问题的正确方式。</a:t>
            </a:r>
          </a:p>
        </p:txBody>
      </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8" name="TextBox 54"/>
          <p:cNvSpPr txBox="1"/>
          <p:nvPr/>
        </p:nvSpPr>
        <p:spPr>
          <a:xfrm>
            <a:off x="328295" y="742950"/>
            <a:ext cx="11310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 </a:t>
            </a:r>
            <a:r>
              <a:rPr sz="2800" b="1" dirty="0">
                <a:solidFill>
                  <a:srgbClr val="484849"/>
                </a:solidFill>
                <a:latin typeface="微软雅黑" panose="020B0503020204020204" pitchFamily="34" charset="-122"/>
                <a:ea typeface="微软雅黑" panose="020B0503020204020204" pitchFamily="34" charset="-122"/>
              </a:rPr>
              <a:t>NoSQL数据库的四大类型</a:t>
            </a:r>
            <a:r>
              <a:rPr lang="zh-CN" sz="2800" b="1" dirty="0">
                <a:solidFill>
                  <a:srgbClr val="484849"/>
                </a:solidFill>
                <a:latin typeface="微软雅黑" panose="020B0503020204020204" pitchFamily="34" charset="-122"/>
                <a:ea typeface="微软雅黑" panose="020B0503020204020204" pitchFamily="34" charset="-122"/>
              </a:rPr>
              <a:t>：</a:t>
            </a:r>
            <a:r>
              <a:rPr lang="zh-CN" sz="2000" dirty="0">
                <a:solidFill>
                  <a:srgbClr val="484849"/>
                </a:solidFill>
                <a:latin typeface="微软雅黑" panose="020B0503020204020204" pitchFamily="34" charset="-122"/>
                <a:ea typeface="微软雅黑" panose="020B0503020204020204" pitchFamily="34" charset="-122"/>
              </a:rPr>
              <a:t>键值存储、列存储、文档型数据库、图形数据库</a:t>
            </a:r>
          </a:p>
        </p:txBody>
      </p:sp>
      <p:sp>
        <p:nvSpPr>
          <p:cNvPr id="4" name="文本框 3"/>
          <p:cNvSpPr txBox="1"/>
          <p:nvPr/>
        </p:nvSpPr>
        <p:spPr>
          <a:xfrm>
            <a:off x="603885" y="2129155"/>
            <a:ext cx="11177270" cy="4154170"/>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键值数据库是最常用的NoSQL数据库，类似哈希表，它的数据是以键值对（Key-Value）的形式保存的。Key/value模型的优势在于简单、易部署。但是如果只对部分值进行查询或更新的时候，Key/value就显得效率低下了。</a:t>
            </a:r>
          </a:p>
          <a:p>
            <a:pPr marL="0" indent="266700"/>
            <a:r>
              <a:rPr lang="zh-CN" sz="2400" b="1">
                <a:ea typeface="宋体" panose="02010600030101010101" pitchFamily="2" charset="-122"/>
              </a:rPr>
              <a:t>适用的场景</a:t>
            </a:r>
            <a:r>
              <a:rPr lang="zh-CN" sz="2400" b="0">
                <a:ea typeface="宋体" panose="02010600030101010101" pitchFamily="2" charset="-122"/>
              </a:rPr>
              <a:t>：储存用户信息，比如会话、配置文件、参数、购物车等等。这些信息一般都和ID(键)挂钩，这种情景下键值数据库是个很好的选择。</a:t>
            </a:r>
          </a:p>
          <a:p>
            <a:pPr marL="0" indent="266700"/>
            <a:r>
              <a:rPr lang="zh-CN" sz="2400" b="1">
                <a:ea typeface="宋体" panose="02010600030101010101" pitchFamily="2" charset="-122"/>
              </a:rPr>
              <a:t>不适用场景：</a:t>
            </a:r>
          </a:p>
          <a:p>
            <a:pPr marL="0" indent="266700"/>
            <a:r>
              <a:rPr lang="zh-CN" sz="2400" b="0">
                <a:ea typeface="宋体" panose="02010600030101010101" pitchFamily="2" charset="-122"/>
              </a:rPr>
              <a:t>（1）取代通过键查询，而是通过值来查询。Key-Value数据库中根本没有通过值查询的途径。</a:t>
            </a:r>
          </a:p>
          <a:p>
            <a:pPr marL="0" indent="266700"/>
            <a:r>
              <a:rPr lang="zh-CN" sz="2400" b="0">
                <a:ea typeface="宋体" panose="02010600030101010101" pitchFamily="2" charset="-122"/>
              </a:rPr>
              <a:t>（2）需要储存数据之间的关系。在Key-Value数据库中不能通过两个或以上的键来关联数据。</a:t>
            </a:r>
          </a:p>
          <a:p>
            <a:pPr marL="0" indent="266700"/>
            <a:r>
              <a:rPr lang="zh-CN" sz="2400" b="0">
                <a:ea typeface="宋体" panose="02010600030101010101" pitchFamily="2" charset="-122"/>
              </a:rPr>
              <a:t>（3）事务的支持。在Key-Value数据库中故障产生时不可以进行回滚。</a:t>
            </a:r>
          </a:p>
        </p:txBody>
      </p:sp>
      <p:sp>
        <p:nvSpPr>
          <p:cNvPr id="11" name="文本框 10"/>
          <p:cNvSpPr txBox="1"/>
          <p:nvPr/>
        </p:nvSpPr>
        <p:spPr>
          <a:xfrm>
            <a:off x="675640" y="1408430"/>
            <a:ext cx="5050790"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1.键值(Key-Value)存储数据库</a:t>
            </a:r>
          </a:p>
        </p:txBody>
      </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1483360"/>
            <a:ext cx="11177270" cy="5262245"/>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列存储数据库将数据储存在列族中，一个列族存储经常被一起查询的相关数据。举个例子，如果我们有一个Person类，我们通常会一起查询他们的姓名和年龄而不是薪资。这种情况下，姓名和年龄就会被放入一个列族中，而薪资则在另一个列族中。</a:t>
            </a:r>
          </a:p>
          <a:p>
            <a:pPr marL="0" indent="266700"/>
            <a:r>
              <a:rPr lang="zh-CN" sz="2400" b="0">
                <a:ea typeface="宋体" panose="02010600030101010101" pitchFamily="2" charset="-122"/>
              </a:rPr>
              <a:t>适用的场景：</a:t>
            </a:r>
          </a:p>
          <a:p>
            <a:pPr marL="0" indent="266700"/>
            <a:r>
              <a:rPr lang="zh-CN" sz="2400" b="0">
                <a:ea typeface="宋体" panose="02010600030101010101" pitchFamily="2" charset="-122"/>
              </a:rPr>
              <a:t>（1）日志。因为我们可以将数据储存在不同的列中，每个应用程序可以将信息写入自己的列族中。</a:t>
            </a:r>
          </a:p>
          <a:p>
            <a:pPr marL="0" indent="266700"/>
            <a:r>
              <a:rPr lang="zh-CN" sz="2400" b="0">
                <a:ea typeface="宋体" panose="02010600030101010101" pitchFamily="2" charset="-122"/>
              </a:rPr>
              <a:t>（2）博客平台。我们储存每个信息到不同的列族中。举个例子，标签可以储存在一个，类别可以在一个，而文章则在另一个。</a:t>
            </a:r>
          </a:p>
          <a:p>
            <a:pPr marL="0" indent="266700"/>
            <a:r>
              <a:rPr lang="zh-CN" sz="2400" b="0">
                <a:ea typeface="宋体" panose="02010600030101010101" pitchFamily="2" charset="-122"/>
              </a:rPr>
              <a:t>不适用场景：</a:t>
            </a:r>
          </a:p>
          <a:p>
            <a:pPr marL="0" indent="266700"/>
            <a:r>
              <a:rPr lang="zh-CN" sz="2400" b="0">
                <a:ea typeface="宋体" panose="02010600030101010101" pitchFamily="2" charset="-122"/>
              </a:rPr>
              <a:t>（1）需要ACID事务。有些列存储数据库不支持事务。</a:t>
            </a:r>
          </a:p>
          <a:p>
            <a:pPr marL="0" indent="266700"/>
            <a:r>
              <a:rPr lang="zh-CN" sz="2400" b="0">
                <a:ea typeface="宋体" panose="02010600030101010101" pitchFamily="2" charset="-122"/>
              </a:rPr>
              <a:t>（2）原型设计。列存储数据库的数据结构是基于我们期望的数据查询方式而定。在模型设计之初，我们根本不可能去预测它的查询方式，而一旦查询方式改变，我们就必须重新设计列族。</a:t>
            </a:r>
          </a:p>
        </p:txBody>
      </p:sp>
      <p:sp>
        <p:nvSpPr>
          <p:cNvPr id="11" name="文本框 10"/>
          <p:cNvSpPr txBox="1"/>
          <p:nvPr/>
        </p:nvSpPr>
        <p:spPr>
          <a:xfrm>
            <a:off x="675640" y="762635"/>
            <a:ext cx="6760845"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2.列存储（Column-orientated）数据库</a:t>
            </a:r>
          </a:p>
        </p:txBody>
      </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1483360"/>
            <a:ext cx="11177270" cy="4965065"/>
          </a:xfrm>
          <a:prstGeom prst="rect">
            <a:avLst/>
          </a:prstGeom>
          <a:noFill/>
          <a:ln w="9525">
            <a:solidFill>
              <a:srgbClr val="0A97A6"/>
            </a:solidFill>
          </a:ln>
        </p:spPr>
        <p:txBody>
          <a:bodyPr wrap="square">
            <a:spAutoFit/>
          </a:bodyPr>
          <a:lstStyle/>
          <a:p>
            <a:pPr marL="0" indent="266700">
              <a:lnSpc>
                <a:spcPct val="120000"/>
              </a:lnSpc>
            </a:pPr>
            <a:r>
              <a:rPr lang="zh-CN" sz="2400" b="0">
                <a:ea typeface="宋体" panose="02010600030101010101" pitchFamily="2" charset="-122"/>
              </a:rPr>
              <a:t>文档数据库是一种用来管理文档的数据库，它与传统数据库的不同在于，其处理的基本单位是文档。每个文档都是自包含的数据单元，是一系列数据项的集合，可长可短，甚至可以无结构。每个数据项都有一个名称与对应的值，值既可以是简单的数据类型，如字符串、数字和日期等;也可以是复杂的类型，如有序列表和关联对象。文档型数据库可以看作是键值数据库的升级版，允许之间嵌套键值。而且文档型数据库比键值数据库的查询效率更高。</a:t>
            </a:r>
          </a:p>
          <a:p>
            <a:pPr marL="0" indent="266700">
              <a:lnSpc>
                <a:spcPct val="120000"/>
              </a:lnSpc>
            </a:pPr>
            <a:r>
              <a:rPr lang="zh-CN" sz="2400" b="0">
                <a:ea typeface="宋体" panose="02010600030101010101" pitchFamily="2" charset="-122"/>
              </a:rPr>
              <a:t>适用的场景：</a:t>
            </a:r>
          </a:p>
          <a:p>
            <a:pPr marL="0" indent="266700">
              <a:lnSpc>
                <a:spcPct val="120000"/>
              </a:lnSpc>
            </a:pPr>
            <a:r>
              <a:rPr lang="zh-CN" sz="2400" b="0">
                <a:ea typeface="宋体" panose="02010600030101010101" pitchFamily="2" charset="-122"/>
              </a:rPr>
              <a:t>（1）日志。企业环境下，每个应用程序都有不同的日志信息。</a:t>
            </a:r>
          </a:p>
          <a:p>
            <a:pPr marL="0" indent="266700">
              <a:lnSpc>
                <a:spcPct val="120000"/>
              </a:lnSpc>
            </a:pPr>
            <a:r>
              <a:rPr lang="zh-CN" sz="2400" b="0">
                <a:ea typeface="宋体" panose="02010600030101010101" pitchFamily="2" charset="-122"/>
              </a:rPr>
              <a:t>（2）分析。鉴于它的弱模式结构，不改变模式下就可以储存不同的度量方法及添加新度量。</a:t>
            </a:r>
          </a:p>
          <a:p>
            <a:pPr marL="0" indent="266700">
              <a:lnSpc>
                <a:spcPct val="120000"/>
              </a:lnSpc>
            </a:pPr>
            <a:r>
              <a:rPr lang="zh-CN" sz="2400" b="0">
                <a:ea typeface="宋体" panose="02010600030101010101" pitchFamily="2" charset="-122"/>
              </a:rPr>
              <a:t>不适用场景：在不同的文档上需要添加事务。</a:t>
            </a:r>
          </a:p>
        </p:txBody>
      </p:sp>
      <p:sp>
        <p:nvSpPr>
          <p:cNvPr id="11" name="文本框 10"/>
          <p:cNvSpPr txBox="1"/>
          <p:nvPr/>
        </p:nvSpPr>
        <p:spPr>
          <a:xfrm>
            <a:off x="675640" y="762635"/>
            <a:ext cx="6922135"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3.文档型（Document-Oriented）数据库</a:t>
            </a:r>
          </a:p>
        </p:txBody>
      </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3.4  NoSQL</a:t>
            </a:r>
            <a:r>
              <a:rPr lang="zh-CN" altLang="en-US" sz="2800" b="1" dirty="0">
                <a:solidFill>
                  <a:schemeClr val="accent2"/>
                </a:solidFill>
                <a:latin typeface="微软雅黑" panose="020B0503020204020204" pitchFamily="34" charset="-122"/>
                <a:ea typeface="微软雅黑" panose="020B0503020204020204" pitchFamily="34" charset="-122"/>
                <a:sym typeface="+mn-ea"/>
              </a:rPr>
              <a:t>数据库</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3885" y="1483360"/>
            <a:ext cx="11177270" cy="4521835"/>
          </a:xfrm>
          <a:prstGeom prst="rect">
            <a:avLst/>
          </a:prstGeom>
          <a:noFill/>
          <a:ln w="9525">
            <a:solidFill>
              <a:srgbClr val="0A97A6"/>
            </a:solidFill>
          </a:ln>
        </p:spPr>
        <p:txBody>
          <a:bodyPr wrap="square">
            <a:spAutoFit/>
          </a:bodyPr>
          <a:lstStyle/>
          <a:p>
            <a:pPr marL="0" indent="266700">
              <a:lnSpc>
                <a:spcPct val="120000"/>
              </a:lnSpc>
            </a:pPr>
            <a:r>
              <a:rPr lang="zh-CN" sz="2400" b="0">
                <a:ea typeface="宋体" panose="02010600030101010101" pitchFamily="2" charset="-122"/>
              </a:rPr>
              <a:t>图形结构的数据库同其他行列以及刚性结构的SQL数据库不同，它是使用灵活的图形模型，并且能够扩展到多个服务器上。图形数据库以实体为顶点，实体间的关系作为边建图。对于很多应用领域来说，其事物对象本来就是一个图结构，比如社交网络与交通运输网络。对于这些应用使用图形结构的数据库进行存储就比较方便。</a:t>
            </a:r>
          </a:p>
          <a:p>
            <a:pPr marL="0" indent="266700">
              <a:lnSpc>
                <a:spcPct val="120000"/>
              </a:lnSpc>
            </a:pPr>
            <a:r>
              <a:rPr lang="zh-CN" sz="2400" b="0">
                <a:ea typeface="宋体" panose="02010600030101010101" pitchFamily="2" charset="-122"/>
              </a:rPr>
              <a:t>适用的场景：</a:t>
            </a:r>
          </a:p>
          <a:p>
            <a:pPr marL="0" indent="266700">
              <a:lnSpc>
                <a:spcPct val="120000"/>
              </a:lnSpc>
            </a:pPr>
            <a:r>
              <a:rPr lang="zh-CN" sz="2400" b="0">
                <a:ea typeface="宋体" panose="02010600030101010101" pitchFamily="2" charset="-122"/>
              </a:rPr>
              <a:t>（1）在一些关系性强的数据中。</a:t>
            </a:r>
          </a:p>
          <a:p>
            <a:pPr marL="0" indent="266700">
              <a:lnSpc>
                <a:spcPct val="120000"/>
              </a:lnSpc>
            </a:pPr>
            <a:r>
              <a:rPr lang="zh-CN" sz="2400" b="0">
                <a:ea typeface="宋体" panose="02010600030101010101" pitchFamily="2" charset="-122"/>
              </a:rPr>
              <a:t>（2）推荐引擎。如果我们将数据以图的形式表现，那么将会非常有益于推荐的制定。</a:t>
            </a:r>
          </a:p>
          <a:p>
            <a:pPr marL="0" indent="266700">
              <a:lnSpc>
                <a:spcPct val="120000"/>
              </a:lnSpc>
            </a:pPr>
            <a:r>
              <a:rPr lang="zh-CN" sz="2400" b="0">
                <a:ea typeface="宋体" panose="02010600030101010101" pitchFamily="2" charset="-122"/>
              </a:rPr>
              <a:t>不适用场景：非图形的数据模型。图数据库的适用范围很小，因为很少有操作涉及到整个图。</a:t>
            </a:r>
          </a:p>
        </p:txBody>
      </p:sp>
      <p:sp>
        <p:nvSpPr>
          <p:cNvPr id="11" name="文本框 10"/>
          <p:cNvSpPr txBox="1"/>
          <p:nvPr/>
        </p:nvSpPr>
        <p:spPr>
          <a:xfrm>
            <a:off x="675640" y="762635"/>
            <a:ext cx="5814695" cy="521970"/>
          </a:xfrm>
          <a:prstGeom prst="rect">
            <a:avLst/>
          </a:prstGeom>
          <a:noFill/>
        </p:spPr>
        <p:txBody>
          <a:bodyPr wrap="none" rtlCol="0" anchor="t">
            <a:spAutoFit/>
          </a:bodyPr>
          <a:lstStyle/>
          <a:p>
            <a:pPr algn="l"/>
            <a:r>
              <a:rPr lang="zh-CN" altLang="en-US" sz="2800" b="1">
                <a:latin typeface="微软雅黑" panose="020B0503020204020204" pitchFamily="34" charset="-122"/>
                <a:ea typeface="微软雅黑" panose="020B0503020204020204" pitchFamily="34" charset="-122"/>
                <a:sym typeface="+mn-ea"/>
              </a:rPr>
              <a:t>4.图形（Graph-Oriented）数据库</a:t>
            </a:r>
          </a:p>
        </p:txBody>
      </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sp>
        <p:nvSpPr>
          <p:cNvPr id="100" name="文本框 99"/>
          <p:cNvSpPr txBox="1"/>
          <p:nvPr/>
        </p:nvSpPr>
        <p:spPr>
          <a:xfrm>
            <a:off x="487680" y="788670"/>
            <a:ext cx="11005185" cy="1714500"/>
          </a:xfrm>
          <a:prstGeom prst="rect">
            <a:avLst/>
          </a:prstGeom>
          <a:noFill/>
          <a:ln w="9525">
            <a:solidFill>
              <a:schemeClr val="accent2">
                <a:lumMod val="65000"/>
              </a:schemeClr>
            </a:solidFill>
          </a:ln>
        </p:spPr>
        <p:txBody>
          <a:bodyPr wrap="square">
            <a:spAutoFit/>
          </a:bodyPr>
          <a:lstStyle/>
          <a:p>
            <a:pPr marL="269875" indent="-269875">
              <a:lnSpc>
                <a:spcPct val="110000"/>
              </a:lnSpc>
            </a:pPr>
            <a:r>
              <a:rPr lang="en-US" sz="2400" b="0">
                <a:latin typeface="宋体" panose="02010600030101010101" pitchFamily="2" charset="-122"/>
                <a:cs typeface="宋体" panose="02010600030101010101" pitchFamily="2" charset="-122"/>
              </a:rPr>
              <a:t>  </a:t>
            </a:r>
            <a:r>
              <a:rPr sz="2400" b="0">
                <a:latin typeface="宋体" panose="02010600030101010101" pitchFamily="2" charset="-122"/>
                <a:cs typeface="宋体" panose="02010600030101010101" pitchFamily="2" charset="-122"/>
              </a:rPr>
              <a:t>为了有效应对现实世界中复杂多样性的大数据处理需求，需要针对不同的大数据应用特征，从多个角度、多个层次对大数据进行存储和管理。这里我们将介绍大数据存储的一些关键技术：</a:t>
            </a:r>
            <a:r>
              <a:rPr sz="2400" b="1">
                <a:latin typeface="宋体" panose="02010600030101010101" pitchFamily="2" charset="-122"/>
                <a:cs typeface="宋体" panose="02010600030101010101" pitchFamily="2" charset="-122"/>
              </a:rPr>
              <a:t>分布式存储技术，虚拟化技术和云存储技术。</a:t>
            </a:r>
            <a:r>
              <a:rPr sz="2400" b="0">
                <a:latin typeface="宋体" panose="02010600030101010101" pitchFamily="2" charset="-122"/>
                <a:cs typeface="宋体" panose="02010600030101010101" pitchFamily="2" charset="-122"/>
              </a:rPr>
              <a:t>其中，分布式存储技术和虚拟化技术是云存储的核心技术。</a:t>
            </a:r>
          </a:p>
        </p:txBody>
      </p:sp>
      <p:grpSp>
        <p:nvGrpSpPr>
          <p:cNvPr id="4" name="组合 3"/>
          <p:cNvGrpSpPr/>
          <p:nvPr/>
        </p:nvGrpSpPr>
        <p:grpSpPr>
          <a:xfrm>
            <a:off x="412750" y="2634615"/>
            <a:ext cx="6239510" cy="521970"/>
            <a:chOff x="695" y="481"/>
            <a:chExt cx="9826" cy="822"/>
          </a:xfrm>
        </p:grpSpPr>
        <p:sp>
          <p:nvSpPr>
            <p:cNvPr id="8"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a:latin typeface="宋体" panose="02010600030101010101" pitchFamily="2" charset="-122"/>
                  <a:cs typeface="宋体" panose="02010600030101010101" pitchFamily="2" charset="-122"/>
                  <a:sym typeface="+mn-ea"/>
                </a:rPr>
                <a:t>分布式存储技术</a:t>
              </a:r>
              <a:endParaRPr sz="2800" b="1" dirty="0">
                <a:solidFill>
                  <a:srgbClr val="484849"/>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1" name="文本框 10"/>
          <p:cNvSpPr txBox="1"/>
          <p:nvPr/>
        </p:nvSpPr>
        <p:spPr>
          <a:xfrm>
            <a:off x="487680" y="3204210"/>
            <a:ext cx="11005185" cy="3415030"/>
          </a:xfrm>
          <a:prstGeom prst="rect">
            <a:avLst/>
          </a:prstGeom>
          <a:noFill/>
          <a:ln w="9525">
            <a:noFill/>
          </a:ln>
        </p:spPr>
        <p:txBody>
          <a:bodyPr wrap="square">
            <a:spAutoFit/>
          </a:bodyPr>
          <a:lstStyle/>
          <a:p>
            <a:pPr marL="0" indent="266700"/>
            <a:r>
              <a:rPr lang="zh-CN" sz="2400" b="0">
                <a:latin typeface="Times New Roman" panose="02020603050405020304" charset="0"/>
                <a:ea typeface="宋体" panose="02010600030101010101" pitchFamily="2" charset="-122"/>
              </a:rPr>
              <a:t>分布式数据存储，即存储设备分布在不同的地理位置，数据就近存储，带宽上没有太大压力。可采用多套低端的小容量的存储设备分布部署，设备价格和维护成本较低。小容量设备分布部署，对机房环境要求也较低。分布式数据存储将数据分散在多个存储节点上，各个节点通过网络相连，对这些节点的资源进行统一的管理。</a:t>
            </a:r>
          </a:p>
          <a:p>
            <a:pPr marL="0" indent="266700"/>
            <a:r>
              <a:rPr lang="zh-CN" altLang="en-US" sz="2400" b="0">
                <a:latin typeface="Times New Roman" panose="02020603050405020304" charset="0"/>
                <a:ea typeface="宋体" panose="02010600030101010101" pitchFamily="2" charset="-122"/>
              </a:rPr>
              <a:t>面对目前互联网应用PB级的海量存储的存储需求，频繁的数据传输，都是通过应用分布式存储系统，实现在普通PC机上部署节点，通过系统架构设计提供强大的容错能力，针对大型的、分布式的、大量数据访问的应用给用户提供总体性能最高的服务。</a:t>
            </a:r>
          </a:p>
        </p:txBody>
      </p:sp>
    </p:spTree>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grpSp>
        <p:nvGrpSpPr>
          <p:cNvPr id="4" name="组合 3"/>
          <p:cNvGrpSpPr/>
          <p:nvPr/>
        </p:nvGrpSpPr>
        <p:grpSpPr>
          <a:xfrm>
            <a:off x="412750" y="697230"/>
            <a:ext cx="6239510" cy="521970"/>
            <a:chOff x="695" y="481"/>
            <a:chExt cx="9826" cy="822"/>
          </a:xfrm>
        </p:grpSpPr>
        <p:sp>
          <p:nvSpPr>
            <p:cNvPr id="8"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a:latin typeface="宋体" panose="02010600030101010101" pitchFamily="2" charset="-122"/>
                  <a:cs typeface="宋体" panose="02010600030101010101" pitchFamily="2" charset="-122"/>
                  <a:sym typeface="+mn-ea"/>
                </a:rPr>
                <a:t>分布式存储技术</a:t>
              </a:r>
              <a:endParaRPr sz="2800" b="1" dirty="0">
                <a:solidFill>
                  <a:srgbClr val="484849"/>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文本框 2"/>
          <p:cNvSpPr txBox="1"/>
          <p:nvPr/>
        </p:nvSpPr>
        <p:spPr>
          <a:xfrm>
            <a:off x="532130" y="1913890"/>
            <a:ext cx="6595110" cy="4892675"/>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（1）高可靠性，这是存储系统的基本保障，既要保证数据在读写过程中不能发生错误，同时还要保证数据进入到系统后硬件失效不会导致数据丢失。</a:t>
            </a:r>
          </a:p>
          <a:p>
            <a:pPr marL="0" indent="266700"/>
            <a:r>
              <a:rPr lang="zh-CN" sz="2400" b="0">
                <a:ea typeface="宋体" panose="02010600030101010101" pitchFamily="2" charset="-122"/>
              </a:rPr>
              <a:t>（2）可扩展性，分布式存储系统可以扩展到几百台甚至几千台这样的一个集群规模</a:t>
            </a:r>
          </a:p>
          <a:p>
            <a:pPr marL="0" indent="266700"/>
            <a:r>
              <a:rPr lang="zh-CN" sz="2400" b="0">
                <a:ea typeface="宋体" panose="02010600030101010101" pitchFamily="2" charset="-122"/>
              </a:rPr>
              <a:t>（3）高性能，存储系统软件的实现需要释放硬件技术进步带来的性能提升。</a:t>
            </a:r>
          </a:p>
          <a:p>
            <a:pPr marL="0" indent="266700"/>
            <a:r>
              <a:rPr lang="zh-CN" sz="2400" b="0">
                <a:ea typeface="宋体" panose="02010600030101010101" pitchFamily="2" charset="-122"/>
              </a:rPr>
              <a:t>（4）低成本，分布式存储系统的自动容错、自动负载均衡的特性，允许分布式存储系统可以构建在低成本的服务器上。</a:t>
            </a:r>
          </a:p>
          <a:p>
            <a:pPr marL="0" indent="266700"/>
            <a:r>
              <a:rPr lang="zh-CN" sz="2400" b="0">
                <a:ea typeface="宋体" panose="02010600030101010101" pitchFamily="2" charset="-122"/>
              </a:rPr>
              <a:t>（5）易用性，分布式存储系统需要对外提供方便易用的接口</a:t>
            </a:r>
          </a:p>
        </p:txBody>
      </p:sp>
      <p:sp>
        <p:nvSpPr>
          <p:cNvPr id="12" name="文本框 11"/>
          <p:cNvSpPr txBox="1"/>
          <p:nvPr/>
        </p:nvSpPr>
        <p:spPr>
          <a:xfrm>
            <a:off x="664210" y="1311910"/>
            <a:ext cx="16071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✬特性：</a:t>
            </a:r>
          </a:p>
        </p:txBody>
      </p:sp>
      <p:sp>
        <p:nvSpPr>
          <p:cNvPr id="13" name="文本框 12"/>
          <p:cNvSpPr txBox="1"/>
          <p:nvPr/>
        </p:nvSpPr>
        <p:spPr>
          <a:xfrm>
            <a:off x="6351270" y="666115"/>
            <a:ext cx="23183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✬关键技术：</a:t>
            </a:r>
          </a:p>
        </p:txBody>
      </p:sp>
      <p:sp>
        <p:nvSpPr>
          <p:cNvPr id="14" name="文本框 13"/>
          <p:cNvSpPr txBox="1"/>
          <p:nvPr/>
        </p:nvSpPr>
        <p:spPr>
          <a:xfrm>
            <a:off x="7371715" y="1151890"/>
            <a:ext cx="4586605" cy="5631180"/>
          </a:xfrm>
          <a:prstGeom prst="rect">
            <a:avLst/>
          </a:prstGeom>
          <a:noFill/>
          <a:ln w="9525">
            <a:solidFill>
              <a:srgbClr val="0A97A6"/>
            </a:solidFill>
          </a:ln>
        </p:spPr>
        <p:txBody>
          <a:bodyPr wrap="square">
            <a:spAutoFit/>
          </a:bodyPr>
          <a:lstStyle/>
          <a:p>
            <a:pPr marL="0" indent="254000">
              <a:lnSpc>
                <a:spcPct val="100000"/>
              </a:lnSpc>
            </a:pPr>
            <a:r>
              <a:rPr sz="2400" b="0">
                <a:latin typeface="宋体" panose="02010600030101010101" pitchFamily="2" charset="-122"/>
                <a:cs typeface="宋体" panose="02010600030101010101" pitchFamily="2" charset="-122"/>
              </a:rPr>
              <a:t>（1）数据划分：在分布式环境中，数据存储在多个存储单元，数据的划分是影响系统性能、负载均衡以及扩展性的关键因素之一。</a:t>
            </a:r>
          </a:p>
          <a:p>
            <a:pPr marL="0" indent="254000">
              <a:lnSpc>
                <a:spcPct val="100000"/>
              </a:lnSpc>
            </a:pPr>
            <a:r>
              <a:rPr sz="2400" b="0">
                <a:latin typeface="宋体" panose="02010600030101010101" pitchFamily="2" charset="-122"/>
                <a:cs typeface="宋体" panose="02010600030101010101" pitchFamily="2" charset="-122"/>
              </a:rPr>
              <a:t>（2）数据冗余技术：要保证在有服务器出现故障的情况下系统仍然可用</a:t>
            </a:r>
          </a:p>
          <a:p>
            <a:pPr marL="0" indent="254000">
              <a:lnSpc>
                <a:spcPct val="100000"/>
              </a:lnSpc>
            </a:pPr>
            <a:r>
              <a:rPr sz="2400" b="0">
                <a:latin typeface="宋体" panose="02010600030101010101" pitchFamily="2" charset="-122"/>
                <a:cs typeface="宋体" panose="02010600030101010101" pitchFamily="2" charset="-122"/>
              </a:rPr>
              <a:t>（3）容错：节点的失效侦测和失效恢复是关键技术。</a:t>
            </a:r>
          </a:p>
          <a:p>
            <a:pPr marL="0" indent="254000">
              <a:lnSpc>
                <a:spcPct val="100000"/>
              </a:lnSpc>
            </a:pPr>
            <a:r>
              <a:rPr sz="2400" b="0">
                <a:latin typeface="宋体" panose="02010600030101010101" pitchFamily="2" charset="-122"/>
                <a:cs typeface="宋体" panose="02010600030101010101" pitchFamily="2" charset="-122"/>
              </a:rPr>
              <a:t>（4）负载均衡：新增的服务器要在集群中保障负载均衡</a:t>
            </a:r>
          </a:p>
          <a:p>
            <a:pPr marL="0" indent="254000">
              <a:lnSpc>
                <a:spcPct val="100000"/>
              </a:lnSpc>
            </a:pPr>
            <a:r>
              <a:rPr sz="2400" b="0">
                <a:latin typeface="宋体" panose="02010600030101010101" pitchFamily="2" charset="-122"/>
                <a:cs typeface="宋体" panose="02010600030101010101" pitchFamily="2" charset="-122"/>
              </a:rPr>
              <a:t>（5）事务并发控制技术：实现分布式事务并发控制及其事务故障恢复。</a:t>
            </a:r>
          </a:p>
        </p:txBody>
      </p:sp>
    </p:spTree>
  </p:cSld>
  <p:clrMapOvr>
    <a:masterClrMapping/>
  </p:clrMapOvr>
  <p:transition spd="slow" advClick="0" advTm="36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sp>
        <p:nvSpPr>
          <p:cNvPr id="100" name="文本框 99"/>
          <p:cNvSpPr txBox="1"/>
          <p:nvPr/>
        </p:nvSpPr>
        <p:spPr>
          <a:xfrm>
            <a:off x="543560" y="1271905"/>
            <a:ext cx="11005185" cy="5367655"/>
          </a:xfrm>
          <a:prstGeom prst="rect">
            <a:avLst/>
          </a:prstGeom>
          <a:noFill/>
          <a:ln w="9525">
            <a:solidFill>
              <a:schemeClr val="accent2">
                <a:lumMod val="65000"/>
              </a:schemeClr>
            </a:solidFill>
          </a:ln>
        </p:spPr>
        <p:txBody>
          <a:bodyPr wrap="square">
            <a:spAutoFit/>
          </a:bodyPr>
          <a:lstStyle/>
          <a:p>
            <a:pPr marL="269875" indent="-269875">
              <a:lnSpc>
                <a:spcPct val="110000"/>
              </a:lnSpc>
            </a:pPr>
            <a:r>
              <a:rPr lang="en-US" sz="2400" dirty="0">
                <a:latin typeface="宋体" panose="02010600030101010101" pitchFamily="2" charset="-122"/>
                <a:cs typeface="宋体" panose="02010600030101010101" pitchFamily="2" charset="-122"/>
              </a:rPr>
              <a:t>  	</a:t>
            </a:r>
            <a:r>
              <a:rPr sz="2400" dirty="0">
                <a:latin typeface="宋体" panose="02010600030101010101" pitchFamily="2" charset="-122"/>
                <a:cs typeface="宋体" panose="02010600030101010101" pitchFamily="2" charset="-122"/>
              </a:rPr>
              <a:t>虚拟化技术是一门应用十分广泛的基础技术。其作用可以做出如下定义：虚拟化技术就是一种逻辑简化技术，实现物理层向逻辑层的变化。当一个系统采用虚拟化技术后，其对外表现的就是一种逻辑结构，我们无需了解其内部结构就可以通过其相对简单的逻辑结构对其进行使用。</a:t>
            </a:r>
          </a:p>
          <a:p>
            <a:pPr marL="269875" indent="-269875">
              <a:lnSpc>
                <a:spcPct val="110000"/>
              </a:lnSpc>
            </a:pPr>
            <a:r>
              <a:rPr lang="en-US" sz="2400" dirty="0">
                <a:latin typeface="宋体" panose="02010600030101010101" pitchFamily="2" charset="-122"/>
                <a:cs typeface="宋体" panose="02010600030101010101" pitchFamily="2" charset="-122"/>
              </a:rPr>
              <a:t>		</a:t>
            </a:r>
            <a:r>
              <a:rPr sz="2400" dirty="0">
                <a:latin typeface="宋体" panose="02010600030101010101" pitchFamily="2" charset="-122"/>
                <a:cs typeface="宋体" panose="02010600030101010101" pitchFamily="2" charset="-122"/>
              </a:rPr>
              <a:t>在计算机领域，虚拟化技术是将计算机的各种实体资源，如服务器、网络、内存及存储等，通过抽象、转换后呈现出来，打破实体结构间的不可切割的障碍，使用户可以比原本的组态更好的方式来应用这些资源。这些资源的新虚拟部份是不受现有资源的架设方式，地域或物理组态所限制，从而最大化的利用物理硬件。</a:t>
            </a:r>
          </a:p>
          <a:p>
            <a:pPr marL="269875" indent="-269875">
              <a:lnSpc>
                <a:spcPct val="110000"/>
              </a:lnSpc>
            </a:pPr>
            <a:r>
              <a:rPr lang="en-US" sz="2400" dirty="0">
                <a:latin typeface="宋体" panose="02010600030101010101" pitchFamily="2" charset="-122"/>
                <a:cs typeface="宋体" panose="02010600030101010101" pitchFamily="2" charset="-122"/>
              </a:rPr>
              <a:t>		</a:t>
            </a:r>
            <a:r>
              <a:rPr lang="en-US" sz="2400" dirty="0" err="1">
                <a:latin typeface="宋体" panose="02010600030101010101" pitchFamily="2" charset="-122"/>
                <a:cs typeface="宋体" panose="02010600030101010101" pitchFamily="2" charset="-122"/>
              </a:rPr>
              <a:t>总的来看虚拟化技术包含了如下的三个方面</a:t>
            </a:r>
            <a:r>
              <a:rPr lang="en-US" sz="2400" dirty="0">
                <a:latin typeface="宋体" panose="02010600030101010101" pitchFamily="2" charset="-122"/>
                <a:cs typeface="宋体" panose="02010600030101010101" pitchFamily="2" charset="-122"/>
              </a:rPr>
              <a:t>：</a:t>
            </a:r>
          </a:p>
          <a:p>
            <a:pPr marL="269875" indent="-269875">
              <a:lnSpc>
                <a:spcPct val="110000"/>
              </a:lnSpc>
            </a:pPr>
            <a:r>
              <a:rPr lang="en-US" sz="2400" dirty="0">
                <a:latin typeface="宋体" panose="02010600030101010101" pitchFamily="2" charset="-122"/>
                <a:cs typeface="宋体" panose="02010600030101010101" pitchFamily="2" charset="-122"/>
              </a:rPr>
              <a:t>	（1）虚拟化的对象是各种各样的资源。</a:t>
            </a:r>
          </a:p>
          <a:p>
            <a:pPr marL="269875" indent="-269875">
              <a:lnSpc>
                <a:spcPct val="110000"/>
              </a:lnSpc>
            </a:pPr>
            <a:r>
              <a:rPr lang="en-US" sz="2400" dirty="0">
                <a:latin typeface="宋体" panose="02010600030101010101" pitchFamily="2" charset="-122"/>
                <a:cs typeface="宋体" panose="02010600030101010101" pitchFamily="2" charset="-122"/>
              </a:rPr>
              <a:t>	（2）经过虚拟化后的逻辑资源对用户隐藏了不必要的细节。</a:t>
            </a:r>
          </a:p>
          <a:p>
            <a:pPr marL="269875" indent="-269875">
              <a:lnSpc>
                <a:spcPct val="110000"/>
              </a:lnSpc>
            </a:pPr>
            <a:r>
              <a:rPr lang="en-US" sz="2400" dirty="0">
                <a:latin typeface="宋体" panose="02010600030101010101" pitchFamily="2" charset="-122"/>
                <a:cs typeface="宋体" panose="02010600030101010101" pitchFamily="2" charset="-122"/>
              </a:rPr>
              <a:t>	（3）用户可以在虚拟环境中实现其在真实环境中的部分或者全部功能。</a:t>
            </a:r>
          </a:p>
        </p:txBody>
      </p:sp>
      <p:grpSp>
        <p:nvGrpSpPr>
          <p:cNvPr id="4" name="组合 3"/>
          <p:cNvGrpSpPr/>
          <p:nvPr/>
        </p:nvGrpSpPr>
        <p:grpSpPr>
          <a:xfrm>
            <a:off x="340995" y="697230"/>
            <a:ext cx="6239510" cy="521970"/>
            <a:chOff x="695" y="481"/>
            <a:chExt cx="9826" cy="822"/>
          </a:xfrm>
        </p:grpSpPr>
        <p:sp>
          <p:nvSpPr>
            <p:cNvPr id="8"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sz="2800" b="1" dirty="0">
                  <a:solidFill>
                    <a:srgbClr val="484849"/>
                  </a:solidFill>
                  <a:latin typeface="微软雅黑" panose="020B0503020204020204" pitchFamily="34" charset="-122"/>
                  <a:ea typeface="微软雅黑" panose="020B0503020204020204" pitchFamily="34" charset="-122"/>
                </a:rPr>
                <a:t>虚拟化技术</a:t>
              </a: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3.1 </a:t>
            </a:r>
            <a:r>
              <a:rPr lang="zh-CN" altLang="en-US" sz="2800" b="1" dirty="0">
                <a:solidFill>
                  <a:schemeClr val="accent2"/>
                </a:solidFill>
                <a:latin typeface="微软雅黑" panose="020B0503020204020204" pitchFamily="34" charset="-122"/>
                <a:ea typeface="微软雅黑" panose="020B0503020204020204" pitchFamily="34" charset="-122"/>
              </a:rPr>
              <a:t>大数据的数据类型</a:t>
            </a:r>
          </a:p>
        </p:txBody>
      </p:sp>
      <p:grpSp>
        <p:nvGrpSpPr>
          <p:cNvPr id="3" name="组合 2"/>
          <p:cNvGrpSpPr/>
          <p:nvPr/>
        </p:nvGrpSpPr>
        <p:grpSpPr>
          <a:xfrm>
            <a:off x="340995" y="80962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大数据的数据来源</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717550" y="1481455"/>
            <a:ext cx="700405" cy="645160"/>
          </a:xfrm>
          <a:prstGeom prst="rect">
            <a:avLst/>
          </a:prstGeom>
          <a:noFill/>
        </p:spPr>
        <p:txBody>
          <a:bodyPr wrap="square" rtlCol="0" anchor="t">
            <a:spAutoFit/>
          </a:bodyPr>
          <a:lstStyle/>
          <a:p>
            <a:r>
              <a:rPr lang="zh-CN" altLang="en-US" sz="3600">
                <a:sym typeface="Wingdings 2" panose="05020102010507070707" charset="0"/>
              </a:rPr>
              <a:t></a:t>
            </a:r>
          </a:p>
        </p:txBody>
      </p:sp>
      <p:sp>
        <p:nvSpPr>
          <p:cNvPr id="9" name="文本框 8"/>
          <p:cNvSpPr txBox="1"/>
          <p:nvPr/>
        </p:nvSpPr>
        <p:spPr>
          <a:xfrm>
            <a:off x="1384935" y="1496060"/>
            <a:ext cx="10502265" cy="1198880"/>
          </a:xfrm>
          <a:prstGeom prst="rect">
            <a:avLst/>
          </a:prstGeom>
          <a:noFill/>
        </p:spPr>
        <p:txBody>
          <a:bodyPr wrap="square" rtlCol="0">
            <a:spAutoFit/>
          </a:bodyPr>
          <a:lstStyle/>
          <a:p>
            <a:pPr algn="l"/>
            <a:r>
              <a:rPr lang="zh-CN" altLang="en-US" sz="2800" b="1">
                <a:sym typeface="+mn-ea"/>
              </a:rPr>
              <a:t>企业和用户的交易数据：</a:t>
            </a:r>
          </a:p>
          <a:p>
            <a:pPr algn="l"/>
            <a:r>
              <a:rPr lang="zh-CN" altLang="en-US" sz="2200">
                <a:sym typeface="+mn-ea"/>
              </a:rPr>
              <a:t>如POS机数据、信用卡刷卡数据、电子商务数据、互联网点击数据、销售系统数据、客户关系管理系统数据、公司的生产数据、库存数据、订单数据、供应链数据等</a:t>
            </a:r>
          </a:p>
        </p:txBody>
      </p:sp>
      <p:sp>
        <p:nvSpPr>
          <p:cNvPr id="10" name="文本框 9"/>
          <p:cNvSpPr txBox="1"/>
          <p:nvPr/>
        </p:nvSpPr>
        <p:spPr>
          <a:xfrm>
            <a:off x="717550" y="2694940"/>
            <a:ext cx="700405" cy="645160"/>
          </a:xfrm>
          <a:prstGeom prst="rect">
            <a:avLst/>
          </a:prstGeom>
          <a:noFill/>
        </p:spPr>
        <p:txBody>
          <a:bodyPr wrap="square" rtlCol="0" anchor="t">
            <a:spAutoFit/>
          </a:bodyPr>
          <a:lstStyle/>
          <a:p>
            <a:r>
              <a:rPr lang="zh-CN" altLang="en-US" sz="3600">
                <a:sym typeface="Wingdings 2" panose="05020102010507070707" charset="0"/>
              </a:rPr>
              <a:t></a:t>
            </a:r>
          </a:p>
        </p:txBody>
      </p:sp>
      <p:sp>
        <p:nvSpPr>
          <p:cNvPr id="11" name="文本框 10"/>
          <p:cNvSpPr txBox="1"/>
          <p:nvPr/>
        </p:nvSpPr>
        <p:spPr>
          <a:xfrm>
            <a:off x="1384935" y="2818130"/>
            <a:ext cx="5491480" cy="860425"/>
          </a:xfrm>
          <a:prstGeom prst="rect">
            <a:avLst/>
          </a:prstGeom>
          <a:noFill/>
        </p:spPr>
        <p:txBody>
          <a:bodyPr wrap="none" rtlCol="0">
            <a:spAutoFit/>
          </a:bodyPr>
          <a:lstStyle/>
          <a:p>
            <a:pPr algn="l"/>
            <a:r>
              <a:rPr lang="zh-CN" altLang="en-US" sz="2800" b="1">
                <a:sym typeface="+mn-ea"/>
              </a:rPr>
              <a:t>移动通信设备的移动通信数据：</a:t>
            </a:r>
          </a:p>
          <a:p>
            <a:pPr algn="l"/>
            <a:r>
              <a:rPr lang="en-US" altLang="zh-CN" sz="2200">
                <a:latin typeface="宋体" panose="02010600030101010101" pitchFamily="2" charset="-122"/>
                <a:sym typeface="+mn-ea"/>
              </a:rPr>
              <a:t>如聊天信息、定位信息、网络浏览信息等</a:t>
            </a:r>
            <a:r>
              <a:rPr lang="en-US" altLang="zh-CN" sz="2200">
                <a:sym typeface="+mn-ea"/>
              </a:rPr>
              <a:t>。</a:t>
            </a:r>
          </a:p>
        </p:txBody>
      </p:sp>
      <p:sp>
        <p:nvSpPr>
          <p:cNvPr id="17" name="文本框 16"/>
          <p:cNvSpPr txBox="1"/>
          <p:nvPr/>
        </p:nvSpPr>
        <p:spPr>
          <a:xfrm>
            <a:off x="717550" y="3662680"/>
            <a:ext cx="700405" cy="645160"/>
          </a:xfrm>
          <a:prstGeom prst="rect">
            <a:avLst/>
          </a:prstGeom>
          <a:noFill/>
        </p:spPr>
        <p:txBody>
          <a:bodyPr wrap="square" rtlCol="0" anchor="t">
            <a:spAutoFit/>
          </a:bodyPr>
          <a:lstStyle/>
          <a:p>
            <a:r>
              <a:rPr lang="zh-CN" altLang="en-US" sz="3600">
                <a:sym typeface="Wingdings 2" panose="05020102010507070707" charset="0"/>
              </a:rPr>
              <a:t></a:t>
            </a:r>
          </a:p>
        </p:txBody>
      </p:sp>
      <p:sp>
        <p:nvSpPr>
          <p:cNvPr id="18" name="文本框 17"/>
          <p:cNvSpPr txBox="1"/>
          <p:nvPr/>
        </p:nvSpPr>
        <p:spPr>
          <a:xfrm>
            <a:off x="1384935" y="3662680"/>
            <a:ext cx="10104755" cy="1198880"/>
          </a:xfrm>
          <a:prstGeom prst="rect">
            <a:avLst/>
          </a:prstGeom>
          <a:noFill/>
        </p:spPr>
        <p:txBody>
          <a:bodyPr wrap="square" rtlCol="0">
            <a:spAutoFit/>
          </a:bodyPr>
          <a:lstStyle/>
          <a:p>
            <a:pPr algn="l"/>
            <a:r>
              <a:rPr lang="zh-CN" altLang="en-US" sz="2800" b="1">
                <a:sym typeface="+mn-ea"/>
              </a:rPr>
              <a:t>日常的行为数据：</a:t>
            </a:r>
          </a:p>
          <a:p>
            <a:pPr algn="l"/>
            <a:r>
              <a:rPr lang="en-US" altLang="zh-CN" sz="2200">
                <a:latin typeface="宋体" panose="02010600030101010101" pitchFamily="2" charset="-122"/>
                <a:cs typeface="宋体" panose="02010600030101010101" pitchFamily="2" charset="-122"/>
                <a:sym typeface="+mn-ea"/>
              </a:rPr>
              <a:t>如电子邮件、文档、图片、音频、视频，以及通过微信、博客、推特、维基、Facebook、等社交媒体产生的数据流。</a:t>
            </a:r>
          </a:p>
        </p:txBody>
      </p:sp>
      <p:sp>
        <p:nvSpPr>
          <p:cNvPr id="19" name="文本框 18"/>
          <p:cNvSpPr txBox="1"/>
          <p:nvPr/>
        </p:nvSpPr>
        <p:spPr>
          <a:xfrm>
            <a:off x="717550" y="4820920"/>
            <a:ext cx="700405" cy="645160"/>
          </a:xfrm>
          <a:prstGeom prst="rect">
            <a:avLst/>
          </a:prstGeom>
          <a:noFill/>
        </p:spPr>
        <p:txBody>
          <a:bodyPr wrap="square" rtlCol="0" anchor="t">
            <a:spAutoFit/>
          </a:bodyPr>
          <a:lstStyle/>
          <a:p>
            <a:r>
              <a:rPr lang="zh-CN" altLang="en-US" sz="3600">
                <a:sym typeface="Wingdings 2" panose="05020102010507070707" charset="0"/>
              </a:rPr>
              <a:t></a:t>
            </a:r>
          </a:p>
        </p:txBody>
      </p:sp>
      <p:sp>
        <p:nvSpPr>
          <p:cNvPr id="20" name="文本框 19"/>
          <p:cNvSpPr txBox="1"/>
          <p:nvPr/>
        </p:nvSpPr>
        <p:spPr>
          <a:xfrm>
            <a:off x="1384935" y="4882515"/>
            <a:ext cx="9978390" cy="1260475"/>
          </a:xfrm>
          <a:prstGeom prst="rect">
            <a:avLst/>
          </a:prstGeom>
          <a:noFill/>
        </p:spPr>
        <p:txBody>
          <a:bodyPr wrap="square" rtlCol="0">
            <a:spAutoFit/>
          </a:bodyPr>
          <a:lstStyle/>
          <a:p>
            <a:pPr algn="l"/>
            <a:r>
              <a:rPr lang="zh-CN" altLang="en-US" sz="2800" b="1">
                <a:latin typeface="宋体" panose="02010600030101010101" pitchFamily="2" charset="-122"/>
                <a:cs typeface="宋体" panose="02010600030101010101" pitchFamily="2" charset="-122"/>
                <a:sym typeface="+mn-ea"/>
              </a:rPr>
              <a:t>机器和传感器创建或生成的数据：</a:t>
            </a:r>
          </a:p>
          <a:p>
            <a:pPr algn="l"/>
            <a:r>
              <a:rPr lang="en-US" altLang="zh-CN" sz="2400">
                <a:latin typeface="宋体" panose="02010600030101010101" pitchFamily="2" charset="-122"/>
                <a:cs typeface="宋体" panose="02010600030101010101" pitchFamily="2" charset="-122"/>
                <a:sym typeface="+mn-ea"/>
              </a:rPr>
              <a:t>如感应器、量表、智能温度控制器、智能电表、工厂机器和连接互联网的家用电器、GPS系统数据等。</a:t>
            </a:r>
          </a:p>
        </p:txBody>
      </p:sp>
    </p:spTree>
  </p:cSld>
  <p:clrMapOvr>
    <a:masterClrMapping/>
  </p:clrMapOvr>
  <p:transition spd="slow" advClick="0" advTm="3624"/>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sp>
        <p:nvSpPr>
          <p:cNvPr id="3" name="文本框 2"/>
          <p:cNvSpPr txBox="1"/>
          <p:nvPr/>
        </p:nvSpPr>
        <p:spPr>
          <a:xfrm>
            <a:off x="532130" y="1339850"/>
            <a:ext cx="11300460" cy="5262245"/>
          </a:xfrm>
          <a:prstGeom prst="rect">
            <a:avLst/>
          </a:prstGeom>
          <a:noFill/>
          <a:ln w="9525">
            <a:solidFill>
              <a:srgbClr val="0A97A6"/>
            </a:solidFill>
          </a:ln>
        </p:spPr>
        <p:txBody>
          <a:bodyPr wrap="square">
            <a:spAutoFit/>
          </a:bodyPr>
          <a:lstStyle/>
          <a:p>
            <a:pPr marL="0" indent="266700"/>
            <a:r>
              <a:rPr lang="zh-CN" sz="2400" b="0">
                <a:ea typeface="宋体" panose="02010600030101010101" pitchFamily="2" charset="-122"/>
              </a:rPr>
              <a:t>1）应用虚拟化</a:t>
            </a:r>
          </a:p>
          <a:p>
            <a:pPr marL="0" indent="266700"/>
            <a:r>
              <a:rPr lang="zh-CN" sz="2400" b="0">
                <a:ea typeface="宋体" panose="02010600030101010101" pitchFamily="2" charset="-122"/>
              </a:rPr>
              <a:t>应用程序虚拟化安装在一个虚拟的环境里，拥有与应用程序相关的所有共享资源，极大地方便应用程序的部署、更新和维护</a:t>
            </a:r>
          </a:p>
          <a:p>
            <a:pPr marL="0" indent="266700"/>
            <a:r>
              <a:rPr lang="zh-CN" sz="2400" b="0">
                <a:ea typeface="宋体" panose="02010600030101010101" pitchFamily="2" charset="-122"/>
              </a:rPr>
              <a:t>2）桌面虚拟化</a:t>
            </a:r>
          </a:p>
          <a:p>
            <a:pPr marL="0" indent="266700"/>
            <a:r>
              <a:rPr lang="zh-CN" sz="2400" b="0">
                <a:ea typeface="宋体" panose="02010600030101010101" pitchFamily="2" charset="-122"/>
              </a:rPr>
              <a:t>桌面虚拟化将大量的终端资源集中到后台数据中心，方便对用户的众多终端统一管理，实现资源的调配，极大的提高了数据使用的灵活性。</a:t>
            </a:r>
          </a:p>
          <a:p>
            <a:pPr marL="0" indent="266700"/>
            <a:r>
              <a:rPr lang="zh-CN" sz="2400" b="0">
                <a:ea typeface="宋体" panose="02010600030101010101" pitchFamily="2" charset="-122"/>
              </a:rPr>
              <a:t>3）服务器虚拟化</a:t>
            </a:r>
          </a:p>
          <a:p>
            <a:pPr marL="0" indent="266700"/>
            <a:r>
              <a:rPr lang="zh-CN" sz="2400" b="0">
                <a:ea typeface="宋体" panose="02010600030101010101" pitchFamily="2" charset="-122"/>
              </a:rPr>
              <a:t>服务器虚拟化是指能够在一台物理服务器上运行多台虚拟服务器的技术，多个虚拟服务器之间的数据是隔离的。被虚拟出来的服务器称为虚拟机（VM）。</a:t>
            </a:r>
          </a:p>
          <a:p>
            <a:pPr marL="0" indent="266700"/>
            <a:r>
              <a:rPr lang="zh-CN" sz="2400" b="0">
                <a:ea typeface="宋体" panose="02010600030101010101" pitchFamily="2" charset="-122"/>
              </a:rPr>
              <a:t>4）网络虚拟化</a:t>
            </a:r>
          </a:p>
          <a:p>
            <a:pPr marL="0" indent="266700"/>
            <a:r>
              <a:rPr lang="zh-CN" sz="2400" b="0">
                <a:ea typeface="宋体" panose="02010600030101010101" pitchFamily="2" charset="-122"/>
              </a:rPr>
              <a:t>网络虚拟化是基础设施即服务的基础。网络虚拟化让一个物理网络可以支持多个逻辑网络。常见的网络虚拟化技术如VPN，VLAN。</a:t>
            </a:r>
          </a:p>
          <a:p>
            <a:pPr marL="0" indent="266700"/>
            <a:r>
              <a:rPr lang="zh-CN" sz="2400" b="0">
                <a:ea typeface="宋体" panose="02010600030101010101" pitchFamily="2" charset="-122"/>
              </a:rPr>
              <a:t>5）存储虚拟化</a:t>
            </a:r>
          </a:p>
          <a:p>
            <a:pPr marL="0" indent="266700"/>
            <a:r>
              <a:rPr lang="zh-CN" sz="2400" b="0">
                <a:ea typeface="宋体" panose="02010600030101010101" pitchFamily="2" charset="-122"/>
              </a:rPr>
              <a:t>存储虚拟化也是基础设施即服务的基础。</a:t>
            </a:r>
          </a:p>
        </p:txBody>
      </p:sp>
      <p:sp>
        <p:nvSpPr>
          <p:cNvPr id="12" name="文本框 11"/>
          <p:cNvSpPr txBox="1"/>
          <p:nvPr/>
        </p:nvSpPr>
        <p:spPr>
          <a:xfrm>
            <a:off x="389890" y="674370"/>
            <a:ext cx="3385185" cy="521970"/>
          </a:xfrm>
          <a:prstGeom prst="rect">
            <a:avLst/>
          </a:prstGeom>
          <a:noFill/>
        </p:spPr>
        <p:txBody>
          <a:bodyPr wrap="none" rtlCol="0" anchor="t">
            <a:spAutoFit/>
          </a:bodyPr>
          <a:lstStyle/>
          <a:p>
            <a:r>
              <a:rPr lang="zh-CN" altLang="en-US" sz="2800" b="1">
                <a:latin typeface="微软雅黑" panose="020B0503020204020204" pitchFamily="34" charset="-122"/>
                <a:ea typeface="微软雅黑" panose="020B0503020204020204" pitchFamily="34" charset="-122"/>
                <a:sym typeface="+mn-ea"/>
              </a:rPr>
              <a:t>✬虚拟化技术分类：</a:t>
            </a:r>
          </a:p>
        </p:txBody>
      </p:sp>
    </p:spTree>
  </p:cSld>
  <p:clrMapOvr>
    <a:masterClrMapping/>
  </p:clrMapOvr>
  <p:transition spd="slow" advClick="0" advTm="3624"/>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sp>
        <p:nvSpPr>
          <p:cNvPr id="100" name="文本框 99"/>
          <p:cNvSpPr txBox="1"/>
          <p:nvPr/>
        </p:nvSpPr>
        <p:spPr>
          <a:xfrm>
            <a:off x="487680" y="1362710"/>
            <a:ext cx="11005185" cy="1308735"/>
          </a:xfrm>
          <a:prstGeom prst="rect">
            <a:avLst/>
          </a:prstGeom>
          <a:noFill/>
          <a:ln w="9525">
            <a:solidFill>
              <a:schemeClr val="accent2">
                <a:lumMod val="65000"/>
              </a:schemeClr>
            </a:solidFill>
          </a:ln>
        </p:spPr>
        <p:txBody>
          <a:bodyPr wrap="square">
            <a:spAutoFit/>
          </a:bodyPr>
          <a:lstStyle/>
          <a:p>
            <a:pPr marL="269875" indent="-269875">
              <a:lnSpc>
                <a:spcPct val="110000"/>
              </a:lnSpc>
            </a:pPr>
            <a:r>
              <a:rPr lang="en-US" sz="2400">
                <a:latin typeface="宋体" panose="02010600030101010101" pitchFamily="2" charset="-122"/>
                <a:cs typeface="宋体" panose="02010600030101010101" pitchFamily="2" charset="-122"/>
              </a:rPr>
              <a:t>  </a:t>
            </a:r>
            <a:r>
              <a:rPr sz="2400">
                <a:latin typeface="宋体" panose="02010600030101010101" pitchFamily="2" charset="-122"/>
                <a:cs typeface="宋体" panose="02010600030101010101" pitchFamily="2" charset="-122"/>
              </a:rPr>
              <a:t>云存储不是指存储数据的设备，而是一种服务，具体来说，它是把数据存储和访问作为一种服务，并通过网络提供给用户。云存储与云计算不同，云计算提供计算能力，而云存储提供存储能力。</a:t>
            </a:r>
          </a:p>
        </p:txBody>
      </p:sp>
      <p:grpSp>
        <p:nvGrpSpPr>
          <p:cNvPr id="4" name="组合 3"/>
          <p:cNvGrpSpPr/>
          <p:nvPr/>
        </p:nvGrpSpPr>
        <p:grpSpPr>
          <a:xfrm>
            <a:off x="412750" y="768985"/>
            <a:ext cx="6239510" cy="521970"/>
            <a:chOff x="695" y="481"/>
            <a:chExt cx="9826" cy="822"/>
          </a:xfrm>
        </p:grpSpPr>
        <p:sp>
          <p:nvSpPr>
            <p:cNvPr id="8"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sz="2800" b="1">
                  <a:latin typeface="宋体" panose="02010600030101010101" pitchFamily="2" charset="-122"/>
                  <a:cs typeface="宋体" panose="02010600030101010101" pitchFamily="2" charset="-122"/>
                  <a:sym typeface="+mn-ea"/>
                </a:rPr>
                <a:t>云存储</a:t>
              </a:r>
              <a:r>
                <a:rPr sz="2800" b="1">
                  <a:latin typeface="宋体" panose="02010600030101010101" pitchFamily="2" charset="-122"/>
                  <a:cs typeface="宋体" panose="02010600030101010101" pitchFamily="2" charset="-122"/>
                  <a:sym typeface="+mn-ea"/>
                </a:rPr>
                <a:t>技术</a:t>
              </a:r>
              <a:endParaRPr sz="2800" b="1" dirty="0">
                <a:solidFill>
                  <a:srgbClr val="484849"/>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2" name="文本框 11"/>
          <p:cNvSpPr txBox="1"/>
          <p:nvPr/>
        </p:nvSpPr>
        <p:spPr>
          <a:xfrm>
            <a:off x="318135" y="2755265"/>
            <a:ext cx="2952115" cy="521970"/>
          </a:xfrm>
          <a:prstGeom prst="rect">
            <a:avLst/>
          </a:prstGeom>
          <a:noFill/>
        </p:spPr>
        <p:txBody>
          <a:bodyPr wrap="none" rtlCol="0" anchor="t">
            <a:spAutoFit/>
          </a:bodyPr>
          <a:lstStyle/>
          <a:p>
            <a:pPr marL="0" indent="266700" algn="l"/>
            <a:r>
              <a:rPr lang="zh-CN" altLang="en-US" sz="2800" b="1">
                <a:latin typeface="微软雅黑" panose="020B0503020204020204" pitchFamily="34" charset="-122"/>
                <a:ea typeface="微软雅黑" panose="020B0503020204020204" pitchFamily="34" charset="-122"/>
                <a:sym typeface="+mn-ea"/>
              </a:rPr>
              <a:t>✬</a:t>
            </a:r>
            <a:r>
              <a:rPr lang="zh-CN" sz="2800" b="1">
                <a:latin typeface="Times New Roman" panose="02020603050405020304" charset="0"/>
                <a:sym typeface="+mn-ea"/>
              </a:rPr>
              <a:t>云存储的特性</a:t>
            </a:r>
            <a:endParaRPr lang="zh-CN" altLang="en-US" sz="2800" b="1">
              <a:latin typeface="微软雅黑" panose="020B0503020204020204" pitchFamily="34" charset="-122"/>
              <a:ea typeface="微软雅黑" panose="020B0503020204020204" pitchFamily="34" charset="-122"/>
              <a:sym typeface="+mn-ea"/>
            </a:endParaRPr>
          </a:p>
        </p:txBody>
      </p:sp>
      <p:grpSp>
        <p:nvGrpSpPr>
          <p:cNvPr id="58" name="组合 57"/>
          <p:cNvGrpSpPr/>
          <p:nvPr/>
        </p:nvGrpSpPr>
        <p:grpSpPr>
          <a:xfrm>
            <a:off x="939165" y="5314315"/>
            <a:ext cx="2366645" cy="521970"/>
            <a:chOff x="1464" y="5770"/>
            <a:chExt cx="3727" cy="822"/>
          </a:xfrm>
        </p:grpSpPr>
        <p:sp>
          <p:nvSpPr>
            <p:cNvPr id="61" name="文本框 60"/>
            <p:cNvSpPr txBox="1"/>
            <p:nvPr/>
          </p:nvSpPr>
          <p:spPr>
            <a:xfrm>
              <a:off x="2225" y="5770"/>
              <a:ext cx="2966" cy="725"/>
            </a:xfrm>
            <a:prstGeom prst="rect">
              <a:avLst/>
            </a:prstGeom>
            <a:noFill/>
          </p:spPr>
          <p:txBody>
            <a:bodyPr wrap="square" rtlCol="0">
              <a:spAutoFit/>
            </a:bodyPr>
            <a:lstStyle/>
            <a:p>
              <a:r>
                <a:rPr lang="zh-CN" altLang="en-US" sz="2400" b="1"/>
                <a:t>动态可扩展</a:t>
              </a:r>
            </a:p>
          </p:txBody>
        </p:sp>
        <p:sp>
          <p:nvSpPr>
            <p:cNvPr id="62" name="文本框 6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6" name="组合 65"/>
          <p:cNvGrpSpPr/>
          <p:nvPr/>
        </p:nvGrpSpPr>
        <p:grpSpPr>
          <a:xfrm>
            <a:off x="939165" y="5988685"/>
            <a:ext cx="2038985" cy="521970"/>
            <a:chOff x="1464" y="5770"/>
            <a:chExt cx="3211" cy="822"/>
          </a:xfrm>
        </p:grpSpPr>
        <p:sp>
          <p:nvSpPr>
            <p:cNvPr id="67" name="文本框 66"/>
            <p:cNvSpPr txBox="1"/>
            <p:nvPr/>
          </p:nvSpPr>
          <p:spPr>
            <a:xfrm>
              <a:off x="2225" y="5770"/>
              <a:ext cx="2450" cy="725"/>
            </a:xfrm>
            <a:prstGeom prst="rect">
              <a:avLst/>
            </a:prstGeom>
            <a:noFill/>
          </p:spPr>
          <p:txBody>
            <a:bodyPr wrap="square" rtlCol="0">
              <a:spAutoFit/>
            </a:bodyPr>
            <a:lstStyle/>
            <a:p>
              <a:r>
                <a:rPr lang="zh-CN" altLang="en-US" sz="2400" b="1">
                  <a:sym typeface="+mn-ea"/>
                </a:rPr>
                <a:t>使用方便</a:t>
              </a:r>
            </a:p>
          </p:txBody>
        </p:sp>
        <p:sp>
          <p:nvSpPr>
            <p:cNvPr id="68" name="文本框 6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69" name="组合 68"/>
          <p:cNvGrpSpPr/>
          <p:nvPr/>
        </p:nvGrpSpPr>
        <p:grpSpPr>
          <a:xfrm>
            <a:off x="939165" y="4668520"/>
            <a:ext cx="6010275" cy="521970"/>
            <a:chOff x="1464" y="5770"/>
            <a:chExt cx="9465" cy="822"/>
          </a:xfrm>
        </p:grpSpPr>
        <p:sp>
          <p:nvSpPr>
            <p:cNvPr id="70" name="文本框 69"/>
            <p:cNvSpPr txBox="1"/>
            <p:nvPr/>
          </p:nvSpPr>
          <p:spPr>
            <a:xfrm>
              <a:off x="2225" y="5770"/>
              <a:ext cx="8704" cy="725"/>
            </a:xfrm>
            <a:prstGeom prst="rect">
              <a:avLst/>
            </a:prstGeom>
            <a:noFill/>
          </p:spPr>
          <p:txBody>
            <a:bodyPr wrap="square" rtlCol="0">
              <a:spAutoFit/>
            </a:bodyPr>
            <a:lstStyle/>
            <a:p>
              <a:r>
                <a:rPr lang="zh-CN" altLang="en-US" sz="2400" b="1">
                  <a:sym typeface="+mn-ea"/>
                </a:rPr>
                <a:t>可用性高</a:t>
              </a:r>
            </a:p>
          </p:txBody>
        </p:sp>
        <p:sp>
          <p:nvSpPr>
            <p:cNvPr id="71" name="文本框 7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75" name="组合 74"/>
          <p:cNvGrpSpPr/>
          <p:nvPr/>
        </p:nvGrpSpPr>
        <p:grpSpPr>
          <a:xfrm>
            <a:off x="939165" y="4025900"/>
            <a:ext cx="6010275" cy="521970"/>
            <a:chOff x="1464" y="5770"/>
            <a:chExt cx="9465" cy="822"/>
          </a:xfrm>
        </p:grpSpPr>
        <p:sp>
          <p:nvSpPr>
            <p:cNvPr id="76" name="文本框 75"/>
            <p:cNvSpPr txBox="1"/>
            <p:nvPr/>
          </p:nvSpPr>
          <p:spPr>
            <a:xfrm>
              <a:off x="2225" y="5770"/>
              <a:ext cx="8704" cy="725"/>
            </a:xfrm>
            <a:prstGeom prst="rect">
              <a:avLst/>
            </a:prstGeom>
            <a:noFill/>
          </p:spPr>
          <p:txBody>
            <a:bodyPr wrap="square" rtlCol="0">
              <a:spAutoFit/>
            </a:bodyPr>
            <a:lstStyle/>
            <a:p>
              <a:r>
                <a:rPr lang="zh-CN" altLang="en-US" sz="2400" b="1">
                  <a:sym typeface="+mn-ea"/>
                </a:rPr>
                <a:t>服务性能高</a:t>
              </a:r>
            </a:p>
          </p:txBody>
        </p:sp>
        <p:sp>
          <p:nvSpPr>
            <p:cNvPr id="77" name="文本框 76"/>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3" name="组合 2"/>
          <p:cNvGrpSpPr/>
          <p:nvPr/>
        </p:nvGrpSpPr>
        <p:grpSpPr>
          <a:xfrm>
            <a:off x="939165" y="3432175"/>
            <a:ext cx="2366645" cy="521970"/>
            <a:chOff x="1464" y="5770"/>
            <a:chExt cx="3727" cy="822"/>
          </a:xfrm>
        </p:grpSpPr>
        <p:sp>
          <p:nvSpPr>
            <p:cNvPr id="13" name="文本框 12"/>
            <p:cNvSpPr txBox="1"/>
            <p:nvPr/>
          </p:nvSpPr>
          <p:spPr>
            <a:xfrm>
              <a:off x="2225" y="5770"/>
              <a:ext cx="2966" cy="725"/>
            </a:xfrm>
            <a:prstGeom prst="rect">
              <a:avLst/>
            </a:prstGeom>
            <a:noFill/>
          </p:spPr>
          <p:txBody>
            <a:bodyPr wrap="square" rtlCol="0">
              <a:spAutoFit/>
            </a:bodyPr>
            <a:lstStyle/>
            <a:p>
              <a:r>
                <a:rPr lang="zh-CN" altLang="en-US" sz="2400" b="1"/>
                <a:t>价格较低</a:t>
              </a:r>
            </a:p>
          </p:txBody>
        </p:sp>
        <p:sp>
          <p:nvSpPr>
            <p:cNvPr id="14" name="文本框 13"/>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
        <p:nvSpPr>
          <p:cNvPr id="15" name="文本框 14"/>
          <p:cNvSpPr txBox="1"/>
          <p:nvPr/>
        </p:nvSpPr>
        <p:spPr>
          <a:xfrm>
            <a:off x="318135" y="2755265"/>
            <a:ext cx="2952115" cy="521970"/>
          </a:xfrm>
          <a:prstGeom prst="rect">
            <a:avLst/>
          </a:prstGeom>
          <a:noFill/>
        </p:spPr>
        <p:txBody>
          <a:bodyPr wrap="none" rtlCol="0" anchor="t">
            <a:spAutoFit/>
          </a:bodyPr>
          <a:lstStyle/>
          <a:p>
            <a:pPr marL="0" indent="266700" algn="l"/>
            <a:r>
              <a:rPr lang="zh-CN" altLang="en-US" sz="2800" b="1">
                <a:latin typeface="微软雅黑" panose="020B0503020204020204" pitchFamily="34" charset="-122"/>
                <a:ea typeface="微软雅黑" panose="020B0503020204020204" pitchFamily="34" charset="-122"/>
                <a:sym typeface="+mn-ea"/>
              </a:rPr>
              <a:t>✬</a:t>
            </a:r>
            <a:r>
              <a:rPr lang="zh-CN" sz="2800" b="1">
                <a:latin typeface="Times New Roman" panose="02020603050405020304" charset="0"/>
                <a:sym typeface="+mn-ea"/>
              </a:rPr>
              <a:t>云存储的特性</a:t>
            </a:r>
            <a:endParaRPr lang="zh-CN" altLang="en-US" sz="2800" b="1">
              <a:latin typeface="微软雅黑" panose="020B0503020204020204" pitchFamily="34" charset="-122"/>
              <a:ea typeface="微软雅黑" panose="020B0503020204020204" pitchFamily="34" charset="-122"/>
              <a:sym typeface="+mn-ea"/>
            </a:endParaRPr>
          </a:p>
        </p:txBody>
      </p:sp>
      <p:grpSp>
        <p:nvGrpSpPr>
          <p:cNvPr id="17" name="组合 16"/>
          <p:cNvGrpSpPr/>
          <p:nvPr/>
        </p:nvGrpSpPr>
        <p:grpSpPr>
          <a:xfrm>
            <a:off x="939165" y="5314315"/>
            <a:ext cx="2366645" cy="521970"/>
            <a:chOff x="1464" y="5770"/>
            <a:chExt cx="3727" cy="822"/>
          </a:xfrm>
        </p:grpSpPr>
        <p:sp>
          <p:nvSpPr>
            <p:cNvPr id="18" name="文本框 17"/>
            <p:cNvSpPr txBox="1"/>
            <p:nvPr/>
          </p:nvSpPr>
          <p:spPr>
            <a:xfrm>
              <a:off x="2225" y="5770"/>
              <a:ext cx="2966" cy="725"/>
            </a:xfrm>
            <a:prstGeom prst="rect">
              <a:avLst/>
            </a:prstGeom>
            <a:noFill/>
          </p:spPr>
          <p:txBody>
            <a:bodyPr wrap="square" rtlCol="0">
              <a:spAutoFit/>
            </a:bodyPr>
            <a:lstStyle/>
            <a:p>
              <a:r>
                <a:rPr lang="zh-CN" altLang="en-US" sz="2400" b="1"/>
                <a:t>动态可扩展</a:t>
              </a:r>
            </a:p>
          </p:txBody>
        </p:sp>
        <p:sp>
          <p:nvSpPr>
            <p:cNvPr id="19" name="文本框 18"/>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939165" y="4668520"/>
            <a:ext cx="6010275" cy="521970"/>
            <a:chOff x="1464" y="5770"/>
            <a:chExt cx="9465" cy="822"/>
          </a:xfrm>
        </p:grpSpPr>
        <p:sp>
          <p:nvSpPr>
            <p:cNvPr id="21" name="文本框 20"/>
            <p:cNvSpPr txBox="1"/>
            <p:nvPr/>
          </p:nvSpPr>
          <p:spPr>
            <a:xfrm>
              <a:off x="2225" y="5770"/>
              <a:ext cx="8704" cy="725"/>
            </a:xfrm>
            <a:prstGeom prst="rect">
              <a:avLst/>
            </a:prstGeom>
            <a:noFill/>
          </p:spPr>
          <p:txBody>
            <a:bodyPr wrap="square" rtlCol="0">
              <a:spAutoFit/>
            </a:bodyPr>
            <a:lstStyle/>
            <a:p>
              <a:r>
                <a:rPr lang="zh-CN" altLang="en-US" sz="2400" b="1">
                  <a:sym typeface="+mn-ea"/>
                </a:rPr>
                <a:t>可用性高</a:t>
              </a:r>
            </a:p>
          </p:txBody>
        </p:sp>
        <p:sp>
          <p:nvSpPr>
            <p:cNvPr id="22" name="文本框 2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3" name="组合 22"/>
          <p:cNvGrpSpPr/>
          <p:nvPr/>
        </p:nvGrpSpPr>
        <p:grpSpPr>
          <a:xfrm>
            <a:off x="939165" y="4025900"/>
            <a:ext cx="6010275" cy="521970"/>
            <a:chOff x="1464" y="5770"/>
            <a:chExt cx="9465" cy="822"/>
          </a:xfrm>
        </p:grpSpPr>
        <p:sp>
          <p:nvSpPr>
            <p:cNvPr id="24" name="文本框 23"/>
            <p:cNvSpPr txBox="1"/>
            <p:nvPr/>
          </p:nvSpPr>
          <p:spPr>
            <a:xfrm>
              <a:off x="2225" y="5770"/>
              <a:ext cx="8704" cy="725"/>
            </a:xfrm>
            <a:prstGeom prst="rect">
              <a:avLst/>
            </a:prstGeom>
            <a:noFill/>
          </p:spPr>
          <p:txBody>
            <a:bodyPr wrap="square" rtlCol="0">
              <a:spAutoFit/>
            </a:bodyPr>
            <a:lstStyle/>
            <a:p>
              <a:r>
                <a:rPr lang="zh-CN" altLang="en-US" sz="2400" b="1">
                  <a:sym typeface="+mn-ea"/>
                </a:rPr>
                <a:t>服务性能高</a:t>
              </a:r>
            </a:p>
          </p:txBody>
        </p:sp>
        <p:sp>
          <p:nvSpPr>
            <p:cNvPr id="25" name="文本框 24"/>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6" name="组合 25"/>
          <p:cNvGrpSpPr/>
          <p:nvPr/>
        </p:nvGrpSpPr>
        <p:grpSpPr>
          <a:xfrm>
            <a:off x="939165" y="3432175"/>
            <a:ext cx="2366645" cy="521970"/>
            <a:chOff x="1464" y="5770"/>
            <a:chExt cx="3727" cy="822"/>
          </a:xfrm>
        </p:grpSpPr>
        <p:sp>
          <p:nvSpPr>
            <p:cNvPr id="27" name="文本框 26"/>
            <p:cNvSpPr txBox="1"/>
            <p:nvPr/>
          </p:nvSpPr>
          <p:spPr>
            <a:xfrm>
              <a:off x="2225" y="5770"/>
              <a:ext cx="2966" cy="725"/>
            </a:xfrm>
            <a:prstGeom prst="rect">
              <a:avLst/>
            </a:prstGeom>
            <a:noFill/>
          </p:spPr>
          <p:txBody>
            <a:bodyPr wrap="square" rtlCol="0">
              <a:spAutoFit/>
            </a:bodyPr>
            <a:lstStyle/>
            <a:p>
              <a:r>
                <a:rPr lang="zh-CN" altLang="en-US" sz="2400" b="1"/>
                <a:t>价格较低</a:t>
              </a:r>
            </a:p>
          </p:txBody>
        </p:sp>
        <p:sp>
          <p:nvSpPr>
            <p:cNvPr id="28" name="文本框 2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
        <p:nvSpPr>
          <p:cNvPr id="32" name="文本框 31"/>
          <p:cNvSpPr txBox="1"/>
          <p:nvPr/>
        </p:nvSpPr>
        <p:spPr>
          <a:xfrm>
            <a:off x="5109210" y="2738755"/>
            <a:ext cx="2952115" cy="521970"/>
          </a:xfrm>
          <a:prstGeom prst="rect">
            <a:avLst/>
          </a:prstGeom>
          <a:noFill/>
        </p:spPr>
        <p:txBody>
          <a:bodyPr wrap="none" rtlCol="0" anchor="t">
            <a:spAutoFit/>
          </a:bodyPr>
          <a:lstStyle/>
          <a:p>
            <a:pPr marL="0" indent="266700" algn="l"/>
            <a:r>
              <a:rPr lang="zh-CN" altLang="en-US" sz="2800" b="1">
                <a:latin typeface="微软雅黑" panose="020B0503020204020204" pitchFamily="34" charset="-122"/>
                <a:ea typeface="微软雅黑" panose="020B0503020204020204" pitchFamily="34" charset="-122"/>
                <a:sym typeface="+mn-ea"/>
              </a:rPr>
              <a:t>✬</a:t>
            </a:r>
            <a:r>
              <a:rPr lang="zh-CN" sz="2800" b="1">
                <a:latin typeface="Times New Roman" panose="02020603050405020304" charset="0"/>
                <a:sym typeface="+mn-ea"/>
              </a:rPr>
              <a:t>云存储的分类</a:t>
            </a:r>
            <a:endParaRPr lang="zh-CN" altLang="en-US" sz="2800" b="1">
              <a:latin typeface="微软雅黑" panose="020B0503020204020204" pitchFamily="34" charset="-122"/>
              <a:ea typeface="微软雅黑" panose="020B0503020204020204" pitchFamily="34" charset="-122"/>
              <a:sym typeface="+mn-ea"/>
            </a:endParaRPr>
          </a:p>
        </p:txBody>
      </p:sp>
      <p:grpSp>
        <p:nvGrpSpPr>
          <p:cNvPr id="36" name="组合 35"/>
          <p:cNvGrpSpPr/>
          <p:nvPr/>
        </p:nvGrpSpPr>
        <p:grpSpPr>
          <a:xfrm>
            <a:off x="5730240" y="5675630"/>
            <a:ext cx="6010275" cy="829945"/>
            <a:chOff x="1464" y="5770"/>
            <a:chExt cx="9465" cy="1307"/>
          </a:xfrm>
        </p:grpSpPr>
        <p:sp>
          <p:nvSpPr>
            <p:cNvPr id="37" name="文本框 36"/>
            <p:cNvSpPr txBox="1"/>
            <p:nvPr/>
          </p:nvSpPr>
          <p:spPr>
            <a:xfrm>
              <a:off x="2225" y="5770"/>
              <a:ext cx="8704" cy="1307"/>
            </a:xfrm>
            <a:prstGeom prst="rect">
              <a:avLst/>
            </a:prstGeom>
            <a:noFill/>
          </p:spPr>
          <p:txBody>
            <a:bodyPr wrap="square" rtlCol="0">
              <a:spAutoFit/>
            </a:bodyPr>
            <a:lstStyle/>
            <a:p>
              <a:r>
                <a:rPr lang="zh-CN" altLang="en-US" sz="2400" b="1">
                  <a:sym typeface="+mn-ea"/>
                </a:rPr>
                <a:t>混合云存储</a:t>
              </a:r>
            </a:p>
            <a:p>
              <a:r>
                <a:rPr lang="zh-CN" altLang="en-US" sz="2400" b="1">
                  <a:sym typeface="+mn-ea"/>
                </a:rPr>
                <a:t>    </a:t>
              </a:r>
              <a:r>
                <a:rPr lang="zh-CN" altLang="en-US" sz="2000">
                  <a:sym typeface="+mn-ea"/>
                </a:rPr>
                <a:t>这种云存储把公共云和私有云结合在一起。</a:t>
              </a:r>
            </a:p>
          </p:txBody>
        </p:sp>
        <p:sp>
          <p:nvSpPr>
            <p:cNvPr id="38" name="文本框 3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39" name="组合 38"/>
          <p:cNvGrpSpPr/>
          <p:nvPr/>
        </p:nvGrpSpPr>
        <p:grpSpPr>
          <a:xfrm>
            <a:off x="5730240" y="4530725"/>
            <a:ext cx="6010275" cy="1137285"/>
            <a:chOff x="1464" y="5770"/>
            <a:chExt cx="9465" cy="1791"/>
          </a:xfrm>
        </p:grpSpPr>
        <p:sp>
          <p:nvSpPr>
            <p:cNvPr id="40" name="文本框 39"/>
            <p:cNvSpPr txBox="1"/>
            <p:nvPr/>
          </p:nvSpPr>
          <p:spPr>
            <a:xfrm>
              <a:off x="2225" y="5770"/>
              <a:ext cx="8704" cy="1791"/>
            </a:xfrm>
            <a:prstGeom prst="rect">
              <a:avLst/>
            </a:prstGeom>
            <a:noFill/>
          </p:spPr>
          <p:txBody>
            <a:bodyPr wrap="square" rtlCol="0">
              <a:spAutoFit/>
            </a:bodyPr>
            <a:lstStyle/>
            <a:p>
              <a:r>
                <a:rPr lang="zh-CN" altLang="en-US" sz="2400" b="1">
                  <a:sym typeface="+mn-ea"/>
                </a:rPr>
                <a:t>私有云存储</a:t>
              </a:r>
            </a:p>
            <a:p>
              <a:r>
                <a:rPr lang="zh-CN" altLang="en-US" sz="2400" b="1">
                  <a:sym typeface="+mn-ea"/>
                </a:rPr>
                <a:t>    </a:t>
              </a:r>
              <a:r>
                <a:rPr lang="zh-CN" altLang="en-US" sz="2000">
                  <a:sym typeface="+mn-ea"/>
                </a:rPr>
                <a:t>私有云相对保密性，安全性更高，不过使用费用和维护费用也更高一些。</a:t>
              </a:r>
            </a:p>
          </p:txBody>
        </p:sp>
        <p:sp>
          <p:nvSpPr>
            <p:cNvPr id="41" name="文本框 40"/>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42" name="组合 41"/>
          <p:cNvGrpSpPr/>
          <p:nvPr/>
        </p:nvGrpSpPr>
        <p:grpSpPr>
          <a:xfrm>
            <a:off x="5730240" y="3415665"/>
            <a:ext cx="6009640" cy="1137285"/>
            <a:chOff x="1464" y="5770"/>
            <a:chExt cx="9464" cy="1791"/>
          </a:xfrm>
        </p:grpSpPr>
        <p:sp>
          <p:nvSpPr>
            <p:cNvPr id="43" name="文本框 42"/>
            <p:cNvSpPr txBox="1"/>
            <p:nvPr/>
          </p:nvSpPr>
          <p:spPr>
            <a:xfrm>
              <a:off x="2225" y="5770"/>
              <a:ext cx="8703" cy="1791"/>
            </a:xfrm>
            <a:prstGeom prst="rect">
              <a:avLst/>
            </a:prstGeom>
            <a:noFill/>
          </p:spPr>
          <p:txBody>
            <a:bodyPr wrap="square" rtlCol="0">
              <a:spAutoFit/>
            </a:bodyPr>
            <a:lstStyle/>
            <a:p>
              <a:r>
                <a:rPr lang="zh-CN" altLang="en-US" sz="2400" b="1"/>
                <a:t>公共云存储</a:t>
              </a:r>
            </a:p>
            <a:p>
              <a:r>
                <a:rPr lang="en-US" altLang="zh-CN" sz="2400" b="1"/>
                <a:t>   </a:t>
              </a:r>
              <a:r>
                <a:rPr lang="en-US" altLang="zh-CN" sz="2000"/>
                <a:t>常见的公共云存储如亚马逊的云存储服务、百度云盘、360云盘、搜狐企业云盘等。</a:t>
              </a:r>
            </a:p>
          </p:txBody>
        </p:sp>
        <p:sp>
          <p:nvSpPr>
            <p:cNvPr id="44" name="文本框 43"/>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3.5  大数据存储与管理技术</a:t>
            </a:r>
          </a:p>
        </p:txBody>
      </p:sp>
      <p:grpSp>
        <p:nvGrpSpPr>
          <p:cNvPr id="4" name="组合 3"/>
          <p:cNvGrpSpPr/>
          <p:nvPr/>
        </p:nvGrpSpPr>
        <p:grpSpPr>
          <a:xfrm>
            <a:off x="412750" y="768985"/>
            <a:ext cx="6239510" cy="521970"/>
            <a:chOff x="695" y="481"/>
            <a:chExt cx="9826" cy="822"/>
          </a:xfrm>
        </p:grpSpPr>
        <p:sp>
          <p:nvSpPr>
            <p:cNvPr id="8"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sz="2800" b="1" dirty="0">
                  <a:solidFill>
                    <a:srgbClr val="484849"/>
                  </a:solidFill>
                  <a:latin typeface="微软雅黑" panose="020B0503020204020204" pitchFamily="34" charset="-122"/>
                  <a:ea typeface="微软雅黑" panose="020B0503020204020204" pitchFamily="34" charset="-122"/>
                </a:rPr>
                <a:t>云存储实现技术</a:t>
              </a:r>
            </a:p>
          </p:txBody>
        </p:sp>
        <p:sp>
          <p:nvSpPr>
            <p:cNvPr id="10"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文本框 2"/>
          <p:cNvSpPr txBox="1"/>
          <p:nvPr/>
        </p:nvSpPr>
        <p:spPr>
          <a:xfrm>
            <a:off x="605155" y="1536700"/>
            <a:ext cx="11262360" cy="4887595"/>
          </a:xfrm>
          <a:prstGeom prst="rect">
            <a:avLst/>
          </a:prstGeom>
          <a:noFill/>
          <a:ln w="9525">
            <a:solidFill>
              <a:srgbClr val="0A97A6"/>
            </a:solidFill>
          </a:ln>
        </p:spPr>
        <p:txBody>
          <a:bodyPr wrap="square">
            <a:spAutoFit/>
          </a:bodyPr>
          <a:lstStyle/>
          <a:p>
            <a:pPr marL="0" indent="266700">
              <a:lnSpc>
                <a:spcPct val="130000"/>
              </a:lnSpc>
            </a:pPr>
            <a:r>
              <a:rPr lang="zh-CN" sz="2400" b="0" dirty="0">
                <a:ea typeface="宋体" panose="02010600030101010101" pitchFamily="2" charset="-122"/>
              </a:rPr>
              <a:t>云存储实现技术包括两个层面：</a:t>
            </a:r>
            <a:r>
              <a:rPr lang="zh-CN" sz="2400" b="1" dirty="0">
                <a:ea typeface="宋体" panose="02010600030101010101" pitchFamily="2" charset="-122"/>
              </a:rPr>
              <a:t>分布式存储层以及存储访问层</a:t>
            </a:r>
            <a:r>
              <a:rPr lang="zh-CN" sz="2400" b="0" dirty="0">
                <a:ea typeface="宋体" panose="02010600030101010101" pitchFamily="2" charset="-122"/>
              </a:rPr>
              <a:t>。</a:t>
            </a:r>
          </a:p>
          <a:p>
            <a:pPr marL="0" indent="266700">
              <a:lnSpc>
                <a:spcPct val="130000"/>
              </a:lnSpc>
            </a:pPr>
            <a:r>
              <a:rPr lang="zh-CN" sz="2400" b="0" dirty="0">
                <a:ea typeface="宋体" panose="02010600030101010101" pitchFamily="2" charset="-122"/>
              </a:rPr>
              <a:t>分布式存储层管理存储服务器集群，实现各个存储设备之间的协同工作，保证数据可靠性，对外屏蔽数据所在位置，数据迁移，数据复制，机器增减等变化，整个分布式系统看起来像是一台服务器。分布式存储层是云存储系统的核心，也是整个云存储平台中最难实现的部分。CDN节点将云存储系统中的热点数据缓存到离用户最近的位置，从而减少用户的访问延时并节约带宽。</a:t>
            </a:r>
          </a:p>
          <a:p>
            <a:pPr marL="0" indent="266700">
              <a:lnSpc>
                <a:spcPct val="130000"/>
              </a:lnSpc>
            </a:pPr>
            <a:r>
              <a:rPr lang="zh-CN" sz="2400" b="0" dirty="0">
                <a:ea typeface="宋体" panose="02010600030101010101" pitchFamily="2" charset="-122"/>
              </a:rPr>
              <a:t>存储访问层位于分布式存储层的上一层，该层的主要作用是将分布式存储层的客户端接口封装为WebService（基于RESTful等协议）服务，另外，该层通过调用公共服务实现用户认证，权限管理以及计费等功能。存储访问层不是必须的，云存储平台中的计算实例也可以直接</a:t>
            </a:r>
            <a:r>
              <a:rPr lang="zh-CN" altLang="en-US" sz="2400" b="0" dirty="0">
                <a:ea typeface="宋体" panose="02010600030101010101" pitchFamily="2" charset="-122"/>
              </a:rPr>
              <a:t>通过</a:t>
            </a:r>
            <a:r>
              <a:rPr lang="zh-CN" sz="2400" b="0" dirty="0">
                <a:ea typeface="宋体" panose="02010600030101010101" pitchFamily="2" charset="-122"/>
              </a:rPr>
              <a:t>客户端API访问分布式存储层中的存储系统。</a:t>
            </a:r>
          </a:p>
        </p:txBody>
      </p:sp>
    </p:spTree>
  </p:cSld>
  <p:clrMapOvr>
    <a:masterClrMapping/>
  </p:clrMapOvr>
  <p:transition spd="slow" advClick="0" advTm="3624"/>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84505" y="177355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结构化数据</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747395" y="2447925"/>
            <a:ext cx="10345420" cy="829945"/>
          </a:xfrm>
          <a:prstGeom prst="rect">
            <a:avLst/>
          </a:prstGeom>
          <a:noFill/>
        </p:spPr>
        <p:txBody>
          <a:bodyPr wrap="square" rtlCol="0">
            <a:spAutoFit/>
          </a:bodyPr>
          <a:lstStyle/>
          <a:p>
            <a:r>
              <a:rPr lang="zh-CN" altLang="en-US" sz="2400"/>
              <a:t>结构化数据通常存储在数据库中，是具有数据结构描述信息的数据，这种数据类型</a:t>
            </a:r>
            <a:r>
              <a:rPr lang="zh-CN" altLang="en-US" sz="2400">
                <a:solidFill>
                  <a:srgbClr val="FF0000"/>
                </a:solidFill>
              </a:rPr>
              <a:t>先有结构再有数据</a:t>
            </a:r>
            <a:r>
              <a:rPr lang="zh-CN" altLang="en-US" sz="2400"/>
              <a:t>。例如可以用二维表等结构来逻辑表达的数据。</a:t>
            </a:r>
            <a:endParaRPr lang="zh-CN" altLang="en-US" sz="2000"/>
          </a:p>
        </p:txBody>
      </p:sp>
      <p:sp>
        <p:nvSpPr>
          <p:cNvPr id="8" name="文本框 7"/>
          <p:cNvSpPr txBox="1"/>
          <p:nvPr/>
        </p:nvSpPr>
        <p:spPr>
          <a:xfrm>
            <a:off x="443865" y="784225"/>
            <a:ext cx="8965565" cy="829945"/>
          </a:xfrm>
          <a:prstGeom prst="rect">
            <a:avLst/>
          </a:prstGeom>
          <a:noFill/>
          <a:ln>
            <a:solidFill>
              <a:schemeClr val="accent4"/>
            </a:solidFill>
          </a:ln>
        </p:spPr>
        <p:txBody>
          <a:bodyPr wrap="square" rtlCol="0">
            <a:spAutoFit/>
            <a:scene3d>
              <a:camera prst="orthographicFront"/>
              <a:lightRig rig="threePt" dir="t"/>
            </a:scene3d>
          </a:bodyPr>
          <a:lstStyle/>
          <a:p>
            <a:pPr algn="l"/>
            <a:r>
              <a:rPr lang="zh-CN" altLang="en-US" sz="2400">
                <a:solidFill>
                  <a:schemeClr val="tx1"/>
                </a:solidFill>
                <a:effectLst>
                  <a:outerShdw blurRad="38100" dist="19050" dir="2700000" algn="tl" rotWithShape="0">
                    <a:schemeClr val="dk1">
                      <a:alpha val="40000"/>
                    </a:schemeClr>
                  </a:outerShdw>
                </a:effectLst>
              </a:rPr>
              <a:t>大数据可按照数据结构划分为三类：</a:t>
            </a:r>
          </a:p>
          <a:p>
            <a:pPr algn="l"/>
            <a:r>
              <a:rPr lang="zh-CN" altLang="en-US" sz="2400">
                <a:solidFill>
                  <a:schemeClr val="tx1"/>
                </a:solidFill>
                <a:effectLst>
                  <a:outerShdw blurRad="38100" dist="19050" dir="2700000" algn="tl" rotWithShape="0">
                    <a:schemeClr val="dk1">
                      <a:alpha val="40000"/>
                    </a:schemeClr>
                  </a:outerShdw>
                </a:effectLst>
              </a:rPr>
              <a:t>结构化数据、半结构化数据和非结构化数据。</a:t>
            </a:r>
          </a:p>
        </p:txBody>
      </p:sp>
      <p:sp>
        <p:nvSpPr>
          <p:cNvPr id="9" name="TextBox 54"/>
          <p:cNvSpPr txBox="1"/>
          <p:nvPr/>
        </p:nvSpPr>
        <p:spPr>
          <a:xfrm>
            <a:off x="603885" y="31750"/>
            <a:ext cx="7389495"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3.1 </a:t>
            </a:r>
            <a:r>
              <a:rPr lang="zh-CN" altLang="en-US" sz="2800" b="1" dirty="0">
                <a:solidFill>
                  <a:schemeClr val="accent2"/>
                </a:solidFill>
                <a:latin typeface="微软雅黑" panose="020B0503020204020204" pitchFamily="34" charset="-122"/>
                <a:ea typeface="微软雅黑" panose="020B0503020204020204" pitchFamily="34" charset="-122"/>
              </a:rPr>
              <a:t>大数据的数据类型</a:t>
            </a:r>
            <a:r>
              <a:rPr lang="en-US" altLang="zh-CN" sz="2800" b="1" dirty="0">
                <a:solidFill>
                  <a:schemeClr val="accent2"/>
                </a:solidFill>
                <a:latin typeface="微软雅黑" panose="020B0503020204020204" pitchFamily="34" charset="-122"/>
                <a:ea typeface="微软雅黑" panose="020B0503020204020204" pitchFamily="34" charset="-122"/>
                <a:sym typeface="+mn-ea"/>
              </a:rPr>
              <a:t>——</a:t>
            </a:r>
            <a:r>
              <a:rPr lang="zh-CN" altLang="en-US" sz="2800" b="1" dirty="0">
                <a:solidFill>
                  <a:schemeClr val="accent2"/>
                </a:solidFill>
                <a:latin typeface="微软雅黑" panose="020B0503020204020204" pitchFamily="34" charset="-122"/>
                <a:ea typeface="微软雅黑" panose="020B0503020204020204" pitchFamily="34" charset="-122"/>
                <a:sym typeface="+mn-ea"/>
              </a:rPr>
              <a:t>结构化数据</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10" name="TextBox 54"/>
          <p:cNvSpPr txBox="1"/>
          <p:nvPr/>
        </p:nvSpPr>
        <p:spPr>
          <a:xfrm>
            <a:off x="747395" y="334962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数据特点：</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06170" y="3950970"/>
            <a:ext cx="10345420" cy="1198880"/>
          </a:xfrm>
          <a:prstGeom prst="rect">
            <a:avLst/>
          </a:prstGeom>
          <a:noFill/>
        </p:spPr>
        <p:txBody>
          <a:bodyPr wrap="square" rtlCol="0">
            <a:spAutoFit/>
          </a:bodyPr>
          <a:lstStyle/>
          <a:p>
            <a:r>
              <a:rPr lang="zh-CN" altLang="en-US" sz="2400"/>
              <a:t>任何一列数据都不可再分，任何一列数据都有相同的数据类型。如关系数据库SQL，Oracle中的数据。</a:t>
            </a:r>
          </a:p>
          <a:p>
            <a:endParaRPr lang="zh-CN" altLang="en-US" sz="2400"/>
          </a:p>
        </p:txBody>
      </p:sp>
      <p:sp>
        <p:nvSpPr>
          <p:cNvPr id="12" name="文本框 11"/>
          <p:cNvSpPr txBox="1"/>
          <p:nvPr/>
        </p:nvSpPr>
        <p:spPr>
          <a:xfrm>
            <a:off x="443865" y="5001260"/>
            <a:ext cx="8965565" cy="1198880"/>
          </a:xfrm>
          <a:prstGeom prst="rect">
            <a:avLst/>
          </a:prstGeom>
          <a:noFill/>
          <a:ln>
            <a:solidFill>
              <a:srgbClr val="0A97A6"/>
            </a:solidFill>
          </a:ln>
        </p:spPr>
        <p:txBody>
          <a:bodyPr wrap="square" rtlCol="0">
            <a:spAutoFit/>
            <a:scene3d>
              <a:camera prst="orthographicFront"/>
              <a:lightRig rig="threePt" dir="t"/>
            </a:scene3d>
          </a:bodyPr>
          <a:lstStyle/>
          <a:p>
            <a:pPr algn="l"/>
            <a:r>
              <a:rPr lang="zh-CN" altLang="en-US" sz="2400">
                <a:sym typeface="+mn-ea"/>
              </a:rPr>
              <a:t>相对于结构化数据而言，不方便用数据结构来表达的数据即为半结构化数据和非结构化数据，包括所有格式的文档、文本、图片、图像、音频、视频、HTML、XML、各类报表等。</a:t>
            </a:r>
            <a:endParaRPr lang="zh-CN" altLang="en-US" sz="2400">
              <a:solidFill>
                <a:schemeClr val="tx1"/>
              </a:solidFill>
              <a:effectLst>
                <a:outerShdw blurRad="38100" dist="19050" dir="2700000" algn="tl" rotWithShape="0">
                  <a:schemeClr val="dk1">
                    <a:alpha val="40000"/>
                  </a:schemeClr>
                </a:outerShdw>
              </a:effectLst>
            </a:endParaRP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半结构化数据</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75640" y="1443355"/>
            <a:ext cx="10345420" cy="1568450"/>
          </a:xfrm>
          <a:prstGeom prst="rect">
            <a:avLst/>
          </a:prstGeom>
          <a:noFill/>
        </p:spPr>
        <p:txBody>
          <a:bodyPr wrap="square" rtlCol="0">
            <a:spAutoFit/>
          </a:bodyPr>
          <a:lstStyle/>
          <a:p>
            <a:r>
              <a:rPr lang="zh-CN" altLang="en-US" sz="2400"/>
              <a:t>半结构化数据是介于结构化和非结构化之间的数据，这种数据的格式一般比较规范，都是纯文本文件，如XML文档、HTML文档等。这种数据一般是自描述的，数据的结构和内容混在一起，没有明显的区分。使用这些数据时，需要通过特定的方式进行解析。</a:t>
            </a:r>
          </a:p>
        </p:txBody>
      </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3.1 </a:t>
            </a:r>
            <a:r>
              <a:rPr lang="zh-CN" altLang="en-US" sz="2800" b="1" dirty="0">
                <a:solidFill>
                  <a:schemeClr val="accent2"/>
                </a:solidFill>
                <a:latin typeface="微软雅黑" panose="020B0503020204020204" pitchFamily="34" charset="-122"/>
                <a:ea typeface="微软雅黑" panose="020B0503020204020204" pitchFamily="34" charset="-122"/>
              </a:rPr>
              <a:t>大数据的数据类型</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半结构化数据</a:t>
            </a:r>
          </a:p>
        </p:txBody>
      </p:sp>
      <p:sp>
        <p:nvSpPr>
          <p:cNvPr id="10" name="TextBox 54"/>
          <p:cNvSpPr txBox="1"/>
          <p:nvPr/>
        </p:nvSpPr>
        <p:spPr>
          <a:xfrm>
            <a:off x="675640" y="306260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半结构化数据主要来源：</a:t>
            </a:r>
          </a:p>
        </p:txBody>
      </p:sp>
      <p:grpSp>
        <p:nvGrpSpPr>
          <p:cNvPr id="19" name="组合 18"/>
          <p:cNvGrpSpPr/>
          <p:nvPr/>
        </p:nvGrpSpPr>
        <p:grpSpPr>
          <a:xfrm>
            <a:off x="929640" y="3663950"/>
            <a:ext cx="11043920" cy="829310"/>
            <a:chOff x="1464" y="5770"/>
            <a:chExt cx="17392" cy="1306"/>
          </a:xfrm>
        </p:grpSpPr>
        <p:sp>
          <p:nvSpPr>
            <p:cNvPr id="11" name="文本框 10"/>
            <p:cNvSpPr txBox="1"/>
            <p:nvPr/>
          </p:nvSpPr>
          <p:spPr>
            <a:xfrm>
              <a:off x="2564" y="5770"/>
              <a:ext cx="16292" cy="1307"/>
            </a:xfrm>
            <a:prstGeom prst="rect">
              <a:avLst/>
            </a:prstGeom>
            <a:noFill/>
          </p:spPr>
          <p:txBody>
            <a:bodyPr wrap="square" rtlCol="0">
              <a:spAutoFit/>
            </a:bodyPr>
            <a:lstStyle/>
            <a:p>
              <a:r>
                <a:rPr lang="zh-CN" altLang="en-US" sz="2400"/>
                <a:t>在WWW等对存储数据无严格模式限制的情形下，常见的有HTML、XML                            和SGML文件。</a:t>
              </a:r>
            </a:p>
          </p:txBody>
        </p:sp>
        <p:sp>
          <p:nvSpPr>
            <p:cNvPr id="8" name="文本框 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929640" y="4508500"/>
            <a:ext cx="10187940" cy="829310"/>
            <a:chOff x="1464" y="7100"/>
            <a:chExt cx="16044" cy="1306"/>
          </a:xfrm>
        </p:grpSpPr>
        <p:sp>
          <p:nvSpPr>
            <p:cNvPr id="12" name="文本框 11"/>
            <p:cNvSpPr txBox="1"/>
            <p:nvPr/>
          </p:nvSpPr>
          <p:spPr>
            <a:xfrm>
              <a:off x="1464" y="710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4" name="文本框 13"/>
            <p:cNvSpPr txBox="1"/>
            <p:nvPr/>
          </p:nvSpPr>
          <p:spPr>
            <a:xfrm>
              <a:off x="2564" y="7100"/>
              <a:ext cx="14944" cy="1307"/>
            </a:xfrm>
            <a:prstGeom prst="rect">
              <a:avLst/>
            </a:prstGeom>
            <a:noFill/>
          </p:spPr>
          <p:txBody>
            <a:bodyPr wrap="square" rtlCol="0" anchor="t">
              <a:spAutoFit/>
            </a:bodyPr>
            <a:lstStyle/>
            <a:p>
              <a:r>
                <a:rPr lang="zh-CN" altLang="en-US" sz="2400">
                  <a:sym typeface="+mn-ea"/>
                </a:rPr>
                <a:t>在电子邮件、电子商务、文献检索和病历处理中，存在着大量结构和内容  均不固定的数据。</a:t>
              </a:r>
            </a:p>
          </p:txBody>
        </p:sp>
      </p:grpSp>
      <p:grpSp>
        <p:nvGrpSpPr>
          <p:cNvPr id="23" name="组合 22"/>
          <p:cNvGrpSpPr/>
          <p:nvPr/>
        </p:nvGrpSpPr>
        <p:grpSpPr>
          <a:xfrm>
            <a:off x="929640" y="5353050"/>
            <a:ext cx="10333990" cy="856615"/>
            <a:chOff x="1464" y="8430"/>
            <a:chExt cx="16274" cy="1349"/>
          </a:xfrm>
        </p:grpSpPr>
        <p:sp>
          <p:nvSpPr>
            <p:cNvPr id="13" name="文本框 12"/>
            <p:cNvSpPr txBox="1"/>
            <p:nvPr/>
          </p:nvSpPr>
          <p:spPr>
            <a:xfrm>
              <a:off x="1464" y="843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sp>
          <p:nvSpPr>
            <p:cNvPr id="15" name="文本框 14"/>
            <p:cNvSpPr txBox="1"/>
            <p:nvPr/>
          </p:nvSpPr>
          <p:spPr>
            <a:xfrm>
              <a:off x="2564" y="8473"/>
              <a:ext cx="15174" cy="1307"/>
            </a:xfrm>
            <a:prstGeom prst="rect">
              <a:avLst/>
            </a:prstGeom>
            <a:noFill/>
          </p:spPr>
          <p:txBody>
            <a:bodyPr wrap="square" rtlCol="0" anchor="t">
              <a:spAutoFit/>
            </a:bodyPr>
            <a:lstStyle/>
            <a:p>
              <a:r>
                <a:rPr lang="zh-CN" altLang="en-US" sz="2400">
                  <a:sym typeface="+mn-ea"/>
                </a:rPr>
                <a:t>异构信息源集成情形下，由于信息源上的互操作要存取的信息源范围很广，包括各类数据库、知识库、电子图书馆和文件系统等。</a:t>
              </a:r>
            </a:p>
          </p:txBody>
        </p:sp>
      </p:gr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7689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半结构化数据</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3.1 </a:t>
            </a:r>
            <a:r>
              <a:rPr lang="zh-CN" altLang="en-US" sz="2800" b="1" dirty="0">
                <a:solidFill>
                  <a:schemeClr val="accent2"/>
                </a:solidFill>
                <a:latin typeface="微软雅黑" panose="020B0503020204020204" pitchFamily="34" charset="-122"/>
                <a:ea typeface="微软雅黑" panose="020B0503020204020204" pitchFamily="34" charset="-122"/>
              </a:rPr>
              <a:t>大数据的数据类型</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en-US" sz="2800" b="1" dirty="0">
                <a:solidFill>
                  <a:schemeClr val="accent2"/>
                </a:solidFill>
                <a:latin typeface="微软雅黑" panose="020B0503020204020204" pitchFamily="34" charset="-122"/>
                <a:ea typeface="微软雅黑" panose="020B0503020204020204" pitchFamily="34" charset="-122"/>
              </a:rPr>
              <a:t>半结构化数据</a:t>
            </a:r>
          </a:p>
        </p:txBody>
      </p:sp>
      <p:sp>
        <p:nvSpPr>
          <p:cNvPr id="10" name="TextBox 54"/>
          <p:cNvSpPr txBox="1"/>
          <p:nvPr/>
        </p:nvSpPr>
        <p:spPr>
          <a:xfrm>
            <a:off x="675640" y="1627505"/>
            <a:ext cx="597662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a:latin typeface="微软雅黑" panose="020B0503020204020204" pitchFamily="34" charset="-122"/>
                <a:ea typeface="微软雅黑" panose="020B0503020204020204" pitchFamily="34" charset="-122"/>
                <a:sym typeface="+mn-ea"/>
              </a:rPr>
              <a:t>✬</a:t>
            </a:r>
            <a:r>
              <a:rPr lang="zh-CN" altLang="en-US" sz="2800" b="1">
                <a:sym typeface="+mn-ea"/>
              </a:rPr>
              <a:t>数据特点：</a:t>
            </a:r>
            <a:endParaRPr lang="zh-CN" altLang="zh-CN" sz="2800" b="1" dirty="0">
              <a:solidFill>
                <a:srgbClr val="48484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769620" y="2380615"/>
            <a:ext cx="11043920" cy="829945"/>
            <a:chOff x="1464" y="5770"/>
            <a:chExt cx="17392" cy="1307"/>
          </a:xfrm>
        </p:grpSpPr>
        <p:sp>
          <p:nvSpPr>
            <p:cNvPr id="13" name="文本框 12"/>
            <p:cNvSpPr txBox="1"/>
            <p:nvPr/>
          </p:nvSpPr>
          <p:spPr>
            <a:xfrm>
              <a:off x="2564" y="5770"/>
              <a:ext cx="16292" cy="1307"/>
            </a:xfrm>
            <a:prstGeom prst="rect">
              <a:avLst/>
            </a:prstGeom>
            <a:noFill/>
          </p:spPr>
          <p:txBody>
            <a:bodyPr wrap="square" rtlCol="0">
              <a:spAutoFit/>
            </a:bodyPr>
            <a:lstStyle/>
            <a:p>
              <a:r>
                <a:rPr lang="zh-CN" altLang="en-US" sz="2400">
                  <a:sym typeface="+mn-ea"/>
                </a:rPr>
                <a:t>隐含的模式信息：虽然具有一定的结构，但结构和数据混合在一起，没有显式的模式定义（HMTL文件是一个典型）。</a:t>
              </a:r>
              <a:endParaRPr lang="zh-CN" altLang="en-US" sz="2400"/>
            </a:p>
          </p:txBody>
        </p:sp>
        <p:sp>
          <p:nvSpPr>
            <p:cNvPr id="14" name="文本框 13"/>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15" name="组合 14"/>
          <p:cNvGrpSpPr/>
          <p:nvPr/>
        </p:nvGrpSpPr>
        <p:grpSpPr>
          <a:xfrm>
            <a:off x="769620" y="3310255"/>
            <a:ext cx="11043920" cy="829945"/>
            <a:chOff x="1464" y="5770"/>
            <a:chExt cx="17392" cy="1307"/>
          </a:xfrm>
        </p:grpSpPr>
        <p:sp>
          <p:nvSpPr>
            <p:cNvPr id="17" name="文本框 16"/>
            <p:cNvSpPr txBox="1"/>
            <p:nvPr/>
          </p:nvSpPr>
          <p:spPr>
            <a:xfrm>
              <a:off x="2564" y="5770"/>
              <a:ext cx="16292" cy="1307"/>
            </a:xfrm>
            <a:prstGeom prst="rect">
              <a:avLst/>
            </a:prstGeom>
            <a:noFill/>
          </p:spPr>
          <p:txBody>
            <a:bodyPr wrap="square" rtlCol="0">
              <a:spAutoFit/>
            </a:bodyPr>
            <a:lstStyle/>
            <a:p>
              <a:r>
                <a:rPr lang="zh-CN" altLang="en-US" sz="2400">
                  <a:sym typeface="+mn-ea"/>
                </a:rPr>
                <a:t>不规则的结构：一个数据集合可能由异构的元素组成，或用不同类型的数据表示相同的信息。</a:t>
              </a:r>
              <a:endParaRPr lang="zh-CN" altLang="en-US" sz="2400"/>
            </a:p>
          </p:txBody>
        </p:sp>
        <p:sp>
          <p:nvSpPr>
            <p:cNvPr id="18" name="文本框 17"/>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grpSp>
        <p:nvGrpSpPr>
          <p:cNvPr id="20" name="组合 19"/>
          <p:cNvGrpSpPr/>
          <p:nvPr/>
        </p:nvGrpSpPr>
        <p:grpSpPr>
          <a:xfrm>
            <a:off x="769620" y="4261485"/>
            <a:ext cx="11043920" cy="829945"/>
            <a:chOff x="1464" y="5770"/>
            <a:chExt cx="17392" cy="1307"/>
          </a:xfrm>
        </p:grpSpPr>
        <p:sp>
          <p:nvSpPr>
            <p:cNvPr id="21" name="文本框 20"/>
            <p:cNvSpPr txBox="1"/>
            <p:nvPr/>
          </p:nvSpPr>
          <p:spPr>
            <a:xfrm>
              <a:off x="2564" y="5770"/>
              <a:ext cx="16292" cy="1307"/>
            </a:xfrm>
            <a:prstGeom prst="rect">
              <a:avLst/>
            </a:prstGeom>
            <a:noFill/>
          </p:spPr>
          <p:txBody>
            <a:bodyPr wrap="square" rtlCol="0">
              <a:spAutoFit/>
            </a:bodyPr>
            <a:lstStyle/>
            <a:p>
              <a:r>
                <a:rPr lang="zh-CN" altLang="en-US" sz="2400">
                  <a:sym typeface="+mn-ea"/>
                </a:rPr>
                <a:t>没有严格的类型约束：由于没有一个预先定义的模式，以及数据在结构上的不规则性，导致缺乏对数据的严格约束。</a:t>
              </a:r>
              <a:endParaRPr lang="zh-CN" altLang="en-US" sz="2400"/>
            </a:p>
          </p:txBody>
        </p:sp>
        <p:sp>
          <p:nvSpPr>
            <p:cNvPr id="22" name="文本框 21"/>
            <p:cNvSpPr txBox="1"/>
            <p:nvPr/>
          </p:nvSpPr>
          <p:spPr>
            <a:xfrm>
              <a:off x="1464" y="5770"/>
              <a:ext cx="848" cy="822"/>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sym typeface="+mn-ea"/>
                </a:rPr>
                <a:t>❏</a:t>
              </a:r>
            </a:p>
          </p:txBody>
        </p:sp>
      </p:gr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12750" y="840740"/>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非结构化数据</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9" name="TextBox 54"/>
          <p:cNvSpPr txBox="1"/>
          <p:nvPr/>
        </p:nvSpPr>
        <p:spPr>
          <a:xfrm>
            <a:off x="603885" y="31750"/>
            <a:ext cx="838454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3.1 </a:t>
            </a:r>
            <a:r>
              <a:rPr lang="zh-CN" altLang="en-US" sz="2800" b="1" dirty="0">
                <a:solidFill>
                  <a:schemeClr val="accent2"/>
                </a:solidFill>
                <a:latin typeface="微软雅黑" panose="020B0503020204020204" pitchFamily="34" charset="-122"/>
                <a:ea typeface="微软雅黑" panose="020B0503020204020204" pitchFamily="34" charset="-122"/>
              </a:rPr>
              <a:t>大数据的数据类型</a:t>
            </a:r>
            <a:r>
              <a:rPr lang="en-US" altLang="zh-CN" sz="2800" b="1" dirty="0">
                <a:solidFill>
                  <a:schemeClr val="accent2"/>
                </a:solidFill>
                <a:latin typeface="微软雅黑" panose="020B0503020204020204" pitchFamily="34" charset="-122"/>
                <a:ea typeface="微软雅黑" panose="020B0503020204020204" pitchFamily="34" charset="-122"/>
              </a:rPr>
              <a:t>——</a:t>
            </a:r>
            <a:r>
              <a:rPr lang="zh-CN" altLang="zh-CN" sz="2800" b="1" dirty="0">
                <a:solidFill>
                  <a:schemeClr val="accent2"/>
                </a:solidFill>
                <a:latin typeface="微软雅黑" panose="020B0503020204020204" pitchFamily="34" charset="-122"/>
                <a:ea typeface="微软雅黑" panose="020B0503020204020204" pitchFamily="34" charset="-122"/>
              </a:rPr>
              <a:t>非</a:t>
            </a:r>
            <a:r>
              <a:rPr lang="zh-CN" altLang="en-US" sz="2800" b="1" dirty="0">
                <a:solidFill>
                  <a:schemeClr val="accent2"/>
                </a:solidFill>
                <a:latin typeface="微软雅黑" panose="020B0503020204020204" pitchFamily="34" charset="-122"/>
                <a:ea typeface="微软雅黑" panose="020B0503020204020204" pitchFamily="34" charset="-122"/>
              </a:rPr>
              <a:t>结构化数据</a:t>
            </a:r>
          </a:p>
        </p:txBody>
      </p:sp>
      <p:sp>
        <p:nvSpPr>
          <p:cNvPr id="4" name="文本框 3"/>
          <p:cNvSpPr txBox="1"/>
          <p:nvPr/>
        </p:nvSpPr>
        <p:spPr>
          <a:xfrm>
            <a:off x="1034415" y="1658620"/>
            <a:ext cx="9612630" cy="1568450"/>
          </a:xfrm>
          <a:prstGeom prst="rect">
            <a:avLst/>
          </a:prstGeom>
          <a:noFill/>
        </p:spPr>
        <p:txBody>
          <a:bodyPr wrap="square" rtlCol="0">
            <a:spAutoFit/>
          </a:bodyPr>
          <a:lstStyle/>
          <a:p>
            <a:r>
              <a:rPr lang="zh-CN" altLang="en-US" sz="2400"/>
              <a:t>非结构化数据是那</a:t>
            </a:r>
            <a:r>
              <a:rPr lang="zh-CN" altLang="en-US" sz="2400" b="1"/>
              <a:t>些非纯文本类型</a:t>
            </a:r>
            <a:r>
              <a:rPr lang="zh-CN" altLang="en-US" sz="2400"/>
              <a:t>的数据，这类数据没有固定的标准格式，无法对其直接进行解析。如文本文档、多媒体（视频、音频等），它们不容易收集和管理，需要通过一定数据分析和挖掘才能获得有用的数据。</a:t>
            </a:r>
          </a:p>
        </p:txBody>
      </p:sp>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3.2 </a:t>
            </a:r>
            <a:r>
              <a:rPr lang="zh-CN" altLang="en-US" sz="2800" b="1" dirty="0">
                <a:solidFill>
                  <a:schemeClr val="accent2"/>
                </a:solidFill>
                <a:latin typeface="微软雅黑" panose="020B0503020204020204" pitchFamily="34" charset="-122"/>
                <a:ea typeface="微软雅黑" panose="020B0503020204020204" pitchFamily="34" charset="-122"/>
              </a:rPr>
              <a:t>数据管理技术的发展</a:t>
            </a:r>
          </a:p>
        </p:txBody>
      </p:sp>
      <p:sp>
        <p:nvSpPr>
          <p:cNvPr id="8" name="文本框 7"/>
          <p:cNvSpPr txBox="1"/>
          <p:nvPr/>
        </p:nvSpPr>
        <p:spPr>
          <a:xfrm>
            <a:off x="939165" y="1588770"/>
            <a:ext cx="10263505" cy="1568450"/>
          </a:xfrm>
          <a:prstGeom prst="rect">
            <a:avLst/>
          </a:prstGeom>
          <a:noFill/>
          <a:ln>
            <a:solidFill>
              <a:srgbClr val="0A97A6"/>
            </a:solidFill>
          </a:ln>
        </p:spPr>
        <p:txBody>
          <a:bodyPr wrap="square" rtlCol="0">
            <a:spAutoFit/>
            <a:scene3d>
              <a:camera prst="orthographicFront"/>
              <a:lightRig rig="threePt" dir="t"/>
            </a:scene3d>
          </a:bodyPr>
          <a:lstStyle/>
          <a:p>
            <a:r>
              <a:rPr lang="zh-CN" altLang="en-US" sz="2400">
                <a:effectLst>
                  <a:outerShdw blurRad="38100" dist="19050" dir="2700000" algn="tl" rotWithShape="0">
                    <a:schemeClr val="dk1">
                      <a:alpha val="40000"/>
                    </a:schemeClr>
                  </a:outerShdw>
                </a:effectLst>
              </a:rPr>
              <a:t>20世纪30年代，随着工业生产和数据计算的发展，数据管理技术成为一种社会需要。数据管理的核心是对数据实现分类、组织、编码、储存、检索和维护等任务。数据管理技术中数据库技术是核心技术，回顾数据管理技术的发展历程，可分为以下四个阶段</a:t>
            </a:r>
          </a:p>
        </p:txBody>
      </p:sp>
      <p:graphicFrame>
        <p:nvGraphicFramePr>
          <p:cNvPr id="9" name="图示 8"/>
          <p:cNvGraphicFramePr/>
          <p:nvPr/>
        </p:nvGraphicFramePr>
        <p:xfrm>
          <a:off x="1082675" y="3311525"/>
          <a:ext cx="10029825" cy="17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组合 9"/>
          <p:cNvGrpSpPr/>
          <p:nvPr/>
        </p:nvGrpSpPr>
        <p:grpSpPr>
          <a:xfrm>
            <a:off x="687070" y="926465"/>
            <a:ext cx="6239510" cy="521970"/>
            <a:chOff x="695" y="481"/>
            <a:chExt cx="9826" cy="822"/>
          </a:xfrm>
        </p:grpSpPr>
        <p:sp>
          <p:nvSpPr>
            <p:cNvPr id="11"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zh-CN" sz="2800" b="1" dirty="0">
                  <a:solidFill>
                    <a:srgbClr val="484849"/>
                  </a:solidFill>
                  <a:latin typeface="微软雅黑" panose="020B0503020204020204" pitchFamily="34" charset="-122"/>
                  <a:ea typeface="微软雅黑" panose="020B0503020204020204" pitchFamily="34" charset="-122"/>
                </a:rPr>
                <a:t>发展历程</a:t>
              </a:r>
            </a:p>
          </p:txBody>
        </p:sp>
        <p:sp>
          <p:nvSpPr>
            <p:cNvPr id="12"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0" name="文本框 99"/>
          <p:cNvSpPr txBox="1"/>
          <p:nvPr/>
        </p:nvSpPr>
        <p:spPr>
          <a:xfrm>
            <a:off x="1218565" y="5159375"/>
            <a:ext cx="2260600" cy="706755"/>
          </a:xfrm>
          <a:prstGeom prst="rect">
            <a:avLst/>
          </a:prstGeom>
          <a:noFill/>
          <a:ln w="9525">
            <a:solidFill>
              <a:srgbClr val="0A97A6"/>
            </a:solidFill>
          </a:ln>
        </p:spPr>
        <p:txBody>
          <a:bodyPr wrap="square">
            <a:spAutoFit/>
          </a:bodyPr>
          <a:lstStyle/>
          <a:p>
            <a:pPr marL="0" indent="0" algn="ctr"/>
            <a:r>
              <a:rPr lang="zh-CN" sz="2000" b="1">
                <a:latin typeface="宋体" panose="02010600030101010101" pitchFamily="2" charset="-122"/>
                <a:cs typeface="宋体" panose="02010600030101010101" pitchFamily="2" charset="-122"/>
              </a:rPr>
              <a:t>面向某个应用或某个程序</a:t>
            </a:r>
            <a:endParaRPr lang="zh-CN" altLang="en-US" sz="2000" b="1">
              <a:latin typeface="宋体" panose="02010600030101010101" pitchFamily="2" charset="-122"/>
              <a:cs typeface="宋体" panose="02010600030101010101" pitchFamily="2" charset="-122"/>
            </a:endParaRPr>
          </a:p>
        </p:txBody>
      </p:sp>
      <p:sp>
        <p:nvSpPr>
          <p:cNvPr id="13" name="文本框 12"/>
          <p:cNvSpPr txBox="1"/>
          <p:nvPr/>
        </p:nvSpPr>
        <p:spPr>
          <a:xfrm>
            <a:off x="3528695" y="5159375"/>
            <a:ext cx="2481580" cy="706755"/>
          </a:xfrm>
          <a:prstGeom prst="rect">
            <a:avLst/>
          </a:prstGeom>
          <a:noFill/>
          <a:ln>
            <a:solidFill>
              <a:srgbClr val="0A97A6"/>
            </a:solidFill>
          </a:ln>
        </p:spPr>
        <p:txBody>
          <a:bodyPr wrap="none" rtlCol="0" anchor="t">
            <a:spAutoFit/>
          </a:bodyPr>
          <a:lstStyle/>
          <a:p>
            <a:pPr marL="0" indent="0" algn="ctr"/>
            <a:r>
              <a:rPr lang="zh-CN" sz="2000" b="1">
                <a:latin typeface="宋体" panose="02010600030101010101" pitchFamily="2" charset="-122"/>
                <a:cs typeface="宋体" panose="02010600030101010101" pitchFamily="2" charset="-122"/>
                <a:sym typeface="+mn-ea"/>
              </a:rPr>
              <a:t>面向整个企业</a:t>
            </a:r>
            <a:r>
              <a:rPr lang="en-US" sz="2000" b="1">
                <a:latin typeface="宋体" panose="02010600030101010101" pitchFamily="2" charset="-122"/>
                <a:cs typeface="宋体" panose="02010600030101010101" pitchFamily="2" charset="-122"/>
                <a:sym typeface="+mn-ea"/>
              </a:rPr>
              <a:t>(</a:t>
            </a:r>
            <a:r>
              <a:rPr lang="zh-CN" sz="2000" b="1">
                <a:latin typeface="宋体" panose="02010600030101010101" pitchFamily="2" charset="-122"/>
                <a:cs typeface="宋体" panose="02010600030101010101" pitchFamily="2" charset="-122"/>
                <a:sym typeface="+mn-ea"/>
              </a:rPr>
              <a:t>组织</a:t>
            </a:r>
            <a:r>
              <a:rPr lang="en-US" sz="2000" b="1">
                <a:latin typeface="宋体" panose="02010600030101010101" pitchFamily="2" charset="-122"/>
                <a:cs typeface="宋体" panose="02010600030101010101" pitchFamily="2" charset="-122"/>
                <a:sym typeface="+mn-ea"/>
              </a:rPr>
              <a:t>)</a:t>
            </a:r>
          </a:p>
          <a:p>
            <a:pPr marL="0" indent="0" algn="ctr"/>
            <a:r>
              <a:rPr lang="zh-CN" sz="2000" b="1">
                <a:latin typeface="宋体" panose="02010600030101010101" pitchFamily="2" charset="-122"/>
                <a:cs typeface="宋体" panose="02010600030101010101" pitchFamily="2" charset="-122"/>
                <a:sym typeface="+mn-ea"/>
              </a:rPr>
              <a:t>或整个应用的</a:t>
            </a:r>
            <a:endParaRPr lang="zh-CN" altLang="en-US" sz="2000" b="1">
              <a:latin typeface="宋体" panose="02010600030101010101" pitchFamily="2" charset="-122"/>
              <a:cs typeface="宋体" panose="02010600030101010101" pitchFamily="2" charset="-122"/>
              <a:sym typeface="+mn-ea"/>
            </a:endParaRPr>
          </a:p>
        </p:txBody>
      </p:sp>
      <p:sp>
        <p:nvSpPr>
          <p:cNvPr id="14" name="文本框 13"/>
          <p:cNvSpPr txBox="1"/>
          <p:nvPr/>
        </p:nvSpPr>
        <p:spPr>
          <a:xfrm>
            <a:off x="6069330" y="5005388"/>
            <a:ext cx="2533650" cy="1014730"/>
          </a:xfrm>
          <a:prstGeom prst="rect">
            <a:avLst/>
          </a:prstGeom>
          <a:noFill/>
          <a:ln w="9525">
            <a:solidFill>
              <a:srgbClr val="0A97A6"/>
            </a:solidFill>
          </a:ln>
        </p:spPr>
        <p:txBody>
          <a:bodyPr wrap="square">
            <a:spAutoFit/>
          </a:bodyPr>
          <a:lstStyle/>
          <a:p>
            <a:pPr marL="0" indent="0" algn="ctr"/>
            <a:r>
              <a:rPr lang="zh-CN" sz="2000" b="1">
                <a:latin typeface="宋体" panose="02010600030101010101" pitchFamily="2" charset="-122"/>
                <a:cs typeface="宋体" panose="02010600030101010101" pitchFamily="2" charset="-122"/>
              </a:rPr>
              <a:t>面向主题的、集成的、非易失的、随时间而变化的的数据集合</a:t>
            </a:r>
            <a:endParaRPr lang="zh-CN" altLang="en-US" sz="2000" b="1">
              <a:latin typeface="宋体" panose="02010600030101010101" pitchFamily="2" charset="-122"/>
              <a:cs typeface="宋体" panose="02010600030101010101" pitchFamily="2" charset="-122"/>
            </a:endParaRPr>
          </a:p>
        </p:txBody>
      </p:sp>
      <p:sp>
        <p:nvSpPr>
          <p:cNvPr id="15" name="文本框 14"/>
          <p:cNvSpPr txBox="1"/>
          <p:nvPr/>
        </p:nvSpPr>
        <p:spPr>
          <a:xfrm>
            <a:off x="8649335" y="5159375"/>
            <a:ext cx="2409825" cy="706755"/>
          </a:xfrm>
          <a:prstGeom prst="rect">
            <a:avLst/>
          </a:prstGeom>
          <a:noFill/>
          <a:ln w="9525">
            <a:solidFill>
              <a:srgbClr val="0A97A6"/>
            </a:solidFill>
          </a:ln>
        </p:spPr>
        <p:txBody>
          <a:bodyPr wrap="square">
            <a:spAutoFit/>
          </a:bodyPr>
          <a:lstStyle/>
          <a:p>
            <a:pPr marL="0" indent="0" algn="ctr"/>
            <a:r>
              <a:rPr lang="zh-CN" sz="2000" b="1">
                <a:latin typeface="Times New Roman" panose="02020603050405020304" charset="0"/>
                <a:ea typeface="宋体" panose="02010600030101010101" pitchFamily="2" charset="-122"/>
              </a:rPr>
              <a:t>建立在网络之上的软件系统</a:t>
            </a:r>
            <a:endParaRPr lang="zh-CN" altLang="en-US" sz="2000" b="1"/>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 name="KSO_WPP_MARK_KEY" val="e211d12b-70c5-4ac7-9ae6-4747502fa5fc"/>
  <p:tag name="COMMONDATA" val="eyJoZGlkIjoiMDE3MTE0MGU2YTI0ZWNhZWUzYWJmOWU2YzhiOWJjNGY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66_3*l_h_i*1_3_2"/>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366_3*l_h_i*1_4_1"/>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66_3*l_h_i*1_3_1"/>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66_3*l_h_f*1_4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66_3*l_h_f*1_3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366_3*l_i*1_1"/>
  <p:tag name="KSO_WM_TEMPLATE_CATEGORY" val="diagram"/>
  <p:tag name="KSO_WM_TEMPLATE_INDEX" val="160366"/>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66_3*l_h_i*1_1_2"/>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66_3*l_h_i*1_2_2"/>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66_3*l_h_i*1_1_1"/>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66_3*l_h_i*1_2_1"/>
  <p:tag name="KSO_WM_TEMPLATE_CATEGORY" val="diagram"/>
  <p:tag name="KSO_WM_TEMPLATE_INDEX" val="16036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66_3*l_h_f*1_1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66_3*l_h_f*1_2_1"/>
  <p:tag name="KSO_WM_TEMPLATE_CATEGORY" val="diagram"/>
  <p:tag name="KSO_WM_TEMPLATE_INDEX" val="160366"/>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66_3*l_h_i*1_4_2"/>
  <p:tag name="KSO_WM_TEMPLATE_CATEGORY" val="diagram"/>
  <p:tag name="KSO_WM_TEMPLATE_INDEX" val="16036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6373</Words>
  <Application>Microsoft Office PowerPoint</Application>
  <PresentationFormat>自定义</PresentationFormat>
  <Paragraphs>464</Paragraphs>
  <Slides>43</Slides>
  <Notes>43</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43</vt:i4>
      </vt:variant>
    </vt:vector>
  </HeadingPairs>
  <TitlesOfParts>
    <vt:vector size="56" baseType="lpstr">
      <vt:lpstr>宋体</vt:lpstr>
      <vt:lpstr>微软雅黑</vt:lpstr>
      <vt:lpstr>Arial</vt:lpstr>
      <vt:lpstr>Calibri</vt:lpstr>
      <vt:lpstr>Calibri Light</vt:lpstr>
      <vt:lpstr>Impact</vt:lpstr>
      <vt:lpstr>Times New Roman</vt:lpstr>
      <vt:lpstr>Wingdings</vt:lpstr>
      <vt:lpstr>Wingdings 2</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1176</cp:revision>
  <dcterms:created xsi:type="dcterms:W3CDTF">2013-01-25T01:44:00Z</dcterms:created>
  <dcterms:modified xsi:type="dcterms:W3CDTF">2024-10-02T01:40:56Z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2052-11.1.0.14252</vt:lpwstr>
  </property>
  <property fmtid="{D5CDD505-2E9C-101B-9397-08002B2CF9AE}" pid="3" name="ICV">
    <vt:lpwstr>C1F4E508B85C4B54834B5C1BD91CA4A6_12</vt:lpwstr>
  </property>
</Properties>
</file>